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2" r:id="rId33"/>
  </p:sldIdLst>
  <p:sldSz cx="9144000" cy="6858000"/>
  <p:notesSz cx="6858000" cy="9144000"/>
  <p:custDataLst>
    <p:tags r:id="rId39"/>
  </p:custDataLst>
  <p:defaultTextStyle>
    <a:defPPr>
      <a:defRPr lang="zh-CN"/>
    </a:defPPr>
    <a:lvl1pPr marL="0" lvl="0" indent="0" algn="l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1pPr>
    <a:lvl2pPr marL="457200" lvl="1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2pPr>
    <a:lvl3pPr marL="914400" lvl="2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3pPr>
    <a:lvl4pPr marL="1371600" lvl="3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4pPr>
    <a:lvl5pPr marL="1828800" lvl="4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5pPr>
    <a:lvl6pPr marL="2286000" lvl="5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6pPr>
    <a:lvl7pPr marL="2743200" lvl="6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7pPr>
    <a:lvl8pPr marL="3200400" lvl="7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8pPr>
    <a:lvl9pPr marL="3657600" lvl="8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2800" b="1" u="none" kern="1200" baseline="0">
        <a:solidFill>
          <a:schemeClr val="tx1"/>
        </a:solidFill>
        <a:latin typeface="Arial" panose="020B0604020202020204" pitchFamily="34" charset="0"/>
        <a:ea typeface="方正兰亭中黑_GBK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FF"/>
    <a:srgbClr val="66FF99"/>
    <a:srgbClr val="99FF99"/>
    <a:srgbClr val="00CC00"/>
    <a:srgbClr val="FFFFCC"/>
    <a:srgbClr val="FFCCFF"/>
    <a:srgbClr val="FF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41"/>
    <p:restoredTop sz="100000"/>
  </p:normalViewPr>
  <p:slideViewPr>
    <p:cSldViewPr showGuides="1">
      <p:cViewPr varScale="1">
        <p:scale>
          <a:sx n="105" d="100"/>
          <a:sy n="105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9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3713"/>
          </a:xfrm>
          <a:prstGeom prst="rect">
            <a:avLst/>
          </a:prstGeom>
          <a:noFill/>
          <a:ln w="9525">
            <a:noFill/>
          </a:ln>
        </p:spPr>
        <p:txBody>
          <a:bodyPr lIns="90629" rIns="90629"/>
          <a:p>
            <a:pPr marL="0" lvl="0" indent="0" defTabSz="904875" eaLnBrk="1" latinLnBrk="0" hangingPunct="1">
              <a:buNone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 lIns="90629" rIns="90629"/>
          <a:p>
            <a:pPr marL="0" lvl="0" indent="0" algn="r" defTabSz="904875" eaLnBrk="1" latinLnBrk="0" hangingPunct="1">
              <a:buNone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2052" name="幻灯片图像占位符 2051"/>
          <p:cNvSpPr>
            <a:spLocks noGrp="1"/>
          </p:cNvSpPr>
          <p:nvPr>
            <p:ph type="sldImg" idx="2"/>
          </p:nvPr>
        </p:nvSpPr>
        <p:spPr>
          <a:xfrm>
            <a:off x="935038" y="741363"/>
            <a:ext cx="4935537" cy="3702050"/>
          </a:xfrm>
          <a:prstGeom prst="rect">
            <a:avLst/>
          </a:prstGeom>
          <a:ln w="9525">
            <a:noFill/>
          </a:ln>
        </p:spPr>
      </p:sp>
      <p:sp>
        <p:nvSpPr>
          <p:cNvPr id="2053" name="文本占位符 2052"/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7187" cy="4441825"/>
          </a:xfrm>
          <a:prstGeom prst="rect">
            <a:avLst/>
          </a:prstGeom>
          <a:noFill/>
          <a:ln w="9525">
            <a:noFill/>
          </a:ln>
        </p:spPr>
        <p:txBody>
          <a:bodyPr lIns="90629" rIns="90629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7988" cy="493713"/>
          </a:xfrm>
          <a:prstGeom prst="rect">
            <a:avLst/>
          </a:prstGeom>
          <a:noFill/>
          <a:ln w="9525">
            <a:noFill/>
          </a:ln>
        </p:spPr>
        <p:txBody>
          <a:bodyPr lIns="90629" rIns="90629" anchor="b" anchorCtr="0"/>
          <a:p>
            <a:pPr marL="0" lvl="0" indent="0" defTabSz="904875" eaLnBrk="1" latinLnBrk="0" hangingPunct="1">
              <a:buNone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 lIns="90629" rIns="90629" anchor="b" anchorCtr="0"/>
          <a:p>
            <a:pPr marL="0" lvl="0" indent="0" algn="r" defTabSz="904875" eaLnBrk="1" latinLnBrk="0" hangingPunct="1">
              <a:buNone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Times New Roman" panose="0202060305040502030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8" name="文本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ctr">
              <a:buNone/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200400" lvl="7" indent="0" algn="ctr">
              <a:buNone/>
            </a:lvl9pPr>
          </a:lstStyle>
          <a:p>
            <a:pPr marL="0" indent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竖排标题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5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799" cy="58515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3" name="内容占位符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l">
              <a:defRPr sz="4000" b="1" cap="all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8" name="文本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>
              <a:buNone/>
              <a:defRPr sz="2000"/>
            </a:lvl1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2" name="内容占位符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>
              <a:defRPr sz="2800"/>
            </a:lvl1pPr>
            <a:lvl2pPr marL="742950" lvl="1" indent="-285750">
              <a:defRPr sz="2400"/>
            </a:lvl2pPr>
            <a:lvl3pPr marL="1143000" lvl="2" indent="-228600">
              <a:defRPr sz="2000"/>
            </a:lvl3pPr>
            <a:lvl4pPr marL="1600200" lvl="3" indent="-228600">
              <a:defRPr sz="1800"/>
            </a:lvl4pPr>
            <a:lvl5pPr marL="2057400" lvl="4" indent="-228600">
              <a:defRPr sz="18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3" name="内容占位符"/>
          <p:cNvSpPr>
            <a:spLocks noGrp="1"/>
          </p:cNvSpPr>
          <p:nvPr>
            <p:ph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>
              <a:defRPr sz="2800"/>
            </a:lvl1pPr>
            <a:lvl2pPr marL="742950" lvl="1" indent="-285750">
              <a:defRPr sz="2400"/>
            </a:lvl2pPr>
            <a:lvl3pPr marL="1143000" lvl="2" indent="-228600">
              <a:defRPr sz="2000"/>
            </a:lvl3pPr>
            <a:lvl4pPr marL="1600200" lvl="3" indent="-228600">
              <a:defRPr sz="1800"/>
            </a:lvl4pPr>
            <a:lvl5pPr marL="2057400" lvl="4" indent="-228600">
              <a:defRPr sz="18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4" name="文本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200400" lvl="7" inden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5" name="内容占位符"/>
          <p:cNvSpPr>
            <a:spLocks noGrp="1"/>
          </p:cNvSpPr>
          <p:nvPr>
            <p:ph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>
              <a:defRPr sz="2400"/>
            </a:lvl1pPr>
            <a:lvl2pPr marL="742950" lvl="1" indent="-285750">
              <a:defRPr sz="2000"/>
            </a:lvl2pPr>
            <a:lvl3pPr marL="1143000" lvl="2" indent="-228600">
              <a:defRPr sz="1800"/>
            </a:lvl3pPr>
            <a:lvl4pPr marL="1600200" lvl="3" indent="-228600">
              <a:defRPr sz="1600"/>
            </a:lvl4pPr>
            <a:lvl5pPr marL="2057400" lvl="4" indent="-228600">
              <a:defRPr sz="16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6" name="文本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200400" lvl="7" inden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7" name="内容占位符"/>
          <p:cNvSpPr>
            <a:spLocks noGrp="1"/>
          </p:cNvSpPr>
          <p:nvPr>
            <p:ph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>
              <a:defRPr sz="2400"/>
            </a:lvl1pPr>
            <a:lvl2pPr marL="742950" lvl="1" indent="-285750">
              <a:defRPr sz="2000"/>
            </a:lvl2pPr>
            <a:lvl3pPr marL="1143000" lvl="2" indent="-228600">
              <a:defRPr sz="1800"/>
            </a:lvl3pPr>
            <a:lvl4pPr marL="1600200" lvl="3" indent="-228600">
              <a:defRPr sz="1600"/>
            </a:lvl4pPr>
            <a:lvl5pPr marL="2057400" lvl="4" indent="-228600">
              <a:defRPr sz="16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algn="l">
              <a:defRPr sz="2000" b="1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1" name="内容占位符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342900" indent="-342900">
              <a:defRPr sz="3200"/>
            </a:lvl1pPr>
            <a:lvl2pPr marL="742950" lvl="1" indent="-285750">
              <a:defRPr sz="2800"/>
            </a:lvl2pPr>
            <a:lvl3pPr marL="1143000" lvl="2" indent="-228600">
              <a:defRPr sz="2400"/>
            </a:lvl3pPr>
            <a:lvl4pPr marL="1600200" lvl="3" indent="-228600">
              <a:defRPr sz="2000"/>
            </a:lvl4pPr>
            <a:lvl5pPr marL="2057400" lvl="4" indent="-228600">
              <a:defRPr sz="20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2" name="文本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>
              <a:buNone/>
              <a:defRPr sz="1400"/>
            </a:lvl1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>
            <a:lvl1pPr marL="0" indent="0" algn="l">
              <a:defRPr sz="2000" b="1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5" name="图片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6" name="文本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>
              <a:buNone/>
              <a:defRPr sz="1400"/>
            </a:lvl1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None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None/>
            </a:p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None/>
            </a:p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  <p:sp>
        <p:nvSpPr>
          <p:cNvPr id="1031" name="矩形 1030"/>
          <p:cNvSpPr/>
          <p:nvPr userDrawn="1"/>
        </p:nvSpPr>
        <p:spPr>
          <a:xfrm>
            <a:off x="8748713" y="6597650"/>
            <a:ext cx="395287" cy="260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latinLnBrk="0" hangingPunct="1">
              <a:buNone/>
            </a:pPr>
            <a:fld id="{9A0DB2DC-4C9A-4742-B13C-FB6460FD3503}" type="slidenum">
              <a:rPr lang="zh-CN" altLang="x-none" sz="1200">
                <a:latin typeface="Times New Roman" panose="02020603050405020304" charset="0"/>
              </a:rPr>
            </a:fld>
            <a:endParaRPr lang="zh-CN" altLang="x-none" sz="1200" dirty="0">
              <a:latin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884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indent="0" algn="ctr" defTabSz="914400" rtl="0" eaLnBrk="0" fontAlgn="base" latinLnBrk="0" hangingPunct="0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Times New Roman" panose="02020603050405020304" charset="0"/>
        <a:buChar char="•"/>
        <a:defRPr sz="32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1pPr>
      <a:lvl2pPr marL="74295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–"/>
        <a:defRPr sz="2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marL="11430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•"/>
        <a:defRPr sz="24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marL="16002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–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6pPr>
      <a:lvl7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7pPr>
      <a:lvl8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8pPr>
      <a:lvl9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Arial" panose="020B0604020202020204" pitchFamily="34" charset="0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9pPr>
    </p:bodyStyle>
    <p:otherStyle>
      <a:lvl1pPr marL="0" lvl="0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</a:defRPr>
      </a:lvl1pPr>
      <a:lvl2pPr marL="457200" lvl="1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2pPr>
      <a:lvl3pPr marL="914400" lvl="2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3pPr>
      <a:lvl4pPr marL="1371600" lvl="3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4pPr>
      <a:lvl5pPr marL="1828800" lvl="4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5pPr>
      <a:lvl6pPr marL="2286000" lvl="5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6pPr>
      <a:lvl7pPr marL="2743200" lvl="6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7pPr>
      <a:lvl8pPr marL="3200400" lvl="7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8pPr>
      <a:lvl9pPr marL="3657600" lvl="8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2800" b="1" u="none" kern="1200" baseline="0">
          <a:solidFill>
            <a:schemeClr val="tx1"/>
          </a:solidFill>
          <a:latin typeface="Arial" panose="020B0604020202020204" pitchFamily="34" charset="0"/>
          <a:ea typeface="方正兰亭中黑_GBK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1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tags" Target="../tags/tag16.xml"/><Relationship Id="rId3" Type="http://schemas.openxmlformats.org/officeDocument/2006/relationships/image" Target="../media/image33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文本框 3073"/>
          <p:cNvSpPr txBox="1"/>
          <p:nvPr/>
        </p:nvSpPr>
        <p:spPr>
          <a:xfrm>
            <a:off x="395288" y="2420938"/>
            <a:ext cx="843756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zh-CN" altLang="en-US" sz="5400">
                <a:solidFill>
                  <a:srgbClr val="FF0000"/>
                </a:solidFill>
              </a:rPr>
              <a:t>有限空间通用安全管理</a:t>
            </a:r>
            <a:endParaRPr lang="zh-CN" altLang="en-US" sz="54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zh-CN" altLang="en-US" sz="5400">
                <a:solidFill>
                  <a:srgbClr val="FF0000"/>
                </a:solidFill>
              </a:rPr>
              <a:t>培训课件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940425" y="465314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490425" y="571184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733540" y="571246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976655" y="571184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实用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395288" y="1412875"/>
            <a:ext cx="7993062" cy="2781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第四类    </a:t>
            </a:r>
            <a:r>
              <a:rPr lang="en-US" altLang="zh-CN" sz="1800"/>
              <a:t>&lt;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缺氧危害</a:t>
            </a:r>
            <a:r>
              <a:rPr lang="en-US" altLang="zh-CN" sz="1800"/>
              <a:t>&gt; 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     空气中氧浓度过低会引起缺氧。以下两种情形可能导致这种状况出现：二氧化碳比重比空气大，在长期通风不良的各种矿井、地窖、船舱、冷库等场所内部，二氧化碳易挤占空间，造成这些空间内的氧气浓度过低；惰性气体，如氩气、氦气等。工业上常用惰性气体对反应釜、贮罐、钢瓶等容器进行冲洗，如容器内残留的惰性气体过多，就容易引起单纯性缺氧或窒息。此外，甲烷、丙烷浓度过高也可能引起缺氧。 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矩形 11266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2700338" y="4724400"/>
            <a:ext cx="2825750" cy="366713"/>
          </a:xfrm>
          <a:prstGeom prst="rect">
            <a:avLst/>
          </a:prstGeom>
          <a:solidFill>
            <a:srgbClr val="FFFF00">
              <a:alpha val="42999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r>
              <a:rPr lang="en-US" altLang="zh-CN" sz="1800">
                <a:solidFill>
                  <a:srgbClr val="FF0000"/>
                </a:solidFill>
              </a:rPr>
              <a:t>5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/>
              <a:t>保持安全进入的条件。</a:t>
            </a:r>
            <a:endParaRPr lang="zh-CN" altLang="en-US"/>
          </a:p>
        </p:txBody>
      </p:sp>
      <p:sp>
        <p:nvSpPr>
          <p:cNvPr id="12291" name="矩形 12290"/>
          <p:cNvSpPr/>
          <p:nvPr/>
        </p:nvSpPr>
        <p:spPr>
          <a:xfrm>
            <a:off x="323850" y="3141663"/>
            <a:ext cx="1368425" cy="396875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>
                <a:solidFill>
                  <a:schemeClr val="bg1"/>
                </a:solidFill>
              </a:rPr>
              <a:t>控制措施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2627313" y="1916113"/>
            <a:ext cx="4197350" cy="366712"/>
          </a:xfrm>
          <a:prstGeom prst="rect">
            <a:avLst/>
          </a:prstGeom>
          <a:solidFill>
            <a:srgbClr val="33CCCC">
              <a:alpha val="23999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r>
              <a:rPr lang="en-US" altLang="zh-CN" sz="1800">
                <a:solidFill>
                  <a:srgbClr val="FF0000"/>
                </a:solidFill>
              </a:rPr>
              <a:t>1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/>
              <a:t>预测在有限空间的活动产生的危害；</a:t>
            </a:r>
            <a:endParaRPr lang="zh-CN" altLang="en-US" sz="1800"/>
          </a:p>
        </p:txBody>
      </p:sp>
      <p:sp>
        <p:nvSpPr>
          <p:cNvPr id="12293" name="矩形 12292"/>
          <p:cNvSpPr/>
          <p:nvPr/>
        </p:nvSpPr>
        <p:spPr>
          <a:xfrm>
            <a:off x="2627313" y="2565400"/>
            <a:ext cx="5340350" cy="366713"/>
          </a:xfrm>
          <a:prstGeom prst="rect">
            <a:avLst/>
          </a:prstGeom>
          <a:solidFill>
            <a:srgbClr val="0099CC">
              <a:alpha val="31000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r>
              <a:rPr lang="en-US" altLang="zh-CN" sz="1800">
                <a:solidFill>
                  <a:srgbClr val="FF0000"/>
                </a:solidFill>
              </a:rPr>
              <a:t>2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/>
              <a:t>预测有限空间外的活动对有限空间的潜在影响；</a:t>
            </a:r>
            <a:endParaRPr lang="zh-CN" altLang="en-US" sz="1800"/>
          </a:p>
        </p:txBody>
      </p:sp>
      <p:sp>
        <p:nvSpPr>
          <p:cNvPr id="12294" name="矩形 12293"/>
          <p:cNvSpPr/>
          <p:nvPr/>
        </p:nvSpPr>
        <p:spPr>
          <a:xfrm>
            <a:off x="2627313" y="3284538"/>
            <a:ext cx="5568950" cy="366712"/>
          </a:xfrm>
          <a:prstGeom prst="rect">
            <a:avLst/>
          </a:prstGeom>
          <a:solidFill>
            <a:srgbClr val="FF9900">
              <a:alpha val="42000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r>
              <a:rPr lang="en-US" altLang="zh-CN" sz="1800">
                <a:solidFill>
                  <a:srgbClr val="FF0000"/>
                </a:solidFill>
              </a:rPr>
              <a:t>3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/>
              <a:t>在进入之前和进入期间检测有限空间的气体环境；</a:t>
            </a:r>
            <a:endParaRPr lang="zh-CN" altLang="en-US" sz="1800"/>
          </a:p>
        </p:txBody>
      </p:sp>
      <p:sp>
        <p:nvSpPr>
          <p:cNvPr id="12295" name="矩形 12294"/>
          <p:cNvSpPr/>
          <p:nvPr/>
        </p:nvSpPr>
        <p:spPr>
          <a:xfrm>
            <a:off x="2700338" y="4005263"/>
            <a:ext cx="6624637" cy="366712"/>
          </a:xfrm>
          <a:prstGeom prst="rect">
            <a:avLst/>
          </a:prstGeom>
          <a:solidFill>
            <a:srgbClr val="FF0000">
              <a:alpha val="15999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1800">
                <a:solidFill>
                  <a:srgbClr val="FF0000"/>
                </a:solidFill>
              </a:rPr>
              <a:t>4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/>
              <a:t>制定措施消除、控制或隔离在进入之前和进入期间的危害；</a:t>
            </a:r>
            <a:endParaRPr lang="zh-CN" altLang="en-US" sz="1800"/>
          </a:p>
        </p:txBody>
      </p:sp>
      <p:sp>
        <p:nvSpPr>
          <p:cNvPr id="12296" name="左大括号 12295"/>
          <p:cNvSpPr/>
          <p:nvPr/>
        </p:nvSpPr>
        <p:spPr>
          <a:xfrm>
            <a:off x="1835150" y="2133600"/>
            <a:ext cx="720725" cy="2808288"/>
          </a:xfrm>
          <a:prstGeom prst="leftBrace">
            <a:avLst>
              <a:gd name="adj1" fmla="val 3247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</a:p>
        </p:txBody>
      </p:sp>
      <p:sp>
        <p:nvSpPr>
          <p:cNvPr id="12297" name="矩形 12296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395288" y="908050"/>
            <a:ext cx="41052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>
                <a:solidFill>
                  <a:srgbClr val="0099CC"/>
                </a:solidFill>
              </a:rPr>
              <a:t>二、有限空间作业安全技术要求</a:t>
            </a:r>
            <a:endParaRPr lang="zh-CN" altLang="en-US" sz="2000">
              <a:solidFill>
                <a:srgbClr val="0099CC"/>
              </a:solidFill>
            </a:endParaRPr>
          </a:p>
        </p:txBody>
      </p:sp>
      <p:sp>
        <p:nvSpPr>
          <p:cNvPr id="13315" name="矩形 13314"/>
          <p:cNvSpPr/>
          <p:nvPr/>
        </p:nvSpPr>
        <p:spPr>
          <a:xfrm>
            <a:off x="179388" y="1412875"/>
            <a:ext cx="8785225" cy="168751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1</a:t>
            </a:r>
            <a:r>
              <a:rPr lang="zh-CN" altLang="en-US" sz="1800"/>
              <a:t>、【检测】</a:t>
            </a:r>
            <a:endParaRPr lang="zh-CN" altLang="en-US" sz="1800"/>
          </a:p>
          <a:p>
            <a:pPr defTabSz="914400" eaLnBrk="0" hangingPunct="0">
              <a:lnSpc>
                <a:spcPct val="12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应严格执行“先检测、后作业”的原则。检测指标包括氧浓度值、易燃易爆物质（可燃性气体、爆炸性粉尘）浓度值、有毒气体浓度值等。最低限度应检测下列三项：氧浓度（应在</a:t>
            </a:r>
            <a:r>
              <a:rPr lang="en-US" altLang="zh-CN" sz="1800"/>
              <a:t>19.5-23.5%</a:t>
            </a:r>
            <a:r>
              <a:rPr lang="zh-CN" altLang="en-US" sz="1800"/>
              <a:t>范围内），易燃</a:t>
            </a:r>
            <a:r>
              <a:rPr lang="en-US" altLang="zh-CN" sz="1800"/>
              <a:t>/</a:t>
            </a:r>
            <a:r>
              <a:rPr lang="zh-CN" altLang="en-US" sz="1800"/>
              <a:t>可燃气体浓度（应</a:t>
            </a:r>
            <a:r>
              <a:rPr lang="en-US" altLang="zh-CN" sz="1800"/>
              <a:t>&lt; </a:t>
            </a:r>
            <a:r>
              <a:rPr lang="zh-CN" altLang="en-US" sz="1800"/>
              <a:t>最低爆炸极限的</a:t>
            </a:r>
            <a:r>
              <a:rPr lang="en-US" altLang="zh-CN" sz="1800"/>
              <a:t>10%</a:t>
            </a:r>
            <a:r>
              <a:rPr lang="zh-CN" altLang="en-US" sz="1800"/>
              <a:t>），一氧化碳浓度（应</a:t>
            </a:r>
            <a:r>
              <a:rPr lang="en-US" altLang="zh-CN" sz="1800"/>
              <a:t>&lt;25ppm</a:t>
            </a:r>
            <a:r>
              <a:rPr lang="zh-CN" altLang="en-US" sz="1800"/>
              <a:t>）；未经检测合格，严禁作业人员进入有限空间。</a:t>
            </a:r>
            <a:endParaRPr lang="zh-CN" altLang="en-US" sz="1800"/>
          </a:p>
        </p:txBody>
      </p:sp>
      <p:pic>
        <p:nvPicPr>
          <p:cNvPr id="13316" name="图片 13315" descr="u=4097134517,1311761551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213100"/>
            <a:ext cx="172878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294b4b560b55fa2feacf45d0cc477d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4797425"/>
            <a:ext cx="2674937" cy="186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矩形 13317"/>
          <p:cNvSpPr/>
          <p:nvPr/>
        </p:nvSpPr>
        <p:spPr>
          <a:xfrm>
            <a:off x="323850" y="3644900"/>
            <a:ext cx="4752975" cy="2527300"/>
          </a:xfrm>
          <a:prstGeom prst="rect">
            <a:avLst/>
          </a:prstGeom>
          <a:solidFill>
            <a:srgbClr val="C0C0C0">
              <a:alpha val="42000"/>
            </a:srgbClr>
          </a:solidFill>
          <a:ln w="1587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800">
                <a:solidFill>
                  <a:srgbClr val="FF0000"/>
                </a:solidFill>
              </a:rPr>
              <a:t>注意事项：</a:t>
            </a:r>
            <a:endParaRPr lang="zh-CN" altLang="en-US" sz="180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、作业前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30min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内，应对有限空间气体采样分析，分析合格后方可进入；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、分析仪器在有效期内，使用前应保证其处于正常工作状态；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、采样点应有代表性，容积较大的有限空间，应采取上中下各部位取样分析；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、设备内温度宜在常温左右（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35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度至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40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度）；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9" name="矩形 13318"/>
          <p:cNvSpPr/>
          <p:nvPr/>
        </p:nvSpPr>
        <p:spPr>
          <a:xfrm>
            <a:off x="7524750" y="3284538"/>
            <a:ext cx="863600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600"/>
              <a:t>气体浓度监测设备</a:t>
            </a:r>
            <a:endParaRPr lang="zh-CN" altLang="en-US" sz="1600"/>
          </a:p>
        </p:txBody>
      </p:sp>
      <p:sp>
        <p:nvSpPr>
          <p:cNvPr id="13320" name="矩形 13319"/>
          <p:cNvSpPr/>
          <p:nvPr/>
        </p:nvSpPr>
        <p:spPr>
          <a:xfrm>
            <a:off x="5508625" y="5516563"/>
            <a:ext cx="863600" cy="825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600"/>
              <a:t>气体浓度报警器</a:t>
            </a:r>
            <a:endParaRPr lang="zh-CN" altLang="en-US" sz="1600"/>
          </a:p>
        </p:txBody>
      </p:sp>
      <p:sp>
        <p:nvSpPr>
          <p:cNvPr id="13321" name="矩形 13320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矩形 14337"/>
          <p:cNvSpPr/>
          <p:nvPr/>
        </p:nvSpPr>
        <p:spPr>
          <a:xfrm>
            <a:off x="395288" y="1135063"/>
            <a:ext cx="8351837" cy="1878012"/>
          </a:xfrm>
          <a:prstGeom prst="rect">
            <a:avLst/>
          </a:prstGeom>
          <a:solidFill>
            <a:srgbClr val="003366">
              <a:alpha val="23000"/>
            </a:srgbClr>
          </a:solidFill>
          <a:ln w="9525">
            <a:noFill/>
          </a:ln>
        </p:spPr>
        <p:txBody>
          <a:bodyPr anchor="ctr" anchorCtr="0">
            <a:spAutoFit/>
          </a:bodyPr>
          <a:p>
            <a:pPr defTabSz="91440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2</a:t>
            </a:r>
            <a:r>
              <a:rPr lang="zh-CN" altLang="en-US" sz="1800"/>
              <a:t>、【危害评估】</a:t>
            </a:r>
            <a:endParaRPr lang="zh-CN" altLang="en-US" sz="1800"/>
          </a:p>
          <a:p>
            <a:pPr defTabSz="91440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实施有限空间作业前，应根据检测结果对作业环境危害状况进行评估，制定消除、控制危害的措施，确保整个作业期间处于安全受控状态。</a:t>
            </a:r>
            <a:endParaRPr lang="zh-CN" altLang="en-US" sz="1800"/>
          </a:p>
          <a:p>
            <a:pPr defTabSz="91440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　　危害评估应依据</a:t>
            </a:r>
            <a:r>
              <a:rPr lang="en-US" altLang="zh-CN" sz="1800"/>
              <a:t>GB8958《</a:t>
            </a:r>
            <a:r>
              <a:rPr lang="zh-CN" altLang="en-US" sz="1800"/>
              <a:t>缺氧危险作业安全规程</a:t>
            </a:r>
            <a:r>
              <a:rPr lang="en-US" altLang="zh-CN" sz="1800"/>
              <a:t>》</a:t>
            </a:r>
            <a:r>
              <a:rPr lang="zh-CN" altLang="en-US" sz="1800"/>
              <a:t>、</a:t>
            </a:r>
            <a:r>
              <a:rPr lang="en-US" altLang="zh-CN" sz="1800"/>
              <a:t>GBZ2.1《</a:t>
            </a:r>
            <a:r>
              <a:rPr lang="zh-CN" altLang="en-US" sz="1800"/>
              <a:t>工作场所有害因素职业接触限值第</a:t>
            </a:r>
            <a:r>
              <a:rPr lang="en-US" altLang="zh-CN" sz="1800"/>
              <a:t>1</a:t>
            </a:r>
            <a:r>
              <a:rPr lang="zh-CN" altLang="en-US" sz="1800"/>
              <a:t>部分：化学有害因素</a:t>
            </a:r>
            <a:r>
              <a:rPr lang="en-US" altLang="zh-CN" sz="1800"/>
              <a:t>》</a:t>
            </a:r>
            <a:r>
              <a:rPr lang="zh-CN" altLang="en-US" sz="1800"/>
              <a:t>等标准进行。</a:t>
            </a:r>
            <a:endParaRPr lang="zh-CN" altLang="en-US" sz="1800"/>
          </a:p>
        </p:txBody>
      </p:sp>
      <p:graphicFrame>
        <p:nvGraphicFramePr>
          <p:cNvPr id="14339" name="对象 14338" descr="0.emf"/>
          <p:cNvGraphicFramePr>
            <a:graphicFrameLocks noChangeAspect="1"/>
          </p:cNvGraphicFramePr>
          <p:nvPr/>
        </p:nvGraphicFramePr>
        <p:xfrm>
          <a:off x="3276600" y="3644900"/>
          <a:ext cx="55435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010015" imgH="2776855" progId="Word.Document.8">
                  <p:embed/>
                </p:oleObj>
              </mc:Choice>
              <mc:Fallback>
                <p:oleObj name="" r:id="rId1" imgW="9010015" imgH="277685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6600" y="3644900"/>
                        <a:ext cx="5543550" cy="2519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椭圆 14339"/>
          <p:cNvSpPr/>
          <p:nvPr/>
        </p:nvSpPr>
        <p:spPr>
          <a:xfrm>
            <a:off x="3419475" y="2276475"/>
            <a:ext cx="2665413" cy="50482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</a:p>
        </p:txBody>
      </p:sp>
      <p:sp>
        <p:nvSpPr>
          <p:cNvPr id="14341" name="直接连接符 14340"/>
          <p:cNvSpPr/>
          <p:nvPr/>
        </p:nvSpPr>
        <p:spPr>
          <a:xfrm>
            <a:off x="6011863" y="2636838"/>
            <a:ext cx="1512887" cy="115252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矩形 14341"/>
          <p:cNvSpPr/>
          <p:nvPr/>
        </p:nvSpPr>
        <p:spPr>
          <a:xfrm>
            <a:off x="3276600" y="3789363"/>
            <a:ext cx="5543550" cy="2376487"/>
          </a:xfrm>
          <a:prstGeom prst="rect">
            <a:avLst/>
          </a:prstGeom>
          <a:solidFill>
            <a:srgbClr val="808000">
              <a:alpha val="15999"/>
            </a:srgbClr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</a:p>
        </p:txBody>
      </p:sp>
      <p:sp>
        <p:nvSpPr>
          <p:cNvPr id="14343" name="矩形 14342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矩形 15361"/>
          <p:cNvSpPr/>
          <p:nvPr/>
        </p:nvSpPr>
        <p:spPr>
          <a:xfrm>
            <a:off x="179388" y="1196975"/>
            <a:ext cx="8748712" cy="1216025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3</a:t>
            </a:r>
            <a:r>
              <a:rPr lang="zh-CN" altLang="en-US" sz="1800"/>
              <a:t>、【通风】</a:t>
            </a:r>
            <a:endParaRPr lang="zh-CN" altLang="en-US" sz="1800"/>
          </a:p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实施有限空间作业前和作业过程中，可采取强制性持续通风措施降低危险，保持空气流通。严禁用纯氧进行通风换气。</a:t>
            </a:r>
            <a:endParaRPr lang="zh-CN" altLang="en-US" sz="1800"/>
          </a:p>
        </p:txBody>
      </p:sp>
      <p:pic>
        <p:nvPicPr>
          <p:cNvPr id="15363" name="图片 15362" descr="chemcleanp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924175"/>
            <a:ext cx="4319588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15363"/>
          <p:cNvSpPr/>
          <p:nvPr/>
        </p:nvSpPr>
        <p:spPr>
          <a:xfrm>
            <a:off x="395288" y="2565400"/>
            <a:ext cx="4033837" cy="339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5000"/>
              </a:lnSpc>
              <a:buNone/>
            </a:pPr>
            <a:r>
              <a:rPr lang="zh-CN" altLang="en-US" sz="1600">
                <a:solidFill>
                  <a:schemeClr val="accent2"/>
                </a:solidFill>
              </a:rPr>
              <a:t>注意事项：</a:t>
            </a:r>
            <a:endParaRPr lang="zh-CN" altLang="en-US" sz="1600">
              <a:solidFill>
                <a:schemeClr val="accent2"/>
              </a:solidFill>
            </a:endParaRPr>
          </a:p>
          <a:p>
            <a:pPr eaLnBrk="0" hangingPunct="0">
              <a:lnSpc>
                <a:spcPct val="135000"/>
              </a:lnSpc>
              <a:buNone/>
            </a:pPr>
            <a:r>
              <a:rPr lang="zh-CN" altLang="en-US" sz="1600"/>
              <a:t>       作业前应保证有限空间内空气良好流通和人员呼吸需要，进入有限空间每次工作时间不宜过长，应安排轮换作业。</a:t>
            </a:r>
            <a:endParaRPr lang="zh-CN" altLang="en-US" sz="1600"/>
          </a:p>
          <a:p>
            <a:pPr eaLnBrk="0" hangingPunct="0">
              <a:lnSpc>
                <a:spcPct val="135000"/>
              </a:lnSpc>
              <a:buNone/>
            </a:pPr>
            <a:r>
              <a:rPr lang="en-US" altLang="zh-CN" sz="1600"/>
              <a:t>1</a:t>
            </a:r>
            <a:r>
              <a:rPr lang="zh-CN" altLang="en-US" sz="1600"/>
              <a:t>、打开人孔、手孔、料孔、风门、烟门与大气相通的设施进行自然通风；</a:t>
            </a:r>
            <a:endParaRPr lang="zh-CN" altLang="en-US" sz="1600"/>
          </a:p>
          <a:p>
            <a:pPr eaLnBrk="0" hangingPunct="0">
              <a:lnSpc>
                <a:spcPct val="135000"/>
              </a:lnSpc>
              <a:buNone/>
            </a:pPr>
            <a:r>
              <a:rPr lang="en-US" altLang="zh-CN" sz="1600"/>
              <a:t>2</a:t>
            </a:r>
            <a:r>
              <a:rPr lang="zh-CN" altLang="en-US" sz="1600"/>
              <a:t>、必要时，可采取强制通风；</a:t>
            </a:r>
            <a:endParaRPr lang="zh-CN" altLang="en-US" sz="1600"/>
          </a:p>
          <a:p>
            <a:pPr eaLnBrk="0" hangingPunct="0">
              <a:lnSpc>
                <a:spcPct val="135000"/>
              </a:lnSpc>
              <a:buNone/>
            </a:pPr>
            <a:r>
              <a:rPr lang="en-US" altLang="zh-CN" sz="1600"/>
              <a:t>3</a:t>
            </a:r>
            <a:r>
              <a:rPr lang="zh-CN" altLang="en-US" sz="1600"/>
              <a:t>、采取管道送风时，送风前应对管道内的介质和风源进行分析 确认；</a:t>
            </a:r>
            <a:endParaRPr lang="zh-CN" altLang="en-US" sz="1600"/>
          </a:p>
          <a:p>
            <a:pPr eaLnBrk="0" hangingPunct="0">
              <a:lnSpc>
                <a:spcPct val="135000"/>
              </a:lnSpc>
              <a:buNone/>
            </a:pPr>
            <a:r>
              <a:rPr lang="en-US" altLang="zh-CN" sz="1600">
                <a:solidFill>
                  <a:srgbClr val="FF0000"/>
                </a:solidFill>
              </a:rPr>
              <a:t>4</a:t>
            </a:r>
            <a:r>
              <a:rPr lang="zh-CN" altLang="en-US" sz="1600">
                <a:solidFill>
                  <a:srgbClr val="FF0000"/>
                </a:solidFill>
              </a:rPr>
              <a:t>、禁止向有限空间充氧气或富氧空气。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7235825" y="5516563"/>
            <a:ext cx="10985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通风设施</a:t>
            </a:r>
            <a:endParaRPr lang="zh-CN" altLang="en-US" sz="1800"/>
          </a:p>
        </p:txBody>
      </p:sp>
      <p:sp>
        <p:nvSpPr>
          <p:cNvPr id="15366" name="矩形 15365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287338" y="1181100"/>
            <a:ext cx="8856662" cy="1949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4</a:t>
            </a:r>
            <a:r>
              <a:rPr lang="zh-CN" altLang="en-US" sz="1800"/>
              <a:t>、【防护设备】</a:t>
            </a:r>
            <a:endParaRPr lang="zh-CN" altLang="en-US" sz="1800"/>
          </a:p>
          <a:p>
            <a:pPr defTabSz="91440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作业人员配备符合国家标准要求的通风设备、检测设备、照明设备、通讯设备、应急救援设备和个人防护用品。当有限空间存在可燃性气体和爆炸性粉尘时，检测、照明、通讯设备应符合防爆要求，作业人员应使用防爆工具、配备可燃气体报警仪等。</a:t>
            </a:r>
            <a:endParaRPr lang="zh-CN" altLang="en-US" sz="1800"/>
          </a:p>
        </p:txBody>
      </p:sp>
      <p:pic>
        <p:nvPicPr>
          <p:cNvPr id="16387" name="图片 16386" descr="20100707113439_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3216275"/>
            <a:ext cx="2951162" cy="2951163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8" name="矩形 16387"/>
          <p:cNvSpPr/>
          <p:nvPr/>
        </p:nvSpPr>
        <p:spPr>
          <a:xfrm>
            <a:off x="900113" y="5876925"/>
            <a:ext cx="2951162" cy="396875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sz="2000"/>
              <a:t>照明设备</a:t>
            </a:r>
            <a:endParaRPr lang="zh-CN" altLang="en-US" sz="2000"/>
          </a:p>
        </p:txBody>
      </p:sp>
      <p:pic>
        <p:nvPicPr>
          <p:cNvPr id="16389" name="图片 16388" descr="201054396467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141663"/>
            <a:ext cx="2979738" cy="2979737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</p:pic>
      <p:sp>
        <p:nvSpPr>
          <p:cNvPr id="16390" name="矩形 16389"/>
          <p:cNvSpPr/>
          <p:nvPr/>
        </p:nvSpPr>
        <p:spPr>
          <a:xfrm>
            <a:off x="5076825" y="6092825"/>
            <a:ext cx="2951163" cy="396875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sz="2000"/>
              <a:t>通讯设备</a:t>
            </a:r>
            <a:endParaRPr lang="zh-CN" altLang="en-US" sz="2000"/>
          </a:p>
        </p:txBody>
      </p:sp>
      <p:sp>
        <p:nvSpPr>
          <p:cNvPr id="16391" name="矩形 16390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323850" y="1196975"/>
            <a:ext cx="8605838" cy="4737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>
                <a:solidFill>
                  <a:srgbClr val="FF0000"/>
                </a:solidFill>
              </a:rPr>
              <a:t>注意事项：</a:t>
            </a:r>
            <a:endParaRPr lang="zh-CN" altLang="en-US" sz="1600">
              <a:solidFill>
                <a:srgbClr val="FF0000"/>
              </a:solidFill>
            </a:endParaRPr>
          </a:p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/>
              <a:t>       行灯使用的降压变压器，应采用隔离变压器，行灯的变压器不准放在锅炉、加热器、水箱等金属容器内和特别潮湿的地方；绝缘电阻应不小于</a:t>
            </a:r>
            <a:r>
              <a:rPr lang="en-US" altLang="zh-CN" sz="1600"/>
              <a:t>2MΩ</a:t>
            </a:r>
            <a:r>
              <a:rPr lang="zh-CN" altLang="en-US" sz="1600"/>
              <a:t>，并定期检测。</a:t>
            </a:r>
            <a:endParaRPr lang="zh-CN" altLang="en-US" sz="1600"/>
          </a:p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/>
              <a:t>      </a:t>
            </a:r>
            <a:endParaRPr lang="zh-CN" altLang="en-US" sz="1600"/>
          </a:p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/>
              <a:t>       使用超过安全电压的手持电动工具作业或进行电焊作业时，应配备漏电保护器。在潮湿容器中，作业人员应站在绝缘板上，同时保证金属容器接地可靠。</a:t>
            </a:r>
            <a:endParaRPr lang="zh-CN" altLang="en-US" sz="1600"/>
          </a:p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/>
              <a:t>      </a:t>
            </a:r>
            <a:endParaRPr lang="zh-CN" altLang="en-US" sz="1600"/>
          </a:p>
          <a:p>
            <a:pPr eaLnBrk="0" hangingPunct="0">
              <a:lnSpc>
                <a:spcPct val="150000"/>
              </a:lnSpc>
              <a:buNone/>
            </a:pPr>
            <a:r>
              <a:rPr lang="zh-CN" altLang="en-US" sz="1600"/>
              <a:t>     有限空间照明电压应小于等于</a:t>
            </a:r>
            <a:r>
              <a:rPr lang="en-US" altLang="zh-CN" sz="1600"/>
              <a:t>24V</a:t>
            </a:r>
            <a:r>
              <a:rPr lang="zh-CN" altLang="en-US" sz="1600"/>
              <a:t>，在潮湿容器、狭小容器内作业电压应小于等于</a:t>
            </a:r>
            <a:r>
              <a:rPr lang="en-US" altLang="zh-CN" sz="1600"/>
              <a:t>12V;</a:t>
            </a:r>
            <a:endParaRPr lang="en-US" altLang="zh-CN" sz="1600"/>
          </a:p>
          <a:p>
            <a:pPr eaLnBrk="0" hangingPunct="0">
              <a:lnSpc>
                <a:spcPct val="150000"/>
              </a:lnSpc>
              <a:buNone/>
            </a:pPr>
            <a:r>
              <a:rPr lang="en-US" altLang="zh-CN" sz="1600"/>
              <a:t>      </a:t>
            </a:r>
            <a:endParaRPr lang="en-US" altLang="zh-CN" sz="1600"/>
          </a:p>
          <a:p>
            <a:pPr eaLnBrk="0" hangingPunct="0">
              <a:lnSpc>
                <a:spcPct val="150000"/>
              </a:lnSpc>
              <a:buNone/>
            </a:pPr>
            <a:r>
              <a:rPr lang="en-US" altLang="zh-CN" sz="1600"/>
              <a:t>      </a:t>
            </a:r>
            <a:r>
              <a:rPr lang="zh-CN" altLang="en-US" sz="1600"/>
              <a:t>锅炉、金属容器、管道、密闭舱室等狭窄的工作场所，手持行灯额定电压不应超过</a:t>
            </a:r>
            <a:r>
              <a:rPr lang="en-US" altLang="zh-CN" sz="1600"/>
              <a:t>12V</a:t>
            </a:r>
            <a:r>
              <a:rPr lang="zh-CN" altLang="en-US" sz="1600"/>
              <a:t>。手提行灯应有绝缘手柄和金属护罩，灯泡的金属部分不准外露。</a:t>
            </a:r>
            <a:endParaRPr lang="zh-CN" altLang="en-US" sz="1600"/>
          </a:p>
          <a:p>
            <a:pPr eaLnBrk="0" hangingPunct="0">
              <a:lnSpc>
                <a:spcPct val="150000"/>
              </a:lnSpc>
              <a:buNone/>
            </a:pPr>
            <a:endParaRPr lang="zh-CN" altLang="en-US" sz="1600"/>
          </a:p>
          <a:p>
            <a:pPr eaLnBrk="0" hangingPunct="0">
              <a:buNone/>
            </a:pPr>
            <a:endParaRPr lang="zh-CN" altLang="en-US" sz="1600"/>
          </a:p>
        </p:txBody>
      </p:sp>
      <p:sp>
        <p:nvSpPr>
          <p:cNvPr id="17411" name="矩形 17410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395288" y="1149350"/>
            <a:ext cx="8208962" cy="1244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5</a:t>
            </a:r>
            <a:r>
              <a:rPr lang="zh-CN" altLang="en-US" sz="1800"/>
              <a:t>、【呼吸防护用品】</a:t>
            </a:r>
            <a:endParaRPr lang="zh-CN" altLang="en-US" sz="1800"/>
          </a:p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呼吸防护用品的选择应符合</a:t>
            </a:r>
            <a:r>
              <a:rPr lang="en-US" altLang="zh-CN" sz="1800"/>
              <a:t>GB/T18664《</a:t>
            </a:r>
            <a:r>
              <a:rPr lang="zh-CN" altLang="en-US" sz="1800"/>
              <a:t>呼吸防护用品的选择、使用与维护</a:t>
            </a:r>
            <a:r>
              <a:rPr lang="en-US" altLang="zh-CN" sz="1800"/>
              <a:t>》</a:t>
            </a:r>
            <a:r>
              <a:rPr lang="zh-CN" altLang="en-US" sz="1800"/>
              <a:t>要求。缺氧条件下，应符合</a:t>
            </a:r>
            <a:r>
              <a:rPr lang="en-US" altLang="zh-CN" sz="1800"/>
              <a:t>GB8958《</a:t>
            </a:r>
            <a:r>
              <a:rPr lang="zh-CN" altLang="en-US" sz="1800"/>
              <a:t>缺氧危险作业安全规程</a:t>
            </a:r>
            <a:r>
              <a:rPr lang="en-US" altLang="zh-CN" sz="1800"/>
              <a:t>》</a:t>
            </a:r>
            <a:r>
              <a:rPr lang="zh-CN" altLang="en-US" sz="1800"/>
              <a:t>要求。</a:t>
            </a:r>
            <a:endParaRPr lang="zh-CN" altLang="en-US" sz="1800"/>
          </a:p>
        </p:txBody>
      </p:sp>
      <p:sp>
        <p:nvSpPr>
          <p:cNvPr id="18435" name="矩形 18434" descr="u=42386402,2475432744&amp;fm=15&amp;gp=0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</a:p>
        </p:txBody>
      </p:sp>
      <p:sp>
        <p:nvSpPr>
          <p:cNvPr id="18436" name="矩形 18435" descr="u=2806369432,1953077192&amp;fm=52&amp;gp=0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</a:p>
        </p:txBody>
      </p:sp>
      <p:pic>
        <p:nvPicPr>
          <p:cNvPr id="18437" name="图片 18436" descr="u=2806369432,1953077192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2997200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矩形 18437"/>
          <p:cNvSpPr/>
          <p:nvPr/>
        </p:nvSpPr>
        <p:spPr>
          <a:xfrm>
            <a:off x="323850" y="2565400"/>
            <a:ext cx="4319588" cy="3902075"/>
          </a:xfrm>
          <a:prstGeom prst="rect">
            <a:avLst/>
          </a:prstGeom>
          <a:solidFill>
            <a:srgbClr val="CCFFCC">
              <a:alpha val="39999"/>
            </a:srgbClr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  <a:buNone/>
            </a:pPr>
            <a:r>
              <a:rPr lang="zh-CN" altLang="en-US" sz="1600">
                <a:solidFill>
                  <a:srgbClr val="FF0000"/>
                </a:solidFill>
              </a:rPr>
              <a:t>注意事项：</a:t>
            </a:r>
            <a:endParaRPr lang="zh-CN" altLang="en-US" sz="1600">
              <a:solidFill>
                <a:srgbClr val="FF0000"/>
              </a:solidFill>
            </a:endParaRPr>
          </a:p>
          <a:p>
            <a:pPr eaLnBrk="0" hangingPunct="0">
              <a:lnSpc>
                <a:spcPct val="130000"/>
              </a:lnSpc>
              <a:buNone/>
            </a:pPr>
            <a:r>
              <a:rPr lang="zh-CN" altLang="en-US" sz="1600"/>
              <a:t>       有限空间经清洗或置换不能达到要求时，应采取相应的防护措施方可作业</a:t>
            </a:r>
            <a:r>
              <a:rPr lang="en-US" altLang="zh-CN" sz="1600"/>
              <a:t>.</a:t>
            </a:r>
            <a:endParaRPr lang="en-US" altLang="zh-CN" sz="1600"/>
          </a:p>
          <a:p>
            <a:pPr eaLnBrk="0" hangingPunct="0">
              <a:lnSpc>
                <a:spcPct val="130000"/>
              </a:lnSpc>
              <a:buNone/>
            </a:pPr>
            <a:r>
              <a:rPr lang="en-US" altLang="zh-CN" sz="1600"/>
              <a:t>1</a:t>
            </a:r>
            <a:r>
              <a:rPr lang="zh-CN" altLang="en-US" sz="1600"/>
              <a:t>、在缺氧或有毒的有限空间作业时，应佩戴隔离式防护工具，作业人员应栓带救生绳</a:t>
            </a:r>
            <a:endParaRPr lang="zh-CN" altLang="en-US" sz="1600"/>
          </a:p>
          <a:p>
            <a:pPr eaLnBrk="0" hangingPunct="0">
              <a:lnSpc>
                <a:spcPct val="130000"/>
              </a:lnSpc>
              <a:buNone/>
            </a:pPr>
            <a:r>
              <a:rPr lang="en-US" altLang="zh-CN" sz="1600"/>
              <a:t>2</a:t>
            </a:r>
            <a:r>
              <a:rPr lang="zh-CN" altLang="en-US" sz="1600"/>
              <a:t>、在易燃易爆的有限空间作业时，应穿静电服、工作鞋、使用防爆型低压灯具及不发生火花的工具；</a:t>
            </a:r>
            <a:endParaRPr lang="zh-CN" altLang="en-US" sz="1600"/>
          </a:p>
          <a:p>
            <a:pPr eaLnBrk="0" hangingPunct="0">
              <a:lnSpc>
                <a:spcPct val="130000"/>
              </a:lnSpc>
              <a:buNone/>
            </a:pPr>
            <a:r>
              <a:rPr lang="en-US" altLang="zh-CN" sz="1600"/>
              <a:t>3</a:t>
            </a:r>
            <a:r>
              <a:rPr lang="zh-CN" altLang="en-US" sz="1600"/>
              <a:t>、在有酸碱等腐蚀性介质的有限空间作业时，应穿戴防酸碱工作服、工作鞋、手套等；</a:t>
            </a:r>
            <a:endParaRPr lang="zh-CN" altLang="en-US" sz="1600"/>
          </a:p>
          <a:p>
            <a:pPr eaLnBrk="0" hangingPunct="0">
              <a:lnSpc>
                <a:spcPct val="130000"/>
              </a:lnSpc>
              <a:buNone/>
            </a:pPr>
            <a:r>
              <a:rPr lang="en-US" altLang="zh-CN" sz="1600"/>
              <a:t>4</a:t>
            </a:r>
            <a:r>
              <a:rPr lang="zh-CN" altLang="en-US" sz="1600"/>
              <a:t>、在产生噪声的有限空间作业时，应配备耳塞或耳罩等防噪声护具</a:t>
            </a:r>
            <a:endParaRPr lang="zh-CN" altLang="en-US" sz="1600"/>
          </a:p>
        </p:txBody>
      </p:sp>
      <p:sp>
        <p:nvSpPr>
          <p:cNvPr id="18439" name="矩形 18438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矩形 19457"/>
          <p:cNvSpPr/>
          <p:nvPr/>
        </p:nvSpPr>
        <p:spPr>
          <a:xfrm>
            <a:off x="395288" y="1268413"/>
            <a:ext cx="8569325" cy="1520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6</a:t>
            </a:r>
            <a:r>
              <a:rPr lang="zh-CN" altLang="en-US" sz="1800"/>
              <a:t>、【应急救援装备】</a:t>
            </a:r>
            <a:endParaRPr lang="zh-CN" altLang="en-US" sz="1800"/>
          </a:p>
          <a:p>
            <a:pPr defTabSz="914400" eaLnBrk="0" hangingPunct="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应配备全面罩正压式空气呼吸器或长管面具等隔离式呼吸保护器具，应急通讯报警器材，现场快速检测设备，大功率强制通风设备，应急照明设备，安全绳，救生索，安全梯等。</a:t>
            </a:r>
            <a:endParaRPr lang="zh-CN" altLang="en-US" sz="1800"/>
          </a:p>
        </p:txBody>
      </p:sp>
      <p:pic>
        <p:nvPicPr>
          <p:cNvPr id="19459" name="图片 19458" descr="u=298807355,1447598802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2349500"/>
            <a:ext cx="2087563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 descr="u=3633008927,2398869629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068638"/>
            <a:ext cx="15240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矩形 19460"/>
          <p:cNvSpPr/>
          <p:nvPr/>
        </p:nvSpPr>
        <p:spPr>
          <a:xfrm>
            <a:off x="250825" y="3357563"/>
            <a:ext cx="4319588" cy="1743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35000"/>
              </a:lnSpc>
              <a:buNone/>
            </a:pPr>
            <a:r>
              <a:rPr lang="zh-CN" altLang="en-US" sz="1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endParaRPr lang="zh-CN" altLang="en-US" sz="16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35000"/>
              </a:lnSpc>
              <a:buNone/>
            </a:pPr>
            <a:r>
              <a:rPr lang="zh-CN" altLang="en-US" sz="1600"/>
              <a:t>       存在易燃性因素的场所警戒区内应设置灭火器材，并保持有效状态；专职安全员和消防员应在警戒区定时巡回检查、监护，并有检查记录。严禁火种或可燃物落入有限空间。</a:t>
            </a:r>
            <a:endParaRPr lang="zh-CN" altLang="en-US" sz="1600"/>
          </a:p>
        </p:txBody>
      </p:sp>
      <p:sp>
        <p:nvSpPr>
          <p:cNvPr id="19462" name="矩形 19461"/>
          <p:cNvSpPr/>
          <p:nvPr/>
        </p:nvSpPr>
        <p:spPr>
          <a:xfrm>
            <a:off x="7524750" y="5661025"/>
            <a:ext cx="869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安全绳</a:t>
            </a:r>
            <a:endParaRPr lang="zh-CN" altLang="en-US" sz="1800"/>
          </a:p>
        </p:txBody>
      </p:sp>
      <p:sp>
        <p:nvSpPr>
          <p:cNvPr id="19463" name="矩形 19462"/>
          <p:cNvSpPr/>
          <p:nvPr/>
        </p:nvSpPr>
        <p:spPr>
          <a:xfrm>
            <a:off x="5435600" y="5589588"/>
            <a:ext cx="8699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安全梯</a:t>
            </a:r>
            <a:endParaRPr lang="zh-CN" altLang="en-US" sz="1800"/>
          </a:p>
        </p:txBody>
      </p:sp>
      <p:sp>
        <p:nvSpPr>
          <p:cNvPr id="19464" name="矩形 19463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矩形 20481"/>
          <p:cNvSpPr/>
          <p:nvPr/>
        </p:nvSpPr>
        <p:spPr>
          <a:xfrm>
            <a:off x="179388" y="1412875"/>
            <a:ext cx="8785225" cy="1082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600"/>
              <a:t>1</a:t>
            </a:r>
            <a:r>
              <a:rPr lang="zh-CN" altLang="en-US" sz="1600"/>
              <a:t>、【作业审批】</a:t>
            </a:r>
            <a:endParaRPr lang="zh-CN" altLang="en-US" sz="1600"/>
          </a:p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600"/>
              <a:t>       凡进入有限空间进行施工、检修、清理作业的，应实施作业审批。未经作业负责人审批，任何人不得进入有限空间作业。</a:t>
            </a:r>
            <a:endParaRPr lang="zh-CN" altLang="en-US" sz="1600"/>
          </a:p>
        </p:txBody>
      </p:sp>
      <p:sp>
        <p:nvSpPr>
          <p:cNvPr id="20483" name="矩形 20482"/>
          <p:cNvSpPr/>
          <p:nvPr/>
        </p:nvSpPr>
        <p:spPr>
          <a:xfrm>
            <a:off x="539750" y="981075"/>
            <a:ext cx="37623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2000">
                <a:solidFill>
                  <a:srgbClr val="0000FF"/>
                </a:solidFill>
                <a:ea typeface="黑体" panose="02010609060101010101" charset="-122"/>
              </a:rPr>
              <a:t>三、有限空间作业安全管理要求</a:t>
            </a:r>
            <a:endParaRPr lang="zh-CN" altLang="en-US" sz="2000">
              <a:solidFill>
                <a:srgbClr val="0000FF"/>
              </a:solidFill>
              <a:ea typeface="黑体" panose="02010609060101010101" charset="-122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323850" y="5784850"/>
            <a:ext cx="8569325" cy="682625"/>
          </a:xfrm>
          <a:prstGeom prst="rect">
            <a:avLst/>
          </a:prstGeom>
          <a:noFill/>
          <a:ln w="38100" cap="flat" cmpd="dbl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eaLnBrk="0" hangingPunct="0">
              <a:lnSpc>
                <a:spcPct val="130000"/>
              </a:lnSpc>
              <a:buNone/>
            </a:pPr>
            <a:r>
              <a:rPr lang="zh-CN" altLang="en-US" sz="1400"/>
              <a:t>在作业前必须做出编制施工方案，组织相关管理单位进行评审合格后，再办理</a:t>
            </a:r>
            <a:r>
              <a:rPr lang="en-US" altLang="zh-CN" sz="1400"/>
              <a:t>《</a:t>
            </a:r>
            <a:r>
              <a:rPr lang="zh-CN" altLang="en-US" sz="1400"/>
              <a:t>进入有限空间作业审批表</a:t>
            </a:r>
            <a:r>
              <a:rPr lang="en-US" altLang="zh-CN" sz="1400"/>
              <a:t>》</a:t>
            </a:r>
            <a:r>
              <a:rPr lang="zh-CN" altLang="en-US" sz="1400"/>
              <a:t>施工作业中涉及到其他危险作业时应按照</a:t>
            </a:r>
            <a:r>
              <a:rPr lang="en-US" altLang="zh-CN" sz="1400"/>
              <a:t>《</a:t>
            </a:r>
            <a:r>
              <a:rPr lang="zh-CN" altLang="en-US" sz="1400"/>
              <a:t>消防管理办法</a:t>
            </a:r>
            <a:r>
              <a:rPr lang="en-US" altLang="zh-CN" sz="1400"/>
              <a:t>》</a:t>
            </a:r>
            <a:r>
              <a:rPr lang="zh-CN" altLang="en-US" sz="1400"/>
              <a:t>及</a:t>
            </a:r>
            <a:r>
              <a:rPr lang="en-US" altLang="zh-CN" sz="1400"/>
              <a:t>《</a:t>
            </a:r>
            <a:r>
              <a:rPr lang="zh-CN" altLang="en-US" sz="1400"/>
              <a:t>危险作业审批制度</a:t>
            </a:r>
            <a:r>
              <a:rPr lang="en-US" altLang="zh-CN" sz="1400"/>
              <a:t>》</a:t>
            </a:r>
            <a:r>
              <a:rPr lang="zh-CN" altLang="en-US" sz="1400"/>
              <a:t>执行。</a:t>
            </a:r>
            <a:endParaRPr lang="zh-CN" altLang="en-US" sz="1400"/>
          </a:p>
        </p:txBody>
      </p:sp>
      <p:graphicFrame>
        <p:nvGraphicFramePr>
          <p:cNvPr id="20485" name="对象 20484" descr="1.emf"/>
          <p:cNvGraphicFramePr>
            <a:graphicFrameLocks noChangeAspect="1"/>
          </p:cNvGraphicFramePr>
          <p:nvPr/>
        </p:nvGraphicFramePr>
        <p:xfrm>
          <a:off x="2052638" y="2565400"/>
          <a:ext cx="5329237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1238230" imgH="7030085" progId="">
                  <p:embed/>
                </p:oleObj>
              </mc:Choice>
              <mc:Fallback>
                <p:oleObj name="" r:id="rId1" imgW="11238230" imgH="703008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2638" y="2565400"/>
                        <a:ext cx="5329237" cy="297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矩形 20485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460" y="1052830"/>
            <a:ext cx="5760720" cy="2847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26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4057" y="4077335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56405" y="134112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23533" y="188754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0" y="1077913"/>
            <a:ext cx="9145588" cy="1246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2000"/>
              <a:t>　</a:t>
            </a:r>
            <a:r>
              <a:rPr lang="zh-CN" altLang="en-US" sz="1800"/>
              <a:t>　</a:t>
            </a:r>
            <a:r>
              <a:rPr lang="en-US" altLang="zh-CN" sz="1800"/>
              <a:t>2</a:t>
            </a:r>
            <a:r>
              <a:rPr lang="zh-CN" altLang="en-US" sz="1800"/>
              <a:t>、【危害告知】</a:t>
            </a:r>
            <a:endParaRPr lang="zh-CN" altLang="en-US" sz="1800"/>
          </a:p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</a:t>
            </a:r>
            <a:r>
              <a:rPr lang="zh-CN" altLang="en-US" sz="1800">
                <a:ea typeface="宋体" panose="02010600030101010101" pitchFamily="2" charset="-122"/>
              </a:rPr>
              <a:t>有限空间进入点附近设置醒目的警示标志标识，并告知作业者存在的危险有害因素和防控措施，防止未经许可人员进入作业现场。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21507" name="图片 21506" descr="总装一部二车间有限空间标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565400"/>
            <a:ext cx="3816350" cy="286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1507" descr="201182610592525708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420938"/>
            <a:ext cx="3743325" cy="336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矩形 21508"/>
          <p:cNvSpPr/>
          <p:nvPr/>
        </p:nvSpPr>
        <p:spPr>
          <a:xfrm>
            <a:off x="539750" y="5589588"/>
            <a:ext cx="3095625" cy="1069975"/>
          </a:xfrm>
          <a:prstGeom prst="rect">
            <a:avLst/>
          </a:prstGeom>
          <a:solidFill>
            <a:srgbClr val="0099CC">
              <a:alpha val="25999"/>
            </a:srgbClr>
          </a:solidFill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有限空间的坑、井、洼、沟或人孔、通道出入门口应设置防护栏、盖和警告标志，夜间应设警示红灯。 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4572000" y="5373688"/>
            <a:ext cx="3817938" cy="1317625"/>
          </a:xfrm>
          <a:prstGeom prst="rect">
            <a:avLst/>
          </a:prstGeom>
          <a:solidFill>
            <a:srgbClr val="99CC00">
              <a:alpha val="32999"/>
            </a:srgbClr>
          </a:solidFill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25000"/>
              </a:lnSpc>
              <a:buNone/>
            </a:pPr>
            <a:r>
              <a:rPr lang="zh-CN" altLang="en-US" sz="1600">
                <a:ea typeface="黑体" panose="02010609060101010101" charset="-122"/>
              </a:rPr>
              <a:t>为防止无关人员进入有限空间作业场所，提醒作业人员引起重视，在有限空间外敞面醒目处，设置警戒区、警戒线、警戒标志，未经许可，不得入内。</a:t>
            </a:r>
            <a:endParaRPr lang="zh-CN" altLang="en-US" sz="1600">
              <a:ea typeface="黑体" panose="02010609060101010101" charset="-122"/>
            </a:endParaRPr>
          </a:p>
        </p:txBody>
      </p:sp>
      <p:sp>
        <p:nvSpPr>
          <p:cNvPr id="21511" name="矩形 21510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0" y="1052513"/>
            <a:ext cx="8832850" cy="1244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　　</a:t>
            </a:r>
            <a:r>
              <a:rPr lang="en-US" altLang="zh-CN" sz="1800"/>
              <a:t>3</a:t>
            </a:r>
            <a:r>
              <a:rPr lang="zh-CN" altLang="en-US" sz="1800"/>
              <a:t>、【现场监督管理】</a:t>
            </a:r>
            <a:endParaRPr lang="zh-CN" altLang="en-US" sz="1800"/>
          </a:p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有限空间作业现场应明确作业负责人、监护人员和作业人员，不得在没有监护人的情况下作业。</a:t>
            </a:r>
            <a:endParaRPr lang="zh-CN" altLang="en-US" sz="1800"/>
          </a:p>
        </p:txBody>
      </p:sp>
      <p:graphicFrame>
        <p:nvGraphicFramePr>
          <p:cNvPr id="22531" name="对象 22530" descr="2.emf"/>
          <p:cNvGraphicFramePr>
            <a:graphicFrameLocks noChangeAspect="1"/>
          </p:cNvGraphicFramePr>
          <p:nvPr/>
        </p:nvGraphicFramePr>
        <p:xfrm>
          <a:off x="1476375" y="1989138"/>
          <a:ext cx="6553200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419090" imgH="5483225" progId="Word.Document.8">
                  <p:embed/>
                </p:oleObj>
              </mc:Choice>
              <mc:Fallback>
                <p:oleObj name="" r:id="rId1" imgW="5419090" imgH="548322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6375" y="1989138"/>
                        <a:ext cx="6553200" cy="4868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矩形 22531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323850" y="1096963"/>
            <a:ext cx="8424863" cy="2549525"/>
          </a:xfrm>
          <a:prstGeom prst="rect">
            <a:avLst/>
          </a:prstGeom>
          <a:noFill/>
          <a:ln w="57150" cap="flat" cmpd="thinThick">
            <a:solidFill>
              <a:srgbClr val="00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defTabSz="914400">
              <a:lnSpc>
                <a:spcPct val="12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4</a:t>
            </a:r>
            <a:r>
              <a:rPr lang="zh-CN" altLang="en-US" sz="1800"/>
              <a:t>、【相关方管理】</a:t>
            </a:r>
            <a:endParaRPr lang="zh-CN" altLang="en-US" sz="1800"/>
          </a:p>
          <a:p>
            <a:pPr defTabSz="914400">
              <a:lnSpc>
                <a:spcPct val="12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  委托承包单位进行有限空间作业时，应严格承包管理，规范承包行为，不得将工程发包给不具备安全生产条件的单位和个人；将有限空间作业发包时，应当与承包单位签订专门的安全生产管理协议，或者在承包合同中约定各自的安全生产管理职责。存在多个承包单位时，生产经营单位应对承包单位的安全生产工作进行统一协调、管理。承包单位应严格遵守安全协议，遵守各项操作规程，严禁违章指挥、违章作业。</a:t>
            </a:r>
            <a:endParaRPr lang="zh-CN" altLang="en-US" sz="1800"/>
          </a:p>
        </p:txBody>
      </p:sp>
      <p:sp>
        <p:nvSpPr>
          <p:cNvPr id="23555" name="矩形 23554"/>
          <p:cNvSpPr/>
          <p:nvPr/>
        </p:nvSpPr>
        <p:spPr>
          <a:xfrm>
            <a:off x="179388" y="4221163"/>
            <a:ext cx="8569325" cy="1206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1800"/>
              <a:t>5</a:t>
            </a:r>
            <a:r>
              <a:rPr lang="zh-CN" altLang="en-US" sz="1800"/>
              <a:t>、【临时作业】</a:t>
            </a:r>
            <a:endParaRPr lang="zh-CN" altLang="en-US" sz="1800"/>
          </a:p>
          <a:p>
            <a:pPr defTabSz="914400" eaLnBrk="0" hangingPunct="0">
              <a:lnSpc>
                <a:spcPct val="135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在有限空间实施临时作业时，应严格遵照规范要求。如缺乏必备的检测、防护条件，不得自行组织施工作业，应与有关部门联系求助配合或采用委托形式进行。</a:t>
            </a:r>
            <a:endParaRPr lang="zh-CN" altLang="en-US" sz="1800"/>
          </a:p>
        </p:txBody>
      </p:sp>
      <p:sp>
        <p:nvSpPr>
          <p:cNvPr id="23556" name="矩形 23555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矩形 24577"/>
          <p:cNvSpPr/>
          <p:nvPr/>
        </p:nvSpPr>
        <p:spPr>
          <a:xfrm>
            <a:off x="250825" y="1052513"/>
            <a:ext cx="8675688" cy="2012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　</a:t>
            </a:r>
            <a:r>
              <a:rPr lang="en-US" altLang="zh-CN" sz="1800"/>
              <a:t>6</a:t>
            </a:r>
            <a:r>
              <a:rPr lang="zh-CN" altLang="en-US" sz="1800"/>
              <a:t>、【培训】</a:t>
            </a:r>
            <a:endParaRPr lang="zh-CN" altLang="en-US" sz="1800"/>
          </a:p>
          <a:p>
            <a:pPr defTabSz="914400" eaLnBrk="0" hangingPunct="0">
              <a:lnSpc>
                <a:spcPct val="14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1800"/>
              <a:t>        应对有限空间作业负责人员、作业者和监护者开展安全教育培训，培训内容包括：有限空间存在的危险特性和安全作业的要求；进入有限空间的程序</a:t>
            </a:r>
            <a:r>
              <a:rPr lang="en-US" altLang="zh-CN" sz="1800"/>
              <a:t>;</a:t>
            </a:r>
            <a:r>
              <a:rPr lang="zh-CN" altLang="en-US" sz="1800"/>
              <a:t>检测仪器、个人防护用品等设备的正确使用；事故应急救援措施与应急救援预案等。培训应有记录。培训结束后，应记载培训的内容、日期等有关情况。</a:t>
            </a:r>
            <a:endParaRPr lang="zh-CN" altLang="en-US" sz="1800"/>
          </a:p>
        </p:txBody>
      </p:sp>
      <p:sp>
        <p:nvSpPr>
          <p:cNvPr id="24579" name="矩形 24578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250825" y="1196975"/>
            <a:ext cx="70754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zh-CN" altLang="en-US" sz="2000"/>
              <a:t>四、有限空间安全操作规程</a:t>
            </a:r>
            <a:endParaRPr lang="zh-CN" altLang="en-US" sz="2000"/>
          </a:p>
        </p:txBody>
      </p:sp>
      <p:sp>
        <p:nvSpPr>
          <p:cNvPr id="25603" name="矩形 25602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5604" name="对象 25603" descr="3.emf"/>
          <p:cNvGraphicFramePr>
            <a:graphicFrameLocks noChangeAspect="1"/>
          </p:cNvGraphicFramePr>
          <p:nvPr/>
        </p:nvGraphicFramePr>
        <p:xfrm>
          <a:off x="1116013" y="1916113"/>
          <a:ext cx="6096000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269095" imgH="5739130" progId="Word.Document.8">
                  <p:embed/>
                </p:oleObj>
              </mc:Choice>
              <mc:Fallback>
                <p:oleObj name="" r:id="rId1" imgW="9269095" imgH="573913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1916113"/>
                        <a:ext cx="6096000" cy="3773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323850" y="1268413"/>
            <a:ext cx="8496300" cy="1633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5000"/>
              </a:lnSpc>
              <a:buNone/>
            </a:pPr>
            <a:r>
              <a:rPr lang="zh-CN" altLang="en-US" sz="1800">
                <a:ea typeface="宋体" panose="02010600030101010101" pitchFamily="2" charset="-122"/>
              </a:rPr>
              <a:t>一、有限空间事故类型</a:t>
            </a:r>
            <a:endParaRPr lang="zh-CN" altLang="en-US" sz="1800">
              <a:ea typeface="宋体" panose="02010600030101010101" pitchFamily="2" charset="-122"/>
            </a:endParaRPr>
          </a:p>
          <a:p>
            <a:pPr eaLnBrk="0" hangingPunct="0">
              <a:lnSpc>
                <a:spcPct val="135000"/>
              </a:lnSpc>
              <a:buNone/>
            </a:pPr>
            <a:r>
              <a:rPr lang="zh-CN" altLang="en-US" sz="1800">
                <a:ea typeface="宋体" panose="02010600030101010101" pitchFamily="2" charset="-122"/>
              </a:rPr>
              <a:t>        有限空间发生事故时，监护者应及时报警，救援人员应做好自身防护，配备必要的呼吸器具，救援器材，严禁盲目施救，导致事故扩大。</a:t>
            </a:r>
            <a:endParaRPr lang="zh-CN" altLang="en-US" sz="1800">
              <a:ea typeface="宋体" panose="02010600030101010101" pitchFamily="2" charset="-122"/>
            </a:endParaRPr>
          </a:p>
          <a:p>
            <a:pPr eaLnBrk="0" hangingPunct="0"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26627" name="对象 26626" descr="4.emf"/>
          <p:cNvGraphicFramePr>
            <a:graphicFrameLocks noChangeAspect="1"/>
          </p:cNvGraphicFramePr>
          <p:nvPr/>
        </p:nvGraphicFramePr>
        <p:xfrm>
          <a:off x="900113" y="2349500"/>
          <a:ext cx="7127875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5419090" imgH="3435350" progId="Word.Document.8">
                  <p:embed/>
                </p:oleObj>
              </mc:Choice>
              <mc:Fallback>
                <p:oleObj name="" r:id="rId1" imgW="5419090" imgH="343535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2349500"/>
                        <a:ext cx="7127875" cy="4508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矩形 26627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7650" name="对象 27649" descr="5.emf"/>
          <p:cNvGraphicFramePr>
            <a:graphicFrameLocks noChangeAspect="1"/>
          </p:cNvGraphicFramePr>
          <p:nvPr/>
        </p:nvGraphicFramePr>
        <p:xfrm>
          <a:off x="1403350" y="1311275"/>
          <a:ext cx="6697663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5276215" imgH="5550535" progId="Word.Document.8">
                  <p:embed/>
                </p:oleObj>
              </mc:Choice>
              <mc:Fallback>
                <p:oleObj name="" r:id="rId1" imgW="5276215" imgH="555053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350" y="1311275"/>
                        <a:ext cx="6697663" cy="554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矩形 27650"/>
          <p:cNvSpPr/>
          <p:nvPr/>
        </p:nvSpPr>
        <p:spPr>
          <a:xfrm>
            <a:off x="323850" y="981075"/>
            <a:ext cx="2978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2000"/>
              <a:t>二、各类事故的救援措施</a:t>
            </a:r>
            <a:endParaRPr lang="zh-CN" altLang="en-US" sz="2000"/>
          </a:p>
        </p:txBody>
      </p:sp>
      <p:sp>
        <p:nvSpPr>
          <p:cNvPr id="27652" name="矩形 27651"/>
          <p:cNvSpPr/>
          <p:nvPr/>
        </p:nvSpPr>
        <p:spPr>
          <a:xfrm>
            <a:off x="468313" y="1773238"/>
            <a:ext cx="22161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600">
                <a:solidFill>
                  <a:srgbClr val="FF0000"/>
                </a:solidFill>
              </a:rPr>
              <a:t>有限空间作业应急流程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7653" name="矩形 27652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 rot="-10800000" flipV="1">
            <a:off x="250825" y="1341438"/>
            <a:ext cx="8428038" cy="239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buNone/>
            </a:pPr>
            <a:r>
              <a:rPr lang="zh-CN" altLang="en-US" sz="1800"/>
              <a:t>窒息事故的救援</a:t>
            </a:r>
            <a:endParaRPr lang="zh-CN" altLang="en-US" sz="1800"/>
          </a:p>
          <a:p>
            <a:pPr>
              <a:lnSpc>
                <a:spcPct val="140000"/>
              </a:lnSpc>
              <a:buNone/>
            </a:pPr>
            <a:r>
              <a:rPr lang="zh-CN" altLang="en-US" sz="1800"/>
              <a:t>       窒息事故者的抢救主要是确保其呼吸畅通，调整事故者的姿势，将患者的头部尽量往上抬，使得颈部紧紧绷直，这样做时，一手放在患者的脖子后面用力抬，一手放在患者额头往外推，这个动作通常使患者的嘴自然张开，如果抬起头使得呼吸道畅通，患者开始呼吸，就保证事故者的姿势使其慢慢恢复状态，否则继续进行强制空气进入肺中，如不起作用，立即通知</a:t>
            </a:r>
            <a:r>
              <a:rPr lang="en-US" altLang="zh-CN" sz="1800"/>
              <a:t>120</a:t>
            </a:r>
            <a:r>
              <a:rPr lang="zh-CN" altLang="en-US" sz="1800"/>
              <a:t>急救中心，并继续进行人工呼吸。</a:t>
            </a:r>
            <a:endParaRPr lang="zh-CN" altLang="en-US" sz="1800"/>
          </a:p>
        </p:txBody>
      </p:sp>
      <p:sp>
        <p:nvSpPr>
          <p:cNvPr id="28675" name="矩形 28674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8676" name="图片 28675" descr="u=4105418322,4246668920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4663" y="3716338"/>
            <a:ext cx="4176712" cy="263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8" name="矩形 29697"/>
          <p:cNvSpPr/>
          <p:nvPr/>
        </p:nvSpPr>
        <p:spPr>
          <a:xfrm>
            <a:off x="539750" y="1196975"/>
            <a:ext cx="7921625" cy="239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buNone/>
            </a:pPr>
            <a:r>
              <a:rPr lang="zh-CN" altLang="en-US" sz="1800"/>
              <a:t>硫化氢中毒的救援</a:t>
            </a:r>
            <a:endParaRPr lang="zh-CN" altLang="en-US" sz="1800"/>
          </a:p>
          <a:p>
            <a:pPr>
              <a:lnSpc>
                <a:spcPct val="140000"/>
              </a:lnSpc>
              <a:buNone/>
            </a:pPr>
            <a:r>
              <a:rPr lang="zh-CN" altLang="en-US" sz="1800"/>
              <a:t>       由于硫化氢事故的突发性和不可预见性，对人体主要危害经呼吸道，可出现流泪、眼痛、眼内异物感、实物模糊、流涕、咽喉灼热、胸闷、恶心、意识模糊。部分可出现心脏损伤，重症者出现脑水肿、或肺水肿等，极高浓度（</a:t>
            </a:r>
            <a:r>
              <a:rPr lang="en-US" altLang="zh-CN" sz="1800"/>
              <a:t>1000mg/m3)</a:t>
            </a:r>
            <a:r>
              <a:rPr lang="zh-CN" altLang="en-US" sz="1800"/>
              <a:t>时可在数秒内引起窒息或死亡，此种事故在发现第一时间通知</a:t>
            </a:r>
            <a:r>
              <a:rPr lang="en-US" altLang="zh-CN" sz="1800"/>
              <a:t>120</a:t>
            </a:r>
            <a:r>
              <a:rPr lang="zh-CN" altLang="en-US" sz="1800"/>
              <a:t>急救中心，平时应增强自我保护意识。</a:t>
            </a:r>
            <a:endParaRPr lang="zh-CN" altLang="en-US" sz="1800"/>
          </a:p>
        </p:txBody>
      </p:sp>
      <p:sp>
        <p:nvSpPr>
          <p:cNvPr id="29699" name="矩形 29698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>
            <a:off x="395288" y="1268413"/>
            <a:ext cx="8316912" cy="2084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5000"/>
              </a:lnSpc>
              <a:buNone/>
            </a:pP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CO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中毒的救援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     对于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CO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中毒事故者，应迅速，将其转移至现场通风处，松开衣领，注意保暖，观察意识形态，在等待急救车辆过程中，对于昏迷不醒的患者可将其头部偏向一侧，以防止呕吐物吸入肺中，对于昏迷较深的患者不应立足于就地抢救，而应尽快往医院送，在送往过程中人工呼吸决不可停止。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3" name="矩形 30722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矩形 4097"/>
          <p:cNvSpPr/>
          <p:nvPr/>
        </p:nvSpPr>
        <p:spPr>
          <a:xfrm>
            <a:off x="395288" y="1773238"/>
            <a:ext cx="8496300" cy="3095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marL="533400" indent="-533400">
              <a:lnSpc>
                <a:spcPct val="165000"/>
              </a:lnSpc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课程名称：</a:t>
            </a:r>
            <a:r>
              <a:rPr lang="zh-CN" altLang="en-US" sz="2000"/>
              <a:t>有限空间通用安全管理培训课件</a:t>
            </a:r>
            <a:endParaRPr lang="zh-CN" altLang="en-US" sz="2000"/>
          </a:p>
          <a:p>
            <a:pPr marL="533400" indent="-533400">
              <a:lnSpc>
                <a:spcPct val="165000"/>
              </a:lnSpc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课程目标：提高作业人员安全技能，消除或降低安全风险</a:t>
            </a:r>
            <a:endParaRPr lang="zh-CN" altLang="en-US" sz="200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533400" indent="-533400">
              <a:lnSpc>
                <a:spcPct val="165000"/>
              </a:lnSpc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课程长度：</a:t>
            </a:r>
            <a:r>
              <a:rPr lang="en-US" altLang="zh-CN" sz="2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小时</a:t>
            </a:r>
            <a:endParaRPr lang="zh-CN" altLang="en-US" sz="200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533400" indent="-533400">
              <a:lnSpc>
                <a:spcPct val="165000"/>
              </a:lnSpc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培训对象：有限空间作业人员</a:t>
            </a:r>
            <a:endParaRPr lang="zh-CN" altLang="en-US" sz="200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533400" indent="-533400">
              <a:lnSpc>
                <a:spcPct val="165000"/>
              </a:lnSpc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  <a:ea typeface="宋体" panose="02010600030101010101" pitchFamily="2" charset="-122"/>
              </a:rPr>
              <a:t>培训讲师：</a:t>
            </a:r>
            <a:endParaRPr lang="zh-CN" altLang="en-US" sz="20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4099" name="矩形 4098"/>
          <p:cNvSpPr/>
          <p:nvPr/>
        </p:nvSpPr>
        <p:spPr>
          <a:xfrm>
            <a:off x="2916238" y="1196975"/>
            <a:ext cx="2881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0000FF"/>
                </a:solidFill>
                <a:ea typeface="宋体" panose="02010600030101010101" pitchFamily="2" charset="-122"/>
              </a:rPr>
              <a:t>课 程 介 绍</a:t>
            </a:r>
            <a:endParaRPr lang="zh-CN" altLang="en-US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5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charRg st="5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charRg st="5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charRg st="5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6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charRg st="6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charRg st="6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charRg st="6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5" animBg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矩形 31745"/>
          <p:cNvSpPr/>
          <p:nvPr/>
        </p:nvSpPr>
        <p:spPr>
          <a:xfrm>
            <a:off x="250825" y="1196975"/>
            <a:ext cx="8496300" cy="2055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buNone/>
            </a:pPr>
            <a:r>
              <a:rPr lang="zh-CN" altLang="en-US" sz="1800"/>
              <a:t>爆炸事故应急救援</a:t>
            </a:r>
            <a:endParaRPr lang="zh-CN" altLang="en-US" sz="1800"/>
          </a:p>
          <a:p>
            <a:pPr>
              <a:lnSpc>
                <a:spcPct val="140000"/>
              </a:lnSpc>
              <a:buNone/>
            </a:pPr>
            <a:r>
              <a:rPr lang="zh-CN" altLang="en-US" sz="2000"/>
              <a:t>          </a:t>
            </a:r>
            <a:r>
              <a:rPr lang="zh-CN" altLang="en-US" sz="1800"/>
              <a:t>事故发生具有突发性，如遇到爆炸时，应面背爆炸点迅速卧倒，如眼前有水，应俯卧或侧卧水中，并用湿毛巾捂住鼻口，距爆炸中心较近的作业人员，在采取上述自救措施后，迅速撤离现场，防止二次爆炸发生，当爆炸事故发生后，应立即切断通往事故点的一切电源，马上恢复通风，设法扑灭各种明火及残留火种</a:t>
            </a:r>
            <a:endParaRPr lang="zh-CN" altLang="en-US" sz="1800"/>
          </a:p>
        </p:txBody>
      </p:sp>
      <p:sp>
        <p:nvSpPr>
          <p:cNvPr id="31747" name="矩形 31746"/>
          <p:cNvSpPr/>
          <p:nvPr/>
        </p:nvSpPr>
        <p:spPr>
          <a:xfrm>
            <a:off x="2195513" y="333375"/>
            <a:ext cx="5113337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第三部分   应急处理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7473" y="4141176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2843213" y="981075"/>
            <a:ext cx="3455987" cy="449263"/>
          </a:xfrm>
          <a:prstGeom prst="rect">
            <a:avLst/>
          </a:prstGeom>
          <a:noFill/>
          <a:ln w="9525">
            <a:noFill/>
          </a:ln>
        </p:spPr>
        <p:txBody>
          <a:bodyPr lIns="10800" tIns="10800" rIns="10800" bIns="10800">
            <a:spAutoFit/>
          </a:bodyPr>
          <a:p>
            <a:pPr marL="457200" lvl="1" indent="0" algn="l" eaLnBrk="0" fontAlgn="ctr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  程  纲  要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123" name="表格 5122"/>
          <p:cNvGraphicFramePr/>
          <p:nvPr/>
        </p:nvGraphicFramePr>
        <p:xfrm>
          <a:off x="539750" y="1628775"/>
          <a:ext cx="8197850" cy="4851400"/>
        </p:xfrm>
        <a:graphic>
          <a:graphicData uri="http://schemas.openxmlformats.org/drawingml/2006/table">
            <a:tbl>
              <a:tblPr/>
              <a:tblGrid>
                <a:gridCol w="4030663"/>
                <a:gridCol w="4103687"/>
              </a:tblGrid>
              <a:tr h="790575">
                <a:tc>
                  <a:txBody>
                    <a:bodyPr/>
                    <a:p>
                      <a:pPr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第一部份 有限空间基本理论知识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7A4"/>
                    </a:solidFill>
                  </a:tcPr>
                </a:tc>
                <a:tc>
                  <a:txBody>
                    <a:bodyPr/>
                    <a:p>
                      <a:pPr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第二部份 有限空间作业安全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7A4"/>
                    </a:solidFill>
                  </a:tcPr>
                </a:tc>
              </a:tr>
              <a:tr h="1600200">
                <a:tc>
                  <a:txBody>
                    <a:bodyPr/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一、什么是有限空间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二、有限空间的分类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一、有限空间危险因素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二、有限空间作业安全技术要求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三、有限空间作业安全管理要求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四、有限空间作业安全操作规程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p>
                      <a:pPr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</a:rPr>
                        <a:t>第三部分   应急处理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黑体" panose="02010609060101010101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7A4"/>
                    </a:solidFill>
                  </a:tcPr>
                </a:tc>
                <a:tc>
                  <a:txBody>
                    <a:bodyPr/>
                    <a:p>
                      <a:pPr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1800"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7A4"/>
                    </a:solidFill>
                  </a:tcPr>
                </a:tc>
              </a:tr>
              <a:tr h="1797050">
                <a:tc>
                  <a:txBody>
                    <a:bodyPr/>
                    <a:p>
                      <a:pPr marL="177800" indent="-177800" eaLnBrk="0" hangingPunct="0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accent2"/>
                          </a:solidFill>
                          <a:ea typeface="宋体" panose="02010600030101010101" pitchFamily="2" charset="-122"/>
                        </a:rPr>
                        <a:t>一、有限空间事故类型</a:t>
                      </a:r>
                      <a:endParaRPr lang="zh-CN" altLang="en-US" sz="1800">
                        <a:solidFill>
                          <a:schemeClr val="accent2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accent2"/>
                          </a:solidFill>
                          <a:ea typeface="宋体" panose="02010600030101010101" pitchFamily="2" charset="-122"/>
                        </a:rPr>
                        <a:t>二、各类事故的救援措施</a:t>
                      </a:r>
                      <a:endParaRPr lang="zh-CN" altLang="en-US" sz="1800">
                        <a:solidFill>
                          <a:schemeClr val="accent2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177800" indent="-17780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1800">
                        <a:solidFill>
                          <a:schemeClr val="accent2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177800" indent="-177800" eaLnBrk="0" hangingPunct="0">
                        <a:lnSpc>
                          <a:spcPct val="104000"/>
                        </a:lnSpc>
                        <a:buNone/>
                      </a:pPr>
                      <a:endParaRPr lang="zh-CN" altLang="en-US" sz="180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992" marR="89992" marT="46799" marB="46799" anchor="ctr" anchorCtr="0">
                    <a:lnL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323850" y="1706563"/>
            <a:ext cx="8642350" cy="1282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lnSpc>
                <a:spcPct val="130000"/>
              </a:lnSpc>
              <a:buNone/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/>
              <a:t>       </a:t>
            </a:r>
            <a:r>
              <a:rPr lang="zh-CN" altLang="en-US" sz="2000"/>
              <a:t>有限空间是指封闭或部分封闭，进出口较为狭窄有限，未被设计为固定工作场所，自然通风不良，易造成有毒有害、易燃易爆物质积聚或氧含量不足的空间。有限空间作业是指作业人员进入有限空间实施的作业活动。</a:t>
            </a:r>
            <a:endParaRPr lang="zh-CN" altLang="en-US" sz="2000"/>
          </a:p>
        </p:txBody>
      </p:sp>
      <p:pic>
        <p:nvPicPr>
          <p:cNvPr id="6147" name="图片 6146" descr="DSC02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3357563"/>
            <a:ext cx="3600450" cy="254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总装一二有限空间标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284538"/>
            <a:ext cx="3652838" cy="274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矩形 6148"/>
          <p:cNvSpPr/>
          <p:nvPr/>
        </p:nvSpPr>
        <p:spPr>
          <a:xfrm>
            <a:off x="468313" y="1268413"/>
            <a:ext cx="247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2000">
                <a:solidFill>
                  <a:srgbClr val="003366"/>
                </a:solidFill>
              </a:rPr>
              <a:t>一、什么是有限空间</a:t>
            </a:r>
            <a:endParaRPr lang="zh-CN" altLang="en-US" sz="2000">
              <a:solidFill>
                <a:srgbClr val="003366"/>
              </a:solidFill>
            </a:endParaRPr>
          </a:p>
        </p:txBody>
      </p:sp>
      <p:sp>
        <p:nvSpPr>
          <p:cNvPr id="6150" name="矩形 6149"/>
          <p:cNvSpPr/>
          <p:nvPr/>
        </p:nvSpPr>
        <p:spPr>
          <a:xfrm>
            <a:off x="2124075" y="333375"/>
            <a:ext cx="6408738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>
                <a:solidFill>
                  <a:schemeClr val="bg1"/>
                </a:solidFill>
              </a:rPr>
              <a:t>第一部份 有限空间基本理论知识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468313" y="1268413"/>
            <a:ext cx="247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</a:rPr>
              <a:t>二、有限空间的分类</a:t>
            </a:r>
            <a:endParaRPr lang="zh-CN" altLang="en-US" sz="2000">
              <a:solidFill>
                <a:srgbClr val="0000FF"/>
              </a:solidFill>
            </a:endParaRPr>
          </a:p>
        </p:txBody>
      </p:sp>
      <p:sp>
        <p:nvSpPr>
          <p:cNvPr id="7171" name="矩形 7170"/>
          <p:cNvSpPr/>
          <p:nvPr/>
        </p:nvSpPr>
        <p:spPr>
          <a:xfrm>
            <a:off x="539750" y="1901825"/>
            <a:ext cx="82804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35000"/>
              </a:lnSpc>
              <a:buNone/>
            </a:pPr>
            <a:r>
              <a:rPr lang="zh-CN" altLang="en-US" sz="2000">
                <a:solidFill>
                  <a:srgbClr val="FF0000"/>
                </a:solidFill>
              </a:rPr>
              <a:t>第一类：</a:t>
            </a:r>
            <a:r>
              <a:rPr lang="zh-CN" altLang="en-US" sz="2000"/>
              <a:t>  密闭设备，</a:t>
            </a:r>
            <a:endParaRPr lang="zh-CN" altLang="en-US" sz="2000"/>
          </a:p>
          <a:p>
            <a:pPr eaLnBrk="0" hangingPunct="0">
              <a:lnSpc>
                <a:spcPct val="135000"/>
              </a:lnSpc>
              <a:buNone/>
            </a:pPr>
            <a:r>
              <a:rPr lang="zh-CN" altLang="en-US" sz="2000"/>
              <a:t>      船舱、贮罐、车载槽罐、反应塔（釜）、冷藏箱、压力容器、管道、烟道、锅炉等； </a:t>
            </a:r>
            <a:endParaRPr lang="zh-CN" altLang="en-US" sz="2000"/>
          </a:p>
        </p:txBody>
      </p:sp>
      <p:pic>
        <p:nvPicPr>
          <p:cNvPr id="7172" name="图片 7171" descr="1251450929757_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608388"/>
            <a:ext cx="2881312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矩形 7172"/>
          <p:cNvSpPr/>
          <p:nvPr/>
        </p:nvSpPr>
        <p:spPr>
          <a:xfrm>
            <a:off x="1476375" y="5734050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600"/>
              <a:t>烟道</a:t>
            </a:r>
            <a:endParaRPr lang="zh-CN" altLang="en-US" sz="1600"/>
          </a:p>
        </p:txBody>
      </p:sp>
      <p:pic>
        <p:nvPicPr>
          <p:cNvPr id="7174" name="图片 7173" descr="1244858746LTapq0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357563"/>
            <a:ext cx="2808288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4356100" y="5734050"/>
            <a:ext cx="1098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压力容器</a:t>
            </a:r>
            <a:endParaRPr lang="zh-CN" altLang="en-US" sz="1800"/>
          </a:p>
        </p:txBody>
      </p:sp>
      <p:pic>
        <p:nvPicPr>
          <p:cNvPr id="7176" name="图片 7175" descr="2180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3644900"/>
            <a:ext cx="2411412" cy="2017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矩形 7176"/>
          <p:cNvSpPr/>
          <p:nvPr/>
        </p:nvSpPr>
        <p:spPr>
          <a:xfrm>
            <a:off x="7308850" y="5661025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贮罐</a:t>
            </a:r>
            <a:endParaRPr lang="zh-CN" altLang="en-US" sz="1800"/>
          </a:p>
        </p:txBody>
      </p:sp>
      <p:sp>
        <p:nvSpPr>
          <p:cNvPr id="7178" name="矩形 7177"/>
          <p:cNvSpPr/>
          <p:nvPr/>
        </p:nvSpPr>
        <p:spPr>
          <a:xfrm>
            <a:off x="2124075" y="333375"/>
            <a:ext cx="6408738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>
                <a:solidFill>
                  <a:schemeClr val="bg1"/>
                </a:solidFill>
              </a:rPr>
              <a:t>第一部份 有限空间基本理论知识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395288" y="1231900"/>
            <a:ext cx="8497887" cy="14906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35000"/>
              </a:lnSpc>
              <a:buNone/>
            </a:pPr>
            <a:r>
              <a:rPr lang="zh-CN" altLang="en-US" sz="2000">
                <a:solidFill>
                  <a:srgbClr val="FF0000"/>
                </a:solidFill>
              </a:rPr>
              <a:t>第二类：</a:t>
            </a:r>
            <a:r>
              <a:rPr lang="zh-CN" altLang="en-US" sz="2000"/>
              <a:t>  地下有限空间，</a:t>
            </a:r>
            <a:endParaRPr lang="zh-CN" altLang="en-US" sz="2000"/>
          </a:p>
          <a:p>
            <a:pPr eaLnBrk="0" hangingPunct="0">
              <a:lnSpc>
                <a:spcPct val="135000"/>
              </a:lnSpc>
              <a:buNone/>
            </a:pPr>
            <a:r>
              <a:rPr lang="zh-CN" altLang="en-US" sz="2000"/>
              <a:t>      地下管道、地下室、地下仓库、地下工程、暗沟、隧道、涵洞、地坑、废井、地窖、污水池（井）、沼气池、化粪池、下水道等；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195" name="图片 8194" descr="00a82701db58d6377bec2c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997200"/>
            <a:ext cx="32512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8195"/>
          <p:cNvSpPr/>
          <p:nvPr/>
        </p:nvSpPr>
        <p:spPr>
          <a:xfrm>
            <a:off x="1403350" y="5646738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涵洞</a:t>
            </a:r>
            <a:endParaRPr lang="zh-CN" altLang="en-US" sz="1800"/>
          </a:p>
        </p:txBody>
      </p:sp>
      <p:pic>
        <p:nvPicPr>
          <p:cNvPr id="8197" name="图片 8196" descr="u=4069077332,3324391621&amp;fm=52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3141663"/>
            <a:ext cx="2952750" cy="221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矩形 8197"/>
          <p:cNvSpPr/>
          <p:nvPr/>
        </p:nvSpPr>
        <p:spPr>
          <a:xfrm>
            <a:off x="4572000" y="5661025"/>
            <a:ext cx="869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地下室</a:t>
            </a:r>
            <a:endParaRPr lang="zh-CN" altLang="en-US" sz="1800"/>
          </a:p>
        </p:txBody>
      </p:sp>
      <p:pic>
        <p:nvPicPr>
          <p:cNvPr id="8199" name="图片 8198" descr="u=2186634086,2402429149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3141663"/>
            <a:ext cx="2239962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8199"/>
          <p:cNvSpPr/>
          <p:nvPr/>
        </p:nvSpPr>
        <p:spPr>
          <a:xfrm>
            <a:off x="7308850" y="5589588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隧道</a:t>
            </a:r>
            <a:endParaRPr lang="zh-CN" altLang="en-US" sz="1800"/>
          </a:p>
        </p:txBody>
      </p:sp>
      <p:sp>
        <p:nvSpPr>
          <p:cNvPr id="8201" name="矩形 8200"/>
          <p:cNvSpPr/>
          <p:nvPr/>
        </p:nvSpPr>
        <p:spPr>
          <a:xfrm>
            <a:off x="2124075" y="333375"/>
            <a:ext cx="6408738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>
                <a:solidFill>
                  <a:schemeClr val="bg1"/>
                </a:solidFill>
              </a:rPr>
              <a:t>第一部份 有限空间基本理论知识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矩形 9217"/>
          <p:cNvSpPr/>
          <p:nvPr/>
        </p:nvSpPr>
        <p:spPr>
          <a:xfrm>
            <a:off x="0" y="1628775"/>
            <a:ext cx="8785225" cy="823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zh-CN" altLang="en-US" sz="2000">
                <a:solidFill>
                  <a:srgbClr val="FF0000"/>
                </a:solidFill>
              </a:rPr>
              <a:t>第三类</a:t>
            </a:r>
            <a:r>
              <a:rPr lang="zh-CN" altLang="en-US" sz="2000"/>
              <a:t>  地上有限空间</a:t>
            </a:r>
            <a:endParaRPr lang="zh-CN" altLang="en-US" sz="2000"/>
          </a:p>
          <a:p>
            <a:pPr eaLnBrk="0" hangingPunct="0">
              <a:buNone/>
            </a:pPr>
            <a:r>
              <a:rPr lang="zh-CN" altLang="en-US" sz="2000"/>
              <a:t>      如储藏室、酒糟池、发酵池、垃圾站、温室、冷库、粮仓、料仓等。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9219" name="图片 9218" descr="58c3acb72abe6dc231add1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924175"/>
            <a:ext cx="3168650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9219"/>
          <p:cNvSpPr/>
          <p:nvPr/>
        </p:nvSpPr>
        <p:spPr>
          <a:xfrm>
            <a:off x="827088" y="551656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温室</a:t>
            </a:r>
            <a:endParaRPr lang="zh-CN" altLang="en-US" sz="1800"/>
          </a:p>
        </p:txBody>
      </p:sp>
      <p:pic>
        <p:nvPicPr>
          <p:cNvPr id="9221" name="图片 9220" descr="201106071041425429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924175"/>
            <a:ext cx="2879725" cy="229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矩形 9221"/>
          <p:cNvSpPr/>
          <p:nvPr/>
        </p:nvSpPr>
        <p:spPr>
          <a:xfrm>
            <a:off x="3995738" y="5589588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冷库</a:t>
            </a:r>
            <a:endParaRPr lang="zh-CN" altLang="en-US" sz="1800"/>
          </a:p>
        </p:txBody>
      </p:sp>
      <p:pic>
        <p:nvPicPr>
          <p:cNvPr id="9223" name="图片 9222" descr="pic_009ba601b081ad5ca4d7e55d5e6ddb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997200"/>
            <a:ext cx="2592388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矩形 9223"/>
          <p:cNvSpPr/>
          <p:nvPr/>
        </p:nvSpPr>
        <p:spPr>
          <a:xfrm>
            <a:off x="7667625" y="5287963"/>
            <a:ext cx="8699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1800"/>
              <a:t>发酵池</a:t>
            </a:r>
            <a:endParaRPr lang="zh-CN" altLang="en-US" sz="1800"/>
          </a:p>
        </p:txBody>
      </p:sp>
      <p:sp>
        <p:nvSpPr>
          <p:cNvPr id="9225" name="矩形 9224"/>
          <p:cNvSpPr/>
          <p:nvPr/>
        </p:nvSpPr>
        <p:spPr>
          <a:xfrm>
            <a:off x="2124075" y="333375"/>
            <a:ext cx="6408738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>
                <a:solidFill>
                  <a:schemeClr val="bg1"/>
                </a:solidFill>
              </a:rPr>
              <a:t>第一部份 有限空间基本理论知识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323850" y="2060575"/>
            <a:ext cx="8640763" cy="19986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20000"/>
              </a:lnSpc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第一类    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中毒危害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     限空间内容易积聚高浓度的有毒有害物质。有毒有害物质可能是原来就存在于有限空间内的，也可能是在作业过程中逐渐积聚的。这些有毒有害物质比较常见的有：硫化氢，如进行清理、疏通下水道、化粪池、污水池、地窖等作业时容易产生硫化氢气体；</a:t>
            </a:r>
            <a:b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400"/>
              <a:t>　　　　　　　</a:t>
            </a:r>
            <a:endParaRPr lang="zh-CN" altLang="en-US"/>
          </a:p>
        </p:txBody>
      </p:sp>
      <p:sp>
        <p:nvSpPr>
          <p:cNvPr id="10243" name="矩形 10242"/>
          <p:cNvSpPr/>
          <p:nvPr/>
        </p:nvSpPr>
        <p:spPr>
          <a:xfrm>
            <a:off x="2339975" y="333375"/>
            <a:ext cx="5256213" cy="5191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>
                <a:solidFill>
                  <a:schemeClr val="bg1"/>
                </a:solidFill>
              </a:rPr>
              <a:t>第二部份 有限空间作业安全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44" name="矩形 10243"/>
          <p:cNvSpPr/>
          <p:nvPr/>
        </p:nvSpPr>
        <p:spPr>
          <a:xfrm>
            <a:off x="468313" y="4005263"/>
            <a:ext cx="8280400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None/>
            </a:pPr>
            <a:r>
              <a:rPr lang="zh-CN" altLang="en-US" sz="1800"/>
              <a:t>第二类    </a:t>
            </a:r>
            <a:r>
              <a:rPr lang="en-US" altLang="zh-CN" sz="1800"/>
              <a:t>&lt;</a:t>
            </a:r>
            <a:r>
              <a:rPr lang="zh-CN" altLang="en-US" sz="1800"/>
              <a:t>燃爆危害</a:t>
            </a:r>
            <a:r>
              <a:rPr lang="en-US" altLang="zh-CN" sz="1800"/>
              <a:t>&gt; </a:t>
            </a:r>
            <a:r>
              <a:rPr lang="zh-CN" altLang="en-US" sz="1800"/>
              <a:t>　</a:t>
            </a:r>
            <a:endParaRPr lang="zh-CN" altLang="en-US" sz="1800"/>
          </a:p>
          <a:p>
            <a:pPr>
              <a:lnSpc>
                <a:spcPct val="125000"/>
              </a:lnSpc>
              <a:buNone/>
            </a:pPr>
            <a:r>
              <a:rPr lang="zh-CN" altLang="en-US" sz="1800"/>
              <a:t>空气中易燃易爆物质浓度过高遇火会引起爆炸或燃烧。 </a:t>
            </a:r>
            <a:r>
              <a:rPr lang="zh-CN" altLang="en-US"/>
              <a:t>　</a:t>
            </a:r>
            <a:endParaRPr lang="zh-CN" altLang="en-US"/>
          </a:p>
        </p:txBody>
      </p:sp>
      <p:sp>
        <p:nvSpPr>
          <p:cNvPr id="10245" name="矩形 10244"/>
          <p:cNvSpPr/>
          <p:nvPr/>
        </p:nvSpPr>
        <p:spPr>
          <a:xfrm>
            <a:off x="250825" y="5373688"/>
            <a:ext cx="85201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r>
              <a:rPr lang="zh-CN" altLang="en-US" sz="1800">
                <a:ea typeface="宋体" panose="02010600030101010101" pitchFamily="2" charset="-122"/>
              </a:rPr>
              <a:t>　第三类：其他可能威胁工人生命安全的危险因素包括坠落、溺水、物体打击等。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246" name="矩形 10245"/>
          <p:cNvSpPr/>
          <p:nvPr/>
        </p:nvSpPr>
        <p:spPr>
          <a:xfrm>
            <a:off x="395288" y="1052513"/>
            <a:ext cx="399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spcBef>
                <a:spcPct val="20000"/>
              </a:spcBef>
              <a:buNone/>
            </a:pPr>
            <a:r>
              <a:rPr lang="zh-CN" altLang="en-US" sz="2000">
                <a:solidFill>
                  <a:srgbClr val="0000FF"/>
                </a:solidFill>
              </a:rPr>
              <a:t>一、有限空间危险因素及预防措施</a:t>
            </a:r>
            <a:endParaRPr lang="zh-CN" altLang="en-US" sz="2000">
              <a:solidFill>
                <a:srgbClr val="0000FF"/>
              </a:solidFill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323850" y="1628775"/>
            <a:ext cx="38877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000">
                <a:solidFill>
                  <a:srgbClr val="336699"/>
                </a:solidFill>
              </a:rPr>
              <a:t>1</a:t>
            </a:r>
            <a:r>
              <a:rPr lang="zh-CN" altLang="en-US" sz="2000">
                <a:solidFill>
                  <a:srgbClr val="336699"/>
                </a:solidFill>
              </a:rPr>
              <a:t>、危险因素</a:t>
            </a:r>
            <a:endParaRPr lang="zh-CN" altLang="en-US" sz="2000">
              <a:solidFill>
                <a:srgbClr val="336699"/>
              </a:solidFill>
            </a:endParaRPr>
          </a:p>
        </p:txBody>
      </p:sp>
      <p:pic>
        <p:nvPicPr>
          <p:cNvPr id="10248" name="图片 10247" descr="SC03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3644900"/>
            <a:ext cx="2312987" cy="1617663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M2Q4Y2M0MTAxMGRmZTZkMWUzZjg0NGZmZDVmMDc3Nj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默认设计模板">
  <a:themeElements>
    <a:clrScheme name="1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1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BBE0E3"/>
        </a:solidFill>
        <a:ln w="9525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5030</Words>
  <Application>WPS 演示</Application>
  <PresentationFormat/>
  <Paragraphs>293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方正兰亭中黑_GBK</vt:lpstr>
      <vt:lpstr>黑体</vt:lpstr>
      <vt:lpstr>Times New Roman</vt:lpstr>
      <vt:lpstr>微软雅黑</vt:lpstr>
      <vt:lpstr>Arial Unicode MS</vt:lpstr>
      <vt:lpstr>楷体</vt:lpstr>
      <vt:lpstr>汉仪旗黑-85S</vt:lpstr>
      <vt:lpstr>1_默认设计模板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玲俐</cp:lastModifiedBy>
  <cp:revision>937</cp:revision>
  <dcterms:created xsi:type="dcterms:W3CDTF">2011-08-20T01:51:10Z</dcterms:created>
  <dcterms:modified xsi:type="dcterms:W3CDTF">2024-06-03T09:00:19Z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303D5DB15CAE40FDAFF0E93529BC82ED_13</vt:lpwstr>
  </property>
</Properties>
</file>