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23"/>
  </p:handoutMasterIdLst>
  <p:sldIdLst>
    <p:sldId id="279" r:id="rId4"/>
    <p:sldId id="297"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8"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3438" autoAdjust="0"/>
  </p:normalViewPr>
  <p:slideViewPr>
    <p:cSldViewPr snapToGrid="0" showGuides="1">
      <p:cViewPr varScale="1">
        <p:scale>
          <a:sx n="59" d="100"/>
          <a:sy n="59" d="100"/>
        </p:scale>
        <p:origin x="772" y="52"/>
      </p:cViewPr>
      <p:guideLst>
        <p:guide orient="horz" pos="217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203.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4EE92-E042-44BA-87DD-3D45AC348F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9676-6820-4AF6-A5D4-C2FA62E930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xfrm>
            <a:off x="381000" y="685800"/>
            <a:ext cx="6096000" cy="3429000"/>
          </a:xfrm>
        </p:spPr>
      </p:sp>
      <p:sp>
        <p:nvSpPr>
          <p:cNvPr id="8194" name="备注占位符 2"/>
          <p:cNvSpPr>
            <a:spLocks noGrp="1" noChangeArrowheads="1"/>
          </p:cNvSpPr>
          <p:nvPr>
            <p:ph type="body" idx="4294967295"/>
          </p:nvPr>
        </p:nvSpPr>
        <p:spPr/>
        <p:txBody>
          <a:bodyPr/>
          <a:lstStyle/>
          <a:p>
            <a:endParaRPr lang="zh-CN" altLang="en-US"/>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fld id="{757CAF68-C40B-41E0-9009-AEA97384E13A}" type="slidenum">
              <a:rPr lang="zh-CN" altLang="en-US" sz="1800" smtClean="0"/>
            </a:fld>
            <a:endParaRPr lang="zh-CN"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
        <p:nvSpPr>
          <p:cNvPr id="2" name="矩形 1"/>
          <p:cNvSpPr/>
          <p:nvPr userDrawn="1"/>
        </p:nvSpPr>
        <p:spPr>
          <a:xfrm>
            <a:off x="0" y="336989"/>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lt2"/>
        </a:solidFill>
        <a:effectLst/>
      </p:bgPr>
    </p:bg>
    <p:spTree>
      <p:nvGrpSpPr>
        <p:cNvPr id="1" name=""/>
        <p:cNvGrpSpPr/>
        <p:nvPr/>
      </p:nvGrpSpPr>
      <p:grpSpPr>
        <a:xfrm>
          <a:off x="0" y="0"/>
          <a:ext cx="0" cy="0"/>
          <a:chOff x="0" y="0"/>
          <a:chExt cx="0" cy="0"/>
        </a:xfrm>
      </p:grpSpPr>
      <p:grpSp>
        <p:nvGrpSpPr>
          <p:cNvPr id="3" name="组合 2"/>
          <p:cNvGrpSpPr/>
          <p:nvPr userDrawn="1"/>
        </p:nvGrpSpPr>
        <p:grpSpPr>
          <a:xfrm rot="14564415">
            <a:off x="11070811" y="-4530735"/>
            <a:ext cx="5456420" cy="13501356"/>
            <a:chOff x="1049312" y="554636"/>
            <a:chExt cx="5456420" cy="5456420"/>
          </a:xfrm>
        </p:grpSpPr>
        <p:sp>
          <p:nvSpPr>
            <p:cNvPr id="4" name="椭圆 3"/>
            <p:cNvSpPr/>
            <p:nvPr userDrawn="1"/>
          </p:nvSpPr>
          <p:spPr>
            <a:xfrm>
              <a:off x="1049312" y="554636"/>
              <a:ext cx="5456420" cy="5456420"/>
            </a:xfrm>
            <a:prstGeom prst="ellipse">
              <a:avLst/>
            </a:prstGeom>
            <a:no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椭圆 4"/>
            <p:cNvSpPr/>
            <p:nvPr userDrawn="1"/>
          </p:nvSpPr>
          <p:spPr>
            <a:xfrm>
              <a:off x="1150808" y="622404"/>
              <a:ext cx="5056994" cy="505137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6" name="椭圆 5"/>
            <p:cNvSpPr/>
            <p:nvPr userDrawn="1"/>
          </p:nvSpPr>
          <p:spPr>
            <a:xfrm>
              <a:off x="1252304" y="690172"/>
              <a:ext cx="4657569" cy="4646326"/>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7" name="椭圆 6"/>
            <p:cNvSpPr/>
            <p:nvPr userDrawn="1"/>
          </p:nvSpPr>
          <p:spPr>
            <a:xfrm>
              <a:off x="1353800" y="757940"/>
              <a:ext cx="4258143" cy="4241280"/>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8" name="椭圆 7"/>
            <p:cNvSpPr/>
            <p:nvPr userDrawn="1"/>
          </p:nvSpPr>
          <p:spPr>
            <a:xfrm>
              <a:off x="1455296" y="825708"/>
              <a:ext cx="3858718" cy="383623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9" name="椭圆 8"/>
            <p:cNvSpPr/>
            <p:nvPr userDrawn="1"/>
          </p:nvSpPr>
          <p:spPr>
            <a:xfrm>
              <a:off x="1556792" y="893476"/>
              <a:ext cx="3459292" cy="3431186"/>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0" name="椭圆 9"/>
            <p:cNvSpPr/>
            <p:nvPr userDrawn="1"/>
          </p:nvSpPr>
          <p:spPr>
            <a:xfrm>
              <a:off x="1658288" y="961244"/>
              <a:ext cx="3059866" cy="3026140"/>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1" name="椭圆 10"/>
            <p:cNvSpPr/>
            <p:nvPr userDrawn="1"/>
          </p:nvSpPr>
          <p:spPr>
            <a:xfrm>
              <a:off x="1759784" y="1029012"/>
              <a:ext cx="2660441" cy="262109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2" name="椭圆 11"/>
            <p:cNvSpPr/>
            <p:nvPr userDrawn="1"/>
          </p:nvSpPr>
          <p:spPr>
            <a:xfrm>
              <a:off x="1861280" y="1096780"/>
              <a:ext cx="2261015" cy="2216046"/>
            </a:xfrm>
            <a:prstGeom prst="ellipse">
              <a:avLst/>
            </a:prstGeom>
            <a:no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13" name="图片 12" descr="图片包含 游戏机&#10;&#10;描述已自动生成"/>
          <p:cNvPicPr>
            <a:picLocks noChangeAspect="1"/>
          </p:cNvPicPr>
          <p:nvPr userDrawn="1"/>
        </p:nvPicPr>
        <p:blipFill>
          <a:blip r:embed="rId2" cstate="print">
            <a:alphaModFix amt="20000"/>
            <a:lum bright="70000" contrast="-70000"/>
            <a:extLst>
              <a:ext uri="{28A0092B-C50C-407E-A947-70E740481C1C}">
                <a14:useLocalDpi xmlns:a14="http://schemas.microsoft.com/office/drawing/2010/main" val="0"/>
              </a:ext>
            </a:extLst>
          </a:blip>
          <a:stretch>
            <a:fillRect/>
          </a:stretch>
        </p:blipFill>
        <p:spPr>
          <a:xfrm>
            <a:off x="-451836" y="100585"/>
            <a:ext cx="9094223"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tags" Target="../tags/tag67.xml"/><Relationship Id="rId17" Type="http://schemas.openxmlformats.org/officeDocument/2006/relationships/image" Target="../media/image2.png"/><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4.jpeg"/><Relationship Id="rId1" Type="http://schemas.openxmlformats.org/officeDocument/2006/relationships/tags" Target="../tags/tag68.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tags" Target="../tags/tag133.xml"/><Relationship Id="rId1" Type="http://schemas.openxmlformats.org/officeDocument/2006/relationships/tags" Target="../tags/tag13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2.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2" Type="http://schemas.openxmlformats.org/officeDocument/2006/relationships/notesSlide" Target="../notesSlides/notesSlide11.xml"/><Relationship Id="rId11" Type="http://schemas.openxmlformats.org/officeDocument/2006/relationships/slideLayout" Target="../slideLayouts/slideLayout1.xml"/><Relationship Id="rId10" Type="http://schemas.openxmlformats.org/officeDocument/2006/relationships/tags" Target="../tags/tag146.xml"/><Relationship Id="rId1" Type="http://schemas.openxmlformats.org/officeDocument/2006/relationships/tags" Target="../tags/tag13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tags" Target="../tags/tag158.xml"/><Relationship Id="rId5" Type="http://schemas.openxmlformats.org/officeDocument/2006/relationships/image" Target="../media/image21.png"/><Relationship Id="rId4" Type="http://schemas.openxmlformats.org/officeDocument/2006/relationships/tags" Target="../tags/tag157.xml"/><Relationship Id="rId3" Type="http://schemas.openxmlformats.org/officeDocument/2006/relationships/image" Target="../media/image20.png"/><Relationship Id="rId2" Type="http://schemas.openxmlformats.org/officeDocument/2006/relationships/tags" Target="../tags/tag156.xml"/><Relationship Id="rId1" Type="http://schemas.openxmlformats.org/officeDocument/2006/relationships/tags" Target="../tags/tag155.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8" Type="http://schemas.openxmlformats.org/officeDocument/2006/relationships/notesSlide" Target="../notesSlides/notesSlide16.xml"/><Relationship Id="rId37" Type="http://schemas.openxmlformats.org/officeDocument/2006/relationships/slideLayout" Target="../slideLayouts/slideLayout1.xml"/><Relationship Id="rId36" Type="http://schemas.openxmlformats.org/officeDocument/2006/relationships/tags" Target="../tags/tag197.xml"/><Relationship Id="rId35" Type="http://schemas.openxmlformats.org/officeDocument/2006/relationships/tags" Target="../tags/tag196.xml"/><Relationship Id="rId34" Type="http://schemas.openxmlformats.org/officeDocument/2006/relationships/tags" Target="../tags/tag195.xml"/><Relationship Id="rId33" Type="http://schemas.openxmlformats.org/officeDocument/2006/relationships/tags" Target="../tags/tag194.xml"/><Relationship Id="rId32" Type="http://schemas.openxmlformats.org/officeDocument/2006/relationships/tags" Target="../tags/tag193.xml"/><Relationship Id="rId31" Type="http://schemas.openxmlformats.org/officeDocument/2006/relationships/tags" Target="../tags/tag192.xml"/><Relationship Id="rId30" Type="http://schemas.openxmlformats.org/officeDocument/2006/relationships/tags" Target="../tags/tag191.xml"/><Relationship Id="rId3" Type="http://schemas.openxmlformats.org/officeDocument/2006/relationships/tags" Target="../tags/tag164.xml"/><Relationship Id="rId29" Type="http://schemas.openxmlformats.org/officeDocument/2006/relationships/tags" Target="../tags/tag190.xml"/><Relationship Id="rId28" Type="http://schemas.openxmlformats.org/officeDocument/2006/relationships/tags" Target="../tags/tag189.xml"/><Relationship Id="rId27" Type="http://schemas.openxmlformats.org/officeDocument/2006/relationships/tags" Target="../tags/tag188.xml"/><Relationship Id="rId26" Type="http://schemas.openxmlformats.org/officeDocument/2006/relationships/tags" Target="../tags/tag187.xml"/><Relationship Id="rId25" Type="http://schemas.openxmlformats.org/officeDocument/2006/relationships/tags" Target="../tags/tag186.xml"/><Relationship Id="rId24" Type="http://schemas.openxmlformats.org/officeDocument/2006/relationships/tags" Target="../tags/tag185.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02.xml"/><Relationship Id="rId7" Type="http://schemas.openxmlformats.org/officeDocument/2006/relationships/hyperlink" Target="http://www.bofety.com/" TargetMode="External"/><Relationship Id="rId6" Type="http://schemas.openxmlformats.org/officeDocument/2006/relationships/tags" Target="../tags/tag201.xml"/><Relationship Id="rId5" Type="http://schemas.openxmlformats.org/officeDocument/2006/relationships/image" Target="../media/image25.jpeg"/><Relationship Id="rId4" Type="http://schemas.openxmlformats.org/officeDocument/2006/relationships/tags" Target="../tags/tag200.xml"/><Relationship Id="rId3" Type="http://schemas.openxmlformats.org/officeDocument/2006/relationships/image" Target="../media/image24.jpeg"/><Relationship Id="rId2" Type="http://schemas.openxmlformats.org/officeDocument/2006/relationships/tags" Target="../tags/tag199.xml"/><Relationship Id="rId1" Type="http://schemas.openxmlformats.org/officeDocument/2006/relationships/tags" Target="../tags/tag19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7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8" Type="http://schemas.openxmlformats.org/officeDocument/2006/relationships/notesSlide" Target="../notesSlides/notesSlide2.xml"/><Relationship Id="rId17" Type="http://schemas.openxmlformats.org/officeDocument/2006/relationships/slideLayout" Target="../slideLayouts/slideLayout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7" Type="http://schemas.openxmlformats.org/officeDocument/2006/relationships/notesSlide" Target="../notesSlides/notesSlide3.xml"/><Relationship Id="rId26" Type="http://schemas.openxmlformats.org/officeDocument/2006/relationships/slideLayout" Target="../slideLayouts/slideLayout1.xml"/><Relationship Id="rId25" Type="http://schemas.openxmlformats.org/officeDocument/2006/relationships/tags" Target="../tags/tag115.xml"/><Relationship Id="rId24" Type="http://schemas.openxmlformats.org/officeDocument/2006/relationships/tags" Target="../tags/tag114.xml"/><Relationship Id="rId23" Type="http://schemas.openxmlformats.org/officeDocument/2006/relationships/tags" Target="../tags/tag113.xml"/><Relationship Id="rId22" Type="http://schemas.openxmlformats.org/officeDocument/2006/relationships/tags" Target="../tags/tag112.xml"/><Relationship Id="rId21" Type="http://schemas.openxmlformats.org/officeDocument/2006/relationships/tags" Target="../tags/tag111.xml"/><Relationship Id="rId20" Type="http://schemas.openxmlformats.org/officeDocument/2006/relationships/tags" Target="../tags/tag110.xml"/><Relationship Id="rId2" Type="http://schemas.openxmlformats.org/officeDocument/2006/relationships/tags" Target="../tags/tag92.xml"/><Relationship Id="rId19" Type="http://schemas.openxmlformats.org/officeDocument/2006/relationships/tags" Target="../tags/tag109.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tags" Target="../tags/tag11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117.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tags" Target="../tags/tag123.xml"/><Relationship Id="rId1" Type="http://schemas.openxmlformats.org/officeDocument/2006/relationships/tags" Target="../tags/tag12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notesSlide" Target="../notesSlides/notesSlide8.xml"/><Relationship Id="rId1" Type="http://schemas.openxmlformats.org/officeDocument/2006/relationships/tags" Target="../tags/tag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文本框 177"/>
          <p:cNvSpPr txBox="1">
            <a:spLocks noChangeArrowheads="1"/>
          </p:cNvSpPr>
          <p:nvPr/>
        </p:nvSpPr>
        <p:spPr bwMode="auto">
          <a:xfrm>
            <a:off x="3318510" y="2875280"/>
            <a:ext cx="894016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6600" b="1" dirty="0">
                <a:solidFill>
                  <a:schemeClr val="accent1"/>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sym typeface="Arial" panose="020B0604020202020204" pitchFamily="34" charset="0"/>
              </a:rPr>
              <a:t>春季安全生产教育培训 </a:t>
            </a:r>
            <a:endParaRPr lang="zh-CN" altLang="en-US" sz="6600" b="1" dirty="0">
              <a:solidFill>
                <a:schemeClr val="accent1"/>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sym typeface="Arial" panose="020B0604020202020204" pitchFamily="34" charset="0"/>
            </a:endParaRPr>
          </a:p>
        </p:txBody>
      </p:sp>
      <p:sp>
        <p:nvSpPr>
          <p:cNvPr id="42" name="任意多边形: 形状 41"/>
          <p:cNvSpPr/>
          <p:nvPr>
            <p:custDataLst>
              <p:tags r:id="rId1"/>
            </p:custDataLst>
          </p:nvPr>
        </p:nvSpPr>
        <p:spPr>
          <a:xfrm>
            <a:off x="104775" y="1995805"/>
            <a:ext cx="3147060" cy="2866390"/>
          </a:xfrm>
          <a:custGeom>
            <a:avLst/>
            <a:gdLst>
              <a:gd name="connsiteX0" fmla="*/ 2915587 w 5831174"/>
              <a:gd name="connsiteY0" fmla="*/ 0 h 5167030"/>
              <a:gd name="connsiteX1" fmla="*/ 5831174 w 5831174"/>
              <a:gd name="connsiteY1" fmla="*/ 2953062 h 5167030"/>
              <a:gd name="connsiteX2" fmla="*/ 4977218 w 5831174"/>
              <a:gd name="connsiteY2" fmla="*/ 5041192 h 5167030"/>
              <a:gd name="connsiteX3" fmla="*/ 4840519 w 5831174"/>
              <a:gd name="connsiteY3" fmla="*/ 5167030 h 5167030"/>
              <a:gd name="connsiteX4" fmla="*/ 4770171 w 5831174"/>
              <a:gd name="connsiteY4" fmla="*/ 5102272 h 5167030"/>
              <a:gd name="connsiteX5" fmla="*/ 2915587 w 5831174"/>
              <a:gd name="connsiteY5" fmla="*/ 4427936 h 5167030"/>
              <a:gd name="connsiteX6" fmla="*/ 1061003 w 5831174"/>
              <a:gd name="connsiteY6" fmla="*/ 5102272 h 5167030"/>
              <a:gd name="connsiteX7" fmla="*/ 990656 w 5831174"/>
              <a:gd name="connsiteY7" fmla="*/ 5167030 h 5167030"/>
              <a:gd name="connsiteX8" fmla="*/ 853956 w 5831174"/>
              <a:gd name="connsiteY8" fmla="*/ 5041192 h 5167030"/>
              <a:gd name="connsiteX9" fmla="*/ 0 w 5831174"/>
              <a:gd name="connsiteY9" fmla="*/ 2953062 h 5167030"/>
              <a:gd name="connsiteX10" fmla="*/ 2915587 w 5831174"/>
              <a:gd name="connsiteY10" fmla="*/ 0 h 516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174" h="5167030">
                <a:moveTo>
                  <a:pt x="2915587" y="0"/>
                </a:moveTo>
                <a:cubicBezTo>
                  <a:pt x="4525821" y="0"/>
                  <a:pt x="5831174" y="1322131"/>
                  <a:pt x="5831174" y="2953062"/>
                </a:cubicBezTo>
                <a:cubicBezTo>
                  <a:pt x="5831174" y="3768527"/>
                  <a:pt x="5504836" y="4506793"/>
                  <a:pt x="4977218" y="5041192"/>
                </a:cubicBezTo>
                <a:lnTo>
                  <a:pt x="4840519" y="5167030"/>
                </a:lnTo>
                <a:lnTo>
                  <a:pt x="4770171" y="5102272"/>
                </a:lnTo>
                <a:cubicBezTo>
                  <a:pt x="4266186" y="4681000"/>
                  <a:pt x="3620065" y="4427936"/>
                  <a:pt x="2915587" y="4427936"/>
                </a:cubicBezTo>
                <a:cubicBezTo>
                  <a:pt x="2211110" y="4427936"/>
                  <a:pt x="1564988" y="4681000"/>
                  <a:pt x="1061003" y="5102272"/>
                </a:cubicBezTo>
                <a:lnTo>
                  <a:pt x="990656" y="5167030"/>
                </a:lnTo>
                <a:lnTo>
                  <a:pt x="853956" y="5041192"/>
                </a:lnTo>
                <a:cubicBezTo>
                  <a:pt x="326338" y="4506793"/>
                  <a:pt x="0" y="3768527"/>
                  <a:pt x="0" y="2953062"/>
                </a:cubicBezTo>
                <a:cubicBezTo>
                  <a:pt x="0" y="1322131"/>
                  <a:pt x="1305353" y="0"/>
                  <a:pt x="2915587"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3"/>
            </p:custDataLst>
          </p:nvPr>
        </p:nvSpPr>
        <p:spPr>
          <a:xfrm>
            <a:off x="8658225"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8208225"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9451340"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10694455"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ppt_w</p:attrName>
                                        </p:attrNameLst>
                                      </p:cBhvr>
                                      <p:tavLst>
                                        <p:tav tm="0">
                                          <p:val>
                                            <p:fltVal val="0"/>
                                          </p:val>
                                        </p:tav>
                                        <p:tav tm="100000">
                                          <p:val>
                                            <p:strVal val="#ppt_w"/>
                                          </p:val>
                                        </p:tav>
                                      </p:tavLst>
                                    </p:anim>
                                    <p:anim calcmode="lin" valueType="num">
                                      <p:cBhvr>
                                        <p:cTn id="8" dur="500" fill="hold"/>
                                        <p:tgtEl>
                                          <p:spTgt spid="178"/>
                                        </p:tgtEl>
                                        <p:attrNameLst>
                                          <p:attrName>ppt_h</p:attrName>
                                        </p:attrNameLst>
                                      </p:cBhvr>
                                      <p:tavLst>
                                        <p:tav tm="0">
                                          <p:val>
                                            <p:fltVal val="0"/>
                                          </p:val>
                                        </p:tav>
                                        <p:tav tm="100000">
                                          <p:val>
                                            <p:strVal val="#ppt_h"/>
                                          </p:val>
                                        </p:tav>
                                      </p:tavLst>
                                    </p:anim>
                                    <p:animEffect transition="in" filter="fade">
                                      <p:cBhvr>
                                        <p:cTn id="9" dur="500"/>
                                        <p:tgtEl>
                                          <p:spTgt spid="17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4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rPr>
              <a:t>易发事故原因</a:t>
            </a:r>
            <a:endPar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endParaRPr>
          </a:p>
        </p:txBody>
      </p:sp>
      <p:sp>
        <p:nvSpPr>
          <p:cNvPr id="2" name="矩形 1"/>
          <p:cNvSpPr/>
          <p:nvPr>
            <p:custDataLst>
              <p:tags r:id="rId1"/>
            </p:custDataLst>
          </p:nvPr>
        </p:nvSpPr>
        <p:spPr>
          <a:xfrm>
            <a:off x="899746" y="1983840"/>
            <a:ext cx="5448886" cy="3415030"/>
          </a:xfrm>
          <a:prstGeom prst="rect">
            <a:avLst/>
          </a:prstGeom>
        </p:spPr>
        <p:txBody>
          <a:bodyPr wrap="square">
            <a:spAutoFit/>
          </a:bodyPr>
          <a:lstStyle/>
          <a:p>
            <a:pPr>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⑤</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不重视对从业人员的培训（后面讲到）</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⑥</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不想加大安全投入</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由于当前我国大的经济环境不好，有的企业经营出现暂时困难，因此不想在安全生产方面加大投入。这种想法我们可以理解，但不能苟同。安全投入可以量力而行，但不能停止</a:t>
            </a:r>
            <a:r>
              <a:rPr lang="zh-CN" altLang="en-US">
                <a:solidFill>
                  <a:schemeClr val="dk1"/>
                </a:solidFill>
                <a:latin typeface="Times New Roman" panose="02020603050405020304" charset="0"/>
                <a:ea typeface="微软雅黑" panose="020B0503020204020204" pitchFamily="34" charset="-122"/>
                <a:sym typeface="Arial" panose="020B0604020202020204" pitchFamily="34" charset="0"/>
              </a:rPr>
              <a:t>。设备在</a:t>
            </a: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运行的过程中，终是要损耗、损坏、维修，人员要培训，这些基本的投入是要有的。安全投入可以保证企业的潜在效益。</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椭圆 3"/>
          <p:cNvSpPr/>
          <p:nvPr>
            <p:custDataLst>
              <p:tags r:id="rId2"/>
            </p:custDataLst>
          </p:nvPr>
        </p:nvSpPr>
        <p:spPr>
          <a:xfrm>
            <a:off x="7160455" y="-414997"/>
            <a:ext cx="7216727" cy="727299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解决方案和对策</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矩形 1"/>
          <p:cNvSpPr/>
          <p:nvPr>
            <p:custDataLst>
              <p:tags r:id="rId1"/>
            </p:custDataLst>
          </p:nvPr>
        </p:nvSpPr>
        <p:spPr>
          <a:xfrm>
            <a:off x="1045880" y="2093550"/>
            <a:ext cx="6096000" cy="2306320"/>
          </a:xfrm>
          <a:prstGeom prst="rect">
            <a:avLst/>
          </a:prstGeom>
        </p:spPr>
        <p:txBody>
          <a:bodyPr>
            <a:spAutoFit/>
          </a:bodyPr>
          <a:lstStyle/>
          <a:p>
            <a:pPr marL="342900" indent="-342900">
              <a:lnSpc>
                <a:spcPct val="160000"/>
              </a:lnSpc>
              <a:buFont typeface="+mj-lt"/>
              <a:buAutoNum type="arabicPeriod"/>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人所带来的问题</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加强对从业人员的职业培训</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在常常不注意的地方发现问题（犄角旮旯）</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改变习以为常意识</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注意作业现场的环境和变化</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3" name="矩形 2"/>
          <p:cNvSpPr/>
          <p:nvPr>
            <p:custDataLst>
              <p:tags r:id="rId2"/>
            </p:custDataLst>
          </p:nvPr>
        </p:nvSpPr>
        <p:spPr>
          <a:xfrm>
            <a:off x="6650636" y="2103467"/>
            <a:ext cx="5311515" cy="2306320"/>
          </a:xfrm>
          <a:prstGeom prst="rect">
            <a:avLst/>
          </a:prstGeom>
        </p:spPr>
        <p:txBody>
          <a:bodyPr wrap="square">
            <a:spAutoFit/>
          </a:bodyPr>
          <a:lstStyle/>
          <a:p>
            <a:pPr marL="342900" indent="-342900">
              <a:lnSpc>
                <a:spcPct val="160000"/>
              </a:lnSpc>
              <a:buFont typeface="+mj-lt"/>
              <a:buAutoNum type="arabicPeriod" startAt="6"/>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制度、规程的修改和完整性</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startAt="6"/>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工艺、操作规程修订后的变化</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startAt="6"/>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检修后的恢复与否</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startAt="6"/>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操作中发现问题的及时停车和报告</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60000"/>
              </a:lnSpc>
              <a:buFont typeface="+mj-lt"/>
              <a:buAutoNum type="arabicPeriod" startAt="6"/>
            </a:pPr>
            <a:r>
              <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rPr>
              <a:t>抵制盲目指挥和冒进作业</a:t>
            </a:r>
            <a:endParaRPr lang="zh-CN" altLang="en-US" noProof="1">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5" name="矩形 4"/>
          <p:cNvSpPr/>
          <p:nvPr>
            <p:custDataLst>
              <p:tags r:id="rId3"/>
            </p:custDataLst>
          </p:nvPr>
        </p:nvSpPr>
        <p:spPr>
          <a:xfrm>
            <a:off x="1045818" y="4664133"/>
            <a:ext cx="6278880" cy="878840"/>
          </a:xfrm>
          <a:prstGeom prst="rect">
            <a:avLst/>
          </a:prstGeom>
        </p:spPr>
        <p:txBody>
          <a:bodyPr wrap="none">
            <a:spAutoFit/>
          </a:bodyPr>
          <a:lstStyle/>
          <a:p>
            <a:pPr>
              <a:lnSpc>
                <a:spcPct val="160000"/>
              </a:lnSpc>
            </a:pPr>
            <a:r>
              <a:rPr lang="zh-CN" altLang="en-US" sz="3200" noProof="1">
                <a:solidFill>
                  <a:schemeClr val="dk1"/>
                </a:solidFill>
                <a:effectLst>
                  <a:outerShdw blurRad="38100" dist="38100" dir="2700000">
                    <a:srgbClr val="000000"/>
                  </a:outerShdw>
                </a:effectLst>
                <a:latin typeface="Times New Roman" panose="02020603050405020304" charset="0"/>
                <a:ea typeface="微软雅黑" panose="020B0503020204020204" pitchFamily="34" charset="-122"/>
                <a:sym typeface="Arial" panose="020B0604020202020204" pitchFamily="34" charset="0"/>
              </a:rPr>
              <a:t>凡是要有预案，工作要有预感预知</a:t>
            </a:r>
            <a:endParaRPr lang="zh-CN" altLang="en-US" sz="3200" noProof="1">
              <a:solidFill>
                <a:schemeClr val="dk1"/>
              </a:solidFill>
              <a:effectLst>
                <a:outerShdw blurRad="38100" dist="38100" dir="2700000">
                  <a:srgbClr val="000000"/>
                </a:outerShdw>
              </a:effectLst>
              <a:latin typeface="Times New Roman" panose="0202060305040502030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arn(inVertical)">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inVertic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arn(inVertical)">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重要的几个安全理念</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grpSp>
        <p:nvGrpSpPr>
          <p:cNvPr id="7" name="组合 6"/>
          <p:cNvGrpSpPr/>
          <p:nvPr/>
        </p:nvGrpSpPr>
        <p:grpSpPr>
          <a:xfrm>
            <a:off x="2038664" y="1978665"/>
            <a:ext cx="2068643" cy="2048668"/>
            <a:chOff x="1124261" y="2268499"/>
            <a:chExt cx="2068643" cy="2048668"/>
          </a:xfrm>
        </p:grpSpPr>
        <p:sp>
          <p:nvSpPr>
            <p:cNvPr id="3" name="椭圆 2"/>
            <p:cNvSpPr/>
            <p:nvPr>
              <p:custDataLst>
                <p:tags r:id="rId1"/>
              </p:custDataLst>
            </p:nvPr>
          </p:nvSpPr>
          <p:spPr>
            <a:xfrm>
              <a:off x="1124261" y="2268499"/>
              <a:ext cx="2068643" cy="2048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custDataLst>
                <p:tags r:id="rId2"/>
              </p:custDataLst>
            </p:nvPr>
          </p:nvSpPr>
          <p:spPr>
            <a:xfrm>
              <a:off x="1388360" y="2969944"/>
              <a:ext cx="1543987" cy="645160"/>
            </a:xfrm>
            <a:prstGeom prst="rect">
              <a:avLst/>
            </a:prstGeom>
          </p:spPr>
          <p:txBody>
            <a:bodyPr wrap="square">
              <a:spAutoFit/>
            </a:bodyPr>
            <a:lstStyle/>
            <a:p>
              <a:pPr algn="ctr"/>
              <a:r>
                <a:rPr lang="en-US" altLang="zh-CN" b="1" dirty="0">
                  <a:solidFill>
                    <a:schemeClr val="lt1"/>
                  </a:solidFill>
                  <a:latin typeface="Times New Roman" panose="02020603050405020304" charset="0"/>
                  <a:ea typeface="微软雅黑" panose="020B0503020204020204" pitchFamily="34" charset="-122"/>
                  <a:sym typeface="Arial" panose="020B0604020202020204" pitchFamily="34" charset="0"/>
                </a:rPr>
                <a:t>“</a:t>
              </a:r>
              <a:r>
                <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rPr>
                <a:t>安全生产法”的核心意义</a:t>
              </a:r>
              <a:endPar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5141163" y="1978665"/>
            <a:ext cx="2068643" cy="2048668"/>
            <a:chOff x="1124261" y="2268499"/>
            <a:chExt cx="2068643" cy="2048668"/>
          </a:xfrm>
        </p:grpSpPr>
        <p:sp>
          <p:nvSpPr>
            <p:cNvPr id="11" name="椭圆 10"/>
            <p:cNvSpPr/>
            <p:nvPr>
              <p:custDataLst>
                <p:tags r:id="rId3"/>
              </p:custDataLst>
            </p:nvPr>
          </p:nvSpPr>
          <p:spPr>
            <a:xfrm>
              <a:off x="1124261" y="2268499"/>
              <a:ext cx="2068643" cy="2048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custDataLst>
                <p:tags r:id="rId4"/>
              </p:custDataLst>
            </p:nvPr>
          </p:nvSpPr>
          <p:spPr>
            <a:xfrm>
              <a:off x="1356610" y="2969944"/>
              <a:ext cx="1543987" cy="645160"/>
            </a:xfrm>
            <a:prstGeom prst="rect">
              <a:avLst/>
            </a:prstGeom>
          </p:spPr>
          <p:txBody>
            <a:bodyPr wrap="square">
              <a:spAutoFit/>
            </a:bodyPr>
            <a:lstStyle/>
            <a:p>
              <a:pPr algn="ctr"/>
              <a:r>
                <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rPr>
                <a:t>怎样定义隐患</a:t>
              </a:r>
              <a:endPar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8243661" y="1958673"/>
            <a:ext cx="2068643" cy="2048668"/>
            <a:chOff x="1124261" y="2268499"/>
            <a:chExt cx="2068643" cy="2048668"/>
          </a:xfrm>
        </p:grpSpPr>
        <p:sp>
          <p:nvSpPr>
            <p:cNvPr id="14" name="椭圆 13"/>
            <p:cNvSpPr/>
            <p:nvPr>
              <p:custDataLst>
                <p:tags r:id="rId5"/>
              </p:custDataLst>
            </p:nvPr>
          </p:nvSpPr>
          <p:spPr>
            <a:xfrm>
              <a:off x="1124261" y="2268499"/>
              <a:ext cx="2068643" cy="2048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6"/>
              </p:custDataLst>
            </p:nvPr>
          </p:nvSpPr>
          <p:spPr>
            <a:xfrm>
              <a:off x="1385185" y="2849294"/>
              <a:ext cx="1543987" cy="922020"/>
            </a:xfrm>
            <a:prstGeom prst="rect">
              <a:avLst/>
            </a:prstGeom>
          </p:spPr>
          <p:txBody>
            <a:bodyPr wrap="square">
              <a:spAutoFit/>
            </a:bodyPr>
            <a:lstStyle/>
            <a:p>
              <a:pPr algn="ctr"/>
              <a:r>
                <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rPr>
                <a:t>人的生命是第一可宝贵的</a:t>
              </a:r>
              <a:endPar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3624189" y="4188101"/>
            <a:ext cx="2068643" cy="2048668"/>
            <a:chOff x="1124261" y="2268499"/>
            <a:chExt cx="2068643" cy="2048668"/>
          </a:xfrm>
        </p:grpSpPr>
        <p:sp>
          <p:nvSpPr>
            <p:cNvPr id="18" name="椭圆 17"/>
            <p:cNvSpPr/>
            <p:nvPr>
              <p:custDataLst>
                <p:tags r:id="rId7"/>
              </p:custDataLst>
            </p:nvPr>
          </p:nvSpPr>
          <p:spPr>
            <a:xfrm>
              <a:off x="1124261" y="2268499"/>
              <a:ext cx="2068643" cy="2048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custDataLst>
                <p:tags r:id="rId8"/>
              </p:custDataLst>
            </p:nvPr>
          </p:nvSpPr>
          <p:spPr>
            <a:xfrm>
              <a:off x="1329940" y="2883584"/>
              <a:ext cx="1543987" cy="922020"/>
            </a:xfrm>
            <a:prstGeom prst="rect">
              <a:avLst/>
            </a:prstGeom>
          </p:spPr>
          <p:txBody>
            <a:bodyPr wrap="square">
              <a:spAutoFit/>
            </a:bodyPr>
            <a:lstStyle/>
            <a:p>
              <a:pPr algn="ctr"/>
              <a:r>
                <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rPr>
                <a:t>一切事故都是可以避免的</a:t>
              </a:r>
              <a:endPar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6726688" y="4188101"/>
            <a:ext cx="2068643" cy="2048668"/>
            <a:chOff x="1124261" y="2268499"/>
            <a:chExt cx="2068643" cy="2048668"/>
          </a:xfrm>
        </p:grpSpPr>
        <p:sp>
          <p:nvSpPr>
            <p:cNvPr id="21" name="椭圆 20"/>
            <p:cNvSpPr/>
            <p:nvPr>
              <p:custDataLst>
                <p:tags r:id="rId9"/>
              </p:custDataLst>
            </p:nvPr>
          </p:nvSpPr>
          <p:spPr>
            <a:xfrm>
              <a:off x="1124261" y="2268499"/>
              <a:ext cx="2068643" cy="2048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custDataLst>
                <p:tags r:id="rId10"/>
              </p:custDataLst>
            </p:nvPr>
          </p:nvSpPr>
          <p:spPr>
            <a:xfrm>
              <a:off x="1358691" y="2745060"/>
              <a:ext cx="1543987" cy="1198880"/>
            </a:xfrm>
            <a:prstGeom prst="rect">
              <a:avLst/>
            </a:prstGeom>
          </p:spPr>
          <p:txBody>
            <a:bodyPr wrap="square">
              <a:spAutoFit/>
            </a:bodyPr>
            <a:lstStyle/>
            <a:p>
              <a:pPr algn="ctr"/>
              <a:r>
                <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rPr>
                <a:t>从业人员的岗位培训是企业的常态化工作</a:t>
              </a:r>
              <a:endParaRPr lang="zh-CN" altLang="en-US"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783324" y="0"/>
            <a:ext cx="3408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6" name="文本占位符 16386"/>
          <p:cNvSpPr>
            <a:spLocks noGrp="1" noChangeArrowheads="1"/>
          </p:cNvSpPr>
          <p:nvPr>
            <p:ph idx="4294967295"/>
            <p:custDataLst>
              <p:tags r:id="rId2"/>
            </p:custDataLst>
          </p:nvPr>
        </p:nvSpPr>
        <p:spPr>
          <a:xfrm>
            <a:off x="816043" y="1719772"/>
            <a:ext cx="7629397" cy="4351338"/>
          </a:xfrm>
          <a:prstGeom prst="rect">
            <a:avLst/>
          </a:prstGeom>
        </p:spPr>
        <p:txBody>
          <a:bodyPr/>
          <a:lstStyle/>
          <a:p>
            <a:pPr>
              <a:lnSpc>
                <a:spcPct val="150000"/>
              </a:lnSpc>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新修订的“安全生产法”明确了企业在安全生产中的主体责任，明确了政府的监管责任；</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加大了对违法行为的处罚力度，其目的就是提高企业的违法成本，让企业不敢违法生产、不能违法生产。逼企业自觉加大在人力、物力、财力、精力上的安全投入。</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加大了对事故的处罚力度，除了罚款，更要追究企业法人、主要领导、相关人员的法律责任。直至企业破产。</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标题 7169"/>
          <p:cNvSpPr txBox="1">
            <a:spLocks noChangeArrowheads="1"/>
          </p:cNvSpPr>
          <p:nvPr>
            <p:custDataLst>
              <p:tags r:id="rId3"/>
            </p:custDataLst>
          </p:nvPr>
        </p:nvSpPr>
        <p:spPr>
          <a:xfrm>
            <a:off x="186055" y="463550"/>
            <a:ext cx="4195445" cy="4787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rPr>
              <a:t>安全生产法的核心意义</a:t>
            </a:r>
            <a:endPar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3" name="矩形 2"/>
          <p:cNvSpPr/>
          <p:nvPr>
            <p:custDataLst>
              <p:tags r:id="rId4"/>
            </p:custDataLst>
          </p:nvPr>
        </p:nvSpPr>
        <p:spPr>
          <a:xfrm>
            <a:off x="8963661" y="2345203"/>
            <a:ext cx="3048000" cy="2168525"/>
          </a:xfrm>
          <a:prstGeom prst="rect">
            <a:avLst/>
          </a:prstGeom>
        </p:spPr>
        <p:txBody>
          <a:bodyPr wrap="square">
            <a:spAutoFit/>
          </a:bodyPr>
          <a:lstStyle/>
          <a:p>
            <a:pPr algn="just">
              <a:lnSpc>
                <a:spcPct val="150000"/>
              </a:lnSpc>
            </a:pPr>
            <a:r>
              <a:rPr lang="en-US" dirty="0">
                <a:solidFill>
                  <a:schemeClr val="lt1"/>
                </a:solidFill>
                <a:latin typeface="Times New Roman" panose="02020603050405020304" charset="0"/>
                <a:ea typeface="微软雅黑" panose="020B0503020204020204" pitchFamily="34" charset="-122"/>
                <a:sym typeface="Arial" panose="020B0604020202020204" pitchFamily="34" charset="0"/>
              </a:rPr>
              <a:t>        </a:t>
            </a:r>
            <a:r>
              <a:rPr dirty="0">
                <a:solidFill>
                  <a:schemeClr val="lt1"/>
                </a:solidFill>
                <a:latin typeface="Times New Roman" panose="02020603050405020304" charset="0"/>
                <a:ea typeface="微软雅黑" panose="020B0503020204020204" pitchFamily="34" charset="-122"/>
                <a:sym typeface="Arial" panose="020B0604020202020204" pitchFamily="34" charset="0"/>
              </a:rPr>
              <a:t>为了加强安全生产工作，防止和减少生产安全事故，保障人民群众生命和财产安全，促进经济社会持续健康发展，制定本法</a:t>
            </a:r>
            <a:r>
              <a:rPr lang="zh-CN" altLang="en-US" dirty="0">
                <a:solidFill>
                  <a:schemeClr val="lt1"/>
                </a:solidFill>
                <a:latin typeface="Times New Roman" panose="02020603050405020304" charset="0"/>
                <a:ea typeface="微软雅黑" panose="020B0503020204020204" pitchFamily="34" charset="-122"/>
                <a:sym typeface="Arial" panose="020B0604020202020204" pitchFamily="34" charset="0"/>
              </a:rPr>
              <a:t>。</a:t>
            </a:r>
            <a:endParaRPr lang="zh-CN" altLang="en-US"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wipe(left)">
                                      <p:cBhvr>
                                        <p:cTn id="10" dur="500"/>
                                        <p:tgtEl>
                                          <p:spTgt spid="2150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wipe(left)">
                                      <p:cBhvr>
                                        <p:cTn id="13" dur="5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怎样定义隐患</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6" name="矩形 5"/>
          <p:cNvSpPr/>
          <p:nvPr>
            <p:custDataLst>
              <p:tags r:id="rId1"/>
            </p:custDataLst>
          </p:nvPr>
        </p:nvSpPr>
        <p:spPr>
          <a:xfrm>
            <a:off x="0" y="2496313"/>
            <a:ext cx="5767754" cy="22508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2"/>
            </p:custDataLst>
          </p:nvPr>
        </p:nvSpPr>
        <p:spPr>
          <a:xfrm>
            <a:off x="344170" y="2653209"/>
            <a:ext cx="5078437" cy="1938020"/>
          </a:xfrm>
          <a:prstGeom prst="rect">
            <a:avLst/>
          </a:prstGeom>
        </p:spPr>
        <p:txBody>
          <a:bodyPr wrap="square">
            <a:spAutoFit/>
          </a:bodyPr>
          <a:lstStyle/>
          <a:p>
            <a:pPr marL="342900" indent="-342900">
              <a:lnSpc>
                <a:spcPct val="150000"/>
              </a:lnSpc>
              <a:buFont typeface="+mj-lt"/>
              <a:buAutoNum type="arabicPeriod"/>
            </a:pPr>
            <a:r>
              <a:rPr lang="zh-CN" altLang="en-US" sz="2000" dirty="0">
                <a:solidFill>
                  <a:schemeClr val="lt1"/>
                </a:solidFill>
                <a:latin typeface="Times New Roman" panose="02020603050405020304" charset="0"/>
                <a:ea typeface="微软雅黑" panose="020B0503020204020204" pitchFamily="34" charset="-122"/>
                <a:sym typeface="Arial" panose="020B0604020202020204" pitchFamily="34" charset="0"/>
              </a:rPr>
              <a:t>隐患不是事故，但它可以导致事故</a:t>
            </a:r>
            <a:endParaRPr lang="en-US" altLang="zh-CN" sz="2000" dirty="0">
              <a:solidFill>
                <a:schemeClr val="lt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r>
              <a:rPr lang="zh-CN" altLang="en-US" sz="2000" dirty="0">
                <a:solidFill>
                  <a:schemeClr val="lt1"/>
                </a:solidFill>
                <a:latin typeface="Times New Roman" panose="02020603050405020304" charset="0"/>
                <a:ea typeface="微软雅黑" panose="020B0503020204020204" pitchFamily="34" charset="-122"/>
                <a:sym typeface="Arial" panose="020B0604020202020204" pitchFamily="34" charset="0"/>
              </a:rPr>
              <a:t>隐患是变化的，也是滞后的</a:t>
            </a:r>
            <a:endParaRPr lang="en-US" altLang="zh-CN" sz="2000" dirty="0">
              <a:solidFill>
                <a:schemeClr val="lt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r>
              <a:rPr lang="zh-CN" altLang="en-US" sz="2000" dirty="0">
                <a:solidFill>
                  <a:schemeClr val="lt1"/>
                </a:solidFill>
                <a:latin typeface="Times New Roman" panose="02020603050405020304" charset="0"/>
                <a:ea typeface="微软雅黑" panose="020B0503020204020204" pitchFamily="34" charset="-122"/>
                <a:sym typeface="Arial" panose="020B0604020202020204" pitchFamily="34" charset="0"/>
              </a:rPr>
              <a:t>定义隐患的唯一标准就是能否给我们带来潜在危害</a:t>
            </a:r>
            <a:endParaRPr lang="zh-CN" altLang="en-US" sz="2000"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sp>
        <p:nvSpPr>
          <p:cNvPr id="3" name="矩形 2"/>
          <p:cNvSpPr/>
          <p:nvPr>
            <p:custDataLst>
              <p:tags r:id="rId3"/>
            </p:custDataLst>
          </p:nvPr>
        </p:nvSpPr>
        <p:spPr>
          <a:xfrm>
            <a:off x="6424248" y="655725"/>
            <a:ext cx="5211199" cy="6193811"/>
          </a:xfrm>
          <a:prstGeom prst="rect">
            <a:avLst/>
          </a:prstGeom>
        </p:spPr>
        <p:txBody>
          <a:bodyPr wrap="square">
            <a:spAutoFit/>
          </a:bodyPr>
          <a:lstStyle/>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、周而复始性</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2</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、人们往往不注意的点（时间、位置、物质、）</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3</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、检修后的恢复</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4</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、安全设施配备不全</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5</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、设备、仪器仪表等损坏的不能及时修复</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6</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、工器具、夹具、索具损坏不能及时更换</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7</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、随意着装</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8</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、冒险指挥和冒险作业</a:t>
            </a:r>
            <a:endPar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9</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、事故状态下的次生灾害</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10</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、安全观念淡薄，不认为是隐患</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11</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、人的情绪化作业（疲劳、酗酒、家庭、状态）</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12</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、不团结的氛围</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13</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、不执行制度、规程、命令；没有预案</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14</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、特殊作业（如：高空、交叉、地下、动火、动土、受限空间、危险环境等）</a:t>
            </a:r>
            <a:endPar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15</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、随意性作业</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16</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、时间、空间、速度</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r>
              <a:rPr lang="en-US" altLang="zh-CN" sz="1400" noProof="1">
                <a:solidFill>
                  <a:schemeClr val="dk1"/>
                </a:solidFill>
                <a:latin typeface="Times New Roman" panose="02020603050405020304" charset="0"/>
                <a:ea typeface="微软雅黑" panose="020B0503020204020204" pitchFamily="34" charset="-122"/>
                <a:sym typeface="Arial" panose="020B0604020202020204" pitchFamily="34" charset="0"/>
              </a:rPr>
              <a:t>17</a:t>
            </a:r>
            <a:r>
              <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rPr>
              <a:t>、超载、超负荷</a:t>
            </a: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buFont typeface="Arial" panose="020B0604020202020204" pitchFamily="34" charset="0"/>
              <a:buNone/>
            </a:pPr>
            <a:endParaRPr lang="zh-CN" altLang="en-US" sz="1400" noProof="1">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9" name="矩形 8"/>
          <p:cNvSpPr/>
          <p:nvPr>
            <p:custDataLst>
              <p:tags r:id="rId4"/>
            </p:custDataLst>
          </p:nvPr>
        </p:nvSpPr>
        <p:spPr>
          <a:xfrm>
            <a:off x="12006189" y="703066"/>
            <a:ext cx="185811" cy="576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wipe(down)">
                                      <p:cBhvr>
                                        <p:cTn id="52" dur="500"/>
                                        <p:tgtEl>
                                          <p:spTgt spid="3">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wipe(down)">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19458"/>
          <p:cNvSpPr>
            <a:spLocks noGrp="1" noChangeArrowheads="1"/>
          </p:cNvSpPr>
          <p:nvPr>
            <p:ph idx="4294967295"/>
            <p:custDataLst>
              <p:tags r:id="rId1"/>
            </p:custDataLst>
          </p:nvPr>
        </p:nvSpPr>
        <p:spPr>
          <a:xfrm>
            <a:off x="570914" y="1661916"/>
            <a:ext cx="8235462" cy="4373123"/>
          </a:xfrm>
          <a:prstGeom prst="rect">
            <a:avLst/>
          </a:prstGeom>
        </p:spPr>
        <p:txBody>
          <a:bodyPr/>
          <a:lstStyle/>
          <a:p>
            <a:pPr>
              <a:lnSpc>
                <a:spcPct val="150000"/>
              </a:lnSpc>
            </a:pP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在发生重大事故或灾难（特别是在火灾）面前，</a:t>
            </a: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逃生</a:t>
            </a: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应该是我们的第一要务。</a:t>
            </a:r>
            <a:endPar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此期间，不要考虑救火，不要考虑抢救财产，要摒弃过去的旧的理念，不搞革命的英雄主义精神之类的东西。记住：救火是专业消防人员的事，财产是保险公司的事，</a:t>
            </a: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逃生是我们自己的事。</a:t>
            </a: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 </a:t>
            </a:r>
            <a:endPar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我们的任务是逃生和在可能的情况下科学的救人。保护生命是天经地义的，是无可厚非的。</a:t>
            </a:r>
            <a:endPar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rPr>
              <a:t>因为我们生产是组织者，此时有义务：组织疏散；撤离现场；清点人数；对未逃出人员组织科学施救；对受伤人员立即进行有效的临时的救护，并立即组织送往医院抢救。</a:t>
            </a:r>
            <a:endPar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80000"/>
              </a:lnSpc>
            </a:pPr>
            <a:endParaRPr lang="zh-CN" altLang="en-US" sz="18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人的生命是第一</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椭圆 1"/>
          <p:cNvSpPr/>
          <p:nvPr>
            <p:custDataLst>
              <p:tags r:id="rId2"/>
            </p:custDataLst>
          </p:nvPr>
        </p:nvSpPr>
        <p:spPr>
          <a:xfrm>
            <a:off x="9999787" y="463598"/>
            <a:ext cx="2358683" cy="23633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custDataLst>
              <p:tags r:id="rId4"/>
            </p:custDataLst>
          </p:nvPr>
        </p:nvSpPr>
        <p:spPr>
          <a:xfrm>
            <a:off x="8624085" y="2574322"/>
            <a:ext cx="2358683" cy="236337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custDataLst>
              <p:tags r:id="rId6"/>
            </p:custDataLst>
          </p:nvPr>
        </p:nvSpPr>
        <p:spPr>
          <a:xfrm>
            <a:off x="10136312" y="4668414"/>
            <a:ext cx="2358683" cy="2363372"/>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578">
                                            <p:txEl>
                                              <p:pRg st="0" end="0"/>
                                            </p:txEl>
                                          </p:spTgt>
                                        </p:tgtEl>
                                        <p:attrNameLst>
                                          <p:attrName>style.visibility</p:attrName>
                                        </p:attrNameLst>
                                      </p:cBhvr>
                                      <p:to>
                                        <p:strVal val="visible"/>
                                      </p:to>
                                    </p:set>
                                    <p:animEffect transition="in" filter="wipe(down)">
                                      <p:cBhvr>
                                        <p:cTn id="18" dur="500"/>
                                        <p:tgtEl>
                                          <p:spTgt spid="245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578">
                                            <p:txEl>
                                              <p:pRg st="1" end="1"/>
                                            </p:txEl>
                                          </p:spTgt>
                                        </p:tgtEl>
                                        <p:attrNameLst>
                                          <p:attrName>style.visibility</p:attrName>
                                        </p:attrNameLst>
                                      </p:cBhvr>
                                      <p:to>
                                        <p:strVal val="visible"/>
                                      </p:to>
                                    </p:set>
                                    <p:animEffect transition="in" filter="wipe(down)">
                                      <p:cBhvr>
                                        <p:cTn id="23" dur="500"/>
                                        <p:tgtEl>
                                          <p:spTgt spid="2457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578">
                                            <p:txEl>
                                              <p:pRg st="2" end="2"/>
                                            </p:txEl>
                                          </p:spTgt>
                                        </p:tgtEl>
                                        <p:attrNameLst>
                                          <p:attrName>style.visibility</p:attrName>
                                        </p:attrNameLst>
                                      </p:cBhvr>
                                      <p:to>
                                        <p:strVal val="visible"/>
                                      </p:to>
                                    </p:set>
                                    <p:animEffect transition="in" filter="wipe(down)">
                                      <p:cBhvr>
                                        <p:cTn id="28" dur="500"/>
                                        <p:tgtEl>
                                          <p:spTgt spid="2457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578">
                                            <p:txEl>
                                              <p:pRg st="3" end="3"/>
                                            </p:txEl>
                                          </p:spTgt>
                                        </p:tgtEl>
                                        <p:attrNameLst>
                                          <p:attrName>style.visibility</p:attrName>
                                        </p:attrNameLst>
                                      </p:cBhvr>
                                      <p:to>
                                        <p:strVal val="visible"/>
                                      </p:to>
                                    </p:set>
                                    <p:animEffect transition="in" filter="wipe(down)">
                                      <p:cBhvr>
                                        <p:cTn id="33" dur="5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 grpId="0" bldLvl="0" animBg="1"/>
      <p:bldP spid="9"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custDataLst>
              <p:tags r:id="rId1"/>
            </p:custDataLst>
          </p:nvPr>
        </p:nvSpPr>
        <p:spPr>
          <a:xfrm>
            <a:off x="185810" y="463598"/>
            <a:ext cx="6791460"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rPr>
              <a:t>从业人员的培训是安全工作的重中之重</a:t>
            </a:r>
            <a:endPar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矩形 1"/>
          <p:cNvSpPr/>
          <p:nvPr/>
        </p:nvSpPr>
        <p:spPr>
          <a:xfrm>
            <a:off x="6355829" y="2229131"/>
            <a:ext cx="5111647" cy="3322955"/>
          </a:xfrm>
          <a:prstGeom prst="rect">
            <a:avLst/>
          </a:prstGeom>
        </p:spPr>
        <p:txBody>
          <a:bodyPr wrap="square">
            <a:spAutoFit/>
          </a:bodyPr>
          <a:lstStyle/>
          <a:p>
            <a:pPr marL="514350" indent="-514350" algn="just">
              <a:lnSpc>
                <a:spcPct val="150000"/>
              </a:lnSpc>
              <a:buFont typeface="+mj-lt"/>
              <a:buAutoNum type="arabicPeriod"/>
            </a:pPr>
            <a:r>
              <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rPr>
              <a:t>培训必须是针对每一个员工的。</a:t>
            </a:r>
            <a:endPar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514350" indent="-514350" algn="just">
              <a:lnSpc>
                <a:spcPct val="150000"/>
              </a:lnSpc>
              <a:buFont typeface="+mj-lt"/>
              <a:buAutoNum type="arabicPeriod"/>
            </a:pPr>
            <a:r>
              <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rPr>
              <a:t>培训必须是全方位的（新岗、轮岗、管理者）</a:t>
            </a:r>
            <a:endPar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514350" indent="-514350" algn="just">
              <a:lnSpc>
                <a:spcPct val="150000"/>
              </a:lnSpc>
              <a:buFont typeface="+mj-lt"/>
              <a:buAutoNum type="arabicPeriod"/>
            </a:pPr>
            <a:r>
              <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rPr>
              <a:t>培训必须是持之以恒的。</a:t>
            </a:r>
            <a:endParaRPr lang="zh-CN" altLang="en-US" sz="2800" dirty="0">
              <a:solidFill>
                <a:srgbClr val="000000"/>
              </a:solidFill>
              <a:latin typeface="Times New Roman" panose="02020603050405020304" charset="0"/>
              <a:ea typeface="微软雅黑" panose="020B0503020204020204" pitchFamily="34" charset="-122"/>
              <a:sym typeface="Arial" panose="020B0604020202020204" pitchFamily="34" charset="0"/>
            </a:endParaRPr>
          </a:p>
        </p:txBody>
      </p:sp>
      <p:sp>
        <p:nvSpPr>
          <p:cNvPr id="3" name="矩形 2"/>
          <p:cNvSpPr/>
          <p:nvPr>
            <p:custDataLst>
              <p:tags r:id="rId2"/>
            </p:custDataLst>
          </p:nvPr>
        </p:nvSpPr>
        <p:spPr>
          <a:xfrm>
            <a:off x="789482" y="2261313"/>
            <a:ext cx="4866806" cy="3322955"/>
          </a:xfrm>
          <a:prstGeom prst="rect">
            <a:avLst/>
          </a:prstGeom>
        </p:spPr>
        <p:txBody>
          <a:bodyPr wrap="square">
            <a:spAutoFit/>
          </a:bodyPr>
          <a:lstStyle/>
          <a:p>
            <a:pPr algn="just">
              <a:lnSpc>
                <a:spcPct val="150000"/>
              </a:lnSpc>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企业对从业人员的安全培训应是常态化，这是保证企业正常生产，安全运行的有效手段。</a:t>
            </a:r>
            <a:r>
              <a:rPr lang="zh-CN" altLang="en-US" sz="2000">
                <a:solidFill>
                  <a:schemeClr val="dk1"/>
                </a:solidFill>
                <a:latin typeface="Times New Roman" panose="02020603050405020304" charset="0"/>
                <a:ea typeface="微软雅黑" panose="020B0503020204020204" pitchFamily="34" charset="-122"/>
                <a:sym typeface="Arial" panose="020B0604020202020204" pitchFamily="34" charset="0"/>
              </a:rPr>
              <a:t>一个从业人员</a:t>
            </a: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来到企业，哪怕只在企业工作了一天，也应该是先培训，再上岗。</a:t>
            </a:r>
            <a:r>
              <a:rPr lang="en-US" altLang="zh-CN" sz="2000" dirty="0">
                <a:solidFill>
                  <a:schemeClr val="dk1"/>
                </a:solidFill>
                <a:latin typeface="Times New Roman" panose="02020603050405020304" charset="0"/>
                <a:ea typeface="微软雅黑" panose="020B0503020204020204" pitchFamily="34" charset="-122"/>
                <a:sym typeface="Arial" panose="020B0604020202020204" pitchFamily="34" charset="0"/>
              </a:rPr>
              <a:t>                                                          </a:t>
            </a: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培训已成为发达工业国家的企业中现代企业制度的重要组成部分。</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pic>
        <p:nvPicPr>
          <p:cNvPr id="8" name="图片 7" descr="1"/>
          <p:cNvPicPr>
            <a:picLocks noChangeAspect="1"/>
          </p:cNvPicPr>
          <p:nvPr>
            <p:custDataLst>
              <p:tags r:id="rId3"/>
            </p:custDataLst>
          </p:nvPr>
        </p:nvPicPr>
        <p:blipFill>
          <a:blip r:embed="rId4">
            <a:alphaModFix amt="80000"/>
          </a:blip>
          <a:stretch>
            <a:fillRect/>
          </a:stretch>
        </p:blipFill>
        <p:spPr>
          <a:xfrm>
            <a:off x="1122680" y="4211955"/>
            <a:ext cx="4103370"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7169"/>
          <p:cNvSpPr txBox="1">
            <a:spLocks noChangeArrowheads="1"/>
          </p:cNvSpPr>
          <p:nvPr>
            <p:custDataLst>
              <p:tags r:id="rId1"/>
            </p:custDataLst>
          </p:nvPr>
        </p:nvSpPr>
        <p:spPr>
          <a:xfrm>
            <a:off x="185810" y="463598"/>
            <a:ext cx="6950486"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rPr>
              <a:t>企业安全工作需要重点注意的五个方面</a:t>
            </a:r>
            <a:endParaRPr lang="zh-CN" altLang="en-US" sz="2800" b="1" dirty="0">
              <a:solidFill>
                <a:schemeClr val="dk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3" name="矩形 2"/>
          <p:cNvSpPr/>
          <p:nvPr/>
        </p:nvSpPr>
        <p:spPr>
          <a:xfrm>
            <a:off x="5402836" y="1860921"/>
            <a:ext cx="6096000" cy="3830955"/>
          </a:xfrm>
          <a:prstGeom prst="rect">
            <a:avLst/>
          </a:prstGeom>
        </p:spPr>
        <p:txBody>
          <a:bodyPr>
            <a:spAutoFit/>
          </a:bodyPr>
          <a:lstStyle/>
          <a:p>
            <a:pPr marL="285750" indent="-285750">
              <a:lnSpc>
                <a:spcPct val="150000"/>
              </a:lnSpc>
              <a:buFont typeface="Arial" panose="020B0604020202020204" pitchFamily="34" charset="0"/>
              <a:buChar char="•"/>
            </a:pPr>
            <a:r>
              <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rPr>
              <a:t>人（班组、 人员的素质和特质）</a:t>
            </a:r>
            <a:endPar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rPr>
              <a:t>物（劳动工具、设备、穿戴、工艺、监控联锁、保护装置、原材料及成品等）</a:t>
            </a:r>
            <a:endPar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rPr>
              <a:t>环境（作业场所及周边、自然环境、交叉作业、高空、地下、受限空间）</a:t>
            </a:r>
            <a:endPar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rPr>
              <a:t>规定（制度、操作规程、安全操作规程、工艺规程、上级指令和命令、预案）</a:t>
            </a:r>
            <a:endPar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rPr>
              <a:t>理念（参与安全管理、掌握安全风险、凡事要有预案、不冒进指挥、安全文化建设）</a:t>
            </a:r>
            <a:endParaRPr lang="zh-CN" altLang="en-US" dirty="0">
              <a:solidFill>
                <a:srgbClr val="000000"/>
              </a:solidFill>
              <a:latin typeface="Times New Roman" panose="02020603050405020304" charset="0"/>
              <a:ea typeface="微软雅黑" panose="020B0503020204020204" pitchFamily="34" charset="-122"/>
              <a:sym typeface="Arial" panose="020B0604020202020204" pitchFamily="34" charset="0"/>
            </a:endParaRPr>
          </a:p>
        </p:txBody>
      </p:sp>
      <p:grpSp>
        <p:nvGrpSpPr>
          <p:cNvPr id="7" name="1af76d3f-fb86-439a-965c-d8a824538d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85810" y="1487410"/>
            <a:ext cx="5131309" cy="4241652"/>
            <a:chOff x="3246438" y="1082675"/>
            <a:chExt cx="5676901" cy="4692650"/>
          </a:xfrm>
        </p:grpSpPr>
        <p:sp>
          <p:nvSpPr>
            <p:cNvPr id="8" name="ïŝ1ïḑè"/>
            <p:cNvSpPr/>
            <p:nvPr>
              <p:custDataLst>
                <p:tags r:id="rId3"/>
              </p:custDataLst>
            </p:nvPr>
          </p:nvSpPr>
          <p:spPr bwMode="auto">
            <a:xfrm>
              <a:off x="4575176" y="1339850"/>
              <a:ext cx="300038" cy="300038"/>
            </a:xfrm>
            <a:custGeom>
              <a:avLst/>
              <a:gdLst>
                <a:gd name="T0" fmla="*/ 0 w 14"/>
                <a:gd name="T1" fmla="*/ 9 h 14"/>
                <a:gd name="T2" fmla="*/ 1 w 14"/>
                <a:gd name="T3" fmla="*/ 12 h 14"/>
                <a:gd name="T4" fmla="*/ 10 w 14"/>
                <a:gd name="T5" fmla="*/ 14 h 14"/>
                <a:gd name="T6" fmla="*/ 12 w 14"/>
                <a:gd name="T7" fmla="*/ 12 h 14"/>
                <a:gd name="T8" fmla="*/ 14 w 14"/>
                <a:gd name="T9" fmla="*/ 5 h 14"/>
                <a:gd name="T10" fmla="*/ 13 w 14"/>
                <a:gd name="T11" fmla="*/ 2 h 14"/>
                <a:gd name="T12" fmla="*/ 4 w 14"/>
                <a:gd name="T13" fmla="*/ 0 h 14"/>
                <a:gd name="T14" fmla="*/ 2 w 14"/>
                <a:gd name="T15" fmla="*/ 2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cubicBezTo>
                    <a:pt x="0" y="10"/>
                    <a:pt x="0" y="11"/>
                    <a:pt x="1" y="12"/>
                  </a:cubicBezTo>
                  <a:cubicBezTo>
                    <a:pt x="10" y="14"/>
                    <a:pt x="10" y="14"/>
                    <a:pt x="10" y="14"/>
                  </a:cubicBezTo>
                  <a:cubicBezTo>
                    <a:pt x="11" y="14"/>
                    <a:pt x="12" y="13"/>
                    <a:pt x="12" y="12"/>
                  </a:cubicBezTo>
                  <a:cubicBezTo>
                    <a:pt x="14" y="5"/>
                    <a:pt x="14" y="5"/>
                    <a:pt x="14" y="5"/>
                  </a:cubicBezTo>
                  <a:cubicBezTo>
                    <a:pt x="14" y="3"/>
                    <a:pt x="14" y="2"/>
                    <a:pt x="13" y="2"/>
                  </a:cubicBezTo>
                  <a:cubicBezTo>
                    <a:pt x="4" y="0"/>
                    <a:pt x="4" y="0"/>
                    <a:pt x="4" y="0"/>
                  </a:cubicBezTo>
                  <a:cubicBezTo>
                    <a:pt x="3" y="0"/>
                    <a:pt x="2" y="1"/>
                    <a:pt x="2" y="2"/>
                  </a:cubicBezTo>
                  <a:lnTo>
                    <a:pt x="0" y="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íṩḻíḓe"/>
            <p:cNvSpPr/>
            <p:nvPr>
              <p:custDataLst>
                <p:tags r:id="rId4"/>
              </p:custDataLst>
            </p:nvPr>
          </p:nvSpPr>
          <p:spPr bwMode="auto">
            <a:xfrm>
              <a:off x="4189413" y="2968625"/>
              <a:ext cx="300038" cy="320675"/>
            </a:xfrm>
            <a:custGeom>
              <a:avLst/>
              <a:gdLst>
                <a:gd name="T0" fmla="*/ 2 w 14"/>
                <a:gd name="T1" fmla="*/ 3 h 15"/>
                <a:gd name="T2" fmla="*/ 4 w 14"/>
                <a:gd name="T3" fmla="*/ 1 h 15"/>
                <a:gd name="T4" fmla="*/ 13 w 14"/>
                <a:gd name="T5" fmla="*/ 3 h 15"/>
                <a:gd name="T6" fmla="*/ 14 w 14"/>
                <a:gd name="T7" fmla="*/ 5 h 15"/>
                <a:gd name="T8" fmla="*/ 13 w 14"/>
                <a:gd name="T9" fmla="*/ 13 h 15"/>
                <a:gd name="T10" fmla="*/ 10 w 14"/>
                <a:gd name="T11" fmla="*/ 14 h 15"/>
                <a:gd name="T12" fmla="*/ 1 w 14"/>
                <a:gd name="T13" fmla="*/ 12 h 15"/>
                <a:gd name="T14" fmla="*/ 0 w 14"/>
                <a:gd name="T15" fmla="*/ 10 h 15"/>
                <a:gd name="T16" fmla="*/ 2 w 14"/>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3"/>
                  </a:moveTo>
                  <a:cubicBezTo>
                    <a:pt x="2" y="1"/>
                    <a:pt x="3" y="0"/>
                    <a:pt x="4" y="1"/>
                  </a:cubicBezTo>
                  <a:cubicBezTo>
                    <a:pt x="13" y="3"/>
                    <a:pt x="13" y="3"/>
                    <a:pt x="13" y="3"/>
                  </a:cubicBezTo>
                  <a:cubicBezTo>
                    <a:pt x="14" y="3"/>
                    <a:pt x="14" y="4"/>
                    <a:pt x="14" y="5"/>
                  </a:cubicBezTo>
                  <a:cubicBezTo>
                    <a:pt x="13" y="13"/>
                    <a:pt x="13" y="13"/>
                    <a:pt x="13" y="13"/>
                  </a:cubicBezTo>
                  <a:cubicBezTo>
                    <a:pt x="12" y="14"/>
                    <a:pt x="11" y="15"/>
                    <a:pt x="10" y="14"/>
                  </a:cubicBezTo>
                  <a:cubicBezTo>
                    <a:pt x="1" y="12"/>
                    <a:pt x="1" y="12"/>
                    <a:pt x="1" y="12"/>
                  </a:cubicBezTo>
                  <a:cubicBezTo>
                    <a:pt x="1" y="12"/>
                    <a:pt x="0" y="11"/>
                    <a:pt x="0" y="10"/>
                  </a:cubicBezTo>
                  <a:lnTo>
                    <a:pt x="2"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íšliḍè"/>
            <p:cNvSpPr/>
            <p:nvPr>
              <p:custDataLst>
                <p:tags r:id="rId5"/>
              </p:custDataLst>
            </p:nvPr>
          </p:nvSpPr>
          <p:spPr bwMode="auto">
            <a:xfrm>
              <a:off x="4938713" y="1511300"/>
              <a:ext cx="342900" cy="342900"/>
            </a:xfrm>
            <a:custGeom>
              <a:avLst/>
              <a:gdLst>
                <a:gd name="T0" fmla="*/ 1 w 16"/>
                <a:gd name="T1" fmla="*/ 7 h 16"/>
                <a:gd name="T2" fmla="*/ 0 w 16"/>
                <a:gd name="T3" fmla="*/ 10 h 16"/>
                <a:gd name="T4" fmla="*/ 7 w 16"/>
                <a:gd name="T5" fmla="*/ 16 h 16"/>
                <a:gd name="T6" fmla="*/ 10 w 16"/>
                <a:gd name="T7" fmla="*/ 15 h 16"/>
                <a:gd name="T8" fmla="*/ 15 w 16"/>
                <a:gd name="T9" fmla="*/ 10 h 16"/>
                <a:gd name="T10" fmla="*/ 15 w 16"/>
                <a:gd name="T11" fmla="*/ 7 h 16"/>
                <a:gd name="T12" fmla="*/ 9 w 16"/>
                <a:gd name="T13" fmla="*/ 1 h 16"/>
                <a:gd name="T14" fmla="*/ 6 w 16"/>
                <a:gd name="T15" fmla="*/ 1 h 16"/>
                <a:gd name="T16" fmla="*/ 1 w 16"/>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 y="7"/>
                  </a:moveTo>
                  <a:cubicBezTo>
                    <a:pt x="0" y="8"/>
                    <a:pt x="0" y="9"/>
                    <a:pt x="0" y="10"/>
                  </a:cubicBezTo>
                  <a:cubicBezTo>
                    <a:pt x="7" y="16"/>
                    <a:pt x="7" y="16"/>
                    <a:pt x="7" y="16"/>
                  </a:cubicBezTo>
                  <a:cubicBezTo>
                    <a:pt x="8" y="16"/>
                    <a:pt x="9" y="16"/>
                    <a:pt x="10" y="15"/>
                  </a:cubicBezTo>
                  <a:cubicBezTo>
                    <a:pt x="15" y="10"/>
                    <a:pt x="15" y="10"/>
                    <a:pt x="15" y="10"/>
                  </a:cubicBezTo>
                  <a:cubicBezTo>
                    <a:pt x="16" y="9"/>
                    <a:pt x="16" y="8"/>
                    <a:pt x="15" y="7"/>
                  </a:cubicBezTo>
                  <a:cubicBezTo>
                    <a:pt x="9" y="1"/>
                    <a:pt x="9" y="1"/>
                    <a:pt x="9" y="1"/>
                  </a:cubicBezTo>
                  <a:cubicBezTo>
                    <a:pt x="8" y="0"/>
                    <a:pt x="7" y="0"/>
                    <a:pt x="6" y="1"/>
                  </a:cubicBezTo>
                  <a:lnTo>
                    <a:pt x="1" y="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í$ļíḍe"/>
            <p:cNvSpPr/>
            <p:nvPr>
              <p:custDataLst>
                <p:tags r:id="rId6"/>
              </p:custDataLst>
            </p:nvPr>
          </p:nvSpPr>
          <p:spPr bwMode="auto">
            <a:xfrm>
              <a:off x="3783013" y="2754313"/>
              <a:ext cx="341313" cy="342900"/>
            </a:xfrm>
            <a:custGeom>
              <a:avLst/>
              <a:gdLst>
                <a:gd name="T0" fmla="*/ 6 w 16"/>
                <a:gd name="T1" fmla="*/ 1 h 16"/>
                <a:gd name="T2" fmla="*/ 9 w 16"/>
                <a:gd name="T3" fmla="*/ 0 h 16"/>
                <a:gd name="T4" fmla="*/ 16 w 16"/>
                <a:gd name="T5" fmla="*/ 7 h 16"/>
                <a:gd name="T6" fmla="*/ 15 w 16"/>
                <a:gd name="T7" fmla="*/ 10 h 16"/>
                <a:gd name="T8" fmla="*/ 10 w 16"/>
                <a:gd name="T9" fmla="*/ 15 h 16"/>
                <a:gd name="T10" fmla="*/ 7 w 16"/>
                <a:gd name="T11" fmla="*/ 15 h 16"/>
                <a:gd name="T12" fmla="*/ 1 w 16"/>
                <a:gd name="T13" fmla="*/ 9 h 16"/>
                <a:gd name="T14" fmla="*/ 1 w 16"/>
                <a:gd name="T15" fmla="*/ 6 h 16"/>
                <a:gd name="T16" fmla="*/ 6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6" y="1"/>
                  </a:moveTo>
                  <a:cubicBezTo>
                    <a:pt x="7" y="0"/>
                    <a:pt x="8" y="0"/>
                    <a:pt x="9" y="0"/>
                  </a:cubicBezTo>
                  <a:cubicBezTo>
                    <a:pt x="16" y="7"/>
                    <a:pt x="16" y="7"/>
                    <a:pt x="16" y="7"/>
                  </a:cubicBezTo>
                  <a:cubicBezTo>
                    <a:pt x="16" y="7"/>
                    <a:pt x="16" y="9"/>
                    <a:pt x="15" y="10"/>
                  </a:cubicBezTo>
                  <a:cubicBezTo>
                    <a:pt x="10" y="15"/>
                    <a:pt x="10" y="15"/>
                    <a:pt x="10" y="15"/>
                  </a:cubicBezTo>
                  <a:cubicBezTo>
                    <a:pt x="9" y="16"/>
                    <a:pt x="8" y="16"/>
                    <a:pt x="7" y="15"/>
                  </a:cubicBezTo>
                  <a:cubicBezTo>
                    <a:pt x="1" y="9"/>
                    <a:pt x="1" y="9"/>
                    <a:pt x="1" y="9"/>
                  </a:cubicBezTo>
                  <a:cubicBezTo>
                    <a:pt x="0" y="9"/>
                    <a:pt x="0" y="7"/>
                    <a:pt x="1" y="6"/>
                  </a:cubicBezTo>
                  <a:lnTo>
                    <a:pt x="6" y="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íṥḷïdê"/>
            <p:cNvSpPr/>
            <p:nvPr>
              <p:custDataLst>
                <p:tags r:id="rId7"/>
              </p:custDataLst>
            </p:nvPr>
          </p:nvSpPr>
          <p:spPr bwMode="auto">
            <a:xfrm>
              <a:off x="5175251" y="1897063"/>
              <a:ext cx="320675" cy="320675"/>
            </a:xfrm>
            <a:custGeom>
              <a:avLst/>
              <a:gdLst>
                <a:gd name="T0" fmla="*/ 2 w 15"/>
                <a:gd name="T1" fmla="*/ 3 h 15"/>
                <a:gd name="T2" fmla="*/ 1 w 15"/>
                <a:gd name="T3" fmla="*/ 5 h 15"/>
                <a:gd name="T4" fmla="*/ 3 w 15"/>
                <a:gd name="T5" fmla="*/ 14 h 15"/>
                <a:gd name="T6" fmla="*/ 6 w 15"/>
                <a:gd name="T7" fmla="*/ 15 h 15"/>
                <a:gd name="T8" fmla="*/ 13 w 15"/>
                <a:gd name="T9" fmla="*/ 13 h 15"/>
                <a:gd name="T10" fmla="*/ 15 w 15"/>
                <a:gd name="T11" fmla="*/ 10 h 15"/>
                <a:gd name="T12" fmla="*/ 12 w 15"/>
                <a:gd name="T13" fmla="*/ 2 h 15"/>
                <a:gd name="T14" fmla="*/ 9 w 15"/>
                <a:gd name="T15" fmla="*/ 1 h 15"/>
                <a:gd name="T16" fmla="*/ 2 w 15"/>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2" y="3"/>
                  </a:moveTo>
                  <a:cubicBezTo>
                    <a:pt x="1" y="3"/>
                    <a:pt x="0" y="4"/>
                    <a:pt x="1" y="5"/>
                  </a:cubicBezTo>
                  <a:cubicBezTo>
                    <a:pt x="3" y="14"/>
                    <a:pt x="3" y="14"/>
                    <a:pt x="3" y="14"/>
                  </a:cubicBezTo>
                  <a:cubicBezTo>
                    <a:pt x="4" y="15"/>
                    <a:pt x="5" y="15"/>
                    <a:pt x="6" y="15"/>
                  </a:cubicBezTo>
                  <a:cubicBezTo>
                    <a:pt x="13" y="13"/>
                    <a:pt x="13" y="13"/>
                    <a:pt x="13" y="13"/>
                  </a:cubicBezTo>
                  <a:cubicBezTo>
                    <a:pt x="14" y="12"/>
                    <a:pt x="15" y="11"/>
                    <a:pt x="15" y="10"/>
                  </a:cubicBezTo>
                  <a:cubicBezTo>
                    <a:pt x="12" y="2"/>
                    <a:pt x="12" y="2"/>
                    <a:pt x="12" y="2"/>
                  </a:cubicBezTo>
                  <a:cubicBezTo>
                    <a:pt x="12" y="1"/>
                    <a:pt x="11" y="0"/>
                    <a:pt x="9" y="1"/>
                  </a:cubicBezTo>
                  <a:lnTo>
                    <a:pt x="2"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íš1iḓe"/>
            <p:cNvSpPr/>
            <p:nvPr>
              <p:custDataLst>
                <p:tags r:id="rId8"/>
              </p:custDataLst>
            </p:nvPr>
          </p:nvSpPr>
          <p:spPr bwMode="auto">
            <a:xfrm>
              <a:off x="3568701" y="2389188"/>
              <a:ext cx="320675" cy="322263"/>
            </a:xfrm>
            <a:custGeom>
              <a:avLst/>
              <a:gdLst>
                <a:gd name="T0" fmla="*/ 9 w 15"/>
                <a:gd name="T1" fmla="*/ 1 h 15"/>
                <a:gd name="T2" fmla="*/ 12 w 15"/>
                <a:gd name="T3" fmla="*/ 2 h 15"/>
                <a:gd name="T4" fmla="*/ 14 w 15"/>
                <a:gd name="T5" fmla="*/ 10 h 15"/>
                <a:gd name="T6" fmla="*/ 13 w 15"/>
                <a:gd name="T7" fmla="*/ 13 h 15"/>
                <a:gd name="T8" fmla="*/ 6 w 15"/>
                <a:gd name="T9" fmla="*/ 15 h 15"/>
                <a:gd name="T10" fmla="*/ 3 w 15"/>
                <a:gd name="T11" fmla="*/ 14 h 15"/>
                <a:gd name="T12" fmla="*/ 0 w 15"/>
                <a:gd name="T13" fmla="*/ 5 h 15"/>
                <a:gd name="T14" fmla="*/ 2 w 15"/>
                <a:gd name="T15" fmla="*/ 3 h 15"/>
                <a:gd name="T16" fmla="*/ 9 w 15"/>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
                  </a:moveTo>
                  <a:cubicBezTo>
                    <a:pt x="10" y="0"/>
                    <a:pt x="12" y="1"/>
                    <a:pt x="12" y="2"/>
                  </a:cubicBezTo>
                  <a:cubicBezTo>
                    <a:pt x="14" y="10"/>
                    <a:pt x="14" y="10"/>
                    <a:pt x="14" y="10"/>
                  </a:cubicBezTo>
                  <a:cubicBezTo>
                    <a:pt x="15" y="11"/>
                    <a:pt x="14" y="12"/>
                    <a:pt x="13" y="13"/>
                  </a:cubicBezTo>
                  <a:cubicBezTo>
                    <a:pt x="6" y="15"/>
                    <a:pt x="6" y="15"/>
                    <a:pt x="6" y="15"/>
                  </a:cubicBezTo>
                  <a:cubicBezTo>
                    <a:pt x="4" y="15"/>
                    <a:pt x="3" y="15"/>
                    <a:pt x="3" y="14"/>
                  </a:cubicBezTo>
                  <a:cubicBezTo>
                    <a:pt x="0" y="5"/>
                    <a:pt x="0" y="5"/>
                    <a:pt x="0" y="5"/>
                  </a:cubicBezTo>
                  <a:cubicBezTo>
                    <a:pt x="0" y="4"/>
                    <a:pt x="1" y="3"/>
                    <a:pt x="2" y="3"/>
                  </a:cubicBezTo>
                  <a:lnTo>
                    <a:pt x="9" y="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iṣḻïḑe"/>
            <p:cNvSpPr/>
            <p:nvPr>
              <p:custDataLst>
                <p:tags r:id="rId9"/>
              </p:custDataLst>
            </p:nvPr>
          </p:nvSpPr>
          <p:spPr bwMode="auto">
            <a:xfrm>
              <a:off x="5195888" y="2346325"/>
              <a:ext cx="320675" cy="300038"/>
            </a:xfrm>
            <a:custGeom>
              <a:avLst/>
              <a:gdLst>
                <a:gd name="T0" fmla="*/ 5 w 15"/>
                <a:gd name="T1" fmla="*/ 0 h 14"/>
                <a:gd name="T2" fmla="*/ 3 w 15"/>
                <a:gd name="T3" fmla="*/ 1 h 14"/>
                <a:gd name="T4" fmla="*/ 1 w 15"/>
                <a:gd name="T5" fmla="*/ 10 h 14"/>
                <a:gd name="T6" fmla="*/ 2 w 15"/>
                <a:gd name="T7" fmla="*/ 12 h 14"/>
                <a:gd name="T8" fmla="*/ 10 w 15"/>
                <a:gd name="T9" fmla="*/ 14 h 14"/>
                <a:gd name="T10" fmla="*/ 12 w 15"/>
                <a:gd name="T11" fmla="*/ 13 h 14"/>
                <a:gd name="T12" fmla="*/ 14 w 15"/>
                <a:gd name="T13" fmla="*/ 4 h 14"/>
                <a:gd name="T14" fmla="*/ 12 w 15"/>
                <a:gd name="T15" fmla="*/ 2 h 14"/>
                <a:gd name="T16" fmla="*/ 5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0"/>
                  </a:moveTo>
                  <a:cubicBezTo>
                    <a:pt x="4" y="0"/>
                    <a:pt x="3" y="0"/>
                    <a:pt x="3" y="1"/>
                  </a:cubicBezTo>
                  <a:cubicBezTo>
                    <a:pt x="1" y="10"/>
                    <a:pt x="1" y="10"/>
                    <a:pt x="1" y="10"/>
                  </a:cubicBezTo>
                  <a:cubicBezTo>
                    <a:pt x="0" y="11"/>
                    <a:pt x="1" y="12"/>
                    <a:pt x="2" y="12"/>
                  </a:cubicBezTo>
                  <a:cubicBezTo>
                    <a:pt x="10" y="14"/>
                    <a:pt x="10" y="14"/>
                    <a:pt x="10" y="14"/>
                  </a:cubicBezTo>
                  <a:cubicBezTo>
                    <a:pt x="11" y="14"/>
                    <a:pt x="12" y="14"/>
                    <a:pt x="12" y="13"/>
                  </a:cubicBezTo>
                  <a:cubicBezTo>
                    <a:pt x="14" y="4"/>
                    <a:pt x="14" y="4"/>
                    <a:pt x="14" y="4"/>
                  </a:cubicBezTo>
                  <a:cubicBezTo>
                    <a:pt x="15" y="3"/>
                    <a:pt x="14" y="2"/>
                    <a:pt x="12" y="2"/>
                  </a:cubicBezTo>
                  <a:lnTo>
                    <a:pt x="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íśḻïḋê"/>
            <p:cNvSpPr/>
            <p:nvPr>
              <p:custDataLst>
                <p:tags r:id="rId10"/>
              </p:custDataLst>
            </p:nvPr>
          </p:nvSpPr>
          <p:spPr bwMode="auto">
            <a:xfrm>
              <a:off x="3568701" y="1960563"/>
              <a:ext cx="298450" cy="322263"/>
            </a:xfrm>
            <a:custGeom>
              <a:avLst/>
              <a:gdLst>
                <a:gd name="T0" fmla="*/ 12 w 14"/>
                <a:gd name="T1" fmla="*/ 2 h 15"/>
                <a:gd name="T2" fmla="*/ 14 w 14"/>
                <a:gd name="T3" fmla="*/ 4 h 15"/>
                <a:gd name="T4" fmla="*/ 11 w 14"/>
                <a:gd name="T5" fmla="*/ 13 h 15"/>
                <a:gd name="T6" fmla="*/ 9 w 14"/>
                <a:gd name="T7" fmla="*/ 14 h 15"/>
                <a:gd name="T8" fmla="*/ 2 w 14"/>
                <a:gd name="T9" fmla="*/ 13 h 15"/>
                <a:gd name="T10" fmla="*/ 0 w 14"/>
                <a:gd name="T11" fmla="*/ 10 h 15"/>
                <a:gd name="T12" fmla="*/ 2 w 14"/>
                <a:gd name="T13" fmla="*/ 2 h 15"/>
                <a:gd name="T14" fmla="*/ 4 w 14"/>
                <a:gd name="T15" fmla="*/ 0 h 15"/>
                <a:gd name="T16" fmla="*/ 12 w 14"/>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2" y="2"/>
                  </a:moveTo>
                  <a:cubicBezTo>
                    <a:pt x="13" y="2"/>
                    <a:pt x="14" y="3"/>
                    <a:pt x="14" y="4"/>
                  </a:cubicBezTo>
                  <a:cubicBezTo>
                    <a:pt x="11" y="13"/>
                    <a:pt x="11" y="13"/>
                    <a:pt x="11" y="13"/>
                  </a:cubicBezTo>
                  <a:cubicBezTo>
                    <a:pt x="11" y="14"/>
                    <a:pt x="10" y="15"/>
                    <a:pt x="9" y="14"/>
                  </a:cubicBezTo>
                  <a:cubicBezTo>
                    <a:pt x="2" y="13"/>
                    <a:pt x="2" y="13"/>
                    <a:pt x="2" y="13"/>
                  </a:cubicBezTo>
                  <a:cubicBezTo>
                    <a:pt x="0" y="12"/>
                    <a:pt x="0" y="11"/>
                    <a:pt x="0" y="10"/>
                  </a:cubicBezTo>
                  <a:cubicBezTo>
                    <a:pt x="2" y="2"/>
                    <a:pt x="2" y="2"/>
                    <a:pt x="2" y="2"/>
                  </a:cubicBezTo>
                  <a:cubicBezTo>
                    <a:pt x="2" y="1"/>
                    <a:pt x="3" y="0"/>
                    <a:pt x="4" y="0"/>
                  </a:cubicBezTo>
                  <a:lnTo>
                    <a:pt x="12" y="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ïṡľíde"/>
            <p:cNvSpPr/>
            <p:nvPr>
              <p:custDataLst>
                <p:tags r:id="rId11"/>
              </p:custDataLst>
            </p:nvPr>
          </p:nvSpPr>
          <p:spPr bwMode="auto">
            <a:xfrm>
              <a:off x="4981576" y="2711450"/>
              <a:ext cx="342900" cy="342900"/>
            </a:xfrm>
            <a:custGeom>
              <a:avLst/>
              <a:gdLst>
                <a:gd name="T0" fmla="*/ 9 w 16"/>
                <a:gd name="T1" fmla="*/ 1 h 16"/>
                <a:gd name="T2" fmla="*/ 7 w 16"/>
                <a:gd name="T3" fmla="*/ 1 h 16"/>
                <a:gd name="T4" fmla="*/ 0 w 16"/>
                <a:gd name="T5" fmla="*/ 7 h 16"/>
                <a:gd name="T6" fmla="*/ 1 w 16"/>
                <a:gd name="T7" fmla="*/ 10 h 16"/>
                <a:gd name="T8" fmla="*/ 6 w 16"/>
                <a:gd name="T9" fmla="*/ 15 h 16"/>
                <a:gd name="T10" fmla="*/ 9 w 16"/>
                <a:gd name="T11" fmla="*/ 15 h 16"/>
                <a:gd name="T12" fmla="*/ 15 w 16"/>
                <a:gd name="T13" fmla="*/ 9 h 16"/>
                <a:gd name="T14" fmla="*/ 15 w 16"/>
                <a:gd name="T15" fmla="*/ 6 h 16"/>
                <a:gd name="T16" fmla="*/ 9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9" y="1"/>
                  </a:moveTo>
                  <a:cubicBezTo>
                    <a:pt x="9" y="0"/>
                    <a:pt x="7" y="0"/>
                    <a:pt x="7" y="1"/>
                  </a:cubicBezTo>
                  <a:cubicBezTo>
                    <a:pt x="0" y="7"/>
                    <a:pt x="0" y="7"/>
                    <a:pt x="0" y="7"/>
                  </a:cubicBezTo>
                  <a:cubicBezTo>
                    <a:pt x="0" y="8"/>
                    <a:pt x="0" y="9"/>
                    <a:pt x="1" y="10"/>
                  </a:cubicBezTo>
                  <a:cubicBezTo>
                    <a:pt x="6" y="15"/>
                    <a:pt x="6" y="15"/>
                    <a:pt x="6" y="15"/>
                  </a:cubicBezTo>
                  <a:cubicBezTo>
                    <a:pt x="7" y="16"/>
                    <a:pt x="8" y="16"/>
                    <a:pt x="9" y="15"/>
                  </a:cubicBezTo>
                  <a:cubicBezTo>
                    <a:pt x="15" y="9"/>
                    <a:pt x="15" y="9"/>
                    <a:pt x="15" y="9"/>
                  </a:cubicBezTo>
                  <a:cubicBezTo>
                    <a:pt x="16" y="8"/>
                    <a:pt x="16" y="7"/>
                    <a:pt x="15" y="6"/>
                  </a:cubicBezTo>
                  <a:lnTo>
                    <a:pt x="9" y="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iṣlïḍe"/>
            <p:cNvSpPr/>
            <p:nvPr>
              <p:custDataLst>
                <p:tags r:id="rId12"/>
              </p:custDataLst>
            </p:nvPr>
          </p:nvSpPr>
          <p:spPr bwMode="auto">
            <a:xfrm>
              <a:off x="3740151" y="1554163"/>
              <a:ext cx="341313" cy="342900"/>
            </a:xfrm>
            <a:custGeom>
              <a:avLst/>
              <a:gdLst>
                <a:gd name="T0" fmla="*/ 15 w 16"/>
                <a:gd name="T1" fmla="*/ 6 h 16"/>
                <a:gd name="T2" fmla="*/ 16 w 16"/>
                <a:gd name="T3" fmla="*/ 9 h 16"/>
                <a:gd name="T4" fmla="*/ 10 w 16"/>
                <a:gd name="T5" fmla="*/ 16 h 16"/>
                <a:gd name="T6" fmla="*/ 7 w 16"/>
                <a:gd name="T7" fmla="*/ 15 h 16"/>
                <a:gd name="T8" fmla="*/ 1 w 16"/>
                <a:gd name="T9" fmla="*/ 10 h 16"/>
                <a:gd name="T10" fmla="*/ 1 w 16"/>
                <a:gd name="T11" fmla="*/ 8 h 16"/>
                <a:gd name="T12" fmla="*/ 7 w 16"/>
                <a:gd name="T13" fmla="*/ 1 h 16"/>
                <a:gd name="T14" fmla="*/ 10 w 16"/>
                <a:gd name="T15" fmla="*/ 1 h 16"/>
                <a:gd name="T16" fmla="*/ 15 w 16"/>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5" y="6"/>
                  </a:moveTo>
                  <a:cubicBezTo>
                    <a:pt x="16" y="7"/>
                    <a:pt x="16" y="8"/>
                    <a:pt x="16" y="9"/>
                  </a:cubicBezTo>
                  <a:cubicBezTo>
                    <a:pt x="10" y="16"/>
                    <a:pt x="10" y="16"/>
                    <a:pt x="10" y="16"/>
                  </a:cubicBezTo>
                  <a:cubicBezTo>
                    <a:pt x="9" y="16"/>
                    <a:pt x="8" y="16"/>
                    <a:pt x="7" y="15"/>
                  </a:cubicBezTo>
                  <a:cubicBezTo>
                    <a:pt x="1" y="10"/>
                    <a:pt x="1" y="10"/>
                    <a:pt x="1" y="10"/>
                  </a:cubicBezTo>
                  <a:cubicBezTo>
                    <a:pt x="0" y="10"/>
                    <a:pt x="0" y="8"/>
                    <a:pt x="1" y="8"/>
                  </a:cubicBezTo>
                  <a:cubicBezTo>
                    <a:pt x="7" y="1"/>
                    <a:pt x="7" y="1"/>
                    <a:pt x="7" y="1"/>
                  </a:cubicBezTo>
                  <a:cubicBezTo>
                    <a:pt x="8" y="0"/>
                    <a:pt x="9" y="0"/>
                    <a:pt x="10" y="1"/>
                  </a:cubicBezTo>
                  <a:lnTo>
                    <a:pt x="15" y="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îṥlïďê"/>
            <p:cNvSpPr/>
            <p:nvPr>
              <p:custDataLst>
                <p:tags r:id="rId13"/>
              </p:custDataLst>
            </p:nvPr>
          </p:nvSpPr>
          <p:spPr bwMode="auto">
            <a:xfrm>
              <a:off x="4618038" y="2946400"/>
              <a:ext cx="320675" cy="322263"/>
            </a:xfrm>
            <a:custGeom>
              <a:avLst/>
              <a:gdLst>
                <a:gd name="T0" fmla="*/ 13 w 15"/>
                <a:gd name="T1" fmla="*/ 2 h 15"/>
                <a:gd name="T2" fmla="*/ 10 w 15"/>
                <a:gd name="T3" fmla="*/ 1 h 15"/>
                <a:gd name="T4" fmla="*/ 1 w 15"/>
                <a:gd name="T5" fmla="*/ 3 h 15"/>
                <a:gd name="T6" fmla="*/ 1 w 15"/>
                <a:gd name="T7" fmla="*/ 6 h 15"/>
                <a:gd name="T8" fmla="*/ 3 w 15"/>
                <a:gd name="T9" fmla="*/ 13 h 15"/>
                <a:gd name="T10" fmla="*/ 5 w 15"/>
                <a:gd name="T11" fmla="*/ 15 h 15"/>
                <a:gd name="T12" fmla="*/ 14 w 15"/>
                <a:gd name="T13" fmla="*/ 12 h 15"/>
                <a:gd name="T14" fmla="*/ 15 w 15"/>
                <a:gd name="T15" fmla="*/ 10 h 15"/>
                <a:gd name="T16" fmla="*/ 13 w 15"/>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2"/>
                  </a:moveTo>
                  <a:cubicBezTo>
                    <a:pt x="12" y="1"/>
                    <a:pt x="11" y="0"/>
                    <a:pt x="10" y="1"/>
                  </a:cubicBezTo>
                  <a:cubicBezTo>
                    <a:pt x="1" y="3"/>
                    <a:pt x="1" y="3"/>
                    <a:pt x="1" y="3"/>
                  </a:cubicBezTo>
                  <a:cubicBezTo>
                    <a:pt x="1" y="4"/>
                    <a:pt x="0" y="5"/>
                    <a:pt x="1" y="6"/>
                  </a:cubicBezTo>
                  <a:cubicBezTo>
                    <a:pt x="3" y="13"/>
                    <a:pt x="3" y="13"/>
                    <a:pt x="3" y="13"/>
                  </a:cubicBezTo>
                  <a:cubicBezTo>
                    <a:pt x="3" y="14"/>
                    <a:pt x="4" y="15"/>
                    <a:pt x="5" y="15"/>
                  </a:cubicBezTo>
                  <a:cubicBezTo>
                    <a:pt x="14" y="12"/>
                    <a:pt x="14" y="12"/>
                    <a:pt x="14" y="12"/>
                  </a:cubicBezTo>
                  <a:cubicBezTo>
                    <a:pt x="15" y="12"/>
                    <a:pt x="15" y="11"/>
                    <a:pt x="15" y="10"/>
                  </a:cubicBezTo>
                  <a:lnTo>
                    <a:pt x="13" y="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i$1idé"/>
            <p:cNvSpPr/>
            <p:nvPr>
              <p:custDataLst>
                <p:tags r:id="rId14"/>
              </p:custDataLst>
            </p:nvPr>
          </p:nvSpPr>
          <p:spPr bwMode="auto">
            <a:xfrm>
              <a:off x="4124326" y="1339850"/>
              <a:ext cx="322263" cy="322263"/>
            </a:xfrm>
            <a:custGeom>
              <a:avLst/>
              <a:gdLst>
                <a:gd name="T0" fmla="*/ 15 w 15"/>
                <a:gd name="T1" fmla="*/ 9 h 15"/>
                <a:gd name="T2" fmla="*/ 14 w 15"/>
                <a:gd name="T3" fmla="*/ 12 h 15"/>
                <a:gd name="T4" fmla="*/ 5 w 15"/>
                <a:gd name="T5" fmla="*/ 15 h 15"/>
                <a:gd name="T6" fmla="*/ 3 w 15"/>
                <a:gd name="T7" fmla="*/ 13 h 15"/>
                <a:gd name="T8" fmla="*/ 0 w 15"/>
                <a:gd name="T9" fmla="*/ 6 h 15"/>
                <a:gd name="T10" fmla="*/ 1 w 15"/>
                <a:gd name="T11" fmla="*/ 3 h 15"/>
                <a:gd name="T12" fmla="*/ 10 w 15"/>
                <a:gd name="T13" fmla="*/ 0 h 15"/>
                <a:gd name="T14" fmla="*/ 12 w 15"/>
                <a:gd name="T15" fmla="*/ 2 h 15"/>
                <a:gd name="T16" fmla="*/ 15 w 15"/>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5" y="9"/>
                  </a:moveTo>
                  <a:cubicBezTo>
                    <a:pt x="15" y="10"/>
                    <a:pt x="15" y="12"/>
                    <a:pt x="14" y="12"/>
                  </a:cubicBezTo>
                  <a:cubicBezTo>
                    <a:pt x="5" y="15"/>
                    <a:pt x="5" y="15"/>
                    <a:pt x="5" y="15"/>
                  </a:cubicBezTo>
                  <a:cubicBezTo>
                    <a:pt x="4" y="15"/>
                    <a:pt x="3" y="14"/>
                    <a:pt x="3" y="13"/>
                  </a:cubicBezTo>
                  <a:cubicBezTo>
                    <a:pt x="0" y="6"/>
                    <a:pt x="0" y="6"/>
                    <a:pt x="0" y="6"/>
                  </a:cubicBezTo>
                  <a:cubicBezTo>
                    <a:pt x="0" y="5"/>
                    <a:pt x="0" y="3"/>
                    <a:pt x="1" y="3"/>
                  </a:cubicBezTo>
                  <a:cubicBezTo>
                    <a:pt x="10" y="0"/>
                    <a:pt x="10" y="0"/>
                    <a:pt x="10" y="0"/>
                  </a:cubicBezTo>
                  <a:cubicBezTo>
                    <a:pt x="11" y="0"/>
                    <a:pt x="12" y="1"/>
                    <a:pt x="12" y="2"/>
                  </a:cubicBezTo>
                  <a:lnTo>
                    <a:pt x="15" y="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íṡļíďe"/>
            <p:cNvSpPr/>
            <p:nvPr>
              <p:custDataLst>
                <p:tags r:id="rId15"/>
              </p:custDataLst>
            </p:nvPr>
          </p:nvSpPr>
          <p:spPr bwMode="auto">
            <a:xfrm>
              <a:off x="3632201" y="1404938"/>
              <a:ext cx="1798638" cy="1798638"/>
            </a:xfrm>
            <a:custGeom>
              <a:avLst/>
              <a:gdLst>
                <a:gd name="T0" fmla="*/ 5 w 84"/>
                <a:gd name="T1" fmla="*/ 34 h 84"/>
                <a:gd name="T2" fmla="*/ 33 w 84"/>
                <a:gd name="T3" fmla="*/ 80 h 84"/>
                <a:gd name="T4" fmla="*/ 79 w 84"/>
                <a:gd name="T5" fmla="*/ 51 h 84"/>
                <a:gd name="T6" fmla="*/ 51 w 84"/>
                <a:gd name="T7" fmla="*/ 5 h 84"/>
                <a:gd name="T8" fmla="*/ 5 w 84"/>
                <a:gd name="T9" fmla="*/ 34 h 84"/>
                <a:gd name="T10" fmla="*/ 17 w 84"/>
                <a:gd name="T11" fmla="*/ 37 h 84"/>
                <a:gd name="T12" fmla="*/ 48 w 84"/>
                <a:gd name="T13" fmla="*/ 18 h 84"/>
                <a:gd name="T14" fmla="*/ 67 w 84"/>
                <a:gd name="T15" fmla="*/ 48 h 84"/>
                <a:gd name="T16" fmla="*/ 36 w 84"/>
                <a:gd name="T17" fmla="*/ 67 h 84"/>
                <a:gd name="T18" fmla="*/ 17 w 84"/>
                <a:gd name="T1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5" y="34"/>
                  </a:moveTo>
                  <a:cubicBezTo>
                    <a:pt x="0" y="54"/>
                    <a:pt x="13" y="75"/>
                    <a:pt x="33" y="80"/>
                  </a:cubicBezTo>
                  <a:cubicBezTo>
                    <a:pt x="54" y="84"/>
                    <a:pt x="75" y="71"/>
                    <a:pt x="79" y="51"/>
                  </a:cubicBezTo>
                  <a:cubicBezTo>
                    <a:pt x="84" y="30"/>
                    <a:pt x="71" y="10"/>
                    <a:pt x="51" y="5"/>
                  </a:cubicBezTo>
                  <a:cubicBezTo>
                    <a:pt x="30" y="0"/>
                    <a:pt x="9" y="13"/>
                    <a:pt x="5" y="34"/>
                  </a:cubicBezTo>
                  <a:close/>
                  <a:moveTo>
                    <a:pt x="17" y="37"/>
                  </a:moveTo>
                  <a:cubicBezTo>
                    <a:pt x="21" y="23"/>
                    <a:pt x="34" y="14"/>
                    <a:pt x="48" y="18"/>
                  </a:cubicBezTo>
                  <a:cubicBezTo>
                    <a:pt x="61" y="21"/>
                    <a:pt x="70" y="34"/>
                    <a:pt x="67" y="48"/>
                  </a:cubicBezTo>
                  <a:cubicBezTo>
                    <a:pt x="64" y="61"/>
                    <a:pt x="50" y="70"/>
                    <a:pt x="36" y="67"/>
                  </a:cubicBezTo>
                  <a:cubicBezTo>
                    <a:pt x="23" y="64"/>
                    <a:pt x="14" y="50"/>
                    <a:pt x="17" y="3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iṥlïdê"/>
            <p:cNvSpPr/>
            <p:nvPr>
              <p:custDataLst>
                <p:tags r:id="rId16"/>
              </p:custDataLst>
            </p:nvPr>
          </p:nvSpPr>
          <p:spPr bwMode="auto">
            <a:xfrm>
              <a:off x="3246438" y="3117850"/>
              <a:ext cx="1092200" cy="1071563"/>
            </a:xfrm>
            <a:custGeom>
              <a:avLst/>
              <a:gdLst>
                <a:gd name="T0" fmla="*/ 7 w 51"/>
                <a:gd name="T1" fmla="*/ 13 h 50"/>
                <a:gd name="T2" fmla="*/ 13 w 51"/>
                <a:gd name="T3" fmla="*/ 43 h 50"/>
                <a:gd name="T4" fmla="*/ 44 w 51"/>
                <a:gd name="T5" fmla="*/ 38 h 50"/>
                <a:gd name="T6" fmla="*/ 38 w 51"/>
                <a:gd name="T7" fmla="*/ 7 h 50"/>
                <a:gd name="T8" fmla="*/ 7 w 51"/>
                <a:gd name="T9" fmla="*/ 13 h 50"/>
                <a:gd name="T10" fmla="*/ 14 w 51"/>
                <a:gd name="T11" fmla="*/ 17 h 50"/>
                <a:gd name="T12" fmla="*/ 34 w 51"/>
                <a:gd name="T13" fmla="*/ 13 h 50"/>
                <a:gd name="T14" fmla="*/ 38 w 51"/>
                <a:gd name="T15" fmla="*/ 33 h 50"/>
                <a:gd name="T16" fmla="*/ 17 w 51"/>
                <a:gd name="T17" fmla="*/ 37 h 50"/>
                <a:gd name="T18" fmla="*/ 14 w 51"/>
                <a:gd name="T1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0">
                  <a:moveTo>
                    <a:pt x="7" y="13"/>
                  </a:moveTo>
                  <a:cubicBezTo>
                    <a:pt x="0" y="23"/>
                    <a:pt x="3" y="37"/>
                    <a:pt x="13" y="43"/>
                  </a:cubicBezTo>
                  <a:cubicBezTo>
                    <a:pt x="23" y="50"/>
                    <a:pt x="37" y="48"/>
                    <a:pt x="44" y="38"/>
                  </a:cubicBezTo>
                  <a:cubicBezTo>
                    <a:pt x="51" y="27"/>
                    <a:pt x="48" y="14"/>
                    <a:pt x="38" y="7"/>
                  </a:cubicBezTo>
                  <a:cubicBezTo>
                    <a:pt x="28" y="0"/>
                    <a:pt x="14" y="2"/>
                    <a:pt x="7" y="13"/>
                  </a:cubicBezTo>
                  <a:close/>
                  <a:moveTo>
                    <a:pt x="14" y="17"/>
                  </a:moveTo>
                  <a:cubicBezTo>
                    <a:pt x="18" y="10"/>
                    <a:pt x="27" y="8"/>
                    <a:pt x="34" y="13"/>
                  </a:cubicBezTo>
                  <a:cubicBezTo>
                    <a:pt x="41" y="17"/>
                    <a:pt x="42" y="27"/>
                    <a:pt x="38" y="33"/>
                  </a:cubicBezTo>
                  <a:cubicBezTo>
                    <a:pt x="33" y="40"/>
                    <a:pt x="24" y="42"/>
                    <a:pt x="17" y="37"/>
                  </a:cubicBezTo>
                  <a:cubicBezTo>
                    <a:pt x="11" y="33"/>
                    <a:pt x="9" y="24"/>
                    <a:pt x="14" y="1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î$ḻïde"/>
            <p:cNvSpPr/>
            <p:nvPr>
              <p:custDataLst>
                <p:tags r:id="rId17"/>
              </p:custDataLst>
            </p:nvPr>
          </p:nvSpPr>
          <p:spPr bwMode="auto">
            <a:xfrm>
              <a:off x="3932238" y="3140075"/>
              <a:ext cx="257175" cy="234950"/>
            </a:xfrm>
            <a:custGeom>
              <a:avLst/>
              <a:gdLst>
                <a:gd name="T0" fmla="*/ 1 w 12"/>
                <a:gd name="T1" fmla="*/ 5 h 11"/>
                <a:gd name="T2" fmla="*/ 1 w 12"/>
                <a:gd name="T3" fmla="*/ 7 h 11"/>
                <a:gd name="T4" fmla="*/ 7 w 12"/>
                <a:gd name="T5" fmla="*/ 11 h 11"/>
                <a:gd name="T6" fmla="*/ 9 w 12"/>
                <a:gd name="T7" fmla="*/ 10 h 11"/>
                <a:gd name="T8" fmla="*/ 11 w 12"/>
                <a:gd name="T9" fmla="*/ 7 h 11"/>
                <a:gd name="T10" fmla="*/ 11 w 12"/>
                <a:gd name="T11" fmla="*/ 5 h 11"/>
                <a:gd name="T12" fmla="*/ 5 w 12"/>
                <a:gd name="T13" fmla="*/ 1 h 11"/>
                <a:gd name="T14" fmla="*/ 3 w 12"/>
                <a:gd name="T15" fmla="*/ 1 h 11"/>
                <a:gd name="T16" fmla="*/ 1 w 12"/>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5"/>
                  </a:moveTo>
                  <a:cubicBezTo>
                    <a:pt x="0" y="5"/>
                    <a:pt x="1" y="6"/>
                    <a:pt x="1" y="7"/>
                  </a:cubicBezTo>
                  <a:cubicBezTo>
                    <a:pt x="7" y="11"/>
                    <a:pt x="7" y="11"/>
                    <a:pt x="7" y="11"/>
                  </a:cubicBezTo>
                  <a:cubicBezTo>
                    <a:pt x="8" y="11"/>
                    <a:pt x="9" y="11"/>
                    <a:pt x="9" y="10"/>
                  </a:cubicBezTo>
                  <a:cubicBezTo>
                    <a:pt x="11" y="7"/>
                    <a:pt x="11" y="7"/>
                    <a:pt x="11" y="7"/>
                  </a:cubicBezTo>
                  <a:cubicBezTo>
                    <a:pt x="12" y="6"/>
                    <a:pt x="12" y="5"/>
                    <a:pt x="11" y="5"/>
                  </a:cubicBezTo>
                  <a:cubicBezTo>
                    <a:pt x="5" y="1"/>
                    <a:pt x="5" y="1"/>
                    <a:pt x="5" y="1"/>
                  </a:cubicBezTo>
                  <a:cubicBezTo>
                    <a:pt x="4" y="0"/>
                    <a:pt x="4" y="0"/>
                    <a:pt x="3" y="1"/>
                  </a:cubicBezTo>
                  <a:lnTo>
                    <a:pt x="1" y="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ï$lïḍê"/>
            <p:cNvSpPr/>
            <p:nvPr>
              <p:custDataLst>
                <p:tags r:id="rId18"/>
              </p:custDataLst>
            </p:nvPr>
          </p:nvSpPr>
          <p:spPr bwMode="auto">
            <a:xfrm>
              <a:off x="3417888" y="3932238"/>
              <a:ext cx="236538" cy="236538"/>
            </a:xfrm>
            <a:custGeom>
              <a:avLst/>
              <a:gdLst>
                <a:gd name="T0" fmla="*/ 2 w 11"/>
                <a:gd name="T1" fmla="*/ 1 h 11"/>
                <a:gd name="T2" fmla="*/ 4 w 11"/>
                <a:gd name="T3" fmla="*/ 1 h 11"/>
                <a:gd name="T4" fmla="*/ 10 w 11"/>
                <a:gd name="T5" fmla="*/ 5 h 11"/>
                <a:gd name="T6" fmla="*/ 11 w 11"/>
                <a:gd name="T7" fmla="*/ 6 h 11"/>
                <a:gd name="T8" fmla="*/ 8 w 11"/>
                <a:gd name="T9" fmla="*/ 10 h 11"/>
                <a:gd name="T10" fmla="*/ 6 w 11"/>
                <a:gd name="T11" fmla="*/ 10 h 11"/>
                <a:gd name="T12" fmla="*/ 0 w 11"/>
                <a:gd name="T13" fmla="*/ 6 h 11"/>
                <a:gd name="T14" fmla="*/ 0 w 11"/>
                <a:gd name="T15" fmla="*/ 4 h 11"/>
                <a:gd name="T16" fmla="*/ 2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1"/>
                  </a:moveTo>
                  <a:cubicBezTo>
                    <a:pt x="3" y="0"/>
                    <a:pt x="4" y="0"/>
                    <a:pt x="4" y="1"/>
                  </a:cubicBezTo>
                  <a:cubicBezTo>
                    <a:pt x="10" y="5"/>
                    <a:pt x="10" y="5"/>
                    <a:pt x="10" y="5"/>
                  </a:cubicBezTo>
                  <a:cubicBezTo>
                    <a:pt x="11" y="5"/>
                    <a:pt x="11" y="6"/>
                    <a:pt x="11" y="6"/>
                  </a:cubicBezTo>
                  <a:cubicBezTo>
                    <a:pt x="8" y="10"/>
                    <a:pt x="8" y="10"/>
                    <a:pt x="8" y="10"/>
                  </a:cubicBezTo>
                  <a:cubicBezTo>
                    <a:pt x="8" y="11"/>
                    <a:pt x="7" y="11"/>
                    <a:pt x="6" y="10"/>
                  </a:cubicBezTo>
                  <a:cubicBezTo>
                    <a:pt x="0" y="6"/>
                    <a:pt x="0" y="6"/>
                    <a:pt x="0" y="6"/>
                  </a:cubicBezTo>
                  <a:cubicBezTo>
                    <a:pt x="0" y="6"/>
                    <a:pt x="0" y="5"/>
                    <a:pt x="0" y="4"/>
                  </a:cubicBezTo>
                  <a:lnTo>
                    <a:pt x="2" y="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ïṩlïḓe"/>
            <p:cNvSpPr/>
            <p:nvPr>
              <p:custDataLst>
                <p:tags r:id="rId19"/>
              </p:custDataLst>
            </p:nvPr>
          </p:nvSpPr>
          <p:spPr bwMode="auto">
            <a:xfrm>
              <a:off x="4167188" y="3440113"/>
              <a:ext cx="193675" cy="234950"/>
            </a:xfrm>
            <a:custGeom>
              <a:avLst/>
              <a:gdLst>
                <a:gd name="T0" fmla="*/ 1 w 9"/>
                <a:gd name="T1" fmla="*/ 1 h 11"/>
                <a:gd name="T2" fmla="*/ 0 w 9"/>
                <a:gd name="T3" fmla="*/ 3 h 11"/>
                <a:gd name="T4" fmla="*/ 2 w 9"/>
                <a:gd name="T5" fmla="*/ 10 h 11"/>
                <a:gd name="T6" fmla="*/ 3 w 9"/>
                <a:gd name="T7" fmla="*/ 11 h 11"/>
                <a:gd name="T8" fmla="*/ 8 w 9"/>
                <a:gd name="T9" fmla="*/ 10 h 11"/>
                <a:gd name="T10" fmla="*/ 9 w 9"/>
                <a:gd name="T11" fmla="*/ 9 h 11"/>
                <a:gd name="T12" fmla="*/ 7 w 9"/>
                <a:gd name="T13" fmla="*/ 2 h 11"/>
                <a:gd name="T14" fmla="*/ 6 w 9"/>
                <a:gd name="T15" fmla="*/ 1 h 11"/>
                <a:gd name="T16" fmla="*/ 1 w 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1" y="1"/>
                  </a:moveTo>
                  <a:cubicBezTo>
                    <a:pt x="1" y="2"/>
                    <a:pt x="0" y="2"/>
                    <a:pt x="0" y="3"/>
                  </a:cubicBezTo>
                  <a:cubicBezTo>
                    <a:pt x="2" y="10"/>
                    <a:pt x="2" y="10"/>
                    <a:pt x="2" y="10"/>
                  </a:cubicBezTo>
                  <a:cubicBezTo>
                    <a:pt x="2" y="11"/>
                    <a:pt x="3" y="11"/>
                    <a:pt x="3" y="11"/>
                  </a:cubicBezTo>
                  <a:cubicBezTo>
                    <a:pt x="8" y="10"/>
                    <a:pt x="8" y="10"/>
                    <a:pt x="8" y="10"/>
                  </a:cubicBezTo>
                  <a:cubicBezTo>
                    <a:pt x="8" y="10"/>
                    <a:pt x="9" y="9"/>
                    <a:pt x="9" y="9"/>
                  </a:cubicBezTo>
                  <a:cubicBezTo>
                    <a:pt x="7" y="2"/>
                    <a:pt x="7" y="2"/>
                    <a:pt x="7" y="2"/>
                  </a:cubicBezTo>
                  <a:cubicBezTo>
                    <a:pt x="7" y="1"/>
                    <a:pt x="6" y="0"/>
                    <a:pt x="6" y="1"/>
                  </a:cubicBezTo>
                  <a:lnTo>
                    <a:pt x="1" y="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îṣlîďé"/>
            <p:cNvSpPr/>
            <p:nvPr>
              <p:custDataLst>
                <p:tags r:id="rId20"/>
              </p:custDataLst>
            </p:nvPr>
          </p:nvSpPr>
          <p:spPr bwMode="auto">
            <a:xfrm>
              <a:off x="3246438" y="3632200"/>
              <a:ext cx="171450" cy="236538"/>
            </a:xfrm>
            <a:custGeom>
              <a:avLst/>
              <a:gdLst>
                <a:gd name="T0" fmla="*/ 5 w 8"/>
                <a:gd name="T1" fmla="*/ 0 h 11"/>
                <a:gd name="T2" fmla="*/ 7 w 8"/>
                <a:gd name="T3" fmla="*/ 1 h 11"/>
                <a:gd name="T4" fmla="*/ 8 w 8"/>
                <a:gd name="T5" fmla="*/ 8 h 11"/>
                <a:gd name="T6" fmla="*/ 7 w 8"/>
                <a:gd name="T7" fmla="*/ 10 h 11"/>
                <a:gd name="T8" fmla="*/ 3 w 8"/>
                <a:gd name="T9" fmla="*/ 11 h 11"/>
                <a:gd name="T10" fmla="*/ 1 w 8"/>
                <a:gd name="T11" fmla="*/ 9 h 11"/>
                <a:gd name="T12" fmla="*/ 0 w 8"/>
                <a:gd name="T13" fmla="*/ 2 h 11"/>
                <a:gd name="T14" fmla="*/ 1 w 8"/>
                <a:gd name="T15" fmla="*/ 1 h 11"/>
                <a:gd name="T16" fmla="*/ 5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5" y="0"/>
                  </a:moveTo>
                  <a:cubicBezTo>
                    <a:pt x="6" y="0"/>
                    <a:pt x="6" y="0"/>
                    <a:pt x="7" y="1"/>
                  </a:cubicBezTo>
                  <a:cubicBezTo>
                    <a:pt x="8" y="8"/>
                    <a:pt x="8" y="8"/>
                    <a:pt x="8" y="8"/>
                  </a:cubicBezTo>
                  <a:cubicBezTo>
                    <a:pt x="8" y="9"/>
                    <a:pt x="8" y="10"/>
                    <a:pt x="7" y="10"/>
                  </a:cubicBezTo>
                  <a:cubicBezTo>
                    <a:pt x="3" y="11"/>
                    <a:pt x="3" y="11"/>
                    <a:pt x="3" y="11"/>
                  </a:cubicBezTo>
                  <a:cubicBezTo>
                    <a:pt x="2" y="11"/>
                    <a:pt x="1" y="10"/>
                    <a:pt x="1" y="9"/>
                  </a:cubicBezTo>
                  <a:cubicBezTo>
                    <a:pt x="0" y="2"/>
                    <a:pt x="0" y="2"/>
                    <a:pt x="0" y="2"/>
                  </a:cubicBezTo>
                  <a:cubicBezTo>
                    <a:pt x="0" y="2"/>
                    <a:pt x="0" y="1"/>
                    <a:pt x="1" y="1"/>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íṧḷiḓê"/>
            <p:cNvSpPr/>
            <p:nvPr>
              <p:custDataLst>
                <p:tags r:id="rId21"/>
              </p:custDataLst>
            </p:nvPr>
          </p:nvSpPr>
          <p:spPr bwMode="auto">
            <a:xfrm>
              <a:off x="4081463" y="3803650"/>
              <a:ext cx="214313" cy="236538"/>
            </a:xfrm>
            <a:custGeom>
              <a:avLst/>
              <a:gdLst>
                <a:gd name="T0" fmla="*/ 6 w 10"/>
                <a:gd name="T1" fmla="*/ 0 h 11"/>
                <a:gd name="T2" fmla="*/ 4 w 10"/>
                <a:gd name="T3" fmla="*/ 1 h 11"/>
                <a:gd name="T4" fmla="*/ 0 w 10"/>
                <a:gd name="T5" fmla="*/ 7 h 11"/>
                <a:gd name="T6" fmla="*/ 1 w 10"/>
                <a:gd name="T7" fmla="*/ 8 h 11"/>
                <a:gd name="T8" fmla="*/ 4 w 10"/>
                <a:gd name="T9" fmla="*/ 11 h 11"/>
                <a:gd name="T10" fmla="*/ 6 w 10"/>
                <a:gd name="T11" fmla="*/ 10 h 11"/>
                <a:gd name="T12" fmla="*/ 10 w 10"/>
                <a:gd name="T13" fmla="*/ 4 h 11"/>
                <a:gd name="T14" fmla="*/ 10 w 10"/>
                <a:gd name="T15" fmla="*/ 3 h 11"/>
                <a:gd name="T16" fmla="*/ 6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6" y="0"/>
                  </a:moveTo>
                  <a:cubicBezTo>
                    <a:pt x="5" y="0"/>
                    <a:pt x="5" y="0"/>
                    <a:pt x="4" y="1"/>
                  </a:cubicBezTo>
                  <a:cubicBezTo>
                    <a:pt x="0" y="7"/>
                    <a:pt x="0" y="7"/>
                    <a:pt x="0" y="7"/>
                  </a:cubicBezTo>
                  <a:cubicBezTo>
                    <a:pt x="0" y="7"/>
                    <a:pt x="0" y="8"/>
                    <a:pt x="1" y="8"/>
                  </a:cubicBezTo>
                  <a:cubicBezTo>
                    <a:pt x="4" y="11"/>
                    <a:pt x="4" y="11"/>
                    <a:pt x="4" y="11"/>
                  </a:cubicBezTo>
                  <a:cubicBezTo>
                    <a:pt x="5" y="11"/>
                    <a:pt x="6" y="11"/>
                    <a:pt x="6" y="10"/>
                  </a:cubicBezTo>
                  <a:cubicBezTo>
                    <a:pt x="10" y="4"/>
                    <a:pt x="10" y="4"/>
                    <a:pt x="10" y="4"/>
                  </a:cubicBezTo>
                  <a:cubicBezTo>
                    <a:pt x="10" y="4"/>
                    <a:pt x="10" y="3"/>
                    <a:pt x="10" y="3"/>
                  </a:cubicBezTo>
                  <a:lnTo>
                    <a:pt x="6"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ïṣļíḍê"/>
            <p:cNvSpPr/>
            <p:nvPr>
              <p:custDataLst>
                <p:tags r:id="rId22"/>
              </p:custDataLst>
            </p:nvPr>
          </p:nvSpPr>
          <p:spPr bwMode="auto">
            <a:xfrm>
              <a:off x="3289301" y="3268663"/>
              <a:ext cx="236538" cy="234950"/>
            </a:xfrm>
            <a:custGeom>
              <a:avLst/>
              <a:gdLst>
                <a:gd name="T0" fmla="*/ 10 w 11"/>
                <a:gd name="T1" fmla="*/ 3 h 11"/>
                <a:gd name="T2" fmla="*/ 10 w 11"/>
                <a:gd name="T3" fmla="*/ 5 h 11"/>
                <a:gd name="T4" fmla="*/ 6 w 11"/>
                <a:gd name="T5" fmla="*/ 11 h 11"/>
                <a:gd name="T6" fmla="*/ 4 w 11"/>
                <a:gd name="T7" fmla="*/ 11 h 11"/>
                <a:gd name="T8" fmla="*/ 1 w 11"/>
                <a:gd name="T9" fmla="*/ 9 h 11"/>
                <a:gd name="T10" fmla="*/ 0 w 11"/>
                <a:gd name="T11" fmla="*/ 7 h 11"/>
                <a:gd name="T12" fmla="*/ 4 w 11"/>
                <a:gd name="T13" fmla="*/ 1 h 11"/>
                <a:gd name="T14" fmla="*/ 6 w 11"/>
                <a:gd name="T15" fmla="*/ 0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3"/>
                    <a:pt x="11" y="4"/>
                    <a:pt x="10" y="5"/>
                  </a:cubicBezTo>
                  <a:cubicBezTo>
                    <a:pt x="6" y="11"/>
                    <a:pt x="6" y="11"/>
                    <a:pt x="6" y="11"/>
                  </a:cubicBezTo>
                  <a:cubicBezTo>
                    <a:pt x="6" y="11"/>
                    <a:pt x="5" y="11"/>
                    <a:pt x="4" y="11"/>
                  </a:cubicBezTo>
                  <a:cubicBezTo>
                    <a:pt x="1" y="9"/>
                    <a:pt x="1" y="9"/>
                    <a:pt x="1" y="9"/>
                  </a:cubicBezTo>
                  <a:cubicBezTo>
                    <a:pt x="0" y="8"/>
                    <a:pt x="0" y="7"/>
                    <a:pt x="0" y="7"/>
                  </a:cubicBezTo>
                  <a:cubicBezTo>
                    <a:pt x="4" y="1"/>
                    <a:pt x="4" y="1"/>
                    <a:pt x="4" y="1"/>
                  </a:cubicBezTo>
                  <a:cubicBezTo>
                    <a:pt x="5" y="0"/>
                    <a:pt x="6" y="0"/>
                    <a:pt x="6" y="0"/>
                  </a:cubicBezTo>
                  <a:lnTo>
                    <a:pt x="10" y="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iS1ïḍê"/>
            <p:cNvSpPr/>
            <p:nvPr>
              <p:custDataLst>
                <p:tags r:id="rId23"/>
              </p:custDataLst>
            </p:nvPr>
          </p:nvSpPr>
          <p:spPr bwMode="auto">
            <a:xfrm>
              <a:off x="3760788" y="4040188"/>
              <a:ext cx="234950" cy="171450"/>
            </a:xfrm>
            <a:custGeom>
              <a:avLst/>
              <a:gdLst>
                <a:gd name="T0" fmla="*/ 10 w 11"/>
                <a:gd name="T1" fmla="*/ 1 h 8"/>
                <a:gd name="T2" fmla="*/ 9 w 11"/>
                <a:gd name="T3" fmla="*/ 0 h 8"/>
                <a:gd name="T4" fmla="*/ 2 w 11"/>
                <a:gd name="T5" fmla="*/ 1 h 8"/>
                <a:gd name="T6" fmla="*/ 1 w 11"/>
                <a:gd name="T7" fmla="*/ 3 h 8"/>
                <a:gd name="T8" fmla="*/ 1 w 11"/>
                <a:gd name="T9" fmla="*/ 7 h 8"/>
                <a:gd name="T10" fmla="*/ 3 w 11"/>
                <a:gd name="T11" fmla="*/ 8 h 8"/>
                <a:gd name="T12" fmla="*/ 10 w 11"/>
                <a:gd name="T13" fmla="*/ 7 h 8"/>
                <a:gd name="T14" fmla="*/ 11 w 11"/>
                <a:gd name="T15" fmla="*/ 5 h 8"/>
                <a:gd name="T16" fmla="*/ 10 w 11"/>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1"/>
                  </a:moveTo>
                  <a:cubicBezTo>
                    <a:pt x="10" y="0"/>
                    <a:pt x="9" y="0"/>
                    <a:pt x="9" y="0"/>
                  </a:cubicBezTo>
                  <a:cubicBezTo>
                    <a:pt x="2" y="1"/>
                    <a:pt x="2" y="1"/>
                    <a:pt x="2" y="1"/>
                  </a:cubicBezTo>
                  <a:cubicBezTo>
                    <a:pt x="1" y="1"/>
                    <a:pt x="0" y="2"/>
                    <a:pt x="1" y="3"/>
                  </a:cubicBezTo>
                  <a:cubicBezTo>
                    <a:pt x="1" y="7"/>
                    <a:pt x="1" y="7"/>
                    <a:pt x="1" y="7"/>
                  </a:cubicBezTo>
                  <a:cubicBezTo>
                    <a:pt x="2" y="8"/>
                    <a:pt x="2" y="8"/>
                    <a:pt x="3" y="8"/>
                  </a:cubicBezTo>
                  <a:cubicBezTo>
                    <a:pt x="10" y="7"/>
                    <a:pt x="10" y="7"/>
                    <a:pt x="10" y="7"/>
                  </a:cubicBezTo>
                  <a:cubicBezTo>
                    <a:pt x="11" y="6"/>
                    <a:pt x="11" y="6"/>
                    <a:pt x="11" y="5"/>
                  </a:cubicBezTo>
                  <a:lnTo>
                    <a:pt x="10" y="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íŝ1îḍè"/>
            <p:cNvSpPr/>
            <p:nvPr>
              <p:custDataLst>
                <p:tags r:id="rId24"/>
              </p:custDataLst>
            </p:nvPr>
          </p:nvSpPr>
          <p:spPr bwMode="auto">
            <a:xfrm>
              <a:off x="3589338" y="3097213"/>
              <a:ext cx="236538" cy="192088"/>
            </a:xfrm>
            <a:custGeom>
              <a:avLst/>
              <a:gdLst>
                <a:gd name="T0" fmla="*/ 11 w 11"/>
                <a:gd name="T1" fmla="*/ 5 h 9"/>
                <a:gd name="T2" fmla="*/ 10 w 11"/>
                <a:gd name="T3" fmla="*/ 7 h 9"/>
                <a:gd name="T4" fmla="*/ 3 w 11"/>
                <a:gd name="T5" fmla="*/ 8 h 9"/>
                <a:gd name="T6" fmla="*/ 1 w 11"/>
                <a:gd name="T7" fmla="*/ 7 h 9"/>
                <a:gd name="T8" fmla="*/ 0 w 11"/>
                <a:gd name="T9" fmla="*/ 3 h 9"/>
                <a:gd name="T10" fmla="*/ 1 w 11"/>
                <a:gd name="T11" fmla="*/ 1 h 9"/>
                <a:gd name="T12" fmla="*/ 8 w 11"/>
                <a:gd name="T13" fmla="*/ 0 h 9"/>
                <a:gd name="T14" fmla="*/ 10 w 11"/>
                <a:gd name="T15" fmla="*/ 1 h 9"/>
                <a:gd name="T16" fmla="*/ 11 w 11"/>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11" y="5"/>
                  </a:moveTo>
                  <a:cubicBezTo>
                    <a:pt x="11" y="6"/>
                    <a:pt x="10" y="7"/>
                    <a:pt x="10" y="7"/>
                  </a:cubicBezTo>
                  <a:cubicBezTo>
                    <a:pt x="3" y="8"/>
                    <a:pt x="3" y="8"/>
                    <a:pt x="3" y="8"/>
                  </a:cubicBezTo>
                  <a:cubicBezTo>
                    <a:pt x="2" y="9"/>
                    <a:pt x="1" y="8"/>
                    <a:pt x="1" y="7"/>
                  </a:cubicBezTo>
                  <a:cubicBezTo>
                    <a:pt x="0" y="3"/>
                    <a:pt x="0" y="3"/>
                    <a:pt x="0" y="3"/>
                  </a:cubicBezTo>
                  <a:cubicBezTo>
                    <a:pt x="0" y="2"/>
                    <a:pt x="1" y="2"/>
                    <a:pt x="1" y="1"/>
                  </a:cubicBezTo>
                  <a:cubicBezTo>
                    <a:pt x="8" y="0"/>
                    <a:pt x="8" y="0"/>
                    <a:pt x="8" y="0"/>
                  </a:cubicBezTo>
                  <a:cubicBezTo>
                    <a:pt x="9" y="0"/>
                    <a:pt x="10" y="0"/>
                    <a:pt x="10" y="1"/>
                  </a:cubicBezTo>
                  <a:lnTo>
                    <a:pt x="11" y="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ïṡḷiḋè"/>
            <p:cNvSpPr/>
            <p:nvPr>
              <p:custDataLst>
                <p:tags r:id="rId25"/>
              </p:custDataLst>
            </p:nvPr>
          </p:nvSpPr>
          <p:spPr bwMode="auto">
            <a:xfrm>
              <a:off x="4060826" y="1082675"/>
              <a:ext cx="4305300" cy="4692650"/>
            </a:xfrm>
            <a:custGeom>
              <a:avLst/>
              <a:gdLst>
                <a:gd name="T0" fmla="*/ 185 w 201"/>
                <a:gd name="T1" fmla="*/ 51 h 219"/>
                <a:gd name="T2" fmla="*/ 100 w 201"/>
                <a:gd name="T3" fmla="*/ 0 h 219"/>
                <a:gd name="T4" fmla="*/ 15 w 201"/>
                <a:gd name="T5" fmla="*/ 51 h 219"/>
                <a:gd name="T6" fmla="*/ 100 w 201"/>
                <a:gd name="T7" fmla="*/ 219 h 219"/>
                <a:gd name="T8" fmla="*/ 185 w 201"/>
                <a:gd name="T9" fmla="*/ 51 h 219"/>
              </a:gdLst>
              <a:ahLst/>
              <a:cxnLst>
                <a:cxn ang="0">
                  <a:pos x="T0" y="T1"/>
                </a:cxn>
                <a:cxn ang="0">
                  <a:pos x="T2" y="T3"/>
                </a:cxn>
                <a:cxn ang="0">
                  <a:pos x="T4" y="T5"/>
                </a:cxn>
                <a:cxn ang="0">
                  <a:pos x="T6" y="T7"/>
                </a:cxn>
                <a:cxn ang="0">
                  <a:pos x="T8" y="T9"/>
                </a:cxn>
              </a:cxnLst>
              <a:rect l="0" t="0" r="r" b="b"/>
              <a:pathLst>
                <a:path w="201" h="219">
                  <a:moveTo>
                    <a:pt x="185" y="51"/>
                  </a:moveTo>
                  <a:cubicBezTo>
                    <a:pt x="131" y="66"/>
                    <a:pt x="100" y="0"/>
                    <a:pt x="100" y="0"/>
                  </a:cubicBezTo>
                  <a:cubicBezTo>
                    <a:pt x="100" y="0"/>
                    <a:pt x="70" y="66"/>
                    <a:pt x="15" y="51"/>
                  </a:cubicBezTo>
                  <a:cubicBezTo>
                    <a:pt x="15" y="51"/>
                    <a:pt x="0" y="184"/>
                    <a:pt x="100" y="219"/>
                  </a:cubicBezTo>
                  <a:cubicBezTo>
                    <a:pt x="201" y="184"/>
                    <a:pt x="185" y="51"/>
                    <a:pt x="185" y="5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íşliḑè"/>
            <p:cNvSpPr/>
            <p:nvPr>
              <p:custDataLst>
                <p:tags r:id="rId26"/>
              </p:custDataLst>
            </p:nvPr>
          </p:nvSpPr>
          <p:spPr bwMode="auto">
            <a:xfrm>
              <a:off x="4703763" y="1682750"/>
              <a:ext cx="2998788" cy="3686175"/>
            </a:xfrm>
            <a:custGeom>
              <a:avLst/>
              <a:gdLst>
                <a:gd name="T0" fmla="*/ 70 w 140"/>
                <a:gd name="T1" fmla="*/ 172 h 172"/>
                <a:gd name="T2" fmla="*/ 1 w 140"/>
                <a:gd name="T3" fmla="*/ 39 h 172"/>
                <a:gd name="T4" fmla="*/ 8 w 140"/>
                <a:gd name="T5" fmla="*/ 39 h 172"/>
                <a:gd name="T6" fmla="*/ 70 w 140"/>
                <a:gd name="T7" fmla="*/ 0 h 172"/>
                <a:gd name="T8" fmla="*/ 133 w 140"/>
                <a:gd name="T9" fmla="*/ 39 h 172"/>
                <a:gd name="T10" fmla="*/ 139 w 140"/>
                <a:gd name="T11" fmla="*/ 39 h 172"/>
                <a:gd name="T12" fmla="*/ 70 w 140"/>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40" h="172">
                  <a:moveTo>
                    <a:pt x="70" y="172"/>
                  </a:moveTo>
                  <a:cubicBezTo>
                    <a:pt x="4" y="146"/>
                    <a:pt x="0" y="68"/>
                    <a:pt x="1" y="39"/>
                  </a:cubicBezTo>
                  <a:cubicBezTo>
                    <a:pt x="3" y="39"/>
                    <a:pt x="5" y="39"/>
                    <a:pt x="8" y="39"/>
                  </a:cubicBezTo>
                  <a:cubicBezTo>
                    <a:pt x="38" y="39"/>
                    <a:pt x="59" y="16"/>
                    <a:pt x="70" y="0"/>
                  </a:cubicBezTo>
                  <a:cubicBezTo>
                    <a:pt x="81" y="16"/>
                    <a:pt x="102" y="39"/>
                    <a:pt x="133" y="39"/>
                  </a:cubicBezTo>
                  <a:cubicBezTo>
                    <a:pt x="135" y="39"/>
                    <a:pt x="137" y="39"/>
                    <a:pt x="139" y="39"/>
                  </a:cubicBezTo>
                  <a:cubicBezTo>
                    <a:pt x="140" y="68"/>
                    <a:pt x="136" y="147"/>
                    <a:pt x="70" y="17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íṣľíḓê"/>
            <p:cNvSpPr/>
            <p:nvPr>
              <p:custDataLst>
                <p:tags r:id="rId27"/>
              </p:custDataLst>
            </p:nvPr>
          </p:nvSpPr>
          <p:spPr bwMode="auto">
            <a:xfrm>
              <a:off x="6823076" y="4168775"/>
              <a:ext cx="1585913" cy="15859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íṩ1îḓé"/>
            <p:cNvSpPr/>
            <p:nvPr>
              <p:custDataLst>
                <p:tags r:id="rId28"/>
              </p:custDataLst>
            </p:nvPr>
          </p:nvSpPr>
          <p:spPr bwMode="auto">
            <a:xfrm>
              <a:off x="7102476" y="4575175"/>
              <a:ext cx="1049338" cy="750888"/>
            </a:xfrm>
            <a:custGeom>
              <a:avLst/>
              <a:gdLst>
                <a:gd name="T0" fmla="*/ 0 w 661"/>
                <a:gd name="T1" fmla="*/ 0 h 473"/>
                <a:gd name="T2" fmla="*/ 364 w 661"/>
                <a:gd name="T3" fmla="*/ 473 h 473"/>
                <a:gd name="T4" fmla="*/ 661 w 661"/>
                <a:gd name="T5" fmla="*/ 149 h 473"/>
                <a:gd name="T6" fmla="*/ 364 w 661"/>
                <a:gd name="T7" fmla="*/ 284 h 473"/>
                <a:gd name="T8" fmla="*/ 0 w 661"/>
                <a:gd name="T9" fmla="*/ 0 h 473"/>
              </a:gdLst>
              <a:ahLst/>
              <a:cxnLst>
                <a:cxn ang="0">
                  <a:pos x="T0" y="T1"/>
                </a:cxn>
                <a:cxn ang="0">
                  <a:pos x="T2" y="T3"/>
                </a:cxn>
                <a:cxn ang="0">
                  <a:pos x="T4" y="T5"/>
                </a:cxn>
                <a:cxn ang="0">
                  <a:pos x="T6" y="T7"/>
                </a:cxn>
                <a:cxn ang="0">
                  <a:pos x="T8" y="T9"/>
                </a:cxn>
              </a:cxnLst>
              <a:rect l="0" t="0" r="r" b="b"/>
              <a:pathLst>
                <a:path w="661" h="473">
                  <a:moveTo>
                    <a:pt x="0" y="0"/>
                  </a:moveTo>
                  <a:lnTo>
                    <a:pt x="364" y="473"/>
                  </a:lnTo>
                  <a:lnTo>
                    <a:pt x="661" y="149"/>
                  </a:lnTo>
                  <a:lnTo>
                    <a:pt x="364" y="284"/>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ïṧlíde"/>
            <p:cNvSpPr/>
            <p:nvPr>
              <p:custDataLst>
                <p:tags r:id="rId29"/>
              </p:custDataLst>
            </p:nvPr>
          </p:nvSpPr>
          <p:spPr bwMode="auto">
            <a:xfrm>
              <a:off x="4810126" y="3525838"/>
              <a:ext cx="1414463" cy="1843088"/>
            </a:xfrm>
            <a:custGeom>
              <a:avLst/>
              <a:gdLst>
                <a:gd name="T0" fmla="*/ 66 w 66"/>
                <a:gd name="T1" fmla="*/ 0 h 86"/>
                <a:gd name="T2" fmla="*/ 0 w 66"/>
                <a:gd name="T3" fmla="*/ 0 h 86"/>
                <a:gd name="T4" fmla="*/ 65 w 66"/>
                <a:gd name="T5" fmla="*/ 86 h 86"/>
                <a:gd name="T6" fmla="*/ 66 w 66"/>
                <a:gd name="T7" fmla="*/ 85 h 86"/>
                <a:gd name="T8" fmla="*/ 66 w 66"/>
                <a:gd name="T9" fmla="*/ 0 h 86"/>
              </a:gdLst>
              <a:ahLst/>
              <a:cxnLst>
                <a:cxn ang="0">
                  <a:pos x="T0" y="T1"/>
                </a:cxn>
                <a:cxn ang="0">
                  <a:pos x="T2" y="T3"/>
                </a:cxn>
                <a:cxn ang="0">
                  <a:pos x="T4" y="T5"/>
                </a:cxn>
                <a:cxn ang="0">
                  <a:pos x="T6" y="T7"/>
                </a:cxn>
                <a:cxn ang="0">
                  <a:pos x="T8" y="T9"/>
                </a:cxn>
              </a:cxnLst>
              <a:rect l="0" t="0" r="r" b="b"/>
              <a:pathLst>
                <a:path w="66" h="86">
                  <a:moveTo>
                    <a:pt x="66" y="0"/>
                  </a:moveTo>
                  <a:cubicBezTo>
                    <a:pt x="0" y="0"/>
                    <a:pt x="0" y="0"/>
                    <a:pt x="0" y="0"/>
                  </a:cubicBezTo>
                  <a:cubicBezTo>
                    <a:pt x="7" y="32"/>
                    <a:pt x="24" y="70"/>
                    <a:pt x="65" y="86"/>
                  </a:cubicBezTo>
                  <a:cubicBezTo>
                    <a:pt x="65" y="86"/>
                    <a:pt x="66" y="85"/>
                    <a:pt x="66" y="85"/>
                  </a:cubicBezTo>
                  <a:lnTo>
                    <a:pt x="66"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îṧľíḍè"/>
            <p:cNvSpPr/>
            <p:nvPr>
              <p:custDataLst>
                <p:tags r:id="rId30"/>
              </p:custDataLst>
            </p:nvPr>
          </p:nvSpPr>
          <p:spPr bwMode="auto">
            <a:xfrm>
              <a:off x="6202363" y="1682750"/>
              <a:ext cx="1500188" cy="1863725"/>
            </a:xfrm>
            <a:custGeom>
              <a:avLst/>
              <a:gdLst>
                <a:gd name="T0" fmla="*/ 63 w 70"/>
                <a:gd name="T1" fmla="*/ 39 h 87"/>
                <a:gd name="T2" fmla="*/ 69 w 70"/>
                <a:gd name="T3" fmla="*/ 39 h 87"/>
                <a:gd name="T4" fmla="*/ 65 w 70"/>
                <a:gd name="T5" fmla="*/ 87 h 87"/>
                <a:gd name="T6" fmla="*/ 1 w 70"/>
                <a:gd name="T7" fmla="*/ 87 h 87"/>
                <a:gd name="T8" fmla="*/ 1 w 70"/>
                <a:gd name="T9" fmla="*/ 1 h 87"/>
                <a:gd name="T10" fmla="*/ 0 w 70"/>
                <a:gd name="T11" fmla="*/ 0 h 87"/>
                <a:gd name="T12" fmla="*/ 63 w 70"/>
                <a:gd name="T13" fmla="*/ 39 h 87"/>
              </a:gdLst>
              <a:ahLst/>
              <a:cxnLst>
                <a:cxn ang="0">
                  <a:pos x="T0" y="T1"/>
                </a:cxn>
                <a:cxn ang="0">
                  <a:pos x="T2" y="T3"/>
                </a:cxn>
                <a:cxn ang="0">
                  <a:pos x="T4" y="T5"/>
                </a:cxn>
                <a:cxn ang="0">
                  <a:pos x="T6" y="T7"/>
                </a:cxn>
                <a:cxn ang="0">
                  <a:pos x="T8" y="T9"/>
                </a:cxn>
                <a:cxn ang="0">
                  <a:pos x="T10" y="T11"/>
                </a:cxn>
                <a:cxn ang="0">
                  <a:pos x="T12" y="T13"/>
                </a:cxn>
              </a:cxnLst>
              <a:rect l="0" t="0" r="r" b="b"/>
              <a:pathLst>
                <a:path w="70" h="87">
                  <a:moveTo>
                    <a:pt x="63" y="39"/>
                  </a:moveTo>
                  <a:cubicBezTo>
                    <a:pt x="65" y="39"/>
                    <a:pt x="67" y="39"/>
                    <a:pt x="69" y="39"/>
                  </a:cubicBezTo>
                  <a:cubicBezTo>
                    <a:pt x="70" y="50"/>
                    <a:pt x="69" y="67"/>
                    <a:pt x="65" y="87"/>
                  </a:cubicBezTo>
                  <a:cubicBezTo>
                    <a:pt x="1" y="87"/>
                    <a:pt x="1" y="87"/>
                    <a:pt x="1" y="87"/>
                  </a:cubicBezTo>
                  <a:cubicBezTo>
                    <a:pt x="1" y="1"/>
                    <a:pt x="1" y="1"/>
                    <a:pt x="1" y="1"/>
                  </a:cubicBezTo>
                  <a:cubicBezTo>
                    <a:pt x="1" y="1"/>
                    <a:pt x="0" y="0"/>
                    <a:pt x="0" y="0"/>
                  </a:cubicBezTo>
                  <a:cubicBezTo>
                    <a:pt x="11" y="16"/>
                    <a:pt x="33" y="39"/>
                    <a:pt x="63" y="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iṧľidè"/>
            <p:cNvSpPr/>
            <p:nvPr>
              <p:custDataLst>
                <p:tags r:id="rId31"/>
              </p:custDataLst>
            </p:nvPr>
          </p:nvSpPr>
          <p:spPr bwMode="auto">
            <a:xfrm>
              <a:off x="8366126" y="3525838"/>
              <a:ext cx="363538" cy="449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íšļïḍê"/>
            <p:cNvSpPr/>
            <p:nvPr>
              <p:custDataLst>
                <p:tags r:id="rId32"/>
              </p:custDataLst>
            </p:nvPr>
          </p:nvSpPr>
          <p:spPr bwMode="auto">
            <a:xfrm>
              <a:off x="8172451" y="3074988"/>
              <a:ext cx="750888" cy="471488"/>
            </a:xfrm>
            <a:custGeom>
              <a:avLst/>
              <a:gdLst>
                <a:gd name="T0" fmla="*/ 473 w 473"/>
                <a:gd name="T1" fmla="*/ 297 h 297"/>
                <a:gd name="T2" fmla="*/ 0 w 473"/>
                <a:gd name="T3" fmla="*/ 297 h 297"/>
                <a:gd name="T4" fmla="*/ 243 w 473"/>
                <a:gd name="T5" fmla="*/ 0 h 297"/>
                <a:gd name="T6" fmla="*/ 243 w 473"/>
                <a:gd name="T7" fmla="*/ 0 h 297"/>
                <a:gd name="T8" fmla="*/ 473 w 473"/>
                <a:gd name="T9" fmla="*/ 297 h 297"/>
              </a:gdLst>
              <a:ahLst/>
              <a:cxnLst>
                <a:cxn ang="0">
                  <a:pos x="T0" y="T1"/>
                </a:cxn>
                <a:cxn ang="0">
                  <a:pos x="T2" y="T3"/>
                </a:cxn>
                <a:cxn ang="0">
                  <a:pos x="T4" y="T5"/>
                </a:cxn>
                <a:cxn ang="0">
                  <a:pos x="T6" y="T7"/>
                </a:cxn>
                <a:cxn ang="0">
                  <a:pos x="T8" y="T9"/>
                </a:cxn>
              </a:cxnLst>
              <a:rect l="0" t="0" r="r" b="b"/>
              <a:pathLst>
                <a:path w="473" h="297">
                  <a:moveTo>
                    <a:pt x="473" y="297"/>
                  </a:moveTo>
                  <a:lnTo>
                    <a:pt x="0" y="297"/>
                  </a:lnTo>
                  <a:lnTo>
                    <a:pt x="243" y="0"/>
                  </a:lnTo>
                  <a:lnTo>
                    <a:pt x="243" y="0"/>
                  </a:lnTo>
                  <a:lnTo>
                    <a:pt x="473" y="2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ísḻiḋê"/>
            <p:cNvSpPr/>
            <p:nvPr>
              <p:custDataLst>
                <p:tags r:id="rId33"/>
              </p:custDataLst>
            </p:nvPr>
          </p:nvSpPr>
          <p:spPr bwMode="auto">
            <a:xfrm>
              <a:off x="7488238" y="1554163"/>
              <a:ext cx="277813" cy="342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í$ļiḋè"/>
            <p:cNvSpPr/>
            <p:nvPr>
              <p:custDataLst>
                <p:tags r:id="rId34"/>
              </p:custDataLst>
            </p:nvPr>
          </p:nvSpPr>
          <p:spPr bwMode="auto">
            <a:xfrm>
              <a:off x="7380288" y="1254125"/>
              <a:ext cx="514350" cy="342900"/>
            </a:xfrm>
            <a:custGeom>
              <a:avLst/>
              <a:gdLst>
                <a:gd name="T0" fmla="*/ 324 w 324"/>
                <a:gd name="T1" fmla="*/ 216 h 216"/>
                <a:gd name="T2" fmla="*/ 0 w 324"/>
                <a:gd name="T3" fmla="*/ 216 h 216"/>
                <a:gd name="T4" fmla="*/ 162 w 324"/>
                <a:gd name="T5" fmla="*/ 0 h 216"/>
                <a:gd name="T6" fmla="*/ 162 w 324"/>
                <a:gd name="T7" fmla="*/ 0 h 216"/>
                <a:gd name="T8" fmla="*/ 324 w 324"/>
                <a:gd name="T9" fmla="*/ 216 h 216"/>
              </a:gdLst>
              <a:ahLst/>
              <a:cxnLst>
                <a:cxn ang="0">
                  <a:pos x="T0" y="T1"/>
                </a:cxn>
                <a:cxn ang="0">
                  <a:pos x="T2" y="T3"/>
                </a:cxn>
                <a:cxn ang="0">
                  <a:pos x="T4" y="T5"/>
                </a:cxn>
                <a:cxn ang="0">
                  <a:pos x="T6" y="T7"/>
                </a:cxn>
                <a:cxn ang="0">
                  <a:pos x="T8" y="T9"/>
                </a:cxn>
              </a:cxnLst>
              <a:rect l="0" t="0" r="r" b="b"/>
              <a:pathLst>
                <a:path w="324" h="216">
                  <a:moveTo>
                    <a:pt x="324" y="216"/>
                  </a:moveTo>
                  <a:lnTo>
                    <a:pt x="0" y="216"/>
                  </a:lnTo>
                  <a:lnTo>
                    <a:pt x="162" y="0"/>
                  </a:lnTo>
                  <a:lnTo>
                    <a:pt x="162" y="0"/>
                  </a:lnTo>
                  <a:lnTo>
                    <a:pt x="324" y="2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işḷiḑé"/>
            <p:cNvSpPr/>
            <p:nvPr>
              <p:custDataLst>
                <p:tags r:id="rId35"/>
              </p:custDataLst>
            </p:nvPr>
          </p:nvSpPr>
          <p:spPr bwMode="auto">
            <a:xfrm>
              <a:off x="4275138" y="4960938"/>
              <a:ext cx="342900" cy="428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ïS1ïḋe"/>
            <p:cNvSpPr/>
            <p:nvPr>
              <p:custDataLst>
                <p:tags r:id="rId36"/>
              </p:custDataLst>
            </p:nvPr>
          </p:nvSpPr>
          <p:spPr bwMode="auto">
            <a:xfrm>
              <a:off x="4103688" y="4554538"/>
              <a:ext cx="663575" cy="449263"/>
            </a:xfrm>
            <a:custGeom>
              <a:avLst/>
              <a:gdLst>
                <a:gd name="T0" fmla="*/ 418 w 418"/>
                <a:gd name="T1" fmla="*/ 283 h 283"/>
                <a:gd name="T2" fmla="*/ 0 w 418"/>
                <a:gd name="T3" fmla="*/ 283 h 283"/>
                <a:gd name="T4" fmla="*/ 216 w 418"/>
                <a:gd name="T5" fmla="*/ 0 h 283"/>
                <a:gd name="T6" fmla="*/ 216 w 418"/>
                <a:gd name="T7" fmla="*/ 0 h 283"/>
                <a:gd name="T8" fmla="*/ 418 w 418"/>
                <a:gd name="T9" fmla="*/ 283 h 283"/>
              </a:gdLst>
              <a:ahLst/>
              <a:cxnLst>
                <a:cxn ang="0">
                  <a:pos x="T0" y="T1"/>
                </a:cxn>
                <a:cxn ang="0">
                  <a:pos x="T2" y="T3"/>
                </a:cxn>
                <a:cxn ang="0">
                  <a:pos x="T4" y="T5"/>
                </a:cxn>
                <a:cxn ang="0">
                  <a:pos x="T6" y="T7"/>
                </a:cxn>
                <a:cxn ang="0">
                  <a:pos x="T8" y="T9"/>
                </a:cxn>
              </a:cxnLst>
              <a:rect l="0" t="0" r="r" b="b"/>
              <a:pathLst>
                <a:path w="418" h="283">
                  <a:moveTo>
                    <a:pt x="418" y="283"/>
                  </a:moveTo>
                  <a:lnTo>
                    <a:pt x="0" y="283"/>
                  </a:lnTo>
                  <a:lnTo>
                    <a:pt x="216" y="0"/>
                  </a:lnTo>
                  <a:lnTo>
                    <a:pt x="216" y="0"/>
                  </a:lnTo>
                  <a:lnTo>
                    <a:pt x="418" y="28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476631" y="437856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5335262" y="1177715"/>
            <a:ext cx="5130515" cy="46885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2"/>
            </p:custDataLst>
          </p:nvPr>
        </p:nvSpPr>
        <p:spPr>
          <a:xfrm>
            <a:off x="532226" y="1558685"/>
            <a:ext cx="3744351" cy="371249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custDataLst>
              <p:tags r:id="rId3"/>
            </p:custDataLst>
          </p:nvPr>
        </p:nvSpPr>
        <p:spPr>
          <a:xfrm>
            <a:off x="824130" y="1821057"/>
            <a:ext cx="3160542" cy="3187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17" name="标题 4097"/>
          <p:cNvSpPr>
            <a:spLocks noGrp="1" noChangeArrowheads="1"/>
          </p:cNvSpPr>
          <p:nvPr>
            <p:ph type="title" idx="4294967295"/>
            <p:custDataLst>
              <p:tags r:id="rId4"/>
            </p:custDataLst>
          </p:nvPr>
        </p:nvSpPr>
        <p:spPr>
          <a:xfrm>
            <a:off x="1463038" y="3512951"/>
            <a:ext cx="1778391" cy="662782"/>
          </a:xfrm>
          <a:prstGeom prst="rect">
            <a:avLst/>
          </a:prstGeom>
        </p:spPr>
        <p:txBody>
          <a:bodyPr>
            <a:noAutofit/>
          </a:bodyPr>
          <a:lstStyle/>
          <a:p>
            <a:pPr algn="dist"/>
            <a:r>
              <a:rPr lang="en-US" altLang="zh-CN" sz="2800" b="1" dirty="0">
                <a:solidFill>
                  <a:schemeClr val="lt1"/>
                </a:solidFill>
                <a:latin typeface="Times New Roman" panose="02020603050405020304" charset="0"/>
                <a:ea typeface="微软雅黑" panose="020B0503020204020204" pitchFamily="34" charset="-122"/>
                <a:sym typeface="Arial" panose="020B0604020202020204" pitchFamily="34" charset="0"/>
              </a:rPr>
              <a:t>Contents</a:t>
            </a:r>
            <a:endParaRPr lang="en-US" altLang="zh-CN" sz="2800"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grpSp>
        <p:nvGrpSpPr>
          <p:cNvPr id="10" name="组合 9"/>
          <p:cNvGrpSpPr/>
          <p:nvPr/>
        </p:nvGrpSpPr>
        <p:grpSpPr>
          <a:xfrm>
            <a:off x="5819869" y="1177715"/>
            <a:ext cx="4191112" cy="834049"/>
            <a:chOff x="5356631" y="1438034"/>
            <a:chExt cx="4191112" cy="834049"/>
          </a:xfrm>
        </p:grpSpPr>
        <p:sp>
          <p:nvSpPr>
            <p:cNvPr id="6" name="矩形 5"/>
            <p:cNvSpPr/>
            <p:nvPr>
              <p:custDataLst>
                <p:tags r:id="rId5"/>
              </p:custDataLst>
            </p:nvPr>
          </p:nvSpPr>
          <p:spPr>
            <a:xfrm>
              <a:off x="6161181" y="1442138"/>
              <a:ext cx="3386562" cy="829945"/>
            </a:xfrm>
            <a:prstGeom prst="rect">
              <a:avLst/>
            </a:prstGeom>
          </p:spPr>
          <p:txBody>
            <a:bodyPr wrap="square">
              <a:spAutoFit/>
            </a:bodyPr>
            <a:lstStyle/>
            <a:p>
              <a:pPr algn="dist">
                <a:lnSpc>
                  <a:spcPct val="150000"/>
                </a:lnSpc>
              </a:pPr>
              <a:r>
                <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rPr>
                <a:t>安全生产的特点</a:t>
              </a:r>
              <a:endPar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sp>
          <p:nvSpPr>
            <p:cNvPr id="12" name="矩形 11"/>
            <p:cNvSpPr/>
            <p:nvPr>
              <p:custDataLst>
                <p:tags r:id="rId6"/>
              </p:custDataLst>
            </p:nvPr>
          </p:nvSpPr>
          <p:spPr>
            <a:xfrm>
              <a:off x="5356631" y="1438034"/>
              <a:ext cx="674190" cy="829945"/>
            </a:xfrm>
            <a:prstGeom prst="rect">
              <a:avLst/>
            </a:prstGeom>
          </p:spPr>
          <p:txBody>
            <a:bodyPr wrap="square">
              <a:spAutoFit/>
            </a:bodyPr>
            <a:lstStyle/>
            <a:p>
              <a:pPr algn="dist">
                <a:lnSpc>
                  <a:spcPct val="150000"/>
                </a:lnSpc>
              </a:pPr>
              <a:r>
                <a:rPr lang="en-US" altLang="zh-CN" sz="3200" b="1" dirty="0">
                  <a:solidFill>
                    <a:schemeClr val="tx1"/>
                  </a:solidFill>
                  <a:latin typeface="Times New Roman" panose="02020603050405020304" charset="0"/>
                  <a:ea typeface="微软雅黑" panose="020B0503020204020204" pitchFamily="34" charset="-122"/>
                  <a:sym typeface="Arial" panose="020B0604020202020204" pitchFamily="34" charset="0"/>
                </a:rPr>
                <a:t>01</a:t>
              </a:r>
              <a:endParaRPr lang="en-US" altLang="zh-CN"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5819869" y="2075903"/>
            <a:ext cx="4191112" cy="834049"/>
            <a:chOff x="5356631" y="1438034"/>
            <a:chExt cx="4191112" cy="834049"/>
          </a:xfrm>
        </p:grpSpPr>
        <p:sp>
          <p:nvSpPr>
            <p:cNvPr id="15" name="矩形 14"/>
            <p:cNvSpPr/>
            <p:nvPr>
              <p:custDataLst>
                <p:tags r:id="rId7"/>
              </p:custDataLst>
            </p:nvPr>
          </p:nvSpPr>
          <p:spPr>
            <a:xfrm>
              <a:off x="6161181" y="1442138"/>
              <a:ext cx="3386562" cy="829945"/>
            </a:xfrm>
            <a:prstGeom prst="rect">
              <a:avLst/>
            </a:prstGeom>
          </p:spPr>
          <p:txBody>
            <a:bodyPr wrap="square">
              <a:spAutoFit/>
            </a:bodyPr>
            <a:lstStyle/>
            <a:p>
              <a:pPr algn="dist">
                <a:lnSpc>
                  <a:spcPct val="150000"/>
                </a:lnSpc>
              </a:pPr>
              <a:r>
                <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rPr>
                <a:t>易发事故和隐患</a:t>
              </a:r>
              <a:endPar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sp>
          <p:nvSpPr>
            <p:cNvPr id="16" name="矩形 15"/>
            <p:cNvSpPr/>
            <p:nvPr>
              <p:custDataLst>
                <p:tags r:id="rId8"/>
              </p:custDataLst>
            </p:nvPr>
          </p:nvSpPr>
          <p:spPr>
            <a:xfrm>
              <a:off x="5356631" y="1438034"/>
              <a:ext cx="674190" cy="829945"/>
            </a:xfrm>
            <a:prstGeom prst="rect">
              <a:avLst/>
            </a:prstGeom>
          </p:spPr>
          <p:txBody>
            <a:bodyPr wrap="square">
              <a:spAutoFit/>
            </a:bodyPr>
            <a:lstStyle/>
            <a:p>
              <a:pPr algn="dist">
                <a:lnSpc>
                  <a:spcPct val="150000"/>
                </a:lnSpc>
              </a:pPr>
              <a:r>
                <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5819869" y="4770467"/>
            <a:ext cx="4191112" cy="834049"/>
            <a:chOff x="5356631" y="1438034"/>
            <a:chExt cx="4191112" cy="834049"/>
          </a:xfrm>
        </p:grpSpPr>
        <p:sp>
          <p:nvSpPr>
            <p:cNvPr id="18" name="矩形 17"/>
            <p:cNvSpPr/>
            <p:nvPr>
              <p:custDataLst>
                <p:tags r:id="rId9"/>
              </p:custDataLst>
            </p:nvPr>
          </p:nvSpPr>
          <p:spPr>
            <a:xfrm>
              <a:off x="6161181" y="1442138"/>
              <a:ext cx="3386562" cy="829945"/>
            </a:xfrm>
            <a:prstGeom prst="rect">
              <a:avLst/>
            </a:prstGeom>
          </p:spPr>
          <p:txBody>
            <a:bodyPr wrap="square">
              <a:spAutoFit/>
            </a:bodyPr>
            <a:lstStyle/>
            <a:p>
              <a:pPr algn="dist">
                <a:lnSpc>
                  <a:spcPct val="150000"/>
                </a:lnSpc>
              </a:pPr>
              <a:r>
                <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rPr>
                <a:t>注意事项与安全</a:t>
              </a:r>
              <a:endPar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sp>
          <p:nvSpPr>
            <p:cNvPr id="19" name="矩形 18"/>
            <p:cNvSpPr/>
            <p:nvPr>
              <p:custDataLst>
                <p:tags r:id="rId10"/>
              </p:custDataLst>
            </p:nvPr>
          </p:nvSpPr>
          <p:spPr>
            <a:xfrm>
              <a:off x="5356631" y="1438034"/>
              <a:ext cx="674190" cy="829945"/>
            </a:xfrm>
            <a:prstGeom prst="rect">
              <a:avLst/>
            </a:prstGeom>
          </p:spPr>
          <p:txBody>
            <a:bodyPr wrap="square">
              <a:spAutoFit/>
            </a:bodyPr>
            <a:lstStyle/>
            <a:p>
              <a:pPr algn="dist">
                <a:lnSpc>
                  <a:spcPct val="150000"/>
                </a:lnSpc>
              </a:pPr>
              <a:r>
                <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rPr>
                <a:t>05</a:t>
              </a:r>
              <a:endPar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5819869" y="2974091"/>
            <a:ext cx="4191112" cy="834049"/>
            <a:chOff x="5356631" y="1438034"/>
            <a:chExt cx="4191112" cy="834049"/>
          </a:xfrm>
        </p:grpSpPr>
        <p:sp>
          <p:nvSpPr>
            <p:cNvPr id="21" name="矩形 20"/>
            <p:cNvSpPr/>
            <p:nvPr>
              <p:custDataLst>
                <p:tags r:id="rId11"/>
              </p:custDataLst>
            </p:nvPr>
          </p:nvSpPr>
          <p:spPr>
            <a:xfrm>
              <a:off x="6161181" y="1442138"/>
              <a:ext cx="3386562" cy="829945"/>
            </a:xfrm>
            <a:prstGeom prst="rect">
              <a:avLst/>
            </a:prstGeom>
          </p:spPr>
          <p:txBody>
            <a:bodyPr wrap="square">
              <a:spAutoFit/>
            </a:bodyPr>
            <a:lstStyle/>
            <a:p>
              <a:pPr algn="dist">
                <a:lnSpc>
                  <a:spcPct val="150000"/>
                </a:lnSpc>
              </a:pPr>
              <a:r>
                <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rPr>
                <a:t>解决方案和对策</a:t>
              </a:r>
              <a:endPar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sp>
          <p:nvSpPr>
            <p:cNvPr id="22" name="矩形 21"/>
            <p:cNvSpPr/>
            <p:nvPr>
              <p:custDataLst>
                <p:tags r:id="rId12"/>
              </p:custDataLst>
            </p:nvPr>
          </p:nvSpPr>
          <p:spPr>
            <a:xfrm>
              <a:off x="5356631" y="1438034"/>
              <a:ext cx="674190" cy="829945"/>
            </a:xfrm>
            <a:prstGeom prst="rect">
              <a:avLst/>
            </a:prstGeom>
          </p:spPr>
          <p:txBody>
            <a:bodyPr wrap="square">
              <a:spAutoFit/>
            </a:bodyPr>
            <a:lstStyle/>
            <a:p>
              <a:pPr algn="dist">
                <a:lnSpc>
                  <a:spcPct val="150000"/>
                </a:lnSpc>
              </a:pPr>
              <a:r>
                <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5819869" y="3872279"/>
            <a:ext cx="4191112" cy="834049"/>
            <a:chOff x="5356631" y="1438034"/>
            <a:chExt cx="4191112" cy="834049"/>
          </a:xfrm>
        </p:grpSpPr>
        <p:sp>
          <p:nvSpPr>
            <p:cNvPr id="24" name="矩形 23"/>
            <p:cNvSpPr/>
            <p:nvPr>
              <p:custDataLst>
                <p:tags r:id="rId13"/>
              </p:custDataLst>
            </p:nvPr>
          </p:nvSpPr>
          <p:spPr>
            <a:xfrm>
              <a:off x="6161181" y="1442138"/>
              <a:ext cx="3386562" cy="829945"/>
            </a:xfrm>
            <a:prstGeom prst="rect">
              <a:avLst/>
            </a:prstGeom>
          </p:spPr>
          <p:txBody>
            <a:bodyPr wrap="square">
              <a:spAutoFit/>
            </a:bodyPr>
            <a:lstStyle/>
            <a:p>
              <a:pPr algn="dist">
                <a:lnSpc>
                  <a:spcPct val="150000"/>
                </a:lnSpc>
              </a:pPr>
              <a:r>
                <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rPr>
                <a:t>安全理念及计划</a:t>
              </a:r>
              <a:endParaRPr lang="zh-CN" altLang="en-US" sz="3200" b="1" dirty="0">
                <a:solidFill>
                  <a:schemeClr val="tx1"/>
                </a:solidFill>
                <a:latin typeface="Times New Roman" panose="02020603050405020304" charset="0"/>
                <a:ea typeface="微软雅黑" panose="020B0503020204020204" pitchFamily="34" charset="-122"/>
                <a:sym typeface="Arial" panose="020B0604020202020204" pitchFamily="34" charset="0"/>
              </a:endParaRPr>
            </a:p>
          </p:txBody>
        </p:sp>
        <p:sp>
          <p:nvSpPr>
            <p:cNvPr id="25" name="矩形 24"/>
            <p:cNvSpPr/>
            <p:nvPr>
              <p:custDataLst>
                <p:tags r:id="rId14"/>
              </p:custDataLst>
            </p:nvPr>
          </p:nvSpPr>
          <p:spPr>
            <a:xfrm>
              <a:off x="5356631" y="1438034"/>
              <a:ext cx="674190" cy="829945"/>
            </a:xfrm>
            <a:prstGeom prst="rect">
              <a:avLst/>
            </a:prstGeom>
          </p:spPr>
          <p:txBody>
            <a:bodyPr wrap="square">
              <a:spAutoFit/>
            </a:bodyPr>
            <a:lstStyle/>
            <a:p>
              <a:pPr algn="dist">
                <a:lnSpc>
                  <a:spcPct val="150000"/>
                </a:lnSpc>
              </a:pPr>
              <a:r>
                <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32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矩形 29"/>
          <p:cNvSpPr/>
          <p:nvPr>
            <p:custDataLst>
              <p:tags r:id="rId15"/>
            </p:custDataLst>
          </p:nvPr>
        </p:nvSpPr>
        <p:spPr>
          <a:xfrm>
            <a:off x="5335262" y="1177715"/>
            <a:ext cx="119921" cy="1191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custDataLst>
              <p:tags r:id="rId16"/>
            </p:custDataLst>
          </p:nvPr>
        </p:nvSpPr>
        <p:spPr>
          <a:xfrm>
            <a:off x="10370767" y="4674745"/>
            <a:ext cx="119921" cy="1191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标题 4097"/>
          <p:cNvSpPr txBox="1">
            <a:spLocks noChangeArrowheads="1"/>
          </p:cNvSpPr>
          <p:nvPr/>
        </p:nvSpPr>
        <p:spPr>
          <a:xfrm>
            <a:off x="1515205" y="2797834"/>
            <a:ext cx="1778391" cy="66278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zh-CN" sz="4800" b="1" dirty="0">
                <a:solidFill>
                  <a:schemeClr val="lt1"/>
                </a:solidFill>
                <a:latin typeface="Times New Roman" panose="02020603050405020304" charset="0"/>
                <a:ea typeface="微软雅黑" panose="020B0503020204020204" pitchFamily="34" charset="-122"/>
                <a:sym typeface="Arial" panose="020B0604020202020204" pitchFamily="34" charset="0"/>
              </a:rPr>
              <a:t>目录</a:t>
            </a:r>
            <a:endParaRPr lang="zh-CN" altLang="zh-CN" sz="4800" b="1"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9217"/>
                                        </p:tgtEl>
                                        <p:attrNameLst>
                                          <p:attrName>style.visibility</p:attrName>
                                        </p:attrNameLst>
                                      </p:cBhvr>
                                      <p:to>
                                        <p:strVal val="visible"/>
                                      </p:to>
                                    </p:set>
                                    <p:anim calcmode="lin" valueType="num">
                                      <p:cBhvr>
                                        <p:cTn id="22" dur="500" fill="hold"/>
                                        <p:tgtEl>
                                          <p:spTgt spid="9217"/>
                                        </p:tgtEl>
                                        <p:attrNameLst>
                                          <p:attrName>ppt_w</p:attrName>
                                        </p:attrNameLst>
                                      </p:cBhvr>
                                      <p:tavLst>
                                        <p:tav tm="0">
                                          <p:val>
                                            <p:fltVal val="0"/>
                                          </p:val>
                                        </p:tav>
                                        <p:tav tm="100000">
                                          <p:val>
                                            <p:strVal val="#ppt_w"/>
                                          </p:val>
                                        </p:tav>
                                      </p:tavLst>
                                    </p:anim>
                                    <p:anim calcmode="lin" valueType="num">
                                      <p:cBhvr>
                                        <p:cTn id="23" dur="500" fill="hold"/>
                                        <p:tgtEl>
                                          <p:spTgt spid="9217"/>
                                        </p:tgtEl>
                                        <p:attrNameLst>
                                          <p:attrName>ppt_h</p:attrName>
                                        </p:attrNameLst>
                                      </p:cBhvr>
                                      <p:tavLst>
                                        <p:tav tm="0">
                                          <p:val>
                                            <p:fltVal val="0"/>
                                          </p:val>
                                        </p:tav>
                                        <p:tav tm="100000">
                                          <p:val>
                                            <p:strVal val="#ppt_h"/>
                                          </p:val>
                                        </p:tav>
                                      </p:tavLst>
                                    </p:anim>
                                    <p:animEffect transition="in" filter="fade">
                                      <p:cBhvr>
                                        <p:cTn id="24" dur="500"/>
                                        <p:tgtEl>
                                          <p:spTgt spid="9217"/>
                                        </p:tgtEl>
                                      </p:cBhvr>
                                    </p:animEffect>
                                  </p:childTnLst>
                                </p:cTn>
                              </p:par>
                            </p:childTnLst>
                          </p:cTn>
                        </p:par>
                        <p:par>
                          <p:cTn id="25" fill="hold">
                            <p:stCondLst>
                              <p:cond delay="0"/>
                            </p:stCondLst>
                            <p:childTnLst>
                              <p:par>
                                <p:cTn id="26" presetID="16" presetClass="entr" presetSubtype="42"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outHorizontal)">
                                      <p:cBhvr>
                                        <p:cTn id="28" dur="500"/>
                                        <p:tgtEl>
                                          <p:spTgt spid="27"/>
                                        </p:tgtEl>
                                      </p:cBhvr>
                                    </p:animEffect>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outHorizontal)">
                                      <p:cBhvr>
                                        <p:cTn id="32" dur="500"/>
                                        <p:tgtEl>
                                          <p:spTgt spid="10"/>
                                        </p:tgtEl>
                                      </p:cBhvr>
                                    </p:animEffect>
                                  </p:childTnLst>
                                </p:cTn>
                              </p:par>
                            </p:childTnLst>
                          </p:cTn>
                        </p:par>
                        <p:par>
                          <p:cTn id="33" fill="hold">
                            <p:stCondLst>
                              <p:cond delay="1000"/>
                            </p:stCondLst>
                            <p:childTnLst>
                              <p:par>
                                <p:cTn id="34" presetID="16" presetClass="entr" presetSubtype="4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Horizontal)">
                                      <p:cBhvr>
                                        <p:cTn id="36" dur="500"/>
                                        <p:tgtEl>
                                          <p:spTgt spid="14"/>
                                        </p:tgtEl>
                                      </p:cBhvr>
                                    </p:animEffect>
                                  </p:childTnLst>
                                </p:cTn>
                              </p:par>
                            </p:childTnLst>
                          </p:cTn>
                        </p:par>
                        <p:par>
                          <p:cTn id="37" fill="hold">
                            <p:stCondLst>
                              <p:cond delay="1500"/>
                            </p:stCondLst>
                            <p:childTnLst>
                              <p:par>
                                <p:cTn id="38" presetID="16" presetClass="entr" presetSubtype="4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outHorizontal)">
                                      <p:cBhvr>
                                        <p:cTn id="40" dur="500"/>
                                        <p:tgtEl>
                                          <p:spTgt spid="17"/>
                                        </p:tgtEl>
                                      </p:cBhvr>
                                    </p:animEffect>
                                  </p:childTnLst>
                                </p:cTn>
                              </p:par>
                            </p:childTnLst>
                          </p:cTn>
                        </p:par>
                        <p:par>
                          <p:cTn id="41" fill="hold">
                            <p:stCondLst>
                              <p:cond delay="2000"/>
                            </p:stCondLst>
                            <p:childTnLst>
                              <p:par>
                                <p:cTn id="42" presetID="16" presetClass="entr" presetSubtype="42"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outHorizontal)">
                                      <p:cBhvr>
                                        <p:cTn id="44" dur="500"/>
                                        <p:tgtEl>
                                          <p:spTgt spid="20"/>
                                        </p:tgtEl>
                                      </p:cBhvr>
                                    </p:animEffect>
                                  </p:childTnLst>
                                </p:cTn>
                              </p:par>
                            </p:childTnLst>
                          </p:cTn>
                        </p:par>
                        <p:par>
                          <p:cTn id="45" fill="hold">
                            <p:stCondLst>
                              <p:cond delay="2500"/>
                            </p:stCondLst>
                            <p:childTnLst>
                              <p:par>
                                <p:cTn id="46" presetID="16" presetClass="entr" presetSubtype="4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Horizontal)">
                                      <p:cBhvr>
                                        <p:cTn id="48" dur="500"/>
                                        <p:tgtEl>
                                          <p:spTgt spid="23"/>
                                        </p:tgtEl>
                                      </p:cBhvr>
                                    </p:animEffect>
                                  </p:childTnLst>
                                </p:cTn>
                              </p:par>
                            </p:childTnLst>
                          </p:cTn>
                        </p:par>
                        <p:par>
                          <p:cTn id="49" fill="hold">
                            <p:stCondLst>
                              <p:cond delay="3000"/>
                            </p:stCondLst>
                            <p:childTnLst>
                              <p:par>
                                <p:cTn id="50" presetID="16" presetClass="entr" presetSubtype="42"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outHorizontal)">
                                      <p:cBhvr>
                                        <p:cTn id="52" dur="500"/>
                                        <p:tgtEl>
                                          <p:spTgt spid="30"/>
                                        </p:tgtEl>
                                      </p:cBhvr>
                                    </p:animEffect>
                                  </p:childTnLst>
                                </p:cTn>
                              </p:par>
                            </p:childTnLst>
                          </p:cTn>
                        </p:par>
                        <p:par>
                          <p:cTn id="53" fill="hold">
                            <p:stCondLst>
                              <p:cond delay="3500"/>
                            </p:stCondLst>
                            <p:childTnLst>
                              <p:par>
                                <p:cTn id="54" presetID="16" presetClass="entr" presetSubtype="42"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outHorizontal)">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8" grpId="0" bldLvl="0" animBg="1"/>
      <p:bldP spid="4" grpId="0" bldLvl="0" animBg="1"/>
      <p:bldP spid="9217" grpId="0"/>
      <p:bldP spid="30" grpId="0" bldLvl="0" animBg="1"/>
      <p:bldP spid="32" grpId="0" bldLvl="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336989"/>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12542" y="406687"/>
            <a:ext cx="3516923" cy="521970"/>
          </a:xfrm>
          <a:prstGeom prst="rect">
            <a:avLst/>
          </a:prstGeom>
        </p:spPr>
        <p:txBody>
          <a:bodyPr wrap="square">
            <a:spAutoFit/>
          </a:bodyPr>
          <a:lstStyle/>
          <a:p>
            <a:pPr algn="dist"/>
            <a:r>
              <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rPr>
              <a:t>春季安全生产的特点</a:t>
            </a:r>
            <a:endPar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endParaRPr>
          </a:p>
        </p:txBody>
      </p:sp>
      <p:grpSp>
        <p:nvGrpSpPr>
          <p:cNvPr id="7" name="组合 6"/>
          <p:cNvGrpSpPr/>
          <p:nvPr/>
        </p:nvGrpSpPr>
        <p:grpSpPr>
          <a:xfrm>
            <a:off x="1798318" y="1126854"/>
            <a:ext cx="2602525" cy="2740632"/>
            <a:chOff x="633045" y="1592217"/>
            <a:chExt cx="2602525" cy="2740632"/>
          </a:xfrm>
        </p:grpSpPr>
        <p:sp>
          <p:nvSpPr>
            <p:cNvPr id="4" name="矩形 3"/>
            <p:cNvSpPr/>
            <p:nvPr>
              <p:custDataLst>
                <p:tags r:id="rId2"/>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custDataLst>
                <p:tags r:id="rId3"/>
              </p:custDataLst>
            </p:nvPr>
          </p:nvSpPr>
          <p:spPr>
            <a:xfrm>
              <a:off x="1167144" y="1592217"/>
              <a:ext cx="1510249"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自然现象</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8" name="矩形 7"/>
            <p:cNvSpPr/>
            <p:nvPr>
              <p:custDataLst>
                <p:tags r:id="rId4"/>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5"/>
              </p:custDataLst>
            </p:nvPr>
          </p:nvSpPr>
          <p:spPr>
            <a:xfrm>
              <a:off x="848749" y="2247706"/>
              <a:ext cx="2257867" cy="1568450"/>
            </a:xfrm>
            <a:prstGeom prst="rect">
              <a:avLst/>
            </a:prstGeom>
          </p:spPr>
          <p:txBody>
            <a:bodyPr wrap="square">
              <a:spAutoFit/>
            </a:bodyPr>
            <a:lstStyle/>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春季的气象特点是“风干物燥”，大气中的水分含量低，气温变化无常，温差大，风大。</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4794737" y="1143489"/>
            <a:ext cx="2602525" cy="2726565"/>
            <a:chOff x="633045" y="1606284"/>
            <a:chExt cx="2602525" cy="2726565"/>
          </a:xfrm>
        </p:grpSpPr>
        <p:sp>
          <p:nvSpPr>
            <p:cNvPr id="12" name="矩形 11"/>
            <p:cNvSpPr/>
            <p:nvPr>
              <p:custDataLst>
                <p:tags r:id="rId6"/>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7"/>
              </p:custDataLst>
            </p:nvPr>
          </p:nvSpPr>
          <p:spPr>
            <a:xfrm>
              <a:off x="1084536" y="1606284"/>
              <a:ext cx="1510249"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人的行为</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14" name="矩形 13"/>
            <p:cNvSpPr/>
            <p:nvPr>
              <p:custDataLst>
                <p:tags r:id="rId8"/>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9"/>
              </p:custDataLst>
            </p:nvPr>
          </p:nvSpPr>
          <p:spPr>
            <a:xfrm>
              <a:off x="848749" y="2247706"/>
              <a:ext cx="2257867" cy="1568450"/>
            </a:xfrm>
            <a:prstGeom prst="rect">
              <a:avLst/>
            </a:prstGeom>
          </p:spPr>
          <p:txBody>
            <a:bodyPr wrap="square">
              <a:spAutoFit/>
            </a:bodyPr>
            <a:lstStyle/>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春困和懒惰是人们行为表现的基本特征，行动迟缓，反应迟钝，对事物的兴奋度低。</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7765949" y="1126854"/>
            <a:ext cx="2602525" cy="2740632"/>
            <a:chOff x="633045" y="1592217"/>
            <a:chExt cx="2602525" cy="2740632"/>
          </a:xfrm>
        </p:grpSpPr>
        <p:sp>
          <p:nvSpPr>
            <p:cNvPr id="17" name="矩形 16"/>
            <p:cNvSpPr/>
            <p:nvPr>
              <p:custDataLst>
                <p:tags r:id="rId10"/>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11"/>
              </p:custDataLst>
            </p:nvPr>
          </p:nvSpPr>
          <p:spPr>
            <a:xfrm>
              <a:off x="1027135" y="1592217"/>
              <a:ext cx="1811804"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节后懒散</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19" name="矩形 18"/>
            <p:cNvSpPr/>
            <p:nvPr>
              <p:custDataLst>
                <p:tags r:id="rId12"/>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custDataLst>
                <p:tags r:id="rId13"/>
              </p:custDataLst>
            </p:nvPr>
          </p:nvSpPr>
          <p:spPr>
            <a:xfrm>
              <a:off x="848749" y="2247706"/>
              <a:ext cx="2257867" cy="1198880"/>
            </a:xfrm>
            <a:prstGeom prst="rect">
              <a:avLst/>
            </a:prstGeom>
          </p:spPr>
          <p:txBody>
            <a:bodyPr wrap="square">
              <a:spAutoFit/>
            </a:bodyPr>
            <a:lstStyle/>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节日兴奋后遗：陶醉、议论、沉沦、醉意朦胧、</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对工作心不在焉。</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1798318" y="3863418"/>
            <a:ext cx="2602525" cy="2756385"/>
            <a:chOff x="633045" y="1576464"/>
            <a:chExt cx="2602525" cy="2756385"/>
          </a:xfrm>
        </p:grpSpPr>
        <p:sp>
          <p:nvSpPr>
            <p:cNvPr id="22" name="矩形 21"/>
            <p:cNvSpPr/>
            <p:nvPr>
              <p:custDataLst>
                <p:tags r:id="rId14"/>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15"/>
              </p:custDataLst>
            </p:nvPr>
          </p:nvSpPr>
          <p:spPr>
            <a:xfrm>
              <a:off x="1048566" y="1576464"/>
              <a:ext cx="1811804"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人员流动大</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24" name="矩形 23"/>
            <p:cNvSpPr/>
            <p:nvPr>
              <p:custDataLst>
                <p:tags r:id="rId16"/>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custDataLst>
                <p:tags r:id="rId17"/>
              </p:custDataLst>
            </p:nvPr>
          </p:nvSpPr>
          <p:spPr>
            <a:xfrm>
              <a:off x="848749" y="2247706"/>
              <a:ext cx="2257867" cy="2030095"/>
            </a:xfrm>
            <a:prstGeom prst="rect">
              <a:avLst/>
            </a:prstGeom>
          </p:spPr>
          <p:txBody>
            <a:bodyPr wrap="square">
              <a:spAutoFit/>
            </a:bodyPr>
            <a:lstStyle/>
            <a:p>
              <a:pPr algn="just">
                <a:lnSpc>
                  <a:spcPct val="150000"/>
                </a:lnSpc>
              </a:pPr>
              <a:r>
                <a:rPr lang="zh-CN" altLang="en-US" sz="1400" dirty="0">
                  <a:solidFill>
                    <a:schemeClr val="dk1"/>
                  </a:solidFill>
                  <a:latin typeface="Times New Roman" panose="02020603050405020304" charset="0"/>
                  <a:ea typeface="微软雅黑" panose="020B0503020204020204" pitchFamily="34" charset="-122"/>
                  <a:sym typeface="Arial" panose="020B0604020202020204" pitchFamily="34" charset="0"/>
                </a:rPr>
                <a:t>从业人员找工作随意性大，就业任性。老的从业人员不一定返回，或随意晚回，任性；没有理由说走就走，任性。导致企业招工困难，熟练工减员。</a:t>
              </a:r>
              <a:endParaRPr lang="zh-CN" altLang="en-US" sz="14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4794737" y="3895806"/>
            <a:ext cx="2602525" cy="2726565"/>
            <a:chOff x="633045" y="1606284"/>
            <a:chExt cx="2602525" cy="2726565"/>
          </a:xfrm>
        </p:grpSpPr>
        <p:sp>
          <p:nvSpPr>
            <p:cNvPr id="27" name="矩形 26"/>
            <p:cNvSpPr/>
            <p:nvPr>
              <p:custDataLst>
                <p:tags r:id="rId18"/>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custDataLst>
                <p:tags r:id="rId19"/>
              </p:custDataLst>
            </p:nvPr>
          </p:nvSpPr>
          <p:spPr>
            <a:xfrm>
              <a:off x="1084536" y="1606284"/>
              <a:ext cx="1525543"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水平缺陷</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29" name="矩形 28"/>
            <p:cNvSpPr/>
            <p:nvPr>
              <p:custDataLst>
                <p:tags r:id="rId20"/>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custDataLst>
                <p:tags r:id="rId21"/>
              </p:custDataLst>
            </p:nvPr>
          </p:nvSpPr>
          <p:spPr>
            <a:xfrm>
              <a:off x="848749" y="2247706"/>
              <a:ext cx="2257867" cy="1938020"/>
            </a:xfrm>
            <a:prstGeom prst="rect">
              <a:avLst/>
            </a:prstGeom>
          </p:spPr>
          <p:txBody>
            <a:bodyPr wrap="square">
              <a:spAutoFit/>
            </a:bodyPr>
            <a:lstStyle/>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从业人员的文化水平和知识结构参差不齐导致企业的熟练操作水平的下降，成倍的增加了事故几率和安全隐患。</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7765949" y="3879171"/>
            <a:ext cx="2602525" cy="2740632"/>
            <a:chOff x="633045" y="1592217"/>
            <a:chExt cx="2602525" cy="2740632"/>
          </a:xfrm>
        </p:grpSpPr>
        <p:sp>
          <p:nvSpPr>
            <p:cNvPr id="32" name="矩形 31"/>
            <p:cNvSpPr/>
            <p:nvPr>
              <p:custDataLst>
                <p:tags r:id="rId22"/>
              </p:custDataLst>
            </p:nvPr>
          </p:nvSpPr>
          <p:spPr>
            <a:xfrm>
              <a:off x="633045" y="2053882"/>
              <a:ext cx="2602525" cy="2278967"/>
            </a:xfrm>
            <a:prstGeom prst="rect">
              <a:avLst/>
            </a:prstGeom>
            <a:no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custDataLst>
                <p:tags r:id="rId23"/>
              </p:custDataLst>
            </p:nvPr>
          </p:nvSpPr>
          <p:spPr>
            <a:xfrm>
              <a:off x="1027135" y="1592217"/>
              <a:ext cx="1811804" cy="460375"/>
            </a:xfrm>
            <a:prstGeom prst="rect">
              <a:avLst/>
            </a:prstGeom>
          </p:spPr>
          <p:txBody>
            <a:bodyPr wrap="square">
              <a:spAutoFit/>
            </a:bodyPr>
            <a:lstStyle/>
            <a:p>
              <a:pPr algn="dist"/>
              <a:r>
                <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rPr>
                <a:t>培训滞后</a:t>
              </a:r>
              <a:endParaRPr lang="zh-CN" altLang="en-US" sz="2400" b="1"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34" name="矩形 33"/>
            <p:cNvSpPr/>
            <p:nvPr>
              <p:custDataLst>
                <p:tags r:id="rId24"/>
              </p:custDataLst>
            </p:nvPr>
          </p:nvSpPr>
          <p:spPr>
            <a:xfrm>
              <a:off x="633045" y="2053882"/>
              <a:ext cx="112542" cy="647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custDataLst>
                <p:tags r:id="rId25"/>
              </p:custDataLst>
            </p:nvPr>
          </p:nvSpPr>
          <p:spPr>
            <a:xfrm>
              <a:off x="848749" y="2247706"/>
              <a:ext cx="2257867" cy="1568450"/>
            </a:xfrm>
            <a:prstGeom prst="rect">
              <a:avLst/>
            </a:prstGeom>
          </p:spPr>
          <p:txBody>
            <a:bodyPr wrap="square">
              <a:spAutoFit/>
            </a:bodyPr>
            <a:lstStyle/>
            <a:p>
              <a:pPr algn="just">
                <a:lnSpc>
                  <a:spcPct val="150000"/>
                </a:lnSpc>
              </a:pPr>
              <a:r>
                <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rPr>
                <a:t>从业人员没有培训或培训不到位就匆忙上岗，盲目作业，给事故发生埋下了祸根。</a:t>
              </a:r>
              <a:endParaRPr lang="zh-CN" altLang="en-US" sz="16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7169"/>
          <p:cNvSpPr>
            <a:spLocks noGrp="1" noChangeArrowheads="1"/>
          </p:cNvSpPr>
          <p:nvPr>
            <p:ph type="title" idx="4294967295"/>
          </p:nvPr>
        </p:nvSpPr>
        <p:spPr>
          <a:xfrm>
            <a:off x="185811" y="463598"/>
            <a:ext cx="3438378" cy="478937"/>
          </a:xfrm>
          <a:prstGeom prst="rect">
            <a:avLst/>
          </a:prstGeom>
        </p:spPr>
        <p:txBody>
          <a:body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易生的事故和隐患</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矩形 1"/>
          <p:cNvSpPr/>
          <p:nvPr>
            <p:custDataLst>
              <p:tags r:id="rId1"/>
            </p:custDataLst>
          </p:nvPr>
        </p:nvSpPr>
        <p:spPr>
          <a:xfrm>
            <a:off x="6281292" y="942535"/>
            <a:ext cx="5111261" cy="2584450"/>
          </a:xfrm>
          <a:prstGeom prst="rect">
            <a:avLst/>
          </a:prstGeom>
        </p:spPr>
        <p:txBody>
          <a:bodyPr wrap="square">
            <a:spAutoFit/>
          </a:bodyPr>
          <a:lstStyle/>
          <a:p>
            <a:pPr algn="just">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1</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、火灾</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火灾事故是春季的高发期，无论是化工企业、一般加工企业、职工宿舍等人员密集场所，还是商业或仓储业，都须及时消除火灾隐患。例如：春季的安全用电、动火作业等。火灾还会带来次生灾害，如：群死群伤。</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3" name="矩形 2"/>
          <p:cNvSpPr/>
          <p:nvPr>
            <p:custDataLst>
              <p:tags r:id="rId2"/>
            </p:custDataLst>
          </p:nvPr>
        </p:nvSpPr>
        <p:spPr>
          <a:xfrm>
            <a:off x="6313823" y="3857498"/>
            <a:ext cx="5046198" cy="2584450"/>
          </a:xfrm>
          <a:prstGeom prst="rect">
            <a:avLst/>
          </a:prstGeom>
        </p:spPr>
        <p:txBody>
          <a:bodyPr wrap="square">
            <a:spAutoFit/>
          </a:bodyPr>
          <a:lstStyle/>
          <a:p>
            <a:pPr algn="just">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2</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、危化品的使用</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一般生产企业较生产危化品的企业，对危险化学品的使用和管理有差距。首先认识不到位，执行力差，其次对相关规范落实不够。制度、安全操作规程、预案不健全；现场管理混乱；安全措施不到位；检查记录缺失；隐患多。</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922" b="19878"/>
          <a:stretch>
            <a:fillRect/>
          </a:stretch>
        </p:blipFill>
        <p:spPr bwMode="auto">
          <a:xfrm>
            <a:off x="1225501" y="1099091"/>
            <a:ext cx="4797376" cy="2544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664" b="11070"/>
          <a:stretch>
            <a:fillRect/>
          </a:stretch>
        </p:blipFill>
        <p:spPr bwMode="auto">
          <a:xfrm>
            <a:off x="1225501" y="3799805"/>
            <a:ext cx="4762500" cy="277318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浅灰--公众号：安全生产管理二维码"/>
          <p:cNvPicPr>
            <a:picLocks noChangeAspect="1"/>
          </p:cNvPicPr>
          <p:nvPr>
            <p:custDataLst>
              <p:tags r:id="rId5"/>
            </p:custDataLst>
          </p:nvPr>
        </p:nvPicPr>
        <p:blipFill>
          <a:blip r:embed="rId6">
            <a:alphaModFix amt="20000"/>
          </a:blip>
          <a:stretch>
            <a:fillRect/>
          </a:stretch>
        </p:blipFill>
        <p:spPr>
          <a:xfrm>
            <a:off x="5224200" y="3800128"/>
            <a:ext cx="763988" cy="763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易生的事故和隐患</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矩形 1"/>
          <p:cNvSpPr/>
          <p:nvPr>
            <p:custDataLst>
              <p:tags r:id="rId1"/>
            </p:custDataLst>
          </p:nvPr>
        </p:nvSpPr>
        <p:spPr>
          <a:xfrm>
            <a:off x="1072108" y="3533738"/>
            <a:ext cx="2942425" cy="2168525"/>
          </a:xfrm>
          <a:prstGeom prst="rect">
            <a:avLst/>
          </a:prstGeom>
        </p:spPr>
        <p:txBody>
          <a:bodyPr wrap="square">
            <a:spAutoFit/>
          </a:bodyPr>
          <a:lstStyle/>
          <a:p>
            <a:pPr>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3</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、输油输气管线</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虽然我们有“</a:t>
            </a:r>
            <a:r>
              <a:rPr lang="en-US" altLang="zh-CN" dirty="0">
                <a:solidFill>
                  <a:schemeClr val="dk1"/>
                </a:solidFill>
                <a:latin typeface="Times New Roman" panose="02020603050405020304" charset="0"/>
                <a:ea typeface="微软雅黑" panose="020B0503020204020204" pitchFamily="34" charset="-122"/>
                <a:sym typeface="Arial" panose="020B0604020202020204" pitchFamily="34" charset="0"/>
              </a:rPr>
              <a:t>11·22”</a:t>
            </a: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事故的教训，但对现有通过辖区管道的保护不够，还有占压现象，存在隐患。</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矩形 3"/>
          <p:cNvSpPr/>
          <p:nvPr>
            <p:custDataLst>
              <p:tags r:id="rId2"/>
            </p:custDataLst>
          </p:nvPr>
        </p:nvSpPr>
        <p:spPr>
          <a:xfrm>
            <a:off x="8000414" y="3575445"/>
            <a:ext cx="3422091" cy="2584450"/>
          </a:xfrm>
          <a:prstGeom prst="rect">
            <a:avLst/>
          </a:prstGeom>
        </p:spPr>
        <p:txBody>
          <a:bodyPr wrap="square">
            <a:spAutoFit/>
          </a:bodyPr>
          <a:lstStyle/>
          <a:p>
            <a:pPr>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5</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、防静电危害</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a:solidFill>
                  <a:schemeClr val="dk1"/>
                </a:solidFill>
                <a:latin typeface="Times New Roman" panose="02020603050405020304" charset="0"/>
                <a:ea typeface="微软雅黑" panose="020B0503020204020204" pitchFamily="34" charset="-122"/>
                <a:sym typeface="Arial" panose="020B0604020202020204" pitchFamily="34" charset="0"/>
              </a:rPr>
              <a:t>静电</a:t>
            </a: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是引起火灾的主要原因之一，无论是危化品生产企业还是一般生产企业，只要涉及到易燃易爆物质、可燃物质、粉尘物质，都要有防静电、消</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5" name="矩形 4"/>
          <p:cNvSpPr/>
          <p:nvPr>
            <p:custDataLst>
              <p:tags r:id="rId3"/>
            </p:custDataLst>
          </p:nvPr>
        </p:nvSpPr>
        <p:spPr>
          <a:xfrm>
            <a:off x="4572000" y="3575445"/>
            <a:ext cx="3048000" cy="2999740"/>
          </a:xfrm>
          <a:prstGeom prst="rect">
            <a:avLst/>
          </a:prstGeom>
        </p:spPr>
        <p:txBody>
          <a:bodyPr wrap="square">
            <a:spAutoFit/>
          </a:bodyPr>
          <a:lstStyle/>
          <a:p>
            <a:pPr>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4</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、防尘</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在春季，由于气候干燥，粉尘带来的火灾爆炸危害更易、更大。有粉尘或容易产生粉尘的企业应格外注意。采取措施治尘、降尘、消尘。静电的措施</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57"/>
          <a:stretch>
            <a:fillRect/>
          </a:stretch>
        </p:blipFill>
        <p:spPr bwMode="auto">
          <a:xfrm>
            <a:off x="1072107" y="1084458"/>
            <a:ext cx="3220871" cy="23445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3937"/>
          <a:stretch>
            <a:fillRect/>
          </a:stretch>
        </p:blipFill>
        <p:spPr bwMode="auto">
          <a:xfrm>
            <a:off x="4572000" y="1084459"/>
            <a:ext cx="3048000" cy="2344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9334" r="14344"/>
          <a:stretch>
            <a:fillRect/>
          </a:stretch>
        </p:blipFill>
        <p:spPr bwMode="auto">
          <a:xfrm>
            <a:off x="8000414" y="1084458"/>
            <a:ext cx="3220871" cy="2344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052"/>
                                        </p:tgtEl>
                                        <p:attrNameLst>
                                          <p:attrName>style.visibility</p:attrName>
                                        </p:attrNameLst>
                                      </p:cBhvr>
                                      <p:to>
                                        <p:strVal val="visible"/>
                                      </p:to>
                                    </p:set>
                                    <p:anim calcmode="lin" valueType="num">
                                      <p:cBhvr>
                                        <p:cTn id="21" dur="500" fill="hold"/>
                                        <p:tgtEl>
                                          <p:spTgt spid="2052"/>
                                        </p:tgtEl>
                                        <p:attrNameLst>
                                          <p:attrName>ppt_w</p:attrName>
                                        </p:attrNameLst>
                                      </p:cBhvr>
                                      <p:tavLst>
                                        <p:tav tm="0">
                                          <p:val>
                                            <p:fltVal val="0"/>
                                          </p:val>
                                        </p:tav>
                                        <p:tav tm="100000">
                                          <p:val>
                                            <p:strVal val="#ppt_w"/>
                                          </p:val>
                                        </p:tav>
                                      </p:tavLst>
                                    </p:anim>
                                    <p:anim calcmode="lin" valueType="num">
                                      <p:cBhvr>
                                        <p:cTn id="22" dur="500" fill="hold"/>
                                        <p:tgtEl>
                                          <p:spTgt spid="2052"/>
                                        </p:tgtEl>
                                        <p:attrNameLst>
                                          <p:attrName>ppt_h</p:attrName>
                                        </p:attrNameLst>
                                      </p:cBhvr>
                                      <p:tavLst>
                                        <p:tav tm="0">
                                          <p:val>
                                            <p:fltVal val="0"/>
                                          </p:val>
                                        </p:tav>
                                        <p:tav tm="100000">
                                          <p:val>
                                            <p:strVal val="#ppt_h"/>
                                          </p:val>
                                        </p:tav>
                                      </p:tavLst>
                                    </p:anim>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lt">
                                    <p:tmPct val="10000"/>
                                  </p:iterate>
                                  <p:childTnLst>
                                    <p:set>
                                      <p:cBhvr>
                                        <p:cTn id="34" dur="1" fill="hold">
                                          <p:stCondLst>
                                            <p:cond delay="0"/>
                                          </p:stCondLst>
                                        </p:cTn>
                                        <p:tgtEl>
                                          <p:spTgt spid="2054"/>
                                        </p:tgtEl>
                                        <p:attrNameLst>
                                          <p:attrName>style.visibility</p:attrName>
                                        </p:attrNameLst>
                                      </p:cBhvr>
                                      <p:to>
                                        <p:strVal val="visible"/>
                                      </p:to>
                                    </p:set>
                                    <p:anim calcmode="lin" valueType="num">
                                      <p:cBhvr>
                                        <p:cTn id="35" dur="500" fill="hold"/>
                                        <p:tgtEl>
                                          <p:spTgt spid="2054"/>
                                        </p:tgtEl>
                                        <p:attrNameLst>
                                          <p:attrName>ppt_w</p:attrName>
                                        </p:attrNameLst>
                                      </p:cBhvr>
                                      <p:tavLst>
                                        <p:tav tm="0">
                                          <p:val>
                                            <p:fltVal val="0"/>
                                          </p:val>
                                        </p:tav>
                                        <p:tav tm="100000">
                                          <p:val>
                                            <p:strVal val="#ppt_w"/>
                                          </p:val>
                                        </p:tav>
                                      </p:tavLst>
                                    </p:anim>
                                    <p:anim calcmode="lin" valueType="num">
                                      <p:cBhvr>
                                        <p:cTn id="36" dur="500" fill="hold"/>
                                        <p:tgtEl>
                                          <p:spTgt spid="2054"/>
                                        </p:tgtEl>
                                        <p:attrNameLst>
                                          <p:attrName>ppt_h</p:attrName>
                                        </p:attrNameLst>
                                      </p:cBhvr>
                                      <p:tavLst>
                                        <p:tav tm="0">
                                          <p:val>
                                            <p:fltVal val="0"/>
                                          </p:val>
                                        </p:tav>
                                        <p:tav tm="100000">
                                          <p:val>
                                            <p:strVal val="#ppt_h"/>
                                          </p:val>
                                        </p:tav>
                                      </p:tavLst>
                                    </p:anim>
                                    <p:animEffect transition="in" filter="fade">
                                      <p:cBhvr>
                                        <p:cTn id="37" dur="500"/>
                                        <p:tgtEl>
                                          <p:spTgt spid="20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036322" y="1518891"/>
            <a:ext cx="5772442" cy="2168525"/>
          </a:xfrm>
          <a:prstGeom prst="rect">
            <a:avLst/>
          </a:prstGeom>
        </p:spPr>
        <p:txBody>
          <a:bodyPr wrap="square">
            <a:spAutoFit/>
          </a:bodyPr>
          <a:lstStyle/>
          <a:p>
            <a:pPr algn="just">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6</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、液氨使用</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液氨使用企业在春季生产中要加强对液氨使用的管理，特别是夜班生产的监督和管理。对与离居民区较近的液氨使用企业，应制定出春季防液氨泄露的专项预案，有必要进行演练。</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3" name="矩形 2"/>
          <p:cNvSpPr/>
          <p:nvPr>
            <p:custDataLst>
              <p:tags r:id="rId2"/>
            </p:custDataLst>
          </p:nvPr>
        </p:nvSpPr>
        <p:spPr>
          <a:xfrm>
            <a:off x="1036321" y="3760093"/>
            <a:ext cx="5772442" cy="2168525"/>
          </a:xfrm>
          <a:prstGeom prst="rect">
            <a:avLst/>
          </a:prstGeom>
        </p:spPr>
        <p:txBody>
          <a:bodyPr wrap="square">
            <a:spAutoFit/>
          </a:bodyPr>
          <a:lstStyle/>
          <a:p>
            <a:pPr algn="just">
              <a:lnSpc>
                <a:spcPct val="150000"/>
              </a:lnSpc>
            </a:pPr>
            <a:r>
              <a:rPr lang="en-US" altLang="zh-CN" b="1" dirty="0">
                <a:solidFill>
                  <a:schemeClr val="dk1"/>
                </a:solidFill>
                <a:latin typeface="Times New Roman" panose="02020603050405020304" charset="0"/>
                <a:ea typeface="微软雅黑" panose="020B0503020204020204" pitchFamily="34" charset="-122"/>
                <a:sym typeface="Arial" panose="020B0604020202020204" pitchFamily="34" charset="0"/>
              </a:rPr>
              <a:t>7</a:t>
            </a:r>
            <a:r>
              <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rPr>
              <a:t>、物流</a:t>
            </a:r>
            <a:endParaRPr lang="zh-CN" altLang="en-US" b="1"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物流业是辖区安全管理重点之一，范围大、人员杂、堆量大、堆垛高、品类多、运输量大。各物流区内多带有外包搬运、检修、维修，有电气焊、喷漆作业等，有危险因素多的特点</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5"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易生的事故和隐患</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953" y="1686546"/>
            <a:ext cx="3757845" cy="19610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7905"/>
          <a:stretch>
            <a:fillRect/>
          </a:stretch>
        </p:blipFill>
        <p:spPr bwMode="auto">
          <a:xfrm>
            <a:off x="7214954" y="3944523"/>
            <a:ext cx="3757846" cy="21286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rPr>
              <a:t>易发事故原因</a:t>
            </a:r>
            <a:endParaRPr lang="zh-CN" altLang="en-US" sz="2800" b="1" dirty="0">
              <a:solidFill>
                <a:schemeClr val="accent1"/>
              </a:solidFill>
              <a:latin typeface="Times New Roman" panose="02020603050405020304" charset="0"/>
              <a:ea typeface="微软雅黑" panose="020B0503020204020204" pitchFamily="34" charset="-122"/>
              <a:cs typeface="+mn-cs"/>
              <a:sym typeface="Arial" panose="020B0604020202020204" pitchFamily="34" charset="0"/>
            </a:endParaRPr>
          </a:p>
        </p:txBody>
      </p:sp>
      <p:sp>
        <p:nvSpPr>
          <p:cNvPr id="2" name="矩形 1"/>
          <p:cNvSpPr/>
          <p:nvPr>
            <p:custDataLst>
              <p:tags r:id="rId1"/>
            </p:custDataLst>
          </p:nvPr>
        </p:nvSpPr>
        <p:spPr>
          <a:xfrm>
            <a:off x="5734930" y="1439385"/>
            <a:ext cx="5505156" cy="4707890"/>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对事物的习以为常、视而不见；</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拒绝新事物、新操作法、新要求、新的改变；</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认识不到是错误；</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最可怕的是习惯性的违章作业；</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最最可怕的是长期的习惯性的违章作业；</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最最最可怕的是几代人传承下来，而没有发生事故的违章作业。</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rPr>
              <a:t>习惯性的违章作业往往是那些自以为是的人的恶作剧，是不易被人们发现的事故隐患，危害匪浅</a:t>
            </a:r>
            <a:endParaRPr lang="zh-CN" altLang="en-US" sz="2000"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矩形 3"/>
          <p:cNvSpPr/>
          <p:nvPr/>
        </p:nvSpPr>
        <p:spPr>
          <a:xfrm>
            <a:off x="523783" y="1439385"/>
            <a:ext cx="4500880" cy="368300"/>
          </a:xfrm>
          <a:prstGeom prst="rect">
            <a:avLst/>
          </a:prstGeom>
        </p:spPr>
        <p:txBody>
          <a:bodyPr wrap="none">
            <a:spAutoFit/>
          </a:bodyPr>
          <a:lstStyle/>
          <a:p>
            <a:pPr>
              <a:lnSpc>
                <a:spcPct val="90000"/>
              </a:lnSpc>
              <a:buFont typeface="Arial" panose="020B0604020202020204" pitchFamily="34" charset="0"/>
              <a:buNone/>
            </a:pPr>
            <a:r>
              <a:rPr lang="zh-CN" altLang="en-US" sz="2000" dirty="0">
                <a:solidFill>
                  <a:srgbClr val="000000"/>
                </a:solidFill>
                <a:latin typeface="Times New Roman" panose="02020603050405020304" charset="0"/>
                <a:ea typeface="微软雅黑" panose="020B0503020204020204" pitchFamily="34" charset="-122"/>
                <a:sym typeface="Arial" panose="020B0604020202020204" pitchFamily="34" charset="0"/>
              </a:rPr>
              <a:t>习惯有两面性，坏的方面有以下几点：</a:t>
            </a:r>
            <a:endParaRPr lang="zh-CN" altLang="en-US" sz="2000" dirty="0">
              <a:solidFill>
                <a:srgbClr val="000000"/>
              </a:solidFill>
              <a:latin typeface="Times New Roman" panose="02020603050405020304" charset="0"/>
              <a:ea typeface="微软雅黑" panose="020B0503020204020204" pitchFamily="34" charset="-122"/>
              <a:sym typeface="Arial" panose="020B0604020202020204" pitchFamily="34" charset="0"/>
            </a:endParaRPr>
          </a:p>
        </p:txBody>
      </p:sp>
      <p:sp>
        <p:nvSpPr>
          <p:cNvPr id="8" name="椭圆 7"/>
          <p:cNvSpPr/>
          <p:nvPr>
            <p:custDataLst>
              <p:tags r:id="rId2"/>
            </p:custDataLst>
          </p:nvPr>
        </p:nvSpPr>
        <p:spPr>
          <a:xfrm>
            <a:off x="715106" y="2071538"/>
            <a:ext cx="3744351" cy="371249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custDataLst>
              <p:tags r:id="rId3"/>
            </p:custDataLst>
          </p:nvPr>
        </p:nvSpPr>
        <p:spPr>
          <a:xfrm>
            <a:off x="1007010" y="2333910"/>
            <a:ext cx="3160542" cy="3187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 4097"/>
          <p:cNvSpPr txBox="1">
            <a:spLocks noChangeArrowheads="1"/>
          </p:cNvSpPr>
          <p:nvPr>
            <p:custDataLst>
              <p:tags r:id="rId4"/>
            </p:custDataLst>
          </p:nvPr>
        </p:nvSpPr>
        <p:spPr>
          <a:xfrm>
            <a:off x="1698085" y="3585766"/>
            <a:ext cx="1778391" cy="66278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800" dirty="0">
                <a:solidFill>
                  <a:schemeClr val="lt1"/>
                </a:solidFill>
                <a:latin typeface="Times New Roman" panose="02020603050405020304" charset="0"/>
                <a:ea typeface="微软雅黑" panose="020B0503020204020204" pitchFamily="34" charset="-122"/>
                <a:sym typeface="Arial" panose="020B0604020202020204" pitchFamily="34" charset="0"/>
              </a:rPr>
              <a:t>习惯</a:t>
            </a:r>
            <a:endParaRPr lang="zh-CN" altLang="en-US" sz="4800" dirty="0">
              <a:solidFill>
                <a:schemeClr val="lt1"/>
              </a:solidFill>
              <a:latin typeface="Times New Roman" panose="0202060305040502030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style.rotation</p:attrName>
                                        </p:attrNameLst>
                                      </p:cBhvr>
                                      <p:tavLst>
                                        <p:tav tm="0">
                                          <p:val>
                                            <p:fltVal val="720"/>
                                          </p:val>
                                        </p:tav>
                                        <p:tav tm="100000">
                                          <p:val>
                                            <p:fltVal val="0"/>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style.rotation</p:attrName>
                                        </p:attrNameLst>
                                      </p:cBhvr>
                                      <p:tavLst>
                                        <p:tav tm="0">
                                          <p:val>
                                            <p:fltVal val="720"/>
                                          </p:val>
                                        </p:tav>
                                        <p:tav tm="100000">
                                          <p:val>
                                            <p:fltVal val="0"/>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 calcmode="lin" valueType="num">
                                      <p:cBhvr>
                                        <p:cTn id="31"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outHorizontal)">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barn(outHorizontal)">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barn(outHorizontal)">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grpId="0"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barn(outHorizontal)">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42"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barn(outHorizontal)">
                                      <p:cBhvr>
                                        <p:cTn id="56" dur="500"/>
                                        <p:tgtEl>
                                          <p:spTgt spid="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grpId="0"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barn(outHorizontal)">
                                      <p:cBhvr>
                                        <p:cTn id="61" dur="500"/>
                                        <p:tgtEl>
                                          <p:spTgt spid="2">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2">
                                            <p:txEl>
                                              <p:pRg st="6" end="6"/>
                                            </p:txEl>
                                          </p:spTgt>
                                        </p:tgtEl>
                                        <p:attrNameLst>
                                          <p:attrName>style.visibility</p:attrName>
                                        </p:attrNameLst>
                                      </p:cBhvr>
                                      <p:to>
                                        <p:strVal val="visible"/>
                                      </p:to>
                                    </p:set>
                                    <p:animEffect transition="in" filter="barn(outHorizontal)">
                                      <p:cBhvr>
                                        <p:cTn id="6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bldLvl="0" animBg="1"/>
      <p:bldP spid="9" grpId="0"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1012871" y="3249637"/>
            <a:ext cx="4970585" cy="329951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rPr>
              <a:t>易发事故原因</a:t>
            </a:r>
            <a:endParaRPr lang="zh-CN" altLang="en-US" sz="2800" b="1" dirty="0">
              <a:solidFill>
                <a:schemeClr val="accent1"/>
              </a:solidFill>
              <a:latin typeface="Times New Roman" panose="02020603050405020304" charset="0"/>
              <a:ea typeface="微软雅黑" panose="020B0503020204020204" pitchFamily="34" charset="-122"/>
              <a:sym typeface="Arial" panose="020B0604020202020204" pitchFamily="34" charset="0"/>
            </a:endParaRPr>
          </a:p>
        </p:txBody>
      </p:sp>
      <p:sp>
        <p:nvSpPr>
          <p:cNvPr id="2" name="矩形 1"/>
          <p:cNvSpPr/>
          <p:nvPr>
            <p:custDataLst>
              <p:tags r:id="rId2"/>
            </p:custDataLst>
          </p:nvPr>
        </p:nvSpPr>
        <p:spPr>
          <a:xfrm>
            <a:off x="1490586" y="3481754"/>
            <a:ext cx="4249029" cy="1337945"/>
          </a:xfrm>
          <a:prstGeom prst="rect">
            <a:avLst/>
          </a:prstGeom>
        </p:spPr>
        <p:txBody>
          <a:bodyPr wrap="square">
            <a:spAutoFit/>
          </a:bodyPr>
          <a:lstStyle/>
          <a:p>
            <a:pPr algn="just">
              <a:lnSpc>
                <a:spcPct val="150000"/>
              </a:lnSpc>
            </a:pPr>
            <a:r>
              <a:rPr lang="en-US" altLang="zh-CN" dirty="0">
                <a:solidFill>
                  <a:schemeClr val="dk1"/>
                </a:solidFill>
                <a:latin typeface="Times New Roman" panose="02020603050405020304" charset="0"/>
                <a:ea typeface="微软雅黑" panose="020B0503020204020204" pitchFamily="34" charset="-122"/>
                <a:sym typeface="Arial" panose="020B0604020202020204" pitchFamily="34" charset="0"/>
              </a:rPr>
              <a:t>③</a:t>
            </a: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检修作业</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检修作业事故发生率极高，已成为安全生产关注的重点。</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4" name="矩形 3"/>
          <p:cNvSpPr/>
          <p:nvPr>
            <p:custDataLst>
              <p:tags r:id="rId3"/>
            </p:custDataLst>
          </p:nvPr>
        </p:nvSpPr>
        <p:spPr>
          <a:xfrm>
            <a:off x="6329873" y="3481754"/>
            <a:ext cx="4368017" cy="2168525"/>
          </a:xfrm>
          <a:prstGeom prst="rect">
            <a:avLst/>
          </a:prstGeom>
        </p:spPr>
        <p:txBody>
          <a:bodyPr wrap="square">
            <a:spAutoFit/>
          </a:bodyPr>
          <a:lstStyle/>
          <a:p>
            <a:pPr algn="just">
              <a:lnSpc>
                <a:spcPct val="150000"/>
              </a:lnSpc>
            </a:pPr>
            <a:r>
              <a:rPr lang="en-US" altLang="zh-CN" dirty="0">
                <a:solidFill>
                  <a:schemeClr val="dk1"/>
                </a:solidFill>
                <a:latin typeface="Times New Roman" panose="02020603050405020304" charset="0"/>
                <a:ea typeface="微软雅黑" panose="020B0503020204020204" pitchFamily="34" charset="-122"/>
                <a:sym typeface="Arial" panose="020B0604020202020204" pitchFamily="34" charset="0"/>
              </a:rPr>
              <a:t>④</a:t>
            </a: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往往容易被人们忽略的岗位</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a:p>
            <a:pPr algn="just">
              <a:lnSpc>
                <a:spcPct val="150000"/>
              </a:lnSpc>
            </a:pPr>
            <a:r>
              <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rPr>
              <a:t>有一种现象，事故往往发生在不被人们注意的地方，既非重点岗位。如：检修、起重、搬运、清理、高空作业、地下作业、受限空间作业等。</a:t>
            </a:r>
            <a:endParaRPr lang="zh-CN" altLang="en-US" dirty="0">
              <a:solidFill>
                <a:schemeClr val="dk1"/>
              </a:solidFill>
              <a:latin typeface="Times New Roman" panose="02020603050405020304" charset="0"/>
              <a:ea typeface="微软雅黑" panose="020B0503020204020204" pitchFamily="34" charset="-122"/>
              <a:sym typeface="Arial" panose="020B0604020202020204" pitchFamily="34" charset="0"/>
            </a:endParaRPr>
          </a:p>
        </p:txBody>
      </p:sp>
      <p:sp>
        <p:nvSpPr>
          <p:cNvPr id="7" name="矩形 6"/>
          <p:cNvSpPr/>
          <p:nvPr>
            <p:custDataLst>
              <p:tags r:id="rId4"/>
            </p:custDataLst>
          </p:nvPr>
        </p:nvSpPr>
        <p:spPr>
          <a:xfrm>
            <a:off x="6217330" y="3249637"/>
            <a:ext cx="4970585" cy="329951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71" y="1430215"/>
            <a:ext cx="2555046"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05" b="20823"/>
          <a:stretch>
            <a:fillRect/>
          </a:stretch>
        </p:blipFill>
        <p:spPr bwMode="auto">
          <a:xfrm>
            <a:off x="3658478" y="1423988"/>
            <a:ext cx="2324978"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830" r="38079" b="40190"/>
          <a:stretch>
            <a:fillRect/>
          </a:stretch>
        </p:blipFill>
        <p:spPr bwMode="auto">
          <a:xfrm>
            <a:off x="6217329" y="1423989"/>
            <a:ext cx="2532773"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r="9005"/>
          <a:stretch>
            <a:fillRect/>
          </a:stretch>
        </p:blipFill>
        <p:spPr bwMode="auto">
          <a:xfrm>
            <a:off x="8862646" y="1423988"/>
            <a:ext cx="2324978" cy="1703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barn(inVertical)">
                                      <p:cBhvr>
                                        <p:cTn id="25" dur="500"/>
                                        <p:tgtEl>
                                          <p:spTgt spid="5126"/>
                                        </p:tgtEl>
                                      </p:cBhvr>
                                    </p:animEffect>
                                  </p:childTnLst>
                                </p:cTn>
                              </p:par>
                              <p:par>
                                <p:cTn id="26" presetID="16" presetClass="entr" presetSubtype="21" fill="hold" nodeType="with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arn(inVertical)">
                                      <p:cBhvr>
                                        <p:cTn id="28"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4" grpId="0"/>
      <p:bldP spid="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ISLIDE.VECTOR" val="1af76d3f-fb86-439a-965c-d8a824538d15"/>
</p:tagLst>
</file>

<file path=ppt/tags/tag1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03.xml><?xml version="1.0" encoding="utf-8"?>
<p:tagLst xmlns:p="http://schemas.openxmlformats.org/presentationml/2006/main">
  <p:tag name="KSO_WPP_MARK_KEY" val="305c9b48-c1db-453a-9b11-585a94f2064d"/>
  <p:tag name="COMMONDATA" val="eyJoZGlkIjoiZDYyZWEzMGEyOTgzNjMyODIwYmE0OTZmMjRkNDUyMDEifQ=="/>
  <p:tag name="commondata" val="eyJoZGlkIjoiM2Q4Y2M0MTAxMGRmZTZkMWUzZjg0NGZmZDVmMDc3NjU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1E0E"/>
      </a:dk2>
      <a:lt2>
        <a:srgbClr val="FFFFFF"/>
      </a:lt2>
      <a:accent1>
        <a:srgbClr val="8C0000"/>
      </a:accent1>
      <a:accent2>
        <a:srgbClr val="BD2000"/>
      </a:accent2>
      <a:accent3>
        <a:srgbClr val="FA1E0E"/>
      </a:accent3>
      <a:accent4>
        <a:srgbClr val="FF910F"/>
      </a:accent4>
      <a:accent5>
        <a:srgbClr val="FFBE0F"/>
      </a:accent5>
      <a:accent6>
        <a:srgbClr val="FFDB7B"/>
      </a:accent6>
      <a:hlink>
        <a:srgbClr val="5FCBFB"/>
      </a:hlink>
      <a:folHlink>
        <a:srgbClr val="B759BC"/>
      </a:folHlink>
    </a:clrScheme>
    <a:fontScheme name="阿里普惠">
      <a:majorFont>
        <a:latin typeface="阿里巴巴普惠体 M"/>
        <a:ea typeface="阿里巴巴普惠体 M"/>
        <a:cs typeface=""/>
      </a:majorFont>
      <a:minorFont>
        <a:latin typeface="华文中宋"/>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3124</Words>
  <Application>WPS 演示</Application>
  <PresentationFormat>宽屏</PresentationFormat>
  <Paragraphs>226</Paragraphs>
  <Slides>18</Slides>
  <Notes>17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18</vt:i4>
      </vt:variant>
    </vt:vector>
  </HeadingPairs>
  <TitlesOfParts>
    <vt:vector size="34" baseType="lpstr">
      <vt:lpstr>Arial</vt:lpstr>
      <vt:lpstr>宋体</vt:lpstr>
      <vt:lpstr>Wingdings</vt:lpstr>
      <vt:lpstr>微软雅黑</vt:lpstr>
      <vt:lpstr>Wingdings</vt:lpstr>
      <vt:lpstr>Times New Roman</vt:lpstr>
      <vt:lpstr>Arial Unicode MS</vt:lpstr>
      <vt:lpstr>华文中宋</vt:lpstr>
      <vt:lpstr>等线</vt:lpstr>
      <vt:lpstr>阿里巴巴普惠体 R</vt:lpstr>
      <vt:lpstr>Calibri</vt:lpstr>
      <vt:lpstr>楷体</vt:lpstr>
      <vt:lpstr>汉仪旗黑-85S</vt:lpstr>
      <vt:lpstr>黑体</vt:lpstr>
      <vt:lpstr>免费资料关注公众号:安全生产管理</vt:lpstr>
      <vt:lpstr>免费资料关注公众号: 安全生产管理</vt:lpstr>
      <vt:lpstr>PowerPoint 演示文稿</vt:lpstr>
      <vt:lpstr>PowerPoint 演示文稿</vt:lpstr>
      <vt:lpstr>Contents</vt:lpstr>
      <vt:lpstr>PowerPoint 演示文稿</vt:lpstr>
      <vt:lpstr>易生的事故和隐患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知识星球:安全精品资料库</dc:title>
  <dc:creator>微信公众号:安全生产管理</dc:creator>
  <cp:keywords>海量安全资料加入知识星球:安全精品资料库</cp:keywords>
  <dc:description>免费资料关注公众号:安全生产管理</dc:description>
  <dc:subject>免费资料关注公众号:安全生产管理</dc:subject>
  <cp:category>海量安全资料加入知识星球:安全精品资料库</cp:category>
  <cp:lastModifiedBy>玲俐</cp:lastModifiedBy>
  <cp:revision>6</cp:revision>
  <dcterms:created xsi:type="dcterms:W3CDTF">2023-02-11T00:57:00Z</dcterms:created>
  <dcterms:modified xsi:type="dcterms:W3CDTF">2024-06-03T02:38:12Z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E68DB7AA99114AFC9A442776415B7A85_13</vt:lpwstr>
  </property>
</Properties>
</file>