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8" r:id="rId3"/>
    <p:sldId id="338" r:id="rId4"/>
    <p:sldId id="259" r:id="rId5"/>
    <p:sldId id="260" r:id="rId6"/>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0"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4" r:id="rId51"/>
    <p:sldId id="305" r:id="rId52"/>
    <p:sldId id="306" r:id="rId53"/>
    <p:sldId id="307" r:id="rId54"/>
    <p:sldId id="303" r:id="rId55"/>
    <p:sldId id="339" r:id="rId56"/>
  </p:sldIdLst>
  <p:sldSz cx="9144000" cy="6858000" type="screen4x3"/>
  <p:notesSz cx="6858000" cy="9144000"/>
  <p:custDataLst>
    <p:tags r:id="rId6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FF"/>
    <a:srgbClr val="EDFFB9"/>
    <a:srgbClr val="FF66FF"/>
    <a:srgbClr val="FF99FF"/>
    <a:srgbClr val="FFCC66"/>
    <a:srgbClr val="FFCCFF"/>
    <a:srgbClr val="0000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1"/>
    <p:restoredTop sz="94660"/>
  </p:normalViewPr>
  <p:slideViewPr>
    <p:cSldViewPr snapToGrid="0" showGuides="1">
      <p:cViewPr varScale="1">
        <p:scale>
          <a:sx n="59" d="100"/>
          <a:sy n="59" d="100"/>
        </p:scale>
        <p:origin x="1452" y="52"/>
      </p:cViewPr>
      <p:guideLst>
        <p:guide orient="horz" pos="2160"/>
        <p:guide pos="288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1" Type="http://schemas.openxmlformats.org/officeDocument/2006/relationships/tags" Target="tags/tag19.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8.emf"/><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66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
        <p:nvSpPr>
          <p:cNvPr id="71683" name="Rectangle 2"/>
          <p:cNvSpPr>
            <a:spLocks noGrp="1" noRot="1" noChangeAspect="1" noTextEdit="1"/>
          </p:cNvSpPr>
          <p:nvPr>
            <p:ph type="sldImg"/>
          </p:nvPr>
        </p:nvSpPr>
        <p:spPr/>
      </p:sp>
      <p:sp>
        <p:nvSpPr>
          <p:cNvPr id="71684"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 descr="ab444bcfd516282693457eae"/>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bwMode="auto">
          <a:xfrm>
            <a:off x="400050" y="1157288"/>
            <a:ext cx="3481388"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defRPr/>
            </a:lvl1pPr>
          </a:lstStyle>
          <a:p>
            <a:pPr lvl="0"/>
            <a:r>
              <a:rPr lang="zh-CN" altLang="en-US" noProof="0"/>
              <a:t>单击此处编辑母版标题样式</a:t>
            </a:r>
            <a:endParaRPr lang="zh-CN" altLang="en-US" noProof="0"/>
          </a:p>
        </p:txBody>
      </p:sp>
      <p:sp>
        <p:nvSpPr>
          <p:cNvPr id="2052" name="Rectangle 4"/>
          <p:cNvSpPr>
            <a:spLocks noGrp="1" noChangeArrowheads="1"/>
          </p:cNvSpPr>
          <p:nvPr>
            <p:ph type="subTitle" idx="1"/>
          </p:nvPr>
        </p:nvSpPr>
        <p:spPr bwMode="auto">
          <a:xfrm>
            <a:off x="614363" y="3824288"/>
            <a:ext cx="3000375"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ctr">
              <a:buFontTx/>
              <a:buNone/>
              <a:defRPr/>
            </a:lvl1pPr>
          </a:lstStyle>
          <a:p>
            <a:pPr lvl="0"/>
            <a:r>
              <a:rPr lang="zh-CN" altLang="en-US" noProof="0"/>
              <a:t>单击此处编辑母版副标题样式</a:t>
            </a:r>
            <a:endParaRPr lang="zh-CN" altLang="en-US" noProof="0"/>
          </a:p>
        </p:txBody>
      </p:sp>
      <p:sp>
        <p:nvSpPr>
          <p:cNvPr id="30"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9" name="日期占位符 3"/>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4"/>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5"/>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9" name="日期占位符 3"/>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4"/>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5"/>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29" name="日期占位符 3"/>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4"/>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5"/>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9" name="日期占位符 3"/>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EB21A743-7707-4834-BA52-641A59172EC3}"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4"/>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可编辑</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5"/>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29" name="日期占位符 3"/>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EB21A743-7707-4834-BA52-641A59172EC3}"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4"/>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可编辑</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5"/>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9" name="日期占位符 3"/>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4"/>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5"/>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29" name="日期占位符 3"/>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4"/>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5"/>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9" name="日期占位符 4"/>
          <p:cNvSpPr>
            <a:spLocks noGrp="1"/>
          </p:cNvSpPr>
          <p:nvPr>
            <p:ph type="dt" sz="half" idx="1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5"/>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6"/>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9" name="日期占位符 6"/>
          <p:cNvSpPr>
            <a:spLocks noGrp="1"/>
          </p:cNvSpPr>
          <p:nvPr>
            <p:ph type="dt" sz="half" idx="1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7"/>
          <p:cNvSpPr>
            <a:spLocks noGrp="1"/>
          </p:cNvSpPr>
          <p:nvPr>
            <p:ph type="ftr" sz="quarter" idx="1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8"/>
          <p:cNvSpPr>
            <a:spLocks noGrp="1"/>
          </p:cNvSpPr>
          <p:nvPr>
            <p:ph type="sldNum" sz="quarter" idx="1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29" name="日期占位符 2"/>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3"/>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4"/>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9" name="日期占位符 1"/>
          <p:cNvSpPr>
            <a:spLocks noGrp="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2"/>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3"/>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9" name="日期占位符 4"/>
          <p:cNvSpPr>
            <a:spLocks noGrp="1"/>
          </p:cNvSpPr>
          <p:nvPr>
            <p:ph type="dt" sz="half" idx="1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5"/>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6"/>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9" name="日期占位符 4"/>
          <p:cNvSpPr>
            <a:spLocks noGrp="1"/>
          </p:cNvSpPr>
          <p:nvPr>
            <p:ph type="dt" sz="half" idx="1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页脚占位符 5"/>
          <p:cNvSpPr>
            <a:spLocks noGrp="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灯片编号占位符 6"/>
          <p:cNvSpPr>
            <a:spLocks noGrp="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gn="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userDrawn="1"/>
        </p:nvGrpSpPr>
        <p:grpSpPr>
          <a:xfrm>
            <a:off x="0" y="6223000"/>
            <a:ext cx="5207000" cy="635000"/>
            <a:chOff x="0" y="0"/>
            <a:chExt cx="3280" cy="400"/>
          </a:xfrm>
        </p:grpSpPr>
        <p:grpSp>
          <p:nvGrpSpPr>
            <p:cNvPr id="1046" name="Group 3"/>
            <p:cNvGrpSpPr/>
            <p:nvPr/>
          </p:nvGrpSpPr>
          <p:grpSpPr>
            <a:xfrm>
              <a:off x="672" y="0"/>
              <a:ext cx="283" cy="400"/>
              <a:chOff x="0" y="0"/>
              <a:chExt cx="451" cy="676"/>
            </a:xfrm>
          </p:grpSpPr>
          <p:sp>
            <p:nvSpPr>
              <p:cNvPr id="1050"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1051"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1052" name="Rectangle 6"/>
              <p:cNvSpPr/>
              <p:nvPr/>
            </p:nvSpPr>
            <p:spPr>
              <a:xfrm>
                <a:off x="256" y="260"/>
                <a:ext cx="32" cy="416"/>
              </a:xfrm>
              <a:prstGeom prst="rect">
                <a:avLst/>
              </a:prstGeom>
              <a:solidFill>
                <a:schemeClr val="folHlink"/>
              </a:solidFill>
              <a:ln w="9525">
                <a:noFill/>
              </a:ln>
            </p:spPr>
            <p:txBody>
              <a:bodyPr wrap="none" anchor="ctr" anchorCtr="0"/>
              <a:lstStyle/>
              <a:p>
                <a:pPr lvl="0" eaLnBrk="1" hangingPunct="1"/>
                <a:endParaRPr lang="zh-CN" altLang="en-US" dirty="0">
                  <a:latin typeface="Arial" panose="020B0604020202020204" pitchFamily="34" charset="0"/>
                </a:endParaRPr>
              </a:p>
            </p:txBody>
          </p:sp>
        </p:grpSp>
        <p:sp>
          <p:nvSpPr>
            <p:cNvPr id="1047" name="Rectangle 7"/>
            <p:cNvSpPr/>
            <p:nvPr/>
          </p:nvSpPr>
          <p:spPr>
            <a:xfrm>
              <a:off x="0" y="373"/>
              <a:ext cx="832" cy="27"/>
            </a:xfrm>
            <a:prstGeom prst="rect">
              <a:avLst/>
            </a:prstGeom>
            <a:gradFill rotWithShape="1">
              <a:gsLst>
                <a:gs pos="0">
                  <a:schemeClr val="bg1"/>
                </a:gs>
                <a:gs pos="100000">
                  <a:schemeClr val="folHlink"/>
                </a:gs>
              </a:gsLst>
              <a:lin ang="0" scaled="1"/>
              <a:tileRect/>
            </a:gradFill>
            <a:ln w="9525">
              <a:noFill/>
            </a:ln>
          </p:spPr>
          <p:txBody>
            <a:bodyPr wrap="none" anchor="ctr" anchorCtr="0"/>
            <a:lstStyle/>
            <a:p>
              <a:pPr lvl="0" eaLnBrk="1" hangingPunct="1"/>
              <a:endParaRPr lang="zh-CN" altLang="en-US" dirty="0">
                <a:latin typeface="Arial" panose="020B0604020202020204" pitchFamily="34" charset="0"/>
              </a:endParaRPr>
            </a:p>
          </p:txBody>
        </p:sp>
        <p:sp>
          <p:nvSpPr>
            <p:cNvPr id="1048" name="Rectangle 8"/>
            <p:cNvSpPr/>
            <p:nvPr/>
          </p:nvSpPr>
          <p:spPr>
            <a:xfrm>
              <a:off x="0" y="304"/>
              <a:ext cx="832" cy="32"/>
            </a:xfrm>
            <a:prstGeom prst="rect">
              <a:avLst/>
            </a:prstGeom>
            <a:gradFill rotWithShape="1">
              <a:gsLst>
                <a:gs pos="0">
                  <a:schemeClr val="bg1"/>
                </a:gs>
                <a:gs pos="100000">
                  <a:schemeClr val="folHlink"/>
                </a:gs>
              </a:gsLst>
              <a:lin ang="0" scaled="1"/>
              <a:tileRect/>
            </a:gradFill>
            <a:ln w="9525">
              <a:noFill/>
            </a:ln>
          </p:spPr>
          <p:txBody>
            <a:bodyPr wrap="none" anchor="ctr" anchorCtr="0"/>
            <a:lstStyle/>
            <a:p>
              <a:pPr lvl="0" eaLnBrk="1" hangingPunct="1"/>
              <a:endParaRPr lang="zh-CN" altLang="en-US" dirty="0">
                <a:latin typeface="Arial" panose="020B0604020202020204" pitchFamily="34" charset="0"/>
              </a:endParaRPr>
            </a:p>
          </p:txBody>
        </p:sp>
        <p:sp>
          <p:nvSpPr>
            <p:cNvPr id="1049" name="Rectangle 9"/>
            <p:cNvSpPr/>
            <p:nvPr/>
          </p:nvSpPr>
          <p:spPr>
            <a:xfrm flipH="1">
              <a:off x="832" y="336"/>
              <a:ext cx="2448" cy="40"/>
            </a:xfrm>
            <a:prstGeom prst="rect">
              <a:avLst/>
            </a:prstGeom>
            <a:gradFill rotWithShape="1">
              <a:gsLst>
                <a:gs pos="0">
                  <a:schemeClr val="bg1"/>
                </a:gs>
                <a:gs pos="100000">
                  <a:schemeClr val="folHlink"/>
                </a:gs>
              </a:gsLst>
              <a:lin ang="0" scaled="1"/>
              <a:tileRect/>
            </a:gradFill>
            <a:ln w="9525">
              <a:noFill/>
            </a:ln>
          </p:spPr>
          <p:txBody>
            <a:bodyPr wrap="none" anchor="ctr" anchorCtr="0"/>
            <a:lstStyle/>
            <a:p>
              <a:pPr lvl="0" eaLnBrk="1" hangingPunct="1"/>
              <a:endParaRPr lang="zh-CN" altLang="en-US" dirty="0">
                <a:latin typeface="Arial" panose="020B0604020202020204" pitchFamily="34" charset="0"/>
              </a:endParaRPr>
            </a:p>
          </p:txBody>
        </p:sp>
      </p:grpSp>
      <p:grpSp>
        <p:nvGrpSpPr>
          <p:cNvPr id="1027" name="Group 10"/>
          <p:cNvGrpSpPr/>
          <p:nvPr userDrawn="1"/>
        </p:nvGrpSpPr>
        <p:grpSpPr>
          <a:xfrm>
            <a:off x="0" y="0"/>
            <a:ext cx="9144000" cy="587375"/>
            <a:chOff x="0" y="0"/>
            <a:chExt cx="5760" cy="286"/>
          </a:xfrm>
        </p:grpSpPr>
        <p:sp>
          <p:nvSpPr>
            <p:cNvPr id="1044" name="Rectangle 11"/>
            <p:cNvSpPr/>
            <p:nvPr userDrawn="1"/>
          </p:nvSpPr>
          <p:spPr>
            <a:xfrm>
              <a:off x="0" y="0"/>
              <a:ext cx="5760" cy="185"/>
            </a:xfrm>
            <a:prstGeom prst="rect">
              <a:avLst/>
            </a:prstGeom>
            <a:solidFill>
              <a:schemeClr val="folHlink"/>
            </a:solidFill>
            <a:ln w="9525">
              <a:noFill/>
            </a:ln>
          </p:spPr>
          <p:txBody>
            <a:bodyPr wrap="none" anchor="ctr" anchorCtr="0"/>
            <a:lstStyle/>
            <a:p>
              <a:pPr lvl="0" eaLnBrk="1" hangingPunct="1"/>
              <a:endParaRPr lang="zh-CN" altLang="en-US" dirty="0">
                <a:latin typeface="Arial" panose="020B0604020202020204" pitchFamily="34" charset="0"/>
              </a:endParaRPr>
            </a:p>
          </p:txBody>
        </p:sp>
        <p:sp>
          <p:nvSpPr>
            <p:cNvPr id="1045" name="Rectangle 12"/>
            <p:cNvSpPr/>
            <p:nvPr userDrawn="1"/>
          </p:nvSpPr>
          <p:spPr>
            <a:xfrm>
              <a:off x="0" y="131"/>
              <a:ext cx="5760" cy="155"/>
            </a:xfrm>
            <a:prstGeom prst="rect">
              <a:avLst/>
            </a:prstGeom>
            <a:solidFill>
              <a:srgbClr val="FFFF99">
                <a:alpha val="59999"/>
              </a:srgbClr>
            </a:solidFill>
            <a:ln w="9525">
              <a:noFill/>
            </a:ln>
          </p:spPr>
          <p:txBody>
            <a:bodyPr wrap="none" anchor="ctr" anchorCtr="0"/>
            <a:lstStyle/>
            <a:p>
              <a:pPr lvl="0" eaLnBrk="1" hangingPunct="1"/>
              <a:endParaRPr lang="zh-CN" altLang="en-US" dirty="0">
                <a:latin typeface="Arial" panose="020B0604020202020204" pitchFamily="34" charset="0"/>
              </a:endParaRPr>
            </a:p>
          </p:txBody>
        </p:sp>
      </p:grpSp>
      <p:sp>
        <p:nvSpPr>
          <p:cNvPr id="1039"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7F05DD08-1EA4-457F-A228-34638B3F412D}"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0"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1"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grpSp>
        <p:nvGrpSpPr>
          <p:cNvPr id="1031" name="Group 18"/>
          <p:cNvGrpSpPr/>
          <p:nvPr userDrawn="1"/>
        </p:nvGrpSpPr>
        <p:grpSpPr>
          <a:xfrm>
            <a:off x="7810500" y="0"/>
            <a:ext cx="1160463" cy="558800"/>
            <a:chOff x="0" y="0"/>
            <a:chExt cx="731" cy="352"/>
          </a:xfrm>
        </p:grpSpPr>
        <p:grpSp>
          <p:nvGrpSpPr>
            <p:cNvPr id="1032" name="Group 19"/>
            <p:cNvGrpSpPr/>
            <p:nvPr/>
          </p:nvGrpSpPr>
          <p:grpSpPr>
            <a:xfrm>
              <a:off x="0" y="0"/>
              <a:ext cx="235" cy="352"/>
              <a:chOff x="0" y="0"/>
              <a:chExt cx="451" cy="676"/>
            </a:xfrm>
          </p:grpSpPr>
          <p:sp>
            <p:nvSpPr>
              <p:cNvPr id="2"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bg1">
                  <a:alpha val="100000"/>
                </a:schemeClr>
              </a:solidFill>
              <a:ln w="9525">
                <a:noFill/>
              </a:ln>
            </p:spPr>
            <p:txBody>
              <a:bodyPr/>
              <a:lstStyle/>
              <a:p>
                <a:endParaRPr lang="zh-CN" altLang="en-US"/>
              </a:p>
            </p:txBody>
          </p:sp>
          <p:sp>
            <p:nvSpPr>
              <p:cNvPr id="1042"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bg1">
                  <a:alpha val="100000"/>
                </a:schemeClr>
              </a:solidFill>
              <a:ln w="9525">
                <a:noFill/>
              </a:ln>
            </p:spPr>
            <p:txBody>
              <a:bodyPr/>
              <a:lstStyle/>
              <a:p>
                <a:endParaRPr lang="zh-CN" altLang="en-US"/>
              </a:p>
            </p:txBody>
          </p:sp>
          <p:sp>
            <p:nvSpPr>
              <p:cNvPr id="1043" name="Rectangle 22"/>
              <p:cNvSpPr/>
              <p:nvPr/>
            </p:nvSpPr>
            <p:spPr>
              <a:xfrm>
                <a:off x="256" y="260"/>
                <a:ext cx="32" cy="416"/>
              </a:xfrm>
              <a:prstGeom prst="rect">
                <a:avLst/>
              </a:prstGeom>
              <a:solidFill>
                <a:schemeClr val="bg1"/>
              </a:solidFill>
              <a:ln w="9525">
                <a:noFill/>
              </a:ln>
            </p:spPr>
            <p:txBody>
              <a:bodyPr wrap="none" anchor="ctr" anchorCtr="0"/>
              <a:lstStyle/>
              <a:p>
                <a:pPr lvl="0" eaLnBrk="1" hangingPunct="1"/>
                <a:endParaRPr lang="zh-CN" altLang="en-US" dirty="0">
                  <a:latin typeface="Arial" panose="020B0604020202020204" pitchFamily="34" charset="0"/>
                </a:endParaRPr>
              </a:p>
            </p:txBody>
          </p:sp>
        </p:grpSp>
        <p:grpSp>
          <p:nvGrpSpPr>
            <p:cNvPr id="1033" name="Group 23"/>
            <p:cNvGrpSpPr/>
            <p:nvPr/>
          </p:nvGrpSpPr>
          <p:grpSpPr>
            <a:xfrm>
              <a:off x="248" y="0"/>
              <a:ext cx="235" cy="352"/>
              <a:chOff x="0" y="0"/>
              <a:chExt cx="451" cy="676"/>
            </a:xfrm>
          </p:grpSpPr>
          <p:sp>
            <p:nvSpPr>
              <p:cNvPr id="1038"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bg1">
                  <a:alpha val="100000"/>
                </a:schemeClr>
              </a:solidFill>
              <a:ln w="9525">
                <a:noFill/>
              </a:ln>
            </p:spPr>
            <p:txBody>
              <a:bodyPr/>
              <a:lstStyle/>
              <a:p>
                <a:endParaRPr lang="zh-CN" altLang="en-US"/>
              </a:p>
            </p:txBody>
          </p:sp>
          <p:sp>
            <p:nvSpPr>
              <p:cNvPr id="3"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bg1">
                  <a:alpha val="100000"/>
                </a:schemeClr>
              </a:solidFill>
              <a:ln w="9525">
                <a:noFill/>
              </a:ln>
            </p:spPr>
            <p:txBody>
              <a:bodyPr/>
              <a:lstStyle/>
              <a:p>
                <a:endParaRPr lang="zh-CN" altLang="en-US"/>
              </a:p>
            </p:txBody>
          </p:sp>
          <p:sp>
            <p:nvSpPr>
              <p:cNvPr id="4" name="Rectangle 26"/>
              <p:cNvSpPr/>
              <p:nvPr/>
            </p:nvSpPr>
            <p:spPr>
              <a:xfrm>
                <a:off x="256" y="260"/>
                <a:ext cx="32" cy="416"/>
              </a:xfrm>
              <a:prstGeom prst="rect">
                <a:avLst/>
              </a:prstGeom>
              <a:solidFill>
                <a:schemeClr val="bg1"/>
              </a:solidFill>
              <a:ln w="9525">
                <a:noFill/>
              </a:ln>
            </p:spPr>
            <p:txBody>
              <a:bodyPr wrap="none" anchor="ctr" anchorCtr="0"/>
              <a:lstStyle/>
              <a:p>
                <a:pPr lvl="0" eaLnBrk="1" hangingPunct="1"/>
                <a:endParaRPr lang="zh-CN" altLang="en-US" dirty="0">
                  <a:latin typeface="Arial" panose="020B0604020202020204" pitchFamily="34" charset="0"/>
                </a:endParaRPr>
              </a:p>
            </p:txBody>
          </p:sp>
        </p:grpSp>
        <p:grpSp>
          <p:nvGrpSpPr>
            <p:cNvPr id="1034" name="Group 27"/>
            <p:cNvGrpSpPr/>
            <p:nvPr/>
          </p:nvGrpSpPr>
          <p:grpSpPr>
            <a:xfrm>
              <a:off x="496" y="0"/>
              <a:ext cx="235" cy="352"/>
              <a:chOff x="0" y="0"/>
              <a:chExt cx="451" cy="676"/>
            </a:xfrm>
          </p:grpSpPr>
          <p:sp>
            <p:nvSpPr>
              <p:cNvPr id="1035"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bg1">
                  <a:alpha val="100000"/>
                </a:schemeClr>
              </a:solidFill>
              <a:ln w="9525">
                <a:noFill/>
              </a:ln>
            </p:spPr>
            <p:txBody>
              <a:bodyPr/>
              <a:lstStyle/>
              <a:p>
                <a:endParaRPr lang="zh-CN" altLang="en-US"/>
              </a:p>
            </p:txBody>
          </p:sp>
          <p:sp>
            <p:nvSpPr>
              <p:cNvPr id="1036"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bg1">
                  <a:alpha val="100000"/>
                </a:schemeClr>
              </a:solidFill>
              <a:ln w="9525">
                <a:noFill/>
              </a:ln>
            </p:spPr>
            <p:txBody>
              <a:bodyPr/>
              <a:lstStyle/>
              <a:p>
                <a:endParaRPr lang="zh-CN" altLang="en-US"/>
              </a:p>
            </p:txBody>
          </p:sp>
          <p:sp>
            <p:nvSpPr>
              <p:cNvPr id="1037" name="Rectangle 30"/>
              <p:cNvSpPr/>
              <p:nvPr/>
            </p:nvSpPr>
            <p:spPr>
              <a:xfrm>
                <a:off x="256" y="260"/>
                <a:ext cx="32" cy="416"/>
              </a:xfrm>
              <a:prstGeom prst="rect">
                <a:avLst/>
              </a:prstGeom>
              <a:solidFill>
                <a:schemeClr val="bg1"/>
              </a:solidFill>
              <a:ln w="9525">
                <a:noFill/>
              </a:ln>
            </p:spPr>
            <p:txBody>
              <a:bodyPr wrap="none" anchor="ctr" anchorCtr="0"/>
              <a:lstStyle/>
              <a:p>
                <a:pPr lvl="0" eaLnBrk="1" hangingPunct="1"/>
                <a:endParaRPr lang="zh-CN" altLang="en-US" dirty="0">
                  <a:latin typeface="Arial" panose="020B0604020202020204" pitchFamily="34" charset="0"/>
                </a:endParaRPr>
              </a:p>
            </p:txBody>
          </p:sp>
        </p:grpSp>
      </p:gr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20990" y="480060"/>
            <a:ext cx="1223010" cy="6178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2pPr>
      <a:lvl3pPr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3pPr>
      <a:lvl4pPr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4pPr>
      <a:lvl5pPr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5pPr>
      <a:lvl6pPr marL="457200"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6pPr>
      <a:lvl7pPr marL="914400"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7pPr>
      <a:lvl8pPr marL="1371600"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8pPr>
      <a:lvl9pPr marL="1828800" algn="ctr" rtl="0" fontAlgn="base">
        <a:spcBef>
          <a:spcPct val="0"/>
        </a:spcBef>
        <a:spcAft>
          <a:spcPct val="0"/>
        </a:spcAft>
        <a:defRPr sz="3200">
          <a:solidFill>
            <a:schemeClr val="tx2"/>
          </a:solidFill>
          <a:latin typeface="Arial" panose="020B0604020202020204" pitchFamily="34" charset="0"/>
          <a:ea typeface="华文细黑" panose="0201060004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6.wmf"/><Relationship Id="rId1"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emf"/><Relationship Id="rId7" Type="http://schemas.openxmlformats.org/officeDocument/2006/relationships/oleObject" Target="../embeddings/oleObject4.bin"/><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emf"/><Relationship Id="rId3" Type="http://schemas.openxmlformats.org/officeDocument/2006/relationships/oleObject" Target="../embeddings/oleObject2.bin"/><Relationship Id="rId2" Type="http://schemas.openxmlformats.org/officeDocument/2006/relationships/image" Target="../media/image5.emf"/><Relationship Id="rId11" Type="http://schemas.openxmlformats.org/officeDocument/2006/relationships/notesSlide" Target="../notesSlides/notesSlide1.xml"/><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7.xml"/><Relationship Id="rId7" Type="http://schemas.openxmlformats.org/officeDocument/2006/relationships/image" Target="../media/image13.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emf"/><Relationship Id="rId3" Type="http://schemas.openxmlformats.org/officeDocument/2006/relationships/oleObject" Target="../embeddings/oleObject6.bin"/><Relationship Id="rId2" Type="http://schemas.openxmlformats.org/officeDocument/2006/relationships/image" Target="../media/image9.wmf"/><Relationship Id="rId1"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tags" Target="../tags/tag16.xml"/><Relationship Id="rId3" Type="http://schemas.openxmlformats.org/officeDocument/2006/relationships/image" Target="../media/image18.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wmf"/><Relationship Id="rId1"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p:nvPr/>
        </p:nvSpPr>
        <p:spPr>
          <a:xfrm>
            <a:off x="1092200" y="2263775"/>
            <a:ext cx="7178675" cy="1006475"/>
          </a:xfrm>
          <a:prstGeom prst="rect">
            <a:avLst/>
          </a:prstGeom>
          <a:noFill/>
          <a:ln w="9525">
            <a:noFill/>
          </a:ln>
        </p:spPr>
        <p:txBody>
          <a:bodyPr>
            <a:spAutoFit/>
          </a:bodyPr>
          <a:lstStyle/>
          <a:p>
            <a:pPr algn="ctr">
              <a:spcBef>
                <a:spcPct val="50000"/>
              </a:spcBef>
            </a:pPr>
            <a:r>
              <a:rPr lang="zh-CN" altLang="en-US" sz="6000" b="1" dirty="0">
                <a:solidFill>
                  <a:srgbClr val="CC0066"/>
                </a:solidFill>
                <a:latin typeface="Tahoma" panose="020B0604030504040204" pitchFamily="34" charset="0"/>
                <a:ea typeface="华文中宋" panose="02010600040101010101" pitchFamily="2" charset="-122"/>
              </a:rPr>
              <a:t>环境因素识别与评价</a:t>
            </a:r>
            <a:endParaRPr lang="zh-CN" altLang="en-US" sz="6000" b="1" dirty="0">
              <a:solidFill>
                <a:srgbClr val="CC0066"/>
              </a:solidFill>
              <a:latin typeface="Tahoma" panose="020B0604030504040204" pitchFamily="34" charset="0"/>
              <a:ea typeface="华文中宋" panose="0201060004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全面</a:t>
            </a:r>
            <a:endParaRPr lang="zh-CN" altLang="en-US" b="1">
              <a:solidFill>
                <a:schemeClr val="bg1"/>
              </a:solidFill>
            </a:endParaRPr>
          </a:p>
        </p:txBody>
      </p:sp>
      <p:sp>
        <p:nvSpPr>
          <p:cNvPr id="9" name="椭圆 8"/>
          <p:cNvSpPr/>
          <p:nvPr>
            <p:custDataLst>
              <p:tags r:id="rId3"/>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实用</a:t>
            </a:r>
            <a:endParaRPr lang="zh-CN" altLang="en-US"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42913" y="642938"/>
            <a:ext cx="8229600" cy="523875"/>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第三章环境因素的描述</a:t>
            </a:r>
            <a:endParaRPr lang="zh-CN" altLang="en-US" sz="2400" b="1" dirty="0">
              <a:latin typeface="新宋体" panose="02010609030101010101" pitchFamily="49" charset="-122"/>
              <a:ea typeface="新宋体" panose="02010609030101010101" pitchFamily="49" charset="-122"/>
            </a:endParaRPr>
          </a:p>
        </p:txBody>
      </p:sp>
      <p:sp>
        <p:nvSpPr>
          <p:cNvPr id="24579" name="AutoShape 3"/>
          <p:cNvSpPr/>
          <p:nvPr/>
        </p:nvSpPr>
        <p:spPr>
          <a:xfrm>
            <a:off x="1066800" y="2667000"/>
            <a:ext cx="29718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危险化学品泄露</a:t>
            </a:r>
            <a:endParaRPr lang="zh-CN" altLang="en-US" sz="2400" dirty="0">
              <a:latin typeface="新宋体" panose="02010609030101010101" pitchFamily="49" charset="-122"/>
              <a:ea typeface="新宋体" panose="02010609030101010101" pitchFamily="49" charset="-122"/>
            </a:endParaRPr>
          </a:p>
        </p:txBody>
      </p:sp>
      <p:sp>
        <p:nvSpPr>
          <p:cNvPr id="24580" name="AutoShape 4"/>
          <p:cNvSpPr/>
          <p:nvPr/>
        </p:nvSpPr>
        <p:spPr>
          <a:xfrm>
            <a:off x="762000" y="3352800"/>
            <a:ext cx="2819400" cy="4572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排放食堂油烟</a:t>
            </a:r>
            <a:endParaRPr lang="zh-CN" altLang="en-US" sz="2400" dirty="0">
              <a:latin typeface="新宋体" panose="02010609030101010101" pitchFamily="49" charset="-122"/>
              <a:ea typeface="新宋体" panose="02010609030101010101" pitchFamily="49" charset="-122"/>
            </a:endParaRPr>
          </a:p>
        </p:txBody>
      </p:sp>
      <p:sp>
        <p:nvSpPr>
          <p:cNvPr id="24581" name="AutoShape 5"/>
          <p:cNvSpPr/>
          <p:nvPr/>
        </p:nvSpPr>
        <p:spPr>
          <a:xfrm>
            <a:off x="685800" y="3962400"/>
            <a:ext cx="25908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污水排放</a:t>
            </a:r>
            <a:endParaRPr lang="zh-CN" altLang="en-US" sz="2400" dirty="0">
              <a:latin typeface="新宋体" panose="02010609030101010101" pitchFamily="49" charset="-122"/>
              <a:ea typeface="新宋体" panose="02010609030101010101" pitchFamily="49" charset="-122"/>
            </a:endParaRPr>
          </a:p>
        </p:txBody>
      </p:sp>
      <p:sp>
        <p:nvSpPr>
          <p:cNvPr id="24582" name="AutoShape 6"/>
          <p:cNvSpPr/>
          <p:nvPr/>
        </p:nvSpPr>
        <p:spPr>
          <a:xfrm>
            <a:off x="533400" y="4648200"/>
            <a:ext cx="23622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噪声排放</a:t>
            </a:r>
            <a:endParaRPr lang="zh-CN" altLang="en-US" sz="2400" dirty="0">
              <a:latin typeface="新宋体" panose="02010609030101010101" pitchFamily="49" charset="-122"/>
              <a:ea typeface="新宋体" panose="02010609030101010101" pitchFamily="49" charset="-122"/>
            </a:endParaRPr>
          </a:p>
        </p:txBody>
      </p:sp>
      <p:sp>
        <p:nvSpPr>
          <p:cNvPr id="24583" name="AutoShape 7"/>
          <p:cNvSpPr/>
          <p:nvPr/>
        </p:nvSpPr>
        <p:spPr>
          <a:xfrm>
            <a:off x="304800" y="5257800"/>
            <a:ext cx="29718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油漆桶废弃</a:t>
            </a:r>
            <a:endParaRPr lang="zh-CN" altLang="en-US" sz="2400" dirty="0">
              <a:latin typeface="新宋体" panose="02010609030101010101" pitchFamily="49" charset="-122"/>
              <a:ea typeface="新宋体" panose="02010609030101010101" pitchFamily="49" charset="-122"/>
            </a:endParaRPr>
          </a:p>
        </p:txBody>
      </p:sp>
      <p:sp>
        <p:nvSpPr>
          <p:cNvPr id="24584" name="AutoShape 8"/>
          <p:cNvSpPr/>
          <p:nvPr/>
        </p:nvSpPr>
        <p:spPr>
          <a:xfrm>
            <a:off x="1752600" y="1981200"/>
            <a:ext cx="25908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en-US" altLang="zh-CN" sz="2000" b="1" dirty="0">
                <a:latin typeface="新宋体" panose="02010609030101010101" pitchFamily="49" charset="-122"/>
                <a:ea typeface="新宋体" panose="02010609030101010101" pitchFamily="49" charset="-122"/>
              </a:rPr>
              <a:t>SO</a:t>
            </a:r>
            <a:r>
              <a:rPr lang="en-US" altLang="zh-CN" sz="2000" b="1" baseline="-25000" dirty="0">
                <a:latin typeface="新宋体" panose="02010609030101010101" pitchFamily="49" charset="-122"/>
                <a:ea typeface="新宋体" panose="02010609030101010101" pitchFamily="49" charset="-122"/>
              </a:rPr>
              <a:t>2</a:t>
            </a:r>
            <a:r>
              <a:rPr lang="zh-CN" altLang="en-US" sz="2000" b="1" dirty="0">
                <a:latin typeface="新宋体" panose="02010609030101010101" pitchFamily="49" charset="-122"/>
                <a:ea typeface="新宋体" panose="02010609030101010101" pitchFamily="49" charset="-122"/>
              </a:rPr>
              <a:t>排放</a:t>
            </a:r>
            <a:endParaRPr lang="zh-CN" altLang="en-US" sz="2000" b="1" dirty="0">
              <a:latin typeface="新宋体" panose="02010609030101010101" pitchFamily="49" charset="-122"/>
              <a:ea typeface="新宋体" panose="02010609030101010101" pitchFamily="49" charset="-122"/>
            </a:endParaRPr>
          </a:p>
        </p:txBody>
      </p:sp>
      <p:sp>
        <p:nvSpPr>
          <p:cNvPr id="24585" name="AutoShape 9"/>
          <p:cNvSpPr/>
          <p:nvPr/>
        </p:nvSpPr>
        <p:spPr>
          <a:xfrm>
            <a:off x="4114800" y="3886200"/>
            <a:ext cx="976313" cy="485775"/>
          </a:xfrm>
          <a:custGeom>
            <a:avLst/>
            <a:gdLst>
              <a:gd name="txL" fmla="*/ 3375 w 21600"/>
              <a:gd name="txT" fmla="*/ 5400 h 21600"/>
              <a:gd name="txR" fmla="*/ 18900 w 21600"/>
              <a:gd name="txB" fmla="*/ 16200 h 21600"/>
            </a:gdLst>
            <a:ahLst/>
            <a:cxnLst>
              <a:cxn ang="17694720">
                <a:pos x="732235" y="0"/>
              </a:cxn>
              <a:cxn ang="11796480">
                <a:pos x="0" y="242888"/>
              </a:cxn>
              <a:cxn ang="5898240">
                <a:pos x="732235" y="485775"/>
              </a:cxn>
              <a:cxn ang="0">
                <a:pos x="976313" y="242888"/>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lstStyle/>
          <a:p>
            <a:endParaRPr lang="zh-CN" altLang="en-US"/>
          </a:p>
        </p:txBody>
      </p:sp>
      <p:sp>
        <p:nvSpPr>
          <p:cNvPr id="24586" name="AutoShape 10"/>
          <p:cNvSpPr/>
          <p:nvPr/>
        </p:nvSpPr>
        <p:spPr>
          <a:xfrm>
            <a:off x="5562600" y="3505200"/>
            <a:ext cx="2286000" cy="1143000"/>
          </a:xfrm>
          <a:prstGeom prst="chevr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r"/>
            <a:r>
              <a:rPr lang="zh-CN" altLang="en-US" sz="2000" b="1" dirty="0">
                <a:solidFill>
                  <a:schemeClr val="hlink"/>
                </a:solidFill>
                <a:latin typeface="新宋体" panose="02010609030101010101" pitchFamily="49" charset="-122"/>
                <a:ea typeface="新宋体" panose="02010609030101010101" pitchFamily="49" charset="-122"/>
              </a:rPr>
              <a:t>即环境因素</a:t>
            </a:r>
            <a:endParaRPr lang="zh-CN" altLang="en-US" sz="2000" b="1" dirty="0">
              <a:solidFill>
                <a:schemeClr val="hlink"/>
              </a:solidFill>
              <a:latin typeface="新宋体" panose="02010609030101010101" pitchFamily="49" charset="-122"/>
              <a:ea typeface="新宋体" panose="02010609030101010101" pitchFamily="49" charset="-122"/>
            </a:endParaRPr>
          </a:p>
        </p:txBody>
      </p:sp>
      <p:pic>
        <p:nvPicPr>
          <p:cNvPr id="24587" name="Picture 11" descr="BD06784_"/>
          <p:cNvPicPr>
            <a:picLocks noChangeAspect="1"/>
          </p:cNvPicPr>
          <p:nvPr/>
        </p:nvPicPr>
        <p:blipFill>
          <a:blip r:embed="rId1"/>
          <a:stretch>
            <a:fillRect/>
          </a:stretch>
        </p:blipFill>
        <p:spPr>
          <a:xfrm>
            <a:off x="7162800" y="4876800"/>
            <a:ext cx="1819275" cy="1682750"/>
          </a:xfrm>
          <a:prstGeom prst="rect">
            <a:avLst/>
          </a:prstGeom>
          <a:noFill/>
          <a:ln w="9525">
            <a:noFill/>
          </a:ln>
        </p:spPr>
      </p:pic>
      <p:sp>
        <p:nvSpPr>
          <p:cNvPr id="24588" name="AutoShape 12"/>
          <p:cNvSpPr/>
          <p:nvPr/>
        </p:nvSpPr>
        <p:spPr>
          <a:xfrm>
            <a:off x="304800" y="5943600"/>
            <a:ext cx="3276600" cy="3810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废弃的涂改液瓶子</a:t>
            </a:r>
            <a:endParaRPr lang="zh-CN" altLang="en-US" sz="2400" dirty="0">
              <a:latin typeface="新宋体" panose="02010609030101010101" pitchFamily="49" charset="-122"/>
              <a:ea typeface="新宋体" panose="02010609030101010101" pitchFamily="49" charset="-122"/>
            </a:endParaRPr>
          </a:p>
        </p:txBody>
      </p:sp>
      <p:sp>
        <p:nvSpPr>
          <p:cNvPr id="24589" name="AutoShape 13"/>
          <p:cNvSpPr/>
          <p:nvPr/>
        </p:nvSpPr>
        <p:spPr>
          <a:xfrm>
            <a:off x="4114800" y="5029200"/>
            <a:ext cx="2133600" cy="1371600"/>
          </a:xfrm>
          <a:prstGeom prst="upArrowCallout">
            <a:avLst>
              <a:gd name="adj1" fmla="val 38888"/>
              <a:gd name="adj2" fmla="val 38888"/>
              <a:gd name="adj3" fmla="val 16666"/>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动词</a:t>
            </a:r>
            <a:r>
              <a:rPr lang="en-US" altLang="zh-CN" sz="2400" b="1" dirty="0">
                <a:latin typeface="新宋体" panose="02010609030101010101" pitchFamily="49" charset="-122"/>
                <a:ea typeface="新宋体" panose="02010609030101010101" pitchFamily="49" charset="-122"/>
              </a:rPr>
              <a:t>+</a:t>
            </a:r>
            <a:r>
              <a:rPr lang="zh-CN" altLang="en-US" sz="2400" b="1" dirty="0">
                <a:latin typeface="新宋体" panose="02010609030101010101" pitchFamily="49" charset="-122"/>
                <a:ea typeface="新宋体" panose="02010609030101010101" pitchFamily="49" charset="-122"/>
              </a:rPr>
              <a:t>名词</a:t>
            </a: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名词</a:t>
            </a:r>
            <a:r>
              <a:rPr lang="en-US" altLang="zh-CN" sz="2400" b="1" dirty="0">
                <a:latin typeface="新宋体" panose="02010609030101010101" pitchFamily="49" charset="-122"/>
                <a:ea typeface="新宋体" panose="02010609030101010101" pitchFamily="49" charset="-122"/>
              </a:rPr>
              <a:t>+</a:t>
            </a:r>
            <a:r>
              <a:rPr lang="zh-CN" altLang="en-US" sz="2400" b="1" dirty="0">
                <a:latin typeface="新宋体" panose="02010609030101010101" pitchFamily="49" charset="-122"/>
                <a:ea typeface="新宋体" panose="02010609030101010101" pitchFamily="49" charset="-122"/>
              </a:rPr>
              <a:t>动词</a:t>
            </a:r>
            <a:endParaRPr lang="zh-CN" altLang="en-US"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96875" y="657225"/>
            <a:ext cx="8229600" cy="493713"/>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第四章   环境因素的影响</a:t>
            </a:r>
            <a:endParaRPr lang="zh-CN" altLang="en-US" sz="2400" b="1" dirty="0">
              <a:latin typeface="新宋体" panose="02010609030101010101" pitchFamily="49" charset="-122"/>
              <a:ea typeface="新宋体" panose="02010609030101010101" pitchFamily="49" charset="-122"/>
            </a:endParaRPr>
          </a:p>
        </p:txBody>
      </p:sp>
      <p:sp>
        <p:nvSpPr>
          <p:cNvPr id="25603" name="AutoShape 3"/>
          <p:cNvSpPr/>
          <p:nvPr/>
        </p:nvSpPr>
        <p:spPr>
          <a:xfrm>
            <a:off x="914400" y="1981200"/>
            <a:ext cx="2438400" cy="6096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车辆尾气排放</a:t>
            </a:r>
            <a:endParaRPr lang="zh-CN" altLang="en-US" sz="2000" b="1" dirty="0">
              <a:latin typeface="新宋体" panose="02010609030101010101" pitchFamily="49" charset="-122"/>
              <a:ea typeface="新宋体" panose="02010609030101010101" pitchFamily="49" charset="-122"/>
            </a:endParaRPr>
          </a:p>
        </p:txBody>
      </p:sp>
      <p:sp>
        <p:nvSpPr>
          <p:cNvPr id="25604" name="AutoShape 4"/>
          <p:cNvSpPr/>
          <p:nvPr/>
        </p:nvSpPr>
        <p:spPr>
          <a:xfrm>
            <a:off x="762000" y="2743200"/>
            <a:ext cx="2667000" cy="5334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草坪施化肥</a:t>
            </a:r>
            <a:endParaRPr lang="zh-CN" altLang="en-US" sz="2000" b="1" dirty="0">
              <a:latin typeface="新宋体" panose="02010609030101010101" pitchFamily="49" charset="-122"/>
              <a:ea typeface="新宋体" panose="02010609030101010101" pitchFamily="49" charset="-122"/>
            </a:endParaRPr>
          </a:p>
        </p:txBody>
      </p:sp>
      <p:sp>
        <p:nvSpPr>
          <p:cNvPr id="25605" name="AutoShape 5"/>
          <p:cNvSpPr/>
          <p:nvPr/>
        </p:nvSpPr>
        <p:spPr>
          <a:xfrm>
            <a:off x="685800" y="3429000"/>
            <a:ext cx="2743200" cy="5334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含油废水排放</a:t>
            </a:r>
            <a:endParaRPr lang="zh-CN" altLang="en-US" sz="2000" b="1" dirty="0">
              <a:latin typeface="新宋体" panose="02010609030101010101" pitchFamily="49" charset="-122"/>
              <a:ea typeface="新宋体" panose="02010609030101010101" pitchFamily="49" charset="-122"/>
            </a:endParaRPr>
          </a:p>
        </p:txBody>
      </p:sp>
      <p:sp>
        <p:nvSpPr>
          <p:cNvPr id="25606" name="AutoShape 6"/>
          <p:cNvSpPr/>
          <p:nvPr/>
        </p:nvSpPr>
        <p:spPr>
          <a:xfrm>
            <a:off x="685800" y="4038600"/>
            <a:ext cx="2743200" cy="6096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机械运行产生噪声</a:t>
            </a:r>
            <a:endParaRPr lang="zh-CN" altLang="en-US" sz="2000" b="1" dirty="0">
              <a:latin typeface="新宋体" panose="02010609030101010101" pitchFamily="49" charset="-122"/>
              <a:ea typeface="新宋体" panose="02010609030101010101" pitchFamily="49" charset="-122"/>
            </a:endParaRPr>
          </a:p>
        </p:txBody>
      </p:sp>
      <p:sp>
        <p:nvSpPr>
          <p:cNvPr id="25607" name="AutoShape 7"/>
          <p:cNvSpPr/>
          <p:nvPr/>
        </p:nvSpPr>
        <p:spPr>
          <a:xfrm>
            <a:off x="609600" y="4800600"/>
            <a:ext cx="2743200" cy="5334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废弃的泡沫饭盒</a:t>
            </a:r>
            <a:endParaRPr lang="zh-CN" altLang="en-US" sz="2000" b="1" dirty="0">
              <a:latin typeface="新宋体" panose="02010609030101010101" pitchFamily="49" charset="-122"/>
              <a:ea typeface="新宋体" panose="02010609030101010101" pitchFamily="49" charset="-122"/>
            </a:endParaRPr>
          </a:p>
        </p:txBody>
      </p:sp>
      <p:sp>
        <p:nvSpPr>
          <p:cNvPr id="25608" name="AutoShape 8"/>
          <p:cNvSpPr/>
          <p:nvPr/>
        </p:nvSpPr>
        <p:spPr>
          <a:xfrm>
            <a:off x="5486400" y="1828800"/>
            <a:ext cx="1905000" cy="609600"/>
          </a:xfrm>
          <a:prstGeom prst="notchedRightArrow">
            <a:avLst>
              <a:gd name="adj1" fmla="val 50000"/>
              <a:gd name="adj2" fmla="val 7812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污染大气</a:t>
            </a:r>
            <a:endParaRPr lang="zh-CN" altLang="en-US" sz="2000" b="1" dirty="0">
              <a:latin typeface="新宋体" panose="02010609030101010101" pitchFamily="49" charset="-122"/>
              <a:ea typeface="新宋体" panose="02010609030101010101" pitchFamily="49" charset="-122"/>
            </a:endParaRPr>
          </a:p>
        </p:txBody>
      </p:sp>
      <p:sp>
        <p:nvSpPr>
          <p:cNvPr id="25609" name="AutoShape 9"/>
          <p:cNvSpPr/>
          <p:nvPr/>
        </p:nvSpPr>
        <p:spPr>
          <a:xfrm>
            <a:off x="5562600" y="2590800"/>
            <a:ext cx="1828800" cy="533400"/>
          </a:xfrm>
          <a:prstGeom prst="notchedRightArrow">
            <a:avLst>
              <a:gd name="adj1" fmla="val 50000"/>
              <a:gd name="adj2" fmla="val 85714"/>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土壤硬化</a:t>
            </a:r>
            <a:endParaRPr lang="zh-CN" altLang="en-US" sz="2000" b="1" dirty="0">
              <a:latin typeface="新宋体" panose="02010609030101010101" pitchFamily="49" charset="-122"/>
              <a:ea typeface="新宋体" panose="02010609030101010101" pitchFamily="49" charset="-122"/>
            </a:endParaRPr>
          </a:p>
        </p:txBody>
      </p:sp>
      <p:sp>
        <p:nvSpPr>
          <p:cNvPr id="25610" name="AutoShape 10"/>
          <p:cNvSpPr/>
          <p:nvPr/>
        </p:nvSpPr>
        <p:spPr>
          <a:xfrm>
            <a:off x="5562600" y="3352800"/>
            <a:ext cx="1828800" cy="609600"/>
          </a:xfrm>
          <a:prstGeom prst="notchedRightArrow">
            <a:avLst>
              <a:gd name="adj1" fmla="val 50000"/>
              <a:gd name="adj2" fmla="val 7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污染地下水</a:t>
            </a:r>
            <a:endParaRPr lang="zh-CN" altLang="en-US" sz="2000" b="1" dirty="0">
              <a:latin typeface="新宋体" panose="02010609030101010101" pitchFamily="49" charset="-122"/>
              <a:ea typeface="新宋体" panose="02010609030101010101" pitchFamily="49" charset="-122"/>
            </a:endParaRPr>
          </a:p>
        </p:txBody>
      </p:sp>
      <p:sp>
        <p:nvSpPr>
          <p:cNvPr id="25611" name="AutoShape 11"/>
          <p:cNvSpPr/>
          <p:nvPr/>
        </p:nvSpPr>
        <p:spPr>
          <a:xfrm>
            <a:off x="5562600" y="4038600"/>
            <a:ext cx="1752600" cy="609600"/>
          </a:xfrm>
          <a:prstGeom prst="notchedRightArrow">
            <a:avLst>
              <a:gd name="adj1" fmla="val 50000"/>
              <a:gd name="adj2" fmla="val 7187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噪声污染</a:t>
            </a:r>
            <a:endParaRPr lang="zh-CN" altLang="en-US" sz="2000" b="1" dirty="0">
              <a:latin typeface="新宋体" panose="02010609030101010101" pitchFamily="49" charset="-122"/>
              <a:ea typeface="新宋体" panose="02010609030101010101" pitchFamily="49" charset="-122"/>
            </a:endParaRPr>
          </a:p>
        </p:txBody>
      </p:sp>
      <p:sp>
        <p:nvSpPr>
          <p:cNvPr id="25612" name="AutoShape 12"/>
          <p:cNvSpPr/>
          <p:nvPr/>
        </p:nvSpPr>
        <p:spPr>
          <a:xfrm>
            <a:off x="5562600" y="4800600"/>
            <a:ext cx="1752600" cy="609600"/>
          </a:xfrm>
          <a:prstGeom prst="notchedRightArrow">
            <a:avLst>
              <a:gd name="adj1" fmla="val 50000"/>
              <a:gd name="adj2" fmla="val 7187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固体废弃物</a:t>
            </a:r>
            <a:endParaRPr lang="zh-CN" altLang="en-US" sz="2000" b="1" dirty="0">
              <a:latin typeface="新宋体" panose="02010609030101010101" pitchFamily="49" charset="-122"/>
              <a:ea typeface="新宋体" panose="02010609030101010101" pitchFamily="49" charset="-122"/>
            </a:endParaRPr>
          </a:p>
        </p:txBody>
      </p:sp>
      <p:sp>
        <p:nvSpPr>
          <p:cNvPr id="25613" name="AutoShape 13"/>
          <p:cNvSpPr/>
          <p:nvPr/>
        </p:nvSpPr>
        <p:spPr>
          <a:xfrm>
            <a:off x="7620000" y="1981200"/>
            <a:ext cx="914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chemeClr val="hlink"/>
                </a:solidFill>
                <a:latin typeface="新宋体" panose="02010609030101010101" pitchFamily="49" charset="-122"/>
                <a:ea typeface="新宋体" panose="02010609030101010101" pitchFamily="49" charset="-122"/>
              </a:rPr>
              <a:t>气</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25614" name="AutoShape 14"/>
          <p:cNvSpPr/>
          <p:nvPr/>
        </p:nvSpPr>
        <p:spPr>
          <a:xfrm>
            <a:off x="7696200" y="3429000"/>
            <a:ext cx="914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chemeClr val="hlink"/>
                </a:solidFill>
                <a:latin typeface="新宋体" panose="02010609030101010101" pitchFamily="49" charset="-122"/>
                <a:ea typeface="新宋体" panose="02010609030101010101" pitchFamily="49" charset="-122"/>
              </a:rPr>
              <a:t>水</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25615" name="AutoShape 15"/>
          <p:cNvSpPr/>
          <p:nvPr/>
        </p:nvSpPr>
        <p:spPr>
          <a:xfrm>
            <a:off x="7696200" y="2667000"/>
            <a:ext cx="914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chemeClr val="hlink"/>
                </a:solidFill>
                <a:latin typeface="新宋体" panose="02010609030101010101" pitchFamily="49" charset="-122"/>
                <a:ea typeface="新宋体" panose="02010609030101010101" pitchFamily="49" charset="-122"/>
              </a:rPr>
              <a:t>土壤</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25616" name="AutoShape 16"/>
          <p:cNvSpPr/>
          <p:nvPr/>
        </p:nvSpPr>
        <p:spPr>
          <a:xfrm>
            <a:off x="7772400" y="4191000"/>
            <a:ext cx="914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chemeClr val="hlink"/>
                </a:solidFill>
                <a:latin typeface="新宋体" panose="02010609030101010101" pitchFamily="49" charset="-122"/>
                <a:ea typeface="新宋体" panose="02010609030101010101" pitchFamily="49" charset="-122"/>
              </a:rPr>
              <a:t>社区</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25617" name="AutoShape 17"/>
          <p:cNvSpPr/>
          <p:nvPr/>
        </p:nvSpPr>
        <p:spPr>
          <a:xfrm>
            <a:off x="7772400" y="4953000"/>
            <a:ext cx="914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chemeClr val="hlink"/>
                </a:solidFill>
                <a:latin typeface="新宋体" panose="02010609030101010101" pitchFamily="49" charset="-122"/>
                <a:ea typeface="新宋体" panose="02010609030101010101" pitchFamily="49" charset="-122"/>
              </a:rPr>
              <a:t>渣</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25618" name="AutoShape 18"/>
          <p:cNvSpPr/>
          <p:nvPr/>
        </p:nvSpPr>
        <p:spPr>
          <a:xfrm>
            <a:off x="609600" y="5562600"/>
            <a:ext cx="2743200" cy="5334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机械设备空挡运行</a:t>
            </a:r>
            <a:endParaRPr lang="zh-CN" altLang="en-US" sz="2000" b="1" dirty="0">
              <a:latin typeface="新宋体" panose="02010609030101010101" pitchFamily="49" charset="-122"/>
              <a:ea typeface="新宋体" panose="02010609030101010101" pitchFamily="49" charset="-122"/>
            </a:endParaRPr>
          </a:p>
        </p:txBody>
      </p:sp>
      <p:sp>
        <p:nvSpPr>
          <p:cNvPr id="25619" name="AutoShape 19"/>
          <p:cNvSpPr/>
          <p:nvPr/>
        </p:nvSpPr>
        <p:spPr>
          <a:xfrm>
            <a:off x="3657600" y="3048000"/>
            <a:ext cx="1676400" cy="2209800"/>
          </a:xfrm>
          <a:prstGeom prst="irregularSeal1">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rgbClr val="FFFFFF"/>
                </a:solidFill>
                <a:latin typeface="新宋体" panose="02010609030101010101" pitchFamily="49" charset="-122"/>
                <a:ea typeface="新宋体" panose="02010609030101010101" pitchFamily="49" charset="-122"/>
              </a:rPr>
              <a:t>环境影响</a:t>
            </a:r>
            <a:endParaRPr lang="zh-CN" altLang="en-US" sz="2400" b="1" dirty="0">
              <a:solidFill>
                <a:srgbClr val="FFFFFF"/>
              </a:solidFill>
              <a:latin typeface="新宋体" panose="02010609030101010101" pitchFamily="49" charset="-122"/>
              <a:ea typeface="新宋体" panose="02010609030101010101" pitchFamily="49" charset="-122"/>
            </a:endParaRPr>
          </a:p>
        </p:txBody>
      </p:sp>
      <p:sp>
        <p:nvSpPr>
          <p:cNvPr id="25620" name="AutoShape 20"/>
          <p:cNvSpPr/>
          <p:nvPr/>
        </p:nvSpPr>
        <p:spPr>
          <a:xfrm>
            <a:off x="5562600" y="5486400"/>
            <a:ext cx="1752600" cy="609600"/>
          </a:xfrm>
          <a:prstGeom prst="notchedRightArrow">
            <a:avLst>
              <a:gd name="adj1" fmla="val 50000"/>
              <a:gd name="adj2" fmla="val 7187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耗电</a:t>
            </a:r>
            <a:endParaRPr lang="zh-CN" altLang="en-US" sz="2000" b="1" dirty="0">
              <a:latin typeface="新宋体" panose="02010609030101010101" pitchFamily="49" charset="-122"/>
              <a:ea typeface="新宋体" panose="02010609030101010101" pitchFamily="49" charset="-122"/>
            </a:endParaRPr>
          </a:p>
        </p:txBody>
      </p:sp>
      <p:sp>
        <p:nvSpPr>
          <p:cNvPr id="25621" name="AutoShape 21"/>
          <p:cNvSpPr/>
          <p:nvPr/>
        </p:nvSpPr>
        <p:spPr>
          <a:xfrm>
            <a:off x="7620000" y="5562600"/>
            <a:ext cx="12192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solidFill>
                  <a:schemeClr val="hlink"/>
                </a:solidFill>
                <a:latin typeface="新宋体" panose="02010609030101010101" pitchFamily="49" charset="-122"/>
                <a:ea typeface="新宋体" panose="02010609030101010101" pitchFamily="49" charset="-122"/>
              </a:rPr>
              <a:t>能源耗竭</a:t>
            </a:r>
            <a:endParaRPr lang="zh-CN" altLang="en-US" sz="2000" b="1" dirty="0">
              <a:solidFill>
                <a:schemeClr val="hlink"/>
              </a:solidFill>
              <a:latin typeface="新宋体" panose="02010609030101010101" pitchFamily="49" charset="-122"/>
              <a:ea typeface="新宋体" panose="02010609030101010101" pitchFamily="49" charset="-122"/>
            </a:endParaRPr>
          </a:p>
        </p:txBody>
      </p:sp>
      <p:sp>
        <p:nvSpPr>
          <p:cNvPr id="25622" name="AutoShape 22"/>
          <p:cNvSpPr/>
          <p:nvPr/>
        </p:nvSpPr>
        <p:spPr>
          <a:xfrm>
            <a:off x="7620000" y="6324600"/>
            <a:ext cx="12192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solidFill>
                  <a:schemeClr val="hlink"/>
                </a:solidFill>
                <a:latin typeface="新宋体" panose="02010609030101010101" pitchFamily="49" charset="-122"/>
                <a:ea typeface="新宋体" panose="02010609030101010101" pitchFamily="49" charset="-122"/>
              </a:rPr>
              <a:t>能源耗竭</a:t>
            </a:r>
            <a:endParaRPr lang="zh-CN" altLang="en-US" sz="2000" b="1" dirty="0">
              <a:solidFill>
                <a:schemeClr val="hlink"/>
              </a:solidFill>
              <a:latin typeface="新宋体" panose="02010609030101010101" pitchFamily="49" charset="-122"/>
              <a:ea typeface="新宋体" panose="02010609030101010101" pitchFamily="49" charset="-122"/>
            </a:endParaRPr>
          </a:p>
        </p:txBody>
      </p:sp>
      <p:sp>
        <p:nvSpPr>
          <p:cNvPr id="25623" name="AutoShape 23"/>
          <p:cNvSpPr/>
          <p:nvPr/>
        </p:nvSpPr>
        <p:spPr>
          <a:xfrm>
            <a:off x="6019800" y="5943600"/>
            <a:ext cx="485775"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5624" name="AutoShape 24"/>
          <p:cNvSpPr/>
          <p:nvPr/>
        </p:nvSpPr>
        <p:spPr>
          <a:xfrm>
            <a:off x="5562600" y="6248400"/>
            <a:ext cx="1752600" cy="609600"/>
          </a:xfrm>
          <a:prstGeom prst="notchedRightArrow">
            <a:avLst>
              <a:gd name="adj1" fmla="val 50000"/>
              <a:gd name="adj2" fmla="val 7187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燃煤消耗</a:t>
            </a: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73075" y="746125"/>
            <a:ext cx="8229600" cy="523875"/>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第五章   识别环境因素的方法</a:t>
            </a:r>
            <a:endParaRPr lang="zh-CN" altLang="en-US" sz="2400" b="1" dirty="0">
              <a:latin typeface="新宋体" panose="02010609030101010101" pitchFamily="49" charset="-122"/>
              <a:ea typeface="新宋体" panose="02010609030101010101" pitchFamily="49" charset="-122"/>
            </a:endParaRPr>
          </a:p>
        </p:txBody>
      </p:sp>
      <p:sp>
        <p:nvSpPr>
          <p:cNvPr id="26627" name="AutoShape 3"/>
          <p:cNvSpPr/>
          <p:nvPr/>
        </p:nvSpPr>
        <p:spPr>
          <a:xfrm>
            <a:off x="533400" y="2806700"/>
            <a:ext cx="2667000" cy="533400"/>
          </a:xfrm>
          <a:prstGeom prst="flowChartTerminator">
            <a:avLst/>
          </a:prstGeom>
          <a:solidFill>
            <a:srgbClr val="FFFF99"/>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物料均衡计算方法</a:t>
            </a:r>
            <a:endParaRPr lang="zh-CN" altLang="en-US" sz="2400" b="1" dirty="0">
              <a:latin typeface="新宋体" panose="02010609030101010101" pitchFamily="49" charset="-122"/>
              <a:ea typeface="新宋体" panose="02010609030101010101" pitchFamily="49" charset="-122"/>
            </a:endParaRPr>
          </a:p>
        </p:txBody>
      </p:sp>
      <p:sp>
        <p:nvSpPr>
          <p:cNvPr id="26628" name="AutoShape 4"/>
          <p:cNvSpPr/>
          <p:nvPr/>
        </p:nvSpPr>
        <p:spPr>
          <a:xfrm>
            <a:off x="533400" y="3568700"/>
            <a:ext cx="26670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产品生命周期</a:t>
            </a:r>
            <a:endParaRPr lang="zh-CN" altLang="en-US" sz="2400" b="1" dirty="0">
              <a:latin typeface="新宋体" panose="02010609030101010101" pitchFamily="49" charset="-122"/>
              <a:ea typeface="新宋体" panose="02010609030101010101" pitchFamily="49" charset="-122"/>
            </a:endParaRPr>
          </a:p>
        </p:txBody>
      </p:sp>
      <p:sp>
        <p:nvSpPr>
          <p:cNvPr id="26629" name="AutoShape 5"/>
          <p:cNvSpPr/>
          <p:nvPr/>
        </p:nvSpPr>
        <p:spPr>
          <a:xfrm>
            <a:off x="6324600" y="4254500"/>
            <a:ext cx="26670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问卷调查</a:t>
            </a:r>
            <a:endParaRPr lang="zh-CN" altLang="en-US" sz="2400" b="1" dirty="0">
              <a:latin typeface="新宋体" panose="02010609030101010101" pitchFamily="49" charset="-122"/>
              <a:ea typeface="新宋体" panose="02010609030101010101" pitchFamily="49" charset="-122"/>
            </a:endParaRPr>
          </a:p>
        </p:txBody>
      </p:sp>
      <p:sp>
        <p:nvSpPr>
          <p:cNvPr id="26630" name="AutoShape 6"/>
          <p:cNvSpPr/>
          <p:nvPr/>
        </p:nvSpPr>
        <p:spPr>
          <a:xfrm>
            <a:off x="533400" y="4406900"/>
            <a:ext cx="26670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专家咨询</a:t>
            </a:r>
            <a:endParaRPr lang="zh-CN" altLang="en-US" sz="2400" b="1" dirty="0">
              <a:latin typeface="新宋体" panose="02010609030101010101" pitchFamily="49" charset="-122"/>
              <a:ea typeface="新宋体" panose="02010609030101010101" pitchFamily="49" charset="-122"/>
            </a:endParaRPr>
          </a:p>
        </p:txBody>
      </p:sp>
      <p:sp>
        <p:nvSpPr>
          <p:cNvPr id="26631" name="AutoShape 7"/>
          <p:cNvSpPr/>
          <p:nvPr/>
        </p:nvSpPr>
        <p:spPr>
          <a:xfrm>
            <a:off x="6248400" y="3111500"/>
            <a:ext cx="26670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现场观察和面谈</a:t>
            </a:r>
            <a:endParaRPr lang="zh-CN" altLang="en-US" sz="2400" b="1" dirty="0">
              <a:latin typeface="新宋体" panose="02010609030101010101" pitchFamily="49" charset="-122"/>
              <a:ea typeface="新宋体" panose="02010609030101010101" pitchFamily="49" charset="-122"/>
            </a:endParaRPr>
          </a:p>
        </p:txBody>
      </p:sp>
      <p:sp>
        <p:nvSpPr>
          <p:cNvPr id="26632" name="AutoShape 8"/>
          <p:cNvSpPr/>
          <p:nvPr/>
        </p:nvSpPr>
        <p:spPr>
          <a:xfrm>
            <a:off x="3581400" y="5854700"/>
            <a:ext cx="26670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水平对比</a:t>
            </a:r>
            <a:endParaRPr lang="zh-CN" altLang="en-US" sz="2400" b="1" dirty="0">
              <a:latin typeface="新宋体" panose="02010609030101010101" pitchFamily="49" charset="-122"/>
              <a:ea typeface="新宋体" panose="02010609030101010101" pitchFamily="49" charset="-122"/>
            </a:endParaRPr>
          </a:p>
        </p:txBody>
      </p:sp>
      <p:sp>
        <p:nvSpPr>
          <p:cNvPr id="26633" name="AutoShape 9"/>
          <p:cNvSpPr/>
          <p:nvPr/>
        </p:nvSpPr>
        <p:spPr>
          <a:xfrm>
            <a:off x="3581400" y="2882900"/>
            <a:ext cx="2743200" cy="2819400"/>
          </a:xfrm>
          <a:prstGeom prst="irregularSeal2">
            <a:avLst/>
          </a:prstGeom>
          <a:solidFill>
            <a:srgbClr val="99CC00"/>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识别方法</a:t>
            </a:r>
            <a:endParaRPr lang="zh-CN" altLang="en-US" sz="2400" b="1" dirty="0">
              <a:latin typeface="新宋体" panose="02010609030101010101" pitchFamily="49" charset="-122"/>
              <a:ea typeface="新宋体" panose="02010609030101010101" pitchFamily="49" charset="-122"/>
            </a:endParaRPr>
          </a:p>
        </p:txBody>
      </p:sp>
      <p:sp>
        <p:nvSpPr>
          <p:cNvPr id="26634" name="AutoShape 10"/>
          <p:cNvSpPr/>
          <p:nvPr/>
        </p:nvSpPr>
        <p:spPr>
          <a:xfrm>
            <a:off x="3581400" y="2120900"/>
            <a:ext cx="26670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纵向对比</a:t>
            </a:r>
            <a:endParaRPr lang="zh-CN" altLang="en-US" sz="2400" b="1" dirty="0">
              <a:latin typeface="新宋体" panose="02010609030101010101" pitchFamily="49" charset="-122"/>
              <a:ea typeface="新宋体" panose="02010609030101010101" pitchFamily="49" charset="-122"/>
            </a:endParaRPr>
          </a:p>
        </p:txBody>
      </p:sp>
      <p:sp>
        <p:nvSpPr>
          <p:cNvPr id="26635" name="AutoShape 11"/>
          <p:cNvSpPr/>
          <p:nvPr/>
        </p:nvSpPr>
        <p:spPr>
          <a:xfrm rot="-2700000">
            <a:off x="1814513" y="5410200"/>
            <a:ext cx="20574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监测</a:t>
            </a:r>
            <a:endParaRPr lang="zh-CN" altLang="en-US" sz="2400" b="1" dirty="0">
              <a:latin typeface="新宋体" panose="02010609030101010101" pitchFamily="49" charset="-122"/>
              <a:ea typeface="新宋体" panose="02010609030101010101" pitchFamily="49" charset="-122"/>
            </a:endParaRPr>
          </a:p>
        </p:txBody>
      </p:sp>
      <p:sp>
        <p:nvSpPr>
          <p:cNvPr id="26636" name="AutoShape 12"/>
          <p:cNvSpPr/>
          <p:nvPr/>
        </p:nvSpPr>
        <p:spPr>
          <a:xfrm rot="2700000">
            <a:off x="5726113" y="5448300"/>
            <a:ext cx="2286000" cy="533400"/>
          </a:xfrm>
          <a:prstGeom prst="flowChartTerminator">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查阅记录</a:t>
            </a:r>
            <a:endParaRPr lang="zh-CN" altLang="en-US"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28625" y="614363"/>
            <a:ext cx="8229600" cy="538162"/>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第五章   环境因素的识别方法</a:t>
            </a:r>
            <a:endParaRPr lang="zh-CN" altLang="en-US" sz="2400" b="1" dirty="0">
              <a:latin typeface="新宋体" panose="02010609030101010101" pitchFamily="49" charset="-122"/>
              <a:ea typeface="新宋体" panose="02010609030101010101" pitchFamily="49" charset="-122"/>
            </a:endParaRPr>
          </a:p>
        </p:txBody>
      </p:sp>
      <p:sp>
        <p:nvSpPr>
          <p:cNvPr id="27651" name="Rectangle 3"/>
          <p:cNvSpPr>
            <a:spLocks noGrp="1"/>
          </p:cNvSpPr>
          <p:nvPr>
            <p:ph idx="1"/>
          </p:nvPr>
        </p:nvSpPr>
        <p:spPr>
          <a:xfrm>
            <a:off x="381000" y="1484313"/>
            <a:ext cx="8291513" cy="4840287"/>
          </a:xfrm>
          <a:solidFill>
            <a:srgbClr val="FFFFFF"/>
          </a:solidFill>
          <a:ln>
            <a:solidFill>
              <a:srgbClr val="000000"/>
            </a:solidFill>
            <a:miter/>
          </a:ln>
        </p:spPr>
        <p:txBody>
          <a:bodyPr/>
          <a:lstStyle/>
          <a:p>
            <a:pPr eaLnBrk="1" hangingPunct="1">
              <a:buNone/>
            </a:pPr>
            <a:r>
              <a:rPr lang="zh-CN" altLang="en-US" sz="2800" b="1" dirty="0">
                <a:solidFill>
                  <a:schemeClr val="hlink"/>
                </a:solidFill>
                <a:latin typeface="新宋体" panose="02010609030101010101" pitchFamily="49" charset="-122"/>
                <a:ea typeface="新宋体" panose="02010609030101010101" pitchFamily="49" charset="-122"/>
              </a:rPr>
              <a:t>问卷调查法</a:t>
            </a:r>
            <a:r>
              <a:rPr lang="zh-CN" altLang="en-US" sz="2800" b="1" dirty="0">
                <a:latin typeface="新宋体" panose="02010609030101010101" pitchFamily="49" charset="-122"/>
                <a:ea typeface="新宋体" panose="02010609030101010101" pitchFamily="49" charset="-122"/>
              </a:rPr>
              <a:t>常用的问题：</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产生哪些大气污染物？污染物浓度及总量多少？</a:t>
            </a:r>
            <a:br>
              <a:rPr lang="zh-CN" altLang="en-US" sz="2000" b="1" dirty="0">
                <a:latin typeface="新宋体" panose="02010609030101010101" pitchFamily="49" charset="-122"/>
                <a:ea typeface="新宋体" panose="02010609030101010101" pitchFamily="49" charset="-122"/>
              </a:rPr>
            </a:b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产生哪些水污染物？污染物浓度及总量多少？</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使用哪些有毒有害化学物质？数量多少？</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在产品设计中如何考虑环境问题？</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有哪些紧急状态？采取了哪些预防措施？</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水、电、煤、油用量各多少？与同行业和往年比较结果如何？</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有哪些环保设备？维护状况如何？</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产生哪些有毒有害固体废弃物？如何处置？</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主要噪声源有哪些？厂界噪声是否达标？</a:t>
            </a:r>
            <a:endParaRPr lang="zh-CN" altLang="en-US" sz="2000" b="1" dirty="0">
              <a:latin typeface="新宋体" panose="02010609030101010101" pitchFamily="49" charset="-122"/>
              <a:ea typeface="新宋体" panose="02010609030101010101" pitchFamily="49" charset="-122"/>
            </a:endParaRPr>
          </a:p>
          <a:p>
            <a:pPr eaLnBrk="1" hangingPunct="1">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有无居民投诉？做没做过调查？</a:t>
            </a:r>
            <a:endParaRPr lang="zh-CN" altLang="en-US" sz="2000" b="1" dirty="0">
              <a:latin typeface="新宋体" panose="02010609030101010101" pitchFamily="49" charset="-122"/>
              <a:ea typeface="新宋体" panose="02010609030101010101" pitchFamily="49" charset="-122"/>
            </a:endParaRPr>
          </a:p>
          <a:p>
            <a:pPr eaLnBrk="1" hangingPunct="1">
              <a:buNone/>
            </a:pP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42913" y="703263"/>
            <a:ext cx="8229600" cy="495300"/>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第五章   识别环境因素的方法</a:t>
            </a:r>
            <a:endParaRPr lang="zh-CN" altLang="en-US" sz="2400" b="1" dirty="0">
              <a:latin typeface="新宋体" panose="02010609030101010101" pitchFamily="49" charset="-122"/>
              <a:ea typeface="新宋体" panose="02010609030101010101" pitchFamily="49" charset="-122"/>
            </a:endParaRPr>
          </a:p>
        </p:txBody>
      </p:sp>
      <p:sp>
        <p:nvSpPr>
          <p:cNvPr id="28675" name="Rectangle 3"/>
          <p:cNvSpPr>
            <a:spLocks noGrp="1"/>
          </p:cNvSpPr>
          <p:nvPr>
            <p:ph idx="1"/>
          </p:nvPr>
        </p:nvSpPr>
        <p:spPr>
          <a:solidFill>
            <a:srgbClr val="FFFFFF"/>
          </a:solidFill>
          <a:ln>
            <a:solidFill>
              <a:srgbClr val="000000"/>
            </a:solidFill>
            <a:miter/>
          </a:ln>
        </p:spPr>
        <p:txBody>
          <a:bodyPr/>
          <a:lstStyle/>
          <a:p>
            <a:pPr eaLnBrk="1" hangingPunct="1">
              <a:buNone/>
            </a:pPr>
            <a:r>
              <a:rPr lang="zh-CN" altLang="en-US" sz="2800" b="1" dirty="0">
                <a:solidFill>
                  <a:schemeClr val="hlink"/>
                </a:solidFill>
                <a:latin typeface="新宋体" panose="02010609030101010101" pitchFamily="49" charset="-122"/>
                <a:ea typeface="新宋体" panose="02010609030101010101" pitchFamily="49" charset="-122"/>
              </a:rPr>
              <a:t>物料均衡计算法</a:t>
            </a:r>
            <a:r>
              <a:rPr lang="zh-CN" altLang="en-US" sz="2800" b="1" dirty="0">
                <a:latin typeface="新宋体" panose="02010609030101010101" pitchFamily="49" charset="-122"/>
                <a:ea typeface="新宋体" panose="02010609030101010101" pitchFamily="49" charset="-122"/>
              </a:rPr>
              <a:t>（工艺流程分析法）</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dirty="0">
                <a:latin typeface="新宋体" panose="02010609030101010101" pitchFamily="49" charset="-122"/>
                <a:ea typeface="新宋体" panose="02010609030101010101" pitchFamily="49" charset="-122"/>
              </a:rPr>
              <a:t> </a:t>
            </a:r>
            <a:endParaRPr lang="zh-CN" altLang="en-US" dirty="0">
              <a:latin typeface="新宋体" panose="02010609030101010101" pitchFamily="49" charset="-122"/>
              <a:ea typeface="新宋体" panose="02010609030101010101" pitchFamily="49" charset="-122"/>
            </a:endParaRPr>
          </a:p>
        </p:txBody>
      </p:sp>
      <p:sp>
        <p:nvSpPr>
          <p:cNvPr id="28676" name="AutoShape 4"/>
          <p:cNvSpPr/>
          <p:nvPr/>
        </p:nvSpPr>
        <p:spPr>
          <a:xfrm>
            <a:off x="1600200" y="3581400"/>
            <a:ext cx="990600" cy="914400"/>
          </a:xfrm>
          <a:custGeom>
            <a:avLst/>
            <a:gdLst>
              <a:gd name="txL" fmla="*/ 3375 w 21600"/>
              <a:gd name="txT" fmla="*/ 5400 h 21600"/>
              <a:gd name="txR" fmla="*/ 18900 w 21600"/>
              <a:gd name="txB" fmla="*/ 16200 h 21600"/>
            </a:gdLst>
            <a:ahLst/>
            <a:cxnLst>
              <a:cxn ang="17694720">
                <a:pos x="742950" y="0"/>
              </a:cxn>
              <a:cxn ang="11796480">
                <a:pos x="0" y="457200"/>
              </a:cxn>
              <a:cxn ang="5898240">
                <a:pos x="742950" y="914400"/>
              </a:cxn>
              <a:cxn ang="0">
                <a:pos x="990600" y="4572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输入</a:t>
            </a:r>
            <a:endParaRPr lang="zh-CN" altLang="en-US" sz="2400" b="1" dirty="0">
              <a:latin typeface="新宋体" panose="02010609030101010101" pitchFamily="49" charset="-122"/>
              <a:ea typeface="新宋体" panose="02010609030101010101" pitchFamily="49" charset="-122"/>
            </a:endParaRPr>
          </a:p>
        </p:txBody>
      </p:sp>
      <p:sp>
        <p:nvSpPr>
          <p:cNvPr id="28677" name="Oval 5"/>
          <p:cNvSpPr/>
          <p:nvPr/>
        </p:nvSpPr>
        <p:spPr>
          <a:xfrm>
            <a:off x="2743200" y="3505200"/>
            <a:ext cx="1371600" cy="9144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8678" name="AutoShape 6"/>
          <p:cNvSpPr/>
          <p:nvPr/>
        </p:nvSpPr>
        <p:spPr>
          <a:xfrm>
            <a:off x="4267200" y="3581400"/>
            <a:ext cx="990600" cy="914400"/>
          </a:xfrm>
          <a:custGeom>
            <a:avLst/>
            <a:gdLst>
              <a:gd name="txL" fmla="*/ 3375 w 21600"/>
              <a:gd name="txT" fmla="*/ 5400 h 21600"/>
              <a:gd name="txR" fmla="*/ 18900 w 21600"/>
              <a:gd name="txB" fmla="*/ 16200 h 21600"/>
            </a:gdLst>
            <a:ahLst/>
            <a:cxnLst>
              <a:cxn ang="17694720">
                <a:pos x="742950" y="0"/>
              </a:cxn>
              <a:cxn ang="11796480">
                <a:pos x="0" y="457200"/>
              </a:cxn>
              <a:cxn ang="5898240">
                <a:pos x="742950" y="914400"/>
              </a:cxn>
              <a:cxn ang="0">
                <a:pos x="990600" y="4572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输出</a:t>
            </a:r>
            <a:endParaRPr lang="zh-CN" altLang="en-US" sz="2400" b="1" dirty="0">
              <a:latin typeface="新宋体" panose="02010609030101010101" pitchFamily="49" charset="-122"/>
              <a:ea typeface="新宋体" panose="02010609030101010101" pitchFamily="49" charset="-122"/>
            </a:endParaRPr>
          </a:p>
        </p:txBody>
      </p:sp>
      <p:sp>
        <p:nvSpPr>
          <p:cNvPr id="28679" name="AutoShape 7"/>
          <p:cNvSpPr/>
          <p:nvPr/>
        </p:nvSpPr>
        <p:spPr>
          <a:xfrm>
            <a:off x="1752600" y="44958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量</a:t>
            </a:r>
            <a:endParaRPr lang="zh-CN" altLang="en-US" sz="2400" b="1" dirty="0">
              <a:latin typeface="新宋体" panose="02010609030101010101" pitchFamily="49" charset="-122"/>
              <a:ea typeface="新宋体" panose="02010609030101010101" pitchFamily="49" charset="-122"/>
            </a:endParaRPr>
          </a:p>
        </p:txBody>
      </p:sp>
      <p:sp>
        <p:nvSpPr>
          <p:cNvPr id="28680" name="AutoShape 8"/>
          <p:cNvSpPr/>
          <p:nvPr/>
        </p:nvSpPr>
        <p:spPr>
          <a:xfrm rot="2700000">
            <a:off x="762000" y="42672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产品</a:t>
            </a:r>
            <a:endParaRPr lang="zh-CN" altLang="en-US" sz="2400" b="1" dirty="0">
              <a:latin typeface="新宋体" panose="02010609030101010101" pitchFamily="49" charset="-122"/>
              <a:ea typeface="新宋体" panose="02010609030101010101" pitchFamily="49" charset="-122"/>
            </a:endParaRPr>
          </a:p>
        </p:txBody>
      </p:sp>
      <p:sp>
        <p:nvSpPr>
          <p:cNvPr id="28681" name="AutoShape 9"/>
          <p:cNvSpPr/>
          <p:nvPr/>
        </p:nvSpPr>
        <p:spPr>
          <a:xfrm>
            <a:off x="4343400" y="44958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量</a:t>
            </a:r>
            <a:endParaRPr lang="zh-CN" altLang="en-US" sz="2400" b="1" dirty="0">
              <a:latin typeface="新宋体" panose="02010609030101010101" pitchFamily="49" charset="-122"/>
              <a:ea typeface="新宋体" panose="02010609030101010101" pitchFamily="49" charset="-122"/>
            </a:endParaRPr>
          </a:p>
        </p:txBody>
      </p:sp>
      <p:sp>
        <p:nvSpPr>
          <p:cNvPr id="28682" name="AutoShape 10"/>
          <p:cNvSpPr/>
          <p:nvPr/>
        </p:nvSpPr>
        <p:spPr>
          <a:xfrm rot="-2700000">
            <a:off x="5334000" y="4343400"/>
            <a:ext cx="609600" cy="914400"/>
          </a:xfrm>
          <a:prstGeom prst="upArrowCallout">
            <a:avLst>
              <a:gd name="adj1" fmla="val 25000"/>
              <a:gd name="adj2" fmla="val 25000"/>
              <a:gd name="adj3" fmla="val 25000"/>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什么</a:t>
            </a:r>
            <a:endParaRPr lang="zh-CN" altLang="en-US" sz="2400" b="1" dirty="0">
              <a:latin typeface="新宋体" panose="02010609030101010101" pitchFamily="49" charset="-122"/>
              <a:ea typeface="新宋体" panose="02010609030101010101" pitchFamily="49" charset="-122"/>
            </a:endParaRPr>
          </a:p>
        </p:txBody>
      </p:sp>
      <p:sp>
        <p:nvSpPr>
          <p:cNvPr id="28683" name="AutoShape 11"/>
          <p:cNvSpPr/>
          <p:nvPr/>
        </p:nvSpPr>
        <p:spPr>
          <a:xfrm>
            <a:off x="2819400" y="4724400"/>
            <a:ext cx="1214438" cy="485775"/>
          </a:xfrm>
          <a:prstGeom prst="leftRightArrow">
            <a:avLst>
              <a:gd name="adj1" fmla="val 50000"/>
              <a:gd name="adj2" fmla="val 50000"/>
            </a:avLst>
          </a:prstGeom>
          <a:solidFill>
            <a:srgbClr val="FF6600"/>
          </a:solidFill>
          <a:ln w="9525" cap="flat" cmpd="sng">
            <a:solidFill>
              <a:schemeClr val="tx1"/>
            </a:solidFill>
            <a:prstDash val="solid"/>
            <a:miter/>
            <a:headEnd type="none" w="med" len="med"/>
            <a:tailEnd type="none" w="med" len="med"/>
          </a:ln>
        </p:spPr>
        <p:txBody>
          <a:bodyPr wrap="none" anchor="ctr" anchorCtr="0"/>
          <a:lstStyle/>
          <a:p>
            <a:pPr algn="ctr"/>
            <a:r>
              <a:rPr lang="en-US" altLang="zh-CN" sz="2400" b="1" dirty="0">
                <a:solidFill>
                  <a:srgbClr val="FFFFFF"/>
                </a:solidFill>
                <a:latin typeface="新宋体" panose="02010609030101010101" pitchFamily="49" charset="-122"/>
                <a:ea typeface="新宋体" panose="02010609030101010101" pitchFamily="49" charset="-122"/>
              </a:rPr>
              <a:t>=</a:t>
            </a:r>
            <a:r>
              <a:rPr lang="zh-CN" altLang="en-US" sz="2400" b="1" dirty="0">
                <a:solidFill>
                  <a:srgbClr val="FFFFFF"/>
                </a:solidFill>
                <a:latin typeface="新宋体" panose="02010609030101010101" pitchFamily="49" charset="-122"/>
                <a:ea typeface="新宋体" panose="02010609030101010101" pitchFamily="49" charset="-122"/>
              </a:rPr>
              <a:t>？</a:t>
            </a:r>
            <a:endParaRPr lang="zh-CN" altLang="en-US" sz="2400" b="1" dirty="0">
              <a:solidFill>
                <a:srgbClr val="FFFFFF"/>
              </a:solidFill>
              <a:latin typeface="新宋体" panose="02010609030101010101" pitchFamily="49" charset="-122"/>
              <a:ea typeface="新宋体" panose="02010609030101010101" pitchFamily="49" charset="-122"/>
            </a:endParaRPr>
          </a:p>
        </p:txBody>
      </p:sp>
      <p:sp>
        <p:nvSpPr>
          <p:cNvPr id="28684" name="AutoShape 12"/>
          <p:cNvSpPr/>
          <p:nvPr/>
        </p:nvSpPr>
        <p:spPr>
          <a:xfrm>
            <a:off x="6019800" y="3505200"/>
            <a:ext cx="2584450" cy="1066800"/>
          </a:xfrm>
          <a:custGeom>
            <a:avLst/>
            <a:gdLst>
              <a:gd name="txL" fmla="*/ 3375 w 21600"/>
              <a:gd name="txT" fmla="*/ 5400 h 21600"/>
              <a:gd name="txR" fmla="*/ 18900 w 21600"/>
              <a:gd name="txB" fmla="*/ 16200 h 21600"/>
            </a:gdLst>
            <a:ahLst/>
            <a:cxnLst>
              <a:cxn ang="17694720">
                <a:pos x="1938338" y="0"/>
              </a:cxn>
              <a:cxn ang="11796480">
                <a:pos x="0" y="533400"/>
              </a:cxn>
              <a:cxn ang="5898240">
                <a:pos x="1938338" y="1066800"/>
              </a:cxn>
              <a:cxn ang="0">
                <a:pos x="2584450" y="5334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b="1" dirty="0">
                <a:latin typeface="新宋体" panose="02010609030101010101" pitchFamily="49" charset="-122"/>
                <a:ea typeface="新宋体" panose="02010609030101010101" pitchFamily="49" charset="-122"/>
              </a:rPr>
              <a:t>输出量与输入量不平衡</a:t>
            </a:r>
            <a:endParaRPr lang="zh-CN" altLang="en-US" b="1" dirty="0">
              <a:latin typeface="新宋体" panose="02010609030101010101" pitchFamily="49" charset="-122"/>
              <a:ea typeface="新宋体" panose="02010609030101010101" pitchFamily="49" charset="-122"/>
            </a:endParaRPr>
          </a:p>
        </p:txBody>
      </p:sp>
      <p:sp>
        <p:nvSpPr>
          <p:cNvPr id="28685" name="AutoShape 13"/>
          <p:cNvSpPr/>
          <p:nvPr/>
        </p:nvSpPr>
        <p:spPr>
          <a:xfrm>
            <a:off x="6705600" y="4495800"/>
            <a:ext cx="1828800" cy="533400"/>
          </a:xfrm>
          <a:prstGeom prst="flowChartPunchedTape">
            <a:avLst/>
          </a:prstGeom>
          <a:solidFill>
            <a:srgbClr val="FF6600"/>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solidFill>
                  <a:srgbClr val="FFFFFF"/>
                </a:solidFill>
                <a:latin typeface="新宋体" panose="02010609030101010101" pitchFamily="49" charset="-122"/>
                <a:ea typeface="新宋体" panose="02010609030101010101" pitchFamily="49" charset="-122"/>
              </a:rPr>
              <a:t>流失到何处</a:t>
            </a:r>
            <a:endParaRPr lang="zh-CN" altLang="en-US" sz="2000" b="1" dirty="0">
              <a:solidFill>
                <a:srgbClr val="FFFFFF"/>
              </a:solidFill>
              <a:latin typeface="新宋体" panose="02010609030101010101" pitchFamily="49" charset="-122"/>
              <a:ea typeface="新宋体" panose="02010609030101010101" pitchFamily="49" charset="-122"/>
            </a:endParaRPr>
          </a:p>
        </p:txBody>
      </p:sp>
      <p:sp>
        <p:nvSpPr>
          <p:cNvPr id="28686" name="AutoShape 14"/>
          <p:cNvSpPr/>
          <p:nvPr/>
        </p:nvSpPr>
        <p:spPr>
          <a:xfrm>
            <a:off x="6705600" y="5029200"/>
            <a:ext cx="1828800" cy="533400"/>
          </a:xfrm>
          <a:prstGeom prst="flowChartPunchedTape">
            <a:avLst/>
          </a:prstGeom>
          <a:solidFill>
            <a:srgbClr val="FF6600"/>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solidFill>
                  <a:srgbClr val="FFFFFF"/>
                </a:solidFill>
                <a:latin typeface="新宋体" panose="02010609030101010101" pitchFamily="49" charset="-122"/>
                <a:ea typeface="新宋体" panose="02010609030101010101" pitchFamily="49" charset="-122"/>
              </a:rPr>
              <a:t>流失量</a:t>
            </a:r>
            <a:endParaRPr lang="zh-CN" altLang="en-US" sz="2000" b="1" dirty="0">
              <a:solidFill>
                <a:srgbClr val="FFFFFF"/>
              </a:solidFill>
              <a:latin typeface="新宋体" panose="02010609030101010101" pitchFamily="49" charset="-122"/>
              <a:ea typeface="新宋体" panose="02010609030101010101" pitchFamily="49" charset="-122"/>
            </a:endParaRPr>
          </a:p>
        </p:txBody>
      </p:sp>
      <p:sp>
        <p:nvSpPr>
          <p:cNvPr id="28687" name="AutoShape 15"/>
          <p:cNvSpPr/>
          <p:nvPr/>
        </p:nvSpPr>
        <p:spPr>
          <a:xfrm>
            <a:off x="6705600" y="5562600"/>
            <a:ext cx="1828800" cy="533400"/>
          </a:xfrm>
          <a:prstGeom prst="flowChartPunchedTape">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solidFill>
                  <a:srgbClr val="FFFFFF"/>
                </a:solidFill>
                <a:latin typeface="新宋体" panose="02010609030101010101" pitchFamily="49" charset="-122"/>
                <a:ea typeface="新宋体" panose="02010609030101010101" pitchFamily="49" charset="-122"/>
              </a:rPr>
              <a:t>有什么环境影响</a:t>
            </a:r>
            <a:endParaRPr lang="zh-CN" altLang="en-US" sz="2000" b="1" dirty="0">
              <a:solidFill>
                <a:srgbClr val="FFFFFF"/>
              </a:solidFill>
              <a:latin typeface="新宋体" panose="02010609030101010101" pitchFamily="49" charset="-122"/>
              <a:ea typeface="新宋体" panose="02010609030101010101" pitchFamily="49" charset="-122"/>
            </a:endParaRPr>
          </a:p>
        </p:txBody>
      </p:sp>
      <p:sp>
        <p:nvSpPr>
          <p:cNvPr id="28688" name="AutoShape 16"/>
          <p:cNvSpPr/>
          <p:nvPr/>
        </p:nvSpPr>
        <p:spPr>
          <a:xfrm>
            <a:off x="6705600" y="5562600"/>
            <a:ext cx="1828800" cy="533400"/>
          </a:xfrm>
          <a:prstGeom prst="flowChartPunchedTape">
            <a:avLst/>
          </a:prstGeom>
          <a:solidFill>
            <a:srgbClr val="FF6600"/>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solidFill>
                  <a:srgbClr val="FFFFFF"/>
                </a:solidFill>
                <a:latin typeface="新宋体" panose="02010609030101010101" pitchFamily="49" charset="-122"/>
                <a:ea typeface="新宋体" panose="02010609030101010101" pitchFamily="49" charset="-122"/>
              </a:rPr>
              <a:t>有什么环境影响</a:t>
            </a:r>
            <a:endParaRPr lang="zh-CN" altLang="en-US" sz="2000" b="1" dirty="0">
              <a:solidFill>
                <a:srgbClr val="FFFFFF"/>
              </a:solidFill>
              <a:latin typeface="新宋体" panose="02010609030101010101" pitchFamily="49" charset="-122"/>
              <a:ea typeface="新宋体" panose="0201060903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p:nvPr/>
        </p:nvSpPr>
        <p:spPr>
          <a:xfrm>
            <a:off x="3576638" y="2727325"/>
            <a:ext cx="1827212" cy="2643188"/>
          </a:xfrm>
          <a:prstGeom prst="rect">
            <a:avLst/>
          </a:prstGeom>
          <a:solidFill>
            <a:srgbClr val="CCECFF"/>
          </a:solidFill>
          <a:ln w="57150" cap="flat" cmpd="thinThick">
            <a:solidFill>
              <a:srgbClr val="99CCFF"/>
            </a:solidFill>
            <a:prstDash val="solid"/>
            <a:miter/>
            <a:headEnd type="none" w="med" len="med"/>
            <a:tailEnd type="none" w="med" len="med"/>
          </a:ln>
        </p:spPr>
        <p:txBody>
          <a:bodyPr wrap="none" anchor="ctr" anchorCtr="0"/>
          <a:lstStyle/>
          <a:p>
            <a:pPr algn="ctr"/>
            <a:r>
              <a:rPr lang="zh-CN" altLang="en-US" sz="2400" b="1" dirty="0">
                <a:solidFill>
                  <a:srgbClr val="3333FF"/>
                </a:solidFill>
                <a:latin typeface="新宋体" panose="02010609030101010101" pitchFamily="49" charset="-122"/>
                <a:ea typeface="新宋体" panose="02010609030101010101" pitchFamily="49" charset="-122"/>
              </a:rPr>
              <a:t>燃煤蒸汽</a:t>
            </a:r>
            <a:endParaRPr lang="zh-CN" altLang="en-US" sz="2400" b="1" dirty="0">
              <a:solidFill>
                <a:srgbClr val="3333FF"/>
              </a:solidFill>
              <a:latin typeface="新宋体" panose="02010609030101010101" pitchFamily="49" charset="-122"/>
              <a:ea typeface="新宋体" panose="02010609030101010101" pitchFamily="49" charset="-122"/>
            </a:endParaRPr>
          </a:p>
          <a:p>
            <a:pPr algn="ctr"/>
            <a:endParaRPr lang="zh-CN" altLang="en-US" sz="2400" b="1" dirty="0">
              <a:solidFill>
                <a:srgbClr val="3333FF"/>
              </a:solidFill>
              <a:latin typeface="新宋体" panose="02010609030101010101" pitchFamily="49" charset="-122"/>
              <a:ea typeface="新宋体" panose="02010609030101010101" pitchFamily="49" charset="-122"/>
            </a:endParaRPr>
          </a:p>
          <a:p>
            <a:pPr algn="ctr"/>
            <a:endParaRPr lang="zh-CN" altLang="en-US" sz="2400" b="1" dirty="0">
              <a:solidFill>
                <a:srgbClr val="3333FF"/>
              </a:solidFill>
              <a:latin typeface="新宋体" panose="02010609030101010101" pitchFamily="49" charset="-122"/>
              <a:ea typeface="新宋体" panose="02010609030101010101" pitchFamily="49" charset="-122"/>
            </a:endParaRPr>
          </a:p>
          <a:p>
            <a:pPr algn="ctr"/>
            <a:r>
              <a:rPr lang="zh-CN" altLang="en-US" sz="2400" b="1" dirty="0">
                <a:solidFill>
                  <a:srgbClr val="3333FF"/>
                </a:solidFill>
                <a:latin typeface="新宋体" panose="02010609030101010101" pitchFamily="49" charset="-122"/>
                <a:ea typeface="新宋体" panose="02010609030101010101" pitchFamily="49" charset="-122"/>
              </a:rPr>
              <a:t>锅炉运行</a:t>
            </a:r>
            <a:endParaRPr lang="zh-CN" altLang="en-US" sz="2400" b="1" dirty="0">
              <a:solidFill>
                <a:srgbClr val="3333FF"/>
              </a:solidFill>
              <a:latin typeface="新宋体" panose="02010609030101010101" pitchFamily="49" charset="-122"/>
              <a:ea typeface="新宋体" panose="02010609030101010101" pitchFamily="49" charset="-122"/>
            </a:endParaRPr>
          </a:p>
        </p:txBody>
      </p:sp>
      <p:sp>
        <p:nvSpPr>
          <p:cNvPr id="29699" name="Text Box 3"/>
          <p:cNvSpPr txBox="1"/>
          <p:nvPr/>
        </p:nvSpPr>
        <p:spPr>
          <a:xfrm>
            <a:off x="1647825" y="3114675"/>
            <a:ext cx="803275" cy="3016250"/>
          </a:xfrm>
          <a:prstGeom prst="rect">
            <a:avLst/>
          </a:prstGeom>
          <a:noFill/>
          <a:ln w="9525">
            <a:noFill/>
          </a:ln>
        </p:spPr>
        <p:txBody>
          <a:bodyPr>
            <a:spAutoFit/>
          </a:bodyPr>
          <a:lstStyle/>
          <a:p>
            <a:pPr>
              <a:spcBef>
                <a:spcPct val="50000"/>
              </a:spcBef>
            </a:pPr>
            <a:r>
              <a:rPr lang="zh-CN" altLang="en-US" sz="2000" b="1" dirty="0">
                <a:latin typeface="新宋体" panose="02010609030101010101" pitchFamily="49" charset="-122"/>
                <a:ea typeface="新宋体" panose="02010609030101010101" pitchFamily="49" charset="-122"/>
              </a:rPr>
              <a:t> </a:t>
            </a:r>
            <a:r>
              <a:rPr lang="zh-CN" altLang="en-US" sz="2000" b="1" dirty="0">
                <a:solidFill>
                  <a:srgbClr val="3366FF"/>
                </a:solidFill>
                <a:latin typeface="新宋体" panose="02010609030101010101" pitchFamily="49" charset="-122"/>
                <a:ea typeface="新宋体" panose="02010609030101010101" pitchFamily="49" charset="-122"/>
              </a:rPr>
              <a:t>燃煤</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   水</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   电</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 空气</a:t>
            </a:r>
            <a:endParaRPr lang="zh-CN" altLang="en-US" sz="2000" b="1" dirty="0">
              <a:solidFill>
                <a:srgbClr val="3366FF"/>
              </a:solidFill>
              <a:latin typeface="新宋体" panose="02010609030101010101" pitchFamily="49" charset="-122"/>
              <a:ea typeface="新宋体" panose="02010609030101010101" pitchFamily="49" charset="-122"/>
            </a:endParaRPr>
          </a:p>
        </p:txBody>
      </p:sp>
      <p:sp>
        <p:nvSpPr>
          <p:cNvPr id="29700" name="AutoShape 4"/>
          <p:cNvSpPr/>
          <p:nvPr/>
        </p:nvSpPr>
        <p:spPr>
          <a:xfrm>
            <a:off x="2424113" y="3727450"/>
            <a:ext cx="1089025" cy="125413"/>
          </a:xfrm>
          <a:prstGeom prst="rightArrow">
            <a:avLst>
              <a:gd name="adj1" fmla="val 50000"/>
              <a:gd name="adj2" fmla="val 217087"/>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01" name="AutoShape 5"/>
          <p:cNvSpPr/>
          <p:nvPr/>
        </p:nvSpPr>
        <p:spPr>
          <a:xfrm>
            <a:off x="2398713" y="4203700"/>
            <a:ext cx="1114425" cy="112713"/>
          </a:xfrm>
          <a:prstGeom prst="rightArrow">
            <a:avLst>
              <a:gd name="adj1" fmla="val 50000"/>
              <a:gd name="adj2" fmla="val 247182"/>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02" name="Rectangle 6"/>
          <p:cNvSpPr/>
          <p:nvPr/>
        </p:nvSpPr>
        <p:spPr>
          <a:xfrm>
            <a:off x="1133475" y="1562100"/>
            <a:ext cx="1866900" cy="650875"/>
          </a:xfrm>
          <a:prstGeom prst="rect">
            <a:avLst/>
          </a:prstGeom>
          <a:solidFill>
            <a:srgbClr val="FFFFCC"/>
          </a:solidFill>
          <a:ln w="57150" cap="flat" cmpd="thinThick">
            <a:solidFill>
              <a:srgbClr val="FFFFCC"/>
            </a:solidFill>
            <a:prstDash val="solid"/>
            <a:miter/>
            <a:headEnd type="none" w="med" len="med"/>
            <a:tailEnd type="none" w="med" len="med"/>
          </a:ln>
        </p:spPr>
        <p:txBody>
          <a:bodyPr wrap="none" anchor="ctr" anchorCtr="0"/>
          <a:lstStyle/>
          <a:p>
            <a:pPr algn="ctr"/>
            <a:r>
              <a:rPr lang="zh-CN" altLang="en-US" sz="2400" b="1" dirty="0">
                <a:solidFill>
                  <a:srgbClr val="3333FF"/>
                </a:solidFill>
                <a:latin typeface="新宋体" panose="02010609030101010101" pitchFamily="49" charset="-122"/>
                <a:ea typeface="新宋体" panose="02010609030101010101" pitchFamily="49" charset="-122"/>
              </a:rPr>
              <a:t>输       入</a:t>
            </a:r>
            <a:endParaRPr lang="zh-CN" altLang="en-US" sz="2400" b="1" dirty="0">
              <a:solidFill>
                <a:srgbClr val="3333FF"/>
              </a:solidFill>
              <a:latin typeface="新宋体" panose="02010609030101010101" pitchFamily="49" charset="-122"/>
              <a:ea typeface="新宋体" panose="02010609030101010101" pitchFamily="49" charset="-122"/>
            </a:endParaRPr>
          </a:p>
        </p:txBody>
      </p:sp>
      <p:sp>
        <p:nvSpPr>
          <p:cNvPr id="29703" name="Text Box 7"/>
          <p:cNvSpPr txBox="1"/>
          <p:nvPr/>
        </p:nvSpPr>
        <p:spPr>
          <a:xfrm>
            <a:off x="6823075" y="2640013"/>
            <a:ext cx="776288" cy="2682875"/>
          </a:xfrm>
          <a:prstGeom prst="rect">
            <a:avLst/>
          </a:prstGeom>
          <a:noFill/>
          <a:ln w="9525">
            <a:noFill/>
          </a:ln>
        </p:spPr>
        <p:txBody>
          <a:bodyPr>
            <a:spAutoFit/>
          </a:bodyPr>
          <a:lstStyle/>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蒸汽</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烟气</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噪声</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灰渣</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废水</a:t>
            </a:r>
            <a:endParaRPr lang="zh-CN" altLang="en-US" sz="2000" b="1" dirty="0">
              <a:solidFill>
                <a:srgbClr val="3366FF"/>
              </a:solidFill>
              <a:latin typeface="新宋体" panose="02010609030101010101" pitchFamily="49" charset="-122"/>
              <a:ea typeface="新宋体" panose="02010609030101010101" pitchFamily="49" charset="-122"/>
            </a:endParaRPr>
          </a:p>
          <a:p>
            <a:pPr>
              <a:spcBef>
                <a:spcPct val="50000"/>
              </a:spcBef>
            </a:pPr>
            <a:r>
              <a:rPr lang="zh-CN" altLang="en-US" sz="2000" b="1" dirty="0">
                <a:solidFill>
                  <a:srgbClr val="3366FF"/>
                </a:solidFill>
                <a:latin typeface="新宋体" panose="02010609030101010101" pitchFamily="49" charset="-122"/>
                <a:ea typeface="新宋体" panose="02010609030101010101" pitchFamily="49" charset="-122"/>
              </a:rPr>
              <a:t>爆炸</a:t>
            </a:r>
            <a:endParaRPr lang="zh-CN" altLang="en-US" sz="2000" b="1" dirty="0">
              <a:solidFill>
                <a:srgbClr val="3366FF"/>
              </a:solidFill>
              <a:latin typeface="新宋体" panose="02010609030101010101" pitchFamily="49" charset="-122"/>
              <a:ea typeface="新宋体" panose="02010609030101010101" pitchFamily="49" charset="-122"/>
            </a:endParaRPr>
          </a:p>
        </p:txBody>
      </p:sp>
      <p:sp>
        <p:nvSpPr>
          <p:cNvPr id="29704" name="Rectangle 8"/>
          <p:cNvSpPr/>
          <p:nvPr/>
        </p:nvSpPr>
        <p:spPr>
          <a:xfrm>
            <a:off x="6156325" y="1560513"/>
            <a:ext cx="1941513" cy="677862"/>
          </a:xfrm>
          <a:prstGeom prst="rect">
            <a:avLst/>
          </a:prstGeom>
          <a:solidFill>
            <a:srgbClr val="FFFFCC"/>
          </a:solidFill>
          <a:ln w="57150" cap="flat" cmpd="thinThick">
            <a:solidFill>
              <a:srgbClr val="FFFFCC"/>
            </a:solidFill>
            <a:prstDash val="solid"/>
            <a:miter/>
            <a:headEnd type="none" w="med" len="med"/>
            <a:tailEnd type="none" w="med" len="med"/>
          </a:ln>
        </p:spPr>
        <p:txBody>
          <a:bodyPr wrap="none" anchor="ctr" anchorCtr="0"/>
          <a:lstStyle/>
          <a:p>
            <a:pPr algn="ctr"/>
            <a:r>
              <a:rPr lang="zh-CN" altLang="en-US" sz="2400" b="1" dirty="0">
                <a:solidFill>
                  <a:srgbClr val="3333FF"/>
                </a:solidFill>
                <a:latin typeface="新宋体" panose="02010609030101010101" pitchFamily="49" charset="-122"/>
                <a:ea typeface="新宋体" panose="02010609030101010101" pitchFamily="49" charset="-122"/>
              </a:rPr>
              <a:t>输      出</a:t>
            </a:r>
            <a:endParaRPr lang="zh-CN" altLang="en-US" sz="2400" b="1" dirty="0">
              <a:solidFill>
                <a:srgbClr val="3333FF"/>
              </a:solidFill>
              <a:latin typeface="新宋体" panose="02010609030101010101" pitchFamily="49" charset="-122"/>
              <a:ea typeface="新宋体" panose="02010609030101010101" pitchFamily="49" charset="-122"/>
            </a:endParaRPr>
          </a:p>
        </p:txBody>
      </p:sp>
      <p:sp>
        <p:nvSpPr>
          <p:cNvPr id="29705" name="AutoShape 9"/>
          <p:cNvSpPr/>
          <p:nvPr/>
        </p:nvSpPr>
        <p:spPr>
          <a:xfrm>
            <a:off x="5430838" y="2787650"/>
            <a:ext cx="1416050" cy="214313"/>
          </a:xfrm>
          <a:prstGeom prst="rightArrow">
            <a:avLst>
              <a:gd name="adj1" fmla="val 50000"/>
              <a:gd name="adj2" fmla="val 165184"/>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06" name="AutoShape 10"/>
          <p:cNvSpPr/>
          <p:nvPr/>
        </p:nvSpPr>
        <p:spPr>
          <a:xfrm>
            <a:off x="5443538" y="3303588"/>
            <a:ext cx="1427162" cy="88900"/>
          </a:xfrm>
          <a:prstGeom prst="rightArrow">
            <a:avLst>
              <a:gd name="adj1" fmla="val 50000"/>
              <a:gd name="adj2" fmla="val 401339"/>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07" name="AutoShape 11"/>
          <p:cNvSpPr/>
          <p:nvPr/>
        </p:nvSpPr>
        <p:spPr>
          <a:xfrm>
            <a:off x="5430838" y="3729038"/>
            <a:ext cx="1490662" cy="88900"/>
          </a:xfrm>
          <a:prstGeom prst="rightArrow">
            <a:avLst>
              <a:gd name="adj1" fmla="val 50000"/>
              <a:gd name="adj2" fmla="val 419196"/>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08" name="AutoShape 12"/>
          <p:cNvSpPr/>
          <p:nvPr/>
        </p:nvSpPr>
        <p:spPr>
          <a:xfrm rot="-2345">
            <a:off x="5418138" y="4178300"/>
            <a:ext cx="1490662" cy="90488"/>
          </a:xfrm>
          <a:prstGeom prst="rightArrow">
            <a:avLst>
              <a:gd name="adj1" fmla="val 50000"/>
              <a:gd name="adj2" fmla="val 411839"/>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09" name="AutoShape 13"/>
          <p:cNvSpPr/>
          <p:nvPr/>
        </p:nvSpPr>
        <p:spPr>
          <a:xfrm>
            <a:off x="2386013" y="4643438"/>
            <a:ext cx="1190625" cy="88900"/>
          </a:xfrm>
          <a:prstGeom prst="rightArrow">
            <a:avLst>
              <a:gd name="adj1" fmla="val 50000"/>
              <a:gd name="adj2" fmla="val 334821"/>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10" name="AutoShape 14"/>
          <p:cNvSpPr/>
          <p:nvPr/>
        </p:nvSpPr>
        <p:spPr>
          <a:xfrm>
            <a:off x="2386013" y="3227388"/>
            <a:ext cx="1203325" cy="250825"/>
          </a:xfrm>
          <a:prstGeom prst="rightArrow">
            <a:avLst>
              <a:gd name="adj1" fmla="val 50000"/>
              <a:gd name="adj2" fmla="val 119936"/>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11" name="AutoShape 15"/>
          <p:cNvSpPr/>
          <p:nvPr/>
        </p:nvSpPr>
        <p:spPr>
          <a:xfrm>
            <a:off x="5443538" y="4656138"/>
            <a:ext cx="1501775" cy="88900"/>
          </a:xfrm>
          <a:prstGeom prst="rightArrow">
            <a:avLst>
              <a:gd name="adj1" fmla="val 50000"/>
              <a:gd name="adj2" fmla="val 422321"/>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12" name="AutoShape 16"/>
          <p:cNvSpPr/>
          <p:nvPr/>
        </p:nvSpPr>
        <p:spPr>
          <a:xfrm>
            <a:off x="5429250" y="5106988"/>
            <a:ext cx="1479550" cy="88900"/>
          </a:xfrm>
          <a:prstGeom prst="rightArrow">
            <a:avLst>
              <a:gd name="adj1" fmla="val 50000"/>
              <a:gd name="adj2" fmla="val 416071"/>
            </a:avLst>
          </a:prstGeom>
          <a:solidFill>
            <a:srgbClr val="3366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9713" name="Rectangle 17"/>
          <p:cNvSpPr/>
          <p:nvPr/>
        </p:nvSpPr>
        <p:spPr>
          <a:xfrm>
            <a:off x="3765550" y="1571625"/>
            <a:ext cx="1490663" cy="677863"/>
          </a:xfrm>
          <a:prstGeom prst="rect">
            <a:avLst/>
          </a:prstGeom>
          <a:solidFill>
            <a:srgbClr val="FFFFCC"/>
          </a:solidFill>
          <a:ln w="57150" cap="flat" cmpd="thinThick">
            <a:solidFill>
              <a:srgbClr val="FFFFCC"/>
            </a:solidFill>
            <a:prstDash val="solid"/>
            <a:miter/>
            <a:headEnd type="none" w="med" len="med"/>
            <a:tailEnd type="none" w="med" len="med"/>
          </a:ln>
        </p:spPr>
        <p:txBody>
          <a:bodyPr wrap="none" anchor="ctr" anchorCtr="0"/>
          <a:lstStyle/>
          <a:p>
            <a:pPr algn="ctr"/>
            <a:r>
              <a:rPr lang="zh-CN" altLang="en-US" sz="2400" b="1" dirty="0">
                <a:solidFill>
                  <a:srgbClr val="3333FF"/>
                </a:solidFill>
                <a:latin typeface="新宋体" panose="02010609030101010101" pitchFamily="49" charset="-122"/>
                <a:ea typeface="新宋体" panose="02010609030101010101" pitchFamily="49" charset="-122"/>
              </a:rPr>
              <a:t>分析单元</a:t>
            </a:r>
            <a:endParaRPr lang="zh-CN" altLang="en-US" sz="2400" b="1" dirty="0">
              <a:solidFill>
                <a:srgbClr val="3333FF"/>
              </a:solidFill>
              <a:latin typeface="新宋体" panose="02010609030101010101" pitchFamily="49" charset="-122"/>
              <a:ea typeface="新宋体" panose="02010609030101010101" pitchFamily="49" charset="-122"/>
            </a:endParaRPr>
          </a:p>
        </p:txBody>
      </p:sp>
      <p:sp>
        <p:nvSpPr>
          <p:cNvPr id="29714" name="Text Box 18"/>
          <p:cNvSpPr txBox="1"/>
          <p:nvPr/>
        </p:nvSpPr>
        <p:spPr>
          <a:xfrm>
            <a:off x="258763" y="1320800"/>
            <a:ext cx="809625" cy="519113"/>
          </a:xfrm>
          <a:prstGeom prst="rect">
            <a:avLst/>
          </a:prstGeom>
          <a:noFill/>
          <a:ln w="9525">
            <a:noFill/>
          </a:ln>
        </p:spPr>
        <p:txBody>
          <a:bodyPr>
            <a:spAutoFit/>
          </a:bodyPr>
          <a:lstStyle/>
          <a:p>
            <a:pPr>
              <a:spcBef>
                <a:spcPct val="50000"/>
              </a:spcBef>
            </a:pPr>
            <a:r>
              <a:rPr lang="zh-CN" altLang="en-US" sz="2800" b="1" dirty="0">
                <a:solidFill>
                  <a:srgbClr val="000099"/>
                </a:solidFill>
                <a:latin typeface="新宋体" panose="02010609030101010101" pitchFamily="49" charset="-122"/>
                <a:ea typeface="新宋体" panose="02010609030101010101" pitchFamily="49" charset="-122"/>
              </a:rPr>
              <a:t>例</a:t>
            </a:r>
            <a:r>
              <a:rPr lang="en-US" altLang="zh-CN" sz="2800" b="1" dirty="0">
                <a:solidFill>
                  <a:srgbClr val="000099"/>
                </a:solidFill>
                <a:latin typeface="新宋体" panose="02010609030101010101" pitchFamily="49" charset="-122"/>
                <a:ea typeface="新宋体" panose="02010609030101010101" pitchFamily="49" charset="-122"/>
              </a:rPr>
              <a:t>1</a:t>
            </a:r>
            <a:endParaRPr lang="en-US" altLang="zh-CN" sz="2800" b="1" dirty="0">
              <a:solidFill>
                <a:srgbClr val="000099"/>
              </a:solidFill>
              <a:latin typeface="新宋体" panose="02010609030101010101" pitchFamily="49" charset="-122"/>
              <a:ea typeface="新宋体" panose="02010609030101010101"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Group 2"/>
          <p:cNvGraphicFramePr>
            <a:graphicFrameLocks noGrp="1"/>
          </p:cNvGraphicFramePr>
          <p:nvPr/>
        </p:nvGraphicFramePr>
        <p:xfrm>
          <a:off x="1022350" y="1751013"/>
          <a:ext cx="7070725" cy="3782505"/>
        </p:xfrm>
        <a:graphic>
          <a:graphicData uri="http://schemas.openxmlformats.org/drawingml/2006/table">
            <a:tbl>
              <a:tblPr/>
              <a:tblGrid>
                <a:gridCol w="1808163"/>
                <a:gridCol w="1828800"/>
                <a:gridCol w="1651000"/>
                <a:gridCol w="1782762"/>
              </a:tblGrid>
              <a:tr h="5175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输                  入</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输             出</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环境因素</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环境影响</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环境因素</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环境影响</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燃煤的使用</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能源消耗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蒸汽的输出</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能源的消耗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水的使用</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水资源消耗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烟气的排放</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大气污染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电的使用</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能源消耗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噪声的排放</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噪声污染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空气的消耗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rgbClr val="000099"/>
                          </a:solidFill>
                          <a:effectLst/>
                          <a:latin typeface="Arial" panose="020B0604020202020204" pitchFamily="34" charset="0"/>
                          <a:ea typeface="宋体" panose="02010600030101010101" pitchFamily="2" charset="-122"/>
                        </a:rPr>
                        <a:t>环境影响很小可忽略不计</a:t>
                      </a:r>
                      <a:endParaRPr kumimoji="0" lang="zh-CN" altLang="en-US" sz="16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灰渣的排放</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土地污染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    </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TW" altLang="en-US" sz="20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废水的排放</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pPr>
                      <a:r>
                        <a:rPr kumimoji="0" lang="zh-CN" altLang="en-US" sz="1800" b="1" i="0" u="none" strike="noStrike" cap="none" normalizeH="0" baseline="0">
                          <a:ln>
                            <a:noFill/>
                          </a:ln>
                          <a:solidFill>
                            <a:srgbClr val="000099"/>
                          </a:solidFill>
                          <a:effectLst/>
                          <a:latin typeface="Arial" panose="020B0604020202020204" pitchFamily="34" charset="0"/>
                          <a:ea typeface="宋体" panose="02010600030101010101" pitchFamily="2" charset="-122"/>
                        </a:rPr>
                        <a:t>水环境污染</a:t>
                      </a:r>
                      <a:endParaRPr kumimoji="0" lang="zh-CN" altLang="en-US" sz="18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TW" altLang="en-US" sz="20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锅炉爆炸</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rgbClr val="000099"/>
                          </a:solidFill>
                          <a:effectLst/>
                          <a:latin typeface="Arial" panose="020B0604020202020204" pitchFamily="34" charset="0"/>
                          <a:ea typeface="宋体" panose="02010600030101010101" pitchFamily="2" charset="-122"/>
                        </a:rPr>
                        <a:t>（紧急情况）</a:t>
                      </a:r>
                      <a:endParaRPr kumimoji="0" lang="zh-CN" altLang="en-US" sz="14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pPr>
                      <a:r>
                        <a:rPr kumimoji="0" lang="zh-CN" altLang="en-US" sz="1800" b="1" i="0" u="none" strike="noStrike" cap="none" normalizeH="0" baseline="0">
                          <a:ln>
                            <a:noFill/>
                          </a:ln>
                          <a:solidFill>
                            <a:srgbClr val="000099"/>
                          </a:solidFill>
                          <a:effectLst/>
                          <a:latin typeface="Arial" panose="020B0604020202020204" pitchFamily="34" charset="0"/>
                          <a:ea typeface="宋体" panose="02010600030101010101" pitchFamily="2" charset="-122"/>
                        </a:rPr>
                        <a:t>人员伤害</a:t>
                      </a:r>
                      <a:endParaRPr kumimoji="0" lang="zh-CN" altLang="en-US" sz="18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80000"/>
                        </a:lnSpc>
                        <a:spcBef>
                          <a:spcPct val="20000"/>
                        </a:spcBef>
                        <a:spcAft>
                          <a:spcPct val="0"/>
                        </a:spcAft>
                        <a:buClrTx/>
                        <a:buSzTx/>
                        <a:buFontTx/>
                        <a:buNone/>
                      </a:pPr>
                      <a:r>
                        <a:rPr kumimoji="0" lang="zh-CN" altLang="en-US" sz="1800" b="1" i="0" u="none" strike="noStrike" cap="none" normalizeH="0" baseline="0">
                          <a:ln>
                            <a:noFill/>
                          </a:ln>
                          <a:solidFill>
                            <a:srgbClr val="000099"/>
                          </a:solidFill>
                          <a:effectLst/>
                          <a:latin typeface="Arial" panose="020B0604020202020204" pitchFamily="34" charset="0"/>
                          <a:ea typeface="宋体" panose="02010600030101010101" pitchFamily="2" charset="-122"/>
                        </a:rPr>
                        <a:t>资源破坏</a:t>
                      </a:r>
                      <a:endParaRPr kumimoji="0" lang="zh-CN" altLang="en-US" sz="18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70" name="Text Box 50"/>
          <p:cNvSpPr txBox="1"/>
          <p:nvPr/>
        </p:nvSpPr>
        <p:spPr>
          <a:xfrm>
            <a:off x="1403350" y="1141413"/>
            <a:ext cx="6376988" cy="457200"/>
          </a:xfrm>
          <a:prstGeom prst="rect">
            <a:avLst/>
          </a:prstGeom>
          <a:noFill/>
          <a:ln w="9525">
            <a:noFill/>
          </a:ln>
        </p:spPr>
        <p:txBody>
          <a:bodyPr>
            <a:spAutoFit/>
          </a:bodyPr>
          <a:lstStyle/>
          <a:p>
            <a:pPr>
              <a:spcBef>
                <a:spcPct val="50000"/>
              </a:spcBef>
            </a:pPr>
            <a:r>
              <a:rPr lang="zh-CN" altLang="en-US" sz="2400" b="1" dirty="0">
                <a:solidFill>
                  <a:srgbClr val="000099"/>
                </a:solidFill>
                <a:latin typeface="新宋体" panose="02010609030101010101" pitchFamily="49" charset="-122"/>
                <a:ea typeface="新宋体" panose="02010609030101010101" pitchFamily="49" charset="-122"/>
              </a:rPr>
              <a:t>燃煤蒸汽锅炉运行存在的环境因素和环境影响</a:t>
            </a:r>
            <a:endParaRPr lang="zh-CN" altLang="en-US" sz="2400" b="1" dirty="0">
              <a:solidFill>
                <a:srgbClr val="000099"/>
              </a:solidFill>
              <a:latin typeface="新宋体" panose="02010609030101010101" pitchFamily="49" charset="-122"/>
              <a:ea typeface="新宋体" panose="02010609030101010101" pitchFamily="49" charset="-122"/>
            </a:endParaRPr>
          </a:p>
        </p:txBody>
      </p:sp>
      <p:sp>
        <p:nvSpPr>
          <p:cNvPr id="30771" name="Text Box 51"/>
          <p:cNvSpPr txBox="1"/>
          <p:nvPr/>
        </p:nvSpPr>
        <p:spPr>
          <a:xfrm>
            <a:off x="1176338" y="5726113"/>
            <a:ext cx="6826250" cy="366712"/>
          </a:xfrm>
          <a:prstGeom prst="rect">
            <a:avLst/>
          </a:prstGeom>
          <a:noFill/>
          <a:ln w="9525">
            <a:noFill/>
          </a:ln>
        </p:spPr>
        <p:txBody>
          <a:bodyPr>
            <a:spAutoFit/>
          </a:bodyPr>
          <a:lstStyle/>
          <a:p>
            <a:pPr>
              <a:spcBef>
                <a:spcPct val="50000"/>
              </a:spcBef>
            </a:pPr>
            <a:r>
              <a:rPr lang="zh-CN" altLang="en-US" b="1" dirty="0">
                <a:solidFill>
                  <a:srgbClr val="000099"/>
                </a:solidFill>
                <a:latin typeface="新宋体" panose="02010609030101010101" pitchFamily="49" charset="-122"/>
                <a:ea typeface="新宋体" panose="02010609030101010101" pitchFamily="49" charset="-122"/>
              </a:rPr>
              <a:t>注：锅炉输出的蒸汽在其输送、使用过程还应作进一步细化分析</a:t>
            </a:r>
            <a:endParaRPr lang="zh-CN" altLang="en-US" b="1" dirty="0">
              <a:solidFill>
                <a:srgbClr val="000099"/>
              </a:solidFill>
              <a:latin typeface="新宋体" panose="02010609030101010101" pitchFamily="49" charset="-122"/>
              <a:ea typeface="新宋体" panose="02010609030101010101" pitchFamily="49"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p:nvPr/>
        </p:nvSpPr>
        <p:spPr>
          <a:xfrm>
            <a:off x="468313" y="981075"/>
            <a:ext cx="5184775" cy="457200"/>
          </a:xfrm>
          <a:prstGeom prst="rect">
            <a:avLst/>
          </a:prstGeom>
          <a:noFill/>
          <a:ln w="9525">
            <a:noFill/>
          </a:ln>
        </p:spPr>
        <p:txBody>
          <a:bodyPr>
            <a:spAutoFit/>
          </a:bodyPr>
          <a:lstStyle/>
          <a:p>
            <a:r>
              <a:rPr lang="zh-CN" altLang="en-US" sz="2400" b="1" dirty="0">
                <a:solidFill>
                  <a:srgbClr val="000099"/>
                </a:solidFill>
                <a:latin typeface="新宋体" panose="02010609030101010101" pitchFamily="49" charset="-122"/>
                <a:ea typeface="新宋体" panose="02010609030101010101" pitchFamily="49" charset="-122"/>
              </a:rPr>
              <a:t>例 </a:t>
            </a:r>
            <a:r>
              <a:rPr lang="en-US" altLang="zh-CN" sz="2400" b="1" dirty="0">
                <a:solidFill>
                  <a:srgbClr val="000099"/>
                </a:solidFill>
                <a:latin typeface="新宋体" panose="02010609030101010101" pitchFamily="49" charset="-122"/>
                <a:ea typeface="新宋体" panose="02010609030101010101" pitchFamily="49" charset="-122"/>
              </a:rPr>
              <a:t>2</a:t>
            </a:r>
            <a:endParaRPr lang="en-US" altLang="zh-CN" sz="2400" b="1" dirty="0">
              <a:solidFill>
                <a:srgbClr val="000099"/>
              </a:solidFill>
              <a:latin typeface="新宋体" panose="02010609030101010101" pitchFamily="49" charset="-122"/>
              <a:ea typeface="新宋体" panose="02010609030101010101" pitchFamily="49" charset="-122"/>
            </a:endParaRPr>
          </a:p>
        </p:txBody>
      </p:sp>
      <p:grpSp>
        <p:nvGrpSpPr>
          <p:cNvPr id="31747" name="Group 3"/>
          <p:cNvGrpSpPr/>
          <p:nvPr/>
        </p:nvGrpSpPr>
        <p:grpSpPr>
          <a:xfrm>
            <a:off x="660400" y="990600"/>
            <a:ext cx="7696200" cy="5003800"/>
            <a:chOff x="144" y="240"/>
            <a:chExt cx="5472" cy="3840"/>
          </a:xfrm>
        </p:grpSpPr>
        <p:graphicFrame>
          <p:nvGraphicFramePr>
            <p:cNvPr id="31748" name="Object 4"/>
            <p:cNvGraphicFramePr>
              <a:graphicFrameLocks noChangeAspect="1"/>
            </p:cNvGraphicFramePr>
            <p:nvPr/>
          </p:nvGraphicFramePr>
          <p:xfrm>
            <a:off x="1109" y="2016"/>
            <a:ext cx="3382" cy="982"/>
          </p:xfrm>
          <a:graphic>
            <a:graphicData uri="http://schemas.openxmlformats.org/presentationml/2006/ole">
              <mc:AlternateContent xmlns:mc="http://schemas.openxmlformats.org/markup-compatibility/2006">
                <mc:Choice xmlns:v="urn:schemas-microsoft-com:vml" Requires="v">
                  <p:oleObj spid="_x0000_s1055" name="" r:id="rId1" imgW="6545580" imgH="1706880" progId="MS_ClipArt_Gallery.2">
                    <p:embed/>
                  </p:oleObj>
                </mc:Choice>
                <mc:Fallback>
                  <p:oleObj name="" r:id="rId1" imgW="6545580" imgH="1706880" progId="MS_ClipArt_Gallery.2">
                    <p:embed/>
                    <p:pic>
                      <p:nvPicPr>
                        <p:cNvPr id="0" name="图片 3075"/>
                        <p:cNvPicPr/>
                        <p:nvPr/>
                      </p:nvPicPr>
                      <p:blipFill>
                        <a:blip r:embed="rId2"/>
                        <a:stretch>
                          <a:fillRect/>
                        </a:stretch>
                      </p:blipFill>
                      <p:spPr>
                        <a:xfrm>
                          <a:off x="1109" y="2016"/>
                          <a:ext cx="3382" cy="982"/>
                        </a:xfrm>
                        <a:prstGeom prst="rect">
                          <a:avLst/>
                        </a:prstGeom>
                        <a:noFill/>
                        <a:ln w="38100">
                          <a:noFill/>
                          <a:miter/>
                        </a:ln>
                      </p:spPr>
                    </p:pic>
                  </p:oleObj>
                </mc:Fallback>
              </mc:AlternateContent>
            </a:graphicData>
          </a:graphic>
        </p:graphicFrame>
        <p:sp>
          <p:nvSpPr>
            <p:cNvPr id="31749" name="Oval 5"/>
            <p:cNvSpPr/>
            <p:nvPr/>
          </p:nvSpPr>
          <p:spPr>
            <a:xfrm>
              <a:off x="3360" y="672"/>
              <a:ext cx="1296" cy="528"/>
            </a:xfrm>
            <a:prstGeom prst="ellipse">
              <a:avLst/>
            </a:prstGeom>
            <a:solidFill>
              <a:srgbClr val="FFCCFF"/>
            </a:solidFill>
            <a:ln w="9525" cap="flat" cmpd="sng">
              <a:solidFill>
                <a:srgbClr val="FF99CC"/>
              </a:solidFill>
              <a:prstDash val="solid"/>
              <a:headEnd type="none" w="med" len="med"/>
              <a:tailEnd type="none" w="med" len="med"/>
            </a:ln>
          </p:spPr>
          <p:txBody>
            <a:bodyPr wrap="none" anchor="ctr" anchorCtr="0"/>
            <a:lstStyle/>
            <a:p>
              <a:pPr algn="ctr"/>
              <a:r>
                <a:rPr lang="zh-CN" altLang="en-US" sz="2800" b="1" dirty="0">
                  <a:latin typeface="Times New Roman" panose="02020603050405020304" pitchFamily="18" charset="0"/>
                  <a:ea typeface="楷体_GB2312" pitchFamily="49" charset="-122"/>
                </a:rPr>
                <a:t>燃 油消耗</a:t>
              </a:r>
              <a:endParaRPr lang="zh-CN" altLang="en-US" sz="2400" b="1" dirty="0">
                <a:latin typeface="Times New Roman" panose="02020603050405020304" pitchFamily="18" charset="0"/>
                <a:ea typeface="楷体_GB2312" pitchFamily="49" charset="-122"/>
              </a:endParaRPr>
            </a:p>
          </p:txBody>
        </p:sp>
        <p:sp>
          <p:nvSpPr>
            <p:cNvPr id="31750" name="Oval 6"/>
            <p:cNvSpPr/>
            <p:nvPr/>
          </p:nvSpPr>
          <p:spPr>
            <a:xfrm>
              <a:off x="4896" y="240"/>
              <a:ext cx="480" cy="1392"/>
            </a:xfrm>
            <a:prstGeom prst="ellipse">
              <a:avLst/>
            </a:prstGeom>
            <a:solidFill>
              <a:srgbClr val="FFCCFF"/>
            </a:solidFill>
            <a:ln w="9525" cap="flat" cmpd="sng">
              <a:solidFill>
                <a:srgbClr val="FF99CC"/>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润</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滑</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油</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消</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耗</a:t>
              </a:r>
              <a:endParaRPr lang="zh-CN" altLang="en-US" sz="2400" b="1" dirty="0">
                <a:latin typeface="Times New Roman" panose="02020603050405020304" pitchFamily="18" charset="0"/>
                <a:ea typeface="楷体_GB2312" pitchFamily="49" charset="-122"/>
              </a:endParaRPr>
            </a:p>
          </p:txBody>
        </p:sp>
        <p:sp>
          <p:nvSpPr>
            <p:cNvPr id="31751" name="Oval 7"/>
            <p:cNvSpPr/>
            <p:nvPr/>
          </p:nvSpPr>
          <p:spPr>
            <a:xfrm>
              <a:off x="144" y="1728"/>
              <a:ext cx="480" cy="1104"/>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尾</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气</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排</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放</a:t>
              </a:r>
              <a:endParaRPr lang="zh-CN" altLang="en-US" sz="2400" b="1" dirty="0">
                <a:latin typeface="Times New Roman" panose="02020603050405020304" pitchFamily="18" charset="0"/>
                <a:ea typeface="楷体_GB2312" pitchFamily="49" charset="-122"/>
              </a:endParaRPr>
            </a:p>
          </p:txBody>
        </p:sp>
        <p:sp>
          <p:nvSpPr>
            <p:cNvPr id="31752" name="Oval 8"/>
            <p:cNvSpPr/>
            <p:nvPr/>
          </p:nvSpPr>
          <p:spPr>
            <a:xfrm>
              <a:off x="384" y="720"/>
              <a:ext cx="1104" cy="528"/>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噪音排放</a:t>
              </a:r>
              <a:endParaRPr lang="zh-CN" altLang="en-US" sz="2400" b="1" dirty="0">
                <a:latin typeface="Times New Roman" panose="02020603050405020304" pitchFamily="18" charset="0"/>
                <a:ea typeface="楷体_GB2312" pitchFamily="49" charset="-122"/>
              </a:endParaRPr>
            </a:p>
          </p:txBody>
        </p:sp>
        <p:sp>
          <p:nvSpPr>
            <p:cNvPr id="31753" name="Oval 9"/>
            <p:cNvSpPr/>
            <p:nvPr/>
          </p:nvSpPr>
          <p:spPr>
            <a:xfrm>
              <a:off x="2304" y="3552"/>
              <a:ext cx="1056" cy="480"/>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制冷剂泄漏</a:t>
              </a:r>
              <a:endParaRPr lang="zh-CN" altLang="en-US" sz="2400" b="1" dirty="0">
                <a:latin typeface="Times New Roman" panose="02020603050405020304" pitchFamily="18" charset="0"/>
                <a:ea typeface="楷体_GB2312" pitchFamily="49" charset="-122"/>
              </a:endParaRPr>
            </a:p>
          </p:txBody>
        </p:sp>
        <p:sp>
          <p:nvSpPr>
            <p:cNvPr id="31754" name="Oval 10"/>
            <p:cNvSpPr/>
            <p:nvPr/>
          </p:nvSpPr>
          <p:spPr>
            <a:xfrm>
              <a:off x="480" y="3552"/>
              <a:ext cx="1152" cy="480"/>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油料泄漏</a:t>
              </a:r>
              <a:endParaRPr lang="zh-CN" altLang="en-US" sz="2400" b="1" dirty="0">
                <a:latin typeface="Times New Roman" panose="02020603050405020304" pitchFamily="18" charset="0"/>
                <a:ea typeface="楷体_GB2312" pitchFamily="49" charset="-122"/>
              </a:endParaRPr>
            </a:p>
          </p:txBody>
        </p:sp>
        <p:sp>
          <p:nvSpPr>
            <p:cNvPr id="31755" name="Oval 11"/>
            <p:cNvSpPr/>
            <p:nvPr/>
          </p:nvSpPr>
          <p:spPr>
            <a:xfrm>
              <a:off x="5136" y="1776"/>
              <a:ext cx="480" cy="1344"/>
            </a:xfrm>
            <a:prstGeom prst="ellipse">
              <a:avLst/>
            </a:prstGeom>
            <a:solidFill>
              <a:srgbClr val="FFCCFF"/>
            </a:solidFill>
            <a:ln w="9525" cap="flat" cmpd="sng">
              <a:solidFill>
                <a:srgbClr val="FF99CC"/>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冷</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却</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液</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使</a:t>
              </a:r>
              <a:endParaRPr lang="zh-CN" altLang="en-US" sz="2400" b="1" dirty="0">
                <a:latin typeface="Times New Roman" panose="02020603050405020304" pitchFamily="18" charset="0"/>
                <a:ea typeface="楷体_GB2312" pitchFamily="49" charset="-122"/>
              </a:endParaRPr>
            </a:p>
            <a:p>
              <a:pPr algn="ctr"/>
              <a:r>
                <a:rPr lang="zh-CN" altLang="en-US" sz="2400" b="1" dirty="0">
                  <a:latin typeface="Times New Roman" panose="02020603050405020304" pitchFamily="18" charset="0"/>
                  <a:ea typeface="楷体_GB2312" pitchFamily="49" charset="-122"/>
                </a:rPr>
                <a:t>用</a:t>
              </a:r>
              <a:endParaRPr lang="zh-CN" altLang="en-US" sz="2400" b="1" dirty="0">
                <a:latin typeface="Times New Roman" panose="02020603050405020304" pitchFamily="18" charset="0"/>
                <a:ea typeface="楷体_GB2312" pitchFamily="49" charset="-122"/>
              </a:endParaRPr>
            </a:p>
          </p:txBody>
        </p:sp>
        <p:sp>
          <p:nvSpPr>
            <p:cNvPr id="31756" name="Oval 12"/>
            <p:cNvSpPr/>
            <p:nvPr/>
          </p:nvSpPr>
          <p:spPr>
            <a:xfrm>
              <a:off x="4032" y="3552"/>
              <a:ext cx="1152" cy="528"/>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蓄电瓶废弃</a:t>
              </a:r>
              <a:endParaRPr lang="zh-CN" altLang="en-US" sz="2400" b="1" dirty="0">
                <a:latin typeface="Times New Roman" panose="02020603050405020304" pitchFamily="18" charset="0"/>
                <a:ea typeface="楷体_GB2312" pitchFamily="49" charset="-122"/>
              </a:endParaRPr>
            </a:p>
          </p:txBody>
        </p:sp>
        <p:sp>
          <p:nvSpPr>
            <p:cNvPr id="31757" name="Oval 13"/>
            <p:cNvSpPr/>
            <p:nvPr/>
          </p:nvSpPr>
          <p:spPr>
            <a:xfrm>
              <a:off x="1968" y="720"/>
              <a:ext cx="1152" cy="480"/>
            </a:xfrm>
            <a:prstGeom prst="ellipse">
              <a:avLst/>
            </a:prstGeom>
            <a:solidFill>
              <a:srgbClr val="CCECFF"/>
            </a:solidFill>
            <a:ln w="9525" cap="flat" cmpd="sng">
              <a:solidFill>
                <a:srgbClr val="99CCFF"/>
              </a:solidFill>
              <a:prstDash val="solid"/>
              <a:headEnd type="none" w="med" len="med"/>
              <a:tailEnd type="none" w="med" len="med"/>
            </a:ln>
          </p:spPr>
          <p:txBody>
            <a:bodyPr wrap="none" anchor="ctr" anchorCtr="0"/>
            <a:lstStyle/>
            <a:p>
              <a:pPr algn="ctr"/>
              <a:r>
                <a:rPr lang="zh-CN" altLang="en-US" sz="2400" b="1" dirty="0">
                  <a:latin typeface="Times New Roman" panose="02020603050405020304" pitchFamily="18" charset="0"/>
                  <a:ea typeface="楷体_GB2312" pitchFamily="49" charset="-122"/>
                </a:rPr>
                <a:t>汽车的报废</a:t>
              </a:r>
              <a:endParaRPr lang="zh-CN" altLang="en-US" sz="2400" b="1" dirty="0">
                <a:latin typeface="Times New Roman" panose="02020603050405020304" pitchFamily="18" charset="0"/>
                <a:ea typeface="楷体_GB2312" pitchFamily="49" charset="-122"/>
              </a:endParaRPr>
            </a:p>
          </p:txBody>
        </p:sp>
        <p:sp>
          <p:nvSpPr>
            <p:cNvPr id="31758" name="AutoShape 14"/>
            <p:cNvSpPr/>
            <p:nvPr/>
          </p:nvSpPr>
          <p:spPr>
            <a:xfrm rot="5918260">
              <a:off x="3850" y="1329"/>
              <a:ext cx="434" cy="288"/>
            </a:xfrm>
            <a:prstGeom prst="notchedRightArrow">
              <a:avLst>
                <a:gd name="adj1" fmla="val 50000"/>
                <a:gd name="adj2" fmla="val 37673"/>
              </a:avLst>
            </a:prstGeom>
            <a:solidFill>
              <a:srgbClr val="0066FF"/>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1759" name="AutoShape 15"/>
            <p:cNvSpPr/>
            <p:nvPr/>
          </p:nvSpPr>
          <p:spPr>
            <a:xfrm rot="7474187">
              <a:off x="4703" y="1633"/>
              <a:ext cx="402" cy="288"/>
            </a:xfrm>
            <a:prstGeom prst="notchedRightArrow">
              <a:avLst>
                <a:gd name="adj1" fmla="val 50000"/>
                <a:gd name="adj2" fmla="val 34895"/>
              </a:avLst>
            </a:prstGeom>
            <a:solidFill>
              <a:srgbClr val="0066FF"/>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1760" name="AutoShape 16"/>
            <p:cNvSpPr/>
            <p:nvPr/>
          </p:nvSpPr>
          <p:spPr>
            <a:xfrm rot="10730208">
              <a:off x="4722" y="2322"/>
              <a:ext cx="391" cy="342"/>
            </a:xfrm>
            <a:prstGeom prst="notchedRightArrow">
              <a:avLst>
                <a:gd name="adj1" fmla="val 50000"/>
                <a:gd name="adj2" fmla="val 28581"/>
              </a:avLst>
            </a:prstGeom>
            <a:solidFill>
              <a:srgbClr val="0066FF"/>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1761" name="AutoShape 17"/>
            <p:cNvSpPr/>
            <p:nvPr/>
          </p:nvSpPr>
          <p:spPr>
            <a:xfrm>
              <a:off x="4401" y="3256"/>
              <a:ext cx="335" cy="24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p>
              <a:endParaRPr lang="zh-CN" altLang="en-US" dirty="0">
                <a:latin typeface="Arial" panose="020B0604020202020204" pitchFamily="34" charset="0"/>
              </a:endParaRPr>
            </a:p>
          </p:txBody>
        </p:sp>
        <p:sp>
          <p:nvSpPr>
            <p:cNvPr id="31762" name="AutoShape 18"/>
            <p:cNvSpPr/>
            <p:nvPr/>
          </p:nvSpPr>
          <p:spPr>
            <a:xfrm>
              <a:off x="2656" y="3247"/>
              <a:ext cx="336" cy="24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p>
              <a:endParaRPr lang="zh-CN" altLang="en-US" dirty="0">
                <a:latin typeface="Arial" panose="020B0604020202020204" pitchFamily="34" charset="0"/>
              </a:endParaRPr>
            </a:p>
          </p:txBody>
        </p:sp>
        <p:sp>
          <p:nvSpPr>
            <p:cNvPr id="31763" name="AutoShape 19"/>
            <p:cNvSpPr/>
            <p:nvPr/>
          </p:nvSpPr>
          <p:spPr>
            <a:xfrm>
              <a:off x="904" y="3238"/>
              <a:ext cx="351" cy="257"/>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p>
              <a:endParaRPr lang="zh-CN" altLang="en-US" dirty="0">
                <a:latin typeface="Arial" panose="020B0604020202020204" pitchFamily="34" charset="0"/>
              </a:endParaRPr>
            </a:p>
          </p:txBody>
        </p:sp>
        <p:sp>
          <p:nvSpPr>
            <p:cNvPr id="31764" name="AutoShape 20"/>
            <p:cNvSpPr/>
            <p:nvPr/>
          </p:nvSpPr>
          <p:spPr>
            <a:xfrm>
              <a:off x="192" y="2928"/>
              <a:ext cx="528" cy="336"/>
            </a:xfrm>
            <a:prstGeom prst="leftArrow">
              <a:avLst>
                <a:gd name="adj1" fmla="val 50000"/>
                <a:gd name="adj2" fmla="val 3928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31765" name="AutoShape 21"/>
            <p:cNvSpPr/>
            <p:nvPr/>
          </p:nvSpPr>
          <p:spPr>
            <a:xfrm rot="-790091">
              <a:off x="898" y="1294"/>
              <a:ext cx="326" cy="372"/>
            </a:xfrm>
            <a:prstGeom prst="upArrow">
              <a:avLst>
                <a:gd name="adj1" fmla="val 50000"/>
                <a:gd name="adj2" fmla="val 28527"/>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p>
              <a:endParaRPr lang="zh-CN" altLang="en-US" dirty="0">
                <a:latin typeface="Arial" panose="020B0604020202020204" pitchFamily="34" charset="0"/>
              </a:endParaRPr>
            </a:p>
          </p:txBody>
        </p:sp>
        <p:sp>
          <p:nvSpPr>
            <p:cNvPr id="31766" name="AutoShape 22"/>
            <p:cNvSpPr/>
            <p:nvPr/>
          </p:nvSpPr>
          <p:spPr>
            <a:xfrm>
              <a:off x="2360" y="1265"/>
              <a:ext cx="432" cy="409"/>
            </a:xfrm>
            <a:prstGeom prst="up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p>
              <a:endParaRPr lang="zh-CN" altLang="en-US" dirty="0">
                <a:latin typeface="Arial" panose="020B0604020202020204" pitchFamily="34" charset="0"/>
              </a:endParaRPr>
            </a:p>
          </p:txBody>
        </p:sp>
        <p:sp>
          <p:nvSpPr>
            <p:cNvPr id="31767" name="Rectangle 23"/>
            <p:cNvSpPr/>
            <p:nvPr/>
          </p:nvSpPr>
          <p:spPr>
            <a:xfrm>
              <a:off x="994" y="1752"/>
              <a:ext cx="3677" cy="1420"/>
            </a:xfrm>
            <a:prstGeom prst="rect">
              <a:avLst/>
            </a:prstGeom>
            <a:noFill/>
            <a:ln w="57150" cap="flat" cmpd="thickThin">
              <a:solidFill>
                <a:schemeClr val="accent2"/>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Group 2"/>
          <p:cNvGraphicFramePr>
            <a:graphicFrameLocks noGrp="1"/>
          </p:cNvGraphicFramePr>
          <p:nvPr/>
        </p:nvGraphicFramePr>
        <p:xfrm>
          <a:off x="722313" y="1762125"/>
          <a:ext cx="7874000" cy="3686810"/>
        </p:xfrm>
        <a:graphic>
          <a:graphicData uri="http://schemas.openxmlformats.org/drawingml/2006/table">
            <a:tbl>
              <a:tblPr/>
              <a:tblGrid>
                <a:gridCol w="1968500"/>
                <a:gridCol w="1968500"/>
                <a:gridCol w="1968500"/>
                <a:gridCol w="1968500"/>
              </a:tblGrid>
              <a:tr h="419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输                  入</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输             出</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环境因素</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环境影响</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环境因素</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环境影响</a:t>
                      </a:r>
                      <a:endPar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宋体" panose="02010600030101010101" pitchFamily="2" charset="-122"/>
                          <a:ea typeface="宋体" panose="02010600030101010101" pitchFamily="2" charset="-122"/>
                        </a:rPr>
                        <a:t>燃油消耗</a:t>
                      </a:r>
                      <a:endParaRPr kumimoji="0" lang="zh-CN" altLang="en-US" sz="2000" b="1" i="0" u="none" strike="noStrike" cap="none" normalizeH="0" baseline="0">
                        <a:ln>
                          <a:noFill/>
                        </a:ln>
                        <a:solidFill>
                          <a:srgbClr val="000099"/>
                        </a:solidFill>
                        <a:effectLst/>
                        <a:latin typeface="宋体" panose="02010600030101010101" pitchFamily="2" charset="-122"/>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能源消耗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尾气排放</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大气污染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润滑油消耗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资源消耗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噪音排放</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噪声污染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冷却液使用</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资源消耗</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油料泄漏</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土地污染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制冷剂泄漏</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臭氧层破坏</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蓄电瓶废弃</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土地污染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TW" altLang="en-US" sz="2800" b="0"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汽车报废</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rPr>
                        <a:t>环境污染</a:t>
                      </a:r>
                      <a:endParaRPr kumimoji="0" lang="zh-CN" altLang="en-US" sz="2000" b="1" i="0" u="none" strike="noStrike" cap="none" normalizeH="0" baseline="0">
                        <a:ln>
                          <a:noFill/>
                        </a:ln>
                        <a:solidFill>
                          <a:srgbClr val="000099"/>
                        </a:solidFill>
                        <a:effectLst/>
                        <a:latin typeface="Arial" panose="020B0604020202020204" pitchFamily="34"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15" name="Text Box 47"/>
          <p:cNvSpPr txBox="1"/>
          <p:nvPr/>
        </p:nvSpPr>
        <p:spPr>
          <a:xfrm>
            <a:off x="1890713" y="1228725"/>
            <a:ext cx="5813425" cy="457200"/>
          </a:xfrm>
          <a:prstGeom prst="rect">
            <a:avLst/>
          </a:prstGeom>
          <a:noFill/>
          <a:ln w="9525">
            <a:noFill/>
          </a:ln>
        </p:spPr>
        <p:txBody>
          <a:bodyPr>
            <a:spAutoFit/>
          </a:bodyPr>
          <a:lstStyle/>
          <a:p>
            <a:pPr>
              <a:spcBef>
                <a:spcPct val="50000"/>
              </a:spcBef>
            </a:pPr>
            <a:r>
              <a:rPr lang="zh-CN" altLang="en-US" sz="2400" b="1" dirty="0">
                <a:solidFill>
                  <a:srgbClr val="000099"/>
                </a:solidFill>
                <a:latin typeface="新宋体" panose="02010609030101010101" pitchFamily="49" charset="-122"/>
                <a:ea typeface="新宋体" panose="02010609030101010101" pitchFamily="49" charset="-122"/>
              </a:rPr>
              <a:t>汽车使用过程存在的环境因素和环境影响</a:t>
            </a:r>
            <a:endParaRPr lang="zh-CN" altLang="en-US" sz="2400" b="1" dirty="0">
              <a:solidFill>
                <a:srgbClr val="000099"/>
              </a:solidFill>
              <a:latin typeface="新宋体" panose="02010609030101010101" pitchFamily="49" charset="-122"/>
              <a:ea typeface="新宋体" panose="02010609030101010101" pitchFamily="49"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p:nvPr/>
        </p:nvSpPr>
        <p:spPr>
          <a:xfrm>
            <a:off x="1066800" y="838200"/>
            <a:ext cx="6400800" cy="396875"/>
          </a:xfrm>
          <a:prstGeom prst="rect">
            <a:avLst/>
          </a:prstGeom>
          <a:noFill/>
          <a:ln w="9525">
            <a:noFill/>
          </a:ln>
        </p:spPr>
        <p:txBody>
          <a:bodyPr>
            <a:spAutoFit/>
          </a:bodyPr>
          <a:lstStyle/>
          <a:p>
            <a:endParaRPr lang="en-US" altLang="zh-CN" sz="2000" dirty="0">
              <a:latin typeface="新宋体" panose="02010609030101010101" pitchFamily="49" charset="-122"/>
              <a:ea typeface="新宋体" panose="02010609030101010101" pitchFamily="49" charset="-122"/>
            </a:endParaRPr>
          </a:p>
        </p:txBody>
      </p:sp>
      <p:sp>
        <p:nvSpPr>
          <p:cNvPr id="33795" name="Text Box 3"/>
          <p:cNvSpPr txBox="1"/>
          <p:nvPr/>
        </p:nvSpPr>
        <p:spPr>
          <a:xfrm>
            <a:off x="914400" y="762000"/>
            <a:ext cx="5654675" cy="1616075"/>
          </a:xfrm>
          <a:prstGeom prst="rect">
            <a:avLst/>
          </a:prstGeom>
          <a:noFill/>
          <a:ln w="9525">
            <a:noFill/>
          </a:ln>
        </p:spPr>
        <p:txBody>
          <a:bodyPr>
            <a:spAutoFit/>
          </a:bodyPr>
          <a:lstStyle/>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p:txBody>
      </p:sp>
      <p:sp>
        <p:nvSpPr>
          <p:cNvPr id="33796" name="Text Box 4"/>
          <p:cNvSpPr txBox="1"/>
          <p:nvPr/>
        </p:nvSpPr>
        <p:spPr>
          <a:xfrm>
            <a:off x="1066800" y="838200"/>
            <a:ext cx="6858000" cy="4340225"/>
          </a:xfrm>
          <a:prstGeom prst="rect">
            <a:avLst/>
          </a:prstGeom>
          <a:noFill/>
          <a:ln w="9525">
            <a:noFill/>
          </a:ln>
        </p:spPr>
        <p:txBody>
          <a:bodyPr>
            <a:spAutoFit/>
          </a:bodyPr>
          <a:lstStyle/>
          <a:p>
            <a:pPr>
              <a:lnSpc>
                <a:spcPct val="110000"/>
              </a:lnSpc>
            </a:pPr>
            <a:endParaRPr lang="zh-CN" altLang="en-US" sz="2000" b="1" dirty="0">
              <a:solidFill>
                <a:srgbClr val="FF0000"/>
              </a:solidFill>
              <a:latin typeface="新宋体" panose="02010609030101010101" pitchFamily="49" charset="-122"/>
              <a:ea typeface="新宋体" panose="02010609030101010101" pitchFamily="49" charset="-122"/>
            </a:endParaRPr>
          </a:p>
          <a:p>
            <a:pPr>
              <a:lnSpc>
                <a:spcPct val="110000"/>
              </a:lnSpc>
            </a:pPr>
            <a:r>
              <a:rPr lang="zh-CN" altLang="en-US" sz="2000" b="1" dirty="0">
                <a:solidFill>
                  <a:srgbClr val="FF0000"/>
                </a:solidFill>
                <a:latin typeface="新宋体" panose="02010609030101010101" pitchFamily="49" charset="-122"/>
                <a:ea typeface="新宋体" panose="02010609030101010101" pitchFamily="49" charset="-122"/>
              </a:rPr>
              <a:t>例</a:t>
            </a:r>
            <a:r>
              <a:rPr lang="en-US" altLang="zh-CN" sz="2000" b="1" dirty="0">
                <a:solidFill>
                  <a:srgbClr val="FF0000"/>
                </a:solidFill>
                <a:latin typeface="新宋体" panose="02010609030101010101" pitchFamily="49" charset="-122"/>
                <a:ea typeface="新宋体" panose="02010609030101010101" pitchFamily="49" charset="-122"/>
              </a:rPr>
              <a:t>3 </a:t>
            </a:r>
            <a:r>
              <a:rPr lang="zh-CN" altLang="en-US" sz="2000" b="1" dirty="0">
                <a:solidFill>
                  <a:srgbClr val="FF0000"/>
                </a:solidFill>
                <a:latin typeface="新宋体" panose="02010609030101010101" pitchFamily="49" charset="-122"/>
                <a:ea typeface="新宋体" panose="02010609030101010101" pitchFamily="49" charset="-122"/>
              </a:rPr>
              <a:t>食堂的环境因素</a:t>
            </a:r>
            <a:endParaRPr lang="zh-CN" altLang="en-US" sz="2000" b="1" dirty="0">
              <a:solidFill>
                <a:srgbClr val="FF0000"/>
              </a:solidFill>
              <a:latin typeface="新宋体" panose="02010609030101010101" pitchFamily="49" charset="-122"/>
              <a:ea typeface="新宋体" panose="02010609030101010101" pitchFamily="49" charset="-122"/>
            </a:endParaRPr>
          </a:p>
          <a:p>
            <a:pPr>
              <a:lnSpc>
                <a:spcPct val="110000"/>
              </a:lnSpc>
            </a:pPr>
            <a:endParaRPr lang="en-US" altLang="zh-CN" sz="2000" b="1" dirty="0">
              <a:solidFill>
                <a:srgbClr val="3333CC"/>
              </a:solidFill>
              <a:latin typeface="新宋体" panose="02010609030101010101" pitchFamily="49" charset="-122"/>
              <a:ea typeface="新宋体" panose="02010609030101010101" pitchFamily="49" charset="-122"/>
            </a:endParaRPr>
          </a:p>
          <a:p>
            <a:pPr>
              <a:lnSpc>
                <a:spcPct val="150000"/>
              </a:lnSpc>
              <a:buChar char="•"/>
            </a:pPr>
            <a:r>
              <a:rPr lang="zh-CN" altLang="en-US" sz="2000" b="1" dirty="0">
                <a:latin typeface="新宋体" panose="02010609030101010101" pitchFamily="49" charset="-122"/>
                <a:ea typeface="新宋体" panose="02010609030101010101" pitchFamily="49" charset="-122"/>
              </a:rPr>
              <a:t>食堂油烟的排放</a:t>
            </a:r>
            <a:endParaRPr lang="zh-CN" altLang="en-US" sz="2000" b="1" dirty="0">
              <a:latin typeface="新宋体" panose="02010609030101010101" pitchFamily="49" charset="-122"/>
              <a:ea typeface="新宋体" panose="02010609030101010101" pitchFamily="49" charset="-122"/>
            </a:endParaRPr>
          </a:p>
          <a:p>
            <a:pPr>
              <a:lnSpc>
                <a:spcPct val="150000"/>
              </a:lnSpc>
              <a:buChar char="•"/>
            </a:pPr>
            <a:r>
              <a:rPr lang="zh-CN" altLang="en-US" sz="2000" b="1" dirty="0">
                <a:latin typeface="新宋体" panose="02010609030101010101" pitchFamily="49" charset="-122"/>
                <a:ea typeface="新宋体" panose="02010609030101010101" pitchFamily="49" charset="-122"/>
              </a:rPr>
              <a:t>食堂液化气燃烧废气的排放</a:t>
            </a:r>
            <a:endParaRPr lang="zh-CN" altLang="en-US" sz="2000" b="1" dirty="0">
              <a:latin typeface="新宋体" panose="02010609030101010101" pitchFamily="49" charset="-122"/>
              <a:ea typeface="新宋体" panose="02010609030101010101" pitchFamily="49" charset="-122"/>
            </a:endParaRPr>
          </a:p>
          <a:p>
            <a:pPr>
              <a:lnSpc>
                <a:spcPct val="150000"/>
              </a:lnSpc>
              <a:buChar char="•"/>
            </a:pPr>
            <a:r>
              <a:rPr lang="zh-CN" altLang="en-US" sz="2000" b="1" dirty="0">
                <a:latin typeface="新宋体" panose="02010609030101010101" pitchFamily="49" charset="-122"/>
                <a:ea typeface="新宋体" panose="02010609030101010101" pitchFamily="49" charset="-122"/>
              </a:rPr>
              <a:t>冰柜、空调使用含氟致冷剂</a:t>
            </a:r>
            <a:endParaRPr lang="zh-CN" altLang="en-US" sz="2000" b="1" dirty="0">
              <a:latin typeface="新宋体" panose="02010609030101010101" pitchFamily="49" charset="-122"/>
              <a:ea typeface="新宋体" panose="02010609030101010101" pitchFamily="49" charset="-122"/>
            </a:endParaRPr>
          </a:p>
          <a:p>
            <a:pPr>
              <a:lnSpc>
                <a:spcPct val="150000"/>
              </a:lnSpc>
              <a:buChar char="•"/>
            </a:pPr>
            <a:r>
              <a:rPr lang="zh-CN" altLang="en-US" sz="2000" b="1" dirty="0">
                <a:latin typeface="新宋体" panose="02010609030101010101" pitchFamily="49" charset="-122"/>
                <a:ea typeface="新宋体" panose="02010609030101010101" pitchFamily="49" charset="-122"/>
              </a:rPr>
              <a:t>食堂污水的排放</a:t>
            </a:r>
            <a:endParaRPr lang="zh-CN" altLang="en-US" sz="2000" b="1" dirty="0">
              <a:latin typeface="新宋体" panose="02010609030101010101" pitchFamily="49" charset="-122"/>
              <a:ea typeface="新宋体" panose="02010609030101010101" pitchFamily="49" charset="-122"/>
            </a:endParaRPr>
          </a:p>
          <a:p>
            <a:pPr>
              <a:lnSpc>
                <a:spcPct val="150000"/>
              </a:lnSpc>
              <a:buChar char="•"/>
            </a:pPr>
            <a:r>
              <a:rPr lang="zh-CN" altLang="en-US" sz="2000" b="1" dirty="0">
                <a:latin typeface="新宋体" panose="02010609030101010101" pitchFamily="49" charset="-122"/>
                <a:ea typeface="新宋体" panose="02010609030101010101" pitchFamily="49" charset="-122"/>
              </a:rPr>
              <a:t>食堂排风扇、抽气机产生的噪声</a:t>
            </a:r>
            <a:endParaRPr lang="zh-CN" altLang="en-US" sz="2000" b="1" dirty="0">
              <a:latin typeface="新宋体" panose="02010609030101010101" pitchFamily="49" charset="-122"/>
              <a:ea typeface="新宋体" panose="02010609030101010101" pitchFamily="49" charset="-122"/>
            </a:endParaRPr>
          </a:p>
          <a:p>
            <a:pPr>
              <a:lnSpc>
                <a:spcPct val="150000"/>
              </a:lnSpc>
              <a:buChar char="•"/>
            </a:pPr>
            <a:r>
              <a:rPr lang="zh-CN" altLang="en-US" sz="2000" b="1" dirty="0">
                <a:latin typeface="新宋体" panose="02010609030101010101" pitchFamily="49" charset="-122"/>
                <a:ea typeface="新宋体" panose="02010609030101010101" pitchFamily="49" charset="-122"/>
              </a:rPr>
              <a:t>食堂生活垃圾的产生</a:t>
            </a:r>
            <a:endParaRPr lang="zh-CN" altLang="en-US" sz="2000" b="1" dirty="0">
              <a:latin typeface="新宋体" panose="02010609030101010101" pitchFamily="49" charset="-122"/>
              <a:ea typeface="新宋体" panose="02010609030101010101" pitchFamily="49" charset="-122"/>
            </a:endParaRPr>
          </a:p>
          <a:p>
            <a:pPr>
              <a:lnSpc>
                <a:spcPct val="150000"/>
              </a:lnSpc>
              <a:buChar char="•"/>
            </a:pPr>
            <a:r>
              <a:rPr lang="zh-CN" altLang="en-US" sz="2000" b="1" dirty="0">
                <a:latin typeface="新宋体" panose="02010609030101010101" pitchFamily="49" charset="-122"/>
                <a:ea typeface="新宋体" panose="02010609030101010101" pitchFamily="49" charset="-122"/>
              </a:rPr>
              <a:t>废动植物油的产生</a:t>
            </a:r>
            <a:endParaRPr lang="zh-CN" altLang="en-US" sz="2000" b="1" dirty="0">
              <a:latin typeface="新宋体" panose="02010609030101010101" pitchFamily="49" charset="-122"/>
              <a:ea typeface="新宋体" panose="02010609030101010101" pitchFamily="49" charset="-122"/>
            </a:endParaRPr>
          </a:p>
        </p:txBody>
      </p:sp>
      <p:sp>
        <p:nvSpPr>
          <p:cNvPr id="33797" name="Text Box 5"/>
          <p:cNvSpPr txBox="1"/>
          <p:nvPr/>
        </p:nvSpPr>
        <p:spPr>
          <a:xfrm>
            <a:off x="5076825" y="1916113"/>
            <a:ext cx="4495800" cy="3949700"/>
          </a:xfrm>
          <a:prstGeom prst="rect">
            <a:avLst/>
          </a:prstGeom>
          <a:noFill/>
          <a:ln w="9525">
            <a:noFill/>
          </a:ln>
        </p:spPr>
        <p:txBody>
          <a:bodyPr>
            <a:spAutoFit/>
          </a:bodyPr>
          <a:lstStyle/>
          <a:p>
            <a:pPr>
              <a:spcBef>
                <a:spcPct val="50000"/>
              </a:spcBef>
              <a:buChar char="•"/>
            </a:pPr>
            <a:r>
              <a:rPr lang="zh-CN" altLang="en-US" sz="2200" b="1" dirty="0">
                <a:latin typeface="新宋体" panose="02010609030101010101" pitchFamily="49" charset="-122"/>
                <a:ea typeface="新宋体" panose="02010609030101010101" pitchFamily="49" charset="-122"/>
              </a:rPr>
              <a:t>食堂剩饭菜的产生</a:t>
            </a:r>
            <a:endParaRPr lang="zh-CN" altLang="en-US" sz="2200" b="1" dirty="0">
              <a:latin typeface="新宋体" panose="02010609030101010101" pitchFamily="49" charset="-122"/>
              <a:ea typeface="新宋体" panose="02010609030101010101" pitchFamily="49" charset="-122"/>
            </a:endParaRPr>
          </a:p>
          <a:p>
            <a:pPr>
              <a:spcBef>
                <a:spcPct val="50000"/>
              </a:spcBef>
              <a:buChar char="•"/>
            </a:pPr>
            <a:r>
              <a:rPr lang="zh-CN" altLang="en-US" sz="2200" b="1" dirty="0">
                <a:latin typeface="新宋体" panose="02010609030101010101" pitchFamily="49" charset="-122"/>
                <a:ea typeface="新宋体" panose="02010609030101010101" pitchFamily="49" charset="-122"/>
              </a:rPr>
              <a:t>水资源的消耗</a:t>
            </a:r>
            <a:endParaRPr lang="zh-CN" altLang="en-US" sz="2200" b="1" dirty="0">
              <a:latin typeface="新宋体" panose="02010609030101010101" pitchFamily="49" charset="-122"/>
              <a:ea typeface="新宋体" panose="02010609030101010101" pitchFamily="49" charset="-122"/>
            </a:endParaRPr>
          </a:p>
          <a:p>
            <a:pPr>
              <a:spcBef>
                <a:spcPct val="50000"/>
              </a:spcBef>
              <a:buChar char="•"/>
            </a:pPr>
            <a:r>
              <a:rPr lang="zh-CN" altLang="en-US" sz="2200" b="1" dirty="0">
                <a:latin typeface="新宋体" panose="02010609030101010101" pitchFamily="49" charset="-122"/>
                <a:ea typeface="新宋体" panose="02010609030101010101" pitchFamily="49" charset="-122"/>
              </a:rPr>
              <a:t>液化气</a:t>
            </a:r>
            <a:r>
              <a:rPr lang="en-US" altLang="zh-CN" sz="2200" b="1" dirty="0">
                <a:latin typeface="新宋体" panose="02010609030101010101" pitchFamily="49" charset="-122"/>
                <a:ea typeface="新宋体" panose="02010609030101010101" pitchFamily="49" charset="-122"/>
              </a:rPr>
              <a:t>/</a:t>
            </a:r>
            <a:r>
              <a:rPr lang="zh-CN" altLang="en-US" sz="2200" b="1" dirty="0">
                <a:latin typeface="新宋体" panose="02010609030101010101" pitchFamily="49" charset="-122"/>
                <a:ea typeface="新宋体" panose="02010609030101010101" pitchFamily="49" charset="-122"/>
              </a:rPr>
              <a:t>天燃气的消耗</a:t>
            </a:r>
            <a:endParaRPr lang="zh-CN" altLang="en-US" sz="2200" b="1" dirty="0">
              <a:latin typeface="新宋体" panose="02010609030101010101" pitchFamily="49" charset="-122"/>
              <a:ea typeface="新宋体" panose="02010609030101010101" pitchFamily="49" charset="-122"/>
            </a:endParaRPr>
          </a:p>
          <a:p>
            <a:pPr>
              <a:spcBef>
                <a:spcPct val="50000"/>
              </a:spcBef>
              <a:buChar char="•"/>
            </a:pPr>
            <a:r>
              <a:rPr lang="zh-CN" altLang="en-US" sz="2200" b="1" dirty="0">
                <a:latin typeface="新宋体" panose="02010609030101010101" pitchFamily="49" charset="-122"/>
                <a:ea typeface="新宋体" panose="02010609030101010101" pitchFamily="49" charset="-122"/>
              </a:rPr>
              <a:t>电能的消耗</a:t>
            </a:r>
            <a:endParaRPr lang="zh-CN" altLang="en-US" sz="2200" b="1" dirty="0">
              <a:latin typeface="新宋体" panose="02010609030101010101" pitchFamily="49" charset="-122"/>
              <a:ea typeface="新宋体" panose="02010609030101010101" pitchFamily="49" charset="-122"/>
            </a:endParaRPr>
          </a:p>
          <a:p>
            <a:pPr>
              <a:spcBef>
                <a:spcPct val="50000"/>
              </a:spcBef>
              <a:buChar char="•"/>
            </a:pPr>
            <a:r>
              <a:rPr lang="zh-CN" altLang="en-US" sz="2200" b="1" dirty="0">
                <a:latin typeface="新宋体" panose="02010609030101010101" pitchFamily="49" charset="-122"/>
                <a:ea typeface="新宋体" panose="02010609030101010101" pitchFamily="49" charset="-122"/>
              </a:rPr>
              <a:t>主、副食的消耗</a:t>
            </a:r>
            <a:endParaRPr lang="zh-CN" altLang="en-US" sz="2200" b="1" dirty="0">
              <a:latin typeface="新宋体" panose="02010609030101010101" pitchFamily="49" charset="-122"/>
              <a:ea typeface="新宋体" panose="02010609030101010101" pitchFamily="49" charset="-122"/>
            </a:endParaRPr>
          </a:p>
          <a:p>
            <a:pPr>
              <a:spcBef>
                <a:spcPct val="50000"/>
              </a:spcBef>
              <a:buChar char="•"/>
            </a:pPr>
            <a:r>
              <a:rPr lang="zh-CN" altLang="en-US" sz="2200" b="1" dirty="0">
                <a:latin typeface="新宋体" panose="02010609030101010101" pitchFamily="49" charset="-122"/>
                <a:ea typeface="新宋体" panose="02010609030101010101" pitchFamily="49" charset="-122"/>
              </a:rPr>
              <a:t>一次性筷子和不可降解饭盒</a:t>
            </a:r>
            <a:endParaRPr lang="zh-CN" altLang="en-US" sz="2200" b="1" dirty="0">
              <a:latin typeface="新宋体" panose="02010609030101010101" pitchFamily="49" charset="-122"/>
              <a:ea typeface="新宋体" panose="02010609030101010101" pitchFamily="49" charset="-122"/>
            </a:endParaRPr>
          </a:p>
          <a:p>
            <a:pPr>
              <a:spcBef>
                <a:spcPct val="50000"/>
              </a:spcBef>
            </a:pPr>
            <a:r>
              <a:rPr lang="zh-CN" altLang="en-US" sz="2200" b="1" dirty="0">
                <a:latin typeface="新宋体" panose="02010609030101010101" pitchFamily="49" charset="-122"/>
                <a:ea typeface="新宋体" panose="02010609030101010101" pitchFamily="49" charset="-122"/>
              </a:rPr>
              <a:t> 的使用</a:t>
            </a:r>
            <a:endParaRPr lang="zh-CN" altLang="en-US" sz="2200" b="1" dirty="0">
              <a:latin typeface="新宋体" panose="02010609030101010101" pitchFamily="49" charset="-122"/>
              <a:ea typeface="新宋体" panose="02010609030101010101" pitchFamily="49" charset="-122"/>
            </a:endParaRPr>
          </a:p>
          <a:p>
            <a:pPr>
              <a:spcBef>
                <a:spcPct val="50000"/>
              </a:spcBef>
              <a:buChar char="•"/>
            </a:pPr>
            <a:r>
              <a:rPr lang="zh-CN" altLang="en-US" sz="2200" b="1" dirty="0">
                <a:latin typeface="新宋体" panose="02010609030101010101" pitchFamily="49" charset="-122"/>
                <a:ea typeface="新宋体" panose="02010609030101010101" pitchFamily="49" charset="-122"/>
              </a:rPr>
              <a:t>食堂火灾爆炸的隐患</a:t>
            </a:r>
            <a:endParaRPr lang="zh-CN" altLang="en-US" sz="2200" b="1" dirty="0">
              <a:latin typeface="新宋体" panose="02010609030101010101" pitchFamily="49" charset="-122"/>
              <a:ea typeface="新宋体" panose="0201060903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437890" y="4341495"/>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60887" y="428180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030675" y="1303655"/>
            <a:ext cx="2809399" cy="1872615"/>
          </a:xfrm>
          <a:prstGeom prst="rect">
            <a:avLst/>
          </a:prstGeom>
        </p:spPr>
      </p:pic>
      <p:sp>
        <p:nvSpPr>
          <p:cNvPr id="6" name="标题 3"/>
          <p:cNvSpPr txBox="1"/>
          <p:nvPr/>
        </p:nvSpPr>
        <p:spPr>
          <a:xfrm>
            <a:off x="359410" y="44243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
        <p:nvSpPr>
          <p:cNvPr id="7" name="文本框 6"/>
          <p:cNvSpPr txBox="1"/>
          <p:nvPr/>
        </p:nvSpPr>
        <p:spPr>
          <a:xfrm>
            <a:off x="313690" y="890270"/>
            <a:ext cx="5429885" cy="3189605"/>
          </a:xfrm>
          <a:prstGeom prst="rect">
            <a:avLst/>
          </a:prstGeom>
          <a:noFill/>
        </p:spPr>
        <p:txBody>
          <a:bodyPr wrap="square" rtlCol="0" anchor="t">
            <a:spAutoFit/>
          </a:bodyPr>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p:nvPr/>
        </p:nvSpPr>
        <p:spPr>
          <a:xfrm>
            <a:off x="1066800" y="1477963"/>
            <a:ext cx="6400800" cy="396875"/>
          </a:xfrm>
          <a:prstGeom prst="rect">
            <a:avLst/>
          </a:prstGeom>
          <a:noFill/>
          <a:ln w="9525">
            <a:noFill/>
          </a:ln>
        </p:spPr>
        <p:txBody>
          <a:bodyPr>
            <a:spAutoFit/>
          </a:bodyPr>
          <a:lstStyle/>
          <a:p>
            <a:endParaRPr lang="en-US" altLang="zh-CN" sz="2000" dirty="0">
              <a:latin typeface="新宋体" panose="02010609030101010101" pitchFamily="49" charset="-122"/>
              <a:ea typeface="新宋体" panose="02010609030101010101" pitchFamily="49" charset="-122"/>
            </a:endParaRPr>
          </a:p>
        </p:txBody>
      </p:sp>
      <p:sp>
        <p:nvSpPr>
          <p:cNvPr id="34819" name="Text Box 3"/>
          <p:cNvSpPr txBox="1"/>
          <p:nvPr/>
        </p:nvSpPr>
        <p:spPr>
          <a:xfrm>
            <a:off x="914400" y="1401763"/>
            <a:ext cx="5654675" cy="1616075"/>
          </a:xfrm>
          <a:prstGeom prst="rect">
            <a:avLst/>
          </a:prstGeom>
          <a:noFill/>
          <a:ln w="9525">
            <a:noFill/>
          </a:ln>
        </p:spPr>
        <p:txBody>
          <a:bodyPr>
            <a:spAutoFit/>
          </a:bodyPr>
          <a:lstStyle/>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a:p>
            <a:endParaRPr lang="en-US" altLang="zh-CN" sz="2000" dirty="0">
              <a:latin typeface="新宋体" panose="02010609030101010101" pitchFamily="49" charset="-122"/>
              <a:ea typeface="新宋体" panose="02010609030101010101" pitchFamily="49" charset="-122"/>
            </a:endParaRPr>
          </a:p>
        </p:txBody>
      </p:sp>
      <p:sp>
        <p:nvSpPr>
          <p:cNvPr id="34820" name="Text Box 4"/>
          <p:cNvSpPr txBox="1"/>
          <p:nvPr/>
        </p:nvSpPr>
        <p:spPr>
          <a:xfrm>
            <a:off x="1066800" y="1141413"/>
            <a:ext cx="6858000" cy="3597275"/>
          </a:xfrm>
          <a:prstGeom prst="rect">
            <a:avLst/>
          </a:prstGeom>
          <a:noFill/>
          <a:ln w="9525">
            <a:noFill/>
          </a:ln>
        </p:spPr>
        <p:txBody>
          <a:bodyPr>
            <a:spAutoFit/>
          </a:bodyPr>
          <a:lstStyle/>
          <a:p>
            <a:pPr>
              <a:spcBef>
                <a:spcPct val="50000"/>
              </a:spcBef>
            </a:pPr>
            <a:r>
              <a:rPr lang="zh-CN" altLang="en-US" sz="2000" b="1" dirty="0">
                <a:solidFill>
                  <a:srgbClr val="FF0000"/>
                </a:solidFill>
                <a:latin typeface="新宋体" panose="02010609030101010101" pitchFamily="49" charset="-122"/>
                <a:ea typeface="新宋体" panose="02010609030101010101" pitchFamily="49" charset="-122"/>
              </a:rPr>
              <a:t>例</a:t>
            </a:r>
            <a:r>
              <a:rPr lang="en-US" altLang="zh-CN" sz="2000" b="1" dirty="0">
                <a:solidFill>
                  <a:srgbClr val="FF0000"/>
                </a:solidFill>
                <a:latin typeface="新宋体" panose="02010609030101010101" pitchFamily="49" charset="-122"/>
                <a:ea typeface="新宋体" panose="02010609030101010101" pitchFamily="49" charset="-122"/>
              </a:rPr>
              <a:t>4  </a:t>
            </a:r>
            <a:r>
              <a:rPr lang="zh-CN" altLang="en-US" sz="2000" b="1" dirty="0">
                <a:solidFill>
                  <a:srgbClr val="FF0000"/>
                </a:solidFill>
                <a:latin typeface="新宋体" panose="02010609030101010101" pitchFamily="49" charset="-122"/>
                <a:ea typeface="新宋体" panose="02010609030101010101" pitchFamily="49" charset="-122"/>
              </a:rPr>
              <a:t>办公室的</a:t>
            </a:r>
            <a:r>
              <a:rPr lang="en-US" altLang="zh-CN" sz="2000" b="1" dirty="0">
                <a:solidFill>
                  <a:srgbClr val="FF0000"/>
                </a:solidFill>
                <a:latin typeface="新宋体" panose="02010609030101010101" pitchFamily="49" charset="-122"/>
                <a:ea typeface="新宋体" panose="02010609030101010101" pitchFamily="49" charset="-122"/>
              </a:rPr>
              <a:t>EA</a:t>
            </a:r>
            <a:endParaRPr lang="en-US" altLang="zh-CN" sz="2000" b="1" dirty="0">
              <a:solidFill>
                <a:srgbClr val="FF0000"/>
              </a:solidFill>
              <a:latin typeface="新宋体" panose="02010609030101010101" pitchFamily="49" charset="-122"/>
              <a:ea typeface="新宋体" panose="02010609030101010101" pitchFamily="49" charset="-122"/>
            </a:endParaRPr>
          </a:p>
          <a:p>
            <a:pPr>
              <a:spcBef>
                <a:spcPct val="50000"/>
              </a:spcBef>
            </a:pPr>
            <a:r>
              <a:rPr lang="zh-CN" altLang="en-US" sz="2000" b="1" dirty="0">
                <a:latin typeface="新宋体" panose="02010609030101010101" pitchFamily="49" charset="-122"/>
                <a:ea typeface="新宋体" panose="02010609030101010101" pitchFamily="49" charset="-122"/>
              </a:rPr>
              <a:t>复印机产生的臭氧</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空调使用含氟致冷剂</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生活污水的排放</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废电池、废墨盒、废色  </a:t>
            </a:r>
            <a:endParaRPr lang="zh-CN" altLang="en-US" sz="2000" b="1" dirty="0">
              <a:latin typeface="新宋体" panose="02010609030101010101" pitchFamily="49" charset="-122"/>
              <a:ea typeface="新宋体" panose="02010609030101010101" pitchFamily="49" charset="-122"/>
            </a:endParaRPr>
          </a:p>
          <a:p>
            <a:pPr>
              <a:spcBef>
                <a:spcPct val="50000"/>
              </a:spcBef>
            </a:pPr>
            <a:r>
              <a:rPr lang="zh-CN" altLang="en-US" sz="2000" b="1" dirty="0">
                <a:latin typeface="新宋体" panose="02010609030101010101" pitchFamily="49" charset="-122"/>
                <a:ea typeface="新宋体" panose="02010609030101010101" pitchFamily="49" charset="-122"/>
              </a:rPr>
              <a:t>  带的产生</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废纸张和其他废办公用</a:t>
            </a:r>
            <a:endParaRPr lang="zh-CN" altLang="en-US" sz="2000" b="1" dirty="0">
              <a:latin typeface="新宋体" panose="02010609030101010101" pitchFamily="49" charset="-122"/>
              <a:ea typeface="新宋体" panose="02010609030101010101" pitchFamily="49" charset="-122"/>
            </a:endParaRPr>
          </a:p>
          <a:p>
            <a:pPr>
              <a:spcBef>
                <a:spcPct val="50000"/>
              </a:spcBef>
            </a:pPr>
            <a:r>
              <a:rPr lang="zh-CN" altLang="en-US" sz="2000" b="1" dirty="0">
                <a:latin typeface="新宋体" panose="02010609030101010101" pitchFamily="49" charset="-122"/>
                <a:ea typeface="新宋体" panose="02010609030101010101" pitchFamily="49" charset="-122"/>
              </a:rPr>
              <a:t>  品的产生</a:t>
            </a:r>
            <a:endParaRPr lang="zh-CN" altLang="en-US" sz="2000" b="1" dirty="0">
              <a:latin typeface="新宋体" panose="02010609030101010101" pitchFamily="49" charset="-122"/>
              <a:ea typeface="新宋体" panose="02010609030101010101" pitchFamily="49" charset="-122"/>
            </a:endParaRPr>
          </a:p>
        </p:txBody>
      </p:sp>
      <p:sp>
        <p:nvSpPr>
          <p:cNvPr id="34821" name="Text Box 5"/>
          <p:cNvSpPr txBox="1"/>
          <p:nvPr/>
        </p:nvSpPr>
        <p:spPr>
          <a:xfrm>
            <a:off x="4529138" y="1690688"/>
            <a:ext cx="4300537" cy="2682875"/>
          </a:xfrm>
          <a:prstGeom prst="rect">
            <a:avLst/>
          </a:prstGeom>
          <a:noFill/>
          <a:ln w="9525">
            <a:noFill/>
          </a:ln>
        </p:spPr>
        <p:txBody>
          <a:bodyPr>
            <a:spAutoFit/>
          </a:bodyPr>
          <a:lstStyle/>
          <a:p>
            <a:pPr>
              <a:spcBef>
                <a:spcPct val="50000"/>
              </a:spcBef>
              <a:buChar char="•"/>
            </a:pPr>
            <a:r>
              <a:rPr lang="zh-CN" altLang="en-US" sz="2000" b="1" dirty="0">
                <a:latin typeface="新宋体" panose="02010609030101010101" pitchFamily="49" charset="-122"/>
                <a:ea typeface="新宋体" panose="02010609030101010101" pitchFamily="49" charset="-122"/>
              </a:rPr>
              <a:t>电能的消耗</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纸张和其他办公用</a:t>
            </a:r>
            <a:endParaRPr lang="zh-CN" altLang="en-US" sz="2000" b="1" dirty="0">
              <a:latin typeface="新宋体" panose="02010609030101010101" pitchFamily="49" charset="-122"/>
              <a:ea typeface="新宋体" panose="02010609030101010101" pitchFamily="49" charset="-122"/>
            </a:endParaRPr>
          </a:p>
          <a:p>
            <a:pPr>
              <a:spcBef>
                <a:spcPct val="50000"/>
              </a:spcBef>
            </a:pPr>
            <a:r>
              <a:rPr lang="zh-CN" altLang="en-US" sz="2000" b="1" dirty="0">
                <a:latin typeface="新宋体" panose="02010609030101010101" pitchFamily="49" charset="-122"/>
                <a:ea typeface="新宋体" panose="02010609030101010101" pitchFamily="49" charset="-122"/>
              </a:rPr>
              <a:t> 品的消耗</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水资源的消耗</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火灾的隐患</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en-US" altLang="zh-CN" sz="2000" b="1" dirty="0">
                <a:latin typeface="新宋体" panose="02010609030101010101" pitchFamily="49" charset="-122"/>
                <a:ea typeface="新宋体" panose="02010609030101010101" pitchFamily="49" charset="-122"/>
              </a:rPr>
              <a:t>1211</a:t>
            </a:r>
            <a:r>
              <a:rPr lang="zh-CN" altLang="en-US" sz="2000" b="1" dirty="0">
                <a:latin typeface="新宋体" panose="02010609030101010101" pitchFamily="49" charset="-122"/>
                <a:ea typeface="新宋体" panose="02010609030101010101" pitchFamily="49" charset="-122"/>
              </a:rPr>
              <a:t>灭火器的使用</a:t>
            </a: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p:nvPr/>
        </p:nvSpPr>
        <p:spPr>
          <a:xfrm>
            <a:off x="1066800" y="939800"/>
            <a:ext cx="6400800" cy="396875"/>
          </a:xfrm>
          <a:prstGeom prst="rect">
            <a:avLst/>
          </a:prstGeom>
          <a:noFill/>
          <a:ln w="9525">
            <a:noFill/>
          </a:ln>
        </p:spPr>
        <p:txBody>
          <a:bodyPr>
            <a:spAutoFit/>
          </a:bodyPr>
          <a:lstStyle/>
          <a:p>
            <a:endParaRPr lang="en-US" altLang="zh-CN" sz="2000" b="1" dirty="0">
              <a:latin typeface="新宋体" panose="02010609030101010101" pitchFamily="49" charset="-122"/>
              <a:ea typeface="新宋体" panose="02010609030101010101" pitchFamily="49" charset="-122"/>
            </a:endParaRPr>
          </a:p>
        </p:txBody>
      </p:sp>
      <p:sp>
        <p:nvSpPr>
          <p:cNvPr id="35843" name="Text Box 3"/>
          <p:cNvSpPr txBox="1"/>
          <p:nvPr/>
        </p:nvSpPr>
        <p:spPr>
          <a:xfrm>
            <a:off x="971550" y="1227138"/>
            <a:ext cx="7162800" cy="3140075"/>
          </a:xfrm>
          <a:prstGeom prst="rect">
            <a:avLst/>
          </a:prstGeom>
          <a:noFill/>
          <a:ln w="9525">
            <a:noFill/>
          </a:ln>
        </p:spPr>
        <p:txBody>
          <a:bodyPr>
            <a:spAutoFit/>
          </a:bodyPr>
          <a:lstStyle/>
          <a:p>
            <a:pPr>
              <a:spcBef>
                <a:spcPct val="50000"/>
              </a:spcBef>
            </a:pPr>
            <a:r>
              <a:rPr lang="zh-CN" altLang="en-US" sz="2000" b="1" dirty="0">
                <a:solidFill>
                  <a:srgbClr val="FF0000"/>
                </a:solidFill>
                <a:latin typeface="新宋体" panose="02010609030101010101" pitchFamily="49" charset="-122"/>
                <a:ea typeface="新宋体" panose="02010609030101010101" pitchFamily="49" charset="-122"/>
              </a:rPr>
              <a:t>（例</a:t>
            </a:r>
            <a:r>
              <a:rPr lang="en-US" altLang="zh-CN" sz="2000" b="1" dirty="0">
                <a:solidFill>
                  <a:srgbClr val="FF0000"/>
                </a:solidFill>
                <a:latin typeface="新宋体" panose="02010609030101010101" pitchFamily="49" charset="-122"/>
                <a:ea typeface="新宋体" panose="02010609030101010101" pitchFamily="49" charset="-122"/>
              </a:rPr>
              <a:t>5</a:t>
            </a:r>
            <a:r>
              <a:rPr lang="zh-CN" altLang="en-US" sz="2000" b="1" dirty="0">
                <a:solidFill>
                  <a:srgbClr val="FF0000"/>
                </a:solidFill>
                <a:latin typeface="新宋体" panose="02010609030101010101" pitchFamily="49" charset="-122"/>
                <a:ea typeface="新宋体" panose="02010609030101010101" pitchFamily="49" charset="-122"/>
              </a:rPr>
              <a:t>）化学检验室的</a:t>
            </a:r>
            <a:r>
              <a:rPr lang="en-US" altLang="zh-CN" sz="2000" b="1" dirty="0">
                <a:solidFill>
                  <a:srgbClr val="FF0000"/>
                </a:solidFill>
                <a:latin typeface="新宋体" panose="02010609030101010101" pitchFamily="49" charset="-122"/>
                <a:ea typeface="新宋体" panose="02010609030101010101" pitchFamily="49" charset="-122"/>
              </a:rPr>
              <a:t>EA</a:t>
            </a:r>
            <a:endParaRPr lang="en-US" altLang="zh-CN" sz="2000" b="1" dirty="0">
              <a:solidFill>
                <a:srgbClr val="FF0000"/>
              </a:solidFill>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有毒有害气体的挥发或异味</a:t>
            </a:r>
            <a:endParaRPr lang="zh-CN" altLang="en-US" sz="2000" b="1" dirty="0">
              <a:latin typeface="新宋体" panose="02010609030101010101" pitchFamily="49" charset="-122"/>
              <a:ea typeface="新宋体" panose="02010609030101010101" pitchFamily="49" charset="-122"/>
            </a:endParaRPr>
          </a:p>
          <a:p>
            <a:pPr>
              <a:spcBef>
                <a:spcPct val="50000"/>
              </a:spcBef>
            </a:pPr>
            <a:r>
              <a:rPr lang="zh-CN" altLang="en-US" sz="2000" b="1" dirty="0">
                <a:latin typeface="新宋体" panose="02010609030101010101" pitchFamily="49" charset="-122"/>
                <a:ea typeface="新宋体" panose="02010609030101010101" pitchFamily="49" charset="-122"/>
              </a:rPr>
              <a:t>  的产生</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实验废水的排放</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废试剂、废有机溶剂的产生</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废试剂瓶、废包装物的产生</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有毒有害试剂的泄漏</a:t>
            </a:r>
            <a:endParaRPr lang="zh-CN" altLang="en-US" sz="2000" b="1" dirty="0">
              <a:latin typeface="新宋体" panose="02010609030101010101" pitchFamily="49" charset="-122"/>
              <a:ea typeface="新宋体" panose="02010609030101010101" pitchFamily="49" charset="-122"/>
            </a:endParaRPr>
          </a:p>
        </p:txBody>
      </p:sp>
      <p:sp>
        <p:nvSpPr>
          <p:cNvPr id="35844" name="Text Box 4"/>
          <p:cNvSpPr txBox="1"/>
          <p:nvPr/>
        </p:nvSpPr>
        <p:spPr>
          <a:xfrm>
            <a:off x="5208588" y="1814513"/>
            <a:ext cx="3810000" cy="2225675"/>
          </a:xfrm>
          <a:prstGeom prst="rect">
            <a:avLst/>
          </a:prstGeom>
          <a:noFill/>
          <a:ln w="9525">
            <a:noFill/>
          </a:ln>
        </p:spPr>
        <p:txBody>
          <a:bodyPr>
            <a:spAutoFit/>
          </a:bodyPr>
          <a:lstStyle/>
          <a:p>
            <a:pPr>
              <a:spcBef>
                <a:spcPct val="50000"/>
              </a:spcBef>
              <a:buChar char="•"/>
            </a:pPr>
            <a:r>
              <a:rPr lang="zh-CN" altLang="en-US" sz="2000" b="1" dirty="0">
                <a:latin typeface="新宋体" panose="02010609030101010101" pitchFamily="49" charset="-122"/>
                <a:ea typeface="新宋体" panose="02010609030101010101" pitchFamily="49" charset="-122"/>
              </a:rPr>
              <a:t>水资源的消耗</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电能的消耗</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试剂的消耗</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其他检验材料的消耗</a:t>
            </a:r>
            <a:endParaRPr lang="zh-CN" altLang="en-US" sz="2000" b="1" dirty="0">
              <a:latin typeface="新宋体" panose="02010609030101010101" pitchFamily="49" charset="-122"/>
              <a:ea typeface="新宋体" panose="02010609030101010101" pitchFamily="49" charset="-122"/>
            </a:endParaRPr>
          </a:p>
          <a:p>
            <a:pPr>
              <a:spcBef>
                <a:spcPct val="50000"/>
              </a:spcBef>
              <a:buChar char="•"/>
            </a:pPr>
            <a:r>
              <a:rPr lang="zh-CN" altLang="en-US" sz="2000" b="1" dirty="0">
                <a:latin typeface="新宋体" panose="02010609030101010101" pitchFamily="49" charset="-122"/>
                <a:ea typeface="新宋体" panose="02010609030101010101" pitchFamily="49" charset="-122"/>
              </a:rPr>
              <a:t>火灾的隐患</a:t>
            </a: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gray">
          <a:xfrm>
            <a:off x="2128838" y="2441575"/>
            <a:ext cx="5073650" cy="2476500"/>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sp>
        <p:nvSpPr>
          <p:cNvPr id="47107" name="AutoShape 3"/>
          <p:cNvSpPr>
            <a:spLocks noChangeArrowheads="1"/>
          </p:cNvSpPr>
          <p:nvPr/>
        </p:nvSpPr>
        <p:spPr bwMode="gray">
          <a:xfrm>
            <a:off x="1917700" y="1752600"/>
            <a:ext cx="5314950" cy="519113"/>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ln>
          <a:effectLst>
            <a:outerShdw dist="63500" dir="3187806" algn="ctr" rotWithShape="0">
              <a:srgbClr val="001D3A"/>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rPr>
              <a:t>环境因素识别</a:t>
            </a:r>
            <a:endParaRPr kumimoji="0" lang="zh-CN"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新宋体" panose="02010609030101010101" pitchFamily="49" charset="-122"/>
              <a:ea typeface="新宋体" panose="02010609030101010101" pitchFamily="49" charset="-122"/>
              <a:cs typeface="+mn-cs"/>
            </a:endParaRPr>
          </a:p>
        </p:txBody>
      </p:sp>
      <p:sp>
        <p:nvSpPr>
          <p:cNvPr id="36868" name="Text Box 4"/>
          <p:cNvSpPr txBox="1"/>
          <p:nvPr/>
        </p:nvSpPr>
        <p:spPr>
          <a:xfrm>
            <a:off x="3924300" y="3068638"/>
            <a:ext cx="1492250" cy="457200"/>
          </a:xfrm>
          <a:prstGeom prst="rect">
            <a:avLst/>
          </a:prstGeom>
          <a:noFill/>
          <a:ln w="9525">
            <a:noFill/>
          </a:ln>
        </p:spPr>
        <p:txBody>
          <a:bodyPr>
            <a:spAutoFit/>
          </a:bodyPr>
          <a:lstStyle/>
          <a:p>
            <a:pPr algn="ctr" eaLnBrk="0" hangingPunct="0"/>
            <a:r>
              <a:rPr lang="zh-CN" altLang="en-US" sz="2400" dirty="0">
                <a:solidFill>
                  <a:schemeClr val="tx2"/>
                </a:solidFill>
                <a:latin typeface="新宋体" panose="02010609030101010101" pitchFamily="49" charset="-122"/>
                <a:ea typeface="新宋体" panose="02010609030101010101" pitchFamily="49" charset="-122"/>
              </a:rPr>
              <a:t>识别要</a:t>
            </a:r>
            <a:endParaRPr lang="zh-CN" altLang="en-US" sz="2400" dirty="0">
              <a:solidFill>
                <a:schemeClr val="tx2"/>
              </a:solidFill>
              <a:latin typeface="新宋体" panose="02010609030101010101" pitchFamily="49" charset="-122"/>
              <a:ea typeface="新宋体" panose="02010609030101010101" pitchFamily="49" charset="-122"/>
            </a:endParaRPr>
          </a:p>
        </p:txBody>
      </p:sp>
      <p:grpSp>
        <p:nvGrpSpPr>
          <p:cNvPr id="36869" name="Group 5"/>
          <p:cNvGrpSpPr/>
          <p:nvPr/>
        </p:nvGrpSpPr>
        <p:grpSpPr>
          <a:xfrm>
            <a:off x="827088" y="4116388"/>
            <a:ext cx="1363662" cy="1797050"/>
            <a:chOff x="768" y="2736"/>
            <a:chExt cx="936" cy="1253"/>
          </a:xfrm>
        </p:grpSpPr>
        <p:grpSp>
          <p:nvGrpSpPr>
            <p:cNvPr id="36896" name="Group 6"/>
            <p:cNvGrpSpPr/>
            <p:nvPr/>
          </p:nvGrpSpPr>
          <p:grpSpPr>
            <a:xfrm>
              <a:off x="768" y="2736"/>
              <a:ext cx="936" cy="954"/>
              <a:chOff x="624" y="1584"/>
              <a:chExt cx="1248" cy="1296"/>
            </a:xfrm>
          </p:grpSpPr>
          <p:grpSp>
            <p:nvGrpSpPr>
              <p:cNvPr id="36898" name="Group 7"/>
              <p:cNvGrpSpPr/>
              <p:nvPr/>
            </p:nvGrpSpPr>
            <p:grpSpPr>
              <a:xfrm>
                <a:off x="624" y="1584"/>
                <a:ext cx="1248" cy="1296"/>
                <a:chOff x="2016" y="1920"/>
                <a:chExt cx="1680" cy="1680"/>
              </a:xfrm>
            </p:grpSpPr>
            <p:sp>
              <p:nvSpPr>
                <p:cNvPr id="47112" name="Oval 8"/>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901" name="Freeform 9"/>
                <p:cNvSpPr/>
                <p:nvPr/>
              </p:nvSpPr>
              <p:spPr>
                <a:xfrm>
                  <a:off x="2208" y="1948"/>
                  <a:ext cx="1296" cy="634"/>
                </a:xfrm>
                <a:custGeom>
                  <a:avLst/>
                  <a:gdLst/>
                  <a:ahLst/>
                  <a:cxnLst>
                    <a:cxn ang="0">
                      <a:pos x="1276" y="357"/>
                    </a:cxn>
                    <a:cxn ang="0">
                      <a:pos x="1292" y="394"/>
                    </a:cxn>
                    <a:cxn ang="0">
                      <a:pos x="1296" y="428"/>
                    </a:cxn>
                    <a:cxn ang="0">
                      <a:pos x="1290" y="459"/>
                    </a:cxn>
                    <a:cxn ang="0">
                      <a:pos x="1273" y="490"/>
                    </a:cxn>
                    <a:cxn ang="0">
                      <a:pos x="1248" y="516"/>
                    </a:cxn>
                    <a:cxn ang="0">
                      <a:pos x="1216" y="538"/>
                    </a:cxn>
                    <a:cxn ang="0">
                      <a:pos x="1173" y="559"/>
                    </a:cxn>
                    <a:cxn ang="0">
                      <a:pos x="1125" y="578"/>
                    </a:cxn>
                    <a:cxn ang="0">
                      <a:pos x="1071" y="594"/>
                    </a:cxn>
                    <a:cxn ang="0">
                      <a:pos x="1011" y="608"/>
                    </a:cxn>
                    <a:cxn ang="0">
                      <a:pos x="949" y="618"/>
                    </a:cxn>
                    <a:cxn ang="0">
                      <a:pos x="879" y="627"/>
                    </a:cxn>
                    <a:cxn ang="0">
                      <a:pos x="808" y="632"/>
                    </a:cxn>
                    <a:cxn ang="0">
                      <a:pos x="780" y="634"/>
                    </a:cxn>
                    <a:cxn ang="0">
                      <a:pos x="467" y="634"/>
                    </a:cxn>
                    <a:cxn ang="0">
                      <a:pos x="463" y="634"/>
                    </a:cxn>
                    <a:cxn ang="0">
                      <a:pos x="401" y="630"/>
                    </a:cxn>
                    <a:cxn ang="0">
                      <a:pos x="341" y="627"/>
                    </a:cxn>
                    <a:cxn ang="0">
                      <a:pos x="285" y="620"/>
                    </a:cxn>
                    <a:cxn ang="0">
                      <a:pos x="231" y="614"/>
                    </a:cxn>
                    <a:cxn ang="0">
                      <a:pos x="182" y="603"/>
                    </a:cxn>
                    <a:cxn ang="0">
                      <a:pos x="138" y="590"/>
                    </a:cxn>
                    <a:cxn ang="0">
                      <a:pos x="100" y="577"/>
                    </a:cxn>
                    <a:cxn ang="0">
                      <a:pos x="66" y="561"/>
                    </a:cxn>
                    <a:cxn ang="0">
                      <a:pos x="38" y="541"/>
                    </a:cxn>
                    <a:cxn ang="0">
                      <a:pos x="18" y="519"/>
                    </a:cxn>
                    <a:cxn ang="0">
                      <a:pos x="6" y="493"/>
                    </a:cxn>
                    <a:cxn ang="0">
                      <a:pos x="0" y="467"/>
                    </a:cxn>
                    <a:cxn ang="0">
                      <a:pos x="0" y="463"/>
                    </a:cxn>
                    <a:cxn ang="0">
                      <a:pos x="4" y="434"/>
                    </a:cxn>
                    <a:cxn ang="0">
                      <a:pos x="16" y="397"/>
                    </a:cxn>
                    <a:cxn ang="0">
                      <a:pos x="50" y="329"/>
                    </a:cxn>
                    <a:cxn ang="0">
                      <a:pos x="92" y="266"/>
                    </a:cxn>
                    <a:cxn ang="0">
                      <a:pos x="144" y="209"/>
                    </a:cxn>
                    <a:cxn ang="0">
                      <a:pos x="200" y="157"/>
                    </a:cxn>
                    <a:cxn ang="0">
                      <a:pos x="265" y="111"/>
                    </a:cxn>
                    <a:cxn ang="0">
                      <a:pos x="335" y="73"/>
                    </a:cxn>
                    <a:cxn ang="0">
                      <a:pos x="407" y="42"/>
                    </a:cxn>
                    <a:cxn ang="0">
                      <a:pos x="488" y="19"/>
                    </a:cxn>
                    <a:cxn ang="0">
                      <a:pos x="570" y="5"/>
                    </a:cxn>
                    <a:cxn ang="0">
                      <a:pos x="654" y="0"/>
                    </a:cxn>
                    <a:cxn ang="0">
                      <a:pos x="654" y="0"/>
                    </a:cxn>
                    <a:cxn ang="0">
                      <a:pos x="745" y="5"/>
                    </a:cxn>
                    <a:cxn ang="0">
                      <a:pos x="831" y="20"/>
                    </a:cxn>
                    <a:cxn ang="0">
                      <a:pos x="914" y="47"/>
                    </a:cxn>
                    <a:cxn ang="0">
                      <a:pos x="991" y="80"/>
                    </a:cxn>
                    <a:cxn ang="0">
                      <a:pos x="1062" y="122"/>
                    </a:cxn>
                    <a:cxn ang="0">
                      <a:pos x="1127" y="173"/>
                    </a:cxn>
                    <a:cxn ang="0">
                      <a:pos x="1185" y="228"/>
                    </a:cxn>
                    <a:cxn ang="0">
                      <a:pos x="1234" y="289"/>
                    </a:cxn>
                    <a:cxn ang="0">
                      <a:pos x="1276" y="357"/>
                    </a:cxn>
                    <a:cxn ang="0">
                      <a:pos x="1276" y="357"/>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chemeClr val="accent2">
                        <a:alpha val="100000"/>
                      </a:schemeClr>
                    </a:gs>
                  </a:gsLst>
                  <a:lin ang="5400000" scaled="1"/>
                  <a:tileRect/>
                </a:gradFill>
                <a:ln w="0">
                  <a:noFill/>
                </a:ln>
              </p:spPr>
              <p:txBody>
                <a:bodyPr/>
                <a:lstStyle/>
                <a:p>
                  <a:endParaRPr lang="zh-CN" altLang="en-US"/>
                </a:p>
              </p:txBody>
            </p:sp>
          </p:grpSp>
          <p:sp>
            <p:nvSpPr>
              <p:cNvPr id="47114" name="Text Box 10"/>
              <p:cNvSpPr txBox="1">
                <a:spLocks noChangeArrowheads="1"/>
              </p:cNvSpPr>
              <p:nvPr/>
            </p:nvSpPr>
            <p:spPr bwMode="gray">
              <a:xfrm>
                <a:off x="923" y="2229"/>
                <a:ext cx="637"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algn="ctr" defTabSz="914400" eaLnBrk="0" hangingPunct="0">
                  <a:buClrTx/>
                  <a:buSzTx/>
                  <a:buFontTx/>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全面</a:t>
                </a:r>
                <a:endPar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47115" name="Oval 11"/>
            <p:cNvSpPr>
              <a:spLocks noChangeArrowheads="1"/>
            </p:cNvSpPr>
            <p:nvPr/>
          </p:nvSpPr>
          <p:spPr bwMode="gray">
            <a:xfrm>
              <a:off x="864" y="3744"/>
              <a:ext cx="760" cy="245"/>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6870" name="Group 12"/>
          <p:cNvGrpSpPr/>
          <p:nvPr/>
        </p:nvGrpSpPr>
        <p:grpSpPr>
          <a:xfrm>
            <a:off x="5226050" y="4092575"/>
            <a:ext cx="1398588" cy="1866900"/>
            <a:chOff x="3120" y="2784"/>
            <a:chExt cx="960" cy="1302"/>
          </a:xfrm>
        </p:grpSpPr>
        <p:grpSp>
          <p:nvGrpSpPr>
            <p:cNvPr id="36890" name="Group 13"/>
            <p:cNvGrpSpPr/>
            <p:nvPr/>
          </p:nvGrpSpPr>
          <p:grpSpPr>
            <a:xfrm>
              <a:off x="3120" y="2784"/>
              <a:ext cx="960" cy="965"/>
              <a:chOff x="2400" y="1488"/>
              <a:chExt cx="1152" cy="1152"/>
            </a:xfrm>
          </p:grpSpPr>
          <p:grpSp>
            <p:nvGrpSpPr>
              <p:cNvPr id="36892" name="Group 14"/>
              <p:cNvGrpSpPr/>
              <p:nvPr/>
            </p:nvGrpSpPr>
            <p:grpSpPr>
              <a:xfrm>
                <a:off x="2400" y="1488"/>
                <a:ext cx="1152" cy="1152"/>
                <a:chOff x="2016" y="1920"/>
                <a:chExt cx="1680" cy="1680"/>
              </a:xfrm>
            </p:grpSpPr>
            <p:sp>
              <p:nvSpPr>
                <p:cNvPr id="47119" name="Oval 15"/>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95" name="Freeform 16"/>
                <p:cNvSpPr/>
                <p:nvPr/>
              </p:nvSpPr>
              <p:spPr>
                <a:xfrm>
                  <a:off x="2208" y="1948"/>
                  <a:ext cx="1296" cy="634"/>
                </a:xfrm>
                <a:custGeom>
                  <a:avLst/>
                  <a:gdLst/>
                  <a:ahLst/>
                  <a:cxnLst>
                    <a:cxn ang="0">
                      <a:pos x="1276" y="357"/>
                    </a:cxn>
                    <a:cxn ang="0">
                      <a:pos x="1292" y="394"/>
                    </a:cxn>
                    <a:cxn ang="0">
                      <a:pos x="1296" y="428"/>
                    </a:cxn>
                    <a:cxn ang="0">
                      <a:pos x="1290" y="459"/>
                    </a:cxn>
                    <a:cxn ang="0">
                      <a:pos x="1273" y="490"/>
                    </a:cxn>
                    <a:cxn ang="0">
                      <a:pos x="1248" y="516"/>
                    </a:cxn>
                    <a:cxn ang="0">
                      <a:pos x="1216" y="538"/>
                    </a:cxn>
                    <a:cxn ang="0">
                      <a:pos x="1173" y="559"/>
                    </a:cxn>
                    <a:cxn ang="0">
                      <a:pos x="1125" y="578"/>
                    </a:cxn>
                    <a:cxn ang="0">
                      <a:pos x="1071" y="594"/>
                    </a:cxn>
                    <a:cxn ang="0">
                      <a:pos x="1011" y="608"/>
                    </a:cxn>
                    <a:cxn ang="0">
                      <a:pos x="949" y="618"/>
                    </a:cxn>
                    <a:cxn ang="0">
                      <a:pos x="879" y="627"/>
                    </a:cxn>
                    <a:cxn ang="0">
                      <a:pos x="808" y="632"/>
                    </a:cxn>
                    <a:cxn ang="0">
                      <a:pos x="780" y="634"/>
                    </a:cxn>
                    <a:cxn ang="0">
                      <a:pos x="467" y="634"/>
                    </a:cxn>
                    <a:cxn ang="0">
                      <a:pos x="463" y="634"/>
                    </a:cxn>
                    <a:cxn ang="0">
                      <a:pos x="401" y="630"/>
                    </a:cxn>
                    <a:cxn ang="0">
                      <a:pos x="341" y="627"/>
                    </a:cxn>
                    <a:cxn ang="0">
                      <a:pos x="285" y="620"/>
                    </a:cxn>
                    <a:cxn ang="0">
                      <a:pos x="231" y="614"/>
                    </a:cxn>
                    <a:cxn ang="0">
                      <a:pos x="182" y="603"/>
                    </a:cxn>
                    <a:cxn ang="0">
                      <a:pos x="138" y="590"/>
                    </a:cxn>
                    <a:cxn ang="0">
                      <a:pos x="100" y="577"/>
                    </a:cxn>
                    <a:cxn ang="0">
                      <a:pos x="66" y="561"/>
                    </a:cxn>
                    <a:cxn ang="0">
                      <a:pos x="38" y="541"/>
                    </a:cxn>
                    <a:cxn ang="0">
                      <a:pos x="18" y="519"/>
                    </a:cxn>
                    <a:cxn ang="0">
                      <a:pos x="6" y="493"/>
                    </a:cxn>
                    <a:cxn ang="0">
                      <a:pos x="0" y="467"/>
                    </a:cxn>
                    <a:cxn ang="0">
                      <a:pos x="0" y="463"/>
                    </a:cxn>
                    <a:cxn ang="0">
                      <a:pos x="4" y="434"/>
                    </a:cxn>
                    <a:cxn ang="0">
                      <a:pos x="16" y="397"/>
                    </a:cxn>
                    <a:cxn ang="0">
                      <a:pos x="50" y="329"/>
                    </a:cxn>
                    <a:cxn ang="0">
                      <a:pos x="92" y="266"/>
                    </a:cxn>
                    <a:cxn ang="0">
                      <a:pos x="144" y="209"/>
                    </a:cxn>
                    <a:cxn ang="0">
                      <a:pos x="200" y="157"/>
                    </a:cxn>
                    <a:cxn ang="0">
                      <a:pos x="265" y="111"/>
                    </a:cxn>
                    <a:cxn ang="0">
                      <a:pos x="335" y="73"/>
                    </a:cxn>
                    <a:cxn ang="0">
                      <a:pos x="407" y="42"/>
                    </a:cxn>
                    <a:cxn ang="0">
                      <a:pos x="488" y="19"/>
                    </a:cxn>
                    <a:cxn ang="0">
                      <a:pos x="570" y="5"/>
                    </a:cxn>
                    <a:cxn ang="0">
                      <a:pos x="654" y="0"/>
                    </a:cxn>
                    <a:cxn ang="0">
                      <a:pos x="654" y="0"/>
                    </a:cxn>
                    <a:cxn ang="0">
                      <a:pos x="745" y="5"/>
                    </a:cxn>
                    <a:cxn ang="0">
                      <a:pos x="831" y="20"/>
                    </a:cxn>
                    <a:cxn ang="0">
                      <a:pos x="914" y="47"/>
                    </a:cxn>
                    <a:cxn ang="0">
                      <a:pos x="991" y="80"/>
                    </a:cxn>
                    <a:cxn ang="0">
                      <a:pos x="1062" y="122"/>
                    </a:cxn>
                    <a:cxn ang="0">
                      <a:pos x="1127" y="173"/>
                    </a:cxn>
                    <a:cxn ang="0">
                      <a:pos x="1185" y="228"/>
                    </a:cxn>
                    <a:cxn ang="0">
                      <a:pos x="1234" y="289"/>
                    </a:cxn>
                    <a:cxn ang="0">
                      <a:pos x="1276" y="357"/>
                    </a:cxn>
                    <a:cxn ang="0">
                      <a:pos x="1276" y="357"/>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alpha val="100000"/>
                      </a:srgbClr>
                    </a:gs>
                    <a:gs pos="100000">
                      <a:schemeClr val="folHlink">
                        <a:alpha val="100000"/>
                      </a:schemeClr>
                    </a:gs>
                  </a:gsLst>
                  <a:lin ang="5400000" scaled="1"/>
                  <a:tileRect/>
                </a:gradFill>
                <a:ln w="0">
                  <a:noFill/>
                </a:ln>
              </p:spPr>
              <p:txBody>
                <a:bodyPr/>
                <a:lstStyle/>
                <a:p>
                  <a:endParaRPr lang="zh-CN" altLang="en-US"/>
                </a:p>
              </p:txBody>
            </p:sp>
          </p:grpSp>
          <p:sp>
            <p:nvSpPr>
              <p:cNvPr id="47121" name="Text Box 17"/>
              <p:cNvSpPr txBox="1">
                <a:spLocks noChangeArrowheads="1"/>
              </p:cNvSpPr>
              <p:nvPr/>
            </p:nvSpPr>
            <p:spPr bwMode="gray">
              <a:xfrm>
                <a:off x="2466" y="2012"/>
                <a:ext cx="993" cy="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algn="ctr" defTabSz="914400" eaLnBrk="0" hangingPunct="0">
                  <a:buClrTx/>
                  <a:buSzTx/>
                  <a:buFontTx/>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明确</a:t>
                </a:r>
                <a:endPar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algn="ctr" defTabSz="914400" eaLnBrk="0" hangingPunct="0">
                  <a:buClrTx/>
                  <a:buSzTx/>
                  <a:buFontTx/>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环境影响</a:t>
                </a:r>
                <a:endPar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sp>
          <p:nvSpPr>
            <p:cNvPr id="47122" name="Oval 18"/>
            <p:cNvSpPr>
              <a:spLocks noChangeArrowheads="1"/>
            </p:cNvSpPr>
            <p:nvPr/>
          </p:nvSpPr>
          <p:spPr bwMode="gray">
            <a:xfrm>
              <a:off x="3147" y="3779"/>
              <a:ext cx="917" cy="307"/>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6871" name="Group 19"/>
          <p:cNvGrpSpPr/>
          <p:nvPr/>
        </p:nvGrpSpPr>
        <p:grpSpPr>
          <a:xfrm>
            <a:off x="2289175" y="4132263"/>
            <a:ext cx="1398588" cy="1887537"/>
            <a:chOff x="1968" y="2784"/>
            <a:chExt cx="960" cy="1316"/>
          </a:xfrm>
        </p:grpSpPr>
        <p:grpSp>
          <p:nvGrpSpPr>
            <p:cNvPr id="36885" name="Group 20"/>
            <p:cNvGrpSpPr/>
            <p:nvPr/>
          </p:nvGrpSpPr>
          <p:grpSpPr>
            <a:xfrm>
              <a:off x="1968" y="2784"/>
              <a:ext cx="960" cy="958"/>
              <a:chOff x="2016" y="1920"/>
              <a:chExt cx="1680" cy="1680"/>
            </a:xfrm>
          </p:grpSpPr>
          <p:sp>
            <p:nvSpPr>
              <p:cNvPr id="47125" name="Oval 21"/>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26" name="Freeform 22"/>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7127" name="Text Box 23"/>
            <p:cNvSpPr txBox="1">
              <a:spLocks noChangeArrowheads="1"/>
            </p:cNvSpPr>
            <p:nvPr/>
          </p:nvSpPr>
          <p:spPr bwMode="gray">
            <a:xfrm>
              <a:off x="2016" y="3244"/>
              <a:ext cx="864"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充分</a:t>
              </a:r>
              <a:endPar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47128" name="Oval 24"/>
            <p:cNvSpPr>
              <a:spLocks noChangeArrowheads="1"/>
            </p:cNvSpPr>
            <p:nvPr/>
          </p:nvSpPr>
          <p:spPr bwMode="gray">
            <a:xfrm>
              <a:off x="1968" y="3792"/>
              <a:ext cx="916" cy="308"/>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6872" name="Group 25"/>
          <p:cNvGrpSpPr/>
          <p:nvPr/>
        </p:nvGrpSpPr>
        <p:grpSpPr>
          <a:xfrm>
            <a:off x="3748088" y="4092575"/>
            <a:ext cx="1398587" cy="1887538"/>
            <a:chOff x="1968" y="2784"/>
            <a:chExt cx="960" cy="1316"/>
          </a:xfrm>
        </p:grpSpPr>
        <p:grpSp>
          <p:nvGrpSpPr>
            <p:cNvPr id="36880" name="Group 26"/>
            <p:cNvGrpSpPr/>
            <p:nvPr/>
          </p:nvGrpSpPr>
          <p:grpSpPr>
            <a:xfrm>
              <a:off x="1968" y="2784"/>
              <a:ext cx="960" cy="958"/>
              <a:chOff x="2016" y="1920"/>
              <a:chExt cx="1680" cy="1680"/>
            </a:xfrm>
          </p:grpSpPr>
          <p:sp>
            <p:nvSpPr>
              <p:cNvPr id="47131" name="Oval 27"/>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32" name="Freeform 28"/>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7133" name="Text Box 29"/>
            <p:cNvSpPr txBox="1">
              <a:spLocks noChangeArrowheads="1"/>
            </p:cNvSpPr>
            <p:nvPr/>
          </p:nvSpPr>
          <p:spPr bwMode="gray">
            <a:xfrm>
              <a:off x="2016" y="3244"/>
              <a:ext cx="864"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具体</a:t>
              </a:r>
              <a:endPar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47134" name="Oval 30"/>
            <p:cNvSpPr>
              <a:spLocks noChangeArrowheads="1"/>
            </p:cNvSpPr>
            <p:nvPr/>
          </p:nvSpPr>
          <p:spPr bwMode="gray">
            <a:xfrm>
              <a:off x="1968" y="3792"/>
              <a:ext cx="916" cy="308"/>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6873" name="Group 31"/>
          <p:cNvGrpSpPr/>
          <p:nvPr/>
        </p:nvGrpSpPr>
        <p:grpSpPr>
          <a:xfrm>
            <a:off x="6732588" y="4086225"/>
            <a:ext cx="1398587" cy="1887538"/>
            <a:chOff x="1968" y="2784"/>
            <a:chExt cx="960" cy="1316"/>
          </a:xfrm>
        </p:grpSpPr>
        <p:grpSp>
          <p:nvGrpSpPr>
            <p:cNvPr id="36875" name="Group 32"/>
            <p:cNvGrpSpPr/>
            <p:nvPr/>
          </p:nvGrpSpPr>
          <p:grpSpPr>
            <a:xfrm>
              <a:off x="1968" y="2784"/>
              <a:ext cx="960" cy="958"/>
              <a:chOff x="2016" y="1920"/>
              <a:chExt cx="1680" cy="1680"/>
            </a:xfrm>
          </p:grpSpPr>
          <p:sp>
            <p:nvSpPr>
              <p:cNvPr id="47137" name="Oval 33"/>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38" name="Freeform 34"/>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7139" name="Text Box 35"/>
            <p:cNvSpPr txBox="1">
              <a:spLocks noChangeArrowheads="1"/>
            </p:cNvSpPr>
            <p:nvPr/>
          </p:nvSpPr>
          <p:spPr bwMode="gray">
            <a:xfrm>
              <a:off x="2016" y="3244"/>
              <a:ext cx="864"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描述具体</a:t>
              </a:r>
              <a:endParaRPr kumimoji="0" lang="zh-CN" altLang="en-US" sz="2000" b="1"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47140" name="Oval 36"/>
            <p:cNvSpPr>
              <a:spLocks noChangeArrowheads="1"/>
            </p:cNvSpPr>
            <p:nvPr/>
          </p:nvSpPr>
          <p:spPr bwMode="gray">
            <a:xfrm>
              <a:off x="1968" y="3792"/>
              <a:ext cx="916" cy="308"/>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6874" name="Rectangle 37"/>
          <p:cNvSpPr>
            <a:spLocks noGrp="1"/>
          </p:cNvSpPr>
          <p:nvPr>
            <p:ph type="title"/>
          </p:nvPr>
        </p:nvSpPr>
        <p:spPr>
          <a:xfrm>
            <a:off x="423863" y="525463"/>
            <a:ext cx="8229600" cy="785812"/>
          </a:xfrm>
          <a:noFill/>
          <a:ln>
            <a:noFill/>
          </a:ln>
        </p:spPr>
        <p:txBody>
          <a:bodyPr anchor="ctr" anchorCtr="0"/>
          <a:lstStyle/>
          <a:p>
            <a:pPr eaLnBrk="1" hangingPunct="1"/>
            <a:r>
              <a:rPr lang="zh-CN" altLang="en-US" b="1" dirty="0">
                <a:latin typeface="新宋体" panose="02010609030101010101" pitchFamily="49" charset="-122"/>
                <a:ea typeface="新宋体" panose="02010609030101010101" pitchFamily="49" charset="-122"/>
              </a:rPr>
              <a:t>第六章  </a:t>
            </a:r>
            <a:r>
              <a:rPr lang="zh-CN" altLang="en-US" sz="2800" b="1" dirty="0">
                <a:latin typeface="新宋体" panose="02010609030101010101" pitchFamily="49" charset="-122"/>
                <a:ea typeface="新宋体" panose="02010609030101010101" pitchFamily="49" charset="-122"/>
              </a:rPr>
              <a:t>识别环境因素应考虑的内容</a:t>
            </a:r>
            <a:endParaRPr lang="zh-CN" altLang="en-US" sz="2800" b="1" dirty="0">
              <a:latin typeface="新宋体" panose="02010609030101010101" pitchFamily="49" charset="-122"/>
              <a:ea typeface="新宋体" panose="0201060903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
          <p:cNvGrpSpPr/>
          <p:nvPr/>
        </p:nvGrpSpPr>
        <p:grpSpPr>
          <a:xfrm>
            <a:off x="684213" y="1628775"/>
            <a:ext cx="7416800" cy="4135438"/>
            <a:chOff x="1056" y="960"/>
            <a:chExt cx="3696" cy="2754"/>
          </a:xfrm>
        </p:grpSpPr>
        <p:grpSp>
          <p:nvGrpSpPr>
            <p:cNvPr id="37891" name="Group 4"/>
            <p:cNvGrpSpPr/>
            <p:nvPr/>
          </p:nvGrpSpPr>
          <p:grpSpPr>
            <a:xfrm>
              <a:off x="1056" y="960"/>
              <a:ext cx="3696" cy="820"/>
              <a:chOff x="912" y="1008"/>
              <a:chExt cx="3984" cy="912"/>
            </a:xfrm>
          </p:grpSpPr>
          <p:sp>
            <p:nvSpPr>
              <p:cNvPr id="37906" name="AutoShape 5"/>
              <p:cNvSpPr/>
              <p:nvPr/>
            </p:nvSpPr>
            <p:spPr>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p>
                <a:endParaRPr lang="zh-CN" altLang="en-US" dirty="0">
                  <a:latin typeface="Arial" panose="020B0604020202020204" pitchFamily="34" charset="0"/>
                </a:endParaRPr>
              </a:p>
            </p:txBody>
          </p:sp>
          <p:grpSp>
            <p:nvGrpSpPr>
              <p:cNvPr id="37907" name="Group 6"/>
              <p:cNvGrpSpPr/>
              <p:nvPr/>
            </p:nvGrpSpPr>
            <p:grpSpPr>
              <a:xfrm>
                <a:off x="999" y="1092"/>
                <a:ext cx="768" cy="746"/>
                <a:chOff x="999" y="1092"/>
                <a:chExt cx="768" cy="746"/>
              </a:xfrm>
            </p:grpSpPr>
            <p:sp>
              <p:nvSpPr>
                <p:cNvPr id="48135" name="AutoShape 7"/>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36" name="Freeform 8"/>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911" name="Text Box 9"/>
                <p:cNvSpPr txBox="1"/>
                <p:nvPr/>
              </p:nvSpPr>
              <p:spPr>
                <a:xfrm>
                  <a:off x="1052" y="1358"/>
                  <a:ext cx="648" cy="293"/>
                </a:xfrm>
                <a:prstGeom prst="rect">
                  <a:avLst/>
                </a:prstGeom>
                <a:noFill/>
                <a:ln w="9525">
                  <a:noFill/>
                </a:ln>
              </p:spPr>
              <p:txBody>
                <a:bodyPr wrap="none">
                  <a:spAutoFit/>
                </a:bodyPr>
                <a:lstStyle/>
                <a:p>
                  <a:pPr algn="ctr" eaLnBrk="0" hangingPunct="0"/>
                  <a:r>
                    <a:rPr lang="zh-CN" altLang="en-US" sz="2000" b="1" dirty="0">
                      <a:latin typeface="Arial" panose="020B0604020202020204" pitchFamily="34" charset="0"/>
                      <a:sym typeface="Monotype Sorts" pitchFamily="2" charset="2"/>
                    </a:rPr>
                    <a:t>三种时态</a:t>
                  </a:r>
                  <a:endParaRPr lang="en-US" altLang="zh-CN" sz="2000" b="1" dirty="0">
                    <a:latin typeface="Arial" panose="020B0604020202020204" pitchFamily="34" charset="0"/>
                    <a:sym typeface="Monotype Sorts" pitchFamily="2" charset="2"/>
                  </a:endParaRPr>
                </a:p>
              </p:txBody>
            </p:sp>
          </p:grpSp>
          <p:sp>
            <p:nvSpPr>
              <p:cNvPr id="37908" name="Text Box 10"/>
              <p:cNvSpPr txBox="1"/>
              <p:nvPr/>
            </p:nvSpPr>
            <p:spPr>
              <a:xfrm>
                <a:off x="1871" y="1150"/>
                <a:ext cx="2929" cy="339"/>
              </a:xfrm>
              <a:prstGeom prst="rect">
                <a:avLst/>
              </a:prstGeom>
              <a:noFill/>
              <a:ln w="9525">
                <a:noFill/>
              </a:ln>
            </p:spPr>
            <p:txBody>
              <a:bodyPr>
                <a:spAutoFit/>
              </a:bodyPr>
              <a:lstStyle/>
              <a:p>
                <a:pPr>
                  <a:spcBef>
                    <a:spcPct val="50000"/>
                  </a:spcBef>
                  <a:buFont typeface="Monotype Sorts" pitchFamily="2" charset="2"/>
                </a:pPr>
                <a:r>
                  <a:rPr lang="zh-CN" altLang="en-US" sz="2400" b="1" dirty="0">
                    <a:solidFill>
                      <a:srgbClr val="000099"/>
                    </a:solidFill>
                    <a:latin typeface="Arial" panose="020B0604020202020204" pitchFamily="34" charset="0"/>
                    <a:sym typeface="Monotype Sorts" pitchFamily="2" charset="2"/>
                  </a:rPr>
                  <a:t>过去时、现在时、将来时</a:t>
                </a:r>
                <a:endParaRPr lang="zh-CN" altLang="en-US" sz="2400" b="1" dirty="0">
                  <a:solidFill>
                    <a:srgbClr val="000099"/>
                  </a:solidFill>
                  <a:latin typeface="Arial" panose="020B0604020202020204" pitchFamily="34" charset="0"/>
                  <a:sym typeface="Monotype Sorts" pitchFamily="2" charset="2"/>
                </a:endParaRPr>
              </a:p>
            </p:txBody>
          </p:sp>
        </p:grpSp>
        <p:grpSp>
          <p:nvGrpSpPr>
            <p:cNvPr id="37892" name="Group 11"/>
            <p:cNvGrpSpPr/>
            <p:nvPr/>
          </p:nvGrpSpPr>
          <p:grpSpPr>
            <a:xfrm>
              <a:off x="1056" y="1924"/>
              <a:ext cx="3696" cy="820"/>
              <a:chOff x="912" y="2016"/>
              <a:chExt cx="3984" cy="912"/>
            </a:xfrm>
          </p:grpSpPr>
          <p:sp>
            <p:nvSpPr>
              <p:cNvPr id="37900" name="AutoShape 12"/>
              <p:cNvSpPr/>
              <p:nvPr/>
            </p:nvSpPr>
            <p:spPr>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p>
                <a:endParaRPr lang="zh-CN" altLang="en-US" dirty="0">
                  <a:latin typeface="Arial" panose="020B0604020202020204" pitchFamily="34" charset="0"/>
                </a:endParaRPr>
              </a:p>
            </p:txBody>
          </p:sp>
          <p:grpSp>
            <p:nvGrpSpPr>
              <p:cNvPr id="37901" name="Group 13"/>
              <p:cNvGrpSpPr/>
              <p:nvPr/>
            </p:nvGrpSpPr>
            <p:grpSpPr>
              <a:xfrm>
                <a:off x="999" y="2100"/>
                <a:ext cx="768" cy="746"/>
                <a:chOff x="999" y="2100"/>
                <a:chExt cx="768" cy="746"/>
              </a:xfrm>
            </p:grpSpPr>
            <p:sp>
              <p:nvSpPr>
                <p:cNvPr id="48142" name="AutoShape 14"/>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43" name="Freeform 15"/>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905" name="Text Box 16"/>
                <p:cNvSpPr txBox="1"/>
                <p:nvPr/>
              </p:nvSpPr>
              <p:spPr>
                <a:xfrm>
                  <a:off x="1052" y="2354"/>
                  <a:ext cx="648" cy="294"/>
                </a:xfrm>
                <a:prstGeom prst="rect">
                  <a:avLst/>
                </a:prstGeom>
                <a:noFill/>
                <a:ln w="9525">
                  <a:noFill/>
                </a:ln>
              </p:spPr>
              <p:txBody>
                <a:bodyPr wrap="none">
                  <a:spAutoFit/>
                </a:bodyPr>
                <a:lstStyle/>
                <a:p>
                  <a:pPr algn="ctr" eaLnBrk="0" hangingPunct="0"/>
                  <a:r>
                    <a:rPr lang="zh-CN" altLang="en-US" sz="2000" b="1" dirty="0">
                      <a:latin typeface="Arial" panose="020B0604020202020204" pitchFamily="34" charset="0"/>
                      <a:sym typeface="Monotype Sorts" pitchFamily="2" charset="2"/>
                    </a:rPr>
                    <a:t>三种状态</a:t>
                  </a:r>
                  <a:endParaRPr lang="en-US" altLang="zh-CN" sz="2000" b="1" dirty="0">
                    <a:latin typeface="Arial" panose="020B0604020202020204" pitchFamily="34" charset="0"/>
                    <a:sym typeface="Monotype Sorts" pitchFamily="2" charset="2"/>
                  </a:endParaRPr>
                </a:p>
              </p:txBody>
            </p:sp>
          </p:grpSp>
          <p:sp>
            <p:nvSpPr>
              <p:cNvPr id="37902" name="Text Box 17"/>
              <p:cNvSpPr txBox="1"/>
              <p:nvPr/>
            </p:nvSpPr>
            <p:spPr>
              <a:xfrm>
                <a:off x="1871" y="2141"/>
                <a:ext cx="2929" cy="339"/>
              </a:xfrm>
              <a:prstGeom prst="rect">
                <a:avLst/>
              </a:prstGeom>
              <a:noFill/>
              <a:ln w="9525">
                <a:noFill/>
              </a:ln>
            </p:spPr>
            <p:txBody>
              <a:bodyPr>
                <a:spAutoFit/>
              </a:bodyPr>
              <a:lstStyle/>
              <a:p>
                <a:pPr>
                  <a:spcBef>
                    <a:spcPct val="50000"/>
                  </a:spcBef>
                </a:pPr>
                <a:r>
                  <a:rPr lang="zh-CN" altLang="en-US" sz="2400" b="1" dirty="0">
                    <a:solidFill>
                      <a:srgbClr val="000099"/>
                    </a:solidFill>
                    <a:latin typeface="Arial" panose="020B0604020202020204" pitchFamily="34" charset="0"/>
                    <a:sym typeface="Monotype Sorts" pitchFamily="2" charset="2"/>
                  </a:rPr>
                  <a:t>正常状态、异常状态、紧急状态</a:t>
                </a:r>
                <a:endParaRPr lang="zh-CN" altLang="en-US" sz="2400" b="1" dirty="0">
                  <a:solidFill>
                    <a:srgbClr val="000099"/>
                  </a:solidFill>
                  <a:latin typeface="Arial" panose="020B0604020202020204" pitchFamily="34" charset="0"/>
                  <a:sym typeface="Monotype Sorts" pitchFamily="2" charset="2"/>
                </a:endParaRPr>
              </a:p>
            </p:txBody>
          </p:sp>
        </p:grpSp>
        <p:grpSp>
          <p:nvGrpSpPr>
            <p:cNvPr id="37893" name="Group 18"/>
            <p:cNvGrpSpPr/>
            <p:nvPr/>
          </p:nvGrpSpPr>
          <p:grpSpPr>
            <a:xfrm>
              <a:off x="1056" y="2894"/>
              <a:ext cx="3696" cy="820"/>
              <a:chOff x="912" y="3036"/>
              <a:chExt cx="3984" cy="912"/>
            </a:xfrm>
          </p:grpSpPr>
          <p:sp>
            <p:nvSpPr>
              <p:cNvPr id="37894" name="AutoShape 19"/>
              <p:cNvSpPr/>
              <p:nvPr/>
            </p:nvSpPr>
            <p:spPr>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p>
                <a:endParaRPr lang="zh-CN" altLang="en-US" dirty="0">
                  <a:latin typeface="Arial" panose="020B0604020202020204" pitchFamily="34" charset="0"/>
                </a:endParaRPr>
              </a:p>
            </p:txBody>
          </p:sp>
          <p:grpSp>
            <p:nvGrpSpPr>
              <p:cNvPr id="37895" name="Group 20"/>
              <p:cNvGrpSpPr/>
              <p:nvPr/>
            </p:nvGrpSpPr>
            <p:grpSpPr>
              <a:xfrm>
                <a:off x="999" y="3120"/>
                <a:ext cx="768" cy="746"/>
                <a:chOff x="999" y="3120"/>
                <a:chExt cx="768" cy="746"/>
              </a:xfrm>
            </p:grpSpPr>
            <p:sp>
              <p:nvSpPr>
                <p:cNvPr id="48149" name="AutoShape 21"/>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8150" name="Freeform 22"/>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899" name="Text Box 23"/>
                <p:cNvSpPr txBox="1"/>
                <p:nvPr/>
              </p:nvSpPr>
              <p:spPr>
                <a:xfrm>
                  <a:off x="1052" y="3374"/>
                  <a:ext cx="648" cy="293"/>
                </a:xfrm>
                <a:prstGeom prst="rect">
                  <a:avLst/>
                </a:prstGeom>
                <a:noFill/>
                <a:ln w="9525">
                  <a:noFill/>
                </a:ln>
              </p:spPr>
              <p:txBody>
                <a:bodyPr wrap="none">
                  <a:spAutoFit/>
                </a:bodyPr>
                <a:lstStyle/>
                <a:p>
                  <a:pPr algn="ctr" eaLnBrk="0" hangingPunct="0"/>
                  <a:r>
                    <a:rPr lang="zh-CN" altLang="en-US" sz="2000" b="1" dirty="0">
                      <a:latin typeface="Arial" panose="020B0604020202020204" pitchFamily="34" charset="0"/>
                      <a:sym typeface="Monotype Sorts" pitchFamily="2" charset="2"/>
                    </a:rPr>
                    <a:t>七种类型</a:t>
                  </a:r>
                  <a:endParaRPr lang="en-US" altLang="zh-CN" sz="2000" b="1" dirty="0">
                    <a:latin typeface="Arial" panose="020B0604020202020204" pitchFamily="34" charset="0"/>
                    <a:sym typeface="Monotype Sorts" pitchFamily="2" charset="2"/>
                  </a:endParaRPr>
                </a:p>
              </p:txBody>
            </p:sp>
          </p:grpSp>
          <p:sp>
            <p:nvSpPr>
              <p:cNvPr id="37896" name="Text Box 24"/>
              <p:cNvSpPr txBox="1"/>
              <p:nvPr/>
            </p:nvSpPr>
            <p:spPr>
              <a:xfrm>
                <a:off x="1871" y="3161"/>
                <a:ext cx="2929" cy="745"/>
              </a:xfrm>
              <a:prstGeom prst="rect">
                <a:avLst/>
              </a:prstGeom>
              <a:noFill/>
              <a:ln w="9525">
                <a:noFill/>
              </a:ln>
            </p:spPr>
            <p:txBody>
              <a:bodyPr>
                <a:spAutoFit/>
              </a:bodyPr>
              <a:lstStyle/>
              <a:p>
                <a:r>
                  <a:rPr lang="zh-CN" altLang="en-US" sz="2000" b="1" dirty="0">
                    <a:solidFill>
                      <a:srgbClr val="000099"/>
                    </a:solidFill>
                    <a:latin typeface="Arial" panose="020B0604020202020204" pitchFamily="34" charset="0"/>
                    <a:sym typeface="Monotype Sorts" pitchFamily="2" charset="2"/>
                  </a:rPr>
                  <a:t>水体排放、大气排放、噪声排放、固体废弃物</a:t>
                </a:r>
                <a:endParaRPr lang="zh-CN" altLang="en-US" sz="2000" b="1" dirty="0">
                  <a:solidFill>
                    <a:srgbClr val="000099"/>
                  </a:solidFill>
                  <a:latin typeface="Arial" panose="020B0604020202020204" pitchFamily="34" charset="0"/>
                  <a:sym typeface="Monotype Sorts" pitchFamily="2" charset="2"/>
                </a:endParaRPr>
              </a:p>
              <a:p>
                <a:r>
                  <a:rPr lang="zh-CN" altLang="en-US" sz="2000" b="1" dirty="0">
                    <a:solidFill>
                      <a:srgbClr val="000099"/>
                    </a:solidFill>
                    <a:latin typeface="Arial" panose="020B0604020202020204" pitchFamily="34" charset="0"/>
                    <a:sym typeface="Monotype Sorts" pitchFamily="2" charset="2"/>
                  </a:rPr>
                  <a:t>的管理、土地污染、能源资源的使用、其他环</a:t>
                </a:r>
                <a:endParaRPr lang="zh-CN" altLang="en-US" sz="2000" b="1" dirty="0">
                  <a:solidFill>
                    <a:srgbClr val="000099"/>
                  </a:solidFill>
                  <a:latin typeface="Arial" panose="020B0604020202020204" pitchFamily="34" charset="0"/>
                  <a:sym typeface="Monotype Sorts" pitchFamily="2" charset="2"/>
                </a:endParaRPr>
              </a:p>
              <a:p>
                <a:r>
                  <a:rPr lang="zh-CN" altLang="en-US" sz="2000" b="1" dirty="0">
                    <a:solidFill>
                      <a:srgbClr val="000099"/>
                    </a:solidFill>
                    <a:latin typeface="Arial" panose="020B0604020202020204" pitchFamily="34" charset="0"/>
                    <a:sym typeface="Monotype Sorts" pitchFamily="2" charset="2"/>
                  </a:rPr>
                  <a:t>境问题</a:t>
                </a:r>
                <a:endParaRPr lang="zh-CN" altLang="en-US" sz="2000" b="1" dirty="0">
                  <a:solidFill>
                    <a:srgbClr val="000099"/>
                  </a:solidFill>
                  <a:latin typeface="Arial" panose="020B0604020202020204" pitchFamily="34" charset="0"/>
                  <a:sym typeface="Monotype Sorts" pitchFamily="2" charset="2"/>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p:nvPr/>
        </p:nvSpPr>
        <p:spPr>
          <a:xfrm>
            <a:off x="755650" y="1557338"/>
            <a:ext cx="3744913" cy="1366837"/>
          </a:xfrm>
          <a:prstGeom prst="roundRect">
            <a:avLst>
              <a:gd name="adj" fmla="val 8014"/>
            </a:avLst>
          </a:prstGeom>
          <a:solidFill>
            <a:srgbClr val="F8F8F8"/>
          </a:solidFill>
          <a:ln w="9525" cap="flat" cmpd="sng">
            <a:solidFill>
              <a:schemeClr val="accent1"/>
            </a:solidFill>
            <a:prstDash val="solid"/>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9155" name="AutoShape 3"/>
          <p:cNvSpPr>
            <a:spLocks noChangeArrowheads="1"/>
          </p:cNvSpPr>
          <p:nvPr/>
        </p:nvSpPr>
        <p:spPr bwMode="gray">
          <a:xfrm>
            <a:off x="1979613" y="1636713"/>
            <a:ext cx="2376488" cy="1216025"/>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nvGrpSpPr>
          <p:cNvPr id="38916" name="Group 4"/>
          <p:cNvGrpSpPr/>
          <p:nvPr/>
        </p:nvGrpSpPr>
        <p:grpSpPr>
          <a:xfrm>
            <a:off x="755650" y="1989138"/>
            <a:ext cx="1150938" cy="576262"/>
            <a:chOff x="3623" y="1413"/>
            <a:chExt cx="1321" cy="294"/>
          </a:xfrm>
        </p:grpSpPr>
        <p:sp>
          <p:nvSpPr>
            <p:cNvPr id="49157" name="AutoShape 5"/>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8" name="AutoShape 6"/>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9" name="AutoShape 7"/>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17" name="Text Box 18"/>
          <p:cNvSpPr txBox="1"/>
          <p:nvPr/>
        </p:nvSpPr>
        <p:spPr>
          <a:xfrm>
            <a:off x="827088" y="2133600"/>
            <a:ext cx="1079500" cy="396875"/>
          </a:xfrm>
          <a:prstGeom prst="rect">
            <a:avLst/>
          </a:prstGeom>
          <a:noFill/>
          <a:ln w="9525">
            <a:noFill/>
          </a:ln>
          <a:effectLst>
            <a:outerShdw dist="17961" dir="2699999" algn="ctr" rotWithShape="0">
              <a:srgbClr val="000000"/>
            </a:outerShdw>
          </a:effectLst>
        </p:spPr>
        <p:txBody>
          <a:bodyPr>
            <a:spAutoFit/>
          </a:bodyPr>
          <a:lstStyle/>
          <a:p>
            <a:pPr algn="ctr">
              <a:spcBef>
                <a:spcPct val="50000"/>
              </a:spcBef>
              <a:buNone/>
            </a:pPr>
            <a:r>
              <a:rPr lang="zh-CN" altLang="en-US" sz="2000" b="1" dirty="0">
                <a:solidFill>
                  <a:srgbClr val="000099"/>
                </a:solidFill>
                <a:latin typeface="新宋体" panose="02010609030101010101" pitchFamily="49" charset="-122"/>
                <a:ea typeface="新宋体" panose="02010609030101010101" pitchFamily="49" charset="-122"/>
              </a:rPr>
              <a:t>过去时</a:t>
            </a:r>
            <a:endParaRPr lang="zh-CN" altLang="en-US" sz="2000" b="1" dirty="0">
              <a:solidFill>
                <a:srgbClr val="000099"/>
              </a:solidFill>
              <a:latin typeface="新宋体" panose="02010609030101010101" pitchFamily="49" charset="-122"/>
              <a:ea typeface="新宋体" panose="02010609030101010101" pitchFamily="49" charset="-122"/>
            </a:endParaRPr>
          </a:p>
        </p:txBody>
      </p:sp>
      <p:sp>
        <p:nvSpPr>
          <p:cNvPr id="38918" name="Rectangle 9"/>
          <p:cNvSpPr/>
          <p:nvPr/>
        </p:nvSpPr>
        <p:spPr>
          <a:xfrm>
            <a:off x="2411413" y="1844675"/>
            <a:ext cx="1943100" cy="1006475"/>
          </a:xfrm>
          <a:prstGeom prst="rect">
            <a:avLst/>
          </a:prstGeom>
          <a:noFill/>
          <a:ln w="9525">
            <a:noFill/>
          </a:ln>
        </p:spPr>
        <p:txBody>
          <a:bodyPr>
            <a:spAutoFit/>
          </a:bodyPr>
          <a:lstStyle/>
          <a:p>
            <a:pPr>
              <a:buClr>
                <a:srgbClr val="FF0066"/>
              </a:buClr>
              <a:buSzPct val="75000"/>
            </a:pPr>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指以往产生的环境影响一直持续到现在</a:t>
            </a:r>
            <a:endParaRPr lang="en-US" altLang="zh-CN"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grpSp>
        <p:nvGrpSpPr>
          <p:cNvPr id="38919" name="Group 10"/>
          <p:cNvGrpSpPr/>
          <p:nvPr/>
        </p:nvGrpSpPr>
        <p:grpSpPr>
          <a:xfrm>
            <a:off x="2051050" y="2205038"/>
            <a:ext cx="215900" cy="215900"/>
            <a:chOff x="2928" y="2208"/>
            <a:chExt cx="262" cy="262"/>
          </a:xfrm>
        </p:grpSpPr>
        <p:sp>
          <p:nvSpPr>
            <p:cNvPr id="38995" name="Oval 11"/>
            <p:cNvSpPr/>
            <p:nvPr/>
          </p:nvSpPr>
          <p:spPr>
            <a:xfrm>
              <a:off x="2928" y="2208"/>
              <a:ext cx="262" cy="262"/>
            </a:xfrm>
            <a:prstGeom prst="ellipse">
              <a:avLst/>
            </a:prstGeom>
            <a:gradFill rotWithShape="1">
              <a:gsLst>
                <a:gs pos="0">
                  <a:srgbClr val="C0C6D3"/>
                </a:gs>
                <a:gs pos="100000">
                  <a:srgbClr val="223864"/>
                </a:gs>
              </a:gsLst>
              <a:lin ang="2700000" scaled="1"/>
              <a:tileRect/>
            </a:gradFill>
            <a:ln w="12700" cap="flat" cmpd="sng">
              <a:solidFill>
                <a:srgbClr val="F8F8F8"/>
              </a:solidFill>
              <a:prstDash val="solid"/>
              <a:headEnd type="none" w="med" len="med"/>
              <a:tailEnd type="none" w="med" len="med"/>
            </a:ln>
            <a:effectLst>
              <a:outerShdw dist="35921" dir="2699999" algn="ctr" rotWithShape="0">
                <a:srgbClr val="1C1C1C">
                  <a:alpha val="50000"/>
                </a:srgbClr>
              </a:outerShdw>
            </a:effectLst>
          </p:spPr>
          <p:txBody>
            <a:bodyPr wrap="none" anchor="ctr" anchorCtr="0"/>
            <a:lstStyle/>
            <a:p>
              <a:endParaRPr lang="zh-CN" altLang="en-US" dirty="0">
                <a:latin typeface="Arial" panose="020B0604020202020204" pitchFamily="34" charset="0"/>
              </a:endParaRPr>
            </a:p>
          </p:txBody>
        </p:sp>
        <p:sp>
          <p:nvSpPr>
            <p:cNvPr id="49164" name="Oval 12"/>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20" name="AutoShape 13"/>
          <p:cNvSpPr/>
          <p:nvPr/>
        </p:nvSpPr>
        <p:spPr>
          <a:xfrm>
            <a:off x="755650" y="3176588"/>
            <a:ext cx="3744913" cy="1341437"/>
          </a:xfrm>
          <a:prstGeom prst="roundRect">
            <a:avLst>
              <a:gd name="adj" fmla="val 8014"/>
            </a:avLst>
          </a:prstGeom>
          <a:solidFill>
            <a:srgbClr val="F8F8F8"/>
          </a:solidFill>
          <a:ln w="9525" cap="flat" cmpd="sng">
            <a:solidFill>
              <a:schemeClr val="accent1"/>
            </a:solidFill>
            <a:prstDash val="solid"/>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9166" name="AutoShape 14"/>
          <p:cNvSpPr>
            <a:spLocks noChangeArrowheads="1"/>
          </p:cNvSpPr>
          <p:nvPr/>
        </p:nvSpPr>
        <p:spPr bwMode="gray">
          <a:xfrm>
            <a:off x="1979613" y="3208338"/>
            <a:ext cx="2376488" cy="1273175"/>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nvGrpSpPr>
          <p:cNvPr id="38922" name="Group 15"/>
          <p:cNvGrpSpPr/>
          <p:nvPr/>
        </p:nvGrpSpPr>
        <p:grpSpPr>
          <a:xfrm>
            <a:off x="755650" y="3500438"/>
            <a:ext cx="1150938" cy="576262"/>
            <a:chOff x="3623" y="1413"/>
            <a:chExt cx="1321" cy="294"/>
          </a:xfrm>
        </p:grpSpPr>
        <p:sp>
          <p:nvSpPr>
            <p:cNvPr id="49168" name="AutoShape 16"/>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69" name="AutoShape 17"/>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70" name="AutoShape 18"/>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23" name="Text Box 18"/>
          <p:cNvSpPr txBox="1"/>
          <p:nvPr/>
        </p:nvSpPr>
        <p:spPr>
          <a:xfrm>
            <a:off x="827088" y="3573463"/>
            <a:ext cx="1079500" cy="396875"/>
          </a:xfrm>
          <a:prstGeom prst="rect">
            <a:avLst/>
          </a:prstGeom>
          <a:noFill/>
          <a:ln w="9525">
            <a:noFill/>
          </a:ln>
          <a:effectLst>
            <a:outerShdw dist="17961" dir="2699999" algn="ctr" rotWithShape="0">
              <a:srgbClr val="000000"/>
            </a:outerShdw>
          </a:effectLst>
        </p:spPr>
        <p:txBody>
          <a:bodyPr>
            <a:spAutoFit/>
          </a:bodyPr>
          <a:lstStyle/>
          <a:p>
            <a:pPr algn="ctr">
              <a:spcBef>
                <a:spcPct val="50000"/>
              </a:spcBef>
            </a:pPr>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现在时</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sp>
        <p:nvSpPr>
          <p:cNvPr id="38924" name="Rectangle 20"/>
          <p:cNvSpPr/>
          <p:nvPr/>
        </p:nvSpPr>
        <p:spPr>
          <a:xfrm>
            <a:off x="2130425" y="3357563"/>
            <a:ext cx="2232025" cy="1006475"/>
          </a:xfrm>
          <a:prstGeom prst="rect">
            <a:avLst/>
          </a:prstGeom>
          <a:noFill/>
          <a:ln w="9525">
            <a:noFill/>
          </a:ln>
        </p:spPr>
        <p:txBody>
          <a:bodyPr>
            <a:spAutoFit/>
          </a:bodyPr>
          <a:lstStyle/>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正在进行的活动、产品、服务中的环境因素及其影响。</a:t>
            </a:r>
            <a:endParaRPr lang="en-US" altLang="zh-CN"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sp>
        <p:nvSpPr>
          <p:cNvPr id="38925" name="AutoShape 21"/>
          <p:cNvSpPr/>
          <p:nvPr/>
        </p:nvSpPr>
        <p:spPr>
          <a:xfrm>
            <a:off x="768350" y="4797425"/>
            <a:ext cx="3732213" cy="1463675"/>
          </a:xfrm>
          <a:prstGeom prst="roundRect">
            <a:avLst>
              <a:gd name="adj" fmla="val 8014"/>
            </a:avLst>
          </a:prstGeom>
          <a:solidFill>
            <a:srgbClr val="F8F8F8"/>
          </a:solidFill>
          <a:ln w="9525" cap="flat" cmpd="sng">
            <a:solidFill>
              <a:schemeClr val="accent1"/>
            </a:solidFill>
            <a:prstDash val="solid"/>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9174" name="AutoShape 22"/>
          <p:cNvSpPr>
            <a:spLocks noChangeArrowheads="1"/>
          </p:cNvSpPr>
          <p:nvPr/>
        </p:nvSpPr>
        <p:spPr bwMode="gray">
          <a:xfrm>
            <a:off x="1992313" y="4835525"/>
            <a:ext cx="2363788" cy="1389063"/>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nvGrpSpPr>
          <p:cNvPr id="38927" name="Group 23"/>
          <p:cNvGrpSpPr/>
          <p:nvPr/>
        </p:nvGrpSpPr>
        <p:grpSpPr>
          <a:xfrm>
            <a:off x="808038" y="5099050"/>
            <a:ext cx="1150937" cy="576263"/>
            <a:chOff x="3623" y="1413"/>
            <a:chExt cx="1321" cy="294"/>
          </a:xfrm>
        </p:grpSpPr>
        <p:sp>
          <p:nvSpPr>
            <p:cNvPr id="49176" name="AutoShape 24"/>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77" name="AutoShape 25"/>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78" name="AutoShape 26"/>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28" name="Rectangle 27"/>
          <p:cNvSpPr/>
          <p:nvPr/>
        </p:nvSpPr>
        <p:spPr>
          <a:xfrm>
            <a:off x="2228850" y="4941888"/>
            <a:ext cx="2520950" cy="1311275"/>
          </a:xfrm>
          <a:prstGeom prst="rect">
            <a:avLst/>
          </a:prstGeom>
          <a:noFill/>
          <a:ln w="9525">
            <a:noFill/>
          </a:ln>
        </p:spPr>
        <p:txBody>
          <a:bodyPr>
            <a:spAutoFit/>
          </a:bodyPr>
          <a:lstStyle/>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规划中的活动、</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产品、服务，</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将来可能产生环</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境影响。</a:t>
            </a:r>
            <a:endParaRPr lang="en-US" altLang="zh-CN"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sp>
        <p:nvSpPr>
          <p:cNvPr id="38929" name="Text Box 18"/>
          <p:cNvSpPr txBox="1"/>
          <p:nvPr/>
        </p:nvSpPr>
        <p:spPr>
          <a:xfrm>
            <a:off x="827088" y="5157788"/>
            <a:ext cx="1079500" cy="396875"/>
          </a:xfrm>
          <a:prstGeom prst="rect">
            <a:avLst/>
          </a:prstGeom>
          <a:noFill/>
          <a:ln w="9525">
            <a:noFill/>
          </a:ln>
          <a:effectLst>
            <a:outerShdw dist="17961" dir="2699999" algn="ctr" rotWithShape="0">
              <a:srgbClr val="000000"/>
            </a:outerShdw>
          </a:effectLst>
        </p:spPr>
        <p:txBody>
          <a:bodyPr>
            <a:spAutoFit/>
          </a:bodyPr>
          <a:lstStyle/>
          <a:p>
            <a:pPr algn="ctr">
              <a:spcBef>
                <a:spcPct val="50000"/>
              </a:spcBef>
            </a:pPr>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将来时</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grpSp>
        <p:nvGrpSpPr>
          <p:cNvPr id="38930" name="Group 29"/>
          <p:cNvGrpSpPr/>
          <p:nvPr/>
        </p:nvGrpSpPr>
        <p:grpSpPr>
          <a:xfrm>
            <a:off x="2011363" y="3789363"/>
            <a:ext cx="215900" cy="215900"/>
            <a:chOff x="2928" y="2208"/>
            <a:chExt cx="262" cy="262"/>
          </a:xfrm>
        </p:grpSpPr>
        <p:sp>
          <p:nvSpPr>
            <p:cNvPr id="38979" name="Oval 30"/>
            <p:cNvSpPr/>
            <p:nvPr/>
          </p:nvSpPr>
          <p:spPr>
            <a:xfrm>
              <a:off x="2928" y="2208"/>
              <a:ext cx="262" cy="262"/>
            </a:xfrm>
            <a:prstGeom prst="ellipse">
              <a:avLst/>
            </a:prstGeom>
            <a:gradFill rotWithShape="1">
              <a:gsLst>
                <a:gs pos="0">
                  <a:srgbClr val="C0C6D3"/>
                </a:gs>
                <a:gs pos="100000">
                  <a:srgbClr val="223864"/>
                </a:gs>
              </a:gsLst>
              <a:lin ang="2700000" scaled="1"/>
              <a:tileRect/>
            </a:gradFill>
            <a:ln w="12700" cap="flat" cmpd="sng">
              <a:solidFill>
                <a:srgbClr val="F8F8F8"/>
              </a:solidFill>
              <a:prstDash val="solid"/>
              <a:headEnd type="none" w="med" len="med"/>
              <a:tailEnd type="none" w="med" len="med"/>
            </a:ln>
            <a:effectLst>
              <a:outerShdw dist="35921" dir="2699999" algn="ctr" rotWithShape="0">
                <a:srgbClr val="1C1C1C">
                  <a:alpha val="50000"/>
                </a:srgbClr>
              </a:outerShdw>
            </a:effectLst>
          </p:spPr>
          <p:txBody>
            <a:bodyPr wrap="none" anchor="ctr" anchorCtr="0"/>
            <a:lstStyle/>
            <a:p>
              <a:endParaRPr lang="zh-CN" altLang="en-US" dirty="0">
                <a:latin typeface="Arial" panose="020B0604020202020204" pitchFamily="34" charset="0"/>
              </a:endParaRPr>
            </a:p>
          </p:txBody>
        </p:sp>
        <p:sp>
          <p:nvSpPr>
            <p:cNvPr id="49183" name="Oval 31"/>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8931" name="Group 32"/>
          <p:cNvGrpSpPr/>
          <p:nvPr/>
        </p:nvGrpSpPr>
        <p:grpSpPr>
          <a:xfrm>
            <a:off x="2019300" y="5373688"/>
            <a:ext cx="215900" cy="215900"/>
            <a:chOff x="2928" y="2208"/>
            <a:chExt cx="262" cy="262"/>
          </a:xfrm>
        </p:grpSpPr>
        <p:sp>
          <p:nvSpPr>
            <p:cNvPr id="38977" name="Oval 33"/>
            <p:cNvSpPr/>
            <p:nvPr/>
          </p:nvSpPr>
          <p:spPr>
            <a:xfrm>
              <a:off x="2928" y="2208"/>
              <a:ext cx="262" cy="262"/>
            </a:xfrm>
            <a:prstGeom prst="ellipse">
              <a:avLst/>
            </a:prstGeom>
            <a:gradFill rotWithShape="1">
              <a:gsLst>
                <a:gs pos="0">
                  <a:srgbClr val="C0C6D3"/>
                </a:gs>
                <a:gs pos="100000">
                  <a:srgbClr val="223864"/>
                </a:gs>
              </a:gsLst>
              <a:lin ang="2700000" scaled="1"/>
              <a:tileRect/>
            </a:gradFill>
            <a:ln w="12700" cap="flat" cmpd="sng">
              <a:solidFill>
                <a:srgbClr val="F8F8F8"/>
              </a:solidFill>
              <a:prstDash val="solid"/>
              <a:headEnd type="none" w="med" len="med"/>
              <a:tailEnd type="none" w="med" len="med"/>
            </a:ln>
            <a:effectLst>
              <a:outerShdw dist="35921" dir="2699999" algn="ctr" rotWithShape="0">
                <a:srgbClr val="1C1C1C">
                  <a:alpha val="50000"/>
                </a:srgbClr>
              </a:outerShdw>
            </a:effectLst>
          </p:spPr>
          <p:txBody>
            <a:bodyPr wrap="none" anchor="ctr" anchorCtr="0"/>
            <a:lstStyle/>
            <a:p>
              <a:endParaRPr lang="zh-CN" altLang="en-US" dirty="0">
                <a:latin typeface="Arial" panose="020B0604020202020204" pitchFamily="34" charset="0"/>
              </a:endParaRPr>
            </a:p>
          </p:txBody>
        </p:sp>
        <p:sp>
          <p:nvSpPr>
            <p:cNvPr id="49186" name="Oval 34"/>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32" name="AutoShape 35"/>
          <p:cNvSpPr/>
          <p:nvPr/>
        </p:nvSpPr>
        <p:spPr>
          <a:xfrm>
            <a:off x="4860925" y="1628775"/>
            <a:ext cx="3744913" cy="1366838"/>
          </a:xfrm>
          <a:prstGeom prst="roundRect">
            <a:avLst>
              <a:gd name="adj" fmla="val 8014"/>
            </a:avLst>
          </a:prstGeom>
          <a:solidFill>
            <a:srgbClr val="F8F8F8"/>
          </a:solidFill>
          <a:ln w="9525" cap="flat" cmpd="sng">
            <a:solidFill>
              <a:schemeClr val="accent1"/>
            </a:solidFill>
            <a:prstDash val="solid"/>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9188" name="AutoShape 36"/>
          <p:cNvSpPr>
            <a:spLocks noChangeArrowheads="1"/>
          </p:cNvSpPr>
          <p:nvPr/>
        </p:nvSpPr>
        <p:spPr bwMode="gray">
          <a:xfrm>
            <a:off x="6084888" y="1708150"/>
            <a:ext cx="2376488" cy="1216025"/>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nvGrpSpPr>
          <p:cNvPr id="38934" name="Group 37"/>
          <p:cNvGrpSpPr/>
          <p:nvPr/>
        </p:nvGrpSpPr>
        <p:grpSpPr>
          <a:xfrm>
            <a:off x="4860925" y="2060575"/>
            <a:ext cx="1150938" cy="576263"/>
            <a:chOff x="3623" y="1413"/>
            <a:chExt cx="1321" cy="294"/>
          </a:xfrm>
        </p:grpSpPr>
        <p:sp>
          <p:nvSpPr>
            <p:cNvPr id="49190" name="AutoShape 38"/>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91" name="AutoShape 39"/>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92" name="AutoShape 40"/>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35" name="Text Box 18"/>
          <p:cNvSpPr txBox="1"/>
          <p:nvPr/>
        </p:nvSpPr>
        <p:spPr>
          <a:xfrm>
            <a:off x="4787900" y="2205038"/>
            <a:ext cx="1368425" cy="396875"/>
          </a:xfrm>
          <a:prstGeom prst="rect">
            <a:avLst/>
          </a:prstGeom>
          <a:noFill/>
          <a:ln w="9525">
            <a:noFill/>
          </a:ln>
          <a:effectLst>
            <a:outerShdw dist="17961" dir="2699999" algn="ctr" rotWithShape="0">
              <a:srgbClr val="000000"/>
            </a:outerShdw>
          </a:effectLst>
        </p:spPr>
        <p:txBody>
          <a:bodyPr>
            <a:spAutoFit/>
          </a:bodyPr>
          <a:lstStyle/>
          <a:p>
            <a:pPr algn="ctr">
              <a:spcBef>
                <a:spcPct val="50000"/>
              </a:spcBef>
            </a:pPr>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正常状态</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sp>
        <p:nvSpPr>
          <p:cNvPr id="38936" name="Rectangle 42"/>
          <p:cNvSpPr/>
          <p:nvPr/>
        </p:nvSpPr>
        <p:spPr>
          <a:xfrm>
            <a:off x="6443663" y="2185988"/>
            <a:ext cx="2016125" cy="854075"/>
          </a:xfrm>
          <a:prstGeom prst="rect">
            <a:avLst/>
          </a:prstGeom>
          <a:noFill/>
          <a:ln w="9525">
            <a:noFill/>
          </a:ln>
        </p:spPr>
        <p:txBody>
          <a:bodyPr>
            <a:spAutoFit/>
          </a:bodyPr>
          <a:lstStyle/>
          <a:p>
            <a:pPr>
              <a:spcBef>
                <a:spcPct val="50000"/>
              </a:spcBef>
            </a:pPr>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常规的运行状态。</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a:p>
            <a:pPr>
              <a:spcBef>
                <a:spcPct val="50000"/>
              </a:spcBef>
            </a:pPr>
            <a:endParaRPr lang="en-US" altLang="zh-CN"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grpSp>
        <p:nvGrpSpPr>
          <p:cNvPr id="38937" name="Group 43"/>
          <p:cNvGrpSpPr/>
          <p:nvPr/>
        </p:nvGrpSpPr>
        <p:grpSpPr>
          <a:xfrm>
            <a:off x="6156325" y="2276475"/>
            <a:ext cx="215900" cy="215900"/>
            <a:chOff x="2928" y="2208"/>
            <a:chExt cx="262" cy="262"/>
          </a:xfrm>
        </p:grpSpPr>
        <p:sp>
          <p:nvSpPr>
            <p:cNvPr id="38968" name="Oval 44"/>
            <p:cNvSpPr/>
            <p:nvPr/>
          </p:nvSpPr>
          <p:spPr>
            <a:xfrm>
              <a:off x="2928" y="2208"/>
              <a:ext cx="262" cy="262"/>
            </a:xfrm>
            <a:prstGeom prst="ellipse">
              <a:avLst/>
            </a:prstGeom>
            <a:gradFill rotWithShape="1">
              <a:gsLst>
                <a:gs pos="0">
                  <a:srgbClr val="C0C6D3"/>
                </a:gs>
                <a:gs pos="100000">
                  <a:srgbClr val="223864"/>
                </a:gs>
              </a:gsLst>
              <a:lin ang="2700000" scaled="1"/>
              <a:tileRect/>
            </a:gradFill>
            <a:ln w="12700" cap="flat" cmpd="sng">
              <a:solidFill>
                <a:srgbClr val="F8F8F8"/>
              </a:solidFill>
              <a:prstDash val="solid"/>
              <a:headEnd type="none" w="med" len="med"/>
              <a:tailEnd type="none" w="med" len="med"/>
            </a:ln>
            <a:effectLst>
              <a:outerShdw dist="35921" dir="2699999" algn="ctr" rotWithShape="0">
                <a:srgbClr val="1C1C1C">
                  <a:alpha val="50000"/>
                </a:srgbClr>
              </a:outerShdw>
            </a:effectLst>
          </p:spPr>
          <p:txBody>
            <a:bodyPr wrap="none" anchor="ctr" anchorCtr="0"/>
            <a:lstStyle/>
            <a:p>
              <a:endParaRPr lang="zh-CN" altLang="en-US" dirty="0">
                <a:latin typeface="Arial" panose="020B0604020202020204" pitchFamily="34" charset="0"/>
              </a:endParaRPr>
            </a:p>
          </p:txBody>
        </p:sp>
        <p:sp>
          <p:nvSpPr>
            <p:cNvPr id="49197" name="Oval 4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38" name="AutoShape 46"/>
          <p:cNvSpPr/>
          <p:nvPr/>
        </p:nvSpPr>
        <p:spPr>
          <a:xfrm>
            <a:off x="4860925" y="3248025"/>
            <a:ext cx="3744913" cy="1341438"/>
          </a:xfrm>
          <a:prstGeom prst="roundRect">
            <a:avLst>
              <a:gd name="adj" fmla="val 8014"/>
            </a:avLst>
          </a:prstGeom>
          <a:solidFill>
            <a:srgbClr val="F8F8F8"/>
          </a:solidFill>
          <a:ln w="9525" cap="flat" cmpd="sng">
            <a:solidFill>
              <a:schemeClr val="accent1"/>
            </a:solidFill>
            <a:prstDash val="solid"/>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9199" name="AutoShape 47"/>
          <p:cNvSpPr>
            <a:spLocks noChangeArrowheads="1"/>
          </p:cNvSpPr>
          <p:nvPr/>
        </p:nvSpPr>
        <p:spPr bwMode="gray">
          <a:xfrm>
            <a:off x="6084888" y="3279775"/>
            <a:ext cx="2376488" cy="1273175"/>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nvGrpSpPr>
          <p:cNvPr id="38940" name="Group 48"/>
          <p:cNvGrpSpPr/>
          <p:nvPr/>
        </p:nvGrpSpPr>
        <p:grpSpPr>
          <a:xfrm>
            <a:off x="4860925" y="3571875"/>
            <a:ext cx="1150938" cy="576263"/>
            <a:chOff x="3623" y="1413"/>
            <a:chExt cx="1321" cy="294"/>
          </a:xfrm>
        </p:grpSpPr>
        <p:sp>
          <p:nvSpPr>
            <p:cNvPr id="49201" name="AutoShape 49"/>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202" name="AutoShape 50"/>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203" name="AutoShape 51"/>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41" name="Text Box 18"/>
          <p:cNvSpPr txBox="1"/>
          <p:nvPr/>
        </p:nvSpPr>
        <p:spPr>
          <a:xfrm>
            <a:off x="4748213" y="3644900"/>
            <a:ext cx="1295400" cy="396875"/>
          </a:xfrm>
          <a:prstGeom prst="rect">
            <a:avLst/>
          </a:prstGeom>
          <a:noFill/>
          <a:ln w="9525">
            <a:noFill/>
          </a:ln>
          <a:effectLst>
            <a:outerShdw dist="17961" dir="2699999" algn="ctr" rotWithShape="0">
              <a:srgbClr val="000000"/>
            </a:outerShdw>
          </a:effectLst>
        </p:spPr>
        <p:txBody>
          <a:bodyPr>
            <a:spAutoFit/>
          </a:bodyPr>
          <a:lstStyle/>
          <a:p>
            <a:pPr algn="ctr">
              <a:spcBef>
                <a:spcPct val="50000"/>
              </a:spcBef>
            </a:pPr>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异常状态</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sp>
        <p:nvSpPr>
          <p:cNvPr id="38942" name="Rectangle 53"/>
          <p:cNvSpPr/>
          <p:nvPr/>
        </p:nvSpPr>
        <p:spPr>
          <a:xfrm>
            <a:off x="6235700" y="3590925"/>
            <a:ext cx="2232025" cy="701675"/>
          </a:xfrm>
          <a:prstGeom prst="rect">
            <a:avLst/>
          </a:prstGeom>
          <a:noFill/>
          <a:ln w="9525">
            <a:noFill/>
          </a:ln>
        </p:spPr>
        <p:txBody>
          <a:bodyPr>
            <a:spAutoFit/>
          </a:bodyPr>
          <a:lstStyle/>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可以合理预期的非正常状态。</a:t>
            </a:r>
            <a:endParaRPr lang="en-US" altLang="zh-CN"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sp>
        <p:nvSpPr>
          <p:cNvPr id="38943" name="AutoShape 54"/>
          <p:cNvSpPr/>
          <p:nvPr/>
        </p:nvSpPr>
        <p:spPr>
          <a:xfrm>
            <a:off x="4873625" y="4868863"/>
            <a:ext cx="3732213" cy="1463675"/>
          </a:xfrm>
          <a:prstGeom prst="roundRect">
            <a:avLst>
              <a:gd name="adj" fmla="val 8014"/>
            </a:avLst>
          </a:prstGeom>
          <a:solidFill>
            <a:srgbClr val="F8F8F8"/>
          </a:solidFill>
          <a:ln w="9525" cap="flat" cmpd="sng">
            <a:solidFill>
              <a:schemeClr val="accent1"/>
            </a:solidFill>
            <a:prstDash val="solid"/>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9207" name="AutoShape 55"/>
          <p:cNvSpPr>
            <a:spLocks noChangeArrowheads="1"/>
          </p:cNvSpPr>
          <p:nvPr/>
        </p:nvSpPr>
        <p:spPr bwMode="gray">
          <a:xfrm>
            <a:off x="6097588" y="4906963"/>
            <a:ext cx="2363788" cy="1389063"/>
          </a:xfrm>
          <a:prstGeom prst="roundRect">
            <a:avLst>
              <a:gd name="adj" fmla="val 7912"/>
            </a:avLst>
          </a:prstGeom>
          <a:gradFill rotWithShape="1">
            <a:gsLst>
              <a:gs pos="0">
                <a:schemeClr val="accent1">
                  <a:gamma/>
                  <a:tint val="38039"/>
                  <a:invGamma/>
                </a:schemeClr>
              </a:gs>
              <a:gs pos="100000">
                <a:schemeClr val="accent1">
                  <a:alpha val="50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 panose="02010609030101010101" pitchFamily="49" charset="-122"/>
              <a:ea typeface="新宋体" panose="02010609030101010101" pitchFamily="49" charset="-122"/>
              <a:cs typeface="+mn-cs"/>
            </a:endParaRPr>
          </a:p>
        </p:txBody>
      </p:sp>
      <p:grpSp>
        <p:nvGrpSpPr>
          <p:cNvPr id="38945" name="Group 56"/>
          <p:cNvGrpSpPr/>
          <p:nvPr/>
        </p:nvGrpSpPr>
        <p:grpSpPr>
          <a:xfrm>
            <a:off x="4913313" y="5170488"/>
            <a:ext cx="1150937" cy="576262"/>
            <a:chOff x="3623" y="1413"/>
            <a:chExt cx="1321" cy="294"/>
          </a:xfrm>
        </p:grpSpPr>
        <p:sp>
          <p:nvSpPr>
            <p:cNvPr id="49209" name="AutoShape 57"/>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210" name="AutoShape 58"/>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211" name="AutoShape 59"/>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8946" name="Rectangle 60"/>
          <p:cNvSpPr/>
          <p:nvPr/>
        </p:nvSpPr>
        <p:spPr>
          <a:xfrm>
            <a:off x="6302375" y="5267325"/>
            <a:ext cx="2520950" cy="701675"/>
          </a:xfrm>
          <a:prstGeom prst="rect">
            <a:avLst/>
          </a:prstGeom>
          <a:noFill/>
          <a:ln w="9525">
            <a:noFill/>
          </a:ln>
        </p:spPr>
        <p:txBody>
          <a:bodyPr>
            <a:spAutoFit/>
          </a:bodyPr>
          <a:lstStyle/>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不可合理预期的突</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a:p>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发事件。</a:t>
            </a:r>
            <a:endParaRPr lang="en-US" altLang="zh-CN"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sp>
        <p:nvSpPr>
          <p:cNvPr id="38947" name="Text Box 18"/>
          <p:cNvSpPr txBox="1"/>
          <p:nvPr/>
        </p:nvSpPr>
        <p:spPr>
          <a:xfrm>
            <a:off x="4764088" y="5229225"/>
            <a:ext cx="1295400" cy="396875"/>
          </a:xfrm>
          <a:prstGeom prst="rect">
            <a:avLst/>
          </a:prstGeom>
          <a:noFill/>
          <a:ln w="9525">
            <a:noFill/>
          </a:ln>
          <a:effectLst>
            <a:outerShdw dist="17961" dir="2699999" algn="ctr" rotWithShape="0">
              <a:srgbClr val="000000"/>
            </a:outerShdw>
          </a:effectLst>
        </p:spPr>
        <p:txBody>
          <a:bodyPr>
            <a:spAutoFit/>
          </a:bodyPr>
          <a:lstStyle/>
          <a:p>
            <a:pPr algn="ctr">
              <a:spcBef>
                <a:spcPct val="50000"/>
              </a:spcBef>
            </a:pPr>
            <a:r>
              <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rPr>
              <a:t>紧急状态</a:t>
            </a:r>
            <a:endParaRPr lang="zh-CN" altLang="en-US" sz="2000" b="1" dirty="0">
              <a:solidFill>
                <a:srgbClr val="000099"/>
              </a:solidFill>
              <a:latin typeface="新宋体" panose="02010609030101010101" pitchFamily="49" charset="-122"/>
              <a:ea typeface="新宋体" panose="02010609030101010101" pitchFamily="49" charset="-122"/>
              <a:sym typeface="Monotype Sorts" pitchFamily="2" charset="2"/>
            </a:endParaRPr>
          </a:p>
        </p:txBody>
      </p:sp>
      <p:grpSp>
        <p:nvGrpSpPr>
          <p:cNvPr id="38948" name="Group 62"/>
          <p:cNvGrpSpPr/>
          <p:nvPr/>
        </p:nvGrpSpPr>
        <p:grpSpPr>
          <a:xfrm>
            <a:off x="6116638" y="3860800"/>
            <a:ext cx="215900" cy="215900"/>
            <a:chOff x="2928" y="2208"/>
            <a:chExt cx="262" cy="262"/>
          </a:xfrm>
        </p:grpSpPr>
        <p:sp>
          <p:nvSpPr>
            <p:cNvPr id="38952" name="Oval 63"/>
            <p:cNvSpPr/>
            <p:nvPr/>
          </p:nvSpPr>
          <p:spPr>
            <a:xfrm>
              <a:off x="2928" y="2208"/>
              <a:ext cx="262" cy="262"/>
            </a:xfrm>
            <a:prstGeom prst="ellipse">
              <a:avLst/>
            </a:prstGeom>
            <a:gradFill rotWithShape="1">
              <a:gsLst>
                <a:gs pos="0">
                  <a:srgbClr val="C0C6D3"/>
                </a:gs>
                <a:gs pos="100000">
                  <a:srgbClr val="223864"/>
                </a:gs>
              </a:gsLst>
              <a:lin ang="2700000" scaled="1"/>
              <a:tileRect/>
            </a:gradFill>
            <a:ln w="12700" cap="flat" cmpd="sng">
              <a:solidFill>
                <a:srgbClr val="F8F8F8"/>
              </a:solidFill>
              <a:prstDash val="solid"/>
              <a:headEnd type="none" w="med" len="med"/>
              <a:tailEnd type="none" w="med" len="med"/>
            </a:ln>
            <a:effectLst>
              <a:outerShdw dist="35921" dir="2699999" algn="ctr" rotWithShape="0">
                <a:srgbClr val="1C1C1C">
                  <a:alpha val="50000"/>
                </a:srgbClr>
              </a:outerShdw>
            </a:effectLst>
          </p:spPr>
          <p:txBody>
            <a:bodyPr wrap="none" anchor="ctr" anchorCtr="0"/>
            <a:lstStyle/>
            <a:p>
              <a:endParaRPr lang="zh-CN" altLang="en-US" dirty="0">
                <a:latin typeface="Arial" panose="020B0604020202020204" pitchFamily="34" charset="0"/>
              </a:endParaRPr>
            </a:p>
          </p:txBody>
        </p:sp>
        <p:sp>
          <p:nvSpPr>
            <p:cNvPr id="49216" name="Oval 64"/>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8949" name="Group 65"/>
          <p:cNvGrpSpPr/>
          <p:nvPr/>
        </p:nvGrpSpPr>
        <p:grpSpPr>
          <a:xfrm>
            <a:off x="6124575" y="5445125"/>
            <a:ext cx="215900" cy="215900"/>
            <a:chOff x="2928" y="2208"/>
            <a:chExt cx="262" cy="262"/>
          </a:xfrm>
        </p:grpSpPr>
        <p:sp>
          <p:nvSpPr>
            <p:cNvPr id="38950" name="Oval 66"/>
            <p:cNvSpPr/>
            <p:nvPr/>
          </p:nvSpPr>
          <p:spPr>
            <a:xfrm>
              <a:off x="2928" y="2208"/>
              <a:ext cx="262" cy="262"/>
            </a:xfrm>
            <a:prstGeom prst="ellipse">
              <a:avLst/>
            </a:prstGeom>
            <a:gradFill rotWithShape="1">
              <a:gsLst>
                <a:gs pos="0">
                  <a:srgbClr val="C0C6D3"/>
                </a:gs>
                <a:gs pos="100000">
                  <a:srgbClr val="223864"/>
                </a:gs>
              </a:gsLst>
              <a:lin ang="2700000" scaled="1"/>
              <a:tileRect/>
            </a:gradFill>
            <a:ln w="12700" cap="flat" cmpd="sng">
              <a:solidFill>
                <a:srgbClr val="F8F8F8"/>
              </a:solidFill>
              <a:prstDash val="solid"/>
              <a:headEnd type="none" w="med" len="med"/>
              <a:tailEnd type="none" w="med" len="med"/>
            </a:ln>
            <a:effectLst>
              <a:outerShdw dist="35921" dir="2699999" algn="ctr" rotWithShape="0">
                <a:srgbClr val="1C1C1C">
                  <a:alpha val="50000"/>
                </a:srgbClr>
              </a:outerShdw>
            </a:effectLst>
          </p:spPr>
          <p:txBody>
            <a:bodyPr wrap="none" anchor="ctr" anchorCtr="0"/>
            <a:lstStyle/>
            <a:p>
              <a:endParaRPr lang="zh-CN" altLang="en-US" dirty="0">
                <a:latin typeface="Arial" panose="020B0604020202020204" pitchFamily="34" charset="0"/>
              </a:endParaRPr>
            </a:p>
          </p:txBody>
        </p:sp>
        <p:sp>
          <p:nvSpPr>
            <p:cNvPr id="49219" name="Oval 67"/>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p:cNvSpPr/>
          <p:nvPr/>
        </p:nvSpPr>
        <p:spPr>
          <a:xfrm>
            <a:off x="2159000" y="1403350"/>
            <a:ext cx="3263900" cy="0"/>
          </a:xfrm>
          <a:prstGeom prst="line">
            <a:avLst/>
          </a:prstGeom>
          <a:ln w="28575" cap="rnd" cmpd="sng">
            <a:solidFill>
              <a:srgbClr val="00CCFF"/>
            </a:solidFill>
            <a:prstDash val="sysDot"/>
            <a:headEnd type="none" w="med" len="med"/>
            <a:tailEnd type="oval" w="med" len="med"/>
          </a:ln>
        </p:spPr>
      </p:sp>
      <p:sp>
        <p:nvSpPr>
          <p:cNvPr id="39939" name="Line 3"/>
          <p:cNvSpPr/>
          <p:nvPr/>
        </p:nvSpPr>
        <p:spPr>
          <a:xfrm>
            <a:off x="2124075" y="6035675"/>
            <a:ext cx="6553200" cy="0"/>
          </a:xfrm>
          <a:prstGeom prst="line">
            <a:avLst/>
          </a:prstGeom>
          <a:ln w="28575" cap="rnd" cmpd="sng">
            <a:solidFill>
              <a:schemeClr val="folHlink"/>
            </a:solidFill>
            <a:prstDash val="sysDot"/>
            <a:headEnd type="none" w="med" len="med"/>
            <a:tailEnd type="oval" w="med" len="med"/>
          </a:ln>
        </p:spPr>
      </p:sp>
      <p:sp>
        <p:nvSpPr>
          <p:cNvPr id="39940" name="Rectangle 4"/>
          <p:cNvSpPr/>
          <p:nvPr/>
        </p:nvSpPr>
        <p:spPr>
          <a:xfrm>
            <a:off x="684213" y="2276475"/>
            <a:ext cx="1223962" cy="3097213"/>
          </a:xfrm>
          <a:prstGeom prst="rect">
            <a:avLst/>
          </a:prstGeom>
          <a:noFill/>
          <a:ln w="9525">
            <a:noFill/>
          </a:ln>
        </p:spPr>
        <p:txBody>
          <a:bodyPr anchor="ctr" anchorCtr="0"/>
          <a:lstStyle/>
          <a:p>
            <a:pPr algn="ctr"/>
            <a:r>
              <a:rPr lang="zh-CN" altLang="en-US" sz="2800" b="1" dirty="0">
                <a:solidFill>
                  <a:schemeClr val="hlink"/>
                </a:solidFill>
                <a:latin typeface="新宋体" panose="02010609030101010101" pitchFamily="49" charset="-122"/>
                <a:ea typeface="新宋体" panose="02010609030101010101" pitchFamily="49" charset="-122"/>
              </a:rPr>
              <a:t>七</a:t>
            </a:r>
            <a:br>
              <a:rPr lang="zh-CN" altLang="en-US" sz="2800" b="1" dirty="0">
                <a:solidFill>
                  <a:schemeClr val="hlink"/>
                </a:solidFill>
                <a:latin typeface="新宋体" panose="02010609030101010101" pitchFamily="49" charset="-122"/>
                <a:ea typeface="新宋体" panose="02010609030101010101" pitchFamily="49" charset="-122"/>
              </a:rPr>
            </a:br>
            <a:r>
              <a:rPr lang="zh-CN" altLang="en-US" sz="2800" b="1" dirty="0">
                <a:solidFill>
                  <a:schemeClr val="hlink"/>
                </a:solidFill>
                <a:latin typeface="新宋体" panose="02010609030101010101" pitchFamily="49" charset="-122"/>
                <a:ea typeface="新宋体" panose="02010609030101010101" pitchFamily="49" charset="-122"/>
              </a:rPr>
              <a:t>种</a:t>
            </a:r>
            <a:br>
              <a:rPr lang="zh-CN" altLang="en-US" sz="2800" b="1" dirty="0">
                <a:solidFill>
                  <a:schemeClr val="hlink"/>
                </a:solidFill>
                <a:latin typeface="新宋体" panose="02010609030101010101" pitchFamily="49" charset="-122"/>
                <a:ea typeface="新宋体" panose="02010609030101010101" pitchFamily="49" charset="-122"/>
              </a:rPr>
            </a:br>
            <a:r>
              <a:rPr lang="zh-CN" altLang="en-US" sz="2800" b="1" dirty="0">
                <a:solidFill>
                  <a:schemeClr val="hlink"/>
                </a:solidFill>
                <a:latin typeface="新宋体" panose="02010609030101010101" pitchFamily="49" charset="-122"/>
                <a:ea typeface="新宋体" panose="02010609030101010101" pitchFamily="49" charset="-122"/>
              </a:rPr>
              <a:t>类</a:t>
            </a:r>
            <a:br>
              <a:rPr lang="zh-CN" altLang="en-US" sz="2800" b="1" dirty="0">
                <a:solidFill>
                  <a:schemeClr val="hlink"/>
                </a:solidFill>
                <a:latin typeface="新宋体" panose="02010609030101010101" pitchFamily="49" charset="-122"/>
                <a:ea typeface="新宋体" panose="02010609030101010101" pitchFamily="49" charset="-122"/>
              </a:rPr>
            </a:br>
            <a:r>
              <a:rPr lang="zh-CN" altLang="en-US" sz="2800" b="1" dirty="0">
                <a:solidFill>
                  <a:schemeClr val="hlink"/>
                </a:solidFill>
                <a:latin typeface="新宋体" panose="02010609030101010101" pitchFamily="49" charset="-122"/>
                <a:ea typeface="新宋体" panose="02010609030101010101" pitchFamily="49" charset="-122"/>
              </a:rPr>
              <a:t>型</a:t>
            </a:r>
            <a:endParaRPr lang="zh-CN" altLang="en-US" sz="2800" b="1" dirty="0">
              <a:solidFill>
                <a:schemeClr val="hlink"/>
              </a:solidFill>
              <a:latin typeface="新宋体" panose="02010609030101010101" pitchFamily="49" charset="-122"/>
              <a:ea typeface="新宋体" panose="02010609030101010101" pitchFamily="49" charset="-122"/>
            </a:endParaRPr>
          </a:p>
        </p:txBody>
      </p:sp>
      <p:grpSp>
        <p:nvGrpSpPr>
          <p:cNvPr id="39941" name="Group 5"/>
          <p:cNvGrpSpPr/>
          <p:nvPr/>
        </p:nvGrpSpPr>
        <p:grpSpPr>
          <a:xfrm>
            <a:off x="2413000" y="1787525"/>
            <a:ext cx="6291263" cy="488950"/>
            <a:chOff x="0" y="0"/>
            <a:chExt cx="3963" cy="308"/>
          </a:xfrm>
        </p:grpSpPr>
        <p:grpSp>
          <p:nvGrpSpPr>
            <p:cNvPr id="39978" name="Group 6"/>
            <p:cNvGrpSpPr/>
            <p:nvPr/>
          </p:nvGrpSpPr>
          <p:grpSpPr>
            <a:xfrm>
              <a:off x="0" y="78"/>
              <a:ext cx="163" cy="230"/>
              <a:chOff x="0" y="0"/>
              <a:chExt cx="451" cy="676"/>
            </a:xfrm>
          </p:grpSpPr>
          <p:sp>
            <p:nvSpPr>
              <p:cNvPr id="39980"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81"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82" name="Rectangle 9"/>
              <p:cNvSpPr/>
              <p:nvPr/>
            </p:nvSpPr>
            <p:spPr>
              <a:xfrm>
                <a:off x="256" y="260"/>
                <a:ext cx="32" cy="416"/>
              </a:xfrm>
              <a:prstGeom prst="rect">
                <a:avLst/>
              </a:prstGeom>
              <a:solidFill>
                <a:schemeClr val="folHlink"/>
              </a:solidFill>
              <a:ln w="9525">
                <a:noFill/>
              </a:ln>
            </p:spPr>
            <p:txBody>
              <a:bodyPr wrap="none" anchor="ctr" anchorCtr="0"/>
              <a:lstStyle/>
              <a:p>
                <a:endParaRPr lang="zh-CN" altLang="en-US" dirty="0">
                  <a:latin typeface="Arial" panose="020B0604020202020204" pitchFamily="34" charset="0"/>
                </a:endParaRPr>
              </a:p>
            </p:txBody>
          </p:sp>
        </p:grpSp>
        <p:sp>
          <p:nvSpPr>
            <p:cNvPr id="39979" name="Rectangle 10"/>
            <p:cNvSpPr/>
            <p:nvPr/>
          </p:nvSpPr>
          <p:spPr>
            <a:xfrm>
              <a:off x="279" y="0"/>
              <a:ext cx="3684" cy="250"/>
            </a:xfrm>
            <a:prstGeom prst="rect">
              <a:avLst/>
            </a:prstGeom>
            <a:noFill/>
            <a:ln w="9525">
              <a:noFill/>
            </a:ln>
          </p:spPr>
          <p:txBody>
            <a:bodyPr>
              <a:spAutoFit/>
            </a:bodyPr>
            <a:lstStyle/>
            <a:p>
              <a:pPr>
                <a:spcBef>
                  <a:spcPct val="50000"/>
                </a:spcBef>
              </a:pPr>
              <a:r>
                <a:rPr lang="zh-CN" altLang="en-US" sz="2000" b="1" dirty="0">
                  <a:solidFill>
                    <a:schemeClr val="hlink"/>
                  </a:solidFill>
                  <a:latin typeface="Arial" panose="020B0604020202020204" pitchFamily="34" charset="0"/>
                  <a:sym typeface="Monotype Sorts" pitchFamily="2" charset="2"/>
                </a:rPr>
                <a:t>水体排放</a:t>
              </a:r>
              <a:r>
                <a:rPr lang="zh-CN" altLang="en-US" sz="2000" b="1" dirty="0">
                  <a:solidFill>
                    <a:srgbClr val="000099"/>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生活废水、工业废水的排放。</a:t>
              </a:r>
              <a:endParaRPr lang="zh-CN" altLang="en-US" sz="1600" dirty="0">
                <a:solidFill>
                  <a:srgbClr val="000099"/>
                </a:solidFill>
                <a:latin typeface="Arial" panose="020B0604020202020204" pitchFamily="34" charset="0"/>
                <a:sym typeface="Monotype Sorts" pitchFamily="2" charset="2"/>
              </a:endParaRPr>
            </a:p>
          </p:txBody>
        </p:sp>
      </p:grpSp>
      <p:grpSp>
        <p:nvGrpSpPr>
          <p:cNvPr id="39942" name="Group 11"/>
          <p:cNvGrpSpPr/>
          <p:nvPr/>
        </p:nvGrpSpPr>
        <p:grpSpPr>
          <a:xfrm>
            <a:off x="2413000" y="2276475"/>
            <a:ext cx="6291263" cy="641350"/>
            <a:chOff x="0" y="0"/>
            <a:chExt cx="3963" cy="404"/>
          </a:xfrm>
        </p:grpSpPr>
        <p:grpSp>
          <p:nvGrpSpPr>
            <p:cNvPr id="39973" name="Group 12"/>
            <p:cNvGrpSpPr/>
            <p:nvPr/>
          </p:nvGrpSpPr>
          <p:grpSpPr>
            <a:xfrm>
              <a:off x="0" y="78"/>
              <a:ext cx="163" cy="230"/>
              <a:chOff x="0" y="0"/>
              <a:chExt cx="451" cy="676"/>
            </a:xfrm>
          </p:grpSpPr>
          <p:sp>
            <p:nvSpPr>
              <p:cNvPr id="39975"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76"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77" name="Rectangle 15"/>
              <p:cNvSpPr/>
              <p:nvPr/>
            </p:nvSpPr>
            <p:spPr>
              <a:xfrm>
                <a:off x="256" y="260"/>
                <a:ext cx="32" cy="416"/>
              </a:xfrm>
              <a:prstGeom prst="rect">
                <a:avLst/>
              </a:prstGeom>
              <a:solidFill>
                <a:schemeClr val="folHlink"/>
              </a:solidFill>
              <a:ln w="9525">
                <a:noFill/>
              </a:ln>
            </p:spPr>
            <p:txBody>
              <a:bodyPr wrap="none" anchor="ctr" anchorCtr="0"/>
              <a:lstStyle/>
              <a:p>
                <a:endParaRPr lang="zh-CN" altLang="en-US" dirty="0">
                  <a:latin typeface="Arial" panose="020B0604020202020204" pitchFamily="34" charset="0"/>
                </a:endParaRPr>
              </a:p>
            </p:txBody>
          </p:sp>
        </p:grpSp>
        <p:sp>
          <p:nvSpPr>
            <p:cNvPr id="39974" name="Rectangle 16"/>
            <p:cNvSpPr/>
            <p:nvPr/>
          </p:nvSpPr>
          <p:spPr>
            <a:xfrm>
              <a:off x="279" y="0"/>
              <a:ext cx="3684" cy="404"/>
            </a:xfrm>
            <a:prstGeom prst="rect">
              <a:avLst/>
            </a:prstGeom>
            <a:noFill/>
            <a:ln w="9525">
              <a:noFill/>
            </a:ln>
          </p:spPr>
          <p:txBody>
            <a:bodyPr>
              <a:spAutoFit/>
            </a:bodyPr>
            <a:lstStyle/>
            <a:p>
              <a:r>
                <a:rPr lang="zh-CN" altLang="en-US" sz="2000" b="1" dirty="0">
                  <a:solidFill>
                    <a:schemeClr val="hlink"/>
                  </a:solidFill>
                  <a:latin typeface="Arial" panose="020B0604020202020204" pitchFamily="34" charset="0"/>
                  <a:sym typeface="Monotype Sorts" pitchFamily="2" charset="2"/>
                </a:rPr>
                <a:t>大气排放</a:t>
              </a:r>
              <a:r>
                <a:rPr lang="zh-CN" altLang="en-US" sz="2000" b="1" dirty="0">
                  <a:solidFill>
                    <a:srgbClr val="000099"/>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指</a:t>
              </a:r>
              <a:r>
                <a:rPr lang="en-US" altLang="zh-CN" sz="1600" dirty="0">
                  <a:solidFill>
                    <a:srgbClr val="000099"/>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大气污染物综合排放标准</a:t>
              </a:r>
              <a:r>
                <a:rPr lang="en-US" altLang="zh-CN" sz="1600" dirty="0">
                  <a:solidFill>
                    <a:srgbClr val="000099"/>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规定的</a:t>
              </a:r>
              <a:r>
                <a:rPr lang="en-US" altLang="zh-CN" sz="1600" dirty="0">
                  <a:solidFill>
                    <a:srgbClr val="000099"/>
                  </a:solidFill>
                  <a:latin typeface="Arial" panose="020B0604020202020204" pitchFamily="34" charset="0"/>
                  <a:sym typeface="Monotype Sorts" pitchFamily="2" charset="2"/>
                </a:rPr>
                <a:t>33</a:t>
              </a:r>
              <a:r>
                <a:rPr lang="zh-CN" altLang="en-US" sz="1600" dirty="0">
                  <a:solidFill>
                    <a:srgbClr val="000099"/>
                  </a:solidFill>
                  <a:latin typeface="Arial" panose="020B0604020202020204" pitchFamily="34" charset="0"/>
                  <a:sym typeface="Monotype Sorts" pitchFamily="2" charset="2"/>
                </a:rPr>
                <a:t>种向大气排放的污染物的排放。</a:t>
              </a:r>
              <a:endParaRPr lang="en-US" altLang="zh-CN" sz="1600" dirty="0">
                <a:solidFill>
                  <a:srgbClr val="000099"/>
                </a:solidFill>
                <a:latin typeface="Arial" panose="020B0604020202020204" pitchFamily="34" charset="0"/>
                <a:sym typeface="Monotype Sorts" pitchFamily="2" charset="2"/>
              </a:endParaRPr>
            </a:p>
          </p:txBody>
        </p:sp>
      </p:grpSp>
      <p:grpSp>
        <p:nvGrpSpPr>
          <p:cNvPr id="39943" name="Group 17"/>
          <p:cNvGrpSpPr/>
          <p:nvPr/>
        </p:nvGrpSpPr>
        <p:grpSpPr>
          <a:xfrm>
            <a:off x="2413000" y="2924175"/>
            <a:ext cx="6291263" cy="488950"/>
            <a:chOff x="0" y="0"/>
            <a:chExt cx="3963" cy="308"/>
          </a:xfrm>
        </p:grpSpPr>
        <p:grpSp>
          <p:nvGrpSpPr>
            <p:cNvPr id="39968" name="Group 18"/>
            <p:cNvGrpSpPr/>
            <p:nvPr/>
          </p:nvGrpSpPr>
          <p:grpSpPr>
            <a:xfrm>
              <a:off x="0" y="78"/>
              <a:ext cx="163" cy="230"/>
              <a:chOff x="0" y="0"/>
              <a:chExt cx="451" cy="676"/>
            </a:xfrm>
          </p:grpSpPr>
          <p:sp>
            <p:nvSpPr>
              <p:cNvPr id="39970"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71"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72" name="Rectangle 21"/>
              <p:cNvSpPr/>
              <p:nvPr/>
            </p:nvSpPr>
            <p:spPr>
              <a:xfrm>
                <a:off x="256" y="260"/>
                <a:ext cx="32" cy="416"/>
              </a:xfrm>
              <a:prstGeom prst="rect">
                <a:avLst/>
              </a:prstGeom>
              <a:solidFill>
                <a:schemeClr val="folHlink"/>
              </a:solidFill>
              <a:ln w="9525">
                <a:noFill/>
              </a:ln>
            </p:spPr>
            <p:txBody>
              <a:bodyPr wrap="none" anchor="ctr" anchorCtr="0"/>
              <a:lstStyle/>
              <a:p>
                <a:endParaRPr lang="zh-CN" altLang="en-US" dirty="0">
                  <a:latin typeface="Arial" panose="020B0604020202020204" pitchFamily="34" charset="0"/>
                </a:endParaRPr>
              </a:p>
            </p:txBody>
          </p:sp>
        </p:grpSp>
        <p:sp>
          <p:nvSpPr>
            <p:cNvPr id="39969" name="Rectangle 22"/>
            <p:cNvSpPr/>
            <p:nvPr/>
          </p:nvSpPr>
          <p:spPr>
            <a:xfrm>
              <a:off x="279" y="0"/>
              <a:ext cx="3684" cy="250"/>
            </a:xfrm>
            <a:prstGeom prst="rect">
              <a:avLst/>
            </a:prstGeom>
            <a:noFill/>
            <a:ln w="9525">
              <a:noFill/>
            </a:ln>
          </p:spPr>
          <p:txBody>
            <a:bodyPr>
              <a:spAutoFit/>
            </a:bodyPr>
            <a:lstStyle/>
            <a:p>
              <a:r>
                <a:rPr lang="zh-CN" altLang="en-US" sz="2000" b="1" dirty="0">
                  <a:solidFill>
                    <a:schemeClr val="hlink"/>
                  </a:solidFill>
                  <a:latin typeface="Arial" panose="020B0604020202020204" pitchFamily="34" charset="0"/>
                  <a:sym typeface="Monotype Sorts" pitchFamily="2" charset="2"/>
                </a:rPr>
                <a:t>噪声排放</a:t>
              </a:r>
              <a:r>
                <a:rPr lang="zh-CN" altLang="en-US" sz="2000" b="1" dirty="0">
                  <a:solidFill>
                    <a:srgbClr val="000099"/>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指各种作业活动、生活娱乐活动产生的噪声。</a:t>
              </a:r>
              <a:endParaRPr lang="zh-CN" altLang="en-US" sz="1600" dirty="0">
                <a:solidFill>
                  <a:srgbClr val="000099"/>
                </a:solidFill>
                <a:latin typeface="Arial" panose="020B0604020202020204" pitchFamily="34" charset="0"/>
                <a:sym typeface="Monotype Sorts" pitchFamily="2" charset="2"/>
              </a:endParaRPr>
            </a:p>
          </p:txBody>
        </p:sp>
      </p:grpSp>
      <p:grpSp>
        <p:nvGrpSpPr>
          <p:cNvPr id="39944" name="Group 23"/>
          <p:cNvGrpSpPr/>
          <p:nvPr/>
        </p:nvGrpSpPr>
        <p:grpSpPr>
          <a:xfrm>
            <a:off x="2411413" y="3352800"/>
            <a:ext cx="6291262" cy="641350"/>
            <a:chOff x="0" y="0"/>
            <a:chExt cx="3963" cy="404"/>
          </a:xfrm>
        </p:grpSpPr>
        <p:grpSp>
          <p:nvGrpSpPr>
            <p:cNvPr id="39963" name="Group 24"/>
            <p:cNvGrpSpPr/>
            <p:nvPr/>
          </p:nvGrpSpPr>
          <p:grpSpPr>
            <a:xfrm>
              <a:off x="0" y="78"/>
              <a:ext cx="163" cy="230"/>
              <a:chOff x="0" y="0"/>
              <a:chExt cx="451" cy="676"/>
            </a:xfrm>
          </p:grpSpPr>
          <p:sp>
            <p:nvSpPr>
              <p:cNvPr id="39965"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66"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67" name="Rectangle 27"/>
              <p:cNvSpPr/>
              <p:nvPr/>
            </p:nvSpPr>
            <p:spPr>
              <a:xfrm>
                <a:off x="256" y="260"/>
                <a:ext cx="32" cy="416"/>
              </a:xfrm>
              <a:prstGeom prst="rect">
                <a:avLst/>
              </a:prstGeom>
              <a:solidFill>
                <a:schemeClr val="folHlink"/>
              </a:solidFill>
              <a:ln w="9525">
                <a:noFill/>
              </a:ln>
            </p:spPr>
            <p:txBody>
              <a:bodyPr wrap="none" anchor="ctr" anchorCtr="0"/>
              <a:lstStyle/>
              <a:p>
                <a:endParaRPr lang="zh-CN" altLang="en-US" dirty="0">
                  <a:latin typeface="Arial" panose="020B0604020202020204" pitchFamily="34" charset="0"/>
                </a:endParaRPr>
              </a:p>
            </p:txBody>
          </p:sp>
        </p:grpSp>
        <p:sp>
          <p:nvSpPr>
            <p:cNvPr id="39964" name="Rectangle 28"/>
            <p:cNvSpPr/>
            <p:nvPr/>
          </p:nvSpPr>
          <p:spPr>
            <a:xfrm>
              <a:off x="279" y="0"/>
              <a:ext cx="3684" cy="404"/>
            </a:xfrm>
            <a:prstGeom prst="rect">
              <a:avLst/>
            </a:prstGeom>
            <a:noFill/>
            <a:ln w="9525">
              <a:noFill/>
            </a:ln>
          </p:spPr>
          <p:txBody>
            <a:bodyPr>
              <a:spAutoFit/>
            </a:bodyPr>
            <a:lstStyle/>
            <a:p>
              <a:r>
                <a:rPr lang="zh-CN" altLang="en-US" sz="2000" b="1" dirty="0">
                  <a:solidFill>
                    <a:schemeClr val="hlink"/>
                  </a:solidFill>
                  <a:latin typeface="Arial" panose="020B0604020202020204" pitchFamily="34" charset="0"/>
                  <a:sym typeface="Monotype Sorts" pitchFamily="2" charset="2"/>
                </a:rPr>
                <a:t>固体废弃物的管理</a:t>
              </a:r>
              <a:r>
                <a:rPr lang="en-US" altLang="zh-CN" sz="2000" b="1" dirty="0">
                  <a:solidFill>
                    <a:srgbClr val="000099"/>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含生活垃圾、工业垃圾、危险固体废 弃物的管理</a:t>
              </a:r>
              <a:endParaRPr lang="zh-CN" altLang="en-US" sz="1600" dirty="0">
                <a:solidFill>
                  <a:srgbClr val="000099"/>
                </a:solidFill>
                <a:latin typeface="Arial" panose="020B0604020202020204" pitchFamily="34" charset="0"/>
                <a:sym typeface="Monotype Sorts" pitchFamily="2" charset="2"/>
              </a:endParaRPr>
            </a:p>
          </p:txBody>
        </p:sp>
      </p:grpSp>
      <p:grpSp>
        <p:nvGrpSpPr>
          <p:cNvPr id="39945" name="Group 29"/>
          <p:cNvGrpSpPr/>
          <p:nvPr/>
        </p:nvGrpSpPr>
        <p:grpSpPr>
          <a:xfrm>
            <a:off x="2411413" y="3937000"/>
            <a:ext cx="6291262" cy="641350"/>
            <a:chOff x="0" y="0"/>
            <a:chExt cx="3963" cy="404"/>
          </a:xfrm>
        </p:grpSpPr>
        <p:grpSp>
          <p:nvGrpSpPr>
            <p:cNvPr id="39958" name="Group 30"/>
            <p:cNvGrpSpPr/>
            <p:nvPr/>
          </p:nvGrpSpPr>
          <p:grpSpPr>
            <a:xfrm>
              <a:off x="0" y="78"/>
              <a:ext cx="163" cy="230"/>
              <a:chOff x="0" y="0"/>
              <a:chExt cx="451" cy="676"/>
            </a:xfrm>
          </p:grpSpPr>
          <p:sp>
            <p:nvSpPr>
              <p:cNvPr id="39960"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61"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62" name="Rectangle 33"/>
              <p:cNvSpPr/>
              <p:nvPr/>
            </p:nvSpPr>
            <p:spPr>
              <a:xfrm>
                <a:off x="256" y="260"/>
                <a:ext cx="32" cy="416"/>
              </a:xfrm>
              <a:prstGeom prst="rect">
                <a:avLst/>
              </a:prstGeom>
              <a:solidFill>
                <a:schemeClr val="folHlink"/>
              </a:solidFill>
              <a:ln w="9525">
                <a:noFill/>
              </a:ln>
            </p:spPr>
            <p:txBody>
              <a:bodyPr wrap="none" anchor="ctr" anchorCtr="0"/>
              <a:lstStyle/>
              <a:p>
                <a:endParaRPr lang="zh-CN" altLang="en-US" dirty="0">
                  <a:latin typeface="Arial" panose="020B0604020202020204" pitchFamily="34" charset="0"/>
                </a:endParaRPr>
              </a:p>
            </p:txBody>
          </p:sp>
        </p:grpSp>
        <p:sp>
          <p:nvSpPr>
            <p:cNvPr id="39959" name="Rectangle 34"/>
            <p:cNvSpPr/>
            <p:nvPr/>
          </p:nvSpPr>
          <p:spPr>
            <a:xfrm>
              <a:off x="279" y="0"/>
              <a:ext cx="3684" cy="404"/>
            </a:xfrm>
            <a:prstGeom prst="rect">
              <a:avLst/>
            </a:prstGeom>
            <a:noFill/>
            <a:ln w="9525">
              <a:noFill/>
            </a:ln>
          </p:spPr>
          <p:txBody>
            <a:bodyPr>
              <a:spAutoFit/>
            </a:bodyPr>
            <a:lstStyle/>
            <a:p>
              <a:r>
                <a:rPr lang="zh-CN" altLang="en-US" sz="2000" b="1" dirty="0">
                  <a:solidFill>
                    <a:schemeClr val="hlink"/>
                  </a:solidFill>
                  <a:latin typeface="Arial" panose="020B0604020202020204" pitchFamily="34" charset="0"/>
                  <a:sym typeface="Monotype Sorts" pitchFamily="2" charset="2"/>
                </a:rPr>
                <a:t>土地污染</a:t>
              </a:r>
              <a:r>
                <a:rPr lang="zh-CN" altLang="en-US" sz="2000" b="1" dirty="0">
                  <a:solidFill>
                    <a:srgbClr val="000099"/>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含各种化学物质、各种油类、有害物质、各种重金属对土地的污染。</a:t>
              </a:r>
              <a:endParaRPr lang="zh-CN" altLang="en-US" sz="1600" dirty="0">
                <a:solidFill>
                  <a:srgbClr val="000099"/>
                </a:solidFill>
                <a:latin typeface="Arial" panose="020B0604020202020204" pitchFamily="34" charset="0"/>
                <a:sym typeface="Monotype Sorts" pitchFamily="2" charset="2"/>
              </a:endParaRPr>
            </a:p>
          </p:txBody>
        </p:sp>
      </p:grpSp>
      <p:grpSp>
        <p:nvGrpSpPr>
          <p:cNvPr id="39946" name="Group 35"/>
          <p:cNvGrpSpPr/>
          <p:nvPr/>
        </p:nvGrpSpPr>
        <p:grpSpPr>
          <a:xfrm>
            <a:off x="2411413" y="4632325"/>
            <a:ext cx="6291262" cy="1008063"/>
            <a:chOff x="0" y="0"/>
            <a:chExt cx="3963" cy="635"/>
          </a:xfrm>
        </p:grpSpPr>
        <p:grpSp>
          <p:nvGrpSpPr>
            <p:cNvPr id="39953" name="Group 36"/>
            <p:cNvGrpSpPr/>
            <p:nvPr/>
          </p:nvGrpSpPr>
          <p:grpSpPr>
            <a:xfrm>
              <a:off x="0" y="78"/>
              <a:ext cx="163" cy="230"/>
              <a:chOff x="0" y="0"/>
              <a:chExt cx="451" cy="676"/>
            </a:xfrm>
          </p:grpSpPr>
          <p:sp>
            <p:nvSpPr>
              <p:cNvPr id="39955"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56"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57" name="Rectangle 39"/>
              <p:cNvSpPr/>
              <p:nvPr/>
            </p:nvSpPr>
            <p:spPr>
              <a:xfrm>
                <a:off x="256" y="260"/>
                <a:ext cx="32" cy="416"/>
              </a:xfrm>
              <a:prstGeom prst="rect">
                <a:avLst/>
              </a:prstGeom>
              <a:solidFill>
                <a:schemeClr val="folHlink"/>
              </a:solidFill>
              <a:ln w="9525">
                <a:noFill/>
              </a:ln>
            </p:spPr>
            <p:txBody>
              <a:bodyPr wrap="none" anchor="ctr" anchorCtr="0"/>
              <a:lstStyle/>
              <a:p>
                <a:endParaRPr lang="zh-CN" altLang="en-US" dirty="0">
                  <a:latin typeface="Arial" panose="020B0604020202020204" pitchFamily="34" charset="0"/>
                </a:endParaRPr>
              </a:p>
            </p:txBody>
          </p:sp>
        </p:grpSp>
        <p:sp>
          <p:nvSpPr>
            <p:cNvPr id="39954" name="Rectangle 40"/>
            <p:cNvSpPr/>
            <p:nvPr/>
          </p:nvSpPr>
          <p:spPr>
            <a:xfrm>
              <a:off x="279" y="0"/>
              <a:ext cx="3684" cy="635"/>
            </a:xfrm>
            <a:prstGeom prst="rect">
              <a:avLst/>
            </a:prstGeom>
            <a:noFill/>
            <a:ln w="9525">
              <a:noFill/>
            </a:ln>
          </p:spPr>
          <p:txBody>
            <a:bodyPr>
              <a:spAutoFit/>
            </a:bodyPr>
            <a:lstStyle/>
            <a:p>
              <a:r>
                <a:rPr lang="zh-CN" altLang="en-US" sz="2000" b="1" dirty="0">
                  <a:solidFill>
                    <a:schemeClr val="hlink"/>
                  </a:solidFill>
                  <a:latin typeface="Arial" panose="020B0604020202020204" pitchFamily="34" charset="0"/>
                  <a:sym typeface="Monotype Sorts" pitchFamily="2" charset="2"/>
                </a:rPr>
                <a:t>能源资源的使用</a:t>
              </a:r>
              <a:r>
                <a:rPr lang="zh-CN" altLang="en-US" sz="2000" b="1" dirty="0">
                  <a:solidFill>
                    <a:schemeClr val="accent2"/>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能源资源的使用和消耗，必然伴随着对环境的影响，节能降耗是减少环境污染的重要手段。</a:t>
              </a:r>
              <a:endParaRPr lang="zh-CN" altLang="en-US" sz="1600" dirty="0">
                <a:solidFill>
                  <a:srgbClr val="000099"/>
                </a:solidFill>
                <a:latin typeface="Arial" panose="020B0604020202020204" pitchFamily="34" charset="0"/>
                <a:sym typeface="Monotype Sorts" pitchFamily="2" charset="2"/>
              </a:endParaRPr>
            </a:p>
            <a:p>
              <a:pPr>
                <a:spcBef>
                  <a:spcPct val="50000"/>
                </a:spcBef>
              </a:pPr>
              <a:endParaRPr lang="zh-CN" altLang="en-US" sz="1600" dirty="0">
                <a:solidFill>
                  <a:srgbClr val="000099"/>
                </a:solidFill>
                <a:latin typeface="Arial" panose="020B0604020202020204" pitchFamily="34" charset="0"/>
                <a:sym typeface="Monotype Sorts" pitchFamily="2" charset="2"/>
              </a:endParaRPr>
            </a:p>
          </p:txBody>
        </p:sp>
      </p:grpSp>
      <p:grpSp>
        <p:nvGrpSpPr>
          <p:cNvPr id="39947" name="Group 41"/>
          <p:cNvGrpSpPr/>
          <p:nvPr/>
        </p:nvGrpSpPr>
        <p:grpSpPr>
          <a:xfrm>
            <a:off x="2411413" y="5357813"/>
            <a:ext cx="6291262" cy="641350"/>
            <a:chOff x="0" y="0"/>
            <a:chExt cx="3963" cy="404"/>
          </a:xfrm>
        </p:grpSpPr>
        <p:grpSp>
          <p:nvGrpSpPr>
            <p:cNvPr id="39948" name="Group 42"/>
            <p:cNvGrpSpPr/>
            <p:nvPr/>
          </p:nvGrpSpPr>
          <p:grpSpPr>
            <a:xfrm>
              <a:off x="0" y="78"/>
              <a:ext cx="163" cy="230"/>
              <a:chOff x="0" y="0"/>
              <a:chExt cx="451" cy="676"/>
            </a:xfrm>
          </p:grpSpPr>
          <p:sp>
            <p:nvSpPr>
              <p:cNvPr id="39950" name="未知"/>
              <p:cNvSpPr/>
              <p:nvPr/>
            </p:nvSpPr>
            <p:spPr>
              <a:xfrm rot="-3019061">
                <a:off x="66" y="23"/>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51" name="未知"/>
              <p:cNvSpPr/>
              <p:nvPr/>
            </p:nvSpPr>
            <p:spPr>
              <a:xfrm rot="2400000">
                <a:off x="283" y="0"/>
                <a:ext cx="168" cy="301"/>
              </a:xfrm>
              <a:custGeom>
                <a:avLst/>
                <a:gdLst/>
                <a:ahLst/>
                <a:cxnLst>
                  <a:cxn ang="0">
                    <a:pos x="87" y="301"/>
                  </a:cxn>
                  <a:cxn ang="0">
                    <a:pos x="168" y="152"/>
                  </a:cxn>
                  <a:cxn ang="0">
                    <a:pos x="87" y="0"/>
                  </a:cxn>
                  <a:cxn ang="0">
                    <a:pos x="0" y="149"/>
                  </a:cxn>
                  <a:cxn ang="0">
                    <a:pos x="87" y="301"/>
                  </a:cxn>
                </a:cxnLst>
                <a:rect l="0" t="0" r="0" b="0"/>
                <a:pathLst>
                  <a:path w="264" h="954">
                    <a:moveTo>
                      <a:pt x="136" y="953"/>
                    </a:moveTo>
                    <a:cubicBezTo>
                      <a:pt x="180" y="954"/>
                      <a:pt x="264" y="640"/>
                      <a:pt x="264" y="481"/>
                    </a:cubicBezTo>
                    <a:cubicBezTo>
                      <a:pt x="264" y="322"/>
                      <a:pt x="180" y="2"/>
                      <a:pt x="136" y="1"/>
                    </a:cubicBezTo>
                    <a:cubicBezTo>
                      <a:pt x="92" y="0"/>
                      <a:pt x="0" y="312"/>
                      <a:pt x="0" y="473"/>
                    </a:cubicBezTo>
                    <a:cubicBezTo>
                      <a:pt x="0" y="634"/>
                      <a:pt x="92" y="952"/>
                      <a:pt x="136" y="953"/>
                    </a:cubicBezTo>
                    <a:close/>
                  </a:path>
                </a:pathLst>
              </a:custGeom>
              <a:solidFill>
                <a:schemeClr val="folHlink">
                  <a:alpha val="100000"/>
                </a:schemeClr>
              </a:solidFill>
              <a:ln w="9525">
                <a:noFill/>
              </a:ln>
            </p:spPr>
            <p:txBody>
              <a:bodyPr/>
              <a:lstStyle/>
              <a:p>
                <a:endParaRPr lang="zh-CN" altLang="en-US"/>
              </a:p>
            </p:txBody>
          </p:sp>
          <p:sp>
            <p:nvSpPr>
              <p:cNvPr id="39952" name="Rectangle 45"/>
              <p:cNvSpPr/>
              <p:nvPr/>
            </p:nvSpPr>
            <p:spPr>
              <a:xfrm>
                <a:off x="256" y="260"/>
                <a:ext cx="32" cy="416"/>
              </a:xfrm>
              <a:prstGeom prst="rect">
                <a:avLst/>
              </a:prstGeom>
              <a:solidFill>
                <a:schemeClr val="folHlink"/>
              </a:solidFill>
              <a:ln w="9525">
                <a:noFill/>
              </a:ln>
            </p:spPr>
            <p:txBody>
              <a:bodyPr wrap="none" anchor="ctr" anchorCtr="0"/>
              <a:lstStyle/>
              <a:p>
                <a:endParaRPr lang="zh-CN" altLang="en-US" dirty="0">
                  <a:latin typeface="Arial" panose="020B0604020202020204" pitchFamily="34" charset="0"/>
                </a:endParaRPr>
              </a:p>
            </p:txBody>
          </p:sp>
        </p:grpSp>
        <p:sp>
          <p:nvSpPr>
            <p:cNvPr id="39949" name="Rectangle 46"/>
            <p:cNvSpPr/>
            <p:nvPr/>
          </p:nvSpPr>
          <p:spPr>
            <a:xfrm>
              <a:off x="279" y="0"/>
              <a:ext cx="3684" cy="404"/>
            </a:xfrm>
            <a:prstGeom prst="rect">
              <a:avLst/>
            </a:prstGeom>
            <a:noFill/>
            <a:ln w="9525">
              <a:noFill/>
            </a:ln>
          </p:spPr>
          <p:txBody>
            <a:bodyPr>
              <a:spAutoFit/>
            </a:bodyPr>
            <a:lstStyle/>
            <a:p>
              <a:r>
                <a:rPr lang="zh-CN" altLang="en-US" sz="2000" b="1" dirty="0">
                  <a:solidFill>
                    <a:schemeClr val="hlink"/>
                  </a:solidFill>
                  <a:latin typeface="Arial" panose="020B0604020202020204" pitchFamily="34" charset="0"/>
                  <a:sym typeface="Monotype Sorts" pitchFamily="2" charset="2"/>
                </a:rPr>
                <a:t>其他环境问题</a:t>
              </a:r>
              <a:r>
                <a:rPr lang="en-US" altLang="zh-CN" sz="2000" b="1" dirty="0">
                  <a:solidFill>
                    <a:schemeClr val="accent2"/>
                  </a:solidFill>
                  <a:latin typeface="Arial" panose="020B0604020202020204" pitchFamily="34" charset="0"/>
                  <a:sym typeface="Monotype Sorts" pitchFamily="2" charset="2"/>
                </a:rPr>
                <a:t>:</a:t>
              </a:r>
              <a:r>
                <a:rPr lang="zh-CN" altLang="en-US" sz="1600" dirty="0">
                  <a:solidFill>
                    <a:srgbClr val="000099"/>
                  </a:solidFill>
                  <a:latin typeface="Arial" panose="020B0604020202020204" pitchFamily="34" charset="0"/>
                  <a:sym typeface="Monotype Sorts" pitchFamily="2" charset="2"/>
                </a:rPr>
                <a:t>各种放射性、各种辐射的污染；地方、社区的环境问题；相关方的环境问题等。</a:t>
              </a:r>
              <a:endParaRPr lang="zh-CN" altLang="en-US" sz="1600" dirty="0">
                <a:solidFill>
                  <a:srgbClr val="000099"/>
                </a:solidFill>
                <a:latin typeface="Arial" panose="020B0604020202020204" pitchFamily="34" charset="0"/>
                <a:sym typeface="Monotype Sorts" pitchFamily="2" charset="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p:nvPr/>
        </p:nvSpPr>
        <p:spPr>
          <a:xfrm>
            <a:off x="827088" y="1125538"/>
            <a:ext cx="5562600" cy="519112"/>
          </a:xfrm>
          <a:prstGeom prst="rect">
            <a:avLst/>
          </a:prstGeom>
          <a:noFill/>
          <a:ln w="9525">
            <a:noFill/>
          </a:ln>
        </p:spPr>
        <p:txBody>
          <a:bodyPr>
            <a:spAutoFit/>
          </a:bodyPr>
          <a:lstStyle/>
          <a:p>
            <a:pPr>
              <a:spcBef>
                <a:spcPct val="50000"/>
              </a:spcBef>
            </a:pPr>
            <a:r>
              <a:rPr lang="en-US" altLang="zh-CN" sz="2800" b="1" dirty="0">
                <a:solidFill>
                  <a:srgbClr val="0066FF"/>
                </a:solidFill>
                <a:latin typeface="新宋体" panose="02010609030101010101" pitchFamily="49" charset="-122"/>
                <a:ea typeface="新宋体" panose="02010609030101010101" pitchFamily="49" charset="-122"/>
              </a:rPr>
              <a:t>2</a:t>
            </a:r>
            <a:r>
              <a:rPr lang="zh-CN" altLang="en-US" sz="2800" b="1" dirty="0">
                <a:solidFill>
                  <a:srgbClr val="0066FF"/>
                </a:solidFill>
                <a:latin typeface="新宋体" panose="02010609030101010101" pitchFamily="49" charset="-122"/>
                <a:ea typeface="新宋体" panose="02010609030101010101" pitchFamily="49" charset="-122"/>
              </a:rPr>
              <a:t>、环境因素识别的范围</a:t>
            </a:r>
            <a:endParaRPr lang="zh-CN" altLang="en-US" sz="2800" b="1" dirty="0">
              <a:solidFill>
                <a:srgbClr val="0066FF"/>
              </a:solidFill>
              <a:latin typeface="新宋体" panose="02010609030101010101" pitchFamily="49" charset="-122"/>
              <a:ea typeface="新宋体" panose="02010609030101010101" pitchFamily="49" charset="-122"/>
              <a:sym typeface="Monotype Sorts" pitchFamily="2" charset="2"/>
            </a:endParaRPr>
          </a:p>
        </p:txBody>
      </p:sp>
      <p:sp>
        <p:nvSpPr>
          <p:cNvPr id="40963" name="Text Box 3"/>
          <p:cNvSpPr txBox="1"/>
          <p:nvPr/>
        </p:nvSpPr>
        <p:spPr>
          <a:xfrm>
            <a:off x="571500" y="1885950"/>
            <a:ext cx="7848600" cy="3541713"/>
          </a:xfrm>
          <a:prstGeom prst="rect">
            <a:avLst/>
          </a:prstGeom>
          <a:noFill/>
          <a:ln w="9525">
            <a:noFill/>
          </a:ln>
        </p:spPr>
        <p:txBody>
          <a:bodyPr>
            <a:spAutoFit/>
          </a:bodyPr>
          <a:lstStyle/>
          <a:p>
            <a:pPr>
              <a:lnSpc>
                <a:spcPct val="140000"/>
              </a:lnSpc>
              <a:spcBef>
                <a:spcPct val="50000"/>
              </a:spcBef>
            </a:pPr>
            <a:r>
              <a:rPr lang="zh-CN" altLang="en-US" sz="2800" b="1" dirty="0">
                <a:solidFill>
                  <a:srgbClr val="3333FF"/>
                </a:solidFill>
                <a:latin typeface="新宋体" panose="02010609030101010101" pitchFamily="49" charset="-122"/>
                <a:ea typeface="新宋体" panose="02010609030101010101" pitchFamily="49" charset="-122"/>
              </a:rPr>
              <a:t>        </a:t>
            </a:r>
            <a:r>
              <a:rPr lang="zh-CN" altLang="en-US" sz="2800" b="1" dirty="0">
                <a:solidFill>
                  <a:srgbClr val="000099"/>
                </a:solidFill>
                <a:latin typeface="新宋体" panose="02010609030101010101" pitchFamily="49" charset="-122"/>
                <a:ea typeface="新宋体" panose="02010609030101010101" pitchFamily="49" charset="-122"/>
              </a:rPr>
              <a:t> </a:t>
            </a:r>
            <a:r>
              <a:rPr lang="zh-CN" altLang="en-US" sz="2800" b="1" dirty="0">
                <a:solidFill>
                  <a:srgbClr val="000099"/>
                </a:solidFill>
                <a:latin typeface="新宋体" panose="02010609030101010101" pitchFamily="49" charset="-122"/>
                <a:ea typeface="新宋体" panose="02010609030101010101" pitchFamily="49" charset="-122"/>
                <a:sym typeface="Monotype Sorts" pitchFamily="2" charset="2"/>
              </a:rPr>
              <a:t></a:t>
            </a:r>
            <a:r>
              <a:rPr lang="zh-CN" altLang="en-US" sz="2800" b="1" dirty="0">
                <a:solidFill>
                  <a:srgbClr val="000099"/>
                </a:solidFill>
                <a:latin typeface="新宋体" panose="02010609030101010101" pitchFamily="49" charset="-122"/>
                <a:ea typeface="新宋体" panose="02010609030101010101" pitchFamily="49" charset="-122"/>
              </a:rPr>
              <a:t>要充分地对组织的环境因素进行识别，要以</a:t>
            </a:r>
            <a:r>
              <a:rPr lang="zh-CN" altLang="en-US" sz="2800" b="1" dirty="0">
                <a:solidFill>
                  <a:schemeClr val="accent2"/>
                </a:solidFill>
                <a:latin typeface="新宋体" panose="02010609030101010101" pitchFamily="49" charset="-122"/>
                <a:ea typeface="新宋体" panose="02010609030101010101" pitchFamily="49" charset="-122"/>
              </a:rPr>
              <a:t>产品“</a:t>
            </a:r>
            <a:r>
              <a:rPr lang="zh-CN" altLang="en-US" sz="2800" b="1" dirty="0">
                <a:solidFill>
                  <a:srgbClr val="FF9900"/>
                </a:solidFill>
                <a:latin typeface="新宋体" panose="02010609030101010101" pitchFamily="49" charset="-122"/>
                <a:ea typeface="新宋体" panose="02010609030101010101" pitchFamily="49" charset="-122"/>
              </a:rPr>
              <a:t>生命周期</a:t>
            </a:r>
            <a:r>
              <a:rPr lang="zh-CN" altLang="en-US" sz="2800" b="1" dirty="0">
                <a:solidFill>
                  <a:schemeClr val="accent2"/>
                </a:solidFill>
                <a:latin typeface="新宋体" panose="02010609030101010101" pitchFamily="49" charset="-122"/>
                <a:ea typeface="新宋体" panose="02010609030101010101" pitchFamily="49" charset="-122"/>
              </a:rPr>
              <a:t>”</a:t>
            </a:r>
            <a:r>
              <a:rPr lang="zh-CN" altLang="en-US" sz="2800" b="1" dirty="0">
                <a:solidFill>
                  <a:srgbClr val="000099"/>
                </a:solidFill>
                <a:latin typeface="新宋体" panose="02010609030101010101" pitchFamily="49" charset="-122"/>
                <a:ea typeface="新宋体" panose="02010609030101010101" pitchFamily="49" charset="-122"/>
              </a:rPr>
              <a:t>理论为指导，进行环境因素识别。</a:t>
            </a:r>
            <a:endParaRPr lang="zh-CN" altLang="en-US" sz="2800" b="1" dirty="0">
              <a:solidFill>
                <a:srgbClr val="000099"/>
              </a:solidFill>
              <a:latin typeface="新宋体" panose="02010609030101010101" pitchFamily="49" charset="-122"/>
              <a:ea typeface="新宋体" panose="02010609030101010101" pitchFamily="49" charset="-122"/>
            </a:endParaRPr>
          </a:p>
          <a:p>
            <a:pPr>
              <a:lnSpc>
                <a:spcPct val="70000"/>
              </a:lnSpc>
              <a:spcBef>
                <a:spcPct val="50000"/>
              </a:spcBef>
            </a:pPr>
            <a:r>
              <a:rPr lang="zh-CN" altLang="en-US" sz="2800" b="1" dirty="0">
                <a:solidFill>
                  <a:srgbClr val="000099"/>
                </a:solidFill>
                <a:latin typeface="新宋体" panose="02010609030101010101" pitchFamily="49" charset="-122"/>
                <a:ea typeface="新宋体" panose="02010609030101010101" pitchFamily="49" charset="-122"/>
              </a:rPr>
              <a:t>        </a:t>
            </a:r>
            <a:r>
              <a:rPr lang="zh-CN" altLang="en-US" sz="2800" b="1" dirty="0">
                <a:solidFill>
                  <a:srgbClr val="000099"/>
                </a:solidFill>
                <a:latin typeface="新宋体" panose="02010609030101010101" pitchFamily="49" charset="-122"/>
                <a:ea typeface="新宋体" panose="02010609030101010101" pitchFamily="49" charset="-122"/>
                <a:sym typeface="Monotype Sorts" pitchFamily="2" charset="2"/>
              </a:rPr>
              <a:t> </a:t>
            </a:r>
            <a:r>
              <a:rPr lang="zh-CN" altLang="en-US" sz="2800" b="1" dirty="0">
                <a:solidFill>
                  <a:srgbClr val="000099"/>
                </a:solidFill>
                <a:latin typeface="新宋体" panose="02010609030101010101" pitchFamily="49" charset="-122"/>
                <a:ea typeface="新宋体" panose="02010609030101010101" pitchFamily="49" charset="-122"/>
              </a:rPr>
              <a:t>从组织的</a:t>
            </a:r>
            <a:r>
              <a:rPr lang="zh-CN" altLang="en-US" sz="3200" b="1" dirty="0">
                <a:solidFill>
                  <a:srgbClr val="FF9900"/>
                </a:solidFill>
                <a:latin typeface="新宋体" panose="02010609030101010101" pitchFamily="49" charset="-122"/>
                <a:ea typeface="新宋体" panose="02010609030101010101" pitchFamily="49" charset="-122"/>
              </a:rPr>
              <a:t>活动、产品、服务</a:t>
            </a:r>
            <a:r>
              <a:rPr lang="zh-CN" altLang="en-US" sz="2800" b="1" dirty="0">
                <a:solidFill>
                  <a:srgbClr val="000099"/>
                </a:solidFill>
                <a:latin typeface="新宋体" panose="02010609030101010101" pitchFamily="49" charset="-122"/>
                <a:ea typeface="新宋体" panose="02010609030101010101" pitchFamily="49" charset="-122"/>
              </a:rPr>
              <a:t>中识别环境因素。</a:t>
            </a:r>
            <a:endParaRPr lang="zh-CN" altLang="en-US" sz="2800" b="1" dirty="0">
              <a:solidFill>
                <a:srgbClr val="000099"/>
              </a:solidFill>
              <a:latin typeface="新宋体" panose="02010609030101010101" pitchFamily="49" charset="-122"/>
              <a:ea typeface="新宋体" panose="02010609030101010101" pitchFamily="49" charset="-122"/>
            </a:endParaRPr>
          </a:p>
          <a:p>
            <a:pPr>
              <a:lnSpc>
                <a:spcPct val="130000"/>
              </a:lnSpc>
              <a:spcBef>
                <a:spcPct val="50000"/>
              </a:spcBef>
            </a:pPr>
            <a:r>
              <a:rPr lang="zh-CN" altLang="en-US" sz="2800" b="1" dirty="0">
                <a:solidFill>
                  <a:srgbClr val="000099"/>
                </a:solidFill>
                <a:latin typeface="新宋体" panose="02010609030101010101" pitchFamily="49" charset="-122"/>
                <a:ea typeface="新宋体" panose="02010609030101010101" pitchFamily="49" charset="-122"/>
              </a:rPr>
              <a:t>       </a:t>
            </a:r>
            <a:endParaRPr lang="zh-CN" altLang="en-US" sz="2800" b="1" dirty="0">
              <a:solidFill>
                <a:srgbClr val="000099"/>
              </a:solidFill>
              <a:latin typeface="新宋体" panose="02010609030101010101" pitchFamily="49" charset="-122"/>
              <a:ea typeface="新宋体" panose="02010609030101010101" pitchFamily="49"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p:nvPr/>
        </p:nvSpPr>
        <p:spPr>
          <a:xfrm>
            <a:off x="568325" y="1028700"/>
            <a:ext cx="4191000" cy="457200"/>
          </a:xfrm>
          <a:prstGeom prst="rect">
            <a:avLst/>
          </a:prstGeom>
          <a:noFill/>
          <a:ln w="9525">
            <a:noFill/>
          </a:ln>
        </p:spPr>
        <p:txBody>
          <a:bodyPr>
            <a:spAutoFit/>
          </a:bodyPr>
          <a:lstStyle/>
          <a:p>
            <a:pPr>
              <a:spcBef>
                <a:spcPct val="50000"/>
              </a:spcBef>
            </a:pPr>
            <a:r>
              <a:rPr lang="zh-CN" altLang="en-US" sz="2400" b="1" dirty="0">
                <a:latin typeface="新宋体" panose="02010609030101010101" pitchFamily="49" charset="-122"/>
                <a:ea typeface="新宋体" panose="02010609030101010101" pitchFamily="49" charset="-122"/>
              </a:rPr>
              <a:t>参考：环境因素的识别</a:t>
            </a:r>
            <a:endParaRPr lang="zh-CN" altLang="en-US" sz="2400" b="1" dirty="0">
              <a:latin typeface="新宋体" panose="02010609030101010101" pitchFamily="49" charset="-122"/>
              <a:ea typeface="新宋体" panose="02010609030101010101" pitchFamily="49" charset="-122"/>
            </a:endParaRPr>
          </a:p>
        </p:txBody>
      </p:sp>
      <p:graphicFrame>
        <p:nvGraphicFramePr>
          <p:cNvPr id="52227" name="Group 3"/>
          <p:cNvGraphicFramePr>
            <a:graphicFrameLocks noGrp="1"/>
          </p:cNvGraphicFramePr>
          <p:nvPr/>
        </p:nvGraphicFramePr>
        <p:xfrm>
          <a:off x="263525" y="1409700"/>
          <a:ext cx="8534400" cy="4136583"/>
        </p:xfrm>
        <a:graphic>
          <a:graphicData uri="http://schemas.openxmlformats.org/drawingml/2006/table">
            <a:tbl>
              <a:tblPr/>
              <a:tblGrid>
                <a:gridCol w="506413"/>
                <a:gridCol w="1808162"/>
                <a:gridCol w="1519238"/>
                <a:gridCol w="661987"/>
                <a:gridCol w="639763"/>
                <a:gridCol w="650875"/>
                <a:gridCol w="614362"/>
                <a:gridCol w="687388"/>
                <a:gridCol w="912812"/>
                <a:gridCol w="533400"/>
              </a:tblGrid>
              <a:tr h="40163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环境因素登记表</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部门</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hMerge="1">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r>
              <a:tr h="4016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序号</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活动</a:t>
                      </a:r>
                      <a:r>
                        <a:rPr kumimoji="0" lang="en-US" altLang="zh-CN"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产品</a:t>
                      </a:r>
                      <a:r>
                        <a:rPr kumimoji="0" lang="en-US" altLang="zh-CN"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服务</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环境因素</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环境影响</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339725">
                <a:tc vMerge="1">
                  <a:tcPr/>
                </a:tc>
                <a:tc vMerge="1">
                  <a:tcPr/>
                </a:tc>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水</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大气</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土壤</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固废</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噪声</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资源</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能源</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其他</a:t>
                      </a:r>
                      <a:endParaRPr kumimoji="0" lang="zh-CN" altLang="en-US" sz="16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危险化学品的运输</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危险化学品泄露</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液化气燃烧</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油烟排放</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设备运行</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耗油</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耗电</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5</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设备维护</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废弃零配件</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6</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废弃润滑油</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9144000" cy="6858000"/>
          </a:xfrm>
          <a:prstGeom prst="rect">
            <a:avLst/>
          </a:prstGeom>
          <a:gradFill>
            <a:gsLst>
              <a:gs pos="100000">
                <a:srgbClr val="003548"/>
              </a:gs>
              <a:gs pos="0">
                <a:srgbClr val="00B0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27" name="Picture 3" descr="E:\卡拉赞\GUANXIAN.png"/>
          <p:cNvPicPr>
            <a:picLocks noChangeAspect="1"/>
          </p:cNvPicPr>
          <p:nvPr/>
        </p:nvPicPr>
        <p:blipFill>
          <a:blip r:embed="rId1"/>
          <a:srcRect t="5983"/>
          <a:stretch>
            <a:fillRect/>
          </a:stretch>
        </p:blipFill>
        <p:spPr>
          <a:xfrm>
            <a:off x="396875" y="390525"/>
            <a:ext cx="8256588" cy="5875338"/>
          </a:xfrm>
          <a:prstGeom prst="rect">
            <a:avLst/>
          </a:prstGeom>
          <a:noFill/>
          <a:ln w="9525">
            <a:noFill/>
          </a:ln>
        </p:spPr>
      </p:pic>
      <p:sp>
        <p:nvSpPr>
          <p:cNvPr id="28" name="Oval 6"/>
          <p:cNvSpPr/>
          <p:nvPr/>
        </p:nvSpPr>
        <p:spPr>
          <a:xfrm flipH="1">
            <a:off x="382588" y="5081588"/>
            <a:ext cx="8270875" cy="1444625"/>
          </a:xfrm>
          <a:custGeom>
            <a:avLst/>
            <a:gdLst/>
            <a:ahLst/>
            <a:cxnLst/>
            <a:rect l="l" t="t" r="r" b="b"/>
            <a:pathLst>
              <a:path w="9157855" h="1267817">
                <a:moveTo>
                  <a:pt x="1866041" y="1"/>
                </a:moveTo>
                <a:cubicBezTo>
                  <a:pt x="2876821" y="107"/>
                  <a:pt x="3921269" y="40191"/>
                  <a:pt x="4675909" y="68766"/>
                </a:cubicBezTo>
                <a:cubicBezTo>
                  <a:pt x="6032355" y="120129"/>
                  <a:pt x="7825969" y="458497"/>
                  <a:pt x="9157855" y="727429"/>
                </a:cubicBezTo>
                <a:lnTo>
                  <a:pt x="9157855" y="948978"/>
                </a:lnTo>
                <a:cubicBezTo>
                  <a:pt x="7774003" y="620971"/>
                  <a:pt x="6213223" y="594176"/>
                  <a:pt x="4762500" y="640266"/>
                </a:cubicBezTo>
                <a:cubicBezTo>
                  <a:pt x="3423312" y="682813"/>
                  <a:pt x="1363266" y="924591"/>
                  <a:pt x="0" y="1267817"/>
                </a:cubicBezTo>
                <a:lnTo>
                  <a:pt x="0" y="67713"/>
                </a:lnTo>
                <a:cubicBezTo>
                  <a:pt x="545073" y="17313"/>
                  <a:pt x="1198208" y="-69"/>
                  <a:pt x="1866041" y="1"/>
                </a:cubicBezTo>
                <a:close/>
              </a:path>
            </a:pathLst>
          </a:custGeom>
          <a:solidFill>
            <a:srgbClr val="1D45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6"/>
          <p:cNvSpPr/>
          <p:nvPr/>
        </p:nvSpPr>
        <p:spPr>
          <a:xfrm flipH="1">
            <a:off x="884238" y="4883150"/>
            <a:ext cx="8270875" cy="1443038"/>
          </a:xfrm>
          <a:custGeom>
            <a:avLst/>
            <a:gdLst/>
            <a:ahLst/>
            <a:cxnLst/>
            <a:rect l="l" t="t" r="r" b="b"/>
            <a:pathLst>
              <a:path w="9157855" h="1267817">
                <a:moveTo>
                  <a:pt x="1866041" y="1"/>
                </a:moveTo>
                <a:cubicBezTo>
                  <a:pt x="2876821" y="107"/>
                  <a:pt x="3921269" y="40191"/>
                  <a:pt x="4675909" y="68766"/>
                </a:cubicBezTo>
                <a:cubicBezTo>
                  <a:pt x="6032355" y="120129"/>
                  <a:pt x="7825969" y="458497"/>
                  <a:pt x="9157855" y="727429"/>
                </a:cubicBezTo>
                <a:lnTo>
                  <a:pt x="9157855" y="948978"/>
                </a:lnTo>
                <a:cubicBezTo>
                  <a:pt x="7774003" y="620971"/>
                  <a:pt x="6213223" y="594176"/>
                  <a:pt x="4762500" y="640266"/>
                </a:cubicBezTo>
                <a:cubicBezTo>
                  <a:pt x="3423312" y="682813"/>
                  <a:pt x="1363266" y="924591"/>
                  <a:pt x="0" y="1267817"/>
                </a:cubicBezTo>
                <a:lnTo>
                  <a:pt x="0" y="67713"/>
                </a:lnTo>
                <a:cubicBezTo>
                  <a:pt x="545073" y="17313"/>
                  <a:pt x="1198208" y="-69"/>
                  <a:pt x="1866041" y="1"/>
                </a:cubicBezTo>
                <a:close/>
              </a:path>
            </a:pathLst>
          </a:custGeom>
          <a:gradFill flip="none" rotWithShape="1">
            <a:gsLst>
              <a:gs pos="76000">
                <a:srgbClr val="00FFCC">
                  <a:lumMod val="82000"/>
                </a:srgb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Oval 6"/>
          <p:cNvSpPr/>
          <p:nvPr/>
        </p:nvSpPr>
        <p:spPr>
          <a:xfrm flipH="1">
            <a:off x="884238" y="5421313"/>
            <a:ext cx="8270875" cy="1441450"/>
          </a:xfrm>
          <a:custGeom>
            <a:avLst/>
            <a:gdLst/>
            <a:ahLst/>
            <a:cxnLst/>
            <a:rect l="l" t="t" r="r" b="b"/>
            <a:pathLst>
              <a:path w="9157855" h="1267817">
                <a:moveTo>
                  <a:pt x="1866041" y="1"/>
                </a:moveTo>
                <a:cubicBezTo>
                  <a:pt x="2876821" y="107"/>
                  <a:pt x="3921269" y="40191"/>
                  <a:pt x="4675909" y="68766"/>
                </a:cubicBezTo>
                <a:cubicBezTo>
                  <a:pt x="6032355" y="120129"/>
                  <a:pt x="7825969" y="458497"/>
                  <a:pt x="9157855" y="727429"/>
                </a:cubicBezTo>
                <a:lnTo>
                  <a:pt x="9157855" y="948978"/>
                </a:lnTo>
                <a:cubicBezTo>
                  <a:pt x="7774003" y="620971"/>
                  <a:pt x="6213223" y="594176"/>
                  <a:pt x="4762500" y="640266"/>
                </a:cubicBezTo>
                <a:cubicBezTo>
                  <a:pt x="3423312" y="682813"/>
                  <a:pt x="1363266" y="924591"/>
                  <a:pt x="0" y="1267817"/>
                </a:cubicBezTo>
                <a:lnTo>
                  <a:pt x="0" y="67713"/>
                </a:lnTo>
                <a:cubicBezTo>
                  <a:pt x="545073" y="17313"/>
                  <a:pt x="1198208" y="-69"/>
                  <a:pt x="1866041" y="1"/>
                </a:cubicBezTo>
                <a:close/>
              </a:path>
            </a:pathLst>
          </a:custGeom>
          <a:gradFill flip="none" rotWithShape="1">
            <a:gsLst>
              <a:gs pos="76000">
                <a:srgbClr val="0070C0"/>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五角星 30"/>
          <p:cNvSpPr/>
          <p:nvPr/>
        </p:nvSpPr>
        <p:spPr>
          <a:xfrm rot="19800000">
            <a:off x="4498975" y="2409825"/>
            <a:ext cx="2405063" cy="3236913"/>
          </a:xfrm>
          <a:prstGeom prst="star5">
            <a:avLst>
              <a:gd name="adj" fmla="val 25012"/>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五角星 5"/>
          <p:cNvSpPr/>
          <p:nvPr/>
        </p:nvSpPr>
        <p:spPr>
          <a:xfrm rot="19800000">
            <a:off x="4540250" y="3314700"/>
            <a:ext cx="1690688" cy="2274888"/>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3" name="五角星 32"/>
          <p:cNvSpPr/>
          <p:nvPr/>
        </p:nvSpPr>
        <p:spPr>
          <a:xfrm rot="19800000">
            <a:off x="3032125" y="2871788"/>
            <a:ext cx="1416050" cy="1901825"/>
          </a:xfrm>
          <a:prstGeom prst="star5">
            <a:avLst>
              <a:gd name="adj" fmla="val 25012"/>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4" name="五角星 5"/>
          <p:cNvSpPr/>
          <p:nvPr/>
        </p:nvSpPr>
        <p:spPr>
          <a:xfrm rot="19800000">
            <a:off x="2890838" y="3565525"/>
            <a:ext cx="992188" cy="1338263"/>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5" name="五角星 5"/>
          <p:cNvSpPr/>
          <p:nvPr/>
        </p:nvSpPr>
        <p:spPr>
          <a:xfrm rot="19800000">
            <a:off x="3778250" y="4652963"/>
            <a:ext cx="1146175" cy="1541463"/>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6" name="五角星 35"/>
          <p:cNvSpPr/>
          <p:nvPr/>
        </p:nvSpPr>
        <p:spPr>
          <a:xfrm rot="19800000">
            <a:off x="6878638" y="2270125"/>
            <a:ext cx="1195388" cy="1606550"/>
          </a:xfrm>
          <a:prstGeom prst="star5">
            <a:avLst>
              <a:gd name="adj" fmla="val 25012"/>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7" name="五角星 5"/>
          <p:cNvSpPr/>
          <p:nvPr/>
        </p:nvSpPr>
        <p:spPr>
          <a:xfrm rot="19800000">
            <a:off x="7472363" y="1725613"/>
            <a:ext cx="547688" cy="736600"/>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8" name="五角星 37"/>
          <p:cNvSpPr/>
          <p:nvPr/>
        </p:nvSpPr>
        <p:spPr>
          <a:xfrm rot="19800000">
            <a:off x="2668588" y="5337175"/>
            <a:ext cx="746125" cy="1004888"/>
          </a:xfrm>
          <a:prstGeom prst="star5">
            <a:avLst>
              <a:gd name="adj" fmla="val 25012"/>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9" name="五角星 5"/>
          <p:cNvSpPr/>
          <p:nvPr/>
        </p:nvSpPr>
        <p:spPr>
          <a:xfrm rot="19800000">
            <a:off x="7118350" y="3322638"/>
            <a:ext cx="993775" cy="1338263"/>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40" name="组合 46"/>
          <p:cNvGrpSpPr/>
          <p:nvPr/>
        </p:nvGrpSpPr>
        <p:grpSpPr>
          <a:xfrm>
            <a:off x="1304925" y="1033463"/>
            <a:ext cx="5118100" cy="2390775"/>
            <a:chOff x="444658" y="95542"/>
            <a:chExt cx="5668808" cy="1966919"/>
          </a:xfrm>
        </p:grpSpPr>
        <p:sp>
          <p:nvSpPr>
            <p:cNvPr id="43042" name="TextBox 7"/>
            <p:cNvSpPr txBox="1"/>
            <p:nvPr/>
          </p:nvSpPr>
          <p:spPr>
            <a:xfrm>
              <a:off x="444658" y="95542"/>
              <a:ext cx="204598" cy="1405733"/>
            </a:xfrm>
            <a:prstGeom prst="rect">
              <a:avLst/>
            </a:prstGeom>
            <a:noFill/>
            <a:ln w="9525">
              <a:noFill/>
            </a:ln>
          </p:spPr>
          <p:txBody>
            <a:bodyPr wrap="none">
              <a:spAutoFit/>
            </a:bodyPr>
            <a:lstStyle/>
            <a:p>
              <a:pPr>
                <a:buNone/>
              </a:pPr>
              <a:endParaRPr lang="en-US" altLang="zh-CN" sz="10500" dirty="0">
                <a:solidFill>
                  <a:schemeClr val="bg1"/>
                </a:solidFill>
                <a:latin typeface="方正超粗黑简体"/>
                <a:ea typeface="方正超粗黑简体"/>
              </a:endParaRPr>
            </a:p>
          </p:txBody>
        </p:sp>
        <p:sp>
          <p:nvSpPr>
            <p:cNvPr id="43043" name="TextBox 18"/>
            <p:cNvSpPr txBox="1"/>
            <p:nvPr/>
          </p:nvSpPr>
          <p:spPr>
            <a:xfrm>
              <a:off x="464188" y="1416584"/>
              <a:ext cx="3867888" cy="645877"/>
            </a:xfrm>
            <a:prstGeom prst="rect">
              <a:avLst/>
            </a:prstGeom>
            <a:noFill/>
            <a:ln w="9525">
              <a:noFill/>
            </a:ln>
          </p:spPr>
          <p:txBody>
            <a:bodyPr wrap="none">
              <a:spAutoFit/>
            </a:bodyPr>
            <a:lstStyle/>
            <a:p>
              <a:pPr>
                <a:buNone/>
              </a:pPr>
              <a:r>
                <a:rPr lang="en-US" altLang="zh-CN" sz="4500" dirty="0">
                  <a:solidFill>
                    <a:schemeClr val="bg1"/>
                  </a:solidFill>
                  <a:latin typeface="Calibri" panose="020F0502020204030204" pitchFamily="34" charset="0"/>
                </a:rPr>
                <a:t>THANK     YOU</a:t>
              </a:r>
              <a:endParaRPr lang="en-US" altLang="zh-CN" sz="4500" dirty="0">
                <a:solidFill>
                  <a:schemeClr val="bg1"/>
                </a:solidFill>
                <a:latin typeface="Calibri" panose="020F0502020204030204" pitchFamily="34" charset="0"/>
              </a:endParaRPr>
            </a:p>
          </p:txBody>
        </p:sp>
        <p:sp>
          <p:nvSpPr>
            <p:cNvPr id="43044" name="TextBox 30"/>
            <p:cNvSpPr txBox="1"/>
            <p:nvPr/>
          </p:nvSpPr>
          <p:spPr>
            <a:xfrm>
              <a:off x="4391612" y="1148965"/>
              <a:ext cx="1721854" cy="455913"/>
            </a:xfrm>
            <a:prstGeom prst="rect">
              <a:avLst/>
            </a:prstGeom>
            <a:noFill/>
            <a:ln w="9525">
              <a:noFill/>
            </a:ln>
          </p:spPr>
          <p:txBody>
            <a:bodyPr wrap="none">
              <a:spAutoFit/>
            </a:bodyPr>
            <a:lstStyle/>
            <a:p>
              <a:pPr>
                <a:buNone/>
              </a:pPr>
              <a:r>
                <a:rPr lang="en-US" altLang="zh-CN" sz="3000" dirty="0">
                  <a:solidFill>
                    <a:schemeClr val="bg1"/>
                  </a:solidFill>
                  <a:latin typeface="Calibri" panose="020F0502020204030204" pitchFamily="34" charset="0"/>
                </a:rPr>
                <a:t>SUCCESS</a:t>
              </a:r>
              <a:endParaRPr lang="en-US" altLang="zh-CN" sz="3000" dirty="0">
                <a:solidFill>
                  <a:schemeClr val="bg1"/>
                </a:solidFill>
                <a:latin typeface="Calibri" panose="020F0502020204030204" pitchFamily="34" charset="0"/>
              </a:endParaRPr>
            </a:p>
          </p:txBody>
        </p:sp>
        <p:sp>
          <p:nvSpPr>
            <p:cNvPr id="44" name="矩形 43"/>
            <p:cNvSpPr/>
            <p:nvPr/>
          </p:nvSpPr>
          <p:spPr>
            <a:xfrm>
              <a:off x="4093476" y="433541"/>
              <a:ext cx="117499" cy="15693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mn-ea"/>
                <a:cs typeface="+mn-cs"/>
              </a:endParaRPr>
            </a:p>
          </p:txBody>
        </p:sp>
      </p:grpSp>
      <p:sp>
        <p:nvSpPr>
          <p:cNvPr id="45" name="Freeform 16"/>
          <p:cNvSpPr/>
          <p:nvPr/>
        </p:nvSpPr>
        <p:spPr>
          <a:xfrm>
            <a:off x="2216150" y="5473700"/>
            <a:ext cx="1530350" cy="6003925"/>
          </a:xfrm>
          <a:custGeom>
            <a:avLst/>
            <a:gdLst>
              <a:gd name="txL" fmla="*/ 0 w 871"/>
              <a:gd name="txT" fmla="*/ 0 h 2564"/>
              <a:gd name="txR" fmla="*/ 871 w 871"/>
              <a:gd name="txB" fmla="*/ 2564 h 25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71" h="2564">
                <a:moveTo>
                  <a:pt x="557" y="2564"/>
                </a:moveTo>
                <a:cubicBezTo>
                  <a:pt x="551" y="2198"/>
                  <a:pt x="551" y="2198"/>
                  <a:pt x="551" y="2198"/>
                </a:cubicBezTo>
                <a:cubicBezTo>
                  <a:pt x="531" y="2008"/>
                  <a:pt x="603" y="1684"/>
                  <a:pt x="603" y="1684"/>
                </a:cubicBezTo>
                <a:cubicBezTo>
                  <a:pt x="625" y="1564"/>
                  <a:pt x="591" y="1430"/>
                  <a:pt x="591" y="1430"/>
                </a:cubicBezTo>
                <a:cubicBezTo>
                  <a:pt x="619" y="1368"/>
                  <a:pt x="643" y="1210"/>
                  <a:pt x="643" y="1210"/>
                </a:cubicBezTo>
                <a:cubicBezTo>
                  <a:pt x="669" y="1256"/>
                  <a:pt x="789" y="1094"/>
                  <a:pt x="789" y="1094"/>
                </a:cubicBezTo>
                <a:cubicBezTo>
                  <a:pt x="839" y="1048"/>
                  <a:pt x="817" y="988"/>
                  <a:pt x="817" y="988"/>
                </a:cubicBezTo>
                <a:cubicBezTo>
                  <a:pt x="871" y="932"/>
                  <a:pt x="841" y="822"/>
                  <a:pt x="841" y="822"/>
                </a:cubicBezTo>
                <a:cubicBezTo>
                  <a:pt x="859" y="796"/>
                  <a:pt x="853" y="734"/>
                  <a:pt x="853" y="734"/>
                </a:cubicBezTo>
                <a:cubicBezTo>
                  <a:pt x="851" y="634"/>
                  <a:pt x="779" y="478"/>
                  <a:pt x="779" y="478"/>
                </a:cubicBezTo>
                <a:cubicBezTo>
                  <a:pt x="788" y="426"/>
                  <a:pt x="788" y="426"/>
                  <a:pt x="788" y="426"/>
                </a:cubicBezTo>
                <a:cubicBezTo>
                  <a:pt x="782" y="333"/>
                  <a:pt x="619" y="164"/>
                  <a:pt x="619" y="164"/>
                </a:cubicBezTo>
                <a:cubicBezTo>
                  <a:pt x="531" y="0"/>
                  <a:pt x="406" y="164"/>
                  <a:pt x="406" y="164"/>
                </a:cubicBezTo>
                <a:cubicBezTo>
                  <a:pt x="335" y="257"/>
                  <a:pt x="74" y="448"/>
                  <a:pt x="74" y="448"/>
                </a:cubicBezTo>
                <a:cubicBezTo>
                  <a:pt x="0" y="491"/>
                  <a:pt x="24" y="562"/>
                  <a:pt x="24" y="562"/>
                </a:cubicBezTo>
                <a:cubicBezTo>
                  <a:pt x="31" y="748"/>
                  <a:pt x="86" y="1430"/>
                  <a:pt x="86" y="1430"/>
                </a:cubicBezTo>
                <a:cubicBezTo>
                  <a:pt x="159" y="2014"/>
                  <a:pt x="2" y="2548"/>
                  <a:pt x="2" y="2548"/>
                </a:cubicBezTo>
                <a:lnTo>
                  <a:pt x="557" y="2564"/>
                </a:lnTo>
                <a:close/>
              </a:path>
            </a:pathLst>
          </a:custGeom>
          <a:solidFill>
            <a:srgbClr val="0070C0">
              <a:alpha val="100000"/>
            </a:srgbClr>
          </a:solidFill>
          <a:ln w="2">
            <a:noFill/>
          </a:ln>
        </p:spPr>
        <p:txBody>
          <a:bodyPr/>
          <a:lstStyle/>
          <a:p>
            <a:endParaRPr lang="zh-CN" altLang="en-US"/>
          </a:p>
        </p:txBody>
      </p:sp>
      <p:sp>
        <p:nvSpPr>
          <p:cNvPr id="46" name="Freeform 8"/>
          <p:cNvSpPr/>
          <p:nvPr/>
        </p:nvSpPr>
        <p:spPr>
          <a:xfrm flipH="1">
            <a:off x="-2282825" y="3238500"/>
            <a:ext cx="5000625" cy="2574925"/>
          </a:xfrm>
          <a:custGeom>
            <a:avLst/>
            <a:gdLst>
              <a:gd name="txL" fmla="*/ 0 w 1205"/>
              <a:gd name="txT" fmla="*/ 0 h 461"/>
              <a:gd name="txR" fmla="*/ 1205 w 1205"/>
              <a:gd name="txB" fmla="*/ 461 h 46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05" h="461">
                <a:moveTo>
                  <a:pt x="159" y="204"/>
                </a:moveTo>
                <a:cubicBezTo>
                  <a:pt x="160" y="196"/>
                  <a:pt x="160" y="196"/>
                  <a:pt x="160" y="196"/>
                </a:cubicBezTo>
                <a:cubicBezTo>
                  <a:pt x="130" y="160"/>
                  <a:pt x="130" y="160"/>
                  <a:pt x="130" y="160"/>
                </a:cubicBezTo>
                <a:cubicBezTo>
                  <a:pt x="113" y="150"/>
                  <a:pt x="59" y="96"/>
                  <a:pt x="59" y="96"/>
                </a:cubicBezTo>
                <a:cubicBezTo>
                  <a:pt x="0" y="40"/>
                  <a:pt x="29" y="9"/>
                  <a:pt x="29" y="9"/>
                </a:cubicBezTo>
                <a:cubicBezTo>
                  <a:pt x="36" y="0"/>
                  <a:pt x="62" y="33"/>
                  <a:pt x="62" y="33"/>
                </a:cubicBezTo>
                <a:cubicBezTo>
                  <a:pt x="71" y="50"/>
                  <a:pt x="139" y="97"/>
                  <a:pt x="139" y="97"/>
                </a:cubicBezTo>
                <a:cubicBezTo>
                  <a:pt x="158" y="108"/>
                  <a:pt x="172" y="116"/>
                  <a:pt x="172" y="116"/>
                </a:cubicBezTo>
                <a:cubicBezTo>
                  <a:pt x="199" y="148"/>
                  <a:pt x="231" y="171"/>
                  <a:pt x="231" y="171"/>
                </a:cubicBezTo>
                <a:cubicBezTo>
                  <a:pt x="231" y="171"/>
                  <a:pt x="261" y="159"/>
                  <a:pt x="279" y="156"/>
                </a:cubicBezTo>
                <a:cubicBezTo>
                  <a:pt x="296" y="153"/>
                  <a:pt x="325" y="162"/>
                  <a:pt x="325" y="162"/>
                </a:cubicBezTo>
                <a:cubicBezTo>
                  <a:pt x="349" y="138"/>
                  <a:pt x="370" y="162"/>
                  <a:pt x="370" y="162"/>
                </a:cubicBezTo>
                <a:cubicBezTo>
                  <a:pt x="404" y="205"/>
                  <a:pt x="521" y="296"/>
                  <a:pt x="521" y="296"/>
                </a:cubicBezTo>
                <a:cubicBezTo>
                  <a:pt x="549" y="263"/>
                  <a:pt x="571" y="278"/>
                  <a:pt x="571" y="278"/>
                </a:cubicBezTo>
                <a:cubicBezTo>
                  <a:pt x="608" y="291"/>
                  <a:pt x="684" y="278"/>
                  <a:pt x="684" y="278"/>
                </a:cubicBezTo>
                <a:cubicBezTo>
                  <a:pt x="1091" y="205"/>
                  <a:pt x="1205" y="176"/>
                  <a:pt x="1205" y="176"/>
                </a:cubicBezTo>
                <a:cubicBezTo>
                  <a:pt x="1205" y="435"/>
                  <a:pt x="1205" y="435"/>
                  <a:pt x="1205" y="435"/>
                </a:cubicBezTo>
                <a:cubicBezTo>
                  <a:pt x="1049" y="461"/>
                  <a:pt x="735" y="437"/>
                  <a:pt x="735" y="437"/>
                </a:cubicBezTo>
                <a:cubicBezTo>
                  <a:pt x="655" y="430"/>
                  <a:pt x="606" y="438"/>
                  <a:pt x="606" y="438"/>
                </a:cubicBezTo>
                <a:cubicBezTo>
                  <a:pt x="519" y="451"/>
                  <a:pt x="399" y="445"/>
                  <a:pt x="399" y="445"/>
                </a:cubicBezTo>
                <a:cubicBezTo>
                  <a:pt x="366" y="435"/>
                  <a:pt x="309" y="437"/>
                  <a:pt x="309" y="437"/>
                </a:cubicBezTo>
                <a:cubicBezTo>
                  <a:pt x="279" y="424"/>
                  <a:pt x="230" y="397"/>
                  <a:pt x="230" y="397"/>
                </a:cubicBezTo>
                <a:cubicBezTo>
                  <a:pt x="148" y="351"/>
                  <a:pt x="168" y="266"/>
                  <a:pt x="168" y="266"/>
                </a:cubicBezTo>
                <a:cubicBezTo>
                  <a:pt x="168" y="266"/>
                  <a:pt x="184" y="252"/>
                  <a:pt x="159" y="204"/>
                </a:cubicBezTo>
                <a:close/>
              </a:path>
            </a:pathLst>
          </a:custGeom>
          <a:solidFill>
            <a:srgbClr val="0070C0">
              <a:alpha val="100000"/>
            </a:srgbClr>
          </a:solidFill>
          <a:ln w="2">
            <a:noFill/>
          </a:ln>
        </p:spPr>
        <p:txBody>
          <a:bodyPr/>
          <a:lstStyle/>
          <a:p>
            <a:endParaRPr lang="zh-CN" altLang="en-US"/>
          </a:p>
        </p:txBody>
      </p:sp>
      <p:sp>
        <p:nvSpPr>
          <p:cNvPr id="47" name="Freeform 14"/>
          <p:cNvSpPr/>
          <p:nvPr/>
        </p:nvSpPr>
        <p:spPr>
          <a:xfrm rot="6300000" flipH="1">
            <a:off x="5730875" y="-361950"/>
            <a:ext cx="6719888" cy="2060575"/>
          </a:xfrm>
          <a:custGeom>
            <a:avLst/>
            <a:gdLst>
              <a:gd name="txL" fmla="*/ 0 w 1268"/>
              <a:gd name="txT" fmla="*/ 0 h 523"/>
              <a:gd name="txR" fmla="*/ 1268 w 1268"/>
              <a:gd name="txB" fmla="*/ 523 h 52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68" h="523">
                <a:moveTo>
                  <a:pt x="1268" y="296"/>
                </a:moveTo>
                <a:cubicBezTo>
                  <a:pt x="1268" y="296"/>
                  <a:pt x="900" y="199"/>
                  <a:pt x="644" y="70"/>
                </a:cubicBezTo>
                <a:cubicBezTo>
                  <a:pt x="644" y="70"/>
                  <a:pt x="530" y="0"/>
                  <a:pt x="400" y="47"/>
                </a:cubicBezTo>
                <a:cubicBezTo>
                  <a:pt x="400" y="47"/>
                  <a:pt x="269" y="58"/>
                  <a:pt x="244" y="56"/>
                </a:cubicBezTo>
                <a:cubicBezTo>
                  <a:pt x="244" y="56"/>
                  <a:pt x="185" y="80"/>
                  <a:pt x="251" y="115"/>
                </a:cubicBezTo>
                <a:cubicBezTo>
                  <a:pt x="251" y="115"/>
                  <a:pt x="359" y="126"/>
                  <a:pt x="380" y="117"/>
                </a:cubicBezTo>
                <a:cubicBezTo>
                  <a:pt x="380" y="117"/>
                  <a:pt x="319" y="122"/>
                  <a:pt x="302" y="136"/>
                </a:cubicBezTo>
                <a:cubicBezTo>
                  <a:pt x="302" y="136"/>
                  <a:pt x="229" y="143"/>
                  <a:pt x="203" y="129"/>
                </a:cubicBezTo>
                <a:cubicBezTo>
                  <a:pt x="203" y="129"/>
                  <a:pt x="9" y="58"/>
                  <a:pt x="0" y="127"/>
                </a:cubicBezTo>
                <a:cubicBezTo>
                  <a:pt x="0" y="127"/>
                  <a:pt x="4" y="145"/>
                  <a:pt x="49" y="139"/>
                </a:cubicBezTo>
                <a:cubicBezTo>
                  <a:pt x="49" y="139"/>
                  <a:pt x="20" y="173"/>
                  <a:pt x="33" y="183"/>
                </a:cubicBezTo>
                <a:cubicBezTo>
                  <a:pt x="33" y="183"/>
                  <a:pt x="168" y="192"/>
                  <a:pt x="199" y="213"/>
                </a:cubicBezTo>
                <a:cubicBezTo>
                  <a:pt x="199" y="213"/>
                  <a:pt x="277" y="228"/>
                  <a:pt x="318" y="234"/>
                </a:cubicBezTo>
                <a:cubicBezTo>
                  <a:pt x="318" y="234"/>
                  <a:pt x="372" y="263"/>
                  <a:pt x="393" y="249"/>
                </a:cubicBezTo>
                <a:cubicBezTo>
                  <a:pt x="393" y="249"/>
                  <a:pt x="506" y="232"/>
                  <a:pt x="548" y="232"/>
                </a:cubicBezTo>
                <a:cubicBezTo>
                  <a:pt x="548" y="232"/>
                  <a:pt x="623" y="223"/>
                  <a:pt x="687" y="249"/>
                </a:cubicBezTo>
                <a:cubicBezTo>
                  <a:pt x="687" y="249"/>
                  <a:pt x="1027" y="450"/>
                  <a:pt x="1098" y="474"/>
                </a:cubicBezTo>
                <a:cubicBezTo>
                  <a:pt x="1098" y="474"/>
                  <a:pt x="1198" y="518"/>
                  <a:pt x="1214" y="523"/>
                </a:cubicBezTo>
                <a:lnTo>
                  <a:pt x="1268" y="296"/>
                </a:lnTo>
                <a:close/>
              </a:path>
            </a:pathLst>
          </a:custGeom>
          <a:solidFill>
            <a:srgbClr val="0070C0">
              <a:alpha val="100000"/>
            </a:srgbClr>
          </a:solidFill>
          <a:ln w="2">
            <a:noFill/>
          </a:ln>
        </p:spPr>
        <p:txBody>
          <a:bodyPr/>
          <a:lstStyle/>
          <a:p>
            <a:endParaRPr lang="zh-CN" altLang="en-US"/>
          </a:p>
        </p:txBody>
      </p:sp>
      <p:sp>
        <p:nvSpPr>
          <p:cNvPr id="48" name="椭圆 47"/>
          <p:cNvSpPr/>
          <p:nvPr/>
        </p:nvSpPr>
        <p:spPr>
          <a:xfrm>
            <a:off x="2949575" y="7265988"/>
            <a:ext cx="542925" cy="7286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mn-lt"/>
              <a:ea typeface="+mn-ea"/>
              <a:cs typeface="+mn-cs"/>
            </a:endParaRPr>
          </a:p>
        </p:txBody>
      </p:sp>
      <p:sp>
        <p:nvSpPr>
          <p:cNvPr id="49" name="五角星 48"/>
          <p:cNvSpPr/>
          <p:nvPr/>
        </p:nvSpPr>
        <p:spPr>
          <a:xfrm>
            <a:off x="3905250" y="7218363"/>
            <a:ext cx="820738" cy="1103313"/>
          </a:xfrm>
          <a:prstGeom prst="star5">
            <a:avLst>
              <a:gd name="adj" fmla="val 25012"/>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0" name="五角星 5"/>
          <p:cNvSpPr/>
          <p:nvPr/>
        </p:nvSpPr>
        <p:spPr>
          <a:xfrm>
            <a:off x="2922588" y="7256463"/>
            <a:ext cx="657225" cy="885825"/>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1" name="五角星 5"/>
          <p:cNvSpPr/>
          <p:nvPr/>
        </p:nvSpPr>
        <p:spPr>
          <a:xfrm>
            <a:off x="6313488" y="7200900"/>
            <a:ext cx="892175" cy="1200150"/>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2" name="五角星 51"/>
          <p:cNvSpPr/>
          <p:nvPr/>
        </p:nvSpPr>
        <p:spPr>
          <a:xfrm>
            <a:off x="5924550" y="7218363"/>
            <a:ext cx="820738" cy="1103313"/>
          </a:xfrm>
          <a:prstGeom prst="star5">
            <a:avLst>
              <a:gd name="adj" fmla="val 25012"/>
              <a:gd name="hf" fmla="val 105146"/>
              <a:gd name="vf" fmla="val 11055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3" name="五角星 52"/>
          <p:cNvSpPr/>
          <p:nvPr/>
        </p:nvSpPr>
        <p:spPr>
          <a:xfrm>
            <a:off x="5180013" y="7256463"/>
            <a:ext cx="657225" cy="885825"/>
          </a:xfrm>
          <a:prstGeom prst="star5">
            <a:avLst>
              <a:gd name="adj" fmla="val 25012"/>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4" name="五角星 5"/>
          <p:cNvSpPr/>
          <p:nvPr/>
        </p:nvSpPr>
        <p:spPr>
          <a:xfrm>
            <a:off x="4168775" y="7256463"/>
            <a:ext cx="655638" cy="885825"/>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5" name="五角星 5"/>
          <p:cNvSpPr/>
          <p:nvPr/>
        </p:nvSpPr>
        <p:spPr>
          <a:xfrm>
            <a:off x="2376488" y="7200900"/>
            <a:ext cx="890588" cy="1200150"/>
          </a:xfrm>
          <a:custGeom>
            <a:avLst/>
            <a:gdLst/>
            <a:ahLst/>
            <a:cxnLst/>
            <a:rect l="l" t="t" r="r" b="b"/>
            <a:pathLst>
              <a:path w="3240354" h="3240352">
                <a:moveTo>
                  <a:pt x="1620177" y="648072"/>
                </a:moveTo>
                <a:lnTo>
                  <a:pt x="1319636" y="1287858"/>
                </a:lnTo>
                <a:lnTo>
                  <a:pt x="648071" y="1390695"/>
                </a:lnTo>
                <a:lnTo>
                  <a:pt x="1133891" y="1888941"/>
                </a:lnTo>
                <a:lnTo>
                  <a:pt x="1019382" y="2592283"/>
                </a:lnTo>
                <a:lnTo>
                  <a:pt x="1620177" y="2260430"/>
                </a:lnTo>
                <a:lnTo>
                  <a:pt x="2220972" y="2592283"/>
                </a:lnTo>
                <a:lnTo>
                  <a:pt x="2106463" y="1888941"/>
                </a:lnTo>
                <a:lnTo>
                  <a:pt x="2592283" y="1390695"/>
                </a:lnTo>
                <a:lnTo>
                  <a:pt x="1920718" y="1287858"/>
                </a:lnTo>
                <a:close/>
                <a:moveTo>
                  <a:pt x="1620177" y="0"/>
                </a:moveTo>
                <a:lnTo>
                  <a:pt x="2121079" y="1066310"/>
                </a:lnTo>
                <a:lnTo>
                  <a:pt x="3240354" y="1237704"/>
                </a:lnTo>
                <a:lnTo>
                  <a:pt x="2430654" y="2068114"/>
                </a:lnTo>
                <a:lnTo>
                  <a:pt x="2621501" y="3240352"/>
                </a:lnTo>
                <a:lnTo>
                  <a:pt x="1620177" y="2687263"/>
                </a:lnTo>
                <a:lnTo>
                  <a:pt x="618853" y="3240352"/>
                </a:lnTo>
                <a:lnTo>
                  <a:pt x="809700" y="2068114"/>
                </a:lnTo>
                <a:lnTo>
                  <a:pt x="0" y="1237704"/>
                </a:lnTo>
                <a:lnTo>
                  <a:pt x="1119275" y="10663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6" name="五角星 55"/>
          <p:cNvSpPr/>
          <p:nvPr/>
        </p:nvSpPr>
        <p:spPr>
          <a:xfrm>
            <a:off x="7442200" y="7256463"/>
            <a:ext cx="657225" cy="885825"/>
          </a:xfrm>
          <a:prstGeom prst="star5">
            <a:avLst>
              <a:gd name="adj" fmla="val 25012"/>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3039" name="日期占位符 32"/>
          <p:cNvSpPr txBox="1">
            <a:spLocks noGrp="1"/>
          </p:cNvSpPr>
          <p:nvPr>
            <p:ph type="dt" sz="half" idx="2"/>
          </p:nvPr>
        </p:nvSpPr>
        <p:spPr>
          <a:xfrm>
            <a:off x="1857375" y="6099175"/>
            <a:ext cx="1925638" cy="333375"/>
          </a:xfrm>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eaLnBrk="1" hangingPunct="1">
              <a:buNone/>
            </a:pPr>
            <a:fld id="{BB962C8B-B14F-4D97-AF65-F5344CB8AC3E}" type="datetime1">
              <a:rPr lang="zh-CN" altLang="en-US" sz="900" dirty="0">
                <a:solidFill>
                  <a:srgbClr val="898989"/>
                </a:solidFill>
                <a:latin typeface="Calibri" panose="020F0502020204030204" pitchFamily="34" charset="0"/>
              </a:rPr>
            </a:fld>
            <a:endParaRPr lang="zh-CN" altLang="en-US" sz="900" dirty="0">
              <a:solidFill>
                <a:srgbClr val="898989"/>
              </a:solidFill>
              <a:latin typeface="Calibri" panose="020F0502020204030204" pitchFamily="34" charset="0"/>
            </a:endParaRPr>
          </a:p>
        </p:txBody>
      </p:sp>
      <p:sp>
        <p:nvSpPr>
          <p:cNvPr id="43040" name="灯片编号占位符 3"/>
          <p:cNvSpPr txBox="1">
            <a:spLocks noGrp="1"/>
          </p:cNvSpPr>
          <p:nvPr>
            <p:ph type="sldNum" sz="quarter" idx="4"/>
          </p:nvPr>
        </p:nvSpPr>
        <p:spPr>
          <a:xfrm>
            <a:off x="6775450" y="6677025"/>
            <a:ext cx="2757488" cy="577850"/>
          </a:xfrm>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zh-CN" altLang="zh-CN" sz="1400" dirty="0"/>
            </a:fld>
            <a:endParaRPr lang="zh-CN" altLang="zh-CN" sz="1400" dirty="0"/>
          </a:p>
        </p:txBody>
      </p:sp>
      <p:sp>
        <p:nvSpPr>
          <p:cNvPr id="43041" name="页脚占位符 4"/>
          <p:cNvSpPr txBox="1">
            <a:spLocks noGrp="1"/>
          </p:cNvSpPr>
          <p:nvPr>
            <p:ph type="ftr" sz="quarter" idx="3"/>
          </p:nvPr>
        </p:nvSpPr>
        <p:spPr>
          <a:xfrm>
            <a:off x="3217863" y="6677025"/>
            <a:ext cx="3486150" cy="577850"/>
          </a:xfrm>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1400" dirty="0"/>
              <a:t>可编辑</a:t>
            </a:r>
            <a:endParaRPr lang="zh-CN" altLang="zh-C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utoRev="1" fill="hold" nodeType="withEffect">
                                  <p:stCondLst>
                                    <p:cond delay="0"/>
                                  </p:stCondLst>
                                  <p:childTnLst>
                                    <p:animMotion origin="layout" path="M 3.05556E-6 4.44444E-6 L 0.2875 -0.68334 " pathEditMode="relative" rAng="0" ptsTypes="AA">
                                      <p:cBhvr>
                                        <p:cTn id="6" dur="500" fill="hold"/>
                                        <p:tgtEl>
                                          <p:spTgt spid="45"/>
                                        </p:tgtEl>
                                        <p:attrNameLst>
                                          <p:attrName>ppt_x</p:attrName>
                                          <p:attrName>ppt_y</p:attrName>
                                        </p:attrNameLst>
                                      </p:cBhvr>
                                      <p:rCtr x="14400" y="-34200"/>
                                    </p:animMotion>
                                  </p:childTnLst>
                                </p:cTn>
                              </p:par>
                              <p:par>
                                <p:cTn id="7" presetID="42" presetClass="path" presetSubtype="0" fill="hold" grpId="0" nodeType="withEffect">
                                  <p:stCondLst>
                                    <p:cond delay="0"/>
                                  </p:stCondLst>
                                  <p:childTnLst>
                                    <p:animMotion origin="layout" path="M 3.05556E-6 4.44444E-6 L 0.2875 -0.68334 " pathEditMode="relative" rAng="0" ptsTypes="AA">
                                      <p:cBhvr>
                                        <p:cTn id="8" dur="500" fill="hold"/>
                                        <p:tgtEl>
                                          <p:spTgt spid="48"/>
                                        </p:tgtEl>
                                        <p:attrNameLst>
                                          <p:attrName>ppt_x</p:attrName>
                                          <p:attrName>ppt_y</p:attrName>
                                        </p:attrNameLst>
                                      </p:cBhvr>
                                      <p:rCtr x="14400" y="-34200"/>
                                    </p:animMotion>
                                  </p:childTnLst>
                                </p:cTn>
                              </p:par>
                              <p:par>
                                <p:cTn id="9" presetID="53" presetClass="exit" presetSubtype="32" fill="hold" grpId="1" nodeType="withEffect">
                                  <p:stCondLst>
                                    <p:cond delay="500"/>
                                  </p:stCondLst>
                                  <p:childTnLst>
                                    <p:anim calcmode="lin" valueType="num">
                                      <p:cBhvr>
                                        <p:cTn id="10" dur="500"/>
                                        <p:tgtEl>
                                          <p:spTgt spid="48"/>
                                        </p:tgtEl>
                                        <p:attrNameLst>
                                          <p:attrName>ppt_w</p:attrName>
                                        </p:attrNameLst>
                                      </p:cBhvr>
                                      <p:tavLst>
                                        <p:tav tm="0">
                                          <p:val>
                                            <p:strVal val="ppt_w"/>
                                          </p:val>
                                        </p:tav>
                                        <p:tav tm="100000">
                                          <p:val>
                                            <p:fltVal val="0"/>
                                          </p:val>
                                        </p:tav>
                                      </p:tavLst>
                                    </p:anim>
                                    <p:anim calcmode="lin" valueType="num">
                                      <p:cBhvr>
                                        <p:cTn id="11" dur="500"/>
                                        <p:tgtEl>
                                          <p:spTgt spid="48"/>
                                        </p:tgtEl>
                                        <p:attrNameLst>
                                          <p:attrName>ppt_h</p:attrName>
                                        </p:attrNameLst>
                                      </p:cBhvr>
                                      <p:tavLst>
                                        <p:tav tm="0">
                                          <p:val>
                                            <p:strVal val="ppt_h"/>
                                          </p:val>
                                        </p:tav>
                                        <p:tav tm="100000">
                                          <p:val>
                                            <p:fltVal val="0"/>
                                          </p:val>
                                        </p:tav>
                                      </p:tavLst>
                                    </p:anim>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par>
                                <p:cTn id="14" presetID="6" presetClass="entr" presetSubtype="32" fill="hold" nodeType="withEffect">
                                  <p:stCondLst>
                                    <p:cond delay="1000"/>
                                  </p:stCondLst>
                                  <p:childTnLst>
                                    <p:set>
                                      <p:cBhvr>
                                        <p:cTn id="15" dur="1" fill="hold">
                                          <p:stCondLst>
                                            <p:cond delay="0"/>
                                          </p:stCondLst>
                                        </p:cTn>
                                        <p:tgtEl>
                                          <p:spTgt spid="26"/>
                                        </p:tgtEl>
                                        <p:attrNameLst>
                                          <p:attrName>style.visibility</p:attrName>
                                        </p:attrNameLst>
                                      </p:cBhvr>
                                      <p:to>
                                        <p:strVal val="visible"/>
                                      </p:to>
                                    </p:set>
                                    <p:animEffect transition="in" filter="circle(out)">
                                      <p:cBhvr>
                                        <p:cTn id="16" dur="500"/>
                                        <p:tgtEl>
                                          <p:spTgt spid="26"/>
                                        </p:tgtEl>
                                      </p:cBhvr>
                                    </p:animEffect>
                                  </p:childTnLst>
                                </p:cTn>
                              </p:par>
                              <p:par>
                                <p:cTn id="17" presetID="42" presetClass="path" presetSubtype="0" autoRev="1" fill="hold" nodeType="withEffect">
                                  <p:stCondLst>
                                    <p:cond delay="1500"/>
                                  </p:stCondLst>
                                  <p:childTnLst>
                                    <p:animMotion origin="layout" path="M 3.05556E-6 4.44444E-6 L 0.275 -0.29167 " pathEditMode="relative" rAng="0" ptsTypes="AA">
                                      <p:cBhvr>
                                        <p:cTn id="18" dur="500" fill="hold"/>
                                        <p:tgtEl>
                                          <p:spTgt spid="45"/>
                                        </p:tgtEl>
                                        <p:attrNameLst>
                                          <p:attrName>ppt_x</p:attrName>
                                          <p:attrName>ppt_y</p:attrName>
                                        </p:attrNameLst>
                                      </p:cBhvr>
                                      <p:rCtr x="13800" y="-14600"/>
                                    </p:animMotion>
                                  </p:childTnLst>
                                </p:cTn>
                              </p:par>
                              <p:par>
                                <p:cTn id="19" presetID="1" presetClass="entr" presetSubtype="0" fill="hold" nodeType="withEffect">
                                  <p:stCondLst>
                                    <p:cond delay="1500"/>
                                  </p:stCondLst>
                                  <p:childTnLst>
                                    <p:set>
                                      <p:cBhvr>
                                        <p:cTn id="20" dur="1" fill="hold">
                                          <p:stCondLst>
                                            <p:cond delay="0"/>
                                          </p:stCondLst>
                                        </p:cTn>
                                        <p:tgtEl>
                                          <p:spTgt spid="28"/>
                                        </p:tgtEl>
                                        <p:attrNameLst>
                                          <p:attrName>style.visibility</p:attrName>
                                        </p:attrNameLst>
                                      </p:cBhvr>
                                      <p:to>
                                        <p:strVal val="visible"/>
                                      </p:to>
                                    </p:set>
                                  </p:childTnLst>
                                </p:cTn>
                              </p:par>
                              <p:par>
                                <p:cTn id="21" presetID="42" presetClass="path" presetSubtype="0" fill="hold" nodeType="withEffect">
                                  <p:stCondLst>
                                    <p:cond delay="1500"/>
                                  </p:stCondLst>
                                  <p:childTnLst>
                                    <p:animMotion origin="layout" path="M -0.275 0.29167 L -4.44444E-6 -2.71605E-6 " pathEditMode="relative" rAng="0" ptsTypes="AA">
                                      <p:cBhvr>
                                        <p:cTn id="22" dur="500" fill="hold"/>
                                        <p:tgtEl>
                                          <p:spTgt spid="28"/>
                                        </p:tgtEl>
                                        <p:attrNameLst>
                                          <p:attrName>ppt_x</p:attrName>
                                          <p:attrName>ppt_y</p:attrName>
                                        </p:attrNameLst>
                                      </p:cBhvr>
                                      <p:rCtr x="13800" y="-14600"/>
                                    </p:animMotion>
                                  </p:childTnLst>
                                </p:cTn>
                              </p:par>
                              <p:par>
                                <p:cTn id="23" presetID="42" presetClass="path" presetSubtype="0" autoRev="1" fill="hold" nodeType="withEffect">
                                  <p:stCondLst>
                                    <p:cond delay="2500"/>
                                  </p:stCondLst>
                                  <p:childTnLst>
                                    <p:animMotion origin="layout" path="M 3.05556E-6 4.44444E-6 L 0.26875 -0.33334 " pathEditMode="relative" rAng="0" ptsTypes="AA">
                                      <p:cBhvr>
                                        <p:cTn id="24" dur="500" fill="hold"/>
                                        <p:tgtEl>
                                          <p:spTgt spid="45"/>
                                        </p:tgtEl>
                                        <p:attrNameLst>
                                          <p:attrName>ppt_x</p:attrName>
                                          <p:attrName>ppt_y</p:attrName>
                                        </p:attrNameLst>
                                      </p:cBhvr>
                                      <p:rCtr x="13400" y="-16700"/>
                                    </p:animMotion>
                                  </p:childTnLst>
                                </p:cTn>
                              </p:par>
                              <p:par>
                                <p:cTn id="25" presetID="1" presetClass="entr" presetSubtype="0" fill="hold" nodeType="withEffect">
                                  <p:stCondLst>
                                    <p:cond delay="2500"/>
                                  </p:stCondLst>
                                  <p:childTnLst>
                                    <p:set>
                                      <p:cBhvr>
                                        <p:cTn id="26" dur="1" fill="hold">
                                          <p:stCondLst>
                                            <p:cond delay="0"/>
                                          </p:stCondLst>
                                        </p:cTn>
                                        <p:tgtEl>
                                          <p:spTgt spid="29"/>
                                        </p:tgtEl>
                                        <p:attrNameLst>
                                          <p:attrName>style.visibility</p:attrName>
                                        </p:attrNameLst>
                                      </p:cBhvr>
                                      <p:to>
                                        <p:strVal val="visible"/>
                                      </p:to>
                                    </p:set>
                                  </p:childTnLst>
                                </p:cTn>
                              </p:par>
                              <p:par>
                                <p:cTn id="27" presetID="42" presetClass="path" presetSubtype="0" fill="hold" nodeType="withEffect">
                                  <p:stCondLst>
                                    <p:cond delay="2500"/>
                                  </p:stCondLst>
                                  <p:childTnLst>
                                    <p:animMotion origin="layout" path="M -0.275 0.29167 L -4.44444E-6 -2.71605E-6 " pathEditMode="relative" rAng="0" ptsTypes="AA">
                                      <p:cBhvr>
                                        <p:cTn id="28" dur="500" fill="hold"/>
                                        <p:tgtEl>
                                          <p:spTgt spid="29"/>
                                        </p:tgtEl>
                                        <p:attrNameLst>
                                          <p:attrName>ppt_x</p:attrName>
                                          <p:attrName>ppt_y</p:attrName>
                                        </p:attrNameLst>
                                      </p:cBhvr>
                                      <p:rCtr x="13800" y="-14600"/>
                                    </p:animMotion>
                                  </p:childTnLst>
                                </p:cTn>
                              </p:par>
                              <p:par>
                                <p:cTn id="29" presetID="42" presetClass="path" presetSubtype="0" autoRev="1" fill="hold" nodeType="withEffect">
                                  <p:stCondLst>
                                    <p:cond delay="3500"/>
                                  </p:stCondLst>
                                  <p:childTnLst>
                                    <p:animMotion origin="layout" path="M 3.05556E-6 4.44444E-6 L 0.25937 -0.36667 " pathEditMode="relative" rAng="0" ptsTypes="AA">
                                      <p:cBhvr>
                                        <p:cTn id="30" dur="500" fill="hold"/>
                                        <p:tgtEl>
                                          <p:spTgt spid="45"/>
                                        </p:tgtEl>
                                        <p:attrNameLst>
                                          <p:attrName>ppt_x</p:attrName>
                                          <p:attrName>ppt_y</p:attrName>
                                        </p:attrNameLst>
                                      </p:cBhvr>
                                      <p:rCtr x="13000" y="-18300"/>
                                    </p:animMotion>
                                  </p:childTnLst>
                                </p:cTn>
                              </p:par>
                              <p:par>
                                <p:cTn id="31" presetID="1" presetClass="entr" presetSubtype="0" fill="hold" nodeType="withEffect">
                                  <p:stCondLst>
                                    <p:cond delay="3500"/>
                                  </p:stCondLst>
                                  <p:childTnLst>
                                    <p:set>
                                      <p:cBhvr>
                                        <p:cTn id="32" dur="1" fill="hold">
                                          <p:stCondLst>
                                            <p:cond delay="0"/>
                                          </p:stCondLst>
                                        </p:cTn>
                                        <p:tgtEl>
                                          <p:spTgt spid="30"/>
                                        </p:tgtEl>
                                        <p:attrNameLst>
                                          <p:attrName>style.visibility</p:attrName>
                                        </p:attrNameLst>
                                      </p:cBhvr>
                                      <p:to>
                                        <p:strVal val="visible"/>
                                      </p:to>
                                    </p:set>
                                  </p:childTnLst>
                                </p:cTn>
                              </p:par>
                              <p:par>
                                <p:cTn id="33" presetID="42" presetClass="path" presetSubtype="0" fill="hold" nodeType="withEffect">
                                  <p:stCondLst>
                                    <p:cond delay="3500"/>
                                  </p:stCondLst>
                                  <p:childTnLst>
                                    <p:animMotion origin="layout" path="M -0.275 0.29167 L -4.44444E-6 -2.71605E-6 " pathEditMode="relative" rAng="0" ptsTypes="AA">
                                      <p:cBhvr>
                                        <p:cTn id="34" dur="500" fill="hold"/>
                                        <p:tgtEl>
                                          <p:spTgt spid="30"/>
                                        </p:tgtEl>
                                        <p:attrNameLst>
                                          <p:attrName>ppt_x</p:attrName>
                                          <p:attrName>ppt_y</p:attrName>
                                        </p:attrNameLst>
                                      </p:cBhvr>
                                      <p:rCtr x="13800" y="-14600"/>
                                    </p:animMotion>
                                  </p:childTnLst>
                                </p:cTn>
                              </p:par>
                              <p:par>
                                <p:cTn id="35" presetID="1" presetClass="entr" presetSubtype="0" fill="hold" nodeType="withEffect">
                                  <p:stCondLst>
                                    <p:cond delay="4500"/>
                                  </p:stCondLst>
                                  <p:childTnLst>
                                    <p:set>
                                      <p:cBhvr>
                                        <p:cTn id="36" dur="1" fill="hold">
                                          <p:stCondLst>
                                            <p:cond delay="0"/>
                                          </p:stCondLst>
                                        </p:cTn>
                                        <p:tgtEl>
                                          <p:spTgt spid="27"/>
                                        </p:tgtEl>
                                        <p:attrNameLst>
                                          <p:attrName>style.visibility</p:attrName>
                                        </p:attrNameLst>
                                      </p:cBhvr>
                                      <p:to>
                                        <p:strVal val="visible"/>
                                      </p:to>
                                    </p:set>
                                  </p:childTnLst>
                                </p:cTn>
                              </p:par>
                              <p:par>
                                <p:cTn id="37" presetID="42" presetClass="path" presetSubtype="0" fill="hold" nodeType="withEffect">
                                  <p:stCondLst>
                                    <p:cond delay="4500"/>
                                  </p:stCondLst>
                                  <p:childTnLst>
                                    <p:animMotion origin="layout" path="M -0.275 0.29167 L -4.44444E-6 -2.71605E-6 " pathEditMode="relative" rAng="0" ptsTypes="AA">
                                      <p:cBhvr>
                                        <p:cTn id="38" dur="500" fill="hold"/>
                                        <p:tgtEl>
                                          <p:spTgt spid="27"/>
                                        </p:tgtEl>
                                        <p:attrNameLst>
                                          <p:attrName>ppt_x</p:attrName>
                                          <p:attrName>ppt_y</p:attrName>
                                        </p:attrNameLst>
                                      </p:cBhvr>
                                      <p:rCtr x="13800" y="-14600"/>
                                    </p:animMotion>
                                  </p:childTnLst>
                                </p:cTn>
                              </p:par>
                              <p:par>
                                <p:cTn id="39" presetID="42" presetClass="path" presetSubtype="0" autoRev="1" fill="hold" nodeType="withEffect">
                                  <p:stCondLst>
                                    <p:cond delay="4500"/>
                                  </p:stCondLst>
                                  <p:childTnLst>
                                    <p:animMotion origin="layout" path="M 3.05556E-6 4.44444E-6 L 0.25 -0.55 " pathEditMode="relative" rAng="0" ptsTypes="AA">
                                      <p:cBhvr>
                                        <p:cTn id="40" dur="500" fill="hold"/>
                                        <p:tgtEl>
                                          <p:spTgt spid="45"/>
                                        </p:tgtEl>
                                        <p:attrNameLst>
                                          <p:attrName>ppt_x</p:attrName>
                                          <p:attrName>ppt_y</p:attrName>
                                        </p:attrNameLst>
                                      </p:cBhvr>
                                      <p:rCtr x="12500" y="-27500"/>
                                    </p:animMotion>
                                  </p:childTnLst>
                                </p:cTn>
                              </p:par>
                              <p:par>
                                <p:cTn id="41" presetID="6" presetClass="emph" presetSubtype="0" repeatCount="indefinite" fill="hold" nodeType="withEffect">
                                  <p:stCondLst>
                                    <p:cond delay="5000"/>
                                  </p:stCondLst>
                                  <p:childTnLst>
                                    <p:animScale>
                                      <p:cBhvr>
                                        <p:cTn id="42" dur="100" fill="hold"/>
                                        <p:tgtEl>
                                          <p:spTgt spid="27"/>
                                        </p:tgtEl>
                                      </p:cBhvr>
                                      <p:by x="150000" y="150000"/>
                                    </p:animScale>
                                  </p:childTnLst>
                                </p:cTn>
                              </p:par>
                              <p:par>
                                <p:cTn id="43" presetID="1" presetClass="entr" presetSubtype="0" fill="hold" nodeType="withEffect">
                                  <p:stCondLst>
                                    <p:cond delay="5500"/>
                                  </p:stCondLst>
                                  <p:childTnLst>
                                    <p:set>
                                      <p:cBhvr>
                                        <p:cTn id="44" dur="1" fill="hold">
                                          <p:stCondLst>
                                            <p:cond delay="0"/>
                                          </p:stCondLst>
                                        </p:cTn>
                                        <p:tgtEl>
                                          <p:spTgt spid="31"/>
                                        </p:tgtEl>
                                        <p:attrNameLst>
                                          <p:attrName>style.visibility</p:attrName>
                                        </p:attrNameLst>
                                      </p:cBhvr>
                                      <p:to>
                                        <p:strVal val="visible"/>
                                      </p:to>
                                    </p:set>
                                  </p:childTnLst>
                                </p:cTn>
                              </p:par>
                              <p:par>
                                <p:cTn id="45" presetID="42" presetClass="path" presetSubtype="0" fill="hold" nodeType="withEffect">
                                  <p:stCondLst>
                                    <p:cond delay="5500"/>
                                  </p:stCondLst>
                                  <p:childTnLst>
                                    <p:animMotion origin="layout" path="M -0.39375 0.54167 L -3.88889E-6 -1.23457E-7 " pathEditMode="relative" rAng="0" ptsTypes="AA">
                                      <p:cBhvr>
                                        <p:cTn id="46" dur="500" fill="hold"/>
                                        <p:tgtEl>
                                          <p:spTgt spid="31"/>
                                        </p:tgtEl>
                                        <p:attrNameLst>
                                          <p:attrName>ppt_x</p:attrName>
                                          <p:attrName>ppt_y</p:attrName>
                                        </p:attrNameLst>
                                      </p:cBhvr>
                                      <p:rCtr x="19700" y="-27100"/>
                                    </p:animMotion>
                                  </p:childTnLst>
                                </p:cTn>
                              </p:par>
                              <p:par>
                                <p:cTn id="47" presetID="42" presetClass="path" presetSubtype="0" autoRev="1" fill="hold" nodeType="withEffect">
                                  <p:stCondLst>
                                    <p:cond delay="5500"/>
                                  </p:stCondLst>
                                  <p:childTnLst>
                                    <p:animMotion origin="layout" path="M 3.05556E-6 4.44444E-6 L 0.425 -0.55556 " pathEditMode="relative" rAng="0" ptsTypes="AA">
                                      <p:cBhvr>
                                        <p:cTn id="48" dur="500" fill="hold"/>
                                        <p:tgtEl>
                                          <p:spTgt spid="45"/>
                                        </p:tgtEl>
                                        <p:attrNameLst>
                                          <p:attrName>ppt_x</p:attrName>
                                          <p:attrName>ppt_y</p:attrName>
                                        </p:attrNameLst>
                                      </p:cBhvr>
                                      <p:rCtr x="21300" y="-27800"/>
                                    </p:animMotion>
                                  </p:childTnLst>
                                </p:cTn>
                              </p:par>
                              <p:par>
                                <p:cTn id="49" presetID="1" presetClass="entr" presetSubtype="0" fill="hold" nodeType="withEffect">
                                  <p:stCondLst>
                                    <p:cond delay="6500"/>
                                  </p:stCondLst>
                                  <p:childTnLst>
                                    <p:set>
                                      <p:cBhvr>
                                        <p:cTn id="50" dur="1" fill="hold">
                                          <p:stCondLst>
                                            <p:cond delay="0"/>
                                          </p:stCondLst>
                                        </p:cTn>
                                        <p:tgtEl>
                                          <p:spTgt spid="32"/>
                                        </p:tgtEl>
                                        <p:attrNameLst>
                                          <p:attrName>style.visibility</p:attrName>
                                        </p:attrNameLst>
                                      </p:cBhvr>
                                      <p:to>
                                        <p:strVal val="visible"/>
                                      </p:to>
                                    </p:set>
                                  </p:childTnLst>
                                </p:cTn>
                              </p:par>
                              <p:par>
                                <p:cTn id="51" presetID="42" presetClass="path" presetSubtype="0" fill="hold" nodeType="withEffect">
                                  <p:stCondLst>
                                    <p:cond delay="6500"/>
                                  </p:stCondLst>
                                  <p:childTnLst>
                                    <p:animMotion origin="layout" path="M -0.39375 0.54167 L -3.88889E-6 -1.23457E-7 " pathEditMode="relative" rAng="0" ptsTypes="AA">
                                      <p:cBhvr>
                                        <p:cTn id="52" dur="500" fill="hold"/>
                                        <p:tgtEl>
                                          <p:spTgt spid="32"/>
                                        </p:tgtEl>
                                        <p:attrNameLst>
                                          <p:attrName>ppt_x</p:attrName>
                                          <p:attrName>ppt_y</p:attrName>
                                        </p:attrNameLst>
                                      </p:cBhvr>
                                      <p:rCtr x="19700" y="-27100"/>
                                    </p:animMotion>
                                  </p:childTnLst>
                                </p:cTn>
                              </p:par>
                              <p:par>
                                <p:cTn id="53" presetID="42" presetClass="path" presetSubtype="0" autoRev="1" fill="hold" nodeType="withEffect">
                                  <p:stCondLst>
                                    <p:cond delay="6500"/>
                                  </p:stCondLst>
                                  <p:childTnLst>
                                    <p:animMotion origin="layout" path="M 3.05556E-6 4.44444E-6 L 0.33125 -0.48056 " pathEditMode="relative" rAng="0" ptsTypes="AA">
                                      <p:cBhvr>
                                        <p:cTn id="54" dur="500" fill="hold"/>
                                        <p:tgtEl>
                                          <p:spTgt spid="45"/>
                                        </p:tgtEl>
                                        <p:attrNameLst>
                                          <p:attrName>ppt_x</p:attrName>
                                          <p:attrName>ppt_y</p:attrName>
                                        </p:attrNameLst>
                                      </p:cBhvr>
                                      <p:rCtr x="16600" y="-24000"/>
                                    </p:animMotion>
                                  </p:childTnLst>
                                </p:cTn>
                              </p:par>
                              <p:par>
                                <p:cTn id="55" presetID="1" presetClass="entr" presetSubtype="0" fill="hold" nodeType="withEffect">
                                  <p:stCondLst>
                                    <p:cond delay="7500"/>
                                  </p:stCondLst>
                                  <p:childTnLst>
                                    <p:set>
                                      <p:cBhvr>
                                        <p:cTn id="56" dur="1" fill="hold">
                                          <p:stCondLst>
                                            <p:cond delay="0"/>
                                          </p:stCondLst>
                                        </p:cTn>
                                        <p:tgtEl>
                                          <p:spTgt spid="35"/>
                                        </p:tgtEl>
                                        <p:attrNameLst>
                                          <p:attrName>style.visibility</p:attrName>
                                        </p:attrNameLst>
                                      </p:cBhvr>
                                      <p:to>
                                        <p:strVal val="visible"/>
                                      </p:to>
                                    </p:set>
                                  </p:childTnLst>
                                </p:cTn>
                              </p:par>
                              <p:par>
                                <p:cTn id="57" presetID="42" presetClass="path" presetSubtype="0" fill="hold" nodeType="withEffect">
                                  <p:stCondLst>
                                    <p:cond delay="7500"/>
                                  </p:stCondLst>
                                  <p:childTnLst>
                                    <p:animMotion origin="layout" path="M -0.20833 0.28241 L 1.38889E-6 1.23457E-7 " pathEditMode="relative" rAng="0" ptsTypes="AA">
                                      <p:cBhvr>
                                        <p:cTn id="58" dur="500" fill="hold"/>
                                        <p:tgtEl>
                                          <p:spTgt spid="35"/>
                                        </p:tgtEl>
                                        <p:attrNameLst>
                                          <p:attrName>ppt_x</p:attrName>
                                          <p:attrName>ppt_y</p:attrName>
                                        </p:attrNameLst>
                                      </p:cBhvr>
                                      <p:rCtr x="10400" y="-14100"/>
                                    </p:animMotion>
                                  </p:childTnLst>
                                </p:cTn>
                              </p:par>
                              <p:par>
                                <p:cTn id="59" presetID="42" presetClass="path" presetSubtype="0" autoRev="1" fill="hold" nodeType="withEffect">
                                  <p:stCondLst>
                                    <p:cond delay="7500"/>
                                  </p:stCondLst>
                                  <p:childTnLst>
                                    <p:animMotion origin="layout" path="M 3.05556E-6 4.44444E-6 L 0.15104 -0.25926 " pathEditMode="relative" rAng="0" ptsTypes="AA">
                                      <p:cBhvr>
                                        <p:cTn id="60" dur="500" fill="hold"/>
                                        <p:tgtEl>
                                          <p:spTgt spid="45"/>
                                        </p:tgtEl>
                                        <p:attrNameLst>
                                          <p:attrName>ppt_x</p:attrName>
                                          <p:attrName>ppt_y</p:attrName>
                                        </p:attrNameLst>
                                      </p:cBhvr>
                                      <p:rCtr x="7600" y="-13000"/>
                                    </p:animMotion>
                                  </p:childTnLst>
                                </p:cTn>
                              </p:par>
                              <p:par>
                                <p:cTn id="61" presetID="1" presetClass="entr" presetSubtype="0" fill="hold" nodeType="withEffect">
                                  <p:stCondLst>
                                    <p:cond delay="8500"/>
                                  </p:stCondLst>
                                  <p:childTnLst>
                                    <p:set>
                                      <p:cBhvr>
                                        <p:cTn id="62" dur="1" fill="hold">
                                          <p:stCondLst>
                                            <p:cond delay="0"/>
                                          </p:stCondLst>
                                        </p:cTn>
                                        <p:tgtEl>
                                          <p:spTgt spid="37"/>
                                        </p:tgtEl>
                                        <p:attrNameLst>
                                          <p:attrName>style.visibility</p:attrName>
                                        </p:attrNameLst>
                                      </p:cBhvr>
                                      <p:to>
                                        <p:strVal val="visible"/>
                                      </p:to>
                                    </p:set>
                                  </p:childTnLst>
                                </p:cTn>
                              </p:par>
                              <p:par>
                                <p:cTn id="63" presetID="42" presetClass="path" presetSubtype="0" fill="hold" nodeType="withEffect">
                                  <p:stCondLst>
                                    <p:cond delay="8500"/>
                                  </p:stCondLst>
                                  <p:childTnLst>
                                    <p:animMotion origin="layout" path="M -0.68958 0.94352 L 1.11022E-16 6.17284E-7 " pathEditMode="relative" rAng="0" ptsTypes="AA">
                                      <p:cBhvr>
                                        <p:cTn id="64" dur="500" fill="hold"/>
                                        <p:tgtEl>
                                          <p:spTgt spid="37"/>
                                        </p:tgtEl>
                                        <p:attrNameLst>
                                          <p:attrName>ppt_x</p:attrName>
                                          <p:attrName>ppt_y</p:attrName>
                                        </p:attrNameLst>
                                      </p:cBhvr>
                                      <p:rCtr x="34500" y="-47200"/>
                                    </p:animMotion>
                                  </p:childTnLst>
                                </p:cTn>
                              </p:par>
                              <p:par>
                                <p:cTn id="65" presetID="42" presetClass="path" presetSubtype="0" autoRev="1" fill="hold" nodeType="withEffect">
                                  <p:stCondLst>
                                    <p:cond delay="8500"/>
                                  </p:stCondLst>
                                  <p:childTnLst>
                                    <p:animMotion origin="layout" path="M 3.05556E-6 4.44444E-6 L 0.66562 -0.88889 " pathEditMode="relative" rAng="0" ptsTypes="AA">
                                      <p:cBhvr>
                                        <p:cTn id="66" dur="500" fill="hold"/>
                                        <p:tgtEl>
                                          <p:spTgt spid="45"/>
                                        </p:tgtEl>
                                        <p:attrNameLst>
                                          <p:attrName>ppt_x</p:attrName>
                                          <p:attrName>ppt_y</p:attrName>
                                        </p:attrNameLst>
                                      </p:cBhvr>
                                      <p:rCtr x="33300" y="-44400"/>
                                    </p:animMotion>
                                  </p:childTnLst>
                                </p:cTn>
                              </p:par>
                              <p:par>
                                <p:cTn id="67" presetID="1" presetClass="entr" presetSubtype="0" fill="hold" nodeType="withEffect">
                                  <p:stCondLst>
                                    <p:cond delay="9500"/>
                                  </p:stCondLst>
                                  <p:childTnLst>
                                    <p:set>
                                      <p:cBhvr>
                                        <p:cTn id="68" dur="1" fill="hold">
                                          <p:stCondLst>
                                            <p:cond delay="0"/>
                                          </p:stCondLst>
                                        </p:cTn>
                                        <p:tgtEl>
                                          <p:spTgt spid="33"/>
                                        </p:tgtEl>
                                        <p:attrNameLst>
                                          <p:attrName>style.visibility</p:attrName>
                                        </p:attrNameLst>
                                      </p:cBhvr>
                                      <p:to>
                                        <p:strVal val="visible"/>
                                      </p:to>
                                    </p:set>
                                  </p:childTnLst>
                                </p:cTn>
                              </p:par>
                              <p:par>
                                <p:cTn id="69" presetID="42" presetClass="path" presetSubtype="0" fill="hold" nodeType="withEffect">
                                  <p:stCondLst>
                                    <p:cond delay="9500"/>
                                  </p:stCondLst>
                                  <p:childTnLst>
                                    <p:animMotion origin="layout" path="M -0.10521 0.59352 L 2.77778E-6 -6.17284E-7 " pathEditMode="relative" rAng="0" ptsTypes="AA">
                                      <p:cBhvr>
                                        <p:cTn id="70" dur="500" fill="hold"/>
                                        <p:tgtEl>
                                          <p:spTgt spid="33"/>
                                        </p:tgtEl>
                                        <p:attrNameLst>
                                          <p:attrName>ppt_x</p:attrName>
                                          <p:attrName>ppt_y</p:attrName>
                                        </p:attrNameLst>
                                      </p:cBhvr>
                                      <p:rCtr x="5300" y="-29700"/>
                                    </p:animMotion>
                                  </p:childTnLst>
                                </p:cTn>
                              </p:par>
                              <p:par>
                                <p:cTn id="71" presetID="42" presetClass="path" presetSubtype="0" autoRev="1" fill="hold" nodeType="withEffect">
                                  <p:stCondLst>
                                    <p:cond delay="9500"/>
                                  </p:stCondLst>
                                  <p:childTnLst>
                                    <p:animMotion origin="layout" path="M 3.05556E-6 2.28916E-6 L 0.08889 -0.56349 " pathEditMode="relative" rAng="0" ptsTypes="AA">
                                      <p:cBhvr>
                                        <p:cTn id="72" dur="500" fill="hold"/>
                                        <p:tgtEl>
                                          <p:spTgt spid="45"/>
                                        </p:tgtEl>
                                        <p:attrNameLst>
                                          <p:attrName>ppt_x</p:attrName>
                                          <p:attrName>ppt_y</p:attrName>
                                        </p:attrNameLst>
                                      </p:cBhvr>
                                      <p:rCtr x="4400" y="-28200"/>
                                    </p:animMotion>
                                  </p:childTnLst>
                                </p:cTn>
                              </p:par>
                              <p:par>
                                <p:cTn id="73" presetID="1" presetClass="entr" presetSubtype="0" fill="hold" nodeType="withEffect">
                                  <p:stCondLst>
                                    <p:cond delay="10500"/>
                                  </p:stCondLst>
                                  <p:childTnLst>
                                    <p:set>
                                      <p:cBhvr>
                                        <p:cTn id="74" dur="1" fill="hold">
                                          <p:stCondLst>
                                            <p:cond delay="0"/>
                                          </p:stCondLst>
                                        </p:cTn>
                                        <p:tgtEl>
                                          <p:spTgt spid="34"/>
                                        </p:tgtEl>
                                        <p:attrNameLst>
                                          <p:attrName>style.visibility</p:attrName>
                                        </p:attrNameLst>
                                      </p:cBhvr>
                                      <p:to>
                                        <p:strVal val="visible"/>
                                      </p:to>
                                    </p:set>
                                  </p:childTnLst>
                                </p:cTn>
                              </p:par>
                              <p:par>
                                <p:cTn id="75" presetID="42" presetClass="path" presetSubtype="0" fill="hold" nodeType="withEffect">
                                  <p:stCondLst>
                                    <p:cond delay="10500"/>
                                  </p:stCondLst>
                                  <p:childTnLst>
                                    <p:animMotion origin="layout" path="M -0.03855 0.48611 L 4.16667E-6 -2.46914E-6 " pathEditMode="relative" rAng="0" ptsTypes="AA">
                                      <p:cBhvr>
                                        <p:cTn id="76" dur="500" fill="hold"/>
                                        <p:tgtEl>
                                          <p:spTgt spid="34"/>
                                        </p:tgtEl>
                                        <p:attrNameLst>
                                          <p:attrName>ppt_x</p:attrName>
                                          <p:attrName>ppt_y</p:attrName>
                                        </p:attrNameLst>
                                      </p:cBhvr>
                                      <p:rCtr x="1900" y="-24300"/>
                                    </p:animMotion>
                                  </p:childTnLst>
                                </p:cTn>
                              </p:par>
                              <p:par>
                                <p:cTn id="77" presetID="42" presetClass="path" presetSubtype="0" autoRev="1" fill="hold" nodeType="withEffect">
                                  <p:stCondLst>
                                    <p:cond delay="10500"/>
                                  </p:stCondLst>
                                  <p:childTnLst>
                                    <p:animMotion origin="layout" path="M -3.33333E-6 -2.46914E-6 L 0.05417 -0.48055 " pathEditMode="relative" rAng="0" ptsTypes="AA">
                                      <p:cBhvr>
                                        <p:cTn id="78" dur="500" fill="hold"/>
                                        <p:tgtEl>
                                          <p:spTgt spid="45"/>
                                        </p:tgtEl>
                                        <p:attrNameLst>
                                          <p:attrName>ppt_x</p:attrName>
                                          <p:attrName>ppt_y</p:attrName>
                                        </p:attrNameLst>
                                      </p:cBhvr>
                                      <p:rCtr x="2700" y="-24000"/>
                                    </p:animMotion>
                                  </p:childTnLst>
                                </p:cTn>
                              </p:par>
                              <p:par>
                                <p:cTn id="79" presetID="1" presetClass="entr" presetSubtype="0" fill="hold" nodeType="withEffect">
                                  <p:stCondLst>
                                    <p:cond delay="11500"/>
                                  </p:stCondLst>
                                  <p:childTnLst>
                                    <p:set>
                                      <p:cBhvr>
                                        <p:cTn id="80" dur="1" fill="hold">
                                          <p:stCondLst>
                                            <p:cond delay="0"/>
                                          </p:stCondLst>
                                        </p:cTn>
                                        <p:tgtEl>
                                          <p:spTgt spid="36"/>
                                        </p:tgtEl>
                                        <p:attrNameLst>
                                          <p:attrName>style.visibility</p:attrName>
                                        </p:attrNameLst>
                                      </p:cBhvr>
                                      <p:to>
                                        <p:strVal val="visible"/>
                                      </p:to>
                                    </p:set>
                                  </p:childTnLst>
                                </p:cTn>
                              </p:par>
                              <p:par>
                                <p:cTn id="81" presetID="42" presetClass="path" presetSubtype="0" fill="hold" nodeType="withEffect">
                                  <p:stCondLst>
                                    <p:cond delay="11500"/>
                                  </p:stCondLst>
                                  <p:childTnLst>
                                    <p:animMotion origin="layout" path="M -0.68958 0.94352 L 1.11022E-16 6.17284E-7 " pathEditMode="relative" rAng="0" ptsTypes="AA">
                                      <p:cBhvr>
                                        <p:cTn id="82" dur="500" fill="hold"/>
                                        <p:tgtEl>
                                          <p:spTgt spid="36"/>
                                        </p:tgtEl>
                                        <p:attrNameLst>
                                          <p:attrName>ppt_x</p:attrName>
                                          <p:attrName>ppt_y</p:attrName>
                                        </p:attrNameLst>
                                      </p:cBhvr>
                                      <p:rCtr x="34500" y="-47200"/>
                                    </p:animMotion>
                                  </p:childTnLst>
                                </p:cTn>
                              </p:par>
                              <p:par>
                                <p:cTn id="83" presetID="42" presetClass="path" presetSubtype="0" autoRev="1" fill="hold" nodeType="withEffect">
                                  <p:stCondLst>
                                    <p:cond delay="11500"/>
                                  </p:stCondLst>
                                  <p:childTnLst>
                                    <p:animMotion origin="layout" path="M 3.05556E-6 4.44444E-6 L 0.60625 -0.80926 " pathEditMode="relative" rAng="0" ptsTypes="AA">
                                      <p:cBhvr>
                                        <p:cTn id="84" dur="500" fill="hold"/>
                                        <p:tgtEl>
                                          <p:spTgt spid="45"/>
                                        </p:tgtEl>
                                        <p:attrNameLst>
                                          <p:attrName>ppt_x</p:attrName>
                                          <p:attrName>ppt_y</p:attrName>
                                        </p:attrNameLst>
                                      </p:cBhvr>
                                      <p:rCtr x="30300" y="-40500"/>
                                    </p:animMotion>
                                  </p:childTnLst>
                                </p:cTn>
                              </p:par>
                              <p:par>
                                <p:cTn id="85" presetID="1" presetClass="entr" presetSubtype="0" fill="hold" nodeType="withEffect">
                                  <p:stCondLst>
                                    <p:cond delay="12500"/>
                                  </p:stCondLst>
                                  <p:childTnLst>
                                    <p:set>
                                      <p:cBhvr>
                                        <p:cTn id="86" dur="1" fill="hold">
                                          <p:stCondLst>
                                            <p:cond delay="0"/>
                                          </p:stCondLst>
                                        </p:cTn>
                                        <p:tgtEl>
                                          <p:spTgt spid="39"/>
                                        </p:tgtEl>
                                        <p:attrNameLst>
                                          <p:attrName>style.visibility</p:attrName>
                                        </p:attrNameLst>
                                      </p:cBhvr>
                                      <p:to>
                                        <p:strVal val="visible"/>
                                      </p:to>
                                    </p:set>
                                  </p:childTnLst>
                                </p:cTn>
                              </p:par>
                              <p:par>
                                <p:cTn id="87" presetID="42" presetClass="path" presetSubtype="0" fill="hold" nodeType="withEffect">
                                  <p:stCondLst>
                                    <p:cond delay="12500"/>
                                  </p:stCondLst>
                                  <p:childTnLst>
                                    <p:animMotion origin="layout" path="M -0.64914 0.54753 L 4.44444E-6 2.46914E-7 " pathEditMode="relative" rAng="0" ptsTypes="AA">
                                      <p:cBhvr>
                                        <p:cTn id="88" dur="500" fill="hold"/>
                                        <p:tgtEl>
                                          <p:spTgt spid="39"/>
                                        </p:tgtEl>
                                        <p:attrNameLst>
                                          <p:attrName>ppt_x</p:attrName>
                                          <p:attrName>ppt_y</p:attrName>
                                        </p:attrNameLst>
                                      </p:cBhvr>
                                      <p:rCtr x="32400" y="-27400"/>
                                    </p:animMotion>
                                  </p:childTnLst>
                                </p:cTn>
                              </p:par>
                              <p:par>
                                <p:cTn id="89" presetID="42" presetClass="path" presetSubtype="0" autoRev="1" fill="hold" nodeType="withEffect">
                                  <p:stCondLst>
                                    <p:cond delay="12500"/>
                                  </p:stCondLst>
                                  <p:childTnLst>
                                    <p:animMotion origin="layout" path="M 3.05556E-6 4.44444E-6 L 0.63437 -0.6 " pathEditMode="relative" rAng="0" ptsTypes="AA">
                                      <p:cBhvr>
                                        <p:cTn id="90" dur="500" fill="hold"/>
                                        <p:tgtEl>
                                          <p:spTgt spid="45"/>
                                        </p:tgtEl>
                                        <p:attrNameLst>
                                          <p:attrName>ppt_x</p:attrName>
                                          <p:attrName>ppt_y</p:attrName>
                                        </p:attrNameLst>
                                      </p:cBhvr>
                                      <p:rCtr x="31700" y="-30000"/>
                                    </p:animMotion>
                                  </p:childTnLst>
                                </p:cTn>
                              </p:par>
                              <p:par>
                                <p:cTn id="91" presetID="1" presetClass="entr" presetSubtype="0" fill="hold" nodeType="withEffect">
                                  <p:stCondLst>
                                    <p:cond delay="13500"/>
                                  </p:stCondLst>
                                  <p:childTnLst>
                                    <p:set>
                                      <p:cBhvr>
                                        <p:cTn id="92" dur="1" fill="hold">
                                          <p:stCondLst>
                                            <p:cond delay="0"/>
                                          </p:stCondLst>
                                        </p:cTn>
                                        <p:tgtEl>
                                          <p:spTgt spid="38"/>
                                        </p:tgtEl>
                                        <p:attrNameLst>
                                          <p:attrName>style.visibility</p:attrName>
                                        </p:attrNameLst>
                                      </p:cBhvr>
                                      <p:to>
                                        <p:strVal val="visible"/>
                                      </p:to>
                                    </p:set>
                                  </p:childTnLst>
                                </p:cTn>
                              </p:par>
                              <p:par>
                                <p:cTn id="93" presetID="42" presetClass="path" presetSubtype="0" fill="hold" nodeType="withEffect">
                                  <p:stCondLst>
                                    <p:cond delay="13500"/>
                                  </p:stCondLst>
                                  <p:childTnLst>
                                    <p:animMotion origin="layout" path="M 0.01145 0.20833 L 4.16667E-6 -3.7037E-7 " pathEditMode="relative" rAng="0" ptsTypes="AA">
                                      <p:cBhvr>
                                        <p:cTn id="94" dur="500" fill="hold"/>
                                        <p:tgtEl>
                                          <p:spTgt spid="38"/>
                                        </p:tgtEl>
                                        <p:attrNameLst>
                                          <p:attrName>ppt_x</p:attrName>
                                          <p:attrName>ppt_y</p:attrName>
                                        </p:attrNameLst>
                                      </p:cBhvr>
                                      <p:rCtr x="-600" y="-10400"/>
                                    </p:animMotion>
                                  </p:childTnLst>
                                </p:cTn>
                              </p:par>
                              <p:par>
                                <p:cTn id="95" presetID="42" presetClass="path" presetSubtype="0" autoRev="1" fill="hold" nodeType="withEffect">
                                  <p:stCondLst>
                                    <p:cond delay="13500"/>
                                  </p:stCondLst>
                                  <p:childTnLst>
                                    <p:animMotion origin="layout" path="M 1.66667E-6 -3.95062E-6 L 0.00312 -0.21666 " pathEditMode="relative" rAng="0" ptsTypes="AA">
                                      <p:cBhvr>
                                        <p:cTn id="96" dur="500" fill="hold"/>
                                        <p:tgtEl>
                                          <p:spTgt spid="45"/>
                                        </p:tgtEl>
                                        <p:attrNameLst>
                                          <p:attrName>ppt_x</p:attrName>
                                          <p:attrName>ppt_y</p:attrName>
                                        </p:attrNameLst>
                                      </p:cBhvr>
                                      <p:rCtr x="200" y="-10800"/>
                                    </p:animMotion>
                                  </p:childTnLst>
                                </p:cTn>
                              </p:par>
                              <p:par>
                                <p:cTn id="97" presetID="2" presetClass="entr" presetSubtype="8" fill="hold" nodeType="withEffect">
                                  <p:stCondLst>
                                    <p:cond delay="1450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2000" fill="hold"/>
                                        <p:tgtEl>
                                          <p:spTgt spid="47"/>
                                        </p:tgtEl>
                                        <p:attrNameLst>
                                          <p:attrName>ppt_x</p:attrName>
                                        </p:attrNameLst>
                                      </p:cBhvr>
                                      <p:tavLst>
                                        <p:tav tm="0">
                                          <p:val>
                                            <p:strVal val="0-#ppt_w/2"/>
                                          </p:val>
                                        </p:tav>
                                        <p:tav tm="100000">
                                          <p:val>
                                            <p:strVal val="#ppt_x"/>
                                          </p:val>
                                        </p:tav>
                                      </p:tavLst>
                                    </p:anim>
                                    <p:anim calcmode="lin" valueType="num">
                                      <p:cBhvr additive="base">
                                        <p:cTn id="100" dur="2000" fill="hold"/>
                                        <p:tgtEl>
                                          <p:spTgt spid="47"/>
                                        </p:tgtEl>
                                        <p:attrNameLst>
                                          <p:attrName>ppt_y</p:attrName>
                                        </p:attrNameLst>
                                      </p:cBhvr>
                                      <p:tavLst>
                                        <p:tav tm="0">
                                          <p:val>
                                            <p:strVal val="#ppt_y"/>
                                          </p:val>
                                        </p:tav>
                                        <p:tav tm="100000">
                                          <p:val>
                                            <p:strVal val="#ppt_y"/>
                                          </p:val>
                                        </p:tav>
                                      </p:tavLst>
                                    </p:anim>
                                  </p:childTnLst>
                                </p:cTn>
                              </p:par>
                              <p:par>
                                <p:cTn id="101" presetID="22" presetClass="entr" presetSubtype="8" fill="hold" nodeType="withEffect">
                                  <p:stCondLst>
                                    <p:cond delay="1450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1800"/>
                                        <p:tgtEl>
                                          <p:spTgt spid="40"/>
                                        </p:tgtEl>
                                      </p:cBhvr>
                                    </p:animEffect>
                                  </p:childTnLst>
                                </p:cTn>
                              </p:par>
                              <p:par>
                                <p:cTn id="104" presetID="42" presetClass="path" presetSubtype="0" fill="hold" nodeType="withEffect">
                                  <p:stCondLst>
                                    <p:cond delay="16500"/>
                                  </p:stCondLst>
                                  <p:childTnLst>
                                    <p:animMotion origin="layout" path="M 2.77778E-7 -2.83951E-6 L 0.56667 -0.00154 " pathEditMode="relative" rAng="0" ptsTypes="AA">
                                      <p:cBhvr>
                                        <p:cTn id="105" dur="500" fill="hold"/>
                                        <p:tgtEl>
                                          <p:spTgt spid="46"/>
                                        </p:tgtEl>
                                        <p:attrNameLst>
                                          <p:attrName>ppt_x</p:attrName>
                                          <p:attrName>ppt_y</p:attrName>
                                        </p:attrNameLst>
                                      </p:cBhvr>
                                      <p:rCtr x="28300" y="-100"/>
                                    </p:animMotion>
                                  </p:childTnLst>
                                </p:cTn>
                              </p:par>
                              <p:par>
                                <p:cTn id="106" presetID="8" presetClass="emph" presetSubtype="0" fill="hold" nodeType="withEffect">
                                  <p:stCondLst>
                                    <p:cond delay="17000"/>
                                  </p:stCondLst>
                                  <p:childTnLst>
                                    <p:animRot by="1200000">
                                      <p:cBhvr>
                                        <p:cTn id="107" dur="200" fill="hold"/>
                                        <p:tgtEl>
                                          <p:spTgt spid="46"/>
                                        </p:tgtEl>
                                        <p:attrNameLst>
                                          <p:attrName>r</p:attrName>
                                        </p:attrNameLst>
                                      </p:cBhvr>
                                    </p:animRot>
                                  </p:childTnLst>
                                </p:cTn>
                              </p:par>
                              <p:par>
                                <p:cTn id="108" presetID="2" presetClass="exit" presetSubtype="8" fill="hold" nodeType="withEffect">
                                  <p:stCondLst>
                                    <p:cond delay="17000"/>
                                  </p:stCondLst>
                                  <p:childTnLst>
                                    <p:anim calcmode="lin" valueType="num">
                                      <p:cBhvr additive="base">
                                        <p:cTn id="109" dur="500"/>
                                        <p:tgtEl>
                                          <p:spTgt spid="46"/>
                                        </p:tgtEl>
                                        <p:attrNameLst>
                                          <p:attrName>ppt_x</p:attrName>
                                        </p:attrNameLst>
                                      </p:cBhvr>
                                      <p:tavLst>
                                        <p:tav tm="0">
                                          <p:val>
                                            <p:strVal val="ppt_x"/>
                                          </p:val>
                                        </p:tav>
                                        <p:tav tm="100000">
                                          <p:val>
                                            <p:strVal val="0-ppt_w/2"/>
                                          </p:val>
                                        </p:tav>
                                      </p:tavLst>
                                    </p:anim>
                                    <p:anim calcmode="lin" valueType="num">
                                      <p:cBhvr additive="base">
                                        <p:cTn id="110" dur="500"/>
                                        <p:tgtEl>
                                          <p:spTgt spid="46"/>
                                        </p:tgtEl>
                                        <p:attrNameLst>
                                          <p:attrName>ppt_y</p:attrName>
                                        </p:attrNameLst>
                                      </p:cBhvr>
                                      <p:tavLst>
                                        <p:tav tm="0">
                                          <p:val>
                                            <p:strVal val="ppt_y"/>
                                          </p:val>
                                        </p:tav>
                                        <p:tav tm="100000">
                                          <p:val>
                                            <p:strVal val="ppt_y"/>
                                          </p:val>
                                        </p:tav>
                                      </p:tavLst>
                                    </p:anim>
                                    <p:set>
                                      <p:cBhvr>
                                        <p:cTn id="111" dur="1" fill="hold">
                                          <p:stCondLst>
                                            <p:cond delay="499"/>
                                          </p:stCondLst>
                                        </p:cTn>
                                        <p:tgtEl>
                                          <p:spTgt spid="46"/>
                                        </p:tgtEl>
                                        <p:attrNameLst>
                                          <p:attrName>style.visibility</p:attrName>
                                        </p:attrNameLst>
                                      </p:cBhvr>
                                      <p:to>
                                        <p:strVal val="hidden"/>
                                      </p:to>
                                    </p:set>
                                  </p:childTnLst>
                                </p:cTn>
                              </p:par>
                              <p:par>
                                <p:cTn id="112" presetID="8" presetClass="emph" presetSubtype="0" repeatCount="2000" fill="hold" nodeType="withEffect">
                                  <p:stCondLst>
                                    <p:cond delay="17000"/>
                                  </p:stCondLst>
                                  <p:childTnLst>
                                    <p:animRot by="-21600000">
                                      <p:cBhvr>
                                        <p:cTn id="113" dur="500" fill="hold"/>
                                        <p:tgtEl>
                                          <p:spTgt spid="31"/>
                                        </p:tgtEl>
                                        <p:attrNameLst>
                                          <p:attrName>r</p:attrName>
                                        </p:attrNameLst>
                                      </p:cBhvr>
                                    </p:animRot>
                                  </p:childTnLst>
                                </p:cTn>
                              </p:par>
                              <p:par>
                                <p:cTn id="114" presetID="0" presetClass="path" presetSubtype="0" repeatCount="2000" fill="hold" nodeType="withEffect">
                                  <p:stCondLst>
                                    <p:cond delay="175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15" dur="2000" spd="-100000" fill="hold"/>
                                        <p:tgtEl>
                                          <p:spTgt spid="49"/>
                                        </p:tgtEl>
                                        <p:attrNameLst>
                                          <p:attrName>ppt_x</p:attrName>
                                          <p:attrName>ppt_y</p:attrName>
                                        </p:attrNameLst>
                                      </p:cBhvr>
                                    </p:animMotion>
                                  </p:childTnLst>
                                </p:cTn>
                              </p:par>
                              <p:par>
                                <p:cTn id="116" presetID="8" presetClass="emph" presetSubtype="0" repeatCount="2000" fill="hold" nodeType="withEffect">
                                  <p:stCondLst>
                                    <p:cond delay="17500"/>
                                  </p:stCondLst>
                                  <p:childTnLst>
                                    <p:animRot by="21600000">
                                      <p:cBhvr>
                                        <p:cTn id="117" dur="2000" fill="hold"/>
                                        <p:tgtEl>
                                          <p:spTgt spid="49"/>
                                        </p:tgtEl>
                                        <p:attrNameLst>
                                          <p:attrName>r</p:attrName>
                                        </p:attrNameLst>
                                      </p:cBhvr>
                                    </p:animRot>
                                  </p:childTnLst>
                                </p:cTn>
                              </p:par>
                              <p:par>
                                <p:cTn id="118" presetID="0" presetClass="path" presetSubtype="0" repeatCount="2000" fill="hold" nodeType="withEffect">
                                  <p:stCondLst>
                                    <p:cond delay="176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19" dur="2000" spd="-100000" fill="hold"/>
                                        <p:tgtEl>
                                          <p:spTgt spid="50"/>
                                        </p:tgtEl>
                                        <p:attrNameLst>
                                          <p:attrName>ppt_x</p:attrName>
                                          <p:attrName>ppt_y</p:attrName>
                                        </p:attrNameLst>
                                      </p:cBhvr>
                                    </p:animMotion>
                                  </p:childTnLst>
                                </p:cTn>
                              </p:par>
                              <p:par>
                                <p:cTn id="120" presetID="8" presetClass="emph" presetSubtype="0" repeatCount="2000" fill="hold" nodeType="withEffect">
                                  <p:stCondLst>
                                    <p:cond delay="17600"/>
                                  </p:stCondLst>
                                  <p:childTnLst>
                                    <p:animRot by="21600000">
                                      <p:cBhvr>
                                        <p:cTn id="121" dur="2000" fill="hold"/>
                                        <p:tgtEl>
                                          <p:spTgt spid="50"/>
                                        </p:tgtEl>
                                        <p:attrNameLst>
                                          <p:attrName>r</p:attrName>
                                        </p:attrNameLst>
                                      </p:cBhvr>
                                    </p:animRot>
                                  </p:childTnLst>
                                </p:cTn>
                              </p:par>
                              <p:par>
                                <p:cTn id="122" presetID="0" presetClass="path" presetSubtype="0" repeatCount="2000" fill="hold" nodeType="withEffect">
                                  <p:stCondLst>
                                    <p:cond delay="177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23" dur="2000" spd="-100000" fill="hold"/>
                                        <p:tgtEl>
                                          <p:spTgt spid="51"/>
                                        </p:tgtEl>
                                        <p:attrNameLst>
                                          <p:attrName>ppt_x</p:attrName>
                                          <p:attrName>ppt_y</p:attrName>
                                        </p:attrNameLst>
                                      </p:cBhvr>
                                    </p:animMotion>
                                  </p:childTnLst>
                                </p:cTn>
                              </p:par>
                              <p:par>
                                <p:cTn id="124" presetID="8" presetClass="emph" presetSubtype="0" repeatCount="2000" fill="hold" nodeType="withEffect">
                                  <p:stCondLst>
                                    <p:cond delay="17700"/>
                                  </p:stCondLst>
                                  <p:childTnLst>
                                    <p:animRot by="21600000">
                                      <p:cBhvr>
                                        <p:cTn id="125" dur="2000" fill="hold"/>
                                        <p:tgtEl>
                                          <p:spTgt spid="51"/>
                                        </p:tgtEl>
                                        <p:attrNameLst>
                                          <p:attrName>r</p:attrName>
                                        </p:attrNameLst>
                                      </p:cBhvr>
                                    </p:animRot>
                                  </p:childTnLst>
                                </p:cTn>
                              </p:par>
                              <p:par>
                                <p:cTn id="126" presetID="0" presetClass="path" presetSubtype="0" repeatCount="2000" fill="hold" nodeType="withEffect">
                                  <p:stCondLst>
                                    <p:cond delay="178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27" dur="2000" spd="-100000" fill="hold"/>
                                        <p:tgtEl>
                                          <p:spTgt spid="52"/>
                                        </p:tgtEl>
                                        <p:attrNameLst>
                                          <p:attrName>ppt_x</p:attrName>
                                          <p:attrName>ppt_y</p:attrName>
                                        </p:attrNameLst>
                                      </p:cBhvr>
                                    </p:animMotion>
                                  </p:childTnLst>
                                </p:cTn>
                              </p:par>
                              <p:par>
                                <p:cTn id="128" presetID="8" presetClass="emph" presetSubtype="0" repeatCount="2000" fill="hold" nodeType="withEffect">
                                  <p:stCondLst>
                                    <p:cond delay="17800"/>
                                  </p:stCondLst>
                                  <p:childTnLst>
                                    <p:animRot by="21600000">
                                      <p:cBhvr>
                                        <p:cTn id="129" dur="2000" fill="hold"/>
                                        <p:tgtEl>
                                          <p:spTgt spid="52"/>
                                        </p:tgtEl>
                                        <p:attrNameLst>
                                          <p:attrName>r</p:attrName>
                                        </p:attrNameLst>
                                      </p:cBhvr>
                                    </p:animRot>
                                  </p:childTnLst>
                                </p:cTn>
                              </p:par>
                              <p:par>
                                <p:cTn id="130" presetID="0" presetClass="path" presetSubtype="0" repeatCount="2000" fill="hold" nodeType="withEffect">
                                  <p:stCondLst>
                                    <p:cond delay="179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31" dur="2000" spd="-100000" fill="hold"/>
                                        <p:tgtEl>
                                          <p:spTgt spid="53"/>
                                        </p:tgtEl>
                                        <p:attrNameLst>
                                          <p:attrName>ppt_x</p:attrName>
                                          <p:attrName>ppt_y</p:attrName>
                                        </p:attrNameLst>
                                      </p:cBhvr>
                                    </p:animMotion>
                                  </p:childTnLst>
                                </p:cTn>
                              </p:par>
                              <p:par>
                                <p:cTn id="132" presetID="8" presetClass="emph" presetSubtype="0" repeatCount="2000" fill="hold" nodeType="withEffect">
                                  <p:stCondLst>
                                    <p:cond delay="17900"/>
                                  </p:stCondLst>
                                  <p:childTnLst>
                                    <p:animRot by="21600000">
                                      <p:cBhvr>
                                        <p:cTn id="133" dur="2000" fill="hold"/>
                                        <p:tgtEl>
                                          <p:spTgt spid="53"/>
                                        </p:tgtEl>
                                        <p:attrNameLst>
                                          <p:attrName>r</p:attrName>
                                        </p:attrNameLst>
                                      </p:cBhvr>
                                    </p:animRot>
                                  </p:childTnLst>
                                </p:cTn>
                              </p:par>
                              <p:par>
                                <p:cTn id="134" presetID="0" presetClass="path" presetSubtype="0" repeatCount="2000" fill="hold" nodeType="withEffect">
                                  <p:stCondLst>
                                    <p:cond delay="180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35" dur="2000" spd="-100000" fill="hold"/>
                                        <p:tgtEl>
                                          <p:spTgt spid="54"/>
                                        </p:tgtEl>
                                        <p:attrNameLst>
                                          <p:attrName>ppt_x</p:attrName>
                                          <p:attrName>ppt_y</p:attrName>
                                        </p:attrNameLst>
                                      </p:cBhvr>
                                    </p:animMotion>
                                  </p:childTnLst>
                                </p:cTn>
                              </p:par>
                              <p:par>
                                <p:cTn id="136" presetID="8" presetClass="emph" presetSubtype="0" repeatCount="2000" fill="hold" nodeType="withEffect">
                                  <p:stCondLst>
                                    <p:cond delay="18000"/>
                                  </p:stCondLst>
                                  <p:childTnLst>
                                    <p:animRot by="21600000">
                                      <p:cBhvr>
                                        <p:cTn id="137" dur="2000" fill="hold"/>
                                        <p:tgtEl>
                                          <p:spTgt spid="54"/>
                                        </p:tgtEl>
                                        <p:attrNameLst>
                                          <p:attrName>r</p:attrName>
                                        </p:attrNameLst>
                                      </p:cBhvr>
                                    </p:animRot>
                                  </p:childTnLst>
                                </p:cTn>
                              </p:par>
                              <p:par>
                                <p:cTn id="138" presetID="0" presetClass="path" presetSubtype="0" repeatCount="2000" fill="hold" nodeType="withEffect">
                                  <p:stCondLst>
                                    <p:cond delay="181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39" dur="2000" spd="-100000" fill="hold"/>
                                        <p:tgtEl>
                                          <p:spTgt spid="55"/>
                                        </p:tgtEl>
                                        <p:attrNameLst>
                                          <p:attrName>ppt_x</p:attrName>
                                          <p:attrName>ppt_y</p:attrName>
                                        </p:attrNameLst>
                                      </p:cBhvr>
                                    </p:animMotion>
                                  </p:childTnLst>
                                </p:cTn>
                              </p:par>
                              <p:par>
                                <p:cTn id="140" presetID="8" presetClass="emph" presetSubtype="0" repeatCount="2000" fill="hold" nodeType="withEffect">
                                  <p:stCondLst>
                                    <p:cond delay="18100"/>
                                  </p:stCondLst>
                                  <p:childTnLst>
                                    <p:animRot by="21600000">
                                      <p:cBhvr>
                                        <p:cTn id="141" dur="2000" fill="hold"/>
                                        <p:tgtEl>
                                          <p:spTgt spid="55"/>
                                        </p:tgtEl>
                                        <p:attrNameLst>
                                          <p:attrName>r</p:attrName>
                                        </p:attrNameLst>
                                      </p:cBhvr>
                                    </p:animRot>
                                  </p:childTnLst>
                                </p:cTn>
                              </p:par>
                              <p:par>
                                <p:cTn id="142" presetID="0" presetClass="path" presetSubtype="0" repeatCount="2000" fill="hold" nodeType="withEffect">
                                  <p:stCondLst>
                                    <p:cond delay="18200"/>
                                  </p:stCondLst>
                                  <p:childTnLst>
                                    <p:animMotion origin="layout" path="M 0 0 C 0.0316 -0.05463 0.0632 -0.10926 0.06459 -0.18519 C 0.06598 -0.26111 0.00903 -0.36327 0.00834 -0.45556 C 0.00764 -0.54815 0.05834 -0.64753 0.06042 -0.74105 C 0.0625 -0.83395 0.0191 -0.92593 0.02084 -1.01482 C 0.02257 -1.10371 0.0467 -1.18889 0.07084 -1.27408 " pathEditMode="relative" ptsTypes="aaaaaA">
                                      <p:cBhvr>
                                        <p:cTn id="143" dur="2000" spd="-100000" fill="hold"/>
                                        <p:tgtEl>
                                          <p:spTgt spid="56"/>
                                        </p:tgtEl>
                                        <p:attrNameLst>
                                          <p:attrName>ppt_x</p:attrName>
                                          <p:attrName>ppt_y</p:attrName>
                                        </p:attrNameLst>
                                      </p:cBhvr>
                                    </p:animMotion>
                                  </p:childTnLst>
                                </p:cTn>
                              </p:par>
                              <p:par>
                                <p:cTn id="144" presetID="8" presetClass="emph" presetSubtype="0" repeatCount="2000" fill="hold" nodeType="withEffect">
                                  <p:stCondLst>
                                    <p:cond delay="18200"/>
                                  </p:stCondLst>
                                  <p:childTnLst>
                                    <p:animRot by="21600000">
                                      <p:cBhvr>
                                        <p:cTn id="145" dur="2000" fill="hold"/>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382588" y="938213"/>
            <a:ext cx="8229600" cy="493712"/>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第六章识别环境因素应考虑的内容</a:t>
            </a:r>
            <a:endParaRPr lang="zh-CN" altLang="en-US" sz="2400" b="1" dirty="0">
              <a:latin typeface="新宋体" panose="02010609030101010101" pitchFamily="49" charset="-122"/>
              <a:ea typeface="新宋体" panose="02010609030101010101" pitchFamily="49" charset="-122"/>
            </a:endParaRPr>
          </a:p>
        </p:txBody>
      </p:sp>
      <p:sp>
        <p:nvSpPr>
          <p:cNvPr id="44035" name="Rectangle 3"/>
          <p:cNvSpPr>
            <a:spLocks noGrp="1"/>
          </p:cNvSpPr>
          <p:nvPr>
            <p:ph idx="1"/>
          </p:nvPr>
        </p:nvSpPr>
        <p:spPr>
          <a:solidFill>
            <a:srgbClr val="FFFFFF"/>
          </a:solidFill>
          <a:ln>
            <a:solidFill>
              <a:srgbClr val="000000"/>
            </a:solidFill>
            <a:miter/>
          </a:ln>
        </p:spPr>
        <p:txBody>
          <a:bodyPr/>
          <a:lstStyle/>
          <a:p>
            <a:pPr eaLnBrk="1" hangingPunct="1">
              <a:buNone/>
            </a:pPr>
            <a:r>
              <a:rPr lang="zh-CN" altLang="en-US" sz="2800" b="1" dirty="0">
                <a:latin typeface="新宋体" panose="02010609030101010101" pitchFamily="49" charset="-122"/>
                <a:ea typeface="新宋体" panose="02010609030101010101" pitchFamily="49" charset="-122"/>
              </a:rPr>
              <a:t>练习</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识别下述活动的环境因素</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生产机械管理活动</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危险化学品的运输</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行政办公</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电脑使用</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空调使用</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空调维护</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en-US" altLang="zh-CN" sz="2800" b="1" dirty="0">
                <a:latin typeface="新宋体" panose="02010609030101010101" pitchFamily="49" charset="-122"/>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油漆使用</a:t>
            </a:r>
            <a:endParaRPr lang="zh-CN" altLang="en-US" sz="2800" b="1" dirty="0">
              <a:latin typeface="新宋体" panose="02010609030101010101" pitchFamily="49" charset="-122"/>
              <a:ea typeface="新宋体" panose="02010609030101010101" pitchFamily="49" charset="-122"/>
            </a:endParaRPr>
          </a:p>
          <a:p>
            <a:pPr eaLnBrk="1" hangingPunct="1">
              <a:buNone/>
            </a:pPr>
            <a:endParaRPr lang="zh-CN" altLang="en-US" sz="2800" dirty="0">
              <a:latin typeface="新宋体" panose="02010609030101010101" pitchFamily="49" charset="-122"/>
              <a:ea typeface="新宋体" panose="0201060903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p:nvPr/>
        </p:nvSpPr>
        <p:spPr>
          <a:xfrm>
            <a:off x="611188" y="1700213"/>
            <a:ext cx="8229600" cy="4572000"/>
          </a:xfrm>
          <a:prstGeom prst="rect">
            <a:avLst/>
          </a:prstGeom>
          <a:noFill/>
          <a:ln w="9525">
            <a:noFill/>
          </a:ln>
        </p:spPr>
        <p:txBody>
          <a:bodyPr/>
          <a:lstStyle/>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第一章 什么是环境因素</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第二章 环境因素的来源</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第三章 环境因素的描述</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第四章 环境因素的影响</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第五章 识别环境因素的方法</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第六章 识别环境因素应考虑的内容</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第七章 环境因素的评价</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第八章 环境因素的控制方法</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第九章 环境影响的监测与测量</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r>
              <a:rPr lang="zh-CN" altLang="en-US" sz="2400" b="1" dirty="0">
                <a:latin typeface="新宋体" panose="02010609030101010101" pitchFamily="49" charset="-122"/>
                <a:ea typeface="新宋体" panose="02010609030101010101" pitchFamily="49" charset="-122"/>
              </a:rPr>
              <a:t>第十章  环境因素的更新</a:t>
            </a:r>
            <a:endParaRPr lang="zh-CN" altLang="en-US" sz="2400" b="1" dirty="0">
              <a:latin typeface="新宋体" panose="02010609030101010101" pitchFamily="49" charset="-122"/>
              <a:ea typeface="新宋体" panose="02010609030101010101" pitchFamily="49" charset="-122"/>
            </a:endParaRPr>
          </a:p>
          <a:p>
            <a:pPr marL="342900" indent="-342900">
              <a:spcBef>
                <a:spcPct val="20000"/>
              </a:spcBef>
              <a:buClr>
                <a:schemeClr val="folHlink"/>
              </a:buClr>
              <a:buSzPct val="60000"/>
              <a:buFont typeface="Wingdings" panose="05000000000000000000" pitchFamily="2" charset="2"/>
            </a:pPr>
            <a:endParaRPr lang="zh-CN" altLang="en-US" sz="2400" b="1" dirty="0">
              <a:latin typeface="新宋体" panose="02010609030101010101" pitchFamily="49" charset="-122"/>
              <a:ea typeface="新宋体" panose="02010609030101010101" pitchFamily="49" charset="-122"/>
            </a:endParaRPr>
          </a:p>
        </p:txBody>
      </p:sp>
      <p:sp>
        <p:nvSpPr>
          <p:cNvPr id="17411" name="Text Box 3"/>
          <p:cNvSpPr txBox="1"/>
          <p:nvPr/>
        </p:nvSpPr>
        <p:spPr>
          <a:xfrm>
            <a:off x="2209800" y="914400"/>
            <a:ext cx="4114800" cy="641350"/>
          </a:xfrm>
          <a:prstGeom prst="rect">
            <a:avLst/>
          </a:prstGeom>
          <a:noFill/>
          <a:ln w="9525">
            <a:noFill/>
          </a:ln>
        </p:spPr>
        <p:txBody>
          <a:bodyPr>
            <a:spAutoFit/>
          </a:bodyPr>
          <a:lstStyle/>
          <a:p>
            <a:pPr algn="ctr">
              <a:spcBef>
                <a:spcPct val="50000"/>
              </a:spcBef>
            </a:pPr>
            <a:r>
              <a:rPr lang="zh-CN" altLang="en-US" sz="3600" b="1" dirty="0">
                <a:latin typeface="新宋体" panose="02010609030101010101" pitchFamily="49" charset="-122"/>
                <a:ea typeface="新宋体" panose="02010609030101010101" pitchFamily="49" charset="-122"/>
              </a:rPr>
              <a:t>目          录</a:t>
            </a:r>
            <a:endParaRPr lang="zh-CN" altLang="en-US" sz="3600" b="1" dirty="0">
              <a:latin typeface="新宋体" panose="02010609030101010101" pitchFamily="49" charset="-122"/>
              <a:ea typeface="新宋体" panose="0201060903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85775" y="746125"/>
            <a:ext cx="8229600" cy="493713"/>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第七章  环境因素的评价</a:t>
            </a:r>
            <a:endParaRPr lang="zh-CN" altLang="en-US" sz="2400" b="1" dirty="0">
              <a:latin typeface="新宋体" panose="02010609030101010101" pitchFamily="49" charset="-122"/>
              <a:ea typeface="新宋体" panose="02010609030101010101" pitchFamily="49" charset="-122"/>
            </a:endParaRPr>
          </a:p>
        </p:txBody>
      </p:sp>
      <p:sp>
        <p:nvSpPr>
          <p:cNvPr id="45059" name="AutoShape 3"/>
          <p:cNvSpPr/>
          <p:nvPr/>
        </p:nvSpPr>
        <p:spPr>
          <a:xfrm>
            <a:off x="381000" y="3276600"/>
            <a:ext cx="2362200" cy="1295400"/>
          </a:xfrm>
          <a:prstGeom prst="verticalScrol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环境因素评价</a:t>
            </a:r>
            <a:endParaRPr lang="zh-CN" altLang="en-US" sz="2400" b="1" dirty="0">
              <a:latin typeface="新宋体" panose="02010609030101010101" pitchFamily="49" charset="-122"/>
              <a:ea typeface="新宋体" panose="02010609030101010101" pitchFamily="49" charset="-122"/>
            </a:endParaRPr>
          </a:p>
        </p:txBody>
      </p:sp>
      <p:sp>
        <p:nvSpPr>
          <p:cNvPr id="45060" name="AutoShape 4"/>
          <p:cNvSpPr/>
          <p:nvPr/>
        </p:nvSpPr>
        <p:spPr>
          <a:xfrm>
            <a:off x="2819400" y="2133600"/>
            <a:ext cx="2590800" cy="5334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法律法规的符合性</a:t>
            </a:r>
            <a:endParaRPr lang="zh-CN" altLang="en-US" sz="2400" b="1" dirty="0">
              <a:latin typeface="新宋体" panose="02010609030101010101" pitchFamily="49" charset="-122"/>
              <a:ea typeface="新宋体" panose="02010609030101010101" pitchFamily="49" charset="-122"/>
            </a:endParaRPr>
          </a:p>
        </p:txBody>
      </p:sp>
      <p:sp>
        <p:nvSpPr>
          <p:cNvPr id="45061" name="AutoShape 5"/>
          <p:cNvSpPr/>
          <p:nvPr/>
        </p:nvSpPr>
        <p:spPr>
          <a:xfrm>
            <a:off x="2895600" y="2971800"/>
            <a:ext cx="25908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发生的频次</a:t>
            </a:r>
            <a:endParaRPr lang="zh-CN" altLang="en-US" sz="2400" b="1" dirty="0">
              <a:latin typeface="新宋体" panose="02010609030101010101" pitchFamily="49" charset="-122"/>
              <a:ea typeface="新宋体" panose="02010609030101010101" pitchFamily="49" charset="-122"/>
            </a:endParaRPr>
          </a:p>
        </p:txBody>
      </p:sp>
      <p:sp>
        <p:nvSpPr>
          <p:cNvPr id="45062" name="AutoShape 6"/>
          <p:cNvSpPr/>
          <p:nvPr/>
        </p:nvSpPr>
        <p:spPr>
          <a:xfrm>
            <a:off x="2895600" y="3810000"/>
            <a:ext cx="2590800" cy="5334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影响的严重程度</a:t>
            </a:r>
            <a:endParaRPr lang="zh-CN" altLang="en-US" sz="2400" b="1" dirty="0">
              <a:latin typeface="新宋体" panose="02010609030101010101" pitchFamily="49" charset="-122"/>
              <a:ea typeface="新宋体" panose="02010609030101010101" pitchFamily="49" charset="-122"/>
            </a:endParaRPr>
          </a:p>
        </p:txBody>
      </p:sp>
      <p:sp>
        <p:nvSpPr>
          <p:cNvPr id="45063" name="AutoShape 7"/>
          <p:cNvSpPr/>
          <p:nvPr/>
        </p:nvSpPr>
        <p:spPr>
          <a:xfrm>
            <a:off x="2971800" y="4648200"/>
            <a:ext cx="2590800" cy="5334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影响的范围</a:t>
            </a:r>
            <a:endParaRPr lang="zh-CN" altLang="en-US" sz="2400" b="1" dirty="0">
              <a:latin typeface="新宋体" panose="02010609030101010101" pitchFamily="49" charset="-122"/>
              <a:ea typeface="新宋体" panose="02010609030101010101" pitchFamily="49" charset="-122"/>
            </a:endParaRPr>
          </a:p>
        </p:txBody>
      </p:sp>
      <p:sp>
        <p:nvSpPr>
          <p:cNvPr id="45064" name="AutoShape 8"/>
          <p:cNvSpPr/>
          <p:nvPr/>
        </p:nvSpPr>
        <p:spPr>
          <a:xfrm>
            <a:off x="3048000" y="5410200"/>
            <a:ext cx="2590800" cy="5334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相关方的关注程度</a:t>
            </a:r>
            <a:endParaRPr lang="zh-CN" altLang="en-US" sz="2400" b="1" dirty="0">
              <a:latin typeface="新宋体" panose="02010609030101010101" pitchFamily="49" charset="-122"/>
              <a:ea typeface="新宋体" panose="02010609030101010101" pitchFamily="49" charset="-122"/>
            </a:endParaRPr>
          </a:p>
        </p:txBody>
      </p:sp>
      <p:sp>
        <p:nvSpPr>
          <p:cNvPr id="45065" name="AutoShape 9"/>
          <p:cNvSpPr/>
          <p:nvPr/>
        </p:nvSpPr>
        <p:spPr>
          <a:xfrm>
            <a:off x="5486400" y="2667000"/>
            <a:ext cx="1295400" cy="259080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5066" name="AutoShape 10"/>
          <p:cNvSpPr/>
          <p:nvPr/>
        </p:nvSpPr>
        <p:spPr>
          <a:xfrm>
            <a:off x="6858000" y="2362200"/>
            <a:ext cx="2286000" cy="3886200"/>
          </a:xfrm>
          <a:prstGeom prst="irregularSeal2">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rgbClr val="FFFFFF"/>
                </a:solidFill>
                <a:latin typeface="新宋体" panose="02010609030101010101" pitchFamily="49" charset="-122"/>
                <a:ea typeface="新宋体" panose="02010609030101010101" pitchFamily="49" charset="-122"/>
              </a:rPr>
              <a:t>重要</a:t>
            </a:r>
            <a:endParaRPr lang="zh-CN" altLang="en-US" sz="2400" b="1" dirty="0">
              <a:solidFill>
                <a:srgbClr val="FFFFFF"/>
              </a:solidFill>
              <a:latin typeface="新宋体" panose="02010609030101010101" pitchFamily="49" charset="-122"/>
              <a:ea typeface="新宋体" panose="02010609030101010101" pitchFamily="49" charset="-122"/>
            </a:endParaRPr>
          </a:p>
          <a:p>
            <a:pPr algn="ctr"/>
            <a:r>
              <a:rPr lang="zh-CN" altLang="en-US" sz="2400" b="1" dirty="0">
                <a:solidFill>
                  <a:srgbClr val="FFFFFF"/>
                </a:solidFill>
                <a:latin typeface="新宋体" panose="02010609030101010101" pitchFamily="49" charset="-122"/>
                <a:ea typeface="新宋体" panose="02010609030101010101" pitchFamily="49" charset="-122"/>
              </a:rPr>
              <a:t>环境因素</a:t>
            </a:r>
            <a:endParaRPr lang="zh-CN" altLang="en-US" sz="2400" b="1" dirty="0">
              <a:solidFill>
                <a:srgbClr val="FFFFFF"/>
              </a:solidFill>
              <a:latin typeface="新宋体" panose="02010609030101010101" pitchFamily="49" charset="-122"/>
              <a:ea typeface="新宋体" panose="0201060903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412750" y="657225"/>
            <a:ext cx="8229600" cy="554038"/>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第七章  环境因素的评价</a:t>
            </a:r>
            <a:endParaRPr lang="zh-CN" altLang="en-US" sz="2400" b="1" dirty="0">
              <a:latin typeface="新宋体" panose="02010609030101010101" pitchFamily="49" charset="-122"/>
              <a:ea typeface="新宋体" panose="02010609030101010101" pitchFamily="49" charset="-122"/>
            </a:endParaRPr>
          </a:p>
        </p:txBody>
      </p:sp>
      <p:sp>
        <p:nvSpPr>
          <p:cNvPr id="46083" name="AutoShape 3"/>
          <p:cNvSpPr/>
          <p:nvPr/>
        </p:nvSpPr>
        <p:spPr>
          <a:xfrm>
            <a:off x="0" y="3124200"/>
            <a:ext cx="2362200" cy="1295400"/>
          </a:xfrm>
          <a:prstGeom prst="verticalScrol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环境因素评价</a:t>
            </a:r>
            <a:endParaRPr lang="zh-CN" altLang="en-US" sz="2400" b="1" dirty="0">
              <a:latin typeface="新宋体" panose="02010609030101010101" pitchFamily="49" charset="-122"/>
              <a:ea typeface="新宋体" panose="02010609030101010101" pitchFamily="49" charset="-122"/>
            </a:endParaRPr>
          </a:p>
        </p:txBody>
      </p:sp>
      <p:sp>
        <p:nvSpPr>
          <p:cNvPr id="46084" name="AutoShape 4"/>
          <p:cNvSpPr/>
          <p:nvPr/>
        </p:nvSpPr>
        <p:spPr>
          <a:xfrm>
            <a:off x="2590800" y="2362200"/>
            <a:ext cx="2057400" cy="533400"/>
          </a:xfrm>
          <a:prstGeom prst="homePlate">
            <a:avLst>
              <a:gd name="adj" fmla="val 964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环境方面考虑</a:t>
            </a:r>
            <a:endParaRPr lang="zh-CN" altLang="en-US" sz="2400" b="1" dirty="0">
              <a:latin typeface="新宋体" panose="02010609030101010101" pitchFamily="49" charset="-122"/>
              <a:ea typeface="新宋体" panose="02010609030101010101" pitchFamily="49" charset="-122"/>
            </a:endParaRPr>
          </a:p>
        </p:txBody>
      </p:sp>
      <p:sp>
        <p:nvSpPr>
          <p:cNvPr id="46085" name="AutoShape 5"/>
          <p:cNvSpPr/>
          <p:nvPr/>
        </p:nvSpPr>
        <p:spPr>
          <a:xfrm>
            <a:off x="2590800" y="4953000"/>
            <a:ext cx="2057400" cy="533400"/>
          </a:xfrm>
          <a:prstGeom prst="homePlate">
            <a:avLst>
              <a:gd name="adj" fmla="val 964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经营方面考虑</a:t>
            </a:r>
            <a:endParaRPr lang="zh-CN" altLang="en-US" sz="2400" b="1" dirty="0">
              <a:latin typeface="新宋体" panose="02010609030101010101" pitchFamily="49" charset="-122"/>
              <a:ea typeface="新宋体" panose="02010609030101010101" pitchFamily="49" charset="-122"/>
            </a:endParaRPr>
          </a:p>
        </p:txBody>
      </p:sp>
      <p:sp>
        <p:nvSpPr>
          <p:cNvPr id="46086" name="AutoShape 6"/>
          <p:cNvSpPr/>
          <p:nvPr/>
        </p:nvSpPr>
        <p:spPr>
          <a:xfrm>
            <a:off x="4876800" y="1905000"/>
            <a:ext cx="24384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环境影响的规模</a:t>
            </a:r>
            <a:endParaRPr lang="zh-CN" altLang="en-US" sz="2000" b="1" dirty="0">
              <a:latin typeface="新宋体" panose="02010609030101010101" pitchFamily="49" charset="-122"/>
              <a:ea typeface="新宋体" panose="02010609030101010101" pitchFamily="49" charset="-122"/>
            </a:endParaRPr>
          </a:p>
        </p:txBody>
      </p:sp>
      <p:sp>
        <p:nvSpPr>
          <p:cNvPr id="46087" name="AutoShape 7"/>
          <p:cNvSpPr/>
          <p:nvPr/>
        </p:nvSpPr>
        <p:spPr>
          <a:xfrm>
            <a:off x="4953000" y="2362200"/>
            <a:ext cx="2438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环境影响的严重程度</a:t>
            </a:r>
            <a:endParaRPr lang="zh-CN" altLang="en-US" sz="2000" b="1" dirty="0">
              <a:latin typeface="新宋体" panose="02010609030101010101" pitchFamily="49" charset="-122"/>
              <a:ea typeface="新宋体" panose="02010609030101010101" pitchFamily="49" charset="-122"/>
            </a:endParaRPr>
          </a:p>
        </p:txBody>
      </p:sp>
      <p:sp>
        <p:nvSpPr>
          <p:cNvPr id="46088" name="AutoShape 8"/>
          <p:cNvSpPr/>
          <p:nvPr/>
        </p:nvSpPr>
        <p:spPr>
          <a:xfrm>
            <a:off x="4953000" y="2743200"/>
            <a:ext cx="2438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发生的频次</a:t>
            </a:r>
            <a:endParaRPr lang="zh-CN" altLang="en-US" sz="2000" b="1" dirty="0">
              <a:latin typeface="新宋体" panose="02010609030101010101" pitchFamily="49" charset="-122"/>
              <a:ea typeface="新宋体" panose="02010609030101010101" pitchFamily="49" charset="-122"/>
            </a:endParaRPr>
          </a:p>
        </p:txBody>
      </p:sp>
      <p:sp>
        <p:nvSpPr>
          <p:cNvPr id="46089" name="AutoShape 9"/>
          <p:cNvSpPr/>
          <p:nvPr/>
        </p:nvSpPr>
        <p:spPr>
          <a:xfrm>
            <a:off x="5029200" y="3200400"/>
            <a:ext cx="2438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环境影响的持续时间</a:t>
            </a:r>
            <a:endParaRPr lang="zh-CN" altLang="en-US" sz="2000" b="1" dirty="0">
              <a:latin typeface="新宋体" panose="02010609030101010101" pitchFamily="49" charset="-122"/>
              <a:ea typeface="新宋体" panose="02010609030101010101" pitchFamily="49" charset="-122"/>
            </a:endParaRPr>
          </a:p>
        </p:txBody>
      </p:sp>
      <p:sp>
        <p:nvSpPr>
          <p:cNvPr id="46090" name="AutoShape 10"/>
          <p:cNvSpPr/>
          <p:nvPr/>
        </p:nvSpPr>
        <p:spPr>
          <a:xfrm>
            <a:off x="5029200" y="3733800"/>
            <a:ext cx="24384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法律法规的要求</a:t>
            </a:r>
            <a:endParaRPr lang="zh-CN" altLang="en-US" sz="2000" b="1" dirty="0">
              <a:latin typeface="新宋体" panose="02010609030101010101" pitchFamily="49" charset="-122"/>
              <a:ea typeface="新宋体" panose="02010609030101010101" pitchFamily="49" charset="-122"/>
            </a:endParaRPr>
          </a:p>
        </p:txBody>
      </p:sp>
      <p:sp>
        <p:nvSpPr>
          <p:cNvPr id="46091" name="AutoShape 11"/>
          <p:cNvSpPr/>
          <p:nvPr/>
        </p:nvSpPr>
        <p:spPr>
          <a:xfrm>
            <a:off x="5029200" y="4191000"/>
            <a:ext cx="2438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改进的难度</a:t>
            </a:r>
            <a:endParaRPr lang="zh-CN" altLang="en-US" sz="2000" b="1" dirty="0">
              <a:latin typeface="新宋体" panose="02010609030101010101" pitchFamily="49" charset="-122"/>
              <a:ea typeface="新宋体" panose="02010609030101010101" pitchFamily="49" charset="-122"/>
            </a:endParaRPr>
          </a:p>
        </p:txBody>
      </p:sp>
      <p:sp>
        <p:nvSpPr>
          <p:cNvPr id="46092" name="AutoShape 12"/>
          <p:cNvSpPr/>
          <p:nvPr/>
        </p:nvSpPr>
        <p:spPr>
          <a:xfrm>
            <a:off x="5029200" y="4572000"/>
            <a:ext cx="24384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投入的资金</a:t>
            </a:r>
            <a:endParaRPr lang="zh-CN" altLang="en-US" sz="2000" b="1" dirty="0">
              <a:latin typeface="新宋体" panose="02010609030101010101" pitchFamily="49" charset="-122"/>
              <a:ea typeface="新宋体" panose="02010609030101010101" pitchFamily="49" charset="-122"/>
            </a:endParaRPr>
          </a:p>
        </p:txBody>
      </p:sp>
      <p:sp>
        <p:nvSpPr>
          <p:cNvPr id="46093" name="AutoShape 13"/>
          <p:cNvSpPr/>
          <p:nvPr/>
        </p:nvSpPr>
        <p:spPr>
          <a:xfrm>
            <a:off x="5029200" y="5029200"/>
            <a:ext cx="24384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相关方的关注</a:t>
            </a:r>
            <a:endParaRPr lang="zh-CN" altLang="en-US" sz="2000" b="1" dirty="0">
              <a:latin typeface="新宋体" panose="02010609030101010101" pitchFamily="49" charset="-122"/>
              <a:ea typeface="新宋体" panose="02010609030101010101" pitchFamily="49" charset="-122"/>
            </a:endParaRPr>
          </a:p>
        </p:txBody>
      </p:sp>
      <p:sp>
        <p:nvSpPr>
          <p:cNvPr id="46094" name="AutoShape 14"/>
          <p:cNvSpPr/>
          <p:nvPr/>
        </p:nvSpPr>
        <p:spPr>
          <a:xfrm>
            <a:off x="5029200" y="5410200"/>
            <a:ext cx="24384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组织的公众形象</a:t>
            </a:r>
            <a:endParaRPr lang="zh-CN" altLang="en-US" sz="2000" b="1" dirty="0">
              <a:latin typeface="新宋体" panose="02010609030101010101" pitchFamily="49" charset="-122"/>
              <a:ea typeface="新宋体" panose="02010609030101010101" pitchFamily="49" charset="-122"/>
            </a:endParaRPr>
          </a:p>
        </p:txBody>
      </p:sp>
      <p:sp>
        <p:nvSpPr>
          <p:cNvPr id="46095" name="AutoShape 15"/>
          <p:cNvSpPr/>
          <p:nvPr/>
        </p:nvSpPr>
        <p:spPr>
          <a:xfrm>
            <a:off x="5029200" y="5943600"/>
            <a:ext cx="28194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改进产生的其他环境影响</a:t>
            </a:r>
            <a:endParaRPr lang="zh-CN" altLang="en-US" sz="2000" b="1" dirty="0">
              <a:latin typeface="新宋体" panose="02010609030101010101" pitchFamily="49" charset="-122"/>
              <a:ea typeface="新宋体" panose="02010609030101010101" pitchFamily="49" charset="-122"/>
            </a:endParaRPr>
          </a:p>
        </p:txBody>
      </p:sp>
      <p:sp>
        <p:nvSpPr>
          <p:cNvPr id="46096" name="AutoShape 16"/>
          <p:cNvSpPr/>
          <p:nvPr/>
        </p:nvSpPr>
        <p:spPr>
          <a:xfrm>
            <a:off x="2362200" y="2590800"/>
            <a:ext cx="228600" cy="2590800"/>
          </a:xfrm>
          <a:prstGeom prst="leftBrace">
            <a:avLst>
              <a:gd name="adj1" fmla="val 94444"/>
              <a:gd name="adj2" fmla="val 50000"/>
            </a:avLst>
          </a:prstGeom>
          <a:noFill/>
          <a:ln w="28575" cap="flat" cmpd="sng">
            <a:solidFill>
              <a:srgbClr val="FF0000"/>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6097" name="AutoShape 17"/>
          <p:cNvSpPr/>
          <p:nvPr/>
        </p:nvSpPr>
        <p:spPr>
          <a:xfrm>
            <a:off x="4724400" y="1981200"/>
            <a:ext cx="76200" cy="1371600"/>
          </a:xfrm>
          <a:prstGeom prst="leftBrace">
            <a:avLst>
              <a:gd name="adj1" fmla="val 150000"/>
              <a:gd name="adj2" fmla="val 50000"/>
            </a:avLst>
          </a:prstGeom>
          <a:noFill/>
          <a:ln w="28575" cap="flat" cmpd="sng">
            <a:solidFill>
              <a:srgbClr val="FF0000"/>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46098" name="AutoShape 18"/>
          <p:cNvSpPr/>
          <p:nvPr/>
        </p:nvSpPr>
        <p:spPr>
          <a:xfrm>
            <a:off x="4648200" y="3886200"/>
            <a:ext cx="228600" cy="2286000"/>
          </a:xfrm>
          <a:prstGeom prst="leftBrace">
            <a:avLst>
              <a:gd name="adj1" fmla="val 83333"/>
              <a:gd name="adj2" fmla="val 50000"/>
            </a:avLst>
          </a:prstGeom>
          <a:noFill/>
          <a:ln w="28575" cap="flat" cmpd="sng">
            <a:solidFill>
              <a:srgbClr val="FF0000"/>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338138" y="701675"/>
            <a:ext cx="8229600" cy="449263"/>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第七章  环境因素的评价</a:t>
            </a:r>
            <a:endParaRPr lang="zh-CN" altLang="en-US" sz="2400" b="1" dirty="0">
              <a:latin typeface="新宋体" panose="02010609030101010101" pitchFamily="49" charset="-122"/>
              <a:ea typeface="新宋体" panose="02010609030101010101" pitchFamily="49" charset="-122"/>
            </a:endParaRPr>
          </a:p>
        </p:txBody>
      </p:sp>
      <p:sp>
        <p:nvSpPr>
          <p:cNvPr id="47107" name="AutoShape 3"/>
          <p:cNvSpPr/>
          <p:nvPr/>
        </p:nvSpPr>
        <p:spPr>
          <a:xfrm>
            <a:off x="2895600" y="2895600"/>
            <a:ext cx="3581400" cy="2362200"/>
          </a:xfrm>
          <a:prstGeom prst="irregularSeal1">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solidFill>
                  <a:srgbClr val="FFFFFF"/>
                </a:solidFill>
                <a:latin typeface="新宋体" panose="02010609030101010101" pitchFamily="49" charset="-122"/>
                <a:ea typeface="新宋体" panose="02010609030101010101" pitchFamily="49" charset="-122"/>
              </a:rPr>
              <a:t>环境因素评价方法</a:t>
            </a:r>
            <a:endParaRPr lang="zh-CN" altLang="en-US" sz="2400" b="1" dirty="0">
              <a:solidFill>
                <a:srgbClr val="FFFFFF"/>
              </a:solidFill>
              <a:latin typeface="新宋体" panose="02010609030101010101" pitchFamily="49" charset="-122"/>
              <a:ea typeface="新宋体" panose="02010609030101010101" pitchFamily="49" charset="-122"/>
            </a:endParaRPr>
          </a:p>
        </p:txBody>
      </p:sp>
      <p:sp>
        <p:nvSpPr>
          <p:cNvPr id="47108" name="AutoShape 4"/>
          <p:cNvSpPr/>
          <p:nvPr/>
        </p:nvSpPr>
        <p:spPr>
          <a:xfrm>
            <a:off x="1295400" y="2133600"/>
            <a:ext cx="1981200" cy="8382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专家判断法</a:t>
            </a:r>
            <a:endParaRPr lang="zh-CN" altLang="en-US" sz="2400" b="1" dirty="0">
              <a:latin typeface="新宋体" panose="02010609030101010101" pitchFamily="49" charset="-122"/>
              <a:ea typeface="新宋体" panose="02010609030101010101" pitchFamily="49" charset="-122"/>
            </a:endParaRPr>
          </a:p>
        </p:txBody>
      </p:sp>
      <p:sp>
        <p:nvSpPr>
          <p:cNvPr id="47109" name="AutoShape 5"/>
          <p:cNvSpPr/>
          <p:nvPr/>
        </p:nvSpPr>
        <p:spPr>
          <a:xfrm>
            <a:off x="838200" y="3429000"/>
            <a:ext cx="1981200" cy="8382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是非判断法</a:t>
            </a:r>
            <a:endParaRPr lang="zh-CN" altLang="en-US" sz="2400" b="1" dirty="0">
              <a:latin typeface="新宋体" panose="02010609030101010101" pitchFamily="49" charset="-122"/>
              <a:ea typeface="新宋体" panose="02010609030101010101" pitchFamily="49" charset="-122"/>
            </a:endParaRPr>
          </a:p>
        </p:txBody>
      </p:sp>
      <p:sp>
        <p:nvSpPr>
          <p:cNvPr id="47110" name="AutoShape 6"/>
          <p:cNvSpPr/>
          <p:nvPr/>
        </p:nvSpPr>
        <p:spPr>
          <a:xfrm>
            <a:off x="838200" y="4648200"/>
            <a:ext cx="1981200" cy="8382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水平对比法</a:t>
            </a:r>
            <a:endParaRPr lang="zh-CN" altLang="en-US" sz="2400" b="1" dirty="0">
              <a:latin typeface="新宋体" panose="02010609030101010101" pitchFamily="49" charset="-122"/>
              <a:ea typeface="新宋体" panose="02010609030101010101" pitchFamily="49" charset="-122"/>
            </a:endParaRPr>
          </a:p>
        </p:txBody>
      </p:sp>
      <p:sp>
        <p:nvSpPr>
          <p:cNvPr id="47111" name="AutoShape 7"/>
          <p:cNvSpPr/>
          <p:nvPr/>
        </p:nvSpPr>
        <p:spPr>
          <a:xfrm rot="-2700000">
            <a:off x="2133600" y="5410200"/>
            <a:ext cx="1981200" cy="8382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纵向对比法</a:t>
            </a:r>
            <a:endParaRPr lang="zh-CN" altLang="en-US" sz="2400" b="1" dirty="0">
              <a:latin typeface="新宋体" panose="02010609030101010101" pitchFamily="49" charset="-122"/>
              <a:ea typeface="新宋体" panose="02010609030101010101" pitchFamily="49" charset="-122"/>
            </a:endParaRPr>
          </a:p>
        </p:txBody>
      </p:sp>
      <p:sp>
        <p:nvSpPr>
          <p:cNvPr id="47112" name="AutoShape 8"/>
          <p:cNvSpPr/>
          <p:nvPr/>
        </p:nvSpPr>
        <p:spPr>
          <a:xfrm rot="2700000">
            <a:off x="4849813" y="5226050"/>
            <a:ext cx="1981200" cy="14097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监测结果与</a:t>
            </a: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标准对比法</a:t>
            </a:r>
            <a:endParaRPr lang="zh-CN" altLang="en-US" sz="2400" b="1" dirty="0">
              <a:latin typeface="新宋体" panose="02010609030101010101" pitchFamily="49" charset="-122"/>
              <a:ea typeface="新宋体" panose="02010609030101010101" pitchFamily="49" charset="-122"/>
            </a:endParaRPr>
          </a:p>
        </p:txBody>
      </p:sp>
      <p:sp>
        <p:nvSpPr>
          <p:cNvPr id="47113" name="AutoShape 9"/>
          <p:cNvSpPr/>
          <p:nvPr/>
        </p:nvSpPr>
        <p:spPr>
          <a:xfrm rot="-2700000">
            <a:off x="2133600" y="5410200"/>
            <a:ext cx="1981200" cy="8382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纵向对比法</a:t>
            </a:r>
            <a:endParaRPr lang="zh-CN" altLang="en-US" sz="2400" b="1" dirty="0">
              <a:latin typeface="新宋体" panose="02010609030101010101" pitchFamily="49" charset="-122"/>
              <a:ea typeface="新宋体" panose="02010609030101010101" pitchFamily="49" charset="-122"/>
            </a:endParaRPr>
          </a:p>
        </p:txBody>
      </p:sp>
      <p:sp>
        <p:nvSpPr>
          <p:cNvPr id="47114" name="AutoShape 10"/>
          <p:cNvSpPr/>
          <p:nvPr/>
        </p:nvSpPr>
        <p:spPr>
          <a:xfrm rot="2700000">
            <a:off x="6319838" y="4518025"/>
            <a:ext cx="1981200" cy="914400"/>
          </a:xfrm>
          <a:prstGeom prst="flowChartMultidocument">
            <a:avLst/>
          </a:prstGeom>
          <a:solidFill>
            <a:srgbClr val="008000"/>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打分法</a:t>
            </a:r>
            <a:endParaRPr lang="zh-CN" altLang="en-US" sz="2400" b="1" dirty="0">
              <a:latin typeface="新宋体" panose="02010609030101010101" pitchFamily="49" charset="-122"/>
              <a:ea typeface="新宋体" panose="02010609030101010101" pitchFamily="49" charset="-122"/>
            </a:endParaRPr>
          </a:p>
        </p:txBody>
      </p:sp>
      <p:sp>
        <p:nvSpPr>
          <p:cNvPr id="47115" name="AutoShape 11"/>
          <p:cNvSpPr/>
          <p:nvPr/>
        </p:nvSpPr>
        <p:spPr>
          <a:xfrm>
            <a:off x="5943600" y="2819400"/>
            <a:ext cx="2819400" cy="8382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法律法规符合性</a:t>
            </a:r>
            <a:endParaRPr lang="zh-CN" altLang="en-US" sz="2400" b="1" dirty="0">
              <a:latin typeface="新宋体" panose="02010609030101010101" pitchFamily="49" charset="-122"/>
              <a:ea typeface="新宋体" panose="02010609030101010101" pitchFamily="49" charset="-122"/>
            </a:endParaRPr>
          </a:p>
        </p:txBody>
      </p:sp>
      <p:sp>
        <p:nvSpPr>
          <p:cNvPr id="47116" name="AutoShape 12"/>
          <p:cNvSpPr/>
          <p:nvPr/>
        </p:nvSpPr>
        <p:spPr>
          <a:xfrm>
            <a:off x="3505200" y="2057400"/>
            <a:ext cx="2438400" cy="8382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相关方关注程度</a:t>
            </a:r>
            <a:endParaRPr lang="zh-CN" altLang="en-US"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746125"/>
            <a:ext cx="8229600" cy="554038"/>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第七章  环境因素的评价</a:t>
            </a:r>
            <a:endParaRPr lang="zh-CN" altLang="en-US" sz="2400" b="1" dirty="0">
              <a:latin typeface="新宋体" panose="02010609030101010101" pitchFamily="49" charset="-122"/>
              <a:ea typeface="新宋体" panose="02010609030101010101" pitchFamily="49" charset="-122"/>
            </a:endParaRPr>
          </a:p>
        </p:txBody>
      </p:sp>
      <p:sp>
        <p:nvSpPr>
          <p:cNvPr id="48131" name="Rectangle 3"/>
          <p:cNvSpPr>
            <a:spLocks noGrp="1"/>
          </p:cNvSpPr>
          <p:nvPr>
            <p:ph idx="1"/>
          </p:nvPr>
        </p:nvSpPr>
        <p:spPr>
          <a:xfrm>
            <a:off x="468313" y="1989138"/>
            <a:ext cx="8269287" cy="4114800"/>
          </a:xfrm>
          <a:solidFill>
            <a:srgbClr val="FFFFFF"/>
          </a:solidFill>
          <a:ln>
            <a:solidFill>
              <a:srgbClr val="000000"/>
            </a:solidFill>
            <a:miter/>
          </a:ln>
        </p:spPr>
        <p:txBody>
          <a:bodyPr/>
          <a:lstStyle/>
          <a:p>
            <a:pPr eaLnBrk="1" hangingPunct="1">
              <a:buNone/>
            </a:pPr>
            <a:r>
              <a:rPr lang="en-US" altLang="zh-CN" dirty="0">
                <a:solidFill>
                  <a:srgbClr val="000000"/>
                </a:solidFill>
                <a:latin typeface="新宋体" panose="02010609030101010101" pitchFamily="49" charset="-122"/>
                <a:ea typeface="新宋体" panose="02010609030101010101" pitchFamily="49" charset="-122"/>
              </a:rPr>
              <a:t>1. </a:t>
            </a:r>
            <a:r>
              <a:rPr lang="zh-CN" altLang="en-US" dirty="0">
                <a:solidFill>
                  <a:srgbClr val="000000"/>
                </a:solidFill>
                <a:latin typeface="新宋体" panose="02010609030101010101" pitchFamily="49" charset="-122"/>
                <a:ea typeface="新宋体" panose="02010609030101010101" pitchFamily="49" charset="-122"/>
              </a:rPr>
              <a:t>是非判断法</a:t>
            </a:r>
            <a:endParaRPr lang="zh-CN" altLang="en-US" dirty="0">
              <a:latin typeface="新宋体" panose="02010609030101010101" pitchFamily="49" charset="-122"/>
              <a:ea typeface="新宋体" panose="02010609030101010101" pitchFamily="49" charset="-122"/>
            </a:endParaRPr>
          </a:p>
          <a:p>
            <a:pPr eaLnBrk="1" hangingPunct="1">
              <a:lnSpc>
                <a:spcPct val="125000"/>
              </a:lnSpc>
              <a:buNone/>
            </a:pPr>
            <a:r>
              <a:rPr lang="zh-CN" altLang="en-US" sz="2000" b="1" dirty="0">
                <a:solidFill>
                  <a:srgbClr val="000000"/>
                </a:solidFill>
                <a:latin typeface="新宋体" panose="02010609030101010101" pitchFamily="49" charset="-122"/>
                <a:ea typeface="新宋体" panose="02010609030101010101" pitchFamily="49" charset="-122"/>
              </a:rPr>
              <a:t> 是非判断法</a:t>
            </a:r>
            <a:r>
              <a:rPr lang="en-US" altLang="zh-CN" sz="2000" b="1" dirty="0">
                <a:solidFill>
                  <a:srgbClr val="000000"/>
                </a:solidFill>
                <a:latin typeface="新宋体" panose="02010609030101010101" pitchFamily="49" charset="-122"/>
                <a:ea typeface="新宋体" panose="02010609030101010101" pitchFamily="49" charset="-122"/>
              </a:rPr>
              <a:t>—</a:t>
            </a:r>
            <a:r>
              <a:rPr lang="zh-CN" altLang="en-US" sz="2000" b="1" dirty="0">
                <a:solidFill>
                  <a:srgbClr val="000000"/>
                </a:solidFill>
                <a:latin typeface="新宋体" panose="02010609030101010101" pitchFamily="49" charset="-122"/>
                <a:ea typeface="新宋体" panose="02010609030101010101" pitchFamily="49" charset="-122"/>
              </a:rPr>
              <a:t>根据制定的评价准则，进行对比、衡量并确定重要因素。</a:t>
            </a:r>
            <a:endParaRPr lang="zh-CN" altLang="en-US" sz="2000" b="1" dirty="0">
              <a:solidFill>
                <a:srgbClr val="000000"/>
              </a:solidFill>
              <a:latin typeface="新宋体" panose="02010609030101010101" pitchFamily="49" charset="-122"/>
              <a:ea typeface="新宋体" panose="02010609030101010101" pitchFamily="49" charset="-122"/>
            </a:endParaRPr>
          </a:p>
          <a:p>
            <a:pPr eaLnBrk="1" hangingPunct="1">
              <a:lnSpc>
                <a:spcPct val="125000"/>
              </a:lnSpc>
              <a:buNone/>
            </a:pPr>
            <a:r>
              <a:rPr lang="zh-CN" altLang="en-US" sz="2000" b="1" dirty="0">
                <a:solidFill>
                  <a:srgbClr val="000000"/>
                </a:solidFill>
                <a:latin typeface="新宋体" panose="02010609030101010101" pitchFamily="49" charset="-122"/>
                <a:ea typeface="新宋体" panose="02010609030101010101" pitchFamily="49" charset="-122"/>
              </a:rPr>
              <a:t>  当符合以下评价准则之一的，即可判为重要环境因素。</a:t>
            </a:r>
            <a:endParaRPr lang="zh-CN" altLang="en-US" sz="2000" b="1" dirty="0">
              <a:solidFill>
                <a:srgbClr val="000000"/>
              </a:solidFill>
              <a:latin typeface="新宋体" panose="02010609030101010101" pitchFamily="49" charset="-122"/>
              <a:ea typeface="新宋体" panose="02010609030101010101" pitchFamily="49" charset="-122"/>
            </a:endParaRPr>
          </a:p>
          <a:p>
            <a:pPr eaLnBrk="1" hangingPunct="1">
              <a:lnSpc>
                <a:spcPct val="125000"/>
              </a:lnSpc>
              <a:buNone/>
            </a:pPr>
            <a:r>
              <a:rPr lang="zh-CN" altLang="en-US" sz="2000" b="1" dirty="0">
                <a:solidFill>
                  <a:srgbClr val="000000"/>
                </a:solidFill>
                <a:latin typeface="新宋体" panose="02010609030101010101" pitchFamily="49" charset="-122"/>
                <a:ea typeface="新宋体" panose="02010609030101010101" pitchFamily="49" charset="-122"/>
              </a:rPr>
              <a:t>  要求：</a:t>
            </a:r>
            <a:endParaRPr lang="zh-CN" altLang="en-US" sz="2000" b="1" dirty="0">
              <a:solidFill>
                <a:srgbClr val="000000"/>
              </a:solidFill>
              <a:latin typeface="新宋体" panose="02010609030101010101" pitchFamily="49" charset="-122"/>
              <a:ea typeface="新宋体" panose="02010609030101010101" pitchFamily="49" charset="-122"/>
            </a:endParaRPr>
          </a:p>
          <a:p>
            <a:pPr eaLnBrk="1" hangingPunct="1">
              <a:lnSpc>
                <a:spcPct val="125000"/>
              </a:lnSpc>
              <a:buNone/>
            </a:pPr>
            <a:r>
              <a:rPr lang="zh-CN" altLang="en-US" sz="2000" b="1" dirty="0">
                <a:solidFill>
                  <a:srgbClr val="000000"/>
                </a:solidFill>
                <a:latin typeface="新宋体" panose="02010609030101010101" pitchFamily="49" charset="-122"/>
                <a:ea typeface="新宋体" panose="02010609030101010101" pitchFamily="49" charset="-122"/>
              </a:rPr>
              <a:t> 该方法简便、操作容易，但评价人员应熟悉环保专业知识，才能做到</a:t>
            </a:r>
            <a:endParaRPr lang="zh-CN" altLang="en-US" sz="2000" b="1" dirty="0">
              <a:solidFill>
                <a:srgbClr val="000000"/>
              </a:solidFill>
              <a:latin typeface="新宋体" panose="02010609030101010101" pitchFamily="49" charset="-122"/>
              <a:ea typeface="新宋体" panose="02010609030101010101" pitchFamily="49" charset="-122"/>
            </a:endParaRPr>
          </a:p>
          <a:p>
            <a:pPr eaLnBrk="1" hangingPunct="1">
              <a:lnSpc>
                <a:spcPct val="125000"/>
              </a:lnSpc>
              <a:buNone/>
            </a:pPr>
            <a:r>
              <a:rPr lang="zh-CN" altLang="en-US" sz="2000" b="1" dirty="0">
                <a:solidFill>
                  <a:srgbClr val="000000"/>
                </a:solidFill>
                <a:latin typeface="新宋体" panose="02010609030101010101" pitchFamily="49" charset="-122"/>
                <a:ea typeface="新宋体" panose="02010609030101010101" pitchFamily="49" charset="-122"/>
              </a:rPr>
              <a:t>  判定准确。</a:t>
            </a:r>
            <a:endParaRPr lang="zh-CN" altLang="en-US" sz="2000" b="1" dirty="0">
              <a:solidFill>
                <a:srgbClr val="000000"/>
              </a:solidFill>
              <a:latin typeface="新宋体" panose="02010609030101010101" pitchFamily="49" charset="-122"/>
              <a:ea typeface="新宋体" panose="02010609030101010101" pitchFamily="49" charset="-122"/>
            </a:endParaRPr>
          </a:p>
          <a:p>
            <a:pPr eaLnBrk="1" hangingPunct="1">
              <a:lnSpc>
                <a:spcPct val="125000"/>
              </a:lnSpc>
              <a:buNone/>
            </a:pPr>
            <a:r>
              <a:rPr lang="zh-CN" altLang="en-US" sz="2000" b="1" dirty="0">
                <a:solidFill>
                  <a:srgbClr val="000000"/>
                </a:solidFill>
                <a:latin typeface="新宋体" panose="02010609030101010101" pitchFamily="49" charset="-122"/>
                <a:ea typeface="新宋体" panose="02010609030101010101" pitchFamily="49" charset="-122"/>
              </a:rPr>
              <a:t>  </a:t>
            </a:r>
            <a:endParaRPr lang="zh-CN" altLang="en-US" sz="2000" b="1" dirty="0">
              <a:latin typeface="新宋体" panose="02010609030101010101" pitchFamily="49" charset="-122"/>
              <a:ea typeface="新宋体" panose="02010609030101010101" pitchFamily="49" charset="-122"/>
            </a:endParaRPr>
          </a:p>
          <a:p>
            <a:pPr eaLnBrk="1" hangingPunct="1">
              <a:lnSpc>
                <a:spcPct val="125000"/>
              </a:lnSpc>
              <a:buNone/>
            </a:pP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412750" y="628650"/>
            <a:ext cx="8229600" cy="465138"/>
          </a:xfrm>
          <a:solidFill>
            <a:srgbClr val="FFFFFF"/>
          </a:solidFill>
          <a:ln>
            <a:solidFill>
              <a:srgbClr val="000000"/>
            </a:solidFill>
            <a:miter/>
          </a:ln>
        </p:spPr>
        <p:txBody>
          <a:bodyPr/>
          <a:lstStyle/>
          <a:p>
            <a:pPr eaLnBrk="1" hangingPunct="1"/>
            <a:r>
              <a:rPr lang="zh-CN" altLang="en-US" sz="2000" b="1" dirty="0">
                <a:latin typeface="新宋体" panose="02010609030101010101" pitchFamily="49" charset="-122"/>
                <a:ea typeface="新宋体" panose="02010609030101010101" pitchFamily="49" charset="-122"/>
              </a:rPr>
              <a:t>第七章  环境因素的评价</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多因子打分法</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一</a:t>
            </a:r>
            <a:r>
              <a:rPr lang="en-US" altLang="zh-CN" sz="2000" b="1" dirty="0">
                <a:latin typeface="新宋体" panose="02010609030101010101" pitchFamily="49" charset="-122"/>
                <a:ea typeface="新宋体" panose="02010609030101010101" pitchFamily="49" charset="-122"/>
              </a:rPr>
              <a:t>)</a:t>
            </a:r>
            <a:endParaRPr lang="en-US" altLang="zh-CN" sz="2000" b="1" dirty="0">
              <a:latin typeface="新宋体" panose="02010609030101010101" pitchFamily="49" charset="-122"/>
              <a:ea typeface="新宋体" panose="02010609030101010101" pitchFamily="49" charset="-122"/>
            </a:endParaRPr>
          </a:p>
        </p:txBody>
      </p:sp>
      <p:sp>
        <p:nvSpPr>
          <p:cNvPr id="49155" name="Rectangle 3"/>
          <p:cNvSpPr/>
          <p:nvPr/>
        </p:nvSpPr>
        <p:spPr>
          <a:xfrm>
            <a:off x="1752600" y="1700213"/>
            <a:ext cx="4953000" cy="946150"/>
          </a:xfrm>
          <a:prstGeom prst="rect">
            <a:avLst/>
          </a:prstGeom>
          <a:noFill/>
          <a:ln w="9525">
            <a:noFill/>
          </a:ln>
        </p:spPr>
        <p:txBody>
          <a:bodyPr>
            <a:spAutoFit/>
          </a:bodyPr>
          <a:lstStyle/>
          <a:p>
            <a:pPr algn="ctr"/>
            <a:r>
              <a:rPr lang="zh-CN" altLang="en-US" sz="2800" b="1" dirty="0">
                <a:solidFill>
                  <a:schemeClr val="hlink"/>
                </a:solidFill>
                <a:latin typeface="新宋体" panose="02010609030101010101" pitchFamily="49" charset="-122"/>
                <a:ea typeface="新宋体" panose="02010609030101010101" pitchFamily="49" charset="-122"/>
              </a:rPr>
              <a:t>发生频次</a:t>
            </a:r>
            <a:r>
              <a:rPr lang="en-US" altLang="zh-CN" sz="2800" b="1" dirty="0">
                <a:solidFill>
                  <a:schemeClr val="hlink"/>
                </a:solidFill>
                <a:latin typeface="新宋体" panose="02010609030101010101" pitchFamily="49" charset="-122"/>
                <a:ea typeface="新宋体" panose="02010609030101010101" pitchFamily="49" charset="-122"/>
              </a:rPr>
              <a:t>A</a:t>
            </a:r>
            <a:endParaRPr lang="en-US" altLang="zh-CN" sz="2800" dirty="0">
              <a:solidFill>
                <a:schemeClr val="hlink"/>
              </a:solidFill>
              <a:latin typeface="新宋体" panose="02010609030101010101" pitchFamily="49" charset="-122"/>
              <a:ea typeface="新宋体" panose="02010609030101010101" pitchFamily="49" charset="-122"/>
            </a:endParaRPr>
          </a:p>
          <a:p>
            <a:pPr eaLnBrk="0" hangingPunct="0"/>
            <a:endParaRPr lang="zh-CN" altLang="en-US" sz="2800" dirty="0">
              <a:solidFill>
                <a:schemeClr val="hlink"/>
              </a:solidFill>
              <a:latin typeface="新宋体" panose="02010609030101010101" pitchFamily="49" charset="-122"/>
              <a:ea typeface="新宋体" panose="02010609030101010101" pitchFamily="49" charset="-122"/>
            </a:endParaRPr>
          </a:p>
        </p:txBody>
      </p:sp>
      <p:graphicFrame>
        <p:nvGraphicFramePr>
          <p:cNvPr id="58372" name="Group 4"/>
          <p:cNvGraphicFramePr>
            <a:graphicFrameLocks noGrp="1"/>
          </p:cNvGraphicFramePr>
          <p:nvPr/>
        </p:nvGraphicFramePr>
        <p:xfrm>
          <a:off x="304800" y="2147888"/>
          <a:ext cx="8305800" cy="1985010"/>
        </p:xfrm>
        <a:graphic>
          <a:graphicData uri="http://schemas.openxmlformats.org/drawingml/2006/table">
            <a:tbl>
              <a:tblPr/>
              <a:tblGrid>
                <a:gridCol w="1219200"/>
                <a:gridCol w="5029200"/>
                <a:gridCol w="2057400"/>
              </a:tblGrid>
              <a:tr h="2984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序号</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项目</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评分标准</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连续发生至每日一次</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每日少于一次至每月一次</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每月一次至每年一次</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一年以上一次</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9182" name="Rectangle 30"/>
          <p:cNvSpPr/>
          <p:nvPr/>
        </p:nvSpPr>
        <p:spPr>
          <a:xfrm>
            <a:off x="0" y="4138613"/>
            <a:ext cx="9144000" cy="830262"/>
          </a:xfrm>
          <a:prstGeom prst="rect">
            <a:avLst/>
          </a:prstGeom>
          <a:noFill/>
          <a:ln w="9525">
            <a:noFill/>
          </a:ln>
        </p:spPr>
        <p:txBody>
          <a:bodyPr>
            <a:spAutoFit/>
          </a:bodyPr>
          <a:lstStyle/>
          <a:p>
            <a:pPr algn="ctr"/>
            <a:r>
              <a:rPr lang="zh-CN" altLang="en-US" sz="2400" b="1" dirty="0">
                <a:solidFill>
                  <a:schemeClr val="hlink"/>
                </a:solidFill>
                <a:latin typeface="新宋体" panose="02010609030101010101" pitchFamily="49" charset="-122"/>
                <a:ea typeface="新宋体" panose="02010609030101010101" pitchFamily="49" charset="-122"/>
              </a:rPr>
              <a:t>环境影响范围</a:t>
            </a:r>
            <a:r>
              <a:rPr lang="en-US" altLang="zh-CN" sz="2400" b="1" dirty="0">
                <a:solidFill>
                  <a:schemeClr val="hlink"/>
                </a:solidFill>
                <a:latin typeface="新宋体" panose="02010609030101010101" pitchFamily="49" charset="-122"/>
                <a:ea typeface="新宋体" panose="02010609030101010101" pitchFamily="49" charset="-122"/>
              </a:rPr>
              <a:t>B</a:t>
            </a:r>
            <a:endParaRPr lang="en-US" altLang="zh-CN" sz="2400" b="1" dirty="0">
              <a:solidFill>
                <a:schemeClr val="hlink"/>
              </a:solidFill>
              <a:latin typeface="新宋体" panose="02010609030101010101" pitchFamily="49" charset="-122"/>
              <a:ea typeface="新宋体" panose="02010609030101010101" pitchFamily="49" charset="-122"/>
            </a:endParaRPr>
          </a:p>
          <a:p>
            <a:pPr eaLnBrk="0" hangingPunct="0"/>
            <a:endParaRPr lang="zh-CN" altLang="en-US" sz="2400" b="1" dirty="0">
              <a:latin typeface="新宋体" panose="02010609030101010101" pitchFamily="49" charset="-122"/>
              <a:ea typeface="新宋体" panose="02010609030101010101" pitchFamily="49" charset="-122"/>
            </a:endParaRPr>
          </a:p>
        </p:txBody>
      </p:sp>
      <p:graphicFrame>
        <p:nvGraphicFramePr>
          <p:cNvPr id="58399" name="Group 31"/>
          <p:cNvGraphicFramePr>
            <a:graphicFrameLocks noGrp="1"/>
          </p:cNvGraphicFramePr>
          <p:nvPr/>
        </p:nvGraphicFramePr>
        <p:xfrm>
          <a:off x="304800" y="4724400"/>
          <a:ext cx="8305800" cy="1981200"/>
        </p:xfrm>
        <a:graphic>
          <a:graphicData uri="http://schemas.openxmlformats.org/drawingml/2006/table">
            <a:tbl>
              <a:tblPr/>
              <a:tblGrid>
                <a:gridCol w="1219200"/>
                <a:gridCol w="5029200"/>
                <a:gridCol w="2057400"/>
              </a:tblGrid>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序号</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项目</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评分标准</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全球</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国家</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地区</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局部</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14338" y="657225"/>
            <a:ext cx="8229600" cy="493713"/>
          </a:xfrm>
          <a:solidFill>
            <a:srgbClr val="FFFFFF"/>
          </a:solidFill>
          <a:ln>
            <a:solidFill>
              <a:srgbClr val="000000"/>
            </a:solidFill>
            <a:miter/>
          </a:ln>
        </p:spPr>
        <p:txBody>
          <a:bodyPr/>
          <a:lstStyle/>
          <a:p>
            <a:pPr eaLnBrk="1" hangingPunct="1"/>
            <a:r>
              <a:rPr lang="zh-CN" altLang="en-US" sz="2000" b="1" dirty="0">
                <a:latin typeface="新宋体" panose="02010609030101010101" pitchFamily="49" charset="-122"/>
                <a:ea typeface="新宋体" panose="02010609030101010101" pitchFamily="49" charset="-122"/>
              </a:rPr>
              <a:t>第七章  环境因素的评价</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多因子打分法</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一</a:t>
            </a:r>
            <a:r>
              <a:rPr lang="en-US" altLang="zh-CN" sz="2000" b="1" dirty="0">
                <a:latin typeface="新宋体" panose="02010609030101010101" pitchFamily="49" charset="-122"/>
                <a:ea typeface="新宋体" panose="02010609030101010101" pitchFamily="49" charset="-122"/>
              </a:rPr>
              <a:t>)</a:t>
            </a:r>
            <a:endParaRPr lang="en-US" altLang="zh-CN" sz="2000" b="1" dirty="0">
              <a:latin typeface="新宋体" panose="02010609030101010101" pitchFamily="49" charset="-122"/>
              <a:ea typeface="新宋体" panose="02010609030101010101" pitchFamily="49" charset="-122"/>
            </a:endParaRPr>
          </a:p>
        </p:txBody>
      </p:sp>
      <p:graphicFrame>
        <p:nvGraphicFramePr>
          <p:cNvPr id="59395" name="Group 3"/>
          <p:cNvGraphicFramePr>
            <a:graphicFrameLocks noGrp="1"/>
          </p:cNvGraphicFramePr>
          <p:nvPr/>
        </p:nvGraphicFramePr>
        <p:xfrm>
          <a:off x="457200" y="1941513"/>
          <a:ext cx="8305800" cy="1981200"/>
        </p:xfrm>
        <a:graphic>
          <a:graphicData uri="http://schemas.openxmlformats.org/drawingml/2006/table">
            <a:tbl>
              <a:tblPr/>
              <a:tblGrid>
                <a:gridCol w="1219200"/>
                <a:gridCol w="5029200"/>
                <a:gridCol w="2057400"/>
              </a:tblGrid>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序号</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项目</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评分标准</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重大</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严重</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一般</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轻微</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0205" name="Rectangle 29"/>
          <p:cNvSpPr/>
          <p:nvPr/>
        </p:nvSpPr>
        <p:spPr>
          <a:xfrm>
            <a:off x="0" y="1484313"/>
            <a:ext cx="9144000" cy="946150"/>
          </a:xfrm>
          <a:prstGeom prst="rect">
            <a:avLst/>
          </a:prstGeom>
          <a:noFill/>
          <a:ln w="9525">
            <a:noFill/>
          </a:ln>
        </p:spPr>
        <p:txBody>
          <a:bodyPr>
            <a:spAutoFit/>
          </a:bodyPr>
          <a:lstStyle/>
          <a:p>
            <a:pPr algn="ctr"/>
            <a:r>
              <a:rPr lang="zh-CN" altLang="en-US" sz="2800" b="1" dirty="0">
                <a:solidFill>
                  <a:schemeClr val="hlink"/>
                </a:solidFill>
                <a:latin typeface="新宋体" panose="02010609030101010101" pitchFamily="49" charset="-122"/>
                <a:ea typeface="新宋体" panose="02010609030101010101" pitchFamily="49" charset="-122"/>
              </a:rPr>
              <a:t>环境污染的危害程度</a:t>
            </a:r>
            <a:r>
              <a:rPr lang="en-US" altLang="zh-CN" sz="2800" b="1" dirty="0">
                <a:solidFill>
                  <a:schemeClr val="hlink"/>
                </a:solidFill>
                <a:latin typeface="新宋体" panose="02010609030101010101" pitchFamily="49" charset="-122"/>
                <a:ea typeface="新宋体" panose="02010609030101010101" pitchFamily="49" charset="-122"/>
              </a:rPr>
              <a:t>C</a:t>
            </a:r>
            <a:endParaRPr lang="en-US" altLang="zh-CN" sz="2800" dirty="0">
              <a:solidFill>
                <a:schemeClr val="hlink"/>
              </a:solidFill>
              <a:latin typeface="新宋体" panose="02010609030101010101" pitchFamily="49" charset="-122"/>
              <a:ea typeface="新宋体" panose="02010609030101010101" pitchFamily="49" charset="-122"/>
            </a:endParaRPr>
          </a:p>
          <a:p>
            <a:pPr eaLnBrk="0" hangingPunct="0"/>
            <a:endParaRPr lang="zh-CN" altLang="en-US" sz="2800" dirty="0">
              <a:latin typeface="新宋体" panose="02010609030101010101" pitchFamily="49" charset="-122"/>
              <a:ea typeface="新宋体" panose="02010609030101010101" pitchFamily="49" charset="-122"/>
            </a:endParaRPr>
          </a:p>
        </p:txBody>
      </p:sp>
      <p:graphicFrame>
        <p:nvGraphicFramePr>
          <p:cNvPr id="59422" name="Group 30"/>
          <p:cNvGraphicFramePr>
            <a:graphicFrameLocks noGrp="1"/>
          </p:cNvGraphicFramePr>
          <p:nvPr/>
        </p:nvGraphicFramePr>
        <p:xfrm>
          <a:off x="381000" y="4308475"/>
          <a:ext cx="8305800" cy="1981200"/>
        </p:xfrm>
        <a:graphic>
          <a:graphicData uri="http://schemas.openxmlformats.org/drawingml/2006/table">
            <a:tbl>
              <a:tblPr/>
              <a:tblGrid>
                <a:gridCol w="1219200"/>
                <a:gridCol w="5029200"/>
                <a:gridCol w="2057400"/>
              </a:tblGrid>
              <a:tr h="2968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序号</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项目</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评分标准</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极为敏感、严重影响公司形象</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较为关注，影响公司形象</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关注或不关注，对公司形象有影响</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不影响公司形象</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0232" name="Rectangle 56"/>
          <p:cNvSpPr/>
          <p:nvPr/>
        </p:nvSpPr>
        <p:spPr>
          <a:xfrm>
            <a:off x="0" y="3846513"/>
            <a:ext cx="9144000" cy="457200"/>
          </a:xfrm>
          <a:prstGeom prst="rect">
            <a:avLst/>
          </a:prstGeom>
          <a:noFill/>
          <a:ln w="9525">
            <a:noFill/>
          </a:ln>
        </p:spPr>
        <p:txBody>
          <a:bodyPr anchor="ctr" anchorCtr="0">
            <a:spAutoFit/>
          </a:bodyPr>
          <a:lstStyle/>
          <a:p>
            <a:pPr algn="ctr"/>
            <a:r>
              <a:rPr lang="zh-CN" altLang="en-US" sz="2400" b="1" dirty="0">
                <a:solidFill>
                  <a:schemeClr val="hlink"/>
                </a:solidFill>
                <a:latin typeface="新宋体" panose="02010609030101010101" pitchFamily="49" charset="-122"/>
                <a:ea typeface="新宋体" panose="02010609030101010101" pitchFamily="49" charset="-122"/>
              </a:rPr>
              <a:t>相关方关注程度</a:t>
            </a:r>
            <a:r>
              <a:rPr lang="en-US" altLang="zh-CN" sz="2400" b="1" dirty="0">
                <a:solidFill>
                  <a:schemeClr val="hlink"/>
                </a:solidFill>
                <a:latin typeface="新宋体" panose="02010609030101010101" pitchFamily="49" charset="-122"/>
                <a:ea typeface="新宋体" panose="02010609030101010101" pitchFamily="49" charset="-122"/>
              </a:rPr>
              <a:t>D</a:t>
            </a:r>
            <a:r>
              <a:rPr lang="en-US" altLang="zh-CN" sz="2400" b="1" dirty="0">
                <a:latin typeface="新宋体" panose="02010609030101010101" pitchFamily="49" charset="-122"/>
                <a:ea typeface="新宋体" panose="02010609030101010101" pitchFamily="49" charset="-122"/>
              </a:rPr>
              <a:t> </a:t>
            </a:r>
            <a:endParaRPr lang="en-US" altLang="zh-CN"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542925" y="703263"/>
            <a:ext cx="8229600" cy="465137"/>
          </a:xfrm>
          <a:solidFill>
            <a:srgbClr val="FFFFFF"/>
          </a:solidFill>
          <a:ln>
            <a:solidFill>
              <a:srgbClr val="000000"/>
            </a:solidFill>
            <a:miter/>
          </a:ln>
        </p:spPr>
        <p:txBody>
          <a:bodyPr/>
          <a:lstStyle/>
          <a:p>
            <a:pPr eaLnBrk="1" hangingPunct="1"/>
            <a:r>
              <a:rPr lang="zh-CN" altLang="en-US" sz="2000" b="1" dirty="0">
                <a:latin typeface="新宋体" panose="02010609030101010101" pitchFamily="49" charset="-122"/>
                <a:ea typeface="新宋体" panose="02010609030101010101" pitchFamily="49" charset="-122"/>
              </a:rPr>
              <a:t>第七章  环境因素的评价</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多因子打分法</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一</a:t>
            </a:r>
            <a:r>
              <a:rPr lang="en-US" altLang="zh-CN" sz="2000" b="1" dirty="0">
                <a:latin typeface="新宋体" panose="02010609030101010101" pitchFamily="49" charset="-122"/>
                <a:ea typeface="新宋体" panose="02010609030101010101" pitchFamily="49" charset="-122"/>
              </a:rPr>
              <a:t>)</a:t>
            </a:r>
            <a:endParaRPr lang="en-US" altLang="zh-CN" sz="2000" b="1" dirty="0">
              <a:latin typeface="新宋体" panose="02010609030101010101" pitchFamily="49" charset="-122"/>
              <a:ea typeface="新宋体" panose="02010609030101010101" pitchFamily="49" charset="-122"/>
            </a:endParaRPr>
          </a:p>
        </p:txBody>
      </p:sp>
      <p:sp>
        <p:nvSpPr>
          <p:cNvPr id="51203" name="Rectangle 3"/>
          <p:cNvSpPr/>
          <p:nvPr/>
        </p:nvSpPr>
        <p:spPr>
          <a:xfrm>
            <a:off x="838200" y="1412875"/>
            <a:ext cx="7239000" cy="830263"/>
          </a:xfrm>
          <a:prstGeom prst="rect">
            <a:avLst/>
          </a:prstGeom>
          <a:noFill/>
          <a:ln w="9525">
            <a:noFill/>
          </a:ln>
        </p:spPr>
        <p:txBody>
          <a:bodyPr>
            <a:spAutoFit/>
          </a:bodyPr>
          <a:lstStyle/>
          <a:p>
            <a:pPr algn="ctr"/>
            <a:r>
              <a:rPr lang="zh-CN" altLang="en-US" sz="2400" b="1" dirty="0">
                <a:solidFill>
                  <a:schemeClr val="hlink"/>
                </a:solidFill>
                <a:latin typeface="新宋体" panose="02010609030101010101" pitchFamily="49" charset="-122"/>
                <a:ea typeface="新宋体" panose="02010609030101010101" pitchFamily="49" charset="-122"/>
              </a:rPr>
              <a:t>法律法规和其他要求的符合性</a:t>
            </a:r>
            <a:r>
              <a:rPr lang="en-US" altLang="zh-CN" sz="2400" b="1" dirty="0">
                <a:solidFill>
                  <a:schemeClr val="hlink"/>
                </a:solidFill>
                <a:latin typeface="新宋体" panose="02010609030101010101" pitchFamily="49" charset="-122"/>
                <a:ea typeface="新宋体" panose="02010609030101010101" pitchFamily="49" charset="-122"/>
              </a:rPr>
              <a:t>E</a:t>
            </a:r>
            <a:endParaRPr lang="en-US" altLang="zh-CN" sz="2400" b="1" dirty="0">
              <a:solidFill>
                <a:schemeClr val="hlink"/>
              </a:solidFill>
              <a:latin typeface="新宋体" panose="02010609030101010101" pitchFamily="49" charset="-122"/>
              <a:ea typeface="新宋体" panose="02010609030101010101" pitchFamily="49" charset="-122"/>
            </a:endParaRPr>
          </a:p>
          <a:p>
            <a:pPr eaLnBrk="0" hangingPunct="0"/>
            <a:endParaRPr lang="zh-CN" altLang="en-US" sz="2400" b="1" dirty="0">
              <a:solidFill>
                <a:schemeClr val="hlink"/>
              </a:solidFill>
              <a:latin typeface="新宋体" panose="02010609030101010101" pitchFamily="49" charset="-122"/>
              <a:ea typeface="新宋体" panose="02010609030101010101" pitchFamily="49" charset="-122"/>
            </a:endParaRPr>
          </a:p>
        </p:txBody>
      </p:sp>
      <p:graphicFrame>
        <p:nvGraphicFramePr>
          <p:cNvPr id="60420" name="Group 4"/>
          <p:cNvGraphicFramePr>
            <a:graphicFrameLocks noGrp="1"/>
          </p:cNvGraphicFramePr>
          <p:nvPr/>
        </p:nvGraphicFramePr>
        <p:xfrm>
          <a:off x="539750" y="1928813"/>
          <a:ext cx="8305800" cy="1981200"/>
        </p:xfrm>
        <a:graphic>
          <a:graphicData uri="http://schemas.openxmlformats.org/drawingml/2006/table">
            <a:tbl>
              <a:tblPr/>
              <a:tblGrid>
                <a:gridCol w="1219200"/>
                <a:gridCol w="5029200"/>
                <a:gridCol w="2057400"/>
              </a:tblGrid>
              <a:tr h="2968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华文中宋" panose="02010600040101010101" pitchFamily="2" charset="-122"/>
                        </a:rPr>
                        <a:t>序号</a:t>
                      </a:r>
                      <a:endParaRPr kumimoji="0" lang="zh-CN" altLang="en-US" sz="2000" b="1" i="0" u="none" strike="noStrike" cap="none" normalizeH="0" baseline="0">
                        <a:ln>
                          <a:noFill/>
                        </a:ln>
                        <a:solidFill>
                          <a:schemeClr val="tx1"/>
                        </a:solidFill>
                        <a:effectLst/>
                        <a:latin typeface="Arial" panose="020B0604020202020204" pitchFamily="34" charset="0"/>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华文中宋" panose="02010600040101010101" pitchFamily="2" charset="-122"/>
                        </a:rPr>
                        <a:t>项目</a:t>
                      </a:r>
                      <a:endParaRPr kumimoji="0" lang="zh-CN" altLang="en-US" sz="2000" b="1" i="0" u="none" strike="noStrike" cap="none" normalizeH="0" baseline="0">
                        <a:ln>
                          <a:noFill/>
                        </a:ln>
                        <a:solidFill>
                          <a:schemeClr val="tx1"/>
                        </a:solidFill>
                        <a:effectLst/>
                        <a:latin typeface="Arial" panose="020B0604020202020204" pitchFamily="34" charset="0"/>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Arial" panose="020B0604020202020204" pitchFamily="34" charset="0"/>
                          <a:ea typeface="华文中宋" panose="02010600040101010101" pitchFamily="2" charset="-122"/>
                        </a:rPr>
                        <a:t>评分标准</a:t>
                      </a:r>
                      <a:endParaRPr kumimoji="0" lang="zh-CN" altLang="en-US" sz="2000" b="1" i="0" u="none" strike="noStrike" cap="none" normalizeH="0" baseline="0">
                        <a:ln>
                          <a:noFill/>
                        </a:ln>
                        <a:solidFill>
                          <a:schemeClr val="tx1"/>
                        </a:solidFill>
                        <a:effectLst/>
                        <a:latin typeface="Arial" panose="020B0604020202020204" pitchFamily="34" charset="0"/>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测定值与规定值超标</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测定值在允许范围内</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测定值等于规定值</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测定值优于规定值</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60446" name="Group 30"/>
          <p:cNvGraphicFramePr>
            <a:graphicFrameLocks noGrp="1"/>
          </p:cNvGraphicFramePr>
          <p:nvPr/>
        </p:nvGraphicFramePr>
        <p:xfrm>
          <a:off x="533400" y="4360863"/>
          <a:ext cx="8305800" cy="1981200"/>
        </p:xfrm>
        <a:graphic>
          <a:graphicData uri="http://schemas.openxmlformats.org/drawingml/2006/table">
            <a:tbl>
              <a:tblPr/>
              <a:tblGrid>
                <a:gridCol w="1219200"/>
                <a:gridCol w="5029200"/>
                <a:gridCol w="2057400"/>
              </a:tblGrid>
              <a:tr h="1444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序号</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项目</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评分标准</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有成熟技术且投入资金大于</a:t>
                      </a: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5</a:t>
                      </a: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万元</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有技术控制但处于考核阶段</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3</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目前没有相应的技术控制</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2</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4</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有成熟技术且投入资金少于</a:t>
                      </a: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5</a:t>
                      </a:r>
                      <a:r>
                        <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万元</a:t>
                      </a:r>
                      <a:endParaRPr kumimoji="0" lang="zh-CN" altLang="en-US"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rPr>
                        <a:t>1</a:t>
                      </a:r>
                      <a:endParaRPr kumimoji="0" lang="en-US" altLang="zh-CN" sz="2000" b="1" i="0" u="none" strike="noStrike" cap="none" normalizeH="0" baseline="0">
                        <a:ln>
                          <a:noFill/>
                        </a:ln>
                        <a:solidFill>
                          <a:schemeClr val="tx1"/>
                        </a:solidFill>
                        <a:effectLst/>
                        <a:latin typeface="华文中宋" panose="02010600040101010101" pitchFamily="2" charset="-122"/>
                        <a:ea typeface="华文中宋" panose="0201060004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1256" name="Rectangle 56"/>
          <p:cNvSpPr/>
          <p:nvPr/>
        </p:nvSpPr>
        <p:spPr>
          <a:xfrm>
            <a:off x="1143000" y="3903663"/>
            <a:ext cx="6934200" cy="884237"/>
          </a:xfrm>
          <a:prstGeom prst="rect">
            <a:avLst/>
          </a:prstGeom>
          <a:noFill/>
          <a:ln w="9525">
            <a:noFill/>
          </a:ln>
        </p:spPr>
        <p:txBody>
          <a:bodyPr>
            <a:spAutoFit/>
          </a:bodyPr>
          <a:lstStyle/>
          <a:p>
            <a:pPr algn="ctr"/>
            <a:r>
              <a:rPr lang="zh-CN" altLang="en-US" sz="2400" b="1" dirty="0">
                <a:solidFill>
                  <a:schemeClr val="hlink"/>
                </a:solidFill>
                <a:latin typeface="新宋体" panose="02010609030101010101" pitchFamily="49" charset="-122"/>
                <a:ea typeface="新宋体" panose="02010609030101010101" pitchFamily="49" charset="-122"/>
              </a:rPr>
              <a:t>资金投入程度</a:t>
            </a:r>
            <a:r>
              <a:rPr lang="en-US" altLang="zh-CN" sz="2400" b="1" dirty="0">
                <a:solidFill>
                  <a:schemeClr val="hlink"/>
                </a:solidFill>
                <a:latin typeface="新宋体" panose="02010609030101010101" pitchFamily="49" charset="-122"/>
                <a:ea typeface="新宋体" panose="02010609030101010101" pitchFamily="49" charset="-122"/>
              </a:rPr>
              <a:t>F</a:t>
            </a:r>
            <a:endParaRPr lang="en-US" altLang="zh-CN" sz="2400" dirty="0">
              <a:solidFill>
                <a:schemeClr val="hlink"/>
              </a:solidFill>
              <a:latin typeface="新宋体" panose="02010609030101010101" pitchFamily="49" charset="-122"/>
              <a:ea typeface="新宋体" panose="02010609030101010101" pitchFamily="49" charset="-122"/>
            </a:endParaRPr>
          </a:p>
          <a:p>
            <a:pPr eaLnBrk="0" hangingPunct="0"/>
            <a:endParaRPr lang="zh-CN" altLang="en-US" sz="2800" dirty="0">
              <a:latin typeface="新宋体" panose="02010609030101010101" pitchFamily="49" charset="-122"/>
              <a:ea typeface="新宋体" panose="0201060903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428625" y="658813"/>
            <a:ext cx="8229600" cy="493712"/>
          </a:xfrm>
          <a:solidFill>
            <a:srgbClr val="FFFFFF"/>
          </a:solidFill>
          <a:ln>
            <a:solidFill>
              <a:srgbClr val="000000"/>
            </a:solidFill>
            <a:miter/>
          </a:ln>
        </p:spPr>
        <p:txBody>
          <a:bodyPr/>
          <a:lstStyle/>
          <a:p>
            <a:pPr eaLnBrk="1" hangingPunct="1"/>
            <a:r>
              <a:rPr lang="zh-CN" altLang="en-US" sz="2000" b="1" dirty="0">
                <a:latin typeface="新宋体" panose="02010609030101010101" pitchFamily="49" charset="-122"/>
                <a:ea typeface="新宋体" panose="02010609030101010101" pitchFamily="49" charset="-122"/>
              </a:rPr>
              <a:t>第七章    环境因素的评价</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多因子打分法</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一</a:t>
            </a:r>
            <a:r>
              <a:rPr lang="en-US" altLang="zh-CN" sz="2000" b="1" dirty="0">
                <a:latin typeface="新宋体" panose="02010609030101010101" pitchFamily="49" charset="-122"/>
                <a:ea typeface="新宋体" panose="02010609030101010101" pitchFamily="49" charset="-122"/>
              </a:rPr>
              <a:t>)</a:t>
            </a:r>
            <a:endParaRPr lang="en-US" altLang="zh-CN" sz="2000" b="1" dirty="0">
              <a:latin typeface="新宋体" panose="02010609030101010101" pitchFamily="49" charset="-122"/>
              <a:ea typeface="新宋体" panose="02010609030101010101" pitchFamily="49" charset="-122"/>
            </a:endParaRPr>
          </a:p>
        </p:txBody>
      </p:sp>
      <p:sp>
        <p:nvSpPr>
          <p:cNvPr id="52227" name="Rectangle 3"/>
          <p:cNvSpPr>
            <a:spLocks noGrp="1"/>
          </p:cNvSpPr>
          <p:nvPr>
            <p:ph idx="1"/>
          </p:nvPr>
        </p:nvSpPr>
        <p:spPr>
          <a:solidFill>
            <a:srgbClr val="FFFFFF"/>
          </a:solidFill>
          <a:ln>
            <a:solidFill>
              <a:srgbClr val="000000"/>
            </a:solidFill>
            <a:miter/>
          </a:ln>
        </p:spPr>
        <p:txBody>
          <a:bodyPr/>
          <a:lstStyle/>
          <a:p>
            <a:pPr eaLnBrk="1" hangingPunct="1">
              <a:buNone/>
            </a:pPr>
            <a:r>
              <a:rPr lang="zh-CN" altLang="en-US" dirty="0">
                <a:latin typeface="新宋体" panose="02010609030101010101" pitchFamily="49" charset="-122"/>
                <a:ea typeface="新宋体" panose="02010609030101010101" pitchFamily="49" charset="-122"/>
              </a:rPr>
              <a:t>评价原则：</a:t>
            </a:r>
            <a:endParaRPr lang="zh-CN" altLang="en-US" dirty="0">
              <a:latin typeface="新宋体" panose="02010609030101010101" pitchFamily="49" charset="-122"/>
              <a:ea typeface="新宋体" panose="02010609030101010101" pitchFamily="49" charset="-122"/>
            </a:endParaRPr>
          </a:p>
          <a:p>
            <a:pPr eaLnBrk="1" hangingPunct="1">
              <a:buNone/>
            </a:pPr>
            <a:r>
              <a:rPr lang="zh-CN" altLang="en-US" b="1" dirty="0">
                <a:latin typeface="新宋体" panose="02010609030101010101" pitchFamily="49" charset="-122"/>
                <a:ea typeface="新宋体" panose="02010609030101010101" pitchFamily="49" charset="-122"/>
              </a:rPr>
              <a:t>若</a:t>
            </a:r>
            <a:r>
              <a:rPr lang="en-US" altLang="zh-CN" b="1" dirty="0">
                <a:latin typeface="新宋体" panose="02010609030101010101" pitchFamily="49" charset="-122"/>
                <a:ea typeface="新宋体" panose="02010609030101010101" pitchFamily="49" charset="-122"/>
              </a:rPr>
              <a:t>A+B+C+D+E+F≥15</a:t>
            </a:r>
            <a:r>
              <a:rPr lang="zh-CN" altLang="en-US" b="1" dirty="0">
                <a:latin typeface="新宋体" panose="02010609030101010101" pitchFamily="49" charset="-122"/>
                <a:ea typeface="新宋体" panose="02010609030101010101" pitchFamily="49" charset="-122"/>
              </a:rPr>
              <a:t>分或单项为</a:t>
            </a:r>
            <a:r>
              <a:rPr lang="en-US" altLang="zh-CN" b="1" dirty="0">
                <a:latin typeface="新宋体" panose="02010609030101010101" pitchFamily="49" charset="-122"/>
                <a:ea typeface="新宋体" panose="02010609030101010101" pitchFamily="49" charset="-122"/>
              </a:rPr>
              <a:t>4</a:t>
            </a:r>
            <a:r>
              <a:rPr lang="zh-CN" altLang="en-US" b="1" dirty="0">
                <a:latin typeface="新宋体" panose="02010609030101010101" pitchFamily="49" charset="-122"/>
                <a:ea typeface="新宋体" panose="02010609030101010101" pitchFamily="49" charset="-122"/>
              </a:rPr>
              <a:t>分的，则为重要环境因素</a:t>
            </a:r>
            <a:endParaRPr lang="zh-CN" altLang="en-US" b="1" dirty="0">
              <a:latin typeface="新宋体" panose="02010609030101010101" pitchFamily="49" charset="-122"/>
              <a:ea typeface="新宋体" panose="0201060903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379413" y="649288"/>
            <a:ext cx="8229600" cy="461962"/>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第七章  环境因素的评价</a:t>
            </a:r>
            <a:endParaRPr lang="en-US" altLang="zh-CN" sz="2400" b="1" dirty="0">
              <a:latin typeface="新宋体" panose="02010609030101010101" pitchFamily="49" charset="-122"/>
              <a:ea typeface="新宋体" panose="02010609030101010101" pitchFamily="49" charset="-122"/>
            </a:endParaRPr>
          </a:p>
        </p:txBody>
      </p:sp>
      <p:sp>
        <p:nvSpPr>
          <p:cNvPr id="53251" name="Rectangle 3"/>
          <p:cNvSpPr/>
          <p:nvPr/>
        </p:nvSpPr>
        <p:spPr>
          <a:xfrm>
            <a:off x="2268538" y="2420938"/>
            <a:ext cx="4176712" cy="701675"/>
          </a:xfrm>
          <a:prstGeom prst="rect">
            <a:avLst/>
          </a:prstGeom>
          <a:noFill/>
          <a:ln w="9525">
            <a:noFill/>
          </a:ln>
        </p:spPr>
        <p:txBody>
          <a:bodyPr>
            <a:spAutoFit/>
          </a:bodyPr>
          <a:lstStyle/>
          <a:p>
            <a:r>
              <a:rPr lang="zh-CN" altLang="en-US" sz="4000" b="1" dirty="0">
                <a:latin typeface="新宋体" panose="02010609030101010101" pitchFamily="49" charset="-122"/>
                <a:ea typeface="新宋体" panose="02010609030101010101" pitchFamily="49" charset="-122"/>
              </a:rPr>
              <a:t>多因子打分法</a:t>
            </a:r>
            <a:r>
              <a:rPr lang="en-US" altLang="zh-CN" sz="4000" b="1" dirty="0">
                <a:latin typeface="新宋体" panose="02010609030101010101" pitchFamily="49" charset="-122"/>
                <a:ea typeface="新宋体" panose="02010609030101010101" pitchFamily="49" charset="-122"/>
              </a:rPr>
              <a:t>(</a:t>
            </a:r>
            <a:r>
              <a:rPr lang="zh-CN" altLang="en-US" sz="4000" b="1" dirty="0">
                <a:latin typeface="新宋体" panose="02010609030101010101" pitchFamily="49" charset="-122"/>
                <a:ea typeface="新宋体" panose="02010609030101010101" pitchFamily="49" charset="-122"/>
              </a:rPr>
              <a:t>二</a:t>
            </a:r>
            <a:r>
              <a:rPr lang="en-US" altLang="zh-CN" sz="4000" b="1" dirty="0">
                <a:latin typeface="新宋体" panose="02010609030101010101" pitchFamily="49" charset="-122"/>
                <a:ea typeface="新宋体" panose="02010609030101010101" pitchFamily="49" charset="-122"/>
              </a:rPr>
              <a:t>)</a:t>
            </a:r>
            <a:endParaRPr lang="zh-CN" altLang="en-US" sz="4000" b="1" dirty="0">
              <a:latin typeface="新宋体" panose="02010609030101010101" pitchFamily="49" charset="-122"/>
              <a:ea typeface="新宋体" panose="0201060903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p:nvPr/>
        </p:nvSpPr>
        <p:spPr>
          <a:xfrm>
            <a:off x="395288" y="1341438"/>
            <a:ext cx="9205912" cy="4154487"/>
          </a:xfrm>
          <a:prstGeom prst="rect">
            <a:avLst/>
          </a:prstGeom>
          <a:noFill/>
          <a:ln w="9525">
            <a:noFill/>
          </a:ln>
        </p:spPr>
        <p:txBody>
          <a:bodyPr>
            <a:spAutoFit/>
          </a:bodyPr>
          <a:lstStyle/>
          <a:p>
            <a:r>
              <a:rPr lang="zh-CN" altLang="en-US" sz="2400" b="1" dirty="0">
                <a:solidFill>
                  <a:srgbClr val="FF0000"/>
                </a:solidFill>
                <a:latin typeface="新宋体" panose="02010609030101010101" pitchFamily="49" charset="-122"/>
                <a:ea typeface="新宋体" panose="02010609030101010101" pitchFamily="49" charset="-122"/>
              </a:rPr>
              <a:t>环境影响评价基准法</a:t>
            </a:r>
            <a:endParaRPr lang="zh-CN" altLang="en-US" sz="2400" b="1" dirty="0">
              <a:solidFill>
                <a:srgbClr val="FF0000"/>
              </a:solidFill>
              <a:latin typeface="新宋体" panose="02010609030101010101" pitchFamily="49" charset="-122"/>
              <a:ea typeface="新宋体" panose="02010609030101010101" pitchFamily="49" charset="-122"/>
            </a:endParaRPr>
          </a:p>
          <a:p>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1</a:t>
            </a:r>
            <a:r>
              <a:rPr lang="zh-CN" altLang="en-US" sz="2400" b="1" dirty="0">
                <a:latin typeface="新宋体" panose="02010609030101010101" pitchFamily="49" charset="-122"/>
                <a:ea typeface="新宋体" panose="02010609030101010101" pitchFamily="49" charset="-122"/>
              </a:rPr>
              <a:t>）主要</a:t>
            </a:r>
            <a:r>
              <a:rPr lang="zh-CN" altLang="en-US" sz="2400" b="1" dirty="0">
                <a:solidFill>
                  <a:srgbClr val="FF0000"/>
                </a:solidFill>
                <a:latin typeface="新宋体" panose="02010609030101010101" pitchFamily="49" charset="-122"/>
                <a:ea typeface="新宋体" panose="02010609030101010101" pitchFamily="49" charset="-122"/>
              </a:rPr>
              <a:t>针对环境污染型</a:t>
            </a:r>
            <a:r>
              <a:rPr lang="en-US" altLang="zh-CN" sz="2400" b="1" dirty="0">
                <a:latin typeface="新宋体" panose="02010609030101010101" pitchFamily="49" charset="-122"/>
                <a:ea typeface="新宋体" panose="02010609030101010101" pitchFamily="49" charset="-122"/>
              </a:rPr>
              <a:t>EA</a:t>
            </a:r>
            <a:endParaRPr lang="en-US" altLang="zh-CN" sz="2400" b="1" dirty="0">
              <a:latin typeface="新宋体" panose="02010609030101010101" pitchFamily="49" charset="-122"/>
              <a:ea typeface="新宋体" panose="02010609030101010101" pitchFamily="49" charset="-122"/>
            </a:endParaRPr>
          </a:p>
          <a:p>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2</a:t>
            </a:r>
            <a:r>
              <a:rPr lang="zh-CN" altLang="en-US" sz="2400" b="1" dirty="0">
                <a:latin typeface="新宋体" panose="02010609030101010101" pitchFamily="49" charset="-122"/>
                <a:ea typeface="新宋体" panose="02010609030101010101" pitchFamily="49" charset="-122"/>
              </a:rPr>
              <a:t>）按</a:t>
            </a:r>
            <a:r>
              <a:rPr lang="zh-CN" altLang="en-US" sz="2400" b="1" dirty="0">
                <a:solidFill>
                  <a:srgbClr val="FF0000"/>
                </a:solidFill>
                <a:latin typeface="新宋体" panose="02010609030101010101" pitchFamily="49" charset="-122"/>
                <a:ea typeface="新宋体" panose="02010609030101010101" pitchFamily="49" charset="-122"/>
              </a:rPr>
              <a:t>两组评价因子分别评分</a:t>
            </a:r>
            <a:endParaRPr lang="zh-CN" altLang="en-US" sz="2400" b="1" dirty="0">
              <a:solidFill>
                <a:srgbClr val="FF0000"/>
              </a:solidFill>
              <a:latin typeface="新宋体" panose="02010609030101010101" pitchFamily="49" charset="-122"/>
              <a:ea typeface="新宋体" panose="02010609030101010101" pitchFamily="49" charset="-122"/>
            </a:endParaRPr>
          </a:p>
          <a:p>
            <a:r>
              <a:rPr lang="zh-CN" altLang="en-US" sz="2400" b="1" dirty="0">
                <a:latin typeface="新宋体" panose="02010609030101010101" pitchFamily="49" charset="-122"/>
                <a:ea typeface="新宋体" panose="02010609030101010101" pitchFamily="49" charset="-122"/>
              </a:rPr>
              <a:t>      </a:t>
            </a:r>
            <a:r>
              <a:rPr lang="en-US" altLang="zh-CN" sz="2400" b="1" dirty="0">
                <a:latin typeface="新宋体" panose="02010609030101010101" pitchFamily="49" charset="-122"/>
                <a:ea typeface="新宋体" panose="02010609030101010101" pitchFamily="49" charset="-122"/>
              </a:rPr>
              <a:t>a)</a:t>
            </a:r>
            <a:r>
              <a:rPr lang="zh-CN" altLang="en-US" sz="2400" b="1" dirty="0">
                <a:solidFill>
                  <a:srgbClr val="FF0000"/>
                </a:solidFill>
                <a:latin typeface="新宋体" panose="02010609030101010101" pitchFamily="49" charset="-122"/>
                <a:ea typeface="新宋体" panose="02010609030101010101" pitchFamily="49" charset="-122"/>
              </a:rPr>
              <a:t>第一组因子包括：发生的概率</a:t>
            </a:r>
            <a:r>
              <a:rPr lang="en-US" altLang="zh-CN" sz="2400" b="1" dirty="0">
                <a:solidFill>
                  <a:srgbClr val="FF0000"/>
                </a:solidFill>
                <a:latin typeface="新宋体" panose="02010609030101010101" pitchFamily="49" charset="-122"/>
                <a:ea typeface="新宋体" panose="02010609030101010101" pitchFamily="49" charset="-122"/>
              </a:rPr>
              <a:t>m1</a:t>
            </a:r>
            <a:r>
              <a:rPr lang="zh-CN" altLang="en-US" sz="2400" b="1" dirty="0">
                <a:solidFill>
                  <a:srgbClr val="FF0000"/>
                </a:solidFill>
                <a:latin typeface="新宋体" panose="02010609030101010101" pitchFamily="49" charset="-122"/>
                <a:ea typeface="新宋体" panose="02010609030101010101" pitchFamily="49" charset="-122"/>
              </a:rPr>
              <a:t>，发现</a:t>
            </a:r>
            <a:r>
              <a:rPr lang="en-US" altLang="zh-CN" sz="2400" b="1" dirty="0">
                <a:solidFill>
                  <a:srgbClr val="FF0000"/>
                </a:solidFill>
                <a:latin typeface="新宋体" panose="02010609030101010101" pitchFamily="49" charset="-122"/>
                <a:ea typeface="新宋体" panose="02010609030101010101" pitchFamily="49" charset="-122"/>
              </a:rPr>
              <a:t>/</a:t>
            </a:r>
            <a:r>
              <a:rPr lang="zh-CN" altLang="en-US" sz="2400" b="1" dirty="0">
                <a:solidFill>
                  <a:srgbClr val="FF0000"/>
                </a:solidFill>
                <a:latin typeface="新宋体" panose="02010609030101010101" pitchFamily="49" charset="-122"/>
                <a:ea typeface="新宋体" panose="02010609030101010101" pitchFamily="49" charset="-122"/>
              </a:rPr>
              <a:t>预</a:t>
            </a:r>
            <a:endParaRPr lang="zh-CN" altLang="en-US" sz="2400" b="1" dirty="0">
              <a:solidFill>
                <a:srgbClr val="FF0000"/>
              </a:solidFill>
              <a:latin typeface="新宋体" panose="02010609030101010101" pitchFamily="49" charset="-122"/>
              <a:ea typeface="新宋体" panose="02010609030101010101" pitchFamily="49" charset="-122"/>
            </a:endParaRPr>
          </a:p>
          <a:p>
            <a:r>
              <a:rPr lang="zh-CN" altLang="en-US" sz="2400" b="1" dirty="0">
                <a:solidFill>
                  <a:srgbClr val="FF0000"/>
                </a:solidFill>
                <a:latin typeface="新宋体" panose="02010609030101010101" pitchFamily="49" charset="-122"/>
                <a:ea typeface="新宋体" panose="02010609030101010101" pitchFamily="49" charset="-122"/>
              </a:rPr>
              <a:t>          防的可能性</a:t>
            </a:r>
            <a:r>
              <a:rPr lang="en-US" altLang="zh-CN" sz="2400" b="1" dirty="0">
                <a:solidFill>
                  <a:srgbClr val="FF0000"/>
                </a:solidFill>
                <a:latin typeface="新宋体" panose="02010609030101010101" pitchFamily="49" charset="-122"/>
                <a:ea typeface="新宋体" panose="02010609030101010101" pitchFamily="49" charset="-122"/>
              </a:rPr>
              <a:t>m2,</a:t>
            </a:r>
            <a:r>
              <a:rPr lang="zh-CN" altLang="en-US" sz="2400" b="1" dirty="0">
                <a:solidFill>
                  <a:srgbClr val="FF0000"/>
                </a:solidFill>
                <a:latin typeface="新宋体" panose="02010609030101010101" pitchFamily="49" charset="-122"/>
                <a:ea typeface="新宋体" panose="02010609030101010101" pitchFamily="49" charset="-122"/>
              </a:rPr>
              <a:t>影响程度</a:t>
            </a:r>
            <a:r>
              <a:rPr lang="en-US" altLang="zh-CN" sz="2400" b="1" dirty="0">
                <a:solidFill>
                  <a:srgbClr val="FF0000"/>
                </a:solidFill>
                <a:latin typeface="新宋体" panose="02010609030101010101" pitchFamily="49" charset="-122"/>
                <a:ea typeface="新宋体" panose="02010609030101010101" pitchFamily="49" charset="-122"/>
              </a:rPr>
              <a:t>m3,</a:t>
            </a:r>
            <a:r>
              <a:rPr lang="zh-CN" altLang="en-US" sz="2400" b="1" dirty="0">
                <a:solidFill>
                  <a:srgbClr val="FF0000"/>
                </a:solidFill>
                <a:latin typeface="新宋体" panose="02010609030101010101" pitchFamily="49" charset="-122"/>
                <a:ea typeface="新宋体" panose="02010609030101010101" pitchFamily="49" charset="-122"/>
              </a:rPr>
              <a:t>分值</a:t>
            </a:r>
            <a:r>
              <a:rPr lang="en-US" altLang="zh-CN" sz="2400" b="1" dirty="0">
                <a:solidFill>
                  <a:srgbClr val="FF0000"/>
                </a:solidFill>
                <a:latin typeface="新宋体" panose="02010609030101010101" pitchFamily="49" charset="-122"/>
                <a:ea typeface="新宋体" panose="02010609030101010101" pitchFamily="49" charset="-122"/>
              </a:rPr>
              <a:t>m=m1×</a:t>
            </a:r>
            <a:endParaRPr lang="en-US" altLang="zh-CN" sz="2400" b="1" dirty="0">
              <a:solidFill>
                <a:srgbClr val="FF0000"/>
              </a:solidFill>
              <a:latin typeface="新宋体" panose="02010609030101010101" pitchFamily="49" charset="-122"/>
              <a:ea typeface="新宋体" panose="02010609030101010101" pitchFamily="49" charset="-122"/>
            </a:endParaRPr>
          </a:p>
          <a:p>
            <a:r>
              <a:rPr lang="en-US" altLang="zh-CN" sz="2400" b="1" dirty="0">
                <a:solidFill>
                  <a:srgbClr val="FF0000"/>
                </a:solidFill>
                <a:latin typeface="新宋体" panose="02010609030101010101" pitchFamily="49" charset="-122"/>
                <a:ea typeface="新宋体" panose="02010609030101010101" pitchFamily="49" charset="-122"/>
              </a:rPr>
              <a:t>          m2×m3</a:t>
            </a:r>
            <a:endParaRPr lang="en-US" altLang="zh-CN" sz="2400" b="1" dirty="0">
              <a:solidFill>
                <a:srgbClr val="FF0000"/>
              </a:solidFill>
              <a:latin typeface="新宋体" panose="02010609030101010101" pitchFamily="49" charset="-122"/>
              <a:ea typeface="新宋体" panose="02010609030101010101" pitchFamily="49" charset="-122"/>
            </a:endParaRPr>
          </a:p>
          <a:p>
            <a:r>
              <a:rPr lang="en-US" altLang="zh-CN" sz="2400" b="1" dirty="0">
                <a:latin typeface="新宋体" panose="02010609030101010101" pitchFamily="49" charset="-122"/>
                <a:ea typeface="新宋体" panose="02010609030101010101" pitchFamily="49" charset="-122"/>
              </a:rPr>
              <a:t>       b)</a:t>
            </a:r>
            <a:r>
              <a:rPr lang="zh-CN" altLang="en-US" sz="2400" b="1" dirty="0">
                <a:solidFill>
                  <a:srgbClr val="FF0000"/>
                </a:solidFill>
                <a:latin typeface="新宋体" panose="02010609030101010101" pitchFamily="49" charset="-122"/>
                <a:ea typeface="新宋体" panose="02010609030101010101" pitchFamily="49" charset="-122"/>
              </a:rPr>
              <a:t>第二组因子包括：法规的符合性</a:t>
            </a:r>
            <a:r>
              <a:rPr lang="en-US" altLang="zh-CN" sz="2400" b="1" dirty="0">
                <a:solidFill>
                  <a:srgbClr val="FF0000"/>
                </a:solidFill>
                <a:latin typeface="新宋体" panose="02010609030101010101" pitchFamily="49" charset="-122"/>
                <a:ea typeface="新宋体" panose="02010609030101010101" pitchFamily="49" charset="-122"/>
              </a:rPr>
              <a:t>n1,</a:t>
            </a:r>
            <a:r>
              <a:rPr lang="zh-CN" altLang="en-US" sz="2400" b="1" dirty="0">
                <a:solidFill>
                  <a:srgbClr val="FF0000"/>
                </a:solidFill>
                <a:latin typeface="新宋体" panose="02010609030101010101" pitchFamily="49" charset="-122"/>
                <a:ea typeface="新宋体" panose="02010609030101010101" pitchFamily="49" charset="-122"/>
              </a:rPr>
              <a:t>监控措</a:t>
            </a:r>
            <a:endParaRPr lang="zh-CN" altLang="en-US" sz="2400" b="1" dirty="0">
              <a:solidFill>
                <a:srgbClr val="FF0000"/>
              </a:solidFill>
              <a:latin typeface="新宋体" panose="02010609030101010101" pitchFamily="49" charset="-122"/>
              <a:ea typeface="新宋体" panose="02010609030101010101" pitchFamily="49" charset="-122"/>
            </a:endParaRPr>
          </a:p>
          <a:p>
            <a:r>
              <a:rPr lang="zh-CN" altLang="en-US" sz="2400" b="1" dirty="0">
                <a:solidFill>
                  <a:srgbClr val="FF0000"/>
                </a:solidFill>
                <a:latin typeface="新宋体" panose="02010609030101010101" pitchFamily="49" charset="-122"/>
                <a:ea typeface="新宋体" panose="02010609030101010101" pitchFamily="49" charset="-122"/>
              </a:rPr>
              <a:t>          施</a:t>
            </a:r>
            <a:r>
              <a:rPr lang="en-US" altLang="zh-CN" sz="2400" b="1" dirty="0">
                <a:solidFill>
                  <a:srgbClr val="FF0000"/>
                </a:solidFill>
                <a:latin typeface="新宋体" panose="02010609030101010101" pitchFamily="49" charset="-122"/>
                <a:ea typeface="新宋体" panose="02010609030101010101" pitchFamily="49" charset="-122"/>
              </a:rPr>
              <a:t>n2</a:t>
            </a:r>
            <a:r>
              <a:rPr lang="zh-CN" altLang="en-US" sz="2400" b="1" dirty="0">
                <a:solidFill>
                  <a:srgbClr val="FF0000"/>
                </a:solidFill>
                <a:latin typeface="新宋体" panose="02010609030101010101" pitchFamily="49" charset="-122"/>
                <a:ea typeface="新宋体" panose="02010609030101010101" pitchFamily="49" charset="-122"/>
              </a:rPr>
              <a:t>，事故</a:t>
            </a:r>
            <a:r>
              <a:rPr lang="en-US" altLang="zh-CN" sz="2400" b="1" dirty="0">
                <a:solidFill>
                  <a:srgbClr val="FF0000"/>
                </a:solidFill>
                <a:latin typeface="新宋体" panose="02010609030101010101" pitchFamily="49" charset="-122"/>
                <a:ea typeface="新宋体" panose="02010609030101010101" pitchFamily="49" charset="-122"/>
              </a:rPr>
              <a:t>/</a:t>
            </a:r>
            <a:r>
              <a:rPr lang="zh-CN" altLang="en-US" sz="2400" b="1" dirty="0">
                <a:solidFill>
                  <a:srgbClr val="FF0000"/>
                </a:solidFill>
                <a:latin typeface="新宋体" panose="02010609030101010101" pitchFamily="49" charset="-122"/>
                <a:ea typeface="新宋体" panose="02010609030101010101" pitchFamily="49" charset="-122"/>
              </a:rPr>
              <a:t>投诉</a:t>
            </a:r>
            <a:r>
              <a:rPr lang="en-US" altLang="zh-CN" sz="2400" b="1" dirty="0">
                <a:solidFill>
                  <a:srgbClr val="FF0000"/>
                </a:solidFill>
                <a:latin typeface="新宋体" panose="02010609030101010101" pitchFamily="49" charset="-122"/>
                <a:ea typeface="新宋体" panose="02010609030101010101" pitchFamily="49" charset="-122"/>
              </a:rPr>
              <a:t>n3</a:t>
            </a:r>
            <a:r>
              <a:rPr lang="zh-CN" altLang="en-US" sz="2400" b="1" dirty="0">
                <a:solidFill>
                  <a:srgbClr val="FF0000"/>
                </a:solidFill>
                <a:latin typeface="新宋体" panose="02010609030101010101" pitchFamily="49" charset="-122"/>
                <a:ea typeface="新宋体" panose="02010609030101010101" pitchFamily="49" charset="-122"/>
              </a:rPr>
              <a:t>，分值</a:t>
            </a:r>
            <a:r>
              <a:rPr lang="en-US" altLang="zh-CN" sz="2400" b="1" dirty="0">
                <a:solidFill>
                  <a:srgbClr val="FF0000"/>
                </a:solidFill>
                <a:latin typeface="新宋体" panose="02010609030101010101" pitchFamily="49" charset="-122"/>
                <a:ea typeface="新宋体" panose="02010609030101010101" pitchFamily="49" charset="-122"/>
              </a:rPr>
              <a:t>n=n1+n2+n3</a:t>
            </a:r>
            <a:endParaRPr lang="en-US" altLang="zh-CN" sz="2400" b="1" dirty="0">
              <a:solidFill>
                <a:srgbClr val="FF0000"/>
              </a:solidFill>
              <a:latin typeface="新宋体" panose="02010609030101010101" pitchFamily="49" charset="-122"/>
              <a:ea typeface="新宋体" panose="02010609030101010101" pitchFamily="49" charset="-122"/>
            </a:endParaRPr>
          </a:p>
          <a:p>
            <a:r>
              <a:rPr lang="en-US" altLang="zh-CN" sz="2400" b="1" dirty="0">
                <a:latin typeface="新宋体" panose="02010609030101010101" pitchFamily="49" charset="-122"/>
                <a:ea typeface="新宋体" panose="02010609030101010101" pitchFamily="49" charset="-122"/>
              </a:rPr>
              <a:t>       c)</a:t>
            </a:r>
            <a:r>
              <a:rPr lang="zh-CN" altLang="en-US" sz="2400" b="1" dirty="0">
                <a:latin typeface="新宋体" panose="02010609030101010101" pitchFamily="49" charset="-122"/>
                <a:ea typeface="新宋体" panose="02010609030101010101" pitchFamily="49" charset="-122"/>
              </a:rPr>
              <a:t>根据</a:t>
            </a:r>
            <a:r>
              <a:rPr lang="en-US" altLang="zh-CN" sz="2400" b="1" dirty="0">
                <a:latin typeface="新宋体" panose="02010609030101010101" pitchFamily="49" charset="-122"/>
                <a:ea typeface="新宋体" panose="02010609030101010101" pitchFamily="49" charset="-122"/>
              </a:rPr>
              <a:t>m</a:t>
            </a:r>
            <a:r>
              <a:rPr lang="zh-CN" altLang="en-US" sz="2400" b="1" dirty="0">
                <a:latin typeface="新宋体" panose="02010609030101010101" pitchFamily="49" charset="-122"/>
                <a:ea typeface="新宋体" panose="02010609030101010101" pitchFamily="49" charset="-122"/>
              </a:rPr>
              <a:t>和</a:t>
            </a:r>
            <a:r>
              <a:rPr lang="en-US" altLang="zh-CN" sz="2400" b="1" dirty="0">
                <a:latin typeface="新宋体" panose="02010609030101010101" pitchFamily="49" charset="-122"/>
                <a:ea typeface="新宋体" panose="02010609030101010101" pitchFamily="49" charset="-122"/>
              </a:rPr>
              <a:t>n</a:t>
            </a:r>
            <a:r>
              <a:rPr lang="zh-CN" altLang="en-US" sz="2400" b="1" dirty="0">
                <a:latin typeface="新宋体" panose="02010609030101010101" pitchFamily="49" charset="-122"/>
                <a:ea typeface="新宋体" panose="02010609030101010101" pitchFamily="49" charset="-122"/>
              </a:rPr>
              <a:t>的分值，将</a:t>
            </a:r>
            <a:r>
              <a:rPr lang="en-US" altLang="zh-CN" sz="2400" b="1" dirty="0">
                <a:latin typeface="新宋体" panose="02010609030101010101" pitchFamily="49" charset="-122"/>
                <a:ea typeface="新宋体" panose="02010609030101010101" pitchFamily="49" charset="-122"/>
              </a:rPr>
              <a:t>EA</a:t>
            </a:r>
            <a:r>
              <a:rPr lang="zh-CN" altLang="en-US" sz="2400" b="1" dirty="0">
                <a:latin typeface="新宋体" panose="02010609030101010101" pitchFamily="49" charset="-122"/>
                <a:ea typeface="新宋体" panose="02010609030101010101" pitchFamily="49" charset="-122"/>
              </a:rPr>
              <a:t>分为</a:t>
            </a:r>
            <a:r>
              <a:rPr lang="en-US" altLang="zh-CN" sz="2400" b="1" dirty="0">
                <a:latin typeface="新宋体" panose="02010609030101010101" pitchFamily="49" charset="-122"/>
                <a:ea typeface="新宋体" panose="02010609030101010101" pitchFamily="49" charset="-122"/>
              </a:rPr>
              <a:t>A</a:t>
            </a:r>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B</a:t>
            </a:r>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C</a:t>
            </a:r>
            <a:r>
              <a:rPr lang="zh-CN" altLang="en-US" sz="2400" b="1" dirty="0">
                <a:latin typeface="新宋体" panose="02010609030101010101" pitchFamily="49" charset="-122"/>
                <a:ea typeface="新宋体" panose="02010609030101010101" pitchFamily="49" charset="-122"/>
              </a:rPr>
              <a:t>三类</a:t>
            </a:r>
            <a:endParaRPr lang="zh-CN" altLang="en-US" sz="2400" b="1" dirty="0">
              <a:latin typeface="新宋体" panose="02010609030101010101" pitchFamily="49" charset="-122"/>
              <a:ea typeface="新宋体" panose="02010609030101010101" pitchFamily="49" charset="-122"/>
            </a:endParaRPr>
          </a:p>
          <a:p>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3</a:t>
            </a:r>
            <a:r>
              <a:rPr lang="zh-CN" altLang="en-US" sz="2400" b="1" dirty="0">
                <a:latin typeface="新宋体" panose="02010609030101010101" pitchFamily="49" charset="-122"/>
                <a:ea typeface="新宋体" panose="02010609030101010101" pitchFamily="49" charset="-122"/>
              </a:rPr>
              <a:t>）凡是综合评分为</a:t>
            </a:r>
            <a:r>
              <a:rPr lang="en-US" altLang="zh-CN" sz="2400" b="1" dirty="0">
                <a:latin typeface="新宋体" panose="02010609030101010101" pitchFamily="49" charset="-122"/>
                <a:ea typeface="新宋体" panose="02010609030101010101" pitchFamily="49" charset="-122"/>
              </a:rPr>
              <a:t>A</a:t>
            </a:r>
            <a:r>
              <a:rPr lang="zh-CN" altLang="en-US" sz="2400" b="1" dirty="0">
                <a:latin typeface="新宋体" panose="02010609030101010101" pitchFamily="49" charset="-122"/>
                <a:ea typeface="新宋体" panose="02010609030101010101" pitchFamily="49" charset="-122"/>
              </a:rPr>
              <a:t>类的直接列入</a:t>
            </a:r>
            <a:r>
              <a:rPr lang="en-US" altLang="zh-CN" sz="2400" b="1" dirty="0">
                <a:latin typeface="新宋体" panose="02010609030101010101" pitchFamily="49" charset="-122"/>
                <a:ea typeface="新宋体" panose="02010609030101010101" pitchFamily="49" charset="-122"/>
              </a:rPr>
              <a:t>SEA</a:t>
            </a:r>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B</a:t>
            </a:r>
            <a:r>
              <a:rPr lang="zh-CN" altLang="en-US" sz="2400" b="1" dirty="0">
                <a:latin typeface="新宋体" panose="02010609030101010101" pitchFamily="49" charset="-122"/>
                <a:ea typeface="新宋体" panose="02010609030101010101" pitchFamily="49" charset="-122"/>
              </a:rPr>
              <a:t>类经  </a:t>
            </a:r>
            <a:endParaRPr lang="zh-CN" altLang="en-US" sz="2400" b="1" dirty="0">
              <a:latin typeface="新宋体" panose="02010609030101010101" pitchFamily="49" charset="-122"/>
              <a:ea typeface="新宋体" panose="02010609030101010101" pitchFamily="49" charset="-122"/>
            </a:endParaRPr>
          </a:p>
          <a:p>
            <a:r>
              <a:rPr lang="zh-CN" altLang="en-US" sz="2400" b="1" dirty="0">
                <a:latin typeface="新宋体" panose="02010609030101010101" pitchFamily="49" charset="-122"/>
                <a:ea typeface="新宋体" panose="02010609030101010101" pitchFamily="49" charset="-122"/>
              </a:rPr>
              <a:t>        讨论是否列入</a:t>
            </a:r>
            <a:r>
              <a:rPr lang="en-US" altLang="zh-CN" sz="2400" b="1" dirty="0">
                <a:latin typeface="新宋体" panose="02010609030101010101" pitchFamily="49" charset="-122"/>
                <a:ea typeface="新宋体" panose="02010609030101010101" pitchFamily="49" charset="-122"/>
              </a:rPr>
              <a:t>SEA</a:t>
            </a:r>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C</a:t>
            </a:r>
            <a:r>
              <a:rPr lang="zh-CN" altLang="en-US" sz="2400" b="1" dirty="0">
                <a:latin typeface="新宋体" panose="02010609030101010101" pitchFamily="49" charset="-122"/>
                <a:ea typeface="新宋体" panose="02010609030101010101" pitchFamily="49" charset="-122"/>
              </a:rPr>
              <a:t>类暂不列入 </a:t>
            </a:r>
            <a:r>
              <a:rPr lang="en-US" altLang="zh-CN" sz="2400" b="1" dirty="0">
                <a:latin typeface="新宋体" panose="02010609030101010101" pitchFamily="49" charset="-122"/>
                <a:ea typeface="新宋体" panose="02010609030101010101" pitchFamily="49" charset="-122"/>
              </a:rPr>
              <a:t>SEA   </a:t>
            </a:r>
            <a:endParaRPr lang="en-US" altLang="zh-CN"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p:nvPr/>
        </p:nvSpPr>
        <p:spPr>
          <a:xfrm rot="10800000" flipH="1" flipV="1">
            <a:off x="6858000" y="4724400"/>
            <a:ext cx="830263" cy="344488"/>
          </a:xfrm>
          <a:custGeom>
            <a:avLst/>
            <a:gdLst>
              <a:gd name="txL" fmla="*/ 4500 w 21600"/>
              <a:gd name="txT" fmla="*/ 4500 h 21600"/>
              <a:gd name="txR" fmla="*/ 17100 w 21600"/>
              <a:gd name="txB" fmla="*/ 17100 h 21600"/>
            </a:gdLst>
            <a:ahLst/>
            <a:cxnLst>
              <a:cxn ang="0">
                <a:pos x="726480" y="172244"/>
              </a:cxn>
              <a:cxn ang="0">
                <a:pos x="415132" y="344488"/>
              </a:cxn>
              <a:cxn ang="0">
                <a:pos x="103783" y="172244"/>
              </a:cxn>
              <a:cxn ang="0">
                <a:pos x="415132" y="0"/>
              </a:cxn>
            </a:cxnLst>
            <a:rect l="txL" t="txT" r="txR" b="txB"/>
            <a:pathLst>
              <a:path w="21600" h="21600">
                <a:moveTo>
                  <a:pt x="0" y="0"/>
                </a:moveTo>
                <a:lnTo>
                  <a:pt x="5399" y="21600"/>
                </a:lnTo>
                <a:lnTo>
                  <a:pt x="16201" y="21600"/>
                </a:lnTo>
                <a:lnTo>
                  <a:pt x="21600" y="0"/>
                </a:lnTo>
                <a:lnTo>
                  <a:pt x="0" y="0"/>
                </a:lnTo>
                <a:close/>
              </a:path>
            </a:pathLst>
          </a:custGeom>
          <a:solidFill>
            <a:srgbClr val="714400">
              <a:alpha val="100000"/>
            </a:srgbClr>
          </a:solidFill>
          <a:ln w="12700" cap="flat" cmpd="sng">
            <a:solidFill>
              <a:schemeClr val="tx1">
                <a:alpha val="100000"/>
              </a:schemeClr>
            </a:solidFill>
            <a:prstDash val="solid"/>
            <a:miter lim="800000"/>
            <a:headEnd type="none" w="med" len="med"/>
            <a:tailEnd type="none" w="med" len="med"/>
          </a:ln>
        </p:spPr>
        <p:txBody>
          <a:bodyPr/>
          <a:lstStyle/>
          <a:p>
            <a:endParaRPr lang="zh-CN" altLang="en-US"/>
          </a:p>
        </p:txBody>
      </p:sp>
      <p:graphicFrame>
        <p:nvGraphicFramePr>
          <p:cNvPr id="26627" name="Object 3">
            <a:hlinkClick r:id="" action="ppaction://ole?verb=0"/>
          </p:cNvPr>
          <p:cNvGraphicFramePr/>
          <p:nvPr/>
        </p:nvGraphicFramePr>
        <p:xfrm>
          <a:off x="1752600" y="3124200"/>
          <a:ext cx="1881188" cy="1579563"/>
        </p:xfrm>
        <a:graphic>
          <a:graphicData uri="http://schemas.openxmlformats.org/presentationml/2006/ole">
            <mc:AlternateContent xmlns:mc="http://schemas.openxmlformats.org/markup-compatibility/2006">
              <mc:Choice xmlns:v="urn:schemas-microsoft-com:vml" Requires="v">
                <p:oleObj spid="_x0000_s1055" name="" r:id="rId1" imgW="5923915" imgH="3074035" progId="MS_ClipArt_Gallery">
                  <p:embed/>
                </p:oleObj>
              </mc:Choice>
              <mc:Fallback>
                <p:oleObj name="" r:id="rId1" imgW="5923915" imgH="3074035" progId="MS_ClipArt_Gallery">
                  <p:embed/>
                  <p:pic>
                    <p:nvPicPr>
                      <p:cNvPr id="0" name="图片 3076"/>
                      <p:cNvPicPr/>
                      <p:nvPr/>
                    </p:nvPicPr>
                    <p:blipFill>
                      <a:blip r:embed="rId2">
                        <a:clrChange>
                          <a:clrFrom>
                            <a:srgbClr val="808080"/>
                          </a:clrFrom>
                          <a:clrTo>
                            <a:srgbClr val="47EFEF"/>
                          </a:clrTo>
                        </a:clrChange>
                      </a:blip>
                      <a:srcRect r="1904" b="3023"/>
                      <a:stretch>
                        <a:fillRect/>
                      </a:stretch>
                    </p:blipFill>
                    <p:spPr>
                      <a:xfrm>
                        <a:off x="1752600" y="3124200"/>
                        <a:ext cx="1881188" cy="1579563"/>
                      </a:xfrm>
                      <a:prstGeom prst="rect">
                        <a:avLst/>
                      </a:prstGeom>
                      <a:noFill/>
                      <a:ln w="38100">
                        <a:noFill/>
                        <a:miter/>
                      </a:ln>
                    </p:spPr>
                  </p:pic>
                </p:oleObj>
              </mc:Fallback>
            </mc:AlternateContent>
          </a:graphicData>
        </a:graphic>
      </p:graphicFrame>
      <p:graphicFrame>
        <p:nvGraphicFramePr>
          <p:cNvPr id="26628" name="Object 4">
            <a:hlinkClick r:id="" action="ppaction://ole?verb=0"/>
          </p:cNvPr>
          <p:cNvGraphicFramePr/>
          <p:nvPr/>
        </p:nvGraphicFramePr>
        <p:xfrm>
          <a:off x="304800" y="4191000"/>
          <a:ext cx="1133475" cy="479425"/>
        </p:xfrm>
        <a:graphic>
          <a:graphicData uri="http://schemas.openxmlformats.org/presentationml/2006/ole">
            <mc:AlternateContent xmlns:mc="http://schemas.openxmlformats.org/markup-compatibility/2006">
              <mc:Choice xmlns:v="urn:schemas-microsoft-com:vml" Requires="v">
                <p:oleObj spid="_x0000_s2" name="" r:id="rId3" imgW="9319260" imgH="2772410" progId="MS_ClipArt_Gallery">
                  <p:embed/>
                </p:oleObj>
              </mc:Choice>
              <mc:Fallback>
                <p:oleObj name="" r:id="rId3" imgW="9319260" imgH="2772410" progId="MS_ClipArt_Gallery">
                  <p:embed/>
                  <p:pic>
                    <p:nvPicPr>
                      <p:cNvPr id="0" name="图片 3077"/>
                      <p:cNvPicPr/>
                      <p:nvPr/>
                    </p:nvPicPr>
                    <p:blipFill>
                      <a:blip r:embed="rId4">
                        <a:clrChange>
                          <a:clrFrom>
                            <a:srgbClr val="FFFFE0"/>
                          </a:clrFrom>
                          <a:clrTo>
                            <a:srgbClr val="F3FF3B"/>
                          </a:clrTo>
                        </a:clrChange>
                      </a:blip>
                      <a:stretch>
                        <a:fillRect/>
                      </a:stretch>
                    </p:blipFill>
                    <p:spPr>
                      <a:xfrm>
                        <a:off x="304800" y="4191000"/>
                        <a:ext cx="1133475" cy="479425"/>
                      </a:xfrm>
                      <a:prstGeom prst="rect">
                        <a:avLst/>
                      </a:prstGeom>
                      <a:noFill/>
                      <a:ln w="38100">
                        <a:noFill/>
                        <a:miter/>
                      </a:ln>
                    </p:spPr>
                  </p:pic>
                </p:oleObj>
              </mc:Fallback>
            </mc:AlternateContent>
          </a:graphicData>
        </a:graphic>
      </p:graphicFrame>
      <p:sp>
        <p:nvSpPr>
          <p:cNvPr id="26629" name="Line 5"/>
          <p:cNvSpPr/>
          <p:nvPr/>
        </p:nvSpPr>
        <p:spPr>
          <a:xfrm>
            <a:off x="279400" y="5410200"/>
            <a:ext cx="8864600" cy="0"/>
          </a:xfrm>
          <a:prstGeom prst="line">
            <a:avLst/>
          </a:prstGeom>
          <a:ln w="50800" cap="flat" cmpd="sng">
            <a:solidFill>
              <a:schemeClr val="accent2"/>
            </a:solidFill>
            <a:prstDash val="solid"/>
            <a:headEnd type="none" w="med" len="med"/>
            <a:tailEnd type="none" w="med" len="med"/>
          </a:ln>
        </p:spPr>
      </p:sp>
      <p:graphicFrame>
        <p:nvGraphicFramePr>
          <p:cNvPr id="26630" name="Object 6">
            <a:hlinkClick r:id="" action="ppaction://ole?verb=0"/>
          </p:cNvPr>
          <p:cNvGraphicFramePr/>
          <p:nvPr/>
        </p:nvGraphicFramePr>
        <p:xfrm>
          <a:off x="7772400" y="4114800"/>
          <a:ext cx="1058863" cy="585788"/>
        </p:xfrm>
        <a:graphic>
          <a:graphicData uri="http://schemas.openxmlformats.org/presentationml/2006/ole">
            <mc:AlternateContent xmlns:mc="http://schemas.openxmlformats.org/markup-compatibility/2006">
              <mc:Choice xmlns:v="urn:schemas-microsoft-com:vml" Requires="v">
                <p:oleObj spid="_x0000_s3" name="" r:id="rId5" imgW="5311775" imgH="2949575" progId="MS_ClipArt_Gallery">
                  <p:embed/>
                </p:oleObj>
              </mc:Choice>
              <mc:Fallback>
                <p:oleObj name="" r:id="rId5" imgW="5311775" imgH="2949575" progId="MS_ClipArt_Gallery">
                  <p:embed/>
                  <p:pic>
                    <p:nvPicPr>
                      <p:cNvPr id="0" name="图片 3075"/>
                      <p:cNvPicPr/>
                      <p:nvPr/>
                    </p:nvPicPr>
                    <p:blipFill>
                      <a:blip r:embed="rId6"/>
                      <a:stretch>
                        <a:fillRect/>
                      </a:stretch>
                    </p:blipFill>
                    <p:spPr>
                      <a:xfrm>
                        <a:off x="7772400" y="4114800"/>
                        <a:ext cx="1058863" cy="585788"/>
                      </a:xfrm>
                      <a:prstGeom prst="rect">
                        <a:avLst/>
                      </a:prstGeom>
                      <a:noFill/>
                      <a:ln w="38100">
                        <a:noFill/>
                        <a:miter/>
                      </a:ln>
                    </p:spPr>
                  </p:pic>
                </p:oleObj>
              </mc:Fallback>
            </mc:AlternateContent>
          </a:graphicData>
        </a:graphic>
      </p:graphicFrame>
      <p:sp>
        <p:nvSpPr>
          <p:cNvPr id="26631" name="Oval 7"/>
          <p:cNvSpPr/>
          <p:nvPr/>
        </p:nvSpPr>
        <p:spPr>
          <a:xfrm>
            <a:off x="4038600" y="4114800"/>
            <a:ext cx="514350" cy="476250"/>
          </a:xfrm>
          <a:prstGeom prst="ellipse">
            <a:avLst/>
          </a:prstGeom>
          <a:solidFill>
            <a:srgbClr val="919191"/>
          </a:solidFill>
          <a:ln w="12700" cap="flat" cmpd="sng">
            <a:solidFill>
              <a:schemeClr val="tx1"/>
            </a:solidFill>
            <a:prstDash val="solid"/>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6632" name="Rectangle 8"/>
          <p:cNvSpPr/>
          <p:nvPr/>
        </p:nvSpPr>
        <p:spPr>
          <a:xfrm>
            <a:off x="4191000" y="4114800"/>
            <a:ext cx="231775" cy="46038"/>
          </a:xfrm>
          <a:prstGeom prst="rect">
            <a:avLst/>
          </a:prstGeom>
          <a:solidFill>
            <a:srgbClr val="CECECE"/>
          </a:solidFill>
          <a:ln w="12700"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6633" name="Rectangle 9"/>
          <p:cNvSpPr/>
          <p:nvPr/>
        </p:nvSpPr>
        <p:spPr>
          <a:xfrm>
            <a:off x="1981200" y="5181600"/>
            <a:ext cx="1377950"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废水处理</a:t>
            </a:r>
            <a:endParaRPr lang="zh-TW" altLang="en-US" sz="2000" b="1" dirty="0">
              <a:latin typeface="新宋体" panose="02010609030101010101" pitchFamily="49" charset="-122"/>
              <a:ea typeface="新宋体" panose="02010609030101010101" pitchFamily="49" charset="-122"/>
            </a:endParaRPr>
          </a:p>
        </p:txBody>
      </p:sp>
      <p:sp>
        <p:nvSpPr>
          <p:cNvPr id="26634" name="Rectangle 10"/>
          <p:cNvSpPr/>
          <p:nvPr/>
        </p:nvSpPr>
        <p:spPr>
          <a:xfrm>
            <a:off x="4572000" y="5181600"/>
            <a:ext cx="1377950"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污水系统</a:t>
            </a:r>
            <a:endParaRPr lang="zh-TW" altLang="en-US" sz="2000" b="1" dirty="0">
              <a:latin typeface="新宋体" panose="02010609030101010101" pitchFamily="49" charset="-122"/>
              <a:ea typeface="新宋体" panose="02010609030101010101" pitchFamily="49" charset="-122"/>
            </a:endParaRPr>
          </a:p>
        </p:txBody>
      </p:sp>
      <p:sp>
        <p:nvSpPr>
          <p:cNvPr id="26635" name="Rectangle 11"/>
          <p:cNvSpPr/>
          <p:nvPr/>
        </p:nvSpPr>
        <p:spPr>
          <a:xfrm>
            <a:off x="7543800" y="3733800"/>
            <a:ext cx="1339850" cy="339725"/>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CN" altLang="en-US" b="1" dirty="0">
                <a:latin typeface="新宋体" panose="02010609030101010101" pitchFamily="49" charset="-122"/>
                <a:ea typeface="新宋体" panose="02010609030101010101" pitchFamily="49" charset="-122"/>
              </a:rPr>
              <a:t>废弃物存放</a:t>
            </a:r>
            <a:endParaRPr lang="zh-TW" altLang="en-US" b="1" dirty="0">
              <a:latin typeface="新宋体" panose="02010609030101010101" pitchFamily="49" charset="-122"/>
              <a:ea typeface="新宋体" panose="02010609030101010101" pitchFamily="49" charset="-122"/>
            </a:endParaRPr>
          </a:p>
        </p:txBody>
      </p:sp>
      <p:sp>
        <p:nvSpPr>
          <p:cNvPr id="26636" name="Rectangle 12"/>
          <p:cNvSpPr/>
          <p:nvPr/>
        </p:nvSpPr>
        <p:spPr>
          <a:xfrm>
            <a:off x="6858000" y="5257800"/>
            <a:ext cx="815975"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掩埋</a:t>
            </a:r>
            <a:endParaRPr lang="zh-TW" altLang="en-US" sz="2000" b="1" dirty="0">
              <a:latin typeface="新宋体" panose="02010609030101010101" pitchFamily="49" charset="-122"/>
              <a:ea typeface="新宋体" panose="02010609030101010101" pitchFamily="49" charset="-122"/>
            </a:endParaRPr>
          </a:p>
        </p:txBody>
      </p:sp>
      <p:sp>
        <p:nvSpPr>
          <p:cNvPr id="26637" name="Rectangle 13"/>
          <p:cNvSpPr/>
          <p:nvPr/>
        </p:nvSpPr>
        <p:spPr>
          <a:xfrm>
            <a:off x="304800" y="3200400"/>
            <a:ext cx="815975"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运输</a:t>
            </a:r>
            <a:endParaRPr lang="zh-TW" altLang="en-US" sz="2000" b="1" dirty="0">
              <a:latin typeface="新宋体" panose="02010609030101010101" pitchFamily="49" charset="-122"/>
              <a:ea typeface="新宋体" panose="02010609030101010101" pitchFamily="49" charset="-122"/>
            </a:endParaRPr>
          </a:p>
        </p:txBody>
      </p:sp>
      <p:sp>
        <p:nvSpPr>
          <p:cNvPr id="26638" name="Rectangle 14"/>
          <p:cNvSpPr/>
          <p:nvPr/>
        </p:nvSpPr>
        <p:spPr>
          <a:xfrm>
            <a:off x="1371600" y="3200400"/>
            <a:ext cx="815975"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锅锅炉</a:t>
            </a:r>
            <a:endParaRPr lang="zh-TW" altLang="en-US" sz="2000" b="1" dirty="0">
              <a:latin typeface="新宋体" panose="02010609030101010101" pitchFamily="49" charset="-122"/>
              <a:ea typeface="新宋体" panose="02010609030101010101" pitchFamily="49" charset="-122"/>
            </a:endParaRPr>
          </a:p>
        </p:txBody>
      </p:sp>
      <p:sp>
        <p:nvSpPr>
          <p:cNvPr id="26639" name="Line 15"/>
          <p:cNvSpPr/>
          <p:nvPr/>
        </p:nvSpPr>
        <p:spPr>
          <a:xfrm>
            <a:off x="762000" y="3581400"/>
            <a:ext cx="0" cy="517525"/>
          </a:xfrm>
          <a:prstGeom prst="line">
            <a:avLst/>
          </a:prstGeom>
          <a:ln w="38100" cap="flat" cmpd="sng">
            <a:solidFill>
              <a:schemeClr val="tx1"/>
            </a:solidFill>
            <a:prstDash val="solid"/>
            <a:headEnd type="none" w="med" len="med"/>
            <a:tailEnd type="triangle" w="med" len="med"/>
          </a:ln>
        </p:spPr>
      </p:sp>
      <p:sp>
        <p:nvSpPr>
          <p:cNvPr id="26640" name="Line 16"/>
          <p:cNvSpPr/>
          <p:nvPr/>
        </p:nvSpPr>
        <p:spPr>
          <a:xfrm>
            <a:off x="1828800" y="3505200"/>
            <a:ext cx="0" cy="674688"/>
          </a:xfrm>
          <a:prstGeom prst="line">
            <a:avLst/>
          </a:prstGeom>
          <a:ln w="38100" cap="flat" cmpd="sng">
            <a:solidFill>
              <a:schemeClr val="tx1"/>
            </a:solidFill>
            <a:prstDash val="solid"/>
            <a:headEnd type="none" w="med" len="med"/>
            <a:tailEnd type="triangle" w="med" len="med"/>
          </a:ln>
        </p:spPr>
      </p:sp>
      <p:sp>
        <p:nvSpPr>
          <p:cNvPr id="26641" name="Line 17"/>
          <p:cNvSpPr/>
          <p:nvPr/>
        </p:nvSpPr>
        <p:spPr>
          <a:xfrm>
            <a:off x="3276600" y="2590800"/>
            <a:ext cx="0" cy="517525"/>
          </a:xfrm>
          <a:prstGeom prst="line">
            <a:avLst/>
          </a:prstGeom>
          <a:ln w="38100" cap="flat" cmpd="sng">
            <a:solidFill>
              <a:schemeClr val="tx1"/>
            </a:solidFill>
            <a:prstDash val="solid"/>
            <a:headEnd type="none" w="med" len="med"/>
            <a:tailEnd type="triangle" w="med" len="med"/>
          </a:ln>
        </p:spPr>
      </p:sp>
      <p:sp>
        <p:nvSpPr>
          <p:cNvPr id="26642" name="Rectangle 18"/>
          <p:cNvSpPr/>
          <p:nvPr/>
        </p:nvSpPr>
        <p:spPr>
          <a:xfrm>
            <a:off x="2895600" y="2209800"/>
            <a:ext cx="815975"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烟囱</a:t>
            </a:r>
            <a:endParaRPr lang="zh-TW" altLang="en-US" sz="2000" b="1" dirty="0">
              <a:latin typeface="新宋体" panose="02010609030101010101" pitchFamily="49" charset="-122"/>
              <a:ea typeface="新宋体" panose="02010609030101010101" pitchFamily="49" charset="-122"/>
            </a:endParaRPr>
          </a:p>
        </p:txBody>
      </p:sp>
      <p:sp>
        <p:nvSpPr>
          <p:cNvPr id="26643" name="Line 19"/>
          <p:cNvSpPr/>
          <p:nvPr/>
        </p:nvSpPr>
        <p:spPr>
          <a:xfrm>
            <a:off x="4267200" y="3505200"/>
            <a:ext cx="0" cy="517525"/>
          </a:xfrm>
          <a:prstGeom prst="line">
            <a:avLst/>
          </a:prstGeom>
          <a:ln w="38100" cap="flat" cmpd="sng">
            <a:solidFill>
              <a:schemeClr val="tx1"/>
            </a:solidFill>
            <a:prstDash val="solid"/>
            <a:headEnd type="none" w="med" len="med"/>
            <a:tailEnd type="triangle" w="med" len="med"/>
          </a:ln>
        </p:spPr>
      </p:sp>
      <p:sp>
        <p:nvSpPr>
          <p:cNvPr id="26644" name="Rectangle 20"/>
          <p:cNvSpPr/>
          <p:nvPr/>
        </p:nvSpPr>
        <p:spPr>
          <a:xfrm>
            <a:off x="3657600" y="3124200"/>
            <a:ext cx="1244600"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化学储槽</a:t>
            </a:r>
            <a:endParaRPr lang="zh-TW" altLang="en-US" sz="2000" b="1" dirty="0">
              <a:latin typeface="新宋体" panose="02010609030101010101" pitchFamily="49" charset="-122"/>
              <a:ea typeface="新宋体" panose="02010609030101010101" pitchFamily="49" charset="-122"/>
            </a:endParaRPr>
          </a:p>
        </p:txBody>
      </p:sp>
      <p:sp>
        <p:nvSpPr>
          <p:cNvPr id="26645" name="Line 21"/>
          <p:cNvSpPr/>
          <p:nvPr/>
        </p:nvSpPr>
        <p:spPr>
          <a:xfrm>
            <a:off x="2362200" y="3276600"/>
            <a:ext cx="0" cy="460375"/>
          </a:xfrm>
          <a:prstGeom prst="line">
            <a:avLst/>
          </a:prstGeom>
          <a:ln w="38100" cap="flat" cmpd="sng">
            <a:solidFill>
              <a:schemeClr val="tx1"/>
            </a:solidFill>
            <a:prstDash val="solid"/>
            <a:headEnd type="none" w="med" len="med"/>
            <a:tailEnd type="triangle" w="med" len="med"/>
          </a:ln>
        </p:spPr>
      </p:sp>
      <p:sp>
        <p:nvSpPr>
          <p:cNvPr id="26646" name="Rectangle 22"/>
          <p:cNvSpPr/>
          <p:nvPr/>
        </p:nvSpPr>
        <p:spPr>
          <a:xfrm>
            <a:off x="2209800" y="2895600"/>
            <a:ext cx="815975"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工厂</a:t>
            </a:r>
            <a:endParaRPr lang="zh-TW" altLang="en-US" sz="2000" b="1" dirty="0">
              <a:latin typeface="新宋体" panose="02010609030101010101" pitchFamily="49" charset="-122"/>
              <a:ea typeface="新宋体" panose="02010609030101010101" pitchFamily="49" charset="-122"/>
            </a:endParaRPr>
          </a:p>
        </p:txBody>
      </p:sp>
      <p:graphicFrame>
        <p:nvGraphicFramePr>
          <p:cNvPr id="26647" name="Object 23">
            <a:hlinkClick r:id="" action="ppaction://ole?verb=0"/>
          </p:cNvPr>
          <p:cNvGraphicFramePr/>
          <p:nvPr/>
        </p:nvGraphicFramePr>
        <p:xfrm>
          <a:off x="5562600" y="3200400"/>
          <a:ext cx="1273175" cy="1543050"/>
        </p:xfrm>
        <a:graphic>
          <a:graphicData uri="http://schemas.openxmlformats.org/presentationml/2006/ole">
            <mc:AlternateContent xmlns:mc="http://schemas.openxmlformats.org/markup-compatibility/2006">
              <mc:Choice xmlns:v="urn:schemas-microsoft-com:vml" Requires="v">
                <p:oleObj spid="_x0000_s4" name="" r:id="rId7" imgW="5720080" imgH="3667125" progId="MS_ClipArt_Gallery">
                  <p:embed/>
                </p:oleObj>
              </mc:Choice>
              <mc:Fallback>
                <p:oleObj name="" r:id="rId7" imgW="5720080" imgH="3667125" progId="MS_ClipArt_Gallery">
                  <p:embed/>
                  <p:pic>
                    <p:nvPicPr>
                      <p:cNvPr id="0" name="图片 3078"/>
                      <p:cNvPicPr/>
                      <p:nvPr/>
                    </p:nvPicPr>
                    <p:blipFill>
                      <a:blip r:embed="rId8">
                        <a:clrChange>
                          <a:clrFrom>
                            <a:srgbClr val="BFBFFF"/>
                          </a:clrFrom>
                          <a:clrTo>
                            <a:srgbClr val="CEDEDE"/>
                          </a:clrTo>
                        </a:clrChange>
                      </a:blip>
                      <a:srcRect b="10001"/>
                      <a:stretch>
                        <a:fillRect/>
                      </a:stretch>
                    </p:blipFill>
                    <p:spPr>
                      <a:xfrm>
                        <a:off x="5562600" y="3200400"/>
                        <a:ext cx="1273175" cy="1543050"/>
                      </a:xfrm>
                      <a:prstGeom prst="rect">
                        <a:avLst/>
                      </a:prstGeom>
                      <a:noFill/>
                      <a:ln w="38100">
                        <a:noFill/>
                        <a:miter/>
                      </a:ln>
                    </p:spPr>
                  </p:pic>
                </p:oleObj>
              </mc:Fallback>
            </mc:AlternateContent>
          </a:graphicData>
        </a:graphic>
      </p:graphicFrame>
      <p:sp>
        <p:nvSpPr>
          <p:cNvPr id="26648" name="Line 24"/>
          <p:cNvSpPr/>
          <p:nvPr/>
        </p:nvSpPr>
        <p:spPr>
          <a:xfrm>
            <a:off x="6400800" y="2819400"/>
            <a:ext cx="0" cy="636588"/>
          </a:xfrm>
          <a:prstGeom prst="line">
            <a:avLst/>
          </a:prstGeom>
          <a:ln w="38100" cap="flat" cmpd="sng">
            <a:solidFill>
              <a:schemeClr val="tx1"/>
            </a:solidFill>
            <a:prstDash val="solid"/>
            <a:headEnd type="none" w="med" len="med"/>
            <a:tailEnd type="triangle" w="med" len="med"/>
          </a:ln>
        </p:spPr>
      </p:sp>
      <p:sp>
        <p:nvSpPr>
          <p:cNvPr id="26649" name="Rectangle 25"/>
          <p:cNvSpPr/>
          <p:nvPr/>
        </p:nvSpPr>
        <p:spPr>
          <a:xfrm>
            <a:off x="5867400" y="2438400"/>
            <a:ext cx="1016000" cy="334963"/>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sz="2000" b="1" dirty="0">
                <a:latin typeface="新宋体" panose="02010609030101010101" pitchFamily="49" charset="-122"/>
                <a:ea typeface="新宋体" panose="02010609030101010101" pitchFamily="49" charset="-122"/>
              </a:rPr>
              <a:t>写字楼</a:t>
            </a:r>
            <a:endParaRPr lang="zh-TW" altLang="en-US" sz="2000" b="1" dirty="0">
              <a:latin typeface="新宋体" panose="02010609030101010101" pitchFamily="49" charset="-122"/>
              <a:ea typeface="新宋体" panose="02010609030101010101" pitchFamily="49" charset="-122"/>
            </a:endParaRPr>
          </a:p>
        </p:txBody>
      </p:sp>
      <p:sp>
        <p:nvSpPr>
          <p:cNvPr id="18458" name="Rectangle 26"/>
          <p:cNvSpPr/>
          <p:nvPr/>
        </p:nvSpPr>
        <p:spPr>
          <a:xfrm>
            <a:off x="3089275" y="614363"/>
            <a:ext cx="3902075" cy="582612"/>
          </a:xfrm>
          <a:prstGeom prst="rect">
            <a:avLst/>
          </a:prstGeom>
          <a:noFill/>
          <a:ln w="12700">
            <a:noFill/>
          </a:ln>
        </p:spPr>
        <p:txBody>
          <a:bodyPr lIns="90488" tIns="44450" rIns="90488" bIns="44450">
            <a:spAutoFit/>
          </a:bodyPr>
          <a:lstStyle/>
          <a:p>
            <a:pPr eaLnBrk="0" hangingPunct="0"/>
            <a:r>
              <a:rPr lang="zh-CN" altLang="en-US" sz="3200" b="1" dirty="0">
                <a:solidFill>
                  <a:srgbClr val="0000FF"/>
                </a:solidFill>
                <a:latin typeface="新宋体" panose="02010609030101010101" pitchFamily="49" charset="-122"/>
                <a:ea typeface="新宋体" panose="02010609030101010101" pitchFamily="49" charset="-122"/>
              </a:rPr>
              <a:t>直接环境因素</a:t>
            </a:r>
            <a:endParaRPr lang="zh-TW" altLang="en-US" sz="3200" b="1" dirty="0">
              <a:solidFill>
                <a:srgbClr val="0000FF"/>
              </a:solidFill>
              <a:latin typeface="新宋体" panose="02010609030101010101" pitchFamily="49" charset="-122"/>
              <a:ea typeface="新宋体" panose="02010609030101010101" pitchFamily="49" charset="-122"/>
            </a:endParaRPr>
          </a:p>
        </p:txBody>
      </p:sp>
      <p:sp>
        <p:nvSpPr>
          <p:cNvPr id="26651" name="Rectangle 27"/>
          <p:cNvSpPr/>
          <p:nvPr/>
        </p:nvSpPr>
        <p:spPr>
          <a:xfrm>
            <a:off x="457200" y="2286000"/>
            <a:ext cx="647700" cy="838200"/>
          </a:xfrm>
          <a:prstGeom prst="rect">
            <a:avLst/>
          </a:prstGeom>
          <a:noFill/>
          <a:ln w="12700">
            <a:noFill/>
          </a:ln>
        </p:spPr>
        <p:txBody>
          <a:bodyPr wrap="none" lIns="90488" tIns="44450" rIns="90488" bIns="44450">
            <a:spAutoFit/>
          </a:bodyPr>
          <a:lstStyle/>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噪音</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烟尘</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lnSpc>
                <a:spcPct val="90000"/>
              </a:lnSpc>
            </a:pPr>
            <a:r>
              <a:rPr lang="zh-TW" altLang="en-US" b="1" dirty="0">
                <a:solidFill>
                  <a:srgbClr val="00279F"/>
                </a:solidFill>
                <a:latin typeface="新宋体" panose="02010609030101010101" pitchFamily="49" charset="-122"/>
                <a:ea typeface="新宋体" panose="02010609030101010101" pitchFamily="49" charset="-122"/>
              </a:rPr>
              <a:t>尾气</a:t>
            </a:r>
            <a:endParaRPr lang="zh-TW" altLang="en-US" b="1" dirty="0">
              <a:solidFill>
                <a:srgbClr val="00279F"/>
              </a:solidFill>
              <a:latin typeface="新宋体" panose="02010609030101010101" pitchFamily="49" charset="-122"/>
              <a:ea typeface="新宋体" panose="02010609030101010101" pitchFamily="49" charset="-122"/>
            </a:endParaRPr>
          </a:p>
        </p:txBody>
      </p:sp>
      <p:sp>
        <p:nvSpPr>
          <p:cNvPr id="26652" name="Rectangle 28"/>
          <p:cNvSpPr/>
          <p:nvPr/>
        </p:nvSpPr>
        <p:spPr>
          <a:xfrm>
            <a:off x="1295400" y="2286000"/>
            <a:ext cx="647700" cy="838200"/>
          </a:xfrm>
          <a:prstGeom prst="rect">
            <a:avLst/>
          </a:prstGeom>
          <a:noFill/>
          <a:ln w="12700">
            <a:noFill/>
          </a:ln>
        </p:spPr>
        <p:txBody>
          <a:bodyPr wrap="none" lIns="90488" tIns="44450" rIns="90488" bIns="44450">
            <a:spAutoFit/>
          </a:bodyPr>
          <a:lstStyle/>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空污</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噪音</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能源</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53" name="Rectangle 29"/>
          <p:cNvSpPr/>
          <p:nvPr/>
        </p:nvSpPr>
        <p:spPr>
          <a:xfrm>
            <a:off x="3276600" y="1600200"/>
            <a:ext cx="647700" cy="644525"/>
          </a:xfrm>
          <a:prstGeom prst="rect">
            <a:avLst/>
          </a:prstGeom>
          <a:noFill/>
          <a:ln w="12700">
            <a:noFill/>
          </a:ln>
        </p:spPr>
        <p:txBody>
          <a:bodyPr wrap="none" lIns="90488" tIns="44450" rIns="90488" bIns="44450">
            <a:spAutoFit/>
          </a:bodyPr>
          <a:lstStyle/>
          <a:p>
            <a:pPr defTabSz="762000"/>
            <a:r>
              <a:rPr lang="zh-TW" altLang="en-US" b="1" dirty="0">
                <a:solidFill>
                  <a:srgbClr val="081D58"/>
                </a:solidFill>
                <a:latin typeface="新宋体" panose="02010609030101010101" pitchFamily="49" charset="-122"/>
                <a:ea typeface="新宋体" panose="02010609030101010101" pitchFamily="49" charset="-122"/>
              </a:rPr>
              <a:t>废气</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r>
              <a:rPr lang="zh-TW" altLang="en-US" b="1" dirty="0">
                <a:solidFill>
                  <a:srgbClr val="081D58"/>
                </a:solidFill>
                <a:latin typeface="新宋体" panose="02010609030101010101" pitchFamily="49" charset="-122"/>
                <a:ea typeface="新宋体" panose="02010609030101010101" pitchFamily="49" charset="-122"/>
              </a:rPr>
              <a:t>景观</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54" name="Rectangle 30"/>
          <p:cNvSpPr/>
          <p:nvPr/>
        </p:nvSpPr>
        <p:spPr>
          <a:xfrm>
            <a:off x="6934200" y="1752600"/>
            <a:ext cx="1112838" cy="920750"/>
          </a:xfrm>
          <a:prstGeom prst="rect">
            <a:avLst/>
          </a:prstGeom>
          <a:noFill/>
          <a:ln w="12700">
            <a:noFill/>
          </a:ln>
        </p:spPr>
        <p:txBody>
          <a:bodyPr wrap="none" lIns="90488" tIns="44450" rIns="90488" bIns="44450">
            <a:spAutoFit/>
          </a:bodyPr>
          <a:lstStyle/>
          <a:p>
            <a:pPr defTabSz="762000"/>
            <a:r>
              <a:rPr lang="zh-TW" altLang="en-US" b="1" dirty="0">
                <a:solidFill>
                  <a:srgbClr val="081D58"/>
                </a:solidFill>
                <a:latin typeface="新宋体" panose="02010609030101010101" pitchFamily="49" charset="-122"/>
                <a:ea typeface="新宋体" panose="02010609030101010101" pitchFamily="49" charset="-122"/>
              </a:rPr>
              <a:t>废弃物</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r>
              <a:rPr lang="zh-TW" altLang="en-US" b="1" dirty="0">
                <a:solidFill>
                  <a:srgbClr val="081D58"/>
                </a:solidFill>
                <a:latin typeface="新宋体" panose="02010609030101010101" pitchFamily="49" charset="-122"/>
                <a:ea typeface="新宋体" panose="02010609030101010101" pitchFamily="49" charset="-122"/>
              </a:rPr>
              <a:t>生活污水</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r>
              <a:rPr lang="zh-TW" altLang="en-US" b="1" dirty="0">
                <a:solidFill>
                  <a:srgbClr val="081D58"/>
                </a:solidFill>
                <a:latin typeface="新宋体" panose="02010609030101010101" pitchFamily="49" charset="-122"/>
                <a:ea typeface="新宋体" panose="02010609030101010101" pitchFamily="49" charset="-122"/>
              </a:rPr>
              <a:t>氟氯昂</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55" name="Rectangle 31"/>
          <p:cNvSpPr/>
          <p:nvPr/>
        </p:nvSpPr>
        <p:spPr>
          <a:xfrm>
            <a:off x="3962400" y="2438400"/>
            <a:ext cx="647700" cy="644525"/>
          </a:xfrm>
          <a:prstGeom prst="rect">
            <a:avLst/>
          </a:prstGeom>
          <a:noFill/>
          <a:ln w="12700">
            <a:noFill/>
          </a:ln>
        </p:spPr>
        <p:txBody>
          <a:bodyPr wrap="none" lIns="90488" tIns="44450" rIns="90488" bIns="44450">
            <a:spAutoFit/>
          </a:bodyPr>
          <a:lstStyle/>
          <a:p>
            <a:pPr defTabSz="762000"/>
            <a:r>
              <a:rPr lang="zh-TW" altLang="en-US" b="1" dirty="0">
                <a:solidFill>
                  <a:srgbClr val="081D58"/>
                </a:solidFill>
                <a:latin typeface="新宋体" panose="02010609030101010101" pitchFamily="49" charset="-122"/>
                <a:ea typeface="新宋体" panose="02010609030101010101" pitchFamily="49" charset="-122"/>
              </a:rPr>
              <a:t>泄漏</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r>
              <a:rPr lang="zh-TW" altLang="en-US" b="1" dirty="0">
                <a:solidFill>
                  <a:srgbClr val="081D58"/>
                </a:solidFill>
                <a:latin typeface="新宋体" panose="02010609030101010101" pitchFamily="49" charset="-122"/>
                <a:ea typeface="新宋体" panose="02010609030101010101" pitchFamily="49" charset="-122"/>
              </a:rPr>
              <a:t>爆炸</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56" name="Rectangle 32"/>
          <p:cNvSpPr/>
          <p:nvPr/>
        </p:nvSpPr>
        <p:spPr>
          <a:xfrm>
            <a:off x="1981200" y="1752600"/>
            <a:ext cx="879475" cy="1087438"/>
          </a:xfrm>
          <a:prstGeom prst="rect">
            <a:avLst/>
          </a:prstGeom>
          <a:noFill/>
          <a:ln w="12700">
            <a:noFill/>
          </a:ln>
        </p:spPr>
        <p:txBody>
          <a:bodyPr wrap="none" lIns="90488" tIns="44450" rIns="90488" bIns="44450">
            <a:spAutoFit/>
          </a:bodyPr>
          <a:lstStyle/>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空污</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废水</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废弃物</a:t>
            </a:r>
            <a:endParaRPr lang="zh-TW" altLang="en-US" b="1" dirty="0">
              <a:solidFill>
                <a:srgbClr val="081D58"/>
              </a:solidFill>
              <a:latin typeface="新宋体" panose="02010609030101010101" pitchFamily="49" charset="-122"/>
              <a:ea typeface="新宋体" panose="02010609030101010101" pitchFamily="49" charset="-122"/>
            </a:endParaRPr>
          </a:p>
          <a:p>
            <a:pPr defTabSz="762000">
              <a:lnSpc>
                <a:spcPct val="90000"/>
              </a:lnSpc>
            </a:pPr>
            <a:r>
              <a:rPr lang="zh-TW" altLang="en-US" b="1" dirty="0">
                <a:solidFill>
                  <a:srgbClr val="081D58"/>
                </a:solidFill>
                <a:latin typeface="新宋体" panose="02010609030101010101" pitchFamily="49" charset="-122"/>
                <a:ea typeface="新宋体" panose="02010609030101010101" pitchFamily="49" charset="-122"/>
              </a:rPr>
              <a:t>能资源</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57" name="Rectangle 33"/>
          <p:cNvSpPr/>
          <p:nvPr/>
        </p:nvSpPr>
        <p:spPr>
          <a:xfrm>
            <a:off x="7848600" y="4876800"/>
            <a:ext cx="1112838" cy="366713"/>
          </a:xfrm>
          <a:prstGeom prst="rect">
            <a:avLst/>
          </a:prstGeom>
          <a:noFill/>
          <a:ln w="12700">
            <a:noFill/>
          </a:ln>
        </p:spPr>
        <p:txBody>
          <a:bodyPr wrap="none" lIns="90488" tIns="44450" rIns="90488" bIns="44450">
            <a:spAutoFit/>
          </a:bodyPr>
          <a:lstStyle/>
          <a:p>
            <a:pPr defTabSz="762000"/>
            <a:r>
              <a:rPr lang="zh-TW" altLang="en-US" b="1" dirty="0">
                <a:solidFill>
                  <a:srgbClr val="081D58"/>
                </a:solidFill>
                <a:latin typeface="新宋体" panose="02010609030101010101" pitchFamily="49" charset="-122"/>
                <a:ea typeface="新宋体" panose="02010609030101010101" pitchFamily="49" charset="-122"/>
              </a:rPr>
              <a:t>土壤污染</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58" name="Rectangle 34"/>
          <p:cNvSpPr/>
          <p:nvPr/>
        </p:nvSpPr>
        <p:spPr>
          <a:xfrm>
            <a:off x="4648200" y="5562600"/>
            <a:ext cx="1344613" cy="366713"/>
          </a:xfrm>
          <a:prstGeom prst="rect">
            <a:avLst/>
          </a:prstGeom>
          <a:noFill/>
          <a:ln w="12700">
            <a:noFill/>
          </a:ln>
        </p:spPr>
        <p:txBody>
          <a:bodyPr wrap="none" lIns="90488" tIns="44450" rIns="90488" bIns="44450">
            <a:spAutoFit/>
          </a:bodyPr>
          <a:lstStyle/>
          <a:p>
            <a:pPr defTabSz="762000"/>
            <a:r>
              <a:rPr lang="zh-TW" altLang="en-US" b="1" dirty="0">
                <a:solidFill>
                  <a:srgbClr val="081D58"/>
                </a:solidFill>
                <a:latin typeface="新宋体" panose="02010609030101010101" pitchFamily="49" charset="-122"/>
                <a:ea typeface="新宋体" panose="02010609030101010101" pitchFamily="49" charset="-122"/>
              </a:rPr>
              <a:t>地下水污染</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59" name="Rectangle 35"/>
          <p:cNvSpPr/>
          <p:nvPr/>
        </p:nvSpPr>
        <p:spPr>
          <a:xfrm>
            <a:off x="1905000" y="5562600"/>
            <a:ext cx="1371600" cy="363538"/>
          </a:xfrm>
          <a:prstGeom prst="rect">
            <a:avLst/>
          </a:prstGeom>
          <a:noFill/>
          <a:ln w="12700">
            <a:noFill/>
          </a:ln>
        </p:spPr>
        <p:txBody>
          <a:bodyPr lIns="90488" tIns="44450" rIns="90488" bIns="44450">
            <a:spAutoFit/>
          </a:bodyPr>
          <a:lstStyle/>
          <a:p>
            <a:pPr defTabSz="762000"/>
            <a:r>
              <a:rPr lang="zh-TW" altLang="en-US" b="1" dirty="0">
                <a:solidFill>
                  <a:srgbClr val="081D58"/>
                </a:solidFill>
                <a:latin typeface="新宋体" panose="02010609030101010101" pitchFamily="49" charset="-122"/>
                <a:ea typeface="新宋体" panose="02010609030101010101" pitchFamily="49" charset="-122"/>
              </a:rPr>
              <a:t>污泥、废水</a:t>
            </a:r>
            <a:endParaRPr lang="zh-TW" altLang="en-US" b="1" dirty="0">
              <a:solidFill>
                <a:srgbClr val="081D58"/>
              </a:solidFill>
              <a:latin typeface="新宋体" panose="02010609030101010101" pitchFamily="49" charset="-122"/>
              <a:ea typeface="新宋体" panose="02010609030101010101" pitchFamily="49" charset="-122"/>
            </a:endParaRPr>
          </a:p>
        </p:txBody>
      </p:sp>
      <p:sp>
        <p:nvSpPr>
          <p:cNvPr id="26660" name="Rectangle 36"/>
          <p:cNvSpPr/>
          <p:nvPr/>
        </p:nvSpPr>
        <p:spPr>
          <a:xfrm>
            <a:off x="6781800" y="5562600"/>
            <a:ext cx="1009650" cy="336550"/>
          </a:xfrm>
          <a:prstGeom prst="rect">
            <a:avLst/>
          </a:prstGeom>
          <a:noFill/>
          <a:ln w="12700">
            <a:noFill/>
          </a:ln>
        </p:spPr>
        <p:txBody>
          <a:bodyPr wrap="none" lIns="90488" tIns="44450" rIns="90488" bIns="44450">
            <a:spAutoFit/>
          </a:bodyPr>
          <a:lstStyle/>
          <a:p>
            <a:pPr defTabSz="762000"/>
            <a:r>
              <a:rPr lang="zh-TW" altLang="en-US" sz="1600" b="1" dirty="0">
                <a:solidFill>
                  <a:srgbClr val="081D58"/>
                </a:solidFill>
                <a:latin typeface="新宋体" panose="02010609030101010101" pitchFamily="49" charset="-122"/>
                <a:ea typeface="新宋体" panose="02010609030101010101" pitchFamily="49" charset="-122"/>
              </a:rPr>
              <a:t>土壤污染</a:t>
            </a:r>
            <a:endParaRPr lang="zh-TW" altLang="en-US" sz="1600" b="1" dirty="0">
              <a:solidFill>
                <a:srgbClr val="081D58"/>
              </a:solidFill>
              <a:latin typeface="新宋体" panose="02010609030101010101" pitchFamily="49" charset="-122"/>
              <a:ea typeface="新宋体" panose="02010609030101010101" pitchFamily="49" charset="-122"/>
            </a:endParaRPr>
          </a:p>
        </p:txBody>
      </p:sp>
      <p:sp>
        <p:nvSpPr>
          <p:cNvPr id="26661" name="Rectangle 37"/>
          <p:cNvSpPr/>
          <p:nvPr/>
        </p:nvSpPr>
        <p:spPr>
          <a:xfrm>
            <a:off x="4191000" y="4572000"/>
            <a:ext cx="228600" cy="152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26662" name="Line 38"/>
          <p:cNvSpPr/>
          <p:nvPr/>
        </p:nvSpPr>
        <p:spPr>
          <a:xfrm>
            <a:off x="2667000" y="4800600"/>
            <a:ext cx="0" cy="381000"/>
          </a:xfrm>
          <a:prstGeom prst="line">
            <a:avLst/>
          </a:prstGeom>
          <a:ln w="38100" cap="flat" cmpd="sng">
            <a:solidFill>
              <a:schemeClr val="tx1"/>
            </a:solidFill>
            <a:prstDash val="solid"/>
            <a:miter/>
            <a:headEnd type="none" w="med" len="med"/>
            <a:tailEnd type="triangle" w="med" len="med"/>
          </a:ln>
        </p:spPr>
      </p:sp>
      <p:sp>
        <p:nvSpPr>
          <p:cNvPr id="26663" name="Line 39"/>
          <p:cNvSpPr/>
          <p:nvPr/>
        </p:nvSpPr>
        <p:spPr>
          <a:xfrm flipH="1">
            <a:off x="5334000" y="4800600"/>
            <a:ext cx="533400" cy="381000"/>
          </a:xfrm>
          <a:prstGeom prst="line">
            <a:avLst/>
          </a:prstGeom>
          <a:ln w="38100" cap="flat" cmpd="sng">
            <a:solidFill>
              <a:schemeClr val="tx1"/>
            </a:solidFill>
            <a:prstDash val="solid"/>
            <a:miter/>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anim calcmode="lin" valueType="num">
                                      <p:cBhvr additive="base">
                                        <p:cTn id="11" dur="500" fill="hold"/>
                                        <p:tgtEl>
                                          <p:spTgt spid="26628"/>
                                        </p:tgtEl>
                                        <p:attrNameLst>
                                          <p:attrName>ppt_x</p:attrName>
                                        </p:attrNameLst>
                                      </p:cBhvr>
                                      <p:tavLst>
                                        <p:tav tm="0">
                                          <p:val>
                                            <p:strVal val="1+#ppt_w/2"/>
                                          </p:val>
                                        </p:tav>
                                        <p:tav tm="100000">
                                          <p:val>
                                            <p:strVal val="#ppt_x"/>
                                          </p:val>
                                        </p:tav>
                                      </p:tavLst>
                                    </p:anim>
                                    <p:anim calcmode="lin" valueType="num">
                                      <p:cBhvr additive="base">
                                        <p:cTn id="12"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639"/>
                                        </p:tgtEl>
                                        <p:attrNameLst>
                                          <p:attrName>style.visibility</p:attrName>
                                        </p:attrNameLst>
                                      </p:cBhvr>
                                      <p:to>
                                        <p:strVal val="visible"/>
                                      </p:to>
                                    </p:set>
                                    <p:anim calcmode="lin" valueType="num">
                                      <p:cBhvr additive="base">
                                        <p:cTn id="17" dur="500" fill="hold"/>
                                        <p:tgtEl>
                                          <p:spTgt spid="26639"/>
                                        </p:tgtEl>
                                        <p:attrNameLst>
                                          <p:attrName>ppt_x</p:attrName>
                                        </p:attrNameLst>
                                      </p:cBhvr>
                                      <p:tavLst>
                                        <p:tav tm="0">
                                          <p:val>
                                            <p:strVal val="#ppt_x"/>
                                          </p:val>
                                        </p:tav>
                                        <p:tav tm="100000">
                                          <p:val>
                                            <p:strVal val="#ppt_x"/>
                                          </p:val>
                                        </p:tav>
                                      </p:tavLst>
                                    </p:anim>
                                    <p:anim calcmode="lin" valueType="num">
                                      <p:cBhvr additive="base">
                                        <p:cTn id="18" dur="500" fill="hold"/>
                                        <p:tgtEl>
                                          <p:spTgt spid="2663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6637"/>
                                        </p:tgtEl>
                                        <p:attrNameLst>
                                          <p:attrName>style.visibility</p:attrName>
                                        </p:attrNameLst>
                                      </p:cBhvr>
                                      <p:to>
                                        <p:strVal val="visible"/>
                                      </p:to>
                                    </p:set>
                                    <p:animEffect transition="in" filter="dissolve">
                                      <p:cBhvr>
                                        <p:cTn id="23" dur="500"/>
                                        <p:tgtEl>
                                          <p:spTgt spid="2663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66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627"/>
                                        </p:tgtEl>
                                        <p:attrNameLst>
                                          <p:attrName>style.visibility</p:attrName>
                                        </p:attrNameLst>
                                      </p:cBhvr>
                                      <p:to>
                                        <p:strVal val="visible"/>
                                      </p:to>
                                    </p:set>
                                    <p:animEffect transition="in" filter="blinds(horizontal)">
                                      <p:cBhvr>
                                        <p:cTn id="32" dur="500"/>
                                        <p:tgtEl>
                                          <p:spTgt spid="266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640"/>
                                        </p:tgtEl>
                                        <p:attrNameLst>
                                          <p:attrName>style.visibility</p:attrName>
                                        </p:attrNameLst>
                                      </p:cBhvr>
                                      <p:to>
                                        <p:strVal val="visible"/>
                                      </p:to>
                                    </p:set>
                                    <p:anim calcmode="lin" valueType="num">
                                      <p:cBhvr additive="base">
                                        <p:cTn id="37" dur="500" fill="hold"/>
                                        <p:tgtEl>
                                          <p:spTgt spid="26640"/>
                                        </p:tgtEl>
                                        <p:attrNameLst>
                                          <p:attrName>ppt_x</p:attrName>
                                        </p:attrNameLst>
                                      </p:cBhvr>
                                      <p:tavLst>
                                        <p:tav tm="0">
                                          <p:val>
                                            <p:strVal val="#ppt_x"/>
                                          </p:val>
                                        </p:tav>
                                        <p:tav tm="100000">
                                          <p:val>
                                            <p:strVal val="#ppt_x"/>
                                          </p:val>
                                        </p:tav>
                                      </p:tavLst>
                                    </p:anim>
                                    <p:anim calcmode="lin" valueType="num">
                                      <p:cBhvr additive="base">
                                        <p:cTn id="38" dur="500" fill="hold"/>
                                        <p:tgtEl>
                                          <p:spTgt spid="2664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6638"/>
                                        </p:tgtEl>
                                        <p:attrNameLst>
                                          <p:attrName>style.visibility</p:attrName>
                                        </p:attrNameLst>
                                      </p:cBhvr>
                                      <p:to>
                                        <p:strVal val="visible"/>
                                      </p:to>
                                    </p:set>
                                    <p:animEffect transition="in" filter="dissolve">
                                      <p:cBhvr>
                                        <p:cTn id="43" dur="500"/>
                                        <p:tgtEl>
                                          <p:spTgt spid="2663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665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26645"/>
                                        </p:tgtEl>
                                        <p:attrNameLst>
                                          <p:attrName>style.visibility</p:attrName>
                                        </p:attrNameLst>
                                      </p:cBhvr>
                                      <p:to>
                                        <p:strVal val="visible"/>
                                      </p:to>
                                    </p:set>
                                    <p:anim calcmode="lin" valueType="num">
                                      <p:cBhvr additive="base">
                                        <p:cTn id="52" dur="500" fill="hold"/>
                                        <p:tgtEl>
                                          <p:spTgt spid="26645"/>
                                        </p:tgtEl>
                                        <p:attrNameLst>
                                          <p:attrName>ppt_x</p:attrName>
                                        </p:attrNameLst>
                                      </p:cBhvr>
                                      <p:tavLst>
                                        <p:tav tm="0">
                                          <p:val>
                                            <p:strVal val="#ppt_x"/>
                                          </p:val>
                                        </p:tav>
                                        <p:tav tm="100000">
                                          <p:val>
                                            <p:strVal val="#ppt_x"/>
                                          </p:val>
                                        </p:tav>
                                      </p:tavLst>
                                    </p:anim>
                                    <p:anim calcmode="lin" valueType="num">
                                      <p:cBhvr additive="base">
                                        <p:cTn id="53" dur="500" fill="hold"/>
                                        <p:tgtEl>
                                          <p:spTgt spid="26645"/>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6646"/>
                                        </p:tgtEl>
                                        <p:attrNameLst>
                                          <p:attrName>style.visibility</p:attrName>
                                        </p:attrNameLst>
                                      </p:cBhvr>
                                      <p:to>
                                        <p:strVal val="visible"/>
                                      </p:to>
                                    </p:set>
                                    <p:animEffect transition="in" filter="dissolve">
                                      <p:cBhvr>
                                        <p:cTn id="58" dur="500"/>
                                        <p:tgtEl>
                                          <p:spTgt spid="2664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66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26641"/>
                                        </p:tgtEl>
                                        <p:attrNameLst>
                                          <p:attrName>style.visibility</p:attrName>
                                        </p:attrNameLst>
                                      </p:cBhvr>
                                      <p:to>
                                        <p:strVal val="visible"/>
                                      </p:to>
                                    </p:set>
                                    <p:anim calcmode="lin" valueType="num">
                                      <p:cBhvr additive="base">
                                        <p:cTn id="67" dur="500" fill="hold"/>
                                        <p:tgtEl>
                                          <p:spTgt spid="26641"/>
                                        </p:tgtEl>
                                        <p:attrNameLst>
                                          <p:attrName>ppt_x</p:attrName>
                                        </p:attrNameLst>
                                      </p:cBhvr>
                                      <p:tavLst>
                                        <p:tav tm="0">
                                          <p:val>
                                            <p:strVal val="#ppt_x"/>
                                          </p:val>
                                        </p:tav>
                                        <p:tav tm="100000">
                                          <p:val>
                                            <p:strVal val="#ppt_x"/>
                                          </p:val>
                                        </p:tav>
                                      </p:tavLst>
                                    </p:anim>
                                    <p:anim calcmode="lin" valueType="num">
                                      <p:cBhvr additive="base">
                                        <p:cTn id="68" dur="500" fill="hold"/>
                                        <p:tgtEl>
                                          <p:spTgt spid="26641"/>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6642"/>
                                        </p:tgtEl>
                                        <p:attrNameLst>
                                          <p:attrName>style.visibility</p:attrName>
                                        </p:attrNameLst>
                                      </p:cBhvr>
                                      <p:to>
                                        <p:strVal val="visible"/>
                                      </p:to>
                                    </p:set>
                                    <p:animEffect transition="in" filter="dissolve">
                                      <p:cBhvr>
                                        <p:cTn id="73" dur="500"/>
                                        <p:tgtEl>
                                          <p:spTgt spid="2664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2665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nodeType="clickEffect">
                                  <p:stCondLst>
                                    <p:cond delay="0"/>
                                  </p:stCondLst>
                                  <p:childTnLst>
                                    <p:set>
                                      <p:cBhvr>
                                        <p:cTn id="81" dur="1" fill="hold">
                                          <p:stCondLst>
                                            <p:cond delay="0"/>
                                          </p:stCondLst>
                                        </p:cTn>
                                        <p:tgtEl>
                                          <p:spTgt spid="26662"/>
                                        </p:tgtEl>
                                        <p:attrNameLst>
                                          <p:attrName>style.visibility</p:attrName>
                                        </p:attrNameLst>
                                      </p:cBhvr>
                                      <p:to>
                                        <p:strVal val="visible"/>
                                      </p:to>
                                    </p:set>
                                    <p:anim calcmode="lin" valueType="num">
                                      <p:cBhvr additive="base">
                                        <p:cTn id="82" dur="500" fill="hold"/>
                                        <p:tgtEl>
                                          <p:spTgt spid="26662"/>
                                        </p:tgtEl>
                                        <p:attrNameLst>
                                          <p:attrName>ppt_x</p:attrName>
                                        </p:attrNameLst>
                                      </p:cBhvr>
                                      <p:tavLst>
                                        <p:tav tm="0">
                                          <p:val>
                                            <p:strVal val="#ppt_x"/>
                                          </p:val>
                                        </p:tav>
                                        <p:tav tm="100000">
                                          <p:val>
                                            <p:strVal val="#ppt_x"/>
                                          </p:val>
                                        </p:tav>
                                      </p:tavLst>
                                    </p:anim>
                                    <p:anim calcmode="lin" valueType="num">
                                      <p:cBhvr additive="base">
                                        <p:cTn id="83" dur="500" fill="hold"/>
                                        <p:tgtEl>
                                          <p:spTgt spid="26662"/>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6633"/>
                                        </p:tgtEl>
                                        <p:attrNameLst>
                                          <p:attrName>style.visibility</p:attrName>
                                        </p:attrNameLst>
                                      </p:cBhvr>
                                      <p:to>
                                        <p:strVal val="visible"/>
                                      </p:to>
                                    </p:set>
                                    <p:animEffect transition="in" filter="dissolve">
                                      <p:cBhvr>
                                        <p:cTn id="88" dur="500"/>
                                        <p:tgtEl>
                                          <p:spTgt spid="26633"/>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2665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266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499"/>
                                          </p:stCondLst>
                                        </p:cTn>
                                        <p:tgtEl>
                                          <p:spTgt spid="2663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499"/>
                                          </p:stCondLst>
                                        </p:cTn>
                                        <p:tgtEl>
                                          <p:spTgt spid="2663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26643"/>
                                        </p:tgtEl>
                                        <p:attrNameLst>
                                          <p:attrName>style.visibility</p:attrName>
                                        </p:attrNameLst>
                                      </p:cBhvr>
                                      <p:to>
                                        <p:strVal val="visible"/>
                                      </p:to>
                                    </p:set>
                                    <p:anim calcmode="lin" valueType="num">
                                      <p:cBhvr additive="base">
                                        <p:cTn id="109" dur="500" fill="hold"/>
                                        <p:tgtEl>
                                          <p:spTgt spid="26643"/>
                                        </p:tgtEl>
                                        <p:attrNameLst>
                                          <p:attrName>ppt_x</p:attrName>
                                        </p:attrNameLst>
                                      </p:cBhvr>
                                      <p:tavLst>
                                        <p:tav tm="0">
                                          <p:val>
                                            <p:strVal val="#ppt_x"/>
                                          </p:val>
                                        </p:tav>
                                        <p:tav tm="100000">
                                          <p:val>
                                            <p:strVal val="#ppt_x"/>
                                          </p:val>
                                        </p:tav>
                                      </p:tavLst>
                                    </p:anim>
                                    <p:anim calcmode="lin" valueType="num">
                                      <p:cBhvr additive="base">
                                        <p:cTn id="110" dur="500" fill="hold"/>
                                        <p:tgtEl>
                                          <p:spTgt spid="26643"/>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26644"/>
                                        </p:tgtEl>
                                        <p:attrNameLst>
                                          <p:attrName>style.visibility</p:attrName>
                                        </p:attrNameLst>
                                      </p:cBhvr>
                                      <p:to>
                                        <p:strVal val="visible"/>
                                      </p:to>
                                    </p:set>
                                    <p:animEffect transition="in" filter="dissolve">
                                      <p:cBhvr>
                                        <p:cTn id="115" dur="500"/>
                                        <p:tgtEl>
                                          <p:spTgt spid="26644"/>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499"/>
                                          </p:stCondLst>
                                        </p:cTn>
                                        <p:tgtEl>
                                          <p:spTgt spid="2665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26647"/>
                                        </p:tgtEl>
                                        <p:attrNameLst>
                                          <p:attrName>style.visibility</p:attrName>
                                        </p:attrNameLst>
                                      </p:cBhvr>
                                      <p:to>
                                        <p:strVal val="visible"/>
                                      </p:to>
                                    </p:set>
                                    <p:animEffect transition="in" filter="blinds(horizontal)">
                                      <p:cBhvr>
                                        <p:cTn id="124" dur="500"/>
                                        <p:tgtEl>
                                          <p:spTgt spid="26647"/>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1" fill="hold" nodeType="clickEffect">
                                  <p:stCondLst>
                                    <p:cond delay="0"/>
                                  </p:stCondLst>
                                  <p:childTnLst>
                                    <p:set>
                                      <p:cBhvr>
                                        <p:cTn id="128" dur="1" fill="hold">
                                          <p:stCondLst>
                                            <p:cond delay="0"/>
                                          </p:stCondLst>
                                        </p:cTn>
                                        <p:tgtEl>
                                          <p:spTgt spid="26648"/>
                                        </p:tgtEl>
                                        <p:attrNameLst>
                                          <p:attrName>style.visibility</p:attrName>
                                        </p:attrNameLst>
                                      </p:cBhvr>
                                      <p:to>
                                        <p:strVal val="visible"/>
                                      </p:to>
                                    </p:set>
                                    <p:anim calcmode="lin" valueType="num">
                                      <p:cBhvr additive="base">
                                        <p:cTn id="129" dur="500" fill="hold"/>
                                        <p:tgtEl>
                                          <p:spTgt spid="26648"/>
                                        </p:tgtEl>
                                        <p:attrNameLst>
                                          <p:attrName>ppt_x</p:attrName>
                                        </p:attrNameLst>
                                      </p:cBhvr>
                                      <p:tavLst>
                                        <p:tav tm="0">
                                          <p:val>
                                            <p:strVal val="#ppt_x"/>
                                          </p:val>
                                        </p:tav>
                                        <p:tav tm="100000">
                                          <p:val>
                                            <p:strVal val="#ppt_x"/>
                                          </p:val>
                                        </p:tav>
                                      </p:tavLst>
                                    </p:anim>
                                    <p:anim calcmode="lin" valueType="num">
                                      <p:cBhvr additive="base">
                                        <p:cTn id="130" dur="500" fill="hold"/>
                                        <p:tgtEl>
                                          <p:spTgt spid="26648"/>
                                        </p:tgtEl>
                                        <p:attrNameLst>
                                          <p:attrName>ppt_y</p:attrName>
                                        </p:attrNameLst>
                                      </p:cBhvr>
                                      <p:tavLst>
                                        <p:tav tm="0">
                                          <p:val>
                                            <p:strVal val="0-#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6649"/>
                                        </p:tgtEl>
                                        <p:attrNameLst>
                                          <p:attrName>style.visibility</p:attrName>
                                        </p:attrNameLst>
                                      </p:cBhvr>
                                      <p:to>
                                        <p:strVal val="visible"/>
                                      </p:to>
                                    </p:set>
                                    <p:animEffect transition="in" filter="dissolve">
                                      <p:cBhvr>
                                        <p:cTn id="135" dur="500"/>
                                        <p:tgtEl>
                                          <p:spTgt spid="26649"/>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499"/>
                                          </p:stCondLst>
                                        </p:cTn>
                                        <p:tgtEl>
                                          <p:spTgt spid="2665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2" presetClass="entr" presetSubtype="3" fill="hold" nodeType="clickEffect">
                                  <p:stCondLst>
                                    <p:cond delay="0"/>
                                  </p:stCondLst>
                                  <p:childTnLst>
                                    <p:set>
                                      <p:cBhvr>
                                        <p:cTn id="143" dur="1" fill="hold">
                                          <p:stCondLst>
                                            <p:cond delay="0"/>
                                          </p:stCondLst>
                                        </p:cTn>
                                        <p:tgtEl>
                                          <p:spTgt spid="26663"/>
                                        </p:tgtEl>
                                        <p:attrNameLst>
                                          <p:attrName>style.visibility</p:attrName>
                                        </p:attrNameLst>
                                      </p:cBhvr>
                                      <p:to>
                                        <p:strVal val="visible"/>
                                      </p:to>
                                    </p:set>
                                    <p:anim calcmode="lin" valueType="num">
                                      <p:cBhvr additive="base">
                                        <p:cTn id="144" dur="500" fill="hold"/>
                                        <p:tgtEl>
                                          <p:spTgt spid="26663"/>
                                        </p:tgtEl>
                                        <p:attrNameLst>
                                          <p:attrName>ppt_x</p:attrName>
                                        </p:attrNameLst>
                                      </p:cBhvr>
                                      <p:tavLst>
                                        <p:tav tm="0">
                                          <p:val>
                                            <p:strVal val="1+#ppt_w/2"/>
                                          </p:val>
                                        </p:tav>
                                        <p:tav tm="100000">
                                          <p:val>
                                            <p:strVal val="#ppt_x"/>
                                          </p:val>
                                        </p:tav>
                                      </p:tavLst>
                                    </p:anim>
                                    <p:anim calcmode="lin" valueType="num">
                                      <p:cBhvr additive="base">
                                        <p:cTn id="145" dur="500" fill="hold"/>
                                        <p:tgtEl>
                                          <p:spTgt spid="26663"/>
                                        </p:tgtEl>
                                        <p:attrNameLst>
                                          <p:attrName>ppt_y</p:attrName>
                                        </p:attrNameLst>
                                      </p:cBhvr>
                                      <p:tavLst>
                                        <p:tav tm="0">
                                          <p:val>
                                            <p:strVal val="0-#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26634"/>
                                        </p:tgtEl>
                                        <p:attrNameLst>
                                          <p:attrName>style.visibility</p:attrName>
                                        </p:attrNameLst>
                                      </p:cBhvr>
                                      <p:to>
                                        <p:strVal val="visible"/>
                                      </p:to>
                                    </p:set>
                                    <p:animEffect transition="in" filter="dissolve">
                                      <p:cBhvr>
                                        <p:cTn id="150" dur="500"/>
                                        <p:tgtEl>
                                          <p:spTgt spid="26634"/>
                                        </p:tgtEl>
                                      </p:cBhvr>
                                    </p:animEffec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499"/>
                                          </p:stCondLst>
                                        </p:cTn>
                                        <p:tgtEl>
                                          <p:spTgt spid="2665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499"/>
                                          </p:stCondLst>
                                        </p:cTn>
                                        <p:tgtEl>
                                          <p:spTgt spid="2662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26636"/>
                                        </p:tgtEl>
                                        <p:attrNameLst>
                                          <p:attrName>style.visibility</p:attrName>
                                        </p:attrNameLst>
                                      </p:cBhvr>
                                      <p:to>
                                        <p:strVal val="visible"/>
                                      </p:to>
                                    </p:set>
                                    <p:animEffect transition="in" filter="dissolve">
                                      <p:cBhvr>
                                        <p:cTn id="163" dur="500"/>
                                        <p:tgtEl>
                                          <p:spTgt spid="26636"/>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499"/>
                                          </p:stCondLst>
                                        </p:cTn>
                                        <p:tgtEl>
                                          <p:spTgt spid="26660"/>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2" presetClass="entr" presetSubtype="9" fill="hold" nodeType="clickEffect">
                                  <p:stCondLst>
                                    <p:cond delay="0"/>
                                  </p:stCondLst>
                                  <p:childTnLst>
                                    <p:set>
                                      <p:cBhvr>
                                        <p:cTn id="171" dur="1" fill="hold">
                                          <p:stCondLst>
                                            <p:cond delay="0"/>
                                          </p:stCondLst>
                                        </p:cTn>
                                        <p:tgtEl>
                                          <p:spTgt spid="26630"/>
                                        </p:tgtEl>
                                        <p:attrNameLst>
                                          <p:attrName>style.visibility</p:attrName>
                                        </p:attrNameLst>
                                      </p:cBhvr>
                                      <p:to>
                                        <p:strVal val="visible"/>
                                      </p:to>
                                    </p:set>
                                    <p:anim calcmode="lin" valueType="num">
                                      <p:cBhvr additive="base">
                                        <p:cTn id="172" dur="500" fill="hold"/>
                                        <p:tgtEl>
                                          <p:spTgt spid="26630"/>
                                        </p:tgtEl>
                                        <p:attrNameLst>
                                          <p:attrName>ppt_x</p:attrName>
                                        </p:attrNameLst>
                                      </p:cBhvr>
                                      <p:tavLst>
                                        <p:tav tm="0">
                                          <p:val>
                                            <p:strVal val="0-#ppt_w/2"/>
                                          </p:val>
                                        </p:tav>
                                        <p:tav tm="100000">
                                          <p:val>
                                            <p:strVal val="#ppt_x"/>
                                          </p:val>
                                        </p:tav>
                                      </p:tavLst>
                                    </p:anim>
                                    <p:anim calcmode="lin" valueType="num">
                                      <p:cBhvr additive="base">
                                        <p:cTn id="173" dur="500" fill="hold"/>
                                        <p:tgtEl>
                                          <p:spTgt spid="26630"/>
                                        </p:tgtEl>
                                        <p:attrNameLst>
                                          <p:attrName>ppt_y</p:attrName>
                                        </p:attrNameLst>
                                      </p:cBhvr>
                                      <p:tavLst>
                                        <p:tav tm="0">
                                          <p:val>
                                            <p:strVal val="0-#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26635"/>
                                        </p:tgtEl>
                                        <p:attrNameLst>
                                          <p:attrName>style.visibility</p:attrName>
                                        </p:attrNameLst>
                                      </p:cBhvr>
                                      <p:to>
                                        <p:strVal val="visible"/>
                                      </p:to>
                                    </p:set>
                                    <p:animEffect transition="in" filter="dissolve">
                                      <p:cBhvr>
                                        <p:cTn id="178" dur="500"/>
                                        <p:tgtEl>
                                          <p:spTgt spid="26635"/>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499"/>
                                          </p:stCondLst>
                                        </p:cTn>
                                        <p:tgtEl>
                                          <p:spTgt spid="26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34" grpId="0" animBg="1"/>
      <p:bldP spid="26635" grpId="0" animBg="1"/>
      <p:bldP spid="26636" grpId="0" animBg="1"/>
      <p:bldP spid="26637" grpId="0" animBg="1"/>
      <p:bldP spid="26638" grpId="0" animBg="1"/>
      <p:bldP spid="26642" grpId="0" animBg="1"/>
      <p:bldP spid="26644" grpId="0" animBg="1"/>
      <p:bldP spid="26646" grpId="0" animBg="1"/>
      <p:bldP spid="26649" grpId="0" animBg="1"/>
      <p:bldP spid="26651" grpId="0"/>
      <p:bldP spid="26652" grpId="0"/>
      <p:bldP spid="26653" grpId="0"/>
      <p:bldP spid="26654" grpId="0"/>
      <p:bldP spid="26655" grpId="0"/>
      <p:bldP spid="26656" grpId="0"/>
      <p:bldP spid="26657" grpId="0"/>
      <p:bldP spid="26658" grpId="0"/>
      <p:bldP spid="26659" grpId="0"/>
      <p:bldP spid="26660" grpId="0"/>
      <p:bldP spid="2666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65138" y="720725"/>
            <a:ext cx="7793037" cy="361950"/>
          </a:xfrm>
          <a:solidFill>
            <a:srgbClr val="FFFFFF"/>
          </a:solidFill>
          <a:ln>
            <a:solidFill>
              <a:srgbClr val="000000"/>
            </a:solidFill>
            <a:miter/>
          </a:ln>
        </p:spPr>
        <p:txBody>
          <a:bodyPr/>
          <a:lstStyle/>
          <a:p>
            <a:pPr eaLnBrk="1" hangingPunct="1"/>
            <a:r>
              <a:rPr lang="zh-CN" altLang="en-US" sz="1600" b="1" dirty="0">
                <a:latin typeface="新宋体" panose="02010609030101010101" pitchFamily="49" charset="-122"/>
                <a:ea typeface="新宋体" panose="02010609030101010101" pitchFamily="49" charset="-122"/>
              </a:rPr>
              <a:t>第 一 组 评 价 因 子 及 评 分 标 准</a:t>
            </a:r>
            <a:endParaRPr lang="zh-CN" altLang="en-US" sz="1600" b="1" dirty="0">
              <a:latin typeface="新宋体" panose="02010609030101010101" pitchFamily="49" charset="-122"/>
              <a:ea typeface="新宋体" panose="02010609030101010101" pitchFamily="49" charset="-122"/>
            </a:endParaRPr>
          </a:p>
        </p:txBody>
      </p:sp>
      <p:graphicFrame>
        <p:nvGraphicFramePr>
          <p:cNvPr id="64515" name="Group 3"/>
          <p:cNvGraphicFramePr>
            <a:graphicFrameLocks noGrp="1"/>
          </p:cNvGraphicFramePr>
          <p:nvPr>
            <p:ph idx="4294967295"/>
          </p:nvPr>
        </p:nvGraphicFramePr>
        <p:xfrm>
          <a:off x="468313" y="1844675"/>
          <a:ext cx="7772400" cy="4800600"/>
        </p:xfrm>
        <a:graphic>
          <a:graphicData uri="http://schemas.openxmlformats.org/drawingml/2006/table">
            <a:tbl>
              <a:tblPr/>
              <a:tblGrid>
                <a:gridCol w="1949450"/>
                <a:gridCol w="792162"/>
                <a:gridCol w="2016125"/>
                <a:gridCol w="647700"/>
                <a:gridCol w="1655763"/>
                <a:gridCol w="7112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发生的概率</a:t>
                      </a: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m1</a:t>
                      </a:r>
                      <a:r>
                        <a:rPr kumimoji="0" lang="en-US" altLang="zh-CN" sz="9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9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分值</a:t>
                      </a:r>
                      <a:r>
                        <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发现／预防的可能性</a:t>
                      </a: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m2</a:t>
                      </a: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分值</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影响范围</a:t>
                      </a: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m3</a:t>
                      </a:r>
                      <a:r>
                        <a:rPr kumimoji="0" lang="en-US"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分值</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已经发生（经常发生，每日不低于</a:t>
                      </a: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次）</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5</a:t>
                      </a:r>
                      <a:endPar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不可发现（不可预防）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5</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对全国有影响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5</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发生的可能性大曾经发生或偶尔发生）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4</a:t>
                      </a:r>
                      <a:endPar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难以发现（突发偶发较多、难以预防）</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对整个地区有影响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4</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有发生的可能（尚未发生但可能性大）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3</a:t>
                      </a:r>
                      <a:endPar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可发现／可预防、尚无措施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对全厂区有影响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发生的可能性小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易发现、易预防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对本岗位有影响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根本不会发生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有经常性预防措施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根本没有影响 </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504825" y="633413"/>
            <a:ext cx="7793038" cy="419100"/>
          </a:xfrm>
          <a:solidFill>
            <a:srgbClr val="FFFFFF"/>
          </a:solidFill>
          <a:ln>
            <a:solidFill>
              <a:srgbClr val="000000"/>
            </a:solidFill>
            <a:miter/>
          </a:ln>
        </p:spPr>
        <p:txBody>
          <a:bodyPr/>
          <a:lstStyle/>
          <a:p>
            <a:pPr eaLnBrk="1" hangingPunct="1"/>
            <a:r>
              <a:rPr lang="zh-CN" altLang="en-US" sz="1600" b="1" dirty="0">
                <a:latin typeface="新宋体" panose="02010609030101010101" pitchFamily="49" charset="-122"/>
                <a:ea typeface="新宋体" panose="02010609030101010101" pitchFamily="49" charset="-122"/>
              </a:rPr>
              <a:t>第 二 组 评 价 因 子 及 评 分 标 准</a:t>
            </a:r>
            <a:endParaRPr lang="zh-CN" altLang="en-US" sz="1600" b="1" dirty="0">
              <a:latin typeface="新宋体" panose="02010609030101010101" pitchFamily="49" charset="-122"/>
              <a:ea typeface="新宋体" panose="02010609030101010101" pitchFamily="49" charset="-122"/>
            </a:endParaRPr>
          </a:p>
        </p:txBody>
      </p:sp>
      <p:graphicFrame>
        <p:nvGraphicFramePr>
          <p:cNvPr id="65539" name="Group 3"/>
          <p:cNvGraphicFramePr>
            <a:graphicFrameLocks noGrp="1"/>
          </p:cNvGraphicFramePr>
          <p:nvPr>
            <p:ph idx="4294967295"/>
          </p:nvPr>
        </p:nvGraphicFramePr>
        <p:xfrm>
          <a:off x="544513" y="1628775"/>
          <a:ext cx="7988300" cy="4663440"/>
        </p:xfrm>
        <a:graphic>
          <a:graphicData uri="http://schemas.openxmlformats.org/drawingml/2006/table">
            <a:tbl>
              <a:tblPr/>
              <a:tblGrid>
                <a:gridCol w="1804987"/>
                <a:gridCol w="792163"/>
                <a:gridCol w="1295400"/>
                <a:gridCol w="936625"/>
                <a:gridCol w="2376487"/>
                <a:gridCol w="782638"/>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法规的符合性</a:t>
                      </a: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n1</a:t>
                      </a: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分值</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监控措施</a:t>
                      </a: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n2</a:t>
                      </a: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分值</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事故／投诉</a:t>
                      </a:r>
                      <a:r>
                        <a:rPr kumimoji="0" lang="en-US" altLang="zh-CN"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n3</a:t>
                      </a: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分值</a:t>
                      </a:r>
                      <a:r>
                        <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采取措施</a:t>
                      </a: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也不符合规定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12</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无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发生过环境事故未采取措施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6</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需采取措施才符合规定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6</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有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0</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发生过环境事故采取了措施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无需措施</a:t>
                      </a: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就符合规定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3</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公司外投诉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公司内投诉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未发生事故／有投诉已解决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0</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442913" y="663575"/>
            <a:ext cx="7793037" cy="420688"/>
          </a:xfrm>
          <a:solidFill>
            <a:srgbClr val="FFFFFF"/>
          </a:solidFill>
          <a:ln>
            <a:solidFill>
              <a:srgbClr val="000000"/>
            </a:solidFill>
            <a:miter/>
          </a:ln>
        </p:spPr>
        <p:txBody>
          <a:bodyPr/>
          <a:lstStyle/>
          <a:p>
            <a:pPr eaLnBrk="1" hangingPunct="1"/>
            <a:r>
              <a:rPr lang="zh-CN" altLang="en-US" sz="1600" b="1" dirty="0">
                <a:latin typeface="新宋体" panose="02010609030101010101" pitchFamily="49" charset="-122"/>
                <a:ea typeface="新宋体" panose="02010609030101010101" pitchFamily="49" charset="-122"/>
              </a:rPr>
              <a:t>综合评分等级对照表</a:t>
            </a:r>
            <a:endParaRPr lang="zh-CN" altLang="en-US" sz="1600" b="1" dirty="0">
              <a:latin typeface="新宋体" panose="02010609030101010101" pitchFamily="49" charset="-122"/>
              <a:ea typeface="新宋体" panose="02010609030101010101" pitchFamily="49" charset="-122"/>
            </a:endParaRPr>
          </a:p>
        </p:txBody>
      </p:sp>
      <p:graphicFrame>
        <p:nvGraphicFramePr>
          <p:cNvPr id="66563" name="Group 3"/>
          <p:cNvGraphicFramePr>
            <a:graphicFrameLocks noGrp="1"/>
          </p:cNvGraphicFramePr>
          <p:nvPr>
            <p:ph idx="4294967295"/>
          </p:nvPr>
        </p:nvGraphicFramePr>
        <p:xfrm>
          <a:off x="461963" y="1647825"/>
          <a:ext cx="7934325" cy="3127248"/>
        </p:xfrm>
        <a:graphic>
          <a:graphicData uri="http://schemas.openxmlformats.org/drawingml/2006/table">
            <a:tbl>
              <a:tblPr/>
              <a:tblGrid>
                <a:gridCol w="914400"/>
                <a:gridCol w="1531937"/>
                <a:gridCol w="1446213"/>
                <a:gridCol w="1449387"/>
                <a:gridCol w="1601788"/>
                <a:gridCol w="990600"/>
              </a:tblGrid>
              <a:tr h="330200">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hMerge="1">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第二组分值</a:t>
                      </a:r>
                      <a:r>
                        <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cPr/>
                </a:tc>
                <a:tc hMerge="1">
                  <a:tcPr/>
                </a:tc>
                <a:tc hMerge="1">
                  <a:tcPr/>
                </a:tc>
              </a:tr>
              <a:tr h="317500">
                <a:tc vMerge="1" gridSpan="2">
                  <a:tcPr/>
                </a:tc>
                <a:tc vMerge="1"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21~13</a:t>
                      </a:r>
                      <a:r>
                        <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12~8</a:t>
                      </a:r>
                      <a:r>
                        <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7~4</a:t>
                      </a:r>
                      <a:r>
                        <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3~0</a:t>
                      </a:r>
                      <a:r>
                        <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8938">
                <a:tc rowSpan="4">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第</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一</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组</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分</a:t>
                      </a:r>
                      <a:endPar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值</a:t>
                      </a:r>
                      <a:r>
                        <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125~40</a:t>
                      </a: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B</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733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36~18</a:t>
                      </a: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B</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C</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7305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16~9</a:t>
                      </a: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A</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B</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B</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C</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717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a:ln>
                            <a:noFill/>
                          </a:ln>
                          <a:solidFill>
                            <a:schemeClr val="tx1"/>
                          </a:solidFill>
                          <a:effectLst/>
                          <a:latin typeface="Arial" panose="020B0604020202020204" pitchFamily="34" charset="0"/>
                          <a:ea typeface="宋体" panose="02010600030101010101" pitchFamily="2" charset="-122"/>
                        </a:rPr>
                        <a:t>8~1</a:t>
                      </a: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B</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B</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C</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rPr>
                        <a:t>C</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7389" name="Text Box 45"/>
          <p:cNvSpPr txBox="1"/>
          <p:nvPr/>
        </p:nvSpPr>
        <p:spPr>
          <a:xfrm>
            <a:off x="539750" y="5084763"/>
            <a:ext cx="8424863" cy="1616075"/>
          </a:xfrm>
          <a:prstGeom prst="rect">
            <a:avLst/>
          </a:prstGeom>
          <a:noFill/>
          <a:ln w="9525">
            <a:noFill/>
          </a:ln>
        </p:spPr>
        <p:txBody>
          <a:bodyPr>
            <a:spAutoFit/>
          </a:bodyPr>
          <a:lstStyle/>
          <a:p>
            <a:r>
              <a:rPr lang="zh-CN" altLang="en-US" sz="2000" dirty="0">
                <a:latin typeface="新宋体" panose="02010609030101010101" pitchFamily="49" charset="-122"/>
                <a:ea typeface="新宋体" panose="02010609030101010101" pitchFamily="49" charset="-122"/>
              </a:rPr>
              <a:t>说明：	①</a:t>
            </a:r>
            <a:r>
              <a:rPr lang="en-US" altLang="zh-CN" sz="2000" dirty="0">
                <a:latin typeface="新宋体" panose="02010609030101010101" pitchFamily="49" charset="-122"/>
                <a:ea typeface="新宋体" panose="02010609030101010101" pitchFamily="49" charset="-122"/>
              </a:rPr>
              <a:t>. m</a:t>
            </a:r>
            <a:r>
              <a:rPr lang="zh-CN" altLang="en-US" sz="2000" dirty="0">
                <a:latin typeface="新宋体" panose="02010609030101010101" pitchFamily="49" charset="-122"/>
                <a:ea typeface="新宋体" panose="02010609030101010101" pitchFamily="49" charset="-122"/>
              </a:rPr>
              <a:t>＝</a:t>
            </a:r>
            <a:r>
              <a:rPr lang="en-US" altLang="zh-CN" sz="2000" dirty="0">
                <a:latin typeface="新宋体" panose="02010609030101010101" pitchFamily="49" charset="-122"/>
                <a:ea typeface="新宋体" panose="02010609030101010101" pitchFamily="49" charset="-122"/>
              </a:rPr>
              <a:t>m1×m2×m3 </a:t>
            </a:r>
            <a:r>
              <a:rPr lang="zh-CN" altLang="en-US" sz="2000" dirty="0">
                <a:latin typeface="新宋体" panose="02010609030101010101" pitchFamily="49" charset="-122"/>
                <a:ea typeface="新宋体" panose="02010609030101010101" pitchFamily="49" charset="-122"/>
              </a:rPr>
              <a:t>。  ②</a:t>
            </a:r>
            <a:r>
              <a:rPr lang="en-US" altLang="zh-CN" sz="2000" dirty="0">
                <a:latin typeface="新宋体" panose="02010609030101010101" pitchFamily="49" charset="-122"/>
                <a:ea typeface="新宋体" panose="02010609030101010101" pitchFamily="49" charset="-122"/>
              </a:rPr>
              <a:t>. n</a:t>
            </a:r>
            <a:r>
              <a:rPr lang="zh-CN" altLang="en-US" sz="2000" dirty="0">
                <a:latin typeface="新宋体" panose="02010609030101010101" pitchFamily="49" charset="-122"/>
                <a:ea typeface="新宋体" panose="02010609030101010101" pitchFamily="49" charset="-122"/>
              </a:rPr>
              <a:t>＝</a:t>
            </a:r>
            <a:r>
              <a:rPr lang="en-US" altLang="zh-CN" sz="2000" dirty="0">
                <a:latin typeface="新宋体" panose="02010609030101010101" pitchFamily="49" charset="-122"/>
                <a:ea typeface="新宋体" panose="02010609030101010101" pitchFamily="49" charset="-122"/>
              </a:rPr>
              <a:t>n1+n2+n3 </a:t>
            </a:r>
            <a:r>
              <a:rPr lang="zh-CN" altLang="en-US" sz="2000" dirty="0">
                <a:latin typeface="新宋体" panose="02010609030101010101" pitchFamily="49" charset="-122"/>
                <a:ea typeface="新宋体" panose="02010609030101010101" pitchFamily="49" charset="-122"/>
              </a:rPr>
              <a:t>。  ③</a:t>
            </a:r>
            <a:r>
              <a:rPr lang="en-US" altLang="zh-CN" sz="2000" dirty="0">
                <a:latin typeface="新宋体" panose="02010609030101010101" pitchFamily="49" charset="-122"/>
                <a:ea typeface="新宋体" panose="02010609030101010101" pitchFamily="49" charset="-122"/>
              </a:rPr>
              <a:t>. </a:t>
            </a:r>
            <a:r>
              <a:rPr lang="zh-CN" altLang="en-US" sz="2000" dirty="0">
                <a:latin typeface="新宋体" panose="02010609030101010101" pitchFamily="49" charset="-122"/>
                <a:ea typeface="新宋体" panose="02010609030101010101" pitchFamily="49" charset="-122"/>
              </a:rPr>
              <a:t>其中综合评分为</a:t>
            </a:r>
            <a:r>
              <a:rPr lang="en-US" altLang="zh-CN" sz="2000" dirty="0">
                <a:latin typeface="新宋体" panose="02010609030101010101" pitchFamily="49" charset="-122"/>
                <a:ea typeface="新宋体" panose="02010609030101010101" pitchFamily="49" charset="-122"/>
              </a:rPr>
              <a:t>A</a:t>
            </a:r>
            <a:r>
              <a:rPr lang="zh-CN" altLang="en-US" sz="2000" dirty="0">
                <a:latin typeface="新宋体" panose="02010609030101010101" pitchFamily="49" charset="-122"/>
                <a:ea typeface="新宋体" panose="02010609030101010101" pitchFamily="49" charset="-122"/>
              </a:rPr>
              <a:t>级</a:t>
            </a:r>
            <a:r>
              <a:rPr lang="en-US" altLang="zh-CN" sz="2000" dirty="0">
                <a:latin typeface="新宋体" panose="02010609030101010101" pitchFamily="49" charset="-122"/>
                <a:ea typeface="新宋体" panose="02010609030101010101" pitchFamily="49" charset="-122"/>
              </a:rPr>
              <a:t>(</a:t>
            </a:r>
            <a:r>
              <a:rPr lang="zh-CN" altLang="en-US" sz="2000" dirty="0">
                <a:latin typeface="新宋体" panose="02010609030101010101" pitchFamily="49" charset="-122"/>
                <a:ea typeface="新宋体" panose="02010609030101010101" pitchFamily="49" charset="-122"/>
              </a:rPr>
              <a:t>严重</a:t>
            </a:r>
            <a:r>
              <a:rPr lang="en-US" altLang="zh-CN" sz="2000" dirty="0">
                <a:latin typeface="新宋体" panose="02010609030101010101" pitchFamily="49" charset="-122"/>
                <a:ea typeface="新宋体" panose="02010609030101010101" pitchFamily="49" charset="-122"/>
              </a:rPr>
              <a:t>)</a:t>
            </a:r>
            <a:r>
              <a:rPr lang="zh-CN" altLang="en-US" sz="2000" dirty="0">
                <a:latin typeface="新宋体" panose="02010609030101010101" pitchFamily="49" charset="-122"/>
                <a:ea typeface="新宋体" panose="02010609030101010101" pitchFamily="49" charset="-122"/>
              </a:rPr>
              <a:t>的直接列入，</a:t>
            </a:r>
            <a:r>
              <a:rPr lang="en-US" altLang="zh-CN" sz="2000" dirty="0">
                <a:latin typeface="新宋体" panose="02010609030101010101" pitchFamily="49" charset="-122"/>
                <a:ea typeface="新宋体" panose="02010609030101010101" pitchFamily="49" charset="-122"/>
              </a:rPr>
              <a:t>B</a:t>
            </a:r>
            <a:r>
              <a:rPr lang="zh-CN" altLang="en-US" sz="2000" dirty="0">
                <a:latin typeface="新宋体" panose="02010609030101010101" pitchFamily="49" charset="-122"/>
                <a:ea typeface="新宋体" panose="02010609030101010101" pitchFamily="49" charset="-122"/>
              </a:rPr>
              <a:t>级</a:t>
            </a:r>
            <a:r>
              <a:rPr lang="en-US" altLang="zh-CN" sz="2000" dirty="0">
                <a:latin typeface="新宋体" panose="02010609030101010101" pitchFamily="49" charset="-122"/>
                <a:ea typeface="新宋体" panose="02010609030101010101" pitchFamily="49" charset="-122"/>
              </a:rPr>
              <a:t>(</a:t>
            </a:r>
            <a:r>
              <a:rPr lang="zh-CN" altLang="en-US" sz="2000" dirty="0">
                <a:latin typeface="新宋体" panose="02010609030101010101" pitchFamily="49" charset="-122"/>
                <a:ea typeface="新宋体" panose="02010609030101010101" pitchFamily="49" charset="-122"/>
              </a:rPr>
              <a:t>一般</a:t>
            </a:r>
            <a:r>
              <a:rPr lang="en-US" altLang="zh-CN" sz="2000" dirty="0">
                <a:latin typeface="新宋体" panose="02010609030101010101" pitchFamily="49" charset="-122"/>
                <a:ea typeface="新宋体" panose="02010609030101010101" pitchFamily="49" charset="-122"/>
              </a:rPr>
              <a:t>)</a:t>
            </a:r>
            <a:r>
              <a:rPr lang="zh-CN" altLang="en-US" sz="2000" dirty="0">
                <a:latin typeface="新宋体" panose="02010609030101010101" pitchFamily="49" charset="-122"/>
                <a:ea typeface="新宋体" panose="02010609030101010101" pitchFamily="49" charset="-122"/>
              </a:rPr>
              <a:t>经讨论后决定是否列入，</a:t>
            </a:r>
            <a:r>
              <a:rPr lang="en-US" altLang="zh-CN" sz="2000" dirty="0">
                <a:latin typeface="新宋体" panose="02010609030101010101" pitchFamily="49" charset="-122"/>
                <a:ea typeface="新宋体" panose="02010609030101010101" pitchFamily="49" charset="-122"/>
              </a:rPr>
              <a:t>C</a:t>
            </a:r>
            <a:r>
              <a:rPr lang="zh-CN" altLang="en-US" sz="2000" dirty="0">
                <a:latin typeface="新宋体" panose="02010609030101010101" pitchFamily="49" charset="-122"/>
                <a:ea typeface="新宋体" panose="02010609030101010101" pitchFamily="49" charset="-122"/>
              </a:rPr>
              <a:t>级</a:t>
            </a:r>
            <a:r>
              <a:rPr lang="en-US" altLang="zh-CN" sz="2000" dirty="0">
                <a:latin typeface="新宋体" panose="02010609030101010101" pitchFamily="49" charset="-122"/>
                <a:ea typeface="新宋体" panose="02010609030101010101" pitchFamily="49" charset="-122"/>
              </a:rPr>
              <a:t>(</a:t>
            </a:r>
            <a:r>
              <a:rPr lang="zh-CN" altLang="en-US" sz="2000" dirty="0">
                <a:latin typeface="新宋体" panose="02010609030101010101" pitchFamily="49" charset="-122"/>
                <a:ea typeface="新宋体" panose="02010609030101010101" pitchFamily="49" charset="-122"/>
              </a:rPr>
              <a:t>轻微</a:t>
            </a:r>
            <a:r>
              <a:rPr lang="en-US" altLang="zh-CN" sz="2000" dirty="0">
                <a:latin typeface="新宋体" panose="02010609030101010101" pitchFamily="49" charset="-122"/>
                <a:ea typeface="新宋体" panose="02010609030101010101" pitchFamily="49" charset="-122"/>
              </a:rPr>
              <a:t>)</a:t>
            </a:r>
            <a:r>
              <a:rPr lang="zh-CN" altLang="en-US" sz="2000" dirty="0">
                <a:latin typeface="新宋体" panose="02010609030101010101" pitchFamily="49" charset="-122"/>
                <a:ea typeface="新宋体" panose="02010609030101010101" pitchFamily="49" charset="-122"/>
              </a:rPr>
              <a:t>暂不列入。④</a:t>
            </a:r>
            <a:r>
              <a:rPr lang="en-US" altLang="zh-CN" sz="2000" dirty="0">
                <a:latin typeface="新宋体" panose="02010609030101010101" pitchFamily="49" charset="-122"/>
                <a:ea typeface="新宋体" panose="02010609030101010101" pitchFamily="49" charset="-122"/>
              </a:rPr>
              <a:t>. </a:t>
            </a:r>
            <a:r>
              <a:rPr lang="zh-CN" altLang="en-US" sz="2000" dirty="0">
                <a:latin typeface="新宋体" panose="02010609030101010101" pitchFamily="49" charset="-122"/>
                <a:ea typeface="新宋体" panose="02010609030101010101" pitchFamily="49" charset="-122"/>
              </a:rPr>
              <a:t>能资源的环境因素，根据公司经营成本、可节约空间或能资源的缺乏性、使用量等因素，可直接判定为</a:t>
            </a:r>
            <a:r>
              <a:rPr lang="en-US" altLang="zh-CN" sz="2000" dirty="0">
                <a:latin typeface="新宋体" panose="02010609030101010101" pitchFamily="49" charset="-122"/>
                <a:ea typeface="新宋体" panose="02010609030101010101" pitchFamily="49" charset="-122"/>
              </a:rPr>
              <a:t>A</a:t>
            </a:r>
            <a:r>
              <a:rPr lang="zh-CN" altLang="en-US" sz="2000" dirty="0">
                <a:latin typeface="新宋体" panose="02010609030101010101" pitchFamily="49" charset="-122"/>
                <a:ea typeface="新宋体" panose="02010609030101010101" pitchFamily="49" charset="-122"/>
              </a:rPr>
              <a:t>级。</a:t>
            </a:r>
            <a:endParaRPr lang="zh-CN" altLang="en-US" sz="2000" dirty="0">
              <a:latin typeface="新宋体" panose="02010609030101010101" pitchFamily="49" charset="-122"/>
              <a:ea typeface="新宋体" panose="02010609030101010101" pitchFamily="49" charset="-122"/>
            </a:endParaRPr>
          </a:p>
          <a:p>
            <a:r>
              <a:rPr lang="zh-CN" altLang="en-US" sz="2000" dirty="0">
                <a:latin typeface="新宋体" panose="02010609030101010101" pitchFamily="49" charset="-122"/>
                <a:ea typeface="新宋体" panose="02010609030101010101" pitchFamily="49" charset="-122"/>
              </a:rPr>
              <a:t>⑤</a:t>
            </a:r>
            <a:r>
              <a:rPr lang="en-US" altLang="zh-CN" sz="2000" dirty="0">
                <a:latin typeface="新宋体" panose="02010609030101010101" pitchFamily="49" charset="-122"/>
                <a:ea typeface="新宋体" panose="02010609030101010101" pitchFamily="49" charset="-122"/>
              </a:rPr>
              <a:t>. </a:t>
            </a:r>
            <a:r>
              <a:rPr lang="zh-CN" altLang="en-US" sz="2000" dirty="0">
                <a:latin typeface="新宋体" panose="02010609030101010101" pitchFamily="49" charset="-122"/>
                <a:ea typeface="新宋体" panose="02010609030101010101" pitchFamily="49" charset="-122"/>
              </a:rPr>
              <a:t>对于法律法规及相关要求不符合的环境因素，也可直接判定为</a:t>
            </a:r>
            <a:r>
              <a:rPr lang="en-US" altLang="zh-CN" sz="2000" dirty="0">
                <a:latin typeface="新宋体" panose="02010609030101010101" pitchFamily="49" charset="-122"/>
                <a:ea typeface="新宋体" panose="02010609030101010101" pitchFamily="49" charset="-122"/>
              </a:rPr>
              <a:t>A</a:t>
            </a:r>
            <a:r>
              <a:rPr lang="zh-CN" altLang="en-US" sz="2000" dirty="0">
                <a:latin typeface="新宋体" panose="02010609030101010101" pitchFamily="49" charset="-122"/>
                <a:ea typeface="新宋体" panose="02010609030101010101" pitchFamily="49" charset="-122"/>
              </a:rPr>
              <a:t>级。</a:t>
            </a:r>
            <a:r>
              <a:rPr lang="zh-CN" altLang="en-US" sz="1400" dirty="0">
                <a:latin typeface="新宋体" panose="02010609030101010101" pitchFamily="49" charset="-122"/>
                <a:ea typeface="新宋体" panose="02010609030101010101" pitchFamily="49" charset="-122"/>
              </a:rPr>
              <a:t> </a:t>
            </a:r>
            <a:endParaRPr lang="zh-CN" altLang="en-US" sz="1400" dirty="0">
              <a:latin typeface="新宋体" panose="02010609030101010101" pitchFamily="49" charset="-122"/>
              <a:ea typeface="新宋体" panose="02010609030101010101" pitchFamily="49" charset="-122"/>
            </a:endParaRPr>
          </a:p>
        </p:txBody>
      </p:sp>
      <p:sp>
        <p:nvSpPr>
          <p:cNvPr id="57390" name="Line 46"/>
          <p:cNvSpPr/>
          <p:nvPr/>
        </p:nvSpPr>
        <p:spPr>
          <a:xfrm>
            <a:off x="539750" y="1773238"/>
            <a:ext cx="936625" cy="863600"/>
          </a:xfrm>
          <a:prstGeom prst="line">
            <a:avLst/>
          </a:prstGeom>
          <a:ln w="9525" cap="flat" cmpd="sng">
            <a:solidFill>
              <a:schemeClr val="tx1"/>
            </a:solidFill>
            <a:prstDash val="solid"/>
            <a:miter/>
            <a:headEnd type="none" w="med" len="med"/>
            <a:tailEnd type="none" w="med" len="med"/>
          </a:ln>
        </p:spPr>
      </p:sp>
      <p:sp>
        <p:nvSpPr>
          <p:cNvPr id="57391" name="Line 47"/>
          <p:cNvSpPr/>
          <p:nvPr/>
        </p:nvSpPr>
        <p:spPr>
          <a:xfrm>
            <a:off x="468313" y="1773238"/>
            <a:ext cx="2305050" cy="504825"/>
          </a:xfrm>
          <a:prstGeom prst="line">
            <a:avLst/>
          </a:prstGeom>
          <a:ln w="9525" cap="flat" cmpd="sng">
            <a:solidFill>
              <a:schemeClr val="tx1"/>
            </a:solidFill>
            <a:prstDash val="solid"/>
            <a:miter/>
            <a:headEnd type="none" w="med" len="med"/>
            <a:tailEnd type="none" w="med" len="med"/>
          </a:ln>
        </p:spPr>
      </p:sp>
      <p:sp>
        <p:nvSpPr>
          <p:cNvPr id="57392" name="Text Box 48"/>
          <p:cNvSpPr txBox="1"/>
          <p:nvPr/>
        </p:nvSpPr>
        <p:spPr>
          <a:xfrm>
            <a:off x="611188" y="2133600"/>
            <a:ext cx="360362" cy="304800"/>
          </a:xfrm>
          <a:prstGeom prst="rect">
            <a:avLst/>
          </a:prstGeom>
          <a:noFill/>
          <a:ln w="9525">
            <a:noFill/>
          </a:ln>
        </p:spPr>
        <p:txBody>
          <a:bodyPr>
            <a:spAutoFit/>
          </a:bodyPr>
          <a:lstStyle/>
          <a:p>
            <a:pPr>
              <a:spcBef>
                <a:spcPct val="50000"/>
              </a:spcBef>
            </a:pPr>
            <a:r>
              <a:rPr lang="en-US" altLang="zh-CN" sz="1400" dirty="0">
                <a:latin typeface="新宋体" panose="02010609030101010101" pitchFamily="49" charset="-122"/>
                <a:ea typeface="新宋体" panose="02010609030101010101" pitchFamily="49" charset="-122"/>
              </a:rPr>
              <a:t>m</a:t>
            </a:r>
            <a:endParaRPr lang="en-US" altLang="zh-CN" sz="1400" dirty="0">
              <a:latin typeface="新宋体" panose="02010609030101010101" pitchFamily="49" charset="-122"/>
              <a:ea typeface="新宋体" panose="02010609030101010101" pitchFamily="49" charset="-122"/>
            </a:endParaRPr>
          </a:p>
        </p:txBody>
      </p:sp>
      <p:sp>
        <p:nvSpPr>
          <p:cNvPr id="57393" name="Text Box 49"/>
          <p:cNvSpPr txBox="1"/>
          <p:nvPr/>
        </p:nvSpPr>
        <p:spPr>
          <a:xfrm>
            <a:off x="1476375" y="2133600"/>
            <a:ext cx="935038" cy="304800"/>
          </a:xfrm>
          <a:prstGeom prst="rect">
            <a:avLst/>
          </a:prstGeom>
          <a:noFill/>
          <a:ln w="9525">
            <a:noFill/>
          </a:ln>
        </p:spPr>
        <p:txBody>
          <a:bodyPr>
            <a:spAutoFit/>
          </a:bodyPr>
          <a:lstStyle/>
          <a:p>
            <a:pPr>
              <a:spcBef>
                <a:spcPct val="50000"/>
              </a:spcBef>
            </a:pPr>
            <a:r>
              <a:rPr lang="zh-CN" altLang="en-US" sz="1400" dirty="0">
                <a:latin typeface="新宋体" panose="02010609030101010101" pitchFamily="49" charset="-122"/>
                <a:ea typeface="新宋体" panose="02010609030101010101" pitchFamily="49" charset="-122"/>
              </a:rPr>
              <a:t>等级</a:t>
            </a:r>
            <a:endParaRPr lang="zh-CN" altLang="en-US" sz="1400" dirty="0">
              <a:latin typeface="新宋体" panose="02010609030101010101" pitchFamily="49" charset="-122"/>
              <a:ea typeface="新宋体" panose="02010609030101010101" pitchFamily="49" charset="-122"/>
            </a:endParaRPr>
          </a:p>
        </p:txBody>
      </p:sp>
      <p:sp>
        <p:nvSpPr>
          <p:cNvPr id="57394" name="Text Box 50"/>
          <p:cNvSpPr txBox="1"/>
          <p:nvPr/>
        </p:nvSpPr>
        <p:spPr>
          <a:xfrm>
            <a:off x="2052638" y="1773238"/>
            <a:ext cx="647700" cy="304800"/>
          </a:xfrm>
          <a:prstGeom prst="rect">
            <a:avLst/>
          </a:prstGeom>
          <a:noFill/>
          <a:ln w="9525">
            <a:noFill/>
          </a:ln>
        </p:spPr>
        <p:txBody>
          <a:bodyPr>
            <a:spAutoFit/>
          </a:bodyPr>
          <a:lstStyle/>
          <a:p>
            <a:pPr>
              <a:spcBef>
                <a:spcPct val="50000"/>
              </a:spcBef>
            </a:pPr>
            <a:r>
              <a:rPr lang="en-US" altLang="zh-CN" sz="1400" dirty="0">
                <a:latin typeface="新宋体" panose="02010609030101010101" pitchFamily="49" charset="-122"/>
                <a:ea typeface="新宋体" panose="02010609030101010101" pitchFamily="49" charset="-122"/>
              </a:rPr>
              <a:t>n</a:t>
            </a:r>
            <a:endParaRPr lang="en-US" altLang="zh-CN" sz="1400" dirty="0">
              <a:latin typeface="新宋体" panose="02010609030101010101" pitchFamily="49" charset="-122"/>
              <a:ea typeface="新宋体" panose="0201060903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441325" y="635000"/>
            <a:ext cx="8229600" cy="449263"/>
          </a:xfrm>
          <a:solidFill>
            <a:srgbClr val="FFFFFF"/>
          </a:solidFill>
          <a:ln>
            <a:solidFill>
              <a:srgbClr val="000000"/>
            </a:solidFill>
            <a:miter/>
          </a:ln>
        </p:spPr>
        <p:txBody>
          <a:bodyPr/>
          <a:lstStyle/>
          <a:p>
            <a:pPr eaLnBrk="1" hangingPunct="1"/>
            <a:r>
              <a:rPr lang="zh-CN" altLang="en-US" sz="2000" b="1" dirty="0">
                <a:latin typeface="新宋体" panose="02010609030101010101" pitchFamily="49" charset="-122"/>
                <a:ea typeface="新宋体" panose="02010609030101010101" pitchFamily="49" charset="-122"/>
              </a:rPr>
              <a:t>第七章   环境因素的评价</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多因子打分法</a:t>
            </a:r>
            <a:endParaRPr lang="zh-CN" altLang="en-US" sz="2000" b="1" dirty="0">
              <a:latin typeface="新宋体" panose="02010609030101010101" pitchFamily="49" charset="-122"/>
              <a:ea typeface="新宋体" panose="02010609030101010101" pitchFamily="49" charset="-122"/>
            </a:endParaRPr>
          </a:p>
        </p:txBody>
      </p:sp>
      <p:sp>
        <p:nvSpPr>
          <p:cNvPr id="58371" name="Rectangle 3"/>
          <p:cNvSpPr>
            <a:spLocks noGrp="1"/>
          </p:cNvSpPr>
          <p:nvPr>
            <p:ph idx="1"/>
          </p:nvPr>
        </p:nvSpPr>
        <p:spPr>
          <a:solidFill>
            <a:srgbClr val="FFFFFF"/>
          </a:solidFill>
          <a:ln>
            <a:solidFill>
              <a:srgbClr val="000000"/>
            </a:solidFill>
            <a:miter/>
          </a:ln>
        </p:spPr>
        <p:txBody>
          <a:bodyPr/>
          <a:lstStyle/>
          <a:p>
            <a:pPr eaLnBrk="1" hangingPunct="1">
              <a:buNone/>
            </a:pPr>
            <a:r>
              <a:rPr lang="zh-CN" altLang="en-US" b="1" dirty="0">
                <a:latin typeface="新宋体" panose="02010609030101010101" pitchFamily="49" charset="-122"/>
                <a:ea typeface="新宋体" panose="02010609030101010101" pitchFamily="49" charset="-122"/>
              </a:rPr>
              <a:t>练习：</a:t>
            </a:r>
            <a:endParaRPr lang="zh-CN" altLang="en-US" b="1" dirty="0">
              <a:latin typeface="新宋体" panose="02010609030101010101" pitchFamily="49" charset="-122"/>
              <a:ea typeface="新宋体" panose="02010609030101010101" pitchFamily="49" charset="-122"/>
            </a:endParaRPr>
          </a:p>
          <a:p>
            <a:pPr eaLnBrk="1" hangingPunct="1">
              <a:buNone/>
            </a:pPr>
            <a:endParaRPr lang="zh-CN" altLang="en-US" b="1" dirty="0">
              <a:latin typeface="新宋体" panose="02010609030101010101" pitchFamily="49" charset="-122"/>
              <a:ea typeface="新宋体" panose="02010609030101010101" pitchFamily="49" charset="-122"/>
            </a:endParaRPr>
          </a:p>
          <a:p>
            <a:pPr eaLnBrk="1" hangingPunct="1">
              <a:buNone/>
            </a:pPr>
            <a:r>
              <a:rPr lang="zh-CN" altLang="en-US" b="1" dirty="0">
                <a:latin typeface="新宋体" panose="02010609030101010101" pitchFamily="49" charset="-122"/>
                <a:ea typeface="新宋体" panose="02010609030101010101" pitchFamily="49" charset="-122"/>
              </a:rPr>
              <a:t>    请针对您所识别的环境因素依据上述方法进行评价，识别出环境因素、重大因素。</a:t>
            </a:r>
            <a:endParaRPr lang="zh-CN" altLang="en-US" b="1" dirty="0">
              <a:latin typeface="新宋体" panose="02010609030101010101" pitchFamily="49" charset="-122"/>
              <a:ea typeface="新宋体" panose="02010609030101010101" pitchFamily="49" charset="-122"/>
            </a:endParaRPr>
          </a:p>
          <a:p>
            <a:pPr eaLnBrk="1" hangingPunct="1">
              <a:buNone/>
            </a:pPr>
            <a:endParaRPr lang="zh-CN" altLang="en-US" dirty="0">
              <a:latin typeface="新宋体" panose="02010609030101010101" pitchFamily="49" charset="-122"/>
              <a:ea typeface="新宋体" panose="0201060903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309563" y="642938"/>
            <a:ext cx="8229600" cy="554037"/>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第八章   环境因素的控制方法</a:t>
            </a:r>
            <a:endParaRPr lang="zh-CN" altLang="en-US" sz="2400" b="1" dirty="0">
              <a:latin typeface="新宋体" panose="02010609030101010101" pitchFamily="49" charset="-122"/>
              <a:ea typeface="新宋体" panose="02010609030101010101" pitchFamily="49" charset="-122"/>
            </a:endParaRPr>
          </a:p>
        </p:txBody>
      </p:sp>
      <p:sp>
        <p:nvSpPr>
          <p:cNvPr id="59395" name="AutoShape 3"/>
          <p:cNvSpPr/>
          <p:nvPr/>
        </p:nvSpPr>
        <p:spPr>
          <a:xfrm>
            <a:off x="381000" y="3200400"/>
            <a:ext cx="1219200" cy="2133600"/>
          </a:xfrm>
          <a:prstGeom prst="flowChart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环境因素</a:t>
            </a: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控制方法</a:t>
            </a:r>
            <a:endParaRPr lang="zh-CN" altLang="en-US" sz="2400" b="1" dirty="0">
              <a:latin typeface="新宋体" panose="02010609030101010101" pitchFamily="49" charset="-122"/>
              <a:ea typeface="新宋体" panose="02010609030101010101" pitchFamily="49" charset="-122"/>
            </a:endParaRPr>
          </a:p>
        </p:txBody>
      </p:sp>
      <p:sp>
        <p:nvSpPr>
          <p:cNvPr id="59396" name="AutoShape 4"/>
          <p:cNvSpPr/>
          <p:nvPr/>
        </p:nvSpPr>
        <p:spPr>
          <a:xfrm>
            <a:off x="1981200" y="3048000"/>
            <a:ext cx="2057400" cy="9144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能够控制的</a:t>
            </a:r>
            <a:endParaRPr lang="zh-CN" altLang="en-US" sz="2000" b="1" dirty="0">
              <a:latin typeface="新宋体" panose="02010609030101010101" pitchFamily="49" charset="-122"/>
              <a:ea typeface="新宋体" panose="02010609030101010101" pitchFamily="49" charset="-122"/>
            </a:endParaRPr>
          </a:p>
        </p:txBody>
      </p:sp>
      <p:sp>
        <p:nvSpPr>
          <p:cNvPr id="59397" name="AutoShape 5"/>
          <p:cNvSpPr/>
          <p:nvPr/>
        </p:nvSpPr>
        <p:spPr>
          <a:xfrm>
            <a:off x="1981200" y="5562600"/>
            <a:ext cx="2133600" cy="990600"/>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可以施加影响的</a:t>
            </a:r>
            <a:endParaRPr lang="zh-CN" altLang="en-US" sz="2000" b="1" dirty="0">
              <a:latin typeface="新宋体" panose="02010609030101010101" pitchFamily="49" charset="-122"/>
              <a:ea typeface="新宋体" panose="02010609030101010101" pitchFamily="49" charset="-122"/>
            </a:endParaRPr>
          </a:p>
        </p:txBody>
      </p:sp>
      <p:sp>
        <p:nvSpPr>
          <p:cNvPr id="59398" name="AutoShape 6"/>
          <p:cNvSpPr/>
          <p:nvPr/>
        </p:nvSpPr>
        <p:spPr>
          <a:xfrm>
            <a:off x="4343400" y="19812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环境目标指标</a:t>
            </a:r>
            <a:endParaRPr lang="zh-CN" altLang="en-US" sz="2400" b="1" dirty="0">
              <a:latin typeface="新宋体" panose="02010609030101010101" pitchFamily="49" charset="-122"/>
              <a:ea typeface="新宋体" panose="02010609030101010101" pitchFamily="49" charset="-122"/>
            </a:endParaRPr>
          </a:p>
        </p:txBody>
      </p:sp>
      <p:sp>
        <p:nvSpPr>
          <p:cNvPr id="59399" name="AutoShape 7"/>
          <p:cNvSpPr/>
          <p:nvPr/>
        </p:nvSpPr>
        <p:spPr>
          <a:xfrm>
            <a:off x="4343400" y="33528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运行控制</a:t>
            </a:r>
            <a:endParaRPr lang="zh-CN" altLang="en-US" sz="2400" b="1" dirty="0">
              <a:latin typeface="新宋体" panose="02010609030101010101" pitchFamily="49" charset="-122"/>
              <a:ea typeface="新宋体" panose="02010609030101010101" pitchFamily="49" charset="-122"/>
            </a:endParaRPr>
          </a:p>
        </p:txBody>
      </p:sp>
      <p:sp>
        <p:nvSpPr>
          <p:cNvPr id="59400" name="AutoShape 8"/>
          <p:cNvSpPr/>
          <p:nvPr/>
        </p:nvSpPr>
        <p:spPr>
          <a:xfrm>
            <a:off x="4495800" y="46482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应急准备</a:t>
            </a:r>
            <a:endParaRPr lang="zh-CN" altLang="en-US" sz="2400" b="1" dirty="0">
              <a:latin typeface="新宋体" panose="02010609030101010101" pitchFamily="49" charset="-122"/>
              <a:ea typeface="新宋体" panose="02010609030101010101" pitchFamily="49" charset="-122"/>
            </a:endParaRPr>
          </a:p>
        </p:txBody>
      </p:sp>
      <p:sp>
        <p:nvSpPr>
          <p:cNvPr id="59401" name="AutoShape 9"/>
          <p:cNvSpPr/>
          <p:nvPr/>
        </p:nvSpPr>
        <p:spPr>
          <a:xfrm>
            <a:off x="4343400" y="26670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环境管理方案</a:t>
            </a:r>
            <a:endParaRPr lang="zh-CN" altLang="en-US" sz="2400" b="1" dirty="0">
              <a:latin typeface="新宋体" panose="02010609030101010101" pitchFamily="49" charset="-122"/>
              <a:ea typeface="新宋体" panose="02010609030101010101" pitchFamily="49" charset="-122"/>
            </a:endParaRPr>
          </a:p>
        </p:txBody>
      </p:sp>
      <p:sp>
        <p:nvSpPr>
          <p:cNvPr id="59402" name="AutoShape 10"/>
          <p:cNvSpPr/>
          <p:nvPr/>
        </p:nvSpPr>
        <p:spPr>
          <a:xfrm>
            <a:off x="4419600" y="57912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运行控制</a:t>
            </a:r>
            <a:endParaRPr lang="zh-CN" altLang="en-US" sz="2400" b="1" dirty="0">
              <a:latin typeface="新宋体" panose="02010609030101010101" pitchFamily="49" charset="-122"/>
              <a:ea typeface="新宋体" panose="02010609030101010101" pitchFamily="49" charset="-122"/>
            </a:endParaRPr>
          </a:p>
        </p:txBody>
      </p:sp>
      <p:sp>
        <p:nvSpPr>
          <p:cNvPr id="59403" name="AutoShape 11"/>
          <p:cNvSpPr/>
          <p:nvPr/>
        </p:nvSpPr>
        <p:spPr>
          <a:xfrm>
            <a:off x="6781800" y="31242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改善历时较长</a:t>
            </a:r>
            <a:endParaRPr lang="zh-CN" altLang="en-US" sz="2400" b="1" dirty="0">
              <a:latin typeface="新宋体" panose="02010609030101010101" pitchFamily="49" charset="-122"/>
              <a:ea typeface="新宋体" panose="02010609030101010101" pitchFamily="49" charset="-122"/>
            </a:endParaRPr>
          </a:p>
        </p:txBody>
      </p:sp>
      <p:sp>
        <p:nvSpPr>
          <p:cNvPr id="59404" name="AutoShape 12"/>
          <p:cNvSpPr/>
          <p:nvPr/>
        </p:nvSpPr>
        <p:spPr>
          <a:xfrm>
            <a:off x="6781800" y="4495800"/>
            <a:ext cx="2133600" cy="685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紧急状态下</a:t>
            </a: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环境因素</a:t>
            </a:r>
            <a:endParaRPr lang="zh-CN" altLang="en-US" sz="2400" b="1" dirty="0">
              <a:latin typeface="新宋体" panose="02010609030101010101" pitchFamily="49" charset="-122"/>
              <a:ea typeface="新宋体" panose="02010609030101010101" pitchFamily="49" charset="-122"/>
            </a:endParaRPr>
          </a:p>
        </p:txBody>
      </p:sp>
      <p:sp>
        <p:nvSpPr>
          <p:cNvPr id="59405" name="AutoShape 13"/>
          <p:cNvSpPr/>
          <p:nvPr/>
        </p:nvSpPr>
        <p:spPr>
          <a:xfrm>
            <a:off x="6781800" y="37338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投入资金较大</a:t>
            </a:r>
            <a:endParaRPr lang="zh-CN" altLang="en-US" sz="2400" b="1" dirty="0">
              <a:latin typeface="新宋体" panose="02010609030101010101" pitchFamily="49" charset="-122"/>
              <a:ea typeface="新宋体" panose="02010609030101010101" pitchFamily="49" charset="-122"/>
            </a:endParaRPr>
          </a:p>
        </p:txBody>
      </p:sp>
      <p:sp>
        <p:nvSpPr>
          <p:cNvPr id="59406" name="AutoShape 14"/>
          <p:cNvSpPr/>
          <p:nvPr/>
        </p:nvSpPr>
        <p:spPr>
          <a:xfrm>
            <a:off x="6629400" y="1905000"/>
            <a:ext cx="2514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短期内可以改善的</a:t>
            </a:r>
            <a:endParaRPr lang="zh-CN" altLang="en-US" sz="2400" b="1" dirty="0">
              <a:latin typeface="新宋体" panose="02010609030101010101" pitchFamily="49" charset="-122"/>
              <a:ea typeface="新宋体" panose="02010609030101010101" pitchFamily="49" charset="-122"/>
            </a:endParaRPr>
          </a:p>
        </p:txBody>
      </p:sp>
      <p:sp>
        <p:nvSpPr>
          <p:cNvPr id="59407" name="AutoShape 15"/>
          <p:cNvSpPr/>
          <p:nvPr/>
        </p:nvSpPr>
        <p:spPr>
          <a:xfrm>
            <a:off x="5257800" y="2438400"/>
            <a:ext cx="485775" cy="228600"/>
          </a:xfrm>
          <a:prstGeom prst="downArrow">
            <a:avLst>
              <a:gd name="adj1" fmla="val 50000"/>
              <a:gd name="adj2"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59408" name="AutoShape 16"/>
          <p:cNvSpPr/>
          <p:nvPr/>
        </p:nvSpPr>
        <p:spPr>
          <a:xfrm>
            <a:off x="6553200" y="2895600"/>
            <a:ext cx="76200" cy="1295400"/>
          </a:xfrm>
          <a:prstGeom prst="leftBrace">
            <a:avLst>
              <a:gd name="adj1" fmla="val 141666"/>
              <a:gd name="adj2" fmla="val 50000"/>
            </a:avLst>
          </a:prstGeom>
          <a:noFill/>
          <a:ln w="31750" cap="flat" cmpd="sng">
            <a:solidFill>
              <a:schemeClr val="hlink"/>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59409" name="AutoShape 17"/>
          <p:cNvSpPr/>
          <p:nvPr/>
        </p:nvSpPr>
        <p:spPr>
          <a:xfrm>
            <a:off x="6705600" y="25908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已符合要求的</a:t>
            </a:r>
            <a:endParaRPr lang="zh-CN" altLang="en-US" sz="2400" b="1" dirty="0">
              <a:latin typeface="新宋体" panose="02010609030101010101" pitchFamily="49" charset="-122"/>
              <a:ea typeface="新宋体" panose="02010609030101010101" pitchFamily="49" charset="-122"/>
            </a:endParaRPr>
          </a:p>
        </p:txBody>
      </p:sp>
      <p:sp>
        <p:nvSpPr>
          <p:cNvPr id="59410" name="AutoShape 18"/>
          <p:cNvSpPr/>
          <p:nvPr/>
        </p:nvSpPr>
        <p:spPr>
          <a:xfrm>
            <a:off x="4114800" y="2209800"/>
            <a:ext cx="304800" cy="2667000"/>
          </a:xfrm>
          <a:prstGeom prst="leftBrace">
            <a:avLst>
              <a:gd name="adj1" fmla="val 72916"/>
              <a:gd name="adj2" fmla="val 50000"/>
            </a:avLst>
          </a:prstGeom>
          <a:noFill/>
          <a:ln w="31750" cap="flat" cmpd="sng">
            <a:solidFill>
              <a:schemeClr val="hlink"/>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p:nvPr/>
        </p:nvSpPr>
        <p:spPr>
          <a:xfrm>
            <a:off x="838200" y="1700213"/>
            <a:ext cx="4876800" cy="457200"/>
          </a:xfrm>
          <a:prstGeom prst="rect">
            <a:avLst/>
          </a:prstGeom>
          <a:noFill/>
          <a:ln w="9525">
            <a:noFill/>
          </a:ln>
        </p:spPr>
        <p:txBody>
          <a:bodyPr>
            <a:spAutoFit/>
          </a:bodyPr>
          <a:lstStyle/>
          <a:p>
            <a:pPr>
              <a:spcBef>
                <a:spcPct val="50000"/>
              </a:spcBef>
            </a:pPr>
            <a:r>
              <a:rPr lang="zh-CN" altLang="en-US" sz="2400" b="1" dirty="0">
                <a:latin typeface="新宋体" panose="02010609030101010101" pitchFamily="49" charset="-122"/>
                <a:ea typeface="新宋体" panose="02010609030101010101" pitchFamily="49" charset="-122"/>
              </a:rPr>
              <a:t>参考：环境目标指标与管理方案</a:t>
            </a:r>
            <a:endParaRPr lang="zh-CN" altLang="en-US" sz="2400" b="1" dirty="0">
              <a:latin typeface="新宋体" panose="02010609030101010101" pitchFamily="49" charset="-122"/>
              <a:ea typeface="新宋体" panose="02010609030101010101" pitchFamily="49" charset="-122"/>
            </a:endParaRPr>
          </a:p>
        </p:txBody>
      </p:sp>
      <p:graphicFrame>
        <p:nvGraphicFramePr>
          <p:cNvPr id="69635" name="Group 3"/>
          <p:cNvGraphicFramePr>
            <a:graphicFrameLocks noGrp="1"/>
          </p:cNvGraphicFramePr>
          <p:nvPr/>
        </p:nvGraphicFramePr>
        <p:xfrm>
          <a:off x="457200" y="2360613"/>
          <a:ext cx="8458200" cy="3986784"/>
        </p:xfrm>
        <a:graphic>
          <a:graphicData uri="http://schemas.openxmlformats.org/drawingml/2006/table">
            <a:tbl>
              <a:tblPr/>
              <a:tblGrid>
                <a:gridCol w="503238"/>
                <a:gridCol w="868362"/>
                <a:gridCol w="685800"/>
                <a:gridCol w="762000"/>
                <a:gridCol w="609600"/>
                <a:gridCol w="990600"/>
                <a:gridCol w="609600"/>
                <a:gridCol w="401638"/>
                <a:gridCol w="606425"/>
                <a:gridCol w="604837"/>
                <a:gridCol w="604838"/>
                <a:gridCol w="608012"/>
                <a:gridCol w="603250"/>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序号</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活动、产品或服务</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重要环境因素</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目标</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指标</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技术措施</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责任单位</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责任人</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开始时间</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完成时间</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验收时间</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验收人</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验收结果</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1</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农药、化肥的使用</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有毒有害物质的排放</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防止泄漏，严格按规定和标准使用</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泄漏率</a:t>
                      </a: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0%</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建立专门仓库，专人管理。</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喷洒农药时注意天气变化</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使用低毒高效农药</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XXX</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XX</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XXX</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XXXX</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XXX</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XXX</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XXX</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2</a:t>
                      </a:r>
                      <a:endParaRPr kumimoji="0" lang="en-US" altLang="zh-CN"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柴油燃烧</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废气排放</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降低废气因子的排放浓度，达标排放</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达到国家一级标准</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安装油烟净化装置</a:t>
                      </a: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0477" name="Rectangle 61"/>
          <p:cNvSpPr>
            <a:spLocks noGrp="1"/>
          </p:cNvSpPr>
          <p:nvPr>
            <p:ph type="title"/>
          </p:nvPr>
        </p:nvSpPr>
        <p:spPr>
          <a:xfrm>
            <a:off x="295275" y="673100"/>
            <a:ext cx="8229600" cy="493713"/>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第八章   环境因素的控制方法</a:t>
            </a:r>
            <a:endParaRPr lang="zh-CN" altLang="en-US"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354013" y="701675"/>
            <a:ext cx="8229600" cy="495300"/>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第八章   环境因素的控制方法</a:t>
            </a:r>
            <a:endParaRPr lang="zh-CN" altLang="en-US" sz="2400" b="1" dirty="0">
              <a:latin typeface="新宋体" panose="02010609030101010101" pitchFamily="49" charset="-122"/>
              <a:ea typeface="新宋体" panose="02010609030101010101" pitchFamily="49" charset="-122"/>
            </a:endParaRPr>
          </a:p>
        </p:txBody>
      </p:sp>
      <p:sp>
        <p:nvSpPr>
          <p:cNvPr id="61443" name="AutoShape 3"/>
          <p:cNvSpPr/>
          <p:nvPr/>
        </p:nvSpPr>
        <p:spPr>
          <a:xfrm>
            <a:off x="457200" y="3657600"/>
            <a:ext cx="1905000" cy="1371600"/>
          </a:xfrm>
          <a:prstGeom prst="flowChart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44" name="Text Box 4"/>
          <p:cNvSpPr txBox="1"/>
          <p:nvPr/>
        </p:nvSpPr>
        <p:spPr>
          <a:xfrm>
            <a:off x="533400" y="3810000"/>
            <a:ext cx="1828800" cy="519113"/>
          </a:xfrm>
          <a:prstGeom prst="rect">
            <a:avLst/>
          </a:prstGeom>
          <a:noFill/>
          <a:ln w="9525">
            <a:noFill/>
          </a:ln>
        </p:spPr>
        <p:txBody>
          <a:bodyPr>
            <a:spAutoFit/>
          </a:bodyPr>
          <a:lstStyle/>
          <a:p>
            <a:pPr>
              <a:spcBef>
                <a:spcPct val="50000"/>
              </a:spcBef>
            </a:pPr>
            <a:r>
              <a:rPr lang="zh-CN" altLang="en-US" sz="2800" b="1" dirty="0">
                <a:latin typeface="新宋体" panose="02010609030101010101" pitchFamily="49" charset="-122"/>
                <a:ea typeface="新宋体" panose="02010609030101010101" pitchFamily="49" charset="-122"/>
              </a:rPr>
              <a:t>运行控制</a:t>
            </a:r>
            <a:endParaRPr lang="zh-CN" altLang="en-US" sz="2800" b="1" dirty="0">
              <a:latin typeface="新宋体" panose="02010609030101010101" pitchFamily="49" charset="-122"/>
              <a:ea typeface="新宋体" panose="02010609030101010101" pitchFamily="49" charset="-122"/>
            </a:endParaRPr>
          </a:p>
        </p:txBody>
      </p:sp>
      <p:grpSp>
        <p:nvGrpSpPr>
          <p:cNvPr id="61445" name="Group 5"/>
          <p:cNvGrpSpPr/>
          <p:nvPr/>
        </p:nvGrpSpPr>
        <p:grpSpPr>
          <a:xfrm>
            <a:off x="4191000" y="2057400"/>
            <a:ext cx="1600200" cy="990600"/>
            <a:chOff x="2448" y="1440"/>
            <a:chExt cx="960" cy="624"/>
          </a:xfrm>
        </p:grpSpPr>
        <p:sp>
          <p:nvSpPr>
            <p:cNvPr id="61473" name="AutoShape 6"/>
            <p:cNvSpPr/>
            <p:nvPr/>
          </p:nvSpPr>
          <p:spPr>
            <a:xfrm>
              <a:off x="2448" y="1440"/>
              <a:ext cx="960" cy="624"/>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61474" name="Text Box 7"/>
            <p:cNvSpPr txBox="1"/>
            <p:nvPr/>
          </p:nvSpPr>
          <p:spPr>
            <a:xfrm>
              <a:off x="2448" y="1584"/>
              <a:ext cx="816" cy="250"/>
            </a:xfrm>
            <a:prstGeom prst="rect">
              <a:avLst/>
            </a:prstGeom>
            <a:noFill/>
            <a:ln w="9525">
              <a:noFill/>
            </a:ln>
          </p:spPr>
          <p:txBody>
            <a:bodyPr>
              <a:spAutoFit/>
            </a:bodyPr>
            <a:lstStyle/>
            <a:p>
              <a:pPr>
                <a:spcBef>
                  <a:spcPct val="50000"/>
                </a:spcBef>
              </a:pPr>
              <a:r>
                <a:rPr lang="zh-CN" altLang="en-US" sz="2000" b="1" dirty="0">
                  <a:latin typeface="Tahoma" panose="020B0604030504040204" pitchFamily="34" charset="0"/>
                  <a:ea typeface="华文中宋" panose="02010600040101010101" pitchFamily="2" charset="-122"/>
                </a:rPr>
                <a:t>废气控制</a:t>
              </a:r>
              <a:endParaRPr lang="zh-CN" altLang="en-US" sz="2000" b="1" dirty="0">
                <a:latin typeface="Tahoma" panose="020B0604030504040204" pitchFamily="34" charset="0"/>
                <a:ea typeface="华文中宋" panose="02010600040101010101" pitchFamily="2" charset="-122"/>
              </a:endParaRPr>
            </a:p>
          </p:txBody>
        </p:sp>
      </p:grpSp>
      <p:grpSp>
        <p:nvGrpSpPr>
          <p:cNvPr id="61446" name="Group 8"/>
          <p:cNvGrpSpPr/>
          <p:nvPr/>
        </p:nvGrpSpPr>
        <p:grpSpPr>
          <a:xfrm>
            <a:off x="609600" y="5562600"/>
            <a:ext cx="2133600" cy="990600"/>
            <a:chOff x="2448" y="1440"/>
            <a:chExt cx="960" cy="624"/>
          </a:xfrm>
        </p:grpSpPr>
        <p:sp>
          <p:nvSpPr>
            <p:cNvPr id="61471" name="AutoShape 9"/>
            <p:cNvSpPr/>
            <p:nvPr/>
          </p:nvSpPr>
          <p:spPr>
            <a:xfrm>
              <a:off x="2448" y="1440"/>
              <a:ext cx="960" cy="624"/>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61472" name="Text Box 10"/>
            <p:cNvSpPr txBox="1"/>
            <p:nvPr/>
          </p:nvSpPr>
          <p:spPr>
            <a:xfrm>
              <a:off x="2448" y="1584"/>
              <a:ext cx="816" cy="212"/>
            </a:xfrm>
            <a:prstGeom prst="rect">
              <a:avLst/>
            </a:prstGeom>
            <a:noFill/>
            <a:ln w="9525">
              <a:noFill/>
            </a:ln>
          </p:spPr>
          <p:txBody>
            <a:bodyPr>
              <a:spAutoFit/>
            </a:bodyPr>
            <a:lstStyle/>
            <a:p>
              <a:pPr algn="ctr">
                <a:spcBef>
                  <a:spcPct val="50000"/>
                </a:spcBef>
              </a:pPr>
              <a:r>
                <a:rPr lang="zh-CN" altLang="en-US" sz="1600" b="1" dirty="0">
                  <a:latin typeface="Tahoma" panose="020B0604030504040204" pitchFamily="34" charset="0"/>
                  <a:ea typeface="华文中宋" panose="02010600040101010101" pitchFamily="2" charset="-122"/>
                </a:rPr>
                <a:t>其他环境因素控制</a:t>
              </a:r>
              <a:endParaRPr lang="zh-CN" altLang="en-US" sz="1600" b="1" dirty="0">
                <a:latin typeface="Tahoma" panose="020B0604030504040204" pitchFamily="34" charset="0"/>
                <a:ea typeface="华文中宋" panose="02010600040101010101" pitchFamily="2" charset="-122"/>
              </a:endParaRPr>
            </a:p>
          </p:txBody>
        </p:sp>
      </p:grpSp>
      <p:grpSp>
        <p:nvGrpSpPr>
          <p:cNvPr id="61447" name="Group 11"/>
          <p:cNvGrpSpPr/>
          <p:nvPr/>
        </p:nvGrpSpPr>
        <p:grpSpPr>
          <a:xfrm>
            <a:off x="2438400" y="2057400"/>
            <a:ext cx="1447800" cy="990600"/>
            <a:chOff x="2448" y="1440"/>
            <a:chExt cx="960" cy="624"/>
          </a:xfrm>
        </p:grpSpPr>
        <p:sp>
          <p:nvSpPr>
            <p:cNvPr id="61469" name="AutoShape 12"/>
            <p:cNvSpPr/>
            <p:nvPr/>
          </p:nvSpPr>
          <p:spPr>
            <a:xfrm>
              <a:off x="2448" y="1440"/>
              <a:ext cx="960" cy="624"/>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61470" name="Text Box 13"/>
            <p:cNvSpPr txBox="1"/>
            <p:nvPr/>
          </p:nvSpPr>
          <p:spPr>
            <a:xfrm>
              <a:off x="2448" y="1584"/>
              <a:ext cx="816" cy="250"/>
            </a:xfrm>
            <a:prstGeom prst="rect">
              <a:avLst/>
            </a:prstGeom>
            <a:noFill/>
            <a:ln w="9525">
              <a:noFill/>
            </a:ln>
          </p:spPr>
          <p:txBody>
            <a:bodyPr>
              <a:spAutoFit/>
            </a:bodyPr>
            <a:lstStyle/>
            <a:p>
              <a:pPr>
                <a:spcBef>
                  <a:spcPct val="50000"/>
                </a:spcBef>
              </a:pPr>
              <a:r>
                <a:rPr lang="zh-CN" altLang="en-US" sz="2000" b="1" dirty="0">
                  <a:latin typeface="Tahoma" panose="020B0604030504040204" pitchFamily="34" charset="0"/>
                  <a:ea typeface="华文中宋" panose="02010600040101010101" pitchFamily="2" charset="-122"/>
                </a:rPr>
                <a:t>污水控制</a:t>
              </a:r>
              <a:endParaRPr lang="zh-CN" altLang="en-US" sz="2000" b="1" dirty="0">
                <a:latin typeface="Tahoma" panose="020B0604030504040204" pitchFamily="34" charset="0"/>
                <a:ea typeface="华文中宋" panose="02010600040101010101" pitchFamily="2" charset="-122"/>
              </a:endParaRPr>
            </a:p>
          </p:txBody>
        </p:sp>
      </p:grpSp>
      <p:grpSp>
        <p:nvGrpSpPr>
          <p:cNvPr id="61448" name="Group 14"/>
          <p:cNvGrpSpPr/>
          <p:nvPr/>
        </p:nvGrpSpPr>
        <p:grpSpPr>
          <a:xfrm>
            <a:off x="5410200" y="3124200"/>
            <a:ext cx="1981200" cy="990600"/>
            <a:chOff x="2448" y="1440"/>
            <a:chExt cx="960" cy="624"/>
          </a:xfrm>
        </p:grpSpPr>
        <p:sp>
          <p:nvSpPr>
            <p:cNvPr id="61467" name="AutoShape 15"/>
            <p:cNvSpPr/>
            <p:nvPr/>
          </p:nvSpPr>
          <p:spPr>
            <a:xfrm>
              <a:off x="2448" y="1440"/>
              <a:ext cx="960" cy="624"/>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61468" name="Text Box 16"/>
            <p:cNvSpPr txBox="1"/>
            <p:nvPr/>
          </p:nvSpPr>
          <p:spPr>
            <a:xfrm>
              <a:off x="2448" y="1584"/>
              <a:ext cx="816" cy="212"/>
            </a:xfrm>
            <a:prstGeom prst="rect">
              <a:avLst/>
            </a:prstGeom>
            <a:noFill/>
            <a:ln w="9525">
              <a:noFill/>
            </a:ln>
          </p:spPr>
          <p:txBody>
            <a:bodyPr>
              <a:spAutoFit/>
            </a:bodyPr>
            <a:lstStyle/>
            <a:p>
              <a:pPr>
                <a:spcBef>
                  <a:spcPct val="50000"/>
                </a:spcBef>
              </a:pPr>
              <a:r>
                <a:rPr lang="zh-CN" altLang="en-US" sz="1600" b="1" dirty="0">
                  <a:latin typeface="Tahoma" panose="020B0604030504040204" pitchFamily="34" charset="0"/>
                  <a:ea typeface="华文中宋" panose="02010600040101010101" pitchFamily="2" charset="-122"/>
                </a:rPr>
                <a:t>固体废弃物控制</a:t>
              </a:r>
              <a:endParaRPr lang="zh-CN" altLang="en-US" sz="1600" b="1" dirty="0">
                <a:latin typeface="Tahoma" panose="020B0604030504040204" pitchFamily="34" charset="0"/>
                <a:ea typeface="华文中宋" panose="02010600040101010101" pitchFamily="2" charset="-122"/>
              </a:endParaRPr>
            </a:p>
          </p:txBody>
        </p:sp>
      </p:grpSp>
      <p:grpSp>
        <p:nvGrpSpPr>
          <p:cNvPr id="61449" name="Group 17"/>
          <p:cNvGrpSpPr/>
          <p:nvPr/>
        </p:nvGrpSpPr>
        <p:grpSpPr>
          <a:xfrm>
            <a:off x="6705600" y="4191000"/>
            <a:ext cx="1981200" cy="990600"/>
            <a:chOff x="2448" y="1440"/>
            <a:chExt cx="960" cy="624"/>
          </a:xfrm>
        </p:grpSpPr>
        <p:sp>
          <p:nvSpPr>
            <p:cNvPr id="61465" name="AutoShape 18"/>
            <p:cNvSpPr/>
            <p:nvPr/>
          </p:nvSpPr>
          <p:spPr>
            <a:xfrm>
              <a:off x="2448" y="1440"/>
              <a:ext cx="960" cy="624"/>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61466" name="Text Box 19"/>
            <p:cNvSpPr txBox="1"/>
            <p:nvPr/>
          </p:nvSpPr>
          <p:spPr>
            <a:xfrm>
              <a:off x="2448" y="1584"/>
              <a:ext cx="816" cy="250"/>
            </a:xfrm>
            <a:prstGeom prst="rect">
              <a:avLst/>
            </a:prstGeom>
            <a:noFill/>
            <a:ln w="9525">
              <a:noFill/>
            </a:ln>
          </p:spPr>
          <p:txBody>
            <a:bodyPr>
              <a:spAutoFit/>
            </a:bodyPr>
            <a:lstStyle/>
            <a:p>
              <a:pPr>
                <a:spcBef>
                  <a:spcPct val="50000"/>
                </a:spcBef>
              </a:pPr>
              <a:r>
                <a:rPr lang="zh-CN" altLang="en-US" sz="2000" b="1" dirty="0">
                  <a:latin typeface="Tahoma" panose="020B0604030504040204" pitchFamily="34" charset="0"/>
                  <a:ea typeface="华文中宋" panose="02010600040101010101" pitchFamily="2" charset="-122"/>
                </a:rPr>
                <a:t>噪声控制</a:t>
              </a:r>
              <a:endParaRPr lang="zh-CN" altLang="en-US" sz="2000" b="1" dirty="0">
                <a:latin typeface="Tahoma" panose="020B0604030504040204" pitchFamily="34" charset="0"/>
                <a:ea typeface="华文中宋" panose="02010600040101010101" pitchFamily="2" charset="-122"/>
              </a:endParaRPr>
            </a:p>
          </p:txBody>
        </p:sp>
      </p:grpSp>
      <p:grpSp>
        <p:nvGrpSpPr>
          <p:cNvPr id="61450" name="Group 20"/>
          <p:cNvGrpSpPr/>
          <p:nvPr/>
        </p:nvGrpSpPr>
        <p:grpSpPr>
          <a:xfrm>
            <a:off x="5562600" y="5334000"/>
            <a:ext cx="2286000" cy="990600"/>
            <a:chOff x="2448" y="1440"/>
            <a:chExt cx="960" cy="624"/>
          </a:xfrm>
        </p:grpSpPr>
        <p:sp>
          <p:nvSpPr>
            <p:cNvPr id="61463" name="AutoShape 21"/>
            <p:cNvSpPr/>
            <p:nvPr/>
          </p:nvSpPr>
          <p:spPr>
            <a:xfrm>
              <a:off x="2448" y="1440"/>
              <a:ext cx="960" cy="624"/>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61464" name="Text Box 22"/>
            <p:cNvSpPr txBox="1"/>
            <p:nvPr/>
          </p:nvSpPr>
          <p:spPr>
            <a:xfrm>
              <a:off x="2448" y="1584"/>
              <a:ext cx="816" cy="250"/>
            </a:xfrm>
            <a:prstGeom prst="rect">
              <a:avLst/>
            </a:prstGeom>
            <a:noFill/>
            <a:ln w="9525">
              <a:noFill/>
            </a:ln>
          </p:spPr>
          <p:txBody>
            <a:bodyPr>
              <a:spAutoFit/>
            </a:bodyPr>
            <a:lstStyle/>
            <a:p>
              <a:pPr>
                <a:spcBef>
                  <a:spcPct val="50000"/>
                </a:spcBef>
              </a:pPr>
              <a:r>
                <a:rPr lang="zh-CN" altLang="en-US" sz="2000" b="1" dirty="0">
                  <a:latin typeface="Tahoma" panose="020B0604030504040204" pitchFamily="34" charset="0"/>
                  <a:ea typeface="华文中宋" panose="02010600040101010101" pitchFamily="2" charset="-122"/>
                </a:rPr>
                <a:t>能源资源耗竭</a:t>
              </a:r>
              <a:endParaRPr lang="zh-CN" altLang="en-US" sz="2000" b="1" dirty="0">
                <a:latin typeface="Tahoma" panose="020B0604030504040204" pitchFamily="34" charset="0"/>
                <a:ea typeface="华文中宋" panose="02010600040101010101" pitchFamily="2" charset="-122"/>
              </a:endParaRPr>
            </a:p>
          </p:txBody>
        </p:sp>
      </p:grpSp>
      <p:sp>
        <p:nvSpPr>
          <p:cNvPr id="61451" name="AutoShape 23"/>
          <p:cNvSpPr/>
          <p:nvPr/>
        </p:nvSpPr>
        <p:spPr>
          <a:xfrm rot="-3590762">
            <a:off x="2508250" y="3178175"/>
            <a:ext cx="404813" cy="236538"/>
          </a:xfrm>
          <a:prstGeom prst="chevron">
            <a:avLst>
              <a:gd name="adj" fmla="val 4278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52" name="AutoShape 24"/>
          <p:cNvSpPr/>
          <p:nvPr/>
        </p:nvSpPr>
        <p:spPr>
          <a:xfrm rot="-716157">
            <a:off x="3175000" y="3136900"/>
            <a:ext cx="1524000" cy="215900"/>
          </a:xfrm>
          <a:prstGeom prst="chevron">
            <a:avLst>
              <a:gd name="adj" fmla="val 17647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53" name="AutoShape 25"/>
          <p:cNvSpPr/>
          <p:nvPr/>
        </p:nvSpPr>
        <p:spPr>
          <a:xfrm>
            <a:off x="3505200" y="3733800"/>
            <a:ext cx="2133600" cy="228600"/>
          </a:xfrm>
          <a:prstGeom prst="chevron">
            <a:avLst>
              <a:gd name="adj" fmla="val 233333"/>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54" name="AutoShape 26"/>
          <p:cNvSpPr/>
          <p:nvPr/>
        </p:nvSpPr>
        <p:spPr>
          <a:xfrm rot="708629">
            <a:off x="3429000" y="4419600"/>
            <a:ext cx="3276600" cy="304800"/>
          </a:xfrm>
          <a:prstGeom prst="chevron">
            <a:avLst>
              <a:gd name="adj" fmla="val 26875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55" name="AutoShape 27"/>
          <p:cNvSpPr/>
          <p:nvPr/>
        </p:nvSpPr>
        <p:spPr>
          <a:xfrm rot="1733554">
            <a:off x="3429000" y="4876800"/>
            <a:ext cx="2116138" cy="304800"/>
          </a:xfrm>
          <a:prstGeom prst="chevron">
            <a:avLst>
              <a:gd name="adj" fmla="val 17356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56" name="AutoShape 28"/>
          <p:cNvSpPr/>
          <p:nvPr/>
        </p:nvSpPr>
        <p:spPr>
          <a:xfrm rot="2975179">
            <a:off x="3105150" y="5006975"/>
            <a:ext cx="846138" cy="304800"/>
          </a:xfrm>
          <a:prstGeom prst="chevron">
            <a:avLst>
              <a:gd name="adj" fmla="val 69401"/>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57" name="Oval 29"/>
          <p:cNvSpPr/>
          <p:nvPr/>
        </p:nvSpPr>
        <p:spPr>
          <a:xfrm>
            <a:off x="2514600" y="3733800"/>
            <a:ext cx="1143000" cy="10668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1458" name="Text Box 30"/>
          <p:cNvSpPr txBox="1"/>
          <p:nvPr/>
        </p:nvSpPr>
        <p:spPr>
          <a:xfrm>
            <a:off x="2590800" y="3886200"/>
            <a:ext cx="990600" cy="703263"/>
          </a:xfrm>
          <a:prstGeom prst="rect">
            <a:avLst/>
          </a:prstGeom>
          <a:noFill/>
          <a:ln w="9525">
            <a:noFill/>
          </a:ln>
        </p:spPr>
        <p:txBody>
          <a:bodyPr>
            <a:spAutoFit/>
          </a:bodyPr>
          <a:lstStyle/>
          <a:p>
            <a:pPr algn="ctr">
              <a:spcBef>
                <a:spcPct val="50000"/>
              </a:spcBef>
            </a:pPr>
            <a:r>
              <a:rPr lang="zh-CN" altLang="en-US" sz="1600" b="1" dirty="0">
                <a:solidFill>
                  <a:schemeClr val="hlink"/>
                </a:solidFill>
                <a:latin typeface="新宋体" panose="02010609030101010101" pitchFamily="49" charset="-122"/>
                <a:ea typeface="新宋体" panose="02010609030101010101" pitchFamily="49" charset="-122"/>
              </a:rPr>
              <a:t>组织</a:t>
            </a:r>
            <a:endParaRPr lang="zh-CN" altLang="en-US" sz="1600" b="1" dirty="0">
              <a:solidFill>
                <a:schemeClr val="hlink"/>
              </a:solidFill>
              <a:latin typeface="新宋体" panose="02010609030101010101" pitchFamily="49" charset="-122"/>
              <a:ea typeface="新宋体" panose="02010609030101010101" pitchFamily="49" charset="-122"/>
            </a:endParaRPr>
          </a:p>
          <a:p>
            <a:pPr algn="ctr">
              <a:spcBef>
                <a:spcPct val="50000"/>
              </a:spcBef>
            </a:pPr>
            <a:r>
              <a:rPr lang="zh-CN" altLang="en-US" sz="1600" b="1" dirty="0">
                <a:solidFill>
                  <a:schemeClr val="hlink"/>
                </a:solidFill>
                <a:latin typeface="新宋体" panose="02010609030101010101" pitchFamily="49" charset="-122"/>
                <a:ea typeface="新宋体" panose="02010609030101010101" pitchFamily="49" charset="-122"/>
              </a:rPr>
              <a:t>相关方</a:t>
            </a:r>
            <a:endParaRPr lang="zh-CN" altLang="en-US" sz="1600" b="1" dirty="0">
              <a:solidFill>
                <a:schemeClr val="hlink"/>
              </a:solidFill>
              <a:latin typeface="新宋体" panose="02010609030101010101" pitchFamily="49" charset="-122"/>
              <a:ea typeface="新宋体" panose="02010609030101010101" pitchFamily="49" charset="-122"/>
            </a:endParaRPr>
          </a:p>
        </p:txBody>
      </p:sp>
      <p:grpSp>
        <p:nvGrpSpPr>
          <p:cNvPr id="61459" name="Group 31"/>
          <p:cNvGrpSpPr/>
          <p:nvPr/>
        </p:nvGrpSpPr>
        <p:grpSpPr>
          <a:xfrm>
            <a:off x="2895600" y="5562600"/>
            <a:ext cx="2133600" cy="990600"/>
            <a:chOff x="2448" y="1440"/>
            <a:chExt cx="960" cy="624"/>
          </a:xfrm>
        </p:grpSpPr>
        <p:sp>
          <p:nvSpPr>
            <p:cNvPr id="61461" name="AutoShape 32"/>
            <p:cNvSpPr/>
            <p:nvPr/>
          </p:nvSpPr>
          <p:spPr>
            <a:xfrm>
              <a:off x="2448" y="1440"/>
              <a:ext cx="960" cy="624"/>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Arial" panose="020B0604020202020204" pitchFamily="34" charset="0"/>
              </a:endParaRPr>
            </a:p>
          </p:txBody>
        </p:sp>
        <p:sp>
          <p:nvSpPr>
            <p:cNvPr id="61462" name="Text Box 33"/>
            <p:cNvSpPr txBox="1"/>
            <p:nvPr/>
          </p:nvSpPr>
          <p:spPr>
            <a:xfrm>
              <a:off x="2448" y="1584"/>
              <a:ext cx="816" cy="366"/>
            </a:xfrm>
            <a:prstGeom prst="rect">
              <a:avLst/>
            </a:prstGeom>
            <a:noFill/>
            <a:ln w="9525">
              <a:noFill/>
            </a:ln>
          </p:spPr>
          <p:txBody>
            <a:bodyPr>
              <a:spAutoFit/>
            </a:bodyPr>
            <a:lstStyle/>
            <a:p>
              <a:pPr algn="ctr">
                <a:spcBef>
                  <a:spcPct val="50000"/>
                </a:spcBef>
              </a:pPr>
              <a:r>
                <a:rPr lang="zh-CN" altLang="en-US" sz="1600" b="1" dirty="0">
                  <a:latin typeface="Tahoma" panose="020B0604030504040204" pitchFamily="34" charset="0"/>
                  <a:ea typeface="华文中宋" panose="02010600040101010101" pitchFamily="2" charset="-122"/>
                </a:rPr>
                <a:t>危险化学品的贮存与使用</a:t>
              </a:r>
              <a:endParaRPr lang="zh-CN" altLang="en-US" sz="1600" b="1" dirty="0">
                <a:latin typeface="Tahoma" panose="020B0604030504040204" pitchFamily="34" charset="0"/>
                <a:ea typeface="华文中宋" panose="02010600040101010101" pitchFamily="2" charset="-122"/>
              </a:endParaRPr>
            </a:p>
          </p:txBody>
        </p:sp>
      </p:grpSp>
      <p:sp>
        <p:nvSpPr>
          <p:cNvPr id="61460" name="AutoShape 34"/>
          <p:cNvSpPr/>
          <p:nvPr/>
        </p:nvSpPr>
        <p:spPr>
          <a:xfrm rot="8100000">
            <a:off x="1916113" y="4978400"/>
            <a:ext cx="976312" cy="304800"/>
          </a:xfrm>
          <a:prstGeom prst="chevron">
            <a:avLst>
              <a:gd name="adj" fmla="val 8007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idx="1"/>
          </p:nvPr>
        </p:nvSpPr>
        <p:spPr>
          <a:xfrm>
            <a:off x="457200" y="2565400"/>
            <a:ext cx="8229600" cy="3560763"/>
          </a:xfrm>
          <a:noFill/>
          <a:ln>
            <a:noFill/>
          </a:ln>
        </p:spPr>
        <p:txBody>
          <a:bodyPr/>
          <a:lstStyle/>
          <a:p>
            <a:pPr algn="ctr" eaLnBrk="1" hangingPunct="1">
              <a:buNone/>
            </a:pPr>
            <a:r>
              <a:rPr lang="zh-CN" altLang="en-US" sz="5400" dirty="0">
                <a:solidFill>
                  <a:schemeClr val="accent2"/>
                </a:solidFill>
                <a:latin typeface="新宋体" panose="02010609030101010101" pitchFamily="49" charset="-122"/>
                <a:ea typeface="新宋体" panose="02010609030101010101" pitchFamily="49" charset="-122"/>
              </a:rPr>
              <a:t>环境因素方面</a:t>
            </a:r>
            <a:endParaRPr lang="zh-CN" altLang="en-US" sz="5400" dirty="0">
              <a:solidFill>
                <a:schemeClr val="accent2"/>
              </a:solidFill>
              <a:latin typeface="新宋体" panose="02010609030101010101" pitchFamily="49" charset="-122"/>
              <a:ea typeface="新宋体" panose="02010609030101010101" pitchFamily="49" charset="-122"/>
            </a:endParaRPr>
          </a:p>
          <a:p>
            <a:pPr algn="ctr" eaLnBrk="1" hangingPunct="1">
              <a:buNone/>
            </a:pPr>
            <a:r>
              <a:rPr lang="zh-CN" altLang="en-US" sz="5400" dirty="0">
                <a:solidFill>
                  <a:schemeClr val="accent2"/>
                </a:solidFill>
                <a:latin typeface="新宋体" panose="02010609030101010101" pitchFamily="49" charset="-122"/>
                <a:ea typeface="新宋体" panose="02010609030101010101" pitchFamily="49" charset="-122"/>
              </a:rPr>
              <a:t>不符合案例</a:t>
            </a:r>
            <a:endParaRPr lang="zh-CN" altLang="en-US" sz="5400" dirty="0">
              <a:solidFill>
                <a:schemeClr val="accent2"/>
              </a:solidFill>
              <a:latin typeface="新宋体" panose="02010609030101010101" pitchFamily="49" charset="-122"/>
              <a:ea typeface="新宋体" panose="0201060903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27038" y="627063"/>
            <a:ext cx="8229600" cy="508000"/>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第九章   环境影响的监测和测量</a:t>
            </a:r>
            <a:endParaRPr lang="zh-CN" altLang="en-US" sz="2400" b="1" dirty="0">
              <a:latin typeface="新宋体" panose="02010609030101010101" pitchFamily="49" charset="-122"/>
              <a:ea typeface="新宋体" panose="02010609030101010101" pitchFamily="49" charset="-122"/>
            </a:endParaRPr>
          </a:p>
        </p:txBody>
      </p:sp>
      <p:sp>
        <p:nvSpPr>
          <p:cNvPr id="63491" name="Rectangle 3"/>
          <p:cNvSpPr>
            <a:spLocks noGrp="1"/>
          </p:cNvSpPr>
          <p:nvPr>
            <p:ph idx="1"/>
          </p:nvPr>
        </p:nvSpPr>
        <p:spPr>
          <a:solidFill>
            <a:srgbClr val="FFFFFF"/>
          </a:solidFill>
          <a:ln>
            <a:solidFill>
              <a:srgbClr val="000000"/>
            </a:solidFill>
            <a:miter/>
          </a:ln>
        </p:spPr>
        <p:txBody>
          <a:bodyPr/>
          <a:lstStyle/>
          <a:p>
            <a:pPr eaLnBrk="1" hangingPunct="1">
              <a:lnSpc>
                <a:spcPct val="135000"/>
              </a:lnSpc>
              <a:buNone/>
            </a:pPr>
            <a:r>
              <a:rPr lang="en-US" altLang="zh-CN" sz="2400" b="1" dirty="0">
                <a:latin typeface="新宋体" panose="02010609030101010101" pitchFamily="49" charset="-122"/>
                <a:ea typeface="新宋体" panose="02010609030101010101" pitchFamily="49" charset="-122"/>
              </a:rPr>
              <a:t>ISO14001</a:t>
            </a:r>
            <a:r>
              <a:rPr lang="zh-CN" altLang="en-US" sz="2400" b="1" dirty="0">
                <a:latin typeface="新宋体" panose="02010609030101010101" pitchFamily="49" charset="-122"/>
                <a:ea typeface="新宋体" panose="02010609030101010101" pitchFamily="49" charset="-122"/>
              </a:rPr>
              <a:t>：</a:t>
            </a:r>
            <a:r>
              <a:rPr lang="en-US" altLang="zh-CN" sz="2400" b="1" dirty="0">
                <a:latin typeface="新宋体" panose="02010609030101010101" pitchFamily="49" charset="-122"/>
                <a:ea typeface="新宋体" panose="02010609030101010101" pitchFamily="49" charset="-122"/>
              </a:rPr>
              <a:t>2004</a:t>
            </a:r>
            <a:r>
              <a:rPr lang="zh-CN" altLang="en-US" sz="2400" b="1" dirty="0">
                <a:latin typeface="新宋体" panose="02010609030101010101" pitchFamily="49" charset="-122"/>
                <a:ea typeface="新宋体" panose="02010609030101010101" pitchFamily="49" charset="-122"/>
              </a:rPr>
              <a:t>标准</a:t>
            </a:r>
            <a:r>
              <a:rPr lang="en-US" altLang="zh-CN" sz="2400" b="1" dirty="0">
                <a:latin typeface="新宋体" panose="02010609030101010101" pitchFamily="49" charset="-122"/>
                <a:ea typeface="新宋体" panose="02010609030101010101" pitchFamily="49" charset="-122"/>
              </a:rPr>
              <a:t>4.5.1</a:t>
            </a:r>
            <a:r>
              <a:rPr lang="zh-CN" altLang="en-US" sz="2400" b="1" dirty="0">
                <a:latin typeface="新宋体" panose="02010609030101010101" pitchFamily="49" charset="-122"/>
                <a:ea typeface="新宋体" panose="02010609030101010101" pitchFamily="49" charset="-122"/>
              </a:rPr>
              <a:t>监测和测量规定：</a:t>
            </a:r>
            <a:endParaRPr lang="zh-CN" altLang="en-US" sz="2400" b="1" dirty="0">
              <a:latin typeface="新宋体" panose="02010609030101010101" pitchFamily="49" charset="-122"/>
              <a:ea typeface="新宋体" panose="02010609030101010101" pitchFamily="49" charset="-122"/>
            </a:endParaRPr>
          </a:p>
          <a:p>
            <a:pPr eaLnBrk="1" hangingPunct="1">
              <a:lnSpc>
                <a:spcPct val="135000"/>
              </a:lnSpc>
              <a:buNone/>
            </a:pPr>
            <a:r>
              <a:rPr lang="zh-CN" altLang="en-US" sz="2400" b="1" dirty="0">
                <a:latin typeface="新宋体" panose="02010609030101010101" pitchFamily="49" charset="-122"/>
                <a:ea typeface="新宋体" panose="02010609030101010101" pitchFamily="49" charset="-122"/>
              </a:rPr>
              <a:t>   组织应建立并保持一套以文件支持的程序，对可能具有重大环境影响的运行与活动的关键特性进行例行监视和测量。其中应包括对环境表现、有关的运行控制、对组织环境目标和指标符合情况的跟踪信息记录</a:t>
            </a:r>
            <a:endParaRPr lang="zh-CN" altLang="en-US"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412750" y="658813"/>
            <a:ext cx="8229600" cy="554037"/>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第九章   环境影响的监测和测量</a:t>
            </a:r>
            <a:endParaRPr lang="zh-CN" altLang="en-US" sz="2400" b="1" dirty="0">
              <a:latin typeface="新宋体" panose="02010609030101010101" pitchFamily="49" charset="-122"/>
              <a:ea typeface="新宋体" panose="02010609030101010101" pitchFamily="49" charset="-122"/>
            </a:endParaRPr>
          </a:p>
        </p:txBody>
      </p:sp>
      <p:sp>
        <p:nvSpPr>
          <p:cNvPr id="64515" name="AutoShape 3"/>
          <p:cNvSpPr/>
          <p:nvPr/>
        </p:nvSpPr>
        <p:spPr>
          <a:xfrm>
            <a:off x="2514600" y="23622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环境目标指标</a:t>
            </a:r>
            <a:endParaRPr lang="zh-CN" altLang="en-US" sz="2400" b="1" dirty="0">
              <a:latin typeface="新宋体" panose="02010609030101010101" pitchFamily="49" charset="-122"/>
              <a:ea typeface="新宋体" panose="02010609030101010101" pitchFamily="49" charset="-122"/>
            </a:endParaRPr>
          </a:p>
        </p:txBody>
      </p:sp>
      <p:sp>
        <p:nvSpPr>
          <p:cNvPr id="64516" name="AutoShape 4"/>
          <p:cNvSpPr/>
          <p:nvPr/>
        </p:nvSpPr>
        <p:spPr>
          <a:xfrm>
            <a:off x="2438400" y="40386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运行控制</a:t>
            </a:r>
            <a:endParaRPr lang="zh-CN" altLang="en-US" sz="2400" b="1" dirty="0">
              <a:latin typeface="新宋体" panose="02010609030101010101" pitchFamily="49" charset="-122"/>
              <a:ea typeface="新宋体" panose="02010609030101010101" pitchFamily="49" charset="-122"/>
            </a:endParaRPr>
          </a:p>
        </p:txBody>
      </p:sp>
      <p:sp>
        <p:nvSpPr>
          <p:cNvPr id="64517" name="AutoShape 5"/>
          <p:cNvSpPr/>
          <p:nvPr/>
        </p:nvSpPr>
        <p:spPr>
          <a:xfrm>
            <a:off x="2590800" y="51054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应急准备</a:t>
            </a:r>
            <a:endParaRPr lang="zh-CN" altLang="en-US" sz="2400" b="1" dirty="0">
              <a:latin typeface="新宋体" panose="02010609030101010101" pitchFamily="49" charset="-122"/>
              <a:ea typeface="新宋体" panose="02010609030101010101" pitchFamily="49" charset="-122"/>
            </a:endParaRPr>
          </a:p>
        </p:txBody>
      </p:sp>
      <p:sp>
        <p:nvSpPr>
          <p:cNvPr id="64518" name="AutoShape 6"/>
          <p:cNvSpPr/>
          <p:nvPr/>
        </p:nvSpPr>
        <p:spPr>
          <a:xfrm>
            <a:off x="2438400" y="3124200"/>
            <a:ext cx="21336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环境管理方案</a:t>
            </a:r>
            <a:endParaRPr lang="zh-CN" altLang="en-US" sz="2400" b="1" dirty="0">
              <a:latin typeface="新宋体" panose="02010609030101010101" pitchFamily="49" charset="-122"/>
              <a:ea typeface="新宋体" panose="02010609030101010101" pitchFamily="49" charset="-122"/>
            </a:endParaRPr>
          </a:p>
        </p:txBody>
      </p:sp>
      <p:sp>
        <p:nvSpPr>
          <p:cNvPr id="64519" name="AutoShape 7"/>
          <p:cNvSpPr/>
          <p:nvPr/>
        </p:nvSpPr>
        <p:spPr>
          <a:xfrm>
            <a:off x="3352800" y="2895600"/>
            <a:ext cx="485775" cy="228600"/>
          </a:xfrm>
          <a:prstGeom prst="downArrow">
            <a:avLst>
              <a:gd name="adj1" fmla="val 50000"/>
              <a:gd name="adj2"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4520" name="AutoShape 8"/>
          <p:cNvSpPr/>
          <p:nvPr/>
        </p:nvSpPr>
        <p:spPr>
          <a:xfrm>
            <a:off x="2133600" y="2743200"/>
            <a:ext cx="304800" cy="2667000"/>
          </a:xfrm>
          <a:prstGeom prst="leftBrace">
            <a:avLst>
              <a:gd name="adj1" fmla="val 72916"/>
              <a:gd name="adj2" fmla="val 50000"/>
            </a:avLst>
          </a:prstGeom>
          <a:noFill/>
          <a:ln w="31750" cap="flat" cmpd="sng">
            <a:solidFill>
              <a:schemeClr val="hlink"/>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4521" name="AutoShape 9"/>
          <p:cNvSpPr/>
          <p:nvPr/>
        </p:nvSpPr>
        <p:spPr>
          <a:xfrm>
            <a:off x="152400" y="2590800"/>
            <a:ext cx="1676400" cy="2590800"/>
          </a:xfrm>
          <a:prstGeom prst="verticalScrol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环境影响</a:t>
            </a: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监测</a:t>
            </a: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和测量</a:t>
            </a:r>
            <a:endParaRPr lang="zh-CN" altLang="en-US" sz="2400" b="1" dirty="0">
              <a:latin typeface="新宋体" panose="02010609030101010101" pitchFamily="49" charset="-122"/>
              <a:ea typeface="新宋体" panose="02010609030101010101" pitchFamily="49" charset="-122"/>
            </a:endParaRPr>
          </a:p>
        </p:txBody>
      </p:sp>
      <p:sp>
        <p:nvSpPr>
          <p:cNvPr id="64522" name="AutoShape 10"/>
          <p:cNvSpPr/>
          <p:nvPr/>
        </p:nvSpPr>
        <p:spPr>
          <a:xfrm>
            <a:off x="5029200" y="2819400"/>
            <a:ext cx="27432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方案的执行情况</a:t>
            </a:r>
            <a:endParaRPr lang="zh-CN" altLang="en-US" sz="2000" b="1" dirty="0">
              <a:latin typeface="新宋体" panose="02010609030101010101" pitchFamily="49" charset="-122"/>
              <a:ea typeface="新宋体" panose="02010609030101010101" pitchFamily="49" charset="-122"/>
            </a:endParaRPr>
          </a:p>
        </p:txBody>
      </p:sp>
      <p:sp>
        <p:nvSpPr>
          <p:cNvPr id="64523" name="AutoShape 11"/>
          <p:cNvSpPr/>
          <p:nvPr/>
        </p:nvSpPr>
        <p:spPr>
          <a:xfrm>
            <a:off x="5029200" y="2286000"/>
            <a:ext cx="26670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目标的达成情况</a:t>
            </a:r>
            <a:endParaRPr lang="zh-CN" altLang="en-US" sz="2000" b="1" dirty="0">
              <a:latin typeface="新宋体" panose="02010609030101010101" pitchFamily="49" charset="-122"/>
              <a:ea typeface="新宋体" panose="02010609030101010101" pitchFamily="49" charset="-122"/>
            </a:endParaRPr>
          </a:p>
        </p:txBody>
      </p:sp>
      <p:sp>
        <p:nvSpPr>
          <p:cNvPr id="64524" name="AutoShape 12"/>
          <p:cNvSpPr/>
          <p:nvPr/>
        </p:nvSpPr>
        <p:spPr>
          <a:xfrm>
            <a:off x="5105400" y="3429000"/>
            <a:ext cx="26670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运行准则的执行情况</a:t>
            </a:r>
            <a:endParaRPr lang="zh-CN" altLang="en-US" sz="2000" b="1" dirty="0">
              <a:latin typeface="新宋体" panose="02010609030101010101" pitchFamily="49" charset="-122"/>
              <a:ea typeface="新宋体" panose="02010609030101010101" pitchFamily="49" charset="-122"/>
            </a:endParaRPr>
          </a:p>
        </p:txBody>
      </p:sp>
      <p:sp>
        <p:nvSpPr>
          <p:cNvPr id="64525" name="AutoShape 13"/>
          <p:cNvSpPr/>
          <p:nvPr/>
        </p:nvSpPr>
        <p:spPr>
          <a:xfrm>
            <a:off x="5181600" y="4648200"/>
            <a:ext cx="26670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应急方案的演习</a:t>
            </a:r>
            <a:endParaRPr lang="zh-CN" altLang="en-US" sz="2000" b="1" dirty="0">
              <a:latin typeface="新宋体" panose="02010609030101010101" pitchFamily="49" charset="-122"/>
              <a:ea typeface="新宋体" panose="02010609030101010101" pitchFamily="49" charset="-122"/>
            </a:endParaRPr>
          </a:p>
        </p:txBody>
      </p:sp>
      <p:sp>
        <p:nvSpPr>
          <p:cNvPr id="64526" name="AutoShape 14"/>
          <p:cNvSpPr/>
          <p:nvPr/>
        </p:nvSpPr>
        <p:spPr>
          <a:xfrm>
            <a:off x="5181600" y="5181600"/>
            <a:ext cx="2667000" cy="3810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应急设施的配置</a:t>
            </a:r>
            <a:endParaRPr lang="zh-CN" altLang="en-US" sz="2000" b="1" dirty="0">
              <a:latin typeface="新宋体" panose="02010609030101010101" pitchFamily="49" charset="-122"/>
              <a:ea typeface="新宋体" panose="02010609030101010101" pitchFamily="49" charset="-122"/>
            </a:endParaRPr>
          </a:p>
        </p:txBody>
      </p:sp>
      <p:sp>
        <p:nvSpPr>
          <p:cNvPr id="64527" name="AutoShape 15"/>
          <p:cNvSpPr/>
          <p:nvPr/>
        </p:nvSpPr>
        <p:spPr>
          <a:xfrm>
            <a:off x="5181600" y="5715000"/>
            <a:ext cx="2590800" cy="304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应急设施的管理</a:t>
            </a:r>
            <a:endParaRPr lang="zh-CN" altLang="en-US" sz="2000" b="1" dirty="0">
              <a:latin typeface="新宋体" panose="02010609030101010101" pitchFamily="49" charset="-122"/>
              <a:ea typeface="新宋体" panose="02010609030101010101" pitchFamily="49" charset="-122"/>
            </a:endParaRPr>
          </a:p>
        </p:txBody>
      </p:sp>
      <p:sp>
        <p:nvSpPr>
          <p:cNvPr id="64528" name="AutoShape 16"/>
          <p:cNvSpPr/>
          <p:nvPr/>
        </p:nvSpPr>
        <p:spPr>
          <a:xfrm>
            <a:off x="5105400" y="3962400"/>
            <a:ext cx="2743200" cy="4572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法律法规的符合情况</a:t>
            </a:r>
            <a:endParaRPr lang="zh-CN" altLang="en-US" sz="2000" b="1" dirty="0">
              <a:latin typeface="新宋体" panose="02010609030101010101" pitchFamily="49" charset="-122"/>
              <a:ea typeface="新宋体" panose="02010609030101010101" pitchFamily="49" charset="-122"/>
            </a:endParaRPr>
          </a:p>
        </p:txBody>
      </p:sp>
      <p:sp>
        <p:nvSpPr>
          <p:cNvPr id="64529" name="Text Box 17"/>
          <p:cNvSpPr txBox="1"/>
          <p:nvPr/>
        </p:nvSpPr>
        <p:spPr>
          <a:xfrm>
            <a:off x="5938838" y="6054725"/>
            <a:ext cx="615950" cy="814388"/>
          </a:xfrm>
          <a:prstGeom prst="rect">
            <a:avLst/>
          </a:prstGeom>
          <a:noFill/>
          <a:ln w="9525">
            <a:noFill/>
          </a:ln>
        </p:spPr>
        <p:txBody>
          <a:bodyPr vert="eaVert" wrap="none">
            <a:spAutoFit/>
          </a:bodyPr>
          <a:lstStyle/>
          <a:p>
            <a:r>
              <a:rPr lang="en-US" altLang="zh-CN" sz="2800" b="1" dirty="0">
                <a:solidFill>
                  <a:schemeClr val="hlink"/>
                </a:solidFill>
                <a:latin typeface="新宋体" panose="02010609030101010101" pitchFamily="49" charset="-122"/>
                <a:ea typeface="新宋体" panose="02010609030101010101" pitchFamily="49" charset="-122"/>
              </a:rPr>
              <a:t>……</a:t>
            </a:r>
            <a:endParaRPr lang="en-US" altLang="zh-CN" sz="2800" b="1" dirty="0">
              <a:solidFill>
                <a:schemeClr val="hlink"/>
              </a:solidFill>
              <a:latin typeface="新宋体" panose="02010609030101010101" pitchFamily="49" charset="-122"/>
              <a:ea typeface="新宋体" panose="0201060903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a:hlinkClick r:id="" action="ppaction://ole?verb=0"/>
          </p:cNvPr>
          <p:cNvGraphicFramePr/>
          <p:nvPr/>
        </p:nvGraphicFramePr>
        <p:xfrm>
          <a:off x="914400" y="2895600"/>
          <a:ext cx="1828800" cy="1346200"/>
        </p:xfrm>
        <a:graphic>
          <a:graphicData uri="http://schemas.openxmlformats.org/presentationml/2006/ole">
            <mc:AlternateContent xmlns:mc="http://schemas.openxmlformats.org/markup-compatibility/2006">
              <mc:Choice xmlns:v="urn:schemas-microsoft-com:vml" Requires="v">
                <p:oleObj spid="_x0000_s1055" name="" r:id="rId1" imgW="5867400" imgH="4872355" progId="MS_ClipArt_Gallery">
                  <p:embed/>
                </p:oleObj>
              </mc:Choice>
              <mc:Fallback>
                <p:oleObj name="" r:id="rId1" imgW="5867400" imgH="4872355" progId="MS_ClipArt_Gallery">
                  <p:embed/>
                  <p:pic>
                    <p:nvPicPr>
                      <p:cNvPr id="0" name="图片 3079"/>
                      <p:cNvPicPr/>
                      <p:nvPr/>
                    </p:nvPicPr>
                    <p:blipFill>
                      <a:blip r:embed="rId2"/>
                      <a:stretch>
                        <a:fillRect/>
                      </a:stretch>
                    </p:blipFill>
                    <p:spPr>
                      <a:xfrm>
                        <a:off x="914400" y="2895600"/>
                        <a:ext cx="1828800" cy="1346200"/>
                      </a:xfrm>
                      <a:prstGeom prst="rect">
                        <a:avLst/>
                      </a:prstGeom>
                      <a:noFill/>
                      <a:ln w="38100">
                        <a:noFill/>
                        <a:miter/>
                      </a:ln>
                    </p:spPr>
                  </p:pic>
                </p:oleObj>
              </mc:Fallback>
            </mc:AlternateContent>
          </a:graphicData>
        </a:graphic>
      </p:graphicFrame>
      <p:graphicFrame>
        <p:nvGraphicFramePr>
          <p:cNvPr id="29699" name="Object 3">
            <a:hlinkClick r:id="" action="ppaction://ole?verb=0"/>
          </p:cNvPr>
          <p:cNvGraphicFramePr/>
          <p:nvPr/>
        </p:nvGraphicFramePr>
        <p:xfrm>
          <a:off x="3471863" y="3214688"/>
          <a:ext cx="2376487" cy="1995487"/>
        </p:xfrm>
        <a:graphic>
          <a:graphicData uri="http://schemas.openxmlformats.org/presentationml/2006/ole">
            <mc:AlternateContent xmlns:mc="http://schemas.openxmlformats.org/markup-compatibility/2006">
              <mc:Choice xmlns:v="urn:schemas-microsoft-com:vml" Requires="v">
                <p:oleObj spid="_x0000_s2" name="" r:id="rId3" imgW="5923915" imgH="3074035" progId="MS_ClipArt_Gallery.5">
                  <p:embed/>
                </p:oleObj>
              </mc:Choice>
              <mc:Fallback>
                <p:oleObj name="" r:id="rId3" imgW="5923915" imgH="3074035" progId="MS_ClipArt_Gallery.5">
                  <p:embed/>
                  <p:pic>
                    <p:nvPicPr>
                      <p:cNvPr id="0" name="图片 3080"/>
                      <p:cNvPicPr/>
                      <p:nvPr/>
                    </p:nvPicPr>
                    <p:blipFill>
                      <a:blip r:embed="rId4">
                        <a:clrChange>
                          <a:clrFrom>
                            <a:srgbClr val="808080"/>
                          </a:clrFrom>
                          <a:clrTo>
                            <a:srgbClr val="47EFEF"/>
                          </a:clrTo>
                        </a:clrChange>
                        <a:clrChange>
                          <a:clrFrom>
                            <a:srgbClr val="C0C0C0"/>
                          </a:clrFrom>
                          <a:clrTo>
                            <a:srgbClr val="808080"/>
                          </a:clrTo>
                        </a:clrChange>
                      </a:blip>
                      <a:srcRect r="1901" b="3011"/>
                      <a:stretch>
                        <a:fillRect/>
                      </a:stretch>
                    </p:blipFill>
                    <p:spPr>
                      <a:xfrm>
                        <a:off x="3471863" y="3214688"/>
                        <a:ext cx="2376487" cy="1995487"/>
                      </a:xfrm>
                      <a:prstGeom prst="rect">
                        <a:avLst/>
                      </a:prstGeom>
                      <a:noFill/>
                      <a:ln w="38100">
                        <a:noFill/>
                        <a:miter/>
                      </a:ln>
                    </p:spPr>
                  </p:pic>
                </p:oleObj>
              </mc:Fallback>
            </mc:AlternateContent>
          </a:graphicData>
        </a:graphic>
      </p:graphicFrame>
      <p:sp>
        <p:nvSpPr>
          <p:cNvPr id="29700" name="Line 4"/>
          <p:cNvSpPr/>
          <p:nvPr/>
        </p:nvSpPr>
        <p:spPr>
          <a:xfrm>
            <a:off x="2784475" y="3546475"/>
            <a:ext cx="860425" cy="717550"/>
          </a:xfrm>
          <a:prstGeom prst="line">
            <a:avLst/>
          </a:prstGeom>
          <a:ln w="38100" cap="flat" cmpd="sng">
            <a:solidFill>
              <a:schemeClr val="accent2"/>
            </a:solidFill>
            <a:prstDash val="solid"/>
            <a:headEnd type="none" w="med" len="med"/>
            <a:tailEnd type="triangle" w="med" len="med"/>
          </a:ln>
        </p:spPr>
      </p:sp>
      <p:sp>
        <p:nvSpPr>
          <p:cNvPr id="29701" name="Line 5"/>
          <p:cNvSpPr/>
          <p:nvPr/>
        </p:nvSpPr>
        <p:spPr>
          <a:xfrm flipV="1">
            <a:off x="2438400" y="5105400"/>
            <a:ext cx="974725" cy="511175"/>
          </a:xfrm>
          <a:prstGeom prst="line">
            <a:avLst/>
          </a:prstGeom>
          <a:ln w="38100" cap="flat" cmpd="sng">
            <a:solidFill>
              <a:schemeClr val="accent2"/>
            </a:solidFill>
            <a:prstDash val="solid"/>
            <a:headEnd type="none" w="med" len="med"/>
            <a:tailEnd type="triangle" w="med" len="med"/>
          </a:ln>
        </p:spPr>
      </p:sp>
      <p:sp>
        <p:nvSpPr>
          <p:cNvPr id="29702" name="Line 6"/>
          <p:cNvSpPr/>
          <p:nvPr/>
        </p:nvSpPr>
        <p:spPr>
          <a:xfrm flipH="1">
            <a:off x="5740400" y="3651250"/>
            <a:ext cx="882650" cy="603250"/>
          </a:xfrm>
          <a:prstGeom prst="line">
            <a:avLst/>
          </a:prstGeom>
          <a:ln w="38100" cap="flat" cmpd="sng">
            <a:solidFill>
              <a:schemeClr val="accent2"/>
            </a:solidFill>
            <a:prstDash val="solid"/>
            <a:headEnd type="none" w="med" len="med"/>
            <a:tailEnd type="triangle" w="med" len="med"/>
          </a:ln>
        </p:spPr>
      </p:sp>
      <p:sp>
        <p:nvSpPr>
          <p:cNvPr id="29703" name="Line 7"/>
          <p:cNvSpPr/>
          <p:nvPr/>
        </p:nvSpPr>
        <p:spPr>
          <a:xfrm flipH="1" flipV="1">
            <a:off x="6026150" y="5245100"/>
            <a:ext cx="768350" cy="368300"/>
          </a:xfrm>
          <a:prstGeom prst="line">
            <a:avLst/>
          </a:prstGeom>
          <a:ln w="38100" cap="flat" cmpd="sng">
            <a:solidFill>
              <a:schemeClr val="accent2"/>
            </a:solidFill>
            <a:prstDash val="solid"/>
            <a:headEnd type="none" w="med" len="med"/>
            <a:tailEnd type="triangle" w="med" len="med"/>
          </a:ln>
        </p:spPr>
      </p:sp>
      <p:sp>
        <p:nvSpPr>
          <p:cNvPr id="29704" name="Rectangle 8"/>
          <p:cNvSpPr/>
          <p:nvPr/>
        </p:nvSpPr>
        <p:spPr>
          <a:xfrm>
            <a:off x="2667000" y="2438400"/>
            <a:ext cx="1320800" cy="638175"/>
          </a:xfrm>
          <a:prstGeom prst="rect">
            <a:avLst/>
          </a:prstGeom>
          <a:noFill/>
          <a:ln w="12700">
            <a:noFill/>
          </a:ln>
        </p:spPr>
        <p:txBody>
          <a:bodyPr lIns="90488" tIns="44450" rIns="90488" bIns="44450">
            <a:spAutoFit/>
          </a:bodyPr>
          <a:lstStyle/>
          <a:p>
            <a:pPr defTabSz="762000"/>
            <a:r>
              <a:rPr lang="zh-CN" altLang="en-US" b="1" dirty="0">
                <a:solidFill>
                  <a:srgbClr val="00279F"/>
                </a:solidFill>
                <a:latin typeface="新宋体" panose="02010609030101010101" pitchFamily="49" charset="-122"/>
                <a:ea typeface="新宋体" panose="02010609030101010101" pitchFamily="49" charset="-122"/>
              </a:rPr>
              <a:t>过程影响</a:t>
            </a:r>
            <a:endParaRPr lang="zh-CN" altLang="en-US" b="1" dirty="0">
              <a:solidFill>
                <a:srgbClr val="00279F"/>
              </a:solidFill>
              <a:latin typeface="新宋体" panose="02010609030101010101" pitchFamily="49" charset="-122"/>
              <a:ea typeface="新宋体" panose="02010609030101010101" pitchFamily="49" charset="-122"/>
            </a:endParaRPr>
          </a:p>
          <a:p>
            <a:pPr defTabSz="762000"/>
            <a:r>
              <a:rPr lang="zh-CN" altLang="en-US" b="1" dirty="0">
                <a:solidFill>
                  <a:srgbClr val="00279F"/>
                </a:solidFill>
                <a:latin typeface="新宋体" panose="02010609030101010101" pitchFamily="49" charset="-122"/>
                <a:ea typeface="新宋体" panose="02010609030101010101" pitchFamily="49" charset="-122"/>
              </a:rPr>
              <a:t>原料运输</a:t>
            </a:r>
            <a:endParaRPr lang="zh-TW" altLang="en-US" b="1" dirty="0">
              <a:solidFill>
                <a:srgbClr val="00279F"/>
              </a:solidFill>
              <a:latin typeface="新宋体" panose="02010609030101010101" pitchFamily="49" charset="-122"/>
              <a:ea typeface="新宋体" panose="02010609030101010101" pitchFamily="49" charset="-122"/>
            </a:endParaRPr>
          </a:p>
        </p:txBody>
      </p:sp>
      <p:sp>
        <p:nvSpPr>
          <p:cNvPr id="29705" name="Rectangle 9"/>
          <p:cNvSpPr/>
          <p:nvPr/>
        </p:nvSpPr>
        <p:spPr>
          <a:xfrm>
            <a:off x="1371600" y="2514600"/>
            <a:ext cx="768350" cy="349250"/>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b="1" dirty="0">
                <a:latin typeface="新宋体" panose="02010609030101010101" pitchFamily="49" charset="-122"/>
                <a:ea typeface="新宋体" panose="02010609030101010101" pitchFamily="49" charset="-122"/>
              </a:rPr>
              <a:t>分供方</a:t>
            </a:r>
            <a:endParaRPr lang="zh-TW" altLang="en-US" b="1" dirty="0">
              <a:latin typeface="新宋体" panose="02010609030101010101" pitchFamily="49" charset="-122"/>
              <a:ea typeface="新宋体" panose="02010609030101010101" pitchFamily="49" charset="-122"/>
            </a:endParaRPr>
          </a:p>
        </p:txBody>
      </p:sp>
      <p:sp>
        <p:nvSpPr>
          <p:cNvPr id="29706" name="Rectangle 10"/>
          <p:cNvSpPr/>
          <p:nvPr/>
        </p:nvSpPr>
        <p:spPr>
          <a:xfrm>
            <a:off x="2444750" y="5835650"/>
            <a:ext cx="1230313" cy="349250"/>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b="1" dirty="0">
                <a:latin typeface="新宋体" panose="02010609030101010101" pitchFamily="49" charset="-122"/>
                <a:ea typeface="新宋体" panose="02010609030101010101" pitchFamily="49" charset="-122"/>
              </a:rPr>
              <a:t>客户使用</a:t>
            </a:r>
            <a:endParaRPr lang="zh-TW" altLang="en-US" b="1" dirty="0">
              <a:latin typeface="新宋体" panose="02010609030101010101" pitchFamily="49" charset="-122"/>
              <a:ea typeface="新宋体" panose="02010609030101010101" pitchFamily="49" charset="-122"/>
            </a:endParaRPr>
          </a:p>
        </p:txBody>
      </p:sp>
      <p:sp>
        <p:nvSpPr>
          <p:cNvPr id="29707" name="Rectangle 11"/>
          <p:cNvSpPr/>
          <p:nvPr/>
        </p:nvSpPr>
        <p:spPr>
          <a:xfrm>
            <a:off x="5359400" y="5854700"/>
            <a:ext cx="1497013" cy="349250"/>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b="1" dirty="0">
                <a:latin typeface="新宋体" panose="02010609030101010101" pitchFamily="49" charset="-122"/>
                <a:ea typeface="新宋体" panose="02010609030101010101" pitchFamily="49" charset="-122"/>
              </a:rPr>
              <a:t>承包商施工</a:t>
            </a:r>
            <a:endParaRPr lang="zh-TW" altLang="en-US" b="1" dirty="0">
              <a:latin typeface="新宋体" panose="02010609030101010101" pitchFamily="49" charset="-122"/>
              <a:ea typeface="新宋体" panose="02010609030101010101" pitchFamily="49" charset="-122"/>
            </a:endParaRPr>
          </a:p>
        </p:txBody>
      </p:sp>
      <p:sp>
        <p:nvSpPr>
          <p:cNvPr id="29708" name="Rectangle 12"/>
          <p:cNvSpPr/>
          <p:nvPr/>
        </p:nvSpPr>
        <p:spPr>
          <a:xfrm>
            <a:off x="5181600" y="2743200"/>
            <a:ext cx="1816100" cy="349250"/>
          </a:xfrm>
          <a:prstGeom prst="rect">
            <a:avLst/>
          </a:prstGeom>
          <a:solidFill>
            <a:srgbClr val="C0FEF9"/>
          </a:solidFill>
          <a:ln w="12700" cap="flat" cmpd="sng">
            <a:solidFill>
              <a:schemeClr val="tx1"/>
            </a:solidFill>
            <a:prstDash val="solid"/>
            <a:miter/>
            <a:headEnd type="none" w="med" len="med"/>
            <a:tailEnd type="none" w="med" len="med"/>
          </a:ln>
        </p:spPr>
        <p:txBody>
          <a:bodyPr wrap="none" lIns="90488" tIns="44450" rIns="90488" bIns="44450" anchor="ctr" anchorCtr="0"/>
          <a:lstStyle/>
          <a:p>
            <a:pPr algn="ctr" defTabSz="762000"/>
            <a:r>
              <a:rPr lang="zh-TW" altLang="en-US" b="1" dirty="0">
                <a:latin typeface="新宋体" panose="02010609030101010101" pitchFamily="49" charset="-122"/>
                <a:ea typeface="新宋体" panose="02010609030101010101" pitchFamily="49" charset="-122"/>
              </a:rPr>
              <a:t>绿色设计</a:t>
            </a:r>
            <a:endParaRPr lang="zh-TW" altLang="en-US" b="1" dirty="0">
              <a:latin typeface="新宋体" panose="02010609030101010101" pitchFamily="49" charset="-122"/>
              <a:ea typeface="新宋体" panose="02010609030101010101" pitchFamily="49" charset="-122"/>
            </a:endParaRPr>
          </a:p>
        </p:txBody>
      </p:sp>
      <p:pic>
        <p:nvPicPr>
          <p:cNvPr id="29710" name="Picture 14" descr="NA01441_"/>
          <p:cNvPicPr>
            <a:picLocks noChangeAspect="1"/>
          </p:cNvPicPr>
          <p:nvPr/>
        </p:nvPicPr>
        <p:blipFill>
          <a:blip r:embed="rId5"/>
          <a:stretch>
            <a:fillRect/>
          </a:stretch>
        </p:blipFill>
        <p:spPr>
          <a:xfrm>
            <a:off x="7086600" y="2438400"/>
            <a:ext cx="1290638" cy="1457325"/>
          </a:xfrm>
          <a:prstGeom prst="rect">
            <a:avLst/>
          </a:prstGeom>
          <a:noFill/>
          <a:ln w="9525">
            <a:noFill/>
          </a:ln>
        </p:spPr>
      </p:pic>
      <p:pic>
        <p:nvPicPr>
          <p:cNvPr id="29711" name="Picture 15" descr="BD06517_"/>
          <p:cNvPicPr>
            <a:picLocks noChangeAspect="1"/>
          </p:cNvPicPr>
          <p:nvPr/>
        </p:nvPicPr>
        <p:blipFill>
          <a:blip r:embed="rId6"/>
          <a:stretch>
            <a:fillRect/>
          </a:stretch>
        </p:blipFill>
        <p:spPr>
          <a:xfrm>
            <a:off x="533400" y="5181600"/>
            <a:ext cx="1803400" cy="1189038"/>
          </a:xfrm>
          <a:prstGeom prst="rect">
            <a:avLst/>
          </a:prstGeom>
          <a:noFill/>
          <a:ln w="9525">
            <a:noFill/>
          </a:ln>
        </p:spPr>
      </p:pic>
      <p:pic>
        <p:nvPicPr>
          <p:cNvPr id="29712" name="Picture 16" descr="PE01460_"/>
          <p:cNvPicPr>
            <a:picLocks noChangeAspect="1"/>
          </p:cNvPicPr>
          <p:nvPr/>
        </p:nvPicPr>
        <p:blipFill>
          <a:blip r:embed="rId7"/>
          <a:stretch>
            <a:fillRect/>
          </a:stretch>
        </p:blipFill>
        <p:spPr>
          <a:xfrm rot="-10800000" flipV="1">
            <a:off x="7010400" y="4267200"/>
            <a:ext cx="1547813" cy="1924050"/>
          </a:xfrm>
          <a:prstGeom prst="rect">
            <a:avLst/>
          </a:prstGeom>
          <a:noFill/>
          <a:ln w="9525">
            <a:noFill/>
          </a:ln>
        </p:spPr>
      </p:pic>
      <p:sp>
        <p:nvSpPr>
          <p:cNvPr id="19472" name="Rectangle 17"/>
          <p:cNvSpPr/>
          <p:nvPr/>
        </p:nvSpPr>
        <p:spPr>
          <a:xfrm>
            <a:off x="2698750" y="830263"/>
            <a:ext cx="3902075" cy="485775"/>
          </a:xfrm>
          <a:prstGeom prst="rect">
            <a:avLst/>
          </a:prstGeom>
          <a:noFill/>
          <a:ln w="12700">
            <a:noFill/>
          </a:ln>
        </p:spPr>
        <p:txBody>
          <a:bodyPr lIns="90488" tIns="44450" rIns="90488" bIns="44450">
            <a:spAutoFit/>
          </a:bodyPr>
          <a:lstStyle/>
          <a:p>
            <a:pPr eaLnBrk="0" hangingPunct="0"/>
            <a:r>
              <a:rPr lang="zh-CN" altLang="en-US" sz="2600" b="1" dirty="0">
                <a:latin typeface="新宋体" panose="02010609030101010101" pitchFamily="49" charset="-122"/>
                <a:ea typeface="新宋体" panose="02010609030101010101" pitchFamily="49" charset="-122"/>
              </a:rPr>
              <a:t>间接环境因素</a:t>
            </a:r>
            <a:endParaRPr lang="zh-TW" altLang="en-US" sz="3200" dirty="0">
              <a:latin typeface="新宋体" panose="02010609030101010101" pitchFamily="49" charset="-122"/>
              <a:ea typeface="新宋体" panose="0201060903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969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9705"/>
                                        </p:tgtEl>
                                        <p:attrNameLst>
                                          <p:attrName>style.visibility</p:attrName>
                                        </p:attrNameLst>
                                      </p:cBhvr>
                                      <p:to>
                                        <p:strVal val="visible"/>
                                      </p:to>
                                    </p:set>
                                    <p:animEffect transition="in" filter="dissolve">
                                      <p:cBhvr>
                                        <p:cTn id="16" dur="500"/>
                                        <p:tgtEl>
                                          <p:spTgt spid="2970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anim calcmode="lin" valueType="num">
                                      <p:cBhvr additive="base">
                                        <p:cTn id="21" dur="500" fill="hold"/>
                                        <p:tgtEl>
                                          <p:spTgt spid="29700"/>
                                        </p:tgtEl>
                                        <p:attrNameLst>
                                          <p:attrName>ppt_x</p:attrName>
                                        </p:attrNameLst>
                                      </p:cBhvr>
                                      <p:tavLst>
                                        <p:tav tm="0">
                                          <p:val>
                                            <p:strVal val="0-#ppt_w/2"/>
                                          </p:val>
                                        </p:tav>
                                        <p:tav tm="100000">
                                          <p:val>
                                            <p:strVal val="#ppt_x"/>
                                          </p:val>
                                        </p:tav>
                                      </p:tavLst>
                                    </p:anim>
                                    <p:anim calcmode="lin" valueType="num">
                                      <p:cBhvr additive="base">
                                        <p:cTn id="22" dur="500" fill="hold"/>
                                        <p:tgtEl>
                                          <p:spTgt spid="2970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9708"/>
                                        </p:tgtEl>
                                        <p:attrNameLst>
                                          <p:attrName>style.visibility</p:attrName>
                                        </p:attrNameLst>
                                      </p:cBhvr>
                                      <p:to>
                                        <p:strVal val="visible"/>
                                      </p:to>
                                    </p:set>
                                    <p:animEffect transition="in" filter="dissolve">
                                      <p:cBhvr>
                                        <p:cTn id="31" dur="500"/>
                                        <p:tgtEl>
                                          <p:spTgt spid="2970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297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nodeType="clickEffect">
                                  <p:stCondLst>
                                    <p:cond delay="0"/>
                                  </p:stCondLst>
                                  <p:childTnLst>
                                    <p:set>
                                      <p:cBhvr>
                                        <p:cTn id="39" dur="1" fill="hold">
                                          <p:stCondLst>
                                            <p:cond delay="0"/>
                                          </p:stCondLst>
                                        </p:cTn>
                                        <p:tgtEl>
                                          <p:spTgt spid="29702"/>
                                        </p:tgtEl>
                                        <p:attrNameLst>
                                          <p:attrName>style.visibility</p:attrName>
                                        </p:attrNameLst>
                                      </p:cBhvr>
                                      <p:to>
                                        <p:strVal val="visible"/>
                                      </p:to>
                                    </p:set>
                                    <p:anim calcmode="lin" valueType="num">
                                      <p:cBhvr additive="base">
                                        <p:cTn id="40" dur="500" fill="hold"/>
                                        <p:tgtEl>
                                          <p:spTgt spid="29702"/>
                                        </p:tgtEl>
                                        <p:attrNameLst>
                                          <p:attrName>ppt_x</p:attrName>
                                        </p:attrNameLst>
                                      </p:cBhvr>
                                      <p:tavLst>
                                        <p:tav tm="0">
                                          <p:val>
                                            <p:strVal val="1+#ppt_w/2"/>
                                          </p:val>
                                        </p:tav>
                                        <p:tav tm="100000">
                                          <p:val>
                                            <p:strVal val="#ppt_x"/>
                                          </p:val>
                                        </p:tav>
                                      </p:tavLst>
                                    </p:anim>
                                    <p:anim calcmode="lin" valueType="num">
                                      <p:cBhvr additive="base">
                                        <p:cTn id="41" dur="500" fill="hold"/>
                                        <p:tgtEl>
                                          <p:spTgt spid="2970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9707"/>
                                        </p:tgtEl>
                                        <p:attrNameLst>
                                          <p:attrName>style.visibility</p:attrName>
                                        </p:attrNameLst>
                                      </p:cBhvr>
                                      <p:to>
                                        <p:strVal val="visible"/>
                                      </p:to>
                                    </p:set>
                                    <p:animEffect transition="in" filter="dissolve">
                                      <p:cBhvr>
                                        <p:cTn id="46" dur="500"/>
                                        <p:tgtEl>
                                          <p:spTgt spid="2970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297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29703"/>
                                        </p:tgtEl>
                                        <p:attrNameLst>
                                          <p:attrName>style.visibility</p:attrName>
                                        </p:attrNameLst>
                                      </p:cBhvr>
                                      <p:to>
                                        <p:strVal val="visible"/>
                                      </p:to>
                                    </p:set>
                                    <p:anim calcmode="lin" valueType="num">
                                      <p:cBhvr additive="base">
                                        <p:cTn id="55" dur="500" fill="hold"/>
                                        <p:tgtEl>
                                          <p:spTgt spid="29703"/>
                                        </p:tgtEl>
                                        <p:attrNameLst>
                                          <p:attrName>ppt_x</p:attrName>
                                        </p:attrNameLst>
                                      </p:cBhvr>
                                      <p:tavLst>
                                        <p:tav tm="0">
                                          <p:val>
                                            <p:strVal val="1+#ppt_w/2"/>
                                          </p:val>
                                        </p:tav>
                                        <p:tav tm="100000">
                                          <p:val>
                                            <p:strVal val="#ppt_x"/>
                                          </p:val>
                                        </p:tav>
                                      </p:tavLst>
                                    </p:anim>
                                    <p:anim calcmode="lin" valueType="num">
                                      <p:cBhvr additive="base">
                                        <p:cTn id="56"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9706"/>
                                        </p:tgtEl>
                                        <p:attrNameLst>
                                          <p:attrName>style.visibility</p:attrName>
                                        </p:attrNameLst>
                                      </p:cBhvr>
                                      <p:to>
                                        <p:strVal val="visible"/>
                                      </p:to>
                                    </p:set>
                                    <p:animEffect transition="in" filter="dissolve">
                                      <p:cBhvr>
                                        <p:cTn id="61" dur="500"/>
                                        <p:tgtEl>
                                          <p:spTgt spid="2970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499"/>
                                          </p:stCondLst>
                                        </p:cTn>
                                        <p:tgtEl>
                                          <p:spTgt spid="297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9701"/>
                                        </p:tgtEl>
                                        <p:attrNameLst>
                                          <p:attrName>style.visibility</p:attrName>
                                        </p:attrNameLst>
                                      </p:cBhvr>
                                      <p:to>
                                        <p:strVal val="visible"/>
                                      </p:to>
                                    </p:set>
                                    <p:anim calcmode="lin" valueType="num">
                                      <p:cBhvr additive="base">
                                        <p:cTn id="70" dur="500" fill="hold"/>
                                        <p:tgtEl>
                                          <p:spTgt spid="29701"/>
                                        </p:tgtEl>
                                        <p:attrNameLst>
                                          <p:attrName>ppt_x</p:attrName>
                                        </p:attrNameLst>
                                      </p:cBhvr>
                                      <p:tavLst>
                                        <p:tav tm="0">
                                          <p:val>
                                            <p:strVal val="0-#ppt_w/2"/>
                                          </p:val>
                                        </p:tav>
                                        <p:tav tm="100000">
                                          <p:val>
                                            <p:strVal val="#ppt_x"/>
                                          </p:val>
                                        </p:tav>
                                      </p:tavLst>
                                    </p:anim>
                                    <p:anim calcmode="lin" valueType="num">
                                      <p:cBhvr additive="base">
                                        <p:cTn id="71"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5" grpId="0" animBg="1"/>
      <p:bldP spid="29706" grpId="0" animBg="1"/>
      <p:bldP spid="29707" grpId="0" animBg="1"/>
      <p:bldP spid="297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398463" y="715963"/>
            <a:ext cx="8229600" cy="493712"/>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第九章  环境影响的监测和测量</a:t>
            </a:r>
            <a:endParaRPr lang="zh-CN" altLang="en-US" sz="2400" b="1" dirty="0">
              <a:latin typeface="新宋体" panose="02010609030101010101" pitchFamily="49" charset="-122"/>
              <a:ea typeface="新宋体" panose="02010609030101010101" pitchFamily="49" charset="-122"/>
            </a:endParaRPr>
          </a:p>
        </p:txBody>
      </p:sp>
      <p:sp>
        <p:nvSpPr>
          <p:cNvPr id="65539" name="Oval 3"/>
          <p:cNvSpPr/>
          <p:nvPr/>
        </p:nvSpPr>
        <p:spPr>
          <a:xfrm>
            <a:off x="914400" y="2057400"/>
            <a:ext cx="3048000" cy="6096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监测和测量的内容</a:t>
            </a:r>
            <a:endParaRPr lang="zh-CN" altLang="en-US" sz="2400" b="1" dirty="0">
              <a:latin typeface="新宋体" panose="02010609030101010101" pitchFamily="49" charset="-122"/>
              <a:ea typeface="新宋体" panose="02010609030101010101" pitchFamily="49" charset="-122"/>
            </a:endParaRPr>
          </a:p>
        </p:txBody>
      </p:sp>
      <p:sp>
        <p:nvSpPr>
          <p:cNvPr id="65540" name="Rectangle 4"/>
          <p:cNvSpPr/>
          <p:nvPr/>
        </p:nvSpPr>
        <p:spPr>
          <a:xfrm>
            <a:off x="914400" y="3048000"/>
            <a:ext cx="28956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监测和测量的方法</a:t>
            </a:r>
            <a:endParaRPr lang="zh-CN" altLang="en-US" sz="2400" b="1" dirty="0">
              <a:latin typeface="新宋体" panose="02010609030101010101" pitchFamily="49" charset="-122"/>
              <a:ea typeface="新宋体" panose="02010609030101010101" pitchFamily="49" charset="-122"/>
            </a:endParaRPr>
          </a:p>
        </p:txBody>
      </p:sp>
      <p:sp>
        <p:nvSpPr>
          <p:cNvPr id="65541" name="Rectangle 5"/>
          <p:cNvSpPr/>
          <p:nvPr/>
        </p:nvSpPr>
        <p:spPr>
          <a:xfrm>
            <a:off x="914400" y="4038600"/>
            <a:ext cx="28956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endParaRPr lang="zh-CN" altLang="en-US" sz="2400"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监测和测量的设备</a:t>
            </a:r>
            <a:endParaRPr lang="zh-CN" altLang="en-US" sz="2400" b="1" dirty="0">
              <a:latin typeface="新宋体" panose="02010609030101010101" pitchFamily="49" charset="-122"/>
              <a:ea typeface="新宋体" panose="02010609030101010101" pitchFamily="49" charset="-122"/>
            </a:endParaRPr>
          </a:p>
          <a:p>
            <a:pPr algn="ctr"/>
            <a:endParaRPr lang="zh-CN" altLang="en-US" sz="2400" dirty="0">
              <a:latin typeface="新宋体" panose="02010609030101010101" pitchFamily="49" charset="-122"/>
              <a:ea typeface="新宋体" panose="02010609030101010101" pitchFamily="49" charset="-122"/>
            </a:endParaRPr>
          </a:p>
        </p:txBody>
      </p:sp>
      <p:sp>
        <p:nvSpPr>
          <p:cNvPr id="65542" name="AutoShape 6"/>
          <p:cNvSpPr/>
          <p:nvPr/>
        </p:nvSpPr>
        <p:spPr>
          <a:xfrm>
            <a:off x="4267200" y="3505200"/>
            <a:ext cx="1066800" cy="609600"/>
          </a:xfrm>
          <a:custGeom>
            <a:avLst/>
            <a:gdLst>
              <a:gd name="txL" fmla="*/ 3375 w 21600"/>
              <a:gd name="txT" fmla="*/ 5400 h 21600"/>
              <a:gd name="txR" fmla="*/ 18900 w 21600"/>
              <a:gd name="txB" fmla="*/ 16200 h 21600"/>
            </a:gdLst>
            <a:ahLst/>
            <a:cxnLst>
              <a:cxn ang="17694720">
                <a:pos x="800100" y="0"/>
              </a:cxn>
              <a:cxn ang="11796480">
                <a:pos x="0" y="304800"/>
              </a:cxn>
              <a:cxn ang="5898240">
                <a:pos x="800100" y="609600"/>
              </a:cxn>
              <a:cxn ang="0">
                <a:pos x="1066800" y="3048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校准</a:t>
            </a:r>
            <a:endParaRPr lang="zh-CN" altLang="en-US" sz="2000" b="1" dirty="0">
              <a:latin typeface="新宋体" panose="02010609030101010101" pitchFamily="49" charset="-122"/>
              <a:ea typeface="新宋体" panose="02010609030101010101" pitchFamily="49" charset="-122"/>
            </a:endParaRPr>
          </a:p>
        </p:txBody>
      </p:sp>
      <p:sp>
        <p:nvSpPr>
          <p:cNvPr id="65543" name="AutoShape 7"/>
          <p:cNvSpPr/>
          <p:nvPr/>
        </p:nvSpPr>
        <p:spPr>
          <a:xfrm>
            <a:off x="4191000" y="4114800"/>
            <a:ext cx="1143000" cy="609600"/>
          </a:xfrm>
          <a:custGeom>
            <a:avLst/>
            <a:gdLst>
              <a:gd name="txL" fmla="*/ 3375 w 21600"/>
              <a:gd name="txT" fmla="*/ 5400 h 21600"/>
              <a:gd name="txR" fmla="*/ 18900 w 21600"/>
              <a:gd name="txB" fmla="*/ 16200 h 21600"/>
            </a:gdLst>
            <a:ahLst/>
            <a:cxnLst>
              <a:cxn ang="17694720">
                <a:pos x="857250" y="0"/>
              </a:cxn>
              <a:cxn ang="11796480">
                <a:pos x="0" y="304800"/>
              </a:cxn>
              <a:cxn ang="5898240">
                <a:pos x="857250" y="609600"/>
              </a:cxn>
              <a:cxn ang="0">
                <a:pos x="1143000" y="3048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维护</a:t>
            </a:r>
            <a:endParaRPr lang="zh-CN" altLang="en-US" sz="2000" b="1" dirty="0">
              <a:latin typeface="新宋体" panose="02010609030101010101" pitchFamily="49" charset="-122"/>
              <a:ea typeface="新宋体" panose="02010609030101010101" pitchFamily="49" charset="-122"/>
            </a:endParaRPr>
          </a:p>
        </p:txBody>
      </p:sp>
      <p:sp>
        <p:nvSpPr>
          <p:cNvPr id="65544" name="AutoShape 8"/>
          <p:cNvSpPr/>
          <p:nvPr/>
        </p:nvSpPr>
        <p:spPr>
          <a:xfrm>
            <a:off x="4191000" y="4724400"/>
            <a:ext cx="1066800" cy="609600"/>
          </a:xfrm>
          <a:custGeom>
            <a:avLst/>
            <a:gdLst>
              <a:gd name="txL" fmla="*/ 3375 w 21600"/>
              <a:gd name="txT" fmla="*/ 5400 h 21600"/>
              <a:gd name="txR" fmla="*/ 18900 w 21600"/>
              <a:gd name="txB" fmla="*/ 16200 h 21600"/>
            </a:gdLst>
            <a:ahLst/>
            <a:cxnLst>
              <a:cxn ang="17694720">
                <a:pos x="800100" y="0"/>
              </a:cxn>
              <a:cxn ang="11796480">
                <a:pos x="0" y="304800"/>
              </a:cxn>
              <a:cxn ang="5898240">
                <a:pos x="800100" y="609600"/>
              </a:cxn>
              <a:cxn ang="0">
                <a:pos x="1066800" y="3048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使用</a:t>
            </a:r>
            <a:endParaRPr lang="zh-CN" altLang="en-US" sz="2000" b="1" dirty="0">
              <a:latin typeface="新宋体" panose="02010609030101010101" pitchFamily="49" charset="-122"/>
              <a:ea typeface="新宋体" panose="02010609030101010101" pitchFamily="49" charset="-122"/>
            </a:endParaRPr>
          </a:p>
        </p:txBody>
      </p:sp>
      <p:sp>
        <p:nvSpPr>
          <p:cNvPr id="65545" name="AutoShape 9"/>
          <p:cNvSpPr/>
          <p:nvPr/>
        </p:nvSpPr>
        <p:spPr>
          <a:xfrm>
            <a:off x="5715000" y="3505200"/>
            <a:ext cx="1676400" cy="533400"/>
          </a:xfrm>
          <a:custGeom>
            <a:avLst/>
            <a:gdLst>
              <a:gd name="txL" fmla="*/ 3375 w 21600"/>
              <a:gd name="txT" fmla="*/ 5400 h 21600"/>
              <a:gd name="txR" fmla="*/ 18900 w 21600"/>
              <a:gd name="txB" fmla="*/ 16200 h 21600"/>
            </a:gdLst>
            <a:ahLst/>
            <a:cxnLst>
              <a:cxn ang="17694720">
                <a:pos x="1257300" y="0"/>
              </a:cxn>
              <a:cxn ang="11796480">
                <a:pos x="0" y="266700"/>
              </a:cxn>
              <a:cxn ang="5898240">
                <a:pos x="1257300" y="533400"/>
              </a:cxn>
              <a:cxn ang="0">
                <a:pos x="1676400" y="266700"/>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000" b="1" dirty="0">
                <a:latin typeface="新宋体" panose="02010609030101010101" pitchFamily="49" charset="-122"/>
                <a:ea typeface="新宋体" panose="02010609030101010101" pitchFamily="49" charset="-122"/>
              </a:rPr>
              <a:t>送外校准</a:t>
            </a:r>
            <a:endParaRPr lang="zh-CN" altLang="en-US" sz="2000" b="1" dirty="0">
              <a:latin typeface="新宋体" panose="02010609030101010101" pitchFamily="49" charset="-122"/>
              <a:ea typeface="新宋体" panose="02010609030101010101" pitchFamily="49" charset="-122"/>
            </a:endParaRPr>
          </a:p>
        </p:txBody>
      </p:sp>
      <p:sp>
        <p:nvSpPr>
          <p:cNvPr id="65546" name="Rectangle 10"/>
          <p:cNvSpPr/>
          <p:nvPr/>
        </p:nvSpPr>
        <p:spPr>
          <a:xfrm>
            <a:off x="914400" y="4953000"/>
            <a:ext cx="2895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endParaRPr lang="zh-CN" altLang="en-US" sz="2400"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监测和测量</a:t>
            </a:r>
            <a:endParaRPr lang="zh-CN" altLang="en-US" sz="2400" b="1" dirty="0">
              <a:latin typeface="新宋体" panose="02010609030101010101" pitchFamily="49" charset="-122"/>
              <a:ea typeface="新宋体" panose="02010609030101010101" pitchFamily="49" charset="-122"/>
            </a:endParaRPr>
          </a:p>
          <a:p>
            <a:pPr algn="ctr"/>
            <a:endParaRPr lang="zh-CN" altLang="en-US" sz="2400" b="1" dirty="0">
              <a:latin typeface="新宋体" panose="02010609030101010101" pitchFamily="49" charset="-122"/>
              <a:ea typeface="新宋体" panose="02010609030101010101" pitchFamily="49" charset="-122"/>
            </a:endParaRPr>
          </a:p>
        </p:txBody>
      </p:sp>
      <p:sp>
        <p:nvSpPr>
          <p:cNvPr id="65547" name="Rectangle 11"/>
          <p:cNvSpPr/>
          <p:nvPr/>
        </p:nvSpPr>
        <p:spPr>
          <a:xfrm>
            <a:off x="838200" y="5943600"/>
            <a:ext cx="28956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endParaRPr lang="zh-CN" altLang="en-US" sz="2400"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结果的信息交流</a:t>
            </a:r>
            <a:endParaRPr lang="zh-CN" altLang="en-US" sz="2400" b="1" dirty="0">
              <a:latin typeface="新宋体" panose="02010609030101010101" pitchFamily="49" charset="-122"/>
              <a:ea typeface="新宋体" panose="02010609030101010101" pitchFamily="49" charset="-122"/>
            </a:endParaRPr>
          </a:p>
          <a:p>
            <a:pPr algn="ctr"/>
            <a:endParaRPr lang="zh-CN" altLang="en-US" sz="2400" b="1" dirty="0">
              <a:latin typeface="新宋体" panose="02010609030101010101" pitchFamily="49" charset="-122"/>
              <a:ea typeface="新宋体" panose="02010609030101010101" pitchFamily="49" charset="-122"/>
            </a:endParaRPr>
          </a:p>
        </p:txBody>
      </p:sp>
      <p:sp>
        <p:nvSpPr>
          <p:cNvPr id="65548" name="AutoShape 12"/>
          <p:cNvSpPr/>
          <p:nvPr/>
        </p:nvSpPr>
        <p:spPr>
          <a:xfrm>
            <a:off x="2209800" y="3581400"/>
            <a:ext cx="485775"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5549" name="AutoShape 13"/>
          <p:cNvSpPr/>
          <p:nvPr/>
        </p:nvSpPr>
        <p:spPr>
          <a:xfrm>
            <a:off x="2209800" y="4572000"/>
            <a:ext cx="485775"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5550" name="AutoShape 14"/>
          <p:cNvSpPr/>
          <p:nvPr/>
        </p:nvSpPr>
        <p:spPr>
          <a:xfrm>
            <a:off x="2133600" y="5486400"/>
            <a:ext cx="485775"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5551" name="AutoShape 15"/>
          <p:cNvSpPr/>
          <p:nvPr/>
        </p:nvSpPr>
        <p:spPr>
          <a:xfrm>
            <a:off x="2209800" y="2667000"/>
            <a:ext cx="485775"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5552" name="AutoShape 16"/>
          <p:cNvSpPr/>
          <p:nvPr/>
        </p:nvSpPr>
        <p:spPr>
          <a:xfrm>
            <a:off x="2133600" y="5486400"/>
            <a:ext cx="485775" cy="3810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5553" name="AutoShape 17"/>
          <p:cNvSpPr/>
          <p:nvPr/>
        </p:nvSpPr>
        <p:spPr>
          <a:xfrm>
            <a:off x="3733800" y="5943600"/>
            <a:ext cx="533400" cy="485775"/>
          </a:xfrm>
          <a:prstGeom prst="rightArrow">
            <a:avLst>
              <a:gd name="adj1" fmla="val 50000"/>
              <a:gd name="adj2" fmla="val 2745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65554" name="Oval 18"/>
          <p:cNvSpPr/>
          <p:nvPr/>
        </p:nvSpPr>
        <p:spPr>
          <a:xfrm>
            <a:off x="4267200" y="5791200"/>
            <a:ext cx="3048000" cy="609600"/>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endParaRPr lang="zh-CN" altLang="en-US" sz="2400" b="1" dirty="0">
              <a:latin typeface="新宋体" panose="02010609030101010101" pitchFamily="49" charset="-122"/>
              <a:ea typeface="新宋体" panose="02010609030101010101" pitchFamily="49" charset="-122"/>
            </a:endParaRPr>
          </a:p>
          <a:p>
            <a:pPr algn="ctr"/>
            <a:r>
              <a:rPr lang="zh-CN" altLang="en-US" sz="2400" b="1" dirty="0">
                <a:latin typeface="新宋体" panose="02010609030101010101" pitchFamily="49" charset="-122"/>
                <a:ea typeface="新宋体" panose="02010609030101010101" pitchFamily="49" charset="-122"/>
              </a:rPr>
              <a:t>不符合的改进</a:t>
            </a:r>
            <a:endParaRPr lang="zh-CN" altLang="en-US" sz="2400" b="1" dirty="0">
              <a:latin typeface="新宋体" panose="02010609030101010101" pitchFamily="49" charset="-122"/>
              <a:ea typeface="新宋体" panose="02010609030101010101" pitchFamily="49" charset="-122"/>
            </a:endParaRPr>
          </a:p>
          <a:p>
            <a:pPr algn="ctr"/>
            <a:endParaRPr lang="zh-CN" altLang="en-US" sz="2400" b="1" dirty="0">
              <a:latin typeface="新宋体" panose="02010609030101010101" pitchFamily="49" charset="-122"/>
              <a:ea typeface="新宋体" panose="02010609030101010101" pitchFamily="49" charset="-122"/>
            </a:endParaRPr>
          </a:p>
        </p:txBody>
      </p:sp>
      <p:sp>
        <p:nvSpPr>
          <p:cNvPr id="65555" name="AutoShape 19"/>
          <p:cNvSpPr/>
          <p:nvPr/>
        </p:nvSpPr>
        <p:spPr>
          <a:xfrm>
            <a:off x="3962400" y="3733800"/>
            <a:ext cx="152400" cy="1371600"/>
          </a:xfrm>
          <a:prstGeom prst="leftBrace">
            <a:avLst>
              <a:gd name="adj1" fmla="val 75000"/>
              <a:gd name="adj2" fmla="val 50000"/>
            </a:avLst>
          </a:prstGeom>
          <a:noFill/>
          <a:ln w="44450" cap="flat" cmpd="sng">
            <a:solidFill>
              <a:schemeClr val="hlink"/>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412750" y="687388"/>
            <a:ext cx="8229600" cy="523875"/>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第十章   环境因素的更新</a:t>
            </a:r>
            <a:endParaRPr lang="zh-CN" altLang="en-US" sz="2400" b="1" dirty="0">
              <a:latin typeface="新宋体" panose="02010609030101010101" pitchFamily="49" charset="-122"/>
              <a:ea typeface="新宋体" panose="02010609030101010101" pitchFamily="49" charset="-122"/>
            </a:endParaRPr>
          </a:p>
        </p:txBody>
      </p:sp>
      <p:sp>
        <p:nvSpPr>
          <p:cNvPr id="66563" name="Rectangle 3"/>
          <p:cNvSpPr>
            <a:spLocks noGrp="1"/>
          </p:cNvSpPr>
          <p:nvPr>
            <p:ph idx="1"/>
          </p:nvPr>
        </p:nvSpPr>
        <p:spPr>
          <a:solidFill>
            <a:srgbClr val="FFFFFF"/>
          </a:solidFill>
          <a:ln>
            <a:solidFill>
              <a:srgbClr val="000000"/>
            </a:solidFill>
            <a:miter/>
          </a:ln>
        </p:spPr>
        <p:txBody>
          <a:bodyPr/>
          <a:lstStyle/>
          <a:p>
            <a:pPr eaLnBrk="1" hangingPunct="1">
              <a:lnSpc>
                <a:spcPct val="145000"/>
              </a:lnSpc>
            </a:pPr>
            <a:r>
              <a:rPr lang="zh-CN" altLang="en-US" sz="2000" b="1" dirty="0">
                <a:latin typeface="新宋体" panose="02010609030101010101" pitchFamily="49" charset="-122"/>
                <a:ea typeface="新宋体" panose="02010609030101010101" pitchFamily="49" charset="-122"/>
              </a:rPr>
              <a:t>当组织出现以下情况，应及时更新环境因素</a:t>
            </a:r>
            <a:endParaRPr lang="zh-CN" altLang="en-US" sz="2000" b="1" dirty="0">
              <a:latin typeface="新宋体" panose="02010609030101010101" pitchFamily="49" charset="-122"/>
              <a:ea typeface="新宋体" panose="02010609030101010101" pitchFamily="49" charset="-122"/>
            </a:endParaRPr>
          </a:p>
          <a:p>
            <a:pPr eaLnBrk="1" hangingPunct="1">
              <a:lnSpc>
                <a:spcPct val="145000"/>
              </a:lnSpc>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组织的活动范围变化（扩大、缩小、迁移）</a:t>
            </a:r>
            <a:endParaRPr lang="zh-CN" altLang="en-US" sz="2000" b="1" dirty="0">
              <a:latin typeface="新宋体" panose="02010609030101010101" pitchFamily="49" charset="-122"/>
              <a:ea typeface="新宋体" panose="02010609030101010101" pitchFamily="49" charset="-122"/>
            </a:endParaRPr>
          </a:p>
          <a:p>
            <a:pPr eaLnBrk="1" hangingPunct="1">
              <a:lnSpc>
                <a:spcPct val="145000"/>
              </a:lnSpc>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组织的产品变化（包括所用原材料、储存方式、运输方式等）</a:t>
            </a:r>
            <a:endParaRPr lang="zh-CN" altLang="en-US" sz="2000" b="1" dirty="0">
              <a:latin typeface="新宋体" panose="02010609030101010101" pitchFamily="49" charset="-122"/>
              <a:ea typeface="新宋体" panose="02010609030101010101" pitchFamily="49" charset="-122"/>
            </a:endParaRPr>
          </a:p>
          <a:p>
            <a:pPr eaLnBrk="1" hangingPunct="1">
              <a:lnSpc>
                <a:spcPct val="145000"/>
              </a:lnSpc>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组织的经营条件变化</a:t>
            </a:r>
            <a:endParaRPr lang="zh-CN" altLang="en-US" sz="2000" b="1" dirty="0">
              <a:latin typeface="新宋体" panose="02010609030101010101" pitchFamily="49" charset="-122"/>
              <a:ea typeface="新宋体" panose="02010609030101010101" pitchFamily="49" charset="-122"/>
            </a:endParaRPr>
          </a:p>
          <a:p>
            <a:pPr eaLnBrk="1" hangingPunct="1">
              <a:lnSpc>
                <a:spcPct val="145000"/>
              </a:lnSpc>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组织的产品生产工艺改进后</a:t>
            </a:r>
            <a:endParaRPr lang="zh-CN" altLang="en-US" sz="2000" b="1" dirty="0">
              <a:latin typeface="新宋体" panose="02010609030101010101" pitchFamily="49" charset="-122"/>
              <a:ea typeface="新宋体" panose="02010609030101010101" pitchFamily="49" charset="-122"/>
            </a:endParaRPr>
          </a:p>
          <a:p>
            <a:pPr eaLnBrk="1" hangingPunct="1">
              <a:lnSpc>
                <a:spcPct val="145000"/>
              </a:lnSpc>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组织新增加设备时</a:t>
            </a:r>
            <a:endParaRPr lang="zh-CN" altLang="en-US" sz="2000" b="1" dirty="0">
              <a:latin typeface="新宋体" panose="02010609030101010101" pitchFamily="49" charset="-122"/>
              <a:ea typeface="新宋体" panose="02010609030101010101" pitchFamily="49" charset="-122"/>
            </a:endParaRPr>
          </a:p>
          <a:p>
            <a:pPr eaLnBrk="1" hangingPunct="1">
              <a:lnSpc>
                <a:spcPct val="145000"/>
              </a:lnSpc>
              <a:buNone/>
            </a:pPr>
            <a:r>
              <a:rPr lang="zh-CN" altLang="en-US" sz="2000" b="1" dirty="0">
                <a:latin typeface="新宋体" panose="02010609030101010101" pitchFamily="49" charset="-122"/>
                <a:ea typeface="新宋体" panose="02010609030101010101" pitchFamily="49" charset="-122"/>
              </a:rPr>
              <a:t>    </a:t>
            </a:r>
            <a:r>
              <a:rPr lang="en-US" altLang="zh-CN" sz="2000" b="1" dirty="0">
                <a:latin typeface="新宋体" panose="02010609030101010101" pitchFamily="49" charset="-122"/>
                <a:ea typeface="新宋体" panose="02010609030101010101" pitchFamily="49" charset="-122"/>
              </a:rPr>
              <a:t>—</a:t>
            </a:r>
            <a:r>
              <a:rPr lang="zh-CN" altLang="en-US" sz="2000" b="1" dirty="0">
                <a:latin typeface="新宋体" panose="02010609030101010101" pitchFamily="49" charset="-122"/>
                <a:ea typeface="新宋体" panose="02010609030101010101" pitchFamily="49" charset="-122"/>
              </a:rPr>
              <a:t>相关法律法规要求发生变化</a:t>
            </a:r>
            <a:endParaRPr lang="zh-CN" altLang="en-US" sz="2000" b="1" dirty="0">
              <a:latin typeface="新宋体" panose="02010609030101010101" pitchFamily="49" charset="-122"/>
              <a:ea typeface="新宋体" panose="02010609030101010101" pitchFamily="49" charset="-122"/>
            </a:endParaRPr>
          </a:p>
          <a:p>
            <a:pPr eaLnBrk="1" hangingPunct="1">
              <a:buNone/>
            </a:pPr>
            <a:endParaRPr lang="zh-CN" altLang="en-US" sz="2800" dirty="0">
              <a:latin typeface="新宋体" panose="02010609030101010101" pitchFamily="49" charset="-122"/>
              <a:ea typeface="新宋体" panose="0201060903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p:nvPr/>
        </p:nvSpPr>
        <p:spPr>
          <a:xfrm>
            <a:off x="1066800" y="838200"/>
            <a:ext cx="6400800" cy="457200"/>
          </a:xfrm>
          <a:prstGeom prst="rect">
            <a:avLst/>
          </a:prstGeom>
          <a:noFill/>
          <a:ln w="9525">
            <a:noFill/>
          </a:ln>
        </p:spPr>
        <p:txBody>
          <a:bodyPr>
            <a:spAutoFit/>
          </a:bodyPr>
          <a:lstStyle/>
          <a:p>
            <a:endParaRPr lang="en-US" altLang="zh-CN" sz="2400" dirty="0">
              <a:latin typeface="新宋体" panose="02010609030101010101" pitchFamily="49" charset="-122"/>
              <a:ea typeface="新宋体" panose="02010609030101010101" pitchFamily="49" charset="-122"/>
            </a:endParaRPr>
          </a:p>
        </p:txBody>
      </p:sp>
      <p:sp>
        <p:nvSpPr>
          <p:cNvPr id="67587" name="Text Box 3"/>
          <p:cNvSpPr txBox="1"/>
          <p:nvPr/>
        </p:nvSpPr>
        <p:spPr>
          <a:xfrm>
            <a:off x="684213" y="476250"/>
            <a:ext cx="7543800" cy="2554288"/>
          </a:xfrm>
          <a:prstGeom prst="rect">
            <a:avLst/>
          </a:prstGeom>
          <a:noFill/>
          <a:ln w="9525">
            <a:noFill/>
          </a:ln>
        </p:spPr>
        <p:txBody>
          <a:bodyPr>
            <a:spAutoFit/>
          </a:bodyPr>
          <a:lstStyle/>
          <a:p>
            <a:endParaRPr lang="en-US" altLang="zh-CN" sz="2400" dirty="0">
              <a:latin typeface="新宋体" panose="02010609030101010101" pitchFamily="49" charset="-122"/>
              <a:ea typeface="新宋体" panose="02010609030101010101" pitchFamily="49" charset="-122"/>
            </a:endParaRPr>
          </a:p>
          <a:p>
            <a:endParaRPr lang="en-US" altLang="zh-CN" sz="2400" dirty="0">
              <a:latin typeface="新宋体" panose="02010609030101010101" pitchFamily="49" charset="-122"/>
              <a:ea typeface="新宋体" panose="02010609030101010101" pitchFamily="49" charset="-122"/>
            </a:endParaRPr>
          </a:p>
          <a:p>
            <a:endParaRPr lang="en-US" altLang="zh-CN" sz="2400" dirty="0">
              <a:latin typeface="新宋体" panose="02010609030101010101" pitchFamily="49" charset="-122"/>
              <a:ea typeface="新宋体" panose="02010609030101010101" pitchFamily="49" charset="-122"/>
            </a:endParaRPr>
          </a:p>
          <a:p>
            <a:endParaRPr lang="en-US" altLang="zh-CN" sz="2400" dirty="0">
              <a:latin typeface="新宋体" panose="02010609030101010101" pitchFamily="49" charset="-122"/>
              <a:ea typeface="新宋体" panose="02010609030101010101" pitchFamily="49" charset="-122"/>
            </a:endParaRPr>
          </a:p>
          <a:p>
            <a:r>
              <a:rPr lang="en-US" altLang="zh-CN" sz="3200" b="1" dirty="0">
                <a:solidFill>
                  <a:srgbClr val="FF0000"/>
                </a:solidFill>
                <a:latin typeface="新宋体" panose="02010609030101010101" pitchFamily="49" charset="-122"/>
                <a:ea typeface="新宋体" panose="02010609030101010101" pitchFamily="49" charset="-122"/>
              </a:rPr>
              <a:t>1</a:t>
            </a:r>
            <a:r>
              <a:rPr lang="zh-CN" altLang="en-US" sz="3200" b="1" dirty="0">
                <a:solidFill>
                  <a:srgbClr val="FF0000"/>
                </a:solidFill>
                <a:latin typeface="新宋体" panose="02010609030101010101" pitchFamily="49" charset="-122"/>
                <a:ea typeface="新宋体" panose="02010609030101010101" pitchFamily="49" charset="-122"/>
              </a:rPr>
              <a:t>、</a:t>
            </a:r>
            <a:r>
              <a:rPr lang="en-US" altLang="zh-CN" sz="3200" b="1" dirty="0">
                <a:solidFill>
                  <a:srgbClr val="FF0000"/>
                </a:solidFill>
                <a:latin typeface="新宋体" panose="02010609030101010101" pitchFamily="49" charset="-122"/>
                <a:ea typeface="新宋体" panose="02010609030101010101" pitchFamily="49" charset="-122"/>
              </a:rPr>
              <a:t>4.3.1</a:t>
            </a:r>
            <a:r>
              <a:rPr lang="zh-CN" altLang="en-US" sz="3200" b="1" dirty="0">
                <a:solidFill>
                  <a:srgbClr val="FF0000"/>
                </a:solidFill>
                <a:latin typeface="新宋体" panose="02010609030101010101" pitchFamily="49" charset="-122"/>
                <a:ea typeface="新宋体" panose="02010609030101010101" pitchFamily="49" charset="-122"/>
              </a:rPr>
              <a:t>条款不符合案例</a:t>
            </a:r>
            <a:endParaRPr lang="zh-CN" altLang="en-US" sz="3200" b="1" dirty="0">
              <a:solidFill>
                <a:srgbClr val="FF0000"/>
              </a:solidFill>
              <a:latin typeface="新宋体" panose="02010609030101010101" pitchFamily="49" charset="-122"/>
              <a:ea typeface="新宋体" panose="02010609030101010101" pitchFamily="49" charset="-122"/>
            </a:endParaRPr>
          </a:p>
          <a:p>
            <a:endParaRPr lang="en-US" altLang="zh-CN" sz="3200" dirty="0">
              <a:solidFill>
                <a:srgbClr val="3333CC"/>
              </a:solidFill>
              <a:latin typeface="新宋体" panose="02010609030101010101" pitchFamily="49" charset="-122"/>
              <a:ea typeface="新宋体" panose="02010609030101010101" pitchFamily="49" charset="-122"/>
            </a:endParaRPr>
          </a:p>
        </p:txBody>
      </p:sp>
      <p:sp>
        <p:nvSpPr>
          <p:cNvPr id="67588" name="Text Box 4"/>
          <p:cNvSpPr txBox="1"/>
          <p:nvPr/>
        </p:nvSpPr>
        <p:spPr>
          <a:xfrm>
            <a:off x="827088" y="2708275"/>
            <a:ext cx="7545387" cy="1938338"/>
          </a:xfrm>
          <a:prstGeom prst="rect">
            <a:avLst/>
          </a:prstGeom>
          <a:noFill/>
          <a:ln w="9525">
            <a:noFill/>
          </a:ln>
        </p:spPr>
        <p:txBody>
          <a:bodyPr>
            <a:spAutoFit/>
          </a:bodyPr>
          <a:lstStyle/>
          <a:p>
            <a:r>
              <a:rPr lang="en-US" altLang="zh-CN" sz="2400" dirty="0">
                <a:latin typeface="新宋体" panose="02010609030101010101" pitchFamily="49" charset="-122"/>
                <a:ea typeface="新宋体" panose="02010609030101010101" pitchFamily="49" charset="-122"/>
              </a:rPr>
              <a:t>2003</a:t>
            </a:r>
            <a:r>
              <a:rPr lang="zh-CN" altLang="en-US" sz="2400" dirty="0">
                <a:latin typeface="新宋体" panose="02010609030101010101" pitchFamily="49" charset="-122"/>
                <a:ea typeface="新宋体" panose="02010609030101010101" pitchFamily="49" charset="-122"/>
              </a:rPr>
              <a:t>年</a:t>
            </a:r>
            <a:r>
              <a:rPr lang="en-US" altLang="zh-CN" sz="2400" dirty="0">
                <a:latin typeface="新宋体" panose="02010609030101010101" pitchFamily="49" charset="-122"/>
                <a:ea typeface="新宋体" panose="02010609030101010101" pitchFamily="49" charset="-122"/>
              </a:rPr>
              <a:t>6</a:t>
            </a:r>
            <a:r>
              <a:rPr lang="zh-CN" altLang="en-US" sz="2400" dirty="0">
                <a:latin typeface="新宋体" panose="02010609030101010101" pitchFamily="49" charset="-122"/>
                <a:ea typeface="新宋体" panose="02010609030101010101" pitchFamily="49" charset="-122"/>
              </a:rPr>
              <a:t>月对某厂进行审核时发现，公司制造车间在</a:t>
            </a:r>
            <a:r>
              <a:rPr lang="en-US" altLang="zh-CN" sz="2400" dirty="0">
                <a:latin typeface="新宋体" panose="02010609030101010101" pitchFamily="49" charset="-122"/>
                <a:ea typeface="新宋体" panose="02010609030101010101" pitchFamily="49" charset="-122"/>
              </a:rPr>
              <a:t>3</a:t>
            </a:r>
            <a:r>
              <a:rPr lang="zh-CN" altLang="en-US" sz="2400" dirty="0">
                <a:latin typeface="新宋体" panose="02010609030101010101" pitchFamily="49" charset="-122"/>
                <a:ea typeface="新宋体" panose="02010609030101010101" pitchFamily="49" charset="-122"/>
              </a:rPr>
              <a:t>个月前引入新的喷漆生产线。查阅该车间的</a:t>
            </a:r>
            <a:r>
              <a:rPr lang="en-US" altLang="zh-CN" sz="2400" dirty="0">
                <a:latin typeface="新宋体" panose="02010609030101010101" pitchFamily="49" charset="-122"/>
                <a:ea typeface="新宋体" panose="02010609030101010101" pitchFamily="49" charset="-122"/>
              </a:rPr>
              <a:t>EA</a:t>
            </a:r>
            <a:r>
              <a:rPr lang="zh-CN" altLang="en-US" sz="2400" dirty="0">
                <a:latin typeface="新宋体" panose="02010609030101010101" pitchFamily="49" charset="-122"/>
                <a:ea typeface="新宋体" panose="02010609030101010101" pitchFamily="49" charset="-122"/>
              </a:rPr>
              <a:t>识别和评价记录得知，该记录是在</a:t>
            </a:r>
            <a:r>
              <a:rPr lang="en-US" altLang="zh-CN" sz="2400" dirty="0">
                <a:latin typeface="新宋体" panose="02010609030101010101" pitchFamily="49" charset="-122"/>
                <a:ea typeface="新宋体" panose="02010609030101010101" pitchFamily="49" charset="-122"/>
              </a:rPr>
              <a:t>2002</a:t>
            </a:r>
            <a:r>
              <a:rPr lang="zh-CN" altLang="en-US" sz="2400" dirty="0">
                <a:latin typeface="新宋体" panose="02010609030101010101" pitchFamily="49" charset="-122"/>
                <a:ea typeface="新宋体" panose="02010609030101010101" pitchFamily="49" charset="-122"/>
              </a:rPr>
              <a:t>年</a:t>
            </a:r>
            <a:r>
              <a:rPr lang="en-US" altLang="zh-CN" sz="2400" dirty="0">
                <a:latin typeface="新宋体" panose="02010609030101010101" pitchFamily="49" charset="-122"/>
                <a:ea typeface="新宋体" panose="02010609030101010101" pitchFamily="49" charset="-122"/>
              </a:rPr>
              <a:t>10</a:t>
            </a:r>
            <a:r>
              <a:rPr lang="zh-CN" altLang="en-US" sz="2400" dirty="0">
                <a:latin typeface="新宋体" panose="02010609030101010101" pitchFamily="49" charset="-122"/>
                <a:ea typeface="新宋体" panose="02010609030101010101" pitchFamily="49" charset="-122"/>
              </a:rPr>
              <a:t>月填写的，之后</a:t>
            </a:r>
            <a:r>
              <a:rPr lang="zh-CN" altLang="en-US" sz="2400" dirty="0">
                <a:solidFill>
                  <a:srgbClr val="FF0000"/>
                </a:solidFill>
                <a:latin typeface="新宋体" panose="02010609030101010101" pitchFamily="49" charset="-122"/>
                <a:ea typeface="新宋体" panose="02010609030101010101" pitchFamily="49" charset="-122"/>
              </a:rPr>
              <a:t>并没有增加或修改</a:t>
            </a:r>
            <a:r>
              <a:rPr lang="zh-CN" altLang="en-US" sz="2400" dirty="0">
                <a:latin typeface="新宋体" panose="02010609030101010101" pitchFamily="49" charset="-122"/>
                <a:ea typeface="新宋体" panose="02010609030101010101" pitchFamily="49" charset="-122"/>
              </a:rPr>
              <a:t>，询问车间环境管理负责人，他说将在</a:t>
            </a:r>
            <a:r>
              <a:rPr lang="en-US" altLang="zh-CN" sz="2400" dirty="0">
                <a:latin typeface="新宋体" panose="02010609030101010101" pitchFamily="49" charset="-122"/>
                <a:ea typeface="新宋体" panose="02010609030101010101" pitchFamily="49" charset="-122"/>
              </a:rPr>
              <a:t>2003</a:t>
            </a:r>
            <a:r>
              <a:rPr lang="zh-CN" altLang="en-US" sz="2400" dirty="0">
                <a:latin typeface="新宋体" panose="02010609030101010101" pitchFamily="49" charset="-122"/>
                <a:ea typeface="新宋体" panose="02010609030101010101" pitchFamily="49" charset="-122"/>
              </a:rPr>
              <a:t>年</a:t>
            </a:r>
            <a:r>
              <a:rPr lang="en-US" altLang="zh-CN" sz="2400" dirty="0">
                <a:latin typeface="新宋体" panose="02010609030101010101" pitchFamily="49" charset="-122"/>
                <a:ea typeface="新宋体" panose="02010609030101010101" pitchFamily="49" charset="-122"/>
              </a:rPr>
              <a:t>9</a:t>
            </a:r>
            <a:r>
              <a:rPr lang="zh-CN" altLang="en-US" sz="2400" dirty="0">
                <a:latin typeface="新宋体" panose="02010609030101010101" pitchFamily="49" charset="-122"/>
                <a:ea typeface="新宋体" panose="02010609030101010101" pitchFamily="49" charset="-122"/>
              </a:rPr>
              <a:t>月再进行新生产线的识别和评价。</a:t>
            </a:r>
            <a:endParaRPr lang="zh-CN" altLang="en-US" sz="2400" dirty="0">
              <a:latin typeface="新宋体" panose="02010609030101010101" pitchFamily="49" charset="-122"/>
              <a:ea typeface="新宋体" panose="0201060903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107473" y="4141176"/>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71488" y="1039813"/>
            <a:ext cx="8229600" cy="404812"/>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第一章   什么是环境因素</a:t>
            </a:r>
            <a:endParaRPr lang="zh-CN" altLang="en-US" sz="2400" b="1" dirty="0">
              <a:latin typeface="新宋体" panose="02010609030101010101" pitchFamily="49" charset="-122"/>
              <a:ea typeface="新宋体" panose="02010609030101010101" pitchFamily="49" charset="-122"/>
            </a:endParaRPr>
          </a:p>
        </p:txBody>
      </p:sp>
      <p:sp>
        <p:nvSpPr>
          <p:cNvPr id="20483" name="Rectangle 3"/>
          <p:cNvSpPr>
            <a:spLocks noGrp="1"/>
          </p:cNvSpPr>
          <p:nvPr>
            <p:ph idx="1"/>
          </p:nvPr>
        </p:nvSpPr>
        <p:spPr>
          <a:solidFill>
            <a:srgbClr val="FFFFFF"/>
          </a:solidFill>
          <a:ln>
            <a:solidFill>
              <a:srgbClr val="000000"/>
            </a:solidFill>
            <a:miter/>
          </a:ln>
        </p:spPr>
        <p:txBody>
          <a:bodyPr/>
          <a:lstStyle/>
          <a:p>
            <a:pPr eaLnBrk="1" hangingPunct="1">
              <a:buNone/>
            </a:pPr>
            <a:r>
              <a:rPr lang="zh-CN" altLang="en-US" sz="2800" b="1" dirty="0">
                <a:latin typeface="新宋体" panose="02010609030101010101" pitchFamily="49" charset="-122"/>
                <a:ea typeface="新宋体" panose="02010609030101010101" pitchFamily="49" charset="-122"/>
              </a:rPr>
              <a:t>环境因素：</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一个组织活动、产品或服务中能够与环境发生相互作用的要素。</a:t>
            </a:r>
            <a:endParaRPr lang="zh-CN" altLang="en-US" sz="2400" b="1" dirty="0">
              <a:latin typeface="新宋体" panose="02010609030101010101" pitchFamily="49" charset="-122"/>
              <a:ea typeface="新宋体" panose="02010609030101010101" pitchFamily="49" charset="-122"/>
            </a:endParaRPr>
          </a:p>
          <a:p>
            <a:pPr eaLnBrk="1" hangingPunct="1">
              <a:buNone/>
            </a:pPr>
            <a:endParaRPr lang="zh-CN" altLang="en-US" sz="24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重要环境因素：</a:t>
            </a:r>
            <a:endParaRPr lang="zh-CN" altLang="en-US" sz="2800" b="1" dirty="0">
              <a:latin typeface="新宋体" panose="02010609030101010101" pitchFamily="49" charset="-122"/>
              <a:ea typeface="新宋体" panose="02010609030101010101" pitchFamily="49" charset="-122"/>
            </a:endParaRPr>
          </a:p>
          <a:p>
            <a:pPr eaLnBrk="1" hangingPunct="1">
              <a:buNone/>
            </a:pPr>
            <a:r>
              <a:rPr lang="zh-CN" altLang="en-US" sz="2800" b="1" dirty="0">
                <a:latin typeface="新宋体" panose="02010609030101010101" pitchFamily="49" charset="-122"/>
                <a:ea typeface="新宋体" panose="02010609030101010101" pitchFamily="49" charset="-122"/>
              </a:rPr>
              <a:t>   </a:t>
            </a:r>
            <a:r>
              <a:rPr lang="zh-CN" altLang="en-US" sz="2400" b="1" dirty="0">
                <a:latin typeface="新宋体" panose="02010609030101010101" pitchFamily="49" charset="-122"/>
                <a:ea typeface="新宋体" panose="02010609030101010101" pitchFamily="49" charset="-122"/>
              </a:rPr>
              <a:t>具有或能够产生重大环境影响的环境因素</a:t>
            </a:r>
            <a:endParaRPr lang="zh-CN" altLang="en-US"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p:nvPr/>
        </p:nvSpPr>
        <p:spPr>
          <a:xfrm>
            <a:off x="898525" y="776288"/>
            <a:ext cx="5065713" cy="519112"/>
          </a:xfrm>
          <a:prstGeom prst="rect">
            <a:avLst/>
          </a:prstGeom>
          <a:noFill/>
          <a:ln w="9525">
            <a:noFill/>
          </a:ln>
        </p:spPr>
        <p:txBody>
          <a:bodyPr>
            <a:spAutoFit/>
          </a:bodyPr>
          <a:lstStyle/>
          <a:p>
            <a:r>
              <a:rPr lang="zh-CN" altLang="en-US" sz="2800" b="1" dirty="0">
                <a:latin typeface="新宋体" panose="02010609030101010101" pitchFamily="49" charset="-122"/>
                <a:ea typeface="新宋体" panose="02010609030101010101" pitchFamily="49" charset="-122"/>
              </a:rPr>
              <a:t>环境因素识别与评价的步骤</a:t>
            </a:r>
            <a:endParaRPr lang="zh-CN" altLang="en-US" sz="2800" b="1" dirty="0">
              <a:latin typeface="新宋体" panose="02010609030101010101" pitchFamily="49" charset="-122"/>
              <a:ea typeface="新宋体" panose="02010609030101010101" pitchFamily="49" charset="-122"/>
            </a:endParaRPr>
          </a:p>
        </p:txBody>
      </p:sp>
      <p:sp>
        <p:nvSpPr>
          <p:cNvPr id="31747" name="AutoShape 3"/>
          <p:cNvSpPr/>
          <p:nvPr/>
        </p:nvSpPr>
        <p:spPr>
          <a:xfrm>
            <a:off x="1066800" y="1676400"/>
            <a:ext cx="2581275" cy="1219200"/>
          </a:xfrm>
          <a:prstGeom prst="roundRect">
            <a:avLst>
              <a:gd name="adj" fmla="val 16667"/>
            </a:avLst>
          </a:prstGeom>
          <a:gradFill rotWithShape="0">
            <a:gsLst>
              <a:gs pos="0">
                <a:srgbClr val="CCECFF"/>
              </a:gs>
              <a:gs pos="100000">
                <a:schemeClr val="bg2"/>
              </a:gs>
            </a:gsLst>
            <a:lin ang="2700000" scaled="1"/>
            <a:tileRect/>
          </a:gradFill>
          <a:ln w="9525" cap="flat" cmpd="sng">
            <a:solidFill>
              <a:srgbClr val="99CCFF"/>
            </a:solidFill>
            <a:prstDash val="solid"/>
            <a:headEnd type="none" w="med" len="med"/>
            <a:tailEnd type="none" w="med" len="med"/>
          </a:ln>
        </p:spPr>
        <p:txBody>
          <a:bodyPr wrap="none" anchor="ctr" anchorCtr="0"/>
          <a:lstStyle/>
          <a:p>
            <a:pPr algn="ctr">
              <a:lnSpc>
                <a:spcPct val="80000"/>
              </a:lnSpc>
            </a:pPr>
            <a:r>
              <a:rPr lang="zh-CN" altLang="en-US" sz="2000" b="1" dirty="0">
                <a:solidFill>
                  <a:schemeClr val="hlink"/>
                </a:solidFill>
                <a:latin typeface="新宋体" panose="02010609030101010101" pitchFamily="49" charset="-122"/>
                <a:ea typeface="新宋体" panose="02010609030101010101" pitchFamily="49" charset="-122"/>
              </a:rPr>
              <a:t>第一步</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选择 活动、过程、</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产品、服务</a:t>
            </a:r>
            <a:endParaRPr lang="zh-CN" altLang="en-US" sz="2000" b="1" dirty="0">
              <a:solidFill>
                <a:schemeClr val="hlink"/>
              </a:solidFill>
              <a:latin typeface="新宋体" panose="02010609030101010101" pitchFamily="49" charset="-122"/>
              <a:ea typeface="新宋体" panose="02010609030101010101" pitchFamily="49" charset="-122"/>
            </a:endParaRPr>
          </a:p>
        </p:txBody>
      </p:sp>
      <p:sp>
        <p:nvSpPr>
          <p:cNvPr id="31748" name="AutoShape 4"/>
          <p:cNvSpPr/>
          <p:nvPr/>
        </p:nvSpPr>
        <p:spPr>
          <a:xfrm>
            <a:off x="5029200" y="1676400"/>
            <a:ext cx="3665538" cy="1143000"/>
          </a:xfrm>
          <a:prstGeom prst="roundRect">
            <a:avLst>
              <a:gd name="adj" fmla="val 16667"/>
            </a:avLst>
          </a:prstGeom>
          <a:gradFill rotWithShape="0">
            <a:gsLst>
              <a:gs pos="0">
                <a:srgbClr val="CCECFF"/>
              </a:gs>
              <a:gs pos="100000">
                <a:schemeClr val="bg2"/>
              </a:gs>
            </a:gsLst>
            <a:lin ang="2700000" scaled="1"/>
            <a:tileRect/>
          </a:gradFill>
          <a:ln w="9525" cap="flat" cmpd="sng">
            <a:solidFill>
              <a:srgbClr val="99CCFF"/>
            </a:solidFill>
            <a:prstDash val="solid"/>
            <a:headEnd type="none" w="med" len="med"/>
            <a:tailEnd type="none" w="med" len="med"/>
          </a:ln>
        </p:spPr>
        <p:txBody>
          <a:bodyPr wrap="none" anchor="ctr" anchorCtr="0"/>
          <a:lstStyle/>
          <a:p>
            <a:pPr algn="ctr">
              <a:lnSpc>
                <a:spcPct val="80000"/>
              </a:lnSpc>
            </a:pPr>
            <a:r>
              <a:rPr lang="zh-CN" altLang="en-US" sz="2400" b="1" dirty="0">
                <a:solidFill>
                  <a:schemeClr val="hlink"/>
                </a:solidFill>
                <a:latin typeface="新宋体" panose="02010609030101010101" pitchFamily="49" charset="-122"/>
                <a:ea typeface="新宋体" panose="02010609030101010101" pitchFamily="49" charset="-122"/>
              </a:rPr>
              <a:t>第二步</a:t>
            </a:r>
            <a:endParaRPr lang="zh-CN" altLang="en-US" sz="24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识别与所选择的活动、过程、</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产品、服务的有关环境因素</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31749" name="AutoShape 5"/>
          <p:cNvSpPr/>
          <p:nvPr/>
        </p:nvSpPr>
        <p:spPr>
          <a:xfrm>
            <a:off x="671513" y="4343400"/>
            <a:ext cx="2071687" cy="1828800"/>
          </a:xfrm>
          <a:prstGeom prst="roundRect">
            <a:avLst>
              <a:gd name="adj" fmla="val 16667"/>
            </a:avLst>
          </a:prstGeom>
          <a:gradFill rotWithShape="0">
            <a:gsLst>
              <a:gs pos="0">
                <a:srgbClr val="CCECFF"/>
              </a:gs>
              <a:gs pos="100000">
                <a:schemeClr val="bg2"/>
              </a:gs>
            </a:gsLst>
            <a:lin ang="2700000" scaled="1"/>
            <a:tileRect/>
          </a:gradFill>
          <a:ln w="9525" cap="flat" cmpd="sng">
            <a:solidFill>
              <a:srgbClr val="99CCFF"/>
            </a:solidFill>
            <a:prstDash val="solid"/>
            <a:headEnd type="none" w="med" len="med"/>
            <a:tailEnd type="none" w="med" len="med"/>
          </a:ln>
        </p:spPr>
        <p:txBody>
          <a:bodyPr wrap="none" anchor="ctr" anchorCtr="0"/>
          <a:lstStyle/>
          <a:p>
            <a:pPr algn="ctr">
              <a:lnSpc>
                <a:spcPct val="80000"/>
              </a:lnSpc>
            </a:pPr>
            <a:r>
              <a:rPr lang="zh-CN" altLang="en-US" sz="2400" b="1" dirty="0">
                <a:solidFill>
                  <a:schemeClr val="hlink"/>
                </a:solidFill>
                <a:latin typeface="新宋体" panose="02010609030101010101" pitchFamily="49" charset="-122"/>
                <a:ea typeface="新宋体" panose="02010609030101010101" pitchFamily="49" charset="-122"/>
              </a:rPr>
              <a:t>第三步</a:t>
            </a:r>
            <a:endParaRPr lang="zh-CN" altLang="en-US" sz="24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识别每个环境</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因素的有关环</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境影响</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31750" name="AutoShape 6"/>
          <p:cNvSpPr/>
          <p:nvPr/>
        </p:nvSpPr>
        <p:spPr>
          <a:xfrm>
            <a:off x="3748088" y="4343400"/>
            <a:ext cx="1831975" cy="1828800"/>
          </a:xfrm>
          <a:prstGeom prst="roundRect">
            <a:avLst>
              <a:gd name="adj" fmla="val 16667"/>
            </a:avLst>
          </a:prstGeom>
          <a:gradFill rotWithShape="0">
            <a:gsLst>
              <a:gs pos="0">
                <a:srgbClr val="CCECFF"/>
              </a:gs>
              <a:gs pos="100000">
                <a:schemeClr val="bg2"/>
              </a:gs>
            </a:gsLst>
            <a:lin ang="2700000" scaled="1"/>
            <a:tileRect/>
          </a:gradFill>
          <a:ln w="9525" cap="flat" cmpd="sng">
            <a:solidFill>
              <a:srgbClr val="99CCFF"/>
            </a:solidFill>
            <a:prstDash val="solid"/>
            <a:headEnd type="none" w="med" len="med"/>
            <a:tailEnd type="none" w="med" len="med"/>
          </a:ln>
        </p:spPr>
        <p:txBody>
          <a:bodyPr wrap="none" anchor="ctr" anchorCtr="0"/>
          <a:lstStyle/>
          <a:p>
            <a:pPr algn="ctr"/>
            <a:r>
              <a:rPr lang="zh-CN" altLang="en-US" sz="2400" b="1" dirty="0">
                <a:solidFill>
                  <a:schemeClr val="hlink"/>
                </a:solidFill>
                <a:latin typeface="新宋体" panose="02010609030101010101" pitchFamily="49" charset="-122"/>
                <a:ea typeface="新宋体" panose="02010609030101010101" pitchFamily="49" charset="-122"/>
              </a:rPr>
              <a:t>第四步 </a:t>
            </a:r>
            <a:endParaRPr lang="zh-CN" altLang="en-US" sz="24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评价每个环境</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影响的重要程</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度</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31751" name="AutoShape 7"/>
          <p:cNvSpPr/>
          <p:nvPr/>
        </p:nvSpPr>
        <p:spPr>
          <a:xfrm>
            <a:off x="6629400" y="4343400"/>
            <a:ext cx="2005013" cy="1828800"/>
          </a:xfrm>
          <a:prstGeom prst="roundRect">
            <a:avLst>
              <a:gd name="adj" fmla="val 16667"/>
            </a:avLst>
          </a:prstGeom>
          <a:gradFill rotWithShape="0">
            <a:gsLst>
              <a:gs pos="0">
                <a:srgbClr val="CCECFF"/>
              </a:gs>
              <a:gs pos="100000">
                <a:schemeClr val="bg2"/>
              </a:gs>
            </a:gsLst>
            <a:lin ang="2700000" scaled="1"/>
            <a:tileRect/>
          </a:gradFill>
          <a:ln w="9525" cap="flat" cmpd="sng">
            <a:solidFill>
              <a:srgbClr val="99CCFF"/>
            </a:solidFill>
            <a:prstDash val="solid"/>
            <a:headEnd type="none" w="med" len="med"/>
            <a:tailEnd type="none" w="med" len="med"/>
          </a:ln>
        </p:spPr>
        <p:txBody>
          <a:bodyPr wrap="none" anchor="ctr" anchorCtr="0"/>
          <a:lstStyle/>
          <a:p>
            <a:pPr algn="ctr">
              <a:lnSpc>
                <a:spcPct val="80000"/>
              </a:lnSpc>
            </a:pPr>
            <a:r>
              <a:rPr lang="zh-CN" altLang="en-US" sz="2400" b="1" dirty="0">
                <a:solidFill>
                  <a:schemeClr val="hlink"/>
                </a:solidFill>
                <a:latin typeface="新宋体" panose="02010609030101010101" pitchFamily="49" charset="-122"/>
                <a:ea typeface="新宋体" panose="02010609030101010101" pitchFamily="49" charset="-122"/>
              </a:rPr>
              <a:t>第五步</a:t>
            </a:r>
            <a:endParaRPr lang="zh-CN" altLang="en-US" sz="24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确定重要环境</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因素，排定优</a:t>
            </a:r>
            <a:endParaRPr lang="zh-CN" altLang="en-US" sz="2000" b="1" dirty="0">
              <a:solidFill>
                <a:schemeClr val="hlink"/>
              </a:solidFill>
              <a:latin typeface="新宋体" panose="02010609030101010101" pitchFamily="49" charset="-122"/>
              <a:ea typeface="新宋体" panose="02010609030101010101" pitchFamily="49" charset="-122"/>
            </a:endParaRPr>
          </a:p>
          <a:p>
            <a:pPr algn="ctr"/>
            <a:r>
              <a:rPr lang="zh-CN" altLang="en-US" sz="2000" b="1" dirty="0">
                <a:solidFill>
                  <a:schemeClr val="hlink"/>
                </a:solidFill>
                <a:latin typeface="新宋体" panose="02010609030101010101" pitchFamily="49" charset="-122"/>
                <a:ea typeface="新宋体" panose="02010609030101010101" pitchFamily="49" charset="-122"/>
              </a:rPr>
              <a:t>先次序</a:t>
            </a:r>
            <a:endParaRPr lang="zh-CN" altLang="en-US" sz="2400" b="1" dirty="0">
              <a:solidFill>
                <a:schemeClr val="hlink"/>
              </a:solidFill>
              <a:latin typeface="新宋体" panose="02010609030101010101" pitchFamily="49" charset="-122"/>
              <a:ea typeface="新宋体" panose="02010609030101010101" pitchFamily="49" charset="-122"/>
            </a:endParaRPr>
          </a:p>
        </p:txBody>
      </p:sp>
      <p:sp>
        <p:nvSpPr>
          <p:cNvPr id="31752" name="AutoShape 8"/>
          <p:cNvSpPr/>
          <p:nvPr/>
        </p:nvSpPr>
        <p:spPr>
          <a:xfrm>
            <a:off x="3851275" y="2060575"/>
            <a:ext cx="762000" cy="457200"/>
          </a:xfrm>
          <a:prstGeom prst="rightArrow">
            <a:avLst>
              <a:gd name="adj1" fmla="val 50000"/>
              <a:gd name="adj2" fmla="val 41666"/>
            </a:avLst>
          </a:prstGeom>
          <a:solidFill>
            <a:srgbClr val="99CCFF"/>
          </a:solidFill>
          <a:ln w="9525" cap="flat" cmpd="sng">
            <a:solidFill>
              <a:srgbClr val="99CCFF"/>
            </a:solidFill>
            <a:prstDash val="solid"/>
            <a:miter/>
            <a:headEnd type="none" w="med" len="med"/>
            <a:tailEnd type="none" w="med" len="med"/>
          </a:ln>
        </p:spPr>
        <p:txBody>
          <a:bodyPr wrap="none" anchor="ctr" anchorCtr="0"/>
          <a:lstStyle/>
          <a:p>
            <a:pPr algn="ctr"/>
            <a:endParaRPr lang="zh-CN" altLang="en-US" sz="2400" dirty="0">
              <a:solidFill>
                <a:schemeClr val="hlink"/>
              </a:solidFill>
              <a:latin typeface="新宋体" panose="02010609030101010101" pitchFamily="49" charset="-122"/>
              <a:ea typeface="新宋体" panose="02010609030101010101" pitchFamily="49" charset="-122"/>
            </a:endParaRPr>
          </a:p>
        </p:txBody>
      </p:sp>
      <p:sp>
        <p:nvSpPr>
          <p:cNvPr id="31753" name="Line 9"/>
          <p:cNvSpPr/>
          <p:nvPr/>
        </p:nvSpPr>
        <p:spPr>
          <a:xfrm>
            <a:off x="1981200" y="3581400"/>
            <a:ext cx="4800600" cy="0"/>
          </a:xfrm>
          <a:prstGeom prst="line">
            <a:avLst/>
          </a:prstGeom>
          <a:ln w="127000" cap="flat" cmpd="tri">
            <a:solidFill>
              <a:srgbClr val="3366FF"/>
            </a:solidFill>
            <a:prstDash val="solid"/>
            <a:headEnd type="none" w="med" len="med"/>
            <a:tailEnd type="none" w="med" len="med"/>
          </a:ln>
        </p:spPr>
      </p:sp>
      <p:sp>
        <p:nvSpPr>
          <p:cNvPr id="31754" name="Line 10"/>
          <p:cNvSpPr/>
          <p:nvPr/>
        </p:nvSpPr>
        <p:spPr>
          <a:xfrm>
            <a:off x="6705600" y="2895600"/>
            <a:ext cx="0" cy="685800"/>
          </a:xfrm>
          <a:prstGeom prst="line">
            <a:avLst/>
          </a:prstGeom>
          <a:ln w="127000" cap="flat" cmpd="tri">
            <a:solidFill>
              <a:srgbClr val="3366FF"/>
            </a:solidFill>
            <a:prstDash val="solid"/>
            <a:headEnd type="none" w="med" len="med"/>
            <a:tailEnd type="none" w="med" len="med"/>
          </a:ln>
        </p:spPr>
      </p:sp>
      <p:sp>
        <p:nvSpPr>
          <p:cNvPr id="31755" name="Line 11"/>
          <p:cNvSpPr/>
          <p:nvPr/>
        </p:nvSpPr>
        <p:spPr>
          <a:xfrm rot="-10713582">
            <a:off x="1908175" y="3505200"/>
            <a:ext cx="0" cy="760413"/>
          </a:xfrm>
          <a:prstGeom prst="line">
            <a:avLst/>
          </a:prstGeom>
          <a:ln w="127000" cap="flat" cmpd="tri">
            <a:solidFill>
              <a:srgbClr val="3366FF"/>
            </a:solidFill>
            <a:prstDash val="solid"/>
            <a:headEnd type="stealth" w="med" len="med"/>
            <a:tailEnd type="none" w="med" len="med"/>
          </a:ln>
        </p:spPr>
      </p:sp>
      <p:sp>
        <p:nvSpPr>
          <p:cNvPr id="31756" name="AutoShape 12"/>
          <p:cNvSpPr/>
          <p:nvPr/>
        </p:nvSpPr>
        <p:spPr>
          <a:xfrm>
            <a:off x="2971800" y="5029200"/>
            <a:ext cx="609600" cy="457200"/>
          </a:xfrm>
          <a:prstGeom prst="rightArrow">
            <a:avLst>
              <a:gd name="adj1" fmla="val 50000"/>
              <a:gd name="adj2" fmla="val 33333"/>
            </a:avLst>
          </a:prstGeom>
          <a:solidFill>
            <a:srgbClr val="99CC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
        <p:nvSpPr>
          <p:cNvPr id="31757" name="AutoShape 13"/>
          <p:cNvSpPr/>
          <p:nvPr/>
        </p:nvSpPr>
        <p:spPr>
          <a:xfrm>
            <a:off x="5715000" y="5029200"/>
            <a:ext cx="685800" cy="457200"/>
          </a:xfrm>
          <a:prstGeom prst="rightArrow">
            <a:avLst>
              <a:gd name="adj1" fmla="val 50000"/>
              <a:gd name="adj2" fmla="val 37500"/>
            </a:avLst>
          </a:prstGeom>
          <a:solidFill>
            <a:srgbClr val="99CCFF"/>
          </a:solidFill>
          <a:ln w="9525" cap="flat" cmpd="sng">
            <a:solidFill>
              <a:srgbClr val="99CCFF"/>
            </a:solidFill>
            <a:prstDash val="solid"/>
            <a:miter/>
            <a:headEnd type="none" w="med" len="med"/>
            <a:tailEnd type="none" w="med" len="med"/>
          </a:ln>
        </p:spPr>
        <p:txBody>
          <a:bodyPr wrap="none" anchor="ctr" anchorCtr="0"/>
          <a:lstStyle/>
          <a:p>
            <a:endParaRPr lang="zh-CN" altLang="en-US" dirty="0">
              <a:latin typeface="新宋体" panose="02010609030101010101" pitchFamily="49" charset="-122"/>
              <a:ea typeface="新宋体" panose="0201060903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2"/>
                                        </p:tgtEl>
                                        <p:attrNameLst>
                                          <p:attrName>style.visibility</p:attrName>
                                        </p:attrNameLst>
                                      </p:cBhvr>
                                      <p:to>
                                        <p:strVal val="visible"/>
                                      </p:to>
                                    </p:set>
                                    <p:anim calcmode="lin" valueType="num">
                                      <p:cBhvr additive="base">
                                        <p:cTn id="13" dur="500" fill="hold"/>
                                        <p:tgtEl>
                                          <p:spTgt spid="31752"/>
                                        </p:tgtEl>
                                        <p:attrNameLst>
                                          <p:attrName>ppt_x</p:attrName>
                                        </p:attrNameLst>
                                      </p:cBhvr>
                                      <p:tavLst>
                                        <p:tav tm="0">
                                          <p:val>
                                            <p:strVal val="0-#ppt_w/2"/>
                                          </p:val>
                                        </p:tav>
                                        <p:tav tm="100000">
                                          <p:val>
                                            <p:strVal val="#ppt_x"/>
                                          </p:val>
                                        </p:tav>
                                      </p:tavLst>
                                    </p:anim>
                                    <p:anim calcmode="lin" valueType="num">
                                      <p:cBhvr additive="base">
                                        <p:cTn id="14"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0-#ppt_w/2"/>
                                          </p:val>
                                        </p:tav>
                                        <p:tav tm="100000">
                                          <p:val>
                                            <p:strVal val="#ppt_x"/>
                                          </p:val>
                                        </p:tav>
                                      </p:tavLst>
                                    </p:anim>
                                    <p:anim calcmode="lin" valueType="num">
                                      <p:cBhvr additive="base">
                                        <p:cTn id="20"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1754"/>
                                        </p:tgtEl>
                                        <p:attrNameLst>
                                          <p:attrName>style.visibility</p:attrName>
                                        </p:attrNameLst>
                                      </p:cBhvr>
                                      <p:to>
                                        <p:strVal val="visible"/>
                                      </p:to>
                                    </p:set>
                                    <p:anim calcmode="lin" valueType="num">
                                      <p:cBhvr additive="base">
                                        <p:cTn id="25" dur="500" fill="hold"/>
                                        <p:tgtEl>
                                          <p:spTgt spid="31754"/>
                                        </p:tgtEl>
                                        <p:attrNameLst>
                                          <p:attrName>ppt_x</p:attrName>
                                        </p:attrNameLst>
                                      </p:cBhvr>
                                      <p:tavLst>
                                        <p:tav tm="0">
                                          <p:val>
                                            <p:strVal val="0-#ppt_w/2"/>
                                          </p:val>
                                        </p:tav>
                                        <p:tav tm="100000">
                                          <p:val>
                                            <p:strVal val="#ppt_x"/>
                                          </p:val>
                                        </p:tav>
                                      </p:tavLst>
                                    </p:anim>
                                    <p:anim calcmode="lin" valueType="num">
                                      <p:cBhvr additive="base">
                                        <p:cTn id="26"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753"/>
                                        </p:tgtEl>
                                        <p:attrNameLst>
                                          <p:attrName>style.visibility</p:attrName>
                                        </p:attrNameLst>
                                      </p:cBhvr>
                                      <p:to>
                                        <p:strVal val="visible"/>
                                      </p:to>
                                    </p:set>
                                    <p:anim calcmode="lin" valueType="num">
                                      <p:cBhvr additive="base">
                                        <p:cTn id="31" dur="500" fill="hold"/>
                                        <p:tgtEl>
                                          <p:spTgt spid="31753"/>
                                        </p:tgtEl>
                                        <p:attrNameLst>
                                          <p:attrName>ppt_x</p:attrName>
                                        </p:attrNameLst>
                                      </p:cBhvr>
                                      <p:tavLst>
                                        <p:tav tm="0">
                                          <p:val>
                                            <p:strVal val="0-#ppt_w/2"/>
                                          </p:val>
                                        </p:tav>
                                        <p:tav tm="100000">
                                          <p:val>
                                            <p:strVal val="#ppt_x"/>
                                          </p:val>
                                        </p:tav>
                                      </p:tavLst>
                                    </p:anim>
                                    <p:anim calcmode="lin" valueType="num">
                                      <p:cBhvr additive="base">
                                        <p:cTn id="32" dur="500" fill="hold"/>
                                        <p:tgtEl>
                                          <p:spTgt spid="317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1755"/>
                                        </p:tgtEl>
                                        <p:attrNameLst>
                                          <p:attrName>style.visibility</p:attrName>
                                        </p:attrNameLst>
                                      </p:cBhvr>
                                      <p:to>
                                        <p:strVal val="visible"/>
                                      </p:to>
                                    </p:set>
                                    <p:anim calcmode="lin" valueType="num">
                                      <p:cBhvr additive="base">
                                        <p:cTn id="37" dur="500" fill="hold"/>
                                        <p:tgtEl>
                                          <p:spTgt spid="31755"/>
                                        </p:tgtEl>
                                        <p:attrNameLst>
                                          <p:attrName>ppt_x</p:attrName>
                                        </p:attrNameLst>
                                      </p:cBhvr>
                                      <p:tavLst>
                                        <p:tav tm="0">
                                          <p:val>
                                            <p:strVal val="0-#ppt_w/2"/>
                                          </p:val>
                                        </p:tav>
                                        <p:tav tm="100000">
                                          <p:val>
                                            <p:strVal val="#ppt_x"/>
                                          </p:val>
                                        </p:tav>
                                      </p:tavLst>
                                    </p:anim>
                                    <p:anim calcmode="lin" valueType="num">
                                      <p:cBhvr additive="base">
                                        <p:cTn id="38" dur="500" fill="hold"/>
                                        <p:tgtEl>
                                          <p:spTgt spid="3175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49"/>
                                        </p:tgtEl>
                                        <p:attrNameLst>
                                          <p:attrName>style.visibility</p:attrName>
                                        </p:attrNameLst>
                                      </p:cBhvr>
                                      <p:to>
                                        <p:strVal val="visible"/>
                                      </p:to>
                                    </p:set>
                                    <p:anim calcmode="lin" valueType="num">
                                      <p:cBhvr additive="base">
                                        <p:cTn id="43" dur="500" fill="hold"/>
                                        <p:tgtEl>
                                          <p:spTgt spid="31749"/>
                                        </p:tgtEl>
                                        <p:attrNameLst>
                                          <p:attrName>ppt_x</p:attrName>
                                        </p:attrNameLst>
                                      </p:cBhvr>
                                      <p:tavLst>
                                        <p:tav tm="0">
                                          <p:val>
                                            <p:strVal val="0-#ppt_w/2"/>
                                          </p:val>
                                        </p:tav>
                                        <p:tav tm="100000">
                                          <p:val>
                                            <p:strVal val="#ppt_x"/>
                                          </p:val>
                                        </p:tav>
                                      </p:tavLst>
                                    </p:anim>
                                    <p:anim calcmode="lin" valueType="num">
                                      <p:cBhvr additive="base">
                                        <p:cTn id="44"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756"/>
                                        </p:tgtEl>
                                        <p:attrNameLst>
                                          <p:attrName>style.visibility</p:attrName>
                                        </p:attrNameLst>
                                      </p:cBhvr>
                                      <p:to>
                                        <p:strVal val="visible"/>
                                      </p:to>
                                    </p:set>
                                    <p:anim calcmode="lin" valueType="num">
                                      <p:cBhvr additive="base">
                                        <p:cTn id="49" dur="500" fill="hold"/>
                                        <p:tgtEl>
                                          <p:spTgt spid="31756"/>
                                        </p:tgtEl>
                                        <p:attrNameLst>
                                          <p:attrName>ppt_x</p:attrName>
                                        </p:attrNameLst>
                                      </p:cBhvr>
                                      <p:tavLst>
                                        <p:tav tm="0">
                                          <p:val>
                                            <p:strVal val="0-#ppt_w/2"/>
                                          </p:val>
                                        </p:tav>
                                        <p:tav tm="100000">
                                          <p:val>
                                            <p:strVal val="#ppt_x"/>
                                          </p:val>
                                        </p:tav>
                                      </p:tavLst>
                                    </p:anim>
                                    <p:anim calcmode="lin" valueType="num">
                                      <p:cBhvr additive="base">
                                        <p:cTn id="50" dur="500" fill="hold"/>
                                        <p:tgtEl>
                                          <p:spTgt spid="3175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750"/>
                                        </p:tgtEl>
                                        <p:attrNameLst>
                                          <p:attrName>style.visibility</p:attrName>
                                        </p:attrNameLst>
                                      </p:cBhvr>
                                      <p:to>
                                        <p:strVal val="visible"/>
                                      </p:to>
                                    </p:set>
                                    <p:anim calcmode="lin" valueType="num">
                                      <p:cBhvr additive="base">
                                        <p:cTn id="55" dur="500" fill="hold"/>
                                        <p:tgtEl>
                                          <p:spTgt spid="31750"/>
                                        </p:tgtEl>
                                        <p:attrNameLst>
                                          <p:attrName>ppt_x</p:attrName>
                                        </p:attrNameLst>
                                      </p:cBhvr>
                                      <p:tavLst>
                                        <p:tav tm="0">
                                          <p:val>
                                            <p:strVal val="0-#ppt_w/2"/>
                                          </p:val>
                                        </p:tav>
                                        <p:tav tm="100000">
                                          <p:val>
                                            <p:strVal val="#ppt_x"/>
                                          </p:val>
                                        </p:tav>
                                      </p:tavLst>
                                    </p:anim>
                                    <p:anim calcmode="lin" valueType="num">
                                      <p:cBhvr additive="base">
                                        <p:cTn id="56"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757"/>
                                        </p:tgtEl>
                                        <p:attrNameLst>
                                          <p:attrName>style.visibility</p:attrName>
                                        </p:attrNameLst>
                                      </p:cBhvr>
                                      <p:to>
                                        <p:strVal val="visible"/>
                                      </p:to>
                                    </p:set>
                                    <p:anim calcmode="lin" valueType="num">
                                      <p:cBhvr additive="base">
                                        <p:cTn id="61" dur="500" fill="hold"/>
                                        <p:tgtEl>
                                          <p:spTgt spid="31757"/>
                                        </p:tgtEl>
                                        <p:attrNameLst>
                                          <p:attrName>ppt_x</p:attrName>
                                        </p:attrNameLst>
                                      </p:cBhvr>
                                      <p:tavLst>
                                        <p:tav tm="0">
                                          <p:val>
                                            <p:strVal val="0-#ppt_w/2"/>
                                          </p:val>
                                        </p:tav>
                                        <p:tav tm="100000">
                                          <p:val>
                                            <p:strVal val="#ppt_x"/>
                                          </p:val>
                                        </p:tav>
                                      </p:tavLst>
                                    </p:anim>
                                    <p:anim calcmode="lin" valueType="num">
                                      <p:cBhvr additive="base">
                                        <p:cTn id="62" dur="500" fill="hold"/>
                                        <p:tgtEl>
                                          <p:spTgt spid="3175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1751"/>
                                        </p:tgtEl>
                                        <p:attrNameLst>
                                          <p:attrName>style.visibility</p:attrName>
                                        </p:attrNameLst>
                                      </p:cBhvr>
                                      <p:to>
                                        <p:strVal val="visible"/>
                                      </p:to>
                                    </p:set>
                                    <p:anim calcmode="lin" valueType="num">
                                      <p:cBhvr additive="base">
                                        <p:cTn id="67" dur="500" fill="hold"/>
                                        <p:tgtEl>
                                          <p:spTgt spid="31751"/>
                                        </p:tgtEl>
                                        <p:attrNameLst>
                                          <p:attrName>ppt_x</p:attrName>
                                        </p:attrNameLst>
                                      </p:cBhvr>
                                      <p:tavLst>
                                        <p:tav tm="0">
                                          <p:val>
                                            <p:strVal val="0-#ppt_w/2"/>
                                          </p:val>
                                        </p:tav>
                                        <p:tav tm="100000">
                                          <p:val>
                                            <p:strVal val="#ppt_x"/>
                                          </p:val>
                                        </p:tav>
                                      </p:tavLst>
                                    </p:anim>
                                    <p:anim calcmode="lin" valueType="num">
                                      <p:cBhvr additive="base">
                                        <p:cTn id="68" dur="500" fill="hold"/>
                                        <p:tgtEl>
                                          <p:spTgt spid="317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31749" grpId="0" animBg="1"/>
      <p:bldP spid="31750" grpId="0" animBg="1"/>
      <p:bldP spid="31751" grpId="0" animBg="1"/>
      <p:bldP spid="31752" grpId="0" animBg="1"/>
      <p:bldP spid="31756" grpId="0" animBg="1"/>
      <p:bldP spid="317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396875" y="627063"/>
            <a:ext cx="8229600" cy="584200"/>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第二章  环境因素的来源</a:t>
            </a:r>
            <a:endParaRPr lang="zh-CN" altLang="en-US" sz="2400" b="1" dirty="0">
              <a:latin typeface="新宋体" panose="02010609030101010101" pitchFamily="49" charset="-122"/>
              <a:ea typeface="新宋体" panose="02010609030101010101" pitchFamily="49" charset="-122"/>
            </a:endParaRPr>
          </a:p>
        </p:txBody>
      </p:sp>
      <p:sp>
        <p:nvSpPr>
          <p:cNvPr id="22531" name="AutoShape 3"/>
          <p:cNvSpPr/>
          <p:nvPr/>
        </p:nvSpPr>
        <p:spPr>
          <a:xfrm>
            <a:off x="611188" y="3644900"/>
            <a:ext cx="1828800" cy="68580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环境因素</a:t>
            </a:r>
            <a:endParaRPr lang="zh-CN" altLang="en-US" sz="2400" b="1" dirty="0">
              <a:latin typeface="新宋体" panose="02010609030101010101" pitchFamily="49" charset="-122"/>
              <a:ea typeface="新宋体" panose="02010609030101010101" pitchFamily="49" charset="-122"/>
            </a:endParaRPr>
          </a:p>
        </p:txBody>
      </p:sp>
      <p:sp>
        <p:nvSpPr>
          <p:cNvPr id="22532" name="AutoShape 4"/>
          <p:cNvSpPr/>
          <p:nvPr/>
        </p:nvSpPr>
        <p:spPr>
          <a:xfrm>
            <a:off x="3276600" y="2133600"/>
            <a:ext cx="1828800" cy="1062038"/>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活动</a:t>
            </a:r>
            <a:endParaRPr lang="zh-CN" altLang="en-US" sz="2400" b="1" dirty="0">
              <a:latin typeface="新宋体" panose="02010609030101010101" pitchFamily="49" charset="-122"/>
              <a:ea typeface="新宋体" panose="02010609030101010101" pitchFamily="49" charset="-122"/>
            </a:endParaRPr>
          </a:p>
        </p:txBody>
      </p:sp>
      <p:sp>
        <p:nvSpPr>
          <p:cNvPr id="22533" name="AutoShape 5"/>
          <p:cNvSpPr/>
          <p:nvPr/>
        </p:nvSpPr>
        <p:spPr>
          <a:xfrm>
            <a:off x="3352800" y="3733800"/>
            <a:ext cx="1828800" cy="1062038"/>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产品</a:t>
            </a:r>
            <a:endParaRPr lang="zh-CN" altLang="en-US" sz="2400" b="1" dirty="0">
              <a:latin typeface="新宋体" panose="02010609030101010101" pitchFamily="49" charset="-122"/>
              <a:ea typeface="新宋体" panose="02010609030101010101" pitchFamily="49" charset="-122"/>
            </a:endParaRPr>
          </a:p>
        </p:txBody>
      </p:sp>
      <p:sp>
        <p:nvSpPr>
          <p:cNvPr id="22534" name="AutoShape 6"/>
          <p:cNvSpPr/>
          <p:nvPr/>
        </p:nvSpPr>
        <p:spPr>
          <a:xfrm>
            <a:off x="3352800" y="5181600"/>
            <a:ext cx="1828800" cy="1062038"/>
          </a:xfrm>
          <a:prstGeom prst="flowChartMulti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服务</a:t>
            </a:r>
            <a:endParaRPr lang="zh-CN" altLang="en-US" sz="2400" b="1" dirty="0">
              <a:latin typeface="新宋体" panose="02010609030101010101" pitchFamily="49" charset="-122"/>
              <a:ea typeface="新宋体" panose="02010609030101010101" pitchFamily="49" charset="-122"/>
            </a:endParaRPr>
          </a:p>
        </p:txBody>
      </p:sp>
      <p:sp>
        <p:nvSpPr>
          <p:cNvPr id="22535" name="AutoShape 7"/>
          <p:cNvSpPr/>
          <p:nvPr/>
        </p:nvSpPr>
        <p:spPr>
          <a:xfrm>
            <a:off x="5943600" y="1828800"/>
            <a:ext cx="25146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注液、包装</a:t>
            </a:r>
            <a:endParaRPr lang="zh-CN" altLang="en-US" sz="2400" b="1" dirty="0">
              <a:latin typeface="新宋体" panose="02010609030101010101" pitchFamily="49" charset="-122"/>
              <a:ea typeface="新宋体" panose="02010609030101010101" pitchFamily="49" charset="-122"/>
            </a:endParaRPr>
          </a:p>
        </p:txBody>
      </p:sp>
      <p:sp>
        <p:nvSpPr>
          <p:cNvPr id="22536" name="AutoShape 8"/>
          <p:cNvSpPr/>
          <p:nvPr/>
        </p:nvSpPr>
        <p:spPr>
          <a:xfrm>
            <a:off x="5943600" y="2362200"/>
            <a:ext cx="24384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行政办公</a:t>
            </a:r>
            <a:endParaRPr lang="zh-CN" altLang="en-US" sz="2400" b="1" dirty="0">
              <a:latin typeface="新宋体" panose="02010609030101010101" pitchFamily="49" charset="-122"/>
              <a:ea typeface="新宋体" panose="02010609030101010101" pitchFamily="49" charset="-122"/>
            </a:endParaRPr>
          </a:p>
        </p:txBody>
      </p:sp>
      <p:sp>
        <p:nvSpPr>
          <p:cNvPr id="22537" name="AutoShape 9"/>
          <p:cNvSpPr/>
          <p:nvPr/>
        </p:nvSpPr>
        <p:spPr>
          <a:xfrm>
            <a:off x="5943600" y="2895600"/>
            <a:ext cx="24384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危险化学品运输</a:t>
            </a:r>
            <a:endParaRPr lang="zh-CN" altLang="en-US" sz="2400" b="1" dirty="0">
              <a:latin typeface="新宋体" panose="02010609030101010101" pitchFamily="49" charset="-122"/>
              <a:ea typeface="新宋体" panose="02010609030101010101" pitchFamily="49" charset="-122"/>
            </a:endParaRPr>
          </a:p>
        </p:txBody>
      </p:sp>
      <p:sp>
        <p:nvSpPr>
          <p:cNvPr id="22538" name="AutoShape 10"/>
          <p:cNvSpPr/>
          <p:nvPr/>
        </p:nvSpPr>
        <p:spPr>
          <a:xfrm>
            <a:off x="6019800" y="3657600"/>
            <a:ext cx="25146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电芯</a:t>
            </a:r>
            <a:endParaRPr lang="zh-CN" altLang="en-US" sz="2400" b="1" dirty="0">
              <a:latin typeface="新宋体" panose="02010609030101010101" pitchFamily="49" charset="-122"/>
              <a:ea typeface="新宋体" panose="02010609030101010101" pitchFamily="49" charset="-122"/>
            </a:endParaRPr>
          </a:p>
        </p:txBody>
      </p:sp>
      <p:sp>
        <p:nvSpPr>
          <p:cNvPr id="22539" name="AutoShape 11"/>
          <p:cNvSpPr/>
          <p:nvPr/>
        </p:nvSpPr>
        <p:spPr>
          <a:xfrm>
            <a:off x="6019800" y="4191000"/>
            <a:ext cx="25908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en-US" altLang="zh-CN" sz="2400" b="1" dirty="0">
                <a:latin typeface="新宋体" panose="02010609030101010101" pitchFamily="49" charset="-122"/>
                <a:ea typeface="新宋体" panose="02010609030101010101" pitchFamily="49" charset="-122"/>
              </a:rPr>
              <a:t>PACK</a:t>
            </a:r>
            <a:endParaRPr lang="en-US" altLang="zh-CN" sz="2400" b="1" dirty="0">
              <a:latin typeface="新宋体" panose="02010609030101010101" pitchFamily="49" charset="-122"/>
              <a:ea typeface="新宋体" panose="02010609030101010101" pitchFamily="49" charset="-122"/>
            </a:endParaRPr>
          </a:p>
        </p:txBody>
      </p:sp>
      <p:sp>
        <p:nvSpPr>
          <p:cNvPr id="22540" name="AutoShape 12"/>
          <p:cNvSpPr/>
          <p:nvPr/>
        </p:nvSpPr>
        <p:spPr>
          <a:xfrm>
            <a:off x="6019800" y="4724400"/>
            <a:ext cx="25908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线材</a:t>
            </a:r>
            <a:endParaRPr lang="zh-CN" altLang="en-US" sz="2400" b="1" dirty="0">
              <a:latin typeface="新宋体" panose="02010609030101010101" pitchFamily="49" charset="-122"/>
              <a:ea typeface="新宋体" panose="02010609030101010101" pitchFamily="49" charset="-122"/>
            </a:endParaRPr>
          </a:p>
        </p:txBody>
      </p:sp>
      <p:sp>
        <p:nvSpPr>
          <p:cNvPr id="22541" name="AutoShape 13"/>
          <p:cNvSpPr/>
          <p:nvPr/>
        </p:nvSpPr>
        <p:spPr>
          <a:xfrm>
            <a:off x="6019800" y="5562600"/>
            <a:ext cx="19050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车辆清洗</a:t>
            </a:r>
            <a:endParaRPr lang="zh-CN" altLang="en-US" sz="2400" b="1" dirty="0">
              <a:latin typeface="新宋体" panose="02010609030101010101" pitchFamily="49" charset="-122"/>
              <a:ea typeface="新宋体" panose="02010609030101010101" pitchFamily="49" charset="-122"/>
            </a:endParaRPr>
          </a:p>
        </p:txBody>
      </p:sp>
      <p:sp>
        <p:nvSpPr>
          <p:cNvPr id="22542" name="AutoShape 14"/>
          <p:cNvSpPr/>
          <p:nvPr/>
        </p:nvSpPr>
        <p:spPr>
          <a:xfrm>
            <a:off x="6019800" y="6096000"/>
            <a:ext cx="1905000" cy="609600"/>
          </a:xfrm>
          <a:prstGeom prst="flowChartDelay">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b="1" dirty="0">
                <a:latin typeface="新宋体" panose="02010609030101010101" pitchFamily="49" charset="-122"/>
                <a:ea typeface="新宋体" panose="02010609030101010101" pitchFamily="49" charset="-122"/>
              </a:rPr>
              <a:t>设备维修</a:t>
            </a:r>
            <a:endParaRPr lang="zh-CN" altLang="en-US" sz="2400" b="1" dirty="0">
              <a:latin typeface="新宋体" panose="02010609030101010101" pitchFamily="49" charset="-122"/>
              <a:ea typeface="新宋体" panose="0201060903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396875" y="688975"/>
            <a:ext cx="8229600" cy="434975"/>
          </a:xfrm>
          <a:solidFill>
            <a:srgbClr val="FFFFFF"/>
          </a:solidFill>
          <a:ln>
            <a:solidFill>
              <a:srgbClr val="000000"/>
            </a:solidFill>
            <a:miter/>
          </a:ln>
        </p:spPr>
        <p:txBody>
          <a:bodyPr/>
          <a:lstStyle/>
          <a:p>
            <a:pPr eaLnBrk="1" hangingPunct="1"/>
            <a:r>
              <a:rPr lang="zh-CN" altLang="en-US" sz="2400" b="1" dirty="0">
                <a:latin typeface="新宋体" panose="02010609030101010101" pitchFamily="49" charset="-122"/>
                <a:ea typeface="新宋体" panose="02010609030101010101" pitchFamily="49" charset="-122"/>
              </a:rPr>
              <a:t>第三章   环境因素的描述</a:t>
            </a:r>
            <a:endParaRPr lang="zh-CN" altLang="en-US" sz="2400" b="1" dirty="0">
              <a:latin typeface="新宋体" panose="02010609030101010101" pitchFamily="49" charset="-122"/>
              <a:ea typeface="新宋体" panose="02010609030101010101" pitchFamily="49" charset="-122"/>
            </a:endParaRPr>
          </a:p>
        </p:txBody>
      </p:sp>
      <p:sp>
        <p:nvSpPr>
          <p:cNvPr id="23555" name="AutoShape 3"/>
          <p:cNvSpPr/>
          <p:nvPr/>
        </p:nvSpPr>
        <p:spPr>
          <a:xfrm>
            <a:off x="1447800" y="2895600"/>
            <a:ext cx="21336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危险化学品</a:t>
            </a:r>
            <a:endParaRPr lang="zh-CN" altLang="en-US" sz="2400" dirty="0">
              <a:latin typeface="新宋体" panose="02010609030101010101" pitchFamily="49" charset="-122"/>
              <a:ea typeface="新宋体" panose="02010609030101010101" pitchFamily="49" charset="-122"/>
            </a:endParaRPr>
          </a:p>
        </p:txBody>
      </p:sp>
      <p:sp>
        <p:nvSpPr>
          <p:cNvPr id="23556" name="AutoShape 4"/>
          <p:cNvSpPr/>
          <p:nvPr/>
        </p:nvSpPr>
        <p:spPr>
          <a:xfrm>
            <a:off x="1143000" y="3657600"/>
            <a:ext cx="21336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食堂油烟</a:t>
            </a:r>
            <a:endParaRPr lang="zh-CN" altLang="en-US" sz="2400" dirty="0">
              <a:latin typeface="新宋体" panose="02010609030101010101" pitchFamily="49" charset="-122"/>
              <a:ea typeface="新宋体" panose="02010609030101010101" pitchFamily="49" charset="-122"/>
            </a:endParaRPr>
          </a:p>
        </p:txBody>
      </p:sp>
      <p:sp>
        <p:nvSpPr>
          <p:cNvPr id="23557" name="AutoShape 5"/>
          <p:cNvSpPr/>
          <p:nvPr/>
        </p:nvSpPr>
        <p:spPr>
          <a:xfrm>
            <a:off x="990600" y="4495800"/>
            <a:ext cx="21336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污水</a:t>
            </a:r>
            <a:endParaRPr lang="zh-CN" altLang="en-US" sz="2400" dirty="0">
              <a:latin typeface="新宋体" panose="02010609030101010101" pitchFamily="49" charset="-122"/>
              <a:ea typeface="新宋体" panose="02010609030101010101" pitchFamily="49" charset="-122"/>
            </a:endParaRPr>
          </a:p>
        </p:txBody>
      </p:sp>
      <p:sp>
        <p:nvSpPr>
          <p:cNvPr id="23558" name="AutoShape 6"/>
          <p:cNvSpPr/>
          <p:nvPr/>
        </p:nvSpPr>
        <p:spPr>
          <a:xfrm>
            <a:off x="762000" y="5257800"/>
            <a:ext cx="21336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噪声</a:t>
            </a:r>
            <a:endParaRPr lang="zh-CN" altLang="en-US" sz="2400" dirty="0">
              <a:latin typeface="新宋体" panose="02010609030101010101" pitchFamily="49" charset="-122"/>
              <a:ea typeface="新宋体" panose="02010609030101010101" pitchFamily="49" charset="-122"/>
            </a:endParaRPr>
          </a:p>
        </p:txBody>
      </p:sp>
      <p:sp>
        <p:nvSpPr>
          <p:cNvPr id="23559" name="AutoShape 7"/>
          <p:cNvSpPr/>
          <p:nvPr/>
        </p:nvSpPr>
        <p:spPr>
          <a:xfrm>
            <a:off x="533400" y="6019800"/>
            <a:ext cx="21336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zh-CN" altLang="en-US" sz="2400" dirty="0">
                <a:latin typeface="新宋体" panose="02010609030101010101" pitchFamily="49" charset="-122"/>
                <a:ea typeface="新宋体" panose="02010609030101010101" pitchFamily="49" charset="-122"/>
              </a:rPr>
              <a:t>油漆桶</a:t>
            </a:r>
            <a:endParaRPr lang="zh-CN" altLang="en-US" sz="2400" dirty="0">
              <a:latin typeface="新宋体" panose="02010609030101010101" pitchFamily="49" charset="-122"/>
              <a:ea typeface="新宋体" panose="02010609030101010101" pitchFamily="49" charset="-122"/>
            </a:endParaRPr>
          </a:p>
        </p:txBody>
      </p:sp>
      <p:sp>
        <p:nvSpPr>
          <p:cNvPr id="23560" name="AutoShape 8"/>
          <p:cNvSpPr/>
          <p:nvPr/>
        </p:nvSpPr>
        <p:spPr>
          <a:xfrm>
            <a:off x="1752600" y="1981200"/>
            <a:ext cx="2133600" cy="533400"/>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lang="en-US" altLang="zh-CN" sz="2400" b="1" dirty="0">
                <a:latin typeface="新宋体" panose="02010609030101010101" pitchFamily="49" charset="-122"/>
                <a:ea typeface="新宋体" panose="02010609030101010101" pitchFamily="49" charset="-122"/>
              </a:rPr>
              <a:t>SO</a:t>
            </a:r>
            <a:r>
              <a:rPr lang="en-US" altLang="zh-CN" sz="2400" b="1" baseline="-25000" dirty="0">
                <a:latin typeface="新宋体" panose="02010609030101010101" pitchFamily="49" charset="-122"/>
                <a:ea typeface="新宋体" panose="02010609030101010101" pitchFamily="49" charset="-122"/>
              </a:rPr>
              <a:t>2</a:t>
            </a:r>
            <a:endParaRPr lang="en-US" altLang="zh-CN" sz="2400" b="1" dirty="0">
              <a:latin typeface="新宋体" panose="02010609030101010101" pitchFamily="49" charset="-122"/>
              <a:ea typeface="新宋体" panose="02010609030101010101" pitchFamily="49" charset="-122"/>
            </a:endParaRPr>
          </a:p>
        </p:txBody>
      </p:sp>
      <p:sp>
        <p:nvSpPr>
          <p:cNvPr id="23561" name="AutoShape 9"/>
          <p:cNvSpPr/>
          <p:nvPr/>
        </p:nvSpPr>
        <p:spPr>
          <a:xfrm>
            <a:off x="4038600" y="3886200"/>
            <a:ext cx="976313" cy="485775"/>
          </a:xfrm>
          <a:custGeom>
            <a:avLst/>
            <a:gdLst>
              <a:gd name="txL" fmla="*/ 3375 w 21600"/>
              <a:gd name="txT" fmla="*/ 5400 h 21600"/>
              <a:gd name="txR" fmla="*/ 18900 w 21600"/>
              <a:gd name="txB" fmla="*/ 16200 h 21600"/>
            </a:gdLst>
            <a:ahLst/>
            <a:cxnLst>
              <a:cxn ang="17694720">
                <a:pos x="732235" y="0"/>
              </a:cxn>
              <a:cxn ang="11796480">
                <a:pos x="0" y="242888"/>
              </a:cxn>
              <a:cxn ang="5898240">
                <a:pos x="732235" y="485775"/>
              </a:cxn>
              <a:cxn ang="0">
                <a:pos x="976313" y="242888"/>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lstStyle/>
          <a:p>
            <a:endParaRPr lang="zh-CN" altLang="en-US"/>
          </a:p>
        </p:txBody>
      </p:sp>
      <p:sp>
        <p:nvSpPr>
          <p:cNvPr id="23562" name="AutoShape 10"/>
          <p:cNvSpPr/>
          <p:nvPr/>
        </p:nvSpPr>
        <p:spPr>
          <a:xfrm>
            <a:off x="5486400" y="3505200"/>
            <a:ext cx="2286000" cy="1143000"/>
          </a:xfrm>
          <a:prstGeom prst="chevr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r"/>
            <a:r>
              <a:rPr lang="zh-CN" altLang="en-US" sz="2000" b="1" dirty="0">
                <a:solidFill>
                  <a:schemeClr val="hlink"/>
                </a:solidFill>
                <a:latin typeface="新宋体" panose="02010609030101010101" pitchFamily="49" charset="-122"/>
                <a:ea typeface="新宋体" panose="02010609030101010101" pitchFamily="49" charset="-122"/>
              </a:rPr>
              <a:t>即环境因素</a:t>
            </a:r>
            <a:endParaRPr lang="zh-CN" altLang="en-US" sz="2000" b="1" dirty="0">
              <a:solidFill>
                <a:schemeClr val="hlink"/>
              </a:solidFill>
              <a:latin typeface="新宋体" panose="02010609030101010101" pitchFamily="49" charset="-122"/>
              <a:ea typeface="新宋体" panose="02010609030101010101" pitchFamily="49" charset="-122"/>
            </a:endParaRPr>
          </a:p>
        </p:txBody>
      </p:sp>
      <p:pic>
        <p:nvPicPr>
          <p:cNvPr id="23563" name="Picture 11" descr="BD06784_"/>
          <p:cNvPicPr>
            <a:picLocks noChangeAspect="1"/>
          </p:cNvPicPr>
          <p:nvPr/>
        </p:nvPicPr>
        <p:blipFill>
          <a:blip r:embed="rId1"/>
          <a:stretch>
            <a:fillRect/>
          </a:stretch>
        </p:blipFill>
        <p:spPr>
          <a:xfrm>
            <a:off x="7086600" y="4876800"/>
            <a:ext cx="1819275" cy="1682750"/>
          </a:xfrm>
          <a:prstGeom prst="rect">
            <a:avLst/>
          </a:prstGeom>
          <a:noFill/>
          <a:ln w="9525">
            <a:noFill/>
          </a:ln>
        </p:spPr>
      </p:pic>
      <p:pic>
        <p:nvPicPr>
          <p:cNvPr id="23564" name="Picture 12" descr="BD00028_"/>
          <p:cNvPicPr>
            <a:picLocks noChangeAspect="1"/>
          </p:cNvPicPr>
          <p:nvPr/>
        </p:nvPicPr>
        <p:blipFill>
          <a:blip r:embed="rId2"/>
          <a:stretch>
            <a:fillRect/>
          </a:stretch>
        </p:blipFill>
        <p:spPr>
          <a:xfrm>
            <a:off x="7772400" y="3733800"/>
            <a:ext cx="862013" cy="84455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KSO_WPP_MARK_KEY" val="e88fc7d9-486b-4960-b182-c664f1a8c5ae"/>
  <p:tag name="COMMONDATA" val="eyJoZGlkIjoiMTljYzk0ZDU5ZjFlNTRhNjNlNDZhYTNhYTk5MDBkNGUifQ=="/>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细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6025</Words>
  <Application>WPS 演示</Application>
  <PresentationFormat>全屏显示(4:3)</PresentationFormat>
  <Paragraphs>1495</Paragraphs>
  <Slides>53</Slides>
  <Notes>1</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7</vt:i4>
      </vt:variant>
      <vt:variant>
        <vt:lpstr>幻灯片标题</vt:lpstr>
      </vt:variant>
      <vt:variant>
        <vt:i4>53</vt:i4>
      </vt:variant>
    </vt:vector>
  </HeadingPairs>
  <TitlesOfParts>
    <vt:vector size="80" baseType="lpstr">
      <vt:lpstr>Arial</vt:lpstr>
      <vt:lpstr>宋体</vt:lpstr>
      <vt:lpstr>Wingdings</vt:lpstr>
      <vt:lpstr>华文细黑</vt:lpstr>
      <vt:lpstr>微软雅黑</vt:lpstr>
      <vt:lpstr>Tahoma</vt:lpstr>
      <vt:lpstr>华文中宋</vt:lpstr>
      <vt:lpstr>幼圆</vt:lpstr>
      <vt:lpstr>新宋体</vt:lpstr>
      <vt:lpstr>Arial Unicode MS</vt:lpstr>
      <vt:lpstr>Times New Roman</vt:lpstr>
      <vt:lpstr>楷体_GB2312</vt:lpstr>
      <vt:lpstr>Monotype Sorts</vt:lpstr>
      <vt:lpstr>Wingdings</vt:lpstr>
      <vt:lpstr>Calibri</vt:lpstr>
      <vt:lpstr>方正超粗黑简体</vt:lpstr>
      <vt:lpstr>黑体</vt:lpstr>
      <vt:lpstr>楷体</vt:lpstr>
      <vt:lpstr>汉仪旗黑-85S</vt:lpstr>
      <vt:lpstr>默认设计模板</vt:lpstr>
      <vt:lpstr>MS_ClipArt_Gallery</vt:lpstr>
      <vt:lpstr>MS_ClipArt_Gallery</vt:lpstr>
      <vt:lpstr>MS_ClipArt_Gallery</vt:lpstr>
      <vt:lpstr>MS_ClipArt_Gallery</vt:lpstr>
      <vt:lpstr>MS_ClipArt_Gallery</vt:lpstr>
      <vt:lpstr>MS_ClipArt_Gallery.5</vt:lpstr>
      <vt:lpstr>MS_ClipArt_Gallery.2</vt:lpstr>
      <vt:lpstr>PowerPoint 演示文稿</vt:lpstr>
      <vt:lpstr>PowerPoint 演示文稿</vt:lpstr>
      <vt:lpstr>PowerPoint 演示文稿</vt:lpstr>
      <vt:lpstr>PowerPoint 演示文稿</vt:lpstr>
      <vt:lpstr>PowerPoint 演示文稿</vt:lpstr>
      <vt:lpstr>第一章   什么是环境因素</vt:lpstr>
      <vt:lpstr>PowerPoint 演示文稿</vt:lpstr>
      <vt:lpstr>第二章  环境因素的来源</vt:lpstr>
      <vt:lpstr>第三章   环境因素的描述</vt:lpstr>
      <vt:lpstr>第三章环境因素的描述</vt:lpstr>
      <vt:lpstr>第四章   环境因素的影响</vt:lpstr>
      <vt:lpstr>第五章   识别环境因素的方法</vt:lpstr>
      <vt:lpstr>第五章   环境因素的识别方法</vt:lpstr>
      <vt:lpstr>第五章   识别环境因素的方法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第六章  识别环境因素应考虑的内容</vt:lpstr>
      <vt:lpstr>PowerPoint 演示文稿</vt:lpstr>
      <vt:lpstr>PowerPoint 演示文稿</vt:lpstr>
      <vt:lpstr>PowerPoint 演示文稿</vt:lpstr>
      <vt:lpstr>PowerPoint 演示文稿</vt:lpstr>
      <vt:lpstr>PowerPoint 演示文稿</vt:lpstr>
      <vt:lpstr>PowerPoint 演示文稿</vt:lpstr>
      <vt:lpstr>第六章识别环境因素应考虑的内容</vt:lpstr>
      <vt:lpstr>第七章  环境因素的评价</vt:lpstr>
      <vt:lpstr>第七章  环境因素的评价</vt:lpstr>
      <vt:lpstr>第七章  环境因素的评价</vt:lpstr>
      <vt:lpstr>第七章  环境因素的评价</vt:lpstr>
      <vt:lpstr>第七章  环境因素的评价—多因子打分法(一)</vt:lpstr>
      <vt:lpstr>第七章  环境因素的评价—多因子打分法(一)</vt:lpstr>
      <vt:lpstr>第七章  环境因素的评价—多因子打分法(一)</vt:lpstr>
      <vt:lpstr>第七章    环境因素的评价—多因子打分法(一)</vt:lpstr>
      <vt:lpstr>第七章  环境因素的评价</vt:lpstr>
      <vt:lpstr>PowerPoint 演示文稿</vt:lpstr>
      <vt:lpstr>第 一 组 评 价 因 子 及 评 分 标 准</vt:lpstr>
      <vt:lpstr>第 二 组 评 价 因 子 及 评 分 标 准</vt:lpstr>
      <vt:lpstr>综合评分等级对照表</vt:lpstr>
      <vt:lpstr>第七章   环境因素的评价—多因子打分法</vt:lpstr>
      <vt:lpstr>第八章   环境因素的控制方法</vt:lpstr>
      <vt:lpstr>第八章   环境因素的控制方法</vt:lpstr>
      <vt:lpstr>第八章   环境因素的控制方法</vt:lpstr>
      <vt:lpstr>PowerPoint 演示文稿</vt:lpstr>
      <vt:lpstr>第九章   环境影响的监测和测量</vt:lpstr>
      <vt:lpstr>第九章   环境影响的监测和测量</vt:lpstr>
      <vt:lpstr>第九章  环境影响的监测和测量</vt:lpstr>
      <vt:lpstr>第十章   环境因素的更新</vt:lpstr>
      <vt:lpstr>PowerPoint 演示文稿</vt:lpstr>
      <vt:lpstr>感谢聆听</vt:lpstr>
    </vt:vector>
  </TitlesOfParts>
  <Company>www.378700000.com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陈一天</dc:creator>
  <cp:lastModifiedBy>玲俐</cp:lastModifiedBy>
  <cp:revision>133</cp:revision>
  <dcterms:created xsi:type="dcterms:W3CDTF">2009-10-02T06:06:00Z</dcterms:created>
  <dcterms:modified xsi:type="dcterms:W3CDTF">2024-06-03T03:25:12Z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831C257BC77243A9B5C039E90AB94CC7_13</vt:lpwstr>
  </property>
</Properties>
</file>