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4" r:id="rId4"/>
    <p:sldMasterId id="2147483656" r:id="rId5"/>
  </p:sldMasterIdLst>
  <p:notesMasterIdLst>
    <p:notesMasterId r:id="rId7"/>
  </p:notesMasterIdLst>
  <p:sldIdLst>
    <p:sldId id="256" r:id="rId6"/>
    <p:sldId id="28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7" r:id="rId37"/>
  </p:sldIdLst>
  <p:sldSz cx="12192000" cy="6858000"/>
  <p:notesSz cx="6857365" cy="9143365"/>
  <p:custDataLst>
    <p:tags r:id="rId42"/>
  </p:custDataLst>
  <p:kinsoku lang="zh-CN" invalStChars="!%),.:;?]}¨·ˇˉ་―‖’”…‰∶、。〃々〉》」』】〕〗！＂＇％），．：；？］｀｜｝～￠&gt;¢°′″›℃〞︶︺︾﹀﹄﹚﹜﹞" invalEndChars="([{·‘“〈《「『【〔〖（．［｛￡￥$£¥〝﹙﹛﹝＄"/>
  <p:defaultTextStyle>
    <a:defPPr>
      <a:defRPr lang="zh-CN"/>
    </a:defPPr>
    <a:lvl1pPr marL="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4572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9144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13716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18288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22860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27432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32004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32004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24"/>
    <a:srgbClr val="7030A0"/>
    <a:srgbClr val="F0811D"/>
    <a:srgbClr val="E6E6E6"/>
    <a:srgbClr val="F6D10C"/>
    <a:srgbClr val="A6A6A6"/>
    <a:srgbClr val="EF761A"/>
    <a:srgbClr val="002060"/>
    <a:srgbClr val="FF6600"/>
    <a:srgbClr val="2D2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2" autoAdjust="0"/>
    <p:restoredTop sz="99500"/>
  </p:normalViewPr>
  <p:slideViewPr>
    <p:cSldViewPr>
      <p:cViewPr>
        <p:scale>
          <a:sx n="69" d="100"/>
          <a:sy n="69" d="100"/>
        </p:scale>
        <p:origin x="0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2" Type="http://schemas.openxmlformats.org/officeDocument/2006/relationships/tags" Target="tags/tag19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页眉占位符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等线" charset="0"/>
                <a:ea typeface="等线" charset="0"/>
                <a:cs typeface="等线" charset="0"/>
              </a:defRPr>
            </a:lvl1pPr>
          </a:lstStyle>
          <a:p>
            <a:pPr marL="0" indent="0"/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36" name="日期占位符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等线" charset="0"/>
                <a:ea typeface="等线" charset="0"/>
                <a:cs typeface="等线" charset="0"/>
              </a:defRPr>
            </a:lvl1pPr>
          </a:lstStyle>
          <a:p>
            <a:pPr marL="0" indent="0"/>
            <a:fld id="{CAD2D6BD-DE1B-4B5F-8B41-2702339687B9}" type="datetime5">
              <a:rPr lang="zh-CN" altLang="en-US" sz="1200">
                <a:latin typeface="等线" charset="0"/>
                <a:ea typeface="等线" charset="0"/>
                <a:cs typeface="等线" charset="0"/>
              </a:rPr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37" name="文本"/>
          <p:cNvSpPr>
            <a:spLocks noGrp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38" name="文本占位符 37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编辑母版文本样式</a:t>
            </a:r>
            <a:endParaRPr lang="en-US" altLang="zh-CN"/>
          </a:p>
          <a:p>
            <a:pPr marL="457200" lvl="1" indent="0"/>
            <a:r>
              <a:rPr lang="zh-CN" altLang="en-US"/>
              <a:t>第二级</a:t>
            </a:r>
            <a:endParaRPr lang="en-US" altLang="zh-CN"/>
          </a:p>
          <a:p>
            <a:pPr marL="914400" lvl="2" indent="0"/>
            <a:r>
              <a:rPr lang="zh-CN" altLang="en-US"/>
              <a:t>第三级</a:t>
            </a:r>
            <a:endParaRPr lang="en-US" altLang="zh-CN"/>
          </a:p>
          <a:p>
            <a:pPr marL="1371600" lvl="3" indent="0"/>
            <a:r>
              <a:rPr lang="zh-CN" altLang="en-US"/>
              <a:t>第四级</a:t>
            </a:r>
            <a:endParaRPr lang="en-US" altLang="zh-CN"/>
          </a:p>
          <a:p>
            <a:pPr marL="1828800"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9" name="页脚占位符"/>
          <p:cNvSpPr>
            <a:spLocks noGrp="1"/>
          </p:cNvSpPr>
          <p:nvPr>
            <p:ph type="ftr" idx="4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等线" charset="0"/>
                <a:ea typeface="等线" charset="0"/>
                <a:cs typeface="等线" charset="0"/>
              </a:defRPr>
            </a:lvl1pPr>
          </a:lstStyle>
          <a:p>
            <a:pPr marL="0" indent="0"/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40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等线" charset="0"/>
                <a:ea typeface="等线" charset="0"/>
                <a:cs typeface="等线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等线" charset="0"/>
                <a:ea typeface="等线" charset="0"/>
                <a:cs typeface="等线" charset="0"/>
              </a:rPr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幻灯片图像占位符 63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65" name="文本占位符 64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66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幻灯片图像占位符 275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77" name="文本占位符 276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78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幻灯片图像占位符 313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315" name="文本占位符 314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16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幻灯片图像占位符 327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329" name="文本占位符 328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30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幻灯片图像占位符 341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343" name="文本占位符 34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44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幻灯片图像占位符 355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357" name="文本占位符 356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58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幻灯片图像占位符 368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370" name="文本占位符 369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71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幻灯片图像占位符 395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397" name="文本占位符 396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98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 defTabSz="967740" eaLnBrk="1" fontAlgn="auto" latinLnBrk="0" hangingPunct="1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等线" charset="0"/>
              </a:rPr>
            </a:fld>
            <a:endParaRPr lang="zh-CN" altLang="en-US" sz="1200" b="0" i="0" u="none" strike="noStrike" kern="1200" cap="none" spc="0" baseline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幻灯片图像占位符 404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06" name="文本占位符 405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07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幻灯片图像占位符 412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14" name="文本占位符 413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15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幻灯片图像占位符 435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37" name="文本占位符 436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38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幻灯片图像占位符 116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8" name="文本占位符 117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9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 eaLnBrk="1" fontAlgn="auto" latinLnBrk="0" hangingPunct="1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000000"/>
                </a:solidFill>
                <a:latin typeface="等线" charset="0"/>
                <a:ea typeface="等线" charset="0"/>
                <a:cs typeface="等线" charset="0"/>
              </a:rPr>
            </a:fld>
            <a:endParaRPr lang="zh-CN" altLang="en-US" sz="1200" b="0" i="0" u="none" strike="noStrike" kern="1200" cap="none" spc="0" baseline="0">
              <a:solidFill>
                <a:srgbClr val="000000"/>
              </a:solidFill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幻灯片图像占位符 458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60" name="文本占位符 459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61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幻灯片图像占位符 470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72" name="文本占位符 471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73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幻灯片图像占位符 479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81" name="文本占位符 480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82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幻灯片图像占位符 489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91" name="文本占位符 490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492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幻灯片图像占位符 499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501" name="文本占位符 500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502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幻灯片图像占位符 509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511" name="文本占位符 510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512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幻灯片图像占位符 536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538" name="文本占位符 537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539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 defTabSz="967740" eaLnBrk="1" fontAlgn="auto" latinLnBrk="0" hangingPunct="1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等线" charset="0"/>
              </a:rPr>
            </a:fld>
            <a:endParaRPr lang="zh-CN" altLang="en-US" sz="1200" b="0" i="0" u="none" strike="noStrike" kern="1200" cap="none" spc="0" baseline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幻灯片图像占位符 560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562" name="文本占位符 561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563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幻灯片图像占位符 569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571" name="文本占位符 570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572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幻灯片图像占位符 579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581" name="文本占位符 580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582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幻灯片图像占位符 143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45" name="文本占位符 144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46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 defTabSz="967740" eaLnBrk="1" fontAlgn="auto" latinLnBrk="0" hangingPunct="1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等线" charset="0"/>
              </a:rPr>
            </a:fld>
            <a:endParaRPr lang="zh-CN" altLang="en-US" sz="1200" b="0" i="0" u="none" strike="noStrike" kern="1200" cap="none" spc="0" baseline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等线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幻灯片图像占位符 153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55" name="文本占位符 154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56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幻灯片图像占位符 168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70" name="文本占位符 169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71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幻灯片图像占位符 195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97" name="文本占位符 196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98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 defTabSz="967740" eaLnBrk="1" fontAlgn="auto" latinLnBrk="0" hangingPunct="1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等线" charset="0"/>
              </a:rPr>
            </a:fld>
            <a:endParaRPr lang="zh-CN" altLang="en-US" sz="1200" b="0" i="0" u="none" strike="noStrike" kern="1200" cap="none" spc="0" baseline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等线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幻灯片图像占位符 204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06" name="文本占位符 205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07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幻灯片图像占位符 236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38" name="文本占位符 237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39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等线" charset="0"/>
                <a:ea typeface="等线" charset="0"/>
                <a:cs typeface="等线" charset="0"/>
              </a:rPr>
            </a:fld>
            <a:endParaRPr lang="zh-CN" altLang="en-US"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幻灯片图像占位符 265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267" name="文本占位符 266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68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 defTabSz="967740" eaLnBrk="1" fontAlgn="auto" latinLnBrk="0" hangingPunct="1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等线" charset="0"/>
              </a:rPr>
            </a:fld>
            <a:endParaRPr lang="zh-CN" altLang="en-US" sz="1200" b="0" i="0" u="none" strike="noStrike" kern="1200" cap="none" spc="0" baseline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等线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"/>
          <p:cNvSpPr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8" name="页脚占位符"/>
          <p:cNvSpPr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9" name="编号占位符"/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799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 defTabSz="914400" fontAlgn="base" hangingPunct="1">
              <a:defRPr sz="4820"/>
            </a:lvl1pPr>
          </a:lstStyle>
          <a:p>
            <a:pPr marL="0" indent="0"/>
            <a:r>
              <a:rPr lang="zh-CN" altLang="en-US" sz="4960" strike="noStrike"/>
              <a:t>单击此处编辑母版标题样式</a:t>
            </a:r>
            <a:endParaRPr lang="zh-CN" altLang="en-US" strike="noStrike"/>
          </a:p>
        </p:txBody>
      </p:sp>
      <p:sp>
        <p:nvSpPr>
          <p:cNvPr id="11" name="文本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fontAlgn="base" hangingPunct="1">
              <a:buNone/>
              <a:defRPr sz="1930"/>
            </a:lvl1pPr>
            <a:lvl2pPr marL="367030" indent="0" algn="ctr" defTabSz="914400" fontAlgn="auto" hangingPunct="1">
              <a:buNone/>
              <a:defRPr sz="1610"/>
            </a:lvl2pPr>
            <a:lvl3pPr marL="734695" indent="0" algn="ctr" defTabSz="914400" fontAlgn="auto" hangingPunct="1">
              <a:buNone/>
              <a:defRPr sz="1450"/>
            </a:lvl3pPr>
            <a:lvl4pPr marL="1102360" indent="0" algn="ctr" defTabSz="914400" fontAlgn="auto" hangingPunct="1">
              <a:buNone/>
              <a:defRPr sz="1290"/>
            </a:lvl4pPr>
            <a:lvl5pPr marL="1469390" indent="0" algn="ctr" defTabSz="914400" fontAlgn="auto" hangingPunct="1">
              <a:buNone/>
              <a:defRPr sz="1290"/>
            </a:lvl5pPr>
            <a:lvl6pPr marL="1837055" indent="0" algn="ctr" defTabSz="914400" fontAlgn="auto" hangingPunct="1">
              <a:buNone/>
              <a:defRPr sz="1290"/>
            </a:lvl6pPr>
            <a:lvl7pPr marL="2204085" indent="0" algn="ctr" defTabSz="914400" fontAlgn="auto" hangingPunct="1">
              <a:buNone/>
              <a:defRPr sz="1290"/>
            </a:lvl7pPr>
            <a:lvl8pPr marL="2571750" indent="0" algn="ctr" defTabSz="914400" fontAlgn="auto" hangingPunct="1">
              <a:buNone/>
              <a:defRPr sz="1290"/>
            </a:lvl8pPr>
            <a:lvl9pPr marL="2571750" indent="0" algn="ctr" defTabSz="914400" fontAlgn="auto" hangingPunct="1">
              <a:buNone/>
              <a:defRPr sz="1290"/>
            </a:lvl9pPr>
          </a:lstStyle>
          <a:p>
            <a:pPr marL="0" indent="0"/>
            <a:r>
              <a:rPr lang="zh-CN" altLang="en-US" sz="1985" strike="noStrike"/>
              <a:t>单击此处编辑母版副标题样式</a:t>
            </a:r>
            <a:endParaRPr lang="zh-CN" altLang="en-US" strike="noStrike"/>
          </a:p>
        </p:txBody>
      </p:sp>
      <p:sp>
        <p:nvSpPr>
          <p:cNvPr id="12" name="日期占位符"/>
          <p:cNvSpPr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mar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3" name="页脚占位符"/>
          <p:cNvSpPr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</p:spPr>
        <p:txBody>
          <a:bodyPr/>
          <a:lstStyle>
            <a:lvl1pPr mar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4" name="编号占位符"/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799" cy="365125"/>
          </a:xfrm>
          <a:prstGeom prst="rect">
            <a:avLst/>
          </a:prstGeom>
        </p:spPr>
        <p:txBody>
          <a:bodyPr/>
          <a:lstStyle>
            <a:lvl1pPr marL="0" indent="0" defTabSz="914400" eaLnBrk="1" fontAlgn="base" latinLnBrk="0" hangingPunct="1"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trike="noStrike">
                <a:latin typeface="Arial" panose="020B0604020202020204" pitchFamily="3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trike="noStrike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 defTabSz="914400" fontAlgn="auto" hangingPunct="1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1" name="文本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fontAlgn="auto" hangingPunct="1">
              <a:buNone/>
              <a:defRPr sz="2400"/>
            </a:lvl1pPr>
            <a:lvl2pPr marL="457200" indent="0" algn="ctr" defTabSz="914400" fontAlgn="auto" hangingPunct="1">
              <a:buNone/>
              <a:defRPr sz="2000"/>
            </a:lvl2pPr>
            <a:lvl3pPr marL="914400" indent="0" algn="ctr" defTabSz="914400" fontAlgn="auto" hangingPunct="1">
              <a:buNone/>
              <a:defRPr sz="1800"/>
            </a:lvl3pPr>
            <a:lvl4pPr marL="1371600" indent="0" algn="ctr" defTabSz="914400" fontAlgn="auto" hangingPunct="1">
              <a:buNone/>
              <a:defRPr sz="1600"/>
            </a:lvl4pPr>
            <a:lvl5pPr marL="1828800" indent="0" algn="ctr" defTabSz="914400" fontAlgn="auto" hangingPunct="1">
              <a:buNone/>
              <a:defRPr sz="1600"/>
            </a:lvl5pPr>
            <a:lvl6pPr marL="2286000" indent="0" algn="ctr" defTabSz="914400" fontAlgn="auto" hangingPunct="1">
              <a:buNone/>
              <a:defRPr sz="1600"/>
            </a:lvl6pPr>
            <a:lvl7pPr marL="2743200" indent="0" algn="ctr" defTabSz="914400" fontAlgn="auto" hangingPunct="1">
              <a:buNone/>
              <a:defRPr sz="1600"/>
            </a:lvl7pPr>
            <a:lvl8pPr marL="3200400" indent="0" algn="ctr" defTabSz="914400" fontAlgn="auto" hangingPunct="1">
              <a:buNone/>
              <a:defRPr sz="1600"/>
            </a:lvl8pPr>
            <a:lvl9pPr marL="3200400" indent="0" algn="ctr" defTabSz="914400" fontAlgn="auto" hangingPunct="1">
              <a:buNone/>
              <a:defRPr sz="1600"/>
            </a:lvl9pPr>
          </a:lstStyle>
          <a:p>
            <a:pPr marL="0" indent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2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buNone/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23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buNone/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4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buNone/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  <p:sp>
        <p:nvSpPr>
          <p:cNvPr id="25" name="矩形"/>
          <p:cNvSpPr/>
          <p:nvPr userDrawn="1"/>
        </p:nvSpPr>
        <p:spPr>
          <a:xfrm>
            <a:off x="0" y="4909800"/>
            <a:ext cx="1219200" cy="13868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100" b="0" i="0" u="none" strike="noStrike" kern="1200" cap="none" spc="0" baseline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不得将觅知网的</a:t>
            </a:r>
            <a:r>
              <a:rPr lang="en-US" altLang="zh-CN" sz="1100" b="0" i="0" u="none" strike="noStrike" kern="1200" cap="none" spc="0" baseline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PPT</a:t>
            </a:r>
            <a:r>
              <a:rPr lang="zh-CN" altLang="en-US" sz="1100" b="0" i="0" u="none" strike="noStrike" kern="1200" cap="none" spc="0" baseline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模板、</a:t>
            </a:r>
            <a:r>
              <a:rPr lang="en-US" altLang="zh-CN" sz="1100" b="0" i="0" u="none" strike="noStrike" kern="1200" cap="none" spc="0" baseline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PPT</a:t>
            </a:r>
            <a:r>
              <a:rPr lang="zh-CN" altLang="en-US" sz="1100" b="0" i="0" u="none" strike="noStrike" kern="1200" cap="none" spc="0" baseline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素材，本身用于再出售，或者出租、出借、转让、分销、发布或者作为礼物供他人使用，不得</a:t>
            </a:r>
            <a:endParaRPr lang="zh-CN" altLang="en-US" sz="1100" b="0" i="0" u="none" strike="noStrike" kern="1200" cap="none" spc="0" baseline="0">
              <a:solidFill>
                <a:srgbClr val="DDE0E4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"/>
          <p:cNvSpPr/>
          <p:nvPr userDrawn="1"/>
        </p:nvSpPr>
        <p:spPr>
          <a:xfrm>
            <a:off x="1213272" y="7087939"/>
            <a:ext cx="5904656" cy="415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100" b="0" i="0" u="none" strike="noStrike" kern="1200" cap="none" spc="0" baseline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不得将觅知网的</a:t>
            </a:r>
            <a:r>
              <a:rPr lang="en-US" altLang="zh-CN" sz="1100" b="0" i="0" u="none" strike="noStrike" kern="1200" cap="none" spc="0" baseline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100" b="0" i="0" u="none" strike="noStrike" kern="1200" cap="none" spc="0" baseline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模板、</a:t>
            </a:r>
            <a:r>
              <a:rPr lang="en-US" altLang="zh-CN" sz="1100" b="0" i="0" u="none" strike="noStrike" kern="1200" cap="none" spc="0" baseline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100" b="0" i="0" u="none" strike="noStrike" kern="1200" cap="none" spc="0" baseline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素材，本身用于再出售，或者出租、出借、转让、分销、发布或者作为礼物供他人使用，不得</a:t>
            </a:r>
            <a:endParaRPr lang="zh-CN" altLang="en-US" sz="1100" b="0" i="0" u="none" strike="noStrike" kern="1200" cap="none" spc="0" baseline="0">
              <a:solidFill>
                <a:srgbClr val="E6E6E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日期占位符"/>
          <p:cNvSpPr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mar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datetime5">
              <a:rPr lang="zh-CN" altLang="en-US" sz="12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3" name="页脚占位符"/>
          <p:cNvSpPr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</p:spPr>
        <p:txBody>
          <a:bodyPr/>
          <a:lstStyle>
            <a:lvl1pPr mar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4" name="编号占位符"/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799" cy="365125"/>
          </a:xfrm>
          <a:prstGeom prst="rect">
            <a:avLst/>
          </a:prstGeom>
        </p:spPr>
        <p:txBody>
          <a:bodyPr/>
          <a:lstStyle>
            <a:lvl1pPr mar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"/>
          <p:cNvSpPr>
            <a:spLocks noGrp="1"/>
          </p:cNvSpPr>
          <p:nvPr>
            <p:ph type="dt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l" defTabSz="914400" fontAlgn="base" hangingPunct="0"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5" name="页脚占位符"/>
          <p:cNvSpPr>
            <a:spLocks noGrp="1"/>
          </p:cNvSpPr>
          <p:nvPr>
            <p:ph type="ftr" idx="3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ctr" defTabSz="914400" fontAlgn="base" hangingPunct="0"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编号占位符"/>
          <p:cNvSpPr>
            <a:spLocks noGrp="1"/>
          </p:cNvSpPr>
          <p:nvPr>
            <p:ph type="sldNum" idx="4"/>
          </p:nvPr>
        </p:nvSpPr>
        <p:spPr>
          <a:xfrm>
            <a:off x="8737600" y="6356351"/>
            <a:ext cx="2844799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r" defTabSz="914400" fontAlgn="base" hangingPunct="0"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zh-CN" altLang="en-US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xStyles>
    <p:titleStyle>
      <a:lvl1pPr marL="0" indent="0" algn="ctr" defTabSz="914400" eaLnBrk="1" fontAlgn="auto" latinLnBrk="0" hangingPunct="1">
        <a:spcBef>
          <a:spcPts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</p:titleStyle>
    <p:bodyStyle>
      <a:lvl1pPr marL="342900" indent="-3429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  <a:lvl2pPr marL="742950" indent="-28575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2pPr>
      <a:lvl3pPr marL="11430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3pPr>
      <a:lvl4pPr marL="16002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4pPr>
      <a:lvl5pPr marL="20574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5pPr>
      <a:lvl6pPr marL="25146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6pPr>
      <a:lvl7pPr marL="29718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7pPr>
      <a:lvl8pPr marL="34290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8pPr>
      <a:lvl9pPr marL="34290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rmAutofit/>
          </a:bodyPr>
          <a:lstStyle/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6" name="文本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7" name="日期占位符"/>
          <p:cNvSpPr>
            <a:spLocks noGrp="1"/>
          </p:cNvSpPr>
          <p:nvPr>
            <p:ph type="dt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l" defTabSz="914400" fontAlgn="base" hangingPunct="0"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18" name="页脚占位符"/>
          <p:cNvSpPr>
            <a:spLocks noGrp="1"/>
          </p:cNvSpPr>
          <p:nvPr>
            <p:ph type="ft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ctr" defTabSz="914400" fontAlgn="base" hangingPunct="0"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9" name="编号占位符"/>
          <p:cNvSpPr>
            <a:spLocks noGrp="1"/>
          </p:cNvSpPr>
          <p:nvPr>
            <p:ph type="sldNum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r" defTabSz="914400" fontAlgn="base" hangingPunct="0"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zh-CN" altLang="en-US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xStyles>
    <p:titleStyle>
      <a:lvl1pPr marL="0" indent="0"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Calibri Light" panose="020F0302020204030204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xStyles>
    <p:titleStyle>
      <a:lvl1pPr marL="0" indent="0" algn="ctr" defTabSz="914400" fontAlgn="base" hangingPunct="1">
        <a:spcBef>
          <a:spcPts val="0"/>
        </a:spcBef>
        <a:spcAft>
          <a:spcPts val="0"/>
        </a:spcAft>
        <a:defRPr sz="589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454025" indent="-454025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985520" indent="-378460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376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517015" indent="-302895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313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2122170" indent="-302895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263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729230" indent="-302895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»"/>
        <a:defRPr sz="263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3337560" indent="-30353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6pPr>
      <a:lvl7pPr marL="3944620" indent="-30353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7pPr>
      <a:lvl8pPr marL="4551680" indent="-30353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8pPr>
      <a:lvl9pPr marL="4551680" indent="-30353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rmAutofit/>
          </a:bodyPr>
          <a:lstStyle/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8" name="文本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9" name="日期占位符"/>
          <p:cNvSpPr>
            <a:spLocks noGrp="1"/>
          </p:cNvSpPr>
          <p:nvPr>
            <p:ph type="dt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datetime5">
              <a:rPr lang="zh-CN" altLang="en-US" sz="12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0" name="页脚占位符"/>
          <p:cNvSpPr>
            <a:spLocks noGrp="1"/>
          </p:cNvSpPr>
          <p:nvPr>
            <p:ph type="ftr" idx="3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1" name="编号占位符"/>
          <p:cNvSpPr>
            <a:spLocks noGrp="1"/>
          </p:cNvSpPr>
          <p:nvPr>
            <p:ph type="sldNum" idx="4"/>
          </p:nvPr>
        </p:nvSpPr>
        <p:spPr>
          <a:xfrm>
            <a:off x="8737600" y="6356351"/>
            <a:ext cx="2844799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zh-CN" altLang="en-US" sz="12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marL="0" indent="0" algn="ctr" defTabSz="914400" eaLnBrk="1" fontAlgn="auto" latinLnBrk="0" hangingPunct="1">
        <a:spcBef>
          <a:spcPts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</p:titleStyle>
    <p:bodyStyle>
      <a:lvl1pPr marL="342900" indent="-3429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1pPr>
      <a:lvl2pPr marL="742950" indent="-28575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2pPr>
      <a:lvl3pPr marL="11430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3pPr>
      <a:lvl4pPr marL="16002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4pPr>
      <a:lvl5pPr marL="20574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5pPr>
      <a:lvl6pPr marL="25146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6pPr>
      <a:lvl7pPr marL="29718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7pPr>
      <a:lvl8pPr marL="34290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8pPr>
      <a:lvl9pPr marL="34290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tags" Target="../tags/tag16.xml"/><Relationship Id="rId3" Type="http://schemas.openxmlformats.org/officeDocument/2006/relationships/image" Target="../media/image15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"/>
          <p:cNvSpPr/>
          <p:nvPr/>
        </p:nvSpPr>
        <p:spPr>
          <a:xfrm>
            <a:off x="695286" y="2352682"/>
            <a:ext cx="10868259" cy="1773180"/>
          </a:xfrm>
          <a:prstGeom prst="rect">
            <a:avLst/>
          </a:prstGeom>
          <a:solidFill>
            <a:srgbClr val="FFFFFF">
              <a:alpha val="53000"/>
            </a:srgbClr>
          </a:solidFill>
          <a:ln w="9525" cap="flat" cmpd="sng">
            <a:noFill/>
            <a:prstDash val="solid"/>
            <a:round/>
          </a:ln>
        </p:spPr>
        <p:txBody>
          <a:bodyPr vert="horz" wrap="square" lIns="96780" tIns="48390" rIns="96780" bIns="4839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7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charset="0"/>
              </a:rPr>
              <a:t>   </a:t>
            </a:r>
            <a:endParaRPr lang="en-US" altLang="zh-CN" sz="7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600" b="1" i="0" u="none" strike="noStrike" kern="1200" cap="none" spc="0" baseline="0">
                <a:solidFill>
                  <a:srgbClr val="2E2B2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charset="0"/>
              </a:rPr>
              <a:t>     </a:t>
            </a:r>
            <a:r>
              <a:rPr lang="zh-CN" altLang="en-US" sz="8000" b="1" i="0" u="none" strike="noStrike" kern="1200" cap="none" spc="0" baseline="0">
                <a:solidFill>
                  <a:srgbClr val="002060"/>
                </a:solidFill>
                <a:latin typeface="方正舒体" pitchFamily="2" charset="-122"/>
                <a:ea typeface="方正舒体" pitchFamily="2" charset="-122"/>
                <a:cs typeface="Calibri" panose="020F0502020204030204" charset="0"/>
              </a:rPr>
              <a:t>焊接与切割知识解读</a:t>
            </a:r>
            <a:endParaRPr lang="en-US" altLang="zh-CN" sz="4800" b="1" i="0" u="none" strike="noStrike" kern="1200" cap="none" spc="0" baseline="0">
              <a:solidFill>
                <a:srgbClr val="002060"/>
              </a:solidFill>
              <a:latin typeface="方正舒体" pitchFamily="2" charset="-122"/>
              <a:ea typeface="方正舒体" pitchFamily="2" charset="-122"/>
              <a:cs typeface="Calibri" panose="020F05020202040302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grpSp>
        <p:nvGrpSpPr>
          <p:cNvPr id="47" name="组合"/>
          <p:cNvGrpSpPr/>
          <p:nvPr/>
        </p:nvGrpSpPr>
        <p:grpSpPr>
          <a:xfrm>
            <a:off x="9486516" y="6237312"/>
            <a:ext cx="425907" cy="343656"/>
            <a:chOff x="9486516" y="6237312"/>
            <a:chExt cx="425907" cy="343656"/>
          </a:xfrm>
        </p:grpSpPr>
        <p:sp>
          <p:nvSpPr>
            <p:cNvPr id="42" name="曲线"/>
            <p:cNvSpPr/>
            <p:nvPr/>
          </p:nvSpPr>
          <p:spPr>
            <a:xfrm>
              <a:off x="9486516" y="6331166"/>
              <a:ext cx="322600" cy="24980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0338" y="0"/>
                  </a:moveTo>
                  <a:cubicBezTo>
                    <a:pt x="1261" y="0"/>
                    <a:pt x="1261" y="0"/>
                    <a:pt x="1261" y="0"/>
                  </a:cubicBezTo>
                  <a:cubicBezTo>
                    <a:pt x="593" y="0"/>
                    <a:pt x="0" y="678"/>
                    <a:pt x="0" y="1549"/>
                  </a:cubicBezTo>
                  <a:cubicBezTo>
                    <a:pt x="0" y="20050"/>
                    <a:pt x="0" y="20050"/>
                    <a:pt x="0" y="20050"/>
                  </a:cubicBezTo>
                  <a:cubicBezTo>
                    <a:pt x="0" y="20825"/>
                    <a:pt x="593" y="21600"/>
                    <a:pt x="1261" y="21600"/>
                  </a:cubicBezTo>
                  <a:cubicBezTo>
                    <a:pt x="20338" y="21600"/>
                    <a:pt x="20338" y="21600"/>
                    <a:pt x="20338" y="21600"/>
                  </a:cubicBezTo>
                  <a:cubicBezTo>
                    <a:pt x="21006" y="21600"/>
                    <a:pt x="21600" y="20825"/>
                    <a:pt x="21600" y="20050"/>
                  </a:cubicBezTo>
                  <a:cubicBezTo>
                    <a:pt x="21600" y="1549"/>
                    <a:pt x="21600" y="1549"/>
                    <a:pt x="21600" y="1549"/>
                  </a:cubicBezTo>
                  <a:cubicBezTo>
                    <a:pt x="21600" y="678"/>
                    <a:pt x="21006" y="0"/>
                    <a:pt x="20338" y="0"/>
                  </a:cubicBezTo>
                  <a:close/>
                  <a:moveTo>
                    <a:pt x="20041" y="18694"/>
                  </a:moveTo>
                  <a:cubicBezTo>
                    <a:pt x="20041" y="19469"/>
                    <a:pt x="19595" y="20050"/>
                    <a:pt x="19002" y="20050"/>
                  </a:cubicBezTo>
                  <a:cubicBezTo>
                    <a:pt x="2597" y="20050"/>
                    <a:pt x="2597" y="20050"/>
                    <a:pt x="2597" y="20050"/>
                  </a:cubicBezTo>
                  <a:cubicBezTo>
                    <a:pt x="2004" y="20050"/>
                    <a:pt x="1558" y="19469"/>
                    <a:pt x="1558" y="18694"/>
                  </a:cubicBezTo>
                  <a:cubicBezTo>
                    <a:pt x="1558" y="2905"/>
                    <a:pt x="1558" y="2905"/>
                    <a:pt x="1558" y="2905"/>
                  </a:cubicBezTo>
                  <a:cubicBezTo>
                    <a:pt x="1558" y="2130"/>
                    <a:pt x="2004" y="1549"/>
                    <a:pt x="2597" y="1549"/>
                  </a:cubicBezTo>
                  <a:cubicBezTo>
                    <a:pt x="19002" y="1549"/>
                    <a:pt x="19002" y="1549"/>
                    <a:pt x="19002" y="1549"/>
                  </a:cubicBezTo>
                  <a:cubicBezTo>
                    <a:pt x="19595" y="1549"/>
                    <a:pt x="20041" y="2130"/>
                    <a:pt x="20041" y="2905"/>
                  </a:cubicBezTo>
                  <a:lnTo>
                    <a:pt x="20041" y="1869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43" name="曲线"/>
            <p:cNvSpPr/>
            <p:nvPr/>
          </p:nvSpPr>
          <p:spPr>
            <a:xfrm>
              <a:off x="9540518" y="6280921"/>
              <a:ext cx="321660" cy="24980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0408" y="0"/>
                  </a:moveTo>
                  <a:cubicBezTo>
                    <a:pt x="1191" y="0"/>
                    <a:pt x="1191" y="0"/>
                    <a:pt x="1191" y="0"/>
                  </a:cubicBezTo>
                  <a:cubicBezTo>
                    <a:pt x="521" y="0"/>
                    <a:pt x="0" y="678"/>
                    <a:pt x="0" y="1549"/>
                  </a:cubicBezTo>
                  <a:cubicBezTo>
                    <a:pt x="0" y="2421"/>
                    <a:pt x="0" y="2421"/>
                    <a:pt x="0" y="2421"/>
                  </a:cubicBezTo>
                  <a:cubicBezTo>
                    <a:pt x="18546" y="2421"/>
                    <a:pt x="18546" y="2421"/>
                    <a:pt x="18546" y="2421"/>
                  </a:cubicBezTo>
                  <a:cubicBezTo>
                    <a:pt x="19216" y="2421"/>
                    <a:pt x="19737" y="3196"/>
                    <a:pt x="19737" y="4068"/>
                  </a:cubicBezTo>
                  <a:cubicBezTo>
                    <a:pt x="19737" y="21600"/>
                    <a:pt x="19737" y="21600"/>
                    <a:pt x="19737" y="21600"/>
                  </a:cubicBezTo>
                  <a:cubicBezTo>
                    <a:pt x="20408" y="21600"/>
                    <a:pt x="20408" y="21600"/>
                    <a:pt x="20408" y="21600"/>
                  </a:cubicBezTo>
                  <a:cubicBezTo>
                    <a:pt x="21078" y="21600"/>
                    <a:pt x="21600" y="20921"/>
                    <a:pt x="21600" y="20050"/>
                  </a:cubicBezTo>
                  <a:cubicBezTo>
                    <a:pt x="21600" y="1549"/>
                    <a:pt x="21600" y="1549"/>
                    <a:pt x="21600" y="1549"/>
                  </a:cubicBezTo>
                  <a:cubicBezTo>
                    <a:pt x="21600" y="678"/>
                    <a:pt x="21078" y="0"/>
                    <a:pt x="20408" y="0"/>
                  </a:cubicBezTo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44" name="曲线"/>
            <p:cNvSpPr/>
            <p:nvPr/>
          </p:nvSpPr>
          <p:spPr>
            <a:xfrm>
              <a:off x="9590762" y="6237312"/>
              <a:ext cx="321661" cy="248381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0408" y="0"/>
                  </a:moveTo>
                  <a:cubicBezTo>
                    <a:pt x="1191" y="0"/>
                    <a:pt x="1191" y="0"/>
                    <a:pt x="1191" y="0"/>
                  </a:cubicBezTo>
                  <a:cubicBezTo>
                    <a:pt x="521" y="0"/>
                    <a:pt x="0" y="681"/>
                    <a:pt x="0" y="1556"/>
                  </a:cubicBezTo>
                  <a:cubicBezTo>
                    <a:pt x="0" y="2432"/>
                    <a:pt x="0" y="2432"/>
                    <a:pt x="0" y="2432"/>
                  </a:cubicBezTo>
                  <a:cubicBezTo>
                    <a:pt x="18546" y="2432"/>
                    <a:pt x="18546" y="2432"/>
                    <a:pt x="18546" y="2432"/>
                  </a:cubicBezTo>
                  <a:cubicBezTo>
                    <a:pt x="19216" y="2432"/>
                    <a:pt x="19737" y="3113"/>
                    <a:pt x="19737" y="3989"/>
                  </a:cubicBezTo>
                  <a:cubicBezTo>
                    <a:pt x="19737" y="21599"/>
                    <a:pt x="19737" y="21599"/>
                    <a:pt x="19737" y="21599"/>
                  </a:cubicBezTo>
                  <a:cubicBezTo>
                    <a:pt x="20408" y="21599"/>
                    <a:pt x="20408" y="21599"/>
                    <a:pt x="20408" y="21599"/>
                  </a:cubicBezTo>
                  <a:cubicBezTo>
                    <a:pt x="21078" y="21599"/>
                    <a:pt x="21600" y="20918"/>
                    <a:pt x="21600" y="20043"/>
                  </a:cubicBezTo>
                  <a:cubicBezTo>
                    <a:pt x="21600" y="1556"/>
                    <a:pt x="21600" y="1556"/>
                    <a:pt x="21600" y="1556"/>
                  </a:cubicBezTo>
                  <a:cubicBezTo>
                    <a:pt x="21600" y="681"/>
                    <a:pt x="21078" y="0"/>
                    <a:pt x="20408" y="0"/>
                  </a:cubicBezTo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45" name="曲线"/>
            <p:cNvSpPr/>
            <p:nvPr/>
          </p:nvSpPr>
          <p:spPr>
            <a:xfrm>
              <a:off x="9529718" y="6404163"/>
              <a:ext cx="223049" cy="139832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7629" y="863"/>
                  </a:moveTo>
                  <a:cubicBezTo>
                    <a:pt x="1182" y="18835"/>
                    <a:pt x="1182" y="18835"/>
                    <a:pt x="1182" y="18835"/>
                  </a:cubicBezTo>
                  <a:cubicBezTo>
                    <a:pt x="1182" y="18835"/>
                    <a:pt x="0" y="21427"/>
                    <a:pt x="1182" y="21427"/>
                  </a:cubicBezTo>
                  <a:cubicBezTo>
                    <a:pt x="2686" y="21600"/>
                    <a:pt x="20632" y="21427"/>
                    <a:pt x="20632" y="21427"/>
                  </a:cubicBezTo>
                  <a:cubicBezTo>
                    <a:pt x="20632" y="21427"/>
                    <a:pt x="21600" y="20908"/>
                    <a:pt x="20632" y="18662"/>
                  </a:cubicBezTo>
                  <a:cubicBezTo>
                    <a:pt x="19558" y="16243"/>
                    <a:pt x="16979" y="7948"/>
                    <a:pt x="16226" y="8121"/>
                  </a:cubicBezTo>
                  <a:cubicBezTo>
                    <a:pt x="15474" y="8121"/>
                    <a:pt x="12895" y="14342"/>
                    <a:pt x="12573" y="14860"/>
                  </a:cubicBezTo>
                  <a:cubicBezTo>
                    <a:pt x="12358" y="15379"/>
                    <a:pt x="11605" y="14515"/>
                    <a:pt x="11820" y="13996"/>
                  </a:cubicBezTo>
                  <a:cubicBezTo>
                    <a:pt x="12465" y="12787"/>
                    <a:pt x="13110" y="11231"/>
                    <a:pt x="13110" y="11231"/>
                  </a:cubicBezTo>
                  <a:cubicBezTo>
                    <a:pt x="13110" y="11231"/>
                    <a:pt x="9026" y="1555"/>
                    <a:pt x="8704" y="863"/>
                  </a:cubicBezTo>
                  <a:cubicBezTo>
                    <a:pt x="8382" y="0"/>
                    <a:pt x="7844" y="172"/>
                    <a:pt x="7629" y="863"/>
                  </a:cubicBezTo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46" name="椭圆"/>
            <p:cNvSpPr/>
            <p:nvPr/>
          </p:nvSpPr>
          <p:spPr>
            <a:xfrm>
              <a:off x="9707218" y="6368139"/>
              <a:ext cx="39914" cy="39342"/>
            </a:xfrm>
            <a:prstGeom prst="ellipse">
              <a:avLst/>
            </a:pr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50" name="组合"/>
          <p:cNvGrpSpPr/>
          <p:nvPr/>
        </p:nvGrpSpPr>
        <p:grpSpPr>
          <a:xfrm>
            <a:off x="11444187" y="6237312"/>
            <a:ext cx="340444" cy="343656"/>
            <a:chOff x="11444187" y="6237312"/>
            <a:chExt cx="340444" cy="343656"/>
          </a:xfrm>
        </p:grpSpPr>
        <p:sp>
          <p:nvSpPr>
            <p:cNvPr id="48" name="曲线"/>
            <p:cNvSpPr/>
            <p:nvPr/>
          </p:nvSpPr>
          <p:spPr>
            <a:xfrm>
              <a:off x="11444187" y="6237312"/>
              <a:ext cx="340444" cy="34365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0765" y="0"/>
                  </a:moveTo>
                  <a:cubicBezTo>
                    <a:pt x="4861" y="0"/>
                    <a:pt x="0" y="4792"/>
                    <a:pt x="0" y="10765"/>
                  </a:cubicBezTo>
                  <a:cubicBezTo>
                    <a:pt x="0" y="16738"/>
                    <a:pt x="4861" y="21600"/>
                    <a:pt x="10765" y="21600"/>
                  </a:cubicBezTo>
                  <a:cubicBezTo>
                    <a:pt x="16738" y="21600"/>
                    <a:pt x="21600" y="16738"/>
                    <a:pt x="21600" y="10765"/>
                  </a:cubicBezTo>
                  <a:cubicBezTo>
                    <a:pt x="21600" y="4792"/>
                    <a:pt x="16738" y="0"/>
                    <a:pt x="10765" y="0"/>
                  </a:cubicBezTo>
                  <a:close/>
                  <a:moveTo>
                    <a:pt x="10765" y="20072"/>
                  </a:moveTo>
                  <a:cubicBezTo>
                    <a:pt x="5625" y="20072"/>
                    <a:pt x="1458" y="15904"/>
                    <a:pt x="1458" y="10765"/>
                  </a:cubicBezTo>
                  <a:cubicBezTo>
                    <a:pt x="1458" y="5625"/>
                    <a:pt x="5625" y="1458"/>
                    <a:pt x="10765" y="1458"/>
                  </a:cubicBezTo>
                  <a:cubicBezTo>
                    <a:pt x="15904" y="1458"/>
                    <a:pt x="20072" y="5625"/>
                    <a:pt x="20072" y="10765"/>
                  </a:cubicBezTo>
                  <a:cubicBezTo>
                    <a:pt x="20072" y="15904"/>
                    <a:pt x="15904" y="20072"/>
                    <a:pt x="10765" y="20072"/>
                  </a:cubicBezTo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49" name="曲线"/>
            <p:cNvSpPr/>
            <p:nvPr/>
          </p:nvSpPr>
          <p:spPr>
            <a:xfrm>
              <a:off x="11534971" y="6264898"/>
              <a:ext cx="166285" cy="16691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0605" y="7581"/>
                  </a:moveTo>
                  <a:cubicBezTo>
                    <a:pt x="20463" y="7438"/>
                    <a:pt x="20463" y="7438"/>
                    <a:pt x="20463" y="7438"/>
                  </a:cubicBezTo>
                  <a:cubicBezTo>
                    <a:pt x="19610" y="6723"/>
                    <a:pt x="18331" y="6723"/>
                    <a:pt x="17763" y="7438"/>
                  </a:cubicBezTo>
                  <a:cubicBezTo>
                    <a:pt x="10942" y="15162"/>
                    <a:pt x="10942" y="15162"/>
                    <a:pt x="10942" y="15162"/>
                  </a:cubicBezTo>
                  <a:cubicBezTo>
                    <a:pt x="4405" y="1716"/>
                    <a:pt x="4405" y="1716"/>
                    <a:pt x="4405" y="1716"/>
                  </a:cubicBezTo>
                  <a:cubicBezTo>
                    <a:pt x="3836" y="572"/>
                    <a:pt x="2557" y="0"/>
                    <a:pt x="1563" y="572"/>
                  </a:cubicBezTo>
                  <a:cubicBezTo>
                    <a:pt x="1421" y="572"/>
                    <a:pt x="1421" y="572"/>
                    <a:pt x="1421" y="572"/>
                  </a:cubicBezTo>
                  <a:cubicBezTo>
                    <a:pt x="426" y="1144"/>
                    <a:pt x="0" y="2431"/>
                    <a:pt x="568" y="3576"/>
                  </a:cubicBezTo>
                  <a:cubicBezTo>
                    <a:pt x="8526" y="20026"/>
                    <a:pt x="8526" y="20026"/>
                    <a:pt x="8526" y="20026"/>
                  </a:cubicBezTo>
                  <a:cubicBezTo>
                    <a:pt x="8952" y="21170"/>
                    <a:pt x="10231" y="21600"/>
                    <a:pt x="11226" y="21170"/>
                  </a:cubicBezTo>
                  <a:cubicBezTo>
                    <a:pt x="11226" y="21170"/>
                    <a:pt x="11226" y="21170"/>
                    <a:pt x="11226" y="21170"/>
                  </a:cubicBezTo>
                  <a:cubicBezTo>
                    <a:pt x="11226" y="21170"/>
                    <a:pt x="11368" y="21170"/>
                    <a:pt x="11368" y="21170"/>
                  </a:cubicBezTo>
                  <a:cubicBezTo>
                    <a:pt x="11510" y="21027"/>
                    <a:pt x="11510" y="21027"/>
                    <a:pt x="11510" y="21027"/>
                  </a:cubicBezTo>
                  <a:cubicBezTo>
                    <a:pt x="11936" y="20884"/>
                    <a:pt x="12221" y="20598"/>
                    <a:pt x="12363" y="20169"/>
                  </a:cubicBezTo>
                  <a:cubicBezTo>
                    <a:pt x="21031" y="10299"/>
                    <a:pt x="21031" y="10299"/>
                    <a:pt x="21031" y="10299"/>
                  </a:cubicBezTo>
                  <a:cubicBezTo>
                    <a:pt x="21600" y="9584"/>
                    <a:pt x="21457" y="8439"/>
                    <a:pt x="20605" y="7581"/>
                  </a:cubicBezTo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62" name="组合"/>
          <p:cNvGrpSpPr/>
          <p:nvPr/>
        </p:nvGrpSpPr>
        <p:grpSpPr>
          <a:xfrm>
            <a:off x="10161630" y="6237312"/>
            <a:ext cx="410688" cy="343656"/>
            <a:chOff x="10161630" y="6237312"/>
            <a:chExt cx="410688" cy="343656"/>
          </a:xfrm>
        </p:grpSpPr>
        <p:sp>
          <p:nvSpPr>
            <p:cNvPr id="51" name="曲线"/>
            <p:cNvSpPr/>
            <p:nvPr/>
          </p:nvSpPr>
          <p:spPr>
            <a:xfrm>
              <a:off x="10161630" y="6237312"/>
              <a:ext cx="410688" cy="34365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0453" y="0"/>
                  </a:moveTo>
                  <a:cubicBezTo>
                    <a:pt x="1146" y="0"/>
                    <a:pt x="1146" y="0"/>
                    <a:pt x="1146" y="0"/>
                  </a:cubicBezTo>
                  <a:cubicBezTo>
                    <a:pt x="509" y="0"/>
                    <a:pt x="0" y="614"/>
                    <a:pt x="0" y="1383"/>
                  </a:cubicBezTo>
                  <a:cubicBezTo>
                    <a:pt x="0" y="20216"/>
                    <a:pt x="0" y="20216"/>
                    <a:pt x="0" y="20216"/>
                  </a:cubicBezTo>
                  <a:cubicBezTo>
                    <a:pt x="0" y="20985"/>
                    <a:pt x="509" y="21600"/>
                    <a:pt x="1146" y="21600"/>
                  </a:cubicBezTo>
                  <a:cubicBezTo>
                    <a:pt x="20453" y="21600"/>
                    <a:pt x="20453" y="21600"/>
                    <a:pt x="20453" y="21600"/>
                  </a:cubicBezTo>
                  <a:cubicBezTo>
                    <a:pt x="21090" y="21600"/>
                    <a:pt x="21600" y="20985"/>
                    <a:pt x="21600" y="20216"/>
                  </a:cubicBezTo>
                  <a:cubicBezTo>
                    <a:pt x="21600" y="1383"/>
                    <a:pt x="21600" y="1383"/>
                    <a:pt x="21600" y="1383"/>
                  </a:cubicBezTo>
                  <a:cubicBezTo>
                    <a:pt x="21600" y="614"/>
                    <a:pt x="21090" y="0"/>
                    <a:pt x="20453" y="0"/>
                  </a:cubicBezTo>
                  <a:close/>
                  <a:moveTo>
                    <a:pt x="20134" y="18909"/>
                  </a:moveTo>
                  <a:cubicBezTo>
                    <a:pt x="20134" y="19601"/>
                    <a:pt x="19688" y="20139"/>
                    <a:pt x="19178" y="20139"/>
                  </a:cubicBezTo>
                  <a:cubicBezTo>
                    <a:pt x="2421" y="20139"/>
                    <a:pt x="2421" y="20139"/>
                    <a:pt x="2421" y="20139"/>
                  </a:cubicBezTo>
                  <a:cubicBezTo>
                    <a:pt x="1911" y="20139"/>
                    <a:pt x="1465" y="19601"/>
                    <a:pt x="1465" y="18909"/>
                  </a:cubicBezTo>
                  <a:cubicBezTo>
                    <a:pt x="1465" y="2690"/>
                    <a:pt x="1465" y="2690"/>
                    <a:pt x="1465" y="2690"/>
                  </a:cubicBezTo>
                  <a:cubicBezTo>
                    <a:pt x="1465" y="1998"/>
                    <a:pt x="1911" y="1460"/>
                    <a:pt x="2421" y="1460"/>
                  </a:cubicBezTo>
                  <a:cubicBezTo>
                    <a:pt x="19178" y="1460"/>
                    <a:pt x="19178" y="1460"/>
                    <a:pt x="19178" y="1460"/>
                  </a:cubicBezTo>
                  <a:cubicBezTo>
                    <a:pt x="19688" y="1460"/>
                    <a:pt x="20134" y="1998"/>
                    <a:pt x="20134" y="2690"/>
                  </a:cubicBezTo>
                  <a:lnTo>
                    <a:pt x="20134" y="1890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2" name="曲线"/>
            <p:cNvSpPr/>
            <p:nvPr/>
          </p:nvSpPr>
          <p:spPr>
            <a:xfrm>
              <a:off x="10236999" y="6287515"/>
              <a:ext cx="37428" cy="3674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599" y="16559"/>
                  </a:moveTo>
                  <a:cubicBezTo>
                    <a:pt x="21599" y="19439"/>
                    <a:pt x="19509" y="21600"/>
                    <a:pt x="16722" y="21600"/>
                  </a:cubicBezTo>
                  <a:cubicBezTo>
                    <a:pt x="5573" y="21600"/>
                    <a:pt x="5573" y="21600"/>
                    <a:pt x="5573" y="21600"/>
                  </a:cubicBezTo>
                  <a:cubicBezTo>
                    <a:pt x="2787" y="21600"/>
                    <a:pt x="0" y="19439"/>
                    <a:pt x="0" y="16559"/>
                  </a:cubicBezTo>
                  <a:cubicBezTo>
                    <a:pt x="0" y="5040"/>
                    <a:pt x="0" y="5040"/>
                    <a:pt x="0" y="5040"/>
                  </a:cubicBezTo>
                  <a:cubicBezTo>
                    <a:pt x="0" y="2160"/>
                    <a:pt x="2787" y="0"/>
                    <a:pt x="5573" y="0"/>
                  </a:cubicBezTo>
                  <a:cubicBezTo>
                    <a:pt x="16722" y="0"/>
                    <a:pt x="16722" y="0"/>
                    <a:pt x="16722" y="0"/>
                  </a:cubicBezTo>
                  <a:cubicBezTo>
                    <a:pt x="19509" y="0"/>
                    <a:pt x="21599" y="2160"/>
                    <a:pt x="21599" y="5040"/>
                  </a:cubicBezTo>
                  <a:lnTo>
                    <a:pt x="21599" y="165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3" name="曲线"/>
            <p:cNvSpPr/>
            <p:nvPr/>
          </p:nvSpPr>
          <p:spPr>
            <a:xfrm>
              <a:off x="10236999" y="6355833"/>
              <a:ext cx="37428" cy="3829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599" y="16722"/>
                  </a:moveTo>
                  <a:cubicBezTo>
                    <a:pt x="21599" y="19509"/>
                    <a:pt x="19509" y="21600"/>
                    <a:pt x="16722" y="21600"/>
                  </a:cubicBezTo>
                  <a:cubicBezTo>
                    <a:pt x="5573" y="21600"/>
                    <a:pt x="5573" y="21600"/>
                    <a:pt x="5573" y="21600"/>
                  </a:cubicBezTo>
                  <a:cubicBezTo>
                    <a:pt x="2787" y="21600"/>
                    <a:pt x="0" y="19509"/>
                    <a:pt x="0" y="16722"/>
                  </a:cubicBezTo>
                  <a:cubicBezTo>
                    <a:pt x="0" y="5574"/>
                    <a:pt x="0" y="5574"/>
                    <a:pt x="0" y="5574"/>
                  </a:cubicBezTo>
                  <a:cubicBezTo>
                    <a:pt x="0" y="2787"/>
                    <a:pt x="2787" y="0"/>
                    <a:pt x="5573" y="0"/>
                  </a:cubicBezTo>
                  <a:cubicBezTo>
                    <a:pt x="16722" y="0"/>
                    <a:pt x="16722" y="0"/>
                    <a:pt x="16722" y="0"/>
                  </a:cubicBezTo>
                  <a:cubicBezTo>
                    <a:pt x="19509" y="0"/>
                    <a:pt x="21599" y="2787"/>
                    <a:pt x="21599" y="5574"/>
                  </a:cubicBezTo>
                  <a:lnTo>
                    <a:pt x="21599" y="1672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4" name="曲线"/>
            <p:cNvSpPr/>
            <p:nvPr/>
          </p:nvSpPr>
          <p:spPr>
            <a:xfrm>
              <a:off x="10309806" y="6287515"/>
              <a:ext cx="37428" cy="3674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599" y="16559"/>
                  </a:moveTo>
                  <a:cubicBezTo>
                    <a:pt x="21599" y="19439"/>
                    <a:pt x="19509" y="21600"/>
                    <a:pt x="16722" y="21600"/>
                  </a:cubicBezTo>
                  <a:cubicBezTo>
                    <a:pt x="5573" y="21600"/>
                    <a:pt x="5573" y="21600"/>
                    <a:pt x="5573" y="21600"/>
                  </a:cubicBezTo>
                  <a:cubicBezTo>
                    <a:pt x="2787" y="21600"/>
                    <a:pt x="0" y="19439"/>
                    <a:pt x="0" y="16559"/>
                  </a:cubicBezTo>
                  <a:cubicBezTo>
                    <a:pt x="0" y="5040"/>
                    <a:pt x="0" y="5040"/>
                    <a:pt x="0" y="5040"/>
                  </a:cubicBezTo>
                  <a:cubicBezTo>
                    <a:pt x="0" y="2160"/>
                    <a:pt x="2787" y="0"/>
                    <a:pt x="5573" y="0"/>
                  </a:cubicBezTo>
                  <a:cubicBezTo>
                    <a:pt x="16722" y="0"/>
                    <a:pt x="16722" y="0"/>
                    <a:pt x="16722" y="0"/>
                  </a:cubicBezTo>
                  <a:cubicBezTo>
                    <a:pt x="19509" y="0"/>
                    <a:pt x="21599" y="2160"/>
                    <a:pt x="21599" y="5040"/>
                  </a:cubicBezTo>
                  <a:lnTo>
                    <a:pt x="21599" y="165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5" name="曲线"/>
            <p:cNvSpPr/>
            <p:nvPr/>
          </p:nvSpPr>
          <p:spPr>
            <a:xfrm>
              <a:off x="10309806" y="6355833"/>
              <a:ext cx="37428" cy="3829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599" y="16722"/>
                  </a:moveTo>
                  <a:cubicBezTo>
                    <a:pt x="21599" y="19509"/>
                    <a:pt x="19509" y="21600"/>
                    <a:pt x="16722" y="21600"/>
                  </a:cubicBezTo>
                  <a:cubicBezTo>
                    <a:pt x="5573" y="21600"/>
                    <a:pt x="5573" y="21600"/>
                    <a:pt x="5573" y="21600"/>
                  </a:cubicBezTo>
                  <a:cubicBezTo>
                    <a:pt x="2787" y="21600"/>
                    <a:pt x="0" y="19509"/>
                    <a:pt x="0" y="16722"/>
                  </a:cubicBezTo>
                  <a:cubicBezTo>
                    <a:pt x="0" y="5574"/>
                    <a:pt x="0" y="5574"/>
                    <a:pt x="0" y="5574"/>
                  </a:cubicBezTo>
                  <a:cubicBezTo>
                    <a:pt x="0" y="2787"/>
                    <a:pt x="2787" y="0"/>
                    <a:pt x="5573" y="0"/>
                  </a:cubicBezTo>
                  <a:cubicBezTo>
                    <a:pt x="16722" y="0"/>
                    <a:pt x="16722" y="0"/>
                    <a:pt x="16722" y="0"/>
                  </a:cubicBezTo>
                  <a:cubicBezTo>
                    <a:pt x="19509" y="0"/>
                    <a:pt x="21599" y="2787"/>
                    <a:pt x="21599" y="5574"/>
                  </a:cubicBezTo>
                  <a:lnTo>
                    <a:pt x="21599" y="1672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6" name="曲线"/>
            <p:cNvSpPr/>
            <p:nvPr/>
          </p:nvSpPr>
          <p:spPr>
            <a:xfrm>
              <a:off x="10309806" y="6425702"/>
              <a:ext cx="37428" cy="3674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599" y="16559"/>
                  </a:moveTo>
                  <a:cubicBezTo>
                    <a:pt x="21599" y="19439"/>
                    <a:pt x="19509" y="21600"/>
                    <a:pt x="16722" y="21600"/>
                  </a:cubicBezTo>
                  <a:cubicBezTo>
                    <a:pt x="5573" y="21600"/>
                    <a:pt x="5573" y="21600"/>
                    <a:pt x="5573" y="21600"/>
                  </a:cubicBezTo>
                  <a:cubicBezTo>
                    <a:pt x="2787" y="21600"/>
                    <a:pt x="0" y="19439"/>
                    <a:pt x="0" y="16559"/>
                  </a:cubicBezTo>
                  <a:cubicBezTo>
                    <a:pt x="0" y="5040"/>
                    <a:pt x="0" y="5040"/>
                    <a:pt x="0" y="5040"/>
                  </a:cubicBezTo>
                  <a:cubicBezTo>
                    <a:pt x="0" y="2160"/>
                    <a:pt x="2787" y="0"/>
                    <a:pt x="5573" y="0"/>
                  </a:cubicBezTo>
                  <a:cubicBezTo>
                    <a:pt x="16722" y="0"/>
                    <a:pt x="16722" y="0"/>
                    <a:pt x="16722" y="0"/>
                  </a:cubicBezTo>
                  <a:cubicBezTo>
                    <a:pt x="19509" y="0"/>
                    <a:pt x="21599" y="2160"/>
                    <a:pt x="21599" y="5040"/>
                  </a:cubicBezTo>
                  <a:lnTo>
                    <a:pt x="21599" y="165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7" name="曲线"/>
            <p:cNvSpPr/>
            <p:nvPr/>
          </p:nvSpPr>
          <p:spPr>
            <a:xfrm>
              <a:off x="10383637" y="6287515"/>
              <a:ext cx="35890" cy="3674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600" y="16559"/>
                  </a:moveTo>
                  <a:cubicBezTo>
                    <a:pt x="21600" y="19439"/>
                    <a:pt x="19439" y="21600"/>
                    <a:pt x="16559" y="21600"/>
                  </a:cubicBezTo>
                  <a:cubicBezTo>
                    <a:pt x="5040" y="21600"/>
                    <a:pt x="5040" y="21600"/>
                    <a:pt x="5040" y="21600"/>
                  </a:cubicBezTo>
                  <a:cubicBezTo>
                    <a:pt x="2160" y="21600"/>
                    <a:pt x="0" y="19439"/>
                    <a:pt x="0" y="16559"/>
                  </a:cubicBezTo>
                  <a:cubicBezTo>
                    <a:pt x="0" y="5040"/>
                    <a:pt x="0" y="5040"/>
                    <a:pt x="0" y="5040"/>
                  </a:cubicBezTo>
                  <a:cubicBezTo>
                    <a:pt x="0" y="2160"/>
                    <a:pt x="2160" y="0"/>
                    <a:pt x="5040" y="0"/>
                  </a:cubicBezTo>
                  <a:cubicBezTo>
                    <a:pt x="16559" y="0"/>
                    <a:pt x="16559" y="0"/>
                    <a:pt x="16559" y="0"/>
                  </a:cubicBezTo>
                  <a:cubicBezTo>
                    <a:pt x="19439" y="0"/>
                    <a:pt x="21600" y="2160"/>
                    <a:pt x="21600" y="5040"/>
                  </a:cubicBezTo>
                  <a:lnTo>
                    <a:pt x="21600" y="165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8" name="曲线"/>
            <p:cNvSpPr/>
            <p:nvPr/>
          </p:nvSpPr>
          <p:spPr>
            <a:xfrm>
              <a:off x="10383637" y="6355833"/>
              <a:ext cx="35890" cy="3829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600" y="16722"/>
                  </a:moveTo>
                  <a:cubicBezTo>
                    <a:pt x="21600" y="19509"/>
                    <a:pt x="19439" y="21600"/>
                    <a:pt x="16559" y="21600"/>
                  </a:cubicBezTo>
                  <a:cubicBezTo>
                    <a:pt x="5040" y="21600"/>
                    <a:pt x="5040" y="21600"/>
                    <a:pt x="5040" y="21600"/>
                  </a:cubicBezTo>
                  <a:cubicBezTo>
                    <a:pt x="2160" y="21600"/>
                    <a:pt x="0" y="19509"/>
                    <a:pt x="0" y="16722"/>
                  </a:cubicBezTo>
                  <a:cubicBezTo>
                    <a:pt x="0" y="5574"/>
                    <a:pt x="0" y="5574"/>
                    <a:pt x="0" y="5574"/>
                  </a:cubicBezTo>
                  <a:cubicBezTo>
                    <a:pt x="0" y="2787"/>
                    <a:pt x="2160" y="0"/>
                    <a:pt x="5040" y="0"/>
                  </a:cubicBezTo>
                  <a:cubicBezTo>
                    <a:pt x="16559" y="0"/>
                    <a:pt x="16559" y="0"/>
                    <a:pt x="16559" y="0"/>
                  </a:cubicBezTo>
                  <a:cubicBezTo>
                    <a:pt x="19439" y="0"/>
                    <a:pt x="21600" y="2787"/>
                    <a:pt x="21600" y="5574"/>
                  </a:cubicBezTo>
                  <a:lnTo>
                    <a:pt x="21600" y="1672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9" name="曲线"/>
            <p:cNvSpPr/>
            <p:nvPr/>
          </p:nvSpPr>
          <p:spPr>
            <a:xfrm>
              <a:off x="10455931" y="6287515"/>
              <a:ext cx="36403" cy="3674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600" y="16559"/>
                  </a:moveTo>
                  <a:cubicBezTo>
                    <a:pt x="21600" y="19439"/>
                    <a:pt x="19439" y="21600"/>
                    <a:pt x="16560" y="21600"/>
                  </a:cubicBezTo>
                  <a:cubicBezTo>
                    <a:pt x="5039" y="21600"/>
                    <a:pt x="5039" y="21600"/>
                    <a:pt x="5039" y="21600"/>
                  </a:cubicBezTo>
                  <a:cubicBezTo>
                    <a:pt x="2160" y="21600"/>
                    <a:pt x="0" y="19439"/>
                    <a:pt x="0" y="16559"/>
                  </a:cubicBezTo>
                  <a:cubicBezTo>
                    <a:pt x="0" y="5040"/>
                    <a:pt x="0" y="5040"/>
                    <a:pt x="0" y="5040"/>
                  </a:cubicBezTo>
                  <a:cubicBezTo>
                    <a:pt x="0" y="2160"/>
                    <a:pt x="2160" y="0"/>
                    <a:pt x="5039" y="0"/>
                  </a:cubicBezTo>
                  <a:cubicBezTo>
                    <a:pt x="16560" y="0"/>
                    <a:pt x="16560" y="0"/>
                    <a:pt x="16560" y="0"/>
                  </a:cubicBezTo>
                  <a:cubicBezTo>
                    <a:pt x="19439" y="0"/>
                    <a:pt x="21600" y="2160"/>
                    <a:pt x="21600" y="5040"/>
                  </a:cubicBezTo>
                  <a:lnTo>
                    <a:pt x="21600" y="165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60" name="曲线"/>
            <p:cNvSpPr/>
            <p:nvPr/>
          </p:nvSpPr>
          <p:spPr>
            <a:xfrm>
              <a:off x="10455931" y="6355833"/>
              <a:ext cx="36403" cy="3829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600" y="16722"/>
                  </a:moveTo>
                  <a:cubicBezTo>
                    <a:pt x="21600" y="19509"/>
                    <a:pt x="19439" y="21600"/>
                    <a:pt x="16560" y="21600"/>
                  </a:cubicBezTo>
                  <a:cubicBezTo>
                    <a:pt x="5039" y="21600"/>
                    <a:pt x="5039" y="21600"/>
                    <a:pt x="5039" y="21600"/>
                  </a:cubicBezTo>
                  <a:cubicBezTo>
                    <a:pt x="2160" y="21600"/>
                    <a:pt x="0" y="19509"/>
                    <a:pt x="0" y="16722"/>
                  </a:cubicBezTo>
                  <a:cubicBezTo>
                    <a:pt x="0" y="5574"/>
                    <a:pt x="0" y="5574"/>
                    <a:pt x="0" y="5574"/>
                  </a:cubicBezTo>
                  <a:cubicBezTo>
                    <a:pt x="0" y="2787"/>
                    <a:pt x="2160" y="0"/>
                    <a:pt x="5039" y="0"/>
                  </a:cubicBezTo>
                  <a:cubicBezTo>
                    <a:pt x="16560" y="0"/>
                    <a:pt x="16560" y="0"/>
                    <a:pt x="16560" y="0"/>
                  </a:cubicBezTo>
                  <a:cubicBezTo>
                    <a:pt x="19439" y="0"/>
                    <a:pt x="21600" y="2787"/>
                    <a:pt x="21600" y="5574"/>
                  </a:cubicBezTo>
                  <a:lnTo>
                    <a:pt x="21600" y="1672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61" name="曲线"/>
            <p:cNvSpPr/>
            <p:nvPr/>
          </p:nvSpPr>
          <p:spPr>
            <a:xfrm>
              <a:off x="10236999" y="6425702"/>
              <a:ext cx="37428" cy="3674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21599" y="16559"/>
                  </a:moveTo>
                  <a:cubicBezTo>
                    <a:pt x="21599" y="19439"/>
                    <a:pt x="19509" y="21600"/>
                    <a:pt x="16722" y="21600"/>
                  </a:cubicBezTo>
                  <a:cubicBezTo>
                    <a:pt x="5573" y="21600"/>
                    <a:pt x="5573" y="21600"/>
                    <a:pt x="5573" y="21600"/>
                  </a:cubicBezTo>
                  <a:cubicBezTo>
                    <a:pt x="2787" y="21600"/>
                    <a:pt x="0" y="19439"/>
                    <a:pt x="0" y="16559"/>
                  </a:cubicBezTo>
                  <a:cubicBezTo>
                    <a:pt x="0" y="5040"/>
                    <a:pt x="0" y="5040"/>
                    <a:pt x="0" y="5040"/>
                  </a:cubicBezTo>
                  <a:cubicBezTo>
                    <a:pt x="0" y="2160"/>
                    <a:pt x="2787" y="0"/>
                    <a:pt x="5573" y="0"/>
                  </a:cubicBezTo>
                  <a:cubicBezTo>
                    <a:pt x="16722" y="0"/>
                    <a:pt x="16722" y="0"/>
                    <a:pt x="16722" y="0"/>
                  </a:cubicBezTo>
                  <a:cubicBezTo>
                    <a:pt x="19509" y="0"/>
                    <a:pt x="21599" y="2160"/>
                    <a:pt x="21599" y="5040"/>
                  </a:cubicBezTo>
                  <a:lnTo>
                    <a:pt x="21599" y="165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sp>
        <p:nvSpPr>
          <p:cNvPr id="63" name="曲线"/>
          <p:cNvSpPr>
            <a:spLocks noChangeAspect="1"/>
          </p:cNvSpPr>
          <p:nvPr/>
        </p:nvSpPr>
        <p:spPr>
          <a:xfrm>
            <a:off x="10821522" y="6237312"/>
            <a:ext cx="373459" cy="34365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222" y="0"/>
                </a:moveTo>
                <a:lnTo>
                  <a:pt x="16826" y="0"/>
                </a:lnTo>
                <a:lnTo>
                  <a:pt x="17781" y="0"/>
                </a:lnTo>
                <a:lnTo>
                  <a:pt x="17781" y="1047"/>
                </a:lnTo>
                <a:lnTo>
                  <a:pt x="17781" y="4581"/>
                </a:lnTo>
                <a:lnTo>
                  <a:pt x="15991" y="6152"/>
                </a:lnTo>
                <a:lnTo>
                  <a:pt x="15991" y="1832"/>
                </a:lnTo>
                <a:lnTo>
                  <a:pt x="3938" y="1832"/>
                </a:lnTo>
                <a:lnTo>
                  <a:pt x="3938" y="3272"/>
                </a:lnTo>
                <a:lnTo>
                  <a:pt x="4654" y="2618"/>
                </a:lnTo>
                <a:lnTo>
                  <a:pt x="5608" y="2356"/>
                </a:lnTo>
                <a:lnTo>
                  <a:pt x="6086" y="4058"/>
                </a:lnTo>
                <a:lnTo>
                  <a:pt x="5370" y="4581"/>
                </a:lnTo>
                <a:lnTo>
                  <a:pt x="3938" y="5105"/>
                </a:lnTo>
                <a:lnTo>
                  <a:pt x="3938" y="6152"/>
                </a:lnTo>
                <a:lnTo>
                  <a:pt x="4654" y="5890"/>
                </a:lnTo>
                <a:lnTo>
                  <a:pt x="5608" y="5367"/>
                </a:lnTo>
                <a:lnTo>
                  <a:pt x="6086" y="7200"/>
                </a:lnTo>
                <a:lnTo>
                  <a:pt x="5370" y="7461"/>
                </a:lnTo>
                <a:lnTo>
                  <a:pt x="3938" y="8247"/>
                </a:lnTo>
                <a:lnTo>
                  <a:pt x="3938" y="9294"/>
                </a:lnTo>
                <a:lnTo>
                  <a:pt x="4654" y="8770"/>
                </a:lnTo>
                <a:lnTo>
                  <a:pt x="5608" y="8509"/>
                </a:lnTo>
                <a:lnTo>
                  <a:pt x="6086" y="10080"/>
                </a:lnTo>
                <a:lnTo>
                  <a:pt x="5370" y="10603"/>
                </a:lnTo>
                <a:lnTo>
                  <a:pt x="3938" y="11258"/>
                </a:lnTo>
                <a:lnTo>
                  <a:pt x="3938" y="12305"/>
                </a:lnTo>
                <a:lnTo>
                  <a:pt x="4654" y="11781"/>
                </a:lnTo>
                <a:lnTo>
                  <a:pt x="5608" y="11520"/>
                </a:lnTo>
                <a:lnTo>
                  <a:pt x="6086" y="13090"/>
                </a:lnTo>
                <a:lnTo>
                  <a:pt x="5370" y="13614"/>
                </a:lnTo>
                <a:lnTo>
                  <a:pt x="3938" y="14400"/>
                </a:lnTo>
                <a:lnTo>
                  <a:pt x="3938" y="15447"/>
                </a:lnTo>
                <a:lnTo>
                  <a:pt x="4654" y="15185"/>
                </a:lnTo>
                <a:lnTo>
                  <a:pt x="5608" y="14661"/>
                </a:lnTo>
                <a:lnTo>
                  <a:pt x="6086" y="16494"/>
                </a:lnTo>
                <a:lnTo>
                  <a:pt x="5370" y="16756"/>
                </a:lnTo>
                <a:lnTo>
                  <a:pt x="3938" y="17541"/>
                </a:lnTo>
                <a:lnTo>
                  <a:pt x="3938" y="19112"/>
                </a:lnTo>
                <a:lnTo>
                  <a:pt x="3938" y="19767"/>
                </a:lnTo>
                <a:lnTo>
                  <a:pt x="15991" y="19767"/>
                </a:lnTo>
                <a:lnTo>
                  <a:pt x="15991" y="15447"/>
                </a:lnTo>
                <a:lnTo>
                  <a:pt x="17781" y="13876"/>
                </a:lnTo>
                <a:lnTo>
                  <a:pt x="17781" y="20552"/>
                </a:lnTo>
                <a:lnTo>
                  <a:pt x="17781" y="21600"/>
                </a:lnTo>
                <a:lnTo>
                  <a:pt x="16826" y="21600"/>
                </a:lnTo>
                <a:lnTo>
                  <a:pt x="3222" y="21600"/>
                </a:lnTo>
                <a:lnTo>
                  <a:pt x="2267" y="21600"/>
                </a:lnTo>
                <a:lnTo>
                  <a:pt x="2267" y="20552"/>
                </a:lnTo>
                <a:lnTo>
                  <a:pt x="2267" y="19112"/>
                </a:lnTo>
                <a:lnTo>
                  <a:pt x="477" y="19112"/>
                </a:lnTo>
                <a:lnTo>
                  <a:pt x="0" y="17280"/>
                </a:lnTo>
                <a:lnTo>
                  <a:pt x="2267" y="16232"/>
                </a:lnTo>
                <a:lnTo>
                  <a:pt x="2267" y="15709"/>
                </a:lnTo>
                <a:lnTo>
                  <a:pt x="477" y="15709"/>
                </a:lnTo>
                <a:lnTo>
                  <a:pt x="0" y="14138"/>
                </a:lnTo>
                <a:lnTo>
                  <a:pt x="2267" y="13090"/>
                </a:lnTo>
                <a:lnTo>
                  <a:pt x="2267" y="12829"/>
                </a:lnTo>
                <a:lnTo>
                  <a:pt x="477" y="12829"/>
                </a:lnTo>
                <a:lnTo>
                  <a:pt x="0" y="10865"/>
                </a:lnTo>
                <a:lnTo>
                  <a:pt x="2267" y="10080"/>
                </a:lnTo>
                <a:lnTo>
                  <a:pt x="2267" y="9818"/>
                </a:lnTo>
                <a:lnTo>
                  <a:pt x="477" y="9818"/>
                </a:lnTo>
                <a:lnTo>
                  <a:pt x="0" y="7985"/>
                </a:lnTo>
                <a:lnTo>
                  <a:pt x="2267" y="6938"/>
                </a:lnTo>
                <a:lnTo>
                  <a:pt x="2267" y="6676"/>
                </a:lnTo>
                <a:lnTo>
                  <a:pt x="477" y="6676"/>
                </a:lnTo>
                <a:lnTo>
                  <a:pt x="0" y="5105"/>
                </a:lnTo>
                <a:lnTo>
                  <a:pt x="2267" y="4058"/>
                </a:lnTo>
                <a:lnTo>
                  <a:pt x="2267" y="1047"/>
                </a:lnTo>
                <a:lnTo>
                  <a:pt x="2267" y="0"/>
                </a:lnTo>
                <a:lnTo>
                  <a:pt x="3222" y="0"/>
                </a:lnTo>
                <a:lnTo>
                  <a:pt x="3222" y="0"/>
                </a:lnTo>
                <a:close/>
                <a:moveTo>
                  <a:pt x="7518" y="10341"/>
                </a:moveTo>
                <a:lnTo>
                  <a:pt x="7518" y="11520"/>
                </a:lnTo>
                <a:lnTo>
                  <a:pt x="10024" y="11520"/>
                </a:lnTo>
                <a:lnTo>
                  <a:pt x="10024" y="10341"/>
                </a:lnTo>
                <a:lnTo>
                  <a:pt x="7518" y="10341"/>
                </a:lnTo>
                <a:lnTo>
                  <a:pt x="7518" y="10341"/>
                </a:lnTo>
                <a:close/>
                <a:moveTo>
                  <a:pt x="7518" y="7985"/>
                </a:moveTo>
                <a:lnTo>
                  <a:pt x="7518" y="9032"/>
                </a:lnTo>
                <a:lnTo>
                  <a:pt x="11933" y="9032"/>
                </a:lnTo>
                <a:lnTo>
                  <a:pt x="11933" y="7985"/>
                </a:lnTo>
                <a:lnTo>
                  <a:pt x="7518" y="7985"/>
                </a:lnTo>
                <a:lnTo>
                  <a:pt x="7518" y="7985"/>
                </a:lnTo>
                <a:close/>
                <a:moveTo>
                  <a:pt x="7518" y="5890"/>
                </a:moveTo>
                <a:lnTo>
                  <a:pt x="7518" y="6938"/>
                </a:lnTo>
                <a:lnTo>
                  <a:pt x="13843" y="6938"/>
                </a:lnTo>
                <a:lnTo>
                  <a:pt x="13843" y="5890"/>
                </a:lnTo>
                <a:lnTo>
                  <a:pt x="7518" y="5890"/>
                </a:lnTo>
                <a:lnTo>
                  <a:pt x="7518" y="5890"/>
                </a:lnTo>
                <a:close/>
                <a:moveTo>
                  <a:pt x="7518" y="3796"/>
                </a:moveTo>
                <a:lnTo>
                  <a:pt x="7518" y="4581"/>
                </a:lnTo>
                <a:lnTo>
                  <a:pt x="13843" y="4581"/>
                </a:lnTo>
                <a:lnTo>
                  <a:pt x="13843" y="3796"/>
                </a:lnTo>
                <a:lnTo>
                  <a:pt x="7518" y="3796"/>
                </a:lnTo>
                <a:lnTo>
                  <a:pt x="7518" y="3796"/>
                </a:lnTo>
                <a:close/>
                <a:moveTo>
                  <a:pt x="10024" y="17018"/>
                </a:moveTo>
                <a:lnTo>
                  <a:pt x="11456" y="17018"/>
                </a:lnTo>
                <a:lnTo>
                  <a:pt x="12649" y="17018"/>
                </a:lnTo>
                <a:lnTo>
                  <a:pt x="11456" y="15447"/>
                </a:lnTo>
                <a:lnTo>
                  <a:pt x="10262" y="14138"/>
                </a:lnTo>
                <a:lnTo>
                  <a:pt x="10262" y="15709"/>
                </a:lnTo>
                <a:lnTo>
                  <a:pt x="10024" y="17018"/>
                </a:lnTo>
                <a:lnTo>
                  <a:pt x="10024" y="17018"/>
                </a:lnTo>
                <a:close/>
                <a:moveTo>
                  <a:pt x="19213" y="4843"/>
                </a:moveTo>
                <a:lnTo>
                  <a:pt x="11456" y="13090"/>
                </a:lnTo>
                <a:lnTo>
                  <a:pt x="13843" y="15709"/>
                </a:lnTo>
                <a:lnTo>
                  <a:pt x="21600" y="7461"/>
                </a:lnTo>
                <a:lnTo>
                  <a:pt x="19213" y="4843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271270" y="429310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821270" y="554103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2064385" y="554164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307500" y="554103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53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0" grpId="0" animBg="1"/>
      <p:bldP spid="62" grpId="0" animBg="1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六边形"/>
          <p:cNvSpPr/>
          <p:nvPr/>
        </p:nvSpPr>
        <p:spPr>
          <a:xfrm>
            <a:off x="7310171" y="1000226"/>
            <a:ext cx="3487979" cy="3008182"/>
          </a:xfrm>
          <a:prstGeom prst="hexagon">
            <a:avLst>
              <a:gd name="adj" fmla="val 24982"/>
              <a:gd name="vf" fmla="val 115470"/>
            </a:avLst>
          </a:prstGeom>
          <a:solidFill>
            <a:srgbClr val="CC3300"/>
          </a:solidFill>
          <a:ln w="76200" cap="flat" cmpd="sng">
            <a:solidFill>
              <a:srgbClr val="ECECEC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41" name="六边形"/>
          <p:cNvSpPr/>
          <p:nvPr/>
        </p:nvSpPr>
        <p:spPr>
          <a:xfrm>
            <a:off x="7578939" y="1233156"/>
            <a:ext cx="2950447" cy="2542323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CC3300"/>
          </a:solidFill>
          <a:ln w="76200" cap="flat" cmpd="sng">
            <a:solidFill>
              <a:srgbClr val="ECECEC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42" name="六边形"/>
          <p:cNvSpPr/>
          <p:nvPr/>
        </p:nvSpPr>
        <p:spPr>
          <a:xfrm>
            <a:off x="7819831" y="1440205"/>
            <a:ext cx="2468661" cy="2128225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CC3300"/>
          </a:solidFill>
          <a:ln w="76200" cap="flat" cmpd="sng">
            <a:solidFill>
              <a:srgbClr val="ECECEC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43" name="六边形"/>
          <p:cNvSpPr/>
          <p:nvPr/>
        </p:nvSpPr>
        <p:spPr>
          <a:xfrm>
            <a:off x="8064708" y="1651235"/>
            <a:ext cx="1978910" cy="1706164"/>
          </a:xfrm>
          <a:prstGeom prst="hexagon">
            <a:avLst>
              <a:gd name="adj" fmla="val 24990"/>
              <a:gd name="vf" fmla="val 115470"/>
            </a:avLst>
          </a:prstGeom>
          <a:solidFill>
            <a:srgbClr val="CC3300"/>
          </a:solidFill>
          <a:ln w="76200" cap="flat" cmpd="sng">
            <a:solidFill>
              <a:srgbClr val="ECECEC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44" name="六边形"/>
          <p:cNvSpPr/>
          <p:nvPr/>
        </p:nvSpPr>
        <p:spPr>
          <a:xfrm>
            <a:off x="8319538" y="1872221"/>
            <a:ext cx="1469250" cy="1266183"/>
          </a:xfrm>
          <a:prstGeom prst="hexagon">
            <a:avLst>
              <a:gd name="adj" fmla="val 25012"/>
              <a:gd name="vf" fmla="val 115470"/>
            </a:avLst>
          </a:prstGeom>
          <a:solidFill>
            <a:schemeClr val="accent1"/>
          </a:solidFill>
          <a:ln w="76200" cap="flat" cmpd="sng">
            <a:solidFill>
              <a:srgbClr val="ECECEC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35" b="1" i="0" u="none" strike="noStrike" kern="1200" cap="none" spc="0" baseline="0">
                <a:solidFill>
                  <a:srgbClr val="F0F2F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10035" b="1" i="0" u="none" strike="noStrike" kern="1200" cap="none" spc="0" baseline="0">
              <a:solidFill>
                <a:srgbClr val="F0F2F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" name="矩形"/>
          <p:cNvSpPr/>
          <p:nvPr/>
        </p:nvSpPr>
        <p:spPr>
          <a:xfrm>
            <a:off x="6818432" y="4159714"/>
            <a:ext cx="4559775" cy="812268"/>
          </a:xfrm>
          <a:prstGeom prst="rect">
            <a:avLst/>
          </a:prstGeom>
          <a:solidFill>
            <a:srgbClr val="CC3300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 u="none" strike="noStrike" kern="1200" cap="none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焊接变形和应力</a:t>
            </a:r>
            <a:endParaRPr lang="zh-CN" altLang="en-US" sz="4400" b="0" i="0" u="none" strike="noStrike" kern="1200" cap="none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6" name="矩形"/>
          <p:cNvSpPr/>
          <p:nvPr/>
        </p:nvSpPr>
        <p:spPr>
          <a:xfrm>
            <a:off x="6908736" y="4983859"/>
            <a:ext cx="4469469" cy="8153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defTabSz="1212215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Welding deformation and stress</a:t>
            </a:r>
            <a:endParaRPr lang="zh-CN" altLang="en-US" sz="2400" b="0" i="0" u="none" strike="noStrike" kern="1200" cap="none" spc="0" baseline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249" name="组合"/>
          <p:cNvGrpSpPr/>
          <p:nvPr/>
        </p:nvGrpSpPr>
        <p:grpSpPr>
          <a:xfrm>
            <a:off x="-23891" y="47007"/>
            <a:ext cx="7107355" cy="6772892"/>
            <a:chOff x="-23891" y="47007"/>
            <a:chExt cx="7107355" cy="6772892"/>
          </a:xfrm>
        </p:grpSpPr>
        <p:sp>
          <p:nvSpPr>
            <p:cNvPr id="247" name="曲线"/>
            <p:cNvSpPr/>
            <p:nvPr/>
          </p:nvSpPr>
          <p:spPr>
            <a:xfrm>
              <a:off x="5511314" y="47007"/>
              <a:ext cx="1572149" cy="205908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435"/>
                  </a:moveTo>
                  <a:lnTo>
                    <a:pt x="8136" y="12"/>
                  </a:lnTo>
                  <a:lnTo>
                    <a:pt x="21600" y="0"/>
                  </a:lnTo>
                  <a:lnTo>
                    <a:pt x="7966" y="21600"/>
                  </a:lnTo>
                  <a:lnTo>
                    <a:pt x="0" y="21435"/>
                  </a:lnTo>
                  <a:close/>
                </a:path>
              </a:pathLst>
            </a:custGeom>
            <a:gradFill rotWithShape="1">
              <a:gsLst>
                <a:gs pos="0">
                  <a:srgbClr val="9FA0A0">
                    <a:alpha val="100000"/>
                  </a:srgbClr>
                </a:gs>
                <a:gs pos="100000">
                  <a:srgbClr val="DBDCDC">
                    <a:alpha val="100000"/>
                  </a:srgbClr>
                </a:gs>
              </a:gsLst>
              <a:lin ang="324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48" name="曲线"/>
            <p:cNvSpPr/>
            <p:nvPr/>
          </p:nvSpPr>
          <p:spPr>
            <a:xfrm>
              <a:off x="-23891" y="1417371"/>
              <a:ext cx="6151278" cy="540252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7904" y="6292"/>
                  </a:moveTo>
                  <a:lnTo>
                    <a:pt x="20172" y="2483"/>
                  </a:lnTo>
                  <a:lnTo>
                    <a:pt x="21600" y="1568"/>
                  </a:lnTo>
                  <a:lnTo>
                    <a:pt x="20835" y="0"/>
                  </a:lnTo>
                  <a:cubicBezTo>
                    <a:pt x="20822" y="28"/>
                    <a:pt x="20811" y="56"/>
                    <a:pt x="20798" y="84"/>
                  </a:cubicBezTo>
                  <a:lnTo>
                    <a:pt x="18604" y="1397"/>
                  </a:lnTo>
                  <a:lnTo>
                    <a:pt x="17508" y="3518"/>
                  </a:lnTo>
                  <a:lnTo>
                    <a:pt x="17508" y="3509"/>
                  </a:lnTo>
                  <a:cubicBezTo>
                    <a:pt x="17467" y="3592"/>
                    <a:pt x="17422" y="3671"/>
                    <a:pt x="17381" y="3754"/>
                  </a:cubicBezTo>
                  <a:cubicBezTo>
                    <a:pt x="17413" y="3687"/>
                    <a:pt x="17446" y="3622"/>
                    <a:pt x="17478" y="3555"/>
                  </a:cubicBezTo>
                  <a:lnTo>
                    <a:pt x="15456" y="4672"/>
                  </a:lnTo>
                  <a:lnTo>
                    <a:pt x="14167" y="7045"/>
                  </a:lnTo>
                  <a:lnTo>
                    <a:pt x="12359" y="7957"/>
                  </a:lnTo>
                  <a:lnTo>
                    <a:pt x="9048" y="13681"/>
                  </a:lnTo>
                  <a:lnTo>
                    <a:pt x="3790" y="16720"/>
                  </a:lnTo>
                  <a:lnTo>
                    <a:pt x="0" y="21384"/>
                  </a:lnTo>
                  <a:lnTo>
                    <a:pt x="6019" y="21600"/>
                  </a:lnTo>
                  <a:lnTo>
                    <a:pt x="11203" y="13080"/>
                  </a:lnTo>
                  <a:lnTo>
                    <a:pt x="12167" y="10735"/>
                  </a:lnTo>
                  <a:lnTo>
                    <a:pt x="14152" y="9899"/>
                  </a:lnTo>
                  <a:cubicBezTo>
                    <a:pt x="14379" y="9776"/>
                    <a:pt x="14197" y="9873"/>
                    <a:pt x="14277" y="9823"/>
                  </a:cubicBezTo>
                  <a:lnTo>
                    <a:pt x="15724" y="6981"/>
                  </a:lnTo>
                  <a:lnTo>
                    <a:pt x="17904" y="6292"/>
                  </a:lnTo>
                  <a:close/>
                </a:path>
              </a:pathLst>
            </a:custGeom>
            <a:solidFill>
              <a:srgbClr val="B5B5B6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258" name="组合"/>
          <p:cNvGrpSpPr/>
          <p:nvPr/>
        </p:nvGrpSpPr>
        <p:grpSpPr>
          <a:xfrm>
            <a:off x="-23891" y="4452"/>
            <a:ext cx="7065299" cy="6853547"/>
            <a:chOff x="-23891" y="4452"/>
            <a:chExt cx="7065299" cy="6853547"/>
          </a:xfrm>
        </p:grpSpPr>
        <p:sp>
          <p:nvSpPr>
            <p:cNvPr id="250" name="曲线"/>
            <p:cNvSpPr/>
            <p:nvPr/>
          </p:nvSpPr>
          <p:spPr>
            <a:xfrm>
              <a:off x="5538136" y="4452"/>
              <a:ext cx="1503271" cy="2063474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65"/>
                  </a:moveTo>
                  <a:lnTo>
                    <a:pt x="8787" y="0"/>
                  </a:lnTo>
                  <a:lnTo>
                    <a:pt x="21600" y="0"/>
                  </a:lnTo>
                  <a:lnTo>
                    <a:pt x="12007" y="21600"/>
                  </a:lnTo>
                  <a:lnTo>
                    <a:pt x="0" y="19365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51" name="曲线"/>
            <p:cNvSpPr/>
            <p:nvPr/>
          </p:nvSpPr>
          <p:spPr>
            <a:xfrm>
              <a:off x="5485372" y="816039"/>
              <a:ext cx="893910" cy="125231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7288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38185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52" name="曲线"/>
            <p:cNvSpPr/>
            <p:nvPr/>
          </p:nvSpPr>
          <p:spPr>
            <a:xfrm>
              <a:off x="4566416" y="816039"/>
              <a:ext cx="1226376" cy="212988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87"/>
                  </a:moveTo>
                  <a:lnTo>
                    <a:pt x="7484" y="0"/>
                  </a:lnTo>
                  <a:lnTo>
                    <a:pt x="21600" y="0"/>
                  </a:lnTo>
                  <a:lnTo>
                    <a:pt x="13340" y="21600"/>
                  </a:lnTo>
                  <a:lnTo>
                    <a:pt x="0" y="19387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53" name="曲线"/>
            <p:cNvSpPr/>
            <p:nvPr/>
          </p:nvSpPr>
          <p:spPr>
            <a:xfrm>
              <a:off x="4423737" y="1643157"/>
              <a:ext cx="893910" cy="130449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824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8246" y="0"/>
                  </a:lnTo>
                  <a:close/>
                </a:path>
              </a:pathLst>
            </a:custGeom>
            <a:solidFill>
              <a:srgbClr val="9C0D2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54" name="曲线"/>
            <p:cNvSpPr/>
            <p:nvPr/>
          </p:nvSpPr>
          <p:spPr>
            <a:xfrm>
              <a:off x="3503569" y="1640786"/>
              <a:ext cx="1261603" cy="2165464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447"/>
                  </a:moveTo>
                  <a:lnTo>
                    <a:pt x="7840" y="0"/>
                  </a:lnTo>
                  <a:lnTo>
                    <a:pt x="21600" y="0"/>
                  </a:lnTo>
                  <a:lnTo>
                    <a:pt x="12929" y="21600"/>
                  </a:lnTo>
                  <a:lnTo>
                    <a:pt x="0" y="19447"/>
                  </a:lnTo>
                  <a:close/>
                </a:path>
              </a:pathLst>
            </a:custGeom>
            <a:gradFill rotWithShape="1">
              <a:gsLst>
                <a:gs pos="0">
                  <a:srgbClr val="E95314">
                    <a:alpha val="100000"/>
                  </a:srgbClr>
                </a:gs>
                <a:gs pos="100000">
                  <a:srgbClr val="C41023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55" name="曲线"/>
            <p:cNvSpPr/>
            <p:nvPr/>
          </p:nvSpPr>
          <p:spPr>
            <a:xfrm>
              <a:off x="3360261" y="2395021"/>
              <a:ext cx="893911" cy="142071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915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9150" y="0"/>
                  </a:lnTo>
                  <a:close/>
                </a:path>
              </a:pathLst>
            </a:custGeom>
            <a:solidFill>
              <a:srgbClr val="DD810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56" name="曲线"/>
            <p:cNvSpPr/>
            <p:nvPr/>
          </p:nvSpPr>
          <p:spPr>
            <a:xfrm>
              <a:off x="-23891" y="4465503"/>
              <a:ext cx="3375312" cy="239249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0" y="4404"/>
                  </a:lnTo>
                  <a:lnTo>
                    <a:pt x="16122" y="0"/>
                  </a:lnTo>
                  <a:lnTo>
                    <a:pt x="21600" y="19"/>
                  </a:lnTo>
                  <a:lnTo>
                    <a:pt x="11806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8B52B">
                    <a:alpha val="100000"/>
                  </a:srgbClr>
                </a:gs>
                <a:gs pos="100000">
                  <a:srgbClr val="EA5712">
                    <a:alpha val="100000"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57" name="曲线"/>
            <p:cNvSpPr/>
            <p:nvPr/>
          </p:nvSpPr>
          <p:spPr>
            <a:xfrm>
              <a:off x="2477360" y="2395021"/>
              <a:ext cx="1266005" cy="207286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575"/>
                  </a:moveTo>
                  <a:lnTo>
                    <a:pt x="7888" y="0"/>
                  </a:lnTo>
                  <a:lnTo>
                    <a:pt x="21600" y="0"/>
                  </a:lnTo>
                  <a:lnTo>
                    <a:pt x="14951" y="21600"/>
                  </a:lnTo>
                  <a:lnTo>
                    <a:pt x="0" y="21575"/>
                  </a:lnTo>
                  <a:close/>
                </a:path>
              </a:pathLst>
            </a:custGeom>
            <a:gradFill rotWithShape="1">
              <a:gsLst>
                <a:gs pos="0">
                  <a:srgbClr val="F7ED11">
                    <a:alpha val="100000"/>
                  </a:srgbClr>
                </a:gs>
                <a:gs pos="100000">
                  <a:srgbClr val="F49B01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265" name="组合"/>
          <p:cNvGrpSpPr/>
          <p:nvPr/>
        </p:nvGrpSpPr>
        <p:grpSpPr>
          <a:xfrm>
            <a:off x="570957" y="293813"/>
            <a:ext cx="822891" cy="822892"/>
            <a:chOff x="570957" y="293813"/>
            <a:chExt cx="822891" cy="822892"/>
          </a:xfrm>
        </p:grpSpPr>
        <p:grpSp>
          <p:nvGrpSpPr>
            <p:cNvPr id="261" name="组合"/>
            <p:cNvGrpSpPr/>
            <p:nvPr/>
          </p:nvGrpSpPr>
          <p:grpSpPr>
            <a:xfrm>
              <a:off x="570957" y="293813"/>
              <a:ext cx="822891" cy="822892"/>
              <a:chOff x="570957" y="293813"/>
              <a:chExt cx="822891" cy="822892"/>
            </a:xfrm>
          </p:grpSpPr>
          <p:sp>
            <p:nvSpPr>
              <p:cNvPr id="259" name="椭圆"/>
              <p:cNvSpPr/>
              <p:nvPr/>
            </p:nvSpPr>
            <p:spPr>
              <a:xfrm>
                <a:off x="570957" y="293813"/>
                <a:ext cx="822891" cy="822892"/>
              </a:xfrm>
              <a:prstGeom prst="ellipse">
                <a:avLst/>
              </a:prstGeom>
              <a:solidFill>
                <a:srgbClr val="FFC000"/>
              </a:soli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60" name="椭圆"/>
              <p:cNvSpPr/>
              <p:nvPr/>
            </p:nvSpPr>
            <p:spPr>
              <a:xfrm>
                <a:off x="585077" y="307934"/>
                <a:ext cx="794651" cy="794651"/>
              </a:xfrm>
              <a:prstGeom prst="ellipse">
                <a:avLst/>
              </a:prstGeom>
              <a:solidFill>
                <a:srgbClr val="FFC000"/>
              </a:soli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</p:grpSp>
        <p:grpSp>
          <p:nvGrpSpPr>
            <p:cNvPr id="264" name="组合"/>
            <p:cNvGrpSpPr/>
            <p:nvPr/>
          </p:nvGrpSpPr>
          <p:grpSpPr>
            <a:xfrm>
              <a:off x="802856" y="400481"/>
              <a:ext cx="359092" cy="624933"/>
              <a:chOff x="802856" y="400481"/>
              <a:chExt cx="359092" cy="624933"/>
            </a:xfrm>
          </p:grpSpPr>
          <p:sp>
            <p:nvSpPr>
              <p:cNvPr id="262" name="曲线"/>
              <p:cNvSpPr/>
              <p:nvPr/>
            </p:nvSpPr>
            <p:spPr>
              <a:xfrm>
                <a:off x="894252" y="949328"/>
                <a:ext cx="175835" cy="76086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19721" y="0"/>
                    </a:moveTo>
                    <a:cubicBezTo>
                      <a:pt x="1878" y="0"/>
                      <a:pt x="1878" y="0"/>
                      <a:pt x="1878" y="0"/>
                    </a:cubicBezTo>
                    <a:cubicBezTo>
                      <a:pt x="939" y="0"/>
                      <a:pt x="0" y="2160"/>
                      <a:pt x="0" y="4320"/>
                    </a:cubicBezTo>
                    <a:cubicBezTo>
                      <a:pt x="0" y="8639"/>
                      <a:pt x="939" y="10800"/>
                      <a:pt x="1878" y="10800"/>
                    </a:cubicBezTo>
                    <a:cubicBezTo>
                      <a:pt x="2817" y="10800"/>
                      <a:pt x="2817" y="10800"/>
                      <a:pt x="2817" y="10800"/>
                    </a:cubicBezTo>
                    <a:cubicBezTo>
                      <a:pt x="2817" y="12960"/>
                      <a:pt x="3756" y="15119"/>
                      <a:pt x="4695" y="15119"/>
                    </a:cubicBezTo>
                    <a:cubicBezTo>
                      <a:pt x="4695" y="15119"/>
                      <a:pt x="4695" y="15119"/>
                      <a:pt x="4695" y="15119"/>
                    </a:cubicBezTo>
                    <a:cubicBezTo>
                      <a:pt x="4695" y="17279"/>
                      <a:pt x="4695" y="19440"/>
                      <a:pt x="5634" y="19440"/>
                    </a:cubicBezTo>
                    <a:cubicBezTo>
                      <a:pt x="5634" y="21600"/>
                      <a:pt x="6573" y="21600"/>
                      <a:pt x="7512" y="21600"/>
                    </a:cubicBezTo>
                    <a:cubicBezTo>
                      <a:pt x="14087" y="21600"/>
                      <a:pt x="14087" y="21600"/>
                      <a:pt x="14087" y="21600"/>
                    </a:cubicBezTo>
                    <a:cubicBezTo>
                      <a:pt x="15026" y="21600"/>
                      <a:pt x="15965" y="21600"/>
                      <a:pt x="15965" y="19440"/>
                    </a:cubicBezTo>
                    <a:cubicBezTo>
                      <a:pt x="16904" y="19440"/>
                      <a:pt x="16904" y="17279"/>
                      <a:pt x="16904" y="15119"/>
                    </a:cubicBezTo>
                    <a:cubicBezTo>
                      <a:pt x="16904" y="15119"/>
                      <a:pt x="16904" y="15119"/>
                      <a:pt x="16904" y="15119"/>
                    </a:cubicBezTo>
                    <a:cubicBezTo>
                      <a:pt x="17843" y="15119"/>
                      <a:pt x="18782" y="12960"/>
                      <a:pt x="18782" y="10800"/>
                    </a:cubicBezTo>
                    <a:cubicBezTo>
                      <a:pt x="19721" y="10800"/>
                      <a:pt x="19721" y="10800"/>
                      <a:pt x="19721" y="10800"/>
                    </a:cubicBezTo>
                    <a:cubicBezTo>
                      <a:pt x="20660" y="10800"/>
                      <a:pt x="21600" y="8639"/>
                      <a:pt x="21600" y="4320"/>
                    </a:cubicBezTo>
                    <a:cubicBezTo>
                      <a:pt x="21600" y="2160"/>
                      <a:pt x="20660" y="0"/>
                      <a:pt x="197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63" name="曲线"/>
              <p:cNvSpPr/>
              <p:nvPr/>
            </p:nvSpPr>
            <p:spPr>
              <a:xfrm>
                <a:off x="802856" y="400481"/>
                <a:ext cx="359092" cy="503380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8482" y="3554"/>
                    </a:moveTo>
                    <a:cubicBezTo>
                      <a:pt x="7504" y="3612"/>
                      <a:pt x="6001" y="4828"/>
                      <a:pt x="5199" y="6546"/>
                    </a:cubicBezTo>
                    <a:cubicBezTo>
                      <a:pt x="4283" y="8509"/>
                      <a:pt x="4283" y="10472"/>
                      <a:pt x="5199" y="10472"/>
                    </a:cubicBezTo>
                    <a:cubicBezTo>
                      <a:pt x="6116" y="10800"/>
                      <a:pt x="7948" y="9491"/>
                      <a:pt x="8864" y="7528"/>
                    </a:cubicBezTo>
                    <a:cubicBezTo>
                      <a:pt x="9781" y="5565"/>
                      <a:pt x="9781" y="3602"/>
                      <a:pt x="8864" y="3602"/>
                    </a:cubicBezTo>
                    <a:cubicBezTo>
                      <a:pt x="8750" y="3561"/>
                      <a:pt x="8621" y="3545"/>
                      <a:pt x="8482" y="3554"/>
                    </a:cubicBezTo>
                    <a:close/>
                    <a:moveTo>
                      <a:pt x="11029" y="0"/>
                    </a:moveTo>
                    <a:cubicBezTo>
                      <a:pt x="17004" y="0"/>
                      <a:pt x="21600" y="3927"/>
                      <a:pt x="21600" y="8181"/>
                    </a:cubicBezTo>
                    <a:cubicBezTo>
                      <a:pt x="21600" y="11127"/>
                      <a:pt x="18842" y="13418"/>
                      <a:pt x="18842" y="13418"/>
                    </a:cubicBezTo>
                    <a:cubicBezTo>
                      <a:pt x="17923" y="14072"/>
                      <a:pt x="17004" y="18000"/>
                      <a:pt x="17004" y="18981"/>
                    </a:cubicBezTo>
                    <a:cubicBezTo>
                      <a:pt x="17004" y="18981"/>
                      <a:pt x="17004" y="18981"/>
                      <a:pt x="17004" y="19636"/>
                    </a:cubicBezTo>
                    <a:cubicBezTo>
                      <a:pt x="17004" y="20618"/>
                      <a:pt x="15625" y="21600"/>
                      <a:pt x="14246" y="21600"/>
                    </a:cubicBezTo>
                    <a:cubicBezTo>
                      <a:pt x="14246" y="21600"/>
                      <a:pt x="14246" y="21600"/>
                      <a:pt x="7353" y="21600"/>
                    </a:cubicBezTo>
                    <a:cubicBezTo>
                      <a:pt x="5514" y="21600"/>
                      <a:pt x="4595" y="20618"/>
                      <a:pt x="4595" y="19636"/>
                    </a:cubicBezTo>
                    <a:cubicBezTo>
                      <a:pt x="4595" y="19636"/>
                      <a:pt x="4595" y="19636"/>
                      <a:pt x="4595" y="18981"/>
                    </a:cubicBezTo>
                    <a:cubicBezTo>
                      <a:pt x="4595" y="18000"/>
                      <a:pt x="3676" y="14072"/>
                      <a:pt x="2757" y="13090"/>
                    </a:cubicBezTo>
                    <a:cubicBezTo>
                      <a:pt x="2757" y="13090"/>
                      <a:pt x="0" y="10800"/>
                      <a:pt x="0" y="8181"/>
                    </a:cubicBezTo>
                    <a:cubicBezTo>
                      <a:pt x="0" y="3927"/>
                      <a:pt x="4595" y="0"/>
                      <a:pt x="110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58" grpId="0" animBg="1"/>
      <p:bldP spid="24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矩形"/>
          <p:cNvSpPr/>
          <p:nvPr/>
        </p:nvSpPr>
        <p:spPr>
          <a:xfrm>
            <a:off x="414958" y="332655"/>
            <a:ext cx="3520802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焊接变形和应力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0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1" name="矩形"/>
          <p:cNvSpPr/>
          <p:nvPr/>
        </p:nvSpPr>
        <p:spPr>
          <a:xfrm>
            <a:off x="5087888" y="2060848"/>
            <a:ext cx="6696743" cy="6740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720725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焊接发生变形和应力的原因和危害</a:t>
            </a:r>
            <a:endParaRPr lang="zh-CN" altLang="en-US" sz="2800" b="1" i="0" u="none" strike="noStrike" kern="0" cap="none" spc="0" baseline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2" name="矩形"/>
          <p:cNvSpPr/>
          <p:nvPr/>
        </p:nvSpPr>
        <p:spPr>
          <a:xfrm>
            <a:off x="5015880" y="3070614"/>
            <a:ext cx="6048672" cy="1660207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720725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焊接过程中对焊件不均匀的加热和冷却，是导致焊件产生变形和应力的主要原因，另一个原因是当熔池的金属由液态变为固态时，或从高温降为常温时，由于焊缝收缩，体积缩小。</a:t>
            </a:r>
            <a:r>
              <a:rPr lang="zh-CN" altLang="en-US" sz="2400" b="1" i="0" u="none" strike="noStrike" kern="0" cap="none" spc="0" baseline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其危害主要有：</a:t>
            </a:r>
            <a:endParaRPr lang="zh-CN" altLang="en-US" sz="2400" b="1" i="0" u="none" strike="noStrike" kern="0" cap="none" spc="0" baseline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3" name="圆角矩形"/>
          <p:cNvSpPr/>
          <p:nvPr/>
        </p:nvSpPr>
        <p:spPr>
          <a:xfrm>
            <a:off x="5087888" y="4893025"/>
            <a:ext cx="6048672" cy="840230"/>
          </a:xfrm>
          <a:prstGeom prst="roundRect">
            <a:avLst>
              <a:gd name="adj" fmla="val 8152"/>
            </a:avLst>
          </a:prstGeom>
          <a:solidFill>
            <a:srgbClr val="00B0F0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4" name="矩形"/>
          <p:cNvSpPr/>
          <p:nvPr/>
        </p:nvSpPr>
        <p:spPr>
          <a:xfrm>
            <a:off x="5159895" y="4986897"/>
            <a:ext cx="5976664" cy="65248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7207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焊件报废     矫正费工时     工伤事故</a:t>
            </a:r>
            <a:endParaRPr lang="zh-CN" altLang="en-US" sz="2800" b="1" i="0" u="none" strike="noStrike" kern="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5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12541" y="2006746"/>
            <a:ext cx="3343275" cy="373483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  <p:bldP spid="272" grpId="0"/>
      <p:bldP spid="273" grpId="0" animBg="1"/>
      <p:bldP spid="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矩形"/>
          <p:cNvSpPr/>
          <p:nvPr/>
        </p:nvSpPr>
        <p:spPr>
          <a:xfrm>
            <a:off x="414958" y="332655"/>
            <a:ext cx="3520802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焊接变形和应力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0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pic>
        <p:nvPicPr>
          <p:cNvPr id="281" name="图片"/>
          <p:cNvPicPr>
            <a:picLocks noChangeAspect="1"/>
          </p:cNvPicPr>
          <p:nvPr/>
        </p:nvPicPr>
        <p:blipFill>
          <a:blip r:embed="rId1" cstate="print"/>
          <a:srcRect r="3643" b="5829"/>
          <a:stretch>
            <a:fillRect/>
          </a:stretch>
        </p:blipFill>
        <p:spPr>
          <a:xfrm>
            <a:off x="1704947" y="1556793"/>
            <a:ext cx="3598963" cy="3315166"/>
          </a:xfrm>
          <a:prstGeom prst="flowChartConnector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82" name="矩形"/>
          <p:cNvSpPr/>
          <p:nvPr/>
        </p:nvSpPr>
        <p:spPr>
          <a:xfrm>
            <a:off x="2177494" y="5294107"/>
            <a:ext cx="26816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焊接变形的类型</a:t>
            </a:r>
            <a:endParaRPr lang="zh-CN" altLang="en-US" sz="2800" b="1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13" name="组合"/>
          <p:cNvGrpSpPr/>
          <p:nvPr/>
        </p:nvGrpSpPr>
        <p:grpSpPr>
          <a:xfrm>
            <a:off x="6736622" y="1048039"/>
            <a:ext cx="3614137" cy="4806627"/>
            <a:chOff x="6736622" y="1048039"/>
            <a:chExt cx="3614137" cy="4806627"/>
          </a:xfrm>
        </p:grpSpPr>
        <p:grpSp>
          <p:nvGrpSpPr>
            <p:cNvPr id="288" name="组合"/>
            <p:cNvGrpSpPr/>
            <p:nvPr/>
          </p:nvGrpSpPr>
          <p:grpSpPr>
            <a:xfrm>
              <a:off x="6736622" y="1048039"/>
              <a:ext cx="3602085" cy="1091565"/>
              <a:chOff x="6736622" y="1048039"/>
              <a:chExt cx="3602085" cy="1091565"/>
            </a:xfrm>
          </p:grpSpPr>
          <p:sp>
            <p:nvSpPr>
              <p:cNvPr id="283" name="曲线"/>
              <p:cNvSpPr/>
              <p:nvPr/>
            </p:nvSpPr>
            <p:spPr>
              <a:xfrm>
                <a:off x="6736622" y="1229924"/>
                <a:ext cx="3602085" cy="762559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0" y="0"/>
                    </a:moveTo>
                    <a:lnTo>
                      <a:pt x="5085" y="0"/>
                    </a:lnTo>
                    <a:lnTo>
                      <a:pt x="5085" y="18491"/>
                    </a:lnTo>
                    <a:lnTo>
                      <a:pt x="6833" y="0"/>
                    </a:lnTo>
                    <a:lnTo>
                      <a:pt x="19284" y="0"/>
                    </a:lnTo>
                    <a:lnTo>
                      <a:pt x="21600" y="10800"/>
                    </a:lnTo>
                    <a:lnTo>
                      <a:pt x="1928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B0F0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84" name="矩形"/>
              <p:cNvSpPr/>
              <p:nvPr/>
            </p:nvSpPr>
            <p:spPr>
              <a:xfrm>
                <a:off x="6736622" y="1229925"/>
                <a:ext cx="99193" cy="762557"/>
              </a:xfrm>
              <a:prstGeom prst="rect">
                <a:avLst/>
              </a:prstGeom>
              <a:solidFill>
                <a:srgbClr val="0084B4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85" name="曲线"/>
              <p:cNvSpPr/>
              <p:nvPr/>
            </p:nvSpPr>
            <p:spPr>
              <a:xfrm rot="11946960" flipH="1">
                <a:off x="7693462" y="1235249"/>
                <a:ext cx="281797" cy="717880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4847" y="21600"/>
                    </a:moveTo>
                    <a:lnTo>
                      <a:pt x="0" y="0"/>
                    </a:lnTo>
                    <a:lnTo>
                      <a:pt x="21600" y="17134"/>
                    </a:lnTo>
                    <a:lnTo>
                      <a:pt x="4847" y="21600"/>
                    </a:lnTo>
                    <a:close/>
                  </a:path>
                </a:pathLst>
              </a:custGeom>
              <a:solidFill>
                <a:srgbClr val="FFFFFF">
                  <a:alpha val="59000"/>
                </a:srgbClr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86" name="矩形"/>
              <p:cNvSpPr/>
              <p:nvPr/>
            </p:nvSpPr>
            <p:spPr>
              <a:xfrm>
                <a:off x="6875880" y="1048039"/>
                <a:ext cx="631879" cy="109156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6600" b="1" i="0" u="none" strike="noStrike" kern="0" cap="none" spc="0" baseline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</a:t>
                </a:r>
                <a:endParaRPr lang="zh-CN" altLang="en-US" sz="6600" b="1" i="0" u="none" strike="noStrike" kern="0" cap="none" spc="0" baseline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7" name="矩形"/>
              <p:cNvSpPr/>
              <p:nvPr/>
            </p:nvSpPr>
            <p:spPr>
              <a:xfrm>
                <a:off x="8155880" y="1357173"/>
                <a:ext cx="1614804" cy="52006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800" b="1" i="0" u="none" strike="noStrike" kern="0" cap="none" spc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扭曲变形</a:t>
                </a:r>
                <a:endParaRPr lang="zh-CN" altLang="en-US" sz="2800" b="1" i="0" u="none" strike="noStrike" kern="0" cap="none" spc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" name="组合"/>
            <p:cNvGrpSpPr/>
            <p:nvPr/>
          </p:nvGrpSpPr>
          <p:grpSpPr>
            <a:xfrm>
              <a:off x="6736622" y="2002985"/>
              <a:ext cx="3602085" cy="1091565"/>
              <a:chOff x="6736622" y="2002985"/>
              <a:chExt cx="3602085" cy="1091565"/>
            </a:xfrm>
          </p:grpSpPr>
          <p:sp>
            <p:nvSpPr>
              <p:cNvPr id="289" name="曲线"/>
              <p:cNvSpPr/>
              <p:nvPr/>
            </p:nvSpPr>
            <p:spPr>
              <a:xfrm>
                <a:off x="6736622" y="2184870"/>
                <a:ext cx="3602085" cy="762559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0" y="0"/>
                    </a:moveTo>
                    <a:lnTo>
                      <a:pt x="5085" y="0"/>
                    </a:lnTo>
                    <a:lnTo>
                      <a:pt x="5085" y="18491"/>
                    </a:lnTo>
                    <a:lnTo>
                      <a:pt x="6833" y="0"/>
                    </a:lnTo>
                    <a:lnTo>
                      <a:pt x="19284" y="0"/>
                    </a:lnTo>
                    <a:lnTo>
                      <a:pt x="21600" y="10800"/>
                    </a:lnTo>
                    <a:lnTo>
                      <a:pt x="1928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93925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90" name="矩形"/>
              <p:cNvSpPr/>
              <p:nvPr/>
            </p:nvSpPr>
            <p:spPr>
              <a:xfrm>
                <a:off x="6736622" y="2184871"/>
                <a:ext cx="99193" cy="762557"/>
              </a:xfrm>
              <a:prstGeom prst="rect">
                <a:avLst/>
              </a:prstGeom>
              <a:solidFill>
                <a:srgbClr val="DE1D0F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91" name="曲线"/>
              <p:cNvSpPr/>
              <p:nvPr/>
            </p:nvSpPr>
            <p:spPr>
              <a:xfrm rot="11946960" flipH="1">
                <a:off x="7693463" y="2190195"/>
                <a:ext cx="281797" cy="717880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4847" y="21600"/>
                    </a:moveTo>
                    <a:lnTo>
                      <a:pt x="0" y="0"/>
                    </a:lnTo>
                    <a:lnTo>
                      <a:pt x="21600" y="17134"/>
                    </a:lnTo>
                    <a:lnTo>
                      <a:pt x="4847" y="21600"/>
                    </a:lnTo>
                    <a:close/>
                  </a:path>
                </a:pathLst>
              </a:custGeom>
              <a:solidFill>
                <a:srgbClr val="FFFFFF">
                  <a:alpha val="59000"/>
                </a:srgbClr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92" name="矩形"/>
              <p:cNvSpPr/>
              <p:nvPr/>
            </p:nvSpPr>
            <p:spPr>
              <a:xfrm>
                <a:off x="6875881" y="2002985"/>
                <a:ext cx="631879" cy="109156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6600" b="1" i="0" u="none" strike="noStrike" kern="0" cap="none" spc="0" baseline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</a:t>
                </a:r>
                <a:endParaRPr lang="zh-CN" altLang="en-US" sz="6600" b="1" i="0" u="none" strike="noStrike" kern="0" cap="none" spc="0" baseline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3" name="矩形"/>
              <p:cNvSpPr/>
              <p:nvPr/>
            </p:nvSpPr>
            <p:spPr>
              <a:xfrm>
                <a:off x="7888750" y="2323917"/>
                <a:ext cx="2326004" cy="45339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400" b="1" i="0" u="none" strike="noStrike" kern="0" cap="none" spc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纵向或横向变形</a:t>
                </a:r>
                <a:endParaRPr lang="zh-CN" altLang="en-US" sz="2400" b="1" i="0" u="none" strike="noStrike" kern="0" cap="none" spc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0" name="组合"/>
            <p:cNvGrpSpPr/>
            <p:nvPr/>
          </p:nvGrpSpPr>
          <p:grpSpPr>
            <a:xfrm>
              <a:off x="6748674" y="2961810"/>
              <a:ext cx="3602084" cy="1091565"/>
              <a:chOff x="6748674" y="2961810"/>
              <a:chExt cx="3602084" cy="1091565"/>
            </a:xfrm>
          </p:grpSpPr>
          <p:sp>
            <p:nvSpPr>
              <p:cNvPr id="295" name="曲线"/>
              <p:cNvSpPr/>
              <p:nvPr/>
            </p:nvSpPr>
            <p:spPr>
              <a:xfrm>
                <a:off x="6748674" y="3143694"/>
                <a:ext cx="3602084" cy="762559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0" y="0"/>
                    </a:moveTo>
                    <a:lnTo>
                      <a:pt x="5085" y="0"/>
                    </a:lnTo>
                    <a:lnTo>
                      <a:pt x="5085" y="18491"/>
                    </a:lnTo>
                    <a:lnTo>
                      <a:pt x="6833" y="0"/>
                    </a:lnTo>
                    <a:lnTo>
                      <a:pt x="19284" y="0"/>
                    </a:lnTo>
                    <a:lnTo>
                      <a:pt x="21600" y="10800"/>
                    </a:lnTo>
                    <a:lnTo>
                      <a:pt x="1928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B0F0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96" name="矩形"/>
              <p:cNvSpPr/>
              <p:nvPr/>
            </p:nvSpPr>
            <p:spPr>
              <a:xfrm>
                <a:off x="6748674" y="3143695"/>
                <a:ext cx="99193" cy="762558"/>
              </a:xfrm>
              <a:prstGeom prst="rect">
                <a:avLst/>
              </a:prstGeom>
              <a:solidFill>
                <a:srgbClr val="0084B4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97" name="曲线"/>
              <p:cNvSpPr/>
              <p:nvPr/>
            </p:nvSpPr>
            <p:spPr>
              <a:xfrm rot="11946960" flipH="1">
                <a:off x="7705514" y="3149018"/>
                <a:ext cx="281798" cy="717880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4847" y="21600"/>
                    </a:moveTo>
                    <a:lnTo>
                      <a:pt x="0" y="0"/>
                    </a:lnTo>
                    <a:lnTo>
                      <a:pt x="21600" y="17134"/>
                    </a:lnTo>
                    <a:lnTo>
                      <a:pt x="4847" y="21600"/>
                    </a:lnTo>
                    <a:close/>
                  </a:path>
                </a:pathLst>
              </a:custGeom>
              <a:solidFill>
                <a:srgbClr val="FFFFFF">
                  <a:alpha val="59000"/>
                </a:srgbClr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98" name="矩形"/>
              <p:cNvSpPr/>
              <p:nvPr/>
            </p:nvSpPr>
            <p:spPr>
              <a:xfrm>
                <a:off x="6887932" y="2961810"/>
                <a:ext cx="631879" cy="109156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6600" b="1" i="0" u="none" strike="noStrike" kern="0" cap="none" spc="0" baseline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</a:t>
                </a:r>
                <a:endParaRPr lang="zh-CN" altLang="en-US" sz="6600" b="1" i="0" u="none" strike="noStrike" kern="0" cap="none" spc="0" baseline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9" name="矩形"/>
              <p:cNvSpPr/>
              <p:nvPr/>
            </p:nvSpPr>
            <p:spPr>
              <a:xfrm>
                <a:off x="8167933" y="3270942"/>
                <a:ext cx="1259205" cy="52006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800" b="1" i="0" u="none" strike="noStrike" kern="0" cap="none" spc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角变形</a:t>
                </a:r>
                <a:endParaRPr lang="zh-CN" altLang="en-US" sz="2800" b="1" i="0" u="none" strike="noStrike" kern="0" cap="none" spc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6" name="组合"/>
            <p:cNvGrpSpPr/>
            <p:nvPr/>
          </p:nvGrpSpPr>
          <p:grpSpPr>
            <a:xfrm>
              <a:off x="6748674" y="3849761"/>
              <a:ext cx="3602084" cy="1091565"/>
              <a:chOff x="6748674" y="3849761"/>
              <a:chExt cx="3602084" cy="1091565"/>
            </a:xfrm>
          </p:grpSpPr>
          <p:sp>
            <p:nvSpPr>
              <p:cNvPr id="301" name="曲线"/>
              <p:cNvSpPr/>
              <p:nvPr/>
            </p:nvSpPr>
            <p:spPr>
              <a:xfrm>
                <a:off x="6748674" y="4031645"/>
                <a:ext cx="3602084" cy="762559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0" y="0"/>
                    </a:moveTo>
                    <a:lnTo>
                      <a:pt x="5085" y="0"/>
                    </a:lnTo>
                    <a:lnTo>
                      <a:pt x="5085" y="18491"/>
                    </a:lnTo>
                    <a:lnTo>
                      <a:pt x="6833" y="0"/>
                    </a:lnTo>
                    <a:lnTo>
                      <a:pt x="19284" y="0"/>
                    </a:lnTo>
                    <a:lnTo>
                      <a:pt x="21600" y="10800"/>
                    </a:lnTo>
                    <a:lnTo>
                      <a:pt x="1928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93925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02" name="矩形"/>
              <p:cNvSpPr/>
              <p:nvPr/>
            </p:nvSpPr>
            <p:spPr>
              <a:xfrm>
                <a:off x="6748674" y="4031646"/>
                <a:ext cx="99193" cy="762558"/>
              </a:xfrm>
              <a:prstGeom prst="rect">
                <a:avLst/>
              </a:prstGeom>
              <a:solidFill>
                <a:srgbClr val="DE1D0F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03" name="曲线"/>
              <p:cNvSpPr/>
              <p:nvPr/>
            </p:nvSpPr>
            <p:spPr>
              <a:xfrm rot="11946960" flipH="1">
                <a:off x="7705515" y="4036971"/>
                <a:ext cx="281798" cy="717880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4847" y="21600"/>
                    </a:moveTo>
                    <a:lnTo>
                      <a:pt x="0" y="0"/>
                    </a:lnTo>
                    <a:lnTo>
                      <a:pt x="21600" y="17134"/>
                    </a:lnTo>
                    <a:lnTo>
                      <a:pt x="4847" y="21600"/>
                    </a:lnTo>
                    <a:close/>
                  </a:path>
                </a:pathLst>
              </a:custGeom>
              <a:solidFill>
                <a:srgbClr val="FFFFFF">
                  <a:alpha val="59000"/>
                </a:srgbClr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04" name="矩形"/>
              <p:cNvSpPr/>
              <p:nvPr/>
            </p:nvSpPr>
            <p:spPr>
              <a:xfrm>
                <a:off x="6887934" y="3849761"/>
                <a:ext cx="631879" cy="109156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6600" b="1" i="0" u="none" strike="noStrike" kern="0" cap="none" spc="0" baseline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4</a:t>
                </a:r>
                <a:endParaRPr lang="zh-CN" altLang="en-US" sz="6600" b="1" i="0" u="none" strike="noStrike" kern="0" cap="none" spc="0" baseline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5" name="矩形"/>
              <p:cNvSpPr/>
              <p:nvPr/>
            </p:nvSpPr>
            <p:spPr>
              <a:xfrm>
                <a:off x="8211487" y="4159097"/>
                <a:ext cx="1614805" cy="52006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800" b="1" i="0" u="none" strike="noStrike" kern="0" cap="none" spc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弯曲变形</a:t>
                </a:r>
                <a:endParaRPr lang="zh-CN" altLang="en-US" sz="2800" b="1" i="0" u="none" strike="noStrike" kern="0" cap="none" spc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2" name="组合"/>
            <p:cNvGrpSpPr/>
            <p:nvPr/>
          </p:nvGrpSpPr>
          <p:grpSpPr>
            <a:xfrm>
              <a:off x="6736622" y="4763102"/>
              <a:ext cx="3602085" cy="1091565"/>
              <a:chOff x="6736622" y="4763102"/>
              <a:chExt cx="3602085" cy="1091565"/>
            </a:xfrm>
          </p:grpSpPr>
          <p:sp>
            <p:nvSpPr>
              <p:cNvPr id="307" name="曲线"/>
              <p:cNvSpPr/>
              <p:nvPr/>
            </p:nvSpPr>
            <p:spPr>
              <a:xfrm>
                <a:off x="6736622" y="4944986"/>
                <a:ext cx="3602085" cy="762559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0" y="0"/>
                    </a:moveTo>
                    <a:lnTo>
                      <a:pt x="5085" y="0"/>
                    </a:lnTo>
                    <a:lnTo>
                      <a:pt x="5085" y="18491"/>
                    </a:lnTo>
                    <a:lnTo>
                      <a:pt x="6833" y="0"/>
                    </a:lnTo>
                    <a:lnTo>
                      <a:pt x="19284" y="0"/>
                    </a:lnTo>
                    <a:lnTo>
                      <a:pt x="21600" y="10800"/>
                    </a:lnTo>
                    <a:lnTo>
                      <a:pt x="1928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B0F0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08" name="矩形"/>
              <p:cNvSpPr/>
              <p:nvPr/>
            </p:nvSpPr>
            <p:spPr>
              <a:xfrm>
                <a:off x="6736622" y="4944988"/>
                <a:ext cx="99193" cy="762558"/>
              </a:xfrm>
              <a:prstGeom prst="rect">
                <a:avLst/>
              </a:prstGeom>
              <a:solidFill>
                <a:srgbClr val="0084B4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09" name="曲线"/>
              <p:cNvSpPr/>
              <p:nvPr/>
            </p:nvSpPr>
            <p:spPr>
              <a:xfrm rot="11946960" flipH="1">
                <a:off x="7693462" y="4950311"/>
                <a:ext cx="281797" cy="717880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4847" y="21600"/>
                    </a:moveTo>
                    <a:lnTo>
                      <a:pt x="0" y="0"/>
                    </a:lnTo>
                    <a:lnTo>
                      <a:pt x="21600" y="17134"/>
                    </a:lnTo>
                    <a:lnTo>
                      <a:pt x="4847" y="21600"/>
                    </a:lnTo>
                    <a:close/>
                  </a:path>
                </a:pathLst>
              </a:custGeom>
              <a:solidFill>
                <a:srgbClr val="FFFFFF">
                  <a:alpha val="59000"/>
                </a:srgbClr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10" name="矩形"/>
              <p:cNvSpPr/>
              <p:nvPr/>
            </p:nvSpPr>
            <p:spPr>
              <a:xfrm>
                <a:off x="6875880" y="4763102"/>
                <a:ext cx="631879" cy="109156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6600" b="1" i="0" u="none" strike="noStrike" kern="0" cap="none" spc="0" baseline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5</a:t>
                </a:r>
                <a:endParaRPr lang="zh-CN" altLang="en-US" sz="6600" b="1" i="0" u="none" strike="noStrike" kern="0" cap="none" spc="0" baseline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1" name="矩形"/>
              <p:cNvSpPr/>
              <p:nvPr/>
            </p:nvSpPr>
            <p:spPr>
              <a:xfrm>
                <a:off x="8155880" y="5072235"/>
                <a:ext cx="1614804" cy="520065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none" lIns="91440" tIns="45720" rIns="91440" bIns="45720" anchor="t" anchorCtr="0">
                <a:spAutoFit/>
              </a:bodyPr>
              <a:lstStyle/>
              <a:p>
                <a:pPr marL="0" indent="0" algn="l" defTabSz="96774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800" b="1" i="0" u="none" strike="noStrike" kern="0" cap="none" spc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波浪变形</a:t>
                </a:r>
                <a:endParaRPr lang="zh-CN" altLang="en-US" sz="2800" b="1" i="0" u="none" strike="noStrike" kern="0" cap="none" spc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圆角矩形"/>
          <p:cNvSpPr/>
          <p:nvPr/>
        </p:nvSpPr>
        <p:spPr>
          <a:xfrm>
            <a:off x="8589900" y="3802477"/>
            <a:ext cx="2136187" cy="1921175"/>
          </a:xfrm>
          <a:prstGeom prst="roundRect">
            <a:avLst>
              <a:gd name="adj" fmla="val 0"/>
            </a:avLst>
          </a:prstGeom>
          <a:noFill/>
          <a:ln w="3175" cap="flat" cmpd="sng">
            <a:solidFill>
              <a:srgbClr val="969696"/>
            </a:solidFill>
            <a:prstDash val="dash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l" defTabSz="121348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焊接材料的线性膨胀系数越大，焊后变形越大</a:t>
            </a:r>
            <a:endParaRPr lang="zh-CN" altLang="en-US" sz="20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8" name="圆角矩形"/>
          <p:cNvSpPr/>
          <p:nvPr/>
        </p:nvSpPr>
        <p:spPr>
          <a:xfrm>
            <a:off x="3657844" y="3802477"/>
            <a:ext cx="2136187" cy="1921175"/>
          </a:xfrm>
          <a:prstGeom prst="roundRect">
            <a:avLst>
              <a:gd name="adj" fmla="val 0"/>
            </a:avLst>
          </a:prstGeom>
          <a:noFill/>
          <a:ln w="3175" cap="flat" cmpd="sng">
            <a:solidFill>
              <a:srgbClr val="969696"/>
            </a:solidFill>
            <a:prstDash val="dash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l" defTabSz="121348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焊接结构的刚性</a:t>
            </a:r>
            <a:endParaRPr lang="zh-CN" altLang="en-US" sz="20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9" name="圆角矩形"/>
          <p:cNvSpPr/>
          <p:nvPr/>
        </p:nvSpPr>
        <p:spPr>
          <a:xfrm>
            <a:off x="6140297" y="3802477"/>
            <a:ext cx="2187951" cy="1921175"/>
          </a:xfrm>
          <a:prstGeom prst="roundRect">
            <a:avLst>
              <a:gd name="adj" fmla="val 0"/>
            </a:avLst>
          </a:prstGeom>
          <a:noFill/>
          <a:ln w="3175" cap="flat" cmpd="sng">
            <a:solidFill>
              <a:srgbClr val="969696"/>
            </a:solidFill>
            <a:prstDash val="dash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l" defTabSz="121348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5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焊接结构的装配机焊接顺序</a:t>
            </a:r>
            <a:endParaRPr lang="zh-CN" altLang="en-US" sz="2005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0" name="圆角矩形"/>
          <p:cNvSpPr/>
          <p:nvPr/>
        </p:nvSpPr>
        <p:spPr>
          <a:xfrm>
            <a:off x="1206459" y="3812081"/>
            <a:ext cx="2136187" cy="1921174"/>
          </a:xfrm>
          <a:prstGeom prst="roundRect">
            <a:avLst>
              <a:gd name="adj" fmla="val 0"/>
            </a:avLst>
          </a:prstGeom>
          <a:noFill/>
          <a:ln w="3175" cap="flat" cmpd="sng">
            <a:solidFill>
              <a:srgbClr val="969696"/>
            </a:solidFill>
            <a:prstDash val="dash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l" defTabSz="121348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焊缝在结构中的位置</a:t>
            </a:r>
            <a:endParaRPr lang="zh-CN" altLang="en-US" sz="20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1" name="燕尾形"/>
          <p:cNvSpPr/>
          <p:nvPr/>
        </p:nvSpPr>
        <p:spPr>
          <a:xfrm>
            <a:off x="3651229" y="2334866"/>
            <a:ext cx="2594084" cy="1493142"/>
          </a:xfrm>
          <a:prstGeom prst="chevron">
            <a:avLst>
              <a:gd name="adj" fmla="val 25739"/>
            </a:avLst>
          </a:prstGeom>
          <a:solidFill>
            <a:srgbClr val="FF6600"/>
          </a:solidFill>
          <a:ln w="9525" cap="flat" cmpd="sng">
            <a:noFill/>
            <a:prstDash val="solid"/>
            <a:round/>
          </a:ln>
        </p:spPr>
        <p:txBody>
          <a:bodyPr vert="horz" wrap="none" lIns="91440" tIns="45720" rIns="91440" bIns="45720" anchor="ctr" anchorCtr="0">
            <a:noAutofit/>
          </a:bodyPr>
          <a:lstStyle/>
          <a:p>
            <a:pPr marL="0" indent="0" algn="ctr" defTabSz="1212215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10" b="0" i="0" u="none" strike="noStrike" kern="0" cap="none" spc="0" baseline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NO.2</a:t>
            </a:r>
            <a:endParaRPr lang="zh-CN" altLang="en-US" sz="3010" b="0" i="0" u="none" strike="noStrike" kern="0" cap="none" spc="0" baseline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2" name="五边形"/>
          <p:cNvSpPr/>
          <p:nvPr/>
        </p:nvSpPr>
        <p:spPr>
          <a:xfrm>
            <a:off x="1206458" y="2334866"/>
            <a:ext cx="2594083" cy="1493142"/>
          </a:xfrm>
          <a:prstGeom prst="homePlate">
            <a:avLst>
              <a:gd name="adj" fmla="val 3045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</a:ln>
        </p:spPr>
        <p:txBody>
          <a:bodyPr vert="horz" wrap="none" lIns="91440" tIns="45720" rIns="91440" bIns="45720" anchor="ctr" anchorCtr="0">
            <a:noAutofit/>
          </a:bodyPr>
          <a:lstStyle/>
          <a:p>
            <a:pPr marL="0" indent="0" algn="ctr" defTabSz="1212215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10" b="0" i="0" u="none" strike="noStrike" kern="0" cap="none" spc="0" baseline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NO.1</a:t>
            </a:r>
            <a:endParaRPr lang="zh-CN" altLang="en-US" sz="3010" b="0" i="0" u="none" strike="noStrike" kern="0" cap="none" spc="0" baseline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3" name="燕尾形"/>
          <p:cNvSpPr/>
          <p:nvPr/>
        </p:nvSpPr>
        <p:spPr>
          <a:xfrm>
            <a:off x="6096000" y="2334866"/>
            <a:ext cx="2594083" cy="1493142"/>
          </a:xfrm>
          <a:prstGeom prst="chevron">
            <a:avLst>
              <a:gd name="adj" fmla="val 25739"/>
            </a:avLst>
          </a:prstGeom>
          <a:solidFill>
            <a:srgbClr val="FFC000"/>
          </a:solidFill>
          <a:ln w="9525" cap="flat" cmpd="sng">
            <a:noFill/>
            <a:prstDash val="solid"/>
            <a:round/>
          </a:ln>
        </p:spPr>
        <p:txBody>
          <a:bodyPr vert="horz" wrap="none" lIns="91440" tIns="45720" rIns="91440" bIns="45720" anchor="ctr" anchorCtr="0">
            <a:noAutofit/>
          </a:bodyPr>
          <a:lstStyle/>
          <a:p>
            <a:pPr marL="0" indent="0" algn="ctr" defTabSz="1212215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10" b="0" i="0" u="none" strike="noStrike" kern="0" cap="none" spc="0" baseline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NO.3</a:t>
            </a:r>
            <a:endParaRPr lang="zh-CN" altLang="en-US" sz="3010" b="0" i="0" u="none" strike="noStrike" kern="0" cap="none" spc="0" baseline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4" name="燕尾形"/>
          <p:cNvSpPr/>
          <p:nvPr/>
        </p:nvSpPr>
        <p:spPr>
          <a:xfrm>
            <a:off x="8538779" y="2334866"/>
            <a:ext cx="2594085" cy="1493142"/>
          </a:xfrm>
          <a:prstGeom prst="chevron">
            <a:avLst>
              <a:gd name="adj" fmla="val 25779"/>
            </a:avLst>
          </a:prstGeom>
          <a:solidFill>
            <a:srgbClr val="00B0F0"/>
          </a:solidFill>
          <a:ln w="9525" cap="flat" cmpd="sng">
            <a:noFill/>
            <a:prstDash val="solid"/>
            <a:round/>
          </a:ln>
        </p:spPr>
        <p:txBody>
          <a:bodyPr vert="horz" wrap="none" lIns="91440" tIns="45720" rIns="91440" bIns="45720" anchor="ctr" anchorCtr="0">
            <a:no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10" b="0" i="0" u="none" strike="noStrike" kern="0" cap="none" spc="0" baseline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NO.4</a:t>
            </a:r>
            <a:endParaRPr lang="zh-CN" altLang="en-US" sz="3010" b="0" i="0" u="none" strike="noStrike" kern="0" cap="none" spc="0" baseline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5" name="矩形"/>
          <p:cNvSpPr/>
          <p:nvPr/>
        </p:nvSpPr>
        <p:spPr>
          <a:xfrm>
            <a:off x="414958" y="332655"/>
            <a:ext cx="3520802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焊接变形和应力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6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27" name="矩形"/>
          <p:cNvSpPr/>
          <p:nvPr/>
        </p:nvSpPr>
        <p:spPr>
          <a:xfrm>
            <a:off x="414958" y="1179778"/>
            <a:ext cx="41040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影响焊接变形的主要因素</a:t>
            </a:r>
            <a:endParaRPr lang="zh-CN" altLang="en-US" sz="2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0" grpId="0" animBg="1"/>
      <p:bldP spid="321" grpId="0" animBg="1"/>
      <p:bldP spid="318" grpId="0" animBg="1"/>
      <p:bldP spid="323" grpId="0" animBg="1"/>
      <p:bldP spid="319" grpId="0" animBg="1"/>
      <p:bldP spid="324" grpId="0" animBg="1"/>
      <p:bldP spid="317" grpId="0" animBg="1"/>
      <p:bldP spid="3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矩形"/>
          <p:cNvSpPr/>
          <p:nvPr/>
        </p:nvSpPr>
        <p:spPr>
          <a:xfrm>
            <a:off x="414958" y="332655"/>
            <a:ext cx="3520802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焊接变形和应力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2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pic>
        <p:nvPicPr>
          <p:cNvPr id="33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27110" y="1916832"/>
            <a:ext cx="2796855" cy="19001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4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326" y="1916832"/>
            <a:ext cx="2796856" cy="1894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5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326" y="3976340"/>
            <a:ext cx="2796856" cy="18944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7109" y="3970652"/>
            <a:ext cx="2796855" cy="19001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337" name="矩形"/>
          <p:cNvSpPr/>
          <p:nvPr/>
        </p:nvSpPr>
        <p:spPr>
          <a:xfrm>
            <a:off x="7680176" y="1916832"/>
            <a:ext cx="2796856" cy="3953958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38" name="矩形"/>
          <p:cNvSpPr/>
          <p:nvPr/>
        </p:nvSpPr>
        <p:spPr>
          <a:xfrm>
            <a:off x="7992596" y="2420888"/>
            <a:ext cx="110680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抑制法</a:t>
            </a:r>
            <a:endParaRPr lang="zh-CN" altLang="en-US" sz="2400" b="1" i="0" u="none" strike="noStrike" kern="1200" cap="none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9" name="矩形"/>
          <p:cNvSpPr/>
          <p:nvPr/>
        </p:nvSpPr>
        <p:spPr>
          <a:xfrm>
            <a:off x="7992596" y="3068960"/>
            <a:ext cx="110680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定位法</a:t>
            </a:r>
            <a:endParaRPr lang="zh-CN" altLang="en-US" sz="2400" b="1" i="0" u="none" strike="noStrike" kern="1200" cap="none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0" name="矩形"/>
          <p:cNvSpPr/>
          <p:nvPr/>
        </p:nvSpPr>
        <p:spPr>
          <a:xfrm>
            <a:off x="7992596" y="3789040"/>
            <a:ext cx="141160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预变形法</a:t>
            </a:r>
            <a:endParaRPr lang="zh-CN" altLang="en-US" sz="2400" b="1" i="0" u="none" strike="noStrike" kern="1200" cap="none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1" name="矩形"/>
          <p:cNvSpPr/>
          <p:nvPr/>
        </p:nvSpPr>
        <p:spPr>
          <a:xfrm>
            <a:off x="7992596" y="4653136"/>
            <a:ext cx="2484436" cy="8724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减小焊接变形和应力的措施</a:t>
            </a:r>
            <a:endParaRPr lang="zh-CN" altLang="en-US" sz="26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38" grpId="0"/>
      <p:bldP spid="339" grpId="0"/>
      <p:bldP spid="340" grpId="0"/>
      <p:bldP spid="3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矩形"/>
          <p:cNvSpPr/>
          <p:nvPr/>
        </p:nvSpPr>
        <p:spPr>
          <a:xfrm>
            <a:off x="414958" y="332655"/>
            <a:ext cx="3520802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焊接变形和应力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6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pic>
        <p:nvPicPr>
          <p:cNvPr id="34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91631" y="1844824"/>
            <a:ext cx="2796857" cy="19001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48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968" y="1863890"/>
            <a:ext cx="2796856" cy="1894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4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848" y="3904333"/>
            <a:ext cx="2796856" cy="198094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350" name="矩形"/>
          <p:cNvSpPr/>
          <p:nvPr/>
        </p:nvSpPr>
        <p:spPr>
          <a:xfrm>
            <a:off x="4727847" y="1844824"/>
            <a:ext cx="2796857" cy="1894450"/>
          </a:xfrm>
          <a:prstGeom prst="rect">
            <a:avLst/>
          </a:prstGeom>
          <a:solidFill>
            <a:srgbClr val="FF000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51" name="矩形"/>
          <p:cNvSpPr/>
          <p:nvPr/>
        </p:nvSpPr>
        <p:spPr>
          <a:xfrm>
            <a:off x="5135188" y="2107316"/>
            <a:ext cx="2484436" cy="12630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逆向分段法</a:t>
            </a:r>
            <a:endParaRPr lang="en-US" altLang="zh-CN" sz="2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焊后热处理</a:t>
            </a:r>
            <a:endParaRPr lang="zh-CN" altLang="en-US" sz="2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2" name="矩形"/>
          <p:cNvSpPr/>
          <p:nvPr/>
        </p:nvSpPr>
        <p:spPr>
          <a:xfrm>
            <a:off x="1714968" y="3898645"/>
            <a:ext cx="2796856" cy="1980948"/>
          </a:xfrm>
          <a:prstGeom prst="rect">
            <a:avLst/>
          </a:prstGeom>
          <a:solidFill>
            <a:srgbClr val="F0811D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53" name="矩形"/>
          <p:cNvSpPr/>
          <p:nvPr/>
        </p:nvSpPr>
        <p:spPr>
          <a:xfrm>
            <a:off x="2180050" y="4253323"/>
            <a:ext cx="2484436" cy="12630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预热法</a:t>
            </a:r>
            <a:endParaRPr lang="en-US" altLang="zh-CN" sz="2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对称焊法</a:t>
            </a:r>
            <a:endParaRPr lang="zh-CN" altLang="en-US" sz="2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4" name="矩形"/>
          <p:cNvSpPr/>
          <p:nvPr/>
        </p:nvSpPr>
        <p:spPr>
          <a:xfrm>
            <a:off x="7691631" y="3898645"/>
            <a:ext cx="2796857" cy="1980948"/>
          </a:xfrm>
          <a:prstGeom prst="rect">
            <a:avLst/>
          </a:prstGeom>
          <a:solidFill>
            <a:srgbClr val="00B0F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55" name="矩形"/>
          <p:cNvSpPr/>
          <p:nvPr/>
        </p:nvSpPr>
        <p:spPr>
          <a:xfrm>
            <a:off x="7979664" y="4263947"/>
            <a:ext cx="2484435" cy="12630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减小焊接变形和应力的措施</a:t>
            </a:r>
            <a:endParaRPr lang="zh-CN" altLang="en-US" sz="26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 animBg="1"/>
      <p:bldP spid="350" grpId="0" animBg="1"/>
      <p:bldP spid="354" grpId="0" animBg="1"/>
      <p:bldP spid="353" grpId="0"/>
      <p:bldP spid="351" grpId="0"/>
      <p:bldP spid="3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图片"/>
          <p:cNvPicPr>
            <a:picLocks noChangeAspect="1"/>
          </p:cNvPicPr>
          <p:nvPr/>
        </p:nvPicPr>
        <p:blipFill>
          <a:blip r:embed="rId1" cstate="print"/>
          <a:srcRect b="11106"/>
          <a:stretch>
            <a:fillRect/>
          </a:stretch>
        </p:blipFill>
        <p:spPr>
          <a:xfrm>
            <a:off x="0" y="3353804"/>
            <a:ext cx="12192000" cy="35036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360" name="椭圆形标注"/>
          <p:cNvSpPr/>
          <p:nvPr/>
        </p:nvSpPr>
        <p:spPr>
          <a:xfrm>
            <a:off x="2918418" y="2276871"/>
            <a:ext cx="2006170" cy="1818517"/>
          </a:xfrm>
          <a:prstGeom prst="wedgeEllipseCallout">
            <a:avLst>
              <a:gd name="adj1" fmla="val -18393"/>
              <a:gd name="adj2" fmla="val 67629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1" name="矩形"/>
          <p:cNvSpPr/>
          <p:nvPr/>
        </p:nvSpPr>
        <p:spPr>
          <a:xfrm>
            <a:off x="414958" y="332655"/>
            <a:ext cx="3520802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焊接变形和应力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2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3" name="矩形"/>
          <p:cNvSpPr/>
          <p:nvPr/>
        </p:nvSpPr>
        <p:spPr>
          <a:xfrm>
            <a:off x="431049" y="1321604"/>
            <a:ext cx="44596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焊接变形的矫正方法有两种</a:t>
            </a:r>
            <a:endParaRPr lang="zh-CN" altLang="en-US" sz="2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4" name="椭圆形标注"/>
          <p:cNvSpPr/>
          <p:nvPr/>
        </p:nvSpPr>
        <p:spPr>
          <a:xfrm>
            <a:off x="3162956" y="2276872"/>
            <a:ext cx="1780915" cy="1584175"/>
          </a:xfrm>
          <a:prstGeom prst="wedgeEllipseCallout">
            <a:avLst>
              <a:gd name="adj1" fmla="val -20828"/>
              <a:gd name="adj2" fmla="val 62500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5" name="矩形"/>
          <p:cNvSpPr/>
          <p:nvPr/>
        </p:nvSpPr>
        <p:spPr>
          <a:xfrm>
            <a:off x="3423811" y="2591906"/>
            <a:ext cx="1259204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机械</a:t>
            </a:r>
            <a:endParaRPr lang="en-US" altLang="zh-CN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矫正法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6" name="椭圆形标注"/>
          <p:cNvSpPr/>
          <p:nvPr/>
        </p:nvSpPr>
        <p:spPr>
          <a:xfrm>
            <a:off x="7498396" y="2189220"/>
            <a:ext cx="2006169" cy="1818517"/>
          </a:xfrm>
          <a:prstGeom prst="wedgeEllipseCallout">
            <a:avLst>
              <a:gd name="adj1" fmla="val -18393"/>
              <a:gd name="adj2" fmla="val 67629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7" name="椭圆形标注"/>
          <p:cNvSpPr/>
          <p:nvPr/>
        </p:nvSpPr>
        <p:spPr>
          <a:xfrm>
            <a:off x="7771468" y="2204864"/>
            <a:ext cx="1780915" cy="1584175"/>
          </a:xfrm>
          <a:prstGeom prst="wedgeEllipseCallout">
            <a:avLst>
              <a:gd name="adj1" fmla="val -20828"/>
              <a:gd name="adj2" fmla="val 62500"/>
            </a:avLst>
          </a:prstGeom>
          <a:solidFill>
            <a:schemeClr val="bg2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68" name="矩形"/>
          <p:cNvSpPr/>
          <p:nvPr/>
        </p:nvSpPr>
        <p:spPr>
          <a:xfrm>
            <a:off x="8032323" y="2519897"/>
            <a:ext cx="1259205" cy="9486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火焰</a:t>
            </a:r>
            <a:endParaRPr lang="en-US" altLang="zh-CN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矫正法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  <p:bldP spid="364" grpId="0" animBg="1"/>
      <p:bldP spid="365" grpId="0"/>
      <p:bldP spid="366" grpId="0" animBg="1"/>
      <p:bldP spid="367" grpId="0" animBg="1"/>
      <p:bldP spid="3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矩形"/>
          <p:cNvSpPr/>
          <p:nvPr/>
        </p:nvSpPr>
        <p:spPr>
          <a:xfrm>
            <a:off x="5535204" y="4293372"/>
            <a:ext cx="5843001" cy="814261"/>
          </a:xfrm>
          <a:prstGeom prst="rect">
            <a:avLst/>
          </a:prstGeom>
          <a:solidFill>
            <a:srgbClr val="F9E551"/>
          </a:solidFill>
          <a:ln w="254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 u="none" strike="noStrike" kern="120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焊接缺陷及预防措施</a:t>
            </a:r>
            <a:endParaRPr lang="zh-CN" altLang="en-US" sz="4400" b="0" i="0" u="none" strike="noStrike" kern="120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3" name="椭圆"/>
          <p:cNvSpPr/>
          <p:nvPr/>
        </p:nvSpPr>
        <p:spPr>
          <a:xfrm>
            <a:off x="6888088" y="681961"/>
            <a:ext cx="3452144" cy="3452144"/>
          </a:xfrm>
          <a:prstGeom prst="ellipse">
            <a:avLst/>
          </a:prstGeom>
          <a:solidFill>
            <a:srgbClr val="F6D80D"/>
          </a:soli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4" name="椭圆"/>
          <p:cNvSpPr/>
          <p:nvPr/>
        </p:nvSpPr>
        <p:spPr>
          <a:xfrm>
            <a:off x="7164815" y="956699"/>
            <a:ext cx="2898686" cy="2900677"/>
          </a:xfrm>
          <a:prstGeom prst="ellipse">
            <a:avLst/>
          </a:prstGeom>
          <a:solidFill>
            <a:srgbClr val="F6D80D"/>
          </a:soli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5" name="椭圆"/>
          <p:cNvSpPr/>
          <p:nvPr/>
        </p:nvSpPr>
        <p:spPr>
          <a:xfrm>
            <a:off x="7395755" y="1187638"/>
            <a:ext cx="2436806" cy="2438798"/>
          </a:xfrm>
          <a:prstGeom prst="ellipse">
            <a:avLst/>
          </a:prstGeom>
          <a:solidFill>
            <a:srgbClr val="F6D80D"/>
          </a:soli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6" name="椭圆"/>
          <p:cNvSpPr/>
          <p:nvPr/>
        </p:nvSpPr>
        <p:spPr>
          <a:xfrm>
            <a:off x="7666510" y="1458394"/>
            <a:ext cx="1895295" cy="1897286"/>
          </a:xfrm>
          <a:prstGeom prst="ellipse">
            <a:avLst/>
          </a:prstGeom>
          <a:solidFill>
            <a:srgbClr val="F6D80D">
              <a:alpha val="64000"/>
            </a:srgbClr>
          </a:soli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377" name="椭圆"/>
          <p:cNvSpPr/>
          <p:nvPr/>
        </p:nvSpPr>
        <p:spPr>
          <a:xfrm>
            <a:off x="7937268" y="1729151"/>
            <a:ext cx="1353781" cy="1355773"/>
          </a:xfrm>
          <a:prstGeom prst="ellipse">
            <a:avLst/>
          </a:prstGeom>
          <a:solidFill>
            <a:srgbClr val="FFE699">
              <a:alpha val="80000"/>
            </a:srgbClr>
          </a:soli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35" b="1" i="0" u="none" strike="noStrike" kern="1200" cap="none" spc="0" baseline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10035" b="1" i="0" u="none" strike="noStrike" kern="1200" cap="none" spc="0" baseline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" name="矩形"/>
          <p:cNvSpPr/>
          <p:nvPr/>
        </p:nvSpPr>
        <p:spPr>
          <a:xfrm>
            <a:off x="5920774" y="5187852"/>
            <a:ext cx="5226929" cy="8153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F6D10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Welding defects and preventive measures</a:t>
            </a:r>
            <a:endParaRPr lang="zh-CN" altLang="en-US" sz="2400" b="0" i="0" u="none" strike="noStrike" kern="1200" cap="none" spc="0" baseline="0">
              <a:solidFill>
                <a:srgbClr val="F6D10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383" name="组合"/>
          <p:cNvGrpSpPr/>
          <p:nvPr/>
        </p:nvGrpSpPr>
        <p:grpSpPr>
          <a:xfrm>
            <a:off x="604460" y="509807"/>
            <a:ext cx="822892" cy="822891"/>
            <a:chOff x="604460" y="509807"/>
            <a:chExt cx="822892" cy="822891"/>
          </a:xfrm>
        </p:grpSpPr>
        <p:grpSp>
          <p:nvGrpSpPr>
            <p:cNvPr id="381" name="组合"/>
            <p:cNvGrpSpPr/>
            <p:nvPr/>
          </p:nvGrpSpPr>
          <p:grpSpPr>
            <a:xfrm>
              <a:off x="604460" y="509807"/>
              <a:ext cx="822892" cy="822891"/>
              <a:chOff x="604460" y="509807"/>
              <a:chExt cx="822892" cy="822891"/>
            </a:xfrm>
          </p:grpSpPr>
          <p:sp>
            <p:nvSpPr>
              <p:cNvPr id="379" name="椭圆"/>
              <p:cNvSpPr/>
              <p:nvPr/>
            </p:nvSpPr>
            <p:spPr>
              <a:xfrm>
                <a:off x="604460" y="509807"/>
                <a:ext cx="822892" cy="822891"/>
              </a:xfrm>
              <a:prstGeom prst="ellipse">
                <a:avLst/>
              </a:prstGeom>
              <a:gradFill rotWithShape="1">
                <a:gsLst>
                  <a:gs pos="0">
                    <a:srgbClr val="005878">
                      <a:alpha val="100000"/>
                    </a:srgbClr>
                  </a:gs>
                  <a:gs pos="100000">
                    <a:srgbClr val="5DD4FF">
                      <a:alpha val="100000"/>
                    </a:srgbClr>
                  </a:gs>
                </a:gsLst>
                <a:lin ang="18900000" scaled="1"/>
              </a:gra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80" name="椭圆"/>
              <p:cNvSpPr/>
              <p:nvPr/>
            </p:nvSpPr>
            <p:spPr>
              <a:xfrm>
                <a:off x="618581" y="523927"/>
                <a:ext cx="794651" cy="794650"/>
              </a:xfrm>
              <a:prstGeom prst="ellipse">
                <a:avLst/>
              </a:prstGeom>
              <a:gradFill rotWithShape="1">
                <a:gsLst>
                  <a:gs pos="100000">
                    <a:srgbClr val="0084B4">
                      <a:alpha val="100000"/>
                    </a:srgbClr>
                  </a:gs>
                  <a:gs pos="0">
                    <a:srgbClr val="5DD4FF">
                      <a:alpha val="100000"/>
                    </a:srgbClr>
                  </a:gs>
                </a:gsLst>
                <a:lin ang="18900000" scaled="1"/>
              </a:gra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</p:grpSp>
        <p:sp>
          <p:nvSpPr>
            <p:cNvPr id="382" name="曲线"/>
            <p:cNvSpPr/>
            <p:nvPr/>
          </p:nvSpPr>
          <p:spPr>
            <a:xfrm>
              <a:off x="742488" y="680199"/>
              <a:ext cx="522271" cy="45678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7086" y="720"/>
                  </a:moveTo>
                  <a:cubicBezTo>
                    <a:pt x="17086" y="359"/>
                    <a:pt x="16764" y="0"/>
                    <a:pt x="16441" y="0"/>
                  </a:cubicBezTo>
                  <a:cubicBezTo>
                    <a:pt x="14829" y="0"/>
                    <a:pt x="14829" y="0"/>
                    <a:pt x="14829" y="0"/>
                  </a:cubicBezTo>
                  <a:cubicBezTo>
                    <a:pt x="14507" y="0"/>
                    <a:pt x="14185" y="359"/>
                    <a:pt x="14185" y="720"/>
                  </a:cubicBezTo>
                  <a:cubicBezTo>
                    <a:pt x="14185" y="1799"/>
                    <a:pt x="14185" y="1799"/>
                    <a:pt x="14185" y="1799"/>
                  </a:cubicBezTo>
                  <a:cubicBezTo>
                    <a:pt x="17086" y="5040"/>
                    <a:pt x="17086" y="5040"/>
                    <a:pt x="17086" y="5040"/>
                  </a:cubicBezTo>
                  <a:lnTo>
                    <a:pt x="17086" y="720"/>
                  </a:lnTo>
                  <a:close/>
                  <a:moveTo>
                    <a:pt x="21277" y="11159"/>
                  </a:moveTo>
                  <a:cubicBezTo>
                    <a:pt x="11605" y="720"/>
                    <a:pt x="11605" y="720"/>
                    <a:pt x="11605" y="720"/>
                  </a:cubicBezTo>
                  <a:cubicBezTo>
                    <a:pt x="11283" y="0"/>
                    <a:pt x="10638" y="0"/>
                    <a:pt x="9994" y="720"/>
                  </a:cubicBezTo>
                  <a:cubicBezTo>
                    <a:pt x="644" y="11159"/>
                    <a:pt x="644" y="11159"/>
                    <a:pt x="644" y="11159"/>
                  </a:cubicBezTo>
                  <a:cubicBezTo>
                    <a:pt x="0" y="11880"/>
                    <a:pt x="0" y="12599"/>
                    <a:pt x="644" y="12960"/>
                  </a:cubicBezTo>
                  <a:cubicBezTo>
                    <a:pt x="644" y="13319"/>
                    <a:pt x="967" y="13319"/>
                    <a:pt x="1289" y="13319"/>
                  </a:cubicBezTo>
                  <a:cubicBezTo>
                    <a:pt x="1611" y="13319"/>
                    <a:pt x="1934" y="13319"/>
                    <a:pt x="2256" y="12960"/>
                  </a:cubicBezTo>
                  <a:cubicBezTo>
                    <a:pt x="10961" y="3240"/>
                    <a:pt x="10961" y="3240"/>
                    <a:pt x="10961" y="3240"/>
                  </a:cubicBezTo>
                  <a:cubicBezTo>
                    <a:pt x="19665" y="12960"/>
                    <a:pt x="19665" y="12960"/>
                    <a:pt x="19665" y="12960"/>
                  </a:cubicBezTo>
                  <a:cubicBezTo>
                    <a:pt x="19988" y="13679"/>
                    <a:pt x="20955" y="13679"/>
                    <a:pt x="21277" y="12960"/>
                  </a:cubicBezTo>
                  <a:cubicBezTo>
                    <a:pt x="21600" y="12599"/>
                    <a:pt x="21600" y="11880"/>
                    <a:pt x="21277" y="11159"/>
                  </a:cubicBezTo>
                  <a:close/>
                  <a:moveTo>
                    <a:pt x="2901" y="13319"/>
                  </a:moveTo>
                  <a:cubicBezTo>
                    <a:pt x="2901" y="20519"/>
                    <a:pt x="2901" y="20519"/>
                    <a:pt x="2901" y="20519"/>
                  </a:cubicBezTo>
                  <a:cubicBezTo>
                    <a:pt x="2901" y="21240"/>
                    <a:pt x="3546" y="21600"/>
                    <a:pt x="4191" y="21600"/>
                  </a:cubicBezTo>
                  <a:cubicBezTo>
                    <a:pt x="9026" y="21600"/>
                    <a:pt x="9026" y="21600"/>
                    <a:pt x="9026" y="21600"/>
                  </a:cubicBezTo>
                  <a:cubicBezTo>
                    <a:pt x="9026" y="15120"/>
                    <a:pt x="9026" y="15120"/>
                    <a:pt x="9026" y="15120"/>
                  </a:cubicBezTo>
                  <a:cubicBezTo>
                    <a:pt x="9026" y="15120"/>
                    <a:pt x="9349" y="14759"/>
                    <a:pt x="9349" y="14759"/>
                  </a:cubicBezTo>
                  <a:cubicBezTo>
                    <a:pt x="12250" y="14759"/>
                    <a:pt x="12250" y="14759"/>
                    <a:pt x="12250" y="14759"/>
                  </a:cubicBezTo>
                  <a:cubicBezTo>
                    <a:pt x="12573" y="14759"/>
                    <a:pt x="12573" y="15120"/>
                    <a:pt x="12573" y="15120"/>
                  </a:cubicBezTo>
                  <a:cubicBezTo>
                    <a:pt x="12573" y="21600"/>
                    <a:pt x="12573" y="21600"/>
                    <a:pt x="12573" y="21600"/>
                  </a:cubicBezTo>
                  <a:cubicBezTo>
                    <a:pt x="17731" y="21600"/>
                    <a:pt x="17731" y="21600"/>
                    <a:pt x="17731" y="21600"/>
                  </a:cubicBezTo>
                  <a:cubicBezTo>
                    <a:pt x="18376" y="21600"/>
                    <a:pt x="18698" y="21240"/>
                    <a:pt x="18698" y="20519"/>
                  </a:cubicBezTo>
                  <a:cubicBezTo>
                    <a:pt x="18698" y="13679"/>
                    <a:pt x="18698" y="13679"/>
                    <a:pt x="18698" y="13679"/>
                  </a:cubicBezTo>
                  <a:cubicBezTo>
                    <a:pt x="10961" y="4679"/>
                    <a:pt x="10961" y="4679"/>
                    <a:pt x="10961" y="4679"/>
                  </a:cubicBezTo>
                  <a:lnTo>
                    <a:pt x="2901" y="13319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olid"/>
              <a:round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386" name="组合"/>
          <p:cNvGrpSpPr/>
          <p:nvPr/>
        </p:nvGrpSpPr>
        <p:grpSpPr>
          <a:xfrm>
            <a:off x="0" y="42554"/>
            <a:ext cx="7107355" cy="6772892"/>
            <a:chOff x="0" y="42554"/>
            <a:chExt cx="7107355" cy="6772892"/>
          </a:xfrm>
        </p:grpSpPr>
        <p:sp>
          <p:nvSpPr>
            <p:cNvPr id="384" name="曲线"/>
            <p:cNvSpPr/>
            <p:nvPr/>
          </p:nvSpPr>
          <p:spPr>
            <a:xfrm>
              <a:off x="5535204" y="42554"/>
              <a:ext cx="1572149" cy="205908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435"/>
                  </a:moveTo>
                  <a:lnTo>
                    <a:pt x="8136" y="12"/>
                  </a:lnTo>
                  <a:lnTo>
                    <a:pt x="21600" y="0"/>
                  </a:lnTo>
                  <a:lnTo>
                    <a:pt x="7966" y="21600"/>
                  </a:lnTo>
                  <a:lnTo>
                    <a:pt x="0" y="21435"/>
                  </a:lnTo>
                  <a:close/>
                </a:path>
              </a:pathLst>
            </a:custGeom>
            <a:gradFill rotWithShape="1">
              <a:gsLst>
                <a:gs pos="0">
                  <a:srgbClr val="9FA0A0">
                    <a:alpha val="100000"/>
                  </a:srgbClr>
                </a:gs>
                <a:gs pos="100000">
                  <a:srgbClr val="DBDCDC">
                    <a:alpha val="100000"/>
                  </a:srgbClr>
                </a:gs>
              </a:gsLst>
              <a:lin ang="324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385" name="曲线"/>
            <p:cNvSpPr/>
            <p:nvPr/>
          </p:nvSpPr>
          <p:spPr>
            <a:xfrm>
              <a:off x="0" y="1412918"/>
              <a:ext cx="6151278" cy="540252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7904" y="6292"/>
                  </a:moveTo>
                  <a:lnTo>
                    <a:pt x="20172" y="2483"/>
                  </a:lnTo>
                  <a:lnTo>
                    <a:pt x="21600" y="1568"/>
                  </a:lnTo>
                  <a:lnTo>
                    <a:pt x="20835" y="0"/>
                  </a:lnTo>
                  <a:cubicBezTo>
                    <a:pt x="20822" y="28"/>
                    <a:pt x="20811" y="56"/>
                    <a:pt x="20798" y="84"/>
                  </a:cubicBezTo>
                  <a:lnTo>
                    <a:pt x="18604" y="1397"/>
                  </a:lnTo>
                  <a:lnTo>
                    <a:pt x="17508" y="3518"/>
                  </a:lnTo>
                  <a:lnTo>
                    <a:pt x="17508" y="3509"/>
                  </a:lnTo>
                  <a:cubicBezTo>
                    <a:pt x="17467" y="3592"/>
                    <a:pt x="17422" y="3671"/>
                    <a:pt x="17381" y="3754"/>
                  </a:cubicBezTo>
                  <a:cubicBezTo>
                    <a:pt x="17413" y="3687"/>
                    <a:pt x="17446" y="3622"/>
                    <a:pt x="17478" y="3555"/>
                  </a:cubicBezTo>
                  <a:lnTo>
                    <a:pt x="15456" y="4672"/>
                  </a:lnTo>
                  <a:lnTo>
                    <a:pt x="14167" y="7045"/>
                  </a:lnTo>
                  <a:lnTo>
                    <a:pt x="12359" y="7957"/>
                  </a:lnTo>
                  <a:lnTo>
                    <a:pt x="9048" y="13681"/>
                  </a:lnTo>
                  <a:lnTo>
                    <a:pt x="3790" y="16720"/>
                  </a:lnTo>
                  <a:lnTo>
                    <a:pt x="0" y="21384"/>
                  </a:lnTo>
                  <a:lnTo>
                    <a:pt x="6019" y="21600"/>
                  </a:lnTo>
                  <a:lnTo>
                    <a:pt x="11203" y="13080"/>
                  </a:lnTo>
                  <a:lnTo>
                    <a:pt x="12167" y="10735"/>
                  </a:lnTo>
                  <a:lnTo>
                    <a:pt x="14152" y="9899"/>
                  </a:lnTo>
                  <a:cubicBezTo>
                    <a:pt x="14379" y="9776"/>
                    <a:pt x="14197" y="9873"/>
                    <a:pt x="14277" y="9823"/>
                  </a:cubicBezTo>
                  <a:lnTo>
                    <a:pt x="15724" y="6981"/>
                  </a:lnTo>
                  <a:lnTo>
                    <a:pt x="17904" y="6292"/>
                  </a:lnTo>
                  <a:close/>
                </a:path>
              </a:pathLst>
            </a:custGeom>
            <a:solidFill>
              <a:srgbClr val="B5B5B6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395" name="组合"/>
          <p:cNvGrpSpPr/>
          <p:nvPr/>
        </p:nvGrpSpPr>
        <p:grpSpPr>
          <a:xfrm>
            <a:off x="0" y="-74514"/>
            <a:ext cx="6908736" cy="6928061"/>
            <a:chOff x="0" y="-74514"/>
            <a:chExt cx="6908736" cy="6928061"/>
          </a:xfrm>
        </p:grpSpPr>
        <p:sp>
          <p:nvSpPr>
            <p:cNvPr id="387" name="曲线"/>
            <p:cNvSpPr/>
            <p:nvPr/>
          </p:nvSpPr>
          <p:spPr>
            <a:xfrm>
              <a:off x="5438776" y="-74514"/>
              <a:ext cx="1469960" cy="208590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65"/>
                  </a:moveTo>
                  <a:lnTo>
                    <a:pt x="8787" y="0"/>
                  </a:lnTo>
                  <a:lnTo>
                    <a:pt x="21600" y="0"/>
                  </a:lnTo>
                  <a:lnTo>
                    <a:pt x="12007" y="21600"/>
                  </a:lnTo>
                  <a:lnTo>
                    <a:pt x="0" y="19365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388" name="曲线"/>
            <p:cNvSpPr/>
            <p:nvPr/>
          </p:nvSpPr>
          <p:spPr>
            <a:xfrm>
              <a:off x="5387181" y="745896"/>
              <a:ext cx="874102" cy="1265932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7288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38185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389" name="曲线"/>
            <p:cNvSpPr/>
            <p:nvPr/>
          </p:nvSpPr>
          <p:spPr>
            <a:xfrm>
              <a:off x="4488589" y="745896"/>
              <a:ext cx="1199199" cy="2153044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87"/>
                  </a:moveTo>
                  <a:lnTo>
                    <a:pt x="7484" y="0"/>
                  </a:lnTo>
                  <a:lnTo>
                    <a:pt x="21600" y="0"/>
                  </a:lnTo>
                  <a:lnTo>
                    <a:pt x="13340" y="21600"/>
                  </a:lnTo>
                  <a:lnTo>
                    <a:pt x="0" y="19387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390" name="曲线"/>
            <p:cNvSpPr/>
            <p:nvPr/>
          </p:nvSpPr>
          <p:spPr>
            <a:xfrm>
              <a:off x="4349071" y="1582007"/>
              <a:ext cx="874102" cy="1318680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824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8246" y="0"/>
                  </a:lnTo>
                  <a:close/>
                </a:path>
              </a:pathLst>
            </a:custGeom>
            <a:solidFill>
              <a:srgbClr val="9C0D2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391" name="曲线"/>
            <p:cNvSpPr/>
            <p:nvPr/>
          </p:nvSpPr>
          <p:spPr>
            <a:xfrm>
              <a:off x="3449293" y="1579609"/>
              <a:ext cx="1233646" cy="218900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447"/>
                  </a:moveTo>
                  <a:lnTo>
                    <a:pt x="7840" y="0"/>
                  </a:lnTo>
                  <a:lnTo>
                    <a:pt x="21600" y="0"/>
                  </a:lnTo>
                  <a:lnTo>
                    <a:pt x="12929" y="21600"/>
                  </a:lnTo>
                  <a:lnTo>
                    <a:pt x="0" y="19447"/>
                  </a:lnTo>
                  <a:close/>
                </a:path>
              </a:pathLst>
            </a:custGeom>
            <a:gradFill rotWithShape="1">
              <a:gsLst>
                <a:gs pos="0">
                  <a:srgbClr val="E95314">
                    <a:alpha val="100000"/>
                  </a:srgbClr>
                </a:gs>
                <a:gs pos="100000">
                  <a:srgbClr val="C41023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392" name="曲线"/>
            <p:cNvSpPr/>
            <p:nvPr/>
          </p:nvSpPr>
          <p:spPr>
            <a:xfrm>
              <a:off x="3309161" y="2342045"/>
              <a:ext cx="874102" cy="1436162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915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9150" y="0"/>
                  </a:lnTo>
                  <a:close/>
                </a:path>
              </a:pathLst>
            </a:custGeom>
            <a:solidFill>
              <a:srgbClr val="DD810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393" name="曲线"/>
            <p:cNvSpPr/>
            <p:nvPr/>
          </p:nvSpPr>
          <p:spPr>
            <a:xfrm>
              <a:off x="0" y="4435038"/>
              <a:ext cx="3300517" cy="241850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0" y="4404"/>
                  </a:lnTo>
                  <a:lnTo>
                    <a:pt x="16122" y="0"/>
                  </a:lnTo>
                  <a:lnTo>
                    <a:pt x="21600" y="19"/>
                  </a:lnTo>
                  <a:lnTo>
                    <a:pt x="11806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8B52B">
                    <a:alpha val="100000"/>
                  </a:srgbClr>
                </a:gs>
                <a:gs pos="100000">
                  <a:srgbClr val="EA5712">
                    <a:alpha val="100000"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394" name="曲线"/>
            <p:cNvSpPr/>
            <p:nvPr/>
          </p:nvSpPr>
          <p:spPr>
            <a:xfrm>
              <a:off x="2445825" y="2342045"/>
              <a:ext cx="1237951" cy="209540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575"/>
                  </a:moveTo>
                  <a:lnTo>
                    <a:pt x="7888" y="0"/>
                  </a:lnTo>
                  <a:lnTo>
                    <a:pt x="21600" y="0"/>
                  </a:lnTo>
                  <a:lnTo>
                    <a:pt x="14951" y="21600"/>
                  </a:lnTo>
                  <a:lnTo>
                    <a:pt x="0" y="21575"/>
                  </a:lnTo>
                  <a:close/>
                </a:path>
              </a:pathLst>
            </a:custGeom>
            <a:gradFill rotWithShape="1">
              <a:gsLst>
                <a:gs pos="0">
                  <a:srgbClr val="F7ED11">
                    <a:alpha val="100000"/>
                  </a:srgbClr>
                </a:gs>
                <a:gs pos="100000">
                  <a:srgbClr val="F49B01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 animBg="1"/>
      <p:bldP spid="395" grpId="0" animBg="1"/>
      <p:bldP spid="386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2" grpId="0" animBg="1"/>
      <p:bldP spid="3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矩形"/>
          <p:cNvSpPr/>
          <p:nvPr/>
        </p:nvSpPr>
        <p:spPr>
          <a:xfrm>
            <a:off x="414958" y="332655"/>
            <a:ext cx="3520802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焊接缺陷及预防措施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0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pic>
        <p:nvPicPr>
          <p:cNvPr id="401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7764" y="2153422"/>
            <a:ext cx="4577822" cy="323464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02" name="矩形"/>
          <p:cNvSpPr/>
          <p:nvPr/>
        </p:nvSpPr>
        <p:spPr>
          <a:xfrm>
            <a:off x="6456039" y="2000060"/>
            <a:ext cx="4968550" cy="9772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焊接缺陷指焊接过程中在焊接接头中产生的金属不连续、不致密或连接不良的现象。</a:t>
            </a:r>
            <a:endParaRPr lang="zh-CN" altLang="en-US" sz="2000" b="0" i="0" u="none" strike="noStrike" kern="1200" cap="none" spc="0" baseline="0">
              <a:solidFill>
                <a:srgbClr val="5C5C5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3" name="矩形"/>
          <p:cNvSpPr/>
          <p:nvPr/>
        </p:nvSpPr>
        <p:spPr>
          <a:xfrm>
            <a:off x="6447048" y="3352924"/>
            <a:ext cx="4577821" cy="2234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0811D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焊条电弧焊常见的焊接缺陷有：</a:t>
            </a:r>
            <a:endParaRPr lang="en-US" altLang="zh-CN" sz="2400" b="1" i="0" u="none" strike="noStrike" kern="1200" cap="none" spc="0" baseline="0">
              <a:solidFill>
                <a:srgbClr val="F0811D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裂纹（包括热裂纹、冷裂纹和延时裂纹）、孔穴（气孔）、固体夹杂（夹渣）、咬边、未熔合和未焊透、烧穿、焊瘤、焊缝尺寸不符合要求。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4" name="直线"/>
          <p:cNvSpPr/>
          <p:nvPr/>
        </p:nvSpPr>
        <p:spPr>
          <a:xfrm>
            <a:off x="6389361" y="3113470"/>
            <a:ext cx="4968551" cy="0"/>
          </a:xfrm>
          <a:prstGeom prst="line">
            <a:avLst/>
          </a:prstGeom>
          <a:noFill/>
          <a:ln w="76200" cap="flat" cmpd="thinThick">
            <a:solidFill>
              <a:srgbClr val="FF93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animBg="1"/>
      <p:bldP spid="402" grpId="0"/>
      <p:bldP spid="4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矩形"/>
          <p:cNvSpPr/>
          <p:nvPr/>
        </p:nvSpPr>
        <p:spPr>
          <a:xfrm>
            <a:off x="414958" y="332655"/>
            <a:ext cx="3520802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焊接缺陷及预防措施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9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pic>
        <p:nvPicPr>
          <p:cNvPr id="410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26834" y="1589439"/>
            <a:ext cx="7778419" cy="5295945"/>
          </a:xfrm>
          <a:prstGeom prst="pentagon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11" name="矩形"/>
          <p:cNvSpPr/>
          <p:nvPr/>
        </p:nvSpPr>
        <p:spPr>
          <a:xfrm>
            <a:off x="623392" y="3717032"/>
            <a:ext cx="3816424" cy="2091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正确选用坡口角度及装配间隙；</a:t>
            </a:r>
            <a:endParaRPr lang="en-US" altLang="zh-CN" sz="1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正确选择焊接电流；</a:t>
            </a:r>
            <a:endParaRPr lang="en-US" altLang="zh-CN" sz="1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提高焊工操作技能；</a:t>
            </a:r>
            <a:endParaRPr lang="en-US" altLang="zh-CN" sz="1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角焊缝时随时注意保持正确的焊条角度和焊接速度等。</a:t>
            </a:r>
            <a:endParaRPr lang="zh-CN" altLang="en-US" sz="1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2" name="矩形"/>
          <p:cNvSpPr/>
          <p:nvPr/>
        </p:nvSpPr>
        <p:spPr>
          <a:xfrm>
            <a:off x="623392" y="2401724"/>
            <a:ext cx="44596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预防焊接缺陷的措施主要有</a:t>
            </a:r>
            <a:endParaRPr lang="zh-CN" altLang="en-US" sz="2800" b="1" i="0" u="none" strike="noStrike" kern="1200" cap="none" spc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4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890270"/>
            <a:ext cx="742188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6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6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1424" y="2337613"/>
            <a:ext cx="4126609" cy="347807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17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18" name="矩形"/>
          <p:cNvSpPr/>
          <p:nvPr/>
        </p:nvSpPr>
        <p:spPr>
          <a:xfrm>
            <a:off x="479376" y="332655"/>
            <a:ext cx="33928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预防触电事故的措施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9" name="梯形"/>
          <p:cNvSpPr/>
          <p:nvPr/>
        </p:nvSpPr>
        <p:spPr>
          <a:xfrm rot="16200000">
            <a:off x="4615182" y="5294479"/>
            <a:ext cx="650528" cy="45719"/>
          </a:xfrm>
          <a:prstGeom prst="trapezoid">
            <a:avLst>
              <a:gd name="adj" fmla="val 69826"/>
            </a:avLst>
          </a:prstGeom>
          <a:solidFill>
            <a:srgbClr val="A6A6A6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0" name="梯形"/>
          <p:cNvSpPr/>
          <p:nvPr/>
        </p:nvSpPr>
        <p:spPr>
          <a:xfrm rot="16200000">
            <a:off x="4615182" y="4450314"/>
            <a:ext cx="650528" cy="45718"/>
          </a:xfrm>
          <a:prstGeom prst="trapezoid">
            <a:avLst>
              <a:gd name="adj" fmla="val 69828"/>
            </a:avLst>
          </a:prstGeom>
          <a:solidFill>
            <a:srgbClr val="A6A6A6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1" name="梯形"/>
          <p:cNvSpPr/>
          <p:nvPr/>
        </p:nvSpPr>
        <p:spPr>
          <a:xfrm rot="16200000">
            <a:off x="4615182" y="3606149"/>
            <a:ext cx="650528" cy="45718"/>
          </a:xfrm>
          <a:prstGeom prst="trapezoid">
            <a:avLst>
              <a:gd name="adj" fmla="val 69828"/>
            </a:avLst>
          </a:prstGeom>
          <a:solidFill>
            <a:srgbClr val="A6A6A6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2" name="梯形"/>
          <p:cNvSpPr/>
          <p:nvPr/>
        </p:nvSpPr>
        <p:spPr>
          <a:xfrm rot="16200000">
            <a:off x="4615182" y="2761983"/>
            <a:ext cx="650528" cy="45718"/>
          </a:xfrm>
          <a:prstGeom prst="trapezoid">
            <a:avLst>
              <a:gd name="adj" fmla="val 69828"/>
            </a:avLst>
          </a:prstGeom>
          <a:solidFill>
            <a:srgbClr val="A6A6A6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3" name="五边形"/>
          <p:cNvSpPr/>
          <p:nvPr/>
        </p:nvSpPr>
        <p:spPr>
          <a:xfrm>
            <a:off x="4917584" y="2499680"/>
            <a:ext cx="864095" cy="568097"/>
          </a:xfrm>
          <a:prstGeom prst="homePlate">
            <a:avLst>
              <a:gd name="adj" fmla="val 36273"/>
            </a:avLst>
          </a:prstGeom>
          <a:solidFill>
            <a:schemeClr val="accent1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4" name="五边形"/>
          <p:cNvSpPr/>
          <p:nvPr/>
        </p:nvSpPr>
        <p:spPr>
          <a:xfrm>
            <a:off x="4917584" y="3343845"/>
            <a:ext cx="864095" cy="568097"/>
          </a:xfrm>
          <a:prstGeom prst="homePlate">
            <a:avLst>
              <a:gd name="adj" fmla="val 36273"/>
            </a:avLst>
          </a:prstGeom>
          <a:solidFill>
            <a:schemeClr val="accent2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5" name="五边形"/>
          <p:cNvSpPr/>
          <p:nvPr/>
        </p:nvSpPr>
        <p:spPr>
          <a:xfrm>
            <a:off x="4917584" y="4188010"/>
            <a:ext cx="864095" cy="568097"/>
          </a:xfrm>
          <a:prstGeom prst="homePlate">
            <a:avLst>
              <a:gd name="adj" fmla="val 36273"/>
            </a:avLst>
          </a:prstGeom>
          <a:solidFill>
            <a:srgbClr val="FF0000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6" name="五边形"/>
          <p:cNvSpPr/>
          <p:nvPr/>
        </p:nvSpPr>
        <p:spPr>
          <a:xfrm>
            <a:off x="4917584" y="5032176"/>
            <a:ext cx="864095" cy="568096"/>
          </a:xfrm>
          <a:prstGeom prst="homePlate">
            <a:avLst>
              <a:gd name="adj" fmla="val 36273"/>
            </a:avLst>
          </a:prstGeom>
          <a:solidFill>
            <a:schemeClr val="accent4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27" name="矩形"/>
          <p:cNvSpPr/>
          <p:nvPr/>
        </p:nvSpPr>
        <p:spPr>
          <a:xfrm>
            <a:off x="5202897" y="2499680"/>
            <a:ext cx="74728" cy="60939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8" name="矩形"/>
          <p:cNvSpPr/>
          <p:nvPr/>
        </p:nvSpPr>
        <p:spPr>
          <a:xfrm>
            <a:off x="5202897" y="3344001"/>
            <a:ext cx="74728" cy="60939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9" name="矩形"/>
          <p:cNvSpPr/>
          <p:nvPr/>
        </p:nvSpPr>
        <p:spPr>
          <a:xfrm>
            <a:off x="5202897" y="4188324"/>
            <a:ext cx="74728" cy="60939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" name="矩形"/>
          <p:cNvSpPr/>
          <p:nvPr/>
        </p:nvSpPr>
        <p:spPr>
          <a:xfrm>
            <a:off x="5202897" y="5032647"/>
            <a:ext cx="74728" cy="60939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1" name="矩形"/>
          <p:cNvSpPr/>
          <p:nvPr/>
        </p:nvSpPr>
        <p:spPr>
          <a:xfrm>
            <a:off x="6021272" y="2599062"/>
            <a:ext cx="5221605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弧焊设备的外壳必须接零或接地，且接线必须牢靠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2" name="矩形"/>
          <p:cNvSpPr/>
          <p:nvPr/>
        </p:nvSpPr>
        <p:spPr>
          <a:xfrm>
            <a:off x="6021271" y="3199356"/>
            <a:ext cx="5217259" cy="6248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弧焊设备的初始接线、修理和检查必须由专人负责进行，焊工不可私自进行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3" name="矩形"/>
          <p:cNvSpPr/>
          <p:nvPr/>
        </p:nvSpPr>
        <p:spPr>
          <a:xfrm>
            <a:off x="6051967" y="4076649"/>
            <a:ext cx="5217259" cy="6248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操作控制电源开关时，应戴好干燥的皮手套，面部不要对着开关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4" name="矩形"/>
          <p:cNvSpPr/>
          <p:nvPr/>
        </p:nvSpPr>
        <p:spPr>
          <a:xfrm>
            <a:off x="6051967" y="4953942"/>
            <a:ext cx="5217259" cy="8915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焊钳应有可靠的绝缘，中断工作时，焊钳要放在安全的地方，防止焊钳与焊件之间产生短路而烧毁弧焊机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5" name="矩形"/>
          <p:cNvSpPr/>
          <p:nvPr/>
        </p:nvSpPr>
        <p:spPr>
          <a:xfrm>
            <a:off x="847695" y="1176427"/>
            <a:ext cx="2512000" cy="52321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工伤事故预防</a:t>
            </a:r>
            <a:endParaRPr lang="zh-CN" altLang="en-US" sz="2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 animBg="1"/>
      <p:bldP spid="431" grpId="0"/>
      <p:bldP spid="424" grpId="0" animBg="1"/>
      <p:bldP spid="432" grpId="0"/>
      <p:bldP spid="425" grpId="0" animBg="1"/>
      <p:bldP spid="433" grpId="0"/>
      <p:bldP spid="426" grpId="0" animBg="1"/>
      <p:bldP spid="434" grpId="0"/>
      <p:bldP spid="419" grpId="0" animBg="1"/>
      <p:bldP spid="420" grpId="0" animBg="1"/>
      <p:bldP spid="421" grpId="0" animBg="1"/>
      <p:bldP spid="422" grpId="0" animBg="1"/>
      <p:bldP spid="427" grpId="0"/>
      <p:bldP spid="428" grpId="0"/>
      <p:bldP spid="429" grpId="0"/>
      <p:bldP spid="4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9648" y="2344518"/>
            <a:ext cx="4408907" cy="324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40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1" name="矩形"/>
          <p:cNvSpPr/>
          <p:nvPr/>
        </p:nvSpPr>
        <p:spPr>
          <a:xfrm>
            <a:off x="479376" y="332655"/>
            <a:ext cx="33928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预防触电事故的措施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2" name="梯形"/>
          <p:cNvSpPr/>
          <p:nvPr/>
        </p:nvSpPr>
        <p:spPr>
          <a:xfrm rot="16200000">
            <a:off x="4770548" y="5224212"/>
            <a:ext cx="650528" cy="45719"/>
          </a:xfrm>
          <a:prstGeom prst="trapezoid">
            <a:avLst>
              <a:gd name="adj" fmla="val 69826"/>
            </a:avLst>
          </a:prstGeom>
          <a:solidFill>
            <a:srgbClr val="A6A6A6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3" name="梯形"/>
          <p:cNvSpPr/>
          <p:nvPr/>
        </p:nvSpPr>
        <p:spPr>
          <a:xfrm rot="16200000">
            <a:off x="4770548" y="4380047"/>
            <a:ext cx="650528" cy="45718"/>
          </a:xfrm>
          <a:prstGeom prst="trapezoid">
            <a:avLst>
              <a:gd name="adj" fmla="val 69828"/>
            </a:avLst>
          </a:prstGeom>
          <a:solidFill>
            <a:srgbClr val="A6A6A6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4" name="梯形"/>
          <p:cNvSpPr/>
          <p:nvPr/>
        </p:nvSpPr>
        <p:spPr>
          <a:xfrm rot="16200000">
            <a:off x="4770548" y="3535882"/>
            <a:ext cx="650528" cy="45718"/>
          </a:xfrm>
          <a:prstGeom prst="trapezoid">
            <a:avLst>
              <a:gd name="adj" fmla="val 69828"/>
            </a:avLst>
          </a:prstGeom>
          <a:solidFill>
            <a:srgbClr val="A6A6A6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5" name="梯形"/>
          <p:cNvSpPr/>
          <p:nvPr/>
        </p:nvSpPr>
        <p:spPr>
          <a:xfrm rot="16200000">
            <a:off x="4770548" y="2691716"/>
            <a:ext cx="650528" cy="45718"/>
          </a:xfrm>
          <a:prstGeom prst="trapezoid">
            <a:avLst>
              <a:gd name="adj" fmla="val 69828"/>
            </a:avLst>
          </a:prstGeom>
          <a:solidFill>
            <a:srgbClr val="A6A6A6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6" name="五边形"/>
          <p:cNvSpPr/>
          <p:nvPr/>
        </p:nvSpPr>
        <p:spPr>
          <a:xfrm>
            <a:off x="5072951" y="2429413"/>
            <a:ext cx="864095" cy="568096"/>
          </a:xfrm>
          <a:prstGeom prst="homePlate">
            <a:avLst>
              <a:gd name="adj" fmla="val 36273"/>
            </a:avLst>
          </a:prstGeom>
          <a:solidFill>
            <a:schemeClr val="accent1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7" name="五边形"/>
          <p:cNvSpPr/>
          <p:nvPr/>
        </p:nvSpPr>
        <p:spPr>
          <a:xfrm>
            <a:off x="5072951" y="3273578"/>
            <a:ext cx="864095" cy="568097"/>
          </a:xfrm>
          <a:prstGeom prst="homePlate">
            <a:avLst>
              <a:gd name="adj" fmla="val 36273"/>
            </a:avLst>
          </a:prstGeom>
          <a:solidFill>
            <a:schemeClr val="accent2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8" name="五边形"/>
          <p:cNvSpPr/>
          <p:nvPr/>
        </p:nvSpPr>
        <p:spPr>
          <a:xfrm>
            <a:off x="5072951" y="4117744"/>
            <a:ext cx="864095" cy="568097"/>
          </a:xfrm>
          <a:prstGeom prst="homePlate">
            <a:avLst>
              <a:gd name="adj" fmla="val 36273"/>
            </a:avLst>
          </a:prstGeom>
          <a:solidFill>
            <a:srgbClr val="FF0000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49" name="五边形"/>
          <p:cNvSpPr/>
          <p:nvPr/>
        </p:nvSpPr>
        <p:spPr>
          <a:xfrm>
            <a:off x="5072951" y="4961908"/>
            <a:ext cx="864095" cy="568096"/>
          </a:xfrm>
          <a:prstGeom prst="homePlate">
            <a:avLst>
              <a:gd name="adj" fmla="val 36273"/>
            </a:avLst>
          </a:prstGeom>
          <a:solidFill>
            <a:schemeClr val="accent4"/>
          </a:solidFill>
          <a:ln w="317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50" name="矩形"/>
          <p:cNvSpPr/>
          <p:nvPr/>
        </p:nvSpPr>
        <p:spPr>
          <a:xfrm>
            <a:off x="5358263" y="2429413"/>
            <a:ext cx="74728" cy="6057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1" name="矩形"/>
          <p:cNvSpPr/>
          <p:nvPr/>
        </p:nvSpPr>
        <p:spPr>
          <a:xfrm>
            <a:off x="5358263" y="3273735"/>
            <a:ext cx="74728" cy="6057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2" name="矩形"/>
          <p:cNvSpPr/>
          <p:nvPr/>
        </p:nvSpPr>
        <p:spPr>
          <a:xfrm>
            <a:off x="5358263" y="4118057"/>
            <a:ext cx="74728" cy="6057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3" name="矩形"/>
          <p:cNvSpPr/>
          <p:nvPr/>
        </p:nvSpPr>
        <p:spPr>
          <a:xfrm>
            <a:off x="5358263" y="4962380"/>
            <a:ext cx="74728" cy="6057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4" name="矩形"/>
          <p:cNvSpPr/>
          <p:nvPr/>
        </p:nvSpPr>
        <p:spPr>
          <a:xfrm>
            <a:off x="6176638" y="2429413"/>
            <a:ext cx="4899263" cy="6248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在潮湿的地点工作时，应用干燥的木板或橡胶片等绝缘物作垫板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5" name="矩形"/>
          <p:cNvSpPr/>
          <p:nvPr/>
        </p:nvSpPr>
        <p:spPr>
          <a:xfrm>
            <a:off x="6176637" y="3216458"/>
            <a:ext cx="5217259" cy="6248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在光线暗淡的地点作业时，使用照明灯的电压应不大于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36V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6" name="矩形"/>
          <p:cNvSpPr/>
          <p:nvPr/>
        </p:nvSpPr>
        <p:spPr>
          <a:xfrm>
            <a:off x="6207333" y="4080554"/>
            <a:ext cx="5217258" cy="6248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更换焊条时，不仅应带好手套，而且应避免身体与焊件接触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7" name="矩形"/>
          <p:cNvSpPr/>
          <p:nvPr/>
        </p:nvSpPr>
        <p:spPr>
          <a:xfrm>
            <a:off x="6207333" y="4942909"/>
            <a:ext cx="5217258" cy="6248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焊接电缆必须有良好的绝缘，不可将电缆放在焊接电弧的附近或炽热的焊件金属上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8" name="矩形"/>
          <p:cNvSpPr/>
          <p:nvPr/>
        </p:nvSpPr>
        <p:spPr>
          <a:xfrm>
            <a:off x="847695" y="1176427"/>
            <a:ext cx="6096000" cy="52321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工伤事故预防</a:t>
            </a:r>
            <a:endParaRPr lang="zh-CN" altLang="en-US" sz="2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/>
      <p:bldP spid="451" grpId="0"/>
      <p:bldP spid="452" grpId="0"/>
      <p:bldP spid="453" grpId="0"/>
      <p:bldP spid="454" grpId="0"/>
      <p:bldP spid="455" grpId="0"/>
      <p:bldP spid="456" grpId="0"/>
      <p:bldP spid="4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"/>
          <p:cNvSpPr/>
          <p:nvPr/>
        </p:nvSpPr>
        <p:spPr>
          <a:xfrm>
            <a:off x="1862146" y="4051053"/>
            <a:ext cx="4233854" cy="2260636"/>
          </a:xfrm>
          <a:prstGeom prst="rect">
            <a:avLst/>
          </a:prstGeom>
          <a:solidFill>
            <a:srgbClr val="F0811D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3" name="矩形"/>
          <p:cNvSpPr/>
          <p:nvPr/>
        </p:nvSpPr>
        <p:spPr>
          <a:xfrm>
            <a:off x="6023992" y="1742188"/>
            <a:ext cx="4305861" cy="2308865"/>
          </a:xfrm>
          <a:prstGeom prst="rect">
            <a:avLst/>
          </a:prstGeom>
          <a:solidFill>
            <a:schemeClr val="accent4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4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65" name="矩形"/>
          <p:cNvSpPr/>
          <p:nvPr/>
        </p:nvSpPr>
        <p:spPr>
          <a:xfrm>
            <a:off x="479376" y="332655"/>
            <a:ext cx="41040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预防电弧灼伤事故的措施 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6" name="矩形"/>
          <p:cNvSpPr/>
          <p:nvPr/>
        </p:nvSpPr>
        <p:spPr>
          <a:xfrm>
            <a:off x="493844" y="1052736"/>
            <a:ext cx="2505810" cy="52321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电弧灼伤措施</a:t>
            </a:r>
            <a:endParaRPr lang="zh-CN" altLang="en-US" sz="2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6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62146" y="1742188"/>
            <a:ext cx="4233850" cy="23088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468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2" y="4039086"/>
            <a:ext cx="4233851" cy="22606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69" name="矩形"/>
          <p:cNvSpPr/>
          <p:nvPr/>
        </p:nvSpPr>
        <p:spPr>
          <a:xfrm>
            <a:off x="6168008" y="2098960"/>
            <a:ext cx="4089837" cy="16059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焊工在施焊时必须穿好工作服，戴好电焊用手套和脚盖。</a:t>
            </a:r>
            <a:r>
              <a:rPr lang="zh-CN" altLang="en-US" sz="20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绝对不允许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卷起袖口，穿短袖以及敞开衣服等进行电焊作业，以防电焊飞溅物灼伤皮肤</a:t>
            </a:r>
            <a:endParaRPr lang="zh-CN" altLang="en-US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0" name="矩形"/>
          <p:cNvSpPr/>
          <p:nvPr/>
        </p:nvSpPr>
        <p:spPr>
          <a:xfrm>
            <a:off x="2006161" y="4709832"/>
            <a:ext cx="3945819" cy="8915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电焊工在施焊过程中更换焊条时，</a:t>
            </a:r>
            <a:r>
              <a:rPr lang="zh-CN" altLang="en-US" sz="20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严禁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乱扔焊条头，以免灼伤别人和引起火灾事故</a:t>
            </a:r>
            <a:endParaRPr lang="zh-CN" altLang="en-US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69" grpId="0"/>
      <p:bldP spid="462" grpId="0" animBg="1"/>
      <p:bldP spid="4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矩形"/>
          <p:cNvSpPr/>
          <p:nvPr/>
        </p:nvSpPr>
        <p:spPr>
          <a:xfrm>
            <a:off x="623392" y="1700808"/>
            <a:ext cx="6876764" cy="4464496"/>
          </a:xfrm>
          <a:prstGeom prst="rect">
            <a:avLst/>
          </a:prstGeom>
          <a:solidFill>
            <a:srgbClr val="FF000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pic>
        <p:nvPicPr>
          <p:cNvPr id="475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00156" y="1700808"/>
            <a:ext cx="3996444" cy="446449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76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77" name="矩形"/>
          <p:cNvSpPr/>
          <p:nvPr/>
        </p:nvSpPr>
        <p:spPr>
          <a:xfrm>
            <a:off x="479376" y="332655"/>
            <a:ext cx="44596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预防火灾和爆炸事故的措施 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8" name="矩形"/>
          <p:cNvSpPr/>
          <p:nvPr/>
        </p:nvSpPr>
        <p:spPr>
          <a:xfrm>
            <a:off x="493844" y="980728"/>
            <a:ext cx="3153883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火灾和爆炸预防</a:t>
            </a:r>
            <a:endParaRPr lang="zh-CN" altLang="en-US" sz="2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9" name="矩形"/>
          <p:cNvSpPr/>
          <p:nvPr/>
        </p:nvSpPr>
        <p:spPr>
          <a:xfrm>
            <a:off x="743490" y="2070715"/>
            <a:ext cx="6636568" cy="35299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焊接与切割作业时，将作业场所</a:t>
            </a: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lOm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范围内所有易燃易爆物品</a:t>
            </a:r>
            <a:r>
              <a:rPr lang="zh-CN" altLang="en-US" sz="20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清理干净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，应注意作业场所的地沟、下水道内有无可燃液体和气体，以及是否有可能泄露到地沟和下水道内可燃易爆物质。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高空焊接、切割时，</a:t>
            </a:r>
            <a:r>
              <a:rPr lang="zh-CN" altLang="en-US" sz="20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禁止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乱扔焊条头，对焊接切割作业下方应进行</a:t>
            </a:r>
            <a:r>
              <a:rPr lang="zh-CN" altLang="en-US" sz="20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隔离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，作业完毕后应做到认真细致的检查、确认无火灾隐患后方可离开作业现场。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20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应使用符合国家有关标准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、规程要求的气瓶，并在贮存、运输、使用等环节上应严格遵守安全操作规程。</a:t>
            </a:r>
            <a:endParaRPr lang="zh-CN" altLang="en-US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/>
      <p:bldP spid="474" grpId="0" animBg="1"/>
      <p:bldP spid="4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84" name="矩形"/>
          <p:cNvSpPr/>
          <p:nvPr/>
        </p:nvSpPr>
        <p:spPr>
          <a:xfrm>
            <a:off x="479376" y="332655"/>
            <a:ext cx="44596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预防火灾和爆炸事故的措施 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5" name="矩形"/>
          <p:cNvSpPr/>
          <p:nvPr/>
        </p:nvSpPr>
        <p:spPr>
          <a:xfrm>
            <a:off x="1415480" y="1786406"/>
            <a:ext cx="4532197" cy="4464496"/>
          </a:xfrm>
          <a:prstGeom prst="rect">
            <a:avLst/>
          </a:prstGeom>
          <a:solidFill>
            <a:srgbClr val="F0811D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86" name="矩形"/>
          <p:cNvSpPr/>
          <p:nvPr/>
        </p:nvSpPr>
        <p:spPr>
          <a:xfrm>
            <a:off x="1761534" y="2171994"/>
            <a:ext cx="3758402" cy="36918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、对输送可燃气体和助燃气体的管道应按规定安装使用和管理。</a:t>
            </a:r>
            <a:endParaRPr lang="en-US" altLang="zh-CN" sz="18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、焊补燃料容器和管道时，应结合实际情况确定焊补方法。实施臵换时，臵换应彻底，要加强检测、注意监护、要有安全与技术措施。</a:t>
            </a:r>
            <a:endParaRPr lang="en-US" altLang="zh-CN" sz="18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、在煤矿井下从事焊割作业时，应严格执行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煤矿安全规程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作业规程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18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的规定。</a:t>
            </a:r>
            <a:endParaRPr lang="zh-CN" altLang="en-US" sz="18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8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96001" y="1786407"/>
            <a:ext cx="4118736" cy="223224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488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162669"/>
            <a:ext cx="4118737" cy="208823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89" name="矩形"/>
          <p:cNvSpPr/>
          <p:nvPr/>
        </p:nvSpPr>
        <p:spPr>
          <a:xfrm>
            <a:off x="493844" y="1052736"/>
            <a:ext cx="3153883" cy="52321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防火防爆 人人有责</a:t>
            </a:r>
            <a:endParaRPr lang="zh-CN" altLang="en-US" sz="2800" b="0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489" grpId="0"/>
      <p:bldP spid="4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94" name="矩形"/>
          <p:cNvSpPr/>
          <p:nvPr/>
        </p:nvSpPr>
        <p:spPr>
          <a:xfrm>
            <a:off x="479376" y="332655"/>
            <a:ext cx="6552728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预防金属飞溅及机械性外伤的措施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5" name="圆角矩形标注"/>
          <p:cNvSpPr/>
          <p:nvPr/>
        </p:nvSpPr>
        <p:spPr>
          <a:xfrm flipH="1">
            <a:off x="697468" y="1719071"/>
            <a:ext cx="6453140" cy="3286004"/>
          </a:xfrm>
          <a:prstGeom prst="wedgeRoundRectCallout">
            <a:avLst>
              <a:gd name="adj1" fmla="val -37824"/>
              <a:gd name="adj2" fmla="val 68166"/>
              <a:gd name="adj3" fmla="val 16667"/>
            </a:avLst>
          </a:prstGeom>
          <a:gradFill rotWithShape="1">
            <a:gsLst>
              <a:gs pos="0">
                <a:srgbClr val="5E5E5E">
                  <a:alpha val="100000"/>
                </a:srgbClr>
              </a:gs>
              <a:gs pos="50000">
                <a:srgbClr val="8A8A8A">
                  <a:alpha val="100000"/>
                </a:srgbClr>
              </a:gs>
              <a:gs pos="100000">
                <a:srgbClr val="A5A5A5">
                  <a:alpha val="100000"/>
                </a:srgbClr>
              </a:gs>
            </a:gsLst>
            <a:lin ang="2700000" scaled="1"/>
          </a:gradFill>
          <a:ln w="12700" cap="flat" cmpd="sng">
            <a:noFill/>
            <a:prstDash val="solid"/>
            <a:round/>
          </a:ln>
          <a:effectLst>
            <a:outerShdw blurRad="393700" dist="38100" dir="5400000" algn="t" rotWithShape="0">
              <a:srgbClr val="000000">
                <a:alpha val="3647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sp>
        <p:nvSpPr>
          <p:cNvPr id="496" name="圆角矩形标注"/>
          <p:cNvSpPr/>
          <p:nvPr/>
        </p:nvSpPr>
        <p:spPr>
          <a:xfrm flipH="1">
            <a:off x="724124" y="1859846"/>
            <a:ext cx="6280180" cy="3145230"/>
          </a:xfrm>
          <a:prstGeom prst="wedgeRoundRectCallout">
            <a:avLst>
              <a:gd name="adj1" fmla="val -38472"/>
              <a:gd name="adj2" fmla="val 67004"/>
              <a:gd name="adj3" fmla="val 16667"/>
            </a:avLst>
          </a:prstGeom>
          <a:gradFill rotWithShape="1">
            <a:gsLst>
              <a:gs pos="6000">
                <a:srgbClr val="CCCCCC">
                  <a:alpha val="100000"/>
                </a:srgbClr>
              </a:gs>
              <a:gs pos="100000">
                <a:srgbClr val="E4E4E4">
                  <a:alpha val="100000"/>
                </a:srgbClr>
              </a:gs>
              <a:gs pos="80000">
                <a:srgbClr val="F1F1F1">
                  <a:alpha val="100000"/>
                </a:srgbClr>
              </a:gs>
              <a:gs pos="43000">
                <a:srgbClr val="FFFFFF">
                  <a:alpha val="100000"/>
                </a:srgbClr>
              </a:gs>
            </a:gsLst>
            <a:lin ang="8100000" scaled="1"/>
          </a:gradFill>
          <a:ln w="12700" cap="flat" cmpd="sng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497" name="矩形"/>
          <p:cNvSpPr/>
          <p:nvPr/>
        </p:nvSpPr>
        <p:spPr>
          <a:xfrm>
            <a:off x="1026189" y="2399711"/>
            <a:ext cx="5795696" cy="20116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 在焊接作业过程中，无论作业环境的好坏，都应注重个人防护</a:t>
            </a:r>
            <a:r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穿戴好工作服、鞋、帽、手套、眼镜、口罩、面罩等防护用品。</a:t>
            </a:r>
            <a:endParaRPr lang="en-US" altLang="zh-CN" sz="1800" b="0" i="0" u="none" strike="noStrike" kern="1200" cap="none" spc="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、焊件必须放臵平稳，特殊形状焊件应用支架或电焊胎夹具保持稳固。</a:t>
            </a:r>
            <a:endParaRPr lang="zh-CN" altLang="en-US" sz="1800" b="0" i="0" u="none" strike="noStrike" kern="1200" cap="none" spc="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8" name="矩形"/>
          <p:cNvSpPr/>
          <p:nvPr/>
        </p:nvSpPr>
        <p:spPr>
          <a:xfrm>
            <a:off x="2207568" y="5373216"/>
            <a:ext cx="6096000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安全防护</a:t>
            </a:r>
            <a:endParaRPr lang="zh-CN" altLang="en-US" sz="3200" b="1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99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7938992" y="1719071"/>
            <a:ext cx="3528884" cy="3942177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 animBg="1"/>
      <p:bldP spid="496" grpId="0" animBg="1"/>
      <p:bldP spid="497" grpId="0"/>
      <p:bldP spid="4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04" name="矩形"/>
          <p:cNvSpPr/>
          <p:nvPr/>
        </p:nvSpPr>
        <p:spPr>
          <a:xfrm>
            <a:off x="479376" y="332655"/>
            <a:ext cx="6552728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预防金属飞溅及机械性外伤的措施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5" name="圆角矩形标注"/>
          <p:cNvSpPr/>
          <p:nvPr/>
        </p:nvSpPr>
        <p:spPr>
          <a:xfrm flipH="1">
            <a:off x="5259484" y="1412776"/>
            <a:ext cx="6453140" cy="3286004"/>
          </a:xfrm>
          <a:prstGeom prst="wedgeRoundRectCallout">
            <a:avLst>
              <a:gd name="adj1" fmla="val 36777"/>
              <a:gd name="adj2" fmla="val 66462"/>
              <a:gd name="adj3" fmla="val 16667"/>
            </a:avLst>
          </a:prstGeom>
          <a:gradFill rotWithShape="1">
            <a:gsLst>
              <a:gs pos="0">
                <a:srgbClr val="5E5E5E">
                  <a:alpha val="100000"/>
                </a:srgbClr>
              </a:gs>
              <a:gs pos="50000">
                <a:srgbClr val="8A8A8A">
                  <a:alpha val="100000"/>
                </a:srgbClr>
              </a:gs>
              <a:gs pos="100000">
                <a:srgbClr val="A5A5A5">
                  <a:alpha val="100000"/>
                </a:srgbClr>
              </a:gs>
            </a:gsLst>
            <a:lin ang="2700000" scaled="1"/>
          </a:gradFill>
          <a:ln w="12700" cap="flat" cmpd="sng">
            <a:noFill/>
            <a:prstDash val="solid"/>
            <a:round/>
          </a:ln>
          <a:effectLst>
            <a:outerShdw blurRad="393700" dist="38100" dir="5400000" algn="t" rotWithShape="0">
              <a:srgbClr val="000000">
                <a:alpha val="3647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sp>
        <p:nvSpPr>
          <p:cNvPr id="506" name="圆角矩形标注"/>
          <p:cNvSpPr/>
          <p:nvPr/>
        </p:nvSpPr>
        <p:spPr>
          <a:xfrm flipH="1">
            <a:off x="5286140" y="1553551"/>
            <a:ext cx="6280180" cy="3145230"/>
          </a:xfrm>
          <a:prstGeom prst="wedgeRoundRectCallout">
            <a:avLst>
              <a:gd name="adj1" fmla="val 34620"/>
              <a:gd name="adj2" fmla="val 62254"/>
              <a:gd name="adj3" fmla="val 16667"/>
            </a:avLst>
          </a:prstGeom>
          <a:gradFill rotWithShape="1">
            <a:gsLst>
              <a:gs pos="6000">
                <a:srgbClr val="CCCCCC">
                  <a:alpha val="100000"/>
                </a:srgbClr>
              </a:gs>
              <a:gs pos="100000">
                <a:srgbClr val="E4E4E4">
                  <a:alpha val="100000"/>
                </a:srgbClr>
              </a:gs>
              <a:gs pos="80000">
                <a:srgbClr val="F1F1F1">
                  <a:alpha val="100000"/>
                </a:srgbClr>
              </a:gs>
              <a:gs pos="43000">
                <a:srgbClr val="FFFFFF">
                  <a:alpha val="100000"/>
                </a:srgbClr>
              </a:gs>
            </a:gsLst>
            <a:lin ang="8100000" scaled="1"/>
          </a:gradFill>
          <a:ln w="12700" cap="flat" cmpd="sng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07" name="矩形"/>
          <p:cNvSpPr/>
          <p:nvPr/>
        </p:nvSpPr>
        <p:spPr>
          <a:xfrm>
            <a:off x="5588206" y="2093415"/>
            <a:ext cx="5795696" cy="201167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、焊接圆形工件的环节焊缝，施焊时不准用起重机吊转工件，也不能站在转动的工件上操作，防止跌落摔伤。</a:t>
            </a:r>
            <a:endParaRPr lang="en-US" altLang="zh-CN" sz="1800" b="0" i="0" u="none" strike="noStrike" kern="1200" cap="none" spc="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、焊接转动机械传动部分应设防护罩。</a:t>
            </a:r>
            <a:endParaRPr lang="en-US" altLang="zh-CN" sz="1800" b="0" i="0" u="none" strike="noStrike" kern="1200" cap="none" spc="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cap="none" spc="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800" b="0" i="0" u="none" strike="noStrike" kern="1200" cap="none" spc="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、清铲焊渣时应带护目镜。</a:t>
            </a:r>
            <a:endParaRPr lang="zh-CN" altLang="en-US" sz="1800" b="0" i="0" u="none" strike="noStrike" kern="1200" cap="none" spc="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8" name="矩形"/>
          <p:cNvSpPr/>
          <p:nvPr/>
        </p:nvSpPr>
        <p:spPr>
          <a:xfrm>
            <a:off x="1487488" y="2606123"/>
            <a:ext cx="2016223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3C3C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安全防护</a:t>
            </a:r>
            <a:endParaRPr lang="zh-CN" altLang="en-US" sz="3200" b="1" i="0" u="none" strike="noStrike" kern="1200" cap="none" spc="0" baseline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09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114" y="3959489"/>
            <a:ext cx="4339088" cy="289851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8" grpId="0"/>
      <p:bldP spid="5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矩形"/>
          <p:cNvSpPr/>
          <p:nvPr/>
        </p:nvSpPr>
        <p:spPr>
          <a:xfrm>
            <a:off x="6908736" y="4295364"/>
            <a:ext cx="4469469" cy="812269"/>
          </a:xfrm>
          <a:prstGeom prst="rect">
            <a:avLst/>
          </a:prstGeom>
          <a:solidFill>
            <a:srgbClr val="F0811D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 u="none" strike="noStrike" kern="1200" cap="none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职业病的预防</a:t>
            </a:r>
            <a:endParaRPr lang="zh-CN" altLang="en-US" sz="4400" b="0" i="0" u="none" strike="noStrike" kern="1200" cap="none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4" name="矩形"/>
          <p:cNvSpPr/>
          <p:nvPr/>
        </p:nvSpPr>
        <p:spPr>
          <a:xfrm>
            <a:off x="7699105" y="960682"/>
            <a:ext cx="2892713" cy="2892713"/>
          </a:xfrm>
          <a:prstGeom prst="rect">
            <a:avLst/>
          </a:prstGeom>
          <a:solidFill>
            <a:srgbClr val="F0811D"/>
          </a:soli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15" name="矩形"/>
          <p:cNvSpPr/>
          <p:nvPr/>
        </p:nvSpPr>
        <p:spPr>
          <a:xfrm>
            <a:off x="7904164" y="1165739"/>
            <a:ext cx="2480605" cy="2482598"/>
          </a:xfrm>
          <a:prstGeom prst="rect">
            <a:avLst/>
          </a:prstGeom>
          <a:solidFill>
            <a:srgbClr val="F0811D"/>
          </a:soli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16" name="矩形"/>
          <p:cNvSpPr/>
          <p:nvPr/>
        </p:nvSpPr>
        <p:spPr>
          <a:xfrm>
            <a:off x="8127140" y="1390707"/>
            <a:ext cx="2034653" cy="2034653"/>
          </a:xfrm>
          <a:prstGeom prst="rect">
            <a:avLst/>
          </a:prstGeom>
          <a:solidFill>
            <a:srgbClr val="F0811D"/>
          </a:soli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17" name="矩形"/>
          <p:cNvSpPr/>
          <p:nvPr/>
        </p:nvSpPr>
        <p:spPr>
          <a:xfrm>
            <a:off x="8350115" y="1611691"/>
            <a:ext cx="1590693" cy="1590693"/>
          </a:xfrm>
          <a:prstGeom prst="rect">
            <a:avLst/>
          </a:prstGeom>
          <a:solidFill>
            <a:srgbClr val="F0811D"/>
          </a:soli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18" name="矩形"/>
          <p:cNvSpPr/>
          <p:nvPr/>
        </p:nvSpPr>
        <p:spPr>
          <a:xfrm>
            <a:off x="8557165" y="1820732"/>
            <a:ext cx="1174605" cy="1174605"/>
          </a:xfrm>
          <a:prstGeom prst="rect">
            <a:avLst/>
          </a:prstGeom>
          <a:solidFill>
            <a:srgbClr val="F6D10C"/>
          </a:soli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35" b="1" i="0" u="none" strike="noStrike" kern="1200" cap="none" spc="0" baseline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endParaRPr lang="zh-CN" altLang="en-US" sz="10035" b="1" i="0" u="none" strike="noStrike" kern="1200" cap="none" spc="0" baseline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9" name="矩形"/>
          <p:cNvSpPr/>
          <p:nvPr/>
        </p:nvSpPr>
        <p:spPr>
          <a:xfrm>
            <a:off x="6927805" y="5152028"/>
            <a:ext cx="4469471" cy="8153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defTabSz="1212215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F081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Prevention of occupational disease</a:t>
            </a:r>
            <a:endParaRPr lang="zh-CN" altLang="en-US" sz="2400" b="0" i="0" u="none" strike="noStrike" kern="1200" cap="none" spc="0" baseline="0">
              <a:solidFill>
                <a:srgbClr val="F0811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524" name="组合"/>
          <p:cNvGrpSpPr/>
          <p:nvPr/>
        </p:nvGrpSpPr>
        <p:grpSpPr>
          <a:xfrm>
            <a:off x="580988" y="509443"/>
            <a:ext cx="822891" cy="822891"/>
            <a:chOff x="580988" y="509443"/>
            <a:chExt cx="822891" cy="822891"/>
          </a:xfrm>
        </p:grpSpPr>
        <p:grpSp>
          <p:nvGrpSpPr>
            <p:cNvPr id="522" name="组合"/>
            <p:cNvGrpSpPr/>
            <p:nvPr/>
          </p:nvGrpSpPr>
          <p:grpSpPr>
            <a:xfrm>
              <a:off x="580988" y="509443"/>
              <a:ext cx="822891" cy="822891"/>
              <a:chOff x="580988" y="509443"/>
              <a:chExt cx="822891" cy="822891"/>
            </a:xfrm>
          </p:grpSpPr>
          <p:sp>
            <p:nvSpPr>
              <p:cNvPr id="520" name="椭圆"/>
              <p:cNvSpPr/>
              <p:nvPr/>
            </p:nvSpPr>
            <p:spPr>
              <a:xfrm>
                <a:off x="580988" y="509443"/>
                <a:ext cx="822891" cy="822891"/>
              </a:xfrm>
              <a:prstGeom prst="ellipse">
                <a:avLst/>
              </a:prstGeom>
              <a:solidFill>
                <a:srgbClr val="7030A0"/>
              </a:soli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521" name="椭圆"/>
              <p:cNvSpPr/>
              <p:nvPr/>
            </p:nvSpPr>
            <p:spPr>
              <a:xfrm>
                <a:off x="595108" y="523563"/>
                <a:ext cx="794651" cy="794650"/>
              </a:xfrm>
              <a:prstGeom prst="ellipse">
                <a:avLst/>
              </a:prstGeom>
              <a:solidFill>
                <a:srgbClr val="7030A0"/>
              </a:soli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</p:grpSp>
        <p:sp>
          <p:nvSpPr>
            <p:cNvPr id="523" name="曲线"/>
            <p:cNvSpPr/>
            <p:nvPr/>
          </p:nvSpPr>
          <p:spPr>
            <a:xfrm>
              <a:off x="715514" y="643766"/>
              <a:ext cx="553840" cy="55424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0800" y="6673"/>
                  </a:moveTo>
                  <a:cubicBezTo>
                    <a:pt x="8520" y="6673"/>
                    <a:pt x="6673" y="8520"/>
                    <a:pt x="6673" y="10800"/>
                  </a:cubicBezTo>
                  <a:cubicBezTo>
                    <a:pt x="6673" y="13079"/>
                    <a:pt x="8520" y="14926"/>
                    <a:pt x="10800" y="14926"/>
                  </a:cubicBezTo>
                  <a:cubicBezTo>
                    <a:pt x="13079" y="14926"/>
                    <a:pt x="14926" y="13079"/>
                    <a:pt x="14926" y="10800"/>
                  </a:cubicBezTo>
                  <a:cubicBezTo>
                    <a:pt x="14926" y="8520"/>
                    <a:pt x="13079" y="6673"/>
                    <a:pt x="10800" y="6673"/>
                  </a:cubicBezTo>
                  <a:close/>
                  <a:moveTo>
                    <a:pt x="10009" y="0"/>
                  </a:moveTo>
                  <a:cubicBezTo>
                    <a:pt x="10009" y="0"/>
                    <a:pt x="10009" y="0"/>
                    <a:pt x="11721" y="0"/>
                  </a:cubicBezTo>
                  <a:cubicBezTo>
                    <a:pt x="11985" y="0"/>
                    <a:pt x="12248" y="263"/>
                    <a:pt x="12248" y="658"/>
                  </a:cubicBezTo>
                  <a:cubicBezTo>
                    <a:pt x="12248" y="658"/>
                    <a:pt x="12248" y="658"/>
                    <a:pt x="12248" y="1580"/>
                  </a:cubicBezTo>
                  <a:cubicBezTo>
                    <a:pt x="13697" y="1843"/>
                    <a:pt x="15146" y="2502"/>
                    <a:pt x="16199" y="3292"/>
                  </a:cubicBezTo>
                  <a:cubicBezTo>
                    <a:pt x="16199" y="3292"/>
                    <a:pt x="16199" y="3292"/>
                    <a:pt x="16990" y="2502"/>
                  </a:cubicBezTo>
                  <a:cubicBezTo>
                    <a:pt x="17253" y="2370"/>
                    <a:pt x="17648" y="2370"/>
                    <a:pt x="17912" y="2502"/>
                  </a:cubicBezTo>
                  <a:cubicBezTo>
                    <a:pt x="17912" y="2502"/>
                    <a:pt x="17912" y="2502"/>
                    <a:pt x="19097" y="3819"/>
                  </a:cubicBezTo>
                  <a:cubicBezTo>
                    <a:pt x="19229" y="3951"/>
                    <a:pt x="19229" y="4346"/>
                    <a:pt x="19097" y="4609"/>
                  </a:cubicBezTo>
                  <a:cubicBezTo>
                    <a:pt x="19097" y="4609"/>
                    <a:pt x="19097" y="4609"/>
                    <a:pt x="18307" y="5399"/>
                  </a:cubicBezTo>
                  <a:cubicBezTo>
                    <a:pt x="19097" y="6453"/>
                    <a:pt x="19756" y="7902"/>
                    <a:pt x="20019" y="9351"/>
                  </a:cubicBezTo>
                  <a:cubicBezTo>
                    <a:pt x="20019" y="9351"/>
                    <a:pt x="20019" y="9351"/>
                    <a:pt x="20941" y="9351"/>
                  </a:cubicBezTo>
                  <a:cubicBezTo>
                    <a:pt x="21336" y="9351"/>
                    <a:pt x="21600" y="9614"/>
                    <a:pt x="21600" y="9878"/>
                  </a:cubicBezTo>
                  <a:cubicBezTo>
                    <a:pt x="21600" y="9878"/>
                    <a:pt x="21600" y="9878"/>
                    <a:pt x="21600" y="11590"/>
                  </a:cubicBezTo>
                  <a:cubicBezTo>
                    <a:pt x="21600" y="11985"/>
                    <a:pt x="21336" y="12248"/>
                    <a:pt x="20941" y="12248"/>
                  </a:cubicBezTo>
                  <a:cubicBezTo>
                    <a:pt x="20941" y="12248"/>
                    <a:pt x="20941" y="12248"/>
                    <a:pt x="20019" y="12248"/>
                  </a:cubicBezTo>
                  <a:cubicBezTo>
                    <a:pt x="19756" y="13697"/>
                    <a:pt x="19097" y="15014"/>
                    <a:pt x="18307" y="16199"/>
                  </a:cubicBezTo>
                  <a:cubicBezTo>
                    <a:pt x="18307" y="16199"/>
                    <a:pt x="18307" y="16199"/>
                    <a:pt x="19097" y="16990"/>
                  </a:cubicBezTo>
                  <a:cubicBezTo>
                    <a:pt x="19229" y="17253"/>
                    <a:pt x="19229" y="17648"/>
                    <a:pt x="19097" y="17780"/>
                  </a:cubicBezTo>
                  <a:cubicBezTo>
                    <a:pt x="19097" y="17780"/>
                    <a:pt x="19097" y="17780"/>
                    <a:pt x="17912" y="18965"/>
                  </a:cubicBezTo>
                  <a:cubicBezTo>
                    <a:pt x="17648" y="19229"/>
                    <a:pt x="17253" y="19229"/>
                    <a:pt x="16990" y="18965"/>
                  </a:cubicBezTo>
                  <a:lnTo>
                    <a:pt x="16199" y="18307"/>
                  </a:lnTo>
                  <a:cubicBezTo>
                    <a:pt x="15146" y="19097"/>
                    <a:pt x="13697" y="19756"/>
                    <a:pt x="12248" y="19887"/>
                  </a:cubicBezTo>
                  <a:cubicBezTo>
                    <a:pt x="12248" y="19887"/>
                    <a:pt x="12248" y="19887"/>
                    <a:pt x="12248" y="20941"/>
                  </a:cubicBezTo>
                  <a:cubicBezTo>
                    <a:pt x="12248" y="21336"/>
                    <a:pt x="11985" y="21600"/>
                    <a:pt x="11721" y="21600"/>
                  </a:cubicBezTo>
                  <a:cubicBezTo>
                    <a:pt x="11721" y="21600"/>
                    <a:pt x="11721" y="21600"/>
                    <a:pt x="10009" y="21600"/>
                  </a:cubicBezTo>
                  <a:cubicBezTo>
                    <a:pt x="9614" y="21600"/>
                    <a:pt x="9351" y="21336"/>
                    <a:pt x="9351" y="20941"/>
                  </a:cubicBezTo>
                  <a:cubicBezTo>
                    <a:pt x="9351" y="20941"/>
                    <a:pt x="9351" y="20941"/>
                    <a:pt x="9351" y="19887"/>
                  </a:cubicBezTo>
                  <a:cubicBezTo>
                    <a:pt x="7902" y="19756"/>
                    <a:pt x="6585" y="19097"/>
                    <a:pt x="5399" y="18307"/>
                  </a:cubicBezTo>
                  <a:cubicBezTo>
                    <a:pt x="5399" y="18307"/>
                    <a:pt x="5399" y="18307"/>
                    <a:pt x="4609" y="18965"/>
                  </a:cubicBezTo>
                  <a:cubicBezTo>
                    <a:pt x="4478" y="19229"/>
                    <a:pt x="4082" y="19229"/>
                    <a:pt x="3819" y="18965"/>
                  </a:cubicBezTo>
                  <a:cubicBezTo>
                    <a:pt x="3819" y="18965"/>
                    <a:pt x="3819" y="18965"/>
                    <a:pt x="2634" y="17780"/>
                  </a:cubicBezTo>
                  <a:cubicBezTo>
                    <a:pt x="2370" y="17648"/>
                    <a:pt x="2370" y="17253"/>
                    <a:pt x="2634" y="16990"/>
                  </a:cubicBezTo>
                  <a:cubicBezTo>
                    <a:pt x="2634" y="16990"/>
                    <a:pt x="2634" y="16990"/>
                    <a:pt x="3292" y="16199"/>
                  </a:cubicBezTo>
                  <a:cubicBezTo>
                    <a:pt x="2502" y="15014"/>
                    <a:pt x="1843" y="13697"/>
                    <a:pt x="1712" y="12248"/>
                  </a:cubicBezTo>
                  <a:cubicBezTo>
                    <a:pt x="1712" y="12248"/>
                    <a:pt x="1712" y="12248"/>
                    <a:pt x="658" y="12248"/>
                  </a:cubicBezTo>
                  <a:cubicBezTo>
                    <a:pt x="263" y="12248"/>
                    <a:pt x="0" y="11985"/>
                    <a:pt x="0" y="11590"/>
                  </a:cubicBezTo>
                  <a:cubicBezTo>
                    <a:pt x="0" y="11590"/>
                    <a:pt x="0" y="11590"/>
                    <a:pt x="0" y="9878"/>
                  </a:cubicBezTo>
                  <a:cubicBezTo>
                    <a:pt x="0" y="9614"/>
                    <a:pt x="263" y="9351"/>
                    <a:pt x="658" y="9351"/>
                  </a:cubicBezTo>
                  <a:cubicBezTo>
                    <a:pt x="658" y="9351"/>
                    <a:pt x="658" y="9351"/>
                    <a:pt x="1712" y="9351"/>
                  </a:cubicBezTo>
                  <a:cubicBezTo>
                    <a:pt x="1843" y="7902"/>
                    <a:pt x="2502" y="6453"/>
                    <a:pt x="3292" y="5399"/>
                  </a:cubicBezTo>
                  <a:cubicBezTo>
                    <a:pt x="3292" y="5399"/>
                    <a:pt x="3292" y="5399"/>
                    <a:pt x="2634" y="4609"/>
                  </a:cubicBezTo>
                  <a:cubicBezTo>
                    <a:pt x="2370" y="4346"/>
                    <a:pt x="2370" y="3951"/>
                    <a:pt x="2634" y="3819"/>
                  </a:cubicBezTo>
                  <a:cubicBezTo>
                    <a:pt x="2634" y="3819"/>
                    <a:pt x="2634" y="3819"/>
                    <a:pt x="3819" y="2502"/>
                  </a:cubicBezTo>
                  <a:cubicBezTo>
                    <a:pt x="4082" y="2370"/>
                    <a:pt x="4478" y="2370"/>
                    <a:pt x="4609" y="2502"/>
                  </a:cubicBezTo>
                  <a:cubicBezTo>
                    <a:pt x="4609" y="2502"/>
                    <a:pt x="4609" y="2502"/>
                    <a:pt x="5399" y="3292"/>
                  </a:cubicBezTo>
                  <a:cubicBezTo>
                    <a:pt x="6585" y="2502"/>
                    <a:pt x="7902" y="1843"/>
                    <a:pt x="9351" y="1580"/>
                  </a:cubicBezTo>
                  <a:cubicBezTo>
                    <a:pt x="9351" y="1580"/>
                    <a:pt x="9351" y="1580"/>
                    <a:pt x="9351" y="658"/>
                  </a:cubicBezTo>
                  <a:cubicBezTo>
                    <a:pt x="9351" y="263"/>
                    <a:pt x="9614" y="0"/>
                    <a:pt x="10009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olid"/>
              <a:round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527" name="组合"/>
          <p:cNvGrpSpPr/>
          <p:nvPr/>
        </p:nvGrpSpPr>
        <p:grpSpPr>
          <a:xfrm>
            <a:off x="0" y="42554"/>
            <a:ext cx="7107355" cy="6772892"/>
            <a:chOff x="0" y="42554"/>
            <a:chExt cx="7107355" cy="6772892"/>
          </a:xfrm>
        </p:grpSpPr>
        <p:sp>
          <p:nvSpPr>
            <p:cNvPr id="525" name="曲线"/>
            <p:cNvSpPr/>
            <p:nvPr/>
          </p:nvSpPr>
          <p:spPr>
            <a:xfrm>
              <a:off x="5535204" y="42554"/>
              <a:ext cx="1572149" cy="205908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435"/>
                  </a:moveTo>
                  <a:lnTo>
                    <a:pt x="8136" y="12"/>
                  </a:lnTo>
                  <a:lnTo>
                    <a:pt x="21600" y="0"/>
                  </a:lnTo>
                  <a:lnTo>
                    <a:pt x="7966" y="21600"/>
                  </a:lnTo>
                  <a:lnTo>
                    <a:pt x="0" y="21435"/>
                  </a:lnTo>
                  <a:close/>
                </a:path>
              </a:pathLst>
            </a:custGeom>
            <a:gradFill rotWithShape="1">
              <a:gsLst>
                <a:gs pos="0">
                  <a:srgbClr val="9FA0A0">
                    <a:alpha val="100000"/>
                  </a:srgbClr>
                </a:gs>
                <a:gs pos="100000">
                  <a:srgbClr val="DBDCDC">
                    <a:alpha val="100000"/>
                  </a:srgbClr>
                </a:gs>
              </a:gsLst>
              <a:lin ang="324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26" name="曲线"/>
            <p:cNvSpPr/>
            <p:nvPr/>
          </p:nvSpPr>
          <p:spPr>
            <a:xfrm>
              <a:off x="0" y="1412918"/>
              <a:ext cx="6151278" cy="540252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7904" y="6292"/>
                  </a:moveTo>
                  <a:lnTo>
                    <a:pt x="20172" y="2483"/>
                  </a:lnTo>
                  <a:lnTo>
                    <a:pt x="21600" y="1568"/>
                  </a:lnTo>
                  <a:lnTo>
                    <a:pt x="20835" y="0"/>
                  </a:lnTo>
                  <a:cubicBezTo>
                    <a:pt x="20822" y="28"/>
                    <a:pt x="20811" y="56"/>
                    <a:pt x="20798" y="84"/>
                  </a:cubicBezTo>
                  <a:lnTo>
                    <a:pt x="18604" y="1397"/>
                  </a:lnTo>
                  <a:lnTo>
                    <a:pt x="17508" y="3518"/>
                  </a:lnTo>
                  <a:lnTo>
                    <a:pt x="17508" y="3509"/>
                  </a:lnTo>
                  <a:cubicBezTo>
                    <a:pt x="17467" y="3592"/>
                    <a:pt x="17422" y="3671"/>
                    <a:pt x="17381" y="3754"/>
                  </a:cubicBezTo>
                  <a:cubicBezTo>
                    <a:pt x="17413" y="3687"/>
                    <a:pt x="17446" y="3622"/>
                    <a:pt x="17478" y="3555"/>
                  </a:cubicBezTo>
                  <a:lnTo>
                    <a:pt x="15456" y="4672"/>
                  </a:lnTo>
                  <a:lnTo>
                    <a:pt x="14167" y="7045"/>
                  </a:lnTo>
                  <a:lnTo>
                    <a:pt x="12359" y="7957"/>
                  </a:lnTo>
                  <a:lnTo>
                    <a:pt x="9048" y="13681"/>
                  </a:lnTo>
                  <a:lnTo>
                    <a:pt x="3790" y="16720"/>
                  </a:lnTo>
                  <a:lnTo>
                    <a:pt x="0" y="21384"/>
                  </a:lnTo>
                  <a:lnTo>
                    <a:pt x="6019" y="21600"/>
                  </a:lnTo>
                  <a:lnTo>
                    <a:pt x="11203" y="13080"/>
                  </a:lnTo>
                  <a:lnTo>
                    <a:pt x="12167" y="10735"/>
                  </a:lnTo>
                  <a:lnTo>
                    <a:pt x="14152" y="9899"/>
                  </a:lnTo>
                  <a:cubicBezTo>
                    <a:pt x="14379" y="9776"/>
                    <a:pt x="14197" y="9873"/>
                    <a:pt x="14277" y="9823"/>
                  </a:cubicBezTo>
                  <a:lnTo>
                    <a:pt x="15724" y="6981"/>
                  </a:lnTo>
                  <a:lnTo>
                    <a:pt x="17904" y="6292"/>
                  </a:lnTo>
                  <a:close/>
                </a:path>
              </a:pathLst>
            </a:custGeom>
            <a:solidFill>
              <a:srgbClr val="B5B5B6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536" name="组合"/>
          <p:cNvGrpSpPr/>
          <p:nvPr/>
        </p:nvGrpSpPr>
        <p:grpSpPr>
          <a:xfrm>
            <a:off x="0" y="-133350"/>
            <a:ext cx="6743027" cy="6986897"/>
            <a:chOff x="0" y="-133350"/>
            <a:chExt cx="6743027" cy="6986897"/>
          </a:xfrm>
        </p:grpSpPr>
        <p:sp>
          <p:nvSpPr>
            <p:cNvPr id="528" name="曲线"/>
            <p:cNvSpPr/>
            <p:nvPr/>
          </p:nvSpPr>
          <p:spPr>
            <a:xfrm>
              <a:off x="5308324" y="-133350"/>
              <a:ext cx="1434702" cy="210362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65"/>
                  </a:moveTo>
                  <a:lnTo>
                    <a:pt x="8787" y="0"/>
                  </a:lnTo>
                  <a:lnTo>
                    <a:pt x="21600" y="0"/>
                  </a:lnTo>
                  <a:lnTo>
                    <a:pt x="12007" y="21600"/>
                  </a:lnTo>
                  <a:lnTo>
                    <a:pt x="0" y="19365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29" name="曲线"/>
            <p:cNvSpPr/>
            <p:nvPr/>
          </p:nvSpPr>
          <p:spPr>
            <a:xfrm>
              <a:off x="5257967" y="694027"/>
              <a:ext cx="853136" cy="127668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7288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38185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30" name="曲线"/>
            <p:cNvSpPr/>
            <p:nvPr/>
          </p:nvSpPr>
          <p:spPr>
            <a:xfrm>
              <a:off x="4380928" y="694027"/>
              <a:ext cx="1170436" cy="217132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87"/>
                  </a:moveTo>
                  <a:lnTo>
                    <a:pt x="7484" y="0"/>
                  </a:lnTo>
                  <a:lnTo>
                    <a:pt x="21600" y="0"/>
                  </a:lnTo>
                  <a:lnTo>
                    <a:pt x="13340" y="21600"/>
                  </a:lnTo>
                  <a:lnTo>
                    <a:pt x="0" y="19387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31" name="曲线"/>
            <p:cNvSpPr/>
            <p:nvPr/>
          </p:nvSpPr>
          <p:spPr>
            <a:xfrm>
              <a:off x="4244757" y="1537238"/>
              <a:ext cx="853136" cy="132987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824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8246" y="0"/>
                  </a:lnTo>
                  <a:close/>
                </a:path>
              </a:pathLst>
            </a:custGeom>
            <a:solidFill>
              <a:srgbClr val="9C0D2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32" name="曲线"/>
            <p:cNvSpPr/>
            <p:nvPr/>
          </p:nvSpPr>
          <p:spPr>
            <a:xfrm>
              <a:off x="3366561" y="1534821"/>
              <a:ext cx="1204057" cy="220759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447"/>
                  </a:moveTo>
                  <a:lnTo>
                    <a:pt x="7840" y="0"/>
                  </a:lnTo>
                  <a:lnTo>
                    <a:pt x="21600" y="0"/>
                  </a:lnTo>
                  <a:lnTo>
                    <a:pt x="12929" y="21600"/>
                  </a:lnTo>
                  <a:lnTo>
                    <a:pt x="0" y="19447"/>
                  </a:lnTo>
                  <a:close/>
                </a:path>
              </a:pathLst>
            </a:custGeom>
            <a:gradFill rotWithShape="1">
              <a:gsLst>
                <a:gs pos="0">
                  <a:srgbClr val="E95314">
                    <a:alpha val="100000"/>
                  </a:srgbClr>
                </a:gs>
                <a:gs pos="100000">
                  <a:srgbClr val="C41023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33" name="曲线"/>
            <p:cNvSpPr/>
            <p:nvPr/>
          </p:nvSpPr>
          <p:spPr>
            <a:xfrm>
              <a:off x="3229790" y="2303731"/>
              <a:ext cx="853136" cy="144835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915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9150" y="0"/>
                  </a:lnTo>
                  <a:close/>
                </a:path>
              </a:pathLst>
            </a:custGeom>
            <a:solidFill>
              <a:srgbClr val="DD810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34" name="曲线"/>
            <p:cNvSpPr/>
            <p:nvPr/>
          </p:nvSpPr>
          <p:spPr>
            <a:xfrm>
              <a:off x="0" y="4414499"/>
              <a:ext cx="3221353" cy="243904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0" y="4404"/>
                  </a:lnTo>
                  <a:lnTo>
                    <a:pt x="16122" y="0"/>
                  </a:lnTo>
                  <a:lnTo>
                    <a:pt x="21600" y="19"/>
                  </a:lnTo>
                  <a:lnTo>
                    <a:pt x="11806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8B52B">
                    <a:alpha val="100000"/>
                  </a:srgbClr>
                </a:gs>
                <a:gs pos="100000">
                  <a:srgbClr val="EA5712">
                    <a:alpha val="100000"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35" name="曲线"/>
            <p:cNvSpPr/>
            <p:nvPr/>
          </p:nvSpPr>
          <p:spPr>
            <a:xfrm>
              <a:off x="2387161" y="2303731"/>
              <a:ext cx="1208258" cy="2113201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575"/>
                  </a:moveTo>
                  <a:lnTo>
                    <a:pt x="7888" y="0"/>
                  </a:lnTo>
                  <a:lnTo>
                    <a:pt x="21600" y="0"/>
                  </a:lnTo>
                  <a:lnTo>
                    <a:pt x="14951" y="21599"/>
                  </a:lnTo>
                  <a:lnTo>
                    <a:pt x="0" y="21575"/>
                  </a:lnTo>
                  <a:close/>
                </a:path>
              </a:pathLst>
            </a:custGeom>
            <a:gradFill rotWithShape="1">
              <a:gsLst>
                <a:gs pos="0">
                  <a:srgbClr val="F7ED11">
                    <a:alpha val="100000"/>
                  </a:srgbClr>
                </a:gs>
                <a:gs pos="100000">
                  <a:srgbClr val="F49B01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0" animBg="1"/>
      <p:bldP spid="527" grpId="0" animBg="1"/>
      <p:bldP spid="524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3" grpId="0" animBg="1"/>
      <p:bldP spid="5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41" name="矩形"/>
          <p:cNvSpPr/>
          <p:nvPr/>
        </p:nvSpPr>
        <p:spPr>
          <a:xfrm>
            <a:off x="479376" y="332655"/>
            <a:ext cx="6552728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职业病的预防 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44" name="组合"/>
          <p:cNvGrpSpPr/>
          <p:nvPr/>
        </p:nvGrpSpPr>
        <p:grpSpPr>
          <a:xfrm>
            <a:off x="2351584" y="1412776"/>
            <a:ext cx="8064895" cy="700915"/>
            <a:chOff x="2351584" y="1412776"/>
            <a:chExt cx="8064895" cy="700915"/>
          </a:xfrm>
        </p:grpSpPr>
        <p:sp>
          <p:nvSpPr>
            <p:cNvPr id="542" name="圆角矩形"/>
            <p:cNvSpPr/>
            <p:nvPr/>
          </p:nvSpPr>
          <p:spPr>
            <a:xfrm>
              <a:off x="2351584" y="1412776"/>
              <a:ext cx="8064895" cy="700915"/>
            </a:xfrm>
            <a:prstGeom prst="roundRect">
              <a:avLst>
                <a:gd name="adj" fmla="val 16666"/>
              </a:avLst>
            </a:prstGeom>
            <a:solidFill>
              <a:schemeClr val="accent1"/>
            </a:solidFill>
            <a:ln w="25400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43" name="矩形"/>
            <p:cNvSpPr/>
            <p:nvPr/>
          </p:nvSpPr>
          <p:spPr>
            <a:xfrm>
              <a:off x="2483768" y="1578567"/>
              <a:ext cx="4905630" cy="3867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r>
                <a:rPr lang="zh-CN" altLang="en-US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、焊工必须使用有电焊防护玻璃的面罩。</a:t>
              </a:r>
              <a:endParaRPr lang="zh-CN" altLang="en-US" sz="20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7" name="组合"/>
          <p:cNvGrpSpPr/>
          <p:nvPr/>
        </p:nvGrpSpPr>
        <p:grpSpPr>
          <a:xfrm>
            <a:off x="2351584" y="2251902"/>
            <a:ext cx="8064895" cy="700915"/>
            <a:chOff x="2351584" y="2251902"/>
            <a:chExt cx="8064895" cy="700915"/>
          </a:xfrm>
        </p:grpSpPr>
        <p:sp>
          <p:nvSpPr>
            <p:cNvPr id="545" name="圆角矩形"/>
            <p:cNvSpPr/>
            <p:nvPr/>
          </p:nvSpPr>
          <p:spPr>
            <a:xfrm>
              <a:off x="2351584" y="2251902"/>
              <a:ext cx="8064895" cy="700915"/>
            </a:xfrm>
            <a:prstGeom prst="roundRect">
              <a:avLst>
                <a:gd name="adj" fmla="val 16666"/>
              </a:avLst>
            </a:prstGeom>
            <a:solidFill>
              <a:schemeClr val="bg2"/>
            </a:solidFill>
            <a:ln w="25400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46" name="矩形"/>
            <p:cNvSpPr/>
            <p:nvPr/>
          </p:nvSpPr>
          <p:spPr>
            <a:xfrm>
              <a:off x="2483768" y="2417694"/>
              <a:ext cx="7500663" cy="3867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r>
                <a:rPr lang="zh-CN" altLang="en-US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、面罩应轻便、成型合适，耐热、不导电、不导热、不漏光。</a:t>
              </a:r>
              <a:endParaRPr lang="zh-CN" altLang="en-US" sz="20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0" name="组合"/>
          <p:cNvGrpSpPr/>
          <p:nvPr/>
        </p:nvGrpSpPr>
        <p:grpSpPr>
          <a:xfrm>
            <a:off x="2351584" y="3091027"/>
            <a:ext cx="8064895" cy="700916"/>
            <a:chOff x="2351584" y="3091027"/>
            <a:chExt cx="8064895" cy="700916"/>
          </a:xfrm>
        </p:grpSpPr>
        <p:sp>
          <p:nvSpPr>
            <p:cNvPr id="548" name="圆角矩形"/>
            <p:cNvSpPr/>
            <p:nvPr/>
          </p:nvSpPr>
          <p:spPr>
            <a:xfrm>
              <a:off x="2351584" y="3091027"/>
              <a:ext cx="8064895" cy="700916"/>
            </a:xfrm>
            <a:prstGeom prst="roundRect">
              <a:avLst>
                <a:gd name="adj" fmla="val 16666"/>
              </a:avLst>
            </a:prstGeom>
            <a:solidFill>
              <a:schemeClr val="accent4"/>
            </a:solidFill>
            <a:ln w="25400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49" name="矩形"/>
            <p:cNvSpPr/>
            <p:nvPr/>
          </p:nvSpPr>
          <p:spPr>
            <a:xfrm>
              <a:off x="2483768" y="3256819"/>
              <a:ext cx="6937629" cy="3867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r>
                <a:rPr lang="zh-CN" altLang="en-US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、焊工工作时，应穿白色帆布工作服，防止弧光灼伤皮肤。</a:t>
              </a:r>
              <a:endParaRPr lang="zh-CN" altLang="en-US" sz="20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3" name="组合"/>
          <p:cNvGrpSpPr/>
          <p:nvPr/>
        </p:nvGrpSpPr>
        <p:grpSpPr>
          <a:xfrm>
            <a:off x="2351584" y="3930154"/>
            <a:ext cx="8197080" cy="700916"/>
            <a:chOff x="2351584" y="3930154"/>
            <a:chExt cx="8197080" cy="700916"/>
          </a:xfrm>
        </p:grpSpPr>
        <p:sp>
          <p:nvSpPr>
            <p:cNvPr id="551" name="圆角矩形"/>
            <p:cNvSpPr/>
            <p:nvPr/>
          </p:nvSpPr>
          <p:spPr>
            <a:xfrm>
              <a:off x="2351584" y="3930154"/>
              <a:ext cx="8064895" cy="700916"/>
            </a:xfrm>
            <a:prstGeom prst="roundRect">
              <a:avLst>
                <a:gd name="adj" fmla="val 16666"/>
              </a:avLst>
            </a:prstGeom>
            <a:solidFill>
              <a:srgbClr val="F6D10C"/>
            </a:solidFill>
            <a:ln w="25400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52" name="矩形"/>
            <p:cNvSpPr/>
            <p:nvPr/>
          </p:nvSpPr>
          <p:spPr>
            <a:xfrm>
              <a:off x="2483768" y="4095946"/>
              <a:ext cx="8064895" cy="3867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r>
                <a:rPr lang="zh-CN" altLang="en-US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、操作时，焊工应该注意周围人员，以免强烈弧光伤害他人眼睛。</a:t>
              </a:r>
              <a:endParaRPr lang="zh-CN" altLang="en-US" sz="20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6" name="组合"/>
          <p:cNvGrpSpPr/>
          <p:nvPr/>
        </p:nvGrpSpPr>
        <p:grpSpPr>
          <a:xfrm>
            <a:off x="2351584" y="4769279"/>
            <a:ext cx="8940825" cy="700915"/>
            <a:chOff x="2351584" y="4769279"/>
            <a:chExt cx="8940825" cy="700915"/>
          </a:xfrm>
        </p:grpSpPr>
        <p:sp>
          <p:nvSpPr>
            <p:cNvPr id="554" name="圆角矩形"/>
            <p:cNvSpPr/>
            <p:nvPr/>
          </p:nvSpPr>
          <p:spPr>
            <a:xfrm>
              <a:off x="2351584" y="4769279"/>
              <a:ext cx="8064895" cy="700915"/>
            </a:xfrm>
            <a:prstGeom prst="roundRect">
              <a:avLst>
                <a:gd name="adj" fmla="val 16666"/>
              </a:avLst>
            </a:prstGeom>
            <a:solidFill>
              <a:schemeClr val="accent1"/>
            </a:solidFill>
            <a:ln w="25400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55" name="矩形"/>
            <p:cNvSpPr/>
            <p:nvPr/>
          </p:nvSpPr>
          <p:spPr>
            <a:xfrm>
              <a:off x="2483768" y="4935072"/>
              <a:ext cx="8808641" cy="3867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r>
                <a:rPr lang="zh-CN" altLang="en-US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、在厂房内或人多的区域进行焊接时，尽可能地使用屏风板。</a:t>
              </a:r>
              <a:endParaRPr lang="zh-CN" altLang="en-US" sz="20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9" name="组合"/>
          <p:cNvGrpSpPr/>
          <p:nvPr/>
        </p:nvGrpSpPr>
        <p:grpSpPr>
          <a:xfrm>
            <a:off x="2351584" y="5608403"/>
            <a:ext cx="9084840" cy="700915"/>
            <a:chOff x="2351584" y="5608403"/>
            <a:chExt cx="9084840" cy="700915"/>
          </a:xfrm>
        </p:grpSpPr>
        <p:sp>
          <p:nvSpPr>
            <p:cNvPr id="557" name="圆角矩形"/>
            <p:cNvSpPr/>
            <p:nvPr/>
          </p:nvSpPr>
          <p:spPr>
            <a:xfrm>
              <a:off x="2351584" y="5608403"/>
              <a:ext cx="8064895" cy="700915"/>
            </a:xfrm>
            <a:prstGeom prst="roundRect">
              <a:avLst>
                <a:gd name="adj" fmla="val 16666"/>
              </a:avLst>
            </a:prstGeom>
            <a:solidFill>
              <a:schemeClr val="bg2"/>
            </a:solidFill>
            <a:ln w="25400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558" name="矩形"/>
            <p:cNvSpPr/>
            <p:nvPr/>
          </p:nvSpPr>
          <p:spPr>
            <a:xfrm>
              <a:off x="2483768" y="5795532"/>
              <a:ext cx="8952656" cy="3867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</a:t>
              </a:r>
              <a:r>
                <a:rPr lang="zh-CN" altLang="en-US" sz="2000" b="0" i="0" u="none" strike="noStrike" kern="1200" cap="none" spc="0" baseline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、焊接作业场所加强通风是防高温辐射的重要技术措施。</a:t>
              </a:r>
              <a:endParaRPr lang="zh-CN" altLang="en-US" sz="20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60" name="矩形"/>
          <p:cNvSpPr/>
          <p:nvPr/>
        </p:nvSpPr>
        <p:spPr>
          <a:xfrm>
            <a:off x="479376" y="917719"/>
            <a:ext cx="6096000" cy="3581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预防弧光辐射、高温热辐射的措施</a:t>
            </a:r>
            <a:endParaRPr lang="zh-CN" altLang="en-US" sz="1800" b="0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" grpId="0"/>
      <p:bldP spid="544" grpId="0" animBg="1"/>
      <p:bldP spid="547" grpId="0" animBg="1"/>
      <p:bldP spid="550" grpId="0" animBg="1"/>
      <p:bldP spid="553" grpId="0" animBg="1"/>
      <p:bldP spid="556" grpId="0" animBg="1"/>
      <p:bldP spid="5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5" name="矩形"/>
          <p:cNvSpPr/>
          <p:nvPr/>
        </p:nvSpPr>
        <p:spPr>
          <a:xfrm>
            <a:off x="479376" y="332655"/>
            <a:ext cx="6552728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职业病的预防 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6" name="矩形"/>
          <p:cNvSpPr/>
          <p:nvPr/>
        </p:nvSpPr>
        <p:spPr>
          <a:xfrm>
            <a:off x="754397" y="2449996"/>
            <a:ext cx="5334124" cy="3067235"/>
          </a:xfrm>
          <a:prstGeom prst="rect">
            <a:avLst/>
          </a:prstGeom>
          <a:solidFill>
            <a:srgbClr val="00B0F0"/>
          </a:soli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67" name="矩形"/>
          <p:cNvSpPr/>
          <p:nvPr/>
        </p:nvSpPr>
        <p:spPr>
          <a:xfrm>
            <a:off x="979931" y="2694734"/>
            <a:ext cx="4883056" cy="25184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00" cap="none" spc="0" baseline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800" b="0" i="0" u="none" strike="noStrike" kern="100" cap="none" spc="0" baseline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宋体" panose="02010600030101010101" pitchFamily="2" charset="-122"/>
              </a:rPr>
              <a:t>、应判明火灾、爆炸的部位和引起火灾和爆炸的物质特性，迅速向矿调度室汇报</a:t>
            </a:r>
            <a:endParaRPr lang="en-US" altLang="zh-CN" sz="1800" b="0" i="0" u="none" strike="noStrike" kern="100" cap="none" spc="0" baseline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00" cap="none" spc="0" baseline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800" b="0" i="0" u="none" strike="noStrike" kern="100" cap="none" spc="0" baseline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宋体" panose="02010600030101010101" pitchFamily="2" charset="-122"/>
              </a:rPr>
              <a:t>、现场人员应根据起火或爆炸物质的特性，采取有效的方法控制事故的蔓延，如迅速切断电源、撤离事故现场的氧气瓶、乙炔瓶等受热易爆设备，正确使用灭火器材等措施。</a:t>
            </a:r>
            <a:endParaRPr lang="en-US" altLang="zh-CN" sz="1800" b="0" i="0" u="none" strike="noStrike" kern="100" cap="none" spc="0" baseline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00" cap="none" spc="0" baseline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800" b="0" i="0" u="none" strike="noStrike" kern="100" cap="none" spc="0" baseline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宋体" panose="02010600030101010101" pitchFamily="2" charset="-122"/>
              </a:rPr>
              <a:t>、在事故处理时必须由专人负责，统一指挥。</a:t>
            </a:r>
            <a:endParaRPr lang="zh-CN" altLang="en-US" sz="1800" b="0" i="0" u="none" strike="noStrike" kern="100" cap="none" spc="0" baseline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68" name="图片"/>
          <p:cNvPicPr>
            <a:picLocks noChangeAspect="1"/>
          </p:cNvPicPr>
          <p:nvPr/>
        </p:nvPicPr>
        <p:blipFill>
          <a:blip r:embed="rId1" cstate="print"/>
          <a:srcRect b="13137"/>
          <a:stretch>
            <a:fillRect/>
          </a:stretch>
        </p:blipFill>
        <p:spPr>
          <a:xfrm>
            <a:off x="6349329" y="2449996"/>
            <a:ext cx="4931247" cy="30672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569" name="矩形"/>
          <p:cNvSpPr/>
          <p:nvPr/>
        </p:nvSpPr>
        <p:spPr>
          <a:xfrm>
            <a:off x="787883" y="1180435"/>
            <a:ext cx="516191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火灾、爆炸事故的紧急处理方法</a:t>
            </a:r>
            <a:endParaRPr lang="zh-CN" altLang="en-US" sz="2800" b="1" i="0" u="none" strike="noStrike" kern="1200" cap="none" spc="0" baseline="0">
              <a:solidFill>
                <a:srgbClr val="5C5C5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" grpId="0" animBg="1"/>
      <p:bldP spid="567" grpId="0"/>
      <p:bldP spid="5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0" y="-24783"/>
            <a:ext cx="7107355" cy="6840229"/>
            <a:chOff x="0" y="-24783"/>
            <a:chExt cx="7107355" cy="6840229"/>
          </a:xfrm>
        </p:grpSpPr>
        <p:sp>
          <p:nvSpPr>
            <p:cNvPr id="67" name="曲线"/>
            <p:cNvSpPr/>
            <p:nvPr/>
          </p:nvSpPr>
          <p:spPr>
            <a:xfrm>
              <a:off x="5535204" y="-24783"/>
              <a:ext cx="1572149" cy="212642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435"/>
                  </a:moveTo>
                  <a:lnTo>
                    <a:pt x="8136" y="12"/>
                  </a:lnTo>
                  <a:lnTo>
                    <a:pt x="21600" y="0"/>
                  </a:lnTo>
                  <a:lnTo>
                    <a:pt x="7966" y="21600"/>
                  </a:lnTo>
                  <a:lnTo>
                    <a:pt x="0" y="21435"/>
                  </a:lnTo>
                  <a:close/>
                </a:path>
              </a:pathLst>
            </a:custGeom>
            <a:gradFill rotWithShape="1">
              <a:gsLst>
                <a:gs pos="0">
                  <a:srgbClr val="9FA0A0">
                    <a:alpha val="100000"/>
                  </a:srgbClr>
                </a:gs>
                <a:gs pos="100000">
                  <a:srgbClr val="DBDCDC">
                    <a:alpha val="100000"/>
                  </a:srgbClr>
                </a:gs>
              </a:gsLst>
              <a:lin ang="324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68" name="曲线"/>
            <p:cNvSpPr/>
            <p:nvPr/>
          </p:nvSpPr>
          <p:spPr>
            <a:xfrm>
              <a:off x="0" y="1412918"/>
              <a:ext cx="6151278" cy="540252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7904" y="6292"/>
                  </a:moveTo>
                  <a:lnTo>
                    <a:pt x="20172" y="2484"/>
                  </a:lnTo>
                  <a:lnTo>
                    <a:pt x="21600" y="1568"/>
                  </a:lnTo>
                  <a:lnTo>
                    <a:pt x="20835" y="0"/>
                  </a:lnTo>
                  <a:cubicBezTo>
                    <a:pt x="20822" y="28"/>
                    <a:pt x="20811" y="56"/>
                    <a:pt x="20798" y="84"/>
                  </a:cubicBezTo>
                  <a:lnTo>
                    <a:pt x="18604" y="1397"/>
                  </a:lnTo>
                  <a:lnTo>
                    <a:pt x="17508" y="3518"/>
                  </a:lnTo>
                  <a:lnTo>
                    <a:pt x="17508" y="3509"/>
                  </a:lnTo>
                  <a:cubicBezTo>
                    <a:pt x="17467" y="3592"/>
                    <a:pt x="17422" y="3672"/>
                    <a:pt x="17381" y="3754"/>
                  </a:cubicBezTo>
                  <a:cubicBezTo>
                    <a:pt x="17413" y="3687"/>
                    <a:pt x="17446" y="3622"/>
                    <a:pt x="17478" y="3555"/>
                  </a:cubicBezTo>
                  <a:lnTo>
                    <a:pt x="15456" y="4672"/>
                  </a:lnTo>
                  <a:lnTo>
                    <a:pt x="14167" y="7045"/>
                  </a:lnTo>
                  <a:lnTo>
                    <a:pt x="12359" y="7957"/>
                  </a:lnTo>
                  <a:lnTo>
                    <a:pt x="9048" y="13681"/>
                  </a:lnTo>
                  <a:lnTo>
                    <a:pt x="3790" y="16720"/>
                  </a:lnTo>
                  <a:lnTo>
                    <a:pt x="0" y="21383"/>
                  </a:lnTo>
                  <a:lnTo>
                    <a:pt x="6019" y="21599"/>
                  </a:lnTo>
                  <a:lnTo>
                    <a:pt x="11203" y="13080"/>
                  </a:lnTo>
                  <a:lnTo>
                    <a:pt x="12167" y="10735"/>
                  </a:lnTo>
                  <a:lnTo>
                    <a:pt x="14152" y="9899"/>
                  </a:lnTo>
                  <a:cubicBezTo>
                    <a:pt x="14379" y="9776"/>
                    <a:pt x="14197" y="9873"/>
                    <a:pt x="14277" y="9823"/>
                  </a:cubicBezTo>
                  <a:lnTo>
                    <a:pt x="15724" y="6981"/>
                  </a:lnTo>
                  <a:lnTo>
                    <a:pt x="17904" y="6292"/>
                  </a:lnTo>
                  <a:close/>
                </a:path>
              </a:pathLst>
            </a:custGeom>
            <a:solidFill>
              <a:srgbClr val="B5B5B6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sp>
        <p:nvSpPr>
          <p:cNvPr id="70" name="曲线"/>
          <p:cNvSpPr/>
          <p:nvPr/>
        </p:nvSpPr>
        <p:spPr>
          <a:xfrm>
            <a:off x="5316962" y="-23077"/>
            <a:ext cx="1437036" cy="2104822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9365"/>
                </a:moveTo>
                <a:lnTo>
                  <a:pt x="8787" y="0"/>
                </a:lnTo>
                <a:lnTo>
                  <a:pt x="21600" y="0"/>
                </a:lnTo>
                <a:lnTo>
                  <a:pt x="12007" y="21600"/>
                </a:lnTo>
                <a:lnTo>
                  <a:pt x="0" y="19365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1" name="曲线"/>
          <p:cNvSpPr/>
          <p:nvPr/>
        </p:nvSpPr>
        <p:spPr>
          <a:xfrm>
            <a:off x="5266523" y="844592"/>
            <a:ext cx="854525" cy="12375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7288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7288" y="0"/>
                </a:lnTo>
                <a:close/>
              </a:path>
            </a:pathLst>
          </a:custGeom>
          <a:solidFill>
            <a:srgbClr val="381850"/>
          </a:soli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2" name="曲线"/>
          <p:cNvSpPr/>
          <p:nvPr/>
        </p:nvSpPr>
        <p:spPr>
          <a:xfrm>
            <a:off x="4388057" y="844591"/>
            <a:ext cx="1172340" cy="2104821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9387"/>
                </a:moveTo>
                <a:lnTo>
                  <a:pt x="7484" y="0"/>
                </a:lnTo>
                <a:lnTo>
                  <a:pt x="21600" y="0"/>
                </a:lnTo>
                <a:lnTo>
                  <a:pt x="13340" y="21599"/>
                </a:lnTo>
                <a:lnTo>
                  <a:pt x="0" y="19387"/>
                </a:lnTo>
                <a:close/>
              </a:path>
            </a:pathLst>
          </a:custGeom>
          <a:solidFill>
            <a:srgbClr val="7030A0"/>
          </a:soli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3" name="曲线"/>
          <p:cNvSpPr/>
          <p:nvPr/>
        </p:nvSpPr>
        <p:spPr>
          <a:xfrm>
            <a:off x="4251665" y="1661975"/>
            <a:ext cx="854525" cy="128914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8246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8246" y="0"/>
                </a:lnTo>
                <a:close/>
              </a:path>
            </a:pathLst>
          </a:custGeom>
          <a:solidFill>
            <a:srgbClr val="9C0D20"/>
          </a:soli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4" name="曲线"/>
          <p:cNvSpPr/>
          <p:nvPr/>
        </p:nvSpPr>
        <p:spPr>
          <a:xfrm>
            <a:off x="3372039" y="1659631"/>
            <a:ext cx="1206017" cy="213998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9447"/>
                </a:moveTo>
                <a:lnTo>
                  <a:pt x="7840" y="0"/>
                </a:lnTo>
                <a:lnTo>
                  <a:pt x="21600" y="0"/>
                </a:lnTo>
                <a:lnTo>
                  <a:pt x="12929" y="21600"/>
                </a:lnTo>
                <a:lnTo>
                  <a:pt x="0" y="19447"/>
                </a:lnTo>
                <a:close/>
              </a:path>
            </a:pathLst>
          </a:custGeom>
          <a:gradFill rotWithShape="1">
            <a:gsLst>
              <a:gs pos="0">
                <a:srgbClr val="E95314">
                  <a:alpha val="100000"/>
                </a:srgbClr>
              </a:gs>
              <a:gs pos="100000">
                <a:srgbClr val="C41023"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5" name="曲线"/>
          <p:cNvSpPr/>
          <p:nvPr/>
        </p:nvSpPr>
        <p:spPr>
          <a:xfrm>
            <a:off x="3235046" y="2404991"/>
            <a:ext cx="854525" cy="140399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915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9150" y="0"/>
                </a:lnTo>
                <a:close/>
              </a:path>
            </a:pathLst>
          </a:custGeom>
          <a:solidFill>
            <a:srgbClr val="DD8100"/>
          </a:soli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6" name="曲线"/>
          <p:cNvSpPr/>
          <p:nvPr/>
        </p:nvSpPr>
        <p:spPr>
          <a:xfrm>
            <a:off x="1" y="4453467"/>
            <a:ext cx="3226594" cy="2418601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lnTo>
                  <a:pt x="0" y="4404"/>
                </a:lnTo>
                <a:lnTo>
                  <a:pt x="16122" y="0"/>
                </a:lnTo>
                <a:lnTo>
                  <a:pt x="21600" y="19"/>
                </a:lnTo>
                <a:lnTo>
                  <a:pt x="11806" y="21600"/>
                </a:ln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rgbClr val="F8B52B">
                  <a:alpha val="100000"/>
                </a:srgbClr>
              </a:gs>
              <a:gs pos="100000">
                <a:srgbClr val="EA5712">
                  <a:alpha val="100000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7" name="曲线"/>
          <p:cNvSpPr/>
          <p:nvPr/>
        </p:nvSpPr>
        <p:spPr>
          <a:xfrm>
            <a:off x="2391046" y="2404990"/>
            <a:ext cx="1210225" cy="2048476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575"/>
                </a:moveTo>
                <a:lnTo>
                  <a:pt x="7888" y="0"/>
                </a:lnTo>
                <a:lnTo>
                  <a:pt x="21600" y="0"/>
                </a:lnTo>
                <a:lnTo>
                  <a:pt x="14951" y="21599"/>
                </a:lnTo>
                <a:lnTo>
                  <a:pt x="0" y="21575"/>
                </a:lnTo>
                <a:close/>
              </a:path>
            </a:pathLst>
          </a:custGeom>
          <a:gradFill rotWithShape="1">
            <a:gsLst>
              <a:gs pos="0">
                <a:srgbClr val="F7ED11">
                  <a:alpha val="100000"/>
                </a:srgbClr>
              </a:gs>
              <a:gs pos="100000">
                <a:srgbClr val="F49B01"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78" name="矩形"/>
          <p:cNvSpPr/>
          <p:nvPr/>
        </p:nvSpPr>
        <p:spPr>
          <a:xfrm>
            <a:off x="5834624" y="437178"/>
            <a:ext cx="799332" cy="59140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 defTabSz="1212215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15" b="1" i="0" u="none" strike="noStrike" kern="120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1</a:t>
            </a:r>
            <a:endParaRPr lang="zh-CN" altLang="en-US" sz="4015" b="1" i="0" u="none" strike="noStrike" kern="120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grpSp>
        <p:nvGrpSpPr>
          <p:cNvPr id="81" name="组合"/>
          <p:cNvGrpSpPr/>
          <p:nvPr/>
        </p:nvGrpSpPr>
        <p:grpSpPr>
          <a:xfrm>
            <a:off x="6778352" y="1268759"/>
            <a:ext cx="3863234" cy="739140"/>
            <a:chOff x="6778352" y="1268759"/>
            <a:chExt cx="3863234" cy="739140"/>
          </a:xfrm>
        </p:grpSpPr>
        <p:sp>
          <p:nvSpPr>
            <p:cNvPr id="79" name="矩形"/>
            <p:cNvSpPr/>
            <p:nvPr/>
          </p:nvSpPr>
          <p:spPr>
            <a:xfrm>
              <a:off x="6872345" y="1268759"/>
              <a:ext cx="3769240" cy="73914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 defTabSz="121348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800" b="0" i="0" u="none" strike="noStrike" kern="1200" cap="none" spc="0" baseline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charset="0"/>
                </a:rPr>
                <a:t>焊接与切割基础</a:t>
              </a:r>
              <a:endParaRPr lang="en-US" altLang="zh-CN" sz="2800" b="0" i="0" u="none" strike="noStrike" kern="1200" cap="none" spc="0" baseline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endParaRPr>
            </a:p>
            <a:p>
              <a:pPr marL="0" indent="0" algn="l" defTabSz="12134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505" b="0" i="0" u="none" strike="noStrike" kern="120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endParaRPr>
            </a:p>
          </p:txBody>
        </p:sp>
        <p:sp>
          <p:nvSpPr>
            <p:cNvPr id="80" name="曲线"/>
            <p:cNvSpPr/>
            <p:nvPr/>
          </p:nvSpPr>
          <p:spPr>
            <a:xfrm>
              <a:off x="6778352" y="1341262"/>
              <a:ext cx="144107" cy="18639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0" y="0"/>
                  </a:lnTo>
                  <a:lnTo>
                    <a:pt x="10491" y="5531"/>
                  </a:lnTo>
                  <a:lnTo>
                    <a:pt x="21600" y="10799"/>
                  </a:lnTo>
                  <a:lnTo>
                    <a:pt x="10491" y="16331"/>
                  </a:lnTo>
                  <a:lnTo>
                    <a:pt x="0" y="21600"/>
                  </a:lnTo>
                  <a:lnTo>
                    <a:pt x="0" y="10799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sp>
        <p:nvSpPr>
          <p:cNvPr id="82" name="矩形"/>
          <p:cNvSpPr/>
          <p:nvPr/>
        </p:nvSpPr>
        <p:spPr>
          <a:xfrm>
            <a:off x="4730609" y="1218457"/>
            <a:ext cx="799332" cy="5913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 defTabSz="1212215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15" b="1" i="0" u="none" strike="noStrike" kern="120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2</a:t>
            </a:r>
            <a:endParaRPr lang="zh-CN" altLang="en-US" sz="4015" b="1" i="0" u="none" strike="noStrike" kern="120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83" name="矩形"/>
          <p:cNvSpPr/>
          <p:nvPr/>
        </p:nvSpPr>
        <p:spPr>
          <a:xfrm>
            <a:off x="3734678" y="2010846"/>
            <a:ext cx="799332" cy="59140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 defTabSz="1212215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15" b="1" i="0" u="none" strike="noStrike" kern="120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3</a:t>
            </a:r>
            <a:endParaRPr lang="zh-CN" altLang="en-US" sz="4015" b="1" i="0" u="none" strike="noStrike" kern="120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84" name="矩形"/>
          <p:cNvSpPr/>
          <p:nvPr/>
        </p:nvSpPr>
        <p:spPr>
          <a:xfrm>
            <a:off x="2735225" y="2959291"/>
            <a:ext cx="799332" cy="5913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grpSp>
        <p:nvGrpSpPr>
          <p:cNvPr id="87" name="组合"/>
          <p:cNvGrpSpPr/>
          <p:nvPr/>
        </p:nvGrpSpPr>
        <p:grpSpPr>
          <a:xfrm>
            <a:off x="6162012" y="2242130"/>
            <a:ext cx="3863234" cy="739140"/>
            <a:chOff x="6162012" y="2242130"/>
            <a:chExt cx="3863234" cy="739140"/>
          </a:xfrm>
        </p:grpSpPr>
        <p:sp>
          <p:nvSpPr>
            <p:cNvPr id="85" name="矩形"/>
            <p:cNvSpPr/>
            <p:nvPr/>
          </p:nvSpPr>
          <p:spPr>
            <a:xfrm>
              <a:off x="6256005" y="2242130"/>
              <a:ext cx="3769240" cy="73914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 defTabSz="121348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800" b="0" i="0" u="none" strike="noStrike" kern="1200" cap="none" spc="0" baseline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charset="0"/>
                </a:rPr>
                <a:t>焊接与切割工艺基础</a:t>
              </a:r>
              <a:endParaRPr lang="en-US" altLang="zh-CN" sz="2800" b="0" i="0" u="none" strike="noStrike" kern="1200" cap="none" spc="0" baseline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endParaRPr>
            </a:p>
            <a:p>
              <a:pPr marL="0" indent="0" algn="l" defTabSz="12134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505" b="0" i="0" u="none" strike="noStrike" kern="120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endParaRPr>
            </a:p>
          </p:txBody>
        </p:sp>
        <p:sp>
          <p:nvSpPr>
            <p:cNvPr id="86" name="曲线"/>
            <p:cNvSpPr/>
            <p:nvPr/>
          </p:nvSpPr>
          <p:spPr>
            <a:xfrm>
              <a:off x="6162012" y="2314633"/>
              <a:ext cx="144107" cy="18639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0" y="0"/>
                  </a:lnTo>
                  <a:lnTo>
                    <a:pt x="10491" y="5531"/>
                  </a:lnTo>
                  <a:lnTo>
                    <a:pt x="21600" y="10799"/>
                  </a:lnTo>
                  <a:lnTo>
                    <a:pt x="10491" y="16331"/>
                  </a:lnTo>
                  <a:lnTo>
                    <a:pt x="0" y="21600"/>
                  </a:lnTo>
                  <a:lnTo>
                    <a:pt x="0" y="10799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90" name="组合"/>
          <p:cNvGrpSpPr/>
          <p:nvPr/>
        </p:nvGrpSpPr>
        <p:grpSpPr>
          <a:xfrm>
            <a:off x="5311096" y="3215697"/>
            <a:ext cx="3863234" cy="739139"/>
            <a:chOff x="5311096" y="3215697"/>
            <a:chExt cx="3863234" cy="739139"/>
          </a:xfrm>
        </p:grpSpPr>
        <p:sp>
          <p:nvSpPr>
            <p:cNvPr id="88" name="矩形"/>
            <p:cNvSpPr/>
            <p:nvPr/>
          </p:nvSpPr>
          <p:spPr>
            <a:xfrm>
              <a:off x="5405091" y="3215697"/>
              <a:ext cx="3769240" cy="73913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 defTabSz="121348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800" b="0" i="0" u="none" strike="noStrike" kern="1200" cap="none" spc="0" baseline="0">
                  <a:solidFill>
                    <a:srgbClr val="DA38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charset="0"/>
                </a:rPr>
                <a:t>焊接变形和应力</a:t>
              </a:r>
              <a:endParaRPr lang="en-US" altLang="zh-CN" sz="2800" b="0" i="0" u="none" strike="noStrike" kern="1200" cap="none" spc="0" baseline="0">
                <a:solidFill>
                  <a:srgbClr val="DA38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endParaRPr>
            </a:p>
            <a:p>
              <a:pPr marL="0" indent="0" algn="l" defTabSz="12134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505" b="0" i="0" u="none" strike="noStrike" kern="120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endParaRPr>
            </a:p>
          </p:txBody>
        </p:sp>
        <p:sp>
          <p:nvSpPr>
            <p:cNvPr id="89" name="曲线"/>
            <p:cNvSpPr/>
            <p:nvPr/>
          </p:nvSpPr>
          <p:spPr>
            <a:xfrm>
              <a:off x="5311096" y="3288200"/>
              <a:ext cx="144108" cy="18639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0" y="0"/>
                  </a:lnTo>
                  <a:lnTo>
                    <a:pt x="10491" y="5531"/>
                  </a:lnTo>
                  <a:lnTo>
                    <a:pt x="21600" y="10799"/>
                  </a:lnTo>
                  <a:lnTo>
                    <a:pt x="10491" y="16331"/>
                  </a:lnTo>
                  <a:lnTo>
                    <a:pt x="0" y="21600"/>
                  </a:lnTo>
                  <a:lnTo>
                    <a:pt x="0" y="10799"/>
                  </a:lnTo>
                  <a:close/>
                </a:path>
              </a:pathLst>
            </a:custGeom>
            <a:solidFill>
              <a:srgbClr val="DC3B2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97" name="组合"/>
          <p:cNvGrpSpPr/>
          <p:nvPr/>
        </p:nvGrpSpPr>
        <p:grpSpPr>
          <a:xfrm>
            <a:off x="10941094" y="5676949"/>
            <a:ext cx="822891" cy="822892"/>
            <a:chOff x="10941094" y="5676949"/>
            <a:chExt cx="822891" cy="822892"/>
          </a:xfrm>
        </p:grpSpPr>
        <p:grpSp>
          <p:nvGrpSpPr>
            <p:cNvPr id="93" name="组合"/>
            <p:cNvGrpSpPr/>
            <p:nvPr/>
          </p:nvGrpSpPr>
          <p:grpSpPr>
            <a:xfrm>
              <a:off x="10941094" y="5676949"/>
              <a:ext cx="822891" cy="822892"/>
              <a:chOff x="10941094" y="5676949"/>
              <a:chExt cx="822891" cy="822892"/>
            </a:xfrm>
          </p:grpSpPr>
          <p:sp>
            <p:nvSpPr>
              <p:cNvPr id="91" name="椭圆"/>
              <p:cNvSpPr/>
              <p:nvPr/>
            </p:nvSpPr>
            <p:spPr>
              <a:xfrm>
                <a:off x="10941094" y="5676949"/>
                <a:ext cx="822891" cy="822892"/>
              </a:xfrm>
              <a:prstGeom prst="ellipse">
                <a:avLst/>
              </a:prstGeom>
              <a:solidFill>
                <a:srgbClr val="FFC000"/>
              </a:solidFill>
              <a:ln w="127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92" name="椭圆"/>
              <p:cNvSpPr/>
              <p:nvPr/>
            </p:nvSpPr>
            <p:spPr>
              <a:xfrm>
                <a:off x="10955216" y="5691070"/>
                <a:ext cx="794649" cy="794651"/>
              </a:xfrm>
              <a:prstGeom prst="ellipse">
                <a:avLst/>
              </a:prstGeom>
              <a:solidFill>
                <a:srgbClr val="FFC000"/>
              </a:solidFill>
              <a:ln w="127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</p:grpSp>
        <p:grpSp>
          <p:nvGrpSpPr>
            <p:cNvPr id="96" name="组合"/>
            <p:cNvGrpSpPr/>
            <p:nvPr/>
          </p:nvGrpSpPr>
          <p:grpSpPr>
            <a:xfrm>
              <a:off x="11172995" y="5783617"/>
              <a:ext cx="359092" cy="624933"/>
              <a:chOff x="11172995" y="5783617"/>
              <a:chExt cx="359092" cy="624933"/>
            </a:xfrm>
          </p:grpSpPr>
          <p:sp>
            <p:nvSpPr>
              <p:cNvPr id="94" name="曲线"/>
              <p:cNvSpPr/>
              <p:nvPr/>
            </p:nvSpPr>
            <p:spPr>
              <a:xfrm>
                <a:off x="11264391" y="6332464"/>
                <a:ext cx="175835" cy="76087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19721" y="0"/>
                    </a:moveTo>
                    <a:cubicBezTo>
                      <a:pt x="1878" y="0"/>
                      <a:pt x="1878" y="0"/>
                      <a:pt x="1878" y="0"/>
                    </a:cubicBezTo>
                    <a:cubicBezTo>
                      <a:pt x="939" y="0"/>
                      <a:pt x="0" y="2160"/>
                      <a:pt x="0" y="4320"/>
                    </a:cubicBezTo>
                    <a:cubicBezTo>
                      <a:pt x="0" y="8640"/>
                      <a:pt x="939" y="10800"/>
                      <a:pt x="1878" y="10800"/>
                    </a:cubicBezTo>
                    <a:cubicBezTo>
                      <a:pt x="2817" y="10800"/>
                      <a:pt x="2817" y="10800"/>
                      <a:pt x="2817" y="10800"/>
                    </a:cubicBezTo>
                    <a:cubicBezTo>
                      <a:pt x="2817" y="12960"/>
                      <a:pt x="3756" y="15120"/>
                      <a:pt x="4695" y="15120"/>
                    </a:cubicBezTo>
                    <a:cubicBezTo>
                      <a:pt x="4695" y="15120"/>
                      <a:pt x="4695" y="15120"/>
                      <a:pt x="4695" y="15120"/>
                    </a:cubicBezTo>
                    <a:cubicBezTo>
                      <a:pt x="4695" y="17280"/>
                      <a:pt x="4695" y="19440"/>
                      <a:pt x="5634" y="19440"/>
                    </a:cubicBezTo>
                    <a:cubicBezTo>
                      <a:pt x="5634" y="21600"/>
                      <a:pt x="6573" y="21600"/>
                      <a:pt x="7512" y="21600"/>
                    </a:cubicBezTo>
                    <a:cubicBezTo>
                      <a:pt x="14087" y="21600"/>
                      <a:pt x="14087" y="21600"/>
                      <a:pt x="14087" y="21600"/>
                    </a:cubicBezTo>
                    <a:cubicBezTo>
                      <a:pt x="15026" y="21600"/>
                      <a:pt x="15965" y="21600"/>
                      <a:pt x="15965" y="19440"/>
                    </a:cubicBezTo>
                    <a:cubicBezTo>
                      <a:pt x="16904" y="19440"/>
                      <a:pt x="16904" y="17280"/>
                      <a:pt x="16904" y="15120"/>
                    </a:cubicBezTo>
                    <a:cubicBezTo>
                      <a:pt x="16904" y="15120"/>
                      <a:pt x="16904" y="15120"/>
                      <a:pt x="16904" y="15120"/>
                    </a:cubicBezTo>
                    <a:cubicBezTo>
                      <a:pt x="17843" y="15120"/>
                      <a:pt x="18782" y="12960"/>
                      <a:pt x="18782" y="10800"/>
                    </a:cubicBezTo>
                    <a:cubicBezTo>
                      <a:pt x="19721" y="10800"/>
                      <a:pt x="19721" y="10800"/>
                      <a:pt x="19721" y="10800"/>
                    </a:cubicBezTo>
                    <a:cubicBezTo>
                      <a:pt x="20660" y="10800"/>
                      <a:pt x="21600" y="8640"/>
                      <a:pt x="21600" y="4320"/>
                    </a:cubicBezTo>
                    <a:cubicBezTo>
                      <a:pt x="21600" y="2160"/>
                      <a:pt x="20660" y="0"/>
                      <a:pt x="197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95" name="曲线"/>
              <p:cNvSpPr/>
              <p:nvPr/>
            </p:nvSpPr>
            <p:spPr>
              <a:xfrm>
                <a:off x="11172995" y="5783617"/>
                <a:ext cx="359092" cy="503380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8481" y="3554"/>
                    </a:moveTo>
                    <a:cubicBezTo>
                      <a:pt x="7504" y="3612"/>
                      <a:pt x="6001" y="4828"/>
                      <a:pt x="5199" y="6546"/>
                    </a:cubicBezTo>
                    <a:cubicBezTo>
                      <a:pt x="4283" y="8509"/>
                      <a:pt x="4283" y="10472"/>
                      <a:pt x="5199" y="10472"/>
                    </a:cubicBezTo>
                    <a:cubicBezTo>
                      <a:pt x="6116" y="10799"/>
                      <a:pt x="7948" y="9491"/>
                      <a:pt x="8864" y="7528"/>
                    </a:cubicBezTo>
                    <a:cubicBezTo>
                      <a:pt x="9781" y="5565"/>
                      <a:pt x="9781" y="3602"/>
                      <a:pt x="8864" y="3602"/>
                    </a:cubicBezTo>
                    <a:cubicBezTo>
                      <a:pt x="8750" y="3561"/>
                      <a:pt x="8621" y="3545"/>
                      <a:pt x="8481" y="3554"/>
                    </a:cubicBezTo>
                    <a:close/>
                    <a:moveTo>
                      <a:pt x="11029" y="0"/>
                    </a:moveTo>
                    <a:cubicBezTo>
                      <a:pt x="17004" y="0"/>
                      <a:pt x="21600" y="3927"/>
                      <a:pt x="21600" y="8181"/>
                    </a:cubicBezTo>
                    <a:cubicBezTo>
                      <a:pt x="21600" y="11127"/>
                      <a:pt x="18842" y="13418"/>
                      <a:pt x="18842" y="13418"/>
                    </a:cubicBezTo>
                    <a:cubicBezTo>
                      <a:pt x="17923" y="14072"/>
                      <a:pt x="17004" y="17999"/>
                      <a:pt x="17004" y="18981"/>
                    </a:cubicBezTo>
                    <a:cubicBezTo>
                      <a:pt x="17004" y="18981"/>
                      <a:pt x="17004" y="18981"/>
                      <a:pt x="17004" y="19636"/>
                    </a:cubicBezTo>
                    <a:cubicBezTo>
                      <a:pt x="17004" y="20618"/>
                      <a:pt x="15625" y="21600"/>
                      <a:pt x="14246" y="21600"/>
                    </a:cubicBezTo>
                    <a:cubicBezTo>
                      <a:pt x="14246" y="21600"/>
                      <a:pt x="14246" y="21600"/>
                      <a:pt x="7353" y="21600"/>
                    </a:cubicBezTo>
                    <a:cubicBezTo>
                      <a:pt x="5514" y="21600"/>
                      <a:pt x="4595" y="20618"/>
                      <a:pt x="4595" y="19636"/>
                    </a:cubicBezTo>
                    <a:cubicBezTo>
                      <a:pt x="4595" y="19636"/>
                      <a:pt x="4595" y="19636"/>
                      <a:pt x="4595" y="18981"/>
                    </a:cubicBezTo>
                    <a:cubicBezTo>
                      <a:pt x="4595" y="17999"/>
                      <a:pt x="3676" y="14072"/>
                      <a:pt x="2757" y="13090"/>
                    </a:cubicBezTo>
                    <a:cubicBezTo>
                      <a:pt x="2757" y="13090"/>
                      <a:pt x="0" y="10799"/>
                      <a:pt x="0" y="8181"/>
                    </a:cubicBezTo>
                    <a:cubicBezTo>
                      <a:pt x="0" y="3927"/>
                      <a:pt x="4595" y="0"/>
                      <a:pt x="110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</p:grpSp>
      </p:grpSp>
      <p:grpSp>
        <p:nvGrpSpPr>
          <p:cNvPr id="102" name="组合"/>
          <p:cNvGrpSpPr/>
          <p:nvPr/>
        </p:nvGrpSpPr>
        <p:grpSpPr>
          <a:xfrm>
            <a:off x="9924223" y="5691070"/>
            <a:ext cx="822891" cy="822891"/>
            <a:chOff x="9924223" y="5691070"/>
            <a:chExt cx="822891" cy="822891"/>
          </a:xfrm>
        </p:grpSpPr>
        <p:grpSp>
          <p:nvGrpSpPr>
            <p:cNvPr id="100" name="组合"/>
            <p:cNvGrpSpPr/>
            <p:nvPr/>
          </p:nvGrpSpPr>
          <p:grpSpPr>
            <a:xfrm>
              <a:off x="9924223" y="5691070"/>
              <a:ext cx="822891" cy="822891"/>
              <a:chOff x="9924223" y="5691070"/>
              <a:chExt cx="822891" cy="822891"/>
            </a:xfrm>
          </p:grpSpPr>
          <p:sp>
            <p:nvSpPr>
              <p:cNvPr id="98" name="椭圆"/>
              <p:cNvSpPr/>
              <p:nvPr/>
            </p:nvSpPr>
            <p:spPr>
              <a:xfrm>
                <a:off x="9924223" y="5691070"/>
                <a:ext cx="822891" cy="822891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99" name="椭圆"/>
              <p:cNvSpPr/>
              <p:nvPr/>
            </p:nvSpPr>
            <p:spPr>
              <a:xfrm>
                <a:off x="9938345" y="5705191"/>
                <a:ext cx="794649" cy="794650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</p:grpSp>
        <p:sp>
          <p:nvSpPr>
            <p:cNvPr id="101" name="曲线"/>
            <p:cNvSpPr/>
            <p:nvPr/>
          </p:nvSpPr>
          <p:spPr>
            <a:xfrm>
              <a:off x="10058749" y="5825393"/>
              <a:ext cx="553840" cy="55424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0799" y="6673"/>
                  </a:moveTo>
                  <a:cubicBezTo>
                    <a:pt x="8520" y="6673"/>
                    <a:pt x="6673" y="8520"/>
                    <a:pt x="6673" y="10800"/>
                  </a:cubicBezTo>
                  <a:cubicBezTo>
                    <a:pt x="6673" y="13079"/>
                    <a:pt x="8520" y="14926"/>
                    <a:pt x="10799" y="14926"/>
                  </a:cubicBezTo>
                  <a:cubicBezTo>
                    <a:pt x="13079" y="14926"/>
                    <a:pt x="14926" y="13079"/>
                    <a:pt x="14926" y="10800"/>
                  </a:cubicBezTo>
                  <a:cubicBezTo>
                    <a:pt x="14926" y="8520"/>
                    <a:pt x="13079" y="6673"/>
                    <a:pt x="10799" y="6673"/>
                  </a:cubicBezTo>
                  <a:close/>
                  <a:moveTo>
                    <a:pt x="10009" y="0"/>
                  </a:moveTo>
                  <a:cubicBezTo>
                    <a:pt x="10009" y="0"/>
                    <a:pt x="10009" y="0"/>
                    <a:pt x="11721" y="0"/>
                  </a:cubicBezTo>
                  <a:cubicBezTo>
                    <a:pt x="11985" y="0"/>
                    <a:pt x="12248" y="263"/>
                    <a:pt x="12248" y="658"/>
                  </a:cubicBezTo>
                  <a:cubicBezTo>
                    <a:pt x="12248" y="658"/>
                    <a:pt x="12248" y="658"/>
                    <a:pt x="12248" y="1580"/>
                  </a:cubicBezTo>
                  <a:cubicBezTo>
                    <a:pt x="13697" y="1843"/>
                    <a:pt x="15146" y="2502"/>
                    <a:pt x="16199" y="3292"/>
                  </a:cubicBezTo>
                  <a:cubicBezTo>
                    <a:pt x="16199" y="3292"/>
                    <a:pt x="16199" y="3292"/>
                    <a:pt x="16990" y="2502"/>
                  </a:cubicBezTo>
                  <a:cubicBezTo>
                    <a:pt x="17253" y="2370"/>
                    <a:pt x="17648" y="2370"/>
                    <a:pt x="17912" y="2502"/>
                  </a:cubicBezTo>
                  <a:cubicBezTo>
                    <a:pt x="17912" y="2502"/>
                    <a:pt x="17912" y="2502"/>
                    <a:pt x="19097" y="3819"/>
                  </a:cubicBezTo>
                  <a:cubicBezTo>
                    <a:pt x="19229" y="3951"/>
                    <a:pt x="19229" y="4346"/>
                    <a:pt x="19097" y="4609"/>
                  </a:cubicBezTo>
                  <a:cubicBezTo>
                    <a:pt x="19097" y="4609"/>
                    <a:pt x="19097" y="4609"/>
                    <a:pt x="18307" y="5400"/>
                  </a:cubicBezTo>
                  <a:cubicBezTo>
                    <a:pt x="19097" y="6453"/>
                    <a:pt x="19756" y="7902"/>
                    <a:pt x="20019" y="9351"/>
                  </a:cubicBezTo>
                  <a:cubicBezTo>
                    <a:pt x="20019" y="9351"/>
                    <a:pt x="20019" y="9351"/>
                    <a:pt x="20941" y="9351"/>
                  </a:cubicBezTo>
                  <a:cubicBezTo>
                    <a:pt x="21336" y="9351"/>
                    <a:pt x="21600" y="9614"/>
                    <a:pt x="21600" y="9878"/>
                  </a:cubicBezTo>
                  <a:cubicBezTo>
                    <a:pt x="21600" y="9878"/>
                    <a:pt x="21600" y="9878"/>
                    <a:pt x="21600" y="11590"/>
                  </a:cubicBezTo>
                  <a:cubicBezTo>
                    <a:pt x="21600" y="11985"/>
                    <a:pt x="21336" y="12248"/>
                    <a:pt x="20941" y="12248"/>
                  </a:cubicBezTo>
                  <a:cubicBezTo>
                    <a:pt x="20941" y="12248"/>
                    <a:pt x="20941" y="12248"/>
                    <a:pt x="20019" y="12248"/>
                  </a:cubicBezTo>
                  <a:cubicBezTo>
                    <a:pt x="19756" y="13697"/>
                    <a:pt x="19097" y="15014"/>
                    <a:pt x="18307" y="16200"/>
                  </a:cubicBezTo>
                  <a:cubicBezTo>
                    <a:pt x="18307" y="16200"/>
                    <a:pt x="18307" y="16200"/>
                    <a:pt x="19097" y="16990"/>
                  </a:cubicBezTo>
                  <a:cubicBezTo>
                    <a:pt x="19229" y="17253"/>
                    <a:pt x="19229" y="17648"/>
                    <a:pt x="19097" y="17780"/>
                  </a:cubicBezTo>
                  <a:cubicBezTo>
                    <a:pt x="19097" y="17780"/>
                    <a:pt x="19097" y="17780"/>
                    <a:pt x="17912" y="18965"/>
                  </a:cubicBezTo>
                  <a:cubicBezTo>
                    <a:pt x="17648" y="19229"/>
                    <a:pt x="17253" y="19229"/>
                    <a:pt x="16990" y="18965"/>
                  </a:cubicBezTo>
                  <a:lnTo>
                    <a:pt x="16199" y="18307"/>
                  </a:lnTo>
                  <a:cubicBezTo>
                    <a:pt x="15146" y="19097"/>
                    <a:pt x="13697" y="19756"/>
                    <a:pt x="12248" y="19887"/>
                  </a:cubicBezTo>
                  <a:cubicBezTo>
                    <a:pt x="12248" y="19887"/>
                    <a:pt x="12248" y="19887"/>
                    <a:pt x="12248" y="20941"/>
                  </a:cubicBezTo>
                  <a:cubicBezTo>
                    <a:pt x="12248" y="21336"/>
                    <a:pt x="11985" y="21600"/>
                    <a:pt x="11721" y="21600"/>
                  </a:cubicBezTo>
                  <a:cubicBezTo>
                    <a:pt x="11721" y="21600"/>
                    <a:pt x="11721" y="21600"/>
                    <a:pt x="10009" y="21600"/>
                  </a:cubicBezTo>
                  <a:cubicBezTo>
                    <a:pt x="9614" y="21600"/>
                    <a:pt x="9351" y="21336"/>
                    <a:pt x="9351" y="20941"/>
                  </a:cubicBezTo>
                  <a:cubicBezTo>
                    <a:pt x="9351" y="20941"/>
                    <a:pt x="9351" y="20941"/>
                    <a:pt x="9351" y="19887"/>
                  </a:cubicBezTo>
                  <a:cubicBezTo>
                    <a:pt x="7902" y="19756"/>
                    <a:pt x="6585" y="19097"/>
                    <a:pt x="5399" y="18307"/>
                  </a:cubicBezTo>
                  <a:cubicBezTo>
                    <a:pt x="5399" y="18307"/>
                    <a:pt x="5399" y="18307"/>
                    <a:pt x="4609" y="18965"/>
                  </a:cubicBezTo>
                  <a:cubicBezTo>
                    <a:pt x="4478" y="19229"/>
                    <a:pt x="4082" y="19229"/>
                    <a:pt x="3819" y="18965"/>
                  </a:cubicBezTo>
                  <a:cubicBezTo>
                    <a:pt x="3819" y="18965"/>
                    <a:pt x="3819" y="18965"/>
                    <a:pt x="2634" y="17780"/>
                  </a:cubicBezTo>
                  <a:cubicBezTo>
                    <a:pt x="2370" y="17648"/>
                    <a:pt x="2370" y="17253"/>
                    <a:pt x="2634" y="16990"/>
                  </a:cubicBezTo>
                  <a:cubicBezTo>
                    <a:pt x="2634" y="16990"/>
                    <a:pt x="2634" y="16990"/>
                    <a:pt x="3292" y="16200"/>
                  </a:cubicBezTo>
                  <a:cubicBezTo>
                    <a:pt x="2502" y="15014"/>
                    <a:pt x="1843" y="13697"/>
                    <a:pt x="1712" y="12248"/>
                  </a:cubicBezTo>
                  <a:cubicBezTo>
                    <a:pt x="1712" y="12248"/>
                    <a:pt x="1712" y="12248"/>
                    <a:pt x="658" y="12248"/>
                  </a:cubicBezTo>
                  <a:cubicBezTo>
                    <a:pt x="263" y="12248"/>
                    <a:pt x="0" y="11985"/>
                    <a:pt x="0" y="11590"/>
                  </a:cubicBezTo>
                  <a:cubicBezTo>
                    <a:pt x="0" y="11590"/>
                    <a:pt x="0" y="11590"/>
                    <a:pt x="0" y="9878"/>
                  </a:cubicBezTo>
                  <a:cubicBezTo>
                    <a:pt x="0" y="9614"/>
                    <a:pt x="263" y="9351"/>
                    <a:pt x="658" y="9351"/>
                  </a:cubicBezTo>
                  <a:cubicBezTo>
                    <a:pt x="658" y="9351"/>
                    <a:pt x="658" y="9351"/>
                    <a:pt x="1712" y="9351"/>
                  </a:cubicBezTo>
                  <a:cubicBezTo>
                    <a:pt x="1843" y="7902"/>
                    <a:pt x="2502" y="6453"/>
                    <a:pt x="3292" y="5400"/>
                  </a:cubicBezTo>
                  <a:cubicBezTo>
                    <a:pt x="3292" y="5400"/>
                    <a:pt x="3292" y="5400"/>
                    <a:pt x="2634" y="4609"/>
                  </a:cubicBezTo>
                  <a:cubicBezTo>
                    <a:pt x="2370" y="4346"/>
                    <a:pt x="2370" y="3951"/>
                    <a:pt x="2634" y="3819"/>
                  </a:cubicBezTo>
                  <a:cubicBezTo>
                    <a:pt x="2634" y="3819"/>
                    <a:pt x="2634" y="3819"/>
                    <a:pt x="3819" y="2502"/>
                  </a:cubicBezTo>
                  <a:cubicBezTo>
                    <a:pt x="4082" y="2370"/>
                    <a:pt x="4478" y="2370"/>
                    <a:pt x="4609" y="2502"/>
                  </a:cubicBezTo>
                  <a:cubicBezTo>
                    <a:pt x="4609" y="2502"/>
                    <a:pt x="4609" y="2502"/>
                    <a:pt x="5399" y="3292"/>
                  </a:cubicBezTo>
                  <a:cubicBezTo>
                    <a:pt x="6585" y="2502"/>
                    <a:pt x="7902" y="1843"/>
                    <a:pt x="9351" y="1580"/>
                  </a:cubicBezTo>
                  <a:cubicBezTo>
                    <a:pt x="9351" y="1580"/>
                    <a:pt x="9351" y="1580"/>
                    <a:pt x="9351" y="658"/>
                  </a:cubicBezTo>
                  <a:cubicBezTo>
                    <a:pt x="9351" y="263"/>
                    <a:pt x="9614" y="0"/>
                    <a:pt x="1000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107" name="组合"/>
          <p:cNvGrpSpPr/>
          <p:nvPr/>
        </p:nvGrpSpPr>
        <p:grpSpPr>
          <a:xfrm>
            <a:off x="8840575" y="5676950"/>
            <a:ext cx="822891" cy="822891"/>
            <a:chOff x="8840575" y="5676950"/>
            <a:chExt cx="822891" cy="822891"/>
          </a:xfrm>
        </p:grpSpPr>
        <p:grpSp>
          <p:nvGrpSpPr>
            <p:cNvPr id="105" name="组合"/>
            <p:cNvGrpSpPr/>
            <p:nvPr/>
          </p:nvGrpSpPr>
          <p:grpSpPr>
            <a:xfrm>
              <a:off x="8840575" y="5676950"/>
              <a:ext cx="822891" cy="822891"/>
              <a:chOff x="8840575" y="5676950"/>
              <a:chExt cx="822891" cy="822891"/>
            </a:xfrm>
          </p:grpSpPr>
          <p:sp>
            <p:nvSpPr>
              <p:cNvPr id="103" name="椭圆"/>
              <p:cNvSpPr/>
              <p:nvPr/>
            </p:nvSpPr>
            <p:spPr>
              <a:xfrm>
                <a:off x="8840575" y="5676950"/>
                <a:ext cx="822891" cy="822891"/>
              </a:xfrm>
              <a:prstGeom prst="ellipse">
                <a:avLst/>
              </a:prstGeom>
              <a:gradFill rotWithShape="1">
                <a:gsLst>
                  <a:gs pos="0">
                    <a:srgbClr val="7F6000">
                      <a:alpha val="100000"/>
                    </a:srgbClr>
                  </a:gs>
                  <a:gs pos="100000">
                    <a:srgbClr val="FFD966">
                      <a:alpha val="100000"/>
                    </a:srgbClr>
                  </a:gs>
                </a:gsLst>
                <a:lin ang="18900000" scaled="1"/>
              </a:gradFill>
              <a:ln w="127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104" name="椭圆"/>
              <p:cNvSpPr/>
              <p:nvPr/>
            </p:nvSpPr>
            <p:spPr>
              <a:xfrm>
                <a:off x="8854696" y="5691071"/>
                <a:ext cx="794651" cy="794650"/>
              </a:xfrm>
              <a:prstGeom prst="ellipse">
                <a:avLst/>
              </a:prstGeom>
              <a:gradFill rotWithShape="1">
                <a:gsLst>
                  <a:gs pos="100000">
                    <a:srgbClr val="BF9000">
                      <a:alpha val="100000"/>
                    </a:srgbClr>
                  </a:gs>
                  <a:gs pos="0">
                    <a:srgbClr val="FFD966">
                      <a:alpha val="100000"/>
                    </a:srgbClr>
                  </a:gs>
                </a:gsLst>
                <a:lin ang="18900000" scaled="1"/>
              </a:gradFill>
              <a:ln w="127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</p:grpSp>
        <p:sp>
          <p:nvSpPr>
            <p:cNvPr id="106" name="曲线"/>
            <p:cNvSpPr/>
            <p:nvPr/>
          </p:nvSpPr>
          <p:spPr>
            <a:xfrm>
              <a:off x="8978602" y="5847342"/>
              <a:ext cx="522271" cy="45678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7086" y="720"/>
                  </a:moveTo>
                  <a:cubicBezTo>
                    <a:pt x="17086" y="359"/>
                    <a:pt x="16764" y="0"/>
                    <a:pt x="16441" y="0"/>
                  </a:cubicBezTo>
                  <a:cubicBezTo>
                    <a:pt x="14829" y="0"/>
                    <a:pt x="14829" y="0"/>
                    <a:pt x="14829" y="0"/>
                  </a:cubicBezTo>
                  <a:cubicBezTo>
                    <a:pt x="14507" y="0"/>
                    <a:pt x="14185" y="359"/>
                    <a:pt x="14185" y="720"/>
                  </a:cubicBezTo>
                  <a:cubicBezTo>
                    <a:pt x="14185" y="1799"/>
                    <a:pt x="14185" y="1799"/>
                    <a:pt x="14185" y="1799"/>
                  </a:cubicBezTo>
                  <a:cubicBezTo>
                    <a:pt x="17086" y="5040"/>
                    <a:pt x="17086" y="5040"/>
                    <a:pt x="17086" y="5040"/>
                  </a:cubicBezTo>
                  <a:lnTo>
                    <a:pt x="17086" y="720"/>
                  </a:lnTo>
                  <a:close/>
                  <a:moveTo>
                    <a:pt x="21277" y="11159"/>
                  </a:moveTo>
                  <a:cubicBezTo>
                    <a:pt x="11605" y="720"/>
                    <a:pt x="11605" y="720"/>
                    <a:pt x="11605" y="720"/>
                  </a:cubicBezTo>
                  <a:cubicBezTo>
                    <a:pt x="11283" y="0"/>
                    <a:pt x="10638" y="0"/>
                    <a:pt x="9994" y="720"/>
                  </a:cubicBezTo>
                  <a:cubicBezTo>
                    <a:pt x="644" y="11159"/>
                    <a:pt x="644" y="11159"/>
                    <a:pt x="644" y="11159"/>
                  </a:cubicBezTo>
                  <a:cubicBezTo>
                    <a:pt x="0" y="11880"/>
                    <a:pt x="0" y="12599"/>
                    <a:pt x="644" y="12959"/>
                  </a:cubicBezTo>
                  <a:cubicBezTo>
                    <a:pt x="644" y="13319"/>
                    <a:pt x="967" y="13319"/>
                    <a:pt x="1289" y="13319"/>
                  </a:cubicBezTo>
                  <a:cubicBezTo>
                    <a:pt x="1611" y="13319"/>
                    <a:pt x="1934" y="13319"/>
                    <a:pt x="2256" y="12959"/>
                  </a:cubicBezTo>
                  <a:cubicBezTo>
                    <a:pt x="10961" y="3240"/>
                    <a:pt x="10961" y="3240"/>
                    <a:pt x="10961" y="3240"/>
                  </a:cubicBezTo>
                  <a:cubicBezTo>
                    <a:pt x="19665" y="12959"/>
                    <a:pt x="19665" y="12959"/>
                    <a:pt x="19665" y="12959"/>
                  </a:cubicBezTo>
                  <a:cubicBezTo>
                    <a:pt x="19988" y="13679"/>
                    <a:pt x="20955" y="13679"/>
                    <a:pt x="21277" y="12959"/>
                  </a:cubicBezTo>
                  <a:cubicBezTo>
                    <a:pt x="21600" y="12599"/>
                    <a:pt x="21600" y="11880"/>
                    <a:pt x="21277" y="11159"/>
                  </a:cubicBezTo>
                  <a:close/>
                  <a:moveTo>
                    <a:pt x="2901" y="13319"/>
                  </a:moveTo>
                  <a:cubicBezTo>
                    <a:pt x="2901" y="20519"/>
                    <a:pt x="2901" y="20519"/>
                    <a:pt x="2901" y="20519"/>
                  </a:cubicBezTo>
                  <a:cubicBezTo>
                    <a:pt x="2901" y="21240"/>
                    <a:pt x="3546" y="21600"/>
                    <a:pt x="4191" y="21600"/>
                  </a:cubicBezTo>
                  <a:cubicBezTo>
                    <a:pt x="9026" y="21600"/>
                    <a:pt x="9026" y="21600"/>
                    <a:pt x="9026" y="21600"/>
                  </a:cubicBezTo>
                  <a:cubicBezTo>
                    <a:pt x="9026" y="15120"/>
                    <a:pt x="9026" y="15120"/>
                    <a:pt x="9026" y="15120"/>
                  </a:cubicBezTo>
                  <a:cubicBezTo>
                    <a:pt x="9026" y="15120"/>
                    <a:pt x="9349" y="14759"/>
                    <a:pt x="9349" y="14759"/>
                  </a:cubicBezTo>
                  <a:cubicBezTo>
                    <a:pt x="12250" y="14759"/>
                    <a:pt x="12250" y="14759"/>
                    <a:pt x="12250" y="14759"/>
                  </a:cubicBezTo>
                  <a:cubicBezTo>
                    <a:pt x="12573" y="14759"/>
                    <a:pt x="12573" y="15120"/>
                    <a:pt x="12573" y="15120"/>
                  </a:cubicBezTo>
                  <a:cubicBezTo>
                    <a:pt x="12573" y="21600"/>
                    <a:pt x="12573" y="21600"/>
                    <a:pt x="12573" y="21600"/>
                  </a:cubicBezTo>
                  <a:cubicBezTo>
                    <a:pt x="17731" y="21600"/>
                    <a:pt x="17731" y="21600"/>
                    <a:pt x="17731" y="21600"/>
                  </a:cubicBezTo>
                  <a:cubicBezTo>
                    <a:pt x="18376" y="21600"/>
                    <a:pt x="18698" y="21240"/>
                    <a:pt x="18698" y="20519"/>
                  </a:cubicBezTo>
                  <a:cubicBezTo>
                    <a:pt x="18698" y="13679"/>
                    <a:pt x="18698" y="13679"/>
                    <a:pt x="18698" y="13679"/>
                  </a:cubicBezTo>
                  <a:cubicBezTo>
                    <a:pt x="10961" y="4680"/>
                    <a:pt x="10961" y="4680"/>
                    <a:pt x="10961" y="4680"/>
                  </a:cubicBezTo>
                  <a:lnTo>
                    <a:pt x="2901" y="13319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sp>
        <p:nvSpPr>
          <p:cNvPr id="108" name="矩形"/>
          <p:cNvSpPr/>
          <p:nvPr/>
        </p:nvSpPr>
        <p:spPr>
          <a:xfrm>
            <a:off x="0" y="4454"/>
            <a:ext cx="1078617" cy="2331953"/>
          </a:xfrm>
          <a:prstGeom prst="rect">
            <a:avLst/>
          </a:prstGeom>
          <a:gradFill rotWithShape="1">
            <a:gsLst>
              <a:gs pos="0">
                <a:srgbClr val="A00000">
                  <a:alpha val="100000"/>
                </a:srgbClr>
              </a:gs>
              <a:gs pos="50000">
                <a:srgbClr val="E60000">
                  <a:alpha val="100000"/>
                </a:srgbClr>
              </a:gs>
              <a:gs pos="100000">
                <a:srgbClr val="FF0000">
                  <a:alpha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>
            <a:solidFill>
              <a:srgbClr val="FF0000"/>
            </a:solidFill>
            <a:prstDash val="solid"/>
            <a:round/>
          </a:ln>
          <a:effectLst>
            <a:outerShdw blurRad="50800" dist="38100" dir="2700000" algn="tl" rotWithShape="0">
              <a:srgbClr val="000000">
                <a:alpha val="39607"/>
              </a:srgbClr>
            </a:outerShdw>
          </a:effectLst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5015" b="1" i="0" u="none" strike="noStrike" kern="0" cap="none" spc="0" baseline="0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目</a:t>
            </a:r>
            <a:endParaRPr lang="en-US" altLang="zh-CN" sz="5015" b="1" i="0" u="none" strike="noStrike" kern="0" cap="none" spc="0" baseline="0">
              <a:solidFill>
                <a:srgbClr val="FFFFFF"/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0" indent="0" algn="ctr" defTabSz="12134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5015" b="1" i="0" u="none" strike="noStrike" kern="0" cap="none" spc="0" baseline="0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录</a:t>
            </a:r>
            <a:endParaRPr lang="zh-CN" altLang="en-US" sz="5015" b="1" i="0" u="none" strike="noStrike" kern="0" cap="none" spc="0" baseline="0">
              <a:solidFill>
                <a:srgbClr val="FFFFFF"/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109" name="矩形"/>
          <p:cNvSpPr/>
          <p:nvPr/>
        </p:nvSpPr>
        <p:spPr>
          <a:xfrm>
            <a:off x="2704713" y="3296943"/>
            <a:ext cx="799332" cy="5913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 defTabSz="1212215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15" b="1" i="0" u="none" strike="noStrike" kern="120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4</a:t>
            </a:r>
            <a:endParaRPr lang="zh-CN" altLang="en-US" sz="4015" b="1" i="0" u="none" strike="noStrike" kern="120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grpSp>
        <p:nvGrpSpPr>
          <p:cNvPr id="112" name="组合"/>
          <p:cNvGrpSpPr/>
          <p:nvPr/>
        </p:nvGrpSpPr>
        <p:grpSpPr>
          <a:xfrm>
            <a:off x="4060698" y="4168221"/>
            <a:ext cx="3863234" cy="739140"/>
            <a:chOff x="4060698" y="4168221"/>
            <a:chExt cx="3863234" cy="739140"/>
          </a:xfrm>
        </p:grpSpPr>
        <p:sp>
          <p:nvSpPr>
            <p:cNvPr id="110" name="矩形"/>
            <p:cNvSpPr/>
            <p:nvPr/>
          </p:nvSpPr>
          <p:spPr>
            <a:xfrm>
              <a:off x="4154692" y="4168221"/>
              <a:ext cx="3769240" cy="73914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 defTabSz="121348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800" b="0" i="0" u="none" strike="noStrike" kern="1200" cap="none" spc="0" baseline="0">
                  <a:solidFill>
                    <a:srgbClr val="F6D1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charset="0"/>
                </a:rPr>
                <a:t>焊接变形和应力</a:t>
              </a:r>
              <a:endParaRPr lang="en-US" altLang="zh-CN" sz="2800" b="0" i="0" u="none" strike="noStrike" kern="1200" cap="none" spc="0" baseline="0">
                <a:solidFill>
                  <a:srgbClr val="F6D10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endParaRPr>
            </a:p>
            <a:p>
              <a:pPr marL="0" indent="0" algn="l" defTabSz="12134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505" b="0" i="0" u="none" strike="noStrike" kern="120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endParaRPr>
            </a:p>
          </p:txBody>
        </p:sp>
        <p:sp>
          <p:nvSpPr>
            <p:cNvPr id="111" name="曲线"/>
            <p:cNvSpPr/>
            <p:nvPr/>
          </p:nvSpPr>
          <p:spPr>
            <a:xfrm>
              <a:off x="4060698" y="4240725"/>
              <a:ext cx="144107" cy="18639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0" y="0"/>
                  </a:lnTo>
                  <a:lnTo>
                    <a:pt x="10491" y="5531"/>
                  </a:lnTo>
                  <a:lnTo>
                    <a:pt x="21600" y="10799"/>
                  </a:lnTo>
                  <a:lnTo>
                    <a:pt x="10491" y="16331"/>
                  </a:lnTo>
                  <a:lnTo>
                    <a:pt x="0" y="21600"/>
                  </a:lnTo>
                  <a:lnTo>
                    <a:pt x="0" y="10799"/>
                  </a:lnTo>
                  <a:close/>
                </a:path>
              </a:pathLst>
            </a:custGeom>
            <a:solidFill>
              <a:srgbClr val="F6D10C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115" name="组合"/>
          <p:cNvGrpSpPr/>
          <p:nvPr/>
        </p:nvGrpSpPr>
        <p:grpSpPr>
          <a:xfrm>
            <a:off x="3246038" y="5196029"/>
            <a:ext cx="3863234" cy="523221"/>
            <a:chOff x="3246038" y="5196029"/>
            <a:chExt cx="3863234" cy="523221"/>
          </a:xfrm>
        </p:grpSpPr>
        <p:sp>
          <p:nvSpPr>
            <p:cNvPr id="113" name="矩形"/>
            <p:cNvSpPr/>
            <p:nvPr/>
          </p:nvSpPr>
          <p:spPr>
            <a:xfrm>
              <a:off x="3340032" y="5196029"/>
              <a:ext cx="3769240" cy="523221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 defTabSz="121348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800" b="0" i="0" u="none" strike="noStrike" kern="1200" cap="none" spc="0" baseline="0">
                  <a:solidFill>
                    <a:srgbClr val="EE75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charset="0"/>
                </a:rPr>
                <a:t>职业病的预防</a:t>
              </a:r>
              <a:endParaRPr lang="zh-CN" altLang="en-US" sz="1505" b="0" i="0" u="none" strike="noStrike" kern="1200" cap="none" spc="0" baseline="0">
                <a:solidFill>
                  <a:srgbClr val="EE75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endParaRPr>
            </a:p>
          </p:txBody>
        </p:sp>
        <p:sp>
          <p:nvSpPr>
            <p:cNvPr id="114" name="曲线"/>
            <p:cNvSpPr/>
            <p:nvPr/>
          </p:nvSpPr>
          <p:spPr>
            <a:xfrm>
              <a:off x="3246038" y="5268535"/>
              <a:ext cx="144107" cy="18639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0799"/>
                  </a:moveTo>
                  <a:lnTo>
                    <a:pt x="0" y="0"/>
                  </a:lnTo>
                  <a:lnTo>
                    <a:pt x="10491" y="5531"/>
                  </a:lnTo>
                  <a:lnTo>
                    <a:pt x="21600" y="10799"/>
                  </a:lnTo>
                  <a:lnTo>
                    <a:pt x="10491" y="16331"/>
                  </a:lnTo>
                  <a:lnTo>
                    <a:pt x="0" y="21600"/>
                  </a:lnTo>
                  <a:lnTo>
                    <a:pt x="0" y="10799"/>
                  </a:lnTo>
                  <a:close/>
                </a:path>
              </a:pathLst>
            </a:custGeom>
            <a:solidFill>
              <a:srgbClr val="EF761A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sp>
        <p:nvSpPr>
          <p:cNvPr id="116" name="矩形"/>
          <p:cNvSpPr/>
          <p:nvPr/>
        </p:nvSpPr>
        <p:spPr>
          <a:xfrm>
            <a:off x="2008449" y="4747356"/>
            <a:ext cx="799331" cy="59140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 defTabSz="1212215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15" b="1" i="0" u="none" strike="noStrike" kern="120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5</a:t>
            </a:r>
            <a:endParaRPr lang="zh-CN" altLang="en-US" sz="4015" b="1" i="0" u="none" strike="noStrike" kern="120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69" grpId="0" animBg="1"/>
      <p:bldP spid="78" grpId="0"/>
      <p:bldP spid="82" grpId="0"/>
      <p:bldP spid="83" grpId="0"/>
      <p:bldP spid="109" grpId="0"/>
      <p:bldP spid="116" grpId="0"/>
      <p:bldP spid="84" grpId="0" animBg="1"/>
      <p:bldP spid="81" grpId="0" animBg="1"/>
      <p:bldP spid="87" grpId="0" animBg="1"/>
      <p:bldP spid="90" grpId="0" animBg="1"/>
      <p:bldP spid="112" grpId="0" animBg="1"/>
      <p:bldP spid="115" grpId="0" animBg="1"/>
      <p:bldP spid="107" grpId="0" animBg="1"/>
      <p:bldP spid="102" grpId="0" animBg="1"/>
      <p:bldP spid="9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矩形"/>
          <p:cNvSpPr/>
          <p:nvPr/>
        </p:nvSpPr>
        <p:spPr>
          <a:xfrm>
            <a:off x="4676736" y="2250738"/>
            <a:ext cx="6552728" cy="168592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720725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000" b="0" i="0" u="none" strike="noStrike" kern="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、灭火时，应采取防中毒、倒塌、坠落伤人的防范措施。</a:t>
            </a:r>
            <a:endParaRPr lang="en-US" altLang="zh-CN" sz="2000" b="0" i="0" u="none" strike="noStrike" kern="0" cap="none" spc="0" baseline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 defTabSz="720725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000" b="0" i="0" u="none" strike="noStrike" kern="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、为了便于查明起火原因、灭火过程中要尽可能地注意观察起火部位、蔓延方向等，灭火后应保护好现场。</a:t>
            </a:r>
            <a:endParaRPr lang="en-US" altLang="zh-CN" sz="2000" b="0" i="0" u="none" strike="noStrike" kern="0" cap="none" spc="0" baseline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 defTabSz="720725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2000" b="0" i="0" u="none" strike="noStrike" kern="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、乙炔气和氧气瓶口着火时，设法立即关闭阀门。</a:t>
            </a:r>
            <a:endParaRPr lang="zh-CN" altLang="en-US" sz="2000" b="0" i="0" u="none" strike="noStrike" kern="0" cap="none" spc="0" baseline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4" name="圆角矩形"/>
          <p:cNvSpPr/>
          <p:nvPr/>
        </p:nvSpPr>
        <p:spPr>
          <a:xfrm>
            <a:off x="4799856" y="4518101"/>
            <a:ext cx="6429608" cy="881824"/>
          </a:xfrm>
          <a:prstGeom prst="roundRect">
            <a:avLst>
              <a:gd name="adj" fmla="val 8152"/>
            </a:avLst>
          </a:prstGeom>
          <a:solidFill>
            <a:srgbClr val="00B0F0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5" name="矩形"/>
          <p:cNvSpPr/>
          <p:nvPr/>
        </p:nvSpPr>
        <p:spPr>
          <a:xfrm>
            <a:off x="5132987" y="4653136"/>
            <a:ext cx="6147588" cy="64865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7207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火灾、爆炸事故的紧急处理方法</a:t>
            </a:r>
            <a:endParaRPr lang="zh-CN" altLang="en-US" sz="2800" b="1" i="0" u="none" strike="noStrike" kern="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6" name="右三角"/>
          <p:cNvSpPr/>
          <p:nvPr/>
        </p:nvSpPr>
        <p:spPr>
          <a:xfrm>
            <a:off x="5591943" y="4342240"/>
            <a:ext cx="373494" cy="175861"/>
          </a:xfrm>
          <a:prstGeom prst="rtTriangle">
            <a:avLst/>
          </a:prstGeom>
          <a:solidFill>
            <a:srgbClr val="00B0F0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7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578" name="矩形"/>
          <p:cNvSpPr/>
          <p:nvPr/>
        </p:nvSpPr>
        <p:spPr>
          <a:xfrm>
            <a:off x="479376" y="332655"/>
            <a:ext cx="6552728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职业病的预防 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79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99456" y="1774569"/>
            <a:ext cx="2967438" cy="404379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" grpId="0"/>
      <p:bldP spid="574" grpId="0" animBg="1"/>
      <p:bldP spid="576" grpId="0" animBg="1"/>
      <p:bldP spid="5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76631" y="4378568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矩形"/>
          <p:cNvSpPr/>
          <p:nvPr/>
        </p:nvSpPr>
        <p:spPr>
          <a:xfrm>
            <a:off x="6908736" y="4293372"/>
            <a:ext cx="4469469" cy="814261"/>
          </a:xfrm>
          <a:prstGeom prst="rect">
            <a:avLst/>
          </a:prstGeom>
          <a:solidFill>
            <a:schemeClr val="accent4"/>
          </a:solidFill>
          <a:ln w="254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 u="none" strike="noStrike" kern="120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焊接与切割基础</a:t>
            </a:r>
            <a:endParaRPr lang="zh-CN" altLang="en-US" sz="4400" b="0" i="0" u="none" strike="noStrike" kern="120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1" name="椭圆"/>
          <p:cNvSpPr/>
          <p:nvPr/>
        </p:nvSpPr>
        <p:spPr>
          <a:xfrm>
            <a:off x="7418395" y="681961"/>
            <a:ext cx="3452144" cy="3452144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" name="椭圆"/>
          <p:cNvSpPr/>
          <p:nvPr/>
        </p:nvSpPr>
        <p:spPr>
          <a:xfrm>
            <a:off x="7695123" y="956699"/>
            <a:ext cx="2898685" cy="2900677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" name="椭圆"/>
          <p:cNvSpPr/>
          <p:nvPr/>
        </p:nvSpPr>
        <p:spPr>
          <a:xfrm>
            <a:off x="7926062" y="1187638"/>
            <a:ext cx="2436806" cy="2438798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4" name="椭圆"/>
          <p:cNvSpPr/>
          <p:nvPr/>
        </p:nvSpPr>
        <p:spPr>
          <a:xfrm>
            <a:off x="8196818" y="1458394"/>
            <a:ext cx="1895295" cy="1897286"/>
          </a:xfrm>
          <a:prstGeom prst="ellipse">
            <a:avLst/>
          </a:prstGeom>
          <a:gradFill rotWithShape="1">
            <a:gsLst>
              <a:gs pos="0">
                <a:srgbClr val="00B0F0">
                  <a:alpha val="100000"/>
                </a:srgbClr>
              </a:gs>
              <a:gs pos="100000">
                <a:srgbClr val="C9F1FF">
                  <a:alpha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5" name="椭圆"/>
          <p:cNvSpPr/>
          <p:nvPr/>
        </p:nvSpPr>
        <p:spPr>
          <a:xfrm>
            <a:off x="8467575" y="1729151"/>
            <a:ext cx="1353781" cy="1355773"/>
          </a:xfrm>
          <a:prstGeom prst="ellipse">
            <a:avLst/>
          </a:prstGeom>
          <a:solidFill>
            <a:srgbClr val="5DD4FF"/>
          </a:solidFill>
          <a:ln w="76200" cap="flat" cmpd="sng">
            <a:solidFill>
              <a:srgbClr val="F6F6F6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35" b="1" i="0" u="none" strike="noStrike" kern="1200" cap="none" spc="0" baseline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10035" b="1" i="0" u="none" strike="noStrike" kern="1200" cap="none" spc="0" baseline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6" name="矩形"/>
          <p:cNvSpPr/>
          <p:nvPr/>
        </p:nvSpPr>
        <p:spPr>
          <a:xfrm>
            <a:off x="6908736" y="5107633"/>
            <a:ext cx="4469469" cy="8153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Welding and cutting Foundation</a:t>
            </a:r>
            <a:endParaRPr lang="zh-CN" altLang="en-US" sz="2400" b="0" i="0" u="none" strike="noStrike" kern="1200" cap="none" spc="0" baseline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131" name="组合"/>
          <p:cNvGrpSpPr/>
          <p:nvPr/>
        </p:nvGrpSpPr>
        <p:grpSpPr>
          <a:xfrm>
            <a:off x="604460" y="509807"/>
            <a:ext cx="822892" cy="822891"/>
            <a:chOff x="604460" y="509807"/>
            <a:chExt cx="822892" cy="822891"/>
          </a:xfrm>
        </p:grpSpPr>
        <p:grpSp>
          <p:nvGrpSpPr>
            <p:cNvPr id="129" name="组合"/>
            <p:cNvGrpSpPr/>
            <p:nvPr/>
          </p:nvGrpSpPr>
          <p:grpSpPr>
            <a:xfrm>
              <a:off x="604460" y="509807"/>
              <a:ext cx="822892" cy="822891"/>
              <a:chOff x="604460" y="509807"/>
              <a:chExt cx="822892" cy="822891"/>
            </a:xfrm>
          </p:grpSpPr>
          <p:sp>
            <p:nvSpPr>
              <p:cNvPr id="127" name="椭圆"/>
              <p:cNvSpPr/>
              <p:nvPr/>
            </p:nvSpPr>
            <p:spPr>
              <a:xfrm>
                <a:off x="604460" y="509807"/>
                <a:ext cx="822892" cy="822891"/>
              </a:xfrm>
              <a:prstGeom prst="ellipse">
                <a:avLst/>
              </a:prstGeom>
              <a:gradFill rotWithShape="1">
                <a:gsLst>
                  <a:gs pos="0">
                    <a:srgbClr val="005878">
                      <a:alpha val="100000"/>
                    </a:srgbClr>
                  </a:gs>
                  <a:gs pos="100000">
                    <a:srgbClr val="5DD4FF">
                      <a:alpha val="100000"/>
                    </a:srgbClr>
                  </a:gs>
                </a:gsLst>
                <a:lin ang="18900000" scaled="1"/>
              </a:gra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128" name="椭圆"/>
              <p:cNvSpPr/>
              <p:nvPr/>
            </p:nvSpPr>
            <p:spPr>
              <a:xfrm>
                <a:off x="618581" y="523927"/>
                <a:ext cx="794651" cy="794650"/>
              </a:xfrm>
              <a:prstGeom prst="ellipse">
                <a:avLst/>
              </a:prstGeom>
              <a:gradFill rotWithShape="1">
                <a:gsLst>
                  <a:gs pos="100000">
                    <a:srgbClr val="0084B4">
                      <a:alpha val="100000"/>
                    </a:srgbClr>
                  </a:gs>
                  <a:gs pos="0">
                    <a:srgbClr val="5DD4FF">
                      <a:alpha val="100000"/>
                    </a:srgbClr>
                  </a:gs>
                </a:gsLst>
                <a:lin ang="18900000" scaled="1"/>
              </a:gra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</p:grpSp>
        <p:sp>
          <p:nvSpPr>
            <p:cNvPr id="130" name="曲线"/>
            <p:cNvSpPr/>
            <p:nvPr/>
          </p:nvSpPr>
          <p:spPr>
            <a:xfrm>
              <a:off x="742488" y="680199"/>
              <a:ext cx="522271" cy="456785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7086" y="720"/>
                  </a:moveTo>
                  <a:cubicBezTo>
                    <a:pt x="17086" y="359"/>
                    <a:pt x="16764" y="0"/>
                    <a:pt x="16441" y="0"/>
                  </a:cubicBezTo>
                  <a:cubicBezTo>
                    <a:pt x="14829" y="0"/>
                    <a:pt x="14829" y="0"/>
                    <a:pt x="14829" y="0"/>
                  </a:cubicBezTo>
                  <a:cubicBezTo>
                    <a:pt x="14507" y="0"/>
                    <a:pt x="14185" y="359"/>
                    <a:pt x="14185" y="720"/>
                  </a:cubicBezTo>
                  <a:cubicBezTo>
                    <a:pt x="14185" y="1799"/>
                    <a:pt x="14185" y="1799"/>
                    <a:pt x="14185" y="1799"/>
                  </a:cubicBezTo>
                  <a:cubicBezTo>
                    <a:pt x="17086" y="5040"/>
                    <a:pt x="17086" y="5040"/>
                    <a:pt x="17086" y="5040"/>
                  </a:cubicBezTo>
                  <a:lnTo>
                    <a:pt x="17086" y="720"/>
                  </a:lnTo>
                  <a:close/>
                  <a:moveTo>
                    <a:pt x="21277" y="11159"/>
                  </a:moveTo>
                  <a:cubicBezTo>
                    <a:pt x="11605" y="720"/>
                    <a:pt x="11605" y="720"/>
                    <a:pt x="11605" y="720"/>
                  </a:cubicBezTo>
                  <a:cubicBezTo>
                    <a:pt x="11283" y="0"/>
                    <a:pt x="10638" y="0"/>
                    <a:pt x="9994" y="720"/>
                  </a:cubicBezTo>
                  <a:cubicBezTo>
                    <a:pt x="644" y="11159"/>
                    <a:pt x="644" y="11159"/>
                    <a:pt x="644" y="11159"/>
                  </a:cubicBezTo>
                  <a:cubicBezTo>
                    <a:pt x="0" y="11880"/>
                    <a:pt x="0" y="12599"/>
                    <a:pt x="644" y="12960"/>
                  </a:cubicBezTo>
                  <a:cubicBezTo>
                    <a:pt x="644" y="13319"/>
                    <a:pt x="967" y="13319"/>
                    <a:pt x="1289" y="13319"/>
                  </a:cubicBezTo>
                  <a:cubicBezTo>
                    <a:pt x="1611" y="13319"/>
                    <a:pt x="1934" y="13319"/>
                    <a:pt x="2256" y="12960"/>
                  </a:cubicBezTo>
                  <a:cubicBezTo>
                    <a:pt x="10961" y="3240"/>
                    <a:pt x="10961" y="3240"/>
                    <a:pt x="10961" y="3240"/>
                  </a:cubicBezTo>
                  <a:cubicBezTo>
                    <a:pt x="19665" y="12960"/>
                    <a:pt x="19665" y="12960"/>
                    <a:pt x="19665" y="12960"/>
                  </a:cubicBezTo>
                  <a:cubicBezTo>
                    <a:pt x="19988" y="13679"/>
                    <a:pt x="20955" y="13679"/>
                    <a:pt x="21277" y="12960"/>
                  </a:cubicBezTo>
                  <a:cubicBezTo>
                    <a:pt x="21600" y="12599"/>
                    <a:pt x="21600" y="11880"/>
                    <a:pt x="21277" y="11159"/>
                  </a:cubicBezTo>
                  <a:close/>
                  <a:moveTo>
                    <a:pt x="2901" y="13319"/>
                  </a:moveTo>
                  <a:cubicBezTo>
                    <a:pt x="2901" y="20519"/>
                    <a:pt x="2901" y="20519"/>
                    <a:pt x="2901" y="20519"/>
                  </a:cubicBezTo>
                  <a:cubicBezTo>
                    <a:pt x="2901" y="21240"/>
                    <a:pt x="3546" y="21600"/>
                    <a:pt x="4191" y="21600"/>
                  </a:cubicBezTo>
                  <a:cubicBezTo>
                    <a:pt x="9026" y="21600"/>
                    <a:pt x="9026" y="21600"/>
                    <a:pt x="9026" y="21600"/>
                  </a:cubicBezTo>
                  <a:cubicBezTo>
                    <a:pt x="9026" y="15120"/>
                    <a:pt x="9026" y="15120"/>
                    <a:pt x="9026" y="15120"/>
                  </a:cubicBezTo>
                  <a:cubicBezTo>
                    <a:pt x="9026" y="15120"/>
                    <a:pt x="9349" y="14759"/>
                    <a:pt x="9349" y="14759"/>
                  </a:cubicBezTo>
                  <a:cubicBezTo>
                    <a:pt x="12250" y="14759"/>
                    <a:pt x="12250" y="14759"/>
                    <a:pt x="12250" y="14759"/>
                  </a:cubicBezTo>
                  <a:cubicBezTo>
                    <a:pt x="12573" y="14759"/>
                    <a:pt x="12573" y="15120"/>
                    <a:pt x="12573" y="15120"/>
                  </a:cubicBezTo>
                  <a:cubicBezTo>
                    <a:pt x="12573" y="21600"/>
                    <a:pt x="12573" y="21600"/>
                    <a:pt x="12573" y="21600"/>
                  </a:cubicBezTo>
                  <a:cubicBezTo>
                    <a:pt x="17731" y="21600"/>
                    <a:pt x="17731" y="21600"/>
                    <a:pt x="17731" y="21600"/>
                  </a:cubicBezTo>
                  <a:cubicBezTo>
                    <a:pt x="18376" y="21600"/>
                    <a:pt x="18698" y="21240"/>
                    <a:pt x="18698" y="20519"/>
                  </a:cubicBezTo>
                  <a:cubicBezTo>
                    <a:pt x="18698" y="13679"/>
                    <a:pt x="18698" y="13679"/>
                    <a:pt x="18698" y="13679"/>
                  </a:cubicBezTo>
                  <a:cubicBezTo>
                    <a:pt x="10961" y="4679"/>
                    <a:pt x="10961" y="4679"/>
                    <a:pt x="10961" y="4679"/>
                  </a:cubicBezTo>
                  <a:lnTo>
                    <a:pt x="2901" y="13319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olid"/>
              <a:round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134" name="组合"/>
          <p:cNvGrpSpPr/>
          <p:nvPr/>
        </p:nvGrpSpPr>
        <p:grpSpPr>
          <a:xfrm>
            <a:off x="0" y="42554"/>
            <a:ext cx="7107355" cy="6772892"/>
            <a:chOff x="0" y="42554"/>
            <a:chExt cx="7107355" cy="6772892"/>
          </a:xfrm>
        </p:grpSpPr>
        <p:sp>
          <p:nvSpPr>
            <p:cNvPr id="132" name="曲线"/>
            <p:cNvSpPr/>
            <p:nvPr/>
          </p:nvSpPr>
          <p:spPr>
            <a:xfrm>
              <a:off x="5535204" y="42554"/>
              <a:ext cx="1572149" cy="205908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435"/>
                  </a:moveTo>
                  <a:lnTo>
                    <a:pt x="8136" y="12"/>
                  </a:lnTo>
                  <a:lnTo>
                    <a:pt x="21600" y="0"/>
                  </a:lnTo>
                  <a:lnTo>
                    <a:pt x="7966" y="21600"/>
                  </a:lnTo>
                  <a:lnTo>
                    <a:pt x="0" y="21435"/>
                  </a:lnTo>
                  <a:close/>
                </a:path>
              </a:pathLst>
            </a:custGeom>
            <a:gradFill rotWithShape="1">
              <a:gsLst>
                <a:gs pos="0">
                  <a:srgbClr val="9FA0A0">
                    <a:alpha val="100000"/>
                  </a:srgbClr>
                </a:gs>
                <a:gs pos="100000">
                  <a:srgbClr val="DBDCDC">
                    <a:alpha val="100000"/>
                  </a:srgbClr>
                </a:gs>
              </a:gsLst>
              <a:lin ang="324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33" name="曲线"/>
            <p:cNvSpPr/>
            <p:nvPr/>
          </p:nvSpPr>
          <p:spPr>
            <a:xfrm>
              <a:off x="0" y="1412918"/>
              <a:ext cx="6151278" cy="540252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7904" y="6292"/>
                  </a:moveTo>
                  <a:lnTo>
                    <a:pt x="20172" y="2483"/>
                  </a:lnTo>
                  <a:lnTo>
                    <a:pt x="21600" y="1568"/>
                  </a:lnTo>
                  <a:lnTo>
                    <a:pt x="20835" y="0"/>
                  </a:lnTo>
                  <a:cubicBezTo>
                    <a:pt x="20822" y="28"/>
                    <a:pt x="20811" y="56"/>
                    <a:pt x="20798" y="84"/>
                  </a:cubicBezTo>
                  <a:lnTo>
                    <a:pt x="18604" y="1397"/>
                  </a:lnTo>
                  <a:lnTo>
                    <a:pt x="17508" y="3518"/>
                  </a:lnTo>
                  <a:lnTo>
                    <a:pt x="17508" y="3509"/>
                  </a:lnTo>
                  <a:cubicBezTo>
                    <a:pt x="17467" y="3592"/>
                    <a:pt x="17422" y="3671"/>
                    <a:pt x="17381" y="3754"/>
                  </a:cubicBezTo>
                  <a:cubicBezTo>
                    <a:pt x="17413" y="3687"/>
                    <a:pt x="17446" y="3622"/>
                    <a:pt x="17478" y="3555"/>
                  </a:cubicBezTo>
                  <a:lnTo>
                    <a:pt x="15456" y="4672"/>
                  </a:lnTo>
                  <a:lnTo>
                    <a:pt x="14167" y="7045"/>
                  </a:lnTo>
                  <a:lnTo>
                    <a:pt x="12359" y="7957"/>
                  </a:lnTo>
                  <a:lnTo>
                    <a:pt x="9048" y="13681"/>
                  </a:lnTo>
                  <a:lnTo>
                    <a:pt x="3790" y="16720"/>
                  </a:lnTo>
                  <a:lnTo>
                    <a:pt x="0" y="21384"/>
                  </a:lnTo>
                  <a:lnTo>
                    <a:pt x="6019" y="21600"/>
                  </a:lnTo>
                  <a:lnTo>
                    <a:pt x="11203" y="13080"/>
                  </a:lnTo>
                  <a:lnTo>
                    <a:pt x="12167" y="10735"/>
                  </a:lnTo>
                  <a:lnTo>
                    <a:pt x="14152" y="9899"/>
                  </a:lnTo>
                  <a:cubicBezTo>
                    <a:pt x="14379" y="9776"/>
                    <a:pt x="14197" y="9873"/>
                    <a:pt x="14277" y="9823"/>
                  </a:cubicBezTo>
                  <a:lnTo>
                    <a:pt x="15724" y="6981"/>
                  </a:lnTo>
                  <a:lnTo>
                    <a:pt x="17904" y="6292"/>
                  </a:lnTo>
                  <a:close/>
                </a:path>
              </a:pathLst>
            </a:custGeom>
            <a:solidFill>
              <a:srgbClr val="B5B5B6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143" name="组合"/>
          <p:cNvGrpSpPr/>
          <p:nvPr/>
        </p:nvGrpSpPr>
        <p:grpSpPr>
          <a:xfrm>
            <a:off x="0" y="-74514"/>
            <a:ext cx="6908736" cy="6928061"/>
            <a:chOff x="0" y="-74514"/>
            <a:chExt cx="6908736" cy="6928061"/>
          </a:xfrm>
        </p:grpSpPr>
        <p:sp>
          <p:nvSpPr>
            <p:cNvPr id="135" name="曲线"/>
            <p:cNvSpPr/>
            <p:nvPr/>
          </p:nvSpPr>
          <p:spPr>
            <a:xfrm>
              <a:off x="5438776" y="-74514"/>
              <a:ext cx="1469960" cy="208590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65"/>
                  </a:moveTo>
                  <a:lnTo>
                    <a:pt x="8787" y="0"/>
                  </a:lnTo>
                  <a:lnTo>
                    <a:pt x="21600" y="0"/>
                  </a:lnTo>
                  <a:lnTo>
                    <a:pt x="12007" y="21600"/>
                  </a:lnTo>
                  <a:lnTo>
                    <a:pt x="0" y="19365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36" name="曲线"/>
            <p:cNvSpPr/>
            <p:nvPr/>
          </p:nvSpPr>
          <p:spPr>
            <a:xfrm>
              <a:off x="5387181" y="745896"/>
              <a:ext cx="874102" cy="1265932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7288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38185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37" name="曲线"/>
            <p:cNvSpPr/>
            <p:nvPr/>
          </p:nvSpPr>
          <p:spPr>
            <a:xfrm>
              <a:off x="4488589" y="745896"/>
              <a:ext cx="1199199" cy="2153044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87"/>
                  </a:moveTo>
                  <a:lnTo>
                    <a:pt x="7484" y="0"/>
                  </a:lnTo>
                  <a:lnTo>
                    <a:pt x="21600" y="0"/>
                  </a:lnTo>
                  <a:lnTo>
                    <a:pt x="13340" y="21600"/>
                  </a:lnTo>
                  <a:lnTo>
                    <a:pt x="0" y="19387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38" name="曲线"/>
            <p:cNvSpPr/>
            <p:nvPr/>
          </p:nvSpPr>
          <p:spPr>
            <a:xfrm>
              <a:off x="4349071" y="1582007"/>
              <a:ext cx="874102" cy="1318680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824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8246" y="0"/>
                  </a:lnTo>
                  <a:close/>
                </a:path>
              </a:pathLst>
            </a:custGeom>
            <a:solidFill>
              <a:srgbClr val="9C0D2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39" name="曲线"/>
            <p:cNvSpPr/>
            <p:nvPr/>
          </p:nvSpPr>
          <p:spPr>
            <a:xfrm>
              <a:off x="3449293" y="1579609"/>
              <a:ext cx="1233646" cy="218900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447"/>
                  </a:moveTo>
                  <a:lnTo>
                    <a:pt x="7840" y="0"/>
                  </a:lnTo>
                  <a:lnTo>
                    <a:pt x="21600" y="0"/>
                  </a:lnTo>
                  <a:lnTo>
                    <a:pt x="12929" y="21600"/>
                  </a:lnTo>
                  <a:lnTo>
                    <a:pt x="0" y="19447"/>
                  </a:lnTo>
                  <a:close/>
                </a:path>
              </a:pathLst>
            </a:custGeom>
            <a:gradFill rotWithShape="1">
              <a:gsLst>
                <a:gs pos="0">
                  <a:srgbClr val="E95314">
                    <a:alpha val="100000"/>
                  </a:srgbClr>
                </a:gs>
                <a:gs pos="100000">
                  <a:srgbClr val="C41023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40" name="曲线"/>
            <p:cNvSpPr/>
            <p:nvPr/>
          </p:nvSpPr>
          <p:spPr>
            <a:xfrm>
              <a:off x="3309161" y="2342045"/>
              <a:ext cx="874102" cy="1436162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915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9150" y="0"/>
                  </a:lnTo>
                  <a:close/>
                </a:path>
              </a:pathLst>
            </a:custGeom>
            <a:solidFill>
              <a:srgbClr val="DD810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41" name="曲线"/>
            <p:cNvSpPr/>
            <p:nvPr/>
          </p:nvSpPr>
          <p:spPr>
            <a:xfrm>
              <a:off x="0" y="4435038"/>
              <a:ext cx="3300517" cy="241850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0" y="4404"/>
                  </a:lnTo>
                  <a:lnTo>
                    <a:pt x="16122" y="0"/>
                  </a:lnTo>
                  <a:lnTo>
                    <a:pt x="21600" y="19"/>
                  </a:lnTo>
                  <a:lnTo>
                    <a:pt x="11806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8B52B">
                    <a:alpha val="100000"/>
                  </a:srgbClr>
                </a:gs>
                <a:gs pos="100000">
                  <a:srgbClr val="EA5712">
                    <a:alpha val="100000"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42" name="曲线"/>
            <p:cNvSpPr/>
            <p:nvPr/>
          </p:nvSpPr>
          <p:spPr>
            <a:xfrm>
              <a:off x="2445825" y="2342045"/>
              <a:ext cx="1237951" cy="209540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575"/>
                  </a:moveTo>
                  <a:lnTo>
                    <a:pt x="7888" y="0"/>
                  </a:lnTo>
                  <a:lnTo>
                    <a:pt x="21600" y="0"/>
                  </a:lnTo>
                  <a:lnTo>
                    <a:pt x="14951" y="21600"/>
                  </a:lnTo>
                  <a:lnTo>
                    <a:pt x="0" y="21575"/>
                  </a:lnTo>
                  <a:close/>
                </a:path>
              </a:pathLst>
            </a:custGeom>
            <a:gradFill rotWithShape="1">
              <a:gsLst>
                <a:gs pos="0">
                  <a:srgbClr val="F7ED11">
                    <a:alpha val="100000"/>
                  </a:srgbClr>
                </a:gs>
                <a:gs pos="100000">
                  <a:srgbClr val="F49B01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43" grpId="0" animBg="1"/>
      <p:bldP spid="134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0" grpId="0" animBg="1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矩形"/>
          <p:cNvSpPr/>
          <p:nvPr/>
        </p:nvSpPr>
        <p:spPr>
          <a:xfrm>
            <a:off x="407368" y="313492"/>
            <a:ext cx="6689154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电焊工焊接与切割知识解读内容简介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8" name="矩形"/>
          <p:cNvSpPr/>
          <p:nvPr/>
        </p:nvSpPr>
        <p:spPr>
          <a:xfrm>
            <a:off x="1351062" y="2045228"/>
            <a:ext cx="4312889" cy="4248465"/>
          </a:xfrm>
          <a:prstGeom prst="rect">
            <a:avLst/>
          </a:prstGeom>
          <a:solidFill>
            <a:srgbClr val="F0811D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49" name="矩形"/>
          <p:cNvSpPr/>
          <p:nvPr/>
        </p:nvSpPr>
        <p:spPr>
          <a:xfrm>
            <a:off x="1639094" y="2129549"/>
            <a:ext cx="4312889" cy="402050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第一节 焊接与切割基础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一、焊接与切割原理和分类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二、焊接与切割工艺基础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、焊接接头和坡口形式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、焊接位置及操作要点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三、焊接变形和应力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、焊接发生变形和应力的原因和危害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、影响焊接变形的主要因素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 减小焊接变形和应力的措施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、焊接变形的矫正方法有两种</a:t>
            </a:r>
            <a:endParaRPr lang="en-US" altLang="zh-CN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四  焊接缺陷及预防措施</a:t>
            </a:r>
            <a:endParaRPr lang="zh-CN" altLang="en-US" sz="1600" b="0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0" name="矩形"/>
          <p:cNvSpPr/>
          <p:nvPr/>
        </p:nvSpPr>
        <p:spPr>
          <a:xfrm>
            <a:off x="6535638" y="2045228"/>
            <a:ext cx="4312890" cy="4248465"/>
          </a:xfrm>
          <a:prstGeom prst="rect">
            <a:avLst/>
          </a:prstGeom>
          <a:solidFill>
            <a:srgbClr val="D9D9D9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1" name="矩形"/>
          <p:cNvSpPr/>
          <p:nvPr/>
        </p:nvSpPr>
        <p:spPr>
          <a:xfrm>
            <a:off x="6744072" y="2276872"/>
            <a:ext cx="4312890" cy="36633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第二节 电气焊工作的安全生产</a:t>
            </a:r>
            <a:endParaRPr lang="en-US" altLang="zh-CN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一、预防触电事故的措施</a:t>
            </a:r>
            <a:endParaRPr lang="en-US" altLang="zh-CN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二、预防电弧灼伤事故的措施</a:t>
            </a:r>
            <a:endParaRPr lang="en-US" altLang="zh-CN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三、预防火灾和爆炸事故的措施 </a:t>
            </a:r>
            <a:endParaRPr lang="en-US" altLang="zh-CN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四、预防金属飞溅及机械性外伤的措施</a:t>
            </a:r>
            <a:endParaRPr lang="en-US" altLang="zh-CN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五、职业病的预防</a:t>
            </a:r>
            <a:endParaRPr lang="en-US" altLang="zh-CN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第三节 气焊与气割安全</a:t>
            </a:r>
            <a:endParaRPr lang="en-US" altLang="zh-CN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 、气焊与气割原理和安全特点</a:t>
            </a:r>
            <a:endParaRPr lang="en-US" altLang="zh-CN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二、气割原理</a:t>
            </a:r>
            <a:endParaRPr lang="en-US" altLang="zh-CN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i="0" u="none" strike="noStrike" kern="1200" cap="none" spc="0" baseline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三、乙炔与氧气性质与使用安全要求</a:t>
            </a:r>
            <a:endParaRPr lang="zh-CN" altLang="en-US" sz="1600" b="0" i="0" u="none" strike="noStrike" kern="1200" cap="none" spc="0" baseline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2" name="矩形"/>
          <p:cNvSpPr/>
          <p:nvPr/>
        </p:nvSpPr>
        <p:spPr>
          <a:xfrm>
            <a:off x="1415480" y="1116613"/>
            <a:ext cx="9324236" cy="7867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本课件根据特种作业人员安全技术培训考核统编教材</a:t>
            </a: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焊工</a:t>
            </a: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（第二版）</a:t>
            </a:r>
            <a:endParaRPr lang="en-US" altLang="zh-CN" sz="2800" b="1" i="0" u="none" strike="noStrike" kern="1200" cap="none" spc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金属焊接与切割作业人员安全技术培训考核用书制作</a:t>
            </a:r>
            <a:endParaRPr lang="zh-CN" altLang="en-US" sz="1800" b="0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3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0" grpId="0" animBg="1"/>
      <p:bldP spid="152" grpId="0"/>
      <p:bldP spid="149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矩形"/>
          <p:cNvSpPr/>
          <p:nvPr/>
        </p:nvSpPr>
        <p:spPr>
          <a:xfrm>
            <a:off x="407368" y="313492"/>
            <a:ext cx="6689154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焊接与切割基础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8" name="圆角矩形"/>
          <p:cNvSpPr/>
          <p:nvPr/>
        </p:nvSpPr>
        <p:spPr>
          <a:xfrm>
            <a:off x="1573783" y="2724230"/>
            <a:ext cx="2425376" cy="785812"/>
          </a:xfrm>
          <a:prstGeom prst="roundRect">
            <a:avLst>
              <a:gd name="adj" fmla="val 18518"/>
            </a:avLst>
          </a:prstGeom>
          <a:solidFill>
            <a:srgbClr val="FF9300"/>
          </a:solidFill>
          <a:ln w="63500" cap="flat" cmpd="sng">
            <a:noFill/>
            <a:prstDash val="solid"/>
            <a:miter/>
          </a:ln>
          <a:effectLst>
            <a:outerShdw dist="12699" dir="5400000" algn="ctr" rotWithShape="0">
              <a:srgbClr val="EEECE1">
                <a:alpha val="49803"/>
              </a:srgbClr>
            </a:outerShdw>
          </a:effectLst>
        </p:spPr>
        <p:txBody>
          <a:bodyPr vert="horz" wrap="squar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omic Sans MS" panose="030F0702030302020204" pitchFamily="2" charset="0"/>
              </a:rPr>
              <a:t>焊接原理</a:t>
            </a:r>
            <a:endParaRPr lang="zh-CN" altLang="en-US" sz="3600" b="1" i="0" u="none" strike="noStrike" kern="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omic Sans MS" panose="030F0702030302020204" pitchFamily="2" charset="0"/>
            </a:endParaRPr>
          </a:p>
        </p:txBody>
      </p:sp>
      <p:sp>
        <p:nvSpPr>
          <p:cNvPr id="159" name="圆角矩形"/>
          <p:cNvSpPr/>
          <p:nvPr/>
        </p:nvSpPr>
        <p:spPr>
          <a:xfrm>
            <a:off x="1573783" y="3727825"/>
            <a:ext cx="2425376" cy="785812"/>
          </a:xfrm>
          <a:prstGeom prst="roundRect">
            <a:avLst>
              <a:gd name="adj" fmla="val 18518"/>
            </a:avLst>
          </a:prstGeom>
          <a:solidFill>
            <a:srgbClr val="FF9300"/>
          </a:solidFill>
          <a:ln w="63500" cap="flat" cmpd="sng">
            <a:noFill/>
            <a:prstDash val="solid"/>
            <a:miter/>
          </a:ln>
          <a:effectLst>
            <a:outerShdw dist="12699" dir="5400000" algn="ctr" rotWithShape="0">
              <a:srgbClr val="EEECE1">
                <a:alpha val="49803"/>
              </a:srgbClr>
            </a:outerShdw>
          </a:effectLst>
        </p:spPr>
        <p:txBody>
          <a:bodyPr vert="horz" wrap="squar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omic Sans MS" panose="030F0702030302020204" pitchFamily="2" charset="0"/>
              </a:rPr>
              <a:t>焊接分类</a:t>
            </a:r>
            <a:endParaRPr lang="zh-CN" altLang="en-US" sz="3600" b="1" i="0" u="none" strike="noStrike" kern="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omic Sans MS" panose="030F0702030302020204" pitchFamily="2" charset="0"/>
            </a:endParaRPr>
          </a:p>
        </p:txBody>
      </p:sp>
      <p:sp>
        <p:nvSpPr>
          <p:cNvPr id="160" name="圆角矩形"/>
          <p:cNvSpPr/>
          <p:nvPr/>
        </p:nvSpPr>
        <p:spPr>
          <a:xfrm>
            <a:off x="1559496" y="4731420"/>
            <a:ext cx="2425376" cy="785812"/>
          </a:xfrm>
          <a:prstGeom prst="roundRect">
            <a:avLst>
              <a:gd name="adj" fmla="val 18518"/>
            </a:avLst>
          </a:prstGeom>
          <a:solidFill>
            <a:srgbClr val="FF9300"/>
          </a:solidFill>
          <a:ln w="63500" cap="flat" cmpd="sng">
            <a:noFill/>
            <a:prstDash val="solid"/>
            <a:miter/>
          </a:ln>
          <a:effectLst>
            <a:outerShdw dist="12699" dir="5400000" algn="ctr" rotWithShape="0">
              <a:srgbClr val="EEECE1">
                <a:alpha val="49803"/>
              </a:srgbClr>
            </a:outerShdw>
          </a:effectLst>
        </p:spPr>
        <p:txBody>
          <a:bodyPr vert="horz" wrap="squar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0" cap="none" spc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omic Sans MS" panose="030F0702030302020204" pitchFamily="2" charset="0"/>
              </a:rPr>
              <a:t>切割原理</a:t>
            </a:r>
            <a:endParaRPr lang="zh-CN" altLang="en-US" sz="3600" b="1" i="0" u="none" strike="noStrike" kern="0" cap="none" spc="0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omic Sans MS" panose="030F0702030302020204" pitchFamily="2" charset="0"/>
            </a:endParaRPr>
          </a:p>
        </p:txBody>
      </p:sp>
      <p:sp>
        <p:nvSpPr>
          <p:cNvPr id="161" name="圆角矩形"/>
          <p:cNvSpPr/>
          <p:nvPr/>
        </p:nvSpPr>
        <p:spPr>
          <a:xfrm>
            <a:off x="5526336" y="2724230"/>
            <a:ext cx="5314274" cy="785812"/>
          </a:xfrm>
          <a:prstGeom prst="roundRect">
            <a:avLst>
              <a:gd name="adj" fmla="val 18518"/>
            </a:avLst>
          </a:prstGeom>
          <a:noFill/>
          <a:ln w="63500" cap="flat" cmpd="sng">
            <a:solidFill>
              <a:srgbClr val="FF9300">
                <a:alpha val="85000"/>
              </a:srgbClr>
            </a:solidFill>
            <a:prstDash val="solid"/>
            <a:miter/>
          </a:ln>
        </p:spPr>
        <p:txBody>
          <a:bodyPr vert="horz" wrap="squar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通过加热或加压，或两者并用，并且用或不用填充材料，使焊件达到结合的一种加工工艺。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2" name="圆角矩形"/>
          <p:cNvSpPr/>
          <p:nvPr/>
        </p:nvSpPr>
        <p:spPr>
          <a:xfrm>
            <a:off x="5526336" y="3727825"/>
            <a:ext cx="5314274" cy="785812"/>
          </a:xfrm>
          <a:prstGeom prst="roundRect">
            <a:avLst>
              <a:gd name="adj" fmla="val 18518"/>
            </a:avLst>
          </a:prstGeom>
          <a:noFill/>
          <a:ln w="63500" cap="flat" cmpd="sng">
            <a:solidFill>
              <a:srgbClr val="FF9300">
                <a:alpha val="85000"/>
              </a:srgbClr>
            </a:solidFill>
            <a:prstDash val="solid"/>
            <a:miter/>
          </a:ln>
        </p:spPr>
        <p:txBody>
          <a:bodyPr vert="horz" wrap="squar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焊接可分为溶焊、压焊和钎焊三类。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3" name="圆角矩形"/>
          <p:cNvSpPr/>
          <p:nvPr/>
        </p:nvSpPr>
        <p:spPr>
          <a:xfrm>
            <a:off x="5526336" y="4731420"/>
            <a:ext cx="5314274" cy="785812"/>
          </a:xfrm>
          <a:prstGeom prst="roundRect">
            <a:avLst>
              <a:gd name="adj" fmla="val 18518"/>
            </a:avLst>
          </a:prstGeom>
          <a:noFill/>
          <a:ln w="63500" cap="flat" cmpd="sng">
            <a:solidFill>
              <a:srgbClr val="FF9300">
                <a:alpha val="85000"/>
              </a:srgbClr>
            </a:solidFill>
            <a:prstDash val="solid"/>
            <a:miter/>
          </a:ln>
        </p:spPr>
        <p:txBody>
          <a:bodyPr vert="horz" wrap="squar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可分为热切割和冷切割，我们常用的是热切割。热切割主要有两种方法：气割和熔割。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4" name="虚尾箭头"/>
          <p:cNvSpPr/>
          <p:nvPr/>
        </p:nvSpPr>
        <p:spPr>
          <a:xfrm>
            <a:off x="4367808" y="2857790"/>
            <a:ext cx="925041" cy="518690"/>
          </a:xfrm>
          <a:prstGeom prst="stripedRightArrow">
            <a:avLst>
              <a:gd name="adj1" fmla="val 69583"/>
              <a:gd name="adj2" fmla="val 49993"/>
            </a:avLst>
          </a:prstGeom>
          <a:solidFill>
            <a:srgbClr val="BFBFBF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5" name="虚尾箭头"/>
          <p:cNvSpPr/>
          <p:nvPr/>
        </p:nvSpPr>
        <p:spPr>
          <a:xfrm>
            <a:off x="4367808" y="4864980"/>
            <a:ext cx="925041" cy="518691"/>
          </a:xfrm>
          <a:prstGeom prst="stripedRightArrow">
            <a:avLst>
              <a:gd name="adj1" fmla="val 69583"/>
              <a:gd name="adj2" fmla="val 49993"/>
            </a:avLst>
          </a:prstGeom>
          <a:solidFill>
            <a:srgbClr val="BFBFBF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6" name="虚尾箭头"/>
          <p:cNvSpPr/>
          <p:nvPr/>
        </p:nvSpPr>
        <p:spPr>
          <a:xfrm>
            <a:off x="4367808" y="3861384"/>
            <a:ext cx="925041" cy="518690"/>
          </a:xfrm>
          <a:prstGeom prst="stripedRightArrow">
            <a:avLst>
              <a:gd name="adj1" fmla="val 69583"/>
              <a:gd name="adj2" fmla="val 49993"/>
            </a:avLst>
          </a:prstGeom>
          <a:solidFill>
            <a:srgbClr val="BFBFBF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7" name="矩形"/>
          <p:cNvSpPr/>
          <p:nvPr/>
        </p:nvSpPr>
        <p:spPr>
          <a:xfrm>
            <a:off x="630982" y="1160642"/>
            <a:ext cx="5272404" cy="8153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0" cap="none" spc="0" baseline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焊接与切割</a:t>
            </a:r>
            <a:r>
              <a:rPr lang="zh-CN" altLang="en-US" sz="4800" b="1" i="0" u="none" strike="noStrike" kern="0" cap="none" spc="0" baseline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原理和分类</a:t>
            </a:r>
            <a:endParaRPr lang="zh-CN" altLang="en-US" sz="4800" b="1" i="0" u="none" strike="noStrike" kern="0" cap="none" spc="0" baseline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8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58" grpId="0" animBg="1"/>
      <p:bldP spid="164" grpId="0" animBg="1"/>
      <p:bldP spid="161" grpId="0" animBg="1"/>
      <p:bldP spid="159" grpId="0" animBg="1"/>
      <p:bldP spid="166" grpId="0" animBg="1"/>
      <p:bldP spid="162" grpId="0" animBg="1"/>
      <p:bldP spid="160" grpId="0" animBg="1"/>
      <p:bldP spid="165" grpId="0" animBg="1"/>
      <p:bldP spid="1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矩形"/>
          <p:cNvSpPr/>
          <p:nvPr/>
        </p:nvSpPr>
        <p:spPr>
          <a:xfrm>
            <a:off x="6023992" y="4350223"/>
            <a:ext cx="5769690" cy="812268"/>
          </a:xfrm>
          <a:prstGeom prst="rect">
            <a:avLst/>
          </a:prstGeom>
          <a:solidFill>
            <a:srgbClr val="9751CB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 u="none" strike="noStrike" kern="1200" cap="none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焊接与切割工艺基础</a:t>
            </a:r>
            <a:endParaRPr lang="zh-CN" altLang="en-US" sz="4400" b="0" i="0" u="none" strike="noStrike" kern="1200" cap="none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3" name="矩形"/>
          <p:cNvSpPr/>
          <p:nvPr/>
        </p:nvSpPr>
        <p:spPr>
          <a:xfrm>
            <a:off x="7392144" y="980728"/>
            <a:ext cx="2892713" cy="2892713"/>
          </a:xfrm>
          <a:prstGeom prst="rect">
            <a:avLst/>
          </a:prstGeom>
          <a:solidFill>
            <a:srgbClr val="7030A0"/>
          </a:soli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4" name="矩形"/>
          <p:cNvSpPr/>
          <p:nvPr/>
        </p:nvSpPr>
        <p:spPr>
          <a:xfrm>
            <a:off x="7597203" y="1185785"/>
            <a:ext cx="2480605" cy="2482598"/>
          </a:xfrm>
          <a:prstGeom prst="rect">
            <a:avLst/>
          </a:prstGeom>
          <a:solidFill>
            <a:srgbClr val="7030A0"/>
          </a:soli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5" name="矩形"/>
          <p:cNvSpPr/>
          <p:nvPr/>
        </p:nvSpPr>
        <p:spPr>
          <a:xfrm>
            <a:off x="7820179" y="1410753"/>
            <a:ext cx="2034654" cy="2034654"/>
          </a:xfrm>
          <a:prstGeom prst="rect">
            <a:avLst/>
          </a:prstGeom>
          <a:solidFill>
            <a:srgbClr val="7030A0"/>
          </a:soli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6" name="矩形"/>
          <p:cNvSpPr/>
          <p:nvPr/>
        </p:nvSpPr>
        <p:spPr>
          <a:xfrm>
            <a:off x="8043154" y="1631737"/>
            <a:ext cx="1590692" cy="1590693"/>
          </a:xfrm>
          <a:prstGeom prst="rect">
            <a:avLst/>
          </a:prstGeom>
          <a:solidFill>
            <a:srgbClr val="9751CB"/>
          </a:soli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7" name="矩形"/>
          <p:cNvSpPr/>
          <p:nvPr/>
        </p:nvSpPr>
        <p:spPr>
          <a:xfrm>
            <a:off x="8250204" y="1840778"/>
            <a:ext cx="1174605" cy="1174604"/>
          </a:xfrm>
          <a:prstGeom prst="rect">
            <a:avLst/>
          </a:prstGeom>
          <a:gradFill rotWithShape="1">
            <a:gsLst>
              <a:gs pos="0">
                <a:srgbClr val="57267B">
                  <a:alpha val="100000"/>
                </a:srgbClr>
              </a:gs>
              <a:gs pos="50000">
                <a:srgbClr val="7F3BB2">
                  <a:alpha val="100000"/>
                </a:srgbClr>
              </a:gs>
              <a:gs pos="100000">
                <a:srgbClr val="9848D4">
                  <a:alpha val="48627"/>
                </a:srgbClr>
              </a:gs>
            </a:gsLst>
            <a:lin ang="2700000" scaled="1"/>
          </a:gradFill>
          <a:ln w="76200" cap="flat" cmpd="sng">
            <a:solidFill>
              <a:srgbClr val="E7E9E8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12134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35" b="1" i="0" u="none" strike="noStrike" kern="1200" cap="none" spc="0" baseline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10035" b="1" i="0" u="none" strike="noStrike" kern="1200" cap="none" spc="0" baseline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8" name="矩形"/>
          <p:cNvSpPr/>
          <p:nvPr/>
        </p:nvSpPr>
        <p:spPr>
          <a:xfrm>
            <a:off x="6927805" y="5152028"/>
            <a:ext cx="4469471" cy="8153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defTabSz="1212215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9751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Welding and cutting process foundation</a:t>
            </a:r>
            <a:endParaRPr lang="zh-CN" altLang="en-US" sz="2400" b="0" i="0" u="none" strike="noStrike" kern="1200" cap="none" spc="0" baseline="0">
              <a:solidFill>
                <a:srgbClr val="9751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183" name="组合"/>
          <p:cNvGrpSpPr/>
          <p:nvPr/>
        </p:nvGrpSpPr>
        <p:grpSpPr>
          <a:xfrm>
            <a:off x="580988" y="509443"/>
            <a:ext cx="822891" cy="822891"/>
            <a:chOff x="580988" y="509443"/>
            <a:chExt cx="822891" cy="822891"/>
          </a:xfrm>
        </p:grpSpPr>
        <p:grpSp>
          <p:nvGrpSpPr>
            <p:cNvPr id="181" name="组合"/>
            <p:cNvGrpSpPr/>
            <p:nvPr/>
          </p:nvGrpSpPr>
          <p:grpSpPr>
            <a:xfrm>
              <a:off x="580988" y="509443"/>
              <a:ext cx="822891" cy="822891"/>
              <a:chOff x="580988" y="509443"/>
              <a:chExt cx="822891" cy="822891"/>
            </a:xfrm>
          </p:grpSpPr>
          <p:sp>
            <p:nvSpPr>
              <p:cNvPr id="179" name="椭圆"/>
              <p:cNvSpPr/>
              <p:nvPr/>
            </p:nvSpPr>
            <p:spPr>
              <a:xfrm>
                <a:off x="580988" y="509443"/>
                <a:ext cx="822891" cy="822891"/>
              </a:xfrm>
              <a:prstGeom prst="ellipse">
                <a:avLst/>
              </a:prstGeom>
              <a:solidFill>
                <a:srgbClr val="7030A0"/>
              </a:soli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180" name="椭圆"/>
              <p:cNvSpPr/>
              <p:nvPr/>
            </p:nvSpPr>
            <p:spPr>
              <a:xfrm>
                <a:off x="595108" y="523563"/>
                <a:ext cx="794651" cy="794650"/>
              </a:xfrm>
              <a:prstGeom prst="ellipse">
                <a:avLst/>
              </a:prstGeom>
              <a:solidFill>
                <a:srgbClr val="7030A0"/>
              </a:solidFill>
              <a:ln w="25400" cap="flat" cmpd="sng">
                <a:noFill/>
                <a:prstDash val="solid"/>
                <a:round/>
              </a:ln>
              <a:effectLst>
                <a:outerShdw blurRad="304800" dist="63500" dir="8100000" algn="tr" rotWithShape="0">
                  <a:srgbClr val="000000">
                    <a:alpha val="59607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</a:p>
            </p:txBody>
          </p:sp>
        </p:grpSp>
        <p:sp>
          <p:nvSpPr>
            <p:cNvPr id="182" name="曲线"/>
            <p:cNvSpPr/>
            <p:nvPr/>
          </p:nvSpPr>
          <p:spPr>
            <a:xfrm>
              <a:off x="715514" y="643766"/>
              <a:ext cx="553840" cy="55424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0800" y="6673"/>
                  </a:moveTo>
                  <a:cubicBezTo>
                    <a:pt x="8520" y="6673"/>
                    <a:pt x="6673" y="8520"/>
                    <a:pt x="6673" y="10800"/>
                  </a:cubicBezTo>
                  <a:cubicBezTo>
                    <a:pt x="6673" y="13079"/>
                    <a:pt x="8520" y="14926"/>
                    <a:pt x="10800" y="14926"/>
                  </a:cubicBezTo>
                  <a:cubicBezTo>
                    <a:pt x="13079" y="14926"/>
                    <a:pt x="14926" y="13079"/>
                    <a:pt x="14926" y="10800"/>
                  </a:cubicBezTo>
                  <a:cubicBezTo>
                    <a:pt x="14926" y="8520"/>
                    <a:pt x="13079" y="6673"/>
                    <a:pt x="10800" y="6673"/>
                  </a:cubicBezTo>
                  <a:close/>
                  <a:moveTo>
                    <a:pt x="10009" y="0"/>
                  </a:moveTo>
                  <a:cubicBezTo>
                    <a:pt x="10009" y="0"/>
                    <a:pt x="10009" y="0"/>
                    <a:pt x="11721" y="0"/>
                  </a:cubicBezTo>
                  <a:cubicBezTo>
                    <a:pt x="11985" y="0"/>
                    <a:pt x="12248" y="263"/>
                    <a:pt x="12248" y="658"/>
                  </a:cubicBezTo>
                  <a:cubicBezTo>
                    <a:pt x="12248" y="658"/>
                    <a:pt x="12248" y="658"/>
                    <a:pt x="12248" y="1580"/>
                  </a:cubicBezTo>
                  <a:cubicBezTo>
                    <a:pt x="13697" y="1843"/>
                    <a:pt x="15146" y="2502"/>
                    <a:pt x="16199" y="3292"/>
                  </a:cubicBezTo>
                  <a:cubicBezTo>
                    <a:pt x="16199" y="3292"/>
                    <a:pt x="16199" y="3292"/>
                    <a:pt x="16990" y="2502"/>
                  </a:cubicBezTo>
                  <a:cubicBezTo>
                    <a:pt x="17253" y="2370"/>
                    <a:pt x="17648" y="2370"/>
                    <a:pt x="17912" y="2502"/>
                  </a:cubicBezTo>
                  <a:cubicBezTo>
                    <a:pt x="17912" y="2502"/>
                    <a:pt x="17912" y="2502"/>
                    <a:pt x="19097" y="3819"/>
                  </a:cubicBezTo>
                  <a:cubicBezTo>
                    <a:pt x="19229" y="3951"/>
                    <a:pt x="19229" y="4346"/>
                    <a:pt x="19097" y="4609"/>
                  </a:cubicBezTo>
                  <a:cubicBezTo>
                    <a:pt x="19097" y="4609"/>
                    <a:pt x="19097" y="4609"/>
                    <a:pt x="18307" y="5399"/>
                  </a:cubicBezTo>
                  <a:cubicBezTo>
                    <a:pt x="19097" y="6453"/>
                    <a:pt x="19756" y="7902"/>
                    <a:pt x="20019" y="9351"/>
                  </a:cubicBezTo>
                  <a:cubicBezTo>
                    <a:pt x="20019" y="9351"/>
                    <a:pt x="20019" y="9351"/>
                    <a:pt x="20941" y="9351"/>
                  </a:cubicBezTo>
                  <a:cubicBezTo>
                    <a:pt x="21336" y="9351"/>
                    <a:pt x="21600" y="9614"/>
                    <a:pt x="21600" y="9878"/>
                  </a:cubicBezTo>
                  <a:cubicBezTo>
                    <a:pt x="21600" y="9878"/>
                    <a:pt x="21600" y="9878"/>
                    <a:pt x="21600" y="11590"/>
                  </a:cubicBezTo>
                  <a:cubicBezTo>
                    <a:pt x="21600" y="11985"/>
                    <a:pt x="21336" y="12248"/>
                    <a:pt x="20941" y="12248"/>
                  </a:cubicBezTo>
                  <a:cubicBezTo>
                    <a:pt x="20941" y="12248"/>
                    <a:pt x="20941" y="12248"/>
                    <a:pt x="20019" y="12248"/>
                  </a:cubicBezTo>
                  <a:cubicBezTo>
                    <a:pt x="19756" y="13697"/>
                    <a:pt x="19097" y="15014"/>
                    <a:pt x="18307" y="16199"/>
                  </a:cubicBezTo>
                  <a:cubicBezTo>
                    <a:pt x="18307" y="16199"/>
                    <a:pt x="18307" y="16199"/>
                    <a:pt x="19097" y="16990"/>
                  </a:cubicBezTo>
                  <a:cubicBezTo>
                    <a:pt x="19229" y="17253"/>
                    <a:pt x="19229" y="17648"/>
                    <a:pt x="19097" y="17780"/>
                  </a:cubicBezTo>
                  <a:cubicBezTo>
                    <a:pt x="19097" y="17780"/>
                    <a:pt x="19097" y="17780"/>
                    <a:pt x="17912" y="18965"/>
                  </a:cubicBezTo>
                  <a:cubicBezTo>
                    <a:pt x="17648" y="19229"/>
                    <a:pt x="17253" y="19229"/>
                    <a:pt x="16990" y="18965"/>
                  </a:cubicBezTo>
                  <a:lnTo>
                    <a:pt x="16199" y="18307"/>
                  </a:lnTo>
                  <a:cubicBezTo>
                    <a:pt x="15146" y="19097"/>
                    <a:pt x="13697" y="19756"/>
                    <a:pt x="12248" y="19887"/>
                  </a:cubicBezTo>
                  <a:cubicBezTo>
                    <a:pt x="12248" y="19887"/>
                    <a:pt x="12248" y="19887"/>
                    <a:pt x="12248" y="20941"/>
                  </a:cubicBezTo>
                  <a:cubicBezTo>
                    <a:pt x="12248" y="21336"/>
                    <a:pt x="11985" y="21600"/>
                    <a:pt x="11721" y="21600"/>
                  </a:cubicBezTo>
                  <a:cubicBezTo>
                    <a:pt x="11721" y="21600"/>
                    <a:pt x="11721" y="21600"/>
                    <a:pt x="10009" y="21600"/>
                  </a:cubicBezTo>
                  <a:cubicBezTo>
                    <a:pt x="9614" y="21600"/>
                    <a:pt x="9351" y="21336"/>
                    <a:pt x="9351" y="20941"/>
                  </a:cubicBezTo>
                  <a:cubicBezTo>
                    <a:pt x="9351" y="20941"/>
                    <a:pt x="9351" y="20941"/>
                    <a:pt x="9351" y="19887"/>
                  </a:cubicBezTo>
                  <a:cubicBezTo>
                    <a:pt x="7902" y="19756"/>
                    <a:pt x="6585" y="19097"/>
                    <a:pt x="5399" y="18307"/>
                  </a:cubicBezTo>
                  <a:cubicBezTo>
                    <a:pt x="5399" y="18307"/>
                    <a:pt x="5399" y="18307"/>
                    <a:pt x="4609" y="18965"/>
                  </a:cubicBezTo>
                  <a:cubicBezTo>
                    <a:pt x="4478" y="19229"/>
                    <a:pt x="4082" y="19229"/>
                    <a:pt x="3819" y="18965"/>
                  </a:cubicBezTo>
                  <a:cubicBezTo>
                    <a:pt x="3819" y="18965"/>
                    <a:pt x="3819" y="18965"/>
                    <a:pt x="2634" y="17780"/>
                  </a:cubicBezTo>
                  <a:cubicBezTo>
                    <a:pt x="2370" y="17648"/>
                    <a:pt x="2370" y="17253"/>
                    <a:pt x="2634" y="16990"/>
                  </a:cubicBezTo>
                  <a:cubicBezTo>
                    <a:pt x="2634" y="16990"/>
                    <a:pt x="2634" y="16990"/>
                    <a:pt x="3292" y="16199"/>
                  </a:cubicBezTo>
                  <a:cubicBezTo>
                    <a:pt x="2502" y="15014"/>
                    <a:pt x="1843" y="13697"/>
                    <a:pt x="1712" y="12248"/>
                  </a:cubicBezTo>
                  <a:cubicBezTo>
                    <a:pt x="1712" y="12248"/>
                    <a:pt x="1712" y="12248"/>
                    <a:pt x="658" y="12248"/>
                  </a:cubicBezTo>
                  <a:cubicBezTo>
                    <a:pt x="263" y="12248"/>
                    <a:pt x="0" y="11985"/>
                    <a:pt x="0" y="11590"/>
                  </a:cubicBezTo>
                  <a:cubicBezTo>
                    <a:pt x="0" y="11590"/>
                    <a:pt x="0" y="11590"/>
                    <a:pt x="0" y="9878"/>
                  </a:cubicBezTo>
                  <a:cubicBezTo>
                    <a:pt x="0" y="9614"/>
                    <a:pt x="263" y="9351"/>
                    <a:pt x="658" y="9351"/>
                  </a:cubicBezTo>
                  <a:cubicBezTo>
                    <a:pt x="658" y="9351"/>
                    <a:pt x="658" y="9351"/>
                    <a:pt x="1712" y="9351"/>
                  </a:cubicBezTo>
                  <a:cubicBezTo>
                    <a:pt x="1843" y="7902"/>
                    <a:pt x="2502" y="6453"/>
                    <a:pt x="3292" y="5399"/>
                  </a:cubicBezTo>
                  <a:cubicBezTo>
                    <a:pt x="3292" y="5399"/>
                    <a:pt x="3292" y="5399"/>
                    <a:pt x="2634" y="4609"/>
                  </a:cubicBezTo>
                  <a:cubicBezTo>
                    <a:pt x="2370" y="4346"/>
                    <a:pt x="2370" y="3951"/>
                    <a:pt x="2634" y="3819"/>
                  </a:cubicBezTo>
                  <a:cubicBezTo>
                    <a:pt x="2634" y="3819"/>
                    <a:pt x="2634" y="3819"/>
                    <a:pt x="3819" y="2502"/>
                  </a:cubicBezTo>
                  <a:cubicBezTo>
                    <a:pt x="4082" y="2370"/>
                    <a:pt x="4478" y="2370"/>
                    <a:pt x="4609" y="2502"/>
                  </a:cubicBezTo>
                  <a:cubicBezTo>
                    <a:pt x="4609" y="2502"/>
                    <a:pt x="4609" y="2502"/>
                    <a:pt x="5399" y="3292"/>
                  </a:cubicBezTo>
                  <a:cubicBezTo>
                    <a:pt x="6585" y="2502"/>
                    <a:pt x="7902" y="1843"/>
                    <a:pt x="9351" y="1580"/>
                  </a:cubicBezTo>
                  <a:cubicBezTo>
                    <a:pt x="9351" y="1580"/>
                    <a:pt x="9351" y="1580"/>
                    <a:pt x="9351" y="658"/>
                  </a:cubicBezTo>
                  <a:cubicBezTo>
                    <a:pt x="9351" y="263"/>
                    <a:pt x="9614" y="0"/>
                    <a:pt x="10009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olid"/>
              <a:round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186" name="组合"/>
          <p:cNvGrpSpPr/>
          <p:nvPr/>
        </p:nvGrpSpPr>
        <p:grpSpPr>
          <a:xfrm>
            <a:off x="0" y="42554"/>
            <a:ext cx="7107355" cy="6772892"/>
            <a:chOff x="0" y="42554"/>
            <a:chExt cx="7107355" cy="6772892"/>
          </a:xfrm>
        </p:grpSpPr>
        <p:sp>
          <p:nvSpPr>
            <p:cNvPr id="184" name="曲线"/>
            <p:cNvSpPr/>
            <p:nvPr/>
          </p:nvSpPr>
          <p:spPr>
            <a:xfrm>
              <a:off x="5535204" y="42554"/>
              <a:ext cx="1572149" cy="205908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435"/>
                  </a:moveTo>
                  <a:lnTo>
                    <a:pt x="8136" y="12"/>
                  </a:lnTo>
                  <a:lnTo>
                    <a:pt x="21600" y="0"/>
                  </a:lnTo>
                  <a:lnTo>
                    <a:pt x="7966" y="21600"/>
                  </a:lnTo>
                  <a:lnTo>
                    <a:pt x="0" y="21435"/>
                  </a:lnTo>
                  <a:close/>
                </a:path>
              </a:pathLst>
            </a:custGeom>
            <a:gradFill rotWithShape="1">
              <a:gsLst>
                <a:gs pos="0">
                  <a:srgbClr val="9FA0A0">
                    <a:alpha val="100000"/>
                  </a:srgbClr>
                </a:gs>
                <a:gs pos="100000">
                  <a:srgbClr val="DBDCDC">
                    <a:alpha val="100000"/>
                  </a:srgbClr>
                </a:gs>
              </a:gsLst>
              <a:lin ang="324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85" name="曲线"/>
            <p:cNvSpPr/>
            <p:nvPr/>
          </p:nvSpPr>
          <p:spPr>
            <a:xfrm>
              <a:off x="0" y="1412918"/>
              <a:ext cx="6151278" cy="5402527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7904" y="6292"/>
                  </a:moveTo>
                  <a:lnTo>
                    <a:pt x="20172" y="2483"/>
                  </a:lnTo>
                  <a:lnTo>
                    <a:pt x="21600" y="1568"/>
                  </a:lnTo>
                  <a:lnTo>
                    <a:pt x="20835" y="0"/>
                  </a:lnTo>
                  <a:cubicBezTo>
                    <a:pt x="20822" y="28"/>
                    <a:pt x="20811" y="56"/>
                    <a:pt x="20798" y="84"/>
                  </a:cubicBezTo>
                  <a:lnTo>
                    <a:pt x="18604" y="1397"/>
                  </a:lnTo>
                  <a:lnTo>
                    <a:pt x="17508" y="3518"/>
                  </a:lnTo>
                  <a:lnTo>
                    <a:pt x="17508" y="3509"/>
                  </a:lnTo>
                  <a:cubicBezTo>
                    <a:pt x="17467" y="3592"/>
                    <a:pt x="17422" y="3671"/>
                    <a:pt x="17381" y="3754"/>
                  </a:cubicBezTo>
                  <a:cubicBezTo>
                    <a:pt x="17413" y="3687"/>
                    <a:pt x="17446" y="3622"/>
                    <a:pt x="17478" y="3555"/>
                  </a:cubicBezTo>
                  <a:lnTo>
                    <a:pt x="15456" y="4672"/>
                  </a:lnTo>
                  <a:lnTo>
                    <a:pt x="14167" y="7045"/>
                  </a:lnTo>
                  <a:lnTo>
                    <a:pt x="12359" y="7957"/>
                  </a:lnTo>
                  <a:lnTo>
                    <a:pt x="9048" y="13681"/>
                  </a:lnTo>
                  <a:lnTo>
                    <a:pt x="3790" y="16720"/>
                  </a:lnTo>
                  <a:lnTo>
                    <a:pt x="0" y="21384"/>
                  </a:lnTo>
                  <a:lnTo>
                    <a:pt x="6019" y="21600"/>
                  </a:lnTo>
                  <a:lnTo>
                    <a:pt x="11203" y="13080"/>
                  </a:lnTo>
                  <a:lnTo>
                    <a:pt x="12167" y="10735"/>
                  </a:lnTo>
                  <a:lnTo>
                    <a:pt x="14152" y="9899"/>
                  </a:lnTo>
                  <a:cubicBezTo>
                    <a:pt x="14379" y="9776"/>
                    <a:pt x="14197" y="9873"/>
                    <a:pt x="14277" y="9823"/>
                  </a:cubicBezTo>
                  <a:lnTo>
                    <a:pt x="15724" y="6981"/>
                  </a:lnTo>
                  <a:lnTo>
                    <a:pt x="17904" y="6292"/>
                  </a:lnTo>
                  <a:close/>
                </a:path>
              </a:pathLst>
            </a:custGeom>
            <a:solidFill>
              <a:srgbClr val="B5B5B6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  <p:grpSp>
        <p:nvGrpSpPr>
          <p:cNvPr id="195" name="组合"/>
          <p:cNvGrpSpPr/>
          <p:nvPr/>
        </p:nvGrpSpPr>
        <p:grpSpPr>
          <a:xfrm>
            <a:off x="0" y="-133350"/>
            <a:ext cx="6743027" cy="6986897"/>
            <a:chOff x="0" y="-133350"/>
            <a:chExt cx="6743027" cy="6986897"/>
          </a:xfrm>
        </p:grpSpPr>
        <p:sp>
          <p:nvSpPr>
            <p:cNvPr id="187" name="曲线"/>
            <p:cNvSpPr/>
            <p:nvPr/>
          </p:nvSpPr>
          <p:spPr>
            <a:xfrm>
              <a:off x="5308324" y="-133350"/>
              <a:ext cx="1434702" cy="210362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65"/>
                  </a:moveTo>
                  <a:lnTo>
                    <a:pt x="8787" y="0"/>
                  </a:lnTo>
                  <a:lnTo>
                    <a:pt x="21600" y="0"/>
                  </a:lnTo>
                  <a:lnTo>
                    <a:pt x="12007" y="21600"/>
                  </a:lnTo>
                  <a:lnTo>
                    <a:pt x="0" y="19365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88" name="曲线"/>
            <p:cNvSpPr/>
            <p:nvPr/>
          </p:nvSpPr>
          <p:spPr>
            <a:xfrm>
              <a:off x="5257967" y="694027"/>
              <a:ext cx="853136" cy="127668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7288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38185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89" name="曲线"/>
            <p:cNvSpPr/>
            <p:nvPr/>
          </p:nvSpPr>
          <p:spPr>
            <a:xfrm>
              <a:off x="4380928" y="694027"/>
              <a:ext cx="1170436" cy="217132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387"/>
                  </a:moveTo>
                  <a:lnTo>
                    <a:pt x="7484" y="0"/>
                  </a:lnTo>
                  <a:lnTo>
                    <a:pt x="21600" y="0"/>
                  </a:lnTo>
                  <a:lnTo>
                    <a:pt x="13340" y="21600"/>
                  </a:lnTo>
                  <a:lnTo>
                    <a:pt x="0" y="19387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90" name="曲线"/>
            <p:cNvSpPr/>
            <p:nvPr/>
          </p:nvSpPr>
          <p:spPr>
            <a:xfrm>
              <a:off x="4244757" y="1537238"/>
              <a:ext cx="853136" cy="132987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824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8246" y="0"/>
                  </a:lnTo>
                  <a:close/>
                </a:path>
              </a:pathLst>
            </a:custGeom>
            <a:solidFill>
              <a:srgbClr val="9C0D2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91" name="曲线"/>
            <p:cNvSpPr/>
            <p:nvPr/>
          </p:nvSpPr>
          <p:spPr>
            <a:xfrm>
              <a:off x="3366561" y="1534821"/>
              <a:ext cx="1204057" cy="220759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447"/>
                  </a:moveTo>
                  <a:lnTo>
                    <a:pt x="7840" y="0"/>
                  </a:lnTo>
                  <a:lnTo>
                    <a:pt x="21600" y="0"/>
                  </a:lnTo>
                  <a:lnTo>
                    <a:pt x="12929" y="21600"/>
                  </a:lnTo>
                  <a:lnTo>
                    <a:pt x="0" y="19447"/>
                  </a:lnTo>
                  <a:close/>
                </a:path>
              </a:pathLst>
            </a:custGeom>
            <a:gradFill rotWithShape="1">
              <a:gsLst>
                <a:gs pos="0">
                  <a:srgbClr val="E95314">
                    <a:alpha val="100000"/>
                  </a:srgbClr>
                </a:gs>
                <a:gs pos="100000">
                  <a:srgbClr val="C41023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92" name="曲线"/>
            <p:cNvSpPr/>
            <p:nvPr/>
          </p:nvSpPr>
          <p:spPr>
            <a:xfrm>
              <a:off x="3229790" y="2303731"/>
              <a:ext cx="853136" cy="144835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915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9150" y="0"/>
                  </a:lnTo>
                  <a:close/>
                </a:path>
              </a:pathLst>
            </a:custGeom>
            <a:solidFill>
              <a:srgbClr val="DD8100"/>
            </a:soli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93" name="曲线"/>
            <p:cNvSpPr/>
            <p:nvPr/>
          </p:nvSpPr>
          <p:spPr>
            <a:xfrm>
              <a:off x="0" y="4414499"/>
              <a:ext cx="3221353" cy="243904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600"/>
                  </a:moveTo>
                  <a:lnTo>
                    <a:pt x="0" y="4404"/>
                  </a:lnTo>
                  <a:lnTo>
                    <a:pt x="16122" y="0"/>
                  </a:lnTo>
                  <a:lnTo>
                    <a:pt x="21600" y="19"/>
                  </a:lnTo>
                  <a:lnTo>
                    <a:pt x="11806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8B52B">
                    <a:alpha val="100000"/>
                  </a:srgbClr>
                </a:gs>
                <a:gs pos="100000">
                  <a:srgbClr val="EA5712">
                    <a:alpha val="100000"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194" name="曲线"/>
            <p:cNvSpPr/>
            <p:nvPr/>
          </p:nvSpPr>
          <p:spPr>
            <a:xfrm>
              <a:off x="2387161" y="2303731"/>
              <a:ext cx="1208258" cy="2113201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1575"/>
                  </a:moveTo>
                  <a:lnTo>
                    <a:pt x="7888" y="0"/>
                  </a:lnTo>
                  <a:lnTo>
                    <a:pt x="21600" y="0"/>
                  </a:lnTo>
                  <a:lnTo>
                    <a:pt x="14951" y="21599"/>
                  </a:lnTo>
                  <a:lnTo>
                    <a:pt x="0" y="21575"/>
                  </a:lnTo>
                  <a:close/>
                </a:path>
              </a:pathLst>
            </a:custGeom>
            <a:gradFill rotWithShape="1">
              <a:gsLst>
                <a:gs pos="0">
                  <a:srgbClr val="F7ED11">
                    <a:alpha val="100000"/>
                  </a:srgbClr>
                </a:gs>
                <a:gs pos="100000">
                  <a:srgbClr val="F49B01">
                    <a:alpha val="10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</a:ln>
          </p:spPr>
          <p:txBody>
            <a:bodyPr rtlCol="0"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86" grpId="0" animBg="1"/>
      <p:bldP spid="183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2" grpId="0" animBg="1"/>
      <p:bldP spid="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矩形"/>
          <p:cNvSpPr/>
          <p:nvPr/>
        </p:nvSpPr>
        <p:spPr>
          <a:xfrm>
            <a:off x="479376" y="332655"/>
            <a:ext cx="6689154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焊接与切割工艺基础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0" name="矩形"/>
          <p:cNvSpPr/>
          <p:nvPr/>
        </p:nvSpPr>
        <p:spPr>
          <a:xfrm>
            <a:off x="1124426" y="2189060"/>
            <a:ext cx="5043582" cy="3033874"/>
          </a:xfrm>
          <a:prstGeom prst="rect">
            <a:avLst/>
          </a:prstGeom>
          <a:blipFill rotWithShape="1">
            <a:blip r:embed="rId1"/>
            <a:stretch>
              <a:fillRect l="-51048" r="-51397"/>
            </a:stretch>
          </a:blip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1" name="矩形"/>
          <p:cNvSpPr/>
          <p:nvPr/>
        </p:nvSpPr>
        <p:spPr>
          <a:xfrm>
            <a:off x="6096000" y="2189060"/>
            <a:ext cx="5432816" cy="3033874"/>
          </a:xfrm>
          <a:prstGeom prst="rect">
            <a:avLst/>
          </a:prstGeom>
          <a:solidFill>
            <a:srgbClr val="FF9300"/>
          </a:solidFill>
          <a:ln w="9525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2" name="矩形"/>
          <p:cNvSpPr/>
          <p:nvPr/>
        </p:nvSpPr>
        <p:spPr>
          <a:xfrm>
            <a:off x="6373477" y="2662636"/>
            <a:ext cx="4766106" cy="14782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00" cap="none" spc="0" baseline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宋体" panose="02010600030101010101" pitchFamily="2" charset="-122"/>
              </a:rPr>
              <a:t>焊件的厚度、结构形状和使用条件等不同，焊接接头和坡口形式亦不相同。常用的焊接接头形式有对接接头、搭接接头和</a:t>
            </a:r>
            <a:r>
              <a:rPr lang="en-US" altLang="zh-CN" sz="1800" b="0" i="0" u="none" strike="noStrike" kern="100" cap="none" spc="0" baseline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宋体" panose="02010600030101010101" pitchFamily="2" charset="-122"/>
              </a:rPr>
              <a:t>T</a:t>
            </a:r>
            <a:r>
              <a:rPr lang="zh-CN" altLang="en-US" sz="1800" b="0" i="0" u="none" strike="noStrike" kern="100" cap="none" spc="0" baseline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宋体" panose="02010600030101010101" pitchFamily="2" charset="-122"/>
              </a:rPr>
              <a:t>形接头以及角接接头等。</a:t>
            </a:r>
            <a:endParaRPr lang="zh-CN" altLang="en-US" sz="1800" b="0" i="0" u="none" strike="noStrike" kern="100" cap="none" spc="0" baseline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03" name="矩形"/>
          <p:cNvSpPr/>
          <p:nvPr/>
        </p:nvSpPr>
        <p:spPr>
          <a:xfrm>
            <a:off x="6429355" y="4293096"/>
            <a:ext cx="3456384" cy="52321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焊接接头和坡口形式</a:t>
            </a:r>
            <a:endParaRPr lang="zh-CN" altLang="en-US" sz="2800" b="1" i="0" u="none" strike="noStrike" kern="1200" cap="none" spc="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4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2" grpId="0"/>
      <p:bldP spid="2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六边形"/>
          <p:cNvSpPr/>
          <p:nvPr/>
        </p:nvSpPr>
        <p:spPr>
          <a:xfrm>
            <a:off x="6725547" y="2232092"/>
            <a:ext cx="1673570" cy="1442734"/>
          </a:xfrm>
          <a:prstGeom prst="hexagon">
            <a:avLst>
              <a:gd name="adj" fmla="val 24998"/>
              <a:gd name="vf" fmla="val 115470"/>
            </a:avLst>
          </a:prstGeom>
          <a:blipFill rotWithShape="1">
            <a:blip r:embed="rId1"/>
            <a:stretch>
              <a:fillRect/>
            </a:stretch>
          </a:blip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9" name="六边形"/>
          <p:cNvSpPr/>
          <p:nvPr/>
        </p:nvSpPr>
        <p:spPr>
          <a:xfrm>
            <a:off x="5259215" y="1527021"/>
            <a:ext cx="1673570" cy="1442733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10" name="六边形"/>
          <p:cNvSpPr/>
          <p:nvPr/>
        </p:nvSpPr>
        <p:spPr>
          <a:xfrm>
            <a:off x="6720571" y="3851066"/>
            <a:ext cx="1673570" cy="1442734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accent2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11" name="六边形"/>
          <p:cNvSpPr/>
          <p:nvPr/>
        </p:nvSpPr>
        <p:spPr>
          <a:xfrm>
            <a:off x="3782875" y="2232092"/>
            <a:ext cx="1673570" cy="1442734"/>
          </a:xfrm>
          <a:prstGeom prst="hexagon">
            <a:avLst>
              <a:gd name="adj" fmla="val 24998"/>
              <a:gd name="vf" fmla="val 115470"/>
            </a:avLst>
          </a:prstGeom>
          <a:blipFill rotWithShape="1">
            <a:blip r:embed="rId2"/>
            <a:stretch>
              <a:fillRect/>
            </a:stretch>
          </a:blip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12" name="六边形"/>
          <p:cNvSpPr/>
          <p:nvPr/>
        </p:nvSpPr>
        <p:spPr>
          <a:xfrm>
            <a:off x="3782875" y="3851066"/>
            <a:ext cx="1673570" cy="1442734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B0F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13" name="六边形"/>
          <p:cNvSpPr/>
          <p:nvPr/>
        </p:nvSpPr>
        <p:spPr>
          <a:xfrm>
            <a:off x="5278125" y="4572200"/>
            <a:ext cx="1673570" cy="1442734"/>
          </a:xfrm>
          <a:prstGeom prst="hexagon">
            <a:avLst>
              <a:gd name="adj" fmla="val 24998"/>
              <a:gd name="vf" fmla="val 115470"/>
            </a:avLst>
          </a:prstGeom>
          <a:blipFill rotWithShape="1">
            <a:blip r:embed="rId3"/>
            <a:stretch>
              <a:fillRect/>
            </a:stretch>
          </a:blip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grpSp>
        <p:nvGrpSpPr>
          <p:cNvPr id="225" name="组合"/>
          <p:cNvGrpSpPr/>
          <p:nvPr/>
        </p:nvGrpSpPr>
        <p:grpSpPr>
          <a:xfrm>
            <a:off x="2327716" y="3034566"/>
            <a:ext cx="7522872" cy="1452009"/>
            <a:chOff x="2327716" y="3034566"/>
            <a:chExt cx="7522872" cy="1452009"/>
          </a:xfrm>
        </p:grpSpPr>
        <p:grpSp>
          <p:nvGrpSpPr>
            <p:cNvPr id="216" name="组合"/>
            <p:cNvGrpSpPr/>
            <p:nvPr/>
          </p:nvGrpSpPr>
          <p:grpSpPr>
            <a:xfrm>
              <a:off x="5247389" y="3043843"/>
              <a:ext cx="1673570" cy="1442731"/>
              <a:chOff x="5247389" y="3043843"/>
              <a:chExt cx="1673570" cy="1442731"/>
            </a:xfrm>
          </p:grpSpPr>
          <p:sp>
            <p:nvSpPr>
              <p:cNvPr id="214" name="六边形"/>
              <p:cNvSpPr/>
              <p:nvPr/>
            </p:nvSpPr>
            <p:spPr>
              <a:xfrm>
                <a:off x="5247389" y="3043843"/>
                <a:ext cx="1673570" cy="1442731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accent1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15" name="曲线"/>
              <p:cNvSpPr/>
              <p:nvPr/>
            </p:nvSpPr>
            <p:spPr>
              <a:xfrm>
                <a:off x="5748533" y="3568424"/>
                <a:ext cx="627430" cy="375015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19068" y="18374"/>
                    </a:moveTo>
                    <a:cubicBezTo>
                      <a:pt x="19068" y="18374"/>
                      <a:pt x="19068" y="18374"/>
                      <a:pt x="19068" y="18233"/>
                    </a:cubicBezTo>
                    <a:cubicBezTo>
                      <a:pt x="19068" y="1402"/>
                      <a:pt x="19068" y="1402"/>
                      <a:pt x="19068" y="1402"/>
                    </a:cubicBezTo>
                    <a:cubicBezTo>
                      <a:pt x="19068" y="701"/>
                      <a:pt x="18731" y="0"/>
                      <a:pt x="18309" y="0"/>
                    </a:cubicBezTo>
                    <a:cubicBezTo>
                      <a:pt x="3206" y="0"/>
                      <a:pt x="3206" y="0"/>
                      <a:pt x="3206" y="0"/>
                    </a:cubicBezTo>
                    <a:cubicBezTo>
                      <a:pt x="2784" y="0"/>
                      <a:pt x="2446" y="701"/>
                      <a:pt x="2446" y="1402"/>
                    </a:cubicBezTo>
                    <a:cubicBezTo>
                      <a:pt x="2446" y="18233"/>
                      <a:pt x="2446" y="18233"/>
                      <a:pt x="2446" y="18233"/>
                    </a:cubicBezTo>
                    <a:cubicBezTo>
                      <a:pt x="2446" y="18374"/>
                      <a:pt x="2446" y="18374"/>
                      <a:pt x="2446" y="18374"/>
                    </a:cubicBezTo>
                    <a:cubicBezTo>
                      <a:pt x="0" y="19355"/>
                      <a:pt x="0" y="19355"/>
                      <a:pt x="0" y="19355"/>
                    </a:cubicBezTo>
                    <a:cubicBezTo>
                      <a:pt x="253" y="21600"/>
                      <a:pt x="253" y="21600"/>
                      <a:pt x="253" y="21600"/>
                    </a:cubicBezTo>
                    <a:cubicBezTo>
                      <a:pt x="21346" y="21600"/>
                      <a:pt x="21346" y="21600"/>
                      <a:pt x="21346" y="21600"/>
                    </a:cubicBezTo>
                    <a:cubicBezTo>
                      <a:pt x="21600" y="19355"/>
                      <a:pt x="21600" y="19355"/>
                      <a:pt x="21600" y="19355"/>
                    </a:cubicBezTo>
                    <a:lnTo>
                      <a:pt x="19068" y="18374"/>
                    </a:lnTo>
                    <a:close/>
                    <a:moveTo>
                      <a:pt x="17465" y="16690"/>
                    </a:moveTo>
                    <a:cubicBezTo>
                      <a:pt x="4050" y="16690"/>
                      <a:pt x="4050" y="16690"/>
                      <a:pt x="4050" y="16690"/>
                    </a:cubicBezTo>
                    <a:cubicBezTo>
                      <a:pt x="4050" y="2805"/>
                      <a:pt x="4050" y="2805"/>
                      <a:pt x="4050" y="2805"/>
                    </a:cubicBezTo>
                    <a:cubicBezTo>
                      <a:pt x="17465" y="2805"/>
                      <a:pt x="17465" y="2805"/>
                      <a:pt x="17465" y="2805"/>
                    </a:cubicBezTo>
                    <a:lnTo>
                      <a:pt x="17465" y="1669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</p:grpSp>
        <p:grpSp>
          <p:nvGrpSpPr>
            <p:cNvPr id="219" name="组合"/>
            <p:cNvGrpSpPr/>
            <p:nvPr/>
          </p:nvGrpSpPr>
          <p:grpSpPr>
            <a:xfrm>
              <a:off x="2327716" y="3034566"/>
              <a:ext cx="1673569" cy="1442732"/>
              <a:chOff x="2327716" y="3034566"/>
              <a:chExt cx="1673569" cy="1442732"/>
            </a:xfrm>
          </p:grpSpPr>
          <p:sp>
            <p:nvSpPr>
              <p:cNvPr id="217" name="六边形"/>
              <p:cNvSpPr/>
              <p:nvPr/>
            </p:nvSpPr>
            <p:spPr>
              <a:xfrm>
                <a:off x="2327716" y="3034566"/>
                <a:ext cx="1673569" cy="1442732"/>
              </a:xfrm>
              <a:prstGeom prst="hexagon">
                <a:avLst>
                  <a:gd name="adj" fmla="val 24998"/>
                  <a:gd name="vf" fmla="val 115470"/>
                </a:avLst>
              </a:prstGeom>
              <a:solidFill>
                <a:schemeClr val="accent1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18" name="曲线"/>
              <p:cNvSpPr/>
              <p:nvPr/>
            </p:nvSpPr>
            <p:spPr>
              <a:xfrm>
                <a:off x="2968254" y="3522323"/>
                <a:ext cx="294443" cy="438437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21493" y="9936"/>
                    </a:moveTo>
                    <a:cubicBezTo>
                      <a:pt x="213" y="9936"/>
                      <a:pt x="213" y="9936"/>
                      <a:pt x="213" y="9936"/>
                    </a:cubicBezTo>
                    <a:cubicBezTo>
                      <a:pt x="106" y="10943"/>
                      <a:pt x="0" y="11447"/>
                      <a:pt x="0" y="12456"/>
                    </a:cubicBezTo>
                    <a:cubicBezTo>
                      <a:pt x="0" y="17784"/>
                      <a:pt x="0" y="21600"/>
                      <a:pt x="10800" y="21600"/>
                    </a:cubicBezTo>
                    <a:cubicBezTo>
                      <a:pt x="21493" y="21600"/>
                      <a:pt x="21493" y="17784"/>
                      <a:pt x="21493" y="12456"/>
                    </a:cubicBezTo>
                    <a:cubicBezTo>
                      <a:pt x="21493" y="11447"/>
                      <a:pt x="21600" y="10943"/>
                      <a:pt x="21493" y="9936"/>
                    </a:cubicBezTo>
                    <a:close/>
                    <a:moveTo>
                      <a:pt x="12083" y="0"/>
                    </a:moveTo>
                    <a:cubicBezTo>
                      <a:pt x="12083" y="8279"/>
                      <a:pt x="12083" y="8279"/>
                      <a:pt x="12083" y="8279"/>
                    </a:cubicBezTo>
                    <a:cubicBezTo>
                      <a:pt x="21386" y="8279"/>
                      <a:pt x="21386" y="8279"/>
                      <a:pt x="21386" y="8279"/>
                    </a:cubicBezTo>
                    <a:cubicBezTo>
                      <a:pt x="20530" y="3959"/>
                      <a:pt x="18499" y="215"/>
                      <a:pt x="12083" y="0"/>
                    </a:cubicBezTo>
                    <a:close/>
                    <a:moveTo>
                      <a:pt x="9516" y="0"/>
                    </a:moveTo>
                    <a:cubicBezTo>
                      <a:pt x="2245" y="143"/>
                      <a:pt x="855" y="3959"/>
                      <a:pt x="213" y="8279"/>
                    </a:cubicBezTo>
                    <a:cubicBezTo>
                      <a:pt x="9516" y="8279"/>
                      <a:pt x="9516" y="8279"/>
                      <a:pt x="9516" y="8279"/>
                    </a:cubicBezTo>
                    <a:lnTo>
                      <a:pt x="95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</p:grpSp>
        <p:grpSp>
          <p:nvGrpSpPr>
            <p:cNvPr id="224" name="组合"/>
            <p:cNvGrpSpPr/>
            <p:nvPr/>
          </p:nvGrpSpPr>
          <p:grpSpPr>
            <a:xfrm>
              <a:off x="8177019" y="3034566"/>
              <a:ext cx="1673569" cy="1442732"/>
              <a:chOff x="8177019" y="3034566"/>
              <a:chExt cx="1673569" cy="1442732"/>
            </a:xfrm>
          </p:grpSpPr>
          <p:sp>
            <p:nvSpPr>
              <p:cNvPr id="220" name="六边形"/>
              <p:cNvSpPr/>
              <p:nvPr/>
            </p:nvSpPr>
            <p:spPr>
              <a:xfrm>
                <a:off x="8177019" y="3034566"/>
                <a:ext cx="1673569" cy="1442732"/>
              </a:xfrm>
              <a:prstGeom prst="hexagon">
                <a:avLst>
                  <a:gd name="adj" fmla="val 24998"/>
                  <a:gd name="vf" fmla="val 115470"/>
                </a:avLst>
              </a:prstGeom>
              <a:solidFill>
                <a:schemeClr val="accent1"/>
              </a:solidFill>
              <a:ln w="25400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grpSp>
            <p:nvGrpSpPr>
              <p:cNvPr id="223" name="组合"/>
              <p:cNvGrpSpPr/>
              <p:nvPr/>
            </p:nvGrpSpPr>
            <p:grpSpPr>
              <a:xfrm>
                <a:off x="8821054" y="3506154"/>
                <a:ext cx="399039" cy="452307"/>
                <a:chOff x="8821054" y="3506154"/>
                <a:chExt cx="399039" cy="452307"/>
              </a:xfrm>
            </p:grpSpPr>
            <p:sp>
              <p:nvSpPr>
                <p:cNvPr id="221" name="曲线"/>
                <p:cNvSpPr/>
                <p:nvPr/>
              </p:nvSpPr>
              <p:spPr>
                <a:xfrm>
                  <a:off x="8881836" y="3506154"/>
                  <a:ext cx="277475" cy="277475"/>
                </a:xfrm>
                <a:custGeom>
                  <a:avLst/>
                  <a:gdLst>
                    <a:gd name="T1" fmla="*/ 0 w 21600"/>
                    <a:gd name="T2" fmla="*/ 0 h 21600"/>
                    <a:gd name="T3" fmla="*/ 21600 w 21600"/>
                    <a:gd name="T4" fmla="*/ 21600 h 21600"/>
                  </a:gdLst>
                  <a:ahLst/>
                  <a:cxnLst/>
                  <a:rect l="T1" t="T2" r="T3" b="T4"/>
                  <a:pathLst>
                    <a:path w="21600" h="21600">
                      <a:moveTo>
                        <a:pt x="10800" y="0"/>
                      </a:moveTo>
                      <a:cubicBezTo>
                        <a:pt x="4768" y="0"/>
                        <a:pt x="0" y="4877"/>
                        <a:pt x="0" y="10869"/>
                      </a:cubicBezTo>
                      <a:cubicBezTo>
                        <a:pt x="0" y="16722"/>
                        <a:pt x="4768" y="21600"/>
                        <a:pt x="10800" y="21600"/>
                      </a:cubicBezTo>
                      <a:cubicBezTo>
                        <a:pt x="16831" y="21600"/>
                        <a:pt x="21600" y="16722"/>
                        <a:pt x="21600" y="10869"/>
                      </a:cubicBezTo>
                      <a:cubicBezTo>
                        <a:pt x="21600" y="4877"/>
                        <a:pt x="16831" y="0"/>
                        <a:pt x="10800" y="0"/>
                      </a:cubicBezTo>
                      <a:close/>
                      <a:moveTo>
                        <a:pt x="11361" y="19370"/>
                      </a:moveTo>
                      <a:cubicBezTo>
                        <a:pt x="8135" y="19370"/>
                        <a:pt x="5189" y="17279"/>
                        <a:pt x="3646" y="14074"/>
                      </a:cubicBezTo>
                      <a:cubicBezTo>
                        <a:pt x="19075" y="14074"/>
                        <a:pt x="19075" y="14074"/>
                        <a:pt x="19075" y="14074"/>
                      </a:cubicBezTo>
                      <a:cubicBezTo>
                        <a:pt x="17392" y="17279"/>
                        <a:pt x="14587" y="19370"/>
                        <a:pt x="11361" y="193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algn="ctr"/>
                </a:p>
              </p:txBody>
            </p:sp>
            <p:sp>
              <p:nvSpPr>
                <p:cNvPr id="222" name="曲线"/>
                <p:cNvSpPr/>
                <p:nvPr/>
              </p:nvSpPr>
              <p:spPr>
                <a:xfrm>
                  <a:off x="8821054" y="3836901"/>
                  <a:ext cx="399039" cy="121560"/>
                </a:xfrm>
                <a:custGeom>
                  <a:avLst/>
                  <a:gdLst>
                    <a:gd name="T1" fmla="*/ 0 w 21600"/>
                    <a:gd name="T2" fmla="*/ 0 h 21600"/>
                    <a:gd name="T3" fmla="*/ 21600 w 21600"/>
                    <a:gd name="T4" fmla="*/ 21600 h 21600"/>
                  </a:gdLst>
                  <a:ahLst/>
                  <a:cxnLst/>
                  <a:rect l="T1" t="T2" r="T3" b="T4"/>
                  <a:pathLst>
                    <a:path w="21600" h="21600">
                      <a:moveTo>
                        <a:pt x="15373" y="0"/>
                      </a:moveTo>
                      <a:cubicBezTo>
                        <a:pt x="14010" y="2256"/>
                        <a:pt x="12453" y="3868"/>
                        <a:pt x="10800" y="3868"/>
                      </a:cubicBezTo>
                      <a:cubicBezTo>
                        <a:pt x="9146" y="3868"/>
                        <a:pt x="7589" y="2256"/>
                        <a:pt x="6226" y="0"/>
                      </a:cubicBezTo>
                      <a:cubicBezTo>
                        <a:pt x="3308" y="2579"/>
                        <a:pt x="1070" y="8382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0529" y="8382"/>
                        <a:pt x="18291" y="2579"/>
                        <a:pt x="1537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algn="ctr"/>
                </a:p>
              </p:txBody>
            </p:sp>
          </p:grpSp>
        </p:grpSp>
      </p:grpSp>
      <p:sp>
        <p:nvSpPr>
          <p:cNvPr id="226" name="矩形"/>
          <p:cNvSpPr/>
          <p:nvPr/>
        </p:nvSpPr>
        <p:spPr>
          <a:xfrm>
            <a:off x="963343" y="2169731"/>
            <a:ext cx="3028201" cy="3231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just" defTabSz="68580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300" baseline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焊工俯视焊件 </a:t>
            </a:r>
            <a:endParaRPr lang="zh-CN" altLang="en-US" sz="1400" b="0" i="0" u="none" strike="noStrike" kern="1200" cap="none" spc="300" baseline="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7" name="矩形"/>
          <p:cNvSpPr/>
          <p:nvPr/>
        </p:nvSpPr>
        <p:spPr>
          <a:xfrm>
            <a:off x="963343" y="1851980"/>
            <a:ext cx="1616299" cy="2952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just" defTabSz="68580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0811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平焊 </a:t>
            </a:r>
            <a:endParaRPr lang="zh-CN" altLang="en-US" sz="2000" b="1" i="0" u="none" strike="noStrike" kern="1200" cap="none" spc="0" baseline="0">
              <a:solidFill>
                <a:srgbClr val="F0811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8" name="矩形"/>
          <p:cNvSpPr/>
          <p:nvPr/>
        </p:nvSpPr>
        <p:spPr>
          <a:xfrm>
            <a:off x="8036351" y="2169731"/>
            <a:ext cx="3028200" cy="3231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r" defTabSz="68580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300" baseline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在焊件立面或倾斜面纵向焊接</a:t>
            </a:r>
            <a:endParaRPr lang="zh-CN" altLang="en-US" sz="1400" b="0" i="0" u="none" strike="noStrike" kern="1200" cap="none" spc="300" baseline="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9" name="矩形"/>
          <p:cNvSpPr/>
          <p:nvPr/>
        </p:nvSpPr>
        <p:spPr>
          <a:xfrm>
            <a:off x="9448253" y="1851980"/>
            <a:ext cx="1616299" cy="2952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r" defTabSz="68580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0811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立焊 </a:t>
            </a:r>
            <a:endParaRPr lang="zh-CN" altLang="en-US" sz="2000" b="1" i="0" u="none" strike="noStrike" kern="1200" cap="none" spc="0" baseline="0">
              <a:solidFill>
                <a:srgbClr val="F0811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0" name="矩形"/>
          <p:cNvSpPr/>
          <p:nvPr/>
        </p:nvSpPr>
        <p:spPr>
          <a:xfrm>
            <a:off x="963343" y="5359231"/>
            <a:ext cx="3028201" cy="3231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just" defTabSz="68580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300" baseline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在焊件立面或倾斜面横向焊接</a:t>
            </a:r>
            <a:endParaRPr lang="zh-CN" altLang="en-US" sz="1400" b="0" i="0" u="none" strike="noStrike" kern="1200" cap="none" spc="300" baseline="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1" name="矩形"/>
          <p:cNvSpPr/>
          <p:nvPr/>
        </p:nvSpPr>
        <p:spPr>
          <a:xfrm>
            <a:off x="963343" y="5085183"/>
            <a:ext cx="1616299" cy="2952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just" defTabSz="68580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0811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横焊 </a:t>
            </a:r>
            <a:endParaRPr lang="zh-CN" altLang="en-US" sz="2000" b="1" i="0" u="none" strike="noStrike" kern="1200" cap="none" spc="0" baseline="0">
              <a:solidFill>
                <a:srgbClr val="F0811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2" name="矩形"/>
          <p:cNvSpPr/>
          <p:nvPr/>
        </p:nvSpPr>
        <p:spPr>
          <a:xfrm>
            <a:off x="8394141" y="5359231"/>
            <a:ext cx="2670410" cy="6286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r" defTabSz="68580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zh-CN" altLang="en-US" sz="1400" b="0" i="0" u="none" strike="noStrike" kern="1200" cap="none" spc="300" baseline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焊工仰视焊件，焊接电弧位于焊件下方</a:t>
            </a:r>
            <a:endParaRPr lang="zh-CN" altLang="en-US" sz="1400" b="0" i="0" u="none" strike="noStrike" kern="1200" cap="none" spc="300" baseline="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3" name="矩形"/>
          <p:cNvSpPr/>
          <p:nvPr/>
        </p:nvSpPr>
        <p:spPr>
          <a:xfrm>
            <a:off x="9448253" y="5085183"/>
            <a:ext cx="1616299" cy="2952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r" defTabSz="68580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0811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仰焊 </a:t>
            </a:r>
            <a:endParaRPr lang="zh-CN" altLang="en-US" sz="2000" b="1" i="0" u="none" strike="noStrike" kern="1200" cap="none" spc="0" baseline="0">
              <a:solidFill>
                <a:srgbClr val="F0811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4" name="矩形"/>
          <p:cNvSpPr/>
          <p:nvPr/>
        </p:nvSpPr>
        <p:spPr>
          <a:xfrm>
            <a:off x="414958" y="332655"/>
            <a:ext cx="3520802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焊接与切割工艺基础</a:t>
            </a:r>
            <a:endParaRPr lang="zh-CN" altLang="en-US" sz="2800" b="1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5" name="矩形"/>
          <p:cNvSpPr/>
          <p:nvPr/>
        </p:nvSpPr>
        <p:spPr>
          <a:xfrm>
            <a:off x="0" y="287077"/>
            <a:ext cx="191344" cy="621632"/>
          </a:xfrm>
          <a:prstGeom prst="rect">
            <a:avLst/>
          </a:prstGeom>
          <a:solidFill>
            <a:srgbClr val="002060"/>
          </a:solidFill>
          <a:ln w="254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36" name="矩形"/>
          <p:cNvSpPr/>
          <p:nvPr/>
        </p:nvSpPr>
        <p:spPr>
          <a:xfrm>
            <a:off x="640413" y="1031881"/>
            <a:ext cx="293560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焊接位置及操作要点</a:t>
            </a:r>
            <a:endParaRPr lang="zh-CN" altLang="en-US" sz="2400" b="0" i="0" u="none" strike="noStrike" kern="1200" cap="none" spc="0" baseline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Click="0" advTm="5000">
        <p:random/>
      </p:transition>
    </mc:Choice>
    <mc:Fallback>
      <p:transition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08" grpId="0" animBg="1"/>
      <p:bldP spid="209" grpId="0" animBg="1"/>
      <p:bldP spid="211" grpId="0" animBg="1"/>
      <p:bldP spid="210" grpId="0" animBg="1"/>
      <p:bldP spid="213" grpId="0" animBg="1"/>
      <p:bldP spid="212" grpId="0" animBg="1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M2Q4Y2M0MTAxMGRmZTZkMWUzZjg0NGZmZDVmMDc3NjU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_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1_Office 主题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">
      <a:dk1>
        <a:srgbClr val="000000"/>
      </a:dk1>
      <a:lt1>
        <a:srgbClr val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2_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2_Office 主题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3_Office 主题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3_Office 主题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0</TotalTime>
  <Words>3245</Words>
  <Application>WPS 演示</Application>
  <PresentationFormat/>
  <Paragraphs>375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Calibri</vt:lpstr>
      <vt:lpstr>Calibri Light</vt:lpstr>
      <vt:lpstr>微软雅黑</vt:lpstr>
      <vt:lpstr>等线</vt:lpstr>
      <vt:lpstr>方正舒体</vt:lpstr>
      <vt:lpstr>Comic Sans MS</vt:lpstr>
      <vt:lpstr>Arial Unicode MS</vt:lpstr>
      <vt:lpstr>楷体</vt:lpstr>
      <vt:lpstr>汉仪旗黑-85S</vt:lpstr>
      <vt:lpstr>黑体</vt:lpstr>
      <vt:lpstr>Office 主题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玲俐</cp:lastModifiedBy>
  <cp:revision>9</cp:revision>
  <dcterms:created xsi:type="dcterms:W3CDTF">2019-04-20T06:58:00Z</dcterms:created>
  <dcterms:modified xsi:type="dcterms:W3CDTF">2024-06-03T02:48:12Z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336590795C1647B6901B240A55C944C7_13</vt:lpwstr>
  </property>
</Properties>
</file>