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35"/>
  </p:handoutMasterIdLst>
  <p:sldIdLst>
    <p:sldId id="377" r:id="rId4"/>
    <p:sldId id="405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6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Cao" initials="RC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3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9050" autoAdjust="0"/>
  </p:normalViewPr>
  <p:slideViewPr>
    <p:cSldViewPr snapToGrid="0" showGuides="1">
      <p:cViewPr varScale="1">
        <p:scale>
          <a:sx n="56" d="100"/>
          <a:sy n="56" d="100"/>
        </p:scale>
        <p:origin x="1116" y="48"/>
      </p:cViewPr>
      <p:guideLst>
        <p:guide orient="horz" pos="216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288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55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pPr>
              <a:defRPr/>
            </a:pPr>
            <a:fld id="{D592063B-6D0B-4D06-9347-FDE60AD38822}" type="datetime1">
              <a:rPr lang="zh-CN" altLang="en-US"/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fld id="{A715D8F4-8E9D-4D40-AB4D-3A9B11F9A462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0892" y="5688330"/>
            <a:ext cx="706387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二维码宣传素材/二维码宣传素材_03.jpg二维码宣传素材_0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7774" r="7774"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1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C:/Users/Administrator/Desktop/二维码宣传素材/二维码宣传素材_03.jpg二维码宣传素材_0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l="7774" r="7774"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F20E-86DC-4091-A78D-F8C5CEE0E0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457D-FA5B-49DF-9D3D-A8078CE57D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ll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tags" Target="../tags/tag1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9" Type="http://schemas.openxmlformats.org/officeDocument/2006/relationships/notesSlide" Target="../notesSlides/notesSlide1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38.xml"/><Relationship Id="rId16" Type="http://schemas.openxmlformats.org/officeDocument/2006/relationships/image" Target="../media/image17.jpeg"/><Relationship Id="rId15" Type="http://schemas.openxmlformats.org/officeDocument/2006/relationships/tags" Target="../tags/tag137.xml"/><Relationship Id="rId14" Type="http://schemas.openxmlformats.org/officeDocument/2006/relationships/image" Target="../media/image16.jpeg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image" Target="../media/image19.jpeg"/><Relationship Id="rId13" Type="http://schemas.openxmlformats.org/officeDocument/2006/relationships/tags" Target="../tags/tag150.xml"/><Relationship Id="rId12" Type="http://schemas.openxmlformats.org/officeDocument/2006/relationships/image" Target="../media/image18.jpeg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8" Type="http://schemas.openxmlformats.org/officeDocument/2006/relationships/notesSlide" Target="../notesSlides/notesSlide1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image" Target="../media/image21.jpeg"/><Relationship Id="rId13" Type="http://schemas.openxmlformats.org/officeDocument/2006/relationships/tags" Target="../tags/tag164.xml"/><Relationship Id="rId12" Type="http://schemas.openxmlformats.org/officeDocument/2006/relationships/image" Target="../media/image20.jpeg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4.jpeg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image" Target="../media/image23.jpeg"/><Relationship Id="rId12" Type="http://schemas.openxmlformats.org/officeDocument/2006/relationships/image" Target="../media/image22.jpeg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8" Type="http://schemas.openxmlformats.org/officeDocument/2006/relationships/notesSlide" Target="../notesSlides/notesSlide1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image" Target="../media/image26.png"/><Relationship Id="rId12" Type="http://schemas.openxmlformats.org/officeDocument/2006/relationships/image" Target="../media/image25.jpeg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image" Target="../media/image28.jpeg"/><Relationship Id="rId13" Type="http://schemas.openxmlformats.org/officeDocument/2006/relationships/tags" Target="../tags/tag206.xml"/><Relationship Id="rId12" Type="http://schemas.openxmlformats.org/officeDocument/2006/relationships/image" Target="../media/image27.jpeg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image" Target="../media/image30.jpeg"/><Relationship Id="rId16" Type="http://schemas.openxmlformats.org/officeDocument/2006/relationships/tags" Target="../tags/tag224.xml"/><Relationship Id="rId15" Type="http://schemas.openxmlformats.org/officeDocument/2006/relationships/image" Target="../media/image29.jpeg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6" Type="http://schemas.openxmlformats.org/officeDocument/2006/relationships/notesSlide" Target="../notesSlides/notesSlide22.x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31.png"/><Relationship Id="rId23" Type="http://schemas.openxmlformats.org/officeDocument/2006/relationships/tags" Target="../tags/tag251.xml"/><Relationship Id="rId22" Type="http://schemas.openxmlformats.org/officeDocument/2006/relationships/tags" Target="../tags/tag250.xml"/><Relationship Id="rId21" Type="http://schemas.openxmlformats.org/officeDocument/2006/relationships/tags" Target="../tags/tag249.xml"/><Relationship Id="rId20" Type="http://schemas.openxmlformats.org/officeDocument/2006/relationships/tags" Target="../tags/tag248.xml"/><Relationship Id="rId2" Type="http://schemas.openxmlformats.org/officeDocument/2006/relationships/tags" Target="../tags/tag230.xml"/><Relationship Id="rId19" Type="http://schemas.openxmlformats.org/officeDocument/2006/relationships/tags" Target="../tags/tag247.xml"/><Relationship Id="rId18" Type="http://schemas.openxmlformats.org/officeDocument/2006/relationships/tags" Target="../tags/tag246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tags" Target="../tags/tag229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png"/><Relationship Id="rId7" Type="http://schemas.openxmlformats.org/officeDocument/2006/relationships/tags" Target="../tags/tag25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5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7" Type="http://schemas.openxmlformats.org/officeDocument/2006/relationships/notesSlide" Target="../notesSlides/notesSlide27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6.jpe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8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86.xml"/><Relationship Id="rId5" Type="http://schemas.openxmlformats.org/officeDocument/2006/relationships/image" Target="../media/image40.jpeg"/><Relationship Id="rId4" Type="http://schemas.openxmlformats.org/officeDocument/2006/relationships/tags" Target="../tags/tag285.xml"/><Relationship Id="rId3" Type="http://schemas.openxmlformats.org/officeDocument/2006/relationships/image" Target="../media/image39.jpeg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0" y="0"/>
            <a:ext cx="45148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58445" y="2337118"/>
            <a:ext cx="7498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600" b="1" kern="1200" cap="none" spc="0" normalizeH="0" baseline="0" noProof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手部安全防护</a:t>
            </a:r>
            <a:endParaRPr kumimoji="0" lang="zh-CN" altLang="en-US" sz="96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411095" y="391464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961095" y="516257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204210" y="516318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447325" y="516257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2433638" cy="6072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198438" y="598488"/>
            <a:ext cx="6453188" cy="514508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8604250" y="3703638"/>
            <a:ext cx="3587750" cy="3154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 rot="5400000" flipH="1">
            <a:off x="8208169" y="2710656"/>
            <a:ext cx="4492625" cy="238283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3725" y="22225"/>
            <a:ext cx="1839913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案例（三）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50425" y="6188075"/>
            <a:ext cx="204628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案例（四）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7656" name="Picture 10" descr="DSC00338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6240463" y="1881188"/>
            <a:ext cx="2292350" cy="258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73050" y="598488"/>
            <a:ext cx="5381625" cy="49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发现缸体清洗机工位停滞，查看原因，发现缸体毛坯粗定位凸台超差，导致缸体卡死在翻转机轨道内，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便将翻转机打为调整状态后，就用撬杠想将缸体从翻转机内撬出，发现缸体输送拉杆拉爪卡在缸体内阻碍缸体运动，这时班组调整工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看到后，示意不要再撬了。查看情况后，让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启动翻转机缸体输送拉杆后退按钮，缸体输送拉杆拉爪与缸体接触部位松开并有了将拉爪上台的空间，他便伸出双手抬起输送拉杆头部的拉爪，同时又让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按翻转机控制缸体输送拉杆前进的按钮，缸体输送拉杆快速运动，调整工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的手来不急抽回，左手小指从远节中部被缸体韧口割断 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事故启示：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、在异常出现后，员工在处理故障中采取的方法不正确，导致事故的发生。在工作中碰到不能按章处理的异常时，要坚持“停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呼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等”来处理，不要擅作主张。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、对不符合工艺要求的零件禁止上线进行加工。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9464675" y="2476500"/>
            <a:ext cx="1979613" cy="1928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××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在吊运料架里零件时由于站在不完好、光滑的踏板上，脚下打滑导致摔倒，摔倒时手腕撑地造成手腕挫伤。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主要启示：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、脚踏板不牢固，破损、变形；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、表面没有使用防滑面板；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、摆放位置不合理不便于操作。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7659" name="Picture 7" descr="S5006001"/>
          <p:cNvPicPr/>
          <p:nvPr/>
        </p:nvPicPr>
        <p:blipFill>
          <a:blip r:embed="rId6"/>
          <a:stretch>
            <a:fillRect/>
          </a:stretch>
        </p:blipFill>
        <p:spPr>
          <a:xfrm>
            <a:off x="9059863" y="100013"/>
            <a:ext cx="2654300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47" descr="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40000"/>
          </a:blip>
          <a:stretch>
            <a:fillRect/>
          </a:stretch>
        </p:blipFill>
        <p:spPr>
          <a:xfrm>
            <a:off x="9145270" y="1600835"/>
            <a:ext cx="2584450" cy="28067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9699" name="组合 1"/>
          <p:cNvGrpSpPr/>
          <p:nvPr/>
        </p:nvGrpSpPr>
        <p:grpSpPr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>
              <p:custDataLst>
                <p:tags r:id="rId1"/>
              </p:custDataLst>
            </p:nvPr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0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702" name="Freeform 6"/>
            <p:cNvSpPr/>
            <p:nvPr>
              <p:custDataLst>
                <p:tags r:id="rId2"/>
              </p:custDataLst>
            </p:nvPr>
          </p:nvSpPr>
          <p:spPr>
            <a:xfrm>
              <a:off x="1007533" y="2642939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74018" y="3785198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9470" y="3573121"/>
              <a:ext cx="2444550" cy="1476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骨折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：骨折经常发生在“手部陷阱”如轮子，滚轮或向内旋转的齿轮；或者手部猛烈的拍打在硬物上。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72543" y="4150625"/>
              <a:ext cx="1974594" cy="1568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压榨伤：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一般由重型机器的两个固件突然靠近所引起。也可以因高空坠落的重物和车门积压伤导致。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706" name="文本框 14"/>
            <p:cNvSpPr txBox="1"/>
            <p:nvPr/>
          </p:nvSpPr>
          <p:spPr>
            <a:xfrm>
              <a:off x="4359348" y="1176375"/>
              <a:ext cx="7697972" cy="1814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危害：</a:t>
              </a:r>
              <a:r>
                <a:rPr lang="zh-CN" altLang="en-US" sz="1600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一次损伤中可能会有一个或者多个骨头骨折。肌腱和韧带一般也会损失，导致疼痛、肿胀、淤血。</a:t>
              </a:r>
              <a:endPara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  <a:p>
              <a:pPr eaLnBrk="1" hangingPunct="1"/>
              <a:endParaRPr lang="en-US" altLang="zh-CN" sz="1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预防：</a:t>
              </a:r>
              <a:r>
                <a:rPr lang="zh-CN" altLang="en-US" sz="1600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保持距离，安全使用那些有快速滚轮的器械。用按压棒来操作那些旋转和运行中的机器。</a:t>
              </a:r>
              <a:endPara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>
              <p:custDataLst>
                <p:tags r:id="rId4"/>
              </p:custDataLst>
            </p:nvPr>
          </p:nvCxnSpPr>
          <p:spPr>
            <a:xfrm rot="10800000" flipV="1">
              <a:off x="3476847" y="2328536"/>
              <a:ext cx="914400" cy="728655"/>
            </a:xfrm>
            <a:prstGeom prst="bentConnector3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785198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781935" y="3485918"/>
              <a:ext cx="5513452" cy="181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危害：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爆炸性的或者压缩性的力量可以使手深部的组织淤血，骨头也会骨折。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预防：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警惕坠落物体或者可能导致手部损伤的重型物体。使手远离移动部分 。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047750" y="0"/>
            <a:ext cx="2433638" cy="63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1331913" y="735013"/>
            <a:ext cx="6838950" cy="541813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30350" y="90488"/>
            <a:ext cx="2100263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案例（五）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9931400" y="6311900"/>
            <a:ext cx="130492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案例四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175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63" y="1473200"/>
            <a:ext cx="3735387" cy="3736975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" name="矩形 2"/>
          <p:cNvSpPr/>
          <p:nvPr/>
        </p:nvSpPr>
        <p:spPr>
          <a:xfrm>
            <a:off x="1530350" y="735013"/>
            <a:ext cx="5529263" cy="498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装配工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操作气动压床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54J6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331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压装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2202Z66D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080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B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总成，在压装第二个总成时，由于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116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轴承未放到位，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发现后急忙用左手去扶正，此时压头正在下行，压住食指、中指，造成其左手近端骨折 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主要启示：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、操作者发现异常情况时要坚持“停、呼、等”的三原则来处理。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、工装设计不合理，作业时容易出现料偏现象；岗位的标准作业书不完善，没有规定出现料不正时应如何处理。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、该员工违反劳动纪律酒后上岗无人发现和制止，暴露出工厂未认真落实和执行班前会和各级安全巡视制度。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918575" y="0"/>
            <a:ext cx="2374900" cy="6437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 flipH="1">
            <a:off x="4518025" y="682625"/>
            <a:ext cx="6435725" cy="542290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82125" y="55563"/>
            <a:ext cx="248602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案例（六）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3797" name="Picture 7" descr="照片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584325"/>
            <a:ext cx="3838575" cy="3627438"/>
          </a:xfrm>
          <a:prstGeom prst="rect">
            <a:avLst/>
          </a:prstGeom>
          <a:noFill/>
          <a:ln w="63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6000750" y="784225"/>
            <a:ext cx="4681538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事故经过：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在机床上加工完支架方管（长约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4.2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米）后，叫天车工将其吊走，起重工用磁铁吊具把两件工件一起吊起，在吊运工件过程中，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和起重工各站一边扶着吊件，在落放时由于轻微碰撞，磁铁块与工件脱离，工件砸在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的左手，造成左手食指、中指、无名指肌肉开裂 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主要启示：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吊运长工件时仅使用一个磁铁吊具吊拉中间部位，且同时吊运两根工件，造成负荷较大，容易脱落；吊运此类长工件应采用两块电磁铁两端均衡吊运单件，以保证安全防止脱落。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加工材料经常发生变化的工位，应及时针对不同种类的加工方式制定相应吊运加工方案 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手部损伤的危险区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498600" y="1898650"/>
            <a:ext cx="4941888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3.1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伤点：吊装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移动中的设备、零件，输送装置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2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组合 1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9" name="矩形 11"/>
            <p:cNvSpPr/>
            <p:nvPr>
              <p:custDataLst>
                <p:tags r:id="rId13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7894" name="组合 32"/>
          <p:cNvGrpSpPr/>
          <p:nvPr/>
        </p:nvGrpSpPr>
        <p:grpSpPr>
          <a:xfrm>
            <a:off x="1865313" y="2755900"/>
            <a:ext cx="8461375" cy="3295650"/>
            <a:chOff x="809371" y="2894132"/>
            <a:chExt cx="8459788" cy="3296383"/>
          </a:xfrm>
        </p:grpSpPr>
        <p:pic>
          <p:nvPicPr>
            <p:cNvPr id="37895" name="Picture 10" descr="P1070162 [1280x768]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52809" y="3183057"/>
              <a:ext cx="3816350" cy="30074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AutoShap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13396" y="2894132"/>
              <a:ext cx="1655763" cy="1008062"/>
            </a:xfrm>
            <a:prstGeom prst="wedgeRoundRectCallout">
              <a:avLst>
                <a:gd name="adj1" fmla="val -75694"/>
                <a:gd name="adj2" fmla="val 7992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由于零件在运动过程中，手进入危险区域导致手指夹挤伤害事故。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37897" name="Picture 12" descr="P1070155 [1280x768]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93584" y="3183057"/>
              <a:ext cx="3743325" cy="2951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AutoShap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09371" y="3902194"/>
              <a:ext cx="1008063" cy="2089150"/>
            </a:xfrm>
            <a:prstGeom prst="wedgeRoundRectCallout">
              <a:avLst>
                <a:gd name="adj1" fmla="val 150157"/>
                <a:gd name="adj2" fmla="val -462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由于在吊运零件时，手握吊具的位置不正确，夹伤手指导致伤害事故。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3.2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移动着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转动的部件 ：钻床、设备旋转和转动、传动部位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1" name="组合 30"/>
          <p:cNvGrpSpPr/>
          <p:nvPr/>
        </p:nvGrpSpPr>
        <p:grpSpPr>
          <a:xfrm>
            <a:off x="2208213" y="2790825"/>
            <a:ext cx="7777162" cy="3671888"/>
            <a:chOff x="2152463" y="2864603"/>
            <a:chExt cx="7777163" cy="3671888"/>
          </a:xfrm>
        </p:grpSpPr>
        <p:pic>
          <p:nvPicPr>
            <p:cNvPr id="39945" name="Picture 4" descr="P101013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152463" y="2864603"/>
              <a:ext cx="3959225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AutoShap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7151" y="5025191"/>
              <a:ext cx="1800225" cy="1185862"/>
            </a:xfrm>
            <a:prstGeom prst="wedgeRoundRectCallout">
              <a:avLst>
                <a:gd name="adj1" fmla="val -46032"/>
                <a:gd name="adj2" fmla="val -14491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由于防护栏存在缝隙、缺口等缺陷，手触及危险区内运动部位，导致机械伤害事故。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39947" name="Picture 12" descr="P1070130 [1280x768]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56151" y="2864603"/>
              <a:ext cx="3673475" cy="30432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AutoShap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13501" y="5672891"/>
              <a:ext cx="1944687" cy="863600"/>
            </a:xfrm>
            <a:prstGeom prst="wedgeRoundRectCallout">
              <a:avLst>
                <a:gd name="adj1" fmla="val -36778"/>
                <a:gd name="adj2" fmla="val -14117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由于接触尚未停止的主轴，手部容易被卷入，导致人员伤害。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9942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>
              <p:custDataLst>
                <p:tags r:id="rId16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3.3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锋利边 ：切割下来的金属边角料、金属薄板 、金属零件加工的毛边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9" name="组合 32"/>
          <p:cNvGrpSpPr/>
          <p:nvPr/>
        </p:nvGrpSpPr>
        <p:grpSpPr>
          <a:xfrm>
            <a:off x="1919288" y="3049588"/>
            <a:ext cx="8353425" cy="3024187"/>
            <a:chOff x="2121378" y="3048800"/>
            <a:chExt cx="8353425" cy="3024188"/>
          </a:xfrm>
        </p:grpSpPr>
        <p:pic>
          <p:nvPicPr>
            <p:cNvPr id="41993" name="Picture 6" descr="P1070160 [1280x768]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98091" y="3048800"/>
              <a:ext cx="3816350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AutoShap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74578" y="3264700"/>
              <a:ext cx="1800225" cy="898525"/>
            </a:xfrm>
            <a:prstGeom prst="wedgeRoundRectCallout">
              <a:avLst>
                <a:gd name="adj1" fmla="val -41444"/>
                <a:gd name="adj2" fmla="val 7774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由于有零件加工的锋利边，手直接接触易导致手部割伤。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41995" name="Picture 8" descr="P1070170 [1280x768]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21378" y="3048800"/>
              <a:ext cx="3887788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AutoShape 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05321" y="3152845"/>
              <a:ext cx="1800225" cy="863600"/>
            </a:xfrm>
            <a:prstGeom prst="wedgeRoundRectCallout">
              <a:avLst>
                <a:gd name="adj1" fmla="val -48852"/>
                <a:gd name="adj2" fmla="val 9081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由于铁屑有飞边和毛刺，手直接接触易导致手部划伤。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1990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>
              <p:custDataLst>
                <p:tags r:id="rId16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3.4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锋利的工具 ：刀片、铣刀盘、钻头、铰刀、锯条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7" name="组合 30"/>
          <p:cNvGrpSpPr/>
          <p:nvPr/>
        </p:nvGrpSpPr>
        <p:grpSpPr>
          <a:xfrm>
            <a:off x="2063750" y="2908300"/>
            <a:ext cx="8064500" cy="3457575"/>
            <a:chOff x="1913632" y="2908997"/>
            <a:chExt cx="8064500" cy="3457575"/>
          </a:xfrm>
        </p:grpSpPr>
        <p:pic>
          <p:nvPicPr>
            <p:cNvPr id="44041" name="Picture 8" descr="P1030050 [1024x768]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3632" y="2908997"/>
              <a:ext cx="3816350" cy="3132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2" name="Picture 9" descr="P1030054 [1024x768]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45882" y="2908997"/>
              <a:ext cx="3817938" cy="3132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AutoShap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69395" y="5501384"/>
              <a:ext cx="1943100" cy="865188"/>
            </a:xfrm>
            <a:prstGeom prst="wedgeRoundRectCallout">
              <a:avLst>
                <a:gd name="adj1" fmla="val -42241"/>
                <a:gd name="adj2" fmla="val -11733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由于接触尚未停止的铰刀，手部容易被划伤，导致人员伤害。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AutoShap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035032" y="5429947"/>
              <a:ext cx="1943100" cy="865187"/>
            </a:xfrm>
            <a:prstGeom prst="wedgeRoundRectCallout">
              <a:avLst>
                <a:gd name="adj1" fmla="val -71486"/>
                <a:gd name="adj2" fmla="val -14321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由于接触尚未停止的铣刀盘，手指容易被划伤，导致人员伤害。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4038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>
              <p:custDataLst>
                <p:tags r:id="rId16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 descr="暗色"/>
          <p:cNvPicPr>
            <a:picLocks noChangeAspect="1"/>
          </p:cNvPicPr>
          <p:nvPr/>
        </p:nvPicPr>
        <p:blipFill>
          <a:blip r:embed="rId17">
            <a:alphaModFix amt="40000"/>
          </a:blip>
          <a:stretch>
            <a:fillRect/>
          </a:stretch>
        </p:blipFill>
        <p:spPr>
          <a:xfrm>
            <a:off x="6096000" y="2908300"/>
            <a:ext cx="671830" cy="67183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3.5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化学品接触 ：生产过程的清洗剂、煤油、乳化液、除锈剂等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组合 32"/>
          <p:cNvGrpSpPr/>
          <p:nvPr/>
        </p:nvGrpSpPr>
        <p:grpSpPr>
          <a:xfrm>
            <a:off x="1724025" y="2967038"/>
            <a:ext cx="8743950" cy="2997200"/>
            <a:chOff x="1559310" y="2967264"/>
            <a:chExt cx="8744143" cy="2996554"/>
          </a:xfrm>
        </p:grpSpPr>
        <p:pic>
          <p:nvPicPr>
            <p:cNvPr id="46089" name="Picture 4" descr="DSC00521"/>
            <p:cNvPicPr/>
            <p:nvPr/>
          </p:nvPicPr>
          <p:blipFill>
            <a:blip r:embed="rId12">
              <a:lum bright="23999"/>
            </a:blip>
            <a:stretch>
              <a:fillRect/>
            </a:stretch>
          </p:blipFill>
          <p:spPr>
            <a:xfrm>
              <a:off x="1559310" y="2967264"/>
              <a:ext cx="3960813" cy="2952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0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62998" y="2967264"/>
              <a:ext cx="3960812" cy="2952750"/>
            </a:xfrm>
            <a:prstGeom prst="rect">
              <a:avLst/>
            </a:prstGeom>
            <a:noFill/>
            <a:ln w="1">
              <a:noFill/>
            </a:ln>
          </p:spPr>
        </p:pic>
        <p:sp>
          <p:nvSpPr>
            <p:cNvPr id="36" name="AutoShap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30973" y="5054827"/>
              <a:ext cx="1728787" cy="792162"/>
            </a:xfrm>
            <a:prstGeom prst="wedgeRoundRectCallout">
              <a:avLst>
                <a:gd name="adj1" fmla="val -75162"/>
                <a:gd name="adj2" fmla="val -15280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由于手直接接触化学溶液，导致中毒、灼伤等伤害。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AutoShap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18775" y="3469568"/>
              <a:ext cx="1684678" cy="2494250"/>
            </a:xfrm>
            <a:prstGeom prst="wedgeRoundRectCallout">
              <a:avLst>
                <a:gd name="adj1" fmla="val -67759"/>
                <a:gd name="adj2" fmla="val -188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X </a:t>
              </a: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X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在操作抛丸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零件时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,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手指被零件碰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了一下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,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接着去钝化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酸洗零件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(8103001--E02)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作业，当时是戴着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帆布手套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(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按作业要求戴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耐酸手套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)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，在作业时不慎手套接触酸液。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6086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>
              <p:custDataLst>
                <p:tags r:id="rId16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890270"/>
            <a:ext cx="742188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98448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13690" y="293370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3.6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热接触 ：焊接、切割、蒸汽、高频设备、液压站等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3" name="组合 30"/>
          <p:cNvGrpSpPr/>
          <p:nvPr/>
        </p:nvGrpSpPr>
        <p:grpSpPr>
          <a:xfrm>
            <a:off x="2017713" y="2746375"/>
            <a:ext cx="8156575" cy="3676650"/>
            <a:chOff x="2028065" y="3012306"/>
            <a:chExt cx="8156825" cy="3676729"/>
          </a:xfrm>
        </p:grpSpPr>
        <p:pic>
          <p:nvPicPr>
            <p:cNvPr id="48137" name="Picture 5" descr="劳保用品穿戴不规范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028065" y="3012306"/>
              <a:ext cx="3959225" cy="2952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36577" y="3444106"/>
              <a:ext cx="2663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zh-CN" altLang="zh-CN" kern="1200" cap="none" spc="0" normalizeH="0" baseline="0" noProof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8139" name="Picture 9" descr="P1030055 [1024x768]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76215" y="3012306"/>
              <a:ext cx="3816350" cy="29702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AutoShap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436064" y="5250591"/>
              <a:ext cx="1748826" cy="1223962"/>
            </a:xfrm>
            <a:prstGeom prst="wedgeRoundRectCallout">
              <a:avLst>
                <a:gd name="adj1" fmla="val -52204"/>
                <a:gd name="adj2" fmla="val -10953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由于没有带防护手套，也没有使用合适的工具，容易导致手部烧伤。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32076" y="5216697"/>
              <a:ext cx="2051814" cy="1472338"/>
            </a:xfrm>
            <a:prstGeom prst="wedgeRoundRectCallout">
              <a:avLst>
                <a:gd name="adj1" fmla="val -48713"/>
                <a:gd name="adj2" fmla="val -7852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特种作业人员的防护用品是保证作业安全的重要辅助措施，由于不规范穿戴，没有戴防护手套，极易导致事故。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8134" name="组合 41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3" name="矩形 11"/>
            <p:cNvSpPr/>
            <p:nvPr>
              <p:custDataLst>
                <p:tags r:id="rId17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3.7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触电和电灼伤 ：配电盘、电线、电动工具 、电器元件、电柜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>
              <p:custDataLst>
                <p:tags r:id="rId11"/>
              </p:custDataLst>
            </p:nvPr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1" name="组合 30"/>
          <p:cNvGrpSpPr/>
          <p:nvPr/>
        </p:nvGrpSpPr>
        <p:grpSpPr>
          <a:xfrm>
            <a:off x="1220788" y="2754313"/>
            <a:ext cx="9750425" cy="4335462"/>
            <a:chOff x="1093112" y="3041638"/>
            <a:chExt cx="9751231" cy="4335647"/>
          </a:xfrm>
        </p:grpSpPr>
        <p:sp>
          <p:nvSpPr>
            <p:cNvPr id="32" name="Rectangle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>
            <a:xfrm>
              <a:off x="1093112" y="3056110"/>
              <a:ext cx="8229600" cy="43211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36577" y="3444106"/>
              <a:ext cx="2663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zh-CN" altLang="zh-CN" kern="1200" cap="none" spc="0" normalizeH="0" baseline="0" noProof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6" descr="IMG_589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40819" y="3041638"/>
              <a:ext cx="3673475" cy="3201988"/>
            </a:xfrm>
            <a:prstGeom prst="rect">
              <a:avLst/>
            </a:prstGeom>
            <a:blipFill dpi="0" rotWithShape="1">
              <a:blip r:embed="rId15">
                <a:lum bright="18000"/>
              </a:blip>
              <a:srcRect/>
              <a:stretch>
                <a:fillRect r="-20371"/>
              </a:stretch>
            </a:blip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27392" y="4333685"/>
              <a:ext cx="1416951" cy="1632928"/>
            </a:xfrm>
            <a:prstGeom prst="wedgeRoundRectCallout">
              <a:avLst>
                <a:gd name="adj1" fmla="val -132204"/>
                <a:gd name="adj2" fmla="val -56829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无人员配合、监护，易造成人员的触电事故，发生意外的情况下不能及时救助。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50191" name="Picture 10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965694" y="3041638"/>
              <a:ext cx="3960812" cy="3168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AutoShap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00956" y="5293674"/>
              <a:ext cx="2311275" cy="1267982"/>
            </a:xfrm>
            <a:prstGeom prst="wedgeRoundRectCallout">
              <a:avLst>
                <a:gd name="adj1" fmla="val -39861"/>
                <a:gd name="adj2" fmla="val -787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电动工具属于危险程度较高的工具，如果没有定期检测绝缘电阻，无法确定工具的绝缘情况，使用过程的安全不能保证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0182" name="组合 42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4" name="矩形 11"/>
            <p:cNvSpPr/>
            <p:nvPr>
              <p:custDataLst>
                <p:tags r:id="rId19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手部安全防护原则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1"/>
          <p:cNvGrpSpPr/>
          <p:nvPr/>
        </p:nvGrpSpPr>
        <p:grpSpPr>
          <a:xfrm>
            <a:off x="1370013" y="933450"/>
            <a:ext cx="10455275" cy="5736140"/>
            <a:chOff x="838139" y="487388"/>
            <a:chExt cx="10455734" cy="5735906"/>
          </a:xfrm>
        </p:grpSpPr>
        <p:sp>
          <p:nvSpPr>
            <p:cNvPr id="6" name="Freeform 9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4943397" y="2369677"/>
              <a:ext cx="2144584" cy="2066421"/>
            </a:xfrm>
            <a:custGeom>
              <a:avLst/>
              <a:gdLst>
                <a:gd name="T0" fmla="*/ 0 w 373"/>
                <a:gd name="T1" fmla="*/ 175 h 354"/>
                <a:gd name="T2" fmla="*/ 24 w 373"/>
                <a:gd name="T3" fmla="*/ 146 h 354"/>
                <a:gd name="T4" fmla="*/ 86 w 373"/>
                <a:gd name="T5" fmla="*/ 146 h 354"/>
                <a:gd name="T6" fmla="*/ 110 w 373"/>
                <a:gd name="T7" fmla="*/ 183 h 354"/>
                <a:gd name="T8" fmla="*/ 109 w 373"/>
                <a:gd name="T9" fmla="*/ 313 h 354"/>
                <a:gd name="T10" fmla="*/ 76 w 373"/>
                <a:gd name="T11" fmla="*/ 334 h 354"/>
                <a:gd name="T12" fmla="*/ 13 w 373"/>
                <a:gd name="T13" fmla="*/ 329 h 354"/>
                <a:gd name="T14" fmla="*/ 0 w 373"/>
                <a:gd name="T15" fmla="*/ 302 h 354"/>
                <a:gd name="T16" fmla="*/ 0 w 373"/>
                <a:gd name="T17" fmla="*/ 239 h 354"/>
                <a:gd name="T18" fmla="*/ 262 w 373"/>
                <a:gd name="T19" fmla="*/ 304 h 354"/>
                <a:gd name="T20" fmla="*/ 243 w 373"/>
                <a:gd name="T21" fmla="*/ 281 h 354"/>
                <a:gd name="T22" fmla="*/ 249 w 373"/>
                <a:gd name="T23" fmla="*/ 248 h 354"/>
                <a:gd name="T24" fmla="*/ 231 w 373"/>
                <a:gd name="T25" fmla="*/ 231 h 354"/>
                <a:gd name="T26" fmla="*/ 246 w 373"/>
                <a:gd name="T27" fmla="*/ 185 h 354"/>
                <a:gd name="T28" fmla="*/ 245 w 373"/>
                <a:gd name="T29" fmla="*/ 176 h 354"/>
                <a:gd name="T30" fmla="*/ 268 w 373"/>
                <a:gd name="T31" fmla="*/ 129 h 354"/>
                <a:gd name="T32" fmla="*/ 284 w 373"/>
                <a:gd name="T33" fmla="*/ 128 h 354"/>
                <a:gd name="T34" fmla="*/ 300 w 373"/>
                <a:gd name="T35" fmla="*/ 102 h 354"/>
                <a:gd name="T36" fmla="*/ 297 w 373"/>
                <a:gd name="T37" fmla="*/ 8 h 354"/>
                <a:gd name="T38" fmla="*/ 258 w 373"/>
                <a:gd name="T39" fmla="*/ 0 h 354"/>
                <a:gd name="T40" fmla="*/ 258 w 373"/>
                <a:gd name="T41" fmla="*/ 30 h 354"/>
                <a:gd name="T42" fmla="*/ 251 w 373"/>
                <a:gd name="T43" fmla="*/ 49 h 354"/>
                <a:gd name="T44" fmla="*/ 172 w 373"/>
                <a:gd name="T45" fmla="*/ 132 h 354"/>
                <a:gd name="T46" fmla="*/ 140 w 373"/>
                <a:gd name="T47" fmla="*/ 157 h 354"/>
                <a:gd name="T48" fmla="*/ 125 w 373"/>
                <a:gd name="T49" fmla="*/ 278 h 354"/>
                <a:gd name="T50" fmla="*/ 166 w 373"/>
                <a:gd name="T51" fmla="*/ 344 h 354"/>
                <a:gd name="T52" fmla="*/ 237 w 373"/>
                <a:gd name="T53" fmla="*/ 353 h 354"/>
                <a:gd name="T54" fmla="*/ 263 w 373"/>
                <a:gd name="T55" fmla="*/ 305 h 354"/>
                <a:gd name="T56" fmla="*/ 356 w 373"/>
                <a:gd name="T57" fmla="*/ 240 h 354"/>
                <a:gd name="T58" fmla="*/ 370 w 373"/>
                <a:gd name="T59" fmla="*/ 201 h 354"/>
                <a:gd name="T60" fmla="*/ 355 w 373"/>
                <a:gd name="T61" fmla="*/ 193 h 354"/>
                <a:gd name="T62" fmla="*/ 254 w 373"/>
                <a:gd name="T63" fmla="*/ 193 h 354"/>
                <a:gd name="T64" fmla="*/ 241 w 373"/>
                <a:gd name="T65" fmla="*/ 229 h 354"/>
                <a:gd name="T66" fmla="*/ 257 w 373"/>
                <a:gd name="T67" fmla="*/ 240 h 354"/>
                <a:gd name="T68" fmla="*/ 321 w 373"/>
                <a:gd name="T69" fmla="*/ 240 h 354"/>
                <a:gd name="T70" fmla="*/ 349 w 373"/>
                <a:gd name="T71" fmla="*/ 296 h 354"/>
                <a:gd name="T72" fmla="*/ 363 w 373"/>
                <a:gd name="T73" fmla="*/ 260 h 354"/>
                <a:gd name="T74" fmla="*/ 347 w 373"/>
                <a:gd name="T75" fmla="*/ 249 h 354"/>
                <a:gd name="T76" fmla="*/ 269 w 373"/>
                <a:gd name="T77" fmla="*/ 249 h 354"/>
                <a:gd name="T78" fmla="*/ 254 w 373"/>
                <a:gd name="T79" fmla="*/ 283 h 354"/>
                <a:gd name="T80" fmla="*/ 269 w 373"/>
                <a:gd name="T81" fmla="*/ 296 h 354"/>
                <a:gd name="T82" fmla="*/ 309 w 373"/>
                <a:gd name="T83" fmla="*/ 296 h 354"/>
                <a:gd name="T84" fmla="*/ 346 w 373"/>
                <a:gd name="T85" fmla="*/ 184 h 354"/>
                <a:gd name="T86" fmla="*/ 359 w 373"/>
                <a:gd name="T87" fmla="*/ 148 h 354"/>
                <a:gd name="T88" fmla="*/ 343 w 373"/>
                <a:gd name="T89" fmla="*/ 137 h 354"/>
                <a:gd name="T90" fmla="*/ 267 w 373"/>
                <a:gd name="T91" fmla="*/ 137 h 354"/>
                <a:gd name="T92" fmla="*/ 255 w 373"/>
                <a:gd name="T93" fmla="*/ 173 h 354"/>
                <a:gd name="T94" fmla="*/ 271 w 373"/>
                <a:gd name="T95" fmla="*/ 184 h 354"/>
                <a:gd name="T96" fmla="*/ 307 w 373"/>
                <a:gd name="T97" fmla="*/ 184 h 354"/>
                <a:gd name="T98" fmla="*/ 281 w 373"/>
                <a:gd name="T99" fmla="*/ 307 h 354"/>
                <a:gd name="T100" fmla="*/ 267 w 373"/>
                <a:gd name="T101" fmla="*/ 343 h 354"/>
                <a:gd name="T102" fmla="*/ 292 w 373"/>
                <a:gd name="T103" fmla="*/ 354 h 354"/>
                <a:gd name="T104" fmla="*/ 341 w 373"/>
                <a:gd name="T105" fmla="*/ 344 h 354"/>
                <a:gd name="T106" fmla="*/ 332 w 373"/>
                <a:gd name="T107" fmla="*/ 308 h 354"/>
                <a:gd name="T108" fmla="*/ 305 w 373"/>
                <a:gd name="T109" fmla="*/ 30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3" h="354">
                  <a:moveTo>
                    <a:pt x="0" y="239"/>
                  </a:moveTo>
                  <a:cubicBezTo>
                    <a:pt x="0" y="218"/>
                    <a:pt x="0" y="196"/>
                    <a:pt x="0" y="175"/>
                  </a:cubicBezTo>
                  <a:cubicBezTo>
                    <a:pt x="0" y="170"/>
                    <a:pt x="1" y="165"/>
                    <a:pt x="3" y="160"/>
                  </a:cubicBezTo>
                  <a:cubicBezTo>
                    <a:pt x="8" y="151"/>
                    <a:pt x="15" y="147"/>
                    <a:pt x="24" y="146"/>
                  </a:cubicBezTo>
                  <a:cubicBezTo>
                    <a:pt x="34" y="146"/>
                    <a:pt x="44" y="146"/>
                    <a:pt x="54" y="146"/>
                  </a:cubicBezTo>
                  <a:cubicBezTo>
                    <a:pt x="65" y="146"/>
                    <a:pt x="75" y="146"/>
                    <a:pt x="86" y="146"/>
                  </a:cubicBezTo>
                  <a:cubicBezTo>
                    <a:pt x="98" y="147"/>
                    <a:pt x="109" y="157"/>
                    <a:pt x="109" y="170"/>
                  </a:cubicBezTo>
                  <a:cubicBezTo>
                    <a:pt x="110" y="174"/>
                    <a:pt x="110" y="179"/>
                    <a:pt x="110" y="183"/>
                  </a:cubicBezTo>
                  <a:cubicBezTo>
                    <a:pt x="110" y="221"/>
                    <a:pt x="110" y="259"/>
                    <a:pt x="111" y="297"/>
                  </a:cubicBezTo>
                  <a:cubicBezTo>
                    <a:pt x="111" y="302"/>
                    <a:pt x="110" y="308"/>
                    <a:pt x="109" y="313"/>
                  </a:cubicBezTo>
                  <a:cubicBezTo>
                    <a:pt x="105" y="325"/>
                    <a:pt x="97" y="333"/>
                    <a:pt x="84" y="334"/>
                  </a:cubicBezTo>
                  <a:cubicBezTo>
                    <a:pt x="81" y="334"/>
                    <a:pt x="79" y="334"/>
                    <a:pt x="76" y="334"/>
                  </a:cubicBezTo>
                  <a:cubicBezTo>
                    <a:pt x="61" y="334"/>
                    <a:pt x="46" y="334"/>
                    <a:pt x="32" y="334"/>
                  </a:cubicBezTo>
                  <a:cubicBezTo>
                    <a:pt x="25" y="334"/>
                    <a:pt x="18" y="333"/>
                    <a:pt x="13" y="329"/>
                  </a:cubicBezTo>
                  <a:cubicBezTo>
                    <a:pt x="5" y="323"/>
                    <a:pt x="1" y="315"/>
                    <a:pt x="1" y="306"/>
                  </a:cubicBezTo>
                  <a:cubicBezTo>
                    <a:pt x="0" y="305"/>
                    <a:pt x="0" y="304"/>
                    <a:pt x="0" y="302"/>
                  </a:cubicBezTo>
                  <a:cubicBezTo>
                    <a:pt x="0" y="281"/>
                    <a:pt x="0" y="260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lose/>
                  <a:moveTo>
                    <a:pt x="263" y="305"/>
                  </a:moveTo>
                  <a:cubicBezTo>
                    <a:pt x="263" y="305"/>
                    <a:pt x="262" y="304"/>
                    <a:pt x="262" y="304"/>
                  </a:cubicBezTo>
                  <a:cubicBezTo>
                    <a:pt x="256" y="303"/>
                    <a:pt x="251" y="300"/>
                    <a:pt x="248" y="295"/>
                  </a:cubicBezTo>
                  <a:cubicBezTo>
                    <a:pt x="245" y="291"/>
                    <a:pt x="244" y="286"/>
                    <a:pt x="243" y="281"/>
                  </a:cubicBezTo>
                  <a:cubicBezTo>
                    <a:pt x="242" y="270"/>
                    <a:pt x="242" y="258"/>
                    <a:pt x="249" y="248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49" y="248"/>
                    <a:pt x="249" y="248"/>
                    <a:pt x="248" y="248"/>
                  </a:cubicBezTo>
                  <a:cubicBezTo>
                    <a:pt x="239" y="246"/>
                    <a:pt x="233" y="240"/>
                    <a:pt x="231" y="231"/>
                  </a:cubicBezTo>
                  <a:cubicBezTo>
                    <a:pt x="229" y="221"/>
                    <a:pt x="229" y="211"/>
                    <a:pt x="231" y="201"/>
                  </a:cubicBezTo>
                  <a:cubicBezTo>
                    <a:pt x="234" y="193"/>
                    <a:pt x="238" y="188"/>
                    <a:pt x="246" y="185"/>
                  </a:cubicBezTo>
                  <a:cubicBezTo>
                    <a:pt x="247" y="185"/>
                    <a:pt x="248" y="185"/>
                    <a:pt x="249" y="185"/>
                  </a:cubicBezTo>
                  <a:cubicBezTo>
                    <a:pt x="248" y="182"/>
                    <a:pt x="246" y="179"/>
                    <a:pt x="245" y="176"/>
                  </a:cubicBezTo>
                  <a:cubicBezTo>
                    <a:pt x="242" y="167"/>
                    <a:pt x="242" y="158"/>
                    <a:pt x="244" y="149"/>
                  </a:cubicBezTo>
                  <a:cubicBezTo>
                    <a:pt x="246" y="136"/>
                    <a:pt x="255" y="129"/>
                    <a:pt x="268" y="129"/>
                  </a:cubicBezTo>
                  <a:cubicBezTo>
                    <a:pt x="273" y="128"/>
                    <a:pt x="277" y="129"/>
                    <a:pt x="282" y="129"/>
                  </a:cubicBezTo>
                  <a:cubicBezTo>
                    <a:pt x="282" y="128"/>
                    <a:pt x="283" y="128"/>
                    <a:pt x="284" y="128"/>
                  </a:cubicBezTo>
                  <a:cubicBezTo>
                    <a:pt x="285" y="125"/>
                    <a:pt x="286" y="122"/>
                    <a:pt x="288" y="120"/>
                  </a:cubicBezTo>
                  <a:cubicBezTo>
                    <a:pt x="292" y="114"/>
                    <a:pt x="296" y="108"/>
                    <a:pt x="300" y="102"/>
                  </a:cubicBezTo>
                  <a:cubicBezTo>
                    <a:pt x="312" y="83"/>
                    <a:pt x="318" y="62"/>
                    <a:pt x="316" y="39"/>
                  </a:cubicBezTo>
                  <a:cubicBezTo>
                    <a:pt x="315" y="26"/>
                    <a:pt x="308" y="15"/>
                    <a:pt x="297" y="8"/>
                  </a:cubicBezTo>
                  <a:cubicBezTo>
                    <a:pt x="287" y="3"/>
                    <a:pt x="277" y="1"/>
                    <a:pt x="266" y="0"/>
                  </a:cubicBezTo>
                  <a:cubicBezTo>
                    <a:pt x="264" y="0"/>
                    <a:pt x="261" y="0"/>
                    <a:pt x="258" y="0"/>
                  </a:cubicBezTo>
                  <a:cubicBezTo>
                    <a:pt x="258" y="2"/>
                    <a:pt x="258" y="2"/>
                    <a:pt x="258" y="3"/>
                  </a:cubicBezTo>
                  <a:cubicBezTo>
                    <a:pt x="258" y="12"/>
                    <a:pt x="258" y="21"/>
                    <a:pt x="258" y="30"/>
                  </a:cubicBezTo>
                  <a:cubicBezTo>
                    <a:pt x="258" y="32"/>
                    <a:pt x="258" y="34"/>
                    <a:pt x="257" y="36"/>
                  </a:cubicBezTo>
                  <a:cubicBezTo>
                    <a:pt x="255" y="41"/>
                    <a:pt x="254" y="45"/>
                    <a:pt x="251" y="49"/>
                  </a:cubicBezTo>
                  <a:cubicBezTo>
                    <a:pt x="243" y="63"/>
                    <a:pt x="232" y="76"/>
                    <a:pt x="220" y="88"/>
                  </a:cubicBezTo>
                  <a:cubicBezTo>
                    <a:pt x="205" y="103"/>
                    <a:pt x="188" y="118"/>
                    <a:pt x="172" y="132"/>
                  </a:cubicBezTo>
                  <a:cubicBezTo>
                    <a:pt x="166" y="136"/>
                    <a:pt x="161" y="140"/>
                    <a:pt x="155" y="144"/>
                  </a:cubicBezTo>
                  <a:cubicBezTo>
                    <a:pt x="149" y="147"/>
                    <a:pt x="144" y="152"/>
                    <a:pt x="140" y="157"/>
                  </a:cubicBezTo>
                  <a:cubicBezTo>
                    <a:pt x="129" y="170"/>
                    <a:pt x="125" y="184"/>
                    <a:pt x="125" y="200"/>
                  </a:cubicBezTo>
                  <a:cubicBezTo>
                    <a:pt x="125" y="226"/>
                    <a:pt x="125" y="252"/>
                    <a:pt x="125" y="278"/>
                  </a:cubicBezTo>
                  <a:cubicBezTo>
                    <a:pt x="125" y="293"/>
                    <a:pt x="129" y="306"/>
                    <a:pt x="136" y="318"/>
                  </a:cubicBezTo>
                  <a:cubicBezTo>
                    <a:pt x="144" y="329"/>
                    <a:pt x="154" y="338"/>
                    <a:pt x="166" y="344"/>
                  </a:cubicBezTo>
                  <a:cubicBezTo>
                    <a:pt x="176" y="350"/>
                    <a:pt x="187" y="353"/>
                    <a:pt x="198" y="353"/>
                  </a:cubicBezTo>
                  <a:cubicBezTo>
                    <a:pt x="211" y="353"/>
                    <a:pt x="224" y="353"/>
                    <a:pt x="237" y="353"/>
                  </a:cubicBezTo>
                  <a:cubicBezTo>
                    <a:pt x="245" y="353"/>
                    <a:pt x="253" y="353"/>
                    <a:pt x="260" y="353"/>
                  </a:cubicBezTo>
                  <a:cubicBezTo>
                    <a:pt x="254" y="337"/>
                    <a:pt x="253" y="320"/>
                    <a:pt x="263" y="305"/>
                  </a:cubicBezTo>
                  <a:close/>
                  <a:moveTo>
                    <a:pt x="321" y="240"/>
                  </a:moveTo>
                  <a:cubicBezTo>
                    <a:pt x="333" y="240"/>
                    <a:pt x="345" y="240"/>
                    <a:pt x="356" y="240"/>
                  </a:cubicBezTo>
                  <a:cubicBezTo>
                    <a:pt x="364" y="240"/>
                    <a:pt x="368" y="237"/>
                    <a:pt x="370" y="230"/>
                  </a:cubicBezTo>
                  <a:cubicBezTo>
                    <a:pt x="373" y="220"/>
                    <a:pt x="373" y="211"/>
                    <a:pt x="370" y="201"/>
                  </a:cubicBezTo>
                  <a:cubicBezTo>
                    <a:pt x="368" y="197"/>
                    <a:pt x="365" y="194"/>
                    <a:pt x="361" y="193"/>
                  </a:cubicBezTo>
                  <a:cubicBezTo>
                    <a:pt x="359" y="193"/>
                    <a:pt x="357" y="193"/>
                    <a:pt x="355" y="193"/>
                  </a:cubicBezTo>
                  <a:cubicBezTo>
                    <a:pt x="322" y="193"/>
                    <a:pt x="289" y="193"/>
                    <a:pt x="256" y="193"/>
                  </a:cubicBezTo>
                  <a:cubicBezTo>
                    <a:pt x="256" y="193"/>
                    <a:pt x="255" y="193"/>
                    <a:pt x="254" y="193"/>
                  </a:cubicBezTo>
                  <a:cubicBezTo>
                    <a:pt x="247" y="193"/>
                    <a:pt x="243" y="197"/>
                    <a:pt x="241" y="204"/>
                  </a:cubicBezTo>
                  <a:cubicBezTo>
                    <a:pt x="239" y="212"/>
                    <a:pt x="239" y="221"/>
                    <a:pt x="241" y="229"/>
                  </a:cubicBezTo>
                  <a:cubicBezTo>
                    <a:pt x="242" y="234"/>
                    <a:pt x="245" y="238"/>
                    <a:pt x="251" y="239"/>
                  </a:cubicBezTo>
                  <a:cubicBezTo>
                    <a:pt x="253" y="240"/>
                    <a:pt x="255" y="240"/>
                    <a:pt x="257" y="240"/>
                  </a:cubicBezTo>
                  <a:cubicBezTo>
                    <a:pt x="273" y="240"/>
                    <a:pt x="289" y="240"/>
                    <a:pt x="306" y="240"/>
                  </a:cubicBezTo>
                  <a:cubicBezTo>
                    <a:pt x="311" y="240"/>
                    <a:pt x="316" y="240"/>
                    <a:pt x="321" y="240"/>
                  </a:cubicBezTo>
                  <a:close/>
                  <a:moveTo>
                    <a:pt x="309" y="296"/>
                  </a:moveTo>
                  <a:cubicBezTo>
                    <a:pt x="322" y="296"/>
                    <a:pt x="336" y="296"/>
                    <a:pt x="349" y="296"/>
                  </a:cubicBezTo>
                  <a:cubicBezTo>
                    <a:pt x="356" y="296"/>
                    <a:pt x="361" y="292"/>
                    <a:pt x="363" y="285"/>
                  </a:cubicBezTo>
                  <a:cubicBezTo>
                    <a:pt x="365" y="277"/>
                    <a:pt x="365" y="269"/>
                    <a:pt x="363" y="260"/>
                  </a:cubicBezTo>
                  <a:cubicBezTo>
                    <a:pt x="362" y="255"/>
                    <a:pt x="359" y="251"/>
                    <a:pt x="353" y="250"/>
                  </a:cubicBezTo>
                  <a:cubicBezTo>
                    <a:pt x="351" y="250"/>
                    <a:pt x="349" y="249"/>
                    <a:pt x="347" y="249"/>
                  </a:cubicBezTo>
                  <a:cubicBezTo>
                    <a:pt x="337" y="249"/>
                    <a:pt x="328" y="249"/>
                    <a:pt x="318" y="249"/>
                  </a:cubicBezTo>
                  <a:cubicBezTo>
                    <a:pt x="302" y="249"/>
                    <a:pt x="286" y="249"/>
                    <a:pt x="269" y="249"/>
                  </a:cubicBezTo>
                  <a:cubicBezTo>
                    <a:pt x="261" y="249"/>
                    <a:pt x="256" y="253"/>
                    <a:pt x="254" y="262"/>
                  </a:cubicBezTo>
                  <a:cubicBezTo>
                    <a:pt x="253" y="269"/>
                    <a:pt x="253" y="276"/>
                    <a:pt x="254" y="283"/>
                  </a:cubicBezTo>
                  <a:cubicBezTo>
                    <a:pt x="254" y="285"/>
                    <a:pt x="255" y="288"/>
                    <a:pt x="256" y="290"/>
                  </a:cubicBezTo>
                  <a:cubicBezTo>
                    <a:pt x="259" y="295"/>
                    <a:pt x="264" y="296"/>
                    <a:pt x="269" y="296"/>
                  </a:cubicBezTo>
                  <a:cubicBezTo>
                    <a:pt x="282" y="296"/>
                    <a:pt x="295" y="296"/>
                    <a:pt x="309" y="296"/>
                  </a:cubicBezTo>
                  <a:cubicBezTo>
                    <a:pt x="309" y="296"/>
                    <a:pt x="309" y="296"/>
                    <a:pt x="309" y="296"/>
                  </a:cubicBezTo>
                  <a:close/>
                  <a:moveTo>
                    <a:pt x="307" y="184"/>
                  </a:moveTo>
                  <a:cubicBezTo>
                    <a:pt x="320" y="184"/>
                    <a:pt x="333" y="184"/>
                    <a:pt x="346" y="184"/>
                  </a:cubicBezTo>
                  <a:cubicBezTo>
                    <a:pt x="353" y="184"/>
                    <a:pt x="357" y="180"/>
                    <a:pt x="359" y="173"/>
                  </a:cubicBezTo>
                  <a:cubicBezTo>
                    <a:pt x="361" y="165"/>
                    <a:pt x="361" y="156"/>
                    <a:pt x="359" y="148"/>
                  </a:cubicBezTo>
                  <a:cubicBezTo>
                    <a:pt x="358" y="143"/>
                    <a:pt x="354" y="139"/>
                    <a:pt x="348" y="138"/>
                  </a:cubicBezTo>
                  <a:cubicBezTo>
                    <a:pt x="346" y="137"/>
                    <a:pt x="345" y="137"/>
                    <a:pt x="343" y="137"/>
                  </a:cubicBezTo>
                  <a:cubicBezTo>
                    <a:pt x="319" y="137"/>
                    <a:pt x="295" y="137"/>
                    <a:pt x="271" y="137"/>
                  </a:cubicBezTo>
                  <a:cubicBezTo>
                    <a:pt x="270" y="137"/>
                    <a:pt x="268" y="137"/>
                    <a:pt x="267" y="137"/>
                  </a:cubicBezTo>
                  <a:cubicBezTo>
                    <a:pt x="261" y="138"/>
                    <a:pt x="256" y="141"/>
                    <a:pt x="255" y="148"/>
                  </a:cubicBezTo>
                  <a:cubicBezTo>
                    <a:pt x="253" y="156"/>
                    <a:pt x="253" y="165"/>
                    <a:pt x="255" y="173"/>
                  </a:cubicBezTo>
                  <a:cubicBezTo>
                    <a:pt x="256" y="179"/>
                    <a:pt x="260" y="183"/>
                    <a:pt x="266" y="184"/>
                  </a:cubicBezTo>
                  <a:cubicBezTo>
                    <a:pt x="268" y="184"/>
                    <a:pt x="269" y="184"/>
                    <a:pt x="271" y="184"/>
                  </a:cubicBezTo>
                  <a:cubicBezTo>
                    <a:pt x="283" y="184"/>
                    <a:pt x="295" y="184"/>
                    <a:pt x="307" y="184"/>
                  </a:cubicBezTo>
                  <a:cubicBezTo>
                    <a:pt x="307" y="184"/>
                    <a:pt x="307" y="184"/>
                    <a:pt x="307" y="184"/>
                  </a:cubicBezTo>
                  <a:close/>
                  <a:moveTo>
                    <a:pt x="305" y="307"/>
                  </a:moveTo>
                  <a:cubicBezTo>
                    <a:pt x="297" y="307"/>
                    <a:pt x="289" y="307"/>
                    <a:pt x="281" y="307"/>
                  </a:cubicBezTo>
                  <a:cubicBezTo>
                    <a:pt x="274" y="307"/>
                    <a:pt x="269" y="311"/>
                    <a:pt x="267" y="318"/>
                  </a:cubicBezTo>
                  <a:cubicBezTo>
                    <a:pt x="266" y="326"/>
                    <a:pt x="266" y="335"/>
                    <a:pt x="267" y="343"/>
                  </a:cubicBezTo>
                  <a:cubicBezTo>
                    <a:pt x="269" y="350"/>
                    <a:pt x="274" y="354"/>
                    <a:pt x="281" y="354"/>
                  </a:cubicBezTo>
                  <a:cubicBezTo>
                    <a:pt x="285" y="354"/>
                    <a:pt x="288" y="354"/>
                    <a:pt x="292" y="354"/>
                  </a:cubicBezTo>
                  <a:cubicBezTo>
                    <a:pt x="304" y="354"/>
                    <a:pt x="316" y="354"/>
                    <a:pt x="328" y="354"/>
                  </a:cubicBezTo>
                  <a:cubicBezTo>
                    <a:pt x="335" y="354"/>
                    <a:pt x="339" y="351"/>
                    <a:pt x="341" y="344"/>
                  </a:cubicBezTo>
                  <a:cubicBezTo>
                    <a:pt x="344" y="335"/>
                    <a:pt x="344" y="325"/>
                    <a:pt x="341" y="315"/>
                  </a:cubicBezTo>
                  <a:cubicBezTo>
                    <a:pt x="339" y="311"/>
                    <a:pt x="336" y="309"/>
                    <a:pt x="332" y="308"/>
                  </a:cubicBezTo>
                  <a:cubicBezTo>
                    <a:pt x="330" y="307"/>
                    <a:pt x="328" y="307"/>
                    <a:pt x="326" y="307"/>
                  </a:cubicBezTo>
                  <a:cubicBezTo>
                    <a:pt x="319" y="307"/>
                    <a:pt x="312" y="307"/>
                    <a:pt x="305" y="307"/>
                  </a:cubicBezTo>
                  <a:cubicBezTo>
                    <a:pt x="305" y="307"/>
                    <a:pt x="305" y="307"/>
                    <a:pt x="305" y="3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3901456" y="379975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907052" y="2721719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>
              <a:off x="5792842" y="5242774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5"/>
              </p:custDataLst>
            </p:nvPr>
          </p:nvSpPr>
          <p:spPr>
            <a:xfrm>
              <a:off x="4486842" y="476812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6"/>
              </p:custDataLst>
            </p:nvPr>
          </p:nvSpPr>
          <p:spPr>
            <a:xfrm>
              <a:off x="7587446" y="3812028"/>
              <a:ext cx="513802" cy="494969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7"/>
              </p:custDataLst>
            </p:nvPr>
          </p:nvSpPr>
          <p:spPr>
            <a:xfrm>
              <a:off x="7618349" y="2821291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8"/>
              </p:custDataLst>
            </p:nvPr>
          </p:nvSpPr>
          <p:spPr>
            <a:xfrm>
              <a:off x="7073644" y="478160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9"/>
              </p:custDataLst>
            </p:nvPr>
          </p:nvSpPr>
          <p:spPr>
            <a:xfrm>
              <a:off x="2071616" y="2877664"/>
              <a:ext cx="2803442" cy="30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了解危险区域</a:t>
              </a:r>
              <a:r>
                <a:rPr kumimoji="0" lang="zh-CN" altLang="en-US" sz="1400" b="1" i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 。</a:t>
              </a:r>
              <a:endParaRPr kumimoji="0" lang="zh-CN" altLang="en-US" sz="1400" b="1" i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0"/>
              </p:custDataLst>
            </p:nvPr>
          </p:nvSpPr>
          <p:spPr>
            <a:xfrm>
              <a:off x="1170894" y="4728474"/>
              <a:ext cx="2832545" cy="52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没有上锁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/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挂标签之前，禁止进行机器的修理、上油或调试。</a:t>
              </a:r>
              <a:endParaRPr kumimoji="0" lang="zh-CN" altLang="en-US" sz="1400" b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1"/>
              </p:custDataLst>
            </p:nvPr>
          </p:nvSpPr>
          <p:spPr>
            <a:xfrm>
              <a:off x="838139" y="3948999"/>
              <a:ext cx="2832545" cy="52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用抹布或刷子擦拭，不要用手指或手。</a:t>
              </a:r>
              <a:endParaRPr kumimoji="0" lang="zh-CN" altLang="en-US" sz="1400" b="1" i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2"/>
              </p:custDataLst>
            </p:nvPr>
          </p:nvSpPr>
          <p:spPr>
            <a:xfrm>
              <a:off x="8419745" y="2752303"/>
              <a:ext cx="2803442" cy="52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选用合适的手动工具，并正确使用 。</a:t>
              </a:r>
              <a:endParaRPr kumimoji="0" lang="zh-CN" altLang="en-US" sz="1400" b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3"/>
              </p:custDataLst>
            </p:nvPr>
          </p:nvSpPr>
          <p:spPr>
            <a:xfrm>
              <a:off x="7834104" y="4870541"/>
              <a:ext cx="2940834" cy="52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作业前摘掉所有可能影响安全的首饰。</a:t>
              </a:r>
              <a:endParaRPr kumimoji="0" lang="zh-CN" altLang="en-US" sz="1400" b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4"/>
              </p:custDataLst>
            </p:nvPr>
          </p:nvSpPr>
          <p:spPr>
            <a:xfrm>
              <a:off x="8461328" y="3781459"/>
              <a:ext cx="2832545" cy="95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除非在工作程序（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Work Procedure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）中有特别注明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,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所有作业都要戴合适的手套；而旋转设备周围作业时则禁止戴手套  。</a:t>
              </a:r>
              <a:endParaRPr kumimoji="0" lang="zh-CN" altLang="en-US" sz="1400" b="1" i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15"/>
              </p:custDataLst>
            </p:nvPr>
          </p:nvSpPr>
          <p:spPr>
            <a:xfrm>
              <a:off x="5792841" y="144782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6"/>
              </p:custDataLst>
            </p:nvPr>
          </p:nvSpPr>
          <p:spPr>
            <a:xfrm>
              <a:off x="1319627" y="1766341"/>
              <a:ext cx="2803442" cy="737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保持手的清洁，不要忽视任何可能的伤害。了解皮炎的症状或其它皮肤病 ，必要时立即就医。 </a:t>
              </a:r>
              <a:endParaRPr kumimoji="0" lang="zh-CN" altLang="en-US" sz="1400" b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17"/>
              </p:custDataLst>
            </p:nvPr>
          </p:nvSpPr>
          <p:spPr>
            <a:xfrm>
              <a:off x="7872611" y="2010529"/>
              <a:ext cx="2803442" cy="30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时刻想到手的生理结构  。 </a:t>
              </a:r>
              <a:endParaRPr kumimoji="0" lang="zh-CN" altLang="en-US" sz="1400" b="1" i="1" kern="1200" cap="none" spc="0" normalizeH="0" baseline="0" noProof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>
              <p:custDataLst>
                <p:tags r:id="rId18"/>
              </p:custDataLst>
            </p:nvPr>
          </p:nvSpPr>
          <p:spPr>
            <a:xfrm>
              <a:off x="4618157" y="181796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19"/>
              </p:custDataLst>
            </p:nvPr>
          </p:nvSpPr>
          <p:spPr>
            <a:xfrm>
              <a:off x="7062562" y="185373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20"/>
              </p:custDataLst>
            </p:nvPr>
          </p:nvSpPr>
          <p:spPr>
            <a:xfrm>
              <a:off x="3886565" y="487388"/>
              <a:ext cx="4678715" cy="737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不要把手放在可能夹到或压到的地方。处理材  料，工具和设备前，一定要先检查一下是否有毛 刺、飞边，材料表面是否粗糙、光滑。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>
              <p:custDataLst>
                <p:tags r:id="rId21"/>
              </p:custDataLst>
            </p:nvPr>
          </p:nvSpPr>
          <p:spPr>
            <a:xfrm>
              <a:off x="4582730" y="5916602"/>
              <a:ext cx="3605688" cy="306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开始作业前确认机器是否有安全防护装置。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4275" name="组合 34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6" name="矩形 11"/>
            <p:cNvSpPr/>
            <p:nvPr>
              <p:custDataLst>
                <p:tags r:id="rId22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四、手部安全防护原则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43" name="图片 42" descr="图片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alphaModFix amt="80000"/>
          </a:blip>
          <a:stretch>
            <a:fillRect/>
          </a:stretch>
        </p:blipFill>
        <p:spPr>
          <a:xfrm>
            <a:off x="5949950" y="1350010"/>
            <a:ext cx="3300095" cy="320675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手部安全防护用品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高压绝缘手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0" y="1658938"/>
            <a:ext cx="20891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6" descr="帆布手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658938"/>
            <a:ext cx="194468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Picture 7" descr="电焊手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88" y="1658938"/>
            <a:ext cx="194310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8" descr="防油手套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4222750"/>
            <a:ext cx="2089150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Picture 9" descr="线手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625" y="4222750"/>
            <a:ext cx="1944688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10" descr="人造革套袖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550" y="4222750"/>
            <a:ext cx="1943100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83163" y="3671888"/>
            <a:ext cx="11001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绝缘手套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408863" y="3671888"/>
            <a:ext cx="12239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帆布手套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18700" y="3671888"/>
            <a:ext cx="10972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焊工手套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106025" y="6183313"/>
            <a:ext cx="692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套袖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499350" y="6197600"/>
            <a:ext cx="8686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线手套</a:t>
            </a:r>
            <a:endParaRPr kumimoji="1" lang="zh-CN" altLang="en-US" kern="1200" cap="none" spc="0" normalizeH="0" baseline="0" noProof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967288" y="6211888"/>
            <a:ext cx="10972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防油手套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8382" name="组合 25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7" name="矩形 11"/>
            <p:cNvSpPr/>
            <p:nvPr>
              <p:custDataLst>
                <p:tags r:id="rId7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五、手部安全防护用品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58383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87" y="3073400"/>
            <a:ext cx="3814762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9874250" y="3692525"/>
            <a:ext cx="183832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部护理用品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2813" y="215423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防护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手套的使用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和注意事项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0420" name="组合 10"/>
          <p:cNvGrpSpPr/>
          <p:nvPr/>
        </p:nvGrpSpPr>
        <p:grpSpPr>
          <a:xfrm>
            <a:off x="4938713" y="2130425"/>
            <a:ext cx="4914900" cy="4291013"/>
            <a:chOff x="4939298" y="1896936"/>
            <a:chExt cx="4914058" cy="4290463"/>
          </a:xfrm>
        </p:grpSpPr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6411962" y="1896936"/>
              <a:ext cx="1944216" cy="1944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4"/>
              </p:custDataLst>
            </p:nvPr>
          </p:nvSpPr>
          <p:spPr>
            <a:xfrm>
              <a:off x="6411962" y="4243183"/>
              <a:ext cx="1944216" cy="1944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6800" rIns="91440" bIns="180000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 rot="5400000">
              <a:off x="7909140" y="3079466"/>
              <a:ext cx="1944216" cy="194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 rot="16200000">
              <a:off x="4939298" y="3079466"/>
              <a:ext cx="1944216" cy="194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>
              <a:off x="6316220" y="2956405"/>
              <a:ext cx="2135700" cy="2151211"/>
            </a:xfrm>
            <a:custGeom>
              <a:avLst/>
              <a:gdLst>
                <a:gd name="connsiteX0" fmla="*/ 1222158 w 2452851"/>
                <a:gd name="connsiteY0" fmla="*/ 0 h 2527338"/>
                <a:gd name="connsiteX1" fmla="*/ 2028245 w 2452851"/>
                <a:gd name="connsiteY1" fmla="*/ 428594 h 2527338"/>
                <a:gd name="connsiteX2" fmla="*/ 2071861 w 2452851"/>
                <a:gd name="connsiteY2" fmla="*/ 500388 h 2527338"/>
                <a:gd name="connsiteX3" fmla="*/ 2168127 w 2452851"/>
                <a:gd name="connsiteY3" fmla="*/ 579814 h 2527338"/>
                <a:gd name="connsiteX4" fmla="*/ 2452851 w 2452851"/>
                <a:gd name="connsiteY4" fmla="*/ 1267198 h 2527338"/>
                <a:gd name="connsiteX5" fmla="*/ 2168127 w 2452851"/>
                <a:gd name="connsiteY5" fmla="*/ 1954582 h 2527338"/>
                <a:gd name="connsiteX6" fmla="*/ 2121928 w 2452851"/>
                <a:gd name="connsiteY6" fmla="*/ 1992700 h 2527338"/>
                <a:gd name="connsiteX7" fmla="*/ 2109454 w 2452851"/>
                <a:gd name="connsiteY7" fmla="*/ 2018594 h 2527338"/>
                <a:gd name="connsiteX8" fmla="*/ 1254674 w 2452851"/>
                <a:gd name="connsiteY8" fmla="*/ 2527338 h 2527338"/>
                <a:gd name="connsiteX9" fmla="*/ 448587 w 2452851"/>
                <a:gd name="connsiteY9" fmla="*/ 2098745 h 2527338"/>
                <a:gd name="connsiteX10" fmla="*/ 435346 w 2452851"/>
                <a:gd name="connsiteY10" fmla="*/ 2076949 h 2527338"/>
                <a:gd name="connsiteX11" fmla="*/ 428594 w 2452851"/>
                <a:gd name="connsiteY11" fmla="*/ 2073284 h 2527338"/>
                <a:gd name="connsiteX12" fmla="*/ 0 w 2452851"/>
                <a:gd name="connsiteY12" fmla="*/ 1267197 h 2527338"/>
                <a:gd name="connsiteX13" fmla="*/ 284724 w 2452851"/>
                <a:gd name="connsiteY13" fmla="*/ 579813 h 2527338"/>
                <a:gd name="connsiteX14" fmla="*/ 365081 w 2452851"/>
                <a:gd name="connsiteY14" fmla="*/ 513513 h 2527338"/>
                <a:gd name="connsiteX15" fmla="*/ 367379 w 2452851"/>
                <a:gd name="connsiteY15" fmla="*/ 508744 h 2527338"/>
                <a:gd name="connsiteX16" fmla="*/ 1222158 w 2452851"/>
                <a:gd name="connsiteY16" fmla="*/ 0 h 25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2851" h="2527338">
                  <a:moveTo>
                    <a:pt x="1222158" y="0"/>
                  </a:moveTo>
                  <a:cubicBezTo>
                    <a:pt x="1557708" y="0"/>
                    <a:pt x="1853550" y="170011"/>
                    <a:pt x="2028245" y="428594"/>
                  </a:cubicBezTo>
                  <a:lnTo>
                    <a:pt x="2071861" y="500388"/>
                  </a:lnTo>
                  <a:lnTo>
                    <a:pt x="2168127" y="579814"/>
                  </a:lnTo>
                  <a:cubicBezTo>
                    <a:pt x="2344044" y="755731"/>
                    <a:pt x="2452851" y="998758"/>
                    <a:pt x="2452851" y="1267198"/>
                  </a:cubicBezTo>
                  <a:cubicBezTo>
                    <a:pt x="2452851" y="1535638"/>
                    <a:pt x="2344044" y="1778665"/>
                    <a:pt x="2168127" y="1954582"/>
                  </a:cubicBezTo>
                  <a:lnTo>
                    <a:pt x="2121928" y="1992700"/>
                  </a:lnTo>
                  <a:lnTo>
                    <a:pt x="2109454" y="2018594"/>
                  </a:lnTo>
                  <a:cubicBezTo>
                    <a:pt x="1944838" y="2321625"/>
                    <a:pt x="1623779" y="2527338"/>
                    <a:pt x="1254674" y="2527338"/>
                  </a:cubicBezTo>
                  <a:cubicBezTo>
                    <a:pt x="919124" y="2527338"/>
                    <a:pt x="623282" y="2357327"/>
                    <a:pt x="448587" y="2098745"/>
                  </a:cubicBezTo>
                  <a:lnTo>
                    <a:pt x="435346" y="2076949"/>
                  </a:lnTo>
                  <a:lnTo>
                    <a:pt x="428594" y="2073284"/>
                  </a:lnTo>
                  <a:cubicBezTo>
                    <a:pt x="170011" y="1898589"/>
                    <a:pt x="0" y="1602747"/>
                    <a:pt x="0" y="1267197"/>
                  </a:cubicBezTo>
                  <a:cubicBezTo>
                    <a:pt x="0" y="998757"/>
                    <a:pt x="108807" y="755730"/>
                    <a:pt x="284724" y="579813"/>
                  </a:cubicBezTo>
                  <a:lnTo>
                    <a:pt x="365081" y="513513"/>
                  </a:lnTo>
                  <a:lnTo>
                    <a:pt x="367379" y="508744"/>
                  </a:lnTo>
                  <a:cubicBezTo>
                    <a:pt x="531995" y="205713"/>
                    <a:pt x="853053" y="0"/>
                    <a:pt x="1222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53979" y="3643991"/>
              <a:ext cx="817754" cy="727770"/>
              <a:chOff x="5973356" y="3502143"/>
              <a:chExt cx="592138" cy="590551"/>
            </a:xfrm>
            <a:solidFill>
              <a:srgbClr val="E29100"/>
            </a:solidFill>
          </p:grpSpPr>
          <p:sp>
            <p:nvSpPr>
              <p:cNvPr id="27" name="Freeform 37"/>
              <p:cNvSpPr>
                <a:spLocks noEditPoints="1"/>
              </p:cNvSpPr>
              <p:nvPr/>
            </p:nvSpPr>
            <p:spPr bwMode="auto">
              <a:xfrm>
                <a:off x="6149569" y="3502143"/>
                <a:ext cx="130175" cy="590550"/>
              </a:xfrm>
              <a:custGeom>
                <a:avLst/>
                <a:gdLst>
                  <a:gd name="T0" fmla="*/ 0 w 45"/>
                  <a:gd name="T1" fmla="*/ 102 h 204"/>
                  <a:gd name="T2" fmla="*/ 0 w 45"/>
                  <a:gd name="T3" fmla="*/ 8 h 204"/>
                  <a:gd name="T4" fmla="*/ 4 w 45"/>
                  <a:gd name="T5" fmla="*/ 1 h 204"/>
                  <a:gd name="T6" fmla="*/ 7 w 45"/>
                  <a:gd name="T7" fmla="*/ 0 h 204"/>
                  <a:gd name="T8" fmla="*/ 38 w 45"/>
                  <a:gd name="T9" fmla="*/ 0 h 204"/>
                  <a:gd name="T10" fmla="*/ 45 w 45"/>
                  <a:gd name="T11" fmla="*/ 7 h 204"/>
                  <a:gd name="T12" fmla="*/ 45 w 45"/>
                  <a:gd name="T13" fmla="*/ 8 h 204"/>
                  <a:gd name="T14" fmla="*/ 45 w 45"/>
                  <a:gd name="T15" fmla="*/ 196 h 204"/>
                  <a:gd name="T16" fmla="*/ 40 w 45"/>
                  <a:gd name="T17" fmla="*/ 204 h 204"/>
                  <a:gd name="T18" fmla="*/ 37 w 45"/>
                  <a:gd name="T19" fmla="*/ 204 h 204"/>
                  <a:gd name="T20" fmla="*/ 8 w 45"/>
                  <a:gd name="T21" fmla="*/ 204 h 204"/>
                  <a:gd name="T22" fmla="*/ 0 w 45"/>
                  <a:gd name="T23" fmla="*/ 196 h 204"/>
                  <a:gd name="T24" fmla="*/ 0 w 45"/>
                  <a:gd name="T25" fmla="*/ 102 h 204"/>
                  <a:gd name="T26" fmla="*/ 23 w 45"/>
                  <a:gd name="T27" fmla="*/ 24 h 204"/>
                  <a:gd name="T28" fmla="*/ 23 w 45"/>
                  <a:gd name="T29" fmla="*/ 24 h 204"/>
                  <a:gd name="T30" fmla="*/ 31 w 45"/>
                  <a:gd name="T31" fmla="*/ 24 h 204"/>
                  <a:gd name="T32" fmla="*/ 38 w 45"/>
                  <a:gd name="T33" fmla="*/ 19 h 204"/>
                  <a:gd name="T34" fmla="*/ 38 w 45"/>
                  <a:gd name="T35" fmla="*/ 14 h 204"/>
                  <a:gd name="T36" fmla="*/ 32 w 45"/>
                  <a:gd name="T37" fmla="*/ 8 h 204"/>
                  <a:gd name="T38" fmla="*/ 14 w 45"/>
                  <a:gd name="T39" fmla="*/ 8 h 204"/>
                  <a:gd name="T40" fmla="*/ 11 w 45"/>
                  <a:gd name="T41" fmla="*/ 9 h 204"/>
                  <a:gd name="T42" fmla="*/ 7 w 45"/>
                  <a:gd name="T43" fmla="*/ 17 h 204"/>
                  <a:gd name="T44" fmla="*/ 14 w 45"/>
                  <a:gd name="T45" fmla="*/ 23 h 204"/>
                  <a:gd name="T46" fmla="*/ 23 w 45"/>
                  <a:gd name="T47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204">
                    <a:moveTo>
                      <a:pt x="0" y="102"/>
                    </a:moveTo>
                    <a:cubicBezTo>
                      <a:pt x="0" y="70"/>
                      <a:pt x="0" y="39"/>
                      <a:pt x="0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7" y="0"/>
                      <a:pt x="28" y="0"/>
                      <a:pt x="38" y="0"/>
                    </a:cubicBezTo>
                    <a:cubicBezTo>
                      <a:pt x="42" y="0"/>
                      <a:pt x="45" y="3"/>
                      <a:pt x="45" y="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71"/>
                      <a:pt x="45" y="133"/>
                      <a:pt x="45" y="196"/>
                    </a:cubicBezTo>
                    <a:cubicBezTo>
                      <a:pt x="45" y="200"/>
                      <a:pt x="43" y="203"/>
                      <a:pt x="40" y="204"/>
                    </a:cubicBezTo>
                    <a:cubicBezTo>
                      <a:pt x="39" y="204"/>
                      <a:pt x="38" y="204"/>
                      <a:pt x="37" y="204"/>
                    </a:cubicBezTo>
                    <a:cubicBezTo>
                      <a:pt x="27" y="204"/>
                      <a:pt x="18" y="204"/>
                      <a:pt x="8" y="204"/>
                    </a:cubicBezTo>
                    <a:cubicBezTo>
                      <a:pt x="3" y="204"/>
                      <a:pt x="0" y="201"/>
                      <a:pt x="0" y="196"/>
                    </a:cubicBezTo>
                    <a:cubicBezTo>
                      <a:pt x="0" y="164"/>
                      <a:pt x="0" y="133"/>
                      <a:pt x="0" y="102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24"/>
                      <a:pt x="28" y="24"/>
                      <a:pt x="31" y="24"/>
                    </a:cubicBezTo>
                    <a:cubicBezTo>
                      <a:pt x="34" y="24"/>
                      <a:pt x="36" y="22"/>
                      <a:pt x="38" y="19"/>
                    </a:cubicBezTo>
                    <a:cubicBezTo>
                      <a:pt x="39" y="18"/>
                      <a:pt x="39" y="16"/>
                      <a:pt x="38" y="14"/>
                    </a:cubicBezTo>
                    <a:cubicBezTo>
                      <a:pt x="38" y="11"/>
                      <a:pt x="35" y="8"/>
                      <a:pt x="32" y="8"/>
                    </a:cubicBezTo>
                    <a:cubicBezTo>
                      <a:pt x="26" y="8"/>
                      <a:pt x="20" y="8"/>
                      <a:pt x="14" y="8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8" y="10"/>
                      <a:pt x="7" y="13"/>
                      <a:pt x="7" y="17"/>
                    </a:cubicBezTo>
                    <a:cubicBezTo>
                      <a:pt x="8" y="20"/>
                      <a:pt x="11" y="23"/>
                      <a:pt x="14" y="23"/>
                    </a:cubicBezTo>
                    <a:cubicBezTo>
                      <a:pt x="17" y="24"/>
                      <a:pt x="20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8"/>
              <p:cNvSpPr>
                <a:spLocks noEditPoints="1"/>
              </p:cNvSpPr>
              <p:nvPr/>
            </p:nvSpPr>
            <p:spPr bwMode="auto">
              <a:xfrm>
                <a:off x="5973356" y="3605331"/>
                <a:ext cx="133350" cy="487363"/>
              </a:xfrm>
              <a:custGeom>
                <a:avLst/>
                <a:gdLst>
                  <a:gd name="T0" fmla="*/ 46 w 46"/>
                  <a:gd name="T1" fmla="*/ 84 h 168"/>
                  <a:gd name="T2" fmla="*/ 46 w 46"/>
                  <a:gd name="T3" fmla="*/ 160 h 168"/>
                  <a:gd name="T4" fmla="*/ 41 w 46"/>
                  <a:gd name="T5" fmla="*/ 168 h 168"/>
                  <a:gd name="T6" fmla="*/ 38 w 46"/>
                  <a:gd name="T7" fmla="*/ 168 h 168"/>
                  <a:gd name="T8" fmla="*/ 8 w 46"/>
                  <a:gd name="T9" fmla="*/ 168 h 168"/>
                  <a:gd name="T10" fmla="*/ 1 w 46"/>
                  <a:gd name="T11" fmla="*/ 162 h 168"/>
                  <a:gd name="T12" fmla="*/ 0 w 46"/>
                  <a:gd name="T13" fmla="*/ 160 h 168"/>
                  <a:gd name="T14" fmla="*/ 0 w 46"/>
                  <a:gd name="T15" fmla="*/ 9 h 168"/>
                  <a:gd name="T16" fmla="*/ 9 w 46"/>
                  <a:gd name="T17" fmla="*/ 0 h 168"/>
                  <a:gd name="T18" fmla="*/ 38 w 46"/>
                  <a:gd name="T19" fmla="*/ 0 h 168"/>
                  <a:gd name="T20" fmla="*/ 46 w 46"/>
                  <a:gd name="T21" fmla="*/ 9 h 168"/>
                  <a:gd name="T22" fmla="*/ 46 w 46"/>
                  <a:gd name="T23" fmla="*/ 84 h 168"/>
                  <a:gd name="T24" fmla="*/ 23 w 46"/>
                  <a:gd name="T25" fmla="*/ 24 h 168"/>
                  <a:gd name="T26" fmla="*/ 31 w 46"/>
                  <a:gd name="T27" fmla="*/ 24 h 168"/>
                  <a:gd name="T28" fmla="*/ 39 w 46"/>
                  <a:gd name="T29" fmla="*/ 17 h 168"/>
                  <a:gd name="T30" fmla="*/ 32 w 46"/>
                  <a:gd name="T31" fmla="*/ 9 h 168"/>
                  <a:gd name="T32" fmla="*/ 15 w 46"/>
                  <a:gd name="T33" fmla="*/ 9 h 168"/>
                  <a:gd name="T34" fmla="*/ 14 w 46"/>
                  <a:gd name="T35" fmla="*/ 9 h 168"/>
                  <a:gd name="T36" fmla="*/ 8 w 46"/>
                  <a:gd name="T37" fmla="*/ 18 h 168"/>
                  <a:gd name="T38" fmla="*/ 16 w 46"/>
                  <a:gd name="T39" fmla="*/ 24 h 168"/>
                  <a:gd name="T40" fmla="*/ 23 w 46"/>
                  <a:gd name="T41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68">
                    <a:moveTo>
                      <a:pt x="46" y="84"/>
                    </a:moveTo>
                    <a:cubicBezTo>
                      <a:pt x="46" y="110"/>
                      <a:pt x="46" y="135"/>
                      <a:pt x="46" y="160"/>
                    </a:cubicBezTo>
                    <a:cubicBezTo>
                      <a:pt x="46" y="164"/>
                      <a:pt x="44" y="167"/>
                      <a:pt x="41" y="168"/>
                    </a:cubicBezTo>
                    <a:cubicBezTo>
                      <a:pt x="40" y="168"/>
                      <a:pt x="39" y="168"/>
                      <a:pt x="38" y="168"/>
                    </a:cubicBezTo>
                    <a:cubicBezTo>
                      <a:pt x="28" y="168"/>
                      <a:pt x="18" y="168"/>
                      <a:pt x="8" y="168"/>
                    </a:cubicBezTo>
                    <a:cubicBezTo>
                      <a:pt x="4" y="168"/>
                      <a:pt x="2" y="166"/>
                      <a:pt x="1" y="162"/>
                    </a:cubicBezTo>
                    <a:cubicBezTo>
                      <a:pt x="1" y="161"/>
                      <a:pt x="0" y="161"/>
                      <a:pt x="0" y="160"/>
                    </a:cubicBezTo>
                    <a:cubicBezTo>
                      <a:pt x="0" y="109"/>
                      <a:pt x="0" y="59"/>
                      <a:pt x="0" y="9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9" y="0"/>
                      <a:pt x="28" y="0"/>
                      <a:pt x="38" y="0"/>
                    </a:cubicBezTo>
                    <a:cubicBezTo>
                      <a:pt x="43" y="0"/>
                      <a:pt x="46" y="3"/>
                      <a:pt x="46" y="9"/>
                    </a:cubicBezTo>
                    <a:cubicBezTo>
                      <a:pt x="46" y="34"/>
                      <a:pt x="46" y="59"/>
                      <a:pt x="46" y="84"/>
                    </a:cubicBezTo>
                    <a:close/>
                    <a:moveTo>
                      <a:pt x="23" y="24"/>
                    </a:moveTo>
                    <a:cubicBezTo>
                      <a:pt x="26" y="24"/>
                      <a:pt x="28" y="24"/>
                      <a:pt x="31" y="24"/>
                    </a:cubicBezTo>
                    <a:cubicBezTo>
                      <a:pt x="35" y="24"/>
                      <a:pt x="38" y="22"/>
                      <a:pt x="39" y="17"/>
                    </a:cubicBezTo>
                    <a:cubicBezTo>
                      <a:pt x="39" y="13"/>
                      <a:pt x="36" y="9"/>
                      <a:pt x="32" y="9"/>
                    </a:cubicBezTo>
                    <a:cubicBezTo>
                      <a:pt x="26" y="9"/>
                      <a:pt x="21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0" y="10"/>
                      <a:pt x="8" y="14"/>
                      <a:pt x="8" y="18"/>
                    </a:cubicBezTo>
                    <a:cubicBezTo>
                      <a:pt x="9" y="22"/>
                      <a:pt x="12" y="24"/>
                      <a:pt x="16" y="24"/>
                    </a:cubicBezTo>
                    <a:cubicBezTo>
                      <a:pt x="18" y="24"/>
                      <a:pt x="21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9"/>
              <p:cNvSpPr>
                <a:spLocks noEditPoints="1"/>
              </p:cNvSpPr>
              <p:nvPr/>
            </p:nvSpPr>
            <p:spPr bwMode="auto">
              <a:xfrm>
                <a:off x="6295619" y="3594218"/>
                <a:ext cx="269875" cy="493713"/>
              </a:xfrm>
              <a:custGeom>
                <a:avLst/>
                <a:gdLst>
                  <a:gd name="T0" fmla="*/ 55 w 93"/>
                  <a:gd name="T1" fmla="*/ 170 h 170"/>
                  <a:gd name="T2" fmla="*/ 48 w 93"/>
                  <a:gd name="T3" fmla="*/ 165 h 170"/>
                  <a:gd name="T4" fmla="*/ 40 w 93"/>
                  <a:gd name="T5" fmla="*/ 142 h 170"/>
                  <a:gd name="T6" fmla="*/ 1 w 93"/>
                  <a:gd name="T7" fmla="*/ 21 h 170"/>
                  <a:gd name="T8" fmla="*/ 4 w 93"/>
                  <a:gd name="T9" fmla="*/ 12 h 170"/>
                  <a:gd name="T10" fmla="*/ 6 w 93"/>
                  <a:gd name="T11" fmla="*/ 11 h 170"/>
                  <a:gd name="T12" fmla="*/ 35 w 93"/>
                  <a:gd name="T13" fmla="*/ 1 h 170"/>
                  <a:gd name="T14" fmla="*/ 44 w 93"/>
                  <a:gd name="T15" fmla="*/ 4 h 170"/>
                  <a:gd name="T16" fmla="*/ 45 w 93"/>
                  <a:gd name="T17" fmla="*/ 7 h 170"/>
                  <a:gd name="T18" fmla="*/ 92 w 93"/>
                  <a:gd name="T19" fmla="*/ 150 h 170"/>
                  <a:gd name="T20" fmla="*/ 89 w 93"/>
                  <a:gd name="T21" fmla="*/ 159 h 170"/>
                  <a:gd name="T22" fmla="*/ 87 w 93"/>
                  <a:gd name="T23" fmla="*/ 160 h 170"/>
                  <a:gd name="T24" fmla="*/ 58 w 93"/>
                  <a:gd name="T25" fmla="*/ 170 h 170"/>
                  <a:gd name="T26" fmla="*/ 55 w 93"/>
                  <a:gd name="T27" fmla="*/ 170 h 170"/>
                  <a:gd name="T28" fmla="*/ 40 w 93"/>
                  <a:gd name="T29" fmla="*/ 20 h 170"/>
                  <a:gd name="T30" fmla="*/ 31 w 93"/>
                  <a:gd name="T31" fmla="*/ 12 h 170"/>
                  <a:gd name="T32" fmla="*/ 15 w 93"/>
                  <a:gd name="T33" fmla="*/ 17 h 170"/>
                  <a:gd name="T34" fmla="*/ 11 w 93"/>
                  <a:gd name="T35" fmla="*/ 26 h 170"/>
                  <a:gd name="T36" fmla="*/ 20 w 93"/>
                  <a:gd name="T37" fmla="*/ 31 h 170"/>
                  <a:gd name="T38" fmla="*/ 24 w 93"/>
                  <a:gd name="T39" fmla="*/ 30 h 170"/>
                  <a:gd name="T40" fmla="*/ 36 w 93"/>
                  <a:gd name="T41" fmla="*/ 26 h 170"/>
                  <a:gd name="T42" fmla="*/ 40 w 93"/>
                  <a:gd name="T43" fmla="*/ 2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170">
                    <a:moveTo>
                      <a:pt x="55" y="170"/>
                    </a:moveTo>
                    <a:cubicBezTo>
                      <a:pt x="52" y="170"/>
                      <a:pt x="49" y="168"/>
                      <a:pt x="48" y="165"/>
                    </a:cubicBezTo>
                    <a:cubicBezTo>
                      <a:pt x="45" y="157"/>
                      <a:pt x="43" y="149"/>
                      <a:pt x="40" y="142"/>
                    </a:cubicBezTo>
                    <a:cubicBezTo>
                      <a:pt x="27" y="101"/>
                      <a:pt x="14" y="61"/>
                      <a:pt x="1" y="21"/>
                    </a:cubicBezTo>
                    <a:cubicBezTo>
                      <a:pt x="0" y="17"/>
                      <a:pt x="1" y="14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16" y="8"/>
                      <a:pt x="25" y="4"/>
                      <a:pt x="35" y="1"/>
                    </a:cubicBezTo>
                    <a:cubicBezTo>
                      <a:pt x="38" y="0"/>
                      <a:pt x="42" y="1"/>
                      <a:pt x="44" y="4"/>
                    </a:cubicBezTo>
                    <a:cubicBezTo>
                      <a:pt x="44" y="5"/>
                      <a:pt x="44" y="6"/>
                      <a:pt x="45" y="7"/>
                    </a:cubicBezTo>
                    <a:cubicBezTo>
                      <a:pt x="60" y="55"/>
                      <a:pt x="76" y="102"/>
                      <a:pt x="92" y="150"/>
                    </a:cubicBezTo>
                    <a:cubicBezTo>
                      <a:pt x="93" y="154"/>
                      <a:pt x="92" y="158"/>
                      <a:pt x="89" y="159"/>
                    </a:cubicBezTo>
                    <a:cubicBezTo>
                      <a:pt x="88" y="160"/>
                      <a:pt x="87" y="160"/>
                      <a:pt x="87" y="160"/>
                    </a:cubicBezTo>
                    <a:cubicBezTo>
                      <a:pt x="77" y="164"/>
                      <a:pt x="68" y="167"/>
                      <a:pt x="58" y="170"/>
                    </a:cubicBezTo>
                    <a:cubicBezTo>
                      <a:pt x="57" y="170"/>
                      <a:pt x="56" y="170"/>
                      <a:pt x="55" y="170"/>
                    </a:cubicBezTo>
                    <a:close/>
                    <a:moveTo>
                      <a:pt x="40" y="20"/>
                    </a:moveTo>
                    <a:cubicBezTo>
                      <a:pt x="40" y="14"/>
                      <a:pt x="36" y="10"/>
                      <a:pt x="31" y="12"/>
                    </a:cubicBezTo>
                    <a:cubicBezTo>
                      <a:pt x="26" y="13"/>
                      <a:pt x="20" y="15"/>
                      <a:pt x="15" y="17"/>
                    </a:cubicBezTo>
                    <a:cubicBezTo>
                      <a:pt x="11" y="18"/>
                      <a:pt x="10" y="22"/>
                      <a:pt x="11" y="26"/>
                    </a:cubicBezTo>
                    <a:cubicBezTo>
                      <a:pt x="12" y="30"/>
                      <a:pt x="16" y="32"/>
                      <a:pt x="20" y="31"/>
                    </a:cubicBezTo>
                    <a:cubicBezTo>
                      <a:pt x="21" y="31"/>
                      <a:pt x="22" y="31"/>
                      <a:pt x="24" y="30"/>
                    </a:cubicBezTo>
                    <a:cubicBezTo>
                      <a:pt x="28" y="29"/>
                      <a:pt x="32" y="28"/>
                      <a:pt x="36" y="26"/>
                    </a:cubicBezTo>
                    <a:cubicBezTo>
                      <a:pt x="39" y="25"/>
                      <a:pt x="40" y="23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734621" y="3687849"/>
              <a:ext cx="510304" cy="706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165667" y="2248519"/>
              <a:ext cx="436805" cy="706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546556" y="3697631"/>
              <a:ext cx="527851" cy="706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922838" y="677863"/>
            <a:ext cx="660241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防水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、耐酸碱手套使用前应仔细检查，观察表面是否破损，采取简易方法是向手套内吹气，用手捏紧套口，观察是否漏气。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橡胶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、塑料等类手套用后应冲洗干净、晾干，保存时避免高温。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绝缘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手套应定期检验电绝缘性，不符合规定的不能使用。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乳胶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工业手套只适用于弱酸、浓度不高的硫酸、盐酸和各种盐类，不得接触强氧化酸（硝酸等）。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2913063" y="5557838"/>
            <a:ext cx="42322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护手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霜可以改善手部皮肤粗糙、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脱屑、干裂，营养滋润皮肤。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1597025" y="3294063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4.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隔离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霜可以隔离那些腐蚀性物质，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容易清洁；但不能代替手套。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0424" name="组合 2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2" name="矩形 11"/>
            <p:cNvSpPr/>
            <p:nvPr>
              <p:custDataLst>
                <p:tags r:id="rId11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五、手部安全防护用品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手部伤害的急救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组合 1"/>
          <p:cNvGrpSpPr/>
          <p:nvPr/>
        </p:nvGrpSpPr>
        <p:grpSpPr>
          <a:xfrm>
            <a:off x="587375" y="1601788"/>
            <a:ext cx="11017250" cy="5095875"/>
            <a:chOff x="490861" y="1601028"/>
            <a:chExt cx="11017148" cy="5096002"/>
          </a:xfrm>
        </p:grpSpPr>
        <p:sp>
          <p:nvSpPr>
            <p:cNvPr id="28" name="Freeform 5"/>
            <p:cNvSpPr/>
            <p:nvPr>
              <p:custDataLst>
                <p:tags r:id="rId1"/>
              </p:custDataLst>
            </p:nvPr>
          </p:nvSpPr>
          <p:spPr bwMode="auto">
            <a:xfrm>
              <a:off x="9365120" y="1616078"/>
              <a:ext cx="1567003" cy="4129975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1010742" y="1626970"/>
              <a:ext cx="1454972" cy="4119083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3031938" y="1601028"/>
              <a:ext cx="1575467" cy="5096002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5188446" y="1611920"/>
              <a:ext cx="1575193" cy="4134133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7301742" y="1605184"/>
              <a:ext cx="1527413" cy="5091846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3" name="组合 9"/>
            <p:cNvGrpSpPr/>
            <p:nvPr/>
          </p:nvGrpSpPr>
          <p:grpSpPr>
            <a:xfrm>
              <a:off x="490861" y="2148352"/>
              <a:ext cx="11017148" cy="484282"/>
              <a:chOff x="623392" y="2462233"/>
              <a:chExt cx="10650577" cy="48428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23392" y="2462233"/>
                <a:ext cx="10650577" cy="477341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23392" y="2462233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3392" y="2946515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 12"/>
            <p:cNvSpPr/>
            <p:nvPr>
              <p:custDataLst>
                <p:tags r:id="rId6"/>
              </p:custDataLst>
            </p:nvPr>
          </p:nvSpPr>
          <p:spPr bwMode="auto">
            <a:xfrm>
              <a:off x="7897275" y="1724868"/>
              <a:ext cx="335671" cy="306605"/>
            </a:xfrm>
            <a:custGeom>
              <a:avLst/>
              <a:gdLst>
                <a:gd name="T0" fmla="*/ 75 w 149"/>
                <a:gd name="T1" fmla="*/ 60 h 136"/>
                <a:gd name="T2" fmla="*/ 75 w 149"/>
                <a:gd name="T3" fmla="*/ 59 h 136"/>
                <a:gd name="T4" fmla="*/ 75 w 149"/>
                <a:gd name="T5" fmla="*/ 41 h 136"/>
                <a:gd name="T6" fmla="*/ 96 w 149"/>
                <a:gd name="T7" fmla="*/ 7 h 136"/>
                <a:gd name="T8" fmla="*/ 136 w 149"/>
                <a:gd name="T9" fmla="*/ 12 h 136"/>
                <a:gd name="T10" fmla="*/ 149 w 149"/>
                <a:gd name="T11" fmla="*/ 35 h 136"/>
                <a:gd name="T12" fmla="*/ 149 w 149"/>
                <a:gd name="T13" fmla="*/ 41 h 136"/>
                <a:gd name="T14" fmla="*/ 149 w 149"/>
                <a:gd name="T15" fmla="*/ 60 h 136"/>
                <a:gd name="T16" fmla="*/ 149 w 149"/>
                <a:gd name="T17" fmla="*/ 60 h 136"/>
                <a:gd name="T18" fmla="*/ 136 w 149"/>
                <a:gd name="T19" fmla="*/ 60 h 136"/>
                <a:gd name="T20" fmla="*/ 136 w 149"/>
                <a:gd name="T21" fmla="*/ 59 h 136"/>
                <a:gd name="T22" fmla="*/ 136 w 149"/>
                <a:gd name="T23" fmla="*/ 41 h 136"/>
                <a:gd name="T24" fmla="*/ 129 w 149"/>
                <a:gd name="T25" fmla="*/ 25 h 136"/>
                <a:gd name="T26" fmla="*/ 112 w 149"/>
                <a:gd name="T27" fmla="*/ 18 h 136"/>
                <a:gd name="T28" fmla="*/ 92 w 149"/>
                <a:gd name="T29" fmla="*/ 32 h 136"/>
                <a:gd name="T30" fmla="*/ 90 w 149"/>
                <a:gd name="T31" fmla="*/ 41 h 136"/>
                <a:gd name="T32" fmla="*/ 90 w 149"/>
                <a:gd name="T33" fmla="*/ 60 h 136"/>
                <a:gd name="T34" fmla="*/ 90 w 149"/>
                <a:gd name="T35" fmla="*/ 60 h 136"/>
                <a:gd name="T36" fmla="*/ 91 w 149"/>
                <a:gd name="T37" fmla="*/ 60 h 136"/>
                <a:gd name="T38" fmla="*/ 99 w 149"/>
                <a:gd name="T39" fmla="*/ 60 h 136"/>
                <a:gd name="T40" fmla="*/ 103 w 149"/>
                <a:gd name="T41" fmla="*/ 65 h 136"/>
                <a:gd name="T42" fmla="*/ 103 w 149"/>
                <a:gd name="T43" fmla="*/ 125 h 136"/>
                <a:gd name="T44" fmla="*/ 103 w 149"/>
                <a:gd name="T45" fmla="*/ 132 h 136"/>
                <a:gd name="T46" fmla="*/ 99 w 149"/>
                <a:gd name="T47" fmla="*/ 136 h 136"/>
                <a:gd name="T48" fmla="*/ 5 w 149"/>
                <a:gd name="T49" fmla="*/ 136 h 136"/>
                <a:gd name="T50" fmla="*/ 0 w 149"/>
                <a:gd name="T51" fmla="*/ 132 h 136"/>
                <a:gd name="T52" fmla="*/ 0 w 149"/>
                <a:gd name="T53" fmla="*/ 65 h 136"/>
                <a:gd name="T54" fmla="*/ 5 w 149"/>
                <a:gd name="T55" fmla="*/ 60 h 136"/>
                <a:gd name="T56" fmla="*/ 74 w 149"/>
                <a:gd name="T57" fmla="*/ 60 h 136"/>
                <a:gd name="T58" fmla="*/ 75 w 149"/>
                <a:gd name="T59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136">
                  <a:moveTo>
                    <a:pt x="75" y="60"/>
                  </a:moveTo>
                  <a:cubicBezTo>
                    <a:pt x="75" y="60"/>
                    <a:pt x="75" y="60"/>
                    <a:pt x="75" y="59"/>
                  </a:cubicBezTo>
                  <a:cubicBezTo>
                    <a:pt x="75" y="53"/>
                    <a:pt x="75" y="47"/>
                    <a:pt x="75" y="41"/>
                  </a:cubicBezTo>
                  <a:cubicBezTo>
                    <a:pt x="76" y="26"/>
                    <a:pt x="82" y="14"/>
                    <a:pt x="96" y="7"/>
                  </a:cubicBezTo>
                  <a:cubicBezTo>
                    <a:pt x="109" y="0"/>
                    <a:pt x="125" y="3"/>
                    <a:pt x="136" y="12"/>
                  </a:cubicBezTo>
                  <a:cubicBezTo>
                    <a:pt x="143" y="18"/>
                    <a:pt x="147" y="26"/>
                    <a:pt x="149" y="35"/>
                  </a:cubicBezTo>
                  <a:cubicBezTo>
                    <a:pt x="149" y="37"/>
                    <a:pt x="149" y="39"/>
                    <a:pt x="149" y="41"/>
                  </a:cubicBezTo>
                  <a:cubicBezTo>
                    <a:pt x="149" y="47"/>
                    <a:pt x="149" y="53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5" y="60"/>
                    <a:pt x="140" y="60"/>
                    <a:pt x="136" y="60"/>
                  </a:cubicBezTo>
                  <a:cubicBezTo>
                    <a:pt x="136" y="60"/>
                    <a:pt x="136" y="60"/>
                    <a:pt x="136" y="59"/>
                  </a:cubicBezTo>
                  <a:cubicBezTo>
                    <a:pt x="136" y="53"/>
                    <a:pt x="136" y="47"/>
                    <a:pt x="136" y="41"/>
                  </a:cubicBezTo>
                  <a:cubicBezTo>
                    <a:pt x="136" y="35"/>
                    <a:pt x="134" y="29"/>
                    <a:pt x="129" y="25"/>
                  </a:cubicBezTo>
                  <a:cubicBezTo>
                    <a:pt x="124" y="20"/>
                    <a:pt x="119" y="18"/>
                    <a:pt x="112" y="18"/>
                  </a:cubicBezTo>
                  <a:cubicBezTo>
                    <a:pt x="103" y="18"/>
                    <a:pt x="96" y="23"/>
                    <a:pt x="92" y="32"/>
                  </a:cubicBezTo>
                  <a:cubicBezTo>
                    <a:pt x="90" y="35"/>
                    <a:pt x="90" y="38"/>
                    <a:pt x="90" y="41"/>
                  </a:cubicBezTo>
                  <a:cubicBezTo>
                    <a:pt x="90" y="47"/>
                    <a:pt x="90" y="54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1" y="60"/>
                  </a:cubicBezTo>
                  <a:cubicBezTo>
                    <a:pt x="93" y="60"/>
                    <a:pt x="96" y="60"/>
                    <a:pt x="99" y="60"/>
                  </a:cubicBezTo>
                  <a:cubicBezTo>
                    <a:pt x="102" y="60"/>
                    <a:pt x="103" y="62"/>
                    <a:pt x="103" y="65"/>
                  </a:cubicBezTo>
                  <a:cubicBezTo>
                    <a:pt x="103" y="85"/>
                    <a:pt x="103" y="105"/>
                    <a:pt x="103" y="125"/>
                  </a:cubicBezTo>
                  <a:cubicBezTo>
                    <a:pt x="103" y="127"/>
                    <a:pt x="103" y="129"/>
                    <a:pt x="103" y="132"/>
                  </a:cubicBezTo>
                  <a:cubicBezTo>
                    <a:pt x="103" y="135"/>
                    <a:pt x="102" y="136"/>
                    <a:pt x="99" y="136"/>
                  </a:cubicBezTo>
                  <a:cubicBezTo>
                    <a:pt x="67" y="136"/>
                    <a:pt x="36" y="136"/>
                    <a:pt x="5" y="136"/>
                  </a:cubicBezTo>
                  <a:cubicBezTo>
                    <a:pt x="2" y="136"/>
                    <a:pt x="0" y="134"/>
                    <a:pt x="0" y="132"/>
                  </a:cubicBezTo>
                  <a:cubicBezTo>
                    <a:pt x="0" y="109"/>
                    <a:pt x="0" y="87"/>
                    <a:pt x="0" y="65"/>
                  </a:cubicBezTo>
                  <a:cubicBezTo>
                    <a:pt x="0" y="62"/>
                    <a:pt x="2" y="60"/>
                    <a:pt x="5" y="60"/>
                  </a:cubicBezTo>
                  <a:cubicBezTo>
                    <a:pt x="28" y="60"/>
                    <a:pt x="51" y="60"/>
                    <a:pt x="74" y="60"/>
                  </a:cubicBezTo>
                  <a:cubicBezTo>
                    <a:pt x="74" y="60"/>
                    <a:pt x="75" y="60"/>
                    <a:pt x="75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5" name="组合 14"/>
            <p:cNvGrpSpPr/>
            <p:nvPr/>
          </p:nvGrpSpPr>
          <p:grpSpPr>
            <a:xfrm>
              <a:off x="5762997" y="1721551"/>
              <a:ext cx="360031" cy="360926"/>
              <a:chOff x="7160009" y="2094757"/>
              <a:chExt cx="360031" cy="360926"/>
            </a:xfrm>
          </p:grpSpPr>
          <p:sp>
            <p:nvSpPr>
              <p:cNvPr id="16" name="Freeform 16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60009" y="2094757"/>
                <a:ext cx="360031" cy="360926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1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282706" y="2214767"/>
                <a:ext cx="113741" cy="11642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6" name="组合 17"/>
            <p:cNvGrpSpPr/>
            <p:nvPr/>
          </p:nvGrpSpPr>
          <p:grpSpPr>
            <a:xfrm>
              <a:off x="1527753" y="1720334"/>
              <a:ext cx="390525" cy="352425"/>
              <a:chOff x="2100389" y="2103258"/>
              <a:chExt cx="390525" cy="352425"/>
            </a:xfrm>
          </p:grpSpPr>
          <p:sp>
            <p:nvSpPr>
              <p:cNvPr id="19" name="Freeform 2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100389" y="2103258"/>
                <a:ext cx="390525" cy="212725"/>
              </a:xfrm>
              <a:custGeom>
                <a:avLst/>
                <a:gdLst>
                  <a:gd name="T0" fmla="*/ 0 w 167"/>
                  <a:gd name="T1" fmla="*/ 64 h 91"/>
                  <a:gd name="T2" fmla="*/ 10 w 167"/>
                  <a:gd name="T3" fmla="*/ 57 h 91"/>
                  <a:gd name="T4" fmla="*/ 83 w 167"/>
                  <a:gd name="T5" fmla="*/ 0 h 91"/>
                  <a:gd name="T6" fmla="*/ 84 w 167"/>
                  <a:gd name="T7" fmla="*/ 0 h 91"/>
                  <a:gd name="T8" fmla="*/ 166 w 167"/>
                  <a:gd name="T9" fmla="*/ 64 h 91"/>
                  <a:gd name="T10" fmla="*/ 167 w 167"/>
                  <a:gd name="T11" fmla="*/ 65 h 91"/>
                  <a:gd name="T12" fmla="*/ 167 w 167"/>
                  <a:gd name="T13" fmla="*/ 90 h 91"/>
                  <a:gd name="T14" fmla="*/ 167 w 167"/>
                  <a:gd name="T15" fmla="*/ 91 h 91"/>
                  <a:gd name="T16" fmla="*/ 166 w 167"/>
                  <a:gd name="T17" fmla="*/ 90 h 91"/>
                  <a:gd name="T18" fmla="*/ 84 w 167"/>
                  <a:gd name="T19" fmla="*/ 27 h 91"/>
                  <a:gd name="T20" fmla="*/ 83 w 167"/>
                  <a:gd name="T21" fmla="*/ 27 h 91"/>
                  <a:gd name="T22" fmla="*/ 1 w 167"/>
                  <a:gd name="T23" fmla="*/ 90 h 91"/>
                  <a:gd name="T24" fmla="*/ 0 w 167"/>
                  <a:gd name="T25" fmla="*/ 91 h 91"/>
                  <a:gd name="T26" fmla="*/ 0 w 167"/>
                  <a:gd name="T27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7" h="91">
                    <a:moveTo>
                      <a:pt x="0" y="64"/>
                    </a:moveTo>
                    <a:cubicBezTo>
                      <a:pt x="4" y="62"/>
                      <a:pt x="7" y="59"/>
                      <a:pt x="10" y="57"/>
                    </a:cubicBezTo>
                    <a:cubicBezTo>
                      <a:pt x="34" y="38"/>
                      <a:pt x="59" y="19"/>
                      <a:pt x="83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111" y="22"/>
                      <a:pt x="139" y="43"/>
                      <a:pt x="166" y="64"/>
                    </a:cubicBezTo>
                    <a:cubicBezTo>
                      <a:pt x="166" y="64"/>
                      <a:pt x="167" y="65"/>
                      <a:pt x="167" y="65"/>
                    </a:cubicBezTo>
                    <a:cubicBezTo>
                      <a:pt x="167" y="73"/>
                      <a:pt x="167" y="82"/>
                      <a:pt x="167" y="90"/>
                    </a:cubicBezTo>
                    <a:cubicBezTo>
                      <a:pt x="167" y="90"/>
                      <a:pt x="167" y="90"/>
                      <a:pt x="167" y="91"/>
                    </a:cubicBezTo>
                    <a:cubicBezTo>
                      <a:pt x="166" y="91"/>
                      <a:pt x="166" y="90"/>
                      <a:pt x="166" y="90"/>
                    </a:cubicBezTo>
                    <a:cubicBezTo>
                      <a:pt x="139" y="69"/>
                      <a:pt x="111" y="48"/>
                      <a:pt x="84" y="27"/>
                    </a:cubicBezTo>
                    <a:cubicBezTo>
                      <a:pt x="84" y="26"/>
                      <a:pt x="83" y="26"/>
                      <a:pt x="83" y="27"/>
                    </a:cubicBezTo>
                    <a:cubicBezTo>
                      <a:pt x="55" y="48"/>
                      <a:pt x="28" y="69"/>
                      <a:pt x="1" y="90"/>
                    </a:cubicBezTo>
                    <a:cubicBezTo>
                      <a:pt x="1" y="90"/>
                      <a:pt x="0" y="91"/>
                      <a:pt x="0" y="91"/>
                    </a:cubicBezTo>
                    <a:cubicBezTo>
                      <a:pt x="0" y="82"/>
                      <a:pt x="0" y="73"/>
                      <a:pt x="0" y="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2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149602" y="2201683"/>
                <a:ext cx="292100" cy="254000"/>
              </a:xfrm>
              <a:custGeom>
                <a:avLst/>
                <a:gdLst>
                  <a:gd name="T0" fmla="*/ 125 w 125"/>
                  <a:gd name="T1" fmla="*/ 109 h 109"/>
                  <a:gd name="T2" fmla="*/ 83 w 125"/>
                  <a:gd name="T3" fmla="*/ 109 h 109"/>
                  <a:gd name="T4" fmla="*/ 83 w 125"/>
                  <a:gd name="T5" fmla="*/ 67 h 109"/>
                  <a:gd name="T6" fmla="*/ 42 w 125"/>
                  <a:gd name="T7" fmla="*/ 67 h 109"/>
                  <a:gd name="T8" fmla="*/ 42 w 125"/>
                  <a:gd name="T9" fmla="*/ 109 h 109"/>
                  <a:gd name="T10" fmla="*/ 0 w 125"/>
                  <a:gd name="T11" fmla="*/ 109 h 109"/>
                  <a:gd name="T12" fmla="*/ 0 w 125"/>
                  <a:gd name="T13" fmla="*/ 108 h 109"/>
                  <a:gd name="T14" fmla="*/ 0 w 125"/>
                  <a:gd name="T15" fmla="*/ 47 h 109"/>
                  <a:gd name="T16" fmla="*/ 1 w 125"/>
                  <a:gd name="T17" fmla="*/ 46 h 109"/>
                  <a:gd name="T18" fmla="*/ 62 w 125"/>
                  <a:gd name="T19" fmla="*/ 0 h 109"/>
                  <a:gd name="T20" fmla="*/ 63 w 125"/>
                  <a:gd name="T21" fmla="*/ 0 h 109"/>
                  <a:gd name="T22" fmla="*/ 124 w 125"/>
                  <a:gd name="T23" fmla="*/ 46 h 109"/>
                  <a:gd name="T24" fmla="*/ 125 w 125"/>
                  <a:gd name="T25" fmla="*/ 47 h 109"/>
                  <a:gd name="T26" fmla="*/ 125 w 125"/>
                  <a:gd name="T27" fmla="*/ 108 h 109"/>
                  <a:gd name="T28" fmla="*/ 125 w 125"/>
                  <a:gd name="T2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09">
                    <a:moveTo>
                      <a:pt x="125" y="109"/>
                    </a:moveTo>
                    <a:cubicBezTo>
                      <a:pt x="111" y="109"/>
                      <a:pt x="97" y="109"/>
                      <a:pt x="83" y="109"/>
                    </a:cubicBezTo>
                    <a:cubicBezTo>
                      <a:pt x="83" y="95"/>
                      <a:pt x="83" y="81"/>
                      <a:pt x="83" y="67"/>
                    </a:cubicBezTo>
                    <a:cubicBezTo>
                      <a:pt x="69" y="67"/>
                      <a:pt x="56" y="67"/>
                      <a:pt x="42" y="67"/>
                    </a:cubicBezTo>
                    <a:cubicBezTo>
                      <a:pt x="42" y="81"/>
                      <a:pt x="42" y="95"/>
                      <a:pt x="42" y="109"/>
                    </a:cubicBezTo>
                    <a:cubicBezTo>
                      <a:pt x="28" y="109"/>
                      <a:pt x="14" y="109"/>
                      <a:pt x="0" y="109"/>
                    </a:cubicBezTo>
                    <a:cubicBezTo>
                      <a:pt x="0" y="109"/>
                      <a:pt x="0" y="108"/>
                      <a:pt x="0" y="108"/>
                    </a:cubicBezTo>
                    <a:cubicBezTo>
                      <a:pt x="0" y="88"/>
                      <a:pt x="0" y="68"/>
                      <a:pt x="0" y="47"/>
                    </a:cubicBezTo>
                    <a:cubicBezTo>
                      <a:pt x="0" y="47"/>
                      <a:pt x="0" y="46"/>
                      <a:pt x="1" y="46"/>
                    </a:cubicBezTo>
                    <a:cubicBezTo>
                      <a:pt x="21" y="31"/>
                      <a:pt x="41" y="15"/>
                      <a:pt x="62" y="0"/>
                    </a:cubicBezTo>
                    <a:cubicBezTo>
                      <a:pt x="62" y="0"/>
                      <a:pt x="63" y="0"/>
                      <a:pt x="63" y="0"/>
                    </a:cubicBezTo>
                    <a:cubicBezTo>
                      <a:pt x="83" y="15"/>
                      <a:pt x="104" y="31"/>
                      <a:pt x="124" y="46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67"/>
                      <a:pt x="125" y="88"/>
                      <a:pt x="125" y="108"/>
                    </a:cubicBezTo>
                    <a:cubicBezTo>
                      <a:pt x="125" y="108"/>
                      <a:pt x="125" y="108"/>
                      <a:pt x="125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7" name="组合 20"/>
            <p:cNvGrpSpPr/>
            <p:nvPr/>
          </p:nvGrpSpPr>
          <p:grpSpPr>
            <a:xfrm>
              <a:off x="3611053" y="1727332"/>
              <a:ext cx="363537" cy="369887"/>
              <a:chOff x="4632454" y="2117543"/>
              <a:chExt cx="363537" cy="369887"/>
            </a:xfrm>
          </p:grpSpPr>
          <p:sp>
            <p:nvSpPr>
              <p:cNvPr id="22" name="Freeform 30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32454" y="2117543"/>
                <a:ext cx="363537" cy="369887"/>
              </a:xfrm>
              <a:custGeom>
                <a:avLst/>
                <a:gdLst>
                  <a:gd name="T0" fmla="*/ 106 w 156"/>
                  <a:gd name="T1" fmla="*/ 127 h 159"/>
                  <a:gd name="T2" fmla="*/ 19 w 156"/>
                  <a:gd name="T3" fmla="*/ 111 h 159"/>
                  <a:gd name="T4" fmla="*/ 25 w 156"/>
                  <a:gd name="T5" fmla="*/ 26 h 159"/>
                  <a:gd name="T6" fmla="*/ 110 w 156"/>
                  <a:gd name="T7" fmla="*/ 19 h 159"/>
                  <a:gd name="T8" fmla="*/ 130 w 156"/>
                  <a:gd name="T9" fmla="*/ 44 h 159"/>
                  <a:gd name="T10" fmla="*/ 136 w 156"/>
                  <a:gd name="T11" fmla="*/ 76 h 159"/>
                  <a:gd name="T12" fmla="*/ 126 w 156"/>
                  <a:gd name="T13" fmla="*/ 107 h 159"/>
                  <a:gd name="T14" fmla="*/ 127 w 156"/>
                  <a:gd name="T15" fmla="*/ 108 h 159"/>
                  <a:gd name="T16" fmla="*/ 150 w 156"/>
                  <a:gd name="T17" fmla="*/ 131 h 159"/>
                  <a:gd name="T18" fmla="*/ 154 w 156"/>
                  <a:gd name="T19" fmla="*/ 147 h 159"/>
                  <a:gd name="T20" fmla="*/ 132 w 156"/>
                  <a:gd name="T21" fmla="*/ 152 h 159"/>
                  <a:gd name="T22" fmla="*/ 130 w 156"/>
                  <a:gd name="T23" fmla="*/ 151 h 159"/>
                  <a:gd name="T24" fmla="*/ 107 w 156"/>
                  <a:gd name="T25" fmla="*/ 128 h 159"/>
                  <a:gd name="T26" fmla="*/ 106 w 156"/>
                  <a:gd name="T27" fmla="*/ 127 h 159"/>
                  <a:gd name="T28" fmla="*/ 24 w 156"/>
                  <a:gd name="T29" fmla="*/ 72 h 159"/>
                  <a:gd name="T30" fmla="*/ 71 w 156"/>
                  <a:gd name="T31" fmla="*/ 119 h 159"/>
                  <a:gd name="T32" fmla="*/ 118 w 156"/>
                  <a:gd name="T33" fmla="*/ 72 h 159"/>
                  <a:gd name="T34" fmla="*/ 71 w 156"/>
                  <a:gd name="T35" fmla="*/ 25 h 159"/>
                  <a:gd name="T36" fmla="*/ 24 w 156"/>
                  <a:gd name="T37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59">
                    <a:moveTo>
                      <a:pt x="106" y="127"/>
                    </a:moveTo>
                    <a:cubicBezTo>
                      <a:pt x="76" y="146"/>
                      <a:pt x="38" y="137"/>
                      <a:pt x="19" y="111"/>
                    </a:cubicBezTo>
                    <a:cubicBezTo>
                      <a:pt x="0" y="86"/>
                      <a:pt x="1" y="49"/>
                      <a:pt x="25" y="26"/>
                    </a:cubicBezTo>
                    <a:cubicBezTo>
                      <a:pt x="47" y="3"/>
                      <a:pt x="83" y="0"/>
                      <a:pt x="110" y="19"/>
                    </a:cubicBezTo>
                    <a:cubicBezTo>
                      <a:pt x="119" y="26"/>
                      <a:pt x="126" y="34"/>
                      <a:pt x="130" y="44"/>
                    </a:cubicBezTo>
                    <a:cubicBezTo>
                      <a:pt x="135" y="55"/>
                      <a:pt x="137" y="65"/>
                      <a:pt x="136" y="76"/>
                    </a:cubicBezTo>
                    <a:cubicBezTo>
                      <a:pt x="135" y="87"/>
                      <a:pt x="132" y="98"/>
                      <a:pt x="126" y="107"/>
                    </a:cubicBezTo>
                    <a:cubicBezTo>
                      <a:pt x="126" y="107"/>
                      <a:pt x="126" y="108"/>
                      <a:pt x="127" y="108"/>
                    </a:cubicBezTo>
                    <a:cubicBezTo>
                      <a:pt x="134" y="116"/>
                      <a:pt x="142" y="124"/>
                      <a:pt x="150" y="131"/>
                    </a:cubicBezTo>
                    <a:cubicBezTo>
                      <a:pt x="155" y="136"/>
                      <a:pt x="156" y="141"/>
                      <a:pt x="154" y="147"/>
                    </a:cubicBezTo>
                    <a:cubicBezTo>
                      <a:pt x="151" y="156"/>
                      <a:pt x="139" y="159"/>
                      <a:pt x="132" y="152"/>
                    </a:cubicBezTo>
                    <a:cubicBezTo>
                      <a:pt x="131" y="152"/>
                      <a:pt x="131" y="151"/>
                      <a:pt x="130" y="151"/>
                    </a:cubicBezTo>
                    <a:cubicBezTo>
                      <a:pt x="122" y="143"/>
                      <a:pt x="115" y="135"/>
                      <a:pt x="107" y="128"/>
                    </a:cubicBezTo>
                    <a:cubicBezTo>
                      <a:pt x="107" y="127"/>
                      <a:pt x="106" y="127"/>
                      <a:pt x="106" y="127"/>
                    </a:cubicBezTo>
                    <a:close/>
                    <a:moveTo>
                      <a:pt x="24" y="72"/>
                    </a:moveTo>
                    <a:cubicBezTo>
                      <a:pt x="24" y="98"/>
                      <a:pt x="45" y="119"/>
                      <a:pt x="71" y="119"/>
                    </a:cubicBezTo>
                    <a:cubicBezTo>
                      <a:pt x="97" y="119"/>
                      <a:pt x="118" y="98"/>
                      <a:pt x="118" y="72"/>
                    </a:cubicBezTo>
                    <a:cubicBezTo>
                      <a:pt x="118" y="46"/>
                      <a:pt x="97" y="25"/>
                      <a:pt x="71" y="25"/>
                    </a:cubicBezTo>
                    <a:cubicBezTo>
                      <a:pt x="45" y="25"/>
                      <a:pt x="24" y="46"/>
                      <a:pt x="24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729291" y="2220730"/>
                <a:ext cx="136525" cy="130175"/>
              </a:xfrm>
              <a:custGeom>
                <a:avLst/>
                <a:gdLst>
                  <a:gd name="T0" fmla="*/ 20 w 58"/>
                  <a:gd name="T1" fmla="*/ 19 h 56"/>
                  <a:gd name="T2" fmla="*/ 20 w 58"/>
                  <a:gd name="T3" fmla="*/ 18 h 56"/>
                  <a:gd name="T4" fmla="*/ 20 w 58"/>
                  <a:gd name="T5" fmla="*/ 9 h 56"/>
                  <a:gd name="T6" fmla="*/ 28 w 58"/>
                  <a:gd name="T7" fmla="*/ 0 h 56"/>
                  <a:gd name="T8" fmla="*/ 38 w 58"/>
                  <a:gd name="T9" fmla="*/ 7 h 56"/>
                  <a:gd name="T10" fmla="*/ 38 w 58"/>
                  <a:gd name="T11" fmla="*/ 10 h 56"/>
                  <a:gd name="T12" fmla="*/ 38 w 58"/>
                  <a:gd name="T13" fmla="*/ 18 h 56"/>
                  <a:gd name="T14" fmla="*/ 38 w 58"/>
                  <a:gd name="T15" fmla="*/ 19 h 56"/>
                  <a:gd name="T16" fmla="*/ 39 w 58"/>
                  <a:gd name="T17" fmla="*/ 19 h 56"/>
                  <a:gd name="T18" fmla="*/ 48 w 58"/>
                  <a:gd name="T19" fmla="*/ 19 h 56"/>
                  <a:gd name="T20" fmla="*/ 57 w 58"/>
                  <a:gd name="T21" fmla="*/ 27 h 56"/>
                  <a:gd name="T22" fmla="*/ 50 w 58"/>
                  <a:gd name="T23" fmla="*/ 37 h 56"/>
                  <a:gd name="T24" fmla="*/ 47 w 58"/>
                  <a:gd name="T25" fmla="*/ 37 h 56"/>
                  <a:gd name="T26" fmla="*/ 39 w 58"/>
                  <a:gd name="T27" fmla="*/ 37 h 56"/>
                  <a:gd name="T28" fmla="*/ 38 w 58"/>
                  <a:gd name="T29" fmla="*/ 37 h 56"/>
                  <a:gd name="T30" fmla="*/ 38 w 58"/>
                  <a:gd name="T31" fmla="*/ 38 h 56"/>
                  <a:gd name="T32" fmla="*/ 38 w 58"/>
                  <a:gd name="T33" fmla="*/ 46 h 56"/>
                  <a:gd name="T34" fmla="*/ 28 w 58"/>
                  <a:gd name="T35" fmla="*/ 56 h 56"/>
                  <a:gd name="T36" fmla="*/ 20 w 58"/>
                  <a:gd name="T37" fmla="*/ 47 h 56"/>
                  <a:gd name="T38" fmla="*/ 20 w 58"/>
                  <a:gd name="T39" fmla="*/ 38 h 56"/>
                  <a:gd name="T40" fmla="*/ 20 w 58"/>
                  <a:gd name="T41" fmla="*/ 37 h 56"/>
                  <a:gd name="T42" fmla="*/ 19 w 58"/>
                  <a:gd name="T43" fmla="*/ 37 h 56"/>
                  <a:gd name="T44" fmla="*/ 10 w 58"/>
                  <a:gd name="T45" fmla="*/ 37 h 56"/>
                  <a:gd name="T46" fmla="*/ 1 w 58"/>
                  <a:gd name="T47" fmla="*/ 29 h 56"/>
                  <a:gd name="T48" fmla="*/ 7 w 58"/>
                  <a:gd name="T49" fmla="*/ 19 h 56"/>
                  <a:gd name="T50" fmla="*/ 11 w 58"/>
                  <a:gd name="T51" fmla="*/ 19 h 56"/>
                  <a:gd name="T52" fmla="*/ 19 w 58"/>
                  <a:gd name="T53" fmla="*/ 19 h 56"/>
                  <a:gd name="T54" fmla="*/ 20 w 58"/>
                  <a:gd name="T55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6">
                    <a:moveTo>
                      <a:pt x="20" y="19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0" y="12"/>
                      <a:pt x="20" y="9"/>
                    </a:cubicBezTo>
                    <a:cubicBezTo>
                      <a:pt x="20" y="4"/>
                      <a:pt x="23" y="1"/>
                      <a:pt x="28" y="0"/>
                    </a:cubicBezTo>
                    <a:cubicBezTo>
                      <a:pt x="33" y="0"/>
                      <a:pt x="37" y="3"/>
                      <a:pt x="38" y="7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8" y="18"/>
                    </a:cubicBezTo>
                    <a:cubicBezTo>
                      <a:pt x="38" y="18"/>
                      <a:pt x="38" y="18"/>
                      <a:pt x="38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2" y="19"/>
                      <a:pt x="45" y="19"/>
                      <a:pt x="48" y="19"/>
                    </a:cubicBezTo>
                    <a:cubicBezTo>
                      <a:pt x="52" y="19"/>
                      <a:pt x="56" y="22"/>
                      <a:pt x="57" y="27"/>
                    </a:cubicBezTo>
                    <a:cubicBezTo>
                      <a:pt x="58" y="31"/>
                      <a:pt x="55" y="35"/>
                      <a:pt x="50" y="37"/>
                    </a:cubicBezTo>
                    <a:cubicBezTo>
                      <a:pt x="50" y="37"/>
                      <a:pt x="48" y="37"/>
                      <a:pt x="47" y="37"/>
                    </a:cubicBezTo>
                    <a:cubicBezTo>
                      <a:pt x="45" y="37"/>
                      <a:pt x="42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41"/>
                      <a:pt x="38" y="44"/>
                      <a:pt x="38" y="46"/>
                    </a:cubicBezTo>
                    <a:cubicBezTo>
                      <a:pt x="38" y="52"/>
                      <a:pt x="34" y="56"/>
                      <a:pt x="28" y="56"/>
                    </a:cubicBezTo>
                    <a:cubicBezTo>
                      <a:pt x="24" y="56"/>
                      <a:pt x="20" y="52"/>
                      <a:pt x="20" y="47"/>
                    </a:cubicBezTo>
                    <a:cubicBezTo>
                      <a:pt x="20" y="44"/>
                      <a:pt x="20" y="41"/>
                      <a:pt x="20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6" y="37"/>
                      <a:pt x="13" y="37"/>
                      <a:pt x="10" y="37"/>
                    </a:cubicBezTo>
                    <a:cubicBezTo>
                      <a:pt x="6" y="37"/>
                      <a:pt x="2" y="34"/>
                      <a:pt x="1" y="29"/>
                    </a:cubicBezTo>
                    <a:cubicBezTo>
                      <a:pt x="0" y="25"/>
                      <a:pt x="3" y="21"/>
                      <a:pt x="7" y="19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3" y="19"/>
                      <a:pt x="16" y="19"/>
                      <a:pt x="19" y="19"/>
                    </a:cubicBezTo>
                    <a:cubicBezTo>
                      <a:pt x="19" y="19"/>
                      <a:pt x="19" y="19"/>
                      <a:pt x="20" y="19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136445" y="2860515"/>
              <a:ext cx="1284549" cy="184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保持警觉和遵守安全规则可以减少事故发生的几率，但是如果损伤已经发生，我们应该知道该做些什么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40667" y="2849388"/>
              <a:ext cx="1471308" cy="2677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切割伤：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用干净的纱布或者毛巾，卫生衬垫，衬衫或者另一只手进行直接加压止血，直到血流停止或到达医院；并将患手抬高过肩，重力作用可以减缓血流。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83876" y="2840277"/>
              <a:ext cx="1575193" cy="230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骨折，制动患肢：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应用木板、硬纸板或其他可以保持手部不动的设备将伤手制动，这样可以减轻疼痛，避免在转运过程中由于震动、重力的牵拉或扭转，或锐利的骨折断端的移动等因素，造成组织进一步的损伤。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40110" y="2791472"/>
              <a:ext cx="1489044" cy="3415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化学烧伤和热烧伤：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立即将手放到自来水下至少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20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分钟，稀释化学物质，组织烧伤进一步发展，缓解疼痛。小心脱去被化学物质污染的衣物，防止进一步污染。化学烧伤有时候是看不见的；如果由化学烧伤的可能，立即急救。注意：有的化学物质遇水可以反应。仔细阅读容器上的标签，遵守急救规则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64532" name="组合 28"/>
            <p:cNvGrpSpPr/>
            <p:nvPr/>
          </p:nvGrpSpPr>
          <p:grpSpPr>
            <a:xfrm>
              <a:off x="9968604" y="1718535"/>
              <a:ext cx="360031" cy="360926"/>
              <a:chOff x="7160009" y="2094757"/>
              <a:chExt cx="360031" cy="360926"/>
            </a:xfrm>
          </p:grpSpPr>
          <p:sp>
            <p:nvSpPr>
              <p:cNvPr id="30" name="Freeform 16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60009" y="2094757"/>
                <a:ext cx="360031" cy="360926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9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82706" y="2214767"/>
                <a:ext cx="113741" cy="11642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536170" y="2801718"/>
              <a:ext cx="1395953" cy="230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获得帮助，无论发生何种损伤，都应该尽快进行医疗。把受伤者及时送到医务处或急救站、急诊室，如果救治及时，可以很好的恢复。治疗同时进行手部功能锻炼，帮助功能恢复 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4515" name="组合 33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5" name="矩形 11"/>
            <p:cNvSpPr/>
            <p:nvPr>
              <p:custDataLst>
                <p:tags r:id="rId15"/>
              </p:custDataLst>
            </p:nvPr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7826" y="529143"/>
              <a:ext cx="3326352" cy="4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六、手部伤害的急救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563" y="260350"/>
            <a:ext cx="4568825" cy="700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TextBox 26"/>
          <p:cNvSpPr txBox="1"/>
          <p:nvPr/>
        </p:nvSpPr>
        <p:spPr>
          <a:xfrm>
            <a:off x="1211263" y="3333750"/>
            <a:ext cx="56692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7930" eaLnBrk="1" hangingPunct="1"/>
            <a:r>
              <a:rPr lang="zh-CN" altLang="en-US" sz="48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演讲完毕，谢谢观看</a:t>
            </a:r>
            <a:endParaRPr lang="zh-CN" altLang="en-US" sz="48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201738" y="1685925"/>
            <a:ext cx="1382713" cy="133350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974725" y="0"/>
            <a:ext cx="1298575" cy="267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48"/>
          <p:cNvSpPr txBox="1"/>
          <p:nvPr/>
        </p:nvSpPr>
        <p:spPr>
          <a:xfrm>
            <a:off x="1136015" y="644525"/>
            <a:ext cx="1010285" cy="1498600"/>
          </a:xfrm>
          <a:prstGeom prst="rect">
            <a:avLst/>
          </a:prstGeom>
          <a:noFill/>
        </p:spPr>
        <p:txBody>
          <a:bodyPr vert="eaVert" wrap="square" lIns="86697" tIns="43348" rIns="86697" bIns="43348" rtlCol="0">
            <a:spAutoFit/>
          </a:bodyPr>
          <a:lstStyle/>
          <a:p>
            <a:pPr marR="0" algn="ctr" defTabSz="12185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535" kern="1200" cap="all" spc="284" normalizeH="0" baseline="0" noProof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目录</a:t>
            </a:r>
            <a:endParaRPr kumimoji="0" lang="zh-CN" altLang="en-US" sz="4535" kern="1200" cap="all" spc="284" normalizeH="0" baseline="0" noProof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TextBox 148"/>
          <p:cNvSpPr txBox="1"/>
          <p:nvPr/>
        </p:nvSpPr>
        <p:spPr>
          <a:xfrm>
            <a:off x="565150" y="2143125"/>
            <a:ext cx="1477963" cy="578485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marR="0" algn="ctr" defTabSz="12185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665" kern="120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C</a:t>
            </a:r>
            <a:r>
              <a:rPr kumimoji="0" lang="en-US" altLang="zh-CN" sz="2665" kern="1200" cap="none" spc="0" normalizeH="0" baseline="0" noProof="0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ontent</a:t>
            </a:r>
            <a:endParaRPr kumimoji="0" lang="en-US" altLang="zh-CN" sz="2665" kern="1200" cap="none" spc="0" normalizeH="0" baseline="0" noProof="0" dirty="0">
              <a:solidFill>
                <a:prstClr val="white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ïşḻïďê-Arrow: Pentagon 23"/>
          <p:cNvSpPr/>
          <p:nvPr>
            <p:custDataLst>
              <p:tags r:id="rId3"/>
            </p:custDataLst>
          </p:nvPr>
        </p:nvSpPr>
        <p:spPr>
          <a:xfrm>
            <a:off x="3468688" y="973138"/>
            <a:ext cx="608013" cy="36512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ïşḻïďê-Rectangle 24"/>
          <p:cNvSpPr/>
          <p:nvPr/>
        </p:nvSpPr>
        <p:spPr>
          <a:xfrm>
            <a:off x="4129088" y="795338"/>
            <a:ext cx="4849813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讲在前面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ïşḻïďê-Arrow: Pentagon 25"/>
          <p:cNvSpPr/>
          <p:nvPr/>
        </p:nvSpPr>
        <p:spPr>
          <a:xfrm>
            <a:off x="3468688" y="1820863"/>
            <a:ext cx="608013" cy="36353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ïşḻïďê-Rectangle 26"/>
          <p:cNvSpPr/>
          <p:nvPr/>
        </p:nvSpPr>
        <p:spPr>
          <a:xfrm>
            <a:off x="4129088" y="1641475"/>
            <a:ext cx="3732213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手部损伤的预防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ïşḻïďê-Arrow: Pentagon 27"/>
          <p:cNvSpPr/>
          <p:nvPr/>
        </p:nvSpPr>
        <p:spPr>
          <a:xfrm>
            <a:off x="3468688" y="2698750"/>
            <a:ext cx="608013" cy="36353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ïşḻïďê-Rectangle 28"/>
          <p:cNvSpPr/>
          <p:nvPr/>
        </p:nvSpPr>
        <p:spPr>
          <a:xfrm>
            <a:off x="4129088" y="2519363"/>
            <a:ext cx="3171825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手部损伤的危险区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1276" name="组合 1"/>
          <p:cNvGrpSpPr/>
          <p:nvPr/>
        </p:nvGrpSpPr>
        <p:grpSpPr>
          <a:xfrm>
            <a:off x="3468688" y="3427413"/>
            <a:ext cx="3654425" cy="698500"/>
            <a:chOff x="3469323" y="4181589"/>
            <a:chExt cx="3654285" cy="699793"/>
          </a:xfrm>
        </p:grpSpPr>
        <p:sp>
          <p:nvSpPr>
            <p:cNvPr id="9" name="ïşḻïďê-Arrow: Pentagon 29"/>
            <p:cNvSpPr/>
            <p:nvPr>
              <p:custDataLst>
                <p:tags r:id="rId4"/>
              </p:custDataLst>
            </p:nvPr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手部安全防护原则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11277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425" y="376238"/>
            <a:ext cx="4514850" cy="6926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8" name="组合 17"/>
          <p:cNvGrpSpPr/>
          <p:nvPr/>
        </p:nvGrpSpPr>
        <p:grpSpPr>
          <a:xfrm>
            <a:off x="3468688" y="4268788"/>
            <a:ext cx="3654425" cy="700087"/>
            <a:chOff x="3469323" y="4181589"/>
            <a:chExt cx="3654285" cy="699793"/>
          </a:xfrm>
        </p:grpSpPr>
        <p:sp>
          <p:nvSpPr>
            <p:cNvPr id="19" name="ïşḻïďê-Arrow: Pentagon 29"/>
            <p:cNvSpPr/>
            <p:nvPr>
              <p:custDataLst>
                <p:tags r:id="rId6"/>
              </p:custDataLst>
            </p:nvPr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手部安全防护用品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279" name="组合 20"/>
          <p:cNvGrpSpPr/>
          <p:nvPr/>
        </p:nvGrpSpPr>
        <p:grpSpPr>
          <a:xfrm>
            <a:off x="3468688" y="5097463"/>
            <a:ext cx="3654425" cy="700087"/>
            <a:chOff x="3469323" y="4181589"/>
            <a:chExt cx="3654285" cy="699793"/>
          </a:xfrm>
        </p:grpSpPr>
        <p:sp>
          <p:nvSpPr>
            <p:cNvPr id="22" name="ïşḻïďê-Arrow: Pentagon 29"/>
            <p:cNvSpPr/>
            <p:nvPr>
              <p:custDataLst>
                <p:tags r:id="rId7"/>
              </p:custDataLst>
            </p:nvPr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手部伤害的急救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76631" y="4378568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54688" y="3117850"/>
            <a:ext cx="3759200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讲在前面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411" name="组合 3"/>
          <p:cNvGrpSpPr/>
          <p:nvPr/>
        </p:nvGrpSpPr>
        <p:grpSpPr>
          <a:xfrm>
            <a:off x="581025" y="288925"/>
            <a:ext cx="11029950" cy="6569075"/>
            <a:chOff x="959358" y="289668"/>
            <a:chExt cx="11030691" cy="6568332"/>
          </a:xfrm>
        </p:grpSpPr>
        <p:sp>
          <p:nvSpPr>
            <p:cNvPr id="16" name="矩形 11"/>
            <p:cNvSpPr/>
            <p:nvPr>
              <p:custDataLst>
                <p:tags r:id="rId2"/>
              </p:custDataLst>
            </p:nvPr>
          </p:nvSpPr>
          <p:spPr>
            <a:xfrm>
              <a:off x="959358" y="289668"/>
              <a:ext cx="2443062" cy="1096285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6311165" y="4114022"/>
              <a:ext cx="576399" cy="539011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2135484" cy="46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一、讲在前面</a:t>
              </a:r>
              <a:endParaRPr kumimoji="0" lang="zh-CN" altLang="en-US" sz="2400" kern="1200" cap="none" spc="0" normalizeH="0" baseline="0" noProof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151160" y="1745625"/>
              <a:ext cx="6440487" cy="2306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和手指是全身最易受伤害的部位之一，据国家安全委员会统计数据，每年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大约有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50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万起事故是关于手受重伤，压伤，撕裂或烫伤的，手受伤事故大约占全部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工伤事故的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25%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。一般情况下，手的伤害虽不会危及生命，但可导致终生残疾，丧失劳动和生活的能力。所以手的保护是职业安全非常重要的一环，降低手部伤害事故将能大幅度降低事故率。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151160" y="4043285"/>
              <a:ext cx="6440487" cy="1937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在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我国珠三角里，有无数家名称为“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XX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手指医院”的个体治疗机构，就在这个小小的三角形地区里，平均每年发生的断指事故至少在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30000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起以上，被工厂机器截断的手指至少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40000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根；每家经营超过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10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年的手指医院都接待了至少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4000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例手术，平均每天、每家医院会做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例断指再植手术。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ísḷíḑè"/>
            <p:cNvSpPr/>
            <p:nvPr>
              <p:custDataLst>
                <p:tags r:id="rId5"/>
              </p:custDataLst>
            </p:nvPr>
          </p:nvSpPr>
          <p:spPr bwMode="auto">
            <a:xfrm>
              <a:off x="8293100" y="1143496"/>
              <a:ext cx="3696949" cy="5714504"/>
            </a:xfrm>
            <a:custGeom>
              <a:avLst/>
              <a:gdLst>
                <a:gd name="T0" fmla="*/ 179 w 1208"/>
                <a:gd name="T1" fmla="*/ 1688 h 1871"/>
                <a:gd name="T2" fmla="*/ 202 w 1208"/>
                <a:gd name="T3" fmla="*/ 1722 h 1871"/>
                <a:gd name="T4" fmla="*/ 213 w 1208"/>
                <a:gd name="T5" fmla="*/ 1871 h 1871"/>
                <a:gd name="T6" fmla="*/ 1031 w 1208"/>
                <a:gd name="T7" fmla="*/ 1871 h 1871"/>
                <a:gd name="T8" fmla="*/ 1055 w 1208"/>
                <a:gd name="T9" fmla="*/ 1729 h 1871"/>
                <a:gd name="T10" fmla="*/ 1100 w 1208"/>
                <a:gd name="T11" fmla="*/ 1530 h 1871"/>
                <a:gd name="T12" fmla="*/ 1167 w 1208"/>
                <a:gd name="T13" fmla="*/ 1351 h 1871"/>
                <a:gd name="T14" fmla="*/ 1196 w 1208"/>
                <a:gd name="T15" fmla="*/ 1037 h 1871"/>
                <a:gd name="T16" fmla="*/ 1100 w 1208"/>
                <a:gd name="T17" fmla="*/ 823 h 1871"/>
                <a:gd name="T18" fmla="*/ 945 w 1208"/>
                <a:gd name="T19" fmla="*/ 690 h 1871"/>
                <a:gd name="T20" fmla="*/ 925 w 1208"/>
                <a:gd name="T21" fmla="*/ 639 h 1871"/>
                <a:gd name="T22" fmla="*/ 890 w 1208"/>
                <a:gd name="T23" fmla="*/ 576 h 1871"/>
                <a:gd name="T24" fmla="*/ 949 w 1208"/>
                <a:gd name="T25" fmla="*/ 452 h 1871"/>
                <a:gd name="T26" fmla="*/ 925 w 1208"/>
                <a:gd name="T27" fmla="*/ 121 h 1871"/>
                <a:gd name="T28" fmla="*/ 810 w 1208"/>
                <a:gd name="T29" fmla="*/ 28 h 1871"/>
                <a:gd name="T30" fmla="*/ 796 w 1208"/>
                <a:gd name="T31" fmla="*/ 24 h 1871"/>
                <a:gd name="T32" fmla="*/ 733 w 1208"/>
                <a:gd name="T33" fmla="*/ 8 h 1871"/>
                <a:gd name="T34" fmla="*/ 508 w 1208"/>
                <a:gd name="T35" fmla="*/ 56 h 1871"/>
                <a:gd name="T36" fmla="*/ 386 w 1208"/>
                <a:gd name="T37" fmla="*/ 160 h 1871"/>
                <a:gd name="T38" fmla="*/ 402 w 1208"/>
                <a:gd name="T39" fmla="*/ 190 h 1871"/>
                <a:gd name="T40" fmla="*/ 396 w 1208"/>
                <a:gd name="T41" fmla="*/ 263 h 1871"/>
                <a:gd name="T42" fmla="*/ 410 w 1208"/>
                <a:gd name="T43" fmla="*/ 426 h 1871"/>
                <a:gd name="T44" fmla="*/ 386 w 1208"/>
                <a:gd name="T45" fmla="*/ 527 h 1871"/>
                <a:gd name="T46" fmla="*/ 418 w 1208"/>
                <a:gd name="T47" fmla="*/ 588 h 1871"/>
                <a:gd name="T48" fmla="*/ 226 w 1208"/>
                <a:gd name="T49" fmla="*/ 673 h 1871"/>
                <a:gd name="T50" fmla="*/ 153 w 1208"/>
                <a:gd name="T51" fmla="*/ 963 h 1871"/>
                <a:gd name="T52" fmla="*/ 120 w 1208"/>
                <a:gd name="T53" fmla="*/ 1022 h 1871"/>
                <a:gd name="T54" fmla="*/ 106 w 1208"/>
                <a:gd name="T55" fmla="*/ 1057 h 1871"/>
                <a:gd name="T56" fmla="*/ 6 w 1208"/>
                <a:gd name="T57" fmla="*/ 1371 h 1871"/>
                <a:gd name="T58" fmla="*/ 175 w 1208"/>
                <a:gd name="T59" fmla="*/ 1664 h 1871"/>
                <a:gd name="T60" fmla="*/ 326 w 1208"/>
                <a:gd name="T61" fmla="*/ 888 h 1871"/>
                <a:gd name="T62" fmla="*/ 373 w 1208"/>
                <a:gd name="T63" fmla="*/ 811 h 1871"/>
                <a:gd name="T64" fmla="*/ 441 w 1208"/>
                <a:gd name="T65" fmla="*/ 773 h 1871"/>
                <a:gd name="T66" fmla="*/ 484 w 1208"/>
                <a:gd name="T67" fmla="*/ 746 h 1871"/>
                <a:gd name="T68" fmla="*/ 526 w 1208"/>
                <a:gd name="T69" fmla="*/ 718 h 1871"/>
                <a:gd name="T70" fmla="*/ 569 w 1208"/>
                <a:gd name="T71" fmla="*/ 738 h 1871"/>
                <a:gd name="T72" fmla="*/ 453 w 1208"/>
                <a:gd name="T73" fmla="*/ 813 h 1871"/>
                <a:gd name="T74" fmla="*/ 341 w 1208"/>
                <a:gd name="T75" fmla="*/ 911 h 1871"/>
                <a:gd name="T76" fmla="*/ 300 w 1208"/>
                <a:gd name="T77" fmla="*/ 998 h 1871"/>
                <a:gd name="T78" fmla="*/ 261 w 1208"/>
                <a:gd name="T79" fmla="*/ 1014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1871">
                  <a:moveTo>
                    <a:pt x="175" y="1664"/>
                  </a:moveTo>
                  <a:cubicBezTo>
                    <a:pt x="179" y="1668"/>
                    <a:pt x="181" y="1678"/>
                    <a:pt x="179" y="1688"/>
                  </a:cubicBezTo>
                  <a:cubicBezTo>
                    <a:pt x="177" y="1696"/>
                    <a:pt x="177" y="1704"/>
                    <a:pt x="175" y="1716"/>
                  </a:cubicBezTo>
                  <a:cubicBezTo>
                    <a:pt x="181" y="1716"/>
                    <a:pt x="190" y="1720"/>
                    <a:pt x="202" y="1722"/>
                  </a:cubicBezTo>
                  <a:cubicBezTo>
                    <a:pt x="212" y="1725"/>
                    <a:pt x="220" y="1727"/>
                    <a:pt x="226" y="1727"/>
                  </a:cubicBezTo>
                  <a:cubicBezTo>
                    <a:pt x="224" y="1758"/>
                    <a:pt x="220" y="1806"/>
                    <a:pt x="213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5" y="1856"/>
                    <a:pt x="1039" y="1846"/>
                    <a:pt x="1041" y="1842"/>
                  </a:cubicBezTo>
                  <a:cubicBezTo>
                    <a:pt x="1045" y="1818"/>
                    <a:pt x="1051" y="1781"/>
                    <a:pt x="1055" y="1729"/>
                  </a:cubicBezTo>
                  <a:cubicBezTo>
                    <a:pt x="1059" y="1676"/>
                    <a:pt x="1065" y="1639"/>
                    <a:pt x="1071" y="1615"/>
                  </a:cubicBezTo>
                  <a:cubicBezTo>
                    <a:pt x="1076" y="1593"/>
                    <a:pt x="1086" y="1564"/>
                    <a:pt x="1100" y="1530"/>
                  </a:cubicBezTo>
                  <a:cubicBezTo>
                    <a:pt x="1123" y="1471"/>
                    <a:pt x="1135" y="1440"/>
                    <a:pt x="1135" y="1440"/>
                  </a:cubicBezTo>
                  <a:cubicBezTo>
                    <a:pt x="1155" y="1382"/>
                    <a:pt x="1165" y="1351"/>
                    <a:pt x="1167" y="1351"/>
                  </a:cubicBezTo>
                  <a:cubicBezTo>
                    <a:pt x="1180" y="1319"/>
                    <a:pt x="1194" y="1294"/>
                    <a:pt x="1208" y="1278"/>
                  </a:cubicBezTo>
                  <a:cubicBezTo>
                    <a:pt x="1206" y="1164"/>
                    <a:pt x="1202" y="1083"/>
                    <a:pt x="1196" y="1037"/>
                  </a:cubicBezTo>
                  <a:cubicBezTo>
                    <a:pt x="1188" y="957"/>
                    <a:pt x="1167" y="899"/>
                    <a:pt x="1135" y="856"/>
                  </a:cubicBezTo>
                  <a:cubicBezTo>
                    <a:pt x="1129" y="848"/>
                    <a:pt x="1116" y="836"/>
                    <a:pt x="1100" y="823"/>
                  </a:cubicBezTo>
                  <a:cubicBezTo>
                    <a:pt x="1080" y="805"/>
                    <a:pt x="1067" y="793"/>
                    <a:pt x="1061" y="787"/>
                  </a:cubicBezTo>
                  <a:cubicBezTo>
                    <a:pt x="1014" y="740"/>
                    <a:pt x="976" y="708"/>
                    <a:pt x="945" y="690"/>
                  </a:cubicBezTo>
                  <a:cubicBezTo>
                    <a:pt x="945" y="681"/>
                    <a:pt x="939" y="665"/>
                    <a:pt x="927" y="645"/>
                  </a:cubicBezTo>
                  <a:cubicBezTo>
                    <a:pt x="927" y="643"/>
                    <a:pt x="925" y="641"/>
                    <a:pt x="925" y="639"/>
                  </a:cubicBezTo>
                  <a:cubicBezTo>
                    <a:pt x="912" y="614"/>
                    <a:pt x="904" y="594"/>
                    <a:pt x="904" y="580"/>
                  </a:cubicBezTo>
                  <a:cubicBezTo>
                    <a:pt x="900" y="576"/>
                    <a:pt x="896" y="576"/>
                    <a:pt x="890" y="576"/>
                  </a:cubicBezTo>
                  <a:cubicBezTo>
                    <a:pt x="886" y="576"/>
                    <a:pt x="880" y="574"/>
                    <a:pt x="871" y="574"/>
                  </a:cubicBezTo>
                  <a:cubicBezTo>
                    <a:pt x="906" y="549"/>
                    <a:pt x="931" y="509"/>
                    <a:pt x="949" y="452"/>
                  </a:cubicBezTo>
                  <a:cubicBezTo>
                    <a:pt x="965" y="397"/>
                    <a:pt x="971" y="340"/>
                    <a:pt x="967" y="280"/>
                  </a:cubicBezTo>
                  <a:cubicBezTo>
                    <a:pt x="963" y="217"/>
                    <a:pt x="949" y="162"/>
                    <a:pt x="925" y="121"/>
                  </a:cubicBezTo>
                  <a:cubicBezTo>
                    <a:pt x="896" y="73"/>
                    <a:pt x="859" y="44"/>
                    <a:pt x="812" y="36"/>
                  </a:cubicBezTo>
                  <a:cubicBezTo>
                    <a:pt x="806" y="36"/>
                    <a:pt x="806" y="32"/>
                    <a:pt x="810" y="28"/>
                  </a:cubicBezTo>
                  <a:cubicBezTo>
                    <a:pt x="812" y="24"/>
                    <a:pt x="812" y="22"/>
                    <a:pt x="808" y="22"/>
                  </a:cubicBezTo>
                  <a:cubicBezTo>
                    <a:pt x="802" y="20"/>
                    <a:pt x="798" y="20"/>
                    <a:pt x="796" y="24"/>
                  </a:cubicBezTo>
                  <a:cubicBezTo>
                    <a:pt x="794" y="28"/>
                    <a:pt x="792" y="32"/>
                    <a:pt x="790" y="32"/>
                  </a:cubicBezTo>
                  <a:cubicBezTo>
                    <a:pt x="782" y="22"/>
                    <a:pt x="763" y="14"/>
                    <a:pt x="733" y="8"/>
                  </a:cubicBezTo>
                  <a:cubicBezTo>
                    <a:pt x="706" y="2"/>
                    <a:pt x="680" y="0"/>
                    <a:pt x="657" y="0"/>
                  </a:cubicBezTo>
                  <a:cubicBezTo>
                    <a:pt x="614" y="6"/>
                    <a:pt x="565" y="24"/>
                    <a:pt x="508" y="56"/>
                  </a:cubicBezTo>
                  <a:cubicBezTo>
                    <a:pt x="477" y="75"/>
                    <a:pt x="437" y="99"/>
                    <a:pt x="386" y="129"/>
                  </a:cubicBezTo>
                  <a:cubicBezTo>
                    <a:pt x="390" y="140"/>
                    <a:pt x="388" y="150"/>
                    <a:pt x="386" y="160"/>
                  </a:cubicBezTo>
                  <a:cubicBezTo>
                    <a:pt x="382" y="166"/>
                    <a:pt x="377" y="174"/>
                    <a:pt x="373" y="190"/>
                  </a:cubicBezTo>
                  <a:cubicBezTo>
                    <a:pt x="384" y="192"/>
                    <a:pt x="394" y="192"/>
                    <a:pt x="402" y="190"/>
                  </a:cubicBezTo>
                  <a:cubicBezTo>
                    <a:pt x="412" y="186"/>
                    <a:pt x="418" y="186"/>
                    <a:pt x="420" y="186"/>
                  </a:cubicBezTo>
                  <a:cubicBezTo>
                    <a:pt x="416" y="202"/>
                    <a:pt x="408" y="229"/>
                    <a:pt x="396" y="263"/>
                  </a:cubicBezTo>
                  <a:cubicBezTo>
                    <a:pt x="388" y="292"/>
                    <a:pt x="386" y="324"/>
                    <a:pt x="386" y="353"/>
                  </a:cubicBezTo>
                  <a:cubicBezTo>
                    <a:pt x="414" y="369"/>
                    <a:pt x="422" y="393"/>
                    <a:pt x="410" y="426"/>
                  </a:cubicBezTo>
                  <a:cubicBezTo>
                    <a:pt x="404" y="444"/>
                    <a:pt x="390" y="472"/>
                    <a:pt x="369" y="511"/>
                  </a:cubicBezTo>
                  <a:cubicBezTo>
                    <a:pt x="369" y="519"/>
                    <a:pt x="375" y="523"/>
                    <a:pt x="386" y="527"/>
                  </a:cubicBezTo>
                  <a:cubicBezTo>
                    <a:pt x="390" y="529"/>
                    <a:pt x="398" y="531"/>
                    <a:pt x="412" y="531"/>
                  </a:cubicBezTo>
                  <a:cubicBezTo>
                    <a:pt x="412" y="556"/>
                    <a:pt x="414" y="574"/>
                    <a:pt x="418" y="588"/>
                  </a:cubicBezTo>
                  <a:cubicBezTo>
                    <a:pt x="422" y="596"/>
                    <a:pt x="431" y="608"/>
                    <a:pt x="443" y="625"/>
                  </a:cubicBezTo>
                  <a:cubicBezTo>
                    <a:pt x="367" y="608"/>
                    <a:pt x="296" y="625"/>
                    <a:pt x="226" y="673"/>
                  </a:cubicBezTo>
                  <a:cubicBezTo>
                    <a:pt x="218" y="698"/>
                    <a:pt x="206" y="744"/>
                    <a:pt x="194" y="815"/>
                  </a:cubicBezTo>
                  <a:cubicBezTo>
                    <a:pt x="181" y="884"/>
                    <a:pt x="167" y="933"/>
                    <a:pt x="153" y="963"/>
                  </a:cubicBezTo>
                  <a:cubicBezTo>
                    <a:pt x="149" y="972"/>
                    <a:pt x="143" y="984"/>
                    <a:pt x="132" y="1002"/>
                  </a:cubicBezTo>
                  <a:cubicBezTo>
                    <a:pt x="128" y="1010"/>
                    <a:pt x="124" y="1016"/>
                    <a:pt x="120" y="1022"/>
                  </a:cubicBezTo>
                  <a:cubicBezTo>
                    <a:pt x="116" y="1030"/>
                    <a:pt x="112" y="1039"/>
                    <a:pt x="110" y="1045"/>
                  </a:cubicBezTo>
                  <a:cubicBezTo>
                    <a:pt x="108" y="1049"/>
                    <a:pt x="108" y="1053"/>
                    <a:pt x="106" y="1057"/>
                  </a:cubicBezTo>
                  <a:cubicBezTo>
                    <a:pt x="73" y="1134"/>
                    <a:pt x="53" y="1181"/>
                    <a:pt x="47" y="1201"/>
                  </a:cubicBezTo>
                  <a:cubicBezTo>
                    <a:pt x="24" y="1262"/>
                    <a:pt x="10" y="1319"/>
                    <a:pt x="6" y="1371"/>
                  </a:cubicBezTo>
                  <a:cubicBezTo>
                    <a:pt x="0" y="1457"/>
                    <a:pt x="8" y="1528"/>
                    <a:pt x="26" y="1578"/>
                  </a:cubicBezTo>
                  <a:cubicBezTo>
                    <a:pt x="55" y="1647"/>
                    <a:pt x="104" y="1676"/>
                    <a:pt x="175" y="1664"/>
                  </a:cubicBezTo>
                  <a:close/>
                  <a:moveTo>
                    <a:pt x="296" y="917"/>
                  </a:moveTo>
                  <a:cubicBezTo>
                    <a:pt x="300" y="911"/>
                    <a:pt x="312" y="901"/>
                    <a:pt x="326" y="888"/>
                  </a:cubicBezTo>
                  <a:cubicBezTo>
                    <a:pt x="341" y="876"/>
                    <a:pt x="351" y="864"/>
                    <a:pt x="357" y="856"/>
                  </a:cubicBezTo>
                  <a:cubicBezTo>
                    <a:pt x="363" y="846"/>
                    <a:pt x="369" y="832"/>
                    <a:pt x="373" y="811"/>
                  </a:cubicBezTo>
                  <a:cubicBezTo>
                    <a:pt x="379" y="789"/>
                    <a:pt x="386" y="773"/>
                    <a:pt x="390" y="763"/>
                  </a:cubicBezTo>
                  <a:cubicBezTo>
                    <a:pt x="410" y="771"/>
                    <a:pt x="426" y="775"/>
                    <a:pt x="441" y="773"/>
                  </a:cubicBezTo>
                  <a:cubicBezTo>
                    <a:pt x="455" y="771"/>
                    <a:pt x="471" y="767"/>
                    <a:pt x="490" y="759"/>
                  </a:cubicBezTo>
                  <a:cubicBezTo>
                    <a:pt x="490" y="754"/>
                    <a:pt x="488" y="750"/>
                    <a:pt x="484" y="746"/>
                  </a:cubicBezTo>
                  <a:cubicBezTo>
                    <a:pt x="479" y="742"/>
                    <a:pt x="479" y="738"/>
                    <a:pt x="479" y="734"/>
                  </a:cubicBezTo>
                  <a:cubicBezTo>
                    <a:pt x="494" y="738"/>
                    <a:pt x="510" y="734"/>
                    <a:pt x="526" y="718"/>
                  </a:cubicBezTo>
                  <a:cubicBezTo>
                    <a:pt x="545" y="704"/>
                    <a:pt x="561" y="700"/>
                    <a:pt x="575" y="706"/>
                  </a:cubicBezTo>
                  <a:cubicBezTo>
                    <a:pt x="577" y="714"/>
                    <a:pt x="577" y="726"/>
                    <a:pt x="569" y="738"/>
                  </a:cubicBezTo>
                  <a:cubicBezTo>
                    <a:pt x="559" y="754"/>
                    <a:pt x="555" y="765"/>
                    <a:pt x="553" y="767"/>
                  </a:cubicBezTo>
                  <a:cubicBezTo>
                    <a:pt x="543" y="775"/>
                    <a:pt x="508" y="791"/>
                    <a:pt x="453" y="813"/>
                  </a:cubicBezTo>
                  <a:cubicBezTo>
                    <a:pt x="410" y="832"/>
                    <a:pt x="382" y="850"/>
                    <a:pt x="365" y="870"/>
                  </a:cubicBezTo>
                  <a:cubicBezTo>
                    <a:pt x="357" y="878"/>
                    <a:pt x="351" y="892"/>
                    <a:pt x="341" y="911"/>
                  </a:cubicBezTo>
                  <a:cubicBezTo>
                    <a:pt x="333" y="929"/>
                    <a:pt x="324" y="943"/>
                    <a:pt x="316" y="951"/>
                  </a:cubicBezTo>
                  <a:cubicBezTo>
                    <a:pt x="314" y="968"/>
                    <a:pt x="308" y="984"/>
                    <a:pt x="300" y="998"/>
                  </a:cubicBezTo>
                  <a:cubicBezTo>
                    <a:pt x="296" y="1008"/>
                    <a:pt x="286" y="1020"/>
                    <a:pt x="275" y="1037"/>
                  </a:cubicBezTo>
                  <a:cubicBezTo>
                    <a:pt x="267" y="1030"/>
                    <a:pt x="263" y="1022"/>
                    <a:pt x="261" y="1014"/>
                  </a:cubicBezTo>
                  <a:cubicBezTo>
                    <a:pt x="253" y="990"/>
                    <a:pt x="265" y="957"/>
                    <a:pt x="296" y="9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ïṧļïďè"/>
            <p:cNvSpPr/>
            <p:nvPr>
              <p:custDataLst>
                <p:tags r:id="rId6"/>
              </p:custDataLst>
            </p:nvPr>
          </p:nvSpPr>
          <p:spPr>
            <a:xfrm>
              <a:off x="1303968" y="1858525"/>
              <a:ext cx="231652" cy="2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ïṩľíḋè"/>
            <p:cNvSpPr/>
            <p:nvPr>
              <p:custDataLst>
                <p:tags r:id="rId7"/>
              </p:custDataLst>
            </p:nvPr>
          </p:nvSpPr>
          <p:spPr>
            <a:xfrm>
              <a:off x="1303968" y="4158346"/>
              <a:ext cx="231652" cy="2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en-US" altLang="zh-CN" sz="4135" kern="1200" cap="none" spc="0" normalizeH="0" baseline="0" noProof="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84788" y="3117850"/>
            <a:ext cx="4229100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手部损伤的预防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1507" name="组合 8"/>
          <p:cNvGrpSpPr/>
          <p:nvPr/>
        </p:nvGrpSpPr>
        <p:grpSpPr>
          <a:xfrm>
            <a:off x="552450" y="288925"/>
            <a:ext cx="11087100" cy="6184900"/>
            <a:chOff x="959358" y="289668"/>
            <a:chExt cx="11087329" cy="6184677"/>
          </a:xfrm>
        </p:grpSpPr>
        <p:sp>
          <p:nvSpPr>
            <p:cNvPr id="16" name="矩形 11"/>
            <p:cNvSpPr/>
            <p:nvPr>
              <p:custDataLst>
                <p:tags r:id="rId1"/>
              </p:custDataLst>
            </p:nvPr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510" name="Freeform 6"/>
            <p:cNvSpPr/>
            <p:nvPr>
              <p:custDataLst>
                <p:tags r:id="rId2"/>
              </p:custDataLst>
            </p:nvPr>
          </p:nvSpPr>
          <p:spPr>
            <a:xfrm>
              <a:off x="1007533" y="2696098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74018" y="3838357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1329470" y="3626280"/>
              <a:ext cx="2444550" cy="119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摩擦伤：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擦伤可由转锯、飞轮、磨轮，皮带和滚筒引起，或者粗糙的材料造成。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4121405" y="4267576"/>
              <a:ext cx="1800447" cy="1476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刺伤 ：由钉子、螺丝刀、碎片、鱼钩、订书针、玻璃、或者齿状工具引起。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4348715" y="1771793"/>
              <a:ext cx="7697972" cy="82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600" b="1" kern="1200" cap="none" spc="0" normalizeH="0" baseline="0" noProof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危害</a:t>
              </a:r>
              <a:r>
                <a:rPr kumimoji="0" lang="zh-CN" altLang="en-US" sz="1600" b="1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表面皮肤的损失，有害物质和细菌更容易侵入致使局部感染。</a:t>
              </a:r>
              <a:endParaRPr kumimoji="0" lang="en-US" altLang="zh-CN" sz="1600" kern="1200" cap="none" spc="0" normalizeH="0" baseline="0" noProof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600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  </a:t>
              </a:r>
              <a:endParaRPr kumimoji="0" lang="zh-CN" altLang="en-US" sz="1600" kern="1200" cap="none" spc="0" normalizeH="0" baseline="0" noProof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600" b="1" kern="1200" cap="none" spc="0" normalizeH="0" baseline="0" noProof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预防</a:t>
              </a:r>
              <a:r>
                <a:rPr kumimoji="0" lang="zh-CN" altLang="en-US" sz="1600" b="1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将防护护具放在适当的地方，需要时带合适的手套</a:t>
              </a:r>
              <a:r>
                <a:rPr kumimoji="0" lang="en-US" altLang="zh-CN" sz="1600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,</a:t>
              </a:r>
              <a:r>
                <a:rPr kumimoji="0" lang="zh-CN" altLang="en-US" sz="1600" kern="1200" cap="none" spc="0" normalizeH="0" baseline="0" noProof="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确保手套不会被机器卷走 。</a:t>
              </a:r>
              <a:endParaRPr kumimoji="0" lang="zh-CN" altLang="en-US" sz="1600" kern="1200" cap="none" spc="0" normalizeH="0" baseline="0" noProof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>
              <p:custDataLst>
                <p:tags r:id="rId7"/>
              </p:custDataLst>
            </p:nvPr>
          </p:nvCxnSpPr>
          <p:spPr>
            <a:xfrm rot="10800000" flipV="1">
              <a:off x="3476847" y="2381695"/>
              <a:ext cx="914400" cy="728655"/>
            </a:xfrm>
            <a:prstGeom prst="bentConnector3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838357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>
            <a:xfrm>
              <a:off x="6781935" y="3626280"/>
              <a:ext cx="4302464" cy="20974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危害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深的可以穿破手的深部组织。如果治疗不当，会成为潜在的感染部位。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预防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保持工作区域清洁，用适当的工具做合适的工作，正确使用。小心使用螺丝刀，打孔机，尖钻和刀。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47663" y="236538"/>
            <a:ext cx="3263900" cy="4656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695325" y="836613"/>
            <a:ext cx="4591050" cy="382905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8963025" y="3044825"/>
            <a:ext cx="3228975" cy="3813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 flipH="1">
            <a:off x="6459538" y="3690938"/>
            <a:ext cx="5527675" cy="2994025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85888" y="234950"/>
            <a:ext cx="151288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案例（一）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088" y="981075"/>
            <a:ext cx="327342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: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一行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人去观赏桃花，中午聚餐时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下午骑摩托车以时速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41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千米的速度返回，在路上发生了事故，两只手的手背擦伤多处，左脸颧骨处有一大块擦伤，左肩膀上也有一大块，左侧肋骨疼痛难忍，呼吸和活动都受到一定程度的影响。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事故原因：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、本起事故属于酒后驾车。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、超速行驶，骑车人当时的安全意识疏忽。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、感觉天热，手套摘下来没有带 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21875" y="3052763"/>
            <a:ext cx="130492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案例（二）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13650" y="3787775"/>
            <a:ext cx="4373563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事故经过：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操作工在弯腰取出包装箱内的零件时，支撑脚打滑，操作工下意识用手抓住包装箱边缘造成手臂被生锈钢钉刺划伤。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主要启示：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、地面油污未及时清理。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、材料部门没有使用送料小车或货架，将带有钢钉的包装箱直接送到现场。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、操作工缺乏自我保护意识，明知此操作存在危险，不及时上报整改。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3562" name="Picture 4" descr="show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38" y="788988"/>
            <a:ext cx="2538412" cy="263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7" descr="P10005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63" y="4027488"/>
            <a:ext cx="216852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5603" name="组合 1"/>
          <p:cNvGrpSpPr/>
          <p:nvPr/>
        </p:nvGrpSpPr>
        <p:grpSpPr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>
              <p:custDataLst>
                <p:tags r:id="rId1"/>
              </p:custDataLst>
            </p:nvPr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0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lt1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606" name="Freeform 6"/>
            <p:cNvSpPr/>
            <p:nvPr>
              <p:custDataLst>
                <p:tags r:id="rId2"/>
              </p:custDataLst>
            </p:nvPr>
          </p:nvSpPr>
          <p:spPr>
            <a:xfrm>
              <a:off x="1007533" y="2642939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74018" y="3785198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9470" y="3573121"/>
              <a:ext cx="2444550" cy="1476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切割伤：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切割伤一般发生在你使用钝器努力切割时，或者两个表面在切线方向接触时。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121405" y="4214417"/>
              <a:ext cx="1800447" cy="1476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挫伤：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在摔倒时手部着地，会导致挫损发生，或者突然过度用力 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610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4359348" y="1176375"/>
              <a:ext cx="7697972" cy="1814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危害：</a:t>
              </a:r>
              <a:r>
                <a:rPr lang="zh-CN" altLang="en-US" sz="160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轻度的切割仅仅伤及皮肤，深部的切割伤可以伤及神经和肌腱，甚至完全损害手的部分功能。</a:t>
              </a:r>
              <a:endPara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  <a:p>
              <a:pPr eaLnBrk="1" hangingPunct="1"/>
              <a:endPara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预防：</a:t>
              </a:r>
              <a:r>
                <a:rPr lang="zh-CN" altLang="en-US" sz="1600" dirty="0">
                  <a:solidFill>
                    <a:schemeClr val="dk1"/>
                  </a:solidFill>
                  <a:latin typeface="Times New Roman" panose="02020603050405020304" charset="0"/>
                  <a:ea typeface="微软雅黑" panose="020B0503020204020204" charset="-122"/>
                  <a:sym typeface="+mn-lt"/>
                </a:rPr>
                <a:t>远离刀刃，使用锋利的可缩回的刀片；接触锋利毛边时。使用手套保护，防止切割和划伤；警惕工作中的切割事故。</a:t>
              </a:r>
              <a:endPara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>
              <p:custDataLst>
                <p:tags r:id="rId5"/>
              </p:custDataLst>
            </p:nvPr>
          </p:nvCxnSpPr>
          <p:spPr>
            <a:xfrm rot="10800000" flipV="1">
              <a:off x="3476847" y="2328536"/>
              <a:ext cx="914400" cy="728655"/>
            </a:xfrm>
            <a:prstGeom prst="bentConnector3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785198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6781935" y="3485918"/>
              <a:ext cx="5513452" cy="1937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危害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损伤关节的肌肉和韧带淤血，牵拉或者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撕裂。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预防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走楼梯时小心，尤其时在负有重物时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;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及时报告和修理损害的楼梯，地毯或者地板垫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;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+mn-ea"/>
                  <a:sym typeface="+mn-lt"/>
                </a:rPr>
                <a:t>不要用椅子作为攀爬工具。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10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10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1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11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12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122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123.xml><?xml version="1.0" encoding="utf-8"?>
<p:tagLst xmlns:p="http://schemas.openxmlformats.org/presentationml/2006/main">
  <p:tag name="MH" val="20161022204503"/>
  <p:tag name="MH_LIBRARY" val="GRAPHIC"/>
  <p:tag name="MH_ORDER" val="TextBox 6"/>
  <p:tag name="KSO_WM_UNIT_TEXT_FILL_FORE_SCHEMECOLOR_INDEX_BRIGHTNESS" val="0"/>
  <p:tag name="KSO_WM_UNIT_TEXT_FILL_FORE_SCHEMECOLOR_INDEX" val="1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7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8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8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27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228.xml><?xml version="1.0" encoding="utf-8"?>
<p:tagLst xmlns:p="http://schemas.openxmlformats.org/presentationml/2006/main">
  <p:tag name="MH" val="20161022204503"/>
  <p:tag name="MH_LIBRARY" val="GRAPHIC"/>
  <p:tag name="MH_ORDER" val="TextBox 6"/>
  <p:tag name="KSO_WM_UNIT_TEXT_FILL_FORE_SCHEMECOLOR_INDEX_BRIGHTNESS" val="0"/>
  <p:tag name="KSO_WM_UNIT_TEXT_FILL_FORE_SCHEMECOLOR_INDEX" val="1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23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2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23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4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23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24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253.xml><?xml version="1.0" encoding="utf-8"?>
<p:tagLst xmlns:p="http://schemas.openxmlformats.org/presentationml/2006/main">
  <p:tag name="MH" val="20161022204503"/>
  <p:tag name="MH_LIBRARY" val="GRAPHIC"/>
  <p:tag name="MH_ORDER" val="TextBox 6"/>
  <p:tag name="KSO_WM_UNIT_TEXT_FILL_FORE_SCHEMECOLOR_INDEX_BRIGHTNESS" val="0"/>
  <p:tag name="KSO_WM_UNIT_TEXT_FILL_FORE_SCHEMECOLOR_INDEX" val="1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5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5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66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267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6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6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7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27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8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8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88.xml><?xml version="1.0" encoding="utf-8"?>
<p:tagLst xmlns:p="http://schemas.openxmlformats.org/presentationml/2006/main">
  <p:tag name="KSO_WPP_MARK_KEY" val="2180c241-d991-4d77-b907-940f2f3b6afd"/>
  <p:tag name="COMMONDATA" val="eyJoZGlkIjoiZDYyZWEzMGEyOTgzNjMyODIwYmE0OTZmMjRkNDUyMDEifQ=="/>
  <p:tag name="commondata" val="eyJoZGlkIjoiM2Q4Y2M0MTAxMGRmZTZkMWUzZjg0NGZmZDVmMDc3NjUifQ=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79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MH" val="20161022204503"/>
  <p:tag name="MH_LIBRARY" val="GRAPHIC"/>
  <p:tag name="MH_ORDER" val="TextBox 6"/>
  <p:tag name="KSO_WM_UNIT_TEXT_FILL_FORE_SCHEMECOLOR_INDEX_BRIGHTNESS" val="0"/>
  <p:tag name="KSO_WM_UNIT_TEXT_FILL_FORE_SCHEMECOLOR_INDEX" val="1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6"/>
  <p:tag name="KSO_WM_UNIT_TEXT_FILL_TYPE" val="1"/>
</p:tagLst>
</file>

<file path=ppt/tags/tag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6"/>
  <p:tag name="KSO_WM_UNIT_TEXT_FILL_TYPE" val="1"/>
</p:tagLst>
</file>

<file path=ppt/tags/tag88.xml><?xml version="1.0" encoding="utf-8"?>
<p:tagLst xmlns:p="http://schemas.openxmlformats.org/presentationml/2006/main">
  <p:tag name="MH" val="20161022204503"/>
  <p:tag name="MH_LIBRARY" val="GRAPHIC"/>
  <p:tag name="MH_ORDER" val="Freeform 4"/>
  <p:tag name="KSO_WM_UNIT_LINE_FORE_SCHEMECOLOR_INDEX_BRIGHTNESS" val="0"/>
  <p:tag name="KSO_WM_UNIT_LINE_FORE_SCHEMECOLOR_INDEX" val="6"/>
  <p:tag name="KSO_WM_UNIT_LINE_FILL_TYPE" val="2"/>
</p:tagLst>
</file>

<file path=ppt/tags/tag89.xml><?xml version="1.0" encoding="utf-8"?>
<p:tagLst xmlns:p="http://schemas.openxmlformats.org/presentationml/2006/main">
  <p:tag name="MH" val="20161022204503"/>
  <p:tag name="MH_LIBRARY" val="GRAPHIC"/>
  <p:tag name="MH_ORDER" val="TextBox 6"/>
  <p:tag name="KSO_WM_UNIT_TEXT_FILL_FORE_SCHEMECOLOR_INDEX_BRIGHTNESS" val="0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heme/theme1.xml><?xml version="1.0" encoding="utf-8"?>
<a:theme xmlns:a="http://schemas.openxmlformats.org/drawingml/2006/main" name="免费资料关注公众号:安全生产管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安全生产管理 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演示</Application>
  <PresentationFormat>宽屏</PresentationFormat>
  <Paragraphs>345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Wingdings</vt:lpstr>
      <vt:lpstr>Times New Roman</vt:lpstr>
      <vt:lpstr>Calibri</vt:lpstr>
      <vt:lpstr>Arial</vt:lpstr>
      <vt:lpstr>Arial Unicode MS</vt:lpstr>
      <vt:lpstr>Calibri Light</vt:lpstr>
      <vt:lpstr>楷体</vt:lpstr>
      <vt:lpstr>汉仪旗黑-85S</vt:lpstr>
      <vt:lpstr>黑体</vt:lpstr>
      <vt:lpstr>免费资料关注公众号:安全生产管理</vt:lpstr>
      <vt:lpstr>免费资料关注公众号:安全生产管理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免费资料关注公众号:安全生产管理</cp:keywords>
  <dc:description>海量安全资料加入知识星球:安全精品资料库</dc:description>
  <dc:subject>免费资料关注公众号:安全生产管理</dc:subject>
  <cp:category>免费资料关注公众号:安全生产管理</cp:category>
  <cp:lastModifiedBy>玲俐</cp:lastModifiedBy>
  <cp:revision>11</cp:revision>
  <dcterms:created xsi:type="dcterms:W3CDTF">2019-07-16T05:46:00Z</dcterms:created>
  <dcterms:modified xsi:type="dcterms:W3CDTF">2024-06-03T06:00:27Z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2A4D77D737A04AA8999DC0908A3D9A04_13</vt:lpwstr>
  </property>
</Properties>
</file>