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9"/>
  </p:handoutMasterIdLst>
  <p:sldIdLst>
    <p:sldId id="256" r:id="rId3"/>
    <p:sldId id="294" r:id="rId5"/>
    <p:sldId id="257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5" r:id="rId38"/>
  </p:sldIdLst>
  <p:sldSz cx="9144000" cy="6858000"/>
  <p:notesSz cx="6858000" cy="9144000"/>
  <p:custDataLst>
    <p:tags r:id="rId44"/>
  </p:custDataLst>
  <p:defaultTextStyle>
    <a:defPPr>
      <a:defRPr lang="zh-CN"/>
    </a:defPPr>
    <a:lvl1pPr marL="0" lvl="0" indent="0" algn="l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C2E1F4"/>
    <a:srgbClr val="65A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41"/>
    <p:restoredTop sz="94660"/>
  </p:normalViewPr>
  <p:slideViewPr>
    <p:cSldViewPr showGuides="1">
      <p:cViewPr varScale="1">
        <p:scale>
          <a:sx n="100" d="100"/>
          <a:sy n="100" d="100"/>
        </p:scale>
        <p:origin x="-8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22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sz="1200">
              <a:ea typeface="宋体" panose="02010600030101010101" pitchFamily="2" charset="-122"/>
            </a:endParaRPr>
          </a:p>
        </p:txBody>
      </p:sp>
      <p:sp>
        <p:nvSpPr>
          <p:cNvPr id="4099" name="日期占位符 4098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sz="1200">
              <a:ea typeface="宋体" panose="02010600030101010101" pitchFamily="2" charset="-122"/>
            </a:endParaRPr>
          </a:p>
        </p:txBody>
      </p:sp>
      <p:sp>
        <p:nvSpPr>
          <p:cNvPr id="4100" name="页脚占位符 4099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sz="1200">
              <a:ea typeface="宋体" panose="02010600030101010101" pitchFamily="2" charset="-122"/>
            </a:endParaRPr>
          </a:p>
        </p:txBody>
      </p:sp>
      <p:sp>
        <p:nvSpPr>
          <p:cNvPr id="4101" name="灯片编号占位符 4100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sz="1200">
              <a:ea typeface="宋体" panose="02010600030101010101" pitchFamily="2" charset="-122"/>
            </a:endParaRPr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sz="1200">
              <a:ea typeface="宋体" panose="02010600030101010101" pitchFamily="2" charset="-122"/>
            </a:endParaRPr>
          </a:p>
        </p:txBody>
      </p:sp>
      <p:sp>
        <p:nvSpPr>
          <p:cNvPr id="3076" name="幻灯片图像占位符 3075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307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sz="1200">
              <a:ea typeface="宋体" panose="02010600030101010101" pitchFamily="2" charset="-122"/>
            </a:endParaRPr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Pct val="100000"/>
      <a:buFont typeface="Arial" panose="020B0604020202020204" pitchFamily="34" charset="0"/>
      <a:buNone/>
      <a:defRPr sz="120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幻灯片图像占位符 39937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39940" name="文本框 39939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幻灯片图像占位符 49153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49155" name="文本占位符 4915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49156" name="文本框 49155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幻灯片图像占位符 50177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50180" name="文本框 50179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幻灯片图像占位符 51201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51204" name="文本框 5120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幻灯片图像占位符 52225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52228" name="文本框 5222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幻灯片图像占位符 53249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53252" name="文本框 5325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幻灯片图像占位符 54273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54276" name="文本框 54275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幻灯片图像占位符 55297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55299" name="文本占位符 5529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55300" name="文本框 55299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幻灯片图像占位符 56321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56324" name="文本框 5632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幻灯片图像占位符 57345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57348" name="文本框 5734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幻灯片图像占位符 58369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58372" name="文本框 5837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幻灯片图像占位符 40961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40963" name="文本占位符 4096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40964" name="文本框 4096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幻灯片图像占位符 59393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59396" name="文本框 59395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幻灯片图像占位符 60417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60420" name="文本框 60419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幻灯片图像占位符 61441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61444" name="文本框 6144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幻灯片图像占位符 62465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62467" name="文本占位符 6246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62468" name="文本框 6246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幻灯片图像占位符 63489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63491" name="文本占位符 6349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63492" name="文本框 6349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幻灯片图像占位符 64513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64515" name="文本占位符 6451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64516" name="文本框 64515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幻灯片图像占位符 65537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65539" name="文本占位符 6553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65540" name="文本框 65539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幻灯片图像占位符 66561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66563" name="文本占位符 6656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66564" name="文本框 6656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幻灯片图像占位符 67585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67587" name="文本占位符 6758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67588" name="文本框 6758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68609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68612" name="文本框 6861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41985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41987" name="文本占位符 4198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41988" name="文本框 4198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69633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69635" name="文本占位符 6963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69636" name="文本框 69635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幻灯片图像占位符 70657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70660" name="文本框 70659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幻灯片图像占位符 71681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71683" name="文本占位符 7168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71684" name="文本框 7168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幻灯片图像占位符 72705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72707" name="文本占位符 7270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72708" name="文本框 7270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幻灯片图像占位符 43009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43011" name="文本占位符 4301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43012" name="文本框 4301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幻灯片图像占位符 44033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44036" name="文本框 44035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幻灯片图像占位符 45057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45059" name="文本占位符 4505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45060" name="文本框 45059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幻灯片图像占位符 46081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46083" name="文本占位符 4608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46084" name="文本框 4608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幻灯片图像占位符 47105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47107" name="文本占位符 4710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47108" name="文本框 4710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48129"/>
          <p:cNvSpPr>
            <a:spLocks noGrp="1" noChangeAspect="1"/>
          </p:cNvSpPr>
          <p:nvPr>
            <p:ph type="sldImg"/>
          </p:nvPr>
        </p:nvSpPr>
        <p:spPr>
          <a:ln/>
        </p:spPr>
      </p:sp>
      <p:sp>
        <p:nvSpPr>
          <p:cNvPr id="48131" name="文本占位符 4813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>
            <a:noFill/>
          </a:ln>
        </p:spPr>
        <p:txBody>
          <a:bodyPr/>
          <a:p>
            <a:pPr marL="0" lvl="0" indent="0" eaLnBrk="1" latinLnBrk="0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48132" name="文本框 4813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latinLnBrk="0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任意多边形 2049"/>
          <p:cNvSpPr/>
          <p:nvPr/>
        </p:nvSpPr>
        <p:spPr>
          <a:xfrm>
            <a:off x="-9525" y="1447800"/>
            <a:ext cx="9164638" cy="3832225"/>
          </a:xfrm>
          <a:custGeom>
            <a:avLst/>
            <a:gdLst/>
            <a:ahLst/>
            <a:cxnLst/>
            <a:pathLst>
              <a:path w="14432" h="6035">
                <a:moveTo>
                  <a:pt x="29" y="309"/>
                </a:moveTo>
                <a:cubicBezTo>
                  <a:pt x="374" y="189"/>
                  <a:pt x="1452" y="0"/>
                  <a:pt x="3452" y="30"/>
                </a:cubicBezTo>
                <a:cubicBezTo>
                  <a:pt x="5452" y="57"/>
                  <a:pt x="8424" y="1092"/>
                  <a:pt x="10159" y="1452"/>
                </a:cubicBezTo>
                <a:cubicBezTo>
                  <a:pt x="11894" y="1812"/>
                  <a:pt x="14087" y="547"/>
                  <a:pt x="14432" y="294"/>
                </a:cubicBezTo>
                <a:lnTo>
                  <a:pt x="14414" y="5377"/>
                </a:lnTo>
                <a:cubicBezTo>
                  <a:pt x="12484" y="6017"/>
                  <a:pt x="10814" y="5777"/>
                  <a:pt x="9914" y="5657"/>
                </a:cubicBezTo>
                <a:cubicBezTo>
                  <a:pt x="9014" y="5537"/>
                  <a:pt x="6787" y="4682"/>
                  <a:pt x="4907" y="4742"/>
                </a:cubicBezTo>
                <a:cubicBezTo>
                  <a:pt x="3262" y="4732"/>
                  <a:pt x="0" y="6004"/>
                  <a:pt x="14" y="6017"/>
                </a:cubicBezTo>
                <a:cubicBezTo>
                  <a:pt x="29" y="6035"/>
                  <a:pt x="29" y="1419"/>
                  <a:pt x="29" y="309"/>
                </a:cubicBezTo>
                <a:lnTo>
                  <a:pt x="29" y="309"/>
                </a:lnTo>
                <a:close/>
              </a:path>
            </a:pathLst>
          </a:custGeom>
          <a:solidFill>
            <a:schemeClr val="accent1">
              <a:alpha val="40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" name="任意多边形 2050"/>
          <p:cNvSpPr/>
          <p:nvPr/>
        </p:nvSpPr>
        <p:spPr>
          <a:xfrm>
            <a:off x="-9525" y="1730375"/>
            <a:ext cx="9150350" cy="3265488"/>
          </a:xfrm>
          <a:custGeom>
            <a:avLst/>
            <a:gdLst/>
            <a:ahLst/>
            <a:cxnLst/>
            <a:pathLst>
              <a:path w="14409" h="5142">
                <a:moveTo>
                  <a:pt x="14" y="680"/>
                </a:moveTo>
                <a:cubicBezTo>
                  <a:pt x="359" y="582"/>
                  <a:pt x="1639" y="0"/>
                  <a:pt x="3632" y="24"/>
                </a:cubicBezTo>
                <a:cubicBezTo>
                  <a:pt x="5624" y="50"/>
                  <a:pt x="8687" y="1007"/>
                  <a:pt x="10454" y="1205"/>
                </a:cubicBezTo>
                <a:cubicBezTo>
                  <a:pt x="12224" y="1402"/>
                  <a:pt x="14064" y="592"/>
                  <a:pt x="14409" y="385"/>
                </a:cubicBezTo>
                <a:lnTo>
                  <a:pt x="14409" y="4515"/>
                </a:lnTo>
                <a:cubicBezTo>
                  <a:pt x="12297" y="5130"/>
                  <a:pt x="11212" y="5142"/>
                  <a:pt x="10012" y="4985"/>
                </a:cubicBezTo>
                <a:cubicBezTo>
                  <a:pt x="8814" y="4822"/>
                  <a:pt x="6599" y="3755"/>
                  <a:pt x="4727" y="3805"/>
                </a:cubicBezTo>
                <a:cubicBezTo>
                  <a:pt x="3084" y="3797"/>
                  <a:pt x="0" y="4905"/>
                  <a:pt x="14" y="4917"/>
                </a:cubicBezTo>
                <a:cubicBezTo>
                  <a:pt x="29" y="4930"/>
                  <a:pt x="14" y="1602"/>
                  <a:pt x="14" y="680"/>
                </a:cubicBezTo>
                <a:lnTo>
                  <a:pt x="14" y="68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052" name="组合 2051"/>
          <p:cNvGrpSpPr/>
          <p:nvPr/>
        </p:nvGrpSpPr>
        <p:grpSpPr>
          <a:xfrm>
            <a:off x="7086600" y="1947863"/>
            <a:ext cx="533400" cy="533400"/>
            <a:chOff x="4464" y="1227"/>
            <a:chExt cx="336" cy="336"/>
          </a:xfrm>
        </p:grpSpPr>
        <p:sp>
          <p:nvSpPr>
            <p:cNvPr id="2053" name="椭圆 2052"/>
            <p:cNvSpPr/>
            <p:nvPr/>
          </p:nvSpPr>
          <p:spPr>
            <a:xfrm>
              <a:off x="4464" y="1227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C7CEE9"/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pPr marL="0" lvl="0" indent="0" eaLnBrk="1" latinLnBrk="0" hangingPunct="1">
                <a:buNone/>
              </a:pPr>
              <a:endParaRPr>
                <a:ea typeface="宋体" panose="02010600030101010101" pitchFamily="2" charset="-122"/>
              </a:endParaRPr>
            </a:p>
          </p:txBody>
        </p:sp>
        <p:sp>
          <p:nvSpPr>
            <p:cNvPr id="2054" name="椭圆 2053"/>
            <p:cNvSpPr/>
            <p:nvPr/>
          </p:nvSpPr>
          <p:spPr>
            <a:xfrm>
              <a:off x="4464" y="1227"/>
              <a:ext cx="224" cy="2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pPr marL="0" lvl="0" indent="0" eaLnBrk="1" latinLnBrk="0" hangingPunct="1">
                <a:buNone/>
              </a:pPr>
              <a:endParaRPr>
                <a:ea typeface="宋体" panose="02010600030101010101" pitchFamily="2" charset="-122"/>
              </a:endParaRPr>
            </a:p>
          </p:txBody>
        </p:sp>
      </p:grpSp>
      <p:grpSp>
        <p:nvGrpSpPr>
          <p:cNvPr id="2055" name="组合 2054"/>
          <p:cNvGrpSpPr/>
          <p:nvPr/>
        </p:nvGrpSpPr>
        <p:grpSpPr>
          <a:xfrm>
            <a:off x="7620000" y="1371600"/>
            <a:ext cx="914400" cy="914400"/>
            <a:chOff x="4800" y="864"/>
            <a:chExt cx="576" cy="576"/>
          </a:xfrm>
        </p:grpSpPr>
        <p:sp>
          <p:nvSpPr>
            <p:cNvPr id="2056" name="椭圆 2055"/>
            <p:cNvSpPr/>
            <p:nvPr/>
          </p:nvSpPr>
          <p:spPr>
            <a:xfrm>
              <a:off x="4800" y="864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</a:ln>
          </p:spPr>
          <p:txBody>
            <a:bodyPr/>
            <a:p>
              <a:pPr marL="0" lvl="0" indent="0" eaLnBrk="1" latinLnBrk="0" hangingPunct="1">
                <a:buNone/>
              </a:pPr>
              <a:endParaRPr>
                <a:ea typeface="宋体" panose="02010600030101010101" pitchFamily="2" charset="-122"/>
              </a:endParaRPr>
            </a:p>
          </p:txBody>
        </p:sp>
        <p:sp>
          <p:nvSpPr>
            <p:cNvPr id="2057" name="椭圆 2056"/>
            <p:cNvSpPr/>
            <p:nvPr/>
          </p:nvSpPr>
          <p:spPr>
            <a:xfrm>
              <a:off x="4800" y="960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pPr marL="0" lvl="0" indent="0" eaLnBrk="1" latinLnBrk="0" hangingPunct="1">
                <a:buNone/>
              </a:pPr>
              <a:endParaRPr>
                <a:ea typeface="宋体" panose="02010600030101010101" pitchFamily="2" charset="-122"/>
              </a:endParaRPr>
            </a:p>
          </p:txBody>
        </p:sp>
      </p:grpSp>
      <p:grpSp>
        <p:nvGrpSpPr>
          <p:cNvPr id="2058" name="组合 2057"/>
          <p:cNvGrpSpPr/>
          <p:nvPr/>
        </p:nvGrpSpPr>
        <p:grpSpPr>
          <a:xfrm>
            <a:off x="304800" y="3429000"/>
            <a:ext cx="1295400" cy="1371600"/>
            <a:chOff x="192" y="2160"/>
            <a:chExt cx="816" cy="864"/>
          </a:xfrm>
        </p:grpSpPr>
        <p:sp>
          <p:nvSpPr>
            <p:cNvPr id="2059" name="椭圆 2058"/>
            <p:cNvSpPr/>
            <p:nvPr/>
          </p:nvSpPr>
          <p:spPr>
            <a:xfrm>
              <a:off x="192" y="2160"/>
              <a:ext cx="816" cy="864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</a:ln>
          </p:spPr>
          <p:txBody>
            <a:bodyPr/>
            <a:p>
              <a:pPr marL="0" lvl="0" indent="0" eaLnBrk="1" latinLnBrk="0" hangingPunct="1">
                <a:buNone/>
              </a:pPr>
              <a:endParaRPr>
                <a:ea typeface="宋体" panose="02010600030101010101" pitchFamily="2" charset="-122"/>
              </a:endParaRPr>
            </a:p>
          </p:txBody>
        </p:sp>
        <p:sp>
          <p:nvSpPr>
            <p:cNvPr id="2060" name="椭圆 2059"/>
            <p:cNvSpPr/>
            <p:nvPr/>
          </p:nvSpPr>
          <p:spPr>
            <a:xfrm>
              <a:off x="192" y="2304"/>
              <a:ext cx="680" cy="5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pPr marL="0" lvl="0" indent="0" eaLnBrk="1" latinLnBrk="0" hangingPunct="1">
                <a:buNone/>
              </a:pPr>
              <a:endParaRPr>
                <a:ea typeface="宋体" panose="02010600030101010101" pitchFamily="2" charset="-122"/>
              </a:endParaRPr>
            </a:p>
          </p:txBody>
        </p:sp>
      </p:grpSp>
      <p:sp>
        <p:nvSpPr>
          <p:cNvPr id="38" name="标题"/>
          <p:cNvSpPr>
            <a:spLocks noGrp="1"/>
          </p:cNvSpPr>
          <p:nvPr>
            <p:ph type="ctrTitle"/>
          </p:nvPr>
        </p:nvSpPr>
        <p:spPr>
          <a:xfrm>
            <a:off x="1143000" y="2590799"/>
            <a:ext cx="7086600" cy="10128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>
            <a:lvl1pPr marL="0" indent="0" algn="ctr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9" name="文本"/>
          <p:cNvSpPr>
            <a:spLocks noGrp="1"/>
          </p:cNvSpPr>
          <p:nvPr>
            <p:ph type="subTitle" idx="1"/>
          </p:nvPr>
        </p:nvSpPr>
        <p:spPr>
          <a:xfrm>
            <a:off x="1295399" y="3581399"/>
            <a:ext cx="6705600" cy="381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>
            <a:lvl1pPr marL="0" indent="0" algn="ctr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lvl="1" indent="-457200" algn="ctr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914400" lvl="2" indent="-914400" algn="ctr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2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371600" lvl="3" indent="-1371600" algn="ctr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1828800" lvl="4" indent="-1828800" algn="ctr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057400" lvl="5" indent="-228600"/>
            <a:lvl7pPr marL="2057400" lvl="6" indent="-228600"/>
            <a:lvl8pPr marL="2057400" lvl="7" indent="-228600"/>
            <a:lvl9pPr marL="2057400" lvl="7" indent="-228600"/>
          </a:lstStyle>
          <a:p>
            <a:pPr marL="0" indent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63" name="日期占位符 2062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sz="1200">
              <a:ea typeface="宋体" panose="02010600030101010101" pitchFamily="2" charset="-122"/>
            </a:endParaRPr>
          </a:p>
        </p:txBody>
      </p:sp>
      <p:sp>
        <p:nvSpPr>
          <p:cNvPr id="2064" name="页脚占位符 2063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sz="1200">
              <a:ea typeface="宋体" panose="02010600030101010101" pitchFamily="2" charset="-122"/>
            </a:endParaRPr>
          </a:p>
        </p:txBody>
      </p:sp>
      <p:sp>
        <p:nvSpPr>
          <p:cNvPr id="2065" name="灯片编号占位符 2064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r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x-none" sz="1200">
                <a:ea typeface="宋体" panose="02010600030101010101" pitchFamily="2" charset="-122"/>
              </a:rPr>
            </a:fld>
            <a:endParaRPr lang="zh-CN" altLang="x-none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4" name="内容占位符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latinLnBrk="0" hangingPunct="1">
              <a:buClr>
                <a:srgbClr val="000000"/>
              </a:buClr>
              <a:buSzPct val="100000"/>
              <a:buChar char="•"/>
            </a:p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latinLnBrk="0" hangingPunct="1">
              <a:buClr>
                <a:srgbClr val="000000"/>
              </a:buClr>
              <a:buSzPct val="100000"/>
              <a:buChar char="•"/>
            </a:p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latinLnBrk="0" hangingPunct="1">
              <a:buClr>
                <a:srgbClr val="000000"/>
              </a:buClr>
              <a:buSzPct val="100000"/>
              <a:buChar char="•"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9" name="表格"/>
          <p:cNvSpPr>
            <a:spLocks noGrp="1"/>
          </p:cNvSpPr>
          <p:nvPr>
            <p:ph type="tbl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wrap="none" lIns="-12700" tIns="-12700" rIns="-12700" bIns="-12700" anchor="t" anchorCtr="0" upright="1"/>
          <a:lstStyle>
            <a:lvl1pPr marL="0" indent="0"/>
          </a:lstStyle>
          <a:p>
            <a:pPr marL="0" indent="0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latinLnBrk="0" hangingPunct="1">
              <a:buClr>
                <a:srgbClr val="000000"/>
              </a:buClr>
              <a:buSzPct val="100000"/>
              <a:buChar char="•"/>
            </a:p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latinLnBrk="0" hangingPunct="1">
              <a:buClr>
                <a:srgbClr val="000000"/>
              </a:buClr>
              <a:buSzPct val="100000"/>
              <a:buChar char="•"/>
            </a:p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latinLnBrk="0" hangingPunct="1">
              <a:buClr>
                <a:srgbClr val="000000"/>
              </a:buClr>
              <a:buSzPct val="100000"/>
              <a:buChar char="•"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026" name="对象 1025" descr="0.png"/>
          <p:cNvGraphicFramePr/>
          <p:nvPr userDrawn="1"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6" imgW="9563100" imgH="1600200" progId="">
                  <p:embed/>
                </p:oleObj>
              </mc:Choice>
              <mc:Fallback>
                <p:oleObj name="" r:id="rId6" imgW="9563100" imgH="1600200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任意多边形 1026"/>
          <p:cNvSpPr/>
          <p:nvPr userDrawn="1"/>
        </p:nvSpPr>
        <p:spPr>
          <a:xfrm>
            <a:off x="-20637" y="533400"/>
            <a:ext cx="9161462" cy="1006475"/>
          </a:xfrm>
          <a:custGeom>
            <a:avLst/>
            <a:gdLst/>
            <a:ahLst/>
            <a:cxnLst/>
            <a:pathLst>
              <a:path w="14427" h="1584">
                <a:moveTo>
                  <a:pt x="49" y="272"/>
                </a:moveTo>
                <a:cubicBezTo>
                  <a:pt x="64" y="272"/>
                  <a:pt x="1612" y="0"/>
                  <a:pt x="3604" y="7"/>
                </a:cubicBezTo>
                <a:cubicBezTo>
                  <a:pt x="5597" y="15"/>
                  <a:pt x="8607" y="307"/>
                  <a:pt x="10374" y="370"/>
                </a:cubicBezTo>
                <a:cubicBezTo>
                  <a:pt x="12144" y="432"/>
                  <a:pt x="14082" y="157"/>
                  <a:pt x="14427" y="92"/>
                </a:cubicBezTo>
                <a:lnTo>
                  <a:pt x="14427" y="1392"/>
                </a:lnTo>
                <a:cubicBezTo>
                  <a:pt x="12314" y="1584"/>
                  <a:pt x="11054" y="1530"/>
                  <a:pt x="9854" y="1479"/>
                </a:cubicBezTo>
                <a:cubicBezTo>
                  <a:pt x="8657" y="1429"/>
                  <a:pt x="6469" y="1125"/>
                  <a:pt x="4597" y="1140"/>
                </a:cubicBezTo>
                <a:cubicBezTo>
                  <a:pt x="2954" y="1137"/>
                  <a:pt x="0" y="1545"/>
                  <a:pt x="14" y="1549"/>
                </a:cubicBezTo>
                <a:cubicBezTo>
                  <a:pt x="29" y="1552"/>
                  <a:pt x="34" y="272"/>
                  <a:pt x="49" y="272"/>
                </a:cubicBezTo>
                <a:lnTo>
                  <a:pt x="49" y="27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028" name="组合 1027"/>
          <p:cNvGrpSpPr/>
          <p:nvPr userDrawn="1"/>
        </p:nvGrpSpPr>
        <p:grpSpPr>
          <a:xfrm>
            <a:off x="7740650" y="347663"/>
            <a:ext cx="387350" cy="366712"/>
            <a:chOff x="4876" y="219"/>
            <a:chExt cx="244" cy="231"/>
          </a:xfrm>
        </p:grpSpPr>
        <p:sp>
          <p:nvSpPr>
            <p:cNvPr id="1029" name="椭圆 1028"/>
            <p:cNvSpPr/>
            <p:nvPr/>
          </p:nvSpPr>
          <p:spPr>
            <a:xfrm>
              <a:off x="4876" y="219"/>
              <a:ext cx="244" cy="231"/>
            </a:xfrm>
            <a:prstGeom prst="ellipse">
              <a:avLst/>
            </a:prstGeom>
            <a:gradFill rotWithShape="1">
              <a:gsLst>
                <a:gs pos="0">
                  <a:srgbClr val="C7CEE9"/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pPr marL="0" lvl="0" indent="0" eaLnBrk="1" latinLnBrk="0" hangingPunct="1">
                <a:buNone/>
              </a:pPr>
              <a:endParaRPr>
                <a:ea typeface="宋体" panose="02010600030101010101" pitchFamily="2" charset="-122"/>
              </a:endParaRPr>
            </a:p>
          </p:txBody>
        </p:sp>
        <p:sp>
          <p:nvSpPr>
            <p:cNvPr id="1030" name="椭圆 1029"/>
            <p:cNvSpPr/>
            <p:nvPr/>
          </p:nvSpPr>
          <p:spPr>
            <a:xfrm>
              <a:off x="4876" y="219"/>
              <a:ext cx="163" cy="15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pPr marL="0" lvl="0" indent="0" eaLnBrk="1" latinLnBrk="0" hangingPunct="1">
                <a:buNone/>
              </a:pPr>
              <a:endParaRPr>
                <a:ea typeface="宋体" panose="02010600030101010101" pitchFamily="2" charset="-122"/>
              </a:endParaRPr>
            </a:p>
          </p:txBody>
        </p:sp>
      </p:grpSp>
      <p:grpSp>
        <p:nvGrpSpPr>
          <p:cNvPr id="1031" name="组合 1030"/>
          <p:cNvGrpSpPr/>
          <p:nvPr userDrawn="1"/>
        </p:nvGrpSpPr>
        <p:grpSpPr>
          <a:xfrm>
            <a:off x="8153400" y="53975"/>
            <a:ext cx="609600" cy="592138"/>
            <a:chOff x="5136" y="34"/>
            <a:chExt cx="384" cy="373"/>
          </a:xfrm>
        </p:grpSpPr>
        <p:sp>
          <p:nvSpPr>
            <p:cNvPr id="1032" name="椭圆 1031"/>
            <p:cNvSpPr/>
            <p:nvPr/>
          </p:nvSpPr>
          <p:spPr>
            <a:xfrm>
              <a:off x="5136" y="34"/>
              <a:ext cx="384" cy="373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>
              <a:noFill/>
            </a:ln>
          </p:spPr>
          <p:txBody>
            <a:bodyPr/>
            <a:p>
              <a:pPr marL="0" lvl="0" indent="0" eaLnBrk="1" latinLnBrk="0" hangingPunct="1">
                <a:buNone/>
              </a:pPr>
              <a:endParaRPr>
                <a:ea typeface="宋体" panose="02010600030101010101" pitchFamily="2" charset="-122"/>
              </a:endParaRPr>
            </a:p>
          </p:txBody>
        </p:sp>
        <p:sp>
          <p:nvSpPr>
            <p:cNvPr id="1033" name="椭圆 1032"/>
            <p:cNvSpPr/>
            <p:nvPr/>
          </p:nvSpPr>
          <p:spPr>
            <a:xfrm>
              <a:off x="5136" y="96"/>
              <a:ext cx="320" cy="24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pPr marL="0" lvl="0" indent="0" eaLnBrk="1" latinLnBrk="0" hangingPunct="1">
                <a:buNone/>
              </a:pPr>
              <a:endParaRPr>
                <a:ea typeface="宋体" panose="02010600030101010101" pitchFamily="2" charset="-122"/>
              </a:endParaRPr>
            </a:p>
          </p:txBody>
        </p:sp>
      </p:grpSp>
      <p:grpSp>
        <p:nvGrpSpPr>
          <p:cNvPr id="1034" name="组合 1033"/>
          <p:cNvGrpSpPr/>
          <p:nvPr userDrawn="1"/>
        </p:nvGrpSpPr>
        <p:grpSpPr>
          <a:xfrm>
            <a:off x="179388" y="1341438"/>
            <a:ext cx="720725" cy="762000"/>
            <a:chOff x="113" y="845"/>
            <a:chExt cx="454" cy="480"/>
          </a:xfrm>
        </p:grpSpPr>
        <p:sp>
          <p:nvSpPr>
            <p:cNvPr id="1035" name="椭圆 1034"/>
            <p:cNvSpPr/>
            <p:nvPr/>
          </p:nvSpPr>
          <p:spPr>
            <a:xfrm>
              <a:off x="113" y="845"/>
              <a:ext cx="454" cy="480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 w="9525">
              <a:noFill/>
            </a:ln>
          </p:spPr>
          <p:txBody>
            <a:bodyPr/>
            <a:p>
              <a:pPr marL="0" lvl="0" indent="0" eaLnBrk="1" latinLnBrk="0" hangingPunct="1">
                <a:buNone/>
              </a:pPr>
              <a:endParaRPr>
                <a:ea typeface="宋体" panose="02010600030101010101" pitchFamily="2" charset="-122"/>
              </a:endParaRPr>
            </a:p>
          </p:txBody>
        </p:sp>
        <p:sp>
          <p:nvSpPr>
            <p:cNvPr id="1036" name="椭圆 1035"/>
            <p:cNvSpPr/>
            <p:nvPr/>
          </p:nvSpPr>
          <p:spPr>
            <a:xfrm>
              <a:off x="113" y="925"/>
              <a:ext cx="378" cy="3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p>
              <a:pPr marL="0" lvl="0" indent="0" eaLnBrk="1" latinLnBrk="0" hangingPunct="1">
                <a:buNone/>
              </a:pPr>
              <a:endParaRPr>
                <a:ea typeface="宋体" panose="02010600030101010101" pitchFamily="2" charset="-122"/>
              </a:endParaRPr>
            </a:p>
          </p:txBody>
        </p:sp>
      </p:grpSp>
      <p:sp>
        <p:nvSpPr>
          <p:cNvPr id="1037" name="文本占位符 1036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8" name="日期占位符 1037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defRPr sz="1400">
                <a:ea typeface="宋体" panose="02010600030101010101" pitchFamily="2" charset="-122"/>
              </a:defRPr>
            </a:lvl1pPr>
          </a:lstStyle>
          <a:p>
            <a:pPr lvl="0" eaLnBrk="1" latinLnBrk="0" hangingPunct="1">
              <a:buClr>
                <a:srgbClr val="000000"/>
              </a:buClr>
              <a:buSzPct val="100000"/>
              <a:buChar char="•"/>
            </a:pPr>
          </a:p>
        </p:txBody>
      </p:sp>
      <p:sp>
        <p:nvSpPr>
          <p:cNvPr id="1039" name="页脚占位符 1038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defRPr sz="1400">
                <a:ea typeface="宋体" panose="02010600030101010101" pitchFamily="2" charset="-122"/>
              </a:defRPr>
            </a:lvl1pPr>
          </a:lstStyle>
          <a:p>
            <a:pPr lvl="0" eaLnBrk="1" latinLnBrk="0" hangingPunct="1">
              <a:buClr>
                <a:srgbClr val="000000"/>
              </a:buClr>
              <a:buSzPct val="100000"/>
              <a:buChar char="•"/>
            </a:pPr>
          </a:p>
        </p:txBody>
      </p:sp>
      <p:sp>
        <p:nvSpPr>
          <p:cNvPr id="1040" name="灯片编号占位符 1039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r">
              <a:buFont typeface="Arial" panose="020B0604020202020204" pitchFamily="34" charset="0"/>
              <a:defRPr sz="1400">
                <a:ea typeface="宋体" panose="02010600030101010101" pitchFamily="2" charset="-122"/>
              </a:defRPr>
            </a:lvl1pPr>
          </a:lstStyle>
          <a:p>
            <a:pPr lvl="0" eaLnBrk="1" latinLnBrk="0" hangingPunct="1">
              <a:buClr>
                <a:srgbClr val="000000"/>
              </a:buClr>
              <a:buSzPct val="100000"/>
              <a:buChar char="•"/>
            </a:pPr>
            <a:fld id="{9A0DB2DC-4C9A-4742-B13C-FB6460FD3503}" type="slidenum">
              <a:rPr lang="zh-CN" altLang="x-none"/>
            </a:fld>
            <a:endParaRPr lang="zh-CN" altLang="x-none"/>
          </a:p>
        </p:txBody>
      </p:sp>
      <p:sp>
        <p:nvSpPr>
          <p:cNvPr id="1041" name="标题 1040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26" y="90852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hf sldNum="0" hdr="0" ftr="0" dt="0"/>
  <p:txStyles>
    <p:titleStyle>
      <a:lvl1pPr marL="0" indent="0" algn="ctr" defTabSz="914400" rtl="0" eaLnBrk="0" fontAlgn="base" latinLnBrk="0" hangingPunct="0">
        <a:lnSpc>
          <a:spcPct val="100000"/>
        </a:lnSpc>
        <a:spcBef>
          <a:spcPts val="0"/>
        </a:spcBef>
        <a:spcAft>
          <a:spcPts val="0"/>
        </a:spcAft>
        <a:buNone/>
        <a:defRPr sz="3600" b="1" i="0" u="none" baseline="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Clr>
          <a:schemeClr val="hlink"/>
        </a:buClr>
        <a:buSzPct val="100000"/>
        <a:buFont typeface="Wingdings" panose="05000000000000000000" pitchFamily="2" charset="2"/>
        <a:buChar char="v"/>
        <a:defRPr sz="2800" b="0" i="0" u="none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4295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b="0" i="0" u="none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 typeface="Times New Roman" panose="02020603050405020304" pitchFamily="18" charset="0"/>
        <a:buChar char="•"/>
        <a:defRPr sz="2200" b="0" i="0" u="none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Times New Roman" panose="02020603050405020304" pitchFamily="18" charset="0"/>
        <a:buChar char="–"/>
        <a:defRPr sz="2000" b="0" i="0" u="none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Wingdings" panose="05000000000000000000" pitchFamily="2" charset="2"/>
        <a:buChar char="»"/>
        <a:defRPr sz="2000" b="0" i="0" u="none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05740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Wingdings" panose="05000000000000000000" pitchFamily="2" charset="2"/>
        <a:buChar char="»"/>
        <a:defRPr sz="2000" b="0" i="0" u="none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6pPr>
      <a:lvl7pPr marL="205740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Wingdings" panose="05000000000000000000" pitchFamily="2" charset="2"/>
        <a:buChar char="»"/>
        <a:defRPr sz="2000" b="0" i="0" u="none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7pPr>
      <a:lvl8pPr marL="205740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Wingdings" panose="05000000000000000000" pitchFamily="2" charset="2"/>
        <a:buChar char="»"/>
        <a:defRPr sz="2000" b="0" i="0" u="none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8pPr>
      <a:lvl9pPr marL="205740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Wingdings" panose="05000000000000000000" pitchFamily="2" charset="2"/>
        <a:buChar char="»"/>
        <a:defRPr sz="2000" b="0" i="0" u="none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9pPr>
    </p:bodyStyle>
    <p:otherStyle>
      <a:lvl1pPr marL="0" lvl="0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21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0.xml"/><Relationship Id="rId5" Type="http://schemas.openxmlformats.org/officeDocument/2006/relationships/image" Target="../media/image26.jpeg"/><Relationship Id="rId4" Type="http://schemas.openxmlformats.org/officeDocument/2006/relationships/tags" Target="../tags/tag19.xml"/><Relationship Id="rId3" Type="http://schemas.openxmlformats.org/officeDocument/2006/relationships/image" Target="../media/image25.jpe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ctrTitle"/>
          </p:nvPr>
        </p:nvSpPr>
        <p:spPr>
          <a:xfrm>
            <a:off x="612775" y="2708275"/>
            <a:ext cx="7991475" cy="1081088"/>
          </a:xfrm>
          <a:ln/>
          <a:effectLst>
            <a:outerShdw dist="35921" dir="2699999" algn="ctr" rotWithShape="0">
              <a:schemeClr val="tx1"/>
            </a:outerShdw>
          </a:effectLst>
        </p:spPr>
        <p:txBody>
          <a:bodyPr wrap="square" lIns="91440" tIns="45720" rIns="91440" bIns="45720" anchor="ctr" anchorCtr="0"/>
          <a:p>
            <a:pPr defTabSz="914400"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5400" b="0" baseline="0">
                <a:solidFill>
                  <a:srgbClr val="E36C09"/>
                </a:solidFill>
                <a:latin typeface="华文中宋" pitchFamily="2" charset="-122"/>
                <a:ea typeface="华文中宋" pitchFamily="2" charset="-122"/>
                <a:cs typeface="Arial" panose="020B0604020202020204" pitchFamily="34" charset="0"/>
              </a:rPr>
              <a:t>液化石油气</a:t>
            </a:r>
            <a:br>
              <a:rPr lang="zh-CN" altLang="en-US" sz="5400" b="0" baseline="0">
                <a:solidFill>
                  <a:srgbClr val="E36C09"/>
                </a:solidFill>
                <a:latin typeface="华文中宋" pitchFamily="2" charset="-122"/>
                <a:ea typeface="华文中宋" pitchFamily="2" charset="-122"/>
                <a:cs typeface="Arial" panose="020B0604020202020204" pitchFamily="34" charset="0"/>
              </a:rPr>
            </a:br>
            <a:r>
              <a:rPr lang="zh-CN" altLang="en-US" sz="5400" b="0" baseline="0">
                <a:solidFill>
                  <a:srgbClr val="E36C09"/>
                </a:solidFill>
                <a:latin typeface="华文中宋" pitchFamily="2" charset="-122"/>
                <a:ea typeface="华文中宋" pitchFamily="2" charset="-122"/>
                <a:cs typeface="Arial" panose="020B0604020202020204" pitchFamily="34" charset="0"/>
              </a:rPr>
              <a:t>安全管理及应急处置</a:t>
            </a:r>
            <a:endParaRPr lang="zh-CN" altLang="en-US" sz="5400" b="0" baseline="0">
              <a:solidFill>
                <a:srgbClr val="E36C09"/>
              </a:solidFill>
              <a:latin typeface="华文中宋" pitchFamily="2" charset="-122"/>
              <a:ea typeface="华文中宋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166360" y="441375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4716360" y="566168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</a:rPr>
              <a:t>全面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5959475" y="566229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</a:rPr>
              <a:t>专业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202590" y="566168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矩形 13313"/>
          <p:cNvSpPr/>
          <p:nvPr/>
        </p:nvSpPr>
        <p:spPr>
          <a:xfrm>
            <a:off x="1752600" y="1557338"/>
            <a:ext cx="7391400" cy="563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b="1">
                <a:solidFill>
                  <a:srgbClr val="692AA2"/>
                </a:solidFill>
                <a:ea typeface="方正姚体" pitchFamily="2" charset="-122"/>
              </a:rPr>
              <a:t>液化石油气基本知识（续）</a:t>
            </a:r>
            <a:endParaRPr lang="zh-CN" altLang="en-US" sz="3600" b="1">
              <a:solidFill>
                <a:srgbClr val="692AA2"/>
              </a:solidFill>
              <a:ea typeface="方正姚体" pitchFamily="2" charset="-122"/>
            </a:endParaRPr>
          </a:p>
        </p:txBody>
      </p:sp>
      <p:grpSp>
        <p:nvGrpSpPr>
          <p:cNvPr id="13315" name="组合 13314"/>
          <p:cNvGrpSpPr/>
          <p:nvPr/>
        </p:nvGrpSpPr>
        <p:grpSpPr>
          <a:xfrm>
            <a:off x="1979613" y="1628775"/>
            <a:ext cx="576262" cy="530225"/>
            <a:chOff x="1247" y="1026"/>
            <a:chExt cx="363" cy="334"/>
          </a:xfrm>
        </p:grpSpPr>
        <p:grpSp>
          <p:nvGrpSpPr>
            <p:cNvPr id="13316" name="组合 13315"/>
            <p:cNvGrpSpPr/>
            <p:nvPr/>
          </p:nvGrpSpPr>
          <p:grpSpPr>
            <a:xfrm>
              <a:off x="1247" y="1026"/>
              <a:ext cx="363" cy="314"/>
              <a:chOff x="1247" y="1026"/>
              <a:chExt cx="363" cy="314"/>
            </a:xfrm>
          </p:grpSpPr>
          <p:sp>
            <p:nvSpPr>
              <p:cNvPr id="13317" name="六边形 13316"/>
              <p:cNvSpPr/>
              <p:nvPr/>
            </p:nvSpPr>
            <p:spPr>
              <a:xfrm>
                <a:off x="1250" y="1031"/>
                <a:ext cx="360" cy="309"/>
              </a:xfrm>
              <a:prstGeom prst="hexagon">
                <a:avLst>
                  <a:gd name="adj" fmla="val 2912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318" name="六边形 13317"/>
              <p:cNvSpPr/>
              <p:nvPr/>
            </p:nvSpPr>
            <p:spPr>
              <a:xfrm>
                <a:off x="1247" y="1026"/>
                <a:ext cx="360" cy="308"/>
              </a:xfrm>
              <a:prstGeom prst="hexagon">
                <a:avLst>
                  <a:gd name="adj" fmla="val 29220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319" name="六边形 13318"/>
              <p:cNvSpPr/>
              <p:nvPr/>
            </p:nvSpPr>
            <p:spPr>
              <a:xfrm>
                <a:off x="1268" y="1045"/>
                <a:ext cx="316" cy="271"/>
              </a:xfrm>
              <a:prstGeom prst="hexagon">
                <a:avLst>
                  <a:gd name="adj" fmla="val 29151"/>
                  <a:gd name="vf" fmla="val 115470"/>
                </a:avLst>
              </a:prstGeom>
              <a:gradFill rotWithShape="1">
                <a:gsLst>
                  <a:gs pos="0">
                    <a:srgbClr val="52693E"/>
                  </a:gs>
                  <a:gs pos="100000">
                    <a:schemeClr val="folHlink"/>
                  </a:gs>
                </a:gsLst>
                <a:lin ang="27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320" name="文本框 13319"/>
            <p:cNvSpPr txBox="1"/>
            <p:nvPr/>
          </p:nvSpPr>
          <p:spPr>
            <a:xfrm>
              <a:off x="1313" y="1072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rPr>
                <a:t>1</a:t>
              </a:r>
              <a:endParaRPr lang="en-US" altLang="zh-CN" sz="2400" b="1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3321" name="文本框 13320"/>
          <p:cNvSpPr txBox="1"/>
          <p:nvPr/>
        </p:nvSpPr>
        <p:spPr>
          <a:xfrm>
            <a:off x="684213" y="2276475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液化气的十大特性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3322" name="矩形 13321"/>
          <p:cNvSpPr/>
          <p:nvPr/>
        </p:nvSpPr>
        <p:spPr>
          <a:xfrm>
            <a:off x="900113" y="2924175"/>
            <a:ext cx="309562" cy="285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>
              <a:buNone/>
            </a:pPr>
            <a:r>
              <a:rPr lang="en-US" altLang="zh-CN" b="1">
                <a:solidFill>
                  <a:schemeClr val="bg1"/>
                </a:solidFill>
                <a:ea typeface="宋体" panose="02010600030101010101" pitchFamily="2" charset="-122"/>
              </a:rPr>
              <a:t>7</a:t>
            </a:r>
            <a:endParaRPr lang="en-US" altLang="zh-CN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3323" name="文本框 13322"/>
          <p:cNvSpPr txBox="1"/>
          <p:nvPr/>
        </p:nvSpPr>
        <p:spPr>
          <a:xfrm>
            <a:off x="1403350" y="2852738"/>
            <a:ext cx="21653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000" b="1">
                <a:ea typeface="华文楷体" pitchFamily="2" charset="-122"/>
              </a:rPr>
              <a:t>闪点低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3324" name="组合 13323"/>
          <p:cNvGrpSpPr/>
          <p:nvPr/>
        </p:nvGrpSpPr>
        <p:grpSpPr>
          <a:xfrm>
            <a:off x="1111250" y="3070225"/>
            <a:ext cx="2813050" cy="185738"/>
            <a:chOff x="700" y="1934"/>
            <a:chExt cx="1772" cy="117"/>
          </a:xfrm>
        </p:grpSpPr>
        <p:sp>
          <p:nvSpPr>
            <p:cNvPr id="13325" name="直接连接符 13324"/>
            <p:cNvSpPr/>
            <p:nvPr/>
          </p:nvSpPr>
          <p:spPr>
            <a:xfrm>
              <a:off x="700" y="1934"/>
              <a:ext cx="62" cy="117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6" name="直接连接符 13325"/>
            <p:cNvSpPr/>
            <p:nvPr/>
          </p:nvSpPr>
          <p:spPr>
            <a:xfrm>
              <a:off x="762" y="2051"/>
              <a:ext cx="1710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327" name="任意多边形 13326"/>
          <p:cNvSpPr/>
          <p:nvPr/>
        </p:nvSpPr>
        <p:spPr>
          <a:xfrm flipH="1">
            <a:off x="1979613" y="3213100"/>
            <a:ext cx="903287" cy="1241425"/>
          </a:xfrm>
          <a:custGeom>
            <a:avLst/>
            <a:gdLst/>
            <a:ahLst/>
            <a:cxnLst/>
            <a:pathLst>
              <a:path w="1422" h="1955">
                <a:moveTo>
                  <a:pt x="1422" y="0"/>
                </a:moveTo>
                <a:lnTo>
                  <a:pt x="1417" y="220"/>
                </a:lnTo>
                <a:lnTo>
                  <a:pt x="1393" y="426"/>
                </a:lnTo>
                <a:lnTo>
                  <a:pt x="1353" y="617"/>
                </a:lnTo>
                <a:lnTo>
                  <a:pt x="1290" y="793"/>
                </a:lnTo>
                <a:lnTo>
                  <a:pt x="1211" y="955"/>
                </a:lnTo>
                <a:lnTo>
                  <a:pt x="1108" y="1102"/>
                </a:lnTo>
                <a:lnTo>
                  <a:pt x="985" y="1244"/>
                </a:lnTo>
                <a:lnTo>
                  <a:pt x="838" y="1371"/>
                </a:lnTo>
                <a:lnTo>
                  <a:pt x="662" y="1494"/>
                </a:lnTo>
                <a:lnTo>
                  <a:pt x="461" y="1607"/>
                </a:lnTo>
                <a:lnTo>
                  <a:pt x="461" y="1955"/>
                </a:lnTo>
                <a:lnTo>
                  <a:pt x="0" y="1259"/>
                </a:lnTo>
                <a:lnTo>
                  <a:pt x="461" y="563"/>
                </a:lnTo>
                <a:lnTo>
                  <a:pt x="461" y="911"/>
                </a:lnTo>
                <a:lnTo>
                  <a:pt x="549" y="901"/>
                </a:lnTo>
                <a:lnTo>
                  <a:pt x="647" y="872"/>
                </a:lnTo>
                <a:lnTo>
                  <a:pt x="750" y="823"/>
                </a:lnTo>
                <a:lnTo>
                  <a:pt x="853" y="759"/>
                </a:lnTo>
                <a:lnTo>
                  <a:pt x="961" y="685"/>
                </a:lnTo>
                <a:lnTo>
                  <a:pt x="1059" y="602"/>
                </a:lnTo>
                <a:lnTo>
                  <a:pt x="1157" y="509"/>
                </a:lnTo>
                <a:lnTo>
                  <a:pt x="1241" y="406"/>
                </a:lnTo>
                <a:lnTo>
                  <a:pt x="1314" y="303"/>
                </a:lnTo>
                <a:lnTo>
                  <a:pt x="1368" y="200"/>
                </a:lnTo>
                <a:lnTo>
                  <a:pt x="1407" y="97"/>
                </a:lnTo>
                <a:lnTo>
                  <a:pt x="1417" y="0"/>
                </a:lnTo>
                <a:lnTo>
                  <a:pt x="1422" y="0"/>
                </a:lnTo>
                <a:lnTo>
                  <a:pt x="142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CEE4F8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8" name="圆角矩形 13327"/>
          <p:cNvSpPr/>
          <p:nvPr/>
        </p:nvSpPr>
        <p:spPr>
          <a:xfrm>
            <a:off x="3276600" y="3573463"/>
            <a:ext cx="5183188" cy="100806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13329" name="文本框 13328"/>
          <p:cNvSpPr txBox="1"/>
          <p:nvPr/>
        </p:nvSpPr>
        <p:spPr>
          <a:xfrm>
            <a:off x="3419475" y="3573463"/>
            <a:ext cx="4968875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 u="sng">
                <a:solidFill>
                  <a:srgbClr val="170CA0"/>
                </a:solidFill>
                <a:ea typeface="宋体" panose="02010600030101010101" pitchFamily="2" charset="-122"/>
              </a:rPr>
              <a:t>低于</a:t>
            </a:r>
            <a:r>
              <a:rPr lang="en-US" altLang="zh-CN" b="1" u="sng">
                <a:solidFill>
                  <a:srgbClr val="170CA0"/>
                </a:solidFill>
                <a:ea typeface="宋体" panose="02010600030101010101" pitchFamily="2" charset="-122"/>
              </a:rPr>
              <a:t>28℃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，形成挥发性混合气体的最低燃烧温度叫闪点，闪点易发生的燃烧只出现瞬间火苗或闪光，闪点是火灾的先兆。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330" name="矩形 13329"/>
          <p:cNvSpPr/>
          <p:nvPr/>
        </p:nvSpPr>
        <p:spPr>
          <a:xfrm>
            <a:off x="900113" y="4797425"/>
            <a:ext cx="309562" cy="285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>
              <a:buNone/>
            </a:pPr>
            <a:r>
              <a:rPr lang="en-US" altLang="zh-CN" b="1">
                <a:solidFill>
                  <a:schemeClr val="bg1"/>
                </a:solidFill>
                <a:ea typeface="宋体" panose="02010600030101010101" pitchFamily="2" charset="-122"/>
              </a:rPr>
              <a:t>8</a:t>
            </a:r>
            <a:endParaRPr lang="en-US" altLang="zh-CN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3331" name="文本框 13330"/>
          <p:cNvSpPr txBox="1"/>
          <p:nvPr/>
        </p:nvSpPr>
        <p:spPr>
          <a:xfrm>
            <a:off x="1331913" y="4725988"/>
            <a:ext cx="32400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腐蚀性</a:t>
            </a:r>
            <a:r>
              <a:rPr lang="zh-CN" altLang="en-US" sz="2000"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sz="2000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13332" name="组合 13331"/>
          <p:cNvGrpSpPr/>
          <p:nvPr/>
        </p:nvGrpSpPr>
        <p:grpSpPr>
          <a:xfrm>
            <a:off x="1187450" y="5084763"/>
            <a:ext cx="3173413" cy="142875"/>
            <a:chOff x="748" y="3203"/>
            <a:chExt cx="1999" cy="90"/>
          </a:xfrm>
        </p:grpSpPr>
        <p:sp>
          <p:nvSpPr>
            <p:cNvPr id="13333" name="直接连接符 13332"/>
            <p:cNvSpPr/>
            <p:nvPr/>
          </p:nvSpPr>
          <p:spPr>
            <a:xfrm>
              <a:off x="748" y="3203"/>
              <a:ext cx="70" cy="9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34" name="直接连接符 13333"/>
            <p:cNvSpPr/>
            <p:nvPr/>
          </p:nvSpPr>
          <p:spPr>
            <a:xfrm>
              <a:off x="818" y="3293"/>
              <a:ext cx="1929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335" name="任意多边形 13334"/>
          <p:cNvSpPr/>
          <p:nvPr/>
        </p:nvSpPr>
        <p:spPr>
          <a:xfrm flipH="1">
            <a:off x="2124075" y="5229225"/>
            <a:ext cx="903288" cy="1241425"/>
          </a:xfrm>
          <a:custGeom>
            <a:avLst/>
            <a:gdLst/>
            <a:ahLst/>
            <a:cxnLst/>
            <a:pathLst>
              <a:path w="1422" h="1955">
                <a:moveTo>
                  <a:pt x="1422" y="0"/>
                </a:moveTo>
                <a:lnTo>
                  <a:pt x="1417" y="220"/>
                </a:lnTo>
                <a:lnTo>
                  <a:pt x="1393" y="426"/>
                </a:lnTo>
                <a:lnTo>
                  <a:pt x="1353" y="617"/>
                </a:lnTo>
                <a:lnTo>
                  <a:pt x="1290" y="793"/>
                </a:lnTo>
                <a:lnTo>
                  <a:pt x="1211" y="955"/>
                </a:lnTo>
                <a:lnTo>
                  <a:pt x="1108" y="1102"/>
                </a:lnTo>
                <a:lnTo>
                  <a:pt x="985" y="1244"/>
                </a:lnTo>
                <a:lnTo>
                  <a:pt x="838" y="1371"/>
                </a:lnTo>
                <a:lnTo>
                  <a:pt x="662" y="1494"/>
                </a:lnTo>
                <a:lnTo>
                  <a:pt x="461" y="1607"/>
                </a:lnTo>
                <a:lnTo>
                  <a:pt x="461" y="1955"/>
                </a:lnTo>
                <a:lnTo>
                  <a:pt x="0" y="1259"/>
                </a:lnTo>
                <a:lnTo>
                  <a:pt x="461" y="563"/>
                </a:lnTo>
                <a:lnTo>
                  <a:pt x="461" y="911"/>
                </a:lnTo>
                <a:lnTo>
                  <a:pt x="549" y="901"/>
                </a:lnTo>
                <a:lnTo>
                  <a:pt x="647" y="872"/>
                </a:lnTo>
                <a:lnTo>
                  <a:pt x="750" y="823"/>
                </a:lnTo>
                <a:lnTo>
                  <a:pt x="853" y="759"/>
                </a:lnTo>
                <a:lnTo>
                  <a:pt x="961" y="685"/>
                </a:lnTo>
                <a:lnTo>
                  <a:pt x="1059" y="602"/>
                </a:lnTo>
                <a:lnTo>
                  <a:pt x="1157" y="509"/>
                </a:lnTo>
                <a:lnTo>
                  <a:pt x="1241" y="406"/>
                </a:lnTo>
                <a:lnTo>
                  <a:pt x="1314" y="303"/>
                </a:lnTo>
                <a:lnTo>
                  <a:pt x="1368" y="200"/>
                </a:lnTo>
                <a:lnTo>
                  <a:pt x="1407" y="97"/>
                </a:lnTo>
                <a:lnTo>
                  <a:pt x="1417" y="0"/>
                </a:lnTo>
                <a:lnTo>
                  <a:pt x="1422" y="0"/>
                </a:lnTo>
                <a:lnTo>
                  <a:pt x="142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CEE4F8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36" name="圆角矩形 13335"/>
          <p:cNvSpPr/>
          <p:nvPr/>
        </p:nvSpPr>
        <p:spPr>
          <a:xfrm>
            <a:off x="3276600" y="5516563"/>
            <a:ext cx="5183188" cy="108108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13337" name="文本框 13336"/>
          <p:cNvSpPr txBox="1"/>
          <p:nvPr/>
        </p:nvSpPr>
        <p:spPr>
          <a:xfrm>
            <a:off x="3492500" y="5661025"/>
            <a:ext cx="46799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13338" name="文本框 13337"/>
          <p:cNvSpPr txBox="1"/>
          <p:nvPr/>
        </p:nvSpPr>
        <p:spPr>
          <a:xfrm>
            <a:off x="3419475" y="5589588"/>
            <a:ext cx="4751388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液化气中的腐蚀性，主要是少量的</a:t>
            </a:r>
            <a:r>
              <a:rPr lang="zh-CN" altLang="en-US" b="1" u="sng">
                <a:solidFill>
                  <a:srgbClr val="170CA0"/>
                </a:solidFill>
                <a:ea typeface="宋体" panose="02010600030101010101" pitchFamily="2" charset="-122"/>
              </a:rPr>
              <a:t>硫化物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，对钢材设备有微量的腐蚀性，对</a:t>
            </a:r>
            <a:r>
              <a:rPr lang="zh-CN" altLang="en-US" b="1" u="sng">
                <a:solidFill>
                  <a:srgbClr val="170CA0"/>
                </a:solidFill>
                <a:ea typeface="宋体" panose="02010600030101010101" pitchFamily="2" charset="-122"/>
              </a:rPr>
              <a:t>橡胶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有溶化作用。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矩形 14337"/>
          <p:cNvSpPr/>
          <p:nvPr/>
        </p:nvSpPr>
        <p:spPr>
          <a:xfrm>
            <a:off x="1752600" y="1557338"/>
            <a:ext cx="7391400" cy="563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b="1">
                <a:solidFill>
                  <a:srgbClr val="692AA2"/>
                </a:solidFill>
                <a:ea typeface="方正姚体" pitchFamily="2" charset="-122"/>
              </a:rPr>
              <a:t>液化石油气基本知识（续）</a:t>
            </a:r>
            <a:endParaRPr lang="zh-CN" altLang="en-US" sz="3600" b="1">
              <a:solidFill>
                <a:srgbClr val="692AA2"/>
              </a:solidFill>
              <a:ea typeface="方正姚体" pitchFamily="2" charset="-122"/>
            </a:endParaRPr>
          </a:p>
        </p:txBody>
      </p:sp>
      <p:grpSp>
        <p:nvGrpSpPr>
          <p:cNvPr id="14339" name="组合 14338"/>
          <p:cNvGrpSpPr/>
          <p:nvPr/>
        </p:nvGrpSpPr>
        <p:grpSpPr>
          <a:xfrm>
            <a:off x="1979613" y="1628775"/>
            <a:ext cx="576262" cy="530225"/>
            <a:chOff x="1247" y="1026"/>
            <a:chExt cx="363" cy="334"/>
          </a:xfrm>
        </p:grpSpPr>
        <p:grpSp>
          <p:nvGrpSpPr>
            <p:cNvPr id="14340" name="组合 14339"/>
            <p:cNvGrpSpPr/>
            <p:nvPr/>
          </p:nvGrpSpPr>
          <p:grpSpPr>
            <a:xfrm>
              <a:off x="1247" y="1026"/>
              <a:ext cx="363" cy="314"/>
              <a:chOff x="1247" y="1026"/>
              <a:chExt cx="363" cy="314"/>
            </a:xfrm>
          </p:grpSpPr>
          <p:sp>
            <p:nvSpPr>
              <p:cNvPr id="14341" name="六边形 14340"/>
              <p:cNvSpPr/>
              <p:nvPr/>
            </p:nvSpPr>
            <p:spPr>
              <a:xfrm>
                <a:off x="1250" y="1031"/>
                <a:ext cx="360" cy="309"/>
              </a:xfrm>
              <a:prstGeom prst="hexagon">
                <a:avLst>
                  <a:gd name="adj" fmla="val 2912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342" name="六边形 14341"/>
              <p:cNvSpPr/>
              <p:nvPr/>
            </p:nvSpPr>
            <p:spPr>
              <a:xfrm>
                <a:off x="1247" y="1026"/>
                <a:ext cx="360" cy="308"/>
              </a:xfrm>
              <a:prstGeom prst="hexagon">
                <a:avLst>
                  <a:gd name="adj" fmla="val 29220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343" name="六边形 14342"/>
              <p:cNvSpPr/>
              <p:nvPr/>
            </p:nvSpPr>
            <p:spPr>
              <a:xfrm>
                <a:off x="1268" y="1045"/>
                <a:ext cx="316" cy="271"/>
              </a:xfrm>
              <a:prstGeom prst="hexagon">
                <a:avLst>
                  <a:gd name="adj" fmla="val 29151"/>
                  <a:gd name="vf" fmla="val 115470"/>
                </a:avLst>
              </a:prstGeom>
              <a:gradFill rotWithShape="1">
                <a:gsLst>
                  <a:gs pos="0">
                    <a:srgbClr val="52693E"/>
                  </a:gs>
                  <a:gs pos="100000">
                    <a:schemeClr val="folHlink"/>
                  </a:gs>
                </a:gsLst>
                <a:lin ang="27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344" name="文本框 14343"/>
            <p:cNvSpPr txBox="1"/>
            <p:nvPr/>
          </p:nvSpPr>
          <p:spPr>
            <a:xfrm>
              <a:off x="1313" y="1072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rPr>
                <a:t>1</a:t>
              </a:r>
              <a:endParaRPr lang="en-US" altLang="zh-CN" sz="2400" b="1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4345" name="文本框 14344"/>
          <p:cNvSpPr txBox="1"/>
          <p:nvPr/>
        </p:nvSpPr>
        <p:spPr>
          <a:xfrm>
            <a:off x="684213" y="2276475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液化气的十大特性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346" name="矩形 14345"/>
          <p:cNvSpPr/>
          <p:nvPr/>
        </p:nvSpPr>
        <p:spPr>
          <a:xfrm>
            <a:off x="900113" y="2924175"/>
            <a:ext cx="309562" cy="285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>
              <a:buNone/>
            </a:pPr>
            <a:r>
              <a:rPr lang="en-US" altLang="zh-CN" b="1">
                <a:solidFill>
                  <a:schemeClr val="bg1"/>
                </a:solidFill>
                <a:ea typeface="宋体" panose="02010600030101010101" pitchFamily="2" charset="-122"/>
              </a:rPr>
              <a:t>9</a:t>
            </a:r>
            <a:endParaRPr lang="en-US" altLang="zh-CN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4347" name="文本框 14346"/>
          <p:cNvSpPr txBox="1"/>
          <p:nvPr/>
        </p:nvSpPr>
        <p:spPr>
          <a:xfrm>
            <a:off x="1403350" y="2852738"/>
            <a:ext cx="21653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000" b="1">
                <a:ea typeface="华文楷体" pitchFamily="2" charset="-122"/>
              </a:rPr>
              <a:t>可嗅性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4348" name="组合 14347"/>
          <p:cNvGrpSpPr/>
          <p:nvPr/>
        </p:nvGrpSpPr>
        <p:grpSpPr>
          <a:xfrm>
            <a:off x="1111250" y="3070225"/>
            <a:ext cx="2813050" cy="185738"/>
            <a:chOff x="700" y="1934"/>
            <a:chExt cx="1772" cy="117"/>
          </a:xfrm>
        </p:grpSpPr>
        <p:sp>
          <p:nvSpPr>
            <p:cNvPr id="14349" name="直接连接符 14348"/>
            <p:cNvSpPr/>
            <p:nvPr/>
          </p:nvSpPr>
          <p:spPr>
            <a:xfrm>
              <a:off x="700" y="1934"/>
              <a:ext cx="62" cy="117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0" name="直接连接符 14349"/>
            <p:cNvSpPr/>
            <p:nvPr/>
          </p:nvSpPr>
          <p:spPr>
            <a:xfrm>
              <a:off x="762" y="2051"/>
              <a:ext cx="1710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4351" name="任意多边形 14350"/>
          <p:cNvSpPr/>
          <p:nvPr/>
        </p:nvSpPr>
        <p:spPr>
          <a:xfrm flipH="1">
            <a:off x="1979613" y="3213100"/>
            <a:ext cx="903287" cy="1241425"/>
          </a:xfrm>
          <a:custGeom>
            <a:avLst/>
            <a:gdLst/>
            <a:ahLst/>
            <a:cxnLst/>
            <a:pathLst>
              <a:path w="1422" h="1955">
                <a:moveTo>
                  <a:pt x="1422" y="0"/>
                </a:moveTo>
                <a:lnTo>
                  <a:pt x="1417" y="220"/>
                </a:lnTo>
                <a:lnTo>
                  <a:pt x="1393" y="426"/>
                </a:lnTo>
                <a:lnTo>
                  <a:pt x="1353" y="617"/>
                </a:lnTo>
                <a:lnTo>
                  <a:pt x="1290" y="793"/>
                </a:lnTo>
                <a:lnTo>
                  <a:pt x="1211" y="955"/>
                </a:lnTo>
                <a:lnTo>
                  <a:pt x="1108" y="1102"/>
                </a:lnTo>
                <a:lnTo>
                  <a:pt x="985" y="1244"/>
                </a:lnTo>
                <a:lnTo>
                  <a:pt x="838" y="1371"/>
                </a:lnTo>
                <a:lnTo>
                  <a:pt x="662" y="1494"/>
                </a:lnTo>
                <a:lnTo>
                  <a:pt x="461" y="1607"/>
                </a:lnTo>
                <a:lnTo>
                  <a:pt x="461" y="1955"/>
                </a:lnTo>
                <a:lnTo>
                  <a:pt x="0" y="1259"/>
                </a:lnTo>
                <a:lnTo>
                  <a:pt x="461" y="563"/>
                </a:lnTo>
                <a:lnTo>
                  <a:pt x="461" y="911"/>
                </a:lnTo>
                <a:lnTo>
                  <a:pt x="549" y="901"/>
                </a:lnTo>
                <a:lnTo>
                  <a:pt x="647" y="872"/>
                </a:lnTo>
                <a:lnTo>
                  <a:pt x="750" y="823"/>
                </a:lnTo>
                <a:lnTo>
                  <a:pt x="853" y="759"/>
                </a:lnTo>
                <a:lnTo>
                  <a:pt x="961" y="685"/>
                </a:lnTo>
                <a:lnTo>
                  <a:pt x="1059" y="602"/>
                </a:lnTo>
                <a:lnTo>
                  <a:pt x="1157" y="509"/>
                </a:lnTo>
                <a:lnTo>
                  <a:pt x="1241" y="406"/>
                </a:lnTo>
                <a:lnTo>
                  <a:pt x="1314" y="303"/>
                </a:lnTo>
                <a:lnTo>
                  <a:pt x="1368" y="200"/>
                </a:lnTo>
                <a:lnTo>
                  <a:pt x="1407" y="97"/>
                </a:lnTo>
                <a:lnTo>
                  <a:pt x="1417" y="0"/>
                </a:lnTo>
                <a:lnTo>
                  <a:pt x="1422" y="0"/>
                </a:lnTo>
                <a:lnTo>
                  <a:pt x="142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CEE4F8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52" name="圆角矩形 14351"/>
          <p:cNvSpPr/>
          <p:nvPr/>
        </p:nvSpPr>
        <p:spPr>
          <a:xfrm>
            <a:off x="3203575" y="3573463"/>
            <a:ext cx="5113338" cy="71913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14353" name="文本框 14352"/>
          <p:cNvSpPr txBox="1"/>
          <p:nvPr/>
        </p:nvSpPr>
        <p:spPr>
          <a:xfrm>
            <a:off x="3419475" y="3573463"/>
            <a:ext cx="49688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液化气无特殊气味，为了易于察觉泄漏，在液化石油气中加</a:t>
            </a:r>
            <a:r>
              <a:rPr lang="zh-CN" altLang="en-US" b="1" u="sng">
                <a:solidFill>
                  <a:srgbClr val="170CA0"/>
                </a:solidFill>
                <a:ea typeface="宋体" panose="02010600030101010101" pitchFamily="2" charset="-122"/>
              </a:rPr>
              <a:t>乙硫醇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等添加剂加臭。</a:t>
            </a:r>
            <a:endParaRPr lang="zh-CN" altLang="en-US" b="1">
              <a:solidFill>
                <a:srgbClr val="4D4D4D"/>
              </a:solidFill>
              <a:ea typeface="宋体" panose="02010600030101010101" pitchFamily="2" charset="-122"/>
            </a:endParaRPr>
          </a:p>
        </p:txBody>
      </p:sp>
      <p:sp>
        <p:nvSpPr>
          <p:cNvPr id="14354" name="矩形 14353"/>
          <p:cNvSpPr/>
          <p:nvPr/>
        </p:nvSpPr>
        <p:spPr>
          <a:xfrm>
            <a:off x="900113" y="4797425"/>
            <a:ext cx="309562" cy="285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>
              <a:buNone/>
            </a:pPr>
            <a:r>
              <a:rPr lang="en-US" altLang="zh-CN" b="1">
                <a:solidFill>
                  <a:schemeClr val="bg1"/>
                </a:solidFill>
                <a:ea typeface="宋体" panose="02010600030101010101" pitchFamily="2" charset="-122"/>
              </a:rPr>
              <a:t>10</a:t>
            </a:r>
            <a:endParaRPr lang="en-US" altLang="zh-CN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4355" name="文本框 14354"/>
          <p:cNvSpPr txBox="1"/>
          <p:nvPr/>
        </p:nvSpPr>
        <p:spPr>
          <a:xfrm>
            <a:off x="1331913" y="4725988"/>
            <a:ext cx="32400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000" b="1">
                <a:ea typeface="华文楷体" pitchFamily="2" charset="-122"/>
              </a:rPr>
              <a:t>毒害性和窒息性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4356" name="组合 14355"/>
          <p:cNvGrpSpPr/>
          <p:nvPr/>
        </p:nvGrpSpPr>
        <p:grpSpPr>
          <a:xfrm>
            <a:off x="1187450" y="5084763"/>
            <a:ext cx="2879725" cy="144462"/>
            <a:chOff x="748" y="3203"/>
            <a:chExt cx="1814" cy="91"/>
          </a:xfrm>
        </p:grpSpPr>
        <p:sp>
          <p:nvSpPr>
            <p:cNvPr id="14357" name="直接连接符 14356"/>
            <p:cNvSpPr/>
            <p:nvPr/>
          </p:nvSpPr>
          <p:spPr>
            <a:xfrm>
              <a:off x="748" y="3203"/>
              <a:ext cx="64" cy="91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8" name="直接连接符 14357"/>
            <p:cNvSpPr/>
            <p:nvPr/>
          </p:nvSpPr>
          <p:spPr>
            <a:xfrm>
              <a:off x="812" y="3294"/>
              <a:ext cx="1750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4359" name="任意多边形 14358"/>
          <p:cNvSpPr/>
          <p:nvPr/>
        </p:nvSpPr>
        <p:spPr>
          <a:xfrm flipH="1">
            <a:off x="2124075" y="5229225"/>
            <a:ext cx="903288" cy="1241425"/>
          </a:xfrm>
          <a:custGeom>
            <a:avLst/>
            <a:gdLst/>
            <a:ahLst/>
            <a:cxnLst/>
            <a:pathLst>
              <a:path w="1422" h="1955">
                <a:moveTo>
                  <a:pt x="1422" y="0"/>
                </a:moveTo>
                <a:lnTo>
                  <a:pt x="1417" y="220"/>
                </a:lnTo>
                <a:lnTo>
                  <a:pt x="1393" y="426"/>
                </a:lnTo>
                <a:lnTo>
                  <a:pt x="1353" y="617"/>
                </a:lnTo>
                <a:lnTo>
                  <a:pt x="1290" y="793"/>
                </a:lnTo>
                <a:lnTo>
                  <a:pt x="1211" y="955"/>
                </a:lnTo>
                <a:lnTo>
                  <a:pt x="1108" y="1102"/>
                </a:lnTo>
                <a:lnTo>
                  <a:pt x="985" y="1244"/>
                </a:lnTo>
                <a:lnTo>
                  <a:pt x="838" y="1371"/>
                </a:lnTo>
                <a:lnTo>
                  <a:pt x="662" y="1494"/>
                </a:lnTo>
                <a:lnTo>
                  <a:pt x="461" y="1607"/>
                </a:lnTo>
                <a:lnTo>
                  <a:pt x="461" y="1955"/>
                </a:lnTo>
                <a:lnTo>
                  <a:pt x="0" y="1259"/>
                </a:lnTo>
                <a:lnTo>
                  <a:pt x="461" y="563"/>
                </a:lnTo>
                <a:lnTo>
                  <a:pt x="461" y="911"/>
                </a:lnTo>
                <a:lnTo>
                  <a:pt x="549" y="901"/>
                </a:lnTo>
                <a:lnTo>
                  <a:pt x="647" y="872"/>
                </a:lnTo>
                <a:lnTo>
                  <a:pt x="750" y="823"/>
                </a:lnTo>
                <a:lnTo>
                  <a:pt x="853" y="759"/>
                </a:lnTo>
                <a:lnTo>
                  <a:pt x="961" y="685"/>
                </a:lnTo>
                <a:lnTo>
                  <a:pt x="1059" y="602"/>
                </a:lnTo>
                <a:lnTo>
                  <a:pt x="1157" y="509"/>
                </a:lnTo>
                <a:lnTo>
                  <a:pt x="1241" y="406"/>
                </a:lnTo>
                <a:lnTo>
                  <a:pt x="1314" y="303"/>
                </a:lnTo>
                <a:lnTo>
                  <a:pt x="1368" y="200"/>
                </a:lnTo>
                <a:lnTo>
                  <a:pt x="1407" y="97"/>
                </a:lnTo>
                <a:lnTo>
                  <a:pt x="1417" y="0"/>
                </a:lnTo>
                <a:lnTo>
                  <a:pt x="1422" y="0"/>
                </a:lnTo>
                <a:lnTo>
                  <a:pt x="142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CEE4F8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60" name="圆角矩形 14359"/>
          <p:cNvSpPr/>
          <p:nvPr/>
        </p:nvSpPr>
        <p:spPr>
          <a:xfrm>
            <a:off x="3132138" y="5373688"/>
            <a:ext cx="5256212" cy="1295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14361" name="文本框 14360"/>
          <p:cNvSpPr txBox="1"/>
          <p:nvPr/>
        </p:nvSpPr>
        <p:spPr>
          <a:xfrm>
            <a:off x="3492500" y="5661025"/>
            <a:ext cx="46799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14362" name="文本框 14361"/>
          <p:cNvSpPr txBox="1"/>
          <p:nvPr/>
        </p:nvSpPr>
        <p:spPr>
          <a:xfrm>
            <a:off x="3276600" y="5392738"/>
            <a:ext cx="5183188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液化石油气有低毒性，当空气中的液化石油气浓度超过</a:t>
            </a:r>
            <a:r>
              <a:rPr lang="en-US" altLang="zh-CN" b="1">
                <a:solidFill>
                  <a:srgbClr val="4D4D4D"/>
                </a:solidFill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％时，就会使人呕吐，感到头痛；达到</a:t>
            </a:r>
            <a:r>
              <a:rPr lang="en-US" altLang="zh-CN" b="1">
                <a:solidFill>
                  <a:srgbClr val="4D4D4D"/>
                </a:solidFill>
                <a:ea typeface="宋体" panose="02010600030101010101" pitchFamily="2" charset="-122"/>
              </a:rPr>
              <a:t>10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％时，二分钟就能使人</a:t>
            </a:r>
            <a:r>
              <a:rPr lang="zh-CN" altLang="en-US" b="1" u="sng">
                <a:solidFill>
                  <a:srgbClr val="170CA0"/>
                </a:solidFill>
                <a:ea typeface="宋体" panose="02010600030101010101" pitchFamily="2" charset="-122"/>
              </a:rPr>
              <a:t>麻醉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，人体吸入高浓度的液化石油气时，就会发生</a:t>
            </a:r>
            <a:r>
              <a:rPr lang="zh-CN" altLang="en-US" b="1" u="sng">
                <a:solidFill>
                  <a:srgbClr val="170CA0"/>
                </a:solidFill>
                <a:ea typeface="宋体" panose="02010600030101010101" pitchFamily="2" charset="-122"/>
              </a:rPr>
              <a:t>窒息死亡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。</a:t>
            </a:r>
            <a:r>
              <a:rPr lang="zh-CN" altLang="en-US">
                <a:solidFill>
                  <a:srgbClr val="4D4D4D"/>
                </a:solidFill>
                <a:ea typeface="宋体" panose="02010600030101010101" pitchFamily="2" charset="-122"/>
              </a:rPr>
              <a:t> </a:t>
            </a:r>
            <a:endParaRPr lang="zh-CN" altLang="en-US">
              <a:solidFill>
                <a:srgbClr val="4D4D4D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内容占位符 15361"/>
          <p:cNvSpPr>
            <a:spLocks noGrp="1"/>
          </p:cNvSpPr>
          <p:nvPr>
            <p:ph idx="1"/>
          </p:nvPr>
        </p:nvSpPr>
        <p:spPr>
          <a:xfrm>
            <a:off x="755650" y="2708275"/>
            <a:ext cx="8229600" cy="2808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>
                <a:solidFill>
                  <a:srgbClr val="4D4D4D"/>
                </a:solidFill>
                <a:ea typeface="宋体" panose="02010600030101010101" pitchFamily="2" charset="-122"/>
              </a:rPr>
              <a:t>我国的液化石油气钢瓶在</a:t>
            </a:r>
            <a:r>
              <a:rPr lang="en-US" altLang="zh-CN">
                <a:solidFill>
                  <a:srgbClr val="4D4D4D"/>
                </a:solidFill>
                <a:ea typeface="宋体" panose="02010600030101010101" pitchFamily="2" charset="-122"/>
              </a:rPr>
              <a:t>《</a:t>
            </a:r>
            <a:r>
              <a:rPr lang="zh-CN" altLang="en-US">
                <a:solidFill>
                  <a:srgbClr val="4D4D4D"/>
                </a:solidFill>
                <a:ea typeface="宋体" panose="02010600030101010101" pitchFamily="2" charset="-122"/>
              </a:rPr>
              <a:t>液化石油气钢瓶</a:t>
            </a:r>
            <a:r>
              <a:rPr lang="en-US" altLang="zh-CN">
                <a:solidFill>
                  <a:srgbClr val="4D4D4D"/>
                </a:solidFill>
                <a:ea typeface="宋体" panose="02010600030101010101" pitchFamily="2" charset="-122"/>
              </a:rPr>
              <a:t>》</a:t>
            </a:r>
            <a:r>
              <a:rPr lang="zh-CN" altLang="en-US">
                <a:solidFill>
                  <a:srgbClr val="4D4D4D"/>
                </a:solidFill>
                <a:ea typeface="宋体" panose="02010600030101010101" pitchFamily="2" charset="-122"/>
              </a:rPr>
              <a:t>标准中规定常用规格有</a:t>
            </a:r>
            <a:r>
              <a:rPr lang="en-US" altLang="zh-CN">
                <a:solidFill>
                  <a:srgbClr val="4D4D4D"/>
                </a:solidFill>
                <a:ea typeface="宋体" panose="02010600030101010101" pitchFamily="2" charset="-122"/>
              </a:rPr>
              <a:t>6</a:t>
            </a:r>
            <a:r>
              <a:rPr lang="zh-CN" altLang="en-US">
                <a:solidFill>
                  <a:srgbClr val="4D4D4D"/>
                </a:solidFill>
                <a:ea typeface="宋体" panose="02010600030101010101" pitchFamily="2" charset="-122"/>
              </a:rPr>
              <a:t>种，</a:t>
            </a:r>
            <a:r>
              <a:rPr lang="en-US" altLang="zh-CN">
                <a:solidFill>
                  <a:srgbClr val="4D4D4D"/>
                </a:solidFill>
                <a:ea typeface="宋体" panose="02010600030101010101" pitchFamily="2" charset="-122"/>
              </a:rPr>
              <a:t>《</a:t>
            </a:r>
            <a:r>
              <a:rPr lang="zh-CN" altLang="en-US">
                <a:solidFill>
                  <a:srgbClr val="4D4D4D"/>
                </a:solidFill>
                <a:ea typeface="宋体" panose="02010600030101010101" pitchFamily="2" charset="-122"/>
              </a:rPr>
              <a:t>机动车用液化石油气钢瓶</a:t>
            </a:r>
            <a:r>
              <a:rPr lang="en-US" altLang="zh-CN">
                <a:solidFill>
                  <a:srgbClr val="4D4D4D"/>
                </a:solidFill>
                <a:ea typeface="宋体" panose="02010600030101010101" pitchFamily="2" charset="-122"/>
              </a:rPr>
              <a:t>》</a:t>
            </a:r>
            <a:r>
              <a:rPr lang="zh-CN" altLang="en-US">
                <a:solidFill>
                  <a:srgbClr val="4D4D4D"/>
                </a:solidFill>
                <a:ea typeface="宋体" panose="02010600030101010101" pitchFamily="2" charset="-122"/>
              </a:rPr>
              <a:t>，按公称容积为</a:t>
            </a:r>
            <a:r>
              <a:rPr lang="en-US" altLang="zh-CN">
                <a:solidFill>
                  <a:srgbClr val="4D4D4D"/>
                </a:solidFill>
                <a:ea typeface="宋体" panose="02010600030101010101" pitchFamily="2" charset="-122"/>
              </a:rPr>
              <a:t>150L</a:t>
            </a:r>
            <a:r>
              <a:rPr lang="zh-CN" altLang="en-US">
                <a:solidFill>
                  <a:srgbClr val="4D4D4D"/>
                </a:solidFill>
                <a:ea typeface="宋体" panose="02010600030101010101" pitchFamily="2" charset="-122"/>
              </a:rPr>
              <a:t>、</a:t>
            </a:r>
            <a:r>
              <a:rPr lang="en-US" altLang="zh-CN">
                <a:solidFill>
                  <a:srgbClr val="4D4D4D"/>
                </a:solidFill>
                <a:ea typeface="宋体" panose="02010600030101010101" pitchFamily="2" charset="-122"/>
              </a:rPr>
              <a:t>240L</a:t>
            </a:r>
            <a:r>
              <a:rPr lang="zh-CN" altLang="en-US">
                <a:solidFill>
                  <a:srgbClr val="4D4D4D"/>
                </a:solidFill>
                <a:ea typeface="宋体" panose="02010600030101010101" pitchFamily="2" charset="-122"/>
              </a:rPr>
              <a:t>等几种。</a:t>
            </a:r>
            <a:endParaRPr lang="zh-CN" altLang="en-US">
              <a:solidFill>
                <a:srgbClr val="4D4D4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>
                <a:solidFill>
                  <a:srgbClr val="4D4D4D"/>
                </a:solidFill>
                <a:ea typeface="宋体" panose="02010600030101010101" pitchFamily="2" charset="-122"/>
              </a:rPr>
              <a:t>目前使用的钢瓶种类：</a:t>
            </a:r>
            <a:r>
              <a:rPr lang="en-US" altLang="zh-CN">
                <a:solidFill>
                  <a:srgbClr val="4D4D4D"/>
                </a:solidFill>
                <a:ea typeface="宋体" panose="02010600030101010101" pitchFamily="2" charset="-122"/>
              </a:rPr>
              <a:t>BP </a:t>
            </a:r>
            <a:r>
              <a:rPr lang="zh-CN" altLang="en-US">
                <a:solidFill>
                  <a:srgbClr val="4D4D4D"/>
                </a:solidFill>
                <a:ea typeface="宋体" panose="02010600030101010101" pitchFamily="2" charset="-122"/>
              </a:rPr>
              <a:t>及自备瓶   </a:t>
            </a:r>
            <a:endParaRPr lang="zh-CN" altLang="en-US">
              <a:solidFill>
                <a:srgbClr val="4D4D4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>
                <a:solidFill>
                  <a:srgbClr val="4D4D4D"/>
                </a:solidFill>
                <a:ea typeface="宋体" panose="02010600030101010101" pitchFamily="2" charset="-122"/>
              </a:rPr>
              <a:t>附表：如下</a:t>
            </a:r>
            <a:endParaRPr lang="zh-CN" altLang="en-US">
              <a:solidFill>
                <a:srgbClr val="4D4D4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zh-CN" altLang="en-US">
              <a:solidFill>
                <a:srgbClr val="4D4D4D"/>
              </a:solidFill>
              <a:ea typeface="宋体" panose="02010600030101010101" pitchFamily="2" charset="-122"/>
            </a:endParaRPr>
          </a:p>
        </p:txBody>
      </p:sp>
      <p:grpSp>
        <p:nvGrpSpPr>
          <p:cNvPr id="15363" name="组合 15362"/>
          <p:cNvGrpSpPr/>
          <p:nvPr/>
        </p:nvGrpSpPr>
        <p:grpSpPr>
          <a:xfrm>
            <a:off x="1908175" y="1628775"/>
            <a:ext cx="576263" cy="498475"/>
            <a:chOff x="1202" y="1026"/>
            <a:chExt cx="363" cy="314"/>
          </a:xfrm>
        </p:grpSpPr>
        <p:sp>
          <p:nvSpPr>
            <p:cNvPr id="15364" name="六边形 15363"/>
            <p:cNvSpPr/>
            <p:nvPr/>
          </p:nvSpPr>
          <p:spPr>
            <a:xfrm>
              <a:off x="1205" y="1031"/>
              <a:ext cx="360" cy="309"/>
            </a:xfrm>
            <a:prstGeom prst="hexagon">
              <a:avLst>
                <a:gd name="adj" fmla="val 29126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365" name="六边形 15364"/>
            <p:cNvSpPr/>
            <p:nvPr/>
          </p:nvSpPr>
          <p:spPr>
            <a:xfrm>
              <a:off x="1202" y="1026"/>
              <a:ext cx="360" cy="309"/>
            </a:xfrm>
            <a:prstGeom prst="hexagon">
              <a:avLst>
                <a:gd name="adj" fmla="val 29126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366" name="六边形 15365"/>
            <p:cNvSpPr/>
            <p:nvPr/>
          </p:nvSpPr>
          <p:spPr>
            <a:xfrm>
              <a:off x="1223" y="1045"/>
              <a:ext cx="316" cy="271"/>
            </a:xfrm>
            <a:prstGeom prst="hexagon">
              <a:avLst>
                <a:gd name="adj" fmla="val 29151"/>
                <a:gd name="vf" fmla="val 115470"/>
              </a:avLst>
            </a:prstGeom>
            <a:gradFill rotWithShape="1">
              <a:gsLst>
                <a:gs pos="0">
                  <a:srgbClr val="52693E"/>
                </a:gs>
                <a:gs pos="100000">
                  <a:schemeClr val="folHlink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5367" name="文本框 15366"/>
          <p:cNvSpPr txBox="1"/>
          <p:nvPr/>
        </p:nvSpPr>
        <p:spPr>
          <a:xfrm>
            <a:off x="1979613" y="1628775"/>
            <a:ext cx="3540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>
              <a:buNone/>
            </a:pPr>
            <a:r>
              <a:rPr lang="en-US" altLang="zh-CN" sz="2400" b="1">
                <a:solidFill>
                  <a:schemeClr val="bg1"/>
                </a:solidFill>
                <a:ea typeface="宋体" panose="02010600030101010101" pitchFamily="2" charset="-122"/>
              </a:rPr>
              <a:t>2</a:t>
            </a:r>
            <a:endParaRPr lang="en-US" altLang="zh-CN" sz="24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15368" name="组合 15367"/>
          <p:cNvGrpSpPr/>
          <p:nvPr/>
        </p:nvGrpSpPr>
        <p:grpSpPr>
          <a:xfrm>
            <a:off x="1752600" y="1557338"/>
            <a:ext cx="7391400" cy="569912"/>
            <a:chOff x="1104" y="981"/>
            <a:chExt cx="4656" cy="359"/>
          </a:xfrm>
        </p:grpSpPr>
        <p:sp>
          <p:nvSpPr>
            <p:cNvPr id="15369" name="矩形 15368"/>
            <p:cNvSpPr/>
            <p:nvPr/>
          </p:nvSpPr>
          <p:spPr>
            <a:xfrm>
              <a:off x="1104" y="981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液化石油气钢瓶结构（续）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15370" name="组合 15369"/>
            <p:cNvGrpSpPr/>
            <p:nvPr/>
          </p:nvGrpSpPr>
          <p:grpSpPr>
            <a:xfrm>
              <a:off x="1202" y="1026"/>
              <a:ext cx="363" cy="314"/>
              <a:chOff x="1202" y="1026"/>
              <a:chExt cx="363" cy="314"/>
            </a:xfrm>
          </p:grpSpPr>
          <p:grpSp>
            <p:nvGrpSpPr>
              <p:cNvPr id="15371" name="组合 15370"/>
              <p:cNvGrpSpPr/>
              <p:nvPr/>
            </p:nvGrpSpPr>
            <p:grpSpPr>
              <a:xfrm>
                <a:off x="1202" y="1026"/>
                <a:ext cx="363" cy="314"/>
                <a:chOff x="1202" y="1026"/>
                <a:chExt cx="363" cy="314"/>
              </a:xfrm>
            </p:grpSpPr>
            <p:sp>
              <p:nvSpPr>
                <p:cNvPr id="15372" name="六边形 15371"/>
                <p:cNvSpPr/>
                <p:nvPr/>
              </p:nvSpPr>
              <p:spPr>
                <a:xfrm>
                  <a:off x="1205" y="1031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73" name="六边形 15372"/>
                <p:cNvSpPr/>
                <p:nvPr/>
              </p:nvSpPr>
              <p:spPr>
                <a:xfrm>
                  <a:off x="1202" y="1026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74" name="六边形 15373"/>
                <p:cNvSpPr/>
                <p:nvPr/>
              </p:nvSpPr>
              <p:spPr>
                <a:xfrm>
                  <a:off x="1223" y="1045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375" name="文本框 15374"/>
              <p:cNvSpPr txBox="1"/>
              <p:nvPr/>
            </p:nvSpPr>
            <p:spPr>
              <a:xfrm>
                <a:off x="1247" y="1026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2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386" name="表格 16385"/>
          <p:cNvGraphicFramePr/>
          <p:nvPr/>
        </p:nvGraphicFramePr>
        <p:xfrm>
          <a:off x="682625" y="2503488"/>
          <a:ext cx="7748588" cy="4230687"/>
        </p:xfrm>
        <a:graphic>
          <a:graphicData uri="http://schemas.openxmlformats.org/drawingml/2006/table">
            <a:tbl>
              <a:tblPr/>
              <a:tblGrid>
                <a:gridCol w="1250950"/>
                <a:gridCol w="1123950"/>
                <a:gridCol w="936625"/>
                <a:gridCol w="1152525"/>
                <a:gridCol w="1223963"/>
                <a:gridCol w="2016125"/>
              </a:tblGrid>
              <a:tr h="320675">
                <a:tc rowSpan="2"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型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  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号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参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            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数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备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 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注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钢瓶内直径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mm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公称容积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最大充装量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kg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封头形状系数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2263"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YSP4.7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200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4.7 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1.9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 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 1.0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2"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YSP12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244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12.0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5.0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 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 1.0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20675"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YSP26.2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294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26.2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11.0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 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 1.0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22263"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YSP35.5</a:t>
                      </a:r>
                      <a:endParaRPr lang="zh-CN" altLang="en-US" sz="1400">
                        <a:solidFill>
                          <a:srgbClr val="FF0066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314</a:t>
                      </a:r>
                      <a:endParaRPr lang="zh-CN" altLang="en-US" sz="1400">
                        <a:solidFill>
                          <a:srgbClr val="FF0066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35.5</a:t>
                      </a:r>
                      <a:endParaRPr lang="zh-CN" altLang="en-US" sz="1400">
                        <a:solidFill>
                          <a:srgbClr val="FF0066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14.9</a:t>
                      </a:r>
                      <a:endParaRPr lang="zh-CN" altLang="en-US" sz="1400">
                        <a:solidFill>
                          <a:srgbClr val="FF0066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i="1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 </a:t>
                      </a:r>
                      <a:r>
                        <a:rPr lang="en-US" altLang="zh-CN" sz="140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 0.8</a:t>
                      </a:r>
                      <a:endParaRPr lang="zh-CN" altLang="en-US" sz="1400">
                        <a:solidFill>
                          <a:srgbClr val="FF0066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22262"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YSP118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400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118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49.5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 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 1.0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YSP118-Ⅱ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400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118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49.5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 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= 1.0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用于气化装置的液化石油气储存设备</a:t>
                      </a:r>
                      <a:endParaRPr lang="zh-CN" altLang="en-US" sz="140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 gridSpan="6">
                  <a:txBody>
                    <a:bodyPr/>
                    <a:lstStyle>
                      <a:lvl1pPr marL="34290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100000"/>
                        <a:buFont typeface="Wingdings" panose="05000000000000000000" pitchFamily="2" charset="2"/>
                        <a:buChar char="v"/>
                        <a:defRPr sz="2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4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Times New Roman" panose="02020603050405020304" pitchFamily="18" charset="0"/>
                        <a:buChar char="•"/>
                        <a:defRPr sz="2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Times New Roman" panose="02020603050405020304" pitchFamily="18" charset="0"/>
                        <a:buChar char="–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SzPct val="100000"/>
                        <a:buFont typeface="Wingdings" panose="05000000000000000000" pitchFamily="2" charset="2"/>
                        <a:buChar char="»"/>
                        <a:defRPr sz="20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</a:lstStyle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注：钢瓶的护罩结构尺寸、底座结构尺寸应符合产品图样的要求。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342900" lvl="0" indent="-342900" algn="l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 b="1" u="sng">
                          <a:solidFill>
                            <a:srgbClr val="FF33CC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液化石油气的充装系数为</a:t>
                      </a:r>
                      <a:r>
                        <a:rPr lang="en-US" altLang="zh-CN" sz="1600" b="1" u="sng">
                          <a:solidFill>
                            <a:srgbClr val="FF33CC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0.42</a:t>
                      </a:r>
                      <a:r>
                        <a:rPr lang="zh-CN" altLang="en-US" sz="1600" b="1" u="sng">
                          <a:solidFill>
                            <a:srgbClr val="FF33CC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1" u="sng">
                          <a:solidFill>
                            <a:srgbClr val="FF33CC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GB11174</a:t>
                      </a:r>
                      <a:r>
                        <a:rPr lang="zh-CN" altLang="en-US" sz="1600" b="1" u="sng">
                          <a:solidFill>
                            <a:srgbClr val="FF33CC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低压混合气充装系数）</a:t>
                      </a:r>
                      <a:endParaRPr lang="zh-CN" altLang="en-US" sz="1600" b="1" u="sng">
                        <a:solidFill>
                          <a:srgbClr val="FF33CC"/>
                        </a:solidFill>
                        <a:ea typeface="宋体" panose="02010600030101010101" pitchFamily="2" charset="-122"/>
                      </a:endParaRPr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6512" name="组合 16511"/>
          <p:cNvGrpSpPr/>
          <p:nvPr/>
        </p:nvGrpSpPr>
        <p:grpSpPr>
          <a:xfrm>
            <a:off x="1752600" y="1412875"/>
            <a:ext cx="7391400" cy="569913"/>
            <a:chOff x="1104" y="890"/>
            <a:chExt cx="4656" cy="359"/>
          </a:xfrm>
        </p:grpSpPr>
        <p:sp>
          <p:nvSpPr>
            <p:cNvPr id="16513" name="矩形 16512"/>
            <p:cNvSpPr/>
            <p:nvPr/>
          </p:nvSpPr>
          <p:spPr>
            <a:xfrm>
              <a:off x="1104" y="890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液化石油气钢瓶结构（续）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16514" name="组合 16513"/>
            <p:cNvGrpSpPr/>
            <p:nvPr/>
          </p:nvGrpSpPr>
          <p:grpSpPr>
            <a:xfrm>
              <a:off x="1202" y="935"/>
              <a:ext cx="363" cy="314"/>
              <a:chOff x="1202" y="935"/>
              <a:chExt cx="363" cy="314"/>
            </a:xfrm>
          </p:grpSpPr>
          <p:grpSp>
            <p:nvGrpSpPr>
              <p:cNvPr id="16515" name="组合 16514"/>
              <p:cNvGrpSpPr/>
              <p:nvPr/>
            </p:nvGrpSpPr>
            <p:grpSpPr>
              <a:xfrm>
                <a:off x="1202" y="935"/>
                <a:ext cx="363" cy="314"/>
                <a:chOff x="1202" y="935"/>
                <a:chExt cx="363" cy="314"/>
              </a:xfrm>
            </p:grpSpPr>
            <p:sp>
              <p:nvSpPr>
                <p:cNvPr id="16516" name="六边形 16515"/>
                <p:cNvSpPr/>
                <p:nvPr/>
              </p:nvSpPr>
              <p:spPr>
                <a:xfrm>
                  <a:off x="1205" y="940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517" name="六边形 16516"/>
                <p:cNvSpPr/>
                <p:nvPr/>
              </p:nvSpPr>
              <p:spPr>
                <a:xfrm>
                  <a:off x="1202" y="935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518" name="六边形 16517"/>
                <p:cNvSpPr/>
                <p:nvPr/>
              </p:nvSpPr>
              <p:spPr>
                <a:xfrm>
                  <a:off x="1223" y="954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519" name="文本框 16518"/>
              <p:cNvSpPr txBox="1"/>
              <p:nvPr/>
            </p:nvSpPr>
            <p:spPr>
              <a:xfrm>
                <a:off x="1247" y="935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2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6520" name="文本框 16519"/>
          <p:cNvSpPr txBox="1"/>
          <p:nvPr/>
        </p:nvSpPr>
        <p:spPr>
          <a:xfrm>
            <a:off x="755650" y="2060575"/>
            <a:ext cx="259238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>
                <a:ea typeface="宋体" panose="02010600030101010101" pitchFamily="2" charset="-122"/>
              </a:rPr>
              <a:t> </a:t>
            </a:r>
            <a:r>
              <a:rPr lang="zh-CN" altLang="en-US">
                <a:ea typeface="宋体" panose="02010600030101010101" pitchFamily="2" charset="-122"/>
              </a:rPr>
              <a:t>常用钢瓶型号和参数 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组合 17409"/>
          <p:cNvGrpSpPr/>
          <p:nvPr/>
        </p:nvGrpSpPr>
        <p:grpSpPr>
          <a:xfrm>
            <a:off x="1752600" y="1557338"/>
            <a:ext cx="7391400" cy="569912"/>
            <a:chOff x="1104" y="981"/>
            <a:chExt cx="4656" cy="359"/>
          </a:xfrm>
        </p:grpSpPr>
        <p:sp>
          <p:nvSpPr>
            <p:cNvPr id="17411" name="矩形 17410"/>
            <p:cNvSpPr/>
            <p:nvPr/>
          </p:nvSpPr>
          <p:spPr>
            <a:xfrm>
              <a:off x="1104" y="981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液化石油气钢瓶结构（续）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17412" name="组合 17411"/>
            <p:cNvGrpSpPr/>
            <p:nvPr/>
          </p:nvGrpSpPr>
          <p:grpSpPr>
            <a:xfrm>
              <a:off x="1202" y="1026"/>
              <a:ext cx="363" cy="314"/>
              <a:chOff x="1202" y="1026"/>
              <a:chExt cx="363" cy="314"/>
            </a:xfrm>
          </p:grpSpPr>
          <p:grpSp>
            <p:nvGrpSpPr>
              <p:cNvPr id="17413" name="组合 17412"/>
              <p:cNvGrpSpPr/>
              <p:nvPr/>
            </p:nvGrpSpPr>
            <p:grpSpPr>
              <a:xfrm>
                <a:off x="1202" y="1026"/>
                <a:ext cx="363" cy="314"/>
                <a:chOff x="1202" y="1026"/>
                <a:chExt cx="363" cy="314"/>
              </a:xfrm>
            </p:grpSpPr>
            <p:sp>
              <p:nvSpPr>
                <p:cNvPr id="17414" name="六边形 17413"/>
                <p:cNvSpPr/>
                <p:nvPr/>
              </p:nvSpPr>
              <p:spPr>
                <a:xfrm>
                  <a:off x="1205" y="1031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15" name="六边形 17414"/>
                <p:cNvSpPr/>
                <p:nvPr/>
              </p:nvSpPr>
              <p:spPr>
                <a:xfrm>
                  <a:off x="1202" y="1026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16" name="六边形 17415"/>
                <p:cNvSpPr/>
                <p:nvPr/>
              </p:nvSpPr>
              <p:spPr>
                <a:xfrm>
                  <a:off x="1223" y="1045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417" name="文本框 17416"/>
              <p:cNvSpPr txBox="1"/>
              <p:nvPr/>
            </p:nvSpPr>
            <p:spPr>
              <a:xfrm>
                <a:off x="1247" y="1026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2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17418" name="图片 17417" descr="液化石油气钢瓶的结构 - xia.nb - *金鑫*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2565400"/>
            <a:ext cx="6119813" cy="4103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9" name="文本框 17418"/>
          <p:cNvSpPr txBox="1"/>
          <p:nvPr/>
        </p:nvSpPr>
        <p:spPr>
          <a:xfrm>
            <a:off x="684213" y="2276475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液化气钢瓶结构图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组合 18433"/>
          <p:cNvGrpSpPr/>
          <p:nvPr/>
        </p:nvGrpSpPr>
        <p:grpSpPr>
          <a:xfrm>
            <a:off x="1752600" y="1557338"/>
            <a:ext cx="7391400" cy="569912"/>
            <a:chOff x="1104" y="981"/>
            <a:chExt cx="4656" cy="359"/>
          </a:xfrm>
        </p:grpSpPr>
        <p:sp>
          <p:nvSpPr>
            <p:cNvPr id="18435" name="矩形 18434"/>
            <p:cNvSpPr/>
            <p:nvPr/>
          </p:nvSpPr>
          <p:spPr>
            <a:xfrm>
              <a:off x="1104" y="981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液化石油气钢瓶结构（续）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18436" name="组合 18435"/>
            <p:cNvGrpSpPr/>
            <p:nvPr/>
          </p:nvGrpSpPr>
          <p:grpSpPr>
            <a:xfrm>
              <a:off x="1202" y="1026"/>
              <a:ext cx="363" cy="314"/>
              <a:chOff x="1202" y="1026"/>
              <a:chExt cx="363" cy="314"/>
            </a:xfrm>
          </p:grpSpPr>
          <p:grpSp>
            <p:nvGrpSpPr>
              <p:cNvPr id="18437" name="组合 18436"/>
              <p:cNvGrpSpPr/>
              <p:nvPr/>
            </p:nvGrpSpPr>
            <p:grpSpPr>
              <a:xfrm>
                <a:off x="1202" y="1026"/>
                <a:ext cx="363" cy="314"/>
                <a:chOff x="1202" y="1026"/>
                <a:chExt cx="363" cy="314"/>
              </a:xfrm>
            </p:grpSpPr>
            <p:sp>
              <p:nvSpPr>
                <p:cNvPr id="18438" name="六边形 18437"/>
                <p:cNvSpPr/>
                <p:nvPr/>
              </p:nvSpPr>
              <p:spPr>
                <a:xfrm>
                  <a:off x="1205" y="1031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39" name="六边形 18438"/>
                <p:cNvSpPr/>
                <p:nvPr/>
              </p:nvSpPr>
              <p:spPr>
                <a:xfrm>
                  <a:off x="1202" y="1026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40" name="六边形 18439"/>
                <p:cNvSpPr/>
                <p:nvPr/>
              </p:nvSpPr>
              <p:spPr>
                <a:xfrm>
                  <a:off x="1223" y="1045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8441" name="文本框 18440"/>
              <p:cNvSpPr txBox="1"/>
              <p:nvPr/>
            </p:nvSpPr>
            <p:spPr>
              <a:xfrm>
                <a:off x="1247" y="1026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2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8442" name="文本框 18441"/>
          <p:cNvSpPr txBox="1"/>
          <p:nvPr/>
        </p:nvSpPr>
        <p:spPr>
          <a:xfrm>
            <a:off x="684213" y="2276475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液化气钢瓶形状图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18443" name="图片 18442" descr="液化石油气钢瓶的结构 - xia.nb - *金鑫*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2924175"/>
            <a:ext cx="5524500" cy="317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8" name="组合 19457"/>
          <p:cNvGrpSpPr/>
          <p:nvPr/>
        </p:nvGrpSpPr>
        <p:grpSpPr>
          <a:xfrm>
            <a:off x="1752600" y="1557338"/>
            <a:ext cx="7391400" cy="569912"/>
            <a:chOff x="1104" y="981"/>
            <a:chExt cx="4656" cy="359"/>
          </a:xfrm>
        </p:grpSpPr>
        <p:sp>
          <p:nvSpPr>
            <p:cNvPr id="19459" name="矩形 19458"/>
            <p:cNvSpPr/>
            <p:nvPr/>
          </p:nvSpPr>
          <p:spPr>
            <a:xfrm>
              <a:off x="1104" y="981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液化石油气钢瓶结构（续）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19460" name="组合 19459"/>
            <p:cNvGrpSpPr/>
            <p:nvPr/>
          </p:nvGrpSpPr>
          <p:grpSpPr>
            <a:xfrm>
              <a:off x="1202" y="1026"/>
              <a:ext cx="363" cy="314"/>
              <a:chOff x="1202" y="1026"/>
              <a:chExt cx="363" cy="314"/>
            </a:xfrm>
          </p:grpSpPr>
          <p:grpSp>
            <p:nvGrpSpPr>
              <p:cNvPr id="19461" name="组合 19460"/>
              <p:cNvGrpSpPr/>
              <p:nvPr/>
            </p:nvGrpSpPr>
            <p:grpSpPr>
              <a:xfrm>
                <a:off x="1202" y="1026"/>
                <a:ext cx="363" cy="314"/>
                <a:chOff x="1202" y="1026"/>
                <a:chExt cx="363" cy="314"/>
              </a:xfrm>
            </p:grpSpPr>
            <p:sp>
              <p:nvSpPr>
                <p:cNvPr id="19462" name="六边形 19461"/>
                <p:cNvSpPr/>
                <p:nvPr/>
              </p:nvSpPr>
              <p:spPr>
                <a:xfrm>
                  <a:off x="1205" y="1031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463" name="六边形 19462"/>
                <p:cNvSpPr/>
                <p:nvPr/>
              </p:nvSpPr>
              <p:spPr>
                <a:xfrm>
                  <a:off x="1202" y="1026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464" name="六边形 19463"/>
                <p:cNvSpPr/>
                <p:nvPr/>
              </p:nvSpPr>
              <p:spPr>
                <a:xfrm>
                  <a:off x="1223" y="1045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9465" name="文本框 19464"/>
              <p:cNvSpPr txBox="1"/>
              <p:nvPr/>
            </p:nvSpPr>
            <p:spPr>
              <a:xfrm>
                <a:off x="1247" y="1026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2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9466" name="文本框 19465"/>
          <p:cNvSpPr txBox="1"/>
          <p:nvPr/>
        </p:nvSpPr>
        <p:spPr>
          <a:xfrm>
            <a:off x="684213" y="2276475"/>
            <a:ext cx="59039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举例：</a:t>
            </a:r>
            <a:r>
              <a:rPr lang="en-US" altLang="zh-CN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15kg</a:t>
            </a: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液化气钢瓶充装量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467" name="文本框 19466"/>
          <p:cNvSpPr txBox="1"/>
          <p:nvPr/>
        </p:nvSpPr>
        <p:spPr>
          <a:xfrm>
            <a:off x="1331913" y="2997200"/>
            <a:ext cx="640873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19468" name="内容占位符 19467"/>
          <p:cNvSpPr>
            <a:spLocks noGrp="1"/>
          </p:cNvSpPr>
          <p:nvPr>
            <p:ph idx="1"/>
          </p:nvPr>
        </p:nvSpPr>
        <p:spPr>
          <a:xfrm>
            <a:off x="468313" y="2852738"/>
            <a:ext cx="8229600" cy="2233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>
                <a:ea typeface="宋体" panose="02010600030101010101" pitchFamily="2" charset="-122"/>
              </a:rPr>
              <a:t>型号：</a:t>
            </a:r>
            <a:r>
              <a:rPr lang="en-US" altLang="zh-CN">
                <a:ea typeface="宋体" panose="02010600030101010101" pitchFamily="2" charset="-122"/>
              </a:rPr>
              <a:t>YSB35.5</a:t>
            </a:r>
            <a:endParaRPr lang="en-US" altLang="zh-CN">
              <a:ea typeface="宋体" panose="02010600030101010101" pitchFamily="2" charset="-122"/>
            </a:endParaRPr>
          </a:p>
          <a:p>
            <a:pPr eaLnBrk="1" hangingPunct="1"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>
                <a:ea typeface="宋体" panose="02010600030101010101" pitchFamily="2" charset="-122"/>
              </a:rPr>
              <a:t>有效体积：</a:t>
            </a:r>
            <a:r>
              <a:rPr lang="en-US" altLang="zh-CN">
                <a:ea typeface="宋体" panose="02010600030101010101" pitchFamily="2" charset="-122"/>
              </a:rPr>
              <a:t>35.5L</a:t>
            </a:r>
            <a:endParaRPr lang="en-US" altLang="zh-CN">
              <a:ea typeface="宋体" panose="02010600030101010101" pitchFamily="2" charset="-122"/>
            </a:endParaRPr>
          </a:p>
          <a:p>
            <a:pPr eaLnBrk="1" hangingPunct="1"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>
                <a:ea typeface="宋体" panose="02010600030101010101" pitchFamily="2" charset="-122"/>
              </a:rPr>
              <a:t>最大充装量</a:t>
            </a:r>
            <a:r>
              <a:rPr lang="en-US" altLang="zh-CN">
                <a:ea typeface="宋体" panose="02010600030101010101" pitchFamily="2" charset="-122"/>
              </a:rPr>
              <a:t>=</a:t>
            </a:r>
            <a:r>
              <a:rPr lang="zh-CN" altLang="en-US">
                <a:ea typeface="宋体" panose="02010600030101010101" pitchFamily="2" charset="-122"/>
              </a:rPr>
              <a:t>有效体积</a:t>
            </a:r>
            <a:r>
              <a:rPr lang="en-US" altLang="zh-CN">
                <a:ea typeface="宋体" panose="02010600030101010101" pitchFamily="2" charset="-122"/>
              </a:rPr>
              <a:t>*</a:t>
            </a:r>
            <a:r>
              <a:rPr lang="zh-CN" altLang="en-US">
                <a:ea typeface="宋体" panose="02010600030101010101" pitchFamily="2" charset="-122"/>
              </a:rPr>
              <a:t>充装系数</a:t>
            </a:r>
            <a:endParaRPr lang="zh-CN" altLang="en-US">
              <a:ea typeface="宋体" panose="02010600030101010101" pitchFamily="2" charset="-122"/>
            </a:endParaRPr>
          </a:p>
          <a:p>
            <a:pPr eaLnBrk="1" hangingPunct="1"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CN">
                <a:ea typeface="宋体" panose="02010600030101010101" pitchFamily="2" charset="-122"/>
              </a:rPr>
              <a:t>14.91=35.5*0.42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9469" name="文本框 19468"/>
          <p:cNvSpPr txBox="1"/>
          <p:nvPr/>
        </p:nvSpPr>
        <p:spPr>
          <a:xfrm>
            <a:off x="611188" y="5013325"/>
            <a:ext cx="74882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液化气瓶的设计压力和爆破压力</a:t>
            </a:r>
            <a:r>
              <a:rPr lang="en-US" altLang="zh-CN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8MPa</a:t>
            </a:r>
            <a:endParaRPr lang="en-US" altLang="zh-CN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组合 20481"/>
          <p:cNvGrpSpPr/>
          <p:nvPr/>
        </p:nvGrpSpPr>
        <p:grpSpPr>
          <a:xfrm>
            <a:off x="1752600" y="1557338"/>
            <a:ext cx="7391400" cy="569912"/>
            <a:chOff x="1104" y="981"/>
            <a:chExt cx="4656" cy="359"/>
          </a:xfrm>
        </p:grpSpPr>
        <p:sp>
          <p:nvSpPr>
            <p:cNvPr id="20483" name="矩形 20482"/>
            <p:cNvSpPr/>
            <p:nvPr/>
          </p:nvSpPr>
          <p:spPr>
            <a:xfrm>
              <a:off x="1104" y="981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液化石油气钢瓶结构（续）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20484" name="组合 20483"/>
            <p:cNvGrpSpPr/>
            <p:nvPr/>
          </p:nvGrpSpPr>
          <p:grpSpPr>
            <a:xfrm>
              <a:off x="1202" y="1026"/>
              <a:ext cx="363" cy="314"/>
              <a:chOff x="1202" y="1026"/>
              <a:chExt cx="363" cy="314"/>
            </a:xfrm>
          </p:grpSpPr>
          <p:grpSp>
            <p:nvGrpSpPr>
              <p:cNvPr id="20485" name="组合 20484"/>
              <p:cNvGrpSpPr/>
              <p:nvPr/>
            </p:nvGrpSpPr>
            <p:grpSpPr>
              <a:xfrm>
                <a:off x="1202" y="1026"/>
                <a:ext cx="363" cy="314"/>
                <a:chOff x="1202" y="1026"/>
                <a:chExt cx="363" cy="314"/>
              </a:xfrm>
            </p:grpSpPr>
            <p:sp>
              <p:nvSpPr>
                <p:cNvPr id="20486" name="六边形 20485"/>
                <p:cNvSpPr/>
                <p:nvPr/>
              </p:nvSpPr>
              <p:spPr>
                <a:xfrm>
                  <a:off x="1205" y="1031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487" name="六边形 20486"/>
                <p:cNvSpPr/>
                <p:nvPr/>
              </p:nvSpPr>
              <p:spPr>
                <a:xfrm>
                  <a:off x="1202" y="1026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488" name="六边形 20487"/>
                <p:cNvSpPr/>
                <p:nvPr/>
              </p:nvSpPr>
              <p:spPr>
                <a:xfrm>
                  <a:off x="1223" y="1045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489" name="文本框 20488"/>
              <p:cNvSpPr txBox="1"/>
              <p:nvPr/>
            </p:nvSpPr>
            <p:spPr>
              <a:xfrm>
                <a:off x="1247" y="1026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3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0490" name="文本框 20489"/>
          <p:cNvSpPr txBox="1"/>
          <p:nvPr/>
        </p:nvSpPr>
        <p:spPr>
          <a:xfrm>
            <a:off x="684213" y="2276475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几个基本问题：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491" name="文本框 20490"/>
          <p:cNvSpPr txBox="1"/>
          <p:nvPr/>
        </p:nvSpPr>
        <p:spPr>
          <a:xfrm>
            <a:off x="827088" y="2781300"/>
            <a:ext cx="7489825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一、液化石油气钢瓶为何要进行定期检验？</a:t>
            </a:r>
            <a:endParaRPr lang="zh-CN" altLang="en-US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>
                <a:ea typeface="宋体" panose="02010600030101010101" pitchFamily="2" charset="-122"/>
              </a:rPr>
              <a:t>    答： 液化石油气钢经长期使用，会出现油漆脱落、腐蚀、机械损伤（如凹坑、刻痕等）、角阀开启不畅、漏气等现象，如不定期检验，及时发现并处理上述现象，轻则降低钢瓶的使用寿命，重则会导致意外灾难。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492" name="文本框 20491"/>
          <p:cNvSpPr txBox="1"/>
          <p:nvPr/>
        </p:nvSpPr>
        <p:spPr>
          <a:xfrm>
            <a:off x="900113" y="4292600"/>
            <a:ext cx="7127875" cy="2014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二、液化石油气钢瓶定期检验周期是如何规定的？</a:t>
            </a:r>
            <a:endParaRPr lang="zh-CN" altLang="en-US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>
                <a:ea typeface="宋体" panose="02010600030101010101" pitchFamily="2" charset="-122"/>
              </a:rPr>
              <a:t>    答： 根据国家标准</a:t>
            </a:r>
            <a:r>
              <a:rPr lang="en-US" altLang="zh-CN">
                <a:ea typeface="宋体" panose="02010600030101010101" pitchFamily="2" charset="-122"/>
              </a:rPr>
              <a:t>《</a:t>
            </a:r>
            <a:r>
              <a:rPr lang="zh-CN" altLang="en-US">
                <a:ea typeface="宋体" panose="02010600030101010101" pitchFamily="2" charset="-122"/>
              </a:rPr>
              <a:t>液化石油气钢瓶定期检验与评定规定</a:t>
            </a:r>
            <a:r>
              <a:rPr lang="en-US" altLang="zh-CN">
                <a:ea typeface="宋体" panose="02010600030101010101" pitchFamily="2" charset="-122"/>
              </a:rPr>
              <a:t>》</a:t>
            </a:r>
            <a:r>
              <a:rPr lang="zh-CN" altLang="en-US">
                <a:ea typeface="宋体" panose="02010600030101010101" pitchFamily="2" charset="-122"/>
              </a:rPr>
              <a:t>对在用的</a:t>
            </a:r>
            <a:r>
              <a:rPr lang="en-US" altLang="zh-CN">
                <a:ea typeface="宋体" panose="02010600030101010101" pitchFamily="2" charset="-122"/>
              </a:rPr>
              <a:t>15kg</a:t>
            </a:r>
            <a:r>
              <a:rPr lang="zh-CN" altLang="en-US">
                <a:ea typeface="宋体" panose="02010600030101010101" pitchFamily="2" charset="-122"/>
              </a:rPr>
              <a:t>以及小于</a:t>
            </a:r>
            <a:r>
              <a:rPr lang="en-US" altLang="zh-CN">
                <a:ea typeface="宋体" panose="02010600030101010101" pitchFamily="2" charset="-122"/>
              </a:rPr>
              <a:t>15kg</a:t>
            </a:r>
            <a:r>
              <a:rPr lang="zh-CN" altLang="en-US">
                <a:ea typeface="宋体" panose="02010600030101010101" pitchFamily="2" charset="-122"/>
              </a:rPr>
              <a:t>的钢瓶自制造日期起，第一次至第三次检验周期均为</a:t>
            </a:r>
            <a:r>
              <a:rPr lang="en-US" altLang="zh-CN">
                <a:ea typeface="宋体" panose="02010600030101010101" pitchFamily="2" charset="-122"/>
              </a:rPr>
              <a:t>4</a:t>
            </a:r>
            <a:r>
              <a:rPr lang="zh-CN" altLang="en-US">
                <a:ea typeface="宋体" panose="02010600030101010101" pitchFamily="2" charset="-122"/>
              </a:rPr>
              <a:t>年，第四次检验有效期为</a:t>
            </a:r>
            <a:r>
              <a:rPr lang="en-US" altLang="zh-CN">
                <a:ea typeface="宋体" panose="02010600030101010101" pitchFamily="2" charset="-122"/>
              </a:rPr>
              <a:t>3</a:t>
            </a:r>
            <a:r>
              <a:rPr lang="zh-CN" altLang="en-US">
                <a:ea typeface="宋体" panose="02010600030101010101" pitchFamily="2" charset="-122"/>
              </a:rPr>
              <a:t>年，对在用的</a:t>
            </a:r>
            <a:r>
              <a:rPr lang="en-US" altLang="zh-CN">
                <a:ea typeface="宋体" panose="02010600030101010101" pitchFamily="2" charset="-122"/>
              </a:rPr>
              <a:t>50kg</a:t>
            </a:r>
            <a:r>
              <a:rPr lang="zh-CN" altLang="en-US">
                <a:ea typeface="宋体" panose="02010600030101010101" pitchFamily="2" charset="-122"/>
              </a:rPr>
              <a:t>的钢瓶每</a:t>
            </a:r>
            <a:r>
              <a:rPr lang="en-US" altLang="zh-CN">
                <a:ea typeface="宋体" panose="02010600030101010101" pitchFamily="2" charset="-122"/>
              </a:rPr>
              <a:t>3</a:t>
            </a:r>
            <a:r>
              <a:rPr lang="zh-CN" altLang="en-US">
                <a:ea typeface="宋体" panose="02010600030101010101" pitchFamily="2" charset="-122"/>
              </a:rPr>
              <a:t>年检验一次。当钢瓶受到严重腐蚀、损伤、以及有其它影响安全使用的缺陷之钢瓶，应提前进行检验，库存或停用时间超过一个检验周期的钢瓶，使用前应进行检验。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6" name="组合 21505"/>
          <p:cNvGrpSpPr/>
          <p:nvPr/>
        </p:nvGrpSpPr>
        <p:grpSpPr>
          <a:xfrm>
            <a:off x="1752600" y="1557338"/>
            <a:ext cx="7391400" cy="569912"/>
            <a:chOff x="1104" y="981"/>
            <a:chExt cx="4656" cy="359"/>
          </a:xfrm>
        </p:grpSpPr>
        <p:sp>
          <p:nvSpPr>
            <p:cNvPr id="21507" name="矩形 21506"/>
            <p:cNvSpPr/>
            <p:nvPr/>
          </p:nvSpPr>
          <p:spPr>
            <a:xfrm>
              <a:off x="1104" y="981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液化石油气钢瓶结构（续）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21508" name="组合 21507"/>
            <p:cNvGrpSpPr/>
            <p:nvPr/>
          </p:nvGrpSpPr>
          <p:grpSpPr>
            <a:xfrm>
              <a:off x="1202" y="1026"/>
              <a:ext cx="363" cy="314"/>
              <a:chOff x="1202" y="1026"/>
              <a:chExt cx="363" cy="314"/>
            </a:xfrm>
          </p:grpSpPr>
          <p:grpSp>
            <p:nvGrpSpPr>
              <p:cNvPr id="21509" name="组合 21508"/>
              <p:cNvGrpSpPr/>
              <p:nvPr/>
            </p:nvGrpSpPr>
            <p:grpSpPr>
              <a:xfrm>
                <a:off x="1202" y="1026"/>
                <a:ext cx="363" cy="314"/>
                <a:chOff x="1202" y="1026"/>
                <a:chExt cx="363" cy="314"/>
              </a:xfrm>
            </p:grpSpPr>
            <p:sp>
              <p:nvSpPr>
                <p:cNvPr id="21510" name="六边形 21509"/>
                <p:cNvSpPr/>
                <p:nvPr/>
              </p:nvSpPr>
              <p:spPr>
                <a:xfrm>
                  <a:off x="1205" y="1031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11" name="六边形 21510"/>
                <p:cNvSpPr/>
                <p:nvPr/>
              </p:nvSpPr>
              <p:spPr>
                <a:xfrm>
                  <a:off x="1202" y="1026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12" name="六边形 21511"/>
                <p:cNvSpPr/>
                <p:nvPr/>
              </p:nvSpPr>
              <p:spPr>
                <a:xfrm>
                  <a:off x="1223" y="1045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513" name="文本框 21512"/>
              <p:cNvSpPr txBox="1"/>
              <p:nvPr/>
            </p:nvSpPr>
            <p:spPr>
              <a:xfrm>
                <a:off x="1247" y="1026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2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1514" name="文本框 21513"/>
          <p:cNvSpPr txBox="1"/>
          <p:nvPr/>
        </p:nvSpPr>
        <p:spPr>
          <a:xfrm>
            <a:off x="684213" y="2276475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几个基本问题：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1515" name="文本框 21514"/>
          <p:cNvSpPr txBox="1"/>
          <p:nvPr/>
        </p:nvSpPr>
        <p:spPr>
          <a:xfrm>
            <a:off x="971550" y="2852738"/>
            <a:ext cx="7488238" cy="2014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三、哪些气瓶应判报废？</a:t>
            </a:r>
            <a:endParaRPr lang="zh-CN" altLang="en-US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>
                <a:ea typeface="宋体" panose="02010600030101010101" pitchFamily="2" charset="-122"/>
              </a:rPr>
              <a:t>     答：根据国家标准</a:t>
            </a:r>
            <a:r>
              <a:rPr lang="en-US" altLang="zh-CN">
                <a:ea typeface="宋体" panose="02010600030101010101" pitchFamily="2" charset="-122"/>
              </a:rPr>
              <a:t>《</a:t>
            </a:r>
            <a:r>
              <a:rPr lang="zh-CN" altLang="en-US">
                <a:ea typeface="宋体" panose="02010600030101010101" pitchFamily="2" charset="-122"/>
              </a:rPr>
              <a:t>液化石油气钢瓶检验与评定</a:t>
            </a:r>
            <a:r>
              <a:rPr lang="en-US" altLang="zh-CN">
                <a:ea typeface="宋体" panose="02010600030101010101" pitchFamily="2" charset="-122"/>
              </a:rPr>
              <a:t>》</a:t>
            </a:r>
            <a:r>
              <a:rPr lang="zh-CN" altLang="en-US">
                <a:ea typeface="宋体" panose="02010600030101010101" pitchFamily="2" charset="-122"/>
              </a:rPr>
              <a:t>，有下列任何一种情况下的钢瓶均应作报废处理</a:t>
            </a:r>
            <a:r>
              <a:rPr lang="en-US" altLang="zh-CN">
                <a:ea typeface="宋体" panose="02010600030101010101" pitchFamily="2" charset="-122"/>
              </a:rPr>
              <a:t>;1</a:t>
            </a:r>
            <a:r>
              <a:rPr lang="zh-CN" altLang="en-US">
                <a:ea typeface="宋体" panose="02010600030101010101" pitchFamily="2" charset="-122"/>
              </a:rPr>
              <a:t>、肉眼可见的容积变形；</a:t>
            </a:r>
            <a:r>
              <a:rPr lang="en-US" altLang="zh-CN">
                <a:ea typeface="宋体" panose="02010600030101010101" pitchFamily="2" charset="-122"/>
              </a:rPr>
              <a:t>2</a:t>
            </a:r>
            <a:r>
              <a:rPr lang="zh-CN" altLang="en-US">
                <a:ea typeface="宋体" panose="02010600030101010101" pitchFamily="2" charset="-122"/>
              </a:rPr>
              <a:t>、凹坑超过标准；</a:t>
            </a:r>
            <a:r>
              <a:rPr lang="en-US" altLang="zh-CN">
                <a:ea typeface="宋体" panose="02010600030101010101" pitchFamily="2" charset="-122"/>
              </a:rPr>
              <a:t>3</a:t>
            </a:r>
            <a:r>
              <a:rPr lang="zh-CN" altLang="en-US">
                <a:ea typeface="宋体" panose="02010600030101010101" pitchFamily="2" charset="-122"/>
              </a:rPr>
              <a:t>、剩余壁厚小于设计壁厚的</a:t>
            </a:r>
            <a:r>
              <a:rPr lang="en-US" altLang="zh-CN">
                <a:ea typeface="宋体" panose="02010600030101010101" pitchFamily="2" charset="-122"/>
              </a:rPr>
              <a:t>90%</a:t>
            </a:r>
            <a:r>
              <a:rPr lang="zh-CN" altLang="en-US">
                <a:ea typeface="宋体" panose="02010600030101010101" pitchFamily="2" charset="-122"/>
              </a:rPr>
              <a:t>；</a:t>
            </a:r>
            <a:r>
              <a:rPr lang="en-US" altLang="zh-CN">
                <a:ea typeface="宋体" panose="02010600030101010101" pitchFamily="2" charset="-122"/>
              </a:rPr>
              <a:t>4</a:t>
            </a:r>
            <a:r>
              <a:rPr lang="zh-CN" altLang="en-US">
                <a:ea typeface="宋体" panose="02010600030101010101" pitchFamily="2" charset="-122"/>
              </a:rPr>
              <a:t>、水压或气密试验不合格；</a:t>
            </a:r>
            <a:r>
              <a:rPr lang="en-US" altLang="zh-CN">
                <a:ea typeface="宋体" panose="02010600030101010101" pitchFamily="2" charset="-122"/>
              </a:rPr>
              <a:t>5</a:t>
            </a:r>
            <a:r>
              <a:rPr lang="zh-CN" altLang="en-US">
                <a:ea typeface="宋体" panose="02010600030101010101" pitchFamily="2" charset="-122"/>
              </a:rPr>
              <a:t>、瓶阀座塌陷和裂纹；</a:t>
            </a:r>
            <a:r>
              <a:rPr lang="en-US" altLang="zh-CN">
                <a:ea typeface="宋体" panose="02010600030101010101" pitchFamily="2" charset="-122"/>
              </a:rPr>
              <a:t>6</a:t>
            </a:r>
            <a:r>
              <a:rPr lang="zh-CN" altLang="en-US">
                <a:ea typeface="宋体" panose="02010600030101010101" pitchFamily="2" charset="-122"/>
              </a:rPr>
              <a:t>、腐蚀深度超过标准。 </a:t>
            </a:r>
            <a:r>
              <a:rPr lang="en-US" altLang="zh-CN">
                <a:ea typeface="宋体" panose="02010600030101010101" pitchFamily="2" charset="-122"/>
              </a:rPr>
              <a:t>7</a:t>
            </a:r>
            <a:r>
              <a:rPr lang="zh-CN" altLang="en-US">
                <a:ea typeface="宋体" panose="02010600030101010101" pitchFamily="2" charset="-122"/>
              </a:rPr>
              <a:t>、使用周期超过</a:t>
            </a:r>
            <a:r>
              <a:rPr lang="en-US" altLang="zh-CN">
                <a:ea typeface="宋体" panose="02010600030101010101" pitchFamily="2" charset="-122"/>
              </a:rPr>
              <a:t>15</a:t>
            </a:r>
            <a:r>
              <a:rPr lang="zh-CN" altLang="en-US">
                <a:ea typeface="宋体" panose="02010600030101010101" pitchFamily="2" charset="-122"/>
              </a:rPr>
              <a:t>年的任何类型钢瓶；</a:t>
            </a:r>
            <a:r>
              <a:rPr lang="en-US" altLang="zh-CN">
                <a:ea typeface="宋体" panose="02010600030101010101" pitchFamily="2" charset="-122"/>
              </a:rPr>
              <a:t>8</a:t>
            </a:r>
            <a:r>
              <a:rPr lang="zh-CN" altLang="en-US">
                <a:ea typeface="宋体" panose="02010600030101010101" pitchFamily="2" charset="-122"/>
              </a:rPr>
              <a:t>、未经质监部门认可的厂商制造的钢瓶；</a:t>
            </a:r>
            <a:endParaRPr lang="zh-CN" altLang="en-US"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>
                <a:ea typeface="宋体" panose="02010600030101010101" pitchFamily="2" charset="-122"/>
              </a:rPr>
              <a:t>9</a:t>
            </a:r>
            <a:r>
              <a:rPr lang="zh-CN" altLang="en-US">
                <a:ea typeface="宋体" panose="02010600030101010101" pitchFamily="2" charset="-122"/>
              </a:rPr>
              <a:t>、制造标志不符合</a:t>
            </a:r>
            <a:r>
              <a:rPr lang="en-US" altLang="zh-CN">
                <a:ea typeface="宋体" panose="02010600030101010101" pitchFamily="2" charset="-122"/>
              </a:rPr>
              <a:t>《</a:t>
            </a:r>
            <a:r>
              <a:rPr lang="zh-CN" altLang="en-US">
                <a:ea typeface="宋体" panose="02010600030101010101" pitchFamily="2" charset="-122"/>
              </a:rPr>
              <a:t>气瓶安全监察规程</a:t>
            </a:r>
            <a:r>
              <a:rPr lang="en-US" altLang="zh-CN">
                <a:ea typeface="宋体" panose="02010600030101010101" pitchFamily="2" charset="-122"/>
              </a:rPr>
              <a:t>》</a:t>
            </a:r>
            <a:r>
              <a:rPr lang="zh-CN" altLang="en-US">
                <a:ea typeface="宋体" panose="02010600030101010101" pitchFamily="2" charset="-122"/>
              </a:rPr>
              <a:t>及相关标准的钢瓶； 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组合 22529"/>
          <p:cNvGrpSpPr/>
          <p:nvPr/>
        </p:nvGrpSpPr>
        <p:grpSpPr>
          <a:xfrm>
            <a:off x="1752600" y="1557338"/>
            <a:ext cx="7391400" cy="569912"/>
            <a:chOff x="1104" y="981"/>
            <a:chExt cx="4656" cy="359"/>
          </a:xfrm>
        </p:grpSpPr>
        <p:sp>
          <p:nvSpPr>
            <p:cNvPr id="22531" name="矩形 22530"/>
            <p:cNvSpPr/>
            <p:nvPr/>
          </p:nvSpPr>
          <p:spPr>
            <a:xfrm>
              <a:off x="1104" y="981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液化石油气使用危害分析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22532" name="组合 22531"/>
            <p:cNvGrpSpPr/>
            <p:nvPr/>
          </p:nvGrpSpPr>
          <p:grpSpPr>
            <a:xfrm>
              <a:off x="1202" y="1026"/>
              <a:ext cx="363" cy="314"/>
              <a:chOff x="1202" y="1026"/>
              <a:chExt cx="363" cy="314"/>
            </a:xfrm>
          </p:grpSpPr>
          <p:grpSp>
            <p:nvGrpSpPr>
              <p:cNvPr id="22533" name="组合 22532"/>
              <p:cNvGrpSpPr/>
              <p:nvPr/>
            </p:nvGrpSpPr>
            <p:grpSpPr>
              <a:xfrm>
                <a:off x="1202" y="1026"/>
                <a:ext cx="363" cy="314"/>
                <a:chOff x="1202" y="1026"/>
                <a:chExt cx="363" cy="314"/>
              </a:xfrm>
            </p:grpSpPr>
            <p:sp>
              <p:nvSpPr>
                <p:cNvPr id="22534" name="六边形 22533"/>
                <p:cNvSpPr/>
                <p:nvPr/>
              </p:nvSpPr>
              <p:spPr>
                <a:xfrm>
                  <a:off x="1205" y="1031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35" name="六边形 22534"/>
                <p:cNvSpPr/>
                <p:nvPr/>
              </p:nvSpPr>
              <p:spPr>
                <a:xfrm>
                  <a:off x="1202" y="1026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36" name="六边形 22535"/>
                <p:cNvSpPr/>
                <p:nvPr/>
              </p:nvSpPr>
              <p:spPr>
                <a:xfrm>
                  <a:off x="1223" y="1045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537" name="文本框 22536"/>
              <p:cNvSpPr txBox="1"/>
              <p:nvPr/>
            </p:nvSpPr>
            <p:spPr>
              <a:xfrm>
                <a:off x="1247" y="1026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2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2538" name="文本框 22537"/>
          <p:cNvSpPr txBox="1"/>
          <p:nvPr/>
        </p:nvSpPr>
        <p:spPr>
          <a:xfrm>
            <a:off x="684213" y="2276475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液化气事故案例：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2539" name="文本框 22538"/>
          <p:cNvSpPr txBox="1"/>
          <p:nvPr/>
        </p:nvSpPr>
        <p:spPr>
          <a:xfrm>
            <a:off x="827088" y="2852738"/>
            <a:ext cx="7921625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案例</a:t>
            </a:r>
            <a:r>
              <a:rPr lang="en-US" altLang="zh-CN" b="1">
                <a:solidFill>
                  <a:schemeClr val="accent1"/>
                </a:solidFill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：</a:t>
            </a:r>
            <a:r>
              <a:rPr lang="zh-CN" altLang="en-US">
                <a:ea typeface="宋体" panose="02010600030101010101" pitchFamily="2" charset="-122"/>
              </a:rPr>
              <a:t>某市一居民家安装热水器后厨房内发现有煤气味，安装工人就用打火机点火查漏，瞬间即引发爆炸，厨房的隔墙炸塌，周围几十户居民玻璃窗破裂，本人严重烧伤。教训：严禁明火检漏！（环境危害）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540" name="文本框 22539"/>
          <p:cNvSpPr txBox="1"/>
          <p:nvPr/>
        </p:nvSpPr>
        <p:spPr>
          <a:xfrm>
            <a:off x="827088" y="3789363"/>
            <a:ext cx="7777162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案例</a:t>
            </a:r>
            <a:r>
              <a:rPr lang="en-US" altLang="zh-CN" b="1">
                <a:solidFill>
                  <a:schemeClr val="accent1"/>
                </a:solidFill>
                <a:ea typeface="宋体" panose="02010600030101010101" pitchFamily="2" charset="-122"/>
              </a:rPr>
              <a:t>2</a:t>
            </a:r>
            <a:r>
              <a:rPr lang="zh-CN" altLang="en-US">
                <a:ea typeface="宋体" panose="02010600030101010101" pitchFamily="2" charset="-122"/>
              </a:rPr>
              <a:t>：某市一居民在家中闻到煤气味的情况下继续点火做饭，点火瞬间即引发爆炸，全家财物烧光，本人严重烧伤，并殃及周围</a:t>
            </a:r>
            <a:r>
              <a:rPr lang="en-US" altLang="zh-CN">
                <a:ea typeface="宋体" panose="02010600030101010101" pitchFamily="2" charset="-122"/>
              </a:rPr>
              <a:t>20</a:t>
            </a:r>
            <a:r>
              <a:rPr lang="zh-CN" altLang="en-US">
                <a:ea typeface="宋体" panose="02010600030101010101" pitchFamily="2" charset="-122"/>
              </a:rPr>
              <a:t>多户居民。教训：遇煤气泄漏时不能有明火，平时应多了解一些安全用气知识。（燃爆危害）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541" name="文本框 22540"/>
          <p:cNvSpPr txBox="1"/>
          <p:nvPr/>
        </p:nvSpPr>
        <p:spPr>
          <a:xfrm>
            <a:off x="827088" y="4797425"/>
            <a:ext cx="7777162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案例</a:t>
            </a:r>
            <a:r>
              <a:rPr lang="en-US" altLang="zh-CN" b="1">
                <a:solidFill>
                  <a:schemeClr val="accent1"/>
                </a:solidFill>
                <a:ea typeface="宋体" panose="02010600030101010101" pitchFamily="2" charset="-122"/>
              </a:rPr>
              <a:t>3.</a:t>
            </a:r>
            <a:r>
              <a:rPr lang="zh-CN" altLang="en-US">
                <a:ea typeface="宋体" panose="02010600030101010101" pitchFamily="2" charset="-122"/>
              </a:rPr>
              <a:t>某市一居民接在液化石油气减压阀上的橡胶管脱落，液化石油气大量泄漏，女主人将电扇放在地面上欲将泄漏出来的气体赶走，电扇开启瞬间即引发爆炸，全家财物烧光，夫妻两人严重烧伤，损失惨重。教训：橡胶管应用卡箍紧固以免脱落；遇煤气泄漏时不能开关任何电器。（健康危害）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2542" name="文本框 22541"/>
          <p:cNvSpPr txBox="1"/>
          <p:nvPr/>
        </p:nvSpPr>
        <p:spPr>
          <a:xfrm>
            <a:off x="900113" y="5805488"/>
            <a:ext cx="54006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 sz="32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endParaRPr lang="en-US" altLang="zh-CN" sz="320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91865" y="494157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8202" y="4509135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796360" y="206121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359093" y="692944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995" y="1484630"/>
            <a:ext cx="5068570" cy="2846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04800" algn="just">
              <a:lnSpc>
                <a:spcPct val="140000"/>
              </a:lnSpc>
            </a:pPr>
            <a:r>
              <a:rPr 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右箭头 23553"/>
          <p:cNvSpPr/>
          <p:nvPr/>
        </p:nvSpPr>
        <p:spPr>
          <a:xfrm>
            <a:off x="1042988" y="2636838"/>
            <a:ext cx="5184775" cy="3400425"/>
          </a:xfrm>
          <a:prstGeom prst="rightArrow">
            <a:avLst>
              <a:gd name="adj1" fmla="val 79305"/>
              <a:gd name="adj2" fmla="val 37758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pPr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23555" name="圆角矩形 23554"/>
          <p:cNvSpPr/>
          <p:nvPr/>
        </p:nvSpPr>
        <p:spPr>
          <a:xfrm>
            <a:off x="1654175" y="3097213"/>
            <a:ext cx="3638550" cy="7493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rgbClr val="2F4F6C"/>
              </a:gs>
            </a:gsLst>
            <a:lin ang="5400000" scaled="1"/>
            <a:tileRect/>
          </a:gra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>
              <a:buNone/>
            </a:pPr>
            <a:endParaRPr sz="2800" b="1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3556" name="圆角矩形 23555"/>
          <p:cNvSpPr/>
          <p:nvPr/>
        </p:nvSpPr>
        <p:spPr>
          <a:xfrm>
            <a:off x="1654175" y="3962400"/>
            <a:ext cx="3638550" cy="7493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31492C"/>
              </a:gs>
            </a:gsLst>
            <a:lin ang="5400000" scaled="1"/>
            <a:tileRect/>
          </a:gra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>
              <a:buNone/>
            </a:pPr>
            <a:endParaRPr sz="28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3557" name="圆角矩形 23556"/>
          <p:cNvSpPr/>
          <p:nvPr/>
        </p:nvSpPr>
        <p:spPr>
          <a:xfrm>
            <a:off x="1619250" y="4797425"/>
            <a:ext cx="3600450" cy="7493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rgbClr val="525252"/>
              </a:gs>
            </a:gsLst>
            <a:lin ang="5400000" scaled="1"/>
            <a:tileRect/>
          </a:gra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>
              <a:buNone/>
            </a:pPr>
            <a:endParaRPr sz="28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3558" name="圆角矩形 23557"/>
          <p:cNvSpPr/>
          <p:nvPr/>
        </p:nvSpPr>
        <p:spPr>
          <a:xfrm>
            <a:off x="5980113" y="3789363"/>
            <a:ext cx="2768600" cy="979487"/>
          </a:xfrm>
          <a:prstGeom prst="roundRect">
            <a:avLst>
              <a:gd name="adj" fmla="val 9106"/>
            </a:avLst>
          </a:prstGeom>
          <a:noFill/>
          <a:ln w="25400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4800" b="1">
                <a:solidFill>
                  <a:srgbClr val="FF66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宋体" panose="02010600030101010101" pitchFamily="2" charset="-122"/>
              </a:rPr>
              <a:t>三大危害</a:t>
            </a:r>
            <a:endParaRPr lang="zh-CN" altLang="en-US" sz="4800" b="1">
              <a:solidFill>
                <a:srgbClr val="FF6600"/>
              </a:solidFill>
              <a:effectLst>
                <a:outerShdw blurRad="38100" dist="38100" dir="2700000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3559" name="文本框 23558"/>
          <p:cNvSpPr txBox="1"/>
          <p:nvPr/>
        </p:nvSpPr>
        <p:spPr>
          <a:xfrm>
            <a:off x="755650" y="2349500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液化气的危害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23560" name="组合 23559"/>
          <p:cNvGrpSpPr/>
          <p:nvPr/>
        </p:nvGrpSpPr>
        <p:grpSpPr>
          <a:xfrm>
            <a:off x="1692275" y="1484313"/>
            <a:ext cx="7272338" cy="603250"/>
            <a:chOff x="1066" y="935"/>
            <a:chExt cx="4581" cy="380"/>
          </a:xfrm>
        </p:grpSpPr>
        <p:sp>
          <p:nvSpPr>
            <p:cNvPr id="23561" name="矩形 23560"/>
            <p:cNvSpPr/>
            <p:nvPr/>
          </p:nvSpPr>
          <p:spPr>
            <a:xfrm>
              <a:off x="1247" y="935"/>
              <a:ext cx="4400" cy="35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液化石油气使用危害分析</a:t>
              </a:r>
              <a:r>
                <a:rPr lang="en-US" altLang="zh-CN" sz="3600" b="1">
                  <a:solidFill>
                    <a:srgbClr val="692AA2"/>
                  </a:solidFill>
                  <a:ea typeface="方正姚体" pitchFamily="2" charset="-122"/>
                </a:rPr>
                <a:t>(</a:t>
              </a: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23562" name="组合 23561"/>
            <p:cNvGrpSpPr/>
            <p:nvPr/>
          </p:nvGrpSpPr>
          <p:grpSpPr>
            <a:xfrm>
              <a:off x="1066" y="981"/>
              <a:ext cx="343" cy="334"/>
              <a:chOff x="1066" y="981"/>
              <a:chExt cx="343" cy="334"/>
            </a:xfrm>
          </p:grpSpPr>
          <p:grpSp>
            <p:nvGrpSpPr>
              <p:cNvPr id="23563" name="组合 23562"/>
              <p:cNvGrpSpPr/>
              <p:nvPr/>
            </p:nvGrpSpPr>
            <p:grpSpPr>
              <a:xfrm>
                <a:off x="1066" y="981"/>
                <a:ext cx="343" cy="317"/>
                <a:chOff x="1066" y="981"/>
                <a:chExt cx="343" cy="317"/>
              </a:xfrm>
            </p:grpSpPr>
            <p:sp>
              <p:nvSpPr>
                <p:cNvPr id="23564" name="六边形 23563"/>
                <p:cNvSpPr/>
                <p:nvPr/>
              </p:nvSpPr>
              <p:spPr>
                <a:xfrm>
                  <a:off x="1069" y="986"/>
                  <a:ext cx="340" cy="312"/>
                </a:xfrm>
                <a:prstGeom prst="hexagon">
                  <a:avLst>
                    <a:gd name="adj" fmla="val 27243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565" name="六边形 23564"/>
                <p:cNvSpPr/>
                <p:nvPr/>
              </p:nvSpPr>
              <p:spPr>
                <a:xfrm>
                  <a:off x="1066" y="981"/>
                  <a:ext cx="340" cy="312"/>
                </a:xfrm>
                <a:prstGeom prst="hexagon">
                  <a:avLst>
                    <a:gd name="adj" fmla="val 27243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566" name="六边形 23565"/>
                <p:cNvSpPr/>
                <p:nvPr/>
              </p:nvSpPr>
              <p:spPr>
                <a:xfrm>
                  <a:off x="1086" y="1000"/>
                  <a:ext cx="299" cy="274"/>
                </a:xfrm>
                <a:prstGeom prst="hexagon">
                  <a:avLst>
                    <a:gd name="adj" fmla="val 2728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3567" name="文本框 23566"/>
              <p:cNvSpPr txBox="1"/>
              <p:nvPr/>
            </p:nvSpPr>
            <p:spPr>
              <a:xfrm>
                <a:off x="1122" y="1027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3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3568" name="矩形 23567"/>
          <p:cNvSpPr/>
          <p:nvPr/>
        </p:nvSpPr>
        <p:spPr>
          <a:xfrm>
            <a:off x="4151313" y="3621088"/>
            <a:ext cx="1841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None/>
            </a:pPr>
            <a:endParaRPr sz="2800" b="1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3569" name="文本框 23568"/>
          <p:cNvSpPr txBox="1"/>
          <p:nvPr/>
        </p:nvSpPr>
        <p:spPr>
          <a:xfrm>
            <a:off x="2484438" y="4868863"/>
            <a:ext cx="18716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环境危害</a:t>
            </a:r>
            <a:endParaRPr lang="zh-CN" altLang="en-US" sz="2800" b="1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3570" name="文本框 23569"/>
          <p:cNvSpPr txBox="1"/>
          <p:nvPr/>
        </p:nvSpPr>
        <p:spPr>
          <a:xfrm>
            <a:off x="2555875" y="3933825"/>
            <a:ext cx="18716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健康危害</a:t>
            </a:r>
            <a:endParaRPr lang="zh-CN" altLang="en-US" sz="2800" b="1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3571" name="文本框 23570"/>
          <p:cNvSpPr txBox="1"/>
          <p:nvPr/>
        </p:nvSpPr>
        <p:spPr>
          <a:xfrm>
            <a:off x="2555875" y="3213100"/>
            <a:ext cx="18716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燃爆危害</a:t>
            </a:r>
            <a:endParaRPr lang="zh-CN" altLang="en-US" sz="2800" b="1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8" name="组合 24577"/>
          <p:cNvGrpSpPr/>
          <p:nvPr/>
        </p:nvGrpSpPr>
        <p:grpSpPr>
          <a:xfrm>
            <a:off x="1258888" y="1268413"/>
            <a:ext cx="7272337" cy="603250"/>
            <a:chOff x="793" y="799"/>
            <a:chExt cx="4581" cy="380"/>
          </a:xfrm>
        </p:grpSpPr>
        <p:sp>
          <p:nvSpPr>
            <p:cNvPr id="24579" name="矩形 24578"/>
            <p:cNvSpPr/>
            <p:nvPr/>
          </p:nvSpPr>
          <p:spPr>
            <a:xfrm>
              <a:off x="974" y="799"/>
              <a:ext cx="4400" cy="35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液化石油气使用危害分析</a:t>
              </a:r>
              <a:r>
                <a:rPr lang="en-US" altLang="zh-CN" sz="3600" b="1">
                  <a:solidFill>
                    <a:srgbClr val="692AA2"/>
                  </a:solidFill>
                  <a:ea typeface="方正姚体" pitchFamily="2" charset="-122"/>
                </a:rPr>
                <a:t>(</a:t>
              </a: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24580" name="组合 24579"/>
            <p:cNvGrpSpPr/>
            <p:nvPr/>
          </p:nvGrpSpPr>
          <p:grpSpPr>
            <a:xfrm>
              <a:off x="793" y="845"/>
              <a:ext cx="343" cy="334"/>
              <a:chOff x="793" y="845"/>
              <a:chExt cx="343" cy="334"/>
            </a:xfrm>
          </p:grpSpPr>
          <p:grpSp>
            <p:nvGrpSpPr>
              <p:cNvPr id="24581" name="组合 24580"/>
              <p:cNvGrpSpPr/>
              <p:nvPr/>
            </p:nvGrpSpPr>
            <p:grpSpPr>
              <a:xfrm>
                <a:off x="793" y="845"/>
                <a:ext cx="343" cy="317"/>
                <a:chOff x="793" y="845"/>
                <a:chExt cx="343" cy="317"/>
              </a:xfrm>
            </p:grpSpPr>
            <p:sp>
              <p:nvSpPr>
                <p:cNvPr id="24582" name="六边形 24581"/>
                <p:cNvSpPr/>
                <p:nvPr/>
              </p:nvSpPr>
              <p:spPr>
                <a:xfrm>
                  <a:off x="796" y="850"/>
                  <a:ext cx="340" cy="312"/>
                </a:xfrm>
                <a:prstGeom prst="hexagon">
                  <a:avLst>
                    <a:gd name="adj" fmla="val 27243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583" name="六边形 24582"/>
                <p:cNvSpPr/>
                <p:nvPr/>
              </p:nvSpPr>
              <p:spPr>
                <a:xfrm>
                  <a:off x="793" y="845"/>
                  <a:ext cx="340" cy="312"/>
                </a:xfrm>
                <a:prstGeom prst="hexagon">
                  <a:avLst>
                    <a:gd name="adj" fmla="val 27243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584" name="六边形 24583"/>
                <p:cNvSpPr/>
                <p:nvPr/>
              </p:nvSpPr>
              <p:spPr>
                <a:xfrm>
                  <a:off x="813" y="864"/>
                  <a:ext cx="299" cy="274"/>
                </a:xfrm>
                <a:prstGeom prst="hexagon">
                  <a:avLst>
                    <a:gd name="adj" fmla="val 2728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4585" name="文本框 24584"/>
              <p:cNvSpPr txBox="1"/>
              <p:nvPr/>
            </p:nvSpPr>
            <p:spPr>
              <a:xfrm>
                <a:off x="849" y="891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3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4586" name="文本框 24585"/>
          <p:cNvSpPr txBox="1"/>
          <p:nvPr/>
        </p:nvSpPr>
        <p:spPr>
          <a:xfrm>
            <a:off x="971550" y="1916113"/>
            <a:ext cx="7345363" cy="197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"/>
              </a:spcBef>
              <a:buNone/>
            </a:pPr>
            <a:r>
              <a:rPr lang="zh-CN" altLang="en-US" b="1">
                <a:solidFill>
                  <a:srgbClr val="FF6600"/>
                </a:solidFill>
                <a:ea typeface="宋体" panose="02010600030101010101" pitchFamily="2" charset="-122"/>
              </a:rPr>
              <a:t>一、燃烧特点：</a:t>
            </a:r>
            <a:endParaRPr lang="zh-CN" altLang="en-US" b="1">
              <a:solidFill>
                <a:srgbClr val="FF6600"/>
              </a:solidFill>
              <a:ea typeface="宋体" panose="02010600030101010101" pitchFamily="2" charset="-122"/>
            </a:endParaRPr>
          </a:p>
          <a:p>
            <a:pPr>
              <a:spcBef>
                <a:spcPct val="5000"/>
              </a:spcBef>
              <a:buNone/>
            </a:pPr>
            <a:r>
              <a:rPr lang="zh-CN" altLang="en-US" sz="1700" b="1">
                <a:solidFill>
                  <a:schemeClr val="tx2"/>
                </a:solidFill>
                <a:ea typeface="宋体" panose="02010600030101010101" pitchFamily="2" charset="-122"/>
              </a:rPr>
              <a:t>气相燃烧时</a:t>
            </a:r>
            <a:r>
              <a:rPr lang="zh-CN" altLang="en-US" sz="1700">
                <a:ea typeface="宋体" panose="02010600030101010101" pitchFamily="2" charset="-122"/>
              </a:rPr>
              <a:t>，呈明显的黄色火焰。当压力高气流量大时，火焰高度可达</a:t>
            </a:r>
            <a:r>
              <a:rPr lang="en-US" altLang="zh-CN" sz="1700">
                <a:ea typeface="宋体" panose="02010600030101010101" pitchFamily="2" charset="-122"/>
              </a:rPr>
              <a:t>50m</a:t>
            </a:r>
            <a:r>
              <a:rPr lang="zh-CN" altLang="en-US" sz="1700">
                <a:ea typeface="宋体" panose="02010600030101010101" pitchFamily="2" charset="-122"/>
              </a:rPr>
              <a:t>，并发出喷燃的哨声；</a:t>
            </a:r>
            <a:endParaRPr lang="zh-CN" altLang="en-US" sz="1700">
              <a:ea typeface="宋体" panose="02010600030101010101" pitchFamily="2" charset="-122"/>
            </a:endParaRPr>
          </a:p>
          <a:p>
            <a:pPr>
              <a:spcBef>
                <a:spcPct val="5000"/>
              </a:spcBef>
              <a:buNone/>
            </a:pPr>
            <a:r>
              <a:rPr lang="zh-CN" altLang="en-US" sz="1700" b="1">
                <a:solidFill>
                  <a:schemeClr val="tx2"/>
                </a:solidFill>
                <a:ea typeface="宋体" panose="02010600030101010101" pitchFamily="2" charset="-122"/>
              </a:rPr>
              <a:t>液相燃烧时，</a:t>
            </a:r>
            <a:r>
              <a:rPr lang="zh-CN" altLang="en-US" sz="1700">
                <a:ea typeface="宋体" panose="02010600030101010101" pitchFamily="2" charset="-122"/>
              </a:rPr>
              <a:t>呈鲜艳的橙黄包火焰，烟雾较浓；</a:t>
            </a:r>
            <a:endParaRPr lang="zh-CN" altLang="en-US" sz="1700">
              <a:ea typeface="宋体" panose="02010600030101010101" pitchFamily="2" charset="-122"/>
            </a:endParaRPr>
          </a:p>
          <a:p>
            <a:pPr>
              <a:spcBef>
                <a:spcPct val="5000"/>
              </a:spcBef>
              <a:buNone/>
            </a:pPr>
            <a:r>
              <a:rPr lang="zh-CN" altLang="en-US" sz="1700" b="1">
                <a:solidFill>
                  <a:schemeClr val="tx2"/>
                </a:solidFill>
                <a:ea typeface="宋体" panose="02010600030101010101" pitchFamily="2" charset="-122"/>
              </a:rPr>
              <a:t>气液相混合区燃烧时</a:t>
            </a:r>
            <a:r>
              <a:rPr lang="zh-CN" altLang="en-US" sz="1700">
                <a:ea typeface="宋体" panose="02010600030101010101" pitchFamily="2" charset="-122"/>
              </a:rPr>
              <a:t>，火焰高度呈周期性变化，颜色呈黄、橙、黄交替变化火焰低时是灭火的良好时机；</a:t>
            </a:r>
            <a:endParaRPr lang="zh-CN" altLang="en-US" sz="1700">
              <a:ea typeface="宋体" panose="02010600030101010101" pitchFamily="2" charset="-122"/>
            </a:endParaRPr>
          </a:p>
          <a:p>
            <a:pPr>
              <a:spcBef>
                <a:spcPct val="5000"/>
              </a:spcBef>
              <a:buNone/>
            </a:pPr>
            <a:r>
              <a:rPr lang="zh-CN" altLang="en-US" sz="1700" b="1">
                <a:solidFill>
                  <a:schemeClr val="tx2"/>
                </a:solidFill>
                <a:ea typeface="宋体" panose="02010600030101010101" pitchFamily="2" charset="-122"/>
              </a:rPr>
              <a:t>流散液化气燃烧时，</a:t>
            </a:r>
            <a:r>
              <a:rPr lang="zh-CN" altLang="en-US" sz="1700">
                <a:ea typeface="宋体" panose="02010600030101010101" pitchFamily="2" charset="-122"/>
              </a:rPr>
              <a:t>火焰高度比燃烧面积直径大</a:t>
            </a:r>
            <a:r>
              <a:rPr lang="en-US" altLang="zh-CN" sz="1700">
                <a:ea typeface="宋体" panose="02010600030101010101" pitchFamily="2" charset="-122"/>
              </a:rPr>
              <a:t>2─2.5</a:t>
            </a:r>
            <a:r>
              <a:rPr lang="zh-CN" altLang="en-US" sz="1700">
                <a:ea typeface="宋体" panose="02010600030101010101" pitchFamily="2" charset="-122"/>
              </a:rPr>
              <a:t>倍。 </a:t>
            </a:r>
            <a:endParaRPr lang="zh-CN" altLang="en-US" sz="1700">
              <a:ea typeface="宋体" panose="02010600030101010101" pitchFamily="2" charset="-122"/>
            </a:endParaRPr>
          </a:p>
        </p:txBody>
      </p:sp>
      <p:sp>
        <p:nvSpPr>
          <p:cNvPr id="24587" name="文本框 24586"/>
          <p:cNvSpPr txBox="1"/>
          <p:nvPr/>
        </p:nvSpPr>
        <p:spPr>
          <a:xfrm>
            <a:off x="971550" y="4005263"/>
            <a:ext cx="7561263" cy="221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"/>
              </a:spcBef>
              <a:buNone/>
            </a:pPr>
            <a:r>
              <a:rPr lang="zh-CN" altLang="en-US" b="1">
                <a:solidFill>
                  <a:srgbClr val="FF6600"/>
                </a:solidFill>
                <a:ea typeface="宋体" panose="02010600030101010101" pitchFamily="2" charset="-122"/>
              </a:rPr>
              <a:t>二、爆炸特点</a:t>
            </a:r>
            <a:r>
              <a:rPr lang="zh-CN" altLang="en-US">
                <a:solidFill>
                  <a:srgbClr val="FF6600"/>
                </a:solidFill>
                <a:ea typeface="宋体" panose="02010600030101010101" pitchFamily="2" charset="-122"/>
              </a:rPr>
              <a:t>：</a:t>
            </a:r>
            <a:endParaRPr lang="zh-CN" altLang="en-US">
              <a:solidFill>
                <a:srgbClr val="FF6600"/>
              </a:solidFill>
              <a:ea typeface="宋体" panose="02010600030101010101" pitchFamily="2" charset="-122"/>
            </a:endParaRPr>
          </a:p>
          <a:p>
            <a:pPr>
              <a:spcBef>
                <a:spcPct val="5000"/>
              </a:spcBef>
              <a:buNone/>
            </a:pPr>
            <a:r>
              <a:rPr lang="en-US" altLang="zh-CN" sz="1700" b="1">
                <a:ea typeface="宋体" panose="02010600030101010101" pitchFamily="2" charset="-122"/>
              </a:rPr>
              <a:t>1</a:t>
            </a:r>
            <a:r>
              <a:rPr lang="zh-CN" altLang="en-US" sz="1700" b="1">
                <a:ea typeface="宋体" panose="02010600030101010101" pitchFamily="2" charset="-122"/>
              </a:rPr>
              <a:t>、</a:t>
            </a:r>
            <a:r>
              <a:rPr lang="zh-CN" altLang="en-US" sz="1700">
                <a:ea typeface="宋体" panose="02010600030101010101" pitchFamily="2" charset="-122"/>
              </a:rPr>
              <a:t>液化气的爆炸极限范围约为</a:t>
            </a:r>
            <a:r>
              <a:rPr lang="en-US" altLang="zh-CN" sz="1700" b="1">
                <a:solidFill>
                  <a:schemeClr val="tx2"/>
                </a:solidFill>
                <a:ea typeface="宋体" panose="02010600030101010101" pitchFamily="2" charset="-122"/>
              </a:rPr>
              <a:t>5%</a:t>
            </a:r>
            <a:r>
              <a:rPr lang="zh-CN" altLang="en-US" sz="1700" b="1">
                <a:solidFill>
                  <a:schemeClr val="tx2"/>
                </a:solidFill>
                <a:ea typeface="宋体" panose="02010600030101010101" pitchFamily="2" charset="-122"/>
              </a:rPr>
              <a:t>～</a:t>
            </a:r>
            <a:r>
              <a:rPr lang="en-US" altLang="zh-CN" sz="1700" b="1">
                <a:solidFill>
                  <a:schemeClr val="tx2"/>
                </a:solidFill>
                <a:ea typeface="宋体" panose="02010600030101010101" pitchFamily="2" charset="-122"/>
              </a:rPr>
              <a:t>33%</a:t>
            </a:r>
            <a:r>
              <a:rPr lang="zh-CN" altLang="en-US" sz="1700">
                <a:ea typeface="宋体" panose="02010600030101010101" pitchFamily="2" charset="-122"/>
              </a:rPr>
              <a:t>。</a:t>
            </a:r>
            <a:endParaRPr lang="zh-CN" altLang="en-US" sz="1700">
              <a:ea typeface="宋体" panose="02010600030101010101" pitchFamily="2" charset="-122"/>
            </a:endParaRPr>
          </a:p>
          <a:p>
            <a:pPr>
              <a:spcBef>
                <a:spcPct val="5000"/>
              </a:spcBef>
              <a:buNone/>
            </a:pPr>
            <a:r>
              <a:rPr lang="en-US" altLang="zh-CN" sz="1700" b="1">
                <a:ea typeface="宋体" panose="02010600030101010101" pitchFamily="2" charset="-122"/>
              </a:rPr>
              <a:t>2</a:t>
            </a:r>
            <a:r>
              <a:rPr lang="zh-CN" altLang="en-US" sz="1700" b="1">
                <a:ea typeface="宋体" panose="02010600030101010101" pitchFamily="2" charset="-122"/>
              </a:rPr>
              <a:t>、</a:t>
            </a:r>
            <a:r>
              <a:rPr lang="en-US" altLang="zh-CN" sz="1700">
                <a:ea typeface="宋体" panose="02010600030101010101" pitchFamily="2" charset="-122"/>
              </a:rPr>
              <a:t>1kg</a:t>
            </a:r>
            <a:r>
              <a:rPr lang="zh-CN" altLang="en-US" sz="1700">
                <a:ea typeface="宋体" panose="02010600030101010101" pitchFamily="2" charset="-122"/>
              </a:rPr>
              <a:t>液化气全部气化后，体积近</a:t>
            </a:r>
            <a:r>
              <a:rPr lang="en-US" altLang="zh-CN" sz="1700" b="1">
                <a:solidFill>
                  <a:schemeClr val="tx2"/>
                </a:solidFill>
                <a:ea typeface="宋体" panose="02010600030101010101" pitchFamily="2" charset="-122"/>
              </a:rPr>
              <a:t>500L</a:t>
            </a:r>
            <a:r>
              <a:rPr lang="zh-CN" altLang="en-US" sz="1700">
                <a:ea typeface="宋体" panose="02010600030101010101" pitchFamily="2" charset="-122"/>
              </a:rPr>
              <a:t>，若以</a:t>
            </a:r>
            <a:r>
              <a:rPr lang="en-US" altLang="zh-CN" sz="1700">
                <a:ea typeface="宋体" panose="02010600030101010101" pitchFamily="2" charset="-122"/>
              </a:rPr>
              <a:t>2%</a:t>
            </a:r>
            <a:r>
              <a:rPr lang="zh-CN" altLang="en-US" sz="1700">
                <a:ea typeface="宋体" panose="02010600030101010101" pitchFamily="2" charset="-122"/>
              </a:rPr>
              <a:t>浓度计算，可组成</a:t>
            </a:r>
            <a:r>
              <a:rPr lang="en-US" altLang="zh-CN" sz="1700">
                <a:ea typeface="宋体" panose="02010600030101010101" pitchFamily="2" charset="-122"/>
              </a:rPr>
              <a:t>25m3</a:t>
            </a:r>
            <a:r>
              <a:rPr lang="zh-CN" altLang="en-US" sz="1700">
                <a:ea typeface="宋体" panose="02010600030101010101" pitchFamily="2" charset="-122"/>
              </a:rPr>
              <a:t>的爆炸性气体。</a:t>
            </a:r>
            <a:endParaRPr lang="zh-CN" altLang="en-US" sz="1700">
              <a:ea typeface="宋体" panose="02010600030101010101" pitchFamily="2" charset="-122"/>
            </a:endParaRPr>
          </a:p>
          <a:p>
            <a:pPr>
              <a:spcBef>
                <a:spcPct val="5000"/>
              </a:spcBef>
              <a:buNone/>
            </a:pPr>
            <a:r>
              <a:rPr lang="en-US" altLang="zh-CN" sz="1700" b="1">
                <a:ea typeface="宋体" panose="02010600030101010101" pitchFamily="2" charset="-122"/>
              </a:rPr>
              <a:t>3</a:t>
            </a:r>
            <a:r>
              <a:rPr lang="zh-CN" altLang="en-US" sz="1700" b="1">
                <a:ea typeface="宋体" panose="02010600030101010101" pitchFamily="2" charset="-122"/>
              </a:rPr>
              <a:t>、</a:t>
            </a:r>
            <a:r>
              <a:rPr lang="zh-CN" altLang="en-US" sz="1700">
                <a:ea typeface="宋体" panose="02010600030101010101" pitchFamily="2" charset="-122"/>
              </a:rPr>
              <a:t>液化气的爆炸威力大，爆速</a:t>
            </a:r>
            <a:r>
              <a:rPr lang="en-US" altLang="zh-CN" sz="1700" b="1">
                <a:solidFill>
                  <a:schemeClr val="tx2"/>
                </a:solidFill>
                <a:ea typeface="宋体" panose="02010600030101010101" pitchFamily="2" charset="-122"/>
              </a:rPr>
              <a:t>2000</a:t>
            </a:r>
            <a:r>
              <a:rPr lang="zh-CN" altLang="en-US" sz="1700" b="1">
                <a:solidFill>
                  <a:schemeClr val="tx2"/>
                </a:solidFill>
                <a:ea typeface="宋体" panose="02010600030101010101" pitchFamily="2" charset="-122"/>
              </a:rPr>
              <a:t>～</a:t>
            </a:r>
            <a:r>
              <a:rPr lang="en-US" altLang="zh-CN" sz="1700" b="1">
                <a:solidFill>
                  <a:schemeClr val="tx2"/>
                </a:solidFill>
                <a:ea typeface="宋体" panose="02010600030101010101" pitchFamily="2" charset="-122"/>
              </a:rPr>
              <a:t>3000m/s</a:t>
            </a:r>
            <a:r>
              <a:rPr lang="zh-CN" altLang="en-US" sz="1700">
                <a:ea typeface="宋体" panose="02010600030101010101" pitchFamily="2" charset="-122"/>
              </a:rPr>
              <a:t>，</a:t>
            </a:r>
            <a:r>
              <a:rPr lang="en-US" altLang="zh-CN" sz="1700">
                <a:ea typeface="宋体" panose="02010600030101010101" pitchFamily="2" charset="-122"/>
              </a:rPr>
              <a:t>1kg</a:t>
            </a:r>
            <a:r>
              <a:rPr lang="zh-CN" altLang="en-US" sz="1700">
                <a:ea typeface="宋体" panose="02010600030101010101" pitchFamily="2" charset="-122"/>
              </a:rPr>
              <a:t>液化气的爆炸威力约等于</a:t>
            </a:r>
            <a:r>
              <a:rPr lang="en-US" altLang="zh-CN" sz="1700" b="1">
                <a:solidFill>
                  <a:schemeClr val="tx2"/>
                </a:solidFill>
                <a:ea typeface="宋体" panose="02010600030101010101" pitchFamily="2" charset="-122"/>
              </a:rPr>
              <a:t>40kgTNT</a:t>
            </a:r>
            <a:r>
              <a:rPr lang="zh-CN" altLang="en-US" sz="1700">
                <a:ea typeface="宋体" panose="02010600030101010101" pitchFamily="2" charset="-122"/>
              </a:rPr>
              <a:t>炸药的当量。</a:t>
            </a:r>
            <a:endParaRPr lang="zh-CN" altLang="en-US" sz="1700">
              <a:ea typeface="宋体" panose="02010600030101010101" pitchFamily="2" charset="-122"/>
            </a:endParaRPr>
          </a:p>
          <a:p>
            <a:pPr>
              <a:spcBef>
                <a:spcPct val="5000"/>
              </a:spcBef>
              <a:buNone/>
            </a:pPr>
            <a:r>
              <a:rPr lang="en-US" altLang="zh-CN" sz="1700" b="1">
                <a:ea typeface="宋体" panose="02010600030101010101" pitchFamily="2" charset="-122"/>
              </a:rPr>
              <a:t>4</a:t>
            </a:r>
            <a:r>
              <a:rPr lang="zh-CN" altLang="en-US" sz="1700" b="1">
                <a:ea typeface="宋体" panose="02010600030101010101" pitchFamily="2" charset="-122"/>
              </a:rPr>
              <a:t>、</a:t>
            </a:r>
            <a:r>
              <a:rPr lang="zh-CN" altLang="en-US" sz="1700">
                <a:ea typeface="宋体" panose="02010600030101010101" pitchFamily="2" charset="-122"/>
              </a:rPr>
              <a:t>液化气爆炸易形成</a:t>
            </a:r>
            <a:r>
              <a:rPr lang="zh-CN" altLang="en-US" sz="1700" b="1">
                <a:solidFill>
                  <a:schemeClr val="tx2"/>
                </a:solidFill>
                <a:ea typeface="宋体" panose="02010600030101010101" pitchFamily="2" charset="-122"/>
              </a:rPr>
              <a:t>大面积燃烧</a:t>
            </a:r>
            <a:r>
              <a:rPr lang="zh-CN" altLang="en-US" sz="1700">
                <a:ea typeface="宋体" panose="02010600030101010101" pitchFamily="2" charset="-122"/>
              </a:rPr>
              <a:t>，爆炸时形成的</a:t>
            </a:r>
            <a:r>
              <a:rPr lang="zh-CN" altLang="en-US" sz="1700" b="1">
                <a:solidFill>
                  <a:schemeClr val="tx2"/>
                </a:solidFill>
                <a:ea typeface="宋体" panose="02010600030101010101" pitchFamily="2" charset="-122"/>
              </a:rPr>
              <a:t>强大气浪</a:t>
            </a:r>
            <a:r>
              <a:rPr lang="zh-CN" altLang="en-US" sz="1700">
                <a:ea typeface="宋体" panose="02010600030101010101" pitchFamily="2" charset="-122"/>
              </a:rPr>
              <a:t>不仅会使建筑物倒塌，而且瞬间形成大体积空间火焰，造成重大破坏和人员伤亡。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组合 25601"/>
          <p:cNvGrpSpPr/>
          <p:nvPr/>
        </p:nvGrpSpPr>
        <p:grpSpPr>
          <a:xfrm>
            <a:off x="1692275" y="1484313"/>
            <a:ext cx="7272338" cy="603250"/>
            <a:chOff x="1066" y="935"/>
            <a:chExt cx="4581" cy="380"/>
          </a:xfrm>
        </p:grpSpPr>
        <p:sp>
          <p:nvSpPr>
            <p:cNvPr id="25603" name="矩形 25602"/>
            <p:cNvSpPr/>
            <p:nvPr/>
          </p:nvSpPr>
          <p:spPr>
            <a:xfrm>
              <a:off x="1247" y="935"/>
              <a:ext cx="4400" cy="35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液化石油气使用危害分析</a:t>
              </a:r>
              <a:r>
                <a:rPr lang="en-US" altLang="zh-CN" sz="3600" b="1">
                  <a:solidFill>
                    <a:srgbClr val="692AA2"/>
                  </a:solidFill>
                  <a:ea typeface="方正姚体" pitchFamily="2" charset="-122"/>
                </a:rPr>
                <a:t>(</a:t>
              </a: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25604" name="组合 25603"/>
            <p:cNvGrpSpPr/>
            <p:nvPr/>
          </p:nvGrpSpPr>
          <p:grpSpPr>
            <a:xfrm>
              <a:off x="1066" y="981"/>
              <a:ext cx="343" cy="334"/>
              <a:chOff x="1066" y="981"/>
              <a:chExt cx="343" cy="334"/>
            </a:xfrm>
          </p:grpSpPr>
          <p:grpSp>
            <p:nvGrpSpPr>
              <p:cNvPr id="25605" name="组合 25604"/>
              <p:cNvGrpSpPr/>
              <p:nvPr/>
            </p:nvGrpSpPr>
            <p:grpSpPr>
              <a:xfrm>
                <a:off x="1066" y="981"/>
                <a:ext cx="343" cy="317"/>
                <a:chOff x="1066" y="981"/>
                <a:chExt cx="343" cy="317"/>
              </a:xfrm>
            </p:grpSpPr>
            <p:sp>
              <p:nvSpPr>
                <p:cNvPr id="25606" name="六边形 25605"/>
                <p:cNvSpPr/>
                <p:nvPr/>
              </p:nvSpPr>
              <p:spPr>
                <a:xfrm>
                  <a:off x="1069" y="986"/>
                  <a:ext cx="340" cy="312"/>
                </a:xfrm>
                <a:prstGeom prst="hexagon">
                  <a:avLst>
                    <a:gd name="adj" fmla="val 27243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607" name="六边形 25606"/>
                <p:cNvSpPr/>
                <p:nvPr/>
              </p:nvSpPr>
              <p:spPr>
                <a:xfrm>
                  <a:off x="1066" y="981"/>
                  <a:ext cx="340" cy="312"/>
                </a:xfrm>
                <a:prstGeom prst="hexagon">
                  <a:avLst>
                    <a:gd name="adj" fmla="val 27243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608" name="六边形 25607"/>
                <p:cNvSpPr/>
                <p:nvPr/>
              </p:nvSpPr>
              <p:spPr>
                <a:xfrm>
                  <a:off x="1086" y="1000"/>
                  <a:ext cx="299" cy="274"/>
                </a:xfrm>
                <a:prstGeom prst="hexagon">
                  <a:avLst>
                    <a:gd name="adj" fmla="val 2728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5609" name="文本框 25608"/>
              <p:cNvSpPr txBox="1"/>
              <p:nvPr/>
            </p:nvSpPr>
            <p:spPr>
              <a:xfrm>
                <a:off x="1122" y="1027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3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5610" name="文本框 25609"/>
          <p:cNvSpPr txBox="1"/>
          <p:nvPr/>
        </p:nvSpPr>
        <p:spPr>
          <a:xfrm>
            <a:off x="755650" y="2133600"/>
            <a:ext cx="7848600" cy="424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000" b="1">
                <a:solidFill>
                  <a:schemeClr val="accent1"/>
                </a:solidFill>
                <a:ea typeface="宋体" panose="02010600030101010101" pitchFamily="2" charset="-122"/>
              </a:rPr>
              <a:t>超装、超温为什么会发生超压？</a:t>
            </a:r>
            <a:endParaRPr lang="zh-CN" altLang="en-US" sz="20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>
                <a:ea typeface="宋体" panose="02010600030101010101" pitchFamily="2" charset="-122"/>
              </a:rPr>
              <a:t>    </a:t>
            </a:r>
            <a:r>
              <a:rPr lang="en-US" altLang="zh-CN">
                <a:solidFill>
                  <a:srgbClr val="FF6600"/>
                </a:solidFill>
                <a:ea typeface="宋体" panose="02010600030101010101" pitchFamily="2" charset="-122"/>
              </a:rPr>
              <a:t>①</a:t>
            </a:r>
            <a:r>
              <a:rPr lang="zh-CN" altLang="en-US">
                <a:solidFill>
                  <a:srgbClr val="FF6600"/>
                </a:solidFill>
                <a:ea typeface="宋体" panose="02010600030101010101" pitchFamily="2" charset="-122"/>
              </a:rPr>
              <a:t>充装系统与满液时温度关系</a:t>
            </a:r>
            <a:r>
              <a:rPr lang="zh-CN" altLang="en-US">
                <a:ea typeface="宋体" panose="02010600030101010101" pitchFamily="2" charset="-122"/>
              </a:rPr>
              <a:t>，</a:t>
            </a:r>
            <a:r>
              <a:rPr lang="zh-CN" altLang="en-US" i="1">
                <a:latin typeface="仿宋_GB2312" pitchFamily="49" charset="-122"/>
                <a:ea typeface="仿宋_GB2312" pitchFamily="49" charset="-122"/>
              </a:rPr>
              <a:t>当</a:t>
            </a:r>
            <a:r>
              <a:rPr lang="en-US" altLang="zh-CN" i="1">
                <a:latin typeface="仿宋_GB2312" pitchFamily="49" charset="-122"/>
                <a:ea typeface="仿宋_GB2312" pitchFamily="49" charset="-122"/>
              </a:rPr>
              <a:t>Ф = 0.42 </a:t>
            </a:r>
            <a:r>
              <a:rPr lang="zh-CN" altLang="en-US" i="1">
                <a:latin typeface="仿宋_GB2312" pitchFamily="49" charset="-122"/>
                <a:ea typeface="仿宋_GB2312" pitchFamily="49" charset="-122"/>
              </a:rPr>
              <a:t>时，有一定的安全系数在常温下不会</a:t>
            </a:r>
            <a:r>
              <a:rPr lang="zh-CN" altLang="en-US" i="1">
                <a:ea typeface="仿宋_GB2312" pitchFamily="49" charset="-122"/>
              </a:rPr>
              <a:t>“</a:t>
            </a:r>
            <a:r>
              <a:rPr lang="zh-CN" altLang="en-US" i="1">
                <a:latin typeface="仿宋_GB2312" pitchFamily="49" charset="-122"/>
                <a:ea typeface="仿宋_GB2312" pitchFamily="49" charset="-122"/>
              </a:rPr>
              <a:t>满液</a:t>
            </a:r>
            <a:r>
              <a:rPr lang="zh-CN" altLang="en-US" i="1">
                <a:ea typeface="仿宋_GB2312" pitchFamily="49" charset="-122"/>
              </a:rPr>
              <a:t>”</a:t>
            </a:r>
            <a:r>
              <a:rPr lang="zh-CN" altLang="en-US" i="1">
                <a:latin typeface="仿宋_GB2312" pitchFamily="49" charset="-122"/>
                <a:ea typeface="仿宋_GB2312" pitchFamily="49" charset="-122"/>
              </a:rPr>
              <a:t>，有一定空间；过量充装，就会</a:t>
            </a:r>
            <a:r>
              <a:rPr lang="zh-CN" altLang="en-US" i="1">
                <a:ea typeface="仿宋_GB2312" pitchFamily="49" charset="-122"/>
              </a:rPr>
              <a:t>“</a:t>
            </a:r>
            <a:r>
              <a:rPr lang="zh-CN" altLang="en-US" i="1">
                <a:latin typeface="仿宋_GB2312" pitchFamily="49" charset="-122"/>
                <a:ea typeface="仿宋_GB2312" pitchFamily="49" charset="-122"/>
              </a:rPr>
              <a:t>满瓶</a:t>
            </a:r>
            <a:r>
              <a:rPr lang="zh-CN" altLang="en-US" i="1">
                <a:ea typeface="仿宋_GB2312" pitchFamily="49" charset="-122"/>
              </a:rPr>
              <a:t>”</a:t>
            </a:r>
            <a:r>
              <a:rPr lang="zh-CN" altLang="en-US">
                <a:latin typeface="仿宋_GB2312" pitchFamily="49" charset="-122"/>
                <a:ea typeface="仿宋_GB2312" pitchFamily="49" charset="-122"/>
              </a:rPr>
              <a:t>。</a:t>
            </a:r>
            <a:endParaRPr lang="zh-CN" altLang="en-US">
              <a:latin typeface="仿宋_GB2312" pitchFamily="49" charset="-122"/>
              <a:ea typeface="仿宋_GB2312" pitchFamily="49" charset="-122"/>
            </a:endParaRPr>
          </a:p>
          <a:p>
            <a:pPr>
              <a:buNone/>
            </a:pPr>
            <a:r>
              <a:rPr lang="en-US" altLang="zh-CN">
                <a:ea typeface="宋体" panose="02010600030101010101" pitchFamily="2" charset="-122"/>
              </a:rPr>
              <a:t>    </a:t>
            </a:r>
            <a:r>
              <a:rPr lang="en-US" altLang="zh-CN">
                <a:solidFill>
                  <a:srgbClr val="FF6600"/>
                </a:solidFill>
                <a:ea typeface="宋体" panose="02010600030101010101" pitchFamily="2" charset="-122"/>
              </a:rPr>
              <a:t>②</a:t>
            </a:r>
            <a:r>
              <a:rPr lang="zh-CN" altLang="en-US">
                <a:solidFill>
                  <a:srgbClr val="FF6600"/>
                </a:solidFill>
                <a:ea typeface="宋体" panose="02010600030101010101" pitchFamily="2" charset="-122"/>
              </a:rPr>
              <a:t>温度与压力关系</a:t>
            </a:r>
            <a:endParaRPr lang="zh-CN" altLang="en-US">
              <a:solidFill>
                <a:srgbClr val="FF6600"/>
              </a:solidFill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>
                <a:ea typeface="宋体" panose="02010600030101010101" pitchFamily="2" charset="-122"/>
              </a:rPr>
              <a:t>    </a:t>
            </a:r>
            <a:r>
              <a:rPr lang="zh-CN" altLang="en-US" i="1">
                <a:latin typeface="仿宋_GB2312" pitchFamily="49" charset="-122"/>
                <a:ea typeface="仿宋_GB2312" pitchFamily="49" charset="-122"/>
              </a:rPr>
              <a:t>根据气态方程，超装后，压力上升，温度也会上升；温度上升会促进液体膨胀， 如果容器内液体膨胀空间受限，会引起容器内压力的升高。</a:t>
            </a:r>
            <a:endParaRPr lang="zh-CN" altLang="en-US" i="1">
              <a:latin typeface="仿宋_GB2312" pitchFamily="49" charset="-122"/>
              <a:ea typeface="仿宋_GB2312" pitchFamily="49" charset="-122"/>
            </a:endParaRPr>
          </a:p>
          <a:p>
            <a:pPr>
              <a:buNone/>
            </a:pPr>
            <a:r>
              <a:rPr lang="en-US" altLang="zh-CN">
                <a:solidFill>
                  <a:srgbClr val="FF6600"/>
                </a:solidFill>
                <a:ea typeface="宋体" panose="02010600030101010101" pitchFamily="2" charset="-122"/>
              </a:rPr>
              <a:t>    ③</a:t>
            </a:r>
            <a:r>
              <a:rPr lang="zh-CN" altLang="en-US">
                <a:solidFill>
                  <a:srgbClr val="FF6600"/>
                </a:solidFill>
                <a:ea typeface="宋体" panose="02010600030101010101" pitchFamily="2" charset="-122"/>
              </a:rPr>
              <a:t>液化石油气瓶超装、超温后果</a:t>
            </a:r>
            <a:endParaRPr lang="zh-CN" altLang="en-US">
              <a:solidFill>
                <a:srgbClr val="FF6600"/>
              </a:solidFill>
              <a:ea typeface="宋体" panose="02010600030101010101" pitchFamily="2" charset="-122"/>
            </a:endParaRPr>
          </a:p>
          <a:p>
            <a:pPr>
              <a:buNone/>
            </a:pPr>
            <a:r>
              <a:rPr lang="en-US" altLang="zh-CN">
                <a:ea typeface="宋体" panose="02010600030101010101" pitchFamily="2" charset="-122"/>
              </a:rPr>
              <a:t>    </a:t>
            </a:r>
            <a:r>
              <a:rPr lang="en-US" altLang="zh-CN" i="1">
                <a:latin typeface="仿宋_GB2312" pitchFamily="49" charset="-122"/>
                <a:ea typeface="仿宋_GB2312" pitchFamily="49" charset="-122"/>
              </a:rPr>
              <a:t>LPG</a:t>
            </a:r>
            <a:r>
              <a:rPr lang="zh-CN" altLang="en-US" i="1">
                <a:latin typeface="仿宋_GB2312" pitchFamily="49" charset="-122"/>
                <a:ea typeface="仿宋_GB2312" pitchFamily="49" charset="-122"/>
              </a:rPr>
              <a:t>气体：体积膨胀系数大，压缩系数就小，过量充装有危险。据计算：纯丙烷时，温度上升</a:t>
            </a:r>
            <a:r>
              <a:rPr lang="en-US" altLang="zh-CN" i="1">
                <a:latin typeface="仿宋_GB2312" pitchFamily="49" charset="-122"/>
                <a:ea typeface="仿宋_GB2312" pitchFamily="49" charset="-122"/>
              </a:rPr>
              <a:t>1℃ </a:t>
            </a:r>
            <a:r>
              <a:rPr lang="zh-CN" altLang="en-US" i="1">
                <a:latin typeface="仿宋_GB2312" pitchFamily="49" charset="-122"/>
                <a:ea typeface="仿宋_GB2312" pitchFamily="49" charset="-122"/>
              </a:rPr>
              <a:t>，气瓶压力增加</a:t>
            </a:r>
            <a:r>
              <a:rPr lang="en-US" altLang="zh-CN" i="1">
                <a:latin typeface="仿宋_GB2312" pitchFamily="49" charset="-122"/>
                <a:ea typeface="仿宋_GB2312" pitchFamily="49" charset="-122"/>
              </a:rPr>
              <a:t>1.96</a:t>
            </a:r>
            <a:r>
              <a:rPr lang="en-US" altLang="zh-CN" i="1">
                <a:latin typeface="Arial" panose="020B0604020202020204" pitchFamily="34" charset="0"/>
                <a:ea typeface="仿宋_GB2312" pitchFamily="49" charset="-122"/>
              </a:rPr>
              <a:t>—</a:t>
            </a:r>
            <a:r>
              <a:rPr lang="en-US" altLang="zh-CN" i="1">
                <a:latin typeface="仿宋_GB2312" pitchFamily="49" charset="-122"/>
                <a:ea typeface="仿宋_GB2312" pitchFamily="49" charset="-122"/>
              </a:rPr>
              <a:t>2.94MPa </a:t>
            </a:r>
            <a:r>
              <a:rPr lang="zh-CN" altLang="en-US" i="1">
                <a:latin typeface="仿宋_GB2312" pitchFamily="49" charset="-122"/>
                <a:ea typeface="仿宋_GB2312" pitchFamily="49" charset="-122"/>
              </a:rPr>
              <a:t>，如升高</a:t>
            </a:r>
            <a:r>
              <a:rPr lang="en-US" altLang="zh-CN" i="1">
                <a:latin typeface="仿宋_GB2312" pitchFamily="49" charset="-122"/>
                <a:ea typeface="仿宋_GB2312" pitchFamily="49" charset="-122"/>
              </a:rPr>
              <a:t>3℃ </a:t>
            </a:r>
            <a:r>
              <a:rPr lang="zh-CN" altLang="en-US" i="1">
                <a:latin typeface="仿宋_GB2312" pitchFamily="49" charset="-122"/>
                <a:ea typeface="仿宋_GB2312" pitchFamily="49" charset="-122"/>
              </a:rPr>
              <a:t>，则瓶内压力约达到</a:t>
            </a:r>
            <a:r>
              <a:rPr lang="en-US" altLang="zh-CN" i="1">
                <a:latin typeface="仿宋_GB2312" pitchFamily="49" charset="-122"/>
                <a:ea typeface="仿宋_GB2312" pitchFamily="49" charset="-122"/>
              </a:rPr>
              <a:t>7.06</a:t>
            </a:r>
            <a:r>
              <a:rPr lang="en-US" altLang="zh-CN" i="1">
                <a:latin typeface="Arial" panose="020B0604020202020204" pitchFamily="34" charset="0"/>
                <a:ea typeface="仿宋_GB2312" pitchFamily="49" charset="-122"/>
              </a:rPr>
              <a:t>—</a:t>
            </a:r>
            <a:r>
              <a:rPr lang="en-US" altLang="zh-CN" i="1">
                <a:latin typeface="仿宋_GB2312" pitchFamily="49" charset="-122"/>
                <a:ea typeface="仿宋_GB2312" pitchFamily="49" charset="-122"/>
              </a:rPr>
              <a:t>9.80MPa </a:t>
            </a:r>
            <a:r>
              <a:rPr lang="zh-CN" altLang="en-US" i="1">
                <a:latin typeface="仿宋_GB2312" pitchFamily="49" charset="-122"/>
                <a:ea typeface="仿宋_GB2312" pitchFamily="49" charset="-122"/>
              </a:rPr>
              <a:t>，而钢瓶实际爆破压力通常为</a:t>
            </a:r>
            <a:r>
              <a:rPr lang="en-US" altLang="zh-CN" i="1">
                <a:latin typeface="仿宋_GB2312" pitchFamily="49" charset="-122"/>
                <a:ea typeface="仿宋_GB2312" pitchFamily="49" charset="-122"/>
              </a:rPr>
              <a:t>8.0Mpa-11.0MPa </a:t>
            </a:r>
            <a:r>
              <a:rPr lang="zh-CN" altLang="en-US" i="1">
                <a:latin typeface="仿宋_GB2312" pitchFamily="49" charset="-122"/>
                <a:ea typeface="仿宋_GB2312" pitchFamily="49" charset="-122"/>
              </a:rPr>
              <a:t>， 如钢瓶超装、超温后会引起钢瓶整体膨胀直至爆裂。如果不超装而是温度升高，则会缓慢减少气相体积或至使瓶体变形膨胀，压力不会升高太大，瓶体不会爆裂，则钢瓶还是处于安全状态；如果不超装，但超温太大，例如</a:t>
            </a:r>
            <a:r>
              <a:rPr lang="zh-CN" altLang="en-US" i="1" u="sng">
                <a:latin typeface="仿宋_GB2312" pitchFamily="49" charset="-122"/>
                <a:ea typeface="仿宋_GB2312" pitchFamily="49" charset="-122"/>
              </a:rPr>
              <a:t>受高温火烤或阳光下曝晒</a:t>
            </a:r>
            <a:r>
              <a:rPr lang="zh-CN" altLang="en-US" i="1">
                <a:latin typeface="仿宋_GB2312" pitchFamily="49" charset="-122"/>
                <a:ea typeface="仿宋_GB2312" pitchFamily="49" charset="-122"/>
              </a:rPr>
              <a:t>，瓶体也会超压而引起爆裂， 类似的事例并不鲜见。 </a:t>
            </a:r>
            <a:endParaRPr lang="zh-CN" altLang="en-US" i="1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内容占位符 26625"/>
          <p:cNvSpPr>
            <a:spLocks noGrp="1"/>
          </p:cNvSpPr>
          <p:nvPr>
            <p:ph idx="1"/>
          </p:nvPr>
        </p:nvSpPr>
        <p:spPr>
          <a:xfrm>
            <a:off x="468313" y="2852738"/>
            <a:ext cx="7920037" cy="32400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9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 sz="2000" b="1">
                <a:solidFill>
                  <a:srgbClr val="170CA0"/>
                </a:solidFill>
                <a:ea typeface="宋体" panose="02010600030101010101" pitchFamily="2" charset="-122"/>
              </a:rPr>
              <a:t>健康危害：</a:t>
            </a:r>
            <a:r>
              <a:rPr lang="zh-CN" altLang="en-US" sz="2000" b="1">
                <a:solidFill>
                  <a:srgbClr val="4D4D4D"/>
                </a:solidFill>
                <a:ea typeface="宋体" panose="02010600030101010101" pitchFamily="2" charset="-122"/>
              </a:rPr>
              <a:t> 本品有麻醉作用。</a:t>
            </a:r>
            <a:r>
              <a:rPr lang="zh-CN" altLang="en-US" sz="2000" b="1">
                <a:solidFill>
                  <a:srgbClr val="FF33CC"/>
                </a:solidFill>
                <a:ea typeface="宋体" panose="02010600030101010101" pitchFamily="2" charset="-122"/>
              </a:rPr>
              <a:t>急性中毒：</a:t>
            </a:r>
            <a:r>
              <a:rPr lang="zh-CN" altLang="en-US" sz="2000" b="1">
                <a:solidFill>
                  <a:srgbClr val="4D4D4D"/>
                </a:solidFill>
                <a:ea typeface="宋体" panose="02010600030101010101" pitchFamily="2" charset="-122"/>
              </a:rPr>
              <a:t>有头晕、头痛、兴奋或嗜睡、恶心、呕吐、脉缓等；重症者可突然倒下，尿失禁，意识丧失，甚至呼吸停止。</a:t>
            </a:r>
            <a:r>
              <a:rPr lang="zh-CN" altLang="en-US" sz="2000" b="1">
                <a:solidFill>
                  <a:srgbClr val="FF33CC"/>
                </a:solidFill>
                <a:ea typeface="宋体" panose="02010600030101010101" pitchFamily="2" charset="-122"/>
              </a:rPr>
              <a:t>可致皮肤冻伤。慢性影响</a:t>
            </a:r>
            <a:r>
              <a:rPr lang="zh-CN" altLang="en-US" sz="2000" b="1">
                <a:solidFill>
                  <a:srgbClr val="4D4D4D"/>
                </a:solidFill>
                <a:ea typeface="宋体" panose="02010600030101010101" pitchFamily="2" charset="-122"/>
              </a:rPr>
              <a:t>：长期接触低浓度者，可出现头痛、头晕、睡眠不佳、易疲劳、情绪不稳以及植物神经功能紊乱等。 </a:t>
            </a:r>
            <a:endParaRPr lang="zh-CN" altLang="en-US" sz="2000" b="1">
              <a:solidFill>
                <a:srgbClr val="4D4D4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 sz="2000" b="1">
                <a:solidFill>
                  <a:srgbClr val="170CA0"/>
                </a:solidFill>
                <a:ea typeface="宋体" panose="02010600030101010101" pitchFamily="2" charset="-122"/>
              </a:rPr>
              <a:t>环境危害：</a:t>
            </a:r>
            <a:r>
              <a:rPr lang="zh-CN" altLang="en-US" sz="2000" b="1">
                <a:solidFill>
                  <a:srgbClr val="4D4D4D"/>
                </a:solidFill>
                <a:ea typeface="宋体" panose="02010600030101010101" pitchFamily="2" charset="-122"/>
              </a:rPr>
              <a:t> 对环境有危害，对水体、土壤和大气可造成污染。 </a:t>
            </a:r>
            <a:endParaRPr lang="zh-CN" altLang="en-US" sz="2000" b="1">
              <a:solidFill>
                <a:srgbClr val="4D4D4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 sz="2000" b="1">
                <a:solidFill>
                  <a:srgbClr val="170CA0"/>
                </a:solidFill>
                <a:ea typeface="宋体" panose="02010600030101010101" pitchFamily="2" charset="-122"/>
              </a:rPr>
              <a:t>燃爆危险</a:t>
            </a:r>
            <a:r>
              <a:rPr lang="zh-CN" altLang="en-US" sz="2000" b="1">
                <a:solidFill>
                  <a:srgbClr val="4D4D4D"/>
                </a:solidFill>
                <a:ea typeface="宋体" panose="02010600030101010101" pitchFamily="2" charset="-122"/>
              </a:rPr>
              <a:t>： </a:t>
            </a:r>
            <a:r>
              <a:rPr lang="zh-CN" altLang="en-US" sz="2000" b="1">
                <a:solidFill>
                  <a:srgbClr val="FF33CC"/>
                </a:solidFill>
                <a:ea typeface="宋体" panose="02010600030101010101" pitchFamily="2" charset="-122"/>
              </a:rPr>
              <a:t>极易燃</a:t>
            </a:r>
            <a:r>
              <a:rPr lang="zh-CN" altLang="en-US" sz="2000" b="1">
                <a:solidFill>
                  <a:srgbClr val="4D4D4D"/>
                </a:solidFill>
                <a:ea typeface="宋体" panose="02010600030101010101" pitchFamily="2" charset="-122"/>
              </a:rPr>
              <a:t>，与空气混合能形成爆炸性混合物。遇热源和明火有燃烧爆炸的危险。与氟、氯等接触会发生剧烈的化学反应。其蒸气比空气重，能</a:t>
            </a:r>
            <a:r>
              <a:rPr lang="zh-CN" altLang="en-US" sz="2000" b="1">
                <a:solidFill>
                  <a:srgbClr val="FF33CC"/>
                </a:solidFill>
                <a:ea typeface="宋体" panose="02010600030101010101" pitchFamily="2" charset="-122"/>
              </a:rPr>
              <a:t>在较低处扩散</a:t>
            </a:r>
            <a:r>
              <a:rPr lang="zh-CN" altLang="en-US" sz="2000" b="1">
                <a:solidFill>
                  <a:srgbClr val="4D4D4D"/>
                </a:solidFill>
                <a:ea typeface="宋体" panose="02010600030101010101" pitchFamily="2" charset="-122"/>
              </a:rPr>
              <a:t>到相当远的地方，遇火源会着火回燃。</a:t>
            </a:r>
            <a:endParaRPr lang="zh-CN" altLang="en-US" sz="2000" b="1">
              <a:solidFill>
                <a:srgbClr val="4D4D4D"/>
              </a:solidFill>
              <a:ea typeface="宋体" panose="02010600030101010101" pitchFamily="2" charset="-122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755650" y="2276475"/>
            <a:ext cx="43211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液化气的危害的具体表现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26628" name="组合 26627"/>
          <p:cNvGrpSpPr/>
          <p:nvPr/>
        </p:nvGrpSpPr>
        <p:grpSpPr>
          <a:xfrm>
            <a:off x="1692275" y="1484313"/>
            <a:ext cx="7272338" cy="603250"/>
            <a:chOff x="1066" y="935"/>
            <a:chExt cx="4581" cy="380"/>
          </a:xfrm>
        </p:grpSpPr>
        <p:sp>
          <p:nvSpPr>
            <p:cNvPr id="26629" name="矩形 26628"/>
            <p:cNvSpPr/>
            <p:nvPr/>
          </p:nvSpPr>
          <p:spPr>
            <a:xfrm>
              <a:off x="1247" y="935"/>
              <a:ext cx="4400" cy="35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液化石油气使用危害分析</a:t>
              </a:r>
              <a:r>
                <a:rPr lang="en-US" altLang="zh-CN" sz="3600" b="1">
                  <a:solidFill>
                    <a:srgbClr val="692AA2"/>
                  </a:solidFill>
                  <a:ea typeface="方正姚体" pitchFamily="2" charset="-122"/>
                </a:rPr>
                <a:t>(</a:t>
              </a: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26630" name="组合 26629"/>
            <p:cNvGrpSpPr/>
            <p:nvPr/>
          </p:nvGrpSpPr>
          <p:grpSpPr>
            <a:xfrm>
              <a:off x="1066" y="981"/>
              <a:ext cx="343" cy="334"/>
              <a:chOff x="1066" y="981"/>
              <a:chExt cx="343" cy="334"/>
            </a:xfrm>
          </p:grpSpPr>
          <p:grpSp>
            <p:nvGrpSpPr>
              <p:cNvPr id="26631" name="组合 26630"/>
              <p:cNvGrpSpPr/>
              <p:nvPr/>
            </p:nvGrpSpPr>
            <p:grpSpPr>
              <a:xfrm>
                <a:off x="1066" y="981"/>
                <a:ext cx="343" cy="317"/>
                <a:chOff x="1066" y="981"/>
                <a:chExt cx="343" cy="317"/>
              </a:xfrm>
            </p:grpSpPr>
            <p:sp>
              <p:nvSpPr>
                <p:cNvPr id="26632" name="六边形 26631"/>
                <p:cNvSpPr/>
                <p:nvPr/>
              </p:nvSpPr>
              <p:spPr>
                <a:xfrm>
                  <a:off x="1069" y="986"/>
                  <a:ext cx="340" cy="312"/>
                </a:xfrm>
                <a:prstGeom prst="hexagon">
                  <a:avLst>
                    <a:gd name="adj" fmla="val 27243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633" name="六边形 26632"/>
                <p:cNvSpPr/>
                <p:nvPr/>
              </p:nvSpPr>
              <p:spPr>
                <a:xfrm>
                  <a:off x="1066" y="981"/>
                  <a:ext cx="340" cy="312"/>
                </a:xfrm>
                <a:prstGeom prst="hexagon">
                  <a:avLst>
                    <a:gd name="adj" fmla="val 27243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634" name="六边形 26633"/>
                <p:cNvSpPr/>
                <p:nvPr/>
              </p:nvSpPr>
              <p:spPr>
                <a:xfrm>
                  <a:off x="1086" y="1000"/>
                  <a:ext cx="299" cy="274"/>
                </a:xfrm>
                <a:prstGeom prst="hexagon">
                  <a:avLst>
                    <a:gd name="adj" fmla="val 2728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6635" name="文本框 26634"/>
              <p:cNvSpPr txBox="1"/>
              <p:nvPr/>
            </p:nvSpPr>
            <p:spPr>
              <a:xfrm>
                <a:off x="1122" y="1027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3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50" name="组合 27649"/>
          <p:cNvGrpSpPr/>
          <p:nvPr/>
        </p:nvGrpSpPr>
        <p:grpSpPr>
          <a:xfrm>
            <a:off x="1752600" y="1557338"/>
            <a:ext cx="7391400" cy="569912"/>
            <a:chOff x="1104" y="981"/>
            <a:chExt cx="4656" cy="359"/>
          </a:xfrm>
        </p:grpSpPr>
        <p:sp>
          <p:nvSpPr>
            <p:cNvPr id="27651" name="矩形 27650"/>
            <p:cNvSpPr/>
            <p:nvPr/>
          </p:nvSpPr>
          <p:spPr>
            <a:xfrm>
              <a:off x="1104" y="981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液化石油气瓶使用安全管理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27652" name="组合 27651"/>
            <p:cNvGrpSpPr/>
            <p:nvPr/>
          </p:nvGrpSpPr>
          <p:grpSpPr>
            <a:xfrm>
              <a:off x="1202" y="1026"/>
              <a:ext cx="363" cy="314"/>
              <a:chOff x="1202" y="1026"/>
              <a:chExt cx="363" cy="314"/>
            </a:xfrm>
          </p:grpSpPr>
          <p:grpSp>
            <p:nvGrpSpPr>
              <p:cNvPr id="27653" name="组合 27652"/>
              <p:cNvGrpSpPr/>
              <p:nvPr/>
            </p:nvGrpSpPr>
            <p:grpSpPr>
              <a:xfrm>
                <a:off x="1202" y="1026"/>
                <a:ext cx="363" cy="314"/>
                <a:chOff x="1202" y="1026"/>
                <a:chExt cx="363" cy="314"/>
              </a:xfrm>
            </p:grpSpPr>
            <p:sp>
              <p:nvSpPr>
                <p:cNvPr id="27654" name="六边形 27653"/>
                <p:cNvSpPr/>
                <p:nvPr/>
              </p:nvSpPr>
              <p:spPr>
                <a:xfrm>
                  <a:off x="1205" y="1031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55" name="六边形 27654"/>
                <p:cNvSpPr/>
                <p:nvPr/>
              </p:nvSpPr>
              <p:spPr>
                <a:xfrm>
                  <a:off x="1202" y="1026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56" name="六边形 27655"/>
                <p:cNvSpPr/>
                <p:nvPr/>
              </p:nvSpPr>
              <p:spPr>
                <a:xfrm>
                  <a:off x="1223" y="1045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7657" name="文本框 27656"/>
              <p:cNvSpPr txBox="1"/>
              <p:nvPr/>
            </p:nvSpPr>
            <p:spPr>
              <a:xfrm>
                <a:off x="1247" y="1026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4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7658" name="文本框 27657"/>
          <p:cNvSpPr txBox="1"/>
          <p:nvPr/>
        </p:nvSpPr>
        <p:spPr>
          <a:xfrm>
            <a:off x="684213" y="2276475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我公司气瓶管理现状：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27659" name="图片 27658" descr="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789363"/>
            <a:ext cx="2627313" cy="216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图片 27659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88" y="3789363"/>
            <a:ext cx="2662237" cy="216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图片 27660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3789363"/>
            <a:ext cx="2808288" cy="216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2" name="文本框 27661"/>
          <p:cNvSpPr txBox="1"/>
          <p:nvPr/>
        </p:nvSpPr>
        <p:spPr>
          <a:xfrm>
            <a:off x="684213" y="2852738"/>
            <a:ext cx="8280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一、液化气瓶无护罩</a:t>
            </a:r>
            <a:r>
              <a:rPr lang="zh-CN" altLang="en-US">
                <a:ea typeface="宋体" panose="02010600030101010101" pitchFamily="2" charset="-122"/>
              </a:rPr>
              <a:t>     角阀易受撞击，液化气从角阀丝扣中泄漏，危及生命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7663" name="椭圆 27662"/>
          <p:cNvSpPr/>
          <p:nvPr/>
        </p:nvSpPr>
        <p:spPr>
          <a:xfrm>
            <a:off x="755650" y="4149725"/>
            <a:ext cx="1728788" cy="1584325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27664" name="椭圆 27663"/>
          <p:cNvSpPr/>
          <p:nvPr/>
        </p:nvSpPr>
        <p:spPr>
          <a:xfrm>
            <a:off x="3492500" y="4652963"/>
            <a:ext cx="1081088" cy="1223962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27665" name="椭圆 27664"/>
          <p:cNvSpPr/>
          <p:nvPr/>
        </p:nvSpPr>
        <p:spPr>
          <a:xfrm>
            <a:off x="6732588" y="3716338"/>
            <a:ext cx="1728787" cy="1584325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27666" name="文本框 27665"/>
          <p:cNvSpPr txBox="1"/>
          <p:nvPr/>
        </p:nvSpPr>
        <p:spPr>
          <a:xfrm>
            <a:off x="2195513" y="6165850"/>
            <a:ext cx="2159000" cy="376238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>
                <a:ea typeface="宋体" panose="02010600030101010101" pitchFamily="2" charset="-122"/>
              </a:rPr>
              <a:t>   </a:t>
            </a:r>
            <a:r>
              <a:rPr lang="zh-CN" altLang="en-US">
                <a:ea typeface="宋体" panose="02010600030101010101" pitchFamily="2" charset="-122"/>
              </a:rPr>
              <a:t>液化气瓶无护罩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7667" name="直接连接符 27666"/>
          <p:cNvSpPr/>
          <p:nvPr/>
        </p:nvSpPr>
        <p:spPr>
          <a:xfrm flipH="1" flipV="1">
            <a:off x="2124075" y="5589588"/>
            <a:ext cx="431800" cy="576262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68" name="直接连接符 27667"/>
          <p:cNvSpPr/>
          <p:nvPr/>
        </p:nvSpPr>
        <p:spPr>
          <a:xfrm flipV="1">
            <a:off x="3419475" y="5805488"/>
            <a:ext cx="360363" cy="287337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69" name="直接连接符 27668"/>
          <p:cNvSpPr/>
          <p:nvPr/>
        </p:nvSpPr>
        <p:spPr>
          <a:xfrm flipV="1">
            <a:off x="4284663" y="5229225"/>
            <a:ext cx="2879725" cy="936625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70" name="文本框 27669"/>
          <p:cNvSpPr txBox="1"/>
          <p:nvPr/>
        </p:nvSpPr>
        <p:spPr>
          <a:xfrm>
            <a:off x="1116013" y="3284538"/>
            <a:ext cx="590391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>
                <a:ea typeface="宋体" panose="02010600030101010101" pitchFamily="2" charset="-122"/>
              </a:rPr>
              <a:t>法规要求：详见</a:t>
            </a:r>
            <a:r>
              <a:rPr lang="en-US" altLang="zh-CN">
                <a:ea typeface="宋体" panose="02010600030101010101" pitchFamily="2" charset="-122"/>
              </a:rPr>
              <a:t>《</a:t>
            </a:r>
            <a:r>
              <a:rPr lang="zh-CN" altLang="en-US">
                <a:ea typeface="宋体" panose="02010600030101010101" pitchFamily="2" charset="-122"/>
              </a:rPr>
              <a:t>液化石油气钢瓶定期检验与评定 </a:t>
            </a:r>
            <a:r>
              <a:rPr lang="en-US" altLang="zh-CN">
                <a:ea typeface="宋体" panose="02010600030101010101" pitchFamily="2" charset="-122"/>
              </a:rPr>
              <a:t>》</a:t>
            </a: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674" name="组合 28673"/>
          <p:cNvGrpSpPr/>
          <p:nvPr/>
        </p:nvGrpSpPr>
        <p:grpSpPr>
          <a:xfrm>
            <a:off x="1042988" y="1412875"/>
            <a:ext cx="7823200" cy="569913"/>
            <a:chOff x="657" y="890"/>
            <a:chExt cx="4928" cy="359"/>
          </a:xfrm>
        </p:grpSpPr>
        <p:sp>
          <p:nvSpPr>
            <p:cNvPr id="28675" name="矩形 28674"/>
            <p:cNvSpPr/>
            <p:nvPr/>
          </p:nvSpPr>
          <p:spPr>
            <a:xfrm>
              <a:off x="929" y="890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液化石油气瓶使用安全管理（续）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28676" name="组合 28675"/>
            <p:cNvGrpSpPr/>
            <p:nvPr/>
          </p:nvGrpSpPr>
          <p:grpSpPr>
            <a:xfrm>
              <a:off x="657" y="935"/>
              <a:ext cx="363" cy="314"/>
              <a:chOff x="657" y="935"/>
              <a:chExt cx="363" cy="314"/>
            </a:xfrm>
          </p:grpSpPr>
          <p:grpSp>
            <p:nvGrpSpPr>
              <p:cNvPr id="28677" name="组合 28676"/>
              <p:cNvGrpSpPr/>
              <p:nvPr/>
            </p:nvGrpSpPr>
            <p:grpSpPr>
              <a:xfrm>
                <a:off x="657" y="935"/>
                <a:ext cx="363" cy="314"/>
                <a:chOff x="657" y="935"/>
                <a:chExt cx="363" cy="314"/>
              </a:xfrm>
            </p:grpSpPr>
            <p:sp>
              <p:nvSpPr>
                <p:cNvPr id="28678" name="六边形 28677"/>
                <p:cNvSpPr/>
                <p:nvPr/>
              </p:nvSpPr>
              <p:spPr>
                <a:xfrm>
                  <a:off x="660" y="940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679" name="六边形 28678"/>
                <p:cNvSpPr/>
                <p:nvPr/>
              </p:nvSpPr>
              <p:spPr>
                <a:xfrm>
                  <a:off x="657" y="935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680" name="六边形 28679"/>
                <p:cNvSpPr/>
                <p:nvPr/>
              </p:nvSpPr>
              <p:spPr>
                <a:xfrm>
                  <a:off x="678" y="954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8681" name="文本框 28680"/>
              <p:cNvSpPr txBox="1"/>
              <p:nvPr/>
            </p:nvSpPr>
            <p:spPr>
              <a:xfrm>
                <a:off x="702" y="935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4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8682" name="文本框 28681"/>
          <p:cNvSpPr txBox="1"/>
          <p:nvPr/>
        </p:nvSpPr>
        <p:spPr>
          <a:xfrm>
            <a:off x="900113" y="2205038"/>
            <a:ext cx="770413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二、开启角阀无专用阀柄  </a:t>
            </a:r>
            <a:r>
              <a:rPr lang="zh-CN" altLang="en-US" b="1">
                <a:ea typeface="宋体" panose="02010600030101010101" pitchFamily="2" charset="-122"/>
              </a:rPr>
              <a:t>导致角阀芯变形，角阀关不死易漏气</a:t>
            </a:r>
            <a:endParaRPr lang="zh-CN" altLang="en-US" b="1">
              <a:ea typeface="宋体" panose="02010600030101010101" pitchFamily="2" charset="-122"/>
            </a:endParaRPr>
          </a:p>
        </p:txBody>
      </p:sp>
      <p:pic>
        <p:nvPicPr>
          <p:cNvPr id="28683" name="图片 28682" descr="1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0788" y="3429000"/>
            <a:ext cx="2662237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图片 2868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3357563"/>
            <a:ext cx="2736850" cy="230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图片 28684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429000"/>
            <a:ext cx="2808288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6" name="椭圆 28685"/>
          <p:cNvSpPr/>
          <p:nvPr/>
        </p:nvSpPr>
        <p:spPr>
          <a:xfrm>
            <a:off x="4356100" y="3573463"/>
            <a:ext cx="1225550" cy="1223962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28687" name="椭圆 28686"/>
          <p:cNvSpPr/>
          <p:nvPr/>
        </p:nvSpPr>
        <p:spPr>
          <a:xfrm>
            <a:off x="7092950" y="4076700"/>
            <a:ext cx="1081088" cy="1081088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28688" name="椭圆 28687"/>
          <p:cNvSpPr/>
          <p:nvPr/>
        </p:nvSpPr>
        <p:spPr>
          <a:xfrm>
            <a:off x="539750" y="3716338"/>
            <a:ext cx="1154113" cy="1223962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28689" name="椭圆 28688"/>
          <p:cNvSpPr/>
          <p:nvPr/>
        </p:nvSpPr>
        <p:spPr>
          <a:xfrm>
            <a:off x="1908175" y="3789363"/>
            <a:ext cx="1081088" cy="1081087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28690" name="文本框 28689"/>
          <p:cNvSpPr txBox="1"/>
          <p:nvPr/>
        </p:nvSpPr>
        <p:spPr>
          <a:xfrm>
            <a:off x="2700338" y="5949950"/>
            <a:ext cx="2447925" cy="376238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 b="1">
                <a:solidFill>
                  <a:schemeClr val="accent1"/>
                </a:solidFill>
                <a:ea typeface="宋体" panose="02010600030101010101" pitchFamily="2" charset="-122"/>
              </a:rPr>
              <a:t>    </a:t>
            </a:r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角阀芯已变形滑牙</a:t>
            </a:r>
            <a:endParaRPr lang="zh-CN" altLang="en-US" b="1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8691" name="直接连接符 28690"/>
          <p:cNvSpPr/>
          <p:nvPr/>
        </p:nvSpPr>
        <p:spPr>
          <a:xfrm flipH="1" flipV="1">
            <a:off x="1403350" y="4868863"/>
            <a:ext cx="1512888" cy="1081087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2" name="直接连接符 28691"/>
          <p:cNvSpPr/>
          <p:nvPr/>
        </p:nvSpPr>
        <p:spPr>
          <a:xfrm flipH="1" flipV="1">
            <a:off x="2555875" y="4868863"/>
            <a:ext cx="431800" cy="1008062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3" name="直接连接符 28692"/>
          <p:cNvSpPr/>
          <p:nvPr/>
        </p:nvSpPr>
        <p:spPr>
          <a:xfrm flipV="1">
            <a:off x="3563938" y="4652963"/>
            <a:ext cx="1079500" cy="1223962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4" name="直接连接符 28693"/>
          <p:cNvSpPr/>
          <p:nvPr/>
        </p:nvSpPr>
        <p:spPr>
          <a:xfrm flipV="1">
            <a:off x="4932363" y="4941888"/>
            <a:ext cx="2232025" cy="1008062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5" name="文本框 28694"/>
          <p:cNvSpPr txBox="1"/>
          <p:nvPr/>
        </p:nvSpPr>
        <p:spPr>
          <a:xfrm>
            <a:off x="1116013" y="2708275"/>
            <a:ext cx="590391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>
                <a:ea typeface="宋体" panose="02010600030101010101" pitchFamily="2" charset="-122"/>
              </a:rPr>
              <a:t>法规要求：详见</a:t>
            </a:r>
            <a:r>
              <a:rPr lang="en-US" altLang="zh-CN">
                <a:ea typeface="宋体" panose="02010600030101010101" pitchFamily="2" charset="-122"/>
              </a:rPr>
              <a:t>《</a:t>
            </a:r>
            <a:r>
              <a:rPr lang="zh-CN" altLang="en-US">
                <a:ea typeface="宋体" panose="02010600030101010101" pitchFamily="2" charset="-122"/>
              </a:rPr>
              <a:t>液化石油气钢瓶定期检验与评定 </a:t>
            </a:r>
            <a:r>
              <a:rPr lang="en-US" altLang="zh-CN">
                <a:ea typeface="宋体" panose="02010600030101010101" pitchFamily="2" charset="-122"/>
              </a:rPr>
              <a:t>》</a:t>
            </a: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图片 29697" descr="1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924175"/>
            <a:ext cx="2089150" cy="2449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图片 29698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2924175"/>
            <a:ext cx="2916238" cy="2449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29699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2924175"/>
            <a:ext cx="2916237" cy="24495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9701" name="组合 29700"/>
          <p:cNvGrpSpPr/>
          <p:nvPr/>
        </p:nvGrpSpPr>
        <p:grpSpPr>
          <a:xfrm>
            <a:off x="1042988" y="1412875"/>
            <a:ext cx="7823200" cy="569913"/>
            <a:chOff x="657" y="890"/>
            <a:chExt cx="4928" cy="359"/>
          </a:xfrm>
        </p:grpSpPr>
        <p:sp>
          <p:nvSpPr>
            <p:cNvPr id="29702" name="矩形 29701"/>
            <p:cNvSpPr/>
            <p:nvPr/>
          </p:nvSpPr>
          <p:spPr>
            <a:xfrm>
              <a:off x="929" y="890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液化石油气瓶使用安全管理（续）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29703" name="组合 29702"/>
            <p:cNvGrpSpPr/>
            <p:nvPr/>
          </p:nvGrpSpPr>
          <p:grpSpPr>
            <a:xfrm>
              <a:off x="657" y="935"/>
              <a:ext cx="363" cy="314"/>
              <a:chOff x="657" y="935"/>
              <a:chExt cx="363" cy="314"/>
            </a:xfrm>
          </p:grpSpPr>
          <p:grpSp>
            <p:nvGrpSpPr>
              <p:cNvPr id="29704" name="组合 29703"/>
              <p:cNvGrpSpPr/>
              <p:nvPr/>
            </p:nvGrpSpPr>
            <p:grpSpPr>
              <a:xfrm>
                <a:off x="657" y="935"/>
                <a:ext cx="363" cy="314"/>
                <a:chOff x="657" y="935"/>
                <a:chExt cx="363" cy="314"/>
              </a:xfrm>
            </p:grpSpPr>
            <p:sp>
              <p:nvSpPr>
                <p:cNvPr id="29705" name="六边形 29704"/>
                <p:cNvSpPr/>
                <p:nvPr/>
              </p:nvSpPr>
              <p:spPr>
                <a:xfrm>
                  <a:off x="660" y="940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706" name="六边形 29705"/>
                <p:cNvSpPr/>
                <p:nvPr/>
              </p:nvSpPr>
              <p:spPr>
                <a:xfrm>
                  <a:off x="657" y="935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707" name="六边形 29706"/>
                <p:cNvSpPr/>
                <p:nvPr/>
              </p:nvSpPr>
              <p:spPr>
                <a:xfrm>
                  <a:off x="678" y="954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9708" name="文本框 29707"/>
              <p:cNvSpPr txBox="1"/>
              <p:nvPr/>
            </p:nvSpPr>
            <p:spPr>
              <a:xfrm>
                <a:off x="702" y="935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4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9709" name="文本框 29708"/>
          <p:cNvSpPr txBox="1"/>
          <p:nvPr/>
        </p:nvSpPr>
        <p:spPr>
          <a:xfrm>
            <a:off x="900113" y="2060575"/>
            <a:ext cx="770413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三、液化气瓶本体腐朽严重    </a:t>
            </a:r>
            <a:r>
              <a:rPr lang="zh-CN" altLang="en-US" b="1">
                <a:ea typeface="宋体" panose="02010600030101010101" pitchFamily="2" charset="-122"/>
              </a:rPr>
              <a:t>导致钢瓶使用寿命降低，必须提前校验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29710" name="椭圆 29709"/>
          <p:cNvSpPr/>
          <p:nvPr/>
        </p:nvSpPr>
        <p:spPr>
          <a:xfrm>
            <a:off x="3276600" y="4221163"/>
            <a:ext cx="2590800" cy="863600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29711" name="椭圆 29710"/>
          <p:cNvSpPr/>
          <p:nvPr/>
        </p:nvSpPr>
        <p:spPr>
          <a:xfrm>
            <a:off x="7164388" y="3500438"/>
            <a:ext cx="1368425" cy="1366837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29712" name="椭圆 29711"/>
          <p:cNvSpPr/>
          <p:nvPr/>
        </p:nvSpPr>
        <p:spPr>
          <a:xfrm>
            <a:off x="684213" y="4076700"/>
            <a:ext cx="1154112" cy="1223963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29713" name="文本框 29712"/>
          <p:cNvSpPr txBox="1"/>
          <p:nvPr/>
        </p:nvSpPr>
        <p:spPr>
          <a:xfrm>
            <a:off x="2700338" y="5949950"/>
            <a:ext cx="2808287" cy="376238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 b="1">
                <a:solidFill>
                  <a:schemeClr val="accent1"/>
                </a:solidFill>
                <a:ea typeface="宋体" panose="02010600030101010101" pitchFamily="2" charset="-122"/>
              </a:rPr>
              <a:t>  </a:t>
            </a:r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液化气瓶本体腐朽严重 </a:t>
            </a:r>
            <a:endParaRPr lang="zh-CN" altLang="en-US" b="1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29714" name="直接连接符 29713"/>
          <p:cNvSpPr/>
          <p:nvPr/>
        </p:nvSpPr>
        <p:spPr>
          <a:xfrm flipH="1" flipV="1">
            <a:off x="1403350" y="4868863"/>
            <a:ext cx="1512888" cy="1081087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15" name="直接连接符 29714"/>
          <p:cNvSpPr/>
          <p:nvPr/>
        </p:nvSpPr>
        <p:spPr>
          <a:xfrm flipV="1">
            <a:off x="3851275" y="4797425"/>
            <a:ext cx="1223963" cy="1079500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16" name="直接连接符 29715"/>
          <p:cNvSpPr/>
          <p:nvPr/>
        </p:nvSpPr>
        <p:spPr>
          <a:xfrm flipV="1">
            <a:off x="4932363" y="4581525"/>
            <a:ext cx="2663825" cy="1368425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17" name="文本框 29716"/>
          <p:cNvSpPr txBox="1"/>
          <p:nvPr/>
        </p:nvSpPr>
        <p:spPr>
          <a:xfrm>
            <a:off x="1258888" y="2565400"/>
            <a:ext cx="590391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>
                <a:ea typeface="宋体" panose="02010600030101010101" pitchFamily="2" charset="-122"/>
              </a:rPr>
              <a:t>法规要求：详见</a:t>
            </a:r>
            <a:r>
              <a:rPr lang="en-US" altLang="zh-CN">
                <a:ea typeface="宋体" panose="02010600030101010101" pitchFamily="2" charset="-122"/>
              </a:rPr>
              <a:t>《</a:t>
            </a:r>
            <a:r>
              <a:rPr lang="zh-CN" altLang="en-US">
                <a:ea typeface="宋体" panose="02010600030101010101" pitchFamily="2" charset="-122"/>
              </a:rPr>
              <a:t>液化石油气钢瓶定期检验与评定 </a:t>
            </a:r>
            <a:r>
              <a:rPr lang="en-US" altLang="zh-CN">
                <a:ea typeface="宋体" panose="02010600030101010101" pitchFamily="2" charset="-122"/>
              </a:rPr>
              <a:t>》</a:t>
            </a: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30721" descr="1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84538"/>
            <a:ext cx="2860675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30722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3284538"/>
            <a:ext cx="2860675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图片 30723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3284538"/>
            <a:ext cx="2860675" cy="2232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25" name="组合 30724"/>
          <p:cNvGrpSpPr/>
          <p:nvPr/>
        </p:nvGrpSpPr>
        <p:grpSpPr>
          <a:xfrm>
            <a:off x="1042988" y="1412875"/>
            <a:ext cx="7823200" cy="569913"/>
            <a:chOff x="657" y="890"/>
            <a:chExt cx="4928" cy="359"/>
          </a:xfrm>
        </p:grpSpPr>
        <p:sp>
          <p:nvSpPr>
            <p:cNvPr id="30726" name="矩形 30725"/>
            <p:cNvSpPr/>
            <p:nvPr/>
          </p:nvSpPr>
          <p:spPr>
            <a:xfrm>
              <a:off x="929" y="890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液化石油气瓶使用安全管理（续）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30727" name="组合 30726"/>
            <p:cNvGrpSpPr/>
            <p:nvPr/>
          </p:nvGrpSpPr>
          <p:grpSpPr>
            <a:xfrm>
              <a:off x="657" y="935"/>
              <a:ext cx="363" cy="314"/>
              <a:chOff x="657" y="935"/>
              <a:chExt cx="363" cy="314"/>
            </a:xfrm>
          </p:grpSpPr>
          <p:grpSp>
            <p:nvGrpSpPr>
              <p:cNvPr id="30728" name="组合 30727"/>
              <p:cNvGrpSpPr/>
              <p:nvPr/>
            </p:nvGrpSpPr>
            <p:grpSpPr>
              <a:xfrm>
                <a:off x="657" y="935"/>
                <a:ext cx="363" cy="314"/>
                <a:chOff x="657" y="935"/>
                <a:chExt cx="363" cy="314"/>
              </a:xfrm>
            </p:grpSpPr>
            <p:sp>
              <p:nvSpPr>
                <p:cNvPr id="30729" name="六边形 30728"/>
                <p:cNvSpPr/>
                <p:nvPr/>
              </p:nvSpPr>
              <p:spPr>
                <a:xfrm>
                  <a:off x="660" y="940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30" name="六边形 30729"/>
                <p:cNvSpPr/>
                <p:nvPr/>
              </p:nvSpPr>
              <p:spPr>
                <a:xfrm>
                  <a:off x="657" y="935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31" name="六边形 30730"/>
                <p:cNvSpPr/>
                <p:nvPr/>
              </p:nvSpPr>
              <p:spPr>
                <a:xfrm>
                  <a:off x="678" y="954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0732" name="文本框 30731"/>
              <p:cNvSpPr txBox="1"/>
              <p:nvPr/>
            </p:nvSpPr>
            <p:spPr>
              <a:xfrm>
                <a:off x="702" y="935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4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0733" name="文本框 30732"/>
          <p:cNvSpPr txBox="1"/>
          <p:nvPr/>
        </p:nvSpPr>
        <p:spPr>
          <a:xfrm>
            <a:off x="900113" y="2205038"/>
            <a:ext cx="770413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四、底座严重变形     </a:t>
            </a:r>
            <a:r>
              <a:rPr lang="zh-CN" altLang="en-US" b="1">
                <a:ea typeface="宋体" panose="02010600030101010101" pitchFamily="2" charset="-122"/>
              </a:rPr>
              <a:t>搬运直接撞击钢瓶封头，已引起碰撞爆炸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30734" name="椭圆 30733"/>
          <p:cNvSpPr/>
          <p:nvPr/>
        </p:nvSpPr>
        <p:spPr>
          <a:xfrm>
            <a:off x="4140200" y="4221163"/>
            <a:ext cx="1225550" cy="1223962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30735" name="椭圆 30734"/>
          <p:cNvSpPr/>
          <p:nvPr/>
        </p:nvSpPr>
        <p:spPr>
          <a:xfrm>
            <a:off x="7235825" y="4292600"/>
            <a:ext cx="1081088" cy="1081088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30736" name="椭圆 30735"/>
          <p:cNvSpPr/>
          <p:nvPr/>
        </p:nvSpPr>
        <p:spPr>
          <a:xfrm>
            <a:off x="1547813" y="3860800"/>
            <a:ext cx="1081087" cy="1081088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30737" name="文本框 30736"/>
          <p:cNvSpPr txBox="1"/>
          <p:nvPr/>
        </p:nvSpPr>
        <p:spPr>
          <a:xfrm>
            <a:off x="2700338" y="5949950"/>
            <a:ext cx="2447925" cy="376238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 b="1">
                <a:solidFill>
                  <a:schemeClr val="accent1"/>
                </a:solidFill>
                <a:ea typeface="宋体" panose="02010600030101010101" pitchFamily="2" charset="-122"/>
              </a:rPr>
              <a:t>     </a:t>
            </a:r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底座严重变形</a:t>
            </a:r>
            <a:endParaRPr lang="zh-CN" altLang="en-US" b="1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0738" name="直接连接符 30737"/>
          <p:cNvSpPr/>
          <p:nvPr/>
        </p:nvSpPr>
        <p:spPr>
          <a:xfrm flipH="1" flipV="1">
            <a:off x="2195513" y="4508500"/>
            <a:ext cx="792162" cy="1368425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39" name="直接连接符 30738"/>
          <p:cNvSpPr/>
          <p:nvPr/>
        </p:nvSpPr>
        <p:spPr>
          <a:xfrm flipV="1">
            <a:off x="4067175" y="5084763"/>
            <a:ext cx="720725" cy="720725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40" name="直接连接符 30739"/>
          <p:cNvSpPr/>
          <p:nvPr/>
        </p:nvSpPr>
        <p:spPr>
          <a:xfrm flipV="1">
            <a:off x="4932363" y="5013325"/>
            <a:ext cx="2735262" cy="936625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41" name="文本框 30740"/>
          <p:cNvSpPr txBox="1"/>
          <p:nvPr/>
        </p:nvSpPr>
        <p:spPr>
          <a:xfrm>
            <a:off x="1187450" y="2708275"/>
            <a:ext cx="590391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>
                <a:ea typeface="宋体" panose="02010600030101010101" pitchFamily="2" charset="-122"/>
              </a:rPr>
              <a:t>法规要求：详见</a:t>
            </a:r>
            <a:r>
              <a:rPr lang="en-US" altLang="zh-CN">
                <a:ea typeface="宋体" panose="02010600030101010101" pitchFamily="2" charset="-122"/>
              </a:rPr>
              <a:t>《</a:t>
            </a:r>
            <a:r>
              <a:rPr lang="zh-CN" altLang="en-US">
                <a:ea typeface="宋体" panose="02010600030101010101" pitchFamily="2" charset="-122"/>
              </a:rPr>
              <a:t>液化石油气钢瓶定期检验与评定 </a:t>
            </a:r>
            <a:r>
              <a:rPr lang="en-US" altLang="zh-CN">
                <a:ea typeface="宋体" panose="02010600030101010101" pitchFamily="2" charset="-122"/>
              </a:rPr>
              <a:t>》</a:t>
            </a: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图片 31745" descr="2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955925"/>
            <a:ext cx="3671888" cy="275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图片 31746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2973388"/>
            <a:ext cx="3743325" cy="28082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748" name="组合 31747"/>
          <p:cNvGrpSpPr/>
          <p:nvPr/>
        </p:nvGrpSpPr>
        <p:grpSpPr>
          <a:xfrm>
            <a:off x="1042988" y="1412875"/>
            <a:ext cx="7823200" cy="569913"/>
            <a:chOff x="657" y="890"/>
            <a:chExt cx="4928" cy="359"/>
          </a:xfrm>
        </p:grpSpPr>
        <p:sp>
          <p:nvSpPr>
            <p:cNvPr id="31749" name="矩形 31748"/>
            <p:cNvSpPr/>
            <p:nvPr/>
          </p:nvSpPr>
          <p:spPr>
            <a:xfrm>
              <a:off x="929" y="890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液化石油气瓶使用安全管理（续）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31750" name="组合 31749"/>
            <p:cNvGrpSpPr/>
            <p:nvPr/>
          </p:nvGrpSpPr>
          <p:grpSpPr>
            <a:xfrm>
              <a:off x="657" y="935"/>
              <a:ext cx="363" cy="314"/>
              <a:chOff x="657" y="935"/>
              <a:chExt cx="363" cy="314"/>
            </a:xfrm>
          </p:grpSpPr>
          <p:grpSp>
            <p:nvGrpSpPr>
              <p:cNvPr id="31751" name="组合 31750"/>
              <p:cNvGrpSpPr/>
              <p:nvPr/>
            </p:nvGrpSpPr>
            <p:grpSpPr>
              <a:xfrm>
                <a:off x="657" y="935"/>
                <a:ext cx="363" cy="314"/>
                <a:chOff x="657" y="935"/>
                <a:chExt cx="363" cy="314"/>
              </a:xfrm>
            </p:grpSpPr>
            <p:sp>
              <p:nvSpPr>
                <p:cNvPr id="31752" name="六边形 31751"/>
                <p:cNvSpPr/>
                <p:nvPr/>
              </p:nvSpPr>
              <p:spPr>
                <a:xfrm>
                  <a:off x="660" y="940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753" name="六边形 31752"/>
                <p:cNvSpPr/>
                <p:nvPr/>
              </p:nvSpPr>
              <p:spPr>
                <a:xfrm>
                  <a:off x="657" y="935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754" name="六边形 31753"/>
                <p:cNvSpPr/>
                <p:nvPr/>
              </p:nvSpPr>
              <p:spPr>
                <a:xfrm>
                  <a:off x="678" y="954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1755" name="文本框 31754"/>
              <p:cNvSpPr txBox="1"/>
              <p:nvPr/>
            </p:nvSpPr>
            <p:spPr>
              <a:xfrm>
                <a:off x="702" y="935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5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1756" name="文本框 31755"/>
          <p:cNvSpPr txBox="1"/>
          <p:nvPr/>
        </p:nvSpPr>
        <p:spPr>
          <a:xfrm>
            <a:off x="900113" y="2060575"/>
            <a:ext cx="770413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五、接口未加封装薄膜或防漏圈     </a:t>
            </a:r>
            <a:r>
              <a:rPr lang="zh-CN" altLang="en-US" b="1">
                <a:ea typeface="宋体" panose="02010600030101010101" pitchFamily="2" charset="-122"/>
              </a:rPr>
              <a:t>充装不规范，易泄漏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31757" name="椭圆 31756"/>
          <p:cNvSpPr/>
          <p:nvPr/>
        </p:nvSpPr>
        <p:spPr>
          <a:xfrm>
            <a:off x="5795963" y="3500438"/>
            <a:ext cx="1584325" cy="1873250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31758" name="椭圆 31757"/>
          <p:cNvSpPr/>
          <p:nvPr/>
        </p:nvSpPr>
        <p:spPr>
          <a:xfrm>
            <a:off x="971550" y="4437063"/>
            <a:ext cx="720725" cy="649287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31759" name="文本框 31758"/>
          <p:cNvSpPr txBox="1"/>
          <p:nvPr/>
        </p:nvSpPr>
        <p:spPr>
          <a:xfrm>
            <a:off x="2700338" y="5949950"/>
            <a:ext cx="3311525" cy="376238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 b="1">
                <a:solidFill>
                  <a:schemeClr val="accent1"/>
                </a:solidFill>
                <a:ea typeface="宋体" panose="02010600030101010101" pitchFamily="2" charset="-122"/>
              </a:rPr>
              <a:t>   </a:t>
            </a:r>
            <a:r>
              <a:rPr lang="zh-CN" altLang="en-US" b="1">
                <a:solidFill>
                  <a:schemeClr val="accent1"/>
                </a:solidFill>
                <a:ea typeface="宋体" panose="02010600030101010101" pitchFamily="2" charset="-122"/>
              </a:rPr>
              <a:t>接口未加封装薄膜或防漏圈</a:t>
            </a:r>
            <a:endParaRPr lang="zh-CN" altLang="en-US" b="1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1760" name="直接连接符 31759"/>
          <p:cNvSpPr/>
          <p:nvPr/>
        </p:nvSpPr>
        <p:spPr>
          <a:xfrm flipH="1" flipV="1">
            <a:off x="1331913" y="4797425"/>
            <a:ext cx="1439862" cy="1223963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61" name="直接连接符 31760"/>
          <p:cNvSpPr/>
          <p:nvPr/>
        </p:nvSpPr>
        <p:spPr>
          <a:xfrm flipV="1">
            <a:off x="4932363" y="4941888"/>
            <a:ext cx="1584325" cy="1008062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62" name="椭圆 31761"/>
          <p:cNvSpPr/>
          <p:nvPr/>
        </p:nvSpPr>
        <p:spPr>
          <a:xfrm>
            <a:off x="2700338" y="3860800"/>
            <a:ext cx="720725" cy="649288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31763" name="椭圆 31762"/>
          <p:cNvSpPr/>
          <p:nvPr/>
        </p:nvSpPr>
        <p:spPr>
          <a:xfrm>
            <a:off x="3419475" y="3357563"/>
            <a:ext cx="720725" cy="649287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31764" name="直接连接符 31763"/>
          <p:cNvSpPr/>
          <p:nvPr/>
        </p:nvSpPr>
        <p:spPr>
          <a:xfrm flipH="1" flipV="1">
            <a:off x="3059113" y="4076700"/>
            <a:ext cx="144462" cy="1873250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65" name="直接连接符 31764"/>
          <p:cNvSpPr/>
          <p:nvPr/>
        </p:nvSpPr>
        <p:spPr>
          <a:xfrm flipV="1">
            <a:off x="3563938" y="3716338"/>
            <a:ext cx="71437" cy="2233612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66" name="椭圆 31765"/>
          <p:cNvSpPr/>
          <p:nvPr/>
        </p:nvSpPr>
        <p:spPr>
          <a:xfrm>
            <a:off x="1116013" y="3500438"/>
            <a:ext cx="720725" cy="649287"/>
          </a:xfrm>
          <a:prstGeom prst="ellipse">
            <a:avLst/>
          </a:prstGeom>
          <a:noFill/>
          <a:ln w="2857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sp>
        <p:nvSpPr>
          <p:cNvPr id="31767" name="直接连接符 31766"/>
          <p:cNvSpPr/>
          <p:nvPr/>
        </p:nvSpPr>
        <p:spPr>
          <a:xfrm flipH="1" flipV="1">
            <a:off x="1547813" y="3933825"/>
            <a:ext cx="1368425" cy="2016125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68" name="文本框 31767"/>
          <p:cNvSpPr txBox="1"/>
          <p:nvPr/>
        </p:nvSpPr>
        <p:spPr>
          <a:xfrm>
            <a:off x="1187450" y="2492375"/>
            <a:ext cx="590391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>
                <a:ea typeface="宋体" panose="02010600030101010101" pitchFamily="2" charset="-122"/>
              </a:rPr>
              <a:t>法规要求：详见</a:t>
            </a:r>
            <a:r>
              <a:rPr lang="en-US" altLang="zh-CN">
                <a:ea typeface="宋体" panose="02010600030101010101" pitchFamily="2" charset="-122"/>
              </a:rPr>
              <a:t>《</a:t>
            </a:r>
            <a:r>
              <a:rPr lang="zh-CN" altLang="en-US">
                <a:ea typeface="宋体" panose="02010600030101010101" pitchFamily="2" charset="-122"/>
              </a:rPr>
              <a:t>液化石油气钢瓶定期检验与评定 </a:t>
            </a:r>
            <a:r>
              <a:rPr lang="en-US" altLang="zh-CN">
                <a:ea typeface="宋体" panose="02010600030101010101" pitchFamily="2" charset="-122"/>
              </a:rPr>
              <a:t>》</a:t>
            </a: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2770" name="组合 32769"/>
          <p:cNvGrpSpPr/>
          <p:nvPr/>
        </p:nvGrpSpPr>
        <p:grpSpPr>
          <a:xfrm>
            <a:off x="1042988" y="1412875"/>
            <a:ext cx="7823200" cy="569913"/>
            <a:chOff x="657" y="890"/>
            <a:chExt cx="4928" cy="359"/>
          </a:xfrm>
        </p:grpSpPr>
        <p:sp>
          <p:nvSpPr>
            <p:cNvPr id="32771" name="矩形 32770"/>
            <p:cNvSpPr/>
            <p:nvPr/>
          </p:nvSpPr>
          <p:spPr>
            <a:xfrm>
              <a:off x="929" y="890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液化石油气瓶使用安全管理（续）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32772" name="组合 32771"/>
            <p:cNvGrpSpPr/>
            <p:nvPr/>
          </p:nvGrpSpPr>
          <p:grpSpPr>
            <a:xfrm>
              <a:off x="657" y="935"/>
              <a:ext cx="363" cy="314"/>
              <a:chOff x="657" y="935"/>
              <a:chExt cx="363" cy="314"/>
            </a:xfrm>
          </p:grpSpPr>
          <p:grpSp>
            <p:nvGrpSpPr>
              <p:cNvPr id="32773" name="组合 32772"/>
              <p:cNvGrpSpPr/>
              <p:nvPr/>
            </p:nvGrpSpPr>
            <p:grpSpPr>
              <a:xfrm>
                <a:off x="657" y="935"/>
                <a:ext cx="363" cy="314"/>
                <a:chOff x="657" y="935"/>
                <a:chExt cx="363" cy="314"/>
              </a:xfrm>
            </p:grpSpPr>
            <p:sp>
              <p:nvSpPr>
                <p:cNvPr id="32774" name="六边形 32773"/>
                <p:cNvSpPr/>
                <p:nvPr/>
              </p:nvSpPr>
              <p:spPr>
                <a:xfrm>
                  <a:off x="660" y="940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775" name="六边形 32774"/>
                <p:cNvSpPr/>
                <p:nvPr/>
              </p:nvSpPr>
              <p:spPr>
                <a:xfrm>
                  <a:off x="657" y="935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776" name="六边形 32775"/>
                <p:cNvSpPr/>
                <p:nvPr/>
              </p:nvSpPr>
              <p:spPr>
                <a:xfrm>
                  <a:off x="678" y="954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2777" name="文本框 32776"/>
              <p:cNvSpPr txBox="1"/>
              <p:nvPr/>
            </p:nvSpPr>
            <p:spPr>
              <a:xfrm>
                <a:off x="702" y="935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4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2778" name="文本框 32777"/>
          <p:cNvSpPr txBox="1"/>
          <p:nvPr/>
        </p:nvSpPr>
        <p:spPr>
          <a:xfrm>
            <a:off x="755650" y="2133600"/>
            <a:ext cx="48958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符合规范的液化气瓶式样：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2779" name="文本框 32778"/>
          <p:cNvSpPr txBox="1"/>
          <p:nvPr/>
        </p:nvSpPr>
        <p:spPr>
          <a:xfrm>
            <a:off x="755650" y="2636838"/>
            <a:ext cx="2808288" cy="2017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zh-CN" altLang="en-US">
                <a:ea typeface="宋体" panose="02010600030101010101" pitchFamily="2" charset="-122"/>
              </a:rPr>
              <a:t>有铭牌</a:t>
            </a:r>
            <a:endParaRPr lang="zh-CN" altLang="en-US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zh-CN" altLang="en-US">
                <a:ea typeface="宋体" panose="02010600030101010101" pitchFamily="2" charset="-122"/>
              </a:rPr>
              <a:t>有下次检验日期</a:t>
            </a:r>
            <a:endParaRPr lang="zh-CN" altLang="en-US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zh-CN" altLang="en-US">
                <a:ea typeface="宋体" panose="02010600030101010101" pitchFamily="2" charset="-122"/>
              </a:rPr>
              <a:t>瓶体完好无缺陷</a:t>
            </a:r>
            <a:endParaRPr lang="zh-CN" altLang="en-US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zh-CN" altLang="en-US">
                <a:ea typeface="宋体" panose="02010600030101010101" pitchFamily="2" charset="-122"/>
              </a:rPr>
              <a:t>接口有封装膜或保护圈</a:t>
            </a:r>
            <a:endParaRPr lang="zh-CN" altLang="en-US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zh-CN" altLang="en-US">
                <a:ea typeface="宋体" panose="02010600030101010101" pitchFamily="2" charset="-122"/>
              </a:rPr>
              <a:t>有压力显示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32780" name="图片 32779" descr="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0425" y="2276475"/>
            <a:ext cx="3016250" cy="384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图片 32780" descr="液化气钢瓶型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8" y="4797425"/>
            <a:ext cx="2520950" cy="1833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2" name="图片 32781" descr="液化气钢瓶铭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4797425"/>
            <a:ext cx="2449512" cy="1806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6" name="组合 6145"/>
          <p:cNvGrpSpPr/>
          <p:nvPr/>
        </p:nvGrpSpPr>
        <p:grpSpPr>
          <a:xfrm>
            <a:off x="1828800" y="2024063"/>
            <a:ext cx="762000" cy="665162"/>
            <a:chOff x="1152" y="1275"/>
            <a:chExt cx="480" cy="419"/>
          </a:xfrm>
        </p:grpSpPr>
        <p:sp>
          <p:nvSpPr>
            <p:cNvPr id="6147" name="六边形 6146"/>
            <p:cNvSpPr/>
            <p:nvPr/>
          </p:nvSpPr>
          <p:spPr>
            <a:xfrm>
              <a:off x="1156" y="1282"/>
              <a:ext cx="476" cy="412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48" name="六边形 6147"/>
            <p:cNvSpPr/>
            <p:nvPr/>
          </p:nvSpPr>
          <p:spPr>
            <a:xfrm>
              <a:off x="1152" y="1275"/>
              <a:ext cx="476" cy="412"/>
            </a:xfrm>
            <a:prstGeom prst="hexagon">
              <a:avLst>
                <a:gd name="adj" fmla="val 28883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49" name="六边形 6148"/>
            <p:cNvSpPr/>
            <p:nvPr/>
          </p:nvSpPr>
          <p:spPr>
            <a:xfrm>
              <a:off x="1180" y="1300"/>
              <a:ext cx="418" cy="362"/>
            </a:xfrm>
            <a:prstGeom prst="hexagon">
              <a:avLst>
                <a:gd name="adj" fmla="val 28867"/>
                <a:gd name="vf" fmla="val 115470"/>
              </a:avLst>
            </a:prstGeom>
            <a:gradFill rotWithShape="1">
              <a:gsLst>
                <a:gs pos="0">
                  <a:srgbClr val="52693E"/>
                </a:gs>
                <a:gs pos="100000">
                  <a:schemeClr val="folHlink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150" name="组合 6149"/>
          <p:cNvGrpSpPr/>
          <p:nvPr/>
        </p:nvGrpSpPr>
        <p:grpSpPr>
          <a:xfrm>
            <a:off x="1828800" y="2938463"/>
            <a:ext cx="762000" cy="665162"/>
            <a:chOff x="1152" y="1851"/>
            <a:chExt cx="480" cy="419"/>
          </a:xfrm>
        </p:grpSpPr>
        <p:sp>
          <p:nvSpPr>
            <p:cNvPr id="6151" name="六边形 6150"/>
            <p:cNvSpPr/>
            <p:nvPr/>
          </p:nvSpPr>
          <p:spPr>
            <a:xfrm>
              <a:off x="1156" y="1858"/>
              <a:ext cx="476" cy="412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52" name="六边形 6151"/>
            <p:cNvSpPr/>
            <p:nvPr/>
          </p:nvSpPr>
          <p:spPr>
            <a:xfrm>
              <a:off x="1152" y="1851"/>
              <a:ext cx="476" cy="412"/>
            </a:xfrm>
            <a:prstGeom prst="hexagon">
              <a:avLst>
                <a:gd name="adj" fmla="val 28883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53" name="六边形 6152"/>
            <p:cNvSpPr/>
            <p:nvPr/>
          </p:nvSpPr>
          <p:spPr>
            <a:xfrm>
              <a:off x="1180" y="1876"/>
              <a:ext cx="418" cy="362"/>
            </a:xfrm>
            <a:prstGeom prst="hexagon">
              <a:avLst>
                <a:gd name="adj" fmla="val 28867"/>
                <a:gd name="vf" fmla="val 115470"/>
              </a:avLst>
            </a:prstGeom>
            <a:gradFill rotWithShape="1">
              <a:gsLst>
                <a:gs pos="0">
                  <a:srgbClr val="2F4F6C"/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6154" name="直接连接符 6153"/>
          <p:cNvSpPr/>
          <p:nvPr/>
        </p:nvSpPr>
        <p:spPr>
          <a:xfrm>
            <a:off x="2438400" y="2633663"/>
            <a:ext cx="4800600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6155" name="文本框 6154"/>
          <p:cNvSpPr txBox="1"/>
          <p:nvPr/>
        </p:nvSpPr>
        <p:spPr>
          <a:xfrm>
            <a:off x="2667000" y="2100263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buNone/>
            </a:pPr>
            <a:r>
              <a:rPr lang="zh-CN" altLang="en-US" sz="2400">
                <a:ea typeface="方正姚体" pitchFamily="2" charset="-122"/>
              </a:rPr>
              <a:t>液化石油气基本知识</a:t>
            </a:r>
            <a:endParaRPr lang="zh-CN" altLang="en-US" sz="2400">
              <a:ea typeface="方正姚体" pitchFamily="2" charset="-122"/>
            </a:endParaRPr>
          </a:p>
        </p:txBody>
      </p:sp>
      <p:sp>
        <p:nvSpPr>
          <p:cNvPr id="6156" name="文本框 6155"/>
          <p:cNvSpPr txBox="1"/>
          <p:nvPr/>
        </p:nvSpPr>
        <p:spPr>
          <a:xfrm>
            <a:off x="2025650" y="2122488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>
              <a:buNone/>
            </a:pPr>
            <a:r>
              <a:rPr lang="en-US" altLang="zh-CN" sz="2400" b="1">
                <a:solidFill>
                  <a:schemeClr val="bg1"/>
                </a:solidFill>
                <a:ea typeface="宋体" panose="02010600030101010101" pitchFamily="2" charset="-122"/>
              </a:rPr>
              <a:t>1</a:t>
            </a:r>
            <a:endParaRPr lang="en-US" altLang="zh-CN" sz="24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157" name="直接连接符 6156"/>
          <p:cNvSpPr/>
          <p:nvPr/>
        </p:nvSpPr>
        <p:spPr>
          <a:xfrm>
            <a:off x="2438400" y="3548063"/>
            <a:ext cx="4800600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6158" name="文本框 6157"/>
          <p:cNvSpPr txBox="1"/>
          <p:nvPr/>
        </p:nvSpPr>
        <p:spPr>
          <a:xfrm>
            <a:off x="2667000" y="3014663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buNone/>
            </a:pPr>
            <a:r>
              <a:rPr lang="zh-CN" altLang="en-US" sz="2400">
                <a:ea typeface="方正姚体" pitchFamily="2" charset="-122"/>
              </a:rPr>
              <a:t>液化石油气钢瓶结构</a:t>
            </a:r>
            <a:endParaRPr lang="zh-CN" altLang="en-US" sz="2400">
              <a:ea typeface="方正姚体" pitchFamily="2" charset="-122"/>
            </a:endParaRPr>
          </a:p>
        </p:txBody>
      </p:sp>
      <p:sp>
        <p:nvSpPr>
          <p:cNvPr id="6159" name="文本框 6158"/>
          <p:cNvSpPr txBox="1"/>
          <p:nvPr/>
        </p:nvSpPr>
        <p:spPr>
          <a:xfrm>
            <a:off x="2025650" y="3036888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>
              <a:buNone/>
            </a:pPr>
            <a:r>
              <a:rPr lang="en-US" altLang="zh-CN" sz="2400" b="1">
                <a:solidFill>
                  <a:schemeClr val="bg1"/>
                </a:solidFill>
                <a:ea typeface="宋体" panose="02010600030101010101" pitchFamily="2" charset="-122"/>
              </a:rPr>
              <a:t>2</a:t>
            </a:r>
            <a:endParaRPr lang="en-US" altLang="zh-CN" sz="24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6160" name="组合 6159"/>
          <p:cNvGrpSpPr/>
          <p:nvPr/>
        </p:nvGrpSpPr>
        <p:grpSpPr>
          <a:xfrm>
            <a:off x="1828800" y="3830638"/>
            <a:ext cx="762000" cy="665162"/>
            <a:chOff x="1152" y="2413"/>
            <a:chExt cx="480" cy="419"/>
          </a:xfrm>
        </p:grpSpPr>
        <p:sp>
          <p:nvSpPr>
            <p:cNvPr id="6161" name="六边形 6160"/>
            <p:cNvSpPr/>
            <p:nvPr/>
          </p:nvSpPr>
          <p:spPr>
            <a:xfrm>
              <a:off x="1156" y="2420"/>
              <a:ext cx="476" cy="412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62" name="六边形 6161"/>
            <p:cNvSpPr/>
            <p:nvPr/>
          </p:nvSpPr>
          <p:spPr>
            <a:xfrm>
              <a:off x="1152" y="2413"/>
              <a:ext cx="476" cy="412"/>
            </a:xfrm>
            <a:prstGeom prst="hexagon">
              <a:avLst>
                <a:gd name="adj" fmla="val 28883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63" name="六边形 6162"/>
            <p:cNvSpPr/>
            <p:nvPr/>
          </p:nvSpPr>
          <p:spPr>
            <a:xfrm>
              <a:off x="1180" y="2438"/>
              <a:ext cx="418" cy="362"/>
            </a:xfrm>
            <a:prstGeom prst="hexagon">
              <a:avLst>
                <a:gd name="adj" fmla="val 28867"/>
                <a:gd name="vf" fmla="val 115470"/>
              </a:avLst>
            </a:prstGeom>
            <a:gradFill rotWithShape="1">
              <a:gsLst>
                <a:gs pos="0">
                  <a:srgbClr val="52693E"/>
                </a:gs>
                <a:gs pos="100000">
                  <a:schemeClr val="folHlink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164" name="组合 6163"/>
          <p:cNvGrpSpPr/>
          <p:nvPr/>
        </p:nvGrpSpPr>
        <p:grpSpPr>
          <a:xfrm>
            <a:off x="1828800" y="4745038"/>
            <a:ext cx="762000" cy="665162"/>
            <a:chOff x="1152" y="2989"/>
            <a:chExt cx="480" cy="419"/>
          </a:xfrm>
        </p:grpSpPr>
        <p:sp>
          <p:nvSpPr>
            <p:cNvPr id="6165" name="六边形 6164"/>
            <p:cNvSpPr/>
            <p:nvPr/>
          </p:nvSpPr>
          <p:spPr>
            <a:xfrm>
              <a:off x="1156" y="2996"/>
              <a:ext cx="476" cy="412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66" name="六边形 6165"/>
            <p:cNvSpPr/>
            <p:nvPr/>
          </p:nvSpPr>
          <p:spPr>
            <a:xfrm>
              <a:off x="1152" y="2989"/>
              <a:ext cx="476" cy="412"/>
            </a:xfrm>
            <a:prstGeom prst="hexagon">
              <a:avLst>
                <a:gd name="adj" fmla="val 28883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67" name="六边形 6166"/>
            <p:cNvSpPr/>
            <p:nvPr/>
          </p:nvSpPr>
          <p:spPr>
            <a:xfrm>
              <a:off x="1180" y="3014"/>
              <a:ext cx="418" cy="362"/>
            </a:xfrm>
            <a:prstGeom prst="hexagon">
              <a:avLst>
                <a:gd name="adj" fmla="val 28867"/>
                <a:gd name="vf" fmla="val 115470"/>
              </a:avLst>
            </a:prstGeom>
            <a:gradFill rotWithShape="1">
              <a:gsLst>
                <a:gs pos="0">
                  <a:srgbClr val="2F4F6C"/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6168" name="直接连接符 6167"/>
          <p:cNvSpPr/>
          <p:nvPr/>
        </p:nvSpPr>
        <p:spPr>
          <a:xfrm>
            <a:off x="2438400" y="4440238"/>
            <a:ext cx="4800600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6169" name="文本框 6168"/>
          <p:cNvSpPr txBox="1"/>
          <p:nvPr/>
        </p:nvSpPr>
        <p:spPr>
          <a:xfrm>
            <a:off x="2667000" y="3906838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buNone/>
            </a:pPr>
            <a:r>
              <a:rPr lang="zh-CN" altLang="en-US" sz="2400">
                <a:ea typeface="方正姚体" pitchFamily="2" charset="-122"/>
              </a:rPr>
              <a:t>液化石油气使用危害分析</a:t>
            </a:r>
            <a:endParaRPr lang="zh-CN" altLang="en-US" sz="2400">
              <a:ea typeface="方正姚体" pitchFamily="2" charset="-122"/>
            </a:endParaRPr>
          </a:p>
        </p:txBody>
      </p:sp>
      <p:sp>
        <p:nvSpPr>
          <p:cNvPr id="6170" name="文本框 6169"/>
          <p:cNvSpPr txBox="1"/>
          <p:nvPr/>
        </p:nvSpPr>
        <p:spPr>
          <a:xfrm>
            <a:off x="2025650" y="3929063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>
              <a:buNone/>
            </a:pPr>
            <a:r>
              <a:rPr lang="en-US" altLang="zh-CN" sz="2400" b="1">
                <a:solidFill>
                  <a:schemeClr val="bg1"/>
                </a:solidFill>
                <a:ea typeface="宋体" panose="02010600030101010101" pitchFamily="2" charset="-122"/>
              </a:rPr>
              <a:t>3</a:t>
            </a:r>
            <a:endParaRPr lang="en-US" altLang="zh-CN" sz="24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171" name="直接连接符 6170"/>
          <p:cNvSpPr/>
          <p:nvPr/>
        </p:nvSpPr>
        <p:spPr>
          <a:xfrm>
            <a:off x="2438400" y="5354638"/>
            <a:ext cx="4800600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6172" name="文本框 6171"/>
          <p:cNvSpPr txBox="1"/>
          <p:nvPr/>
        </p:nvSpPr>
        <p:spPr>
          <a:xfrm>
            <a:off x="2700338" y="5589588"/>
            <a:ext cx="43195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buNone/>
            </a:pPr>
            <a:r>
              <a:rPr lang="zh-CN" altLang="en-US" sz="2400">
                <a:ea typeface="方正姚体" pitchFamily="2" charset="-122"/>
              </a:rPr>
              <a:t>液化石油气的应急处置</a:t>
            </a:r>
            <a:endParaRPr lang="zh-CN" altLang="en-US" sz="2400">
              <a:ea typeface="方正姚体" pitchFamily="2" charset="-122"/>
            </a:endParaRPr>
          </a:p>
        </p:txBody>
      </p:sp>
      <p:sp>
        <p:nvSpPr>
          <p:cNvPr id="6173" name="文本框 6172"/>
          <p:cNvSpPr txBox="1"/>
          <p:nvPr/>
        </p:nvSpPr>
        <p:spPr>
          <a:xfrm>
            <a:off x="2025650" y="4843463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>
              <a:buNone/>
            </a:pPr>
            <a:r>
              <a:rPr lang="en-US" altLang="zh-CN" sz="2400" b="1">
                <a:solidFill>
                  <a:schemeClr val="bg1"/>
                </a:solidFill>
                <a:ea typeface="宋体" panose="02010600030101010101" pitchFamily="2" charset="-122"/>
              </a:rPr>
              <a:t>4</a:t>
            </a:r>
            <a:endParaRPr lang="en-US" altLang="zh-CN" sz="24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174" name="文本框 6173"/>
          <p:cNvSpPr txBox="1"/>
          <p:nvPr/>
        </p:nvSpPr>
        <p:spPr>
          <a:xfrm>
            <a:off x="1979613" y="5661025"/>
            <a:ext cx="35401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>
              <a:buNone/>
            </a:pPr>
            <a:r>
              <a:rPr lang="en-US" altLang="zh-CN" sz="2400" b="1">
                <a:solidFill>
                  <a:schemeClr val="bg1"/>
                </a:solidFill>
                <a:ea typeface="宋体" panose="02010600030101010101" pitchFamily="2" charset="-122"/>
              </a:rPr>
              <a:t>5</a:t>
            </a:r>
            <a:endParaRPr lang="en-US" altLang="zh-CN" sz="24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6175" name="组合 6174"/>
          <p:cNvGrpSpPr/>
          <p:nvPr/>
        </p:nvGrpSpPr>
        <p:grpSpPr>
          <a:xfrm>
            <a:off x="1835150" y="5589588"/>
            <a:ext cx="762000" cy="665162"/>
            <a:chOff x="1156" y="3521"/>
            <a:chExt cx="480" cy="419"/>
          </a:xfrm>
        </p:grpSpPr>
        <p:sp>
          <p:nvSpPr>
            <p:cNvPr id="6176" name="六边形 6175"/>
            <p:cNvSpPr/>
            <p:nvPr/>
          </p:nvSpPr>
          <p:spPr>
            <a:xfrm>
              <a:off x="1160" y="3528"/>
              <a:ext cx="476" cy="412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77" name="六边形 6176"/>
            <p:cNvSpPr/>
            <p:nvPr/>
          </p:nvSpPr>
          <p:spPr>
            <a:xfrm>
              <a:off x="1156" y="3521"/>
              <a:ext cx="476" cy="412"/>
            </a:xfrm>
            <a:prstGeom prst="hexagon">
              <a:avLst>
                <a:gd name="adj" fmla="val 28883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78" name="六边形 6177"/>
            <p:cNvSpPr/>
            <p:nvPr/>
          </p:nvSpPr>
          <p:spPr>
            <a:xfrm>
              <a:off x="1184" y="3546"/>
              <a:ext cx="418" cy="362"/>
            </a:xfrm>
            <a:prstGeom prst="hexagon">
              <a:avLst>
                <a:gd name="adj" fmla="val 28867"/>
                <a:gd name="vf" fmla="val 115470"/>
              </a:avLst>
            </a:prstGeom>
            <a:gradFill rotWithShape="1">
              <a:gsLst>
                <a:gs pos="0">
                  <a:srgbClr val="52693E"/>
                </a:gs>
                <a:gs pos="100000">
                  <a:schemeClr val="folHlink"/>
                </a:gs>
              </a:gsLst>
              <a:lin ang="27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l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6179" name="直接连接符 6178"/>
          <p:cNvSpPr/>
          <p:nvPr/>
        </p:nvSpPr>
        <p:spPr>
          <a:xfrm>
            <a:off x="2444750" y="6199188"/>
            <a:ext cx="4800600" cy="0"/>
          </a:xfrm>
          <a:prstGeom prst="line">
            <a:avLst/>
          </a:prstGeom>
          <a:ln w="25400" cap="flat" cmpd="sng">
            <a:solidFill>
              <a:srgbClr val="C0C0C0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6180" name="文本框 6179"/>
          <p:cNvSpPr txBox="1"/>
          <p:nvPr/>
        </p:nvSpPr>
        <p:spPr>
          <a:xfrm>
            <a:off x="2051050" y="566102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0" hangingPunct="0">
              <a:buNone/>
            </a:pPr>
            <a:r>
              <a:rPr lang="en-US" altLang="zh-CN" sz="2400" b="1">
                <a:solidFill>
                  <a:schemeClr val="bg1"/>
                </a:solidFill>
                <a:ea typeface="宋体" panose="02010600030101010101" pitchFamily="2" charset="-122"/>
              </a:rPr>
              <a:t>5</a:t>
            </a:r>
            <a:endParaRPr lang="en-US" altLang="zh-CN" sz="24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181" name="文本框 6180"/>
          <p:cNvSpPr txBox="1"/>
          <p:nvPr/>
        </p:nvSpPr>
        <p:spPr>
          <a:xfrm>
            <a:off x="2700338" y="4797425"/>
            <a:ext cx="45704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buNone/>
            </a:pPr>
            <a:r>
              <a:rPr lang="zh-CN" altLang="en-US" sz="2400">
                <a:ea typeface="方正姚体" pitchFamily="2" charset="-122"/>
              </a:rPr>
              <a:t>液化石油气瓶的安全管理</a:t>
            </a:r>
            <a:endParaRPr lang="zh-CN" altLang="en-US" sz="2400">
              <a:ea typeface="方正姚体" pitchFamily="2" charset="-122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4" name="组合 33793"/>
          <p:cNvGrpSpPr/>
          <p:nvPr/>
        </p:nvGrpSpPr>
        <p:grpSpPr>
          <a:xfrm>
            <a:off x="1042988" y="1412875"/>
            <a:ext cx="7823200" cy="569913"/>
            <a:chOff x="657" y="890"/>
            <a:chExt cx="4928" cy="359"/>
          </a:xfrm>
        </p:grpSpPr>
        <p:sp>
          <p:nvSpPr>
            <p:cNvPr id="33795" name="矩形 33794"/>
            <p:cNvSpPr/>
            <p:nvPr/>
          </p:nvSpPr>
          <p:spPr>
            <a:xfrm>
              <a:off x="929" y="890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液化石油气瓶使用安全管理（续）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33796" name="组合 33795"/>
            <p:cNvGrpSpPr/>
            <p:nvPr/>
          </p:nvGrpSpPr>
          <p:grpSpPr>
            <a:xfrm>
              <a:off x="657" y="935"/>
              <a:ext cx="363" cy="314"/>
              <a:chOff x="657" y="935"/>
              <a:chExt cx="363" cy="314"/>
            </a:xfrm>
          </p:grpSpPr>
          <p:grpSp>
            <p:nvGrpSpPr>
              <p:cNvPr id="33797" name="组合 33796"/>
              <p:cNvGrpSpPr/>
              <p:nvPr/>
            </p:nvGrpSpPr>
            <p:grpSpPr>
              <a:xfrm>
                <a:off x="657" y="935"/>
                <a:ext cx="363" cy="314"/>
                <a:chOff x="657" y="935"/>
                <a:chExt cx="363" cy="314"/>
              </a:xfrm>
            </p:grpSpPr>
            <p:sp>
              <p:nvSpPr>
                <p:cNvPr id="33798" name="六边形 33797"/>
                <p:cNvSpPr/>
                <p:nvPr/>
              </p:nvSpPr>
              <p:spPr>
                <a:xfrm>
                  <a:off x="660" y="940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799" name="六边形 33798"/>
                <p:cNvSpPr/>
                <p:nvPr/>
              </p:nvSpPr>
              <p:spPr>
                <a:xfrm>
                  <a:off x="657" y="935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00" name="六边形 33799"/>
                <p:cNvSpPr/>
                <p:nvPr/>
              </p:nvSpPr>
              <p:spPr>
                <a:xfrm>
                  <a:off x="678" y="954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3801" name="文本框 33800"/>
              <p:cNvSpPr txBox="1"/>
              <p:nvPr/>
            </p:nvSpPr>
            <p:spPr>
              <a:xfrm>
                <a:off x="702" y="935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4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3802" name="文本框 33801"/>
          <p:cNvSpPr txBox="1"/>
          <p:nvPr/>
        </p:nvSpPr>
        <p:spPr>
          <a:xfrm>
            <a:off x="755650" y="2133600"/>
            <a:ext cx="64087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液化气瓶使用必须遵守的法规及规程：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3803" name="文本框 33802"/>
          <p:cNvSpPr txBox="1"/>
          <p:nvPr/>
        </p:nvSpPr>
        <p:spPr>
          <a:xfrm>
            <a:off x="827088" y="2781300"/>
            <a:ext cx="7921625" cy="2843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 b="1">
                <a:ea typeface="宋体" panose="02010600030101010101" pitchFamily="2" charset="-122"/>
              </a:rPr>
              <a:t>《</a:t>
            </a:r>
            <a:r>
              <a:rPr lang="zh-CN" altLang="en-US" b="1">
                <a:ea typeface="宋体" panose="02010600030101010101" pitchFamily="2" charset="-122"/>
              </a:rPr>
              <a:t>车用气瓶安全技术监察规程</a:t>
            </a:r>
            <a:r>
              <a:rPr lang="en-US" altLang="zh-CN" b="1">
                <a:ea typeface="宋体" panose="02010600030101010101" pitchFamily="2" charset="-122"/>
              </a:rPr>
              <a:t>》 </a:t>
            </a:r>
            <a:endParaRPr lang="en-US" altLang="zh-CN" b="1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b="1">
                <a:ea typeface="宋体" panose="02010600030101010101" pitchFamily="2" charset="-122"/>
              </a:rPr>
              <a:t>《</a:t>
            </a:r>
            <a:r>
              <a:rPr lang="zh-CN" altLang="en-US" b="1">
                <a:ea typeface="宋体" panose="02010600030101010101" pitchFamily="2" charset="-122"/>
              </a:rPr>
              <a:t>气瓶安全监察规程</a:t>
            </a:r>
            <a:r>
              <a:rPr lang="en-US" altLang="zh-CN" b="1">
                <a:ea typeface="宋体" panose="02010600030101010101" pitchFamily="2" charset="-122"/>
              </a:rPr>
              <a:t>》</a:t>
            </a:r>
            <a:endParaRPr lang="en-US" altLang="zh-CN" b="1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b="1">
                <a:ea typeface="宋体" panose="02010600030101010101" pitchFamily="2" charset="-122"/>
              </a:rPr>
              <a:t>《</a:t>
            </a:r>
            <a:r>
              <a:rPr lang="zh-CN" altLang="en-US" b="1">
                <a:ea typeface="宋体" panose="02010600030101010101" pitchFamily="2" charset="-122"/>
              </a:rPr>
              <a:t>车用液化气</a:t>
            </a:r>
            <a:r>
              <a:rPr lang="en-US" altLang="zh-CN" b="1">
                <a:ea typeface="宋体" panose="02010600030101010101" pitchFamily="2" charset="-122"/>
              </a:rPr>
              <a:t>》 </a:t>
            </a:r>
            <a:endParaRPr lang="en-US" altLang="zh-CN" b="1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b="1">
                <a:ea typeface="宋体" panose="02010600030101010101" pitchFamily="2" charset="-122"/>
              </a:rPr>
              <a:t>《</a:t>
            </a:r>
            <a:r>
              <a:rPr lang="zh-CN" altLang="en-US" b="1">
                <a:ea typeface="宋体" panose="02010600030101010101" pitchFamily="2" charset="-122"/>
              </a:rPr>
              <a:t>气瓶颜色标记</a:t>
            </a:r>
            <a:r>
              <a:rPr lang="en-US" altLang="zh-CN" b="1">
                <a:ea typeface="宋体" panose="02010600030101010101" pitchFamily="2" charset="-122"/>
              </a:rPr>
              <a:t>》 </a:t>
            </a:r>
            <a:endParaRPr lang="en-US" altLang="zh-CN" b="1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b="1">
                <a:ea typeface="宋体" panose="02010600030101010101" pitchFamily="2" charset="-122"/>
              </a:rPr>
              <a:t>《</a:t>
            </a:r>
            <a:r>
              <a:rPr lang="zh-CN" altLang="en-US" b="1">
                <a:ea typeface="宋体" panose="02010600030101010101" pitchFamily="2" charset="-122"/>
              </a:rPr>
              <a:t>液化石油气钢瓶定期检验与评定</a:t>
            </a:r>
            <a:r>
              <a:rPr lang="en-US" altLang="zh-CN" b="1">
                <a:ea typeface="宋体" panose="02010600030101010101" pitchFamily="2" charset="-122"/>
              </a:rPr>
              <a:t>》 </a:t>
            </a:r>
            <a:endParaRPr lang="en-US" altLang="zh-CN" b="1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b="1">
                <a:ea typeface="宋体" panose="02010600030101010101" pitchFamily="2" charset="-122"/>
              </a:rPr>
              <a:t>《</a:t>
            </a:r>
            <a:r>
              <a:rPr lang="zh-CN" altLang="en-US" b="1">
                <a:ea typeface="宋体" panose="02010600030101010101" pitchFamily="2" charset="-122"/>
              </a:rPr>
              <a:t>特种设备安全监察条例</a:t>
            </a:r>
            <a:r>
              <a:rPr lang="en-US" altLang="zh-CN" b="1">
                <a:ea typeface="宋体" panose="02010600030101010101" pitchFamily="2" charset="-122"/>
              </a:rPr>
              <a:t>》</a:t>
            </a:r>
            <a:endParaRPr lang="en-US" altLang="zh-CN" b="1"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b="1">
                <a:ea typeface="宋体" panose="02010600030101010101" pitchFamily="2" charset="-122"/>
              </a:rPr>
              <a:t>《</a:t>
            </a:r>
            <a:r>
              <a:rPr lang="zh-CN" altLang="en-US" b="1">
                <a:ea typeface="宋体" panose="02010600030101010101" pitchFamily="2" charset="-122"/>
              </a:rPr>
              <a:t>液化气瓶使用作业规程</a:t>
            </a:r>
            <a:r>
              <a:rPr lang="en-US" altLang="zh-CN" b="1">
                <a:ea typeface="宋体" panose="02010600030101010101" pitchFamily="2" charset="-122"/>
              </a:rPr>
              <a:t>》</a:t>
            </a:r>
            <a:endParaRPr lang="en-US" altLang="zh-CN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818" name="组合 34817"/>
          <p:cNvGrpSpPr/>
          <p:nvPr/>
        </p:nvGrpSpPr>
        <p:grpSpPr>
          <a:xfrm>
            <a:off x="1258888" y="1628775"/>
            <a:ext cx="7823200" cy="569913"/>
            <a:chOff x="793" y="1026"/>
            <a:chExt cx="4928" cy="359"/>
          </a:xfrm>
        </p:grpSpPr>
        <p:sp>
          <p:nvSpPr>
            <p:cNvPr id="34819" name="矩形 34818"/>
            <p:cNvSpPr/>
            <p:nvPr/>
          </p:nvSpPr>
          <p:spPr>
            <a:xfrm>
              <a:off x="1065" y="1026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液化石油气瓶使用安全管理（续）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34820" name="组合 34819"/>
            <p:cNvGrpSpPr/>
            <p:nvPr/>
          </p:nvGrpSpPr>
          <p:grpSpPr>
            <a:xfrm>
              <a:off x="793" y="1071"/>
              <a:ext cx="363" cy="314"/>
              <a:chOff x="793" y="1071"/>
              <a:chExt cx="363" cy="314"/>
            </a:xfrm>
          </p:grpSpPr>
          <p:grpSp>
            <p:nvGrpSpPr>
              <p:cNvPr id="34821" name="组合 34820"/>
              <p:cNvGrpSpPr/>
              <p:nvPr/>
            </p:nvGrpSpPr>
            <p:grpSpPr>
              <a:xfrm>
                <a:off x="793" y="1071"/>
                <a:ext cx="363" cy="314"/>
                <a:chOff x="793" y="1071"/>
                <a:chExt cx="363" cy="314"/>
              </a:xfrm>
            </p:grpSpPr>
            <p:sp>
              <p:nvSpPr>
                <p:cNvPr id="34822" name="六边形 34821"/>
                <p:cNvSpPr/>
                <p:nvPr/>
              </p:nvSpPr>
              <p:spPr>
                <a:xfrm>
                  <a:off x="796" y="1076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23" name="六边形 34822"/>
                <p:cNvSpPr/>
                <p:nvPr/>
              </p:nvSpPr>
              <p:spPr>
                <a:xfrm>
                  <a:off x="793" y="1071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24" name="六边形 34823"/>
                <p:cNvSpPr/>
                <p:nvPr/>
              </p:nvSpPr>
              <p:spPr>
                <a:xfrm>
                  <a:off x="814" y="1090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4825" name="文本框 34824"/>
              <p:cNvSpPr txBox="1"/>
              <p:nvPr/>
            </p:nvSpPr>
            <p:spPr>
              <a:xfrm>
                <a:off x="838" y="1071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4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4826" name="文本框 34825"/>
          <p:cNvSpPr txBox="1"/>
          <p:nvPr/>
        </p:nvSpPr>
        <p:spPr>
          <a:xfrm>
            <a:off x="971550" y="2349500"/>
            <a:ext cx="64087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液化气瓶的使用管理：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4827" name="内容占位符 34826"/>
          <p:cNvSpPr>
            <a:spLocks noGrp="1"/>
          </p:cNvSpPr>
          <p:nvPr>
            <p:ph idx="1"/>
          </p:nvPr>
        </p:nvSpPr>
        <p:spPr>
          <a:xfrm>
            <a:off x="914400" y="2997200"/>
            <a:ext cx="6970713" cy="3095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533400" indent="-533400" eaLnBrk="1" hangingPunct="1">
              <a:buClr>
                <a:schemeClr val="hlink"/>
              </a:buClr>
              <a:buSzPct val="100000"/>
              <a:buFontTx/>
              <a:buAutoNum type="arabicPeriod"/>
            </a:pPr>
            <a:r>
              <a:rPr lang="zh-CN" altLang="en-US">
                <a:ea typeface="宋体" panose="02010600030101010101" pitchFamily="2" charset="-122"/>
              </a:rPr>
              <a:t>制定使用规程</a:t>
            </a:r>
            <a:endParaRPr lang="zh-CN" altLang="en-US">
              <a:ea typeface="宋体" panose="02010600030101010101" pitchFamily="2" charset="-122"/>
            </a:endParaRPr>
          </a:p>
          <a:p>
            <a:pPr marL="533400" indent="-533400" eaLnBrk="1" hangingPunct="1">
              <a:buClr>
                <a:schemeClr val="hlink"/>
              </a:buClr>
              <a:buSzPct val="100000"/>
              <a:buFontTx/>
              <a:buAutoNum type="arabicPeriod"/>
            </a:pPr>
            <a:r>
              <a:rPr lang="zh-CN" altLang="en-US">
                <a:ea typeface="宋体" panose="02010600030101010101" pitchFamily="2" charset="-122"/>
              </a:rPr>
              <a:t>指定专人负责</a:t>
            </a:r>
            <a:endParaRPr lang="zh-CN" altLang="en-US">
              <a:ea typeface="宋体" panose="02010600030101010101" pitchFamily="2" charset="-122"/>
            </a:endParaRPr>
          </a:p>
          <a:p>
            <a:pPr marL="533400" indent="-533400" eaLnBrk="1" hangingPunct="1">
              <a:buClr>
                <a:schemeClr val="hlink"/>
              </a:buClr>
              <a:buSzPct val="100000"/>
              <a:buFontTx/>
              <a:buAutoNum type="arabicPeriod"/>
            </a:pPr>
            <a:r>
              <a:rPr lang="zh-CN" altLang="en-US">
                <a:ea typeface="宋体" panose="02010600030101010101" pitchFamily="2" charset="-122"/>
              </a:rPr>
              <a:t>使用人员培训</a:t>
            </a:r>
            <a:endParaRPr lang="zh-CN" altLang="en-US">
              <a:ea typeface="宋体" panose="02010600030101010101" pitchFamily="2" charset="-122"/>
            </a:endParaRPr>
          </a:p>
          <a:p>
            <a:pPr marL="533400" indent="-533400" eaLnBrk="1" hangingPunct="1">
              <a:buClr>
                <a:schemeClr val="hlink"/>
              </a:buClr>
              <a:buSzPct val="100000"/>
              <a:buFontTx/>
              <a:buAutoNum type="arabicPeriod"/>
            </a:pPr>
            <a:r>
              <a:rPr lang="zh-CN" altLang="en-US">
                <a:ea typeface="宋体" panose="02010600030101010101" pitchFamily="2" charset="-122"/>
              </a:rPr>
              <a:t>及时检验和更换不符要求气瓶</a:t>
            </a:r>
            <a:endParaRPr lang="zh-CN" altLang="en-US">
              <a:ea typeface="宋体" panose="02010600030101010101" pitchFamily="2" charset="-122"/>
            </a:endParaRPr>
          </a:p>
          <a:p>
            <a:pPr marL="533400" indent="-533400" eaLnBrk="1" hangingPunct="1">
              <a:buClr>
                <a:schemeClr val="hlink"/>
              </a:buClr>
              <a:buSzPct val="100000"/>
              <a:buFontTx/>
              <a:buAutoNum type="arabicPeriod"/>
            </a:pPr>
            <a:r>
              <a:rPr lang="zh-CN" altLang="en-US">
                <a:ea typeface="宋体" panose="02010600030101010101" pitchFamily="2" charset="-122"/>
              </a:rPr>
              <a:t>掌握正确使用液化气瓶方法</a:t>
            </a:r>
            <a:endParaRPr lang="zh-CN" altLang="en-US">
              <a:ea typeface="宋体" panose="02010600030101010101" pitchFamily="2" charset="-122"/>
            </a:endParaRPr>
          </a:p>
          <a:p>
            <a:pPr marL="533400" indent="-533400" eaLnBrk="1" hangingPunct="1">
              <a:buClr>
                <a:schemeClr val="hlink"/>
              </a:buClr>
              <a:buSzPct val="100000"/>
              <a:buFontTx/>
              <a:buAutoNum type="arabicPeriod"/>
            </a:pPr>
            <a:r>
              <a:rPr lang="zh-CN" altLang="en-US">
                <a:ea typeface="宋体" panose="02010600030101010101" pitchFamily="2" charset="-122"/>
              </a:rPr>
              <a:t>掌握气瓶的应急处置方法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2" name="组合 35841"/>
          <p:cNvGrpSpPr/>
          <p:nvPr/>
        </p:nvGrpSpPr>
        <p:grpSpPr>
          <a:xfrm>
            <a:off x="1042988" y="1341438"/>
            <a:ext cx="7823200" cy="569912"/>
            <a:chOff x="657" y="845"/>
            <a:chExt cx="4928" cy="359"/>
          </a:xfrm>
        </p:grpSpPr>
        <p:sp>
          <p:nvSpPr>
            <p:cNvPr id="35843" name="矩形 35842"/>
            <p:cNvSpPr/>
            <p:nvPr/>
          </p:nvSpPr>
          <p:spPr>
            <a:xfrm>
              <a:off x="929" y="845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液化石油气瓶使用安全管理（续）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35844" name="组合 35843"/>
            <p:cNvGrpSpPr/>
            <p:nvPr/>
          </p:nvGrpSpPr>
          <p:grpSpPr>
            <a:xfrm>
              <a:off x="657" y="890"/>
              <a:ext cx="363" cy="314"/>
              <a:chOff x="657" y="890"/>
              <a:chExt cx="363" cy="314"/>
            </a:xfrm>
          </p:grpSpPr>
          <p:grpSp>
            <p:nvGrpSpPr>
              <p:cNvPr id="35845" name="组合 35844"/>
              <p:cNvGrpSpPr/>
              <p:nvPr/>
            </p:nvGrpSpPr>
            <p:grpSpPr>
              <a:xfrm>
                <a:off x="657" y="890"/>
                <a:ext cx="363" cy="314"/>
                <a:chOff x="657" y="890"/>
                <a:chExt cx="363" cy="314"/>
              </a:xfrm>
            </p:grpSpPr>
            <p:sp>
              <p:nvSpPr>
                <p:cNvPr id="35846" name="六边形 35845"/>
                <p:cNvSpPr/>
                <p:nvPr/>
              </p:nvSpPr>
              <p:spPr>
                <a:xfrm>
                  <a:off x="660" y="895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847" name="六边形 35846"/>
                <p:cNvSpPr/>
                <p:nvPr/>
              </p:nvSpPr>
              <p:spPr>
                <a:xfrm>
                  <a:off x="657" y="890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848" name="六边形 35847"/>
                <p:cNvSpPr/>
                <p:nvPr/>
              </p:nvSpPr>
              <p:spPr>
                <a:xfrm>
                  <a:off x="678" y="909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5849" name="文本框 35848"/>
              <p:cNvSpPr txBox="1"/>
              <p:nvPr/>
            </p:nvSpPr>
            <p:spPr>
              <a:xfrm>
                <a:off x="702" y="890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4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5850" name="文本框 35849"/>
          <p:cNvSpPr txBox="1"/>
          <p:nvPr/>
        </p:nvSpPr>
        <p:spPr>
          <a:xfrm>
            <a:off x="755650" y="1916113"/>
            <a:ext cx="6408738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6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正确使用液化气瓶：</a:t>
            </a:r>
            <a:endParaRPr lang="zh-CN" altLang="en-US" sz="26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5851" name="文本框 35850"/>
          <p:cNvSpPr txBox="1"/>
          <p:nvPr/>
        </p:nvSpPr>
        <p:spPr>
          <a:xfrm>
            <a:off x="468313" y="2349500"/>
            <a:ext cx="8675687" cy="3941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zh-CN">
                <a:ea typeface="宋体" panose="02010600030101010101" pitchFamily="2" charset="-122"/>
              </a:rPr>
              <a:t>   1.</a:t>
            </a:r>
            <a:r>
              <a:rPr lang="zh-CN" altLang="en-US" sz="1600">
                <a:ea typeface="宋体" panose="02010600030101010101" pitchFamily="2" charset="-122"/>
              </a:rPr>
              <a:t>不得</a:t>
            </a:r>
            <a:r>
              <a:rPr lang="zh-CN" altLang="en-US" sz="1600" u="sng">
                <a:solidFill>
                  <a:schemeClr val="tx2"/>
                </a:solidFill>
                <a:ea typeface="宋体" panose="02010600030101010101" pitchFamily="2" charset="-122"/>
              </a:rPr>
              <a:t>擅自</a:t>
            </a:r>
            <a:r>
              <a:rPr lang="zh-CN" altLang="en-US" sz="1600">
                <a:ea typeface="宋体" panose="02010600030101010101" pitchFamily="2" charset="-122"/>
              </a:rPr>
              <a:t>更改气瓶的铅印和颜色标记。</a:t>
            </a:r>
            <a:br>
              <a:rPr lang="zh-CN" altLang="en-US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    2.</a:t>
            </a:r>
            <a:r>
              <a:rPr lang="zh-CN" altLang="en-US" sz="1600">
                <a:ea typeface="宋体" panose="02010600030101010101" pitchFamily="2" charset="-122"/>
              </a:rPr>
              <a:t>使用前应进行</a:t>
            </a:r>
            <a:r>
              <a:rPr lang="zh-CN" altLang="en-US" sz="1600" u="sng">
                <a:solidFill>
                  <a:schemeClr val="tx2"/>
                </a:solidFill>
                <a:ea typeface="宋体" panose="02010600030101010101" pitchFamily="2" charset="-122"/>
              </a:rPr>
              <a:t>安全状况检查</a:t>
            </a:r>
            <a:r>
              <a:rPr lang="zh-CN" altLang="en-US" sz="1600">
                <a:ea typeface="宋体" panose="02010600030101010101" pitchFamily="2" charset="-122"/>
              </a:rPr>
              <a:t>。</a:t>
            </a:r>
            <a:br>
              <a:rPr lang="zh-CN" altLang="en-US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    3.</a:t>
            </a:r>
            <a:r>
              <a:rPr lang="zh-CN" altLang="en-US" sz="1600">
                <a:ea typeface="宋体" panose="02010600030101010101" pitchFamily="2" charset="-122"/>
              </a:rPr>
              <a:t>放置地点</a:t>
            </a:r>
            <a:r>
              <a:rPr lang="zh-CN" altLang="en-US" sz="1600" u="sng">
                <a:solidFill>
                  <a:schemeClr val="tx2"/>
                </a:solidFill>
                <a:ea typeface="宋体" panose="02010600030101010101" pitchFamily="2" charset="-122"/>
              </a:rPr>
              <a:t>不得靠近火源</a:t>
            </a:r>
            <a:r>
              <a:rPr lang="zh-CN" altLang="en-US" sz="1600">
                <a:ea typeface="宋体" panose="02010600030101010101" pitchFamily="2" charset="-122"/>
              </a:rPr>
              <a:t>，应离明火</a:t>
            </a:r>
            <a:r>
              <a:rPr lang="en-US" altLang="zh-CN" sz="1600">
                <a:ea typeface="宋体" panose="02010600030101010101" pitchFamily="2" charset="-122"/>
              </a:rPr>
              <a:t>10m</a:t>
            </a:r>
            <a:r>
              <a:rPr lang="zh-CN" altLang="en-US" sz="1600">
                <a:ea typeface="宋体" panose="02010600030101010101" pitchFamily="2" charset="-122"/>
              </a:rPr>
              <a:t>以外。</a:t>
            </a:r>
            <a:br>
              <a:rPr lang="zh-CN" altLang="en-US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    4.</a:t>
            </a:r>
            <a:r>
              <a:rPr lang="zh-CN" altLang="en-US" sz="1600">
                <a:ea typeface="宋体" panose="02010600030101010101" pitchFamily="2" charset="-122"/>
              </a:rPr>
              <a:t>气瓶</a:t>
            </a:r>
            <a:r>
              <a:rPr lang="zh-CN" altLang="en-US" sz="1600" u="sng">
                <a:solidFill>
                  <a:schemeClr val="tx2"/>
                </a:solidFill>
                <a:ea typeface="宋体" panose="02010600030101010101" pitchFamily="2" charset="-122"/>
              </a:rPr>
              <a:t>直立存放</a:t>
            </a:r>
            <a:r>
              <a:rPr lang="zh-CN" altLang="en-US" sz="1600">
                <a:ea typeface="宋体" panose="02010600030101010101" pitchFamily="2" charset="-122"/>
              </a:rPr>
              <a:t>于专用仓库，仓库内不得有地沟，应保持通风，防止阳光直射，远离热源。</a:t>
            </a:r>
            <a:br>
              <a:rPr lang="zh-CN" altLang="en-US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    5.</a:t>
            </a:r>
            <a:r>
              <a:rPr lang="zh-CN" altLang="en-US" sz="1600">
                <a:ea typeface="宋体" panose="02010600030101010101" pitchFamily="2" charset="-122"/>
              </a:rPr>
              <a:t>夏季应</a:t>
            </a:r>
            <a:r>
              <a:rPr lang="zh-CN" altLang="en-US" sz="1600">
                <a:solidFill>
                  <a:schemeClr val="tx2"/>
                </a:solidFill>
                <a:ea typeface="宋体" panose="02010600030101010101" pitchFamily="2" charset="-122"/>
              </a:rPr>
              <a:t>防止曝晒</a:t>
            </a:r>
            <a:r>
              <a:rPr lang="zh-CN" altLang="en-US" sz="1600">
                <a:ea typeface="宋体" panose="02010600030101010101" pitchFamily="2" charset="-122"/>
              </a:rPr>
              <a:t>。</a:t>
            </a:r>
            <a:br>
              <a:rPr lang="zh-CN" altLang="en-US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    6.</a:t>
            </a:r>
            <a:r>
              <a:rPr lang="zh-CN" altLang="en-US" sz="1600">
                <a:ea typeface="宋体" panose="02010600030101010101" pitchFamily="2" charset="-122"/>
              </a:rPr>
              <a:t>空瓶与满瓶</a:t>
            </a:r>
            <a:r>
              <a:rPr lang="zh-CN" altLang="en-US" sz="1600">
                <a:solidFill>
                  <a:schemeClr val="tx2"/>
                </a:solidFill>
                <a:ea typeface="宋体" panose="02010600030101010101" pitchFamily="2" charset="-122"/>
              </a:rPr>
              <a:t>分开放置</a:t>
            </a:r>
            <a:r>
              <a:rPr lang="zh-CN" altLang="en-US" sz="1600">
                <a:ea typeface="宋体" panose="02010600030101010101" pitchFamily="2" charset="-122"/>
              </a:rPr>
              <a:t>并有明显标示。</a:t>
            </a:r>
            <a:br>
              <a:rPr lang="zh-CN" altLang="en-US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    7.</a:t>
            </a:r>
            <a:r>
              <a:rPr lang="zh-CN" altLang="en-US" sz="1600">
                <a:ea typeface="宋体" panose="02010600030101010101" pitchFamily="2" charset="-122"/>
              </a:rPr>
              <a:t>禁止运输时带好瓶帽，禁止抛、滑、滚、碰。</a:t>
            </a:r>
            <a:br>
              <a:rPr lang="zh-CN" altLang="en-US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    8.</a:t>
            </a:r>
            <a:r>
              <a:rPr lang="zh-CN" altLang="en-US" sz="1600">
                <a:ea typeface="宋体" panose="02010600030101010101" pitchFamily="2" charset="-122"/>
              </a:rPr>
              <a:t>禁止用温度超过</a:t>
            </a:r>
            <a:r>
              <a:rPr lang="en-US" altLang="zh-CN" sz="1600">
                <a:ea typeface="宋体" panose="02010600030101010101" pitchFamily="2" charset="-122"/>
              </a:rPr>
              <a:t>40℃</a:t>
            </a:r>
            <a:r>
              <a:rPr lang="zh-CN" altLang="en-US" sz="1600">
                <a:ea typeface="宋体" panose="02010600030101010101" pitchFamily="2" charset="-122"/>
              </a:rPr>
              <a:t>的热源对气瓶加热。</a:t>
            </a:r>
            <a:br>
              <a:rPr lang="zh-CN" altLang="en-US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    9.</a:t>
            </a:r>
            <a:r>
              <a:rPr lang="zh-CN" altLang="en-US" sz="1600">
                <a:ea typeface="宋体" panose="02010600030101010101" pitchFamily="2" charset="-122"/>
              </a:rPr>
              <a:t>瓶内气体</a:t>
            </a:r>
            <a:r>
              <a:rPr lang="zh-CN" altLang="en-US" sz="1600">
                <a:solidFill>
                  <a:schemeClr val="tx2"/>
                </a:solidFill>
                <a:ea typeface="宋体" panose="02010600030101010101" pitchFamily="2" charset="-122"/>
              </a:rPr>
              <a:t>不得用尽</a:t>
            </a:r>
            <a:r>
              <a:rPr lang="zh-CN" altLang="en-US" sz="1600">
                <a:ea typeface="宋体" panose="02010600030101010101" pitchFamily="2" charset="-122"/>
              </a:rPr>
              <a:t>，必须留有剩余压力。</a:t>
            </a:r>
            <a:br>
              <a:rPr lang="zh-CN" altLang="en-US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    10.</a:t>
            </a:r>
            <a:r>
              <a:rPr lang="zh-CN" altLang="en-US" sz="1600">
                <a:ea typeface="宋体" panose="02010600030101010101" pitchFamily="2" charset="-122"/>
              </a:rPr>
              <a:t>在可能造成回流的场合，设备上应配</a:t>
            </a:r>
            <a:r>
              <a:rPr lang="zh-CN" altLang="en-US" sz="1600">
                <a:solidFill>
                  <a:schemeClr val="tx2"/>
                </a:solidFill>
                <a:ea typeface="宋体" panose="02010600030101010101" pitchFamily="2" charset="-122"/>
              </a:rPr>
              <a:t>防倒灌的装置</a:t>
            </a:r>
            <a:r>
              <a:rPr lang="zh-CN" altLang="en-US" sz="1600">
                <a:ea typeface="宋体" panose="02010600030101010101" pitchFamily="2" charset="-122"/>
              </a:rPr>
              <a:t>。</a:t>
            </a:r>
            <a:br>
              <a:rPr lang="zh-CN" altLang="en-US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    11.</a:t>
            </a:r>
            <a:r>
              <a:rPr lang="zh-CN" altLang="en-US" sz="1600">
                <a:ea typeface="宋体" panose="02010600030101010101" pitchFamily="2" charset="-122"/>
              </a:rPr>
              <a:t>禁止对瓶体进行修理。</a:t>
            </a:r>
            <a:br>
              <a:rPr lang="zh-CN" altLang="en-US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    12.</a:t>
            </a:r>
            <a:r>
              <a:rPr lang="zh-CN" altLang="en-US" sz="1600">
                <a:ea typeface="宋体" panose="02010600030101010101" pitchFamily="2" charset="-122"/>
              </a:rPr>
              <a:t>禁止液化石油气向其他气瓶倒装；禁止自行处理气瓶内剩余残液 </a:t>
            </a:r>
            <a:endParaRPr lang="zh-CN" altLang="en-US" sz="16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矩形 36865"/>
          <p:cNvSpPr/>
          <p:nvPr/>
        </p:nvSpPr>
        <p:spPr>
          <a:xfrm>
            <a:off x="1136650" y="1341438"/>
            <a:ext cx="6891338" cy="563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b="1">
                <a:solidFill>
                  <a:srgbClr val="692AA2"/>
                </a:solidFill>
                <a:ea typeface="方正姚体" pitchFamily="2" charset="-122"/>
              </a:rPr>
              <a:t>液化石油气的应急处置</a:t>
            </a:r>
            <a:endParaRPr lang="zh-CN" altLang="en-US" sz="3600" b="1">
              <a:solidFill>
                <a:srgbClr val="692AA2"/>
              </a:solidFill>
              <a:ea typeface="方正姚体" pitchFamily="2" charset="-122"/>
            </a:endParaRPr>
          </a:p>
        </p:txBody>
      </p:sp>
      <p:grpSp>
        <p:nvGrpSpPr>
          <p:cNvPr id="36867" name="组合 36866"/>
          <p:cNvGrpSpPr/>
          <p:nvPr/>
        </p:nvGrpSpPr>
        <p:grpSpPr>
          <a:xfrm>
            <a:off x="1547813" y="1412875"/>
            <a:ext cx="538162" cy="498475"/>
            <a:chOff x="975" y="890"/>
            <a:chExt cx="339" cy="314"/>
          </a:xfrm>
        </p:grpSpPr>
        <p:grpSp>
          <p:nvGrpSpPr>
            <p:cNvPr id="36868" name="组合 36867"/>
            <p:cNvGrpSpPr/>
            <p:nvPr/>
          </p:nvGrpSpPr>
          <p:grpSpPr>
            <a:xfrm>
              <a:off x="975" y="890"/>
              <a:ext cx="339" cy="314"/>
              <a:chOff x="975" y="890"/>
              <a:chExt cx="339" cy="314"/>
            </a:xfrm>
          </p:grpSpPr>
          <p:sp>
            <p:nvSpPr>
              <p:cNvPr id="36869" name="六边形 36868"/>
              <p:cNvSpPr/>
              <p:nvPr/>
            </p:nvSpPr>
            <p:spPr>
              <a:xfrm>
                <a:off x="978" y="895"/>
                <a:ext cx="336" cy="309"/>
              </a:xfrm>
              <a:prstGeom prst="hexagon">
                <a:avLst>
                  <a:gd name="adj" fmla="val 27184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870" name="六边形 36869"/>
              <p:cNvSpPr/>
              <p:nvPr/>
            </p:nvSpPr>
            <p:spPr>
              <a:xfrm>
                <a:off x="975" y="890"/>
                <a:ext cx="336" cy="309"/>
              </a:xfrm>
              <a:prstGeom prst="hexagon">
                <a:avLst>
                  <a:gd name="adj" fmla="val 27184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6871" name="六边形 36870"/>
              <p:cNvSpPr/>
              <p:nvPr/>
            </p:nvSpPr>
            <p:spPr>
              <a:xfrm>
                <a:off x="995" y="909"/>
                <a:ext cx="295" cy="271"/>
              </a:xfrm>
              <a:prstGeom prst="hexagon">
                <a:avLst>
                  <a:gd name="adj" fmla="val 27214"/>
                  <a:gd name="vf" fmla="val 115470"/>
                </a:avLst>
              </a:prstGeom>
              <a:gradFill rotWithShape="1">
                <a:gsLst>
                  <a:gs pos="0">
                    <a:srgbClr val="52693E"/>
                  </a:gs>
                  <a:gs pos="100000">
                    <a:schemeClr val="folHlink"/>
                  </a:gs>
                </a:gsLst>
                <a:lin ang="27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6872" name="文本框 36871"/>
            <p:cNvSpPr txBox="1"/>
            <p:nvPr/>
          </p:nvSpPr>
          <p:spPr>
            <a:xfrm>
              <a:off x="1010" y="890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rPr>
                <a:t>5</a:t>
              </a:r>
              <a:endParaRPr lang="en-US" altLang="zh-CN" sz="2400" b="1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6873" name="文本框 36872"/>
          <p:cNvSpPr txBox="1"/>
          <p:nvPr/>
        </p:nvSpPr>
        <p:spPr>
          <a:xfrm>
            <a:off x="1042988" y="2133600"/>
            <a:ext cx="64087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4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一、液化气瓶库房有泄漏处置：</a:t>
            </a:r>
            <a:endParaRPr lang="zh-CN" altLang="en-US" sz="24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6874" name="文本框 36873"/>
          <p:cNvSpPr txBox="1"/>
          <p:nvPr/>
        </p:nvSpPr>
        <p:spPr>
          <a:xfrm>
            <a:off x="1619250" y="2708275"/>
            <a:ext cx="6985000" cy="1204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"/>
              </a:spcBef>
              <a:buNone/>
            </a:pPr>
            <a:r>
              <a:rPr lang="zh-CN" altLang="en-US">
                <a:ea typeface="宋体" panose="02010600030101010101" pitchFamily="2" charset="-122"/>
              </a:rPr>
              <a:t>执行</a:t>
            </a:r>
            <a:r>
              <a:rPr lang="en-US" altLang="zh-CN">
                <a:ea typeface="宋体" panose="02010600030101010101" pitchFamily="2" charset="-122"/>
              </a:rPr>
              <a:t>《</a:t>
            </a:r>
            <a:r>
              <a:rPr lang="zh-CN" altLang="en-US">
                <a:ea typeface="宋体" panose="02010600030101010101" pitchFamily="2" charset="-122"/>
              </a:rPr>
              <a:t>液化气瓶使用作业规定</a:t>
            </a:r>
            <a:r>
              <a:rPr lang="en-US" altLang="zh-CN">
                <a:ea typeface="宋体" panose="02010600030101010101" pitchFamily="2" charset="-122"/>
              </a:rPr>
              <a:t>》</a:t>
            </a:r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en-US" altLang="zh-CN">
                <a:ea typeface="宋体" panose="02010600030101010101" pitchFamily="2" charset="-122"/>
              </a:rPr>
              <a:t>6.4.1</a:t>
            </a:r>
            <a:r>
              <a:rPr lang="zh-CN" altLang="en-US">
                <a:ea typeface="宋体" panose="02010600030101010101" pitchFamily="2" charset="-122"/>
              </a:rPr>
              <a:t>项及第</a:t>
            </a:r>
            <a:r>
              <a:rPr lang="en-US" altLang="zh-CN">
                <a:ea typeface="宋体" panose="02010600030101010101" pitchFamily="2" charset="-122"/>
              </a:rPr>
              <a:t>6.4.4</a:t>
            </a:r>
            <a:r>
              <a:rPr lang="zh-CN" altLang="en-US">
                <a:ea typeface="宋体" panose="02010600030101010101" pitchFamily="2" charset="-122"/>
              </a:rPr>
              <a:t>项</a:t>
            </a:r>
            <a:endParaRPr lang="zh-CN" altLang="en-US">
              <a:ea typeface="宋体" panose="02010600030101010101" pitchFamily="2" charset="-122"/>
            </a:endParaRPr>
          </a:p>
          <a:p>
            <a:pPr>
              <a:spcBef>
                <a:spcPct val="5000"/>
              </a:spcBef>
              <a:buNone/>
            </a:pPr>
            <a:r>
              <a:rPr lang="zh-CN" altLang="en-US">
                <a:ea typeface="宋体" panose="02010600030101010101" pitchFamily="2" charset="-122"/>
              </a:rPr>
              <a:t>怀疑库房有泄漏，立即打开窗门通风，禁止开启任何电器设备，用肥皂水检漏，检查钢瓶角阀是否关死，及时通知警卫，严重时报告主管并拨打</a:t>
            </a:r>
            <a:r>
              <a:rPr lang="en-US" altLang="zh-CN">
                <a:ea typeface="宋体" panose="02010600030101010101" pitchFamily="2" charset="-122"/>
              </a:rPr>
              <a:t>119</a:t>
            </a:r>
            <a:r>
              <a:rPr lang="zh-CN" altLang="en-US">
                <a:ea typeface="宋体" panose="02010600030101010101" pitchFamily="2" charset="-122"/>
              </a:rPr>
              <a:t>报警处理。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6875" name="文本框 36874"/>
          <p:cNvSpPr txBox="1"/>
          <p:nvPr/>
        </p:nvSpPr>
        <p:spPr>
          <a:xfrm>
            <a:off x="971550" y="4005263"/>
            <a:ext cx="64087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4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二、液化气瓶使用时有泄漏处置：</a:t>
            </a:r>
            <a:endParaRPr lang="zh-CN" altLang="en-US" sz="24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6876" name="文本框 36875"/>
          <p:cNvSpPr txBox="1"/>
          <p:nvPr/>
        </p:nvSpPr>
        <p:spPr>
          <a:xfrm>
            <a:off x="1547813" y="4581525"/>
            <a:ext cx="7273925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>
                <a:ea typeface="宋体" panose="02010600030101010101" pitchFamily="2" charset="-122"/>
              </a:rPr>
              <a:t>立即停止使用液化气灶或叉车熄火，用肥皂水检查接口、连管等，划定危险区域，禁止人员靠近，并按</a:t>
            </a:r>
            <a:r>
              <a:rPr lang="en-US" altLang="zh-CN">
                <a:ea typeface="宋体" panose="02010600030101010101" pitchFamily="2" charset="-122"/>
              </a:rPr>
              <a:t>《</a:t>
            </a:r>
            <a:r>
              <a:rPr lang="zh-CN" altLang="en-US">
                <a:ea typeface="宋体" panose="02010600030101010101" pitchFamily="2" charset="-122"/>
              </a:rPr>
              <a:t>液化气瓶使用作业规定</a:t>
            </a:r>
            <a:r>
              <a:rPr lang="en-US" altLang="zh-CN">
                <a:ea typeface="宋体" panose="02010600030101010101" pitchFamily="2" charset="-122"/>
              </a:rPr>
              <a:t>》</a:t>
            </a:r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en-US" altLang="zh-CN">
                <a:ea typeface="宋体" panose="02010600030101010101" pitchFamily="2" charset="-122"/>
              </a:rPr>
              <a:t>6.4.2</a:t>
            </a:r>
            <a:r>
              <a:rPr lang="zh-CN" altLang="en-US">
                <a:ea typeface="宋体" panose="02010600030101010101" pitchFamily="2" charset="-122"/>
              </a:rPr>
              <a:t>项及第</a:t>
            </a:r>
            <a:r>
              <a:rPr lang="en-US" altLang="zh-CN">
                <a:ea typeface="宋体" panose="02010600030101010101" pitchFamily="2" charset="-122"/>
              </a:rPr>
              <a:t>6.4.4</a:t>
            </a:r>
            <a:r>
              <a:rPr lang="zh-CN" altLang="en-US">
                <a:ea typeface="宋体" panose="02010600030101010101" pitchFamily="2" charset="-122"/>
              </a:rPr>
              <a:t>项执行处置。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7890" name="组合 37889"/>
          <p:cNvGrpSpPr/>
          <p:nvPr/>
        </p:nvGrpSpPr>
        <p:grpSpPr>
          <a:xfrm>
            <a:off x="971550" y="1341438"/>
            <a:ext cx="7823200" cy="569912"/>
            <a:chOff x="612" y="845"/>
            <a:chExt cx="4928" cy="359"/>
          </a:xfrm>
        </p:grpSpPr>
        <p:sp>
          <p:nvSpPr>
            <p:cNvPr id="37891" name="矩形 37890"/>
            <p:cNvSpPr/>
            <p:nvPr/>
          </p:nvSpPr>
          <p:spPr>
            <a:xfrm>
              <a:off x="884" y="845"/>
              <a:ext cx="4656" cy="3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>
                  <a:solidFill>
                    <a:srgbClr val="692AA2"/>
                  </a:solidFill>
                  <a:ea typeface="方正姚体" pitchFamily="2" charset="-122"/>
                </a:rPr>
                <a:t>液化石油气的应急处置（续）</a:t>
              </a:r>
              <a:endParaRPr lang="zh-CN" altLang="en-US" sz="3600" b="1">
                <a:solidFill>
                  <a:srgbClr val="692AA2"/>
                </a:solidFill>
                <a:ea typeface="方正姚体" pitchFamily="2" charset="-122"/>
              </a:endParaRPr>
            </a:p>
          </p:txBody>
        </p:sp>
        <p:grpSp>
          <p:nvGrpSpPr>
            <p:cNvPr id="37892" name="组合 37891"/>
            <p:cNvGrpSpPr/>
            <p:nvPr/>
          </p:nvGrpSpPr>
          <p:grpSpPr>
            <a:xfrm>
              <a:off x="612" y="890"/>
              <a:ext cx="363" cy="314"/>
              <a:chOff x="612" y="890"/>
              <a:chExt cx="363" cy="314"/>
            </a:xfrm>
          </p:grpSpPr>
          <p:grpSp>
            <p:nvGrpSpPr>
              <p:cNvPr id="37893" name="组合 37892"/>
              <p:cNvGrpSpPr/>
              <p:nvPr/>
            </p:nvGrpSpPr>
            <p:grpSpPr>
              <a:xfrm>
                <a:off x="612" y="890"/>
                <a:ext cx="363" cy="314"/>
                <a:chOff x="612" y="890"/>
                <a:chExt cx="363" cy="314"/>
              </a:xfrm>
            </p:grpSpPr>
            <p:sp>
              <p:nvSpPr>
                <p:cNvPr id="37894" name="六边形 37893"/>
                <p:cNvSpPr/>
                <p:nvPr/>
              </p:nvSpPr>
              <p:spPr>
                <a:xfrm>
                  <a:off x="615" y="895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895" name="六边形 37894"/>
                <p:cNvSpPr/>
                <p:nvPr/>
              </p:nvSpPr>
              <p:spPr>
                <a:xfrm>
                  <a:off x="612" y="890"/>
                  <a:ext cx="360" cy="309"/>
                </a:xfrm>
                <a:prstGeom prst="hexagon">
                  <a:avLst>
                    <a:gd name="adj" fmla="val 29126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500">
                      <a:srgbClr val="E6E6E6">
                        <a:alpha val="100000"/>
                      </a:srgbClr>
                    </a:gs>
                    <a:gs pos="66000">
                      <a:srgbClr val="7D8496">
                        <a:alpha val="100000"/>
                      </a:srgbClr>
                    </a:gs>
                    <a:gs pos="73500">
                      <a:srgbClr val="E6E6E6">
                        <a:alpha val="100000"/>
                      </a:srgbClr>
                    </a:gs>
                    <a:gs pos="92500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896" name="六边形 37895"/>
                <p:cNvSpPr/>
                <p:nvPr/>
              </p:nvSpPr>
              <p:spPr>
                <a:xfrm>
                  <a:off x="633" y="909"/>
                  <a:ext cx="316" cy="271"/>
                </a:xfrm>
                <a:prstGeom prst="hexagon">
                  <a:avLst>
                    <a:gd name="adj" fmla="val 29151"/>
                    <a:gd name="vf" fmla="val 115470"/>
                  </a:avLst>
                </a:prstGeom>
                <a:gradFill rotWithShape="1">
                  <a:gsLst>
                    <a:gs pos="0">
                      <a:srgbClr val="52693E"/>
                    </a:gs>
                    <a:gs pos="100000">
                      <a:schemeClr val="folHlink"/>
                    </a:gs>
                  </a:gsLst>
                  <a:lin ang="27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hlink"/>
                    </a:buClr>
                    <a:buSzPct val="100000"/>
                    <a:buFont typeface="Wingdings" panose="05000000000000000000" pitchFamily="2" charset="2"/>
                    <a:buChar char="v"/>
                    <a:defRPr sz="2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SzPct val="100000"/>
                    <a:buFont typeface="Wingdings" panose="05000000000000000000" pitchFamily="2" charset="2"/>
                    <a:buChar char="§"/>
                    <a:defRPr sz="24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chemeClr val="tx1"/>
                    </a:buClr>
                    <a:buSzPct val="100000"/>
                    <a:buFont typeface="Times New Roman" panose="02020603050405020304" pitchFamily="18" charset="0"/>
                    <a:buChar char="•"/>
                    <a:defRPr sz="22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Times New Roman" panose="02020603050405020304" pitchFamily="18" charset="0"/>
                    <a:buChar char="–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SzPct val="100000"/>
                    <a:buFont typeface="Wingdings" panose="05000000000000000000" pitchFamily="2" charset="2"/>
                    <a:buChar char="»"/>
                    <a:defRPr sz="20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</a:lstStyle>
                <a:p>
                  <a:pPr marL="0" lvl="0" indent="0" algn="l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endParaRPr sz="1800">
                    <a:solidFill>
                      <a:schemeClr val="tx1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7897" name="文本框 37896"/>
              <p:cNvSpPr txBox="1"/>
              <p:nvPr/>
            </p:nvSpPr>
            <p:spPr>
              <a:xfrm>
                <a:off x="657" y="890"/>
                <a:ext cx="22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ea typeface="宋体" panose="02010600030101010101" pitchFamily="2" charset="-122"/>
                  </a:rPr>
                  <a:t>5</a:t>
                </a:r>
                <a:endPara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7898" name="文本框 37897"/>
          <p:cNvSpPr txBox="1"/>
          <p:nvPr/>
        </p:nvSpPr>
        <p:spPr>
          <a:xfrm>
            <a:off x="1116013" y="2205038"/>
            <a:ext cx="64087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4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三、液化气瓶角阀破裂处置：</a:t>
            </a:r>
            <a:endParaRPr lang="zh-CN" altLang="en-US" sz="24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7899" name="文本框 37898"/>
          <p:cNvSpPr txBox="1"/>
          <p:nvPr/>
        </p:nvSpPr>
        <p:spPr>
          <a:xfrm>
            <a:off x="1258888" y="2708275"/>
            <a:ext cx="7489825" cy="1401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ClrTx/>
              <a:buSzPct val="100000"/>
              <a:buFontTx/>
              <a:buAutoNum type="arabicPeriod"/>
            </a:pPr>
            <a:r>
              <a:rPr lang="zh-CN" altLang="en-US" sz="1700">
                <a:ea typeface="宋体" panose="02010600030101010101" pitchFamily="2" charset="-122"/>
              </a:rPr>
              <a:t>停止一切操作，禁止机动车辆启动。</a:t>
            </a:r>
            <a:endParaRPr lang="zh-CN" altLang="en-US" sz="1700">
              <a:ea typeface="宋体" panose="02010600030101010101" pitchFamily="2" charset="-122"/>
            </a:endParaRPr>
          </a:p>
          <a:p>
            <a:pPr marL="342900" indent="-342900">
              <a:buClrTx/>
              <a:buSzPct val="100000"/>
              <a:buFontTx/>
              <a:buAutoNum type="arabicPeriod"/>
            </a:pPr>
            <a:r>
              <a:rPr lang="zh-CN" altLang="en-US" sz="1700">
                <a:ea typeface="宋体" panose="02010600030101010101" pitchFamily="2" charset="-122"/>
              </a:rPr>
              <a:t>把角阀破裂的气瓶，拎到无人的空旷处。</a:t>
            </a:r>
            <a:endParaRPr lang="zh-CN" altLang="en-US" sz="1700">
              <a:ea typeface="宋体" panose="02010600030101010101" pitchFamily="2" charset="-122"/>
            </a:endParaRPr>
          </a:p>
          <a:p>
            <a:pPr marL="342900" indent="-342900">
              <a:buClrTx/>
              <a:buSzPct val="100000"/>
              <a:buFontTx/>
              <a:buAutoNum type="arabicPeriod"/>
            </a:pPr>
            <a:r>
              <a:rPr lang="zh-CN" altLang="en-US" sz="1700">
                <a:ea typeface="宋体" panose="02010600030101010101" pitchFamily="2" charset="-122"/>
              </a:rPr>
              <a:t>准备灭火器材，设置外围警戒，周围禁止使用明火。</a:t>
            </a:r>
            <a:endParaRPr lang="zh-CN" altLang="en-US" sz="1700">
              <a:ea typeface="宋体" panose="02010600030101010101" pitchFamily="2" charset="-122"/>
            </a:endParaRPr>
          </a:p>
          <a:p>
            <a:pPr marL="342900" indent="-342900">
              <a:buClrTx/>
              <a:buSzPct val="100000"/>
              <a:buFontTx/>
              <a:buAutoNum type="arabicPeriod"/>
            </a:pPr>
            <a:r>
              <a:rPr lang="zh-CN" altLang="en-US" sz="1700">
                <a:ea typeface="宋体" panose="02010600030101010101" pitchFamily="2" charset="-122"/>
              </a:rPr>
              <a:t>等到浓度降至爆炸下限安全范围后，再处理。</a:t>
            </a:r>
            <a:endParaRPr lang="zh-CN" altLang="en-US" sz="1700">
              <a:ea typeface="宋体" panose="02010600030101010101" pitchFamily="2" charset="-122"/>
            </a:endParaRPr>
          </a:p>
          <a:p>
            <a:pPr marL="342900" indent="-342900">
              <a:buClrTx/>
              <a:buSzPct val="100000"/>
              <a:buFontTx/>
              <a:buAutoNum type="arabicPeriod"/>
            </a:pPr>
            <a:r>
              <a:rPr lang="zh-CN" altLang="en-US" sz="1700">
                <a:ea typeface="宋体" panose="02010600030101010101" pitchFamily="2" charset="-122"/>
              </a:rPr>
              <a:t>及时报告警卫和主管，严重时先拨打</a:t>
            </a:r>
            <a:r>
              <a:rPr lang="en-US" altLang="zh-CN" sz="1700">
                <a:ea typeface="宋体" panose="02010600030101010101" pitchFamily="2" charset="-122"/>
              </a:rPr>
              <a:t>119</a:t>
            </a:r>
            <a:r>
              <a:rPr lang="zh-CN" altLang="en-US" sz="1700">
                <a:ea typeface="宋体" panose="02010600030101010101" pitchFamily="2" charset="-122"/>
              </a:rPr>
              <a:t>报警处理。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900" name="文本框 37899"/>
          <p:cNvSpPr txBox="1"/>
          <p:nvPr/>
        </p:nvSpPr>
        <p:spPr>
          <a:xfrm>
            <a:off x="1116013" y="4221163"/>
            <a:ext cx="64087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4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四、液化气瓶起火处置：</a:t>
            </a:r>
            <a:endParaRPr lang="zh-CN" altLang="en-US" sz="24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7901" name="文本框 37900"/>
          <p:cNvSpPr txBox="1"/>
          <p:nvPr/>
        </p:nvSpPr>
        <p:spPr>
          <a:xfrm>
            <a:off x="1116013" y="4724400"/>
            <a:ext cx="7559675" cy="138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ClrTx/>
              <a:buSzPct val="100000"/>
              <a:buFontTx/>
              <a:buAutoNum type="arabicPeriod"/>
            </a:pPr>
            <a:r>
              <a:rPr lang="zh-CN" altLang="en-US" sz="1700">
                <a:ea typeface="宋体" panose="02010600030101010101" pitchFamily="2" charset="-122"/>
              </a:rPr>
              <a:t>因角阀漏气起火时，用湿布包住手，去关闭角阀即可，无法关闭的，则用灭火器扑救，然后迅速将钢瓶拎至空旷处排放，周围</a:t>
            </a:r>
            <a:r>
              <a:rPr lang="en-US" altLang="zh-CN" sz="1700">
                <a:ea typeface="宋体" panose="02010600030101010101" pitchFamily="2" charset="-122"/>
              </a:rPr>
              <a:t>50</a:t>
            </a:r>
            <a:r>
              <a:rPr lang="zh-CN" altLang="en-US" sz="1700">
                <a:ea typeface="宋体" panose="02010600030101010101" pitchFamily="2" charset="-122"/>
              </a:rPr>
              <a:t>米范围严禁烟火。</a:t>
            </a:r>
            <a:endParaRPr lang="zh-CN" altLang="en-US" sz="1700">
              <a:ea typeface="宋体" panose="02010600030101010101" pitchFamily="2" charset="-122"/>
            </a:endParaRPr>
          </a:p>
          <a:p>
            <a:pPr marL="342900" indent="-342900">
              <a:buClrTx/>
              <a:buSzPct val="100000"/>
              <a:buFontTx/>
              <a:buAutoNum type="arabicPeriod"/>
            </a:pPr>
            <a:r>
              <a:rPr lang="zh-CN" altLang="en-US" sz="1700">
                <a:ea typeface="宋体" panose="02010600030101010101" pitchFamily="2" charset="-122"/>
              </a:rPr>
              <a:t>钢瓶破口并引起火灾的用灭火控制火势，消防水对钢瓶进行降温，并视火情，对周围建筑、设备等进行喷水保护，周围放警戒线，及时报告警卫和公司主管，严重时先拨打</a:t>
            </a:r>
            <a:r>
              <a:rPr lang="en-US" altLang="zh-CN" sz="1700">
                <a:ea typeface="宋体" panose="02010600030101010101" pitchFamily="2" charset="-122"/>
              </a:rPr>
              <a:t>119</a:t>
            </a:r>
            <a:r>
              <a:rPr lang="zh-CN" altLang="en-US" sz="1700">
                <a:ea typeface="宋体" panose="02010600030101010101" pitchFamily="2" charset="-122"/>
              </a:rPr>
              <a:t>报警处置。</a:t>
            </a:r>
            <a:endParaRPr lang="zh-CN" altLang="en-US" sz="17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983605" y="3969060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66366" y="4231190"/>
            <a:ext cx="943451" cy="65198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107473" y="4141176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276" y="4908161"/>
            <a:ext cx="70207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xfrm>
            <a:off x="1042988" y="1557338"/>
            <a:ext cx="7391400" cy="563562"/>
          </a:xfrm>
          <a:ln/>
        </p:spPr>
        <p:txBody>
          <a:bodyPr wrap="square" lIns="91440" tIns="45720" rIns="91440" bIns="45720" anchor="ctr" anchorCtr="0"/>
          <a:p>
            <a:pPr eaLnBrk="1" hangingPunct="1">
              <a:buNone/>
            </a:pPr>
            <a:r>
              <a:rPr lang="zh-CN" altLang="en-US">
                <a:solidFill>
                  <a:srgbClr val="692AA2"/>
                </a:solidFill>
                <a:ea typeface="方正姚体" pitchFamily="2" charset="-122"/>
              </a:rPr>
              <a:t>液化石油气基本知识</a:t>
            </a:r>
            <a:endParaRPr lang="zh-CN" altLang="en-US">
              <a:solidFill>
                <a:srgbClr val="692AA2"/>
              </a:solidFill>
              <a:ea typeface="方正姚体" pitchFamily="2" charset="-122"/>
            </a:endParaRPr>
          </a:p>
        </p:txBody>
      </p:sp>
      <p:sp>
        <p:nvSpPr>
          <p:cNvPr id="7171" name="内容占位符 7170"/>
          <p:cNvSpPr>
            <a:spLocks noGrp="1"/>
          </p:cNvSpPr>
          <p:nvPr>
            <p:ph idx="1"/>
          </p:nvPr>
        </p:nvSpPr>
        <p:spPr>
          <a:xfrm>
            <a:off x="574675" y="3068638"/>
            <a:ext cx="8569325" cy="32416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8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中文名称： 液化石油气 （简称 液化气）</a:t>
            </a:r>
            <a:endParaRPr lang="zh-CN" altLang="en-US" sz="1600" b="1">
              <a:solidFill>
                <a:srgbClr val="4D4D4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 英文名称： 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Liquefied petroleum gas 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（简称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LPG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）</a:t>
            </a:r>
            <a:endParaRPr lang="zh-CN" altLang="en-US" sz="1600" b="1">
              <a:solidFill>
                <a:srgbClr val="4D4D4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 理化特性</a:t>
            </a:r>
            <a:endParaRPr lang="zh-CN" altLang="en-US" sz="1600" b="1">
              <a:solidFill>
                <a:srgbClr val="4D4D4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 主要成分： 丙烷（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C3H8)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、丁烷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(C4H10)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及少量丙烯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(C3H6)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、丁烯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(C4H8)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等。 </a:t>
            </a:r>
            <a:endParaRPr lang="zh-CN" altLang="en-US" sz="1600" b="1">
              <a:solidFill>
                <a:srgbClr val="4D4D4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 外观与性状： 无色气体或黄棕色油状液体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, 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有特殊臭味。 </a:t>
            </a:r>
            <a:endParaRPr lang="zh-CN" altLang="en-US" sz="1600" b="1">
              <a:solidFill>
                <a:srgbClr val="4D4D4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 闪点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(℃)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： 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-74 </a:t>
            </a:r>
            <a:endParaRPr lang="en-US" altLang="zh-CN" sz="1600" b="1">
              <a:solidFill>
                <a:srgbClr val="4D4D4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引燃温度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(℃)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： 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426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～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537 </a:t>
            </a:r>
            <a:endParaRPr lang="en-US" altLang="zh-CN" sz="1600" b="1">
              <a:solidFill>
                <a:srgbClr val="4D4D4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爆炸上限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%(V/V)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： 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33 </a:t>
            </a:r>
            <a:endParaRPr lang="en-US" altLang="zh-CN" sz="1600" b="1">
              <a:solidFill>
                <a:srgbClr val="4D4D4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爆炸下限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%(V/V)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： 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5 </a:t>
            </a:r>
            <a:endParaRPr lang="en-US" altLang="zh-CN" sz="1600" b="1">
              <a:solidFill>
                <a:srgbClr val="4D4D4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主要用途： 用作石油化工的原料</a:t>
            </a:r>
            <a:r>
              <a:rPr lang="en-US" altLang="zh-CN" sz="1600" b="1">
                <a:solidFill>
                  <a:srgbClr val="4D4D4D"/>
                </a:solidFill>
                <a:ea typeface="宋体" panose="02010600030101010101" pitchFamily="2" charset="-122"/>
              </a:rPr>
              <a:t>, </a:t>
            </a: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也可用作燃料。</a:t>
            </a:r>
            <a:endParaRPr lang="zh-CN" altLang="en-US" sz="1600" b="1">
              <a:solidFill>
                <a:srgbClr val="4D4D4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 sz="1600" b="1">
                <a:solidFill>
                  <a:srgbClr val="4D4D4D"/>
                </a:solidFill>
                <a:ea typeface="宋体" panose="02010600030101010101" pitchFamily="2" charset="-122"/>
              </a:rPr>
              <a:t> 来源：从油气田、炼油厂或乙烯厂石油气生产中催化裂解或热裂解的副产物获得</a:t>
            </a:r>
            <a:r>
              <a:rPr lang="zh-CN" altLang="en-US" sz="2000">
                <a:solidFill>
                  <a:srgbClr val="4D4D4D"/>
                </a:solidFill>
                <a:ea typeface="宋体" panose="02010600030101010101" pitchFamily="2" charset="-122"/>
              </a:rPr>
              <a:t> </a:t>
            </a:r>
            <a:endParaRPr lang="zh-CN" altLang="en-US" sz="2000" b="1">
              <a:solidFill>
                <a:srgbClr val="4D4D4D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900">
                <a:ea typeface="宋体" panose="02010600030101010101" pitchFamily="2" charset="-122"/>
              </a:rPr>
              <a:t> </a:t>
            </a:r>
            <a:endParaRPr lang="zh-CN" altLang="en-US" sz="900">
              <a:ea typeface="宋体" panose="02010600030101010101" pitchFamily="2" charset="-122"/>
            </a:endParaRPr>
          </a:p>
        </p:txBody>
      </p:sp>
      <p:grpSp>
        <p:nvGrpSpPr>
          <p:cNvPr id="7172" name="组合 7171"/>
          <p:cNvGrpSpPr/>
          <p:nvPr/>
        </p:nvGrpSpPr>
        <p:grpSpPr>
          <a:xfrm>
            <a:off x="1979613" y="1628775"/>
            <a:ext cx="576262" cy="530225"/>
            <a:chOff x="1247" y="1026"/>
            <a:chExt cx="363" cy="334"/>
          </a:xfrm>
        </p:grpSpPr>
        <p:grpSp>
          <p:nvGrpSpPr>
            <p:cNvPr id="7173" name="组合 7172"/>
            <p:cNvGrpSpPr/>
            <p:nvPr/>
          </p:nvGrpSpPr>
          <p:grpSpPr>
            <a:xfrm>
              <a:off x="1247" y="1026"/>
              <a:ext cx="363" cy="314"/>
              <a:chOff x="1247" y="1026"/>
              <a:chExt cx="363" cy="314"/>
            </a:xfrm>
          </p:grpSpPr>
          <p:sp>
            <p:nvSpPr>
              <p:cNvPr id="7174" name="六边形 7173"/>
              <p:cNvSpPr/>
              <p:nvPr/>
            </p:nvSpPr>
            <p:spPr>
              <a:xfrm>
                <a:off x="1250" y="1031"/>
                <a:ext cx="360" cy="309"/>
              </a:xfrm>
              <a:prstGeom prst="hexagon">
                <a:avLst>
                  <a:gd name="adj" fmla="val 2912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175" name="六边形 7174"/>
              <p:cNvSpPr/>
              <p:nvPr/>
            </p:nvSpPr>
            <p:spPr>
              <a:xfrm>
                <a:off x="1247" y="1026"/>
                <a:ext cx="360" cy="308"/>
              </a:xfrm>
              <a:prstGeom prst="hexagon">
                <a:avLst>
                  <a:gd name="adj" fmla="val 29220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176" name="六边形 7175"/>
              <p:cNvSpPr/>
              <p:nvPr/>
            </p:nvSpPr>
            <p:spPr>
              <a:xfrm>
                <a:off x="1268" y="1045"/>
                <a:ext cx="316" cy="271"/>
              </a:xfrm>
              <a:prstGeom prst="hexagon">
                <a:avLst>
                  <a:gd name="adj" fmla="val 29151"/>
                  <a:gd name="vf" fmla="val 115470"/>
                </a:avLst>
              </a:prstGeom>
              <a:gradFill rotWithShape="1">
                <a:gsLst>
                  <a:gs pos="0">
                    <a:srgbClr val="52693E"/>
                  </a:gs>
                  <a:gs pos="100000">
                    <a:schemeClr val="folHlink"/>
                  </a:gs>
                </a:gsLst>
                <a:lin ang="27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177" name="文本框 7176"/>
            <p:cNvSpPr txBox="1"/>
            <p:nvPr/>
          </p:nvSpPr>
          <p:spPr>
            <a:xfrm>
              <a:off x="1313" y="1072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rPr>
                <a:t>1</a:t>
              </a:r>
              <a:endParaRPr lang="en-US" altLang="zh-CN" sz="2400" b="1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7178" name="文本框 7177"/>
          <p:cNvSpPr txBox="1"/>
          <p:nvPr/>
        </p:nvSpPr>
        <p:spPr>
          <a:xfrm>
            <a:off x="755650" y="2349500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液化气的概述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  <a:ln/>
        </p:spPr>
        <p:txBody>
          <a:bodyPr wrap="square" lIns="91440" tIns="45720" rIns="91440" bIns="45720" anchor="ctr" anchorCtr="0"/>
          <a:p>
            <a:pPr eaLnBrk="1" hangingPunct="1"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8195" name="内容占位符 8194"/>
          <p:cNvSpPr>
            <a:spLocks noGrp="1"/>
          </p:cNvSpPr>
          <p:nvPr>
            <p:ph idx="1"/>
          </p:nvPr>
        </p:nvSpPr>
        <p:spPr>
          <a:xfrm>
            <a:off x="468313" y="2997200"/>
            <a:ext cx="8229600" cy="28241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CN" sz="1800" b="1">
                <a:solidFill>
                  <a:srgbClr val="170C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1800" b="1">
                <a:solidFill>
                  <a:srgbClr val="170C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污染少。</a:t>
            </a:r>
            <a:r>
              <a:rPr lang="en-US" altLang="zh-CN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LPG</a:t>
            </a:r>
            <a:r>
              <a:rPr lang="zh-CN" altLang="en-US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是由</a:t>
            </a:r>
            <a:r>
              <a:rPr lang="en-US" altLang="zh-CN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G3</a:t>
            </a:r>
            <a:r>
              <a:rPr lang="zh-CN" altLang="en-US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（碳三）、</a:t>
            </a:r>
            <a:r>
              <a:rPr lang="en-US" altLang="zh-CN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G4</a:t>
            </a:r>
            <a:r>
              <a:rPr lang="zh-CN" altLang="en-US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（碳四）组成的碳氢化合物，可以全部燃烧，无粉尘。 </a:t>
            </a:r>
            <a:endParaRPr lang="zh-CN" altLang="en-US" sz="1800" b="1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CN" sz="1800" b="1">
                <a:solidFill>
                  <a:srgbClr val="170C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1800" b="1">
                <a:solidFill>
                  <a:srgbClr val="170C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发热量高</a:t>
            </a:r>
            <a:r>
              <a:rPr lang="zh-CN" altLang="en-US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。同样重量</a:t>
            </a:r>
            <a:r>
              <a:rPr lang="en-US" altLang="zh-CN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LPG</a:t>
            </a:r>
            <a:r>
              <a:rPr lang="zh-CN" altLang="en-US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的发热量相当于煤的</a:t>
            </a:r>
            <a:r>
              <a:rPr lang="en-US" altLang="zh-CN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倍，液态发热量为</a:t>
            </a:r>
            <a:r>
              <a:rPr lang="en-US" altLang="zh-CN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45 185</a:t>
            </a:r>
            <a:r>
              <a:rPr lang="zh-CN" altLang="en-US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45 980kJ/M3</a:t>
            </a:r>
            <a:r>
              <a:rPr lang="zh-CN" altLang="en-US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  <a:endParaRPr lang="zh-CN" altLang="en-US" sz="1800" b="1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CN" sz="1800" b="1">
                <a:solidFill>
                  <a:srgbClr val="170C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1800" b="1">
                <a:solidFill>
                  <a:srgbClr val="170C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易于运输。</a:t>
            </a:r>
            <a:r>
              <a:rPr lang="en-US" altLang="zh-CN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LPG</a:t>
            </a:r>
            <a:r>
              <a:rPr lang="zh-CN" altLang="en-US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在常温常压下是气体，在一定的压力下或冷冻到一定温度可以液化为液体，可用火车（或汽车）槽车、</a:t>
            </a:r>
            <a:r>
              <a:rPr lang="en-US" altLang="zh-CN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LPG</a:t>
            </a:r>
            <a:r>
              <a:rPr lang="zh-CN" altLang="en-US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船在陆上和水上运输 </a:t>
            </a:r>
            <a:endParaRPr lang="zh-CN" altLang="en-US" sz="1800" b="1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CN" sz="1800" b="1">
                <a:solidFill>
                  <a:srgbClr val="170C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1800" b="1">
                <a:solidFill>
                  <a:srgbClr val="170C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压力稳定。</a:t>
            </a:r>
            <a:r>
              <a:rPr lang="en-US" altLang="zh-CN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LPG</a:t>
            </a:r>
            <a:r>
              <a:rPr lang="zh-CN" altLang="en-US" sz="1800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管道用户灶前压力不变，用户使用方便。</a:t>
            </a:r>
            <a:endParaRPr lang="zh-CN" altLang="en-US" sz="1800" b="1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zh-CN" sz="1800" b="1">
                <a:solidFill>
                  <a:srgbClr val="170C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1800" b="1">
                <a:solidFill>
                  <a:srgbClr val="170C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储存设备简单，供应方式灵活</a:t>
            </a:r>
            <a:r>
              <a:rPr lang="zh-CN" altLang="en-US" sz="1600" b="1">
                <a:solidFill>
                  <a:srgbClr val="170CA0"/>
                </a:solidFill>
                <a:latin typeface="方正姚体" pitchFamily="2" charset="-122"/>
                <a:ea typeface="方正姚体" pitchFamily="2" charset="-122"/>
              </a:rPr>
              <a:t> 。</a:t>
            </a:r>
            <a:endParaRPr lang="zh-CN" altLang="en-US" sz="1600" b="1">
              <a:solidFill>
                <a:srgbClr val="170CA0"/>
              </a:solidFill>
              <a:latin typeface="方正姚体" pitchFamily="2" charset="-122"/>
              <a:ea typeface="方正姚体" pitchFamily="2" charset="-122"/>
            </a:endParaRPr>
          </a:p>
          <a:p>
            <a:pPr eaLnBrk="1" hangingPunct="1"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endParaRPr lang="zh-CN" altLang="en-US" sz="1600" b="1">
              <a:solidFill>
                <a:srgbClr val="4D4D4D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196" name="文本框 8195"/>
          <p:cNvSpPr txBox="1"/>
          <p:nvPr/>
        </p:nvSpPr>
        <p:spPr>
          <a:xfrm>
            <a:off x="755650" y="2349500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液化气的五大优点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197" name="矩形 8196"/>
          <p:cNvSpPr/>
          <p:nvPr/>
        </p:nvSpPr>
        <p:spPr>
          <a:xfrm>
            <a:off x="1752600" y="1557338"/>
            <a:ext cx="7391400" cy="563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b="1">
                <a:solidFill>
                  <a:srgbClr val="692AA2"/>
                </a:solidFill>
                <a:ea typeface="方正姚体" pitchFamily="2" charset="-122"/>
              </a:rPr>
              <a:t>液化石油气基本知识（续）</a:t>
            </a:r>
            <a:endParaRPr lang="zh-CN" altLang="en-US" sz="3600" b="1">
              <a:solidFill>
                <a:srgbClr val="692AA2"/>
              </a:solidFill>
              <a:ea typeface="方正姚体" pitchFamily="2" charset="-122"/>
            </a:endParaRPr>
          </a:p>
        </p:txBody>
      </p:sp>
      <p:grpSp>
        <p:nvGrpSpPr>
          <p:cNvPr id="8198" name="组合 8197"/>
          <p:cNvGrpSpPr/>
          <p:nvPr/>
        </p:nvGrpSpPr>
        <p:grpSpPr>
          <a:xfrm>
            <a:off x="1979613" y="1628775"/>
            <a:ext cx="576262" cy="530225"/>
            <a:chOff x="1247" y="1026"/>
            <a:chExt cx="363" cy="334"/>
          </a:xfrm>
        </p:grpSpPr>
        <p:grpSp>
          <p:nvGrpSpPr>
            <p:cNvPr id="8199" name="组合 8198"/>
            <p:cNvGrpSpPr/>
            <p:nvPr/>
          </p:nvGrpSpPr>
          <p:grpSpPr>
            <a:xfrm>
              <a:off x="1247" y="1026"/>
              <a:ext cx="363" cy="314"/>
              <a:chOff x="1247" y="1026"/>
              <a:chExt cx="363" cy="314"/>
            </a:xfrm>
          </p:grpSpPr>
          <p:sp>
            <p:nvSpPr>
              <p:cNvPr id="8200" name="六边形 8199"/>
              <p:cNvSpPr/>
              <p:nvPr/>
            </p:nvSpPr>
            <p:spPr>
              <a:xfrm>
                <a:off x="1250" y="1031"/>
                <a:ext cx="360" cy="309"/>
              </a:xfrm>
              <a:prstGeom prst="hexagon">
                <a:avLst>
                  <a:gd name="adj" fmla="val 2912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201" name="六边形 8200"/>
              <p:cNvSpPr/>
              <p:nvPr/>
            </p:nvSpPr>
            <p:spPr>
              <a:xfrm>
                <a:off x="1247" y="1026"/>
                <a:ext cx="360" cy="308"/>
              </a:xfrm>
              <a:prstGeom prst="hexagon">
                <a:avLst>
                  <a:gd name="adj" fmla="val 29220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202" name="六边形 8201"/>
              <p:cNvSpPr/>
              <p:nvPr/>
            </p:nvSpPr>
            <p:spPr>
              <a:xfrm>
                <a:off x="1268" y="1045"/>
                <a:ext cx="316" cy="271"/>
              </a:xfrm>
              <a:prstGeom prst="hexagon">
                <a:avLst>
                  <a:gd name="adj" fmla="val 29151"/>
                  <a:gd name="vf" fmla="val 115470"/>
                </a:avLst>
              </a:prstGeom>
              <a:gradFill rotWithShape="1">
                <a:gsLst>
                  <a:gs pos="0">
                    <a:srgbClr val="52693E"/>
                  </a:gs>
                  <a:gs pos="100000">
                    <a:schemeClr val="folHlink"/>
                  </a:gs>
                </a:gsLst>
                <a:lin ang="27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203" name="文本框 8202"/>
            <p:cNvSpPr txBox="1"/>
            <p:nvPr/>
          </p:nvSpPr>
          <p:spPr>
            <a:xfrm>
              <a:off x="1313" y="1072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rPr>
                <a:t>1</a:t>
              </a:r>
              <a:endParaRPr lang="en-US" altLang="zh-CN" sz="2400" b="1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内容占位符 9217"/>
          <p:cNvSpPr>
            <a:spLocks noGrp="1"/>
          </p:cNvSpPr>
          <p:nvPr>
            <p:ph idx="1"/>
          </p:nvPr>
        </p:nvSpPr>
        <p:spPr>
          <a:xfrm>
            <a:off x="611188" y="3141663"/>
            <a:ext cx="8229600" cy="28098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一、用于有色金属冶炼 </a:t>
            </a:r>
            <a:endParaRPr lang="zh-CN" altLang="en-US" b="1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二、窑炉焙烧 </a:t>
            </a:r>
            <a:endParaRPr lang="zh-CN" altLang="en-US" b="1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三、作汽车燃料 </a:t>
            </a:r>
            <a:endParaRPr lang="zh-CN" altLang="en-US" b="1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hlink"/>
              </a:buClr>
              <a:buSzPct val="100000"/>
              <a:buFont typeface="Wingdings" panose="05000000000000000000" pitchFamily="2" charset="2"/>
              <a:buChar char="v"/>
            </a:pPr>
            <a:r>
              <a:rPr lang="zh-CN" altLang="en-US" b="1">
                <a:solidFill>
                  <a:srgbClr val="4D4D4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四、居民生活燃用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219" name="矩形 9218"/>
          <p:cNvSpPr/>
          <p:nvPr/>
        </p:nvSpPr>
        <p:spPr>
          <a:xfrm>
            <a:off x="1752600" y="1557338"/>
            <a:ext cx="7391400" cy="563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b="1">
                <a:solidFill>
                  <a:srgbClr val="692AA2"/>
                </a:solidFill>
                <a:ea typeface="方正姚体" pitchFamily="2" charset="-122"/>
              </a:rPr>
              <a:t>液化石油气基本知识（续）</a:t>
            </a:r>
            <a:endParaRPr lang="zh-CN" altLang="en-US" sz="3600" b="1">
              <a:solidFill>
                <a:srgbClr val="692AA2"/>
              </a:solidFill>
              <a:ea typeface="方正姚体" pitchFamily="2" charset="-122"/>
            </a:endParaRPr>
          </a:p>
        </p:txBody>
      </p:sp>
      <p:grpSp>
        <p:nvGrpSpPr>
          <p:cNvPr id="9220" name="组合 9219"/>
          <p:cNvGrpSpPr/>
          <p:nvPr/>
        </p:nvGrpSpPr>
        <p:grpSpPr>
          <a:xfrm>
            <a:off x="1979613" y="1628775"/>
            <a:ext cx="576262" cy="530225"/>
            <a:chOff x="1247" y="1026"/>
            <a:chExt cx="363" cy="334"/>
          </a:xfrm>
        </p:grpSpPr>
        <p:grpSp>
          <p:nvGrpSpPr>
            <p:cNvPr id="9221" name="组合 9220"/>
            <p:cNvGrpSpPr/>
            <p:nvPr/>
          </p:nvGrpSpPr>
          <p:grpSpPr>
            <a:xfrm>
              <a:off x="1247" y="1026"/>
              <a:ext cx="363" cy="314"/>
              <a:chOff x="1247" y="1026"/>
              <a:chExt cx="363" cy="314"/>
            </a:xfrm>
          </p:grpSpPr>
          <p:sp>
            <p:nvSpPr>
              <p:cNvPr id="9222" name="六边形 9221"/>
              <p:cNvSpPr/>
              <p:nvPr/>
            </p:nvSpPr>
            <p:spPr>
              <a:xfrm>
                <a:off x="1250" y="1031"/>
                <a:ext cx="360" cy="309"/>
              </a:xfrm>
              <a:prstGeom prst="hexagon">
                <a:avLst>
                  <a:gd name="adj" fmla="val 2912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223" name="六边形 9222"/>
              <p:cNvSpPr/>
              <p:nvPr/>
            </p:nvSpPr>
            <p:spPr>
              <a:xfrm>
                <a:off x="1247" y="1026"/>
                <a:ext cx="360" cy="308"/>
              </a:xfrm>
              <a:prstGeom prst="hexagon">
                <a:avLst>
                  <a:gd name="adj" fmla="val 29220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9224" name="六边形 9223"/>
              <p:cNvSpPr/>
              <p:nvPr/>
            </p:nvSpPr>
            <p:spPr>
              <a:xfrm>
                <a:off x="1268" y="1045"/>
                <a:ext cx="316" cy="271"/>
              </a:xfrm>
              <a:prstGeom prst="hexagon">
                <a:avLst>
                  <a:gd name="adj" fmla="val 29151"/>
                  <a:gd name="vf" fmla="val 115470"/>
                </a:avLst>
              </a:prstGeom>
              <a:gradFill rotWithShape="1">
                <a:gsLst>
                  <a:gs pos="0">
                    <a:srgbClr val="52693E"/>
                  </a:gs>
                  <a:gs pos="100000">
                    <a:schemeClr val="folHlink"/>
                  </a:gs>
                </a:gsLst>
                <a:lin ang="27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225" name="文本框 9224"/>
            <p:cNvSpPr txBox="1"/>
            <p:nvPr/>
          </p:nvSpPr>
          <p:spPr>
            <a:xfrm>
              <a:off x="1313" y="1072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rPr>
                <a:t>1</a:t>
              </a:r>
              <a:endParaRPr lang="en-US" altLang="zh-CN" sz="2400" b="1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9226" name="文本框 9225"/>
          <p:cNvSpPr txBox="1"/>
          <p:nvPr/>
        </p:nvSpPr>
        <p:spPr>
          <a:xfrm>
            <a:off x="755650" y="2349500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液化气的主要用途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矩形 10241"/>
          <p:cNvSpPr/>
          <p:nvPr/>
        </p:nvSpPr>
        <p:spPr>
          <a:xfrm>
            <a:off x="1752600" y="1557338"/>
            <a:ext cx="7391400" cy="563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b="1">
                <a:solidFill>
                  <a:srgbClr val="692AA2"/>
                </a:solidFill>
                <a:ea typeface="方正姚体" pitchFamily="2" charset="-122"/>
              </a:rPr>
              <a:t>液化石油气基本知识（续）</a:t>
            </a:r>
            <a:endParaRPr lang="zh-CN" altLang="en-US" sz="3600" b="1">
              <a:solidFill>
                <a:srgbClr val="692AA2"/>
              </a:solidFill>
              <a:ea typeface="方正姚体" pitchFamily="2" charset="-122"/>
            </a:endParaRPr>
          </a:p>
        </p:txBody>
      </p:sp>
      <p:grpSp>
        <p:nvGrpSpPr>
          <p:cNvPr id="10243" name="组合 10242"/>
          <p:cNvGrpSpPr/>
          <p:nvPr/>
        </p:nvGrpSpPr>
        <p:grpSpPr>
          <a:xfrm>
            <a:off x="1979613" y="1628775"/>
            <a:ext cx="576262" cy="530225"/>
            <a:chOff x="1247" y="1026"/>
            <a:chExt cx="363" cy="334"/>
          </a:xfrm>
        </p:grpSpPr>
        <p:grpSp>
          <p:nvGrpSpPr>
            <p:cNvPr id="10244" name="组合 10243"/>
            <p:cNvGrpSpPr/>
            <p:nvPr/>
          </p:nvGrpSpPr>
          <p:grpSpPr>
            <a:xfrm>
              <a:off x="1247" y="1026"/>
              <a:ext cx="363" cy="314"/>
              <a:chOff x="1247" y="1026"/>
              <a:chExt cx="363" cy="314"/>
            </a:xfrm>
          </p:grpSpPr>
          <p:sp>
            <p:nvSpPr>
              <p:cNvPr id="10245" name="六边形 10244"/>
              <p:cNvSpPr/>
              <p:nvPr/>
            </p:nvSpPr>
            <p:spPr>
              <a:xfrm>
                <a:off x="1250" y="1031"/>
                <a:ext cx="360" cy="309"/>
              </a:xfrm>
              <a:prstGeom prst="hexagon">
                <a:avLst>
                  <a:gd name="adj" fmla="val 2912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246" name="六边形 10245"/>
              <p:cNvSpPr/>
              <p:nvPr/>
            </p:nvSpPr>
            <p:spPr>
              <a:xfrm>
                <a:off x="1247" y="1026"/>
                <a:ext cx="360" cy="308"/>
              </a:xfrm>
              <a:prstGeom prst="hexagon">
                <a:avLst>
                  <a:gd name="adj" fmla="val 29220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247" name="六边形 10246"/>
              <p:cNvSpPr/>
              <p:nvPr/>
            </p:nvSpPr>
            <p:spPr>
              <a:xfrm>
                <a:off x="1268" y="1045"/>
                <a:ext cx="316" cy="271"/>
              </a:xfrm>
              <a:prstGeom prst="hexagon">
                <a:avLst>
                  <a:gd name="adj" fmla="val 29151"/>
                  <a:gd name="vf" fmla="val 115470"/>
                </a:avLst>
              </a:prstGeom>
              <a:gradFill rotWithShape="1">
                <a:gsLst>
                  <a:gs pos="0">
                    <a:srgbClr val="52693E"/>
                  </a:gs>
                  <a:gs pos="100000">
                    <a:schemeClr val="folHlink"/>
                  </a:gs>
                </a:gsLst>
                <a:lin ang="27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248" name="文本框 10247"/>
            <p:cNvSpPr txBox="1"/>
            <p:nvPr/>
          </p:nvSpPr>
          <p:spPr>
            <a:xfrm>
              <a:off x="1313" y="1072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rPr>
                <a:t>1</a:t>
              </a:r>
              <a:endParaRPr lang="en-US" altLang="zh-CN" sz="2400" b="1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249" name="文本框 10248"/>
          <p:cNvSpPr txBox="1"/>
          <p:nvPr/>
        </p:nvSpPr>
        <p:spPr>
          <a:xfrm>
            <a:off x="684213" y="2276475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液化气的十大特性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250" name="矩形 10249"/>
          <p:cNvSpPr/>
          <p:nvPr/>
        </p:nvSpPr>
        <p:spPr>
          <a:xfrm>
            <a:off x="900113" y="2924175"/>
            <a:ext cx="309562" cy="285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>
              <a:buNone/>
            </a:pPr>
            <a:r>
              <a:rPr lang="en-US" altLang="zh-CN" b="1">
                <a:solidFill>
                  <a:schemeClr val="bg1"/>
                </a:solidFill>
                <a:ea typeface="宋体" panose="02010600030101010101" pitchFamily="2" charset="-122"/>
              </a:rPr>
              <a:t>1</a:t>
            </a:r>
            <a:endParaRPr lang="en-US" altLang="zh-CN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251" name="文本框 10250"/>
          <p:cNvSpPr txBox="1"/>
          <p:nvPr/>
        </p:nvSpPr>
        <p:spPr>
          <a:xfrm>
            <a:off x="1619250" y="2852738"/>
            <a:ext cx="21653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000" b="1">
                <a:ea typeface="华文楷体" pitchFamily="2" charset="-122"/>
                <a:hlinkClick r:id="" action="ppaction://hlinkfile"/>
              </a:rPr>
              <a:t>易燃易爆性</a:t>
            </a:r>
            <a:endParaRPr lang="zh-CN" altLang="en-US" sz="2000" b="1">
              <a:ea typeface="华文楷体" pitchFamily="2" charset="-122"/>
            </a:endParaRPr>
          </a:p>
        </p:txBody>
      </p:sp>
      <p:grpSp>
        <p:nvGrpSpPr>
          <p:cNvPr id="10252" name="组合 10251"/>
          <p:cNvGrpSpPr/>
          <p:nvPr/>
        </p:nvGrpSpPr>
        <p:grpSpPr>
          <a:xfrm>
            <a:off x="1111250" y="3070225"/>
            <a:ext cx="2813050" cy="185738"/>
            <a:chOff x="700" y="1934"/>
            <a:chExt cx="1772" cy="117"/>
          </a:xfrm>
        </p:grpSpPr>
        <p:sp>
          <p:nvSpPr>
            <p:cNvPr id="10253" name="直接连接符 10252"/>
            <p:cNvSpPr/>
            <p:nvPr/>
          </p:nvSpPr>
          <p:spPr>
            <a:xfrm>
              <a:off x="700" y="1934"/>
              <a:ext cx="62" cy="117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4" name="直接连接符 10253"/>
            <p:cNvSpPr/>
            <p:nvPr/>
          </p:nvSpPr>
          <p:spPr>
            <a:xfrm>
              <a:off x="762" y="2051"/>
              <a:ext cx="1710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255" name="任意多边形 10254"/>
          <p:cNvSpPr/>
          <p:nvPr/>
        </p:nvSpPr>
        <p:spPr>
          <a:xfrm flipH="1">
            <a:off x="2051050" y="3357563"/>
            <a:ext cx="903288" cy="1241425"/>
          </a:xfrm>
          <a:custGeom>
            <a:avLst/>
            <a:gdLst/>
            <a:ahLst/>
            <a:cxnLst/>
            <a:pathLst>
              <a:path w="1422" h="1955">
                <a:moveTo>
                  <a:pt x="1422" y="0"/>
                </a:moveTo>
                <a:lnTo>
                  <a:pt x="1417" y="220"/>
                </a:lnTo>
                <a:lnTo>
                  <a:pt x="1393" y="426"/>
                </a:lnTo>
                <a:lnTo>
                  <a:pt x="1353" y="617"/>
                </a:lnTo>
                <a:lnTo>
                  <a:pt x="1290" y="793"/>
                </a:lnTo>
                <a:lnTo>
                  <a:pt x="1211" y="955"/>
                </a:lnTo>
                <a:lnTo>
                  <a:pt x="1108" y="1102"/>
                </a:lnTo>
                <a:lnTo>
                  <a:pt x="985" y="1244"/>
                </a:lnTo>
                <a:lnTo>
                  <a:pt x="838" y="1371"/>
                </a:lnTo>
                <a:lnTo>
                  <a:pt x="662" y="1494"/>
                </a:lnTo>
                <a:lnTo>
                  <a:pt x="461" y="1607"/>
                </a:lnTo>
                <a:lnTo>
                  <a:pt x="461" y="1955"/>
                </a:lnTo>
                <a:lnTo>
                  <a:pt x="0" y="1259"/>
                </a:lnTo>
                <a:lnTo>
                  <a:pt x="461" y="563"/>
                </a:lnTo>
                <a:lnTo>
                  <a:pt x="461" y="911"/>
                </a:lnTo>
                <a:lnTo>
                  <a:pt x="549" y="901"/>
                </a:lnTo>
                <a:lnTo>
                  <a:pt x="647" y="872"/>
                </a:lnTo>
                <a:lnTo>
                  <a:pt x="750" y="823"/>
                </a:lnTo>
                <a:lnTo>
                  <a:pt x="853" y="759"/>
                </a:lnTo>
                <a:lnTo>
                  <a:pt x="961" y="685"/>
                </a:lnTo>
                <a:lnTo>
                  <a:pt x="1059" y="602"/>
                </a:lnTo>
                <a:lnTo>
                  <a:pt x="1157" y="509"/>
                </a:lnTo>
                <a:lnTo>
                  <a:pt x="1241" y="406"/>
                </a:lnTo>
                <a:lnTo>
                  <a:pt x="1314" y="303"/>
                </a:lnTo>
                <a:lnTo>
                  <a:pt x="1368" y="200"/>
                </a:lnTo>
                <a:lnTo>
                  <a:pt x="1407" y="97"/>
                </a:lnTo>
                <a:lnTo>
                  <a:pt x="1417" y="0"/>
                </a:lnTo>
                <a:lnTo>
                  <a:pt x="1422" y="0"/>
                </a:lnTo>
                <a:lnTo>
                  <a:pt x="142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CEE4F8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56" name="圆角矩形 10255"/>
          <p:cNvSpPr/>
          <p:nvPr/>
        </p:nvSpPr>
        <p:spPr>
          <a:xfrm>
            <a:off x="3276600" y="3357563"/>
            <a:ext cx="5183188" cy="15843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10257" name="文本框 10256"/>
          <p:cNvSpPr txBox="1"/>
          <p:nvPr/>
        </p:nvSpPr>
        <p:spPr>
          <a:xfrm>
            <a:off x="3419475" y="3357563"/>
            <a:ext cx="4824413" cy="1465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比汽油等油类、天然气有更大的火灾爆炸事故的危险性。液化气在空气中达到一定浓度，即使在寒冷地区，遇到静电或金属撞击时发出的细小火花，都能迅速引起燃烧。液化气加空气混合浓度</a:t>
            </a:r>
            <a:r>
              <a:rPr lang="en-US" altLang="zh-CN" b="1">
                <a:solidFill>
                  <a:srgbClr val="4D4D4D"/>
                </a:solidFill>
                <a:ea typeface="宋体" panose="02010600030101010101" pitchFamily="2" charset="-122"/>
              </a:rPr>
              <a:t>5--33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％，就会引发爆炸 。</a:t>
            </a:r>
            <a:endParaRPr lang="zh-CN" altLang="en-US" b="1">
              <a:solidFill>
                <a:srgbClr val="4D4D4D"/>
              </a:solidFill>
              <a:ea typeface="宋体" panose="02010600030101010101" pitchFamily="2" charset="-122"/>
            </a:endParaRPr>
          </a:p>
        </p:txBody>
      </p:sp>
      <p:sp>
        <p:nvSpPr>
          <p:cNvPr id="10258" name="矩形 10257"/>
          <p:cNvSpPr/>
          <p:nvPr/>
        </p:nvSpPr>
        <p:spPr>
          <a:xfrm>
            <a:off x="900113" y="5156200"/>
            <a:ext cx="309562" cy="285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>
              <a:buNone/>
            </a:pPr>
            <a:r>
              <a:rPr lang="en-US" altLang="zh-CN" b="1">
                <a:solidFill>
                  <a:schemeClr val="bg1"/>
                </a:solidFill>
                <a:ea typeface="宋体" panose="02010600030101010101" pitchFamily="2" charset="-122"/>
              </a:rPr>
              <a:t>2</a:t>
            </a:r>
            <a:endParaRPr lang="en-US" altLang="zh-CN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259" name="文本框 10258"/>
          <p:cNvSpPr txBox="1"/>
          <p:nvPr/>
        </p:nvSpPr>
        <p:spPr>
          <a:xfrm>
            <a:off x="1331913" y="5084763"/>
            <a:ext cx="324008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>
                <a:ea typeface="华文楷体" pitchFamily="2" charset="-122"/>
              </a:rPr>
              <a:t>气液态体积比值大、易挥发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0260" name="组合 10259"/>
          <p:cNvGrpSpPr/>
          <p:nvPr/>
        </p:nvGrpSpPr>
        <p:grpSpPr>
          <a:xfrm>
            <a:off x="1111250" y="5302250"/>
            <a:ext cx="3173413" cy="142875"/>
            <a:chOff x="700" y="3340"/>
            <a:chExt cx="1999" cy="90"/>
          </a:xfrm>
        </p:grpSpPr>
        <p:sp>
          <p:nvSpPr>
            <p:cNvPr id="10261" name="直接连接符 10260"/>
            <p:cNvSpPr/>
            <p:nvPr/>
          </p:nvSpPr>
          <p:spPr>
            <a:xfrm>
              <a:off x="700" y="3340"/>
              <a:ext cx="70" cy="9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2" name="直接连接符 10261"/>
            <p:cNvSpPr/>
            <p:nvPr/>
          </p:nvSpPr>
          <p:spPr>
            <a:xfrm>
              <a:off x="770" y="3430"/>
              <a:ext cx="1929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263" name="任意多边形 10262"/>
          <p:cNvSpPr/>
          <p:nvPr/>
        </p:nvSpPr>
        <p:spPr>
          <a:xfrm flipH="1">
            <a:off x="2124075" y="5445125"/>
            <a:ext cx="903288" cy="1241425"/>
          </a:xfrm>
          <a:custGeom>
            <a:avLst/>
            <a:gdLst/>
            <a:ahLst/>
            <a:cxnLst/>
            <a:pathLst>
              <a:path w="1422" h="1955">
                <a:moveTo>
                  <a:pt x="1422" y="0"/>
                </a:moveTo>
                <a:lnTo>
                  <a:pt x="1417" y="220"/>
                </a:lnTo>
                <a:lnTo>
                  <a:pt x="1393" y="426"/>
                </a:lnTo>
                <a:lnTo>
                  <a:pt x="1353" y="617"/>
                </a:lnTo>
                <a:lnTo>
                  <a:pt x="1290" y="793"/>
                </a:lnTo>
                <a:lnTo>
                  <a:pt x="1211" y="955"/>
                </a:lnTo>
                <a:lnTo>
                  <a:pt x="1108" y="1102"/>
                </a:lnTo>
                <a:lnTo>
                  <a:pt x="985" y="1244"/>
                </a:lnTo>
                <a:lnTo>
                  <a:pt x="838" y="1371"/>
                </a:lnTo>
                <a:lnTo>
                  <a:pt x="662" y="1494"/>
                </a:lnTo>
                <a:lnTo>
                  <a:pt x="461" y="1607"/>
                </a:lnTo>
                <a:lnTo>
                  <a:pt x="461" y="1955"/>
                </a:lnTo>
                <a:lnTo>
                  <a:pt x="0" y="1259"/>
                </a:lnTo>
                <a:lnTo>
                  <a:pt x="461" y="563"/>
                </a:lnTo>
                <a:lnTo>
                  <a:pt x="461" y="911"/>
                </a:lnTo>
                <a:lnTo>
                  <a:pt x="549" y="901"/>
                </a:lnTo>
                <a:lnTo>
                  <a:pt x="647" y="872"/>
                </a:lnTo>
                <a:lnTo>
                  <a:pt x="750" y="823"/>
                </a:lnTo>
                <a:lnTo>
                  <a:pt x="853" y="759"/>
                </a:lnTo>
                <a:lnTo>
                  <a:pt x="961" y="685"/>
                </a:lnTo>
                <a:lnTo>
                  <a:pt x="1059" y="602"/>
                </a:lnTo>
                <a:lnTo>
                  <a:pt x="1157" y="509"/>
                </a:lnTo>
                <a:lnTo>
                  <a:pt x="1241" y="406"/>
                </a:lnTo>
                <a:lnTo>
                  <a:pt x="1314" y="303"/>
                </a:lnTo>
                <a:lnTo>
                  <a:pt x="1368" y="200"/>
                </a:lnTo>
                <a:lnTo>
                  <a:pt x="1407" y="97"/>
                </a:lnTo>
                <a:lnTo>
                  <a:pt x="1417" y="0"/>
                </a:lnTo>
                <a:lnTo>
                  <a:pt x="1422" y="0"/>
                </a:lnTo>
                <a:lnTo>
                  <a:pt x="142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CEE4F8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4" name="圆角矩形 10263"/>
          <p:cNvSpPr/>
          <p:nvPr/>
        </p:nvSpPr>
        <p:spPr>
          <a:xfrm>
            <a:off x="3276600" y="5516563"/>
            <a:ext cx="5183188" cy="108108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10265" name="文本框 10264"/>
          <p:cNvSpPr txBox="1"/>
          <p:nvPr/>
        </p:nvSpPr>
        <p:spPr>
          <a:xfrm>
            <a:off x="3492500" y="5661025"/>
            <a:ext cx="46799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10266" name="文本框 10265"/>
          <p:cNvSpPr txBox="1"/>
          <p:nvPr/>
        </p:nvSpPr>
        <p:spPr>
          <a:xfrm>
            <a:off x="3492500" y="5734050"/>
            <a:ext cx="47513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在常温常压下，液态液化气迅速气化为</a:t>
            </a:r>
            <a:r>
              <a:rPr lang="en-US" altLang="zh-CN" b="1">
                <a:solidFill>
                  <a:srgbClr val="4D4D4D"/>
                </a:solidFill>
                <a:ea typeface="宋体" panose="02010600030101010101" pitchFamily="2" charset="-122"/>
              </a:rPr>
              <a:t>250--350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倍体积的液化气气体</a:t>
            </a:r>
            <a:r>
              <a:rPr lang="zh-CN" altLang="en-US">
                <a:ea typeface="宋体" panose="02010600030101010101" pitchFamily="2" charset="-122"/>
              </a:rPr>
              <a:t>。 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矩形 11265"/>
          <p:cNvSpPr/>
          <p:nvPr/>
        </p:nvSpPr>
        <p:spPr>
          <a:xfrm>
            <a:off x="1752600" y="1557338"/>
            <a:ext cx="7391400" cy="563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b="1">
                <a:solidFill>
                  <a:srgbClr val="692AA2"/>
                </a:solidFill>
                <a:ea typeface="方正姚体" pitchFamily="2" charset="-122"/>
              </a:rPr>
              <a:t>液化石油气基本知识（续）</a:t>
            </a:r>
            <a:endParaRPr lang="zh-CN" altLang="en-US" sz="3600" b="1">
              <a:solidFill>
                <a:srgbClr val="692AA2"/>
              </a:solidFill>
              <a:ea typeface="方正姚体" pitchFamily="2" charset="-122"/>
            </a:endParaRPr>
          </a:p>
        </p:txBody>
      </p:sp>
      <p:grpSp>
        <p:nvGrpSpPr>
          <p:cNvPr id="11267" name="组合 11266"/>
          <p:cNvGrpSpPr/>
          <p:nvPr/>
        </p:nvGrpSpPr>
        <p:grpSpPr>
          <a:xfrm>
            <a:off x="1979613" y="1628775"/>
            <a:ext cx="576262" cy="530225"/>
            <a:chOff x="1247" y="1026"/>
            <a:chExt cx="363" cy="334"/>
          </a:xfrm>
        </p:grpSpPr>
        <p:grpSp>
          <p:nvGrpSpPr>
            <p:cNvPr id="11268" name="组合 11267"/>
            <p:cNvGrpSpPr/>
            <p:nvPr/>
          </p:nvGrpSpPr>
          <p:grpSpPr>
            <a:xfrm>
              <a:off x="1247" y="1026"/>
              <a:ext cx="363" cy="314"/>
              <a:chOff x="1247" y="1026"/>
              <a:chExt cx="363" cy="314"/>
            </a:xfrm>
          </p:grpSpPr>
          <p:sp>
            <p:nvSpPr>
              <p:cNvPr id="11269" name="六边形 11268"/>
              <p:cNvSpPr/>
              <p:nvPr/>
            </p:nvSpPr>
            <p:spPr>
              <a:xfrm>
                <a:off x="1250" y="1031"/>
                <a:ext cx="360" cy="309"/>
              </a:xfrm>
              <a:prstGeom prst="hexagon">
                <a:avLst>
                  <a:gd name="adj" fmla="val 2912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270" name="六边形 11269"/>
              <p:cNvSpPr/>
              <p:nvPr/>
            </p:nvSpPr>
            <p:spPr>
              <a:xfrm>
                <a:off x="1247" y="1026"/>
                <a:ext cx="360" cy="308"/>
              </a:xfrm>
              <a:prstGeom prst="hexagon">
                <a:avLst>
                  <a:gd name="adj" fmla="val 29220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271" name="六边形 11270"/>
              <p:cNvSpPr/>
              <p:nvPr/>
            </p:nvSpPr>
            <p:spPr>
              <a:xfrm>
                <a:off x="1268" y="1045"/>
                <a:ext cx="316" cy="271"/>
              </a:xfrm>
              <a:prstGeom prst="hexagon">
                <a:avLst>
                  <a:gd name="adj" fmla="val 29151"/>
                  <a:gd name="vf" fmla="val 115470"/>
                </a:avLst>
              </a:prstGeom>
              <a:gradFill rotWithShape="1">
                <a:gsLst>
                  <a:gs pos="0">
                    <a:srgbClr val="52693E"/>
                  </a:gs>
                  <a:gs pos="100000">
                    <a:schemeClr val="folHlink"/>
                  </a:gs>
                </a:gsLst>
                <a:lin ang="27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272" name="文本框 11271"/>
            <p:cNvSpPr txBox="1"/>
            <p:nvPr/>
          </p:nvSpPr>
          <p:spPr>
            <a:xfrm>
              <a:off x="1313" y="1072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rPr>
                <a:t>1</a:t>
              </a:r>
              <a:endParaRPr lang="en-US" altLang="zh-CN" sz="2400" b="1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273" name="文本框 11272"/>
          <p:cNvSpPr txBox="1"/>
          <p:nvPr/>
        </p:nvSpPr>
        <p:spPr>
          <a:xfrm>
            <a:off x="684213" y="2276475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液化气的十大特性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274" name="矩形 11273"/>
          <p:cNvSpPr/>
          <p:nvPr/>
        </p:nvSpPr>
        <p:spPr>
          <a:xfrm>
            <a:off x="900113" y="2924175"/>
            <a:ext cx="309562" cy="285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>
              <a:buNone/>
            </a:pPr>
            <a:r>
              <a:rPr lang="en-US" altLang="zh-CN" b="1">
                <a:solidFill>
                  <a:schemeClr val="bg1"/>
                </a:solidFill>
                <a:ea typeface="宋体" panose="02010600030101010101" pitchFamily="2" charset="-122"/>
              </a:rPr>
              <a:t>3</a:t>
            </a:r>
            <a:endParaRPr lang="en-US" altLang="zh-CN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275" name="文本框 11274"/>
          <p:cNvSpPr txBox="1"/>
          <p:nvPr/>
        </p:nvSpPr>
        <p:spPr>
          <a:xfrm>
            <a:off x="1403350" y="2852738"/>
            <a:ext cx="21653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000" b="1">
                <a:ea typeface="华文楷体" pitchFamily="2" charset="-122"/>
              </a:rPr>
              <a:t>液态比重比水轻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1276" name="组合 11275"/>
          <p:cNvGrpSpPr/>
          <p:nvPr/>
        </p:nvGrpSpPr>
        <p:grpSpPr>
          <a:xfrm>
            <a:off x="1111250" y="3070225"/>
            <a:ext cx="2813050" cy="185738"/>
            <a:chOff x="700" y="1934"/>
            <a:chExt cx="1772" cy="117"/>
          </a:xfrm>
        </p:grpSpPr>
        <p:sp>
          <p:nvSpPr>
            <p:cNvPr id="11277" name="直接连接符 11276"/>
            <p:cNvSpPr/>
            <p:nvPr/>
          </p:nvSpPr>
          <p:spPr>
            <a:xfrm>
              <a:off x="700" y="1934"/>
              <a:ext cx="62" cy="117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78" name="直接连接符 11277"/>
            <p:cNvSpPr/>
            <p:nvPr/>
          </p:nvSpPr>
          <p:spPr>
            <a:xfrm>
              <a:off x="762" y="2051"/>
              <a:ext cx="1710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279" name="任意多边形 11278"/>
          <p:cNvSpPr/>
          <p:nvPr/>
        </p:nvSpPr>
        <p:spPr>
          <a:xfrm flipH="1">
            <a:off x="1979613" y="3213100"/>
            <a:ext cx="903287" cy="1241425"/>
          </a:xfrm>
          <a:custGeom>
            <a:avLst/>
            <a:gdLst/>
            <a:ahLst/>
            <a:cxnLst/>
            <a:pathLst>
              <a:path w="1422" h="1955">
                <a:moveTo>
                  <a:pt x="1422" y="0"/>
                </a:moveTo>
                <a:lnTo>
                  <a:pt x="1417" y="220"/>
                </a:lnTo>
                <a:lnTo>
                  <a:pt x="1393" y="426"/>
                </a:lnTo>
                <a:lnTo>
                  <a:pt x="1353" y="617"/>
                </a:lnTo>
                <a:lnTo>
                  <a:pt x="1290" y="793"/>
                </a:lnTo>
                <a:lnTo>
                  <a:pt x="1211" y="955"/>
                </a:lnTo>
                <a:lnTo>
                  <a:pt x="1108" y="1102"/>
                </a:lnTo>
                <a:lnTo>
                  <a:pt x="985" y="1244"/>
                </a:lnTo>
                <a:lnTo>
                  <a:pt x="838" y="1371"/>
                </a:lnTo>
                <a:lnTo>
                  <a:pt x="662" y="1494"/>
                </a:lnTo>
                <a:lnTo>
                  <a:pt x="461" y="1607"/>
                </a:lnTo>
                <a:lnTo>
                  <a:pt x="461" y="1955"/>
                </a:lnTo>
                <a:lnTo>
                  <a:pt x="0" y="1259"/>
                </a:lnTo>
                <a:lnTo>
                  <a:pt x="461" y="563"/>
                </a:lnTo>
                <a:lnTo>
                  <a:pt x="461" y="911"/>
                </a:lnTo>
                <a:lnTo>
                  <a:pt x="549" y="901"/>
                </a:lnTo>
                <a:lnTo>
                  <a:pt x="647" y="872"/>
                </a:lnTo>
                <a:lnTo>
                  <a:pt x="750" y="823"/>
                </a:lnTo>
                <a:lnTo>
                  <a:pt x="853" y="759"/>
                </a:lnTo>
                <a:lnTo>
                  <a:pt x="961" y="685"/>
                </a:lnTo>
                <a:lnTo>
                  <a:pt x="1059" y="602"/>
                </a:lnTo>
                <a:lnTo>
                  <a:pt x="1157" y="509"/>
                </a:lnTo>
                <a:lnTo>
                  <a:pt x="1241" y="406"/>
                </a:lnTo>
                <a:lnTo>
                  <a:pt x="1314" y="303"/>
                </a:lnTo>
                <a:lnTo>
                  <a:pt x="1368" y="200"/>
                </a:lnTo>
                <a:lnTo>
                  <a:pt x="1407" y="97"/>
                </a:lnTo>
                <a:lnTo>
                  <a:pt x="1417" y="0"/>
                </a:lnTo>
                <a:lnTo>
                  <a:pt x="1422" y="0"/>
                </a:lnTo>
                <a:lnTo>
                  <a:pt x="142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CEE4F8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0" name="圆角矩形 11279"/>
          <p:cNvSpPr/>
          <p:nvPr/>
        </p:nvSpPr>
        <p:spPr>
          <a:xfrm>
            <a:off x="3276600" y="3573463"/>
            <a:ext cx="5183188" cy="71913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11281" name="文本框 11280"/>
          <p:cNvSpPr txBox="1"/>
          <p:nvPr/>
        </p:nvSpPr>
        <p:spPr>
          <a:xfrm>
            <a:off x="3419475" y="3573463"/>
            <a:ext cx="49688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像油类一样，浮于水面，约相当于水比重的一半。 </a:t>
            </a:r>
            <a:endParaRPr lang="zh-CN" altLang="en-US" b="1">
              <a:solidFill>
                <a:srgbClr val="4D4D4D"/>
              </a:solidFill>
              <a:ea typeface="宋体" panose="02010600030101010101" pitchFamily="2" charset="-122"/>
            </a:endParaRPr>
          </a:p>
        </p:txBody>
      </p:sp>
      <p:sp>
        <p:nvSpPr>
          <p:cNvPr id="11282" name="矩形 11281"/>
          <p:cNvSpPr/>
          <p:nvPr/>
        </p:nvSpPr>
        <p:spPr>
          <a:xfrm>
            <a:off x="900113" y="4797425"/>
            <a:ext cx="309562" cy="285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>
              <a:buNone/>
            </a:pPr>
            <a:r>
              <a:rPr lang="en-US" altLang="zh-CN" b="1">
                <a:solidFill>
                  <a:schemeClr val="bg1"/>
                </a:solidFill>
                <a:ea typeface="宋体" panose="02010600030101010101" pitchFamily="2" charset="-122"/>
              </a:rPr>
              <a:t>4</a:t>
            </a:r>
            <a:endParaRPr lang="en-US" altLang="zh-CN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283" name="文本框 11282"/>
          <p:cNvSpPr txBox="1"/>
          <p:nvPr/>
        </p:nvSpPr>
        <p:spPr>
          <a:xfrm>
            <a:off x="1331913" y="4725988"/>
            <a:ext cx="32400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000" b="1">
                <a:ea typeface="华文楷体" pitchFamily="2" charset="-122"/>
              </a:rPr>
              <a:t>气态比重比空气重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1284" name="组合 11283"/>
          <p:cNvGrpSpPr/>
          <p:nvPr/>
        </p:nvGrpSpPr>
        <p:grpSpPr>
          <a:xfrm>
            <a:off x="1187450" y="5084763"/>
            <a:ext cx="2808288" cy="144462"/>
            <a:chOff x="748" y="3203"/>
            <a:chExt cx="1769" cy="91"/>
          </a:xfrm>
        </p:grpSpPr>
        <p:sp>
          <p:nvSpPr>
            <p:cNvPr id="11285" name="直接连接符 11284"/>
            <p:cNvSpPr/>
            <p:nvPr/>
          </p:nvSpPr>
          <p:spPr>
            <a:xfrm>
              <a:off x="748" y="3203"/>
              <a:ext cx="62" cy="91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6" name="直接连接符 11285"/>
            <p:cNvSpPr/>
            <p:nvPr/>
          </p:nvSpPr>
          <p:spPr>
            <a:xfrm>
              <a:off x="810" y="3294"/>
              <a:ext cx="1707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1287" name="任意多边形 11286"/>
          <p:cNvSpPr/>
          <p:nvPr/>
        </p:nvSpPr>
        <p:spPr>
          <a:xfrm flipH="1">
            <a:off x="2124075" y="5229225"/>
            <a:ext cx="903288" cy="1241425"/>
          </a:xfrm>
          <a:custGeom>
            <a:avLst/>
            <a:gdLst/>
            <a:ahLst/>
            <a:cxnLst/>
            <a:pathLst>
              <a:path w="1422" h="1955">
                <a:moveTo>
                  <a:pt x="1422" y="0"/>
                </a:moveTo>
                <a:lnTo>
                  <a:pt x="1417" y="220"/>
                </a:lnTo>
                <a:lnTo>
                  <a:pt x="1393" y="426"/>
                </a:lnTo>
                <a:lnTo>
                  <a:pt x="1353" y="617"/>
                </a:lnTo>
                <a:lnTo>
                  <a:pt x="1290" y="793"/>
                </a:lnTo>
                <a:lnTo>
                  <a:pt x="1211" y="955"/>
                </a:lnTo>
                <a:lnTo>
                  <a:pt x="1108" y="1102"/>
                </a:lnTo>
                <a:lnTo>
                  <a:pt x="985" y="1244"/>
                </a:lnTo>
                <a:lnTo>
                  <a:pt x="838" y="1371"/>
                </a:lnTo>
                <a:lnTo>
                  <a:pt x="662" y="1494"/>
                </a:lnTo>
                <a:lnTo>
                  <a:pt x="461" y="1607"/>
                </a:lnTo>
                <a:lnTo>
                  <a:pt x="461" y="1955"/>
                </a:lnTo>
                <a:lnTo>
                  <a:pt x="0" y="1259"/>
                </a:lnTo>
                <a:lnTo>
                  <a:pt x="461" y="563"/>
                </a:lnTo>
                <a:lnTo>
                  <a:pt x="461" y="911"/>
                </a:lnTo>
                <a:lnTo>
                  <a:pt x="549" y="901"/>
                </a:lnTo>
                <a:lnTo>
                  <a:pt x="647" y="872"/>
                </a:lnTo>
                <a:lnTo>
                  <a:pt x="750" y="823"/>
                </a:lnTo>
                <a:lnTo>
                  <a:pt x="853" y="759"/>
                </a:lnTo>
                <a:lnTo>
                  <a:pt x="961" y="685"/>
                </a:lnTo>
                <a:lnTo>
                  <a:pt x="1059" y="602"/>
                </a:lnTo>
                <a:lnTo>
                  <a:pt x="1157" y="509"/>
                </a:lnTo>
                <a:lnTo>
                  <a:pt x="1241" y="406"/>
                </a:lnTo>
                <a:lnTo>
                  <a:pt x="1314" y="303"/>
                </a:lnTo>
                <a:lnTo>
                  <a:pt x="1368" y="200"/>
                </a:lnTo>
                <a:lnTo>
                  <a:pt x="1407" y="97"/>
                </a:lnTo>
                <a:lnTo>
                  <a:pt x="1417" y="0"/>
                </a:lnTo>
                <a:lnTo>
                  <a:pt x="1422" y="0"/>
                </a:lnTo>
                <a:lnTo>
                  <a:pt x="142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CEE4F8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8" name="圆角矩形 11287"/>
          <p:cNvSpPr/>
          <p:nvPr/>
        </p:nvSpPr>
        <p:spPr>
          <a:xfrm>
            <a:off x="3276600" y="5516563"/>
            <a:ext cx="5183188" cy="108108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11289" name="文本框 11288"/>
          <p:cNvSpPr txBox="1"/>
          <p:nvPr/>
        </p:nvSpPr>
        <p:spPr>
          <a:xfrm>
            <a:off x="3492500" y="5661025"/>
            <a:ext cx="46799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11290" name="文本框 11289"/>
          <p:cNvSpPr txBox="1"/>
          <p:nvPr/>
        </p:nvSpPr>
        <p:spPr>
          <a:xfrm>
            <a:off x="3419475" y="5589588"/>
            <a:ext cx="4751388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约为空气比重的</a:t>
            </a:r>
            <a:r>
              <a:rPr lang="en-US" altLang="zh-CN" b="1">
                <a:solidFill>
                  <a:srgbClr val="4D4D4D"/>
                </a:solidFill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．</a:t>
            </a:r>
            <a:r>
              <a:rPr lang="en-US" altLang="zh-CN" b="1">
                <a:solidFill>
                  <a:srgbClr val="4D4D4D"/>
                </a:solidFill>
                <a:ea typeface="宋体" panose="02010600030101010101" pitchFamily="2" charset="-122"/>
              </a:rPr>
              <a:t>5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一一</a:t>
            </a:r>
            <a:r>
              <a:rPr lang="en-US" altLang="zh-CN" b="1">
                <a:solidFill>
                  <a:srgbClr val="4D4D4D"/>
                </a:solidFill>
                <a:ea typeface="宋体" panose="02010600030101010101" pitchFamily="2" charset="-122"/>
              </a:rPr>
              <a:t>2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倍，所以液化石油气泄漏，极易沉积在低洼处，引发燃烧爆炸事故。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矩形 12289"/>
          <p:cNvSpPr/>
          <p:nvPr/>
        </p:nvSpPr>
        <p:spPr>
          <a:xfrm>
            <a:off x="1752600" y="1557338"/>
            <a:ext cx="7391400" cy="563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b="1">
                <a:solidFill>
                  <a:srgbClr val="692AA2"/>
                </a:solidFill>
                <a:ea typeface="方正姚体" pitchFamily="2" charset="-122"/>
              </a:rPr>
              <a:t>液化石油气基本知识（续）</a:t>
            </a:r>
            <a:endParaRPr lang="zh-CN" altLang="en-US" sz="3600" b="1">
              <a:solidFill>
                <a:srgbClr val="692AA2"/>
              </a:solidFill>
              <a:ea typeface="方正姚体" pitchFamily="2" charset="-122"/>
            </a:endParaRPr>
          </a:p>
        </p:txBody>
      </p:sp>
      <p:grpSp>
        <p:nvGrpSpPr>
          <p:cNvPr id="12291" name="组合 12290"/>
          <p:cNvGrpSpPr/>
          <p:nvPr/>
        </p:nvGrpSpPr>
        <p:grpSpPr>
          <a:xfrm>
            <a:off x="1979613" y="1628775"/>
            <a:ext cx="576262" cy="530225"/>
            <a:chOff x="1247" y="1026"/>
            <a:chExt cx="363" cy="334"/>
          </a:xfrm>
        </p:grpSpPr>
        <p:grpSp>
          <p:nvGrpSpPr>
            <p:cNvPr id="12292" name="组合 12291"/>
            <p:cNvGrpSpPr/>
            <p:nvPr/>
          </p:nvGrpSpPr>
          <p:grpSpPr>
            <a:xfrm>
              <a:off x="1247" y="1026"/>
              <a:ext cx="363" cy="314"/>
              <a:chOff x="1247" y="1026"/>
              <a:chExt cx="363" cy="314"/>
            </a:xfrm>
          </p:grpSpPr>
          <p:sp>
            <p:nvSpPr>
              <p:cNvPr id="12293" name="六边形 12292"/>
              <p:cNvSpPr/>
              <p:nvPr/>
            </p:nvSpPr>
            <p:spPr>
              <a:xfrm>
                <a:off x="1250" y="1031"/>
                <a:ext cx="360" cy="309"/>
              </a:xfrm>
              <a:prstGeom prst="hexagon">
                <a:avLst>
                  <a:gd name="adj" fmla="val 2912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294" name="六边形 12293"/>
              <p:cNvSpPr/>
              <p:nvPr/>
            </p:nvSpPr>
            <p:spPr>
              <a:xfrm>
                <a:off x="1247" y="1026"/>
                <a:ext cx="360" cy="308"/>
              </a:xfrm>
              <a:prstGeom prst="hexagon">
                <a:avLst>
                  <a:gd name="adj" fmla="val 29220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2295" name="六边形 12294"/>
              <p:cNvSpPr/>
              <p:nvPr/>
            </p:nvSpPr>
            <p:spPr>
              <a:xfrm>
                <a:off x="1268" y="1045"/>
                <a:ext cx="316" cy="271"/>
              </a:xfrm>
              <a:prstGeom prst="hexagon">
                <a:avLst>
                  <a:gd name="adj" fmla="val 29151"/>
                  <a:gd name="vf" fmla="val 115470"/>
                </a:avLst>
              </a:prstGeom>
              <a:gradFill rotWithShape="1">
                <a:gsLst>
                  <a:gs pos="0">
                    <a:srgbClr val="52693E"/>
                  </a:gs>
                  <a:gs pos="100000">
                    <a:schemeClr val="folHlink"/>
                  </a:gs>
                </a:gsLst>
                <a:lin ang="27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hlink"/>
                  </a:buClr>
                  <a:buSzPct val="100000"/>
                  <a:buFont typeface="Wingdings" panose="05000000000000000000" pitchFamily="2" charset="2"/>
                  <a:buChar char="v"/>
                  <a:defRPr sz="2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defRPr sz="24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Times New Roman" panose="02020603050405020304" pitchFamily="18" charset="0"/>
                  <a:buChar char="•"/>
                  <a:defRPr sz="22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Times New Roman" panose="02020603050405020304" pitchFamily="18" charset="0"/>
                  <a:buChar char="–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»"/>
                  <a:defRPr sz="20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</a:lstStyle>
              <a:p>
                <a:pPr marL="0" lvl="0" indent="0" algn="l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sz="18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296" name="文本框 12295"/>
            <p:cNvSpPr txBox="1"/>
            <p:nvPr/>
          </p:nvSpPr>
          <p:spPr>
            <a:xfrm>
              <a:off x="1313" y="1072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100000"/>
                <a:buFont typeface="Wingdings" panose="05000000000000000000" pitchFamily="2" charset="2"/>
                <a:buChar char="v"/>
                <a:defRPr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24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•"/>
                <a:defRPr sz="22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Times New Roman" panose="02020603050405020304" pitchFamily="18" charset="0"/>
                <a:buChar char="–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SzPct val="100000"/>
                <a:buFont typeface="Wingdings" panose="05000000000000000000" pitchFamily="2" charset="2"/>
                <a:buChar char="»"/>
                <a:defRPr sz="20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>
                  <a:solidFill>
                    <a:schemeClr val="bg1"/>
                  </a:solidFill>
                  <a:ea typeface="宋体" panose="02010600030101010101" pitchFamily="2" charset="-122"/>
                </a:rPr>
                <a:t>1</a:t>
              </a:r>
              <a:endParaRPr lang="en-US" altLang="zh-CN" sz="2400" b="1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2297" name="文本框 12296"/>
          <p:cNvSpPr txBox="1"/>
          <p:nvPr/>
        </p:nvSpPr>
        <p:spPr>
          <a:xfrm>
            <a:off x="684213" y="2276475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FF6600"/>
                </a:solidFill>
                <a:latin typeface="幼圆" pitchFamily="49" charset="-122"/>
                <a:ea typeface="幼圆" pitchFamily="49" charset="-122"/>
              </a:rPr>
              <a:t>液化气的十大特性</a:t>
            </a:r>
            <a:endParaRPr lang="zh-CN" altLang="en-US" sz="2800" b="1">
              <a:solidFill>
                <a:srgbClr val="FF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2298" name="矩形 12297"/>
          <p:cNvSpPr/>
          <p:nvPr/>
        </p:nvSpPr>
        <p:spPr>
          <a:xfrm>
            <a:off x="900113" y="2924175"/>
            <a:ext cx="309562" cy="285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>
              <a:buNone/>
            </a:pPr>
            <a:r>
              <a:rPr lang="en-US" altLang="zh-CN" b="1">
                <a:solidFill>
                  <a:schemeClr val="bg1"/>
                </a:solidFill>
                <a:ea typeface="宋体" panose="02010600030101010101" pitchFamily="2" charset="-122"/>
              </a:rPr>
              <a:t>5</a:t>
            </a:r>
            <a:endParaRPr lang="en-US" altLang="zh-CN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2299" name="文本框 12298"/>
          <p:cNvSpPr txBox="1"/>
          <p:nvPr/>
        </p:nvSpPr>
        <p:spPr>
          <a:xfrm>
            <a:off x="1403350" y="2852738"/>
            <a:ext cx="21653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>
                <a:ea typeface="宋体" panose="02010600030101010101" pitchFamily="2" charset="-122"/>
                <a:hlinkClick r:id="" action="ppaction://hlinkfile"/>
              </a:rPr>
              <a:t>体积膨张系数大</a:t>
            </a:r>
            <a:r>
              <a:rPr lang="zh-CN" altLang="en-US">
                <a:ea typeface="宋体" panose="02010600030101010101" pitchFamily="2" charset="-122"/>
                <a:hlinkClick r:id="" action="ppaction://hlinkfile"/>
              </a:rPr>
              <a:t> 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2300" name="组合 12299"/>
          <p:cNvGrpSpPr/>
          <p:nvPr/>
        </p:nvGrpSpPr>
        <p:grpSpPr>
          <a:xfrm>
            <a:off x="1111250" y="3070225"/>
            <a:ext cx="2813050" cy="185738"/>
            <a:chOff x="700" y="1934"/>
            <a:chExt cx="1772" cy="117"/>
          </a:xfrm>
        </p:grpSpPr>
        <p:sp>
          <p:nvSpPr>
            <p:cNvPr id="12301" name="直接连接符 12300"/>
            <p:cNvSpPr/>
            <p:nvPr/>
          </p:nvSpPr>
          <p:spPr>
            <a:xfrm>
              <a:off x="700" y="1934"/>
              <a:ext cx="62" cy="117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2" name="直接连接符 12301"/>
            <p:cNvSpPr/>
            <p:nvPr/>
          </p:nvSpPr>
          <p:spPr>
            <a:xfrm>
              <a:off x="762" y="2051"/>
              <a:ext cx="1710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303" name="任意多边形 12302"/>
          <p:cNvSpPr/>
          <p:nvPr/>
        </p:nvSpPr>
        <p:spPr>
          <a:xfrm flipH="1">
            <a:off x="1979613" y="3213100"/>
            <a:ext cx="903287" cy="1241425"/>
          </a:xfrm>
          <a:custGeom>
            <a:avLst/>
            <a:gdLst/>
            <a:ahLst/>
            <a:cxnLst/>
            <a:pathLst>
              <a:path w="1422" h="1955">
                <a:moveTo>
                  <a:pt x="1422" y="0"/>
                </a:moveTo>
                <a:lnTo>
                  <a:pt x="1417" y="220"/>
                </a:lnTo>
                <a:lnTo>
                  <a:pt x="1393" y="426"/>
                </a:lnTo>
                <a:lnTo>
                  <a:pt x="1353" y="617"/>
                </a:lnTo>
                <a:lnTo>
                  <a:pt x="1290" y="793"/>
                </a:lnTo>
                <a:lnTo>
                  <a:pt x="1211" y="955"/>
                </a:lnTo>
                <a:lnTo>
                  <a:pt x="1108" y="1102"/>
                </a:lnTo>
                <a:lnTo>
                  <a:pt x="985" y="1244"/>
                </a:lnTo>
                <a:lnTo>
                  <a:pt x="838" y="1371"/>
                </a:lnTo>
                <a:lnTo>
                  <a:pt x="662" y="1494"/>
                </a:lnTo>
                <a:lnTo>
                  <a:pt x="461" y="1607"/>
                </a:lnTo>
                <a:lnTo>
                  <a:pt x="461" y="1955"/>
                </a:lnTo>
                <a:lnTo>
                  <a:pt x="0" y="1259"/>
                </a:lnTo>
                <a:lnTo>
                  <a:pt x="461" y="563"/>
                </a:lnTo>
                <a:lnTo>
                  <a:pt x="461" y="911"/>
                </a:lnTo>
                <a:lnTo>
                  <a:pt x="549" y="901"/>
                </a:lnTo>
                <a:lnTo>
                  <a:pt x="647" y="872"/>
                </a:lnTo>
                <a:lnTo>
                  <a:pt x="750" y="823"/>
                </a:lnTo>
                <a:lnTo>
                  <a:pt x="853" y="759"/>
                </a:lnTo>
                <a:lnTo>
                  <a:pt x="961" y="685"/>
                </a:lnTo>
                <a:lnTo>
                  <a:pt x="1059" y="602"/>
                </a:lnTo>
                <a:lnTo>
                  <a:pt x="1157" y="509"/>
                </a:lnTo>
                <a:lnTo>
                  <a:pt x="1241" y="406"/>
                </a:lnTo>
                <a:lnTo>
                  <a:pt x="1314" y="303"/>
                </a:lnTo>
                <a:lnTo>
                  <a:pt x="1368" y="200"/>
                </a:lnTo>
                <a:lnTo>
                  <a:pt x="1407" y="97"/>
                </a:lnTo>
                <a:lnTo>
                  <a:pt x="1417" y="0"/>
                </a:lnTo>
                <a:lnTo>
                  <a:pt x="1422" y="0"/>
                </a:lnTo>
                <a:lnTo>
                  <a:pt x="142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CEE4F8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4" name="圆角矩形 12303"/>
          <p:cNvSpPr/>
          <p:nvPr/>
        </p:nvSpPr>
        <p:spPr>
          <a:xfrm>
            <a:off x="3276600" y="3284538"/>
            <a:ext cx="5183188" cy="15843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12305" name="文本框 12304"/>
          <p:cNvSpPr txBox="1"/>
          <p:nvPr/>
        </p:nvSpPr>
        <p:spPr>
          <a:xfrm>
            <a:off x="3419475" y="3284538"/>
            <a:ext cx="4968875" cy="1465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液化石油气的体积膨胀系数大约是同温度水的体积膨胀系数的</a:t>
            </a:r>
            <a:r>
              <a:rPr lang="en-US" altLang="zh-CN" b="1">
                <a:solidFill>
                  <a:srgbClr val="4D4D4D"/>
                </a:solidFill>
                <a:ea typeface="宋体" panose="02010600030101010101" pitchFamily="2" charset="-122"/>
              </a:rPr>
              <a:t>10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～</a:t>
            </a:r>
            <a:r>
              <a:rPr lang="en-US" altLang="zh-CN" b="1">
                <a:solidFill>
                  <a:srgbClr val="4D4D4D"/>
                </a:solidFill>
                <a:ea typeface="宋体" panose="02010600030101010101" pitchFamily="2" charset="-122"/>
              </a:rPr>
              <a:t>16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倍，随着温度的升高，液态体积会不断膨胀，气态压力也不断增加，温度每升高摄氏</a:t>
            </a:r>
            <a:r>
              <a:rPr lang="en-US" altLang="zh-CN" b="1">
                <a:solidFill>
                  <a:srgbClr val="4D4D4D"/>
                </a:solidFill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度，体积膨胀</a:t>
            </a:r>
            <a:r>
              <a:rPr lang="en-US" altLang="zh-CN" b="1">
                <a:solidFill>
                  <a:srgbClr val="4D4D4D"/>
                </a:solidFill>
                <a:ea typeface="宋体" panose="02010600030101010101" pitchFamily="2" charset="-122"/>
              </a:rPr>
              <a:t>0.3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～</a:t>
            </a:r>
            <a:r>
              <a:rPr lang="en-US" altLang="zh-CN" b="1">
                <a:solidFill>
                  <a:srgbClr val="4D4D4D"/>
                </a:solidFill>
                <a:ea typeface="宋体" panose="02010600030101010101" pitchFamily="2" charset="-122"/>
              </a:rPr>
              <a:t>0.4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％，气压增加</a:t>
            </a:r>
            <a:r>
              <a:rPr lang="en-US" altLang="zh-CN" b="1">
                <a:solidFill>
                  <a:srgbClr val="4D4D4D"/>
                </a:solidFill>
                <a:ea typeface="宋体" panose="02010600030101010101" pitchFamily="2" charset="-122"/>
              </a:rPr>
              <a:t>0.2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～</a:t>
            </a:r>
            <a:r>
              <a:rPr lang="en-US" altLang="zh-CN" b="1">
                <a:solidFill>
                  <a:srgbClr val="4D4D4D"/>
                </a:solidFill>
                <a:ea typeface="宋体" panose="02010600030101010101" pitchFamily="2" charset="-122"/>
              </a:rPr>
              <a:t>0.3MPa</a:t>
            </a:r>
            <a:r>
              <a:rPr lang="en-US" altLang="zh-CN">
                <a:solidFill>
                  <a:srgbClr val="4D4D4D"/>
                </a:solidFill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rgbClr val="4D4D4D"/>
                </a:solidFill>
                <a:ea typeface="宋体" panose="02010600030101010101" pitchFamily="2" charset="-122"/>
              </a:rPr>
              <a:t>。</a:t>
            </a:r>
            <a:endParaRPr lang="zh-CN" altLang="en-US">
              <a:solidFill>
                <a:srgbClr val="4D4D4D"/>
              </a:solidFill>
              <a:ea typeface="宋体" panose="02010600030101010101" pitchFamily="2" charset="-122"/>
            </a:endParaRPr>
          </a:p>
        </p:txBody>
      </p:sp>
      <p:sp>
        <p:nvSpPr>
          <p:cNvPr id="12306" name="矩形 12305"/>
          <p:cNvSpPr/>
          <p:nvPr/>
        </p:nvSpPr>
        <p:spPr>
          <a:xfrm>
            <a:off x="900113" y="4797425"/>
            <a:ext cx="309562" cy="285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>
              <a:buNone/>
            </a:pPr>
            <a:r>
              <a:rPr lang="en-US" altLang="zh-CN" b="1">
                <a:solidFill>
                  <a:schemeClr val="bg1"/>
                </a:solidFill>
                <a:ea typeface="宋体" panose="02010600030101010101" pitchFamily="2" charset="-122"/>
              </a:rPr>
              <a:t>6</a:t>
            </a:r>
            <a:endParaRPr lang="en-US" altLang="zh-CN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2307" name="文本框 12306"/>
          <p:cNvSpPr txBox="1"/>
          <p:nvPr/>
        </p:nvSpPr>
        <p:spPr>
          <a:xfrm>
            <a:off x="1331913" y="4725988"/>
            <a:ext cx="324008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>
                <a:ea typeface="宋体" panose="02010600030101010101" pitchFamily="2" charset="-122"/>
              </a:rPr>
              <a:t>沸点低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2308" name="组合 12307"/>
          <p:cNvGrpSpPr/>
          <p:nvPr/>
        </p:nvGrpSpPr>
        <p:grpSpPr>
          <a:xfrm>
            <a:off x="1187450" y="5084763"/>
            <a:ext cx="3173413" cy="142875"/>
            <a:chOff x="748" y="3203"/>
            <a:chExt cx="1999" cy="90"/>
          </a:xfrm>
        </p:grpSpPr>
        <p:sp>
          <p:nvSpPr>
            <p:cNvPr id="12309" name="直接连接符 12308"/>
            <p:cNvSpPr/>
            <p:nvPr/>
          </p:nvSpPr>
          <p:spPr>
            <a:xfrm>
              <a:off x="748" y="3203"/>
              <a:ext cx="70" cy="9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10" name="直接连接符 12309"/>
            <p:cNvSpPr/>
            <p:nvPr/>
          </p:nvSpPr>
          <p:spPr>
            <a:xfrm>
              <a:off x="818" y="3293"/>
              <a:ext cx="1929" cy="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311" name="任意多边形 12310"/>
          <p:cNvSpPr/>
          <p:nvPr/>
        </p:nvSpPr>
        <p:spPr>
          <a:xfrm flipH="1">
            <a:off x="2124075" y="5229225"/>
            <a:ext cx="903288" cy="1241425"/>
          </a:xfrm>
          <a:custGeom>
            <a:avLst/>
            <a:gdLst/>
            <a:ahLst/>
            <a:cxnLst/>
            <a:pathLst>
              <a:path w="1422" h="1955">
                <a:moveTo>
                  <a:pt x="1422" y="0"/>
                </a:moveTo>
                <a:lnTo>
                  <a:pt x="1417" y="220"/>
                </a:lnTo>
                <a:lnTo>
                  <a:pt x="1393" y="426"/>
                </a:lnTo>
                <a:lnTo>
                  <a:pt x="1353" y="617"/>
                </a:lnTo>
                <a:lnTo>
                  <a:pt x="1290" y="793"/>
                </a:lnTo>
                <a:lnTo>
                  <a:pt x="1211" y="955"/>
                </a:lnTo>
                <a:lnTo>
                  <a:pt x="1108" y="1102"/>
                </a:lnTo>
                <a:lnTo>
                  <a:pt x="985" y="1244"/>
                </a:lnTo>
                <a:lnTo>
                  <a:pt x="838" y="1371"/>
                </a:lnTo>
                <a:lnTo>
                  <a:pt x="662" y="1494"/>
                </a:lnTo>
                <a:lnTo>
                  <a:pt x="461" y="1607"/>
                </a:lnTo>
                <a:lnTo>
                  <a:pt x="461" y="1955"/>
                </a:lnTo>
                <a:lnTo>
                  <a:pt x="0" y="1259"/>
                </a:lnTo>
                <a:lnTo>
                  <a:pt x="461" y="563"/>
                </a:lnTo>
                <a:lnTo>
                  <a:pt x="461" y="911"/>
                </a:lnTo>
                <a:lnTo>
                  <a:pt x="549" y="901"/>
                </a:lnTo>
                <a:lnTo>
                  <a:pt x="647" y="872"/>
                </a:lnTo>
                <a:lnTo>
                  <a:pt x="750" y="823"/>
                </a:lnTo>
                <a:lnTo>
                  <a:pt x="853" y="759"/>
                </a:lnTo>
                <a:lnTo>
                  <a:pt x="961" y="685"/>
                </a:lnTo>
                <a:lnTo>
                  <a:pt x="1059" y="602"/>
                </a:lnTo>
                <a:lnTo>
                  <a:pt x="1157" y="509"/>
                </a:lnTo>
                <a:lnTo>
                  <a:pt x="1241" y="406"/>
                </a:lnTo>
                <a:lnTo>
                  <a:pt x="1314" y="303"/>
                </a:lnTo>
                <a:lnTo>
                  <a:pt x="1368" y="200"/>
                </a:lnTo>
                <a:lnTo>
                  <a:pt x="1407" y="97"/>
                </a:lnTo>
                <a:lnTo>
                  <a:pt x="1417" y="0"/>
                </a:lnTo>
                <a:lnTo>
                  <a:pt x="1422" y="0"/>
                </a:lnTo>
                <a:lnTo>
                  <a:pt x="142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CEE4F8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12" name="圆角矩形 12311"/>
          <p:cNvSpPr/>
          <p:nvPr/>
        </p:nvSpPr>
        <p:spPr>
          <a:xfrm>
            <a:off x="3276600" y="5516563"/>
            <a:ext cx="5183188" cy="108108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12313" name="文本框 12312"/>
          <p:cNvSpPr txBox="1"/>
          <p:nvPr/>
        </p:nvSpPr>
        <p:spPr>
          <a:xfrm>
            <a:off x="3492500" y="5661025"/>
            <a:ext cx="46799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endParaRPr>
              <a:ea typeface="宋体" panose="02010600030101010101" pitchFamily="2" charset="-122"/>
            </a:endParaRPr>
          </a:p>
        </p:txBody>
      </p:sp>
      <p:sp>
        <p:nvSpPr>
          <p:cNvPr id="12314" name="文本框 12313"/>
          <p:cNvSpPr txBox="1"/>
          <p:nvPr/>
        </p:nvSpPr>
        <p:spPr>
          <a:xfrm>
            <a:off x="3419475" y="5589588"/>
            <a:ext cx="4751388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一般沸点在</a:t>
            </a:r>
            <a:r>
              <a:rPr lang="en-US" altLang="zh-CN" b="1">
                <a:solidFill>
                  <a:srgbClr val="4D4D4D"/>
                </a:solidFill>
                <a:ea typeface="宋体" panose="02010600030101010101" pitchFamily="2" charset="-122"/>
              </a:rPr>
              <a:t>0℃</a:t>
            </a:r>
            <a:r>
              <a:rPr lang="zh-CN" altLang="en-US" b="1">
                <a:solidFill>
                  <a:srgbClr val="4D4D4D"/>
                </a:solidFill>
                <a:ea typeface="宋体" panose="02010600030101010101" pitchFamily="2" charset="-122"/>
              </a:rPr>
              <a:t>以下，在我国，尤其是南方，即使是冬季最冷的气温条件下，也能自然气化。</a:t>
            </a:r>
            <a:r>
              <a:rPr lang="zh-CN" altLang="en-US">
                <a:solidFill>
                  <a:srgbClr val="4D4D4D"/>
                </a:solidFill>
                <a:ea typeface="宋体" panose="02010600030101010101" pitchFamily="2" charset="-122"/>
              </a:rPr>
              <a:t> </a:t>
            </a:r>
            <a:endParaRPr lang="zh-CN" altLang="en-US">
              <a:solidFill>
                <a:srgbClr val="4D4D4D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2.xml><?xml version="1.0" encoding="utf-8"?>
<p:tagLst xmlns:p="http://schemas.openxmlformats.org/presentationml/2006/main"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PPT模板 003">
  <a:themeElements>
    <a:clrScheme name="PPT模板 003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7DA0D3"/>
      </a:hlink>
      <a:folHlink>
        <a:srgbClr val="B2E385"/>
      </a:folHlink>
    </a:clrScheme>
    <a:fontScheme name="PPT模板 0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PT模板 003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>
    <a:spDef>
      <a:spPr>
        <a:solidFill>
          <a:schemeClr val="accent1"/>
        </a:solidFill>
        <a:ln w="9525" cap="flat" cmpd="sng">
          <a:solidFill>
            <a:schemeClr val="tx1"/>
          </a:solidFill>
          <a:prstDash val="solid"/>
          <a:miter/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6239</Words>
  <Application>WPS 演示</Application>
  <PresentationFormat/>
  <Paragraphs>568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35</vt:i4>
      </vt:variant>
    </vt:vector>
  </HeadingPairs>
  <TitlesOfParts>
    <vt:vector size="52" baseType="lpstr">
      <vt:lpstr>Arial</vt:lpstr>
      <vt:lpstr>宋体</vt:lpstr>
      <vt:lpstr>Wingdings</vt:lpstr>
      <vt:lpstr>Times New Roman</vt:lpstr>
      <vt:lpstr>微软雅黑</vt:lpstr>
      <vt:lpstr>方正姚体</vt:lpstr>
      <vt:lpstr>幼圆</vt:lpstr>
      <vt:lpstr>华文楷体</vt:lpstr>
      <vt:lpstr>华文中宋</vt:lpstr>
      <vt:lpstr>仿宋_GB2312</vt:lpstr>
      <vt:lpstr>仿宋</vt:lpstr>
      <vt:lpstr>华文隶书</vt:lpstr>
      <vt:lpstr>Arial Unicode MS</vt:lpstr>
      <vt:lpstr>楷体</vt:lpstr>
      <vt:lpstr>汉仪旗黑-85S</vt:lpstr>
      <vt:lpstr>黑体</vt:lpstr>
      <vt:lpstr>PPT模板 003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公众号：安全人联盟</dc:title>
  <dc:creator>安全人联盟</dc:creator>
  <dc:description>更多安全资料加微信：safety2025</dc:description>
  <cp:lastModifiedBy>玲俐</cp:lastModifiedBy>
  <cp:revision>2</cp:revision>
  <dcterms:created xsi:type="dcterms:W3CDTF">2009-12-12T07:52:21Z</dcterms:created>
  <dcterms:modified xsi:type="dcterms:W3CDTF">2024-06-03T09:00:15Z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8AAE7DCCA2EF41ACB766EDF9185C2DFA_13</vt:lpwstr>
  </property>
  <property fmtid="{D5CDD505-2E9C-101B-9397-08002B2CF9AE}" pid="3" name="KSOProductBuildVer">
    <vt:lpwstr>2052-12.1.0.16929</vt:lpwstr>
  </property>
</Properties>
</file>