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7"/>
  </p:notesMasterIdLst>
  <p:handoutMasterIdLst>
    <p:handoutMasterId r:id="rId46"/>
  </p:handoutMasterIdLst>
  <p:sldIdLst>
    <p:sldId id="374" r:id="rId4"/>
    <p:sldId id="415" r:id="rId5"/>
    <p:sldId id="375" r:id="rId6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6" r:id="rId45"/>
  </p:sldIdLst>
  <p:sldSz cx="12192000" cy="6858000"/>
  <p:notesSz cx="6858000" cy="9144000"/>
  <p:custDataLst>
    <p:tags r:id="rId5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E8FF"/>
    <a:srgbClr val="69E1FF"/>
    <a:srgbClr val="F5B54B"/>
    <a:srgbClr val="EEAE00"/>
    <a:srgbClr val="946F00"/>
    <a:srgbClr val="CC9A00"/>
    <a:srgbClr val="FF9300"/>
    <a:srgbClr val="437CE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/>
    <p:restoredTop sz="94660"/>
  </p:normalViewPr>
  <p:slideViewPr>
    <p:cSldViewPr snapToGrid="0" showGuides="1">
      <p:cViewPr varScale="1">
        <p:scale>
          <a:sx n="59" d="100"/>
          <a:sy n="59" d="100"/>
        </p:scale>
        <p:origin x="908" y="52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1" Type="http://schemas.openxmlformats.org/officeDocument/2006/relationships/tags" Target="tags/tag133.xml"/><Relationship Id="rId50" Type="http://schemas.openxmlformats.org/officeDocument/2006/relationships/commentAuthors" Target="commentAuthors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海量安全资料加入知识星球:安全精品资料库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免费资料关注公</a:t>
            </a:r>
            <a:r>
              <a:rPr lang="en-US" altLang="zh-CN"/>
              <a:t> </a:t>
            </a:r>
            <a:r>
              <a:rPr lang="zh-CN" altLang="en-US"/>
              <a:t>众号:安全生产管理；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1270" y="1833245"/>
            <a:ext cx="12190730" cy="25533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8000" b="1" i="0" u="non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2024年</a:t>
            </a:r>
            <a:r>
              <a:rPr lang="zh-CN" altLang="en-US" sz="8000" b="1" i="0" u="non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安全生产月</a:t>
            </a:r>
            <a:endParaRPr lang="zh-CN" altLang="en-US" sz="8000" b="1" i="0" u="none" kern="1200" baseline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安全技能竞赛</a:t>
            </a:r>
            <a:r>
              <a:rPr lang="zh-CN" altLang="en-US" sz="8000" b="1" i="0" u="none" kern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活动策划</a:t>
            </a:r>
            <a:endParaRPr lang="zh-CN" altLang="en-US" sz="8000" b="1" i="0" u="none" kern="1200" baseline="0" dirty="0">
              <a:solidFill>
                <a:srgbClr val="8BE8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8255"/>
            <a:ext cx="6190615" cy="52197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人人讲安全</a:t>
            </a:r>
            <a:r>
              <a:rPr lang="en-US" altLang="zh-C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个个会应急</a:t>
            </a:r>
            <a:r>
              <a:rPr lang="en-US" altLang="zh-CN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畅通生命通道</a:t>
            </a:r>
            <a:endParaRPr lang="zh-CN" alt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0892" y="5688330"/>
            <a:ext cx="706387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1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495130" y="0"/>
            <a:ext cx="6754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3025" y="0"/>
            <a:ext cx="284163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6150610" y="363220"/>
            <a:ext cx="5444490" cy="573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12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2024年安全生产月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安全技能竞赛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53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956425" y="1285875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活动目的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956425" y="1943100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</a:t>
            </a:r>
            <a:r>
              <a:rPr lang="en-US" altLang="zh-CN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形式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56425" y="263366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竞赛组织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56425" y="3259138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活动时间、地点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56425" y="388461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参赛对象及相关要求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56425" y="452596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06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活动日程安排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56425" y="5152708"/>
            <a:ext cx="3832225" cy="3689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07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竞赛规则说明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56425" y="5794375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08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奖项设置、评奖规则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5437188" y="0"/>
            <a:ext cx="67548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153025" y="0"/>
            <a:ext cx="28416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图片 19"/>
          <p:cNvPicPr>
            <a:picLocks noChangeAspect="1"/>
          </p:cNvPicPr>
          <p:nvPr userDrawn="1"/>
        </p:nvPicPr>
        <p:blipFill>
          <a:blip r:embed="rId2"/>
          <a:srcRect t="5614" b="5614"/>
          <a:stretch>
            <a:fillRect/>
          </a:stretch>
        </p:blipFill>
        <p:spPr>
          <a:xfrm>
            <a:off x="0" y="0"/>
            <a:ext cx="5153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6"/>
          <p:cNvSpPr txBox="1">
            <a:spLocks noChangeArrowheads="1"/>
          </p:cNvSpPr>
          <p:nvPr userDrawn="1"/>
        </p:nvSpPr>
        <p:spPr bwMode="auto">
          <a:xfrm>
            <a:off x="6956425" y="1285875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活动目的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 userDrawn="1"/>
        </p:nvSpPr>
        <p:spPr bwMode="auto">
          <a:xfrm>
            <a:off x="6956425" y="1943100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</a:t>
            </a:r>
            <a:r>
              <a:rPr lang="en-US" altLang="zh-CN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形式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6956425" y="263366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活动组织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6956425" y="3259138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活动时间、地点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6956425" y="388461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参赛对象及相关要求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6956425" y="4525963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06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活动日程安排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956425" y="5152708"/>
            <a:ext cx="3832225" cy="3689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07 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竞赛规则说明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6956425" y="5794375"/>
            <a:ext cx="3832225" cy="368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08    </a:t>
            </a:r>
            <a:r>
              <a:rPr lang="zh-CN" altLang="en-US" sz="2400" b="1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奖项设置、评奖规则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6150610" y="363220"/>
            <a:ext cx="5444490" cy="573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12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2024年安全生产月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安全技能竞赛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900" y="6410325"/>
            <a:ext cx="4965700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竞赛规则说明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900" y="6410325"/>
            <a:ext cx="4965700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奖项设置与评奖规则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7900" y="6410325"/>
            <a:ext cx="4965700" cy="4000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lvl="0" eaLnBrk="1" hangingPunct="1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参加对象和要求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3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3938588"/>
            <a:ext cx="12192000" cy="26193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949575" y="4371975"/>
            <a:ext cx="62388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36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祝大家在比赛中取得好成绩！！</a:t>
            </a:r>
            <a:endParaRPr lang="zh-CN" altLang="en-US" sz="3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98788" y="5840413"/>
            <a:ext cx="6194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70238" y="2247900"/>
            <a:ext cx="62388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感谢聆听！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8" Type="http://schemas.openxmlformats.org/officeDocument/2006/relationships/theme" Target="../theme/theme2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38888"/>
            <a:ext cx="574675" cy="51911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74675" y="6338888"/>
            <a:ext cx="11617325" cy="51911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燕尾形 10"/>
          <p:cNvSpPr/>
          <p:nvPr userDrawn="1"/>
        </p:nvSpPr>
        <p:spPr>
          <a:xfrm>
            <a:off x="193675" y="6475413"/>
            <a:ext cx="187325" cy="246063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椭圆 11"/>
          <p:cNvSpPr>
            <a:spLocks noChangeArrowheads="1"/>
          </p:cNvSpPr>
          <p:nvPr userDrawn="1"/>
        </p:nvSpPr>
        <p:spPr bwMode="auto">
          <a:xfrm>
            <a:off x="11356975" y="6438900"/>
            <a:ext cx="360363" cy="360363"/>
          </a:xfrm>
          <a:prstGeom prst="ellipse">
            <a:avLst/>
          </a:prstGeom>
          <a:solidFill>
            <a:srgbClr val="FFFFFF">
              <a:alpha val="34901"/>
            </a:srgbClr>
          </a:solidFill>
          <a:ln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0" name="TextBox 15"/>
          <p:cNvSpPr txBox="1">
            <a:spLocks noChangeArrowheads="1"/>
          </p:cNvSpPr>
          <p:nvPr userDrawn="1"/>
        </p:nvSpPr>
        <p:spPr bwMode="auto">
          <a:xfrm>
            <a:off x="11212513" y="6450013"/>
            <a:ext cx="6492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 algn="ctr" eaLnBrk="1" hangingPunct="1"/>
            <a:fld id="{9A0DB2DC-4C9A-4742-B13C-FB6460FD3503}" type="slidenum">
              <a:rPr lang="zh-CN" altLang="en-US" sz="16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</a:fld>
            <a:r>
              <a:rPr lang="zh-CN" altLang="en-US" sz="1600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srgbClr val="FFFFFF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574675" y="201613"/>
            <a:ext cx="863600" cy="8636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9.jpeg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4" Type="http://schemas.openxmlformats.org/officeDocument/2006/relationships/image" Target="../media/image4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3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4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tags" Target="../tags/tag9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jpe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9.jpeg"/><Relationship Id="rId1" Type="http://schemas.openxmlformats.org/officeDocument/2006/relationships/tags" Target="../tags/tag109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7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13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31.xml"/><Relationship Id="rId5" Type="http://schemas.openxmlformats.org/officeDocument/2006/relationships/image" Target="../media/image20.jpeg"/><Relationship Id="rId4" Type="http://schemas.openxmlformats.org/officeDocument/2006/relationships/tags" Target="../tags/tag130.xml"/><Relationship Id="rId3" Type="http://schemas.openxmlformats.org/officeDocument/2006/relationships/image" Target="../media/image19.jpe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2602865" y="446391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152865" y="571184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>
                    <a:lumMod val="20000"/>
                    <a:lumOff val="80000"/>
                  </a:schemeClr>
                </a:solidFill>
              </a:rPr>
              <a:t>全面</a:t>
            </a:r>
            <a:endParaRPr lang="zh-CN" altLang="en-US" b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395980" y="571246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>
                    <a:lumMod val="20000"/>
                    <a:lumOff val="80000"/>
                  </a:schemeClr>
                </a:solidFill>
              </a:rPr>
              <a:t>专业</a:t>
            </a:r>
            <a:endParaRPr lang="zh-CN" altLang="en-US" b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4639095" y="571184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>
                    <a:lumMod val="20000"/>
                    <a:lumOff val="80000"/>
                  </a:schemeClr>
                </a:solidFill>
              </a:rPr>
              <a:t>实用</a:t>
            </a:r>
            <a:endParaRPr lang="zh-CN" altLang="en-US" b="1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3071813"/>
            <a:ext cx="41767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TextBox 10"/>
          <p:cNvSpPr txBox="1"/>
          <p:nvPr>
            <p:custDataLst>
              <p:tags r:id="rId2"/>
            </p:custDataLst>
          </p:nvPr>
        </p:nvSpPr>
        <p:spPr>
          <a:xfrm>
            <a:off x="6945313" y="3210402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04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活动时间、地点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69950" y="544513"/>
            <a:ext cx="6745288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04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活动时间、地点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404938" y="1493838"/>
            <a:ext cx="6969125" cy="1943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竞赛时间：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514350" lvl="0" indent="-514350"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竞赛地点：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514350" lvl="0" indent="-514350" eaLnBrk="1" hangingPunct="1">
              <a:lnSpc>
                <a:spcPct val="130000"/>
              </a:lnSpc>
            </a:pP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6488" y="176530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90613" y="2390775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013" y="6430963"/>
            <a:ext cx="674528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04  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活动时间、地点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3681413"/>
            <a:ext cx="43418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TextBox 10"/>
          <p:cNvSpPr txBox="1"/>
          <p:nvPr>
            <p:custDataLst>
              <p:tags r:id="rId2"/>
            </p:custDataLst>
          </p:nvPr>
        </p:nvSpPr>
        <p:spPr>
          <a:xfrm>
            <a:off x="6945313" y="3820002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05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参赛对象和相关要求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9950" y="544513"/>
            <a:ext cx="5940425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05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参赛对象和要求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>
            <p:custDataLst>
              <p:tags r:id="rId1"/>
            </p:custDataLst>
          </p:nvPr>
        </p:nvSpPr>
        <p:spPr>
          <a:xfrm>
            <a:off x="790575" y="1268413"/>
            <a:ext cx="10623550" cy="5520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、公司的所有员工均可参加；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、消防技能竞赛队伍：各部门可通过内部竞赛、选拔出一到二支队伍参 赛。一支队伍可由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人组成</a:t>
            </a:r>
            <a:r>
              <a:rPr lang="en-US" altLang="x-none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至少含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名女队员；同一队员最多能参加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个单项，且不能同时参加两个队伍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项目一：“搭桥过河灭钢瓶火”（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人，有一名女队员）； 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项目二：“双人二盘水带对接”（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项目三：“单架抬伤员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米”（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项目四：“三人四脚集体逃生”（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项目五：“模拟场景应急处置”（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、领队：各板块公司安全部门派一名工作人员带队。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  <a:spcBef>
                <a:spcPts val="1200"/>
              </a:spcBef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7538" y="2743200"/>
            <a:ext cx="2374230" cy="328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4352925"/>
            <a:ext cx="43418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TextBox 10"/>
          <p:cNvSpPr txBox="1"/>
          <p:nvPr>
            <p:custDataLst>
              <p:tags r:id="rId2"/>
            </p:custDataLst>
          </p:nvPr>
        </p:nvSpPr>
        <p:spPr>
          <a:xfrm>
            <a:off x="6945313" y="4491514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06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活动日程安排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69950" y="544513"/>
            <a:ext cx="6745288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06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日常安排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842963" y="1331913"/>
            <a:ext cx="10512425" cy="5367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每个板块公司由安全部门负责人于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日前将参赛人员名单报集团安全管理中心处；免费资料关注公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众号:安全生产管理；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8:40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前，到安全管理中心处报到，联系电话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***********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9:00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在篮球场进行入场仪式，正式开始进行消防技能竞赛：“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搭桥过河灭钢瓶火”、“双人二盘水带对接”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（预计时间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小时）；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午餐由集团安排在食堂就餐；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中午时段安排在五楼培训室休息；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14:00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开始，进行消防技能后三个项目竞赛：“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单架抬伤员</a:t>
            </a: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米”、“三人四足集体逃生”、“模拟场景应急处置”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。（预计时间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小时）；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由集团领导给优胜人员颁奖并对活动进行总结。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3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9600" y="146050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9600" y="2439988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09600" y="2905125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09600" y="383540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09600" y="4316413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09600" y="478155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09600" y="575945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013" y="6430963"/>
            <a:ext cx="674528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06  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日常安排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4962525"/>
            <a:ext cx="43418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TextBox 10"/>
          <p:cNvSpPr txBox="1"/>
          <p:nvPr>
            <p:custDataLst>
              <p:tags r:id="rId2"/>
            </p:custDataLst>
          </p:nvPr>
        </p:nvSpPr>
        <p:spPr>
          <a:xfrm>
            <a:off x="6945313" y="5101114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07 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竞赛规则说明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88963" y="1624013"/>
            <a:ext cx="7200900" cy="4329113"/>
          </a:xfrm>
          <a:prstGeom prst="rect">
            <a:avLst/>
          </a:prstGeom>
          <a:solidFill>
            <a:schemeClr val="lt1"/>
          </a:solidFill>
          <a:ln>
            <a:solidFill>
              <a:schemeClr val="l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2800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9950" y="544513"/>
            <a:ext cx="2973388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7.1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竞赛项目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8963" y="1479550"/>
            <a:ext cx="7200900" cy="10795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sz="2800" dirty="0">
              <a:solidFill>
                <a:srgbClr val="7671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58863" y="1762125"/>
            <a:ext cx="6376988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 双人二盘水带对接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58863" y="2435225"/>
            <a:ext cx="6376988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项目二： 搭桥过河灭钢瓶火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058863" y="3173413"/>
            <a:ext cx="6376988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项目三： 单架抬伤员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058863" y="3927475"/>
            <a:ext cx="6376988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项目四： 模拟场景应急处置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58863" y="4730750"/>
            <a:ext cx="6376988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 三人四腿集体逃生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073150" y="2116138"/>
            <a:ext cx="69040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两男一女（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人），女队员负责灭火；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5603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24838" y="1357313"/>
            <a:ext cx="3373437" cy="432911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" name="矩形 11"/>
          <p:cNvSpPr/>
          <p:nvPr/>
        </p:nvSpPr>
        <p:spPr>
          <a:xfrm>
            <a:off x="1050925" y="2711450"/>
            <a:ext cx="6538913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物品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：两块木板（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150cm×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３０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cm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）、灭火器、手套。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项目一：搭桥过河灭钢瓶火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参赛队员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5607" name="组合 29"/>
          <p:cNvGrpSpPr/>
          <p:nvPr/>
        </p:nvGrpSpPr>
        <p:grpSpPr>
          <a:xfrm>
            <a:off x="811213" y="1628775"/>
            <a:ext cx="3913187" cy="207963"/>
            <a:chOff x="842591" y="1616264"/>
            <a:chExt cx="3627679" cy="72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869081" y="1653089"/>
              <a:ext cx="3601189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842591" y="1616264"/>
              <a:ext cx="72112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38200" y="2151539"/>
            <a:ext cx="7040563" cy="34486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lvl="0" indent="-457200" eaLnBrk="0" hangingPunct="0">
              <a:lnSpc>
                <a:spcPct val="13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起点 （选好灭钢瓶火需要用的工具，三名队员带上物品站到木板上）。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30000"/>
              </a:lnSpc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利用两块木板更换往前移动到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米处（模拟对岸）的终点。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30000"/>
              </a:lnSpc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到达对岸终点后，由女队员拿灭火器跑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米去灭钢瓶火。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30000"/>
              </a:lnSpc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火灭完后跑到终点（记时结束）。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6627" name="Picture 4" descr="http://p0.so.qhimg.com/bdr/_240_/t01eb1999f2f50c9c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8963" y="1470025"/>
            <a:ext cx="3362325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矩形 14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项目一：搭桥过河灭钢瓶火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竞赛流程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6630" name="组合 29"/>
          <p:cNvGrpSpPr/>
          <p:nvPr/>
        </p:nvGrpSpPr>
        <p:grpSpPr>
          <a:xfrm>
            <a:off x="811213" y="1628775"/>
            <a:ext cx="3913187" cy="207963"/>
            <a:chOff x="842591" y="1616264"/>
            <a:chExt cx="3627679" cy="7200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869081" y="1653089"/>
              <a:ext cx="3601189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2112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090295"/>
            <a:ext cx="742188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196715"/>
            <a:ext cx="686498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6420" y="3839845"/>
            <a:ext cx="3562985" cy="2374265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4435" y="4933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62000" y="2118678"/>
            <a:ext cx="7162800" cy="29381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41325" lvl="0" indent="-441325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木板移动的过程中，所有队员只能在木板上完成， 队员的身体以及所带的灭火用物品都不能接触地面。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搭桥过河评定标准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如下：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1325" lvl="0" indent="-441325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队员每人触地一次加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1325" lvl="0" indent="-441325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所带的灭火和防护用品掉地每次加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7651" name="Picture 4" descr="http://p0.so.qhimg.com/bdr/_240_/t01eb1999f2f50c9c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8963" y="1470025"/>
            <a:ext cx="3362325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项目一：搭桥过河灭钢瓶火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评定标准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7654" name="组合 29"/>
          <p:cNvGrpSpPr/>
          <p:nvPr/>
        </p:nvGrpSpPr>
        <p:grpSpPr>
          <a:xfrm>
            <a:off x="811213" y="1628775"/>
            <a:ext cx="3913187" cy="207963"/>
            <a:chOff x="842591" y="1616264"/>
            <a:chExt cx="3627679" cy="72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69081" y="1653089"/>
              <a:ext cx="3601189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2112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12788" y="1656715"/>
            <a:ext cx="8766175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lvl="0" eaLnBrk="1" hangingPunct="1">
              <a:lnSpc>
                <a:spcPct val="14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(2)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女队员灭火的过程中要注意正确使用灭火器，包括要翻转摇动灭火器至少两次，在上风向灭火，灭火后关闭钢瓶角阀，跑至终点后举手示意，计时结束。</a:t>
            </a:r>
            <a:r>
              <a:rPr lang="zh-CN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灭火过程评定标准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如下：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灭火器选取错误加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一次性未扑灭火加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灭火后未关闭阀门加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非上风向灭火加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不戴手套关阀门加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在跑动中有干粉喷出加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至少翻转摇动灭火器两次，少一次动作加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秒；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反手拔保险销的加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spcAft>
                <a:spcPts val="600"/>
              </a:spcAft>
            </a:pP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icture 4" descr="http://p0.so.qhimg.com/bdr/_240_/t01eb1999f2f50c9c0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37525" y="2662238"/>
            <a:ext cx="3313113" cy="3475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项目一：搭桥过河灭钢瓶火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评定标准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8678" name="组合 29"/>
          <p:cNvGrpSpPr/>
          <p:nvPr/>
        </p:nvGrpSpPr>
        <p:grpSpPr>
          <a:xfrm>
            <a:off x="811213" y="1628775"/>
            <a:ext cx="3913187" cy="207963"/>
            <a:chOff x="842591" y="1616264"/>
            <a:chExt cx="3627679" cy="72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69081" y="1653089"/>
              <a:ext cx="3601189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2112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38760" y="1788160"/>
            <a:ext cx="11773535" cy="5077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        起点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—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­­­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———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消防栓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————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水带连接点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————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终点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4413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(1)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抽题并根据内容选水枪头（直流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喷雾）放好，此段不计时。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898525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(2)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发令计时后，二名队员共携带二盘水带、一把水枪、一个消防栓扳手从起点处出发，在宽度为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2.5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米的跑道上完成水带对接、与消防栓对接、与水枪对接、将消防扳手套上消防栓后，打开模拟消防栓的阀门，并将水带拉直，两人同时在终点握水枪成立射姿式后举手示意，计时结束。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808355" marR="0" lvl="0" indent="-36703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(3)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第一组人员甩开的水带由下一个比赛使用队负责收卷（有一组备用，即第三队收第一队的水带），水带缠绕方式和队员配合方式参赛队伍可自行决定。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项目二：双人二盘水带对接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流程说明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9701" name="组合 29"/>
          <p:cNvGrpSpPr/>
          <p:nvPr/>
        </p:nvGrpSpPr>
        <p:grpSpPr>
          <a:xfrm>
            <a:off x="811213" y="1628775"/>
            <a:ext cx="2571750" cy="136525"/>
            <a:chOff x="842591" y="1616264"/>
            <a:chExt cx="3627679" cy="72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69463" y="1653101"/>
              <a:ext cx="3600807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>
              <p:custDataLst>
                <p:tags r:id="rId1"/>
              </p:custDataLst>
            </p:nvPr>
          </p:nvSpPr>
          <p:spPr>
            <a:xfrm>
              <a:off x="842591" y="1616264"/>
              <a:ext cx="71658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3" name="图片 42" descr="图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68465" y="4681220"/>
            <a:ext cx="5398770" cy="5245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0738" y="1754029"/>
            <a:ext cx="10898188" cy="4523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）水枪头选用错误的加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）水带打转圈数，每一圈加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）末完成水带连接动作就打开阀门加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）未开消防栓阀门加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）水带抛出后超出设定边界每处加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898525" marR="0" lvl="0" indent="-8985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）水带连接质量应符合要求，连接不严密（如脱落、     松开等）加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秒；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802005" marR="0" lvl="0" indent="-80200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 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)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水带要用抛出的动作，不允许不抛而直接拖着水  带跑，否则成绩无效。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项目二：双人二盘水带对接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完成要求和评定标准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0725" name="组合 29"/>
          <p:cNvGrpSpPr/>
          <p:nvPr/>
        </p:nvGrpSpPr>
        <p:grpSpPr>
          <a:xfrm>
            <a:off x="811213" y="1628775"/>
            <a:ext cx="3913187" cy="207963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9081" y="1653089"/>
              <a:ext cx="3601189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2112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00100" y="2282825"/>
            <a:ext cx="5761038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参赛队员（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名），一名队员模拟伤员，两名队员负责用单架抬伤员。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参赛人员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1748" name="组合 29"/>
          <p:cNvGrpSpPr/>
          <p:nvPr/>
        </p:nvGrpSpPr>
        <p:grpSpPr>
          <a:xfrm>
            <a:off x="811213" y="1628775"/>
            <a:ext cx="2897187" cy="153988"/>
            <a:chOff x="842591" y="1616264"/>
            <a:chExt cx="3627679" cy="720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870420" y="1653377"/>
              <a:ext cx="3599850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1"/>
              </p:custDataLst>
            </p:nvPr>
          </p:nvSpPr>
          <p:spPr>
            <a:xfrm>
              <a:off x="842591" y="1616264"/>
              <a:ext cx="71560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项目三：单架抬伤员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642" name="Picture 2" descr="http://p2.so.qhimg.com/bdr/_240_/t0116fb2675bea6d8ac.jpg"/>
          <p:cNvPicPr>
            <a:picLocks noChangeAspect="1" noChangeArrowheads="1"/>
          </p:cNvPicPr>
          <p:nvPr/>
        </p:nvPicPr>
        <p:blipFill>
          <a:blip r:embed="rId2"/>
          <a:srcRect b="5096"/>
          <a:stretch>
            <a:fillRect/>
          </a:stretch>
        </p:blipFill>
        <p:spPr bwMode="auto">
          <a:xfrm>
            <a:off x="7459345" y="1427480"/>
            <a:ext cx="4058920" cy="418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6888" y="2144713"/>
            <a:ext cx="7572375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伤员平躺在指定的区域，两名队员取单架跑到伤员旁边，将单架打开，并将伤员抬到单架上（伤员不能使用力气做任何配合），伤员平躺并手扶一碗水（多半碗水）平放在胸前，另两名队友用单架轻轻将伤员抬起，保持碗里的水不洒出来的情况下，以最快的速度将伤员抬到终点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竞赛流程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2772" name="组合 29"/>
          <p:cNvGrpSpPr/>
          <p:nvPr/>
        </p:nvGrpSpPr>
        <p:grpSpPr>
          <a:xfrm>
            <a:off x="811213" y="1628775"/>
            <a:ext cx="2897187" cy="15398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70420" y="1653377"/>
              <a:ext cx="3599850" cy="0"/>
            </a:xfrm>
            <a:prstGeom prst="line">
              <a:avLst/>
            </a:prstGeom>
            <a:ln>
              <a:solidFill>
                <a:srgbClr val="FF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1"/>
              </p:custDataLst>
            </p:nvPr>
          </p:nvSpPr>
          <p:spPr>
            <a:xfrm>
              <a:off x="842591" y="1616264"/>
              <a:ext cx="71560" cy="72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项目三：单架抬伤员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0598" name="Picture 6" descr="http://p1.so.qhimg.com/bdr/_240_/t01c41dc87f9423e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675" y="2277980"/>
            <a:ext cx="3438525" cy="357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9938" y="1898650"/>
            <a:ext cx="1121410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抬伤员的过程中伤员只能平躺，头不能抬起来，抬头一次加时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伤员只能用手扶碗，不能用手将碗托起，碗底要贴着胸前并且不能离开。如用手将碗托起离开胸前一次加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单架抬伤员的过程中碗里的水不能洒出来，洒出来一次加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到达终点后水不能少于半碗的警戒线，否则意味着救援失败，加时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秒。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碗的水位是否底于警戒线由裁判判定。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每队有两次比赛机会，取时间最短的一次为该队此项比赛最终成绩。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533400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评定标准（时间的长短排名）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3796" name="组合 29"/>
          <p:cNvGrpSpPr/>
          <p:nvPr/>
        </p:nvGrpSpPr>
        <p:grpSpPr>
          <a:xfrm>
            <a:off x="811213" y="1552575"/>
            <a:ext cx="5203825" cy="277813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151" y="1652881"/>
              <a:ext cx="360111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933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85825" y="636588"/>
            <a:ext cx="5192713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项目三：单架抬伤员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3798" name="Picture 2" descr="http://p1.so.qhimg.com/bdr/_240_/t01236dfb3ff7208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238" y="207963"/>
            <a:ext cx="2320925" cy="187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8350" y="1808163"/>
            <a:ext cx="6927850" cy="3014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5475" lvl="0" indent="-5334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左右两个队员分别用一只脚与中间的女队员左右脚绑住，形成三人四 脚，排列站在起点；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625475" lvl="0" indent="-53340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(2)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裁判示意开始后（开始计时），三名对队员以最快速度跑到终点（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米）后，计时结束。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625475" lvl="0" indent="-533400" eaLnBrk="1" hangingPunct="1">
              <a:lnSpc>
                <a:spcPct val="150000"/>
              </a:lnSpc>
              <a:spcAft>
                <a:spcPts val="600"/>
              </a:spcAft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流程及要求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4820" name="组合 29"/>
          <p:cNvGrpSpPr/>
          <p:nvPr/>
        </p:nvGrpSpPr>
        <p:grpSpPr>
          <a:xfrm>
            <a:off x="842963" y="1616075"/>
            <a:ext cx="3627437" cy="7143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580" y="1653064"/>
              <a:ext cx="36006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44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项目四：三人四足集体逃生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0354" name="Picture 2" descr="http://p4.so.qhimg.com/bdr/_240_/t018167bb646dcf3f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1480" y="1600200"/>
            <a:ext cx="3779520" cy="43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8350" y="1808163"/>
            <a:ext cx="8664575" cy="3723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lvl="0" indent="-44958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跑动中途如果绑腿松动等无法体现一个整体的行为，必须停下来整理好 后，才能继续，时间记入比赛时间；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9580" lvl="0" indent="-44958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所有队员过终点线为完成比赛，并停止计时；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9580" lvl="0" indent="-44958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(3)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根据时间长短确定名次，最短的排名靠前；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9580" lvl="0" indent="-44958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(4)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参赛的小组必须坚持走完，否则该项不得分。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49580" lvl="0" indent="-449580" eaLnBrk="1" hangingPunct="1">
              <a:lnSpc>
                <a:spcPct val="150000"/>
              </a:lnSpc>
              <a:spcAft>
                <a:spcPts val="600"/>
              </a:spcAft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评定规则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5844" name="组合 29"/>
          <p:cNvGrpSpPr/>
          <p:nvPr/>
        </p:nvGrpSpPr>
        <p:grpSpPr>
          <a:xfrm>
            <a:off x="842963" y="1616075"/>
            <a:ext cx="3627437" cy="7143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580" y="1653064"/>
              <a:ext cx="36006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44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项目四：三人四脚集体逃生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6258" name="Picture 2" descr="http://p0.so.qhimg.com/bdr/_240_/t01ca11ce41f54925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247" y="2993774"/>
            <a:ext cx="4376703" cy="290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96888" y="1809750"/>
            <a:ext cx="8647113" cy="50774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依队长抽到的比赛顺序，依次抽题进行比赛，比赛选手抽到题后开始计时。流程如下：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选手抽取模拟场景考题；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根据抽到的相关场景进行相关角色启动应急，并选用要用到的应急器材放到</a:t>
            </a: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指定位置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，并按要求将要穿的劳保用品并穿戴好；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进行相关的应急模拟处置；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处置结束后示意裁判处置完毕，记时结束。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竞赛流程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6869" name="组合 29"/>
          <p:cNvGrpSpPr/>
          <p:nvPr/>
        </p:nvGrpSpPr>
        <p:grpSpPr>
          <a:xfrm>
            <a:off x="842963" y="1616075"/>
            <a:ext cx="3019425" cy="120650"/>
            <a:chOff x="842591" y="1616264"/>
            <a:chExt cx="3627679" cy="72000"/>
          </a:xfrm>
        </p:grpSpPr>
        <p:cxnSp>
          <p:nvCxnSpPr>
            <p:cNvPr id="12" name="直接连接符 11"/>
            <p:cNvCxnSpPr/>
            <p:nvPr>
              <p:custDataLst>
                <p:tags r:id="rId1"/>
              </p:custDataLst>
            </p:nvPr>
          </p:nvCxnSpPr>
          <p:spPr>
            <a:xfrm>
              <a:off x="869293" y="1653212"/>
              <a:ext cx="360097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0569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41363" y="1809750"/>
            <a:ext cx="7594600" cy="28613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(1)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比赛由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个选手完成。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(2)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应急器材或劳保用品错选、漏选、多选，每项扣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分，该项只考核以下内容（根据实际选取）：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灭火器、呼吸器的选用；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防冻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\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防火服、防护手套、防护帽、防护鞋的选用；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7891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08963" y="1479550"/>
            <a:ext cx="3373437" cy="4584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完成的要求和评分标准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7893" name="组合 29"/>
          <p:cNvGrpSpPr/>
          <p:nvPr/>
        </p:nvGrpSpPr>
        <p:grpSpPr>
          <a:xfrm>
            <a:off x="842963" y="1616075"/>
            <a:ext cx="4097337" cy="165100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3"/>
              </p:custDataLst>
            </p:nvPr>
          </p:nvCxnSpPr>
          <p:spPr>
            <a:xfrm>
              <a:off x="869296" y="1652957"/>
              <a:ext cx="360097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842591" y="1616264"/>
              <a:ext cx="7168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〔微信公众号：安全生产管理〕二维码（黑白）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8209280" y="5350510"/>
            <a:ext cx="710565" cy="7105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9288" y="1620838"/>
            <a:ext cx="11542713" cy="43986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4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(3)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应急器材穿戴或使用不准确的具体扣分如下。（该项只考核呼吸器和灭火器）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1) 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灭火器的使用方法；（拿灭火器做使用动作示范，不用真正喷）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没有拔保险销动作说明的扣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非上风向灭火加扣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至少翻转摇动灭火器两次，少一次动作扣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呼吸器的穿戴是否正确（要进行穿戴）；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未检查呼吸器压力、密封性等内容扣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呼吸器面罩佩戴后不束紧扣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40000"/>
              </a:lnSpc>
              <a:buAutoNum type="circleNumDbPlain"/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气瓶未束紧扣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分；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完成的要求和评分标准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8917" name="组合 29"/>
          <p:cNvGrpSpPr/>
          <p:nvPr/>
        </p:nvGrpSpPr>
        <p:grpSpPr>
          <a:xfrm>
            <a:off x="842963" y="1616075"/>
            <a:ext cx="4097337" cy="165100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296" y="1652957"/>
              <a:ext cx="360097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68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8350" y="1808163"/>
            <a:ext cx="10363200" cy="41255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(4)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应急程序漏、错项的每项扣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分，考核项含以下项，选手要中述说明。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先救人或先灭火应急顺序；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spcAft>
                <a:spcPts val="600"/>
              </a:spcAft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先关阀门还是先灭火的顺序；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spcAft>
                <a:spcPts val="600"/>
              </a:spcAft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先关阀门或先救人。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(5)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时间超过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分钟的扣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分，超过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分钟的扣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(6)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分数一样的按完成的时间，时间短的排名靠前。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完成的要求和评分标准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39940" name="组合 29"/>
          <p:cNvGrpSpPr/>
          <p:nvPr/>
        </p:nvGrpSpPr>
        <p:grpSpPr>
          <a:xfrm>
            <a:off x="842963" y="1616075"/>
            <a:ext cx="3627437" cy="7143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580" y="1653064"/>
              <a:ext cx="36006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44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8350" y="1808163"/>
            <a:ext cx="1036320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模拟场景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：在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LNG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卸车过程中，软管爆裂泄漏，有人员冻伤并窒息倒地，罐区物料已切断，槽车的物料因切断阀手动打开暂时切断不了，已有其他人员把消防水打起来，你的任务是在消防水的掩护下，去将伤员救出。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题型实例 说明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0964" name="组合 29"/>
          <p:cNvGrpSpPr/>
          <p:nvPr/>
        </p:nvGrpSpPr>
        <p:grpSpPr>
          <a:xfrm>
            <a:off x="842963" y="1616075"/>
            <a:ext cx="3627437" cy="7143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580" y="1653064"/>
              <a:ext cx="36006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44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0750" y="3740150"/>
            <a:ext cx="10363200" cy="23069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选手处理过程：读懂题目后马上进入角色：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  <a:buAutoNum type="circleNumDbPlain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根据模拟场景选用必要的应急器材和防护用品。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防冻服、防冻手套、正压式呼吸器。（考虑时间的问题，除了呼吸器要穿之外，其他像防护服、防冻手套等不用穿，只指出用那一种即可）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842963" y="1246188"/>
            <a:ext cx="4146550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题型实例 说明</a:t>
            </a:r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sz="26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1987" name="组合 29"/>
          <p:cNvGrpSpPr/>
          <p:nvPr/>
        </p:nvGrpSpPr>
        <p:grpSpPr>
          <a:xfrm>
            <a:off x="842963" y="1616075"/>
            <a:ext cx="3627437" cy="71438"/>
            <a:chOff x="842591" y="1616264"/>
            <a:chExt cx="3627679" cy="72000"/>
          </a:xfrm>
        </p:grpSpPr>
        <p:cxnSp>
          <p:nvCxnSpPr>
            <p:cNvPr id="10" name="直接连接符 9"/>
            <p:cNvCxnSpPr/>
            <p:nvPr>
              <p:custDataLst>
                <p:tags r:id="rId1"/>
              </p:custDataLst>
            </p:nvPr>
          </p:nvCxnSpPr>
          <p:spPr>
            <a:xfrm>
              <a:off x="869580" y="1653064"/>
              <a:ext cx="36006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842591" y="1616264"/>
              <a:ext cx="71442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69950" y="544513"/>
            <a:ext cx="51943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项目五：场景模拟处置（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人）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0750" y="1944688"/>
            <a:ext cx="106934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AutoNum type="circleNumDbPlain" startAt="2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穿戴或使用应急器材和防护用品的（考核两种：正压式呼吸器和灭火器）。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8738" y="2625725"/>
            <a:ext cx="103632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本题涉及到：正压式呼吸器的穿戴和使用。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6675" y="3403600"/>
            <a:ext cx="103632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其他题可能还会涉及到灭火器的模拟使用。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8213" y="4094163"/>
            <a:ext cx="111937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  <a:buAutoNum type="circleNumDbPlain" startAt="3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考虑应急程序。（考核内容：先救人与灭火的顺序、或关阀门与灭火的顺序。）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例如此道题是讲述先将阀门关闭、还是先将人救出？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6513" y="5105400"/>
            <a:ext cx="6583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还有考虑先关阀门再灭火还是先灭火再关阀门？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5586413"/>
            <a:ext cx="43418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1" name="TextBox 10"/>
          <p:cNvSpPr txBox="1"/>
          <p:nvPr>
            <p:custDataLst>
              <p:tags r:id="rId2"/>
            </p:custDataLst>
          </p:nvPr>
        </p:nvSpPr>
        <p:spPr>
          <a:xfrm>
            <a:off x="6945313" y="5725002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08 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奖项设置与评奖规则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/>
          <p:nvPr/>
        </p:nvSpPr>
        <p:spPr>
          <a:xfrm>
            <a:off x="869950" y="544513"/>
            <a:ext cx="435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奖项设置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4035" name="Picture 2" descr="F:\360云盘\02-个人资料\！PPT图片及版面资源\05-PPT精选插图\04-图标\西装小人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4775" y="1811338"/>
            <a:ext cx="3095625" cy="437356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4036" name="表格 44035"/>
          <p:cNvGraphicFramePr/>
          <p:nvPr/>
        </p:nvGraphicFramePr>
        <p:xfrm>
          <a:off x="2695575" y="1235075"/>
          <a:ext cx="8886825" cy="4656138"/>
        </p:xfrm>
        <a:graphic>
          <a:graphicData uri="http://schemas.openxmlformats.org/drawingml/2006/table">
            <a:tbl>
              <a:tblPr/>
              <a:tblGrid>
                <a:gridCol w="3592513"/>
                <a:gridCol w="1536700"/>
                <a:gridCol w="1836737"/>
                <a:gridCol w="1920875"/>
              </a:tblGrid>
              <a:tr h="1258888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endParaRPr lang="zh-CN" altLang="zh-CN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228600" lvl="0" indent="-228600" algn="r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奖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励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228600" lvl="0" indent="-228600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项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目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ctr" eaLnBrk="1" hangingPunct="1">
                        <a:buNone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228600" lvl="0" indent="-228600" algn="ctr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冠军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ctr" eaLnBrk="1" hangingPunct="1">
                        <a:buNone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228600" lvl="0" indent="-228600" algn="ctr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亚军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ctr" eaLnBrk="1" hangingPunct="1">
                        <a:buNone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marL="228600" lvl="0" indent="-228600" algn="ctr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季军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2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二盘水带对接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搭桥过河灭液化气钢瓶火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单架抬伤员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米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三人四足集体逃生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模拟场景应急处置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五项比赛总成绩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锦旗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800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锦旗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lvl="0" indent="-228600" algn="just" eaLnBrk="1" hangingPunct="1"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锦旗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4078" name="AutoShape 2"/>
          <p:cNvCxnSpPr/>
          <p:nvPr/>
        </p:nvCxnSpPr>
        <p:spPr>
          <a:xfrm>
            <a:off x="2662238" y="1266825"/>
            <a:ext cx="3641725" cy="1187450"/>
          </a:xfrm>
          <a:prstGeom prst="straightConnector1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/>
          <p:nvPr/>
        </p:nvSpPr>
        <p:spPr>
          <a:xfrm>
            <a:off x="869950" y="544513"/>
            <a:ext cx="435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奖项设置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5059" name="Rectangle 1"/>
          <p:cNvSpPr/>
          <p:nvPr>
            <p:custDataLst>
              <p:tags r:id="rId1"/>
            </p:custDataLst>
          </p:nvPr>
        </p:nvSpPr>
        <p:spPr>
          <a:xfrm>
            <a:off x="593725" y="1279367"/>
            <a:ext cx="10836275" cy="56311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、竞赛各单项按计时对前三名进行奖励，如影响冠亚军排名的队员成绩完全相同，则进行一次加赛，决出各单项排名。但进行各队总成绩汇总时，以原成绩为准，加赛成绩仅做为单项排名依据。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、技能竞赛得分总分最高的三个板块队伍分别为“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119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消防安全技能竞赛冠亚军”，授予冠、亚军、季军锦旗一面，获得冠军称号参赛队员均记“嘉奖”奖励一次，获得亚军称号参赛队员均记“表扬”奖励一次。在竞赛过程中表现优秀的队员，由安管中心另行提出“表扬”或“嘉奖”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、对参赛队员的“嘉奖”等，不再另行物质奖励。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、所有参赛人员均可获得礼品一份。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0" hangingPunct="0">
              <a:lnSpc>
                <a:spcPct val="15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583170" y="0"/>
            <a:ext cx="460883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bg1">
                    <a:lumMod val="85000"/>
                  </a:schemeClr>
                </a:solidFill>
              </a:rPr>
              <a:t>微信公</a:t>
            </a:r>
            <a:r>
              <a:rPr lang="en-US" altLang="zh-CN" sz="1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zh-CN" altLang="en-US" sz="1400">
                <a:solidFill>
                  <a:schemeClr val="bg1">
                    <a:lumMod val="85000"/>
                  </a:schemeClr>
                </a:solidFill>
              </a:rPr>
              <a:t>众号:安全生产管理 &amp; 知识星</a:t>
            </a:r>
            <a:r>
              <a:rPr lang="en-US" altLang="zh-CN" sz="1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zh-CN" altLang="en-US" sz="1400">
                <a:solidFill>
                  <a:schemeClr val="bg1">
                    <a:lumMod val="85000"/>
                  </a:schemeClr>
                </a:solidFill>
              </a:rPr>
              <a:t>球:安全精品资料库</a:t>
            </a:r>
            <a:endParaRPr lang="zh-CN" altLang="en-US" sz="14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/>
          <p:nvPr/>
        </p:nvSpPr>
        <p:spPr>
          <a:xfrm>
            <a:off x="869950" y="544513"/>
            <a:ext cx="435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评奖规则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800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3725" y="1311752"/>
            <a:ext cx="10836275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消防技能竞赛所有项目的总积分为板块公司“安全生产月活动”总得分（有两个比赛队伍的板块公司，取其所有队中各单项分最高分的成绩之和为公司总成绩）；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技能竞赛总积分排名：按四项技能竞赛积分之和进行统计取冠、亚、季军进行奖励，积分最高者为冠军、次者为亚军、季军，如二队积分相同时，则比较四项技能竞赛的总用时，总用时短者名次靠前；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5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/>
          <p:nvPr/>
        </p:nvSpPr>
        <p:spPr>
          <a:xfrm>
            <a:off x="869950" y="544513"/>
            <a:ext cx="435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评奖规则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800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3725" y="1311910"/>
            <a:ext cx="10836275" cy="56311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3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单项技能竞赛按用时进行统计与比较（</a:t>
            </a:r>
            <a:r>
              <a:rPr lang="zh-CN" altLang="en-US" sz="2400" u="sng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模拟场景应急用分数比较排名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），用时最少者为该项冠军、次者为亚军、季军；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3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单项积分记分按所用时间长短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场景模拟应急处置项目按分数，分数一样时用时短的排名靠前。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排名分别获得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40…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单项积分；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5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比赛过程中任何人不得干扰比赛的正常进行或要求更改比赛规则；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5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由裁判团对整个比赛活动的情况进行监控，出现有争议判罚时，可向裁判团提出，由裁判长做出裁决，裁判长的裁决为最终判定；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3"/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5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>
            <p:custDataLst>
              <p:tags r:id="rId1"/>
            </p:custDataLst>
          </p:nvPr>
        </p:nvSpPr>
        <p:spPr>
          <a:xfrm>
            <a:off x="6097588" y="1246188"/>
            <a:ext cx="41767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TextBox 6"/>
          <p:cNvSpPr txBox="1"/>
          <p:nvPr>
            <p:custDataLst>
              <p:tags r:id="rId2"/>
            </p:custDataLst>
          </p:nvPr>
        </p:nvSpPr>
        <p:spPr>
          <a:xfrm>
            <a:off x="6961188" y="1385570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01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活动的目的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/>
          <p:nvPr/>
        </p:nvSpPr>
        <p:spPr>
          <a:xfrm>
            <a:off x="869950" y="544513"/>
            <a:ext cx="4359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评奖规则</a:t>
            </a:r>
            <a:endParaRPr lang="zh-CN" altLang="en-US" sz="2800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8001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3725" y="1312387"/>
            <a:ext cx="10836275" cy="45999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7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同一参赛人员最多可以参加二项比赛内容，有两个队的板块公司，同一队员不能同时参加两个队伍；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7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所有参赛队员应穿工作服、工作鞋、比赛时需戴安全帽；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spcAft>
                <a:spcPts val="600"/>
              </a:spcAft>
              <a:buFont typeface="Calibri Light" panose="020F0302020204030204" pitchFamily="34" charset="0"/>
              <a:buAutoNum type="arabicPeriod" startAt="7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每个单项竞赛项目比赛的顺序，由各板块公司领队抽签决定；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  <a:buFont typeface="Calibri Light" panose="020F0302020204030204" pitchFamily="34" charset="0"/>
              <a:buAutoNum type="arabicPeriod" startAt="7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每一项比赛均由裁判或主持人发令开始，如未发令即抢跑者，责令重新进行比赛。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1" hangingPunct="1">
              <a:lnSpc>
                <a:spcPct val="15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lvl="0" indent="-457200" eaLnBrk="0" hangingPunct="0">
              <a:lnSpc>
                <a:spcPct val="150000"/>
              </a:lnSpc>
            </a:pPr>
            <a:endParaRPr lang="zh-CN" altLang="en-US" sz="24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69950" y="544513"/>
            <a:ext cx="6745288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01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活动目的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1" name="矩形 10"/>
          <p:cNvSpPr/>
          <p:nvPr>
            <p:custDataLst>
              <p:tags r:id="rId1"/>
            </p:custDataLst>
          </p:nvPr>
        </p:nvSpPr>
        <p:spPr>
          <a:xfrm>
            <a:off x="1300163" y="1463993"/>
            <a:ext cx="105124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为提升我</a:t>
            </a:r>
            <a:r>
              <a:rPr 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公司</a:t>
            </a:r>
            <a:r>
              <a:rPr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安全管理水平，增强全体员工安全意识，规范我厂安全生产，消除安全隐患和事故苗头，确保我厂安全生产，深入贯彻《安全生产法》，坚持“安全第一，预防为主，综合治理”的安全生产方针，遵循“以人为本”的安全理念，特制定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2024年</a:t>
            </a:r>
            <a:r>
              <a:rPr 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公司</a:t>
            </a:r>
            <a:r>
              <a:rPr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“安全生产月”活动方案，开展各项安全生产宣传活动。海量安全资料加入知识星球:安全精品资料库</a:t>
            </a:r>
            <a:r>
              <a:rPr 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。</a:t>
            </a:r>
            <a:endParaRPr lang="zh-CN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011238" y="179705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013" y="6430963"/>
            <a:ext cx="674528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01  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活动目的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1838325"/>
            <a:ext cx="41767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5" name="TextBox 10"/>
          <p:cNvSpPr txBox="1"/>
          <p:nvPr>
            <p:custDataLst>
              <p:tags r:id="rId2"/>
            </p:custDataLst>
          </p:nvPr>
        </p:nvSpPr>
        <p:spPr>
          <a:xfrm>
            <a:off x="6945313" y="1976914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02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活动的形式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69950" y="544513"/>
            <a:ext cx="6745288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活动形式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20813" y="2054225"/>
            <a:ext cx="10512425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活动以安全技能竞赛的形式进行，共五个竞赛项目。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6488" y="2182813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013" y="6430963"/>
            <a:ext cx="674528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02  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活动形式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>
            <p:custDataLst>
              <p:tags r:id="rId1"/>
            </p:custDataLst>
          </p:nvPr>
        </p:nvSpPr>
        <p:spPr>
          <a:xfrm>
            <a:off x="6081713" y="2432050"/>
            <a:ext cx="4176713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TextBox 10"/>
          <p:cNvSpPr txBox="1"/>
          <p:nvPr/>
        </p:nvSpPr>
        <p:spPr>
          <a:xfrm>
            <a:off x="6945313" y="2570639"/>
            <a:ext cx="38322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lstStyle/>
          <a:p>
            <a:pPr lvl="0" eaLnBrk="1" hangingPunct="1"/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03    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竞赛组织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69950" y="544513"/>
            <a:ext cx="6745288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03  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活动组织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581150" y="1412875"/>
            <a:ext cx="7786688" cy="51752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主办单位：****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协办单位：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、裁判长：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、裁判员：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、发令员：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、计分员： ****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chemeClr val="dk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、竞赛主持人： </a:t>
            </a: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en-US" sz="2800" dirty="0">
              <a:solidFill>
                <a:schemeClr val="dk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6488" y="1701800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90613" y="2295525"/>
            <a:ext cx="288925" cy="288925"/>
          </a:xfrm>
          <a:prstGeom prst="round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eaLnBrk="1" hangingPunct="1"/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62013" y="6430963"/>
            <a:ext cx="674528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03  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活动组织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0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9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3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33.xml><?xml version="1.0" encoding="utf-8"?>
<p:tagLst xmlns:p="http://schemas.openxmlformats.org/presentationml/2006/main">
  <p:tag name="KSO_WPP_MARK_KEY" val="1a78a063-7fce-4a76-ad0c-3217a9eb52d4"/>
  <p:tag name="COMMONDATA" val="eyJoZGlkIjoiZDYyZWEzMGEyOTgzNjMyODIwYmE0OTZmMjRkNDUyMDEifQ=="/>
  <p:tag name="commondata" val="eyJoZGlkIjoiM2Q4Y2M0MTAxMGRmZTZkMWUzZjg0NGZmZDVmMDc3NjU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4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9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TEXT_FILL_FORE_SCHEMECOLOR_INDEX_BRIGHTNESS" val="-0.75"/>
  <p:tag name="KSO_WM_UNIT_TEXT_FILL_FORE_SCHEMECOLOR_INDEX" val="16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免费资料关注公众号:安全生产管理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C30000"/>
      </a:accent1>
      <a:accent2>
        <a:srgbClr val="3B3E4D"/>
      </a:accent2>
      <a:accent3>
        <a:srgbClr val="C30000"/>
      </a:accent3>
      <a:accent4>
        <a:srgbClr val="3B3E4D"/>
      </a:accent4>
      <a:accent5>
        <a:srgbClr val="C30000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安全生产管理 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5081</Words>
  <Application>WPS 演示</Application>
  <PresentationFormat>宽屏</PresentationFormat>
  <Paragraphs>403</Paragraphs>
  <Slides>41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Arial Unicode MS</vt:lpstr>
      <vt:lpstr>Calibri Light</vt:lpstr>
      <vt:lpstr>Impact</vt:lpstr>
      <vt:lpstr>Wingdings</vt:lpstr>
      <vt:lpstr>Times New Roman</vt:lpstr>
      <vt:lpstr>Arial Unicode MS</vt:lpstr>
      <vt:lpstr>Calibri</vt:lpstr>
      <vt:lpstr>楷体</vt:lpstr>
      <vt:lpstr>汉仪旗黑-85S</vt:lpstr>
      <vt:lpstr>黑体</vt:lpstr>
      <vt:lpstr>免费资料关注公众号:安全生产管理</vt:lpstr>
      <vt:lpstr>免费资料关注公众号:安全生产管理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免费安全资料加微anquan06</Company>
  <LinksUpToDate>false</LinksUpToDate>
  <SharedDoc>false</SharedDoc>
  <HyperlinksChanged>false</HyperlinksChanged>
  <AppVersion>14.0000</AppVersion>
  <Manager>免费安全资料加微anquan06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微信公众号:安全生产管理; 公众号：安全生产管理公众号：安全生产管理; 公众号:安全生产管理</dc:creator>
  <cp:keywords>微信公众号:安全生产管理; 公众号：安全生产管理; 公众号:安全生产管理</cp:keywords>
  <dc:description>海量安全资料加入知识星球:安全精品资料库</dc:description>
  <dc:subject>海量安全资料加入知识星球:安全精品资料库海量安全资料加入知识星球:安全精品资料库</dc:subject>
  <cp:category>海量安全资料加入知识星球:安全精品资料库; 微信公众号:安全生产管理</cp:category>
  <cp:lastModifiedBy>玲俐</cp:lastModifiedBy>
  <cp:revision>16</cp:revision>
  <dcterms:created xsi:type="dcterms:W3CDTF">2013-10-18T12:56:00Z</dcterms:created>
  <dcterms:modified xsi:type="dcterms:W3CDTF">2024-06-01T01:22:37Z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C68623B80547436589EDF372A880926B_13</vt:lpwstr>
  </property>
</Properties>
</file>