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07" r:id="rId5"/>
    <p:sldId id="257" r:id="rId6"/>
    <p:sldId id="258" r:id="rId7"/>
    <p:sldId id="259" r:id="rId8"/>
    <p:sldId id="308" r:id="rId9"/>
    <p:sldId id="361" r:id="rId10"/>
    <p:sldId id="261" r:id="rId11"/>
    <p:sldId id="263" r:id="rId12"/>
    <p:sldId id="264" r:id="rId13"/>
    <p:sldId id="265" r:id="rId14"/>
    <p:sldId id="266" r:id="rId15"/>
    <p:sldId id="309" r:id="rId16"/>
    <p:sldId id="310" r:id="rId17"/>
    <p:sldId id="270" r:id="rId18"/>
    <p:sldId id="311" r:id="rId19"/>
    <p:sldId id="312" r:id="rId20"/>
    <p:sldId id="313" r:id="rId21"/>
    <p:sldId id="314" r:id="rId22"/>
    <p:sldId id="316" r:id="rId23"/>
    <p:sldId id="272" r:id="rId24"/>
    <p:sldId id="273" r:id="rId25"/>
    <p:sldId id="317" r:id="rId26"/>
    <p:sldId id="318" r:id="rId27"/>
    <p:sldId id="319" r:id="rId28"/>
    <p:sldId id="282" r:id="rId29"/>
    <p:sldId id="320" r:id="rId30"/>
    <p:sldId id="321" r:id="rId31"/>
    <p:sldId id="322" r:id="rId32"/>
    <p:sldId id="323" r:id="rId33"/>
    <p:sldId id="283" r:id="rId34"/>
    <p:sldId id="326" r:id="rId35"/>
    <p:sldId id="286" r:id="rId36"/>
    <p:sldId id="327" r:id="rId37"/>
    <p:sldId id="290" r:id="rId38"/>
    <p:sldId id="291" r:id="rId39"/>
    <p:sldId id="292" r:id="rId40"/>
    <p:sldId id="293" r:id="rId41"/>
    <p:sldId id="294" r:id="rId42"/>
    <p:sldId id="284" r:id="rId43"/>
    <p:sldId id="332" r:id="rId44"/>
    <p:sldId id="367" r:id="rId45"/>
    <p:sldId id="368" r:id="rId46"/>
    <p:sldId id="369" r:id="rId47"/>
    <p:sldId id="366" r:id="rId48"/>
    <p:sldId id="331" r:id="rId49"/>
    <p:sldId id="329" r:id="rId50"/>
    <p:sldId id="362" r:id="rId51"/>
    <p:sldId id="363" r:id="rId52"/>
    <p:sldId id="364" r:id="rId53"/>
    <p:sldId id="365" r:id="rId54"/>
    <p:sldId id="408" r:id="rId55"/>
  </p:sldIdLst>
  <p:sldSz cx="12192000" cy="6858000"/>
  <p:notesSz cx="9144000" cy="6858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8" d="100"/>
          <a:sy n="58" d="100"/>
        </p:scale>
        <p:origin x="964" y="28"/>
      </p:cViewPr>
      <p:guideLst>
        <p:guide orient="horz" pos="291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22.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0455641-A1B5-420B-987A-85F7C42990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E3344AF-43A3-43E1-B842-E1E5911D72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3344AF-43A3-43E1-B842-E1E5911D72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3344AF-43A3-43E1-B842-E1E5911D72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3344AF-43A3-43E1-B842-E1E5911D72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3344AF-43A3-43E1-B842-E1E5911D72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Arial" panose="020B0604020202020204"/>
                <a:cs typeface="Arial" panose="020B0604020202020204"/>
              </a:defRPr>
            </a:lvl1p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75757"/>
                </a:solidFill>
                <a:latin typeface="Microsoft YaHei UI" panose="020B0503020204020204" charset="-122"/>
                <a:cs typeface="Microsoft YaHei UI" panose="020B0503020204020204" charset="-122"/>
              </a:defRPr>
            </a:lvl1pPr>
          </a:lstStyle>
          <a:p/>
        </p:txBody>
      </p:sp>
      <p:sp>
        <p:nvSpPr>
          <p:cNvPr id="3" name="Holder 3"/>
          <p:cNvSpPr>
            <a:spLocks noGrp="1"/>
          </p:cNvSpPr>
          <p:nvPr>
            <p:ph sz="half" idx="2"/>
          </p:nvPr>
        </p:nvSpPr>
        <p:spPr>
          <a:xfrm>
            <a:off x="493775" y="1816607"/>
            <a:ext cx="3749040" cy="430887"/>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Arial" panose="020B0604020202020204"/>
                <a:cs typeface="Arial" panose="020B0604020202020204"/>
              </a:defRPr>
            </a:lvl1p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75757"/>
                </a:solidFill>
                <a:latin typeface="Microsoft YaHei UI" panose="020B0503020204020204" charset="-122"/>
                <a:cs typeface="Microsoft YaHei UI"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Arial" panose="020B0604020202020204"/>
                <a:cs typeface="Arial" panose="020B0604020202020204"/>
              </a:defRPr>
            </a:lvl1p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showMasterSp="0">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88586" y="170687"/>
            <a:ext cx="11014828" cy="369332"/>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rial" panose="020B0604020202020204"/>
                <a:cs typeface="Arial" panose="020B0604020202020204"/>
              </a:defRPr>
            </a:lvl1pPr>
          </a:lstStyle>
          <a:p>
            <a:pPr marL="25400">
              <a:spcBef>
                <a:spcPts val="10"/>
              </a:spcBef>
            </a:pPr>
            <a:fld id="{81D60167-4931-47E6-BA6A-407CBD079E47}" type="slidenum">
              <a:rPr lang="en-US" altLang="zh-CN" smtClean="0"/>
            </a:fld>
            <a:endParaRPr lang="en-US" altLang="zh-CN"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540" y="685800"/>
            <a:ext cx="1197461" cy="60473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pPr marL="25400">
              <a:spcBef>
                <a:spcPts val="10"/>
              </a:spcBef>
            </a:pPr>
            <a:fld id="{81D60167-4931-47E6-BA6A-407CBD079E47}" type="slidenum">
              <a:rPr lang="en-US" altLang="zh-CN" smtClean="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spcBef>
                <a:spcPts val="10"/>
              </a:spcBef>
            </a:pPr>
            <a:fld id="{81D60167-4931-47E6-BA6A-407CBD079E47}" type="slidenum">
              <a:rPr lang="en-US" altLang="zh-CN" smtClean="0"/>
            </a:fld>
            <a:endParaRPr lang="en-US" altLang="zh-CN"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91740" y="76200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jpe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jpe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2.png"/><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2.png"/><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22.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2.pn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11.jpeg"/><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39.jpeg"/><Relationship Id="rId4" Type="http://schemas.openxmlformats.org/officeDocument/2006/relationships/tags" Target="../tags/tag19.xml"/><Relationship Id="rId3" Type="http://schemas.openxmlformats.org/officeDocument/2006/relationships/image" Target="../media/image38.jpeg"/><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200647"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538ED3"/>
          </a:solidFill>
        </p:spPr>
        <p:txBody>
          <a:bodyPr wrap="square" lIns="0" tIns="0" rIns="0" bIns="0" rtlCol="0"/>
          <a:lstStyle/>
          <a:p>
            <a:endParaRPr dirty="0"/>
          </a:p>
        </p:txBody>
      </p:sp>
      <p:sp>
        <p:nvSpPr>
          <p:cNvPr id="3" name="object 3"/>
          <p:cNvSpPr/>
          <p:nvPr/>
        </p:nvSpPr>
        <p:spPr>
          <a:xfrm>
            <a:off x="1905000" y="1309370"/>
            <a:ext cx="7642859" cy="1217930"/>
          </a:xfrm>
          <a:custGeom>
            <a:avLst/>
            <a:gdLst/>
            <a:ahLst/>
            <a:cxnLst/>
            <a:rect l="l" t="t" r="r" b="b"/>
            <a:pathLst>
              <a:path w="7642859" h="1217930">
                <a:moveTo>
                  <a:pt x="7615428" y="42671"/>
                </a:moveTo>
                <a:lnTo>
                  <a:pt x="7089648" y="28955"/>
                </a:lnTo>
                <a:lnTo>
                  <a:pt x="7091172" y="0"/>
                </a:lnTo>
                <a:lnTo>
                  <a:pt x="7642859" y="13715"/>
                </a:lnTo>
                <a:lnTo>
                  <a:pt x="7642859" y="27431"/>
                </a:lnTo>
                <a:lnTo>
                  <a:pt x="7615428" y="27431"/>
                </a:lnTo>
                <a:lnTo>
                  <a:pt x="7615428" y="42671"/>
                </a:lnTo>
                <a:close/>
              </a:path>
              <a:path w="7642859" h="1217930">
                <a:moveTo>
                  <a:pt x="7642859" y="1217675"/>
                </a:moveTo>
                <a:lnTo>
                  <a:pt x="0" y="1217675"/>
                </a:lnTo>
                <a:lnTo>
                  <a:pt x="0" y="13715"/>
                </a:lnTo>
                <a:lnTo>
                  <a:pt x="600455" y="22859"/>
                </a:lnTo>
                <a:lnTo>
                  <a:pt x="600455" y="27431"/>
                </a:lnTo>
                <a:lnTo>
                  <a:pt x="27431" y="27431"/>
                </a:lnTo>
                <a:lnTo>
                  <a:pt x="13715" y="42671"/>
                </a:lnTo>
                <a:lnTo>
                  <a:pt x="27432" y="42671"/>
                </a:lnTo>
                <a:lnTo>
                  <a:pt x="27431" y="1188719"/>
                </a:lnTo>
                <a:lnTo>
                  <a:pt x="13715" y="1188719"/>
                </a:lnTo>
                <a:lnTo>
                  <a:pt x="27431" y="1203959"/>
                </a:lnTo>
                <a:lnTo>
                  <a:pt x="7642859" y="1203959"/>
                </a:lnTo>
                <a:lnTo>
                  <a:pt x="7642859" y="1217675"/>
                </a:lnTo>
                <a:close/>
              </a:path>
              <a:path w="7642859" h="1217930">
                <a:moveTo>
                  <a:pt x="27431" y="42671"/>
                </a:moveTo>
                <a:lnTo>
                  <a:pt x="13715" y="42671"/>
                </a:lnTo>
                <a:lnTo>
                  <a:pt x="27431" y="27431"/>
                </a:lnTo>
                <a:lnTo>
                  <a:pt x="27431" y="42671"/>
                </a:lnTo>
                <a:close/>
              </a:path>
              <a:path w="7642859" h="1217930">
                <a:moveTo>
                  <a:pt x="600455" y="51815"/>
                </a:moveTo>
                <a:lnTo>
                  <a:pt x="27431" y="42671"/>
                </a:lnTo>
                <a:lnTo>
                  <a:pt x="27431" y="27431"/>
                </a:lnTo>
                <a:lnTo>
                  <a:pt x="600455" y="27431"/>
                </a:lnTo>
                <a:lnTo>
                  <a:pt x="600455" y="51815"/>
                </a:lnTo>
                <a:close/>
              </a:path>
              <a:path w="7642859" h="1217930">
                <a:moveTo>
                  <a:pt x="7615428" y="1203959"/>
                </a:moveTo>
                <a:lnTo>
                  <a:pt x="7615428" y="27431"/>
                </a:lnTo>
                <a:lnTo>
                  <a:pt x="7629144" y="42671"/>
                </a:lnTo>
                <a:lnTo>
                  <a:pt x="7642859" y="42671"/>
                </a:lnTo>
                <a:lnTo>
                  <a:pt x="7642859" y="1188719"/>
                </a:lnTo>
                <a:lnTo>
                  <a:pt x="7629144" y="1188719"/>
                </a:lnTo>
                <a:lnTo>
                  <a:pt x="7615428" y="1203959"/>
                </a:lnTo>
                <a:close/>
              </a:path>
              <a:path w="7642859" h="1217930">
                <a:moveTo>
                  <a:pt x="7642859" y="42671"/>
                </a:moveTo>
                <a:lnTo>
                  <a:pt x="7629144" y="42671"/>
                </a:lnTo>
                <a:lnTo>
                  <a:pt x="7615428" y="27431"/>
                </a:lnTo>
                <a:lnTo>
                  <a:pt x="7642859" y="27431"/>
                </a:lnTo>
                <a:lnTo>
                  <a:pt x="7642859" y="42671"/>
                </a:lnTo>
                <a:close/>
              </a:path>
              <a:path w="7642859" h="1217930">
                <a:moveTo>
                  <a:pt x="27431" y="1203959"/>
                </a:moveTo>
                <a:lnTo>
                  <a:pt x="13715" y="1188719"/>
                </a:lnTo>
                <a:lnTo>
                  <a:pt x="27431" y="1188719"/>
                </a:lnTo>
                <a:lnTo>
                  <a:pt x="27431" y="1203959"/>
                </a:lnTo>
                <a:close/>
              </a:path>
              <a:path w="7642859" h="1217930">
                <a:moveTo>
                  <a:pt x="7615428" y="1203959"/>
                </a:moveTo>
                <a:lnTo>
                  <a:pt x="27431" y="1203959"/>
                </a:lnTo>
                <a:lnTo>
                  <a:pt x="27431" y="1188719"/>
                </a:lnTo>
                <a:lnTo>
                  <a:pt x="7615428" y="1188719"/>
                </a:lnTo>
                <a:lnTo>
                  <a:pt x="7615428" y="1203959"/>
                </a:lnTo>
                <a:close/>
              </a:path>
              <a:path w="7642859" h="1217930">
                <a:moveTo>
                  <a:pt x="7642859" y="1203959"/>
                </a:moveTo>
                <a:lnTo>
                  <a:pt x="7615428" y="1203959"/>
                </a:lnTo>
                <a:lnTo>
                  <a:pt x="7629144" y="1188719"/>
                </a:lnTo>
                <a:lnTo>
                  <a:pt x="7642859" y="1188719"/>
                </a:lnTo>
                <a:lnTo>
                  <a:pt x="7642859" y="1203959"/>
                </a:lnTo>
                <a:close/>
              </a:path>
            </a:pathLst>
          </a:custGeom>
          <a:solidFill>
            <a:srgbClr val="ECEBDF">
              <a:alpha val="63899"/>
            </a:srgbClr>
          </a:solidFill>
        </p:spPr>
        <p:txBody>
          <a:bodyPr wrap="square" lIns="0" tIns="0" rIns="0" bIns="0" rtlCol="0"/>
          <a:lstStyle/>
          <a:p/>
        </p:txBody>
      </p:sp>
      <p:sp>
        <p:nvSpPr>
          <p:cNvPr id="4" name="object 4"/>
          <p:cNvSpPr/>
          <p:nvPr/>
        </p:nvSpPr>
        <p:spPr>
          <a:xfrm>
            <a:off x="1984249" y="1395984"/>
            <a:ext cx="518159" cy="518159"/>
          </a:xfrm>
          <a:custGeom>
            <a:avLst/>
            <a:gdLst/>
            <a:ahLst/>
            <a:cxnLst/>
            <a:rect l="l" t="t" r="r" b="b"/>
            <a:pathLst>
              <a:path w="518159" h="518160">
                <a:moveTo>
                  <a:pt x="0" y="0"/>
                </a:moveTo>
                <a:lnTo>
                  <a:pt x="0" y="518159"/>
                </a:lnTo>
                <a:lnTo>
                  <a:pt x="518160" y="518159"/>
                </a:lnTo>
                <a:lnTo>
                  <a:pt x="518160" y="0"/>
                </a:lnTo>
                <a:lnTo>
                  <a:pt x="0" y="0"/>
                </a:lnTo>
                <a:close/>
              </a:path>
            </a:pathLst>
          </a:custGeom>
          <a:solidFill>
            <a:srgbClr val="ECEBDF">
              <a:alpha val="47799"/>
            </a:srgbClr>
          </a:solidFill>
        </p:spPr>
        <p:txBody>
          <a:bodyPr wrap="square" lIns="0" tIns="0" rIns="0" bIns="0" rtlCol="0"/>
          <a:lstStyle/>
          <a:p/>
        </p:txBody>
      </p:sp>
      <p:sp>
        <p:nvSpPr>
          <p:cNvPr id="5" name="object 5"/>
          <p:cNvSpPr/>
          <p:nvPr/>
        </p:nvSpPr>
        <p:spPr>
          <a:xfrm>
            <a:off x="9845040" y="2269236"/>
            <a:ext cx="363220" cy="360045"/>
          </a:xfrm>
          <a:custGeom>
            <a:avLst/>
            <a:gdLst/>
            <a:ahLst/>
            <a:cxnLst/>
            <a:rect l="l" t="t" r="r" b="b"/>
            <a:pathLst>
              <a:path w="363220" h="360044">
                <a:moveTo>
                  <a:pt x="0" y="0"/>
                </a:moveTo>
                <a:lnTo>
                  <a:pt x="0" y="359663"/>
                </a:lnTo>
                <a:lnTo>
                  <a:pt x="362711" y="359663"/>
                </a:lnTo>
                <a:lnTo>
                  <a:pt x="362711" y="0"/>
                </a:lnTo>
                <a:lnTo>
                  <a:pt x="0" y="0"/>
                </a:lnTo>
                <a:close/>
              </a:path>
            </a:pathLst>
          </a:custGeom>
          <a:solidFill>
            <a:srgbClr val="ECEBDF">
              <a:alpha val="47799"/>
            </a:srgbClr>
          </a:solidFill>
        </p:spPr>
        <p:txBody>
          <a:bodyPr wrap="square" lIns="0" tIns="0" rIns="0" bIns="0" rtlCol="0"/>
          <a:lstStyle/>
          <a:p/>
        </p:txBody>
      </p:sp>
      <p:sp>
        <p:nvSpPr>
          <p:cNvPr id="6" name="object 6"/>
          <p:cNvSpPr/>
          <p:nvPr/>
        </p:nvSpPr>
        <p:spPr>
          <a:xfrm>
            <a:off x="9627107" y="2628901"/>
            <a:ext cx="219710" cy="220979"/>
          </a:xfrm>
          <a:custGeom>
            <a:avLst/>
            <a:gdLst/>
            <a:ahLst/>
            <a:cxnLst/>
            <a:rect l="l" t="t" r="r" b="b"/>
            <a:pathLst>
              <a:path w="219709" h="220980">
                <a:moveTo>
                  <a:pt x="0" y="0"/>
                </a:moveTo>
                <a:lnTo>
                  <a:pt x="0" y="220980"/>
                </a:lnTo>
                <a:lnTo>
                  <a:pt x="219456" y="220980"/>
                </a:lnTo>
                <a:lnTo>
                  <a:pt x="219456" y="0"/>
                </a:lnTo>
                <a:lnTo>
                  <a:pt x="0" y="0"/>
                </a:lnTo>
                <a:close/>
              </a:path>
            </a:pathLst>
          </a:custGeom>
          <a:solidFill>
            <a:srgbClr val="ECEBDF">
              <a:alpha val="47799"/>
            </a:srgbClr>
          </a:solidFill>
        </p:spPr>
        <p:txBody>
          <a:bodyPr wrap="square" lIns="0" tIns="0" rIns="0" bIns="0" rtlCol="0"/>
          <a:lstStyle/>
          <a:p/>
        </p:txBody>
      </p:sp>
      <p:sp>
        <p:nvSpPr>
          <p:cNvPr id="7" name="object 7"/>
          <p:cNvSpPr txBox="1">
            <a:spLocks noGrp="1"/>
          </p:cNvSpPr>
          <p:nvPr>
            <p:ph type="title"/>
          </p:nvPr>
        </p:nvSpPr>
        <p:spPr>
          <a:xfrm>
            <a:off x="2819401" y="1295400"/>
            <a:ext cx="6882765" cy="1245870"/>
          </a:xfrm>
          <a:prstGeom prst="rect">
            <a:avLst/>
          </a:prstGeom>
        </p:spPr>
        <p:txBody>
          <a:bodyPr vert="horz" wrap="square" lIns="0" tIns="3810" rIns="0" bIns="0" rtlCol="0">
            <a:spAutoFit/>
          </a:bodyPr>
          <a:lstStyle/>
          <a:p>
            <a:pPr marL="1516380" marR="5080" indent="-1504315">
              <a:lnSpc>
                <a:spcPct val="101000"/>
              </a:lnSpc>
              <a:spcBef>
                <a:spcPts val="30"/>
              </a:spcBef>
            </a:pPr>
            <a:r>
              <a:rPr sz="4000" spc="-5" dirty="0">
                <a:solidFill>
                  <a:srgbClr val="FFFFFF"/>
                </a:solidFill>
              </a:rPr>
              <a:t>如</a:t>
            </a:r>
            <a:r>
              <a:rPr sz="4000" spc="5" dirty="0">
                <a:solidFill>
                  <a:srgbClr val="FFFFFF"/>
                </a:solidFill>
              </a:rPr>
              <a:t>何</a:t>
            </a:r>
            <a:r>
              <a:rPr sz="4000" spc="-5" dirty="0">
                <a:solidFill>
                  <a:srgbClr val="FFFFFF"/>
                </a:solidFill>
              </a:rPr>
              <a:t>应对</a:t>
            </a:r>
            <a:r>
              <a:rPr sz="4000" spc="5" dirty="0">
                <a:solidFill>
                  <a:srgbClr val="FFFFFF"/>
                </a:solidFill>
              </a:rPr>
              <a:t>突</a:t>
            </a:r>
            <a:r>
              <a:rPr sz="4000" spc="-5" dirty="0">
                <a:solidFill>
                  <a:srgbClr val="FFFFFF"/>
                </a:solidFill>
              </a:rPr>
              <a:t>发环</a:t>
            </a:r>
            <a:r>
              <a:rPr sz="4000" spc="5" dirty="0">
                <a:solidFill>
                  <a:srgbClr val="FFFFFF"/>
                </a:solidFill>
              </a:rPr>
              <a:t>境</a:t>
            </a:r>
            <a:r>
              <a:rPr sz="4000" spc="-5" dirty="0">
                <a:solidFill>
                  <a:srgbClr val="FFFFFF"/>
                </a:solidFill>
              </a:rPr>
              <a:t>事件</a:t>
            </a:r>
            <a:r>
              <a:rPr sz="4000" spc="5" dirty="0">
                <a:solidFill>
                  <a:srgbClr val="FFFFFF"/>
                </a:solidFill>
              </a:rPr>
              <a:t>，</a:t>
            </a:r>
            <a:r>
              <a:rPr sz="4000" spc="-5" dirty="0">
                <a:solidFill>
                  <a:srgbClr val="FFFFFF"/>
                </a:solidFill>
              </a:rPr>
              <a:t>做好 突</a:t>
            </a:r>
            <a:r>
              <a:rPr sz="4000" spc="5" dirty="0">
                <a:solidFill>
                  <a:srgbClr val="FFFFFF"/>
                </a:solidFill>
              </a:rPr>
              <a:t>发</a:t>
            </a:r>
            <a:r>
              <a:rPr sz="4000" spc="-5" dirty="0">
                <a:solidFill>
                  <a:srgbClr val="FFFFFF"/>
                </a:solidFill>
              </a:rPr>
              <a:t>环境</a:t>
            </a:r>
            <a:r>
              <a:rPr sz="4000" spc="5" dirty="0">
                <a:solidFill>
                  <a:srgbClr val="FFFFFF"/>
                </a:solidFill>
              </a:rPr>
              <a:t>事</a:t>
            </a:r>
            <a:r>
              <a:rPr sz="4000" spc="-5" dirty="0">
                <a:solidFill>
                  <a:srgbClr val="FFFFFF"/>
                </a:solidFill>
              </a:rPr>
              <a:t>件应</a:t>
            </a:r>
            <a:r>
              <a:rPr sz="4000" spc="5" dirty="0">
                <a:solidFill>
                  <a:srgbClr val="FFFFFF"/>
                </a:solidFill>
              </a:rPr>
              <a:t>急</a:t>
            </a:r>
            <a:r>
              <a:rPr sz="4000" spc="-5" dirty="0">
                <a:solidFill>
                  <a:srgbClr val="FFFFFF"/>
                </a:solidFill>
              </a:rPr>
              <a:t>管理</a:t>
            </a:r>
            <a:endParaRPr sz="4000" dirty="0"/>
          </a:p>
        </p:txBody>
      </p:sp>
      <p:sp>
        <p:nvSpPr>
          <p:cNvPr id="9" name="文本框 8" descr="7b0a2020202022776f7264617274223a20227b5c2269645c223a32353030343531362c5c227469645c223a31333439377d220a7d0a"/>
          <p:cNvSpPr txBox="1"/>
          <p:nvPr>
            <p:custDataLst>
              <p:tags r:id="rId1"/>
            </p:custDataLst>
          </p:nvPr>
        </p:nvSpPr>
        <p:spPr>
          <a:xfrm>
            <a:off x="8554720" y="38860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10" name="椭圆 9"/>
          <p:cNvSpPr/>
          <p:nvPr>
            <p:custDataLst>
              <p:tags r:id="rId2"/>
            </p:custDataLst>
          </p:nvPr>
        </p:nvSpPr>
        <p:spPr>
          <a:xfrm>
            <a:off x="8104720" y="51339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1" name="椭圆 10"/>
          <p:cNvSpPr/>
          <p:nvPr>
            <p:custDataLst>
              <p:tags r:id="rId3"/>
            </p:custDataLst>
          </p:nvPr>
        </p:nvSpPr>
        <p:spPr>
          <a:xfrm>
            <a:off x="9347835" y="51346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2" name="椭圆 11"/>
          <p:cNvSpPr/>
          <p:nvPr>
            <p:custDataLst>
              <p:tags r:id="rId4"/>
            </p:custDataLst>
          </p:nvPr>
        </p:nvSpPr>
        <p:spPr>
          <a:xfrm>
            <a:off x="10590950" y="51339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1055338"/>
            <a:ext cx="12192000" cy="4584075"/>
          </a:xfrm>
          <a:prstGeom prst="rect">
            <a:avLst/>
          </a:prstGeom>
        </p:spPr>
        <p:txBody>
          <a:bodyPr vert="horz" wrap="square" lIns="0" tIns="148590" rIns="0" bIns="0" rtlCol="0">
            <a:spAutoFit/>
          </a:bodyPr>
          <a:lstStyle/>
          <a:p>
            <a:pPr marL="373380" lvl="1" indent="-287020">
              <a:lnSpc>
                <a:spcPct val="150000"/>
              </a:lnSpc>
              <a:spcBef>
                <a:spcPts val="1170"/>
              </a:spcBef>
              <a:buFont typeface="Wingdings" panose="05000000000000000000"/>
              <a:buChar char=""/>
              <a:tabLst>
                <a:tab pos="374015" algn="l"/>
              </a:tabLst>
            </a:pPr>
            <a:r>
              <a:rPr lang="zh-CN" altLang="en-US" sz="2000" b="1" dirty="0">
                <a:solidFill>
                  <a:srgbClr val="C00000"/>
                </a:solidFill>
                <a:latin typeface="微软雅黑" panose="020B0503020204020204" pitchFamily="34" charset="-122"/>
                <a:ea typeface="微软雅黑" panose="020B0503020204020204" pitchFamily="34" charset="-122"/>
              </a:rPr>
              <a:t>农药污染事故</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373380" marR="800735">
              <a:lnSpc>
                <a:spcPct val="150000"/>
              </a:lnSpc>
              <a:spcBef>
                <a:spcPts val="335"/>
              </a:spcBef>
            </a:pP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       剧</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毒</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农</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药</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生</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产</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贮</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存</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运</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输</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过</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程</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因</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意</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外</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使</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用</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不</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当</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所</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引</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起</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泄</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漏</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所</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导</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致</a:t>
            </a:r>
            <a:r>
              <a:rPr lang="zh-CN" altLang="en-US" sz="2000" spc="-60" dirty="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000" spc="-45" dirty="0">
                <a:latin typeface="微软雅黑" panose="020B0503020204020204" pitchFamily="34" charset="-122"/>
                <a:ea typeface="微软雅黑" panose="020B0503020204020204" pitchFamily="34" charset="-122"/>
                <a:cs typeface="微软雅黑" panose="020B0503020204020204" pitchFamily="34" charset="-122"/>
              </a:rPr>
              <a:t>污</a:t>
            </a:r>
            <a:r>
              <a:rPr lang="zh-CN" altLang="en-US" sz="2000" spc="-105" dirty="0">
                <a:latin typeface="微软雅黑" panose="020B0503020204020204" pitchFamily="34" charset="-122"/>
                <a:ea typeface="微软雅黑" panose="020B0503020204020204" pitchFamily="34" charset="-122"/>
                <a:cs typeface="微软雅黑" panose="020B0503020204020204" pitchFamily="34" charset="-122"/>
              </a:rPr>
              <a:t>染</a:t>
            </a:r>
            <a:r>
              <a:rPr lang="zh-CN" altLang="en-US" sz="2000" spc="20" dirty="0">
                <a:latin typeface="微软雅黑" panose="020B0503020204020204" pitchFamily="34" charset="-122"/>
                <a:ea typeface="微软雅黑" panose="020B0503020204020204" pitchFamily="34" charset="-122"/>
                <a:cs typeface="微软雅黑" panose="020B0503020204020204" pitchFamily="34" charset="-122"/>
              </a:rPr>
              <a:t>事</a:t>
            </a:r>
            <a:r>
              <a:rPr lang="zh-CN" altLang="en-US" sz="2000" spc="30" dirty="0">
                <a:latin typeface="微软雅黑" panose="020B0503020204020204" pitchFamily="34" charset="-122"/>
                <a:ea typeface="微软雅黑" panose="020B0503020204020204" pitchFamily="34" charset="-122"/>
                <a:cs typeface="微软雅黑" panose="020B0503020204020204" pitchFamily="34" charset="-122"/>
              </a:rPr>
              <a:t>故</a:t>
            </a:r>
            <a:r>
              <a:rPr lang="zh-CN" altLang="en-US" sz="2000" spc="-5" dirty="0">
                <a:latin typeface="微软雅黑" panose="020B0503020204020204" pitchFamily="34" charset="-122"/>
                <a:ea typeface="微软雅黑" panose="020B0503020204020204" pitchFamily="34" charset="-122"/>
                <a:cs typeface="微软雅黑" panose="020B0503020204020204" pitchFamily="34" charset="-122"/>
              </a:rPr>
              <a:t>。</a:t>
            </a:r>
            <a:endParaRPr lang="en-US" sz="20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endParaRPr>
          </a:p>
          <a:p>
            <a:pPr marL="373380" indent="-287020">
              <a:lnSpc>
                <a:spcPct val="150000"/>
              </a:lnSpc>
              <a:spcBef>
                <a:spcPts val="1170"/>
              </a:spcBef>
              <a:buFont typeface="Wingdings" panose="05000000000000000000"/>
              <a:buChar char=""/>
              <a:tabLst>
                <a:tab pos="374015" algn="l"/>
              </a:tabLst>
            </a:pPr>
            <a:r>
              <a:rPr sz="2000" b="1" dirty="0" err="1">
                <a:solidFill>
                  <a:srgbClr val="C00000"/>
                </a:solidFill>
                <a:latin typeface="微软雅黑" panose="020B0503020204020204" pitchFamily="34" charset="-122"/>
                <a:ea typeface="微软雅黑" panose="020B0503020204020204" pitchFamily="34" charset="-122"/>
                <a:cs typeface="Microsoft YaHei UI" panose="020B0503020204020204" charset="-122"/>
              </a:rPr>
              <a:t>放射性污染事故</a:t>
            </a:r>
            <a:endParaRPr sz="2000" dirty="0">
              <a:latin typeface="微软雅黑" panose="020B0503020204020204" pitchFamily="34" charset="-122"/>
              <a:ea typeface="微软雅黑" panose="020B0503020204020204" pitchFamily="34" charset="-122"/>
              <a:cs typeface="Microsoft YaHei UI" panose="020B0503020204020204" charset="-122"/>
            </a:endParaRPr>
          </a:p>
          <a:p>
            <a:pPr marL="12700">
              <a:lnSpc>
                <a:spcPct val="150000"/>
              </a:lnSpc>
              <a:spcBef>
                <a:spcPts val="945"/>
              </a:spcBef>
            </a:pPr>
            <a:r>
              <a:rPr lang="en-US" sz="2000" spc="-5" dirty="0">
                <a:latin typeface="微软雅黑" panose="020B0503020204020204" pitchFamily="34" charset="-122"/>
                <a:ea typeface="微软雅黑" panose="020B0503020204020204" pitchFamily="34" charset="-122"/>
                <a:cs typeface="微软雅黑" panose="020B0503020204020204" pitchFamily="34" charset="-122"/>
              </a:rPr>
              <a:t>           </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生</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产</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、使</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、贮</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存</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、运</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放射</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性</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物质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过</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程中</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不</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当而</a:t>
            </a:r>
            <a:r>
              <a:rPr sz="2000" spc="5" dirty="0" err="1">
                <a:latin typeface="微软雅黑" panose="020B0503020204020204" pitchFamily="34" charset="-122"/>
                <a:ea typeface="微软雅黑" panose="020B0503020204020204" pitchFamily="34" charset="-122"/>
                <a:cs typeface="微软雅黑" panose="020B0503020204020204" pitchFamily="34" charset="-122"/>
              </a:rPr>
              <a:t>造</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成核</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辐</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射危</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害</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的污</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事故</a:t>
            </a:r>
            <a:r>
              <a:rPr sz="2000" spc="-5" dirty="0">
                <a:latin typeface="微软雅黑" panose="020B0503020204020204" pitchFamily="34" charset="-122"/>
                <a:ea typeface="微软雅黑" panose="020B0503020204020204" pitchFamily="34" charset="-122"/>
                <a:cs typeface="微软雅黑" panose="020B0503020204020204" pitchFamily="34" charset="-122"/>
              </a:rPr>
              <a:t>。</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marL="373380" indent="-287020">
              <a:lnSpc>
                <a:spcPct val="150000"/>
              </a:lnSpc>
              <a:spcBef>
                <a:spcPts val="1120"/>
              </a:spcBef>
              <a:buFont typeface="Wingdings" panose="05000000000000000000"/>
              <a:buChar char=""/>
              <a:tabLst>
                <a:tab pos="374015" algn="l"/>
              </a:tabLst>
            </a:pPr>
            <a:r>
              <a:rPr sz="20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油污染事故</a:t>
            </a:r>
            <a:endParaRPr sz="2000" dirty="0">
              <a:latin typeface="微软雅黑" panose="020B0503020204020204" pitchFamily="34" charset="-122"/>
              <a:ea typeface="微软雅黑" panose="020B0503020204020204" pitchFamily="34" charset="-122"/>
              <a:cs typeface="Microsoft YaHei UI" panose="020B0503020204020204" charset="-122"/>
            </a:endParaRPr>
          </a:p>
          <a:p>
            <a:pPr marL="12700" marR="5080">
              <a:lnSpc>
                <a:spcPct val="150000"/>
              </a:lnSpc>
              <a:spcBef>
                <a:spcPts val="550"/>
              </a:spcBef>
            </a:pPr>
            <a:r>
              <a:rPr lang="en-US" sz="2000" spc="-5" dirty="0">
                <a:latin typeface="微软雅黑" panose="020B0503020204020204" pitchFamily="34" charset="-122"/>
                <a:ea typeface="微软雅黑" panose="020B0503020204020204" pitchFamily="34" charset="-122"/>
                <a:cs typeface="微软雅黑" panose="020B0503020204020204" pitchFamily="34" charset="-122"/>
              </a:rPr>
              <a:t>          </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原</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油</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、燃</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料</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油以</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及</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各种</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油</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制品</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生产</a:t>
            </a:r>
            <a:r>
              <a:rPr sz="2000" spc="5" dirty="0" err="1">
                <a:latin typeface="微软雅黑" panose="020B0503020204020204" pitchFamily="34" charset="-122"/>
                <a:ea typeface="微软雅黑" panose="020B0503020204020204" pitchFamily="34" charset="-122"/>
                <a:cs typeface="微软雅黑" panose="020B0503020204020204" pitchFamily="34" charset="-122"/>
              </a:rPr>
              <a:t>、</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贮存</a:t>
            </a:r>
            <a:r>
              <a:rPr sz="2000" spc="5" dirty="0" err="1">
                <a:latin typeface="微软雅黑" panose="020B0503020204020204" pitchFamily="34" charset="-122"/>
                <a:ea typeface="微软雅黑" panose="020B0503020204020204" pitchFamily="34" charset="-122"/>
                <a:cs typeface="微软雅黑" panose="020B0503020204020204" pitchFamily="34" charset="-122"/>
              </a:rPr>
              <a:t>、</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运输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和</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使用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过</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程中</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因</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意外</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或</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不当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而</a:t>
            </a:r>
            <a:r>
              <a:rPr sz="2000" spc="-5" dirty="0" err="1">
                <a:latin typeface="微软雅黑" panose="020B0503020204020204" pitchFamily="34" charset="-122"/>
                <a:ea typeface="微软雅黑" panose="020B0503020204020204" pitchFamily="34" charset="-122"/>
                <a:cs typeface="微软雅黑" panose="020B0503020204020204" pitchFamily="34" charset="-122"/>
              </a:rPr>
              <a:t>造成</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泄</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漏的污染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事</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故</a:t>
            </a:r>
            <a:r>
              <a:rPr sz="2000" spc="-5" dirty="0">
                <a:latin typeface="微软雅黑" panose="020B0503020204020204" pitchFamily="34" charset="-122"/>
                <a:ea typeface="微软雅黑" panose="020B0503020204020204" pitchFamily="34" charset="-122"/>
                <a:cs typeface="微软雅黑" panose="020B0503020204020204" pitchFamily="34" charset="-122"/>
              </a:rPr>
              <a:t>。</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marL="373380" indent="-287020">
              <a:lnSpc>
                <a:spcPct val="150000"/>
              </a:lnSpc>
              <a:spcBef>
                <a:spcPts val="1120"/>
              </a:spcBef>
              <a:buFont typeface="Wingdings" panose="05000000000000000000"/>
              <a:buChar char=""/>
              <a:tabLst>
                <a:tab pos="374015" algn="l"/>
              </a:tabLst>
            </a:pPr>
            <a:r>
              <a:rPr sz="20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废水非正常排放污染事故</a:t>
            </a:r>
            <a:endParaRPr sz="2000" dirty="0">
              <a:latin typeface="微软雅黑" panose="020B0503020204020204" pitchFamily="34" charset="-122"/>
              <a:ea typeface="微软雅黑" panose="020B0503020204020204" pitchFamily="34" charset="-122"/>
              <a:cs typeface="Microsoft YaHei UI" panose="020B0503020204020204" charset="-122"/>
            </a:endParaRPr>
          </a:p>
          <a:p>
            <a:pPr marL="12700">
              <a:lnSpc>
                <a:spcPct val="150000"/>
              </a:lnSpc>
              <a:spcBef>
                <a:spcPts val="965"/>
              </a:spcBef>
            </a:pPr>
            <a:r>
              <a:rPr lang="en-US" sz="2000" spc="-5" dirty="0">
                <a:latin typeface="微软雅黑" panose="020B0503020204020204" pitchFamily="34" charset="-122"/>
                <a:ea typeface="微软雅黑" panose="020B0503020204020204" pitchFamily="34" charset="-122"/>
                <a:cs typeface="微软雅黑" panose="020B0503020204020204" pitchFamily="34" charset="-122"/>
              </a:rPr>
              <a:t>           </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因</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不</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当或</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事</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故使</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大</a:t>
            </a:r>
            <a:r>
              <a:rPr sz="2000" spc="-5" dirty="0" err="1">
                <a:latin typeface="微软雅黑" panose="020B0503020204020204" pitchFamily="34" charset="-122"/>
                <a:ea typeface="微软雅黑" panose="020B0503020204020204" pitchFamily="34" charset="-122"/>
                <a:cs typeface="微软雅黑" panose="020B0503020204020204" pitchFamily="34" charset="-122"/>
              </a:rPr>
              <a:t>量高</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度水</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突</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然排</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入</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地表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水</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体，</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致</a:t>
            </a:r>
            <a:r>
              <a:rPr sz="2000" spc="-5" dirty="0" err="1">
                <a:latin typeface="微软雅黑" panose="020B0503020204020204" pitchFamily="34" charset="-122"/>
                <a:ea typeface="微软雅黑" panose="020B0503020204020204" pitchFamily="34" charset="-122"/>
                <a:cs typeface="微软雅黑" panose="020B0503020204020204" pitchFamily="34" charset="-122"/>
              </a:rPr>
              <a:t>使水</a:t>
            </a:r>
            <a:r>
              <a:rPr sz="2000" spc="5" dirty="0" err="1">
                <a:latin typeface="微软雅黑" panose="020B0503020204020204" pitchFamily="34" charset="-122"/>
                <a:ea typeface="微软雅黑" panose="020B0503020204020204" pitchFamily="34" charset="-122"/>
                <a:cs typeface="微软雅黑" panose="020B0503020204020204" pitchFamily="34" charset="-122"/>
              </a:rPr>
              <a:t>质</a:t>
            </a:r>
            <a:r>
              <a:rPr sz="2000" spc="-5" dirty="0" err="1">
                <a:latin typeface="微软雅黑" panose="020B0503020204020204" pitchFamily="34" charset="-122"/>
                <a:ea typeface="微软雅黑" panose="020B0503020204020204" pitchFamily="34" charset="-122"/>
                <a:cs typeface="微软雅黑" panose="020B0503020204020204" pitchFamily="34" charset="-122"/>
              </a:rPr>
              <a:t>突然</a:t>
            </a:r>
            <a:r>
              <a:rPr sz="2000" spc="5" dirty="0" err="1">
                <a:latin typeface="微软雅黑" panose="020B0503020204020204" pitchFamily="34" charset="-122"/>
                <a:ea typeface="微软雅黑" panose="020B0503020204020204" pitchFamily="34" charset="-122"/>
                <a:cs typeface="微软雅黑" panose="020B0503020204020204" pitchFamily="34" charset="-122"/>
              </a:rPr>
              <a:t>恶</a:t>
            </a:r>
            <a:r>
              <a:rPr sz="2000" spc="-5" dirty="0" err="1">
                <a:latin typeface="微软雅黑" panose="020B0503020204020204" pitchFamily="34" charset="-122"/>
                <a:ea typeface="微软雅黑" panose="020B0503020204020204" pitchFamily="34" charset="-122"/>
                <a:cs typeface="微软雅黑" panose="020B0503020204020204" pitchFamily="34" charset="-122"/>
              </a:rPr>
              <a:t>化</a:t>
            </a:r>
            <a:r>
              <a:rPr sz="2000" spc="-5" dirty="0">
                <a:latin typeface="微软雅黑" panose="020B0503020204020204" pitchFamily="34" charset="-122"/>
                <a:ea typeface="微软雅黑" panose="020B0503020204020204" pitchFamily="34" charset="-122"/>
                <a:cs typeface="微软雅黑" panose="020B0503020204020204" pitchFamily="34" charset="-122"/>
              </a:rPr>
              <a:t>。</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3"/>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p:txBody>
      </p:sp>
      <p:sp>
        <p:nvSpPr>
          <p:cNvPr id="4" name="object 4"/>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p:txBody>
      </p:sp>
      <p:sp>
        <p:nvSpPr>
          <p:cNvPr id="6" name="object 6"/>
          <p:cNvSpPr/>
          <p:nvPr/>
        </p:nvSpPr>
        <p:spPr>
          <a:xfrm>
            <a:off x="3886200" y="729864"/>
            <a:ext cx="5181600" cy="133124"/>
          </a:xfrm>
          <a:prstGeom prst="rect">
            <a:avLst/>
          </a:prstGeom>
          <a:blipFill>
            <a:blip r:embed="rId1" cstate="print"/>
            <a:stretch>
              <a:fillRect/>
            </a:stretch>
          </a:blipFill>
        </p:spPr>
        <p:txBody>
          <a:bodyPr wrap="square" lIns="0" tIns="0" rIns="0" bIns="0" rtlCol="0"/>
          <a:lstStyle/>
          <a:p/>
        </p:txBody>
      </p:sp>
      <p:sp>
        <p:nvSpPr>
          <p:cNvPr id="7" name="object 7"/>
          <p:cNvSpPr txBox="1">
            <a:spLocks noGrp="1"/>
          </p:cNvSpPr>
          <p:nvPr>
            <p:ph type="title"/>
          </p:nvPr>
        </p:nvSpPr>
        <p:spPr>
          <a:xfrm>
            <a:off x="3992626" y="107124"/>
            <a:ext cx="6675374" cy="622222"/>
          </a:xfrm>
          <a:prstGeom prst="rect">
            <a:avLst/>
          </a:prstGeom>
        </p:spPr>
        <p:txBody>
          <a:bodyPr vert="horz" wrap="square" lIns="0" tIns="12700" rIns="0" bIns="0" rtlCol="0">
            <a:spAutoFit/>
          </a:bodyPr>
          <a:lstStyle/>
          <a:p>
            <a:pPr marL="18415">
              <a:spcBef>
                <a:spcPts val="100"/>
              </a:spcBef>
            </a:pPr>
            <a:r>
              <a:rPr dirty="0"/>
              <a:t>突发环境事件的分类</a:t>
            </a:r>
            <a:endParaRPr dirty="0"/>
          </a:p>
        </p:txBody>
      </p:sp>
      <p:sp>
        <p:nvSpPr>
          <p:cNvPr id="8" name="object 8"/>
          <p:cNvSpPr/>
          <p:nvPr/>
        </p:nvSpPr>
        <p:spPr>
          <a:xfrm>
            <a:off x="-1" y="6400801"/>
            <a:ext cx="11231882" cy="457200"/>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231881" y="6400800"/>
            <a:ext cx="960119" cy="457200"/>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endParaRPr dirty="0"/>
          </a:p>
        </p:txBody>
      </p:sp>
      <p:sp>
        <p:nvSpPr>
          <p:cNvPr id="10" name="object 10"/>
          <p:cNvSpPr txBox="1"/>
          <p:nvPr/>
        </p:nvSpPr>
        <p:spPr>
          <a:xfrm>
            <a:off x="11615452" y="6540787"/>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6</a:t>
            </a:r>
            <a:endParaRPr dirty="0">
              <a:latin typeface="Arial" panose="020B0604020202020204"/>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0" y="966482"/>
            <a:ext cx="12210361" cy="5854700"/>
          </a:xfrm>
          <a:prstGeom prst="rect">
            <a:avLst/>
          </a:prstGeom>
        </p:spPr>
        <p:txBody>
          <a:bodyPr vert="horz" wrap="square" lIns="0" tIns="90170" rIns="0" bIns="0" rtlCol="0">
            <a:spAutoFit/>
          </a:bodyPr>
          <a:lstStyle/>
          <a:p>
            <a:pPr marL="355600" indent="-342900" algn="just">
              <a:spcBef>
                <a:spcPts val="710"/>
              </a:spcBef>
              <a:buFont typeface="Wingdings" panose="05000000000000000000"/>
              <a:buChar char=""/>
              <a:tabLst>
                <a:tab pos="354965" algn="l"/>
                <a:tab pos="355600" algn="l"/>
              </a:tabLst>
            </a:pPr>
            <a:r>
              <a:rPr sz="2400" b="1" dirty="0" err="1">
                <a:solidFill>
                  <a:srgbClr val="285D9C"/>
                </a:solidFill>
                <a:latin typeface="Microsoft YaHei UI" panose="020B0503020204020204" charset="-122"/>
                <a:cs typeface="Microsoft YaHei UI" panose="020B0503020204020204" charset="-122"/>
              </a:rPr>
              <a:t>按</a:t>
            </a:r>
            <a:r>
              <a:rPr sz="2400" b="1" spc="-10" dirty="0" err="1">
                <a:solidFill>
                  <a:srgbClr val="285D9C"/>
                </a:solidFill>
                <a:latin typeface="Microsoft YaHei UI" panose="020B0503020204020204" charset="-122"/>
                <a:cs typeface="Microsoft YaHei UI" panose="020B0503020204020204" charset="-122"/>
              </a:rPr>
              <a:t>照</a:t>
            </a:r>
            <a:r>
              <a:rPr sz="2400" b="1" dirty="0" err="1">
                <a:solidFill>
                  <a:srgbClr val="285D9C"/>
                </a:solidFill>
                <a:latin typeface="Microsoft YaHei UI" panose="020B0503020204020204" charset="-122"/>
                <a:cs typeface="Microsoft YaHei UI" panose="020B0503020204020204" charset="-122"/>
              </a:rPr>
              <a:t>突发</a:t>
            </a:r>
            <a:r>
              <a:rPr sz="2400" b="1" spc="-10" dirty="0" err="1">
                <a:solidFill>
                  <a:srgbClr val="285D9C"/>
                </a:solidFill>
                <a:latin typeface="Microsoft YaHei UI" panose="020B0503020204020204" charset="-122"/>
                <a:cs typeface="Microsoft YaHei UI" panose="020B0503020204020204" charset="-122"/>
              </a:rPr>
              <a:t>事</a:t>
            </a:r>
            <a:r>
              <a:rPr sz="2400" b="1" dirty="0" err="1">
                <a:solidFill>
                  <a:srgbClr val="285D9C"/>
                </a:solidFill>
                <a:latin typeface="Microsoft YaHei UI" panose="020B0503020204020204" charset="-122"/>
                <a:cs typeface="Microsoft YaHei UI" panose="020B0503020204020204" charset="-122"/>
              </a:rPr>
              <a:t>件的</a:t>
            </a:r>
            <a:r>
              <a:rPr sz="2400" b="1" spc="-10" dirty="0" err="1">
                <a:solidFill>
                  <a:srgbClr val="285D9C"/>
                </a:solidFill>
                <a:latin typeface="Microsoft YaHei UI" panose="020B0503020204020204" charset="-122"/>
                <a:cs typeface="Microsoft YaHei UI" panose="020B0503020204020204" charset="-122"/>
              </a:rPr>
              <a:t>严</a:t>
            </a:r>
            <a:r>
              <a:rPr sz="2400" b="1" dirty="0" err="1">
                <a:solidFill>
                  <a:srgbClr val="285D9C"/>
                </a:solidFill>
                <a:latin typeface="Microsoft YaHei UI" panose="020B0503020204020204" charset="-122"/>
                <a:cs typeface="Microsoft YaHei UI" panose="020B0503020204020204" charset="-122"/>
              </a:rPr>
              <a:t>重性</a:t>
            </a:r>
            <a:r>
              <a:rPr sz="2400" b="1" spc="-10" dirty="0" err="1">
                <a:solidFill>
                  <a:srgbClr val="285D9C"/>
                </a:solidFill>
                <a:latin typeface="Microsoft YaHei UI" panose="020B0503020204020204" charset="-122"/>
                <a:cs typeface="Microsoft YaHei UI" panose="020B0503020204020204" charset="-122"/>
              </a:rPr>
              <a:t>和</a:t>
            </a:r>
            <a:r>
              <a:rPr sz="2400" b="1" dirty="0" err="1">
                <a:solidFill>
                  <a:srgbClr val="285D9C"/>
                </a:solidFill>
                <a:latin typeface="Microsoft YaHei UI" panose="020B0503020204020204" charset="-122"/>
                <a:cs typeface="Microsoft YaHei UI" panose="020B0503020204020204" charset="-122"/>
              </a:rPr>
              <a:t>紧迫</a:t>
            </a:r>
            <a:r>
              <a:rPr sz="2400" b="1" spc="-10" dirty="0" err="1">
                <a:solidFill>
                  <a:srgbClr val="285D9C"/>
                </a:solidFill>
                <a:latin typeface="Microsoft YaHei UI" panose="020B0503020204020204" charset="-122"/>
                <a:cs typeface="Microsoft YaHei UI" panose="020B0503020204020204" charset="-122"/>
              </a:rPr>
              <a:t>性</a:t>
            </a:r>
            <a:r>
              <a:rPr sz="2400" b="1" dirty="0" err="1">
                <a:solidFill>
                  <a:srgbClr val="285D9C"/>
                </a:solidFill>
                <a:latin typeface="Microsoft YaHei UI" panose="020B0503020204020204" charset="-122"/>
                <a:cs typeface="Microsoft YaHei UI" panose="020B0503020204020204" charset="-122"/>
              </a:rPr>
              <a:t>程度</a:t>
            </a:r>
            <a:r>
              <a:rPr lang="zh-CN" altLang="en-US" sz="2400" b="1" dirty="0">
                <a:solidFill>
                  <a:srgbClr val="285D9C"/>
                </a:solidFill>
                <a:latin typeface="Microsoft YaHei UI" panose="020B0503020204020204" charset="-122"/>
                <a:cs typeface="Microsoft YaHei UI" panose="020B0503020204020204" charset="-122"/>
              </a:rPr>
              <a:t>，</a:t>
            </a:r>
            <a:r>
              <a:rPr sz="2400" b="1" dirty="0">
                <a:solidFill>
                  <a:srgbClr val="285D9C"/>
                </a:solidFill>
                <a:latin typeface="Microsoft YaHei UI" panose="020B0503020204020204" charset="-122"/>
                <a:cs typeface="Microsoft YaHei UI" panose="020B0503020204020204" charset="-122"/>
              </a:rPr>
              <a:t>《国</a:t>
            </a:r>
            <a:r>
              <a:rPr sz="2400" b="1" spc="-10" dirty="0">
                <a:solidFill>
                  <a:srgbClr val="285D9C"/>
                </a:solidFill>
                <a:latin typeface="Microsoft YaHei UI" panose="020B0503020204020204" charset="-122"/>
                <a:cs typeface="Microsoft YaHei UI" panose="020B0503020204020204" charset="-122"/>
              </a:rPr>
              <a:t>家</a:t>
            </a:r>
            <a:r>
              <a:rPr sz="2400" b="1" dirty="0">
                <a:solidFill>
                  <a:srgbClr val="285D9C"/>
                </a:solidFill>
                <a:latin typeface="Microsoft YaHei UI" panose="020B0503020204020204" charset="-122"/>
                <a:cs typeface="Microsoft YaHei UI" panose="020B0503020204020204" charset="-122"/>
              </a:rPr>
              <a:t>突发</a:t>
            </a:r>
            <a:r>
              <a:rPr sz="2400" b="1" spc="-10" dirty="0">
                <a:solidFill>
                  <a:srgbClr val="285D9C"/>
                </a:solidFill>
                <a:latin typeface="Microsoft YaHei UI" panose="020B0503020204020204" charset="-122"/>
                <a:cs typeface="Microsoft YaHei UI" panose="020B0503020204020204" charset="-122"/>
              </a:rPr>
              <a:t>环</a:t>
            </a:r>
            <a:r>
              <a:rPr sz="2400" b="1" dirty="0">
                <a:solidFill>
                  <a:srgbClr val="285D9C"/>
                </a:solidFill>
                <a:latin typeface="Microsoft YaHei UI" panose="020B0503020204020204" charset="-122"/>
                <a:cs typeface="Microsoft YaHei UI" panose="020B0503020204020204" charset="-122"/>
              </a:rPr>
              <a:t>境污</a:t>
            </a:r>
            <a:r>
              <a:rPr sz="2400" b="1" spc="-10" dirty="0">
                <a:solidFill>
                  <a:srgbClr val="285D9C"/>
                </a:solidFill>
                <a:latin typeface="Microsoft YaHei UI" panose="020B0503020204020204" charset="-122"/>
                <a:cs typeface="Microsoft YaHei UI" panose="020B0503020204020204" charset="-122"/>
              </a:rPr>
              <a:t>染</a:t>
            </a:r>
            <a:r>
              <a:rPr sz="2400" b="1" dirty="0">
                <a:solidFill>
                  <a:srgbClr val="285D9C"/>
                </a:solidFill>
                <a:latin typeface="Microsoft YaHei UI" panose="020B0503020204020204" charset="-122"/>
                <a:cs typeface="Microsoft YaHei UI" panose="020B0503020204020204" charset="-122"/>
              </a:rPr>
              <a:t>事件</a:t>
            </a:r>
            <a:r>
              <a:rPr sz="2400" b="1" spc="-10" dirty="0">
                <a:solidFill>
                  <a:srgbClr val="285D9C"/>
                </a:solidFill>
                <a:latin typeface="Microsoft YaHei UI" panose="020B0503020204020204" charset="-122"/>
                <a:cs typeface="Microsoft YaHei UI" panose="020B0503020204020204" charset="-122"/>
              </a:rPr>
              <a:t>总</a:t>
            </a:r>
            <a:r>
              <a:rPr sz="2400" b="1" dirty="0">
                <a:solidFill>
                  <a:srgbClr val="285D9C"/>
                </a:solidFill>
                <a:latin typeface="Microsoft YaHei UI" panose="020B0503020204020204" charset="-122"/>
                <a:cs typeface="Microsoft YaHei UI" panose="020B0503020204020204" charset="-122"/>
              </a:rPr>
              <a:t>体预</a:t>
            </a:r>
            <a:r>
              <a:rPr sz="2400" b="1" spc="5" dirty="0">
                <a:solidFill>
                  <a:srgbClr val="285D9C"/>
                </a:solidFill>
                <a:latin typeface="Microsoft YaHei UI" panose="020B0503020204020204" charset="-122"/>
                <a:cs typeface="Microsoft YaHei UI" panose="020B0503020204020204" charset="-122"/>
              </a:rPr>
              <a:t>案</a:t>
            </a:r>
            <a:r>
              <a:rPr sz="2400" b="1" dirty="0">
                <a:solidFill>
                  <a:srgbClr val="285D9C"/>
                </a:solidFill>
                <a:latin typeface="Microsoft YaHei UI" panose="020B0503020204020204" charset="-122"/>
                <a:cs typeface="Microsoft YaHei UI" panose="020B0503020204020204" charset="-122"/>
              </a:rPr>
              <a:t>》</a:t>
            </a:r>
            <a:r>
              <a:rPr sz="2400" b="1" spc="-10" dirty="0">
                <a:solidFill>
                  <a:srgbClr val="285D9C"/>
                </a:solidFill>
                <a:latin typeface="Microsoft YaHei UI" panose="020B0503020204020204" charset="-122"/>
                <a:cs typeface="Microsoft YaHei UI" panose="020B0503020204020204" charset="-122"/>
              </a:rPr>
              <a:t>突</a:t>
            </a:r>
            <a:r>
              <a:rPr sz="2400" b="1" dirty="0">
                <a:solidFill>
                  <a:srgbClr val="285D9C"/>
                </a:solidFill>
                <a:latin typeface="Microsoft YaHei UI" panose="020B0503020204020204" charset="-122"/>
                <a:cs typeface="Microsoft YaHei UI" panose="020B0503020204020204" charset="-122"/>
              </a:rPr>
              <a:t>发环</a:t>
            </a:r>
            <a:r>
              <a:rPr sz="2400" b="1" spc="-10" dirty="0">
                <a:solidFill>
                  <a:srgbClr val="285D9C"/>
                </a:solidFill>
                <a:latin typeface="Microsoft YaHei UI" panose="020B0503020204020204" charset="-122"/>
                <a:cs typeface="Microsoft YaHei UI" panose="020B0503020204020204" charset="-122"/>
              </a:rPr>
              <a:t>境</a:t>
            </a:r>
            <a:r>
              <a:rPr sz="2400" b="1" dirty="0">
                <a:solidFill>
                  <a:srgbClr val="285D9C"/>
                </a:solidFill>
                <a:latin typeface="Microsoft YaHei UI" panose="020B0503020204020204" charset="-122"/>
                <a:cs typeface="Microsoft YaHei UI" panose="020B0503020204020204" charset="-122"/>
              </a:rPr>
              <a:t>污染</a:t>
            </a:r>
            <a:r>
              <a:rPr sz="2400" b="1" spc="-10" dirty="0">
                <a:solidFill>
                  <a:srgbClr val="285D9C"/>
                </a:solidFill>
                <a:latin typeface="Microsoft YaHei UI" panose="020B0503020204020204" charset="-122"/>
                <a:cs typeface="Microsoft YaHei UI" panose="020B0503020204020204" charset="-122"/>
              </a:rPr>
              <a:t>事</a:t>
            </a:r>
            <a:r>
              <a:rPr sz="2400" b="1" dirty="0">
                <a:solidFill>
                  <a:srgbClr val="285D9C"/>
                </a:solidFill>
                <a:latin typeface="Microsoft YaHei UI" panose="020B0503020204020204" charset="-122"/>
                <a:cs typeface="Microsoft YaHei UI" panose="020B0503020204020204" charset="-122"/>
              </a:rPr>
              <a:t>件分</a:t>
            </a:r>
            <a:r>
              <a:rPr sz="2400" b="1" spc="-10" dirty="0">
                <a:solidFill>
                  <a:srgbClr val="285D9C"/>
                </a:solidFill>
                <a:latin typeface="Microsoft YaHei UI" panose="020B0503020204020204" charset="-122"/>
                <a:cs typeface="Microsoft YaHei UI" panose="020B0503020204020204" charset="-122"/>
              </a:rPr>
              <a:t>为</a:t>
            </a:r>
            <a:r>
              <a:rPr sz="2400" b="1" dirty="0">
                <a:solidFill>
                  <a:srgbClr val="C00000"/>
                </a:solidFill>
                <a:latin typeface="Microsoft YaHei UI" panose="020B0503020204020204" charset="-122"/>
                <a:cs typeface="Microsoft YaHei UI" panose="020B0503020204020204" charset="-122"/>
              </a:rPr>
              <a:t>四</a:t>
            </a:r>
            <a:r>
              <a:rPr sz="2400" b="1" spc="-10" dirty="0">
                <a:solidFill>
                  <a:srgbClr val="C00000"/>
                </a:solidFill>
                <a:latin typeface="Microsoft YaHei UI" panose="020B0503020204020204" charset="-122"/>
                <a:cs typeface="Microsoft YaHei UI" panose="020B0503020204020204" charset="-122"/>
              </a:rPr>
              <a:t>级</a:t>
            </a:r>
            <a:r>
              <a:rPr sz="2400" b="1" dirty="0">
                <a:solidFill>
                  <a:srgbClr val="285D9C"/>
                </a:solidFill>
                <a:latin typeface="Microsoft YaHei UI" panose="020B0503020204020204" charset="-122"/>
                <a:cs typeface="Microsoft YaHei UI" panose="020B0503020204020204" charset="-122"/>
              </a:rPr>
              <a:t>：</a:t>
            </a:r>
            <a:r>
              <a:rPr sz="2400" b="1" spc="-10" dirty="0">
                <a:solidFill>
                  <a:srgbClr val="285D9C"/>
                </a:solidFill>
                <a:latin typeface="Microsoft YaHei UI" panose="020B0503020204020204" charset="-122"/>
                <a:cs typeface="Microsoft YaHei UI" panose="020B0503020204020204" charset="-122"/>
              </a:rPr>
              <a:t>特</a:t>
            </a:r>
            <a:r>
              <a:rPr sz="2400" b="1" dirty="0">
                <a:solidFill>
                  <a:srgbClr val="285D9C"/>
                </a:solidFill>
                <a:latin typeface="Microsoft YaHei UI" panose="020B0503020204020204" charset="-122"/>
                <a:cs typeface="Microsoft YaHei UI" panose="020B0503020204020204" charset="-122"/>
              </a:rPr>
              <a:t>别重</a:t>
            </a:r>
            <a:r>
              <a:rPr sz="2400" b="1" spc="-10" dirty="0">
                <a:solidFill>
                  <a:srgbClr val="285D9C"/>
                </a:solidFill>
                <a:latin typeface="Microsoft YaHei UI" panose="020B0503020204020204" charset="-122"/>
                <a:cs typeface="Microsoft YaHei UI" panose="020B0503020204020204" charset="-122"/>
              </a:rPr>
              <a:t>大</a:t>
            </a:r>
            <a:r>
              <a:rPr sz="2400" b="1" dirty="0">
                <a:solidFill>
                  <a:srgbClr val="285D9C"/>
                </a:solidFill>
                <a:latin typeface="Microsoft YaHei UI" panose="020B0503020204020204" charset="-122"/>
                <a:cs typeface="Microsoft YaHei UI" panose="020B0503020204020204" charset="-122"/>
              </a:rPr>
              <a:t>环境</a:t>
            </a:r>
            <a:r>
              <a:rPr sz="2400" b="1" spc="-10" dirty="0">
                <a:solidFill>
                  <a:srgbClr val="285D9C"/>
                </a:solidFill>
                <a:latin typeface="Microsoft YaHei UI" panose="020B0503020204020204" charset="-122"/>
                <a:cs typeface="Microsoft YaHei UI" panose="020B0503020204020204" charset="-122"/>
              </a:rPr>
              <a:t>污</a:t>
            </a:r>
            <a:r>
              <a:rPr sz="2400" b="1" dirty="0">
                <a:solidFill>
                  <a:srgbClr val="285D9C"/>
                </a:solidFill>
                <a:latin typeface="Microsoft YaHei UI" panose="020B0503020204020204" charset="-122"/>
                <a:cs typeface="Microsoft YaHei UI" panose="020B0503020204020204" charset="-122"/>
              </a:rPr>
              <a:t>染事</a:t>
            </a:r>
            <a:r>
              <a:rPr sz="2400" b="1" spc="-10" dirty="0">
                <a:solidFill>
                  <a:srgbClr val="285D9C"/>
                </a:solidFill>
                <a:latin typeface="Microsoft YaHei UI" panose="020B0503020204020204" charset="-122"/>
                <a:cs typeface="Microsoft YaHei UI" panose="020B0503020204020204" charset="-122"/>
              </a:rPr>
              <a:t>件</a:t>
            </a:r>
            <a:r>
              <a:rPr sz="2400" b="1" dirty="0">
                <a:solidFill>
                  <a:srgbClr val="285D9C"/>
                </a:solidFill>
                <a:latin typeface="Microsoft YaHei UI" panose="020B0503020204020204" charset="-122"/>
                <a:cs typeface="Microsoft YaHei UI" panose="020B0503020204020204" charset="-122"/>
              </a:rPr>
              <a:t>、重</a:t>
            </a:r>
            <a:r>
              <a:rPr sz="2400" b="1" spc="-10" dirty="0">
                <a:solidFill>
                  <a:srgbClr val="285D9C"/>
                </a:solidFill>
                <a:latin typeface="Microsoft YaHei UI" panose="020B0503020204020204" charset="-122"/>
                <a:cs typeface="Microsoft YaHei UI" panose="020B0503020204020204" charset="-122"/>
              </a:rPr>
              <a:t>大</a:t>
            </a:r>
            <a:r>
              <a:rPr sz="2400" b="1" dirty="0">
                <a:solidFill>
                  <a:srgbClr val="285D9C"/>
                </a:solidFill>
                <a:latin typeface="Microsoft YaHei UI" panose="020B0503020204020204" charset="-122"/>
                <a:cs typeface="Microsoft YaHei UI" panose="020B0503020204020204" charset="-122"/>
              </a:rPr>
              <a:t>环境</a:t>
            </a:r>
            <a:r>
              <a:rPr sz="2400" b="1" spc="-10" dirty="0">
                <a:solidFill>
                  <a:srgbClr val="285D9C"/>
                </a:solidFill>
                <a:latin typeface="Microsoft YaHei UI" panose="020B0503020204020204" charset="-122"/>
                <a:cs typeface="Microsoft YaHei UI" panose="020B0503020204020204" charset="-122"/>
              </a:rPr>
              <a:t>污</a:t>
            </a:r>
            <a:r>
              <a:rPr sz="2400" b="1" dirty="0">
                <a:solidFill>
                  <a:srgbClr val="285D9C"/>
                </a:solidFill>
                <a:latin typeface="Microsoft YaHei UI" panose="020B0503020204020204" charset="-122"/>
                <a:cs typeface="Microsoft YaHei UI" panose="020B0503020204020204" charset="-122"/>
              </a:rPr>
              <a:t>染事</a:t>
            </a:r>
            <a:r>
              <a:rPr sz="2400" b="1" spc="5" dirty="0">
                <a:solidFill>
                  <a:srgbClr val="285D9C"/>
                </a:solidFill>
                <a:latin typeface="Microsoft YaHei UI" panose="020B0503020204020204" charset="-122"/>
                <a:cs typeface="Microsoft YaHei UI" panose="020B0503020204020204" charset="-122"/>
              </a:rPr>
              <a:t>件</a:t>
            </a:r>
            <a:r>
              <a:rPr sz="2400" b="1" dirty="0">
                <a:solidFill>
                  <a:srgbClr val="285D9C"/>
                </a:solidFill>
                <a:latin typeface="Microsoft YaHei UI" panose="020B0503020204020204" charset="-122"/>
                <a:cs typeface="Microsoft YaHei UI" panose="020B0503020204020204" charset="-122"/>
              </a:rPr>
              <a:t>、</a:t>
            </a:r>
            <a:r>
              <a:rPr sz="2400" b="1" spc="-10" dirty="0">
                <a:solidFill>
                  <a:srgbClr val="285D9C"/>
                </a:solidFill>
                <a:latin typeface="Microsoft YaHei UI" panose="020B0503020204020204" charset="-122"/>
                <a:cs typeface="Microsoft YaHei UI" panose="020B0503020204020204" charset="-122"/>
              </a:rPr>
              <a:t>较</a:t>
            </a:r>
            <a:r>
              <a:rPr sz="2400" b="1" dirty="0">
                <a:solidFill>
                  <a:srgbClr val="285D9C"/>
                </a:solidFill>
                <a:latin typeface="Microsoft YaHei UI" panose="020B0503020204020204" charset="-122"/>
                <a:cs typeface="Microsoft YaHei UI" panose="020B0503020204020204" charset="-122"/>
              </a:rPr>
              <a:t>大环</a:t>
            </a:r>
            <a:r>
              <a:rPr sz="2400" b="1" spc="-10" dirty="0">
                <a:solidFill>
                  <a:srgbClr val="285D9C"/>
                </a:solidFill>
                <a:latin typeface="Microsoft YaHei UI" panose="020B0503020204020204" charset="-122"/>
                <a:cs typeface="Microsoft YaHei UI" panose="020B0503020204020204" charset="-122"/>
              </a:rPr>
              <a:t>境</a:t>
            </a:r>
            <a:r>
              <a:rPr sz="2400" b="1" dirty="0">
                <a:solidFill>
                  <a:srgbClr val="285D9C"/>
                </a:solidFill>
                <a:latin typeface="Microsoft YaHei UI" panose="020B0503020204020204" charset="-122"/>
                <a:cs typeface="Microsoft YaHei UI" panose="020B0503020204020204" charset="-122"/>
              </a:rPr>
              <a:t>污染</a:t>
            </a:r>
            <a:r>
              <a:rPr sz="2400" b="1" spc="-10" dirty="0">
                <a:solidFill>
                  <a:srgbClr val="285D9C"/>
                </a:solidFill>
                <a:latin typeface="Microsoft YaHei UI" panose="020B0503020204020204" charset="-122"/>
                <a:cs typeface="Microsoft YaHei UI" panose="020B0503020204020204" charset="-122"/>
              </a:rPr>
              <a:t>事</a:t>
            </a:r>
            <a:r>
              <a:rPr sz="2400" b="1" dirty="0">
                <a:solidFill>
                  <a:srgbClr val="285D9C"/>
                </a:solidFill>
                <a:latin typeface="Microsoft YaHei UI" panose="020B0503020204020204" charset="-122"/>
                <a:cs typeface="Microsoft YaHei UI" panose="020B0503020204020204" charset="-122"/>
              </a:rPr>
              <a:t>件和</a:t>
            </a:r>
            <a:r>
              <a:rPr sz="2400" b="1" spc="-10" dirty="0">
                <a:solidFill>
                  <a:srgbClr val="285D9C"/>
                </a:solidFill>
                <a:latin typeface="Microsoft YaHei UI" panose="020B0503020204020204" charset="-122"/>
                <a:cs typeface="Microsoft YaHei UI" panose="020B0503020204020204" charset="-122"/>
              </a:rPr>
              <a:t>一</a:t>
            </a:r>
            <a:r>
              <a:rPr sz="2400" b="1" dirty="0">
                <a:solidFill>
                  <a:srgbClr val="285D9C"/>
                </a:solidFill>
                <a:latin typeface="Microsoft YaHei UI" panose="020B0503020204020204" charset="-122"/>
                <a:cs typeface="Microsoft YaHei UI" panose="020B0503020204020204" charset="-122"/>
              </a:rPr>
              <a:t>般环</a:t>
            </a:r>
            <a:r>
              <a:rPr sz="2400" b="1" spc="-10" dirty="0">
                <a:solidFill>
                  <a:srgbClr val="285D9C"/>
                </a:solidFill>
                <a:latin typeface="Microsoft YaHei UI" panose="020B0503020204020204" charset="-122"/>
                <a:cs typeface="Microsoft YaHei UI" panose="020B0503020204020204" charset="-122"/>
              </a:rPr>
              <a:t>境</a:t>
            </a:r>
            <a:r>
              <a:rPr sz="2400" b="1" dirty="0">
                <a:solidFill>
                  <a:srgbClr val="285D9C"/>
                </a:solidFill>
                <a:latin typeface="Microsoft YaHei UI" panose="020B0503020204020204" charset="-122"/>
                <a:cs typeface="Microsoft YaHei UI" panose="020B0503020204020204" charset="-122"/>
              </a:rPr>
              <a:t>污染</a:t>
            </a:r>
            <a:r>
              <a:rPr sz="2400" b="1" spc="-10" dirty="0">
                <a:solidFill>
                  <a:srgbClr val="285D9C"/>
                </a:solidFill>
                <a:latin typeface="Microsoft YaHei UI" panose="020B0503020204020204" charset="-122"/>
                <a:cs typeface="Microsoft YaHei UI" panose="020B0503020204020204" charset="-122"/>
              </a:rPr>
              <a:t>事</a:t>
            </a:r>
            <a:r>
              <a:rPr sz="2400" b="1" dirty="0">
                <a:solidFill>
                  <a:srgbClr val="285D9C"/>
                </a:solidFill>
                <a:latin typeface="Microsoft YaHei UI" panose="020B0503020204020204" charset="-122"/>
                <a:cs typeface="Microsoft YaHei UI" panose="020B0503020204020204" charset="-122"/>
              </a:rPr>
              <a:t>件</a:t>
            </a:r>
            <a:r>
              <a:rPr sz="2400" b="1" spc="5" dirty="0">
                <a:solidFill>
                  <a:srgbClr val="285D9C"/>
                </a:solidFill>
                <a:latin typeface="Microsoft YaHei UI" panose="020B0503020204020204" charset="-122"/>
                <a:cs typeface="Microsoft YaHei UI" panose="020B0503020204020204" charset="-122"/>
              </a:rPr>
              <a:t>：</a:t>
            </a:r>
            <a:endParaRPr sz="2400" dirty="0">
              <a:latin typeface="Microsoft YaHei UI" panose="020B0503020204020204" charset="-122"/>
              <a:cs typeface="Microsoft YaHei UI" panose="020B0503020204020204" charset="-122"/>
            </a:endParaRPr>
          </a:p>
          <a:p>
            <a:pPr marL="795655" lvl="1" indent="-320675" algn="just">
              <a:spcBef>
                <a:spcPts val="2145"/>
              </a:spcBef>
              <a:buSzPct val="94000"/>
              <a:buAutoNum type="arabicParenBoth"/>
              <a:tabLst>
                <a:tab pos="796290" algn="l"/>
              </a:tabLst>
            </a:pPr>
            <a:r>
              <a:rPr sz="2400" b="1" dirty="0" err="1">
                <a:solidFill>
                  <a:srgbClr val="C00000"/>
                </a:solidFill>
                <a:latin typeface="Microsoft YaHei UI" panose="020B0503020204020204" charset="-122"/>
                <a:cs typeface="Microsoft YaHei UI" panose="020B0503020204020204" charset="-122"/>
              </a:rPr>
              <a:t>特别重大环境污染事件</a:t>
            </a:r>
            <a:endParaRPr lang="zh-CN" altLang="en-US" sz="2400" dirty="0">
              <a:latin typeface="Microsoft YaHei UI" panose="020B0503020204020204" charset="-122"/>
              <a:cs typeface="Microsoft YaHei UI" panose="020B0503020204020204" charset="-122"/>
            </a:endParaRPr>
          </a:p>
          <a:p>
            <a:pPr marL="408940" algn="just">
              <a:spcBef>
                <a:spcPts val="1145"/>
              </a:spcBef>
            </a:pPr>
            <a:r>
              <a:rPr lang="zh-CN" altLang="en-US" sz="2000" spc="-5" dirty="0">
                <a:latin typeface="微软雅黑" panose="020B0503020204020204" pitchFamily="34" charset="-122"/>
                <a:cs typeface="微软雅黑" panose="020B0503020204020204" pitchFamily="34" charset="-122"/>
              </a:rPr>
              <a:t>凡</a:t>
            </a:r>
            <a:r>
              <a:rPr lang="zh-CN" altLang="en-US" sz="2000" spc="5" dirty="0">
                <a:latin typeface="微软雅黑" panose="020B0503020204020204" pitchFamily="34" charset="-122"/>
                <a:cs typeface="微软雅黑" panose="020B0503020204020204" pitchFamily="34" charset="-122"/>
              </a:rPr>
              <a:t>符</a:t>
            </a:r>
            <a:r>
              <a:rPr lang="zh-CN" altLang="en-US" sz="2000" spc="-5" dirty="0">
                <a:latin typeface="微软雅黑" panose="020B0503020204020204" pitchFamily="34" charset="-122"/>
                <a:cs typeface="微软雅黑" panose="020B0503020204020204" pitchFamily="34" charset="-122"/>
              </a:rPr>
              <a:t>合下</a:t>
            </a:r>
            <a:r>
              <a:rPr lang="zh-CN" altLang="en-US" sz="2000" spc="5" dirty="0">
                <a:latin typeface="微软雅黑" panose="020B0503020204020204" pitchFamily="34" charset="-122"/>
                <a:cs typeface="微软雅黑" panose="020B0503020204020204" pitchFamily="34" charset="-122"/>
              </a:rPr>
              <a:t>列</a:t>
            </a:r>
            <a:r>
              <a:rPr lang="zh-CN" altLang="en-US" sz="2000" spc="-5" dirty="0">
                <a:latin typeface="微软雅黑" panose="020B0503020204020204" pitchFamily="34" charset="-122"/>
                <a:cs typeface="微软雅黑" panose="020B0503020204020204" pitchFamily="34" charset="-122"/>
              </a:rPr>
              <a:t>情形</a:t>
            </a:r>
            <a:r>
              <a:rPr lang="zh-CN" altLang="en-US" sz="2000" spc="5" dirty="0">
                <a:latin typeface="微软雅黑" panose="020B0503020204020204" pitchFamily="34" charset="-122"/>
                <a:cs typeface="微软雅黑" panose="020B0503020204020204" pitchFamily="34" charset="-122"/>
              </a:rPr>
              <a:t>之</a:t>
            </a:r>
            <a:r>
              <a:rPr lang="zh-CN" altLang="en-US" sz="2000" spc="-5" dirty="0">
                <a:latin typeface="微软雅黑" panose="020B0503020204020204" pitchFamily="34" charset="-122"/>
                <a:cs typeface="微软雅黑" panose="020B0503020204020204" pitchFamily="34" charset="-122"/>
              </a:rPr>
              <a:t>一的</a:t>
            </a:r>
            <a:r>
              <a:rPr lang="zh-CN" altLang="en-US" sz="2000" spc="5" dirty="0">
                <a:latin typeface="微软雅黑" panose="020B0503020204020204" pitchFamily="34" charset="-122"/>
                <a:cs typeface="微软雅黑" panose="020B0503020204020204" pitchFamily="34" charset="-122"/>
              </a:rPr>
              <a:t>，</a:t>
            </a:r>
            <a:r>
              <a:rPr lang="zh-CN" altLang="en-US" sz="2000" spc="-5" dirty="0">
                <a:latin typeface="微软雅黑" panose="020B0503020204020204" pitchFamily="34" charset="-122"/>
                <a:cs typeface="微软雅黑" panose="020B0503020204020204" pitchFamily="34" charset="-122"/>
              </a:rPr>
              <a:t>为特</a:t>
            </a:r>
            <a:r>
              <a:rPr lang="zh-CN" altLang="en-US" sz="2000" spc="5" dirty="0">
                <a:latin typeface="微软雅黑" panose="020B0503020204020204" pitchFamily="34" charset="-122"/>
                <a:cs typeface="微软雅黑" panose="020B0503020204020204" pitchFamily="34" charset="-122"/>
              </a:rPr>
              <a:t>别</a:t>
            </a:r>
            <a:r>
              <a:rPr lang="zh-CN" altLang="en-US" sz="2000" spc="-5" dirty="0">
                <a:latin typeface="微软雅黑" panose="020B0503020204020204" pitchFamily="34" charset="-122"/>
                <a:cs typeface="微软雅黑" panose="020B0503020204020204" pitchFamily="34" charset="-122"/>
              </a:rPr>
              <a:t>重大</a:t>
            </a:r>
            <a:r>
              <a:rPr lang="zh-CN" altLang="en-US" sz="2000" spc="5" dirty="0">
                <a:latin typeface="微软雅黑" panose="020B0503020204020204" pitchFamily="34" charset="-122"/>
                <a:cs typeface="微软雅黑" panose="020B0503020204020204" pitchFamily="34" charset="-122"/>
              </a:rPr>
              <a:t>突</a:t>
            </a:r>
            <a:r>
              <a:rPr lang="zh-CN" altLang="en-US" sz="2000" spc="-5" dirty="0">
                <a:latin typeface="微软雅黑" panose="020B0503020204020204" pitchFamily="34" charset="-122"/>
                <a:cs typeface="微软雅黑" panose="020B0503020204020204" pitchFamily="34" charset="-122"/>
              </a:rPr>
              <a:t>发环</a:t>
            </a:r>
            <a:r>
              <a:rPr lang="zh-CN" altLang="en-US" sz="2000" spc="5" dirty="0">
                <a:latin typeface="微软雅黑" panose="020B0503020204020204" pitchFamily="34" charset="-122"/>
                <a:cs typeface="微软雅黑" panose="020B0503020204020204" pitchFamily="34" charset="-122"/>
              </a:rPr>
              <a:t>境</a:t>
            </a:r>
            <a:r>
              <a:rPr lang="zh-CN" altLang="en-US" sz="2000" spc="-5" dirty="0">
                <a:latin typeface="微软雅黑" panose="020B0503020204020204" pitchFamily="34" charset="-122"/>
                <a:cs typeface="微软雅黑" panose="020B0503020204020204" pitchFamily="34" charset="-122"/>
              </a:rPr>
              <a:t>事</a:t>
            </a:r>
            <a:r>
              <a:rPr lang="zh-CN" altLang="en-US" sz="2000" spc="5" dirty="0">
                <a:latin typeface="微软雅黑" panose="020B0503020204020204" pitchFamily="34" charset="-122"/>
                <a:cs typeface="微软雅黑" panose="020B0503020204020204" pitchFamily="34" charset="-122"/>
              </a:rPr>
              <a:t>件</a:t>
            </a:r>
            <a:r>
              <a:rPr lang="en-US" altLang="zh-CN" sz="2000" spc="-5" dirty="0">
                <a:latin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cs typeface="微软雅黑" panose="020B0503020204020204" pitchFamily="34" charset="-122"/>
            </a:endParaRPr>
          </a:p>
          <a:p>
            <a:pPr marL="408305" algn="just">
              <a:spcBef>
                <a:spcPts val="830"/>
              </a:spcBef>
              <a:buSzPct val="94000"/>
              <a:tabLst>
                <a:tab pos="704850" algn="l"/>
              </a:tabLst>
            </a:pPr>
            <a:r>
              <a:rPr lang="en-US" sz="2000" b="1" spc="-5" dirty="0">
                <a:solidFill>
                  <a:srgbClr val="FF0000"/>
                </a:solidFill>
                <a:latin typeface="微软雅黑" panose="020B0503020204020204" pitchFamily="34" charset="-122"/>
                <a:cs typeface="微软雅黑" panose="020B0503020204020204" pitchFamily="34" charset="-122"/>
              </a:rPr>
              <a:t>1.</a:t>
            </a:r>
            <a:r>
              <a:rPr sz="2000" b="1" spc="-5" dirty="0">
                <a:solidFill>
                  <a:srgbClr val="FF0000"/>
                </a:solidFill>
                <a:latin typeface="微软雅黑" panose="020B0503020204020204" pitchFamily="34" charset="-122"/>
                <a:cs typeface="微软雅黑" panose="020B0503020204020204" pitchFamily="34" charset="-122"/>
              </a:rPr>
              <a:t>因</a:t>
            </a:r>
            <a:r>
              <a:rPr sz="2000" b="1" spc="5" dirty="0">
                <a:solidFill>
                  <a:srgbClr val="FF0000"/>
                </a:solidFill>
                <a:latin typeface="微软雅黑" panose="020B0503020204020204" pitchFamily="34" charset="-122"/>
                <a:cs typeface="微软雅黑" panose="020B0503020204020204" pitchFamily="34" charset="-122"/>
              </a:rPr>
              <a:t>环</a:t>
            </a:r>
            <a:r>
              <a:rPr sz="2000" b="1" spc="-5" dirty="0">
                <a:solidFill>
                  <a:srgbClr val="FF0000"/>
                </a:solidFill>
                <a:latin typeface="微软雅黑" panose="020B0503020204020204" pitchFamily="34" charset="-122"/>
                <a:cs typeface="微软雅黑" panose="020B0503020204020204" pitchFamily="34" charset="-122"/>
              </a:rPr>
              <a:t>境污</a:t>
            </a:r>
            <a:r>
              <a:rPr sz="2000" b="1" spc="5" dirty="0">
                <a:solidFill>
                  <a:srgbClr val="FF0000"/>
                </a:solidFill>
                <a:latin typeface="微软雅黑" panose="020B0503020204020204" pitchFamily="34" charset="-122"/>
                <a:cs typeface="微软雅黑" panose="020B0503020204020204" pitchFamily="34" charset="-122"/>
              </a:rPr>
              <a:t>染</a:t>
            </a:r>
            <a:r>
              <a:rPr sz="2000" b="1" spc="-5" dirty="0">
                <a:solidFill>
                  <a:srgbClr val="FF0000"/>
                </a:solidFill>
                <a:latin typeface="微软雅黑" panose="020B0503020204020204" pitchFamily="34" charset="-122"/>
                <a:cs typeface="微软雅黑" panose="020B0503020204020204" pitchFamily="34" charset="-122"/>
              </a:rPr>
              <a:t>直接</a:t>
            </a:r>
            <a:r>
              <a:rPr sz="2000" b="1" spc="5" dirty="0">
                <a:solidFill>
                  <a:srgbClr val="FF0000"/>
                </a:solidFill>
                <a:latin typeface="微软雅黑" panose="020B0503020204020204" pitchFamily="34" charset="-122"/>
                <a:cs typeface="微软雅黑" panose="020B0503020204020204" pitchFamily="34" charset="-122"/>
              </a:rPr>
              <a:t>导</a:t>
            </a:r>
            <a:r>
              <a:rPr sz="2000" b="1" spc="-5" dirty="0">
                <a:solidFill>
                  <a:srgbClr val="FF0000"/>
                </a:solidFill>
                <a:latin typeface="微软雅黑" panose="020B0503020204020204" pitchFamily="34" charset="-122"/>
                <a:cs typeface="微软雅黑" panose="020B0503020204020204" pitchFamily="34" charset="-122"/>
              </a:rPr>
              <a:t>致30人</a:t>
            </a:r>
            <a:r>
              <a:rPr sz="2000" b="1" spc="5" dirty="0">
                <a:solidFill>
                  <a:srgbClr val="FF0000"/>
                </a:solidFill>
                <a:latin typeface="微软雅黑" panose="020B0503020204020204" pitchFamily="34" charset="-122"/>
                <a:cs typeface="微软雅黑" panose="020B0503020204020204" pitchFamily="34" charset="-122"/>
              </a:rPr>
              <a:t>以</a:t>
            </a:r>
            <a:r>
              <a:rPr sz="2000" b="1" spc="-5" dirty="0">
                <a:solidFill>
                  <a:srgbClr val="FF0000"/>
                </a:solidFill>
                <a:latin typeface="微软雅黑" panose="020B0503020204020204" pitchFamily="34" charset="-122"/>
                <a:cs typeface="微软雅黑" panose="020B0503020204020204" pitchFamily="34" charset="-122"/>
              </a:rPr>
              <a:t>上死</a:t>
            </a:r>
            <a:r>
              <a:rPr sz="2000" b="1" spc="5" dirty="0">
                <a:solidFill>
                  <a:srgbClr val="FF0000"/>
                </a:solidFill>
                <a:latin typeface="微软雅黑" panose="020B0503020204020204" pitchFamily="34" charset="-122"/>
                <a:cs typeface="微软雅黑" panose="020B0503020204020204" pitchFamily="34" charset="-122"/>
              </a:rPr>
              <a:t>亡</a:t>
            </a:r>
            <a:r>
              <a:rPr sz="2000" b="1" spc="-5" dirty="0">
                <a:solidFill>
                  <a:srgbClr val="FF0000"/>
                </a:solidFill>
                <a:latin typeface="微软雅黑" panose="020B0503020204020204" pitchFamily="34" charset="-122"/>
                <a:cs typeface="微软雅黑" panose="020B0503020204020204" pitchFamily="34" charset="-122"/>
              </a:rPr>
              <a:t>或</a:t>
            </a:r>
            <a:r>
              <a:rPr sz="2000" b="1" spc="5" dirty="0">
                <a:solidFill>
                  <a:srgbClr val="FF0000"/>
                </a:solidFill>
                <a:latin typeface="微软雅黑" panose="020B0503020204020204" pitchFamily="34" charset="-122"/>
                <a:cs typeface="微软雅黑" panose="020B0503020204020204" pitchFamily="34" charset="-122"/>
              </a:rPr>
              <a:t>100</a:t>
            </a:r>
            <a:r>
              <a:rPr sz="2000" b="1" spc="-5" dirty="0">
                <a:solidFill>
                  <a:srgbClr val="FF0000"/>
                </a:solidFill>
                <a:latin typeface="微软雅黑" panose="020B0503020204020204" pitchFamily="34" charset="-122"/>
                <a:cs typeface="微软雅黑" panose="020B0503020204020204" pitchFamily="34" charset="-122"/>
              </a:rPr>
              <a:t>人</a:t>
            </a:r>
            <a:r>
              <a:rPr sz="2000" b="1" spc="5" dirty="0">
                <a:solidFill>
                  <a:srgbClr val="FF0000"/>
                </a:solidFill>
                <a:latin typeface="微软雅黑" panose="020B0503020204020204" pitchFamily="34" charset="-122"/>
                <a:cs typeface="微软雅黑" panose="020B0503020204020204" pitchFamily="34" charset="-122"/>
              </a:rPr>
              <a:t>以</a:t>
            </a:r>
            <a:r>
              <a:rPr sz="2000" b="1" spc="-5" dirty="0">
                <a:solidFill>
                  <a:srgbClr val="FF0000"/>
                </a:solidFill>
                <a:latin typeface="微软雅黑" panose="020B0503020204020204" pitchFamily="34" charset="-122"/>
                <a:cs typeface="微软雅黑" panose="020B0503020204020204" pitchFamily="34" charset="-122"/>
              </a:rPr>
              <a:t>上中</a:t>
            </a:r>
            <a:r>
              <a:rPr sz="2000" b="1" spc="5" dirty="0">
                <a:solidFill>
                  <a:srgbClr val="FF0000"/>
                </a:solidFill>
                <a:latin typeface="微软雅黑" panose="020B0503020204020204" pitchFamily="34" charset="-122"/>
                <a:cs typeface="微软雅黑" panose="020B0503020204020204" pitchFamily="34" charset="-122"/>
              </a:rPr>
              <a:t>毒</a:t>
            </a:r>
            <a:r>
              <a:rPr sz="2000" b="1" spc="-5" dirty="0">
                <a:solidFill>
                  <a:srgbClr val="FF0000"/>
                </a:solidFill>
                <a:latin typeface="微软雅黑" panose="020B0503020204020204" pitchFamily="34" charset="-122"/>
                <a:cs typeface="微软雅黑" panose="020B0503020204020204" pitchFamily="34" charset="-122"/>
              </a:rPr>
              <a:t>或重</a:t>
            </a:r>
            <a:r>
              <a:rPr sz="2000" b="1" spc="5" dirty="0">
                <a:solidFill>
                  <a:srgbClr val="FF0000"/>
                </a:solidFill>
                <a:latin typeface="微软雅黑" panose="020B0503020204020204" pitchFamily="34" charset="-122"/>
                <a:cs typeface="微软雅黑" panose="020B0503020204020204" pitchFamily="34" charset="-122"/>
              </a:rPr>
              <a:t>伤</a:t>
            </a:r>
            <a:r>
              <a:rPr sz="2000" b="1" spc="-5" dirty="0">
                <a:solidFill>
                  <a:srgbClr val="FF0000"/>
                </a:solidFill>
                <a:latin typeface="微软雅黑" panose="020B0503020204020204" pitchFamily="34" charset="-122"/>
                <a:cs typeface="微软雅黑" panose="020B0503020204020204" pitchFamily="34" charset="-122"/>
              </a:rPr>
              <a:t>的;</a:t>
            </a:r>
            <a:endParaRPr sz="2000" dirty="0">
              <a:latin typeface="微软雅黑" panose="020B0503020204020204" pitchFamily="34" charset="-122"/>
              <a:cs typeface="微软雅黑" panose="020B0503020204020204" pitchFamily="34" charset="-122"/>
            </a:endParaRPr>
          </a:p>
          <a:p>
            <a:pPr marL="408305" algn="just">
              <a:spcBef>
                <a:spcPts val="825"/>
              </a:spcBef>
              <a:buSzPct val="94000"/>
              <a:tabLst>
                <a:tab pos="704850" algn="l"/>
              </a:tabLst>
            </a:pPr>
            <a:r>
              <a:rPr lang="en-US" sz="2000" b="1" spc="-5" dirty="0">
                <a:solidFill>
                  <a:srgbClr val="FF0000"/>
                </a:solidFill>
                <a:latin typeface="微软雅黑" panose="020B0503020204020204" pitchFamily="34" charset="-122"/>
                <a:cs typeface="微软雅黑" panose="020B0503020204020204" pitchFamily="34" charset="-122"/>
              </a:rPr>
              <a:t>2.</a:t>
            </a:r>
            <a:r>
              <a:rPr sz="2000" b="1" spc="-5" dirty="0">
                <a:solidFill>
                  <a:srgbClr val="FF0000"/>
                </a:solidFill>
                <a:latin typeface="微软雅黑" panose="020B0503020204020204" pitchFamily="34" charset="-122"/>
                <a:cs typeface="微软雅黑" panose="020B0503020204020204" pitchFamily="34" charset="-122"/>
              </a:rPr>
              <a:t>因</a:t>
            </a:r>
            <a:r>
              <a:rPr sz="2000" b="1" spc="5" dirty="0">
                <a:solidFill>
                  <a:srgbClr val="FF0000"/>
                </a:solidFill>
                <a:latin typeface="微软雅黑" panose="020B0503020204020204" pitchFamily="34" charset="-122"/>
                <a:cs typeface="微软雅黑" panose="020B0503020204020204" pitchFamily="34" charset="-122"/>
              </a:rPr>
              <a:t>环</a:t>
            </a:r>
            <a:r>
              <a:rPr sz="2000" b="1" spc="-5" dirty="0">
                <a:solidFill>
                  <a:srgbClr val="FF0000"/>
                </a:solidFill>
                <a:latin typeface="微软雅黑" panose="020B0503020204020204" pitchFamily="34" charset="-122"/>
                <a:cs typeface="微软雅黑" panose="020B0503020204020204" pitchFamily="34" charset="-122"/>
              </a:rPr>
              <a:t>境污</a:t>
            </a:r>
            <a:r>
              <a:rPr sz="2000" b="1" spc="5" dirty="0">
                <a:solidFill>
                  <a:srgbClr val="FF0000"/>
                </a:solidFill>
                <a:latin typeface="微软雅黑" panose="020B0503020204020204" pitchFamily="34" charset="-122"/>
                <a:cs typeface="微软雅黑" panose="020B0503020204020204" pitchFamily="34" charset="-122"/>
              </a:rPr>
              <a:t>染</a:t>
            </a:r>
            <a:r>
              <a:rPr sz="2000" b="1" spc="-5" dirty="0">
                <a:solidFill>
                  <a:srgbClr val="FF0000"/>
                </a:solidFill>
                <a:latin typeface="微软雅黑" panose="020B0503020204020204" pitchFamily="34" charset="-122"/>
                <a:cs typeface="微软雅黑" panose="020B0503020204020204" pitchFamily="34" charset="-122"/>
              </a:rPr>
              <a:t>疏散</a:t>
            </a:r>
            <a:r>
              <a:rPr sz="2000" b="1" spc="5" dirty="0">
                <a:solidFill>
                  <a:srgbClr val="FF0000"/>
                </a:solidFill>
                <a:latin typeface="微软雅黑" panose="020B0503020204020204" pitchFamily="34" charset="-122"/>
                <a:cs typeface="微软雅黑" panose="020B0503020204020204" pitchFamily="34" charset="-122"/>
              </a:rPr>
              <a:t>、</a:t>
            </a:r>
            <a:r>
              <a:rPr sz="2000" b="1" spc="-5" dirty="0">
                <a:solidFill>
                  <a:srgbClr val="FF0000"/>
                </a:solidFill>
                <a:latin typeface="微软雅黑" panose="020B0503020204020204" pitchFamily="34" charset="-122"/>
                <a:cs typeface="微软雅黑" panose="020B0503020204020204" pitchFamily="34" charset="-122"/>
              </a:rPr>
              <a:t>转移</a:t>
            </a:r>
            <a:r>
              <a:rPr sz="2000" b="1" spc="5" dirty="0">
                <a:solidFill>
                  <a:srgbClr val="FF0000"/>
                </a:solidFill>
                <a:latin typeface="微软雅黑" panose="020B0503020204020204" pitchFamily="34" charset="-122"/>
                <a:cs typeface="微软雅黑" panose="020B0503020204020204" pitchFamily="34" charset="-122"/>
              </a:rPr>
              <a:t>人</a:t>
            </a:r>
            <a:r>
              <a:rPr sz="2000" b="1" spc="-5" dirty="0">
                <a:solidFill>
                  <a:srgbClr val="FF0000"/>
                </a:solidFill>
                <a:latin typeface="微软雅黑" panose="020B0503020204020204" pitchFamily="34" charset="-122"/>
                <a:cs typeface="微软雅黑" panose="020B0503020204020204" pitchFamily="34" charset="-122"/>
              </a:rPr>
              <a:t>员5万</a:t>
            </a:r>
            <a:r>
              <a:rPr sz="2000" b="1" spc="5" dirty="0">
                <a:solidFill>
                  <a:srgbClr val="FF0000"/>
                </a:solidFill>
                <a:latin typeface="微软雅黑" panose="020B0503020204020204" pitchFamily="34" charset="-122"/>
                <a:cs typeface="微软雅黑" panose="020B0503020204020204" pitchFamily="34" charset="-122"/>
              </a:rPr>
              <a:t>人</a:t>
            </a:r>
            <a:r>
              <a:rPr sz="2000" b="1" spc="-5" dirty="0">
                <a:solidFill>
                  <a:srgbClr val="FF0000"/>
                </a:solidFill>
                <a:latin typeface="微软雅黑" panose="020B0503020204020204" pitchFamily="34" charset="-122"/>
                <a:cs typeface="微软雅黑" panose="020B0503020204020204" pitchFamily="34" charset="-122"/>
              </a:rPr>
              <a:t>以上</a:t>
            </a:r>
            <a:r>
              <a:rPr sz="2000" b="1" spc="5" dirty="0">
                <a:solidFill>
                  <a:srgbClr val="FF0000"/>
                </a:solidFill>
                <a:latin typeface="微软雅黑" panose="020B0503020204020204" pitchFamily="34" charset="-122"/>
                <a:cs typeface="微软雅黑" panose="020B0503020204020204" pitchFamily="34" charset="-122"/>
              </a:rPr>
              <a:t>的</a:t>
            </a:r>
            <a:r>
              <a:rPr sz="2000" b="1" spc="-5" dirty="0">
                <a:solidFill>
                  <a:srgbClr val="FF0000"/>
                </a:solidFill>
                <a:latin typeface="微软雅黑" panose="020B0503020204020204" pitchFamily="34" charset="-122"/>
                <a:cs typeface="微软雅黑" panose="020B0503020204020204" pitchFamily="34" charset="-122"/>
              </a:rPr>
              <a:t>;</a:t>
            </a:r>
            <a:endParaRPr sz="2000" dirty="0">
              <a:latin typeface="微软雅黑" panose="020B0503020204020204" pitchFamily="34" charset="-122"/>
              <a:cs typeface="微软雅黑" panose="020B0503020204020204" pitchFamily="34" charset="-122"/>
            </a:endParaRPr>
          </a:p>
          <a:p>
            <a:pPr marL="408305" algn="just">
              <a:spcBef>
                <a:spcPts val="815"/>
              </a:spcBef>
              <a:buSzPct val="94000"/>
              <a:tabLst>
                <a:tab pos="704850" algn="l"/>
              </a:tabLst>
            </a:pPr>
            <a:r>
              <a:rPr lang="en-US" sz="2000" b="1" spc="-5" dirty="0">
                <a:solidFill>
                  <a:srgbClr val="FF0000"/>
                </a:solidFill>
                <a:latin typeface="微软雅黑" panose="020B0503020204020204" pitchFamily="34" charset="-122"/>
                <a:cs typeface="微软雅黑" panose="020B0503020204020204" pitchFamily="34" charset="-122"/>
              </a:rPr>
              <a:t>3.</a:t>
            </a:r>
            <a:r>
              <a:rPr sz="2000" b="1" spc="-5" dirty="0">
                <a:solidFill>
                  <a:srgbClr val="FF0000"/>
                </a:solidFill>
                <a:latin typeface="微软雅黑" panose="020B0503020204020204" pitchFamily="34" charset="-122"/>
                <a:cs typeface="微软雅黑" panose="020B0503020204020204" pitchFamily="34" charset="-122"/>
              </a:rPr>
              <a:t>因</a:t>
            </a:r>
            <a:r>
              <a:rPr sz="2000" b="1" spc="5" dirty="0">
                <a:solidFill>
                  <a:srgbClr val="FF0000"/>
                </a:solidFill>
                <a:latin typeface="微软雅黑" panose="020B0503020204020204" pitchFamily="34" charset="-122"/>
                <a:cs typeface="微软雅黑" panose="020B0503020204020204" pitchFamily="34" charset="-122"/>
              </a:rPr>
              <a:t>环</a:t>
            </a:r>
            <a:r>
              <a:rPr sz="2000" b="1" spc="-5" dirty="0">
                <a:solidFill>
                  <a:srgbClr val="FF0000"/>
                </a:solidFill>
                <a:latin typeface="微软雅黑" panose="020B0503020204020204" pitchFamily="34" charset="-122"/>
                <a:cs typeface="微软雅黑" panose="020B0503020204020204" pitchFamily="34" charset="-122"/>
              </a:rPr>
              <a:t>境污</a:t>
            </a:r>
            <a:r>
              <a:rPr sz="2000" b="1" spc="5" dirty="0">
                <a:solidFill>
                  <a:srgbClr val="FF0000"/>
                </a:solidFill>
                <a:latin typeface="微软雅黑" panose="020B0503020204020204" pitchFamily="34" charset="-122"/>
                <a:cs typeface="微软雅黑" panose="020B0503020204020204" pitchFamily="34" charset="-122"/>
              </a:rPr>
              <a:t>染</a:t>
            </a:r>
            <a:r>
              <a:rPr sz="2000" b="1" spc="-5" dirty="0">
                <a:solidFill>
                  <a:srgbClr val="FF0000"/>
                </a:solidFill>
                <a:latin typeface="微软雅黑" panose="020B0503020204020204" pitchFamily="34" charset="-122"/>
                <a:cs typeface="微软雅黑" panose="020B0503020204020204" pitchFamily="34" charset="-122"/>
              </a:rPr>
              <a:t>造成</a:t>
            </a:r>
            <a:r>
              <a:rPr sz="2000" b="1" spc="5" dirty="0">
                <a:solidFill>
                  <a:srgbClr val="FF0000"/>
                </a:solidFill>
                <a:latin typeface="微软雅黑" panose="020B0503020204020204" pitchFamily="34" charset="-122"/>
                <a:cs typeface="微软雅黑" panose="020B0503020204020204" pitchFamily="34" charset="-122"/>
              </a:rPr>
              <a:t>直</a:t>
            </a:r>
            <a:r>
              <a:rPr sz="2000" b="1" spc="-5" dirty="0">
                <a:solidFill>
                  <a:srgbClr val="FF0000"/>
                </a:solidFill>
                <a:latin typeface="微软雅黑" panose="020B0503020204020204" pitchFamily="34" charset="-122"/>
                <a:cs typeface="微软雅黑" panose="020B0503020204020204" pitchFamily="34" charset="-122"/>
              </a:rPr>
              <a:t>接经</a:t>
            </a:r>
            <a:r>
              <a:rPr sz="2000" b="1" spc="5" dirty="0">
                <a:solidFill>
                  <a:srgbClr val="FF0000"/>
                </a:solidFill>
                <a:latin typeface="微软雅黑" panose="020B0503020204020204" pitchFamily="34" charset="-122"/>
                <a:cs typeface="微软雅黑" panose="020B0503020204020204" pitchFamily="34" charset="-122"/>
              </a:rPr>
              <a:t>济</a:t>
            </a:r>
            <a:r>
              <a:rPr sz="2000" b="1" spc="-5" dirty="0">
                <a:solidFill>
                  <a:srgbClr val="FF0000"/>
                </a:solidFill>
                <a:latin typeface="微软雅黑" panose="020B0503020204020204" pitchFamily="34" charset="-122"/>
                <a:cs typeface="微软雅黑" panose="020B0503020204020204" pitchFamily="34" charset="-122"/>
              </a:rPr>
              <a:t>损失1亿</a:t>
            </a:r>
            <a:r>
              <a:rPr sz="2000" b="1" spc="5" dirty="0">
                <a:solidFill>
                  <a:srgbClr val="FF0000"/>
                </a:solidFill>
                <a:latin typeface="微软雅黑" panose="020B0503020204020204" pitchFamily="34" charset="-122"/>
                <a:cs typeface="微软雅黑" panose="020B0503020204020204" pitchFamily="34" charset="-122"/>
              </a:rPr>
              <a:t>元</a:t>
            </a:r>
            <a:r>
              <a:rPr sz="2000" b="1" spc="-5" dirty="0">
                <a:solidFill>
                  <a:srgbClr val="FF0000"/>
                </a:solidFill>
                <a:latin typeface="微软雅黑" panose="020B0503020204020204" pitchFamily="34" charset="-122"/>
                <a:cs typeface="微软雅黑" panose="020B0503020204020204" pitchFamily="34" charset="-122"/>
              </a:rPr>
              <a:t>以上</a:t>
            </a:r>
            <a:r>
              <a:rPr sz="2000" b="1" spc="5" dirty="0">
                <a:solidFill>
                  <a:srgbClr val="FF0000"/>
                </a:solidFill>
                <a:latin typeface="微软雅黑" panose="020B0503020204020204" pitchFamily="34" charset="-122"/>
                <a:cs typeface="微软雅黑" panose="020B0503020204020204" pitchFamily="34" charset="-122"/>
              </a:rPr>
              <a:t>的</a:t>
            </a:r>
            <a:r>
              <a:rPr sz="2000" b="1" spc="-5" dirty="0">
                <a:solidFill>
                  <a:srgbClr val="FF0000"/>
                </a:solidFill>
                <a:latin typeface="微软雅黑" panose="020B0503020204020204" pitchFamily="34" charset="-122"/>
                <a:cs typeface="微软雅黑" panose="020B0503020204020204" pitchFamily="34" charset="-122"/>
              </a:rPr>
              <a:t>;</a:t>
            </a:r>
            <a:endParaRPr sz="2000" dirty="0">
              <a:latin typeface="微软雅黑" panose="020B0503020204020204" pitchFamily="34" charset="-122"/>
              <a:cs typeface="微软雅黑" panose="020B0503020204020204" pitchFamily="34" charset="-122"/>
            </a:endParaRPr>
          </a:p>
          <a:p>
            <a:pPr marL="408305" algn="just">
              <a:spcBef>
                <a:spcPts val="830"/>
              </a:spcBef>
              <a:buSzPct val="94000"/>
              <a:tabLst>
                <a:tab pos="579755" algn="l"/>
              </a:tabLst>
            </a:pPr>
            <a:r>
              <a:rPr lang="en-US" sz="2000" spc="-5" dirty="0">
                <a:latin typeface="微软雅黑" panose="020B0503020204020204" pitchFamily="34" charset="-122"/>
                <a:cs typeface="微软雅黑" panose="020B0503020204020204" pitchFamily="34" charset="-122"/>
              </a:rPr>
              <a:t>4.</a:t>
            </a:r>
            <a:r>
              <a:rPr sz="2000" spc="-5" dirty="0">
                <a:latin typeface="微软雅黑" panose="020B0503020204020204" pitchFamily="34" charset="-122"/>
                <a:cs typeface="微软雅黑" panose="020B0503020204020204" pitchFamily="34" charset="-122"/>
              </a:rPr>
              <a:t>因</a:t>
            </a:r>
            <a:r>
              <a:rPr sz="2000" spc="5" dirty="0">
                <a:latin typeface="微软雅黑" panose="020B0503020204020204" pitchFamily="34" charset="-122"/>
                <a:cs typeface="微软雅黑" panose="020B0503020204020204" pitchFamily="34" charset="-122"/>
              </a:rPr>
              <a:t>环</a:t>
            </a:r>
            <a:r>
              <a:rPr sz="2000" spc="-5" dirty="0">
                <a:latin typeface="微软雅黑" panose="020B0503020204020204" pitchFamily="34" charset="-122"/>
                <a:cs typeface="微软雅黑" panose="020B0503020204020204" pitchFamily="34" charset="-122"/>
              </a:rPr>
              <a:t>境污</a:t>
            </a:r>
            <a:r>
              <a:rPr sz="2000" spc="5" dirty="0">
                <a:latin typeface="微软雅黑" panose="020B0503020204020204" pitchFamily="34" charset="-122"/>
                <a:cs typeface="微软雅黑" panose="020B0503020204020204" pitchFamily="34" charset="-122"/>
              </a:rPr>
              <a:t>染</a:t>
            </a:r>
            <a:r>
              <a:rPr sz="2000" spc="-5" dirty="0">
                <a:latin typeface="微软雅黑" panose="020B0503020204020204" pitchFamily="34" charset="-122"/>
                <a:cs typeface="微软雅黑" panose="020B0503020204020204" pitchFamily="34" charset="-122"/>
              </a:rPr>
              <a:t>造成</a:t>
            </a:r>
            <a:r>
              <a:rPr sz="2000" spc="5" dirty="0">
                <a:latin typeface="微软雅黑" panose="020B0503020204020204" pitchFamily="34" charset="-122"/>
                <a:cs typeface="微软雅黑" panose="020B0503020204020204" pitchFamily="34" charset="-122"/>
              </a:rPr>
              <a:t>区</a:t>
            </a:r>
            <a:r>
              <a:rPr sz="2000" spc="-5" dirty="0">
                <a:latin typeface="微软雅黑" panose="020B0503020204020204" pitchFamily="34" charset="-122"/>
                <a:cs typeface="微软雅黑" panose="020B0503020204020204" pitchFamily="34" charset="-122"/>
              </a:rPr>
              <a:t>域生</a:t>
            </a:r>
            <a:r>
              <a:rPr sz="2000" spc="5" dirty="0">
                <a:latin typeface="微软雅黑" panose="020B0503020204020204" pitchFamily="34" charset="-122"/>
                <a:cs typeface="微软雅黑" panose="020B0503020204020204" pitchFamily="34" charset="-122"/>
              </a:rPr>
              <a:t>态</a:t>
            </a:r>
            <a:r>
              <a:rPr sz="2000" spc="-5" dirty="0">
                <a:latin typeface="微软雅黑" panose="020B0503020204020204" pitchFamily="34" charset="-122"/>
                <a:cs typeface="微软雅黑" panose="020B0503020204020204" pitchFamily="34" charset="-122"/>
              </a:rPr>
              <a:t>功能</a:t>
            </a:r>
            <a:r>
              <a:rPr sz="2000" spc="5" dirty="0">
                <a:latin typeface="微软雅黑" panose="020B0503020204020204" pitchFamily="34" charset="-122"/>
                <a:cs typeface="微软雅黑" panose="020B0503020204020204" pitchFamily="34" charset="-122"/>
              </a:rPr>
              <a:t>丧</a:t>
            </a:r>
            <a:r>
              <a:rPr sz="2000" spc="-5" dirty="0">
                <a:latin typeface="微软雅黑" panose="020B0503020204020204" pitchFamily="34" charset="-122"/>
                <a:cs typeface="微软雅黑" panose="020B0503020204020204" pitchFamily="34" charset="-122"/>
              </a:rPr>
              <a:t>失或</a:t>
            </a:r>
            <a:r>
              <a:rPr sz="2000" spc="5" dirty="0">
                <a:latin typeface="微软雅黑" panose="020B0503020204020204" pitchFamily="34" charset="-122"/>
                <a:cs typeface="微软雅黑" panose="020B0503020204020204" pitchFamily="34" charset="-122"/>
              </a:rPr>
              <a:t>该</a:t>
            </a:r>
            <a:r>
              <a:rPr sz="2000" spc="-5" dirty="0">
                <a:latin typeface="微软雅黑" panose="020B0503020204020204" pitchFamily="34" charset="-122"/>
                <a:cs typeface="微软雅黑" panose="020B0503020204020204" pitchFamily="34" charset="-122"/>
              </a:rPr>
              <a:t>区域</a:t>
            </a:r>
            <a:r>
              <a:rPr sz="2000" spc="5" dirty="0">
                <a:latin typeface="微软雅黑" panose="020B0503020204020204" pitchFamily="34" charset="-122"/>
                <a:cs typeface="微软雅黑" panose="020B0503020204020204" pitchFamily="34" charset="-122"/>
              </a:rPr>
              <a:t>国</a:t>
            </a:r>
            <a:r>
              <a:rPr sz="2000" spc="-5" dirty="0">
                <a:latin typeface="微软雅黑" panose="020B0503020204020204" pitchFamily="34" charset="-122"/>
                <a:cs typeface="微软雅黑" panose="020B0503020204020204" pitchFamily="34" charset="-122"/>
              </a:rPr>
              <a:t>家重</a:t>
            </a:r>
            <a:r>
              <a:rPr sz="2000" spc="5" dirty="0">
                <a:latin typeface="微软雅黑" panose="020B0503020204020204" pitchFamily="34" charset="-122"/>
                <a:cs typeface="微软雅黑" panose="020B0503020204020204" pitchFamily="34" charset="-122"/>
              </a:rPr>
              <a:t>点</a:t>
            </a:r>
            <a:r>
              <a:rPr sz="2000" spc="-5" dirty="0">
                <a:latin typeface="微软雅黑" panose="020B0503020204020204" pitchFamily="34" charset="-122"/>
                <a:cs typeface="微软雅黑" panose="020B0503020204020204" pitchFamily="34" charset="-122"/>
              </a:rPr>
              <a:t>保护</a:t>
            </a:r>
            <a:r>
              <a:rPr sz="2000" spc="5" dirty="0">
                <a:latin typeface="微软雅黑" panose="020B0503020204020204" pitchFamily="34" charset="-122"/>
                <a:cs typeface="微软雅黑" panose="020B0503020204020204" pitchFamily="34" charset="-122"/>
              </a:rPr>
              <a:t>物</a:t>
            </a:r>
            <a:r>
              <a:rPr sz="2000" spc="-5" dirty="0">
                <a:latin typeface="微软雅黑" panose="020B0503020204020204" pitchFamily="34" charset="-122"/>
                <a:cs typeface="微软雅黑" panose="020B0503020204020204" pitchFamily="34" charset="-122"/>
              </a:rPr>
              <a:t>种灭</a:t>
            </a:r>
            <a:r>
              <a:rPr sz="2000" spc="5" dirty="0">
                <a:latin typeface="微软雅黑" panose="020B0503020204020204" pitchFamily="34" charset="-122"/>
                <a:cs typeface="微软雅黑" panose="020B0503020204020204" pitchFamily="34" charset="-122"/>
              </a:rPr>
              <a:t>绝</a:t>
            </a:r>
            <a:r>
              <a:rPr sz="2000" spc="-5" dirty="0">
                <a:latin typeface="微软雅黑" panose="020B0503020204020204" pitchFamily="34" charset="-122"/>
                <a:cs typeface="微软雅黑" panose="020B0503020204020204" pitchFamily="34" charset="-122"/>
              </a:rPr>
              <a:t>的;</a:t>
            </a:r>
            <a:endParaRPr sz="2000" dirty="0">
              <a:latin typeface="微软雅黑" panose="020B0503020204020204" pitchFamily="34" charset="-122"/>
              <a:cs typeface="微软雅黑" panose="020B0503020204020204" pitchFamily="34" charset="-122"/>
            </a:endParaRPr>
          </a:p>
          <a:p>
            <a:pPr marL="408305" algn="just">
              <a:spcBef>
                <a:spcPts val="830"/>
              </a:spcBef>
              <a:buSzPct val="94000"/>
              <a:tabLst>
                <a:tab pos="579755" algn="l"/>
              </a:tabLst>
            </a:pPr>
            <a:r>
              <a:rPr lang="en-US" sz="2000" spc="-5" dirty="0">
                <a:latin typeface="微软雅黑" panose="020B0503020204020204" pitchFamily="34" charset="-122"/>
                <a:cs typeface="微软雅黑" panose="020B0503020204020204" pitchFamily="34" charset="-122"/>
              </a:rPr>
              <a:t>5.</a:t>
            </a:r>
            <a:r>
              <a:rPr sz="2000" spc="-5" dirty="0">
                <a:latin typeface="微软雅黑" panose="020B0503020204020204" pitchFamily="34" charset="-122"/>
                <a:cs typeface="微软雅黑" panose="020B0503020204020204" pitchFamily="34" charset="-122"/>
              </a:rPr>
              <a:t>因</a:t>
            </a:r>
            <a:r>
              <a:rPr sz="2000" spc="5" dirty="0">
                <a:latin typeface="微软雅黑" panose="020B0503020204020204" pitchFamily="34" charset="-122"/>
                <a:cs typeface="微软雅黑" panose="020B0503020204020204" pitchFamily="34" charset="-122"/>
              </a:rPr>
              <a:t>环</a:t>
            </a:r>
            <a:r>
              <a:rPr sz="2000" spc="-5" dirty="0">
                <a:latin typeface="微软雅黑" panose="020B0503020204020204" pitchFamily="34" charset="-122"/>
                <a:cs typeface="微软雅黑" panose="020B0503020204020204" pitchFamily="34" charset="-122"/>
              </a:rPr>
              <a:t>境污</a:t>
            </a:r>
            <a:r>
              <a:rPr sz="2000" spc="5" dirty="0">
                <a:latin typeface="微软雅黑" panose="020B0503020204020204" pitchFamily="34" charset="-122"/>
                <a:cs typeface="微软雅黑" panose="020B0503020204020204" pitchFamily="34" charset="-122"/>
              </a:rPr>
              <a:t>染</a:t>
            </a:r>
            <a:r>
              <a:rPr sz="2000" spc="-5" dirty="0">
                <a:latin typeface="微软雅黑" panose="020B0503020204020204" pitchFamily="34" charset="-122"/>
                <a:cs typeface="微软雅黑" panose="020B0503020204020204" pitchFamily="34" charset="-122"/>
              </a:rPr>
              <a:t>造成</a:t>
            </a:r>
            <a:r>
              <a:rPr sz="2000" spc="5" dirty="0">
                <a:latin typeface="微软雅黑" panose="020B0503020204020204" pitchFamily="34" charset="-122"/>
                <a:cs typeface="微软雅黑" panose="020B0503020204020204" pitchFamily="34" charset="-122"/>
              </a:rPr>
              <a:t>设</a:t>
            </a:r>
            <a:r>
              <a:rPr sz="2000" spc="-5" dirty="0">
                <a:latin typeface="微软雅黑" panose="020B0503020204020204" pitchFamily="34" charset="-122"/>
                <a:cs typeface="微软雅黑" panose="020B0503020204020204" pitchFamily="34" charset="-122"/>
              </a:rPr>
              <a:t>区的</a:t>
            </a:r>
            <a:r>
              <a:rPr sz="2000" spc="5" dirty="0">
                <a:latin typeface="微软雅黑" panose="020B0503020204020204" pitchFamily="34" charset="-122"/>
                <a:cs typeface="微软雅黑" panose="020B0503020204020204" pitchFamily="34" charset="-122"/>
              </a:rPr>
              <a:t>市</a:t>
            </a:r>
            <a:r>
              <a:rPr sz="2000" spc="-5" dirty="0">
                <a:latin typeface="微软雅黑" panose="020B0503020204020204" pitchFamily="34" charset="-122"/>
                <a:cs typeface="微软雅黑" panose="020B0503020204020204" pitchFamily="34" charset="-122"/>
              </a:rPr>
              <a:t>级以</a:t>
            </a:r>
            <a:r>
              <a:rPr sz="2000" spc="5" dirty="0">
                <a:latin typeface="微软雅黑" panose="020B0503020204020204" pitchFamily="34" charset="-122"/>
                <a:cs typeface="微软雅黑" panose="020B0503020204020204" pitchFamily="34" charset="-122"/>
              </a:rPr>
              <a:t>上</a:t>
            </a:r>
            <a:r>
              <a:rPr sz="2000" spc="-5" dirty="0">
                <a:latin typeface="微软雅黑" panose="020B0503020204020204" pitchFamily="34" charset="-122"/>
                <a:cs typeface="微软雅黑" panose="020B0503020204020204" pitchFamily="34" charset="-122"/>
              </a:rPr>
              <a:t>城市</a:t>
            </a:r>
            <a:r>
              <a:rPr sz="2000" spc="5" dirty="0">
                <a:latin typeface="微软雅黑" panose="020B0503020204020204" pitchFamily="34" charset="-122"/>
                <a:cs typeface="微软雅黑" panose="020B0503020204020204" pitchFamily="34" charset="-122"/>
              </a:rPr>
              <a:t>集</a:t>
            </a:r>
            <a:r>
              <a:rPr sz="2000" spc="-5" dirty="0">
                <a:latin typeface="微软雅黑" panose="020B0503020204020204" pitchFamily="34" charset="-122"/>
                <a:cs typeface="微软雅黑" panose="020B0503020204020204" pitchFamily="34" charset="-122"/>
              </a:rPr>
              <a:t>中式</a:t>
            </a:r>
            <a:r>
              <a:rPr sz="2000" spc="5" dirty="0">
                <a:latin typeface="微软雅黑" panose="020B0503020204020204" pitchFamily="34" charset="-122"/>
                <a:cs typeface="微软雅黑" panose="020B0503020204020204" pitchFamily="34" charset="-122"/>
              </a:rPr>
              <a:t>饮</a:t>
            </a:r>
            <a:r>
              <a:rPr sz="2000" spc="-5" dirty="0">
                <a:latin typeface="微软雅黑" panose="020B0503020204020204" pitchFamily="34" charset="-122"/>
                <a:cs typeface="微软雅黑" panose="020B0503020204020204" pitchFamily="34" charset="-122"/>
              </a:rPr>
              <a:t>用水</a:t>
            </a:r>
            <a:r>
              <a:rPr sz="2000" spc="5" dirty="0">
                <a:latin typeface="微软雅黑" panose="020B0503020204020204" pitchFamily="34" charset="-122"/>
                <a:cs typeface="微软雅黑" panose="020B0503020204020204" pitchFamily="34" charset="-122"/>
              </a:rPr>
              <a:t>水</a:t>
            </a:r>
            <a:r>
              <a:rPr sz="2000" spc="-5" dirty="0">
                <a:latin typeface="微软雅黑" panose="020B0503020204020204" pitchFamily="34" charset="-122"/>
                <a:cs typeface="微软雅黑" panose="020B0503020204020204" pitchFamily="34" charset="-122"/>
              </a:rPr>
              <a:t>源地</a:t>
            </a:r>
            <a:r>
              <a:rPr sz="2000" spc="5" dirty="0">
                <a:latin typeface="微软雅黑" panose="020B0503020204020204" pitchFamily="34" charset="-122"/>
                <a:cs typeface="微软雅黑" panose="020B0503020204020204" pitchFamily="34" charset="-122"/>
              </a:rPr>
              <a:t>取</a:t>
            </a:r>
            <a:r>
              <a:rPr sz="2000" spc="-5" dirty="0">
                <a:latin typeface="微软雅黑" panose="020B0503020204020204" pitchFamily="34" charset="-122"/>
                <a:cs typeface="微软雅黑" panose="020B0503020204020204" pitchFamily="34" charset="-122"/>
              </a:rPr>
              <a:t>水中</a:t>
            </a:r>
            <a:r>
              <a:rPr sz="2000" spc="5" dirty="0">
                <a:latin typeface="微软雅黑" panose="020B0503020204020204" pitchFamily="34" charset="-122"/>
                <a:cs typeface="微软雅黑" panose="020B0503020204020204" pitchFamily="34" charset="-122"/>
              </a:rPr>
              <a:t>断</a:t>
            </a:r>
            <a:r>
              <a:rPr sz="2000" spc="-5" dirty="0">
                <a:latin typeface="微软雅黑" panose="020B0503020204020204" pitchFamily="34" charset="-122"/>
                <a:cs typeface="微软雅黑" panose="020B0503020204020204" pitchFamily="34" charset="-122"/>
              </a:rPr>
              <a:t>的;</a:t>
            </a:r>
            <a:endParaRPr lang="en-US" sz="2000" spc="-5" dirty="0">
              <a:latin typeface="微软雅黑" panose="020B0503020204020204" pitchFamily="34" charset="-122"/>
              <a:cs typeface="微软雅黑" panose="020B0503020204020204" pitchFamily="34" charset="-122"/>
            </a:endParaRPr>
          </a:p>
          <a:p>
            <a:pPr marL="408305" algn="just">
              <a:spcBef>
                <a:spcPts val="830"/>
              </a:spcBef>
              <a:buSzPct val="94000"/>
              <a:tabLst>
                <a:tab pos="579755" algn="l"/>
              </a:tabLst>
            </a:pPr>
            <a:r>
              <a:rPr sz="2000" spc="-5" dirty="0">
                <a:latin typeface="微软雅黑" panose="020B0503020204020204" pitchFamily="34" charset="-122"/>
                <a:cs typeface="微软雅黑" panose="020B0503020204020204" pitchFamily="34" charset="-122"/>
              </a:rPr>
              <a:t>6.一、二类放射源丢失、被盗、失控并造成大范围严重辐射污染后果的;放射性同位素和射线装置失控导致3人以上急性死亡的;放射性物质泄漏，造成大范围辐射污染后果的; </a:t>
            </a:r>
            <a:endParaRPr sz="2000" spc="-5" dirty="0">
              <a:latin typeface="微软雅黑" panose="020B0503020204020204" pitchFamily="34" charset="-122"/>
              <a:cs typeface="微软雅黑" panose="020B0503020204020204" pitchFamily="34" charset="-122"/>
            </a:endParaRPr>
          </a:p>
          <a:p>
            <a:pPr marL="408305" algn="just">
              <a:spcBef>
                <a:spcPts val="830"/>
              </a:spcBef>
              <a:buSzPct val="94000"/>
              <a:tabLst>
                <a:tab pos="579755" algn="l"/>
              </a:tabLst>
            </a:pPr>
            <a:r>
              <a:rPr sz="2000" spc="-5" dirty="0">
                <a:latin typeface="微软雅黑" panose="020B0503020204020204" pitchFamily="34" charset="-122"/>
                <a:cs typeface="微软雅黑" panose="020B0503020204020204" pitchFamily="34" charset="-122"/>
              </a:rPr>
              <a:t>7.造成重大跨国境影响的境内突发环境事件。</a:t>
            </a:r>
            <a:endParaRPr sz="2000" spc="-5" dirty="0">
              <a:latin typeface="微软雅黑" panose="020B0503020204020204" pitchFamily="34" charset="-122"/>
              <a:cs typeface="微软雅黑" panose="020B0503020204020204" pitchFamily="34" charset="-122"/>
            </a:endParaRPr>
          </a:p>
          <a:p>
            <a:pPr marL="579120" indent="-170815">
              <a:spcBef>
                <a:spcPts val="830"/>
              </a:spcBef>
              <a:buSzPct val="94000"/>
              <a:buAutoNum type="arabicPeriod"/>
              <a:tabLst>
                <a:tab pos="579755" algn="l"/>
              </a:tabLst>
            </a:pPr>
            <a:endParaRPr sz="1600" dirty="0">
              <a:latin typeface="微软雅黑" panose="020B0503020204020204" pitchFamily="34" charset="-122"/>
              <a:cs typeface="微软雅黑" panose="020B0503020204020204" pitchFamily="34" charset="-122"/>
            </a:endParaRPr>
          </a:p>
        </p:txBody>
      </p:sp>
      <p:sp>
        <p:nvSpPr>
          <p:cNvPr id="7" name="object 7"/>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p:txBody>
      </p:sp>
      <p:sp>
        <p:nvSpPr>
          <p:cNvPr id="8" name="object 8"/>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p:txBody>
      </p:sp>
      <p:sp>
        <p:nvSpPr>
          <p:cNvPr id="10" name="object 10"/>
          <p:cNvSpPr/>
          <p:nvPr/>
        </p:nvSpPr>
        <p:spPr>
          <a:xfrm>
            <a:off x="4269276" y="653838"/>
            <a:ext cx="4950924" cy="122640"/>
          </a:xfrm>
          <a:prstGeom prst="rect">
            <a:avLst/>
          </a:prstGeom>
          <a:blipFill>
            <a:blip r:embed="rId1" cstate="print"/>
            <a:stretch>
              <a:fillRect/>
            </a:stretch>
          </a:blipFill>
        </p:spPr>
        <p:txBody>
          <a:bodyPr wrap="square" lIns="0" tIns="0" rIns="0" bIns="0" rtlCol="0"/>
          <a:lstStyle/>
          <a:p/>
        </p:txBody>
      </p:sp>
      <p:sp>
        <p:nvSpPr>
          <p:cNvPr id="11" name="object 11"/>
          <p:cNvSpPr txBox="1">
            <a:spLocks noGrp="1"/>
          </p:cNvSpPr>
          <p:nvPr>
            <p:ph type="title"/>
          </p:nvPr>
        </p:nvSpPr>
        <p:spPr>
          <a:xfrm>
            <a:off x="4191000" y="50800"/>
            <a:ext cx="5293148" cy="622222"/>
          </a:xfrm>
          <a:prstGeom prst="rect">
            <a:avLst/>
          </a:prstGeom>
        </p:spPr>
        <p:txBody>
          <a:bodyPr vert="horz" wrap="square" lIns="0" tIns="12700" rIns="0" bIns="0" rtlCol="0">
            <a:spAutoFit/>
          </a:bodyPr>
          <a:lstStyle/>
          <a:p>
            <a:pPr marL="18415">
              <a:spcBef>
                <a:spcPts val="100"/>
              </a:spcBef>
            </a:pPr>
            <a:r>
              <a:rPr dirty="0"/>
              <a:t>突发环境事件的分级</a:t>
            </a:r>
            <a:endParaRPr dirty="0"/>
          </a:p>
        </p:txBody>
      </p:sp>
      <p:sp>
        <p:nvSpPr>
          <p:cNvPr id="12" name="object 12"/>
          <p:cNvSpPr/>
          <p:nvPr/>
        </p:nvSpPr>
        <p:spPr>
          <a:xfrm>
            <a:off x="0" y="6542406"/>
            <a:ext cx="11297490" cy="31559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3" name="object 13"/>
          <p:cNvSpPr/>
          <p:nvPr/>
        </p:nvSpPr>
        <p:spPr>
          <a:xfrm>
            <a:off x="11297490" y="6540999"/>
            <a:ext cx="894509" cy="333525"/>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4" name="object 14"/>
          <p:cNvSpPr txBox="1"/>
          <p:nvPr/>
        </p:nvSpPr>
        <p:spPr>
          <a:xfrm>
            <a:off x="11616830" y="6542404"/>
            <a:ext cx="259079" cy="314189"/>
          </a:xfrm>
          <a:prstGeom prst="rect">
            <a:avLst/>
          </a:prstGeom>
        </p:spPr>
        <p:txBody>
          <a:bodyPr vert="horz" wrap="square" lIns="0" tIns="36830" rIns="0" bIns="0" rtlCol="0">
            <a:spAutoFit/>
          </a:bodyPr>
          <a:lstStyle/>
          <a:p>
            <a:pPr marL="25400">
              <a:spcBef>
                <a:spcPts val="290"/>
              </a:spcBef>
            </a:pPr>
            <a:r>
              <a:rPr lang="en-US" altLang="zh-CN" spc="-20" dirty="0">
                <a:solidFill>
                  <a:srgbClr val="FFFFFF"/>
                </a:solidFill>
                <a:latin typeface="Arial" panose="020B0604020202020204"/>
                <a:cs typeface="Arial" panose="020B0604020202020204"/>
              </a:rPr>
              <a:t>7</a:t>
            </a:r>
            <a:endParaRPr dirty="0">
              <a:latin typeface="Arial" panose="020B0604020202020204"/>
              <a:cs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 y="947712"/>
            <a:ext cx="12039600" cy="4645118"/>
          </a:xfrm>
          <a:prstGeom prst="rect">
            <a:avLst/>
          </a:prstGeom>
        </p:spPr>
        <p:txBody>
          <a:bodyPr vert="horz" wrap="square" lIns="0" tIns="111125" rIns="0" bIns="0" rtlCol="0">
            <a:spAutoFit/>
          </a:bodyPr>
          <a:lstStyle/>
          <a:p>
            <a:pPr marL="155575">
              <a:spcBef>
                <a:spcPts val="875"/>
              </a:spcBef>
            </a:pPr>
            <a:r>
              <a:rPr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(2)</a:t>
            </a:r>
            <a:r>
              <a:rPr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重</a:t>
            </a:r>
            <a:r>
              <a:rPr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大</a:t>
            </a:r>
            <a:r>
              <a:rPr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环境</a:t>
            </a:r>
            <a:r>
              <a:rPr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污</a:t>
            </a:r>
            <a:r>
              <a:rPr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染事</a:t>
            </a:r>
            <a:r>
              <a:rPr sz="2200" b="1" spc="5"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件</a:t>
            </a:r>
            <a:endParaRPr sz="2200" dirty="0">
              <a:latin typeface="微软雅黑" panose="020B0503020204020204" pitchFamily="34" charset="-122"/>
              <a:ea typeface="微软雅黑" panose="020B0503020204020204" pitchFamily="34" charset="-122"/>
              <a:cs typeface="Microsoft YaHei UI" panose="020B0503020204020204" charset="-122"/>
            </a:endParaRPr>
          </a:p>
          <a:p>
            <a:pPr marL="12700">
              <a:spcBef>
                <a:spcPts val="690"/>
              </a:spcBef>
            </a:pPr>
            <a:r>
              <a:rPr sz="2200" dirty="0">
                <a:latin typeface="微软雅黑" panose="020B0503020204020204" pitchFamily="34" charset="-122"/>
                <a:ea typeface="微软雅黑" panose="020B0503020204020204" pitchFamily="34" charset="-122"/>
                <a:cs typeface="微软雅黑" panose="020B0503020204020204" pitchFamily="34" charset="-122"/>
              </a:rPr>
              <a:t>凡符合下列情形之一的，为重大突发环境事件:</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75"/>
              </a:spcBef>
              <a:buSzPct val="111000"/>
              <a:buAutoNum type="arabicPeriod"/>
              <a:tabLst>
                <a:tab pos="308610" algn="l"/>
              </a:tabLst>
            </a:pP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因环境污染直接导致</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人以上</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30</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人以下死亡或</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50</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人以上</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100</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人以下中毒或重伤的;</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50"/>
              </a:spcBef>
              <a:buSzPct val="111000"/>
              <a:buAutoNum type="arabicPeriod"/>
              <a:tabLst>
                <a:tab pos="308610" algn="l"/>
              </a:tabLst>
            </a:pP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因环境污染疏散、转移人员</a:t>
            </a:r>
            <a:r>
              <a:rPr sz="2200"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万人以上</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万人以下的;</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35"/>
              </a:spcBef>
              <a:buSzPct val="111000"/>
              <a:buAutoNum type="arabicPeriod"/>
              <a:tabLst>
                <a:tab pos="308610" algn="l"/>
              </a:tabLst>
            </a:pP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因环境污染造成直接经济损失</a:t>
            </a:r>
            <a:r>
              <a:rPr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2000</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万元以上</a:t>
            </a:r>
            <a:r>
              <a:rPr sz="2200"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亿元以下的;</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181610" marR="5080" indent="-169545">
              <a:lnSpc>
                <a:spcPct val="137000"/>
              </a:lnSpc>
              <a:spcBef>
                <a:spcPts val="55"/>
              </a:spcBef>
              <a:buSzPct val="111000"/>
              <a:buAutoNum type="arabicPeriod"/>
              <a:tabLst>
                <a:tab pos="308610" algn="l"/>
              </a:tabLst>
            </a:pPr>
            <a:r>
              <a:rPr sz="2200" dirty="0" err="1">
                <a:latin typeface="微软雅黑" panose="020B0503020204020204" pitchFamily="34" charset="-122"/>
                <a:ea typeface="微软雅黑" panose="020B0503020204020204" pitchFamily="34" charset="-122"/>
                <a:cs typeface="微软雅黑" panose="020B0503020204020204" pitchFamily="34" charset="-122"/>
              </a:rPr>
              <a:t>因环境污染造成区域生态功能部分丧失或该区域国家重点保护野生动植物种群大批死亡的</a:t>
            </a:r>
            <a:r>
              <a:rPr sz="2200" dirty="0">
                <a:latin typeface="微软雅黑" panose="020B0503020204020204" pitchFamily="34" charset="-122"/>
                <a:ea typeface="微软雅黑" panose="020B0503020204020204" pitchFamily="34" charset="-122"/>
                <a:cs typeface="微软雅黑" panose="020B0503020204020204" pitchFamily="34" charset="-122"/>
              </a:rPr>
              <a:t>;</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75"/>
              </a:spcBef>
              <a:buSzPct val="111000"/>
              <a:buAutoNum type="arabicPeriod"/>
              <a:tabLst>
                <a:tab pos="308610" algn="l"/>
              </a:tabLst>
            </a:pPr>
            <a:r>
              <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因环境污染造成县级城市集中式饮用水水源地取水中断的;</a:t>
            </a:r>
            <a:endParaRPr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429895" algn="just">
              <a:lnSpc>
                <a:spcPct val="143000"/>
              </a:lnSpc>
              <a:spcBef>
                <a:spcPts val="115"/>
              </a:spcBef>
              <a:buAutoNum type="arabicPeriod"/>
              <a:tabLst>
                <a:tab pos="270510" algn="l"/>
              </a:tabLst>
            </a:pPr>
            <a:r>
              <a:rPr sz="2200" dirty="0">
                <a:latin typeface="微软雅黑" panose="020B0503020204020204" pitchFamily="34" charset="-122"/>
                <a:ea typeface="微软雅黑" panose="020B0503020204020204" pitchFamily="34" charset="-122"/>
                <a:cs typeface="微软雅黑" panose="020B0503020204020204" pitchFamily="34" charset="-122"/>
              </a:rPr>
              <a:t>一、二类放射源丢失、被盗的;</a:t>
            </a:r>
            <a:r>
              <a:rPr sz="2200" spc="-65" dirty="0">
                <a:latin typeface="微软雅黑" panose="020B0503020204020204" pitchFamily="34" charset="-122"/>
                <a:ea typeface="微软雅黑" panose="020B0503020204020204" pitchFamily="34" charset="-122"/>
                <a:cs typeface="微软雅黑" panose="020B0503020204020204" pitchFamily="34" charset="-122"/>
              </a:rPr>
              <a:t> </a:t>
            </a:r>
            <a:r>
              <a:rPr sz="2200" dirty="0">
                <a:latin typeface="微软雅黑" panose="020B0503020204020204" pitchFamily="34" charset="-122"/>
                <a:ea typeface="微软雅黑" panose="020B0503020204020204" pitchFamily="34" charset="-122"/>
                <a:cs typeface="微软雅黑" panose="020B0503020204020204" pitchFamily="34" charset="-122"/>
              </a:rPr>
              <a:t>放射性同位素和射线装置失控导致</a:t>
            </a:r>
            <a:r>
              <a:rPr sz="2200" spc="-135" dirty="0">
                <a:latin typeface="微软雅黑" panose="020B0503020204020204" pitchFamily="34" charset="-122"/>
                <a:ea typeface="微软雅黑" panose="020B0503020204020204" pitchFamily="34" charset="-122"/>
                <a:cs typeface="微软雅黑" panose="020B0503020204020204" pitchFamily="34" charset="-122"/>
              </a:rPr>
              <a:t>3</a:t>
            </a:r>
            <a:r>
              <a:rPr sz="2200" dirty="0">
                <a:latin typeface="微软雅黑" panose="020B0503020204020204" pitchFamily="34" charset="-122"/>
                <a:ea typeface="微软雅黑" panose="020B0503020204020204" pitchFamily="34" charset="-122"/>
                <a:cs typeface="微软雅黑" panose="020B0503020204020204" pitchFamily="34" charset="-122"/>
              </a:rPr>
              <a:t>人以下急性死亡或者</a:t>
            </a:r>
            <a:r>
              <a:rPr sz="2200" spc="-135" dirty="0">
                <a:latin typeface="微软雅黑" panose="020B0503020204020204" pitchFamily="34" charset="-122"/>
                <a:ea typeface="微软雅黑" panose="020B0503020204020204" pitchFamily="34" charset="-122"/>
                <a:cs typeface="微软雅黑" panose="020B0503020204020204" pitchFamily="34" charset="-122"/>
              </a:rPr>
              <a:t>10</a:t>
            </a:r>
            <a:r>
              <a:rPr sz="2200" spc="-85" dirty="0">
                <a:latin typeface="微软雅黑" panose="020B0503020204020204" pitchFamily="34" charset="-122"/>
                <a:ea typeface="微软雅黑" panose="020B0503020204020204" pitchFamily="34" charset="-122"/>
                <a:cs typeface="微软雅黑" panose="020B0503020204020204" pitchFamily="34" charset="-122"/>
              </a:rPr>
              <a:t>人</a:t>
            </a:r>
            <a:r>
              <a:rPr sz="2200" dirty="0">
                <a:latin typeface="微软雅黑" panose="020B0503020204020204" pitchFamily="34" charset="-122"/>
                <a:ea typeface="微软雅黑" panose="020B0503020204020204" pitchFamily="34" charset="-122"/>
                <a:cs typeface="微软雅黑" panose="020B0503020204020204" pitchFamily="34" charset="-122"/>
              </a:rPr>
              <a:t>以</a:t>
            </a:r>
            <a:r>
              <a:rPr sz="2200" spc="-15" dirty="0">
                <a:latin typeface="微软雅黑" panose="020B0503020204020204" pitchFamily="34" charset="-122"/>
                <a:ea typeface="微软雅黑" panose="020B0503020204020204" pitchFamily="34" charset="-122"/>
                <a:cs typeface="微软雅黑" panose="020B0503020204020204" pitchFamily="34" charset="-122"/>
              </a:rPr>
              <a:t>上</a:t>
            </a:r>
            <a:r>
              <a:rPr sz="2200" dirty="0">
                <a:latin typeface="微软雅黑" panose="020B0503020204020204" pitchFamily="34" charset="-122"/>
                <a:ea typeface="微软雅黑" panose="020B0503020204020204" pitchFamily="34" charset="-122"/>
                <a:cs typeface="微软雅黑" panose="020B0503020204020204" pitchFamily="34" charset="-122"/>
              </a:rPr>
              <a:t>急</a:t>
            </a:r>
            <a:r>
              <a:rPr sz="2200" spc="-15" dirty="0">
                <a:latin typeface="微软雅黑" panose="020B0503020204020204" pitchFamily="34" charset="-122"/>
                <a:ea typeface="微软雅黑" panose="020B0503020204020204" pitchFamily="34" charset="-122"/>
                <a:cs typeface="微软雅黑" panose="020B0503020204020204" pitchFamily="34" charset="-122"/>
              </a:rPr>
              <a:t>性</a:t>
            </a:r>
            <a:r>
              <a:rPr sz="2200" dirty="0">
                <a:latin typeface="微软雅黑" panose="020B0503020204020204" pitchFamily="34" charset="-122"/>
                <a:ea typeface="微软雅黑" panose="020B0503020204020204" pitchFamily="34" charset="-122"/>
                <a:cs typeface="微软雅黑" panose="020B0503020204020204" pitchFamily="34" charset="-122"/>
              </a:rPr>
              <a:t>重</a:t>
            </a:r>
            <a:r>
              <a:rPr sz="2200" spc="-15" dirty="0">
                <a:latin typeface="微软雅黑" panose="020B0503020204020204" pitchFamily="34" charset="-122"/>
                <a:ea typeface="微软雅黑" panose="020B0503020204020204" pitchFamily="34" charset="-122"/>
                <a:cs typeface="微软雅黑" panose="020B0503020204020204" pitchFamily="34" charset="-122"/>
              </a:rPr>
              <a:t>度</a:t>
            </a:r>
            <a:r>
              <a:rPr sz="2200" dirty="0">
                <a:latin typeface="微软雅黑" panose="020B0503020204020204" pitchFamily="34" charset="-122"/>
                <a:ea typeface="微软雅黑" panose="020B0503020204020204" pitchFamily="34" charset="-122"/>
                <a:cs typeface="微软雅黑" panose="020B0503020204020204" pitchFamily="34" charset="-122"/>
              </a:rPr>
              <a:t>放射</a:t>
            </a:r>
            <a:r>
              <a:rPr sz="2200" spc="-15" dirty="0">
                <a:latin typeface="微软雅黑" panose="020B0503020204020204" pitchFamily="34" charset="-122"/>
                <a:ea typeface="微软雅黑" panose="020B0503020204020204" pitchFamily="34" charset="-122"/>
                <a:cs typeface="微软雅黑" panose="020B0503020204020204" pitchFamily="34" charset="-122"/>
              </a:rPr>
              <a:t>病</a:t>
            </a:r>
            <a:r>
              <a:rPr sz="2200" dirty="0">
                <a:latin typeface="微软雅黑" panose="020B0503020204020204" pitchFamily="34" charset="-122"/>
                <a:ea typeface="微软雅黑" panose="020B0503020204020204" pitchFamily="34" charset="-122"/>
                <a:cs typeface="微软雅黑" panose="020B0503020204020204" pitchFamily="34" charset="-122"/>
              </a:rPr>
              <a:t>、</a:t>
            </a:r>
            <a:r>
              <a:rPr sz="2200" spc="-15" dirty="0">
                <a:latin typeface="微软雅黑" panose="020B0503020204020204" pitchFamily="34" charset="-122"/>
                <a:ea typeface="微软雅黑" panose="020B0503020204020204" pitchFamily="34" charset="-122"/>
                <a:cs typeface="微软雅黑" panose="020B0503020204020204" pitchFamily="34" charset="-122"/>
              </a:rPr>
              <a:t>局</a:t>
            </a:r>
            <a:r>
              <a:rPr sz="2200" dirty="0">
                <a:latin typeface="微软雅黑" panose="020B0503020204020204" pitchFamily="34" charset="-122"/>
                <a:ea typeface="微软雅黑" panose="020B0503020204020204" pitchFamily="34" charset="-122"/>
                <a:cs typeface="微软雅黑" panose="020B0503020204020204" pitchFamily="34" charset="-122"/>
              </a:rPr>
              <a:t>部器</a:t>
            </a:r>
            <a:r>
              <a:rPr sz="2200" spc="-15" dirty="0">
                <a:latin typeface="微软雅黑" panose="020B0503020204020204" pitchFamily="34" charset="-122"/>
                <a:ea typeface="微软雅黑" panose="020B0503020204020204" pitchFamily="34" charset="-122"/>
                <a:cs typeface="微软雅黑" panose="020B0503020204020204" pitchFamily="34" charset="-122"/>
              </a:rPr>
              <a:t>官</a:t>
            </a:r>
            <a:r>
              <a:rPr sz="2200" dirty="0">
                <a:latin typeface="微软雅黑" panose="020B0503020204020204" pitchFamily="34" charset="-122"/>
                <a:ea typeface="微软雅黑" panose="020B0503020204020204" pitchFamily="34" charset="-122"/>
                <a:cs typeface="微软雅黑" panose="020B0503020204020204" pitchFamily="34" charset="-122"/>
              </a:rPr>
              <a:t>残</a:t>
            </a:r>
            <a:r>
              <a:rPr sz="2200" spc="-15" dirty="0">
                <a:latin typeface="微软雅黑" panose="020B0503020204020204" pitchFamily="34" charset="-122"/>
                <a:ea typeface="微软雅黑" panose="020B0503020204020204" pitchFamily="34" charset="-122"/>
                <a:cs typeface="微软雅黑" panose="020B0503020204020204" pitchFamily="34" charset="-122"/>
              </a:rPr>
              <a:t>疾</a:t>
            </a:r>
            <a:r>
              <a:rPr sz="2200" dirty="0">
                <a:latin typeface="微软雅黑" panose="020B0503020204020204" pitchFamily="34" charset="-122"/>
                <a:ea typeface="微软雅黑" panose="020B0503020204020204" pitchFamily="34" charset="-122"/>
                <a:cs typeface="微软雅黑" panose="020B0503020204020204" pitchFamily="34" charset="-122"/>
              </a:rPr>
              <a:t>的;</a:t>
            </a:r>
            <a:r>
              <a:rPr sz="2200" spc="-100" dirty="0">
                <a:latin typeface="微软雅黑" panose="020B0503020204020204" pitchFamily="34" charset="-122"/>
                <a:ea typeface="微软雅黑" panose="020B0503020204020204" pitchFamily="34" charset="-122"/>
                <a:cs typeface="微软雅黑" panose="020B0503020204020204" pitchFamily="34" charset="-122"/>
              </a:rPr>
              <a:t> </a:t>
            </a:r>
            <a:r>
              <a:rPr sz="2200" dirty="0">
                <a:latin typeface="微软雅黑" panose="020B0503020204020204" pitchFamily="34" charset="-122"/>
                <a:ea typeface="微软雅黑" panose="020B0503020204020204" pitchFamily="34" charset="-122"/>
                <a:cs typeface="微软雅黑" panose="020B0503020204020204" pitchFamily="34" charset="-122"/>
              </a:rPr>
              <a:t>放</a:t>
            </a:r>
            <a:r>
              <a:rPr sz="2200" spc="-15" dirty="0">
                <a:latin typeface="微软雅黑" panose="020B0503020204020204" pitchFamily="34" charset="-122"/>
                <a:ea typeface="微软雅黑" panose="020B0503020204020204" pitchFamily="34" charset="-122"/>
                <a:cs typeface="微软雅黑" panose="020B0503020204020204" pitchFamily="34" charset="-122"/>
              </a:rPr>
              <a:t>射</a:t>
            </a:r>
            <a:r>
              <a:rPr sz="2200" dirty="0">
                <a:latin typeface="微软雅黑" panose="020B0503020204020204" pitchFamily="34" charset="-122"/>
                <a:ea typeface="微软雅黑" panose="020B0503020204020204" pitchFamily="34" charset="-122"/>
                <a:cs typeface="微软雅黑" panose="020B0503020204020204" pitchFamily="34" charset="-122"/>
              </a:rPr>
              <a:t>性</a:t>
            </a:r>
            <a:r>
              <a:rPr sz="2200" spc="-15" dirty="0">
                <a:latin typeface="微软雅黑" panose="020B0503020204020204" pitchFamily="34" charset="-122"/>
                <a:ea typeface="微软雅黑" panose="020B0503020204020204" pitchFamily="34" charset="-122"/>
                <a:cs typeface="微软雅黑" panose="020B0503020204020204" pitchFamily="34" charset="-122"/>
              </a:rPr>
              <a:t>物</a:t>
            </a:r>
            <a:r>
              <a:rPr sz="2200" dirty="0">
                <a:latin typeface="微软雅黑" panose="020B0503020204020204" pitchFamily="34" charset="-122"/>
                <a:ea typeface="微软雅黑" panose="020B0503020204020204" pitchFamily="34" charset="-122"/>
                <a:cs typeface="微软雅黑" panose="020B0503020204020204" pitchFamily="34" charset="-122"/>
              </a:rPr>
              <a:t>质</a:t>
            </a:r>
            <a:r>
              <a:rPr sz="2200" spc="-15" dirty="0">
                <a:latin typeface="微软雅黑" panose="020B0503020204020204" pitchFamily="34" charset="-122"/>
                <a:ea typeface="微软雅黑" panose="020B0503020204020204" pitchFamily="34" charset="-122"/>
                <a:cs typeface="微软雅黑" panose="020B0503020204020204" pitchFamily="34" charset="-122"/>
              </a:rPr>
              <a:t>泄</a:t>
            </a:r>
            <a:r>
              <a:rPr sz="2200" dirty="0">
                <a:latin typeface="微软雅黑" panose="020B0503020204020204" pitchFamily="34" charset="-122"/>
                <a:ea typeface="微软雅黑" panose="020B0503020204020204" pitchFamily="34" charset="-122"/>
                <a:cs typeface="微软雅黑" panose="020B0503020204020204" pitchFamily="34" charset="-122"/>
              </a:rPr>
              <a:t>漏，</a:t>
            </a:r>
            <a:r>
              <a:rPr sz="2200" spc="-15" dirty="0">
                <a:latin typeface="微软雅黑" panose="020B0503020204020204" pitchFamily="34" charset="-122"/>
                <a:ea typeface="微软雅黑" panose="020B0503020204020204" pitchFamily="34" charset="-122"/>
                <a:cs typeface="微软雅黑" panose="020B0503020204020204" pitchFamily="34" charset="-122"/>
              </a:rPr>
              <a:t>造</a:t>
            </a:r>
            <a:r>
              <a:rPr sz="2200" dirty="0">
                <a:latin typeface="微软雅黑" panose="020B0503020204020204" pitchFamily="34" charset="-122"/>
                <a:ea typeface="微软雅黑" panose="020B0503020204020204" pitchFamily="34" charset="-122"/>
                <a:cs typeface="微软雅黑" panose="020B0503020204020204" pitchFamily="34" charset="-122"/>
              </a:rPr>
              <a:t>成</a:t>
            </a:r>
            <a:r>
              <a:rPr sz="2200" spc="-15" dirty="0">
                <a:latin typeface="微软雅黑" panose="020B0503020204020204" pitchFamily="34" charset="-122"/>
                <a:ea typeface="微软雅黑" panose="020B0503020204020204" pitchFamily="34" charset="-122"/>
                <a:cs typeface="微软雅黑" panose="020B0503020204020204" pitchFamily="34" charset="-122"/>
              </a:rPr>
              <a:t>较</a:t>
            </a:r>
            <a:r>
              <a:rPr sz="2200" dirty="0">
                <a:latin typeface="微软雅黑" panose="020B0503020204020204" pitchFamily="34" charset="-122"/>
                <a:ea typeface="微软雅黑" panose="020B0503020204020204" pitchFamily="34" charset="-122"/>
                <a:cs typeface="微软雅黑" panose="020B0503020204020204" pitchFamily="34" charset="-122"/>
              </a:rPr>
              <a:t>大 范</a:t>
            </a:r>
            <a:r>
              <a:rPr sz="2200" spc="-15" dirty="0">
                <a:latin typeface="微软雅黑" panose="020B0503020204020204" pitchFamily="34" charset="-122"/>
                <a:ea typeface="微软雅黑" panose="020B0503020204020204" pitchFamily="34" charset="-122"/>
                <a:cs typeface="微软雅黑" panose="020B0503020204020204" pitchFamily="34" charset="-122"/>
              </a:rPr>
              <a:t>围</a:t>
            </a:r>
            <a:r>
              <a:rPr sz="2200" dirty="0">
                <a:latin typeface="微软雅黑" panose="020B0503020204020204" pitchFamily="34" charset="-122"/>
                <a:ea typeface="微软雅黑" panose="020B0503020204020204" pitchFamily="34" charset="-122"/>
                <a:cs typeface="微软雅黑" panose="020B0503020204020204" pitchFamily="34" charset="-122"/>
              </a:rPr>
              <a:t>辐</a:t>
            </a:r>
            <a:r>
              <a:rPr sz="2200" spc="-15" dirty="0">
                <a:latin typeface="微软雅黑" panose="020B0503020204020204" pitchFamily="34" charset="-122"/>
                <a:ea typeface="微软雅黑" panose="020B0503020204020204" pitchFamily="34" charset="-122"/>
                <a:cs typeface="微软雅黑" panose="020B0503020204020204" pitchFamily="34" charset="-122"/>
              </a:rPr>
              <a:t>射</a:t>
            </a:r>
            <a:r>
              <a:rPr sz="2200" dirty="0">
                <a:latin typeface="微软雅黑" panose="020B0503020204020204" pitchFamily="34" charset="-122"/>
                <a:ea typeface="微软雅黑" panose="020B0503020204020204" pitchFamily="34" charset="-122"/>
                <a:cs typeface="微软雅黑" panose="020B0503020204020204" pitchFamily="34" charset="-122"/>
              </a:rPr>
              <a:t>污</a:t>
            </a:r>
            <a:r>
              <a:rPr sz="2200" spc="-15" dirty="0">
                <a:latin typeface="微软雅黑" panose="020B0503020204020204" pitchFamily="34" charset="-122"/>
                <a:ea typeface="微软雅黑" panose="020B0503020204020204" pitchFamily="34" charset="-122"/>
                <a:cs typeface="微软雅黑" panose="020B0503020204020204" pitchFamily="34" charset="-122"/>
              </a:rPr>
              <a:t>染</a:t>
            </a:r>
            <a:r>
              <a:rPr sz="2200" dirty="0">
                <a:latin typeface="微软雅黑" panose="020B0503020204020204" pitchFamily="34" charset="-122"/>
                <a:ea typeface="微软雅黑" panose="020B0503020204020204" pitchFamily="34" charset="-122"/>
                <a:cs typeface="微软雅黑" panose="020B0503020204020204" pitchFamily="34" charset="-122"/>
              </a:rPr>
              <a:t>后果</a:t>
            </a:r>
            <a:r>
              <a:rPr sz="2200" spc="-15" dirty="0">
                <a:latin typeface="微软雅黑" panose="020B0503020204020204" pitchFamily="34" charset="-122"/>
                <a:ea typeface="微软雅黑" panose="020B0503020204020204" pitchFamily="34" charset="-122"/>
                <a:cs typeface="微软雅黑" panose="020B0503020204020204" pitchFamily="34" charset="-122"/>
              </a:rPr>
              <a:t>的</a:t>
            </a:r>
            <a:r>
              <a:rPr sz="2200" dirty="0">
                <a:latin typeface="微软雅黑" panose="020B0503020204020204" pitchFamily="34" charset="-122"/>
                <a:ea typeface="微软雅黑" panose="020B0503020204020204" pitchFamily="34" charset="-122"/>
                <a:cs typeface="微软雅黑" panose="020B0503020204020204" pitchFamily="34" charset="-122"/>
              </a:rPr>
              <a:t>;</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a:p>
            <a:pPr marL="201930" indent="-189865">
              <a:spcBef>
                <a:spcPts val="935"/>
              </a:spcBef>
              <a:buSzPct val="94000"/>
              <a:buAutoNum type="arabicPeriod"/>
              <a:tabLst>
                <a:tab pos="202565" algn="l"/>
              </a:tabLst>
            </a:pPr>
            <a:r>
              <a:rPr sz="2200" dirty="0">
                <a:latin typeface="微软雅黑" panose="020B0503020204020204" pitchFamily="34" charset="-122"/>
                <a:ea typeface="微软雅黑" panose="020B0503020204020204" pitchFamily="34" charset="-122"/>
                <a:cs typeface="微软雅黑" panose="020B0503020204020204" pitchFamily="34" charset="-122"/>
              </a:rPr>
              <a:t>造成跨省级行政区域影响的突发环境事件。</a:t>
            </a:r>
            <a:endParaRPr sz="2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3"/>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p:txBody>
      </p:sp>
      <p:sp>
        <p:nvSpPr>
          <p:cNvPr id="4" name="object 4"/>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p:txBody>
      </p:sp>
      <p:sp>
        <p:nvSpPr>
          <p:cNvPr id="6" name="object 6"/>
          <p:cNvSpPr/>
          <p:nvPr/>
        </p:nvSpPr>
        <p:spPr>
          <a:xfrm>
            <a:off x="4114800" y="705076"/>
            <a:ext cx="5282501" cy="133124"/>
          </a:xfrm>
          <a:prstGeom prst="rect">
            <a:avLst/>
          </a:prstGeom>
          <a:blipFill>
            <a:blip r:embed="rId1" cstate="print"/>
            <a:stretch>
              <a:fillRect/>
            </a:stretch>
          </a:blipFill>
        </p:spPr>
        <p:txBody>
          <a:bodyPr wrap="square" lIns="0" tIns="0" rIns="0" bIns="0" rtlCol="0"/>
          <a:lstStyle/>
          <a:p/>
        </p:txBody>
      </p:sp>
      <p:sp>
        <p:nvSpPr>
          <p:cNvPr id="7" name="object 7"/>
          <p:cNvSpPr txBox="1">
            <a:spLocks noGrp="1"/>
          </p:cNvSpPr>
          <p:nvPr>
            <p:ph type="title"/>
          </p:nvPr>
        </p:nvSpPr>
        <p:spPr>
          <a:xfrm>
            <a:off x="4258260" y="28098"/>
            <a:ext cx="5126398" cy="622222"/>
          </a:xfrm>
          <a:prstGeom prst="rect">
            <a:avLst/>
          </a:prstGeom>
        </p:spPr>
        <p:txBody>
          <a:bodyPr vert="horz" wrap="square" lIns="0" tIns="12700" rIns="0" bIns="0" rtlCol="0">
            <a:spAutoFit/>
          </a:bodyPr>
          <a:lstStyle/>
          <a:p>
            <a:pPr marL="18415">
              <a:spcBef>
                <a:spcPts val="100"/>
              </a:spcBef>
            </a:pPr>
            <a:r>
              <a:rPr lang="zh-CN" altLang="en-US" b="1" dirty="0">
                <a:latin typeface="+mn-lt"/>
              </a:rPr>
              <a:t>突发环境事件的分级</a:t>
            </a:r>
            <a:endParaRPr lang="zh-CN" altLang="en-US" b="1" dirty="0">
              <a:latin typeface="+mn-lt"/>
            </a:endParaRPr>
          </a:p>
        </p:txBody>
      </p:sp>
      <p:sp>
        <p:nvSpPr>
          <p:cNvPr id="8" name="object 8"/>
          <p:cNvSpPr/>
          <p:nvPr/>
        </p:nvSpPr>
        <p:spPr>
          <a:xfrm>
            <a:off x="-4590" y="6412130"/>
            <a:ext cx="11238307" cy="45179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a:endParaRPr dirty="0"/>
          </a:p>
        </p:txBody>
      </p:sp>
      <p:sp>
        <p:nvSpPr>
          <p:cNvPr id="9" name="object 9"/>
          <p:cNvSpPr/>
          <p:nvPr/>
        </p:nvSpPr>
        <p:spPr>
          <a:xfrm>
            <a:off x="11237389" y="6406205"/>
            <a:ext cx="960119" cy="45179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0" name="object 10"/>
          <p:cNvSpPr txBox="1"/>
          <p:nvPr/>
        </p:nvSpPr>
        <p:spPr>
          <a:xfrm>
            <a:off x="11587908" y="6467006"/>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8</a:t>
            </a:r>
            <a:endParaRPr dirty="0">
              <a:latin typeface="Arial" panose="020B0604020202020204"/>
              <a:cs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599" y="966482"/>
            <a:ext cx="11963401" cy="4940935"/>
          </a:xfrm>
          <a:prstGeom prst="rect">
            <a:avLst/>
          </a:prstGeom>
        </p:spPr>
        <p:txBody>
          <a:bodyPr vert="horz" wrap="square" lIns="0" tIns="90170" rIns="0" bIns="0" rtlCol="0">
            <a:spAutoFit/>
          </a:bodyPr>
          <a:lstStyle/>
          <a:p>
            <a:pPr marL="155575">
              <a:spcBef>
                <a:spcPts val="1205"/>
              </a:spcBef>
            </a:pPr>
            <a:r>
              <a:rPr lang="en-US" altLang="zh-CN"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(3)</a:t>
            </a:r>
            <a:r>
              <a:rPr lang="zh-CN" altLang="en-US"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较</a:t>
            </a:r>
            <a:r>
              <a:rPr lang="zh-CN" altLang="en-US"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大</a:t>
            </a:r>
            <a:r>
              <a:rPr lang="zh-CN" altLang="en-US"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环境</a:t>
            </a:r>
            <a:r>
              <a:rPr lang="zh-CN" altLang="en-US" sz="2200" b="1" spc="-10"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污</a:t>
            </a:r>
            <a:r>
              <a:rPr lang="zh-CN" altLang="en-US" sz="2200" b="1"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染事</a:t>
            </a:r>
            <a:r>
              <a:rPr lang="zh-CN" altLang="en-US" sz="2200" b="1" spc="5" dirty="0">
                <a:solidFill>
                  <a:srgbClr val="C00000"/>
                </a:solidFill>
                <a:latin typeface="微软雅黑" panose="020B0503020204020204" pitchFamily="34" charset="-122"/>
                <a:ea typeface="微软雅黑" panose="020B0503020204020204" pitchFamily="34" charset="-122"/>
                <a:cs typeface="Microsoft YaHei UI" panose="020B0503020204020204" charset="-122"/>
              </a:rPr>
              <a:t>件</a:t>
            </a:r>
            <a:endParaRPr lang="zh-CN" altLang="en-US" sz="2200" b="1" dirty="0">
              <a:latin typeface="微软雅黑" panose="020B0503020204020204" pitchFamily="34" charset="-122"/>
              <a:ea typeface="微软雅黑" panose="020B0503020204020204" pitchFamily="34" charset="-122"/>
              <a:cs typeface="Microsoft YaHei UI" panose="020B0503020204020204" charset="-122"/>
            </a:endParaRPr>
          </a:p>
          <a:p>
            <a:pPr marL="12700">
              <a:spcBef>
                <a:spcPts val="995"/>
              </a:spcBef>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凡符合下列情形之一的，为较大突发环境事件</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85"/>
              </a:spcBef>
              <a:buSzPct val="111000"/>
              <a:buAutoNum type="arabicPeriod"/>
              <a:tabLst>
                <a:tab pos="308610" algn="l"/>
              </a:tabLst>
            </a:pP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因环境污染直接导致</a:t>
            </a:r>
            <a:r>
              <a:rPr lang="en-US" altLang="zh-CN" sz="2200"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人以上</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人以下死亡或</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人以上</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人以下中毒或重伤的</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40"/>
              </a:spcBef>
              <a:buSzPct val="111000"/>
              <a:buAutoNum type="arabicPeriod"/>
              <a:tabLst>
                <a:tab pos="308610" algn="l"/>
              </a:tabLst>
            </a:pP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因环境污染疏散、转移人员</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人以上</a:t>
            </a:r>
            <a:r>
              <a:rPr lang="en-US" altLang="zh-CN" sz="2200"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万人以下的</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35"/>
              </a:spcBef>
              <a:buSzPct val="111000"/>
              <a:buAutoNum type="arabicPeriod"/>
              <a:tabLst>
                <a:tab pos="308610" algn="l"/>
              </a:tabLst>
            </a:pP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因环境污染造成直接经济损失</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500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万元以上</a:t>
            </a:r>
            <a:r>
              <a:rPr lang="en-US" altLang="zh-CN" sz="22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万元以下的</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35"/>
              </a:spcBef>
              <a:buSzPct val="111000"/>
              <a:buAutoNum type="arabicPeriod"/>
              <a:tabLst>
                <a:tab pos="308610" algn="l"/>
              </a:tabLst>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因环境污染造成国家重点保护的动植物物种受到破坏的</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200" dirty="0">
              <a:latin typeface="微软雅黑" panose="020B0503020204020204" pitchFamily="34" charset="-122"/>
              <a:ea typeface="微软雅黑" panose="020B0503020204020204" pitchFamily="34" charset="-122"/>
              <a:cs typeface="微软雅黑" panose="020B0503020204020204" pitchFamily="34" charset="-122"/>
            </a:endParaRPr>
          </a:p>
          <a:p>
            <a:pPr marL="307975" indent="-295910">
              <a:spcBef>
                <a:spcPts val="950"/>
              </a:spcBef>
              <a:buSzPct val="111000"/>
              <a:buAutoNum type="arabicPeriod"/>
              <a:tabLst>
                <a:tab pos="308610" algn="l"/>
              </a:tabLst>
            </a:pP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因环境污染造成乡镇集中式饮用水水源地取水中断的</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80340" marR="5080" indent="-167640">
              <a:lnSpc>
                <a:spcPct val="137000"/>
              </a:lnSpc>
              <a:spcBef>
                <a:spcPts val="50"/>
              </a:spcBef>
              <a:buSzPct val="111000"/>
              <a:buAutoNum type="arabicPeriod"/>
              <a:tabLst>
                <a:tab pos="308610" algn="l"/>
              </a:tabLst>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一、二类放射源丢失、被盗的</a:t>
            </a:r>
            <a:r>
              <a:rPr lang="en-US" altLang="zh-CN" sz="2200" spc="-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放射性同位素和射线装置失控导致</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人以下急性重度放射病、局部器官残疾的</a:t>
            </a:r>
            <a:r>
              <a:rPr lang="en-US" altLang="zh-CN" sz="2200" spc="-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放射性物质泄漏，造成小范围辐射污染后果的</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200" dirty="0">
              <a:latin typeface="微软雅黑" panose="020B0503020204020204" pitchFamily="34" charset="-122"/>
              <a:ea typeface="微软雅黑" panose="020B0503020204020204" pitchFamily="34" charset="-122"/>
              <a:cs typeface="微软雅黑" panose="020B0503020204020204" pitchFamily="34" charset="-122"/>
            </a:endParaRPr>
          </a:p>
          <a:p>
            <a:pPr marL="201930" indent="-189865">
              <a:spcBef>
                <a:spcPts val="935"/>
              </a:spcBef>
              <a:buSzPct val="94000"/>
              <a:buAutoNum type="arabicPeriod"/>
              <a:tabLst>
                <a:tab pos="202565" algn="l"/>
              </a:tabLst>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造成跨设区的市级行政区域影响的突发环境事件。</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408305" marR="0" lvl="0" algn="l" defTabSz="457200" rtl="0" eaLnBrk="1" fontAlgn="auto" latinLnBrk="0" hangingPunct="1">
              <a:lnSpc>
                <a:spcPct val="100000"/>
              </a:lnSpc>
              <a:spcBef>
                <a:spcPts val="830"/>
              </a:spcBef>
              <a:spcAft>
                <a:spcPts val="0"/>
              </a:spcAft>
              <a:buClrTx/>
              <a:buSzPct val="94000"/>
              <a:tabLst>
                <a:tab pos="579755" algn="l"/>
              </a:tabLst>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mn-ea"/>
              <a:cs typeface="微软雅黑" panose="020B0503020204020204" pitchFamily="34" charset="-122"/>
            </a:endParaRPr>
          </a:p>
        </p:txBody>
      </p:sp>
      <p:sp>
        <p:nvSpPr>
          <p:cNvPr id="7" name="object 7"/>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4269276" y="653838"/>
            <a:ext cx="4950924" cy="122640"/>
          </a:xfrm>
          <a:prstGeom prst="rect">
            <a:avLst/>
          </a:prstGeom>
          <a:blipFill>
            <a:blip r:embed="rId1"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a:spLocks noGrp="1"/>
          </p:cNvSpPr>
          <p:nvPr>
            <p:ph type="title"/>
          </p:nvPr>
        </p:nvSpPr>
        <p:spPr>
          <a:xfrm>
            <a:off x="4191000" y="50800"/>
            <a:ext cx="5293148" cy="622222"/>
          </a:xfrm>
          <a:prstGeom prst="rect">
            <a:avLst/>
          </a:prstGeom>
        </p:spPr>
        <p:txBody>
          <a:bodyPr vert="horz" wrap="square" lIns="0" tIns="12700" rIns="0" bIns="0" rtlCol="0">
            <a:spAutoFit/>
          </a:bodyPr>
          <a:lstStyle/>
          <a:p>
            <a:pPr marL="18415">
              <a:spcBef>
                <a:spcPts val="100"/>
              </a:spcBef>
            </a:pPr>
            <a:r>
              <a:rPr dirty="0"/>
              <a:t>突发环境事件的分级</a:t>
            </a:r>
            <a:endParaRPr dirty="0"/>
          </a:p>
        </p:txBody>
      </p:sp>
      <p:sp>
        <p:nvSpPr>
          <p:cNvPr id="12" name="object 12"/>
          <p:cNvSpPr/>
          <p:nvPr/>
        </p:nvSpPr>
        <p:spPr>
          <a:xfrm>
            <a:off x="0" y="6542406"/>
            <a:ext cx="11297490" cy="31559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11297490" y="6540999"/>
            <a:ext cx="894509" cy="333525"/>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txBox="1"/>
          <p:nvPr/>
        </p:nvSpPr>
        <p:spPr>
          <a:xfrm>
            <a:off x="11616830" y="6542404"/>
            <a:ext cx="346570" cy="314189"/>
          </a:xfrm>
          <a:prstGeom prst="rect">
            <a:avLst/>
          </a:prstGeom>
        </p:spPr>
        <p:txBody>
          <a:bodyPr vert="horz" wrap="square" lIns="0" tIns="36830" rIns="0" bIns="0" rtlCol="0">
            <a:spAutoFit/>
          </a:bodyPr>
          <a:lstStyle/>
          <a:p>
            <a:pPr marL="25400" marR="0" lvl="0" indent="0" algn="l" defTabSz="457200" rtl="0" eaLnBrk="1" fontAlgn="auto" latinLnBrk="0" hangingPunct="1">
              <a:lnSpc>
                <a:spcPct val="100000"/>
              </a:lnSpc>
              <a:spcBef>
                <a:spcPts val="290"/>
              </a:spcBef>
              <a:spcAft>
                <a:spcPts val="0"/>
              </a:spcAft>
              <a:buClrTx/>
              <a:buSzTx/>
              <a:buFontTx/>
              <a:buNone/>
              <a:defRPr/>
            </a:pPr>
            <a:r>
              <a:rPr kumimoji="0" lang="en-US" altLang="zh-CN" sz="1800" b="0" i="0" u="none" strike="noStrike" kern="1200" cap="none" spc="-20" normalizeH="0" baseline="0" noProof="0" dirty="0">
                <a:ln>
                  <a:noFill/>
                </a:ln>
                <a:solidFill>
                  <a:srgbClr val="FFFFFF"/>
                </a:solidFill>
                <a:effectLst/>
                <a:uLnTx/>
                <a:uFillTx/>
                <a:latin typeface="Arial" panose="020B0604020202020204"/>
                <a:ea typeface="等线" panose="02010600030101010101" charset="-122"/>
                <a:cs typeface="Arial" panose="020B0604020202020204"/>
              </a:rPr>
              <a:t>9</a:t>
            </a:r>
            <a:endParaRPr kumimoji="0"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599" y="966482"/>
            <a:ext cx="11963401" cy="4980940"/>
          </a:xfrm>
          <a:prstGeom prst="rect">
            <a:avLst/>
          </a:prstGeom>
        </p:spPr>
        <p:txBody>
          <a:bodyPr vert="horz" wrap="square" lIns="0" tIns="90170" rIns="0" bIns="0" rtlCol="0">
            <a:spAutoFit/>
          </a:bodyPr>
          <a:lstStyle/>
          <a:p>
            <a:pPr marL="79375" marR="0" lvl="0" indent="0" algn="l" defTabSz="457200" rtl="0" eaLnBrk="1" fontAlgn="auto" latinLnBrk="0" hangingPunct="1">
              <a:lnSpc>
                <a:spcPct val="100000"/>
              </a:lnSpc>
              <a:spcBef>
                <a:spcPts val="830"/>
              </a:spcBef>
              <a:spcAft>
                <a:spcPts val="0"/>
              </a:spcAft>
              <a:buClrTx/>
              <a:buSzTx/>
              <a:buFontTx/>
              <a:buNone/>
              <a:defRPr/>
            </a:pPr>
            <a:r>
              <a:rPr kumimoji="0" lang="en-US" altLang="zh-CN" sz="2200" b="1" i="0" u="none" strike="noStrike" kern="1200" cap="none" spc="-5"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icrosoft YaHei UI" panose="020B0503020204020204" charset="-122"/>
              </a:rPr>
              <a:t>(4)</a:t>
            </a: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icrosoft YaHei UI" panose="020B0503020204020204" charset="-122"/>
              </a:rPr>
              <a:t>一般环境污染事件</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icrosoft YaHei UI" panose="020B0503020204020204" charset="-122"/>
            </a:endParaRPr>
          </a:p>
          <a:p>
            <a:pPr marL="12700" marR="0" lvl="0" indent="0" algn="l" defTabSz="457200" rtl="0" eaLnBrk="1" fontAlgn="auto" latinLnBrk="0" hangingPunct="1">
              <a:lnSpc>
                <a:spcPct val="100000"/>
              </a:lnSpc>
              <a:spcBef>
                <a:spcPts val="735"/>
              </a:spcBef>
              <a:spcAft>
                <a:spcPts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凡符合下列情形之一的，为一般突发环境事件</a:t>
            </a:r>
            <a:r>
              <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07975" marR="0" lvl="0" indent="-295910" algn="l" defTabSz="457200" rtl="0" eaLnBrk="1" fontAlgn="auto" latinLnBrk="0" hangingPunct="1">
              <a:lnSpc>
                <a:spcPct val="100000"/>
              </a:lnSpc>
              <a:spcBef>
                <a:spcPts val="935"/>
              </a:spcBef>
              <a:spcAft>
                <a:spcPts val="0"/>
              </a:spcAft>
              <a:buClrTx/>
              <a:buSzTx/>
              <a:buFontTx/>
              <a:buAutoNum type="arabicPeriod"/>
              <a:tabLst>
                <a:tab pos="308610" algn="l"/>
              </a:tabLst>
              <a:defRPr/>
            </a:pP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因环境污染直接导致</a:t>
            </a:r>
            <a:r>
              <a:rPr kumimoji="0" lang="en-US" altLang="zh-CN" sz="2200" b="1" i="0" u="none" strike="noStrike" kern="1200" cap="none" spc="-1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人以下死亡或</a:t>
            </a:r>
            <a:r>
              <a:rPr kumimoji="0" lang="en-US" altLang="zh-CN" sz="2200" b="1" i="0" u="none" strike="noStrike" kern="1200" cap="none" spc="-5"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人以下中毒或重伤的</a:t>
            </a:r>
            <a:r>
              <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07975" marR="0" lvl="0" indent="-295910" algn="l" defTabSz="457200" rtl="0" eaLnBrk="1" fontAlgn="auto" latinLnBrk="0" hangingPunct="1">
              <a:lnSpc>
                <a:spcPct val="100000"/>
              </a:lnSpc>
              <a:spcBef>
                <a:spcPts val="925"/>
              </a:spcBef>
              <a:spcAft>
                <a:spcPts val="0"/>
              </a:spcAft>
              <a:buClrTx/>
              <a:buSzTx/>
              <a:buFontTx/>
              <a:buAutoNum type="arabicPeriod"/>
              <a:tabLst>
                <a:tab pos="308610" algn="l"/>
              </a:tabLst>
              <a:defRPr/>
            </a:pP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因环境污染疏散、转移人员</a:t>
            </a:r>
            <a:r>
              <a:rPr kumimoji="0" lang="en-US" altLang="zh-CN" sz="2200" b="1" i="0" u="none" strike="noStrike" kern="1200" cap="none" spc="-5"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5000</a:t>
            </a: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人以下的</a:t>
            </a:r>
            <a:r>
              <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07975" marR="0" lvl="0" indent="-295910" algn="l" defTabSz="457200" rtl="0" eaLnBrk="1" fontAlgn="auto" latinLnBrk="0" hangingPunct="1">
              <a:lnSpc>
                <a:spcPct val="100000"/>
              </a:lnSpc>
              <a:spcBef>
                <a:spcPts val="935"/>
              </a:spcBef>
              <a:spcAft>
                <a:spcPts val="0"/>
              </a:spcAft>
              <a:buClrTx/>
              <a:buSzTx/>
              <a:buFontTx/>
              <a:buAutoNum type="arabicPeriod"/>
              <a:tabLst>
                <a:tab pos="308610" algn="l"/>
              </a:tabLst>
              <a:defRPr/>
            </a:pP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因环境污染造成直接经济损失</a:t>
            </a:r>
            <a:r>
              <a:rPr kumimoji="0" lang="en-US" altLang="zh-CN" sz="2200" b="1" i="0" u="none" strike="noStrike" kern="1200" cap="none" spc="-5"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500</a:t>
            </a: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万元以下的</a:t>
            </a:r>
            <a:r>
              <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07975" marR="0" lvl="0" indent="-295910" algn="l" defTabSz="457200" rtl="0" eaLnBrk="1" fontAlgn="auto" latinLnBrk="0" hangingPunct="1">
              <a:lnSpc>
                <a:spcPct val="100000"/>
              </a:lnSpc>
              <a:spcBef>
                <a:spcPts val="925"/>
              </a:spcBef>
              <a:spcAft>
                <a:spcPts val="0"/>
              </a:spcAft>
              <a:buClrTx/>
              <a:buSzTx/>
              <a:buFontTx/>
              <a:buAutoNum type="arabicPeriod"/>
              <a:tabLst>
                <a:tab pos="308610" algn="l"/>
              </a:tabLst>
              <a:defRPr/>
            </a:pPr>
            <a:r>
              <a:rPr kumimoji="0" lang="zh-CN" altLang="en-US"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因环境污染造成跨县级行政区域纠纷，引起一般性群体影响的</a:t>
            </a:r>
            <a:r>
              <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2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2700" marR="5080" lvl="0" indent="0" algn="just" defTabSz="457200" rtl="0" eaLnBrk="1" fontAlgn="auto" latinLnBrk="0" hangingPunct="1">
              <a:lnSpc>
                <a:spcPct val="143000"/>
              </a:lnSpc>
              <a:spcBef>
                <a:spcPts val="140"/>
              </a:spcBef>
              <a:spcAft>
                <a:spcPts val="0"/>
              </a:spcAft>
              <a:buClrTx/>
              <a:buSzTx/>
              <a:buFontTx/>
              <a:buAutoNum type="arabicPeriod"/>
              <a:tabLst>
                <a:tab pos="732155" algn="l"/>
              </a:tabLst>
              <a:defRPr/>
            </a:pPr>
            <a:r>
              <a:rPr lang="zh-CN" altLang="en-US" sz="2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一、二</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类放射源丢失、被盗的</a:t>
            </a:r>
            <a:r>
              <a:rPr kumimoji="0" lang="en-US" altLang="zh-CN" sz="2200" b="0" i="0" u="none" strike="noStrike" kern="1200" cap="none" spc="-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放射性同位素和射线装置失控导致人员受到超过年剂量限值的</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照</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射的</a:t>
            </a:r>
            <a:r>
              <a:rPr kumimoji="0" lang="en-US" altLang="zh-CN"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放</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射</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性</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质</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泄</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漏，</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造</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成</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厂</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区内</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施</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内</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局</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部辐</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射</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污</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染</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后果</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a:t>
            </a:r>
            <a:r>
              <a:rPr kumimoji="0" lang="en-US" altLang="zh-CN" sz="2200" b="0" i="0" u="none" strike="noStrike" kern="1200" cap="none" spc="-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铀 矿</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冶</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伴</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矿</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超标</a:t>
            </a:r>
            <a:r>
              <a:rPr kumimoji="0" lang="zh-CN" altLang="en-US" sz="2200" b="0" i="0" u="none" strike="noStrike" kern="1200" cap="none" spc="-1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排</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放，造成环境辐射污染后果的</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07975" marR="0" lvl="0" indent="-295910" algn="just" defTabSz="457200" rtl="0" eaLnBrk="1" fontAlgn="auto" latinLnBrk="0" hangingPunct="1">
              <a:lnSpc>
                <a:spcPct val="100000"/>
              </a:lnSpc>
              <a:spcBef>
                <a:spcPts val="990"/>
              </a:spcBef>
              <a:spcAft>
                <a:spcPts val="0"/>
              </a:spcAft>
              <a:buClrTx/>
              <a:buSzTx/>
              <a:buFontTx/>
              <a:buAutoNum type="arabicPeriod"/>
              <a:tabLst>
                <a:tab pos="308610" algn="l"/>
              </a:tabLst>
              <a:defRPr/>
            </a:pP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对环境造成一定影响，尚未达到较大突发环境事件级别的</a:t>
            </a:r>
            <a:r>
              <a:rPr kumimoji="0" lang="zh-CN" altLang="en-US" sz="2200" b="0" i="0" u="none" strike="noStrike" kern="1200" cap="none" spc="5"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08305" marR="0" lvl="0" algn="l" defTabSz="457200" rtl="0" eaLnBrk="1" fontAlgn="auto" latinLnBrk="0" hangingPunct="1">
              <a:lnSpc>
                <a:spcPct val="100000"/>
              </a:lnSpc>
              <a:spcBef>
                <a:spcPts val="830"/>
              </a:spcBef>
              <a:spcAft>
                <a:spcPts val="0"/>
              </a:spcAft>
              <a:buClrTx/>
              <a:buSzPct val="94000"/>
              <a:tabLst>
                <a:tab pos="579755" algn="l"/>
              </a:tabLst>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mn-ea"/>
              <a:cs typeface="微软雅黑" panose="020B0503020204020204" pitchFamily="34" charset="-122"/>
            </a:endParaRPr>
          </a:p>
        </p:txBody>
      </p:sp>
      <p:sp>
        <p:nvSpPr>
          <p:cNvPr id="7" name="object 7"/>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4269276" y="653838"/>
            <a:ext cx="4950924" cy="122640"/>
          </a:xfrm>
          <a:prstGeom prst="rect">
            <a:avLst/>
          </a:prstGeom>
          <a:blipFill>
            <a:blip r:embed="rId1"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a:spLocks noGrp="1"/>
          </p:cNvSpPr>
          <p:nvPr>
            <p:ph type="title"/>
          </p:nvPr>
        </p:nvSpPr>
        <p:spPr>
          <a:xfrm>
            <a:off x="4191000" y="50800"/>
            <a:ext cx="5293148" cy="622222"/>
          </a:xfrm>
          <a:prstGeom prst="rect">
            <a:avLst/>
          </a:prstGeom>
        </p:spPr>
        <p:txBody>
          <a:bodyPr vert="horz" wrap="square" lIns="0" tIns="12700" rIns="0" bIns="0" rtlCol="0">
            <a:spAutoFit/>
          </a:bodyPr>
          <a:lstStyle/>
          <a:p>
            <a:pPr marL="18415">
              <a:spcBef>
                <a:spcPts val="100"/>
              </a:spcBef>
            </a:pPr>
            <a:r>
              <a:rPr dirty="0"/>
              <a:t>突发环境事件的分级</a:t>
            </a:r>
            <a:endParaRPr dirty="0"/>
          </a:p>
        </p:txBody>
      </p:sp>
      <p:sp>
        <p:nvSpPr>
          <p:cNvPr id="12" name="object 12"/>
          <p:cNvSpPr/>
          <p:nvPr/>
        </p:nvSpPr>
        <p:spPr>
          <a:xfrm>
            <a:off x="0" y="6542406"/>
            <a:ext cx="11297490" cy="31559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11297490" y="6540999"/>
            <a:ext cx="894509" cy="333525"/>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txBox="1"/>
          <p:nvPr/>
        </p:nvSpPr>
        <p:spPr>
          <a:xfrm>
            <a:off x="11616830" y="6542404"/>
            <a:ext cx="346570" cy="314189"/>
          </a:xfrm>
          <a:prstGeom prst="rect">
            <a:avLst/>
          </a:prstGeom>
        </p:spPr>
        <p:txBody>
          <a:bodyPr vert="horz" wrap="square" lIns="0" tIns="36830" rIns="0" bIns="0" rtlCol="0">
            <a:spAutoFit/>
          </a:bodyPr>
          <a:lstStyle/>
          <a:p>
            <a:pPr marL="25400" marR="0" lvl="0" indent="0" algn="l" defTabSz="457200" rtl="0" eaLnBrk="1" fontAlgn="auto" latinLnBrk="0" hangingPunct="1">
              <a:lnSpc>
                <a:spcPct val="100000"/>
              </a:lnSpc>
              <a:spcBef>
                <a:spcPts val="290"/>
              </a:spcBef>
              <a:spcAft>
                <a:spcPts val="0"/>
              </a:spcAft>
              <a:buClrTx/>
              <a:buSzTx/>
              <a:buFontTx/>
              <a:buNone/>
              <a:defRPr/>
            </a:pPr>
            <a:r>
              <a:rPr kumimoji="0" lang="en-US" altLang="zh-CN" sz="1800" b="0" i="0" u="none" strike="noStrike" kern="1200" cap="none" spc="-20" normalizeH="0" baseline="0" noProof="0" dirty="0">
                <a:ln>
                  <a:noFill/>
                </a:ln>
                <a:solidFill>
                  <a:srgbClr val="FFFFFF"/>
                </a:solidFill>
                <a:effectLst/>
                <a:uLnTx/>
                <a:uFillTx/>
                <a:latin typeface="Arial" panose="020B0604020202020204"/>
                <a:ea typeface="等线" panose="02010600030101010101" charset="-122"/>
                <a:cs typeface="Arial" panose="020B0604020202020204"/>
              </a:rPr>
              <a:t>10</a:t>
            </a:r>
            <a:endParaRPr kumimoji="0"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37226" y="1271347"/>
            <a:ext cx="7554774" cy="5195492"/>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p:txBody>
      </p:sp>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3657600" y="870724"/>
            <a:ext cx="4539794" cy="400622"/>
          </a:xfrm>
          <a:prstGeom prst="rect">
            <a:avLst/>
          </a:prstGeom>
        </p:spPr>
        <p:txBody>
          <a:bodyPr vert="horz" wrap="square" lIns="0" tIns="12700" rIns="0" bIns="0" rtlCol="0">
            <a:spAutoFit/>
          </a:bodyPr>
          <a:lstStyle/>
          <a:p>
            <a:pPr marL="12700">
              <a:spcBef>
                <a:spcPts val="100"/>
              </a:spcBef>
            </a:pPr>
            <a:r>
              <a:rPr sz="2800" dirty="0">
                <a:solidFill>
                  <a:srgbClr val="C00000"/>
                </a:solidFill>
              </a:rPr>
              <a:t>突发环境事件相关法律法规</a:t>
            </a:r>
            <a:endParaRPr sz="2800" dirty="0">
              <a:solidFill>
                <a:srgbClr val="C00000"/>
              </a:solidFill>
            </a:endParaRPr>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5" name="object 5"/>
          <p:cNvSpPr txBox="1"/>
          <p:nvPr/>
        </p:nvSpPr>
        <p:spPr>
          <a:xfrm>
            <a:off x="475900" y="1447799"/>
            <a:ext cx="3983517" cy="579120"/>
          </a:xfrm>
          <a:prstGeom prst="rect">
            <a:avLst/>
          </a:prstGeom>
        </p:spPr>
        <p:txBody>
          <a:bodyPr vert="horz" wrap="square" lIns="0" tIns="7620" rIns="0" bIns="0" rtlCol="0">
            <a:spAutoFit/>
          </a:bodyPr>
          <a:lstStyle/>
          <a:p>
            <a:pPr marL="12700" marR="5080" algn="ctr">
              <a:lnSpc>
                <a:spcPct val="102000"/>
              </a:lnSpc>
              <a:spcBef>
                <a:spcPts val="60"/>
              </a:spcBef>
            </a:pPr>
            <a:r>
              <a:rPr b="1" dirty="0">
                <a:solidFill>
                  <a:srgbClr val="0000FF"/>
                </a:solidFill>
                <a:latin typeface="Microsoft YaHei UI" panose="020B0503020204020204" charset="-122"/>
                <a:cs typeface="Microsoft YaHei UI" panose="020B0503020204020204" charset="-122"/>
              </a:rPr>
              <a:t>《</a:t>
            </a:r>
            <a:r>
              <a:rPr b="1" dirty="0" err="1">
                <a:solidFill>
                  <a:srgbClr val="0000FF"/>
                </a:solidFill>
                <a:latin typeface="Microsoft YaHei UI" panose="020B0503020204020204" charset="-122"/>
                <a:cs typeface="Microsoft YaHei UI" panose="020B0503020204020204" charset="-122"/>
              </a:rPr>
              <a:t>企业事业单位突发环境事件应急预案备案管理办法（试行</a:t>
            </a:r>
            <a:r>
              <a:rPr b="1" dirty="0">
                <a:solidFill>
                  <a:srgbClr val="0000FF"/>
                </a:solidFill>
                <a:latin typeface="Microsoft YaHei UI" panose="020B0503020204020204" charset="-122"/>
                <a:cs typeface="Microsoft YaHei UI" panose="020B0503020204020204" charset="-122"/>
              </a:rPr>
              <a:t>）》</a:t>
            </a:r>
            <a:endParaRPr dirty="0">
              <a:latin typeface="Microsoft YaHei UI" panose="020B0503020204020204" charset="-122"/>
              <a:cs typeface="Microsoft YaHei UI" panose="020B0503020204020204" charset="-122"/>
            </a:endParaRPr>
          </a:p>
        </p:txBody>
      </p:sp>
      <p:sp>
        <p:nvSpPr>
          <p:cNvPr id="6" name="object 6"/>
          <p:cNvSpPr txBox="1"/>
          <p:nvPr/>
        </p:nvSpPr>
        <p:spPr>
          <a:xfrm>
            <a:off x="4815035" y="1569480"/>
            <a:ext cx="7010400" cy="4524124"/>
          </a:xfrm>
          <a:prstGeom prst="rect">
            <a:avLst/>
          </a:prstGeom>
        </p:spPr>
        <p:txBody>
          <a:bodyPr vert="horz" wrap="square" lIns="0" tIns="13335" rIns="0" bIns="0" rtlCol="0">
            <a:spAutoFit/>
          </a:bodyPr>
          <a:lstStyle/>
          <a:p>
            <a:pPr marL="12700" algn="just">
              <a:lnSpc>
                <a:spcPct val="150000"/>
              </a:lnSpc>
              <a:spcBef>
                <a:spcPts val="105"/>
              </a:spcBef>
            </a:pPr>
            <a:r>
              <a:rPr lang="en-US" sz="2200" b="1" spc="-5" dirty="0">
                <a:solidFill>
                  <a:srgbClr val="FF0000"/>
                </a:solidFill>
                <a:latin typeface="微软雅黑" panose="020B0503020204020204" pitchFamily="34" charset="-122"/>
                <a:cs typeface="微软雅黑" panose="020B0503020204020204" pitchFamily="34" charset="-122"/>
              </a:rPr>
              <a:t>       </a:t>
            </a:r>
            <a:r>
              <a:rPr sz="2200" b="1" spc="-5" dirty="0">
                <a:solidFill>
                  <a:srgbClr val="FF0000"/>
                </a:solidFill>
                <a:latin typeface="微软雅黑" panose="020B0503020204020204" pitchFamily="34" charset="-122"/>
                <a:cs typeface="微软雅黑" panose="020B0503020204020204" pitchFamily="34" charset="-122"/>
              </a:rPr>
              <a:t>201</a:t>
            </a:r>
            <a:r>
              <a:rPr sz="2200" b="1" spc="20" dirty="0">
                <a:solidFill>
                  <a:srgbClr val="FF0000"/>
                </a:solidFill>
                <a:latin typeface="微软雅黑" panose="020B0503020204020204" pitchFamily="34" charset="-122"/>
                <a:cs typeface="微软雅黑" panose="020B0503020204020204" pitchFamily="34" charset="-122"/>
              </a:rPr>
              <a:t>5</a:t>
            </a:r>
            <a:r>
              <a:rPr sz="2200" b="1" dirty="0">
                <a:solidFill>
                  <a:srgbClr val="FF0000"/>
                </a:solidFill>
                <a:latin typeface="微软雅黑" panose="020B0503020204020204" pitchFamily="34" charset="-122"/>
                <a:cs typeface="微软雅黑" panose="020B0503020204020204" pitchFamily="34" charset="-122"/>
              </a:rPr>
              <a:t>年</a:t>
            </a:r>
            <a:r>
              <a:rPr sz="2200" b="1" spc="20" dirty="0">
                <a:solidFill>
                  <a:srgbClr val="FF0000"/>
                </a:solidFill>
                <a:latin typeface="微软雅黑" panose="020B0503020204020204" pitchFamily="34" charset="-122"/>
                <a:cs typeface="微软雅黑" panose="020B0503020204020204" pitchFamily="34" charset="-122"/>
              </a:rPr>
              <a:t>1</a:t>
            </a:r>
            <a:r>
              <a:rPr sz="2200" b="1" spc="15" dirty="0">
                <a:solidFill>
                  <a:srgbClr val="FF0000"/>
                </a:solidFill>
                <a:latin typeface="微软雅黑" panose="020B0503020204020204" pitchFamily="34" charset="-122"/>
                <a:cs typeface="微软雅黑" panose="020B0503020204020204" pitchFamily="34" charset="-122"/>
              </a:rPr>
              <a:t>月</a:t>
            </a:r>
            <a:r>
              <a:rPr sz="2200" b="1" spc="5" dirty="0">
                <a:solidFill>
                  <a:srgbClr val="FF0000"/>
                </a:solidFill>
                <a:latin typeface="微软雅黑" panose="020B0503020204020204" pitchFamily="34" charset="-122"/>
                <a:cs typeface="微软雅黑" panose="020B0503020204020204" pitchFamily="34" charset="-122"/>
              </a:rPr>
              <a:t>9</a:t>
            </a:r>
            <a:r>
              <a:rPr sz="2200" b="1" spc="15" dirty="0">
                <a:solidFill>
                  <a:srgbClr val="FF0000"/>
                </a:solidFill>
                <a:latin typeface="微软雅黑" panose="020B0503020204020204" pitchFamily="34" charset="-122"/>
                <a:cs typeface="微软雅黑" panose="020B0503020204020204" pitchFamily="34" charset="-122"/>
              </a:rPr>
              <a:t>日，环境保护部印</a:t>
            </a:r>
            <a:r>
              <a:rPr sz="2200" b="1" spc="25" dirty="0">
                <a:solidFill>
                  <a:srgbClr val="FF0000"/>
                </a:solidFill>
                <a:latin typeface="微软雅黑" panose="020B0503020204020204" pitchFamily="34" charset="-122"/>
                <a:cs typeface="微软雅黑" panose="020B0503020204020204" pitchFamily="34" charset="-122"/>
              </a:rPr>
              <a:t>发</a:t>
            </a:r>
            <a:r>
              <a:rPr sz="2200" b="1" spc="15" dirty="0">
                <a:solidFill>
                  <a:srgbClr val="FF0000"/>
                </a:solidFill>
                <a:latin typeface="微软雅黑" panose="020B0503020204020204" pitchFamily="34" charset="-122"/>
                <a:cs typeface="微软雅黑" panose="020B0503020204020204" pitchFamily="34" charset="-122"/>
              </a:rPr>
              <a:t>了《企业事业单位突发环境</a:t>
            </a:r>
            <a:r>
              <a:rPr sz="2200" b="1" spc="5" dirty="0">
                <a:solidFill>
                  <a:srgbClr val="FF0000"/>
                </a:solidFill>
                <a:latin typeface="微软雅黑" panose="020B0503020204020204" pitchFamily="34" charset="-122"/>
                <a:cs typeface="微软雅黑" panose="020B0503020204020204" pitchFamily="34" charset="-122"/>
              </a:rPr>
              <a:t>事</a:t>
            </a:r>
            <a:r>
              <a:rPr sz="2200" b="1" spc="110" dirty="0">
                <a:solidFill>
                  <a:srgbClr val="FF0000"/>
                </a:solidFill>
                <a:latin typeface="微软雅黑" panose="020B0503020204020204" pitchFamily="34" charset="-122"/>
                <a:cs typeface="微软雅黑" panose="020B0503020204020204" pitchFamily="34" charset="-122"/>
              </a:rPr>
              <a:t>件应急预案备案管理办法（</a:t>
            </a:r>
            <a:r>
              <a:rPr sz="2200" b="1" spc="120" dirty="0">
                <a:solidFill>
                  <a:srgbClr val="FF0000"/>
                </a:solidFill>
                <a:latin typeface="微软雅黑" panose="020B0503020204020204" pitchFamily="34" charset="-122"/>
                <a:cs typeface="微软雅黑" panose="020B0503020204020204" pitchFamily="34" charset="-122"/>
              </a:rPr>
              <a:t>试</a:t>
            </a:r>
            <a:r>
              <a:rPr sz="2200" b="1" spc="110" dirty="0">
                <a:solidFill>
                  <a:srgbClr val="FF0000"/>
                </a:solidFill>
                <a:latin typeface="微软雅黑" panose="020B0503020204020204" pitchFamily="34" charset="-122"/>
                <a:cs typeface="微软雅黑" panose="020B0503020204020204" pitchFamily="34" charset="-122"/>
              </a:rPr>
              <a:t>行）》（环发〔</a:t>
            </a:r>
            <a:r>
              <a:rPr sz="2200" b="1" spc="-5" dirty="0">
                <a:solidFill>
                  <a:srgbClr val="FF0000"/>
                </a:solidFill>
                <a:latin typeface="微软雅黑" panose="020B0503020204020204" pitchFamily="34" charset="-122"/>
                <a:cs typeface="微软雅黑" panose="020B0503020204020204" pitchFamily="34" charset="-122"/>
              </a:rPr>
              <a:t>201</a:t>
            </a:r>
            <a:r>
              <a:rPr sz="2200" b="1" spc="105" dirty="0">
                <a:solidFill>
                  <a:srgbClr val="FF0000"/>
                </a:solidFill>
                <a:latin typeface="微软雅黑" panose="020B0503020204020204" pitchFamily="34" charset="-122"/>
                <a:cs typeface="微软雅黑" panose="020B0503020204020204" pitchFamily="34" charset="-122"/>
              </a:rPr>
              <a:t>5〕4号</a:t>
            </a:r>
            <a:r>
              <a:rPr sz="2200" b="1" spc="5" dirty="0">
                <a:solidFill>
                  <a:srgbClr val="FF0000"/>
                </a:solidFill>
                <a:latin typeface="微软雅黑" panose="020B0503020204020204" pitchFamily="34" charset="-122"/>
                <a:cs typeface="微软雅黑" panose="020B0503020204020204" pitchFamily="34" charset="-122"/>
              </a:rPr>
              <a:t>）</a:t>
            </a:r>
            <a:r>
              <a:rPr sz="2200" dirty="0">
                <a:latin typeface="微软雅黑" panose="020B0503020204020204" pitchFamily="34" charset="-122"/>
                <a:cs typeface="微软雅黑" panose="020B0503020204020204" pitchFamily="34" charset="-122"/>
              </a:rPr>
              <a:t>（以下简</a:t>
            </a:r>
            <a:r>
              <a:rPr sz="2200" spc="15" dirty="0">
                <a:latin typeface="微软雅黑" panose="020B0503020204020204" pitchFamily="34" charset="-122"/>
                <a:cs typeface="微软雅黑" panose="020B0503020204020204" pitchFamily="34" charset="-122"/>
              </a:rPr>
              <a:t>称</a:t>
            </a:r>
            <a:r>
              <a:rPr sz="2200" dirty="0">
                <a:latin typeface="微软雅黑" panose="020B0503020204020204" pitchFamily="34" charset="-122"/>
                <a:cs typeface="微软雅黑" panose="020B0503020204020204" pitchFamily="34" charset="-122"/>
              </a:rPr>
              <a:t>《备案管理办法》</a:t>
            </a:r>
            <a:r>
              <a:rPr sz="2200" spc="5" dirty="0">
                <a:latin typeface="微软雅黑" panose="020B0503020204020204" pitchFamily="34" charset="-122"/>
                <a:cs typeface="微软雅黑" panose="020B0503020204020204" pitchFamily="34" charset="-122"/>
              </a:rPr>
              <a:t>），</a:t>
            </a:r>
            <a:r>
              <a:rPr sz="2200" spc="-10" dirty="0">
                <a:latin typeface="微软雅黑" panose="020B0503020204020204" pitchFamily="34" charset="-122"/>
                <a:cs typeface="微软雅黑" panose="020B0503020204020204" pitchFamily="34" charset="-122"/>
              </a:rPr>
              <a:t>自</a:t>
            </a:r>
            <a:r>
              <a:rPr sz="2200" dirty="0">
                <a:latin typeface="微软雅黑" panose="020B0503020204020204" pitchFamily="34" charset="-122"/>
                <a:cs typeface="微软雅黑" panose="020B0503020204020204" pitchFamily="34" charset="-122"/>
              </a:rPr>
              <a:t>发</a:t>
            </a:r>
            <a:r>
              <a:rPr sz="2200" spc="-10" dirty="0">
                <a:latin typeface="微软雅黑" panose="020B0503020204020204" pitchFamily="34" charset="-122"/>
                <a:cs typeface="微软雅黑" panose="020B0503020204020204" pitchFamily="34" charset="-122"/>
              </a:rPr>
              <a:t>布之日</a:t>
            </a:r>
            <a:r>
              <a:rPr sz="2200" dirty="0">
                <a:latin typeface="微软雅黑" panose="020B0503020204020204" pitchFamily="34" charset="-122"/>
                <a:cs typeface="微软雅黑" panose="020B0503020204020204" pitchFamily="34" charset="-122"/>
              </a:rPr>
              <a:t>起</a:t>
            </a:r>
            <a:r>
              <a:rPr sz="2200" spc="-10" dirty="0">
                <a:latin typeface="微软雅黑" panose="020B0503020204020204" pitchFamily="34" charset="-122"/>
                <a:cs typeface="微软雅黑" panose="020B0503020204020204" pitchFamily="34" charset="-122"/>
              </a:rPr>
              <a:t>施行</a:t>
            </a:r>
            <a:r>
              <a:rPr sz="2200" dirty="0">
                <a:latin typeface="微软雅黑" panose="020B0503020204020204" pitchFamily="34" charset="-122"/>
                <a:cs typeface="微软雅黑" panose="020B0503020204020204" pitchFamily="34" charset="-122"/>
              </a:rPr>
              <a:t>。</a:t>
            </a:r>
            <a:r>
              <a:rPr sz="2200" spc="-10" dirty="0">
                <a:latin typeface="微软雅黑" panose="020B0503020204020204" pitchFamily="34" charset="-122"/>
                <a:cs typeface="微软雅黑" panose="020B0503020204020204" pitchFamily="34" charset="-122"/>
              </a:rPr>
              <a:t>《</a:t>
            </a:r>
            <a:r>
              <a:rPr sz="2200" spc="-10" dirty="0" err="1">
                <a:latin typeface="微软雅黑" panose="020B0503020204020204" pitchFamily="34" charset="-122"/>
                <a:cs typeface="微软雅黑" panose="020B0503020204020204" pitchFamily="34" charset="-122"/>
              </a:rPr>
              <a:t>备案</a:t>
            </a:r>
            <a:r>
              <a:rPr sz="2200" spc="5" dirty="0" err="1">
                <a:latin typeface="微软雅黑" panose="020B0503020204020204" pitchFamily="34" charset="-122"/>
                <a:cs typeface="微软雅黑" panose="020B0503020204020204" pitchFamily="34" charset="-122"/>
              </a:rPr>
              <a:t>管</a:t>
            </a:r>
            <a:r>
              <a:rPr sz="2200" spc="-10" dirty="0" err="1">
                <a:latin typeface="微软雅黑" panose="020B0503020204020204" pitchFamily="34" charset="-122"/>
                <a:cs typeface="微软雅黑" panose="020B0503020204020204" pitchFamily="34" charset="-122"/>
              </a:rPr>
              <a:t>理办</a:t>
            </a:r>
            <a:r>
              <a:rPr sz="2200" dirty="0" err="1">
                <a:latin typeface="微软雅黑" panose="020B0503020204020204" pitchFamily="34" charset="-122"/>
                <a:cs typeface="微软雅黑" panose="020B0503020204020204" pitchFamily="34" charset="-122"/>
              </a:rPr>
              <a:t>法》是一份规范地方环境保护主管部门</a:t>
            </a:r>
            <a:r>
              <a:rPr sz="2200" spc="15" dirty="0" err="1">
                <a:latin typeface="微软雅黑" panose="020B0503020204020204" pitchFamily="34" charset="-122"/>
                <a:cs typeface="微软雅黑" panose="020B0503020204020204" pitchFamily="34" charset="-122"/>
              </a:rPr>
              <a:t>（</a:t>
            </a:r>
            <a:r>
              <a:rPr sz="2200" spc="-10" dirty="0" err="1">
                <a:latin typeface="微软雅黑" panose="020B0503020204020204" pitchFamily="34" charset="-122"/>
                <a:cs typeface="微软雅黑" panose="020B0503020204020204" pitchFamily="34" charset="-122"/>
              </a:rPr>
              <a:t>以下</a:t>
            </a:r>
            <a:r>
              <a:rPr sz="2200" dirty="0" err="1">
                <a:latin typeface="微软雅黑" panose="020B0503020204020204" pitchFamily="34" charset="-122"/>
                <a:cs typeface="微软雅黑" panose="020B0503020204020204" pitchFamily="34" charset="-122"/>
              </a:rPr>
              <a:t>简</a:t>
            </a:r>
            <a:r>
              <a:rPr sz="2200" spc="-10" dirty="0" err="1">
                <a:latin typeface="微软雅黑" panose="020B0503020204020204" pitchFamily="34" charset="-122"/>
                <a:cs typeface="微软雅黑" panose="020B0503020204020204" pitchFamily="34" charset="-122"/>
              </a:rPr>
              <a:t>称“环保</a:t>
            </a:r>
            <a:r>
              <a:rPr sz="2200" spc="5" dirty="0" err="1">
                <a:latin typeface="微软雅黑" panose="020B0503020204020204" pitchFamily="34" charset="-122"/>
                <a:cs typeface="微软雅黑" panose="020B0503020204020204" pitchFamily="34" charset="-122"/>
              </a:rPr>
              <a:t>部</a:t>
            </a:r>
            <a:r>
              <a:rPr sz="2200" spc="5" dirty="0">
                <a:latin typeface="微软雅黑" panose="020B0503020204020204" pitchFamily="34" charset="-122"/>
                <a:cs typeface="微软雅黑" panose="020B0503020204020204" pitchFamily="34" charset="-122"/>
              </a:rPr>
              <a:t> </a:t>
            </a:r>
            <a:r>
              <a:rPr sz="2200" spc="-10" dirty="0">
                <a:latin typeface="微软雅黑" panose="020B0503020204020204" pitchFamily="34" charset="-122"/>
                <a:cs typeface="微软雅黑" panose="020B0503020204020204" pitchFamily="34" charset="-122"/>
              </a:rPr>
              <a:t>门</a:t>
            </a:r>
            <a:r>
              <a:rPr sz="2200" spc="-5" dirty="0">
                <a:latin typeface="微软雅黑" panose="020B0503020204020204" pitchFamily="34" charset="-122"/>
                <a:cs typeface="微软雅黑" panose="020B0503020204020204" pitchFamily="34" charset="-122"/>
              </a:rPr>
              <a:t>”）</a:t>
            </a:r>
            <a:r>
              <a:rPr sz="2200" dirty="0">
                <a:latin typeface="微软雅黑" panose="020B0503020204020204" pitchFamily="34" charset="-122"/>
                <a:cs typeface="微软雅黑" panose="020B0503020204020204" pitchFamily="34" charset="-122"/>
              </a:rPr>
              <a:t>对</a:t>
            </a:r>
            <a:r>
              <a:rPr sz="2200" spc="-10" dirty="0">
                <a:latin typeface="微软雅黑" panose="020B0503020204020204" pitchFamily="34" charset="-122"/>
                <a:cs typeface="微软雅黑" panose="020B0503020204020204" pitchFamily="34" charset="-122"/>
              </a:rPr>
              <a:t>企</a:t>
            </a:r>
            <a:r>
              <a:rPr sz="2200" dirty="0">
                <a:latin typeface="微软雅黑" panose="020B0503020204020204" pitchFamily="34" charset="-122"/>
                <a:cs typeface="微软雅黑" panose="020B0503020204020204" pitchFamily="34" charset="-122"/>
              </a:rPr>
              <a:t>业事业</a:t>
            </a:r>
            <a:r>
              <a:rPr sz="2200" spc="-10" dirty="0">
                <a:latin typeface="微软雅黑" panose="020B0503020204020204" pitchFamily="34" charset="-122"/>
                <a:cs typeface="微软雅黑" panose="020B0503020204020204" pitchFamily="34" charset="-122"/>
              </a:rPr>
              <a:t>单</a:t>
            </a:r>
            <a:r>
              <a:rPr sz="2200" dirty="0">
                <a:latin typeface="微软雅黑" panose="020B0503020204020204" pitchFamily="34" charset="-122"/>
                <a:cs typeface="微软雅黑" panose="020B0503020204020204" pitchFamily="34" charset="-122"/>
              </a:rPr>
              <a:t>位（以下</a:t>
            </a:r>
            <a:r>
              <a:rPr sz="2200" spc="-10" dirty="0">
                <a:latin typeface="微软雅黑" panose="020B0503020204020204" pitchFamily="34" charset="-122"/>
                <a:cs typeface="微软雅黑" panose="020B0503020204020204" pitchFamily="34" charset="-122"/>
              </a:rPr>
              <a:t>简</a:t>
            </a:r>
            <a:r>
              <a:rPr sz="2200" dirty="0">
                <a:latin typeface="微软雅黑" panose="020B0503020204020204" pitchFamily="34" charset="-122"/>
                <a:cs typeface="微软雅黑" panose="020B0503020204020204" pitchFamily="34" charset="-122"/>
              </a:rPr>
              <a:t>称“企</a:t>
            </a:r>
            <a:r>
              <a:rPr sz="2200" spc="-10" dirty="0">
                <a:latin typeface="微软雅黑" panose="020B0503020204020204" pitchFamily="34" charset="-122"/>
                <a:cs typeface="微软雅黑" panose="020B0503020204020204" pitchFamily="34" charset="-122"/>
              </a:rPr>
              <a:t>业</a:t>
            </a:r>
            <a:r>
              <a:rPr sz="2200" dirty="0">
                <a:latin typeface="微软雅黑" panose="020B0503020204020204" pitchFamily="34" charset="-122"/>
                <a:cs typeface="微软雅黑" panose="020B0503020204020204" pitchFamily="34" charset="-122"/>
              </a:rPr>
              <a:t>”）</a:t>
            </a:r>
            <a:r>
              <a:rPr sz="2200" b="1" dirty="0">
                <a:solidFill>
                  <a:srgbClr val="FF0000"/>
                </a:solidFill>
                <a:latin typeface="微软雅黑" panose="020B0503020204020204" pitchFamily="34" charset="-122"/>
                <a:cs typeface="微软雅黑" panose="020B0503020204020204" pitchFamily="34" charset="-122"/>
              </a:rPr>
              <a:t>突发</a:t>
            </a:r>
            <a:r>
              <a:rPr sz="2200" b="1" spc="-10" dirty="0">
                <a:solidFill>
                  <a:srgbClr val="FF0000"/>
                </a:solidFill>
                <a:latin typeface="微软雅黑" panose="020B0503020204020204" pitchFamily="34" charset="-122"/>
                <a:cs typeface="微软雅黑" panose="020B0503020204020204" pitchFamily="34" charset="-122"/>
              </a:rPr>
              <a:t>环</a:t>
            </a:r>
            <a:r>
              <a:rPr sz="2200" b="1" dirty="0">
                <a:solidFill>
                  <a:srgbClr val="FF0000"/>
                </a:solidFill>
                <a:latin typeface="微软雅黑" panose="020B0503020204020204" pitchFamily="34" charset="-122"/>
                <a:cs typeface="微软雅黑" panose="020B0503020204020204" pitchFamily="34" charset="-122"/>
              </a:rPr>
              <a:t>境事件</a:t>
            </a:r>
            <a:r>
              <a:rPr sz="2200" b="1" spc="-10" dirty="0">
                <a:solidFill>
                  <a:srgbClr val="FF0000"/>
                </a:solidFill>
                <a:latin typeface="微软雅黑" panose="020B0503020204020204" pitchFamily="34" charset="-122"/>
                <a:cs typeface="微软雅黑" panose="020B0503020204020204" pitchFamily="34" charset="-122"/>
              </a:rPr>
              <a:t>应</a:t>
            </a:r>
            <a:r>
              <a:rPr sz="2200" b="1" spc="5" dirty="0">
                <a:solidFill>
                  <a:srgbClr val="FF0000"/>
                </a:solidFill>
                <a:latin typeface="微软雅黑" panose="020B0503020204020204" pitchFamily="34" charset="-122"/>
                <a:cs typeface="微软雅黑" panose="020B0503020204020204" pitchFamily="34" charset="-122"/>
              </a:rPr>
              <a:t>急</a:t>
            </a:r>
            <a:r>
              <a:rPr sz="2200" b="1" dirty="0">
                <a:solidFill>
                  <a:srgbClr val="FF0000"/>
                </a:solidFill>
                <a:latin typeface="微软雅黑" panose="020B0503020204020204" pitchFamily="34" charset="-122"/>
                <a:cs typeface="微软雅黑" panose="020B0503020204020204" pitchFamily="34" charset="-122"/>
              </a:rPr>
              <a:t>预</a:t>
            </a:r>
            <a:r>
              <a:rPr sz="2200" b="1" spc="-10" dirty="0">
                <a:solidFill>
                  <a:srgbClr val="FF0000"/>
                </a:solidFill>
                <a:latin typeface="微软雅黑" panose="020B0503020204020204" pitchFamily="34" charset="-122"/>
                <a:cs typeface="微软雅黑" panose="020B0503020204020204" pitchFamily="34" charset="-122"/>
              </a:rPr>
              <a:t>案</a:t>
            </a:r>
            <a:r>
              <a:rPr sz="2200" b="1" dirty="0">
                <a:solidFill>
                  <a:srgbClr val="FF0000"/>
                </a:solidFill>
                <a:latin typeface="微软雅黑" panose="020B0503020204020204" pitchFamily="34" charset="-122"/>
                <a:cs typeface="微软雅黑" panose="020B0503020204020204" pitchFamily="34" charset="-122"/>
              </a:rPr>
              <a:t>（以</a:t>
            </a:r>
            <a:r>
              <a:rPr sz="2200" b="1" spc="-10" dirty="0">
                <a:solidFill>
                  <a:srgbClr val="FF0000"/>
                </a:solidFill>
                <a:latin typeface="微软雅黑" panose="020B0503020204020204" pitchFamily="34" charset="-122"/>
                <a:cs typeface="微软雅黑" panose="020B0503020204020204" pitchFamily="34" charset="-122"/>
              </a:rPr>
              <a:t>下</a:t>
            </a:r>
            <a:r>
              <a:rPr sz="2200" b="1" dirty="0">
                <a:solidFill>
                  <a:srgbClr val="FF0000"/>
                </a:solidFill>
                <a:latin typeface="微软雅黑" panose="020B0503020204020204" pitchFamily="34" charset="-122"/>
                <a:cs typeface="微软雅黑" panose="020B0503020204020204" pitchFamily="34" charset="-122"/>
              </a:rPr>
              <a:t>简称“环</a:t>
            </a:r>
            <a:r>
              <a:rPr sz="2200" b="1" spc="-10" dirty="0">
                <a:solidFill>
                  <a:srgbClr val="FF0000"/>
                </a:solidFill>
                <a:latin typeface="微软雅黑" panose="020B0503020204020204" pitchFamily="34" charset="-122"/>
                <a:cs typeface="微软雅黑" panose="020B0503020204020204" pitchFamily="34" charset="-122"/>
              </a:rPr>
              <a:t>境</a:t>
            </a:r>
            <a:r>
              <a:rPr sz="2200" b="1" dirty="0">
                <a:solidFill>
                  <a:srgbClr val="FF0000"/>
                </a:solidFill>
                <a:latin typeface="微软雅黑" panose="020B0503020204020204" pitchFamily="34" charset="-122"/>
                <a:cs typeface="微软雅黑" panose="020B0503020204020204" pitchFamily="34" charset="-122"/>
              </a:rPr>
              <a:t>应急</a:t>
            </a:r>
            <a:r>
              <a:rPr sz="2200" b="1" spc="-10" dirty="0">
                <a:solidFill>
                  <a:srgbClr val="FF0000"/>
                </a:solidFill>
                <a:latin typeface="微软雅黑" panose="020B0503020204020204" pitchFamily="34" charset="-122"/>
                <a:cs typeface="微软雅黑" panose="020B0503020204020204" pitchFamily="34" charset="-122"/>
              </a:rPr>
              <a:t>预</a:t>
            </a:r>
            <a:r>
              <a:rPr sz="2200" b="1" dirty="0">
                <a:solidFill>
                  <a:srgbClr val="FF0000"/>
                </a:solidFill>
                <a:latin typeface="微软雅黑" panose="020B0503020204020204" pitchFamily="34" charset="-122"/>
                <a:cs typeface="微软雅黑" panose="020B0503020204020204" pitchFamily="34" charset="-122"/>
              </a:rPr>
              <a:t>案</a:t>
            </a:r>
            <a:r>
              <a:rPr sz="2200" b="1" spc="-10" dirty="0">
                <a:solidFill>
                  <a:srgbClr val="FF0000"/>
                </a:solidFill>
                <a:latin typeface="微软雅黑" panose="020B0503020204020204" pitchFamily="34" charset="-122"/>
                <a:cs typeface="微软雅黑" panose="020B0503020204020204" pitchFamily="34" charset="-122"/>
              </a:rPr>
              <a:t>”</a:t>
            </a:r>
            <a:r>
              <a:rPr sz="2200" b="1" dirty="0">
                <a:solidFill>
                  <a:srgbClr val="FF0000"/>
                </a:solidFill>
                <a:latin typeface="微软雅黑" panose="020B0503020204020204" pitchFamily="34" charset="-122"/>
                <a:cs typeface="微软雅黑" panose="020B0503020204020204" pitchFamily="34" charset="-122"/>
              </a:rPr>
              <a:t>）</a:t>
            </a:r>
            <a:r>
              <a:rPr sz="2200" b="1" spc="-10" dirty="0">
                <a:solidFill>
                  <a:srgbClr val="FF0000"/>
                </a:solidFill>
                <a:latin typeface="微软雅黑" panose="020B0503020204020204" pitchFamily="34" charset="-122"/>
                <a:cs typeface="微软雅黑" panose="020B0503020204020204" pitchFamily="34" charset="-122"/>
              </a:rPr>
              <a:t>实施</a:t>
            </a:r>
            <a:r>
              <a:rPr sz="2200" b="1" spc="-20" dirty="0">
                <a:solidFill>
                  <a:srgbClr val="FF0000"/>
                </a:solidFill>
                <a:latin typeface="微软雅黑" panose="020B0503020204020204" pitchFamily="34" charset="-122"/>
                <a:cs typeface="微软雅黑" panose="020B0503020204020204" pitchFamily="34" charset="-122"/>
              </a:rPr>
              <a:t>备</a:t>
            </a:r>
            <a:r>
              <a:rPr sz="2200" b="1" spc="-10" dirty="0">
                <a:solidFill>
                  <a:srgbClr val="FF0000"/>
                </a:solidFill>
                <a:latin typeface="微软雅黑" panose="020B0503020204020204" pitchFamily="34" charset="-122"/>
                <a:cs typeface="微软雅黑" panose="020B0503020204020204" pitchFamily="34" charset="-122"/>
              </a:rPr>
              <a:t>案管理的规</a:t>
            </a:r>
            <a:r>
              <a:rPr sz="2200" b="1" spc="-20" dirty="0">
                <a:solidFill>
                  <a:srgbClr val="FF0000"/>
                </a:solidFill>
                <a:latin typeface="微软雅黑" panose="020B0503020204020204" pitchFamily="34" charset="-122"/>
                <a:cs typeface="微软雅黑" panose="020B0503020204020204" pitchFamily="34" charset="-122"/>
              </a:rPr>
              <a:t>范</a:t>
            </a:r>
            <a:r>
              <a:rPr sz="2200" b="1" spc="-10" dirty="0">
                <a:solidFill>
                  <a:srgbClr val="FF0000"/>
                </a:solidFill>
                <a:latin typeface="微软雅黑" panose="020B0503020204020204" pitchFamily="34" charset="-122"/>
                <a:cs typeface="微软雅黑" panose="020B0503020204020204" pitchFamily="34" charset="-122"/>
              </a:rPr>
              <a:t>性文件</a:t>
            </a:r>
            <a:r>
              <a:rPr sz="2200" b="1" spc="5" dirty="0">
                <a:solidFill>
                  <a:srgbClr val="FF0000"/>
                </a:solidFill>
                <a:latin typeface="微软雅黑" panose="020B0503020204020204" pitchFamily="34" charset="-122"/>
                <a:cs typeface="微软雅黑" panose="020B0503020204020204" pitchFamily="34" charset="-122"/>
              </a:rPr>
              <a:t>，</a:t>
            </a:r>
            <a:r>
              <a:rPr sz="2200" b="1" dirty="0">
                <a:solidFill>
                  <a:srgbClr val="FF0000"/>
                </a:solidFill>
                <a:latin typeface="微软雅黑" panose="020B0503020204020204" pitchFamily="34" charset="-122"/>
                <a:cs typeface="微软雅黑" panose="020B0503020204020204" pitchFamily="34" charset="-122"/>
              </a:rPr>
              <a:t>对企</a:t>
            </a:r>
            <a:r>
              <a:rPr sz="2200" b="1" spc="-10" dirty="0">
                <a:solidFill>
                  <a:srgbClr val="FF0000"/>
                </a:solidFill>
                <a:latin typeface="微软雅黑" panose="020B0503020204020204" pitchFamily="34" charset="-122"/>
                <a:cs typeface="微软雅黑" panose="020B0503020204020204" pitchFamily="34" charset="-122"/>
              </a:rPr>
              <a:t>业</a:t>
            </a:r>
            <a:r>
              <a:rPr sz="2200" b="1" dirty="0">
                <a:solidFill>
                  <a:srgbClr val="FF0000"/>
                </a:solidFill>
                <a:latin typeface="微软雅黑" panose="020B0503020204020204" pitchFamily="34" charset="-122"/>
                <a:cs typeface="微软雅黑" panose="020B0503020204020204" pitchFamily="34" charset="-122"/>
              </a:rPr>
              <a:t>环境应</a:t>
            </a:r>
            <a:r>
              <a:rPr sz="2200" b="1" spc="-10" dirty="0">
                <a:solidFill>
                  <a:srgbClr val="FF0000"/>
                </a:solidFill>
                <a:latin typeface="微软雅黑" panose="020B0503020204020204" pitchFamily="34" charset="-122"/>
                <a:cs typeface="微软雅黑" panose="020B0503020204020204" pitchFamily="34" charset="-122"/>
              </a:rPr>
              <a:t>急</a:t>
            </a:r>
            <a:r>
              <a:rPr sz="2200" b="1" dirty="0">
                <a:solidFill>
                  <a:srgbClr val="FF0000"/>
                </a:solidFill>
                <a:latin typeface="微软雅黑" panose="020B0503020204020204" pitchFamily="34" charset="-122"/>
                <a:cs typeface="微软雅黑" panose="020B0503020204020204" pitchFamily="34" charset="-122"/>
              </a:rPr>
              <a:t>预案备</a:t>
            </a:r>
            <a:r>
              <a:rPr sz="2200" b="1" spc="-10" dirty="0">
                <a:solidFill>
                  <a:srgbClr val="FF0000"/>
                </a:solidFill>
                <a:latin typeface="微软雅黑" panose="020B0503020204020204" pitchFamily="34" charset="-122"/>
                <a:cs typeface="微软雅黑" panose="020B0503020204020204" pitchFamily="34" charset="-122"/>
              </a:rPr>
              <a:t>案</a:t>
            </a:r>
            <a:r>
              <a:rPr sz="2200" b="1" dirty="0">
                <a:solidFill>
                  <a:srgbClr val="FF0000"/>
                </a:solidFill>
                <a:latin typeface="微软雅黑" panose="020B0503020204020204" pitchFamily="34" charset="-122"/>
                <a:cs typeface="微软雅黑" panose="020B0503020204020204" pitchFamily="34" charset="-122"/>
              </a:rPr>
              <a:t>管理的</a:t>
            </a:r>
            <a:r>
              <a:rPr sz="2200" b="1" spc="-10" dirty="0">
                <a:solidFill>
                  <a:srgbClr val="FF0000"/>
                </a:solidFill>
                <a:latin typeface="微软雅黑" panose="020B0503020204020204" pitchFamily="34" charset="-122"/>
                <a:cs typeface="微软雅黑" panose="020B0503020204020204" pitchFamily="34" charset="-122"/>
              </a:rPr>
              <a:t>适</a:t>
            </a:r>
            <a:r>
              <a:rPr sz="2200" b="1" dirty="0">
                <a:solidFill>
                  <a:srgbClr val="FF0000"/>
                </a:solidFill>
                <a:latin typeface="微软雅黑" panose="020B0503020204020204" pitchFamily="34" charset="-122"/>
                <a:cs typeface="微软雅黑" panose="020B0503020204020204" pitchFamily="34" charset="-122"/>
              </a:rPr>
              <a:t>用范围</a:t>
            </a:r>
            <a:r>
              <a:rPr sz="2200" b="1" spc="-10" dirty="0">
                <a:solidFill>
                  <a:srgbClr val="FF0000"/>
                </a:solidFill>
                <a:latin typeface="微软雅黑" panose="020B0503020204020204" pitchFamily="34" charset="-122"/>
                <a:cs typeface="微软雅黑" panose="020B0503020204020204" pitchFamily="34" charset="-122"/>
              </a:rPr>
              <a:t>、</a:t>
            </a:r>
            <a:r>
              <a:rPr sz="2200" b="1" dirty="0">
                <a:solidFill>
                  <a:srgbClr val="FF0000"/>
                </a:solidFill>
                <a:latin typeface="微软雅黑" panose="020B0503020204020204" pitchFamily="34" charset="-122"/>
                <a:cs typeface="微软雅黑" panose="020B0503020204020204" pitchFamily="34" charset="-122"/>
              </a:rPr>
              <a:t>基本原</a:t>
            </a:r>
            <a:r>
              <a:rPr sz="2200" b="1" spc="-10" dirty="0">
                <a:solidFill>
                  <a:srgbClr val="FF0000"/>
                </a:solidFill>
                <a:latin typeface="微软雅黑" panose="020B0503020204020204" pitchFamily="34" charset="-122"/>
                <a:cs typeface="微软雅黑" panose="020B0503020204020204" pitchFamily="34" charset="-122"/>
              </a:rPr>
              <a:t>则</a:t>
            </a:r>
            <a:r>
              <a:rPr sz="2200" b="1" dirty="0">
                <a:solidFill>
                  <a:srgbClr val="FF0000"/>
                </a:solidFill>
                <a:latin typeface="微软雅黑" panose="020B0503020204020204" pitchFamily="34" charset="-122"/>
                <a:cs typeface="微软雅黑" panose="020B0503020204020204" pitchFamily="34" charset="-122"/>
              </a:rPr>
              <a:t>和备案</a:t>
            </a:r>
            <a:r>
              <a:rPr sz="2200" b="1" spc="-10" dirty="0">
                <a:solidFill>
                  <a:srgbClr val="FF0000"/>
                </a:solidFill>
                <a:latin typeface="微软雅黑" panose="020B0503020204020204" pitchFamily="34" charset="-122"/>
                <a:cs typeface="微软雅黑" panose="020B0503020204020204" pitchFamily="34" charset="-122"/>
              </a:rPr>
              <a:t>的</a:t>
            </a:r>
            <a:r>
              <a:rPr sz="2200" b="1" dirty="0">
                <a:solidFill>
                  <a:srgbClr val="FF0000"/>
                </a:solidFill>
                <a:latin typeface="微软雅黑" panose="020B0503020204020204" pitchFamily="34" charset="-122"/>
                <a:cs typeface="微软雅黑" panose="020B0503020204020204" pitchFamily="34" charset="-122"/>
              </a:rPr>
              <a:t>准备、</a:t>
            </a:r>
            <a:r>
              <a:rPr sz="2200" b="1" spc="-10" dirty="0">
                <a:solidFill>
                  <a:srgbClr val="FF0000"/>
                </a:solidFill>
                <a:latin typeface="微软雅黑" panose="020B0503020204020204" pitchFamily="34" charset="-122"/>
                <a:cs typeface="微软雅黑" panose="020B0503020204020204" pitchFamily="34" charset="-122"/>
              </a:rPr>
              <a:t>实</a:t>
            </a:r>
            <a:r>
              <a:rPr sz="2200" b="1" dirty="0">
                <a:solidFill>
                  <a:srgbClr val="FF0000"/>
                </a:solidFill>
                <a:latin typeface="微软雅黑" panose="020B0503020204020204" pitchFamily="34" charset="-122"/>
                <a:cs typeface="微软雅黑" panose="020B0503020204020204" pitchFamily="34" charset="-122"/>
              </a:rPr>
              <a:t>施、</a:t>
            </a:r>
            <a:r>
              <a:rPr sz="2200" b="1" spc="-10" dirty="0">
                <a:solidFill>
                  <a:srgbClr val="FF0000"/>
                </a:solidFill>
                <a:latin typeface="微软雅黑" panose="020B0503020204020204" pitchFamily="34" charset="-122"/>
                <a:cs typeface="微软雅黑" panose="020B0503020204020204" pitchFamily="34" charset="-122"/>
              </a:rPr>
              <a:t>监</a:t>
            </a:r>
            <a:r>
              <a:rPr sz="2200" b="1" dirty="0">
                <a:solidFill>
                  <a:srgbClr val="FF0000"/>
                </a:solidFill>
                <a:latin typeface="微软雅黑" panose="020B0503020204020204" pitchFamily="34" charset="-122"/>
                <a:cs typeface="微软雅黑" panose="020B0503020204020204" pitchFamily="34" charset="-122"/>
              </a:rPr>
              <a:t>督等</a:t>
            </a:r>
            <a:r>
              <a:rPr sz="2200" b="1" spc="-10" dirty="0">
                <a:solidFill>
                  <a:srgbClr val="FF0000"/>
                </a:solidFill>
                <a:latin typeface="微软雅黑" panose="020B0503020204020204" pitchFamily="34" charset="-122"/>
                <a:cs typeface="微软雅黑" panose="020B0503020204020204" pitchFamily="34" charset="-122"/>
              </a:rPr>
              <a:t>作</a:t>
            </a:r>
            <a:r>
              <a:rPr sz="2200" b="1" dirty="0">
                <a:solidFill>
                  <a:srgbClr val="FF0000"/>
                </a:solidFill>
                <a:latin typeface="微软雅黑" panose="020B0503020204020204" pitchFamily="34" charset="-122"/>
                <a:cs typeface="微软雅黑" panose="020B0503020204020204" pitchFamily="34" charset="-122"/>
              </a:rPr>
              <a:t>出了</a:t>
            </a:r>
            <a:r>
              <a:rPr sz="2200" b="1" spc="-10" dirty="0">
                <a:solidFill>
                  <a:srgbClr val="FF0000"/>
                </a:solidFill>
                <a:latin typeface="微软雅黑" panose="020B0503020204020204" pitchFamily="34" charset="-122"/>
                <a:cs typeface="微软雅黑" panose="020B0503020204020204" pitchFamily="34" charset="-122"/>
              </a:rPr>
              <a:t>明</a:t>
            </a:r>
            <a:r>
              <a:rPr sz="2200" b="1" dirty="0">
                <a:solidFill>
                  <a:srgbClr val="FF0000"/>
                </a:solidFill>
                <a:latin typeface="微软雅黑" panose="020B0503020204020204" pitchFamily="34" charset="-122"/>
                <a:cs typeface="微软雅黑" panose="020B0503020204020204" pitchFamily="34" charset="-122"/>
              </a:rPr>
              <a:t>确规</a:t>
            </a:r>
            <a:r>
              <a:rPr sz="2200" b="1" spc="-10" dirty="0">
                <a:solidFill>
                  <a:srgbClr val="FF0000"/>
                </a:solidFill>
                <a:latin typeface="微软雅黑" panose="020B0503020204020204" pitchFamily="34" charset="-122"/>
                <a:cs typeface="微软雅黑" panose="020B0503020204020204" pitchFamily="34" charset="-122"/>
              </a:rPr>
              <a:t>定</a:t>
            </a:r>
            <a:r>
              <a:rPr sz="2200" b="1" spc="5" dirty="0">
                <a:solidFill>
                  <a:srgbClr val="FF0000"/>
                </a:solidFill>
                <a:latin typeface="微软雅黑" panose="020B0503020204020204" pitchFamily="34" charset="-122"/>
                <a:cs typeface="微软雅黑" panose="020B0503020204020204" pitchFamily="34" charset="-122"/>
              </a:rPr>
              <a:t>。</a:t>
            </a:r>
            <a:endParaRPr sz="2200" dirty="0">
              <a:latin typeface="微软雅黑" panose="020B0503020204020204" pitchFamily="34" charset="-122"/>
              <a:cs typeface="微软雅黑" panose="020B0503020204020204" pitchFamily="34" charset="-122"/>
            </a:endParaRPr>
          </a:p>
        </p:txBody>
      </p:sp>
      <p:sp>
        <p:nvSpPr>
          <p:cNvPr id="9" name="object 9"/>
          <p:cNvSpPr/>
          <p:nvPr/>
        </p:nvSpPr>
        <p:spPr>
          <a:xfrm>
            <a:off x="417723" y="1998887"/>
            <a:ext cx="3863885" cy="4343084"/>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896" y="6466841"/>
            <a:ext cx="11186527" cy="391160"/>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88423" y="6466840"/>
            <a:ext cx="1007249" cy="391160"/>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11</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04768" y="1536422"/>
            <a:ext cx="3987232" cy="4930418"/>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a:pPr>
              <a:lnSpc>
                <a:spcPct val="150000"/>
              </a:lnSpc>
            </a:pPr>
            <a:r>
              <a:rPr lang="zh-CN" altLang="en-US" sz="2000" dirty="0">
                <a:latin typeface="微软雅黑" panose="020B0503020204020204" pitchFamily="34" charset="-122"/>
                <a:ea typeface="微软雅黑" panose="020B0503020204020204" pitchFamily="34" charset="-122"/>
              </a:rPr>
              <a:t>第十四条 企业环境应急预案应当在环境应急预案签署发布之日起</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个工作日内，</a:t>
            </a:r>
            <a:r>
              <a:rPr lang="zh-CN" altLang="en-US" sz="2000" b="1" dirty="0">
                <a:solidFill>
                  <a:srgbClr val="FF0000"/>
                </a:solidFill>
                <a:latin typeface="微软雅黑" panose="020B0503020204020204" pitchFamily="34" charset="-122"/>
                <a:ea typeface="微软雅黑" panose="020B0503020204020204" pitchFamily="34" charset="-122"/>
              </a:rPr>
              <a:t>向企业所在地县级环境保护主管部门备案。县级环境保护主管部门应当在备案之日起</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en-US" sz="2000" b="1" dirty="0">
                <a:solidFill>
                  <a:srgbClr val="FF0000"/>
                </a:solidFill>
                <a:latin typeface="微软雅黑" panose="020B0503020204020204" pitchFamily="34" charset="-122"/>
                <a:ea typeface="微软雅黑" panose="020B0503020204020204" pitchFamily="34" charset="-122"/>
              </a:rPr>
              <a:t>个工作日内将较大和重大环境风险企业的环境应急预案备案文件，报送市级环境保护主管部门，重大的同时报送省级环境保护主管部门。</a:t>
            </a:r>
            <a:endParaRPr sz="2000" b="1" dirty="0">
              <a:solidFill>
                <a:srgbClr val="FF0000"/>
              </a:solidFill>
              <a:latin typeface="微软雅黑" panose="020B0503020204020204" pitchFamily="34" charset="-122"/>
              <a:ea typeface="微软雅黑" panose="020B0503020204020204" pitchFamily="34" charset="-122"/>
            </a:endParaRPr>
          </a:p>
        </p:txBody>
      </p:sp>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10" name="object 10"/>
          <p:cNvSpPr/>
          <p:nvPr/>
        </p:nvSpPr>
        <p:spPr>
          <a:xfrm>
            <a:off x="1896" y="6466841"/>
            <a:ext cx="11186527" cy="391160"/>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88423" y="6466840"/>
            <a:ext cx="1007249" cy="391160"/>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12</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2" cstate="print"/>
            <a:stretch>
              <a:fillRect/>
            </a:stretch>
          </a:blipFill>
        </p:spPr>
        <p:txBody>
          <a:bodyPr wrap="square" lIns="0" tIns="0" rIns="0" bIns="0" rtlCol="0"/>
          <a:lstStyle/>
          <a:p/>
        </p:txBody>
      </p:sp>
      <p:pic>
        <p:nvPicPr>
          <p:cNvPr id="21" name="图片 20"/>
          <p:cNvPicPr>
            <a:picLocks noChangeAspect="1"/>
          </p:cNvPicPr>
          <p:nvPr/>
        </p:nvPicPr>
        <p:blipFill>
          <a:blip r:embed="rId3"/>
          <a:stretch>
            <a:fillRect/>
          </a:stretch>
        </p:blipFill>
        <p:spPr>
          <a:xfrm>
            <a:off x="4149474" y="1536422"/>
            <a:ext cx="4073274" cy="4139850"/>
          </a:xfrm>
          <a:prstGeom prst="rect">
            <a:avLst/>
          </a:prstGeom>
        </p:spPr>
      </p:pic>
      <p:pic>
        <p:nvPicPr>
          <p:cNvPr id="23" name="图片 22"/>
          <p:cNvPicPr>
            <a:picLocks noChangeAspect="1"/>
          </p:cNvPicPr>
          <p:nvPr/>
        </p:nvPicPr>
        <p:blipFill>
          <a:blip r:embed="rId4"/>
          <a:stretch>
            <a:fillRect/>
          </a:stretch>
        </p:blipFill>
        <p:spPr>
          <a:xfrm>
            <a:off x="76200" y="990599"/>
            <a:ext cx="4073274" cy="53439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10" name="object 10"/>
          <p:cNvSpPr/>
          <p:nvPr/>
        </p:nvSpPr>
        <p:spPr>
          <a:xfrm>
            <a:off x="1896" y="6466840"/>
            <a:ext cx="11192954" cy="415687"/>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94850" y="6466840"/>
            <a:ext cx="1007249" cy="415686"/>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13</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2" cstate="print"/>
            <a:stretch>
              <a:fillRect/>
            </a:stretch>
          </a:blipFill>
        </p:spPr>
        <p:txBody>
          <a:bodyPr wrap="square" lIns="0" tIns="0" rIns="0" bIns="0" rtlCol="0"/>
          <a:lstStyle/>
          <a:p/>
        </p:txBody>
      </p:sp>
      <p:sp>
        <p:nvSpPr>
          <p:cNvPr id="5" name="文本框 4"/>
          <p:cNvSpPr txBox="1"/>
          <p:nvPr/>
        </p:nvSpPr>
        <p:spPr>
          <a:xfrm>
            <a:off x="914400" y="897958"/>
            <a:ext cx="4170221" cy="400110"/>
          </a:xfrm>
          <a:prstGeom prst="rect">
            <a:avLst/>
          </a:prstGeom>
          <a:noFill/>
        </p:spPr>
        <p:txBody>
          <a:bodyPr wrap="square">
            <a:spAutoFit/>
          </a:bodyPr>
          <a:lstStyle/>
          <a:p>
            <a:pPr marL="12700">
              <a:spcBef>
                <a:spcPts val="990"/>
              </a:spcBef>
            </a:pPr>
            <a:r>
              <a:rPr lang="en-US" altLang="zh-CN" sz="2000" b="1" dirty="0">
                <a:solidFill>
                  <a:srgbClr val="0000FF"/>
                </a:solidFill>
                <a:latin typeface="Microsoft YaHei UI" panose="020B0503020204020204" charset="-122"/>
                <a:cs typeface="Microsoft YaHei UI" panose="020B0503020204020204" charset="-122"/>
              </a:rPr>
              <a:t>《</a:t>
            </a:r>
            <a:r>
              <a:rPr lang="zh-CN" altLang="en-US" sz="2000" b="1" dirty="0">
                <a:solidFill>
                  <a:srgbClr val="0000FF"/>
                </a:solidFill>
                <a:latin typeface="Microsoft YaHei UI" panose="020B0503020204020204" charset="-122"/>
                <a:cs typeface="Microsoft YaHei UI" panose="020B0503020204020204" charset="-122"/>
              </a:rPr>
              <a:t>突发环境事件应急管理办法</a:t>
            </a:r>
            <a:r>
              <a:rPr lang="en-US" altLang="zh-CN" sz="2000" b="1" dirty="0">
                <a:solidFill>
                  <a:srgbClr val="0000FF"/>
                </a:solidFill>
                <a:latin typeface="Microsoft YaHei UI" panose="020B0503020204020204" charset="-122"/>
                <a:cs typeface="Microsoft YaHei UI" panose="020B0503020204020204" charset="-122"/>
              </a:rPr>
              <a:t>》</a:t>
            </a:r>
            <a:endParaRPr lang="zh-CN" altLang="en-US" sz="2000" dirty="0">
              <a:latin typeface="Microsoft YaHei UI" panose="020B0503020204020204" charset="-122"/>
              <a:cs typeface="Microsoft YaHei UI" panose="020B0503020204020204" charset="-122"/>
            </a:endParaRPr>
          </a:p>
        </p:txBody>
      </p:sp>
      <p:sp>
        <p:nvSpPr>
          <p:cNvPr id="6" name="object 11"/>
          <p:cNvSpPr/>
          <p:nvPr/>
        </p:nvSpPr>
        <p:spPr>
          <a:xfrm>
            <a:off x="533400" y="1418638"/>
            <a:ext cx="4191000" cy="4902804"/>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5181600" y="1298068"/>
            <a:ext cx="6858000" cy="5032246"/>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a:pPr algn="just">
              <a:lnSpc>
                <a:spcPct val="150000"/>
              </a:lnSpc>
            </a:pPr>
            <a:r>
              <a:rPr lang="en-US" altLang="zh-CN" sz="2200" dirty="0"/>
              <a:t>       《</a:t>
            </a:r>
            <a:r>
              <a:rPr lang="zh-CN" altLang="en-US" sz="2200" dirty="0"/>
              <a:t>突发环境事件应急管理办法</a:t>
            </a:r>
            <a:r>
              <a:rPr lang="en-US" altLang="zh-CN" sz="2200" dirty="0"/>
              <a:t>》</a:t>
            </a:r>
            <a:r>
              <a:rPr lang="zh-CN" altLang="en-US" sz="2200" dirty="0"/>
              <a:t>（以下简称</a:t>
            </a:r>
            <a:r>
              <a:rPr lang="en-US" altLang="zh-CN" sz="2200" dirty="0"/>
              <a:t>《</a:t>
            </a:r>
            <a:r>
              <a:rPr lang="zh-CN" altLang="en-US" sz="2200" dirty="0"/>
              <a:t>办法</a:t>
            </a:r>
            <a:r>
              <a:rPr lang="en-US" altLang="zh-CN" sz="2200" dirty="0"/>
              <a:t>》</a:t>
            </a:r>
            <a:r>
              <a:rPr lang="zh-CN" altLang="en-US" sz="2200" dirty="0"/>
              <a:t>）于</a:t>
            </a:r>
            <a:r>
              <a:rPr lang="en-US" altLang="zh-CN" sz="2200" b="1" dirty="0">
                <a:solidFill>
                  <a:srgbClr val="FF0000"/>
                </a:solidFill>
              </a:rPr>
              <a:t>2015</a:t>
            </a:r>
            <a:r>
              <a:rPr lang="zh-CN" altLang="en-US" sz="2200" b="1" dirty="0">
                <a:solidFill>
                  <a:srgbClr val="FF0000"/>
                </a:solidFill>
              </a:rPr>
              <a:t>年</a:t>
            </a:r>
            <a:r>
              <a:rPr lang="en-US" altLang="zh-CN" sz="2200" b="1" dirty="0">
                <a:solidFill>
                  <a:srgbClr val="FF0000"/>
                </a:solidFill>
              </a:rPr>
              <a:t>3</a:t>
            </a:r>
            <a:r>
              <a:rPr lang="zh-CN" altLang="en-US" sz="2200" b="1" dirty="0">
                <a:solidFill>
                  <a:srgbClr val="FF0000"/>
                </a:solidFill>
              </a:rPr>
              <a:t>月</a:t>
            </a:r>
            <a:r>
              <a:rPr lang="en-US" altLang="zh-CN" sz="2200" b="1" dirty="0">
                <a:solidFill>
                  <a:srgbClr val="FF0000"/>
                </a:solidFill>
              </a:rPr>
              <a:t>19</a:t>
            </a:r>
            <a:r>
              <a:rPr lang="zh-CN" altLang="en-US" sz="2200" b="1" dirty="0">
                <a:solidFill>
                  <a:srgbClr val="FF0000"/>
                </a:solidFill>
              </a:rPr>
              <a:t>日</a:t>
            </a:r>
            <a:r>
              <a:rPr lang="zh-CN" altLang="en-US" sz="2200" dirty="0"/>
              <a:t>由环境保护部部务会审议通过，以环境保护部令第 </a:t>
            </a:r>
            <a:r>
              <a:rPr lang="en-US" altLang="zh-CN" sz="2200" dirty="0"/>
              <a:t>34</a:t>
            </a:r>
            <a:r>
              <a:rPr lang="zh-CN" altLang="en-US" sz="2200" dirty="0"/>
              <a:t>号印发公布，自</a:t>
            </a:r>
            <a:r>
              <a:rPr lang="en-US" altLang="zh-CN" sz="2200" b="1" dirty="0">
                <a:solidFill>
                  <a:srgbClr val="FF0000"/>
                </a:solidFill>
              </a:rPr>
              <a:t>2015</a:t>
            </a:r>
            <a:r>
              <a:rPr lang="zh-CN" altLang="en-US" sz="2200" b="1" dirty="0">
                <a:solidFill>
                  <a:srgbClr val="FF0000"/>
                </a:solidFill>
              </a:rPr>
              <a:t>年</a:t>
            </a:r>
            <a:r>
              <a:rPr lang="en-US" altLang="zh-CN" sz="2200" b="1" dirty="0">
                <a:solidFill>
                  <a:srgbClr val="FF0000"/>
                </a:solidFill>
              </a:rPr>
              <a:t>6</a:t>
            </a:r>
            <a:r>
              <a:rPr lang="zh-CN" altLang="en-US" sz="2200" b="1" dirty="0">
                <a:solidFill>
                  <a:srgbClr val="FF0000"/>
                </a:solidFill>
              </a:rPr>
              <a:t>月</a:t>
            </a:r>
            <a:r>
              <a:rPr lang="en-US" altLang="zh-CN" sz="2200" b="1" dirty="0">
                <a:solidFill>
                  <a:srgbClr val="FF0000"/>
                </a:solidFill>
              </a:rPr>
              <a:t>5</a:t>
            </a:r>
            <a:r>
              <a:rPr lang="zh-CN" altLang="en-US" sz="2200" b="1" dirty="0">
                <a:solidFill>
                  <a:srgbClr val="FF0000"/>
                </a:solidFill>
              </a:rPr>
              <a:t>日</a:t>
            </a:r>
            <a:r>
              <a:rPr lang="zh-CN" altLang="en-US" sz="2200" dirty="0"/>
              <a:t>起施行。</a:t>
            </a:r>
            <a:r>
              <a:rPr lang="en-US" altLang="zh-CN" sz="2200" dirty="0"/>
              <a:t>《</a:t>
            </a:r>
            <a:r>
              <a:rPr lang="zh-CN" altLang="en-US" sz="2200" dirty="0"/>
              <a:t>突发环境事件应急管理办法</a:t>
            </a:r>
            <a:r>
              <a:rPr lang="en-US" altLang="zh-CN" sz="2200" dirty="0"/>
              <a:t>》</a:t>
            </a:r>
            <a:r>
              <a:rPr lang="zh-CN" altLang="en-US" sz="2200" b="1" dirty="0">
                <a:solidFill>
                  <a:srgbClr val="FF0000"/>
                </a:solidFill>
              </a:rPr>
              <a:t>进一步明确了环保部门和企业事业单位在突发环境事件应急管理工作中的职责定位，从风险控制、应急准备、应急处置和事后恢复等</a:t>
            </a:r>
            <a:r>
              <a:rPr lang="en-US" altLang="zh-CN" sz="2200" b="1" dirty="0">
                <a:solidFill>
                  <a:srgbClr val="FF0000"/>
                </a:solidFill>
              </a:rPr>
              <a:t>4</a:t>
            </a:r>
            <a:r>
              <a:rPr lang="zh-CN" altLang="en-US" sz="2200" b="1" dirty="0">
                <a:solidFill>
                  <a:srgbClr val="FF0000"/>
                </a:solidFill>
              </a:rPr>
              <a:t>个环节构建全过程突发环境事件应急管理体系， 规范工作内容</a:t>
            </a:r>
            <a:r>
              <a:rPr lang="zh-CN" altLang="en-US" sz="2200" dirty="0"/>
              <a:t>，理顺工作机制，并根据突发事件应急管理的特点和需求，设置了信息公开专章，充分发挥舆论宣传和媒体 监督作用。</a:t>
            </a:r>
            <a:endParaRPr lang="zh-CN" alt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10" name="object 10"/>
          <p:cNvSpPr/>
          <p:nvPr/>
        </p:nvSpPr>
        <p:spPr>
          <a:xfrm>
            <a:off x="1896" y="6466840"/>
            <a:ext cx="11192954" cy="415687"/>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94850" y="6466840"/>
            <a:ext cx="1007249" cy="415686"/>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14</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2" cstate="print"/>
            <a:stretch>
              <a:fillRect/>
            </a:stretch>
          </a:blipFill>
        </p:spPr>
        <p:txBody>
          <a:bodyPr wrap="square" lIns="0" tIns="0" rIns="0" bIns="0" rtlCol="0"/>
          <a:lstStyle/>
          <a:p/>
        </p:txBody>
      </p:sp>
      <p:sp>
        <p:nvSpPr>
          <p:cNvPr id="7" name="object 2"/>
          <p:cNvSpPr/>
          <p:nvPr/>
        </p:nvSpPr>
        <p:spPr>
          <a:xfrm>
            <a:off x="-1" y="745854"/>
            <a:ext cx="12202100" cy="5665615"/>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a:pPr>
              <a:lnSpc>
                <a:spcPct val="150000"/>
              </a:lnSpc>
            </a:pPr>
            <a:r>
              <a:rPr lang="zh-CN" altLang="en-US" sz="22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      第六条</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企业事业单位应当按照相关法律法规和标准规范的要求，履行下列义务</a:t>
            </a:r>
            <a:r>
              <a:rPr lang="en-US" altLang="zh-CN" sz="2400" b="1" dirty="0">
                <a:solidFill>
                  <a:srgbClr val="000000"/>
                </a:solidFill>
                <a:latin typeface="微软雅黑" panose="020B0503020204020204" pitchFamily="34" charset="-122"/>
                <a:ea typeface="微软雅黑" panose="020B0503020204020204" pitchFamily="34" charset="-122"/>
              </a:rPr>
              <a:t>:</a:t>
            </a:r>
            <a:endParaRPr lang="en-US" altLang="zh-CN" sz="2400"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一</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开展突发环境事件风险评估</a:t>
            </a:r>
            <a:r>
              <a:rPr lang="en-US" altLang="zh-CN" sz="2400" b="1" dirty="0">
                <a:solidFill>
                  <a:srgbClr val="FF0000"/>
                </a:solidFill>
                <a:latin typeface="微软雅黑" panose="020B0503020204020204" pitchFamily="34" charset="-122"/>
                <a:ea typeface="微软雅黑" panose="020B0503020204020204" pitchFamily="34" charset="-122"/>
              </a:rPr>
              <a:t>; </a:t>
            </a:r>
            <a:br>
              <a:rPr lang="en-US" altLang="zh-CN" sz="2400" b="1" dirty="0">
                <a:solidFill>
                  <a:srgbClr val="FF0000"/>
                </a:solidFill>
                <a:latin typeface="微软雅黑" panose="020B0503020204020204" pitchFamily="34" charset="-122"/>
                <a:ea typeface="微软雅黑" panose="020B0503020204020204" pitchFamily="34" charset="-122"/>
              </a:rPr>
            </a:b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二</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完善突发环境事件风险防控措施</a:t>
            </a:r>
            <a:r>
              <a:rPr lang="en-US" altLang="zh-CN" sz="2400" b="1" dirty="0">
                <a:solidFill>
                  <a:srgbClr val="FF0000"/>
                </a:solidFill>
                <a:latin typeface="微软雅黑" panose="020B0503020204020204" pitchFamily="34" charset="-122"/>
                <a:ea typeface="微软雅黑" panose="020B0503020204020204" pitchFamily="34" charset="-122"/>
              </a:rPr>
              <a:t>;</a:t>
            </a:r>
            <a:br>
              <a:rPr lang="en-US" altLang="zh-CN" sz="2400" b="1" dirty="0">
                <a:solidFill>
                  <a:srgbClr val="FF0000"/>
                </a:solidFill>
                <a:latin typeface="微软雅黑" panose="020B0503020204020204" pitchFamily="34" charset="-122"/>
                <a:ea typeface="微软雅黑" panose="020B0503020204020204" pitchFamily="34" charset="-122"/>
              </a:rPr>
            </a:b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三</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排查治理环境安全隐患</a:t>
            </a:r>
            <a:r>
              <a:rPr lang="en-US" altLang="zh-CN" sz="2400" b="1" dirty="0">
                <a:solidFill>
                  <a:srgbClr val="FF0000"/>
                </a:solidFill>
                <a:latin typeface="微软雅黑" panose="020B0503020204020204" pitchFamily="34" charset="-122"/>
                <a:ea typeface="微软雅黑" panose="020B0503020204020204" pitchFamily="34" charset="-122"/>
              </a:rPr>
              <a:t>;</a:t>
            </a:r>
            <a:br>
              <a:rPr lang="en-US" altLang="zh-CN" sz="2400" b="1" dirty="0">
                <a:solidFill>
                  <a:srgbClr val="FF0000"/>
                </a:solidFill>
                <a:latin typeface="微软雅黑" panose="020B0503020204020204" pitchFamily="34" charset="-122"/>
                <a:ea typeface="微软雅黑" panose="020B0503020204020204" pitchFamily="34" charset="-122"/>
              </a:rPr>
            </a:b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四</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制定突发环境事件应急预案并备案、演练</a:t>
            </a:r>
            <a:r>
              <a:rPr lang="en-US" altLang="zh-CN" sz="2400" b="1" dirty="0">
                <a:solidFill>
                  <a:srgbClr val="FF0000"/>
                </a:solidFill>
                <a:latin typeface="微软雅黑" panose="020B0503020204020204" pitchFamily="34" charset="-122"/>
                <a:ea typeface="微软雅黑" panose="020B0503020204020204" pitchFamily="34" charset="-122"/>
              </a:rPr>
              <a:t>;</a:t>
            </a:r>
            <a:br>
              <a:rPr lang="en-US" altLang="zh-CN" sz="2400" b="1" dirty="0">
                <a:solidFill>
                  <a:srgbClr val="FF0000"/>
                </a:solidFill>
                <a:latin typeface="微软雅黑" panose="020B0503020204020204" pitchFamily="34" charset="-122"/>
                <a:ea typeface="微软雅黑" panose="020B0503020204020204" pitchFamily="34" charset="-122"/>
              </a:rPr>
            </a:b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五</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加强环境应急能力保障建设。</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400" b="1" dirty="0">
                <a:solidFill>
                  <a:srgbClr val="000000"/>
                </a:solidFill>
                <a:effectLst/>
                <a:latin typeface="微软雅黑" panose="020B0503020204020204" pitchFamily="34" charset="-122"/>
                <a:ea typeface="微软雅黑" panose="020B0503020204020204" pitchFamily="34" charset="-122"/>
              </a:rPr>
              <a:t>       第三十四条</a:t>
            </a:r>
            <a:r>
              <a:rPr lang="zh-CN" altLang="en-US" sz="2400" dirty="0">
                <a:solidFill>
                  <a:srgbClr val="000000"/>
                </a:solidFill>
                <a:effectLst/>
                <a:latin typeface="微软雅黑" panose="020B0503020204020204" pitchFamily="34" charset="-122"/>
                <a:ea typeface="微软雅黑" panose="020B0503020204020204" pitchFamily="34" charset="-122"/>
              </a:rPr>
              <a:t> 企业事业单位应当按照有关规定，</a:t>
            </a:r>
            <a:r>
              <a:rPr lang="zh-CN" altLang="en-US" sz="2400" b="1" dirty="0">
                <a:solidFill>
                  <a:srgbClr val="FF0000"/>
                </a:solidFill>
                <a:effectLst/>
                <a:latin typeface="微软雅黑" panose="020B0503020204020204" pitchFamily="34" charset="-122"/>
                <a:ea typeface="微软雅黑" panose="020B0503020204020204" pitchFamily="34" charset="-122"/>
              </a:rPr>
              <a:t>采取便于公众知晓和查询的方式公开本单位环境风险防范工作开展情况、突发环境事件应急预案及演练情况、突发环境事件发生及处置情况，以及落实整改要求情况等环境信息。</a:t>
            </a:r>
            <a:endParaRPr lang="zh-CN" altLang="en-US" sz="2400" b="1" dirty="0">
              <a:solidFill>
                <a:srgbClr val="FF0000"/>
              </a:solidFill>
            </a:endParaRPr>
          </a:p>
          <a:p>
            <a:endParaRPr lang="zh-CN" alt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10" name="object 10"/>
          <p:cNvSpPr/>
          <p:nvPr/>
        </p:nvSpPr>
        <p:spPr>
          <a:xfrm>
            <a:off x="1896" y="6466840"/>
            <a:ext cx="11192954" cy="415687"/>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94850" y="6466840"/>
            <a:ext cx="1007249" cy="415686"/>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15</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2" cstate="print"/>
            <a:stretch>
              <a:fillRect/>
            </a:stretch>
          </a:blipFill>
        </p:spPr>
        <p:txBody>
          <a:bodyPr wrap="square" lIns="0" tIns="0" rIns="0" bIns="0" rtlCol="0"/>
          <a:lstStyle/>
          <a:p/>
        </p:txBody>
      </p:sp>
      <p:sp>
        <p:nvSpPr>
          <p:cNvPr id="7" name="object 2"/>
          <p:cNvSpPr/>
          <p:nvPr/>
        </p:nvSpPr>
        <p:spPr>
          <a:xfrm>
            <a:off x="5181600" y="1331811"/>
            <a:ext cx="7010400" cy="5032246"/>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a:pPr algn="just">
              <a:lnSpc>
                <a:spcPct val="150000"/>
              </a:lnSpc>
            </a:pPr>
            <a:r>
              <a:rPr lang="en-US" altLang="zh-CN" sz="2000" dirty="0"/>
              <a:t>         2010</a:t>
            </a:r>
            <a:r>
              <a:rPr lang="zh-CN" altLang="en-US" sz="2000" dirty="0"/>
              <a:t>年</a:t>
            </a:r>
            <a:r>
              <a:rPr lang="en-US" altLang="zh-CN" sz="2000" dirty="0"/>
              <a:t>9</a:t>
            </a:r>
            <a:r>
              <a:rPr lang="zh-CN" altLang="en-US" sz="2000" dirty="0"/>
              <a:t>月</a:t>
            </a:r>
            <a:r>
              <a:rPr lang="en-US" altLang="zh-CN" sz="2000" dirty="0"/>
              <a:t>9</a:t>
            </a:r>
            <a:r>
              <a:rPr lang="zh-CN" altLang="en-US" sz="2000" dirty="0"/>
              <a:t>日，环境保护部印发了</a:t>
            </a:r>
            <a:r>
              <a:rPr lang="en-US" altLang="zh-CN" sz="2000" dirty="0"/>
              <a:t>《</a:t>
            </a:r>
            <a:r>
              <a:rPr lang="zh-CN" altLang="en-US" sz="2000" dirty="0"/>
              <a:t>突发环境事件应急预案管理暂行办法</a:t>
            </a:r>
            <a:r>
              <a:rPr lang="en-US" altLang="zh-CN" sz="2000" dirty="0"/>
              <a:t>》</a:t>
            </a:r>
            <a:r>
              <a:rPr lang="zh-CN" altLang="en-US" sz="2000" dirty="0"/>
              <a:t>，自发布之日起施行。该办法的出台，</a:t>
            </a:r>
            <a:r>
              <a:rPr lang="zh-CN" altLang="en-US" sz="2000" b="1" dirty="0">
                <a:solidFill>
                  <a:srgbClr val="FF0000"/>
                </a:solidFill>
              </a:rPr>
              <a:t>实现了依法指导和规范环境应急预案的整个管理过程，包括编制、评估、备案、修订等各个方面，这是依法制定突发环境事件应急预案的基本要求，是预案科学性、及时性、规范性的制度保证。</a:t>
            </a:r>
            <a:r>
              <a:rPr lang="zh-CN" altLang="en-US" sz="2000" dirty="0"/>
              <a:t>通过预案的编制和修订，促进环境风险排查监管工作，提升突发环境事件应对速度和处置能力。通过预案的备案和宣教，还可以提升政府 机关、环保部门、企业事业单位以及社会团体的环境应急意识，提高环保部门环境应急管理水平，推进环境应急全过程管理。</a:t>
            </a:r>
            <a:endParaRPr lang="zh-CN" altLang="en-US" sz="2000" dirty="0"/>
          </a:p>
        </p:txBody>
      </p:sp>
      <p:sp>
        <p:nvSpPr>
          <p:cNvPr id="2" name="object 5"/>
          <p:cNvSpPr txBox="1"/>
          <p:nvPr/>
        </p:nvSpPr>
        <p:spPr>
          <a:xfrm>
            <a:off x="381000" y="963608"/>
            <a:ext cx="4648200" cy="304442"/>
          </a:xfrm>
          <a:prstGeom prst="rect">
            <a:avLst/>
          </a:prstGeom>
        </p:spPr>
        <p:txBody>
          <a:bodyPr vert="horz" wrap="square" lIns="0" tIns="9525" rIns="0" bIns="0" rtlCol="0">
            <a:spAutoFit/>
          </a:bodyPr>
          <a:lstStyle/>
          <a:p>
            <a:pPr marL="12700" marR="5080">
              <a:lnSpc>
                <a:spcPct val="101000"/>
              </a:lnSpc>
              <a:spcBef>
                <a:spcPts val="75"/>
              </a:spcBef>
            </a:pPr>
            <a:r>
              <a:rPr sz="2000" b="1" dirty="0">
                <a:solidFill>
                  <a:srgbClr val="0000FF"/>
                </a:solidFill>
                <a:latin typeface="Microsoft YaHei UI" panose="020B0503020204020204" charset="-122"/>
                <a:cs typeface="Microsoft YaHei UI" panose="020B0503020204020204" charset="-122"/>
              </a:rPr>
              <a:t>《</a:t>
            </a:r>
            <a:r>
              <a:rPr sz="2000" b="1" dirty="0" err="1">
                <a:solidFill>
                  <a:srgbClr val="0000FF"/>
                </a:solidFill>
                <a:latin typeface="Microsoft YaHei UI" panose="020B0503020204020204" charset="-122"/>
                <a:cs typeface="Microsoft YaHei UI" panose="020B0503020204020204" charset="-122"/>
              </a:rPr>
              <a:t>突发环境事件应急预案管理暂行办法</a:t>
            </a:r>
            <a:r>
              <a:rPr b="1" dirty="0">
                <a:solidFill>
                  <a:srgbClr val="0000FF"/>
                </a:solidFill>
                <a:latin typeface="Microsoft YaHei UI" panose="020B0503020204020204" charset="-122"/>
                <a:cs typeface="Microsoft YaHei UI" panose="020B0503020204020204" charset="-122"/>
              </a:rPr>
              <a:t>》</a:t>
            </a:r>
            <a:endParaRPr dirty="0">
              <a:latin typeface="Microsoft YaHei UI" panose="020B0503020204020204" charset="-122"/>
              <a:cs typeface="Microsoft YaHei UI" panose="020B0503020204020204" charset="-122"/>
            </a:endParaRPr>
          </a:p>
        </p:txBody>
      </p:sp>
      <p:sp>
        <p:nvSpPr>
          <p:cNvPr id="4" name="object 11"/>
          <p:cNvSpPr/>
          <p:nvPr/>
        </p:nvSpPr>
        <p:spPr>
          <a:xfrm>
            <a:off x="250860" y="1370833"/>
            <a:ext cx="4549739" cy="4993224"/>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1"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753235"/>
          </a:xfrm>
          <a:prstGeom prst="rect">
            <a:avLst/>
          </a:prstGeom>
          <a:noFill/>
        </p:spPr>
        <p:txBody>
          <a:bodyPr wrap="square" rtlCol="0" anchor="t">
            <a:spAutoFit/>
          </a:bodyPr>
          <a:lstStyle/>
          <a:p>
            <a:pPr>
              <a:lnSpc>
                <a:spcPct val="18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607695" y="19621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1608" y="446531"/>
            <a:ext cx="20779" cy="153924"/>
          </a:xfrm>
          <a:prstGeom prst="rect">
            <a:avLst/>
          </a:prstGeom>
          <a:blipFill>
            <a:blip r:embed="rId1" cstate="print"/>
            <a:stretch>
              <a:fillRect/>
            </a:stretch>
          </a:blipFill>
        </p:spPr>
        <p:txBody>
          <a:bodyPr wrap="square" lIns="0" tIns="0" rIns="0" bIns="0" rtlCol="0"/>
          <a:lstStyle/>
          <a:p/>
        </p:txBody>
      </p:sp>
      <p:sp>
        <p:nvSpPr>
          <p:cNvPr id="12" name="object 12"/>
          <p:cNvSpPr txBox="1">
            <a:spLocks noGrp="1"/>
          </p:cNvSpPr>
          <p:nvPr>
            <p:ph type="sldNum" sz="quarter" idx="7"/>
          </p:nvPr>
        </p:nvSpPr>
        <p:spPr>
          <a:prstGeom prst="rect">
            <a:avLst/>
          </a:prstGeom>
        </p:spPr>
        <p:txBody>
          <a:bodyPr vert="horz" wrap="square" lIns="0" tIns="1270" rIns="0" bIns="0" rtlCol="0">
            <a:spAutoFit/>
          </a:bodyPr>
          <a:lstStyle/>
          <a:p>
            <a:pPr marL="25400">
              <a:spcBef>
                <a:spcPts val="10"/>
              </a:spcBef>
            </a:pPr>
            <a:r>
              <a:rPr dirty="0"/>
              <a:t>12</a:t>
            </a:r>
            <a:endParaRPr dirty="0"/>
          </a:p>
        </p:txBody>
      </p:sp>
      <p:sp>
        <p:nvSpPr>
          <p:cNvPr id="10" name="object 10"/>
          <p:cNvSpPr/>
          <p:nvPr/>
        </p:nvSpPr>
        <p:spPr>
          <a:xfrm>
            <a:off x="1896" y="6466840"/>
            <a:ext cx="11192954" cy="415687"/>
          </a:xfrm>
          <a:custGeom>
            <a:avLst/>
            <a:gdLst/>
            <a:ahLst/>
            <a:cxnLst/>
            <a:rect l="l" t="t" r="r" b="b"/>
            <a:pathLst>
              <a:path w="8183880" h="304800">
                <a:moveTo>
                  <a:pt x="0" y="0"/>
                </a:moveTo>
                <a:lnTo>
                  <a:pt x="0" y="304800"/>
                </a:lnTo>
                <a:lnTo>
                  <a:pt x="8183880" y="304800"/>
                </a:lnTo>
                <a:lnTo>
                  <a:pt x="8183880" y="0"/>
                </a:lnTo>
                <a:lnTo>
                  <a:pt x="0" y="0"/>
                </a:lnTo>
                <a:close/>
              </a:path>
            </a:pathLst>
          </a:custGeom>
          <a:solidFill>
            <a:srgbClr val="1D77C7"/>
          </a:solidFill>
        </p:spPr>
        <p:txBody>
          <a:bodyPr wrap="square" lIns="0" tIns="0" rIns="0" bIns="0" rtlCol="0"/>
          <a:lstStyle/>
          <a:p/>
        </p:txBody>
      </p:sp>
      <p:sp>
        <p:nvSpPr>
          <p:cNvPr id="11" name="object 11"/>
          <p:cNvSpPr/>
          <p:nvPr/>
        </p:nvSpPr>
        <p:spPr>
          <a:xfrm>
            <a:off x="11194850" y="6466840"/>
            <a:ext cx="1007249" cy="415686"/>
          </a:xfrm>
          <a:custGeom>
            <a:avLst/>
            <a:gdLst/>
            <a:ahLst/>
            <a:cxnLst/>
            <a:rect l="l" t="t" r="r" b="b"/>
            <a:pathLst>
              <a:path w="960120" h="304800">
                <a:moveTo>
                  <a:pt x="0" y="0"/>
                </a:moveTo>
                <a:lnTo>
                  <a:pt x="0" y="304800"/>
                </a:lnTo>
                <a:lnTo>
                  <a:pt x="960120" y="304800"/>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16</a:t>
            </a:r>
            <a:endParaRPr sz="2400" dirty="0">
              <a:solidFill>
                <a:schemeClr val="bg1"/>
              </a:solidFill>
            </a:endParaRPr>
          </a:p>
        </p:txBody>
      </p:sp>
      <p:sp>
        <p:nvSpPr>
          <p:cNvPr id="13" name="object 8"/>
          <p:cNvSpPr/>
          <p:nvPr/>
        </p:nvSpPr>
        <p:spPr>
          <a:xfrm>
            <a:off x="14924" y="-32714"/>
            <a:ext cx="12187175" cy="778568"/>
          </a:xfrm>
          <a:prstGeom prst="rect">
            <a:avLst/>
          </a:prstGeom>
          <a:blipFill>
            <a:blip r:embed="rId2" cstate="print"/>
            <a:stretch>
              <a:fillRect/>
            </a:stretch>
          </a:blipFill>
        </p:spPr>
        <p:txBody>
          <a:bodyPr wrap="square" lIns="0" tIns="0" rIns="0" bIns="0" rtlCol="0"/>
          <a:lstStyle/>
          <a:p/>
        </p:txBody>
      </p:sp>
      <p:sp>
        <p:nvSpPr>
          <p:cNvPr id="7" name="object 2"/>
          <p:cNvSpPr/>
          <p:nvPr/>
        </p:nvSpPr>
        <p:spPr>
          <a:xfrm>
            <a:off x="0" y="745854"/>
            <a:ext cx="12202099" cy="5665615"/>
          </a:xfrm>
          <a:custGeom>
            <a:avLst/>
            <a:gdLst/>
            <a:ahLst/>
            <a:cxnLst/>
            <a:rect l="l" t="t" r="r" b="b"/>
            <a:pathLst>
              <a:path w="5471159" h="4575175">
                <a:moveTo>
                  <a:pt x="0" y="0"/>
                </a:moveTo>
                <a:lnTo>
                  <a:pt x="0" y="4575048"/>
                </a:lnTo>
                <a:lnTo>
                  <a:pt x="5471159" y="4575048"/>
                </a:lnTo>
                <a:lnTo>
                  <a:pt x="5471159" y="0"/>
                </a:lnTo>
                <a:lnTo>
                  <a:pt x="0" y="0"/>
                </a:lnTo>
                <a:close/>
              </a:path>
            </a:pathLst>
          </a:custGeom>
          <a:solidFill>
            <a:srgbClr val="DCE6F0">
              <a:alpha val="43099"/>
            </a:srgbClr>
          </a:solidFill>
        </p:spPr>
        <p:txBody>
          <a:bodyPr wrap="square" lIns="0" tIns="0" rIns="0" bIns="0" rtlCol="0"/>
          <a:lstStyle/>
          <a:p>
            <a:pPr>
              <a:lnSpc>
                <a:spcPct val="150000"/>
              </a:lnSpc>
            </a:pPr>
            <a:r>
              <a:rPr lang="zh-CN" altLang="en-US" sz="1600" dirty="0"/>
              <a:t>          </a:t>
            </a:r>
            <a:r>
              <a:rPr lang="zh-CN" altLang="en-US" sz="2000" b="1" dirty="0">
                <a:solidFill>
                  <a:srgbClr val="0070C0"/>
                </a:solidFill>
              </a:rPr>
              <a:t>第六条 环境应急预案应当包括以下内容</a:t>
            </a:r>
            <a:r>
              <a:rPr lang="en-US" altLang="zh-CN" sz="2000" b="1" dirty="0">
                <a:solidFill>
                  <a:srgbClr val="0070C0"/>
                </a:solidFill>
              </a:rPr>
              <a:t>:</a:t>
            </a:r>
            <a:br>
              <a:rPr lang="en-US" altLang="zh-CN" sz="2400" b="1" dirty="0">
                <a:solidFill>
                  <a:srgbClr val="0070C0"/>
                </a:solidFill>
              </a:rPr>
            </a:br>
            <a:r>
              <a:rPr lang="en-US" altLang="zh-CN" sz="1600" b="1" dirty="0">
                <a:solidFill>
                  <a:srgbClr val="FF0000"/>
                </a:solidFill>
              </a:rPr>
              <a:t>          (</a:t>
            </a:r>
            <a:r>
              <a:rPr lang="zh-CN" altLang="en-US" sz="1600" b="1" dirty="0">
                <a:solidFill>
                  <a:srgbClr val="FF0000"/>
                </a:solidFill>
              </a:rPr>
              <a:t>一</a:t>
            </a:r>
            <a:r>
              <a:rPr lang="en-US" altLang="zh-CN" sz="1600" b="1" dirty="0">
                <a:solidFill>
                  <a:srgbClr val="FF0000"/>
                </a:solidFill>
              </a:rPr>
              <a:t>)</a:t>
            </a:r>
            <a:r>
              <a:rPr lang="zh-CN" altLang="en-US" sz="1600" b="1" dirty="0">
                <a:solidFill>
                  <a:srgbClr val="FF0000"/>
                </a:solidFill>
              </a:rPr>
              <a:t>总则，</a:t>
            </a:r>
            <a:r>
              <a:rPr lang="zh-CN" altLang="en-US" sz="1600" dirty="0"/>
              <a:t>包括编制目的、编制依据、适用范围和工作原则等</a:t>
            </a:r>
            <a:r>
              <a:rPr lang="en-US" altLang="zh-CN" sz="1600" dirty="0"/>
              <a:t>;</a:t>
            </a:r>
            <a:br>
              <a:rPr lang="en-US" altLang="zh-CN" sz="1600" dirty="0"/>
            </a:br>
            <a:r>
              <a:rPr lang="en-US" altLang="zh-CN" sz="1600" b="1" dirty="0">
                <a:solidFill>
                  <a:srgbClr val="FF0000"/>
                </a:solidFill>
              </a:rPr>
              <a:t>          (</a:t>
            </a:r>
            <a:r>
              <a:rPr lang="zh-CN" altLang="en-US" sz="1600" b="1" dirty="0">
                <a:solidFill>
                  <a:srgbClr val="FF0000"/>
                </a:solidFill>
              </a:rPr>
              <a:t>二</a:t>
            </a:r>
            <a:r>
              <a:rPr lang="en-US" altLang="zh-CN" sz="1600" b="1" dirty="0">
                <a:solidFill>
                  <a:srgbClr val="FF0000"/>
                </a:solidFill>
              </a:rPr>
              <a:t>)</a:t>
            </a:r>
            <a:r>
              <a:rPr lang="zh-CN" altLang="en-US" sz="1600" b="1" dirty="0">
                <a:solidFill>
                  <a:srgbClr val="FF0000"/>
                </a:solidFill>
              </a:rPr>
              <a:t>应急组织指挥体系与职责</a:t>
            </a:r>
            <a:r>
              <a:rPr lang="zh-CN" altLang="en-US" sz="1600" dirty="0"/>
              <a:t>，包括领导机构、工作机构、地方机构或者现场指挥机构、环境应急专家组等</a:t>
            </a:r>
            <a:r>
              <a:rPr lang="en-US" altLang="zh-CN" sz="1600" dirty="0"/>
              <a:t>;</a:t>
            </a:r>
            <a:br>
              <a:rPr lang="en-US" altLang="zh-CN" sz="1600" dirty="0"/>
            </a:br>
            <a:r>
              <a:rPr lang="en-US" altLang="zh-CN" sz="1600" b="1" dirty="0">
                <a:solidFill>
                  <a:srgbClr val="FF0000"/>
                </a:solidFill>
              </a:rPr>
              <a:t>          (</a:t>
            </a:r>
            <a:r>
              <a:rPr lang="zh-CN" altLang="en-US" sz="1600" b="1" dirty="0">
                <a:solidFill>
                  <a:srgbClr val="FF0000"/>
                </a:solidFill>
              </a:rPr>
              <a:t>三</a:t>
            </a:r>
            <a:r>
              <a:rPr lang="en-US" altLang="zh-CN" sz="1600" b="1" dirty="0">
                <a:solidFill>
                  <a:srgbClr val="FF0000"/>
                </a:solidFill>
              </a:rPr>
              <a:t>)</a:t>
            </a:r>
            <a:r>
              <a:rPr lang="zh-CN" altLang="en-US" sz="1600" b="1" dirty="0">
                <a:solidFill>
                  <a:srgbClr val="FF0000"/>
                </a:solidFill>
              </a:rPr>
              <a:t>预防与预警机制</a:t>
            </a:r>
            <a:r>
              <a:rPr lang="zh-CN" altLang="en-US" sz="1600" dirty="0"/>
              <a:t>，包括应急准备措施、环境风险隐患排查和整治措施、预警分级指标、预警发布或者解除程序、预警相应措施等</a:t>
            </a:r>
            <a:r>
              <a:rPr lang="en-US" altLang="zh-CN" sz="1600" dirty="0"/>
              <a:t>;</a:t>
            </a:r>
            <a:br>
              <a:rPr lang="en-US" altLang="zh-CN" sz="1600" dirty="0"/>
            </a:br>
            <a:r>
              <a:rPr lang="en-US" altLang="zh-CN" sz="1600" b="1" dirty="0">
                <a:solidFill>
                  <a:srgbClr val="FF0000"/>
                </a:solidFill>
              </a:rPr>
              <a:t>          (</a:t>
            </a:r>
            <a:r>
              <a:rPr lang="zh-CN" altLang="en-US" sz="1600" b="1" dirty="0">
                <a:solidFill>
                  <a:srgbClr val="FF0000"/>
                </a:solidFill>
              </a:rPr>
              <a:t>四</a:t>
            </a:r>
            <a:r>
              <a:rPr lang="en-US" altLang="zh-CN" sz="1600" b="1" dirty="0">
                <a:solidFill>
                  <a:srgbClr val="FF0000"/>
                </a:solidFill>
              </a:rPr>
              <a:t>)</a:t>
            </a:r>
            <a:r>
              <a:rPr lang="zh-CN" altLang="en-US" sz="1600" b="1" dirty="0">
                <a:solidFill>
                  <a:srgbClr val="FF0000"/>
                </a:solidFill>
              </a:rPr>
              <a:t>应急处置</a:t>
            </a:r>
            <a:r>
              <a:rPr lang="zh-CN" altLang="en-US" sz="1600" dirty="0"/>
              <a:t>，包括应急预案启动条件、信息报告、先期处置、分级响应、指挥与协调、信息发布、应急终止等程序和措施</a:t>
            </a:r>
            <a:r>
              <a:rPr lang="en-US" altLang="zh-CN" sz="1600" dirty="0"/>
              <a:t>;</a:t>
            </a:r>
            <a:br>
              <a:rPr lang="en-US" altLang="zh-CN" sz="1600" dirty="0"/>
            </a:br>
            <a:r>
              <a:rPr lang="en-US" altLang="zh-CN" sz="1600" dirty="0"/>
              <a:t>          </a:t>
            </a:r>
            <a:r>
              <a:rPr lang="en-US" altLang="zh-CN" sz="1600" b="1" dirty="0">
                <a:solidFill>
                  <a:srgbClr val="FF0000"/>
                </a:solidFill>
              </a:rPr>
              <a:t>(</a:t>
            </a:r>
            <a:r>
              <a:rPr lang="zh-CN" altLang="en-US" sz="1600" b="1" dirty="0">
                <a:solidFill>
                  <a:srgbClr val="FF0000"/>
                </a:solidFill>
              </a:rPr>
              <a:t>五</a:t>
            </a:r>
            <a:r>
              <a:rPr lang="en-US" altLang="zh-CN" sz="1600" b="1" dirty="0">
                <a:solidFill>
                  <a:srgbClr val="FF0000"/>
                </a:solidFill>
              </a:rPr>
              <a:t>)</a:t>
            </a:r>
            <a:r>
              <a:rPr lang="zh-CN" altLang="en-US" sz="1600" b="1" dirty="0">
                <a:solidFill>
                  <a:srgbClr val="FF0000"/>
                </a:solidFill>
              </a:rPr>
              <a:t>后期处置</a:t>
            </a:r>
            <a:r>
              <a:rPr lang="zh-CN" altLang="en-US" sz="1600" dirty="0"/>
              <a:t>，包括善后处置、调查与评估、恢复重建等</a:t>
            </a:r>
            <a:r>
              <a:rPr lang="en-US" altLang="zh-CN" sz="1600" dirty="0"/>
              <a:t>;</a:t>
            </a:r>
            <a:endParaRPr lang="en-US" altLang="zh-CN" sz="1600" dirty="0"/>
          </a:p>
          <a:p>
            <a:pPr>
              <a:lnSpc>
                <a:spcPct val="150000"/>
              </a:lnSpc>
            </a:pPr>
            <a:r>
              <a:rPr lang="en-US" altLang="zh-CN" sz="1600" dirty="0"/>
              <a:t>          </a:t>
            </a:r>
            <a:r>
              <a:rPr lang="en-US" altLang="zh-CN" sz="1600" b="1" dirty="0">
                <a:solidFill>
                  <a:srgbClr val="FF0000"/>
                </a:solidFill>
              </a:rPr>
              <a:t>(</a:t>
            </a:r>
            <a:r>
              <a:rPr lang="zh-CN" altLang="en-US" sz="1600" b="1" dirty="0">
                <a:solidFill>
                  <a:srgbClr val="FF0000"/>
                </a:solidFill>
              </a:rPr>
              <a:t>六</a:t>
            </a:r>
            <a:r>
              <a:rPr lang="en-US" altLang="zh-CN" sz="1600" b="1" dirty="0">
                <a:solidFill>
                  <a:srgbClr val="FF0000"/>
                </a:solidFill>
              </a:rPr>
              <a:t>)</a:t>
            </a:r>
            <a:r>
              <a:rPr lang="zh-CN" altLang="en-US" sz="1600" b="1" dirty="0">
                <a:solidFill>
                  <a:srgbClr val="FF0000"/>
                </a:solidFill>
              </a:rPr>
              <a:t>应急保障</a:t>
            </a:r>
            <a:r>
              <a:rPr lang="zh-CN" altLang="en-US" sz="1600" dirty="0"/>
              <a:t>，包括人力资源保障、财力保障、物资保障、医疗卫生保障、交通运输保障、治安维护、通信保障、科技支撑等</a:t>
            </a:r>
            <a:r>
              <a:rPr lang="en-US" altLang="zh-CN" sz="1600" dirty="0"/>
              <a:t>;</a:t>
            </a:r>
            <a:br>
              <a:rPr lang="en-US" altLang="zh-CN" sz="1600" dirty="0"/>
            </a:br>
            <a:r>
              <a:rPr lang="en-US" altLang="zh-CN" sz="1600" dirty="0"/>
              <a:t>(         </a:t>
            </a:r>
            <a:r>
              <a:rPr lang="en-US" altLang="zh-CN" sz="1600" b="1" dirty="0">
                <a:solidFill>
                  <a:srgbClr val="FF0000"/>
                </a:solidFill>
              </a:rPr>
              <a:t>(</a:t>
            </a:r>
            <a:r>
              <a:rPr lang="zh-CN" altLang="en-US" sz="1600" b="1" dirty="0">
                <a:solidFill>
                  <a:srgbClr val="FF0000"/>
                </a:solidFill>
              </a:rPr>
              <a:t>七</a:t>
            </a:r>
            <a:r>
              <a:rPr lang="en-US" altLang="zh-CN" sz="1600" b="1" dirty="0">
                <a:solidFill>
                  <a:srgbClr val="FF0000"/>
                </a:solidFill>
              </a:rPr>
              <a:t>)</a:t>
            </a:r>
            <a:r>
              <a:rPr lang="zh-CN" altLang="en-US" sz="1600" b="1" dirty="0">
                <a:solidFill>
                  <a:srgbClr val="FF0000"/>
                </a:solidFill>
              </a:rPr>
              <a:t>监督管理</a:t>
            </a:r>
            <a:r>
              <a:rPr lang="zh-CN" altLang="en-US" sz="1600" dirty="0"/>
              <a:t>，包括应急预案演练、宣教培训、责任与奖惩等</a:t>
            </a:r>
            <a:r>
              <a:rPr lang="en-US" altLang="zh-CN" sz="1600" dirty="0"/>
              <a:t>;</a:t>
            </a:r>
            <a:br>
              <a:rPr lang="en-US" altLang="zh-CN" sz="1600" dirty="0"/>
            </a:br>
            <a:r>
              <a:rPr lang="en-US" altLang="zh-CN" sz="1600" b="1" dirty="0">
                <a:solidFill>
                  <a:srgbClr val="FF0000"/>
                </a:solidFill>
              </a:rPr>
              <a:t>          (</a:t>
            </a:r>
            <a:r>
              <a:rPr lang="zh-CN" altLang="en-US" sz="1600" b="1" dirty="0">
                <a:solidFill>
                  <a:srgbClr val="FF0000"/>
                </a:solidFill>
              </a:rPr>
              <a:t>八</a:t>
            </a:r>
            <a:r>
              <a:rPr lang="en-US" altLang="zh-CN" sz="1600" b="1" dirty="0">
                <a:solidFill>
                  <a:srgbClr val="FF0000"/>
                </a:solidFill>
              </a:rPr>
              <a:t>)</a:t>
            </a:r>
            <a:r>
              <a:rPr lang="zh-CN" altLang="en-US" sz="1600" b="1" dirty="0">
                <a:solidFill>
                  <a:srgbClr val="FF0000"/>
                </a:solidFill>
              </a:rPr>
              <a:t>附则</a:t>
            </a:r>
            <a:r>
              <a:rPr lang="zh-CN" altLang="en-US" sz="1600" dirty="0"/>
              <a:t>，包括名词术语、预案解释、修订情况和实施日期等</a:t>
            </a:r>
            <a:r>
              <a:rPr lang="en-US" altLang="zh-CN" sz="1600" dirty="0"/>
              <a:t>;</a:t>
            </a:r>
            <a:br>
              <a:rPr lang="en-US" altLang="zh-CN" sz="1600" dirty="0"/>
            </a:br>
            <a:r>
              <a:rPr lang="en-US" altLang="zh-CN" sz="1600" dirty="0"/>
              <a:t>         </a:t>
            </a:r>
            <a:r>
              <a:rPr lang="en-US" altLang="zh-CN" sz="1600" b="1" dirty="0">
                <a:solidFill>
                  <a:srgbClr val="FF0000"/>
                </a:solidFill>
              </a:rPr>
              <a:t> (</a:t>
            </a:r>
            <a:r>
              <a:rPr lang="zh-CN" altLang="en-US" sz="1600" b="1" dirty="0">
                <a:solidFill>
                  <a:srgbClr val="FF0000"/>
                </a:solidFill>
              </a:rPr>
              <a:t>九</a:t>
            </a:r>
            <a:r>
              <a:rPr lang="en-US" altLang="zh-CN" sz="1600" b="1" dirty="0">
                <a:solidFill>
                  <a:srgbClr val="FF0000"/>
                </a:solidFill>
              </a:rPr>
              <a:t>)</a:t>
            </a:r>
            <a:r>
              <a:rPr lang="zh-CN" altLang="en-US" sz="1600" b="1" dirty="0">
                <a:solidFill>
                  <a:srgbClr val="FF0000"/>
                </a:solidFill>
              </a:rPr>
              <a:t>附件</a:t>
            </a:r>
            <a:r>
              <a:rPr lang="zh-CN" altLang="en-US" sz="1600" dirty="0"/>
              <a:t>，包括相关单位和人员通讯录、标准化格式文本、工作流程图、应急物资储备清单等。</a:t>
            </a:r>
            <a:endParaRPr lang="en-US" altLang="zh-CN" sz="1600" dirty="0"/>
          </a:p>
          <a:p>
            <a:pPr>
              <a:lnSpc>
                <a:spcPct val="150000"/>
              </a:lnSpc>
            </a:pPr>
            <a:r>
              <a:rPr lang="zh-CN" altLang="en-US" sz="2000" b="1" dirty="0">
                <a:solidFill>
                  <a:srgbClr val="0070C0"/>
                </a:solidFill>
              </a:rPr>
              <a:t>          第十三条企业事业单位应当在环境应急预案草案编制完成后，组织评估小组对本单位编制的环境应急预案进行评估。</a:t>
            </a:r>
            <a:endParaRPr lang="en-US" altLang="zh-CN" sz="2000" b="1" dirty="0">
              <a:solidFill>
                <a:srgbClr val="0070C0"/>
              </a:solidFill>
            </a:endParaRPr>
          </a:p>
          <a:p>
            <a:pPr>
              <a:lnSpc>
                <a:spcPct val="150000"/>
              </a:lnSpc>
            </a:pPr>
            <a:r>
              <a:rPr lang="zh-CN" altLang="en-US" sz="1600" dirty="0"/>
              <a:t>         企业事业单位环境应急预案</a:t>
            </a:r>
            <a:r>
              <a:rPr lang="zh-CN" altLang="en-US" sz="1600" b="1" dirty="0">
                <a:solidFill>
                  <a:srgbClr val="FF0000"/>
                </a:solidFill>
              </a:rPr>
              <a:t>评估小组的组成人员应当包括环境应急预案涉及的相关部门应急管理人员、相关行业协会、相邻重点风险源单位代表、周边社区</a:t>
            </a:r>
            <a:r>
              <a:rPr lang="en-US" altLang="zh-CN" sz="1600" b="1" dirty="0">
                <a:solidFill>
                  <a:srgbClr val="FF0000"/>
                </a:solidFill>
              </a:rPr>
              <a:t>(</a:t>
            </a:r>
            <a:r>
              <a:rPr lang="zh-CN" altLang="en-US" sz="1600" b="1" dirty="0">
                <a:solidFill>
                  <a:srgbClr val="FF0000"/>
                </a:solidFill>
              </a:rPr>
              <a:t>乡、镇</a:t>
            </a:r>
            <a:r>
              <a:rPr lang="en-US" altLang="zh-CN" sz="1600" b="1" dirty="0">
                <a:solidFill>
                  <a:srgbClr val="FF0000"/>
                </a:solidFill>
              </a:rPr>
              <a:t>)</a:t>
            </a:r>
            <a:r>
              <a:rPr lang="zh-CN" altLang="en-US" sz="1600" b="1" dirty="0">
                <a:solidFill>
                  <a:srgbClr val="FF0000"/>
                </a:solidFill>
              </a:rPr>
              <a:t>代表以及应急管理和专业技术方面的专家。</a:t>
            </a:r>
            <a:endParaRPr lang="zh-CN" altLang="en-US" sz="16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4F81BB"/>
          </a:solidFill>
        </p:spPr>
        <p:txBody>
          <a:bodyPr wrap="square" lIns="0" tIns="0" rIns="0" bIns="0" rtlCol="0"/>
          <a:lstStyle/>
          <a:p/>
        </p:txBody>
      </p:sp>
      <p:sp>
        <p:nvSpPr>
          <p:cNvPr id="3" name="object 3"/>
          <p:cNvSpPr txBox="1">
            <a:spLocks noGrp="1"/>
          </p:cNvSpPr>
          <p:nvPr>
            <p:ph type="title"/>
          </p:nvPr>
        </p:nvSpPr>
        <p:spPr>
          <a:xfrm>
            <a:off x="1861821" y="1690369"/>
            <a:ext cx="979805" cy="1777364"/>
          </a:xfrm>
          <a:prstGeom prst="rect">
            <a:avLst/>
          </a:prstGeom>
        </p:spPr>
        <p:txBody>
          <a:bodyPr vert="horz" wrap="square" lIns="0" tIns="12065" rIns="0" bIns="0" rtlCol="0">
            <a:spAutoFit/>
          </a:bodyPr>
          <a:lstStyle/>
          <a:p>
            <a:pPr marL="12700">
              <a:spcBef>
                <a:spcPts val="95"/>
              </a:spcBef>
            </a:pPr>
            <a:r>
              <a:rPr sz="11500" b="0" spc="-160" dirty="0">
                <a:solidFill>
                  <a:srgbClr val="FFFFFF"/>
                </a:solidFill>
                <a:latin typeface="Arial Black" panose="020B0A04020102020204"/>
                <a:cs typeface="Arial Black" panose="020B0A04020102020204"/>
              </a:rPr>
              <a:t>2</a:t>
            </a:r>
            <a:endParaRPr sz="11500">
              <a:latin typeface="Arial Black" panose="020B0A04020102020204"/>
              <a:cs typeface="Arial Black" panose="020B0A04020102020204"/>
            </a:endParaRPr>
          </a:p>
        </p:txBody>
      </p:sp>
      <p:sp>
        <p:nvSpPr>
          <p:cNvPr id="4" name="object 4"/>
          <p:cNvSpPr/>
          <p:nvPr/>
        </p:nvSpPr>
        <p:spPr>
          <a:xfrm>
            <a:off x="7856220" y="1493519"/>
            <a:ext cx="127000" cy="114300"/>
          </a:xfrm>
          <a:custGeom>
            <a:avLst/>
            <a:gdLst/>
            <a:ahLst/>
            <a:cxnLst/>
            <a:rect l="l" t="t" r="r" b="b"/>
            <a:pathLst>
              <a:path w="127000" h="114300">
                <a:moveTo>
                  <a:pt x="56387" y="114299"/>
                </a:moveTo>
                <a:lnTo>
                  <a:pt x="0" y="0"/>
                </a:lnTo>
                <a:lnTo>
                  <a:pt x="126491" y="7619"/>
                </a:lnTo>
                <a:lnTo>
                  <a:pt x="56387" y="114299"/>
                </a:lnTo>
                <a:close/>
              </a:path>
            </a:pathLst>
          </a:custGeom>
          <a:solidFill>
            <a:srgbClr val="F0F0F0"/>
          </a:solidFill>
        </p:spPr>
        <p:txBody>
          <a:bodyPr wrap="square" lIns="0" tIns="0" rIns="0" bIns="0" rtlCol="0"/>
          <a:lstStyle/>
          <a:p/>
        </p:txBody>
      </p:sp>
      <p:sp>
        <p:nvSpPr>
          <p:cNvPr id="5" name="object 5"/>
          <p:cNvSpPr/>
          <p:nvPr/>
        </p:nvSpPr>
        <p:spPr>
          <a:xfrm>
            <a:off x="8176259" y="1594103"/>
            <a:ext cx="114300" cy="127000"/>
          </a:xfrm>
          <a:custGeom>
            <a:avLst/>
            <a:gdLst/>
            <a:ahLst/>
            <a:cxnLst/>
            <a:rect l="l" t="t" r="r" b="b"/>
            <a:pathLst>
              <a:path w="114300" h="127000">
                <a:moveTo>
                  <a:pt x="114300" y="126492"/>
                </a:moveTo>
                <a:lnTo>
                  <a:pt x="0" y="71628"/>
                </a:lnTo>
                <a:lnTo>
                  <a:pt x="106680" y="0"/>
                </a:lnTo>
                <a:lnTo>
                  <a:pt x="114300" y="126492"/>
                </a:lnTo>
                <a:close/>
              </a:path>
            </a:pathLst>
          </a:custGeom>
          <a:solidFill>
            <a:srgbClr val="F0F0F0"/>
          </a:solidFill>
        </p:spPr>
        <p:txBody>
          <a:bodyPr wrap="square" lIns="0" tIns="0" rIns="0" bIns="0" rtlCol="0"/>
          <a:lstStyle/>
          <a:p/>
        </p:txBody>
      </p:sp>
      <p:sp>
        <p:nvSpPr>
          <p:cNvPr id="6" name="object 6"/>
          <p:cNvSpPr/>
          <p:nvPr/>
        </p:nvSpPr>
        <p:spPr>
          <a:xfrm>
            <a:off x="8694420" y="1714500"/>
            <a:ext cx="239395" cy="265430"/>
          </a:xfrm>
          <a:custGeom>
            <a:avLst/>
            <a:gdLst/>
            <a:ahLst/>
            <a:cxnLst/>
            <a:rect l="l" t="t" r="r" b="b"/>
            <a:pathLst>
              <a:path w="239395" h="265430">
                <a:moveTo>
                  <a:pt x="220979" y="265175"/>
                </a:moveTo>
                <a:lnTo>
                  <a:pt x="0" y="117348"/>
                </a:lnTo>
                <a:lnTo>
                  <a:pt x="239268" y="0"/>
                </a:lnTo>
                <a:lnTo>
                  <a:pt x="220979" y="265175"/>
                </a:lnTo>
                <a:close/>
              </a:path>
            </a:pathLst>
          </a:custGeom>
          <a:solidFill>
            <a:srgbClr val="ECEBDF"/>
          </a:solidFill>
        </p:spPr>
        <p:txBody>
          <a:bodyPr wrap="square" lIns="0" tIns="0" rIns="0" bIns="0" rtlCol="0"/>
          <a:lstStyle/>
          <a:p/>
        </p:txBody>
      </p:sp>
      <p:sp>
        <p:nvSpPr>
          <p:cNvPr id="7" name="object 7"/>
          <p:cNvSpPr/>
          <p:nvPr/>
        </p:nvSpPr>
        <p:spPr>
          <a:xfrm>
            <a:off x="1531620" y="3322320"/>
            <a:ext cx="6780530" cy="76200"/>
          </a:xfrm>
          <a:custGeom>
            <a:avLst/>
            <a:gdLst/>
            <a:ahLst/>
            <a:cxnLst/>
            <a:rect l="l" t="t" r="r" b="b"/>
            <a:pathLst>
              <a:path w="6780530" h="76200">
                <a:moveTo>
                  <a:pt x="6742176" y="76200"/>
                </a:moveTo>
                <a:lnTo>
                  <a:pt x="6726935" y="73151"/>
                </a:lnTo>
                <a:lnTo>
                  <a:pt x="6714744" y="65531"/>
                </a:lnTo>
                <a:lnTo>
                  <a:pt x="6707124" y="53339"/>
                </a:lnTo>
                <a:lnTo>
                  <a:pt x="6704076" y="38100"/>
                </a:lnTo>
                <a:lnTo>
                  <a:pt x="6707124" y="22859"/>
                </a:lnTo>
                <a:lnTo>
                  <a:pt x="6714744" y="10667"/>
                </a:lnTo>
                <a:lnTo>
                  <a:pt x="6726935" y="3047"/>
                </a:lnTo>
                <a:lnTo>
                  <a:pt x="6742176" y="0"/>
                </a:lnTo>
                <a:lnTo>
                  <a:pt x="6755891" y="3047"/>
                </a:lnTo>
                <a:lnTo>
                  <a:pt x="6768083" y="10667"/>
                </a:lnTo>
                <a:lnTo>
                  <a:pt x="6777228" y="22859"/>
                </a:lnTo>
                <a:lnTo>
                  <a:pt x="6778752" y="28955"/>
                </a:lnTo>
                <a:lnTo>
                  <a:pt x="6742176" y="28955"/>
                </a:lnTo>
                <a:lnTo>
                  <a:pt x="6742176" y="47243"/>
                </a:lnTo>
                <a:lnTo>
                  <a:pt x="6778752" y="47243"/>
                </a:lnTo>
                <a:lnTo>
                  <a:pt x="6777228" y="53339"/>
                </a:lnTo>
                <a:lnTo>
                  <a:pt x="6768083" y="65531"/>
                </a:lnTo>
                <a:lnTo>
                  <a:pt x="6755891" y="73151"/>
                </a:lnTo>
                <a:lnTo>
                  <a:pt x="6742176" y="76200"/>
                </a:lnTo>
                <a:close/>
              </a:path>
              <a:path w="6780530" h="76200">
                <a:moveTo>
                  <a:pt x="6705600" y="47243"/>
                </a:moveTo>
                <a:lnTo>
                  <a:pt x="0" y="47243"/>
                </a:lnTo>
                <a:lnTo>
                  <a:pt x="0" y="28955"/>
                </a:lnTo>
                <a:lnTo>
                  <a:pt x="6705600" y="28955"/>
                </a:lnTo>
                <a:lnTo>
                  <a:pt x="6704076" y="38100"/>
                </a:lnTo>
                <a:lnTo>
                  <a:pt x="6705600" y="47243"/>
                </a:lnTo>
                <a:close/>
              </a:path>
              <a:path w="6780530" h="76200">
                <a:moveTo>
                  <a:pt x="6778752" y="47243"/>
                </a:moveTo>
                <a:lnTo>
                  <a:pt x="6742176" y="47243"/>
                </a:lnTo>
                <a:lnTo>
                  <a:pt x="6742176" y="28955"/>
                </a:lnTo>
                <a:lnTo>
                  <a:pt x="6778752" y="28955"/>
                </a:lnTo>
                <a:lnTo>
                  <a:pt x="6780276" y="38100"/>
                </a:lnTo>
                <a:lnTo>
                  <a:pt x="6778752" y="47243"/>
                </a:lnTo>
                <a:close/>
              </a:path>
            </a:pathLst>
          </a:custGeom>
          <a:solidFill>
            <a:srgbClr val="FFFFFF"/>
          </a:solidFill>
        </p:spPr>
        <p:txBody>
          <a:bodyPr wrap="square" lIns="0" tIns="0" rIns="0" bIns="0" rtlCol="0"/>
          <a:lstStyle/>
          <a:p/>
        </p:txBody>
      </p:sp>
      <p:sp>
        <p:nvSpPr>
          <p:cNvPr id="8" name="object 8"/>
          <p:cNvSpPr/>
          <p:nvPr/>
        </p:nvSpPr>
        <p:spPr>
          <a:xfrm>
            <a:off x="8255507" y="1101853"/>
            <a:ext cx="265430" cy="238125"/>
          </a:xfrm>
          <a:custGeom>
            <a:avLst/>
            <a:gdLst/>
            <a:ahLst/>
            <a:cxnLst/>
            <a:rect l="l" t="t" r="r" b="b"/>
            <a:pathLst>
              <a:path w="265429" h="238125">
                <a:moveTo>
                  <a:pt x="0" y="237744"/>
                </a:moveTo>
                <a:lnTo>
                  <a:pt x="117348" y="0"/>
                </a:lnTo>
                <a:lnTo>
                  <a:pt x="265175" y="220980"/>
                </a:lnTo>
                <a:lnTo>
                  <a:pt x="0" y="237744"/>
                </a:lnTo>
                <a:close/>
              </a:path>
            </a:pathLst>
          </a:custGeom>
          <a:solidFill>
            <a:srgbClr val="FFFFFF"/>
          </a:solidFill>
        </p:spPr>
        <p:txBody>
          <a:bodyPr wrap="square" lIns="0" tIns="0" rIns="0" bIns="0" rtlCol="0"/>
          <a:lstStyle/>
          <a:p/>
        </p:txBody>
      </p:sp>
      <p:sp>
        <p:nvSpPr>
          <p:cNvPr id="9" name="object 9"/>
          <p:cNvSpPr txBox="1"/>
          <p:nvPr/>
        </p:nvSpPr>
        <p:spPr>
          <a:xfrm>
            <a:off x="2962275" y="1770380"/>
            <a:ext cx="4563745" cy="2623820"/>
          </a:xfrm>
          <a:prstGeom prst="rect">
            <a:avLst/>
          </a:prstGeom>
        </p:spPr>
        <p:txBody>
          <a:bodyPr vert="horz" wrap="square" lIns="0" tIns="179070" rIns="0" bIns="0" rtlCol="0">
            <a:spAutoFit/>
          </a:bodyPr>
          <a:lstStyle/>
          <a:p>
            <a:pPr marL="12700">
              <a:spcBef>
                <a:spcPts val="1410"/>
              </a:spcBef>
            </a:pPr>
            <a:r>
              <a:rPr sz="4350" b="1" i="1" spc="-2470" dirty="0">
                <a:solidFill>
                  <a:srgbClr val="FFFFFF"/>
                </a:solidFill>
                <a:latin typeface="Arial Black" panose="020B0A04020102020204"/>
                <a:cs typeface="Arial Black" panose="020B0A04020102020204"/>
              </a:rPr>
              <a:t>PartTwo</a:t>
            </a:r>
            <a:endParaRPr sz="4350" dirty="0">
              <a:latin typeface="Arial Black" panose="020B0A04020102020204"/>
              <a:cs typeface="Arial Black" panose="020B0A04020102020204"/>
            </a:endParaRPr>
          </a:p>
          <a:p>
            <a:pPr marL="186055">
              <a:spcBef>
                <a:spcPts val="965"/>
              </a:spcBef>
            </a:pPr>
            <a:r>
              <a:rPr sz="3300" b="1" dirty="0">
                <a:solidFill>
                  <a:srgbClr val="FFFFFF"/>
                </a:solidFill>
                <a:latin typeface="Microsoft YaHei UI" panose="020B0503020204020204" charset="-122"/>
                <a:cs typeface="Microsoft YaHei UI" panose="020B0503020204020204" charset="-122"/>
              </a:rPr>
              <a:t>应急预案与应急演练</a:t>
            </a:r>
            <a:endParaRPr sz="3300" dirty="0">
              <a:latin typeface="Microsoft YaHei UI" panose="020B0503020204020204" charset="-122"/>
              <a:cs typeface="Microsoft YaHei UI" panose="020B0503020204020204" charset="-122"/>
            </a:endParaRPr>
          </a:p>
          <a:p>
            <a:pPr marL="498475" indent="-288290">
              <a:spcBef>
                <a:spcPts val="3195"/>
              </a:spcBef>
              <a:buClr>
                <a:srgbClr val="FFFFFF"/>
              </a:buClr>
              <a:buFont typeface="Wingdings" panose="05000000000000000000"/>
              <a:buChar char=""/>
              <a:tabLst>
                <a:tab pos="498475" algn="l"/>
              </a:tabLst>
            </a:pPr>
            <a:r>
              <a:rPr sz="2000" dirty="0">
                <a:solidFill>
                  <a:srgbClr val="FFFFFF"/>
                </a:solidFill>
                <a:latin typeface="微软雅黑" panose="020B0503020204020204" pitchFamily="34" charset="-122"/>
                <a:cs typeface="微软雅黑" panose="020B0503020204020204" pitchFamily="34" charset="-122"/>
              </a:rPr>
              <a:t>应</a:t>
            </a:r>
            <a:r>
              <a:rPr sz="2000" spc="-10" dirty="0">
                <a:solidFill>
                  <a:srgbClr val="FFFFFF"/>
                </a:solidFill>
                <a:latin typeface="微软雅黑" panose="020B0503020204020204" pitchFamily="34" charset="-122"/>
                <a:cs typeface="微软雅黑" panose="020B0503020204020204" pitchFamily="34" charset="-122"/>
              </a:rPr>
              <a:t>急</a:t>
            </a:r>
            <a:r>
              <a:rPr sz="2000" dirty="0">
                <a:solidFill>
                  <a:srgbClr val="FFFFFF"/>
                </a:solidFill>
                <a:latin typeface="微软雅黑" panose="020B0503020204020204" pitchFamily="34" charset="-122"/>
                <a:cs typeface="微软雅黑" panose="020B0503020204020204" pitchFamily="34" charset="-122"/>
              </a:rPr>
              <a:t>预案</a:t>
            </a:r>
            <a:r>
              <a:rPr sz="2000" spc="-10" dirty="0">
                <a:solidFill>
                  <a:srgbClr val="FFFFFF"/>
                </a:solidFill>
                <a:latin typeface="微软雅黑" panose="020B0503020204020204" pitchFamily="34" charset="-122"/>
                <a:cs typeface="微软雅黑" panose="020B0503020204020204" pitchFamily="34" charset="-122"/>
              </a:rPr>
              <a:t>的</a:t>
            </a:r>
            <a:r>
              <a:rPr sz="2000" dirty="0">
                <a:solidFill>
                  <a:srgbClr val="FFFFFF"/>
                </a:solidFill>
                <a:latin typeface="微软雅黑" panose="020B0503020204020204" pitchFamily="34" charset="-122"/>
                <a:cs typeface="微软雅黑" panose="020B0503020204020204" pitchFamily="34" charset="-122"/>
              </a:rPr>
              <a:t>程</a:t>
            </a:r>
            <a:r>
              <a:rPr sz="2000" spc="5" dirty="0">
                <a:solidFill>
                  <a:srgbClr val="FFFFFF"/>
                </a:solidFill>
                <a:latin typeface="微软雅黑" panose="020B0503020204020204" pitchFamily="34" charset="-122"/>
                <a:cs typeface="微软雅黑" panose="020B0503020204020204" pitchFamily="34" charset="-122"/>
              </a:rPr>
              <a:t>序</a:t>
            </a:r>
            <a:endParaRPr sz="2000" dirty="0">
              <a:latin typeface="微软雅黑" panose="020B0503020204020204" pitchFamily="34" charset="-122"/>
              <a:cs typeface="微软雅黑" panose="020B0503020204020204" pitchFamily="34" charset="-122"/>
            </a:endParaRPr>
          </a:p>
          <a:p>
            <a:pPr marL="498475" indent="-288290">
              <a:spcBef>
                <a:spcPts val="925"/>
              </a:spcBef>
              <a:buFont typeface="Wingdings" panose="05000000000000000000"/>
              <a:buChar char=""/>
              <a:tabLst>
                <a:tab pos="498475" algn="l"/>
              </a:tabLst>
            </a:pPr>
            <a:r>
              <a:rPr sz="2000" dirty="0">
                <a:solidFill>
                  <a:srgbClr val="FFFFFF"/>
                </a:solidFill>
                <a:latin typeface="微软雅黑" panose="020B0503020204020204" pitchFamily="34" charset="-122"/>
                <a:cs typeface="微软雅黑" panose="020B0503020204020204" pitchFamily="34" charset="-122"/>
              </a:rPr>
              <a:t>应</a:t>
            </a:r>
            <a:r>
              <a:rPr sz="2000" spc="-10" dirty="0">
                <a:solidFill>
                  <a:srgbClr val="FFFFFF"/>
                </a:solidFill>
                <a:latin typeface="微软雅黑" panose="020B0503020204020204" pitchFamily="34" charset="-122"/>
                <a:cs typeface="微软雅黑" panose="020B0503020204020204" pitchFamily="34" charset="-122"/>
              </a:rPr>
              <a:t>急</a:t>
            </a:r>
            <a:r>
              <a:rPr sz="2000" dirty="0">
                <a:solidFill>
                  <a:srgbClr val="FFFFFF"/>
                </a:solidFill>
                <a:latin typeface="微软雅黑" panose="020B0503020204020204" pitchFamily="34" charset="-122"/>
                <a:cs typeface="微软雅黑" panose="020B0503020204020204" pitchFamily="34" charset="-122"/>
              </a:rPr>
              <a:t>演练</a:t>
            </a:r>
            <a:r>
              <a:rPr sz="2000" spc="-10" dirty="0">
                <a:solidFill>
                  <a:srgbClr val="FFFFFF"/>
                </a:solidFill>
                <a:latin typeface="微软雅黑" panose="020B0503020204020204" pitchFamily="34" charset="-122"/>
                <a:cs typeface="微软雅黑" panose="020B0503020204020204" pitchFamily="34" charset="-122"/>
              </a:rPr>
              <a:t>的</a:t>
            </a:r>
            <a:r>
              <a:rPr sz="2000" dirty="0">
                <a:solidFill>
                  <a:srgbClr val="FFFFFF"/>
                </a:solidFill>
                <a:latin typeface="微软雅黑" panose="020B0503020204020204" pitchFamily="34" charset="-122"/>
                <a:cs typeface="微软雅黑" panose="020B0503020204020204" pitchFamily="34" charset="-122"/>
              </a:rPr>
              <a:t>流</a:t>
            </a:r>
            <a:r>
              <a:rPr sz="2000" spc="5" dirty="0">
                <a:solidFill>
                  <a:srgbClr val="FFFFFF"/>
                </a:solidFill>
                <a:latin typeface="微软雅黑" panose="020B0503020204020204" pitchFamily="34" charset="-122"/>
                <a:cs typeface="微软雅黑" panose="020B0503020204020204" pitchFamily="34" charset="-122"/>
              </a:rPr>
              <a:t>程</a:t>
            </a:r>
            <a:endParaRPr sz="2000" dirty="0">
              <a:latin typeface="微软雅黑" panose="020B0503020204020204" pitchFamily="34" charset="-122"/>
              <a:cs typeface="微软雅黑" panose="020B0503020204020204" pitchFamily="34" charset="-122"/>
            </a:endParaRPr>
          </a:p>
        </p:txBody>
      </p:sp>
      <p:sp>
        <p:nvSpPr>
          <p:cNvPr id="10" name="object 10"/>
          <p:cNvSpPr/>
          <p:nvPr/>
        </p:nvSpPr>
        <p:spPr>
          <a:xfrm>
            <a:off x="8409431" y="2362201"/>
            <a:ext cx="372110" cy="391795"/>
          </a:xfrm>
          <a:custGeom>
            <a:avLst/>
            <a:gdLst/>
            <a:ahLst/>
            <a:cxnLst/>
            <a:rect l="l" t="t" r="r" b="b"/>
            <a:pathLst>
              <a:path w="372109" h="391794">
                <a:moveTo>
                  <a:pt x="371856" y="391668"/>
                </a:moveTo>
                <a:lnTo>
                  <a:pt x="0" y="259080"/>
                </a:lnTo>
                <a:lnTo>
                  <a:pt x="300227" y="0"/>
                </a:lnTo>
                <a:lnTo>
                  <a:pt x="371856" y="391668"/>
                </a:lnTo>
                <a:close/>
              </a:path>
            </a:pathLst>
          </a:custGeom>
          <a:solidFill>
            <a:srgbClr val="F0F0F0"/>
          </a:solidFill>
        </p:spPr>
        <p:txBody>
          <a:bodyPr wrap="square" lIns="0" tIns="0" rIns="0" bIns="0" rtlCol="0"/>
          <a:lstStyle/>
          <a:p/>
        </p:txBody>
      </p:sp>
      <p:sp>
        <p:nvSpPr>
          <p:cNvPr id="11" name="object 11"/>
          <p:cNvSpPr/>
          <p:nvPr/>
        </p:nvSpPr>
        <p:spPr>
          <a:xfrm>
            <a:off x="9451847" y="2470405"/>
            <a:ext cx="1064260" cy="1167765"/>
          </a:xfrm>
          <a:custGeom>
            <a:avLst/>
            <a:gdLst/>
            <a:ahLst/>
            <a:cxnLst/>
            <a:rect l="l" t="t" r="r" b="b"/>
            <a:pathLst>
              <a:path w="1064259" h="1167764">
                <a:moveTo>
                  <a:pt x="0" y="1167384"/>
                </a:moveTo>
                <a:lnTo>
                  <a:pt x="103631" y="0"/>
                </a:lnTo>
                <a:lnTo>
                  <a:pt x="1063752" y="678180"/>
                </a:lnTo>
                <a:lnTo>
                  <a:pt x="0" y="1167384"/>
                </a:lnTo>
                <a:close/>
              </a:path>
            </a:pathLst>
          </a:custGeom>
          <a:solidFill>
            <a:srgbClr val="FFFFFF"/>
          </a:solidFill>
        </p:spPr>
        <p:txBody>
          <a:bodyPr wrap="square" lIns="0" tIns="0" rIns="0" bIns="0" rtlCol="0"/>
          <a:lstStyle/>
          <a:p/>
        </p:txBody>
      </p:sp>
      <p:sp>
        <p:nvSpPr>
          <p:cNvPr id="12" name="object 12"/>
          <p:cNvSpPr/>
          <p:nvPr/>
        </p:nvSpPr>
        <p:spPr>
          <a:xfrm>
            <a:off x="9445753" y="2458212"/>
            <a:ext cx="1085215" cy="1190625"/>
          </a:xfrm>
          <a:custGeom>
            <a:avLst/>
            <a:gdLst/>
            <a:ahLst/>
            <a:cxnLst/>
            <a:rect l="l" t="t" r="r" b="b"/>
            <a:pathLst>
              <a:path w="1085215" h="1190625">
                <a:moveTo>
                  <a:pt x="0" y="1190243"/>
                </a:moveTo>
                <a:lnTo>
                  <a:pt x="105155" y="0"/>
                </a:lnTo>
                <a:lnTo>
                  <a:pt x="121920" y="12192"/>
                </a:lnTo>
                <a:lnTo>
                  <a:pt x="117348" y="12192"/>
                </a:lnTo>
                <a:lnTo>
                  <a:pt x="106679" y="16763"/>
                </a:lnTo>
                <a:lnTo>
                  <a:pt x="115824" y="22860"/>
                </a:lnTo>
                <a:lnTo>
                  <a:pt x="13716" y="1168908"/>
                </a:lnTo>
                <a:lnTo>
                  <a:pt x="4572" y="1173479"/>
                </a:lnTo>
                <a:lnTo>
                  <a:pt x="13716" y="1181100"/>
                </a:lnTo>
                <a:lnTo>
                  <a:pt x="21336" y="1181100"/>
                </a:lnTo>
                <a:lnTo>
                  <a:pt x="0" y="1190243"/>
                </a:lnTo>
                <a:close/>
              </a:path>
              <a:path w="1085215" h="1190625">
                <a:moveTo>
                  <a:pt x="115824" y="22860"/>
                </a:moveTo>
                <a:lnTo>
                  <a:pt x="106679" y="16763"/>
                </a:lnTo>
                <a:lnTo>
                  <a:pt x="117348" y="12192"/>
                </a:lnTo>
                <a:lnTo>
                  <a:pt x="115824" y="22860"/>
                </a:lnTo>
                <a:close/>
              </a:path>
              <a:path w="1085215" h="1190625">
                <a:moveTo>
                  <a:pt x="1059179" y="688848"/>
                </a:moveTo>
                <a:lnTo>
                  <a:pt x="115824" y="22860"/>
                </a:lnTo>
                <a:lnTo>
                  <a:pt x="117348" y="12192"/>
                </a:lnTo>
                <a:lnTo>
                  <a:pt x="121920" y="12192"/>
                </a:lnTo>
                <a:lnTo>
                  <a:pt x="1074420" y="684276"/>
                </a:lnTo>
                <a:lnTo>
                  <a:pt x="1069848" y="684276"/>
                </a:lnTo>
                <a:lnTo>
                  <a:pt x="1059179" y="688848"/>
                </a:lnTo>
                <a:close/>
              </a:path>
              <a:path w="1085215" h="1190625">
                <a:moveTo>
                  <a:pt x="1068324" y="694944"/>
                </a:moveTo>
                <a:lnTo>
                  <a:pt x="1059179" y="688848"/>
                </a:lnTo>
                <a:lnTo>
                  <a:pt x="1069848" y="684276"/>
                </a:lnTo>
                <a:lnTo>
                  <a:pt x="1068324" y="694944"/>
                </a:lnTo>
                <a:close/>
              </a:path>
              <a:path w="1085215" h="1190625">
                <a:moveTo>
                  <a:pt x="1075944" y="694944"/>
                </a:moveTo>
                <a:lnTo>
                  <a:pt x="1068324" y="694944"/>
                </a:lnTo>
                <a:lnTo>
                  <a:pt x="1069848" y="684276"/>
                </a:lnTo>
                <a:lnTo>
                  <a:pt x="1074420" y="684276"/>
                </a:lnTo>
                <a:lnTo>
                  <a:pt x="1085088" y="691895"/>
                </a:lnTo>
                <a:lnTo>
                  <a:pt x="1075944" y="694944"/>
                </a:lnTo>
                <a:close/>
              </a:path>
              <a:path w="1085215" h="1190625">
                <a:moveTo>
                  <a:pt x="21336" y="1181100"/>
                </a:moveTo>
                <a:lnTo>
                  <a:pt x="13716" y="1181100"/>
                </a:lnTo>
                <a:lnTo>
                  <a:pt x="13716" y="1168908"/>
                </a:lnTo>
                <a:lnTo>
                  <a:pt x="1059179" y="688848"/>
                </a:lnTo>
                <a:lnTo>
                  <a:pt x="1068324" y="694944"/>
                </a:lnTo>
                <a:lnTo>
                  <a:pt x="1075944" y="694944"/>
                </a:lnTo>
                <a:lnTo>
                  <a:pt x="21336" y="1181100"/>
                </a:lnTo>
                <a:close/>
              </a:path>
              <a:path w="1085215" h="1190625">
                <a:moveTo>
                  <a:pt x="13716" y="1181100"/>
                </a:moveTo>
                <a:lnTo>
                  <a:pt x="4572" y="1173479"/>
                </a:lnTo>
                <a:lnTo>
                  <a:pt x="13716" y="1168908"/>
                </a:lnTo>
                <a:lnTo>
                  <a:pt x="13716" y="1181100"/>
                </a:lnTo>
                <a:close/>
              </a:path>
            </a:pathLst>
          </a:custGeom>
          <a:solidFill>
            <a:srgbClr val="4F81BB"/>
          </a:solidFill>
        </p:spPr>
        <p:txBody>
          <a:bodyPr wrap="square" lIns="0" tIns="0" rIns="0" bIns="0" rtlCol="0"/>
          <a:lstStyle/>
          <a:p/>
        </p:txBody>
      </p:sp>
      <p:sp>
        <p:nvSpPr>
          <p:cNvPr id="13" name="object 13"/>
          <p:cNvSpPr/>
          <p:nvPr/>
        </p:nvSpPr>
        <p:spPr>
          <a:xfrm>
            <a:off x="10477500" y="3083051"/>
            <a:ext cx="114300" cy="115824"/>
          </a:xfrm>
          <a:prstGeom prst="rect">
            <a:avLst/>
          </a:prstGeom>
          <a:blipFill>
            <a:blip r:embed="rId1" cstate="print"/>
            <a:stretch>
              <a:fillRect/>
            </a:stretch>
          </a:blipFill>
        </p:spPr>
        <p:txBody>
          <a:bodyPr wrap="square" lIns="0" tIns="0" rIns="0" bIns="0" rtlCol="0"/>
          <a:lstStyle/>
          <a:p/>
        </p:txBody>
      </p:sp>
      <p:sp>
        <p:nvSpPr>
          <p:cNvPr id="14" name="object 14"/>
          <p:cNvSpPr/>
          <p:nvPr/>
        </p:nvSpPr>
        <p:spPr>
          <a:xfrm>
            <a:off x="9387840" y="3585971"/>
            <a:ext cx="115824" cy="115824"/>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9506711" y="2421635"/>
            <a:ext cx="114300" cy="115824"/>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783" y="0"/>
            <a:ext cx="11353799" cy="754380"/>
          </a:xfrm>
          <a:custGeom>
            <a:avLst/>
            <a:gdLst/>
            <a:ahLst/>
            <a:cxnLst/>
            <a:rect l="l" t="t" r="r" b="b"/>
            <a:pathLst>
              <a:path w="102869" h="754380">
                <a:moveTo>
                  <a:pt x="0" y="0"/>
                </a:moveTo>
                <a:lnTo>
                  <a:pt x="102869" y="0"/>
                </a:lnTo>
                <a:lnTo>
                  <a:pt x="102869" y="754380"/>
                </a:lnTo>
                <a:lnTo>
                  <a:pt x="0" y="7543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59367" y="90170"/>
            <a:ext cx="3891915" cy="574040"/>
          </a:xfrm>
          <a:prstGeom prst="rect">
            <a:avLst/>
          </a:prstGeom>
        </p:spPr>
        <p:txBody>
          <a:bodyPr vert="horz" wrap="square" lIns="0" tIns="12700" rIns="0" bIns="0" rtlCol="0">
            <a:spAutoFit/>
          </a:bodyPr>
          <a:lstStyle/>
          <a:p>
            <a:pPr marL="12700">
              <a:spcBef>
                <a:spcPts val="100"/>
              </a:spcBef>
              <a:tabLst>
                <a:tab pos="678180" algn="l"/>
              </a:tabLst>
            </a:pPr>
            <a:r>
              <a:rPr sz="5400" baseline="-3000" dirty="0">
                <a:solidFill>
                  <a:srgbClr val="1D77C7"/>
                </a:solidFill>
              </a:rPr>
              <a:t>一	</a:t>
            </a:r>
            <a:r>
              <a:rPr sz="3600" dirty="0">
                <a:solidFill>
                  <a:srgbClr val="FFFFFF"/>
                </a:solidFill>
              </a:rPr>
              <a:t>应急预案的程序</a:t>
            </a:r>
            <a:endParaRPr sz="3600" dirty="0"/>
          </a:p>
        </p:txBody>
      </p:sp>
      <p:sp>
        <p:nvSpPr>
          <p:cNvPr id="10" name="object 10"/>
          <p:cNvSpPr txBox="1">
            <a:spLocks noGrp="1"/>
          </p:cNvSpPr>
          <p:nvPr>
            <p:ph type="sldNum" sz="quarter" idx="12"/>
          </p:nvPr>
        </p:nvSpPr>
        <p:spPr>
          <a:xfrm>
            <a:off x="14397396" y="6539929"/>
            <a:ext cx="406400" cy="295594"/>
          </a:xfrm>
          <a:prstGeom prst="rect">
            <a:avLst/>
          </a:prstGeom>
        </p:spPr>
        <p:txBody>
          <a:bodyPr vert="horz" wrap="square" lIns="0" tIns="18415" rIns="0" bIns="0" rtlCol="0">
            <a:spAutoFit/>
          </a:bodyPr>
          <a:lstStyle/>
          <a:p>
            <a:pPr marL="25400">
              <a:spcBef>
                <a:spcPts val="145"/>
              </a:spcBef>
            </a:pPr>
            <a:r>
              <a:rPr dirty="0"/>
              <a:t>14</a:t>
            </a:r>
            <a:endParaRPr dirty="0"/>
          </a:p>
        </p:txBody>
      </p:sp>
      <p:sp>
        <p:nvSpPr>
          <p:cNvPr id="6" name="object 6"/>
          <p:cNvSpPr txBox="1"/>
          <p:nvPr/>
        </p:nvSpPr>
        <p:spPr>
          <a:xfrm>
            <a:off x="111003" y="844550"/>
            <a:ext cx="11852397" cy="4984185"/>
          </a:xfrm>
          <a:prstGeom prst="rect">
            <a:avLst/>
          </a:prstGeom>
        </p:spPr>
        <p:txBody>
          <a:bodyPr vert="horz" wrap="square" lIns="0" tIns="158750" rIns="0" bIns="0" rtlCol="0">
            <a:spAutoFit/>
          </a:bodyPr>
          <a:lstStyle/>
          <a:p>
            <a:pPr marL="571500" indent="-571500" algn="just">
              <a:lnSpc>
                <a:spcPct val="150000"/>
              </a:lnSpc>
              <a:buClr>
                <a:srgbClr val="4F81BB"/>
              </a:buClr>
              <a:buSzPct val="111000"/>
              <a:buFont typeface="Wingdings" panose="05000000000000000000" pitchFamily="2" charset="2"/>
              <a:buChar char="u"/>
              <a:tabLst>
                <a:tab pos="357505" algn="l"/>
              </a:tabLst>
            </a:pPr>
            <a:r>
              <a:rPr sz="3600" b="1" baseline="-3000" dirty="0">
                <a:solidFill>
                  <a:schemeClr val="accent1"/>
                </a:solidFill>
                <a:latin typeface="微软雅黑" panose="020B0503020204020204" pitchFamily="34" charset="-122"/>
                <a:ea typeface="微软雅黑" panose="020B0503020204020204" pitchFamily="34" charset="-122"/>
              </a:rPr>
              <a:t>为什么要编制环境应急预案</a:t>
            </a:r>
            <a:r>
              <a:rPr lang="zh-CN" altLang="en-US" sz="3600" b="1" baseline="-3000" dirty="0">
                <a:solidFill>
                  <a:schemeClr val="accent1"/>
                </a:solidFill>
                <a:latin typeface="微软雅黑" panose="020B0503020204020204" pitchFamily="34" charset="-122"/>
                <a:ea typeface="微软雅黑" panose="020B0503020204020204" pitchFamily="34" charset="-122"/>
              </a:rPr>
              <a:t>？</a:t>
            </a:r>
            <a:endParaRPr lang="en-US" altLang="zh-CN" sz="3600" b="1" baseline="-3000" dirty="0">
              <a:solidFill>
                <a:schemeClr val="accent1"/>
              </a:solidFill>
              <a:latin typeface="微软雅黑" panose="020B0503020204020204" pitchFamily="34" charset="-122"/>
              <a:ea typeface="微软雅黑" panose="020B0503020204020204" pitchFamily="34" charset="-122"/>
            </a:endParaRPr>
          </a:p>
          <a:p>
            <a:pPr algn="just" eaLnBrk="0" hangingPunct="0">
              <a:lnSpc>
                <a:spcPct val="150000"/>
              </a:lnSpc>
              <a:buClr>
                <a:srgbClr val="4F81BB"/>
              </a:buClr>
              <a:buSzPct val="111000"/>
              <a:tabLst>
                <a:tab pos="357505" algn="l"/>
              </a:tabLst>
            </a:pPr>
            <a:r>
              <a:rPr lang="en-US" sz="20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sz="20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企业为了在应对各类事故、自然灾害时，采取紧急措施，避免或最大程度减少污染物或其他有毒有害物质进入厂界外大气、水体、土壤等环境介质，而预先制定的工作方案</a:t>
            </a:r>
            <a:r>
              <a:rPr sz="2000" kern="0" dirty="0">
                <a:latin typeface="微软雅黑" panose="020B0503020204020204" pitchFamily="34" charset="-122"/>
                <a:ea typeface="微软雅黑" panose="020B0503020204020204" pitchFamily="34" charset="-122"/>
                <a:cs typeface="微软雅黑" panose="020B0503020204020204" pitchFamily="34" charset="-122"/>
              </a:rPr>
              <a:t>。在发生或者可能发生突发环境</a:t>
            </a:r>
            <a:r>
              <a:rPr sz="2000" kern="0" dirty="0">
                <a:latin typeface="微软雅黑" panose="020B0503020204020204" pitchFamily="34" charset="-122"/>
                <a:ea typeface="微软雅黑" panose="020B0503020204020204" pitchFamily="34" charset="-122"/>
              </a:rPr>
              <a:t>事</a:t>
            </a:r>
            <a:r>
              <a:rPr lang="zh-CN" altLang="en-US" sz="2000" kern="0" dirty="0">
                <a:latin typeface="微软雅黑" panose="020B0503020204020204" pitchFamily="34" charset="-122"/>
                <a:ea typeface="微软雅黑" panose="020B0503020204020204" pitchFamily="34" charset="-122"/>
              </a:rPr>
              <a:t>件时</a:t>
            </a: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rPr>
              <a:t>，</a:t>
            </a:r>
            <a:r>
              <a:rPr sz="2000" kern="0" dirty="0">
                <a:latin typeface="微软雅黑" panose="020B0503020204020204" pitchFamily="34" charset="-122"/>
                <a:ea typeface="微软雅黑" panose="020B0503020204020204" pitchFamily="34" charset="-122"/>
                <a:cs typeface="微软雅黑" panose="020B0503020204020204" pitchFamily="34" charset="-122"/>
              </a:rPr>
              <a:t>企业事业单位应当立即采取措施处理，及时通报可能受到危害的单位和居民，并向环境保护主管部门和有关部门报告。</a:t>
            </a:r>
            <a:endParaRPr lang="en-US"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571500" indent="-571500" algn="just">
              <a:lnSpc>
                <a:spcPct val="150000"/>
              </a:lnSpc>
              <a:buClr>
                <a:srgbClr val="4F81BB"/>
              </a:buClr>
              <a:buSzPct val="111000"/>
              <a:buFont typeface="Wingdings" panose="05000000000000000000" pitchFamily="2" charset="2"/>
              <a:buChar char="u"/>
              <a:tabLst>
                <a:tab pos="357505" algn="l"/>
              </a:tabLst>
            </a:pPr>
            <a:r>
              <a:rPr lang="zh-CN" altLang="en-US" sz="3600" b="1" baseline="-3000" dirty="0">
                <a:solidFill>
                  <a:schemeClr val="accent1"/>
                </a:solidFill>
                <a:latin typeface="微软雅黑" panose="020B0503020204020204" pitchFamily="34" charset="-122"/>
                <a:ea typeface="微软雅黑" panose="020B0503020204020204" pitchFamily="34" charset="-122"/>
              </a:rPr>
              <a:t>什么是应急预案？</a:t>
            </a:r>
            <a:endParaRPr lang="en-US" altLang="zh-CN" sz="3600" b="1" baseline="-3000" dirty="0">
              <a:solidFill>
                <a:schemeClr val="accent1"/>
              </a:solidFill>
              <a:latin typeface="微软雅黑" panose="020B0503020204020204" pitchFamily="34" charset="-122"/>
              <a:ea typeface="微软雅黑" panose="020B0503020204020204" pitchFamily="34" charset="-122"/>
            </a:endParaRPr>
          </a:p>
          <a:p>
            <a:pPr marL="12065" algn="just">
              <a:lnSpc>
                <a:spcPct val="150000"/>
              </a:lnSpc>
              <a:spcBef>
                <a:spcPts val="630"/>
              </a:spcBef>
              <a:buClr>
                <a:srgbClr val="4F81BB"/>
              </a:buClr>
              <a:buSzPct val="111000"/>
              <a:tabLst>
                <a:tab pos="357505" algn="l"/>
              </a:tabLst>
            </a:pPr>
            <a:r>
              <a:rPr lang="zh-CN" altLang="en-US" sz="2000" dirty="0">
                <a:latin typeface="微软雅黑" panose="020B0503020204020204" pitchFamily="34" charset="-122"/>
                <a:ea typeface="微软雅黑" panose="020B0503020204020204" pitchFamily="34" charset="-122"/>
              </a:rPr>
              <a:t>       突发环境事件应急预案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以下简称环境应急预案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旨在通过管理手段预防、控制突发环境事件和环境风险；减缓和控制环境影响后果的最主要管理工具，产业功能区和企事业单位一定要制定全面、可操作的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突发环境事件应急预案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，并做为环境管理制度的一部分，严格执行。一套完整的应急预案应该包括</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环境风险评估报告</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环境应急资源调查报告</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突发环境事件应急预案</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7" name="object 7"/>
          <p:cNvSpPr/>
          <p:nvPr/>
        </p:nvSpPr>
        <p:spPr>
          <a:xfrm>
            <a:off x="0" y="0"/>
            <a:ext cx="325120" cy="7543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8" name="object 8"/>
          <p:cNvSpPr/>
          <p:nvPr/>
        </p:nvSpPr>
        <p:spPr>
          <a:xfrm>
            <a:off x="0" y="6452235"/>
            <a:ext cx="11125200" cy="40576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126766" y="6452236"/>
            <a:ext cx="1089688" cy="4057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17</a:t>
            </a:r>
            <a:endParaRPr sz="2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783" y="0"/>
            <a:ext cx="11353799" cy="754380"/>
          </a:xfrm>
          <a:custGeom>
            <a:avLst/>
            <a:gdLst/>
            <a:ahLst/>
            <a:cxnLst/>
            <a:rect l="l" t="t" r="r" b="b"/>
            <a:pathLst>
              <a:path w="102869" h="754380">
                <a:moveTo>
                  <a:pt x="0" y="0"/>
                </a:moveTo>
                <a:lnTo>
                  <a:pt x="102869" y="0"/>
                </a:lnTo>
                <a:lnTo>
                  <a:pt x="102869" y="754380"/>
                </a:lnTo>
                <a:lnTo>
                  <a:pt x="0" y="7543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59367" y="90170"/>
            <a:ext cx="3891915" cy="574040"/>
          </a:xfrm>
          <a:prstGeom prst="rect">
            <a:avLst/>
          </a:prstGeom>
        </p:spPr>
        <p:txBody>
          <a:bodyPr vert="horz" wrap="square" lIns="0" tIns="12700" rIns="0" bIns="0" rtlCol="0">
            <a:spAutoFit/>
          </a:bodyPr>
          <a:lstStyle/>
          <a:p>
            <a:pPr marL="12700">
              <a:spcBef>
                <a:spcPts val="100"/>
              </a:spcBef>
              <a:tabLst>
                <a:tab pos="678180" algn="l"/>
              </a:tabLst>
            </a:pPr>
            <a:r>
              <a:rPr sz="5400" baseline="-3000" dirty="0">
                <a:solidFill>
                  <a:srgbClr val="1D77C7"/>
                </a:solidFill>
              </a:rPr>
              <a:t>一	</a:t>
            </a:r>
            <a:r>
              <a:rPr sz="3600" dirty="0">
                <a:solidFill>
                  <a:srgbClr val="FFFFFF"/>
                </a:solidFill>
              </a:rPr>
              <a:t>应急预案的程序</a:t>
            </a:r>
            <a:endParaRPr sz="3600" dirty="0"/>
          </a:p>
        </p:txBody>
      </p:sp>
      <p:sp>
        <p:nvSpPr>
          <p:cNvPr id="10" name="object 10"/>
          <p:cNvSpPr txBox="1">
            <a:spLocks noGrp="1"/>
          </p:cNvSpPr>
          <p:nvPr>
            <p:ph type="sldNum" sz="quarter" idx="12"/>
          </p:nvPr>
        </p:nvSpPr>
        <p:spPr>
          <a:xfrm>
            <a:off x="14397396" y="6539929"/>
            <a:ext cx="406400" cy="295594"/>
          </a:xfrm>
          <a:prstGeom prst="rect">
            <a:avLst/>
          </a:prstGeom>
        </p:spPr>
        <p:txBody>
          <a:bodyPr vert="horz" wrap="square" lIns="0" tIns="18415" rIns="0" bIns="0" rtlCol="0">
            <a:spAutoFit/>
          </a:bodyPr>
          <a:lstStyle/>
          <a:p>
            <a:pPr marL="25400">
              <a:spcBef>
                <a:spcPts val="145"/>
              </a:spcBef>
            </a:pPr>
            <a:r>
              <a:rPr dirty="0"/>
              <a:t>14</a:t>
            </a:r>
            <a:endParaRPr dirty="0"/>
          </a:p>
        </p:txBody>
      </p:sp>
      <p:sp>
        <p:nvSpPr>
          <p:cNvPr id="7" name="object 7"/>
          <p:cNvSpPr/>
          <p:nvPr/>
        </p:nvSpPr>
        <p:spPr>
          <a:xfrm>
            <a:off x="-1" y="0"/>
            <a:ext cx="359367" cy="7543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8" name="object 8"/>
          <p:cNvSpPr/>
          <p:nvPr/>
        </p:nvSpPr>
        <p:spPr>
          <a:xfrm>
            <a:off x="0" y="6452235"/>
            <a:ext cx="11125200" cy="40576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126766" y="6452236"/>
            <a:ext cx="1089688" cy="4057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18</a:t>
            </a:r>
            <a:endParaRPr sz="2400" dirty="0">
              <a:solidFill>
                <a:schemeClr val="bg1"/>
              </a:solidFill>
            </a:endParaRPr>
          </a:p>
        </p:txBody>
      </p:sp>
      <p:sp>
        <p:nvSpPr>
          <p:cNvPr id="3" name="object 6"/>
          <p:cNvSpPr txBox="1"/>
          <p:nvPr/>
        </p:nvSpPr>
        <p:spPr>
          <a:xfrm>
            <a:off x="14180" y="802773"/>
            <a:ext cx="12168402" cy="5645150"/>
          </a:xfrm>
          <a:prstGeom prst="rect">
            <a:avLst/>
          </a:prstGeom>
        </p:spPr>
        <p:txBody>
          <a:bodyPr vert="horz" wrap="square" lIns="0" tIns="12700" rIns="0" bIns="0" rtlCol="0">
            <a:spAutoFit/>
          </a:bodyPr>
          <a:lstStyle/>
          <a:p>
            <a:pPr marL="342900" indent="-342900">
              <a:lnSpc>
                <a:spcPct val="150000"/>
              </a:lnSpc>
              <a:buClr>
                <a:srgbClr val="4F81BB"/>
              </a:buClr>
              <a:buSzPct val="111000"/>
              <a:buFont typeface="Wingdings" panose="05000000000000000000" pitchFamily="2" charset="2"/>
              <a:buChar char="u"/>
              <a:tabLst>
                <a:tab pos="361950" algn="l"/>
              </a:tabLst>
            </a:pPr>
            <a:r>
              <a:rPr sz="2000" b="1" dirty="0">
                <a:solidFill>
                  <a:schemeClr val="accent1">
                    <a:lumMod val="75000"/>
                  </a:schemeClr>
                </a:solidFill>
                <a:latin typeface="Microsoft YaHei UI" panose="020B0503020204020204" charset="-122"/>
                <a:cs typeface="Microsoft YaHei UI" panose="020B0503020204020204" charset="-122"/>
              </a:rPr>
              <a:t>哪些企业要做环境应急预案</a:t>
            </a:r>
            <a:r>
              <a:rPr lang="zh-CN" altLang="en-US" sz="2000" b="1" dirty="0">
                <a:solidFill>
                  <a:schemeClr val="accent1">
                    <a:lumMod val="75000"/>
                  </a:schemeClr>
                </a:solidFill>
                <a:latin typeface="Microsoft YaHei UI" panose="020B0503020204020204" charset="-122"/>
                <a:cs typeface="Microsoft YaHei UI" panose="020B0503020204020204" charset="-122"/>
              </a:rPr>
              <a:t>？</a:t>
            </a:r>
            <a:endParaRPr lang="en-US" altLang="zh-CN" sz="2000" b="1" dirty="0">
              <a:solidFill>
                <a:schemeClr val="accent1">
                  <a:lumMod val="75000"/>
                </a:schemeClr>
              </a:solidFill>
              <a:latin typeface="Microsoft YaHei UI" panose="020B0503020204020204" charset="-122"/>
              <a:cs typeface="Microsoft YaHei UI" panose="020B0503020204020204" charset="-122"/>
            </a:endParaRPr>
          </a:p>
          <a:p>
            <a:pPr>
              <a:lnSpc>
                <a:spcPct val="150000"/>
              </a:lnSpc>
              <a:buClr>
                <a:srgbClr val="4F81BB"/>
              </a:buClr>
              <a:buSzPct val="111000"/>
              <a:tabLst>
                <a:tab pos="361950" algn="l"/>
              </a:tabLst>
            </a:pPr>
            <a:r>
              <a:rPr lang="zh-CN" altLang="en-US" sz="1700" dirty="0">
                <a:latin typeface="微软雅黑" panose="020B0503020204020204" pitchFamily="34" charset="-122"/>
                <a:cs typeface="微软雅黑" panose="020B0503020204020204" pitchFamily="34" charset="-122"/>
              </a:rPr>
              <a:t>    （</a:t>
            </a:r>
            <a:r>
              <a:rPr lang="en-US" altLang="zh-CN" sz="1700" dirty="0">
                <a:latin typeface="微软雅黑" panose="020B0503020204020204" pitchFamily="34" charset="-122"/>
                <a:cs typeface="微软雅黑" panose="020B0503020204020204" pitchFamily="34" charset="-122"/>
              </a:rPr>
              <a:t>1</a:t>
            </a:r>
            <a:r>
              <a:rPr lang="zh-CN" altLang="en-US" sz="1700" dirty="0">
                <a:latin typeface="微软雅黑" panose="020B0503020204020204" pitchFamily="34" charset="-122"/>
                <a:cs typeface="微软雅黑" panose="020B0503020204020204" pitchFamily="34" charset="-122"/>
              </a:rPr>
              <a:t>）</a:t>
            </a:r>
            <a:r>
              <a:rPr sz="1700" dirty="0" err="1">
                <a:latin typeface="微软雅黑" panose="020B0503020204020204" pitchFamily="34" charset="-122"/>
                <a:cs typeface="微软雅黑" panose="020B0503020204020204" pitchFamily="34" charset="-122"/>
              </a:rPr>
              <a:t>可</a:t>
            </a:r>
            <a:r>
              <a:rPr sz="1700" spc="-10" dirty="0" err="1">
                <a:latin typeface="微软雅黑" panose="020B0503020204020204" pitchFamily="34" charset="-122"/>
                <a:cs typeface="微软雅黑" panose="020B0503020204020204" pitchFamily="34" charset="-122"/>
              </a:rPr>
              <a:t>能</a:t>
            </a:r>
            <a:r>
              <a:rPr sz="1700" dirty="0" err="1">
                <a:latin typeface="微软雅黑" panose="020B0503020204020204" pitchFamily="34" charset="-122"/>
                <a:cs typeface="微软雅黑" panose="020B0503020204020204" pitchFamily="34" charset="-122"/>
              </a:rPr>
              <a:t>发生</a:t>
            </a:r>
            <a:r>
              <a:rPr sz="1700" spc="-10" dirty="0" err="1">
                <a:latin typeface="微软雅黑" panose="020B0503020204020204" pitchFamily="34" charset="-122"/>
                <a:cs typeface="微软雅黑" panose="020B0503020204020204" pitchFamily="34" charset="-122"/>
              </a:rPr>
              <a:t>突</a:t>
            </a:r>
            <a:r>
              <a:rPr sz="1700" dirty="0" err="1">
                <a:latin typeface="微软雅黑" panose="020B0503020204020204" pitchFamily="34" charset="-122"/>
                <a:cs typeface="微软雅黑" panose="020B0503020204020204" pitchFamily="34" charset="-122"/>
              </a:rPr>
              <a:t>发环</a:t>
            </a:r>
            <a:r>
              <a:rPr sz="1700" spc="-10" dirty="0" err="1">
                <a:latin typeface="微软雅黑" panose="020B0503020204020204" pitchFamily="34" charset="-122"/>
                <a:cs typeface="微软雅黑" panose="020B0503020204020204" pitchFamily="34" charset="-122"/>
              </a:rPr>
              <a:t>境</a:t>
            </a:r>
            <a:r>
              <a:rPr sz="1700" dirty="0" err="1">
                <a:latin typeface="微软雅黑" panose="020B0503020204020204" pitchFamily="34" charset="-122"/>
                <a:cs typeface="微软雅黑" panose="020B0503020204020204" pitchFamily="34" charset="-122"/>
              </a:rPr>
              <a:t>事件</a:t>
            </a:r>
            <a:r>
              <a:rPr sz="1700" spc="-10" dirty="0" err="1">
                <a:latin typeface="微软雅黑" panose="020B0503020204020204" pitchFamily="34" charset="-122"/>
                <a:cs typeface="微软雅黑" panose="020B0503020204020204" pitchFamily="34" charset="-122"/>
              </a:rPr>
              <a:t>的</a:t>
            </a:r>
            <a:r>
              <a:rPr sz="1700" dirty="0" err="1">
                <a:latin typeface="微软雅黑" panose="020B0503020204020204" pitchFamily="34" charset="-122"/>
                <a:cs typeface="微软雅黑" panose="020B0503020204020204" pitchFamily="34" charset="-122"/>
              </a:rPr>
              <a:t>污染</a:t>
            </a:r>
            <a:r>
              <a:rPr sz="1700" spc="-10" dirty="0" err="1">
                <a:latin typeface="微软雅黑" panose="020B0503020204020204" pitchFamily="34" charset="-122"/>
                <a:cs typeface="微软雅黑" panose="020B0503020204020204" pitchFamily="34" charset="-122"/>
              </a:rPr>
              <a:t>物</a:t>
            </a:r>
            <a:r>
              <a:rPr sz="1700" dirty="0" err="1">
                <a:latin typeface="微软雅黑" panose="020B0503020204020204" pitchFamily="34" charset="-122"/>
                <a:cs typeface="微软雅黑" panose="020B0503020204020204" pitchFamily="34" charset="-122"/>
              </a:rPr>
              <a:t>排放</a:t>
            </a:r>
            <a:r>
              <a:rPr sz="1700" spc="-10" dirty="0" err="1">
                <a:latin typeface="微软雅黑" panose="020B0503020204020204" pitchFamily="34" charset="-122"/>
                <a:cs typeface="微软雅黑" panose="020B0503020204020204" pitchFamily="34" charset="-122"/>
              </a:rPr>
              <a:t>企</a:t>
            </a:r>
            <a:r>
              <a:rPr sz="1700" dirty="0" err="1">
                <a:latin typeface="微软雅黑" panose="020B0503020204020204" pitchFamily="34" charset="-122"/>
                <a:cs typeface="微软雅黑" panose="020B0503020204020204" pitchFamily="34" charset="-122"/>
              </a:rPr>
              <a:t>业，</a:t>
            </a:r>
            <a:r>
              <a:rPr sz="1700" spc="-10" dirty="0" err="1">
                <a:latin typeface="微软雅黑" panose="020B0503020204020204" pitchFamily="34" charset="-122"/>
                <a:cs typeface="微软雅黑" panose="020B0503020204020204" pitchFamily="34" charset="-122"/>
              </a:rPr>
              <a:t>包</a:t>
            </a:r>
            <a:r>
              <a:rPr sz="1700" dirty="0" err="1">
                <a:latin typeface="微软雅黑" panose="020B0503020204020204" pitchFamily="34" charset="-122"/>
                <a:cs typeface="微软雅黑" panose="020B0503020204020204" pitchFamily="34" charset="-122"/>
              </a:rPr>
              <a:t>括污</a:t>
            </a:r>
            <a:r>
              <a:rPr sz="1700" spc="-10" dirty="0" err="1">
                <a:latin typeface="微软雅黑" panose="020B0503020204020204" pitchFamily="34" charset="-122"/>
                <a:cs typeface="微软雅黑" panose="020B0503020204020204" pitchFamily="34" charset="-122"/>
              </a:rPr>
              <a:t>水</a:t>
            </a:r>
            <a:r>
              <a:rPr sz="1700" dirty="0" err="1">
                <a:latin typeface="微软雅黑" panose="020B0503020204020204" pitchFamily="34" charset="-122"/>
                <a:cs typeface="微软雅黑" panose="020B0503020204020204" pitchFamily="34" charset="-122"/>
              </a:rPr>
              <a:t>、生</a:t>
            </a:r>
            <a:r>
              <a:rPr sz="1700" spc="-10" dirty="0" err="1">
                <a:latin typeface="微软雅黑" panose="020B0503020204020204" pitchFamily="34" charset="-122"/>
                <a:cs typeface="微软雅黑" panose="020B0503020204020204" pitchFamily="34" charset="-122"/>
              </a:rPr>
              <a:t>活</a:t>
            </a:r>
            <a:r>
              <a:rPr sz="1700" dirty="0" err="1">
                <a:latin typeface="微软雅黑" panose="020B0503020204020204" pitchFamily="34" charset="-122"/>
                <a:cs typeface="微软雅黑" panose="020B0503020204020204" pitchFamily="34" charset="-122"/>
              </a:rPr>
              <a:t>垃圾</a:t>
            </a:r>
            <a:r>
              <a:rPr sz="1700" spc="-10" dirty="0" err="1">
                <a:latin typeface="微软雅黑" panose="020B0503020204020204" pitchFamily="34" charset="-122"/>
                <a:cs typeface="微软雅黑" panose="020B0503020204020204" pitchFamily="34" charset="-122"/>
              </a:rPr>
              <a:t>集</a:t>
            </a:r>
            <a:r>
              <a:rPr sz="1700" dirty="0" err="1">
                <a:latin typeface="微软雅黑" panose="020B0503020204020204" pitchFamily="34" charset="-122"/>
                <a:cs typeface="微软雅黑" panose="020B0503020204020204" pitchFamily="34" charset="-122"/>
              </a:rPr>
              <a:t>中处</a:t>
            </a:r>
            <a:r>
              <a:rPr sz="1700" spc="-10" dirty="0" err="1">
                <a:latin typeface="微软雅黑" panose="020B0503020204020204" pitchFamily="34" charset="-122"/>
                <a:cs typeface="微软雅黑" panose="020B0503020204020204" pitchFamily="34" charset="-122"/>
              </a:rPr>
              <a:t>理</a:t>
            </a:r>
            <a:r>
              <a:rPr sz="1700" dirty="0" err="1">
                <a:latin typeface="微软雅黑" panose="020B0503020204020204" pitchFamily="34" charset="-122"/>
                <a:cs typeface="微软雅黑" panose="020B0503020204020204" pitchFamily="34" charset="-122"/>
              </a:rPr>
              <a:t>设施</a:t>
            </a:r>
            <a:r>
              <a:rPr sz="1700" spc="-10" dirty="0" err="1">
                <a:latin typeface="微软雅黑" panose="020B0503020204020204" pitchFamily="34" charset="-122"/>
                <a:cs typeface="微软雅黑" panose="020B0503020204020204" pitchFamily="34" charset="-122"/>
              </a:rPr>
              <a:t>的</a:t>
            </a:r>
            <a:r>
              <a:rPr sz="1700" dirty="0" err="1">
                <a:latin typeface="微软雅黑" panose="020B0503020204020204" pitchFamily="34" charset="-122"/>
                <a:cs typeface="微软雅黑" panose="020B0503020204020204" pitchFamily="34" charset="-122"/>
              </a:rPr>
              <a:t>运营</a:t>
            </a:r>
            <a:r>
              <a:rPr sz="1700" spc="-10" dirty="0" err="1">
                <a:latin typeface="微软雅黑" panose="020B0503020204020204" pitchFamily="34" charset="-122"/>
                <a:cs typeface="微软雅黑" panose="020B0503020204020204" pitchFamily="34" charset="-122"/>
              </a:rPr>
              <a:t>企</a:t>
            </a:r>
            <a:r>
              <a:rPr sz="1700" spc="5" dirty="0" err="1">
                <a:latin typeface="微软雅黑" panose="020B0503020204020204" pitchFamily="34" charset="-122"/>
                <a:cs typeface="微软雅黑" panose="020B0503020204020204" pitchFamily="34" charset="-122"/>
              </a:rPr>
              <a:t>业</a:t>
            </a:r>
            <a:r>
              <a:rPr sz="1700" dirty="0">
                <a:latin typeface="微软雅黑" panose="020B0503020204020204" pitchFamily="34" charset="-122"/>
                <a:cs typeface="微软雅黑" panose="020B0503020204020204" pitchFamily="34" charset="-122"/>
              </a:rPr>
              <a:t>;</a:t>
            </a:r>
            <a:endParaRPr sz="1700" dirty="0">
              <a:latin typeface="微软雅黑" panose="020B0503020204020204" pitchFamily="34" charset="-122"/>
              <a:cs typeface="微软雅黑" panose="020B0503020204020204" pitchFamily="34" charset="-122"/>
            </a:endParaRPr>
          </a:p>
          <a:p>
            <a:pPr>
              <a:lnSpc>
                <a:spcPct val="150000"/>
              </a:lnSpc>
              <a:buSzPct val="93000"/>
              <a:tabLst>
                <a:tab pos="517525" algn="l"/>
              </a:tabLst>
            </a:pPr>
            <a:r>
              <a:rPr lang="zh-CN" altLang="en-US" sz="1700" dirty="0">
                <a:latin typeface="微软雅黑" panose="020B0503020204020204" pitchFamily="34" charset="-122"/>
                <a:cs typeface="微软雅黑" panose="020B0503020204020204" pitchFamily="34" charset="-122"/>
              </a:rPr>
              <a:t>    （</a:t>
            </a:r>
            <a:r>
              <a:rPr lang="en-US" altLang="zh-CN" sz="1700" dirty="0">
                <a:latin typeface="微软雅黑" panose="020B0503020204020204" pitchFamily="34" charset="-122"/>
                <a:cs typeface="微软雅黑" panose="020B0503020204020204" pitchFamily="34" charset="-122"/>
              </a:rPr>
              <a:t>2</a:t>
            </a:r>
            <a:r>
              <a:rPr lang="zh-CN" altLang="en-US" sz="1700" dirty="0">
                <a:latin typeface="微软雅黑" panose="020B0503020204020204" pitchFamily="34" charset="-122"/>
                <a:cs typeface="微软雅黑" panose="020B0503020204020204" pitchFamily="34" charset="-122"/>
              </a:rPr>
              <a:t>）</a:t>
            </a:r>
            <a:r>
              <a:rPr sz="1700" dirty="0" err="1">
                <a:latin typeface="微软雅黑" panose="020B0503020204020204" pitchFamily="34" charset="-122"/>
                <a:cs typeface="微软雅黑" panose="020B0503020204020204" pitchFamily="34" charset="-122"/>
              </a:rPr>
              <a:t>生</a:t>
            </a:r>
            <a:r>
              <a:rPr sz="1700" spc="-10" dirty="0" err="1">
                <a:latin typeface="微软雅黑" panose="020B0503020204020204" pitchFamily="34" charset="-122"/>
                <a:cs typeface="微软雅黑" panose="020B0503020204020204" pitchFamily="34" charset="-122"/>
              </a:rPr>
              <a:t>产</a:t>
            </a:r>
            <a:r>
              <a:rPr sz="1700" dirty="0" err="1">
                <a:latin typeface="微软雅黑" panose="020B0503020204020204" pitchFamily="34" charset="-122"/>
                <a:cs typeface="微软雅黑" panose="020B0503020204020204" pitchFamily="34" charset="-122"/>
              </a:rPr>
              <a:t>、储</a:t>
            </a:r>
            <a:r>
              <a:rPr sz="1700" spc="-10" dirty="0" err="1">
                <a:latin typeface="微软雅黑" panose="020B0503020204020204" pitchFamily="34" charset="-122"/>
                <a:cs typeface="微软雅黑" panose="020B0503020204020204" pitchFamily="34" charset="-122"/>
              </a:rPr>
              <a:t>存</a:t>
            </a:r>
            <a:r>
              <a:rPr sz="1700" dirty="0" err="1">
                <a:latin typeface="微软雅黑" panose="020B0503020204020204" pitchFamily="34" charset="-122"/>
                <a:cs typeface="微软雅黑" panose="020B0503020204020204" pitchFamily="34" charset="-122"/>
              </a:rPr>
              <a:t>、运</a:t>
            </a:r>
            <a:r>
              <a:rPr sz="1700" spc="-10" dirty="0" err="1">
                <a:latin typeface="微软雅黑" panose="020B0503020204020204" pitchFamily="34" charset="-122"/>
                <a:cs typeface="微软雅黑" panose="020B0503020204020204" pitchFamily="34" charset="-122"/>
              </a:rPr>
              <a:t>输</a:t>
            </a:r>
            <a:r>
              <a:rPr sz="1700" dirty="0" err="1">
                <a:latin typeface="微软雅黑" panose="020B0503020204020204" pitchFamily="34" charset="-122"/>
                <a:cs typeface="微软雅黑" panose="020B0503020204020204" pitchFamily="34" charset="-122"/>
              </a:rPr>
              <a:t>、使</a:t>
            </a:r>
            <a:r>
              <a:rPr sz="1700" spc="-10" dirty="0" err="1">
                <a:latin typeface="微软雅黑" panose="020B0503020204020204" pitchFamily="34" charset="-122"/>
                <a:cs typeface="微软雅黑" panose="020B0503020204020204" pitchFamily="34" charset="-122"/>
              </a:rPr>
              <a:t>用</a:t>
            </a:r>
            <a:r>
              <a:rPr sz="1700" dirty="0" err="1">
                <a:latin typeface="微软雅黑" panose="020B0503020204020204" pitchFamily="34" charset="-122"/>
                <a:cs typeface="微软雅黑" panose="020B0503020204020204" pitchFamily="34" charset="-122"/>
              </a:rPr>
              <a:t>危险</a:t>
            </a:r>
            <a:r>
              <a:rPr sz="1700" spc="-10" dirty="0" err="1">
                <a:latin typeface="微软雅黑" panose="020B0503020204020204" pitchFamily="34" charset="-122"/>
                <a:cs typeface="微软雅黑" panose="020B0503020204020204" pitchFamily="34" charset="-122"/>
              </a:rPr>
              <a:t>化</a:t>
            </a:r>
            <a:r>
              <a:rPr sz="1700" dirty="0" err="1">
                <a:latin typeface="微软雅黑" panose="020B0503020204020204" pitchFamily="34" charset="-122"/>
                <a:cs typeface="微软雅黑" panose="020B0503020204020204" pitchFamily="34" charset="-122"/>
              </a:rPr>
              <a:t>学品</a:t>
            </a:r>
            <a:r>
              <a:rPr sz="1700" spc="-10" dirty="0" err="1">
                <a:latin typeface="微软雅黑" panose="020B0503020204020204" pitchFamily="34" charset="-122"/>
                <a:cs typeface="微软雅黑" panose="020B0503020204020204" pitchFamily="34" charset="-122"/>
              </a:rPr>
              <a:t>的</a:t>
            </a:r>
            <a:r>
              <a:rPr sz="1700" dirty="0" err="1">
                <a:latin typeface="微软雅黑" panose="020B0503020204020204" pitchFamily="34" charset="-122"/>
                <a:cs typeface="微软雅黑" panose="020B0503020204020204" pitchFamily="34" charset="-122"/>
              </a:rPr>
              <a:t>企</a:t>
            </a:r>
            <a:r>
              <a:rPr sz="1700" spc="-10" dirty="0" err="1">
                <a:latin typeface="微软雅黑" panose="020B0503020204020204" pitchFamily="34" charset="-122"/>
                <a:cs typeface="微软雅黑" panose="020B0503020204020204" pitchFamily="34" charset="-122"/>
              </a:rPr>
              <a:t>业</a:t>
            </a:r>
            <a:r>
              <a:rPr sz="1700" dirty="0">
                <a:latin typeface="微软雅黑" panose="020B0503020204020204" pitchFamily="34" charset="-122"/>
                <a:cs typeface="微软雅黑" panose="020B0503020204020204" pitchFamily="34" charset="-122"/>
              </a:rPr>
              <a:t>;</a:t>
            </a:r>
            <a:endParaRPr sz="1700" dirty="0">
              <a:latin typeface="微软雅黑" panose="020B0503020204020204" pitchFamily="34" charset="-122"/>
              <a:cs typeface="微软雅黑" panose="020B0503020204020204" pitchFamily="34" charset="-122"/>
            </a:endParaRPr>
          </a:p>
          <a:p>
            <a:pPr marR="2898775">
              <a:lnSpc>
                <a:spcPct val="150000"/>
              </a:lnSpc>
              <a:buSzPct val="93000"/>
              <a:tabLst>
                <a:tab pos="517525" algn="l"/>
              </a:tabLst>
            </a:pPr>
            <a:r>
              <a:rPr lang="zh-CN" altLang="en-US" sz="1700" dirty="0">
                <a:latin typeface="微软雅黑" panose="020B0503020204020204" pitchFamily="34" charset="-122"/>
                <a:cs typeface="微软雅黑" panose="020B0503020204020204" pitchFamily="34" charset="-122"/>
              </a:rPr>
              <a:t>    （</a:t>
            </a:r>
            <a:r>
              <a:rPr lang="en-US" altLang="zh-CN" sz="1700" dirty="0">
                <a:latin typeface="微软雅黑" panose="020B0503020204020204" pitchFamily="34" charset="-122"/>
                <a:cs typeface="微软雅黑" panose="020B0503020204020204" pitchFamily="34" charset="-122"/>
              </a:rPr>
              <a:t>3</a:t>
            </a:r>
            <a:r>
              <a:rPr lang="zh-CN" altLang="en-US" sz="1700" dirty="0">
                <a:latin typeface="微软雅黑" panose="020B0503020204020204" pitchFamily="34" charset="-122"/>
                <a:cs typeface="微软雅黑" panose="020B0503020204020204" pitchFamily="34" charset="-122"/>
              </a:rPr>
              <a:t>）</a:t>
            </a:r>
            <a:r>
              <a:rPr sz="1700" dirty="0" err="1">
                <a:latin typeface="微软雅黑" panose="020B0503020204020204" pitchFamily="34" charset="-122"/>
                <a:cs typeface="微软雅黑" panose="020B0503020204020204" pitchFamily="34" charset="-122"/>
              </a:rPr>
              <a:t>产</a:t>
            </a:r>
            <a:r>
              <a:rPr sz="1700" spc="-10" dirty="0" err="1">
                <a:latin typeface="微软雅黑" panose="020B0503020204020204" pitchFamily="34" charset="-122"/>
                <a:cs typeface="微软雅黑" panose="020B0503020204020204" pitchFamily="34" charset="-122"/>
              </a:rPr>
              <a:t>生</a:t>
            </a:r>
            <a:r>
              <a:rPr sz="1700" dirty="0" err="1">
                <a:latin typeface="微软雅黑" panose="020B0503020204020204" pitchFamily="34" charset="-122"/>
                <a:cs typeface="微软雅黑" panose="020B0503020204020204" pitchFamily="34" charset="-122"/>
              </a:rPr>
              <a:t>、收</a:t>
            </a:r>
            <a:r>
              <a:rPr sz="1700" spc="-10" dirty="0" err="1">
                <a:latin typeface="微软雅黑" panose="020B0503020204020204" pitchFamily="34" charset="-122"/>
                <a:cs typeface="微软雅黑" panose="020B0503020204020204" pitchFamily="34" charset="-122"/>
              </a:rPr>
              <a:t>集</a:t>
            </a:r>
            <a:r>
              <a:rPr sz="1700" dirty="0" err="1">
                <a:latin typeface="微软雅黑" panose="020B0503020204020204" pitchFamily="34" charset="-122"/>
                <a:cs typeface="微软雅黑" panose="020B0503020204020204" pitchFamily="34" charset="-122"/>
              </a:rPr>
              <a:t>、贮</a:t>
            </a:r>
            <a:r>
              <a:rPr sz="1700" spc="-10" dirty="0" err="1">
                <a:latin typeface="微软雅黑" panose="020B0503020204020204" pitchFamily="34" charset="-122"/>
                <a:cs typeface="微软雅黑" panose="020B0503020204020204" pitchFamily="34" charset="-122"/>
              </a:rPr>
              <a:t>存</a:t>
            </a:r>
            <a:r>
              <a:rPr sz="1700" dirty="0" err="1">
                <a:latin typeface="微软雅黑" panose="020B0503020204020204" pitchFamily="34" charset="-122"/>
                <a:cs typeface="微软雅黑" panose="020B0503020204020204" pitchFamily="34" charset="-122"/>
              </a:rPr>
              <a:t>、运</a:t>
            </a:r>
            <a:r>
              <a:rPr sz="1700" spc="-10" dirty="0" err="1">
                <a:latin typeface="微软雅黑" panose="020B0503020204020204" pitchFamily="34" charset="-122"/>
                <a:cs typeface="微软雅黑" panose="020B0503020204020204" pitchFamily="34" charset="-122"/>
              </a:rPr>
              <a:t>输</a:t>
            </a:r>
            <a:r>
              <a:rPr sz="1700" dirty="0" err="1">
                <a:latin typeface="微软雅黑" panose="020B0503020204020204" pitchFamily="34" charset="-122"/>
                <a:cs typeface="微软雅黑" panose="020B0503020204020204" pitchFamily="34" charset="-122"/>
              </a:rPr>
              <a:t>、利</a:t>
            </a:r>
            <a:r>
              <a:rPr sz="1700" spc="-10" dirty="0" err="1">
                <a:latin typeface="微软雅黑" panose="020B0503020204020204" pitchFamily="34" charset="-122"/>
                <a:cs typeface="微软雅黑" panose="020B0503020204020204" pitchFamily="34" charset="-122"/>
              </a:rPr>
              <a:t>用</a:t>
            </a:r>
            <a:r>
              <a:rPr sz="1700" dirty="0" err="1">
                <a:latin typeface="微软雅黑" panose="020B0503020204020204" pitchFamily="34" charset="-122"/>
                <a:cs typeface="微软雅黑" panose="020B0503020204020204" pitchFamily="34" charset="-122"/>
              </a:rPr>
              <a:t>、处</a:t>
            </a:r>
            <a:r>
              <a:rPr sz="1700" spc="-10" dirty="0" err="1">
                <a:latin typeface="微软雅黑" panose="020B0503020204020204" pitchFamily="34" charset="-122"/>
                <a:cs typeface="微软雅黑" panose="020B0503020204020204" pitchFamily="34" charset="-122"/>
              </a:rPr>
              <a:t>置</a:t>
            </a:r>
            <a:r>
              <a:rPr sz="1700" dirty="0" err="1">
                <a:latin typeface="微软雅黑" panose="020B0503020204020204" pitchFamily="34" charset="-122"/>
                <a:cs typeface="微软雅黑" panose="020B0503020204020204" pitchFamily="34" charset="-122"/>
              </a:rPr>
              <a:t>危险</a:t>
            </a:r>
            <a:r>
              <a:rPr sz="1700" spc="-10" dirty="0" err="1">
                <a:latin typeface="微软雅黑" panose="020B0503020204020204" pitchFamily="34" charset="-122"/>
                <a:cs typeface="微软雅黑" panose="020B0503020204020204" pitchFamily="34" charset="-122"/>
              </a:rPr>
              <a:t>废</a:t>
            </a:r>
            <a:r>
              <a:rPr sz="1700" dirty="0" err="1">
                <a:latin typeface="微软雅黑" panose="020B0503020204020204" pitchFamily="34" charset="-122"/>
                <a:cs typeface="微软雅黑" panose="020B0503020204020204" pitchFamily="34" charset="-122"/>
              </a:rPr>
              <a:t>物的</a:t>
            </a:r>
            <a:r>
              <a:rPr sz="1700" spc="-10" dirty="0" err="1">
                <a:latin typeface="微软雅黑" panose="020B0503020204020204" pitchFamily="34" charset="-122"/>
                <a:cs typeface="微软雅黑" panose="020B0503020204020204" pitchFamily="34" charset="-122"/>
              </a:rPr>
              <a:t>企</a:t>
            </a:r>
            <a:r>
              <a:rPr sz="1700" dirty="0" err="1">
                <a:latin typeface="微软雅黑" panose="020B0503020204020204" pitchFamily="34" charset="-122"/>
                <a:cs typeface="微软雅黑" panose="020B0503020204020204" pitchFamily="34" charset="-122"/>
              </a:rPr>
              <a:t>业</a:t>
            </a:r>
            <a:r>
              <a:rPr sz="1700" dirty="0">
                <a:latin typeface="微软雅黑" panose="020B0503020204020204" pitchFamily="34" charset="-122"/>
                <a:cs typeface="微软雅黑" panose="020B0503020204020204" pitchFamily="34" charset="-122"/>
              </a:rPr>
              <a:t>;  </a:t>
            </a:r>
            <a:endParaRPr lang="en-US" sz="1700" dirty="0">
              <a:latin typeface="微软雅黑" panose="020B0503020204020204" pitchFamily="34" charset="-122"/>
              <a:cs typeface="微软雅黑" panose="020B0503020204020204" pitchFamily="34" charset="-122"/>
            </a:endParaRPr>
          </a:p>
          <a:p>
            <a:pPr marR="2898775">
              <a:lnSpc>
                <a:spcPct val="150000"/>
              </a:lnSpc>
              <a:buSzPct val="93000"/>
              <a:tabLst>
                <a:tab pos="517525" algn="l"/>
              </a:tabLst>
            </a:pPr>
            <a:r>
              <a:rPr lang="zh-CN" altLang="en-US" sz="1700" dirty="0">
                <a:latin typeface="微软雅黑" panose="020B0503020204020204" pitchFamily="34" charset="-122"/>
                <a:cs typeface="微软雅黑" panose="020B0503020204020204" pitchFamily="34" charset="-122"/>
              </a:rPr>
              <a:t>    （</a:t>
            </a:r>
            <a:r>
              <a:rPr lang="en-US" altLang="zh-CN" sz="1700" dirty="0">
                <a:latin typeface="微软雅黑" panose="020B0503020204020204" pitchFamily="34" charset="-122"/>
                <a:cs typeface="微软雅黑" panose="020B0503020204020204" pitchFamily="34" charset="-122"/>
              </a:rPr>
              <a:t>4</a:t>
            </a:r>
            <a:r>
              <a:rPr lang="zh-CN" altLang="en-US" sz="1700" dirty="0">
                <a:latin typeface="微软雅黑" panose="020B0503020204020204" pitchFamily="34" charset="-122"/>
                <a:cs typeface="微软雅黑" panose="020B0503020204020204" pitchFamily="34" charset="-122"/>
              </a:rPr>
              <a:t>）</a:t>
            </a:r>
            <a:r>
              <a:rPr sz="1700" dirty="0" err="1">
                <a:latin typeface="微软雅黑" panose="020B0503020204020204" pitchFamily="34" charset="-122"/>
                <a:cs typeface="微软雅黑" panose="020B0503020204020204" pitchFamily="34" charset="-122"/>
              </a:rPr>
              <a:t>尾</a:t>
            </a:r>
            <a:r>
              <a:rPr sz="1700" spc="-10" dirty="0" err="1">
                <a:latin typeface="微软雅黑" panose="020B0503020204020204" pitchFamily="34" charset="-122"/>
                <a:cs typeface="微软雅黑" panose="020B0503020204020204" pitchFamily="34" charset="-122"/>
              </a:rPr>
              <a:t>矿</a:t>
            </a:r>
            <a:r>
              <a:rPr sz="1700" dirty="0" err="1">
                <a:latin typeface="微软雅黑" panose="020B0503020204020204" pitchFamily="34" charset="-122"/>
                <a:cs typeface="微软雅黑" panose="020B0503020204020204" pitchFamily="34" charset="-122"/>
              </a:rPr>
              <a:t>库企</a:t>
            </a:r>
            <a:r>
              <a:rPr sz="1700" spc="-10" dirty="0" err="1">
                <a:latin typeface="微软雅黑" panose="020B0503020204020204" pitchFamily="34" charset="-122"/>
                <a:cs typeface="微软雅黑" panose="020B0503020204020204" pitchFamily="34" charset="-122"/>
              </a:rPr>
              <a:t>业</a:t>
            </a:r>
            <a:r>
              <a:rPr sz="1700" dirty="0" err="1">
                <a:latin typeface="微软雅黑" panose="020B0503020204020204" pitchFamily="34" charset="-122"/>
                <a:cs typeface="微软雅黑" panose="020B0503020204020204" pitchFamily="34" charset="-122"/>
              </a:rPr>
              <a:t>，包</a:t>
            </a:r>
            <a:r>
              <a:rPr sz="1700" spc="-10" dirty="0" err="1">
                <a:latin typeface="微软雅黑" panose="020B0503020204020204" pitchFamily="34" charset="-122"/>
                <a:cs typeface="微软雅黑" panose="020B0503020204020204" pitchFamily="34" charset="-122"/>
              </a:rPr>
              <a:t>括</a:t>
            </a:r>
            <a:r>
              <a:rPr sz="1700" dirty="0" err="1">
                <a:latin typeface="微软雅黑" panose="020B0503020204020204" pitchFamily="34" charset="-122"/>
                <a:cs typeface="微软雅黑" panose="020B0503020204020204" pitchFamily="34" charset="-122"/>
              </a:rPr>
              <a:t>湿式</a:t>
            </a:r>
            <a:r>
              <a:rPr sz="1700" spc="-10" dirty="0" err="1">
                <a:latin typeface="微软雅黑" panose="020B0503020204020204" pitchFamily="34" charset="-122"/>
                <a:cs typeface="微软雅黑" panose="020B0503020204020204" pitchFamily="34" charset="-122"/>
              </a:rPr>
              <a:t>堆</a:t>
            </a:r>
            <a:r>
              <a:rPr sz="1700" dirty="0" err="1">
                <a:latin typeface="微软雅黑" panose="020B0503020204020204" pitchFamily="34" charset="-122"/>
                <a:cs typeface="微软雅黑" panose="020B0503020204020204" pitchFamily="34" charset="-122"/>
              </a:rPr>
              <a:t>存工</a:t>
            </a:r>
            <a:r>
              <a:rPr sz="1700" spc="-10" dirty="0" err="1">
                <a:latin typeface="微软雅黑" panose="020B0503020204020204" pitchFamily="34" charset="-122"/>
                <a:cs typeface="微软雅黑" panose="020B0503020204020204" pitchFamily="34" charset="-122"/>
              </a:rPr>
              <a:t>业</a:t>
            </a:r>
            <a:r>
              <a:rPr sz="1700" dirty="0" err="1">
                <a:latin typeface="微软雅黑" panose="020B0503020204020204" pitchFamily="34" charset="-122"/>
                <a:cs typeface="微软雅黑" panose="020B0503020204020204" pitchFamily="34" charset="-122"/>
              </a:rPr>
              <a:t>废渣</a:t>
            </a:r>
            <a:r>
              <a:rPr sz="1700" spc="-10" dirty="0" err="1">
                <a:latin typeface="微软雅黑" panose="020B0503020204020204" pitchFamily="34" charset="-122"/>
                <a:cs typeface="微软雅黑" panose="020B0503020204020204" pitchFamily="34" charset="-122"/>
              </a:rPr>
              <a:t>库</a:t>
            </a:r>
            <a:r>
              <a:rPr sz="1700" dirty="0" err="1">
                <a:latin typeface="微软雅黑" panose="020B0503020204020204" pitchFamily="34" charset="-122"/>
                <a:cs typeface="微软雅黑" panose="020B0503020204020204" pitchFamily="34" charset="-122"/>
              </a:rPr>
              <a:t>、电</a:t>
            </a:r>
            <a:r>
              <a:rPr sz="1700" spc="-10" dirty="0" err="1">
                <a:latin typeface="微软雅黑" panose="020B0503020204020204" pitchFamily="34" charset="-122"/>
                <a:cs typeface="微软雅黑" panose="020B0503020204020204" pitchFamily="34" charset="-122"/>
              </a:rPr>
              <a:t>厂</a:t>
            </a:r>
            <a:r>
              <a:rPr sz="1700" dirty="0" err="1">
                <a:latin typeface="微软雅黑" panose="020B0503020204020204" pitchFamily="34" charset="-122"/>
                <a:cs typeface="微软雅黑" panose="020B0503020204020204" pitchFamily="34" charset="-122"/>
              </a:rPr>
              <a:t>灰渣</a:t>
            </a:r>
            <a:r>
              <a:rPr sz="1700" spc="-10" dirty="0" err="1">
                <a:latin typeface="微软雅黑" panose="020B0503020204020204" pitchFamily="34" charset="-122"/>
                <a:cs typeface="微软雅黑" panose="020B0503020204020204" pitchFamily="34" charset="-122"/>
              </a:rPr>
              <a:t>库</a:t>
            </a:r>
            <a:r>
              <a:rPr sz="1700" dirty="0" err="1">
                <a:latin typeface="微软雅黑" panose="020B0503020204020204" pitchFamily="34" charset="-122"/>
                <a:cs typeface="微软雅黑" panose="020B0503020204020204" pitchFamily="34" charset="-122"/>
              </a:rPr>
              <a:t>企业</a:t>
            </a:r>
            <a:r>
              <a:rPr sz="1700" spc="5" dirty="0">
                <a:latin typeface="微软雅黑" panose="020B0503020204020204" pitchFamily="34" charset="-122"/>
                <a:cs typeface="微软雅黑" panose="020B0503020204020204" pitchFamily="34" charset="-122"/>
              </a:rPr>
              <a:t>。</a:t>
            </a:r>
            <a:endParaRPr sz="1700" dirty="0">
              <a:latin typeface="微软雅黑" panose="020B0503020204020204" pitchFamily="34" charset="-122"/>
              <a:cs typeface="微软雅黑" panose="020B0503020204020204" pitchFamily="34" charset="-122"/>
            </a:endParaRPr>
          </a:p>
          <a:p>
            <a:pPr marL="342900" indent="-342900">
              <a:lnSpc>
                <a:spcPct val="150000"/>
              </a:lnSpc>
              <a:buClr>
                <a:srgbClr val="4F81BB"/>
              </a:buClr>
              <a:buSzPct val="111000"/>
              <a:buFont typeface="Wingdings" panose="05000000000000000000" pitchFamily="2" charset="2"/>
              <a:buChar char="u"/>
              <a:tabLst>
                <a:tab pos="357505" algn="l"/>
              </a:tabLst>
            </a:pPr>
            <a:r>
              <a:rPr sz="2000" b="1" dirty="0">
                <a:solidFill>
                  <a:schemeClr val="accent1">
                    <a:lumMod val="75000"/>
                  </a:schemeClr>
                </a:solidFill>
                <a:latin typeface="Microsoft YaHei UI" panose="020B0503020204020204" charset="-122"/>
                <a:cs typeface="Microsoft YaHei UI" panose="020B0503020204020204" charset="-122"/>
              </a:rPr>
              <a:t>环境应急预案怎么编制</a:t>
            </a:r>
            <a:r>
              <a:rPr lang="zh-CN" altLang="en-US" sz="2000" b="1" dirty="0">
                <a:solidFill>
                  <a:schemeClr val="accent1">
                    <a:lumMod val="75000"/>
                  </a:schemeClr>
                </a:solidFill>
                <a:latin typeface="Microsoft YaHei UI" panose="020B0503020204020204" charset="-122"/>
                <a:cs typeface="Microsoft YaHei UI" panose="020B0503020204020204" charset="-122"/>
              </a:rPr>
              <a:t>？</a:t>
            </a:r>
            <a:endParaRPr lang="en-US" altLang="zh-CN" sz="2000" b="1" dirty="0">
              <a:solidFill>
                <a:schemeClr val="accent1">
                  <a:lumMod val="75000"/>
                </a:schemeClr>
              </a:solidFill>
              <a:latin typeface="Microsoft YaHei UI" panose="020B0503020204020204" charset="-122"/>
              <a:cs typeface="Microsoft YaHei UI" panose="020B0503020204020204" charset="-122"/>
            </a:endParaRPr>
          </a:p>
          <a:p>
            <a:pPr>
              <a:lnSpc>
                <a:spcPct val="150000"/>
              </a:lnSpc>
              <a:buClr>
                <a:srgbClr val="4F81BB"/>
              </a:buClr>
              <a:buSzPct val="111000"/>
              <a:tabLst>
                <a:tab pos="357505" algn="l"/>
              </a:tabLst>
            </a:pPr>
            <a:r>
              <a:rPr lang="en-US" sz="1700" b="1" dirty="0">
                <a:solidFill>
                  <a:srgbClr val="FF0000"/>
                </a:solidFill>
                <a:latin typeface="微软雅黑" panose="020B0503020204020204" pitchFamily="34" charset="-122"/>
                <a:cs typeface="微软雅黑" panose="020B0503020204020204" pitchFamily="34" charset="-122"/>
              </a:rPr>
              <a:t>       </a:t>
            </a:r>
            <a:r>
              <a:rPr sz="1700" b="1" dirty="0" err="1">
                <a:solidFill>
                  <a:srgbClr val="FF0000"/>
                </a:solidFill>
                <a:latin typeface="微软雅黑" panose="020B0503020204020204" pitchFamily="34" charset="-122"/>
                <a:cs typeface="微软雅黑" panose="020B0503020204020204" pitchFamily="34" charset="-122"/>
              </a:rPr>
              <a:t>一</a:t>
            </a:r>
            <a:r>
              <a:rPr sz="1700" b="1" spc="-10" dirty="0" err="1">
                <a:solidFill>
                  <a:srgbClr val="FF0000"/>
                </a:solidFill>
                <a:latin typeface="微软雅黑" panose="020B0503020204020204" pitchFamily="34" charset="-122"/>
                <a:cs typeface="微软雅黑" panose="020B0503020204020204" pitchFamily="34" charset="-122"/>
              </a:rPr>
              <a:t>、</a:t>
            </a:r>
            <a:r>
              <a:rPr sz="1700" b="1" dirty="0" err="1">
                <a:solidFill>
                  <a:srgbClr val="FF0000"/>
                </a:solidFill>
                <a:latin typeface="微软雅黑" panose="020B0503020204020204" pitchFamily="34" charset="-122"/>
                <a:cs typeface="微软雅黑" panose="020B0503020204020204" pitchFamily="34" charset="-122"/>
              </a:rPr>
              <a:t>环境</a:t>
            </a:r>
            <a:r>
              <a:rPr sz="1700" b="1" spc="-10" dirty="0" err="1">
                <a:solidFill>
                  <a:srgbClr val="FF0000"/>
                </a:solidFill>
                <a:latin typeface="微软雅黑" panose="020B0503020204020204" pitchFamily="34" charset="-122"/>
                <a:cs typeface="微软雅黑" panose="020B0503020204020204" pitchFamily="34" charset="-122"/>
              </a:rPr>
              <a:t>应</a:t>
            </a:r>
            <a:r>
              <a:rPr sz="1700" b="1" dirty="0" err="1">
                <a:solidFill>
                  <a:srgbClr val="FF0000"/>
                </a:solidFill>
                <a:latin typeface="微软雅黑" panose="020B0503020204020204" pitchFamily="34" charset="-122"/>
                <a:cs typeface="微软雅黑" panose="020B0503020204020204" pitchFamily="34" charset="-122"/>
              </a:rPr>
              <a:t>急预</a:t>
            </a:r>
            <a:r>
              <a:rPr sz="1700" b="1" spc="-10" dirty="0" err="1">
                <a:solidFill>
                  <a:srgbClr val="FF0000"/>
                </a:solidFill>
                <a:latin typeface="微软雅黑" panose="020B0503020204020204" pitchFamily="34" charset="-122"/>
                <a:cs typeface="微软雅黑" panose="020B0503020204020204" pitchFamily="34" charset="-122"/>
              </a:rPr>
              <a:t>案</a:t>
            </a:r>
            <a:r>
              <a:rPr sz="1700" b="1" dirty="0" err="1">
                <a:solidFill>
                  <a:srgbClr val="FF0000"/>
                </a:solidFill>
                <a:latin typeface="微软雅黑" panose="020B0503020204020204" pitchFamily="34" charset="-122"/>
                <a:cs typeface="微软雅黑" panose="020B0503020204020204" pitchFamily="34" charset="-122"/>
              </a:rPr>
              <a:t>谁编</a:t>
            </a:r>
            <a:r>
              <a:rPr sz="1700" b="1" spc="-10" dirty="0" err="1">
                <a:solidFill>
                  <a:srgbClr val="FF0000"/>
                </a:solidFill>
                <a:latin typeface="微软雅黑" panose="020B0503020204020204" pitchFamily="34" charset="-122"/>
                <a:cs typeface="微软雅黑" panose="020B0503020204020204" pitchFamily="34" charset="-122"/>
              </a:rPr>
              <a:t>制</a:t>
            </a:r>
            <a:endParaRPr sz="1700" b="1" dirty="0">
              <a:solidFill>
                <a:srgbClr val="FF0000"/>
              </a:solidFill>
              <a:latin typeface="微软雅黑" panose="020B0503020204020204" pitchFamily="34" charset="-122"/>
              <a:cs typeface="微软雅黑" panose="020B0503020204020204" pitchFamily="34" charset="-122"/>
            </a:endParaRPr>
          </a:p>
          <a:p>
            <a:pPr marR="5080" indent="314960">
              <a:lnSpc>
                <a:spcPct val="150000"/>
              </a:lnSpc>
            </a:pPr>
            <a:r>
              <a:rPr lang="en-US" sz="1700" dirty="0">
                <a:latin typeface="微软雅黑" panose="020B0503020204020204" pitchFamily="34" charset="-122"/>
                <a:cs typeface="微软雅黑" panose="020B0503020204020204" pitchFamily="34" charset="-122"/>
              </a:rPr>
              <a:t> </a:t>
            </a:r>
            <a:r>
              <a:rPr sz="1700" dirty="0">
                <a:latin typeface="微软雅黑" panose="020B0503020204020204" pitchFamily="34" charset="-122"/>
                <a:cs typeface="微软雅黑" panose="020B0503020204020204" pitchFamily="34" charset="-122"/>
              </a:rPr>
              <a:t>企</a:t>
            </a:r>
            <a:r>
              <a:rPr sz="1700" spc="-10" dirty="0">
                <a:latin typeface="微软雅黑" panose="020B0503020204020204" pitchFamily="34" charset="-122"/>
                <a:cs typeface="微软雅黑" panose="020B0503020204020204" pitchFamily="34" charset="-122"/>
              </a:rPr>
              <a:t>业</a:t>
            </a:r>
            <a:r>
              <a:rPr sz="1700" dirty="0">
                <a:latin typeface="微软雅黑" panose="020B0503020204020204" pitchFamily="34" charset="-122"/>
                <a:cs typeface="微软雅黑" panose="020B0503020204020204" pitchFamily="34" charset="-122"/>
              </a:rPr>
              <a:t>是制</a:t>
            </a:r>
            <a:r>
              <a:rPr sz="1700" spc="-10" dirty="0">
                <a:latin typeface="微软雅黑" panose="020B0503020204020204" pitchFamily="34" charset="-122"/>
                <a:cs typeface="微软雅黑" panose="020B0503020204020204" pitchFamily="34" charset="-122"/>
              </a:rPr>
              <a:t>定</a:t>
            </a:r>
            <a:r>
              <a:rPr sz="1700" dirty="0">
                <a:latin typeface="微软雅黑" panose="020B0503020204020204" pitchFamily="34" charset="-122"/>
                <a:cs typeface="微软雅黑" panose="020B0503020204020204" pitchFamily="34" charset="-122"/>
              </a:rPr>
              <a:t>环境</a:t>
            </a:r>
            <a:r>
              <a:rPr sz="1700" spc="-10" dirty="0">
                <a:latin typeface="微软雅黑" panose="020B0503020204020204" pitchFamily="34" charset="-122"/>
                <a:cs typeface="微软雅黑" panose="020B0503020204020204" pitchFamily="34" charset="-122"/>
              </a:rPr>
              <a:t>应</a:t>
            </a:r>
            <a:r>
              <a:rPr sz="1700" dirty="0">
                <a:latin typeface="微软雅黑" panose="020B0503020204020204" pitchFamily="34" charset="-122"/>
                <a:cs typeface="微软雅黑" panose="020B0503020204020204" pitchFamily="34" charset="-122"/>
              </a:rPr>
              <a:t>急预</a:t>
            </a:r>
            <a:r>
              <a:rPr sz="1700" spc="-10" dirty="0">
                <a:latin typeface="微软雅黑" panose="020B0503020204020204" pitchFamily="34" charset="-122"/>
                <a:cs typeface="微软雅黑" panose="020B0503020204020204" pitchFamily="34" charset="-122"/>
              </a:rPr>
              <a:t>案</a:t>
            </a:r>
            <a:r>
              <a:rPr sz="1700" dirty="0">
                <a:latin typeface="微软雅黑" panose="020B0503020204020204" pitchFamily="34" charset="-122"/>
                <a:cs typeface="微软雅黑" panose="020B0503020204020204" pitchFamily="34" charset="-122"/>
              </a:rPr>
              <a:t>的责</a:t>
            </a:r>
            <a:r>
              <a:rPr sz="1700" spc="-10" dirty="0">
                <a:latin typeface="微软雅黑" panose="020B0503020204020204" pitchFamily="34" charset="-122"/>
                <a:cs typeface="微软雅黑" panose="020B0503020204020204" pitchFamily="34" charset="-122"/>
              </a:rPr>
              <a:t>任</a:t>
            </a:r>
            <a:r>
              <a:rPr sz="1700" dirty="0">
                <a:latin typeface="微软雅黑" panose="020B0503020204020204" pitchFamily="34" charset="-122"/>
                <a:cs typeface="微软雅黑" panose="020B0503020204020204" pitchFamily="34" charset="-122"/>
              </a:rPr>
              <a:t>主体</a:t>
            </a:r>
            <a:r>
              <a:rPr sz="1700" spc="-10" dirty="0">
                <a:latin typeface="微软雅黑" panose="020B0503020204020204" pitchFamily="34" charset="-122"/>
                <a:cs typeface="微软雅黑" panose="020B0503020204020204" pitchFamily="34" charset="-122"/>
              </a:rPr>
              <a:t>，</a:t>
            </a:r>
            <a:r>
              <a:rPr sz="1700" b="1" dirty="0">
                <a:solidFill>
                  <a:srgbClr val="FF0000"/>
                </a:solidFill>
                <a:latin typeface="微软雅黑" panose="020B0503020204020204" pitchFamily="34" charset="-122"/>
                <a:cs typeface="微软雅黑" panose="020B0503020204020204" pitchFamily="34" charset="-122"/>
              </a:rPr>
              <a:t>可</a:t>
            </a:r>
            <a:r>
              <a:rPr sz="1700" b="1" spc="-10" dirty="0">
                <a:solidFill>
                  <a:srgbClr val="FF0000"/>
                </a:solidFill>
                <a:latin typeface="微软雅黑" panose="020B0503020204020204" pitchFamily="34" charset="-122"/>
                <a:cs typeface="微软雅黑" panose="020B0503020204020204" pitchFamily="34" charset="-122"/>
              </a:rPr>
              <a:t>以</a:t>
            </a:r>
            <a:r>
              <a:rPr sz="1700" b="1" dirty="0">
                <a:solidFill>
                  <a:srgbClr val="FF0000"/>
                </a:solidFill>
                <a:latin typeface="微软雅黑" panose="020B0503020204020204" pitchFamily="34" charset="-122"/>
                <a:cs typeface="微软雅黑" panose="020B0503020204020204" pitchFamily="34" charset="-122"/>
              </a:rPr>
              <a:t>自行</a:t>
            </a:r>
            <a:r>
              <a:rPr sz="1700" b="1" spc="-10" dirty="0">
                <a:solidFill>
                  <a:srgbClr val="FF0000"/>
                </a:solidFill>
                <a:latin typeface="微软雅黑" panose="020B0503020204020204" pitchFamily="34" charset="-122"/>
                <a:cs typeface="微软雅黑" panose="020B0503020204020204" pitchFamily="34" charset="-122"/>
              </a:rPr>
              <a:t>编</a:t>
            </a:r>
            <a:r>
              <a:rPr sz="1700" b="1" dirty="0">
                <a:solidFill>
                  <a:srgbClr val="FF0000"/>
                </a:solidFill>
                <a:latin typeface="微软雅黑" panose="020B0503020204020204" pitchFamily="34" charset="-122"/>
                <a:cs typeface="微软雅黑" panose="020B0503020204020204" pitchFamily="34" charset="-122"/>
              </a:rPr>
              <a:t>制环</a:t>
            </a:r>
            <a:r>
              <a:rPr sz="1700" b="1" spc="-10" dirty="0">
                <a:solidFill>
                  <a:srgbClr val="FF0000"/>
                </a:solidFill>
                <a:latin typeface="微软雅黑" panose="020B0503020204020204" pitchFamily="34" charset="-122"/>
                <a:cs typeface="微软雅黑" panose="020B0503020204020204" pitchFamily="34" charset="-122"/>
              </a:rPr>
              <a:t>境</a:t>
            </a:r>
            <a:r>
              <a:rPr sz="1700" b="1" dirty="0">
                <a:solidFill>
                  <a:srgbClr val="FF0000"/>
                </a:solidFill>
                <a:latin typeface="微软雅黑" panose="020B0503020204020204" pitchFamily="34" charset="-122"/>
                <a:cs typeface="微软雅黑" panose="020B0503020204020204" pitchFamily="34" charset="-122"/>
              </a:rPr>
              <a:t>应急</a:t>
            </a:r>
            <a:r>
              <a:rPr sz="1700" b="1" spc="-10" dirty="0">
                <a:solidFill>
                  <a:srgbClr val="FF0000"/>
                </a:solidFill>
                <a:latin typeface="微软雅黑" panose="020B0503020204020204" pitchFamily="34" charset="-122"/>
                <a:cs typeface="微软雅黑" panose="020B0503020204020204" pitchFamily="34" charset="-122"/>
              </a:rPr>
              <a:t>预</a:t>
            </a:r>
            <a:r>
              <a:rPr sz="1700" b="1" dirty="0">
                <a:solidFill>
                  <a:srgbClr val="FF0000"/>
                </a:solidFill>
                <a:latin typeface="微软雅黑" panose="020B0503020204020204" pitchFamily="34" charset="-122"/>
                <a:cs typeface="微软雅黑" panose="020B0503020204020204" pitchFamily="34" charset="-122"/>
              </a:rPr>
              <a:t>案，</a:t>
            </a:r>
            <a:r>
              <a:rPr sz="1700" b="1" spc="-10" dirty="0">
                <a:solidFill>
                  <a:srgbClr val="FF0000"/>
                </a:solidFill>
                <a:latin typeface="微软雅黑" panose="020B0503020204020204" pitchFamily="34" charset="-122"/>
                <a:cs typeface="微软雅黑" panose="020B0503020204020204" pitchFamily="34" charset="-122"/>
              </a:rPr>
              <a:t>也</a:t>
            </a:r>
            <a:r>
              <a:rPr sz="1700" b="1" dirty="0">
                <a:solidFill>
                  <a:srgbClr val="FF0000"/>
                </a:solidFill>
                <a:latin typeface="微软雅黑" panose="020B0503020204020204" pitchFamily="34" charset="-122"/>
                <a:cs typeface="微软雅黑" panose="020B0503020204020204" pitchFamily="34" charset="-122"/>
              </a:rPr>
              <a:t>可以</a:t>
            </a:r>
            <a:r>
              <a:rPr sz="1700" b="1" spc="-10" dirty="0">
                <a:solidFill>
                  <a:srgbClr val="FF0000"/>
                </a:solidFill>
                <a:latin typeface="微软雅黑" panose="020B0503020204020204" pitchFamily="34" charset="-122"/>
                <a:cs typeface="微软雅黑" panose="020B0503020204020204" pitchFamily="34" charset="-122"/>
              </a:rPr>
              <a:t>委</a:t>
            </a:r>
            <a:r>
              <a:rPr sz="1700" b="1" dirty="0">
                <a:solidFill>
                  <a:srgbClr val="FF0000"/>
                </a:solidFill>
                <a:latin typeface="微软雅黑" panose="020B0503020204020204" pitchFamily="34" charset="-122"/>
                <a:cs typeface="微软雅黑" panose="020B0503020204020204" pitchFamily="34" charset="-122"/>
              </a:rPr>
              <a:t>托相</a:t>
            </a:r>
            <a:r>
              <a:rPr sz="1700" b="1" spc="-10" dirty="0">
                <a:solidFill>
                  <a:srgbClr val="FF0000"/>
                </a:solidFill>
                <a:latin typeface="微软雅黑" panose="020B0503020204020204" pitchFamily="34" charset="-122"/>
                <a:cs typeface="微软雅黑" panose="020B0503020204020204" pitchFamily="34" charset="-122"/>
              </a:rPr>
              <a:t>关</a:t>
            </a:r>
            <a:r>
              <a:rPr sz="1700" b="1" dirty="0">
                <a:solidFill>
                  <a:srgbClr val="FF0000"/>
                </a:solidFill>
                <a:latin typeface="微软雅黑" panose="020B0503020204020204" pitchFamily="34" charset="-122"/>
                <a:cs typeface="微软雅黑" panose="020B0503020204020204" pitchFamily="34" charset="-122"/>
              </a:rPr>
              <a:t>专业</a:t>
            </a:r>
            <a:r>
              <a:rPr sz="1700" b="1" spc="-10" dirty="0">
                <a:solidFill>
                  <a:srgbClr val="FF0000"/>
                </a:solidFill>
                <a:latin typeface="微软雅黑" panose="020B0503020204020204" pitchFamily="34" charset="-122"/>
                <a:cs typeface="微软雅黑" panose="020B0503020204020204" pitchFamily="34" charset="-122"/>
              </a:rPr>
              <a:t>技</a:t>
            </a:r>
            <a:r>
              <a:rPr sz="1700" b="1" dirty="0">
                <a:solidFill>
                  <a:srgbClr val="FF0000"/>
                </a:solidFill>
                <a:latin typeface="微软雅黑" panose="020B0503020204020204" pitchFamily="34" charset="-122"/>
                <a:cs typeface="微软雅黑" panose="020B0503020204020204" pitchFamily="34" charset="-122"/>
              </a:rPr>
              <a:t>术服</a:t>
            </a:r>
            <a:r>
              <a:rPr sz="1700" b="1" spc="5" dirty="0">
                <a:solidFill>
                  <a:srgbClr val="FF0000"/>
                </a:solidFill>
                <a:latin typeface="微软雅黑" panose="020B0503020204020204" pitchFamily="34" charset="-122"/>
                <a:cs typeface="微软雅黑" panose="020B0503020204020204" pitchFamily="34" charset="-122"/>
              </a:rPr>
              <a:t>务</a:t>
            </a:r>
            <a:r>
              <a:rPr sz="1700" b="1" dirty="0">
                <a:solidFill>
                  <a:srgbClr val="FF0000"/>
                </a:solidFill>
                <a:latin typeface="微软雅黑" panose="020B0503020204020204" pitchFamily="34" charset="-122"/>
                <a:cs typeface="微软雅黑" panose="020B0503020204020204" pitchFamily="34" charset="-122"/>
              </a:rPr>
              <a:t>机</a:t>
            </a:r>
            <a:r>
              <a:rPr sz="1700" b="1" spc="-10" dirty="0">
                <a:solidFill>
                  <a:srgbClr val="FF0000"/>
                </a:solidFill>
                <a:latin typeface="微软雅黑" panose="020B0503020204020204" pitchFamily="34" charset="-122"/>
                <a:cs typeface="微软雅黑" panose="020B0503020204020204" pitchFamily="34" charset="-122"/>
              </a:rPr>
              <a:t>构</a:t>
            </a:r>
            <a:r>
              <a:rPr sz="1700" b="1" dirty="0">
                <a:solidFill>
                  <a:srgbClr val="FF0000"/>
                </a:solidFill>
                <a:latin typeface="微软雅黑" panose="020B0503020204020204" pitchFamily="34" charset="-122"/>
                <a:cs typeface="微软雅黑" panose="020B0503020204020204" pitchFamily="34" charset="-122"/>
              </a:rPr>
              <a:t>编制</a:t>
            </a:r>
            <a:r>
              <a:rPr sz="1700" b="1" spc="-10" dirty="0">
                <a:solidFill>
                  <a:srgbClr val="FF0000"/>
                </a:solidFill>
                <a:latin typeface="微软雅黑" panose="020B0503020204020204" pitchFamily="34" charset="-122"/>
                <a:cs typeface="微软雅黑" panose="020B0503020204020204" pitchFamily="34" charset="-122"/>
              </a:rPr>
              <a:t>环</a:t>
            </a:r>
            <a:r>
              <a:rPr sz="1700" b="1" dirty="0">
                <a:solidFill>
                  <a:srgbClr val="FF0000"/>
                </a:solidFill>
                <a:latin typeface="微软雅黑" panose="020B0503020204020204" pitchFamily="34" charset="-122"/>
                <a:cs typeface="微软雅黑" panose="020B0503020204020204" pitchFamily="34" charset="-122"/>
              </a:rPr>
              <a:t>境应</a:t>
            </a:r>
            <a:r>
              <a:rPr sz="1700" b="1" spc="-10" dirty="0">
                <a:solidFill>
                  <a:srgbClr val="FF0000"/>
                </a:solidFill>
                <a:latin typeface="微软雅黑" panose="020B0503020204020204" pitchFamily="34" charset="-122"/>
                <a:cs typeface="微软雅黑" panose="020B0503020204020204" pitchFamily="34" charset="-122"/>
              </a:rPr>
              <a:t>急</a:t>
            </a:r>
            <a:r>
              <a:rPr sz="1700" b="1" dirty="0">
                <a:solidFill>
                  <a:srgbClr val="FF0000"/>
                </a:solidFill>
                <a:latin typeface="微软雅黑" panose="020B0503020204020204" pitchFamily="34" charset="-122"/>
                <a:cs typeface="微软雅黑" panose="020B0503020204020204" pitchFamily="34" charset="-122"/>
              </a:rPr>
              <a:t>预案</a:t>
            </a:r>
            <a:r>
              <a:rPr sz="1700" b="1" spc="-10" dirty="0">
                <a:solidFill>
                  <a:srgbClr val="FF0000"/>
                </a:solidFill>
                <a:latin typeface="微软雅黑" panose="020B0503020204020204" pitchFamily="34" charset="-122"/>
                <a:cs typeface="微软雅黑" panose="020B0503020204020204" pitchFamily="34" charset="-122"/>
              </a:rPr>
              <a:t>。</a:t>
            </a:r>
            <a:r>
              <a:rPr sz="1700" dirty="0">
                <a:latin typeface="微软雅黑" panose="020B0503020204020204" pitchFamily="34" charset="-122"/>
                <a:cs typeface="微软雅黑" panose="020B0503020204020204" pitchFamily="34" charset="-122"/>
              </a:rPr>
              <a:t>委</a:t>
            </a:r>
            <a:r>
              <a:rPr sz="1700" spc="-10" dirty="0">
                <a:latin typeface="微软雅黑" panose="020B0503020204020204" pitchFamily="34" charset="-122"/>
                <a:cs typeface="微软雅黑" panose="020B0503020204020204" pitchFamily="34" charset="-122"/>
              </a:rPr>
              <a:t>托</a:t>
            </a:r>
            <a:r>
              <a:rPr sz="1700" dirty="0">
                <a:latin typeface="微软雅黑" panose="020B0503020204020204" pitchFamily="34" charset="-122"/>
                <a:cs typeface="微软雅黑" panose="020B0503020204020204" pitchFamily="34" charset="-122"/>
              </a:rPr>
              <a:t>相关</a:t>
            </a:r>
            <a:r>
              <a:rPr sz="1700" spc="-10" dirty="0">
                <a:latin typeface="微软雅黑" panose="020B0503020204020204" pitchFamily="34" charset="-122"/>
                <a:cs typeface="微软雅黑" panose="020B0503020204020204" pitchFamily="34" charset="-122"/>
              </a:rPr>
              <a:t>专</a:t>
            </a:r>
            <a:r>
              <a:rPr sz="1700" dirty="0">
                <a:latin typeface="微软雅黑" panose="020B0503020204020204" pitchFamily="34" charset="-122"/>
                <a:cs typeface="微软雅黑" panose="020B0503020204020204" pitchFamily="34" charset="-122"/>
              </a:rPr>
              <a:t>业技</a:t>
            </a:r>
            <a:r>
              <a:rPr sz="1700" spc="-10" dirty="0">
                <a:latin typeface="微软雅黑" panose="020B0503020204020204" pitchFamily="34" charset="-122"/>
                <a:cs typeface="微软雅黑" panose="020B0503020204020204" pitchFamily="34" charset="-122"/>
              </a:rPr>
              <a:t>术</a:t>
            </a:r>
            <a:r>
              <a:rPr sz="1700" dirty="0">
                <a:latin typeface="微软雅黑" panose="020B0503020204020204" pitchFamily="34" charset="-122"/>
                <a:cs typeface="微软雅黑" panose="020B0503020204020204" pitchFamily="34" charset="-122"/>
              </a:rPr>
              <a:t>服务</a:t>
            </a:r>
            <a:r>
              <a:rPr sz="1700" spc="-10" dirty="0">
                <a:latin typeface="微软雅黑" panose="020B0503020204020204" pitchFamily="34" charset="-122"/>
                <a:cs typeface="微软雅黑" panose="020B0503020204020204" pitchFamily="34" charset="-122"/>
              </a:rPr>
              <a:t>机</a:t>
            </a:r>
            <a:r>
              <a:rPr sz="1700" dirty="0">
                <a:latin typeface="微软雅黑" panose="020B0503020204020204" pitchFamily="34" charset="-122"/>
                <a:cs typeface="微软雅黑" panose="020B0503020204020204" pitchFamily="34" charset="-122"/>
              </a:rPr>
              <a:t>构编</a:t>
            </a:r>
            <a:r>
              <a:rPr sz="1700" spc="-10" dirty="0">
                <a:latin typeface="微软雅黑" panose="020B0503020204020204" pitchFamily="34" charset="-122"/>
                <a:cs typeface="微软雅黑" panose="020B0503020204020204" pitchFamily="34" charset="-122"/>
              </a:rPr>
              <a:t>制</a:t>
            </a:r>
            <a:r>
              <a:rPr sz="1700" dirty="0">
                <a:latin typeface="微软雅黑" panose="020B0503020204020204" pitchFamily="34" charset="-122"/>
                <a:cs typeface="微软雅黑" panose="020B0503020204020204" pitchFamily="34" charset="-122"/>
              </a:rPr>
              <a:t>的，</a:t>
            </a:r>
            <a:r>
              <a:rPr sz="1700" spc="-10" dirty="0">
                <a:latin typeface="微软雅黑" panose="020B0503020204020204" pitchFamily="34" charset="-122"/>
                <a:cs typeface="微软雅黑" panose="020B0503020204020204" pitchFamily="34" charset="-122"/>
              </a:rPr>
              <a:t>企</a:t>
            </a:r>
            <a:r>
              <a:rPr sz="1700" dirty="0">
                <a:latin typeface="微软雅黑" panose="020B0503020204020204" pitchFamily="34" charset="-122"/>
                <a:cs typeface="微软雅黑" panose="020B0503020204020204" pitchFamily="34" charset="-122"/>
              </a:rPr>
              <a:t>业指</a:t>
            </a:r>
            <a:r>
              <a:rPr sz="1700" spc="-10" dirty="0">
                <a:latin typeface="微软雅黑" panose="020B0503020204020204" pitchFamily="34" charset="-122"/>
                <a:cs typeface="微软雅黑" panose="020B0503020204020204" pitchFamily="34" charset="-122"/>
              </a:rPr>
              <a:t>定</a:t>
            </a:r>
            <a:r>
              <a:rPr sz="1700" dirty="0">
                <a:latin typeface="微软雅黑" panose="020B0503020204020204" pitchFamily="34" charset="-122"/>
                <a:cs typeface="微软雅黑" panose="020B0503020204020204" pitchFamily="34" charset="-122"/>
              </a:rPr>
              <a:t>有关</a:t>
            </a:r>
            <a:r>
              <a:rPr sz="1700" spc="-10" dirty="0">
                <a:latin typeface="微软雅黑" panose="020B0503020204020204" pitchFamily="34" charset="-122"/>
                <a:cs typeface="微软雅黑" panose="020B0503020204020204" pitchFamily="34" charset="-122"/>
              </a:rPr>
              <a:t>人</a:t>
            </a:r>
            <a:r>
              <a:rPr sz="1700" dirty="0">
                <a:latin typeface="微软雅黑" panose="020B0503020204020204" pitchFamily="34" charset="-122"/>
                <a:cs typeface="微软雅黑" panose="020B0503020204020204" pitchFamily="34" charset="-122"/>
              </a:rPr>
              <a:t>员全</a:t>
            </a:r>
            <a:r>
              <a:rPr sz="1700" spc="-10" dirty="0">
                <a:latin typeface="微软雅黑" panose="020B0503020204020204" pitchFamily="34" charset="-122"/>
                <a:cs typeface="微软雅黑" panose="020B0503020204020204" pitchFamily="34" charset="-122"/>
              </a:rPr>
              <a:t>程</a:t>
            </a:r>
            <a:r>
              <a:rPr sz="1700" dirty="0">
                <a:latin typeface="微软雅黑" panose="020B0503020204020204" pitchFamily="34" charset="-122"/>
                <a:cs typeface="微软雅黑" panose="020B0503020204020204" pitchFamily="34" charset="-122"/>
              </a:rPr>
              <a:t>参与</a:t>
            </a:r>
            <a:r>
              <a:rPr sz="1700" spc="5" dirty="0">
                <a:latin typeface="微软雅黑" panose="020B0503020204020204" pitchFamily="34" charset="-122"/>
                <a:cs typeface="微软雅黑" panose="020B0503020204020204" pitchFamily="34" charset="-122"/>
              </a:rPr>
              <a:t>。</a:t>
            </a:r>
            <a:endParaRPr sz="1700" dirty="0">
              <a:latin typeface="微软雅黑" panose="020B0503020204020204" pitchFamily="34" charset="-122"/>
              <a:cs typeface="微软雅黑" panose="020B0503020204020204" pitchFamily="34" charset="-122"/>
            </a:endParaRPr>
          </a:p>
          <a:p>
            <a:pPr>
              <a:lnSpc>
                <a:spcPct val="150000"/>
              </a:lnSpc>
            </a:pPr>
            <a:r>
              <a:rPr lang="en-US" sz="1700" b="1" dirty="0">
                <a:solidFill>
                  <a:srgbClr val="FF0000"/>
                </a:solidFill>
                <a:latin typeface="微软雅黑" panose="020B0503020204020204" pitchFamily="34" charset="-122"/>
                <a:cs typeface="微软雅黑" panose="020B0503020204020204" pitchFamily="34" charset="-122"/>
              </a:rPr>
              <a:t>       </a:t>
            </a:r>
            <a:r>
              <a:rPr sz="1700" b="1" dirty="0" err="1">
                <a:solidFill>
                  <a:srgbClr val="FF0000"/>
                </a:solidFill>
                <a:latin typeface="微软雅黑" panose="020B0503020204020204" pitchFamily="34" charset="-122"/>
                <a:cs typeface="微软雅黑" panose="020B0503020204020204" pitchFamily="34" charset="-122"/>
              </a:rPr>
              <a:t>二</a:t>
            </a:r>
            <a:r>
              <a:rPr sz="1700" b="1" spc="-10" dirty="0" err="1">
                <a:solidFill>
                  <a:srgbClr val="FF0000"/>
                </a:solidFill>
                <a:latin typeface="微软雅黑" panose="020B0503020204020204" pitchFamily="34" charset="-122"/>
                <a:cs typeface="微软雅黑" panose="020B0503020204020204" pitchFamily="34" charset="-122"/>
              </a:rPr>
              <a:t>、</a:t>
            </a:r>
            <a:r>
              <a:rPr sz="1700" b="1" dirty="0" err="1">
                <a:solidFill>
                  <a:srgbClr val="FF0000"/>
                </a:solidFill>
                <a:latin typeface="微软雅黑" panose="020B0503020204020204" pitchFamily="34" charset="-122"/>
                <a:cs typeface="微软雅黑" panose="020B0503020204020204" pitchFamily="34" charset="-122"/>
              </a:rPr>
              <a:t>编制</a:t>
            </a:r>
            <a:r>
              <a:rPr sz="1700" b="1" spc="-10" dirty="0" err="1">
                <a:solidFill>
                  <a:srgbClr val="FF0000"/>
                </a:solidFill>
                <a:latin typeface="微软雅黑" panose="020B0503020204020204" pitchFamily="34" charset="-122"/>
                <a:cs typeface="微软雅黑" panose="020B0503020204020204" pitchFamily="34" charset="-122"/>
              </a:rPr>
              <a:t>应</a:t>
            </a:r>
            <a:r>
              <a:rPr sz="1700" b="1" dirty="0" err="1">
                <a:solidFill>
                  <a:srgbClr val="FF0000"/>
                </a:solidFill>
                <a:latin typeface="微软雅黑" panose="020B0503020204020204" pitchFamily="34" charset="-122"/>
                <a:cs typeface="微软雅黑" panose="020B0503020204020204" pitchFamily="34" charset="-122"/>
              </a:rPr>
              <a:t>注意</a:t>
            </a:r>
            <a:r>
              <a:rPr sz="1700" b="1" spc="-10" dirty="0" err="1">
                <a:solidFill>
                  <a:srgbClr val="FF0000"/>
                </a:solidFill>
                <a:latin typeface="微软雅黑" panose="020B0503020204020204" pitchFamily="34" charset="-122"/>
                <a:cs typeface="微软雅黑" panose="020B0503020204020204" pitchFamily="34" charset="-122"/>
              </a:rPr>
              <a:t>的</a:t>
            </a:r>
            <a:r>
              <a:rPr sz="1700" b="1" dirty="0" err="1">
                <a:solidFill>
                  <a:srgbClr val="FF0000"/>
                </a:solidFill>
                <a:latin typeface="微软雅黑" panose="020B0503020204020204" pitchFamily="34" charset="-122"/>
                <a:cs typeface="微软雅黑" panose="020B0503020204020204" pitchFamily="34" charset="-122"/>
              </a:rPr>
              <a:t>哪些</a:t>
            </a:r>
            <a:r>
              <a:rPr sz="1700" b="1" spc="-10" dirty="0" err="1">
                <a:solidFill>
                  <a:srgbClr val="FF0000"/>
                </a:solidFill>
                <a:latin typeface="微软雅黑" panose="020B0503020204020204" pitchFamily="34" charset="-122"/>
                <a:cs typeface="微软雅黑" panose="020B0503020204020204" pitchFamily="34" charset="-122"/>
              </a:rPr>
              <a:t>问</a:t>
            </a:r>
            <a:r>
              <a:rPr sz="1700" b="1" spc="5" dirty="0" err="1">
                <a:solidFill>
                  <a:srgbClr val="FF0000"/>
                </a:solidFill>
                <a:latin typeface="微软雅黑" panose="020B0503020204020204" pitchFamily="34" charset="-122"/>
                <a:cs typeface="微软雅黑" panose="020B0503020204020204" pitchFamily="34" charset="-122"/>
              </a:rPr>
              <a:t>题</a:t>
            </a:r>
            <a:endParaRPr sz="1700" b="1" dirty="0">
              <a:solidFill>
                <a:srgbClr val="FF0000"/>
              </a:solidFill>
              <a:latin typeface="微软雅黑" panose="020B0503020204020204" pitchFamily="34" charset="-122"/>
              <a:cs typeface="微软雅黑" panose="020B0503020204020204" pitchFamily="34" charset="-122"/>
            </a:endParaRPr>
          </a:p>
          <a:p>
            <a:pPr marL="0" lvl="1">
              <a:lnSpc>
                <a:spcPct val="150000"/>
              </a:lnSpc>
              <a:buSzPct val="93000"/>
              <a:tabLst>
                <a:tab pos="541655" algn="l"/>
              </a:tabLst>
            </a:pPr>
            <a:r>
              <a:rPr lang="en-US" sz="1700" dirty="0">
                <a:latin typeface="微软雅黑" panose="020B0503020204020204" pitchFamily="34" charset="-122"/>
                <a:cs typeface="微软雅黑" panose="020B0503020204020204" pitchFamily="34" charset="-122"/>
              </a:rPr>
              <a:t>      (1)</a:t>
            </a:r>
            <a:r>
              <a:rPr sz="1700" dirty="0" err="1">
                <a:latin typeface="微软雅黑" panose="020B0503020204020204" pitchFamily="34" charset="-122"/>
                <a:cs typeface="微软雅黑" panose="020B0503020204020204" pitchFamily="34" charset="-122"/>
              </a:rPr>
              <a:t>以</a:t>
            </a:r>
            <a:r>
              <a:rPr sz="1700" spc="-10" dirty="0" err="1">
                <a:latin typeface="微软雅黑" panose="020B0503020204020204" pitchFamily="34" charset="-122"/>
                <a:cs typeface="微软雅黑" panose="020B0503020204020204" pitchFamily="34" charset="-122"/>
              </a:rPr>
              <a:t>下</a:t>
            </a:r>
            <a:r>
              <a:rPr sz="1700" dirty="0" err="1">
                <a:latin typeface="微软雅黑" panose="020B0503020204020204" pitchFamily="34" charset="-122"/>
                <a:cs typeface="微软雅黑" panose="020B0503020204020204" pitchFamily="34" charset="-122"/>
              </a:rPr>
              <a:t>三类</a:t>
            </a:r>
            <a:r>
              <a:rPr sz="1700" spc="-10" dirty="0" err="1">
                <a:latin typeface="微软雅黑" panose="020B0503020204020204" pitchFamily="34" charset="-122"/>
                <a:cs typeface="微软雅黑" panose="020B0503020204020204" pitchFamily="34" charset="-122"/>
              </a:rPr>
              <a:t>情</a:t>
            </a:r>
            <a:r>
              <a:rPr sz="1700" dirty="0" err="1">
                <a:latin typeface="微软雅黑" panose="020B0503020204020204" pitchFamily="34" charset="-122"/>
                <a:cs typeface="微软雅黑" panose="020B0503020204020204" pitchFamily="34" charset="-122"/>
              </a:rPr>
              <a:t>形可</a:t>
            </a:r>
            <a:r>
              <a:rPr sz="1700" spc="-10" dirty="0" err="1">
                <a:latin typeface="微软雅黑" panose="020B0503020204020204" pitchFamily="34" charset="-122"/>
                <a:cs typeface="微软雅黑" panose="020B0503020204020204" pitchFamily="34" charset="-122"/>
              </a:rPr>
              <a:t>以</a:t>
            </a:r>
            <a:r>
              <a:rPr sz="1700" dirty="0" err="1">
                <a:latin typeface="微软雅黑" panose="020B0503020204020204" pitchFamily="34" charset="-122"/>
                <a:cs typeface="微软雅黑" panose="020B0503020204020204" pitchFamily="34" charset="-122"/>
              </a:rPr>
              <a:t>直接</a:t>
            </a:r>
            <a:r>
              <a:rPr sz="1700" spc="-10" dirty="0" err="1">
                <a:latin typeface="微软雅黑" panose="020B0503020204020204" pitchFamily="34" charset="-122"/>
                <a:cs typeface="微软雅黑" panose="020B0503020204020204" pitchFamily="34" charset="-122"/>
              </a:rPr>
              <a:t>判</a:t>
            </a:r>
            <a:r>
              <a:rPr sz="1700" dirty="0" err="1">
                <a:latin typeface="微软雅黑" panose="020B0503020204020204" pitchFamily="34" charset="-122"/>
                <a:cs typeface="微软雅黑" panose="020B0503020204020204" pitchFamily="34" charset="-122"/>
              </a:rPr>
              <a:t>定为</a:t>
            </a:r>
            <a:r>
              <a:rPr sz="1700" spc="-10" dirty="0" err="1">
                <a:latin typeface="微软雅黑" panose="020B0503020204020204" pitchFamily="34" charset="-122"/>
                <a:cs typeface="微软雅黑" panose="020B0503020204020204" pitchFamily="34" charset="-122"/>
              </a:rPr>
              <a:t>未</a:t>
            </a:r>
            <a:r>
              <a:rPr sz="1700" dirty="0" err="1">
                <a:latin typeface="微软雅黑" panose="020B0503020204020204" pitchFamily="34" charset="-122"/>
                <a:cs typeface="微软雅黑" panose="020B0503020204020204" pitchFamily="34" charset="-122"/>
              </a:rPr>
              <a:t>通过</a:t>
            </a:r>
            <a:r>
              <a:rPr sz="1700" spc="-10" dirty="0" err="1">
                <a:latin typeface="微软雅黑" panose="020B0503020204020204" pitchFamily="34" charset="-122"/>
                <a:cs typeface="微软雅黑" panose="020B0503020204020204" pitchFamily="34" charset="-122"/>
              </a:rPr>
              <a:t>评</a:t>
            </a:r>
            <a:r>
              <a:rPr sz="1700" dirty="0" err="1">
                <a:latin typeface="微软雅黑" panose="020B0503020204020204" pitchFamily="34" charset="-122"/>
                <a:cs typeface="微软雅黑" panose="020B0503020204020204" pitchFamily="34" charset="-122"/>
              </a:rPr>
              <a:t>审</a:t>
            </a:r>
            <a:r>
              <a:rPr lang="en-US" sz="1700" dirty="0">
                <a:latin typeface="微软雅黑" panose="020B0503020204020204" pitchFamily="34" charset="-122"/>
                <a:cs typeface="微软雅黑" panose="020B0503020204020204" pitchFamily="34" charset="-122"/>
              </a:rPr>
              <a:t>:</a:t>
            </a:r>
            <a:endParaRPr lang="en-US" sz="1700" dirty="0">
              <a:latin typeface="微软雅黑" panose="020B0503020204020204" pitchFamily="34" charset="-122"/>
              <a:cs typeface="微软雅黑" panose="020B0503020204020204" pitchFamily="34" charset="-122"/>
            </a:endParaRPr>
          </a:p>
          <a:p>
            <a:pPr marL="0" lvl="1">
              <a:lnSpc>
                <a:spcPct val="150000"/>
              </a:lnSpc>
              <a:buSzPct val="93000"/>
              <a:tabLst>
                <a:tab pos="541655" algn="l"/>
              </a:tabLst>
            </a:pPr>
            <a:r>
              <a:rPr lang="en-US" sz="1700" dirty="0">
                <a:latin typeface="微软雅黑" panose="020B0503020204020204" pitchFamily="34" charset="-122"/>
                <a:cs typeface="微软雅黑" panose="020B0503020204020204" pitchFamily="34" charset="-122"/>
              </a:rPr>
              <a:t>     </a:t>
            </a:r>
            <a:r>
              <a:rPr lang="en-US" sz="1700" b="1" dirty="0">
                <a:solidFill>
                  <a:srgbClr val="FF0000"/>
                </a:solidFill>
                <a:latin typeface="微软雅黑" panose="020B0503020204020204" pitchFamily="34" charset="-122"/>
                <a:cs typeface="微软雅黑" panose="020B0503020204020204" pitchFamily="34" charset="-122"/>
              </a:rPr>
              <a:t>1. </a:t>
            </a:r>
            <a:r>
              <a:rPr sz="1700" b="1" dirty="0" err="1">
                <a:solidFill>
                  <a:srgbClr val="FF0000"/>
                </a:solidFill>
                <a:latin typeface="微软雅黑" panose="020B0503020204020204" pitchFamily="34" charset="-122"/>
                <a:cs typeface="微软雅黑" panose="020B0503020204020204" pitchFamily="34" charset="-122"/>
              </a:rPr>
              <a:t>无</a:t>
            </a:r>
            <a:r>
              <a:rPr sz="1700" b="1" spc="-10" dirty="0" err="1">
                <a:solidFill>
                  <a:srgbClr val="FF0000"/>
                </a:solidFill>
                <a:latin typeface="微软雅黑" panose="020B0503020204020204" pitchFamily="34" charset="-122"/>
                <a:cs typeface="微软雅黑" panose="020B0503020204020204" pitchFamily="34" charset="-122"/>
              </a:rPr>
              <a:t>单</a:t>
            </a:r>
            <a:r>
              <a:rPr sz="1700" b="1" dirty="0" err="1">
                <a:solidFill>
                  <a:srgbClr val="FF0000"/>
                </a:solidFill>
                <a:latin typeface="微软雅黑" panose="020B0503020204020204" pitchFamily="34" charset="-122"/>
                <a:cs typeface="微软雅黑" panose="020B0503020204020204" pitchFamily="34" charset="-122"/>
              </a:rPr>
              <a:t>独的</a:t>
            </a:r>
            <a:r>
              <a:rPr sz="1700" b="1" spc="-10" dirty="0" err="1">
                <a:solidFill>
                  <a:srgbClr val="FF0000"/>
                </a:solidFill>
                <a:latin typeface="微软雅黑" panose="020B0503020204020204" pitchFamily="34" charset="-122"/>
                <a:cs typeface="微软雅黑" panose="020B0503020204020204" pitchFamily="34" charset="-122"/>
              </a:rPr>
              <a:t>环</a:t>
            </a:r>
            <a:r>
              <a:rPr sz="1700" b="1" dirty="0" err="1">
                <a:solidFill>
                  <a:srgbClr val="FF0000"/>
                </a:solidFill>
                <a:latin typeface="微软雅黑" panose="020B0503020204020204" pitchFamily="34" charset="-122"/>
                <a:cs typeface="微软雅黑" panose="020B0503020204020204" pitchFamily="34" charset="-122"/>
              </a:rPr>
              <a:t>境风</a:t>
            </a:r>
            <a:r>
              <a:rPr sz="1700" b="1" spc="-10" dirty="0" err="1">
                <a:solidFill>
                  <a:srgbClr val="FF0000"/>
                </a:solidFill>
                <a:latin typeface="微软雅黑" panose="020B0503020204020204" pitchFamily="34" charset="-122"/>
                <a:cs typeface="微软雅黑" panose="020B0503020204020204" pitchFamily="34" charset="-122"/>
              </a:rPr>
              <a:t>险</a:t>
            </a:r>
            <a:r>
              <a:rPr sz="1700" b="1" dirty="0" err="1">
                <a:solidFill>
                  <a:srgbClr val="FF0000"/>
                </a:solidFill>
                <a:latin typeface="微软雅黑" panose="020B0503020204020204" pitchFamily="34" charset="-122"/>
                <a:cs typeface="微软雅黑" panose="020B0503020204020204" pitchFamily="34" charset="-122"/>
              </a:rPr>
              <a:t>评估</a:t>
            </a:r>
            <a:r>
              <a:rPr sz="1700" b="1" spc="-10" dirty="0" err="1">
                <a:solidFill>
                  <a:srgbClr val="FF0000"/>
                </a:solidFill>
                <a:latin typeface="微软雅黑" panose="020B0503020204020204" pitchFamily="34" charset="-122"/>
                <a:cs typeface="微软雅黑" panose="020B0503020204020204" pitchFamily="34" charset="-122"/>
              </a:rPr>
              <a:t>报</a:t>
            </a:r>
            <a:r>
              <a:rPr sz="1700" b="1" dirty="0" err="1">
                <a:solidFill>
                  <a:srgbClr val="FF0000"/>
                </a:solidFill>
                <a:latin typeface="微软雅黑" panose="020B0503020204020204" pitchFamily="34" charset="-122"/>
                <a:cs typeface="微软雅黑" panose="020B0503020204020204" pitchFamily="34" charset="-122"/>
              </a:rPr>
              <a:t>告和</a:t>
            </a:r>
            <a:r>
              <a:rPr sz="1700" b="1" spc="-10" dirty="0" err="1">
                <a:solidFill>
                  <a:srgbClr val="FF0000"/>
                </a:solidFill>
                <a:latin typeface="微软雅黑" panose="020B0503020204020204" pitchFamily="34" charset="-122"/>
                <a:cs typeface="微软雅黑" panose="020B0503020204020204" pitchFamily="34" charset="-122"/>
              </a:rPr>
              <a:t>环</a:t>
            </a:r>
            <a:r>
              <a:rPr sz="1700" b="1" dirty="0" err="1">
                <a:solidFill>
                  <a:srgbClr val="FF0000"/>
                </a:solidFill>
                <a:latin typeface="微软雅黑" panose="020B0503020204020204" pitchFamily="34" charset="-122"/>
                <a:cs typeface="微软雅黑" panose="020B0503020204020204" pitchFamily="34" charset="-122"/>
              </a:rPr>
              <a:t>境应</a:t>
            </a:r>
            <a:r>
              <a:rPr sz="1700" b="1" spc="-10" dirty="0" err="1">
                <a:solidFill>
                  <a:srgbClr val="FF0000"/>
                </a:solidFill>
                <a:latin typeface="微软雅黑" panose="020B0503020204020204" pitchFamily="34" charset="-122"/>
                <a:cs typeface="微软雅黑" panose="020B0503020204020204" pitchFamily="34" charset="-122"/>
              </a:rPr>
              <a:t>急</a:t>
            </a:r>
            <a:r>
              <a:rPr sz="1700" b="1" dirty="0" err="1">
                <a:solidFill>
                  <a:srgbClr val="FF0000"/>
                </a:solidFill>
                <a:latin typeface="微软雅黑" panose="020B0503020204020204" pitchFamily="34" charset="-122"/>
                <a:cs typeface="微软雅黑" panose="020B0503020204020204" pitchFamily="34" charset="-122"/>
              </a:rPr>
              <a:t>资源</a:t>
            </a:r>
            <a:r>
              <a:rPr sz="1700" b="1" spc="-10" dirty="0" err="1">
                <a:solidFill>
                  <a:srgbClr val="FF0000"/>
                </a:solidFill>
                <a:latin typeface="微软雅黑" panose="020B0503020204020204" pitchFamily="34" charset="-122"/>
                <a:cs typeface="微软雅黑" panose="020B0503020204020204" pitchFamily="34" charset="-122"/>
              </a:rPr>
              <a:t>调</a:t>
            </a:r>
            <a:r>
              <a:rPr sz="1700" b="1" dirty="0" err="1">
                <a:solidFill>
                  <a:srgbClr val="FF0000"/>
                </a:solidFill>
                <a:latin typeface="微软雅黑" panose="020B0503020204020204" pitchFamily="34" charset="-122"/>
                <a:cs typeface="微软雅黑" panose="020B0503020204020204" pitchFamily="34" charset="-122"/>
              </a:rPr>
              <a:t>查报</a:t>
            </a:r>
            <a:r>
              <a:rPr sz="1700" b="1" spc="-10" dirty="0" err="1">
                <a:solidFill>
                  <a:srgbClr val="FF0000"/>
                </a:solidFill>
                <a:latin typeface="微软雅黑" panose="020B0503020204020204" pitchFamily="34" charset="-122"/>
                <a:cs typeface="微软雅黑" panose="020B0503020204020204" pitchFamily="34" charset="-122"/>
              </a:rPr>
              <a:t>告</a:t>
            </a:r>
            <a:r>
              <a:rPr sz="1700" b="1" spc="-5" dirty="0">
                <a:solidFill>
                  <a:srgbClr val="FF0000"/>
                </a:solidFill>
                <a:latin typeface="微软雅黑" panose="020B0503020204020204" pitchFamily="34" charset="-122"/>
                <a:cs typeface="微软雅黑" panose="020B0503020204020204" pitchFamily="34" charset="-122"/>
              </a:rPr>
              <a:t>(</a:t>
            </a:r>
            <a:r>
              <a:rPr sz="1700" b="1" dirty="0">
                <a:solidFill>
                  <a:srgbClr val="FF0000"/>
                </a:solidFill>
                <a:latin typeface="微软雅黑" panose="020B0503020204020204" pitchFamily="34" charset="-122"/>
                <a:cs typeface="微软雅黑" panose="020B0503020204020204" pitchFamily="34" charset="-122"/>
              </a:rPr>
              <a:t>表</a:t>
            </a:r>
            <a:r>
              <a:rPr sz="1700" b="1" spc="-5" dirty="0">
                <a:solidFill>
                  <a:srgbClr val="FF0000"/>
                </a:solidFill>
                <a:latin typeface="微软雅黑" panose="020B0503020204020204" pitchFamily="34" charset="-122"/>
                <a:cs typeface="微软雅黑" panose="020B0503020204020204" pitchFamily="34" charset="-122"/>
              </a:rPr>
              <a:t>);</a:t>
            </a:r>
            <a:endParaRPr sz="1700" b="1" dirty="0">
              <a:solidFill>
                <a:srgbClr val="FF0000"/>
              </a:solidFill>
              <a:latin typeface="微软雅黑" panose="020B0503020204020204" pitchFamily="34" charset="-122"/>
              <a:cs typeface="微软雅黑" panose="020B0503020204020204" pitchFamily="34" charset="-122"/>
            </a:endParaRPr>
          </a:p>
          <a:p>
            <a:pPr>
              <a:lnSpc>
                <a:spcPct val="150000"/>
              </a:lnSpc>
              <a:buSzPct val="93000"/>
              <a:tabLst>
                <a:tab pos="477520" algn="l"/>
              </a:tabLst>
            </a:pPr>
            <a:r>
              <a:rPr lang="en-US" sz="1700" b="1" dirty="0">
                <a:solidFill>
                  <a:srgbClr val="FF0000"/>
                </a:solidFill>
                <a:latin typeface="微软雅黑" panose="020B0503020204020204" pitchFamily="34" charset="-122"/>
                <a:cs typeface="微软雅黑" panose="020B0503020204020204" pitchFamily="34" charset="-122"/>
              </a:rPr>
              <a:t>     2.</a:t>
            </a:r>
            <a:r>
              <a:rPr sz="1700" b="1" dirty="0">
                <a:solidFill>
                  <a:srgbClr val="FF0000"/>
                </a:solidFill>
                <a:latin typeface="微软雅黑" panose="020B0503020204020204" pitchFamily="34" charset="-122"/>
                <a:cs typeface="微软雅黑" panose="020B0503020204020204" pitchFamily="34" charset="-122"/>
              </a:rPr>
              <a:t>未</a:t>
            </a:r>
            <a:r>
              <a:rPr sz="1700" b="1" spc="-10" dirty="0">
                <a:solidFill>
                  <a:srgbClr val="FF0000"/>
                </a:solidFill>
                <a:latin typeface="微软雅黑" panose="020B0503020204020204" pitchFamily="34" charset="-122"/>
                <a:cs typeface="微软雅黑" panose="020B0503020204020204" pitchFamily="34" charset="-122"/>
              </a:rPr>
              <a:t>从</a:t>
            </a:r>
            <a:r>
              <a:rPr sz="1700" b="1" dirty="0">
                <a:solidFill>
                  <a:srgbClr val="FF0000"/>
                </a:solidFill>
                <a:latin typeface="微软雅黑" panose="020B0503020204020204" pitchFamily="34" charset="-122"/>
                <a:cs typeface="微软雅黑" panose="020B0503020204020204" pitchFamily="34" charset="-122"/>
              </a:rPr>
              <a:t>可能</a:t>
            </a:r>
            <a:r>
              <a:rPr sz="1700" b="1" spc="-10" dirty="0">
                <a:solidFill>
                  <a:srgbClr val="FF0000"/>
                </a:solidFill>
                <a:latin typeface="微软雅黑" panose="020B0503020204020204" pitchFamily="34" charset="-122"/>
                <a:cs typeface="微软雅黑" panose="020B0503020204020204" pitchFamily="34" charset="-122"/>
              </a:rPr>
              <a:t>的</a:t>
            </a:r>
            <a:r>
              <a:rPr sz="1700" b="1" dirty="0">
                <a:solidFill>
                  <a:srgbClr val="FF0000"/>
                </a:solidFill>
                <a:latin typeface="微软雅黑" panose="020B0503020204020204" pitchFamily="34" charset="-122"/>
                <a:cs typeface="微软雅黑" panose="020B0503020204020204" pitchFamily="34" charset="-122"/>
              </a:rPr>
              <a:t>突发</a:t>
            </a:r>
            <a:r>
              <a:rPr sz="1700" b="1" spc="-10" dirty="0">
                <a:solidFill>
                  <a:srgbClr val="FF0000"/>
                </a:solidFill>
                <a:latin typeface="微软雅黑" panose="020B0503020204020204" pitchFamily="34" charset="-122"/>
                <a:cs typeface="微软雅黑" panose="020B0503020204020204" pitchFamily="34" charset="-122"/>
              </a:rPr>
              <a:t>环</a:t>
            </a:r>
            <a:r>
              <a:rPr sz="1700" b="1" dirty="0">
                <a:solidFill>
                  <a:srgbClr val="FF0000"/>
                </a:solidFill>
                <a:latin typeface="微软雅黑" panose="020B0503020204020204" pitchFamily="34" charset="-122"/>
                <a:cs typeface="微软雅黑" panose="020B0503020204020204" pitchFamily="34" charset="-122"/>
              </a:rPr>
              <a:t>境事</a:t>
            </a:r>
            <a:r>
              <a:rPr sz="1700" b="1" spc="-10" dirty="0">
                <a:solidFill>
                  <a:srgbClr val="FF0000"/>
                </a:solidFill>
                <a:latin typeface="微软雅黑" panose="020B0503020204020204" pitchFamily="34" charset="-122"/>
                <a:cs typeface="微软雅黑" panose="020B0503020204020204" pitchFamily="34" charset="-122"/>
              </a:rPr>
              <a:t>件</a:t>
            </a:r>
            <a:r>
              <a:rPr sz="1700" b="1" dirty="0">
                <a:solidFill>
                  <a:srgbClr val="FF0000"/>
                </a:solidFill>
                <a:latin typeface="微软雅黑" panose="020B0503020204020204" pitchFamily="34" charset="-122"/>
                <a:cs typeface="微软雅黑" panose="020B0503020204020204" pitchFamily="34" charset="-122"/>
              </a:rPr>
              <a:t>情景</a:t>
            </a:r>
            <a:r>
              <a:rPr sz="1700" b="1" spc="-10" dirty="0">
                <a:solidFill>
                  <a:srgbClr val="FF0000"/>
                </a:solidFill>
                <a:latin typeface="微软雅黑" panose="020B0503020204020204" pitchFamily="34" charset="-122"/>
                <a:cs typeface="微软雅黑" panose="020B0503020204020204" pitchFamily="34" charset="-122"/>
              </a:rPr>
              <a:t>出</a:t>
            </a:r>
            <a:r>
              <a:rPr sz="1700" b="1" dirty="0">
                <a:solidFill>
                  <a:srgbClr val="FF0000"/>
                </a:solidFill>
                <a:latin typeface="微软雅黑" panose="020B0503020204020204" pitchFamily="34" charset="-122"/>
                <a:cs typeface="微软雅黑" panose="020B0503020204020204" pitchFamily="34" charset="-122"/>
              </a:rPr>
              <a:t>发或</a:t>
            </a:r>
            <a:r>
              <a:rPr sz="1700" b="1" spc="-10" dirty="0">
                <a:solidFill>
                  <a:srgbClr val="FF0000"/>
                </a:solidFill>
                <a:latin typeface="微软雅黑" panose="020B0503020204020204" pitchFamily="34" charset="-122"/>
                <a:cs typeface="微软雅黑" panose="020B0503020204020204" pitchFamily="34" charset="-122"/>
              </a:rPr>
              <a:t>典</a:t>
            </a:r>
            <a:r>
              <a:rPr sz="1700" b="1" dirty="0">
                <a:solidFill>
                  <a:srgbClr val="FF0000"/>
                </a:solidFill>
                <a:latin typeface="微软雅黑" panose="020B0503020204020204" pitchFamily="34" charset="-122"/>
                <a:cs typeface="微软雅黑" panose="020B0503020204020204" pitchFamily="34" charset="-122"/>
              </a:rPr>
              <a:t>型突</a:t>
            </a:r>
            <a:r>
              <a:rPr sz="1700" b="1" spc="-10" dirty="0">
                <a:solidFill>
                  <a:srgbClr val="FF0000"/>
                </a:solidFill>
                <a:latin typeface="微软雅黑" panose="020B0503020204020204" pitchFamily="34" charset="-122"/>
                <a:cs typeface="微软雅黑" panose="020B0503020204020204" pitchFamily="34" charset="-122"/>
              </a:rPr>
              <a:t>发</a:t>
            </a:r>
            <a:r>
              <a:rPr sz="1700" b="1" dirty="0">
                <a:solidFill>
                  <a:srgbClr val="FF0000"/>
                </a:solidFill>
                <a:latin typeface="微软雅黑" panose="020B0503020204020204" pitchFamily="34" charset="-122"/>
                <a:cs typeface="微软雅黑" panose="020B0503020204020204" pitchFamily="34" charset="-122"/>
              </a:rPr>
              <a:t>环境</a:t>
            </a:r>
            <a:r>
              <a:rPr sz="1700" b="1" spc="-10" dirty="0">
                <a:solidFill>
                  <a:srgbClr val="FF0000"/>
                </a:solidFill>
                <a:latin typeface="微软雅黑" panose="020B0503020204020204" pitchFamily="34" charset="-122"/>
                <a:cs typeface="微软雅黑" panose="020B0503020204020204" pitchFamily="34" charset="-122"/>
              </a:rPr>
              <a:t>事</a:t>
            </a:r>
            <a:r>
              <a:rPr sz="1700" b="1" dirty="0">
                <a:solidFill>
                  <a:srgbClr val="FF0000"/>
                </a:solidFill>
                <a:latin typeface="微软雅黑" panose="020B0503020204020204" pitchFamily="34" charset="-122"/>
                <a:cs typeface="微软雅黑" panose="020B0503020204020204" pitchFamily="34" charset="-122"/>
              </a:rPr>
              <a:t>件情</a:t>
            </a:r>
            <a:r>
              <a:rPr sz="1700" b="1" spc="-10" dirty="0">
                <a:solidFill>
                  <a:srgbClr val="FF0000"/>
                </a:solidFill>
                <a:latin typeface="微软雅黑" panose="020B0503020204020204" pitchFamily="34" charset="-122"/>
                <a:cs typeface="微软雅黑" panose="020B0503020204020204" pitchFamily="34" charset="-122"/>
              </a:rPr>
              <a:t>景</a:t>
            </a:r>
            <a:r>
              <a:rPr sz="1700" b="1" dirty="0">
                <a:solidFill>
                  <a:srgbClr val="FF0000"/>
                </a:solidFill>
                <a:latin typeface="微软雅黑" panose="020B0503020204020204" pitchFamily="34" charset="-122"/>
                <a:cs typeface="微软雅黑" panose="020B0503020204020204" pitchFamily="34" charset="-122"/>
              </a:rPr>
              <a:t>缺失;</a:t>
            </a:r>
            <a:endParaRPr sz="1700" b="1" dirty="0">
              <a:solidFill>
                <a:srgbClr val="FF0000"/>
              </a:solidFill>
              <a:latin typeface="微软雅黑" panose="020B0503020204020204" pitchFamily="34" charset="-122"/>
              <a:cs typeface="微软雅黑" panose="020B0503020204020204" pitchFamily="34" charset="-122"/>
            </a:endParaRPr>
          </a:p>
          <a:p>
            <a:pPr>
              <a:lnSpc>
                <a:spcPct val="150000"/>
              </a:lnSpc>
              <a:buSzPct val="93000"/>
              <a:tabLst>
                <a:tab pos="477520" algn="l"/>
              </a:tabLst>
            </a:pPr>
            <a:r>
              <a:rPr lang="en-US" sz="1700" b="1" dirty="0">
                <a:solidFill>
                  <a:srgbClr val="FF0000"/>
                </a:solidFill>
                <a:latin typeface="微软雅黑" panose="020B0503020204020204" pitchFamily="34" charset="-122"/>
                <a:cs typeface="微软雅黑" panose="020B0503020204020204" pitchFamily="34" charset="-122"/>
              </a:rPr>
              <a:t>     3.</a:t>
            </a:r>
            <a:r>
              <a:rPr sz="1700" b="1" dirty="0">
                <a:solidFill>
                  <a:srgbClr val="FF0000"/>
                </a:solidFill>
                <a:latin typeface="微软雅黑" panose="020B0503020204020204" pitchFamily="34" charset="-122"/>
                <a:cs typeface="微软雅黑" panose="020B0503020204020204" pitchFamily="34" charset="-122"/>
              </a:rPr>
              <a:t>周</a:t>
            </a:r>
            <a:r>
              <a:rPr sz="1700" b="1" spc="-10" dirty="0">
                <a:solidFill>
                  <a:srgbClr val="FF0000"/>
                </a:solidFill>
                <a:latin typeface="微软雅黑" panose="020B0503020204020204" pitchFamily="34" charset="-122"/>
                <a:cs typeface="微软雅黑" panose="020B0503020204020204" pitchFamily="34" charset="-122"/>
              </a:rPr>
              <a:t>边</a:t>
            </a:r>
            <a:r>
              <a:rPr sz="1700" b="1" dirty="0">
                <a:solidFill>
                  <a:srgbClr val="FF0000"/>
                </a:solidFill>
                <a:latin typeface="微软雅黑" panose="020B0503020204020204" pitchFamily="34" charset="-122"/>
                <a:cs typeface="微软雅黑" panose="020B0503020204020204" pitchFamily="34" charset="-122"/>
              </a:rPr>
              <a:t>居民</a:t>
            </a:r>
            <a:r>
              <a:rPr sz="1700" b="1" spc="-10" dirty="0">
                <a:solidFill>
                  <a:srgbClr val="FF0000"/>
                </a:solidFill>
                <a:latin typeface="微软雅黑" panose="020B0503020204020204" pitchFamily="34" charset="-122"/>
                <a:cs typeface="微软雅黑" panose="020B0503020204020204" pitchFamily="34" charset="-122"/>
              </a:rPr>
              <a:t>和</a:t>
            </a:r>
            <a:r>
              <a:rPr sz="1700" b="1" dirty="0">
                <a:solidFill>
                  <a:srgbClr val="FF0000"/>
                </a:solidFill>
                <a:latin typeface="微软雅黑" panose="020B0503020204020204" pitchFamily="34" charset="-122"/>
                <a:cs typeface="微软雅黑" panose="020B0503020204020204" pitchFamily="34" charset="-122"/>
              </a:rPr>
              <a:t>单位</a:t>
            </a:r>
            <a:r>
              <a:rPr sz="1700" b="1" spc="-10" dirty="0">
                <a:solidFill>
                  <a:srgbClr val="FF0000"/>
                </a:solidFill>
                <a:latin typeface="微软雅黑" panose="020B0503020204020204" pitchFamily="34" charset="-122"/>
                <a:cs typeface="微软雅黑" panose="020B0503020204020204" pitchFamily="34" charset="-122"/>
              </a:rPr>
              <a:t>无</a:t>
            </a:r>
            <a:r>
              <a:rPr sz="1700" b="1" dirty="0">
                <a:solidFill>
                  <a:srgbClr val="FF0000"/>
                </a:solidFill>
                <a:latin typeface="微软雅黑" panose="020B0503020204020204" pitchFamily="34" charset="-122"/>
                <a:cs typeface="微软雅黑" panose="020B0503020204020204" pitchFamily="34" charset="-122"/>
              </a:rPr>
              <a:t>法获</a:t>
            </a:r>
            <a:r>
              <a:rPr sz="1700" b="1" spc="-10" dirty="0">
                <a:solidFill>
                  <a:srgbClr val="FF0000"/>
                </a:solidFill>
                <a:latin typeface="微软雅黑" panose="020B0503020204020204" pitchFamily="34" charset="-122"/>
                <a:cs typeface="微软雅黑" panose="020B0503020204020204" pitchFamily="34" charset="-122"/>
              </a:rPr>
              <a:t>得</a:t>
            </a:r>
            <a:r>
              <a:rPr sz="1700" b="1" dirty="0">
                <a:solidFill>
                  <a:srgbClr val="FF0000"/>
                </a:solidFill>
                <a:latin typeface="微软雅黑" panose="020B0503020204020204" pitchFamily="34" charset="-122"/>
                <a:cs typeface="微软雅黑" panose="020B0503020204020204" pitchFamily="34" charset="-122"/>
              </a:rPr>
              <a:t>事件</a:t>
            </a:r>
            <a:r>
              <a:rPr sz="1700" b="1" spc="-10" dirty="0">
                <a:solidFill>
                  <a:srgbClr val="FF0000"/>
                </a:solidFill>
                <a:latin typeface="微软雅黑" panose="020B0503020204020204" pitchFamily="34" charset="-122"/>
                <a:cs typeface="微软雅黑" panose="020B0503020204020204" pitchFamily="34" charset="-122"/>
              </a:rPr>
              <a:t>信</a:t>
            </a:r>
            <a:r>
              <a:rPr sz="1700" b="1" dirty="0">
                <a:solidFill>
                  <a:srgbClr val="FF0000"/>
                </a:solidFill>
                <a:latin typeface="微软雅黑" panose="020B0503020204020204" pitchFamily="34" charset="-122"/>
                <a:cs typeface="微软雅黑" panose="020B0503020204020204" pitchFamily="34" charset="-122"/>
              </a:rPr>
              <a:t>息的</a:t>
            </a:r>
            <a:r>
              <a:rPr sz="1700" b="1" spc="5" dirty="0">
                <a:solidFill>
                  <a:srgbClr val="FF0000"/>
                </a:solidFill>
                <a:latin typeface="微软雅黑" panose="020B0503020204020204" pitchFamily="34" charset="-122"/>
                <a:cs typeface="微软雅黑" panose="020B0503020204020204" pitchFamily="34" charset="-122"/>
              </a:rPr>
              <a:t>。</a:t>
            </a:r>
            <a:endParaRPr sz="1700" b="1" dirty="0">
              <a:solidFill>
                <a:srgbClr val="FF0000"/>
              </a:solidFill>
              <a:latin typeface="微软雅黑" panose="020B0503020204020204" pitchFamily="34" charset="-122"/>
              <a:cs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783" y="0"/>
            <a:ext cx="11353799" cy="754380"/>
          </a:xfrm>
          <a:custGeom>
            <a:avLst/>
            <a:gdLst/>
            <a:ahLst/>
            <a:cxnLst/>
            <a:rect l="l" t="t" r="r" b="b"/>
            <a:pathLst>
              <a:path w="102869" h="754380">
                <a:moveTo>
                  <a:pt x="0" y="0"/>
                </a:moveTo>
                <a:lnTo>
                  <a:pt x="102869" y="0"/>
                </a:lnTo>
                <a:lnTo>
                  <a:pt x="102869" y="754380"/>
                </a:lnTo>
                <a:lnTo>
                  <a:pt x="0" y="7543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59367" y="90170"/>
            <a:ext cx="3891915" cy="574040"/>
          </a:xfrm>
          <a:prstGeom prst="rect">
            <a:avLst/>
          </a:prstGeom>
        </p:spPr>
        <p:txBody>
          <a:bodyPr vert="horz" wrap="square" lIns="0" tIns="12700" rIns="0" bIns="0" rtlCol="0">
            <a:spAutoFit/>
          </a:bodyPr>
          <a:lstStyle/>
          <a:p>
            <a:pPr marL="12700">
              <a:spcBef>
                <a:spcPts val="100"/>
              </a:spcBef>
              <a:tabLst>
                <a:tab pos="678180" algn="l"/>
              </a:tabLst>
            </a:pPr>
            <a:r>
              <a:rPr sz="5400" baseline="-3000" dirty="0">
                <a:solidFill>
                  <a:srgbClr val="1D77C7"/>
                </a:solidFill>
              </a:rPr>
              <a:t>一	</a:t>
            </a:r>
            <a:r>
              <a:rPr sz="3600" dirty="0">
                <a:solidFill>
                  <a:srgbClr val="FFFFFF"/>
                </a:solidFill>
              </a:rPr>
              <a:t>应急预案的程序</a:t>
            </a:r>
            <a:endParaRPr sz="3600" dirty="0"/>
          </a:p>
        </p:txBody>
      </p:sp>
      <p:sp>
        <p:nvSpPr>
          <p:cNvPr id="10" name="object 10"/>
          <p:cNvSpPr txBox="1">
            <a:spLocks noGrp="1"/>
          </p:cNvSpPr>
          <p:nvPr>
            <p:ph type="sldNum" sz="quarter" idx="12"/>
          </p:nvPr>
        </p:nvSpPr>
        <p:spPr>
          <a:xfrm>
            <a:off x="14397396" y="6539929"/>
            <a:ext cx="406400" cy="295594"/>
          </a:xfrm>
          <a:prstGeom prst="rect">
            <a:avLst/>
          </a:prstGeom>
        </p:spPr>
        <p:txBody>
          <a:bodyPr vert="horz" wrap="square" lIns="0" tIns="18415" rIns="0" bIns="0" rtlCol="0">
            <a:spAutoFit/>
          </a:bodyPr>
          <a:lstStyle/>
          <a:p>
            <a:pPr marL="25400">
              <a:spcBef>
                <a:spcPts val="145"/>
              </a:spcBef>
            </a:pPr>
            <a:r>
              <a:rPr dirty="0"/>
              <a:t>14</a:t>
            </a:r>
            <a:endParaRPr dirty="0"/>
          </a:p>
        </p:txBody>
      </p:sp>
      <p:sp>
        <p:nvSpPr>
          <p:cNvPr id="7" name="object 7"/>
          <p:cNvSpPr/>
          <p:nvPr/>
        </p:nvSpPr>
        <p:spPr>
          <a:xfrm>
            <a:off x="-1" y="0"/>
            <a:ext cx="359367" cy="7543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8" name="object 8"/>
          <p:cNvSpPr/>
          <p:nvPr/>
        </p:nvSpPr>
        <p:spPr>
          <a:xfrm>
            <a:off x="0" y="6452235"/>
            <a:ext cx="11125200" cy="40576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126766" y="6452236"/>
            <a:ext cx="1089688" cy="4057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19</a:t>
            </a:r>
            <a:endParaRPr sz="2400" dirty="0">
              <a:solidFill>
                <a:schemeClr val="bg1"/>
              </a:solidFill>
            </a:endParaRPr>
          </a:p>
        </p:txBody>
      </p:sp>
      <p:sp>
        <p:nvSpPr>
          <p:cNvPr id="4" name="object 6"/>
          <p:cNvSpPr txBox="1"/>
          <p:nvPr/>
        </p:nvSpPr>
        <p:spPr>
          <a:xfrm>
            <a:off x="-5138" y="664210"/>
            <a:ext cx="12182582" cy="5875655"/>
          </a:xfrm>
          <a:prstGeom prst="rect">
            <a:avLst/>
          </a:prstGeom>
        </p:spPr>
        <p:txBody>
          <a:bodyPr vert="horz" wrap="square" lIns="0" tIns="12700" rIns="0" bIns="0" rtlCol="0">
            <a:spAutoFit/>
          </a:bodyPr>
          <a:lstStyle/>
          <a:p>
            <a:pPr marL="12700" marR="60960" algn="just">
              <a:lnSpc>
                <a:spcPct val="150000"/>
              </a:lnSpc>
              <a:buSzPct val="93000"/>
              <a:tabLst>
                <a:tab pos="552450" algn="l"/>
              </a:tabLst>
            </a:pPr>
            <a:r>
              <a:rPr lang="en-US"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(2)</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境</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风险评</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估</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报告》</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按照《</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企</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业突发</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境事件</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险评估</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指</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南</a:t>
            </a:r>
            <a:r>
              <a:rPr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试行</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环办[2014]34</a:t>
            </a:r>
            <a:r>
              <a:rPr spc="-2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号</a:t>
            </a:r>
            <a:r>
              <a:rPr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和《</a:t>
            </a:r>
            <a:r>
              <a:rPr spc="5"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企</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业</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突</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发环</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境</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事件</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险分</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级</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方法</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(HJ941-2018)</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的</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要</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求编</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制</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marL="12700" marR="60960" algn="just">
              <a:lnSpc>
                <a:spcPct val="150000"/>
              </a:lnSpc>
              <a:buSzPct val="93000"/>
              <a:tabLst>
                <a:tab pos="552450" algn="l"/>
              </a:tabLst>
            </a:pPr>
            <a:r>
              <a:rPr lang="en-US"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(3)</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境</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应急资</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源</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调查报</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告</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》应按</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照</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《环境</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急资源</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调</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查指南</a:t>
            </a:r>
            <a:r>
              <a:rPr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试</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行</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环办</a:t>
            </a:r>
            <a:r>
              <a:rPr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a:t>
            </a:r>
            <a:r>
              <a:rPr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急[2019]17</a:t>
            </a:r>
            <a:r>
              <a:rPr spc="-2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号</a:t>
            </a:r>
            <a:r>
              <a:rPr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的要</a:t>
            </a:r>
            <a:r>
              <a:rPr spc="5"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求</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编</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制</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marL="12700" marR="200025" algn="just">
              <a:lnSpc>
                <a:spcPct val="150000"/>
              </a:lnSpc>
              <a:tabLst>
                <a:tab pos="655955" algn="l"/>
              </a:tabLst>
            </a:pPr>
            <a:r>
              <a:rPr lang="en-US" spc="-1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(4)</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环境</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急预案编制</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过</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程中需注意</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的</a:t>
            </a:r>
            <a:r>
              <a:rPr spc="-15"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技术细节</a:t>
            </a:r>
            <a:r>
              <a:rPr lang="zh-CN" altLang="en-US" spc="-1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5"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风险</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物</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质识别全面</a:t>
            </a:r>
            <a:r>
              <a:rPr lang="zh-CN" altLang="en-US" spc="-2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风险等级按</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要</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素分别判别</a:t>
            </a:r>
            <a:r>
              <a:rPr spc="-2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应急</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机</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构设</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置</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需合</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理</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、风</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险</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受体</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的</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联系</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方</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式列</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清</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楚、</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不</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要和</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安</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全生</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产</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以及</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安</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全评</a:t>
            </a:r>
            <a:r>
              <a:rPr spc="-10"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价</a:t>
            </a:r>
            <a:r>
              <a:rPr dirty="0" err="1">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搞混</a:t>
            </a:r>
            <a:r>
              <a:rPr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150000"/>
              </a:lnSpc>
              <a:buClr>
                <a:srgbClr val="4F81BB"/>
              </a:buClr>
              <a:buSzPct val="111000"/>
              <a:buFont typeface="Wingdings" panose="05000000000000000000" pitchFamily="2" charset="2"/>
              <a:buChar char="u"/>
              <a:tabLst>
                <a:tab pos="357505" algn="l"/>
              </a:tabLst>
            </a:pP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环境应急预案的回顾性评估与修订：</a:t>
            </a: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endParaRPr>
          </a:p>
          <a:p>
            <a:pPr algn="just">
              <a:lnSpc>
                <a:spcPct val="150000"/>
              </a:lnSpc>
              <a:buClr>
                <a:srgbClr val="4F81BB"/>
              </a:buClr>
              <a:buSzPct val="111000"/>
              <a:tabLst>
                <a:tab pos="357505" algn="l"/>
              </a:tabLst>
            </a:pPr>
            <a:r>
              <a:rPr lang="zh-CN" altLang="en-US" spc="-10" dirty="0">
                <a:solidFill>
                  <a:srgbClr val="0D0D0D"/>
                </a:solidFill>
                <a:latin typeface="微软雅黑" panose="020B0503020204020204" pitchFamily="34" charset="-122"/>
                <a:ea typeface="微软雅黑" panose="020B0503020204020204" pitchFamily="34" charset="-122"/>
              </a:rPr>
              <a:t>    企业结合环境应急预案实施情况，</a:t>
            </a:r>
            <a:r>
              <a:rPr lang="zh-CN" altLang="en-US" b="1" spc="-10" dirty="0">
                <a:solidFill>
                  <a:srgbClr val="FF0000"/>
                </a:solidFill>
                <a:latin typeface="微软雅黑" panose="020B0503020204020204" pitchFamily="34" charset="-122"/>
                <a:ea typeface="微软雅黑" panose="020B0503020204020204" pitchFamily="34" charset="-122"/>
              </a:rPr>
              <a:t>至少每三年</a:t>
            </a:r>
            <a:r>
              <a:rPr lang="zh-CN" altLang="en-US" spc="-10" dirty="0">
                <a:solidFill>
                  <a:srgbClr val="0D0D0D"/>
                </a:solidFill>
                <a:latin typeface="微软雅黑" panose="020B0503020204020204" pitchFamily="34" charset="-122"/>
                <a:ea typeface="微软雅黑" panose="020B0503020204020204" pitchFamily="34" charset="-122"/>
              </a:rPr>
              <a:t>对面临的环境风险和环境应急预案进行一次回顾性评估。有下列情形之一的，企业应当依据有关预案编制导则及时修订</a:t>
            </a:r>
            <a:r>
              <a:rPr lang="en-US" altLang="zh-CN" spc="-10" dirty="0">
                <a:solidFill>
                  <a:srgbClr val="0D0D0D"/>
                </a:solidFill>
                <a:latin typeface="微软雅黑" panose="020B0503020204020204" pitchFamily="34" charset="-122"/>
                <a:ea typeface="微软雅黑" panose="020B0503020204020204" pitchFamily="34" charset="-122"/>
              </a:rPr>
              <a:t>: </a:t>
            </a:r>
            <a:endParaRPr lang="en-US" altLang="zh-CN" spc="-10" dirty="0">
              <a:solidFill>
                <a:srgbClr val="0D0D0D"/>
              </a:solidFill>
              <a:latin typeface="微软雅黑" panose="020B0503020204020204" pitchFamily="34" charset="-122"/>
              <a:ea typeface="微软雅黑" panose="020B0503020204020204" pitchFamily="34" charset="-122"/>
            </a:endParaRPr>
          </a:p>
          <a:p>
            <a:pPr marL="317500" algn="just">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面</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临</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的环</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境</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风险</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生变</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化</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，需</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重新</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进</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行环</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境</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风险</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a:t>
            </a:r>
            <a:r>
              <a:rPr lang="zh-CN" altLang="en-US" b="1" spc="2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估的</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17500" algn="just">
              <a:lnSpc>
                <a:spcPct val="150000"/>
              </a:lnSpc>
            </a:pPr>
            <a:r>
              <a:rPr lang="en-US" altLang="zh-CN"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管理</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组</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织指</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挥</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体系</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与</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职责</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生重</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大</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变化</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22885" marR="1727200" algn="just">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环境</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急监测</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预</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警及报告</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机</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制、应</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流程和措</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施</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保</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障措施发</a:t>
            </a:r>
            <a:r>
              <a:rPr lang="zh-CN" altLang="en-US"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变化的</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22885" marR="1727200" algn="just">
              <a:lnSpc>
                <a:spcPct val="150000"/>
              </a:lnSpc>
            </a:pPr>
            <a:r>
              <a:rPr lang="en-US" altLang="zh-CN"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资</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源发</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变化</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22885" marR="1610360" algn="just">
              <a:lnSpc>
                <a:spcPct val="150000"/>
              </a:lnSpc>
            </a:pPr>
            <a:r>
              <a:rPr lang="en-US" altLang="zh-CN"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spc="-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在突发事</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件</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实际应对和应急</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演</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练中发现问题，需</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对环境应急预案</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作</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出调整的</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22885" marR="1610360" algn="just">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其</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他</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需要</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修</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订的</a:t>
            </a:r>
            <a:r>
              <a:rPr lang="zh-CN" altLang="en-US" b="1"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情</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况</a:t>
            </a:r>
            <a:r>
              <a:rPr lang="zh-CN" altLang="en-US"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783" y="0"/>
            <a:ext cx="11353799" cy="754380"/>
          </a:xfrm>
          <a:custGeom>
            <a:avLst/>
            <a:gdLst/>
            <a:ahLst/>
            <a:cxnLst/>
            <a:rect l="l" t="t" r="r" b="b"/>
            <a:pathLst>
              <a:path w="102869" h="754380">
                <a:moveTo>
                  <a:pt x="0" y="0"/>
                </a:moveTo>
                <a:lnTo>
                  <a:pt x="102869" y="0"/>
                </a:lnTo>
                <a:lnTo>
                  <a:pt x="102869" y="754380"/>
                </a:lnTo>
                <a:lnTo>
                  <a:pt x="0" y="7543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59367" y="90170"/>
            <a:ext cx="3891915" cy="574040"/>
          </a:xfrm>
          <a:prstGeom prst="rect">
            <a:avLst/>
          </a:prstGeom>
        </p:spPr>
        <p:txBody>
          <a:bodyPr vert="horz" wrap="square" lIns="0" tIns="12700" rIns="0" bIns="0" rtlCol="0">
            <a:spAutoFit/>
          </a:bodyPr>
          <a:lstStyle/>
          <a:p>
            <a:pPr marL="12700">
              <a:spcBef>
                <a:spcPts val="100"/>
              </a:spcBef>
              <a:tabLst>
                <a:tab pos="678180" algn="l"/>
              </a:tabLst>
            </a:pPr>
            <a:r>
              <a:rPr sz="5400" baseline="-3000" dirty="0">
                <a:solidFill>
                  <a:srgbClr val="1D77C7"/>
                </a:solidFill>
              </a:rPr>
              <a:t>一	</a:t>
            </a:r>
            <a:r>
              <a:rPr sz="3600" dirty="0">
                <a:solidFill>
                  <a:srgbClr val="FFFFFF"/>
                </a:solidFill>
              </a:rPr>
              <a:t>应急预案的程序</a:t>
            </a:r>
            <a:endParaRPr sz="3600" dirty="0"/>
          </a:p>
        </p:txBody>
      </p:sp>
      <p:sp>
        <p:nvSpPr>
          <p:cNvPr id="10" name="object 10"/>
          <p:cNvSpPr txBox="1">
            <a:spLocks noGrp="1"/>
          </p:cNvSpPr>
          <p:nvPr>
            <p:ph type="sldNum" sz="quarter" idx="12"/>
          </p:nvPr>
        </p:nvSpPr>
        <p:spPr>
          <a:xfrm>
            <a:off x="14397396" y="6539929"/>
            <a:ext cx="406400" cy="295594"/>
          </a:xfrm>
          <a:prstGeom prst="rect">
            <a:avLst/>
          </a:prstGeom>
        </p:spPr>
        <p:txBody>
          <a:bodyPr vert="horz" wrap="square" lIns="0" tIns="18415" rIns="0" bIns="0" rtlCol="0">
            <a:spAutoFit/>
          </a:bodyPr>
          <a:lstStyle/>
          <a:p>
            <a:pPr marL="25400">
              <a:spcBef>
                <a:spcPts val="145"/>
              </a:spcBef>
            </a:pPr>
            <a:r>
              <a:rPr dirty="0"/>
              <a:t>14</a:t>
            </a:r>
            <a:endParaRPr dirty="0"/>
          </a:p>
        </p:txBody>
      </p:sp>
      <p:sp>
        <p:nvSpPr>
          <p:cNvPr id="7" name="object 7"/>
          <p:cNvSpPr/>
          <p:nvPr/>
        </p:nvSpPr>
        <p:spPr>
          <a:xfrm>
            <a:off x="-1" y="0"/>
            <a:ext cx="359367" cy="7543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8" name="object 8"/>
          <p:cNvSpPr/>
          <p:nvPr/>
        </p:nvSpPr>
        <p:spPr>
          <a:xfrm>
            <a:off x="0" y="6452235"/>
            <a:ext cx="11125200" cy="40576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126766" y="6452236"/>
            <a:ext cx="1089688" cy="4057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pPr algn="ctr"/>
            <a:r>
              <a:rPr lang="en-US" sz="2400" dirty="0">
                <a:solidFill>
                  <a:schemeClr val="bg1"/>
                </a:solidFill>
              </a:rPr>
              <a:t>20</a:t>
            </a:r>
            <a:endParaRPr sz="2400" dirty="0">
              <a:solidFill>
                <a:schemeClr val="bg1"/>
              </a:solidFill>
            </a:endParaRPr>
          </a:p>
        </p:txBody>
      </p:sp>
      <p:sp>
        <p:nvSpPr>
          <p:cNvPr id="3" name="object 6"/>
          <p:cNvSpPr txBox="1"/>
          <p:nvPr/>
        </p:nvSpPr>
        <p:spPr>
          <a:xfrm>
            <a:off x="215642" y="1295400"/>
            <a:ext cx="11966940" cy="4562403"/>
          </a:xfrm>
          <a:prstGeom prst="rect">
            <a:avLst/>
          </a:prstGeom>
        </p:spPr>
        <p:txBody>
          <a:bodyPr vert="horz" wrap="square" lIns="0" tIns="146685" rIns="0" bIns="0" rtlCol="0">
            <a:spAutoFit/>
          </a:bodyPr>
          <a:lstStyle/>
          <a:p>
            <a:pPr marL="342900" indent="-342900" algn="just">
              <a:spcBef>
                <a:spcPts val="1155"/>
              </a:spcBef>
              <a:buClr>
                <a:srgbClr val="4F81BB"/>
              </a:buClr>
              <a:buSzPct val="111000"/>
              <a:buFont typeface="Wingdings" panose="05000000000000000000" pitchFamily="2" charset="2"/>
              <a:buChar char="u"/>
              <a:tabLst>
                <a:tab pos="357505" algn="l"/>
              </a:tabLst>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处罚</a:t>
            </a:r>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endParaRPr>
          </a:p>
          <a:p>
            <a:pPr algn="just">
              <a:lnSpc>
                <a:spcPct val="150000"/>
              </a:lnSpc>
              <a:spcBef>
                <a:spcPts val="1155"/>
              </a:spcBef>
              <a:buClr>
                <a:srgbClr val="4F81BB"/>
              </a:buClr>
              <a:buSzPct val="111000"/>
              <a:tabLst>
                <a:tab pos="357505" algn="l"/>
              </a:tabLst>
            </a:pPr>
            <a:r>
              <a:rPr lang="en-US" sz="28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000" b="1" dirty="0" err="1">
                <a:latin typeface="微软雅黑" panose="020B0503020204020204" pitchFamily="34" charset="-122"/>
                <a:cs typeface="微软雅黑" panose="020B0503020204020204" pitchFamily="34" charset="-122"/>
              </a:rPr>
              <a:t>企业事业单位有下列情形之一的，由县级以上环境保护主管部门责令改正，</a:t>
            </a:r>
            <a:r>
              <a:rPr sz="2000" b="1" dirty="0" err="1">
                <a:solidFill>
                  <a:srgbClr val="FF0000"/>
                </a:solidFill>
                <a:latin typeface="微软雅黑" panose="020B0503020204020204" pitchFamily="34" charset="-122"/>
                <a:cs typeface="微软雅黑" panose="020B0503020204020204" pitchFamily="34" charset="-122"/>
              </a:rPr>
              <a:t>可以处一万元以上三万元以下罚款</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dirty="0">
                <a:solidFill>
                  <a:srgbClr val="FF0000"/>
                </a:solidFill>
                <a:latin typeface="微软雅黑" panose="020B0503020204020204" pitchFamily="34" charset="-122"/>
                <a:cs typeface="微软雅黑" panose="020B0503020204020204" pitchFamily="34" charset="-122"/>
              </a:rPr>
              <a:t>（</a:t>
            </a:r>
            <a:r>
              <a:rPr lang="en-US" altLang="zh-CN" sz="2000" b="1" dirty="0">
                <a:solidFill>
                  <a:srgbClr val="FF0000"/>
                </a:solidFill>
                <a:latin typeface="微软雅黑" panose="020B0503020204020204" pitchFamily="34" charset="-122"/>
                <a:cs typeface="微软雅黑" panose="020B0503020204020204" pitchFamily="34" charset="-122"/>
              </a:rPr>
              <a:t>1</a:t>
            </a:r>
            <a:r>
              <a:rPr lang="zh-CN" altLang="en-US" sz="2000" b="1" dirty="0">
                <a:solidFill>
                  <a:srgbClr val="FF0000"/>
                </a:solidFill>
                <a:latin typeface="微软雅黑" panose="020B0503020204020204" pitchFamily="34" charset="-122"/>
                <a:cs typeface="微软雅黑" panose="020B0503020204020204" pitchFamily="34" charset="-122"/>
              </a:rPr>
              <a:t>）</a:t>
            </a:r>
            <a:r>
              <a:rPr sz="2000" b="1" dirty="0" err="1">
                <a:solidFill>
                  <a:srgbClr val="FF0000"/>
                </a:solidFill>
                <a:latin typeface="微软雅黑" panose="020B0503020204020204" pitchFamily="34" charset="-122"/>
                <a:cs typeface="微软雅黑" panose="020B0503020204020204" pitchFamily="34" charset="-122"/>
              </a:rPr>
              <a:t>未按规定开展突发环境事件风险评估工作，确定风险等级的</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spc="-15" dirty="0">
                <a:solidFill>
                  <a:srgbClr val="FF0000"/>
                </a:solidFill>
                <a:latin typeface="微软雅黑" panose="020B0503020204020204" pitchFamily="34" charset="-122"/>
                <a:cs typeface="微软雅黑" panose="020B0503020204020204" pitchFamily="34" charset="-122"/>
              </a:rPr>
              <a:t>（</a:t>
            </a:r>
            <a:r>
              <a:rPr lang="en-US" altLang="zh-CN" sz="2000" b="1" spc="-15" dirty="0">
                <a:solidFill>
                  <a:srgbClr val="FF0000"/>
                </a:solidFill>
                <a:latin typeface="微软雅黑" panose="020B0503020204020204" pitchFamily="34" charset="-122"/>
                <a:cs typeface="微软雅黑" panose="020B0503020204020204" pitchFamily="34" charset="-122"/>
              </a:rPr>
              <a:t>2</a:t>
            </a:r>
            <a:r>
              <a:rPr lang="zh-CN" altLang="en-US" sz="2000" b="1" spc="-15" dirty="0">
                <a:solidFill>
                  <a:srgbClr val="FF0000"/>
                </a:solidFill>
                <a:latin typeface="微软雅黑" panose="020B0503020204020204" pitchFamily="34" charset="-122"/>
                <a:cs typeface="微软雅黑" panose="020B0503020204020204" pitchFamily="34" charset="-122"/>
              </a:rPr>
              <a:t>）</a:t>
            </a:r>
            <a:r>
              <a:rPr sz="2000" b="1" spc="-15" dirty="0" err="1">
                <a:solidFill>
                  <a:srgbClr val="FF0000"/>
                </a:solidFill>
                <a:latin typeface="微软雅黑" panose="020B0503020204020204" pitchFamily="34" charset="-122"/>
                <a:cs typeface="微软雅黑" panose="020B0503020204020204" pitchFamily="34" charset="-122"/>
              </a:rPr>
              <a:t>未按规</a:t>
            </a:r>
            <a:r>
              <a:rPr sz="2000" b="1" dirty="0" err="1">
                <a:solidFill>
                  <a:srgbClr val="FF0000"/>
                </a:solidFill>
                <a:latin typeface="微软雅黑" panose="020B0503020204020204" pitchFamily="34" charset="-122"/>
                <a:cs typeface="微软雅黑" panose="020B0503020204020204" pitchFamily="34" charset="-122"/>
              </a:rPr>
              <a:t>定</a:t>
            </a:r>
            <a:r>
              <a:rPr sz="2000" b="1" spc="-15" dirty="0" err="1">
                <a:solidFill>
                  <a:srgbClr val="FF0000"/>
                </a:solidFill>
                <a:latin typeface="微软雅黑" panose="020B0503020204020204" pitchFamily="34" charset="-122"/>
                <a:cs typeface="微软雅黑" panose="020B0503020204020204" pitchFamily="34" charset="-122"/>
              </a:rPr>
              <a:t>开展环境安</a:t>
            </a:r>
            <a:r>
              <a:rPr sz="2000" b="1" dirty="0" err="1">
                <a:solidFill>
                  <a:srgbClr val="FF0000"/>
                </a:solidFill>
                <a:latin typeface="微软雅黑" panose="020B0503020204020204" pitchFamily="34" charset="-122"/>
                <a:cs typeface="微软雅黑" panose="020B0503020204020204" pitchFamily="34" charset="-122"/>
              </a:rPr>
              <a:t>全</a:t>
            </a:r>
            <a:r>
              <a:rPr sz="2000" b="1" spc="-15" dirty="0" err="1">
                <a:solidFill>
                  <a:srgbClr val="FF0000"/>
                </a:solidFill>
                <a:latin typeface="微软雅黑" panose="020B0503020204020204" pitchFamily="34" charset="-122"/>
                <a:cs typeface="微软雅黑" panose="020B0503020204020204" pitchFamily="34" charset="-122"/>
              </a:rPr>
              <a:t>隐患排查治</a:t>
            </a:r>
            <a:r>
              <a:rPr sz="2000" b="1" dirty="0" err="1">
                <a:solidFill>
                  <a:srgbClr val="FF0000"/>
                </a:solidFill>
                <a:latin typeface="微软雅黑" panose="020B0503020204020204" pitchFamily="34" charset="-122"/>
                <a:cs typeface="微软雅黑" panose="020B0503020204020204" pitchFamily="34" charset="-122"/>
              </a:rPr>
              <a:t>理</a:t>
            </a:r>
            <a:r>
              <a:rPr sz="2000" b="1" spc="-15" dirty="0" err="1">
                <a:solidFill>
                  <a:srgbClr val="FF0000"/>
                </a:solidFill>
                <a:latin typeface="微软雅黑" panose="020B0503020204020204" pitchFamily="34" charset="-122"/>
                <a:cs typeface="微软雅黑" panose="020B0503020204020204" pitchFamily="34" charset="-122"/>
              </a:rPr>
              <a:t>工作，建立</a:t>
            </a:r>
            <a:r>
              <a:rPr sz="2000" b="1" dirty="0" err="1">
                <a:solidFill>
                  <a:srgbClr val="FF0000"/>
                </a:solidFill>
                <a:latin typeface="微软雅黑" panose="020B0503020204020204" pitchFamily="34" charset="-122"/>
                <a:cs typeface="微软雅黑" panose="020B0503020204020204" pitchFamily="34" charset="-122"/>
              </a:rPr>
              <a:t>隐</a:t>
            </a:r>
            <a:r>
              <a:rPr sz="2000" b="1" spc="-15" dirty="0" err="1">
                <a:solidFill>
                  <a:srgbClr val="FF0000"/>
                </a:solidFill>
                <a:latin typeface="微软雅黑" panose="020B0503020204020204" pitchFamily="34" charset="-122"/>
                <a:cs typeface="微软雅黑" panose="020B0503020204020204" pitchFamily="34" charset="-122"/>
              </a:rPr>
              <a:t>患排查治理</a:t>
            </a:r>
            <a:r>
              <a:rPr sz="2000" b="1" dirty="0" err="1">
                <a:solidFill>
                  <a:srgbClr val="FF0000"/>
                </a:solidFill>
                <a:latin typeface="微软雅黑" panose="020B0503020204020204" pitchFamily="34" charset="-122"/>
                <a:cs typeface="微软雅黑" panose="020B0503020204020204" pitchFamily="34" charset="-122"/>
              </a:rPr>
              <a:t>档</a:t>
            </a:r>
            <a:r>
              <a:rPr sz="2000" b="1" spc="-15" dirty="0" err="1">
                <a:solidFill>
                  <a:srgbClr val="FF0000"/>
                </a:solidFill>
                <a:latin typeface="微软雅黑" panose="020B0503020204020204" pitchFamily="34" charset="-122"/>
                <a:cs typeface="微软雅黑" panose="020B0503020204020204" pitchFamily="34" charset="-122"/>
              </a:rPr>
              <a:t>案的</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dirty="0">
                <a:solidFill>
                  <a:srgbClr val="FF0000"/>
                </a:solidFill>
                <a:latin typeface="微软雅黑" panose="020B0503020204020204" pitchFamily="34" charset="-122"/>
                <a:cs typeface="微软雅黑" panose="020B0503020204020204" pitchFamily="34" charset="-122"/>
              </a:rPr>
              <a:t>（</a:t>
            </a:r>
            <a:r>
              <a:rPr lang="en-US" altLang="zh-CN" sz="2000" b="1" dirty="0">
                <a:solidFill>
                  <a:srgbClr val="FF0000"/>
                </a:solidFill>
                <a:latin typeface="微软雅黑" panose="020B0503020204020204" pitchFamily="34" charset="-122"/>
                <a:cs typeface="微软雅黑" panose="020B0503020204020204" pitchFamily="34" charset="-122"/>
              </a:rPr>
              <a:t>3</a:t>
            </a:r>
            <a:r>
              <a:rPr lang="zh-CN" altLang="en-US" sz="2000" b="1" dirty="0">
                <a:solidFill>
                  <a:srgbClr val="FF0000"/>
                </a:solidFill>
                <a:latin typeface="微软雅黑" panose="020B0503020204020204" pitchFamily="34" charset="-122"/>
                <a:cs typeface="微软雅黑" panose="020B0503020204020204" pitchFamily="34" charset="-122"/>
              </a:rPr>
              <a:t>）</a:t>
            </a:r>
            <a:r>
              <a:rPr sz="2000" b="1" dirty="0" err="1">
                <a:solidFill>
                  <a:srgbClr val="FF0000"/>
                </a:solidFill>
                <a:latin typeface="微软雅黑" panose="020B0503020204020204" pitchFamily="34" charset="-122"/>
                <a:cs typeface="微软雅黑" panose="020B0503020204020204" pitchFamily="34" charset="-122"/>
              </a:rPr>
              <a:t>未按规定将突发环境事件应急预案备案</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dirty="0">
                <a:solidFill>
                  <a:srgbClr val="FF0000"/>
                </a:solidFill>
                <a:latin typeface="微软雅黑" panose="020B0503020204020204" pitchFamily="34" charset="-122"/>
                <a:cs typeface="微软雅黑" panose="020B0503020204020204" pitchFamily="34" charset="-122"/>
              </a:rPr>
              <a:t>（</a:t>
            </a:r>
            <a:r>
              <a:rPr lang="en-US" altLang="zh-CN" sz="2000" b="1" dirty="0">
                <a:solidFill>
                  <a:srgbClr val="FF0000"/>
                </a:solidFill>
                <a:latin typeface="微软雅黑" panose="020B0503020204020204" pitchFamily="34" charset="-122"/>
                <a:cs typeface="微软雅黑" panose="020B0503020204020204" pitchFamily="34" charset="-122"/>
              </a:rPr>
              <a:t>4</a:t>
            </a:r>
            <a:r>
              <a:rPr lang="zh-CN" altLang="en-US" sz="2000" b="1" dirty="0">
                <a:solidFill>
                  <a:srgbClr val="FF0000"/>
                </a:solidFill>
                <a:latin typeface="微软雅黑" panose="020B0503020204020204" pitchFamily="34" charset="-122"/>
                <a:cs typeface="微软雅黑" panose="020B0503020204020204" pitchFamily="34" charset="-122"/>
              </a:rPr>
              <a:t>）</a:t>
            </a:r>
            <a:r>
              <a:rPr sz="2000" b="1" dirty="0" err="1">
                <a:solidFill>
                  <a:srgbClr val="FF0000"/>
                </a:solidFill>
                <a:latin typeface="微软雅黑" panose="020B0503020204020204" pitchFamily="34" charset="-122"/>
                <a:cs typeface="微软雅黑" panose="020B0503020204020204" pitchFamily="34" charset="-122"/>
              </a:rPr>
              <a:t>未按规定开展突发环境事件应急培训，如实记录培训情况的</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dirty="0">
                <a:solidFill>
                  <a:srgbClr val="FF0000"/>
                </a:solidFill>
                <a:latin typeface="微软雅黑" panose="020B0503020204020204" pitchFamily="34" charset="-122"/>
                <a:cs typeface="微软雅黑" panose="020B0503020204020204" pitchFamily="34" charset="-122"/>
              </a:rPr>
              <a:t>（</a:t>
            </a:r>
            <a:r>
              <a:rPr lang="en-US" altLang="zh-CN" sz="2000" b="1" dirty="0">
                <a:solidFill>
                  <a:srgbClr val="FF0000"/>
                </a:solidFill>
                <a:latin typeface="微软雅黑" panose="020B0503020204020204" pitchFamily="34" charset="-122"/>
                <a:cs typeface="微软雅黑" panose="020B0503020204020204" pitchFamily="34" charset="-122"/>
              </a:rPr>
              <a:t>5</a:t>
            </a:r>
            <a:r>
              <a:rPr lang="zh-CN" altLang="en-US" sz="2000" b="1" dirty="0">
                <a:solidFill>
                  <a:srgbClr val="FF0000"/>
                </a:solidFill>
                <a:latin typeface="微软雅黑" panose="020B0503020204020204" pitchFamily="34" charset="-122"/>
                <a:cs typeface="微软雅黑" panose="020B0503020204020204" pitchFamily="34" charset="-122"/>
              </a:rPr>
              <a:t>）</a:t>
            </a:r>
            <a:r>
              <a:rPr sz="2000" b="1" dirty="0" err="1">
                <a:solidFill>
                  <a:srgbClr val="FF0000"/>
                </a:solidFill>
                <a:latin typeface="微软雅黑" panose="020B0503020204020204" pitchFamily="34" charset="-122"/>
                <a:cs typeface="微软雅黑" panose="020B0503020204020204" pitchFamily="34" charset="-122"/>
              </a:rPr>
              <a:t>未按规定储备必要的环境应急装备和物资</a:t>
            </a:r>
            <a:r>
              <a:rPr sz="2000" b="1" dirty="0">
                <a:solidFill>
                  <a:srgbClr val="FF0000"/>
                </a:solidFill>
                <a:latin typeface="微软雅黑" panose="020B0503020204020204" pitchFamily="34" charset="-122"/>
                <a:cs typeface="微软雅黑" panose="020B0503020204020204" pitchFamily="34" charset="-122"/>
              </a:rPr>
              <a:t>;</a:t>
            </a:r>
            <a:endParaRPr lang="en-US" sz="2000" dirty="0">
              <a:latin typeface="微软雅黑" panose="020B0503020204020204" pitchFamily="34" charset="-122"/>
              <a:cs typeface="微软雅黑" panose="020B0503020204020204" pitchFamily="34" charset="-122"/>
            </a:endParaRPr>
          </a:p>
          <a:p>
            <a:pPr marL="12700" marR="5080" indent="457200">
              <a:lnSpc>
                <a:spcPct val="150000"/>
              </a:lnSpc>
              <a:spcBef>
                <a:spcPts val="20"/>
              </a:spcBef>
            </a:pPr>
            <a:r>
              <a:rPr lang="zh-CN" altLang="en-US" sz="2000" b="1" dirty="0">
                <a:solidFill>
                  <a:srgbClr val="FF0000"/>
                </a:solidFill>
                <a:latin typeface="微软雅黑" panose="020B0503020204020204" pitchFamily="34" charset="-122"/>
                <a:cs typeface="微软雅黑" panose="020B0503020204020204" pitchFamily="34" charset="-122"/>
              </a:rPr>
              <a:t>（</a:t>
            </a:r>
            <a:r>
              <a:rPr lang="en-US" altLang="zh-CN" sz="2000" b="1" dirty="0">
                <a:solidFill>
                  <a:srgbClr val="FF0000"/>
                </a:solidFill>
                <a:latin typeface="微软雅黑" panose="020B0503020204020204" pitchFamily="34" charset="-122"/>
                <a:cs typeface="微软雅黑" panose="020B0503020204020204" pitchFamily="34" charset="-122"/>
              </a:rPr>
              <a:t>6</a:t>
            </a:r>
            <a:r>
              <a:rPr lang="zh-CN" altLang="en-US" sz="2000" b="1" dirty="0">
                <a:solidFill>
                  <a:srgbClr val="FF0000"/>
                </a:solidFill>
                <a:latin typeface="微软雅黑" panose="020B0503020204020204" pitchFamily="34" charset="-122"/>
                <a:cs typeface="微软雅黑" panose="020B0503020204020204" pitchFamily="34" charset="-122"/>
              </a:rPr>
              <a:t>）</a:t>
            </a:r>
            <a:r>
              <a:rPr sz="2000" b="1" dirty="0" err="1">
                <a:solidFill>
                  <a:srgbClr val="FF0000"/>
                </a:solidFill>
                <a:latin typeface="微软雅黑" panose="020B0503020204020204" pitchFamily="34" charset="-122"/>
                <a:cs typeface="微软雅黑" panose="020B0503020204020204" pitchFamily="34" charset="-122"/>
              </a:rPr>
              <a:t>未按规定公开突发环境事件相关信息的</a:t>
            </a:r>
            <a:r>
              <a:rPr sz="2000" b="1" dirty="0">
                <a:solidFill>
                  <a:srgbClr val="FF0000"/>
                </a:solidFill>
                <a:latin typeface="微软雅黑" panose="020B0503020204020204" pitchFamily="34" charset="-122"/>
                <a:cs typeface="微软雅黑" panose="020B0503020204020204" pitchFamily="34" charset="-122"/>
              </a:rPr>
              <a:t>。</a:t>
            </a:r>
            <a:endParaRPr sz="2000" dirty="0">
              <a:latin typeface="微软雅黑" panose="020B0503020204020204" pitchFamily="34" charset="-122"/>
              <a:cs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30000" cy="779780"/>
          </a:xfrm>
          <a:custGeom>
            <a:avLst/>
            <a:gdLst/>
            <a:ahLst/>
            <a:cxnLst/>
            <a:rect l="l" t="t" r="r" b="b"/>
            <a:pathLst>
              <a:path w="207009" h="779780">
                <a:moveTo>
                  <a:pt x="0" y="0"/>
                </a:moveTo>
                <a:lnTo>
                  <a:pt x="207009" y="0"/>
                </a:lnTo>
                <a:lnTo>
                  <a:pt x="207009" y="779780"/>
                </a:lnTo>
                <a:lnTo>
                  <a:pt x="0" y="7797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00355" y="52237"/>
            <a:ext cx="3890645" cy="574040"/>
          </a:xfrm>
          <a:prstGeom prst="rect">
            <a:avLst/>
          </a:prstGeom>
        </p:spPr>
        <p:txBody>
          <a:bodyPr vert="horz" wrap="square" lIns="0" tIns="12700" rIns="0" bIns="0" rtlCol="0">
            <a:spAutoFit/>
          </a:bodyPr>
          <a:lstStyle/>
          <a:p>
            <a:pPr marL="12700">
              <a:spcBef>
                <a:spcPts val="100"/>
              </a:spcBef>
              <a:tabLst>
                <a:tab pos="676910" algn="l"/>
              </a:tabLst>
            </a:pPr>
            <a:r>
              <a:rPr sz="5400" baseline="-3000" dirty="0">
                <a:solidFill>
                  <a:srgbClr val="1D77C7"/>
                </a:solidFill>
              </a:rPr>
              <a:t>二	</a:t>
            </a:r>
            <a:r>
              <a:rPr sz="3600" dirty="0">
                <a:solidFill>
                  <a:srgbClr val="FFFFFF"/>
                </a:solidFill>
              </a:rPr>
              <a:t>应急演练的流程</a:t>
            </a:r>
            <a:endParaRPr sz="3600" dirty="0"/>
          </a:p>
        </p:txBody>
      </p:sp>
      <p:sp>
        <p:nvSpPr>
          <p:cNvPr id="6" name="object 6"/>
          <p:cNvSpPr txBox="1"/>
          <p:nvPr/>
        </p:nvSpPr>
        <p:spPr>
          <a:xfrm>
            <a:off x="340677" y="972931"/>
            <a:ext cx="3810000" cy="382156"/>
          </a:xfrm>
          <a:prstGeom prst="rect">
            <a:avLst/>
          </a:prstGeom>
        </p:spPr>
        <p:txBody>
          <a:bodyPr vert="horz" wrap="square" lIns="0" tIns="12700" rIns="0" bIns="0" rtlCol="0">
            <a:spAutoFit/>
          </a:bodyPr>
          <a:lstStyle/>
          <a:p>
            <a:pPr marL="356870" indent="-344805">
              <a:spcBef>
                <a:spcPts val="100"/>
              </a:spcBef>
              <a:buClr>
                <a:srgbClr val="4F81BB"/>
              </a:buClr>
              <a:buSzPct val="111000"/>
              <a:buFont typeface="Wingdings" panose="05000000000000000000"/>
              <a:buChar char=""/>
              <a:tabLst>
                <a:tab pos="357505" algn="l"/>
              </a:tabLst>
            </a:pPr>
            <a:r>
              <a:rPr sz="2400" b="1" dirty="0">
                <a:solidFill>
                  <a:srgbClr val="FF0000"/>
                </a:solidFill>
                <a:latin typeface="微软雅黑" panose="020B0503020204020204" pitchFamily="34" charset="-122"/>
                <a:ea typeface="微软雅黑" panose="020B0503020204020204" pitchFamily="34" charset="-122"/>
                <a:cs typeface="Microsoft YaHei UI" panose="020B0503020204020204" charset="-122"/>
              </a:rPr>
              <a:t>应急演练的组织与实施</a:t>
            </a:r>
            <a:r>
              <a:rPr b="1" dirty="0">
                <a:solidFill>
                  <a:srgbClr val="FF0000"/>
                </a:solidFill>
                <a:latin typeface="微软雅黑" panose="020B0503020204020204" pitchFamily="34" charset="-122"/>
                <a:ea typeface="微软雅黑" panose="020B0503020204020204" pitchFamily="34" charset="-122"/>
                <a:cs typeface="Microsoft YaHei UI" panose="020B0503020204020204" charset="-122"/>
              </a:rPr>
              <a:t>：</a:t>
            </a:r>
            <a:endParaRPr dirty="0">
              <a:latin typeface="微软雅黑" panose="020B0503020204020204" pitchFamily="34" charset="-122"/>
              <a:ea typeface="微软雅黑" panose="020B0503020204020204" pitchFamily="34" charset="-122"/>
              <a:cs typeface="Microsoft YaHei UI" panose="020B0503020204020204" charset="-122"/>
            </a:endParaRPr>
          </a:p>
        </p:txBody>
      </p:sp>
      <p:sp>
        <p:nvSpPr>
          <p:cNvPr id="7" name="object 7"/>
          <p:cNvSpPr/>
          <p:nvPr/>
        </p:nvSpPr>
        <p:spPr>
          <a:xfrm>
            <a:off x="3237904" y="1719072"/>
            <a:ext cx="5040442" cy="3291840"/>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0" y="0"/>
            <a:ext cx="300355" cy="7797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9" name="object 9"/>
          <p:cNvSpPr/>
          <p:nvPr/>
        </p:nvSpPr>
        <p:spPr>
          <a:xfrm>
            <a:off x="0" y="6477001"/>
            <a:ext cx="11237018" cy="381000"/>
          </a:xfrm>
          <a:custGeom>
            <a:avLst/>
            <a:gdLst/>
            <a:ahLst/>
            <a:cxnLst/>
            <a:rect l="l" t="t" r="r" b="b"/>
            <a:pathLst>
              <a:path w="8152130" h="297179">
                <a:moveTo>
                  <a:pt x="0" y="297179"/>
                </a:moveTo>
                <a:lnTo>
                  <a:pt x="8151876" y="297179"/>
                </a:lnTo>
                <a:lnTo>
                  <a:pt x="8151876" y="0"/>
                </a:lnTo>
                <a:lnTo>
                  <a:pt x="0" y="0"/>
                </a:lnTo>
                <a:lnTo>
                  <a:pt x="0" y="297179"/>
                </a:lnTo>
                <a:close/>
              </a:path>
            </a:pathLst>
          </a:custGeom>
          <a:solidFill>
            <a:srgbClr val="1D77C7"/>
          </a:solidFill>
        </p:spPr>
        <p:txBody>
          <a:bodyPr wrap="square" lIns="0" tIns="0" rIns="0" bIns="0" rtlCol="0"/>
          <a:lstStyle/>
          <a:p/>
        </p:txBody>
      </p:sp>
      <p:sp>
        <p:nvSpPr>
          <p:cNvPr id="10" name="object 10"/>
          <p:cNvSpPr/>
          <p:nvPr/>
        </p:nvSpPr>
        <p:spPr>
          <a:xfrm>
            <a:off x="11237018" y="6477000"/>
            <a:ext cx="960119" cy="381000"/>
          </a:xfrm>
          <a:custGeom>
            <a:avLst/>
            <a:gdLst/>
            <a:ahLst/>
            <a:cxnLst/>
            <a:rect l="l" t="t" r="r" b="b"/>
            <a:pathLst>
              <a:path w="960120" h="297179">
                <a:moveTo>
                  <a:pt x="0" y="0"/>
                </a:moveTo>
                <a:lnTo>
                  <a:pt x="0" y="297179"/>
                </a:lnTo>
                <a:lnTo>
                  <a:pt x="960120" y="297179"/>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77377" y="654160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21</a:t>
            </a:r>
            <a:endParaRPr dirty="0">
              <a:latin typeface="Arial" panose="020B0604020202020204"/>
              <a:cs typeface="Arial" panose="020B0604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30000" cy="779780"/>
          </a:xfrm>
          <a:custGeom>
            <a:avLst/>
            <a:gdLst/>
            <a:ahLst/>
            <a:cxnLst/>
            <a:rect l="l" t="t" r="r" b="b"/>
            <a:pathLst>
              <a:path w="207009" h="779780">
                <a:moveTo>
                  <a:pt x="0" y="0"/>
                </a:moveTo>
                <a:lnTo>
                  <a:pt x="207009" y="0"/>
                </a:lnTo>
                <a:lnTo>
                  <a:pt x="207009" y="779780"/>
                </a:lnTo>
                <a:lnTo>
                  <a:pt x="0" y="7797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00355" y="52237"/>
            <a:ext cx="3890645" cy="574040"/>
          </a:xfrm>
          <a:prstGeom prst="rect">
            <a:avLst/>
          </a:prstGeom>
        </p:spPr>
        <p:txBody>
          <a:bodyPr vert="horz" wrap="square" lIns="0" tIns="12700" rIns="0" bIns="0" rtlCol="0">
            <a:spAutoFit/>
          </a:bodyPr>
          <a:lstStyle/>
          <a:p>
            <a:pPr marL="12700">
              <a:spcBef>
                <a:spcPts val="100"/>
              </a:spcBef>
              <a:tabLst>
                <a:tab pos="676910" algn="l"/>
              </a:tabLst>
            </a:pPr>
            <a:r>
              <a:rPr sz="5400" baseline="-3000" dirty="0">
                <a:solidFill>
                  <a:srgbClr val="1D77C7"/>
                </a:solidFill>
              </a:rPr>
              <a:t>二	</a:t>
            </a:r>
            <a:r>
              <a:rPr sz="3600" dirty="0">
                <a:solidFill>
                  <a:srgbClr val="FFFFFF"/>
                </a:solidFill>
              </a:rPr>
              <a:t>应急演练的流程</a:t>
            </a:r>
            <a:endParaRPr sz="3600" dirty="0"/>
          </a:p>
        </p:txBody>
      </p:sp>
      <p:sp>
        <p:nvSpPr>
          <p:cNvPr id="8" name="object 8"/>
          <p:cNvSpPr/>
          <p:nvPr/>
        </p:nvSpPr>
        <p:spPr>
          <a:xfrm>
            <a:off x="0" y="0"/>
            <a:ext cx="300355" cy="7797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9" name="object 9"/>
          <p:cNvSpPr/>
          <p:nvPr/>
        </p:nvSpPr>
        <p:spPr>
          <a:xfrm>
            <a:off x="0" y="6477001"/>
            <a:ext cx="11237018" cy="381000"/>
          </a:xfrm>
          <a:custGeom>
            <a:avLst/>
            <a:gdLst/>
            <a:ahLst/>
            <a:cxnLst/>
            <a:rect l="l" t="t" r="r" b="b"/>
            <a:pathLst>
              <a:path w="8152130" h="297179">
                <a:moveTo>
                  <a:pt x="0" y="297179"/>
                </a:moveTo>
                <a:lnTo>
                  <a:pt x="8151876" y="297179"/>
                </a:lnTo>
                <a:lnTo>
                  <a:pt x="8151876" y="0"/>
                </a:lnTo>
                <a:lnTo>
                  <a:pt x="0" y="0"/>
                </a:lnTo>
                <a:lnTo>
                  <a:pt x="0" y="297179"/>
                </a:lnTo>
                <a:close/>
              </a:path>
            </a:pathLst>
          </a:custGeom>
          <a:solidFill>
            <a:srgbClr val="1D77C7"/>
          </a:solidFill>
        </p:spPr>
        <p:txBody>
          <a:bodyPr wrap="square" lIns="0" tIns="0" rIns="0" bIns="0" rtlCol="0"/>
          <a:lstStyle/>
          <a:p/>
        </p:txBody>
      </p:sp>
      <p:sp>
        <p:nvSpPr>
          <p:cNvPr id="10" name="object 10"/>
          <p:cNvSpPr/>
          <p:nvPr/>
        </p:nvSpPr>
        <p:spPr>
          <a:xfrm>
            <a:off x="11237018" y="6477000"/>
            <a:ext cx="960119" cy="381000"/>
          </a:xfrm>
          <a:custGeom>
            <a:avLst/>
            <a:gdLst/>
            <a:ahLst/>
            <a:cxnLst/>
            <a:rect l="l" t="t" r="r" b="b"/>
            <a:pathLst>
              <a:path w="960120" h="297179">
                <a:moveTo>
                  <a:pt x="0" y="0"/>
                </a:moveTo>
                <a:lnTo>
                  <a:pt x="0" y="297179"/>
                </a:lnTo>
                <a:lnTo>
                  <a:pt x="960120" y="297179"/>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77377" y="654160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22</a:t>
            </a:r>
            <a:endParaRPr dirty="0">
              <a:latin typeface="Arial" panose="020B0604020202020204"/>
              <a:cs typeface="Arial" panose="020B0604020202020204"/>
            </a:endParaRPr>
          </a:p>
        </p:txBody>
      </p:sp>
      <p:sp>
        <p:nvSpPr>
          <p:cNvPr id="4" name="文本框 3"/>
          <p:cNvSpPr txBox="1"/>
          <p:nvPr/>
        </p:nvSpPr>
        <p:spPr>
          <a:xfrm>
            <a:off x="0" y="742964"/>
            <a:ext cx="12192000" cy="5603585"/>
          </a:xfrm>
          <a:prstGeom prst="rect">
            <a:avLst/>
          </a:prstGeom>
          <a:noFill/>
        </p:spPr>
        <p:txBody>
          <a:bodyPr wrap="square">
            <a:spAutoFit/>
          </a:bodyPr>
          <a:lstStyle/>
          <a:p>
            <a:pPr marL="317500">
              <a:lnSpc>
                <a:spcPct val="150000"/>
              </a:lnSpc>
            </a:pPr>
            <a:r>
              <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、编制计划</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5080" indent="304800">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演练组织单位负责起草演练计划文本</a:t>
            </a:r>
            <a:r>
              <a:rPr lang="zh-CN" altLang="en-US" sz="2000" spc="-5"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计划内容应包括：</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演练需求、目标、类型、时间、地点、演练准备实施进程安排、领导小组和工作小组构成、预算等</a:t>
            </a:r>
            <a:r>
              <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317500">
              <a:lnSpc>
                <a:spcPct val="150000"/>
              </a:lnSpc>
            </a:pP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    2</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、准备</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endParaRPr>
          </a:p>
          <a:p>
            <a:pPr marL="316865" lvl="1">
              <a:lnSpc>
                <a:spcPct val="150000"/>
              </a:lnSpc>
              <a:buSzPct val="94000"/>
              <a:tabLst>
                <a:tab pos="605155" algn="l"/>
              </a:tabLst>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成立演练组织机构</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17500" marR="516890">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演练领导小组、策划部、保障部、评估组、宣传组，参演队伍和人员。  </a:t>
            </a:r>
            <a:endPar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a:p>
            <a:pPr marL="317500" marR="516890">
              <a:lnSpc>
                <a:spcPct val="150000"/>
              </a:lnSpc>
            </a:pPr>
            <a:r>
              <a:rPr lang="en-US" altLang="zh-CN" sz="2000" b="1"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演练情景事件设计</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59690" indent="304800" algn="just">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演练情景事件是为演练而假设的一系列突发事件，为演练活动提供了初始条件并通过一系列的情景事件，引导演练活动继续直至演练完成。</a:t>
            </a:r>
            <a:endParaRPr lang="en-US" altLang="zh-CN" sz="20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a:p>
            <a:pPr marL="317500">
              <a:lnSpc>
                <a:spcPct val="150000"/>
              </a:lnSpc>
            </a:pPr>
            <a:r>
              <a:rPr lang="en-US" altLang="zh-CN" sz="2000" dirty="0">
                <a:solidFill>
                  <a:srgbClr val="0D0D0D"/>
                </a:solidFill>
                <a:latin typeface="微软雅黑" panose="020B0503020204020204" pitchFamily="34" charset="-122"/>
                <a:ea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en-US" sz="2000" b="1" dirty="0">
                <a:solidFill>
                  <a:srgbClr val="FF0000"/>
                </a:solidFill>
                <a:latin typeface="微软雅黑" panose="020B0503020204020204" pitchFamily="34" charset="-122"/>
                <a:ea typeface="微软雅黑" panose="020B0503020204020204" pitchFamily="34" charset="-122"/>
              </a:rPr>
              <a:t>编写演练方案文件</a:t>
            </a:r>
            <a:endParaRPr lang="zh-CN" altLang="en-US" sz="2000" b="1" dirty="0">
              <a:solidFill>
                <a:srgbClr val="FF0000"/>
              </a:solidFill>
              <a:latin typeface="微软雅黑" panose="020B0503020204020204" pitchFamily="34" charset="-122"/>
              <a:ea typeface="微软雅黑" panose="020B0503020204020204" pitchFamily="34" charset="-122"/>
            </a:endParaRPr>
          </a:p>
          <a:p>
            <a:pPr marL="317500" marR="3945890">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rPr>
              <a:t>   文案组负责起草演练方案相关文件。</a:t>
            </a:r>
            <a:endParaRPr lang="zh-CN" altLang="en-US" sz="2000" dirty="0">
              <a:solidFill>
                <a:srgbClr val="0D0D0D"/>
              </a:solidFill>
              <a:latin typeface="微软雅黑" panose="020B0503020204020204" pitchFamily="34" charset="-122"/>
              <a:ea typeface="微软雅黑" panose="020B0503020204020204" pitchFamily="34" charset="-122"/>
            </a:endParaRPr>
          </a:p>
          <a:p>
            <a:pPr marL="12700" marR="59690" indent="304800">
              <a:lnSpc>
                <a:spcPct val="150000"/>
              </a:lnSpc>
              <a:spcBef>
                <a:spcPts val="240"/>
              </a:spcBef>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30000" cy="779780"/>
          </a:xfrm>
          <a:custGeom>
            <a:avLst/>
            <a:gdLst/>
            <a:ahLst/>
            <a:cxnLst/>
            <a:rect l="l" t="t" r="r" b="b"/>
            <a:pathLst>
              <a:path w="207009" h="779780">
                <a:moveTo>
                  <a:pt x="0" y="0"/>
                </a:moveTo>
                <a:lnTo>
                  <a:pt x="207009" y="0"/>
                </a:lnTo>
                <a:lnTo>
                  <a:pt x="207009" y="779780"/>
                </a:lnTo>
                <a:lnTo>
                  <a:pt x="0" y="7797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00355" y="52237"/>
            <a:ext cx="3890645" cy="574040"/>
          </a:xfrm>
          <a:prstGeom prst="rect">
            <a:avLst/>
          </a:prstGeom>
        </p:spPr>
        <p:txBody>
          <a:bodyPr vert="horz" wrap="square" lIns="0" tIns="12700" rIns="0" bIns="0" rtlCol="0">
            <a:spAutoFit/>
          </a:bodyPr>
          <a:lstStyle/>
          <a:p>
            <a:pPr marL="12700">
              <a:spcBef>
                <a:spcPts val="100"/>
              </a:spcBef>
              <a:tabLst>
                <a:tab pos="676910" algn="l"/>
              </a:tabLst>
            </a:pPr>
            <a:r>
              <a:rPr sz="5400" baseline="-3000" dirty="0">
                <a:solidFill>
                  <a:srgbClr val="1D77C7"/>
                </a:solidFill>
              </a:rPr>
              <a:t>二	</a:t>
            </a:r>
            <a:r>
              <a:rPr sz="3600" dirty="0">
                <a:solidFill>
                  <a:srgbClr val="FFFFFF"/>
                </a:solidFill>
              </a:rPr>
              <a:t>应急演练的流程</a:t>
            </a:r>
            <a:endParaRPr sz="3600" dirty="0"/>
          </a:p>
        </p:txBody>
      </p:sp>
      <p:sp>
        <p:nvSpPr>
          <p:cNvPr id="8" name="object 8"/>
          <p:cNvSpPr/>
          <p:nvPr/>
        </p:nvSpPr>
        <p:spPr>
          <a:xfrm>
            <a:off x="0" y="0"/>
            <a:ext cx="300355" cy="7797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9" name="object 9"/>
          <p:cNvSpPr/>
          <p:nvPr/>
        </p:nvSpPr>
        <p:spPr>
          <a:xfrm>
            <a:off x="0" y="6477001"/>
            <a:ext cx="11237018" cy="381000"/>
          </a:xfrm>
          <a:custGeom>
            <a:avLst/>
            <a:gdLst/>
            <a:ahLst/>
            <a:cxnLst/>
            <a:rect l="l" t="t" r="r" b="b"/>
            <a:pathLst>
              <a:path w="8152130" h="297179">
                <a:moveTo>
                  <a:pt x="0" y="297179"/>
                </a:moveTo>
                <a:lnTo>
                  <a:pt x="8151876" y="297179"/>
                </a:lnTo>
                <a:lnTo>
                  <a:pt x="8151876" y="0"/>
                </a:lnTo>
                <a:lnTo>
                  <a:pt x="0" y="0"/>
                </a:lnTo>
                <a:lnTo>
                  <a:pt x="0" y="297179"/>
                </a:lnTo>
                <a:close/>
              </a:path>
            </a:pathLst>
          </a:custGeom>
          <a:solidFill>
            <a:srgbClr val="1D77C7"/>
          </a:solidFill>
        </p:spPr>
        <p:txBody>
          <a:bodyPr wrap="square" lIns="0" tIns="0" rIns="0" bIns="0" rtlCol="0"/>
          <a:lstStyle/>
          <a:p/>
        </p:txBody>
      </p:sp>
      <p:sp>
        <p:nvSpPr>
          <p:cNvPr id="10" name="object 10"/>
          <p:cNvSpPr/>
          <p:nvPr/>
        </p:nvSpPr>
        <p:spPr>
          <a:xfrm>
            <a:off x="11237018" y="6477000"/>
            <a:ext cx="960119" cy="381000"/>
          </a:xfrm>
          <a:custGeom>
            <a:avLst/>
            <a:gdLst/>
            <a:ahLst/>
            <a:cxnLst/>
            <a:rect l="l" t="t" r="r" b="b"/>
            <a:pathLst>
              <a:path w="960120" h="297179">
                <a:moveTo>
                  <a:pt x="0" y="0"/>
                </a:moveTo>
                <a:lnTo>
                  <a:pt x="0" y="297179"/>
                </a:lnTo>
                <a:lnTo>
                  <a:pt x="960120" y="297179"/>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77377" y="654160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23</a:t>
            </a:r>
            <a:endParaRPr dirty="0">
              <a:latin typeface="Arial" panose="020B0604020202020204"/>
              <a:cs typeface="Arial" panose="020B0604020202020204"/>
            </a:endParaRPr>
          </a:p>
        </p:txBody>
      </p:sp>
      <p:sp>
        <p:nvSpPr>
          <p:cNvPr id="4" name="文本框 3"/>
          <p:cNvSpPr txBox="1"/>
          <p:nvPr/>
        </p:nvSpPr>
        <p:spPr>
          <a:xfrm>
            <a:off x="0" y="742964"/>
            <a:ext cx="12192000" cy="5154295"/>
          </a:xfrm>
          <a:prstGeom prst="rect">
            <a:avLst/>
          </a:prstGeom>
          <a:noFill/>
        </p:spPr>
        <p:txBody>
          <a:bodyPr wrap="square">
            <a:spAutoFit/>
          </a:bodyPr>
          <a:lstStyle/>
          <a:p>
            <a:pPr marR="3945890" algn="just">
              <a:lnSpc>
                <a:spcPct val="150000"/>
              </a:lnSpc>
            </a:pPr>
            <a:r>
              <a:rPr lang="en-US" altLang="zh-CN" sz="2200" b="1" dirty="0">
                <a:solidFill>
                  <a:schemeClr val="accent1"/>
                </a:solidFill>
                <a:latin typeface="微软雅黑" panose="020B0503020204020204" pitchFamily="34" charset="-122"/>
                <a:ea typeface="微软雅黑" panose="020B0503020204020204" pitchFamily="34" charset="-122"/>
              </a:rPr>
              <a:t>       3</a:t>
            </a:r>
            <a:r>
              <a:rPr lang="zh-CN" altLang="en-US" sz="2200" b="1" dirty="0">
                <a:solidFill>
                  <a:schemeClr val="accent1"/>
                </a:solidFill>
                <a:latin typeface="微软雅黑" panose="020B0503020204020204" pitchFamily="34" charset="-122"/>
                <a:ea typeface="微软雅黑" panose="020B0503020204020204" pitchFamily="34" charset="-122"/>
              </a:rPr>
              <a:t>、落实各项保障工作</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marL="12700" marR="5080" indent="304800">
              <a:lnSpc>
                <a:spcPct val="150000"/>
              </a:lnSpc>
            </a:pPr>
            <a:r>
              <a:rPr lang="zh-CN" altLang="en-US" sz="2200" dirty="0">
                <a:solidFill>
                  <a:srgbClr val="0D0D0D"/>
                </a:solidFill>
                <a:latin typeface="微软雅黑" panose="020B0503020204020204" pitchFamily="34" charset="-122"/>
                <a:ea typeface="微软雅黑" panose="020B0503020204020204" pitchFamily="34" charset="-122"/>
              </a:rPr>
              <a:t>   为了按照演练方案顺利安全实施演练活动，应切实做好人员、经费、场地、物资和器材、技术和安全方面的保障工作。</a:t>
            </a:r>
            <a:endParaRPr lang="en-US" altLang="zh-CN" sz="2200" dirty="0">
              <a:solidFill>
                <a:srgbClr val="0D0D0D"/>
              </a:solidFill>
              <a:latin typeface="微软雅黑" panose="020B0503020204020204" pitchFamily="34" charset="-122"/>
              <a:ea typeface="微软雅黑" panose="020B0503020204020204" pitchFamily="34" charset="-122"/>
            </a:endParaRPr>
          </a:p>
          <a:p>
            <a:pPr marR="3945890" algn="just">
              <a:lnSpc>
                <a:spcPct val="150000"/>
              </a:lnSpc>
            </a:pPr>
            <a:r>
              <a:rPr lang="en-US" altLang="zh-CN" sz="22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200" b="1" dirty="0">
                <a:solidFill>
                  <a:schemeClr val="accent1"/>
                </a:solidFill>
                <a:latin typeface="微软雅黑" panose="020B0503020204020204" pitchFamily="34" charset="-122"/>
                <a:ea typeface="微软雅黑" panose="020B0503020204020204" pitchFamily="34" charset="-122"/>
              </a:rPr>
              <a:t>4</a:t>
            </a:r>
            <a:r>
              <a:rPr lang="zh-CN" altLang="en-US" sz="2200" b="1" dirty="0">
                <a:solidFill>
                  <a:schemeClr val="accent1"/>
                </a:solidFill>
                <a:latin typeface="微软雅黑" panose="020B0503020204020204" pitchFamily="34" charset="-122"/>
                <a:ea typeface="微软雅黑" panose="020B0503020204020204" pitchFamily="34" charset="-122"/>
              </a:rPr>
              <a:t>、培训</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marL="12700" marR="5080" indent="304800">
              <a:lnSpc>
                <a:spcPct val="150000"/>
              </a:lnSpc>
            </a:pPr>
            <a:r>
              <a:rPr lang="zh-CN" altLang="en-US" sz="2200" dirty="0">
                <a:solidFill>
                  <a:srgbClr val="0D0D0D"/>
                </a:solidFill>
                <a:latin typeface="微软雅黑" panose="020B0503020204020204" pitchFamily="34" charset="-122"/>
                <a:ea typeface="微软雅黑" panose="020B0503020204020204" pitchFamily="34" charset="-122"/>
              </a:rPr>
              <a:t>   为了使演练相关策划人员及参演人员熟悉演练方案和相关应急预案，明确其在演练过程中的角色和职责，在演练准备过程中，可根据需要对其进行适当培训。</a:t>
            </a:r>
            <a:endParaRPr lang="zh-CN" altLang="en-US" sz="2200" dirty="0">
              <a:solidFill>
                <a:srgbClr val="0D0D0D"/>
              </a:solidFill>
              <a:latin typeface="微软雅黑" panose="020B0503020204020204" pitchFamily="34" charset="-122"/>
              <a:ea typeface="微软雅黑" panose="020B0503020204020204" pitchFamily="34" charset="-122"/>
            </a:endParaRPr>
          </a:p>
          <a:p>
            <a:pPr marR="3945890" algn="just">
              <a:lnSpc>
                <a:spcPct val="150000"/>
              </a:lnSpc>
              <a:buSzPct val="94000"/>
              <a:tabLst>
                <a:tab pos="909955" algn="l"/>
              </a:tabLst>
            </a:pPr>
            <a:r>
              <a:rPr lang="en-US" altLang="zh-CN" sz="2200" b="1" dirty="0">
                <a:solidFill>
                  <a:schemeClr val="accent1"/>
                </a:solidFill>
                <a:latin typeface="微软雅黑" panose="020B0503020204020204" pitchFamily="34" charset="-122"/>
                <a:ea typeface="微软雅黑" panose="020B0503020204020204" pitchFamily="34" charset="-122"/>
              </a:rPr>
              <a:t>       5</a:t>
            </a:r>
            <a:r>
              <a:rPr lang="zh-CN" altLang="en-US" sz="2200" b="1" dirty="0">
                <a:solidFill>
                  <a:schemeClr val="accent1"/>
                </a:solidFill>
                <a:latin typeface="微软雅黑" panose="020B0503020204020204" pitchFamily="34" charset="-122"/>
                <a:ea typeface="微软雅黑" panose="020B0503020204020204" pitchFamily="34" charset="-122"/>
              </a:rPr>
              <a:t>、预演</a:t>
            </a:r>
            <a:endParaRPr lang="zh-CN" altLang="en-US" sz="2200" b="1" dirty="0">
              <a:solidFill>
                <a:schemeClr val="accent1"/>
              </a:solidFill>
              <a:latin typeface="微软雅黑" panose="020B0503020204020204" pitchFamily="34" charset="-122"/>
              <a:ea typeface="微软雅黑" panose="020B0503020204020204" pitchFamily="34" charset="-122"/>
            </a:endParaRPr>
          </a:p>
          <a:p>
            <a:pPr marL="12700" marR="215265" indent="304800">
              <a:lnSpc>
                <a:spcPct val="150000"/>
              </a:lnSpc>
            </a:pPr>
            <a:r>
              <a:rPr lang="zh-CN" altLang="en-US" sz="2200" dirty="0">
                <a:solidFill>
                  <a:srgbClr val="0D0D0D"/>
                </a:solidFill>
                <a:latin typeface="微软雅黑" panose="020B0503020204020204" pitchFamily="34" charset="-122"/>
                <a:ea typeface="微软雅黑" panose="020B0503020204020204" pitchFamily="34" charset="-122"/>
              </a:rPr>
              <a:t>   对大型综合性演练，为保证演练活动顺利实施，可在前期培训的基础上，在演练正式实施前，进行一次或多次预演。</a:t>
            </a:r>
            <a:endParaRPr lang="zh-CN" altLang="en-US" sz="2200" dirty="0">
              <a:solidFill>
                <a:srgbClr val="0D0D0D"/>
              </a:solidFill>
              <a:latin typeface="微软雅黑" panose="020B0503020204020204" pitchFamily="34" charset="-122"/>
              <a:ea typeface="微软雅黑" panose="020B0503020204020204" pitchFamily="34" charset="-122"/>
            </a:endParaRPr>
          </a:p>
          <a:p>
            <a:pPr marL="12700" marR="59690" indent="304800">
              <a:lnSpc>
                <a:spcPct val="150000"/>
              </a:lnSpc>
              <a:spcBef>
                <a:spcPts val="240"/>
              </a:spcBef>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30000" cy="779780"/>
          </a:xfrm>
          <a:custGeom>
            <a:avLst/>
            <a:gdLst/>
            <a:ahLst/>
            <a:cxnLst/>
            <a:rect l="l" t="t" r="r" b="b"/>
            <a:pathLst>
              <a:path w="207009" h="779780">
                <a:moveTo>
                  <a:pt x="0" y="0"/>
                </a:moveTo>
                <a:lnTo>
                  <a:pt x="207009" y="0"/>
                </a:lnTo>
                <a:lnTo>
                  <a:pt x="207009" y="779780"/>
                </a:lnTo>
                <a:lnTo>
                  <a:pt x="0" y="7797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00355" y="52237"/>
            <a:ext cx="3890645" cy="574040"/>
          </a:xfrm>
          <a:prstGeom prst="rect">
            <a:avLst/>
          </a:prstGeom>
        </p:spPr>
        <p:txBody>
          <a:bodyPr vert="horz" wrap="square" lIns="0" tIns="12700" rIns="0" bIns="0" rtlCol="0">
            <a:spAutoFit/>
          </a:bodyPr>
          <a:lstStyle/>
          <a:p>
            <a:pPr marL="12700">
              <a:spcBef>
                <a:spcPts val="100"/>
              </a:spcBef>
              <a:tabLst>
                <a:tab pos="676910" algn="l"/>
              </a:tabLst>
            </a:pPr>
            <a:r>
              <a:rPr sz="5400" baseline="-3000" dirty="0">
                <a:solidFill>
                  <a:srgbClr val="1D77C7"/>
                </a:solidFill>
              </a:rPr>
              <a:t>二	</a:t>
            </a:r>
            <a:r>
              <a:rPr sz="3600" dirty="0">
                <a:solidFill>
                  <a:srgbClr val="FFFFFF"/>
                </a:solidFill>
              </a:rPr>
              <a:t>应急演练的流程</a:t>
            </a:r>
            <a:endParaRPr sz="3600" dirty="0"/>
          </a:p>
        </p:txBody>
      </p:sp>
      <p:sp>
        <p:nvSpPr>
          <p:cNvPr id="8" name="object 8"/>
          <p:cNvSpPr/>
          <p:nvPr/>
        </p:nvSpPr>
        <p:spPr>
          <a:xfrm>
            <a:off x="0" y="0"/>
            <a:ext cx="300355" cy="7797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9" name="object 9"/>
          <p:cNvSpPr/>
          <p:nvPr/>
        </p:nvSpPr>
        <p:spPr>
          <a:xfrm>
            <a:off x="0" y="6477001"/>
            <a:ext cx="11237018" cy="381000"/>
          </a:xfrm>
          <a:custGeom>
            <a:avLst/>
            <a:gdLst/>
            <a:ahLst/>
            <a:cxnLst/>
            <a:rect l="l" t="t" r="r" b="b"/>
            <a:pathLst>
              <a:path w="8152130" h="297179">
                <a:moveTo>
                  <a:pt x="0" y="297179"/>
                </a:moveTo>
                <a:lnTo>
                  <a:pt x="8151876" y="297179"/>
                </a:lnTo>
                <a:lnTo>
                  <a:pt x="8151876" y="0"/>
                </a:lnTo>
                <a:lnTo>
                  <a:pt x="0" y="0"/>
                </a:lnTo>
                <a:lnTo>
                  <a:pt x="0" y="297179"/>
                </a:lnTo>
                <a:close/>
              </a:path>
            </a:pathLst>
          </a:custGeom>
          <a:solidFill>
            <a:srgbClr val="1D77C7"/>
          </a:solidFill>
        </p:spPr>
        <p:txBody>
          <a:bodyPr wrap="square" lIns="0" tIns="0" rIns="0" bIns="0" rtlCol="0"/>
          <a:lstStyle/>
          <a:p/>
        </p:txBody>
      </p:sp>
      <p:sp>
        <p:nvSpPr>
          <p:cNvPr id="10" name="object 10"/>
          <p:cNvSpPr/>
          <p:nvPr/>
        </p:nvSpPr>
        <p:spPr>
          <a:xfrm>
            <a:off x="11237018" y="6477000"/>
            <a:ext cx="960119" cy="381000"/>
          </a:xfrm>
          <a:custGeom>
            <a:avLst/>
            <a:gdLst/>
            <a:ahLst/>
            <a:cxnLst/>
            <a:rect l="l" t="t" r="r" b="b"/>
            <a:pathLst>
              <a:path w="960120" h="297179">
                <a:moveTo>
                  <a:pt x="0" y="0"/>
                </a:moveTo>
                <a:lnTo>
                  <a:pt x="0" y="297179"/>
                </a:lnTo>
                <a:lnTo>
                  <a:pt x="960120" y="297179"/>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77377" y="654160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24</a:t>
            </a:r>
            <a:endParaRPr dirty="0">
              <a:latin typeface="Arial" panose="020B0604020202020204"/>
              <a:cs typeface="Arial" panose="020B0604020202020204"/>
            </a:endParaRPr>
          </a:p>
        </p:txBody>
      </p:sp>
      <p:sp>
        <p:nvSpPr>
          <p:cNvPr id="4" name="文本框 3"/>
          <p:cNvSpPr txBox="1"/>
          <p:nvPr/>
        </p:nvSpPr>
        <p:spPr>
          <a:xfrm>
            <a:off x="0" y="742964"/>
            <a:ext cx="12039600" cy="5465086"/>
          </a:xfrm>
          <a:prstGeom prst="rect">
            <a:avLst/>
          </a:prstGeom>
          <a:noFill/>
        </p:spPr>
        <p:txBody>
          <a:bodyPr wrap="square">
            <a:spAutoFit/>
          </a:bodyPr>
          <a:lstStyle/>
          <a:p>
            <a:pPr marR="3945890" algn="just">
              <a:lnSpc>
                <a:spcPct val="150000"/>
              </a:lnSpc>
              <a:buSzPct val="94000"/>
              <a:tabLst>
                <a:tab pos="909955" algn="l"/>
              </a:tabLst>
            </a:pPr>
            <a:r>
              <a:rPr lang="en-US" altLang="zh-CN" sz="2200" b="1" dirty="0">
                <a:solidFill>
                  <a:schemeClr val="accent1"/>
                </a:solidFill>
                <a:latin typeface="微软雅黑" panose="020B0503020204020204" pitchFamily="34" charset="-122"/>
                <a:ea typeface="微软雅黑" panose="020B0503020204020204" pitchFamily="34" charset="-122"/>
              </a:rPr>
              <a:t>      6</a:t>
            </a:r>
            <a:r>
              <a:rPr lang="zh-CN" altLang="en-US" sz="2200" b="1" dirty="0">
                <a:solidFill>
                  <a:schemeClr val="accent1"/>
                </a:solidFill>
                <a:latin typeface="微软雅黑" panose="020B0503020204020204" pitchFamily="34" charset="-122"/>
                <a:ea typeface="微软雅黑" panose="020B0503020204020204" pitchFamily="34" charset="-122"/>
              </a:rPr>
              <a:t>、实施</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marL="12700" marR="5080" indent="304800">
              <a:lnSpc>
                <a:spcPct val="150000"/>
              </a:lnSpc>
              <a:buSzPct val="94000"/>
              <a:tabLst>
                <a:tab pos="909955" algn="l"/>
              </a:tabLst>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rPr>
              <a:t>）演练前检查演练</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12700" marR="5080" indent="304800">
              <a:lnSpc>
                <a:spcPct val="150000"/>
              </a:lnSpc>
              <a:buSzPct val="94000"/>
              <a:tabLst>
                <a:tab pos="909955" algn="l"/>
              </a:tabLst>
            </a:pPr>
            <a:r>
              <a:rPr lang="en-US" altLang="zh-CN" sz="2000" dirty="0">
                <a:solidFill>
                  <a:srgbClr val="0D0D0D"/>
                </a:solidFill>
                <a:latin typeface="微软雅黑" panose="020B0503020204020204" pitchFamily="34" charset="-122"/>
                <a:ea typeface="微软雅黑" panose="020B0503020204020204" pitchFamily="34" charset="-122"/>
              </a:rPr>
              <a:t>   </a:t>
            </a:r>
            <a:r>
              <a:rPr lang="zh-CN" altLang="en-US" sz="2000" dirty="0">
                <a:solidFill>
                  <a:srgbClr val="0D0D0D"/>
                </a:solidFill>
                <a:latin typeface="微软雅黑" panose="020B0503020204020204" pitchFamily="34" charset="-122"/>
                <a:ea typeface="微软雅黑" panose="020B0503020204020204" pitchFamily="34" charset="-122"/>
              </a:rPr>
              <a:t>实施当天，演练组织机构的相关人员应在演练开始前提前到达现场</a:t>
            </a:r>
            <a:r>
              <a:rPr lang="en-US" altLang="zh-CN" sz="2000" dirty="0">
                <a:solidFill>
                  <a:srgbClr val="0D0D0D"/>
                </a:solidFill>
                <a:latin typeface="微软雅黑" panose="020B0503020204020204" pitchFamily="34" charset="-122"/>
                <a:ea typeface="微软雅黑" panose="020B0503020204020204" pitchFamily="34" charset="-122"/>
              </a:rPr>
              <a:t>,</a:t>
            </a:r>
            <a:r>
              <a:rPr lang="zh-CN" altLang="en-US" sz="2000" dirty="0">
                <a:solidFill>
                  <a:srgbClr val="0D0D0D"/>
                </a:solidFill>
                <a:latin typeface="微软雅黑" panose="020B0503020204020204" pitchFamily="34" charset="-122"/>
                <a:ea typeface="微软雅黑" panose="020B0503020204020204" pitchFamily="34" charset="-122"/>
              </a:rPr>
              <a:t>对演练所用设备设施等的情况进行检查，确保其正常工作。</a:t>
            </a:r>
            <a:endParaRPr lang="en-US" altLang="zh-CN" sz="2000" dirty="0">
              <a:solidFill>
                <a:srgbClr val="0D0D0D"/>
              </a:solidFill>
              <a:latin typeface="微软雅黑" panose="020B0503020204020204" pitchFamily="34" charset="-122"/>
              <a:ea typeface="微软雅黑" panose="020B0503020204020204" pitchFamily="34" charset="-122"/>
            </a:endParaRPr>
          </a:p>
          <a:p>
            <a:pPr marL="316865" algn="just">
              <a:lnSpc>
                <a:spcPct val="150000"/>
              </a:lnSpc>
              <a:buSzPct val="94000"/>
              <a:tabLst>
                <a:tab pos="909955" algn="l"/>
              </a:tabLst>
            </a:pPr>
            <a:r>
              <a:rPr lang="zh-CN" altLang="en-US" sz="2200" b="1" dirty="0">
                <a:solidFill>
                  <a:srgbClr val="FF0000"/>
                </a:solidFill>
                <a:latin typeface="微软雅黑" panose="020B0503020204020204" pitchFamily="34" charset="-122"/>
                <a:ea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rPr>
              <a:t>2</a:t>
            </a:r>
            <a:r>
              <a:rPr lang="zh-CN" altLang="en-US" sz="2200" b="1" dirty="0">
                <a:solidFill>
                  <a:srgbClr val="FF0000"/>
                </a:solidFill>
                <a:latin typeface="微软雅黑" panose="020B0503020204020204" pitchFamily="34" charset="-122"/>
                <a:ea typeface="微软雅黑" panose="020B0503020204020204" pitchFamily="34" charset="-122"/>
              </a:rPr>
              <a:t>）演练前情况说明和动员</a:t>
            </a:r>
            <a:endParaRPr lang="zh-CN" altLang="en-US" sz="2200" b="1" dirty="0">
              <a:solidFill>
                <a:srgbClr val="FF0000"/>
              </a:solidFill>
              <a:latin typeface="微软雅黑" panose="020B0503020204020204" pitchFamily="34" charset="-122"/>
              <a:ea typeface="微软雅黑" panose="020B0503020204020204" pitchFamily="34" charset="-122"/>
            </a:endParaRPr>
          </a:p>
          <a:p>
            <a:pPr marL="12700" indent="304800" algn="just">
              <a:lnSpc>
                <a:spcPct val="150000"/>
              </a:lnSpc>
            </a:pPr>
            <a:r>
              <a:rPr lang="zh-CN" altLang="en-US" sz="2200" dirty="0">
                <a:solidFill>
                  <a:srgbClr val="0D0D0D"/>
                </a:solidFill>
                <a:latin typeface="微软雅黑" panose="020B0503020204020204" pitchFamily="34" charset="-122"/>
                <a:ea typeface="微软雅黑" panose="020B0503020204020204" pitchFamily="34" charset="-122"/>
              </a:rPr>
              <a:t>   对演练方案、演练场地、演练设施、演练保障措施的最后调整后，应在演练前夕分别召开控制人员、评估人员、演练人员的情况介绍会，确保所有演练参与人员了解演练现场规则以及演练情景和演练计划中与各自工作相关内容。</a:t>
            </a:r>
            <a:endParaRPr lang="en-US" altLang="zh-CN" sz="2200" dirty="0">
              <a:solidFill>
                <a:srgbClr val="0D0D0D"/>
              </a:solidFill>
              <a:latin typeface="微软雅黑" panose="020B0503020204020204" pitchFamily="34" charset="-122"/>
              <a:ea typeface="微软雅黑" panose="020B0503020204020204" pitchFamily="34" charset="-122"/>
            </a:endParaRPr>
          </a:p>
          <a:p>
            <a:pPr marR="3945890" algn="just">
              <a:lnSpc>
                <a:spcPct val="150000"/>
              </a:lnSpc>
              <a:buSzPct val="94000"/>
              <a:tabLst>
                <a:tab pos="909955" algn="l"/>
              </a:tabLst>
            </a:pPr>
            <a:r>
              <a:rPr lang="en-US" altLang="zh-CN" sz="2200" b="1" dirty="0">
                <a:solidFill>
                  <a:schemeClr val="accent1"/>
                </a:solidFill>
                <a:latin typeface="微软雅黑" panose="020B0503020204020204" pitchFamily="34" charset="-122"/>
                <a:ea typeface="微软雅黑" panose="020B0503020204020204" pitchFamily="34" charset="-122"/>
              </a:rPr>
              <a:t>    7</a:t>
            </a:r>
            <a:r>
              <a:rPr lang="zh-CN" altLang="en-US" sz="2200" b="1" dirty="0">
                <a:solidFill>
                  <a:schemeClr val="accent1"/>
                </a:solidFill>
                <a:latin typeface="微软雅黑" panose="020B0503020204020204" pitchFamily="34" charset="-122"/>
                <a:ea typeface="微软雅黑" panose="020B0503020204020204" pitchFamily="34" charset="-122"/>
              </a:rPr>
              <a:t>、演练结束与意外终止</a:t>
            </a:r>
            <a:endParaRPr lang="zh-CN" altLang="en-US" sz="2200" b="1" dirty="0">
              <a:solidFill>
                <a:schemeClr val="accent1"/>
              </a:solidFill>
              <a:latin typeface="微软雅黑" panose="020B0503020204020204" pitchFamily="34" charset="-122"/>
              <a:ea typeface="微软雅黑" panose="020B0503020204020204" pitchFamily="34" charset="-122"/>
            </a:endParaRPr>
          </a:p>
          <a:p>
            <a:pPr marL="317500" marR="407035">
              <a:lnSpc>
                <a:spcPct val="150000"/>
              </a:lnSpc>
            </a:pPr>
            <a:r>
              <a:rPr lang="zh-CN" altLang="en-US" sz="2200" dirty="0">
                <a:solidFill>
                  <a:srgbClr val="0D0D0D"/>
                </a:solidFill>
                <a:latin typeface="微软雅黑" panose="020B0503020204020204" pitchFamily="34" charset="-122"/>
                <a:ea typeface="微软雅黑" panose="020B0503020204020204" pitchFamily="34" charset="-122"/>
              </a:rPr>
              <a:t>演练完毕，由总策划发出结束信号，演练总指挥或总策划宣布演练结束。</a:t>
            </a:r>
            <a:endParaRPr lang="zh-CN" altLang="en-US" sz="2400" dirty="0">
              <a:latin typeface="微软雅黑" panose="020B0503020204020204" pitchFamily="34" charset="-122"/>
              <a:cs typeface="微软雅黑" panose="020B0503020204020204" pitchFamily="34" charset="-122"/>
            </a:endParaRPr>
          </a:p>
          <a:p>
            <a:pPr marL="12700" marR="59690" indent="304800">
              <a:lnSpc>
                <a:spcPct val="150000"/>
              </a:lnSpc>
              <a:spcBef>
                <a:spcPts val="240"/>
              </a:spcBef>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70832" y="2353055"/>
            <a:ext cx="4997450" cy="838200"/>
          </a:xfrm>
          <a:custGeom>
            <a:avLst/>
            <a:gdLst/>
            <a:ahLst/>
            <a:cxnLst/>
            <a:rect l="l" t="t" r="r" b="b"/>
            <a:pathLst>
              <a:path w="4997450" h="838200">
                <a:moveTo>
                  <a:pt x="4882896" y="838200"/>
                </a:moveTo>
                <a:lnTo>
                  <a:pt x="0" y="838200"/>
                </a:lnTo>
                <a:lnTo>
                  <a:pt x="0" y="0"/>
                </a:lnTo>
                <a:lnTo>
                  <a:pt x="4882896" y="0"/>
                </a:lnTo>
                <a:lnTo>
                  <a:pt x="4927092" y="10668"/>
                </a:lnTo>
                <a:lnTo>
                  <a:pt x="4963668" y="41148"/>
                </a:lnTo>
                <a:lnTo>
                  <a:pt x="4988052" y="85344"/>
                </a:lnTo>
                <a:lnTo>
                  <a:pt x="4997196" y="138684"/>
                </a:lnTo>
                <a:lnTo>
                  <a:pt x="4997196" y="699516"/>
                </a:lnTo>
                <a:lnTo>
                  <a:pt x="4988052" y="752856"/>
                </a:lnTo>
                <a:lnTo>
                  <a:pt x="4963668" y="798576"/>
                </a:lnTo>
                <a:lnTo>
                  <a:pt x="4927092" y="827532"/>
                </a:lnTo>
                <a:lnTo>
                  <a:pt x="4882896" y="838200"/>
                </a:lnTo>
                <a:close/>
              </a:path>
            </a:pathLst>
          </a:custGeom>
          <a:solidFill>
            <a:srgbClr val="DCE6F0">
              <a:alpha val="90199"/>
            </a:srgbClr>
          </a:solidFill>
        </p:spPr>
        <p:txBody>
          <a:bodyPr wrap="square" lIns="0" tIns="0" rIns="0" bIns="0" rtlCol="0"/>
          <a:lstStyle/>
          <a:p/>
        </p:txBody>
      </p:sp>
      <p:sp>
        <p:nvSpPr>
          <p:cNvPr id="3" name="object 3"/>
          <p:cNvSpPr/>
          <p:nvPr/>
        </p:nvSpPr>
        <p:spPr>
          <a:xfrm>
            <a:off x="3471673" y="2318004"/>
            <a:ext cx="1100455" cy="913130"/>
          </a:xfrm>
          <a:custGeom>
            <a:avLst/>
            <a:gdLst/>
            <a:ahLst/>
            <a:cxnLst/>
            <a:rect l="l" t="t" r="r" b="b"/>
            <a:pathLst>
              <a:path w="1100455" h="913130">
                <a:moveTo>
                  <a:pt x="879347" y="912876"/>
                </a:moveTo>
                <a:lnTo>
                  <a:pt x="0" y="912876"/>
                </a:lnTo>
                <a:lnTo>
                  <a:pt x="0" y="0"/>
                </a:lnTo>
                <a:lnTo>
                  <a:pt x="879347" y="0"/>
                </a:lnTo>
                <a:lnTo>
                  <a:pt x="1100327" y="457200"/>
                </a:lnTo>
                <a:lnTo>
                  <a:pt x="879347" y="912876"/>
                </a:lnTo>
                <a:close/>
              </a:path>
            </a:pathLst>
          </a:custGeom>
          <a:solidFill>
            <a:srgbClr val="285D9C"/>
          </a:solidFill>
        </p:spPr>
        <p:txBody>
          <a:bodyPr wrap="square" lIns="0" tIns="0" rIns="0" bIns="0" rtlCol="0"/>
          <a:lstStyle/>
          <a:p/>
        </p:txBody>
      </p:sp>
      <p:sp>
        <p:nvSpPr>
          <p:cNvPr id="4" name="object 4"/>
          <p:cNvSpPr/>
          <p:nvPr/>
        </p:nvSpPr>
        <p:spPr>
          <a:xfrm>
            <a:off x="3433572" y="2279904"/>
            <a:ext cx="1181100" cy="989330"/>
          </a:xfrm>
          <a:custGeom>
            <a:avLst/>
            <a:gdLst/>
            <a:ahLst/>
            <a:cxnLst/>
            <a:rect l="l" t="t" r="r" b="b"/>
            <a:pathLst>
              <a:path w="1181100" h="989329">
                <a:moveTo>
                  <a:pt x="941832" y="989076"/>
                </a:moveTo>
                <a:lnTo>
                  <a:pt x="0" y="989076"/>
                </a:lnTo>
                <a:lnTo>
                  <a:pt x="0" y="0"/>
                </a:lnTo>
                <a:lnTo>
                  <a:pt x="941832" y="0"/>
                </a:lnTo>
                <a:lnTo>
                  <a:pt x="960119" y="38100"/>
                </a:lnTo>
                <a:lnTo>
                  <a:pt x="76200" y="38100"/>
                </a:lnTo>
                <a:lnTo>
                  <a:pt x="38100" y="76200"/>
                </a:lnTo>
                <a:lnTo>
                  <a:pt x="76200" y="76200"/>
                </a:lnTo>
                <a:lnTo>
                  <a:pt x="76200" y="912876"/>
                </a:lnTo>
                <a:lnTo>
                  <a:pt x="38100" y="912876"/>
                </a:lnTo>
                <a:lnTo>
                  <a:pt x="76200" y="950976"/>
                </a:lnTo>
                <a:lnTo>
                  <a:pt x="960119" y="950976"/>
                </a:lnTo>
                <a:lnTo>
                  <a:pt x="941832" y="989076"/>
                </a:lnTo>
                <a:close/>
              </a:path>
              <a:path w="1181100" h="989329">
                <a:moveTo>
                  <a:pt x="76200" y="76200"/>
                </a:moveTo>
                <a:lnTo>
                  <a:pt x="38100" y="76200"/>
                </a:lnTo>
                <a:lnTo>
                  <a:pt x="76200" y="38100"/>
                </a:lnTo>
                <a:lnTo>
                  <a:pt x="76200" y="76200"/>
                </a:lnTo>
                <a:close/>
              </a:path>
              <a:path w="1181100" h="989329">
                <a:moveTo>
                  <a:pt x="894181" y="76200"/>
                </a:moveTo>
                <a:lnTo>
                  <a:pt x="76200" y="76200"/>
                </a:lnTo>
                <a:lnTo>
                  <a:pt x="76200" y="38100"/>
                </a:lnTo>
                <a:lnTo>
                  <a:pt x="960119" y="38100"/>
                </a:lnTo>
                <a:lnTo>
                  <a:pt x="967739" y="54864"/>
                </a:lnTo>
                <a:lnTo>
                  <a:pt x="883919" y="54864"/>
                </a:lnTo>
                <a:lnTo>
                  <a:pt x="894181" y="76200"/>
                </a:lnTo>
                <a:close/>
              </a:path>
              <a:path w="1181100" h="989329">
                <a:moveTo>
                  <a:pt x="917447" y="76200"/>
                </a:moveTo>
                <a:lnTo>
                  <a:pt x="894588" y="76200"/>
                </a:lnTo>
                <a:lnTo>
                  <a:pt x="883919" y="54864"/>
                </a:lnTo>
                <a:lnTo>
                  <a:pt x="917447" y="76200"/>
                </a:lnTo>
                <a:close/>
              </a:path>
              <a:path w="1181100" h="989329">
                <a:moveTo>
                  <a:pt x="1095755" y="495300"/>
                </a:moveTo>
                <a:lnTo>
                  <a:pt x="894181" y="76200"/>
                </a:lnTo>
                <a:lnTo>
                  <a:pt x="917447" y="76200"/>
                </a:lnTo>
                <a:lnTo>
                  <a:pt x="883919" y="54864"/>
                </a:lnTo>
                <a:lnTo>
                  <a:pt x="967739" y="54864"/>
                </a:lnTo>
                <a:lnTo>
                  <a:pt x="978407" y="76200"/>
                </a:lnTo>
                <a:lnTo>
                  <a:pt x="1171955" y="478536"/>
                </a:lnTo>
                <a:lnTo>
                  <a:pt x="1103376" y="478536"/>
                </a:lnTo>
                <a:lnTo>
                  <a:pt x="1095755" y="495300"/>
                </a:lnTo>
                <a:close/>
              </a:path>
              <a:path w="1181100" h="989329">
                <a:moveTo>
                  <a:pt x="1103376" y="512064"/>
                </a:moveTo>
                <a:lnTo>
                  <a:pt x="1095755" y="495300"/>
                </a:lnTo>
                <a:lnTo>
                  <a:pt x="1103376" y="478536"/>
                </a:lnTo>
                <a:lnTo>
                  <a:pt x="1103376" y="512064"/>
                </a:lnTo>
                <a:close/>
              </a:path>
              <a:path w="1181100" h="989329">
                <a:moveTo>
                  <a:pt x="1171955" y="512064"/>
                </a:moveTo>
                <a:lnTo>
                  <a:pt x="1103376" y="512064"/>
                </a:lnTo>
                <a:lnTo>
                  <a:pt x="1103376" y="478536"/>
                </a:lnTo>
                <a:lnTo>
                  <a:pt x="1171955" y="478536"/>
                </a:lnTo>
                <a:lnTo>
                  <a:pt x="1181100" y="495300"/>
                </a:lnTo>
                <a:lnTo>
                  <a:pt x="1171955" y="512064"/>
                </a:lnTo>
                <a:close/>
              </a:path>
              <a:path w="1181100" h="989329">
                <a:moveTo>
                  <a:pt x="883919" y="935736"/>
                </a:moveTo>
                <a:lnTo>
                  <a:pt x="1095755" y="495300"/>
                </a:lnTo>
                <a:lnTo>
                  <a:pt x="1103376" y="512064"/>
                </a:lnTo>
                <a:lnTo>
                  <a:pt x="1171955" y="512064"/>
                </a:lnTo>
                <a:lnTo>
                  <a:pt x="978407" y="912876"/>
                </a:lnTo>
                <a:lnTo>
                  <a:pt x="917447" y="912876"/>
                </a:lnTo>
                <a:lnTo>
                  <a:pt x="883919" y="935736"/>
                </a:lnTo>
                <a:close/>
              </a:path>
              <a:path w="1181100" h="989329">
                <a:moveTo>
                  <a:pt x="76200" y="950976"/>
                </a:moveTo>
                <a:lnTo>
                  <a:pt x="38100" y="912876"/>
                </a:lnTo>
                <a:lnTo>
                  <a:pt x="76200" y="912876"/>
                </a:lnTo>
                <a:lnTo>
                  <a:pt x="76200" y="950976"/>
                </a:lnTo>
                <a:close/>
              </a:path>
              <a:path w="1181100" h="989329">
                <a:moveTo>
                  <a:pt x="960119" y="950976"/>
                </a:moveTo>
                <a:lnTo>
                  <a:pt x="76200" y="950976"/>
                </a:lnTo>
                <a:lnTo>
                  <a:pt x="76200" y="912876"/>
                </a:lnTo>
                <a:lnTo>
                  <a:pt x="894588" y="912876"/>
                </a:lnTo>
                <a:lnTo>
                  <a:pt x="883919" y="935736"/>
                </a:lnTo>
                <a:lnTo>
                  <a:pt x="967739" y="935736"/>
                </a:lnTo>
                <a:lnTo>
                  <a:pt x="960119" y="950976"/>
                </a:lnTo>
                <a:close/>
              </a:path>
              <a:path w="1181100" h="989329">
                <a:moveTo>
                  <a:pt x="967739" y="935736"/>
                </a:moveTo>
                <a:lnTo>
                  <a:pt x="883919" y="935736"/>
                </a:lnTo>
                <a:lnTo>
                  <a:pt x="917447" y="912876"/>
                </a:lnTo>
                <a:lnTo>
                  <a:pt x="978407" y="912876"/>
                </a:lnTo>
                <a:lnTo>
                  <a:pt x="967739" y="935736"/>
                </a:lnTo>
                <a:close/>
              </a:path>
            </a:pathLst>
          </a:custGeom>
          <a:solidFill>
            <a:srgbClr val="FFFFFF"/>
          </a:solidFill>
        </p:spPr>
        <p:txBody>
          <a:bodyPr wrap="square" lIns="0" tIns="0" rIns="0" bIns="0" rtlCol="0"/>
          <a:lstStyle/>
          <a:p/>
        </p:txBody>
      </p:sp>
      <p:sp>
        <p:nvSpPr>
          <p:cNvPr id="5" name="object 5"/>
          <p:cNvSpPr txBox="1"/>
          <p:nvPr/>
        </p:nvSpPr>
        <p:spPr>
          <a:xfrm>
            <a:off x="3902455" y="2510154"/>
            <a:ext cx="237490"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Arial" panose="020B0604020202020204"/>
                <a:cs typeface="Arial" panose="020B0604020202020204"/>
              </a:rPr>
              <a:t>1</a:t>
            </a:r>
            <a:endParaRPr sz="3000">
              <a:latin typeface="Arial" panose="020B0604020202020204"/>
              <a:cs typeface="Arial" panose="020B0604020202020204"/>
            </a:endParaRPr>
          </a:p>
        </p:txBody>
      </p:sp>
      <p:sp>
        <p:nvSpPr>
          <p:cNvPr id="6" name="object 6"/>
          <p:cNvSpPr txBox="1">
            <a:spLocks noGrp="1"/>
          </p:cNvSpPr>
          <p:nvPr>
            <p:ph type="title"/>
          </p:nvPr>
        </p:nvSpPr>
        <p:spPr>
          <a:xfrm>
            <a:off x="4617085" y="2631440"/>
            <a:ext cx="4542155" cy="398780"/>
          </a:xfrm>
          <a:prstGeom prst="rect">
            <a:avLst/>
          </a:prstGeom>
        </p:spPr>
        <p:txBody>
          <a:bodyPr vert="horz" wrap="square" lIns="0" tIns="12065" rIns="0" bIns="0" rtlCol="0">
            <a:spAutoFit/>
          </a:bodyPr>
          <a:lstStyle/>
          <a:p>
            <a:pPr marL="12700">
              <a:spcBef>
                <a:spcPts val="95"/>
              </a:spcBef>
            </a:pPr>
            <a:r>
              <a:rPr sz="2800" b="1" spc="-5" dirty="0">
                <a:solidFill>
                  <a:srgbClr val="575757"/>
                </a:solidFill>
                <a:latin typeface="Microsoft YaHei UI" panose="020B0503020204020204" charset="-122"/>
                <a:ea typeface="+mn-ea"/>
              </a:rPr>
              <a:t>突发环境事件应急管理要求</a:t>
            </a:r>
            <a:endParaRPr sz="2800" b="1" spc="-5" dirty="0">
              <a:solidFill>
                <a:srgbClr val="575757"/>
              </a:solidFill>
              <a:latin typeface="Microsoft YaHei UI" panose="020B0503020204020204" charset="-122"/>
              <a:ea typeface="+mn-ea"/>
            </a:endParaRPr>
          </a:p>
        </p:txBody>
      </p:sp>
      <p:sp>
        <p:nvSpPr>
          <p:cNvPr id="7" name="object 7"/>
          <p:cNvSpPr/>
          <p:nvPr/>
        </p:nvSpPr>
        <p:spPr>
          <a:xfrm>
            <a:off x="4370832" y="3718559"/>
            <a:ext cx="4997450" cy="838200"/>
          </a:xfrm>
          <a:custGeom>
            <a:avLst/>
            <a:gdLst/>
            <a:ahLst/>
            <a:cxnLst/>
            <a:rect l="l" t="t" r="r" b="b"/>
            <a:pathLst>
              <a:path w="4997450" h="838200">
                <a:moveTo>
                  <a:pt x="4882896" y="838200"/>
                </a:moveTo>
                <a:lnTo>
                  <a:pt x="0" y="838200"/>
                </a:lnTo>
                <a:lnTo>
                  <a:pt x="0" y="0"/>
                </a:lnTo>
                <a:lnTo>
                  <a:pt x="4882896" y="0"/>
                </a:lnTo>
                <a:lnTo>
                  <a:pt x="4927092" y="10667"/>
                </a:lnTo>
                <a:lnTo>
                  <a:pt x="4963668" y="41148"/>
                </a:lnTo>
                <a:lnTo>
                  <a:pt x="4988052" y="85343"/>
                </a:lnTo>
                <a:lnTo>
                  <a:pt x="4997196" y="140207"/>
                </a:lnTo>
                <a:lnTo>
                  <a:pt x="4997196" y="697991"/>
                </a:lnTo>
                <a:lnTo>
                  <a:pt x="4988052" y="752855"/>
                </a:lnTo>
                <a:lnTo>
                  <a:pt x="4963668" y="797051"/>
                </a:lnTo>
                <a:lnTo>
                  <a:pt x="4927092" y="827531"/>
                </a:lnTo>
                <a:lnTo>
                  <a:pt x="4882896" y="838200"/>
                </a:lnTo>
                <a:close/>
              </a:path>
            </a:pathLst>
          </a:custGeom>
          <a:solidFill>
            <a:srgbClr val="DCE6F0">
              <a:alpha val="90199"/>
            </a:srgbClr>
          </a:solidFill>
        </p:spPr>
        <p:txBody>
          <a:bodyPr wrap="square" lIns="0" tIns="0" rIns="0" bIns="0" rtlCol="0"/>
          <a:lstStyle/>
          <a:p/>
        </p:txBody>
      </p:sp>
      <p:sp>
        <p:nvSpPr>
          <p:cNvPr id="8" name="object 8"/>
          <p:cNvSpPr/>
          <p:nvPr/>
        </p:nvSpPr>
        <p:spPr>
          <a:xfrm>
            <a:off x="3471673" y="3683508"/>
            <a:ext cx="1100455" cy="914400"/>
          </a:xfrm>
          <a:custGeom>
            <a:avLst/>
            <a:gdLst/>
            <a:ahLst/>
            <a:cxnLst/>
            <a:rect l="l" t="t" r="r" b="b"/>
            <a:pathLst>
              <a:path w="1100455" h="914400">
                <a:moveTo>
                  <a:pt x="879347" y="914400"/>
                </a:moveTo>
                <a:lnTo>
                  <a:pt x="0" y="914400"/>
                </a:lnTo>
                <a:lnTo>
                  <a:pt x="0" y="0"/>
                </a:lnTo>
                <a:lnTo>
                  <a:pt x="879347" y="0"/>
                </a:lnTo>
                <a:lnTo>
                  <a:pt x="1100327" y="457200"/>
                </a:lnTo>
                <a:lnTo>
                  <a:pt x="879347" y="914400"/>
                </a:lnTo>
                <a:close/>
              </a:path>
            </a:pathLst>
          </a:custGeom>
          <a:solidFill>
            <a:srgbClr val="285D9C"/>
          </a:solidFill>
        </p:spPr>
        <p:txBody>
          <a:bodyPr wrap="square" lIns="0" tIns="0" rIns="0" bIns="0" rtlCol="0"/>
          <a:lstStyle/>
          <a:p/>
        </p:txBody>
      </p:sp>
      <p:sp>
        <p:nvSpPr>
          <p:cNvPr id="9" name="object 9"/>
          <p:cNvSpPr/>
          <p:nvPr/>
        </p:nvSpPr>
        <p:spPr>
          <a:xfrm>
            <a:off x="3433572" y="3645408"/>
            <a:ext cx="1181100" cy="990600"/>
          </a:xfrm>
          <a:custGeom>
            <a:avLst/>
            <a:gdLst/>
            <a:ahLst/>
            <a:cxnLst/>
            <a:rect l="l" t="t" r="r" b="b"/>
            <a:pathLst>
              <a:path w="1181100" h="990600">
                <a:moveTo>
                  <a:pt x="941832" y="990600"/>
                </a:moveTo>
                <a:lnTo>
                  <a:pt x="0" y="990600"/>
                </a:lnTo>
                <a:lnTo>
                  <a:pt x="0" y="0"/>
                </a:lnTo>
                <a:lnTo>
                  <a:pt x="941832" y="0"/>
                </a:lnTo>
                <a:lnTo>
                  <a:pt x="960119" y="38100"/>
                </a:lnTo>
                <a:lnTo>
                  <a:pt x="76200" y="38100"/>
                </a:lnTo>
                <a:lnTo>
                  <a:pt x="38100" y="76200"/>
                </a:lnTo>
                <a:lnTo>
                  <a:pt x="76200" y="76200"/>
                </a:lnTo>
                <a:lnTo>
                  <a:pt x="76200" y="914400"/>
                </a:lnTo>
                <a:lnTo>
                  <a:pt x="38100" y="914400"/>
                </a:lnTo>
                <a:lnTo>
                  <a:pt x="76200" y="952500"/>
                </a:lnTo>
                <a:lnTo>
                  <a:pt x="960119" y="952500"/>
                </a:lnTo>
                <a:lnTo>
                  <a:pt x="941832" y="990600"/>
                </a:lnTo>
                <a:close/>
              </a:path>
              <a:path w="1181100" h="990600">
                <a:moveTo>
                  <a:pt x="76200" y="76200"/>
                </a:moveTo>
                <a:lnTo>
                  <a:pt x="38100" y="76200"/>
                </a:lnTo>
                <a:lnTo>
                  <a:pt x="76200" y="38100"/>
                </a:lnTo>
                <a:lnTo>
                  <a:pt x="76200" y="76200"/>
                </a:lnTo>
                <a:close/>
              </a:path>
              <a:path w="1181100" h="990600">
                <a:moveTo>
                  <a:pt x="894181" y="76200"/>
                </a:moveTo>
                <a:lnTo>
                  <a:pt x="76200" y="76200"/>
                </a:lnTo>
                <a:lnTo>
                  <a:pt x="76200" y="38100"/>
                </a:lnTo>
                <a:lnTo>
                  <a:pt x="960119" y="38100"/>
                </a:lnTo>
                <a:lnTo>
                  <a:pt x="967739" y="54863"/>
                </a:lnTo>
                <a:lnTo>
                  <a:pt x="883919" y="54863"/>
                </a:lnTo>
                <a:lnTo>
                  <a:pt x="894181" y="76200"/>
                </a:lnTo>
                <a:close/>
              </a:path>
              <a:path w="1181100" h="990600">
                <a:moveTo>
                  <a:pt x="917447" y="76200"/>
                </a:moveTo>
                <a:lnTo>
                  <a:pt x="894588" y="76200"/>
                </a:lnTo>
                <a:lnTo>
                  <a:pt x="883919" y="54863"/>
                </a:lnTo>
                <a:lnTo>
                  <a:pt x="917447" y="76200"/>
                </a:lnTo>
                <a:close/>
              </a:path>
              <a:path w="1181100" h="990600">
                <a:moveTo>
                  <a:pt x="1095755" y="495300"/>
                </a:moveTo>
                <a:lnTo>
                  <a:pt x="894181" y="76200"/>
                </a:lnTo>
                <a:lnTo>
                  <a:pt x="917447" y="76200"/>
                </a:lnTo>
                <a:lnTo>
                  <a:pt x="883919" y="54863"/>
                </a:lnTo>
                <a:lnTo>
                  <a:pt x="967739" y="54863"/>
                </a:lnTo>
                <a:lnTo>
                  <a:pt x="978407" y="76200"/>
                </a:lnTo>
                <a:lnTo>
                  <a:pt x="1171955" y="478536"/>
                </a:lnTo>
                <a:lnTo>
                  <a:pt x="1103376" y="478536"/>
                </a:lnTo>
                <a:lnTo>
                  <a:pt x="1095755" y="495300"/>
                </a:lnTo>
                <a:close/>
              </a:path>
              <a:path w="1181100" h="990600">
                <a:moveTo>
                  <a:pt x="1103376" y="512063"/>
                </a:moveTo>
                <a:lnTo>
                  <a:pt x="1095755" y="495300"/>
                </a:lnTo>
                <a:lnTo>
                  <a:pt x="1103376" y="478536"/>
                </a:lnTo>
                <a:lnTo>
                  <a:pt x="1103376" y="512063"/>
                </a:lnTo>
                <a:close/>
              </a:path>
              <a:path w="1181100" h="990600">
                <a:moveTo>
                  <a:pt x="1171955" y="512063"/>
                </a:moveTo>
                <a:lnTo>
                  <a:pt x="1103376" y="512063"/>
                </a:lnTo>
                <a:lnTo>
                  <a:pt x="1103376" y="478536"/>
                </a:lnTo>
                <a:lnTo>
                  <a:pt x="1171955" y="478536"/>
                </a:lnTo>
                <a:lnTo>
                  <a:pt x="1181100" y="495300"/>
                </a:lnTo>
                <a:lnTo>
                  <a:pt x="1171955" y="512063"/>
                </a:lnTo>
                <a:close/>
              </a:path>
              <a:path w="1181100" h="990600">
                <a:moveTo>
                  <a:pt x="967739" y="935736"/>
                </a:moveTo>
                <a:lnTo>
                  <a:pt x="883919" y="935736"/>
                </a:lnTo>
                <a:lnTo>
                  <a:pt x="917447" y="914400"/>
                </a:lnTo>
                <a:lnTo>
                  <a:pt x="894181" y="914400"/>
                </a:lnTo>
                <a:lnTo>
                  <a:pt x="1095755" y="495300"/>
                </a:lnTo>
                <a:lnTo>
                  <a:pt x="1103376" y="512063"/>
                </a:lnTo>
                <a:lnTo>
                  <a:pt x="1171955" y="512063"/>
                </a:lnTo>
                <a:lnTo>
                  <a:pt x="978407" y="914400"/>
                </a:lnTo>
                <a:lnTo>
                  <a:pt x="967739" y="935736"/>
                </a:lnTo>
                <a:close/>
              </a:path>
              <a:path w="1181100" h="990600">
                <a:moveTo>
                  <a:pt x="76200" y="952500"/>
                </a:moveTo>
                <a:lnTo>
                  <a:pt x="38100" y="914400"/>
                </a:lnTo>
                <a:lnTo>
                  <a:pt x="76200" y="914400"/>
                </a:lnTo>
                <a:lnTo>
                  <a:pt x="76200" y="952500"/>
                </a:lnTo>
                <a:close/>
              </a:path>
              <a:path w="1181100" h="990600">
                <a:moveTo>
                  <a:pt x="960119" y="952500"/>
                </a:moveTo>
                <a:lnTo>
                  <a:pt x="76200" y="952500"/>
                </a:lnTo>
                <a:lnTo>
                  <a:pt x="76200" y="914400"/>
                </a:lnTo>
                <a:lnTo>
                  <a:pt x="894181" y="914400"/>
                </a:lnTo>
                <a:lnTo>
                  <a:pt x="883919" y="935736"/>
                </a:lnTo>
                <a:lnTo>
                  <a:pt x="967739" y="935736"/>
                </a:lnTo>
                <a:lnTo>
                  <a:pt x="960119" y="952500"/>
                </a:lnTo>
                <a:close/>
              </a:path>
              <a:path w="1181100" h="990600">
                <a:moveTo>
                  <a:pt x="883919" y="935736"/>
                </a:moveTo>
                <a:lnTo>
                  <a:pt x="894588" y="914400"/>
                </a:lnTo>
                <a:lnTo>
                  <a:pt x="917447" y="914400"/>
                </a:lnTo>
                <a:lnTo>
                  <a:pt x="883919" y="935736"/>
                </a:lnTo>
                <a:close/>
              </a:path>
            </a:pathLst>
          </a:custGeom>
          <a:solidFill>
            <a:srgbClr val="FFFFFF"/>
          </a:solidFill>
        </p:spPr>
        <p:txBody>
          <a:bodyPr wrap="square" lIns="0" tIns="0" rIns="0" bIns="0" rtlCol="0"/>
          <a:lstStyle/>
          <a:p/>
        </p:txBody>
      </p:sp>
      <p:sp>
        <p:nvSpPr>
          <p:cNvPr id="10" name="object 10"/>
          <p:cNvSpPr txBox="1"/>
          <p:nvPr/>
        </p:nvSpPr>
        <p:spPr>
          <a:xfrm>
            <a:off x="3902455" y="3875646"/>
            <a:ext cx="237490"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Arial" panose="020B0604020202020204"/>
                <a:cs typeface="Arial" panose="020B0604020202020204"/>
              </a:rPr>
              <a:t>2</a:t>
            </a:r>
            <a:endParaRPr sz="3000">
              <a:latin typeface="Arial" panose="020B0604020202020204"/>
              <a:cs typeface="Arial" panose="020B0604020202020204"/>
            </a:endParaRPr>
          </a:p>
        </p:txBody>
      </p:sp>
      <p:sp>
        <p:nvSpPr>
          <p:cNvPr id="11" name="object 11"/>
          <p:cNvSpPr txBox="1"/>
          <p:nvPr/>
        </p:nvSpPr>
        <p:spPr>
          <a:xfrm>
            <a:off x="4617085" y="3970020"/>
            <a:ext cx="3464560" cy="442595"/>
          </a:xfrm>
          <a:prstGeom prst="rect">
            <a:avLst/>
          </a:prstGeom>
        </p:spPr>
        <p:txBody>
          <a:bodyPr vert="horz" wrap="square" lIns="0" tIns="12065" rIns="0" bIns="0" rtlCol="0">
            <a:spAutoFit/>
          </a:bodyPr>
          <a:lstStyle/>
          <a:p>
            <a:pPr marL="12700">
              <a:spcBef>
                <a:spcPts val="95"/>
              </a:spcBef>
            </a:pPr>
            <a:r>
              <a:rPr sz="2800" b="1" spc="-5" dirty="0">
                <a:solidFill>
                  <a:srgbClr val="575757"/>
                </a:solidFill>
                <a:latin typeface="Microsoft YaHei UI" panose="020B0503020204020204" charset="-122"/>
                <a:cs typeface="Microsoft YaHei UI" panose="020B0503020204020204" charset="-122"/>
              </a:rPr>
              <a:t>应</a:t>
            </a:r>
            <a:r>
              <a:rPr sz="2800" b="1" spc="5" dirty="0">
                <a:solidFill>
                  <a:srgbClr val="575757"/>
                </a:solidFill>
                <a:latin typeface="Microsoft YaHei UI" panose="020B0503020204020204" charset="-122"/>
                <a:cs typeface="Microsoft YaHei UI" panose="020B0503020204020204" charset="-122"/>
              </a:rPr>
              <a:t>急</a:t>
            </a:r>
            <a:r>
              <a:rPr sz="2800" b="1" spc="-5" dirty="0">
                <a:solidFill>
                  <a:srgbClr val="575757"/>
                </a:solidFill>
                <a:latin typeface="Microsoft YaHei UI" panose="020B0503020204020204" charset="-122"/>
                <a:cs typeface="Microsoft YaHei UI" panose="020B0503020204020204" charset="-122"/>
              </a:rPr>
              <a:t>预案</a:t>
            </a:r>
            <a:r>
              <a:rPr sz="2800" b="1" spc="5" dirty="0">
                <a:solidFill>
                  <a:srgbClr val="575757"/>
                </a:solidFill>
                <a:latin typeface="Microsoft YaHei UI" panose="020B0503020204020204" charset="-122"/>
                <a:cs typeface="Microsoft YaHei UI" panose="020B0503020204020204" charset="-122"/>
              </a:rPr>
              <a:t>与</a:t>
            </a:r>
            <a:r>
              <a:rPr sz="2800" b="1" spc="-5" dirty="0">
                <a:solidFill>
                  <a:srgbClr val="575757"/>
                </a:solidFill>
                <a:latin typeface="Microsoft YaHei UI" panose="020B0503020204020204" charset="-122"/>
                <a:cs typeface="Microsoft YaHei UI" panose="020B0503020204020204" charset="-122"/>
              </a:rPr>
              <a:t>应急</a:t>
            </a:r>
            <a:r>
              <a:rPr sz="2800" b="1" spc="5" dirty="0">
                <a:solidFill>
                  <a:srgbClr val="575757"/>
                </a:solidFill>
                <a:latin typeface="Microsoft YaHei UI" panose="020B0503020204020204" charset="-122"/>
                <a:cs typeface="Microsoft YaHei UI" panose="020B0503020204020204" charset="-122"/>
              </a:rPr>
              <a:t>演</a:t>
            </a:r>
            <a:r>
              <a:rPr sz="2800" b="1" spc="-5" dirty="0">
                <a:solidFill>
                  <a:srgbClr val="575757"/>
                </a:solidFill>
                <a:latin typeface="Microsoft YaHei UI" panose="020B0503020204020204" charset="-122"/>
                <a:cs typeface="Microsoft YaHei UI" panose="020B0503020204020204" charset="-122"/>
              </a:rPr>
              <a:t>练</a:t>
            </a:r>
            <a:endParaRPr sz="2800" dirty="0">
              <a:latin typeface="Microsoft YaHei UI" panose="020B0503020204020204" charset="-122"/>
              <a:cs typeface="Microsoft YaHei UI" panose="020B0503020204020204" charset="-122"/>
            </a:endParaRPr>
          </a:p>
        </p:txBody>
      </p:sp>
      <p:sp>
        <p:nvSpPr>
          <p:cNvPr id="12" name="object 12"/>
          <p:cNvSpPr/>
          <p:nvPr/>
        </p:nvSpPr>
        <p:spPr>
          <a:xfrm>
            <a:off x="4396739" y="5100829"/>
            <a:ext cx="4998720" cy="840105"/>
          </a:xfrm>
          <a:custGeom>
            <a:avLst/>
            <a:gdLst/>
            <a:ahLst/>
            <a:cxnLst/>
            <a:rect l="l" t="t" r="r" b="b"/>
            <a:pathLst>
              <a:path w="4998720" h="840104">
                <a:moveTo>
                  <a:pt x="4884420" y="839724"/>
                </a:moveTo>
                <a:lnTo>
                  <a:pt x="0" y="839724"/>
                </a:lnTo>
                <a:lnTo>
                  <a:pt x="0" y="0"/>
                </a:lnTo>
                <a:lnTo>
                  <a:pt x="4884420" y="0"/>
                </a:lnTo>
                <a:lnTo>
                  <a:pt x="4928616" y="10668"/>
                </a:lnTo>
                <a:lnTo>
                  <a:pt x="4965192" y="41148"/>
                </a:lnTo>
                <a:lnTo>
                  <a:pt x="4989576" y="85344"/>
                </a:lnTo>
                <a:lnTo>
                  <a:pt x="4998720" y="140208"/>
                </a:lnTo>
                <a:lnTo>
                  <a:pt x="4998720" y="699516"/>
                </a:lnTo>
                <a:lnTo>
                  <a:pt x="4989576" y="752856"/>
                </a:lnTo>
                <a:lnTo>
                  <a:pt x="4965192" y="797051"/>
                </a:lnTo>
                <a:lnTo>
                  <a:pt x="4928616" y="827532"/>
                </a:lnTo>
                <a:lnTo>
                  <a:pt x="4884420" y="839724"/>
                </a:lnTo>
                <a:close/>
              </a:path>
            </a:pathLst>
          </a:custGeom>
          <a:solidFill>
            <a:srgbClr val="DCE6F0">
              <a:alpha val="90199"/>
            </a:srgbClr>
          </a:solidFill>
        </p:spPr>
        <p:txBody>
          <a:bodyPr wrap="square" lIns="0" tIns="0" rIns="0" bIns="0" rtlCol="0"/>
          <a:lstStyle/>
          <a:p/>
        </p:txBody>
      </p:sp>
      <p:sp>
        <p:nvSpPr>
          <p:cNvPr id="13" name="object 13"/>
          <p:cNvSpPr/>
          <p:nvPr/>
        </p:nvSpPr>
        <p:spPr>
          <a:xfrm>
            <a:off x="3497580" y="5065776"/>
            <a:ext cx="1100455" cy="913130"/>
          </a:xfrm>
          <a:custGeom>
            <a:avLst/>
            <a:gdLst/>
            <a:ahLst/>
            <a:cxnLst/>
            <a:rect l="l" t="t" r="r" b="b"/>
            <a:pathLst>
              <a:path w="1100455" h="913129">
                <a:moveTo>
                  <a:pt x="880871" y="912876"/>
                </a:moveTo>
                <a:lnTo>
                  <a:pt x="0" y="912876"/>
                </a:lnTo>
                <a:lnTo>
                  <a:pt x="0" y="0"/>
                </a:lnTo>
                <a:lnTo>
                  <a:pt x="880871" y="0"/>
                </a:lnTo>
                <a:lnTo>
                  <a:pt x="1100327" y="455675"/>
                </a:lnTo>
                <a:lnTo>
                  <a:pt x="880871" y="912876"/>
                </a:lnTo>
                <a:close/>
              </a:path>
            </a:pathLst>
          </a:custGeom>
          <a:solidFill>
            <a:srgbClr val="285D9C"/>
          </a:solidFill>
        </p:spPr>
        <p:txBody>
          <a:bodyPr wrap="square" lIns="0" tIns="0" rIns="0" bIns="0" rtlCol="0"/>
          <a:lstStyle/>
          <a:p/>
        </p:txBody>
      </p:sp>
      <p:sp>
        <p:nvSpPr>
          <p:cNvPr id="14" name="object 14"/>
          <p:cNvSpPr txBox="1"/>
          <p:nvPr/>
        </p:nvSpPr>
        <p:spPr>
          <a:xfrm>
            <a:off x="3902455" y="5274889"/>
            <a:ext cx="233679" cy="482600"/>
          </a:xfrm>
          <a:prstGeom prst="rect">
            <a:avLst/>
          </a:prstGeom>
        </p:spPr>
        <p:txBody>
          <a:bodyPr vert="horz" wrap="square" lIns="0" tIns="12700" rIns="0" bIns="0" rtlCol="0">
            <a:spAutoFit/>
          </a:bodyPr>
          <a:lstStyle/>
          <a:p>
            <a:pPr marL="12700">
              <a:spcBef>
                <a:spcPts val="100"/>
              </a:spcBef>
            </a:pPr>
            <a:r>
              <a:rPr sz="3000" b="1" spc="-35" dirty="0">
                <a:solidFill>
                  <a:srgbClr val="FFFFFF"/>
                </a:solidFill>
                <a:latin typeface="Arial" panose="020B0604020202020204"/>
                <a:cs typeface="Arial" panose="020B0604020202020204"/>
              </a:rPr>
              <a:t>3</a:t>
            </a:r>
            <a:endParaRPr sz="3000" dirty="0">
              <a:latin typeface="Arial" panose="020B0604020202020204"/>
              <a:cs typeface="Arial" panose="020B0604020202020204"/>
            </a:endParaRPr>
          </a:p>
        </p:txBody>
      </p:sp>
      <p:sp>
        <p:nvSpPr>
          <p:cNvPr id="15" name="object 15"/>
          <p:cNvSpPr txBox="1"/>
          <p:nvPr/>
        </p:nvSpPr>
        <p:spPr>
          <a:xfrm>
            <a:off x="4644390" y="5352415"/>
            <a:ext cx="4237990" cy="442595"/>
          </a:xfrm>
          <a:prstGeom prst="rect">
            <a:avLst/>
          </a:prstGeom>
        </p:spPr>
        <p:txBody>
          <a:bodyPr vert="horz" wrap="square" lIns="0" tIns="12065" rIns="0" bIns="0" rtlCol="0">
            <a:spAutoFit/>
          </a:bodyPr>
          <a:lstStyle/>
          <a:p>
            <a:pPr marL="12700">
              <a:spcBef>
                <a:spcPts val="95"/>
              </a:spcBef>
            </a:pPr>
            <a:r>
              <a:rPr sz="2800" b="1" spc="-5" dirty="0">
                <a:solidFill>
                  <a:srgbClr val="575757"/>
                </a:solidFill>
                <a:latin typeface="Microsoft YaHei UI" panose="020B0503020204020204" charset="-122"/>
                <a:cs typeface="Microsoft YaHei UI" panose="020B0503020204020204" charset="-122"/>
              </a:rPr>
              <a:t>规</a:t>
            </a:r>
            <a:r>
              <a:rPr sz="2800" b="1" spc="5" dirty="0">
                <a:solidFill>
                  <a:srgbClr val="575757"/>
                </a:solidFill>
                <a:latin typeface="Microsoft YaHei UI" panose="020B0503020204020204" charset="-122"/>
                <a:cs typeface="Microsoft YaHei UI" panose="020B0503020204020204" charset="-122"/>
              </a:rPr>
              <a:t>范</a:t>
            </a:r>
            <a:r>
              <a:rPr sz="2800" b="1" spc="-5" dirty="0">
                <a:solidFill>
                  <a:srgbClr val="575757"/>
                </a:solidFill>
                <a:latin typeface="Microsoft YaHei UI" panose="020B0503020204020204" charset="-122"/>
                <a:cs typeface="Microsoft YaHei UI" panose="020B0503020204020204" charset="-122"/>
              </a:rPr>
              <a:t>化应</a:t>
            </a:r>
            <a:r>
              <a:rPr sz="2800" b="1" spc="5" dirty="0">
                <a:solidFill>
                  <a:srgbClr val="575757"/>
                </a:solidFill>
                <a:latin typeface="Microsoft YaHei UI" panose="020B0503020204020204" charset="-122"/>
                <a:cs typeface="Microsoft YaHei UI" panose="020B0503020204020204" charset="-122"/>
              </a:rPr>
              <a:t>急</a:t>
            </a:r>
            <a:r>
              <a:rPr sz="2800" b="1" spc="-5" dirty="0">
                <a:solidFill>
                  <a:srgbClr val="575757"/>
                </a:solidFill>
                <a:latin typeface="Microsoft YaHei UI" panose="020B0503020204020204" charset="-122"/>
                <a:cs typeface="Microsoft YaHei UI" panose="020B0503020204020204" charset="-122"/>
              </a:rPr>
              <a:t>处置</a:t>
            </a:r>
            <a:r>
              <a:rPr sz="2800" b="1" spc="5" dirty="0">
                <a:solidFill>
                  <a:srgbClr val="575757"/>
                </a:solidFill>
                <a:latin typeface="Microsoft YaHei UI" panose="020B0503020204020204" charset="-122"/>
                <a:cs typeface="Microsoft YaHei UI" panose="020B0503020204020204" charset="-122"/>
              </a:rPr>
              <a:t>工</a:t>
            </a:r>
            <a:r>
              <a:rPr sz="2800" b="1" spc="-5" dirty="0">
                <a:solidFill>
                  <a:srgbClr val="575757"/>
                </a:solidFill>
                <a:latin typeface="Microsoft YaHei UI" panose="020B0503020204020204" charset="-122"/>
                <a:cs typeface="Microsoft YaHei UI" panose="020B0503020204020204" charset="-122"/>
              </a:rPr>
              <a:t>作要点</a:t>
            </a:r>
            <a:endParaRPr sz="2800" dirty="0">
              <a:latin typeface="Microsoft YaHei UI" panose="020B0503020204020204" charset="-122"/>
              <a:cs typeface="Microsoft YaHei UI" panose="020B0503020204020204" charset="-122"/>
            </a:endParaRPr>
          </a:p>
        </p:txBody>
      </p:sp>
      <p:sp>
        <p:nvSpPr>
          <p:cNvPr id="16" name="object 16"/>
          <p:cNvSpPr/>
          <p:nvPr/>
        </p:nvSpPr>
        <p:spPr>
          <a:xfrm>
            <a:off x="1524000" y="0"/>
            <a:ext cx="1841500" cy="1864360"/>
          </a:xfrm>
          <a:custGeom>
            <a:avLst/>
            <a:gdLst/>
            <a:ahLst/>
            <a:cxnLst/>
            <a:rect l="l" t="t" r="r" b="b"/>
            <a:pathLst>
              <a:path w="1841500" h="1864360">
                <a:moveTo>
                  <a:pt x="0" y="0"/>
                </a:moveTo>
                <a:lnTo>
                  <a:pt x="0" y="1863852"/>
                </a:lnTo>
                <a:lnTo>
                  <a:pt x="1840992" y="1863852"/>
                </a:lnTo>
                <a:lnTo>
                  <a:pt x="1840992" y="0"/>
                </a:lnTo>
                <a:lnTo>
                  <a:pt x="0" y="0"/>
                </a:lnTo>
                <a:close/>
              </a:path>
            </a:pathLst>
          </a:custGeom>
          <a:solidFill>
            <a:srgbClr val="285D9C"/>
          </a:solidFill>
        </p:spPr>
        <p:txBody>
          <a:bodyPr wrap="square" lIns="0" tIns="0" rIns="0" bIns="0" rtlCol="0"/>
          <a:lstStyle/>
          <a:p/>
        </p:txBody>
      </p:sp>
      <p:sp>
        <p:nvSpPr>
          <p:cNvPr id="17" name="object 17"/>
          <p:cNvSpPr/>
          <p:nvPr/>
        </p:nvSpPr>
        <p:spPr>
          <a:xfrm>
            <a:off x="1714500" y="563880"/>
            <a:ext cx="509016" cy="620268"/>
          </a:xfrm>
          <a:prstGeom prst="rect">
            <a:avLst/>
          </a:prstGeom>
          <a:blipFill>
            <a:blip r:embed="rId1" cstate="print"/>
            <a:stretch>
              <a:fillRect/>
            </a:stretch>
          </a:blipFill>
        </p:spPr>
        <p:txBody>
          <a:bodyPr wrap="square" lIns="0" tIns="0" rIns="0" bIns="0" rtlCol="0"/>
          <a:lstStyle/>
          <a:p/>
        </p:txBody>
      </p:sp>
      <p:sp>
        <p:nvSpPr>
          <p:cNvPr id="18" name="object 18"/>
          <p:cNvSpPr/>
          <p:nvPr/>
        </p:nvSpPr>
        <p:spPr>
          <a:xfrm>
            <a:off x="2593847" y="563880"/>
            <a:ext cx="652272" cy="632460"/>
          </a:xfrm>
          <a:prstGeom prst="rect">
            <a:avLst/>
          </a:prstGeom>
          <a:blipFill>
            <a:blip r:embed="rId2" cstate="print"/>
            <a:stretch>
              <a:fillRect/>
            </a:stretch>
          </a:blipFill>
        </p:spPr>
        <p:txBody>
          <a:bodyPr wrap="square" lIns="0" tIns="0" rIns="0" bIns="0" rtlCol="0"/>
          <a:lstStyle/>
          <a:p/>
        </p:txBody>
      </p:sp>
      <p:sp>
        <p:nvSpPr>
          <p:cNvPr id="19" name="object 19"/>
          <p:cNvSpPr/>
          <p:nvPr/>
        </p:nvSpPr>
        <p:spPr>
          <a:xfrm>
            <a:off x="1918715" y="1281683"/>
            <a:ext cx="1051560" cy="22860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30000" cy="779780"/>
          </a:xfrm>
          <a:custGeom>
            <a:avLst/>
            <a:gdLst/>
            <a:ahLst/>
            <a:cxnLst/>
            <a:rect l="l" t="t" r="r" b="b"/>
            <a:pathLst>
              <a:path w="207009" h="779780">
                <a:moveTo>
                  <a:pt x="0" y="0"/>
                </a:moveTo>
                <a:lnTo>
                  <a:pt x="207009" y="0"/>
                </a:lnTo>
                <a:lnTo>
                  <a:pt x="207009" y="779780"/>
                </a:lnTo>
                <a:lnTo>
                  <a:pt x="0" y="779780"/>
                </a:lnTo>
                <a:lnTo>
                  <a:pt x="0" y="0"/>
                </a:lnTo>
                <a:close/>
              </a:path>
            </a:pathLst>
          </a:custGeom>
          <a:solidFill>
            <a:srgbClr val="1D77C7"/>
          </a:solidFill>
        </p:spPr>
        <p:txBody>
          <a:bodyPr wrap="square" lIns="0" tIns="0" rIns="0" bIns="0" rtlCol="0"/>
          <a:lstStyle/>
          <a:p/>
        </p:txBody>
      </p:sp>
      <p:sp>
        <p:nvSpPr>
          <p:cNvPr id="5" name="object 5"/>
          <p:cNvSpPr txBox="1">
            <a:spLocks noGrp="1"/>
          </p:cNvSpPr>
          <p:nvPr>
            <p:ph type="title"/>
          </p:nvPr>
        </p:nvSpPr>
        <p:spPr>
          <a:xfrm>
            <a:off x="300355" y="52237"/>
            <a:ext cx="3890645" cy="574040"/>
          </a:xfrm>
          <a:prstGeom prst="rect">
            <a:avLst/>
          </a:prstGeom>
        </p:spPr>
        <p:txBody>
          <a:bodyPr vert="horz" wrap="square" lIns="0" tIns="12700" rIns="0" bIns="0" rtlCol="0">
            <a:spAutoFit/>
          </a:bodyPr>
          <a:lstStyle/>
          <a:p>
            <a:pPr marL="12700">
              <a:spcBef>
                <a:spcPts val="100"/>
              </a:spcBef>
              <a:tabLst>
                <a:tab pos="676910" algn="l"/>
              </a:tabLst>
            </a:pPr>
            <a:r>
              <a:rPr sz="5400" baseline="-3000" dirty="0">
                <a:solidFill>
                  <a:srgbClr val="1D77C7"/>
                </a:solidFill>
              </a:rPr>
              <a:t>二	</a:t>
            </a:r>
            <a:r>
              <a:rPr sz="3600" dirty="0">
                <a:solidFill>
                  <a:srgbClr val="FFFFFF"/>
                </a:solidFill>
              </a:rPr>
              <a:t>应急演练的流程</a:t>
            </a:r>
            <a:endParaRPr sz="3600" dirty="0"/>
          </a:p>
        </p:txBody>
      </p:sp>
      <p:sp>
        <p:nvSpPr>
          <p:cNvPr id="8" name="object 8"/>
          <p:cNvSpPr/>
          <p:nvPr/>
        </p:nvSpPr>
        <p:spPr>
          <a:xfrm>
            <a:off x="0" y="0"/>
            <a:ext cx="300355" cy="779780"/>
          </a:xfrm>
          <a:custGeom>
            <a:avLst/>
            <a:gdLst/>
            <a:ahLst/>
            <a:cxnLst/>
            <a:rect l="l" t="t" r="r" b="b"/>
            <a:pathLst>
              <a:path w="325120" h="649605">
                <a:moveTo>
                  <a:pt x="0" y="0"/>
                </a:moveTo>
                <a:lnTo>
                  <a:pt x="0" y="649224"/>
                </a:lnTo>
                <a:lnTo>
                  <a:pt x="324612" y="649224"/>
                </a:lnTo>
                <a:lnTo>
                  <a:pt x="324612" y="0"/>
                </a:lnTo>
                <a:lnTo>
                  <a:pt x="0" y="0"/>
                </a:lnTo>
                <a:close/>
              </a:path>
            </a:pathLst>
          </a:custGeom>
          <a:solidFill>
            <a:srgbClr val="1D77C7"/>
          </a:solidFill>
        </p:spPr>
        <p:txBody>
          <a:bodyPr wrap="square" lIns="0" tIns="0" rIns="0" bIns="0" rtlCol="0"/>
          <a:lstStyle/>
          <a:p/>
        </p:txBody>
      </p:sp>
      <p:sp>
        <p:nvSpPr>
          <p:cNvPr id="9" name="object 9"/>
          <p:cNvSpPr/>
          <p:nvPr/>
        </p:nvSpPr>
        <p:spPr>
          <a:xfrm>
            <a:off x="0" y="6477001"/>
            <a:ext cx="11237018" cy="381000"/>
          </a:xfrm>
          <a:custGeom>
            <a:avLst/>
            <a:gdLst/>
            <a:ahLst/>
            <a:cxnLst/>
            <a:rect l="l" t="t" r="r" b="b"/>
            <a:pathLst>
              <a:path w="8152130" h="297179">
                <a:moveTo>
                  <a:pt x="0" y="297179"/>
                </a:moveTo>
                <a:lnTo>
                  <a:pt x="8151876" y="297179"/>
                </a:lnTo>
                <a:lnTo>
                  <a:pt x="8151876" y="0"/>
                </a:lnTo>
                <a:lnTo>
                  <a:pt x="0" y="0"/>
                </a:lnTo>
                <a:lnTo>
                  <a:pt x="0" y="297179"/>
                </a:lnTo>
                <a:close/>
              </a:path>
            </a:pathLst>
          </a:custGeom>
          <a:solidFill>
            <a:srgbClr val="1D77C7"/>
          </a:solidFill>
        </p:spPr>
        <p:txBody>
          <a:bodyPr wrap="square" lIns="0" tIns="0" rIns="0" bIns="0" rtlCol="0"/>
          <a:lstStyle/>
          <a:p/>
        </p:txBody>
      </p:sp>
      <p:sp>
        <p:nvSpPr>
          <p:cNvPr id="10" name="object 10"/>
          <p:cNvSpPr/>
          <p:nvPr/>
        </p:nvSpPr>
        <p:spPr>
          <a:xfrm>
            <a:off x="11237018" y="6477000"/>
            <a:ext cx="960119" cy="381000"/>
          </a:xfrm>
          <a:custGeom>
            <a:avLst/>
            <a:gdLst/>
            <a:ahLst/>
            <a:cxnLst/>
            <a:rect l="l" t="t" r="r" b="b"/>
            <a:pathLst>
              <a:path w="960120" h="297179">
                <a:moveTo>
                  <a:pt x="0" y="0"/>
                </a:moveTo>
                <a:lnTo>
                  <a:pt x="0" y="297179"/>
                </a:lnTo>
                <a:lnTo>
                  <a:pt x="960120" y="297179"/>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77377" y="654160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25</a:t>
            </a:r>
            <a:endParaRPr dirty="0">
              <a:latin typeface="Arial" panose="020B0604020202020204"/>
              <a:cs typeface="Arial" panose="020B0604020202020204"/>
            </a:endParaRPr>
          </a:p>
        </p:txBody>
      </p:sp>
      <p:sp>
        <p:nvSpPr>
          <p:cNvPr id="6" name="文本框 5"/>
          <p:cNvSpPr txBox="1"/>
          <p:nvPr/>
        </p:nvSpPr>
        <p:spPr>
          <a:xfrm>
            <a:off x="-61809" y="832017"/>
            <a:ext cx="12192000" cy="5110823"/>
          </a:xfrm>
          <a:prstGeom prst="rect">
            <a:avLst/>
          </a:prstGeom>
          <a:noFill/>
        </p:spPr>
        <p:txBody>
          <a:bodyPr wrap="square">
            <a:spAutoFit/>
          </a:bodyPr>
          <a:lstStyle/>
          <a:p>
            <a:pPr marR="407035" algn="just">
              <a:lnSpc>
                <a:spcPct val="150000"/>
              </a:lnSpc>
              <a:buSzPct val="94000"/>
              <a:tabLst>
                <a:tab pos="909955" algn="l"/>
              </a:tabLst>
            </a:pPr>
            <a:r>
              <a:rPr lang="en-US" altLang="zh-CN" sz="2200" b="1" dirty="0">
                <a:solidFill>
                  <a:schemeClr val="accent1"/>
                </a:solidFill>
                <a:latin typeface="微软雅黑" panose="020B0503020204020204" pitchFamily="34" charset="-122"/>
                <a:ea typeface="微软雅黑" panose="020B0503020204020204" pitchFamily="34" charset="-122"/>
              </a:rPr>
              <a:t>       8</a:t>
            </a:r>
            <a:r>
              <a:rPr lang="zh-CN" altLang="en-US" sz="2200" b="1" dirty="0">
                <a:solidFill>
                  <a:schemeClr val="accent1"/>
                </a:solidFill>
                <a:latin typeface="微软雅黑" panose="020B0503020204020204" pitchFamily="34" charset="-122"/>
                <a:ea typeface="微软雅黑" panose="020B0503020204020204" pitchFamily="34" charset="-122"/>
              </a:rPr>
              <a:t>、现场点评会</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marR="407035" algn="just">
              <a:lnSpc>
                <a:spcPct val="150000"/>
              </a:lnSpc>
              <a:buSzPct val="94000"/>
              <a:tabLst>
                <a:tab pos="909955" algn="l"/>
              </a:tabLst>
            </a:pPr>
            <a:r>
              <a:rPr lang="zh-CN" altLang="en-US" sz="2200" dirty="0">
                <a:latin typeface="微软雅黑" panose="020B0503020204020204" pitchFamily="34" charset="-122"/>
                <a:ea typeface="微软雅黑" panose="020B0503020204020204" pitchFamily="34" charset="-122"/>
              </a:rPr>
              <a:t>      演练组织单位在演练活动结束后，应组织针对本次演练现场点评会。</a:t>
            </a:r>
            <a:endParaRPr lang="en-US" altLang="zh-CN" sz="2200" dirty="0">
              <a:latin typeface="微软雅黑" panose="020B0503020204020204" pitchFamily="34" charset="-122"/>
              <a:ea typeface="微软雅黑" panose="020B0503020204020204" pitchFamily="34" charset="-122"/>
            </a:endParaRPr>
          </a:p>
          <a:p>
            <a:pPr marR="407035" algn="just">
              <a:lnSpc>
                <a:spcPct val="150000"/>
              </a:lnSpc>
              <a:buSzPct val="94000"/>
              <a:tabLst>
                <a:tab pos="909955" algn="l"/>
              </a:tabLst>
            </a:pPr>
            <a:r>
              <a:rPr lang="en-US" altLang="zh-CN" sz="2200" b="1" dirty="0">
                <a:solidFill>
                  <a:schemeClr val="accent1"/>
                </a:solidFill>
                <a:latin typeface="微软雅黑" panose="020B0503020204020204" pitchFamily="34" charset="-122"/>
                <a:ea typeface="微软雅黑" panose="020B0503020204020204" pitchFamily="34" charset="-122"/>
              </a:rPr>
              <a:t>      9</a:t>
            </a:r>
            <a:r>
              <a:rPr lang="zh-CN" altLang="en-US" sz="2200" b="1" dirty="0">
                <a:solidFill>
                  <a:schemeClr val="accent1"/>
                </a:solidFill>
                <a:latin typeface="微软雅黑" panose="020B0503020204020204" pitchFamily="34" charset="-122"/>
                <a:ea typeface="微软雅黑" panose="020B0503020204020204" pitchFamily="34" charset="-122"/>
              </a:rPr>
              <a:t>、改进</a:t>
            </a:r>
            <a:endParaRPr lang="zh-CN" altLang="en-US" sz="2200" b="1" dirty="0">
              <a:solidFill>
                <a:schemeClr val="accent1"/>
              </a:solidFill>
              <a:latin typeface="微软雅黑" panose="020B0503020204020204" pitchFamily="34" charset="-122"/>
              <a:ea typeface="微软雅黑" panose="020B0503020204020204" pitchFamily="34" charset="-122"/>
            </a:endParaRPr>
          </a:p>
          <a:p>
            <a:pPr marL="0" marR="407035" lvl="1" algn="just">
              <a:lnSpc>
                <a:spcPct val="150000"/>
              </a:lnSpc>
              <a:buSzPct val="94000"/>
              <a:tabLst>
                <a:tab pos="909955" algn="l"/>
              </a:tabLst>
            </a:pPr>
            <a:r>
              <a:rPr lang="zh-CN" altLang="en-US" sz="2200" b="1" dirty="0">
                <a:solidFill>
                  <a:srgbClr val="FF0000"/>
                </a:solidFill>
                <a:latin typeface="微软雅黑" panose="020B0503020204020204" pitchFamily="34" charset="-122"/>
                <a:ea typeface="微软雅黑" panose="020B0503020204020204" pitchFamily="34" charset="-122"/>
              </a:rPr>
              <a:t>    （</a:t>
            </a:r>
            <a:r>
              <a:rPr lang="en-US" altLang="zh-CN" sz="2200" b="1" dirty="0">
                <a:solidFill>
                  <a:srgbClr val="FF0000"/>
                </a:solidFill>
                <a:latin typeface="微软雅黑" panose="020B0503020204020204" pitchFamily="34" charset="-122"/>
                <a:ea typeface="微软雅黑" panose="020B0503020204020204" pitchFamily="34" charset="-122"/>
              </a:rPr>
              <a:t>1</a:t>
            </a:r>
            <a:r>
              <a:rPr lang="zh-CN" altLang="en-US" sz="2200" b="1" dirty="0">
                <a:solidFill>
                  <a:srgbClr val="FF0000"/>
                </a:solidFill>
                <a:latin typeface="微软雅黑" panose="020B0503020204020204" pitchFamily="34" charset="-122"/>
                <a:ea typeface="微软雅黑" panose="020B0503020204020204" pitchFamily="34" charset="-122"/>
              </a:rPr>
              <a:t>）改进行动</a:t>
            </a:r>
            <a:endParaRPr lang="en-US" altLang="zh-CN" sz="2200" b="1" dirty="0">
              <a:solidFill>
                <a:srgbClr val="FF0000"/>
              </a:solidFill>
              <a:latin typeface="微软雅黑" panose="020B0503020204020204" pitchFamily="34" charset="-122"/>
              <a:ea typeface="微软雅黑" panose="020B0503020204020204" pitchFamily="34" charset="-122"/>
            </a:endParaRPr>
          </a:p>
          <a:p>
            <a:pPr marL="0" marR="407035" lvl="1" algn="just">
              <a:lnSpc>
                <a:spcPct val="150000"/>
              </a:lnSpc>
              <a:buSzPct val="94000"/>
              <a:tabLst>
                <a:tab pos="909955" algn="l"/>
              </a:tabLst>
            </a:pPr>
            <a:r>
              <a:rPr lang="zh-CN" altLang="en-US" sz="2200" b="1" dirty="0">
                <a:solidFill>
                  <a:schemeClr val="accent1"/>
                </a:solidFill>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    对演练中暴露出来的问题，演练组织单位和参与单位应按照改进计划中规定的责任和时限要求，及时采取措施予以改进，包括修改完善应急预案有针对性地加强应急人员的教育和培训，对应急物资装备有计划地更新等。</a:t>
            </a:r>
            <a:endParaRPr lang="zh-CN" altLang="en-US" sz="2200" dirty="0">
              <a:latin typeface="微软雅黑" panose="020B0503020204020204" pitchFamily="34" charset="-122"/>
              <a:ea typeface="微软雅黑" panose="020B0503020204020204" pitchFamily="34" charset="-122"/>
            </a:endParaRPr>
          </a:p>
          <a:p>
            <a:pPr marL="0" marR="407035" lvl="1" algn="just">
              <a:lnSpc>
                <a:spcPct val="150000"/>
              </a:lnSpc>
              <a:buSzPct val="94000"/>
              <a:tabLst>
                <a:tab pos="909955" algn="l"/>
              </a:tabLst>
            </a:pPr>
            <a:r>
              <a:rPr lang="zh-CN" altLang="en-US" sz="2200" b="1" dirty="0">
                <a:solidFill>
                  <a:srgbClr val="FF0000"/>
                </a:solidFill>
                <a:latin typeface="微软雅黑" panose="020B0503020204020204" pitchFamily="34" charset="-122"/>
                <a:ea typeface="微软雅黑" panose="020B0503020204020204" pitchFamily="34" charset="-122"/>
              </a:rPr>
              <a:t>     （</a:t>
            </a:r>
            <a:r>
              <a:rPr lang="en-US" altLang="zh-CN" sz="2200" b="1" dirty="0">
                <a:solidFill>
                  <a:srgbClr val="FF0000"/>
                </a:solidFill>
                <a:latin typeface="微软雅黑" panose="020B0503020204020204" pitchFamily="34" charset="-122"/>
                <a:ea typeface="微软雅黑" panose="020B0503020204020204" pitchFamily="34" charset="-122"/>
              </a:rPr>
              <a:t>2</a:t>
            </a:r>
            <a:r>
              <a:rPr lang="zh-CN" altLang="en-US" sz="2200" b="1" dirty="0">
                <a:solidFill>
                  <a:srgbClr val="FF0000"/>
                </a:solidFill>
                <a:latin typeface="微软雅黑" panose="020B0503020204020204" pitchFamily="34" charset="-122"/>
                <a:ea typeface="微软雅黑" panose="020B0503020204020204" pitchFamily="34" charset="-122"/>
              </a:rPr>
              <a:t>）跟踪检查与反馈</a:t>
            </a:r>
            <a:endParaRPr lang="en-US" altLang="zh-CN" sz="2200" b="1" dirty="0">
              <a:solidFill>
                <a:srgbClr val="FF0000"/>
              </a:solidFill>
              <a:latin typeface="微软雅黑" panose="020B0503020204020204" pitchFamily="34" charset="-122"/>
              <a:ea typeface="微软雅黑" panose="020B0503020204020204" pitchFamily="34" charset="-122"/>
            </a:endParaRPr>
          </a:p>
          <a:p>
            <a:pPr marL="0" marR="407035" lvl="1" algn="just">
              <a:lnSpc>
                <a:spcPct val="150000"/>
              </a:lnSpc>
              <a:buSzPct val="94000"/>
              <a:tabLst>
                <a:tab pos="909955" algn="l"/>
              </a:tabLst>
            </a:pPr>
            <a:r>
              <a:rPr lang="zh-CN" altLang="en-US" sz="2200" dirty="0">
                <a:latin typeface="微软雅黑" panose="020B0503020204020204" pitchFamily="34" charset="-122"/>
                <a:ea typeface="微软雅黑" panose="020B0503020204020204" pitchFamily="34" charset="-122"/>
              </a:rPr>
              <a:t>       演练总结与讲评过程结束之后，演练组织单位和参与单位应指派专人，按规定时间对改进情况进行监督检查，确保本单位对自身暴露出的问题做出改进。</a:t>
            </a:r>
            <a:endParaRPr lang="en-US" altLang="zh-CN" sz="2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4F81BB"/>
          </a:solidFill>
        </p:spPr>
        <p:txBody>
          <a:bodyPr wrap="square" lIns="0" tIns="0" rIns="0" bIns="0" rtlCol="0"/>
          <a:lstStyle/>
          <a:p/>
        </p:txBody>
      </p:sp>
      <p:sp>
        <p:nvSpPr>
          <p:cNvPr id="3" name="object 3"/>
          <p:cNvSpPr/>
          <p:nvPr/>
        </p:nvSpPr>
        <p:spPr>
          <a:xfrm>
            <a:off x="7856220" y="1513332"/>
            <a:ext cx="127000" cy="113030"/>
          </a:xfrm>
          <a:custGeom>
            <a:avLst/>
            <a:gdLst/>
            <a:ahLst/>
            <a:cxnLst/>
            <a:rect l="l" t="t" r="r" b="b"/>
            <a:pathLst>
              <a:path w="127000" h="113030">
                <a:moveTo>
                  <a:pt x="56387" y="112776"/>
                </a:moveTo>
                <a:lnTo>
                  <a:pt x="0" y="0"/>
                </a:lnTo>
                <a:lnTo>
                  <a:pt x="126491" y="7620"/>
                </a:lnTo>
                <a:lnTo>
                  <a:pt x="56387" y="112776"/>
                </a:lnTo>
                <a:close/>
              </a:path>
            </a:pathLst>
          </a:custGeom>
          <a:solidFill>
            <a:srgbClr val="F0F0F0"/>
          </a:solidFill>
        </p:spPr>
        <p:txBody>
          <a:bodyPr wrap="square" lIns="0" tIns="0" rIns="0" bIns="0" rtlCol="0"/>
          <a:lstStyle/>
          <a:p/>
        </p:txBody>
      </p:sp>
      <p:sp>
        <p:nvSpPr>
          <p:cNvPr id="4" name="object 4"/>
          <p:cNvSpPr/>
          <p:nvPr/>
        </p:nvSpPr>
        <p:spPr>
          <a:xfrm>
            <a:off x="8176259" y="1613916"/>
            <a:ext cx="114300" cy="127000"/>
          </a:xfrm>
          <a:custGeom>
            <a:avLst/>
            <a:gdLst/>
            <a:ahLst/>
            <a:cxnLst/>
            <a:rect l="l" t="t" r="r" b="b"/>
            <a:pathLst>
              <a:path w="114300" h="127000">
                <a:moveTo>
                  <a:pt x="114300" y="126492"/>
                </a:moveTo>
                <a:lnTo>
                  <a:pt x="0" y="71628"/>
                </a:lnTo>
                <a:lnTo>
                  <a:pt x="106680" y="0"/>
                </a:lnTo>
                <a:lnTo>
                  <a:pt x="114300" y="126492"/>
                </a:lnTo>
                <a:close/>
              </a:path>
            </a:pathLst>
          </a:custGeom>
          <a:solidFill>
            <a:srgbClr val="F0F0F0"/>
          </a:solidFill>
        </p:spPr>
        <p:txBody>
          <a:bodyPr wrap="square" lIns="0" tIns="0" rIns="0" bIns="0" rtlCol="0"/>
          <a:lstStyle/>
          <a:p/>
        </p:txBody>
      </p:sp>
      <p:sp>
        <p:nvSpPr>
          <p:cNvPr id="5" name="object 5"/>
          <p:cNvSpPr/>
          <p:nvPr/>
        </p:nvSpPr>
        <p:spPr>
          <a:xfrm>
            <a:off x="8694420" y="1732788"/>
            <a:ext cx="239395" cy="265430"/>
          </a:xfrm>
          <a:custGeom>
            <a:avLst/>
            <a:gdLst/>
            <a:ahLst/>
            <a:cxnLst/>
            <a:rect l="l" t="t" r="r" b="b"/>
            <a:pathLst>
              <a:path w="239395" h="265430">
                <a:moveTo>
                  <a:pt x="220979" y="265175"/>
                </a:moveTo>
                <a:lnTo>
                  <a:pt x="0" y="117348"/>
                </a:lnTo>
                <a:lnTo>
                  <a:pt x="239268" y="0"/>
                </a:lnTo>
                <a:lnTo>
                  <a:pt x="220979" y="265175"/>
                </a:lnTo>
                <a:close/>
              </a:path>
            </a:pathLst>
          </a:custGeom>
          <a:solidFill>
            <a:srgbClr val="ECEBDF"/>
          </a:solidFill>
        </p:spPr>
        <p:txBody>
          <a:bodyPr wrap="square" lIns="0" tIns="0" rIns="0" bIns="0" rtlCol="0"/>
          <a:lstStyle/>
          <a:p/>
        </p:txBody>
      </p:sp>
      <p:sp>
        <p:nvSpPr>
          <p:cNvPr id="6" name="object 6"/>
          <p:cNvSpPr/>
          <p:nvPr/>
        </p:nvSpPr>
        <p:spPr>
          <a:xfrm>
            <a:off x="1531620" y="3342132"/>
            <a:ext cx="6780530" cy="76200"/>
          </a:xfrm>
          <a:custGeom>
            <a:avLst/>
            <a:gdLst/>
            <a:ahLst/>
            <a:cxnLst/>
            <a:rect l="l" t="t" r="r" b="b"/>
            <a:pathLst>
              <a:path w="6780530" h="76200">
                <a:moveTo>
                  <a:pt x="6742176" y="76200"/>
                </a:moveTo>
                <a:lnTo>
                  <a:pt x="6726935" y="71627"/>
                </a:lnTo>
                <a:lnTo>
                  <a:pt x="6714744" y="64007"/>
                </a:lnTo>
                <a:lnTo>
                  <a:pt x="6707124" y="51815"/>
                </a:lnTo>
                <a:lnTo>
                  <a:pt x="6704076" y="38100"/>
                </a:lnTo>
                <a:lnTo>
                  <a:pt x="6707124" y="22859"/>
                </a:lnTo>
                <a:lnTo>
                  <a:pt x="6714744" y="10667"/>
                </a:lnTo>
                <a:lnTo>
                  <a:pt x="6726935" y="1523"/>
                </a:lnTo>
                <a:lnTo>
                  <a:pt x="6742176" y="0"/>
                </a:lnTo>
                <a:lnTo>
                  <a:pt x="6755891" y="1523"/>
                </a:lnTo>
                <a:lnTo>
                  <a:pt x="6768083" y="10667"/>
                </a:lnTo>
                <a:lnTo>
                  <a:pt x="6777228" y="22859"/>
                </a:lnTo>
                <a:lnTo>
                  <a:pt x="6778752" y="27431"/>
                </a:lnTo>
                <a:lnTo>
                  <a:pt x="6742176" y="27431"/>
                </a:lnTo>
                <a:lnTo>
                  <a:pt x="6742176" y="47243"/>
                </a:lnTo>
                <a:lnTo>
                  <a:pt x="6778752" y="47243"/>
                </a:lnTo>
                <a:lnTo>
                  <a:pt x="6777228" y="51815"/>
                </a:lnTo>
                <a:lnTo>
                  <a:pt x="6768083" y="64007"/>
                </a:lnTo>
                <a:lnTo>
                  <a:pt x="6755891" y="71627"/>
                </a:lnTo>
                <a:lnTo>
                  <a:pt x="6742176" y="76200"/>
                </a:lnTo>
                <a:close/>
              </a:path>
              <a:path w="6780530" h="76200">
                <a:moveTo>
                  <a:pt x="6705600" y="47243"/>
                </a:moveTo>
                <a:lnTo>
                  <a:pt x="0" y="47243"/>
                </a:lnTo>
                <a:lnTo>
                  <a:pt x="0" y="27431"/>
                </a:lnTo>
                <a:lnTo>
                  <a:pt x="6705600" y="27431"/>
                </a:lnTo>
                <a:lnTo>
                  <a:pt x="6704076" y="38100"/>
                </a:lnTo>
                <a:lnTo>
                  <a:pt x="6705600" y="47243"/>
                </a:lnTo>
                <a:close/>
              </a:path>
              <a:path w="6780530" h="76200">
                <a:moveTo>
                  <a:pt x="6778752" y="47243"/>
                </a:moveTo>
                <a:lnTo>
                  <a:pt x="6742176" y="47243"/>
                </a:lnTo>
                <a:lnTo>
                  <a:pt x="6742176" y="27431"/>
                </a:lnTo>
                <a:lnTo>
                  <a:pt x="6778752" y="27431"/>
                </a:lnTo>
                <a:lnTo>
                  <a:pt x="6780276" y="38100"/>
                </a:lnTo>
                <a:lnTo>
                  <a:pt x="6778752" y="47243"/>
                </a:lnTo>
                <a:close/>
              </a:path>
            </a:pathLst>
          </a:custGeom>
          <a:solidFill>
            <a:srgbClr val="FFFFFF"/>
          </a:solidFill>
        </p:spPr>
        <p:txBody>
          <a:bodyPr wrap="square" lIns="0" tIns="0" rIns="0" bIns="0" rtlCol="0"/>
          <a:lstStyle/>
          <a:p/>
        </p:txBody>
      </p:sp>
      <p:sp>
        <p:nvSpPr>
          <p:cNvPr id="7" name="object 7"/>
          <p:cNvSpPr/>
          <p:nvPr/>
        </p:nvSpPr>
        <p:spPr>
          <a:xfrm>
            <a:off x="8255507" y="1147572"/>
            <a:ext cx="265430" cy="236220"/>
          </a:xfrm>
          <a:custGeom>
            <a:avLst/>
            <a:gdLst/>
            <a:ahLst/>
            <a:cxnLst/>
            <a:rect l="l" t="t" r="r" b="b"/>
            <a:pathLst>
              <a:path w="265429" h="236219">
                <a:moveTo>
                  <a:pt x="0" y="236219"/>
                </a:moveTo>
                <a:lnTo>
                  <a:pt x="117348" y="0"/>
                </a:lnTo>
                <a:lnTo>
                  <a:pt x="265175" y="220979"/>
                </a:lnTo>
                <a:lnTo>
                  <a:pt x="0" y="236219"/>
                </a:lnTo>
                <a:close/>
              </a:path>
            </a:pathLst>
          </a:custGeom>
          <a:solidFill>
            <a:srgbClr val="FFFFFF"/>
          </a:solidFill>
        </p:spPr>
        <p:txBody>
          <a:bodyPr wrap="square" lIns="0" tIns="0" rIns="0" bIns="0" rtlCol="0"/>
          <a:lstStyle/>
          <a:p/>
        </p:txBody>
      </p:sp>
      <p:sp>
        <p:nvSpPr>
          <p:cNvPr id="8" name="object 8"/>
          <p:cNvSpPr txBox="1"/>
          <p:nvPr/>
        </p:nvSpPr>
        <p:spPr>
          <a:xfrm>
            <a:off x="2962133" y="1951746"/>
            <a:ext cx="1280160" cy="694055"/>
          </a:xfrm>
          <a:prstGeom prst="rect">
            <a:avLst/>
          </a:prstGeom>
        </p:spPr>
        <p:txBody>
          <a:bodyPr vert="horz" wrap="square" lIns="0" tIns="17145" rIns="0" bIns="0" rtlCol="0">
            <a:spAutoFit/>
          </a:bodyPr>
          <a:lstStyle/>
          <a:p>
            <a:pPr marL="12700">
              <a:spcBef>
                <a:spcPts val="135"/>
              </a:spcBef>
            </a:pPr>
            <a:r>
              <a:rPr sz="4350" b="1" i="1" spc="-1689" dirty="0">
                <a:solidFill>
                  <a:srgbClr val="FFFFFF"/>
                </a:solidFill>
                <a:latin typeface="Arial Black" panose="020B0A04020102020204"/>
                <a:cs typeface="Arial Black" panose="020B0A04020102020204"/>
              </a:rPr>
              <a:t>Pa</a:t>
            </a:r>
            <a:r>
              <a:rPr sz="4100" b="1" i="1" spc="-1689" dirty="0">
                <a:solidFill>
                  <a:srgbClr val="FFFFFF"/>
                </a:solidFill>
                <a:latin typeface="Arial" panose="020B0604020202020204"/>
                <a:cs typeface="Arial" panose="020B0604020202020204"/>
              </a:rPr>
              <a:t>h</a:t>
            </a:r>
            <a:r>
              <a:rPr sz="4200" b="1" i="1" spc="-1689" dirty="0">
                <a:solidFill>
                  <a:srgbClr val="FFFFFF"/>
                </a:solidFill>
                <a:latin typeface="Arial" panose="020B0604020202020204"/>
                <a:cs typeface="Arial" panose="020B0604020202020204"/>
              </a:rPr>
              <a:t>ee</a:t>
            </a:r>
            <a:r>
              <a:rPr sz="4350" b="1" i="1" spc="-1689" dirty="0">
                <a:solidFill>
                  <a:srgbClr val="FFFFFF"/>
                </a:solidFill>
                <a:latin typeface="Arial Black" panose="020B0A04020102020204"/>
                <a:cs typeface="Arial Black" panose="020B0A04020102020204"/>
              </a:rPr>
              <a:t>rrtT</a:t>
            </a:r>
            <a:endParaRPr sz="4350">
              <a:latin typeface="Arial Black" panose="020B0A04020102020204"/>
              <a:cs typeface="Arial Black" panose="020B0A04020102020204"/>
            </a:endParaRPr>
          </a:p>
        </p:txBody>
      </p:sp>
      <p:sp>
        <p:nvSpPr>
          <p:cNvPr id="9" name="object 9"/>
          <p:cNvSpPr txBox="1"/>
          <p:nvPr/>
        </p:nvSpPr>
        <p:spPr>
          <a:xfrm>
            <a:off x="3135630" y="2740025"/>
            <a:ext cx="5120005" cy="2044065"/>
          </a:xfrm>
          <a:prstGeom prst="rect">
            <a:avLst/>
          </a:prstGeom>
        </p:spPr>
        <p:txBody>
          <a:bodyPr vert="horz" wrap="square" lIns="0" tIns="12700" rIns="0" bIns="0" rtlCol="0">
            <a:spAutoFit/>
          </a:bodyPr>
          <a:lstStyle/>
          <a:p>
            <a:pPr marL="12700">
              <a:spcBef>
                <a:spcPts val="100"/>
              </a:spcBef>
            </a:pPr>
            <a:r>
              <a:rPr sz="3300" b="1" dirty="0">
                <a:solidFill>
                  <a:srgbClr val="FFFFFF"/>
                </a:solidFill>
                <a:latin typeface="Microsoft YaHei UI" panose="020B0503020204020204" charset="-122"/>
                <a:cs typeface="Microsoft YaHei UI" panose="020B0503020204020204" charset="-122"/>
              </a:rPr>
              <a:t>规范化应急处置工作要点</a:t>
            </a:r>
            <a:endParaRPr sz="3300" dirty="0">
              <a:latin typeface="Microsoft YaHei UI" panose="020B0503020204020204" charset="-122"/>
              <a:cs typeface="Microsoft YaHei UI" panose="020B0503020204020204" charset="-122"/>
            </a:endParaRPr>
          </a:p>
          <a:p>
            <a:pPr marL="325120" indent="-288290">
              <a:spcBef>
                <a:spcPts val="3195"/>
              </a:spcBef>
              <a:buFont typeface="Wingdings" panose="05000000000000000000"/>
              <a:buChar char=""/>
              <a:tabLst>
                <a:tab pos="325120" algn="l"/>
              </a:tabLst>
            </a:pPr>
            <a:r>
              <a:rPr sz="2000" spc="-10" dirty="0" err="1">
                <a:solidFill>
                  <a:srgbClr val="FFFFFF"/>
                </a:solidFill>
                <a:latin typeface="微软雅黑" panose="020B0503020204020204" pitchFamily="34" charset="-122"/>
                <a:ea typeface="微软雅黑" panose="020B0503020204020204" pitchFamily="34" charset="-122"/>
              </a:rPr>
              <a:t>应急保障能力建设</a:t>
            </a:r>
            <a:endParaRPr sz="2000" spc="-10" dirty="0" err="1">
              <a:solidFill>
                <a:srgbClr val="FFFFFF"/>
              </a:solidFill>
              <a:latin typeface="微软雅黑" panose="020B0503020204020204" pitchFamily="34" charset="-122"/>
              <a:ea typeface="微软雅黑" panose="020B0503020204020204" pitchFamily="34" charset="-122"/>
            </a:endParaRPr>
          </a:p>
          <a:p>
            <a:pPr marL="325120" indent="-288290">
              <a:spcBef>
                <a:spcPts val="635"/>
              </a:spcBef>
              <a:buFont typeface="Wingdings" panose="05000000000000000000"/>
              <a:buChar char=""/>
              <a:tabLst>
                <a:tab pos="325120" algn="l"/>
              </a:tabLst>
            </a:pPr>
            <a:r>
              <a:rPr sz="2000" spc="-10" dirty="0" err="1">
                <a:solidFill>
                  <a:srgbClr val="FFFFFF"/>
                </a:solidFill>
                <a:latin typeface="微软雅黑" panose="020B0503020204020204" pitchFamily="34" charset="-122"/>
                <a:ea typeface="微软雅黑" panose="020B0503020204020204" pitchFamily="34" charset="-122"/>
              </a:rPr>
              <a:t>应急响应程序</a:t>
            </a:r>
            <a:r>
              <a:rPr lang="zh-CN" altLang="en-US" sz="2000" spc="-10" dirty="0">
                <a:solidFill>
                  <a:srgbClr val="FFFFFF"/>
                </a:solidFill>
                <a:latin typeface="微软雅黑" panose="020B0503020204020204" pitchFamily="34" charset="-122"/>
                <a:ea typeface="微软雅黑" panose="020B0503020204020204" pitchFamily="34" charset="-122"/>
              </a:rPr>
              <a:t>及分级</a:t>
            </a:r>
            <a:endParaRPr sz="2000" spc="-10" dirty="0">
              <a:solidFill>
                <a:srgbClr val="FFFFFF"/>
              </a:solidFill>
              <a:latin typeface="微软雅黑" panose="020B0503020204020204" pitchFamily="34" charset="-122"/>
              <a:ea typeface="微软雅黑" panose="020B0503020204020204" pitchFamily="34" charset="-122"/>
            </a:endParaRPr>
          </a:p>
          <a:p>
            <a:pPr marL="325120" indent="-288290">
              <a:spcBef>
                <a:spcPts val="850"/>
              </a:spcBef>
              <a:buFont typeface="Wingdings" panose="05000000000000000000"/>
              <a:buChar char=""/>
              <a:tabLst>
                <a:tab pos="325120" algn="l"/>
              </a:tabLst>
            </a:pPr>
            <a:r>
              <a:rPr lang="zh-CN" altLang="en-US" sz="2000" spc="-10" dirty="0">
                <a:solidFill>
                  <a:srgbClr val="FFFFFF"/>
                </a:solidFill>
                <a:latin typeface="微软雅黑" panose="020B0503020204020204" pitchFamily="34" charset="-122"/>
                <a:ea typeface="微软雅黑" panose="020B0503020204020204" pitchFamily="34" charset="-122"/>
              </a:rPr>
              <a:t>规范化应急处置工作要点</a:t>
            </a:r>
            <a:endParaRPr sz="2000" spc="-10" dirty="0">
              <a:solidFill>
                <a:srgbClr val="FFFFFF"/>
              </a:solidFill>
              <a:latin typeface="微软雅黑" panose="020B0503020204020204" pitchFamily="34" charset="-122"/>
              <a:ea typeface="微软雅黑" panose="020B0503020204020204" pitchFamily="34" charset="-122"/>
            </a:endParaRPr>
          </a:p>
        </p:txBody>
      </p:sp>
      <p:sp>
        <p:nvSpPr>
          <p:cNvPr id="10" name="object 10"/>
          <p:cNvSpPr/>
          <p:nvPr/>
        </p:nvSpPr>
        <p:spPr>
          <a:xfrm>
            <a:off x="8409431" y="2382012"/>
            <a:ext cx="372110" cy="390525"/>
          </a:xfrm>
          <a:custGeom>
            <a:avLst/>
            <a:gdLst/>
            <a:ahLst/>
            <a:cxnLst/>
            <a:rect l="l" t="t" r="r" b="b"/>
            <a:pathLst>
              <a:path w="372109" h="390525">
                <a:moveTo>
                  <a:pt x="371856" y="390144"/>
                </a:moveTo>
                <a:lnTo>
                  <a:pt x="0" y="257556"/>
                </a:lnTo>
                <a:lnTo>
                  <a:pt x="300227" y="0"/>
                </a:lnTo>
                <a:lnTo>
                  <a:pt x="371856" y="390144"/>
                </a:lnTo>
                <a:close/>
              </a:path>
            </a:pathLst>
          </a:custGeom>
          <a:solidFill>
            <a:srgbClr val="F0F0F0"/>
          </a:solidFill>
        </p:spPr>
        <p:txBody>
          <a:bodyPr wrap="square" lIns="0" tIns="0" rIns="0" bIns="0" rtlCol="0"/>
          <a:lstStyle/>
          <a:p/>
        </p:txBody>
      </p:sp>
      <p:sp>
        <p:nvSpPr>
          <p:cNvPr id="11" name="object 11"/>
          <p:cNvSpPr/>
          <p:nvPr/>
        </p:nvSpPr>
        <p:spPr>
          <a:xfrm>
            <a:off x="9451847" y="2490217"/>
            <a:ext cx="1064260" cy="1167765"/>
          </a:xfrm>
          <a:custGeom>
            <a:avLst/>
            <a:gdLst/>
            <a:ahLst/>
            <a:cxnLst/>
            <a:rect l="l" t="t" r="r" b="b"/>
            <a:pathLst>
              <a:path w="1064259" h="1167764">
                <a:moveTo>
                  <a:pt x="0" y="1167383"/>
                </a:moveTo>
                <a:lnTo>
                  <a:pt x="103631" y="0"/>
                </a:lnTo>
                <a:lnTo>
                  <a:pt x="1063752" y="678179"/>
                </a:lnTo>
                <a:lnTo>
                  <a:pt x="0" y="1167383"/>
                </a:lnTo>
                <a:close/>
              </a:path>
            </a:pathLst>
          </a:custGeom>
          <a:solidFill>
            <a:srgbClr val="FFFFFF"/>
          </a:solidFill>
        </p:spPr>
        <p:txBody>
          <a:bodyPr wrap="square" lIns="0" tIns="0" rIns="0" bIns="0" rtlCol="0"/>
          <a:lstStyle/>
          <a:p/>
        </p:txBody>
      </p:sp>
      <p:sp>
        <p:nvSpPr>
          <p:cNvPr id="12" name="object 12"/>
          <p:cNvSpPr/>
          <p:nvPr/>
        </p:nvSpPr>
        <p:spPr>
          <a:xfrm>
            <a:off x="9445753" y="2478023"/>
            <a:ext cx="1085215" cy="1188720"/>
          </a:xfrm>
          <a:custGeom>
            <a:avLst/>
            <a:gdLst/>
            <a:ahLst/>
            <a:cxnLst/>
            <a:rect l="l" t="t" r="r" b="b"/>
            <a:pathLst>
              <a:path w="1085215" h="1188720">
                <a:moveTo>
                  <a:pt x="0" y="1188720"/>
                </a:moveTo>
                <a:lnTo>
                  <a:pt x="105155" y="0"/>
                </a:lnTo>
                <a:lnTo>
                  <a:pt x="121920" y="12192"/>
                </a:lnTo>
                <a:lnTo>
                  <a:pt x="117348" y="12192"/>
                </a:lnTo>
                <a:lnTo>
                  <a:pt x="106679" y="16763"/>
                </a:lnTo>
                <a:lnTo>
                  <a:pt x="115824" y="22859"/>
                </a:lnTo>
                <a:lnTo>
                  <a:pt x="13716" y="1168908"/>
                </a:lnTo>
                <a:lnTo>
                  <a:pt x="4572" y="1173479"/>
                </a:lnTo>
                <a:lnTo>
                  <a:pt x="13715" y="1179575"/>
                </a:lnTo>
                <a:lnTo>
                  <a:pt x="21336" y="1179575"/>
                </a:lnTo>
                <a:lnTo>
                  <a:pt x="0" y="1188720"/>
                </a:lnTo>
                <a:close/>
              </a:path>
              <a:path w="1085215" h="1188720">
                <a:moveTo>
                  <a:pt x="115824" y="22859"/>
                </a:moveTo>
                <a:lnTo>
                  <a:pt x="106679" y="16763"/>
                </a:lnTo>
                <a:lnTo>
                  <a:pt x="117348" y="12192"/>
                </a:lnTo>
                <a:lnTo>
                  <a:pt x="115824" y="22859"/>
                </a:lnTo>
                <a:close/>
              </a:path>
              <a:path w="1085215" h="1188720">
                <a:moveTo>
                  <a:pt x="1059179" y="688848"/>
                </a:moveTo>
                <a:lnTo>
                  <a:pt x="115824" y="22859"/>
                </a:lnTo>
                <a:lnTo>
                  <a:pt x="117348" y="12192"/>
                </a:lnTo>
                <a:lnTo>
                  <a:pt x="121920" y="12192"/>
                </a:lnTo>
                <a:lnTo>
                  <a:pt x="1074420" y="684276"/>
                </a:lnTo>
                <a:lnTo>
                  <a:pt x="1069848" y="684276"/>
                </a:lnTo>
                <a:lnTo>
                  <a:pt x="1059179" y="688848"/>
                </a:lnTo>
                <a:close/>
              </a:path>
              <a:path w="1085215" h="1188720">
                <a:moveTo>
                  <a:pt x="1068324" y="694944"/>
                </a:moveTo>
                <a:lnTo>
                  <a:pt x="1059179" y="688848"/>
                </a:lnTo>
                <a:lnTo>
                  <a:pt x="1069848" y="684276"/>
                </a:lnTo>
                <a:lnTo>
                  <a:pt x="1068324" y="694944"/>
                </a:lnTo>
                <a:close/>
              </a:path>
              <a:path w="1085215" h="1188720">
                <a:moveTo>
                  <a:pt x="1075944" y="694944"/>
                </a:moveTo>
                <a:lnTo>
                  <a:pt x="1068324" y="694944"/>
                </a:lnTo>
                <a:lnTo>
                  <a:pt x="1069848" y="684276"/>
                </a:lnTo>
                <a:lnTo>
                  <a:pt x="1074420" y="684276"/>
                </a:lnTo>
                <a:lnTo>
                  <a:pt x="1085088" y="690371"/>
                </a:lnTo>
                <a:lnTo>
                  <a:pt x="1075944" y="694944"/>
                </a:lnTo>
                <a:close/>
              </a:path>
              <a:path w="1085215" h="1188720">
                <a:moveTo>
                  <a:pt x="21336" y="1179575"/>
                </a:moveTo>
                <a:lnTo>
                  <a:pt x="13716" y="1179575"/>
                </a:lnTo>
                <a:lnTo>
                  <a:pt x="13716" y="1168908"/>
                </a:lnTo>
                <a:lnTo>
                  <a:pt x="1059179" y="688848"/>
                </a:lnTo>
                <a:lnTo>
                  <a:pt x="1068324" y="694944"/>
                </a:lnTo>
                <a:lnTo>
                  <a:pt x="1075944" y="694944"/>
                </a:lnTo>
                <a:lnTo>
                  <a:pt x="21336" y="1179575"/>
                </a:lnTo>
                <a:close/>
              </a:path>
              <a:path w="1085215" h="1188720">
                <a:moveTo>
                  <a:pt x="13716" y="1179575"/>
                </a:moveTo>
                <a:lnTo>
                  <a:pt x="4572" y="1173479"/>
                </a:lnTo>
                <a:lnTo>
                  <a:pt x="13716" y="1168908"/>
                </a:lnTo>
                <a:lnTo>
                  <a:pt x="13716" y="1179575"/>
                </a:lnTo>
                <a:close/>
              </a:path>
            </a:pathLst>
          </a:custGeom>
          <a:solidFill>
            <a:srgbClr val="4F81BB"/>
          </a:solidFill>
        </p:spPr>
        <p:txBody>
          <a:bodyPr wrap="square" lIns="0" tIns="0" rIns="0" bIns="0" rtlCol="0"/>
          <a:lstStyle/>
          <a:p/>
        </p:txBody>
      </p:sp>
      <p:sp>
        <p:nvSpPr>
          <p:cNvPr id="13" name="object 13"/>
          <p:cNvSpPr/>
          <p:nvPr/>
        </p:nvSpPr>
        <p:spPr>
          <a:xfrm>
            <a:off x="10477500" y="3101339"/>
            <a:ext cx="114300" cy="115824"/>
          </a:xfrm>
          <a:prstGeom prst="rect">
            <a:avLst/>
          </a:prstGeom>
          <a:blipFill>
            <a:blip r:embed="rId1" cstate="print"/>
            <a:stretch>
              <a:fillRect/>
            </a:stretch>
          </a:blipFill>
        </p:spPr>
        <p:txBody>
          <a:bodyPr wrap="square" lIns="0" tIns="0" rIns="0" bIns="0" rtlCol="0"/>
          <a:lstStyle/>
          <a:p/>
        </p:txBody>
      </p:sp>
      <p:sp>
        <p:nvSpPr>
          <p:cNvPr id="14" name="object 14"/>
          <p:cNvSpPr/>
          <p:nvPr/>
        </p:nvSpPr>
        <p:spPr>
          <a:xfrm>
            <a:off x="9387840" y="3604259"/>
            <a:ext cx="115824" cy="115824"/>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9506711" y="2441448"/>
            <a:ext cx="114300" cy="115824"/>
          </a:xfrm>
          <a:prstGeom prst="rect">
            <a:avLst/>
          </a:prstGeom>
          <a:blipFill>
            <a:blip r:embed="rId3" cstate="print"/>
            <a:stretch>
              <a:fillRect/>
            </a:stretch>
          </a:blipFill>
        </p:spPr>
        <p:txBody>
          <a:bodyPr wrap="square" lIns="0" tIns="0" rIns="0" bIns="0" rtlCol="0"/>
          <a:lstStyle/>
          <a:p/>
        </p:txBody>
      </p:sp>
      <p:sp>
        <p:nvSpPr>
          <p:cNvPr id="16" name="object 16"/>
          <p:cNvSpPr txBox="1">
            <a:spLocks noGrp="1"/>
          </p:cNvSpPr>
          <p:nvPr>
            <p:ph type="title"/>
          </p:nvPr>
        </p:nvSpPr>
        <p:spPr>
          <a:xfrm>
            <a:off x="1861820" y="1454150"/>
            <a:ext cx="821690" cy="1777364"/>
          </a:xfrm>
          <a:prstGeom prst="rect">
            <a:avLst/>
          </a:prstGeom>
        </p:spPr>
        <p:txBody>
          <a:bodyPr vert="horz" wrap="square" lIns="0" tIns="12065" rIns="0" bIns="0" rtlCol="0">
            <a:spAutoFit/>
          </a:bodyPr>
          <a:lstStyle/>
          <a:p>
            <a:pPr marL="12700">
              <a:spcBef>
                <a:spcPts val="95"/>
              </a:spcBef>
            </a:pPr>
            <a:r>
              <a:rPr sz="11500" spc="-135" dirty="0">
                <a:solidFill>
                  <a:srgbClr val="FFFFFF"/>
                </a:solidFill>
                <a:latin typeface="Arial" panose="020B0604020202020204"/>
                <a:cs typeface="Arial" panose="020B0604020202020204"/>
              </a:rPr>
              <a:t>3</a:t>
            </a:r>
            <a:endParaRPr sz="11500">
              <a:latin typeface="Arial" panose="020B0604020202020204"/>
              <a:cs typeface="Arial" panose="020B060402020202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4" name="object 4"/>
          <p:cNvSpPr/>
          <p:nvPr/>
        </p:nvSpPr>
        <p:spPr>
          <a:xfrm>
            <a:off x="1966972" y="853110"/>
            <a:ext cx="4129028" cy="5471490"/>
          </a:xfrm>
          <a:custGeom>
            <a:avLst/>
            <a:gdLst/>
            <a:ahLst/>
            <a:cxnLst/>
            <a:rect l="l" t="t" r="r" b="b"/>
            <a:pathLst>
              <a:path w="2710180" h="4954905">
                <a:moveTo>
                  <a:pt x="2674620" y="4954524"/>
                </a:moveTo>
                <a:lnTo>
                  <a:pt x="32004" y="4954524"/>
                </a:lnTo>
                <a:lnTo>
                  <a:pt x="19812" y="4951476"/>
                </a:lnTo>
                <a:lnTo>
                  <a:pt x="9143" y="4943856"/>
                </a:lnTo>
                <a:lnTo>
                  <a:pt x="3048" y="4933188"/>
                </a:lnTo>
                <a:lnTo>
                  <a:pt x="0" y="4920995"/>
                </a:lnTo>
                <a:lnTo>
                  <a:pt x="0" y="4668012"/>
                </a:lnTo>
                <a:lnTo>
                  <a:pt x="2708147" y="4668012"/>
                </a:lnTo>
                <a:lnTo>
                  <a:pt x="2708147" y="4920995"/>
                </a:lnTo>
                <a:lnTo>
                  <a:pt x="2705100" y="4933188"/>
                </a:lnTo>
                <a:lnTo>
                  <a:pt x="2697480" y="4943856"/>
                </a:lnTo>
                <a:lnTo>
                  <a:pt x="2688336" y="4951476"/>
                </a:lnTo>
                <a:lnTo>
                  <a:pt x="2674620" y="4954524"/>
                </a:lnTo>
                <a:close/>
              </a:path>
              <a:path w="2710180" h="4954905">
                <a:moveTo>
                  <a:pt x="2709672" y="845819"/>
                </a:moveTo>
                <a:lnTo>
                  <a:pt x="0" y="845819"/>
                </a:lnTo>
                <a:lnTo>
                  <a:pt x="0" y="64007"/>
                </a:lnTo>
                <a:lnTo>
                  <a:pt x="6096" y="38099"/>
                </a:lnTo>
                <a:lnTo>
                  <a:pt x="22859" y="18287"/>
                </a:lnTo>
                <a:lnTo>
                  <a:pt x="47244" y="4571"/>
                </a:lnTo>
                <a:lnTo>
                  <a:pt x="76199" y="0"/>
                </a:lnTo>
                <a:lnTo>
                  <a:pt x="2631947" y="0"/>
                </a:lnTo>
                <a:lnTo>
                  <a:pt x="2660904" y="4571"/>
                </a:lnTo>
                <a:lnTo>
                  <a:pt x="2686812" y="18287"/>
                </a:lnTo>
                <a:lnTo>
                  <a:pt x="2702052" y="38099"/>
                </a:lnTo>
                <a:lnTo>
                  <a:pt x="2709672" y="64007"/>
                </a:lnTo>
                <a:lnTo>
                  <a:pt x="2709672" y="845819"/>
                </a:lnTo>
                <a:close/>
              </a:path>
              <a:path w="2710180" h="4954905">
                <a:moveTo>
                  <a:pt x="1354836" y="1013459"/>
                </a:moveTo>
                <a:lnTo>
                  <a:pt x="1223772" y="845819"/>
                </a:lnTo>
                <a:lnTo>
                  <a:pt x="1484376" y="845819"/>
                </a:lnTo>
                <a:lnTo>
                  <a:pt x="1354836" y="1013459"/>
                </a:lnTo>
                <a:close/>
              </a:path>
            </a:pathLst>
          </a:custGeom>
          <a:solidFill>
            <a:srgbClr val="4F81BB"/>
          </a:solidFill>
        </p:spPr>
        <p:txBody>
          <a:bodyPr wrap="square" lIns="0" tIns="0" rIns="0" bIns="0" rtlCol="0"/>
          <a:lstStyle/>
          <a:p/>
        </p:txBody>
      </p:sp>
      <p:sp>
        <p:nvSpPr>
          <p:cNvPr id="7" name="object 7"/>
          <p:cNvSpPr/>
          <p:nvPr/>
        </p:nvSpPr>
        <p:spPr>
          <a:xfrm>
            <a:off x="6086819" y="3124200"/>
            <a:ext cx="5562600" cy="1565812"/>
          </a:xfrm>
          <a:prstGeom prst="rect">
            <a:avLst/>
          </a:prstGeom>
          <a:blipFill>
            <a:blip r:embed="rId2" cstate="print"/>
            <a:stretch>
              <a:fillRect/>
            </a:stretch>
          </a:blipFill>
        </p:spPr>
        <p:txBody>
          <a:bodyPr wrap="square" lIns="0" tIns="0" rIns="0" bIns="0" rtlCol="0"/>
          <a:lstStyle/>
          <a:p>
            <a:endParaRPr dirty="0"/>
          </a:p>
        </p:txBody>
      </p:sp>
      <p:sp>
        <p:nvSpPr>
          <p:cNvPr id="10" name="object 10"/>
          <p:cNvSpPr txBox="1"/>
          <p:nvPr/>
        </p:nvSpPr>
        <p:spPr>
          <a:xfrm>
            <a:off x="1966972" y="1982034"/>
            <a:ext cx="4129028" cy="4053840"/>
          </a:xfrm>
          <a:prstGeom prst="rect">
            <a:avLst/>
          </a:prstGeom>
          <a:solidFill>
            <a:srgbClr val="DCE6F0"/>
          </a:solidFill>
        </p:spPr>
        <p:txBody>
          <a:bodyPr vert="horz" wrap="square" lIns="0" tIns="106680" rIns="0" bIns="0" rtlCol="0">
            <a:spAutoFit/>
          </a:bodyPr>
          <a:lstStyle/>
          <a:p>
            <a:pPr marL="73025" marR="73025" algn="just">
              <a:lnSpc>
                <a:spcPct val="150000"/>
              </a:lnSpc>
              <a:spcBef>
                <a:spcPts val="840"/>
              </a:spcBef>
              <a:buClr>
                <a:srgbClr val="4F81BB"/>
              </a:buClr>
              <a:buSzPct val="94000"/>
              <a:buFont typeface="Wingdings" panose="05000000000000000000"/>
              <a:buChar char=""/>
              <a:tabLst>
                <a:tab pos="279400" algn="l"/>
              </a:tabLst>
            </a:pPr>
            <a:r>
              <a:rPr sz="1900" spc="45" dirty="0">
                <a:solidFill>
                  <a:srgbClr val="FF0000"/>
                </a:solidFill>
                <a:latin typeface="微软雅黑" panose="020B0503020204020204" pitchFamily="34" charset="-122"/>
                <a:cs typeface="微软雅黑" panose="020B0503020204020204" pitchFamily="34" charset="-122"/>
              </a:rPr>
              <a:t>应</a:t>
            </a:r>
            <a:r>
              <a:rPr sz="1900" spc="60" dirty="0">
                <a:solidFill>
                  <a:srgbClr val="FF0000"/>
                </a:solidFill>
                <a:latin typeface="微软雅黑" panose="020B0503020204020204" pitchFamily="34" charset="-122"/>
                <a:cs typeface="微软雅黑" panose="020B0503020204020204" pitchFamily="34" charset="-122"/>
              </a:rPr>
              <a:t>将</a:t>
            </a:r>
            <a:r>
              <a:rPr sz="1900" spc="45" dirty="0">
                <a:solidFill>
                  <a:srgbClr val="FF0000"/>
                </a:solidFill>
                <a:latin typeface="微软雅黑" panose="020B0503020204020204" pitchFamily="34" charset="-122"/>
                <a:cs typeface="微软雅黑" panose="020B0503020204020204" pitchFamily="34" charset="-122"/>
              </a:rPr>
              <a:t>应</a:t>
            </a:r>
            <a:r>
              <a:rPr sz="1900" spc="60" dirty="0">
                <a:solidFill>
                  <a:srgbClr val="FF0000"/>
                </a:solidFill>
                <a:latin typeface="微软雅黑" panose="020B0503020204020204" pitchFamily="34" charset="-122"/>
                <a:cs typeface="微软雅黑" panose="020B0503020204020204" pitchFamily="34" charset="-122"/>
              </a:rPr>
              <a:t>急</a:t>
            </a:r>
            <a:r>
              <a:rPr sz="1900" spc="45" dirty="0">
                <a:solidFill>
                  <a:srgbClr val="FF0000"/>
                </a:solidFill>
                <a:latin typeface="微软雅黑" panose="020B0503020204020204" pitchFamily="34" charset="-122"/>
                <a:cs typeface="微软雅黑" panose="020B0503020204020204" pitchFamily="34" charset="-122"/>
              </a:rPr>
              <a:t>培训</a:t>
            </a:r>
            <a:r>
              <a:rPr sz="1900" spc="60" dirty="0">
                <a:solidFill>
                  <a:srgbClr val="FF0000"/>
                </a:solidFill>
                <a:latin typeface="微软雅黑" panose="020B0503020204020204" pitchFamily="34" charset="-122"/>
                <a:cs typeface="微软雅黑" panose="020B0503020204020204" pitchFamily="34" charset="-122"/>
              </a:rPr>
              <a:t>、</a:t>
            </a:r>
            <a:r>
              <a:rPr sz="1900" spc="45" dirty="0">
                <a:solidFill>
                  <a:srgbClr val="FF0000"/>
                </a:solidFill>
                <a:latin typeface="微软雅黑" panose="020B0503020204020204" pitchFamily="34" charset="-122"/>
                <a:cs typeface="微软雅黑" panose="020B0503020204020204" pitchFamily="34" charset="-122"/>
              </a:rPr>
              <a:t>演</a:t>
            </a:r>
            <a:r>
              <a:rPr sz="1900" spc="60" dirty="0">
                <a:solidFill>
                  <a:srgbClr val="FF0000"/>
                </a:solidFill>
                <a:latin typeface="微软雅黑" panose="020B0503020204020204" pitchFamily="34" charset="-122"/>
                <a:cs typeface="微软雅黑" panose="020B0503020204020204" pitchFamily="34" charset="-122"/>
              </a:rPr>
              <a:t>练</a:t>
            </a:r>
            <a:r>
              <a:rPr sz="1900" dirty="0">
                <a:solidFill>
                  <a:srgbClr val="FF0000"/>
                </a:solidFill>
                <a:latin typeface="微软雅黑" panose="020B0503020204020204" pitchFamily="34" charset="-122"/>
                <a:cs typeface="微软雅黑" panose="020B0503020204020204" pitchFamily="34" charset="-122"/>
              </a:rPr>
              <a:t>、 </a:t>
            </a:r>
            <a:r>
              <a:rPr sz="1900" spc="20" dirty="0">
                <a:solidFill>
                  <a:srgbClr val="FF0000"/>
                </a:solidFill>
                <a:latin typeface="微软雅黑" panose="020B0503020204020204" pitchFamily="34" charset="-122"/>
                <a:cs typeface="微软雅黑" panose="020B0503020204020204" pitchFamily="34" charset="-122"/>
              </a:rPr>
              <a:t>应</a:t>
            </a:r>
            <a:r>
              <a:rPr sz="1900" spc="35" dirty="0">
                <a:solidFill>
                  <a:srgbClr val="FF0000"/>
                </a:solidFill>
                <a:latin typeface="微软雅黑" panose="020B0503020204020204" pitchFamily="34" charset="-122"/>
                <a:cs typeface="微软雅黑" panose="020B0503020204020204" pitchFamily="34" charset="-122"/>
              </a:rPr>
              <a:t>急</a:t>
            </a:r>
            <a:r>
              <a:rPr sz="1900" spc="20" dirty="0">
                <a:solidFill>
                  <a:srgbClr val="FF0000"/>
                </a:solidFill>
                <a:latin typeface="微软雅黑" panose="020B0503020204020204" pitchFamily="34" charset="-122"/>
                <a:cs typeface="微软雅黑" panose="020B0503020204020204" pitchFamily="34" charset="-122"/>
              </a:rPr>
              <a:t>救</a:t>
            </a:r>
            <a:r>
              <a:rPr sz="1900" spc="35" dirty="0">
                <a:solidFill>
                  <a:srgbClr val="FF0000"/>
                </a:solidFill>
                <a:latin typeface="微软雅黑" panose="020B0503020204020204" pitchFamily="34" charset="-122"/>
                <a:cs typeface="微软雅黑" panose="020B0503020204020204" pitchFamily="34" charset="-122"/>
              </a:rPr>
              <a:t>援</a:t>
            </a:r>
            <a:r>
              <a:rPr sz="1900" spc="20" dirty="0">
                <a:solidFill>
                  <a:srgbClr val="FF0000"/>
                </a:solidFill>
                <a:latin typeface="微软雅黑" panose="020B0503020204020204" pitchFamily="34" charset="-122"/>
                <a:cs typeface="微软雅黑" panose="020B0503020204020204" pitchFamily="34" charset="-122"/>
              </a:rPr>
              <a:t>器</a:t>
            </a:r>
            <a:r>
              <a:rPr sz="1900" spc="35" dirty="0">
                <a:solidFill>
                  <a:srgbClr val="FF0000"/>
                </a:solidFill>
                <a:latin typeface="微软雅黑" panose="020B0503020204020204" pitchFamily="34" charset="-122"/>
                <a:cs typeface="微软雅黑" panose="020B0503020204020204" pitchFamily="34" charset="-122"/>
              </a:rPr>
              <a:t>材</a:t>
            </a:r>
            <a:r>
              <a:rPr sz="1900" spc="20" dirty="0">
                <a:solidFill>
                  <a:srgbClr val="FF0000"/>
                </a:solidFill>
                <a:latin typeface="微软雅黑" panose="020B0503020204020204" pitchFamily="34" charset="-122"/>
                <a:cs typeface="微软雅黑" panose="020B0503020204020204" pitchFamily="34" charset="-122"/>
              </a:rPr>
              <a:t>、</a:t>
            </a:r>
            <a:r>
              <a:rPr sz="1900" spc="35" dirty="0">
                <a:solidFill>
                  <a:srgbClr val="FF0000"/>
                </a:solidFill>
                <a:latin typeface="微软雅黑" panose="020B0503020204020204" pitchFamily="34" charset="-122"/>
                <a:cs typeface="微软雅黑" panose="020B0503020204020204" pitchFamily="34" charset="-122"/>
              </a:rPr>
              <a:t>设</a:t>
            </a:r>
            <a:r>
              <a:rPr sz="1900" spc="20" dirty="0">
                <a:solidFill>
                  <a:srgbClr val="FF0000"/>
                </a:solidFill>
                <a:latin typeface="微软雅黑" panose="020B0503020204020204" pitchFamily="34" charset="-122"/>
                <a:cs typeface="微软雅黑" panose="020B0503020204020204" pitchFamily="34" charset="-122"/>
              </a:rPr>
              <a:t>备</a:t>
            </a:r>
            <a:r>
              <a:rPr sz="1900" spc="35" dirty="0">
                <a:solidFill>
                  <a:srgbClr val="FF0000"/>
                </a:solidFill>
                <a:latin typeface="微软雅黑" panose="020B0503020204020204" pitchFamily="34" charset="-122"/>
                <a:cs typeface="微软雅黑" panose="020B0503020204020204" pitchFamily="34" charset="-122"/>
              </a:rPr>
              <a:t>支</a:t>
            </a:r>
            <a:r>
              <a:rPr sz="1900" dirty="0">
                <a:solidFill>
                  <a:srgbClr val="FF0000"/>
                </a:solidFill>
                <a:latin typeface="微软雅黑" panose="020B0503020204020204" pitchFamily="34" charset="-122"/>
                <a:cs typeface="微软雅黑" panose="020B0503020204020204" pitchFamily="34" charset="-122"/>
              </a:rPr>
              <a:t>出</a:t>
            </a:r>
            <a:r>
              <a:rPr sz="1900" spc="20" dirty="0">
                <a:solidFill>
                  <a:srgbClr val="FF0000"/>
                </a:solidFill>
                <a:latin typeface="微软雅黑" panose="020B0503020204020204" pitchFamily="34" charset="-122"/>
                <a:cs typeface="微软雅黑" panose="020B0503020204020204" pitchFamily="34" charset="-122"/>
              </a:rPr>
              <a:t>及</a:t>
            </a:r>
            <a:r>
              <a:rPr sz="1900" spc="35" dirty="0">
                <a:solidFill>
                  <a:srgbClr val="FF0000"/>
                </a:solidFill>
                <a:latin typeface="微软雅黑" panose="020B0503020204020204" pitchFamily="34" charset="-122"/>
                <a:cs typeface="微软雅黑" panose="020B0503020204020204" pitchFamily="34" charset="-122"/>
              </a:rPr>
              <a:t>运</a:t>
            </a:r>
            <a:r>
              <a:rPr sz="1900" spc="20" dirty="0">
                <a:solidFill>
                  <a:srgbClr val="FF0000"/>
                </a:solidFill>
                <a:latin typeface="微软雅黑" panose="020B0503020204020204" pitchFamily="34" charset="-122"/>
                <a:cs typeface="微软雅黑" panose="020B0503020204020204" pitchFamily="34" charset="-122"/>
              </a:rPr>
              <a:t>行</a:t>
            </a:r>
            <a:r>
              <a:rPr sz="1900" spc="35" dirty="0">
                <a:solidFill>
                  <a:srgbClr val="FF0000"/>
                </a:solidFill>
                <a:latin typeface="微软雅黑" panose="020B0503020204020204" pitchFamily="34" charset="-122"/>
                <a:cs typeface="微软雅黑" panose="020B0503020204020204" pitchFamily="34" charset="-122"/>
              </a:rPr>
              <a:t>维</a:t>
            </a:r>
            <a:r>
              <a:rPr sz="1900" spc="20" dirty="0">
                <a:solidFill>
                  <a:srgbClr val="FF0000"/>
                </a:solidFill>
                <a:latin typeface="微软雅黑" panose="020B0503020204020204" pitchFamily="34" charset="-122"/>
                <a:cs typeface="微软雅黑" panose="020B0503020204020204" pitchFamily="34" charset="-122"/>
              </a:rPr>
              <a:t>护</a:t>
            </a:r>
            <a:r>
              <a:rPr sz="1900" spc="35" dirty="0">
                <a:solidFill>
                  <a:srgbClr val="FF0000"/>
                </a:solidFill>
                <a:latin typeface="微软雅黑" panose="020B0503020204020204" pitchFamily="34" charset="-122"/>
                <a:cs typeface="微软雅黑" panose="020B0503020204020204" pitchFamily="34" charset="-122"/>
              </a:rPr>
              <a:t>等</a:t>
            </a:r>
            <a:r>
              <a:rPr sz="1900" spc="20" dirty="0">
                <a:solidFill>
                  <a:srgbClr val="FF0000"/>
                </a:solidFill>
                <a:latin typeface="微软雅黑" panose="020B0503020204020204" pitchFamily="34" charset="-122"/>
                <a:cs typeface="微软雅黑" panose="020B0503020204020204" pitchFamily="34" charset="-122"/>
              </a:rPr>
              <a:t>所</a:t>
            </a:r>
            <a:r>
              <a:rPr sz="1900" spc="35" dirty="0">
                <a:solidFill>
                  <a:srgbClr val="FF0000"/>
                </a:solidFill>
                <a:latin typeface="微软雅黑" panose="020B0503020204020204" pitchFamily="34" charset="-122"/>
                <a:cs typeface="微软雅黑" panose="020B0503020204020204" pitchFamily="34" charset="-122"/>
              </a:rPr>
              <a:t>需</a:t>
            </a:r>
            <a:r>
              <a:rPr sz="1900" spc="20" dirty="0">
                <a:solidFill>
                  <a:srgbClr val="FF0000"/>
                </a:solidFill>
                <a:latin typeface="微软雅黑" panose="020B0503020204020204" pitchFamily="34" charset="-122"/>
                <a:cs typeface="微软雅黑" panose="020B0503020204020204" pitchFamily="34" charset="-122"/>
              </a:rPr>
              <a:t>资</a:t>
            </a:r>
            <a:r>
              <a:rPr sz="1900" spc="35" dirty="0">
                <a:solidFill>
                  <a:srgbClr val="FF0000"/>
                </a:solidFill>
                <a:latin typeface="微软雅黑" panose="020B0503020204020204" pitchFamily="34" charset="-122"/>
                <a:cs typeface="微软雅黑" panose="020B0503020204020204" pitchFamily="34" charset="-122"/>
              </a:rPr>
              <a:t>金</a:t>
            </a:r>
            <a:r>
              <a:rPr sz="1900" dirty="0">
                <a:solidFill>
                  <a:srgbClr val="FF0000"/>
                </a:solidFill>
                <a:latin typeface="微软雅黑" panose="020B0503020204020204" pitchFamily="34" charset="-122"/>
                <a:cs typeface="微软雅黑" panose="020B0503020204020204" pitchFamily="34" charset="-122"/>
              </a:rPr>
              <a:t>，</a:t>
            </a:r>
            <a:r>
              <a:rPr sz="1900" spc="20" dirty="0">
                <a:solidFill>
                  <a:srgbClr val="FF0000"/>
                </a:solidFill>
                <a:latin typeface="微软雅黑" panose="020B0503020204020204" pitchFamily="34" charset="-122"/>
                <a:cs typeface="微软雅黑" panose="020B0503020204020204" pitchFamily="34" charset="-122"/>
              </a:rPr>
              <a:t>纳</a:t>
            </a:r>
            <a:r>
              <a:rPr sz="1900" spc="35" dirty="0">
                <a:solidFill>
                  <a:srgbClr val="FF0000"/>
                </a:solidFill>
                <a:latin typeface="微软雅黑" panose="020B0503020204020204" pitchFamily="34" charset="-122"/>
                <a:cs typeface="微软雅黑" panose="020B0503020204020204" pitchFamily="34" charset="-122"/>
              </a:rPr>
              <a:t>入</a:t>
            </a:r>
            <a:r>
              <a:rPr sz="1900" spc="20" dirty="0">
                <a:solidFill>
                  <a:srgbClr val="FF0000"/>
                </a:solidFill>
                <a:latin typeface="微软雅黑" panose="020B0503020204020204" pitchFamily="34" charset="-122"/>
                <a:cs typeface="微软雅黑" panose="020B0503020204020204" pitchFamily="34" charset="-122"/>
              </a:rPr>
              <a:t>年</a:t>
            </a:r>
            <a:r>
              <a:rPr sz="1900" spc="35" dirty="0">
                <a:solidFill>
                  <a:srgbClr val="FF0000"/>
                </a:solidFill>
                <a:latin typeface="微软雅黑" panose="020B0503020204020204" pitchFamily="34" charset="-122"/>
                <a:cs typeface="微软雅黑" panose="020B0503020204020204" pitchFamily="34" charset="-122"/>
              </a:rPr>
              <a:t>度</a:t>
            </a:r>
            <a:r>
              <a:rPr sz="1900" spc="20" dirty="0">
                <a:solidFill>
                  <a:srgbClr val="FF0000"/>
                </a:solidFill>
                <a:latin typeface="微软雅黑" panose="020B0503020204020204" pitchFamily="34" charset="-122"/>
                <a:cs typeface="微软雅黑" panose="020B0503020204020204" pitchFamily="34" charset="-122"/>
              </a:rPr>
              <a:t>安</a:t>
            </a:r>
            <a:r>
              <a:rPr sz="1900" spc="35" dirty="0">
                <a:solidFill>
                  <a:srgbClr val="FF0000"/>
                </a:solidFill>
                <a:latin typeface="微软雅黑" panose="020B0503020204020204" pitchFamily="34" charset="-122"/>
                <a:cs typeface="微软雅黑" panose="020B0503020204020204" pitchFamily="34" charset="-122"/>
              </a:rPr>
              <a:t>全</a:t>
            </a:r>
            <a:r>
              <a:rPr sz="1900" spc="20" dirty="0">
                <a:solidFill>
                  <a:srgbClr val="FF0000"/>
                </a:solidFill>
                <a:latin typeface="微软雅黑" panose="020B0503020204020204" pitchFamily="34" charset="-122"/>
                <a:cs typeface="微软雅黑" panose="020B0503020204020204" pitchFamily="34" charset="-122"/>
              </a:rPr>
              <a:t>生</a:t>
            </a:r>
            <a:r>
              <a:rPr sz="1900" spc="35" dirty="0">
                <a:solidFill>
                  <a:srgbClr val="FF0000"/>
                </a:solidFill>
                <a:latin typeface="微软雅黑" panose="020B0503020204020204" pitchFamily="34" charset="-122"/>
                <a:cs typeface="微软雅黑" panose="020B0503020204020204" pitchFamily="34" charset="-122"/>
              </a:rPr>
              <a:t>产</a:t>
            </a:r>
            <a:r>
              <a:rPr sz="1900" spc="20" dirty="0">
                <a:solidFill>
                  <a:srgbClr val="FF0000"/>
                </a:solidFill>
                <a:latin typeface="微软雅黑" panose="020B0503020204020204" pitchFamily="34" charset="-122"/>
                <a:cs typeface="微软雅黑" panose="020B0503020204020204" pitchFamily="34" charset="-122"/>
              </a:rPr>
              <a:t>投</a:t>
            </a:r>
            <a:r>
              <a:rPr sz="1900" spc="35" dirty="0">
                <a:solidFill>
                  <a:srgbClr val="FF0000"/>
                </a:solidFill>
                <a:latin typeface="微软雅黑" panose="020B0503020204020204" pitchFamily="34" charset="-122"/>
                <a:cs typeface="微软雅黑" panose="020B0503020204020204" pitchFamily="34" charset="-122"/>
              </a:rPr>
              <a:t>入</a:t>
            </a:r>
            <a:r>
              <a:rPr sz="1900" dirty="0">
                <a:solidFill>
                  <a:srgbClr val="FF0000"/>
                </a:solidFill>
                <a:latin typeface="微软雅黑" panose="020B0503020204020204" pitchFamily="34" charset="-122"/>
                <a:cs typeface="微软雅黑" panose="020B0503020204020204" pitchFamily="34" charset="-122"/>
              </a:rPr>
              <a:t>资</a:t>
            </a:r>
            <a:r>
              <a:rPr sz="1900" spc="35" dirty="0">
                <a:solidFill>
                  <a:srgbClr val="FF0000"/>
                </a:solidFill>
                <a:latin typeface="微软雅黑" panose="020B0503020204020204" pitchFamily="34" charset="-122"/>
                <a:cs typeface="微软雅黑" panose="020B0503020204020204" pitchFamily="34" charset="-122"/>
              </a:rPr>
              <a:t>金</a:t>
            </a:r>
            <a:r>
              <a:rPr sz="1900" spc="20" dirty="0">
                <a:solidFill>
                  <a:srgbClr val="FF0000"/>
                </a:solidFill>
                <a:latin typeface="微软雅黑" panose="020B0503020204020204" pitchFamily="34" charset="-122"/>
                <a:cs typeface="微软雅黑" panose="020B0503020204020204" pitchFamily="34" charset="-122"/>
              </a:rPr>
              <a:t>计</a:t>
            </a:r>
            <a:r>
              <a:rPr sz="1900" spc="35" dirty="0">
                <a:solidFill>
                  <a:srgbClr val="FF0000"/>
                </a:solidFill>
                <a:latin typeface="微软雅黑" panose="020B0503020204020204" pitchFamily="34" charset="-122"/>
                <a:cs typeface="微软雅黑" panose="020B0503020204020204" pitchFamily="34" charset="-122"/>
              </a:rPr>
              <a:t>划</a:t>
            </a:r>
            <a:r>
              <a:rPr sz="1900" spc="20" dirty="0">
                <a:solidFill>
                  <a:srgbClr val="FF0000"/>
                </a:solidFill>
                <a:latin typeface="微软雅黑" panose="020B0503020204020204" pitchFamily="34" charset="-122"/>
                <a:cs typeface="微软雅黑" panose="020B0503020204020204" pitchFamily="34" charset="-122"/>
              </a:rPr>
              <a:t>；</a:t>
            </a:r>
            <a:r>
              <a:rPr sz="1900" spc="35" dirty="0">
                <a:latin typeface="微软雅黑" panose="020B0503020204020204" pitchFamily="34" charset="-122"/>
                <a:cs typeface="微软雅黑" panose="020B0503020204020204" pitchFamily="34" charset="-122"/>
              </a:rPr>
              <a:t>必</a:t>
            </a:r>
            <a:r>
              <a:rPr sz="1900" spc="20" dirty="0">
                <a:latin typeface="微软雅黑" panose="020B0503020204020204" pitchFamily="34" charset="-122"/>
                <a:cs typeface="微软雅黑" panose="020B0503020204020204" pitchFamily="34" charset="-122"/>
              </a:rPr>
              <a:t>须</a:t>
            </a:r>
            <a:r>
              <a:rPr sz="1900" spc="35" dirty="0">
                <a:latin typeface="微软雅黑" panose="020B0503020204020204" pitchFamily="34" charset="-122"/>
                <a:cs typeface="微软雅黑" panose="020B0503020204020204" pitchFamily="34" charset="-122"/>
              </a:rPr>
              <a:t>保</a:t>
            </a:r>
            <a:r>
              <a:rPr sz="1900" spc="20" dirty="0">
                <a:latin typeface="微软雅黑" panose="020B0503020204020204" pitchFamily="34" charset="-122"/>
                <a:cs typeface="微软雅黑" panose="020B0503020204020204" pitchFamily="34" charset="-122"/>
              </a:rPr>
              <a:t>证</a:t>
            </a:r>
            <a:r>
              <a:rPr sz="1900" spc="35" dirty="0">
                <a:latin typeface="微软雅黑" panose="020B0503020204020204" pitchFamily="34" charset="-122"/>
                <a:cs typeface="微软雅黑" panose="020B0503020204020204" pitchFamily="34" charset="-122"/>
              </a:rPr>
              <a:t>应</a:t>
            </a:r>
            <a:r>
              <a:rPr sz="1900" spc="20" dirty="0">
                <a:latin typeface="微软雅黑" panose="020B0503020204020204" pitchFamily="34" charset="-122"/>
                <a:cs typeface="微软雅黑" panose="020B0503020204020204" pitchFamily="34" charset="-122"/>
              </a:rPr>
              <a:t>急</a:t>
            </a:r>
            <a:r>
              <a:rPr sz="1900" dirty="0">
                <a:latin typeface="微软雅黑" panose="020B0503020204020204" pitchFamily="34" charset="-122"/>
                <a:cs typeface="微软雅黑" panose="020B0503020204020204" pitchFamily="34" charset="-122"/>
              </a:rPr>
              <a:t>所</a:t>
            </a:r>
            <a:r>
              <a:rPr sz="1900" spc="35" dirty="0">
                <a:latin typeface="微软雅黑" panose="020B0503020204020204" pitchFamily="34" charset="-122"/>
                <a:cs typeface="微软雅黑" panose="020B0503020204020204" pitchFamily="34" charset="-122"/>
              </a:rPr>
              <a:t>需</a:t>
            </a:r>
            <a:r>
              <a:rPr sz="1900" spc="20" dirty="0">
                <a:latin typeface="微软雅黑" panose="020B0503020204020204" pitchFamily="34" charset="-122"/>
                <a:cs typeface="微软雅黑" panose="020B0503020204020204" pitchFamily="34" charset="-122"/>
              </a:rPr>
              <a:t>资</a:t>
            </a:r>
            <a:r>
              <a:rPr sz="1900" spc="35" dirty="0">
                <a:latin typeface="微软雅黑" panose="020B0503020204020204" pitchFamily="34" charset="-122"/>
                <a:cs typeface="微软雅黑" panose="020B0503020204020204" pitchFamily="34" charset="-122"/>
              </a:rPr>
              <a:t>金</a:t>
            </a:r>
            <a:r>
              <a:rPr sz="1900" spc="20" dirty="0">
                <a:latin typeface="微软雅黑" panose="020B0503020204020204" pitchFamily="34" charset="-122"/>
                <a:cs typeface="微软雅黑" panose="020B0503020204020204" pitchFamily="34" charset="-122"/>
              </a:rPr>
              <a:t>。</a:t>
            </a:r>
            <a:r>
              <a:rPr sz="1900" spc="35" dirty="0">
                <a:latin typeface="微软雅黑" panose="020B0503020204020204" pitchFamily="34" charset="-122"/>
                <a:cs typeface="微软雅黑" panose="020B0503020204020204" pitchFamily="34" charset="-122"/>
              </a:rPr>
              <a:t>应每</a:t>
            </a:r>
            <a:r>
              <a:rPr sz="1900" spc="20" dirty="0">
                <a:latin typeface="微软雅黑" panose="020B0503020204020204" pitchFamily="34" charset="-122"/>
                <a:cs typeface="微软雅黑" panose="020B0503020204020204" pitchFamily="34" charset="-122"/>
              </a:rPr>
              <a:t>年</a:t>
            </a:r>
            <a:r>
              <a:rPr sz="1900" spc="35" dirty="0">
                <a:latin typeface="微软雅黑" panose="020B0503020204020204" pitchFamily="34" charset="-122"/>
                <a:cs typeface="微软雅黑" panose="020B0503020204020204" pitchFamily="34" charset="-122"/>
              </a:rPr>
              <a:t>、建</a:t>
            </a:r>
            <a:r>
              <a:rPr sz="1900" spc="20" dirty="0">
                <a:latin typeface="微软雅黑" panose="020B0503020204020204" pitchFamily="34" charset="-122"/>
                <a:cs typeface="微软雅黑" panose="020B0503020204020204" pitchFamily="34" charset="-122"/>
              </a:rPr>
              <a:t>设</a:t>
            </a:r>
            <a:r>
              <a:rPr sz="1900" dirty="0">
                <a:latin typeface="微软雅黑" panose="020B0503020204020204" pitchFamily="34" charset="-122"/>
                <a:cs typeface="微软雅黑" panose="020B0503020204020204" pitchFamily="34" charset="-122"/>
              </a:rPr>
              <a:t>工</a:t>
            </a:r>
            <a:r>
              <a:rPr sz="1900" spc="35" dirty="0">
                <a:latin typeface="微软雅黑" panose="020B0503020204020204" pitchFamily="34" charset="-122"/>
                <a:cs typeface="微软雅黑" panose="020B0503020204020204" pitchFamily="34" charset="-122"/>
              </a:rPr>
              <a:t>程</a:t>
            </a:r>
            <a:r>
              <a:rPr sz="1900" spc="20" dirty="0">
                <a:latin typeface="微软雅黑" panose="020B0503020204020204" pitchFamily="34" charset="-122"/>
                <a:cs typeface="微软雅黑" panose="020B0503020204020204" pitchFamily="34" charset="-122"/>
              </a:rPr>
              <a:t>项</a:t>
            </a:r>
            <a:r>
              <a:rPr sz="1900" spc="35" dirty="0">
                <a:latin typeface="微软雅黑" panose="020B0503020204020204" pitchFamily="34" charset="-122"/>
                <a:cs typeface="微软雅黑" panose="020B0503020204020204" pitchFamily="34" charset="-122"/>
              </a:rPr>
              <a:t>目</a:t>
            </a:r>
            <a:r>
              <a:rPr sz="1900" spc="20" dirty="0">
                <a:latin typeface="微软雅黑" panose="020B0503020204020204" pitchFamily="34" charset="-122"/>
                <a:cs typeface="微软雅黑" panose="020B0503020204020204" pitchFamily="34" charset="-122"/>
              </a:rPr>
              <a:t>每</a:t>
            </a:r>
            <a:r>
              <a:rPr sz="1900" spc="35" dirty="0">
                <a:latin typeface="微软雅黑" panose="020B0503020204020204" pitchFamily="34" charset="-122"/>
                <a:cs typeface="微软雅黑" panose="020B0503020204020204" pitchFamily="34" charset="-122"/>
              </a:rPr>
              <a:t>半年</a:t>
            </a:r>
            <a:r>
              <a:rPr sz="1900" spc="20" dirty="0">
                <a:latin typeface="微软雅黑" panose="020B0503020204020204" pitchFamily="34" charset="-122"/>
                <a:cs typeface="微软雅黑" panose="020B0503020204020204" pitchFamily="34" charset="-122"/>
              </a:rPr>
              <a:t>，</a:t>
            </a:r>
            <a:r>
              <a:rPr sz="1900" spc="35" dirty="0">
                <a:latin typeface="微软雅黑" panose="020B0503020204020204" pitchFamily="34" charset="-122"/>
                <a:cs typeface="微软雅黑" panose="020B0503020204020204" pitchFamily="34" charset="-122"/>
              </a:rPr>
              <a:t>由应</a:t>
            </a:r>
            <a:r>
              <a:rPr sz="1900" spc="20" dirty="0">
                <a:latin typeface="微软雅黑" panose="020B0503020204020204" pitchFamily="34" charset="-122"/>
                <a:cs typeface="微软雅黑" panose="020B0503020204020204" pitchFamily="34" charset="-122"/>
              </a:rPr>
              <a:t>急</a:t>
            </a:r>
            <a:r>
              <a:rPr sz="1900" dirty="0">
                <a:latin typeface="微软雅黑" panose="020B0503020204020204" pitchFamily="34" charset="-122"/>
                <a:cs typeface="微软雅黑" panose="020B0503020204020204" pitchFamily="34" charset="-122"/>
              </a:rPr>
              <a:t>管</a:t>
            </a:r>
            <a:r>
              <a:rPr sz="1900" spc="35" dirty="0">
                <a:latin typeface="微软雅黑" panose="020B0503020204020204" pitchFamily="34" charset="-122"/>
                <a:cs typeface="微软雅黑" panose="020B0503020204020204" pitchFamily="34" charset="-122"/>
              </a:rPr>
              <a:t>理</a:t>
            </a:r>
            <a:r>
              <a:rPr sz="1900" spc="20" dirty="0">
                <a:latin typeface="微软雅黑" panose="020B0503020204020204" pitchFamily="34" charset="-122"/>
                <a:cs typeface="微软雅黑" panose="020B0503020204020204" pitchFamily="34" charset="-122"/>
              </a:rPr>
              <a:t>领</a:t>
            </a:r>
            <a:r>
              <a:rPr sz="1900" spc="35" dirty="0">
                <a:latin typeface="微软雅黑" panose="020B0503020204020204" pitchFamily="34" charset="-122"/>
                <a:cs typeface="微软雅黑" panose="020B0503020204020204" pitchFamily="34" charset="-122"/>
              </a:rPr>
              <a:t>导</a:t>
            </a:r>
            <a:r>
              <a:rPr sz="1900" spc="20" dirty="0">
                <a:latin typeface="微软雅黑" panose="020B0503020204020204" pitchFamily="34" charset="-122"/>
                <a:cs typeface="微软雅黑" panose="020B0503020204020204" pitchFamily="34" charset="-122"/>
              </a:rPr>
              <a:t>小</a:t>
            </a:r>
            <a:r>
              <a:rPr sz="1900" spc="35" dirty="0">
                <a:latin typeface="微软雅黑" panose="020B0503020204020204" pitchFamily="34" charset="-122"/>
                <a:cs typeface="微软雅黑" panose="020B0503020204020204" pitchFamily="34" charset="-122"/>
              </a:rPr>
              <a:t>组组</a:t>
            </a:r>
            <a:r>
              <a:rPr sz="1900" spc="20" dirty="0">
                <a:latin typeface="微软雅黑" panose="020B0503020204020204" pitchFamily="34" charset="-122"/>
                <a:cs typeface="微软雅黑" panose="020B0503020204020204" pitchFamily="34" charset="-122"/>
              </a:rPr>
              <a:t>长</a:t>
            </a:r>
            <a:r>
              <a:rPr sz="1900" spc="35" dirty="0">
                <a:latin typeface="微软雅黑" panose="020B0503020204020204" pitchFamily="34" charset="-122"/>
                <a:cs typeface="微软雅黑" panose="020B0503020204020204" pitchFamily="34" charset="-122"/>
              </a:rPr>
              <a:t>（或</a:t>
            </a:r>
            <a:r>
              <a:rPr sz="1900" spc="20" dirty="0">
                <a:latin typeface="微软雅黑" panose="020B0503020204020204" pitchFamily="34" charset="-122"/>
                <a:cs typeface="微软雅黑" panose="020B0503020204020204" pitchFamily="34" charset="-122"/>
              </a:rPr>
              <a:t>主</a:t>
            </a:r>
            <a:r>
              <a:rPr sz="1900" dirty="0">
                <a:latin typeface="微软雅黑" panose="020B0503020204020204" pitchFamily="34" charset="-122"/>
                <a:cs typeface="微软雅黑" panose="020B0503020204020204" pitchFamily="34" charset="-122"/>
              </a:rPr>
              <a:t>管</a:t>
            </a:r>
            <a:r>
              <a:rPr sz="1900" spc="35" dirty="0">
                <a:latin typeface="微软雅黑" panose="020B0503020204020204" pitchFamily="34" charset="-122"/>
                <a:cs typeface="微软雅黑" panose="020B0503020204020204" pitchFamily="34" charset="-122"/>
              </a:rPr>
              <a:t>领</a:t>
            </a:r>
            <a:r>
              <a:rPr sz="1900" spc="20" dirty="0">
                <a:latin typeface="微软雅黑" panose="020B0503020204020204" pitchFamily="34" charset="-122"/>
                <a:cs typeface="微软雅黑" panose="020B0503020204020204" pitchFamily="34" charset="-122"/>
              </a:rPr>
              <a:t>导</a:t>
            </a:r>
            <a:r>
              <a:rPr sz="1900" spc="35" dirty="0">
                <a:latin typeface="微软雅黑" panose="020B0503020204020204" pitchFamily="34" charset="-122"/>
                <a:cs typeface="微软雅黑" panose="020B0503020204020204" pitchFamily="34" charset="-122"/>
              </a:rPr>
              <a:t>）</a:t>
            </a:r>
            <a:r>
              <a:rPr sz="1900" spc="20" dirty="0">
                <a:latin typeface="微软雅黑" panose="020B0503020204020204" pitchFamily="34" charset="-122"/>
                <a:cs typeface="微软雅黑" panose="020B0503020204020204" pitchFamily="34" charset="-122"/>
              </a:rPr>
              <a:t>组</a:t>
            </a:r>
            <a:r>
              <a:rPr sz="1900" spc="35" dirty="0">
                <a:latin typeface="微软雅黑" panose="020B0503020204020204" pitchFamily="34" charset="-122"/>
                <a:cs typeface="微软雅黑" panose="020B0503020204020204" pitchFamily="34" charset="-122"/>
              </a:rPr>
              <a:t>织应</a:t>
            </a:r>
            <a:r>
              <a:rPr sz="1900" spc="20" dirty="0">
                <a:latin typeface="微软雅黑" panose="020B0503020204020204" pitchFamily="34" charset="-122"/>
                <a:cs typeface="微软雅黑" panose="020B0503020204020204" pitchFamily="34" charset="-122"/>
              </a:rPr>
              <a:t>急</a:t>
            </a:r>
            <a:r>
              <a:rPr sz="1900" spc="35" dirty="0">
                <a:latin typeface="微软雅黑" panose="020B0503020204020204" pitchFamily="34" charset="-122"/>
                <a:cs typeface="微软雅黑" panose="020B0503020204020204" pitchFamily="34" charset="-122"/>
              </a:rPr>
              <a:t>方面</a:t>
            </a:r>
            <a:r>
              <a:rPr sz="1900" b="1" spc="20" dirty="0">
                <a:solidFill>
                  <a:srgbClr val="FF0000"/>
                </a:solidFill>
                <a:latin typeface="微软雅黑" panose="020B0503020204020204" pitchFamily="34" charset="-122"/>
                <a:cs typeface="微软雅黑" panose="020B0503020204020204" pitchFamily="34" charset="-122"/>
              </a:rPr>
              <a:t>投</a:t>
            </a:r>
            <a:r>
              <a:rPr sz="1900" b="1" dirty="0">
                <a:solidFill>
                  <a:srgbClr val="FF0000"/>
                </a:solidFill>
                <a:latin typeface="微软雅黑" panose="020B0503020204020204" pitchFamily="34" charset="-122"/>
                <a:cs typeface="微软雅黑" panose="020B0503020204020204" pitchFamily="34" charset="-122"/>
              </a:rPr>
              <a:t>入</a:t>
            </a:r>
            <a:r>
              <a:rPr sz="1900" b="1" spc="35" dirty="0">
                <a:solidFill>
                  <a:srgbClr val="FF0000"/>
                </a:solidFill>
                <a:latin typeface="微软雅黑" panose="020B0503020204020204" pitchFamily="34" charset="-122"/>
                <a:cs typeface="微软雅黑" panose="020B0503020204020204" pitchFamily="34" charset="-122"/>
              </a:rPr>
              <a:t>资</a:t>
            </a:r>
            <a:r>
              <a:rPr sz="1900" b="1" spc="20" dirty="0">
                <a:solidFill>
                  <a:srgbClr val="FF0000"/>
                </a:solidFill>
                <a:latin typeface="微软雅黑" panose="020B0503020204020204" pitchFamily="34" charset="-122"/>
                <a:cs typeface="微软雅黑" panose="020B0503020204020204" pitchFamily="34" charset="-122"/>
              </a:rPr>
              <a:t>金</a:t>
            </a:r>
            <a:r>
              <a:rPr sz="1900" b="1" spc="35" dirty="0">
                <a:solidFill>
                  <a:srgbClr val="FF0000"/>
                </a:solidFill>
                <a:latin typeface="微软雅黑" panose="020B0503020204020204" pitchFamily="34" charset="-122"/>
                <a:cs typeface="微软雅黑" panose="020B0503020204020204" pitchFamily="34" charset="-122"/>
              </a:rPr>
              <a:t>使</a:t>
            </a:r>
            <a:r>
              <a:rPr sz="1900" b="1" spc="20" dirty="0">
                <a:solidFill>
                  <a:srgbClr val="FF0000"/>
                </a:solidFill>
                <a:latin typeface="微软雅黑" panose="020B0503020204020204" pitchFamily="34" charset="-122"/>
                <a:cs typeface="微软雅黑" panose="020B0503020204020204" pitchFamily="34" charset="-122"/>
              </a:rPr>
              <a:t>用</a:t>
            </a:r>
            <a:r>
              <a:rPr sz="1900" b="1" spc="35" dirty="0">
                <a:solidFill>
                  <a:srgbClr val="FF0000"/>
                </a:solidFill>
                <a:latin typeface="微软雅黑" panose="020B0503020204020204" pitchFamily="34" charset="-122"/>
                <a:cs typeface="微软雅黑" panose="020B0503020204020204" pitchFamily="34" charset="-122"/>
              </a:rPr>
              <a:t>情况</a:t>
            </a:r>
            <a:r>
              <a:rPr sz="1900" b="1" spc="20" dirty="0">
                <a:solidFill>
                  <a:srgbClr val="FF0000"/>
                </a:solidFill>
                <a:latin typeface="微软雅黑" panose="020B0503020204020204" pitchFamily="34" charset="-122"/>
                <a:cs typeface="微软雅黑" panose="020B0503020204020204" pitchFamily="34" charset="-122"/>
              </a:rPr>
              <a:t>进</a:t>
            </a:r>
            <a:r>
              <a:rPr sz="1900" b="1" spc="35" dirty="0">
                <a:solidFill>
                  <a:srgbClr val="FF0000"/>
                </a:solidFill>
                <a:latin typeface="微软雅黑" panose="020B0503020204020204" pitchFamily="34" charset="-122"/>
                <a:cs typeface="微软雅黑" panose="020B0503020204020204" pitchFamily="34" charset="-122"/>
              </a:rPr>
              <a:t>行监</a:t>
            </a:r>
            <a:r>
              <a:rPr sz="1900" b="1" spc="20" dirty="0">
                <a:solidFill>
                  <a:srgbClr val="FF0000"/>
                </a:solidFill>
                <a:latin typeface="微软雅黑" panose="020B0503020204020204" pitchFamily="34" charset="-122"/>
                <a:cs typeface="微软雅黑" panose="020B0503020204020204" pitchFamily="34" charset="-122"/>
              </a:rPr>
              <a:t>督</a:t>
            </a:r>
            <a:r>
              <a:rPr sz="1900" b="1" dirty="0">
                <a:solidFill>
                  <a:srgbClr val="FF0000"/>
                </a:solidFill>
                <a:latin typeface="微软雅黑" panose="020B0503020204020204" pitchFamily="34" charset="-122"/>
                <a:cs typeface="微软雅黑" panose="020B0503020204020204" pitchFamily="34" charset="-122"/>
              </a:rPr>
              <a:t>检</a:t>
            </a:r>
            <a:r>
              <a:rPr sz="1900" b="1" spc="35" dirty="0" err="1">
                <a:solidFill>
                  <a:srgbClr val="FF0000"/>
                </a:solidFill>
                <a:latin typeface="微软雅黑" panose="020B0503020204020204" pitchFamily="34" charset="-122"/>
                <a:cs typeface="微软雅黑" panose="020B0503020204020204" pitchFamily="34" charset="-122"/>
              </a:rPr>
              <a:t>查</a:t>
            </a:r>
            <a:r>
              <a:rPr sz="1900" b="1" spc="20" dirty="0" err="1">
                <a:solidFill>
                  <a:srgbClr val="FF0000"/>
                </a:solidFill>
                <a:latin typeface="微软雅黑" panose="020B0503020204020204" pitchFamily="34" charset="-122"/>
                <a:cs typeface="微软雅黑" panose="020B0503020204020204" pitchFamily="34" charset="-122"/>
              </a:rPr>
              <a:t>和</a:t>
            </a:r>
            <a:r>
              <a:rPr sz="1900" b="1" spc="35" dirty="0" err="1">
                <a:solidFill>
                  <a:srgbClr val="FF0000"/>
                </a:solidFill>
                <a:latin typeface="微软雅黑" panose="020B0503020204020204" pitchFamily="34" charset="-122"/>
                <a:cs typeface="微软雅黑" panose="020B0503020204020204" pitchFamily="34" charset="-122"/>
              </a:rPr>
              <a:t>考</a:t>
            </a:r>
            <a:r>
              <a:rPr sz="1900" b="1" spc="20" dirty="0" err="1">
                <a:solidFill>
                  <a:srgbClr val="FF0000"/>
                </a:solidFill>
                <a:latin typeface="微软雅黑" panose="020B0503020204020204" pitchFamily="34" charset="-122"/>
                <a:cs typeface="微软雅黑" panose="020B0503020204020204" pitchFamily="34" charset="-122"/>
              </a:rPr>
              <a:t>核</a:t>
            </a:r>
            <a:r>
              <a:rPr sz="1900" b="1" spc="35" dirty="0" err="1">
                <a:solidFill>
                  <a:srgbClr val="FF0000"/>
                </a:solidFill>
                <a:latin typeface="微软雅黑" panose="020B0503020204020204" pitchFamily="34" charset="-122"/>
                <a:cs typeface="微软雅黑" panose="020B0503020204020204" pitchFamily="34" charset="-122"/>
              </a:rPr>
              <a:t>。</a:t>
            </a:r>
            <a:r>
              <a:rPr sz="1900" spc="35" dirty="0" err="1">
                <a:solidFill>
                  <a:srgbClr val="FF0000"/>
                </a:solidFill>
                <a:latin typeface="微软雅黑" panose="020B0503020204020204" pitchFamily="34" charset="-122"/>
                <a:cs typeface="微软雅黑" panose="020B0503020204020204" pitchFamily="34" charset="-122"/>
              </a:rPr>
              <a:t>检</a:t>
            </a:r>
            <a:r>
              <a:rPr sz="1900" spc="20" dirty="0" err="1">
                <a:solidFill>
                  <a:srgbClr val="FF0000"/>
                </a:solidFill>
                <a:latin typeface="微软雅黑" panose="020B0503020204020204" pitchFamily="34" charset="-122"/>
                <a:cs typeface="微软雅黑" panose="020B0503020204020204" pitchFamily="34" charset="-122"/>
              </a:rPr>
              <a:t>查</a:t>
            </a:r>
            <a:r>
              <a:rPr sz="1900" spc="35" dirty="0" err="1">
                <a:solidFill>
                  <a:srgbClr val="FF0000"/>
                </a:solidFill>
                <a:latin typeface="微软雅黑" panose="020B0503020204020204" pitchFamily="34" charset="-122"/>
                <a:cs typeface="微软雅黑" panose="020B0503020204020204" pitchFamily="34" charset="-122"/>
              </a:rPr>
              <a:t>、</a:t>
            </a:r>
            <a:r>
              <a:rPr sz="1900" spc="20" dirty="0" err="1">
                <a:solidFill>
                  <a:srgbClr val="FF0000"/>
                </a:solidFill>
                <a:latin typeface="微软雅黑" panose="020B0503020204020204" pitchFamily="34" charset="-122"/>
                <a:cs typeface="微软雅黑" panose="020B0503020204020204" pitchFamily="34" charset="-122"/>
              </a:rPr>
              <a:t>考</a:t>
            </a:r>
            <a:r>
              <a:rPr sz="1900" spc="35" dirty="0" err="1">
                <a:solidFill>
                  <a:srgbClr val="FF0000"/>
                </a:solidFill>
                <a:latin typeface="微软雅黑" panose="020B0503020204020204" pitchFamily="34" charset="-122"/>
                <a:cs typeface="微软雅黑" panose="020B0503020204020204" pitchFamily="34" charset="-122"/>
              </a:rPr>
              <a:t>核</a:t>
            </a:r>
            <a:r>
              <a:rPr sz="1900" dirty="0" err="1">
                <a:solidFill>
                  <a:srgbClr val="FF0000"/>
                </a:solidFill>
                <a:latin typeface="微软雅黑" panose="020B0503020204020204" pitchFamily="34" charset="-122"/>
                <a:cs typeface="微软雅黑" panose="020B0503020204020204" pitchFamily="34" charset="-122"/>
              </a:rPr>
              <a:t>活动应保持完善的记录</a:t>
            </a:r>
            <a:r>
              <a:rPr sz="1900" dirty="0">
                <a:solidFill>
                  <a:srgbClr val="FF0000"/>
                </a:solidFill>
                <a:latin typeface="微软雅黑" panose="020B0503020204020204" pitchFamily="34" charset="-122"/>
                <a:cs typeface="微软雅黑" panose="020B0503020204020204" pitchFamily="34" charset="-122"/>
              </a:rPr>
              <a:t>。</a:t>
            </a:r>
            <a:endParaRPr sz="1900" dirty="0">
              <a:latin typeface="微软雅黑" panose="020B0503020204020204" pitchFamily="34" charset="-122"/>
              <a:cs typeface="微软雅黑" panose="020B0503020204020204" pitchFamily="34" charset="-122"/>
            </a:endParaRPr>
          </a:p>
        </p:txBody>
      </p:sp>
      <p:sp>
        <p:nvSpPr>
          <p:cNvPr id="11" name="object 11"/>
          <p:cNvSpPr txBox="1">
            <a:spLocks noGrp="1"/>
          </p:cNvSpPr>
          <p:nvPr>
            <p:ph type="title"/>
          </p:nvPr>
        </p:nvSpPr>
        <p:spPr>
          <a:xfrm>
            <a:off x="975189" y="125538"/>
            <a:ext cx="4129028" cy="456663"/>
          </a:xfrm>
          <a:prstGeom prst="rect">
            <a:avLst/>
          </a:prstGeom>
        </p:spPr>
        <p:txBody>
          <a:bodyPr vert="horz" wrap="square" lIns="0" tIns="13335" rIns="0" bIns="0" rtlCol="0">
            <a:spAutoFit/>
          </a:bodyPr>
          <a:lstStyle/>
          <a:p>
            <a:pPr marL="12700">
              <a:spcBef>
                <a:spcPts val="105"/>
              </a:spcBef>
            </a:pPr>
            <a:r>
              <a:rPr sz="3200" b="0" dirty="0">
                <a:solidFill>
                  <a:srgbClr val="1D77C7"/>
                </a:solidFill>
                <a:latin typeface="微软雅黑" panose="020B0503020204020204" pitchFamily="34" charset="-122"/>
                <a:cs typeface="微软雅黑" panose="020B0503020204020204" pitchFamily="34" charset="-122"/>
              </a:rPr>
              <a:t>应</a:t>
            </a:r>
            <a:r>
              <a:rPr sz="3200" b="0" spc="-10" dirty="0">
                <a:solidFill>
                  <a:srgbClr val="1D77C7"/>
                </a:solidFill>
                <a:latin typeface="微软雅黑" panose="020B0503020204020204" pitchFamily="34" charset="-122"/>
                <a:cs typeface="微软雅黑" panose="020B0503020204020204" pitchFamily="34" charset="-122"/>
              </a:rPr>
              <a:t>急</a:t>
            </a:r>
            <a:r>
              <a:rPr sz="3200" b="0" dirty="0">
                <a:solidFill>
                  <a:srgbClr val="1D77C7"/>
                </a:solidFill>
                <a:latin typeface="微软雅黑" panose="020B0503020204020204" pitchFamily="34" charset="-122"/>
                <a:cs typeface="微软雅黑" panose="020B0503020204020204" pitchFamily="34" charset="-122"/>
              </a:rPr>
              <a:t>保障</a:t>
            </a:r>
            <a:r>
              <a:rPr sz="3200" b="0" spc="-10" dirty="0">
                <a:solidFill>
                  <a:srgbClr val="1D77C7"/>
                </a:solidFill>
                <a:latin typeface="微软雅黑" panose="020B0503020204020204" pitchFamily="34" charset="-122"/>
                <a:cs typeface="微软雅黑" panose="020B0503020204020204" pitchFamily="34" charset="-122"/>
              </a:rPr>
              <a:t>能</a:t>
            </a:r>
            <a:r>
              <a:rPr sz="3200" b="0" dirty="0">
                <a:solidFill>
                  <a:srgbClr val="1D77C7"/>
                </a:solidFill>
                <a:latin typeface="微软雅黑" panose="020B0503020204020204" pitchFamily="34" charset="-122"/>
                <a:cs typeface="微软雅黑" panose="020B0503020204020204" pitchFamily="34" charset="-122"/>
              </a:rPr>
              <a:t>力建</a:t>
            </a:r>
            <a:r>
              <a:rPr sz="3200" b="0" spc="5" dirty="0">
                <a:solidFill>
                  <a:srgbClr val="1D77C7"/>
                </a:solidFill>
                <a:latin typeface="微软雅黑" panose="020B0503020204020204" pitchFamily="34" charset="-122"/>
                <a:cs typeface="微软雅黑" panose="020B0503020204020204" pitchFamily="34" charset="-122"/>
              </a:rPr>
              <a:t>设</a:t>
            </a:r>
            <a:endParaRPr sz="3200" dirty="0">
              <a:latin typeface="微软雅黑" panose="020B0503020204020204" pitchFamily="34" charset="-122"/>
              <a:cs typeface="微软雅黑" panose="020B0503020204020204" pitchFamily="34" charset="-122"/>
            </a:endParaRPr>
          </a:p>
        </p:txBody>
      </p:sp>
      <p:sp>
        <p:nvSpPr>
          <p:cNvPr id="12" name="object 12"/>
          <p:cNvSpPr txBox="1"/>
          <p:nvPr/>
        </p:nvSpPr>
        <p:spPr>
          <a:xfrm>
            <a:off x="2822118" y="1082819"/>
            <a:ext cx="1903428" cy="321242"/>
          </a:xfrm>
          <a:prstGeom prst="rect">
            <a:avLst/>
          </a:prstGeom>
        </p:spPr>
        <p:txBody>
          <a:bodyPr vert="horz" wrap="square" lIns="0" tIns="13335" rIns="0" bIns="0" rtlCol="0">
            <a:spAutoFit/>
          </a:bodyPr>
          <a:lstStyle/>
          <a:p>
            <a:pPr marL="12700">
              <a:spcBef>
                <a:spcPts val="105"/>
              </a:spcBef>
            </a:pPr>
            <a:r>
              <a:rPr sz="1900" b="1" spc="-10" dirty="0">
                <a:solidFill>
                  <a:srgbClr val="FFFFFF"/>
                </a:solidFill>
                <a:latin typeface="微软雅黑" panose="020B0503020204020204" pitchFamily="34" charset="-122"/>
                <a:cs typeface="微软雅黑" panose="020B0503020204020204" pitchFamily="34" charset="-122"/>
              </a:rPr>
              <a:t>（1）</a:t>
            </a:r>
            <a:r>
              <a:rPr sz="1900" b="1" spc="-330" dirty="0">
                <a:solidFill>
                  <a:srgbClr val="FFFFFF"/>
                </a:solidFill>
                <a:latin typeface="微软雅黑" panose="020B0503020204020204" pitchFamily="34" charset="-122"/>
                <a:cs typeface="微软雅黑" panose="020B0503020204020204" pitchFamily="34" charset="-122"/>
              </a:rPr>
              <a:t> </a:t>
            </a:r>
            <a:r>
              <a:rPr sz="2000" b="1" dirty="0">
                <a:solidFill>
                  <a:srgbClr val="FFFFFF"/>
                </a:solidFill>
                <a:latin typeface="Microsoft YaHei UI" panose="020B0503020204020204" charset="-122"/>
                <a:cs typeface="Microsoft YaHei UI" panose="020B0503020204020204" charset="-122"/>
              </a:rPr>
              <a:t>资</a:t>
            </a:r>
            <a:r>
              <a:rPr sz="2000" b="1" spc="-10" dirty="0">
                <a:solidFill>
                  <a:srgbClr val="FFFFFF"/>
                </a:solidFill>
                <a:latin typeface="Microsoft YaHei UI" panose="020B0503020204020204" charset="-122"/>
                <a:cs typeface="Microsoft YaHei UI" panose="020B0503020204020204" charset="-122"/>
              </a:rPr>
              <a:t>金</a:t>
            </a:r>
            <a:r>
              <a:rPr sz="2000" b="1" dirty="0">
                <a:solidFill>
                  <a:srgbClr val="FFFFFF"/>
                </a:solidFill>
                <a:latin typeface="Microsoft YaHei UI" panose="020B0503020204020204" charset="-122"/>
                <a:cs typeface="Microsoft YaHei UI" panose="020B0503020204020204" charset="-122"/>
              </a:rPr>
              <a:t>保</a:t>
            </a:r>
            <a:r>
              <a:rPr sz="2000" b="1" spc="5" dirty="0">
                <a:solidFill>
                  <a:srgbClr val="FFFFFF"/>
                </a:solidFill>
                <a:latin typeface="Microsoft YaHei UI" panose="020B0503020204020204" charset="-122"/>
                <a:cs typeface="Microsoft YaHei UI" panose="020B0503020204020204" charset="-122"/>
              </a:rPr>
              <a:t>障</a:t>
            </a:r>
            <a:endParaRPr sz="2000" dirty="0">
              <a:latin typeface="Microsoft YaHei UI" panose="020B0503020204020204" charset="-122"/>
              <a:cs typeface="Microsoft YaHei UI" panose="020B0503020204020204" charset="-122"/>
            </a:endParaRPr>
          </a:p>
        </p:txBody>
      </p:sp>
      <p:sp>
        <p:nvSpPr>
          <p:cNvPr id="13" name="object 13"/>
          <p:cNvSpPr/>
          <p:nvPr/>
        </p:nvSpPr>
        <p:spPr>
          <a:xfrm>
            <a:off x="0" y="6457641"/>
            <a:ext cx="11231881" cy="400360"/>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4" name="object 14"/>
          <p:cNvSpPr/>
          <p:nvPr/>
        </p:nvSpPr>
        <p:spPr>
          <a:xfrm>
            <a:off x="11231881" y="6434451"/>
            <a:ext cx="960119" cy="423550"/>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5" name="object 15"/>
          <p:cNvSpPr txBox="1"/>
          <p:nvPr/>
        </p:nvSpPr>
        <p:spPr>
          <a:xfrm>
            <a:off x="11582400" y="6487190"/>
            <a:ext cx="334645"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a:t>
            </a:r>
            <a:r>
              <a:rPr lang="en-US" dirty="0">
                <a:solidFill>
                  <a:srgbClr val="FFFFFF"/>
                </a:solidFill>
                <a:latin typeface="Arial" panose="020B0604020202020204"/>
                <a:cs typeface="Arial" panose="020B0604020202020204"/>
              </a:rPr>
              <a:t>6</a:t>
            </a:r>
            <a:endParaRPr dirty="0">
              <a:latin typeface="Arial" panose="020B0604020202020204"/>
              <a:cs typeface="Arial" panose="020B0604020202020204"/>
            </a:endParaRPr>
          </a:p>
        </p:txBody>
      </p:sp>
      <p:sp>
        <p:nvSpPr>
          <p:cNvPr id="5"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53342" y="6434451"/>
            <a:ext cx="11301095" cy="423549"/>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4" name="object 14"/>
          <p:cNvSpPr/>
          <p:nvPr/>
        </p:nvSpPr>
        <p:spPr>
          <a:xfrm>
            <a:off x="11231881" y="6434451"/>
            <a:ext cx="960119" cy="423550"/>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5" name="object 15"/>
          <p:cNvSpPr txBox="1"/>
          <p:nvPr/>
        </p:nvSpPr>
        <p:spPr>
          <a:xfrm>
            <a:off x="11582400" y="6487190"/>
            <a:ext cx="334645"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a:t>
            </a:r>
            <a:r>
              <a:rPr lang="en-US" dirty="0">
                <a:solidFill>
                  <a:srgbClr val="FFFFFF"/>
                </a:solidFill>
                <a:latin typeface="Arial" panose="020B0604020202020204"/>
                <a:cs typeface="Arial" panose="020B0604020202020204"/>
              </a:rPr>
              <a:t>7</a:t>
            </a:r>
            <a:endParaRPr dirty="0">
              <a:latin typeface="Arial" panose="020B0604020202020204"/>
              <a:cs typeface="Arial" panose="020B0604020202020204"/>
            </a:endParaRPr>
          </a:p>
        </p:txBody>
      </p:sp>
      <p:sp>
        <p:nvSpPr>
          <p:cNvPr id="16" name="object 4"/>
          <p:cNvSpPr/>
          <p:nvPr/>
        </p:nvSpPr>
        <p:spPr>
          <a:xfrm>
            <a:off x="5910909" y="914400"/>
            <a:ext cx="4935049" cy="4800600"/>
          </a:xfrm>
          <a:custGeom>
            <a:avLst/>
            <a:gdLst/>
            <a:ahLst/>
            <a:cxnLst/>
            <a:rect l="l" t="t" r="r" b="b"/>
            <a:pathLst>
              <a:path w="4742815" h="3985260">
                <a:moveTo>
                  <a:pt x="0" y="0"/>
                </a:moveTo>
                <a:lnTo>
                  <a:pt x="0" y="3985260"/>
                </a:lnTo>
                <a:lnTo>
                  <a:pt x="4742687" y="3985260"/>
                </a:lnTo>
                <a:lnTo>
                  <a:pt x="4742687" y="0"/>
                </a:lnTo>
                <a:lnTo>
                  <a:pt x="0" y="0"/>
                </a:lnTo>
                <a:close/>
              </a:path>
            </a:pathLst>
          </a:custGeom>
          <a:solidFill>
            <a:srgbClr val="FBEADA">
              <a:alpha val="56898"/>
            </a:srgbClr>
          </a:solidFill>
        </p:spPr>
        <p:txBody>
          <a:bodyPr wrap="square" lIns="0" tIns="0" rIns="0" bIns="0" rtlCol="0"/>
          <a:lstStyle/>
          <a:p/>
        </p:txBody>
      </p:sp>
      <p:sp>
        <p:nvSpPr>
          <p:cNvPr id="17" name="object 6"/>
          <p:cNvSpPr txBox="1"/>
          <p:nvPr/>
        </p:nvSpPr>
        <p:spPr>
          <a:xfrm>
            <a:off x="6119117" y="1326885"/>
            <a:ext cx="4597400" cy="4063228"/>
          </a:xfrm>
          <a:prstGeom prst="rect">
            <a:avLst/>
          </a:prstGeom>
        </p:spPr>
        <p:txBody>
          <a:bodyPr vert="horz" wrap="square" lIns="0" tIns="5715" rIns="0" bIns="0" rtlCol="0">
            <a:spAutoFit/>
          </a:bodyPr>
          <a:lstStyle/>
          <a:p>
            <a:pPr marL="12700" marR="165100">
              <a:lnSpc>
                <a:spcPct val="150000"/>
              </a:lnSpc>
              <a:spcBef>
                <a:spcPts val="45"/>
              </a:spcBef>
              <a:buClr>
                <a:srgbClr val="4F81BB"/>
              </a:buClr>
              <a:buFont typeface="Wingdings" panose="05000000000000000000"/>
              <a:buChar char=""/>
              <a:tabLst>
                <a:tab pos="299720" algn="l"/>
              </a:tabLst>
            </a:pPr>
            <a:r>
              <a:rPr sz="1700" b="1" spc="35" dirty="0" err="1">
                <a:solidFill>
                  <a:srgbClr val="FF0000"/>
                </a:solidFill>
                <a:latin typeface="微软雅黑" panose="020B0503020204020204" pitchFamily="34" charset="-122"/>
                <a:cs typeface="微软雅黑" panose="020B0503020204020204" pitchFamily="34" charset="-122"/>
              </a:rPr>
              <a:t>应急管理制度</a:t>
            </a:r>
            <a:r>
              <a:rPr sz="1700" spc="35" dirty="0" err="1">
                <a:latin typeface="微软雅黑" panose="020B0503020204020204" pitchFamily="34" charset="-122"/>
                <a:cs typeface="微软雅黑" panose="020B0503020204020204" pitchFamily="34" charset="-122"/>
              </a:rPr>
              <a:t>中，明确应</a:t>
            </a:r>
            <a:r>
              <a:rPr sz="1700" spc="20" dirty="0" err="1">
                <a:latin typeface="微软雅黑" panose="020B0503020204020204" pitchFamily="34" charset="-122"/>
                <a:cs typeface="微软雅黑" panose="020B0503020204020204" pitchFamily="34" charset="-122"/>
              </a:rPr>
              <a:t>急</a:t>
            </a:r>
            <a:r>
              <a:rPr sz="1700" spc="35" dirty="0" err="1">
                <a:latin typeface="微软雅黑" panose="020B0503020204020204" pitchFamily="34" charset="-122"/>
                <a:cs typeface="微软雅黑" panose="020B0503020204020204" pitchFamily="34" charset="-122"/>
              </a:rPr>
              <a:t>物资归属</a:t>
            </a:r>
            <a:r>
              <a:rPr sz="1700" dirty="0" err="1">
                <a:latin typeface="微软雅黑" panose="020B0503020204020204" pitchFamily="34" charset="-122"/>
                <a:cs typeface="微软雅黑" panose="020B0503020204020204" pitchFamily="34" charset="-122"/>
              </a:rPr>
              <a:t>部</a:t>
            </a:r>
            <a:r>
              <a:rPr sz="1700" spc="20" dirty="0" err="1">
                <a:latin typeface="微软雅黑" panose="020B0503020204020204" pitchFamily="34" charset="-122"/>
                <a:cs typeface="微软雅黑" panose="020B0503020204020204" pitchFamily="34" charset="-122"/>
              </a:rPr>
              <a:t>门</a:t>
            </a:r>
            <a:r>
              <a:rPr sz="1700" spc="35" dirty="0" err="1">
                <a:latin typeface="微软雅黑" panose="020B0503020204020204" pitchFamily="34" charset="-122"/>
                <a:cs typeface="微软雅黑" panose="020B0503020204020204" pitchFamily="34" charset="-122"/>
              </a:rPr>
              <a:t>及</a:t>
            </a:r>
            <a:r>
              <a:rPr sz="1700" spc="20" dirty="0" err="1">
                <a:latin typeface="微软雅黑" panose="020B0503020204020204" pitchFamily="34" charset="-122"/>
                <a:cs typeface="微软雅黑" panose="020B0503020204020204" pitchFamily="34" charset="-122"/>
              </a:rPr>
              <a:t>责</a:t>
            </a:r>
            <a:r>
              <a:rPr sz="1700" spc="35" dirty="0" err="1">
                <a:latin typeface="微软雅黑" panose="020B0503020204020204" pitchFamily="34" charset="-122"/>
                <a:cs typeface="微软雅黑" panose="020B0503020204020204" pitchFamily="34" charset="-122"/>
              </a:rPr>
              <a:t>任</a:t>
            </a:r>
            <a:r>
              <a:rPr sz="1700" spc="20" dirty="0" err="1">
                <a:latin typeface="微软雅黑" panose="020B0503020204020204" pitchFamily="34" charset="-122"/>
                <a:cs typeface="微软雅黑" panose="020B0503020204020204" pitchFamily="34" charset="-122"/>
              </a:rPr>
              <a:t>人</a:t>
            </a:r>
            <a:r>
              <a:rPr sz="1700" spc="35" dirty="0" err="1">
                <a:latin typeface="微软雅黑" panose="020B0503020204020204" pitchFamily="34" charset="-122"/>
                <a:cs typeface="微软雅黑" panose="020B0503020204020204" pitchFamily="34" charset="-122"/>
              </a:rPr>
              <a:t>，</a:t>
            </a:r>
            <a:r>
              <a:rPr sz="1700" spc="20" dirty="0" err="1">
                <a:latin typeface="微软雅黑" panose="020B0503020204020204" pitchFamily="34" charset="-122"/>
                <a:cs typeface="微软雅黑" panose="020B0503020204020204" pitchFamily="34" charset="-122"/>
              </a:rPr>
              <a:t>明</a:t>
            </a:r>
            <a:r>
              <a:rPr sz="1700" spc="35" dirty="0" err="1">
                <a:latin typeface="微软雅黑" panose="020B0503020204020204" pitchFamily="34" charset="-122"/>
                <a:cs typeface="微软雅黑" panose="020B0503020204020204" pitchFamily="34" charset="-122"/>
              </a:rPr>
              <a:t>确</a:t>
            </a:r>
            <a:r>
              <a:rPr sz="1700" spc="20" dirty="0" err="1">
                <a:latin typeface="微软雅黑" panose="020B0503020204020204" pitchFamily="34" charset="-122"/>
                <a:cs typeface="微软雅黑" panose="020B0503020204020204" pitchFamily="34" charset="-122"/>
              </a:rPr>
              <a:t>应</a:t>
            </a:r>
            <a:r>
              <a:rPr sz="1700" spc="35" dirty="0" err="1">
                <a:latin typeface="微软雅黑" panose="020B0503020204020204" pitchFamily="34" charset="-122"/>
                <a:cs typeface="微软雅黑" panose="020B0503020204020204" pitchFamily="34" charset="-122"/>
              </a:rPr>
              <a:t>急</a:t>
            </a:r>
            <a:r>
              <a:rPr sz="1700" spc="20" dirty="0" err="1">
                <a:latin typeface="微软雅黑" panose="020B0503020204020204" pitchFamily="34" charset="-122"/>
                <a:cs typeface="微软雅黑" panose="020B0503020204020204" pitchFamily="34" charset="-122"/>
              </a:rPr>
              <a:t>物</a:t>
            </a:r>
            <a:r>
              <a:rPr sz="1700" spc="35" dirty="0" err="1">
                <a:latin typeface="微软雅黑" panose="020B0503020204020204" pitchFamily="34" charset="-122"/>
                <a:cs typeface="微软雅黑" panose="020B0503020204020204" pitchFamily="34" charset="-122"/>
              </a:rPr>
              <a:t>资</a:t>
            </a:r>
            <a:r>
              <a:rPr sz="1700" spc="20" dirty="0" err="1">
                <a:latin typeface="微软雅黑" panose="020B0503020204020204" pitchFamily="34" charset="-122"/>
                <a:cs typeface="微软雅黑" panose="020B0503020204020204" pitchFamily="34" charset="-122"/>
              </a:rPr>
              <a:t>的</a:t>
            </a:r>
            <a:r>
              <a:rPr sz="1700" spc="35" dirty="0" err="1">
                <a:latin typeface="微软雅黑" panose="020B0503020204020204" pitchFamily="34" charset="-122"/>
                <a:cs typeface="微软雅黑" panose="020B0503020204020204" pitchFamily="34" charset="-122"/>
              </a:rPr>
              <a:t>采</a:t>
            </a:r>
            <a:r>
              <a:rPr sz="1700" spc="20" dirty="0" err="1">
                <a:latin typeface="微软雅黑" panose="020B0503020204020204" pitchFamily="34" charset="-122"/>
                <a:cs typeface="微软雅黑" panose="020B0503020204020204" pitchFamily="34" charset="-122"/>
              </a:rPr>
              <a:t>购</a:t>
            </a:r>
            <a:r>
              <a:rPr sz="1700" spc="35" dirty="0" err="1">
                <a:latin typeface="微软雅黑" panose="020B0503020204020204" pitchFamily="34" charset="-122"/>
                <a:cs typeface="微软雅黑" panose="020B0503020204020204" pitchFamily="34" charset="-122"/>
              </a:rPr>
              <a:t>、</a:t>
            </a:r>
            <a:r>
              <a:rPr sz="1700" spc="20" dirty="0" err="1">
                <a:latin typeface="微软雅黑" panose="020B0503020204020204" pitchFamily="34" charset="-122"/>
                <a:cs typeface="微软雅黑" panose="020B0503020204020204" pitchFamily="34" charset="-122"/>
              </a:rPr>
              <a:t>储</a:t>
            </a:r>
            <a:r>
              <a:rPr sz="1700" spc="35" dirty="0" err="1">
                <a:latin typeface="微软雅黑" panose="020B0503020204020204" pitchFamily="34" charset="-122"/>
                <a:cs typeface="微软雅黑" panose="020B0503020204020204" pitchFamily="34" charset="-122"/>
              </a:rPr>
              <a:t>存</a:t>
            </a:r>
            <a:r>
              <a:rPr sz="1700" dirty="0">
                <a:latin typeface="微软雅黑" panose="020B0503020204020204" pitchFamily="34" charset="-122"/>
                <a:cs typeface="微软雅黑" panose="020B0503020204020204" pitchFamily="34" charset="-122"/>
              </a:rPr>
              <a:t>、 </a:t>
            </a:r>
            <a:r>
              <a:rPr sz="1700" spc="20" dirty="0" err="1">
                <a:latin typeface="微软雅黑" panose="020B0503020204020204" pitchFamily="34" charset="-122"/>
                <a:cs typeface="微软雅黑" panose="020B0503020204020204" pitchFamily="34" charset="-122"/>
              </a:rPr>
              <a:t>维</a:t>
            </a:r>
            <a:r>
              <a:rPr sz="1700" spc="35" dirty="0" err="1">
                <a:latin typeface="微软雅黑" panose="020B0503020204020204" pitchFamily="34" charset="-122"/>
                <a:cs typeface="微软雅黑" panose="020B0503020204020204" pitchFamily="34" charset="-122"/>
              </a:rPr>
              <a:t>护</a:t>
            </a:r>
            <a:r>
              <a:rPr sz="1700" spc="20" dirty="0" err="1">
                <a:latin typeface="微软雅黑" panose="020B0503020204020204" pitchFamily="34" charset="-122"/>
                <a:cs typeface="微软雅黑" panose="020B0503020204020204" pitchFamily="34" charset="-122"/>
              </a:rPr>
              <a:t>、</a:t>
            </a:r>
            <a:r>
              <a:rPr sz="1700" spc="35" dirty="0" err="1">
                <a:latin typeface="微软雅黑" panose="020B0503020204020204" pitchFamily="34" charset="-122"/>
                <a:cs typeface="微软雅黑" panose="020B0503020204020204" pitchFamily="34" charset="-122"/>
              </a:rPr>
              <a:t>发放</a:t>
            </a:r>
            <a:r>
              <a:rPr sz="1700" b="1" spc="20" dirty="0" err="1">
                <a:solidFill>
                  <a:srgbClr val="FF0000"/>
                </a:solidFill>
                <a:latin typeface="微软雅黑" panose="020B0503020204020204" pitchFamily="34" charset="-122"/>
                <a:cs typeface="微软雅黑" panose="020B0503020204020204" pitchFamily="34" charset="-122"/>
              </a:rPr>
              <a:t>工</a:t>
            </a:r>
            <a:r>
              <a:rPr sz="1700" b="1" spc="35" dirty="0" err="1">
                <a:solidFill>
                  <a:srgbClr val="FF0000"/>
                </a:solidFill>
                <a:latin typeface="微软雅黑" panose="020B0503020204020204" pitchFamily="34" charset="-122"/>
                <a:cs typeface="微软雅黑" panose="020B0503020204020204" pitchFamily="34" charset="-122"/>
              </a:rPr>
              <a:t>作</a:t>
            </a:r>
            <a:r>
              <a:rPr sz="1700" b="1" spc="20" dirty="0" err="1">
                <a:solidFill>
                  <a:srgbClr val="FF0000"/>
                </a:solidFill>
                <a:latin typeface="微软雅黑" panose="020B0503020204020204" pitchFamily="34" charset="-122"/>
                <a:cs typeface="微软雅黑" panose="020B0503020204020204" pitchFamily="34" charset="-122"/>
              </a:rPr>
              <a:t>流</a:t>
            </a:r>
            <a:r>
              <a:rPr sz="1700" b="1" spc="35" dirty="0" err="1">
                <a:solidFill>
                  <a:srgbClr val="FF0000"/>
                </a:solidFill>
                <a:latin typeface="微软雅黑" panose="020B0503020204020204" pitchFamily="34" charset="-122"/>
                <a:cs typeface="微软雅黑" panose="020B0503020204020204" pitchFamily="34" charset="-122"/>
              </a:rPr>
              <a:t>程</a:t>
            </a:r>
            <a:r>
              <a:rPr sz="1700" b="1" spc="20" dirty="0" err="1">
                <a:solidFill>
                  <a:srgbClr val="FF0000"/>
                </a:solidFill>
                <a:latin typeface="微软雅黑" panose="020B0503020204020204" pitchFamily="34" charset="-122"/>
                <a:cs typeface="微软雅黑" panose="020B0503020204020204" pitchFamily="34" charset="-122"/>
              </a:rPr>
              <a:t>及</a:t>
            </a:r>
            <a:r>
              <a:rPr sz="1700" b="1" spc="35" dirty="0" err="1">
                <a:solidFill>
                  <a:srgbClr val="FF0000"/>
                </a:solidFill>
                <a:latin typeface="微软雅黑" panose="020B0503020204020204" pitchFamily="34" charset="-122"/>
                <a:cs typeface="微软雅黑" panose="020B0503020204020204" pitchFamily="34" charset="-122"/>
              </a:rPr>
              <a:t>职</a:t>
            </a:r>
            <a:r>
              <a:rPr sz="1700" b="1" spc="20" dirty="0" err="1">
                <a:solidFill>
                  <a:srgbClr val="FF0000"/>
                </a:solidFill>
                <a:latin typeface="微软雅黑" panose="020B0503020204020204" pitchFamily="34" charset="-122"/>
                <a:cs typeface="微软雅黑" panose="020B0503020204020204" pitchFamily="34" charset="-122"/>
              </a:rPr>
              <a:t>责</a:t>
            </a:r>
            <a:r>
              <a:rPr sz="1700" spc="20" dirty="0" err="1">
                <a:latin typeface="微软雅黑" panose="020B0503020204020204" pitchFamily="34" charset="-122"/>
                <a:cs typeface="微软雅黑" panose="020B0503020204020204" pitchFamily="34" charset="-122"/>
              </a:rPr>
              <a:t>。</a:t>
            </a:r>
            <a:r>
              <a:rPr sz="1700" spc="35" dirty="0" err="1">
                <a:latin typeface="微软雅黑" panose="020B0503020204020204" pitchFamily="34" charset="-122"/>
                <a:cs typeface="微软雅黑" panose="020B0503020204020204" pitchFamily="34" charset="-122"/>
              </a:rPr>
              <a:t>应</a:t>
            </a:r>
            <a:r>
              <a:rPr sz="1700" spc="20" dirty="0" err="1">
                <a:latin typeface="微软雅黑" panose="020B0503020204020204" pitchFamily="34" charset="-122"/>
                <a:cs typeface="微软雅黑" panose="020B0503020204020204" pitchFamily="34" charset="-122"/>
              </a:rPr>
              <a:t>设</a:t>
            </a:r>
            <a:r>
              <a:rPr sz="1700" spc="35" dirty="0" err="1">
                <a:latin typeface="微软雅黑" panose="020B0503020204020204" pitchFamily="34" charset="-122"/>
                <a:cs typeface="微软雅黑" panose="020B0503020204020204" pitchFamily="34" charset="-122"/>
              </a:rPr>
              <a:t>置</a:t>
            </a:r>
            <a:r>
              <a:rPr sz="1700" spc="20" dirty="0" err="1">
                <a:latin typeface="微软雅黑" panose="020B0503020204020204" pitchFamily="34" charset="-122"/>
                <a:cs typeface="微软雅黑" panose="020B0503020204020204" pitchFamily="34" charset="-122"/>
              </a:rPr>
              <a:t>应</a:t>
            </a:r>
            <a:r>
              <a:rPr sz="1700" spc="35" dirty="0" err="1">
                <a:latin typeface="微软雅黑" panose="020B0503020204020204" pitchFamily="34" charset="-122"/>
                <a:cs typeface="微软雅黑" panose="020B0503020204020204" pitchFamily="34" charset="-122"/>
              </a:rPr>
              <a:t>急</a:t>
            </a:r>
            <a:r>
              <a:rPr sz="1700" dirty="0" err="1">
                <a:latin typeface="微软雅黑" panose="020B0503020204020204" pitchFamily="34" charset="-122"/>
                <a:cs typeface="微软雅黑" panose="020B0503020204020204" pitchFamily="34" charset="-122"/>
              </a:rPr>
              <a:t>物</a:t>
            </a:r>
            <a:r>
              <a:rPr sz="1700" spc="20" dirty="0" err="1">
                <a:latin typeface="微软雅黑" panose="020B0503020204020204" pitchFamily="34" charset="-122"/>
                <a:cs typeface="微软雅黑" panose="020B0503020204020204" pitchFamily="34" charset="-122"/>
              </a:rPr>
              <a:t>资</a:t>
            </a:r>
            <a:r>
              <a:rPr sz="1700" spc="35" dirty="0" err="1">
                <a:latin typeface="微软雅黑" panose="020B0503020204020204" pitchFamily="34" charset="-122"/>
                <a:cs typeface="微软雅黑" panose="020B0503020204020204" pitchFamily="34" charset="-122"/>
              </a:rPr>
              <a:t>专</a:t>
            </a:r>
            <a:r>
              <a:rPr sz="1700" spc="20" dirty="0" err="1">
                <a:latin typeface="微软雅黑" panose="020B0503020204020204" pitchFamily="34" charset="-122"/>
                <a:cs typeface="微软雅黑" panose="020B0503020204020204" pitchFamily="34" charset="-122"/>
              </a:rPr>
              <a:t>用</a:t>
            </a:r>
            <a:r>
              <a:rPr sz="1700" spc="35" dirty="0" err="1">
                <a:latin typeface="微软雅黑" panose="020B0503020204020204" pitchFamily="34" charset="-122"/>
                <a:cs typeface="微软雅黑" panose="020B0503020204020204" pitchFamily="34" charset="-122"/>
              </a:rPr>
              <a:t>存</a:t>
            </a:r>
            <a:r>
              <a:rPr sz="1700" spc="20" dirty="0" err="1">
                <a:latin typeface="微软雅黑" panose="020B0503020204020204" pitchFamily="34" charset="-122"/>
                <a:cs typeface="微软雅黑" panose="020B0503020204020204" pitchFamily="34" charset="-122"/>
              </a:rPr>
              <a:t>放</a:t>
            </a:r>
            <a:r>
              <a:rPr sz="1700" spc="35" dirty="0" err="1">
                <a:latin typeface="微软雅黑" panose="020B0503020204020204" pitchFamily="34" charset="-122"/>
                <a:cs typeface="微软雅黑" panose="020B0503020204020204" pitchFamily="34" charset="-122"/>
              </a:rPr>
              <a:t>场</a:t>
            </a:r>
            <a:r>
              <a:rPr sz="1700" spc="20" dirty="0" err="1">
                <a:latin typeface="微软雅黑" panose="020B0503020204020204" pitchFamily="34" charset="-122"/>
                <a:cs typeface="微软雅黑" panose="020B0503020204020204" pitchFamily="34" charset="-122"/>
              </a:rPr>
              <a:t>所</a:t>
            </a:r>
            <a:r>
              <a:rPr sz="1700" spc="35" dirty="0" err="1">
                <a:latin typeface="微软雅黑" panose="020B0503020204020204" pitchFamily="34" charset="-122"/>
                <a:cs typeface="微软雅黑" panose="020B0503020204020204" pitchFamily="34" charset="-122"/>
              </a:rPr>
              <a:t>就</a:t>
            </a:r>
            <a:r>
              <a:rPr sz="1700" spc="20" dirty="0" err="1">
                <a:latin typeface="微软雅黑" panose="020B0503020204020204" pitchFamily="34" charset="-122"/>
                <a:cs typeface="微软雅黑" panose="020B0503020204020204" pitchFamily="34" charset="-122"/>
              </a:rPr>
              <a:t>近</a:t>
            </a:r>
            <a:r>
              <a:rPr sz="1700" spc="35" dirty="0" err="1">
                <a:latin typeface="微软雅黑" panose="020B0503020204020204" pitchFamily="34" charset="-122"/>
                <a:cs typeface="微软雅黑" panose="020B0503020204020204" pitchFamily="34" charset="-122"/>
              </a:rPr>
              <a:t>存</a:t>
            </a:r>
            <a:r>
              <a:rPr sz="1700" spc="20" dirty="0" err="1">
                <a:latin typeface="微软雅黑" panose="020B0503020204020204" pitchFamily="34" charset="-122"/>
                <a:cs typeface="微软雅黑" panose="020B0503020204020204" pitchFamily="34" charset="-122"/>
              </a:rPr>
              <a:t>放</a:t>
            </a:r>
            <a:r>
              <a:rPr sz="1700" dirty="0">
                <a:latin typeface="微软雅黑" panose="020B0503020204020204" pitchFamily="34" charset="-122"/>
                <a:cs typeface="微软雅黑" panose="020B0503020204020204" pitchFamily="34" charset="-122"/>
              </a:rPr>
              <a:t>；</a:t>
            </a:r>
            <a:endParaRPr sz="1700" dirty="0">
              <a:latin typeface="微软雅黑" panose="020B0503020204020204" pitchFamily="34" charset="-122"/>
              <a:cs typeface="微软雅黑" panose="020B0503020204020204" pitchFamily="34" charset="-122"/>
            </a:endParaRPr>
          </a:p>
          <a:p>
            <a:pPr marL="12700" marR="165100">
              <a:lnSpc>
                <a:spcPct val="150000"/>
              </a:lnSpc>
              <a:spcBef>
                <a:spcPts val="705"/>
              </a:spcBef>
              <a:buClr>
                <a:srgbClr val="4F81BB"/>
              </a:buClr>
              <a:buFont typeface="Wingdings" panose="05000000000000000000"/>
              <a:buChar char=""/>
              <a:tabLst>
                <a:tab pos="299720" algn="l"/>
              </a:tabLst>
            </a:pPr>
            <a:r>
              <a:rPr sz="1700" b="1" spc="20" dirty="0" err="1">
                <a:solidFill>
                  <a:srgbClr val="FF0000"/>
                </a:solidFill>
                <a:latin typeface="微软雅黑" panose="020B0503020204020204" pitchFamily="34" charset="-122"/>
                <a:cs typeface="微软雅黑" panose="020B0503020204020204" pitchFamily="34" charset="-122"/>
              </a:rPr>
              <a:t>应</a:t>
            </a:r>
            <a:r>
              <a:rPr sz="1700" b="1" spc="35" dirty="0" err="1">
                <a:solidFill>
                  <a:srgbClr val="FF0000"/>
                </a:solidFill>
                <a:latin typeface="微软雅黑" panose="020B0503020204020204" pitchFamily="34" charset="-122"/>
                <a:cs typeface="微软雅黑" panose="020B0503020204020204" pitchFamily="34" charset="-122"/>
              </a:rPr>
              <a:t>安</a:t>
            </a:r>
            <a:r>
              <a:rPr sz="1700" b="1" spc="20" dirty="0" err="1">
                <a:solidFill>
                  <a:srgbClr val="FF0000"/>
                </a:solidFill>
                <a:latin typeface="微软雅黑" panose="020B0503020204020204" pitchFamily="34" charset="-122"/>
                <a:cs typeface="微软雅黑" panose="020B0503020204020204" pitchFamily="34" charset="-122"/>
              </a:rPr>
              <a:t>排</a:t>
            </a:r>
            <a:r>
              <a:rPr sz="1700" b="1" spc="35" dirty="0" err="1">
                <a:solidFill>
                  <a:srgbClr val="FF0000"/>
                </a:solidFill>
                <a:latin typeface="微软雅黑" panose="020B0503020204020204" pitchFamily="34" charset="-122"/>
                <a:cs typeface="微软雅黑" panose="020B0503020204020204" pitchFamily="34" charset="-122"/>
              </a:rPr>
              <a:t>专</a:t>
            </a:r>
            <a:r>
              <a:rPr sz="1700" b="1" spc="20" dirty="0" err="1">
                <a:solidFill>
                  <a:srgbClr val="FF0000"/>
                </a:solidFill>
                <a:latin typeface="微软雅黑" panose="020B0503020204020204" pitchFamily="34" charset="-122"/>
                <a:cs typeface="微软雅黑" panose="020B0503020204020204" pitchFamily="34" charset="-122"/>
              </a:rPr>
              <a:t>人</a:t>
            </a:r>
            <a:r>
              <a:rPr sz="1700" b="1" spc="35" dirty="0" err="1">
                <a:solidFill>
                  <a:srgbClr val="FF0000"/>
                </a:solidFill>
                <a:latin typeface="微软雅黑" panose="020B0503020204020204" pitchFamily="34" charset="-122"/>
                <a:cs typeface="微软雅黑" panose="020B0503020204020204" pitchFamily="34" charset="-122"/>
              </a:rPr>
              <a:t>定</a:t>
            </a:r>
            <a:r>
              <a:rPr sz="1700" b="1" spc="20" dirty="0" err="1">
                <a:solidFill>
                  <a:srgbClr val="FF0000"/>
                </a:solidFill>
                <a:latin typeface="微软雅黑" panose="020B0503020204020204" pitchFamily="34" charset="-122"/>
                <a:cs typeface="微软雅黑" panose="020B0503020204020204" pitchFamily="34" charset="-122"/>
              </a:rPr>
              <a:t>期</a:t>
            </a:r>
            <a:r>
              <a:rPr sz="1700" b="1" spc="35" dirty="0" err="1">
                <a:solidFill>
                  <a:srgbClr val="FF0000"/>
                </a:solidFill>
                <a:latin typeface="微软雅黑" panose="020B0503020204020204" pitchFamily="34" charset="-122"/>
                <a:cs typeface="微软雅黑" panose="020B0503020204020204" pitchFamily="34" charset="-122"/>
              </a:rPr>
              <a:t>维</a:t>
            </a:r>
            <a:r>
              <a:rPr sz="1700" b="1" spc="20" dirty="0" err="1">
                <a:solidFill>
                  <a:srgbClr val="FF0000"/>
                </a:solidFill>
                <a:latin typeface="微软雅黑" panose="020B0503020204020204" pitchFamily="34" charset="-122"/>
                <a:cs typeface="微软雅黑" panose="020B0503020204020204" pitchFamily="34" charset="-122"/>
              </a:rPr>
              <a:t>护</a:t>
            </a:r>
            <a:r>
              <a:rPr sz="1700" b="1" spc="35" dirty="0" err="1">
                <a:solidFill>
                  <a:srgbClr val="FF0000"/>
                </a:solidFill>
                <a:latin typeface="微软雅黑" panose="020B0503020204020204" pitchFamily="34" charset="-122"/>
                <a:cs typeface="微软雅黑" panose="020B0503020204020204" pitchFamily="34" charset="-122"/>
              </a:rPr>
              <a:t>、</a:t>
            </a:r>
            <a:r>
              <a:rPr sz="1700" b="1" spc="20" dirty="0" err="1">
                <a:solidFill>
                  <a:srgbClr val="FF0000"/>
                </a:solidFill>
                <a:latin typeface="微软雅黑" panose="020B0503020204020204" pitchFamily="34" charset="-122"/>
                <a:cs typeface="微软雅黑" panose="020B0503020204020204" pitchFamily="34" charset="-122"/>
              </a:rPr>
              <a:t>保</a:t>
            </a:r>
            <a:r>
              <a:rPr sz="1700" b="1" spc="35" dirty="0" err="1">
                <a:solidFill>
                  <a:srgbClr val="FF0000"/>
                </a:solidFill>
                <a:latin typeface="微软雅黑" panose="020B0503020204020204" pitchFamily="34" charset="-122"/>
                <a:cs typeface="微软雅黑" panose="020B0503020204020204" pitchFamily="34" charset="-122"/>
              </a:rPr>
              <a:t>养</a:t>
            </a:r>
            <a:r>
              <a:rPr sz="1700" b="1" spc="20" dirty="0" err="1">
                <a:solidFill>
                  <a:srgbClr val="FF0000"/>
                </a:solidFill>
                <a:latin typeface="微软雅黑" panose="020B0503020204020204" pitchFamily="34" charset="-122"/>
                <a:cs typeface="微软雅黑" panose="020B0503020204020204" pitchFamily="34" charset="-122"/>
              </a:rPr>
              <a:t>、</a:t>
            </a:r>
            <a:r>
              <a:rPr sz="1700" b="1" spc="35" dirty="0" err="1">
                <a:solidFill>
                  <a:srgbClr val="FF0000"/>
                </a:solidFill>
                <a:latin typeface="微软雅黑" panose="020B0503020204020204" pitchFamily="34" charset="-122"/>
                <a:cs typeface="微软雅黑" panose="020B0503020204020204" pitchFamily="34" charset="-122"/>
              </a:rPr>
              <a:t>更</a:t>
            </a:r>
            <a:r>
              <a:rPr sz="1700" b="1" spc="20" dirty="0" err="1">
                <a:solidFill>
                  <a:srgbClr val="FF0000"/>
                </a:solidFill>
                <a:latin typeface="微软雅黑" panose="020B0503020204020204" pitchFamily="34" charset="-122"/>
                <a:cs typeface="微软雅黑" panose="020B0503020204020204" pitchFamily="34" charset="-122"/>
              </a:rPr>
              <a:t>新</a:t>
            </a:r>
            <a:r>
              <a:rPr sz="1700" b="1" spc="35" dirty="0" err="1">
                <a:solidFill>
                  <a:srgbClr val="FF0000"/>
                </a:solidFill>
                <a:latin typeface="微软雅黑" panose="020B0503020204020204" pitchFamily="34" charset="-122"/>
                <a:cs typeface="微软雅黑" panose="020B0503020204020204" pitchFamily="34" charset="-122"/>
              </a:rPr>
              <a:t>应</a:t>
            </a:r>
            <a:r>
              <a:rPr sz="1700" b="1" dirty="0" err="1">
                <a:solidFill>
                  <a:srgbClr val="FF0000"/>
                </a:solidFill>
                <a:latin typeface="微软雅黑" panose="020B0503020204020204" pitchFamily="34" charset="-122"/>
                <a:cs typeface="微软雅黑" panose="020B0503020204020204" pitchFamily="34" charset="-122"/>
              </a:rPr>
              <a:t>急</a:t>
            </a:r>
            <a:r>
              <a:rPr sz="1700" b="1" spc="20" dirty="0" err="1">
                <a:solidFill>
                  <a:srgbClr val="FF0000"/>
                </a:solidFill>
                <a:latin typeface="微软雅黑" panose="020B0503020204020204" pitchFamily="34" charset="-122"/>
                <a:cs typeface="微软雅黑" panose="020B0503020204020204" pitchFamily="34" charset="-122"/>
              </a:rPr>
              <a:t>物</a:t>
            </a:r>
            <a:r>
              <a:rPr sz="1700" b="1" spc="35" dirty="0" err="1">
                <a:solidFill>
                  <a:srgbClr val="FF0000"/>
                </a:solidFill>
                <a:latin typeface="微软雅黑" panose="020B0503020204020204" pitchFamily="34" charset="-122"/>
                <a:cs typeface="微软雅黑" panose="020B0503020204020204" pitchFamily="34" charset="-122"/>
              </a:rPr>
              <a:t>资</a:t>
            </a:r>
            <a:r>
              <a:rPr sz="1700" b="1" spc="20" dirty="0" err="1">
                <a:solidFill>
                  <a:srgbClr val="FF0000"/>
                </a:solidFill>
                <a:latin typeface="微软雅黑" panose="020B0503020204020204" pitchFamily="34" charset="-122"/>
                <a:cs typeface="微软雅黑" panose="020B0503020204020204" pitchFamily="34" charset="-122"/>
              </a:rPr>
              <a:t>，</a:t>
            </a:r>
            <a:r>
              <a:rPr sz="1700" b="1" spc="35" dirty="0" err="1">
                <a:solidFill>
                  <a:srgbClr val="FF0000"/>
                </a:solidFill>
                <a:latin typeface="微软雅黑" panose="020B0503020204020204" pitchFamily="34" charset="-122"/>
                <a:cs typeface="微软雅黑" panose="020B0503020204020204" pitchFamily="34" charset="-122"/>
              </a:rPr>
              <a:t>建</a:t>
            </a:r>
            <a:r>
              <a:rPr sz="1700" b="1" spc="20" dirty="0" err="1">
                <a:solidFill>
                  <a:srgbClr val="FF0000"/>
                </a:solidFill>
                <a:latin typeface="微软雅黑" panose="020B0503020204020204" pitchFamily="34" charset="-122"/>
                <a:cs typeface="微软雅黑" panose="020B0503020204020204" pitchFamily="34" charset="-122"/>
              </a:rPr>
              <a:t>立</a:t>
            </a:r>
            <a:r>
              <a:rPr sz="1700" b="1" spc="35" dirty="0" err="1">
                <a:solidFill>
                  <a:srgbClr val="FF0000"/>
                </a:solidFill>
                <a:latin typeface="微软雅黑" panose="020B0503020204020204" pitchFamily="34" charset="-122"/>
                <a:cs typeface="微软雅黑" panose="020B0503020204020204" pitchFamily="34" charset="-122"/>
              </a:rPr>
              <a:t>应</a:t>
            </a:r>
            <a:r>
              <a:rPr sz="1700" b="1" spc="20" dirty="0" err="1">
                <a:solidFill>
                  <a:srgbClr val="FF0000"/>
                </a:solidFill>
                <a:latin typeface="微软雅黑" panose="020B0503020204020204" pitchFamily="34" charset="-122"/>
                <a:cs typeface="微软雅黑" panose="020B0503020204020204" pitchFamily="34" charset="-122"/>
              </a:rPr>
              <a:t>急</a:t>
            </a:r>
            <a:r>
              <a:rPr sz="1700" b="1" spc="35" dirty="0" err="1">
                <a:solidFill>
                  <a:srgbClr val="FF0000"/>
                </a:solidFill>
                <a:latin typeface="微软雅黑" panose="020B0503020204020204" pitchFamily="34" charset="-122"/>
                <a:cs typeface="微软雅黑" panose="020B0503020204020204" pitchFamily="34" charset="-122"/>
              </a:rPr>
              <a:t>物</a:t>
            </a:r>
            <a:r>
              <a:rPr sz="1700" b="1" spc="20" dirty="0" err="1">
                <a:solidFill>
                  <a:srgbClr val="FF0000"/>
                </a:solidFill>
                <a:latin typeface="微软雅黑" panose="020B0503020204020204" pitchFamily="34" charset="-122"/>
                <a:cs typeface="微软雅黑" panose="020B0503020204020204" pitchFamily="34" charset="-122"/>
              </a:rPr>
              <a:t>资</a:t>
            </a:r>
            <a:r>
              <a:rPr sz="1700" b="1" spc="35" dirty="0" err="1">
                <a:solidFill>
                  <a:srgbClr val="FF0000"/>
                </a:solidFill>
                <a:latin typeface="微软雅黑" panose="020B0503020204020204" pitchFamily="34" charset="-122"/>
                <a:cs typeface="微软雅黑" panose="020B0503020204020204" pitchFamily="34" charset="-122"/>
              </a:rPr>
              <a:t>定</a:t>
            </a:r>
            <a:r>
              <a:rPr sz="1700" b="1" spc="20" dirty="0" err="1">
                <a:solidFill>
                  <a:srgbClr val="FF0000"/>
                </a:solidFill>
                <a:latin typeface="微软雅黑" panose="020B0503020204020204" pitchFamily="34" charset="-122"/>
                <a:cs typeface="微软雅黑" panose="020B0503020204020204" pitchFamily="34" charset="-122"/>
              </a:rPr>
              <a:t>期</a:t>
            </a:r>
            <a:r>
              <a:rPr sz="1700" b="1" spc="35" dirty="0" err="1">
                <a:solidFill>
                  <a:srgbClr val="FF0000"/>
                </a:solidFill>
                <a:latin typeface="微软雅黑" panose="020B0503020204020204" pitchFamily="34" charset="-122"/>
                <a:cs typeface="微软雅黑" panose="020B0503020204020204" pitchFamily="34" charset="-122"/>
              </a:rPr>
              <a:t>维</a:t>
            </a:r>
            <a:r>
              <a:rPr sz="1700" b="1" spc="20" dirty="0" err="1">
                <a:solidFill>
                  <a:srgbClr val="FF0000"/>
                </a:solidFill>
                <a:latin typeface="微软雅黑" panose="020B0503020204020204" pitchFamily="34" charset="-122"/>
                <a:cs typeface="微软雅黑" panose="020B0503020204020204" pitchFamily="34" charset="-122"/>
              </a:rPr>
              <a:t>护</a:t>
            </a:r>
            <a:r>
              <a:rPr sz="1700" b="1" spc="35" dirty="0" err="1">
                <a:solidFill>
                  <a:srgbClr val="FF0000"/>
                </a:solidFill>
                <a:latin typeface="微软雅黑" panose="020B0503020204020204" pitchFamily="34" charset="-122"/>
                <a:cs typeface="微软雅黑" panose="020B0503020204020204" pitchFamily="34" charset="-122"/>
              </a:rPr>
              <a:t>保</a:t>
            </a:r>
            <a:r>
              <a:rPr sz="1700" b="1" spc="20" dirty="0" err="1">
                <a:solidFill>
                  <a:srgbClr val="FF0000"/>
                </a:solidFill>
                <a:latin typeface="微软雅黑" panose="020B0503020204020204" pitchFamily="34" charset="-122"/>
                <a:cs typeface="微软雅黑" panose="020B0503020204020204" pitchFamily="34" charset="-122"/>
              </a:rPr>
              <a:t>养</a:t>
            </a:r>
            <a:r>
              <a:rPr sz="1700" b="1" spc="35" dirty="0" err="1">
                <a:solidFill>
                  <a:srgbClr val="FF0000"/>
                </a:solidFill>
                <a:latin typeface="微软雅黑" panose="020B0503020204020204" pitchFamily="34" charset="-122"/>
                <a:cs typeface="微软雅黑" panose="020B0503020204020204" pitchFamily="34" charset="-122"/>
              </a:rPr>
              <a:t>记</a:t>
            </a:r>
            <a:r>
              <a:rPr sz="1700" b="1" spc="20" dirty="0" err="1">
                <a:solidFill>
                  <a:srgbClr val="FF0000"/>
                </a:solidFill>
                <a:latin typeface="微软雅黑" panose="020B0503020204020204" pitchFamily="34" charset="-122"/>
                <a:cs typeface="微软雅黑" panose="020B0503020204020204" pitchFamily="34" charset="-122"/>
              </a:rPr>
              <a:t>录</a:t>
            </a:r>
            <a:r>
              <a:rPr sz="1700" b="1" spc="35" dirty="0" err="1">
                <a:solidFill>
                  <a:srgbClr val="FF0000"/>
                </a:solidFill>
                <a:latin typeface="微软雅黑" panose="020B0503020204020204" pitchFamily="34" charset="-122"/>
                <a:cs typeface="微软雅黑" panose="020B0503020204020204" pitchFamily="34" charset="-122"/>
              </a:rPr>
              <a:t>。</a:t>
            </a:r>
            <a:r>
              <a:rPr sz="1700" b="1" dirty="0" err="1">
                <a:solidFill>
                  <a:srgbClr val="FF0000"/>
                </a:solidFill>
                <a:latin typeface="微软雅黑" panose="020B0503020204020204" pitchFamily="34" charset="-122"/>
                <a:cs typeface="微软雅黑" panose="020B0503020204020204" pitchFamily="34" charset="-122"/>
              </a:rPr>
              <a:t>应</a:t>
            </a:r>
            <a:r>
              <a:rPr sz="1700" b="1" spc="20" dirty="0" err="1">
                <a:solidFill>
                  <a:srgbClr val="FF0000"/>
                </a:solidFill>
                <a:latin typeface="微软雅黑" panose="020B0503020204020204" pitchFamily="34" charset="-122"/>
                <a:cs typeface="微软雅黑" panose="020B0503020204020204" pitchFamily="34" charset="-122"/>
              </a:rPr>
              <a:t>急</a:t>
            </a:r>
            <a:r>
              <a:rPr sz="1700" b="1" spc="35" dirty="0" err="1">
                <a:solidFill>
                  <a:srgbClr val="FF0000"/>
                </a:solidFill>
                <a:latin typeface="微软雅黑" panose="020B0503020204020204" pitchFamily="34" charset="-122"/>
                <a:cs typeface="微软雅黑" panose="020B0503020204020204" pitchFamily="34" charset="-122"/>
              </a:rPr>
              <a:t>物</a:t>
            </a:r>
            <a:r>
              <a:rPr sz="1700" b="1" spc="20" dirty="0" err="1">
                <a:solidFill>
                  <a:srgbClr val="FF0000"/>
                </a:solidFill>
                <a:latin typeface="微软雅黑" panose="020B0503020204020204" pitchFamily="34" charset="-122"/>
                <a:cs typeface="微软雅黑" panose="020B0503020204020204" pitchFamily="34" charset="-122"/>
              </a:rPr>
              <a:t>资</a:t>
            </a:r>
            <a:r>
              <a:rPr sz="1700" b="1" spc="35" dirty="0" err="1">
                <a:solidFill>
                  <a:srgbClr val="FF0000"/>
                </a:solidFill>
                <a:latin typeface="微软雅黑" panose="020B0503020204020204" pitchFamily="34" charset="-122"/>
                <a:cs typeface="微软雅黑" panose="020B0503020204020204" pitchFamily="34" charset="-122"/>
              </a:rPr>
              <a:t>的</a:t>
            </a:r>
            <a:r>
              <a:rPr sz="1700" b="1" spc="20" dirty="0" err="1">
                <a:solidFill>
                  <a:srgbClr val="FF0000"/>
                </a:solidFill>
                <a:latin typeface="微软雅黑" panose="020B0503020204020204" pitchFamily="34" charset="-122"/>
                <a:cs typeface="微软雅黑" panose="020B0503020204020204" pitchFamily="34" charset="-122"/>
              </a:rPr>
              <a:t>存</a:t>
            </a:r>
            <a:r>
              <a:rPr sz="1700" b="1" spc="35" dirty="0" err="1">
                <a:solidFill>
                  <a:srgbClr val="FF0000"/>
                </a:solidFill>
                <a:latin typeface="微软雅黑" panose="020B0503020204020204" pitchFamily="34" charset="-122"/>
                <a:cs typeface="微软雅黑" panose="020B0503020204020204" pitchFamily="34" charset="-122"/>
              </a:rPr>
              <a:t>放</a:t>
            </a:r>
            <a:r>
              <a:rPr sz="1700" b="1" spc="20" dirty="0" err="1">
                <a:solidFill>
                  <a:srgbClr val="FF0000"/>
                </a:solidFill>
                <a:latin typeface="微软雅黑" panose="020B0503020204020204" pitchFamily="34" charset="-122"/>
                <a:cs typeface="微软雅黑" panose="020B0503020204020204" pitchFamily="34" charset="-122"/>
              </a:rPr>
              <a:t>、</a:t>
            </a:r>
            <a:r>
              <a:rPr sz="1700" b="1" spc="35" dirty="0" err="1">
                <a:solidFill>
                  <a:srgbClr val="FF0000"/>
                </a:solidFill>
                <a:latin typeface="微软雅黑" panose="020B0503020204020204" pitchFamily="34" charset="-122"/>
                <a:cs typeface="微软雅黑" panose="020B0503020204020204" pitchFamily="34" charset="-122"/>
              </a:rPr>
              <a:t>领取</a:t>
            </a:r>
            <a:r>
              <a:rPr sz="1700" b="1" dirty="0" err="1">
                <a:solidFill>
                  <a:srgbClr val="FF0000"/>
                </a:solidFill>
                <a:latin typeface="微软雅黑" panose="020B0503020204020204" pitchFamily="34" charset="-122"/>
                <a:cs typeface="微软雅黑" panose="020B0503020204020204" pitchFamily="34" charset="-122"/>
              </a:rPr>
              <a:t>、使用等，由有关人员</a:t>
            </a:r>
            <a:r>
              <a:rPr sz="1700" b="1" dirty="0">
                <a:solidFill>
                  <a:srgbClr val="FF0000"/>
                </a:solidFill>
                <a:latin typeface="微软雅黑" panose="020B0503020204020204" pitchFamily="34" charset="-122"/>
                <a:cs typeface="微软雅黑" panose="020B0503020204020204" pitchFamily="34" charset="-122"/>
              </a:rPr>
              <a:t> 签字。</a:t>
            </a:r>
            <a:endParaRPr sz="1700" dirty="0">
              <a:latin typeface="微软雅黑" panose="020B0503020204020204" pitchFamily="34" charset="-122"/>
              <a:cs typeface="微软雅黑" panose="020B0503020204020204" pitchFamily="34" charset="-122"/>
            </a:endParaRPr>
          </a:p>
          <a:p>
            <a:pPr marL="12700" marR="5080">
              <a:lnSpc>
                <a:spcPct val="150000"/>
              </a:lnSpc>
              <a:spcBef>
                <a:spcPts val="690"/>
              </a:spcBef>
              <a:buClr>
                <a:srgbClr val="4F81BB"/>
              </a:buClr>
              <a:buFont typeface="Wingdings" panose="05000000000000000000"/>
              <a:buChar char=""/>
              <a:tabLst>
                <a:tab pos="299720" algn="l"/>
              </a:tabLst>
            </a:pPr>
            <a:r>
              <a:rPr sz="1700" dirty="0" err="1">
                <a:latin typeface="微软雅黑" panose="020B0503020204020204" pitchFamily="34" charset="-122"/>
                <a:cs typeface="微软雅黑" panose="020B0503020204020204" pitchFamily="34" charset="-122"/>
              </a:rPr>
              <a:t>应急物资至少应包括应急预案物资清单所列的全部物资。</a:t>
            </a:r>
            <a:r>
              <a:rPr sz="1700" b="1" dirty="0" err="1">
                <a:solidFill>
                  <a:srgbClr val="FF0000"/>
                </a:solidFill>
                <a:latin typeface="微软雅黑" panose="020B0503020204020204" pitchFamily="34" charset="-122"/>
                <a:cs typeface="微软雅黑" panose="020B0503020204020204" pitchFamily="34" charset="-122"/>
              </a:rPr>
              <a:t>应根据应急需求与周边单位</a:t>
            </a:r>
            <a:r>
              <a:rPr sz="1700" b="1" dirty="0">
                <a:solidFill>
                  <a:srgbClr val="FF0000"/>
                </a:solidFill>
                <a:latin typeface="微软雅黑" panose="020B0503020204020204" pitchFamily="34" charset="-122"/>
                <a:cs typeface="微软雅黑" panose="020B0503020204020204" pitchFamily="34" charset="-122"/>
              </a:rPr>
              <a:t>、 应急协作单位等签订应急物资互助协议。</a:t>
            </a:r>
            <a:endParaRPr sz="1700" b="1" dirty="0">
              <a:solidFill>
                <a:srgbClr val="FF0000"/>
              </a:solidFill>
              <a:latin typeface="微软雅黑" panose="020B0503020204020204" pitchFamily="34" charset="-122"/>
              <a:cs typeface="微软雅黑" panose="020B0503020204020204" pitchFamily="34" charset="-122"/>
            </a:endParaRPr>
          </a:p>
        </p:txBody>
      </p:sp>
      <p:sp>
        <p:nvSpPr>
          <p:cNvPr id="18" name="object 9"/>
          <p:cNvSpPr/>
          <p:nvPr/>
        </p:nvSpPr>
        <p:spPr>
          <a:xfrm>
            <a:off x="1483775" y="914400"/>
            <a:ext cx="3926426" cy="4800600"/>
          </a:xfrm>
          <a:custGeom>
            <a:avLst/>
            <a:gdLst/>
            <a:ahLst/>
            <a:cxnLst/>
            <a:rect l="l" t="t" r="r" b="b"/>
            <a:pathLst>
              <a:path w="2813685" h="5194300">
                <a:moveTo>
                  <a:pt x="2775204" y="5193792"/>
                </a:moveTo>
                <a:lnTo>
                  <a:pt x="32003" y="5193792"/>
                </a:lnTo>
                <a:lnTo>
                  <a:pt x="19811" y="5190744"/>
                </a:lnTo>
                <a:lnTo>
                  <a:pt x="10667" y="5183124"/>
                </a:lnTo>
                <a:lnTo>
                  <a:pt x="3047" y="5172456"/>
                </a:lnTo>
                <a:lnTo>
                  <a:pt x="0" y="5160264"/>
                </a:lnTo>
                <a:lnTo>
                  <a:pt x="0" y="4907280"/>
                </a:lnTo>
                <a:lnTo>
                  <a:pt x="2807208" y="4907280"/>
                </a:lnTo>
                <a:lnTo>
                  <a:pt x="2807208" y="5160264"/>
                </a:lnTo>
                <a:lnTo>
                  <a:pt x="2805684" y="5172456"/>
                </a:lnTo>
                <a:lnTo>
                  <a:pt x="2798064" y="5183124"/>
                </a:lnTo>
                <a:lnTo>
                  <a:pt x="2788920" y="5190744"/>
                </a:lnTo>
                <a:lnTo>
                  <a:pt x="2775204" y="5193792"/>
                </a:lnTo>
                <a:close/>
              </a:path>
              <a:path w="2813685" h="5194300">
                <a:moveTo>
                  <a:pt x="2813304" y="847344"/>
                </a:moveTo>
                <a:lnTo>
                  <a:pt x="0" y="847344"/>
                </a:lnTo>
                <a:lnTo>
                  <a:pt x="0" y="64008"/>
                </a:lnTo>
                <a:lnTo>
                  <a:pt x="7620" y="39624"/>
                </a:lnTo>
                <a:lnTo>
                  <a:pt x="24383" y="18287"/>
                </a:lnTo>
                <a:lnTo>
                  <a:pt x="48768" y="4571"/>
                </a:lnTo>
                <a:lnTo>
                  <a:pt x="80772" y="0"/>
                </a:lnTo>
                <a:lnTo>
                  <a:pt x="2732532" y="0"/>
                </a:lnTo>
                <a:lnTo>
                  <a:pt x="2764536" y="4571"/>
                </a:lnTo>
                <a:lnTo>
                  <a:pt x="2788920" y="18287"/>
                </a:lnTo>
                <a:lnTo>
                  <a:pt x="2807208" y="39624"/>
                </a:lnTo>
                <a:lnTo>
                  <a:pt x="2813304" y="64008"/>
                </a:lnTo>
                <a:lnTo>
                  <a:pt x="2813304" y="847344"/>
                </a:lnTo>
                <a:close/>
              </a:path>
              <a:path w="2813685" h="5194300">
                <a:moveTo>
                  <a:pt x="1406652" y="1014984"/>
                </a:moveTo>
                <a:lnTo>
                  <a:pt x="1271016" y="847344"/>
                </a:lnTo>
                <a:lnTo>
                  <a:pt x="1542288" y="847344"/>
                </a:lnTo>
                <a:lnTo>
                  <a:pt x="1406652" y="1014984"/>
                </a:lnTo>
                <a:close/>
              </a:path>
            </a:pathLst>
          </a:custGeom>
          <a:solidFill>
            <a:srgbClr val="C0504D"/>
          </a:solidFill>
        </p:spPr>
        <p:txBody>
          <a:bodyPr wrap="square" lIns="0" tIns="0" rIns="0" bIns="0" rtlCol="0"/>
          <a:lstStyle/>
          <a:p/>
        </p:txBody>
      </p:sp>
      <p:sp>
        <p:nvSpPr>
          <p:cNvPr id="19" name="object 10"/>
          <p:cNvSpPr txBox="1"/>
          <p:nvPr/>
        </p:nvSpPr>
        <p:spPr>
          <a:xfrm>
            <a:off x="2066036" y="1257299"/>
            <a:ext cx="1706880" cy="331470"/>
          </a:xfrm>
          <a:prstGeom prst="rect">
            <a:avLst/>
          </a:prstGeom>
        </p:spPr>
        <p:txBody>
          <a:bodyPr vert="horz" wrap="square" lIns="0" tIns="13335" rIns="0" bIns="0" rtlCol="0">
            <a:spAutoFit/>
          </a:bodyPr>
          <a:lstStyle/>
          <a:p>
            <a:pPr marL="12700">
              <a:spcBef>
                <a:spcPts val="105"/>
              </a:spcBef>
            </a:pPr>
            <a:r>
              <a:rPr sz="2000" b="1" dirty="0">
                <a:solidFill>
                  <a:srgbClr val="FFFFFF"/>
                </a:solidFill>
                <a:latin typeface="微软雅黑" panose="020B0503020204020204" pitchFamily="34" charset="-122"/>
                <a:cs typeface="微软雅黑" panose="020B0503020204020204" pitchFamily="34" charset="-122"/>
              </a:rPr>
              <a:t>（</a:t>
            </a:r>
            <a:r>
              <a:rPr sz="2000" b="1" spc="-15" dirty="0">
                <a:solidFill>
                  <a:srgbClr val="FFFFFF"/>
                </a:solidFill>
                <a:latin typeface="微软雅黑" panose="020B0503020204020204" pitchFamily="34" charset="-122"/>
                <a:cs typeface="微软雅黑" panose="020B0503020204020204" pitchFamily="34" charset="-122"/>
              </a:rPr>
              <a:t>2</a:t>
            </a:r>
            <a:r>
              <a:rPr sz="2000" b="1" dirty="0">
                <a:solidFill>
                  <a:srgbClr val="FFFFFF"/>
                </a:solidFill>
                <a:latin typeface="微软雅黑" panose="020B0503020204020204" pitchFamily="34" charset="-122"/>
                <a:cs typeface="微软雅黑" panose="020B0503020204020204" pitchFamily="34" charset="-122"/>
              </a:rPr>
              <a:t>）</a:t>
            </a:r>
            <a:r>
              <a:rPr sz="2000" b="1" dirty="0">
                <a:solidFill>
                  <a:srgbClr val="FFFFFF"/>
                </a:solidFill>
                <a:latin typeface="Microsoft YaHei UI" panose="020B0503020204020204" charset="-122"/>
                <a:cs typeface="Microsoft YaHei UI" panose="020B0503020204020204" charset="-122"/>
              </a:rPr>
              <a:t>物</a:t>
            </a:r>
            <a:r>
              <a:rPr sz="2000" b="1" spc="-10" dirty="0">
                <a:solidFill>
                  <a:srgbClr val="FFFFFF"/>
                </a:solidFill>
                <a:latin typeface="Microsoft YaHei UI" panose="020B0503020204020204" charset="-122"/>
                <a:cs typeface="Microsoft YaHei UI" panose="020B0503020204020204" charset="-122"/>
              </a:rPr>
              <a:t>资</a:t>
            </a:r>
            <a:r>
              <a:rPr sz="2000" b="1" dirty="0">
                <a:solidFill>
                  <a:srgbClr val="FFFFFF"/>
                </a:solidFill>
                <a:latin typeface="Microsoft YaHei UI" panose="020B0503020204020204" charset="-122"/>
                <a:cs typeface="Microsoft YaHei UI" panose="020B0503020204020204" charset="-122"/>
              </a:rPr>
              <a:t>保</a:t>
            </a:r>
            <a:r>
              <a:rPr sz="2000" b="1" spc="5" dirty="0">
                <a:solidFill>
                  <a:srgbClr val="FFFFFF"/>
                </a:solidFill>
                <a:latin typeface="Microsoft YaHei UI" panose="020B0503020204020204" charset="-122"/>
                <a:cs typeface="Microsoft YaHei UI" panose="020B0503020204020204" charset="-122"/>
              </a:rPr>
              <a:t>障</a:t>
            </a:r>
            <a:endParaRPr sz="2000">
              <a:latin typeface="Microsoft YaHei UI" panose="020B0503020204020204" charset="-122"/>
              <a:cs typeface="Microsoft YaHei UI" panose="020B0503020204020204" charset="-122"/>
            </a:endParaRPr>
          </a:p>
        </p:txBody>
      </p:sp>
      <p:sp>
        <p:nvSpPr>
          <p:cNvPr id="20" name="object 11"/>
          <p:cNvSpPr txBox="1"/>
          <p:nvPr/>
        </p:nvSpPr>
        <p:spPr>
          <a:xfrm>
            <a:off x="1490250" y="1931794"/>
            <a:ext cx="3919951" cy="3511550"/>
          </a:xfrm>
          <a:prstGeom prst="rect">
            <a:avLst/>
          </a:prstGeom>
          <a:solidFill>
            <a:srgbClr val="F0DCDB"/>
          </a:solidFill>
        </p:spPr>
        <p:txBody>
          <a:bodyPr vert="horz" wrap="square" lIns="0" tIns="1270" rIns="0" bIns="0" rtlCol="0">
            <a:spAutoFit/>
          </a:bodyPr>
          <a:lstStyle/>
          <a:p>
            <a:pPr marL="85725" algn="just">
              <a:lnSpc>
                <a:spcPct val="150000"/>
              </a:lnSpc>
              <a:buClr>
                <a:srgbClr val="4F81BB"/>
              </a:buClr>
              <a:tabLst>
                <a:tab pos="373380" algn="l"/>
              </a:tabLst>
            </a:pPr>
            <a:r>
              <a:rPr lang="en-US" sz="1900" b="1" dirty="0">
                <a:latin typeface="微软雅黑" panose="020B0503020204020204" pitchFamily="34" charset="-122"/>
                <a:cs typeface="微软雅黑" panose="020B0503020204020204" pitchFamily="34" charset="-122"/>
              </a:rPr>
              <a:t>      </a:t>
            </a:r>
            <a:r>
              <a:rPr sz="1900" dirty="0" err="1">
                <a:latin typeface="微软雅黑" panose="020B0503020204020204" pitchFamily="34" charset="-122"/>
                <a:cs typeface="微软雅黑" panose="020B0503020204020204" pitchFamily="34" charset="-122"/>
              </a:rPr>
              <a:t>应明确应急物资的采购、储存、维护、发放工作流程及职责</a:t>
            </a:r>
            <a:r>
              <a:rPr sz="1900" dirty="0">
                <a:latin typeface="微软雅黑" panose="020B0503020204020204" pitchFamily="34" charset="-122"/>
                <a:cs typeface="微软雅黑" panose="020B0503020204020204" pitchFamily="34" charset="-122"/>
              </a:rPr>
              <a:t>。</a:t>
            </a:r>
            <a:endParaRPr sz="1900" dirty="0">
              <a:latin typeface="微软雅黑" panose="020B0503020204020204" pitchFamily="34" charset="-122"/>
              <a:cs typeface="微软雅黑" panose="020B0503020204020204" pitchFamily="34" charset="-122"/>
            </a:endParaRPr>
          </a:p>
          <a:p>
            <a:pPr marL="86360" marR="149225" algn="just">
              <a:lnSpc>
                <a:spcPct val="150000"/>
              </a:lnSpc>
              <a:spcBef>
                <a:spcPts val="15"/>
              </a:spcBef>
              <a:buClr>
                <a:srgbClr val="4F81BB"/>
              </a:buClr>
              <a:tabLst>
                <a:tab pos="373380" algn="l"/>
              </a:tabLst>
            </a:pPr>
            <a:r>
              <a:rPr lang="en-US" sz="1900" spc="45" dirty="0">
                <a:latin typeface="微软雅黑" panose="020B0503020204020204" pitchFamily="34" charset="-122"/>
                <a:cs typeface="微软雅黑" panose="020B0503020204020204" pitchFamily="34" charset="-122"/>
              </a:rPr>
              <a:t>      </a:t>
            </a:r>
            <a:r>
              <a:rPr sz="1900" spc="45" dirty="0">
                <a:latin typeface="微软雅黑" panose="020B0503020204020204" pitchFamily="34" charset="-122"/>
                <a:cs typeface="微软雅黑" panose="020B0503020204020204" pitchFamily="34" charset="-122"/>
              </a:rPr>
              <a:t>建立企</a:t>
            </a:r>
            <a:r>
              <a:rPr sz="1900" spc="60" dirty="0">
                <a:latin typeface="微软雅黑" panose="020B0503020204020204" pitchFamily="34" charset="-122"/>
                <a:cs typeface="微软雅黑" panose="020B0503020204020204" pitchFamily="34" charset="-122"/>
              </a:rPr>
              <a:t>业</a:t>
            </a:r>
            <a:r>
              <a:rPr sz="1900" spc="45" dirty="0">
                <a:latin typeface="微软雅黑" panose="020B0503020204020204" pitchFamily="34" charset="-122"/>
                <a:cs typeface="微软雅黑" panose="020B0503020204020204" pitchFamily="34" charset="-122"/>
              </a:rPr>
              <a:t>（</a:t>
            </a:r>
            <a:r>
              <a:rPr sz="1900" spc="35" dirty="0">
                <a:latin typeface="微软雅黑" panose="020B0503020204020204" pitchFamily="34" charset="-122"/>
                <a:cs typeface="微软雅黑" panose="020B0503020204020204" pitchFamily="34" charset="-122"/>
              </a:rPr>
              <a:t>包含所</a:t>
            </a:r>
            <a:r>
              <a:rPr sz="1900" dirty="0">
                <a:latin typeface="微软雅黑" panose="020B0503020204020204" pitchFamily="34" charset="-122"/>
                <a:cs typeface="微软雅黑" panose="020B0503020204020204" pitchFamily="34" charset="-122"/>
              </a:rPr>
              <a:t>属</a:t>
            </a:r>
            <a:r>
              <a:rPr sz="1900" spc="45" dirty="0">
                <a:latin typeface="微软雅黑" panose="020B0503020204020204" pitchFamily="34" charset="-122"/>
                <a:cs typeface="微软雅黑" panose="020B0503020204020204" pitchFamily="34" charset="-122"/>
              </a:rPr>
              <a:t>单位、</a:t>
            </a:r>
            <a:r>
              <a:rPr sz="1900" spc="60" dirty="0">
                <a:latin typeface="微软雅黑" panose="020B0503020204020204" pitchFamily="34" charset="-122"/>
                <a:cs typeface="微软雅黑" panose="020B0503020204020204" pitchFamily="34" charset="-122"/>
              </a:rPr>
              <a:t>协</a:t>
            </a:r>
            <a:r>
              <a:rPr sz="1900" spc="45" dirty="0">
                <a:latin typeface="微软雅黑" panose="020B0503020204020204" pitchFamily="34" charset="-122"/>
                <a:cs typeface="微软雅黑" panose="020B0503020204020204" pitchFamily="34" charset="-122"/>
              </a:rPr>
              <a:t>作单位</a:t>
            </a:r>
            <a:r>
              <a:rPr sz="1900" spc="60" dirty="0">
                <a:latin typeface="微软雅黑" panose="020B0503020204020204" pitchFamily="34" charset="-122"/>
                <a:cs typeface="微软雅黑" panose="020B0503020204020204" pitchFamily="34" charset="-122"/>
              </a:rPr>
              <a:t>）</a:t>
            </a:r>
            <a:r>
              <a:rPr sz="1900" dirty="0">
                <a:latin typeface="微软雅黑" panose="020B0503020204020204" pitchFamily="34" charset="-122"/>
                <a:cs typeface="微软雅黑" panose="020B0503020204020204" pitchFamily="34" charset="-122"/>
              </a:rPr>
              <a:t>应</a:t>
            </a:r>
            <a:r>
              <a:rPr sz="1900" spc="10" dirty="0">
                <a:latin typeface="微软雅黑" panose="020B0503020204020204" pitchFamily="34" charset="-122"/>
                <a:cs typeface="微软雅黑" panose="020B0503020204020204" pitchFamily="34" charset="-122"/>
              </a:rPr>
              <a:t>急</a:t>
            </a:r>
            <a:r>
              <a:rPr sz="1900" dirty="0">
                <a:latin typeface="微软雅黑" panose="020B0503020204020204" pitchFamily="34" charset="-122"/>
                <a:cs typeface="微软雅黑" panose="020B0503020204020204" pitchFamily="34" charset="-122"/>
              </a:rPr>
              <a:t>装</a:t>
            </a:r>
            <a:r>
              <a:rPr sz="1900" spc="35" dirty="0">
                <a:latin typeface="微软雅黑" panose="020B0503020204020204" pitchFamily="34" charset="-122"/>
                <a:cs typeface="微软雅黑" panose="020B0503020204020204" pitchFamily="34" charset="-122"/>
              </a:rPr>
              <a:t>备物资清单</a:t>
            </a:r>
            <a:r>
              <a:rPr sz="1900" b="1" spc="20" dirty="0">
                <a:solidFill>
                  <a:srgbClr val="FF0000"/>
                </a:solidFill>
                <a:latin typeface="微软雅黑" panose="020B0503020204020204" pitchFamily="34" charset="-122"/>
                <a:cs typeface="微软雅黑" panose="020B0503020204020204" pitchFamily="34" charset="-122"/>
              </a:rPr>
              <a:t>并</a:t>
            </a:r>
            <a:r>
              <a:rPr sz="1900" b="1" spc="35" dirty="0">
                <a:solidFill>
                  <a:srgbClr val="FF0000"/>
                </a:solidFill>
                <a:latin typeface="微软雅黑" panose="020B0503020204020204" pitchFamily="34" charset="-122"/>
                <a:cs typeface="微软雅黑" panose="020B0503020204020204" pitchFamily="34" charset="-122"/>
              </a:rPr>
              <a:t>实行动态</a:t>
            </a:r>
            <a:r>
              <a:rPr sz="1900" b="1" dirty="0">
                <a:solidFill>
                  <a:srgbClr val="FF0000"/>
                </a:solidFill>
                <a:latin typeface="微软雅黑" panose="020B0503020204020204" pitchFamily="34" charset="-122"/>
                <a:cs typeface="微软雅黑" panose="020B0503020204020204" pitchFamily="34" charset="-122"/>
              </a:rPr>
              <a:t>管</a:t>
            </a:r>
            <a:r>
              <a:rPr sz="1900" b="1" spc="35" dirty="0">
                <a:solidFill>
                  <a:srgbClr val="FF0000"/>
                </a:solidFill>
                <a:latin typeface="微软雅黑" panose="020B0503020204020204" pitchFamily="34" charset="-122"/>
                <a:cs typeface="微软雅黑" panose="020B0503020204020204" pitchFamily="34" charset="-122"/>
              </a:rPr>
              <a:t>理</a:t>
            </a:r>
            <a:r>
              <a:rPr sz="1900" spc="35" dirty="0">
                <a:latin typeface="微软雅黑" panose="020B0503020204020204" pitchFamily="34" charset="-122"/>
                <a:cs typeface="微软雅黑" panose="020B0503020204020204" pitchFamily="34" charset="-122"/>
              </a:rPr>
              <a:t>，</a:t>
            </a:r>
            <a:r>
              <a:rPr sz="1900" spc="35" dirty="0">
                <a:solidFill>
                  <a:srgbClr val="FF0000"/>
                </a:solidFill>
                <a:latin typeface="微软雅黑" panose="020B0503020204020204" pitchFamily="34" charset="-122"/>
                <a:cs typeface="微软雅黑" panose="020B0503020204020204" pitchFamily="34" charset="-122"/>
              </a:rPr>
              <a:t>台账</a:t>
            </a:r>
            <a:r>
              <a:rPr sz="1900" spc="35" dirty="0">
                <a:latin typeface="微软雅黑" panose="020B0503020204020204" pitchFamily="34" charset="-122"/>
                <a:cs typeface="微软雅黑" panose="020B0503020204020204" pitchFamily="34" charset="-122"/>
              </a:rPr>
              <a:t>应包括物资</a:t>
            </a:r>
            <a:r>
              <a:rPr sz="1900" spc="20" dirty="0">
                <a:latin typeface="微软雅黑" panose="020B0503020204020204" pitchFamily="34" charset="-122"/>
                <a:cs typeface="微软雅黑" panose="020B0503020204020204" pitchFamily="34" charset="-122"/>
              </a:rPr>
              <a:t>种</a:t>
            </a:r>
            <a:r>
              <a:rPr sz="1900" dirty="0">
                <a:latin typeface="微软雅黑" panose="020B0503020204020204" pitchFamily="34" charset="-122"/>
                <a:cs typeface="微软雅黑" panose="020B0503020204020204" pitchFamily="34" charset="-122"/>
              </a:rPr>
              <a:t>类、名称、数量以及存放位</a:t>
            </a:r>
            <a:r>
              <a:rPr sz="1900" spc="45" dirty="0">
                <a:latin typeface="微软雅黑" panose="020B0503020204020204" pitchFamily="34" charset="-122"/>
                <a:cs typeface="微软雅黑" panose="020B0503020204020204" pitchFamily="34" charset="-122"/>
              </a:rPr>
              <a:t>置</a:t>
            </a:r>
            <a:r>
              <a:rPr sz="1900" spc="60" dirty="0">
                <a:latin typeface="微软雅黑" panose="020B0503020204020204" pitchFamily="34" charset="-122"/>
                <a:cs typeface="微软雅黑" panose="020B0503020204020204" pitchFamily="34" charset="-122"/>
              </a:rPr>
              <a:t>、</a:t>
            </a:r>
            <a:r>
              <a:rPr sz="1900" spc="45" dirty="0">
                <a:latin typeface="微软雅黑" panose="020B0503020204020204" pitchFamily="34" charset="-122"/>
                <a:cs typeface="微软雅黑" panose="020B0503020204020204" pitchFamily="34" charset="-122"/>
              </a:rPr>
              <a:t>规格、</a:t>
            </a:r>
            <a:r>
              <a:rPr sz="1900" spc="60" dirty="0">
                <a:latin typeface="微软雅黑" panose="020B0503020204020204" pitchFamily="34" charset="-122"/>
                <a:cs typeface="微软雅黑" panose="020B0503020204020204" pitchFamily="34" charset="-122"/>
              </a:rPr>
              <a:t>性</a:t>
            </a:r>
            <a:r>
              <a:rPr sz="1900" spc="45" dirty="0">
                <a:latin typeface="微软雅黑" panose="020B0503020204020204" pitchFamily="34" charset="-122"/>
                <a:cs typeface="微软雅黑" panose="020B0503020204020204" pitchFamily="34" charset="-122"/>
              </a:rPr>
              <a:t>能、</a:t>
            </a:r>
            <a:r>
              <a:rPr sz="1900" spc="60" dirty="0">
                <a:latin typeface="微软雅黑" panose="020B0503020204020204" pitchFamily="34" charset="-122"/>
                <a:cs typeface="微软雅黑" panose="020B0503020204020204" pitchFamily="34" charset="-122"/>
              </a:rPr>
              <a:t>用</a:t>
            </a:r>
            <a:r>
              <a:rPr sz="1900" spc="45" dirty="0">
                <a:latin typeface="微软雅黑" panose="020B0503020204020204" pitchFamily="34" charset="-122"/>
                <a:cs typeface="微软雅黑" panose="020B0503020204020204" pitchFamily="34" charset="-122"/>
              </a:rPr>
              <a:t>途</a:t>
            </a:r>
            <a:r>
              <a:rPr sz="1900" dirty="0">
                <a:latin typeface="微软雅黑" panose="020B0503020204020204" pitchFamily="34" charset="-122"/>
                <a:cs typeface="微软雅黑" panose="020B0503020204020204" pitchFamily="34" charset="-122"/>
              </a:rPr>
              <a:t>和</a:t>
            </a:r>
            <a:r>
              <a:rPr sz="1900" spc="45" dirty="0">
                <a:latin typeface="微软雅黑" panose="020B0503020204020204" pitchFamily="34" charset="-122"/>
                <a:cs typeface="微软雅黑" panose="020B0503020204020204" pitchFamily="34" charset="-122"/>
              </a:rPr>
              <a:t>用</a:t>
            </a:r>
            <a:r>
              <a:rPr sz="1900" spc="60" dirty="0">
                <a:latin typeface="微软雅黑" panose="020B0503020204020204" pitchFamily="34" charset="-122"/>
                <a:cs typeface="微软雅黑" panose="020B0503020204020204" pitchFamily="34" charset="-122"/>
              </a:rPr>
              <a:t>法</a:t>
            </a:r>
            <a:r>
              <a:rPr sz="1900" spc="45" dirty="0">
                <a:latin typeface="微软雅黑" panose="020B0503020204020204" pitchFamily="34" charset="-122"/>
                <a:cs typeface="微软雅黑" panose="020B0503020204020204" pitchFamily="34" charset="-122"/>
              </a:rPr>
              <a:t>、管理</a:t>
            </a:r>
            <a:r>
              <a:rPr sz="1900" spc="60" dirty="0">
                <a:latin typeface="微软雅黑" panose="020B0503020204020204" pitchFamily="34" charset="-122"/>
                <a:cs typeface="微软雅黑" panose="020B0503020204020204" pitchFamily="34" charset="-122"/>
              </a:rPr>
              <a:t>责</a:t>
            </a:r>
            <a:r>
              <a:rPr sz="1900" spc="45" dirty="0">
                <a:latin typeface="微软雅黑" panose="020B0503020204020204" pitchFamily="34" charset="-122"/>
                <a:cs typeface="微软雅黑" panose="020B0503020204020204" pitchFamily="34" charset="-122"/>
              </a:rPr>
              <a:t>任人</a:t>
            </a:r>
            <a:r>
              <a:rPr sz="1900" spc="60" dirty="0">
                <a:latin typeface="微软雅黑" panose="020B0503020204020204" pitchFamily="34" charset="-122"/>
                <a:cs typeface="微软雅黑" panose="020B0503020204020204" pitchFamily="34" charset="-122"/>
              </a:rPr>
              <a:t>及</a:t>
            </a:r>
            <a:r>
              <a:rPr sz="1900" spc="45" dirty="0">
                <a:latin typeface="微软雅黑" panose="020B0503020204020204" pitchFamily="34" charset="-122"/>
                <a:cs typeface="微软雅黑" panose="020B0503020204020204" pitchFamily="34" charset="-122"/>
              </a:rPr>
              <a:t>其</a:t>
            </a:r>
            <a:r>
              <a:rPr sz="1900" dirty="0">
                <a:latin typeface="微软雅黑" panose="020B0503020204020204" pitchFamily="34" charset="-122"/>
                <a:cs typeface="微软雅黑" panose="020B0503020204020204" pitchFamily="34" charset="-122"/>
              </a:rPr>
              <a:t>联系方式等信息；</a:t>
            </a:r>
            <a:endParaRPr sz="1900" dirty="0">
              <a:latin typeface="微软雅黑" panose="020B0503020204020204" pitchFamily="34" charset="-122"/>
              <a:cs typeface="微软雅黑" panose="020B0503020204020204" pitchFamily="34" charset="-122"/>
            </a:endParaRPr>
          </a:p>
        </p:txBody>
      </p:sp>
      <p:sp>
        <p:nvSpPr>
          <p:cNvPr id="21" name="object 12"/>
          <p:cNvSpPr/>
          <p:nvPr/>
        </p:nvSpPr>
        <p:spPr>
          <a:xfrm>
            <a:off x="5410201" y="3036886"/>
            <a:ext cx="509270" cy="360045"/>
          </a:xfrm>
          <a:custGeom>
            <a:avLst/>
            <a:gdLst/>
            <a:ahLst/>
            <a:cxnLst/>
            <a:rect l="l" t="t" r="r" b="b"/>
            <a:pathLst>
              <a:path w="509270" h="360045">
                <a:moveTo>
                  <a:pt x="329183" y="359663"/>
                </a:moveTo>
                <a:lnTo>
                  <a:pt x="329183" y="269748"/>
                </a:lnTo>
                <a:lnTo>
                  <a:pt x="0" y="269748"/>
                </a:lnTo>
                <a:lnTo>
                  <a:pt x="0" y="89915"/>
                </a:lnTo>
                <a:lnTo>
                  <a:pt x="329183" y="89915"/>
                </a:lnTo>
                <a:lnTo>
                  <a:pt x="329183" y="0"/>
                </a:lnTo>
                <a:lnTo>
                  <a:pt x="509015" y="179832"/>
                </a:lnTo>
                <a:lnTo>
                  <a:pt x="329183" y="359663"/>
                </a:lnTo>
                <a:close/>
              </a:path>
            </a:pathLst>
          </a:custGeom>
          <a:solidFill>
            <a:srgbClr val="FBEADA"/>
          </a:solidFill>
        </p:spPr>
        <p:txBody>
          <a:bodyPr wrap="square" lIns="0" tIns="0" rIns="0" bIns="0" rtlCol="0"/>
          <a:lstStyle/>
          <a:p/>
        </p:txBody>
      </p:sp>
      <p:sp>
        <p:nvSpPr>
          <p:cNvPr id="27"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28"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9" name="object 11"/>
          <p:cNvSpPr txBox="1">
            <a:spLocks noGrp="1"/>
          </p:cNvSpPr>
          <p:nvPr>
            <p:ph type="title"/>
          </p:nvPr>
        </p:nvSpPr>
        <p:spPr>
          <a:xfrm>
            <a:off x="975189" y="125538"/>
            <a:ext cx="4129028" cy="456663"/>
          </a:xfrm>
          <a:prstGeom prst="rect">
            <a:avLst/>
          </a:prstGeom>
        </p:spPr>
        <p:txBody>
          <a:bodyPr vert="horz" wrap="square" lIns="0" tIns="13335" rIns="0" bIns="0" rtlCol="0">
            <a:spAutoFit/>
          </a:bodyPr>
          <a:lstStyle/>
          <a:p>
            <a:pPr marL="12700">
              <a:spcBef>
                <a:spcPts val="105"/>
              </a:spcBef>
            </a:pPr>
            <a:r>
              <a:rPr sz="3200" b="0" dirty="0">
                <a:solidFill>
                  <a:srgbClr val="1D77C7"/>
                </a:solidFill>
                <a:latin typeface="微软雅黑" panose="020B0503020204020204" pitchFamily="34" charset="-122"/>
                <a:cs typeface="微软雅黑" panose="020B0503020204020204" pitchFamily="34" charset="-122"/>
              </a:rPr>
              <a:t>应</a:t>
            </a:r>
            <a:r>
              <a:rPr sz="3200" b="0" spc="-10" dirty="0">
                <a:solidFill>
                  <a:srgbClr val="1D77C7"/>
                </a:solidFill>
                <a:latin typeface="微软雅黑" panose="020B0503020204020204" pitchFamily="34" charset="-122"/>
                <a:cs typeface="微软雅黑" panose="020B0503020204020204" pitchFamily="34" charset="-122"/>
              </a:rPr>
              <a:t>急</a:t>
            </a:r>
            <a:r>
              <a:rPr sz="3200" b="0" dirty="0">
                <a:solidFill>
                  <a:srgbClr val="1D77C7"/>
                </a:solidFill>
                <a:latin typeface="微软雅黑" panose="020B0503020204020204" pitchFamily="34" charset="-122"/>
                <a:cs typeface="微软雅黑" panose="020B0503020204020204" pitchFamily="34" charset="-122"/>
              </a:rPr>
              <a:t>保障</a:t>
            </a:r>
            <a:r>
              <a:rPr sz="3200" b="0" spc="-10" dirty="0">
                <a:solidFill>
                  <a:srgbClr val="1D77C7"/>
                </a:solidFill>
                <a:latin typeface="微软雅黑" panose="020B0503020204020204" pitchFamily="34" charset="-122"/>
                <a:cs typeface="微软雅黑" panose="020B0503020204020204" pitchFamily="34" charset="-122"/>
              </a:rPr>
              <a:t>能</a:t>
            </a:r>
            <a:r>
              <a:rPr sz="3200" b="0" dirty="0">
                <a:solidFill>
                  <a:srgbClr val="1D77C7"/>
                </a:solidFill>
                <a:latin typeface="微软雅黑" panose="020B0503020204020204" pitchFamily="34" charset="-122"/>
                <a:cs typeface="微软雅黑" panose="020B0503020204020204" pitchFamily="34" charset="-122"/>
              </a:rPr>
              <a:t>力建</a:t>
            </a:r>
            <a:r>
              <a:rPr sz="3200" b="0" spc="5" dirty="0">
                <a:solidFill>
                  <a:srgbClr val="1D77C7"/>
                </a:solidFill>
                <a:latin typeface="微软雅黑" panose="020B0503020204020204" pitchFamily="34" charset="-122"/>
                <a:cs typeface="微软雅黑" panose="020B0503020204020204" pitchFamily="34" charset="-122"/>
              </a:rPr>
              <a:t>设</a:t>
            </a:r>
            <a:endParaRPr sz="3200" dirty="0">
              <a:latin typeface="微软雅黑" panose="020B0503020204020204" pitchFamily="34" charset="-122"/>
              <a:cs typeface="微软雅黑" panose="020B0503020204020204" pitchFamily="34" charset="-122"/>
            </a:endParaRPr>
          </a:p>
        </p:txBody>
      </p:sp>
      <p:sp>
        <p:nvSpPr>
          <p:cNvPr id="3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53342" y="6434451"/>
            <a:ext cx="11301095" cy="423549"/>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4" name="object 14"/>
          <p:cNvSpPr/>
          <p:nvPr/>
        </p:nvSpPr>
        <p:spPr>
          <a:xfrm>
            <a:off x="11231881" y="6434451"/>
            <a:ext cx="960119" cy="423550"/>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5" name="object 15"/>
          <p:cNvSpPr txBox="1"/>
          <p:nvPr/>
        </p:nvSpPr>
        <p:spPr>
          <a:xfrm>
            <a:off x="11582400" y="6487190"/>
            <a:ext cx="334645"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a:t>
            </a:r>
            <a:r>
              <a:rPr lang="en-US" dirty="0">
                <a:solidFill>
                  <a:srgbClr val="FFFFFF"/>
                </a:solidFill>
                <a:latin typeface="Arial" panose="020B0604020202020204"/>
                <a:cs typeface="Arial" panose="020B0604020202020204"/>
              </a:rPr>
              <a:t>8</a:t>
            </a:r>
            <a:endParaRPr dirty="0">
              <a:latin typeface="Arial" panose="020B0604020202020204"/>
              <a:cs typeface="Arial" panose="020B0604020202020204"/>
            </a:endParaRPr>
          </a:p>
        </p:txBody>
      </p:sp>
      <p:sp>
        <p:nvSpPr>
          <p:cNvPr id="12" name="object 4"/>
          <p:cNvSpPr/>
          <p:nvPr/>
        </p:nvSpPr>
        <p:spPr>
          <a:xfrm>
            <a:off x="1529079" y="1799704"/>
            <a:ext cx="3514243" cy="4194175"/>
          </a:xfrm>
          <a:custGeom>
            <a:avLst/>
            <a:gdLst/>
            <a:ahLst/>
            <a:cxnLst/>
            <a:rect l="l" t="t" r="r" b="b"/>
            <a:pathLst>
              <a:path w="2775585" h="4194175">
                <a:moveTo>
                  <a:pt x="0" y="0"/>
                </a:moveTo>
                <a:lnTo>
                  <a:pt x="0" y="4194048"/>
                </a:lnTo>
                <a:lnTo>
                  <a:pt x="2775204" y="4194048"/>
                </a:lnTo>
                <a:lnTo>
                  <a:pt x="2775204" y="0"/>
                </a:lnTo>
                <a:lnTo>
                  <a:pt x="0" y="0"/>
                </a:lnTo>
                <a:close/>
              </a:path>
            </a:pathLst>
          </a:custGeom>
          <a:solidFill>
            <a:srgbClr val="EBEFDE"/>
          </a:solidFill>
        </p:spPr>
        <p:txBody>
          <a:bodyPr wrap="square" lIns="0" tIns="0" rIns="0" bIns="0" rtlCol="0"/>
          <a:lstStyle/>
          <a:p/>
        </p:txBody>
      </p:sp>
      <p:sp>
        <p:nvSpPr>
          <p:cNvPr id="22" name="object 5"/>
          <p:cNvSpPr/>
          <p:nvPr/>
        </p:nvSpPr>
        <p:spPr>
          <a:xfrm>
            <a:off x="1517091" y="5993879"/>
            <a:ext cx="3538217" cy="252951"/>
          </a:xfrm>
          <a:custGeom>
            <a:avLst/>
            <a:gdLst/>
            <a:ahLst/>
            <a:cxnLst/>
            <a:rect l="l" t="t" r="r" b="b"/>
            <a:pathLst>
              <a:path w="2773680" h="285114">
                <a:moveTo>
                  <a:pt x="2740152" y="284988"/>
                </a:moveTo>
                <a:lnTo>
                  <a:pt x="33528" y="284988"/>
                </a:lnTo>
                <a:lnTo>
                  <a:pt x="19812" y="283463"/>
                </a:lnTo>
                <a:lnTo>
                  <a:pt x="9144" y="275843"/>
                </a:lnTo>
                <a:lnTo>
                  <a:pt x="1524" y="266700"/>
                </a:lnTo>
                <a:lnTo>
                  <a:pt x="0" y="254507"/>
                </a:lnTo>
                <a:lnTo>
                  <a:pt x="0" y="0"/>
                </a:lnTo>
                <a:lnTo>
                  <a:pt x="2773680" y="0"/>
                </a:lnTo>
                <a:lnTo>
                  <a:pt x="2773680" y="254507"/>
                </a:lnTo>
                <a:lnTo>
                  <a:pt x="2772156" y="266700"/>
                </a:lnTo>
                <a:lnTo>
                  <a:pt x="2764536" y="275843"/>
                </a:lnTo>
                <a:lnTo>
                  <a:pt x="2753868" y="283463"/>
                </a:lnTo>
                <a:lnTo>
                  <a:pt x="2740152" y="284988"/>
                </a:lnTo>
                <a:close/>
              </a:path>
            </a:pathLst>
          </a:custGeom>
          <a:solidFill>
            <a:srgbClr val="9BB957"/>
          </a:solidFill>
        </p:spPr>
        <p:txBody>
          <a:bodyPr wrap="square" lIns="0" tIns="0" rIns="0" bIns="0" rtlCol="0"/>
          <a:lstStyle/>
          <a:p/>
        </p:txBody>
      </p:sp>
      <p:sp>
        <p:nvSpPr>
          <p:cNvPr id="23" name="object 6"/>
          <p:cNvSpPr/>
          <p:nvPr/>
        </p:nvSpPr>
        <p:spPr>
          <a:xfrm>
            <a:off x="1517091" y="994524"/>
            <a:ext cx="3514242" cy="805180"/>
          </a:xfrm>
          <a:custGeom>
            <a:avLst/>
            <a:gdLst/>
            <a:ahLst/>
            <a:cxnLst/>
            <a:rect l="l" t="t" r="r" b="b"/>
            <a:pathLst>
              <a:path w="2773680" h="805180">
                <a:moveTo>
                  <a:pt x="2773680" y="672083"/>
                </a:moveTo>
                <a:lnTo>
                  <a:pt x="0" y="672083"/>
                </a:lnTo>
                <a:lnTo>
                  <a:pt x="0" y="51815"/>
                </a:lnTo>
                <a:lnTo>
                  <a:pt x="6096" y="32003"/>
                </a:lnTo>
                <a:lnTo>
                  <a:pt x="22860" y="15239"/>
                </a:lnTo>
                <a:lnTo>
                  <a:pt x="47243" y="4571"/>
                </a:lnTo>
                <a:lnTo>
                  <a:pt x="77724" y="0"/>
                </a:lnTo>
                <a:lnTo>
                  <a:pt x="2695956" y="0"/>
                </a:lnTo>
                <a:lnTo>
                  <a:pt x="2726436" y="4571"/>
                </a:lnTo>
                <a:lnTo>
                  <a:pt x="2750820" y="15239"/>
                </a:lnTo>
                <a:lnTo>
                  <a:pt x="2767584" y="32003"/>
                </a:lnTo>
                <a:lnTo>
                  <a:pt x="2773680" y="51815"/>
                </a:lnTo>
                <a:lnTo>
                  <a:pt x="2773680" y="672083"/>
                </a:lnTo>
                <a:close/>
              </a:path>
              <a:path w="2773680" h="805180">
                <a:moveTo>
                  <a:pt x="1386840" y="804671"/>
                </a:moveTo>
                <a:lnTo>
                  <a:pt x="1254252" y="672083"/>
                </a:lnTo>
                <a:lnTo>
                  <a:pt x="1520952" y="672083"/>
                </a:lnTo>
                <a:lnTo>
                  <a:pt x="1386840" y="804671"/>
                </a:lnTo>
                <a:close/>
              </a:path>
            </a:pathLst>
          </a:custGeom>
          <a:solidFill>
            <a:srgbClr val="9BB957"/>
          </a:solidFill>
        </p:spPr>
        <p:txBody>
          <a:bodyPr wrap="square" lIns="0" tIns="0" rIns="0" bIns="0" rtlCol="0"/>
          <a:lstStyle/>
          <a:p/>
        </p:txBody>
      </p:sp>
      <p:sp>
        <p:nvSpPr>
          <p:cNvPr id="24" name="object 7"/>
          <p:cNvSpPr txBox="1"/>
          <p:nvPr/>
        </p:nvSpPr>
        <p:spPr>
          <a:xfrm>
            <a:off x="2186263" y="1141254"/>
            <a:ext cx="1706880" cy="331470"/>
          </a:xfrm>
          <a:prstGeom prst="rect">
            <a:avLst/>
          </a:prstGeom>
        </p:spPr>
        <p:txBody>
          <a:bodyPr vert="horz" wrap="square" lIns="0" tIns="13335" rIns="0" bIns="0" rtlCol="0">
            <a:spAutoFit/>
          </a:bodyPr>
          <a:lstStyle/>
          <a:p>
            <a:pPr marL="12700">
              <a:spcBef>
                <a:spcPts val="105"/>
              </a:spcBef>
            </a:pPr>
            <a:r>
              <a:rPr sz="2000" b="1" spc="-5" dirty="0">
                <a:solidFill>
                  <a:srgbClr val="FFFFFF"/>
                </a:solidFill>
                <a:latin typeface="微软雅黑" panose="020B0503020204020204" pitchFamily="34" charset="-122"/>
                <a:cs typeface="微软雅黑" panose="020B0503020204020204" pitchFamily="34" charset="-122"/>
              </a:rPr>
              <a:t>（3</a:t>
            </a:r>
            <a:r>
              <a:rPr sz="2000" b="1" spc="-10" dirty="0">
                <a:solidFill>
                  <a:srgbClr val="FFFFFF"/>
                </a:solidFill>
                <a:latin typeface="微软雅黑" panose="020B0503020204020204" pitchFamily="34" charset="-122"/>
                <a:cs typeface="微软雅黑" panose="020B0503020204020204" pitchFamily="34" charset="-122"/>
              </a:rPr>
              <a:t>）</a:t>
            </a:r>
            <a:r>
              <a:rPr sz="2000" b="1" dirty="0">
                <a:solidFill>
                  <a:srgbClr val="FFFFFF"/>
                </a:solidFill>
                <a:latin typeface="Microsoft YaHei UI" panose="020B0503020204020204" charset="-122"/>
                <a:cs typeface="Microsoft YaHei UI" panose="020B0503020204020204" charset="-122"/>
              </a:rPr>
              <a:t>装</a:t>
            </a:r>
            <a:r>
              <a:rPr sz="2000" b="1" spc="-10" dirty="0">
                <a:solidFill>
                  <a:srgbClr val="FFFFFF"/>
                </a:solidFill>
                <a:latin typeface="Microsoft YaHei UI" panose="020B0503020204020204" charset="-122"/>
                <a:cs typeface="Microsoft YaHei UI" panose="020B0503020204020204" charset="-122"/>
              </a:rPr>
              <a:t>备</a:t>
            </a:r>
            <a:r>
              <a:rPr sz="2000" b="1" dirty="0">
                <a:solidFill>
                  <a:srgbClr val="FFFFFF"/>
                </a:solidFill>
                <a:latin typeface="Microsoft YaHei UI" panose="020B0503020204020204" charset="-122"/>
                <a:cs typeface="Microsoft YaHei UI" panose="020B0503020204020204" charset="-122"/>
              </a:rPr>
              <a:t>保</a:t>
            </a:r>
            <a:r>
              <a:rPr sz="2000" b="1" spc="5" dirty="0">
                <a:solidFill>
                  <a:srgbClr val="FFFFFF"/>
                </a:solidFill>
                <a:latin typeface="Microsoft YaHei UI" panose="020B0503020204020204" charset="-122"/>
                <a:cs typeface="Microsoft YaHei UI" panose="020B0503020204020204" charset="-122"/>
              </a:rPr>
              <a:t>障</a:t>
            </a:r>
            <a:endParaRPr sz="2000" dirty="0">
              <a:latin typeface="Microsoft YaHei UI" panose="020B0503020204020204" charset="-122"/>
              <a:cs typeface="Microsoft YaHei UI" panose="020B0503020204020204" charset="-122"/>
            </a:endParaRPr>
          </a:p>
        </p:txBody>
      </p:sp>
      <p:sp>
        <p:nvSpPr>
          <p:cNvPr id="25" name="object 8"/>
          <p:cNvSpPr txBox="1"/>
          <p:nvPr/>
        </p:nvSpPr>
        <p:spPr>
          <a:xfrm>
            <a:off x="1843631" y="1769447"/>
            <a:ext cx="3461588" cy="4036811"/>
          </a:xfrm>
          <a:prstGeom prst="rect">
            <a:avLst/>
          </a:prstGeom>
        </p:spPr>
        <p:txBody>
          <a:bodyPr vert="horz" wrap="square" lIns="0" tIns="33655" rIns="0" bIns="0" rtlCol="0">
            <a:spAutoFit/>
          </a:bodyPr>
          <a:lstStyle/>
          <a:p>
            <a:pPr marR="264795" algn="just">
              <a:lnSpc>
                <a:spcPct val="150000"/>
              </a:lnSpc>
              <a:buClr>
                <a:srgbClr val="4F81BB"/>
              </a:buClr>
              <a:buSzPct val="89000"/>
              <a:buFont typeface="Wingdings" panose="05000000000000000000"/>
              <a:buChar char=""/>
              <a:tabLst>
                <a:tab pos="378460" algn="l"/>
              </a:tabLst>
            </a:pPr>
            <a:r>
              <a:rPr sz="2200" b="1" kern="1100" dirty="0">
                <a:solidFill>
                  <a:srgbClr val="FF0000"/>
                </a:solidFill>
                <a:latin typeface="微软雅黑" panose="020B0503020204020204" pitchFamily="34" charset="-122"/>
                <a:ea typeface="微软雅黑" panose="020B0503020204020204" pitchFamily="34" charset="-122"/>
              </a:rPr>
              <a:t>设立应急装备设施专用仓库，安排专人管理应急装备设施。</a:t>
            </a:r>
            <a:endParaRPr sz="2200" b="1" kern="1100" dirty="0">
              <a:solidFill>
                <a:srgbClr val="FF0000"/>
              </a:solidFill>
              <a:latin typeface="微软雅黑" panose="020B0503020204020204" pitchFamily="34" charset="-122"/>
              <a:ea typeface="微软雅黑" panose="020B0503020204020204" pitchFamily="34" charset="-122"/>
            </a:endParaRPr>
          </a:p>
          <a:p>
            <a:pPr marR="264795" algn="just">
              <a:lnSpc>
                <a:spcPct val="150000"/>
              </a:lnSpc>
              <a:buClr>
                <a:srgbClr val="4F81BB"/>
              </a:buClr>
              <a:buSzPct val="89000"/>
              <a:buFont typeface="Wingdings" panose="05000000000000000000"/>
              <a:buChar char=""/>
              <a:tabLst>
                <a:tab pos="378460" algn="l"/>
              </a:tabLst>
            </a:pPr>
            <a:r>
              <a:rPr sz="2200" kern="1100" dirty="0" err="1">
                <a:latin typeface="微软雅黑" panose="020B0503020204020204" pitchFamily="34" charset="-122"/>
                <a:ea typeface="微软雅黑" panose="020B0503020204020204" pitchFamily="34" charset="-122"/>
              </a:rPr>
              <a:t>应实现应急装备</a:t>
            </a:r>
            <a:r>
              <a:rPr lang="zh-CN" altLang="en-US" sz="2200" kern="1100" dirty="0">
                <a:latin typeface="微软雅黑" panose="020B0503020204020204" pitchFamily="34" charset="-122"/>
                <a:ea typeface="微软雅黑" panose="020B0503020204020204" pitchFamily="34" charset="-122"/>
              </a:rPr>
              <a:t>综合信</a:t>
            </a:r>
            <a:r>
              <a:rPr sz="2200" kern="1100" dirty="0" err="1">
                <a:latin typeface="微软雅黑" panose="020B0503020204020204" pitchFamily="34" charset="-122"/>
                <a:ea typeface="微软雅黑" panose="020B0503020204020204" pitchFamily="34" charset="-122"/>
              </a:rPr>
              <a:t>息动态管理和共享，保证在应急时可迅速获取装备储备的资源分布情况，保障应急装备供应</a:t>
            </a:r>
            <a:r>
              <a:rPr sz="2200" kern="1100" dirty="0">
                <a:latin typeface="微软雅黑" panose="020B0503020204020204" pitchFamily="34" charset="-122"/>
                <a:ea typeface="微软雅黑" panose="020B0503020204020204" pitchFamily="34" charset="-122"/>
              </a:rPr>
              <a:t>。</a:t>
            </a:r>
            <a:endParaRPr sz="2200" kern="1100" dirty="0">
              <a:latin typeface="微软雅黑" panose="020B0503020204020204" pitchFamily="34" charset="-122"/>
              <a:ea typeface="微软雅黑" panose="020B0503020204020204" pitchFamily="34" charset="-122"/>
            </a:endParaRPr>
          </a:p>
        </p:txBody>
      </p:sp>
      <p:sp>
        <p:nvSpPr>
          <p:cNvPr id="26" name="object 12"/>
          <p:cNvSpPr/>
          <p:nvPr/>
        </p:nvSpPr>
        <p:spPr>
          <a:xfrm>
            <a:off x="5055309" y="3199655"/>
            <a:ext cx="405765" cy="326390"/>
          </a:xfrm>
          <a:custGeom>
            <a:avLst/>
            <a:gdLst/>
            <a:ahLst/>
            <a:cxnLst/>
            <a:rect l="l" t="t" r="r" b="b"/>
            <a:pathLst>
              <a:path w="405764" h="326389">
                <a:moveTo>
                  <a:pt x="242315" y="326136"/>
                </a:moveTo>
                <a:lnTo>
                  <a:pt x="242315" y="243839"/>
                </a:lnTo>
                <a:lnTo>
                  <a:pt x="0" y="243839"/>
                </a:lnTo>
                <a:lnTo>
                  <a:pt x="0" y="80772"/>
                </a:lnTo>
                <a:lnTo>
                  <a:pt x="242315" y="80772"/>
                </a:lnTo>
                <a:lnTo>
                  <a:pt x="242315" y="0"/>
                </a:lnTo>
                <a:lnTo>
                  <a:pt x="405384" y="163068"/>
                </a:lnTo>
                <a:lnTo>
                  <a:pt x="242315" y="326136"/>
                </a:lnTo>
                <a:close/>
              </a:path>
            </a:pathLst>
          </a:custGeom>
          <a:solidFill>
            <a:srgbClr val="C5D9EF"/>
          </a:solidFill>
        </p:spPr>
        <p:txBody>
          <a:bodyPr wrap="square" lIns="0" tIns="0" rIns="0" bIns="0" rtlCol="0"/>
          <a:lstStyle/>
          <a:p/>
        </p:txBody>
      </p:sp>
      <p:sp>
        <p:nvSpPr>
          <p:cNvPr id="27" name="object 13"/>
          <p:cNvSpPr/>
          <p:nvPr/>
        </p:nvSpPr>
        <p:spPr>
          <a:xfrm>
            <a:off x="5470526" y="1985008"/>
            <a:ext cx="5192395" cy="3183890"/>
          </a:xfrm>
          <a:custGeom>
            <a:avLst/>
            <a:gdLst/>
            <a:ahLst/>
            <a:cxnLst/>
            <a:rect l="l" t="t" r="r" b="b"/>
            <a:pathLst>
              <a:path w="5192395" h="3183890">
                <a:moveTo>
                  <a:pt x="4885944" y="3183636"/>
                </a:moveTo>
                <a:lnTo>
                  <a:pt x="306324" y="3183636"/>
                </a:lnTo>
                <a:lnTo>
                  <a:pt x="257556" y="3176016"/>
                </a:lnTo>
                <a:lnTo>
                  <a:pt x="210312" y="3156204"/>
                </a:lnTo>
                <a:lnTo>
                  <a:pt x="166116" y="3124200"/>
                </a:lnTo>
                <a:lnTo>
                  <a:pt x="124968" y="3081528"/>
                </a:lnTo>
                <a:lnTo>
                  <a:pt x="89916" y="3028188"/>
                </a:lnTo>
                <a:lnTo>
                  <a:pt x="59436" y="2965704"/>
                </a:lnTo>
                <a:lnTo>
                  <a:pt x="35052" y="2897124"/>
                </a:lnTo>
                <a:lnTo>
                  <a:pt x="15240" y="2820924"/>
                </a:lnTo>
                <a:lnTo>
                  <a:pt x="4572" y="2738628"/>
                </a:lnTo>
                <a:lnTo>
                  <a:pt x="0" y="2651759"/>
                </a:lnTo>
                <a:lnTo>
                  <a:pt x="0" y="531876"/>
                </a:lnTo>
                <a:lnTo>
                  <a:pt x="4572" y="445007"/>
                </a:lnTo>
                <a:lnTo>
                  <a:pt x="15240" y="362711"/>
                </a:lnTo>
                <a:lnTo>
                  <a:pt x="35052" y="286511"/>
                </a:lnTo>
                <a:lnTo>
                  <a:pt x="59436" y="217931"/>
                </a:lnTo>
                <a:lnTo>
                  <a:pt x="89916" y="155447"/>
                </a:lnTo>
                <a:lnTo>
                  <a:pt x="124968" y="103631"/>
                </a:lnTo>
                <a:lnTo>
                  <a:pt x="166116" y="59435"/>
                </a:lnTo>
                <a:lnTo>
                  <a:pt x="210312" y="27431"/>
                </a:lnTo>
                <a:lnTo>
                  <a:pt x="257556" y="7619"/>
                </a:lnTo>
                <a:lnTo>
                  <a:pt x="306324" y="0"/>
                </a:lnTo>
                <a:lnTo>
                  <a:pt x="4885944" y="0"/>
                </a:lnTo>
                <a:lnTo>
                  <a:pt x="4936236" y="7619"/>
                </a:lnTo>
                <a:lnTo>
                  <a:pt x="4983480" y="27431"/>
                </a:lnTo>
                <a:lnTo>
                  <a:pt x="5027676" y="59435"/>
                </a:lnTo>
                <a:lnTo>
                  <a:pt x="5067300" y="103631"/>
                </a:lnTo>
                <a:lnTo>
                  <a:pt x="5103876" y="155447"/>
                </a:lnTo>
                <a:lnTo>
                  <a:pt x="5134356" y="217931"/>
                </a:lnTo>
                <a:lnTo>
                  <a:pt x="5158740" y="286511"/>
                </a:lnTo>
                <a:lnTo>
                  <a:pt x="5177028" y="362711"/>
                </a:lnTo>
                <a:lnTo>
                  <a:pt x="5189220" y="445007"/>
                </a:lnTo>
                <a:lnTo>
                  <a:pt x="5192268" y="531876"/>
                </a:lnTo>
                <a:lnTo>
                  <a:pt x="5192268" y="2651759"/>
                </a:lnTo>
                <a:lnTo>
                  <a:pt x="5189220" y="2738628"/>
                </a:lnTo>
                <a:lnTo>
                  <a:pt x="5177028" y="2820924"/>
                </a:lnTo>
                <a:lnTo>
                  <a:pt x="5158740" y="2897124"/>
                </a:lnTo>
                <a:lnTo>
                  <a:pt x="5134356" y="2965704"/>
                </a:lnTo>
                <a:lnTo>
                  <a:pt x="5103876" y="3028188"/>
                </a:lnTo>
                <a:lnTo>
                  <a:pt x="5067300" y="3081528"/>
                </a:lnTo>
                <a:lnTo>
                  <a:pt x="5027676" y="3124200"/>
                </a:lnTo>
                <a:lnTo>
                  <a:pt x="4983480" y="3156204"/>
                </a:lnTo>
                <a:lnTo>
                  <a:pt x="4936236" y="3176016"/>
                </a:lnTo>
                <a:lnTo>
                  <a:pt x="4885944" y="3183636"/>
                </a:lnTo>
                <a:close/>
              </a:path>
            </a:pathLst>
          </a:custGeom>
          <a:solidFill>
            <a:srgbClr val="C5D9EF">
              <a:alpha val="50199"/>
            </a:srgbClr>
          </a:solidFill>
        </p:spPr>
        <p:txBody>
          <a:bodyPr wrap="square" lIns="0" tIns="0" rIns="0" bIns="0" rtlCol="0"/>
          <a:lstStyle/>
          <a:p/>
        </p:txBody>
      </p:sp>
      <p:sp>
        <p:nvSpPr>
          <p:cNvPr id="28" name="object 14"/>
          <p:cNvSpPr txBox="1"/>
          <p:nvPr/>
        </p:nvSpPr>
        <p:spPr>
          <a:xfrm>
            <a:off x="5801140" y="2499920"/>
            <a:ext cx="4860925" cy="2163156"/>
          </a:xfrm>
          <a:prstGeom prst="rect">
            <a:avLst/>
          </a:prstGeom>
        </p:spPr>
        <p:txBody>
          <a:bodyPr vert="horz" wrap="square" lIns="0" tIns="11430" rIns="0" bIns="0" rtlCol="0">
            <a:spAutoFit/>
          </a:bodyPr>
          <a:lstStyle/>
          <a:p>
            <a:pPr marL="12700" marR="5080" algn="just">
              <a:lnSpc>
                <a:spcPct val="143000"/>
              </a:lnSpc>
              <a:spcBef>
                <a:spcPts val="90"/>
              </a:spcBef>
              <a:buClr>
                <a:srgbClr val="4F81BB"/>
              </a:buClr>
              <a:buSzPct val="113000"/>
              <a:buFont typeface="Wingdings" panose="05000000000000000000"/>
              <a:buChar char=""/>
              <a:tabLst>
                <a:tab pos="299720" algn="l"/>
              </a:tabLst>
            </a:pPr>
            <a:r>
              <a:rPr sz="2000" b="1" spc="30" dirty="0">
                <a:solidFill>
                  <a:srgbClr val="FF0000"/>
                </a:solidFill>
                <a:latin typeface="微软雅黑" panose="020B0503020204020204" pitchFamily="34" charset="-122"/>
                <a:cs typeface="微软雅黑" panose="020B0503020204020204" pitchFamily="34" charset="-122"/>
              </a:rPr>
              <a:t>应设</a:t>
            </a:r>
            <a:r>
              <a:rPr sz="2000" b="1" spc="20" dirty="0">
                <a:solidFill>
                  <a:srgbClr val="FF0000"/>
                </a:solidFill>
                <a:latin typeface="微软雅黑" panose="020B0503020204020204" pitchFamily="34" charset="-122"/>
                <a:cs typeface="微软雅黑" panose="020B0503020204020204" pitchFamily="34" charset="-122"/>
              </a:rPr>
              <a:t>立</a:t>
            </a:r>
            <a:r>
              <a:rPr sz="2000" b="1" spc="30" dirty="0">
                <a:solidFill>
                  <a:srgbClr val="FF0000"/>
                </a:solidFill>
                <a:latin typeface="微软雅黑" panose="020B0503020204020204" pitchFamily="34" charset="-122"/>
                <a:cs typeface="微软雅黑" panose="020B0503020204020204" pitchFamily="34" charset="-122"/>
              </a:rPr>
              <a:t>应急仓库</a:t>
            </a:r>
            <a:r>
              <a:rPr sz="2000" b="1" spc="20" dirty="0">
                <a:solidFill>
                  <a:srgbClr val="FF0000"/>
                </a:solidFill>
                <a:latin typeface="微软雅黑" panose="020B0503020204020204" pitchFamily="34" charset="-122"/>
                <a:cs typeface="微软雅黑" panose="020B0503020204020204" pitchFamily="34" charset="-122"/>
              </a:rPr>
              <a:t>，</a:t>
            </a:r>
            <a:r>
              <a:rPr sz="2000" b="1" spc="30" dirty="0">
                <a:solidFill>
                  <a:srgbClr val="FF0000"/>
                </a:solidFill>
                <a:latin typeface="微软雅黑" panose="020B0503020204020204" pitchFamily="34" charset="-122"/>
                <a:cs typeface="微软雅黑" panose="020B0503020204020204" pitchFamily="34" charset="-122"/>
              </a:rPr>
              <a:t>妥善存放</a:t>
            </a:r>
            <a:r>
              <a:rPr sz="2000" b="1" spc="20" dirty="0">
                <a:solidFill>
                  <a:srgbClr val="FF0000"/>
                </a:solidFill>
                <a:latin typeface="微软雅黑" panose="020B0503020204020204" pitchFamily="34" charset="-122"/>
                <a:cs typeface="微软雅黑" panose="020B0503020204020204" pitchFamily="34" charset="-122"/>
              </a:rPr>
              <a:t>应</a:t>
            </a:r>
            <a:r>
              <a:rPr sz="2000" b="1" spc="30" dirty="0">
                <a:solidFill>
                  <a:srgbClr val="FF0000"/>
                </a:solidFill>
                <a:latin typeface="微软雅黑" panose="020B0503020204020204" pitchFamily="34" charset="-122"/>
                <a:cs typeface="微软雅黑" panose="020B0503020204020204" pitchFamily="34" charset="-122"/>
              </a:rPr>
              <a:t>急专用</a:t>
            </a:r>
            <a:r>
              <a:rPr sz="2000" b="1" spc="20" dirty="0">
                <a:solidFill>
                  <a:srgbClr val="FF0000"/>
                </a:solidFill>
                <a:latin typeface="微软雅黑" panose="020B0503020204020204" pitchFamily="34" charset="-122"/>
                <a:cs typeface="微软雅黑" panose="020B0503020204020204" pitchFamily="34" charset="-122"/>
              </a:rPr>
              <a:t>装</a:t>
            </a:r>
            <a:r>
              <a:rPr sz="2000" b="1" spc="30" dirty="0">
                <a:solidFill>
                  <a:srgbClr val="FF0000"/>
                </a:solidFill>
                <a:latin typeface="微软雅黑" panose="020B0503020204020204" pitchFamily="34" charset="-122"/>
                <a:cs typeface="微软雅黑" panose="020B0503020204020204" pitchFamily="34" charset="-122"/>
              </a:rPr>
              <a:t>备设施</a:t>
            </a:r>
            <a:r>
              <a:rPr sz="2000" b="1" spc="20" dirty="0">
                <a:solidFill>
                  <a:srgbClr val="FF0000"/>
                </a:solidFill>
                <a:latin typeface="微软雅黑" panose="020B0503020204020204" pitchFamily="34" charset="-122"/>
                <a:cs typeface="微软雅黑" panose="020B0503020204020204" pitchFamily="34" charset="-122"/>
              </a:rPr>
              <a:t>。</a:t>
            </a:r>
            <a:r>
              <a:rPr sz="2000" spc="-5" dirty="0">
                <a:latin typeface="微软雅黑" panose="020B0503020204020204" pitchFamily="34" charset="-122"/>
                <a:cs typeface="微软雅黑" panose="020B0503020204020204" pitchFamily="34" charset="-122"/>
              </a:rPr>
              <a:t>应</a:t>
            </a:r>
            <a:r>
              <a:rPr sz="2000" spc="55" dirty="0">
                <a:latin typeface="微软雅黑" panose="020B0503020204020204" pitchFamily="34" charset="-122"/>
                <a:cs typeface="微软雅黑" panose="020B0503020204020204" pitchFamily="34" charset="-122"/>
              </a:rPr>
              <a:t>指定专</a:t>
            </a:r>
            <a:r>
              <a:rPr sz="2000" spc="65" dirty="0">
                <a:latin typeface="微软雅黑" panose="020B0503020204020204" pitchFamily="34" charset="-122"/>
                <a:cs typeface="微软雅黑" panose="020B0503020204020204" pitchFamily="34" charset="-122"/>
              </a:rPr>
              <a:t>人</a:t>
            </a:r>
            <a:r>
              <a:rPr sz="2000" spc="55" dirty="0">
                <a:latin typeface="微软雅黑" panose="020B0503020204020204" pitchFamily="34" charset="-122"/>
                <a:cs typeface="微软雅黑" panose="020B0503020204020204" pitchFamily="34" charset="-122"/>
              </a:rPr>
              <a:t>负责应急装</a:t>
            </a:r>
            <a:r>
              <a:rPr sz="2000" spc="65" dirty="0">
                <a:latin typeface="微软雅黑" panose="020B0503020204020204" pitchFamily="34" charset="-122"/>
                <a:cs typeface="微软雅黑" panose="020B0503020204020204" pitchFamily="34" charset="-122"/>
              </a:rPr>
              <a:t>备</a:t>
            </a:r>
            <a:r>
              <a:rPr sz="2000" spc="55" dirty="0">
                <a:latin typeface="微软雅黑" panose="020B0503020204020204" pitchFamily="34" charset="-122"/>
                <a:cs typeface="微软雅黑" panose="020B0503020204020204" pitchFamily="34" charset="-122"/>
              </a:rPr>
              <a:t>的定期维护</a:t>
            </a:r>
            <a:r>
              <a:rPr sz="2000" spc="65" dirty="0">
                <a:latin typeface="微软雅黑" panose="020B0503020204020204" pitchFamily="34" charset="-122"/>
                <a:cs typeface="微软雅黑" panose="020B0503020204020204" pitchFamily="34" charset="-122"/>
              </a:rPr>
              <a:t>、</a:t>
            </a:r>
            <a:r>
              <a:rPr sz="2000" spc="55" dirty="0">
                <a:latin typeface="微软雅黑" panose="020B0503020204020204" pitchFamily="34" charset="-122"/>
                <a:cs typeface="微软雅黑" panose="020B0503020204020204" pitchFamily="34" charset="-122"/>
              </a:rPr>
              <a:t>保养和更新</a:t>
            </a:r>
            <a:r>
              <a:rPr sz="2000" spc="65" dirty="0">
                <a:latin typeface="微软雅黑" panose="020B0503020204020204" pitchFamily="34" charset="-122"/>
                <a:cs typeface="微软雅黑" panose="020B0503020204020204" pitchFamily="34" charset="-122"/>
              </a:rPr>
              <a:t>，</a:t>
            </a:r>
            <a:r>
              <a:rPr sz="2000" spc="-5" dirty="0">
                <a:latin typeface="微软雅黑" panose="020B0503020204020204" pitchFamily="34" charset="-122"/>
                <a:cs typeface="微软雅黑" panose="020B0503020204020204" pitchFamily="34" charset="-122"/>
              </a:rPr>
              <a:t>应</a:t>
            </a:r>
            <a:r>
              <a:rPr sz="2000" spc="55" dirty="0">
                <a:latin typeface="微软雅黑" panose="020B0503020204020204" pitchFamily="34" charset="-122"/>
                <a:cs typeface="微软雅黑" panose="020B0503020204020204" pitchFamily="34" charset="-122"/>
              </a:rPr>
              <a:t>急装备</a:t>
            </a:r>
            <a:r>
              <a:rPr sz="2000" spc="65" dirty="0">
                <a:latin typeface="微软雅黑" panose="020B0503020204020204" pitchFamily="34" charset="-122"/>
                <a:cs typeface="微软雅黑" panose="020B0503020204020204" pitchFamily="34" charset="-122"/>
              </a:rPr>
              <a:t>配</a:t>
            </a:r>
            <a:r>
              <a:rPr sz="2000" spc="55" dirty="0">
                <a:latin typeface="微软雅黑" panose="020B0503020204020204" pitchFamily="34" charset="-122"/>
                <a:cs typeface="微软雅黑" panose="020B0503020204020204" pitchFamily="34" charset="-122"/>
              </a:rPr>
              <a:t>备应满足企</a:t>
            </a:r>
            <a:r>
              <a:rPr sz="2000" spc="65" dirty="0">
                <a:latin typeface="微软雅黑" panose="020B0503020204020204" pitchFamily="34" charset="-122"/>
                <a:cs typeface="微软雅黑" panose="020B0503020204020204" pitchFamily="34" charset="-122"/>
              </a:rPr>
              <a:t>业</a:t>
            </a:r>
            <a:r>
              <a:rPr sz="2000" spc="55" dirty="0">
                <a:latin typeface="微软雅黑" panose="020B0503020204020204" pitchFamily="34" charset="-122"/>
                <a:cs typeface="微软雅黑" panose="020B0503020204020204" pitchFamily="34" charset="-122"/>
              </a:rPr>
              <a:t>突发事件处</a:t>
            </a:r>
            <a:r>
              <a:rPr sz="2000" spc="65" dirty="0">
                <a:latin typeface="微软雅黑" panose="020B0503020204020204" pitchFamily="34" charset="-122"/>
                <a:cs typeface="微软雅黑" panose="020B0503020204020204" pitchFamily="34" charset="-122"/>
              </a:rPr>
              <a:t>置</a:t>
            </a:r>
            <a:r>
              <a:rPr sz="2000" spc="55" dirty="0">
                <a:latin typeface="微软雅黑" panose="020B0503020204020204" pitchFamily="34" charset="-122"/>
                <a:cs typeface="微软雅黑" panose="020B0503020204020204" pitchFamily="34" charset="-122"/>
              </a:rPr>
              <a:t>能力要求，</a:t>
            </a:r>
            <a:r>
              <a:rPr sz="2000" spc="65" dirty="0">
                <a:latin typeface="微软雅黑" panose="020B0503020204020204" pitchFamily="34" charset="-122"/>
                <a:cs typeface="微软雅黑" panose="020B0503020204020204" pitchFamily="34" charset="-122"/>
              </a:rPr>
              <a:t>至</a:t>
            </a:r>
            <a:r>
              <a:rPr sz="2000" spc="-5" dirty="0">
                <a:latin typeface="微软雅黑" panose="020B0503020204020204" pitchFamily="34" charset="-122"/>
                <a:cs typeface="微软雅黑" panose="020B0503020204020204" pitchFamily="34" charset="-122"/>
              </a:rPr>
              <a:t>少</a:t>
            </a:r>
            <a:r>
              <a:rPr sz="2000" spc="20" dirty="0">
                <a:latin typeface="微软雅黑" panose="020B0503020204020204" pitchFamily="34" charset="-122"/>
                <a:cs typeface="微软雅黑" panose="020B0503020204020204" pitchFamily="34" charset="-122"/>
              </a:rPr>
              <a:t>包</a:t>
            </a:r>
            <a:r>
              <a:rPr sz="2000" spc="30" dirty="0">
                <a:latin typeface="微软雅黑" panose="020B0503020204020204" pitchFamily="34" charset="-122"/>
                <a:cs typeface="微软雅黑" panose="020B0503020204020204" pitchFamily="34" charset="-122"/>
              </a:rPr>
              <a:t>括</a:t>
            </a:r>
            <a:r>
              <a:rPr sz="2000" spc="20" dirty="0">
                <a:latin typeface="微软雅黑" panose="020B0503020204020204" pitchFamily="34" charset="-122"/>
                <a:cs typeface="微软雅黑" panose="020B0503020204020204" pitchFamily="34" charset="-122"/>
              </a:rPr>
              <a:t>应</a:t>
            </a:r>
            <a:r>
              <a:rPr sz="2000" spc="30" dirty="0">
                <a:latin typeface="微软雅黑" panose="020B0503020204020204" pitchFamily="34" charset="-122"/>
                <a:cs typeface="微软雅黑" panose="020B0503020204020204" pitchFamily="34" charset="-122"/>
              </a:rPr>
              <a:t>急</a:t>
            </a:r>
            <a:r>
              <a:rPr sz="2000" spc="20" dirty="0">
                <a:latin typeface="微软雅黑" panose="020B0503020204020204" pitchFamily="34" charset="-122"/>
                <a:cs typeface="微软雅黑" panose="020B0503020204020204" pitchFamily="34" charset="-122"/>
              </a:rPr>
              <a:t>预案</a:t>
            </a:r>
            <a:r>
              <a:rPr sz="2000" spc="30" dirty="0">
                <a:latin typeface="微软雅黑" panose="020B0503020204020204" pitchFamily="34" charset="-122"/>
                <a:cs typeface="微软雅黑" panose="020B0503020204020204" pitchFamily="34" charset="-122"/>
              </a:rPr>
              <a:t>装</a:t>
            </a:r>
            <a:r>
              <a:rPr sz="2000" spc="20" dirty="0">
                <a:latin typeface="微软雅黑" panose="020B0503020204020204" pitchFamily="34" charset="-122"/>
                <a:cs typeface="微软雅黑" panose="020B0503020204020204" pitchFamily="34" charset="-122"/>
              </a:rPr>
              <a:t>备</a:t>
            </a:r>
            <a:r>
              <a:rPr sz="2000" spc="30" dirty="0">
                <a:latin typeface="微软雅黑" panose="020B0503020204020204" pitchFamily="34" charset="-122"/>
                <a:cs typeface="微软雅黑" panose="020B0503020204020204" pitchFamily="34" charset="-122"/>
              </a:rPr>
              <a:t>清</a:t>
            </a:r>
            <a:r>
              <a:rPr sz="2000" spc="20" dirty="0">
                <a:latin typeface="微软雅黑" panose="020B0503020204020204" pitchFamily="34" charset="-122"/>
                <a:cs typeface="微软雅黑" panose="020B0503020204020204" pitchFamily="34" charset="-122"/>
              </a:rPr>
              <a:t>单</a:t>
            </a:r>
            <a:r>
              <a:rPr sz="2000" spc="30" dirty="0">
                <a:latin typeface="微软雅黑" panose="020B0503020204020204" pitchFamily="34" charset="-122"/>
                <a:cs typeface="微软雅黑" panose="020B0503020204020204" pitchFamily="34" charset="-122"/>
              </a:rPr>
              <a:t>所</a:t>
            </a:r>
            <a:r>
              <a:rPr sz="2000" spc="20" dirty="0">
                <a:latin typeface="微软雅黑" panose="020B0503020204020204" pitchFamily="34" charset="-122"/>
                <a:cs typeface="微软雅黑" panose="020B0503020204020204" pitchFamily="34" charset="-122"/>
              </a:rPr>
              <a:t>列的</a:t>
            </a:r>
            <a:r>
              <a:rPr sz="2000" spc="30" dirty="0">
                <a:latin typeface="微软雅黑" panose="020B0503020204020204" pitchFamily="34" charset="-122"/>
                <a:cs typeface="微软雅黑" panose="020B0503020204020204" pitchFamily="34" charset="-122"/>
              </a:rPr>
              <a:t>装</a:t>
            </a:r>
            <a:r>
              <a:rPr sz="2000" spc="20" dirty="0">
                <a:latin typeface="微软雅黑" panose="020B0503020204020204" pitchFamily="34" charset="-122"/>
                <a:cs typeface="微软雅黑" panose="020B0503020204020204" pitchFamily="34" charset="-122"/>
              </a:rPr>
              <a:t>备</a:t>
            </a:r>
            <a:r>
              <a:rPr sz="2000" spc="-5" dirty="0">
                <a:latin typeface="微软雅黑" panose="020B0503020204020204" pitchFamily="34" charset="-122"/>
                <a:cs typeface="微软雅黑" panose="020B0503020204020204" pitchFamily="34" charset="-122"/>
              </a:rPr>
              <a:t>。</a:t>
            </a:r>
            <a:endParaRPr sz="2000" dirty="0">
              <a:latin typeface="微软雅黑" panose="020B0503020204020204" pitchFamily="34" charset="-122"/>
              <a:cs typeface="微软雅黑" panose="020B0503020204020204" pitchFamily="34" charset="-122"/>
            </a:endParaRPr>
          </a:p>
        </p:txBody>
      </p:sp>
      <p:sp>
        <p:nvSpPr>
          <p:cNvPr id="31"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32"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33" name="object 11"/>
          <p:cNvSpPr txBox="1">
            <a:spLocks noGrp="1"/>
          </p:cNvSpPr>
          <p:nvPr>
            <p:ph type="title"/>
          </p:nvPr>
        </p:nvSpPr>
        <p:spPr>
          <a:xfrm>
            <a:off x="975189" y="125538"/>
            <a:ext cx="4129028" cy="456663"/>
          </a:xfrm>
          <a:prstGeom prst="rect">
            <a:avLst/>
          </a:prstGeom>
        </p:spPr>
        <p:txBody>
          <a:bodyPr vert="horz" wrap="square" lIns="0" tIns="13335" rIns="0" bIns="0" rtlCol="0">
            <a:spAutoFit/>
          </a:bodyPr>
          <a:lstStyle/>
          <a:p>
            <a:pPr marL="12700">
              <a:spcBef>
                <a:spcPts val="105"/>
              </a:spcBef>
            </a:pPr>
            <a:r>
              <a:rPr sz="3200" b="0" dirty="0">
                <a:solidFill>
                  <a:srgbClr val="1D77C7"/>
                </a:solidFill>
                <a:latin typeface="微软雅黑" panose="020B0503020204020204" pitchFamily="34" charset="-122"/>
                <a:cs typeface="微软雅黑" panose="020B0503020204020204" pitchFamily="34" charset="-122"/>
              </a:rPr>
              <a:t>应</a:t>
            </a:r>
            <a:r>
              <a:rPr sz="3200" b="0" spc="-10" dirty="0">
                <a:solidFill>
                  <a:srgbClr val="1D77C7"/>
                </a:solidFill>
                <a:latin typeface="微软雅黑" panose="020B0503020204020204" pitchFamily="34" charset="-122"/>
                <a:cs typeface="微软雅黑" panose="020B0503020204020204" pitchFamily="34" charset="-122"/>
              </a:rPr>
              <a:t>急</a:t>
            </a:r>
            <a:r>
              <a:rPr sz="3200" b="0" dirty="0">
                <a:solidFill>
                  <a:srgbClr val="1D77C7"/>
                </a:solidFill>
                <a:latin typeface="微软雅黑" panose="020B0503020204020204" pitchFamily="34" charset="-122"/>
                <a:cs typeface="微软雅黑" panose="020B0503020204020204" pitchFamily="34" charset="-122"/>
              </a:rPr>
              <a:t>保障</a:t>
            </a:r>
            <a:r>
              <a:rPr sz="3200" b="0" spc="-10" dirty="0">
                <a:solidFill>
                  <a:srgbClr val="1D77C7"/>
                </a:solidFill>
                <a:latin typeface="微软雅黑" panose="020B0503020204020204" pitchFamily="34" charset="-122"/>
                <a:cs typeface="微软雅黑" panose="020B0503020204020204" pitchFamily="34" charset="-122"/>
              </a:rPr>
              <a:t>能</a:t>
            </a:r>
            <a:r>
              <a:rPr sz="3200" b="0" dirty="0">
                <a:solidFill>
                  <a:srgbClr val="1D77C7"/>
                </a:solidFill>
                <a:latin typeface="微软雅黑" panose="020B0503020204020204" pitchFamily="34" charset="-122"/>
                <a:cs typeface="微软雅黑" panose="020B0503020204020204" pitchFamily="34" charset="-122"/>
              </a:rPr>
              <a:t>力建</a:t>
            </a:r>
            <a:r>
              <a:rPr sz="3200" b="0" spc="5" dirty="0">
                <a:solidFill>
                  <a:srgbClr val="1D77C7"/>
                </a:solidFill>
                <a:latin typeface="微软雅黑" panose="020B0503020204020204" pitchFamily="34" charset="-122"/>
                <a:cs typeface="微软雅黑" panose="020B0503020204020204" pitchFamily="34" charset="-122"/>
              </a:rPr>
              <a:t>设</a:t>
            </a:r>
            <a:endParaRPr sz="3200" dirty="0">
              <a:latin typeface="微软雅黑" panose="020B0503020204020204" pitchFamily="34" charset="-122"/>
              <a:cs typeface="微软雅黑" panose="020B0503020204020204" pitchFamily="34" charset="-122"/>
            </a:endParaRPr>
          </a:p>
        </p:txBody>
      </p:sp>
      <p:sp>
        <p:nvSpPr>
          <p:cNvPr id="34"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663940" y="1165860"/>
            <a:ext cx="1292860" cy="170180"/>
          </a:xfrm>
          <a:custGeom>
            <a:avLst/>
            <a:gdLst/>
            <a:ahLst/>
            <a:cxnLst/>
            <a:rect l="l" t="t" r="r" b="b"/>
            <a:pathLst>
              <a:path w="1292859" h="170180">
                <a:moveTo>
                  <a:pt x="0" y="0"/>
                </a:moveTo>
                <a:lnTo>
                  <a:pt x="1292352" y="0"/>
                </a:lnTo>
                <a:lnTo>
                  <a:pt x="1292352" y="170179"/>
                </a:lnTo>
                <a:lnTo>
                  <a:pt x="0" y="170179"/>
                </a:lnTo>
                <a:lnTo>
                  <a:pt x="0" y="0"/>
                </a:lnTo>
                <a:close/>
              </a:path>
            </a:pathLst>
          </a:custGeom>
          <a:solidFill>
            <a:srgbClr val="4F81BB"/>
          </a:solidFill>
        </p:spPr>
        <p:txBody>
          <a:bodyPr wrap="square" lIns="0" tIns="0" rIns="0" bIns="0" rtlCol="0"/>
          <a:lstStyle/>
          <a:p/>
        </p:txBody>
      </p:sp>
      <p:sp>
        <p:nvSpPr>
          <p:cNvPr id="5" name="object 5"/>
          <p:cNvSpPr/>
          <p:nvPr/>
        </p:nvSpPr>
        <p:spPr>
          <a:xfrm>
            <a:off x="9762744" y="1336039"/>
            <a:ext cx="193675" cy="509270"/>
          </a:xfrm>
          <a:custGeom>
            <a:avLst/>
            <a:gdLst/>
            <a:ahLst/>
            <a:cxnLst/>
            <a:rect l="l" t="t" r="r" b="b"/>
            <a:pathLst>
              <a:path w="193675" h="509269">
                <a:moveTo>
                  <a:pt x="0" y="0"/>
                </a:moveTo>
                <a:lnTo>
                  <a:pt x="193548" y="0"/>
                </a:lnTo>
                <a:lnTo>
                  <a:pt x="193548" y="509270"/>
                </a:lnTo>
                <a:lnTo>
                  <a:pt x="0" y="509270"/>
                </a:lnTo>
                <a:lnTo>
                  <a:pt x="0" y="0"/>
                </a:lnTo>
                <a:close/>
              </a:path>
            </a:pathLst>
          </a:custGeom>
          <a:solidFill>
            <a:srgbClr val="4F81BB"/>
          </a:solidFill>
        </p:spPr>
        <p:txBody>
          <a:bodyPr wrap="square" lIns="0" tIns="0" rIns="0" bIns="0" rtlCol="0"/>
          <a:lstStyle/>
          <a:p/>
        </p:txBody>
      </p:sp>
      <p:sp>
        <p:nvSpPr>
          <p:cNvPr id="6" name="object 6"/>
          <p:cNvSpPr/>
          <p:nvPr/>
        </p:nvSpPr>
        <p:spPr>
          <a:xfrm>
            <a:off x="2200655" y="1165860"/>
            <a:ext cx="1292860" cy="170180"/>
          </a:xfrm>
          <a:custGeom>
            <a:avLst/>
            <a:gdLst/>
            <a:ahLst/>
            <a:cxnLst/>
            <a:rect l="l" t="t" r="r" b="b"/>
            <a:pathLst>
              <a:path w="1292860" h="170180">
                <a:moveTo>
                  <a:pt x="0" y="0"/>
                </a:moveTo>
                <a:lnTo>
                  <a:pt x="1292352" y="0"/>
                </a:lnTo>
                <a:lnTo>
                  <a:pt x="1292352" y="170179"/>
                </a:lnTo>
                <a:lnTo>
                  <a:pt x="0" y="170179"/>
                </a:lnTo>
                <a:lnTo>
                  <a:pt x="0" y="0"/>
                </a:lnTo>
                <a:close/>
              </a:path>
            </a:pathLst>
          </a:custGeom>
          <a:solidFill>
            <a:srgbClr val="4F81BB"/>
          </a:solidFill>
        </p:spPr>
        <p:txBody>
          <a:bodyPr wrap="square" lIns="0" tIns="0" rIns="0" bIns="0" rtlCol="0"/>
          <a:lstStyle/>
          <a:p/>
        </p:txBody>
      </p:sp>
      <p:sp>
        <p:nvSpPr>
          <p:cNvPr id="7" name="object 7"/>
          <p:cNvSpPr/>
          <p:nvPr/>
        </p:nvSpPr>
        <p:spPr>
          <a:xfrm>
            <a:off x="2200656" y="1336039"/>
            <a:ext cx="193675" cy="509270"/>
          </a:xfrm>
          <a:custGeom>
            <a:avLst/>
            <a:gdLst/>
            <a:ahLst/>
            <a:cxnLst/>
            <a:rect l="l" t="t" r="r" b="b"/>
            <a:pathLst>
              <a:path w="193675" h="509269">
                <a:moveTo>
                  <a:pt x="0" y="0"/>
                </a:moveTo>
                <a:lnTo>
                  <a:pt x="193547" y="0"/>
                </a:lnTo>
                <a:lnTo>
                  <a:pt x="193547" y="509270"/>
                </a:lnTo>
                <a:lnTo>
                  <a:pt x="0" y="509270"/>
                </a:lnTo>
                <a:lnTo>
                  <a:pt x="0" y="0"/>
                </a:lnTo>
                <a:close/>
              </a:path>
            </a:pathLst>
          </a:custGeom>
          <a:solidFill>
            <a:srgbClr val="4F81BB"/>
          </a:solidFill>
        </p:spPr>
        <p:txBody>
          <a:bodyPr wrap="square" lIns="0" tIns="0" rIns="0" bIns="0" rtlCol="0"/>
          <a:lstStyle/>
          <a:p/>
        </p:txBody>
      </p:sp>
      <p:sp>
        <p:nvSpPr>
          <p:cNvPr id="8" name="object 8"/>
          <p:cNvSpPr/>
          <p:nvPr/>
        </p:nvSpPr>
        <p:spPr>
          <a:xfrm>
            <a:off x="2200656" y="5225796"/>
            <a:ext cx="193675" cy="509270"/>
          </a:xfrm>
          <a:custGeom>
            <a:avLst/>
            <a:gdLst/>
            <a:ahLst/>
            <a:cxnLst/>
            <a:rect l="l" t="t" r="r" b="b"/>
            <a:pathLst>
              <a:path w="193675" h="509270">
                <a:moveTo>
                  <a:pt x="0" y="0"/>
                </a:moveTo>
                <a:lnTo>
                  <a:pt x="0" y="509015"/>
                </a:lnTo>
                <a:lnTo>
                  <a:pt x="193547" y="509015"/>
                </a:lnTo>
                <a:lnTo>
                  <a:pt x="193547" y="0"/>
                </a:lnTo>
                <a:lnTo>
                  <a:pt x="0" y="0"/>
                </a:lnTo>
                <a:close/>
              </a:path>
            </a:pathLst>
          </a:custGeom>
          <a:solidFill>
            <a:srgbClr val="4F81BB"/>
          </a:solidFill>
        </p:spPr>
        <p:txBody>
          <a:bodyPr wrap="square" lIns="0" tIns="0" rIns="0" bIns="0" rtlCol="0"/>
          <a:lstStyle/>
          <a:p/>
        </p:txBody>
      </p:sp>
      <p:sp>
        <p:nvSpPr>
          <p:cNvPr id="9" name="object 9"/>
          <p:cNvSpPr/>
          <p:nvPr/>
        </p:nvSpPr>
        <p:spPr>
          <a:xfrm>
            <a:off x="2200655" y="5734812"/>
            <a:ext cx="7755890" cy="170815"/>
          </a:xfrm>
          <a:custGeom>
            <a:avLst/>
            <a:gdLst/>
            <a:ahLst/>
            <a:cxnLst/>
            <a:rect l="l" t="t" r="r" b="b"/>
            <a:pathLst>
              <a:path w="7755890" h="170814">
                <a:moveTo>
                  <a:pt x="0" y="0"/>
                </a:moveTo>
                <a:lnTo>
                  <a:pt x="0" y="170687"/>
                </a:lnTo>
                <a:lnTo>
                  <a:pt x="7755636" y="170687"/>
                </a:lnTo>
                <a:lnTo>
                  <a:pt x="7755636" y="0"/>
                </a:lnTo>
                <a:lnTo>
                  <a:pt x="0" y="0"/>
                </a:lnTo>
                <a:close/>
              </a:path>
            </a:pathLst>
          </a:custGeom>
          <a:solidFill>
            <a:srgbClr val="4F81BB"/>
          </a:solidFill>
        </p:spPr>
        <p:txBody>
          <a:bodyPr wrap="square" lIns="0" tIns="0" rIns="0" bIns="0" rtlCol="0"/>
          <a:lstStyle/>
          <a:p/>
        </p:txBody>
      </p:sp>
      <p:sp>
        <p:nvSpPr>
          <p:cNvPr id="10" name="object 10"/>
          <p:cNvSpPr/>
          <p:nvPr/>
        </p:nvSpPr>
        <p:spPr>
          <a:xfrm>
            <a:off x="9761219" y="5225796"/>
            <a:ext cx="195580" cy="510540"/>
          </a:xfrm>
          <a:custGeom>
            <a:avLst/>
            <a:gdLst/>
            <a:ahLst/>
            <a:cxnLst/>
            <a:rect l="l" t="t" r="r" b="b"/>
            <a:pathLst>
              <a:path w="195579" h="510539">
                <a:moveTo>
                  <a:pt x="0" y="0"/>
                </a:moveTo>
                <a:lnTo>
                  <a:pt x="0" y="510539"/>
                </a:lnTo>
                <a:lnTo>
                  <a:pt x="195072" y="510539"/>
                </a:lnTo>
                <a:lnTo>
                  <a:pt x="195072" y="0"/>
                </a:lnTo>
                <a:lnTo>
                  <a:pt x="0" y="0"/>
                </a:lnTo>
                <a:close/>
              </a:path>
            </a:pathLst>
          </a:custGeom>
          <a:solidFill>
            <a:srgbClr val="4F81BB"/>
          </a:solidFill>
        </p:spPr>
        <p:txBody>
          <a:bodyPr wrap="square" lIns="0" tIns="0" rIns="0" bIns="0" rtlCol="0"/>
          <a:lstStyle/>
          <a:p/>
        </p:txBody>
      </p:sp>
      <p:sp>
        <p:nvSpPr>
          <p:cNvPr id="12" name="object 12"/>
          <p:cNvSpPr txBox="1"/>
          <p:nvPr/>
        </p:nvSpPr>
        <p:spPr>
          <a:xfrm>
            <a:off x="2482089" y="951231"/>
            <a:ext cx="7181215" cy="2562225"/>
          </a:xfrm>
          <a:prstGeom prst="rect">
            <a:avLst/>
          </a:prstGeom>
        </p:spPr>
        <p:txBody>
          <a:bodyPr vert="horz" wrap="square" lIns="0" tIns="12065" rIns="0" bIns="0" rtlCol="0">
            <a:spAutoFit/>
          </a:bodyPr>
          <a:lstStyle/>
          <a:p>
            <a:pPr marL="227965" algn="ctr">
              <a:spcBef>
                <a:spcPts val="95"/>
              </a:spcBef>
            </a:pPr>
            <a:r>
              <a:rPr sz="2800" b="1" spc="-5" dirty="0">
                <a:solidFill>
                  <a:srgbClr val="4F81BB"/>
                </a:solidFill>
                <a:latin typeface="Microsoft YaHei UI" panose="020B0503020204020204" charset="-122"/>
                <a:cs typeface="Microsoft YaHei UI" panose="020B0503020204020204" charset="-122"/>
              </a:rPr>
              <a:t>环</a:t>
            </a:r>
            <a:r>
              <a:rPr sz="2800" b="1" spc="5" dirty="0">
                <a:solidFill>
                  <a:srgbClr val="4F81BB"/>
                </a:solidFill>
                <a:latin typeface="Microsoft YaHei UI" panose="020B0503020204020204" charset="-122"/>
                <a:cs typeface="Microsoft YaHei UI" panose="020B0503020204020204" charset="-122"/>
              </a:rPr>
              <a:t>境</a:t>
            </a:r>
            <a:r>
              <a:rPr sz="2800" b="1" spc="-5" dirty="0">
                <a:solidFill>
                  <a:srgbClr val="4F81BB"/>
                </a:solidFill>
                <a:latin typeface="Microsoft YaHei UI" panose="020B0503020204020204" charset="-122"/>
                <a:cs typeface="Microsoft YaHei UI" panose="020B0503020204020204" charset="-122"/>
              </a:rPr>
              <a:t>应急</a:t>
            </a:r>
            <a:r>
              <a:rPr sz="2800" b="1" spc="5" dirty="0">
                <a:solidFill>
                  <a:srgbClr val="4F81BB"/>
                </a:solidFill>
                <a:latin typeface="Microsoft YaHei UI" panose="020B0503020204020204" charset="-122"/>
                <a:cs typeface="Microsoft YaHei UI" panose="020B0503020204020204" charset="-122"/>
              </a:rPr>
              <a:t>资</a:t>
            </a:r>
            <a:r>
              <a:rPr sz="2800" b="1" spc="-5" dirty="0">
                <a:solidFill>
                  <a:srgbClr val="4F81BB"/>
                </a:solidFill>
                <a:latin typeface="Microsoft YaHei UI" panose="020B0503020204020204" charset="-122"/>
                <a:cs typeface="Microsoft YaHei UI" panose="020B0503020204020204" charset="-122"/>
              </a:rPr>
              <a:t>源参</a:t>
            </a:r>
            <a:r>
              <a:rPr sz="2800" b="1" spc="5" dirty="0">
                <a:solidFill>
                  <a:srgbClr val="4F81BB"/>
                </a:solidFill>
                <a:latin typeface="Microsoft YaHei UI" panose="020B0503020204020204" charset="-122"/>
                <a:cs typeface="Microsoft YaHei UI" panose="020B0503020204020204" charset="-122"/>
              </a:rPr>
              <a:t>考</a:t>
            </a:r>
            <a:r>
              <a:rPr sz="2800" b="1" spc="-5" dirty="0">
                <a:solidFill>
                  <a:srgbClr val="4F81BB"/>
                </a:solidFill>
                <a:latin typeface="Microsoft YaHei UI" panose="020B0503020204020204" charset="-122"/>
                <a:cs typeface="Microsoft YaHei UI" panose="020B0503020204020204" charset="-122"/>
              </a:rPr>
              <a:t>名录</a:t>
            </a:r>
            <a:endParaRPr sz="2800" dirty="0">
              <a:latin typeface="Microsoft YaHei UI" panose="020B0503020204020204" charset="-122"/>
              <a:cs typeface="Microsoft YaHei UI" panose="020B0503020204020204" charset="-122"/>
            </a:endParaRPr>
          </a:p>
          <a:p>
            <a:pPr marL="12700" marR="5080" algn="just">
              <a:lnSpc>
                <a:spcPct val="163000"/>
              </a:lnSpc>
              <a:spcBef>
                <a:spcPts val="595"/>
              </a:spcBef>
              <a:buClr>
                <a:srgbClr val="4F81BB"/>
              </a:buClr>
              <a:buSzPct val="90000"/>
              <a:buFont typeface="Wingdings" panose="05000000000000000000"/>
              <a:buChar char=""/>
              <a:tabLst>
                <a:tab pos="299720" algn="l"/>
              </a:tabLst>
            </a:pPr>
            <a:r>
              <a:rPr sz="2000" dirty="0">
                <a:latin typeface="微软雅黑" panose="020B0503020204020204" pitchFamily="34" charset="-122"/>
                <a:cs typeface="微软雅黑" panose="020B0503020204020204" pitchFamily="34" charset="-122"/>
              </a:rPr>
              <a:t>加强环境应</a:t>
            </a:r>
            <a:r>
              <a:rPr sz="2000" spc="-10" dirty="0">
                <a:latin typeface="微软雅黑" panose="020B0503020204020204" pitchFamily="34" charset="-122"/>
                <a:cs typeface="微软雅黑" panose="020B0503020204020204" pitchFamily="34" charset="-122"/>
              </a:rPr>
              <a:t>急</a:t>
            </a:r>
            <a:r>
              <a:rPr sz="2000" dirty="0">
                <a:latin typeface="微软雅黑" panose="020B0503020204020204" pitchFamily="34" charset="-122"/>
                <a:cs typeface="微软雅黑" panose="020B0503020204020204" pitchFamily="34" charset="-122"/>
              </a:rPr>
              <a:t>资源储备，首先要开展</a:t>
            </a:r>
            <a:r>
              <a:rPr sz="2000" spc="-10" dirty="0">
                <a:latin typeface="微软雅黑" panose="020B0503020204020204" pitchFamily="34" charset="-122"/>
                <a:cs typeface="微软雅黑" panose="020B0503020204020204" pitchFamily="34" charset="-122"/>
              </a:rPr>
              <a:t>调</a:t>
            </a:r>
            <a:r>
              <a:rPr sz="2000" dirty="0">
                <a:latin typeface="微软雅黑" panose="020B0503020204020204" pitchFamily="34" charset="-122"/>
                <a:cs typeface="微软雅黑" panose="020B0503020204020204" pitchFamily="34" charset="-122"/>
              </a:rPr>
              <a:t>查、摸清底数。但究竟 </a:t>
            </a:r>
            <a:r>
              <a:rPr sz="2000" spc="15" dirty="0">
                <a:latin typeface="微软雅黑" panose="020B0503020204020204" pitchFamily="34" charset="-122"/>
                <a:cs typeface="微软雅黑" panose="020B0503020204020204" pitchFamily="34" charset="-122"/>
              </a:rPr>
              <a:t>哪些</a:t>
            </a:r>
            <a:r>
              <a:rPr sz="2000" spc="25" dirty="0">
                <a:latin typeface="微软雅黑" panose="020B0503020204020204" pitchFamily="34" charset="-122"/>
                <a:cs typeface="微软雅黑" panose="020B0503020204020204" pitchFamily="34" charset="-122"/>
              </a:rPr>
              <a:t>资</a:t>
            </a:r>
            <a:r>
              <a:rPr sz="2000" spc="15" dirty="0">
                <a:latin typeface="微软雅黑" panose="020B0503020204020204" pitchFamily="34" charset="-122"/>
                <a:cs typeface="微软雅黑" panose="020B0503020204020204" pitchFamily="34" charset="-122"/>
              </a:rPr>
              <a:t>源属于环</a:t>
            </a:r>
            <a:r>
              <a:rPr sz="2000" spc="25" dirty="0">
                <a:latin typeface="微软雅黑" panose="020B0503020204020204" pitchFamily="34" charset="-122"/>
                <a:cs typeface="微软雅黑" panose="020B0503020204020204" pitchFamily="34" charset="-122"/>
              </a:rPr>
              <a:t>境</a:t>
            </a:r>
            <a:r>
              <a:rPr sz="2000" spc="15" dirty="0">
                <a:latin typeface="微软雅黑" panose="020B0503020204020204" pitchFamily="34" charset="-122"/>
                <a:cs typeface="微软雅黑" panose="020B0503020204020204" pitchFamily="34" charset="-122"/>
              </a:rPr>
              <a:t>应急资源</a:t>
            </a:r>
            <a:r>
              <a:rPr sz="2000" spc="25" dirty="0">
                <a:latin typeface="微软雅黑" panose="020B0503020204020204" pitchFamily="34" charset="-122"/>
                <a:cs typeface="微软雅黑" panose="020B0503020204020204" pitchFamily="34" charset="-122"/>
              </a:rPr>
              <a:t>？</a:t>
            </a:r>
            <a:r>
              <a:rPr sz="2000" dirty="0">
                <a:latin typeface="微软雅黑" panose="020B0503020204020204" pitchFamily="34" charset="-122"/>
                <a:cs typeface="微软雅黑" panose="020B0503020204020204" pitchFamily="34" charset="-122"/>
              </a:rPr>
              <a:t>2</a:t>
            </a:r>
            <a:r>
              <a:rPr sz="2000" spc="-15" dirty="0">
                <a:latin typeface="微软雅黑" panose="020B0503020204020204" pitchFamily="34" charset="-122"/>
                <a:cs typeface="微软雅黑" panose="020B0503020204020204" pitchFamily="34" charset="-122"/>
              </a:rPr>
              <a:t>01</a:t>
            </a:r>
            <a:r>
              <a:rPr sz="2000" spc="10" dirty="0">
                <a:latin typeface="微软雅黑" panose="020B0503020204020204" pitchFamily="34" charset="-122"/>
                <a:cs typeface="微软雅黑" panose="020B0503020204020204" pitchFamily="34" charset="-122"/>
              </a:rPr>
              <a:t>9年3月份</a:t>
            </a:r>
            <a:r>
              <a:rPr sz="2000" spc="25" dirty="0">
                <a:latin typeface="微软雅黑" panose="020B0503020204020204" pitchFamily="34" charset="-122"/>
                <a:cs typeface="微软雅黑" panose="020B0503020204020204" pitchFamily="34" charset="-122"/>
              </a:rPr>
              <a:t>，</a:t>
            </a:r>
            <a:r>
              <a:rPr sz="2000" spc="15" dirty="0">
                <a:latin typeface="微软雅黑" panose="020B0503020204020204" pitchFamily="34" charset="-122"/>
                <a:cs typeface="微软雅黑" panose="020B0503020204020204" pitchFamily="34" charset="-122"/>
              </a:rPr>
              <a:t>生态环境</a:t>
            </a:r>
            <a:r>
              <a:rPr sz="2000" spc="25" dirty="0">
                <a:latin typeface="微软雅黑" panose="020B0503020204020204" pitchFamily="34" charset="-122"/>
                <a:cs typeface="微软雅黑" panose="020B0503020204020204" pitchFamily="34" charset="-122"/>
              </a:rPr>
              <a:t>部</a:t>
            </a:r>
            <a:r>
              <a:rPr sz="2000" spc="15" dirty="0">
                <a:latin typeface="微软雅黑" panose="020B0503020204020204" pitchFamily="34" charset="-122"/>
                <a:cs typeface="微软雅黑" panose="020B0503020204020204" pitchFamily="34" charset="-122"/>
              </a:rPr>
              <a:t>《关</a:t>
            </a:r>
            <a:r>
              <a:rPr sz="2000" dirty="0">
                <a:latin typeface="微软雅黑" panose="020B0503020204020204" pitchFamily="34" charset="-122"/>
                <a:cs typeface="微软雅黑" panose="020B0503020204020204" pitchFamily="34" charset="-122"/>
              </a:rPr>
              <a:t>于 </a:t>
            </a:r>
            <a:r>
              <a:rPr sz="2000" spc="-10" dirty="0">
                <a:latin typeface="微软雅黑" panose="020B0503020204020204" pitchFamily="34" charset="-122"/>
                <a:cs typeface="微软雅黑" panose="020B0503020204020204" pitchFamily="34" charset="-122"/>
              </a:rPr>
              <a:t>印</a:t>
            </a:r>
            <a:r>
              <a:rPr sz="2000" dirty="0">
                <a:latin typeface="微软雅黑" panose="020B0503020204020204" pitchFamily="34" charset="-122"/>
                <a:cs typeface="微软雅黑" panose="020B0503020204020204" pitchFamily="34" charset="-122"/>
              </a:rPr>
              <a:t>发</a:t>
            </a:r>
            <a:r>
              <a:rPr sz="2000" spc="-15" dirty="0">
                <a:latin typeface="微软雅黑" panose="020B0503020204020204" pitchFamily="34" charset="-122"/>
                <a:cs typeface="微软雅黑" panose="020B0503020204020204" pitchFamily="34" charset="-122"/>
              </a:rPr>
              <a:t>&lt;</a:t>
            </a:r>
            <a:r>
              <a:rPr sz="2000" spc="-10" dirty="0">
                <a:latin typeface="微软雅黑" panose="020B0503020204020204" pitchFamily="34" charset="-122"/>
                <a:cs typeface="微软雅黑" panose="020B0503020204020204" pitchFamily="34" charset="-122"/>
              </a:rPr>
              <a:t>环境</a:t>
            </a:r>
            <a:r>
              <a:rPr sz="2000" dirty="0">
                <a:latin typeface="微软雅黑" panose="020B0503020204020204" pitchFamily="34" charset="-122"/>
                <a:cs typeface="微软雅黑" panose="020B0503020204020204" pitchFamily="34" charset="-122"/>
              </a:rPr>
              <a:t>应</a:t>
            </a:r>
            <a:r>
              <a:rPr sz="2000" spc="-10" dirty="0">
                <a:latin typeface="微软雅黑" panose="020B0503020204020204" pitchFamily="34" charset="-122"/>
                <a:cs typeface="微软雅黑" panose="020B0503020204020204" pitchFamily="34" charset="-122"/>
              </a:rPr>
              <a:t>急资源</a:t>
            </a:r>
            <a:r>
              <a:rPr sz="2000" dirty="0">
                <a:latin typeface="微软雅黑" panose="020B0503020204020204" pitchFamily="34" charset="-122"/>
                <a:cs typeface="微软雅黑" panose="020B0503020204020204" pitchFamily="34" charset="-122"/>
              </a:rPr>
              <a:t>调</a:t>
            </a:r>
            <a:r>
              <a:rPr sz="2000" spc="-10" dirty="0">
                <a:latin typeface="微软雅黑" panose="020B0503020204020204" pitchFamily="34" charset="-122"/>
                <a:cs typeface="微软雅黑" panose="020B0503020204020204" pitchFamily="34" charset="-122"/>
              </a:rPr>
              <a:t>查指南</a:t>
            </a:r>
            <a:r>
              <a:rPr sz="2000" dirty="0">
                <a:latin typeface="微软雅黑" panose="020B0503020204020204" pitchFamily="34" charset="-122"/>
                <a:cs typeface="微软雅黑" panose="020B0503020204020204" pitchFamily="34" charset="-122"/>
              </a:rPr>
              <a:t>（</a:t>
            </a:r>
            <a:r>
              <a:rPr sz="2000" spc="-10" dirty="0">
                <a:latin typeface="微软雅黑" panose="020B0503020204020204" pitchFamily="34" charset="-122"/>
                <a:cs typeface="微软雅黑" panose="020B0503020204020204" pitchFamily="34" charset="-122"/>
              </a:rPr>
              <a:t>试</a:t>
            </a:r>
            <a:r>
              <a:rPr sz="2000" dirty="0">
                <a:latin typeface="微软雅黑" panose="020B0503020204020204" pitchFamily="34" charset="-122"/>
                <a:cs typeface="微软雅黑" panose="020B0503020204020204" pitchFamily="34" charset="-122"/>
              </a:rPr>
              <a:t>行）&gt;的</a:t>
            </a:r>
            <a:r>
              <a:rPr sz="2000" spc="-10" dirty="0">
                <a:latin typeface="微软雅黑" panose="020B0503020204020204" pitchFamily="34" charset="-122"/>
                <a:cs typeface="微软雅黑" panose="020B0503020204020204" pitchFamily="34" charset="-122"/>
              </a:rPr>
              <a:t>通</a:t>
            </a:r>
            <a:r>
              <a:rPr sz="2000" dirty="0">
                <a:latin typeface="微软雅黑" panose="020B0503020204020204" pitchFamily="34" charset="-122"/>
                <a:cs typeface="微软雅黑" panose="020B0503020204020204" pitchFamily="34" charset="-122"/>
              </a:rPr>
              <a:t>知</a:t>
            </a:r>
            <a:r>
              <a:rPr sz="2000" spc="-10" dirty="0">
                <a:latin typeface="微软雅黑" panose="020B0503020204020204" pitchFamily="34" charset="-122"/>
                <a:cs typeface="微软雅黑" panose="020B0503020204020204" pitchFamily="34" charset="-122"/>
              </a:rPr>
              <a:t>(</a:t>
            </a:r>
            <a:r>
              <a:rPr sz="2000" dirty="0">
                <a:latin typeface="微软雅黑" panose="020B0503020204020204" pitchFamily="34" charset="-122"/>
                <a:cs typeface="微软雅黑" panose="020B0503020204020204" pitchFamily="34" charset="-122"/>
              </a:rPr>
              <a:t>环</a:t>
            </a:r>
            <a:r>
              <a:rPr sz="2000" spc="-10" dirty="0">
                <a:latin typeface="微软雅黑" panose="020B0503020204020204" pitchFamily="34" charset="-122"/>
                <a:cs typeface="微软雅黑" panose="020B0503020204020204" pitchFamily="34" charset="-122"/>
              </a:rPr>
              <a:t>办</a:t>
            </a:r>
            <a:r>
              <a:rPr sz="2000" dirty="0">
                <a:latin typeface="微软雅黑" panose="020B0503020204020204" pitchFamily="34" charset="-122"/>
                <a:cs typeface="微软雅黑" panose="020B0503020204020204" pitchFamily="34" charset="-122"/>
              </a:rPr>
              <a:t>应急〔</a:t>
            </a:r>
            <a:r>
              <a:rPr sz="2000" spc="-20" dirty="0">
                <a:latin typeface="微软雅黑" panose="020B0503020204020204" pitchFamily="34" charset="-122"/>
                <a:cs typeface="微软雅黑" panose="020B0503020204020204" pitchFamily="34" charset="-122"/>
              </a:rPr>
              <a:t>2019</a:t>
            </a:r>
            <a:endParaRPr sz="2000" dirty="0">
              <a:latin typeface="微软雅黑" panose="020B0503020204020204" pitchFamily="34" charset="-122"/>
              <a:cs typeface="微软雅黑" panose="020B0503020204020204" pitchFamily="34" charset="-122"/>
            </a:endParaRPr>
          </a:p>
          <a:p>
            <a:pPr marL="12700">
              <a:spcBef>
                <a:spcPts val="1920"/>
              </a:spcBef>
            </a:pPr>
            <a:r>
              <a:rPr sz="2000" dirty="0">
                <a:latin typeface="微软雅黑" panose="020B0503020204020204" pitchFamily="34" charset="-122"/>
                <a:cs typeface="微软雅黑" panose="020B0503020204020204" pitchFamily="34" charset="-122"/>
              </a:rPr>
              <a:t>〕17</a:t>
            </a:r>
            <a:r>
              <a:rPr sz="2000" spc="-10" dirty="0">
                <a:latin typeface="微软雅黑" panose="020B0503020204020204" pitchFamily="34" charset="-122"/>
                <a:cs typeface="微软雅黑" panose="020B0503020204020204" pitchFamily="34" charset="-122"/>
              </a:rPr>
              <a:t>号</a:t>
            </a:r>
            <a:r>
              <a:rPr sz="2000" dirty="0">
                <a:latin typeface="微软雅黑" panose="020B0503020204020204" pitchFamily="34" charset="-122"/>
                <a:cs typeface="微软雅黑" panose="020B0503020204020204" pitchFamily="34" charset="-122"/>
              </a:rPr>
              <a:t>)给</a:t>
            </a:r>
            <a:r>
              <a:rPr sz="2000" spc="-10" dirty="0">
                <a:latin typeface="微软雅黑" panose="020B0503020204020204" pitchFamily="34" charset="-122"/>
                <a:cs typeface="微软雅黑" panose="020B0503020204020204" pitchFamily="34" charset="-122"/>
              </a:rPr>
              <a:t>出</a:t>
            </a:r>
            <a:r>
              <a:rPr sz="2000" dirty="0">
                <a:latin typeface="微软雅黑" panose="020B0503020204020204" pitchFamily="34" charset="-122"/>
                <a:cs typeface="微软雅黑" panose="020B0503020204020204" pitchFamily="34" charset="-122"/>
              </a:rPr>
              <a:t>了环</a:t>
            </a:r>
            <a:r>
              <a:rPr sz="2000" spc="-10" dirty="0">
                <a:latin typeface="微软雅黑" panose="020B0503020204020204" pitchFamily="34" charset="-122"/>
                <a:cs typeface="微软雅黑" panose="020B0503020204020204" pitchFamily="34" charset="-122"/>
              </a:rPr>
              <a:t>境</a:t>
            </a:r>
            <a:r>
              <a:rPr sz="2000" dirty="0">
                <a:latin typeface="微软雅黑" panose="020B0503020204020204" pitchFamily="34" charset="-122"/>
                <a:cs typeface="微软雅黑" panose="020B0503020204020204" pitchFamily="34" charset="-122"/>
              </a:rPr>
              <a:t>应急</a:t>
            </a:r>
            <a:r>
              <a:rPr sz="2000" spc="-10" dirty="0">
                <a:latin typeface="微软雅黑" panose="020B0503020204020204" pitchFamily="34" charset="-122"/>
                <a:cs typeface="微软雅黑" panose="020B0503020204020204" pitchFamily="34" charset="-122"/>
              </a:rPr>
              <a:t>资</a:t>
            </a:r>
            <a:r>
              <a:rPr sz="2000" dirty="0">
                <a:latin typeface="微软雅黑" panose="020B0503020204020204" pitchFamily="34" charset="-122"/>
                <a:cs typeface="微软雅黑" panose="020B0503020204020204" pitchFamily="34" charset="-122"/>
              </a:rPr>
              <a:t>源参</a:t>
            </a:r>
            <a:r>
              <a:rPr sz="2000" spc="-10" dirty="0">
                <a:latin typeface="微软雅黑" panose="020B0503020204020204" pitchFamily="34" charset="-122"/>
                <a:cs typeface="微软雅黑" panose="020B0503020204020204" pitchFamily="34" charset="-122"/>
              </a:rPr>
              <a:t>考</a:t>
            </a:r>
            <a:r>
              <a:rPr sz="2000" dirty="0">
                <a:latin typeface="微软雅黑" panose="020B0503020204020204" pitchFamily="34" charset="-122"/>
                <a:cs typeface="微软雅黑" panose="020B0503020204020204" pitchFamily="34" charset="-122"/>
              </a:rPr>
              <a:t>名录</a:t>
            </a:r>
            <a:r>
              <a:rPr sz="2000" spc="5" dirty="0">
                <a:latin typeface="微软雅黑" panose="020B0503020204020204" pitchFamily="34" charset="-122"/>
                <a:cs typeface="微软雅黑" panose="020B0503020204020204" pitchFamily="34" charset="-122"/>
              </a:rPr>
              <a:t>。</a:t>
            </a:r>
            <a:endParaRPr sz="2000" dirty="0">
              <a:latin typeface="微软雅黑" panose="020B0503020204020204" pitchFamily="34" charset="-122"/>
              <a:cs typeface="微软雅黑" panose="020B0503020204020204" pitchFamily="34" charset="-122"/>
            </a:endParaRPr>
          </a:p>
        </p:txBody>
      </p:sp>
      <p:sp>
        <p:nvSpPr>
          <p:cNvPr id="13" name="object 13"/>
          <p:cNvSpPr/>
          <p:nvPr/>
        </p:nvSpPr>
        <p:spPr>
          <a:xfrm>
            <a:off x="-1" y="6477740"/>
            <a:ext cx="11231881" cy="37445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4" name="object 14"/>
          <p:cNvSpPr/>
          <p:nvPr/>
        </p:nvSpPr>
        <p:spPr>
          <a:xfrm>
            <a:off x="11231881" y="6477739"/>
            <a:ext cx="960119" cy="37445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5" name="object 15"/>
          <p:cNvSpPr txBox="1"/>
          <p:nvPr/>
        </p:nvSpPr>
        <p:spPr>
          <a:xfrm>
            <a:off x="11552555" y="6508834"/>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30</a:t>
            </a:r>
            <a:endParaRPr dirty="0">
              <a:latin typeface="Arial" panose="020B0604020202020204"/>
              <a:cs typeface="Arial" panose="020B0604020202020204"/>
            </a:endParaRPr>
          </a:p>
        </p:txBody>
      </p:sp>
      <p:sp>
        <p:nvSpPr>
          <p:cNvPr id="25"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2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7" name="object 11"/>
          <p:cNvSpPr txBox="1">
            <a:spLocks noGrp="1"/>
          </p:cNvSpPr>
          <p:nvPr>
            <p:ph type="title"/>
          </p:nvPr>
        </p:nvSpPr>
        <p:spPr>
          <a:xfrm>
            <a:off x="975189" y="125538"/>
            <a:ext cx="4129028" cy="456663"/>
          </a:xfrm>
          <a:prstGeom prst="rect">
            <a:avLst/>
          </a:prstGeom>
        </p:spPr>
        <p:txBody>
          <a:bodyPr vert="horz" wrap="square" lIns="0" tIns="13335" rIns="0" bIns="0" rtlCol="0">
            <a:spAutoFit/>
          </a:bodyPr>
          <a:lstStyle/>
          <a:p>
            <a:pPr marL="12700">
              <a:spcBef>
                <a:spcPts val="105"/>
              </a:spcBef>
            </a:pPr>
            <a:r>
              <a:rPr sz="3200" b="0" dirty="0">
                <a:solidFill>
                  <a:srgbClr val="1D77C7"/>
                </a:solidFill>
                <a:latin typeface="微软雅黑" panose="020B0503020204020204" pitchFamily="34" charset="-122"/>
                <a:cs typeface="微软雅黑" panose="020B0503020204020204" pitchFamily="34" charset="-122"/>
              </a:rPr>
              <a:t>应</a:t>
            </a:r>
            <a:r>
              <a:rPr sz="3200" b="0" spc="-10" dirty="0">
                <a:solidFill>
                  <a:srgbClr val="1D77C7"/>
                </a:solidFill>
                <a:latin typeface="微软雅黑" panose="020B0503020204020204" pitchFamily="34" charset="-122"/>
                <a:cs typeface="微软雅黑" panose="020B0503020204020204" pitchFamily="34" charset="-122"/>
              </a:rPr>
              <a:t>急</a:t>
            </a:r>
            <a:r>
              <a:rPr sz="3200" b="0" dirty="0">
                <a:solidFill>
                  <a:srgbClr val="1D77C7"/>
                </a:solidFill>
                <a:latin typeface="微软雅黑" panose="020B0503020204020204" pitchFamily="34" charset="-122"/>
                <a:cs typeface="微软雅黑" panose="020B0503020204020204" pitchFamily="34" charset="-122"/>
              </a:rPr>
              <a:t>保障</a:t>
            </a:r>
            <a:r>
              <a:rPr sz="3200" b="0" spc="-10" dirty="0">
                <a:solidFill>
                  <a:srgbClr val="1D77C7"/>
                </a:solidFill>
                <a:latin typeface="微软雅黑" panose="020B0503020204020204" pitchFamily="34" charset="-122"/>
                <a:cs typeface="微软雅黑" panose="020B0503020204020204" pitchFamily="34" charset="-122"/>
              </a:rPr>
              <a:t>能</a:t>
            </a:r>
            <a:r>
              <a:rPr sz="3200" b="0" dirty="0">
                <a:solidFill>
                  <a:srgbClr val="1D77C7"/>
                </a:solidFill>
                <a:latin typeface="微软雅黑" panose="020B0503020204020204" pitchFamily="34" charset="-122"/>
                <a:cs typeface="微软雅黑" panose="020B0503020204020204" pitchFamily="34" charset="-122"/>
              </a:rPr>
              <a:t>力建</a:t>
            </a:r>
            <a:r>
              <a:rPr sz="3200" b="0" spc="5" dirty="0">
                <a:solidFill>
                  <a:srgbClr val="1D77C7"/>
                </a:solidFill>
                <a:latin typeface="微软雅黑" panose="020B0503020204020204" pitchFamily="34" charset="-122"/>
                <a:cs typeface="微软雅黑" panose="020B0503020204020204" pitchFamily="34" charset="-122"/>
              </a:rPr>
              <a:t>设</a:t>
            </a:r>
            <a:endParaRPr sz="3200" dirty="0">
              <a:latin typeface="微软雅黑" panose="020B0503020204020204" pitchFamily="34" charset="-122"/>
              <a:cs typeface="微软雅黑" panose="020B0503020204020204" pitchFamily="34" charset="-122"/>
            </a:endParaRPr>
          </a:p>
        </p:txBody>
      </p:sp>
      <p:sp>
        <p:nvSpPr>
          <p:cNvPr id="28"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744" y="1219200"/>
            <a:ext cx="1292860" cy="168910"/>
          </a:xfrm>
          <a:custGeom>
            <a:avLst/>
            <a:gdLst/>
            <a:ahLst/>
            <a:cxnLst/>
            <a:rect l="l" t="t" r="r" b="b"/>
            <a:pathLst>
              <a:path w="1292860" h="168909">
                <a:moveTo>
                  <a:pt x="0" y="0"/>
                </a:moveTo>
                <a:lnTo>
                  <a:pt x="1292352" y="0"/>
                </a:lnTo>
                <a:lnTo>
                  <a:pt x="1292352" y="168910"/>
                </a:lnTo>
                <a:lnTo>
                  <a:pt x="0" y="168910"/>
                </a:lnTo>
                <a:lnTo>
                  <a:pt x="0" y="0"/>
                </a:lnTo>
                <a:close/>
              </a:path>
            </a:pathLst>
          </a:custGeom>
          <a:solidFill>
            <a:srgbClr val="4F81BB"/>
          </a:solidFill>
        </p:spPr>
        <p:txBody>
          <a:bodyPr wrap="square" lIns="0" tIns="0" rIns="0" bIns="0" rtlCol="0"/>
          <a:lstStyle/>
          <a:p/>
        </p:txBody>
      </p:sp>
      <p:sp>
        <p:nvSpPr>
          <p:cNvPr id="3" name="object 3"/>
          <p:cNvSpPr/>
          <p:nvPr/>
        </p:nvSpPr>
        <p:spPr>
          <a:xfrm>
            <a:off x="2142745" y="1388110"/>
            <a:ext cx="193675" cy="509270"/>
          </a:xfrm>
          <a:custGeom>
            <a:avLst/>
            <a:gdLst/>
            <a:ahLst/>
            <a:cxnLst/>
            <a:rect l="l" t="t" r="r" b="b"/>
            <a:pathLst>
              <a:path w="193675" h="509269">
                <a:moveTo>
                  <a:pt x="0" y="0"/>
                </a:moveTo>
                <a:lnTo>
                  <a:pt x="193548" y="0"/>
                </a:lnTo>
                <a:lnTo>
                  <a:pt x="193548" y="509269"/>
                </a:lnTo>
                <a:lnTo>
                  <a:pt x="0" y="509269"/>
                </a:lnTo>
                <a:lnTo>
                  <a:pt x="0" y="0"/>
                </a:lnTo>
                <a:close/>
              </a:path>
            </a:pathLst>
          </a:custGeom>
          <a:solidFill>
            <a:srgbClr val="4F81BB"/>
          </a:solidFill>
        </p:spPr>
        <p:txBody>
          <a:bodyPr wrap="square" lIns="0" tIns="0" rIns="0" bIns="0" rtlCol="0"/>
          <a:lstStyle/>
          <a:p/>
        </p:txBody>
      </p:sp>
      <p:sp>
        <p:nvSpPr>
          <p:cNvPr id="4" name="object 4"/>
          <p:cNvSpPr/>
          <p:nvPr/>
        </p:nvSpPr>
        <p:spPr>
          <a:xfrm>
            <a:off x="2142745" y="5552440"/>
            <a:ext cx="193675" cy="508000"/>
          </a:xfrm>
          <a:custGeom>
            <a:avLst/>
            <a:gdLst/>
            <a:ahLst/>
            <a:cxnLst/>
            <a:rect l="l" t="t" r="r" b="b"/>
            <a:pathLst>
              <a:path w="193675" h="508000">
                <a:moveTo>
                  <a:pt x="0" y="0"/>
                </a:moveTo>
                <a:lnTo>
                  <a:pt x="193548" y="0"/>
                </a:lnTo>
                <a:lnTo>
                  <a:pt x="193548" y="508000"/>
                </a:lnTo>
                <a:lnTo>
                  <a:pt x="0" y="508000"/>
                </a:lnTo>
                <a:lnTo>
                  <a:pt x="0" y="0"/>
                </a:lnTo>
                <a:close/>
              </a:path>
            </a:pathLst>
          </a:custGeom>
          <a:solidFill>
            <a:srgbClr val="4F81BB"/>
          </a:solidFill>
        </p:spPr>
        <p:txBody>
          <a:bodyPr wrap="square" lIns="0" tIns="0" rIns="0" bIns="0" rtlCol="0"/>
          <a:lstStyle/>
          <a:p/>
        </p:txBody>
      </p:sp>
      <p:sp>
        <p:nvSpPr>
          <p:cNvPr id="5" name="object 5"/>
          <p:cNvSpPr/>
          <p:nvPr/>
        </p:nvSpPr>
        <p:spPr>
          <a:xfrm>
            <a:off x="2142744" y="6060440"/>
            <a:ext cx="7755890" cy="171450"/>
          </a:xfrm>
          <a:custGeom>
            <a:avLst/>
            <a:gdLst/>
            <a:ahLst/>
            <a:cxnLst/>
            <a:rect l="l" t="t" r="r" b="b"/>
            <a:pathLst>
              <a:path w="7755890" h="171450">
                <a:moveTo>
                  <a:pt x="0" y="0"/>
                </a:moveTo>
                <a:lnTo>
                  <a:pt x="7755635" y="0"/>
                </a:lnTo>
                <a:lnTo>
                  <a:pt x="7755635" y="171450"/>
                </a:lnTo>
                <a:lnTo>
                  <a:pt x="0" y="171450"/>
                </a:lnTo>
                <a:lnTo>
                  <a:pt x="0" y="0"/>
                </a:lnTo>
                <a:close/>
              </a:path>
            </a:pathLst>
          </a:custGeom>
          <a:solidFill>
            <a:srgbClr val="4F81BB"/>
          </a:solidFill>
        </p:spPr>
        <p:txBody>
          <a:bodyPr wrap="square" lIns="0" tIns="0" rIns="0" bIns="0" rtlCol="0"/>
          <a:lstStyle/>
          <a:p/>
        </p:txBody>
      </p:sp>
      <p:sp>
        <p:nvSpPr>
          <p:cNvPr id="6" name="object 6"/>
          <p:cNvSpPr/>
          <p:nvPr/>
        </p:nvSpPr>
        <p:spPr>
          <a:xfrm>
            <a:off x="9704832" y="5551932"/>
            <a:ext cx="193675" cy="509270"/>
          </a:xfrm>
          <a:custGeom>
            <a:avLst/>
            <a:gdLst/>
            <a:ahLst/>
            <a:cxnLst/>
            <a:rect l="l" t="t" r="r" b="b"/>
            <a:pathLst>
              <a:path w="193675" h="509270">
                <a:moveTo>
                  <a:pt x="193548" y="509015"/>
                </a:moveTo>
                <a:lnTo>
                  <a:pt x="0" y="509015"/>
                </a:lnTo>
                <a:lnTo>
                  <a:pt x="0" y="0"/>
                </a:lnTo>
                <a:lnTo>
                  <a:pt x="193548" y="0"/>
                </a:lnTo>
                <a:lnTo>
                  <a:pt x="193548" y="509015"/>
                </a:lnTo>
                <a:close/>
              </a:path>
            </a:pathLst>
          </a:custGeom>
          <a:solidFill>
            <a:srgbClr val="4F81BB"/>
          </a:solidFill>
        </p:spPr>
        <p:txBody>
          <a:bodyPr wrap="square" lIns="0" tIns="0" rIns="0" bIns="0" rtlCol="0"/>
          <a:lstStyle/>
          <a:p/>
        </p:txBody>
      </p:sp>
      <p:sp>
        <p:nvSpPr>
          <p:cNvPr id="7" name="object 7"/>
          <p:cNvSpPr/>
          <p:nvPr/>
        </p:nvSpPr>
        <p:spPr>
          <a:xfrm>
            <a:off x="8606028" y="1219200"/>
            <a:ext cx="1292860" cy="168910"/>
          </a:xfrm>
          <a:custGeom>
            <a:avLst/>
            <a:gdLst/>
            <a:ahLst/>
            <a:cxnLst/>
            <a:rect l="l" t="t" r="r" b="b"/>
            <a:pathLst>
              <a:path w="1292859" h="168909">
                <a:moveTo>
                  <a:pt x="0" y="0"/>
                </a:moveTo>
                <a:lnTo>
                  <a:pt x="1292352" y="0"/>
                </a:lnTo>
                <a:lnTo>
                  <a:pt x="1292352" y="168910"/>
                </a:lnTo>
                <a:lnTo>
                  <a:pt x="0" y="168910"/>
                </a:lnTo>
                <a:lnTo>
                  <a:pt x="0" y="0"/>
                </a:lnTo>
                <a:close/>
              </a:path>
            </a:pathLst>
          </a:custGeom>
          <a:solidFill>
            <a:srgbClr val="4F81BB"/>
          </a:solidFill>
        </p:spPr>
        <p:txBody>
          <a:bodyPr wrap="square" lIns="0" tIns="0" rIns="0" bIns="0" rtlCol="0"/>
          <a:lstStyle/>
          <a:p/>
        </p:txBody>
      </p:sp>
      <p:sp>
        <p:nvSpPr>
          <p:cNvPr id="8" name="object 8"/>
          <p:cNvSpPr/>
          <p:nvPr/>
        </p:nvSpPr>
        <p:spPr>
          <a:xfrm>
            <a:off x="9704832" y="1388110"/>
            <a:ext cx="193675" cy="509270"/>
          </a:xfrm>
          <a:custGeom>
            <a:avLst/>
            <a:gdLst/>
            <a:ahLst/>
            <a:cxnLst/>
            <a:rect l="l" t="t" r="r" b="b"/>
            <a:pathLst>
              <a:path w="193675" h="509269">
                <a:moveTo>
                  <a:pt x="0" y="0"/>
                </a:moveTo>
                <a:lnTo>
                  <a:pt x="193548" y="0"/>
                </a:lnTo>
                <a:lnTo>
                  <a:pt x="193548" y="509269"/>
                </a:lnTo>
                <a:lnTo>
                  <a:pt x="0" y="509269"/>
                </a:lnTo>
                <a:lnTo>
                  <a:pt x="0" y="0"/>
                </a:lnTo>
                <a:close/>
              </a:path>
            </a:pathLst>
          </a:custGeom>
          <a:solidFill>
            <a:srgbClr val="4F81BB"/>
          </a:solidFill>
        </p:spPr>
        <p:txBody>
          <a:bodyPr wrap="square" lIns="0" tIns="0" rIns="0" bIns="0" rtlCol="0"/>
          <a:lstStyle/>
          <a:p/>
        </p:txBody>
      </p:sp>
      <p:sp>
        <p:nvSpPr>
          <p:cNvPr id="9" name="object 9"/>
          <p:cNvSpPr/>
          <p:nvPr/>
        </p:nvSpPr>
        <p:spPr>
          <a:xfrm>
            <a:off x="2904744" y="1391411"/>
            <a:ext cx="5893308" cy="4888992"/>
          </a:xfrm>
          <a:prstGeom prst="rect">
            <a:avLst/>
          </a:prstGeom>
          <a:blipFill>
            <a:blip r:embed="rId1" cstate="print"/>
            <a:stretch>
              <a:fillRect/>
            </a:stretch>
          </a:blipFill>
        </p:spPr>
        <p:txBody>
          <a:bodyPr wrap="square" lIns="0" tIns="0" rIns="0" bIns="0" rtlCol="0"/>
          <a:lstStyle/>
          <a:p/>
        </p:txBody>
      </p:sp>
      <p:sp>
        <p:nvSpPr>
          <p:cNvPr id="12" name="object 12"/>
          <p:cNvSpPr txBox="1"/>
          <p:nvPr/>
        </p:nvSpPr>
        <p:spPr>
          <a:xfrm>
            <a:off x="10022319" y="6539930"/>
            <a:ext cx="318770"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25</a:t>
            </a:r>
            <a:endParaRPr>
              <a:latin typeface="Arial" panose="020B0604020202020204"/>
              <a:cs typeface="Arial" panose="020B0604020202020204"/>
            </a:endParaRPr>
          </a:p>
        </p:txBody>
      </p:sp>
      <p:sp>
        <p:nvSpPr>
          <p:cNvPr id="11" name="object 11"/>
          <p:cNvSpPr txBox="1"/>
          <p:nvPr/>
        </p:nvSpPr>
        <p:spPr>
          <a:xfrm>
            <a:off x="4331970" y="944880"/>
            <a:ext cx="3902710" cy="442595"/>
          </a:xfrm>
          <a:prstGeom prst="rect">
            <a:avLst/>
          </a:prstGeom>
        </p:spPr>
        <p:txBody>
          <a:bodyPr vert="horz" wrap="square" lIns="0" tIns="12065" rIns="0" bIns="0" rtlCol="0">
            <a:spAutoFit/>
          </a:bodyPr>
          <a:lstStyle/>
          <a:p>
            <a:pPr marL="12700">
              <a:spcBef>
                <a:spcPts val="95"/>
              </a:spcBef>
            </a:pPr>
            <a:r>
              <a:rPr sz="2800" b="1" spc="-5" dirty="0">
                <a:solidFill>
                  <a:srgbClr val="4F81BB"/>
                </a:solidFill>
                <a:latin typeface="Microsoft YaHei UI" panose="020B0503020204020204" charset="-122"/>
                <a:cs typeface="Microsoft YaHei UI" panose="020B0503020204020204" charset="-122"/>
              </a:rPr>
              <a:t>环</a:t>
            </a:r>
            <a:r>
              <a:rPr sz="2800" b="1" spc="5" dirty="0">
                <a:solidFill>
                  <a:srgbClr val="4F81BB"/>
                </a:solidFill>
                <a:latin typeface="Microsoft YaHei UI" panose="020B0503020204020204" charset="-122"/>
                <a:cs typeface="Microsoft YaHei UI" panose="020B0503020204020204" charset="-122"/>
              </a:rPr>
              <a:t>境</a:t>
            </a:r>
            <a:r>
              <a:rPr sz="2800" b="1" spc="-5" dirty="0">
                <a:solidFill>
                  <a:srgbClr val="4F81BB"/>
                </a:solidFill>
                <a:latin typeface="Microsoft YaHei UI" panose="020B0503020204020204" charset="-122"/>
                <a:cs typeface="Microsoft YaHei UI" panose="020B0503020204020204" charset="-122"/>
              </a:rPr>
              <a:t>应急</a:t>
            </a:r>
            <a:r>
              <a:rPr sz="2800" b="1" spc="5" dirty="0">
                <a:solidFill>
                  <a:srgbClr val="4F81BB"/>
                </a:solidFill>
                <a:latin typeface="Microsoft YaHei UI" panose="020B0503020204020204" charset="-122"/>
                <a:cs typeface="Microsoft YaHei UI" panose="020B0503020204020204" charset="-122"/>
              </a:rPr>
              <a:t>资</a:t>
            </a:r>
            <a:r>
              <a:rPr sz="2800" b="1" spc="-5" dirty="0">
                <a:solidFill>
                  <a:srgbClr val="4F81BB"/>
                </a:solidFill>
                <a:latin typeface="Microsoft YaHei UI" panose="020B0503020204020204" charset="-122"/>
                <a:cs typeface="Microsoft YaHei UI" panose="020B0503020204020204" charset="-122"/>
              </a:rPr>
              <a:t>源参</a:t>
            </a:r>
            <a:r>
              <a:rPr sz="2800" b="1" spc="5" dirty="0">
                <a:solidFill>
                  <a:srgbClr val="4F81BB"/>
                </a:solidFill>
                <a:latin typeface="Microsoft YaHei UI" panose="020B0503020204020204" charset="-122"/>
                <a:cs typeface="Microsoft YaHei UI" panose="020B0503020204020204" charset="-122"/>
              </a:rPr>
              <a:t>考</a:t>
            </a:r>
            <a:r>
              <a:rPr sz="2800" b="1" spc="-5" dirty="0">
                <a:solidFill>
                  <a:srgbClr val="4F81BB"/>
                </a:solidFill>
                <a:latin typeface="Microsoft YaHei UI" panose="020B0503020204020204" charset="-122"/>
                <a:cs typeface="Microsoft YaHei UI" panose="020B0503020204020204" charset="-122"/>
              </a:rPr>
              <a:t>名录</a:t>
            </a:r>
            <a:endParaRPr sz="2800">
              <a:latin typeface="Microsoft YaHei UI" panose="020B0503020204020204" charset="-122"/>
              <a:cs typeface="Microsoft YaHei UI" panose="020B0503020204020204" charset="-122"/>
            </a:endParaRPr>
          </a:p>
        </p:txBody>
      </p:sp>
      <p:sp>
        <p:nvSpPr>
          <p:cNvPr id="13" name="object 13"/>
          <p:cNvSpPr/>
          <p:nvPr/>
        </p:nvSpPr>
        <p:spPr>
          <a:xfrm>
            <a:off x="-1" y="6477740"/>
            <a:ext cx="11231881" cy="37445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4" name="object 15"/>
          <p:cNvSpPr txBox="1"/>
          <p:nvPr/>
        </p:nvSpPr>
        <p:spPr>
          <a:xfrm>
            <a:off x="11552555" y="6508834"/>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31</a:t>
            </a:r>
            <a:endParaRPr dirty="0">
              <a:latin typeface="Arial" panose="020B0604020202020204"/>
              <a:cs typeface="Arial" panose="020B0604020202020204"/>
            </a:endParaRPr>
          </a:p>
        </p:txBody>
      </p:sp>
      <p:sp>
        <p:nvSpPr>
          <p:cNvPr id="15" name="object 14"/>
          <p:cNvSpPr/>
          <p:nvPr/>
        </p:nvSpPr>
        <p:spPr>
          <a:xfrm>
            <a:off x="11231881" y="6477739"/>
            <a:ext cx="960119" cy="37445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endParaRPr dirty="0"/>
          </a:p>
        </p:txBody>
      </p:sp>
      <p:sp>
        <p:nvSpPr>
          <p:cNvPr id="16" name="object 15"/>
          <p:cNvSpPr txBox="1"/>
          <p:nvPr/>
        </p:nvSpPr>
        <p:spPr>
          <a:xfrm>
            <a:off x="11552555" y="6477738"/>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31</a:t>
            </a:r>
            <a:endParaRPr dirty="0">
              <a:latin typeface="Arial" panose="020B0604020202020204"/>
              <a:cs typeface="Arial" panose="020B0604020202020204"/>
            </a:endParaRPr>
          </a:p>
        </p:txBody>
      </p:sp>
      <p:sp>
        <p:nvSpPr>
          <p:cNvPr id="20" name="object 2"/>
          <p:cNvSpPr/>
          <p:nvPr/>
        </p:nvSpPr>
        <p:spPr>
          <a:xfrm>
            <a:off x="762000" y="0"/>
            <a:ext cx="11414589" cy="731226"/>
          </a:xfrm>
          <a:prstGeom prst="rect">
            <a:avLst/>
          </a:prstGeom>
          <a:blipFill>
            <a:blip r:embed="rId2" cstate="print"/>
            <a:stretch>
              <a:fillRect/>
            </a:stretch>
          </a:blipFill>
        </p:spPr>
        <p:txBody>
          <a:bodyPr wrap="square" lIns="0" tIns="0" rIns="0" bIns="0" rtlCol="0"/>
          <a:lstStyle/>
          <a:p/>
        </p:txBody>
      </p:sp>
      <p:sp>
        <p:nvSpPr>
          <p:cNvPr id="21"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2" name="object 11"/>
          <p:cNvSpPr txBox="1"/>
          <p:nvPr/>
        </p:nvSpPr>
        <p:spPr>
          <a:xfrm>
            <a:off x="975189" y="125538"/>
            <a:ext cx="4129028"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保障</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能</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力建</a:t>
            </a:r>
            <a:r>
              <a:rPr lang="zh-CN" altLang="en-US" sz="3200" b="1" spc="5"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设</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0655" y="1165860"/>
            <a:ext cx="1292860" cy="168910"/>
          </a:xfrm>
          <a:custGeom>
            <a:avLst/>
            <a:gdLst/>
            <a:ahLst/>
            <a:cxnLst/>
            <a:rect l="l" t="t" r="r" b="b"/>
            <a:pathLst>
              <a:path w="1292860" h="168909">
                <a:moveTo>
                  <a:pt x="0" y="0"/>
                </a:moveTo>
                <a:lnTo>
                  <a:pt x="1292352" y="0"/>
                </a:lnTo>
                <a:lnTo>
                  <a:pt x="1292352" y="168909"/>
                </a:lnTo>
                <a:lnTo>
                  <a:pt x="0" y="168909"/>
                </a:lnTo>
                <a:lnTo>
                  <a:pt x="0" y="0"/>
                </a:lnTo>
                <a:close/>
              </a:path>
            </a:pathLst>
          </a:custGeom>
          <a:solidFill>
            <a:srgbClr val="4F81BB"/>
          </a:solidFill>
        </p:spPr>
        <p:txBody>
          <a:bodyPr wrap="square" lIns="0" tIns="0" rIns="0" bIns="0" rtlCol="0"/>
          <a:lstStyle/>
          <a:p/>
        </p:txBody>
      </p:sp>
      <p:sp>
        <p:nvSpPr>
          <p:cNvPr id="3" name="object 3"/>
          <p:cNvSpPr/>
          <p:nvPr/>
        </p:nvSpPr>
        <p:spPr>
          <a:xfrm>
            <a:off x="2200656" y="1334769"/>
            <a:ext cx="193675" cy="509270"/>
          </a:xfrm>
          <a:custGeom>
            <a:avLst/>
            <a:gdLst/>
            <a:ahLst/>
            <a:cxnLst/>
            <a:rect l="l" t="t" r="r" b="b"/>
            <a:pathLst>
              <a:path w="193675" h="509269">
                <a:moveTo>
                  <a:pt x="0" y="0"/>
                </a:moveTo>
                <a:lnTo>
                  <a:pt x="193547" y="0"/>
                </a:lnTo>
                <a:lnTo>
                  <a:pt x="193547" y="509269"/>
                </a:lnTo>
                <a:lnTo>
                  <a:pt x="0" y="509269"/>
                </a:lnTo>
                <a:lnTo>
                  <a:pt x="0" y="0"/>
                </a:lnTo>
                <a:close/>
              </a:path>
            </a:pathLst>
          </a:custGeom>
          <a:solidFill>
            <a:srgbClr val="4F81BB"/>
          </a:solidFill>
        </p:spPr>
        <p:txBody>
          <a:bodyPr wrap="square" lIns="0" tIns="0" rIns="0" bIns="0" rtlCol="0"/>
          <a:lstStyle/>
          <a:p/>
        </p:txBody>
      </p:sp>
      <p:sp>
        <p:nvSpPr>
          <p:cNvPr id="4" name="object 4"/>
          <p:cNvSpPr/>
          <p:nvPr/>
        </p:nvSpPr>
        <p:spPr>
          <a:xfrm>
            <a:off x="8662416" y="1165860"/>
            <a:ext cx="1294130" cy="168910"/>
          </a:xfrm>
          <a:custGeom>
            <a:avLst/>
            <a:gdLst/>
            <a:ahLst/>
            <a:cxnLst/>
            <a:rect l="l" t="t" r="r" b="b"/>
            <a:pathLst>
              <a:path w="1294129" h="168909">
                <a:moveTo>
                  <a:pt x="0" y="0"/>
                </a:moveTo>
                <a:lnTo>
                  <a:pt x="1293876" y="0"/>
                </a:lnTo>
                <a:lnTo>
                  <a:pt x="1293876" y="168909"/>
                </a:lnTo>
                <a:lnTo>
                  <a:pt x="0" y="168909"/>
                </a:lnTo>
                <a:lnTo>
                  <a:pt x="0" y="0"/>
                </a:lnTo>
                <a:close/>
              </a:path>
            </a:pathLst>
          </a:custGeom>
          <a:solidFill>
            <a:srgbClr val="4F81BB"/>
          </a:solidFill>
        </p:spPr>
        <p:txBody>
          <a:bodyPr wrap="square" lIns="0" tIns="0" rIns="0" bIns="0" rtlCol="0"/>
          <a:lstStyle/>
          <a:p/>
        </p:txBody>
      </p:sp>
      <p:sp>
        <p:nvSpPr>
          <p:cNvPr id="5" name="object 5"/>
          <p:cNvSpPr/>
          <p:nvPr/>
        </p:nvSpPr>
        <p:spPr>
          <a:xfrm>
            <a:off x="9761219" y="1334769"/>
            <a:ext cx="195580" cy="509270"/>
          </a:xfrm>
          <a:custGeom>
            <a:avLst/>
            <a:gdLst/>
            <a:ahLst/>
            <a:cxnLst/>
            <a:rect l="l" t="t" r="r" b="b"/>
            <a:pathLst>
              <a:path w="195579" h="509269">
                <a:moveTo>
                  <a:pt x="0" y="0"/>
                </a:moveTo>
                <a:lnTo>
                  <a:pt x="195072" y="0"/>
                </a:lnTo>
                <a:lnTo>
                  <a:pt x="195072" y="509269"/>
                </a:lnTo>
                <a:lnTo>
                  <a:pt x="0" y="509269"/>
                </a:lnTo>
                <a:lnTo>
                  <a:pt x="0" y="0"/>
                </a:lnTo>
                <a:close/>
              </a:path>
            </a:pathLst>
          </a:custGeom>
          <a:solidFill>
            <a:srgbClr val="4F81BB"/>
          </a:solidFill>
        </p:spPr>
        <p:txBody>
          <a:bodyPr wrap="square" lIns="0" tIns="0" rIns="0" bIns="0" rtlCol="0"/>
          <a:lstStyle/>
          <a:p/>
        </p:txBody>
      </p:sp>
      <p:sp>
        <p:nvSpPr>
          <p:cNvPr id="6" name="object 6"/>
          <p:cNvSpPr/>
          <p:nvPr/>
        </p:nvSpPr>
        <p:spPr>
          <a:xfrm>
            <a:off x="2875574" y="1712977"/>
            <a:ext cx="6534445" cy="3648099"/>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2200656" y="5195315"/>
            <a:ext cx="193675" cy="509270"/>
          </a:xfrm>
          <a:custGeom>
            <a:avLst/>
            <a:gdLst/>
            <a:ahLst/>
            <a:cxnLst/>
            <a:rect l="l" t="t" r="r" b="b"/>
            <a:pathLst>
              <a:path w="193675" h="509270">
                <a:moveTo>
                  <a:pt x="0" y="0"/>
                </a:moveTo>
                <a:lnTo>
                  <a:pt x="0" y="509016"/>
                </a:lnTo>
                <a:lnTo>
                  <a:pt x="193547" y="509016"/>
                </a:lnTo>
                <a:lnTo>
                  <a:pt x="193547" y="0"/>
                </a:lnTo>
                <a:lnTo>
                  <a:pt x="0" y="0"/>
                </a:lnTo>
                <a:close/>
              </a:path>
            </a:pathLst>
          </a:custGeom>
          <a:solidFill>
            <a:srgbClr val="4F81BB"/>
          </a:solidFill>
        </p:spPr>
        <p:txBody>
          <a:bodyPr wrap="square" lIns="0" tIns="0" rIns="0" bIns="0" rtlCol="0"/>
          <a:lstStyle/>
          <a:p/>
        </p:txBody>
      </p:sp>
      <p:sp>
        <p:nvSpPr>
          <p:cNvPr id="8" name="object 8"/>
          <p:cNvSpPr/>
          <p:nvPr/>
        </p:nvSpPr>
        <p:spPr>
          <a:xfrm>
            <a:off x="2200655" y="5704333"/>
            <a:ext cx="7755890" cy="170815"/>
          </a:xfrm>
          <a:custGeom>
            <a:avLst/>
            <a:gdLst/>
            <a:ahLst/>
            <a:cxnLst/>
            <a:rect l="l" t="t" r="r" b="b"/>
            <a:pathLst>
              <a:path w="7755890" h="170814">
                <a:moveTo>
                  <a:pt x="0" y="0"/>
                </a:moveTo>
                <a:lnTo>
                  <a:pt x="0" y="170687"/>
                </a:lnTo>
                <a:lnTo>
                  <a:pt x="7755636" y="170687"/>
                </a:lnTo>
                <a:lnTo>
                  <a:pt x="7755636" y="0"/>
                </a:lnTo>
                <a:lnTo>
                  <a:pt x="0" y="0"/>
                </a:lnTo>
                <a:close/>
              </a:path>
            </a:pathLst>
          </a:custGeom>
          <a:solidFill>
            <a:srgbClr val="4F81BB"/>
          </a:solidFill>
        </p:spPr>
        <p:txBody>
          <a:bodyPr wrap="square" lIns="0" tIns="0" rIns="0" bIns="0" rtlCol="0"/>
          <a:lstStyle/>
          <a:p/>
        </p:txBody>
      </p:sp>
      <p:sp>
        <p:nvSpPr>
          <p:cNvPr id="9" name="object 9"/>
          <p:cNvSpPr/>
          <p:nvPr/>
        </p:nvSpPr>
        <p:spPr>
          <a:xfrm>
            <a:off x="9761219" y="5193791"/>
            <a:ext cx="195580" cy="510540"/>
          </a:xfrm>
          <a:custGeom>
            <a:avLst/>
            <a:gdLst/>
            <a:ahLst/>
            <a:cxnLst/>
            <a:rect l="l" t="t" r="r" b="b"/>
            <a:pathLst>
              <a:path w="195579" h="510539">
                <a:moveTo>
                  <a:pt x="0" y="0"/>
                </a:moveTo>
                <a:lnTo>
                  <a:pt x="0" y="510540"/>
                </a:lnTo>
                <a:lnTo>
                  <a:pt x="195072" y="510540"/>
                </a:lnTo>
                <a:lnTo>
                  <a:pt x="195072" y="0"/>
                </a:lnTo>
                <a:lnTo>
                  <a:pt x="0" y="0"/>
                </a:lnTo>
                <a:close/>
              </a:path>
            </a:pathLst>
          </a:custGeom>
          <a:solidFill>
            <a:srgbClr val="4F81BB"/>
          </a:solidFill>
        </p:spPr>
        <p:txBody>
          <a:bodyPr wrap="square" lIns="0" tIns="0" rIns="0" bIns="0" rtlCol="0"/>
          <a:lstStyle/>
          <a:p/>
        </p:txBody>
      </p:sp>
      <p:sp>
        <p:nvSpPr>
          <p:cNvPr id="12" name="object 12"/>
          <p:cNvSpPr txBox="1"/>
          <p:nvPr/>
        </p:nvSpPr>
        <p:spPr>
          <a:xfrm>
            <a:off x="10022319" y="6539930"/>
            <a:ext cx="318770"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26</a:t>
            </a:r>
            <a:endParaRPr>
              <a:latin typeface="Arial" panose="020B0604020202020204"/>
              <a:cs typeface="Arial" panose="020B0604020202020204"/>
            </a:endParaRPr>
          </a:p>
        </p:txBody>
      </p:sp>
      <p:sp>
        <p:nvSpPr>
          <p:cNvPr id="11" name="object 11"/>
          <p:cNvSpPr txBox="1"/>
          <p:nvPr/>
        </p:nvSpPr>
        <p:spPr>
          <a:xfrm>
            <a:off x="4396105" y="951230"/>
            <a:ext cx="3900170" cy="442595"/>
          </a:xfrm>
          <a:prstGeom prst="rect">
            <a:avLst/>
          </a:prstGeom>
        </p:spPr>
        <p:txBody>
          <a:bodyPr vert="horz" wrap="square" lIns="0" tIns="12065" rIns="0" bIns="0" rtlCol="0">
            <a:spAutoFit/>
          </a:bodyPr>
          <a:lstStyle/>
          <a:p>
            <a:pPr marL="12700">
              <a:spcBef>
                <a:spcPts val="95"/>
              </a:spcBef>
            </a:pPr>
            <a:r>
              <a:rPr sz="2800" b="1" spc="-5" dirty="0">
                <a:solidFill>
                  <a:srgbClr val="4F81BB"/>
                </a:solidFill>
                <a:latin typeface="Microsoft YaHei UI" panose="020B0503020204020204" charset="-122"/>
                <a:cs typeface="Microsoft YaHei UI" panose="020B0503020204020204" charset="-122"/>
              </a:rPr>
              <a:t>环</a:t>
            </a:r>
            <a:r>
              <a:rPr sz="2800" b="1" spc="5" dirty="0">
                <a:solidFill>
                  <a:srgbClr val="4F81BB"/>
                </a:solidFill>
                <a:latin typeface="Microsoft YaHei UI" panose="020B0503020204020204" charset="-122"/>
                <a:cs typeface="Microsoft YaHei UI" panose="020B0503020204020204" charset="-122"/>
              </a:rPr>
              <a:t>境</a:t>
            </a:r>
            <a:r>
              <a:rPr sz="2800" b="1" spc="-5" dirty="0">
                <a:solidFill>
                  <a:srgbClr val="4F81BB"/>
                </a:solidFill>
                <a:latin typeface="Microsoft YaHei UI" panose="020B0503020204020204" charset="-122"/>
                <a:cs typeface="Microsoft YaHei UI" panose="020B0503020204020204" charset="-122"/>
              </a:rPr>
              <a:t>应急</a:t>
            </a:r>
            <a:r>
              <a:rPr sz="2800" b="1" spc="5" dirty="0">
                <a:solidFill>
                  <a:srgbClr val="4F81BB"/>
                </a:solidFill>
                <a:latin typeface="Microsoft YaHei UI" panose="020B0503020204020204" charset="-122"/>
                <a:cs typeface="Microsoft YaHei UI" panose="020B0503020204020204" charset="-122"/>
              </a:rPr>
              <a:t>资</a:t>
            </a:r>
            <a:r>
              <a:rPr sz="2800" b="1" spc="-5" dirty="0">
                <a:solidFill>
                  <a:srgbClr val="4F81BB"/>
                </a:solidFill>
                <a:latin typeface="Microsoft YaHei UI" panose="020B0503020204020204" charset="-122"/>
                <a:cs typeface="Microsoft YaHei UI" panose="020B0503020204020204" charset="-122"/>
              </a:rPr>
              <a:t>源参</a:t>
            </a:r>
            <a:r>
              <a:rPr sz="2800" b="1" spc="5" dirty="0">
                <a:solidFill>
                  <a:srgbClr val="4F81BB"/>
                </a:solidFill>
                <a:latin typeface="Microsoft YaHei UI" panose="020B0503020204020204" charset="-122"/>
                <a:cs typeface="Microsoft YaHei UI" panose="020B0503020204020204" charset="-122"/>
              </a:rPr>
              <a:t>考</a:t>
            </a:r>
            <a:r>
              <a:rPr sz="2800" b="1" spc="-5" dirty="0">
                <a:solidFill>
                  <a:srgbClr val="4F81BB"/>
                </a:solidFill>
                <a:latin typeface="Microsoft YaHei UI" panose="020B0503020204020204" charset="-122"/>
                <a:cs typeface="Microsoft YaHei UI" panose="020B0503020204020204" charset="-122"/>
              </a:rPr>
              <a:t>名录</a:t>
            </a:r>
            <a:endParaRPr sz="2800">
              <a:latin typeface="Microsoft YaHei UI" panose="020B0503020204020204" charset="-122"/>
              <a:cs typeface="Microsoft YaHei UI" panose="020B0503020204020204" charset="-122"/>
            </a:endParaRPr>
          </a:p>
        </p:txBody>
      </p:sp>
      <p:sp>
        <p:nvSpPr>
          <p:cNvPr id="16" name="object 13"/>
          <p:cNvSpPr/>
          <p:nvPr/>
        </p:nvSpPr>
        <p:spPr>
          <a:xfrm>
            <a:off x="-1" y="6477740"/>
            <a:ext cx="11231881" cy="37445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7" name="object 15"/>
          <p:cNvSpPr txBox="1"/>
          <p:nvPr/>
        </p:nvSpPr>
        <p:spPr>
          <a:xfrm>
            <a:off x="11552555" y="6477738"/>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31</a:t>
            </a:r>
            <a:endParaRPr dirty="0">
              <a:latin typeface="Arial" panose="020B0604020202020204"/>
              <a:cs typeface="Arial" panose="020B0604020202020204"/>
            </a:endParaRPr>
          </a:p>
        </p:txBody>
      </p:sp>
      <p:sp>
        <p:nvSpPr>
          <p:cNvPr id="18" name="object 14"/>
          <p:cNvSpPr/>
          <p:nvPr/>
        </p:nvSpPr>
        <p:spPr>
          <a:xfrm>
            <a:off x="11231881" y="6477739"/>
            <a:ext cx="960119" cy="37445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endParaRPr dirty="0"/>
          </a:p>
        </p:txBody>
      </p:sp>
      <p:sp>
        <p:nvSpPr>
          <p:cNvPr id="19" name="object 15"/>
          <p:cNvSpPr txBox="1"/>
          <p:nvPr/>
        </p:nvSpPr>
        <p:spPr>
          <a:xfrm>
            <a:off x="11588051" y="6477737"/>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32</a:t>
            </a:r>
            <a:endParaRPr dirty="0">
              <a:latin typeface="Arial" panose="020B0604020202020204"/>
              <a:cs typeface="Arial" panose="020B0604020202020204"/>
            </a:endParaRPr>
          </a:p>
        </p:txBody>
      </p:sp>
      <p:sp>
        <p:nvSpPr>
          <p:cNvPr id="24" name="object 2"/>
          <p:cNvSpPr/>
          <p:nvPr/>
        </p:nvSpPr>
        <p:spPr>
          <a:xfrm>
            <a:off x="762000" y="0"/>
            <a:ext cx="11414589" cy="731226"/>
          </a:xfrm>
          <a:prstGeom prst="rect">
            <a:avLst/>
          </a:prstGeom>
          <a:blipFill>
            <a:blip r:embed="rId2" cstate="print"/>
            <a:stretch>
              <a:fillRect/>
            </a:stretch>
          </a:blipFill>
        </p:spPr>
        <p:txBody>
          <a:bodyPr wrap="square" lIns="0" tIns="0" rIns="0" bIns="0" rtlCol="0"/>
          <a:lstStyle/>
          <a:p/>
        </p:txBody>
      </p:sp>
      <p:sp>
        <p:nvSpPr>
          <p:cNvPr id="25"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6" name="object 11"/>
          <p:cNvSpPr txBox="1"/>
          <p:nvPr/>
        </p:nvSpPr>
        <p:spPr>
          <a:xfrm>
            <a:off x="975189" y="125538"/>
            <a:ext cx="4129028"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保障</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能</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力建</a:t>
            </a:r>
            <a:r>
              <a:rPr lang="zh-CN" altLang="en-US" sz="3200" b="1" spc="5"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设</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65375" y="679703"/>
            <a:ext cx="190500" cy="573405"/>
          </a:xfrm>
          <a:custGeom>
            <a:avLst/>
            <a:gdLst/>
            <a:ahLst/>
            <a:cxnLst/>
            <a:rect l="l" t="t" r="r" b="b"/>
            <a:pathLst>
              <a:path w="190500" h="573405">
                <a:moveTo>
                  <a:pt x="0" y="0"/>
                </a:moveTo>
                <a:lnTo>
                  <a:pt x="0" y="573024"/>
                </a:lnTo>
                <a:lnTo>
                  <a:pt x="190499" y="573024"/>
                </a:lnTo>
                <a:lnTo>
                  <a:pt x="190499" y="0"/>
                </a:lnTo>
                <a:lnTo>
                  <a:pt x="0" y="0"/>
                </a:lnTo>
                <a:close/>
              </a:path>
            </a:pathLst>
          </a:custGeom>
          <a:solidFill>
            <a:srgbClr val="6DBADF"/>
          </a:solidFill>
        </p:spPr>
        <p:txBody>
          <a:bodyPr wrap="square" lIns="0" tIns="0" rIns="0" bIns="0" rtlCol="0"/>
          <a:lstStyle/>
          <a:p/>
        </p:txBody>
      </p:sp>
      <p:sp>
        <p:nvSpPr>
          <p:cNvPr id="3" name="object 3"/>
          <p:cNvSpPr/>
          <p:nvPr/>
        </p:nvSpPr>
        <p:spPr>
          <a:xfrm>
            <a:off x="2057400" y="676655"/>
            <a:ext cx="40005" cy="574675"/>
          </a:xfrm>
          <a:custGeom>
            <a:avLst/>
            <a:gdLst/>
            <a:ahLst/>
            <a:cxnLst/>
            <a:rect l="l" t="t" r="r" b="b"/>
            <a:pathLst>
              <a:path w="40004" h="574675">
                <a:moveTo>
                  <a:pt x="0" y="574547"/>
                </a:moveTo>
                <a:lnTo>
                  <a:pt x="0" y="489203"/>
                </a:lnTo>
                <a:lnTo>
                  <a:pt x="39623" y="489203"/>
                </a:lnTo>
                <a:lnTo>
                  <a:pt x="0" y="574547"/>
                </a:lnTo>
                <a:close/>
              </a:path>
              <a:path w="40004" h="574675">
                <a:moveTo>
                  <a:pt x="39623" y="83819"/>
                </a:moveTo>
                <a:lnTo>
                  <a:pt x="0" y="83819"/>
                </a:lnTo>
                <a:lnTo>
                  <a:pt x="0" y="0"/>
                </a:lnTo>
                <a:lnTo>
                  <a:pt x="39623" y="83819"/>
                </a:lnTo>
                <a:close/>
              </a:path>
            </a:pathLst>
          </a:custGeom>
          <a:solidFill>
            <a:srgbClr val="2C9ED0"/>
          </a:solidFill>
        </p:spPr>
        <p:txBody>
          <a:bodyPr wrap="square" lIns="0" tIns="0" rIns="0" bIns="0" rtlCol="0"/>
          <a:lstStyle/>
          <a:p/>
        </p:txBody>
      </p:sp>
      <p:sp>
        <p:nvSpPr>
          <p:cNvPr id="4" name="object 4"/>
          <p:cNvSpPr/>
          <p:nvPr/>
        </p:nvSpPr>
        <p:spPr>
          <a:xfrm>
            <a:off x="4573523" y="679703"/>
            <a:ext cx="190500" cy="573405"/>
          </a:xfrm>
          <a:custGeom>
            <a:avLst/>
            <a:gdLst/>
            <a:ahLst/>
            <a:cxnLst/>
            <a:rect l="l" t="t" r="r" b="b"/>
            <a:pathLst>
              <a:path w="190500" h="573405">
                <a:moveTo>
                  <a:pt x="0" y="0"/>
                </a:moveTo>
                <a:lnTo>
                  <a:pt x="0" y="573024"/>
                </a:lnTo>
                <a:lnTo>
                  <a:pt x="190500" y="573024"/>
                </a:lnTo>
                <a:lnTo>
                  <a:pt x="190500" y="0"/>
                </a:lnTo>
                <a:lnTo>
                  <a:pt x="0" y="0"/>
                </a:lnTo>
                <a:close/>
              </a:path>
            </a:pathLst>
          </a:custGeom>
          <a:solidFill>
            <a:srgbClr val="6DBADF"/>
          </a:solidFill>
        </p:spPr>
        <p:txBody>
          <a:bodyPr wrap="square" lIns="0" tIns="0" rIns="0" bIns="0" rtlCol="0"/>
          <a:lstStyle/>
          <a:p/>
        </p:txBody>
      </p:sp>
      <p:sp>
        <p:nvSpPr>
          <p:cNvPr id="5" name="object 5"/>
          <p:cNvSpPr/>
          <p:nvPr/>
        </p:nvSpPr>
        <p:spPr>
          <a:xfrm>
            <a:off x="4530852" y="676655"/>
            <a:ext cx="41275" cy="574675"/>
          </a:xfrm>
          <a:custGeom>
            <a:avLst/>
            <a:gdLst/>
            <a:ahLst/>
            <a:cxnLst/>
            <a:rect l="l" t="t" r="r" b="b"/>
            <a:pathLst>
              <a:path w="41275" h="574675">
                <a:moveTo>
                  <a:pt x="41148" y="574547"/>
                </a:moveTo>
                <a:lnTo>
                  <a:pt x="0" y="489203"/>
                </a:lnTo>
                <a:lnTo>
                  <a:pt x="41148" y="489203"/>
                </a:lnTo>
                <a:lnTo>
                  <a:pt x="41148" y="574547"/>
                </a:lnTo>
                <a:close/>
              </a:path>
              <a:path w="41275" h="574675">
                <a:moveTo>
                  <a:pt x="41148" y="83819"/>
                </a:moveTo>
                <a:lnTo>
                  <a:pt x="0" y="83819"/>
                </a:lnTo>
                <a:lnTo>
                  <a:pt x="41148" y="0"/>
                </a:lnTo>
                <a:lnTo>
                  <a:pt x="41148" y="83819"/>
                </a:lnTo>
                <a:close/>
              </a:path>
            </a:pathLst>
          </a:custGeom>
          <a:solidFill>
            <a:srgbClr val="2C9ED0"/>
          </a:solidFill>
        </p:spPr>
        <p:txBody>
          <a:bodyPr wrap="square" lIns="0" tIns="0" rIns="0" bIns="0" rtlCol="0"/>
          <a:lstStyle/>
          <a:p/>
        </p:txBody>
      </p:sp>
      <p:sp>
        <p:nvSpPr>
          <p:cNvPr id="6" name="object 6"/>
          <p:cNvSpPr/>
          <p:nvPr/>
        </p:nvSpPr>
        <p:spPr>
          <a:xfrm>
            <a:off x="2057400" y="762000"/>
            <a:ext cx="2516505" cy="405765"/>
          </a:xfrm>
          <a:custGeom>
            <a:avLst/>
            <a:gdLst/>
            <a:ahLst/>
            <a:cxnLst/>
            <a:rect l="l" t="t" r="r" b="b"/>
            <a:pathLst>
              <a:path w="2516505" h="405765">
                <a:moveTo>
                  <a:pt x="0" y="0"/>
                </a:moveTo>
                <a:lnTo>
                  <a:pt x="0" y="405384"/>
                </a:lnTo>
                <a:lnTo>
                  <a:pt x="2516124" y="405384"/>
                </a:lnTo>
                <a:lnTo>
                  <a:pt x="2516124" y="0"/>
                </a:lnTo>
                <a:lnTo>
                  <a:pt x="0" y="0"/>
                </a:lnTo>
                <a:close/>
              </a:path>
            </a:pathLst>
          </a:custGeom>
          <a:solidFill>
            <a:srgbClr val="D2EAF5"/>
          </a:solidFill>
        </p:spPr>
        <p:txBody>
          <a:bodyPr wrap="square" lIns="0" tIns="0" rIns="0" bIns="0" rtlCol="0"/>
          <a:lstStyle/>
          <a:p/>
        </p:txBody>
      </p:sp>
      <p:sp>
        <p:nvSpPr>
          <p:cNvPr id="7" name="object 7"/>
          <p:cNvSpPr txBox="1">
            <a:spLocks noGrp="1"/>
          </p:cNvSpPr>
          <p:nvPr>
            <p:ph type="title"/>
          </p:nvPr>
        </p:nvSpPr>
        <p:spPr>
          <a:xfrm>
            <a:off x="2057400" y="818386"/>
            <a:ext cx="2516505" cy="331470"/>
          </a:xfrm>
          <a:prstGeom prst="rect">
            <a:avLst/>
          </a:prstGeom>
        </p:spPr>
        <p:txBody>
          <a:bodyPr vert="horz" wrap="square" lIns="0" tIns="13335" rIns="0" bIns="0" rtlCol="0">
            <a:spAutoFit/>
          </a:bodyPr>
          <a:lstStyle/>
          <a:p>
            <a:pPr marL="450850">
              <a:spcBef>
                <a:spcPts val="105"/>
              </a:spcBef>
            </a:pPr>
            <a:r>
              <a:rPr sz="2000" dirty="0">
                <a:solidFill>
                  <a:srgbClr val="000000"/>
                </a:solidFill>
              </a:rPr>
              <a:t>应</a:t>
            </a:r>
            <a:r>
              <a:rPr sz="2000" spc="-10" dirty="0">
                <a:solidFill>
                  <a:srgbClr val="000000"/>
                </a:solidFill>
              </a:rPr>
              <a:t>急</a:t>
            </a:r>
            <a:r>
              <a:rPr sz="2000" dirty="0">
                <a:solidFill>
                  <a:srgbClr val="000000"/>
                </a:solidFill>
              </a:rPr>
              <a:t>物资示</a:t>
            </a:r>
            <a:r>
              <a:rPr sz="2000" spc="5" dirty="0">
                <a:solidFill>
                  <a:srgbClr val="000000"/>
                </a:solidFill>
                <a:latin typeface="微软雅黑" panose="020B0503020204020204" pitchFamily="34" charset="-122"/>
                <a:cs typeface="微软雅黑" panose="020B0503020204020204" pitchFamily="34" charset="-122"/>
              </a:rPr>
              <a:t>例</a:t>
            </a:r>
            <a:endParaRPr sz="2000" dirty="0">
              <a:latin typeface="微软雅黑" panose="020B0503020204020204" pitchFamily="34" charset="-122"/>
              <a:cs typeface="微软雅黑" panose="020B0503020204020204" pitchFamily="34" charset="-122"/>
            </a:endParaRPr>
          </a:p>
        </p:txBody>
      </p:sp>
      <p:sp>
        <p:nvSpPr>
          <p:cNvPr id="8" name="object 8"/>
          <p:cNvSpPr/>
          <p:nvPr/>
        </p:nvSpPr>
        <p:spPr>
          <a:xfrm>
            <a:off x="2357626" y="1676399"/>
            <a:ext cx="2132076" cy="1828800"/>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5052059" y="1697735"/>
            <a:ext cx="2083308" cy="1790700"/>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7671816" y="1659636"/>
            <a:ext cx="2435351" cy="1732381"/>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2343912" y="4104131"/>
            <a:ext cx="2084831" cy="1865376"/>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4841748" y="4113659"/>
            <a:ext cx="2506979" cy="1829175"/>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7760206" y="4104131"/>
            <a:ext cx="2481072" cy="1802892"/>
          </a:xfrm>
          <a:prstGeom prst="rect">
            <a:avLst/>
          </a:prstGeom>
          <a:blipFill>
            <a:blip r:embed="rId6" cstate="print"/>
            <a:stretch>
              <a:fillRect/>
            </a:stretch>
          </a:blipFill>
        </p:spPr>
        <p:txBody>
          <a:bodyPr wrap="square" lIns="0" tIns="0" rIns="0" bIns="0" rtlCol="0"/>
          <a:lstStyle/>
          <a:p/>
        </p:txBody>
      </p:sp>
      <p:sp>
        <p:nvSpPr>
          <p:cNvPr id="16" name="object 16"/>
          <p:cNvSpPr txBox="1"/>
          <p:nvPr/>
        </p:nvSpPr>
        <p:spPr>
          <a:xfrm>
            <a:off x="10022319" y="6539930"/>
            <a:ext cx="318770"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27</a:t>
            </a:r>
            <a:endParaRPr dirty="0">
              <a:latin typeface="Arial" panose="020B0604020202020204"/>
              <a:cs typeface="Arial" panose="020B0604020202020204"/>
            </a:endParaRPr>
          </a:p>
        </p:txBody>
      </p:sp>
      <p:sp>
        <p:nvSpPr>
          <p:cNvPr id="17" name="object 13"/>
          <p:cNvSpPr/>
          <p:nvPr/>
        </p:nvSpPr>
        <p:spPr>
          <a:xfrm>
            <a:off x="-1" y="6477740"/>
            <a:ext cx="11231881" cy="37445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8" name="object 14"/>
          <p:cNvSpPr/>
          <p:nvPr/>
        </p:nvSpPr>
        <p:spPr>
          <a:xfrm>
            <a:off x="11231881" y="6477739"/>
            <a:ext cx="960119" cy="37445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endParaRPr dirty="0"/>
          </a:p>
        </p:txBody>
      </p:sp>
      <p:sp>
        <p:nvSpPr>
          <p:cNvPr id="19" name="object 15"/>
          <p:cNvSpPr txBox="1"/>
          <p:nvPr/>
        </p:nvSpPr>
        <p:spPr>
          <a:xfrm>
            <a:off x="11588051" y="6477737"/>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33</a:t>
            </a:r>
            <a:endParaRPr dirty="0">
              <a:latin typeface="Arial" panose="020B0604020202020204"/>
              <a:cs typeface="Arial" panose="020B0604020202020204"/>
            </a:endParaRPr>
          </a:p>
        </p:txBody>
      </p:sp>
      <p:sp>
        <p:nvSpPr>
          <p:cNvPr id="23" name="object 2"/>
          <p:cNvSpPr/>
          <p:nvPr/>
        </p:nvSpPr>
        <p:spPr>
          <a:xfrm>
            <a:off x="762000" y="0"/>
            <a:ext cx="11414589" cy="731226"/>
          </a:xfrm>
          <a:prstGeom prst="rect">
            <a:avLst/>
          </a:prstGeom>
          <a:blipFill>
            <a:blip r:embed="rId7" cstate="print"/>
            <a:stretch>
              <a:fillRect/>
            </a:stretch>
          </a:blipFill>
        </p:spPr>
        <p:txBody>
          <a:bodyPr wrap="square" lIns="0" tIns="0" rIns="0" bIns="0" rtlCol="0"/>
          <a:lstStyle/>
          <a:p/>
        </p:txBody>
      </p:sp>
      <p:sp>
        <p:nvSpPr>
          <p:cNvPr id="24"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5" name="object 11"/>
          <p:cNvSpPr txBox="1"/>
          <p:nvPr/>
        </p:nvSpPr>
        <p:spPr>
          <a:xfrm>
            <a:off x="975189" y="125538"/>
            <a:ext cx="4129028"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保障</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能</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力建</a:t>
            </a:r>
            <a:r>
              <a:rPr lang="zh-CN" altLang="en-US" sz="3200" b="1" spc="5"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设</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95747" y="2985642"/>
            <a:ext cx="1854200" cy="299720"/>
          </a:xfrm>
          <a:prstGeom prst="rect">
            <a:avLst/>
          </a:prstGeom>
        </p:spPr>
        <p:txBody>
          <a:bodyPr vert="horz" wrap="square" lIns="0" tIns="12700" rIns="0" bIns="0" rtlCol="0">
            <a:spAutoFit/>
          </a:bodyPr>
          <a:lstStyle/>
          <a:p>
            <a:pPr marL="12700">
              <a:spcBef>
                <a:spcPts val="100"/>
              </a:spcBef>
            </a:pPr>
            <a:r>
              <a:rPr b="1" dirty="0">
                <a:solidFill>
                  <a:srgbClr val="545F6D"/>
                </a:solidFill>
                <a:latin typeface="微软雅黑" panose="020B0503020204020204" pitchFamily="34" charset="-122"/>
                <a:cs typeface="微软雅黑" panose="020B0503020204020204" pitchFamily="34" charset="-122"/>
              </a:rPr>
              <a:t>应急物资储备仓库</a:t>
            </a:r>
            <a:endParaRPr>
              <a:latin typeface="微软雅黑" panose="020B0503020204020204" pitchFamily="34" charset="-122"/>
              <a:cs typeface="微软雅黑" panose="020B0503020204020204" pitchFamily="34" charset="-122"/>
            </a:endParaRPr>
          </a:p>
        </p:txBody>
      </p:sp>
      <p:sp>
        <p:nvSpPr>
          <p:cNvPr id="3" name="object 3"/>
          <p:cNvSpPr txBox="1"/>
          <p:nvPr/>
        </p:nvSpPr>
        <p:spPr>
          <a:xfrm>
            <a:off x="2704579" y="5587110"/>
            <a:ext cx="711200" cy="299720"/>
          </a:xfrm>
          <a:prstGeom prst="rect">
            <a:avLst/>
          </a:prstGeom>
        </p:spPr>
        <p:txBody>
          <a:bodyPr vert="horz" wrap="square" lIns="0" tIns="12700" rIns="0" bIns="0" rtlCol="0">
            <a:spAutoFit/>
          </a:bodyPr>
          <a:lstStyle/>
          <a:p>
            <a:pPr marL="12700">
              <a:spcBef>
                <a:spcPts val="100"/>
              </a:spcBef>
            </a:pPr>
            <a:r>
              <a:rPr b="1" dirty="0">
                <a:solidFill>
                  <a:srgbClr val="545F6D"/>
                </a:solidFill>
                <a:latin typeface="微软雅黑" panose="020B0503020204020204" pitchFamily="34" charset="-122"/>
                <a:cs typeface="微软雅黑" panose="020B0503020204020204" pitchFamily="34" charset="-122"/>
              </a:rPr>
              <a:t>围油栏</a:t>
            </a:r>
            <a:endParaRPr>
              <a:latin typeface="微软雅黑" panose="020B0503020204020204" pitchFamily="34" charset="-122"/>
              <a:cs typeface="微软雅黑" panose="020B0503020204020204" pitchFamily="34" charset="-122"/>
            </a:endParaRPr>
          </a:p>
        </p:txBody>
      </p:sp>
      <p:sp>
        <p:nvSpPr>
          <p:cNvPr id="4" name="object 4"/>
          <p:cNvSpPr txBox="1"/>
          <p:nvPr/>
        </p:nvSpPr>
        <p:spPr>
          <a:xfrm>
            <a:off x="5741923" y="5587110"/>
            <a:ext cx="711200" cy="299720"/>
          </a:xfrm>
          <a:prstGeom prst="rect">
            <a:avLst/>
          </a:prstGeom>
        </p:spPr>
        <p:txBody>
          <a:bodyPr vert="horz" wrap="square" lIns="0" tIns="12700" rIns="0" bIns="0" rtlCol="0">
            <a:spAutoFit/>
          </a:bodyPr>
          <a:lstStyle/>
          <a:p>
            <a:pPr marL="12700">
              <a:spcBef>
                <a:spcPts val="100"/>
              </a:spcBef>
            </a:pPr>
            <a:r>
              <a:rPr b="1" dirty="0">
                <a:solidFill>
                  <a:srgbClr val="545F6D"/>
                </a:solidFill>
                <a:latin typeface="微软雅黑" panose="020B0503020204020204" pitchFamily="34" charset="-122"/>
                <a:cs typeface="微软雅黑" panose="020B0503020204020204" pitchFamily="34" charset="-122"/>
              </a:rPr>
              <a:t>吸油毡</a:t>
            </a:r>
            <a:endParaRPr>
              <a:latin typeface="微软雅黑" panose="020B0503020204020204" pitchFamily="34" charset="-122"/>
              <a:cs typeface="微软雅黑" panose="020B0503020204020204" pitchFamily="34" charset="-122"/>
            </a:endParaRPr>
          </a:p>
        </p:txBody>
      </p:sp>
      <p:sp>
        <p:nvSpPr>
          <p:cNvPr id="5" name="object 5"/>
          <p:cNvSpPr txBox="1"/>
          <p:nvPr/>
        </p:nvSpPr>
        <p:spPr>
          <a:xfrm>
            <a:off x="8779256" y="5587110"/>
            <a:ext cx="711200" cy="299720"/>
          </a:xfrm>
          <a:prstGeom prst="rect">
            <a:avLst/>
          </a:prstGeom>
        </p:spPr>
        <p:txBody>
          <a:bodyPr vert="horz" wrap="square" lIns="0" tIns="12700" rIns="0" bIns="0" rtlCol="0">
            <a:spAutoFit/>
          </a:bodyPr>
          <a:lstStyle/>
          <a:p>
            <a:pPr marL="12700">
              <a:spcBef>
                <a:spcPts val="100"/>
              </a:spcBef>
            </a:pPr>
            <a:r>
              <a:rPr b="1" dirty="0">
                <a:solidFill>
                  <a:srgbClr val="545F6D"/>
                </a:solidFill>
                <a:latin typeface="微软雅黑" panose="020B0503020204020204" pitchFamily="34" charset="-122"/>
                <a:cs typeface="微软雅黑" panose="020B0503020204020204" pitchFamily="34" charset="-122"/>
              </a:rPr>
              <a:t>活性炭</a:t>
            </a:r>
            <a:endParaRPr>
              <a:latin typeface="微软雅黑" panose="020B0503020204020204" pitchFamily="34" charset="-122"/>
              <a:cs typeface="微软雅黑" panose="020B0503020204020204" pitchFamily="34" charset="-122"/>
            </a:endParaRPr>
          </a:p>
        </p:txBody>
      </p:sp>
      <p:sp>
        <p:nvSpPr>
          <p:cNvPr id="6" name="object 6"/>
          <p:cNvSpPr/>
          <p:nvPr/>
        </p:nvSpPr>
        <p:spPr>
          <a:xfrm>
            <a:off x="1831847" y="1028700"/>
            <a:ext cx="2473452" cy="1885188"/>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4765548" y="1028700"/>
            <a:ext cx="2724912" cy="1871472"/>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7792212" y="1028701"/>
            <a:ext cx="2714243" cy="1900427"/>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1691639" y="3564635"/>
            <a:ext cx="2775204" cy="1981200"/>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4728972" y="3570732"/>
            <a:ext cx="2750820" cy="1962912"/>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7766304" y="3564635"/>
            <a:ext cx="2766059" cy="1975104"/>
          </a:xfrm>
          <a:prstGeom prst="rect">
            <a:avLst/>
          </a:prstGeom>
          <a:blipFill>
            <a:blip r:embed="rId6" cstate="print"/>
            <a:stretch>
              <a:fillRect/>
            </a:stretch>
          </a:blipFill>
        </p:spPr>
        <p:txBody>
          <a:bodyPr wrap="square" lIns="0" tIns="0" rIns="0" bIns="0" rtlCol="0"/>
          <a:lstStyle/>
          <a:p/>
        </p:txBody>
      </p:sp>
      <p:sp>
        <p:nvSpPr>
          <p:cNvPr id="14" name="object 14"/>
          <p:cNvSpPr txBox="1"/>
          <p:nvPr/>
        </p:nvSpPr>
        <p:spPr>
          <a:xfrm>
            <a:off x="10022319" y="6539930"/>
            <a:ext cx="318770" cy="312265"/>
          </a:xfrm>
          <a:prstGeom prst="rect">
            <a:avLst/>
          </a:prstGeom>
        </p:spPr>
        <p:txBody>
          <a:bodyPr vert="horz" wrap="square" lIns="0" tIns="34925" rIns="0" bIns="0" rtlCol="0">
            <a:spAutoFit/>
          </a:bodyPr>
          <a:lstStyle/>
          <a:p>
            <a:pPr marL="38735">
              <a:spcBef>
                <a:spcPts val="275"/>
              </a:spcBef>
            </a:pPr>
            <a:r>
              <a:rPr dirty="0">
                <a:solidFill>
                  <a:srgbClr val="FFFFFF"/>
                </a:solidFill>
                <a:latin typeface="Arial" panose="020B0604020202020204"/>
                <a:cs typeface="Arial" panose="020B0604020202020204"/>
              </a:rPr>
              <a:t>28</a:t>
            </a:r>
            <a:endParaRPr dirty="0">
              <a:latin typeface="Arial" panose="020B0604020202020204"/>
              <a:cs typeface="Arial" panose="020B0604020202020204"/>
            </a:endParaRPr>
          </a:p>
        </p:txBody>
      </p:sp>
      <p:sp>
        <p:nvSpPr>
          <p:cNvPr id="15" name="object 13"/>
          <p:cNvSpPr/>
          <p:nvPr/>
        </p:nvSpPr>
        <p:spPr>
          <a:xfrm>
            <a:off x="-1" y="6477740"/>
            <a:ext cx="11231881" cy="374455"/>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16" name="object 14"/>
          <p:cNvSpPr/>
          <p:nvPr/>
        </p:nvSpPr>
        <p:spPr>
          <a:xfrm>
            <a:off x="11231881" y="6477739"/>
            <a:ext cx="960119" cy="37445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a:endParaRPr dirty="0"/>
          </a:p>
        </p:txBody>
      </p:sp>
      <p:sp>
        <p:nvSpPr>
          <p:cNvPr id="17" name="object 15"/>
          <p:cNvSpPr txBox="1"/>
          <p:nvPr/>
        </p:nvSpPr>
        <p:spPr>
          <a:xfrm>
            <a:off x="11588051" y="6477737"/>
            <a:ext cx="318770" cy="312265"/>
          </a:xfrm>
          <a:prstGeom prst="rect">
            <a:avLst/>
          </a:prstGeom>
        </p:spPr>
        <p:txBody>
          <a:bodyPr vert="horz" wrap="square" lIns="0" tIns="34925" rIns="0" bIns="0" rtlCol="0">
            <a:spAutoFit/>
          </a:bodyPr>
          <a:lstStyle/>
          <a:p>
            <a:pPr marL="38735">
              <a:spcBef>
                <a:spcPts val="275"/>
              </a:spcBef>
            </a:pPr>
            <a:r>
              <a:rPr lang="en-US" dirty="0">
                <a:solidFill>
                  <a:srgbClr val="FFFFFF"/>
                </a:solidFill>
                <a:latin typeface="Arial" panose="020B0604020202020204"/>
                <a:cs typeface="Arial" panose="020B0604020202020204"/>
              </a:rPr>
              <a:t>34</a:t>
            </a:r>
            <a:endParaRPr dirty="0">
              <a:latin typeface="Arial" panose="020B0604020202020204"/>
              <a:cs typeface="Arial" panose="020B0604020202020204"/>
            </a:endParaRPr>
          </a:p>
        </p:txBody>
      </p:sp>
      <p:sp>
        <p:nvSpPr>
          <p:cNvPr id="21" name="object 2"/>
          <p:cNvSpPr/>
          <p:nvPr/>
        </p:nvSpPr>
        <p:spPr>
          <a:xfrm>
            <a:off x="762000" y="0"/>
            <a:ext cx="11414589" cy="731226"/>
          </a:xfrm>
          <a:prstGeom prst="rect">
            <a:avLst/>
          </a:prstGeom>
          <a:blipFill>
            <a:blip r:embed="rId7" cstate="print"/>
            <a:stretch>
              <a:fillRect/>
            </a:stretch>
          </a:blipFill>
        </p:spPr>
        <p:txBody>
          <a:bodyPr wrap="square" lIns="0" tIns="0" rIns="0" bIns="0" rtlCol="0"/>
          <a:lstStyle/>
          <a:p/>
        </p:txBody>
      </p:sp>
      <p:sp>
        <p:nvSpPr>
          <p:cNvPr id="22"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3" name="object 11"/>
          <p:cNvSpPr txBox="1"/>
          <p:nvPr/>
        </p:nvSpPr>
        <p:spPr>
          <a:xfrm>
            <a:off x="975189" y="125538"/>
            <a:ext cx="4129028"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保障</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能</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力建</a:t>
            </a:r>
            <a:r>
              <a:rPr lang="zh-CN" altLang="en-US" sz="3200" b="1" spc="5"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设</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一</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4F81BB"/>
          </a:solidFill>
        </p:spPr>
        <p:txBody>
          <a:bodyPr wrap="square" lIns="0" tIns="0" rIns="0" bIns="0" rtlCol="0"/>
          <a:lstStyle/>
          <a:p/>
        </p:txBody>
      </p:sp>
      <p:sp>
        <p:nvSpPr>
          <p:cNvPr id="3" name="object 3"/>
          <p:cNvSpPr/>
          <p:nvPr/>
        </p:nvSpPr>
        <p:spPr>
          <a:xfrm>
            <a:off x="8409431" y="2345436"/>
            <a:ext cx="372110" cy="390525"/>
          </a:xfrm>
          <a:custGeom>
            <a:avLst/>
            <a:gdLst/>
            <a:ahLst/>
            <a:cxnLst/>
            <a:rect l="l" t="t" r="r" b="b"/>
            <a:pathLst>
              <a:path w="372109" h="390525">
                <a:moveTo>
                  <a:pt x="371856" y="390144"/>
                </a:moveTo>
                <a:lnTo>
                  <a:pt x="0" y="257556"/>
                </a:lnTo>
                <a:lnTo>
                  <a:pt x="300227" y="0"/>
                </a:lnTo>
                <a:lnTo>
                  <a:pt x="371856" y="390144"/>
                </a:lnTo>
                <a:close/>
              </a:path>
            </a:pathLst>
          </a:custGeom>
          <a:solidFill>
            <a:srgbClr val="F0F0F0"/>
          </a:solidFill>
        </p:spPr>
        <p:txBody>
          <a:bodyPr wrap="square" lIns="0" tIns="0" rIns="0" bIns="0" rtlCol="0"/>
          <a:lstStyle/>
          <a:p/>
        </p:txBody>
      </p:sp>
      <p:sp>
        <p:nvSpPr>
          <p:cNvPr id="4" name="object 4"/>
          <p:cNvSpPr txBox="1">
            <a:spLocks noGrp="1"/>
          </p:cNvSpPr>
          <p:nvPr>
            <p:ph type="title"/>
          </p:nvPr>
        </p:nvSpPr>
        <p:spPr>
          <a:xfrm>
            <a:off x="1861821" y="1673606"/>
            <a:ext cx="979805" cy="1777364"/>
          </a:xfrm>
          <a:prstGeom prst="rect">
            <a:avLst/>
          </a:prstGeom>
        </p:spPr>
        <p:txBody>
          <a:bodyPr vert="horz" wrap="square" lIns="0" tIns="12065" rIns="0" bIns="0" rtlCol="0">
            <a:spAutoFit/>
          </a:bodyPr>
          <a:lstStyle/>
          <a:p>
            <a:pPr marL="12700">
              <a:spcBef>
                <a:spcPts val="95"/>
              </a:spcBef>
            </a:pPr>
            <a:r>
              <a:rPr sz="11500" b="0" spc="-160" dirty="0">
                <a:solidFill>
                  <a:srgbClr val="FFFFFF"/>
                </a:solidFill>
                <a:latin typeface="Arial Black" panose="020B0A04020102020204"/>
                <a:cs typeface="Arial Black" panose="020B0A04020102020204"/>
              </a:rPr>
              <a:t>1</a:t>
            </a:r>
            <a:endParaRPr sz="11500">
              <a:latin typeface="Arial Black" panose="020B0A04020102020204"/>
              <a:cs typeface="Arial Black" panose="020B0A04020102020204"/>
            </a:endParaRPr>
          </a:p>
        </p:txBody>
      </p:sp>
      <p:sp>
        <p:nvSpPr>
          <p:cNvPr id="5" name="object 5"/>
          <p:cNvSpPr/>
          <p:nvPr/>
        </p:nvSpPr>
        <p:spPr>
          <a:xfrm>
            <a:off x="7856220" y="1476755"/>
            <a:ext cx="127000" cy="113030"/>
          </a:xfrm>
          <a:custGeom>
            <a:avLst/>
            <a:gdLst/>
            <a:ahLst/>
            <a:cxnLst/>
            <a:rect l="l" t="t" r="r" b="b"/>
            <a:pathLst>
              <a:path w="127000" h="113030">
                <a:moveTo>
                  <a:pt x="56387" y="112776"/>
                </a:moveTo>
                <a:lnTo>
                  <a:pt x="0" y="0"/>
                </a:lnTo>
                <a:lnTo>
                  <a:pt x="126491" y="7620"/>
                </a:lnTo>
                <a:lnTo>
                  <a:pt x="56387" y="112776"/>
                </a:lnTo>
                <a:close/>
              </a:path>
            </a:pathLst>
          </a:custGeom>
          <a:solidFill>
            <a:srgbClr val="F0F0F0"/>
          </a:solidFill>
        </p:spPr>
        <p:txBody>
          <a:bodyPr wrap="square" lIns="0" tIns="0" rIns="0" bIns="0" rtlCol="0"/>
          <a:lstStyle/>
          <a:p/>
        </p:txBody>
      </p:sp>
      <p:sp>
        <p:nvSpPr>
          <p:cNvPr id="6" name="object 6"/>
          <p:cNvSpPr/>
          <p:nvPr/>
        </p:nvSpPr>
        <p:spPr>
          <a:xfrm>
            <a:off x="8176259" y="1577339"/>
            <a:ext cx="114300" cy="127000"/>
          </a:xfrm>
          <a:custGeom>
            <a:avLst/>
            <a:gdLst/>
            <a:ahLst/>
            <a:cxnLst/>
            <a:rect l="l" t="t" r="r" b="b"/>
            <a:pathLst>
              <a:path w="114300" h="127000">
                <a:moveTo>
                  <a:pt x="114300" y="126492"/>
                </a:moveTo>
                <a:lnTo>
                  <a:pt x="0" y="71628"/>
                </a:lnTo>
                <a:lnTo>
                  <a:pt x="106680" y="0"/>
                </a:lnTo>
                <a:lnTo>
                  <a:pt x="114300" y="126492"/>
                </a:lnTo>
                <a:close/>
              </a:path>
            </a:pathLst>
          </a:custGeom>
          <a:solidFill>
            <a:srgbClr val="F0F0F0"/>
          </a:solidFill>
        </p:spPr>
        <p:txBody>
          <a:bodyPr wrap="square" lIns="0" tIns="0" rIns="0" bIns="0" rtlCol="0"/>
          <a:lstStyle/>
          <a:p/>
        </p:txBody>
      </p:sp>
      <p:sp>
        <p:nvSpPr>
          <p:cNvPr id="7" name="object 7"/>
          <p:cNvSpPr/>
          <p:nvPr/>
        </p:nvSpPr>
        <p:spPr>
          <a:xfrm>
            <a:off x="8694420" y="1696211"/>
            <a:ext cx="239395" cy="265430"/>
          </a:xfrm>
          <a:custGeom>
            <a:avLst/>
            <a:gdLst/>
            <a:ahLst/>
            <a:cxnLst/>
            <a:rect l="l" t="t" r="r" b="b"/>
            <a:pathLst>
              <a:path w="239395" h="265430">
                <a:moveTo>
                  <a:pt x="220979" y="265175"/>
                </a:moveTo>
                <a:lnTo>
                  <a:pt x="0" y="117348"/>
                </a:lnTo>
                <a:lnTo>
                  <a:pt x="239268" y="0"/>
                </a:lnTo>
                <a:lnTo>
                  <a:pt x="220979" y="265175"/>
                </a:lnTo>
                <a:close/>
              </a:path>
            </a:pathLst>
          </a:custGeom>
          <a:solidFill>
            <a:srgbClr val="E7E6E6"/>
          </a:solidFill>
        </p:spPr>
        <p:txBody>
          <a:bodyPr wrap="square" lIns="0" tIns="0" rIns="0" bIns="0" rtlCol="0"/>
          <a:lstStyle/>
          <a:p/>
        </p:txBody>
      </p:sp>
      <p:sp>
        <p:nvSpPr>
          <p:cNvPr id="8" name="object 8"/>
          <p:cNvSpPr/>
          <p:nvPr/>
        </p:nvSpPr>
        <p:spPr>
          <a:xfrm>
            <a:off x="1531620" y="3304032"/>
            <a:ext cx="6780530" cy="76200"/>
          </a:xfrm>
          <a:custGeom>
            <a:avLst/>
            <a:gdLst/>
            <a:ahLst/>
            <a:cxnLst/>
            <a:rect l="l" t="t" r="r" b="b"/>
            <a:pathLst>
              <a:path w="6780530" h="76200">
                <a:moveTo>
                  <a:pt x="6742176" y="76200"/>
                </a:moveTo>
                <a:lnTo>
                  <a:pt x="6726935" y="73151"/>
                </a:lnTo>
                <a:lnTo>
                  <a:pt x="6714744" y="65531"/>
                </a:lnTo>
                <a:lnTo>
                  <a:pt x="6707124" y="53339"/>
                </a:lnTo>
                <a:lnTo>
                  <a:pt x="6704076" y="38100"/>
                </a:lnTo>
                <a:lnTo>
                  <a:pt x="6707124" y="22859"/>
                </a:lnTo>
                <a:lnTo>
                  <a:pt x="6714744" y="10667"/>
                </a:lnTo>
                <a:lnTo>
                  <a:pt x="6726935" y="3047"/>
                </a:lnTo>
                <a:lnTo>
                  <a:pt x="6742176" y="0"/>
                </a:lnTo>
                <a:lnTo>
                  <a:pt x="6755891" y="3047"/>
                </a:lnTo>
                <a:lnTo>
                  <a:pt x="6768083" y="10667"/>
                </a:lnTo>
                <a:lnTo>
                  <a:pt x="6777228" y="22859"/>
                </a:lnTo>
                <a:lnTo>
                  <a:pt x="6778752" y="28955"/>
                </a:lnTo>
                <a:lnTo>
                  <a:pt x="6742176" y="28955"/>
                </a:lnTo>
                <a:lnTo>
                  <a:pt x="6742176" y="48767"/>
                </a:lnTo>
                <a:lnTo>
                  <a:pt x="6778752" y="48767"/>
                </a:lnTo>
                <a:lnTo>
                  <a:pt x="6777228" y="53339"/>
                </a:lnTo>
                <a:lnTo>
                  <a:pt x="6768083" y="65531"/>
                </a:lnTo>
                <a:lnTo>
                  <a:pt x="6755891" y="73151"/>
                </a:lnTo>
                <a:lnTo>
                  <a:pt x="6742176" y="76200"/>
                </a:lnTo>
                <a:close/>
              </a:path>
              <a:path w="6780530" h="76200">
                <a:moveTo>
                  <a:pt x="6705600" y="48767"/>
                </a:moveTo>
                <a:lnTo>
                  <a:pt x="0" y="48767"/>
                </a:lnTo>
                <a:lnTo>
                  <a:pt x="0" y="28955"/>
                </a:lnTo>
                <a:lnTo>
                  <a:pt x="6705600" y="28955"/>
                </a:lnTo>
                <a:lnTo>
                  <a:pt x="6704076" y="38100"/>
                </a:lnTo>
                <a:lnTo>
                  <a:pt x="6705600" y="48767"/>
                </a:lnTo>
                <a:close/>
              </a:path>
              <a:path w="6780530" h="76200">
                <a:moveTo>
                  <a:pt x="6778752" y="48767"/>
                </a:moveTo>
                <a:lnTo>
                  <a:pt x="6742176" y="48767"/>
                </a:lnTo>
                <a:lnTo>
                  <a:pt x="6742176" y="28955"/>
                </a:lnTo>
                <a:lnTo>
                  <a:pt x="6778752" y="28955"/>
                </a:lnTo>
                <a:lnTo>
                  <a:pt x="6780276" y="38100"/>
                </a:lnTo>
                <a:lnTo>
                  <a:pt x="6778752" y="48767"/>
                </a:lnTo>
                <a:close/>
              </a:path>
            </a:pathLst>
          </a:custGeom>
          <a:solidFill>
            <a:srgbClr val="FFFFFF"/>
          </a:solidFill>
        </p:spPr>
        <p:txBody>
          <a:bodyPr wrap="square" lIns="0" tIns="0" rIns="0" bIns="0" rtlCol="0"/>
          <a:lstStyle/>
          <a:p/>
        </p:txBody>
      </p:sp>
      <p:sp>
        <p:nvSpPr>
          <p:cNvPr id="9" name="object 9"/>
          <p:cNvSpPr/>
          <p:nvPr/>
        </p:nvSpPr>
        <p:spPr>
          <a:xfrm>
            <a:off x="8255507" y="1109473"/>
            <a:ext cx="265430" cy="238125"/>
          </a:xfrm>
          <a:custGeom>
            <a:avLst/>
            <a:gdLst/>
            <a:ahLst/>
            <a:cxnLst/>
            <a:rect l="l" t="t" r="r" b="b"/>
            <a:pathLst>
              <a:path w="265429" h="238125">
                <a:moveTo>
                  <a:pt x="0" y="237743"/>
                </a:moveTo>
                <a:lnTo>
                  <a:pt x="117348" y="0"/>
                </a:lnTo>
                <a:lnTo>
                  <a:pt x="265175" y="220979"/>
                </a:lnTo>
                <a:lnTo>
                  <a:pt x="0" y="237743"/>
                </a:lnTo>
                <a:close/>
              </a:path>
            </a:pathLst>
          </a:custGeom>
          <a:solidFill>
            <a:srgbClr val="FFFFFF"/>
          </a:solidFill>
        </p:spPr>
        <p:txBody>
          <a:bodyPr wrap="square" lIns="0" tIns="0" rIns="0" bIns="0" rtlCol="0"/>
          <a:lstStyle/>
          <a:p/>
        </p:txBody>
      </p:sp>
      <p:sp>
        <p:nvSpPr>
          <p:cNvPr id="10" name="object 10"/>
          <p:cNvSpPr txBox="1"/>
          <p:nvPr/>
        </p:nvSpPr>
        <p:spPr>
          <a:xfrm>
            <a:off x="2743200" y="1752600"/>
            <a:ext cx="5838825" cy="2574925"/>
          </a:xfrm>
          <a:prstGeom prst="rect">
            <a:avLst/>
          </a:prstGeom>
        </p:spPr>
        <p:txBody>
          <a:bodyPr vert="horz" wrap="square" lIns="0" tIns="146685" rIns="0" bIns="0" rtlCol="0">
            <a:spAutoFit/>
          </a:bodyPr>
          <a:lstStyle/>
          <a:p>
            <a:pPr marL="12700">
              <a:spcBef>
                <a:spcPts val="1155"/>
              </a:spcBef>
            </a:pPr>
            <a:r>
              <a:rPr sz="4350" b="1" i="1" spc="-2385" dirty="0">
                <a:solidFill>
                  <a:srgbClr val="FFFFFF"/>
                </a:solidFill>
                <a:latin typeface="Arial Black" panose="020B0A04020102020204"/>
                <a:cs typeface="Arial Black" panose="020B0A04020102020204"/>
              </a:rPr>
              <a:t>PartOne</a:t>
            </a:r>
            <a:endParaRPr sz="4350">
              <a:latin typeface="Arial Black" panose="020B0A04020102020204"/>
              <a:cs typeface="Arial Black" panose="020B0A04020102020204"/>
            </a:endParaRPr>
          </a:p>
          <a:p>
            <a:pPr marL="200025">
              <a:spcBef>
                <a:spcPts val="845"/>
              </a:spcBef>
            </a:pPr>
            <a:r>
              <a:rPr sz="3600" b="1" dirty="0">
                <a:solidFill>
                  <a:srgbClr val="FFFFFF"/>
                </a:solidFill>
                <a:latin typeface="Microsoft YaHei UI" panose="020B0503020204020204" charset="-122"/>
                <a:cs typeface="Microsoft YaHei UI" panose="020B0503020204020204" charset="-122"/>
              </a:rPr>
              <a:t>突发环境事件应急管理要求</a:t>
            </a:r>
            <a:endParaRPr sz="3600">
              <a:latin typeface="Microsoft YaHei UI" panose="020B0503020204020204" charset="-122"/>
              <a:cs typeface="Microsoft YaHei UI" panose="020B0503020204020204" charset="-122"/>
            </a:endParaRPr>
          </a:p>
          <a:p>
            <a:pPr marL="360045" indent="-264160">
              <a:spcBef>
                <a:spcPts val="2775"/>
              </a:spcBef>
              <a:buClr>
                <a:srgbClr val="FFFFFF"/>
              </a:buClr>
              <a:buFont typeface="Wingdings" panose="05000000000000000000"/>
              <a:buChar char=""/>
              <a:tabLst>
                <a:tab pos="360680" algn="l"/>
              </a:tabLst>
            </a:pPr>
            <a:r>
              <a:rPr sz="2000" spc="5" dirty="0">
                <a:solidFill>
                  <a:srgbClr val="FFFFFF"/>
                </a:solidFill>
                <a:latin typeface="微软雅黑" panose="020B0503020204020204" pitchFamily="34" charset="-122"/>
                <a:cs typeface="微软雅黑" panose="020B0503020204020204" pitchFamily="34" charset="-122"/>
              </a:rPr>
              <a:t>突</a:t>
            </a:r>
            <a:r>
              <a:rPr sz="2000" spc="-4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发</a:t>
            </a:r>
            <a:r>
              <a:rPr sz="2000" spc="-5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环</a:t>
            </a:r>
            <a:r>
              <a:rPr sz="2000" spc="-4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境</a:t>
            </a:r>
            <a:r>
              <a:rPr sz="2000" spc="-5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事</a:t>
            </a:r>
            <a:r>
              <a:rPr sz="2000" spc="-5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件</a:t>
            </a:r>
            <a:r>
              <a:rPr sz="2000" spc="-3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的</a:t>
            </a:r>
            <a:r>
              <a:rPr sz="2000" spc="-4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特</a:t>
            </a:r>
            <a:r>
              <a:rPr sz="2000" spc="-5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征</a:t>
            </a:r>
            <a:r>
              <a:rPr sz="2000" spc="-3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a:t>
            </a:r>
            <a:r>
              <a:rPr sz="2000" spc="-5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分</a:t>
            </a:r>
            <a:r>
              <a:rPr sz="2000" spc="-5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类</a:t>
            </a:r>
            <a:r>
              <a:rPr sz="2000" spc="-4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及</a:t>
            </a:r>
            <a:r>
              <a:rPr sz="2000" spc="-50"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危</a:t>
            </a:r>
            <a:r>
              <a:rPr sz="2000" spc="-3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害</a:t>
            </a:r>
            <a:endParaRPr sz="2000">
              <a:latin typeface="微软雅黑" panose="020B0503020204020204" pitchFamily="34" charset="-122"/>
              <a:cs typeface="微软雅黑" panose="020B0503020204020204" pitchFamily="34" charset="-122"/>
            </a:endParaRPr>
          </a:p>
          <a:p>
            <a:pPr marL="360045" indent="-264160">
              <a:spcBef>
                <a:spcPts val="975"/>
              </a:spcBef>
              <a:buFont typeface="Wingdings" panose="05000000000000000000"/>
              <a:buChar char=""/>
              <a:tabLst>
                <a:tab pos="360680" algn="l"/>
              </a:tabLst>
            </a:pPr>
            <a:r>
              <a:rPr sz="2000" spc="5" dirty="0">
                <a:solidFill>
                  <a:srgbClr val="FFFFFF"/>
                </a:solidFill>
                <a:latin typeface="微软雅黑" panose="020B0503020204020204" pitchFamily="34" charset="-122"/>
                <a:cs typeface="微软雅黑" panose="020B0503020204020204" pitchFamily="34" charset="-122"/>
              </a:rPr>
              <a:t>相 关 法 律 法</a:t>
            </a:r>
            <a:r>
              <a:rPr sz="2000" spc="-225" dirty="0">
                <a:solidFill>
                  <a:srgbClr val="FFFFFF"/>
                </a:solidFill>
                <a:latin typeface="微软雅黑" panose="020B0503020204020204" pitchFamily="34" charset="-122"/>
                <a:cs typeface="微软雅黑" panose="020B0503020204020204" pitchFamily="34" charset="-122"/>
              </a:rPr>
              <a:t> </a:t>
            </a:r>
            <a:r>
              <a:rPr sz="2000" spc="5" dirty="0">
                <a:solidFill>
                  <a:srgbClr val="FFFFFF"/>
                </a:solidFill>
                <a:latin typeface="微软雅黑" panose="020B0503020204020204" pitchFamily="34" charset="-122"/>
                <a:cs typeface="微软雅黑" panose="020B0503020204020204" pitchFamily="34" charset="-122"/>
              </a:rPr>
              <a:t>规</a:t>
            </a:r>
            <a:endParaRPr sz="2000">
              <a:latin typeface="微软雅黑" panose="020B0503020204020204" pitchFamily="34" charset="-122"/>
              <a:cs typeface="微软雅黑" panose="020B0503020204020204" pitchFamily="34" charset="-122"/>
            </a:endParaRPr>
          </a:p>
        </p:txBody>
      </p:sp>
      <p:sp>
        <p:nvSpPr>
          <p:cNvPr id="11" name="object 11"/>
          <p:cNvSpPr/>
          <p:nvPr/>
        </p:nvSpPr>
        <p:spPr>
          <a:xfrm>
            <a:off x="9451847" y="2453639"/>
            <a:ext cx="1064260" cy="1165860"/>
          </a:xfrm>
          <a:custGeom>
            <a:avLst/>
            <a:gdLst/>
            <a:ahLst/>
            <a:cxnLst/>
            <a:rect l="l" t="t" r="r" b="b"/>
            <a:pathLst>
              <a:path w="1064259" h="1165860">
                <a:moveTo>
                  <a:pt x="0" y="1165860"/>
                </a:moveTo>
                <a:lnTo>
                  <a:pt x="103631" y="0"/>
                </a:lnTo>
                <a:lnTo>
                  <a:pt x="1063752" y="678180"/>
                </a:lnTo>
                <a:lnTo>
                  <a:pt x="0" y="1165860"/>
                </a:lnTo>
                <a:close/>
              </a:path>
            </a:pathLst>
          </a:custGeom>
          <a:solidFill>
            <a:srgbClr val="FFFFFF"/>
          </a:solidFill>
        </p:spPr>
        <p:txBody>
          <a:bodyPr wrap="square" lIns="0" tIns="0" rIns="0" bIns="0" rtlCol="0"/>
          <a:lstStyle/>
          <a:p/>
        </p:txBody>
      </p:sp>
      <p:sp>
        <p:nvSpPr>
          <p:cNvPr id="12" name="object 12"/>
          <p:cNvSpPr/>
          <p:nvPr/>
        </p:nvSpPr>
        <p:spPr>
          <a:xfrm>
            <a:off x="9445753" y="2441448"/>
            <a:ext cx="1085215" cy="1188720"/>
          </a:xfrm>
          <a:custGeom>
            <a:avLst/>
            <a:gdLst/>
            <a:ahLst/>
            <a:cxnLst/>
            <a:rect l="l" t="t" r="r" b="b"/>
            <a:pathLst>
              <a:path w="1085215" h="1188720">
                <a:moveTo>
                  <a:pt x="0" y="1188719"/>
                </a:moveTo>
                <a:lnTo>
                  <a:pt x="105155" y="0"/>
                </a:lnTo>
                <a:lnTo>
                  <a:pt x="121920" y="12191"/>
                </a:lnTo>
                <a:lnTo>
                  <a:pt x="117348" y="12191"/>
                </a:lnTo>
                <a:lnTo>
                  <a:pt x="106679" y="16763"/>
                </a:lnTo>
                <a:lnTo>
                  <a:pt x="115824" y="22859"/>
                </a:lnTo>
                <a:lnTo>
                  <a:pt x="13716" y="1168907"/>
                </a:lnTo>
                <a:lnTo>
                  <a:pt x="4572" y="1173479"/>
                </a:lnTo>
                <a:lnTo>
                  <a:pt x="13715" y="1179575"/>
                </a:lnTo>
                <a:lnTo>
                  <a:pt x="21336" y="1179575"/>
                </a:lnTo>
                <a:lnTo>
                  <a:pt x="0" y="1188719"/>
                </a:lnTo>
                <a:close/>
              </a:path>
              <a:path w="1085215" h="1188720">
                <a:moveTo>
                  <a:pt x="115824" y="22859"/>
                </a:moveTo>
                <a:lnTo>
                  <a:pt x="106679" y="16763"/>
                </a:lnTo>
                <a:lnTo>
                  <a:pt x="117348" y="12191"/>
                </a:lnTo>
                <a:lnTo>
                  <a:pt x="115824" y="22859"/>
                </a:lnTo>
                <a:close/>
              </a:path>
              <a:path w="1085215" h="1188720">
                <a:moveTo>
                  <a:pt x="1059179" y="687324"/>
                </a:moveTo>
                <a:lnTo>
                  <a:pt x="115824" y="22859"/>
                </a:lnTo>
                <a:lnTo>
                  <a:pt x="117348" y="12191"/>
                </a:lnTo>
                <a:lnTo>
                  <a:pt x="121920" y="12191"/>
                </a:lnTo>
                <a:lnTo>
                  <a:pt x="1074420" y="682751"/>
                </a:lnTo>
                <a:lnTo>
                  <a:pt x="1069848" y="682751"/>
                </a:lnTo>
                <a:lnTo>
                  <a:pt x="1059179" y="687324"/>
                </a:lnTo>
                <a:close/>
              </a:path>
              <a:path w="1085215" h="1188720">
                <a:moveTo>
                  <a:pt x="1068324" y="694944"/>
                </a:moveTo>
                <a:lnTo>
                  <a:pt x="1059179" y="687324"/>
                </a:lnTo>
                <a:lnTo>
                  <a:pt x="1069848" y="682751"/>
                </a:lnTo>
                <a:lnTo>
                  <a:pt x="1068324" y="694944"/>
                </a:lnTo>
                <a:close/>
              </a:path>
              <a:path w="1085215" h="1188720">
                <a:moveTo>
                  <a:pt x="1075944" y="694944"/>
                </a:moveTo>
                <a:lnTo>
                  <a:pt x="1068324" y="694944"/>
                </a:lnTo>
                <a:lnTo>
                  <a:pt x="1069848" y="682751"/>
                </a:lnTo>
                <a:lnTo>
                  <a:pt x="1074420" y="682751"/>
                </a:lnTo>
                <a:lnTo>
                  <a:pt x="1085088" y="690371"/>
                </a:lnTo>
                <a:lnTo>
                  <a:pt x="1075944" y="694944"/>
                </a:lnTo>
                <a:close/>
              </a:path>
              <a:path w="1085215" h="1188720">
                <a:moveTo>
                  <a:pt x="21336" y="1179575"/>
                </a:moveTo>
                <a:lnTo>
                  <a:pt x="13716" y="1179575"/>
                </a:lnTo>
                <a:lnTo>
                  <a:pt x="13716" y="1168907"/>
                </a:lnTo>
                <a:lnTo>
                  <a:pt x="1059179" y="687324"/>
                </a:lnTo>
                <a:lnTo>
                  <a:pt x="1068324" y="694944"/>
                </a:lnTo>
                <a:lnTo>
                  <a:pt x="1075944" y="694944"/>
                </a:lnTo>
                <a:lnTo>
                  <a:pt x="21336" y="1179575"/>
                </a:lnTo>
                <a:close/>
              </a:path>
              <a:path w="1085215" h="1188720">
                <a:moveTo>
                  <a:pt x="13716" y="1179575"/>
                </a:moveTo>
                <a:lnTo>
                  <a:pt x="4572" y="1173479"/>
                </a:lnTo>
                <a:lnTo>
                  <a:pt x="13716" y="1168907"/>
                </a:lnTo>
                <a:lnTo>
                  <a:pt x="13716" y="1179575"/>
                </a:lnTo>
                <a:close/>
              </a:path>
            </a:pathLst>
          </a:custGeom>
          <a:solidFill>
            <a:srgbClr val="4470C4"/>
          </a:solidFill>
        </p:spPr>
        <p:txBody>
          <a:bodyPr wrap="square" lIns="0" tIns="0" rIns="0" bIns="0" rtlCol="0"/>
          <a:lstStyle/>
          <a:p/>
        </p:txBody>
      </p:sp>
      <p:sp>
        <p:nvSpPr>
          <p:cNvPr id="13" name="object 13"/>
          <p:cNvSpPr/>
          <p:nvPr/>
        </p:nvSpPr>
        <p:spPr>
          <a:xfrm>
            <a:off x="10477500" y="3064764"/>
            <a:ext cx="114300" cy="115824"/>
          </a:xfrm>
          <a:prstGeom prst="rect">
            <a:avLst/>
          </a:prstGeom>
          <a:blipFill>
            <a:blip r:embed="rId1" cstate="print"/>
            <a:stretch>
              <a:fillRect/>
            </a:stretch>
          </a:blipFill>
        </p:spPr>
        <p:txBody>
          <a:bodyPr wrap="square" lIns="0" tIns="0" rIns="0" bIns="0" rtlCol="0"/>
          <a:lstStyle/>
          <a:p/>
        </p:txBody>
      </p:sp>
      <p:sp>
        <p:nvSpPr>
          <p:cNvPr id="14" name="object 14"/>
          <p:cNvSpPr/>
          <p:nvPr/>
        </p:nvSpPr>
        <p:spPr>
          <a:xfrm>
            <a:off x="9387840" y="3567684"/>
            <a:ext cx="115824" cy="115824"/>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9506711" y="2404872"/>
            <a:ext cx="114300" cy="115824"/>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269304"/>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35</a:t>
            </a:r>
            <a:endParaRPr dirty="0">
              <a:latin typeface="Arial" panose="020B0604020202020204"/>
              <a:cs typeface="Arial" panose="020B0604020202020204"/>
            </a:endParaRPr>
          </a:p>
        </p:txBody>
      </p:sp>
      <p:graphicFrame>
        <p:nvGraphicFramePr>
          <p:cNvPr id="12" name="表格 11"/>
          <p:cNvGraphicFramePr>
            <a:graphicFrameLocks noGrp="1"/>
          </p:cNvGraphicFramePr>
          <p:nvPr>
            <p:custDataLst>
              <p:tags r:id="rId1"/>
            </p:custDataLst>
          </p:nvPr>
        </p:nvGraphicFramePr>
        <p:xfrm>
          <a:off x="0" y="1681480"/>
          <a:ext cx="12192000" cy="4794250"/>
        </p:xfrm>
        <a:graphic>
          <a:graphicData uri="http://schemas.openxmlformats.org/drawingml/2006/table">
            <a:tbl>
              <a:tblPr>
                <a:tableStyleId>{5C22544A-7EE6-4342-B048-85BDC9FD1C3A}</a:tableStyleId>
              </a:tblPr>
              <a:tblGrid>
                <a:gridCol w="1226820"/>
                <a:gridCol w="2430780"/>
                <a:gridCol w="6858000"/>
                <a:gridCol w="1676400"/>
              </a:tblGrid>
              <a:tr h="486410">
                <a:tc>
                  <a:txBody>
                    <a:bodyPr/>
                    <a:lstStyle/>
                    <a:p>
                      <a:pPr marL="0" marR="0" algn="ctr">
                        <a:lnSpc>
                          <a:spcPct val="150000"/>
                        </a:lnSpc>
                        <a:spcBef>
                          <a:spcPts val="0"/>
                        </a:spcBef>
                        <a:spcAft>
                          <a:spcPts val="0"/>
                        </a:spcAft>
                      </a:pPr>
                      <a:r>
                        <a:rPr lang="zh-CN" altLang="en-US" sz="1800" b="1" u="none" kern="100" dirty="0">
                          <a:solidFill>
                            <a:schemeClr val="accent1"/>
                          </a:solidFill>
                          <a:effectLst/>
                        </a:rPr>
                        <a:t>响应等级</a:t>
                      </a:r>
                      <a:endParaRPr lang="zh-CN" altLang="en-US" sz="1800" b="1" u="none" kern="100" dirty="0">
                        <a:solidFill>
                          <a:schemeClr val="accent1"/>
                        </a:solidFill>
                        <a:effectLst/>
                        <a:latin typeface="Times New Roman" panose="02020603050405020304" pitchFamily="18" charset="0"/>
                      </a:endParaRPr>
                    </a:p>
                  </a:txBody>
                  <a:tcPr marL="56019" marR="56019" marT="37346" marB="37346" anchor="ctr"/>
                </a:tc>
                <a:tc>
                  <a:txBody>
                    <a:bodyPr/>
                    <a:lstStyle/>
                    <a:p>
                      <a:pPr marL="0" marR="0" algn="ctr">
                        <a:lnSpc>
                          <a:spcPct val="150000"/>
                        </a:lnSpc>
                        <a:spcBef>
                          <a:spcPts val="0"/>
                        </a:spcBef>
                        <a:spcAft>
                          <a:spcPts val="0"/>
                        </a:spcAft>
                      </a:pPr>
                      <a:r>
                        <a:rPr lang="zh-CN" altLang="en-US" sz="1800" b="1" u="none" kern="100" dirty="0">
                          <a:solidFill>
                            <a:schemeClr val="accent1"/>
                          </a:solidFill>
                          <a:effectLst/>
                        </a:rPr>
                        <a:t>突发环境事件</a:t>
                      </a:r>
                      <a:endParaRPr lang="zh-CN" altLang="en-US" sz="1800" b="1" u="none" kern="100" dirty="0">
                        <a:solidFill>
                          <a:schemeClr val="accent1"/>
                        </a:solidFill>
                        <a:effectLst/>
                        <a:latin typeface="Times New Roman" panose="02020603050405020304" pitchFamily="18" charset="0"/>
                      </a:endParaRPr>
                    </a:p>
                  </a:txBody>
                  <a:tcPr marL="56019" marR="56019" marT="37346" marB="37346" anchor="ctr"/>
                </a:tc>
                <a:tc>
                  <a:txBody>
                    <a:bodyPr/>
                    <a:lstStyle/>
                    <a:p>
                      <a:pPr marL="0" marR="0" algn="ctr">
                        <a:lnSpc>
                          <a:spcPct val="150000"/>
                        </a:lnSpc>
                        <a:spcBef>
                          <a:spcPts val="0"/>
                        </a:spcBef>
                        <a:spcAft>
                          <a:spcPts val="0"/>
                        </a:spcAft>
                      </a:pPr>
                      <a:r>
                        <a:rPr lang="zh-CN" altLang="en-US" sz="1800" b="1" u="none" kern="100" dirty="0">
                          <a:solidFill>
                            <a:schemeClr val="accent1"/>
                          </a:solidFill>
                          <a:effectLst/>
                        </a:rPr>
                        <a:t>应急响应</a:t>
                      </a:r>
                      <a:endParaRPr lang="zh-CN" altLang="en-US" sz="1800" b="1" u="none" kern="100" dirty="0">
                        <a:solidFill>
                          <a:schemeClr val="accent1"/>
                        </a:solidFill>
                        <a:effectLst/>
                        <a:latin typeface="Times New Roman" panose="02020603050405020304" pitchFamily="18" charset="0"/>
                      </a:endParaRPr>
                    </a:p>
                  </a:txBody>
                  <a:tcPr marL="56019" marR="56019" marT="37346" marB="37346" anchor="ctr"/>
                </a:tc>
                <a:tc>
                  <a:txBody>
                    <a:bodyPr/>
                    <a:lstStyle/>
                    <a:p>
                      <a:pPr marL="0" marR="0" algn="ctr">
                        <a:lnSpc>
                          <a:spcPct val="150000"/>
                        </a:lnSpc>
                        <a:spcBef>
                          <a:spcPts val="0"/>
                        </a:spcBef>
                        <a:spcAft>
                          <a:spcPts val="0"/>
                        </a:spcAft>
                      </a:pPr>
                      <a:r>
                        <a:rPr lang="zh-CN" altLang="en-US" sz="1800" b="1" u="none" kern="100" dirty="0">
                          <a:solidFill>
                            <a:schemeClr val="accent1"/>
                          </a:solidFill>
                          <a:effectLst/>
                        </a:rPr>
                        <a:t>响应人员</a:t>
                      </a:r>
                      <a:endParaRPr lang="zh-CN" altLang="en-US" sz="1800" b="1" u="none" kern="100" dirty="0">
                        <a:solidFill>
                          <a:schemeClr val="accent1"/>
                        </a:solidFill>
                        <a:effectLst/>
                        <a:latin typeface="Times New Roman" panose="02020603050405020304" pitchFamily="18" charset="0"/>
                      </a:endParaRPr>
                    </a:p>
                  </a:txBody>
                  <a:tcPr marL="56019" marR="56019" marT="37346" marB="37346" anchor="ctr"/>
                </a:tc>
              </a:tr>
              <a:tr h="1903730">
                <a:tc>
                  <a:txBody>
                    <a:bodyPr/>
                    <a:lstStyle/>
                    <a:p>
                      <a:pPr marL="0" marR="0" algn="ctr" defTabSz="914400" rtl="0" eaLnBrk="1" latinLnBrk="0" hangingPunct="1">
                        <a:lnSpc>
                          <a:spcPct val="100000"/>
                        </a:lnSpc>
                        <a:spcBef>
                          <a:spcPts val="0"/>
                        </a:spcBef>
                        <a:spcAft>
                          <a:spcPts val="0"/>
                        </a:spcAft>
                      </a:pPr>
                      <a:r>
                        <a:rPr lang="en-US" altLang="zh-CN" sz="1500" b="0" u="none" kern="0" dirty="0">
                          <a:solidFill>
                            <a:schemeClr val="dk1"/>
                          </a:solidFill>
                          <a:effectLst/>
                          <a:latin typeface="微软雅黑" panose="020B0503020204020204" pitchFamily="34" charset="-122"/>
                          <a:ea typeface="微软雅黑" panose="020B0503020204020204" pitchFamily="34" charset="-122"/>
                          <a:cs typeface="+mn-cs"/>
                        </a:rPr>
                        <a:t>Ⅰ</a:t>
                      </a: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级预警</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（流域级）</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①厂区大型火灾及其次生环境事件。②</a:t>
                      </a:r>
                      <a:r>
                        <a:rPr lang="zh-CN" altLang="en-US" sz="1500" kern="0" dirty="0">
                          <a:effectLst/>
                          <a:latin typeface="微软雅黑" panose="020B0503020204020204" pitchFamily="34" charset="-122"/>
                          <a:ea typeface="微软雅黑" panose="020B0503020204020204" pitchFamily="34" charset="-122"/>
                          <a:sym typeface="+mn-ea"/>
                        </a:rPr>
                        <a:t>企业厂区生产废水事故排放泄漏至外环境突发环境事件影响地表水。③企业液态风险物质泄漏排放至外环境影响地表水。</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l" defTabSz="914400" rtl="0" eaLnBrk="1" latinLnBrk="0" hangingPunct="1">
                        <a:lnSpc>
                          <a:spcPct val="100000"/>
                        </a:lnSpc>
                        <a:spcBef>
                          <a:spcPts val="0"/>
                        </a:spcBef>
                        <a:spcAft>
                          <a:spcPts val="0"/>
                        </a:spcAft>
                      </a:pPr>
                      <a:r>
                        <a:rPr lang="zh-CN" altLang="en-US" sz="1500" b="1" u="none" kern="0" dirty="0">
                          <a:solidFill>
                            <a:srgbClr val="FF0000"/>
                          </a:solidFill>
                          <a:effectLst/>
                          <a:latin typeface="微软雅黑" panose="020B0503020204020204" pitchFamily="34" charset="-122"/>
                          <a:ea typeface="微软雅黑" panose="020B0503020204020204" pitchFamily="34" charset="-122"/>
                          <a:cs typeface="+mn-cs"/>
                        </a:rPr>
                        <a:t>①启动并实施企业应急预案，并在第一时间内向临湘高新区应急指挥部报告并请求支援</a:t>
                      </a: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，由高新区应急指挥部视事故情况逐级上报，同时报高新区管委会；</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②启动公司应急指挥体系；</a:t>
                      </a:r>
                      <a:endParaRPr lang="en-US" altLang="zh-CN"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③根据应急预案或外部的有关指示，协调组织应急救援力量开展应急救援工作；</a:t>
                      </a:r>
                      <a:endParaRPr lang="en-US" altLang="zh-CN"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④上级应急救援力量达到现场后，单位的应急指挥小组应移交政府指挥部人员指挥，并介绍事故情况和已采取的应急措施，配合协助应急指挥与处置。</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应急组各成员和社会力量等人员</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r>
              <a:tr h="1496060">
                <a:tc>
                  <a:txBody>
                    <a:bodyPr/>
                    <a:lstStyle/>
                    <a:p>
                      <a:pPr marL="0" marR="0" algn="ctr" defTabSz="914400" rtl="0" eaLnBrk="1" latinLnBrk="0" hangingPunct="1">
                        <a:lnSpc>
                          <a:spcPct val="100000"/>
                        </a:lnSpc>
                        <a:spcBef>
                          <a:spcPts val="0"/>
                        </a:spcBef>
                        <a:spcAft>
                          <a:spcPts val="0"/>
                        </a:spcAft>
                      </a:pPr>
                      <a:r>
                        <a:rPr lang="en-US" altLang="zh-CN" sz="1500" b="0" u="none" kern="0" dirty="0">
                          <a:solidFill>
                            <a:schemeClr val="dk1"/>
                          </a:solidFill>
                          <a:effectLst/>
                          <a:latin typeface="微软雅黑" panose="020B0503020204020204" pitchFamily="34" charset="-122"/>
                          <a:ea typeface="微软雅黑" panose="020B0503020204020204" pitchFamily="34" charset="-122"/>
                          <a:cs typeface="+mn-cs"/>
                        </a:rPr>
                        <a:t>Ⅱ</a:t>
                      </a: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级预警</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（厂区级）</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①企业厂区生产废水事故排放突发环境事件。②小型的火灾事故次生环境事件。③企业液态风险物质泄漏未排放至外环境</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①</a:t>
                      </a:r>
                      <a:r>
                        <a:rPr lang="zh-CN" altLang="en-US" sz="1500" b="1" u="none" kern="0" dirty="0">
                          <a:solidFill>
                            <a:srgbClr val="FF0000"/>
                          </a:solidFill>
                          <a:effectLst/>
                          <a:latin typeface="微软雅黑" panose="020B0503020204020204" pitchFamily="34" charset="-122"/>
                          <a:ea typeface="微软雅黑" panose="020B0503020204020204" pitchFamily="34" charset="-122"/>
                          <a:cs typeface="+mn-cs"/>
                        </a:rPr>
                        <a:t>启动并实施本企业应急预案，并在第一时间内向高新区应急指挥部报告，同时报高新区管委会；</a:t>
                      </a:r>
                      <a:endParaRPr lang="zh-CN" altLang="en-US" sz="1500" b="1" u="none" kern="0" dirty="0">
                        <a:solidFill>
                          <a:srgbClr val="FF0000"/>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②启动本企业应急指挥机构；</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③协调组织应急救援力量开展应急救援工作；</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④需要其他应急救援力量支援时，向周边企业或园区应急队伍提出支援的请求。</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应急组各成员和社会力量等人员</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r>
              <a:tr h="908050">
                <a:tc>
                  <a:txBody>
                    <a:bodyPr/>
                    <a:lstStyle/>
                    <a:p>
                      <a:pPr marL="0" marR="0" algn="ctr" defTabSz="914400" rtl="0" eaLnBrk="1" latinLnBrk="0" hangingPunct="1">
                        <a:lnSpc>
                          <a:spcPct val="100000"/>
                        </a:lnSpc>
                        <a:spcBef>
                          <a:spcPts val="0"/>
                        </a:spcBef>
                        <a:spcAft>
                          <a:spcPts val="0"/>
                        </a:spcAft>
                      </a:pPr>
                      <a:r>
                        <a:rPr lang="en-US" altLang="zh-CN" sz="1500" b="0" u="none" kern="0">
                          <a:solidFill>
                            <a:schemeClr val="dk1"/>
                          </a:solidFill>
                          <a:effectLst/>
                          <a:latin typeface="微软雅黑" panose="020B0503020204020204" pitchFamily="34" charset="-122"/>
                          <a:ea typeface="微软雅黑" panose="020B0503020204020204" pitchFamily="34" charset="-122"/>
                          <a:cs typeface="+mn-cs"/>
                        </a:rPr>
                        <a:t>Ⅲ</a:t>
                      </a:r>
                      <a:r>
                        <a:rPr lang="zh-CN" altLang="en-US" sz="1500" b="0" u="none" kern="0">
                          <a:solidFill>
                            <a:schemeClr val="dk1"/>
                          </a:solidFill>
                          <a:effectLst/>
                          <a:latin typeface="微软雅黑" panose="020B0503020204020204" pitchFamily="34" charset="-122"/>
                          <a:ea typeface="微软雅黑" panose="020B0503020204020204" pitchFamily="34" charset="-122"/>
                          <a:cs typeface="+mn-cs"/>
                        </a:rPr>
                        <a:t>级预警</a:t>
                      </a:r>
                      <a:endParaRPr lang="zh-CN" altLang="en-US" sz="1500" b="0" u="none" kern="0">
                        <a:solidFill>
                          <a:schemeClr val="dk1"/>
                        </a:solidFill>
                        <a:effectLst/>
                        <a:latin typeface="微软雅黑" panose="020B0503020204020204" pitchFamily="34" charset="-122"/>
                        <a:ea typeface="微软雅黑" panose="020B0503020204020204" pitchFamily="34" charset="-122"/>
                        <a:cs typeface="+mn-cs"/>
                      </a:endParaRPr>
                    </a:p>
                    <a:p>
                      <a:pPr marL="0" marR="0" algn="ctr" defTabSz="914400" rtl="0" eaLnBrk="1" latinLnBrk="0" hangingPunct="1">
                        <a:lnSpc>
                          <a:spcPct val="100000"/>
                        </a:lnSpc>
                        <a:spcBef>
                          <a:spcPts val="0"/>
                        </a:spcBef>
                        <a:spcAft>
                          <a:spcPts val="0"/>
                        </a:spcAft>
                      </a:pPr>
                      <a:r>
                        <a:rPr lang="zh-CN" altLang="en-US" sz="1500" b="0" u="none" kern="0">
                          <a:solidFill>
                            <a:schemeClr val="dk1"/>
                          </a:solidFill>
                          <a:effectLst/>
                          <a:latin typeface="微软雅黑" panose="020B0503020204020204" pitchFamily="34" charset="-122"/>
                          <a:ea typeface="微软雅黑" panose="020B0503020204020204" pitchFamily="34" charset="-122"/>
                          <a:cs typeface="+mn-cs"/>
                        </a:rPr>
                        <a:t>（车间级）</a:t>
                      </a:r>
                      <a:endParaRPr lang="zh-CN" altLang="en-US" sz="1500" b="0" u="none" kern="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①危险废物发生泄漏。</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②液态物料发生少量泄漏，未流出车间</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1" u="none" kern="0" dirty="0">
                          <a:solidFill>
                            <a:srgbClr val="FF0000"/>
                          </a:solidFill>
                          <a:effectLst/>
                          <a:latin typeface="微软雅黑" panose="020B0503020204020204" pitchFamily="34" charset="-122"/>
                          <a:ea typeface="微软雅黑" panose="020B0503020204020204" pitchFamily="34" charset="-122"/>
                          <a:cs typeface="+mn-cs"/>
                        </a:rPr>
                        <a:t>①启动并实施本企业应急预案； ②启动本企业应急指挥机构。</a:t>
                      </a:r>
                      <a:endParaRPr lang="zh-CN" altLang="en-US" sz="1500" b="1" u="none" kern="0" dirty="0">
                        <a:solidFill>
                          <a:srgbClr val="FF0000"/>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c>
                  <a:txBody>
                    <a:bodyPr/>
                    <a:lstStyle/>
                    <a:p>
                      <a:pPr marL="0" marR="0" algn="ctr" defTabSz="914400" rtl="0" eaLnBrk="1" latinLnBrk="0" hangingPunct="1">
                        <a:lnSpc>
                          <a:spcPct val="100000"/>
                        </a:lnSpc>
                        <a:spcBef>
                          <a:spcPts val="0"/>
                        </a:spcBef>
                        <a:spcAft>
                          <a:spcPts val="0"/>
                        </a:spcAft>
                      </a:pPr>
                      <a:r>
                        <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rPr>
                        <a:t>应急组各成员</a:t>
                      </a:r>
                      <a:endParaRPr lang="zh-CN" altLang="en-US" sz="1500" b="0" u="none" kern="0" dirty="0">
                        <a:solidFill>
                          <a:schemeClr val="dk1"/>
                        </a:solidFill>
                        <a:effectLst/>
                        <a:latin typeface="微软雅黑" panose="020B0503020204020204" pitchFamily="34" charset="-122"/>
                        <a:ea typeface="微软雅黑" panose="020B0503020204020204" pitchFamily="34" charset="-122"/>
                        <a:cs typeface="+mn-cs"/>
                      </a:endParaRPr>
                    </a:p>
                  </a:txBody>
                  <a:tcPr marL="56019" marR="56019" marT="37346" marB="37346" anchor="ctr"/>
                </a:tc>
              </a:tr>
            </a:tbl>
          </a:graphicData>
        </a:graphic>
      </p:graphicFrame>
      <p:sp>
        <p:nvSpPr>
          <p:cNvPr id="13" name="Rectangle 1"/>
          <p:cNvSpPr>
            <a:spLocks noChangeArrowheads="1"/>
          </p:cNvSpPr>
          <p:nvPr/>
        </p:nvSpPr>
        <p:spPr bwMode="auto">
          <a:xfrm>
            <a:off x="-76199" y="881453"/>
            <a:ext cx="1219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407035" lvl="0" indent="304800" algn="just" eaLnBrk="1" fontAlgn="base" hangingPunct="1">
              <a:spcBef>
                <a:spcPct val="0"/>
              </a:spcBef>
              <a:spcAft>
                <a:spcPct val="0"/>
              </a:spcAft>
              <a:buClrTx/>
              <a:buSzPct val="94000"/>
              <a:buFontTx/>
              <a:buNone/>
              <a:tabLst>
                <a:tab pos="909955" algn="l"/>
              </a:tabLst>
            </a:pPr>
            <a:r>
              <a:rPr lang="en-US" altLang="zh-CN" sz="2200" dirty="0">
                <a:latin typeface="微软雅黑" panose="020B0503020204020204" pitchFamily="34" charset="-122"/>
                <a:ea typeface="微软雅黑" panose="020B0503020204020204" pitchFamily="34" charset="-122"/>
              </a:rPr>
              <a:t>    </a:t>
            </a:r>
            <a:r>
              <a:rPr lang="zh-CN" altLang="zh-CN" sz="2200" dirty="0">
                <a:latin typeface="微软雅黑" panose="020B0503020204020204" pitchFamily="34" charset="-122"/>
                <a:ea typeface="微软雅黑" panose="020B0503020204020204" pitchFamily="34" charset="-122"/>
              </a:rPr>
              <a:t>根据突发环境事件的可控性、严重程度和影响范围，将突发环境事件的应急响应分三级</a:t>
            </a:r>
            <a:r>
              <a:rPr lang="zh-CN" altLang="en-US" sz="2200" b="1" dirty="0">
                <a:solidFill>
                  <a:schemeClr val="accent1"/>
                </a:solidFill>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Ⅰ级应急响应（流域级）、Ⅱ级应急响应（厂区级）和Ⅲ级应急响应（车间级）。</a:t>
            </a:r>
            <a:endParaRPr lang="zh-CN" altLang="zh-CN" sz="2200" b="1" dirty="0">
              <a:solidFill>
                <a:srgbClr val="FF0000"/>
              </a:solidFill>
              <a:latin typeface="微软雅黑" panose="020B0503020204020204" pitchFamily="34" charset="-122"/>
              <a:ea typeface="微软雅黑" panose="020B0503020204020204" pitchFamily="34" charset="-122"/>
            </a:endParaRPr>
          </a:p>
        </p:txBody>
      </p:sp>
      <p:sp>
        <p:nvSpPr>
          <p:cNvPr id="14" name="object 2"/>
          <p:cNvSpPr/>
          <p:nvPr/>
        </p:nvSpPr>
        <p:spPr>
          <a:xfrm>
            <a:off x="762000" y="0"/>
            <a:ext cx="11414589" cy="731226"/>
          </a:xfrm>
          <a:prstGeom prst="rect">
            <a:avLst/>
          </a:prstGeom>
          <a:blipFill>
            <a:blip r:embed="rId2" cstate="print"/>
            <a:stretch>
              <a:fillRect/>
            </a:stretch>
          </a:blipFill>
        </p:spPr>
        <p:txBody>
          <a:bodyPr wrap="square" lIns="0" tIns="0" rIns="0" bIns="0" rtlCol="0"/>
          <a:lstStyle/>
          <a:p/>
        </p:txBody>
      </p:sp>
      <p:sp>
        <p:nvSpPr>
          <p:cNvPr id="15"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6" name="object 11"/>
          <p:cNvSpPr txBox="1"/>
          <p:nvPr/>
        </p:nvSpPr>
        <p:spPr>
          <a:xfrm>
            <a:off x="975189" y="125538"/>
            <a:ext cx="4129028"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3200" b="1" spc="-10"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急</a:t>
            </a: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响应程序及分级</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二</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77411" y="17682"/>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42</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园区主要环境风险物质</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0" y="803663"/>
          <a:ext cx="12192001" cy="5628520"/>
        </p:xfrm>
        <a:graphic>
          <a:graphicData uri="http://schemas.openxmlformats.org/drawingml/2006/table">
            <a:tbl>
              <a:tblPr>
                <a:tableStyleId>{5C22544A-7EE6-4342-B048-85BDC9FD1C3A}</a:tableStyleId>
              </a:tblPr>
              <a:tblGrid>
                <a:gridCol w="6324600"/>
                <a:gridCol w="5867401"/>
              </a:tblGrid>
              <a:tr h="713874">
                <a:tc rowSpan="2">
                  <a:txBody>
                    <a:bodyPr/>
                    <a:lstStyle/>
                    <a:p>
                      <a:pPr marL="0" marR="0" algn="ctr">
                        <a:lnSpc>
                          <a:spcPct val="125000"/>
                        </a:lnSpc>
                        <a:spcBef>
                          <a:spcPts val="0"/>
                        </a:spcBef>
                        <a:spcAft>
                          <a:spcPts val="0"/>
                        </a:spcAft>
                      </a:pPr>
                      <a:r>
                        <a:rPr lang="zh-CN" altLang="en-US" sz="5400" kern="100" dirty="0">
                          <a:effectLst/>
                          <a:latin typeface="微软雅黑" panose="020B0503020204020204" pitchFamily="34" charset="-122"/>
                          <a:ea typeface="微软雅黑" panose="020B0503020204020204" pitchFamily="34" charset="-122"/>
                        </a:rPr>
                        <a:t>液氯</a:t>
                      </a:r>
                      <a:endParaRPr lang="zh-CN" altLang="en-US" sz="5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分子式：</a:t>
                      </a:r>
                      <a:r>
                        <a:rPr lang="en-US" altLang="zh-CN" sz="2400" kern="100" dirty="0">
                          <a:effectLst/>
                          <a:latin typeface="微软雅黑" panose="020B0503020204020204" pitchFamily="34" charset="-122"/>
                          <a:ea typeface="微软雅黑" panose="020B0503020204020204" pitchFamily="34" charset="-122"/>
                        </a:rPr>
                        <a:t>Cl</a:t>
                      </a:r>
                      <a:r>
                        <a:rPr lang="en-US" altLang="zh-CN" sz="1100" kern="100" dirty="0">
                          <a:effectLst/>
                          <a:latin typeface="微软雅黑" panose="020B0503020204020204" pitchFamily="34" charset="-122"/>
                          <a:ea typeface="微软雅黑" panose="020B0503020204020204" pitchFamily="34" charset="-122"/>
                        </a:rPr>
                        <a:t>2</a:t>
                      </a:r>
                      <a:endParaRPr lang="zh-CN" altLang="en-US" sz="2400" kern="100" baseline="-25000" dirty="0">
                        <a:effectLst/>
                        <a:latin typeface="微软雅黑" panose="020B0503020204020204" pitchFamily="34" charset="-122"/>
                        <a:ea typeface="微软雅黑" panose="020B0503020204020204" pitchFamily="34" charset="-122"/>
                      </a:endParaRPr>
                    </a:p>
                  </a:txBody>
                  <a:tcPr marL="16771" marR="16771" marT="43126" marB="43126" anchor="ctr"/>
                </a:tc>
              </a:tr>
              <a:tr h="713874">
                <a:tc vMerge="1">
                  <a:tcPr/>
                </a:tc>
                <a:tc>
                  <a:txBody>
                    <a:bodyPr/>
                    <a:lstStyle/>
                    <a:p>
                      <a:pPr marL="0" marR="0" algn="ctr">
                        <a:lnSpc>
                          <a:spcPct val="125000"/>
                        </a:lnSpc>
                        <a:spcBef>
                          <a:spcPts val="0"/>
                        </a:spcBef>
                        <a:spcAft>
                          <a:spcPts val="0"/>
                        </a:spcAft>
                      </a:pPr>
                      <a:r>
                        <a:rPr lang="en-US" altLang="zh-CN" sz="2400" kern="100" dirty="0">
                          <a:effectLst/>
                          <a:latin typeface="微软雅黑" panose="020B0503020204020204" pitchFamily="34" charset="-122"/>
                          <a:ea typeface="微软雅黑" panose="020B0503020204020204" pitchFamily="34" charset="-122"/>
                        </a:rPr>
                        <a:t>CAS</a:t>
                      </a:r>
                      <a:r>
                        <a:rPr lang="zh-CN" altLang="en-US" sz="2400" kern="100" dirty="0">
                          <a:effectLst/>
                          <a:latin typeface="微软雅黑" panose="020B0503020204020204" pitchFamily="34" charset="-122"/>
                          <a:ea typeface="微软雅黑" panose="020B0503020204020204" pitchFamily="34" charset="-122"/>
                        </a:rPr>
                        <a:t>：</a:t>
                      </a:r>
                      <a:r>
                        <a:rPr lang="en-US" altLang="zh-CN" sz="2400" kern="100" dirty="0">
                          <a:effectLst/>
                          <a:latin typeface="微软雅黑" panose="020B0503020204020204" pitchFamily="34" charset="-122"/>
                          <a:ea typeface="微软雅黑" panose="020B0503020204020204" pitchFamily="34" charset="-122"/>
                        </a:rPr>
                        <a:t>7782-50-5</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r>
              <a:tr h="4200772">
                <a:tc>
                  <a:txBody>
                    <a:bodyPr/>
                    <a:lstStyle/>
                    <a:p>
                      <a:pPr marL="0" marR="0" algn="l" defTabSz="914400" rtl="0" eaLnBrk="1" latinLnBrk="0" hangingPunct="1">
                        <a:lnSpc>
                          <a:spcPct val="150000"/>
                        </a:lnSpc>
                        <a:spcBef>
                          <a:spcPts val="0"/>
                        </a:spcBef>
                        <a:spcAft>
                          <a:spcPts val="0"/>
                        </a:spcAft>
                      </a:pPr>
                      <a:r>
                        <a:rPr lang="zh-CN" altLang="en-US" sz="2000" b="1" kern="0" dirty="0">
                          <a:solidFill>
                            <a:schemeClr val="accent1"/>
                          </a:solidFill>
                          <a:effectLst/>
                          <a:latin typeface="微软雅黑" panose="020B0503020204020204" pitchFamily="34" charset="-122"/>
                          <a:ea typeface="微软雅黑" panose="020B0503020204020204" pitchFamily="34" charset="-122"/>
                          <a:cs typeface="+mn-cs"/>
                        </a:rPr>
                        <a:t>      危险性</a:t>
                      </a:r>
                      <a:endParaRPr lang="en-US" altLang="zh-CN" sz="20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黄绿色液体，有强烈刺激性气味。</a:t>
                      </a:r>
                      <a:r>
                        <a:rPr lang="zh-CN" altLang="zh-CN" sz="2000" kern="1200" dirty="0">
                          <a:solidFill>
                            <a:schemeClr val="dk1"/>
                          </a:solidFill>
                          <a:effectLst/>
                          <a:latin typeface="+mn-lt"/>
                          <a:ea typeface="+mn-ea"/>
                          <a:cs typeface="+mn-cs"/>
                        </a:rPr>
                        <a:t>与空气混合能形成爆炸性混合物。遇明火、高热能引起燃烧爆炸。</a:t>
                      </a:r>
                      <a:endParaRPr lang="en-US" altLang="zh-CN" sz="1800"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2000" b="1" kern="0" dirty="0">
                          <a:solidFill>
                            <a:schemeClr val="accent1"/>
                          </a:solidFill>
                          <a:effectLst/>
                          <a:latin typeface="微软雅黑" panose="020B0503020204020204" pitchFamily="34" charset="-122"/>
                          <a:ea typeface="微软雅黑" panose="020B0503020204020204" pitchFamily="34" charset="-122"/>
                          <a:cs typeface="+mn-cs"/>
                        </a:rPr>
                        <a:t>      急救</a:t>
                      </a:r>
                      <a:endParaRPr lang="en-US" altLang="zh-CN" sz="20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皮肤接触，立即脱去被污染的衣着，大量水冲洗；眼睛接触用流动水或者生理盐水冲洗。吸入：迅速脱离现场至空气新鲜处。</a:t>
                      </a:r>
                      <a:endParaRPr lang="zh-CN" altLang="en-US" sz="1800" kern="0" dirty="0">
                        <a:solidFill>
                          <a:schemeClr val="dk1"/>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泄漏处理</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a:lnSpc>
                          <a:spcPct val="150000"/>
                        </a:lnSpc>
                      </a:pPr>
                      <a:r>
                        <a:rPr lang="en-US" altLang="zh-CN" sz="2000" kern="1200" dirty="0">
                          <a:solidFill>
                            <a:schemeClr val="dk1"/>
                          </a:solidFill>
                          <a:effectLst/>
                          <a:latin typeface="+mn-lt"/>
                          <a:ea typeface="+mn-ea"/>
                          <a:cs typeface="+mn-cs"/>
                        </a:rPr>
                        <a:t>      </a:t>
                      </a:r>
                      <a:r>
                        <a:rPr lang="zh-CN" altLang="zh-CN" sz="2000" kern="1200" dirty="0">
                          <a:solidFill>
                            <a:schemeClr val="dk1"/>
                          </a:solidFill>
                          <a:effectLst/>
                          <a:latin typeface="+mn-lt"/>
                          <a:ea typeface="+mn-ea"/>
                          <a:cs typeface="+mn-cs"/>
                        </a:rPr>
                        <a:t>迅速撤离泄漏污染区人员至上风处，并立即进行</a:t>
                      </a:r>
                      <a:endParaRPr lang="zh-CN" altLang="zh-CN" sz="2000" kern="1200" dirty="0">
                        <a:solidFill>
                          <a:schemeClr val="dk1"/>
                        </a:solidFill>
                        <a:effectLst/>
                        <a:latin typeface="+mn-lt"/>
                        <a:ea typeface="+mn-ea"/>
                        <a:cs typeface="+mn-cs"/>
                      </a:endParaRPr>
                    </a:p>
                    <a:p>
                      <a:pPr>
                        <a:lnSpc>
                          <a:spcPct val="150000"/>
                        </a:lnSpc>
                      </a:pPr>
                      <a:r>
                        <a:rPr lang="zh-CN" altLang="zh-CN" sz="2000" kern="1200" dirty="0">
                          <a:solidFill>
                            <a:schemeClr val="dk1"/>
                          </a:solidFill>
                          <a:effectLst/>
                          <a:latin typeface="+mn-lt"/>
                          <a:ea typeface="+mn-ea"/>
                          <a:cs typeface="+mn-cs"/>
                        </a:rPr>
                        <a:t>隔离</a:t>
                      </a:r>
                      <a:r>
                        <a:rPr lang="zh-CN" altLang="en-US" sz="2000" kern="1200" dirty="0">
                          <a:solidFill>
                            <a:schemeClr val="dk1"/>
                          </a:solidFill>
                          <a:effectLst/>
                          <a:latin typeface="+mn-lt"/>
                          <a:ea typeface="+mn-ea"/>
                          <a:cs typeface="+mn-cs"/>
                        </a:rPr>
                        <a:t>，</a:t>
                      </a:r>
                      <a:r>
                        <a:rPr lang="zh-CN" altLang="zh-CN" sz="2000" kern="1200" dirty="0">
                          <a:solidFill>
                            <a:schemeClr val="dk1"/>
                          </a:solidFill>
                          <a:effectLst/>
                          <a:latin typeface="+mn-lt"/>
                          <a:ea typeface="+mn-ea"/>
                          <a:cs typeface="+mn-cs"/>
                        </a:rPr>
                        <a:t>严格限制出入，切断火源。建议应急处理人员戴自给正压式呼吸器，穿防毒服。尽可能切断泄漏源。合理通风，加速扩散。高浓度泄漏区，喷雾状水稀释、溶解</a:t>
                      </a:r>
                      <a:r>
                        <a:rPr lang="zh-CN" altLang="en-US" sz="2000" kern="1200" dirty="0">
                          <a:solidFill>
                            <a:schemeClr val="dk1"/>
                          </a:solidFill>
                          <a:effectLst/>
                          <a:latin typeface="+mn-lt"/>
                          <a:ea typeface="+mn-ea"/>
                          <a:cs typeface="+mn-cs"/>
                        </a:rPr>
                        <a:t>，或者将漏气钢瓶浸入石灰乳溶液中。</a:t>
                      </a:r>
                      <a:endParaRPr lang="en-US" altLang="zh-CN" sz="1800" b="1" kern="0" dirty="0">
                        <a:solidFill>
                          <a:srgbClr val="FF0000"/>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77411" y="17682"/>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42</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园区主要环境风险物质</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0" y="827311"/>
          <a:ext cx="12039600" cy="5628520"/>
        </p:xfrm>
        <a:graphic>
          <a:graphicData uri="http://schemas.openxmlformats.org/drawingml/2006/table">
            <a:tbl>
              <a:tblPr>
                <a:tableStyleId>{5C22544A-7EE6-4342-B048-85BDC9FD1C3A}</a:tableStyleId>
              </a:tblPr>
              <a:tblGrid>
                <a:gridCol w="6856189"/>
                <a:gridCol w="5183411"/>
              </a:tblGrid>
              <a:tr h="713874">
                <a:tc rowSpan="2">
                  <a:txBody>
                    <a:bodyPr/>
                    <a:lstStyle/>
                    <a:p>
                      <a:pPr marL="0" marR="0" algn="ctr">
                        <a:lnSpc>
                          <a:spcPct val="125000"/>
                        </a:lnSpc>
                        <a:spcBef>
                          <a:spcPts val="0"/>
                        </a:spcBef>
                        <a:spcAft>
                          <a:spcPts val="0"/>
                        </a:spcAft>
                      </a:pPr>
                      <a:r>
                        <a:rPr lang="zh-CN" altLang="en-US" sz="5400" kern="100" dirty="0">
                          <a:effectLst/>
                          <a:latin typeface="微软雅黑" panose="020B0503020204020204" pitchFamily="34" charset="-122"/>
                          <a:ea typeface="微软雅黑" panose="020B0503020204020204" pitchFamily="34" charset="-122"/>
                        </a:rPr>
                        <a:t>液氨</a:t>
                      </a:r>
                      <a:endParaRPr lang="zh-CN" altLang="en-US" sz="5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分子式：</a:t>
                      </a:r>
                      <a:r>
                        <a:rPr lang="en-US" altLang="zh-CN" sz="2400" kern="100" dirty="0">
                          <a:effectLst/>
                          <a:latin typeface="微软雅黑" panose="020B0503020204020204" pitchFamily="34" charset="-122"/>
                          <a:ea typeface="微软雅黑" panose="020B0503020204020204" pitchFamily="34" charset="-122"/>
                        </a:rPr>
                        <a:t>NH</a:t>
                      </a:r>
                      <a:r>
                        <a:rPr lang="en-US" altLang="zh-CN" sz="2400" kern="100" baseline="-25000" dirty="0">
                          <a:effectLst/>
                          <a:latin typeface="微软雅黑" panose="020B0503020204020204" pitchFamily="34" charset="-122"/>
                          <a:ea typeface="微软雅黑" panose="020B0503020204020204" pitchFamily="34" charset="-122"/>
                        </a:rPr>
                        <a:t>3</a:t>
                      </a:r>
                      <a:endParaRPr lang="zh-CN" altLang="en-US" sz="2400" kern="100" baseline="-25000" dirty="0">
                        <a:effectLst/>
                        <a:latin typeface="微软雅黑" panose="020B0503020204020204" pitchFamily="34" charset="-122"/>
                        <a:ea typeface="微软雅黑" panose="020B0503020204020204" pitchFamily="34" charset="-122"/>
                      </a:endParaRPr>
                    </a:p>
                  </a:txBody>
                  <a:tcPr marL="16771" marR="16771" marT="43126" marB="43126" anchor="ctr"/>
                </a:tc>
              </a:tr>
              <a:tr h="713874">
                <a:tc vMerge="1">
                  <a:tcPr/>
                </a:tc>
                <a:tc>
                  <a:txBody>
                    <a:bodyPr/>
                    <a:lstStyle/>
                    <a:p>
                      <a:pPr marL="0" marR="0" algn="ctr">
                        <a:lnSpc>
                          <a:spcPct val="125000"/>
                        </a:lnSpc>
                        <a:spcBef>
                          <a:spcPts val="0"/>
                        </a:spcBef>
                        <a:spcAft>
                          <a:spcPts val="0"/>
                        </a:spcAft>
                      </a:pPr>
                      <a:r>
                        <a:rPr lang="en-US" altLang="zh-CN" sz="2400" kern="100" dirty="0">
                          <a:effectLst/>
                          <a:latin typeface="微软雅黑" panose="020B0503020204020204" pitchFamily="34" charset="-122"/>
                          <a:ea typeface="微软雅黑" panose="020B0503020204020204" pitchFamily="34" charset="-122"/>
                        </a:rPr>
                        <a:t>CAS</a:t>
                      </a:r>
                      <a:r>
                        <a:rPr lang="zh-CN" altLang="en-US" sz="2400" kern="100" dirty="0">
                          <a:effectLst/>
                          <a:latin typeface="微软雅黑" panose="020B0503020204020204" pitchFamily="34" charset="-122"/>
                          <a:ea typeface="微软雅黑" panose="020B0503020204020204" pitchFamily="34" charset="-122"/>
                        </a:rPr>
                        <a:t>：</a:t>
                      </a:r>
                      <a:r>
                        <a:rPr lang="en-US" altLang="zh-CN" sz="2400" kern="100" dirty="0">
                          <a:effectLst/>
                          <a:latin typeface="微软雅黑" panose="020B0503020204020204" pitchFamily="34" charset="-122"/>
                          <a:ea typeface="微软雅黑" panose="020B0503020204020204" pitchFamily="34" charset="-122"/>
                        </a:rPr>
                        <a:t>7664-61-7</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r>
              <a:tr h="4200772">
                <a:tc>
                  <a:txBody>
                    <a:bodyPr/>
                    <a:lstStyle/>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4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000" b="1" kern="0" dirty="0">
                          <a:solidFill>
                            <a:schemeClr val="accent1"/>
                          </a:solidFill>
                          <a:effectLst/>
                          <a:latin typeface="微软雅黑" panose="020B0503020204020204" pitchFamily="34" charset="-122"/>
                          <a:ea typeface="微软雅黑" panose="020B0503020204020204" pitchFamily="34" charset="-122"/>
                          <a:cs typeface="+mn-cs"/>
                        </a:rPr>
                        <a:t>危险性</a:t>
                      </a:r>
                      <a:endParaRPr lang="en-US" altLang="zh-CN" sz="20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无色透明液体，有强烈刺激性气味，具有弱碱性。</a:t>
                      </a:r>
                      <a:r>
                        <a:rPr lang="zh-CN" altLang="zh-CN" sz="2000" kern="1200" dirty="0">
                          <a:solidFill>
                            <a:schemeClr val="dk1"/>
                          </a:solidFill>
                          <a:effectLst/>
                          <a:latin typeface="+mn-lt"/>
                          <a:ea typeface="+mn-ea"/>
                          <a:cs typeface="+mn-cs"/>
                        </a:rPr>
                        <a:t>与空气混合</a:t>
                      </a:r>
                      <a:r>
                        <a:rPr lang="zh-CN" altLang="en-US" sz="2000" kern="1200" dirty="0">
                          <a:solidFill>
                            <a:schemeClr val="dk1"/>
                          </a:solidFill>
                          <a:effectLst/>
                          <a:latin typeface="+mn-lt"/>
                          <a:ea typeface="+mn-ea"/>
                          <a:cs typeface="+mn-cs"/>
                        </a:rPr>
                        <a:t>一定比例时，</a:t>
                      </a:r>
                      <a:r>
                        <a:rPr lang="zh-CN" altLang="zh-CN" sz="2000" kern="1200" dirty="0">
                          <a:solidFill>
                            <a:schemeClr val="dk1"/>
                          </a:solidFill>
                          <a:effectLst/>
                          <a:latin typeface="+mn-lt"/>
                          <a:ea typeface="+mn-ea"/>
                          <a:cs typeface="+mn-cs"/>
                        </a:rPr>
                        <a:t>遇明火能引起燃烧爆炸。</a:t>
                      </a:r>
                      <a:endParaRPr lang="en-US" altLang="zh-CN" sz="1800"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急救</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皮肤接触，立即脱去被污染的衣着，</a:t>
                      </a:r>
                      <a:r>
                        <a:rPr lang="en-US" altLang="zh-CN" sz="1800" kern="0" dirty="0">
                          <a:solidFill>
                            <a:schemeClr val="dk1"/>
                          </a:solidFill>
                          <a:effectLst/>
                          <a:latin typeface="微软雅黑" panose="020B0503020204020204" pitchFamily="34" charset="-122"/>
                          <a:ea typeface="微软雅黑" panose="020B0503020204020204" pitchFamily="34" charset="-122"/>
                          <a:cs typeface="+mn-cs"/>
                        </a:rPr>
                        <a:t>2%</a:t>
                      </a: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硼酸液或者大量水冲洗；眼睛接触用流动水或者生理盐水冲洗。吸入：迅速脱离现场至空气新鲜处。</a:t>
                      </a:r>
                      <a:endParaRPr lang="zh-CN" altLang="en-US" sz="1800" kern="0" dirty="0">
                        <a:solidFill>
                          <a:schemeClr val="dk1"/>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泄漏处理</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a:lnSpc>
                          <a:spcPct val="150000"/>
                        </a:lnSpc>
                      </a:pPr>
                      <a:r>
                        <a:rPr lang="en-US" altLang="zh-CN" sz="1800" kern="1200" dirty="0">
                          <a:solidFill>
                            <a:schemeClr val="dk1"/>
                          </a:solidFill>
                          <a:effectLst/>
                          <a:latin typeface="+mn-lt"/>
                          <a:ea typeface="+mn-ea"/>
                          <a:cs typeface="+mn-cs"/>
                        </a:rPr>
                        <a:t>      </a:t>
                      </a:r>
                      <a:r>
                        <a:rPr lang="zh-CN" altLang="zh-CN" sz="1800" kern="1200" dirty="0">
                          <a:solidFill>
                            <a:schemeClr val="dk1"/>
                          </a:solidFill>
                          <a:effectLst/>
                          <a:latin typeface="+mn-lt"/>
                          <a:ea typeface="+mn-ea"/>
                          <a:cs typeface="+mn-cs"/>
                        </a:rPr>
                        <a:t>迅速撤离泄漏污染区人员至上风处，并立即进行</a:t>
                      </a:r>
                      <a:endParaRPr lang="zh-CN" altLang="zh-CN" sz="1800" kern="1200" dirty="0">
                        <a:solidFill>
                          <a:schemeClr val="dk1"/>
                        </a:solidFill>
                        <a:effectLst/>
                        <a:latin typeface="+mn-lt"/>
                        <a:ea typeface="+mn-ea"/>
                        <a:cs typeface="+mn-cs"/>
                      </a:endParaRPr>
                    </a:p>
                    <a:p>
                      <a:pPr>
                        <a:lnSpc>
                          <a:spcPct val="150000"/>
                        </a:lnSpc>
                      </a:pPr>
                      <a:r>
                        <a:rPr lang="zh-CN" altLang="zh-CN" sz="1800" kern="1200" dirty="0">
                          <a:solidFill>
                            <a:schemeClr val="dk1"/>
                          </a:solidFill>
                          <a:effectLst/>
                          <a:latin typeface="+mn-lt"/>
                          <a:ea typeface="+mn-ea"/>
                          <a:cs typeface="+mn-cs"/>
                        </a:rPr>
                        <a:t>隔离</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严格限制出入，切断火源。建议应急处理人员戴自给正压式呼吸器，穿防毒服。尽可能切断泄漏源。合理通风，加速扩散。高浓度泄漏区，喷含盐酸的雾状水中和、稀释、溶解。构筑围堤或挖坑收容产生的大量废水。</a:t>
                      </a:r>
                      <a:r>
                        <a:rPr lang="en-US" altLang="zh-CN" sz="1800" b="1" kern="0" dirty="0">
                          <a:solidFill>
                            <a:schemeClr val="accent1"/>
                          </a:solidFill>
                          <a:effectLst/>
                          <a:latin typeface="微软雅黑" panose="020B0503020204020204" pitchFamily="34" charset="-122"/>
                          <a:ea typeface="微软雅黑" panose="020B0503020204020204" pitchFamily="34" charset="-122"/>
                          <a:cs typeface="+mn-cs"/>
                        </a:rPr>
                        <a:t>     </a:t>
                      </a:r>
                      <a:endParaRPr lang="en-US" altLang="zh-CN" sz="1600" b="1" kern="0" dirty="0">
                        <a:solidFill>
                          <a:srgbClr val="FF0000"/>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77411" y="17682"/>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42</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园区主要环境风险物质</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0" y="827311"/>
          <a:ext cx="12039600" cy="5628520"/>
        </p:xfrm>
        <a:graphic>
          <a:graphicData uri="http://schemas.openxmlformats.org/drawingml/2006/table">
            <a:tbl>
              <a:tblPr>
                <a:tableStyleId>{5C22544A-7EE6-4342-B048-85BDC9FD1C3A}</a:tableStyleId>
              </a:tblPr>
              <a:tblGrid>
                <a:gridCol w="6856189"/>
                <a:gridCol w="5183411"/>
              </a:tblGrid>
              <a:tr h="713874">
                <a:tc rowSpan="2">
                  <a:txBody>
                    <a:bodyPr/>
                    <a:lstStyle/>
                    <a:p>
                      <a:pPr marL="0" marR="0" algn="ctr">
                        <a:lnSpc>
                          <a:spcPct val="125000"/>
                        </a:lnSpc>
                        <a:spcBef>
                          <a:spcPts val="0"/>
                        </a:spcBef>
                        <a:spcAft>
                          <a:spcPts val="0"/>
                        </a:spcAft>
                      </a:pPr>
                      <a:r>
                        <a:rPr lang="zh-CN" altLang="en-US" sz="5400" kern="100" dirty="0">
                          <a:effectLst/>
                          <a:latin typeface="微软雅黑" panose="020B0503020204020204" pitchFamily="34" charset="-122"/>
                          <a:ea typeface="微软雅黑" panose="020B0503020204020204" pitchFamily="34" charset="-122"/>
                        </a:rPr>
                        <a:t>二氯乙烷</a:t>
                      </a:r>
                      <a:endParaRPr lang="zh-CN" altLang="en-US" sz="5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分子式：</a:t>
                      </a:r>
                      <a:r>
                        <a:rPr lang="en-US" altLang="zh-CN" sz="2400" kern="100" dirty="0">
                          <a:effectLst/>
                          <a:latin typeface="微软雅黑" panose="020B0503020204020204" pitchFamily="34" charset="-122"/>
                          <a:ea typeface="微软雅黑" panose="020B0503020204020204" pitchFamily="34" charset="-122"/>
                        </a:rPr>
                        <a:t>C</a:t>
                      </a:r>
                      <a:r>
                        <a:rPr lang="en-US" altLang="zh-CN" sz="1050" kern="100" dirty="0">
                          <a:effectLst/>
                          <a:latin typeface="微软雅黑" panose="020B0503020204020204" pitchFamily="34" charset="-122"/>
                          <a:ea typeface="微软雅黑" panose="020B0503020204020204" pitchFamily="34" charset="-122"/>
                        </a:rPr>
                        <a:t>2</a:t>
                      </a:r>
                      <a:r>
                        <a:rPr lang="en-US" altLang="zh-CN" sz="2400" kern="100" dirty="0">
                          <a:effectLst/>
                          <a:latin typeface="微软雅黑" panose="020B0503020204020204" pitchFamily="34" charset="-122"/>
                          <a:ea typeface="微软雅黑" panose="020B0503020204020204" pitchFamily="34" charset="-122"/>
                        </a:rPr>
                        <a:t>H</a:t>
                      </a:r>
                      <a:r>
                        <a:rPr lang="en-US" altLang="zh-CN" sz="1000" kern="100" dirty="0">
                          <a:effectLst/>
                          <a:latin typeface="微软雅黑" panose="020B0503020204020204" pitchFamily="34" charset="-122"/>
                          <a:ea typeface="微软雅黑" panose="020B0503020204020204" pitchFamily="34" charset="-122"/>
                        </a:rPr>
                        <a:t>4</a:t>
                      </a:r>
                      <a:r>
                        <a:rPr lang="en-US" altLang="zh-CN" sz="2400" kern="100" dirty="0">
                          <a:effectLst/>
                          <a:latin typeface="微软雅黑" panose="020B0503020204020204" pitchFamily="34" charset="-122"/>
                          <a:ea typeface="微软雅黑" panose="020B0503020204020204" pitchFamily="34" charset="-122"/>
                        </a:rPr>
                        <a:t>Cl</a:t>
                      </a:r>
                      <a:r>
                        <a:rPr lang="en-US" altLang="zh-CN" sz="900" kern="100" dirty="0">
                          <a:effectLst/>
                          <a:latin typeface="微软雅黑" panose="020B0503020204020204" pitchFamily="34" charset="-122"/>
                          <a:ea typeface="微软雅黑" panose="020B0503020204020204" pitchFamily="34" charset="-122"/>
                        </a:rPr>
                        <a:t>2</a:t>
                      </a:r>
                      <a:endParaRPr lang="zh-CN" altLang="en-US" sz="2400" kern="100" baseline="-25000" dirty="0">
                        <a:effectLst/>
                        <a:latin typeface="微软雅黑" panose="020B0503020204020204" pitchFamily="34" charset="-122"/>
                        <a:ea typeface="微软雅黑" panose="020B0503020204020204" pitchFamily="34" charset="-122"/>
                      </a:endParaRPr>
                    </a:p>
                  </a:txBody>
                  <a:tcPr marL="16771" marR="16771" marT="43126" marB="43126" anchor="ctr"/>
                </a:tc>
              </a:tr>
              <a:tr h="713874">
                <a:tc vMerge="1">
                  <a:tcPr/>
                </a:tc>
                <a:tc>
                  <a:txBody>
                    <a:bodyPr/>
                    <a:lstStyle/>
                    <a:p>
                      <a:pPr marL="0" marR="0" algn="ctr">
                        <a:lnSpc>
                          <a:spcPct val="125000"/>
                        </a:lnSpc>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危险货物编号：</a:t>
                      </a:r>
                      <a:r>
                        <a:rPr lang="en-US" altLang="zh-CN" sz="2400" kern="100" dirty="0">
                          <a:effectLst/>
                          <a:latin typeface="微软雅黑" panose="020B0503020204020204" pitchFamily="34" charset="-122"/>
                          <a:ea typeface="微软雅黑" panose="020B0503020204020204" pitchFamily="34" charset="-122"/>
                        </a:rPr>
                        <a:t>32035</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r>
              <a:tr h="4200772">
                <a:tc>
                  <a:txBody>
                    <a:bodyPr/>
                    <a:lstStyle/>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4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000" b="1" kern="0" dirty="0">
                          <a:solidFill>
                            <a:schemeClr val="accent1"/>
                          </a:solidFill>
                          <a:effectLst/>
                          <a:latin typeface="微软雅黑" panose="020B0503020204020204" pitchFamily="34" charset="-122"/>
                          <a:ea typeface="微软雅黑" panose="020B0503020204020204" pitchFamily="34" charset="-122"/>
                          <a:cs typeface="+mn-cs"/>
                        </a:rPr>
                        <a:t>危险性</a:t>
                      </a:r>
                      <a:endParaRPr lang="en-US" altLang="zh-CN" sz="20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无色或浅黄色透明液体，为可疑致癌物，具有刺激性。</a:t>
                      </a:r>
                      <a:r>
                        <a:rPr lang="zh-CN" altLang="en-US" sz="2000" kern="1200" dirty="0">
                          <a:solidFill>
                            <a:schemeClr val="dk1"/>
                          </a:solidFill>
                          <a:effectLst/>
                          <a:latin typeface="+mn-lt"/>
                          <a:ea typeface="+mn-ea"/>
                          <a:cs typeface="+mn-cs"/>
                        </a:rPr>
                        <a:t>高热分解成腐蚀性烟气，比重比空气重，较低处扩散较远，遇火源燃烧</a:t>
                      </a:r>
                      <a:r>
                        <a:rPr lang="zh-CN" altLang="zh-CN" sz="2000" kern="1200" dirty="0">
                          <a:solidFill>
                            <a:schemeClr val="dk1"/>
                          </a:solidFill>
                          <a:effectLst/>
                          <a:latin typeface="+mn-lt"/>
                          <a:ea typeface="+mn-ea"/>
                          <a:cs typeface="+mn-cs"/>
                        </a:rPr>
                        <a:t>。</a:t>
                      </a:r>
                      <a:endParaRPr lang="en-US" altLang="zh-CN" sz="1800"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急救</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皮肤接触，立即脱去被污染的衣着大量水冲洗；眼睛接触用流动水或者生理盐水冲洗。吸入：迅速脱离现场至空气新鲜处。</a:t>
                      </a:r>
                      <a:endParaRPr lang="zh-CN" altLang="en-US" sz="1800" kern="0" dirty="0">
                        <a:solidFill>
                          <a:schemeClr val="dk1"/>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泄漏处理</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a:lnSpc>
                          <a:spcPct val="150000"/>
                        </a:lnSpc>
                      </a:pPr>
                      <a:r>
                        <a:rPr lang="en-US" altLang="zh-CN" sz="1800" kern="1200" dirty="0">
                          <a:solidFill>
                            <a:schemeClr val="dk1"/>
                          </a:solidFill>
                          <a:effectLst/>
                          <a:latin typeface="+mn-lt"/>
                          <a:ea typeface="+mn-ea"/>
                          <a:cs typeface="+mn-cs"/>
                        </a:rPr>
                        <a:t>      </a:t>
                      </a:r>
                      <a:r>
                        <a:rPr lang="zh-CN" altLang="zh-CN" sz="1800" kern="1200" dirty="0">
                          <a:solidFill>
                            <a:schemeClr val="dk1"/>
                          </a:solidFill>
                          <a:effectLst/>
                          <a:latin typeface="+mn-lt"/>
                          <a:ea typeface="+mn-ea"/>
                          <a:cs typeface="+mn-cs"/>
                        </a:rPr>
                        <a:t>迅速撤离泄漏污染区人员至上风处，并立即进行</a:t>
                      </a:r>
                      <a:endParaRPr lang="zh-CN" altLang="zh-CN" sz="1800" kern="1200" dirty="0">
                        <a:solidFill>
                          <a:schemeClr val="dk1"/>
                        </a:solidFill>
                        <a:effectLst/>
                        <a:latin typeface="+mn-lt"/>
                        <a:ea typeface="+mn-ea"/>
                        <a:cs typeface="+mn-cs"/>
                      </a:endParaRPr>
                    </a:p>
                    <a:p>
                      <a:pPr>
                        <a:lnSpc>
                          <a:spcPct val="150000"/>
                        </a:lnSpc>
                      </a:pPr>
                      <a:r>
                        <a:rPr lang="zh-CN" altLang="zh-CN" sz="1800" kern="1200" dirty="0">
                          <a:solidFill>
                            <a:schemeClr val="dk1"/>
                          </a:solidFill>
                          <a:effectLst/>
                          <a:latin typeface="+mn-lt"/>
                          <a:ea typeface="+mn-ea"/>
                          <a:cs typeface="+mn-cs"/>
                        </a:rPr>
                        <a:t>隔离</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严格限制出入，切断火源。建议应急处理人员戴自给正压式呼吸器，穿防毒服。尽可能切断泄漏源。</a:t>
                      </a:r>
                      <a:r>
                        <a:rPr lang="zh-CN" altLang="en-US" sz="1800" kern="1200" dirty="0">
                          <a:solidFill>
                            <a:schemeClr val="dk1"/>
                          </a:solidFill>
                          <a:effectLst/>
                          <a:latin typeface="+mn-lt"/>
                          <a:ea typeface="+mn-ea"/>
                          <a:cs typeface="+mn-cs"/>
                        </a:rPr>
                        <a:t>少量用砂土或不燃材料吸收，大量泄漏构筑围堤或者挖坑收集。</a:t>
                      </a:r>
                      <a:endParaRPr lang="en-US" altLang="zh-CN" sz="1600" b="1" kern="0" dirty="0">
                        <a:solidFill>
                          <a:srgbClr val="FF0000"/>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77411" y="17682"/>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42</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园区主要环境风险物质</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0" y="827311"/>
          <a:ext cx="12039600" cy="5628520"/>
        </p:xfrm>
        <a:graphic>
          <a:graphicData uri="http://schemas.openxmlformats.org/drawingml/2006/table">
            <a:tbl>
              <a:tblPr>
                <a:tableStyleId>{5C22544A-7EE6-4342-B048-85BDC9FD1C3A}</a:tableStyleId>
              </a:tblPr>
              <a:tblGrid>
                <a:gridCol w="6856189"/>
                <a:gridCol w="5183411"/>
              </a:tblGrid>
              <a:tr h="713874">
                <a:tc rowSpan="2">
                  <a:txBody>
                    <a:bodyPr/>
                    <a:lstStyle/>
                    <a:p>
                      <a:pPr marL="0" marR="0" algn="ctr">
                        <a:lnSpc>
                          <a:spcPct val="125000"/>
                        </a:lnSpc>
                        <a:spcBef>
                          <a:spcPts val="0"/>
                        </a:spcBef>
                        <a:spcAft>
                          <a:spcPts val="0"/>
                        </a:spcAft>
                      </a:pPr>
                      <a:r>
                        <a:rPr lang="zh-CN" altLang="en-US" sz="5400" kern="100" dirty="0">
                          <a:effectLst/>
                          <a:latin typeface="微软雅黑" panose="020B0503020204020204" pitchFamily="34" charset="-122"/>
                          <a:ea typeface="微软雅黑" panose="020B0503020204020204" pitchFamily="34" charset="-122"/>
                        </a:rPr>
                        <a:t>甲苯</a:t>
                      </a:r>
                      <a:endParaRPr lang="zh-CN" altLang="en-US" sz="5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分子式：</a:t>
                      </a:r>
                      <a:r>
                        <a:rPr lang="en-US" altLang="zh-CN" sz="2400" kern="100" dirty="0">
                          <a:effectLst/>
                          <a:latin typeface="微软雅黑" panose="020B0503020204020204" pitchFamily="34" charset="-122"/>
                          <a:ea typeface="微软雅黑" panose="020B0503020204020204" pitchFamily="34" charset="-122"/>
                        </a:rPr>
                        <a:t>C</a:t>
                      </a:r>
                      <a:r>
                        <a:rPr lang="en-US" altLang="zh-CN" sz="1050" kern="100" dirty="0">
                          <a:effectLst/>
                          <a:latin typeface="微软雅黑" panose="020B0503020204020204" pitchFamily="34" charset="-122"/>
                          <a:ea typeface="微软雅黑" panose="020B0503020204020204" pitchFamily="34" charset="-122"/>
                        </a:rPr>
                        <a:t>7</a:t>
                      </a:r>
                      <a:r>
                        <a:rPr lang="en-US" altLang="zh-CN" sz="2400" kern="100" dirty="0">
                          <a:effectLst/>
                          <a:latin typeface="微软雅黑" panose="020B0503020204020204" pitchFamily="34" charset="-122"/>
                          <a:ea typeface="微软雅黑" panose="020B0503020204020204" pitchFamily="34" charset="-122"/>
                        </a:rPr>
                        <a:t>H</a:t>
                      </a:r>
                      <a:r>
                        <a:rPr lang="en-US" altLang="zh-CN" sz="1000" kern="100" dirty="0">
                          <a:effectLst/>
                          <a:latin typeface="微软雅黑" panose="020B0503020204020204" pitchFamily="34" charset="-122"/>
                          <a:ea typeface="微软雅黑" panose="020B0503020204020204" pitchFamily="34" charset="-122"/>
                        </a:rPr>
                        <a:t>8</a:t>
                      </a:r>
                      <a:endParaRPr lang="zh-CN" altLang="en-US" sz="2400" kern="100" baseline="-25000" dirty="0">
                        <a:effectLst/>
                        <a:latin typeface="微软雅黑" panose="020B0503020204020204" pitchFamily="34" charset="-122"/>
                        <a:ea typeface="微软雅黑" panose="020B0503020204020204" pitchFamily="34" charset="-122"/>
                      </a:endParaRPr>
                    </a:p>
                  </a:txBody>
                  <a:tcPr marL="16771" marR="16771" marT="43126" marB="43126" anchor="ctr"/>
                </a:tc>
              </a:tr>
              <a:tr h="713874">
                <a:tc vMerge="1">
                  <a:tcPr/>
                </a:tc>
                <a:tc>
                  <a:txBody>
                    <a:bodyPr/>
                    <a:lstStyle/>
                    <a:p>
                      <a:pPr marL="0" marR="0" algn="ctr">
                        <a:lnSpc>
                          <a:spcPct val="125000"/>
                        </a:lnSpc>
                        <a:spcBef>
                          <a:spcPts val="0"/>
                        </a:spcBef>
                        <a:spcAft>
                          <a:spcPts val="0"/>
                        </a:spcAft>
                      </a:pPr>
                      <a:r>
                        <a:rPr lang="en-US" altLang="zh-CN" sz="2400" kern="100" dirty="0">
                          <a:effectLst/>
                          <a:latin typeface="微软雅黑" panose="020B0503020204020204" pitchFamily="34" charset="-122"/>
                          <a:ea typeface="微软雅黑" panose="020B0503020204020204" pitchFamily="34" charset="-122"/>
                        </a:rPr>
                        <a:t>CAS</a:t>
                      </a:r>
                      <a:r>
                        <a:rPr lang="zh-CN" altLang="en-US" sz="2400" kern="100" dirty="0">
                          <a:effectLst/>
                          <a:latin typeface="微软雅黑" panose="020B0503020204020204" pitchFamily="34" charset="-122"/>
                          <a:ea typeface="微软雅黑" panose="020B0503020204020204" pitchFamily="34" charset="-122"/>
                        </a:rPr>
                        <a:t>号：</a:t>
                      </a:r>
                      <a:r>
                        <a:rPr lang="en-US" altLang="zh-CN" sz="2400" kern="100" dirty="0">
                          <a:effectLst/>
                          <a:latin typeface="微软雅黑" panose="020B0503020204020204" pitchFamily="34" charset="-122"/>
                          <a:ea typeface="微软雅黑" panose="020B0503020204020204" pitchFamily="34" charset="-122"/>
                        </a:rPr>
                        <a:t>108-88-3</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r>
              <a:tr h="4200772">
                <a:tc>
                  <a:txBody>
                    <a:bodyPr/>
                    <a:lstStyle/>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400" b="1" kern="0" dirty="0">
                          <a:solidFill>
                            <a:schemeClr val="accent1"/>
                          </a:solidFill>
                          <a:effectLst/>
                          <a:latin typeface="微软雅黑" panose="020B0503020204020204" pitchFamily="34" charset="-122"/>
                          <a:ea typeface="微软雅黑" panose="020B0503020204020204" pitchFamily="34" charset="-122"/>
                          <a:cs typeface="+mn-cs"/>
                        </a:rPr>
                        <a:t>   </a:t>
                      </a:r>
                      <a:r>
                        <a:rPr lang="zh-CN" altLang="en-US" sz="2000" b="1" kern="0" dirty="0">
                          <a:solidFill>
                            <a:schemeClr val="accent1"/>
                          </a:solidFill>
                          <a:effectLst/>
                          <a:latin typeface="微软雅黑" panose="020B0503020204020204" pitchFamily="34" charset="-122"/>
                          <a:ea typeface="微软雅黑" panose="020B0503020204020204" pitchFamily="34" charset="-122"/>
                          <a:cs typeface="+mn-cs"/>
                        </a:rPr>
                        <a:t>危险性</a:t>
                      </a:r>
                      <a:endParaRPr lang="en-US" altLang="zh-CN" sz="20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无色透明液体，有类似苯的芳香气味。对皮肤有腐蚀性和刺激性，</a:t>
                      </a:r>
                      <a:r>
                        <a:rPr lang="zh-CN" altLang="en-US" sz="2000" kern="1200" dirty="0">
                          <a:solidFill>
                            <a:schemeClr val="dk1"/>
                          </a:solidFill>
                          <a:effectLst/>
                          <a:latin typeface="+mn-lt"/>
                          <a:ea typeface="+mn-ea"/>
                          <a:cs typeface="+mn-cs"/>
                        </a:rPr>
                        <a:t>与高热、明火有着火和爆炸性危险</a:t>
                      </a:r>
                      <a:r>
                        <a:rPr lang="zh-CN" altLang="zh-CN" sz="2000" kern="1200" dirty="0">
                          <a:solidFill>
                            <a:schemeClr val="dk1"/>
                          </a:solidFill>
                          <a:effectLst/>
                          <a:latin typeface="+mn-lt"/>
                          <a:ea typeface="+mn-ea"/>
                          <a:cs typeface="+mn-cs"/>
                        </a:rPr>
                        <a:t>。</a:t>
                      </a:r>
                      <a:endParaRPr lang="en-US" altLang="zh-CN" sz="1800" kern="0" dirty="0">
                        <a:solidFill>
                          <a:schemeClr val="dk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急救</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marL="0" marR="0" algn="l" defTabSz="914400" rtl="0" eaLnBrk="1" latinLnBrk="0" hangingPunct="1">
                        <a:lnSpc>
                          <a:spcPct val="150000"/>
                        </a:lnSpc>
                        <a:spcBef>
                          <a:spcPts val="0"/>
                        </a:spcBef>
                        <a:spcAft>
                          <a:spcPts val="0"/>
                        </a:spcAft>
                      </a:pPr>
                      <a:r>
                        <a:rPr lang="zh-CN" altLang="en-US" sz="1800" kern="0" dirty="0">
                          <a:solidFill>
                            <a:schemeClr val="dk1"/>
                          </a:solidFill>
                          <a:effectLst/>
                          <a:latin typeface="微软雅黑" panose="020B0503020204020204" pitchFamily="34" charset="-122"/>
                          <a:ea typeface="微软雅黑" panose="020B0503020204020204" pitchFamily="34" charset="-122"/>
                          <a:cs typeface="+mn-cs"/>
                        </a:rPr>
                        <a:t>       皮肤接触，立即脱去被污染的衣着大量水冲洗；眼睛接触用流动水或者生理盐水冲洗。吸入：迅速脱离现场至空气新鲜处。</a:t>
                      </a:r>
                      <a:endParaRPr lang="zh-CN" altLang="en-US" sz="1800" kern="0" dirty="0">
                        <a:solidFill>
                          <a:schemeClr val="dk1"/>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sz="1800" b="1" kern="0" dirty="0">
                          <a:solidFill>
                            <a:schemeClr val="accent1"/>
                          </a:solidFill>
                          <a:effectLst/>
                          <a:latin typeface="微软雅黑" panose="020B0503020204020204" pitchFamily="34" charset="-122"/>
                          <a:ea typeface="微软雅黑" panose="020B0503020204020204" pitchFamily="34" charset="-122"/>
                          <a:cs typeface="+mn-cs"/>
                        </a:rPr>
                        <a:t>     泄漏处理</a:t>
                      </a:r>
                      <a:endParaRPr lang="en-US" altLang="zh-CN" sz="1800" b="1" kern="0" dirty="0">
                        <a:solidFill>
                          <a:schemeClr val="accent1"/>
                        </a:solidFill>
                        <a:effectLst/>
                        <a:latin typeface="微软雅黑" panose="020B0503020204020204" pitchFamily="34" charset="-122"/>
                        <a:ea typeface="微软雅黑" panose="020B0503020204020204" pitchFamily="34" charset="-122"/>
                        <a:cs typeface="+mn-cs"/>
                      </a:endParaRPr>
                    </a:p>
                    <a:p>
                      <a:pPr>
                        <a:lnSpc>
                          <a:spcPct val="150000"/>
                        </a:lnSpc>
                      </a:pPr>
                      <a:r>
                        <a:rPr lang="en-US" altLang="zh-CN" sz="1800" kern="1200" dirty="0">
                          <a:solidFill>
                            <a:schemeClr val="dk1"/>
                          </a:solidFill>
                          <a:effectLst/>
                          <a:latin typeface="+mn-lt"/>
                          <a:ea typeface="+mn-ea"/>
                          <a:cs typeface="+mn-cs"/>
                        </a:rPr>
                        <a:t>      </a:t>
                      </a:r>
                      <a:r>
                        <a:rPr lang="zh-CN" altLang="zh-CN" sz="1800" kern="1200" dirty="0">
                          <a:solidFill>
                            <a:schemeClr val="dk1"/>
                          </a:solidFill>
                          <a:effectLst/>
                          <a:latin typeface="+mn-lt"/>
                          <a:ea typeface="+mn-ea"/>
                          <a:cs typeface="+mn-cs"/>
                        </a:rPr>
                        <a:t>迅速撤离泄漏污染区人员至上风处，并立即进行</a:t>
                      </a:r>
                      <a:endParaRPr lang="zh-CN" altLang="zh-CN" sz="1800" kern="1200" dirty="0">
                        <a:solidFill>
                          <a:schemeClr val="dk1"/>
                        </a:solidFill>
                        <a:effectLst/>
                        <a:latin typeface="+mn-lt"/>
                        <a:ea typeface="+mn-ea"/>
                        <a:cs typeface="+mn-cs"/>
                      </a:endParaRPr>
                    </a:p>
                    <a:p>
                      <a:pPr>
                        <a:lnSpc>
                          <a:spcPct val="150000"/>
                        </a:lnSpc>
                      </a:pPr>
                      <a:r>
                        <a:rPr lang="zh-CN" altLang="zh-CN" sz="1800" kern="1200" dirty="0">
                          <a:solidFill>
                            <a:schemeClr val="dk1"/>
                          </a:solidFill>
                          <a:effectLst/>
                          <a:latin typeface="+mn-lt"/>
                          <a:ea typeface="+mn-ea"/>
                          <a:cs typeface="+mn-cs"/>
                        </a:rPr>
                        <a:t>隔离</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严格限制出入，切断火源。建议应急处理人员戴自给正压式呼吸器，穿防毒服。尽可能切断泄漏源。</a:t>
                      </a:r>
                      <a:r>
                        <a:rPr lang="zh-CN" altLang="en-US" sz="1800" b="0" i="0" kern="1200" dirty="0">
                          <a:solidFill>
                            <a:schemeClr val="dk1"/>
                          </a:solidFill>
                          <a:effectLst/>
                          <a:latin typeface="+mn-lt"/>
                          <a:ea typeface="+mn-ea"/>
                          <a:cs typeface="+mn-cs"/>
                        </a:rPr>
                        <a:t>小量泄漏：用活性炭或其它惰性材料吸收。大量泄漏：构筑围堤或挖坑收容；用泡沫覆盖，降低蒸气灾害。</a:t>
                      </a:r>
                      <a:endParaRPr lang="en-US" altLang="zh-CN" sz="1600" b="1" kern="0" dirty="0">
                        <a:solidFill>
                          <a:srgbClr val="FF0000"/>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77411" y="17682"/>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42</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a:graphicFrameLocks noGrp="1"/>
          </p:cNvGraphicFramePr>
          <p:nvPr>
            <p:custDataLst>
              <p:tags r:id="rId2"/>
            </p:custDataLst>
          </p:nvPr>
        </p:nvGraphicFramePr>
        <p:xfrm>
          <a:off x="-3209" y="850799"/>
          <a:ext cx="12207196" cy="5602903"/>
        </p:xfrm>
        <a:graphic>
          <a:graphicData uri="http://schemas.openxmlformats.org/drawingml/2006/table">
            <a:tbl>
              <a:tblPr>
                <a:tableStyleId>{5C22544A-7EE6-4342-B048-85BDC9FD1C3A}</a:tableStyleId>
              </a:tblPr>
              <a:tblGrid>
                <a:gridCol w="3359309"/>
                <a:gridCol w="5034143"/>
                <a:gridCol w="3813744"/>
              </a:tblGrid>
              <a:tr h="725742">
                <a:tc>
                  <a:txBody>
                    <a:bodyPr/>
                    <a:lstStyle/>
                    <a:p>
                      <a:pPr marL="0" marR="0" algn="ctr">
                        <a:lnSpc>
                          <a:spcPct val="125000"/>
                        </a:lnSpc>
                        <a:spcBef>
                          <a:spcPts val="0"/>
                        </a:spcBef>
                        <a:spcAft>
                          <a:spcPts val="0"/>
                        </a:spcAft>
                      </a:pPr>
                      <a:r>
                        <a:rPr lang="zh-CN" altLang="en-US" sz="1800" b="1" kern="0" dirty="0">
                          <a:solidFill>
                            <a:srgbClr val="FF0000"/>
                          </a:solidFill>
                          <a:effectLst/>
                          <a:latin typeface="微软雅黑" panose="020B0503020204020204" pitchFamily="34" charset="-122"/>
                          <a:ea typeface="微软雅黑" panose="020B0503020204020204" pitchFamily="34" charset="-122"/>
                        </a:rPr>
                        <a:t>事故类型</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1800" b="1" kern="0" dirty="0">
                          <a:solidFill>
                            <a:srgbClr val="FF0000"/>
                          </a:solidFill>
                          <a:effectLst/>
                          <a:latin typeface="微软雅黑" panose="020B0503020204020204" pitchFamily="34" charset="-122"/>
                          <a:ea typeface="微软雅黑" panose="020B0503020204020204" pitchFamily="34" charset="-122"/>
                        </a:rPr>
                        <a:t>影响途径及类型</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1800" b="1" kern="0" dirty="0">
                          <a:solidFill>
                            <a:srgbClr val="FF0000"/>
                          </a:solidFill>
                          <a:effectLst/>
                          <a:latin typeface="微软雅黑" panose="020B0503020204020204" pitchFamily="34" charset="-122"/>
                          <a:ea typeface="微软雅黑" panose="020B0503020204020204" pitchFamily="34" charset="-122"/>
                        </a:rPr>
                        <a:t>后果</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6771" marR="16771" marT="43126" marB="43126" anchor="ctr"/>
                </a:tc>
              </a:tr>
              <a:tr h="3031600">
                <a:tc>
                  <a:txBody>
                    <a:bodyPr/>
                    <a:lstStyle/>
                    <a:p>
                      <a:pPr marL="0" marR="0" algn="ctr">
                        <a:lnSpc>
                          <a:spcPct val="125000"/>
                        </a:lnSpc>
                        <a:spcBef>
                          <a:spcPts val="0"/>
                        </a:spcBef>
                        <a:spcAft>
                          <a:spcPts val="0"/>
                        </a:spcAft>
                      </a:pPr>
                      <a:r>
                        <a:rPr lang="zh-CN" altLang="en-US" sz="1600" b="1" kern="0" dirty="0">
                          <a:solidFill>
                            <a:srgbClr val="FF0000"/>
                          </a:solidFill>
                          <a:effectLst/>
                          <a:latin typeface="微软雅黑" panose="020B0503020204020204" pitchFamily="34" charset="-122"/>
                          <a:ea typeface="微软雅黑" panose="020B0503020204020204" pitchFamily="34" charset="-122"/>
                        </a:rPr>
                        <a:t>液氯、液氨、二氯乙烷、二甲苯、盐酸泄漏</a:t>
                      </a:r>
                      <a:endParaRPr lang="zh-CN" altLang="en-US" sz="1600" b="1" kern="100" dirty="0">
                        <a:solidFill>
                          <a:srgbClr val="FF0000"/>
                        </a:solidFill>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l">
                        <a:lnSpc>
                          <a:spcPct val="125000"/>
                        </a:lnSpc>
                        <a:spcBef>
                          <a:spcPts val="0"/>
                        </a:spcBef>
                        <a:spcAft>
                          <a:spcPts val="0"/>
                        </a:spcAft>
                      </a:pPr>
                      <a:r>
                        <a:rPr lang="zh-CN" altLang="en-US" sz="1800" kern="0" dirty="0">
                          <a:effectLst/>
                          <a:latin typeface="微软雅黑" panose="020B0503020204020204" pitchFamily="34" charset="-122"/>
                          <a:ea typeface="微软雅黑" panose="020B0503020204020204" pitchFamily="34" charset="-122"/>
                        </a:rPr>
                        <a:t>①</a:t>
                      </a:r>
                      <a:r>
                        <a:rPr lang="zh-CN" altLang="en-US" sz="1800" dirty="0"/>
                        <a:t>运输过程中因交通事故、人为密封不严而泄漏或散落进入 外界环境，造成水体、空气污染； </a:t>
                      </a:r>
                      <a:endParaRPr lang="en-US" altLang="zh-CN" sz="1800" dirty="0"/>
                    </a:p>
                    <a:p>
                      <a:pPr marL="0" marR="0" algn="l">
                        <a:lnSpc>
                          <a:spcPct val="125000"/>
                        </a:lnSpc>
                        <a:spcBef>
                          <a:spcPts val="0"/>
                        </a:spcBef>
                        <a:spcAft>
                          <a:spcPts val="0"/>
                        </a:spcAft>
                      </a:pPr>
                      <a:r>
                        <a:rPr lang="zh-CN" altLang="en-US" sz="1800" dirty="0"/>
                        <a:t>②生产过程中，因管道、阀门、法兰、泵等损坏，导致 泄漏，进入空气或污水处理系统；</a:t>
                      </a:r>
                      <a:endParaRPr lang="en-US" altLang="zh-CN" sz="1800" dirty="0"/>
                    </a:p>
                    <a:p>
                      <a:pPr marL="0" marR="0" algn="l">
                        <a:lnSpc>
                          <a:spcPct val="125000"/>
                        </a:lnSpc>
                        <a:spcBef>
                          <a:spcPts val="0"/>
                        </a:spcBef>
                        <a:spcAft>
                          <a:spcPts val="0"/>
                        </a:spcAft>
                      </a:pPr>
                      <a:r>
                        <a:rPr lang="zh-CN" altLang="en-US" sz="1800" dirty="0"/>
                        <a:t> ③泄漏的液体通过未硬化的地面下渗等进入厂区土壤、地下水；</a:t>
                      </a:r>
                      <a:endParaRPr lang="en-US" altLang="zh-CN" sz="1800" dirty="0"/>
                    </a:p>
                    <a:p>
                      <a:pPr marL="0" marR="0" algn="l">
                        <a:lnSpc>
                          <a:spcPct val="125000"/>
                        </a:lnSpc>
                        <a:spcBef>
                          <a:spcPts val="0"/>
                        </a:spcBef>
                        <a:spcAft>
                          <a:spcPts val="0"/>
                        </a:spcAft>
                      </a:pPr>
                      <a:r>
                        <a:rPr lang="zh-CN" altLang="en-US" sz="1800" dirty="0"/>
                        <a:t> ④装卸、储存区容器泄漏导致进入环境空气、污水 处理系统</a:t>
                      </a:r>
                      <a:endParaRPr lang="zh-CN" altLang="en-US" sz="16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l">
                        <a:lnSpc>
                          <a:spcPct val="125000"/>
                        </a:lnSpc>
                        <a:spcBef>
                          <a:spcPts val="0"/>
                        </a:spcBef>
                        <a:spcAft>
                          <a:spcPts val="0"/>
                        </a:spcAft>
                      </a:pPr>
                      <a:r>
                        <a:rPr lang="zh-CN" altLang="en-US" sz="1800" kern="0" dirty="0">
                          <a:effectLst/>
                          <a:latin typeface="微软雅黑" panose="020B0503020204020204" pitchFamily="34" charset="-122"/>
                          <a:ea typeface="微软雅黑" panose="020B0503020204020204" pitchFamily="34" charset="-122"/>
                        </a:rPr>
                        <a:t>①</a:t>
                      </a:r>
                      <a:r>
                        <a:rPr lang="zh-CN" altLang="en-US" sz="1800" dirty="0"/>
                        <a:t>造成大气污染；</a:t>
                      </a:r>
                      <a:endParaRPr lang="en-US" altLang="zh-CN" sz="1800" dirty="0"/>
                    </a:p>
                    <a:p>
                      <a:pPr marL="0" marR="0" algn="l">
                        <a:lnSpc>
                          <a:spcPct val="125000"/>
                        </a:lnSpc>
                        <a:spcBef>
                          <a:spcPts val="0"/>
                        </a:spcBef>
                        <a:spcAft>
                          <a:spcPts val="0"/>
                        </a:spcAft>
                      </a:pPr>
                      <a:r>
                        <a:rPr lang="zh-CN" altLang="en-US" sz="1800" dirty="0"/>
                        <a:t>②引起人群中毒；</a:t>
                      </a:r>
                      <a:endParaRPr lang="en-US" altLang="zh-CN" sz="1800" dirty="0"/>
                    </a:p>
                    <a:p>
                      <a:pPr marL="0" marR="0" algn="l">
                        <a:lnSpc>
                          <a:spcPct val="125000"/>
                        </a:lnSpc>
                        <a:spcBef>
                          <a:spcPts val="0"/>
                        </a:spcBef>
                        <a:spcAft>
                          <a:spcPts val="0"/>
                        </a:spcAft>
                      </a:pPr>
                      <a:r>
                        <a:rPr lang="zh-CN" altLang="en-US" sz="1800" dirty="0"/>
                        <a:t>③进入污水处理站，引起废水事故排放， 造成水环境污染； </a:t>
                      </a:r>
                      <a:endParaRPr lang="en-US" altLang="zh-CN" sz="1800" dirty="0"/>
                    </a:p>
                    <a:p>
                      <a:pPr marL="0" marR="0" algn="l">
                        <a:lnSpc>
                          <a:spcPct val="125000"/>
                        </a:lnSpc>
                        <a:spcBef>
                          <a:spcPts val="0"/>
                        </a:spcBef>
                        <a:spcAft>
                          <a:spcPts val="0"/>
                        </a:spcAft>
                      </a:pPr>
                      <a:r>
                        <a:rPr lang="zh-CN" altLang="en-US" sz="1800" dirty="0"/>
                        <a:t>④通过下渗造成地下水和土壤污染。</a:t>
                      </a:r>
                      <a:endParaRPr lang="zh-CN" altLang="en-US" sz="1600" kern="100" dirty="0">
                        <a:effectLst/>
                        <a:latin typeface="微软雅黑" panose="020B0503020204020204" pitchFamily="34" charset="-122"/>
                        <a:ea typeface="微软雅黑" panose="020B0503020204020204" pitchFamily="34" charset="-122"/>
                      </a:endParaRPr>
                    </a:p>
                  </a:txBody>
                  <a:tcPr marL="16771" marR="16771" marT="43126" marB="43126" anchor="ctr"/>
                </a:tc>
              </a:tr>
              <a:tr h="1845561">
                <a:tc>
                  <a:txBody>
                    <a:bodyPr/>
                    <a:lstStyle/>
                    <a:p>
                      <a:pPr marL="0" marR="0" algn="ctr" defTabSz="914400" rtl="0" eaLnBrk="1" latinLnBrk="0" hangingPunct="1">
                        <a:lnSpc>
                          <a:spcPct val="125000"/>
                        </a:lnSpc>
                        <a:spcBef>
                          <a:spcPts val="0"/>
                        </a:spcBef>
                        <a:spcAft>
                          <a:spcPts val="0"/>
                        </a:spcAft>
                      </a:pPr>
                      <a:r>
                        <a:rPr lang="zh-CN" altLang="en-US" sz="1600" b="1" kern="0" dirty="0">
                          <a:solidFill>
                            <a:srgbClr val="FF0000"/>
                          </a:solidFill>
                          <a:effectLst/>
                          <a:latin typeface="微软雅黑" panose="020B0503020204020204" pitchFamily="34" charset="-122"/>
                          <a:ea typeface="微软雅黑" panose="020B0503020204020204" pitchFamily="34" charset="-122"/>
                          <a:cs typeface="+mn-cs"/>
                        </a:rPr>
                        <a:t>废气事故排放（有机废气、硫化氢、二甲胺、</a:t>
                      </a:r>
                      <a:r>
                        <a:rPr lang="en-US" altLang="zh-CN" sz="1600" b="1" kern="0" dirty="0">
                          <a:solidFill>
                            <a:srgbClr val="FF0000"/>
                          </a:solidFill>
                          <a:effectLst/>
                          <a:latin typeface="微软雅黑" panose="020B0503020204020204" pitchFamily="34" charset="-122"/>
                          <a:ea typeface="微软雅黑" panose="020B0503020204020204" pitchFamily="34" charset="-122"/>
                          <a:cs typeface="+mn-cs"/>
                        </a:rPr>
                        <a:t>HCl</a:t>
                      </a:r>
                      <a:r>
                        <a:rPr lang="zh-CN" altLang="en-US" sz="1600" b="1" kern="0" dirty="0">
                          <a:solidFill>
                            <a:srgbClr val="FF0000"/>
                          </a:solidFill>
                          <a:effectLst/>
                          <a:latin typeface="微软雅黑" panose="020B0503020204020204" pitchFamily="34" charset="-122"/>
                          <a:ea typeface="微软雅黑" panose="020B0503020204020204" pitchFamily="34" charset="-122"/>
                          <a:cs typeface="+mn-cs"/>
                        </a:rPr>
                        <a:t>、</a:t>
                      </a:r>
                      <a:r>
                        <a:rPr lang="en-US" altLang="zh-CN" sz="1600" b="1" kern="0" dirty="0">
                          <a:solidFill>
                            <a:srgbClr val="FF0000"/>
                          </a:solidFill>
                          <a:effectLst/>
                          <a:latin typeface="微软雅黑" panose="020B0503020204020204" pitchFamily="34" charset="-122"/>
                          <a:ea typeface="微软雅黑" panose="020B0503020204020204" pitchFamily="34" charset="-122"/>
                          <a:cs typeface="+mn-cs"/>
                        </a:rPr>
                        <a:t>NOx</a:t>
                      </a:r>
                      <a:r>
                        <a:rPr lang="zh-CN" altLang="en-US" sz="1600" b="1" kern="0" dirty="0">
                          <a:solidFill>
                            <a:srgbClr val="FF0000"/>
                          </a:solidFill>
                          <a:effectLst/>
                          <a:latin typeface="微软雅黑" panose="020B0503020204020204" pitchFamily="34" charset="-122"/>
                          <a:ea typeface="微软雅黑" panose="020B0503020204020204" pitchFamily="34" charset="-122"/>
                          <a:cs typeface="+mn-cs"/>
                        </a:rPr>
                        <a:t>、</a:t>
                      </a:r>
                      <a:r>
                        <a:rPr lang="en-US" altLang="zh-CN" sz="1600" b="1" kern="0" dirty="0">
                          <a:solidFill>
                            <a:srgbClr val="FF0000"/>
                          </a:solidFill>
                          <a:effectLst/>
                          <a:latin typeface="微软雅黑" panose="020B0503020204020204" pitchFamily="34" charset="-122"/>
                          <a:ea typeface="微软雅黑" panose="020B0503020204020204" pitchFamily="34" charset="-122"/>
                          <a:cs typeface="+mn-cs"/>
                        </a:rPr>
                        <a:t>SO</a:t>
                      </a:r>
                      <a:r>
                        <a:rPr lang="en-US" altLang="zh-CN" sz="1100" b="1" kern="0" dirty="0">
                          <a:solidFill>
                            <a:srgbClr val="FF0000"/>
                          </a:solidFill>
                          <a:effectLst/>
                          <a:latin typeface="微软雅黑" panose="020B0503020204020204" pitchFamily="34" charset="-122"/>
                          <a:ea typeface="微软雅黑" panose="020B0503020204020204" pitchFamily="34" charset="-122"/>
                          <a:cs typeface="+mn-cs"/>
                        </a:rPr>
                        <a:t>2</a:t>
                      </a:r>
                      <a:r>
                        <a:rPr lang="zh-CN" altLang="en-US" sz="1600" b="1" kern="0" dirty="0">
                          <a:solidFill>
                            <a:srgbClr val="FF0000"/>
                          </a:solidFill>
                          <a:effectLst/>
                          <a:latin typeface="微软雅黑" panose="020B0503020204020204" pitchFamily="34" charset="-122"/>
                          <a:ea typeface="微软雅黑" panose="020B0503020204020204" pitchFamily="34" charset="-122"/>
                          <a:cs typeface="+mn-cs"/>
                        </a:rPr>
                        <a:t>）</a:t>
                      </a:r>
                      <a:endParaRPr lang="zh-CN" altLang="en-US" sz="1600" b="1" kern="0" dirty="0">
                        <a:solidFill>
                          <a:srgbClr val="FF0000"/>
                        </a:solidFill>
                        <a:effectLst/>
                        <a:latin typeface="微软雅黑" panose="020B0503020204020204" pitchFamily="34" charset="-122"/>
                        <a:ea typeface="微软雅黑" panose="020B0503020204020204" pitchFamily="34" charset="-122"/>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dirty="0"/>
                        <a:t>废气处理装置故障，导致有组织废气未经处理事故排放，造成大气污染事故</a:t>
                      </a:r>
                      <a:endParaRPr lang="zh-CN" altLang="en-US" sz="1800" kern="1200" dirty="0">
                        <a:solidFill>
                          <a:schemeClr val="dk1"/>
                        </a:solidFill>
                        <a:latin typeface="+mn-lt"/>
                        <a:ea typeface="+mn-ea"/>
                        <a:cs typeface="+mn-cs"/>
                      </a:endParaRPr>
                    </a:p>
                  </a:txBody>
                  <a:tcPr marL="16771" marR="16771" marT="43126" marB="43126" anchor="ctr"/>
                </a:tc>
                <a:tc>
                  <a:txBody>
                    <a:bodyPr/>
                    <a:lstStyle/>
                    <a:p>
                      <a:pPr marL="0" marR="0" algn="l" defTabSz="914400" rtl="0" eaLnBrk="1" latinLnBrk="0" hangingPunct="1">
                        <a:lnSpc>
                          <a:spcPct val="125000"/>
                        </a:lnSpc>
                        <a:spcBef>
                          <a:spcPts val="0"/>
                        </a:spcBef>
                        <a:spcAft>
                          <a:spcPts val="0"/>
                        </a:spcAft>
                      </a:pPr>
                      <a:r>
                        <a:rPr lang="zh-CN" altLang="en-US" dirty="0"/>
                        <a:t>①有毒有害气体浓度较高，可能造成人 体伤害； ②大量有组织废气挥发，造成空气污染。</a:t>
                      </a:r>
                      <a:endParaRPr lang="zh-CN" altLang="en-US" sz="1800" kern="1200" dirty="0">
                        <a:solidFill>
                          <a:schemeClr val="dk1"/>
                        </a:solidFill>
                        <a:latin typeface="+mn-lt"/>
                        <a:ea typeface="+mn-ea"/>
                        <a:cs typeface="+mn-cs"/>
                      </a:endParaRPr>
                    </a:p>
                  </a:txBody>
                  <a:tcPr marL="16771" marR="16771" marT="43126" marB="43126"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43</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a:graphicFrameLocks noGrp="1"/>
          </p:cNvGraphicFramePr>
          <p:nvPr>
            <p:custDataLst>
              <p:tags r:id="rId2"/>
            </p:custDataLst>
          </p:nvPr>
        </p:nvGraphicFramePr>
        <p:xfrm>
          <a:off x="15410" y="763732"/>
          <a:ext cx="12161179" cy="5677168"/>
        </p:xfrm>
        <a:graphic>
          <a:graphicData uri="http://schemas.openxmlformats.org/drawingml/2006/table">
            <a:tbl>
              <a:tblPr>
                <a:tableStyleId>{5C22544A-7EE6-4342-B048-85BDC9FD1C3A}</a:tableStyleId>
              </a:tblPr>
              <a:tblGrid>
                <a:gridCol w="3032590"/>
                <a:gridCol w="4648200"/>
                <a:gridCol w="4480389"/>
              </a:tblGrid>
              <a:tr h="649317">
                <a:tc>
                  <a:txBody>
                    <a:bodyPr/>
                    <a:lstStyle/>
                    <a:p>
                      <a:pPr marL="0" marR="0" algn="ctr">
                        <a:lnSpc>
                          <a:spcPct val="125000"/>
                        </a:lnSpc>
                        <a:spcBef>
                          <a:spcPts val="0"/>
                        </a:spcBef>
                        <a:spcAft>
                          <a:spcPts val="0"/>
                        </a:spcAft>
                      </a:pPr>
                      <a:r>
                        <a:rPr lang="zh-CN" altLang="en-US" sz="1800" kern="0" dirty="0">
                          <a:effectLst/>
                          <a:latin typeface="微软雅黑" panose="020B0503020204020204" pitchFamily="34" charset="-122"/>
                          <a:ea typeface="微软雅黑" panose="020B0503020204020204" pitchFamily="34" charset="-122"/>
                        </a:rPr>
                        <a:t>事故类型</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1800" kern="0" dirty="0">
                          <a:effectLst/>
                          <a:latin typeface="微软雅黑" panose="020B0503020204020204" pitchFamily="34" charset="-122"/>
                          <a:ea typeface="微软雅黑" panose="020B0503020204020204" pitchFamily="34" charset="-122"/>
                        </a:rPr>
                        <a:t>影响途径及类型</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c>
                  <a:txBody>
                    <a:bodyPr/>
                    <a:lstStyle/>
                    <a:p>
                      <a:pPr marL="0" marR="0" algn="ctr">
                        <a:lnSpc>
                          <a:spcPct val="125000"/>
                        </a:lnSpc>
                        <a:spcBef>
                          <a:spcPts val="0"/>
                        </a:spcBef>
                        <a:spcAft>
                          <a:spcPts val="0"/>
                        </a:spcAft>
                      </a:pPr>
                      <a:r>
                        <a:rPr lang="zh-CN" altLang="en-US" sz="1800" kern="0" dirty="0">
                          <a:effectLst/>
                          <a:latin typeface="微软雅黑" panose="020B0503020204020204" pitchFamily="34" charset="-122"/>
                          <a:ea typeface="微软雅黑" panose="020B0503020204020204" pitchFamily="34" charset="-122"/>
                        </a:rPr>
                        <a:t>后果</a:t>
                      </a:r>
                      <a:endParaRPr lang="zh-CN" altLang="en-US" sz="2400" kern="100" dirty="0">
                        <a:effectLst/>
                        <a:latin typeface="微软雅黑" panose="020B0503020204020204" pitchFamily="34" charset="-122"/>
                        <a:ea typeface="微软雅黑" panose="020B0503020204020204" pitchFamily="34" charset="-122"/>
                      </a:endParaRPr>
                    </a:p>
                  </a:txBody>
                  <a:tcPr marL="16771" marR="16771" marT="43126" marB="43126" anchor="ctr"/>
                </a:tc>
              </a:tr>
              <a:tr h="1758992">
                <a:tc>
                  <a:txBody>
                    <a:bodyPr/>
                    <a:lstStyle/>
                    <a:p>
                      <a:pPr marL="0" marR="0" algn="ctr">
                        <a:lnSpc>
                          <a:spcPct val="125000"/>
                        </a:lnSpc>
                        <a:spcBef>
                          <a:spcPts val="0"/>
                        </a:spcBef>
                        <a:spcAft>
                          <a:spcPts val="0"/>
                        </a:spcAft>
                      </a:pPr>
                      <a:r>
                        <a:rPr lang="zh-CN" altLang="en-US" b="1" dirty="0">
                          <a:solidFill>
                            <a:srgbClr val="FF0000"/>
                          </a:solidFill>
                        </a:rPr>
                        <a:t>重点风险企业废水事故排放</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l">
                        <a:lnSpc>
                          <a:spcPct val="125000"/>
                        </a:lnSpc>
                        <a:spcBef>
                          <a:spcPts val="0"/>
                        </a:spcBef>
                        <a:spcAft>
                          <a:spcPts val="0"/>
                        </a:spcAft>
                      </a:pPr>
                      <a:r>
                        <a:rPr lang="zh-CN" altLang="en-US" dirty="0"/>
                        <a:t>①</a:t>
                      </a:r>
                      <a:r>
                        <a:rPr lang="en-US" altLang="zh-CN" dirty="0"/>
                        <a:t>MVR </a:t>
                      </a:r>
                      <a:r>
                        <a:rPr lang="zh-CN" altLang="en-US" dirty="0"/>
                        <a:t>除盐装置故障，导致高盐废水事故排放； </a:t>
                      </a:r>
                      <a:endParaRPr lang="en-US" altLang="zh-CN" dirty="0"/>
                    </a:p>
                    <a:p>
                      <a:pPr marL="0" marR="0" algn="l">
                        <a:lnSpc>
                          <a:spcPct val="125000"/>
                        </a:lnSpc>
                        <a:spcBef>
                          <a:spcPts val="0"/>
                        </a:spcBef>
                        <a:spcAft>
                          <a:spcPts val="0"/>
                        </a:spcAft>
                      </a:pPr>
                      <a:r>
                        <a:rPr lang="zh-CN" altLang="en-US" dirty="0"/>
                        <a:t>②污水处理系统失效，高浓度有机废水不达标或者事故排放。</a:t>
                      </a:r>
                      <a:endParaRPr lang="zh-CN" altLang="en-US" sz="2400" kern="100" dirty="0">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ctr">
                        <a:lnSpc>
                          <a:spcPct val="125000"/>
                        </a:lnSpc>
                        <a:spcBef>
                          <a:spcPts val="0"/>
                        </a:spcBef>
                        <a:spcAft>
                          <a:spcPts val="0"/>
                        </a:spcAft>
                      </a:pPr>
                      <a:r>
                        <a:rPr lang="zh-CN" altLang="en-US" dirty="0"/>
                        <a:t>对园区污水处理厂造成冲击，并造成水环境污染 。</a:t>
                      </a:r>
                      <a:endParaRPr lang="zh-CN" altLang="en-US" sz="2400" kern="100" dirty="0">
                        <a:effectLst/>
                        <a:latin typeface="微软雅黑" panose="020B0503020204020204" pitchFamily="34" charset="-122"/>
                        <a:ea typeface="微软雅黑" panose="020B0503020204020204" pitchFamily="34" charset="-122"/>
                      </a:endParaRPr>
                    </a:p>
                  </a:txBody>
                  <a:tcPr marL="17780" marR="17780" anchor="ctr"/>
                </a:tc>
              </a:tr>
              <a:tr h="1131644">
                <a:tc>
                  <a:txBody>
                    <a:bodyPr/>
                    <a:lstStyle/>
                    <a:p>
                      <a:pPr marL="0" marR="0" algn="ctr">
                        <a:lnSpc>
                          <a:spcPct val="125000"/>
                        </a:lnSpc>
                        <a:spcBef>
                          <a:spcPts val="0"/>
                        </a:spcBef>
                        <a:spcAft>
                          <a:spcPts val="0"/>
                        </a:spcAft>
                      </a:pPr>
                      <a:r>
                        <a:rPr lang="zh-CN" altLang="en-US" b="1" dirty="0">
                          <a:solidFill>
                            <a:srgbClr val="FF0000"/>
                          </a:solidFill>
                        </a:rPr>
                        <a:t>污水处理厂事故排放</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l">
                        <a:lnSpc>
                          <a:spcPct val="125000"/>
                        </a:lnSpc>
                        <a:spcBef>
                          <a:spcPts val="0"/>
                        </a:spcBef>
                        <a:spcAft>
                          <a:spcPts val="0"/>
                        </a:spcAft>
                      </a:pPr>
                      <a:r>
                        <a:rPr lang="zh-CN" altLang="en-US" dirty="0"/>
                        <a:t>由于园区企业进水水质冲击，或者污水处理系统失效，废水不达标或者事故排放。</a:t>
                      </a:r>
                      <a:endParaRPr lang="zh-CN" altLang="en-US" sz="2400" kern="100" dirty="0">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ctr">
                        <a:lnSpc>
                          <a:spcPct val="125000"/>
                        </a:lnSpc>
                        <a:spcBef>
                          <a:spcPts val="0"/>
                        </a:spcBef>
                        <a:spcAft>
                          <a:spcPts val="0"/>
                        </a:spcAft>
                      </a:pPr>
                      <a:r>
                        <a:rPr lang="zh-CN" altLang="en-US" sz="1800" kern="1200" dirty="0">
                          <a:solidFill>
                            <a:schemeClr val="dk1"/>
                          </a:solidFill>
                          <a:latin typeface="+mn-lt"/>
                          <a:ea typeface="+mn-ea"/>
                          <a:cs typeface="+mn-cs"/>
                        </a:rPr>
                        <a:t>造成水环境污染。</a:t>
                      </a:r>
                      <a:endParaRPr lang="zh-CN" altLang="en-US" sz="1800" kern="1200" dirty="0">
                        <a:solidFill>
                          <a:schemeClr val="dk1"/>
                        </a:solidFill>
                        <a:latin typeface="+mn-lt"/>
                        <a:ea typeface="+mn-ea"/>
                        <a:cs typeface="+mn-cs"/>
                      </a:endParaRPr>
                    </a:p>
                  </a:txBody>
                  <a:tcPr marL="17780" marR="17780" anchor="ctr"/>
                </a:tc>
              </a:tr>
              <a:tr h="2137215">
                <a:tc>
                  <a:txBody>
                    <a:bodyPr/>
                    <a:lstStyle/>
                    <a:p>
                      <a:pPr marL="0" marR="0" algn="ctr">
                        <a:lnSpc>
                          <a:spcPct val="125000"/>
                        </a:lnSpc>
                        <a:spcBef>
                          <a:spcPts val="0"/>
                        </a:spcBef>
                        <a:spcAft>
                          <a:spcPts val="0"/>
                        </a:spcAft>
                      </a:pPr>
                      <a:r>
                        <a:rPr lang="zh-CN" altLang="en-US" b="1" dirty="0">
                          <a:solidFill>
                            <a:srgbClr val="FF0000"/>
                          </a:solidFill>
                        </a:rPr>
                        <a:t>火灾、爆炸事故</a:t>
                      </a:r>
                      <a:endParaRPr lang="zh-CN" altLang="en-US" sz="2400" b="1" kern="100" dirty="0">
                        <a:solidFill>
                          <a:srgbClr val="FF0000"/>
                        </a:solidFill>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l">
                        <a:lnSpc>
                          <a:spcPct val="125000"/>
                        </a:lnSpc>
                        <a:spcBef>
                          <a:spcPts val="0"/>
                        </a:spcBef>
                        <a:spcAft>
                          <a:spcPts val="0"/>
                        </a:spcAft>
                      </a:pPr>
                      <a:r>
                        <a:rPr lang="zh-CN" altLang="en-US" dirty="0"/>
                        <a:t>①设备缺陷或操作不当引起火灾爆炸事故，造成人员伤亡事 故；</a:t>
                      </a:r>
                      <a:endParaRPr lang="en-US" altLang="zh-CN" dirty="0"/>
                    </a:p>
                    <a:p>
                      <a:pPr marL="0" marR="0" algn="l">
                        <a:lnSpc>
                          <a:spcPct val="125000"/>
                        </a:lnSpc>
                        <a:spcBef>
                          <a:spcPts val="0"/>
                        </a:spcBef>
                        <a:spcAft>
                          <a:spcPts val="0"/>
                        </a:spcAft>
                      </a:pPr>
                      <a:r>
                        <a:rPr lang="zh-CN" altLang="en-US" dirty="0"/>
                        <a:t> ②动火、用电等安全措施落实不到位</a:t>
                      </a:r>
                      <a:r>
                        <a:rPr lang="en-US" altLang="zh-CN" dirty="0"/>
                        <a:t>,</a:t>
                      </a:r>
                      <a:r>
                        <a:rPr lang="zh-CN" altLang="en-US" dirty="0"/>
                        <a:t>引发爆炸事故等； </a:t>
                      </a:r>
                      <a:endParaRPr lang="en-US" altLang="zh-CN" dirty="0"/>
                    </a:p>
                    <a:p>
                      <a:pPr marL="0" marR="0" algn="l">
                        <a:lnSpc>
                          <a:spcPct val="125000"/>
                        </a:lnSpc>
                        <a:spcBef>
                          <a:spcPts val="0"/>
                        </a:spcBef>
                        <a:spcAft>
                          <a:spcPts val="0"/>
                        </a:spcAft>
                      </a:pPr>
                      <a:r>
                        <a:rPr lang="zh-CN" altLang="en-US" dirty="0"/>
                        <a:t>③道路运输车辆发生交通事故，引发火灾爆炸，造成大气污 染，消防水导致水污染等。</a:t>
                      </a:r>
                      <a:endParaRPr lang="zh-CN" altLang="en-US" sz="2400" kern="100" dirty="0">
                        <a:effectLst/>
                        <a:latin typeface="微软雅黑" panose="020B0503020204020204" pitchFamily="34" charset="-122"/>
                        <a:ea typeface="微软雅黑" panose="020B0503020204020204" pitchFamily="34" charset="-122"/>
                      </a:endParaRPr>
                    </a:p>
                  </a:txBody>
                  <a:tcPr marL="17780" marR="17780" anchor="ctr"/>
                </a:tc>
                <a:tc>
                  <a:txBody>
                    <a:bodyPr/>
                    <a:lstStyle/>
                    <a:p>
                      <a:pPr marL="0" marR="0" algn="l">
                        <a:lnSpc>
                          <a:spcPct val="125000"/>
                        </a:lnSpc>
                        <a:spcBef>
                          <a:spcPts val="0"/>
                        </a:spcBef>
                        <a:spcAft>
                          <a:spcPts val="0"/>
                        </a:spcAft>
                      </a:pPr>
                      <a:r>
                        <a:rPr lang="zh-CN" altLang="en-US" dirty="0"/>
                        <a:t>①火灾、爆炸，造成人员伤亡事故；</a:t>
                      </a:r>
                      <a:endParaRPr lang="en-US" altLang="zh-CN" dirty="0"/>
                    </a:p>
                    <a:p>
                      <a:pPr marL="0" marR="0" algn="l">
                        <a:lnSpc>
                          <a:spcPct val="125000"/>
                        </a:lnSpc>
                        <a:spcBef>
                          <a:spcPts val="0"/>
                        </a:spcBef>
                        <a:spcAft>
                          <a:spcPts val="0"/>
                        </a:spcAft>
                      </a:pPr>
                      <a:r>
                        <a:rPr lang="zh-CN" altLang="en-US" dirty="0"/>
                        <a:t>②火灾、爆炸无组织废气排放，造成空气污染； </a:t>
                      </a:r>
                      <a:endParaRPr lang="en-US" altLang="zh-CN" dirty="0"/>
                    </a:p>
                    <a:p>
                      <a:pPr marL="0" marR="0" algn="l">
                        <a:lnSpc>
                          <a:spcPct val="125000"/>
                        </a:lnSpc>
                        <a:spcBef>
                          <a:spcPts val="0"/>
                        </a:spcBef>
                        <a:spcAft>
                          <a:spcPts val="0"/>
                        </a:spcAft>
                      </a:pPr>
                      <a:r>
                        <a:rPr lang="zh-CN" altLang="en-US" dirty="0"/>
                        <a:t>③事故消防水流入周边地区，造成水环境污染。</a:t>
                      </a:r>
                      <a:endParaRPr lang="zh-CN" altLang="en-US" sz="2400" kern="100" dirty="0">
                        <a:effectLst/>
                        <a:latin typeface="微软雅黑" panose="020B0503020204020204" pitchFamily="34" charset="-122"/>
                        <a:ea typeface="微软雅黑" panose="020B0503020204020204" pitchFamily="34" charset="-122"/>
                      </a:endParaRPr>
                    </a:p>
                  </a:txBody>
                  <a:tcPr marL="17780" marR="17780" anchor="ctr"/>
                </a:tc>
              </a:tr>
            </a:tbl>
          </a:graphicData>
        </a:graphic>
      </p:graphicFrame>
      <p:sp>
        <p:nvSpPr>
          <p:cNvPr id="3" name="object 11"/>
          <p:cNvSpPr txBox="1"/>
          <p:nvPr/>
        </p:nvSpPr>
        <p:spPr>
          <a:xfrm>
            <a:off x="975188" y="125538"/>
            <a:ext cx="82450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rPr>
              <a:t>规范化应急处置工作要点</a:t>
            </a:r>
            <a:r>
              <a:rPr lang="en-US" altLang="zh-CN" sz="3200" b="1" dirty="0">
                <a:solidFill>
                  <a:srgbClr val="1D77C7"/>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园区主要环境风险</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11908" y="2292096"/>
            <a:ext cx="320040" cy="346075"/>
          </a:xfrm>
          <a:custGeom>
            <a:avLst/>
            <a:gdLst/>
            <a:ahLst/>
            <a:cxnLst/>
            <a:rect l="l" t="t" r="r" b="b"/>
            <a:pathLst>
              <a:path w="320040" h="346075">
                <a:moveTo>
                  <a:pt x="70104" y="345947"/>
                </a:moveTo>
                <a:lnTo>
                  <a:pt x="59436" y="344423"/>
                </a:lnTo>
                <a:lnTo>
                  <a:pt x="51816" y="338327"/>
                </a:lnTo>
                <a:lnTo>
                  <a:pt x="48767" y="321563"/>
                </a:lnTo>
                <a:lnTo>
                  <a:pt x="48767" y="24383"/>
                </a:lnTo>
                <a:lnTo>
                  <a:pt x="51816" y="9143"/>
                </a:lnTo>
                <a:lnTo>
                  <a:pt x="57911" y="1523"/>
                </a:lnTo>
                <a:lnTo>
                  <a:pt x="68579" y="0"/>
                </a:lnTo>
                <a:lnTo>
                  <a:pt x="80772" y="3047"/>
                </a:lnTo>
                <a:lnTo>
                  <a:pt x="128016" y="35051"/>
                </a:lnTo>
                <a:lnTo>
                  <a:pt x="73151" y="35051"/>
                </a:lnTo>
                <a:lnTo>
                  <a:pt x="73151" y="310895"/>
                </a:lnTo>
                <a:lnTo>
                  <a:pt x="128016" y="310895"/>
                </a:lnTo>
                <a:lnTo>
                  <a:pt x="80772" y="342899"/>
                </a:lnTo>
                <a:lnTo>
                  <a:pt x="70104" y="345947"/>
                </a:lnTo>
                <a:close/>
              </a:path>
              <a:path w="320040" h="346075">
                <a:moveTo>
                  <a:pt x="128016" y="310895"/>
                </a:moveTo>
                <a:lnTo>
                  <a:pt x="73151" y="310895"/>
                </a:lnTo>
                <a:lnTo>
                  <a:pt x="286511" y="173735"/>
                </a:lnTo>
                <a:lnTo>
                  <a:pt x="73151" y="35051"/>
                </a:lnTo>
                <a:lnTo>
                  <a:pt x="128016" y="35051"/>
                </a:lnTo>
                <a:lnTo>
                  <a:pt x="313944" y="153923"/>
                </a:lnTo>
                <a:lnTo>
                  <a:pt x="318516" y="163067"/>
                </a:lnTo>
                <a:lnTo>
                  <a:pt x="320039" y="173735"/>
                </a:lnTo>
                <a:lnTo>
                  <a:pt x="318516" y="184403"/>
                </a:lnTo>
                <a:lnTo>
                  <a:pt x="313944" y="192023"/>
                </a:lnTo>
                <a:lnTo>
                  <a:pt x="128016" y="310895"/>
                </a:lnTo>
                <a:close/>
              </a:path>
              <a:path w="320040" h="346075">
                <a:moveTo>
                  <a:pt x="18287" y="344423"/>
                </a:moveTo>
                <a:lnTo>
                  <a:pt x="6096" y="344423"/>
                </a:lnTo>
                <a:lnTo>
                  <a:pt x="0" y="339851"/>
                </a:lnTo>
                <a:lnTo>
                  <a:pt x="0" y="6095"/>
                </a:lnTo>
                <a:lnTo>
                  <a:pt x="6096" y="0"/>
                </a:lnTo>
                <a:lnTo>
                  <a:pt x="18287" y="0"/>
                </a:lnTo>
                <a:lnTo>
                  <a:pt x="24384" y="6095"/>
                </a:lnTo>
                <a:lnTo>
                  <a:pt x="24384" y="339851"/>
                </a:lnTo>
                <a:lnTo>
                  <a:pt x="18287" y="344423"/>
                </a:lnTo>
                <a:close/>
              </a:path>
            </a:pathLst>
          </a:custGeom>
          <a:solidFill>
            <a:srgbClr val="9BB957"/>
          </a:solidFill>
        </p:spPr>
        <p:txBody>
          <a:bodyPr wrap="square" lIns="0" tIns="0" rIns="0" bIns="0" rtlCol="0"/>
          <a:lstStyle/>
          <a:p/>
        </p:txBody>
      </p:sp>
      <p:sp>
        <p:nvSpPr>
          <p:cNvPr id="5" name="object 5"/>
          <p:cNvSpPr/>
          <p:nvPr/>
        </p:nvSpPr>
        <p:spPr>
          <a:xfrm>
            <a:off x="2171700" y="2100073"/>
            <a:ext cx="469900" cy="657225"/>
          </a:xfrm>
          <a:custGeom>
            <a:avLst/>
            <a:gdLst/>
            <a:ahLst/>
            <a:cxnLst/>
            <a:rect l="l" t="t" r="r" b="b"/>
            <a:pathLst>
              <a:path w="469900" h="657225">
                <a:moveTo>
                  <a:pt x="0" y="0"/>
                </a:moveTo>
                <a:lnTo>
                  <a:pt x="0" y="656844"/>
                </a:lnTo>
                <a:lnTo>
                  <a:pt x="469391" y="656844"/>
                </a:lnTo>
                <a:lnTo>
                  <a:pt x="469391" y="0"/>
                </a:lnTo>
                <a:lnTo>
                  <a:pt x="0" y="0"/>
                </a:lnTo>
                <a:close/>
              </a:path>
            </a:pathLst>
          </a:custGeom>
          <a:solidFill>
            <a:srgbClr val="FFFFFF"/>
          </a:solidFill>
        </p:spPr>
        <p:txBody>
          <a:bodyPr wrap="square" lIns="0" tIns="0" rIns="0" bIns="0" rtlCol="0"/>
          <a:lstStyle/>
          <a:p/>
        </p:txBody>
      </p:sp>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36</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9" name="矩形 8"/>
          <p:cNvSpPr/>
          <p:nvPr/>
        </p:nvSpPr>
        <p:spPr>
          <a:xfrm>
            <a:off x="4114800" y="833281"/>
            <a:ext cx="2895600" cy="4621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事故发现者报警</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4" name="直接箭头连接符 13"/>
          <p:cNvCxnSpPr/>
          <p:nvPr/>
        </p:nvCxnSpPr>
        <p:spPr>
          <a:xfrm>
            <a:off x="5581433" y="1299513"/>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904374" y="1539495"/>
            <a:ext cx="5392649" cy="5256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值班人员或生产单位负责人上报公司应急办公室</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505200" y="2293727"/>
            <a:ext cx="4191000" cy="5256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公司应急办对事件进行评估确定等级</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257566" y="3065057"/>
            <a:ext cx="2610067" cy="5256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启动相应应急预案</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2" name="直接箭头连接符 21"/>
          <p:cNvCxnSpPr/>
          <p:nvPr/>
        </p:nvCxnSpPr>
        <p:spPr>
          <a:xfrm>
            <a:off x="5581433" y="2065168"/>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600698" y="5591455"/>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581433" y="2819400"/>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581433" y="3564535"/>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495798" y="3793604"/>
            <a:ext cx="2209800" cy="4835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现场指挥</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7" name="直接箭头连接符 26"/>
          <p:cNvCxnSpPr/>
          <p:nvPr/>
        </p:nvCxnSpPr>
        <p:spPr>
          <a:xfrm>
            <a:off x="5581432" y="4277185"/>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76532" y="4495800"/>
            <a:ext cx="2209800" cy="439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各应急小组</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5583997" y="4934909"/>
            <a:ext cx="0" cy="245465"/>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476532" y="5187571"/>
            <a:ext cx="2209800" cy="4038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应急处置</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4476532" y="5803912"/>
            <a:ext cx="2209800" cy="4038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应急终止</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flipH="1">
            <a:off x="3782096" y="4703481"/>
            <a:ext cx="694436" cy="0"/>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581336" y="4396326"/>
            <a:ext cx="2209800" cy="538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委托有资质单位进行应急监测</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2629942" y="4934909"/>
            <a:ext cx="0" cy="465170"/>
          </a:xfrm>
          <a:prstGeom prst="straightConnector1">
            <a:avLst/>
          </a:prstGeom>
          <a:ln w="19050">
            <a:solidFill>
              <a:schemeClr val="accent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2629942" y="5406844"/>
            <a:ext cx="1849159" cy="3356"/>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6705598" y="4038600"/>
            <a:ext cx="1134364" cy="0"/>
          </a:xfrm>
          <a:prstGeom prst="straightConnector1">
            <a:avLst/>
          </a:prstGeom>
          <a:ln w="1905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7839710" y="3760470"/>
            <a:ext cx="3388995" cy="5384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根据响应等级启动相应应急程序</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573040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规范化处置工作要点</a:t>
            </a:r>
            <a:r>
              <a:rPr lang="en-US" altLang="zh-CN"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处置程序</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36</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3"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65686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规范化处置工作要点</a:t>
            </a:r>
            <a:r>
              <a:rPr lang="en-US" altLang="zh-CN"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企业应急工作内容</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810000" y="1452234"/>
            <a:ext cx="3733800" cy="461665"/>
          </a:xfrm>
          <a:prstGeom prst="rect">
            <a:avLst/>
          </a:prstGeom>
          <a:noFill/>
          <a:ln>
            <a:solidFill>
              <a:schemeClr val="accent1"/>
            </a:solidFill>
          </a:ln>
        </p:spPr>
        <p:txBody>
          <a:bodyPr wrap="square" rtlCol="0">
            <a:spAutoFit/>
          </a:bodyPr>
          <a:lstStyle/>
          <a:p>
            <a:pPr algn="ctr"/>
            <a:r>
              <a:rPr lang="zh-CN" altLang="en-US" sz="2400" b="1" dirty="0">
                <a:latin typeface="宋体" panose="02010600030101010101" pitchFamily="2" charset="-122"/>
                <a:ea typeface="宋体" panose="02010600030101010101" pitchFamily="2" charset="-122"/>
              </a:rPr>
              <a:t>环境风险源规范化管理</a:t>
            </a:r>
            <a:endParaRPr lang="zh-CN" altLang="en-US" sz="2400" b="1" dirty="0">
              <a:latin typeface="宋体" panose="02010600030101010101" pitchFamily="2" charset="-122"/>
              <a:ea typeface="宋体" panose="02010600030101010101" pitchFamily="2" charset="-122"/>
            </a:endParaRPr>
          </a:p>
        </p:txBody>
      </p:sp>
      <p:sp>
        <p:nvSpPr>
          <p:cNvPr id="12" name="文本框 11"/>
          <p:cNvSpPr txBox="1"/>
          <p:nvPr/>
        </p:nvSpPr>
        <p:spPr>
          <a:xfrm>
            <a:off x="76200" y="3133099"/>
            <a:ext cx="3676649" cy="2328523"/>
          </a:xfrm>
          <a:prstGeom prst="rect">
            <a:avLst/>
          </a:prstGeom>
          <a:noFill/>
          <a:ln>
            <a:solidFill>
              <a:schemeClr val="accent1"/>
            </a:solidFill>
          </a:ln>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   建立环境风险管理制度</a:t>
            </a:r>
            <a:endParaRPr lang="en-US" altLang="zh-CN" sz="2000" b="1"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落实环境风险防控责任机构，明确责任人。</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制定定期巡查和维护责任制度。</a:t>
            </a:r>
            <a:endParaRPr lang="en-US" altLang="zh-CN" sz="2000" dirty="0">
              <a:latin typeface="宋体" panose="02010600030101010101" pitchFamily="2" charset="-122"/>
              <a:ea typeface="宋体" panose="02010600030101010101" pitchFamily="2" charset="-122"/>
            </a:endParaRPr>
          </a:p>
        </p:txBody>
      </p:sp>
      <p:cxnSp>
        <p:nvCxnSpPr>
          <p:cNvPr id="34" name="直接连接符 33"/>
          <p:cNvCxnSpPr/>
          <p:nvPr/>
        </p:nvCxnSpPr>
        <p:spPr>
          <a:xfrm>
            <a:off x="5791200" y="1913899"/>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752600" y="2523499"/>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752600" y="2523499"/>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791200" y="2523499"/>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839378" y="3133099"/>
            <a:ext cx="3733800" cy="2328523"/>
          </a:xfrm>
          <a:prstGeom prst="rect">
            <a:avLst/>
          </a:prstGeom>
          <a:noFill/>
          <a:ln>
            <a:solidFill>
              <a:schemeClr val="accent1"/>
            </a:solidFill>
          </a:ln>
        </p:spPr>
        <p:txBody>
          <a:bodyPr wrap="square" rtlCol="0">
            <a:spAutoFit/>
          </a:bodyPr>
          <a:lstStyle/>
          <a:p>
            <a:pPr algn="ctr">
              <a:lnSpc>
                <a:spcPct val="150000"/>
              </a:lnSpc>
            </a:pPr>
            <a:r>
              <a:rPr lang="zh-CN" altLang="en-US" sz="2000" b="1" dirty="0">
                <a:latin typeface="宋体" panose="02010600030101010101" pitchFamily="2" charset="-122"/>
                <a:ea typeface="宋体" panose="02010600030101010101" pitchFamily="2" charset="-122"/>
              </a:rPr>
              <a:t>   开展环境安全排查</a:t>
            </a:r>
            <a:endParaRPr lang="en-US" altLang="zh-CN" sz="2000" b="1"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开展企业自查存档记录与报告。</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接受环保部门不定时检查，及时完成整改销号。</a:t>
            </a:r>
            <a:endParaRPr lang="en-US" altLang="zh-CN" sz="2000" dirty="0">
              <a:latin typeface="宋体" panose="02010600030101010101" pitchFamily="2" charset="-122"/>
              <a:ea typeface="宋体" panose="02010600030101010101" pitchFamily="2" charset="-122"/>
            </a:endParaRPr>
          </a:p>
        </p:txBody>
      </p:sp>
      <p:cxnSp>
        <p:nvCxnSpPr>
          <p:cNvPr id="45" name="直接连接符 44"/>
          <p:cNvCxnSpPr/>
          <p:nvPr/>
        </p:nvCxnSpPr>
        <p:spPr>
          <a:xfrm>
            <a:off x="9601200" y="2523499"/>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829550" y="3126334"/>
            <a:ext cx="3543300" cy="1866858"/>
          </a:xfrm>
          <a:prstGeom prst="rect">
            <a:avLst/>
          </a:prstGeom>
          <a:noFill/>
          <a:ln>
            <a:solidFill>
              <a:schemeClr val="accent1"/>
            </a:solidFill>
          </a:ln>
        </p:spPr>
        <p:txBody>
          <a:bodyPr wrap="square" rtlCol="0">
            <a:spAutoFit/>
          </a:bodyPr>
          <a:lstStyle/>
          <a:p>
            <a:pPr algn="ctr">
              <a:lnSpc>
                <a:spcPct val="150000"/>
              </a:lnSpc>
            </a:pPr>
            <a:r>
              <a:rPr lang="zh-CN" altLang="en-US" sz="2000" b="1" dirty="0">
                <a:latin typeface="宋体" panose="02010600030101010101" pitchFamily="2" charset="-122"/>
                <a:ea typeface="宋体" panose="02010600030101010101" pitchFamily="2" charset="-122"/>
              </a:rPr>
              <a:t>   建设应急处置队伍</a:t>
            </a:r>
            <a:endParaRPr lang="en-US" altLang="zh-CN" sz="2000" b="1"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建设、完善应急处置队伍。</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每年至少开展一次应急环境应急演练与培训。</a:t>
            </a:r>
            <a:endParaRPr lang="en-US" altLang="zh-CN" sz="2000" dirty="0">
              <a:latin typeface="宋体" panose="02010600030101010101" pitchFamily="2" charset="-122"/>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36</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3"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65686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规范化处置工作要点</a:t>
            </a:r>
            <a:r>
              <a:rPr lang="en-US" altLang="zh-CN"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企业应急工作内容</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34010" y="3041724"/>
            <a:ext cx="2485390" cy="830997"/>
          </a:xfrm>
          <a:prstGeom prst="rect">
            <a:avLst/>
          </a:prstGeom>
          <a:noFill/>
          <a:ln>
            <a:solidFill>
              <a:schemeClr val="accent1"/>
            </a:solidFill>
          </a:ln>
        </p:spPr>
        <p:txBody>
          <a:bodyPr wrap="square" rtlCol="0">
            <a:spAutoFit/>
          </a:bodyPr>
          <a:lstStyle/>
          <a:p>
            <a:pPr algn="ctr"/>
            <a:r>
              <a:rPr lang="zh-CN" altLang="en-US" sz="2400" b="1" dirty="0">
                <a:latin typeface="宋体" panose="02010600030101010101" pitchFamily="2" charset="-122"/>
                <a:ea typeface="宋体" panose="02010600030101010101" pitchFamily="2" charset="-122"/>
              </a:rPr>
              <a:t>企业环境风险防控与应急措施</a:t>
            </a:r>
            <a:endParaRPr lang="zh-CN" altLang="en-US" sz="2400" b="1" dirty="0">
              <a:latin typeface="宋体" panose="02010600030101010101" pitchFamily="2" charset="-122"/>
              <a:ea typeface="宋体" panose="02010600030101010101" pitchFamily="2" charset="-122"/>
            </a:endParaRPr>
          </a:p>
        </p:txBody>
      </p:sp>
      <p:sp>
        <p:nvSpPr>
          <p:cNvPr id="4" name="左大括号 3"/>
          <p:cNvSpPr/>
          <p:nvPr/>
        </p:nvSpPr>
        <p:spPr>
          <a:xfrm>
            <a:off x="2819400" y="1857022"/>
            <a:ext cx="1379306"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4219821" y="1441523"/>
            <a:ext cx="7238999" cy="830997"/>
          </a:xfrm>
          <a:prstGeom prst="rect">
            <a:avLst/>
          </a:prstGeom>
          <a:noFill/>
          <a:ln>
            <a:solidFill>
              <a:schemeClr val="accent1"/>
            </a:solidFill>
          </a:ln>
        </p:spPr>
        <p:txBody>
          <a:bodyPr wrap="square" rtlCol="0">
            <a:spAutoFit/>
          </a:bodyPr>
          <a:lstStyle/>
          <a:p>
            <a:r>
              <a:rPr lang="zh-CN" altLang="en-US" sz="2400" dirty="0">
                <a:latin typeface="宋体" panose="02010600030101010101" pitchFamily="2" charset="-122"/>
                <a:ea typeface="宋体" panose="02010600030101010101" pitchFamily="2" charset="-122"/>
              </a:rPr>
              <a:t>是否在废气、废水、雨水排放口对可能排出的环境风险物质设置</a:t>
            </a:r>
            <a:r>
              <a:rPr lang="zh-CN" altLang="en-US" sz="2400" b="1" dirty="0">
                <a:solidFill>
                  <a:srgbClr val="FF0000"/>
                </a:solidFill>
                <a:latin typeface="宋体" panose="02010600030101010101" pitchFamily="2" charset="-122"/>
                <a:ea typeface="宋体" panose="02010600030101010101" pitchFamily="2" charset="-122"/>
              </a:rPr>
              <a:t>监视、控制措施</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
        <p:nvSpPr>
          <p:cNvPr id="6" name="文本框 5"/>
          <p:cNvSpPr txBox="1"/>
          <p:nvPr/>
        </p:nvSpPr>
        <p:spPr>
          <a:xfrm>
            <a:off x="4198706" y="2798151"/>
            <a:ext cx="7239000" cy="1200329"/>
          </a:xfrm>
          <a:prstGeom prst="rect">
            <a:avLst/>
          </a:prstGeom>
          <a:noFill/>
          <a:ln>
            <a:solidFill>
              <a:schemeClr val="accent1"/>
            </a:solidFill>
          </a:ln>
        </p:spPr>
        <p:txBody>
          <a:bodyPr wrap="square" rtlCol="0">
            <a:spAutoFit/>
          </a:bodyPr>
          <a:lstStyle/>
          <a:p>
            <a:pPr algn="just"/>
            <a:r>
              <a:rPr lang="zh-CN" altLang="en-US" sz="2400" dirty="0">
                <a:latin typeface="宋体" panose="02010600030101010101" pitchFamily="2" charset="-122"/>
                <a:ea typeface="宋体" panose="02010600030101010101" pitchFamily="2" charset="-122"/>
              </a:rPr>
              <a:t>是否有采取防止事故排水、污染物等扩散、排出厂界的措施：</a:t>
            </a:r>
            <a:r>
              <a:rPr lang="zh-CN" altLang="en-US" sz="2400" b="1" dirty="0">
                <a:solidFill>
                  <a:srgbClr val="FF0000"/>
                </a:solidFill>
                <a:latin typeface="宋体" panose="02010600030101010101" pitchFamily="2" charset="-122"/>
                <a:ea typeface="宋体" panose="02010600030101010101" pitchFamily="2" charset="-122"/>
              </a:rPr>
              <a:t>包括截留、事故排水收集、雨水系统防控的措施。</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4219822" y="4567014"/>
            <a:ext cx="7239000" cy="1200329"/>
          </a:xfrm>
          <a:prstGeom prst="rect">
            <a:avLst/>
          </a:prstGeom>
          <a:noFill/>
          <a:ln>
            <a:solidFill>
              <a:schemeClr val="accent1"/>
            </a:solidFill>
          </a:ln>
        </p:spPr>
        <p:txBody>
          <a:bodyPr wrap="square" rtlCol="0">
            <a:spAutoFit/>
          </a:bodyPr>
          <a:lstStyle/>
          <a:p>
            <a:pPr algn="just"/>
            <a:r>
              <a:rPr lang="zh-CN" altLang="en-US" sz="2400" dirty="0">
                <a:latin typeface="宋体" panose="02010600030101010101" pitchFamily="2" charset="-122"/>
                <a:ea typeface="宋体" panose="02010600030101010101" pitchFamily="2" charset="-122"/>
              </a:rPr>
              <a:t>涉及毒性气体的，</a:t>
            </a:r>
            <a:r>
              <a:rPr lang="zh-CN" altLang="en-US" sz="2400" b="1" dirty="0">
                <a:solidFill>
                  <a:srgbClr val="FF0000"/>
                </a:solidFill>
                <a:latin typeface="宋体" panose="02010600030101010101" pitchFamily="2" charset="-122"/>
                <a:ea typeface="宋体" panose="02010600030101010101" pitchFamily="2" charset="-122"/>
              </a:rPr>
              <a:t>是否有毒气泄漏紧急处置装置，是否厂区布置毒气泄漏监控预警系统、是否提醒工人疏散的措施和手段。</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27448" y="237432"/>
            <a:ext cx="2743200" cy="402590"/>
          </a:xfrm>
          <a:prstGeom prst="rect">
            <a:avLst/>
          </a:prstGeom>
        </p:spPr>
        <p:txBody>
          <a:bodyPr vert="horz" wrap="square" lIns="0" tIns="17780" rIns="0" bIns="0" rtlCol="0">
            <a:spAutoFit/>
          </a:bodyPr>
          <a:lstStyle/>
          <a:p>
            <a:pPr>
              <a:spcBef>
                <a:spcPts val="140"/>
              </a:spcBef>
            </a:pPr>
            <a:r>
              <a:rPr sz="2400" b="1" dirty="0">
                <a:solidFill>
                  <a:srgbClr val="575757"/>
                </a:solidFill>
                <a:latin typeface="Microsoft YaHei UI" panose="020B0503020204020204" charset="-122"/>
                <a:cs typeface="Microsoft YaHei UI" panose="020B0503020204020204" charset="-122"/>
              </a:rPr>
              <a:t>突发环境事件的特征</a:t>
            </a:r>
            <a:endParaRPr sz="2400">
              <a:latin typeface="Microsoft YaHei UI" panose="020B0503020204020204" charset="-122"/>
              <a:cs typeface="Microsoft YaHei UI" panose="020B0503020204020204" charset="-122"/>
            </a:endParaRPr>
          </a:p>
        </p:txBody>
      </p:sp>
      <p:sp>
        <p:nvSpPr>
          <p:cNvPr id="3" name="object 3"/>
          <p:cNvSpPr/>
          <p:nvPr/>
        </p:nvSpPr>
        <p:spPr>
          <a:xfrm>
            <a:off x="1524001" y="715009"/>
            <a:ext cx="9131935" cy="5829300"/>
          </a:xfrm>
          <a:custGeom>
            <a:avLst/>
            <a:gdLst/>
            <a:ahLst/>
            <a:cxnLst/>
            <a:rect l="l" t="t" r="r" b="b"/>
            <a:pathLst>
              <a:path w="9131935" h="5829300">
                <a:moveTo>
                  <a:pt x="0" y="5829045"/>
                </a:moveTo>
                <a:lnTo>
                  <a:pt x="9131808" y="5829045"/>
                </a:lnTo>
                <a:lnTo>
                  <a:pt x="9131808" y="0"/>
                </a:lnTo>
                <a:lnTo>
                  <a:pt x="0" y="0"/>
                </a:lnTo>
                <a:lnTo>
                  <a:pt x="0" y="5829045"/>
                </a:lnTo>
                <a:close/>
              </a:path>
            </a:pathLst>
          </a:custGeom>
          <a:solidFill>
            <a:srgbClr val="FFFFFF"/>
          </a:solidFill>
        </p:spPr>
        <p:txBody>
          <a:bodyPr wrap="square" lIns="0" tIns="0" rIns="0" bIns="0" rtlCol="0"/>
          <a:lstStyle/>
          <a:p/>
        </p:txBody>
      </p:sp>
      <p:sp>
        <p:nvSpPr>
          <p:cNvPr id="4" name="object 4"/>
          <p:cNvSpPr/>
          <p:nvPr/>
        </p:nvSpPr>
        <p:spPr>
          <a:xfrm>
            <a:off x="-12064" y="6414615"/>
            <a:ext cx="10832464" cy="445008"/>
          </a:xfrm>
          <a:custGeom>
            <a:avLst/>
            <a:gdLst/>
            <a:ahLst/>
            <a:cxnLst/>
            <a:rect l="l" t="t" r="r" b="b"/>
            <a:pathLst>
              <a:path w="8171815" h="314325">
                <a:moveTo>
                  <a:pt x="8171688" y="313944"/>
                </a:moveTo>
                <a:lnTo>
                  <a:pt x="0" y="313944"/>
                </a:lnTo>
                <a:lnTo>
                  <a:pt x="0" y="0"/>
                </a:lnTo>
                <a:lnTo>
                  <a:pt x="8171688" y="0"/>
                </a:lnTo>
                <a:lnTo>
                  <a:pt x="8171688" y="313944"/>
                </a:lnTo>
                <a:close/>
              </a:path>
            </a:pathLst>
          </a:custGeom>
          <a:solidFill>
            <a:srgbClr val="1D77C7"/>
          </a:solidFill>
        </p:spPr>
        <p:txBody>
          <a:bodyPr wrap="square" lIns="0" tIns="0" rIns="0" bIns="0" rtlCol="0"/>
          <a:lstStyle/>
          <a:p/>
        </p:txBody>
      </p:sp>
      <p:sp>
        <p:nvSpPr>
          <p:cNvPr id="5" name="object 5"/>
          <p:cNvSpPr/>
          <p:nvPr/>
        </p:nvSpPr>
        <p:spPr>
          <a:xfrm>
            <a:off x="10652759" y="1"/>
            <a:ext cx="0" cy="649605"/>
          </a:xfrm>
          <a:custGeom>
            <a:avLst/>
            <a:gdLst/>
            <a:ahLst/>
            <a:cxnLst/>
            <a:rect l="l" t="t" r="r" b="b"/>
            <a:pathLst>
              <a:path h="649605">
                <a:moveTo>
                  <a:pt x="0" y="0"/>
                </a:moveTo>
                <a:lnTo>
                  <a:pt x="0" y="649224"/>
                </a:lnTo>
              </a:path>
            </a:pathLst>
          </a:custGeom>
          <a:ln w="6096">
            <a:solidFill>
              <a:srgbClr val="1D77C7"/>
            </a:solidFill>
          </a:ln>
        </p:spPr>
        <p:txBody>
          <a:bodyPr wrap="square" lIns="0" tIns="0" rIns="0" bIns="0" rtlCol="0"/>
          <a:lstStyle/>
          <a:p/>
        </p:txBody>
      </p:sp>
      <p:sp>
        <p:nvSpPr>
          <p:cNvPr id="6" name="object 6"/>
          <p:cNvSpPr/>
          <p:nvPr/>
        </p:nvSpPr>
        <p:spPr>
          <a:xfrm>
            <a:off x="1524000" y="0"/>
            <a:ext cx="9126220" cy="715010"/>
          </a:xfrm>
          <a:custGeom>
            <a:avLst/>
            <a:gdLst/>
            <a:ahLst/>
            <a:cxnLst/>
            <a:rect l="l" t="t" r="r" b="b"/>
            <a:pathLst>
              <a:path w="9126220" h="715010">
                <a:moveTo>
                  <a:pt x="0" y="0"/>
                </a:moveTo>
                <a:lnTo>
                  <a:pt x="9125712" y="0"/>
                </a:lnTo>
                <a:lnTo>
                  <a:pt x="9125712" y="715010"/>
                </a:lnTo>
                <a:lnTo>
                  <a:pt x="0" y="715010"/>
                </a:lnTo>
                <a:lnTo>
                  <a:pt x="0" y="0"/>
                </a:lnTo>
                <a:close/>
              </a:path>
            </a:pathLst>
          </a:custGeom>
          <a:solidFill>
            <a:srgbClr val="FFFFFF"/>
          </a:solidFill>
        </p:spPr>
        <p:txBody>
          <a:bodyPr wrap="square" lIns="0" tIns="0" rIns="0" bIns="0" rtlCol="0"/>
          <a:lstStyle/>
          <a:p/>
        </p:txBody>
      </p:sp>
      <p:sp>
        <p:nvSpPr>
          <p:cNvPr id="7" name="object 7"/>
          <p:cNvSpPr/>
          <p:nvPr/>
        </p:nvSpPr>
        <p:spPr>
          <a:xfrm>
            <a:off x="1524000" y="734059"/>
            <a:ext cx="165100" cy="0"/>
          </a:xfrm>
          <a:custGeom>
            <a:avLst/>
            <a:gdLst/>
            <a:ahLst/>
            <a:cxnLst/>
            <a:rect l="l" t="t" r="r" b="b"/>
            <a:pathLst>
              <a:path w="165100">
                <a:moveTo>
                  <a:pt x="0" y="0"/>
                </a:moveTo>
                <a:lnTo>
                  <a:pt x="164592" y="0"/>
                </a:lnTo>
              </a:path>
            </a:pathLst>
          </a:custGeom>
          <a:ln w="38100">
            <a:solidFill>
              <a:srgbClr val="FFFFFF"/>
            </a:solidFill>
          </a:ln>
        </p:spPr>
        <p:txBody>
          <a:bodyPr wrap="square" lIns="0" tIns="0" rIns="0" bIns="0" rtlCol="0"/>
          <a:lstStyle/>
          <a:p/>
        </p:txBody>
      </p:sp>
      <p:sp>
        <p:nvSpPr>
          <p:cNvPr id="8" name="object 8"/>
          <p:cNvSpPr/>
          <p:nvPr/>
        </p:nvSpPr>
        <p:spPr>
          <a:xfrm>
            <a:off x="1828800" y="738377"/>
            <a:ext cx="8821420" cy="0"/>
          </a:xfrm>
          <a:custGeom>
            <a:avLst/>
            <a:gdLst/>
            <a:ahLst/>
            <a:cxnLst/>
            <a:rect l="l" t="t" r="r" b="b"/>
            <a:pathLst>
              <a:path w="8821420">
                <a:moveTo>
                  <a:pt x="0" y="0"/>
                </a:moveTo>
                <a:lnTo>
                  <a:pt x="8820912" y="0"/>
                </a:lnTo>
              </a:path>
            </a:pathLst>
          </a:custGeom>
          <a:ln w="47244">
            <a:solidFill>
              <a:srgbClr val="FFFFFF"/>
            </a:solidFill>
          </a:ln>
        </p:spPr>
        <p:txBody>
          <a:bodyPr wrap="square" lIns="0" tIns="0" rIns="0" bIns="0" rtlCol="0"/>
          <a:lstStyle/>
          <a:p/>
        </p:txBody>
      </p:sp>
      <p:sp>
        <p:nvSpPr>
          <p:cNvPr id="9" name="object 9"/>
          <p:cNvSpPr/>
          <p:nvPr/>
        </p:nvSpPr>
        <p:spPr>
          <a:xfrm>
            <a:off x="4232148" y="608076"/>
            <a:ext cx="3698748" cy="153924"/>
          </a:xfrm>
          <a:prstGeom prst="rect">
            <a:avLst/>
          </a:prstGeom>
          <a:blipFill>
            <a:blip r:embed="rId1" cstate="print"/>
            <a:stretch>
              <a:fillRect/>
            </a:stretch>
          </a:blipFill>
        </p:spPr>
        <p:txBody>
          <a:bodyPr wrap="square" lIns="0" tIns="0" rIns="0" bIns="0" rtlCol="0"/>
          <a:lstStyle/>
          <a:p/>
        </p:txBody>
      </p:sp>
      <p:sp>
        <p:nvSpPr>
          <p:cNvPr id="10" name="object 10"/>
          <p:cNvSpPr/>
          <p:nvPr/>
        </p:nvSpPr>
        <p:spPr>
          <a:xfrm>
            <a:off x="0" y="12192"/>
            <a:ext cx="12192000" cy="902208"/>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10535411" y="723900"/>
            <a:ext cx="106680" cy="190500"/>
          </a:xfrm>
          <a:custGeom>
            <a:avLst/>
            <a:gdLst/>
            <a:ahLst/>
            <a:cxnLst/>
            <a:rect l="l" t="t" r="r" b="b"/>
            <a:pathLst>
              <a:path w="106679" h="190500">
                <a:moveTo>
                  <a:pt x="0" y="0"/>
                </a:moveTo>
                <a:lnTo>
                  <a:pt x="0" y="190500"/>
                </a:lnTo>
                <a:lnTo>
                  <a:pt x="106680" y="190500"/>
                </a:lnTo>
                <a:lnTo>
                  <a:pt x="106680" y="0"/>
                </a:lnTo>
                <a:lnTo>
                  <a:pt x="0" y="0"/>
                </a:lnTo>
                <a:close/>
              </a:path>
            </a:pathLst>
          </a:custGeom>
          <a:solidFill>
            <a:srgbClr val="FFFFFF"/>
          </a:solidFill>
        </p:spPr>
        <p:txBody>
          <a:bodyPr wrap="square" lIns="0" tIns="0" rIns="0" bIns="0" rtlCol="0"/>
          <a:lstStyle/>
          <a:p/>
        </p:txBody>
      </p:sp>
      <p:sp>
        <p:nvSpPr>
          <p:cNvPr id="12" name="object 12"/>
          <p:cNvSpPr/>
          <p:nvPr/>
        </p:nvSpPr>
        <p:spPr>
          <a:xfrm>
            <a:off x="10820400" y="6414615"/>
            <a:ext cx="1359536" cy="468417"/>
          </a:xfrm>
          <a:custGeom>
            <a:avLst/>
            <a:gdLst/>
            <a:ahLst/>
            <a:cxnLst/>
            <a:rect l="l" t="t" r="r" b="b"/>
            <a:pathLst>
              <a:path w="960120" h="314325">
                <a:moveTo>
                  <a:pt x="0" y="0"/>
                </a:moveTo>
                <a:lnTo>
                  <a:pt x="0" y="313944"/>
                </a:lnTo>
                <a:lnTo>
                  <a:pt x="960120" y="313944"/>
                </a:lnTo>
                <a:lnTo>
                  <a:pt x="960120" y="0"/>
                </a:lnTo>
                <a:lnTo>
                  <a:pt x="0" y="0"/>
                </a:lnTo>
                <a:close/>
              </a:path>
            </a:pathLst>
          </a:custGeom>
          <a:solidFill>
            <a:srgbClr val="C0504D"/>
          </a:solidFill>
        </p:spPr>
        <p:txBody>
          <a:bodyPr wrap="square" lIns="0" tIns="0" rIns="0" bIns="0" rtlCol="0"/>
          <a:lstStyle/>
          <a:p>
            <a:endParaRPr dirty="0"/>
          </a:p>
        </p:txBody>
      </p:sp>
      <p:sp>
        <p:nvSpPr>
          <p:cNvPr id="13" name="object 13"/>
          <p:cNvSpPr txBox="1"/>
          <p:nvPr/>
        </p:nvSpPr>
        <p:spPr>
          <a:xfrm>
            <a:off x="1" y="873240"/>
            <a:ext cx="12192000" cy="4500271"/>
          </a:xfrm>
          <a:prstGeom prst="rect">
            <a:avLst/>
          </a:prstGeom>
        </p:spPr>
        <p:txBody>
          <a:bodyPr vert="horz" wrap="square" lIns="0" tIns="13335" rIns="0" bIns="0" rtlCol="0">
            <a:spAutoFit/>
          </a:bodyPr>
          <a:lstStyle/>
          <a:p>
            <a:pPr marL="355600" indent="-342900">
              <a:spcBef>
                <a:spcPts val="105"/>
              </a:spcBef>
              <a:buFont typeface="Wingdings" panose="05000000000000000000"/>
              <a:buChar char=""/>
              <a:tabLst>
                <a:tab pos="354965" algn="l"/>
                <a:tab pos="355600" algn="l"/>
              </a:tabLst>
            </a:pPr>
            <a:r>
              <a:rPr sz="2800" b="1" dirty="0">
                <a:solidFill>
                  <a:srgbClr val="285D9C"/>
                </a:solidFill>
                <a:latin typeface="Microsoft YaHei UI" panose="020B0503020204020204" charset="-122"/>
                <a:cs typeface="Microsoft YaHei UI" panose="020B0503020204020204" charset="-122"/>
              </a:rPr>
              <a:t>基</a:t>
            </a:r>
            <a:r>
              <a:rPr sz="2800" b="1" spc="-10" dirty="0">
                <a:solidFill>
                  <a:srgbClr val="285D9C"/>
                </a:solidFill>
                <a:latin typeface="Microsoft YaHei UI" panose="020B0503020204020204" charset="-122"/>
                <a:cs typeface="Microsoft YaHei UI" panose="020B0503020204020204" charset="-122"/>
              </a:rPr>
              <a:t>本</a:t>
            </a:r>
            <a:r>
              <a:rPr sz="2800" b="1" dirty="0">
                <a:solidFill>
                  <a:srgbClr val="285D9C"/>
                </a:solidFill>
                <a:latin typeface="Microsoft YaHei UI" panose="020B0503020204020204" charset="-122"/>
                <a:cs typeface="Microsoft YaHei UI" panose="020B0503020204020204" charset="-122"/>
              </a:rPr>
              <a:t>概念</a:t>
            </a:r>
            <a:r>
              <a:rPr sz="2800" b="1" spc="5" dirty="0">
                <a:solidFill>
                  <a:srgbClr val="285D9C"/>
                </a:solidFill>
                <a:latin typeface="Microsoft YaHei UI" panose="020B0503020204020204" charset="-122"/>
                <a:cs typeface="Microsoft YaHei UI" panose="020B0503020204020204" charset="-122"/>
              </a:rPr>
              <a:t>：</a:t>
            </a:r>
            <a:endParaRPr sz="2800" dirty="0">
              <a:latin typeface="Microsoft YaHei UI" panose="020B0503020204020204" charset="-122"/>
              <a:cs typeface="Microsoft YaHei UI" panose="020B0503020204020204" charset="-122"/>
            </a:endParaRPr>
          </a:p>
          <a:p>
            <a:pPr marL="277495" marR="5080" indent="635000" algn="just">
              <a:lnSpc>
                <a:spcPct val="153000"/>
              </a:lnSpc>
              <a:spcBef>
                <a:spcPts val="1435"/>
              </a:spcBef>
            </a:pPr>
            <a:r>
              <a:rPr sz="2800" spc="5" dirty="0" err="1">
                <a:latin typeface="微软雅黑" panose="020B0503020204020204" pitchFamily="34" charset="-122"/>
                <a:cs typeface="微软雅黑" panose="020B0503020204020204" pitchFamily="34" charset="-122"/>
              </a:rPr>
              <a:t>突</a:t>
            </a:r>
            <a:r>
              <a:rPr sz="2800" spc="-5" dirty="0" err="1">
                <a:latin typeface="微软雅黑" panose="020B0503020204020204" pitchFamily="34" charset="-122"/>
                <a:cs typeface="微软雅黑" panose="020B0503020204020204" pitchFamily="34" charset="-122"/>
              </a:rPr>
              <a:t>发</a:t>
            </a:r>
            <a:r>
              <a:rPr sz="2800" spc="5" dirty="0" err="1">
                <a:latin typeface="微软雅黑" panose="020B0503020204020204" pitchFamily="34" charset="-122"/>
                <a:cs typeface="微软雅黑" panose="020B0503020204020204" pitchFamily="34" charset="-122"/>
              </a:rPr>
              <a:t>环境</a:t>
            </a:r>
            <a:r>
              <a:rPr sz="2800" spc="-5" dirty="0" err="1">
                <a:latin typeface="微软雅黑" panose="020B0503020204020204" pitchFamily="34" charset="-122"/>
                <a:cs typeface="微软雅黑" panose="020B0503020204020204" pitchFamily="34" charset="-122"/>
              </a:rPr>
              <a:t>事</a:t>
            </a:r>
            <a:r>
              <a:rPr sz="2800" spc="5" dirty="0" err="1">
                <a:latin typeface="微软雅黑" panose="020B0503020204020204" pitchFamily="34" charset="-122"/>
                <a:cs typeface="微软雅黑" panose="020B0503020204020204" pitchFamily="34" charset="-122"/>
              </a:rPr>
              <a:t>件简</a:t>
            </a:r>
            <a:r>
              <a:rPr sz="2800" spc="-5" dirty="0" err="1">
                <a:latin typeface="微软雅黑" panose="020B0503020204020204" pitchFamily="34" charset="-122"/>
                <a:cs typeface="微软雅黑" panose="020B0503020204020204" pitchFamily="34" charset="-122"/>
              </a:rPr>
              <a:t>称</a:t>
            </a:r>
            <a:r>
              <a:rPr sz="2800" spc="5" dirty="0" err="1">
                <a:latin typeface="微软雅黑" panose="020B0503020204020204" pitchFamily="34" charset="-122"/>
                <a:cs typeface="微软雅黑" panose="020B0503020204020204" pitchFamily="34" charset="-122"/>
              </a:rPr>
              <a:t>环境</a:t>
            </a:r>
            <a:r>
              <a:rPr sz="2800" spc="-5" dirty="0" err="1">
                <a:latin typeface="微软雅黑" panose="020B0503020204020204" pitchFamily="34" charset="-122"/>
                <a:cs typeface="微软雅黑" panose="020B0503020204020204" pitchFamily="34" charset="-122"/>
              </a:rPr>
              <a:t>事</a:t>
            </a:r>
            <a:r>
              <a:rPr sz="2800" spc="5" dirty="0" err="1">
                <a:latin typeface="微软雅黑" panose="020B0503020204020204" pitchFamily="34" charset="-122"/>
                <a:cs typeface="微软雅黑" panose="020B0503020204020204" pitchFamily="34" charset="-122"/>
              </a:rPr>
              <a:t>件，</a:t>
            </a:r>
            <a:r>
              <a:rPr sz="2800" spc="-5" dirty="0" err="1">
                <a:latin typeface="微软雅黑" panose="020B0503020204020204" pitchFamily="34" charset="-122"/>
                <a:cs typeface="微软雅黑" panose="020B0503020204020204" pitchFamily="34" charset="-122"/>
              </a:rPr>
              <a:t>也</a:t>
            </a:r>
            <a:r>
              <a:rPr sz="2800" spc="5" dirty="0" err="1">
                <a:latin typeface="微软雅黑" panose="020B0503020204020204" pitchFamily="34" charset="-122"/>
                <a:cs typeface="微软雅黑" panose="020B0503020204020204" pitchFamily="34" charset="-122"/>
              </a:rPr>
              <a:t>有人</a:t>
            </a:r>
            <a:r>
              <a:rPr sz="2800" spc="-5" dirty="0" err="1">
                <a:latin typeface="微软雅黑" panose="020B0503020204020204" pitchFamily="34" charset="-122"/>
                <a:cs typeface="微软雅黑" panose="020B0503020204020204" pitchFamily="34" charset="-122"/>
              </a:rPr>
              <a:t>称</a:t>
            </a:r>
            <a:r>
              <a:rPr sz="2800" spc="5" dirty="0" err="1">
                <a:latin typeface="微软雅黑" panose="020B0503020204020204" pitchFamily="34" charset="-122"/>
                <a:cs typeface="微软雅黑" panose="020B0503020204020204" pitchFamily="34" charset="-122"/>
              </a:rPr>
              <a:t>之为</a:t>
            </a:r>
            <a:r>
              <a:rPr sz="2800" spc="-5" dirty="0" err="1">
                <a:latin typeface="微软雅黑" panose="020B0503020204020204" pitchFamily="34" charset="-122"/>
                <a:cs typeface="微软雅黑" panose="020B0503020204020204" pitchFamily="34" charset="-122"/>
              </a:rPr>
              <a:t>环</a:t>
            </a:r>
            <a:r>
              <a:rPr sz="2800" spc="5" dirty="0" err="1">
                <a:latin typeface="微软雅黑" panose="020B0503020204020204" pitchFamily="34" charset="-122"/>
                <a:cs typeface="微软雅黑" panose="020B0503020204020204" pitchFamily="34" charset="-122"/>
              </a:rPr>
              <a:t>境安</a:t>
            </a:r>
            <a:r>
              <a:rPr sz="2800" spc="-5" dirty="0" err="1">
                <a:latin typeface="微软雅黑" panose="020B0503020204020204" pitchFamily="34" charset="-122"/>
                <a:cs typeface="微软雅黑" panose="020B0503020204020204" pitchFamily="34" charset="-122"/>
              </a:rPr>
              <a:t>全</a:t>
            </a:r>
            <a:r>
              <a:rPr sz="2800" spc="5" dirty="0" err="1">
                <a:latin typeface="微软雅黑" panose="020B0503020204020204" pitchFamily="34" charset="-122"/>
                <a:cs typeface="微软雅黑" panose="020B0503020204020204" pitchFamily="34" charset="-122"/>
              </a:rPr>
              <a:t>事件</a:t>
            </a:r>
            <a:r>
              <a:rPr lang="zh-CN" altLang="en-US" sz="2800" spc="-5" dirty="0">
                <a:latin typeface="微软雅黑" panose="020B0503020204020204" pitchFamily="34" charset="-122"/>
                <a:cs typeface="微软雅黑" panose="020B0503020204020204" pitchFamily="34" charset="-122"/>
              </a:rPr>
              <a:t>。</a:t>
            </a:r>
            <a:r>
              <a:rPr sz="2800" spc="30" dirty="0">
                <a:latin typeface="微软雅黑" panose="020B0503020204020204" pitchFamily="34" charset="-122"/>
                <a:cs typeface="微软雅黑" panose="020B0503020204020204" pitchFamily="34" charset="-122"/>
              </a:rPr>
              <a:t>国</a:t>
            </a:r>
            <a:r>
              <a:rPr sz="2800" spc="20" dirty="0">
                <a:latin typeface="微软雅黑" panose="020B0503020204020204" pitchFamily="34" charset="-122"/>
                <a:cs typeface="微软雅黑" panose="020B0503020204020204" pitchFamily="34" charset="-122"/>
              </a:rPr>
              <a:t>家</a:t>
            </a:r>
            <a:r>
              <a:rPr sz="2800" spc="30" dirty="0">
                <a:latin typeface="微软雅黑" panose="020B0503020204020204" pitchFamily="34" charset="-122"/>
                <a:cs typeface="微软雅黑" panose="020B0503020204020204" pitchFamily="34" charset="-122"/>
              </a:rPr>
              <a:t>环</a:t>
            </a:r>
            <a:r>
              <a:rPr sz="2800" spc="20" dirty="0">
                <a:latin typeface="微软雅黑" panose="020B0503020204020204" pitchFamily="34" charset="-122"/>
                <a:cs typeface="微软雅黑" panose="020B0503020204020204" pitchFamily="34" charset="-122"/>
              </a:rPr>
              <a:t>境</a:t>
            </a:r>
            <a:r>
              <a:rPr sz="2800" spc="30" dirty="0">
                <a:latin typeface="微软雅黑" panose="020B0503020204020204" pitchFamily="34" charset="-122"/>
                <a:cs typeface="微软雅黑" panose="020B0503020204020204" pitchFamily="34" charset="-122"/>
              </a:rPr>
              <a:t>保</a:t>
            </a:r>
            <a:r>
              <a:rPr sz="2800" spc="20" dirty="0">
                <a:latin typeface="微软雅黑" panose="020B0503020204020204" pitchFamily="34" charset="-122"/>
                <a:cs typeface="微软雅黑" panose="020B0503020204020204" pitchFamily="34" charset="-122"/>
              </a:rPr>
              <a:t>护</a:t>
            </a:r>
            <a:r>
              <a:rPr sz="2800" spc="30" dirty="0">
                <a:latin typeface="微软雅黑" panose="020B0503020204020204" pitchFamily="34" charset="-122"/>
                <a:cs typeface="微软雅黑" panose="020B0503020204020204" pitchFamily="34" charset="-122"/>
              </a:rPr>
              <a:t>部</a:t>
            </a:r>
            <a:r>
              <a:rPr sz="2800" spc="20" dirty="0">
                <a:latin typeface="微软雅黑" panose="020B0503020204020204" pitchFamily="34" charset="-122"/>
                <a:cs typeface="微软雅黑" panose="020B0503020204020204" pitchFamily="34" charset="-122"/>
              </a:rPr>
              <a:t>《</a:t>
            </a:r>
            <a:r>
              <a:rPr sz="2800" spc="30" dirty="0">
                <a:latin typeface="微软雅黑" panose="020B0503020204020204" pitchFamily="34" charset="-122"/>
                <a:cs typeface="微软雅黑" panose="020B0503020204020204" pitchFamily="34" charset="-122"/>
              </a:rPr>
              <a:t>突</a:t>
            </a:r>
            <a:r>
              <a:rPr sz="2800" spc="20" dirty="0">
                <a:latin typeface="微软雅黑" panose="020B0503020204020204" pitchFamily="34" charset="-122"/>
                <a:cs typeface="微软雅黑" panose="020B0503020204020204" pitchFamily="34" charset="-122"/>
              </a:rPr>
              <a:t>发</a:t>
            </a:r>
            <a:r>
              <a:rPr sz="2800" spc="30" dirty="0">
                <a:latin typeface="微软雅黑" panose="020B0503020204020204" pitchFamily="34" charset="-122"/>
                <a:cs typeface="微软雅黑" panose="020B0503020204020204" pitchFamily="34" charset="-122"/>
              </a:rPr>
              <a:t>环</a:t>
            </a:r>
            <a:r>
              <a:rPr sz="2800" spc="20" dirty="0">
                <a:latin typeface="微软雅黑" panose="020B0503020204020204" pitchFamily="34" charset="-122"/>
                <a:cs typeface="微软雅黑" panose="020B0503020204020204" pitchFamily="34" charset="-122"/>
              </a:rPr>
              <a:t>境</a:t>
            </a:r>
            <a:r>
              <a:rPr sz="2800" spc="30" dirty="0">
                <a:latin typeface="微软雅黑" panose="020B0503020204020204" pitchFamily="34" charset="-122"/>
                <a:cs typeface="微软雅黑" panose="020B0503020204020204" pitchFamily="34" charset="-122"/>
              </a:rPr>
              <a:t>事</a:t>
            </a:r>
            <a:r>
              <a:rPr sz="2800" spc="20" dirty="0">
                <a:latin typeface="微软雅黑" panose="020B0503020204020204" pitchFamily="34" charset="-122"/>
                <a:cs typeface="微软雅黑" panose="020B0503020204020204" pitchFamily="34" charset="-122"/>
              </a:rPr>
              <a:t>件</a:t>
            </a:r>
            <a:r>
              <a:rPr sz="2800" spc="30" dirty="0">
                <a:latin typeface="微软雅黑" panose="020B0503020204020204" pitchFamily="34" charset="-122"/>
                <a:cs typeface="微软雅黑" panose="020B0503020204020204" pitchFamily="34" charset="-122"/>
              </a:rPr>
              <a:t>应</a:t>
            </a:r>
            <a:r>
              <a:rPr sz="2800" spc="20" dirty="0">
                <a:latin typeface="微软雅黑" panose="020B0503020204020204" pitchFamily="34" charset="-122"/>
                <a:cs typeface="微软雅黑" panose="020B0503020204020204" pitchFamily="34" charset="-122"/>
              </a:rPr>
              <a:t>急</a:t>
            </a:r>
            <a:r>
              <a:rPr sz="2800" spc="30" dirty="0">
                <a:latin typeface="微软雅黑" panose="020B0503020204020204" pitchFamily="34" charset="-122"/>
                <a:cs typeface="微软雅黑" panose="020B0503020204020204" pitchFamily="34" charset="-122"/>
              </a:rPr>
              <a:t>预</a:t>
            </a:r>
            <a:r>
              <a:rPr sz="2800" spc="20" dirty="0">
                <a:latin typeface="微软雅黑" panose="020B0503020204020204" pitchFamily="34" charset="-122"/>
                <a:cs typeface="微软雅黑" panose="020B0503020204020204" pitchFamily="34" charset="-122"/>
              </a:rPr>
              <a:t>案</a:t>
            </a:r>
            <a:r>
              <a:rPr sz="2800" spc="30" dirty="0">
                <a:latin typeface="微软雅黑" panose="020B0503020204020204" pitchFamily="34" charset="-122"/>
                <a:cs typeface="微软雅黑" panose="020B0503020204020204" pitchFamily="34" charset="-122"/>
              </a:rPr>
              <a:t>管</a:t>
            </a:r>
            <a:r>
              <a:rPr sz="2800" spc="20" dirty="0">
                <a:latin typeface="微软雅黑" panose="020B0503020204020204" pitchFamily="34" charset="-122"/>
                <a:cs typeface="微软雅黑" panose="020B0503020204020204" pitchFamily="34" charset="-122"/>
              </a:rPr>
              <a:t>理</a:t>
            </a:r>
            <a:r>
              <a:rPr sz="2800" spc="30" dirty="0">
                <a:latin typeface="微软雅黑" panose="020B0503020204020204" pitchFamily="34" charset="-122"/>
                <a:cs typeface="微软雅黑" panose="020B0503020204020204" pitchFamily="34" charset="-122"/>
              </a:rPr>
              <a:t>暂</a:t>
            </a:r>
            <a:r>
              <a:rPr sz="2800" spc="20" dirty="0">
                <a:latin typeface="微软雅黑" panose="020B0503020204020204" pitchFamily="34" charset="-122"/>
                <a:cs typeface="微软雅黑" panose="020B0503020204020204" pitchFamily="34" charset="-122"/>
              </a:rPr>
              <a:t>行</a:t>
            </a:r>
            <a:r>
              <a:rPr sz="2800" spc="30" dirty="0">
                <a:latin typeface="微软雅黑" panose="020B0503020204020204" pitchFamily="34" charset="-122"/>
                <a:cs typeface="微软雅黑" panose="020B0503020204020204" pitchFamily="34" charset="-122"/>
              </a:rPr>
              <a:t>办</a:t>
            </a:r>
            <a:r>
              <a:rPr sz="2800" spc="20" dirty="0">
                <a:latin typeface="微软雅黑" panose="020B0503020204020204" pitchFamily="34" charset="-122"/>
                <a:cs typeface="微软雅黑" panose="020B0503020204020204" pitchFamily="34" charset="-122"/>
              </a:rPr>
              <a:t>法</a:t>
            </a:r>
            <a:r>
              <a:rPr sz="2800" spc="30" dirty="0">
                <a:latin typeface="微软雅黑" panose="020B0503020204020204" pitchFamily="34" charset="-122"/>
                <a:cs typeface="微软雅黑" panose="020B0503020204020204" pitchFamily="34" charset="-122"/>
              </a:rPr>
              <a:t>》</a:t>
            </a:r>
            <a:r>
              <a:rPr sz="2800" spc="20" dirty="0">
                <a:latin typeface="微软雅黑" panose="020B0503020204020204" pitchFamily="34" charset="-122"/>
                <a:cs typeface="微软雅黑" panose="020B0503020204020204" pitchFamily="34" charset="-122"/>
              </a:rPr>
              <a:t>将</a:t>
            </a:r>
            <a:r>
              <a:rPr sz="2800" spc="30" dirty="0">
                <a:latin typeface="微软雅黑" panose="020B0503020204020204" pitchFamily="34" charset="-122"/>
                <a:cs typeface="微软雅黑" panose="020B0503020204020204" pitchFamily="34" charset="-122"/>
              </a:rPr>
              <a:t>突</a:t>
            </a:r>
            <a:r>
              <a:rPr sz="2800" spc="-5" dirty="0">
                <a:latin typeface="微软雅黑" panose="020B0503020204020204" pitchFamily="34" charset="-122"/>
                <a:cs typeface="微软雅黑" panose="020B0503020204020204" pitchFamily="34" charset="-122"/>
              </a:rPr>
              <a:t>发</a:t>
            </a:r>
            <a:r>
              <a:rPr sz="2800" spc="30" dirty="0">
                <a:latin typeface="微软雅黑" panose="020B0503020204020204" pitchFamily="34" charset="-122"/>
                <a:cs typeface="微软雅黑" panose="020B0503020204020204" pitchFamily="34" charset="-122"/>
              </a:rPr>
              <a:t>环</a:t>
            </a:r>
            <a:r>
              <a:rPr sz="2800" spc="20" dirty="0">
                <a:latin typeface="微软雅黑" panose="020B0503020204020204" pitchFamily="34" charset="-122"/>
                <a:cs typeface="微软雅黑" panose="020B0503020204020204" pitchFamily="34" charset="-122"/>
              </a:rPr>
              <a:t>境</a:t>
            </a:r>
            <a:r>
              <a:rPr sz="2800" spc="30" dirty="0">
                <a:latin typeface="微软雅黑" panose="020B0503020204020204" pitchFamily="34" charset="-122"/>
                <a:cs typeface="微软雅黑" panose="020B0503020204020204" pitchFamily="34" charset="-122"/>
              </a:rPr>
              <a:t>事</a:t>
            </a:r>
            <a:r>
              <a:rPr sz="2800" spc="20" dirty="0">
                <a:latin typeface="微软雅黑" panose="020B0503020204020204" pitchFamily="34" charset="-122"/>
                <a:cs typeface="微软雅黑" panose="020B0503020204020204" pitchFamily="34" charset="-122"/>
              </a:rPr>
              <a:t>件</a:t>
            </a:r>
            <a:r>
              <a:rPr sz="2800" spc="30" dirty="0">
                <a:latin typeface="微软雅黑" panose="020B0503020204020204" pitchFamily="34" charset="-122"/>
                <a:cs typeface="微软雅黑" panose="020B0503020204020204" pitchFamily="34" charset="-122"/>
              </a:rPr>
              <a:t>定</a:t>
            </a:r>
            <a:r>
              <a:rPr sz="2800" spc="20" dirty="0">
                <a:latin typeface="微软雅黑" panose="020B0503020204020204" pitchFamily="34" charset="-122"/>
                <a:cs typeface="微软雅黑" panose="020B0503020204020204" pitchFamily="34" charset="-122"/>
              </a:rPr>
              <a:t>义</a:t>
            </a:r>
            <a:r>
              <a:rPr sz="2800" spc="30" dirty="0">
                <a:latin typeface="微软雅黑" panose="020B0503020204020204" pitchFamily="34" charset="-122"/>
                <a:cs typeface="微软雅黑" panose="020B0503020204020204" pitchFamily="34" charset="-122"/>
              </a:rPr>
              <a:t>为</a:t>
            </a:r>
            <a:r>
              <a:rPr sz="2800" spc="5" dirty="0">
                <a:latin typeface="微软雅黑" panose="020B0503020204020204" pitchFamily="34" charset="-122"/>
                <a:cs typeface="微软雅黑" panose="020B0503020204020204" pitchFamily="34" charset="-122"/>
              </a:rPr>
              <a:t>：</a:t>
            </a:r>
            <a:r>
              <a:rPr sz="2800" spc="30" dirty="0">
                <a:solidFill>
                  <a:srgbClr val="FF0000"/>
                </a:solidFill>
                <a:latin typeface="微软雅黑" panose="020B0503020204020204" pitchFamily="34" charset="-122"/>
                <a:cs typeface="微软雅黑" panose="020B0503020204020204" pitchFamily="34" charset="-122"/>
              </a:rPr>
              <a:t>因</a:t>
            </a:r>
            <a:r>
              <a:rPr sz="2800" spc="20" dirty="0">
                <a:solidFill>
                  <a:srgbClr val="FF0000"/>
                </a:solidFill>
                <a:latin typeface="微软雅黑" panose="020B0503020204020204" pitchFamily="34" charset="-122"/>
                <a:cs typeface="微软雅黑" panose="020B0503020204020204" pitchFamily="34" charset="-122"/>
              </a:rPr>
              <a:t>事</a:t>
            </a:r>
            <a:r>
              <a:rPr sz="2800" spc="30" dirty="0">
                <a:solidFill>
                  <a:srgbClr val="FF0000"/>
                </a:solidFill>
                <a:latin typeface="微软雅黑" panose="020B0503020204020204" pitchFamily="34" charset="-122"/>
                <a:cs typeface="微软雅黑" panose="020B0503020204020204" pitchFamily="34" charset="-122"/>
              </a:rPr>
              <a:t>故</a:t>
            </a:r>
            <a:r>
              <a:rPr sz="2800" spc="20" dirty="0">
                <a:solidFill>
                  <a:srgbClr val="FF0000"/>
                </a:solidFill>
                <a:latin typeface="微软雅黑" panose="020B0503020204020204" pitchFamily="34" charset="-122"/>
                <a:cs typeface="微软雅黑" panose="020B0503020204020204" pitchFamily="34" charset="-122"/>
              </a:rPr>
              <a:t>或</a:t>
            </a:r>
            <a:r>
              <a:rPr sz="2800" spc="30" dirty="0">
                <a:solidFill>
                  <a:srgbClr val="FF0000"/>
                </a:solidFill>
                <a:latin typeface="微软雅黑" panose="020B0503020204020204" pitchFamily="34" charset="-122"/>
                <a:cs typeface="微软雅黑" panose="020B0503020204020204" pitchFamily="34" charset="-122"/>
              </a:rPr>
              <a:t>意</a:t>
            </a:r>
            <a:r>
              <a:rPr sz="2800" spc="20" dirty="0">
                <a:solidFill>
                  <a:srgbClr val="FF0000"/>
                </a:solidFill>
                <a:latin typeface="微软雅黑" panose="020B0503020204020204" pitchFamily="34" charset="-122"/>
                <a:cs typeface="微软雅黑" panose="020B0503020204020204" pitchFamily="34" charset="-122"/>
              </a:rPr>
              <a:t>外</a:t>
            </a:r>
            <a:r>
              <a:rPr sz="2800" spc="30" dirty="0">
                <a:solidFill>
                  <a:srgbClr val="FF0000"/>
                </a:solidFill>
                <a:latin typeface="微软雅黑" panose="020B0503020204020204" pitchFamily="34" charset="-122"/>
                <a:cs typeface="微软雅黑" panose="020B0503020204020204" pitchFamily="34" charset="-122"/>
              </a:rPr>
              <a:t>性</a:t>
            </a:r>
            <a:r>
              <a:rPr sz="2800" spc="20" dirty="0">
                <a:solidFill>
                  <a:srgbClr val="FF0000"/>
                </a:solidFill>
                <a:latin typeface="微软雅黑" panose="020B0503020204020204" pitchFamily="34" charset="-122"/>
                <a:cs typeface="微软雅黑" panose="020B0503020204020204" pitchFamily="34" charset="-122"/>
              </a:rPr>
              <a:t>事</a:t>
            </a:r>
            <a:r>
              <a:rPr sz="2800" spc="30" dirty="0">
                <a:solidFill>
                  <a:srgbClr val="FF0000"/>
                </a:solidFill>
                <a:latin typeface="微软雅黑" panose="020B0503020204020204" pitchFamily="34" charset="-122"/>
                <a:cs typeface="微软雅黑" panose="020B0503020204020204" pitchFamily="34" charset="-122"/>
              </a:rPr>
              <a:t>件</a:t>
            </a:r>
            <a:r>
              <a:rPr sz="2800" spc="20" dirty="0">
                <a:solidFill>
                  <a:srgbClr val="FF0000"/>
                </a:solidFill>
                <a:latin typeface="微软雅黑" panose="020B0503020204020204" pitchFamily="34" charset="-122"/>
                <a:cs typeface="微软雅黑" panose="020B0503020204020204" pitchFamily="34" charset="-122"/>
              </a:rPr>
              <a:t>等</a:t>
            </a:r>
            <a:r>
              <a:rPr sz="2800" spc="30" dirty="0">
                <a:solidFill>
                  <a:srgbClr val="FF0000"/>
                </a:solidFill>
                <a:latin typeface="微软雅黑" panose="020B0503020204020204" pitchFamily="34" charset="-122"/>
                <a:cs typeface="微软雅黑" panose="020B0503020204020204" pitchFamily="34" charset="-122"/>
              </a:rPr>
              <a:t>因</a:t>
            </a:r>
            <a:r>
              <a:rPr sz="2800" spc="20" dirty="0">
                <a:solidFill>
                  <a:srgbClr val="FF0000"/>
                </a:solidFill>
                <a:latin typeface="微软雅黑" panose="020B0503020204020204" pitchFamily="34" charset="-122"/>
                <a:cs typeface="微软雅黑" panose="020B0503020204020204" pitchFamily="34" charset="-122"/>
              </a:rPr>
              <a:t>素</a:t>
            </a:r>
            <a:r>
              <a:rPr sz="2800" spc="30" dirty="0">
                <a:solidFill>
                  <a:srgbClr val="FF0000"/>
                </a:solidFill>
                <a:latin typeface="微软雅黑" panose="020B0503020204020204" pitchFamily="34" charset="-122"/>
                <a:cs typeface="微软雅黑" panose="020B0503020204020204" pitchFamily="34" charset="-122"/>
              </a:rPr>
              <a:t>，</a:t>
            </a:r>
            <a:r>
              <a:rPr sz="2800" spc="20" dirty="0">
                <a:solidFill>
                  <a:srgbClr val="FF0000"/>
                </a:solidFill>
                <a:latin typeface="微软雅黑" panose="020B0503020204020204" pitchFamily="34" charset="-122"/>
                <a:cs typeface="微软雅黑" panose="020B0503020204020204" pitchFamily="34" charset="-122"/>
              </a:rPr>
              <a:t>致</a:t>
            </a:r>
            <a:r>
              <a:rPr sz="2800" spc="30" dirty="0">
                <a:solidFill>
                  <a:srgbClr val="FF0000"/>
                </a:solidFill>
                <a:latin typeface="微软雅黑" panose="020B0503020204020204" pitchFamily="34" charset="-122"/>
                <a:cs typeface="微软雅黑" panose="020B0503020204020204" pitchFamily="34" charset="-122"/>
              </a:rPr>
              <a:t>使</a:t>
            </a:r>
            <a:r>
              <a:rPr sz="2800" spc="20" dirty="0">
                <a:solidFill>
                  <a:srgbClr val="FF0000"/>
                </a:solidFill>
                <a:latin typeface="微软雅黑" panose="020B0503020204020204" pitchFamily="34" charset="-122"/>
                <a:cs typeface="微软雅黑" panose="020B0503020204020204" pitchFamily="34" charset="-122"/>
              </a:rPr>
              <a:t>环</a:t>
            </a:r>
            <a:r>
              <a:rPr sz="2800" spc="30" dirty="0">
                <a:solidFill>
                  <a:srgbClr val="FF0000"/>
                </a:solidFill>
                <a:latin typeface="微软雅黑" panose="020B0503020204020204" pitchFamily="34" charset="-122"/>
                <a:cs typeface="微软雅黑" panose="020B0503020204020204" pitchFamily="34" charset="-122"/>
              </a:rPr>
              <a:t>境</a:t>
            </a:r>
            <a:r>
              <a:rPr sz="2800" spc="20" dirty="0">
                <a:solidFill>
                  <a:srgbClr val="FF0000"/>
                </a:solidFill>
                <a:latin typeface="微软雅黑" panose="020B0503020204020204" pitchFamily="34" charset="-122"/>
                <a:cs typeface="微软雅黑" panose="020B0503020204020204" pitchFamily="34" charset="-122"/>
              </a:rPr>
              <a:t>受</a:t>
            </a:r>
            <a:r>
              <a:rPr sz="2800" spc="30" dirty="0">
                <a:solidFill>
                  <a:srgbClr val="FF0000"/>
                </a:solidFill>
                <a:latin typeface="微软雅黑" panose="020B0503020204020204" pitchFamily="34" charset="-122"/>
                <a:cs typeface="微软雅黑" panose="020B0503020204020204" pitchFamily="34" charset="-122"/>
              </a:rPr>
              <a:t>到</a:t>
            </a:r>
            <a:r>
              <a:rPr sz="2800" spc="-5" dirty="0">
                <a:solidFill>
                  <a:srgbClr val="FF0000"/>
                </a:solidFill>
                <a:latin typeface="微软雅黑" panose="020B0503020204020204" pitchFamily="34" charset="-122"/>
                <a:cs typeface="微软雅黑" panose="020B0503020204020204" pitchFamily="34" charset="-122"/>
              </a:rPr>
              <a:t>污</a:t>
            </a:r>
            <a:r>
              <a:rPr sz="2800" spc="30" dirty="0">
                <a:solidFill>
                  <a:srgbClr val="FF0000"/>
                </a:solidFill>
                <a:latin typeface="微软雅黑" panose="020B0503020204020204" pitchFamily="34" charset="-122"/>
                <a:cs typeface="微软雅黑" panose="020B0503020204020204" pitchFamily="34" charset="-122"/>
              </a:rPr>
              <a:t>染</a:t>
            </a:r>
            <a:r>
              <a:rPr sz="2800" spc="20" dirty="0">
                <a:solidFill>
                  <a:srgbClr val="FF0000"/>
                </a:solidFill>
                <a:latin typeface="微软雅黑" panose="020B0503020204020204" pitchFamily="34" charset="-122"/>
                <a:cs typeface="微软雅黑" panose="020B0503020204020204" pitchFamily="34" charset="-122"/>
              </a:rPr>
              <a:t>或</a:t>
            </a:r>
            <a:r>
              <a:rPr sz="2800" spc="30" dirty="0">
                <a:solidFill>
                  <a:srgbClr val="FF0000"/>
                </a:solidFill>
                <a:latin typeface="微软雅黑" panose="020B0503020204020204" pitchFamily="34" charset="-122"/>
                <a:cs typeface="微软雅黑" panose="020B0503020204020204" pitchFamily="34" charset="-122"/>
              </a:rPr>
              <a:t>破</a:t>
            </a:r>
            <a:r>
              <a:rPr sz="2800" spc="20" dirty="0">
                <a:solidFill>
                  <a:srgbClr val="FF0000"/>
                </a:solidFill>
                <a:latin typeface="微软雅黑" panose="020B0503020204020204" pitchFamily="34" charset="-122"/>
                <a:cs typeface="微软雅黑" panose="020B0503020204020204" pitchFamily="34" charset="-122"/>
              </a:rPr>
              <a:t>坏</a:t>
            </a:r>
            <a:r>
              <a:rPr sz="2800" spc="30" dirty="0">
                <a:solidFill>
                  <a:srgbClr val="FF0000"/>
                </a:solidFill>
                <a:latin typeface="微软雅黑" panose="020B0503020204020204" pitchFamily="34" charset="-122"/>
                <a:cs typeface="微软雅黑" panose="020B0503020204020204" pitchFamily="34" charset="-122"/>
              </a:rPr>
              <a:t>，</a:t>
            </a:r>
            <a:r>
              <a:rPr sz="2800" spc="20" dirty="0">
                <a:solidFill>
                  <a:srgbClr val="FF0000"/>
                </a:solidFill>
                <a:latin typeface="微软雅黑" panose="020B0503020204020204" pitchFamily="34" charset="-122"/>
                <a:cs typeface="微软雅黑" panose="020B0503020204020204" pitchFamily="34" charset="-122"/>
              </a:rPr>
              <a:t>公</a:t>
            </a:r>
            <a:r>
              <a:rPr sz="2800" spc="30" dirty="0">
                <a:solidFill>
                  <a:srgbClr val="FF0000"/>
                </a:solidFill>
                <a:latin typeface="微软雅黑" panose="020B0503020204020204" pitchFamily="34" charset="-122"/>
                <a:cs typeface="微软雅黑" panose="020B0503020204020204" pitchFamily="34" charset="-122"/>
              </a:rPr>
              <a:t>众</a:t>
            </a:r>
            <a:r>
              <a:rPr sz="2800" spc="20" dirty="0">
                <a:solidFill>
                  <a:srgbClr val="FF0000"/>
                </a:solidFill>
                <a:latin typeface="微软雅黑" panose="020B0503020204020204" pitchFamily="34" charset="-122"/>
                <a:cs typeface="微软雅黑" panose="020B0503020204020204" pitchFamily="34" charset="-122"/>
              </a:rPr>
              <a:t>的</a:t>
            </a:r>
            <a:r>
              <a:rPr sz="2800" spc="30" dirty="0">
                <a:solidFill>
                  <a:srgbClr val="FF0000"/>
                </a:solidFill>
                <a:latin typeface="微软雅黑" panose="020B0503020204020204" pitchFamily="34" charset="-122"/>
                <a:cs typeface="微软雅黑" panose="020B0503020204020204" pitchFamily="34" charset="-122"/>
              </a:rPr>
              <a:t>生</a:t>
            </a:r>
            <a:r>
              <a:rPr sz="2800" spc="20" dirty="0">
                <a:solidFill>
                  <a:srgbClr val="FF0000"/>
                </a:solidFill>
                <a:latin typeface="微软雅黑" panose="020B0503020204020204" pitchFamily="34" charset="-122"/>
                <a:cs typeface="微软雅黑" panose="020B0503020204020204" pitchFamily="34" charset="-122"/>
              </a:rPr>
              <a:t>命</a:t>
            </a:r>
            <a:r>
              <a:rPr sz="2800" spc="30" dirty="0">
                <a:solidFill>
                  <a:srgbClr val="FF0000"/>
                </a:solidFill>
                <a:latin typeface="微软雅黑" panose="020B0503020204020204" pitchFamily="34" charset="-122"/>
                <a:cs typeface="微软雅黑" panose="020B0503020204020204" pitchFamily="34" charset="-122"/>
              </a:rPr>
              <a:t>健</a:t>
            </a:r>
            <a:r>
              <a:rPr sz="2800" spc="20" dirty="0">
                <a:solidFill>
                  <a:srgbClr val="FF0000"/>
                </a:solidFill>
                <a:latin typeface="微软雅黑" panose="020B0503020204020204" pitchFamily="34" charset="-122"/>
                <a:cs typeface="微软雅黑" panose="020B0503020204020204" pitchFamily="34" charset="-122"/>
              </a:rPr>
              <a:t>康</a:t>
            </a:r>
            <a:r>
              <a:rPr sz="2800" spc="30" dirty="0">
                <a:solidFill>
                  <a:srgbClr val="FF0000"/>
                </a:solidFill>
                <a:latin typeface="微软雅黑" panose="020B0503020204020204" pitchFamily="34" charset="-122"/>
                <a:cs typeface="微软雅黑" panose="020B0503020204020204" pitchFamily="34" charset="-122"/>
              </a:rPr>
              <a:t>和</a:t>
            </a:r>
            <a:r>
              <a:rPr sz="2800" spc="20" dirty="0">
                <a:solidFill>
                  <a:srgbClr val="FF0000"/>
                </a:solidFill>
                <a:latin typeface="微软雅黑" panose="020B0503020204020204" pitchFamily="34" charset="-122"/>
                <a:cs typeface="微软雅黑" panose="020B0503020204020204" pitchFamily="34" charset="-122"/>
              </a:rPr>
              <a:t>财</a:t>
            </a:r>
            <a:r>
              <a:rPr sz="2800" spc="30" dirty="0">
                <a:solidFill>
                  <a:srgbClr val="FF0000"/>
                </a:solidFill>
                <a:latin typeface="微软雅黑" panose="020B0503020204020204" pitchFamily="34" charset="-122"/>
                <a:cs typeface="微软雅黑" panose="020B0503020204020204" pitchFamily="34" charset="-122"/>
              </a:rPr>
              <a:t>产</a:t>
            </a:r>
            <a:r>
              <a:rPr sz="2800" spc="20" dirty="0">
                <a:solidFill>
                  <a:srgbClr val="FF0000"/>
                </a:solidFill>
                <a:latin typeface="微软雅黑" panose="020B0503020204020204" pitchFamily="34" charset="-122"/>
                <a:cs typeface="微软雅黑" panose="020B0503020204020204" pitchFamily="34" charset="-122"/>
              </a:rPr>
              <a:t>受</a:t>
            </a:r>
            <a:r>
              <a:rPr sz="2800" spc="30" dirty="0">
                <a:solidFill>
                  <a:srgbClr val="FF0000"/>
                </a:solidFill>
                <a:latin typeface="微软雅黑" panose="020B0503020204020204" pitchFamily="34" charset="-122"/>
                <a:cs typeface="微软雅黑" panose="020B0503020204020204" pitchFamily="34" charset="-122"/>
              </a:rPr>
              <a:t>到</a:t>
            </a:r>
            <a:r>
              <a:rPr sz="2800" spc="20" dirty="0">
                <a:solidFill>
                  <a:srgbClr val="FF0000"/>
                </a:solidFill>
                <a:latin typeface="微软雅黑" panose="020B0503020204020204" pitchFamily="34" charset="-122"/>
                <a:cs typeface="微软雅黑" panose="020B0503020204020204" pitchFamily="34" charset="-122"/>
              </a:rPr>
              <a:t>危</a:t>
            </a:r>
            <a:r>
              <a:rPr sz="2800" spc="30" dirty="0">
                <a:solidFill>
                  <a:srgbClr val="FF0000"/>
                </a:solidFill>
                <a:latin typeface="微软雅黑" panose="020B0503020204020204" pitchFamily="34" charset="-122"/>
                <a:cs typeface="微软雅黑" panose="020B0503020204020204" pitchFamily="34" charset="-122"/>
              </a:rPr>
              <a:t>害</a:t>
            </a:r>
            <a:r>
              <a:rPr sz="2800" spc="20" dirty="0">
                <a:solidFill>
                  <a:srgbClr val="FF0000"/>
                </a:solidFill>
                <a:latin typeface="微软雅黑" panose="020B0503020204020204" pitchFamily="34" charset="-122"/>
                <a:cs typeface="微软雅黑" panose="020B0503020204020204" pitchFamily="34" charset="-122"/>
              </a:rPr>
              <a:t>或</a:t>
            </a:r>
            <a:r>
              <a:rPr sz="2800" spc="30" dirty="0">
                <a:solidFill>
                  <a:srgbClr val="FF0000"/>
                </a:solidFill>
                <a:latin typeface="微软雅黑" panose="020B0503020204020204" pitchFamily="34" charset="-122"/>
                <a:cs typeface="微软雅黑" panose="020B0503020204020204" pitchFamily="34" charset="-122"/>
              </a:rPr>
              <a:t>威</a:t>
            </a:r>
            <a:r>
              <a:rPr sz="2800" spc="20" dirty="0">
                <a:solidFill>
                  <a:srgbClr val="FF0000"/>
                </a:solidFill>
                <a:latin typeface="微软雅黑" panose="020B0503020204020204" pitchFamily="34" charset="-122"/>
                <a:cs typeface="微软雅黑" panose="020B0503020204020204" pitchFamily="34" charset="-122"/>
              </a:rPr>
              <a:t>胁</a:t>
            </a:r>
            <a:r>
              <a:rPr sz="2800" spc="30" dirty="0">
                <a:solidFill>
                  <a:srgbClr val="FF0000"/>
                </a:solidFill>
                <a:latin typeface="微软雅黑" panose="020B0503020204020204" pitchFamily="34" charset="-122"/>
                <a:cs typeface="微软雅黑" panose="020B0503020204020204" pitchFamily="34" charset="-122"/>
              </a:rPr>
              <a:t>的</a:t>
            </a:r>
            <a:r>
              <a:rPr sz="2800" spc="20" dirty="0">
                <a:solidFill>
                  <a:srgbClr val="FF0000"/>
                </a:solidFill>
                <a:latin typeface="微软雅黑" panose="020B0503020204020204" pitchFamily="34" charset="-122"/>
                <a:cs typeface="微软雅黑" panose="020B0503020204020204" pitchFamily="34" charset="-122"/>
              </a:rPr>
              <a:t>紧</a:t>
            </a:r>
            <a:r>
              <a:rPr sz="2800" spc="30" dirty="0">
                <a:solidFill>
                  <a:srgbClr val="FF0000"/>
                </a:solidFill>
                <a:latin typeface="微软雅黑" panose="020B0503020204020204" pitchFamily="34" charset="-122"/>
                <a:cs typeface="微软雅黑" panose="020B0503020204020204" pitchFamily="34" charset="-122"/>
              </a:rPr>
              <a:t>急</a:t>
            </a:r>
            <a:r>
              <a:rPr sz="2800" spc="20" dirty="0">
                <a:solidFill>
                  <a:srgbClr val="FF0000"/>
                </a:solidFill>
                <a:latin typeface="微软雅黑" panose="020B0503020204020204" pitchFamily="34" charset="-122"/>
                <a:cs typeface="微软雅黑" panose="020B0503020204020204" pitchFamily="34" charset="-122"/>
              </a:rPr>
              <a:t>情</a:t>
            </a:r>
            <a:r>
              <a:rPr sz="2800" spc="30" dirty="0">
                <a:solidFill>
                  <a:srgbClr val="FF0000"/>
                </a:solidFill>
                <a:latin typeface="微软雅黑" panose="020B0503020204020204" pitchFamily="34" charset="-122"/>
                <a:cs typeface="微软雅黑" panose="020B0503020204020204" pitchFamily="34" charset="-122"/>
              </a:rPr>
              <a:t>况</a:t>
            </a:r>
            <a:r>
              <a:rPr sz="2800" spc="-5" dirty="0">
                <a:solidFill>
                  <a:srgbClr val="FF0000"/>
                </a:solidFill>
                <a:latin typeface="微软雅黑" panose="020B0503020204020204" pitchFamily="34" charset="-122"/>
                <a:cs typeface="微软雅黑" panose="020B0503020204020204" pitchFamily="34" charset="-122"/>
              </a:rPr>
              <a:t>。</a:t>
            </a:r>
            <a:r>
              <a:rPr sz="2800" spc="30" dirty="0">
                <a:latin typeface="微软雅黑" panose="020B0503020204020204" pitchFamily="34" charset="-122"/>
                <a:cs typeface="微软雅黑" panose="020B0503020204020204" pitchFamily="34" charset="-122"/>
              </a:rPr>
              <a:t>可</a:t>
            </a:r>
            <a:r>
              <a:rPr sz="2800" spc="20" dirty="0">
                <a:latin typeface="微软雅黑" panose="020B0503020204020204" pitchFamily="34" charset="-122"/>
                <a:cs typeface="微软雅黑" panose="020B0503020204020204" pitchFamily="34" charset="-122"/>
              </a:rPr>
              <a:t>认</a:t>
            </a:r>
            <a:r>
              <a:rPr sz="2800" spc="30" dirty="0">
                <a:latin typeface="微软雅黑" panose="020B0503020204020204" pitchFamily="34" charset="-122"/>
                <a:cs typeface="微软雅黑" panose="020B0503020204020204" pitchFamily="34" charset="-122"/>
              </a:rPr>
              <a:t>为</a:t>
            </a:r>
            <a:r>
              <a:rPr sz="2800" spc="20" dirty="0">
                <a:latin typeface="微软雅黑" panose="020B0503020204020204" pitchFamily="34" charset="-122"/>
                <a:cs typeface="微软雅黑" panose="020B0503020204020204" pitchFamily="34" charset="-122"/>
              </a:rPr>
              <a:t>突</a:t>
            </a:r>
            <a:r>
              <a:rPr sz="2800" spc="30" dirty="0">
                <a:latin typeface="微软雅黑" panose="020B0503020204020204" pitchFamily="34" charset="-122"/>
                <a:cs typeface="微软雅黑" panose="020B0503020204020204" pitchFamily="34" charset="-122"/>
              </a:rPr>
              <a:t>发</a:t>
            </a:r>
            <a:r>
              <a:rPr sz="2800" spc="20" dirty="0">
                <a:latin typeface="微软雅黑" panose="020B0503020204020204" pitchFamily="34" charset="-122"/>
                <a:cs typeface="微软雅黑" panose="020B0503020204020204" pitchFamily="34" charset="-122"/>
              </a:rPr>
              <a:t>环</a:t>
            </a:r>
            <a:r>
              <a:rPr sz="2800" spc="30" dirty="0">
                <a:latin typeface="微软雅黑" panose="020B0503020204020204" pitchFamily="34" charset="-122"/>
                <a:cs typeface="微软雅黑" panose="020B0503020204020204" pitchFamily="34" charset="-122"/>
              </a:rPr>
              <a:t>境</a:t>
            </a:r>
            <a:r>
              <a:rPr sz="2800" spc="20" dirty="0">
                <a:latin typeface="微软雅黑" panose="020B0503020204020204" pitchFamily="34" charset="-122"/>
                <a:cs typeface="微软雅黑" panose="020B0503020204020204" pitchFamily="34" charset="-122"/>
              </a:rPr>
              <a:t>事</a:t>
            </a:r>
            <a:r>
              <a:rPr sz="2800" spc="30" dirty="0">
                <a:latin typeface="微软雅黑" panose="020B0503020204020204" pitchFamily="34" charset="-122"/>
                <a:cs typeface="微软雅黑" panose="020B0503020204020204" pitchFamily="34" charset="-122"/>
              </a:rPr>
              <a:t>件</a:t>
            </a:r>
            <a:r>
              <a:rPr sz="2800" spc="20" dirty="0">
                <a:latin typeface="微软雅黑" panose="020B0503020204020204" pitchFamily="34" charset="-122"/>
                <a:cs typeface="微软雅黑" panose="020B0503020204020204" pitchFamily="34" charset="-122"/>
              </a:rPr>
              <a:t>是</a:t>
            </a:r>
            <a:r>
              <a:rPr sz="2800" spc="30" dirty="0">
                <a:latin typeface="微软雅黑" panose="020B0503020204020204" pitchFamily="34" charset="-122"/>
                <a:cs typeface="微软雅黑" panose="020B0503020204020204" pitchFamily="34" charset="-122"/>
              </a:rPr>
              <a:t>指</a:t>
            </a:r>
            <a:r>
              <a:rPr sz="2800" spc="20" dirty="0">
                <a:latin typeface="微软雅黑" panose="020B0503020204020204" pitchFamily="34" charset="-122"/>
                <a:cs typeface="微软雅黑" panose="020B0503020204020204" pitchFamily="34" charset="-122"/>
              </a:rPr>
              <a:t>因</a:t>
            </a:r>
            <a:r>
              <a:rPr sz="2800" spc="30" dirty="0">
                <a:latin typeface="微软雅黑" panose="020B0503020204020204" pitchFamily="34" charset="-122"/>
                <a:cs typeface="微软雅黑" panose="020B0503020204020204" pitchFamily="34" charset="-122"/>
              </a:rPr>
              <a:t>人</a:t>
            </a:r>
            <a:r>
              <a:rPr sz="2800" spc="20" dirty="0">
                <a:latin typeface="微软雅黑" panose="020B0503020204020204" pitchFamily="34" charset="-122"/>
                <a:cs typeface="微软雅黑" panose="020B0503020204020204" pitchFamily="34" charset="-122"/>
              </a:rPr>
              <a:t>为</a:t>
            </a:r>
            <a:r>
              <a:rPr sz="2800" spc="30" dirty="0">
                <a:latin typeface="微软雅黑" panose="020B0503020204020204" pitchFamily="34" charset="-122"/>
                <a:cs typeface="微软雅黑" panose="020B0503020204020204" pitchFamily="34" charset="-122"/>
              </a:rPr>
              <a:t>因</a:t>
            </a:r>
            <a:r>
              <a:rPr sz="2800" spc="20" dirty="0">
                <a:latin typeface="微软雅黑" panose="020B0503020204020204" pitchFamily="34" charset="-122"/>
                <a:cs typeface="微软雅黑" panose="020B0503020204020204" pitchFamily="34" charset="-122"/>
              </a:rPr>
              <a:t>素</a:t>
            </a:r>
            <a:r>
              <a:rPr sz="2800" spc="30" dirty="0">
                <a:latin typeface="微软雅黑" panose="020B0503020204020204" pitchFamily="34" charset="-122"/>
                <a:cs typeface="微软雅黑" panose="020B0503020204020204" pitchFamily="34" charset="-122"/>
              </a:rPr>
              <a:t>或</a:t>
            </a:r>
            <a:r>
              <a:rPr sz="2800" spc="20" dirty="0">
                <a:latin typeface="微软雅黑" panose="020B0503020204020204" pitchFamily="34" charset="-122"/>
                <a:cs typeface="微软雅黑" panose="020B0503020204020204" pitchFamily="34" charset="-122"/>
              </a:rPr>
              <a:t>不</a:t>
            </a:r>
            <a:r>
              <a:rPr sz="2800" spc="30" dirty="0">
                <a:latin typeface="微软雅黑" panose="020B0503020204020204" pitchFamily="34" charset="-122"/>
                <a:cs typeface="微软雅黑" panose="020B0503020204020204" pitchFamily="34" charset="-122"/>
              </a:rPr>
              <a:t>可</a:t>
            </a:r>
            <a:r>
              <a:rPr sz="2800" spc="20" dirty="0">
                <a:latin typeface="微软雅黑" panose="020B0503020204020204" pitchFamily="34" charset="-122"/>
                <a:cs typeface="微软雅黑" panose="020B0503020204020204" pitchFamily="34" charset="-122"/>
              </a:rPr>
              <a:t>抗</a:t>
            </a:r>
            <a:r>
              <a:rPr sz="2800" spc="30" dirty="0">
                <a:latin typeface="微软雅黑" panose="020B0503020204020204" pitchFamily="34" charset="-122"/>
                <a:cs typeface="微软雅黑" panose="020B0503020204020204" pitchFamily="34" charset="-122"/>
              </a:rPr>
              <a:t>力</a:t>
            </a:r>
            <a:r>
              <a:rPr sz="2800" spc="20" dirty="0">
                <a:latin typeface="微软雅黑" panose="020B0503020204020204" pitchFamily="34" charset="-122"/>
                <a:cs typeface="微软雅黑" panose="020B0503020204020204" pitchFamily="34" charset="-122"/>
              </a:rPr>
              <a:t>引</a:t>
            </a:r>
            <a:r>
              <a:rPr sz="2800" spc="30" dirty="0">
                <a:latin typeface="微软雅黑" panose="020B0503020204020204" pitchFamily="34" charset="-122"/>
                <a:cs typeface="微软雅黑" panose="020B0503020204020204" pitchFamily="34" charset="-122"/>
              </a:rPr>
              <a:t>起</a:t>
            </a:r>
            <a:r>
              <a:rPr sz="2800" spc="20" dirty="0">
                <a:latin typeface="微软雅黑" panose="020B0503020204020204" pitchFamily="34" charset="-122"/>
                <a:cs typeface="微软雅黑" panose="020B0503020204020204" pitchFamily="34" charset="-122"/>
              </a:rPr>
              <a:t>的</a:t>
            </a:r>
            <a:r>
              <a:rPr sz="2800" spc="30" dirty="0">
                <a:latin typeface="微软雅黑" panose="020B0503020204020204" pitchFamily="34" charset="-122"/>
                <a:cs typeface="微软雅黑" panose="020B0503020204020204" pitchFamily="34" charset="-122"/>
              </a:rPr>
              <a:t>突</a:t>
            </a:r>
            <a:r>
              <a:rPr sz="2800" spc="20" dirty="0">
                <a:latin typeface="微软雅黑" panose="020B0503020204020204" pitchFamily="34" charset="-122"/>
                <a:cs typeface="微软雅黑" panose="020B0503020204020204" pitchFamily="34" charset="-122"/>
              </a:rPr>
              <a:t>发</a:t>
            </a:r>
            <a:r>
              <a:rPr sz="2800" spc="30" dirty="0">
                <a:latin typeface="微软雅黑" panose="020B0503020204020204" pitchFamily="34" charset="-122"/>
                <a:cs typeface="微软雅黑" panose="020B0503020204020204" pitchFamily="34" charset="-122"/>
              </a:rPr>
              <a:t>性</a:t>
            </a:r>
            <a:r>
              <a:rPr sz="2800" spc="-5" dirty="0">
                <a:latin typeface="微软雅黑" panose="020B0503020204020204" pitchFamily="34" charset="-122"/>
                <a:cs typeface="微软雅黑" panose="020B0503020204020204" pitchFamily="34" charset="-122"/>
              </a:rPr>
              <a:t>环</a:t>
            </a:r>
            <a:r>
              <a:rPr sz="2800" spc="30" dirty="0">
                <a:latin typeface="微软雅黑" panose="020B0503020204020204" pitchFamily="34" charset="-122"/>
                <a:cs typeface="微软雅黑" panose="020B0503020204020204" pitchFamily="34" charset="-122"/>
              </a:rPr>
              <a:t>境</a:t>
            </a:r>
            <a:r>
              <a:rPr sz="2800" spc="20" dirty="0">
                <a:latin typeface="微软雅黑" panose="020B0503020204020204" pitchFamily="34" charset="-122"/>
                <a:cs typeface="微软雅黑" panose="020B0503020204020204" pitchFamily="34" charset="-122"/>
              </a:rPr>
              <a:t>污</a:t>
            </a:r>
            <a:r>
              <a:rPr sz="2800" spc="30" dirty="0">
                <a:latin typeface="微软雅黑" panose="020B0503020204020204" pitchFamily="34" charset="-122"/>
                <a:cs typeface="微软雅黑" panose="020B0503020204020204" pitchFamily="34" charset="-122"/>
              </a:rPr>
              <a:t>染</a:t>
            </a:r>
            <a:r>
              <a:rPr sz="2800" spc="20" dirty="0">
                <a:latin typeface="微软雅黑" panose="020B0503020204020204" pitchFamily="34" charset="-122"/>
                <a:cs typeface="微软雅黑" panose="020B0503020204020204" pitchFamily="34" charset="-122"/>
              </a:rPr>
              <a:t>或</a:t>
            </a:r>
            <a:r>
              <a:rPr sz="2800" spc="30" dirty="0">
                <a:latin typeface="微软雅黑" panose="020B0503020204020204" pitchFamily="34" charset="-122"/>
                <a:cs typeface="微软雅黑" panose="020B0503020204020204" pitchFamily="34" charset="-122"/>
              </a:rPr>
              <a:t>生</a:t>
            </a:r>
            <a:r>
              <a:rPr sz="2800" spc="20" dirty="0">
                <a:latin typeface="微软雅黑" panose="020B0503020204020204" pitchFamily="34" charset="-122"/>
                <a:cs typeface="微软雅黑" panose="020B0503020204020204" pitchFamily="34" charset="-122"/>
              </a:rPr>
              <a:t>态</a:t>
            </a:r>
            <a:r>
              <a:rPr sz="2800" spc="30" dirty="0">
                <a:latin typeface="微软雅黑" panose="020B0503020204020204" pitchFamily="34" charset="-122"/>
                <a:cs typeface="微软雅黑" panose="020B0503020204020204" pitchFamily="34" charset="-122"/>
              </a:rPr>
              <a:t>破</a:t>
            </a:r>
            <a:r>
              <a:rPr sz="2800" spc="20" dirty="0">
                <a:latin typeface="微软雅黑" panose="020B0503020204020204" pitchFamily="34" charset="-122"/>
                <a:cs typeface="微软雅黑" panose="020B0503020204020204" pitchFamily="34" charset="-122"/>
              </a:rPr>
              <a:t>坏</a:t>
            </a:r>
            <a:r>
              <a:rPr sz="2800" spc="30" dirty="0">
                <a:latin typeface="微软雅黑" panose="020B0503020204020204" pitchFamily="34" charset="-122"/>
                <a:cs typeface="微软雅黑" panose="020B0503020204020204" pitchFamily="34" charset="-122"/>
              </a:rPr>
              <a:t>事</a:t>
            </a:r>
            <a:r>
              <a:rPr sz="2800" spc="20" dirty="0">
                <a:latin typeface="微软雅黑" panose="020B0503020204020204" pitchFamily="34" charset="-122"/>
                <a:cs typeface="微软雅黑" panose="020B0503020204020204" pitchFamily="34" charset="-122"/>
              </a:rPr>
              <a:t>件</a:t>
            </a:r>
            <a:r>
              <a:rPr sz="2800" spc="30" dirty="0">
                <a:latin typeface="微软雅黑" panose="020B0503020204020204" pitchFamily="34" charset="-122"/>
                <a:cs typeface="微软雅黑" panose="020B0503020204020204" pitchFamily="34" charset="-122"/>
              </a:rPr>
              <a:t>，</a:t>
            </a:r>
            <a:r>
              <a:rPr sz="2800" spc="20" dirty="0">
                <a:latin typeface="微软雅黑" panose="020B0503020204020204" pitchFamily="34" charset="-122"/>
                <a:cs typeface="微软雅黑" panose="020B0503020204020204" pitchFamily="34" charset="-122"/>
              </a:rPr>
              <a:t>这</a:t>
            </a:r>
            <a:r>
              <a:rPr sz="2800" spc="30" dirty="0">
                <a:latin typeface="微软雅黑" panose="020B0503020204020204" pitchFamily="34" charset="-122"/>
                <a:cs typeface="微软雅黑" panose="020B0503020204020204" pitchFamily="34" charset="-122"/>
              </a:rPr>
              <a:t>种</a:t>
            </a:r>
            <a:r>
              <a:rPr sz="2800" spc="20" dirty="0">
                <a:latin typeface="微软雅黑" panose="020B0503020204020204" pitchFamily="34" charset="-122"/>
                <a:cs typeface="微软雅黑" panose="020B0503020204020204" pitchFamily="34" charset="-122"/>
              </a:rPr>
              <a:t>事</a:t>
            </a:r>
            <a:r>
              <a:rPr sz="2800" spc="30" dirty="0">
                <a:latin typeface="微软雅黑" panose="020B0503020204020204" pitchFamily="34" charset="-122"/>
                <a:cs typeface="微软雅黑" panose="020B0503020204020204" pitchFamily="34" charset="-122"/>
              </a:rPr>
              <a:t>件</a:t>
            </a:r>
            <a:r>
              <a:rPr sz="2800" spc="20" dirty="0">
                <a:latin typeface="微软雅黑" panose="020B0503020204020204" pitchFamily="34" charset="-122"/>
                <a:cs typeface="微软雅黑" panose="020B0503020204020204" pitchFamily="34" charset="-122"/>
              </a:rPr>
              <a:t>在</a:t>
            </a:r>
            <a:r>
              <a:rPr sz="2800" spc="30" dirty="0">
                <a:latin typeface="微软雅黑" panose="020B0503020204020204" pitchFamily="34" charset="-122"/>
                <a:cs typeface="微软雅黑" panose="020B0503020204020204" pitchFamily="34" charset="-122"/>
              </a:rPr>
              <a:t>短</a:t>
            </a:r>
            <a:r>
              <a:rPr sz="2800" spc="20" dirty="0">
                <a:latin typeface="微软雅黑" panose="020B0503020204020204" pitchFamily="34" charset="-122"/>
                <a:cs typeface="微软雅黑" panose="020B0503020204020204" pitchFamily="34" charset="-122"/>
              </a:rPr>
              <a:t>时</a:t>
            </a:r>
            <a:r>
              <a:rPr sz="2800" spc="30" dirty="0">
                <a:latin typeface="微软雅黑" panose="020B0503020204020204" pitchFamily="34" charset="-122"/>
                <a:cs typeface="微软雅黑" panose="020B0503020204020204" pitchFamily="34" charset="-122"/>
              </a:rPr>
              <a:t>间</a:t>
            </a:r>
            <a:r>
              <a:rPr sz="2800" spc="20" dirty="0">
                <a:latin typeface="微软雅黑" panose="020B0503020204020204" pitchFamily="34" charset="-122"/>
                <a:cs typeface="微软雅黑" panose="020B0503020204020204" pitchFamily="34" charset="-122"/>
              </a:rPr>
              <a:t>内</a:t>
            </a:r>
            <a:r>
              <a:rPr sz="2800" spc="30" dirty="0">
                <a:latin typeface="微软雅黑" panose="020B0503020204020204" pitchFamily="34" charset="-122"/>
                <a:cs typeface="微软雅黑" panose="020B0503020204020204" pitchFamily="34" charset="-122"/>
              </a:rPr>
              <a:t>直</a:t>
            </a:r>
            <a:r>
              <a:rPr sz="2800" spc="20" dirty="0">
                <a:latin typeface="微软雅黑" panose="020B0503020204020204" pitchFamily="34" charset="-122"/>
                <a:cs typeface="微软雅黑" panose="020B0503020204020204" pitchFamily="34" charset="-122"/>
              </a:rPr>
              <a:t>接</a:t>
            </a:r>
            <a:r>
              <a:rPr sz="2800" spc="30" dirty="0">
                <a:latin typeface="微软雅黑" panose="020B0503020204020204" pitchFamily="34" charset="-122"/>
                <a:cs typeface="微软雅黑" panose="020B0503020204020204" pitchFamily="34" charset="-122"/>
              </a:rPr>
              <a:t>威</a:t>
            </a:r>
            <a:r>
              <a:rPr sz="2800" spc="20" dirty="0">
                <a:latin typeface="微软雅黑" panose="020B0503020204020204" pitchFamily="34" charset="-122"/>
                <a:cs typeface="微软雅黑" panose="020B0503020204020204" pitchFamily="34" charset="-122"/>
              </a:rPr>
              <a:t>胁</a:t>
            </a:r>
            <a:r>
              <a:rPr sz="2800" spc="30" dirty="0">
                <a:latin typeface="微软雅黑" panose="020B0503020204020204" pitchFamily="34" charset="-122"/>
                <a:cs typeface="微软雅黑" panose="020B0503020204020204" pitchFamily="34" charset="-122"/>
              </a:rPr>
              <a:t>公</a:t>
            </a:r>
            <a:r>
              <a:rPr sz="2800" spc="20" dirty="0">
                <a:latin typeface="微软雅黑" panose="020B0503020204020204" pitchFamily="34" charset="-122"/>
                <a:cs typeface="微软雅黑" panose="020B0503020204020204" pitchFamily="34" charset="-122"/>
              </a:rPr>
              <a:t>众</a:t>
            </a:r>
            <a:r>
              <a:rPr sz="2800" spc="30" dirty="0">
                <a:latin typeface="微软雅黑" panose="020B0503020204020204" pitchFamily="34" charset="-122"/>
                <a:cs typeface="微软雅黑" panose="020B0503020204020204" pitchFamily="34" charset="-122"/>
              </a:rPr>
              <a:t>的</a:t>
            </a:r>
            <a:r>
              <a:rPr sz="2800" spc="-5" dirty="0">
                <a:latin typeface="微软雅黑" panose="020B0503020204020204" pitchFamily="34" charset="-122"/>
                <a:cs typeface="微软雅黑" panose="020B0503020204020204" pitchFamily="34" charset="-122"/>
              </a:rPr>
              <a:t>安全</a:t>
            </a:r>
            <a:r>
              <a:rPr sz="2800" spc="5" dirty="0">
                <a:latin typeface="微软雅黑" panose="020B0503020204020204" pitchFamily="34" charset="-122"/>
                <a:cs typeface="微软雅黑" panose="020B0503020204020204" pitchFamily="34" charset="-122"/>
              </a:rPr>
              <a:t>健</a:t>
            </a:r>
            <a:r>
              <a:rPr sz="2800" spc="-5" dirty="0">
                <a:latin typeface="微软雅黑" panose="020B0503020204020204" pitchFamily="34" charset="-122"/>
                <a:cs typeface="微软雅黑" panose="020B0503020204020204" pitchFamily="34" charset="-122"/>
              </a:rPr>
              <a:t>康或</a:t>
            </a:r>
            <a:r>
              <a:rPr sz="2800" spc="5" dirty="0">
                <a:latin typeface="微软雅黑" panose="020B0503020204020204" pitchFamily="34" charset="-122"/>
                <a:cs typeface="微软雅黑" panose="020B0503020204020204" pitchFamily="34" charset="-122"/>
              </a:rPr>
              <a:t>造</a:t>
            </a:r>
            <a:r>
              <a:rPr sz="2800" spc="-5" dirty="0">
                <a:latin typeface="微软雅黑" panose="020B0503020204020204" pitchFamily="34" charset="-122"/>
                <a:cs typeface="微软雅黑" panose="020B0503020204020204" pitchFamily="34" charset="-122"/>
              </a:rPr>
              <a:t>成局</a:t>
            </a:r>
            <a:r>
              <a:rPr sz="2800" spc="5" dirty="0">
                <a:latin typeface="微软雅黑" panose="020B0503020204020204" pitchFamily="34" charset="-122"/>
                <a:cs typeface="微软雅黑" panose="020B0503020204020204" pitchFamily="34" charset="-122"/>
              </a:rPr>
              <a:t>部</a:t>
            </a:r>
            <a:r>
              <a:rPr sz="2800" spc="-5" dirty="0">
                <a:latin typeface="微软雅黑" panose="020B0503020204020204" pitchFamily="34" charset="-122"/>
                <a:cs typeface="微软雅黑" panose="020B0503020204020204" pitchFamily="34" charset="-122"/>
              </a:rPr>
              <a:t>环境</a:t>
            </a:r>
            <a:r>
              <a:rPr sz="2800" spc="5" dirty="0">
                <a:latin typeface="微软雅黑" panose="020B0503020204020204" pitchFamily="34" charset="-122"/>
                <a:cs typeface="微软雅黑" panose="020B0503020204020204" pitchFamily="34" charset="-122"/>
              </a:rPr>
              <a:t>质</a:t>
            </a:r>
            <a:r>
              <a:rPr sz="2800" spc="-5" dirty="0">
                <a:latin typeface="微软雅黑" panose="020B0503020204020204" pitchFamily="34" charset="-122"/>
                <a:cs typeface="微软雅黑" panose="020B0503020204020204" pitchFamily="34" charset="-122"/>
              </a:rPr>
              <a:t>量急</a:t>
            </a:r>
            <a:r>
              <a:rPr sz="2800" spc="5" dirty="0">
                <a:latin typeface="微软雅黑" panose="020B0503020204020204" pitchFamily="34" charset="-122"/>
                <a:cs typeface="微软雅黑" panose="020B0503020204020204" pitchFamily="34" charset="-122"/>
              </a:rPr>
              <a:t>剧</a:t>
            </a:r>
            <a:r>
              <a:rPr sz="2800" spc="-5" dirty="0">
                <a:latin typeface="微软雅黑" panose="020B0503020204020204" pitchFamily="34" charset="-122"/>
                <a:cs typeface="微软雅黑" panose="020B0503020204020204" pitchFamily="34" charset="-122"/>
              </a:rPr>
              <a:t>恶化</a:t>
            </a:r>
            <a:r>
              <a:rPr sz="2800" spc="5" dirty="0">
                <a:latin typeface="微软雅黑" panose="020B0503020204020204" pitchFamily="34" charset="-122"/>
                <a:cs typeface="微软雅黑" panose="020B0503020204020204" pitchFamily="34" charset="-122"/>
              </a:rPr>
              <a:t>，</a:t>
            </a:r>
            <a:r>
              <a:rPr sz="2800" spc="-5" dirty="0">
                <a:latin typeface="微软雅黑" panose="020B0503020204020204" pitchFamily="34" charset="-122"/>
                <a:cs typeface="微软雅黑" panose="020B0503020204020204" pitchFamily="34" charset="-122"/>
              </a:rPr>
              <a:t>甚至</a:t>
            </a:r>
            <a:r>
              <a:rPr sz="2800" spc="5" dirty="0">
                <a:latin typeface="微软雅黑" panose="020B0503020204020204" pitchFamily="34" charset="-122"/>
                <a:cs typeface="微软雅黑" panose="020B0503020204020204" pitchFamily="34" charset="-122"/>
              </a:rPr>
              <a:t>生</a:t>
            </a:r>
            <a:r>
              <a:rPr sz="2800" spc="-5" dirty="0">
                <a:latin typeface="微软雅黑" panose="020B0503020204020204" pitchFamily="34" charset="-122"/>
                <a:cs typeface="微软雅黑" panose="020B0503020204020204" pitchFamily="34" charset="-122"/>
              </a:rPr>
              <a:t>态灾</a:t>
            </a:r>
            <a:r>
              <a:rPr sz="2800" spc="5" dirty="0">
                <a:latin typeface="微软雅黑" panose="020B0503020204020204" pitchFamily="34" charset="-122"/>
                <a:cs typeface="微软雅黑" panose="020B0503020204020204" pitchFamily="34" charset="-122"/>
              </a:rPr>
              <a:t>难</a:t>
            </a:r>
            <a:r>
              <a:rPr sz="2800" spc="-5" dirty="0">
                <a:latin typeface="微软雅黑" panose="020B0503020204020204" pitchFamily="34" charset="-122"/>
                <a:cs typeface="微软雅黑" panose="020B0503020204020204" pitchFamily="34" charset="-122"/>
              </a:rPr>
              <a:t>。</a:t>
            </a:r>
            <a:endParaRPr sz="2800" dirty="0">
              <a:latin typeface="微软雅黑" panose="020B0503020204020204" pitchFamily="34" charset="-122"/>
              <a:cs typeface="微软雅黑" panose="020B0503020204020204" pitchFamily="34" charset="-122"/>
            </a:endParaRPr>
          </a:p>
        </p:txBody>
      </p:sp>
      <p:sp>
        <p:nvSpPr>
          <p:cNvPr id="14" name="object 14"/>
          <p:cNvSpPr txBox="1"/>
          <p:nvPr/>
        </p:nvSpPr>
        <p:spPr>
          <a:xfrm>
            <a:off x="11329353" y="6439647"/>
            <a:ext cx="253048" cy="406522"/>
          </a:xfrm>
          <a:prstGeom prst="rect">
            <a:avLst/>
          </a:prstGeom>
        </p:spPr>
        <p:txBody>
          <a:bodyPr vert="horz" wrap="square" lIns="0" tIns="36830" rIns="0" bIns="0" rtlCol="0">
            <a:spAutoFit/>
          </a:bodyPr>
          <a:lstStyle/>
          <a:p>
            <a:pPr marL="25400">
              <a:spcBef>
                <a:spcPts val="290"/>
              </a:spcBef>
            </a:pPr>
            <a:r>
              <a:rPr sz="2400" spc="-20" dirty="0">
                <a:solidFill>
                  <a:srgbClr val="FFFFFF"/>
                </a:solidFill>
                <a:latin typeface="Arial" panose="020B0604020202020204"/>
                <a:cs typeface="Arial" panose="020B0604020202020204"/>
              </a:rPr>
              <a:t>1</a:t>
            </a:r>
            <a:endParaRPr sz="2400" dirty="0">
              <a:latin typeface="Arial" panose="020B0604020202020204"/>
              <a:cs typeface="Arial" panose="020B06040202020202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36</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3"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65686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规范化处置工作要点</a:t>
            </a:r>
            <a:r>
              <a:rPr lang="en-US" altLang="zh-CN"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企业应急工作内容</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231952" y="1298775"/>
            <a:ext cx="3464248" cy="461665"/>
          </a:xfrm>
          <a:prstGeom prst="rect">
            <a:avLst/>
          </a:prstGeom>
          <a:noFill/>
          <a:ln>
            <a:solidFill>
              <a:schemeClr val="accent1"/>
            </a:solidFill>
          </a:ln>
        </p:spPr>
        <p:txBody>
          <a:bodyPr wrap="square" rtlCol="0">
            <a:spAutoFit/>
          </a:bodyPr>
          <a:lstStyle/>
          <a:p>
            <a:pPr algn="ctr"/>
            <a:r>
              <a:rPr lang="zh-CN" altLang="en-US" sz="2400" b="1" dirty="0">
                <a:latin typeface="宋体" panose="02010600030101010101" pitchFamily="2" charset="-122"/>
                <a:ea typeface="宋体" panose="02010600030101010101" pitchFamily="2" charset="-122"/>
              </a:rPr>
              <a:t>环境设施建设与维护</a:t>
            </a:r>
            <a:endParaRPr lang="zh-CN" altLang="en-US" sz="2400" b="1" dirty="0">
              <a:latin typeface="宋体" panose="02010600030101010101" pitchFamily="2" charset="-122"/>
              <a:ea typeface="宋体" panose="02010600030101010101" pitchFamily="2" charset="-122"/>
            </a:endParaRPr>
          </a:p>
        </p:txBody>
      </p:sp>
      <p:cxnSp>
        <p:nvCxnSpPr>
          <p:cNvPr id="2" name="直接连接符 1"/>
          <p:cNvCxnSpPr/>
          <p:nvPr/>
        </p:nvCxnSpPr>
        <p:spPr>
          <a:xfrm>
            <a:off x="5943600" y="1760440"/>
            <a:ext cx="0" cy="376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76600" y="2136975"/>
            <a:ext cx="514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82108" y="2136975"/>
            <a:ext cx="0" cy="3765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544476" y="2508093"/>
            <a:ext cx="3464248" cy="3329758"/>
          </a:xfrm>
          <a:prstGeom prst="rect">
            <a:avLst/>
          </a:prstGeom>
          <a:noFill/>
          <a:ln>
            <a:solidFill>
              <a:schemeClr val="accent1"/>
            </a:solidFill>
          </a:ln>
        </p:spPr>
        <p:txBody>
          <a:bodyPr wrap="square" rtlCol="0">
            <a:spAutoFit/>
          </a:bodyPr>
          <a:lstStyle/>
          <a:p>
            <a:pPr algn="ctr">
              <a:lnSpc>
                <a:spcPct val="150000"/>
              </a:lnSpc>
            </a:pPr>
            <a:r>
              <a:rPr lang="zh-CN" altLang="en-US" sz="2400" b="1" dirty="0">
                <a:latin typeface="宋体" panose="02010600030101010101" pitchFamily="2" charset="-122"/>
                <a:ea typeface="宋体" panose="02010600030101010101" pitchFamily="2" charset="-122"/>
              </a:rPr>
              <a:t>企业应急设施重点区域</a:t>
            </a:r>
            <a:endParaRPr lang="en-US" altLang="zh-CN" sz="2400" b="1"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应急事故水池</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危化品储存罐区</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生产区域</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雨污管网及切换装置</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应急物资储备仓库</a:t>
            </a:r>
            <a:endParaRPr lang="en-US" altLang="zh-CN" sz="2400" dirty="0">
              <a:latin typeface="宋体" panose="02010600030101010101" pitchFamily="2" charset="-122"/>
              <a:ea typeface="宋体" panose="02010600030101010101" pitchFamily="2" charset="-122"/>
            </a:endParaRPr>
          </a:p>
        </p:txBody>
      </p:sp>
      <p:cxnSp>
        <p:nvCxnSpPr>
          <p:cNvPr id="21" name="直接连接符 20"/>
          <p:cNvCxnSpPr/>
          <p:nvPr/>
        </p:nvCxnSpPr>
        <p:spPr>
          <a:xfrm>
            <a:off x="8420100" y="2136975"/>
            <a:ext cx="0" cy="376535"/>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600699" y="2511604"/>
            <a:ext cx="5284194" cy="3329758"/>
          </a:xfrm>
          <a:prstGeom prst="rect">
            <a:avLst/>
          </a:prstGeom>
          <a:noFill/>
          <a:ln>
            <a:solidFill>
              <a:schemeClr val="accent1"/>
            </a:solidFill>
          </a:ln>
        </p:spPr>
        <p:txBody>
          <a:bodyPr wrap="square" rtlCol="0">
            <a:spAutoFit/>
          </a:bodyPr>
          <a:lstStyle/>
          <a:p>
            <a:pPr algn="ctr">
              <a:lnSpc>
                <a:spcPct val="150000"/>
              </a:lnSpc>
            </a:pPr>
            <a:r>
              <a:rPr lang="zh-CN" altLang="en-US" sz="2400" b="1" dirty="0">
                <a:latin typeface="宋体" panose="02010600030101010101" pitchFamily="2" charset="-122"/>
                <a:ea typeface="宋体" panose="02010600030101010101" pitchFamily="2" charset="-122"/>
              </a:rPr>
              <a:t>环保现场重点检查区域</a:t>
            </a:r>
            <a:endParaRPr lang="en-US" altLang="zh-CN" sz="2400" b="1"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罐区围堰</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仓库或者生产区域围堰或截污沟</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雨污排口及切换装置</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主要风险源及应急设施标牌</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u"/>
            </a:pPr>
            <a:r>
              <a:rPr lang="zh-CN" altLang="en-US" sz="2400" dirty="0">
                <a:latin typeface="宋体" panose="02010600030101010101" pitchFamily="2" charset="-122"/>
                <a:ea typeface="宋体" panose="02010600030101010101" pitchFamily="2" charset="-122"/>
              </a:rPr>
              <a:t>应急物资仓库</a:t>
            </a:r>
            <a:endParaRPr lang="en-US" altLang="zh-CN" sz="2400" dirty="0">
              <a:latin typeface="宋体" panose="02010600030101010101" pitchFamily="2" charset="-122"/>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object 7"/>
          <p:cNvSpPr/>
          <p:nvPr/>
        </p:nvSpPr>
        <p:spPr>
          <a:xfrm>
            <a:off x="-1" y="6461636"/>
            <a:ext cx="11201401" cy="396364"/>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8" name="object 8"/>
          <p:cNvSpPr/>
          <p:nvPr/>
        </p:nvSpPr>
        <p:spPr>
          <a:xfrm>
            <a:off x="11201400" y="6461636"/>
            <a:ext cx="1002587" cy="396364"/>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1" name="object 11"/>
          <p:cNvSpPr txBox="1"/>
          <p:nvPr/>
        </p:nvSpPr>
        <p:spPr>
          <a:xfrm>
            <a:off x="11536451" y="6525166"/>
            <a:ext cx="279400" cy="538609"/>
          </a:xfrm>
          <a:prstGeom prst="rect">
            <a:avLst/>
          </a:prstGeom>
        </p:spPr>
        <p:txBody>
          <a:bodyPr vert="horz" wrap="square" lIns="0" tIns="0" rIns="0" bIns="0" rtlCol="0">
            <a:spAutoFit/>
          </a:bodyPr>
          <a:lstStyle/>
          <a:p>
            <a:pPr marL="12700">
              <a:lnSpc>
                <a:spcPts val="2090"/>
              </a:lnSpc>
            </a:pPr>
            <a:r>
              <a:rPr lang="en-US" spc="-10" dirty="0">
                <a:solidFill>
                  <a:srgbClr val="FFFFFF"/>
                </a:solidFill>
                <a:latin typeface="Arial" panose="020B0604020202020204"/>
                <a:cs typeface="Arial" panose="020B0604020202020204"/>
              </a:rPr>
              <a:t>36</a:t>
            </a:r>
            <a:r>
              <a:rPr lang="en-US" altLang="zh-CN" spc="-10" dirty="0">
                <a:solidFill>
                  <a:srgbClr val="FFFFFF"/>
                </a:solidFill>
                <a:latin typeface="Arial" panose="020B0604020202020204"/>
                <a:cs typeface="Arial" panose="020B0604020202020204"/>
              </a:rPr>
              <a:t>=</a:t>
            </a:r>
            <a:endParaRPr dirty="0">
              <a:latin typeface="Arial" panose="020B0604020202020204"/>
              <a:cs typeface="Arial" panose="020B0604020202020204"/>
            </a:endParaRPr>
          </a:p>
        </p:txBody>
      </p:sp>
      <p:sp>
        <p:nvSpPr>
          <p:cNvPr id="13" name="object 2"/>
          <p:cNvSpPr/>
          <p:nvPr/>
        </p:nvSpPr>
        <p:spPr>
          <a:xfrm>
            <a:off x="762000" y="0"/>
            <a:ext cx="11414589" cy="731226"/>
          </a:xfrm>
          <a:prstGeom prst="rect">
            <a:avLst/>
          </a:prstGeom>
          <a:blipFill>
            <a:blip r:embed="rId1" cstate="print"/>
            <a:stretch>
              <a:fillRect/>
            </a:stretch>
          </a:blipFill>
        </p:spPr>
        <p:txBody>
          <a:bodyPr wrap="square" lIns="0" tIns="0" rIns="0" bIns="0" rtlCol="0"/>
          <a:lstStyle/>
          <a:p/>
        </p:txBody>
      </p:sp>
      <p:sp>
        <p:nvSpPr>
          <p:cNvPr id="16" name="object 3"/>
          <p:cNvSpPr/>
          <p:nvPr/>
        </p:nvSpPr>
        <p:spPr>
          <a:xfrm>
            <a:off x="0" y="0"/>
            <a:ext cx="334010" cy="719455"/>
          </a:xfrm>
          <a:custGeom>
            <a:avLst/>
            <a:gdLst/>
            <a:ahLst/>
            <a:cxnLst/>
            <a:rect l="l" t="t" r="r" b="b"/>
            <a:pathLst>
              <a:path w="334010" h="719455">
                <a:moveTo>
                  <a:pt x="0" y="0"/>
                </a:moveTo>
                <a:lnTo>
                  <a:pt x="0" y="719327"/>
                </a:lnTo>
                <a:lnTo>
                  <a:pt x="333756" y="719327"/>
                </a:lnTo>
                <a:lnTo>
                  <a:pt x="333756" y="0"/>
                </a:lnTo>
                <a:lnTo>
                  <a:pt x="0" y="0"/>
                </a:lnTo>
                <a:close/>
              </a:path>
            </a:pathLst>
          </a:custGeom>
          <a:solidFill>
            <a:srgbClr val="1D77C7"/>
          </a:solidFill>
        </p:spPr>
        <p:txBody>
          <a:bodyPr wrap="square" lIns="0" tIns="0" rIns="0" bIns="0" rtlCol="0"/>
          <a:lstStyle/>
          <a:p/>
        </p:txBody>
      </p:sp>
      <p:sp>
        <p:nvSpPr>
          <p:cNvPr id="18" name="object 11"/>
          <p:cNvSpPr txBox="1"/>
          <p:nvPr/>
        </p:nvSpPr>
        <p:spPr>
          <a:xfrm>
            <a:off x="975188" y="125538"/>
            <a:ext cx="6568612"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规范化处置工作要点</a:t>
            </a:r>
            <a:r>
              <a:rPr lang="en-US" altLang="zh-CN"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企业应急工作内容</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334010" y="131343"/>
            <a:ext cx="641179" cy="4566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5"/>
              </a:spcBef>
            </a:pPr>
            <a:r>
              <a:rPr lang="zh-CN" altLang="en-US" sz="3200" b="1" dirty="0">
                <a:solidFill>
                  <a:srgbClr val="1D77C7"/>
                </a:solidFill>
                <a:latin typeface="微软雅黑" panose="020B0503020204020204" pitchFamily="34" charset="-122"/>
                <a:ea typeface="微软雅黑" panose="020B0503020204020204" pitchFamily="34" charset="-122"/>
                <a:cs typeface="微软雅黑" panose="020B0503020204020204" pitchFamily="34" charset="-122"/>
              </a:rPr>
              <a:t>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4818" y="3252542"/>
            <a:ext cx="1570990" cy="830997"/>
          </a:xfrm>
          <a:prstGeom prst="rect">
            <a:avLst/>
          </a:prstGeom>
          <a:noFill/>
          <a:ln>
            <a:solidFill>
              <a:schemeClr val="accent1"/>
            </a:solidFill>
          </a:ln>
        </p:spPr>
        <p:txBody>
          <a:bodyPr wrap="square" rtlCol="0">
            <a:spAutoFit/>
          </a:bodyPr>
          <a:lstStyle/>
          <a:p>
            <a:pPr algn="ctr"/>
            <a:r>
              <a:rPr lang="zh-CN" altLang="en-US" sz="2400" b="1" dirty="0">
                <a:latin typeface="宋体" panose="02010600030101010101" pitchFamily="2" charset="-122"/>
                <a:ea typeface="宋体" panose="02010600030101010101" pitchFamily="2" charset="-122"/>
              </a:rPr>
              <a:t>应急管理工作档案</a:t>
            </a:r>
            <a:endParaRPr lang="zh-CN" altLang="en-US" sz="2400" b="1" dirty="0">
              <a:latin typeface="宋体" panose="02010600030101010101" pitchFamily="2" charset="-122"/>
              <a:ea typeface="宋体" panose="02010600030101010101" pitchFamily="2" charset="-122"/>
            </a:endParaRPr>
          </a:p>
        </p:txBody>
      </p:sp>
      <p:sp>
        <p:nvSpPr>
          <p:cNvPr id="12" name="文本框 11"/>
          <p:cNvSpPr txBox="1"/>
          <p:nvPr/>
        </p:nvSpPr>
        <p:spPr>
          <a:xfrm>
            <a:off x="2304363" y="1711126"/>
            <a:ext cx="9133243" cy="3913828"/>
          </a:xfrm>
          <a:prstGeom prst="rect">
            <a:avLst/>
          </a:prstGeom>
          <a:noFill/>
          <a:ln>
            <a:solidFill>
              <a:schemeClr val="accent1"/>
            </a:solidFill>
          </a:ln>
        </p:spPr>
        <p:txBody>
          <a:bodyPr wrap="square">
            <a:spAutoFit/>
          </a:bodyPr>
          <a:lstStyle/>
          <a:p>
            <a:pPr marL="342900" indent="-342900">
              <a:lnSpc>
                <a:spcPct val="150000"/>
              </a:lnSpc>
              <a:buFont typeface="Wingdings" panose="05000000000000000000" pitchFamily="2" charset="2"/>
              <a:buChar char="u"/>
            </a:pPr>
            <a:r>
              <a:rPr lang="zh-CN" altLang="en-US" sz="2400" dirty="0"/>
              <a:t>建设项目的环评报告、环评批复、验收批复；</a:t>
            </a:r>
            <a:endParaRPr lang="en-US" altLang="zh-CN" sz="2400" dirty="0"/>
          </a:p>
          <a:p>
            <a:pPr marL="342900" indent="-342900">
              <a:lnSpc>
                <a:spcPct val="150000"/>
              </a:lnSpc>
              <a:buFont typeface="Wingdings" panose="05000000000000000000" pitchFamily="2" charset="2"/>
              <a:buChar char="u"/>
            </a:pPr>
            <a:r>
              <a:rPr lang="zh-CN" altLang="en-US" sz="2400" dirty="0"/>
              <a:t>企业环境风险评价、环境风险评价专章</a:t>
            </a:r>
            <a:r>
              <a:rPr lang="en-US" altLang="zh-CN" sz="2400" dirty="0"/>
              <a:t>(</a:t>
            </a:r>
            <a:r>
              <a:rPr lang="zh-CN" altLang="en-US" sz="2400" dirty="0"/>
              <a:t>环评报告中</a:t>
            </a:r>
            <a:r>
              <a:rPr lang="en-US" altLang="zh-CN" sz="2400" dirty="0"/>
              <a:t>)</a:t>
            </a:r>
            <a:r>
              <a:rPr lang="zh-CN" altLang="en-US" sz="2400" dirty="0"/>
              <a:t>；</a:t>
            </a:r>
            <a:endParaRPr lang="en-US" altLang="zh-CN" sz="2400" dirty="0"/>
          </a:p>
          <a:p>
            <a:pPr marL="342900" indent="-342900">
              <a:lnSpc>
                <a:spcPct val="150000"/>
              </a:lnSpc>
              <a:buFont typeface="Wingdings" panose="05000000000000000000" pitchFamily="2" charset="2"/>
              <a:buChar char="u"/>
            </a:pPr>
            <a:r>
              <a:rPr lang="zh-CN" altLang="en-US" sz="2400" dirty="0"/>
              <a:t>突发环境事件应急预案及备案表；</a:t>
            </a:r>
            <a:endParaRPr lang="en-US" altLang="zh-CN" sz="2400" dirty="0"/>
          </a:p>
          <a:p>
            <a:pPr marL="342900" indent="-342900">
              <a:lnSpc>
                <a:spcPct val="150000"/>
              </a:lnSpc>
              <a:buFont typeface="Wingdings" panose="05000000000000000000" pitchFamily="2" charset="2"/>
              <a:buChar char="u"/>
            </a:pPr>
            <a:r>
              <a:rPr lang="zh-CN" altLang="en-US" sz="2400" dirty="0"/>
              <a:t>企业环境应急设施设计图纸、施工方案等；</a:t>
            </a:r>
            <a:endParaRPr lang="en-US" altLang="zh-CN" sz="2400" dirty="0"/>
          </a:p>
          <a:p>
            <a:pPr marL="342900" indent="-342900">
              <a:lnSpc>
                <a:spcPct val="150000"/>
              </a:lnSpc>
              <a:buFont typeface="Wingdings" panose="05000000000000000000" pitchFamily="2" charset="2"/>
              <a:buChar char="u"/>
            </a:pPr>
            <a:r>
              <a:rPr lang="zh-CN" altLang="en-US" sz="2400" dirty="0"/>
              <a:t>应急演练、宣传、培训计划及文字、影像资料；</a:t>
            </a:r>
            <a:endParaRPr lang="en-US" altLang="zh-CN" sz="2400" dirty="0"/>
          </a:p>
          <a:p>
            <a:pPr marL="342900" indent="-342900">
              <a:lnSpc>
                <a:spcPct val="150000"/>
              </a:lnSpc>
              <a:buFont typeface="Wingdings" panose="05000000000000000000" pitchFamily="2" charset="2"/>
              <a:buChar char="u"/>
            </a:pPr>
            <a:r>
              <a:rPr lang="zh-CN" altLang="en-US" sz="2400" dirty="0"/>
              <a:t>环保部门检查下达的限期整改通知书、企业整改汇报的资料；</a:t>
            </a:r>
            <a:endParaRPr lang="en-US" altLang="zh-CN" sz="2400" dirty="0"/>
          </a:p>
          <a:p>
            <a:pPr marL="342900" indent="-342900">
              <a:lnSpc>
                <a:spcPct val="150000"/>
              </a:lnSpc>
              <a:buFont typeface="Wingdings" panose="05000000000000000000" pitchFamily="2" charset="2"/>
              <a:buChar char="u"/>
            </a:pPr>
            <a:r>
              <a:rPr lang="zh-CN" altLang="en-US" sz="2400" dirty="0"/>
              <a:t>其他文件、资料。</a:t>
            </a:r>
            <a:endParaRPr lang="zh-CN" altLang="en-US" sz="2400" dirty="0"/>
          </a:p>
        </p:txBody>
      </p:sp>
      <p:sp>
        <p:nvSpPr>
          <p:cNvPr id="14" name="箭头: 右 13"/>
          <p:cNvSpPr/>
          <p:nvPr/>
        </p:nvSpPr>
        <p:spPr>
          <a:xfrm>
            <a:off x="1615808" y="3469858"/>
            <a:ext cx="688555" cy="3963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5706"/>
            <a:ext cx="5312298" cy="622222"/>
          </a:xfrm>
          <a:prstGeom prst="rect">
            <a:avLst/>
          </a:prstGeom>
        </p:spPr>
        <p:txBody>
          <a:bodyPr vert="horz" wrap="square" lIns="0" tIns="12700" rIns="0" bIns="0" rtlCol="0">
            <a:spAutoFit/>
          </a:bodyPr>
          <a:lstStyle/>
          <a:p>
            <a:pPr marL="12700">
              <a:spcBef>
                <a:spcPts val="100"/>
              </a:spcBef>
            </a:pPr>
            <a:r>
              <a:rPr dirty="0"/>
              <a:t>突发环境事件的特征</a:t>
            </a:r>
            <a:endParaRPr dirty="0"/>
          </a:p>
        </p:txBody>
      </p:sp>
      <p:sp>
        <p:nvSpPr>
          <p:cNvPr id="4" name="object 4"/>
          <p:cNvSpPr/>
          <p:nvPr/>
        </p:nvSpPr>
        <p:spPr>
          <a:xfrm>
            <a:off x="15606" y="6404377"/>
            <a:ext cx="10880994" cy="448217"/>
          </a:xfrm>
          <a:custGeom>
            <a:avLst/>
            <a:gdLst/>
            <a:ahLst/>
            <a:cxnLst/>
            <a:rect l="l" t="t" r="r" b="b"/>
            <a:pathLst>
              <a:path w="8166100" h="312420">
                <a:moveTo>
                  <a:pt x="0" y="312420"/>
                </a:moveTo>
                <a:lnTo>
                  <a:pt x="8165592" y="312420"/>
                </a:lnTo>
                <a:lnTo>
                  <a:pt x="8165592" y="0"/>
                </a:lnTo>
                <a:lnTo>
                  <a:pt x="0" y="0"/>
                </a:lnTo>
                <a:lnTo>
                  <a:pt x="0" y="312420"/>
                </a:lnTo>
                <a:close/>
              </a:path>
            </a:pathLst>
          </a:custGeom>
          <a:solidFill>
            <a:srgbClr val="1D77C7"/>
          </a:solidFill>
        </p:spPr>
        <p:txBody>
          <a:bodyPr wrap="square" lIns="0" tIns="0" rIns="0" bIns="0" rtlCol="0"/>
          <a:lstStyle/>
          <a:p/>
        </p:txBody>
      </p:sp>
      <p:sp>
        <p:nvSpPr>
          <p:cNvPr id="5" name="object 5"/>
          <p:cNvSpPr/>
          <p:nvPr/>
        </p:nvSpPr>
        <p:spPr>
          <a:xfrm>
            <a:off x="10896600" y="6404377"/>
            <a:ext cx="1295400" cy="448217"/>
          </a:xfrm>
          <a:custGeom>
            <a:avLst/>
            <a:gdLst/>
            <a:ahLst/>
            <a:cxnLst/>
            <a:rect l="l" t="t" r="r" b="b"/>
            <a:pathLst>
              <a:path w="960120" h="314325">
                <a:moveTo>
                  <a:pt x="0" y="0"/>
                </a:moveTo>
                <a:lnTo>
                  <a:pt x="0" y="313944"/>
                </a:lnTo>
                <a:lnTo>
                  <a:pt x="960119" y="313944"/>
                </a:lnTo>
                <a:lnTo>
                  <a:pt x="960119" y="0"/>
                </a:lnTo>
                <a:lnTo>
                  <a:pt x="0" y="0"/>
                </a:lnTo>
                <a:close/>
              </a:path>
            </a:pathLst>
          </a:custGeom>
          <a:solidFill>
            <a:srgbClr val="C0504D"/>
          </a:solidFill>
        </p:spPr>
        <p:txBody>
          <a:bodyPr wrap="square" lIns="0" tIns="0" rIns="0" bIns="0" rtlCol="0"/>
          <a:lstStyle/>
          <a:p/>
        </p:txBody>
      </p:sp>
      <p:sp>
        <p:nvSpPr>
          <p:cNvPr id="6" name="object 6"/>
          <p:cNvSpPr txBox="1"/>
          <p:nvPr/>
        </p:nvSpPr>
        <p:spPr>
          <a:xfrm>
            <a:off x="11402825" y="6471391"/>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2</a:t>
            </a:r>
            <a:endParaRPr dirty="0">
              <a:latin typeface="Arial" panose="020B0604020202020204"/>
              <a:cs typeface="Arial" panose="020B0604020202020204"/>
            </a:endParaRPr>
          </a:p>
        </p:txBody>
      </p:sp>
      <p:cxnSp>
        <p:nvCxnSpPr>
          <p:cNvPr id="14" name="直接连接符 13"/>
          <p:cNvCxnSpPr/>
          <p:nvPr/>
        </p:nvCxnSpPr>
        <p:spPr>
          <a:xfrm>
            <a:off x="3581400" y="609600"/>
            <a:ext cx="5029200" cy="0"/>
          </a:xfrm>
          <a:prstGeom prst="line">
            <a:avLst/>
          </a:prstGeom>
          <a:ln w="50800">
            <a:solidFill>
              <a:schemeClr val="dk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图片 7"/>
          <p:cNvPicPr>
            <a:picLocks noChangeAspect="1"/>
          </p:cNvPicPr>
          <p:nvPr/>
        </p:nvPicPr>
        <p:blipFill>
          <a:blip r:embed="rId1"/>
          <a:stretch>
            <a:fillRect/>
          </a:stretch>
        </p:blipFill>
        <p:spPr>
          <a:xfrm>
            <a:off x="1036321" y="753629"/>
            <a:ext cx="10366504" cy="53507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5706"/>
            <a:ext cx="5312298" cy="622222"/>
          </a:xfrm>
          <a:prstGeom prst="rect">
            <a:avLst/>
          </a:prstGeom>
        </p:spPr>
        <p:txBody>
          <a:bodyPr vert="horz" wrap="square" lIns="0" tIns="12700" rIns="0" bIns="0" rtlCol="0">
            <a:spAutoFit/>
          </a:bodyPr>
          <a:lstStyle/>
          <a:p>
            <a:pPr marL="12700">
              <a:spcBef>
                <a:spcPts val="100"/>
              </a:spcBef>
            </a:pPr>
            <a:r>
              <a:rPr dirty="0"/>
              <a:t>突发环境事件的特征</a:t>
            </a:r>
            <a:endParaRPr dirty="0"/>
          </a:p>
        </p:txBody>
      </p:sp>
      <p:sp>
        <p:nvSpPr>
          <p:cNvPr id="4" name="object 4"/>
          <p:cNvSpPr/>
          <p:nvPr/>
        </p:nvSpPr>
        <p:spPr>
          <a:xfrm>
            <a:off x="15606" y="6404377"/>
            <a:ext cx="10880994" cy="448217"/>
          </a:xfrm>
          <a:custGeom>
            <a:avLst/>
            <a:gdLst/>
            <a:ahLst/>
            <a:cxnLst/>
            <a:rect l="l" t="t" r="r" b="b"/>
            <a:pathLst>
              <a:path w="8166100" h="312420">
                <a:moveTo>
                  <a:pt x="0" y="312420"/>
                </a:moveTo>
                <a:lnTo>
                  <a:pt x="8165592" y="312420"/>
                </a:lnTo>
                <a:lnTo>
                  <a:pt x="8165592" y="0"/>
                </a:lnTo>
                <a:lnTo>
                  <a:pt x="0" y="0"/>
                </a:lnTo>
                <a:lnTo>
                  <a:pt x="0" y="312420"/>
                </a:lnTo>
                <a:close/>
              </a:path>
            </a:pathLst>
          </a:custGeom>
          <a:solidFill>
            <a:srgbClr val="1D77C7"/>
          </a:solidFill>
        </p:spPr>
        <p:txBody>
          <a:bodyPr wrap="square" lIns="0" tIns="0" rIns="0" bIns="0" rtlCol="0"/>
          <a:lstStyle/>
          <a:p/>
        </p:txBody>
      </p:sp>
      <p:sp>
        <p:nvSpPr>
          <p:cNvPr id="5" name="object 5"/>
          <p:cNvSpPr/>
          <p:nvPr/>
        </p:nvSpPr>
        <p:spPr>
          <a:xfrm>
            <a:off x="10896600" y="6404377"/>
            <a:ext cx="1295400" cy="448217"/>
          </a:xfrm>
          <a:custGeom>
            <a:avLst/>
            <a:gdLst/>
            <a:ahLst/>
            <a:cxnLst/>
            <a:rect l="l" t="t" r="r" b="b"/>
            <a:pathLst>
              <a:path w="960120" h="314325">
                <a:moveTo>
                  <a:pt x="0" y="0"/>
                </a:moveTo>
                <a:lnTo>
                  <a:pt x="0" y="313944"/>
                </a:lnTo>
                <a:lnTo>
                  <a:pt x="960119" y="313944"/>
                </a:lnTo>
                <a:lnTo>
                  <a:pt x="960119" y="0"/>
                </a:lnTo>
                <a:lnTo>
                  <a:pt x="0" y="0"/>
                </a:lnTo>
                <a:close/>
              </a:path>
            </a:pathLst>
          </a:custGeom>
          <a:solidFill>
            <a:srgbClr val="C0504D"/>
          </a:solidFill>
        </p:spPr>
        <p:txBody>
          <a:bodyPr wrap="square" lIns="0" tIns="0" rIns="0" bIns="0" rtlCol="0"/>
          <a:lstStyle/>
          <a:p/>
        </p:txBody>
      </p:sp>
      <p:sp>
        <p:nvSpPr>
          <p:cNvPr id="6" name="object 6"/>
          <p:cNvSpPr txBox="1"/>
          <p:nvPr/>
        </p:nvSpPr>
        <p:spPr>
          <a:xfrm>
            <a:off x="11402825" y="6471391"/>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2</a:t>
            </a:r>
            <a:endParaRPr dirty="0">
              <a:latin typeface="Arial" panose="020B0604020202020204"/>
              <a:cs typeface="Arial" panose="020B0604020202020204"/>
            </a:endParaRPr>
          </a:p>
        </p:txBody>
      </p:sp>
      <p:cxnSp>
        <p:nvCxnSpPr>
          <p:cNvPr id="14" name="直接连接符 13"/>
          <p:cNvCxnSpPr/>
          <p:nvPr/>
        </p:nvCxnSpPr>
        <p:spPr>
          <a:xfrm>
            <a:off x="3581400" y="609600"/>
            <a:ext cx="5029200" cy="0"/>
          </a:xfrm>
          <a:prstGeom prst="line">
            <a:avLst/>
          </a:prstGeom>
          <a:ln w="50800">
            <a:solidFill>
              <a:schemeClr val="dk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 name="AutoShape 4"/>
          <p:cNvSpPr>
            <a:spLocks noChangeAspect="1" noChangeArrowheads="1"/>
          </p:cNvSpPr>
          <p:nvPr/>
        </p:nvSpPr>
        <p:spPr bwMode="auto">
          <a:xfrm>
            <a:off x="279400" y="2438400"/>
            <a:ext cx="5816600" cy="581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文本框 11"/>
          <p:cNvSpPr txBox="1"/>
          <p:nvPr/>
        </p:nvSpPr>
        <p:spPr>
          <a:xfrm>
            <a:off x="1" y="1292239"/>
            <a:ext cx="12192000" cy="4467826"/>
          </a:xfrm>
          <a:prstGeom prst="rect">
            <a:avLst/>
          </a:prstGeom>
          <a:solidFill>
            <a:schemeClr val="accent1">
              <a:lumMod val="20000"/>
              <a:lumOff val="80000"/>
            </a:schemeClr>
          </a:solidFill>
        </p:spPr>
        <p:txBody>
          <a:bodyPr wrap="square" rtlCol="0">
            <a:spAutoFit/>
          </a:bodyPr>
          <a:lstStyle/>
          <a:p>
            <a:pPr>
              <a:lnSpc>
                <a:spcPct val="150000"/>
              </a:lnSpc>
            </a:pPr>
            <a:r>
              <a:rPr lang="en-US" altLang="zh-CN" sz="2400" dirty="0"/>
              <a:t>         2005</a:t>
            </a:r>
            <a:r>
              <a:rPr lang="zh-CN" altLang="en-US" sz="2400" dirty="0"/>
              <a:t>年</a:t>
            </a:r>
            <a:r>
              <a:rPr lang="en-US" altLang="zh-CN" sz="2400" dirty="0"/>
              <a:t>11</a:t>
            </a:r>
            <a:r>
              <a:rPr lang="zh-CN" altLang="en-US" sz="2400" dirty="0"/>
              <a:t>月</a:t>
            </a:r>
            <a:r>
              <a:rPr lang="en-US" altLang="zh-CN" sz="2400" dirty="0"/>
              <a:t>13</a:t>
            </a:r>
            <a:r>
              <a:rPr lang="zh-CN" altLang="en-US" sz="2400" dirty="0"/>
              <a:t>日，吉林石化公司双苯厂一车间发生爆炸。截至同年</a:t>
            </a:r>
            <a:r>
              <a:rPr lang="en-US" altLang="zh-CN" sz="2400" dirty="0"/>
              <a:t>11</a:t>
            </a:r>
            <a:r>
              <a:rPr lang="zh-CN" altLang="en-US" sz="2400" dirty="0"/>
              <a:t>月</a:t>
            </a:r>
            <a:r>
              <a:rPr lang="en-US" altLang="zh-CN" sz="2400" dirty="0"/>
              <a:t>14</a:t>
            </a:r>
            <a:r>
              <a:rPr lang="zh-CN" altLang="en-US" sz="2400" dirty="0"/>
              <a:t>日，共造成</a:t>
            </a:r>
            <a:r>
              <a:rPr lang="en-US" altLang="zh-CN" sz="2400" dirty="0"/>
              <a:t>5</a:t>
            </a:r>
            <a:r>
              <a:rPr lang="zh-CN" altLang="en-US" sz="2400" dirty="0"/>
              <a:t>人死亡、</a:t>
            </a:r>
            <a:r>
              <a:rPr lang="en-US" altLang="zh-CN" sz="2400" dirty="0"/>
              <a:t>1</a:t>
            </a:r>
            <a:r>
              <a:rPr lang="zh-CN" altLang="en-US" sz="2400" dirty="0"/>
              <a:t>人失踪，近</a:t>
            </a:r>
            <a:r>
              <a:rPr lang="en-US" altLang="zh-CN" sz="2400" dirty="0"/>
              <a:t>70</a:t>
            </a:r>
            <a:r>
              <a:rPr lang="zh-CN" altLang="en-US" sz="2400" dirty="0"/>
              <a:t>人受伤。爆炸发生后，约</a:t>
            </a:r>
            <a:r>
              <a:rPr lang="en-US" altLang="zh-CN" sz="2400" dirty="0"/>
              <a:t>100</a:t>
            </a:r>
            <a:r>
              <a:rPr lang="zh-CN" altLang="en-US" sz="2400" dirty="0"/>
              <a:t>吨苯类物质</a:t>
            </a:r>
            <a:r>
              <a:rPr lang="en-US" altLang="zh-CN" sz="2400" dirty="0"/>
              <a:t>(</a:t>
            </a:r>
            <a:r>
              <a:rPr lang="zh-CN" altLang="en-US" sz="2400" dirty="0"/>
              <a:t>苯、硝基苯等</a:t>
            </a:r>
            <a:r>
              <a:rPr lang="en-US" altLang="zh-CN" sz="2400" dirty="0"/>
              <a:t>)</a:t>
            </a:r>
            <a:r>
              <a:rPr lang="zh-CN" altLang="en-US" sz="2400" dirty="0"/>
              <a:t>流入松花江，造成了江水严重污染，沿岸数百万居民的生活受到影响。受中国石油吉林石化公司双苯厂爆炸事故影响，</a:t>
            </a:r>
            <a:r>
              <a:rPr lang="zh-CN" altLang="en-US" sz="2400" b="1" dirty="0">
                <a:solidFill>
                  <a:srgbClr val="FF0000"/>
                </a:solidFill>
              </a:rPr>
              <a:t>松花江发生重大水污染事件。</a:t>
            </a:r>
            <a:endParaRPr lang="en-US" altLang="zh-CN" sz="2400" b="1" dirty="0">
              <a:solidFill>
                <a:srgbClr val="FF0000"/>
              </a:solidFill>
            </a:endParaRPr>
          </a:p>
          <a:p>
            <a:pPr>
              <a:lnSpc>
                <a:spcPct val="150000"/>
              </a:lnSpc>
            </a:pPr>
            <a:r>
              <a:rPr lang="en-US" altLang="zh-CN" sz="2400" dirty="0"/>
              <a:t>        2005</a:t>
            </a:r>
            <a:r>
              <a:rPr lang="zh-CN" altLang="en-US" sz="2400" dirty="0"/>
              <a:t>年</a:t>
            </a:r>
            <a:r>
              <a:rPr lang="en-US" altLang="zh-CN" sz="2400" dirty="0"/>
              <a:t>11</a:t>
            </a:r>
            <a:r>
              <a:rPr lang="zh-CN" altLang="en-US" sz="2400" dirty="0"/>
              <a:t>月底，国家环保总局称，</a:t>
            </a:r>
            <a:r>
              <a:rPr lang="zh-CN" altLang="en-US" sz="2400" b="1" dirty="0">
                <a:solidFill>
                  <a:srgbClr val="FF0000"/>
                </a:solidFill>
              </a:rPr>
              <a:t>这次污染事故负主要责任的是吉化公司双苯厂。国家环保总局局长解振华因这起事件提出辞职。</a:t>
            </a:r>
            <a:r>
              <a:rPr lang="zh-CN" altLang="en-US" sz="2400" dirty="0"/>
              <a:t>吉化公司双苯厂厂长申东明、苯胺二车间主任王芳、吉林石化分公司党委书记、总经理于力，先后于</a:t>
            </a:r>
            <a:r>
              <a:rPr lang="en-US" altLang="zh-CN" sz="2400" dirty="0"/>
              <a:t>2005</a:t>
            </a:r>
            <a:r>
              <a:rPr lang="zh-CN" altLang="en-US" sz="2400" dirty="0"/>
              <a:t>年</a:t>
            </a:r>
            <a:r>
              <a:rPr lang="en-US" altLang="zh-CN" sz="2400" dirty="0"/>
              <a:t>11</a:t>
            </a:r>
            <a:r>
              <a:rPr lang="zh-CN" altLang="en-US" sz="2400" dirty="0"/>
              <a:t>月底</a:t>
            </a:r>
            <a:r>
              <a:rPr lang="en-US" altLang="zh-CN" sz="2400" dirty="0"/>
              <a:t>~</a:t>
            </a:r>
            <a:r>
              <a:rPr lang="zh-CN" altLang="en-US" sz="2400" dirty="0"/>
              <a:t>同年</a:t>
            </a:r>
            <a:r>
              <a:rPr lang="en-US" altLang="zh-CN" sz="2400" dirty="0"/>
              <a:t>12</a:t>
            </a:r>
            <a:r>
              <a:rPr lang="zh-CN" altLang="en-US" sz="2400" dirty="0"/>
              <a:t>月初被</a:t>
            </a:r>
            <a:r>
              <a:rPr lang="zh-CN" altLang="en-US" sz="2400" b="1" dirty="0">
                <a:solidFill>
                  <a:srgbClr val="FF0000"/>
                </a:solidFill>
              </a:rPr>
              <a:t>责令停职，接受事故调查。</a:t>
            </a:r>
            <a:endParaRPr lang="zh-CN" altLang="en-US" sz="24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p:txBody>
      </p:sp>
      <p:sp>
        <p:nvSpPr>
          <p:cNvPr id="4" name="object 4"/>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p:txBody>
      </p:sp>
      <p:sp>
        <p:nvSpPr>
          <p:cNvPr id="6" name="object 6"/>
          <p:cNvSpPr/>
          <p:nvPr/>
        </p:nvSpPr>
        <p:spPr>
          <a:xfrm>
            <a:off x="3646521" y="628876"/>
            <a:ext cx="5116479" cy="159134"/>
          </a:xfrm>
          <a:prstGeom prst="rect">
            <a:avLst/>
          </a:prstGeom>
          <a:blipFill>
            <a:blip r:embed="rId1" cstate="print"/>
            <a:stretch>
              <a:fillRect/>
            </a:stretch>
          </a:blipFill>
        </p:spPr>
        <p:txBody>
          <a:bodyPr wrap="square" lIns="0" tIns="0" rIns="0" bIns="0" rtlCol="0"/>
          <a:lstStyle/>
          <a:p/>
        </p:txBody>
      </p:sp>
      <p:sp>
        <p:nvSpPr>
          <p:cNvPr id="7" name="object 7"/>
          <p:cNvSpPr txBox="1">
            <a:spLocks noGrp="1"/>
          </p:cNvSpPr>
          <p:nvPr>
            <p:ph type="title"/>
          </p:nvPr>
        </p:nvSpPr>
        <p:spPr>
          <a:xfrm>
            <a:off x="3646521" y="50800"/>
            <a:ext cx="6629400" cy="622222"/>
          </a:xfrm>
          <a:prstGeom prst="rect">
            <a:avLst/>
          </a:prstGeom>
        </p:spPr>
        <p:txBody>
          <a:bodyPr vert="horz" wrap="square" lIns="0" tIns="12700" rIns="0" bIns="0" rtlCol="0">
            <a:spAutoFit/>
          </a:bodyPr>
          <a:lstStyle/>
          <a:p>
            <a:pPr marL="18415">
              <a:spcBef>
                <a:spcPts val="100"/>
              </a:spcBef>
            </a:pPr>
            <a:r>
              <a:rPr dirty="0"/>
              <a:t>突发环境事件的特征</a:t>
            </a:r>
            <a:endParaRPr dirty="0"/>
          </a:p>
        </p:txBody>
      </p:sp>
      <p:sp>
        <p:nvSpPr>
          <p:cNvPr id="8" name="object 8"/>
          <p:cNvSpPr/>
          <p:nvPr/>
        </p:nvSpPr>
        <p:spPr>
          <a:xfrm>
            <a:off x="0" y="6436068"/>
            <a:ext cx="11125200" cy="421932"/>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125200" y="6436068"/>
            <a:ext cx="1066800" cy="427971"/>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0" name="object 10"/>
          <p:cNvSpPr txBox="1"/>
          <p:nvPr/>
        </p:nvSpPr>
        <p:spPr>
          <a:xfrm>
            <a:off x="11529060" y="6489939"/>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3</a:t>
            </a:r>
            <a:endParaRPr dirty="0">
              <a:latin typeface="Arial" panose="020B0604020202020204"/>
              <a:cs typeface="Arial" panose="020B0604020202020204"/>
            </a:endParaRPr>
          </a:p>
        </p:txBody>
      </p:sp>
      <p:sp>
        <p:nvSpPr>
          <p:cNvPr id="13" name="文本框 12"/>
          <p:cNvSpPr txBox="1"/>
          <p:nvPr/>
        </p:nvSpPr>
        <p:spPr>
          <a:xfrm>
            <a:off x="23209" y="2325688"/>
            <a:ext cx="2393950" cy="2328523"/>
          </a:xfrm>
          <a:prstGeom prst="rect">
            <a:avLst/>
          </a:prstGeom>
          <a:solidFill>
            <a:schemeClr val="accent1">
              <a:lumMod val="20000"/>
              <a:lumOff val="80000"/>
            </a:schemeClr>
          </a:solidFill>
        </p:spPr>
        <p:txBody>
          <a:bodyPr wrap="square" rtlCol="0">
            <a:spAutoFit/>
          </a:bodyPr>
          <a:lstStyle/>
          <a:p>
            <a:pPr algn="ctr">
              <a:lnSpc>
                <a:spcPct val="150000"/>
              </a:lnSpc>
            </a:pPr>
            <a:r>
              <a:rPr lang="zh-CN" altLang="en-US" sz="2000" b="1" spc="20" dirty="0">
                <a:solidFill>
                  <a:srgbClr val="FF0000"/>
                </a:solidFill>
                <a:latin typeface="微软雅黑" panose="020B0503020204020204" pitchFamily="34" charset="-122"/>
                <a:cs typeface="微软雅黑" panose="020B0503020204020204" pitchFamily="34" charset="-122"/>
              </a:rPr>
              <a:t>突发性</a:t>
            </a:r>
            <a:endParaRPr lang="en-US" altLang="zh-CN" sz="2000" b="1" spc="20" dirty="0">
              <a:solidFill>
                <a:srgbClr val="FF0000"/>
              </a:solidFill>
              <a:latin typeface="微软雅黑" panose="020B0503020204020204" pitchFamily="34" charset="-122"/>
              <a:cs typeface="微软雅黑" panose="020B0503020204020204" pitchFamily="34" charset="-122"/>
            </a:endParaRPr>
          </a:p>
          <a:p>
            <a:pPr>
              <a:lnSpc>
                <a:spcPct val="150000"/>
              </a:lnSpc>
            </a:pPr>
            <a:r>
              <a:rPr lang="zh-CN" altLang="en-US" sz="2000" spc="20" dirty="0">
                <a:latin typeface="宋体" panose="02010600030101010101" pitchFamily="2" charset="-122"/>
                <a:ea typeface="宋体" panose="02010600030101010101" pitchFamily="2" charset="-122"/>
                <a:cs typeface="微软雅黑" panose="020B0503020204020204" pitchFamily="34" charset="-122"/>
              </a:rPr>
              <a:t>环</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境</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事</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件</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通</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常</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是在</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没</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有</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任</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何征</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兆</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的</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情</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况</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下</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突然</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发</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生</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的</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，具</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有</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很</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强</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的</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偶</a:t>
            </a:r>
            <a:r>
              <a:rPr lang="zh-CN" altLang="en-US" sz="2000" spc="20" dirty="0">
                <a:latin typeface="宋体" panose="02010600030101010101" pitchFamily="2" charset="-122"/>
                <a:ea typeface="宋体" panose="02010600030101010101" pitchFamily="2" charset="-122"/>
                <a:cs typeface="微软雅黑" panose="020B0503020204020204" pitchFamily="34" charset="-122"/>
              </a:rPr>
              <a:t>然性</a:t>
            </a:r>
            <a:r>
              <a:rPr lang="zh-CN" altLang="en-US" sz="2000" spc="10" dirty="0">
                <a:latin typeface="宋体" panose="02010600030101010101" pitchFamily="2" charset="-122"/>
                <a:ea typeface="宋体" panose="02010600030101010101" pitchFamily="2" charset="-122"/>
                <a:cs typeface="微软雅黑" panose="020B0503020204020204" pitchFamily="34" charset="-122"/>
              </a:rPr>
              <a:t>。</a:t>
            </a:r>
            <a:endParaRPr lang="zh-CN" alt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18" name="文本框 17"/>
          <p:cNvSpPr txBox="1"/>
          <p:nvPr/>
        </p:nvSpPr>
        <p:spPr>
          <a:xfrm>
            <a:off x="2491450" y="2313290"/>
            <a:ext cx="3204647" cy="3751989"/>
          </a:xfrm>
          <a:prstGeom prst="rect">
            <a:avLst/>
          </a:prstGeom>
          <a:solidFill>
            <a:schemeClr val="accent1">
              <a:lumMod val="20000"/>
              <a:lumOff val="80000"/>
            </a:schemeClr>
          </a:solidFill>
        </p:spPr>
        <p:txBody>
          <a:bodyPr wrap="square" rtlCol="0">
            <a:spAutoFit/>
          </a:bodyPr>
          <a:lstStyle/>
          <a:p>
            <a:pPr marR="376555" indent="228600" algn="ctr">
              <a:lnSpc>
                <a:spcPct val="150000"/>
              </a:lnSpc>
              <a:spcBef>
                <a:spcPts val="305"/>
              </a:spcBef>
            </a:pPr>
            <a:r>
              <a:rPr lang="zh-CN" altLang="en-US" sz="2000" b="1" spc="20" dirty="0">
                <a:solidFill>
                  <a:srgbClr val="FF0000"/>
                </a:solidFill>
                <a:latin typeface="微软雅黑" panose="020B0503020204020204" pitchFamily="34" charset="-122"/>
              </a:rPr>
              <a:t>危害性</a:t>
            </a:r>
            <a:endParaRPr lang="en-US" altLang="zh-CN" sz="2000" b="1" spc="20" dirty="0">
              <a:solidFill>
                <a:srgbClr val="FF0000"/>
              </a:solidFill>
              <a:latin typeface="微软雅黑" panose="020B0503020204020204" pitchFamily="34" charset="-122"/>
            </a:endParaRPr>
          </a:p>
          <a:p>
            <a:pPr marR="376555" indent="228600" algn="just">
              <a:lnSpc>
                <a:spcPct val="150000"/>
              </a:lnSpc>
              <a:spcBef>
                <a:spcPts val="305"/>
              </a:spcBef>
            </a:pPr>
            <a:r>
              <a:rPr lang="zh-CN" altLang="en-US" sz="2000" spc="20" dirty="0">
                <a:latin typeface="宋体" panose="02010600030101010101" pitchFamily="2" charset="-122"/>
                <a:ea typeface="宋体" panose="02010600030101010101" pitchFamily="2" charset="-122"/>
              </a:rPr>
              <a:t>环境事件往往会在瞬间排放大量的有毒有害物质进入环境，造成局部环境质量迅速恶化还可能造成人员伤亡、财产损失和生态环境的严重破坏。</a:t>
            </a:r>
            <a:endParaRPr lang="zh-CN" altLang="en-US" sz="2000" spc="20" dirty="0">
              <a:latin typeface="宋体" panose="02010600030101010101" pitchFamily="2" charset="-122"/>
              <a:ea typeface="宋体" panose="02010600030101010101" pitchFamily="2" charset="-122"/>
            </a:endParaRPr>
          </a:p>
        </p:txBody>
      </p:sp>
      <p:sp>
        <p:nvSpPr>
          <p:cNvPr id="19" name="文本框 18"/>
          <p:cNvSpPr txBox="1"/>
          <p:nvPr/>
        </p:nvSpPr>
        <p:spPr>
          <a:xfrm>
            <a:off x="5770388" y="2312467"/>
            <a:ext cx="3295502" cy="3713517"/>
          </a:xfrm>
          <a:prstGeom prst="rect">
            <a:avLst/>
          </a:prstGeom>
          <a:solidFill>
            <a:schemeClr val="accent1">
              <a:lumMod val="20000"/>
              <a:lumOff val="80000"/>
            </a:schemeClr>
          </a:solidFill>
        </p:spPr>
        <p:txBody>
          <a:bodyPr wrap="square" rtlCol="0">
            <a:spAutoFit/>
          </a:bodyPr>
          <a:lstStyle/>
          <a:p>
            <a:pPr algn="ctr">
              <a:lnSpc>
                <a:spcPct val="150000"/>
              </a:lnSpc>
            </a:pPr>
            <a:r>
              <a:rPr lang="zh-CN" altLang="en-US" sz="2000" b="1" spc="20" dirty="0">
                <a:solidFill>
                  <a:srgbClr val="FF0000"/>
                </a:solidFill>
                <a:latin typeface="微软雅黑" panose="020B0503020204020204" pitchFamily="34" charset="-122"/>
              </a:rPr>
              <a:t> 次生性</a:t>
            </a:r>
            <a:endParaRPr lang="en-US" altLang="zh-CN" sz="2000" b="1" spc="20" dirty="0">
              <a:solidFill>
                <a:srgbClr val="FF0000"/>
              </a:solidFill>
              <a:latin typeface="微软雅黑" panose="020B0503020204020204" pitchFamily="34" charset="-122"/>
            </a:endParaRPr>
          </a:p>
          <a:p>
            <a:pPr algn="just">
              <a:lnSpc>
                <a:spcPct val="150000"/>
              </a:lnSpc>
            </a:pPr>
            <a:r>
              <a:rPr lang="zh-CN" altLang="en-US" sz="2000" spc="20" dirty="0">
                <a:latin typeface="宋体" panose="02010600030101010101" pitchFamily="2" charset="-122"/>
                <a:ea typeface="宋体" panose="02010600030101010101" pitchFamily="2" charset="-122"/>
              </a:rPr>
              <a:t> 环境事件的次生性主要指以下</a:t>
            </a:r>
            <a:r>
              <a:rPr lang="en-US" altLang="zh-CN" sz="2000" spc="20" dirty="0">
                <a:latin typeface="宋体" panose="02010600030101010101" pitchFamily="2" charset="-122"/>
                <a:ea typeface="宋体" panose="02010600030101010101" pitchFamily="2" charset="-122"/>
              </a:rPr>
              <a:t>3</a:t>
            </a:r>
            <a:r>
              <a:rPr lang="zh-CN" altLang="en-US" sz="2000" spc="20" dirty="0">
                <a:latin typeface="宋体" panose="02010600030101010101" pitchFamily="2" charset="-122"/>
                <a:ea typeface="宋体" panose="02010600030101010101" pitchFamily="2" charset="-122"/>
              </a:rPr>
              <a:t>种情形：其一是火灾，爆炸，泄漏等生产安全事故引发的环境事件；其二是交通事故引发的环境事件；其三是自然灾害引发的环境事件。</a:t>
            </a:r>
            <a:endParaRPr lang="zh-CN" altLang="en-US" sz="2000" spc="20" dirty="0">
              <a:latin typeface="宋体" panose="02010600030101010101" pitchFamily="2" charset="-122"/>
              <a:ea typeface="宋体" panose="02010600030101010101" pitchFamily="2" charset="-122"/>
            </a:endParaRPr>
          </a:p>
        </p:txBody>
      </p:sp>
      <p:sp>
        <p:nvSpPr>
          <p:cNvPr id="21" name="文本框 20"/>
          <p:cNvSpPr txBox="1"/>
          <p:nvPr/>
        </p:nvSpPr>
        <p:spPr>
          <a:xfrm>
            <a:off x="9120890" y="2325688"/>
            <a:ext cx="2994369" cy="3713517"/>
          </a:xfrm>
          <a:prstGeom prst="rect">
            <a:avLst/>
          </a:prstGeom>
          <a:solidFill>
            <a:schemeClr val="accent1">
              <a:lumMod val="20000"/>
              <a:lumOff val="80000"/>
            </a:schemeClr>
          </a:solidFill>
        </p:spPr>
        <p:txBody>
          <a:bodyPr wrap="square">
            <a:spAutoFit/>
          </a:bodyPr>
          <a:lstStyle/>
          <a:p>
            <a:pPr algn="ctr">
              <a:lnSpc>
                <a:spcPct val="150000"/>
              </a:lnSpc>
            </a:pPr>
            <a:r>
              <a:rPr lang="zh-CN" altLang="en-US" sz="2000" b="1" spc="20" dirty="0">
                <a:solidFill>
                  <a:srgbClr val="FF0000"/>
                </a:solidFill>
                <a:latin typeface="微软雅黑" panose="020B0503020204020204" pitchFamily="34" charset="-122"/>
              </a:rPr>
              <a:t>不确定性</a:t>
            </a:r>
            <a:endParaRPr lang="zh-CN" altLang="en-US" sz="2000" b="1" spc="20" dirty="0">
              <a:solidFill>
                <a:srgbClr val="FF0000"/>
              </a:solidFill>
              <a:latin typeface="微软雅黑" panose="020B0503020204020204" pitchFamily="34" charset="-122"/>
            </a:endParaRPr>
          </a:p>
          <a:p>
            <a:pPr algn="just">
              <a:lnSpc>
                <a:spcPct val="150000"/>
              </a:lnSpc>
            </a:pPr>
            <a:r>
              <a:rPr lang="zh-CN" altLang="en-US" sz="1800" spc="-5" dirty="0">
                <a:latin typeface="微软雅黑" panose="020B0503020204020204" pitchFamily="34" charset="-122"/>
                <a:ea typeface="微软雅黑" panose="020B0503020204020204" pitchFamily="34" charset="-122"/>
              </a:rPr>
              <a:t>   </a:t>
            </a:r>
            <a:r>
              <a:rPr lang="zh-CN" altLang="en-US" sz="2000" spc="20" dirty="0">
                <a:latin typeface="宋体" panose="02010600030101010101" pitchFamily="2" charset="-122"/>
                <a:ea typeface="宋体" panose="02010600030101010101" pitchFamily="2" charset="-122"/>
              </a:rPr>
              <a:t>一方面，引起环境事件的原因复杂，偶然性较大，且污染因子表现形式多样；另一方面事件发生后，污染物的迁移受风向、地形、水流等因素的影响很大。</a:t>
            </a:r>
            <a:endParaRPr lang="zh-CN" altLang="en-US" sz="2000" spc="20" dirty="0">
              <a:latin typeface="宋体" panose="02010600030101010101" pitchFamily="2" charset="-122"/>
              <a:ea typeface="宋体" panose="02010600030101010101" pitchFamily="2" charset="-122"/>
            </a:endParaRPr>
          </a:p>
        </p:txBody>
      </p:sp>
      <p:sp>
        <p:nvSpPr>
          <p:cNvPr id="22" name="文本框 21"/>
          <p:cNvSpPr txBox="1"/>
          <p:nvPr/>
        </p:nvSpPr>
        <p:spPr>
          <a:xfrm>
            <a:off x="4999190" y="1086201"/>
            <a:ext cx="3204647" cy="559769"/>
          </a:xfrm>
          <a:prstGeom prst="rect">
            <a:avLst/>
          </a:prstGeom>
          <a:solidFill>
            <a:schemeClr val="accent1">
              <a:lumMod val="20000"/>
              <a:lumOff val="80000"/>
            </a:schemeClr>
          </a:solidFill>
        </p:spPr>
        <p:txBody>
          <a:bodyPr wrap="square" rtlCol="0">
            <a:spAutoFit/>
          </a:bodyPr>
          <a:lstStyle/>
          <a:p>
            <a:pPr algn="ctr">
              <a:lnSpc>
                <a:spcPct val="150000"/>
              </a:lnSpc>
            </a:pPr>
            <a:r>
              <a:rPr lang="zh-CN" altLang="en-US" sz="2400" b="1" spc="10" dirty="0">
                <a:solidFill>
                  <a:srgbClr val="FF0000"/>
                </a:solidFill>
                <a:latin typeface="宋体" panose="02010600030101010101" pitchFamily="2" charset="-122"/>
                <a:ea typeface="宋体" panose="02010600030101010101" pitchFamily="2" charset="-122"/>
                <a:cs typeface="微软雅黑" panose="020B0503020204020204" pitchFamily="34" charset="-122"/>
              </a:rPr>
              <a:t>突发环境事件特征</a:t>
            </a:r>
            <a:endParaRPr lang="zh-CN" altLang="en-US" sz="2400" b="1" dirty="0">
              <a:solidFill>
                <a:srgbClr val="FF0000"/>
              </a:solidFill>
              <a:latin typeface="宋体" panose="02010600030101010101" pitchFamily="2" charset="-122"/>
              <a:ea typeface="宋体" panose="02010600030101010101" pitchFamily="2" charset="-122"/>
              <a:cs typeface="微软雅黑" panose="020B0503020204020204" pitchFamily="34" charset="-122"/>
            </a:endParaRPr>
          </a:p>
        </p:txBody>
      </p:sp>
      <p:cxnSp>
        <p:nvCxnSpPr>
          <p:cNvPr id="24" name="直接连接符 23"/>
          <p:cNvCxnSpPr>
            <a:stCxn id="22" idx="2"/>
          </p:cNvCxnSpPr>
          <p:nvPr/>
        </p:nvCxnSpPr>
        <p:spPr>
          <a:xfrm>
            <a:off x="6601514" y="1645970"/>
            <a:ext cx="0" cy="259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20184" y="1905000"/>
            <a:ext cx="9143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13" idx="0"/>
          </p:cNvCxnSpPr>
          <p:nvPr/>
        </p:nvCxnSpPr>
        <p:spPr>
          <a:xfrm flipH="1">
            <a:off x="1220184" y="1905000"/>
            <a:ext cx="2123" cy="420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135152" y="1905000"/>
            <a:ext cx="2123" cy="420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347360" y="1891779"/>
            <a:ext cx="2123" cy="420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01514" y="1905000"/>
            <a:ext cx="0" cy="4206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1668" y="655717"/>
            <a:ext cx="11910331" cy="5677003"/>
          </a:xfrm>
          <a:prstGeom prst="rect">
            <a:avLst/>
          </a:prstGeom>
        </p:spPr>
        <p:txBody>
          <a:bodyPr vert="horz" wrap="square" lIns="0" tIns="12065" rIns="0" bIns="0" rtlCol="0">
            <a:spAutoFit/>
          </a:bodyPr>
          <a:lstStyle/>
          <a:p>
            <a:pPr marL="0" marR="5080" lvl="1" indent="-287020" algn="just">
              <a:lnSpc>
                <a:spcPct val="150000"/>
              </a:lnSpc>
              <a:buFont typeface="Wingdings" panose="05000000000000000000"/>
              <a:buChar char=""/>
              <a:tabLst>
                <a:tab pos="675640" algn="l"/>
              </a:tabLst>
            </a:pPr>
            <a:r>
              <a:rPr lang="en-US" sz="2800" b="1" spc="-10" dirty="0">
                <a:solidFill>
                  <a:srgbClr val="285D9C"/>
                </a:solidFill>
                <a:latin typeface="Microsoft YaHei UI" panose="020B0503020204020204" charset="-122"/>
                <a:cs typeface="Microsoft YaHei UI" panose="020B0503020204020204" charset="-122"/>
              </a:rPr>
              <a:t>   </a:t>
            </a:r>
            <a:r>
              <a:rPr sz="2200" b="1" spc="-10" dirty="0" err="1">
                <a:solidFill>
                  <a:srgbClr val="285D9C"/>
                </a:solidFill>
                <a:latin typeface="Microsoft YaHei UI" panose="020B0503020204020204" charset="-122"/>
                <a:cs typeface="Microsoft YaHei UI" panose="020B0503020204020204" charset="-122"/>
              </a:rPr>
              <a:t>根据</a:t>
            </a:r>
            <a:r>
              <a:rPr sz="2200" b="1" dirty="0" err="1">
                <a:solidFill>
                  <a:srgbClr val="285D9C"/>
                </a:solidFill>
                <a:latin typeface="Microsoft YaHei UI" panose="020B0503020204020204" charset="-122"/>
                <a:cs typeface="Microsoft YaHei UI" panose="020B0503020204020204" charset="-122"/>
              </a:rPr>
              <a:t>事</a:t>
            </a:r>
            <a:r>
              <a:rPr sz="2200" b="1" spc="-10" dirty="0" err="1">
                <a:solidFill>
                  <a:srgbClr val="285D9C"/>
                </a:solidFill>
                <a:latin typeface="Microsoft YaHei UI" panose="020B0503020204020204" charset="-122"/>
                <a:cs typeface="Microsoft YaHei UI" panose="020B0503020204020204" charset="-122"/>
              </a:rPr>
              <a:t>故发生</a:t>
            </a:r>
            <a:r>
              <a:rPr sz="2200" b="1" dirty="0" err="1">
                <a:solidFill>
                  <a:srgbClr val="285D9C"/>
                </a:solidFill>
                <a:latin typeface="Microsoft YaHei UI" panose="020B0503020204020204" charset="-122"/>
                <a:cs typeface="Microsoft YaHei UI" panose="020B0503020204020204" charset="-122"/>
              </a:rPr>
              <a:t>原</a:t>
            </a:r>
            <a:r>
              <a:rPr sz="2200" b="1" spc="-10" dirty="0" err="1">
                <a:solidFill>
                  <a:srgbClr val="285D9C"/>
                </a:solidFill>
                <a:latin typeface="Microsoft YaHei UI" panose="020B0503020204020204" charset="-122"/>
                <a:cs typeface="Microsoft YaHei UI" panose="020B0503020204020204" charset="-122"/>
              </a:rPr>
              <a:t>因、主</a:t>
            </a:r>
            <a:r>
              <a:rPr sz="2200" b="1" dirty="0" err="1">
                <a:solidFill>
                  <a:srgbClr val="285D9C"/>
                </a:solidFill>
                <a:latin typeface="Microsoft YaHei UI" panose="020B0503020204020204" charset="-122"/>
                <a:cs typeface="Microsoft YaHei UI" panose="020B0503020204020204" charset="-122"/>
              </a:rPr>
              <a:t>要</a:t>
            </a:r>
            <a:r>
              <a:rPr sz="2200" b="1" spc="-10" dirty="0" err="1">
                <a:solidFill>
                  <a:srgbClr val="285D9C"/>
                </a:solidFill>
                <a:latin typeface="Microsoft YaHei UI" panose="020B0503020204020204" charset="-122"/>
                <a:cs typeface="Microsoft YaHei UI" panose="020B0503020204020204" charset="-122"/>
              </a:rPr>
              <a:t>污染物</a:t>
            </a:r>
            <a:r>
              <a:rPr sz="2200" b="1" dirty="0" err="1">
                <a:solidFill>
                  <a:srgbClr val="285D9C"/>
                </a:solidFill>
                <a:latin typeface="Microsoft YaHei UI" panose="020B0503020204020204" charset="-122"/>
                <a:cs typeface="Microsoft YaHei UI" panose="020B0503020204020204" charset="-122"/>
              </a:rPr>
              <a:t>性</a:t>
            </a:r>
            <a:r>
              <a:rPr sz="2200" b="1" spc="-10" dirty="0" err="1">
                <a:solidFill>
                  <a:srgbClr val="285D9C"/>
                </a:solidFill>
                <a:latin typeface="Microsoft YaHei UI" panose="020B0503020204020204" charset="-122"/>
                <a:cs typeface="Microsoft YaHei UI" panose="020B0503020204020204" charset="-122"/>
              </a:rPr>
              <a:t>质和事</a:t>
            </a:r>
            <a:r>
              <a:rPr sz="2200" b="1" dirty="0" err="1">
                <a:solidFill>
                  <a:srgbClr val="285D9C"/>
                </a:solidFill>
                <a:latin typeface="Microsoft YaHei UI" panose="020B0503020204020204" charset="-122"/>
                <a:cs typeface="Microsoft YaHei UI" panose="020B0503020204020204" charset="-122"/>
              </a:rPr>
              <a:t>故</a:t>
            </a:r>
            <a:r>
              <a:rPr sz="2200" b="1" spc="-10" dirty="0" err="1">
                <a:solidFill>
                  <a:srgbClr val="285D9C"/>
                </a:solidFill>
                <a:latin typeface="Microsoft YaHei UI" panose="020B0503020204020204" charset="-122"/>
                <a:cs typeface="Microsoft YaHei UI" panose="020B0503020204020204" charset="-122"/>
              </a:rPr>
              <a:t>表现形</a:t>
            </a:r>
            <a:r>
              <a:rPr sz="2200" b="1" dirty="0" err="1">
                <a:solidFill>
                  <a:srgbClr val="285D9C"/>
                </a:solidFill>
                <a:latin typeface="Microsoft YaHei UI" panose="020B0503020204020204" charset="-122"/>
                <a:cs typeface="Microsoft YaHei UI" panose="020B0503020204020204" charset="-122"/>
              </a:rPr>
              <a:t>式</a:t>
            </a:r>
            <a:r>
              <a:rPr sz="2200" b="1" spc="-10" dirty="0" err="1">
                <a:solidFill>
                  <a:srgbClr val="285D9C"/>
                </a:solidFill>
                <a:latin typeface="Microsoft YaHei UI" panose="020B0503020204020204" charset="-122"/>
                <a:cs typeface="Microsoft YaHei UI" panose="020B0503020204020204" charset="-122"/>
              </a:rPr>
              <a:t>等，突</a:t>
            </a:r>
            <a:r>
              <a:rPr sz="2200" b="1" dirty="0" err="1">
                <a:solidFill>
                  <a:srgbClr val="285D9C"/>
                </a:solidFill>
                <a:latin typeface="Microsoft YaHei UI" panose="020B0503020204020204" charset="-122"/>
                <a:cs typeface="Microsoft YaHei UI" panose="020B0503020204020204" charset="-122"/>
              </a:rPr>
              <a:t>发</a:t>
            </a:r>
            <a:r>
              <a:rPr sz="2200" b="1" spc="-10" dirty="0" err="1">
                <a:solidFill>
                  <a:srgbClr val="285D9C"/>
                </a:solidFill>
                <a:latin typeface="Microsoft YaHei UI" panose="020B0503020204020204" charset="-122"/>
                <a:cs typeface="Microsoft YaHei UI" panose="020B0503020204020204" charset="-122"/>
              </a:rPr>
              <a:t>环境事</a:t>
            </a:r>
            <a:r>
              <a:rPr sz="2200" b="1" dirty="0" err="1">
                <a:solidFill>
                  <a:srgbClr val="285D9C"/>
                </a:solidFill>
                <a:latin typeface="Microsoft YaHei UI" panose="020B0503020204020204" charset="-122"/>
                <a:cs typeface="Microsoft YaHei UI" panose="020B0503020204020204" charset="-122"/>
              </a:rPr>
              <a:t>件可以</a:t>
            </a:r>
            <a:r>
              <a:rPr sz="2200" b="1" spc="-10" dirty="0" err="1">
                <a:solidFill>
                  <a:srgbClr val="285D9C"/>
                </a:solidFill>
                <a:latin typeface="Microsoft YaHei UI" panose="020B0503020204020204" charset="-122"/>
                <a:cs typeface="Microsoft YaHei UI" panose="020B0503020204020204" charset="-122"/>
              </a:rPr>
              <a:t>分</a:t>
            </a:r>
            <a:r>
              <a:rPr sz="2200" b="1" dirty="0" err="1">
                <a:solidFill>
                  <a:srgbClr val="285D9C"/>
                </a:solidFill>
                <a:latin typeface="Microsoft YaHei UI" panose="020B0503020204020204" charset="-122"/>
                <a:cs typeface="Microsoft YaHei UI" panose="020B0503020204020204" charset="-122"/>
              </a:rPr>
              <a:t>为</a:t>
            </a:r>
            <a:r>
              <a:rPr sz="2200" b="1" dirty="0" err="1">
                <a:solidFill>
                  <a:srgbClr val="C00000"/>
                </a:solidFill>
                <a:latin typeface="Microsoft YaHei UI" panose="020B0503020204020204" charset="-122"/>
                <a:cs typeface="Microsoft YaHei UI" panose="020B0503020204020204" charset="-122"/>
              </a:rPr>
              <a:t>七</a:t>
            </a:r>
            <a:r>
              <a:rPr sz="2200" b="1" spc="-10" dirty="0" err="1">
                <a:solidFill>
                  <a:srgbClr val="C00000"/>
                </a:solidFill>
                <a:latin typeface="Microsoft YaHei UI" panose="020B0503020204020204" charset="-122"/>
                <a:cs typeface="Microsoft YaHei UI" panose="020B0503020204020204" charset="-122"/>
              </a:rPr>
              <a:t>类</a:t>
            </a:r>
            <a:r>
              <a:rPr sz="2200" b="1" dirty="0">
                <a:solidFill>
                  <a:srgbClr val="C00000"/>
                </a:solidFill>
                <a:latin typeface="微软雅黑" panose="020B0503020204020204" pitchFamily="34" charset="-122"/>
                <a:ea typeface="微软雅黑" panose="020B0503020204020204" pitchFamily="34" charset="-122"/>
              </a:rPr>
              <a:t>：</a:t>
            </a:r>
            <a:endParaRPr lang="en-US" sz="2200" b="1" dirty="0">
              <a:solidFill>
                <a:srgbClr val="C00000"/>
              </a:solidFill>
              <a:latin typeface="微软雅黑" panose="020B0503020204020204" pitchFamily="34" charset="-122"/>
              <a:ea typeface="微软雅黑" panose="020B0503020204020204" pitchFamily="34" charset="-122"/>
            </a:endParaRPr>
          </a:p>
          <a:p>
            <a:pPr marL="0" marR="5080" lvl="1" indent="-287020" algn="just">
              <a:lnSpc>
                <a:spcPct val="150000"/>
              </a:lnSpc>
              <a:buFont typeface="Wingdings" panose="05000000000000000000"/>
              <a:buChar char=""/>
              <a:tabLst>
                <a:tab pos="675640" algn="l"/>
              </a:tabLst>
            </a:pPr>
            <a:r>
              <a:rPr lang="zh-CN" altLang="en-US" sz="2200" b="1" dirty="0">
                <a:solidFill>
                  <a:srgbClr val="C00000"/>
                </a:solidFill>
                <a:latin typeface="微软雅黑" panose="020B0503020204020204" pitchFamily="34" charset="-122"/>
                <a:ea typeface="微软雅黑" panose="020B0503020204020204" pitchFamily="34" charset="-122"/>
              </a:rPr>
              <a:t>有毒有害事故</a:t>
            </a:r>
            <a:endParaRPr lang="zh-CN" altLang="en-US" sz="2200" b="1" dirty="0">
              <a:solidFill>
                <a:srgbClr val="C00000"/>
              </a:solidFill>
              <a:latin typeface="微软雅黑" panose="020B0503020204020204" pitchFamily="34" charset="-122"/>
              <a:ea typeface="微软雅黑" panose="020B0503020204020204" pitchFamily="34" charset="-122"/>
            </a:endParaRPr>
          </a:p>
          <a:p>
            <a:pPr marR="5080" algn="just">
              <a:lnSpc>
                <a:spcPct val="150000"/>
              </a:lnSpc>
              <a:tabLst>
                <a:tab pos="354965" algn="l"/>
                <a:tab pos="355600" algn="l"/>
              </a:tabLst>
            </a:pPr>
            <a:r>
              <a:rPr lang="zh-CN" altLang="en-US" sz="2200" spc="-5" dirty="0">
                <a:latin typeface="微软雅黑" panose="020B0503020204020204" pitchFamily="34" charset="-122"/>
                <a:ea typeface="微软雅黑" panose="020B0503020204020204" pitchFamily="34" charset="-122"/>
              </a:rPr>
              <a:t>       指在生产、生活过程中因生产、使用、贮存、运输、排放不当导致有毒有害化学品泄漏或非正常排放所引发的污染事故。</a:t>
            </a:r>
            <a:endParaRPr sz="2200" spc="-5" dirty="0">
              <a:latin typeface="微软雅黑" panose="020B0503020204020204" pitchFamily="34" charset="-122"/>
              <a:ea typeface="微软雅黑" panose="020B0503020204020204" pitchFamily="34" charset="-122"/>
            </a:endParaRPr>
          </a:p>
          <a:p>
            <a:pPr marL="0" marR="5080" lvl="1" indent="-287020" algn="just">
              <a:lnSpc>
                <a:spcPct val="150000"/>
              </a:lnSpc>
              <a:buFont typeface="Wingdings" panose="05000000000000000000"/>
              <a:buChar char=""/>
              <a:tabLst>
                <a:tab pos="675640" algn="l"/>
              </a:tabLst>
            </a:pPr>
            <a:r>
              <a:rPr sz="2200" b="1" dirty="0" err="1">
                <a:solidFill>
                  <a:srgbClr val="C00000"/>
                </a:solidFill>
                <a:latin typeface="微软雅黑" panose="020B0503020204020204" pitchFamily="34" charset="-122"/>
                <a:ea typeface="微软雅黑" panose="020B0503020204020204" pitchFamily="34" charset="-122"/>
              </a:rPr>
              <a:t>毒气污染事故</a:t>
            </a:r>
            <a:endParaRPr sz="2200" b="1"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en-US" sz="2200" spc="-5" dirty="0">
                <a:latin typeface="微软雅黑" panose="020B0503020204020204" pitchFamily="34" charset="-122"/>
                <a:cs typeface="微软雅黑" panose="020B0503020204020204" pitchFamily="34" charset="-122"/>
              </a:rPr>
              <a:t>      </a:t>
            </a:r>
            <a:r>
              <a:rPr sz="2200" spc="-5" dirty="0" err="1">
                <a:latin typeface="微软雅黑" panose="020B0503020204020204" pitchFamily="34" charset="-122"/>
                <a:cs typeface="微软雅黑" panose="020B0503020204020204" pitchFamily="34" charset="-122"/>
              </a:rPr>
              <a:t>实</a:t>
            </a:r>
            <a:r>
              <a:rPr sz="2200" spc="5" dirty="0" err="1">
                <a:latin typeface="微软雅黑" panose="020B0503020204020204" pitchFamily="34" charset="-122"/>
                <a:cs typeface="微软雅黑" panose="020B0503020204020204" pitchFamily="34" charset="-122"/>
              </a:rPr>
              <a:t>际</a:t>
            </a:r>
            <a:r>
              <a:rPr sz="2200" spc="-5" dirty="0" err="1">
                <a:latin typeface="微软雅黑" panose="020B0503020204020204" pitchFamily="34" charset="-122"/>
                <a:cs typeface="微软雅黑" panose="020B0503020204020204" pitchFamily="34" charset="-122"/>
              </a:rPr>
              <a:t>是上</a:t>
            </a:r>
            <a:r>
              <a:rPr sz="2200" spc="5" dirty="0" err="1">
                <a:latin typeface="微软雅黑" panose="020B0503020204020204" pitchFamily="34" charset="-122"/>
                <a:cs typeface="微软雅黑" panose="020B0503020204020204" pitchFamily="34" charset="-122"/>
              </a:rPr>
              <a:t>面</a:t>
            </a:r>
            <a:r>
              <a:rPr sz="2200" spc="-5" dirty="0" err="1">
                <a:latin typeface="微软雅黑" panose="020B0503020204020204" pitchFamily="34" charset="-122"/>
                <a:cs typeface="微软雅黑" panose="020B0503020204020204" pitchFamily="34" charset="-122"/>
              </a:rPr>
              <a:t>事故</a:t>
            </a:r>
            <a:r>
              <a:rPr sz="2200" spc="5" dirty="0" err="1">
                <a:latin typeface="微软雅黑" panose="020B0503020204020204" pitchFamily="34" charset="-122"/>
                <a:cs typeface="微软雅黑" panose="020B0503020204020204" pitchFamily="34" charset="-122"/>
              </a:rPr>
              <a:t>的</a:t>
            </a:r>
            <a:r>
              <a:rPr sz="2200" spc="-5" dirty="0" err="1">
                <a:latin typeface="微软雅黑" panose="020B0503020204020204" pitchFamily="34" charset="-122"/>
                <a:cs typeface="微软雅黑" panose="020B0503020204020204" pitchFamily="34" charset="-122"/>
              </a:rPr>
              <a:t>一种</a:t>
            </a:r>
            <a:r>
              <a:rPr sz="2200" spc="5" dirty="0" err="1">
                <a:latin typeface="微软雅黑" panose="020B0503020204020204" pitchFamily="34" charset="-122"/>
                <a:cs typeface="微软雅黑" panose="020B0503020204020204" pitchFamily="34" charset="-122"/>
              </a:rPr>
              <a:t>，</a:t>
            </a:r>
            <a:r>
              <a:rPr sz="2200" spc="-5" dirty="0" err="1">
                <a:latin typeface="微软雅黑" panose="020B0503020204020204" pitchFamily="34" charset="-122"/>
                <a:cs typeface="微软雅黑" panose="020B0503020204020204" pitchFamily="34" charset="-122"/>
              </a:rPr>
              <a:t>由于</a:t>
            </a:r>
            <a:r>
              <a:rPr sz="2200" spc="5" dirty="0" err="1">
                <a:latin typeface="微软雅黑" panose="020B0503020204020204" pitchFamily="34" charset="-122"/>
                <a:cs typeface="微软雅黑" panose="020B0503020204020204" pitchFamily="34" charset="-122"/>
              </a:rPr>
              <a:t>毒</a:t>
            </a:r>
            <a:r>
              <a:rPr sz="2200" spc="-5" dirty="0" err="1">
                <a:latin typeface="微软雅黑" panose="020B0503020204020204" pitchFamily="34" charset="-122"/>
                <a:cs typeface="微软雅黑" panose="020B0503020204020204" pitchFamily="34" charset="-122"/>
              </a:rPr>
              <a:t>气污</a:t>
            </a:r>
            <a:r>
              <a:rPr sz="2200" spc="5" dirty="0" err="1">
                <a:latin typeface="微软雅黑" panose="020B0503020204020204" pitchFamily="34" charset="-122"/>
                <a:cs typeface="微软雅黑" panose="020B0503020204020204" pitchFamily="34" charset="-122"/>
              </a:rPr>
              <a:t>染</a:t>
            </a:r>
            <a:r>
              <a:rPr sz="2200" spc="-5" dirty="0" err="1">
                <a:latin typeface="微软雅黑" panose="020B0503020204020204" pitchFamily="34" charset="-122"/>
                <a:cs typeface="微软雅黑" panose="020B0503020204020204" pitchFamily="34" charset="-122"/>
              </a:rPr>
              <a:t>事故</a:t>
            </a:r>
            <a:r>
              <a:rPr sz="2200" spc="5" dirty="0" err="1">
                <a:latin typeface="微软雅黑" panose="020B0503020204020204" pitchFamily="34" charset="-122"/>
                <a:cs typeface="微软雅黑" panose="020B0503020204020204" pitchFamily="34" charset="-122"/>
              </a:rPr>
              <a:t>最</a:t>
            </a:r>
            <a:r>
              <a:rPr sz="2200" spc="-5" dirty="0" err="1">
                <a:latin typeface="微软雅黑" panose="020B0503020204020204" pitchFamily="34" charset="-122"/>
                <a:cs typeface="微软雅黑" panose="020B0503020204020204" pitchFamily="34" charset="-122"/>
              </a:rPr>
              <a:t>常见</a:t>
            </a:r>
            <a:r>
              <a:rPr sz="2200" spc="5" dirty="0" err="1">
                <a:latin typeface="微软雅黑" panose="020B0503020204020204" pitchFamily="34" charset="-122"/>
                <a:cs typeface="微软雅黑" panose="020B0503020204020204" pitchFamily="34" charset="-122"/>
              </a:rPr>
              <a:t>，主</a:t>
            </a:r>
            <a:r>
              <a:rPr sz="2200" spc="-5" dirty="0" err="1">
                <a:latin typeface="微软雅黑" panose="020B0503020204020204" pitchFamily="34" charset="-122"/>
                <a:cs typeface="微软雅黑" panose="020B0503020204020204" pitchFamily="34" charset="-122"/>
              </a:rPr>
              <a:t>要有</a:t>
            </a:r>
            <a:r>
              <a:rPr sz="2200" spc="5" dirty="0" err="1">
                <a:latin typeface="微软雅黑" panose="020B0503020204020204" pitchFamily="34" charset="-122"/>
                <a:cs typeface="微软雅黑" panose="020B0503020204020204" pitchFamily="34" charset="-122"/>
              </a:rPr>
              <a:t>毒</a:t>
            </a:r>
            <a:r>
              <a:rPr sz="2200" spc="-5" dirty="0" err="1">
                <a:latin typeface="微软雅黑" panose="020B0503020204020204" pitchFamily="34" charset="-122"/>
                <a:cs typeface="微软雅黑" panose="020B0503020204020204" pitchFamily="34" charset="-122"/>
              </a:rPr>
              <a:t>有害</a:t>
            </a:r>
            <a:r>
              <a:rPr sz="2200" spc="5" dirty="0" err="1">
                <a:latin typeface="微软雅黑" panose="020B0503020204020204" pitchFamily="34" charset="-122"/>
                <a:cs typeface="微软雅黑" panose="020B0503020204020204" pitchFamily="34" charset="-122"/>
              </a:rPr>
              <a:t>气</a:t>
            </a:r>
            <a:r>
              <a:rPr sz="2200" spc="-5" dirty="0" err="1">
                <a:latin typeface="微软雅黑" panose="020B0503020204020204" pitchFamily="34" charset="-122"/>
                <a:cs typeface="微软雅黑" panose="020B0503020204020204" pitchFamily="34" charset="-122"/>
              </a:rPr>
              <a:t>体有</a:t>
            </a:r>
            <a:r>
              <a:rPr sz="2200" b="1" spc="5" dirty="0" err="1">
                <a:solidFill>
                  <a:srgbClr val="FF0000"/>
                </a:solidFill>
                <a:latin typeface="微软雅黑" panose="020B0503020204020204" pitchFamily="34" charset="-122"/>
                <a:cs typeface="微软雅黑" panose="020B0503020204020204" pitchFamily="34" charset="-122"/>
              </a:rPr>
              <a:t>一</a:t>
            </a:r>
            <a:r>
              <a:rPr sz="2200" b="1" spc="-5" dirty="0" err="1">
                <a:solidFill>
                  <a:srgbClr val="FF0000"/>
                </a:solidFill>
                <a:latin typeface="微软雅黑" panose="020B0503020204020204" pitchFamily="34" charset="-122"/>
                <a:cs typeface="微软雅黑" panose="020B0503020204020204" pitchFamily="34" charset="-122"/>
              </a:rPr>
              <a:t>氧化</a:t>
            </a:r>
            <a:r>
              <a:rPr sz="2200" b="1" spc="5" dirty="0" err="1">
                <a:solidFill>
                  <a:srgbClr val="FF0000"/>
                </a:solidFill>
                <a:latin typeface="微软雅黑" panose="020B0503020204020204" pitchFamily="34" charset="-122"/>
                <a:cs typeface="微软雅黑" panose="020B0503020204020204" pitchFamily="34" charset="-122"/>
              </a:rPr>
              <a:t>碳</a:t>
            </a:r>
            <a:r>
              <a:rPr sz="2200" b="1" spc="-5" dirty="0" err="1">
                <a:solidFill>
                  <a:srgbClr val="FF0000"/>
                </a:solidFill>
                <a:latin typeface="微软雅黑" panose="020B0503020204020204" pitchFamily="34" charset="-122"/>
                <a:cs typeface="微软雅黑" panose="020B0503020204020204" pitchFamily="34" charset="-122"/>
              </a:rPr>
              <a:t>、硫</a:t>
            </a:r>
            <a:r>
              <a:rPr sz="2200" b="1" spc="5" dirty="0" err="1">
                <a:solidFill>
                  <a:srgbClr val="FF0000"/>
                </a:solidFill>
                <a:latin typeface="微软雅黑" panose="020B0503020204020204" pitchFamily="34" charset="-122"/>
                <a:cs typeface="微软雅黑" panose="020B0503020204020204" pitchFamily="34" charset="-122"/>
              </a:rPr>
              <a:t>化</a:t>
            </a:r>
            <a:r>
              <a:rPr sz="2200" b="1" spc="-5" dirty="0" err="1">
                <a:solidFill>
                  <a:srgbClr val="FF0000"/>
                </a:solidFill>
                <a:latin typeface="微软雅黑" panose="020B0503020204020204" pitchFamily="34" charset="-122"/>
                <a:cs typeface="微软雅黑" panose="020B0503020204020204" pitchFamily="34" charset="-122"/>
              </a:rPr>
              <a:t>氢、</a:t>
            </a:r>
            <a:r>
              <a:rPr sz="2200" b="1" spc="5" dirty="0" err="1">
                <a:solidFill>
                  <a:srgbClr val="FF0000"/>
                </a:solidFill>
                <a:latin typeface="微软雅黑" panose="020B0503020204020204" pitchFamily="34" charset="-122"/>
                <a:cs typeface="微软雅黑" panose="020B0503020204020204" pitchFamily="34" charset="-122"/>
              </a:rPr>
              <a:t>氯</a:t>
            </a:r>
            <a:r>
              <a:rPr sz="2200" b="1" spc="-5" dirty="0" err="1">
                <a:solidFill>
                  <a:srgbClr val="FF0000"/>
                </a:solidFill>
                <a:latin typeface="微软雅黑" panose="020B0503020204020204" pitchFamily="34" charset="-122"/>
                <a:cs typeface="微软雅黑" panose="020B0503020204020204" pitchFamily="34" charset="-122"/>
              </a:rPr>
              <a:t>气、</a:t>
            </a:r>
            <a:r>
              <a:rPr sz="2200" b="1" spc="5" dirty="0" err="1">
                <a:solidFill>
                  <a:srgbClr val="FF0000"/>
                </a:solidFill>
                <a:latin typeface="微软雅黑" panose="020B0503020204020204" pitchFamily="34" charset="-122"/>
                <a:cs typeface="微软雅黑" panose="020B0503020204020204" pitchFamily="34" charset="-122"/>
              </a:rPr>
              <a:t>氨</a:t>
            </a:r>
            <a:r>
              <a:rPr sz="2200" b="1" spc="-5" dirty="0" err="1">
                <a:solidFill>
                  <a:srgbClr val="FF0000"/>
                </a:solidFill>
                <a:latin typeface="微软雅黑" panose="020B0503020204020204" pitchFamily="34" charset="-122"/>
                <a:cs typeface="微软雅黑" panose="020B0503020204020204" pitchFamily="34" charset="-122"/>
              </a:rPr>
              <a:t>气等</a:t>
            </a:r>
            <a:r>
              <a:rPr sz="2200" b="1" spc="-5" dirty="0">
                <a:solidFill>
                  <a:srgbClr val="FF0000"/>
                </a:solidFill>
                <a:latin typeface="微软雅黑" panose="020B0503020204020204" pitchFamily="34" charset="-122"/>
                <a:cs typeface="微软雅黑" panose="020B0503020204020204" pitchFamily="34" charset="-122"/>
              </a:rPr>
              <a:t>。</a:t>
            </a:r>
            <a:endParaRPr sz="2200" b="1" dirty="0">
              <a:solidFill>
                <a:srgbClr val="FF0000"/>
              </a:solidFill>
              <a:latin typeface="微软雅黑" panose="020B0503020204020204" pitchFamily="34" charset="-122"/>
              <a:cs typeface="微软雅黑" panose="020B0503020204020204" pitchFamily="34" charset="-122"/>
            </a:endParaRPr>
          </a:p>
          <a:p>
            <a:pPr marL="0" marR="5080" lvl="1" indent="-287020" algn="just">
              <a:lnSpc>
                <a:spcPct val="150000"/>
              </a:lnSpc>
              <a:buFont typeface="Wingdings" panose="05000000000000000000"/>
              <a:buChar char=""/>
              <a:tabLst>
                <a:tab pos="675640" algn="l"/>
              </a:tabLst>
            </a:pPr>
            <a:r>
              <a:rPr sz="2200" b="1" dirty="0">
                <a:solidFill>
                  <a:srgbClr val="C00000"/>
                </a:solidFill>
                <a:latin typeface="微软雅黑" panose="020B0503020204020204" pitchFamily="34" charset="-122"/>
                <a:ea typeface="微软雅黑" panose="020B0503020204020204" pitchFamily="34" charset="-122"/>
              </a:rPr>
              <a:t>爆炸事故</a:t>
            </a:r>
            <a:endParaRPr sz="2200" b="1" dirty="0">
              <a:solidFill>
                <a:srgbClr val="C00000"/>
              </a:solidFill>
              <a:latin typeface="微软雅黑" panose="020B0503020204020204" pitchFamily="34" charset="-122"/>
              <a:ea typeface="微软雅黑" panose="020B0503020204020204" pitchFamily="34" charset="-122"/>
            </a:endParaRPr>
          </a:p>
          <a:p>
            <a:pPr marR="534035" algn="just">
              <a:lnSpc>
                <a:spcPct val="150000"/>
              </a:lnSpc>
            </a:pPr>
            <a:r>
              <a:rPr lang="en-US" sz="2200" dirty="0">
                <a:latin typeface="微软雅黑" panose="020B0503020204020204" pitchFamily="34" charset="-122"/>
                <a:cs typeface="微软雅黑" panose="020B0503020204020204" pitchFamily="34" charset="-122"/>
              </a:rPr>
              <a:t>       </a:t>
            </a:r>
            <a:r>
              <a:rPr sz="2200" dirty="0" err="1">
                <a:latin typeface="微软雅黑" panose="020B0503020204020204" pitchFamily="34" charset="-122"/>
                <a:cs typeface="微软雅黑" panose="020B0503020204020204" pitchFamily="34" charset="-122"/>
              </a:rPr>
              <a:t>易</a:t>
            </a:r>
            <a:r>
              <a:rPr sz="2200" spc="15" dirty="0" err="1">
                <a:latin typeface="微软雅黑" panose="020B0503020204020204" pitchFamily="34" charset="-122"/>
                <a:cs typeface="微软雅黑" panose="020B0503020204020204" pitchFamily="34" charset="-122"/>
              </a:rPr>
              <a:t>燃</a:t>
            </a:r>
            <a:r>
              <a:rPr sz="2200" dirty="0" err="1">
                <a:latin typeface="微软雅黑" panose="020B0503020204020204" pitchFamily="34" charset="-122"/>
                <a:cs typeface="微软雅黑" panose="020B0503020204020204" pitchFamily="34" charset="-122"/>
              </a:rPr>
              <a:t>、易</a:t>
            </a:r>
            <a:r>
              <a:rPr sz="2200" spc="15" dirty="0" err="1">
                <a:latin typeface="微软雅黑" panose="020B0503020204020204" pitchFamily="34" charset="-122"/>
                <a:cs typeface="微软雅黑" panose="020B0503020204020204" pitchFamily="34" charset="-122"/>
              </a:rPr>
              <a:t>爆</a:t>
            </a:r>
            <a:r>
              <a:rPr sz="2200" dirty="0" err="1">
                <a:latin typeface="微软雅黑" panose="020B0503020204020204" pitchFamily="34" charset="-122"/>
                <a:cs typeface="微软雅黑" panose="020B0503020204020204" pitchFamily="34" charset="-122"/>
              </a:rPr>
              <a:t>物质</a:t>
            </a:r>
            <a:r>
              <a:rPr sz="2200" spc="15" dirty="0" err="1">
                <a:latin typeface="微软雅黑" panose="020B0503020204020204" pitchFamily="34" charset="-122"/>
                <a:cs typeface="微软雅黑" panose="020B0503020204020204" pitchFamily="34" charset="-122"/>
              </a:rPr>
              <a:t>所</a:t>
            </a:r>
            <a:r>
              <a:rPr sz="2200" dirty="0" err="1">
                <a:latin typeface="微软雅黑" panose="020B0503020204020204" pitchFamily="34" charset="-122"/>
                <a:cs typeface="微软雅黑" panose="020B0503020204020204" pitchFamily="34" charset="-122"/>
              </a:rPr>
              <a:t>引</a:t>
            </a:r>
            <a:r>
              <a:rPr sz="2200" spc="15" dirty="0" err="1">
                <a:latin typeface="微软雅黑" panose="020B0503020204020204" pitchFamily="34" charset="-122"/>
                <a:cs typeface="微软雅黑" panose="020B0503020204020204" pitchFamily="34" charset="-122"/>
              </a:rPr>
              <a:t>起</a:t>
            </a:r>
            <a:r>
              <a:rPr sz="2200" dirty="0" err="1">
                <a:latin typeface="微软雅黑" panose="020B0503020204020204" pitchFamily="34" charset="-122"/>
                <a:cs typeface="微软雅黑" panose="020B0503020204020204" pitchFamily="34" charset="-122"/>
              </a:rPr>
              <a:t>的爆</a:t>
            </a:r>
            <a:r>
              <a:rPr sz="2200" spc="15" dirty="0" err="1">
                <a:latin typeface="微软雅黑" panose="020B0503020204020204" pitchFamily="34" charset="-122"/>
                <a:cs typeface="微软雅黑" panose="020B0503020204020204" pitchFamily="34" charset="-122"/>
              </a:rPr>
              <a:t>炸</a:t>
            </a:r>
            <a:r>
              <a:rPr lang="zh-CN" altLang="en-US" sz="2200" dirty="0">
                <a:latin typeface="微软雅黑" panose="020B0503020204020204" pitchFamily="34" charset="-122"/>
                <a:cs typeface="微软雅黑" panose="020B0503020204020204" pitchFamily="34" charset="-122"/>
              </a:rPr>
              <a:t>、</a:t>
            </a:r>
            <a:r>
              <a:rPr sz="2200" dirty="0" err="1">
                <a:latin typeface="微软雅黑" panose="020B0503020204020204" pitchFamily="34" charset="-122"/>
                <a:cs typeface="微软雅黑" panose="020B0503020204020204" pitchFamily="34" charset="-122"/>
              </a:rPr>
              <a:t>火</a:t>
            </a:r>
            <a:r>
              <a:rPr sz="2200" spc="15" dirty="0" err="1">
                <a:latin typeface="微软雅黑" panose="020B0503020204020204" pitchFamily="34" charset="-122"/>
                <a:cs typeface="微软雅黑" panose="020B0503020204020204" pitchFamily="34" charset="-122"/>
              </a:rPr>
              <a:t>灾</a:t>
            </a:r>
            <a:r>
              <a:rPr sz="2200" dirty="0" err="1">
                <a:latin typeface="微软雅黑" panose="020B0503020204020204" pitchFamily="34" charset="-122"/>
                <a:cs typeface="微软雅黑" panose="020B0503020204020204" pitchFamily="34" charset="-122"/>
              </a:rPr>
              <a:t>事故</a:t>
            </a:r>
            <a:r>
              <a:rPr sz="2200" spc="15" dirty="0" err="1">
                <a:latin typeface="微软雅黑" panose="020B0503020204020204" pitchFamily="34" charset="-122"/>
                <a:cs typeface="微软雅黑" panose="020B0503020204020204" pitchFamily="34" charset="-122"/>
              </a:rPr>
              <a:t>。</a:t>
            </a:r>
            <a:r>
              <a:rPr sz="2200" dirty="0" err="1">
                <a:latin typeface="微软雅黑" panose="020B0503020204020204" pitchFamily="34" charset="-122"/>
                <a:cs typeface="微软雅黑" panose="020B0503020204020204" pitchFamily="34" charset="-122"/>
              </a:rPr>
              <a:t>例</a:t>
            </a:r>
            <a:r>
              <a:rPr lang="zh-CN" altLang="en-US" sz="2200" spc="15" dirty="0">
                <a:latin typeface="微软雅黑" panose="020B0503020204020204" pitchFamily="34" charset="-122"/>
                <a:cs typeface="微软雅黑" panose="020B0503020204020204" pitchFamily="34" charset="-122"/>
              </a:rPr>
              <a:t>：</a:t>
            </a:r>
            <a:r>
              <a:rPr sz="2200" dirty="0">
                <a:latin typeface="微软雅黑" panose="020B0503020204020204" pitchFamily="34" charset="-122"/>
                <a:cs typeface="微软雅黑" panose="020B0503020204020204" pitchFamily="34" charset="-122"/>
              </a:rPr>
              <a:t>煤矿</a:t>
            </a:r>
            <a:r>
              <a:rPr sz="2200" spc="15" dirty="0">
                <a:latin typeface="微软雅黑" panose="020B0503020204020204" pitchFamily="34" charset="-122"/>
                <a:cs typeface="微软雅黑" panose="020B0503020204020204" pitchFamily="34" charset="-122"/>
              </a:rPr>
              <a:t>瓦</a:t>
            </a:r>
            <a:r>
              <a:rPr sz="2200" dirty="0">
                <a:latin typeface="微软雅黑" panose="020B0503020204020204" pitchFamily="34" charset="-122"/>
                <a:cs typeface="微软雅黑" panose="020B0503020204020204" pitchFamily="34" charset="-122"/>
              </a:rPr>
              <a:t>斯、</a:t>
            </a:r>
            <a:r>
              <a:rPr sz="2200" spc="15" dirty="0">
                <a:latin typeface="微软雅黑" panose="020B0503020204020204" pitchFamily="34" charset="-122"/>
                <a:cs typeface="微软雅黑" panose="020B0503020204020204" pitchFamily="34" charset="-122"/>
              </a:rPr>
              <a:t>烟</a:t>
            </a:r>
            <a:r>
              <a:rPr sz="2200" dirty="0">
                <a:latin typeface="微软雅黑" panose="020B0503020204020204" pitchFamily="34" charset="-122"/>
                <a:cs typeface="微软雅黑" panose="020B0503020204020204" pitchFamily="34" charset="-122"/>
              </a:rPr>
              <a:t>花爆</a:t>
            </a:r>
            <a:r>
              <a:rPr sz="2200" spc="15" dirty="0">
                <a:latin typeface="微软雅黑" panose="020B0503020204020204" pitchFamily="34" charset="-122"/>
                <a:cs typeface="微软雅黑" panose="020B0503020204020204" pitchFamily="34" charset="-122"/>
              </a:rPr>
              <a:t>竹</a:t>
            </a:r>
            <a:r>
              <a:rPr sz="2200" dirty="0">
                <a:latin typeface="微软雅黑" panose="020B0503020204020204" pitchFamily="34" charset="-122"/>
                <a:cs typeface="微软雅黑" panose="020B0503020204020204" pitchFamily="34" charset="-122"/>
              </a:rPr>
              <a:t>厂以</a:t>
            </a:r>
            <a:r>
              <a:rPr sz="2200" spc="15" dirty="0">
                <a:latin typeface="微软雅黑" panose="020B0503020204020204" pitchFamily="34" charset="-122"/>
                <a:cs typeface="微软雅黑" panose="020B0503020204020204" pitchFamily="34" charset="-122"/>
              </a:rPr>
              <a:t>及</a:t>
            </a:r>
            <a:r>
              <a:rPr sz="2200" dirty="0">
                <a:latin typeface="微软雅黑" panose="020B0503020204020204" pitchFamily="34" charset="-122"/>
                <a:cs typeface="微软雅黑" panose="020B0503020204020204" pitchFamily="34" charset="-122"/>
              </a:rPr>
              <a:t>煤气</a:t>
            </a:r>
            <a:r>
              <a:rPr sz="2200" spc="15" dirty="0">
                <a:latin typeface="微软雅黑" panose="020B0503020204020204" pitchFamily="34" charset="-122"/>
                <a:cs typeface="微软雅黑" panose="020B0503020204020204" pitchFamily="34" charset="-122"/>
              </a:rPr>
              <a:t>、</a:t>
            </a:r>
            <a:r>
              <a:rPr sz="2200" spc="-105" dirty="0">
                <a:latin typeface="微软雅黑" panose="020B0503020204020204" pitchFamily="34" charset="-122"/>
                <a:cs typeface="微软雅黑" panose="020B0503020204020204" pitchFamily="34" charset="-122"/>
              </a:rPr>
              <a:t>石</a:t>
            </a:r>
            <a:r>
              <a:rPr sz="2200" dirty="0">
                <a:latin typeface="微软雅黑" panose="020B0503020204020204" pitchFamily="34" charset="-122"/>
                <a:cs typeface="微软雅黑" panose="020B0503020204020204" pitchFamily="34" charset="-122"/>
              </a:rPr>
              <a:t>油</a:t>
            </a:r>
            <a:r>
              <a:rPr sz="2200" spc="15" dirty="0">
                <a:latin typeface="微软雅黑" panose="020B0503020204020204" pitchFamily="34" charset="-122"/>
                <a:cs typeface="微软雅黑" panose="020B0503020204020204" pitchFamily="34" charset="-122"/>
              </a:rPr>
              <a:t>液</a:t>
            </a:r>
            <a:r>
              <a:rPr sz="2200" dirty="0">
                <a:latin typeface="微软雅黑" panose="020B0503020204020204" pitchFamily="34" charset="-122"/>
                <a:cs typeface="微软雅黑" panose="020B0503020204020204" pitchFamily="34" charset="-122"/>
              </a:rPr>
              <a:t>化气</a:t>
            </a:r>
            <a:r>
              <a:rPr sz="2200" spc="15" dirty="0">
                <a:latin typeface="微软雅黑" panose="020B0503020204020204" pitchFamily="34" charset="-122"/>
                <a:cs typeface="微软雅黑" panose="020B0503020204020204" pitchFamily="34" charset="-122"/>
              </a:rPr>
              <a:t>、</a:t>
            </a:r>
            <a:r>
              <a:rPr sz="2200" dirty="0">
                <a:latin typeface="微软雅黑" panose="020B0503020204020204" pitchFamily="34" charset="-122"/>
                <a:cs typeface="微软雅黑" panose="020B0503020204020204" pitchFamily="34" charset="-122"/>
              </a:rPr>
              <a:t>天然</a:t>
            </a:r>
            <a:r>
              <a:rPr sz="2200" spc="15" dirty="0">
                <a:latin typeface="微软雅黑" panose="020B0503020204020204" pitchFamily="34" charset="-122"/>
                <a:cs typeface="微软雅黑" panose="020B0503020204020204" pitchFamily="34" charset="-122"/>
              </a:rPr>
              <a:t>气</a:t>
            </a:r>
            <a:r>
              <a:rPr sz="2200" dirty="0">
                <a:latin typeface="微软雅黑" panose="020B0503020204020204" pitchFamily="34" charset="-122"/>
                <a:cs typeface="微软雅黑" panose="020B0503020204020204" pitchFamily="34" charset="-122"/>
              </a:rPr>
              <a:t>、</a:t>
            </a:r>
            <a:r>
              <a:rPr sz="2200" spc="15" dirty="0">
                <a:latin typeface="微软雅黑" panose="020B0503020204020204" pitchFamily="34" charset="-122"/>
                <a:cs typeface="微软雅黑" panose="020B0503020204020204" pitchFamily="34" charset="-122"/>
              </a:rPr>
              <a:t>油</a:t>
            </a:r>
            <a:r>
              <a:rPr sz="2200" dirty="0">
                <a:latin typeface="微软雅黑" panose="020B0503020204020204" pitchFamily="34" charset="-122"/>
                <a:cs typeface="微软雅黑" panose="020B0503020204020204" pitchFamily="34" charset="-122"/>
              </a:rPr>
              <a:t>漆硫</a:t>
            </a:r>
            <a:r>
              <a:rPr sz="2200" spc="15" dirty="0">
                <a:latin typeface="微软雅黑" panose="020B0503020204020204" pitchFamily="34" charset="-122"/>
                <a:cs typeface="微软雅黑" panose="020B0503020204020204" pitchFamily="34" charset="-122"/>
              </a:rPr>
              <a:t>磺</a:t>
            </a:r>
            <a:r>
              <a:rPr sz="2200" dirty="0">
                <a:latin typeface="微软雅黑" panose="020B0503020204020204" pitchFamily="34" charset="-122"/>
                <a:cs typeface="微软雅黑" panose="020B0503020204020204" pitchFamily="34" charset="-122"/>
              </a:rPr>
              <a:t>使用</a:t>
            </a:r>
            <a:r>
              <a:rPr sz="2200" spc="15" dirty="0">
                <a:latin typeface="微软雅黑" panose="020B0503020204020204" pitchFamily="34" charset="-122"/>
                <a:cs typeface="微软雅黑" panose="020B0503020204020204" pitchFamily="34" charset="-122"/>
              </a:rPr>
              <a:t>不</a:t>
            </a:r>
            <a:r>
              <a:rPr sz="2200" dirty="0">
                <a:latin typeface="微软雅黑" panose="020B0503020204020204" pitchFamily="34" charset="-122"/>
                <a:cs typeface="微软雅黑" panose="020B0503020204020204" pitchFamily="34" charset="-122"/>
              </a:rPr>
              <a:t>当造</a:t>
            </a:r>
            <a:r>
              <a:rPr sz="2200" spc="15" dirty="0">
                <a:latin typeface="微软雅黑" panose="020B0503020204020204" pitchFamily="34" charset="-122"/>
                <a:cs typeface="微软雅黑" panose="020B0503020204020204" pitchFamily="34" charset="-122"/>
              </a:rPr>
              <a:t>成</a:t>
            </a:r>
            <a:r>
              <a:rPr sz="2200" dirty="0">
                <a:latin typeface="微软雅黑" panose="020B0503020204020204" pitchFamily="34" charset="-122"/>
                <a:cs typeface="微软雅黑" panose="020B0503020204020204" pitchFamily="34" charset="-122"/>
              </a:rPr>
              <a:t>爆炸</a:t>
            </a:r>
            <a:r>
              <a:rPr sz="2200" spc="15" dirty="0">
                <a:latin typeface="微软雅黑" panose="020B0503020204020204" pitchFamily="34" charset="-122"/>
                <a:cs typeface="微软雅黑" panose="020B0503020204020204" pitchFamily="34" charset="-122"/>
              </a:rPr>
              <a:t>事</a:t>
            </a:r>
            <a:r>
              <a:rPr sz="2200" dirty="0">
                <a:latin typeface="微软雅黑" panose="020B0503020204020204" pitchFamily="34" charset="-122"/>
                <a:cs typeface="微软雅黑" panose="020B0503020204020204" pitchFamily="34" charset="-122"/>
              </a:rPr>
              <a:t>故。</a:t>
            </a:r>
            <a:r>
              <a:rPr sz="2200" spc="15" dirty="0">
                <a:latin typeface="微软雅黑" panose="020B0503020204020204" pitchFamily="34" charset="-122"/>
                <a:cs typeface="微软雅黑" panose="020B0503020204020204" pitchFamily="34" charset="-122"/>
              </a:rPr>
              <a:t>有</a:t>
            </a:r>
            <a:r>
              <a:rPr sz="2200" dirty="0">
                <a:latin typeface="微软雅黑" panose="020B0503020204020204" pitchFamily="34" charset="-122"/>
                <a:cs typeface="微软雅黑" panose="020B0503020204020204" pitchFamily="34" charset="-122"/>
              </a:rPr>
              <a:t>些垃</a:t>
            </a:r>
            <a:r>
              <a:rPr sz="2200" spc="15" dirty="0">
                <a:latin typeface="微软雅黑" panose="020B0503020204020204" pitchFamily="34" charset="-122"/>
                <a:cs typeface="微软雅黑" panose="020B0503020204020204" pitchFamily="34" charset="-122"/>
              </a:rPr>
              <a:t>圾</a:t>
            </a:r>
            <a:r>
              <a:rPr sz="2200" dirty="0">
                <a:latin typeface="微软雅黑" panose="020B0503020204020204" pitchFamily="34" charset="-122"/>
                <a:cs typeface="微软雅黑" panose="020B0503020204020204" pitchFamily="34" charset="-122"/>
              </a:rPr>
              <a:t>、</a:t>
            </a:r>
            <a:r>
              <a:rPr sz="2200" spc="15" dirty="0">
                <a:latin typeface="微软雅黑" panose="020B0503020204020204" pitchFamily="34" charset="-122"/>
                <a:cs typeface="微软雅黑" panose="020B0503020204020204" pitchFamily="34" charset="-122"/>
              </a:rPr>
              <a:t>固</a:t>
            </a:r>
            <a:r>
              <a:rPr sz="2200" dirty="0">
                <a:latin typeface="微软雅黑" panose="020B0503020204020204" pitchFamily="34" charset="-122"/>
                <a:cs typeface="微软雅黑" panose="020B0503020204020204" pitchFamily="34" charset="-122"/>
              </a:rPr>
              <a:t>体废</a:t>
            </a:r>
            <a:r>
              <a:rPr sz="2200" spc="15" dirty="0">
                <a:latin typeface="微软雅黑" panose="020B0503020204020204" pitchFamily="34" charset="-122"/>
                <a:cs typeface="微软雅黑" panose="020B0503020204020204" pitchFamily="34" charset="-122"/>
              </a:rPr>
              <a:t>物</a:t>
            </a:r>
            <a:r>
              <a:rPr sz="2200" dirty="0">
                <a:latin typeface="微软雅黑" panose="020B0503020204020204" pitchFamily="34" charset="-122"/>
                <a:cs typeface="微软雅黑" panose="020B0503020204020204" pitchFamily="34" charset="-122"/>
              </a:rPr>
              <a:t>堆放</a:t>
            </a:r>
            <a:r>
              <a:rPr sz="2200" spc="15" dirty="0">
                <a:latin typeface="微软雅黑" panose="020B0503020204020204" pitchFamily="34" charset="-122"/>
                <a:cs typeface="微软雅黑" panose="020B0503020204020204" pitchFamily="34" charset="-122"/>
              </a:rPr>
              <a:t>或</a:t>
            </a:r>
            <a:r>
              <a:rPr sz="2200" spc="-105" dirty="0">
                <a:latin typeface="微软雅黑" panose="020B0503020204020204" pitchFamily="34" charset="-122"/>
                <a:cs typeface="微软雅黑" panose="020B0503020204020204" pitchFamily="34" charset="-122"/>
              </a:rPr>
              <a:t>处</a:t>
            </a:r>
            <a:r>
              <a:rPr sz="2200" spc="5" dirty="0">
                <a:latin typeface="微软雅黑" panose="020B0503020204020204" pitchFamily="34" charset="-122"/>
                <a:cs typeface="微软雅黑" panose="020B0503020204020204" pitchFamily="34" charset="-122"/>
              </a:rPr>
              <a:t>置不当</a:t>
            </a:r>
            <a:r>
              <a:rPr lang="en-US" sz="2200" spc="20" dirty="0">
                <a:latin typeface="微软雅黑" panose="020B0503020204020204" pitchFamily="34" charset="-122"/>
                <a:cs typeface="微软雅黑" panose="020B0503020204020204" pitchFamily="34" charset="-122"/>
              </a:rPr>
              <a:t>,</a:t>
            </a:r>
            <a:r>
              <a:rPr sz="2200" spc="5" dirty="0">
                <a:latin typeface="微软雅黑" panose="020B0503020204020204" pitchFamily="34" charset="-122"/>
                <a:cs typeface="微软雅黑" panose="020B0503020204020204" pitchFamily="34" charset="-122"/>
              </a:rPr>
              <a:t>也会发生爆</a:t>
            </a:r>
            <a:r>
              <a:rPr sz="2200" spc="20" dirty="0">
                <a:latin typeface="微软雅黑" panose="020B0503020204020204" pitchFamily="34" charset="-122"/>
                <a:cs typeface="微软雅黑" panose="020B0503020204020204" pitchFamily="34" charset="-122"/>
              </a:rPr>
              <a:t>炸</a:t>
            </a:r>
            <a:r>
              <a:rPr sz="2200" spc="5" dirty="0">
                <a:latin typeface="微软雅黑" panose="020B0503020204020204" pitchFamily="34" charset="-122"/>
                <a:cs typeface="微软雅黑" panose="020B0503020204020204" pitchFamily="34" charset="-122"/>
              </a:rPr>
              <a:t>事故</a:t>
            </a:r>
            <a:r>
              <a:rPr sz="2200" spc="-5" dirty="0">
                <a:latin typeface="微软雅黑" panose="020B0503020204020204" pitchFamily="34" charset="-122"/>
                <a:cs typeface="微软雅黑" panose="020B0503020204020204" pitchFamily="34" charset="-122"/>
              </a:rPr>
              <a:t>。</a:t>
            </a:r>
            <a:endParaRPr sz="2200" dirty="0">
              <a:latin typeface="微软雅黑" panose="020B0503020204020204" pitchFamily="34" charset="-122"/>
              <a:cs typeface="微软雅黑" panose="020B0503020204020204" pitchFamily="34" charset="-122"/>
            </a:endParaRPr>
          </a:p>
        </p:txBody>
      </p:sp>
      <p:sp>
        <p:nvSpPr>
          <p:cNvPr id="3" name="object 3"/>
          <p:cNvSpPr/>
          <p:nvPr/>
        </p:nvSpPr>
        <p:spPr>
          <a:xfrm>
            <a:off x="1524000" y="0"/>
            <a:ext cx="317500" cy="101600"/>
          </a:xfrm>
          <a:custGeom>
            <a:avLst/>
            <a:gdLst/>
            <a:ahLst/>
            <a:cxnLst/>
            <a:rect l="l" t="t" r="r" b="b"/>
            <a:pathLst>
              <a:path w="317500" h="101600">
                <a:moveTo>
                  <a:pt x="0" y="101600"/>
                </a:moveTo>
                <a:lnTo>
                  <a:pt x="316992" y="101600"/>
                </a:lnTo>
                <a:lnTo>
                  <a:pt x="316992" y="0"/>
                </a:lnTo>
                <a:lnTo>
                  <a:pt x="0" y="0"/>
                </a:lnTo>
                <a:lnTo>
                  <a:pt x="0" y="101600"/>
                </a:lnTo>
                <a:close/>
              </a:path>
            </a:pathLst>
          </a:custGeom>
          <a:solidFill>
            <a:srgbClr val="1D77C7"/>
          </a:solidFill>
        </p:spPr>
        <p:txBody>
          <a:bodyPr wrap="square" lIns="0" tIns="0" rIns="0" bIns="0" rtlCol="0"/>
          <a:lstStyle/>
          <a:p/>
        </p:txBody>
      </p:sp>
      <p:sp>
        <p:nvSpPr>
          <p:cNvPr id="4" name="object 4"/>
          <p:cNvSpPr/>
          <p:nvPr/>
        </p:nvSpPr>
        <p:spPr>
          <a:xfrm>
            <a:off x="1528572" y="0"/>
            <a:ext cx="312420" cy="101600"/>
          </a:xfrm>
          <a:custGeom>
            <a:avLst/>
            <a:gdLst/>
            <a:ahLst/>
            <a:cxnLst/>
            <a:rect l="l" t="t" r="r" b="b"/>
            <a:pathLst>
              <a:path w="312420" h="101600">
                <a:moveTo>
                  <a:pt x="0" y="0"/>
                </a:moveTo>
                <a:lnTo>
                  <a:pt x="312420" y="0"/>
                </a:lnTo>
                <a:lnTo>
                  <a:pt x="312420" y="101600"/>
                </a:lnTo>
                <a:lnTo>
                  <a:pt x="0" y="101600"/>
                </a:lnTo>
                <a:lnTo>
                  <a:pt x="0" y="0"/>
                </a:lnTo>
                <a:close/>
              </a:path>
            </a:pathLst>
          </a:custGeom>
          <a:solidFill>
            <a:srgbClr val="FFFFFF"/>
          </a:solidFill>
        </p:spPr>
        <p:txBody>
          <a:bodyPr wrap="square" lIns="0" tIns="0" rIns="0" bIns="0" rtlCol="0"/>
          <a:lstStyle/>
          <a:p/>
        </p:txBody>
      </p:sp>
      <p:sp>
        <p:nvSpPr>
          <p:cNvPr id="6" name="object 6"/>
          <p:cNvSpPr/>
          <p:nvPr/>
        </p:nvSpPr>
        <p:spPr>
          <a:xfrm>
            <a:off x="3526316" y="609600"/>
            <a:ext cx="4855684" cy="92234"/>
          </a:xfrm>
          <a:prstGeom prst="rect">
            <a:avLst/>
          </a:prstGeom>
          <a:blipFill>
            <a:blip r:embed="rId1" cstate="print"/>
            <a:stretch>
              <a:fillRect/>
            </a:stretch>
          </a:blipFill>
        </p:spPr>
        <p:txBody>
          <a:bodyPr wrap="square" lIns="0" tIns="0" rIns="0" bIns="0" rtlCol="0"/>
          <a:lstStyle/>
          <a:p/>
        </p:txBody>
      </p:sp>
      <p:sp>
        <p:nvSpPr>
          <p:cNvPr id="7" name="object 7"/>
          <p:cNvSpPr txBox="1">
            <a:spLocks noGrp="1"/>
          </p:cNvSpPr>
          <p:nvPr>
            <p:ph type="title"/>
          </p:nvPr>
        </p:nvSpPr>
        <p:spPr>
          <a:xfrm>
            <a:off x="3505200" y="-23782"/>
            <a:ext cx="5354997" cy="622222"/>
          </a:xfrm>
          <a:prstGeom prst="rect">
            <a:avLst/>
          </a:prstGeom>
        </p:spPr>
        <p:txBody>
          <a:bodyPr vert="horz" wrap="square" lIns="0" tIns="12700" rIns="0" bIns="0" rtlCol="0">
            <a:spAutoFit/>
          </a:bodyPr>
          <a:lstStyle/>
          <a:p>
            <a:pPr marL="18415">
              <a:spcBef>
                <a:spcPts val="100"/>
              </a:spcBef>
            </a:pPr>
            <a:r>
              <a:rPr dirty="0"/>
              <a:t>突发环境事件的分类</a:t>
            </a:r>
            <a:endParaRPr dirty="0"/>
          </a:p>
        </p:txBody>
      </p:sp>
      <p:sp>
        <p:nvSpPr>
          <p:cNvPr id="8" name="object 8"/>
          <p:cNvSpPr/>
          <p:nvPr/>
        </p:nvSpPr>
        <p:spPr>
          <a:xfrm>
            <a:off x="-15609" y="6409339"/>
            <a:ext cx="11247487" cy="448661"/>
          </a:xfrm>
          <a:custGeom>
            <a:avLst/>
            <a:gdLst/>
            <a:ahLst/>
            <a:cxnLst/>
            <a:rect l="l" t="t" r="r" b="b"/>
            <a:pathLst>
              <a:path w="8183880" h="315595">
                <a:moveTo>
                  <a:pt x="0" y="0"/>
                </a:moveTo>
                <a:lnTo>
                  <a:pt x="0" y="315468"/>
                </a:lnTo>
                <a:lnTo>
                  <a:pt x="8183880" y="315468"/>
                </a:lnTo>
                <a:lnTo>
                  <a:pt x="8183880" y="0"/>
                </a:lnTo>
                <a:lnTo>
                  <a:pt x="0" y="0"/>
                </a:lnTo>
                <a:close/>
              </a:path>
            </a:pathLst>
          </a:custGeom>
          <a:solidFill>
            <a:srgbClr val="1D77C7"/>
          </a:solidFill>
        </p:spPr>
        <p:txBody>
          <a:bodyPr wrap="square" lIns="0" tIns="0" rIns="0" bIns="0" rtlCol="0"/>
          <a:lstStyle/>
          <a:p/>
        </p:txBody>
      </p:sp>
      <p:sp>
        <p:nvSpPr>
          <p:cNvPr id="9" name="object 9"/>
          <p:cNvSpPr/>
          <p:nvPr/>
        </p:nvSpPr>
        <p:spPr>
          <a:xfrm>
            <a:off x="11231881" y="6403935"/>
            <a:ext cx="960119" cy="454066"/>
          </a:xfrm>
          <a:custGeom>
            <a:avLst/>
            <a:gdLst/>
            <a:ahLst/>
            <a:cxnLst/>
            <a:rect l="l" t="t" r="r" b="b"/>
            <a:pathLst>
              <a:path w="960120" h="315595">
                <a:moveTo>
                  <a:pt x="0" y="0"/>
                </a:moveTo>
                <a:lnTo>
                  <a:pt x="0" y="315468"/>
                </a:lnTo>
                <a:lnTo>
                  <a:pt x="960120" y="315468"/>
                </a:lnTo>
                <a:lnTo>
                  <a:pt x="960120" y="0"/>
                </a:lnTo>
                <a:lnTo>
                  <a:pt x="0" y="0"/>
                </a:lnTo>
                <a:close/>
              </a:path>
            </a:pathLst>
          </a:custGeom>
          <a:solidFill>
            <a:srgbClr val="C0504D"/>
          </a:solidFill>
        </p:spPr>
        <p:txBody>
          <a:bodyPr wrap="square" lIns="0" tIns="0" rIns="0" bIns="0" rtlCol="0"/>
          <a:lstStyle/>
          <a:p/>
        </p:txBody>
      </p:sp>
      <p:sp>
        <p:nvSpPr>
          <p:cNvPr id="10" name="object 10"/>
          <p:cNvSpPr txBox="1"/>
          <p:nvPr/>
        </p:nvSpPr>
        <p:spPr>
          <a:xfrm>
            <a:off x="11582400" y="6473873"/>
            <a:ext cx="259079" cy="314189"/>
          </a:xfrm>
          <a:prstGeom prst="rect">
            <a:avLst/>
          </a:prstGeom>
        </p:spPr>
        <p:txBody>
          <a:bodyPr vert="horz" wrap="square" lIns="0" tIns="36830" rIns="0" bIns="0" rtlCol="0">
            <a:spAutoFit/>
          </a:bodyPr>
          <a:lstStyle/>
          <a:p>
            <a:pPr marL="25400">
              <a:spcBef>
                <a:spcPts val="290"/>
              </a:spcBef>
            </a:pPr>
            <a:r>
              <a:rPr lang="en-US" spc="-20" dirty="0">
                <a:solidFill>
                  <a:srgbClr val="FFFFFF"/>
                </a:solidFill>
                <a:latin typeface="Arial" panose="020B0604020202020204"/>
                <a:cs typeface="Arial" panose="020B0604020202020204"/>
              </a:rPr>
              <a:t>5</a:t>
            </a:r>
            <a:endParaRPr dirty="0">
              <a:latin typeface="Arial" panose="020B0604020202020204"/>
              <a:cs typeface="Arial" panose="020B06040202020202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TABLE_BEAUTIFY" val="smartTable{3b5e3b61-b772-4ce8-b132-84ad7a218603}"/>
  <p:tag name="TABLE_ENDDRAG_ORIGIN_RECT" val="960*371"/>
  <p:tag name="TABLE_ENDDRAG_RECT" val="0*132*960*372"/>
</p:tagLst>
</file>

<file path=ppt/tags/tag15.xml><?xml version="1.0" encoding="utf-8"?>
<p:tagLst xmlns:p="http://schemas.openxmlformats.org/presentationml/2006/main">
  <p:tag name="KSO_WM_UNIT_TABLE_BEAUTIFY" val="smartTable{ddf78769-2901-4d4f-a86a-1769742d1d36}"/>
</p:tagLst>
</file>

<file path=ppt/tags/tag16.xml><?xml version="1.0" encoding="utf-8"?>
<p:tagLst xmlns:p="http://schemas.openxmlformats.org/presentationml/2006/main">
  <p:tag name="KSO_WM_UNIT_TABLE_BEAUTIFY" val="smartTable{75c6e716-b00a-4c49-8212-f677d8e00447}"/>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KSO_WPP_MARK_KEY" val="0b086f39-f293-4bd0-8294-9aedd46fa397"/>
  <p:tag name="COMMONDATA" val="eyJoZGlkIjoiMTljYzk0ZDU5ZjFlNTRhNjNlNDZhYTNhYTk5MDBkNGUifQ=="/>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11759</Words>
  <Application>WPS 演示</Application>
  <PresentationFormat>宽屏</PresentationFormat>
  <Paragraphs>764</Paragraphs>
  <Slides>52</Slides>
  <Notes>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52</vt:i4>
      </vt:variant>
    </vt:vector>
  </HeadingPairs>
  <TitlesOfParts>
    <vt:vector size="73" baseType="lpstr">
      <vt:lpstr>Arial</vt:lpstr>
      <vt:lpstr>宋体</vt:lpstr>
      <vt:lpstr>Wingdings</vt:lpstr>
      <vt:lpstr>Arial</vt:lpstr>
      <vt:lpstr>Microsoft YaHei UI</vt:lpstr>
      <vt:lpstr>微软雅黑</vt:lpstr>
      <vt:lpstr>Arial Black</vt:lpstr>
      <vt:lpstr>Wingdings</vt:lpstr>
      <vt:lpstr>Calibri</vt:lpstr>
      <vt:lpstr>Calibri Light</vt:lpstr>
      <vt:lpstr>Arial Unicode MS</vt:lpstr>
      <vt:lpstr>等线</vt:lpstr>
      <vt:lpstr>Calibri</vt:lpstr>
      <vt:lpstr>等线</vt:lpstr>
      <vt:lpstr>Times New Roman</vt:lpstr>
      <vt:lpstr>Impact</vt:lpstr>
      <vt:lpstr>等线 Light</vt:lpstr>
      <vt:lpstr>楷体</vt:lpstr>
      <vt:lpstr>汉仪旗黑-85S</vt:lpstr>
      <vt:lpstr>黑体</vt:lpstr>
      <vt:lpstr>Office Theme</vt:lpstr>
      <vt:lpstr>如何应对突发环境事件，做好 突发环境事件应急管理</vt:lpstr>
      <vt:lpstr>PowerPoint 演示文稿</vt:lpstr>
      <vt:lpstr>突发环境事件应急管理要求</vt:lpstr>
      <vt:lpstr>1</vt:lpstr>
      <vt:lpstr>PowerPoint 演示文稿</vt:lpstr>
      <vt:lpstr>突发环境事件的特征</vt:lpstr>
      <vt:lpstr>突发环境事件的特征</vt:lpstr>
      <vt:lpstr>突发环境事件的特征</vt:lpstr>
      <vt:lpstr>突发环境事件的分类</vt:lpstr>
      <vt:lpstr>突发环境事件的分类</vt:lpstr>
      <vt:lpstr>突发环境事件的分级</vt:lpstr>
      <vt:lpstr>突发环境事件的分级</vt:lpstr>
      <vt:lpstr>突发环境事件的分级</vt:lpstr>
      <vt:lpstr>突发环境事件的分级</vt:lpstr>
      <vt:lpstr>突发环境事件相关法律法规</vt:lpstr>
      <vt:lpstr>PowerPoint 演示文稿</vt:lpstr>
      <vt:lpstr>PowerPoint 演示文稿</vt:lpstr>
      <vt:lpstr>PowerPoint 演示文稿</vt:lpstr>
      <vt:lpstr>PowerPoint 演示文稿</vt:lpstr>
      <vt:lpstr>PowerPoint 演示文稿</vt:lpstr>
      <vt:lpstr>2</vt:lpstr>
      <vt:lpstr>一	应急预案的程序</vt:lpstr>
      <vt:lpstr>一	应急预案的程序</vt:lpstr>
      <vt:lpstr>一	应急预案的程序</vt:lpstr>
      <vt:lpstr>一	应急预案的程序</vt:lpstr>
      <vt:lpstr>二	应急演练的流程</vt:lpstr>
      <vt:lpstr>二	应急演练的流程</vt:lpstr>
      <vt:lpstr>二	应急演练的流程</vt:lpstr>
      <vt:lpstr>二	应急演练的流程</vt:lpstr>
      <vt:lpstr>二	应急演练的流程</vt:lpstr>
      <vt:lpstr>3</vt:lpstr>
      <vt:lpstr>应急保障能力建设</vt:lpstr>
      <vt:lpstr>应急保障能力建设</vt:lpstr>
      <vt:lpstr>应急保障能力建设</vt:lpstr>
      <vt:lpstr>应急保障能力建设</vt:lpstr>
      <vt:lpstr>PowerPoint 演示文稿</vt:lpstr>
      <vt:lpstr>PowerPoint 演示文稿</vt:lpstr>
      <vt:lpstr>应急物资示例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如何应对突发环境事件，做好 突发环境事件应急管理</dc:title>
  <dc:creator>lenovo</dc:creator>
  <cp:lastModifiedBy>玲俐</cp:lastModifiedBy>
  <cp:revision>25</cp:revision>
  <dcterms:created xsi:type="dcterms:W3CDTF">2022-11-23T02:23:00Z</dcterms:created>
  <dcterms:modified xsi:type="dcterms:W3CDTF">2024-06-03T00:45:18Z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2022-11-26T00:00:00Z</vt:filetime>
  </property>
  <property fmtid="{D5CDD505-2E9C-101B-9397-08002B2CF9AE}" pid="3" name="Creator">
    <vt:lpwstr>WPS 文字</vt:lpwstr>
  </property>
  <property fmtid="{D5CDD505-2E9C-101B-9397-08002B2CF9AE}" pid="4" name="LastSaved">
    <vt:filetime>2022-11-26T00:00:00Z</vt:filetime>
  </property>
  <property fmtid="{D5CDD505-2E9C-101B-9397-08002B2CF9AE}" pid="5" name="ICV">
    <vt:lpwstr>CC1125926C29467B893D2BE773163518_13</vt:lpwstr>
  </property>
  <property fmtid="{D5CDD505-2E9C-101B-9397-08002B2CF9AE}" pid="6" name="KSOProductBuildVer">
    <vt:lpwstr>2052-12.1.0.16929</vt:lpwstr>
  </property>
</Properties>
</file>