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63" r:id="rId4"/>
    <p:sldMasterId id="2147483674" r:id="rId5"/>
    <p:sldMasterId id="2147483678" r:id="rId6"/>
  </p:sldMasterIdLst>
  <p:notesMasterIdLst>
    <p:notesMasterId r:id="rId11"/>
  </p:notesMasterIdLst>
  <p:handoutMasterIdLst>
    <p:handoutMasterId r:id="rId50"/>
  </p:handoutMasterIdLst>
  <p:sldIdLst>
    <p:sldId id="412" r:id="rId7"/>
    <p:sldId id="413" r:id="rId8"/>
    <p:sldId id="371" r:id="rId9"/>
    <p:sldId id="314" r:id="rId10"/>
    <p:sldId id="372" r:id="rId12"/>
    <p:sldId id="270" r:id="rId13"/>
    <p:sldId id="320" r:id="rId14"/>
    <p:sldId id="319" r:id="rId15"/>
    <p:sldId id="321" r:id="rId16"/>
    <p:sldId id="322" r:id="rId17"/>
    <p:sldId id="323" r:id="rId18"/>
    <p:sldId id="324" r:id="rId19"/>
    <p:sldId id="325" r:id="rId20"/>
    <p:sldId id="326" r:id="rId21"/>
    <p:sldId id="373" r:id="rId22"/>
    <p:sldId id="327" r:id="rId23"/>
    <p:sldId id="328" r:id="rId24"/>
    <p:sldId id="329" r:id="rId25"/>
    <p:sldId id="330" r:id="rId26"/>
    <p:sldId id="331" r:id="rId27"/>
    <p:sldId id="332" r:id="rId28"/>
    <p:sldId id="333" r:id="rId29"/>
    <p:sldId id="334" r:id="rId30"/>
    <p:sldId id="335" r:id="rId31"/>
    <p:sldId id="374" r:id="rId32"/>
    <p:sldId id="336" r:id="rId33"/>
    <p:sldId id="337" r:id="rId34"/>
    <p:sldId id="338" r:id="rId35"/>
    <p:sldId id="339" r:id="rId36"/>
    <p:sldId id="340" r:id="rId37"/>
    <p:sldId id="375" r:id="rId38"/>
    <p:sldId id="341" r:id="rId39"/>
    <p:sldId id="348" r:id="rId40"/>
    <p:sldId id="349" r:id="rId41"/>
    <p:sldId id="350" r:id="rId42"/>
    <p:sldId id="351" r:id="rId43"/>
    <p:sldId id="352" r:id="rId44"/>
    <p:sldId id="353" r:id="rId45"/>
    <p:sldId id="354" r:id="rId46"/>
    <p:sldId id="355" r:id="rId47"/>
    <p:sldId id="356" r:id="rId48"/>
    <p:sldId id="414" r:id="rId49"/>
  </p:sldIdLst>
  <p:sldSz cx="12192000" cy="6858000"/>
  <p:notesSz cx="6858000" cy="9144000"/>
  <p:custDataLst>
    <p:tags r:id="rId5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5" userDrawn="1">
          <p15:clr>
            <a:srgbClr val="A4A3A4"/>
          </p15:clr>
        </p15:guide>
        <p15:guide id="2" pos="383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LL" initials="D" lastIdx="2"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7F932"/>
    <a:srgbClr val="037F12"/>
    <a:srgbClr val="107246"/>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43" autoAdjust="0"/>
    <p:restoredTop sz="94660"/>
  </p:normalViewPr>
  <p:slideViewPr>
    <p:cSldViewPr snapToGrid="0">
      <p:cViewPr varScale="1">
        <p:scale>
          <a:sx n="70" d="100"/>
          <a:sy n="70" d="100"/>
        </p:scale>
        <p:origin x="-762" y="-108"/>
      </p:cViewPr>
      <p:guideLst>
        <p:guide orient="horz" pos="2195"/>
        <p:guide pos="3838"/>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slide" Target="slides/slide2.xml"/><Relationship Id="rId7" Type="http://schemas.openxmlformats.org/officeDocument/2006/relationships/slide" Target="slides/slide1.xml"/><Relationship Id="rId6" Type="http://schemas.openxmlformats.org/officeDocument/2006/relationships/slideMaster" Target="slideMasters/slideMaster5.xml"/><Relationship Id="rId55" Type="http://schemas.openxmlformats.org/officeDocument/2006/relationships/tags" Target="tags/tag150.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handoutMaster" Target="handoutMasters/handoutMaster1.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notesMaster" Target="notesMasters/notesMaster1.xml"/><Relationship Id="rId10" Type="http://schemas.openxmlformats.org/officeDocument/2006/relationships/slide" Target="slides/slide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微软雅黑" panose="020B0503020204020204" pitchFamily="34" charset="-122"/>
              </a:rPr>
            </a:fld>
            <a:endParaRPr lang="zh-CN" altLang="en-US">
              <a:cs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微软雅黑" panose="020B0503020204020204" pitchFamily="34" charset="-122"/>
              </a:rPr>
            </a:fld>
            <a:endParaRPr lang="zh-CN" altLang="en-US">
              <a:cs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fld id="{5D13BBE5-0BEA-4494-9BEF-C8C2F48C9E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cs typeface="微软雅黑" panose="020B0503020204020204" pitchFamily="34" charset="-122"/>
              </a:defRPr>
            </a:lvl1pPr>
          </a:lstStyle>
          <a:p>
            <a:fld id="{F1CB8912-F0BA-4AD8-8415-DA1F26BCB0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微软雅黑" panose="020B0503020204020204" pitchFamily="3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ags" Target="../tags/tag10.xml"/><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18.xml"/><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image" Target="../media/image2.png"/><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7" Type="http://schemas.openxmlformats.org/officeDocument/2006/relationships/tags" Target="../tags/tag43.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51.xml"/><Relationship Id="rId8" Type="http://schemas.openxmlformats.org/officeDocument/2006/relationships/tags" Target="../tags/tag50.xml"/><Relationship Id="rId7" Type="http://schemas.openxmlformats.org/officeDocument/2006/relationships/tags" Target="../tags/tag49.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105.xml"/><Relationship Id="rId8" Type="http://schemas.openxmlformats.org/officeDocument/2006/relationships/tags" Target="../tags/tag104.xml"/><Relationship Id="rId7" Type="http://schemas.openxmlformats.org/officeDocument/2006/relationships/tags" Target="../tags/tag103.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0" Type="http://schemas.openxmlformats.org/officeDocument/2006/relationships/image" Target="../media/image1.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8" Type="http://schemas.openxmlformats.org/officeDocument/2006/relationships/tags" Target="../tags/tag112.xml"/><Relationship Id="rId7" Type="http://schemas.openxmlformats.org/officeDocument/2006/relationships/tags" Target="../tags/tag111.xml"/><Relationship Id="rId6" Type="http://schemas.openxmlformats.org/officeDocument/2006/relationships/tags" Target="../tags/tag110.xml"/><Relationship Id="rId5" Type="http://schemas.openxmlformats.org/officeDocument/2006/relationships/tags" Target="../tags/tag109.xml"/><Relationship Id="rId4" Type="http://schemas.openxmlformats.org/officeDocument/2006/relationships/tags" Target="../tags/tag108.xml"/><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9" Type="http://schemas.openxmlformats.org/officeDocument/2006/relationships/tags" Target="../tags/tag120.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2" Type="http://schemas.openxmlformats.org/officeDocument/2006/relationships/image" Target="../media/image1.png"/><Relationship Id="rId11" Type="http://schemas.openxmlformats.org/officeDocument/2006/relationships/tags" Target="../tags/tag122.xml"/><Relationship Id="rId10" Type="http://schemas.openxmlformats.org/officeDocument/2006/relationships/tags" Target="../tags/tag121.xml"/><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128.xml"/><Relationship Id="rId6" Type="http://schemas.openxmlformats.org/officeDocument/2006/relationships/tags" Target="../tags/tag12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994330" y="107315"/>
            <a:ext cx="1197461" cy="604737"/>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6183"/>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E3AD87B8-9A4B-45E2-BBE5-FB86ADE287A3}" type="datetimeFigureOut">
              <a:rPr lang="zh-CN" altLang="en-US" smtClean="0"/>
            </a:fld>
            <a:endParaRPr lang="zh-CN" altLang="en-US"/>
          </a:p>
        </p:txBody>
      </p:sp>
      <p:sp>
        <p:nvSpPr>
          <p:cNvPr id="3" name="页脚占位符 2"/>
          <p:cNvSpPr>
            <a:spLocks noGrp="1"/>
          </p:cNvSpPr>
          <p:nvPr>
            <p:ph type="ftr" sz="quarter" idx="11"/>
          </p:nvPr>
        </p:nvSpPr>
        <p:spPr>
          <a:xfrm>
            <a:off x="4038600" y="6356351"/>
            <a:ext cx="4114800" cy="366183"/>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8610600" y="6356351"/>
            <a:ext cx="2743200" cy="366183"/>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37AAA611-6692-4583-86AB-5AB9B972BD4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a:xfrm>
            <a:off x="8610600" y="6349833"/>
            <a:ext cx="2700000" cy="316800"/>
          </a:xfrm>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0"/>
          </p:nvPr>
        </p:nvSpPr>
        <p:spPr>
          <a:xfrm>
            <a:off x="1348928"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7" name="任意多边形: 形状 16"/>
          <p:cNvSpPr>
            <a:spLocks noGrp="1"/>
          </p:cNvSpPr>
          <p:nvPr>
            <p:ph type="pic" sz="quarter" idx="11"/>
          </p:nvPr>
        </p:nvSpPr>
        <p:spPr>
          <a:xfrm>
            <a:off x="3300561" y="3854550"/>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5" name="任意多边形: 形状 14"/>
          <p:cNvSpPr>
            <a:spLocks noGrp="1"/>
          </p:cNvSpPr>
          <p:nvPr>
            <p:ph type="pic" sz="quarter" idx="12"/>
          </p:nvPr>
        </p:nvSpPr>
        <p:spPr>
          <a:xfrm>
            <a:off x="5252194"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8" name="任意多边形: 形状 17"/>
          <p:cNvSpPr>
            <a:spLocks noGrp="1"/>
          </p:cNvSpPr>
          <p:nvPr>
            <p:ph type="pic" sz="quarter" idx="13"/>
          </p:nvPr>
        </p:nvSpPr>
        <p:spPr>
          <a:xfrm>
            <a:off x="7203827" y="3854550"/>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6" name="任意多边形: 形状 15"/>
          <p:cNvSpPr>
            <a:spLocks noGrp="1"/>
          </p:cNvSpPr>
          <p:nvPr>
            <p:ph type="pic" sz="quarter" idx="14"/>
          </p:nvPr>
        </p:nvSpPr>
        <p:spPr>
          <a:xfrm>
            <a:off x="9155460"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16621" y="1981200"/>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7639387" y="1981200"/>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4739541" y="3878161"/>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343472"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4" name="图片占位符 13"/>
          <p:cNvSpPr>
            <a:spLocks noGrp="1"/>
          </p:cNvSpPr>
          <p:nvPr>
            <p:ph type="pic" sz="quarter" idx="11"/>
          </p:nvPr>
        </p:nvSpPr>
        <p:spPr>
          <a:xfrm>
            <a:off x="3719736"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
        <p:nvSpPr>
          <p:cNvPr id="13" name="图片占位符 12"/>
          <p:cNvSpPr>
            <a:spLocks noGrp="1"/>
          </p:cNvSpPr>
          <p:nvPr>
            <p:ph type="pic" sz="quarter" idx="12"/>
          </p:nvPr>
        </p:nvSpPr>
        <p:spPr>
          <a:xfrm>
            <a:off x="6096000"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5" name="图片占位符 14"/>
          <p:cNvSpPr>
            <a:spLocks noGrp="1"/>
          </p:cNvSpPr>
          <p:nvPr>
            <p:ph type="pic" sz="quarter" idx="13"/>
          </p:nvPr>
        </p:nvSpPr>
        <p:spPr>
          <a:xfrm>
            <a:off x="8472264"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40122"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6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6" y="2047260"/>
                </a:lnTo>
                <a:cubicBezTo>
                  <a:pt x="1152171"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67815"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6" y="0"/>
                  <a:pt x="1064506"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195509"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523201" y="2138763"/>
            <a:ext cx="2128677" cy="2128676"/>
          </a:xfrm>
          <a:custGeom>
            <a:avLst/>
            <a:gdLst>
              <a:gd name="connsiteX0" fmla="*/ 1064507 w 2128677"/>
              <a:gd name="connsiteY0" fmla="*/ 0 h 2128676"/>
              <a:gd name="connsiteX1" fmla="*/ 1261062 w 2128677"/>
              <a:gd name="connsiteY1" fmla="*/ 81417 h 2128676"/>
              <a:gd name="connsiteX2" fmla="*/ 2047261 w 2128677"/>
              <a:gd name="connsiteY2" fmla="*/ 867615 h 2128676"/>
              <a:gd name="connsiteX3" fmla="*/ 2047261 w 2128677"/>
              <a:gd name="connsiteY3" fmla="*/ 1260726 h 2128676"/>
              <a:gd name="connsiteX4" fmla="*/ 1260727 w 2128677"/>
              <a:gd name="connsiteY4" fmla="*/ 2047260 h 2128676"/>
              <a:gd name="connsiteX5" fmla="*/ 867616 w 2128677"/>
              <a:gd name="connsiteY5" fmla="*/ 2047260 h 2128676"/>
              <a:gd name="connsiteX6" fmla="*/ 81417 w 2128677"/>
              <a:gd name="connsiteY6" fmla="*/ 1261062 h 2128676"/>
              <a:gd name="connsiteX7" fmla="*/ 81417 w 2128677"/>
              <a:gd name="connsiteY7" fmla="*/ 867950 h 2128676"/>
              <a:gd name="connsiteX8" fmla="*/ 867951 w 2128677"/>
              <a:gd name="connsiteY8" fmla="*/ 81417 h 2128676"/>
              <a:gd name="connsiteX9" fmla="*/ 1064507 w 2128677"/>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7" h="2128676">
                <a:moveTo>
                  <a:pt x="1064507" y="0"/>
                </a:moveTo>
                <a:cubicBezTo>
                  <a:pt x="1135645" y="0"/>
                  <a:pt x="1206784" y="27139"/>
                  <a:pt x="1261062" y="81417"/>
                </a:cubicBezTo>
                <a:lnTo>
                  <a:pt x="2047261" y="867615"/>
                </a:lnTo>
                <a:cubicBezTo>
                  <a:pt x="2155816" y="976170"/>
                  <a:pt x="2155816" y="1152171"/>
                  <a:pt x="2047261" y="1260726"/>
                </a:cubicBezTo>
                <a:lnTo>
                  <a:pt x="1260727" y="2047260"/>
                </a:lnTo>
                <a:cubicBezTo>
                  <a:pt x="1152172" y="2155815"/>
                  <a:pt x="976171" y="2155815"/>
                  <a:pt x="867616" y="2047260"/>
                </a:cubicBezTo>
                <a:lnTo>
                  <a:pt x="81417" y="1261062"/>
                </a:lnTo>
                <a:cubicBezTo>
                  <a:pt x="-27138" y="1152507"/>
                  <a:pt x="-27138" y="976505"/>
                  <a:pt x="81417" y="867950"/>
                </a:cubicBezTo>
                <a:lnTo>
                  <a:pt x="867951" y="81417"/>
                </a:lnTo>
                <a:cubicBezTo>
                  <a:pt x="922229" y="27139"/>
                  <a:pt x="993368" y="0"/>
                  <a:pt x="1064507" y="0"/>
                </a:cubicBez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88560" y="2611566"/>
            <a:ext cx="1507576" cy="2514781"/>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2805889" y="2417548"/>
            <a:ext cx="1740397" cy="2903148"/>
          </a:xfrm>
          <a:custGeom>
            <a:avLst/>
            <a:gdLst>
              <a:gd name="connsiteX0" fmla="*/ 0 w 1740397"/>
              <a:gd name="connsiteY0" fmla="*/ 0 h 2903148"/>
              <a:gd name="connsiteX1" fmla="*/ 1740397 w 1740397"/>
              <a:gd name="connsiteY1" fmla="*/ 0 h 2903148"/>
              <a:gd name="connsiteX2" fmla="*/ 1740397 w 1740397"/>
              <a:gd name="connsiteY2" fmla="*/ 2903148 h 2903148"/>
              <a:gd name="connsiteX3" fmla="*/ 0 w 1740397"/>
              <a:gd name="connsiteY3" fmla="*/ 2903148 h 2903148"/>
            </a:gdLst>
            <a:ahLst/>
            <a:cxnLst>
              <a:cxn ang="0">
                <a:pos x="connsiteX0" y="connsiteY0"/>
              </a:cxn>
              <a:cxn ang="0">
                <a:pos x="connsiteX1" y="connsiteY1"/>
              </a:cxn>
              <a:cxn ang="0">
                <a:pos x="connsiteX2" y="connsiteY2"/>
              </a:cxn>
              <a:cxn ang="0">
                <a:pos x="connsiteX3" y="connsiteY3"/>
              </a:cxn>
            </a:cxnLst>
            <a:rect l="l" t="t" r="r" b="b"/>
            <a:pathLst>
              <a:path w="1740397" h="2903148">
                <a:moveTo>
                  <a:pt x="0" y="0"/>
                </a:moveTo>
                <a:lnTo>
                  <a:pt x="1740397" y="0"/>
                </a:lnTo>
                <a:lnTo>
                  <a:pt x="1740397" y="2903148"/>
                </a:lnTo>
                <a:lnTo>
                  <a:pt x="0" y="2903148"/>
                </a:lnTo>
                <a:close/>
              </a:path>
            </a:pathLst>
          </a:custGeom>
        </p:spPr>
        <p:txBody>
          <a:bodyPr wrap="square">
            <a:noAutofit/>
          </a:bodyPr>
          <a:lstStyle/>
          <a:p>
            <a:endParaRPr lang="zh-CN" altLang="en-US"/>
          </a:p>
        </p:txBody>
      </p:sp>
      <p:sp>
        <p:nvSpPr>
          <p:cNvPr id="10" name="图片占位符 9"/>
          <p:cNvSpPr>
            <a:spLocks noGrp="1"/>
          </p:cNvSpPr>
          <p:nvPr>
            <p:ph type="pic" sz="quarter" idx="12"/>
          </p:nvPr>
        </p:nvSpPr>
        <p:spPr>
          <a:xfrm>
            <a:off x="4153872" y="2611566"/>
            <a:ext cx="1507576" cy="2514781"/>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1"/>
            <a:ext cx="2743200" cy="366183"/>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E3AD87B8-9A4B-45E2-BBE5-FB86ADE287A3}" type="datetimeFigureOut">
              <a:rPr lang="zh-CN" altLang="en-US" smtClean="0"/>
            </a:fld>
            <a:endParaRPr lang="zh-CN" altLang="en-US"/>
          </a:p>
        </p:txBody>
      </p:sp>
      <p:sp>
        <p:nvSpPr>
          <p:cNvPr id="3" name="页脚占位符 2"/>
          <p:cNvSpPr>
            <a:spLocks noGrp="1"/>
          </p:cNvSpPr>
          <p:nvPr>
            <p:ph type="ftr" sz="quarter" idx="11"/>
          </p:nvPr>
        </p:nvSpPr>
        <p:spPr>
          <a:xfrm>
            <a:off x="4038600" y="6356351"/>
            <a:ext cx="4114800" cy="366183"/>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endParaRPr lang="zh-CN" altLang="en-US"/>
          </a:p>
        </p:txBody>
      </p:sp>
      <p:sp>
        <p:nvSpPr>
          <p:cNvPr id="4" name="灯片编号占位符 3"/>
          <p:cNvSpPr>
            <a:spLocks noGrp="1"/>
          </p:cNvSpPr>
          <p:nvPr>
            <p:ph type="sldNum" sz="quarter" idx="12"/>
          </p:nvPr>
        </p:nvSpPr>
        <p:spPr>
          <a:xfrm>
            <a:off x="8610600" y="6356351"/>
            <a:ext cx="2743200" cy="366183"/>
          </a:xfrm>
          <a:prstGeom prst="rect">
            <a:avLst/>
          </a:prstGeom>
        </p:spPr>
        <p:txBody>
          <a:bodyPr/>
          <a:lstStyle>
            <a:lvl1pPr>
              <a:defRPr>
                <a:latin typeface="微软雅黑" panose="020B0503020204020204" pitchFamily="34" charset="-122"/>
                <a:ea typeface="微软雅黑" panose="020B0503020204020204" pitchFamily="34" charset="-122"/>
                <a:cs typeface="微软雅黑" panose="020B0503020204020204" pitchFamily="34" charset="-122"/>
              </a:defRPr>
            </a:lvl1pPr>
          </a:lstStyle>
          <a:p>
            <a:fld id="{37AAA611-6692-4583-86AB-5AB9B972BD46}"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a:xfrm>
            <a:off x="766453"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a:xfrm>
            <a:off x="4116000" y="6349833"/>
            <a:ext cx="3960000" cy="316800"/>
          </a:xfrm>
        </p:spPr>
        <p:txBody>
          <a:bodyPr/>
          <a:lstStyle/>
          <a:p>
            <a:endParaRPr lang="zh-CN" altLang="en-US"/>
          </a:p>
        </p:txBody>
      </p:sp>
      <p:sp>
        <p:nvSpPr>
          <p:cNvPr id="5" name="灯片编号占位符 4"/>
          <p:cNvSpPr>
            <a:spLocks noGrp="1"/>
          </p:cNvSpPr>
          <p:nvPr>
            <p:ph type="sldNum" sz="quarter" idx="12"/>
            <p:custDataLst>
              <p:tags r:id="rId7"/>
            </p:custDataLst>
          </p:nvPr>
        </p:nvSpPr>
        <p:spPr>
          <a:xfrm>
            <a:off x="8610600" y="6349833"/>
            <a:ext cx="2700000" cy="316800"/>
          </a:xfrm>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7" name="弧形 16"/>
          <p:cNvSpPr/>
          <p:nvPr userDrawn="1">
            <p:custDataLst>
              <p:tags r:id="rId2"/>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3"/>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7"/>
            </p:custDataLst>
          </p:nvPr>
        </p:nvPicPr>
        <p:blipFill>
          <a:blip r:embed="rId8">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9"/>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1020733"/>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8"/>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 name="标题 1"/>
          <p:cNvSpPr>
            <a:spLocks noGrp="1"/>
          </p:cNvSpPr>
          <p:nvPr>
            <p:ph type="title"/>
            <p:custDataLst>
              <p:tags r:id="rId7"/>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8"/>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9"/>
            </p:custDataLst>
          </p:nvPr>
        </p:nvPicPr>
        <p:blipFill>
          <a:blip r:embed="rId10"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93735"/>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2" name="标题 1"/>
          <p:cNvSpPr>
            <a:spLocks noGrp="1"/>
          </p:cNvSpPr>
          <p:nvPr>
            <p:ph type="title"/>
            <p:custDataLst>
              <p:tags r:id="rId8"/>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5" name="图片 14"/>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0_自定义版式">
    <p:spTree>
      <p:nvGrpSpPr>
        <p:cNvPr id="1" name=""/>
        <p:cNvGrpSpPr/>
        <p:nvPr/>
      </p:nvGrpSpPr>
      <p:grpSpPr>
        <a:xfrm>
          <a:off x="0" y="0"/>
          <a:ext cx="0" cy="0"/>
          <a:chOff x="0" y="0"/>
          <a:chExt cx="0" cy="0"/>
        </a:xfrm>
      </p:grpSpPr>
      <p:sp>
        <p:nvSpPr>
          <p:cNvPr id="14" name="任意多边形: 形状 13"/>
          <p:cNvSpPr>
            <a:spLocks noGrp="1"/>
          </p:cNvSpPr>
          <p:nvPr>
            <p:ph type="pic" sz="quarter" idx="10"/>
          </p:nvPr>
        </p:nvSpPr>
        <p:spPr>
          <a:xfrm>
            <a:off x="1348928"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7" name="任意多边形: 形状 16"/>
          <p:cNvSpPr>
            <a:spLocks noGrp="1"/>
          </p:cNvSpPr>
          <p:nvPr>
            <p:ph type="pic" sz="quarter" idx="11"/>
          </p:nvPr>
        </p:nvSpPr>
        <p:spPr>
          <a:xfrm>
            <a:off x="3300561" y="3854550"/>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5" name="任意多边形: 形状 14"/>
          <p:cNvSpPr>
            <a:spLocks noGrp="1"/>
          </p:cNvSpPr>
          <p:nvPr>
            <p:ph type="pic" sz="quarter" idx="12"/>
          </p:nvPr>
        </p:nvSpPr>
        <p:spPr>
          <a:xfrm>
            <a:off x="5252194"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8" name="任意多边形: 形状 17"/>
          <p:cNvSpPr>
            <a:spLocks noGrp="1"/>
          </p:cNvSpPr>
          <p:nvPr>
            <p:ph type="pic" sz="quarter" idx="13"/>
          </p:nvPr>
        </p:nvSpPr>
        <p:spPr>
          <a:xfrm>
            <a:off x="7203827" y="3854550"/>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
        <p:nvSpPr>
          <p:cNvPr id="16" name="任意多边形: 形状 15"/>
          <p:cNvSpPr>
            <a:spLocks noGrp="1"/>
          </p:cNvSpPr>
          <p:nvPr>
            <p:ph type="pic" sz="quarter" idx="14"/>
          </p:nvPr>
        </p:nvSpPr>
        <p:spPr>
          <a:xfrm>
            <a:off x="9155460" y="1909227"/>
            <a:ext cx="1687613" cy="1687612"/>
          </a:xfrm>
          <a:custGeom>
            <a:avLst/>
            <a:gdLst>
              <a:gd name="connsiteX0" fmla="*/ 281274 w 1687613"/>
              <a:gd name="connsiteY0" fmla="*/ 0 h 1687612"/>
              <a:gd name="connsiteX1" fmla="*/ 1406339 w 1687613"/>
              <a:gd name="connsiteY1" fmla="*/ 0 h 1687612"/>
              <a:gd name="connsiteX2" fmla="*/ 1687613 w 1687613"/>
              <a:gd name="connsiteY2" fmla="*/ 281274 h 1687612"/>
              <a:gd name="connsiteX3" fmla="*/ 1687613 w 1687613"/>
              <a:gd name="connsiteY3" fmla="*/ 1406338 h 1687612"/>
              <a:gd name="connsiteX4" fmla="*/ 1406339 w 1687613"/>
              <a:gd name="connsiteY4" fmla="*/ 1687612 h 1687612"/>
              <a:gd name="connsiteX5" fmla="*/ 281274 w 1687613"/>
              <a:gd name="connsiteY5" fmla="*/ 1687612 h 1687612"/>
              <a:gd name="connsiteX6" fmla="*/ 0 w 1687613"/>
              <a:gd name="connsiteY6" fmla="*/ 1406338 h 1687612"/>
              <a:gd name="connsiteX7" fmla="*/ 0 w 1687613"/>
              <a:gd name="connsiteY7" fmla="*/ 281274 h 1687612"/>
              <a:gd name="connsiteX8" fmla="*/ 281274 w 1687613"/>
              <a:gd name="connsiteY8" fmla="*/ 0 h 1687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613" h="1687612">
                <a:moveTo>
                  <a:pt x="281274" y="0"/>
                </a:moveTo>
                <a:lnTo>
                  <a:pt x="1406339" y="0"/>
                </a:lnTo>
                <a:cubicBezTo>
                  <a:pt x="1561682" y="0"/>
                  <a:pt x="1687613" y="125931"/>
                  <a:pt x="1687613" y="281274"/>
                </a:cubicBezTo>
                <a:lnTo>
                  <a:pt x="1687613" y="1406338"/>
                </a:lnTo>
                <a:cubicBezTo>
                  <a:pt x="1687613" y="1561681"/>
                  <a:pt x="1561682" y="1687612"/>
                  <a:pt x="1406339" y="1687612"/>
                </a:cubicBezTo>
                <a:lnTo>
                  <a:pt x="281274" y="1687612"/>
                </a:lnTo>
                <a:cubicBezTo>
                  <a:pt x="125931" y="1687612"/>
                  <a:pt x="0" y="1561681"/>
                  <a:pt x="0" y="1406338"/>
                </a:cubicBezTo>
                <a:lnTo>
                  <a:pt x="0" y="281274"/>
                </a:lnTo>
                <a:cubicBezTo>
                  <a:pt x="0" y="125931"/>
                  <a:pt x="125931" y="0"/>
                  <a:pt x="281274" y="0"/>
                </a:cubicBezTo>
                <a:close/>
              </a:path>
            </a:pathLst>
          </a:custGeom>
          <a:solidFill>
            <a:schemeClr val="tx2">
              <a:lumMod val="50000"/>
            </a:schemeClr>
          </a:solidFill>
          <a:ln>
            <a:noFill/>
          </a:ln>
          <a:effectLst>
            <a:outerShdw blurRad="203200" dist="63500" dir="5400000" algn="t" rotWithShape="0">
              <a:prstClr val="black">
                <a:alpha val="7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lvl1pPr>
              <a:defRPr lang="zh-CN" altLang="en-US" sz="1800">
                <a:solidFill>
                  <a:srgbClr val="FFFFFF"/>
                </a:solidFill>
                <a:latin typeface="Arial" panose="020B0604020202020204"/>
                <a:ea typeface="微软雅黑" panose="020B0503020204020204" pitchFamily="34" charset="-122"/>
              </a:defRPr>
            </a:lvl1pPr>
          </a:lstStyle>
          <a:p>
            <a:pPr marL="0" lvl="0" algn="ct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816621" y="1981200"/>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7639387" y="1981200"/>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
        <p:nvSpPr>
          <p:cNvPr id="11" name="图片占位符 10"/>
          <p:cNvSpPr>
            <a:spLocks noGrp="1"/>
          </p:cNvSpPr>
          <p:nvPr>
            <p:ph type="pic" sz="quarter" idx="12"/>
          </p:nvPr>
        </p:nvSpPr>
        <p:spPr>
          <a:xfrm>
            <a:off x="4739541" y="3878161"/>
            <a:ext cx="2750984" cy="1719365"/>
          </a:xfrm>
          <a:custGeom>
            <a:avLst/>
            <a:gdLst>
              <a:gd name="connsiteX0" fmla="*/ 106515 w 2750984"/>
              <a:gd name="connsiteY0" fmla="*/ 0 h 1719365"/>
              <a:gd name="connsiteX1" fmla="*/ 2644469 w 2750984"/>
              <a:gd name="connsiteY1" fmla="*/ 0 h 1719365"/>
              <a:gd name="connsiteX2" fmla="*/ 2750984 w 2750984"/>
              <a:gd name="connsiteY2" fmla="*/ 106515 h 1719365"/>
              <a:gd name="connsiteX3" fmla="*/ 2750984 w 2750984"/>
              <a:gd name="connsiteY3" fmla="*/ 1612850 h 1719365"/>
              <a:gd name="connsiteX4" fmla="*/ 2644469 w 2750984"/>
              <a:gd name="connsiteY4" fmla="*/ 1719365 h 1719365"/>
              <a:gd name="connsiteX5" fmla="*/ 106515 w 2750984"/>
              <a:gd name="connsiteY5" fmla="*/ 1719365 h 1719365"/>
              <a:gd name="connsiteX6" fmla="*/ 0 w 2750984"/>
              <a:gd name="connsiteY6" fmla="*/ 1612850 h 1719365"/>
              <a:gd name="connsiteX7" fmla="*/ 0 w 2750984"/>
              <a:gd name="connsiteY7" fmla="*/ 106515 h 1719365"/>
              <a:gd name="connsiteX8" fmla="*/ 106515 w 2750984"/>
              <a:gd name="connsiteY8" fmla="*/ 0 h 17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0984" h="1719365">
                <a:moveTo>
                  <a:pt x="106515" y="0"/>
                </a:moveTo>
                <a:lnTo>
                  <a:pt x="2644469" y="0"/>
                </a:lnTo>
                <a:cubicBezTo>
                  <a:pt x="2703296" y="0"/>
                  <a:pt x="2750984" y="47688"/>
                  <a:pt x="2750984" y="106515"/>
                </a:cubicBezTo>
                <a:lnTo>
                  <a:pt x="2750984" y="1612850"/>
                </a:lnTo>
                <a:cubicBezTo>
                  <a:pt x="2750984" y="1671677"/>
                  <a:pt x="2703296" y="1719365"/>
                  <a:pt x="2644469" y="1719365"/>
                </a:cubicBezTo>
                <a:lnTo>
                  <a:pt x="106515" y="1719365"/>
                </a:lnTo>
                <a:cubicBezTo>
                  <a:pt x="47688" y="1719365"/>
                  <a:pt x="0" y="1671677"/>
                  <a:pt x="0" y="1612850"/>
                </a:cubicBezTo>
                <a:lnTo>
                  <a:pt x="0" y="106515"/>
                </a:lnTo>
                <a:cubicBezTo>
                  <a:pt x="0" y="47688"/>
                  <a:pt x="47688" y="0"/>
                  <a:pt x="106515" y="0"/>
                </a:cubicBez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8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343472"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4" name="图片占位符 13"/>
          <p:cNvSpPr>
            <a:spLocks noGrp="1"/>
          </p:cNvSpPr>
          <p:nvPr>
            <p:ph type="pic" sz="quarter" idx="11"/>
          </p:nvPr>
        </p:nvSpPr>
        <p:spPr>
          <a:xfrm>
            <a:off x="3719736"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
        <p:nvSpPr>
          <p:cNvPr id="13" name="图片占位符 12"/>
          <p:cNvSpPr>
            <a:spLocks noGrp="1"/>
          </p:cNvSpPr>
          <p:nvPr>
            <p:ph type="pic" sz="quarter" idx="12"/>
          </p:nvPr>
        </p:nvSpPr>
        <p:spPr>
          <a:xfrm>
            <a:off x="6096000" y="2101308"/>
            <a:ext cx="2376264" cy="1705156"/>
          </a:xfrm>
          <a:custGeom>
            <a:avLst/>
            <a:gdLst>
              <a:gd name="connsiteX0" fmla="*/ 0 w 2376264"/>
              <a:gd name="connsiteY0" fmla="*/ 0 h 1705156"/>
              <a:gd name="connsiteX1" fmla="*/ 2376264 w 2376264"/>
              <a:gd name="connsiteY1" fmla="*/ 0 h 1705156"/>
              <a:gd name="connsiteX2" fmla="*/ 2376264 w 2376264"/>
              <a:gd name="connsiteY2" fmla="*/ 1705156 h 1705156"/>
              <a:gd name="connsiteX3" fmla="*/ 0 w 2376264"/>
              <a:gd name="connsiteY3" fmla="*/ 1705156 h 1705156"/>
            </a:gdLst>
            <a:ahLst/>
            <a:cxnLst>
              <a:cxn ang="0">
                <a:pos x="connsiteX0" y="connsiteY0"/>
              </a:cxn>
              <a:cxn ang="0">
                <a:pos x="connsiteX1" y="connsiteY1"/>
              </a:cxn>
              <a:cxn ang="0">
                <a:pos x="connsiteX2" y="connsiteY2"/>
              </a:cxn>
              <a:cxn ang="0">
                <a:pos x="connsiteX3" y="connsiteY3"/>
              </a:cxn>
            </a:cxnLst>
            <a:rect l="l" t="t" r="r" b="b"/>
            <a:pathLst>
              <a:path w="2376264" h="1705156">
                <a:moveTo>
                  <a:pt x="0" y="0"/>
                </a:moveTo>
                <a:lnTo>
                  <a:pt x="2376264" y="0"/>
                </a:lnTo>
                <a:lnTo>
                  <a:pt x="2376264" y="1705156"/>
                </a:lnTo>
                <a:lnTo>
                  <a:pt x="0" y="1705156"/>
                </a:lnTo>
                <a:close/>
              </a:path>
            </a:pathLst>
          </a:custGeom>
          <a:ln w="12700">
            <a:solidFill>
              <a:schemeClr val="bg1"/>
            </a:solidFill>
          </a:ln>
        </p:spPr>
        <p:txBody>
          <a:bodyPr wrap="square">
            <a:noAutofit/>
          </a:bodyPr>
          <a:lstStyle/>
          <a:p>
            <a:endParaRPr lang="zh-CN" altLang="en-US"/>
          </a:p>
        </p:txBody>
      </p:sp>
      <p:sp>
        <p:nvSpPr>
          <p:cNvPr id="15" name="图片占位符 14"/>
          <p:cNvSpPr>
            <a:spLocks noGrp="1"/>
          </p:cNvSpPr>
          <p:nvPr>
            <p:ph type="pic" sz="quarter" idx="13"/>
          </p:nvPr>
        </p:nvSpPr>
        <p:spPr>
          <a:xfrm>
            <a:off x="8472264" y="3806464"/>
            <a:ext cx="2376264" cy="1705158"/>
          </a:xfrm>
          <a:custGeom>
            <a:avLst/>
            <a:gdLst>
              <a:gd name="connsiteX0" fmla="*/ 0 w 2376264"/>
              <a:gd name="connsiteY0" fmla="*/ 0 h 1705158"/>
              <a:gd name="connsiteX1" fmla="*/ 2376264 w 2376264"/>
              <a:gd name="connsiteY1" fmla="*/ 0 h 1705158"/>
              <a:gd name="connsiteX2" fmla="*/ 2376264 w 2376264"/>
              <a:gd name="connsiteY2" fmla="*/ 1705158 h 1705158"/>
              <a:gd name="connsiteX3" fmla="*/ 0 w 2376264"/>
              <a:gd name="connsiteY3" fmla="*/ 1705158 h 1705158"/>
            </a:gdLst>
            <a:ahLst/>
            <a:cxnLst>
              <a:cxn ang="0">
                <a:pos x="connsiteX0" y="connsiteY0"/>
              </a:cxn>
              <a:cxn ang="0">
                <a:pos x="connsiteX1" y="connsiteY1"/>
              </a:cxn>
              <a:cxn ang="0">
                <a:pos x="connsiteX2" y="connsiteY2"/>
              </a:cxn>
              <a:cxn ang="0">
                <a:pos x="connsiteX3" y="connsiteY3"/>
              </a:cxn>
            </a:cxnLst>
            <a:rect l="l" t="t" r="r" b="b"/>
            <a:pathLst>
              <a:path w="2376264" h="1705158">
                <a:moveTo>
                  <a:pt x="0" y="0"/>
                </a:moveTo>
                <a:lnTo>
                  <a:pt x="2376264" y="0"/>
                </a:lnTo>
                <a:lnTo>
                  <a:pt x="2376264" y="1705158"/>
                </a:lnTo>
                <a:lnTo>
                  <a:pt x="0" y="1705158"/>
                </a:lnTo>
                <a:close/>
              </a:path>
            </a:pathLst>
          </a:custGeom>
          <a:ln w="12700">
            <a:solidFill>
              <a:schemeClr val="bg1"/>
            </a:solidFill>
          </a:ln>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540122"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6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6" y="2047260"/>
                </a:lnTo>
                <a:cubicBezTo>
                  <a:pt x="1152171"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3867815"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6" y="0"/>
                  <a:pt x="1064506"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195509" y="2138763"/>
            <a:ext cx="2128676" cy="2128676"/>
          </a:xfrm>
          <a:custGeom>
            <a:avLst/>
            <a:gdLst>
              <a:gd name="connsiteX0" fmla="*/ 1064506 w 2128676"/>
              <a:gd name="connsiteY0" fmla="*/ 0 h 2128676"/>
              <a:gd name="connsiteX1" fmla="*/ 1261062 w 2128676"/>
              <a:gd name="connsiteY1" fmla="*/ 81417 h 2128676"/>
              <a:gd name="connsiteX2" fmla="*/ 2047260 w 2128676"/>
              <a:gd name="connsiteY2" fmla="*/ 867615 h 2128676"/>
              <a:gd name="connsiteX3" fmla="*/ 2047260 w 2128676"/>
              <a:gd name="connsiteY3" fmla="*/ 1260726 h 2128676"/>
              <a:gd name="connsiteX4" fmla="*/ 1260727 w 2128676"/>
              <a:gd name="connsiteY4" fmla="*/ 2047260 h 2128676"/>
              <a:gd name="connsiteX5" fmla="*/ 867615 w 2128676"/>
              <a:gd name="connsiteY5" fmla="*/ 2047260 h 2128676"/>
              <a:gd name="connsiteX6" fmla="*/ 81417 w 2128676"/>
              <a:gd name="connsiteY6" fmla="*/ 1261062 h 2128676"/>
              <a:gd name="connsiteX7" fmla="*/ 81417 w 2128676"/>
              <a:gd name="connsiteY7" fmla="*/ 867950 h 2128676"/>
              <a:gd name="connsiteX8" fmla="*/ 867950 w 2128676"/>
              <a:gd name="connsiteY8" fmla="*/ 81417 h 2128676"/>
              <a:gd name="connsiteX9" fmla="*/ 1064506 w 2128676"/>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6" h="2128676">
                <a:moveTo>
                  <a:pt x="1064506" y="0"/>
                </a:moveTo>
                <a:cubicBezTo>
                  <a:pt x="1135645" y="0"/>
                  <a:pt x="1206784" y="27139"/>
                  <a:pt x="1261062" y="81417"/>
                </a:cubicBezTo>
                <a:lnTo>
                  <a:pt x="2047260" y="867615"/>
                </a:lnTo>
                <a:cubicBezTo>
                  <a:pt x="2155815" y="976170"/>
                  <a:pt x="2155815" y="1152171"/>
                  <a:pt x="2047260" y="1260726"/>
                </a:cubicBezTo>
                <a:lnTo>
                  <a:pt x="1260727" y="2047260"/>
                </a:lnTo>
                <a:cubicBezTo>
                  <a:pt x="1152172" y="2155815"/>
                  <a:pt x="976170" y="2155815"/>
                  <a:pt x="867615" y="2047260"/>
                </a:cubicBezTo>
                <a:lnTo>
                  <a:pt x="81417" y="1261062"/>
                </a:lnTo>
                <a:cubicBezTo>
                  <a:pt x="-27138" y="1152507"/>
                  <a:pt x="-27138" y="976505"/>
                  <a:pt x="81417" y="867950"/>
                </a:cubicBezTo>
                <a:lnTo>
                  <a:pt x="867950" y="81417"/>
                </a:lnTo>
                <a:cubicBezTo>
                  <a:pt x="922227" y="27139"/>
                  <a:pt x="993367" y="0"/>
                  <a:pt x="1064506"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523201" y="2138763"/>
            <a:ext cx="2128677" cy="2128676"/>
          </a:xfrm>
          <a:custGeom>
            <a:avLst/>
            <a:gdLst>
              <a:gd name="connsiteX0" fmla="*/ 1064507 w 2128677"/>
              <a:gd name="connsiteY0" fmla="*/ 0 h 2128676"/>
              <a:gd name="connsiteX1" fmla="*/ 1261062 w 2128677"/>
              <a:gd name="connsiteY1" fmla="*/ 81417 h 2128676"/>
              <a:gd name="connsiteX2" fmla="*/ 2047261 w 2128677"/>
              <a:gd name="connsiteY2" fmla="*/ 867615 h 2128676"/>
              <a:gd name="connsiteX3" fmla="*/ 2047261 w 2128677"/>
              <a:gd name="connsiteY3" fmla="*/ 1260726 h 2128676"/>
              <a:gd name="connsiteX4" fmla="*/ 1260727 w 2128677"/>
              <a:gd name="connsiteY4" fmla="*/ 2047260 h 2128676"/>
              <a:gd name="connsiteX5" fmla="*/ 867616 w 2128677"/>
              <a:gd name="connsiteY5" fmla="*/ 2047260 h 2128676"/>
              <a:gd name="connsiteX6" fmla="*/ 81417 w 2128677"/>
              <a:gd name="connsiteY6" fmla="*/ 1261062 h 2128676"/>
              <a:gd name="connsiteX7" fmla="*/ 81417 w 2128677"/>
              <a:gd name="connsiteY7" fmla="*/ 867950 h 2128676"/>
              <a:gd name="connsiteX8" fmla="*/ 867951 w 2128677"/>
              <a:gd name="connsiteY8" fmla="*/ 81417 h 2128676"/>
              <a:gd name="connsiteX9" fmla="*/ 1064507 w 2128677"/>
              <a:gd name="connsiteY9" fmla="*/ 0 h 2128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28677" h="2128676">
                <a:moveTo>
                  <a:pt x="1064507" y="0"/>
                </a:moveTo>
                <a:cubicBezTo>
                  <a:pt x="1135645" y="0"/>
                  <a:pt x="1206784" y="27139"/>
                  <a:pt x="1261062" y="81417"/>
                </a:cubicBezTo>
                <a:lnTo>
                  <a:pt x="2047261" y="867615"/>
                </a:lnTo>
                <a:cubicBezTo>
                  <a:pt x="2155816" y="976170"/>
                  <a:pt x="2155816" y="1152171"/>
                  <a:pt x="2047261" y="1260726"/>
                </a:cubicBezTo>
                <a:lnTo>
                  <a:pt x="1260727" y="2047260"/>
                </a:lnTo>
                <a:cubicBezTo>
                  <a:pt x="1152172" y="2155815"/>
                  <a:pt x="976171" y="2155815"/>
                  <a:pt x="867616" y="2047260"/>
                </a:cubicBezTo>
                <a:lnTo>
                  <a:pt x="81417" y="1261062"/>
                </a:lnTo>
                <a:cubicBezTo>
                  <a:pt x="-27138" y="1152507"/>
                  <a:pt x="-27138" y="976505"/>
                  <a:pt x="81417" y="867950"/>
                </a:cubicBezTo>
                <a:lnTo>
                  <a:pt x="867951" y="81417"/>
                </a:lnTo>
                <a:cubicBezTo>
                  <a:pt x="922229" y="27139"/>
                  <a:pt x="993368" y="0"/>
                  <a:pt x="1064507" y="0"/>
                </a:cubicBez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6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1688560" y="2611566"/>
            <a:ext cx="1507576" cy="2514781"/>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endParaRPr lang="zh-CN" altLang="en-US"/>
          </a:p>
        </p:txBody>
      </p:sp>
      <p:sp>
        <p:nvSpPr>
          <p:cNvPr id="11" name="图片占位符 10"/>
          <p:cNvSpPr>
            <a:spLocks noGrp="1"/>
          </p:cNvSpPr>
          <p:nvPr>
            <p:ph type="pic" sz="quarter" idx="11"/>
          </p:nvPr>
        </p:nvSpPr>
        <p:spPr>
          <a:xfrm>
            <a:off x="2805889" y="2417548"/>
            <a:ext cx="1740397" cy="2903148"/>
          </a:xfrm>
          <a:custGeom>
            <a:avLst/>
            <a:gdLst>
              <a:gd name="connsiteX0" fmla="*/ 0 w 1740397"/>
              <a:gd name="connsiteY0" fmla="*/ 0 h 2903148"/>
              <a:gd name="connsiteX1" fmla="*/ 1740397 w 1740397"/>
              <a:gd name="connsiteY1" fmla="*/ 0 h 2903148"/>
              <a:gd name="connsiteX2" fmla="*/ 1740397 w 1740397"/>
              <a:gd name="connsiteY2" fmla="*/ 2903148 h 2903148"/>
              <a:gd name="connsiteX3" fmla="*/ 0 w 1740397"/>
              <a:gd name="connsiteY3" fmla="*/ 2903148 h 2903148"/>
            </a:gdLst>
            <a:ahLst/>
            <a:cxnLst>
              <a:cxn ang="0">
                <a:pos x="connsiteX0" y="connsiteY0"/>
              </a:cxn>
              <a:cxn ang="0">
                <a:pos x="connsiteX1" y="connsiteY1"/>
              </a:cxn>
              <a:cxn ang="0">
                <a:pos x="connsiteX2" y="connsiteY2"/>
              </a:cxn>
              <a:cxn ang="0">
                <a:pos x="connsiteX3" y="connsiteY3"/>
              </a:cxn>
            </a:cxnLst>
            <a:rect l="l" t="t" r="r" b="b"/>
            <a:pathLst>
              <a:path w="1740397" h="2903148">
                <a:moveTo>
                  <a:pt x="0" y="0"/>
                </a:moveTo>
                <a:lnTo>
                  <a:pt x="1740397" y="0"/>
                </a:lnTo>
                <a:lnTo>
                  <a:pt x="1740397" y="2903148"/>
                </a:lnTo>
                <a:lnTo>
                  <a:pt x="0" y="2903148"/>
                </a:lnTo>
                <a:close/>
              </a:path>
            </a:pathLst>
          </a:custGeom>
        </p:spPr>
        <p:txBody>
          <a:bodyPr wrap="square">
            <a:noAutofit/>
          </a:bodyPr>
          <a:lstStyle/>
          <a:p>
            <a:endParaRPr lang="zh-CN" altLang="en-US"/>
          </a:p>
        </p:txBody>
      </p:sp>
      <p:sp>
        <p:nvSpPr>
          <p:cNvPr id="10" name="图片占位符 9"/>
          <p:cNvSpPr>
            <a:spLocks noGrp="1"/>
          </p:cNvSpPr>
          <p:nvPr>
            <p:ph type="pic" sz="quarter" idx="12"/>
          </p:nvPr>
        </p:nvSpPr>
        <p:spPr>
          <a:xfrm>
            <a:off x="4153872" y="2611566"/>
            <a:ext cx="1507576" cy="2514781"/>
          </a:xfrm>
          <a:custGeom>
            <a:avLst/>
            <a:gdLst>
              <a:gd name="connsiteX0" fmla="*/ 0 w 1507576"/>
              <a:gd name="connsiteY0" fmla="*/ 0 h 2514781"/>
              <a:gd name="connsiteX1" fmla="*/ 1507576 w 1507576"/>
              <a:gd name="connsiteY1" fmla="*/ 0 h 2514781"/>
              <a:gd name="connsiteX2" fmla="*/ 1507576 w 1507576"/>
              <a:gd name="connsiteY2" fmla="*/ 2514781 h 2514781"/>
              <a:gd name="connsiteX3" fmla="*/ 0 w 1507576"/>
              <a:gd name="connsiteY3" fmla="*/ 2514781 h 2514781"/>
            </a:gdLst>
            <a:ahLst/>
            <a:cxnLst>
              <a:cxn ang="0">
                <a:pos x="connsiteX0" y="connsiteY0"/>
              </a:cxn>
              <a:cxn ang="0">
                <a:pos x="connsiteX1" y="connsiteY1"/>
              </a:cxn>
              <a:cxn ang="0">
                <a:pos x="connsiteX2" y="connsiteY2"/>
              </a:cxn>
              <a:cxn ang="0">
                <a:pos x="connsiteX3" y="connsiteY3"/>
              </a:cxn>
            </a:cxnLst>
            <a:rect l="l" t="t" r="r" b="b"/>
            <a:pathLst>
              <a:path w="1507576" h="2514781">
                <a:moveTo>
                  <a:pt x="0" y="0"/>
                </a:moveTo>
                <a:lnTo>
                  <a:pt x="1507576" y="0"/>
                </a:lnTo>
                <a:lnTo>
                  <a:pt x="1507576" y="2514781"/>
                </a:lnTo>
                <a:lnTo>
                  <a:pt x="0" y="2514781"/>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tags" Target="../tags/tag2.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6" Type="http://schemas.openxmlformats.org/officeDocument/2006/relationships/theme" Target="../theme/theme2.xml"/><Relationship Id="rId5" Type="http://schemas.openxmlformats.org/officeDocument/2006/relationships/image" Target="../media/image1.png"/><Relationship Id="rId4" Type="http://schemas.openxmlformats.org/officeDocument/2006/relationships/tags" Target="../tags/tag9.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tags" Target="../tags/tag11.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6" Type="http://schemas.openxmlformats.org/officeDocument/2006/relationships/theme" Target="../theme/theme4.xml"/><Relationship Id="rId5" Type="http://schemas.openxmlformats.org/officeDocument/2006/relationships/image" Target="../media/image1.png"/><Relationship Id="rId4" Type="http://schemas.openxmlformats.org/officeDocument/2006/relationships/tags" Target="../tags/tag19.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8" Type="http://schemas.openxmlformats.org/officeDocument/2006/relationships/theme" Target="../theme/theme5.xml"/><Relationship Id="rId27" Type="http://schemas.openxmlformats.org/officeDocument/2006/relationships/image" Target="../media/image1.png"/><Relationship Id="rId26" Type="http://schemas.openxmlformats.org/officeDocument/2006/relationships/tags" Target="../tags/tag135.xml"/><Relationship Id="rId25" Type="http://schemas.openxmlformats.org/officeDocument/2006/relationships/tags" Target="../tags/tag134.xml"/><Relationship Id="rId24" Type="http://schemas.openxmlformats.org/officeDocument/2006/relationships/tags" Target="../tags/tag133.xml"/><Relationship Id="rId23" Type="http://schemas.openxmlformats.org/officeDocument/2006/relationships/tags" Target="../tags/tag132.xml"/><Relationship Id="rId22" Type="http://schemas.openxmlformats.org/officeDocument/2006/relationships/tags" Target="../tags/tag131.xml"/><Relationship Id="rId21" Type="http://schemas.openxmlformats.org/officeDocument/2006/relationships/tags" Target="../tags/tag130.xml"/><Relationship Id="rId20" Type="http://schemas.openxmlformats.org/officeDocument/2006/relationships/tags" Target="../tags/tag129.xml"/><Relationship Id="rId2" Type="http://schemas.openxmlformats.org/officeDocument/2006/relationships/slideLayout" Target="../slideLayouts/slideLayout28.xml"/><Relationship Id="rId19" Type="http://schemas.openxmlformats.org/officeDocument/2006/relationships/image" Target="../media/image3.png"/><Relationship Id="rId18" Type="http://schemas.openxmlformats.org/officeDocument/2006/relationships/slideLayout" Target="../slideLayouts/slideLayout44.xml"/><Relationship Id="rId17" Type="http://schemas.openxmlformats.org/officeDocument/2006/relationships/slideLayout" Target="../slideLayouts/slideLayout43.xml"/><Relationship Id="rId16" Type="http://schemas.openxmlformats.org/officeDocument/2006/relationships/slideLayout" Target="../slideLayouts/slideLayout42.xml"/><Relationship Id="rId15" Type="http://schemas.openxmlformats.org/officeDocument/2006/relationships/slideLayout" Target="../slideLayouts/slideLayout41.xml"/><Relationship Id="rId14" Type="http://schemas.openxmlformats.org/officeDocument/2006/relationships/slideLayout" Target="../slideLayouts/slideLayout40.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矩形 2"/>
          <p:cNvSpPr/>
          <p:nvPr userDrawn="1"/>
        </p:nvSpPr>
        <p:spPr>
          <a:xfrm>
            <a:off x="635" y="26670"/>
            <a:ext cx="12858115" cy="7232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p>
        </p:txBody>
      </p:sp>
      <p:pic>
        <p:nvPicPr>
          <p:cNvPr id="8" name="图片 7"/>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1575990" y="93980"/>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635" y="53340"/>
            <a:ext cx="121913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cs typeface="微软雅黑" panose="020B0503020204020204" pitchFamily="34"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994330" y="9334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554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300" dirty="0">
              <a:solidFill>
                <a:schemeClr val="bg1">
                  <a:alpha val="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r>
              <a:rPr lang="en-US" altLang="zh-CN" sz="600" dirty="0">
                <a:solidFill>
                  <a:schemeClr val="bg1">
                    <a:alpha val="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ibaotu.com</a:t>
            </a:r>
            <a:endParaRPr lang="en-US" altLang="zh-CN" sz="600" dirty="0">
              <a:solidFill>
                <a:schemeClr val="bg1">
                  <a:alpha val="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8" name="图片 7"/>
          <p:cNvPicPr>
            <a:picLocks noChangeAspect="1"/>
          </p:cNvPicPr>
          <p:nvPr userDrawn="1">
            <p:custDataLst>
              <p:tags r:id="rId11"/>
            </p:custDataLst>
          </p:nvPr>
        </p:nvPicPr>
        <p:blipFill>
          <a:blip r:embed="rId12" cstate="print">
            <a:extLst>
              <a:ext uri="{28A0092B-C50C-407E-A947-70E740481C1C}">
                <a14:useLocalDpi xmlns:a14="http://schemas.microsoft.com/office/drawing/2010/main" val="0"/>
              </a:ext>
            </a:extLst>
          </a:blip>
          <a:stretch>
            <a:fillRect/>
          </a:stretch>
        </p:blipFill>
        <p:spPr>
          <a:xfrm>
            <a:off x="10994390" y="93980"/>
            <a:ext cx="1197610" cy="658495"/>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矩形 2"/>
          <p:cNvSpPr/>
          <p:nvPr userDrawn="1"/>
        </p:nvSpPr>
        <p:spPr>
          <a:xfrm>
            <a:off x="635" y="0"/>
            <a:ext cx="121913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00">
              <a:cs typeface="微软雅黑" panose="020B0503020204020204" pitchFamily="34"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98445" y="10731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Lst>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ct val="19000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ct val="95000"/>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ct val="95000"/>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5pPr>
      <a:lvl6pPr marL="238442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8pPr>
      <a:lvl9pPr marL="3685540" indent="-216535" algn="l" defTabSz="866775" rtl="0" eaLnBrk="1" latinLnBrk="0" hangingPunct="1">
        <a:lnSpc>
          <a:spcPct val="90000"/>
        </a:lnSpc>
        <a:spcBef>
          <a:spcPct val="95000"/>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665"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27.xml"/><Relationship Id="rId7" Type="http://schemas.openxmlformats.org/officeDocument/2006/relationships/tags" Target="../tags/tag141.xml"/><Relationship Id="rId6" Type="http://schemas.openxmlformats.org/officeDocument/2006/relationships/tags" Target="../tags/tag140.xml"/><Relationship Id="rId5" Type="http://schemas.openxmlformats.org/officeDocument/2006/relationships/tags" Target="../tags/tag139.xml"/><Relationship Id="rId4" Type="http://schemas.openxmlformats.org/officeDocument/2006/relationships/tags" Target="../tags/tag138.xml"/><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19.jpeg"/><Relationship Id="rId1"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22.wmf"/><Relationship Id="rId1"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3.wmf"/></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33.xml"/><Relationship Id="rId6" Type="http://schemas.openxmlformats.org/officeDocument/2006/relationships/tags" Target="../tags/tag144.xml"/><Relationship Id="rId5" Type="http://schemas.openxmlformats.org/officeDocument/2006/relationships/image" Target="../media/image1.png"/><Relationship Id="rId4" Type="http://schemas.openxmlformats.org/officeDocument/2006/relationships/tags" Target="../tags/tag143.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14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8.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31.jpeg"/><Relationship Id="rId1" Type="http://schemas.openxmlformats.org/officeDocument/2006/relationships/image" Target="../media/image30.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33.jpeg"/><Relationship Id="rId1" Type="http://schemas.openxmlformats.org/officeDocument/2006/relationships/image" Target="../media/image3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34.jpeg"/></Relationships>
</file>

<file path=ppt/slides/_rels/slide39.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tags" Target="../tags/tag149.xml"/><Relationship Id="rId7" Type="http://schemas.openxmlformats.org/officeDocument/2006/relationships/hyperlink" Target="http://www.bofety.com/" TargetMode="External"/><Relationship Id="rId6" Type="http://schemas.openxmlformats.org/officeDocument/2006/relationships/tags" Target="../tags/tag148.xml"/><Relationship Id="rId5" Type="http://schemas.openxmlformats.org/officeDocument/2006/relationships/image" Target="../media/image40.jpeg"/><Relationship Id="rId4" Type="http://schemas.openxmlformats.org/officeDocument/2006/relationships/tags" Target="../tags/tag147.xml"/><Relationship Id="rId3" Type="http://schemas.openxmlformats.org/officeDocument/2006/relationships/image" Target="../media/image39.jpeg"/><Relationship Id="rId2" Type="http://schemas.openxmlformats.org/officeDocument/2006/relationships/tags" Target="../tags/tag146.xml"/><Relationship Id="rId1" Type="http://schemas.openxmlformats.org/officeDocument/2006/relationships/tags" Target="../tags/tag14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《中华人民共和国</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安全生产法》</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1506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Box 4"/>
          <p:cNvSpPr txBox="1">
            <a:spLocks noChangeArrowheads="1"/>
          </p:cNvSpPr>
          <p:nvPr/>
        </p:nvSpPr>
        <p:spPr bwMode="auto">
          <a:xfrm>
            <a:off x="542941" y="799388"/>
            <a:ext cx="350896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6pPr>
            <a:lvl7pPr marL="29718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7pPr>
            <a:lvl8pPr marL="34290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8pPr>
            <a:lvl9pPr marL="38862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9pPr>
          </a:lstStyle>
          <a:p>
            <a:pPr algn="ctr">
              <a:spcBef>
                <a:spcPct val="50000"/>
              </a:spcBef>
            </a:pPr>
            <a:r>
              <a:rPr lang="zh-CN" altLang="en-US" sz="3200" b="1" dirty="0">
                <a:solidFill>
                  <a:schemeClr val="tx2"/>
                </a:solidFill>
                <a:latin typeface="微软雅黑" panose="020B0503020204020204" pitchFamily="34" charset="-122"/>
                <a:ea typeface="+mj-ea"/>
                <a:cs typeface="微软雅黑" panose="020B0503020204020204" pitchFamily="34" charset="-122"/>
              </a:rPr>
              <a:t>经典案例</a:t>
            </a:r>
            <a:r>
              <a:rPr lang="en-US" sz="3200" b="1" dirty="0" smtClean="0">
                <a:solidFill>
                  <a:schemeClr val="tx2"/>
                </a:solidFill>
                <a:latin typeface="微软雅黑" panose="020B0503020204020204" pitchFamily="34" charset="-122"/>
                <a:ea typeface="+mj-ea"/>
                <a:cs typeface="微软雅黑" panose="020B0503020204020204" pitchFamily="34" charset="-122"/>
              </a:rPr>
              <a:t>-</a:t>
            </a:r>
            <a:r>
              <a:rPr lang="zh-CN" altLang="en-US" sz="3200" b="1" dirty="0" smtClean="0">
                <a:solidFill>
                  <a:schemeClr val="tx2"/>
                </a:solidFill>
                <a:latin typeface="微软雅黑" panose="020B0503020204020204" pitchFamily="34" charset="-122"/>
                <a:ea typeface="+mj-ea"/>
                <a:cs typeface="微软雅黑" panose="020B0503020204020204" pitchFamily="34" charset="-122"/>
              </a:rPr>
              <a:t>国内</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sp>
        <p:nvSpPr>
          <p:cNvPr id="12" name="Rectangle 103"/>
          <p:cNvSpPr>
            <a:spLocks noChangeArrowheads="1"/>
          </p:cNvSpPr>
          <p:nvPr/>
        </p:nvSpPr>
        <p:spPr bwMode="auto">
          <a:xfrm>
            <a:off x="8106556" y="2801345"/>
            <a:ext cx="2303463"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rgbClr val="FFFF00"/>
              </a:buClr>
              <a:buFontTx/>
              <a:buNone/>
            </a:pPr>
            <a:r>
              <a:rPr lang="en-US" dirty="0">
                <a:solidFill>
                  <a:srgbClr val="003300"/>
                </a:solidFill>
                <a:cs typeface="微软雅黑" panose="020B0503020204020204" pitchFamily="34" charset="-122"/>
              </a:rPr>
              <a:t>2003</a:t>
            </a:r>
            <a:r>
              <a:rPr lang="zh-CN" altLang="en-US" dirty="0">
                <a:solidFill>
                  <a:srgbClr val="003300"/>
                </a:solidFill>
                <a:cs typeface="微软雅黑" panose="020B0503020204020204" pitchFamily="34" charset="-122"/>
              </a:rPr>
              <a:t>年</a:t>
            </a:r>
            <a:r>
              <a:rPr lang="en-US" dirty="0">
                <a:solidFill>
                  <a:srgbClr val="003300"/>
                </a:solidFill>
                <a:cs typeface="微软雅黑" panose="020B0503020204020204" pitchFamily="34" charset="-122"/>
              </a:rPr>
              <a:t>12</a:t>
            </a:r>
            <a:r>
              <a:rPr lang="zh-CN" altLang="en-US" dirty="0">
                <a:solidFill>
                  <a:srgbClr val="003300"/>
                </a:solidFill>
                <a:cs typeface="微软雅黑" panose="020B0503020204020204" pitchFamily="34" charset="-122"/>
              </a:rPr>
              <a:t>月</a:t>
            </a:r>
            <a:r>
              <a:rPr lang="en-US" dirty="0">
                <a:solidFill>
                  <a:srgbClr val="003300"/>
                </a:solidFill>
                <a:cs typeface="微软雅黑" panose="020B0503020204020204" pitchFamily="34" charset="-122"/>
              </a:rPr>
              <a:t>23</a:t>
            </a:r>
            <a:r>
              <a:rPr lang="zh-CN" altLang="en-US" dirty="0">
                <a:solidFill>
                  <a:srgbClr val="003300"/>
                </a:solidFill>
                <a:cs typeface="微软雅黑" panose="020B0503020204020204" pitchFamily="34" charset="-122"/>
              </a:rPr>
              <a:t>日</a:t>
            </a:r>
            <a:r>
              <a:rPr lang="en-US" dirty="0">
                <a:solidFill>
                  <a:srgbClr val="003300"/>
                </a:solidFill>
                <a:cs typeface="微软雅黑" panose="020B0503020204020204" pitchFamily="34" charset="-122"/>
              </a:rPr>
              <a:t>, </a:t>
            </a:r>
            <a:endParaRPr lang="en-US" dirty="0">
              <a:solidFill>
                <a:srgbClr val="003300"/>
              </a:solidFill>
              <a:cs typeface="微软雅黑" panose="020B0503020204020204" pitchFamily="34" charset="-122"/>
            </a:endParaRPr>
          </a:p>
          <a:p>
            <a:pPr marL="342900" indent="-342900">
              <a:spcBef>
                <a:spcPct val="20000"/>
              </a:spcBef>
              <a:buClr>
                <a:srgbClr val="FFFF00"/>
              </a:buClr>
              <a:buFontTx/>
              <a:buNone/>
            </a:pPr>
            <a:r>
              <a:rPr lang="zh-CN" altLang="en-US" dirty="0">
                <a:solidFill>
                  <a:srgbClr val="003300"/>
                </a:solidFill>
                <a:cs typeface="微软雅黑" panose="020B0503020204020204" pitchFamily="34" charset="-122"/>
              </a:rPr>
              <a:t>重庆开县天然气井</a:t>
            </a:r>
            <a:endParaRPr lang="zh-CN" altLang="en-US" dirty="0">
              <a:solidFill>
                <a:srgbClr val="003300"/>
              </a:solidFill>
              <a:cs typeface="微软雅黑" panose="020B0503020204020204" pitchFamily="34" charset="-122"/>
            </a:endParaRPr>
          </a:p>
          <a:p>
            <a:pPr marL="342900" indent="-342900">
              <a:spcBef>
                <a:spcPct val="20000"/>
              </a:spcBef>
              <a:buClr>
                <a:srgbClr val="FFFF00"/>
              </a:buClr>
              <a:buFontTx/>
              <a:buNone/>
            </a:pPr>
            <a:r>
              <a:rPr lang="zh-CN" altLang="en-US" dirty="0">
                <a:solidFill>
                  <a:srgbClr val="003300"/>
                </a:solidFill>
                <a:cs typeface="微软雅黑" panose="020B0503020204020204" pitchFamily="34" charset="-122"/>
              </a:rPr>
              <a:t>发生井喷事故</a:t>
            </a:r>
            <a:r>
              <a:rPr lang="en-US" dirty="0">
                <a:solidFill>
                  <a:srgbClr val="FF0000"/>
                </a:solidFill>
                <a:cs typeface="微软雅黑" panose="020B0503020204020204" pitchFamily="34" charset="-122"/>
              </a:rPr>
              <a:t>243 </a:t>
            </a:r>
            <a:endParaRPr lang="en-US" dirty="0">
              <a:solidFill>
                <a:srgbClr val="FF0000"/>
              </a:solidFill>
              <a:cs typeface="微软雅黑" panose="020B0503020204020204" pitchFamily="34" charset="-122"/>
            </a:endParaRPr>
          </a:p>
          <a:p>
            <a:pPr marL="342900" indent="-342900">
              <a:spcBef>
                <a:spcPct val="20000"/>
              </a:spcBef>
              <a:buClr>
                <a:srgbClr val="FFFF00"/>
              </a:buClr>
              <a:buFontTx/>
              <a:buNone/>
            </a:pPr>
            <a:r>
              <a:rPr lang="zh-CN" altLang="en-US" dirty="0">
                <a:solidFill>
                  <a:srgbClr val="FF0000"/>
                </a:solidFill>
                <a:cs typeface="微软雅黑" panose="020B0503020204020204" pitchFamily="34" charset="-122"/>
              </a:rPr>
              <a:t>人</a:t>
            </a:r>
            <a:r>
              <a:rPr lang="zh-CN" altLang="en-US" dirty="0">
                <a:solidFill>
                  <a:srgbClr val="003300"/>
                </a:solidFill>
                <a:cs typeface="微软雅黑" panose="020B0503020204020204" pitchFamily="34" charset="-122"/>
              </a:rPr>
              <a:t>死亡</a:t>
            </a:r>
            <a:endParaRPr lang="zh-CN" altLang="en-US" dirty="0">
              <a:solidFill>
                <a:srgbClr val="003300"/>
              </a:solidFill>
              <a:cs typeface="微软雅黑" panose="020B0503020204020204" pitchFamily="34" charset="-122"/>
            </a:endParaRPr>
          </a:p>
        </p:txBody>
      </p:sp>
      <p:pic>
        <p:nvPicPr>
          <p:cNvPr id="13" name="Picture 104" descr="F2003122608111700000"/>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73290" y="1468438"/>
            <a:ext cx="6119813" cy="510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2395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roup 3"/>
          <p:cNvGrpSpPr/>
          <p:nvPr/>
        </p:nvGrpSpPr>
        <p:grpSpPr bwMode="auto">
          <a:xfrm>
            <a:off x="2711" y="4937765"/>
            <a:ext cx="12075559" cy="1906587"/>
            <a:chOff x="0" y="0"/>
            <a:chExt cx="3829" cy="1431"/>
          </a:xfrm>
        </p:grpSpPr>
        <p:grpSp>
          <p:nvGrpSpPr>
            <p:cNvPr id="13" name="Group 4"/>
            <p:cNvGrpSpPr/>
            <p:nvPr/>
          </p:nvGrpSpPr>
          <p:grpSpPr bwMode="auto">
            <a:xfrm>
              <a:off x="1914" y="0"/>
              <a:ext cx="1915" cy="1431"/>
              <a:chOff x="0" y="0"/>
              <a:chExt cx="2622" cy="1882"/>
            </a:xfrm>
          </p:grpSpPr>
          <p:sp>
            <p:nvSpPr>
              <p:cNvPr id="62" name="Line 5"/>
              <p:cNvSpPr>
                <a:spLocks noChangeShapeType="1"/>
              </p:cNvSpPr>
              <p:nvPr/>
            </p:nvSpPr>
            <p:spPr bwMode="auto">
              <a:xfrm>
                <a:off x="0" y="0"/>
                <a:ext cx="2622" cy="143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3" name="Line 6"/>
              <p:cNvSpPr>
                <a:spLocks noChangeShapeType="1"/>
              </p:cNvSpPr>
              <p:nvPr/>
            </p:nvSpPr>
            <p:spPr bwMode="auto">
              <a:xfrm>
                <a:off x="0" y="0"/>
                <a:ext cx="2622" cy="168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4" name="Line 7"/>
              <p:cNvSpPr>
                <a:spLocks noChangeShapeType="1"/>
              </p:cNvSpPr>
              <p:nvPr/>
            </p:nvSpPr>
            <p:spPr bwMode="auto">
              <a:xfrm>
                <a:off x="0" y="0"/>
                <a:ext cx="2487"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5" name="Line 8"/>
              <p:cNvSpPr>
                <a:spLocks noChangeShapeType="1"/>
              </p:cNvSpPr>
              <p:nvPr/>
            </p:nvSpPr>
            <p:spPr bwMode="auto">
              <a:xfrm>
                <a:off x="0" y="0"/>
                <a:ext cx="2083"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6" name="Line 9"/>
              <p:cNvSpPr>
                <a:spLocks noChangeShapeType="1"/>
              </p:cNvSpPr>
              <p:nvPr/>
            </p:nvSpPr>
            <p:spPr bwMode="auto">
              <a:xfrm>
                <a:off x="0" y="0"/>
                <a:ext cx="1704"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7" name="Line 10"/>
              <p:cNvSpPr>
                <a:spLocks noChangeShapeType="1"/>
              </p:cNvSpPr>
              <p:nvPr/>
            </p:nvSpPr>
            <p:spPr bwMode="auto">
              <a:xfrm>
                <a:off x="0" y="0"/>
                <a:ext cx="1322"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8" name="Line 11"/>
              <p:cNvSpPr>
                <a:spLocks noChangeShapeType="1"/>
              </p:cNvSpPr>
              <p:nvPr/>
            </p:nvSpPr>
            <p:spPr bwMode="auto">
              <a:xfrm>
                <a:off x="0" y="0"/>
                <a:ext cx="986"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9" name="Line 12"/>
              <p:cNvSpPr>
                <a:spLocks noChangeShapeType="1"/>
              </p:cNvSpPr>
              <p:nvPr/>
            </p:nvSpPr>
            <p:spPr bwMode="auto">
              <a:xfrm>
                <a:off x="0" y="0"/>
                <a:ext cx="651"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0" name="Line 13"/>
              <p:cNvSpPr>
                <a:spLocks noChangeShapeType="1"/>
              </p:cNvSpPr>
              <p:nvPr/>
            </p:nvSpPr>
            <p:spPr bwMode="auto">
              <a:xfrm>
                <a:off x="0" y="0"/>
                <a:ext cx="314"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1" name="Line 14"/>
              <p:cNvSpPr>
                <a:spLocks noChangeShapeType="1"/>
              </p:cNvSpPr>
              <p:nvPr/>
            </p:nvSpPr>
            <p:spPr bwMode="auto">
              <a:xfrm>
                <a:off x="0" y="0"/>
                <a:ext cx="0"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2" name="Line 15"/>
              <p:cNvSpPr>
                <a:spLocks noChangeShapeType="1"/>
              </p:cNvSpPr>
              <p:nvPr/>
            </p:nvSpPr>
            <p:spPr bwMode="auto">
              <a:xfrm>
                <a:off x="0" y="0"/>
                <a:ext cx="2622" cy="123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3" name="Line 16"/>
              <p:cNvSpPr>
                <a:spLocks noChangeShapeType="1"/>
              </p:cNvSpPr>
              <p:nvPr/>
            </p:nvSpPr>
            <p:spPr bwMode="auto">
              <a:xfrm>
                <a:off x="0" y="0"/>
                <a:ext cx="2622" cy="106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4" name="Line 17"/>
              <p:cNvSpPr>
                <a:spLocks noChangeShapeType="1"/>
              </p:cNvSpPr>
              <p:nvPr/>
            </p:nvSpPr>
            <p:spPr bwMode="auto">
              <a:xfrm>
                <a:off x="0" y="0"/>
                <a:ext cx="2622" cy="91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5" name="Line 18"/>
              <p:cNvSpPr>
                <a:spLocks noChangeShapeType="1"/>
              </p:cNvSpPr>
              <p:nvPr/>
            </p:nvSpPr>
            <p:spPr bwMode="auto">
              <a:xfrm>
                <a:off x="0" y="0"/>
                <a:ext cx="2622" cy="77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6" name="Line 19"/>
              <p:cNvSpPr>
                <a:spLocks noChangeShapeType="1"/>
              </p:cNvSpPr>
              <p:nvPr/>
            </p:nvSpPr>
            <p:spPr bwMode="auto">
              <a:xfrm>
                <a:off x="23" y="0"/>
                <a:ext cx="2599" cy="64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7" name="Line 20"/>
              <p:cNvSpPr>
                <a:spLocks noChangeShapeType="1"/>
              </p:cNvSpPr>
              <p:nvPr/>
            </p:nvSpPr>
            <p:spPr bwMode="auto">
              <a:xfrm>
                <a:off x="0" y="0"/>
                <a:ext cx="2622" cy="514"/>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8" name="Line 21"/>
              <p:cNvSpPr>
                <a:spLocks noChangeShapeType="1"/>
              </p:cNvSpPr>
              <p:nvPr/>
            </p:nvSpPr>
            <p:spPr bwMode="auto">
              <a:xfrm>
                <a:off x="0" y="0"/>
                <a:ext cx="2622" cy="405"/>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9" name="Line 22"/>
              <p:cNvSpPr>
                <a:spLocks noChangeShapeType="1"/>
              </p:cNvSpPr>
              <p:nvPr/>
            </p:nvSpPr>
            <p:spPr bwMode="auto">
              <a:xfrm>
                <a:off x="0" y="0"/>
                <a:ext cx="2622" cy="298"/>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0" name="Line 23"/>
              <p:cNvSpPr>
                <a:spLocks noChangeShapeType="1"/>
              </p:cNvSpPr>
              <p:nvPr/>
            </p:nvSpPr>
            <p:spPr bwMode="auto">
              <a:xfrm>
                <a:off x="0" y="0"/>
                <a:ext cx="2622" cy="21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1" name="Line 24"/>
              <p:cNvSpPr>
                <a:spLocks noChangeShapeType="1"/>
              </p:cNvSpPr>
              <p:nvPr/>
            </p:nvSpPr>
            <p:spPr bwMode="auto">
              <a:xfrm>
                <a:off x="0" y="0"/>
                <a:ext cx="2622" cy="126"/>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2" name="Line 25"/>
              <p:cNvSpPr>
                <a:spLocks noChangeShapeType="1"/>
              </p:cNvSpPr>
              <p:nvPr/>
            </p:nvSpPr>
            <p:spPr bwMode="auto">
              <a:xfrm>
                <a:off x="0" y="0"/>
                <a:ext cx="2622" cy="6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nvGrpSpPr>
            <p:cNvPr id="15" name="Group 26"/>
            <p:cNvGrpSpPr/>
            <p:nvPr/>
          </p:nvGrpSpPr>
          <p:grpSpPr bwMode="auto">
            <a:xfrm>
              <a:off x="0" y="0"/>
              <a:ext cx="1914" cy="1431"/>
              <a:chOff x="0" y="0"/>
              <a:chExt cx="2619" cy="1882"/>
            </a:xfrm>
          </p:grpSpPr>
          <p:sp>
            <p:nvSpPr>
              <p:cNvPr id="41" name="Line 27"/>
              <p:cNvSpPr>
                <a:spLocks noChangeShapeType="1"/>
              </p:cNvSpPr>
              <p:nvPr/>
            </p:nvSpPr>
            <p:spPr bwMode="auto">
              <a:xfrm flipH="1">
                <a:off x="0" y="0"/>
                <a:ext cx="2619"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2" name="Line 28"/>
              <p:cNvSpPr>
                <a:spLocks noChangeShapeType="1"/>
              </p:cNvSpPr>
              <p:nvPr/>
            </p:nvSpPr>
            <p:spPr bwMode="auto">
              <a:xfrm flipH="1">
                <a:off x="0" y="0"/>
                <a:ext cx="2619" cy="143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3" name="Line 29"/>
              <p:cNvSpPr>
                <a:spLocks noChangeShapeType="1"/>
              </p:cNvSpPr>
              <p:nvPr/>
            </p:nvSpPr>
            <p:spPr bwMode="auto">
              <a:xfrm flipH="1">
                <a:off x="0" y="0"/>
                <a:ext cx="2619" cy="168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4" name="Line 30"/>
              <p:cNvSpPr>
                <a:spLocks noChangeShapeType="1"/>
              </p:cNvSpPr>
              <p:nvPr/>
            </p:nvSpPr>
            <p:spPr bwMode="auto">
              <a:xfrm flipH="1">
                <a:off x="136" y="0"/>
                <a:ext cx="2483"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5" name="Line 31"/>
              <p:cNvSpPr>
                <a:spLocks noChangeShapeType="1"/>
              </p:cNvSpPr>
              <p:nvPr/>
            </p:nvSpPr>
            <p:spPr bwMode="auto">
              <a:xfrm flipH="1">
                <a:off x="539" y="0"/>
                <a:ext cx="2080"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6" name="Line 32"/>
              <p:cNvSpPr>
                <a:spLocks noChangeShapeType="1"/>
              </p:cNvSpPr>
              <p:nvPr/>
            </p:nvSpPr>
            <p:spPr bwMode="auto">
              <a:xfrm flipH="1">
                <a:off x="918" y="0"/>
                <a:ext cx="1701"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7" name="Line 33"/>
              <p:cNvSpPr>
                <a:spLocks noChangeShapeType="1"/>
              </p:cNvSpPr>
              <p:nvPr/>
            </p:nvSpPr>
            <p:spPr bwMode="auto">
              <a:xfrm flipH="1">
                <a:off x="1299" y="0"/>
                <a:ext cx="1320"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8" name="Line 34"/>
              <p:cNvSpPr>
                <a:spLocks noChangeShapeType="1"/>
              </p:cNvSpPr>
              <p:nvPr/>
            </p:nvSpPr>
            <p:spPr bwMode="auto">
              <a:xfrm flipH="1">
                <a:off x="1637" y="0"/>
                <a:ext cx="982"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9" name="Line 35"/>
              <p:cNvSpPr>
                <a:spLocks noChangeShapeType="1"/>
              </p:cNvSpPr>
              <p:nvPr/>
            </p:nvSpPr>
            <p:spPr bwMode="auto">
              <a:xfrm flipH="1">
                <a:off x="1971" y="0"/>
                <a:ext cx="648"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0" name="Line 36"/>
              <p:cNvSpPr>
                <a:spLocks noChangeShapeType="1"/>
              </p:cNvSpPr>
              <p:nvPr/>
            </p:nvSpPr>
            <p:spPr bwMode="auto">
              <a:xfrm flipH="1">
                <a:off x="2308" y="0"/>
                <a:ext cx="311"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1" name="Line 37"/>
              <p:cNvSpPr>
                <a:spLocks noChangeShapeType="1"/>
              </p:cNvSpPr>
              <p:nvPr/>
            </p:nvSpPr>
            <p:spPr bwMode="auto">
              <a:xfrm flipH="1">
                <a:off x="0" y="0"/>
                <a:ext cx="2619" cy="123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2" name="Line 38"/>
              <p:cNvSpPr>
                <a:spLocks noChangeShapeType="1"/>
              </p:cNvSpPr>
              <p:nvPr/>
            </p:nvSpPr>
            <p:spPr bwMode="auto">
              <a:xfrm flipH="1">
                <a:off x="0" y="0"/>
                <a:ext cx="2619" cy="106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3" name="Line 39"/>
              <p:cNvSpPr>
                <a:spLocks noChangeShapeType="1"/>
              </p:cNvSpPr>
              <p:nvPr/>
            </p:nvSpPr>
            <p:spPr bwMode="auto">
              <a:xfrm flipH="1">
                <a:off x="0" y="0"/>
                <a:ext cx="2619" cy="91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4" name="Line 40"/>
              <p:cNvSpPr>
                <a:spLocks noChangeShapeType="1"/>
              </p:cNvSpPr>
              <p:nvPr/>
            </p:nvSpPr>
            <p:spPr bwMode="auto">
              <a:xfrm flipH="1">
                <a:off x="0" y="0"/>
                <a:ext cx="2619" cy="77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5" name="Line 41"/>
              <p:cNvSpPr>
                <a:spLocks noChangeShapeType="1"/>
              </p:cNvSpPr>
              <p:nvPr/>
            </p:nvSpPr>
            <p:spPr bwMode="auto">
              <a:xfrm flipH="1">
                <a:off x="0" y="0"/>
                <a:ext cx="2597" cy="64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6" name="Line 42"/>
              <p:cNvSpPr>
                <a:spLocks noChangeShapeType="1"/>
              </p:cNvSpPr>
              <p:nvPr/>
            </p:nvSpPr>
            <p:spPr bwMode="auto">
              <a:xfrm flipH="1">
                <a:off x="0" y="0"/>
                <a:ext cx="2619" cy="514"/>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7" name="Line 43"/>
              <p:cNvSpPr>
                <a:spLocks noChangeShapeType="1"/>
              </p:cNvSpPr>
              <p:nvPr/>
            </p:nvSpPr>
            <p:spPr bwMode="auto">
              <a:xfrm flipH="1">
                <a:off x="0" y="0"/>
                <a:ext cx="2619" cy="405"/>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8" name="Line 44"/>
              <p:cNvSpPr>
                <a:spLocks noChangeShapeType="1"/>
              </p:cNvSpPr>
              <p:nvPr/>
            </p:nvSpPr>
            <p:spPr bwMode="auto">
              <a:xfrm flipH="1">
                <a:off x="0" y="0"/>
                <a:ext cx="2619" cy="298"/>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9" name="Line 45"/>
              <p:cNvSpPr>
                <a:spLocks noChangeShapeType="1"/>
              </p:cNvSpPr>
              <p:nvPr/>
            </p:nvSpPr>
            <p:spPr bwMode="auto">
              <a:xfrm flipH="1">
                <a:off x="0" y="0"/>
                <a:ext cx="2619" cy="21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0" name="Line 46"/>
              <p:cNvSpPr>
                <a:spLocks noChangeShapeType="1"/>
              </p:cNvSpPr>
              <p:nvPr/>
            </p:nvSpPr>
            <p:spPr bwMode="auto">
              <a:xfrm flipH="1">
                <a:off x="0" y="0"/>
                <a:ext cx="2619" cy="126"/>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1" name="Line 47"/>
              <p:cNvSpPr>
                <a:spLocks noChangeShapeType="1"/>
              </p:cNvSpPr>
              <p:nvPr/>
            </p:nvSpPr>
            <p:spPr bwMode="auto">
              <a:xfrm flipH="1">
                <a:off x="0" y="0"/>
                <a:ext cx="2619" cy="6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nvGrpSpPr>
            <p:cNvPr id="16" name="Group 48"/>
            <p:cNvGrpSpPr/>
            <p:nvPr/>
          </p:nvGrpSpPr>
          <p:grpSpPr bwMode="auto">
            <a:xfrm>
              <a:off x="0" y="15"/>
              <a:ext cx="3829" cy="1220"/>
              <a:chOff x="0" y="0"/>
              <a:chExt cx="5241" cy="1605"/>
            </a:xfrm>
          </p:grpSpPr>
          <p:grpSp>
            <p:nvGrpSpPr>
              <p:cNvPr id="21" name="Group 49"/>
              <p:cNvGrpSpPr/>
              <p:nvPr/>
            </p:nvGrpSpPr>
            <p:grpSpPr bwMode="auto">
              <a:xfrm>
                <a:off x="0" y="906"/>
                <a:ext cx="5241" cy="699"/>
                <a:chOff x="0" y="0"/>
                <a:chExt cx="5241" cy="699"/>
              </a:xfrm>
            </p:grpSpPr>
            <p:sp>
              <p:nvSpPr>
                <p:cNvPr id="37" name="Line 50"/>
                <p:cNvSpPr>
                  <a:spLocks noChangeShapeType="1"/>
                </p:cNvSpPr>
                <p:nvPr/>
              </p:nvSpPr>
              <p:spPr bwMode="auto">
                <a:xfrm>
                  <a:off x="0" y="699"/>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8" name="Line 51"/>
                <p:cNvSpPr>
                  <a:spLocks noChangeShapeType="1"/>
                </p:cNvSpPr>
                <p:nvPr/>
              </p:nvSpPr>
              <p:spPr bwMode="auto">
                <a:xfrm>
                  <a:off x="0" y="441"/>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9" name="Line 52"/>
                <p:cNvSpPr>
                  <a:spLocks noChangeShapeType="1"/>
                </p:cNvSpPr>
                <p:nvPr/>
              </p:nvSpPr>
              <p:spPr bwMode="auto">
                <a:xfrm>
                  <a:off x="0" y="208"/>
                  <a:ext cx="5239"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0" name="Line 53"/>
                <p:cNvSpPr>
                  <a:spLocks noChangeShapeType="1"/>
                </p:cNvSpPr>
                <p:nvPr/>
              </p:nvSpPr>
              <p:spPr bwMode="auto">
                <a:xfrm>
                  <a:off x="0" y="0"/>
                  <a:ext cx="5239"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nvGrpSpPr>
              <p:cNvPr id="22" name="Group 54"/>
              <p:cNvGrpSpPr/>
              <p:nvPr/>
            </p:nvGrpSpPr>
            <p:grpSpPr bwMode="auto">
              <a:xfrm>
                <a:off x="0" y="0"/>
                <a:ext cx="5241" cy="728"/>
                <a:chOff x="0" y="0"/>
                <a:chExt cx="5241" cy="728"/>
              </a:xfrm>
            </p:grpSpPr>
            <p:sp>
              <p:nvSpPr>
                <p:cNvPr id="23" name="Line 55"/>
                <p:cNvSpPr>
                  <a:spLocks noChangeShapeType="1"/>
                </p:cNvSpPr>
                <p:nvPr/>
              </p:nvSpPr>
              <p:spPr bwMode="auto">
                <a:xfrm>
                  <a:off x="0" y="728"/>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24" name="Line 56"/>
                <p:cNvSpPr>
                  <a:spLocks noChangeShapeType="1"/>
                </p:cNvSpPr>
                <p:nvPr/>
              </p:nvSpPr>
              <p:spPr bwMode="auto">
                <a:xfrm flipV="1">
                  <a:off x="0" y="557"/>
                  <a:ext cx="5241" cy="1"/>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25" name="Line 57"/>
                <p:cNvSpPr>
                  <a:spLocks noChangeShapeType="1"/>
                </p:cNvSpPr>
                <p:nvPr/>
              </p:nvSpPr>
              <p:spPr bwMode="auto">
                <a:xfrm>
                  <a:off x="0" y="401"/>
                  <a:ext cx="5241" cy="5"/>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26" name="Line 58"/>
                <p:cNvSpPr>
                  <a:spLocks noChangeShapeType="1"/>
                </p:cNvSpPr>
                <p:nvPr/>
              </p:nvSpPr>
              <p:spPr bwMode="auto">
                <a:xfrm>
                  <a:off x="0" y="277"/>
                  <a:ext cx="5217"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1" name="Line 59"/>
                <p:cNvSpPr>
                  <a:spLocks noChangeShapeType="1"/>
                </p:cNvSpPr>
                <p:nvPr/>
              </p:nvSpPr>
              <p:spPr bwMode="auto">
                <a:xfrm flipV="1">
                  <a:off x="0" y="171"/>
                  <a:ext cx="5241" cy="6"/>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3" name="Line 60"/>
                <p:cNvSpPr>
                  <a:spLocks noChangeShapeType="1"/>
                </p:cNvSpPr>
                <p:nvPr/>
              </p:nvSpPr>
              <p:spPr bwMode="auto">
                <a:xfrm>
                  <a:off x="0" y="102"/>
                  <a:ext cx="5241" cy="4"/>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4" name="Line 61"/>
                <p:cNvSpPr>
                  <a:spLocks noChangeShapeType="1"/>
                </p:cNvSpPr>
                <p:nvPr/>
              </p:nvSpPr>
              <p:spPr bwMode="auto">
                <a:xfrm flipV="1">
                  <a:off x="0" y="64"/>
                  <a:ext cx="5241" cy="1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5" name="Line 62"/>
                <p:cNvSpPr>
                  <a:spLocks noChangeShapeType="1"/>
                </p:cNvSpPr>
                <p:nvPr/>
              </p:nvSpPr>
              <p:spPr bwMode="auto">
                <a:xfrm>
                  <a:off x="23" y="22"/>
                  <a:ext cx="5218"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6" name="Line 63"/>
                <p:cNvSpPr>
                  <a:spLocks noChangeShapeType="1"/>
                </p:cNvSpPr>
                <p:nvPr/>
              </p:nvSpPr>
              <p:spPr bwMode="auto">
                <a:xfrm>
                  <a:off x="0" y="0"/>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grpSp>
      <p:pic>
        <p:nvPicPr>
          <p:cNvPr id="83" name="Picture 115" descr="4437e6865b5f1303c3fc0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216048" y="1108082"/>
            <a:ext cx="8719522"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 name="Rectangle 104"/>
          <p:cNvSpPr>
            <a:spLocks noChangeArrowheads="1"/>
          </p:cNvSpPr>
          <p:nvPr/>
        </p:nvSpPr>
        <p:spPr bwMode="auto">
          <a:xfrm>
            <a:off x="2286531" y="5497878"/>
            <a:ext cx="8228013" cy="846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buFontTx/>
              <a:buNone/>
            </a:pPr>
            <a:r>
              <a:rPr lang="ko-KR"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车祸之殇，还是人祸之痛？</a:t>
            </a:r>
            <a:endParaRPr lang="ko-KR" sz="2400" b="1"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985939" y="71188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103"/>
          <p:cNvSpPr>
            <a:spLocks noChangeArrowheads="1"/>
          </p:cNvSpPr>
          <p:nvPr/>
        </p:nvSpPr>
        <p:spPr bwMode="auto">
          <a:xfrm>
            <a:off x="1026579" y="5167024"/>
            <a:ext cx="9067007" cy="952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atinLnBrk="0">
              <a:lnSpc>
                <a:spcPct val="125000"/>
              </a:lnSpc>
            </a:pPr>
            <a:r>
              <a:rPr lang="en-US" sz="2400" b="1"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20</a:t>
            </a:r>
            <a:r>
              <a:rPr lang="zh-CN" altLang="en-US" sz="2400" b="1"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13年05月</a:t>
            </a:r>
            <a:r>
              <a:rPr lang="en-US" sz="2400" b="1"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400" b="1"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2日，</a:t>
            </a:r>
            <a:endParaRPr lang="zh-CN" altLang="en-US" sz="2400" b="1"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latinLnBrk="0">
              <a:lnSpc>
                <a:spcPct val="125000"/>
              </a:lnSpc>
            </a:pPr>
            <a:r>
              <a:rPr lang="zh-CN" altLang="en-US" sz="2400" b="1"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司机王某，无证酒驾，车祸7死1伤 奥迪Q5撞散架现场惨不忍睹</a:t>
            </a:r>
            <a:endParaRPr lang="zh-CN" altLang="en-US" sz="2400" b="1"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3" name="Picture 114" descr="P_5797802_3__55400533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26578" y="1246306"/>
            <a:ext cx="4118627" cy="345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15" descr="P_5797802_4__17357131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3045" y="1246306"/>
            <a:ext cx="4535488"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81285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Box 4"/>
          <p:cNvSpPr txBox="1">
            <a:spLocks noChangeArrowheads="1"/>
          </p:cNvSpPr>
          <p:nvPr/>
        </p:nvSpPr>
        <p:spPr bwMode="auto">
          <a:xfrm>
            <a:off x="712271" y="813036"/>
            <a:ext cx="39704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6pPr>
            <a:lvl7pPr marL="29718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7pPr>
            <a:lvl8pPr marL="34290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8pPr>
            <a:lvl9pPr marL="38862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9pPr>
          </a:lstStyle>
          <a:p>
            <a:pPr algn="ctr">
              <a:spcBef>
                <a:spcPct val="50000"/>
              </a:spcBef>
            </a:pPr>
            <a:r>
              <a:rPr lang="zh-CN" altLang="en-US" sz="3200" b="1" dirty="0">
                <a:solidFill>
                  <a:schemeClr val="tx2"/>
                </a:solidFill>
                <a:latin typeface="微软雅黑" panose="020B0503020204020204" pitchFamily="34" charset="-122"/>
                <a:ea typeface="+mj-ea"/>
                <a:cs typeface="微软雅黑" panose="020B0503020204020204" pitchFamily="34" charset="-122"/>
              </a:rPr>
              <a:t>经典案例</a:t>
            </a:r>
            <a:r>
              <a:rPr lang="en-US" sz="3200" b="1" dirty="0" smtClean="0">
                <a:solidFill>
                  <a:schemeClr val="tx2"/>
                </a:solidFill>
                <a:latin typeface="微软雅黑" panose="020B0503020204020204" pitchFamily="34" charset="-122"/>
                <a:ea typeface="+mj-ea"/>
                <a:cs typeface="微软雅黑" panose="020B0503020204020204" pitchFamily="34" charset="-122"/>
              </a:rPr>
              <a:t>-</a:t>
            </a:r>
            <a:r>
              <a:rPr lang="zh-CN" altLang="en-US" sz="3200" b="1" dirty="0" smtClean="0">
                <a:solidFill>
                  <a:schemeClr val="tx2"/>
                </a:solidFill>
                <a:latin typeface="微软雅黑" panose="020B0503020204020204" pitchFamily="34" charset="-122"/>
                <a:ea typeface="+mj-ea"/>
                <a:cs typeface="微软雅黑" panose="020B0503020204020204" pitchFamily="34" charset="-122"/>
              </a:rPr>
              <a:t>总结</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sp>
        <p:nvSpPr>
          <p:cNvPr id="12" name="Rectangle 2"/>
          <p:cNvSpPr>
            <a:spLocks noChangeArrowheads="1"/>
          </p:cNvSpPr>
          <p:nvPr/>
        </p:nvSpPr>
        <p:spPr bwMode="auto">
          <a:xfrm>
            <a:off x="1386970" y="1773238"/>
            <a:ext cx="3455987" cy="2906841"/>
          </a:xfrm>
          <a:prstGeom prst="rect">
            <a:avLst/>
          </a:prstGeom>
          <a:gradFill rotWithShape="1">
            <a:gsLst>
              <a:gs pos="0">
                <a:srgbClr val="33CCFF">
                  <a:gamma/>
                  <a:shade val="46275"/>
                  <a:invGamma/>
                  <a:alpha val="0"/>
                </a:srgbClr>
              </a:gs>
              <a:gs pos="100000">
                <a:srgbClr val="33CCFF">
                  <a:alpha val="9999"/>
                </a:srgbClr>
              </a:gs>
            </a:gsLst>
            <a:lin ang="2700000" scaled="1"/>
          </a:gradFill>
          <a:ln w="28575" cmpd="sng">
            <a:solidFill>
              <a:srgbClr val="00FF00"/>
            </a:solidFill>
            <a:miter lim="800000"/>
          </a:ln>
        </p:spPr>
        <p:txBody>
          <a:bodyPr/>
          <a:lstStyle/>
          <a:p>
            <a:endParaRPr lang="zh-CN" altLang="en-US">
              <a:cs typeface="微软雅黑" panose="020B0503020204020204" pitchFamily="34" charset="-122"/>
            </a:endParaRPr>
          </a:p>
        </p:txBody>
      </p:sp>
      <p:grpSp>
        <p:nvGrpSpPr>
          <p:cNvPr id="13" name="Group 3"/>
          <p:cNvGrpSpPr/>
          <p:nvPr/>
        </p:nvGrpSpPr>
        <p:grpSpPr bwMode="auto">
          <a:xfrm>
            <a:off x="0" y="4951413"/>
            <a:ext cx="9140825" cy="1906587"/>
            <a:chOff x="0" y="0"/>
            <a:chExt cx="3829" cy="1431"/>
          </a:xfrm>
        </p:grpSpPr>
        <p:grpSp>
          <p:nvGrpSpPr>
            <p:cNvPr id="15" name="Group 4"/>
            <p:cNvGrpSpPr/>
            <p:nvPr/>
          </p:nvGrpSpPr>
          <p:grpSpPr bwMode="auto">
            <a:xfrm>
              <a:off x="1914" y="0"/>
              <a:ext cx="1915" cy="1431"/>
              <a:chOff x="0" y="0"/>
              <a:chExt cx="2622" cy="1882"/>
            </a:xfrm>
          </p:grpSpPr>
          <p:sp>
            <p:nvSpPr>
              <p:cNvPr id="63" name="Line 5"/>
              <p:cNvSpPr>
                <a:spLocks noChangeShapeType="1"/>
              </p:cNvSpPr>
              <p:nvPr/>
            </p:nvSpPr>
            <p:spPr bwMode="auto">
              <a:xfrm>
                <a:off x="0" y="0"/>
                <a:ext cx="2622" cy="143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4" name="Line 6"/>
              <p:cNvSpPr>
                <a:spLocks noChangeShapeType="1"/>
              </p:cNvSpPr>
              <p:nvPr/>
            </p:nvSpPr>
            <p:spPr bwMode="auto">
              <a:xfrm>
                <a:off x="0" y="0"/>
                <a:ext cx="2622" cy="168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5" name="Line 7"/>
              <p:cNvSpPr>
                <a:spLocks noChangeShapeType="1"/>
              </p:cNvSpPr>
              <p:nvPr/>
            </p:nvSpPr>
            <p:spPr bwMode="auto">
              <a:xfrm>
                <a:off x="0" y="0"/>
                <a:ext cx="2487"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6" name="Line 8"/>
              <p:cNvSpPr>
                <a:spLocks noChangeShapeType="1"/>
              </p:cNvSpPr>
              <p:nvPr/>
            </p:nvSpPr>
            <p:spPr bwMode="auto">
              <a:xfrm>
                <a:off x="0" y="0"/>
                <a:ext cx="2083"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7" name="Line 9"/>
              <p:cNvSpPr>
                <a:spLocks noChangeShapeType="1"/>
              </p:cNvSpPr>
              <p:nvPr/>
            </p:nvSpPr>
            <p:spPr bwMode="auto">
              <a:xfrm>
                <a:off x="0" y="0"/>
                <a:ext cx="1704"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8" name="Line 10"/>
              <p:cNvSpPr>
                <a:spLocks noChangeShapeType="1"/>
              </p:cNvSpPr>
              <p:nvPr/>
            </p:nvSpPr>
            <p:spPr bwMode="auto">
              <a:xfrm>
                <a:off x="0" y="0"/>
                <a:ext cx="1322"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9" name="Line 11"/>
              <p:cNvSpPr>
                <a:spLocks noChangeShapeType="1"/>
              </p:cNvSpPr>
              <p:nvPr/>
            </p:nvSpPr>
            <p:spPr bwMode="auto">
              <a:xfrm>
                <a:off x="0" y="0"/>
                <a:ext cx="986"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0" name="Line 12"/>
              <p:cNvSpPr>
                <a:spLocks noChangeShapeType="1"/>
              </p:cNvSpPr>
              <p:nvPr/>
            </p:nvSpPr>
            <p:spPr bwMode="auto">
              <a:xfrm>
                <a:off x="0" y="0"/>
                <a:ext cx="651"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1" name="Line 13"/>
              <p:cNvSpPr>
                <a:spLocks noChangeShapeType="1"/>
              </p:cNvSpPr>
              <p:nvPr/>
            </p:nvSpPr>
            <p:spPr bwMode="auto">
              <a:xfrm>
                <a:off x="0" y="0"/>
                <a:ext cx="314"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2" name="Line 14"/>
              <p:cNvSpPr>
                <a:spLocks noChangeShapeType="1"/>
              </p:cNvSpPr>
              <p:nvPr/>
            </p:nvSpPr>
            <p:spPr bwMode="auto">
              <a:xfrm>
                <a:off x="0" y="0"/>
                <a:ext cx="0"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3" name="Line 15"/>
              <p:cNvSpPr>
                <a:spLocks noChangeShapeType="1"/>
              </p:cNvSpPr>
              <p:nvPr/>
            </p:nvSpPr>
            <p:spPr bwMode="auto">
              <a:xfrm>
                <a:off x="0" y="0"/>
                <a:ext cx="2622" cy="123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4" name="Line 16"/>
              <p:cNvSpPr>
                <a:spLocks noChangeShapeType="1"/>
              </p:cNvSpPr>
              <p:nvPr/>
            </p:nvSpPr>
            <p:spPr bwMode="auto">
              <a:xfrm>
                <a:off x="0" y="0"/>
                <a:ext cx="2622" cy="106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5" name="Line 17"/>
              <p:cNvSpPr>
                <a:spLocks noChangeShapeType="1"/>
              </p:cNvSpPr>
              <p:nvPr/>
            </p:nvSpPr>
            <p:spPr bwMode="auto">
              <a:xfrm>
                <a:off x="0" y="0"/>
                <a:ext cx="2622" cy="91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6" name="Line 18"/>
              <p:cNvSpPr>
                <a:spLocks noChangeShapeType="1"/>
              </p:cNvSpPr>
              <p:nvPr/>
            </p:nvSpPr>
            <p:spPr bwMode="auto">
              <a:xfrm>
                <a:off x="0" y="0"/>
                <a:ext cx="2622" cy="77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7" name="Line 19"/>
              <p:cNvSpPr>
                <a:spLocks noChangeShapeType="1"/>
              </p:cNvSpPr>
              <p:nvPr/>
            </p:nvSpPr>
            <p:spPr bwMode="auto">
              <a:xfrm>
                <a:off x="23" y="0"/>
                <a:ext cx="2599" cy="64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8" name="Line 20"/>
              <p:cNvSpPr>
                <a:spLocks noChangeShapeType="1"/>
              </p:cNvSpPr>
              <p:nvPr/>
            </p:nvSpPr>
            <p:spPr bwMode="auto">
              <a:xfrm>
                <a:off x="0" y="0"/>
                <a:ext cx="2622" cy="514"/>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9" name="Line 21"/>
              <p:cNvSpPr>
                <a:spLocks noChangeShapeType="1"/>
              </p:cNvSpPr>
              <p:nvPr/>
            </p:nvSpPr>
            <p:spPr bwMode="auto">
              <a:xfrm>
                <a:off x="0" y="0"/>
                <a:ext cx="2622" cy="405"/>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0" name="Line 22"/>
              <p:cNvSpPr>
                <a:spLocks noChangeShapeType="1"/>
              </p:cNvSpPr>
              <p:nvPr/>
            </p:nvSpPr>
            <p:spPr bwMode="auto">
              <a:xfrm>
                <a:off x="0" y="0"/>
                <a:ext cx="2622" cy="298"/>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1" name="Line 23"/>
              <p:cNvSpPr>
                <a:spLocks noChangeShapeType="1"/>
              </p:cNvSpPr>
              <p:nvPr/>
            </p:nvSpPr>
            <p:spPr bwMode="auto">
              <a:xfrm>
                <a:off x="0" y="0"/>
                <a:ext cx="2622" cy="21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2" name="Line 24"/>
              <p:cNvSpPr>
                <a:spLocks noChangeShapeType="1"/>
              </p:cNvSpPr>
              <p:nvPr/>
            </p:nvSpPr>
            <p:spPr bwMode="auto">
              <a:xfrm>
                <a:off x="0" y="0"/>
                <a:ext cx="2622" cy="126"/>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3" name="Line 25"/>
              <p:cNvSpPr>
                <a:spLocks noChangeShapeType="1"/>
              </p:cNvSpPr>
              <p:nvPr/>
            </p:nvSpPr>
            <p:spPr bwMode="auto">
              <a:xfrm>
                <a:off x="0" y="0"/>
                <a:ext cx="2622" cy="6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nvGrpSpPr>
            <p:cNvPr id="16" name="Group 26"/>
            <p:cNvGrpSpPr/>
            <p:nvPr/>
          </p:nvGrpSpPr>
          <p:grpSpPr bwMode="auto">
            <a:xfrm>
              <a:off x="0" y="0"/>
              <a:ext cx="1914" cy="1431"/>
              <a:chOff x="0" y="0"/>
              <a:chExt cx="2619" cy="1882"/>
            </a:xfrm>
          </p:grpSpPr>
          <p:sp>
            <p:nvSpPr>
              <p:cNvPr id="42" name="Line 27"/>
              <p:cNvSpPr>
                <a:spLocks noChangeShapeType="1"/>
              </p:cNvSpPr>
              <p:nvPr/>
            </p:nvSpPr>
            <p:spPr bwMode="auto">
              <a:xfrm flipH="1">
                <a:off x="0" y="0"/>
                <a:ext cx="2619"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3" name="Line 28"/>
              <p:cNvSpPr>
                <a:spLocks noChangeShapeType="1"/>
              </p:cNvSpPr>
              <p:nvPr/>
            </p:nvSpPr>
            <p:spPr bwMode="auto">
              <a:xfrm flipH="1">
                <a:off x="0" y="0"/>
                <a:ext cx="2619" cy="143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4" name="Line 29"/>
              <p:cNvSpPr>
                <a:spLocks noChangeShapeType="1"/>
              </p:cNvSpPr>
              <p:nvPr/>
            </p:nvSpPr>
            <p:spPr bwMode="auto">
              <a:xfrm flipH="1">
                <a:off x="0" y="0"/>
                <a:ext cx="2619" cy="168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5" name="Line 30"/>
              <p:cNvSpPr>
                <a:spLocks noChangeShapeType="1"/>
              </p:cNvSpPr>
              <p:nvPr/>
            </p:nvSpPr>
            <p:spPr bwMode="auto">
              <a:xfrm flipH="1">
                <a:off x="136" y="0"/>
                <a:ext cx="2483"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6" name="Line 31"/>
              <p:cNvSpPr>
                <a:spLocks noChangeShapeType="1"/>
              </p:cNvSpPr>
              <p:nvPr/>
            </p:nvSpPr>
            <p:spPr bwMode="auto">
              <a:xfrm flipH="1">
                <a:off x="539" y="0"/>
                <a:ext cx="2080"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7" name="Line 32"/>
              <p:cNvSpPr>
                <a:spLocks noChangeShapeType="1"/>
              </p:cNvSpPr>
              <p:nvPr/>
            </p:nvSpPr>
            <p:spPr bwMode="auto">
              <a:xfrm flipH="1">
                <a:off x="918" y="0"/>
                <a:ext cx="1701"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8" name="Line 33"/>
              <p:cNvSpPr>
                <a:spLocks noChangeShapeType="1"/>
              </p:cNvSpPr>
              <p:nvPr/>
            </p:nvSpPr>
            <p:spPr bwMode="auto">
              <a:xfrm flipH="1">
                <a:off x="1299" y="0"/>
                <a:ext cx="1320"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9" name="Line 34"/>
              <p:cNvSpPr>
                <a:spLocks noChangeShapeType="1"/>
              </p:cNvSpPr>
              <p:nvPr/>
            </p:nvSpPr>
            <p:spPr bwMode="auto">
              <a:xfrm flipH="1">
                <a:off x="1637" y="0"/>
                <a:ext cx="982"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0" name="Line 35"/>
              <p:cNvSpPr>
                <a:spLocks noChangeShapeType="1"/>
              </p:cNvSpPr>
              <p:nvPr/>
            </p:nvSpPr>
            <p:spPr bwMode="auto">
              <a:xfrm flipH="1">
                <a:off x="1971" y="0"/>
                <a:ext cx="648"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1" name="Line 36"/>
              <p:cNvSpPr>
                <a:spLocks noChangeShapeType="1"/>
              </p:cNvSpPr>
              <p:nvPr/>
            </p:nvSpPr>
            <p:spPr bwMode="auto">
              <a:xfrm flipH="1">
                <a:off x="2308" y="0"/>
                <a:ext cx="311"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2" name="Line 37"/>
              <p:cNvSpPr>
                <a:spLocks noChangeShapeType="1"/>
              </p:cNvSpPr>
              <p:nvPr/>
            </p:nvSpPr>
            <p:spPr bwMode="auto">
              <a:xfrm flipH="1">
                <a:off x="0" y="0"/>
                <a:ext cx="2619" cy="123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3" name="Line 38"/>
              <p:cNvSpPr>
                <a:spLocks noChangeShapeType="1"/>
              </p:cNvSpPr>
              <p:nvPr/>
            </p:nvSpPr>
            <p:spPr bwMode="auto">
              <a:xfrm flipH="1">
                <a:off x="0" y="0"/>
                <a:ext cx="2619" cy="106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4" name="Line 39"/>
              <p:cNvSpPr>
                <a:spLocks noChangeShapeType="1"/>
              </p:cNvSpPr>
              <p:nvPr/>
            </p:nvSpPr>
            <p:spPr bwMode="auto">
              <a:xfrm flipH="1">
                <a:off x="0" y="0"/>
                <a:ext cx="2619" cy="91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5" name="Line 40"/>
              <p:cNvSpPr>
                <a:spLocks noChangeShapeType="1"/>
              </p:cNvSpPr>
              <p:nvPr/>
            </p:nvSpPr>
            <p:spPr bwMode="auto">
              <a:xfrm flipH="1">
                <a:off x="0" y="0"/>
                <a:ext cx="2619" cy="77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6" name="Line 41"/>
              <p:cNvSpPr>
                <a:spLocks noChangeShapeType="1"/>
              </p:cNvSpPr>
              <p:nvPr/>
            </p:nvSpPr>
            <p:spPr bwMode="auto">
              <a:xfrm flipH="1">
                <a:off x="0" y="0"/>
                <a:ext cx="2597" cy="64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7" name="Line 42"/>
              <p:cNvSpPr>
                <a:spLocks noChangeShapeType="1"/>
              </p:cNvSpPr>
              <p:nvPr/>
            </p:nvSpPr>
            <p:spPr bwMode="auto">
              <a:xfrm flipH="1">
                <a:off x="0" y="0"/>
                <a:ext cx="2619" cy="514"/>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8" name="Line 43"/>
              <p:cNvSpPr>
                <a:spLocks noChangeShapeType="1"/>
              </p:cNvSpPr>
              <p:nvPr/>
            </p:nvSpPr>
            <p:spPr bwMode="auto">
              <a:xfrm flipH="1">
                <a:off x="0" y="0"/>
                <a:ext cx="2619" cy="405"/>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9" name="Line 44"/>
              <p:cNvSpPr>
                <a:spLocks noChangeShapeType="1"/>
              </p:cNvSpPr>
              <p:nvPr/>
            </p:nvSpPr>
            <p:spPr bwMode="auto">
              <a:xfrm flipH="1">
                <a:off x="0" y="0"/>
                <a:ext cx="2619" cy="298"/>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0" name="Line 45"/>
              <p:cNvSpPr>
                <a:spLocks noChangeShapeType="1"/>
              </p:cNvSpPr>
              <p:nvPr/>
            </p:nvSpPr>
            <p:spPr bwMode="auto">
              <a:xfrm flipH="1">
                <a:off x="0" y="0"/>
                <a:ext cx="2619" cy="21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1" name="Line 46"/>
              <p:cNvSpPr>
                <a:spLocks noChangeShapeType="1"/>
              </p:cNvSpPr>
              <p:nvPr/>
            </p:nvSpPr>
            <p:spPr bwMode="auto">
              <a:xfrm flipH="1">
                <a:off x="0" y="0"/>
                <a:ext cx="2619" cy="126"/>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2" name="Line 47"/>
              <p:cNvSpPr>
                <a:spLocks noChangeShapeType="1"/>
              </p:cNvSpPr>
              <p:nvPr/>
            </p:nvSpPr>
            <p:spPr bwMode="auto">
              <a:xfrm flipH="1">
                <a:off x="0" y="0"/>
                <a:ext cx="2619" cy="6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nvGrpSpPr>
            <p:cNvPr id="21" name="Group 48"/>
            <p:cNvGrpSpPr/>
            <p:nvPr/>
          </p:nvGrpSpPr>
          <p:grpSpPr bwMode="auto">
            <a:xfrm>
              <a:off x="0" y="15"/>
              <a:ext cx="3829" cy="1220"/>
              <a:chOff x="0" y="0"/>
              <a:chExt cx="5241" cy="1605"/>
            </a:xfrm>
          </p:grpSpPr>
          <p:grpSp>
            <p:nvGrpSpPr>
              <p:cNvPr id="22" name="Group 49"/>
              <p:cNvGrpSpPr/>
              <p:nvPr/>
            </p:nvGrpSpPr>
            <p:grpSpPr bwMode="auto">
              <a:xfrm>
                <a:off x="0" y="906"/>
                <a:ext cx="5241" cy="699"/>
                <a:chOff x="0" y="0"/>
                <a:chExt cx="5241" cy="699"/>
              </a:xfrm>
            </p:grpSpPr>
            <p:sp>
              <p:nvSpPr>
                <p:cNvPr id="38" name="Line 50"/>
                <p:cNvSpPr>
                  <a:spLocks noChangeShapeType="1"/>
                </p:cNvSpPr>
                <p:nvPr/>
              </p:nvSpPr>
              <p:spPr bwMode="auto">
                <a:xfrm>
                  <a:off x="0" y="699"/>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9" name="Line 51"/>
                <p:cNvSpPr>
                  <a:spLocks noChangeShapeType="1"/>
                </p:cNvSpPr>
                <p:nvPr/>
              </p:nvSpPr>
              <p:spPr bwMode="auto">
                <a:xfrm>
                  <a:off x="0" y="441"/>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0" name="Line 52"/>
                <p:cNvSpPr>
                  <a:spLocks noChangeShapeType="1"/>
                </p:cNvSpPr>
                <p:nvPr/>
              </p:nvSpPr>
              <p:spPr bwMode="auto">
                <a:xfrm>
                  <a:off x="0" y="208"/>
                  <a:ext cx="5239"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1" name="Line 53"/>
                <p:cNvSpPr>
                  <a:spLocks noChangeShapeType="1"/>
                </p:cNvSpPr>
                <p:nvPr/>
              </p:nvSpPr>
              <p:spPr bwMode="auto">
                <a:xfrm>
                  <a:off x="0" y="0"/>
                  <a:ext cx="5239"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nvGrpSpPr>
              <p:cNvPr id="23" name="Group 54"/>
              <p:cNvGrpSpPr/>
              <p:nvPr/>
            </p:nvGrpSpPr>
            <p:grpSpPr bwMode="auto">
              <a:xfrm>
                <a:off x="0" y="0"/>
                <a:ext cx="5241" cy="728"/>
                <a:chOff x="0" y="0"/>
                <a:chExt cx="5241" cy="728"/>
              </a:xfrm>
            </p:grpSpPr>
            <p:sp>
              <p:nvSpPr>
                <p:cNvPr id="24" name="Line 55"/>
                <p:cNvSpPr>
                  <a:spLocks noChangeShapeType="1"/>
                </p:cNvSpPr>
                <p:nvPr/>
              </p:nvSpPr>
              <p:spPr bwMode="auto">
                <a:xfrm>
                  <a:off x="0" y="728"/>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25" name="Line 56"/>
                <p:cNvSpPr>
                  <a:spLocks noChangeShapeType="1"/>
                </p:cNvSpPr>
                <p:nvPr/>
              </p:nvSpPr>
              <p:spPr bwMode="auto">
                <a:xfrm flipV="1">
                  <a:off x="0" y="557"/>
                  <a:ext cx="5241" cy="1"/>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26" name="Line 57"/>
                <p:cNvSpPr>
                  <a:spLocks noChangeShapeType="1"/>
                </p:cNvSpPr>
                <p:nvPr/>
              </p:nvSpPr>
              <p:spPr bwMode="auto">
                <a:xfrm>
                  <a:off x="0" y="401"/>
                  <a:ext cx="5241" cy="5"/>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1" name="Line 58"/>
                <p:cNvSpPr>
                  <a:spLocks noChangeShapeType="1"/>
                </p:cNvSpPr>
                <p:nvPr/>
              </p:nvSpPr>
              <p:spPr bwMode="auto">
                <a:xfrm>
                  <a:off x="0" y="277"/>
                  <a:ext cx="5217"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3" name="Line 59"/>
                <p:cNvSpPr>
                  <a:spLocks noChangeShapeType="1"/>
                </p:cNvSpPr>
                <p:nvPr/>
              </p:nvSpPr>
              <p:spPr bwMode="auto">
                <a:xfrm flipV="1">
                  <a:off x="0" y="171"/>
                  <a:ext cx="5241" cy="6"/>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4" name="Line 60"/>
                <p:cNvSpPr>
                  <a:spLocks noChangeShapeType="1"/>
                </p:cNvSpPr>
                <p:nvPr/>
              </p:nvSpPr>
              <p:spPr bwMode="auto">
                <a:xfrm>
                  <a:off x="0" y="102"/>
                  <a:ext cx="5241" cy="4"/>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5" name="Line 61"/>
                <p:cNvSpPr>
                  <a:spLocks noChangeShapeType="1"/>
                </p:cNvSpPr>
                <p:nvPr/>
              </p:nvSpPr>
              <p:spPr bwMode="auto">
                <a:xfrm flipV="1">
                  <a:off x="0" y="64"/>
                  <a:ext cx="5241" cy="1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6" name="Line 62"/>
                <p:cNvSpPr>
                  <a:spLocks noChangeShapeType="1"/>
                </p:cNvSpPr>
                <p:nvPr/>
              </p:nvSpPr>
              <p:spPr bwMode="auto">
                <a:xfrm>
                  <a:off x="23" y="22"/>
                  <a:ext cx="5218"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7" name="Line 63"/>
                <p:cNvSpPr>
                  <a:spLocks noChangeShapeType="1"/>
                </p:cNvSpPr>
                <p:nvPr/>
              </p:nvSpPr>
              <p:spPr bwMode="auto">
                <a:xfrm>
                  <a:off x="0" y="0"/>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grpSp>
      <p:sp>
        <p:nvSpPr>
          <p:cNvPr id="84" name="Rectangle 106"/>
          <p:cNvSpPr>
            <a:spLocks noChangeArrowheads="1"/>
          </p:cNvSpPr>
          <p:nvPr/>
        </p:nvSpPr>
        <p:spPr bwMode="auto">
          <a:xfrm>
            <a:off x="5665201" y="1691219"/>
            <a:ext cx="4679950" cy="388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200000"/>
              </a:lnSpc>
              <a:buFontTx/>
              <a:buNone/>
            </a:pPr>
            <a:r>
              <a:rPr lang="zh-CN" altLang="en-US" sz="200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       一次严重的事故：</a:t>
            </a:r>
            <a:endParaRPr lang="zh-CN" altLang="en-US" sz="200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1236980" lvl="2" indent="-228600">
              <a:lnSpc>
                <a:spcPct val="150000"/>
              </a:lnSpc>
              <a:spcBef>
                <a:spcPct val="20000"/>
              </a:spcBef>
              <a:buSzPct val="75000"/>
              <a:buFont typeface="Wingdings" panose="05000000000000000000" pitchFamily="2" charset="2"/>
              <a:buChar char="l"/>
            </a:pPr>
            <a:r>
              <a:rPr lang="zh-CN" altLang="en-US" sz="200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损毁整个工艺装置</a:t>
            </a:r>
            <a:endParaRPr lang="zh-CN" altLang="en-US" sz="200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1236980" lvl="2" indent="-228600">
              <a:lnSpc>
                <a:spcPct val="150000"/>
              </a:lnSpc>
              <a:spcBef>
                <a:spcPct val="20000"/>
              </a:spcBef>
              <a:buSzPct val="75000"/>
              <a:buFont typeface="Wingdings" panose="05000000000000000000" pitchFamily="2" charset="2"/>
              <a:buChar char="l"/>
            </a:pPr>
            <a:r>
              <a:rPr lang="zh-CN" altLang="en-US" sz="200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工厂业主破产</a:t>
            </a:r>
            <a:endParaRPr lang="zh-CN" altLang="en-US" sz="200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1236980" lvl="2" indent="-228600">
              <a:lnSpc>
                <a:spcPct val="150000"/>
              </a:lnSpc>
              <a:spcBef>
                <a:spcPct val="20000"/>
              </a:spcBef>
              <a:buSzPct val="75000"/>
              <a:buFont typeface="Wingdings" panose="05000000000000000000" pitchFamily="2" charset="2"/>
              <a:buChar char="l"/>
            </a:pPr>
            <a:r>
              <a:rPr lang="zh-CN" altLang="en-US" sz="200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员工或公众的严重伤亡</a:t>
            </a:r>
            <a:endParaRPr lang="zh-CN" altLang="en-US" sz="200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a:p>
            <a:pPr marL="1236980" lvl="2" indent="-228600">
              <a:lnSpc>
                <a:spcPct val="150000"/>
              </a:lnSpc>
              <a:spcBef>
                <a:spcPct val="20000"/>
              </a:spcBef>
              <a:buSzPct val="75000"/>
              <a:buFont typeface="Wingdings" panose="05000000000000000000" pitchFamily="2" charset="2"/>
              <a:buChar char="l"/>
            </a:pPr>
            <a:r>
              <a:rPr lang="zh-CN" altLang="en-US" sz="200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对环境形成长期的损坏</a:t>
            </a:r>
            <a:endParaRPr lang="zh-CN" altLang="en-US" sz="200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5" name="Rectangle 107"/>
          <p:cNvSpPr>
            <a:spLocks noChangeArrowheads="1"/>
          </p:cNvSpPr>
          <p:nvPr/>
        </p:nvSpPr>
        <p:spPr bwMode="auto">
          <a:xfrm>
            <a:off x="1386970" y="5074698"/>
            <a:ext cx="8735206" cy="947737"/>
          </a:xfrm>
          <a:prstGeom prst="rect">
            <a:avLst/>
          </a:prstGeom>
          <a:gradFill rotWithShape="1">
            <a:gsLst>
              <a:gs pos="0">
                <a:srgbClr val="00FF00">
                  <a:alpha val="999"/>
                </a:srgbClr>
              </a:gs>
              <a:gs pos="50000">
                <a:srgbClr val="00FF00">
                  <a:gamma/>
                  <a:tint val="15686"/>
                  <a:invGamma/>
                </a:srgbClr>
              </a:gs>
              <a:gs pos="100000">
                <a:srgbClr val="00FF00">
                  <a:alpha val="999"/>
                </a:srgbClr>
              </a:gs>
            </a:gsLst>
            <a:lin ang="5400000" scaled="1"/>
          </a:gradFill>
          <a:ln w="31750" cmpd="sng">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spcBef>
                <a:spcPct val="100000"/>
              </a:spcBef>
            </a:pPr>
            <a:r>
              <a:rPr lang="zh-CN" altLang="en-US" b="1" dirty="0">
                <a:solidFill>
                  <a:srgbClr val="FF0000"/>
                </a:solidFill>
                <a:ea typeface="微软雅黑" panose="020B0503020204020204" pitchFamily="34" charset="-122"/>
                <a:cs typeface="微软雅黑" panose="020B0503020204020204" pitchFamily="34" charset="-122"/>
              </a:rPr>
              <a:t>一起事故对一个企业来说，可能是几千分之一、几万分之一的不幸，</a:t>
            </a:r>
            <a:endParaRPr lang="zh-CN" altLang="en-US" b="1" dirty="0">
              <a:solidFill>
                <a:srgbClr val="FF0000"/>
              </a:solidFill>
              <a:ea typeface="微软雅黑" panose="020B0503020204020204" pitchFamily="34" charset="-122"/>
              <a:cs typeface="微软雅黑" panose="020B0503020204020204" pitchFamily="34" charset="-122"/>
            </a:endParaRPr>
          </a:p>
          <a:p>
            <a:pPr>
              <a:spcBef>
                <a:spcPct val="100000"/>
              </a:spcBef>
            </a:pPr>
            <a:r>
              <a:rPr lang="zh-CN" altLang="en-US" b="1" dirty="0">
                <a:solidFill>
                  <a:srgbClr val="FF0000"/>
                </a:solidFill>
                <a:ea typeface="微软雅黑" panose="020B0503020204020204" pitchFamily="34" charset="-122"/>
                <a:cs typeface="微软雅黑" panose="020B0503020204020204" pitchFamily="34" charset="-122"/>
              </a:rPr>
              <a:t>但对于一个职工和家庭来说，就是百分之百的灾难</a:t>
            </a:r>
            <a:r>
              <a:rPr lang="zh-CN" altLang="en-US" b="1" dirty="0">
                <a:solidFill>
                  <a:srgbClr val="FF0000"/>
                </a:solidFill>
                <a:cs typeface="微软雅黑" panose="020B0503020204020204" pitchFamily="34" charset="-122"/>
              </a:rPr>
              <a:t> 。</a:t>
            </a:r>
            <a:endParaRPr lang="en-US" b="1" dirty="0">
              <a:solidFill>
                <a:srgbClr val="FF0000"/>
              </a:solidFill>
              <a:cs typeface="微软雅黑" panose="020B0503020204020204" pitchFamily="34" charset="-122"/>
            </a:endParaRPr>
          </a:p>
        </p:txBody>
      </p:sp>
      <p:sp>
        <p:nvSpPr>
          <p:cNvPr id="86" name="Rectangle 104"/>
          <p:cNvSpPr>
            <a:spLocks noChangeArrowheads="1"/>
          </p:cNvSpPr>
          <p:nvPr/>
        </p:nvSpPr>
        <p:spPr bwMode="auto">
          <a:xfrm>
            <a:off x="1464690" y="1827830"/>
            <a:ext cx="3382962" cy="237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36575" indent="-536575">
              <a:lnSpc>
                <a:spcPct val="150000"/>
              </a:lnSpc>
              <a:spcBef>
                <a:spcPct val="50000"/>
              </a:spcBef>
              <a:buFontTx/>
              <a:buNone/>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事故可能：</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536575" indent="-536575">
              <a:lnSpc>
                <a:spcPct val="150000"/>
              </a:lnSpc>
              <a:spcBef>
                <a:spcPct val="50000"/>
              </a:spcBef>
              <a:buFontTx/>
              <a:buNone/>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造成严重的人员伤害</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536575" indent="-536575">
              <a:lnSpc>
                <a:spcPct val="150000"/>
              </a:lnSpc>
              <a:spcBef>
                <a:spcPct val="50000"/>
              </a:spcBef>
              <a:buFontTx/>
              <a:buNone/>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重大的财产损失</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marL="536575" indent="-536575">
              <a:lnSpc>
                <a:spcPct val="150000"/>
              </a:lnSpc>
              <a:spcBef>
                <a:spcPct val="50000"/>
              </a:spcBef>
              <a:buFontTx/>
              <a:buNone/>
            </a:pPr>
            <a:r>
              <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造成非常严重的社会影响</a:t>
            </a:r>
            <a:endParaRPr lang="zh-CN" altLang="en-US" sz="20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7" name="Rectangle 105"/>
          <p:cNvSpPr>
            <a:spLocks noChangeArrowheads="1"/>
          </p:cNvSpPr>
          <p:nvPr/>
        </p:nvSpPr>
        <p:spPr bwMode="auto">
          <a:xfrm>
            <a:off x="6291372" y="1744839"/>
            <a:ext cx="3830804" cy="2935240"/>
          </a:xfrm>
          <a:prstGeom prst="rect">
            <a:avLst/>
          </a:prstGeom>
          <a:gradFill rotWithShape="1">
            <a:gsLst>
              <a:gs pos="0">
                <a:srgbClr val="33CCFF">
                  <a:gamma/>
                  <a:shade val="46275"/>
                  <a:invGamma/>
                  <a:alpha val="0"/>
                </a:srgbClr>
              </a:gs>
              <a:gs pos="100000">
                <a:srgbClr val="33CCFF">
                  <a:alpha val="9999"/>
                </a:srgbClr>
              </a:gs>
            </a:gsLst>
            <a:lin ang="2700000" scaled="1"/>
          </a:gradFill>
          <a:ln w="28575" cmpd="sng">
            <a:solidFill>
              <a:srgbClr val="B89500"/>
            </a:solidFill>
            <a:miter lim="800000"/>
          </a:ln>
        </p:spPr>
        <p:txBody>
          <a:bodyPr/>
          <a:lstStyle/>
          <a:p>
            <a:endParaRPr lang="zh-CN" altLang="en-US">
              <a:cs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2585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4" descr="未命名"/>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80269" y="723900"/>
            <a:ext cx="9933474" cy="5308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3569695" y="7473760"/>
            <a:ext cx="3816350" cy="376238"/>
          </a:xfrm>
          <a:prstGeom prst="rect">
            <a:avLst/>
          </a:prstGeom>
          <a:noFill/>
          <a:ln w="9525" cmpd="sng">
            <a:solidFill>
              <a:srgbClr val="008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rgbClr val="FF3300"/>
                </a:solidFill>
                <a:effectLst>
                  <a:outerShdw blurRad="38100" dist="38100" dir="2700000" algn="tl">
                    <a:srgbClr val="C0C0C0"/>
                  </a:outerShdw>
                </a:effectLst>
                <a:cs typeface="微软雅黑" panose="020B0503020204020204" pitchFamily="34" charset="-122"/>
              </a:rPr>
              <a:t>事故推动</a:t>
            </a:r>
            <a:r>
              <a:rPr lang="en-US">
                <a:solidFill>
                  <a:srgbClr val="FF3300"/>
                </a:solidFill>
                <a:effectLst>
                  <a:outerShdw blurRad="38100" dist="38100" dir="2700000" algn="tl">
                    <a:srgbClr val="C0C0C0"/>
                  </a:outerShdw>
                </a:effectLst>
                <a:cs typeface="微软雅黑" panose="020B0503020204020204" pitchFamily="34" charset="-122"/>
              </a:rPr>
              <a:t>EHS</a:t>
            </a:r>
            <a:r>
              <a:rPr lang="zh-CN" altLang="en-US">
                <a:solidFill>
                  <a:srgbClr val="FF3300"/>
                </a:solidFill>
                <a:effectLst>
                  <a:outerShdw blurRad="38100" dist="38100" dir="2700000" algn="tl">
                    <a:srgbClr val="C0C0C0"/>
                  </a:outerShdw>
                </a:effectLst>
                <a:cs typeface="微软雅黑" panose="020B0503020204020204" pitchFamily="34" charset="-122"/>
              </a:rPr>
              <a:t>的法规建设</a:t>
            </a:r>
            <a:endParaRPr lang="zh-CN" altLang="en-US">
              <a:solidFill>
                <a:srgbClr val="FF3300"/>
              </a:solidFill>
              <a:effectLst>
                <a:outerShdw blurRad="38100" dist="38100" dir="2700000" algn="tl">
                  <a:srgbClr val="C0C0C0"/>
                </a:outerShdw>
              </a:effectLst>
              <a:cs typeface="微软雅黑" panose="020B0503020204020204" pitchFamily="34" charset="-122"/>
            </a:endParaRPr>
          </a:p>
        </p:txBody>
      </p:sp>
      <p:sp>
        <p:nvSpPr>
          <p:cNvPr id="15" name="Text Box 5"/>
          <p:cNvSpPr txBox="1">
            <a:spLocks noChangeArrowheads="1"/>
          </p:cNvSpPr>
          <p:nvPr/>
        </p:nvSpPr>
        <p:spPr bwMode="auto">
          <a:xfrm>
            <a:off x="3788059" y="6322052"/>
            <a:ext cx="3816350" cy="376238"/>
          </a:xfrm>
          <a:prstGeom prst="rect">
            <a:avLst/>
          </a:prstGeom>
          <a:noFill/>
          <a:ln w="9525" cmpd="sng">
            <a:solidFill>
              <a:srgbClr val="008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a:solidFill>
                  <a:srgbClr val="FF3300"/>
                </a:solidFill>
                <a:effectLst>
                  <a:outerShdw blurRad="38100" dist="38100" dir="2700000" algn="tl">
                    <a:srgbClr val="C0C0C0"/>
                  </a:outerShdw>
                </a:effectLst>
                <a:cs typeface="微软雅黑" panose="020B0503020204020204" pitchFamily="34" charset="-122"/>
              </a:rPr>
              <a:t>事故推动</a:t>
            </a:r>
            <a:r>
              <a:rPr lang="en-US">
                <a:solidFill>
                  <a:srgbClr val="FF3300"/>
                </a:solidFill>
                <a:effectLst>
                  <a:outerShdw blurRad="38100" dist="38100" dir="2700000" algn="tl">
                    <a:srgbClr val="C0C0C0"/>
                  </a:outerShdw>
                </a:effectLst>
                <a:cs typeface="微软雅黑" panose="020B0503020204020204" pitchFamily="34" charset="-122"/>
              </a:rPr>
              <a:t>EHS</a:t>
            </a:r>
            <a:r>
              <a:rPr lang="zh-CN" altLang="en-US">
                <a:solidFill>
                  <a:srgbClr val="FF3300"/>
                </a:solidFill>
                <a:effectLst>
                  <a:outerShdw blurRad="38100" dist="38100" dir="2700000" algn="tl">
                    <a:srgbClr val="C0C0C0"/>
                  </a:outerShdw>
                </a:effectLst>
                <a:cs typeface="微软雅黑" panose="020B0503020204020204" pitchFamily="34" charset="-122"/>
              </a:rPr>
              <a:t>的法规建设</a:t>
            </a:r>
            <a:endParaRPr lang="zh-CN" altLang="en-US">
              <a:solidFill>
                <a:srgbClr val="FF3300"/>
              </a:solidFill>
              <a:effectLst>
                <a:outerShdw blurRad="38100" dist="38100" dir="2700000" algn="tl">
                  <a:srgbClr val="C0C0C0"/>
                </a:outerShdw>
              </a:effectLst>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 y="5283098"/>
            <a:ext cx="12191331" cy="15747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微软雅黑" panose="020B0503020204020204" pitchFamily="34" charset="-122"/>
            </a:endParaRPr>
          </a:p>
        </p:txBody>
      </p:sp>
      <p:sp>
        <p:nvSpPr>
          <p:cNvPr id="3" name="矩形 2"/>
          <p:cNvSpPr/>
          <p:nvPr/>
        </p:nvSpPr>
        <p:spPr>
          <a:xfrm>
            <a:off x="635" y="825500"/>
            <a:ext cx="12191365" cy="4471035"/>
          </a:xfrm>
          <a:prstGeom prst="rect">
            <a:avLst/>
          </a:prstGeom>
          <a:solidFill>
            <a:srgbClr val="31A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微软雅黑" panose="020B0503020204020204" pitchFamily="34" charset="-122"/>
            </a:endParaRPr>
          </a:p>
        </p:txBody>
      </p:sp>
      <p:pic>
        <p:nvPicPr>
          <p:cNvPr id="4" name="Picture 5"/>
          <p:cNvPicPr>
            <a:picLocks noChangeAspect="1"/>
          </p:cNvPicPr>
          <p:nvPr/>
        </p:nvPicPr>
        <p:blipFill rotWithShape="1">
          <a:blip r:embed="rId1" cstate="print">
            <a:extLst>
              <a:ext uri="{28A0092B-C50C-407E-A947-70E740481C1C}">
                <a14:useLocalDpi xmlns:a14="http://schemas.microsoft.com/office/drawing/2010/main" val="0"/>
              </a:ext>
            </a:extLst>
          </a:blip>
          <a:srcRect l="56754" t="17910" r="8768" b="15422"/>
          <a:stretch>
            <a:fillRect/>
          </a:stretch>
        </p:blipFill>
        <p:spPr>
          <a:xfrm>
            <a:off x="335" y="2226085"/>
            <a:ext cx="2810627" cy="3057014"/>
          </a:xfrm>
          <a:prstGeom prst="rect">
            <a:avLst/>
          </a:prstGeom>
        </p:spPr>
      </p:pic>
      <p:sp>
        <p:nvSpPr>
          <p:cNvPr id="5" name="文本框 4"/>
          <p:cNvSpPr txBox="1"/>
          <p:nvPr/>
        </p:nvSpPr>
        <p:spPr>
          <a:xfrm>
            <a:off x="2704265" y="2721152"/>
            <a:ext cx="8656616" cy="1769745"/>
          </a:xfrm>
          <a:prstGeom prst="rect">
            <a:avLst/>
          </a:prstGeom>
          <a:noFill/>
        </p:spPr>
        <p:txBody>
          <a:bodyPr wrap="square" rtlCol="0">
            <a:spAutoFit/>
          </a:bodyPr>
          <a:lstStyle/>
          <a:p>
            <a:pPr algn="ctr"/>
            <a:r>
              <a:rPr lang="en-US" altLang="zh-CN" sz="10905" b="1" cap="all" spc="300" dirty="0" smtClean="0">
                <a:solidFill>
                  <a:schemeClr val="bg1"/>
                </a:solidFill>
                <a:latin typeface="+mj-ea"/>
                <a:ea typeface="+mj-ea"/>
                <a:cs typeface="Arial" panose="020B0604020202020204" pitchFamily="34" charset="0"/>
              </a:rPr>
              <a:t>02</a:t>
            </a:r>
            <a:r>
              <a:rPr lang="en-US" altLang="zh-CN" sz="40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40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EHS及理念的宣传</a:t>
            </a:r>
            <a:endParaRPr lang="zh-CN" altLang="en-US" sz="40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3919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64"/>
          <p:cNvSpPr>
            <a:spLocks noChangeArrowheads="1"/>
          </p:cNvSpPr>
          <p:nvPr/>
        </p:nvSpPr>
        <p:spPr bwMode="auto">
          <a:xfrm>
            <a:off x="805515" y="726479"/>
            <a:ext cx="809548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zh-CN" altLang="en-US" sz="3200" b="1" dirty="0" smtClean="0">
                <a:solidFill>
                  <a:schemeClr val="tx2"/>
                </a:solidFill>
                <a:latin typeface="微软雅黑" panose="020B0503020204020204" pitchFamily="34" charset="-122"/>
                <a:ea typeface="+mj-ea"/>
                <a:cs typeface="微软雅黑" panose="020B0503020204020204" pitchFamily="34" charset="-122"/>
              </a:rPr>
              <a:t>什么</a:t>
            </a:r>
            <a:r>
              <a:rPr lang="zh-CN" altLang="en-US" sz="3200" b="1" dirty="0">
                <a:solidFill>
                  <a:schemeClr val="tx2"/>
                </a:solidFill>
                <a:latin typeface="微软雅黑" panose="020B0503020204020204" pitchFamily="34" charset="-122"/>
                <a:ea typeface="+mj-ea"/>
                <a:cs typeface="微软雅黑" panose="020B0503020204020204" pitchFamily="34" charset="-122"/>
              </a:rPr>
              <a:t>是</a:t>
            </a:r>
            <a:r>
              <a:rPr lang="en-US" sz="3200" b="1" dirty="0">
                <a:solidFill>
                  <a:schemeClr val="tx2"/>
                </a:solidFill>
                <a:latin typeface="微软雅黑" panose="020B0503020204020204" pitchFamily="34" charset="-122"/>
                <a:ea typeface="+mj-ea"/>
                <a:cs typeface="微软雅黑" panose="020B0503020204020204" pitchFamily="34" charset="-122"/>
              </a:rPr>
              <a:t>EHS</a:t>
            </a:r>
            <a:r>
              <a:rPr lang="zh-CN" altLang="en-US" sz="3200" b="1" dirty="0">
                <a:solidFill>
                  <a:schemeClr val="tx2"/>
                </a:solidFill>
                <a:latin typeface="微软雅黑" panose="020B0503020204020204" pitchFamily="34" charset="-122"/>
                <a:ea typeface="+mj-ea"/>
                <a:cs typeface="微软雅黑" panose="020B0503020204020204" pitchFamily="34" charset="-122"/>
              </a:rPr>
              <a:t>管理体系？</a:t>
            </a:r>
            <a:r>
              <a:rPr lang="en-US" sz="3200" b="1" dirty="0">
                <a:solidFill>
                  <a:schemeClr val="tx2"/>
                </a:solidFill>
                <a:latin typeface="微软雅黑" panose="020B0503020204020204" pitchFamily="34" charset="-122"/>
                <a:ea typeface="+mj-ea"/>
                <a:cs typeface="微软雅黑" panose="020B0503020204020204" pitchFamily="34" charset="-122"/>
              </a:rPr>
              <a:t>EHS</a:t>
            </a:r>
            <a:r>
              <a:rPr lang="zh-CN" altLang="en-US" sz="3200" b="1" dirty="0">
                <a:solidFill>
                  <a:schemeClr val="tx2"/>
                </a:solidFill>
                <a:latin typeface="微软雅黑" panose="020B0503020204020204" pitchFamily="34" charset="-122"/>
                <a:ea typeface="+mj-ea"/>
                <a:cs typeface="微软雅黑" panose="020B0503020204020204" pitchFamily="34" charset="-122"/>
              </a:rPr>
              <a:t>的含义是什么？ </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grpSp>
        <p:nvGrpSpPr>
          <p:cNvPr id="3" name="Diagram 2"/>
          <p:cNvGrpSpPr/>
          <p:nvPr/>
        </p:nvGrpSpPr>
        <p:grpSpPr bwMode="auto">
          <a:xfrm>
            <a:off x="7624593" y="3616346"/>
            <a:ext cx="3384550" cy="2805112"/>
            <a:chOff x="0" y="0"/>
            <a:chExt cx="3447" cy="2858"/>
          </a:xfrm>
        </p:grpSpPr>
        <p:sp>
          <p:nvSpPr>
            <p:cNvPr id="4" name="_s1028"/>
            <p:cNvSpPr>
              <a:spLocks noChangeArrowheads="1" noTextEdit="1"/>
            </p:cNvSpPr>
            <p:nvPr/>
          </p:nvSpPr>
          <p:spPr bwMode="auto">
            <a:xfrm>
              <a:off x="1187" y="485"/>
              <a:ext cx="1072" cy="1072"/>
            </a:xfrm>
            <a:prstGeom prst="ellipse">
              <a:avLst/>
            </a:prstGeom>
            <a:solidFill>
              <a:srgbClr val="17F932">
                <a:alpha val="49804"/>
              </a:srgbClr>
            </a:solidFill>
            <a:ln w="4670" cmpd="sng">
              <a:solidFill>
                <a:srgbClr val="17F932"/>
              </a:solidFill>
              <a:round/>
            </a:ln>
          </p:spPr>
          <p:txBody>
            <a:bodyPr vert="horz" wrap="square" lIns="0" tIns="0" rIns="0" bIns="0" numCol="1" anchor="ctr" anchorCtr="0" compatLnSpc="1"/>
            <a:lstStyle/>
            <a:p>
              <a:endParaRPr lang="zh-CN" altLang="en-US">
                <a:cs typeface="微软雅黑" panose="020B0503020204020204" pitchFamily="34" charset="-122"/>
              </a:endParaRPr>
            </a:p>
          </p:txBody>
        </p:sp>
        <p:sp>
          <p:nvSpPr>
            <p:cNvPr id="5" name="_s1029"/>
            <p:cNvSpPr>
              <a:spLocks noChangeArrowheads="1"/>
            </p:cNvSpPr>
            <p:nvPr/>
          </p:nvSpPr>
          <p:spPr bwMode="auto">
            <a:xfrm>
              <a:off x="1441" y="110"/>
              <a:ext cx="56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rgbClr val="00FF00"/>
                  </a:solidFill>
                  <a:effectLst/>
                  <a:latin typeface="微软雅黑" panose="020B0503020204020204" pitchFamily="34" charset="-122"/>
                  <a:ea typeface="微软雅黑" panose="020B0503020204020204" pitchFamily="34" charset="-122"/>
                  <a:cs typeface="微软雅黑" panose="020B0503020204020204" pitchFamily="34" charset="-122"/>
                </a:rPr>
                <a:t>环境</a:t>
              </a:r>
              <a:endParaRPr kumimoji="0" lang="zh-CN" altLang="en-US" sz="1400" b="1" i="0" u="none" strike="noStrike" cap="none" normalizeH="0" baseline="0" smtClean="0">
                <a:ln>
                  <a:noFill/>
                </a:ln>
                <a:solidFill>
                  <a:srgbClr val="00FF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_s1030"/>
            <p:cNvSpPr>
              <a:spLocks noChangeArrowheads="1" noTextEdit="1"/>
            </p:cNvSpPr>
            <p:nvPr/>
          </p:nvSpPr>
          <p:spPr bwMode="auto">
            <a:xfrm>
              <a:off x="1540" y="1097"/>
              <a:ext cx="1072" cy="1072"/>
            </a:xfrm>
            <a:prstGeom prst="ellipse">
              <a:avLst/>
            </a:prstGeom>
            <a:solidFill>
              <a:srgbClr val="FFFF00">
                <a:alpha val="50000"/>
              </a:srgbClr>
            </a:solidFill>
            <a:ln w="4670" cmpd="sng">
              <a:solidFill>
                <a:schemeClr val="hlink"/>
              </a:solidFill>
              <a:round/>
            </a:ln>
          </p:spPr>
          <p:txBody>
            <a:bodyPr vert="horz" wrap="square" lIns="0" tIns="0" rIns="0" bIns="0" numCol="1" anchor="ctr" anchorCtr="0" compatLnSpc="1"/>
            <a:lstStyle/>
            <a:p>
              <a:endParaRPr lang="zh-CN" altLang="en-US">
                <a:cs typeface="微软雅黑" panose="020B0503020204020204" pitchFamily="34" charset="-122"/>
              </a:endParaRPr>
            </a:p>
          </p:txBody>
        </p:sp>
        <p:sp>
          <p:nvSpPr>
            <p:cNvPr id="7" name="_s1031"/>
            <p:cNvSpPr>
              <a:spLocks noChangeArrowheads="1"/>
            </p:cNvSpPr>
            <p:nvPr/>
          </p:nvSpPr>
          <p:spPr bwMode="auto">
            <a:xfrm>
              <a:off x="2633" y="1954"/>
              <a:ext cx="56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rgbClr val="FFFF00"/>
                  </a:solidFill>
                  <a:effectLst/>
                  <a:latin typeface="微软雅黑" panose="020B0503020204020204" pitchFamily="34" charset="-122"/>
                  <a:ea typeface="微软雅黑" panose="020B0503020204020204" pitchFamily="34" charset="-122"/>
                  <a:cs typeface="微软雅黑" panose="020B0503020204020204" pitchFamily="34" charset="-122"/>
                </a:rPr>
                <a:t>健康</a:t>
              </a:r>
              <a:endParaRPr kumimoji="0" lang="zh-CN" altLang="en-US" sz="1400" b="1" i="0" u="none" strike="noStrike" cap="none" normalizeH="0" baseline="0" smtClean="0">
                <a:ln>
                  <a:noFill/>
                </a:ln>
                <a:solidFill>
                  <a:srgbClr val="FFFF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_s1032"/>
            <p:cNvSpPr>
              <a:spLocks noChangeArrowheads="1" noTextEdit="1"/>
            </p:cNvSpPr>
            <p:nvPr/>
          </p:nvSpPr>
          <p:spPr bwMode="auto">
            <a:xfrm>
              <a:off x="833" y="1096"/>
              <a:ext cx="1072" cy="1072"/>
            </a:xfrm>
            <a:prstGeom prst="ellipse">
              <a:avLst/>
            </a:prstGeom>
            <a:solidFill>
              <a:srgbClr val="FF0000">
                <a:alpha val="50000"/>
              </a:srgbClr>
            </a:solidFill>
            <a:ln w="4670" cmpd="sng">
              <a:solidFill>
                <a:srgbClr val="FF0000"/>
              </a:solidFill>
              <a:round/>
            </a:ln>
          </p:spPr>
          <p:txBody>
            <a:bodyPr vert="horz" wrap="square" lIns="0" tIns="0" rIns="0" bIns="0" numCol="1" anchor="ctr" anchorCtr="0" compatLnSpc="1"/>
            <a:lstStyle/>
            <a:p>
              <a:endParaRPr lang="zh-CN" altLang="en-US">
                <a:cs typeface="微软雅黑" panose="020B0503020204020204" pitchFamily="34" charset="-122"/>
              </a:endParaRPr>
            </a:p>
          </p:txBody>
        </p:sp>
        <p:sp>
          <p:nvSpPr>
            <p:cNvPr id="9" name="_s1033"/>
            <p:cNvSpPr>
              <a:spLocks noChangeArrowheads="1"/>
            </p:cNvSpPr>
            <p:nvPr/>
          </p:nvSpPr>
          <p:spPr bwMode="auto">
            <a:xfrm>
              <a:off x="249" y="1954"/>
              <a:ext cx="564"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ctr" anchorCtr="0" compatLnSpc="1"/>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pPr>
              <a:r>
                <a:rPr kumimoji="0" lang="zh-CN" altLang="en-US" sz="14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安全</a:t>
              </a:r>
              <a:endParaRPr kumimoji="0" lang="zh-CN" altLang="en-US" sz="1400" b="1"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 name="_s1034"/>
            <p:cNvSpPr>
              <a:spLocks noChangeArrowheads="1"/>
            </p:cNvSpPr>
            <p:nvPr/>
          </p:nvSpPr>
          <p:spPr bwMode="auto">
            <a:xfrm>
              <a:off x="1397" y="1097"/>
              <a:ext cx="727" cy="732"/>
            </a:xfrm>
            <a:prstGeom prst="ellipse">
              <a:avLst/>
            </a:prstGeom>
            <a:gradFill rotWithShape="1">
              <a:gsLst>
                <a:gs pos="0">
                  <a:srgbClr val="EAEAEA">
                    <a:alpha val="39999"/>
                  </a:srgbClr>
                </a:gs>
                <a:gs pos="100000">
                  <a:srgbClr val="B2B2B2"/>
                </a:gs>
              </a:gsLst>
              <a:lin ang="5400000" scaled="1"/>
            </a:gradFill>
            <a:ln>
              <a:noFill/>
            </a:ln>
            <a:effectLst>
              <a:prstShdw prst="shdw17" dist="17961" dir="2700000">
                <a:srgbClr val="EAEAEA">
                  <a:gamma/>
                  <a:shade val="60000"/>
                  <a:invGamma/>
                </a:srgbClr>
              </a:prstShdw>
            </a:effectLst>
            <a:extLst>
              <a:ext uri="{91240B29-F687-4F45-9708-019B960494DF}">
                <a14:hiddenLine xmlns:a14="http://schemas.microsoft.com/office/drawing/2010/main" w="9525">
                  <a:solidFill>
                    <a:srgbClr val="000000"/>
                  </a:solidFill>
                  <a:round/>
                </a14:hiddenLine>
              </a:ext>
            </a:extLst>
          </p:spPr>
          <p:txBody>
            <a:bodyPr vert="horz" wrap="none" lIns="91440" tIns="45720" rIns="91440" bIns="45720" numCol="1" anchor="ctr" anchorCtr="0" compatLnSpc="1"/>
            <a:lstStyle/>
            <a:p>
              <a:endParaRPr lang="zh-CN" altLang="en-US">
                <a:cs typeface="微软雅黑" panose="020B0503020204020204" pitchFamily="34" charset="-122"/>
              </a:endParaRPr>
            </a:p>
          </p:txBody>
        </p:sp>
        <p:sp>
          <p:nvSpPr>
            <p:cNvPr id="11" name="_s1035"/>
            <p:cNvSpPr>
              <a:spLocks noChangeArrowheads="1"/>
            </p:cNvSpPr>
            <p:nvPr/>
          </p:nvSpPr>
          <p:spPr bwMode="auto">
            <a:xfrm>
              <a:off x="1416" y="1103"/>
              <a:ext cx="700" cy="673"/>
            </a:xfrm>
            <a:prstGeom prst="ellipse">
              <a:avLst/>
            </a:prstGeom>
            <a:gradFill rotWithShape="0">
              <a:gsLst>
                <a:gs pos="0">
                  <a:schemeClr val="bg1">
                    <a:alpha val="59999"/>
                  </a:schemeClr>
                </a:gs>
                <a:gs pos="100000">
                  <a:schemeClr val="accent1">
                    <a:alpha val="0"/>
                  </a:schemeClr>
                </a:gs>
              </a:gsLst>
              <a:lin ang="5400000" scaled="1"/>
            </a:gra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lstStyle/>
            <a:p>
              <a:endParaRPr lang="zh-CN" altLang="en-US">
                <a:cs typeface="微软雅黑" panose="020B0503020204020204" pitchFamily="34" charset="-122"/>
              </a:endParaRPr>
            </a:p>
          </p:txBody>
        </p:sp>
        <p:sp>
          <p:nvSpPr>
            <p:cNvPr id="21" name="_s1036"/>
            <p:cNvSpPr>
              <a:spLocks noChangeArrowheads="1"/>
            </p:cNvSpPr>
            <p:nvPr/>
          </p:nvSpPr>
          <p:spPr bwMode="auto">
            <a:xfrm>
              <a:off x="732" y="949"/>
              <a:ext cx="2054" cy="955"/>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pPr>
              <a:r>
                <a:rPr kumimoji="0" lang="en-US" sz="2400" b="0" i="0" u="none" strike="noStrike" cap="none" normalizeH="0" baseline="0" smtClean="0">
                  <a:ln>
                    <a:noFill/>
                  </a:ln>
                  <a:solidFill>
                    <a:srgbClr val="00FF00"/>
                  </a:solidFill>
                  <a:effectLst/>
                  <a:latin typeface="微软雅黑" panose="020B0503020204020204" pitchFamily="34" charset="-122"/>
                  <a:ea typeface="微软雅黑" panose="020B0503020204020204" pitchFamily="34" charset="-122"/>
                  <a:cs typeface="微软雅黑" panose="020B0503020204020204" pitchFamily="34" charset="-122"/>
                </a:rPr>
                <a:t>E</a:t>
              </a:r>
              <a:r>
                <a:rPr kumimoji="0" lang="en-US" sz="2400" b="0" i="0" u="none" strike="noStrike" cap="none" normalizeH="0" baseline="0" smtClean="0">
                  <a:ln>
                    <a:noFill/>
                  </a:ln>
                  <a:solidFill>
                    <a:srgbClr val="FFFF66"/>
                  </a:solidFill>
                  <a:effectLst/>
                  <a:latin typeface="微软雅黑" panose="020B0503020204020204" pitchFamily="34" charset="-122"/>
                  <a:ea typeface="微软雅黑" panose="020B0503020204020204" pitchFamily="34" charset="-122"/>
                  <a:cs typeface="微软雅黑" panose="020B0503020204020204" pitchFamily="34" charset="-122"/>
                </a:rPr>
                <a:t>H</a:t>
              </a:r>
              <a:r>
                <a:rPr kumimoji="0" lang="en-US" sz="2400" b="0"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rPr>
                <a:t>S</a:t>
              </a:r>
              <a:endParaRPr kumimoji="0" lang="zh-CN" altLang="en-US" sz="2400" b="0" i="0" u="none" strike="noStrike" cap="none" normalizeH="0" baseline="0" smtClean="0">
                <a:ln>
                  <a:noFill/>
                </a:ln>
                <a:solidFill>
                  <a:srgbClr val="FF0000"/>
                </a:solidFill>
                <a:effectLst/>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5" name="Rectangle 76"/>
          <p:cNvSpPr>
            <a:spLocks noChangeArrowheads="1"/>
          </p:cNvSpPr>
          <p:nvPr/>
        </p:nvSpPr>
        <p:spPr bwMode="auto">
          <a:xfrm>
            <a:off x="887120" y="1864578"/>
            <a:ext cx="7200900" cy="906463"/>
          </a:xfrm>
          <a:prstGeom prst="rect">
            <a:avLst/>
          </a:prstGeom>
          <a:noFill/>
          <a:ln w="12700" cmpd="sng">
            <a:solidFill>
              <a:srgbClr val="FF6600"/>
            </a:solidFill>
            <a:miter lim="800000"/>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0">
              <a:lnSpc>
                <a:spcPct val="110000"/>
              </a:lnSpc>
              <a:spcBef>
                <a:spcPct val="20000"/>
              </a:spcBef>
              <a:spcAft>
                <a:spcPct val="20000"/>
              </a:spcAft>
              <a:buFont typeface="Wingdings" panose="05000000000000000000" pitchFamily="2" charset="2"/>
              <a:buNone/>
            </a:pPr>
            <a:r>
              <a:rPr lang="en-US" sz="200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EHS = Environment</a:t>
            </a:r>
            <a:r>
              <a:rPr lang="zh-CN" altLang="en-US" sz="200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a:t>
            </a:r>
            <a:r>
              <a:rPr lang="en-US" sz="200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Health</a:t>
            </a:r>
            <a:r>
              <a:rPr lang="zh-CN" altLang="en-US" sz="200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a:t>
            </a:r>
            <a:r>
              <a:rPr lang="en-US" sz="200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Safety</a:t>
            </a:r>
            <a:endParaRPr lang="en-US" sz="200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latinLnBrk="0">
              <a:lnSpc>
                <a:spcPct val="110000"/>
              </a:lnSpc>
              <a:spcBef>
                <a:spcPct val="20000"/>
              </a:spcBef>
              <a:spcAft>
                <a:spcPct val="20000"/>
              </a:spcAft>
              <a:buFont typeface="Wingdings" panose="05000000000000000000" pitchFamily="2" charset="2"/>
              <a:buNone/>
            </a:pPr>
            <a:r>
              <a:rPr lang="zh-CN" altLang="en-US" sz="200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         环境        健康    安全</a:t>
            </a:r>
            <a:endParaRPr lang="en-US" sz="200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Text Box 77"/>
          <p:cNvSpPr txBox="1">
            <a:spLocks noChangeArrowheads="1"/>
          </p:cNvSpPr>
          <p:nvPr/>
        </p:nvSpPr>
        <p:spPr bwMode="auto">
          <a:xfrm>
            <a:off x="720002" y="3252028"/>
            <a:ext cx="7993062"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855" indent="-363855">
              <a:defRPr>
                <a:solidFill>
                  <a:schemeClr val="tx1"/>
                </a:solidFill>
                <a:latin typeface="Gulim" panose="020B0600000101010101" pitchFamily="34" charset="-127"/>
                <a:ea typeface="Gulim" panose="020B0600000101010101" pitchFamily="34" charset="-127"/>
              </a:defRPr>
            </a:lvl1pPr>
            <a:lvl2pPr marL="542925">
              <a:defRPr>
                <a:solidFill>
                  <a:schemeClr val="tx1"/>
                </a:solidFill>
                <a:latin typeface="Gulim" panose="020B0600000101010101" pitchFamily="34" charset="-127"/>
                <a:ea typeface="Gulim" panose="020B0600000101010101" pitchFamily="34" charset="-127"/>
              </a:defRPr>
            </a:lvl2pPr>
            <a:lvl3pPr>
              <a:defRPr>
                <a:solidFill>
                  <a:schemeClr val="tx1"/>
                </a:solidFill>
                <a:latin typeface="Gulim" panose="020B0600000101010101" pitchFamily="34" charset="-127"/>
                <a:ea typeface="Gulim" panose="020B0600000101010101" pitchFamily="34" charset="-127"/>
              </a:defRPr>
            </a:lvl3pPr>
            <a:lvl4pPr>
              <a:defRPr>
                <a:solidFill>
                  <a:schemeClr val="tx1"/>
                </a:solidFill>
                <a:latin typeface="Gulim" panose="020B0600000101010101" pitchFamily="34" charset="-127"/>
                <a:ea typeface="Gulim" panose="020B0600000101010101" pitchFamily="34" charset="-127"/>
              </a:defRPr>
            </a:lvl4pPr>
            <a:lvl5pPr>
              <a:defRPr>
                <a:solidFill>
                  <a:schemeClr val="tx1"/>
                </a:solidFill>
                <a:latin typeface="Gulim" panose="020B0600000101010101" pitchFamily="34" charset="-127"/>
                <a:ea typeface="Gulim" panose="020B0600000101010101" pitchFamily="34" charset="-127"/>
              </a:defRPr>
            </a:lvl5pPr>
            <a:lvl6pPr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6pPr>
            <a:lvl7pPr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7pPr>
            <a:lvl8pPr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8pPr>
            <a:lvl9pPr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9pPr>
          </a:lstStyle>
          <a:p>
            <a:pPr latinLnBrk="0">
              <a:spcBef>
                <a:spcPct val="5000"/>
              </a:spcBef>
              <a:buFont typeface="Arial" panose="020B0604020202020204" pitchFamily="34" charset="0"/>
              <a:buChar char="•"/>
            </a:pPr>
            <a:r>
              <a:rPr 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EHS</a:t>
            </a:r>
            <a:r>
              <a:rPr lang="zh-CN" alt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 </a:t>
            </a:r>
            <a:r>
              <a:rPr 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SHE</a:t>
            </a:r>
            <a:r>
              <a:rPr lang="zh-CN" alt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 </a:t>
            </a:r>
            <a:r>
              <a:rPr 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HSE</a:t>
            </a:r>
            <a:r>
              <a:rPr lang="zh-CN" alt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 </a:t>
            </a:r>
            <a:r>
              <a:rPr 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ESH</a:t>
            </a:r>
            <a:endParaRPr 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latinLnBrk="0">
              <a:spcBef>
                <a:spcPct val="5000"/>
              </a:spcBef>
              <a:buFont typeface="Arial" panose="020B0604020202020204" pitchFamily="34" charset="0"/>
              <a:buChar char="•"/>
            </a:pPr>
            <a:r>
              <a:rPr 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EHSS</a:t>
            </a:r>
            <a:r>
              <a:rPr lang="zh-CN" alt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：增加“</a:t>
            </a:r>
            <a:r>
              <a:rPr 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Security </a:t>
            </a:r>
            <a:r>
              <a:rPr lang="zh-CN" alt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保安”</a:t>
            </a:r>
            <a:endParaRPr lang="zh-CN" alt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latinLnBrk="0">
              <a:spcBef>
                <a:spcPct val="5000"/>
              </a:spcBef>
              <a:buFont typeface="Arial" panose="020B0604020202020204" pitchFamily="34" charset="0"/>
              <a:buChar char="•"/>
            </a:pPr>
            <a:r>
              <a:rPr 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EHSSS</a:t>
            </a:r>
            <a:r>
              <a:rPr lang="zh-CN" alt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：增加“</a:t>
            </a:r>
            <a:r>
              <a:rPr 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Social Responsibility </a:t>
            </a:r>
            <a:r>
              <a:rPr lang="zh-CN" alt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社会责任”</a:t>
            </a:r>
            <a:endParaRPr lang="zh-CN" altLang="en-US"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6141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73"/>
          <p:cNvSpPr>
            <a:spLocks noChangeArrowheads="1"/>
          </p:cNvSpPr>
          <p:nvPr/>
        </p:nvSpPr>
        <p:spPr bwMode="auto">
          <a:xfrm>
            <a:off x="1026795" y="831850"/>
            <a:ext cx="675132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a:spcBef>
                <a:spcPct val="50000"/>
              </a:spcBef>
              <a:buFontTx/>
              <a:buNone/>
            </a:pPr>
            <a:endParaRPr lang="en-US" sz="3200" b="1" dirty="0">
              <a:solidFill>
                <a:schemeClr val="tx2"/>
              </a:solidFill>
              <a:latin typeface="微软雅黑" panose="020B0503020204020204" pitchFamily="34" charset="-122"/>
              <a:ea typeface="+mj-ea"/>
              <a:cs typeface="微软雅黑" panose="020B0503020204020204" pitchFamily="34" charset="-122"/>
            </a:endParaRPr>
          </a:p>
          <a:p>
            <a:pPr algn="ctr">
              <a:spcBef>
                <a:spcPct val="50000"/>
              </a:spcBef>
              <a:buFontTx/>
              <a:buNone/>
            </a:pPr>
            <a:r>
              <a:rPr lang="en-US" sz="3200" b="1" dirty="0">
                <a:solidFill>
                  <a:schemeClr val="tx2"/>
                </a:solidFill>
                <a:latin typeface="微软雅黑" panose="020B0503020204020204" pitchFamily="34" charset="-122"/>
                <a:ea typeface="+mj-ea"/>
                <a:cs typeface="微软雅黑" panose="020B0503020204020204" pitchFamily="34" charset="-122"/>
              </a:rPr>
              <a:t>EHS</a:t>
            </a:r>
            <a:r>
              <a:rPr lang="zh-CN" altLang="en-US" sz="3200" b="1" dirty="0">
                <a:solidFill>
                  <a:schemeClr val="tx2"/>
                </a:solidFill>
                <a:latin typeface="微软雅黑" panose="020B0503020204020204" pitchFamily="34" charset="-122"/>
                <a:ea typeface="+mj-ea"/>
                <a:cs typeface="微软雅黑" panose="020B0503020204020204" pitchFamily="34" charset="-122"/>
              </a:rPr>
              <a:t>对于公司而言意味着什么？</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sp>
        <p:nvSpPr>
          <p:cNvPr id="13" name="Text Box 74"/>
          <p:cNvSpPr txBox="1">
            <a:spLocks noChangeArrowheads="1"/>
          </p:cNvSpPr>
          <p:nvPr/>
        </p:nvSpPr>
        <p:spPr bwMode="auto">
          <a:xfrm>
            <a:off x="887120" y="1888675"/>
            <a:ext cx="5040313"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63855" indent="-363855">
              <a:defRPr>
                <a:solidFill>
                  <a:schemeClr val="tx1"/>
                </a:solidFill>
                <a:latin typeface="Gulim" panose="020B0600000101010101" pitchFamily="34" charset="-127"/>
                <a:ea typeface="Gulim" panose="020B0600000101010101" pitchFamily="34" charset="-127"/>
              </a:defRPr>
            </a:lvl1pPr>
            <a:lvl2pPr marL="542925">
              <a:defRPr>
                <a:solidFill>
                  <a:schemeClr val="tx1"/>
                </a:solidFill>
                <a:latin typeface="Gulim" panose="020B0600000101010101" pitchFamily="34" charset="-127"/>
                <a:ea typeface="Gulim" panose="020B0600000101010101" pitchFamily="34" charset="-127"/>
              </a:defRPr>
            </a:lvl2pPr>
            <a:lvl3pPr>
              <a:defRPr>
                <a:solidFill>
                  <a:schemeClr val="tx1"/>
                </a:solidFill>
                <a:latin typeface="Gulim" panose="020B0600000101010101" pitchFamily="34" charset="-127"/>
                <a:ea typeface="Gulim" panose="020B0600000101010101" pitchFamily="34" charset="-127"/>
              </a:defRPr>
            </a:lvl3pPr>
            <a:lvl4pPr>
              <a:defRPr>
                <a:solidFill>
                  <a:schemeClr val="tx1"/>
                </a:solidFill>
                <a:latin typeface="Gulim" panose="020B0600000101010101" pitchFamily="34" charset="-127"/>
                <a:ea typeface="Gulim" panose="020B0600000101010101" pitchFamily="34" charset="-127"/>
              </a:defRPr>
            </a:lvl4pPr>
            <a:lvl5pPr>
              <a:defRPr>
                <a:solidFill>
                  <a:schemeClr val="tx1"/>
                </a:solidFill>
                <a:latin typeface="Gulim" panose="020B0600000101010101" pitchFamily="34" charset="-127"/>
                <a:ea typeface="Gulim" panose="020B0600000101010101" pitchFamily="34" charset="-127"/>
              </a:defRPr>
            </a:lvl5pPr>
            <a:lvl6pPr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6pPr>
            <a:lvl7pPr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7pPr>
            <a:lvl8pPr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8pPr>
            <a:lvl9pPr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9pPr>
          </a:lstStyle>
          <a:p>
            <a:pPr latinLnBrk="0">
              <a:spcBef>
                <a:spcPct val="50000"/>
              </a:spcBef>
              <a:buFont typeface="Arial" panose="020B0604020202020204" pitchFamily="34" charset="0"/>
              <a:buChar char="•"/>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控制风险</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latinLnBrk="0">
              <a:spcBef>
                <a:spcPct val="50000"/>
              </a:spcBef>
              <a:buFont typeface="Arial" panose="020B0604020202020204" pitchFamily="34" charset="0"/>
              <a:buChar char="•"/>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“不要出事！”</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Rectangle 75"/>
          <p:cNvSpPr>
            <a:spLocks noChangeArrowheads="1"/>
          </p:cNvSpPr>
          <p:nvPr/>
        </p:nvSpPr>
        <p:spPr bwMode="auto">
          <a:xfrm>
            <a:off x="720002" y="3086100"/>
            <a:ext cx="6697663" cy="290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a:spcBef>
                <a:spcPct val="20000"/>
              </a:spcBef>
              <a:buFontTx/>
              <a:buNone/>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对不同公司来说，</a:t>
            </a:r>
            <a:r>
              <a:rPr 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EHS</a:t>
            </a: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也许意味着不同的含义：</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ct val="20000"/>
              </a:spcBef>
              <a:buFontTx/>
              <a:buChar char="•"/>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避免人员伤害或环境破坏</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ct val="20000"/>
              </a:spcBef>
              <a:buFontTx/>
              <a:buChar char="•"/>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遵守法律</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ct val="20000"/>
              </a:spcBef>
              <a:buFontTx/>
              <a:buChar char="•"/>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公司的声誉</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ct val="20000"/>
              </a:spcBef>
              <a:buFontTx/>
              <a:buChar char="•"/>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降低或者增加成本</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ct val="20000"/>
              </a:spcBef>
              <a:buFontTx/>
              <a:buChar char="•"/>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人性化管理</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Rectangle 76"/>
          <p:cNvSpPr>
            <a:spLocks noChangeArrowheads="1"/>
          </p:cNvSpPr>
          <p:nvPr/>
        </p:nvSpPr>
        <p:spPr bwMode="auto">
          <a:xfrm>
            <a:off x="4462463" y="4025900"/>
            <a:ext cx="4173537" cy="167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742950" lvl="1" indent="-285750">
              <a:buFontTx/>
              <a:buNone/>
            </a:pPr>
            <a:r>
              <a:rPr lang="zh-CN" altLang="en-US" sz="2000">
                <a:solidFill>
                  <a:srgbClr val="146284"/>
                </a:solidFill>
                <a:latin typeface="微软雅黑" panose="020B0503020204020204" pitchFamily="34" charset="-122"/>
                <a:cs typeface="微软雅黑" panose="020B0503020204020204" pitchFamily="34" charset="-122"/>
              </a:rPr>
              <a:t>也许还有更多的含义</a:t>
            </a:r>
            <a:r>
              <a:rPr lang="en-US" sz="2000">
                <a:solidFill>
                  <a:srgbClr val="146284"/>
                </a:solidFill>
                <a:latin typeface="微软雅黑" panose="020B0503020204020204" pitchFamily="34" charset="-122"/>
                <a:cs typeface="微软雅黑" panose="020B0503020204020204" pitchFamily="34" charset="-122"/>
              </a:rPr>
              <a:t>……</a:t>
            </a:r>
            <a:endParaRPr lang="en-US" sz="2000">
              <a:solidFill>
                <a:srgbClr val="146284"/>
              </a:solidFill>
              <a:latin typeface="微软雅黑" panose="020B0503020204020204" pitchFamily="34" charset="-122"/>
              <a:cs typeface="微软雅黑" panose="020B0503020204020204" pitchFamily="34" charset="-122"/>
            </a:endParaRPr>
          </a:p>
          <a:p>
            <a:pPr marL="742950" lvl="1" indent="-285750">
              <a:buFontTx/>
              <a:buChar char="–"/>
            </a:pPr>
            <a:r>
              <a:rPr lang="zh-CN" altLang="en-US" sz="2000">
                <a:solidFill>
                  <a:srgbClr val="146284"/>
                </a:solidFill>
                <a:latin typeface="微软雅黑" panose="020B0503020204020204" pitchFamily="34" charset="-122"/>
                <a:cs typeface="微软雅黑" panose="020B0503020204020204" pitchFamily="34" charset="-122"/>
              </a:rPr>
              <a:t>诚信</a:t>
            </a:r>
            <a:endParaRPr lang="zh-CN" altLang="en-US" sz="2000">
              <a:solidFill>
                <a:srgbClr val="146284"/>
              </a:solidFill>
              <a:latin typeface="微软雅黑" panose="020B0503020204020204" pitchFamily="34" charset="-122"/>
              <a:cs typeface="微软雅黑" panose="020B0503020204020204" pitchFamily="34" charset="-122"/>
            </a:endParaRPr>
          </a:p>
          <a:p>
            <a:pPr marL="742950" lvl="1" indent="-285750">
              <a:buFontTx/>
              <a:buChar char="–"/>
            </a:pPr>
            <a:r>
              <a:rPr lang="zh-CN" altLang="en-US" sz="2000">
                <a:solidFill>
                  <a:srgbClr val="146284"/>
                </a:solidFill>
                <a:latin typeface="微软雅黑" panose="020B0503020204020204" pitchFamily="34" charset="-122"/>
                <a:cs typeface="微软雅黑" panose="020B0503020204020204" pitchFamily="34" charset="-122"/>
              </a:rPr>
              <a:t>对社会的承诺</a:t>
            </a:r>
            <a:endParaRPr lang="zh-CN" altLang="en-US" sz="2000">
              <a:solidFill>
                <a:srgbClr val="146284"/>
              </a:solidFill>
              <a:latin typeface="微软雅黑" panose="020B0503020204020204" pitchFamily="34" charset="-122"/>
              <a:cs typeface="微软雅黑" panose="020B0503020204020204" pitchFamily="34" charset="-122"/>
            </a:endParaRPr>
          </a:p>
          <a:p>
            <a:pPr marL="742950" lvl="1" indent="-285750">
              <a:buFontTx/>
              <a:buChar char="–"/>
            </a:pPr>
            <a:r>
              <a:rPr lang="zh-CN" altLang="en-US" sz="2000">
                <a:solidFill>
                  <a:srgbClr val="146284"/>
                </a:solidFill>
                <a:latin typeface="微软雅黑" panose="020B0503020204020204" pitchFamily="34" charset="-122"/>
                <a:cs typeface="微软雅黑" panose="020B0503020204020204" pitchFamily="34" charset="-122"/>
              </a:rPr>
              <a:t>提高员工的自豪感和忠诚度</a:t>
            </a:r>
            <a:endParaRPr lang="zh-CN" altLang="en-US" sz="2000">
              <a:solidFill>
                <a:srgbClr val="146284"/>
              </a:solidFill>
              <a:latin typeface="微软雅黑" panose="020B0503020204020204" pitchFamily="34" charset="-122"/>
              <a:cs typeface="微软雅黑" panose="020B0503020204020204" pitchFamily="34" charset="-122"/>
            </a:endParaRPr>
          </a:p>
          <a:p>
            <a:pPr marL="742950" lvl="1" indent="-285750">
              <a:buFontTx/>
              <a:buChar char="–"/>
            </a:pPr>
            <a:r>
              <a:rPr lang="zh-CN" altLang="en-US" sz="2000">
                <a:solidFill>
                  <a:srgbClr val="146284"/>
                </a:solidFill>
                <a:latin typeface="微软雅黑" panose="020B0503020204020204" pitchFamily="34" charset="-122"/>
                <a:cs typeface="微软雅黑" panose="020B0503020204020204" pitchFamily="34" charset="-122"/>
              </a:rPr>
              <a:t>公司的价值观</a:t>
            </a:r>
            <a:endParaRPr lang="zh-CN" altLang="en-US" sz="2000">
              <a:solidFill>
                <a:srgbClr val="146284"/>
              </a:solidFill>
              <a:latin typeface="微软雅黑" panose="020B0503020204020204" pitchFamily="34" charset="-122"/>
              <a:cs typeface="微软雅黑" panose="020B0503020204020204" pitchFamily="34" charset="-122"/>
            </a:endParaRPr>
          </a:p>
        </p:txBody>
      </p:sp>
      <p:pic>
        <p:nvPicPr>
          <p:cNvPr id="21" name="Picture 78" descr="MCj04376250000[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636000" y="2060575"/>
            <a:ext cx="205105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7856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74"/>
          <p:cNvSpPr>
            <a:spLocks noChangeArrowheads="1"/>
          </p:cNvSpPr>
          <p:nvPr/>
        </p:nvSpPr>
        <p:spPr bwMode="auto">
          <a:xfrm>
            <a:off x="2213212" y="1478198"/>
            <a:ext cx="6451979" cy="4703763"/>
          </a:xfrm>
          <a:prstGeom prst="rect">
            <a:avLst/>
          </a:prstGeom>
          <a:solidFill>
            <a:srgbClr val="FFCC99">
              <a:alpha val="4999"/>
            </a:srgbClr>
          </a:solidFill>
          <a:ln w="12700" cmpd="sng">
            <a:solidFill>
              <a:srgbClr val="FF99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latinLnBrk="0" hangingPunct="0"/>
            <a:endParaRPr lang="en-GB"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Text Box 94"/>
          <p:cNvSpPr txBox="1">
            <a:spLocks noChangeArrowheads="1"/>
          </p:cNvSpPr>
          <p:nvPr/>
        </p:nvSpPr>
        <p:spPr bwMode="auto">
          <a:xfrm>
            <a:off x="1012362" y="805815"/>
            <a:ext cx="8715375" cy="58356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latinLnBrk="0" hangingPunct="0"/>
            <a:r>
              <a:rPr lang="en-US" sz="3200" b="1" dirty="0">
                <a:solidFill>
                  <a:schemeClr val="tx2"/>
                </a:solidFill>
                <a:latin typeface="微软雅黑" panose="020B0503020204020204" pitchFamily="34" charset="-122"/>
                <a:ea typeface="+mj-ea"/>
                <a:cs typeface="微软雅黑" panose="020B0503020204020204" pitchFamily="34" charset="-122"/>
              </a:rPr>
              <a:t>EHS</a:t>
            </a:r>
            <a:r>
              <a:rPr lang="zh-CN" altLang="en-US" sz="3200" b="1" dirty="0">
                <a:solidFill>
                  <a:schemeClr val="tx2"/>
                </a:solidFill>
                <a:latin typeface="微软雅黑" panose="020B0503020204020204" pitchFamily="34" charset="-122"/>
                <a:ea typeface="+mj-ea"/>
                <a:cs typeface="微软雅黑" panose="020B0503020204020204" pitchFamily="34" charset="-122"/>
              </a:rPr>
              <a:t>管理存在的意义：节约成本、增加商业价值</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graphicFrame>
        <p:nvGraphicFramePr>
          <p:cNvPr id="16" name="Object 75"/>
          <p:cNvGraphicFramePr/>
          <p:nvPr/>
        </p:nvGraphicFramePr>
        <p:xfrm>
          <a:off x="4843096" y="3217305"/>
          <a:ext cx="1279525" cy="1169988"/>
        </p:xfrm>
        <a:graphic>
          <a:graphicData uri="http://schemas.openxmlformats.org/presentationml/2006/ole">
            <mc:AlternateContent xmlns:mc="http://schemas.openxmlformats.org/markup-compatibility/2006">
              <mc:Choice xmlns:v="urn:schemas-microsoft-com:vml" Requires="v">
                <p:oleObj spid="_x0000_s2051" name="" r:id="rId1" imgW="412750" imgH="462280" progId="MS_ClipArt_Gallery.2">
                  <p:embed/>
                </p:oleObj>
              </mc:Choice>
              <mc:Fallback>
                <p:oleObj name="" r:id="rId1" imgW="412750" imgH="462280" progId="MS_ClipArt_Gallery.2">
                  <p:embed/>
                  <p:pic>
                    <p:nvPicPr>
                      <p:cNvPr id="0" name="图片 2050"/>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096" y="3217305"/>
                        <a:ext cx="1279525" cy="1169988"/>
                      </a:xfrm>
                      <a:prstGeom prst="rect">
                        <a:avLst/>
                      </a:prstGeom>
                      <a:noFill/>
                      <a:ln w="9525" cmpd="sng">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 name="Oval 76"/>
          <p:cNvSpPr>
            <a:spLocks noChangeArrowheads="1"/>
          </p:cNvSpPr>
          <p:nvPr/>
        </p:nvSpPr>
        <p:spPr bwMode="auto">
          <a:xfrm>
            <a:off x="4081096" y="1825068"/>
            <a:ext cx="1403350" cy="668337"/>
          </a:xfrm>
          <a:prstGeom prst="ellipse">
            <a:avLst/>
          </a:prstGeom>
          <a:solidFill>
            <a:srgbClr val="CCECFF"/>
          </a:solidFill>
          <a:ln w="12700" cmpd="sng">
            <a:solidFill>
              <a:srgbClr val="FF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latinLnBrk="0" hangingPunct="0"/>
            <a:r>
              <a:rPr lang="zh-CN" altLang="en-US">
                <a:latin typeface="微软雅黑" panose="020B0503020204020204" pitchFamily="34" charset="-122"/>
                <a:ea typeface="微软雅黑" panose="020B0503020204020204" pitchFamily="34" charset="-122"/>
                <a:cs typeface="微软雅黑" panose="020B0503020204020204" pitchFamily="34" charset="-122"/>
              </a:rPr>
              <a:t>机会</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Oval 77"/>
          <p:cNvSpPr>
            <a:spLocks noChangeArrowheads="1"/>
          </p:cNvSpPr>
          <p:nvPr/>
        </p:nvSpPr>
        <p:spPr bwMode="auto">
          <a:xfrm>
            <a:off x="2769821" y="2326718"/>
            <a:ext cx="1685925" cy="946150"/>
          </a:xfrm>
          <a:prstGeom prst="ellipse">
            <a:avLst/>
          </a:prstGeom>
          <a:solidFill>
            <a:srgbClr val="CCECFF"/>
          </a:solidFill>
          <a:ln w="12700" cmpd="sng">
            <a:solidFill>
              <a:srgbClr val="FF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latinLnBrk="0" hangingPunct="0"/>
            <a:r>
              <a:rPr lang="zh-CN" altLang="en-US" dirty="0">
                <a:latin typeface="微软雅黑" panose="020B0503020204020204" pitchFamily="34" charset="-122"/>
                <a:ea typeface="微软雅黑" panose="020B0503020204020204" pitchFamily="34" charset="-122"/>
                <a:cs typeface="微软雅黑" panose="020B0503020204020204" pitchFamily="34" charset="-122"/>
              </a:rPr>
              <a:t>声誉和市值</a:t>
            </a:r>
            <a:endParaRPr lang="zh-CN" altLang="en-US"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Oval 78"/>
          <p:cNvSpPr>
            <a:spLocks noChangeArrowheads="1"/>
          </p:cNvSpPr>
          <p:nvPr/>
        </p:nvSpPr>
        <p:spPr bwMode="auto">
          <a:xfrm>
            <a:off x="6703646" y="2382280"/>
            <a:ext cx="1404938" cy="668338"/>
          </a:xfrm>
          <a:prstGeom prst="ellipse">
            <a:avLst/>
          </a:prstGeom>
          <a:solidFill>
            <a:srgbClr val="CCECFF"/>
          </a:solidFill>
          <a:ln w="12700" cmpd="sng">
            <a:solidFill>
              <a:srgbClr val="FF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latinLnBrk="0" hangingPunct="0"/>
            <a:r>
              <a:rPr lang="zh-CN" altLang="en-US">
                <a:latin typeface="微软雅黑" panose="020B0503020204020204" pitchFamily="34" charset="-122"/>
                <a:ea typeface="微软雅黑" panose="020B0503020204020204" pitchFamily="34" charset="-122"/>
                <a:cs typeface="微软雅黑" panose="020B0503020204020204" pitchFamily="34" charset="-122"/>
              </a:rPr>
              <a:t>罚款和责任</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Oval 79"/>
          <p:cNvSpPr>
            <a:spLocks noChangeArrowheads="1"/>
          </p:cNvSpPr>
          <p:nvPr/>
        </p:nvSpPr>
        <p:spPr bwMode="auto">
          <a:xfrm>
            <a:off x="6759209" y="3496705"/>
            <a:ext cx="1743075" cy="779463"/>
          </a:xfrm>
          <a:prstGeom prst="ellipse">
            <a:avLst/>
          </a:prstGeom>
          <a:solidFill>
            <a:srgbClr val="CCECFF"/>
          </a:solidFill>
          <a:ln w="12700" cmpd="sng">
            <a:solidFill>
              <a:srgbClr val="FF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latinLnBrk="0" hangingPunct="0"/>
            <a:r>
              <a:rPr lang="zh-CN" altLang="en-US">
                <a:latin typeface="微软雅黑" panose="020B0503020204020204" pitchFamily="34" charset="-122"/>
                <a:ea typeface="微软雅黑" panose="020B0503020204020204" pitchFamily="34" charset="-122"/>
                <a:cs typeface="微软雅黑" panose="020B0503020204020204" pitchFamily="34" charset="-122"/>
              </a:rPr>
              <a:t>事故损失</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Oval 80"/>
          <p:cNvSpPr>
            <a:spLocks noChangeArrowheads="1"/>
          </p:cNvSpPr>
          <p:nvPr/>
        </p:nvSpPr>
        <p:spPr bwMode="auto">
          <a:xfrm>
            <a:off x="4736734" y="4831793"/>
            <a:ext cx="1404937" cy="669925"/>
          </a:xfrm>
          <a:prstGeom prst="ellipse">
            <a:avLst/>
          </a:prstGeom>
          <a:solidFill>
            <a:srgbClr val="CCECFF"/>
          </a:solidFill>
          <a:ln w="12700" cmpd="sng">
            <a:solidFill>
              <a:srgbClr val="FF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latinLnBrk="0" hangingPunct="0"/>
            <a:r>
              <a:rPr lang="zh-CN" altLang="en-US">
                <a:latin typeface="微软雅黑" panose="020B0503020204020204" pitchFamily="34" charset="-122"/>
                <a:ea typeface="微软雅黑" panose="020B0503020204020204" pitchFamily="34" charset="-122"/>
                <a:cs typeface="微软雅黑" panose="020B0503020204020204" pitchFamily="34" charset="-122"/>
              </a:rPr>
              <a:t>生产损失</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Oval 81"/>
          <p:cNvSpPr>
            <a:spLocks noChangeArrowheads="1"/>
          </p:cNvSpPr>
          <p:nvPr/>
        </p:nvSpPr>
        <p:spPr bwMode="auto">
          <a:xfrm>
            <a:off x="2995246" y="4720668"/>
            <a:ext cx="1403350" cy="669925"/>
          </a:xfrm>
          <a:prstGeom prst="ellipse">
            <a:avLst/>
          </a:prstGeom>
          <a:solidFill>
            <a:srgbClr val="CCECFF"/>
          </a:solidFill>
          <a:ln w="12700" cmpd="sng">
            <a:solidFill>
              <a:srgbClr val="FF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latinLnBrk="0" hangingPunct="0"/>
            <a:r>
              <a:rPr lang="zh-CN" altLang="en-US">
                <a:latin typeface="微软雅黑" panose="020B0503020204020204" pitchFamily="34" charset="-122"/>
                <a:ea typeface="微软雅黑" panose="020B0503020204020204" pitchFamily="34" charset="-122"/>
                <a:cs typeface="微软雅黑" panose="020B0503020204020204" pitchFamily="34" charset="-122"/>
              </a:rPr>
              <a:t>节能</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 name="Oval 82"/>
          <p:cNvSpPr>
            <a:spLocks noChangeArrowheads="1"/>
          </p:cNvSpPr>
          <p:nvPr/>
        </p:nvSpPr>
        <p:spPr bwMode="auto">
          <a:xfrm>
            <a:off x="2601546" y="3552268"/>
            <a:ext cx="1404938" cy="668337"/>
          </a:xfrm>
          <a:prstGeom prst="ellipse">
            <a:avLst/>
          </a:prstGeom>
          <a:solidFill>
            <a:srgbClr val="CCECFF"/>
          </a:solidFill>
          <a:ln w="12700" cmpd="sng">
            <a:solidFill>
              <a:srgbClr val="FF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latinLnBrk="0" hangingPunct="0"/>
            <a:r>
              <a:rPr lang="zh-CN" altLang="en-US">
                <a:latin typeface="微软雅黑" panose="020B0503020204020204" pitchFamily="34" charset="-122"/>
                <a:ea typeface="微软雅黑" panose="020B0503020204020204" pitchFamily="34" charset="-122"/>
                <a:cs typeface="微软雅黑" panose="020B0503020204020204" pitchFamily="34" charset="-122"/>
              </a:rPr>
              <a:t>高效的员工</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Oval 83"/>
          <p:cNvSpPr>
            <a:spLocks noChangeArrowheads="1"/>
          </p:cNvSpPr>
          <p:nvPr/>
        </p:nvSpPr>
        <p:spPr bwMode="auto">
          <a:xfrm>
            <a:off x="6648084" y="4776230"/>
            <a:ext cx="1404937" cy="669925"/>
          </a:xfrm>
          <a:prstGeom prst="ellipse">
            <a:avLst/>
          </a:prstGeom>
          <a:solidFill>
            <a:srgbClr val="CCECFF"/>
          </a:solidFill>
          <a:ln w="12700" cmpd="sng">
            <a:solidFill>
              <a:srgbClr val="FF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latinLnBrk="0" hangingPunct="0"/>
            <a:r>
              <a:rPr lang="zh-CN" altLang="en-US">
                <a:latin typeface="微软雅黑" panose="020B0503020204020204" pitchFamily="34" charset="-122"/>
                <a:ea typeface="微软雅黑" panose="020B0503020204020204" pitchFamily="34" charset="-122"/>
                <a:cs typeface="微软雅黑" panose="020B0503020204020204" pitchFamily="34" charset="-122"/>
              </a:rPr>
              <a:t>法律责任</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Line 84"/>
          <p:cNvSpPr>
            <a:spLocks noChangeShapeType="1"/>
          </p:cNvSpPr>
          <p:nvPr/>
        </p:nvSpPr>
        <p:spPr bwMode="auto">
          <a:xfrm>
            <a:off x="4962159" y="2604530"/>
            <a:ext cx="393700" cy="501650"/>
          </a:xfrm>
          <a:prstGeom prst="line">
            <a:avLst/>
          </a:prstGeom>
          <a:noFill/>
          <a:ln w="38100" cmpd="sng">
            <a:solidFill>
              <a:srgbClr val="FF99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5" name="Line 85"/>
          <p:cNvSpPr>
            <a:spLocks noChangeShapeType="1"/>
          </p:cNvSpPr>
          <p:nvPr/>
        </p:nvSpPr>
        <p:spPr bwMode="auto">
          <a:xfrm flipH="1" flipV="1">
            <a:off x="5376496" y="4276168"/>
            <a:ext cx="0" cy="500062"/>
          </a:xfrm>
          <a:prstGeom prst="line">
            <a:avLst/>
          </a:prstGeom>
          <a:noFill/>
          <a:ln w="38100" cmpd="sng">
            <a:solidFill>
              <a:srgbClr val="FF99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6" name="Line 86"/>
          <p:cNvSpPr>
            <a:spLocks noChangeShapeType="1"/>
          </p:cNvSpPr>
          <p:nvPr/>
        </p:nvSpPr>
        <p:spPr bwMode="auto">
          <a:xfrm flipV="1">
            <a:off x="4398596" y="4331730"/>
            <a:ext cx="506413" cy="500063"/>
          </a:xfrm>
          <a:prstGeom prst="line">
            <a:avLst/>
          </a:prstGeom>
          <a:noFill/>
          <a:ln w="38100" cmpd="sng">
            <a:solidFill>
              <a:srgbClr val="FF99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7" name="Line 87"/>
          <p:cNvSpPr>
            <a:spLocks noChangeShapeType="1"/>
          </p:cNvSpPr>
          <p:nvPr/>
        </p:nvSpPr>
        <p:spPr bwMode="auto">
          <a:xfrm>
            <a:off x="4117609" y="3830080"/>
            <a:ext cx="619125" cy="55563"/>
          </a:xfrm>
          <a:prstGeom prst="line">
            <a:avLst/>
          </a:prstGeom>
          <a:noFill/>
          <a:ln w="38100" cmpd="sng">
            <a:solidFill>
              <a:srgbClr val="FF99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8" name="Line 88"/>
          <p:cNvSpPr>
            <a:spLocks noChangeShapeType="1"/>
          </p:cNvSpPr>
          <p:nvPr/>
        </p:nvSpPr>
        <p:spPr bwMode="auto">
          <a:xfrm>
            <a:off x="4343034" y="3050618"/>
            <a:ext cx="506412" cy="501650"/>
          </a:xfrm>
          <a:prstGeom prst="line">
            <a:avLst/>
          </a:prstGeom>
          <a:noFill/>
          <a:ln w="38100" cmpd="sng">
            <a:solidFill>
              <a:srgbClr val="FF99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9" name="Line 89"/>
          <p:cNvSpPr>
            <a:spLocks noChangeShapeType="1"/>
          </p:cNvSpPr>
          <p:nvPr/>
        </p:nvSpPr>
        <p:spPr bwMode="auto">
          <a:xfrm flipH="1">
            <a:off x="5747971" y="2883930"/>
            <a:ext cx="730250" cy="612775"/>
          </a:xfrm>
          <a:prstGeom prst="line">
            <a:avLst/>
          </a:prstGeom>
          <a:noFill/>
          <a:ln w="38100" cmpd="sng">
            <a:solidFill>
              <a:srgbClr val="FF99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0" name="Line 90"/>
          <p:cNvSpPr>
            <a:spLocks noChangeShapeType="1"/>
          </p:cNvSpPr>
          <p:nvPr/>
        </p:nvSpPr>
        <p:spPr bwMode="auto">
          <a:xfrm flipH="1">
            <a:off x="5917834" y="3885643"/>
            <a:ext cx="730250" cy="0"/>
          </a:xfrm>
          <a:prstGeom prst="line">
            <a:avLst/>
          </a:prstGeom>
          <a:noFill/>
          <a:ln w="38100" cmpd="sng">
            <a:solidFill>
              <a:srgbClr val="FF99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1" name="Line 91"/>
          <p:cNvSpPr>
            <a:spLocks noChangeShapeType="1"/>
          </p:cNvSpPr>
          <p:nvPr/>
        </p:nvSpPr>
        <p:spPr bwMode="auto">
          <a:xfrm flipH="1" flipV="1">
            <a:off x="6028959" y="4220605"/>
            <a:ext cx="674687" cy="333375"/>
          </a:xfrm>
          <a:prstGeom prst="line">
            <a:avLst/>
          </a:prstGeom>
          <a:noFill/>
          <a:ln w="38100" cmpd="sng">
            <a:solidFill>
              <a:srgbClr val="FF99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2" name="Oval 92"/>
          <p:cNvSpPr>
            <a:spLocks noChangeArrowheads="1"/>
          </p:cNvSpPr>
          <p:nvPr/>
        </p:nvSpPr>
        <p:spPr bwMode="auto">
          <a:xfrm>
            <a:off x="5584459" y="1825068"/>
            <a:ext cx="1404937" cy="668337"/>
          </a:xfrm>
          <a:prstGeom prst="ellipse">
            <a:avLst/>
          </a:prstGeom>
          <a:solidFill>
            <a:srgbClr val="CCECFF"/>
          </a:solidFill>
          <a:ln w="12700" cmpd="sng">
            <a:solidFill>
              <a:srgbClr val="FF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latinLnBrk="0" hangingPunct="0"/>
            <a:r>
              <a:rPr lang="zh-CN" altLang="en-US">
                <a:latin typeface="微软雅黑" panose="020B0503020204020204" pitchFamily="34" charset="-122"/>
                <a:ea typeface="微软雅黑" panose="020B0503020204020204" pitchFamily="34" charset="-122"/>
                <a:cs typeface="微软雅黑" panose="020B0503020204020204" pitchFamily="34" charset="-122"/>
              </a:rPr>
              <a:t>商业管理</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3" name="Line 93"/>
          <p:cNvSpPr>
            <a:spLocks noChangeShapeType="1"/>
          </p:cNvSpPr>
          <p:nvPr/>
        </p:nvSpPr>
        <p:spPr bwMode="auto">
          <a:xfrm flipH="1">
            <a:off x="5636846" y="2548968"/>
            <a:ext cx="361950" cy="557212"/>
          </a:xfrm>
          <a:prstGeom prst="line">
            <a:avLst/>
          </a:prstGeom>
          <a:noFill/>
          <a:ln w="38100" cmpd="sng">
            <a:solidFill>
              <a:srgbClr val="FF99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3855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灯片编号占位符 3"/>
          <p:cNvSpPr txBox="1"/>
          <p:nvPr/>
        </p:nvSpPr>
        <p:spPr>
          <a:xfrm>
            <a:off x="6553200" y="6245225"/>
            <a:ext cx="2133600"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4E8D1BA-4D8D-4B0A-BC19-B63B6669E4E4}" type="slidenum">
              <a:rPr lang="zh-CN" altLang="ko-KR" smtClean="0">
                <a:cs typeface="微软雅黑" panose="020B0503020204020204" pitchFamily="34" charset="-122"/>
              </a:rPr>
            </a:fld>
            <a:endParaRPr lang="zh-CN" altLang="ko-KR">
              <a:cs typeface="微软雅黑" panose="020B0503020204020204" pitchFamily="34" charset="-122"/>
            </a:endParaRPr>
          </a:p>
        </p:txBody>
      </p:sp>
      <p:pic>
        <p:nvPicPr>
          <p:cNvPr id="13" name="Picture 74" descr="j0293240"/>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600388" y="4234953"/>
            <a:ext cx="1943100" cy="165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5"/>
          <p:cNvSpPr>
            <a:spLocks noChangeArrowheads="1"/>
          </p:cNvSpPr>
          <p:nvPr/>
        </p:nvSpPr>
        <p:spPr bwMode="auto">
          <a:xfrm>
            <a:off x="747661" y="753614"/>
            <a:ext cx="49657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spcBef>
                <a:spcPct val="50000"/>
              </a:spcBef>
              <a:buFontTx/>
              <a:buNone/>
            </a:pPr>
            <a:r>
              <a:rPr lang="en-US" sz="3200" b="1" dirty="0">
                <a:solidFill>
                  <a:schemeClr val="tx2"/>
                </a:solidFill>
                <a:latin typeface="微软雅黑" panose="020B0503020204020204" pitchFamily="34" charset="-122"/>
                <a:ea typeface="+mj-ea"/>
                <a:cs typeface="微软雅黑" panose="020B0503020204020204" pitchFamily="34" charset="-122"/>
              </a:rPr>
              <a:t>EHS</a:t>
            </a:r>
            <a:r>
              <a:rPr lang="zh-CN" altLang="en-US" sz="3200" b="1" dirty="0">
                <a:solidFill>
                  <a:schemeClr val="tx2"/>
                </a:solidFill>
                <a:latin typeface="微软雅黑" panose="020B0503020204020204" pitchFamily="34" charset="-122"/>
                <a:ea typeface="+mj-ea"/>
                <a:cs typeface="微软雅黑" panose="020B0503020204020204" pitchFamily="34" charset="-122"/>
              </a:rPr>
              <a:t>管理能够带来的好处</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sp>
        <p:nvSpPr>
          <p:cNvPr id="16" name="Rectangle 76"/>
          <p:cNvSpPr>
            <a:spLocks noChangeArrowheads="1"/>
          </p:cNvSpPr>
          <p:nvPr/>
        </p:nvSpPr>
        <p:spPr bwMode="auto">
          <a:xfrm>
            <a:off x="733831" y="1643868"/>
            <a:ext cx="7843837"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465455" indent="-465455">
              <a:lnSpc>
                <a:spcPct val="140000"/>
              </a:lnSpc>
              <a:spcBef>
                <a:spcPct val="20000"/>
              </a:spcBef>
              <a:buFont typeface="Wingdings" panose="05000000000000000000" pitchFamily="2" charset="2"/>
              <a:buChar char="l"/>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对新项目的设计进行系统的分析可以节约成本</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465455" indent="-465455">
              <a:lnSpc>
                <a:spcPct val="140000"/>
              </a:lnSpc>
              <a:spcBef>
                <a:spcPct val="20000"/>
              </a:spcBef>
              <a:buFont typeface="Wingdings" panose="05000000000000000000" pitchFamily="2" charset="2"/>
              <a:buChar char="l"/>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减少装置或设施的停车的时间</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465455" indent="-465455">
              <a:lnSpc>
                <a:spcPct val="140000"/>
              </a:lnSpc>
              <a:spcBef>
                <a:spcPct val="20000"/>
              </a:spcBef>
              <a:buFont typeface="Wingdings" panose="05000000000000000000" pitchFamily="2" charset="2"/>
              <a:buChar char="l"/>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降低维修成本</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465455" indent="-465455">
              <a:lnSpc>
                <a:spcPct val="140000"/>
              </a:lnSpc>
              <a:spcBef>
                <a:spcPct val="20000"/>
              </a:spcBef>
              <a:buFont typeface="Wingdings" panose="05000000000000000000" pitchFamily="2" charset="2"/>
              <a:buChar char="l"/>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获得完整的生产数据</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465455" indent="-465455">
              <a:lnSpc>
                <a:spcPct val="140000"/>
              </a:lnSpc>
              <a:spcBef>
                <a:spcPct val="20000"/>
              </a:spcBef>
              <a:buFont typeface="Wingdings" panose="05000000000000000000" pitchFamily="2" charset="2"/>
              <a:buChar char="l"/>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提升产品质量，获得更好的客户满意度</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465455" indent="-465455">
              <a:lnSpc>
                <a:spcPct val="140000"/>
              </a:lnSpc>
              <a:spcBef>
                <a:spcPct val="20000"/>
              </a:spcBef>
              <a:buFont typeface="Wingdings" panose="05000000000000000000" pitchFamily="2" charset="2"/>
              <a:buChar char="l"/>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公司在行业中的美誉度</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465455" indent="-465455">
              <a:lnSpc>
                <a:spcPct val="140000"/>
              </a:lnSpc>
              <a:spcBef>
                <a:spcPct val="20000"/>
              </a:spcBef>
              <a:buFont typeface="Wingdings" panose="05000000000000000000" pitchFamily="2" charset="2"/>
              <a:buChar char="l"/>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容易吸引好的员工加入公司</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465455" indent="-465455">
              <a:lnSpc>
                <a:spcPct val="140000"/>
              </a:lnSpc>
              <a:spcBef>
                <a:spcPct val="20000"/>
              </a:spcBef>
              <a:buFont typeface="Wingdings" panose="05000000000000000000" pitchFamily="2" charset="2"/>
              <a:buChar char="l"/>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改进并稳定劳资关系</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1188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63" descr="200907272245054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1084" y="1540206"/>
            <a:ext cx="75184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75"/>
          <p:cNvSpPr>
            <a:spLocks noChangeArrowheads="1"/>
          </p:cNvSpPr>
          <p:nvPr/>
        </p:nvSpPr>
        <p:spPr bwMode="auto">
          <a:xfrm>
            <a:off x="4073284" y="676486"/>
            <a:ext cx="3886200"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latinLnBrk="0" hangingPunct="0"/>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保险费</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a:p>
            <a:pPr eaLnBrk="0" latinLnBrk="0" hangingPunct="0"/>
            <a:r>
              <a:rPr lang="en-GB" altLang="en-US" sz="2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cs typeface="微软雅黑" panose="020B0503020204020204" pitchFamily="34" charset="-122"/>
              </a:rPr>
              <a:t>包括伤害、疾病和损失</a:t>
            </a:r>
            <a:endParaRPr lang="zh-CN" altLang="en-US" sz="2400" b="1"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Rectangle 76"/>
          <p:cNvSpPr>
            <a:spLocks noChangeArrowheads="1"/>
          </p:cNvSpPr>
          <p:nvPr/>
        </p:nvSpPr>
        <p:spPr bwMode="auto">
          <a:xfrm>
            <a:off x="4200284" y="1697037"/>
            <a:ext cx="4419600" cy="384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0" latinLnBrk="0" hangingPunct="0">
              <a:lnSpc>
                <a:spcPct val="110000"/>
              </a:lnSpc>
            </a:pPr>
            <a:r>
              <a:rPr lang="zh-CN" altLang="en-US" sz="1600" u="sng"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未保险的成本 </a:t>
            </a:r>
            <a:r>
              <a:rPr lang="en-GB" altLang="en-US" sz="1600" u="sng"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u="sng"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至少</a:t>
            </a:r>
            <a:r>
              <a:rPr lang="en-GB" altLang="en-US" sz="1600" u="sng"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1600" u="sng"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倍）</a:t>
            </a:r>
            <a:endPar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eaLnBrk="0" latinLnBrk="0" hangingPunct="0">
              <a:lnSpc>
                <a:spcPct val="110000"/>
              </a:lnSpc>
            </a:pPr>
            <a:r>
              <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产品和原料损失</a:t>
            </a:r>
            <a:endPar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eaLnBrk="0" latinLnBrk="0" hangingPunct="0">
              <a:lnSpc>
                <a:spcPct val="110000"/>
              </a:lnSpc>
            </a:pPr>
            <a:r>
              <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工具和设备损坏</a:t>
            </a:r>
            <a:endPar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eaLnBrk="0" latinLnBrk="0" hangingPunct="0">
              <a:lnSpc>
                <a:spcPct val="110000"/>
              </a:lnSpc>
            </a:pPr>
            <a:r>
              <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法律成本</a:t>
            </a:r>
            <a:endPar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eaLnBrk="0" latinLnBrk="0" hangingPunct="0">
              <a:lnSpc>
                <a:spcPct val="110000"/>
              </a:lnSpc>
            </a:pPr>
            <a:r>
              <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应急反应的消耗</a:t>
            </a:r>
            <a:endPar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eaLnBrk="0" latinLnBrk="0" hangingPunct="0">
              <a:lnSpc>
                <a:spcPct val="110000"/>
              </a:lnSpc>
            </a:pPr>
            <a:r>
              <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现场清理的成本</a:t>
            </a:r>
            <a:endPar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eaLnBrk="0" latinLnBrk="0" hangingPunct="0">
              <a:lnSpc>
                <a:spcPct val="110000"/>
              </a:lnSpc>
            </a:pPr>
            <a:r>
              <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生产延误损失</a:t>
            </a:r>
            <a:endPar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eaLnBrk="0" latinLnBrk="0" hangingPunct="0">
              <a:lnSpc>
                <a:spcPct val="110000"/>
              </a:lnSpc>
            </a:pPr>
            <a:r>
              <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超时工作和临时人员费用</a:t>
            </a:r>
            <a:endPar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eaLnBrk="0" latinLnBrk="0" hangingPunct="0">
              <a:lnSpc>
                <a:spcPct val="110000"/>
              </a:lnSpc>
            </a:pPr>
            <a:r>
              <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事故调查的时间成本</a:t>
            </a:r>
            <a:endPar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eaLnBrk="0" latinLnBrk="0" hangingPunct="0">
              <a:lnSpc>
                <a:spcPct val="110000"/>
              </a:lnSpc>
            </a:pPr>
            <a:r>
              <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主管因此花费的额外时间</a:t>
            </a:r>
            <a:endPar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eaLnBrk="0" latinLnBrk="0" hangingPunct="0">
              <a:lnSpc>
                <a:spcPct val="110000"/>
              </a:lnSpc>
            </a:pPr>
            <a:r>
              <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罚款</a:t>
            </a:r>
            <a:endPar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eaLnBrk="0" latinLnBrk="0" hangingPunct="0">
              <a:lnSpc>
                <a:spcPct val="110000"/>
              </a:lnSpc>
            </a:pPr>
            <a:r>
              <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专业人员或经验的损失</a:t>
            </a:r>
            <a:endPar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eaLnBrk="0" latinLnBrk="0" hangingPunct="0">
              <a:lnSpc>
                <a:spcPct val="110000"/>
              </a:lnSpc>
              <a:buFont typeface="Arial" panose="020B0604020202020204" pitchFamily="34" charset="0"/>
              <a:buChar char="•"/>
            </a:pPr>
            <a:r>
              <a:rPr lang="en-GB"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企业声誉</a:t>
            </a:r>
            <a:endPar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a:p>
            <a:pPr eaLnBrk="0" latinLnBrk="0" hangingPunct="0">
              <a:lnSpc>
                <a:spcPct val="110000"/>
              </a:lnSpc>
              <a:buFont typeface="Arial" panose="020B0604020202020204" pitchFamily="34" charset="0"/>
              <a:buChar char="•"/>
            </a:pPr>
            <a:r>
              <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  丢失商业机会</a:t>
            </a:r>
            <a:endParaRPr lang="zh-CN" altLang="en-US" sz="1600" dirty="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Text Box 77"/>
          <p:cNvSpPr txBox="1">
            <a:spLocks noChangeArrowheads="1"/>
          </p:cNvSpPr>
          <p:nvPr/>
        </p:nvSpPr>
        <p:spPr bwMode="auto">
          <a:xfrm>
            <a:off x="2489200" y="6286500"/>
            <a:ext cx="386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latinLnBrk="0">
              <a:spcBef>
                <a:spcPct val="50000"/>
              </a:spcBef>
            </a:pPr>
            <a:r>
              <a:rPr lang="zh-CN" altLang="en-US" sz="2400" b="1"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冰山理论</a:t>
            </a:r>
            <a:endParaRPr lang="zh-CN" altLang="en-US" sz="2400" b="1"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1" name="Picture 78" descr="冰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255" y="1508125"/>
            <a:ext cx="3732213"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2522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2" name="Group 74"/>
          <p:cNvGrpSpPr/>
          <p:nvPr/>
        </p:nvGrpSpPr>
        <p:grpSpPr bwMode="auto">
          <a:xfrm>
            <a:off x="6873753" y="2157686"/>
            <a:ext cx="2627312" cy="1628775"/>
            <a:chOff x="0" y="0"/>
            <a:chExt cx="1793" cy="1026"/>
          </a:xfrm>
        </p:grpSpPr>
        <p:sp>
          <p:nvSpPr>
            <p:cNvPr id="13" name="Text Box 75"/>
            <p:cNvSpPr txBox="1">
              <a:spLocks noChangeArrowheads="1"/>
            </p:cNvSpPr>
            <p:nvPr/>
          </p:nvSpPr>
          <p:spPr bwMode="auto">
            <a:xfrm>
              <a:off x="300" y="0"/>
              <a:ext cx="1493" cy="1026"/>
            </a:xfrm>
            <a:prstGeom prst="rect">
              <a:avLst/>
            </a:prstGeom>
            <a:solidFill>
              <a:srgbClr val="66CCFF"/>
            </a:solidFill>
            <a:ln w="12700"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latinLnBrk="0" hangingPunct="0"/>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gn="ctr" eaLnBrk="0" latinLnBrk="0" hangingPunct="0"/>
              <a:r>
                <a:rPr lang="zh-CN" altLang="en-US" sz="2000">
                  <a:latin typeface="微软雅黑" panose="020B0503020204020204" pitchFamily="34" charset="-122"/>
                  <a:ea typeface="微软雅黑" panose="020B0503020204020204" pitchFamily="34" charset="-122"/>
                  <a:cs typeface="微软雅黑" panose="020B0503020204020204" pitchFamily="34" charset="-122"/>
                </a:rPr>
                <a:t>各个管理要素</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gn="ctr" eaLnBrk="0" latinLnBrk="0" hangingPunct="0"/>
              <a:r>
                <a:rPr lang="zh-CN" altLang="en-US" sz="2000">
                  <a:latin typeface="微软雅黑" panose="020B0503020204020204" pitchFamily="34" charset="-122"/>
                  <a:ea typeface="微软雅黑" panose="020B0503020204020204" pitchFamily="34" charset="-122"/>
                  <a:cs typeface="微软雅黑" panose="020B0503020204020204" pitchFamily="34" charset="-122"/>
                </a:rPr>
                <a:t>的任务计划</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gn="ctr" eaLnBrk="0" latinLnBrk="0" hangingPunct="0"/>
              <a:r>
                <a:rPr lang="zh-CN" altLang="en-US" sz="2000">
                  <a:latin typeface="微软雅黑" panose="020B0503020204020204" pitchFamily="34" charset="-122"/>
                  <a:ea typeface="微软雅黑" panose="020B0503020204020204" pitchFamily="34" charset="-122"/>
                  <a:cs typeface="微软雅黑" panose="020B0503020204020204" pitchFamily="34" charset="-122"/>
                </a:rPr>
                <a:t>及落实</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a:p>
              <a:pPr algn="ctr" eaLnBrk="0" latinLnBrk="0" hangingPunct="0"/>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AutoShape 76"/>
            <p:cNvSpPr>
              <a:spLocks noChangeArrowheads="1"/>
            </p:cNvSpPr>
            <p:nvPr/>
          </p:nvSpPr>
          <p:spPr bwMode="auto">
            <a:xfrm>
              <a:off x="0" y="506"/>
              <a:ext cx="264" cy="203"/>
            </a:xfrm>
            <a:prstGeom prst="rightArrow">
              <a:avLst>
                <a:gd name="adj1" fmla="val 50000"/>
                <a:gd name="adj2" fmla="val 32512"/>
              </a:avLst>
            </a:prstGeom>
            <a:solidFill>
              <a:srgbClr val="FF0101"/>
            </a:solidFill>
            <a:ln w="12700"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sp>
        <p:nvSpPr>
          <p:cNvPr id="16" name="Text Box 77"/>
          <p:cNvSpPr txBox="1">
            <a:spLocks noChangeArrowheads="1"/>
          </p:cNvSpPr>
          <p:nvPr/>
        </p:nvSpPr>
        <p:spPr bwMode="auto">
          <a:xfrm>
            <a:off x="2296990" y="1629048"/>
            <a:ext cx="695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latinLnBrk="0" hangingPunct="0"/>
            <a:r>
              <a:rPr lang="zh-CN" altLang="en-US" sz="20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流程</a:t>
            </a:r>
            <a:endParaRPr lang="zh-CN" altLang="en-US" sz="24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1" name="Group 78"/>
          <p:cNvGrpSpPr/>
          <p:nvPr/>
        </p:nvGrpSpPr>
        <p:grpSpPr bwMode="auto">
          <a:xfrm>
            <a:off x="2055690" y="3689623"/>
            <a:ext cx="1060450" cy="555625"/>
            <a:chOff x="0" y="0"/>
            <a:chExt cx="723" cy="350"/>
          </a:xfrm>
        </p:grpSpPr>
        <p:sp>
          <p:nvSpPr>
            <p:cNvPr id="22" name="Rectangle 79"/>
            <p:cNvSpPr>
              <a:spLocks noChangeArrowheads="1"/>
            </p:cNvSpPr>
            <p:nvPr/>
          </p:nvSpPr>
          <p:spPr bwMode="auto">
            <a:xfrm>
              <a:off x="0" y="0"/>
              <a:ext cx="723" cy="206"/>
            </a:xfrm>
            <a:prstGeom prst="rect">
              <a:avLst/>
            </a:prstGeom>
            <a:solidFill>
              <a:srgbClr val="FF9900"/>
            </a:solidFill>
            <a:ln w="12700" cmpd="sng">
              <a:solidFill>
                <a:srgbClr val="FF9900"/>
              </a:solidFill>
              <a:miter lim="800000"/>
            </a:ln>
            <a:effectLst>
              <a:outerShdw dist="53882" dir="2700000" algn="ctr" rotWithShape="0">
                <a:schemeClr val="bg2"/>
              </a:outerShdw>
            </a:effectLst>
          </p:spPr>
          <p:txBody>
            <a:bodyPr wrap="none" anchor="ctr"/>
            <a:lstStyle/>
            <a:p>
              <a:endParaRPr lang="zh-CN" altLang="en-US">
                <a:cs typeface="微软雅黑" panose="020B0503020204020204" pitchFamily="34" charset="-122"/>
              </a:endParaRPr>
            </a:p>
          </p:txBody>
        </p:sp>
        <p:sp>
          <p:nvSpPr>
            <p:cNvPr id="23" name="Rectangle 80"/>
            <p:cNvSpPr>
              <a:spLocks noChangeArrowheads="1"/>
            </p:cNvSpPr>
            <p:nvPr/>
          </p:nvSpPr>
          <p:spPr bwMode="auto">
            <a:xfrm>
              <a:off x="98" y="16"/>
              <a:ext cx="585"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latinLnBrk="0" hangingPunct="0"/>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落实方案</a:t>
              </a:r>
              <a:endPar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AutoShape 81"/>
            <p:cNvSpPr>
              <a:spLocks noChangeArrowheads="1"/>
            </p:cNvSpPr>
            <p:nvPr/>
          </p:nvSpPr>
          <p:spPr bwMode="auto">
            <a:xfrm rot="10800000">
              <a:off x="335" y="218"/>
              <a:ext cx="62" cy="132"/>
            </a:xfrm>
            <a:prstGeom prst="triangle">
              <a:avLst>
                <a:gd name="adj" fmla="val 49986"/>
              </a:avLst>
            </a:prstGeom>
            <a:solidFill>
              <a:schemeClr val="tx2"/>
            </a:solidFill>
            <a:ln w="12700"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0488" tIns="44450" rIns="90488" bIns="44450" anchor="ctr"/>
            <a:lstStyle/>
            <a:p>
              <a:pPr algn="ctr" defTabSz="762000" eaLnBrk="0" latinLnBrk="0" hangingPunct="0"/>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762000" eaLnBrk="0" latinLnBrk="0" hangingPunct="0"/>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762000" eaLnBrk="0" hangingPunct="0"/>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25" name="Group 82"/>
          <p:cNvGrpSpPr/>
          <p:nvPr/>
        </p:nvGrpSpPr>
        <p:grpSpPr bwMode="auto">
          <a:xfrm>
            <a:off x="2054103" y="2240236"/>
            <a:ext cx="1063625" cy="501650"/>
            <a:chOff x="0" y="0"/>
            <a:chExt cx="726" cy="316"/>
          </a:xfrm>
        </p:grpSpPr>
        <p:sp>
          <p:nvSpPr>
            <p:cNvPr id="26" name="Rectangle 83"/>
            <p:cNvSpPr>
              <a:spLocks noChangeArrowheads="1"/>
            </p:cNvSpPr>
            <p:nvPr/>
          </p:nvSpPr>
          <p:spPr bwMode="auto">
            <a:xfrm>
              <a:off x="0" y="0"/>
              <a:ext cx="726" cy="241"/>
            </a:xfrm>
            <a:prstGeom prst="rect">
              <a:avLst/>
            </a:prstGeom>
            <a:solidFill>
              <a:srgbClr val="FF0101"/>
            </a:solidFill>
            <a:ln w="12700" cmpd="sng">
              <a:solidFill>
                <a:schemeClr val="tx1"/>
              </a:solidFill>
              <a:miter lim="800000"/>
            </a:ln>
            <a:effectLst>
              <a:outerShdw dist="53882" dir="2700000" algn="ctr" rotWithShape="0">
                <a:schemeClr val="bg2"/>
              </a:outerShdw>
            </a:effectLst>
          </p:spPr>
          <p:txBody>
            <a:bodyPr wrap="none" anchor="ctr"/>
            <a:lstStyle/>
            <a:p>
              <a:endParaRPr lang="zh-CN" altLang="en-US">
                <a:cs typeface="微软雅黑" panose="020B0503020204020204" pitchFamily="34" charset="-122"/>
              </a:endParaRPr>
            </a:p>
          </p:txBody>
        </p:sp>
        <p:sp>
          <p:nvSpPr>
            <p:cNvPr id="31" name="Rectangle 84"/>
            <p:cNvSpPr>
              <a:spLocks noChangeArrowheads="1"/>
            </p:cNvSpPr>
            <p:nvPr/>
          </p:nvSpPr>
          <p:spPr bwMode="auto">
            <a:xfrm>
              <a:off x="196" y="30"/>
              <a:ext cx="332" cy="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latinLnBrk="0" hangingPunct="0"/>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计划</a:t>
              </a:r>
              <a:endPar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762000" eaLnBrk="0" hangingPunct="0"/>
              <a:endPar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3" name="Group 85"/>
          <p:cNvGrpSpPr/>
          <p:nvPr/>
        </p:nvGrpSpPr>
        <p:grpSpPr bwMode="auto">
          <a:xfrm>
            <a:off x="1989015" y="2635523"/>
            <a:ext cx="1169988" cy="501650"/>
            <a:chOff x="0" y="0"/>
            <a:chExt cx="798" cy="316"/>
          </a:xfrm>
        </p:grpSpPr>
        <p:sp>
          <p:nvSpPr>
            <p:cNvPr id="34" name="AutoShape 86"/>
            <p:cNvSpPr>
              <a:spLocks noChangeArrowheads="1"/>
            </p:cNvSpPr>
            <p:nvPr/>
          </p:nvSpPr>
          <p:spPr bwMode="auto">
            <a:xfrm rot="10800000">
              <a:off x="394" y="0"/>
              <a:ext cx="25" cy="30"/>
            </a:xfrm>
            <a:prstGeom prst="triangle">
              <a:avLst>
                <a:gd name="adj" fmla="val 49986"/>
              </a:avLst>
            </a:prstGeom>
            <a:solidFill>
              <a:schemeClr val="tx2"/>
            </a:solidFill>
            <a:ln w="12700"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5" name="Rectangle 87"/>
            <p:cNvSpPr>
              <a:spLocks noChangeArrowheads="1"/>
            </p:cNvSpPr>
            <p:nvPr/>
          </p:nvSpPr>
          <p:spPr bwMode="auto">
            <a:xfrm>
              <a:off x="46" y="37"/>
              <a:ext cx="723" cy="234"/>
            </a:xfrm>
            <a:prstGeom prst="rect">
              <a:avLst/>
            </a:prstGeom>
            <a:solidFill>
              <a:srgbClr val="990033"/>
            </a:solidFill>
            <a:ln w="12700" cmpd="sng">
              <a:solidFill>
                <a:schemeClr val="tx1"/>
              </a:solidFill>
              <a:miter lim="800000"/>
            </a:ln>
            <a:effectLst>
              <a:outerShdw dist="53882" dir="2700000" algn="ctr" rotWithShape="0">
                <a:schemeClr val="bg2"/>
              </a:outerShdw>
            </a:effectLst>
          </p:spPr>
          <p:txBody>
            <a:bodyPr wrap="none" anchor="ctr"/>
            <a:lstStyle/>
            <a:p>
              <a:endParaRPr lang="zh-CN" altLang="en-US">
                <a:cs typeface="微软雅黑" panose="020B0503020204020204" pitchFamily="34" charset="-122"/>
              </a:endParaRPr>
            </a:p>
          </p:txBody>
        </p:sp>
        <p:sp>
          <p:nvSpPr>
            <p:cNvPr id="36" name="AutoShape 88"/>
            <p:cNvSpPr>
              <a:spLocks noChangeArrowheads="1"/>
            </p:cNvSpPr>
            <p:nvPr/>
          </p:nvSpPr>
          <p:spPr bwMode="auto">
            <a:xfrm rot="10800000">
              <a:off x="394" y="283"/>
              <a:ext cx="25" cy="33"/>
            </a:xfrm>
            <a:prstGeom prst="triangle">
              <a:avLst>
                <a:gd name="adj" fmla="val 49986"/>
              </a:avLst>
            </a:prstGeom>
            <a:solidFill>
              <a:schemeClr val="tx2"/>
            </a:solidFill>
            <a:ln w="12700"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0488" tIns="44450" rIns="90488" bIns="44450" anchor="ctr"/>
            <a:lstStyle/>
            <a:p>
              <a:pPr algn="ctr" defTabSz="762000" eaLnBrk="0" latinLnBrk="0" hangingPunct="0"/>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762000" eaLnBrk="0" latinLnBrk="0" hangingPunct="0"/>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762000" eaLnBrk="0" hangingPunct="0"/>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Rectangle 89"/>
            <p:cNvSpPr>
              <a:spLocks noChangeArrowheads="1"/>
            </p:cNvSpPr>
            <p:nvPr/>
          </p:nvSpPr>
          <p:spPr bwMode="auto">
            <a:xfrm>
              <a:off x="0" y="83"/>
              <a:ext cx="798"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latinLnBrk="0" hangingPunct="0"/>
              <a:r>
                <a:rPr lang="zh-CN" altLang="en-US" sz="12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风险评估</a:t>
              </a:r>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38" name="Group 90"/>
          <p:cNvGrpSpPr/>
          <p:nvPr/>
        </p:nvGrpSpPr>
        <p:grpSpPr bwMode="auto">
          <a:xfrm>
            <a:off x="2055690" y="3151461"/>
            <a:ext cx="1060450" cy="422275"/>
            <a:chOff x="0" y="0"/>
            <a:chExt cx="723" cy="266"/>
          </a:xfrm>
        </p:grpSpPr>
        <p:sp>
          <p:nvSpPr>
            <p:cNvPr id="39" name="Rectangle 91"/>
            <p:cNvSpPr>
              <a:spLocks noChangeArrowheads="1"/>
            </p:cNvSpPr>
            <p:nvPr/>
          </p:nvSpPr>
          <p:spPr bwMode="auto">
            <a:xfrm>
              <a:off x="0" y="0"/>
              <a:ext cx="723" cy="226"/>
            </a:xfrm>
            <a:prstGeom prst="rect">
              <a:avLst/>
            </a:prstGeom>
            <a:solidFill>
              <a:srgbClr val="00E2E8"/>
            </a:solidFill>
            <a:ln w="12700" cmpd="sng">
              <a:solidFill>
                <a:schemeClr val="tx1"/>
              </a:solidFill>
              <a:miter lim="800000"/>
            </a:ln>
            <a:effectLst>
              <a:outerShdw dist="53882" dir="2700000" algn="ctr" rotWithShape="0">
                <a:schemeClr val="bg2"/>
              </a:outerShdw>
            </a:effectLst>
          </p:spPr>
          <p:txBody>
            <a:bodyPr wrap="none" anchor="ctr"/>
            <a:lstStyle/>
            <a:p>
              <a:endParaRPr lang="zh-CN" altLang="en-US">
                <a:cs typeface="微软雅黑" panose="020B0503020204020204" pitchFamily="34" charset="-122"/>
              </a:endParaRPr>
            </a:p>
          </p:txBody>
        </p:sp>
        <p:sp>
          <p:nvSpPr>
            <p:cNvPr id="40" name="AutoShape 92"/>
            <p:cNvSpPr>
              <a:spLocks noChangeArrowheads="1"/>
            </p:cNvSpPr>
            <p:nvPr/>
          </p:nvSpPr>
          <p:spPr bwMode="auto">
            <a:xfrm rot="10800000">
              <a:off x="348" y="234"/>
              <a:ext cx="25" cy="32"/>
            </a:xfrm>
            <a:prstGeom prst="triangle">
              <a:avLst>
                <a:gd name="adj" fmla="val 49986"/>
              </a:avLst>
            </a:prstGeom>
            <a:solidFill>
              <a:schemeClr val="tx2"/>
            </a:solidFill>
            <a:ln w="12700"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0488" tIns="44450" rIns="90488" bIns="44450" anchor="ctr"/>
            <a:lstStyle/>
            <a:p>
              <a:pPr algn="ctr" defTabSz="762000" eaLnBrk="0" latinLnBrk="0" hangingPunct="0"/>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762000" eaLnBrk="0" latinLnBrk="0" hangingPunct="0"/>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762000" eaLnBrk="0" hangingPunct="0"/>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Rectangle 93"/>
            <p:cNvSpPr>
              <a:spLocks noChangeArrowheads="1"/>
            </p:cNvSpPr>
            <p:nvPr/>
          </p:nvSpPr>
          <p:spPr bwMode="auto">
            <a:xfrm>
              <a:off x="89" y="26"/>
              <a:ext cx="539" cy="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defTabSz="762000" eaLnBrk="0" latinLnBrk="0" hangingPunct="0"/>
              <a:r>
                <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制订方案</a:t>
              </a:r>
              <a:endParaRPr lang="zh-CN" altLang="en-US" sz="1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2" name="Group 94"/>
          <p:cNvGrpSpPr/>
          <p:nvPr/>
        </p:nvGrpSpPr>
        <p:grpSpPr bwMode="auto">
          <a:xfrm>
            <a:off x="2077915" y="4245248"/>
            <a:ext cx="1050925" cy="325438"/>
            <a:chOff x="0" y="0"/>
            <a:chExt cx="723" cy="206"/>
          </a:xfrm>
        </p:grpSpPr>
        <p:sp>
          <p:nvSpPr>
            <p:cNvPr id="43" name="Rectangle 95"/>
            <p:cNvSpPr>
              <a:spLocks noChangeArrowheads="1"/>
            </p:cNvSpPr>
            <p:nvPr/>
          </p:nvSpPr>
          <p:spPr bwMode="auto">
            <a:xfrm>
              <a:off x="0" y="0"/>
              <a:ext cx="723" cy="206"/>
            </a:xfrm>
            <a:prstGeom prst="rect">
              <a:avLst/>
            </a:prstGeom>
            <a:solidFill>
              <a:srgbClr val="008000"/>
            </a:solidFill>
            <a:ln w="12700" cmpd="sng">
              <a:solidFill>
                <a:schemeClr val="tx1"/>
              </a:solidFill>
              <a:miter lim="800000"/>
            </a:ln>
            <a:effectLst>
              <a:outerShdw dist="53882" dir="2700000" algn="ctr" rotWithShape="0">
                <a:schemeClr val="bg2"/>
              </a:outerShdw>
            </a:effectLst>
          </p:spPr>
          <p:txBody>
            <a:bodyPr wrap="none" anchor="ctr"/>
            <a:lstStyle/>
            <a:p>
              <a:endParaRPr lang="zh-CN" altLang="en-US">
                <a:cs typeface="微软雅黑" panose="020B0503020204020204" pitchFamily="34" charset="-122"/>
              </a:endParaRPr>
            </a:p>
          </p:txBody>
        </p:sp>
        <p:sp>
          <p:nvSpPr>
            <p:cNvPr id="44" name="AutoShape 96"/>
            <p:cNvSpPr>
              <a:spLocks noChangeArrowheads="1"/>
            </p:cNvSpPr>
            <p:nvPr/>
          </p:nvSpPr>
          <p:spPr bwMode="auto">
            <a:xfrm rot="10800000">
              <a:off x="340" y="176"/>
              <a:ext cx="26" cy="30"/>
            </a:xfrm>
            <a:prstGeom prst="triangle">
              <a:avLst>
                <a:gd name="adj" fmla="val 49986"/>
              </a:avLst>
            </a:prstGeom>
            <a:solidFill>
              <a:schemeClr val="tx2"/>
            </a:solidFill>
            <a:ln w="12700"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0488" tIns="44450" rIns="90488" bIns="44450" anchor="ctr"/>
            <a:lstStyle/>
            <a:p>
              <a:pPr algn="ctr" defTabSz="762000" eaLnBrk="0" latinLnBrk="0" hangingPunct="0"/>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762000" eaLnBrk="0" latinLnBrk="0" hangingPunct="0"/>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762000" eaLnBrk="0" hangingPunct="0"/>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5" name="Rectangle 97"/>
            <p:cNvSpPr>
              <a:spLocks noChangeArrowheads="1"/>
            </p:cNvSpPr>
            <p:nvPr/>
          </p:nvSpPr>
          <p:spPr bwMode="auto">
            <a:xfrm>
              <a:off x="81" y="19"/>
              <a:ext cx="622" cy="172"/>
            </a:xfrm>
            <a:prstGeom prst="rect">
              <a:avLst/>
            </a:prstGeom>
            <a:noFill/>
            <a:ln>
              <a:noFill/>
            </a:ln>
            <a:effectLst/>
            <a:extLst>
              <a:ext uri="{909E8E84-426E-40DD-AFC4-6F175D3DCCD1}">
                <a14:hiddenFill xmlns:a14="http://schemas.microsoft.com/office/drawing/2010/main">
                  <a:solidFill>
                    <a:srgbClr val="008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defTabSz="762000" eaLnBrk="0" latinLnBrk="0" hangingPunct="0"/>
              <a:r>
                <a:rPr lang="zh-CN" altLang="en-US" sz="12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分析评估</a:t>
              </a:r>
              <a:endParaRPr lang="zh-CN" altLang="en-US" sz="120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grpSp>
        <p:nvGrpSpPr>
          <p:cNvPr id="46" name="Group 98"/>
          <p:cNvGrpSpPr/>
          <p:nvPr/>
        </p:nvGrpSpPr>
        <p:grpSpPr bwMode="auto">
          <a:xfrm>
            <a:off x="7307140" y="3915048"/>
            <a:ext cx="2163763" cy="1062038"/>
            <a:chOff x="0" y="0"/>
            <a:chExt cx="1476" cy="669"/>
          </a:xfrm>
        </p:grpSpPr>
        <p:sp>
          <p:nvSpPr>
            <p:cNvPr id="47" name="Text Box 99"/>
            <p:cNvSpPr txBox="1">
              <a:spLocks noChangeArrowheads="1"/>
            </p:cNvSpPr>
            <p:nvPr/>
          </p:nvSpPr>
          <p:spPr bwMode="auto">
            <a:xfrm>
              <a:off x="0" y="392"/>
              <a:ext cx="1476" cy="277"/>
            </a:xfrm>
            <a:prstGeom prst="rect">
              <a:avLst/>
            </a:prstGeom>
            <a:solidFill>
              <a:srgbClr val="99CCFF"/>
            </a:solidFill>
            <a:ln w="12700"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latinLnBrk="0" hangingPunct="0"/>
              <a:r>
                <a:rPr lang="zh-CN" altLang="en-US" sz="2200">
                  <a:latin typeface="微软雅黑" panose="020B0503020204020204" pitchFamily="34" charset="-122"/>
                  <a:ea typeface="微软雅黑" panose="020B0503020204020204" pitchFamily="34" charset="-122"/>
                  <a:cs typeface="微软雅黑" panose="020B0503020204020204" pitchFamily="34" charset="-122"/>
                </a:rPr>
                <a:t>相关的文件记录</a:t>
              </a:r>
              <a:endParaRPr lang="zh-CN" altLang="en-US" sz="220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8" name="AutoShape 100"/>
            <p:cNvSpPr>
              <a:spLocks noChangeArrowheads="1"/>
            </p:cNvSpPr>
            <p:nvPr/>
          </p:nvSpPr>
          <p:spPr bwMode="auto">
            <a:xfrm>
              <a:off x="448" y="0"/>
              <a:ext cx="144" cy="336"/>
            </a:xfrm>
            <a:prstGeom prst="downArrow">
              <a:avLst>
                <a:gd name="adj1" fmla="val 50000"/>
                <a:gd name="adj2" fmla="val 58333"/>
              </a:avLst>
            </a:prstGeom>
            <a:solidFill>
              <a:srgbClr val="FF0101"/>
            </a:solidFill>
            <a:ln w="12700"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sp>
        <p:nvSpPr>
          <p:cNvPr id="49" name="AutoShape 101"/>
          <p:cNvSpPr>
            <a:spLocks noChangeArrowheads="1"/>
          </p:cNvSpPr>
          <p:nvPr/>
        </p:nvSpPr>
        <p:spPr bwMode="auto">
          <a:xfrm>
            <a:off x="8807328" y="3915048"/>
            <a:ext cx="211137" cy="533400"/>
          </a:xfrm>
          <a:prstGeom prst="upArrow">
            <a:avLst>
              <a:gd name="adj1" fmla="val 50000"/>
              <a:gd name="adj2" fmla="val 63158"/>
            </a:avLst>
          </a:prstGeom>
          <a:solidFill>
            <a:srgbClr val="FF0101"/>
          </a:solidFill>
          <a:ln w="12700"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nvGrpSpPr>
          <p:cNvPr id="50" name="Group 102"/>
          <p:cNvGrpSpPr/>
          <p:nvPr/>
        </p:nvGrpSpPr>
        <p:grpSpPr bwMode="auto">
          <a:xfrm>
            <a:off x="4657603" y="1643336"/>
            <a:ext cx="2762250" cy="3567112"/>
            <a:chOff x="0" y="0"/>
            <a:chExt cx="1885" cy="2247"/>
          </a:xfrm>
        </p:grpSpPr>
        <p:sp>
          <p:nvSpPr>
            <p:cNvPr id="51" name="Text Box 103"/>
            <p:cNvSpPr txBox="1">
              <a:spLocks noChangeArrowheads="1"/>
            </p:cNvSpPr>
            <p:nvPr/>
          </p:nvSpPr>
          <p:spPr bwMode="auto">
            <a:xfrm>
              <a:off x="1716" y="0"/>
              <a:ext cx="16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latinLnBrk="0" hangingPunct="0"/>
              <a:r>
                <a:rPr lang="en-AU" altLang="en-US">
                  <a:solidFill>
                    <a:srgbClr val="FF0101"/>
                  </a:solidFill>
                  <a:latin typeface="微软雅黑" panose="020B0503020204020204" pitchFamily="34" charset="-122"/>
                  <a:ea typeface="微软雅黑" panose="020B0503020204020204" pitchFamily="34" charset="-122"/>
                  <a:cs typeface="微软雅黑" panose="020B0503020204020204" pitchFamily="34" charset="-122"/>
                </a:rPr>
                <a:t> </a:t>
              </a:r>
              <a:endParaRPr lang="en-AU"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52" name="Group 104"/>
            <p:cNvGrpSpPr/>
            <p:nvPr/>
          </p:nvGrpSpPr>
          <p:grpSpPr bwMode="auto">
            <a:xfrm>
              <a:off x="0" y="231"/>
              <a:ext cx="1632" cy="2016"/>
              <a:chOff x="0" y="0"/>
              <a:chExt cx="1632" cy="2016"/>
            </a:xfrm>
          </p:grpSpPr>
          <p:sp>
            <p:nvSpPr>
              <p:cNvPr id="53" name="AutoShape 105"/>
              <p:cNvSpPr>
                <a:spLocks noChangeArrowheads="1"/>
              </p:cNvSpPr>
              <p:nvPr/>
            </p:nvSpPr>
            <p:spPr bwMode="auto">
              <a:xfrm>
                <a:off x="0" y="0"/>
                <a:ext cx="1632" cy="2016"/>
              </a:xfrm>
              <a:prstGeom prst="flowChartMultidocument">
                <a:avLst/>
              </a:prstGeom>
              <a:solidFill>
                <a:srgbClr val="66CCFF"/>
              </a:solidFill>
              <a:ln w="12700"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4" name="Text Box 106"/>
              <p:cNvSpPr txBox="1">
                <a:spLocks noChangeArrowheads="1"/>
              </p:cNvSpPr>
              <p:nvPr/>
            </p:nvSpPr>
            <p:spPr bwMode="auto">
              <a:xfrm>
                <a:off x="144" y="336"/>
                <a:ext cx="1275" cy="1208"/>
              </a:xfrm>
              <a:prstGeom prst="rect">
                <a:avLst/>
              </a:prstGeom>
              <a:noFill/>
              <a:ln>
                <a:noFill/>
              </a:ln>
              <a:effectLst/>
              <a:extLst>
                <a:ext uri="{909E8E84-426E-40DD-AFC4-6F175D3DCCD1}">
                  <a14:hiddenFill xmlns:a14="http://schemas.microsoft.com/office/drawing/2010/main">
                    <a:solidFill>
                      <a:srgbClr val="66CC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latinLnBrk="0" hangingPunct="0"/>
                <a:r>
                  <a:rPr lang="en-AU" altLang="en-US" sz="2400">
                    <a:latin typeface="微软雅黑" panose="020B0503020204020204" pitchFamily="34" charset="-122"/>
                    <a:ea typeface="微软雅黑" panose="020B0503020204020204" pitchFamily="34" charset="-122"/>
                    <a:cs typeface="微软雅黑" panose="020B0503020204020204" pitchFamily="34" charset="-122"/>
                  </a:rPr>
                  <a:t>EHS</a:t>
                </a:r>
                <a:endParaRPr lang="en-AU" altLang="en-US" sz="2400">
                  <a:latin typeface="微软雅黑" panose="020B0503020204020204" pitchFamily="34" charset="-122"/>
                  <a:ea typeface="微软雅黑" panose="020B0503020204020204" pitchFamily="34" charset="-122"/>
                  <a:cs typeface="微软雅黑" panose="020B0503020204020204" pitchFamily="34" charset="-122"/>
                </a:endParaRPr>
              </a:p>
              <a:p>
                <a:pPr algn="ctr" eaLnBrk="0" latinLnBrk="0" hangingPunct="0"/>
                <a:r>
                  <a:rPr lang="zh-CN" altLang="en-US" sz="2400">
                    <a:latin typeface="微软雅黑" panose="020B0503020204020204" pitchFamily="34" charset="-122"/>
                    <a:ea typeface="微软雅黑" panose="020B0503020204020204" pitchFamily="34" charset="-122"/>
                    <a:cs typeface="微软雅黑" panose="020B0503020204020204" pitchFamily="34" charset="-122"/>
                  </a:rPr>
                  <a:t>管</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lgn="ctr" eaLnBrk="0" latinLnBrk="0" hangingPunct="0"/>
                <a:r>
                  <a:rPr lang="zh-CN" altLang="en-US" sz="2400">
                    <a:latin typeface="微软雅黑" panose="020B0503020204020204" pitchFamily="34" charset="-122"/>
                    <a:ea typeface="微软雅黑" panose="020B0503020204020204" pitchFamily="34" charset="-122"/>
                    <a:cs typeface="微软雅黑" panose="020B0503020204020204" pitchFamily="34" charset="-122"/>
                  </a:rPr>
                  <a:t>理</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lgn="ctr" eaLnBrk="0" latinLnBrk="0" hangingPunct="0"/>
                <a:r>
                  <a:rPr lang="zh-CN" altLang="en-US" sz="2400">
                    <a:latin typeface="微软雅黑" panose="020B0503020204020204" pitchFamily="34" charset="-122"/>
                    <a:ea typeface="微软雅黑" panose="020B0503020204020204" pitchFamily="34" charset="-122"/>
                    <a:cs typeface="微软雅黑" panose="020B0503020204020204" pitchFamily="34" charset="-122"/>
                  </a:rPr>
                  <a:t>要</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lgn="ctr" eaLnBrk="0" latinLnBrk="0" hangingPunct="0"/>
                <a:r>
                  <a:rPr lang="zh-CN" altLang="en-US" sz="2400">
                    <a:latin typeface="微软雅黑" panose="020B0503020204020204" pitchFamily="34" charset="-122"/>
                    <a:ea typeface="微软雅黑" panose="020B0503020204020204" pitchFamily="34" charset="-122"/>
                    <a:cs typeface="微软雅黑" panose="020B0503020204020204" pitchFamily="34" charset="-122"/>
                  </a:rPr>
                  <a:t>素</a:t>
                </a:r>
                <a:endParaRPr lang="zh-CN" altLang="en-US" sz="2000">
                  <a:latin typeface="微软雅黑" panose="020B0503020204020204" pitchFamily="34" charset="-122"/>
                  <a:ea typeface="微软雅黑" panose="020B0503020204020204" pitchFamily="34" charset="-122"/>
                  <a:cs typeface="微软雅黑" panose="020B0503020204020204" pitchFamily="34" charset="-122"/>
                </a:endParaRPr>
              </a:p>
            </p:txBody>
          </p:sp>
        </p:grpSp>
      </p:grpSp>
      <p:grpSp>
        <p:nvGrpSpPr>
          <p:cNvPr id="55" name="Group 107"/>
          <p:cNvGrpSpPr/>
          <p:nvPr/>
        </p:nvGrpSpPr>
        <p:grpSpPr bwMode="auto">
          <a:xfrm>
            <a:off x="2047753" y="2483123"/>
            <a:ext cx="2120900" cy="3176588"/>
            <a:chOff x="0" y="0"/>
            <a:chExt cx="1442" cy="1878"/>
          </a:xfrm>
        </p:grpSpPr>
        <p:grpSp>
          <p:nvGrpSpPr>
            <p:cNvPr id="56" name="Group 108"/>
            <p:cNvGrpSpPr/>
            <p:nvPr/>
          </p:nvGrpSpPr>
          <p:grpSpPr bwMode="auto">
            <a:xfrm>
              <a:off x="0" y="0"/>
              <a:ext cx="1092" cy="1878"/>
              <a:chOff x="0" y="0"/>
              <a:chExt cx="1089" cy="1652"/>
            </a:xfrm>
          </p:grpSpPr>
          <p:sp>
            <p:nvSpPr>
              <p:cNvPr id="58" name="Line 109"/>
              <p:cNvSpPr>
                <a:spLocks noChangeShapeType="1"/>
              </p:cNvSpPr>
              <p:nvPr/>
            </p:nvSpPr>
            <p:spPr bwMode="auto">
              <a:xfrm flipH="1" flipV="1">
                <a:off x="723" y="1620"/>
                <a:ext cx="366" cy="0"/>
              </a:xfrm>
              <a:prstGeom prst="line">
                <a:avLst/>
              </a:prstGeom>
              <a:noFill/>
              <a:ln w="38100" cmpd="sng">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9" name="Line 110"/>
              <p:cNvSpPr>
                <a:spLocks noChangeShapeType="1"/>
              </p:cNvSpPr>
              <p:nvPr/>
            </p:nvSpPr>
            <p:spPr bwMode="auto">
              <a:xfrm flipV="1">
                <a:off x="1075" y="11"/>
                <a:ext cx="6" cy="1616"/>
              </a:xfrm>
              <a:prstGeom prst="line">
                <a:avLst/>
              </a:prstGeom>
              <a:noFill/>
              <a:ln w="38100" cmpd="sng">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0" name="Line 111"/>
              <p:cNvSpPr>
                <a:spLocks noChangeShapeType="1"/>
              </p:cNvSpPr>
              <p:nvPr/>
            </p:nvSpPr>
            <p:spPr bwMode="auto">
              <a:xfrm flipH="1">
                <a:off x="726" y="0"/>
                <a:ext cx="355" cy="0"/>
              </a:xfrm>
              <a:prstGeom prst="line">
                <a:avLst/>
              </a:prstGeom>
              <a:noFill/>
              <a:ln w="38100" cmpd="sng">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1" name="Text Box 112"/>
              <p:cNvSpPr txBox="1">
                <a:spLocks noChangeArrowheads="1"/>
              </p:cNvSpPr>
              <p:nvPr/>
            </p:nvSpPr>
            <p:spPr bwMode="auto">
              <a:xfrm>
                <a:off x="0" y="1509"/>
                <a:ext cx="706" cy="143"/>
              </a:xfrm>
              <a:prstGeom prst="rect">
                <a:avLst/>
              </a:prstGeom>
              <a:solidFill>
                <a:srgbClr val="3333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latinLnBrk="0" hangingPunct="0"/>
                <a:r>
                  <a:rPr lang="zh-CN" altLang="en-US" sz="1200">
                    <a:solidFill>
                      <a:srgbClr val="FFFFC2"/>
                    </a:solidFill>
                    <a:latin typeface="微软雅黑" panose="020B0503020204020204" pitchFamily="34" charset="-122"/>
                    <a:ea typeface="微软雅黑" panose="020B0503020204020204" pitchFamily="34" charset="-122"/>
                    <a:cs typeface="微软雅黑" panose="020B0503020204020204" pitchFamily="34" charset="-122"/>
                  </a:rPr>
                  <a:t>改进绩效</a:t>
                </a:r>
                <a:endParaRPr lang="zh-CN" altLang="en-US" sz="1200">
                  <a:solidFill>
                    <a:schemeClr val="tx2"/>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57" name="Text Box 113"/>
            <p:cNvSpPr txBox="1">
              <a:spLocks noChangeArrowheads="1"/>
            </p:cNvSpPr>
            <p:nvPr/>
          </p:nvSpPr>
          <p:spPr bwMode="auto">
            <a:xfrm>
              <a:off x="833" y="383"/>
              <a:ext cx="609" cy="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latinLnBrk="0" hangingPunct="0"/>
              <a:r>
                <a:rPr lang="zh-CN" altLang="en-US" sz="1400">
                  <a:latin typeface="微软雅黑" panose="020B0503020204020204" pitchFamily="34" charset="-122"/>
                  <a:ea typeface="微软雅黑" panose="020B0503020204020204" pitchFamily="34" charset="-122"/>
                  <a:cs typeface="微软雅黑" panose="020B0503020204020204" pitchFamily="34" charset="-122"/>
                </a:rPr>
                <a:t>改进反馈</a:t>
              </a:r>
              <a:endParaRPr lang="zh-CN" altLang="en-US" sz="1400">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2" name="Line 114"/>
          <p:cNvSpPr>
            <a:spLocks noChangeShapeType="1"/>
          </p:cNvSpPr>
          <p:nvPr/>
        </p:nvSpPr>
        <p:spPr bwMode="auto">
          <a:xfrm flipV="1">
            <a:off x="1585790" y="5051698"/>
            <a:ext cx="508000" cy="0"/>
          </a:xfrm>
          <a:prstGeom prst="line">
            <a:avLst/>
          </a:prstGeom>
          <a:noFill/>
          <a:ln w="38100" cmpd="sng">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3" name="Line 115"/>
          <p:cNvSpPr>
            <a:spLocks noChangeShapeType="1"/>
          </p:cNvSpPr>
          <p:nvPr/>
        </p:nvSpPr>
        <p:spPr bwMode="auto">
          <a:xfrm flipV="1">
            <a:off x="1561978" y="2564086"/>
            <a:ext cx="7937" cy="2500312"/>
          </a:xfrm>
          <a:prstGeom prst="line">
            <a:avLst/>
          </a:prstGeom>
          <a:noFill/>
          <a:ln w="38100" cmpd="sng">
            <a:solidFill>
              <a:schemeClr val="hlink"/>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4" name="Line 116"/>
          <p:cNvSpPr>
            <a:spLocks noChangeShapeType="1"/>
          </p:cNvSpPr>
          <p:nvPr/>
        </p:nvSpPr>
        <p:spPr bwMode="auto">
          <a:xfrm>
            <a:off x="1569915" y="2543448"/>
            <a:ext cx="493713" cy="0"/>
          </a:xfrm>
          <a:prstGeom prst="line">
            <a:avLst/>
          </a:prstGeom>
          <a:noFill/>
          <a:ln w="38100" cmpd="sng">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nvGrpSpPr>
          <p:cNvPr id="65" name="Group 117"/>
          <p:cNvGrpSpPr/>
          <p:nvPr/>
        </p:nvGrpSpPr>
        <p:grpSpPr bwMode="auto">
          <a:xfrm>
            <a:off x="2047753" y="4894536"/>
            <a:ext cx="1033462" cy="576262"/>
            <a:chOff x="0" y="0"/>
            <a:chExt cx="711" cy="233"/>
          </a:xfrm>
        </p:grpSpPr>
        <p:sp>
          <p:nvSpPr>
            <p:cNvPr id="66" name="AutoShape 118"/>
            <p:cNvSpPr>
              <a:spLocks noChangeArrowheads="1"/>
            </p:cNvSpPr>
            <p:nvPr/>
          </p:nvSpPr>
          <p:spPr bwMode="auto">
            <a:xfrm rot="10800000">
              <a:off x="322" y="202"/>
              <a:ext cx="26" cy="31"/>
            </a:xfrm>
            <a:prstGeom prst="triangle">
              <a:avLst>
                <a:gd name="adj" fmla="val 49986"/>
              </a:avLst>
            </a:prstGeom>
            <a:solidFill>
              <a:schemeClr val="tx2"/>
            </a:solidFill>
            <a:ln w="12700" cmpd="sng">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lIns="90488" tIns="44450" rIns="90488" bIns="44450" anchor="ctr"/>
            <a:lstStyle/>
            <a:p>
              <a:pPr algn="ctr" defTabSz="762000" eaLnBrk="0" latinLnBrk="0" hangingPunct="0"/>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762000" eaLnBrk="0" latinLnBrk="0" hangingPunct="0"/>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762000" eaLnBrk="0" hangingPunct="0"/>
              <a:endParaRPr lang="zh-CN" altLang="en-US" sz="12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7" name="Text Box 119"/>
            <p:cNvSpPr txBox="1">
              <a:spLocks noChangeArrowheads="1"/>
            </p:cNvSpPr>
            <p:nvPr/>
          </p:nvSpPr>
          <p:spPr bwMode="auto">
            <a:xfrm>
              <a:off x="0" y="0"/>
              <a:ext cx="711" cy="111"/>
            </a:xfrm>
            <a:prstGeom prst="rect">
              <a:avLst/>
            </a:prstGeom>
            <a:solidFill>
              <a:srgbClr val="3333FF"/>
            </a:solidFill>
            <a:ln>
              <a:noFill/>
            </a:ln>
            <a:effectLst>
              <a:outerShdw dist="35921" dir="2700000" algn="ctr" rotWithShape="0">
                <a:schemeClr val="bg2"/>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latinLnBrk="0" hangingPunct="0"/>
              <a:r>
                <a:rPr lang="zh-CN" altLang="en-US" sz="1200">
                  <a:solidFill>
                    <a:srgbClr val="FFFF00"/>
                  </a:solidFill>
                  <a:latin typeface="微软雅黑" panose="020B0503020204020204" pitchFamily="34" charset="-122"/>
                  <a:ea typeface="微软雅黑" panose="020B0503020204020204" pitchFamily="34" charset="-122"/>
                  <a:cs typeface="微软雅黑" panose="020B0503020204020204" pitchFamily="34" charset="-122"/>
                </a:rPr>
                <a:t>改进符合性</a:t>
              </a:r>
              <a:endParaRPr lang="zh-CN" altLang="en-US" sz="1200">
                <a:solidFill>
                  <a:srgbClr val="FFFF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68" name="Text Box 120"/>
          <p:cNvSpPr txBox="1">
            <a:spLocks noChangeArrowheads="1"/>
          </p:cNvSpPr>
          <p:nvPr/>
        </p:nvSpPr>
        <p:spPr bwMode="auto">
          <a:xfrm>
            <a:off x="1257178" y="1005161"/>
            <a:ext cx="6076950" cy="409575"/>
          </a:xfrm>
          <a:prstGeom prst="rect">
            <a:avLst/>
          </a:prstGeom>
          <a:noFill/>
          <a:ln w="12700" cmpd="sng">
            <a:solidFill>
              <a:schemeClr val="accent2"/>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latinLnBrk="0" hangingPunct="0"/>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注意：所有这些都是动词 </a:t>
            </a:r>
            <a:r>
              <a:rPr lang="en-AU"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需要人去执行落实</a:t>
            </a:r>
            <a:r>
              <a:rPr lang="en-AU"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AU" altLang="en-US" sz="20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69" name="Group 121"/>
          <p:cNvGrpSpPr/>
          <p:nvPr/>
        </p:nvGrpSpPr>
        <p:grpSpPr bwMode="auto">
          <a:xfrm>
            <a:off x="3128840" y="1400448"/>
            <a:ext cx="1800225" cy="4191000"/>
            <a:chOff x="0" y="0"/>
            <a:chExt cx="864" cy="2496"/>
          </a:xfrm>
        </p:grpSpPr>
        <p:sp>
          <p:nvSpPr>
            <p:cNvPr id="70" name="Line 122"/>
            <p:cNvSpPr>
              <a:spLocks noChangeShapeType="1"/>
            </p:cNvSpPr>
            <p:nvPr/>
          </p:nvSpPr>
          <p:spPr bwMode="auto">
            <a:xfrm flipH="1">
              <a:off x="48" y="0"/>
              <a:ext cx="816" cy="576"/>
            </a:xfrm>
            <a:prstGeom prst="line">
              <a:avLst/>
            </a:prstGeom>
            <a:noFill/>
            <a:ln w="28575" cmpd="sng">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1" name="Line 123"/>
            <p:cNvSpPr>
              <a:spLocks noChangeShapeType="1"/>
            </p:cNvSpPr>
            <p:nvPr/>
          </p:nvSpPr>
          <p:spPr bwMode="auto">
            <a:xfrm flipH="1">
              <a:off x="48" y="0"/>
              <a:ext cx="816" cy="864"/>
            </a:xfrm>
            <a:prstGeom prst="line">
              <a:avLst/>
            </a:prstGeom>
            <a:noFill/>
            <a:ln w="28575" cmpd="sng">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2" name="Line 124"/>
            <p:cNvSpPr>
              <a:spLocks noChangeShapeType="1"/>
            </p:cNvSpPr>
            <p:nvPr/>
          </p:nvSpPr>
          <p:spPr bwMode="auto">
            <a:xfrm flipH="1">
              <a:off x="48" y="0"/>
              <a:ext cx="816" cy="1200"/>
            </a:xfrm>
            <a:prstGeom prst="line">
              <a:avLst/>
            </a:prstGeom>
            <a:noFill/>
            <a:ln w="28575" cmpd="sng">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3" name="Line 125"/>
            <p:cNvSpPr>
              <a:spLocks noChangeShapeType="1"/>
            </p:cNvSpPr>
            <p:nvPr/>
          </p:nvSpPr>
          <p:spPr bwMode="auto">
            <a:xfrm flipH="1">
              <a:off x="48" y="0"/>
              <a:ext cx="816" cy="1440"/>
            </a:xfrm>
            <a:prstGeom prst="line">
              <a:avLst/>
            </a:prstGeom>
            <a:noFill/>
            <a:ln w="28575" cmpd="sng">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4" name="Line 126"/>
            <p:cNvSpPr>
              <a:spLocks noChangeShapeType="1"/>
            </p:cNvSpPr>
            <p:nvPr/>
          </p:nvSpPr>
          <p:spPr bwMode="auto">
            <a:xfrm flipH="1">
              <a:off x="48" y="0"/>
              <a:ext cx="816" cy="1824"/>
            </a:xfrm>
            <a:prstGeom prst="line">
              <a:avLst/>
            </a:prstGeom>
            <a:noFill/>
            <a:ln w="28575" cmpd="sng">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5" name="Line 127"/>
            <p:cNvSpPr>
              <a:spLocks noChangeShapeType="1"/>
            </p:cNvSpPr>
            <p:nvPr/>
          </p:nvSpPr>
          <p:spPr bwMode="auto">
            <a:xfrm flipH="1">
              <a:off x="48" y="0"/>
              <a:ext cx="816" cy="2160"/>
            </a:xfrm>
            <a:prstGeom prst="line">
              <a:avLst/>
            </a:prstGeom>
            <a:noFill/>
            <a:ln w="28575" cmpd="sng">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6" name="Line 128"/>
            <p:cNvSpPr>
              <a:spLocks noChangeShapeType="1"/>
            </p:cNvSpPr>
            <p:nvPr/>
          </p:nvSpPr>
          <p:spPr bwMode="auto">
            <a:xfrm flipH="1">
              <a:off x="0" y="0"/>
              <a:ext cx="864" cy="2496"/>
            </a:xfrm>
            <a:prstGeom prst="line">
              <a:avLst/>
            </a:prstGeom>
            <a:noFill/>
            <a:ln w="28575" cmpd="sng">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sp>
        <p:nvSpPr>
          <p:cNvPr id="77" name="Text Box 129"/>
          <p:cNvSpPr txBox="1">
            <a:spLocks noChangeArrowheads="1"/>
          </p:cNvSpPr>
          <p:nvPr/>
        </p:nvSpPr>
        <p:spPr bwMode="auto">
          <a:xfrm>
            <a:off x="4065465" y="5653361"/>
            <a:ext cx="2430463"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latinLnBrk="0" hangingPunct="0"/>
            <a:r>
              <a:rPr lang="en-AU" altLang="en-US" sz="3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EHS</a:t>
            </a:r>
            <a:r>
              <a:rPr lang="zh-CN" altLang="en-US" sz="3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管理系统</a:t>
            </a:r>
            <a:endParaRPr lang="zh-CN" altLang="en-US" sz="32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2395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3" name="Group 2"/>
          <p:cNvGrpSpPr/>
          <p:nvPr/>
        </p:nvGrpSpPr>
        <p:grpSpPr bwMode="auto">
          <a:xfrm>
            <a:off x="887192" y="4406071"/>
            <a:ext cx="9140825" cy="1906587"/>
            <a:chOff x="0" y="0"/>
            <a:chExt cx="3829" cy="1431"/>
          </a:xfrm>
        </p:grpSpPr>
        <p:grpSp>
          <p:nvGrpSpPr>
            <p:cNvPr id="15" name="Group 3"/>
            <p:cNvGrpSpPr/>
            <p:nvPr/>
          </p:nvGrpSpPr>
          <p:grpSpPr bwMode="auto">
            <a:xfrm>
              <a:off x="1914" y="0"/>
              <a:ext cx="1915" cy="1431"/>
              <a:chOff x="0" y="0"/>
              <a:chExt cx="2622" cy="1882"/>
            </a:xfrm>
          </p:grpSpPr>
          <p:sp>
            <p:nvSpPr>
              <p:cNvPr id="63" name="Line 4"/>
              <p:cNvSpPr>
                <a:spLocks noChangeShapeType="1"/>
              </p:cNvSpPr>
              <p:nvPr/>
            </p:nvSpPr>
            <p:spPr bwMode="auto">
              <a:xfrm>
                <a:off x="0" y="0"/>
                <a:ext cx="2622" cy="143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4" name="Line 5"/>
              <p:cNvSpPr>
                <a:spLocks noChangeShapeType="1"/>
              </p:cNvSpPr>
              <p:nvPr/>
            </p:nvSpPr>
            <p:spPr bwMode="auto">
              <a:xfrm>
                <a:off x="0" y="0"/>
                <a:ext cx="2622" cy="168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5" name="Line 6"/>
              <p:cNvSpPr>
                <a:spLocks noChangeShapeType="1"/>
              </p:cNvSpPr>
              <p:nvPr/>
            </p:nvSpPr>
            <p:spPr bwMode="auto">
              <a:xfrm>
                <a:off x="0" y="0"/>
                <a:ext cx="2487"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6" name="Line 7"/>
              <p:cNvSpPr>
                <a:spLocks noChangeShapeType="1"/>
              </p:cNvSpPr>
              <p:nvPr/>
            </p:nvSpPr>
            <p:spPr bwMode="auto">
              <a:xfrm>
                <a:off x="0" y="0"/>
                <a:ext cx="2083"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7" name="Line 8"/>
              <p:cNvSpPr>
                <a:spLocks noChangeShapeType="1"/>
              </p:cNvSpPr>
              <p:nvPr/>
            </p:nvSpPr>
            <p:spPr bwMode="auto">
              <a:xfrm>
                <a:off x="0" y="0"/>
                <a:ext cx="1704"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8" name="Line 9"/>
              <p:cNvSpPr>
                <a:spLocks noChangeShapeType="1"/>
              </p:cNvSpPr>
              <p:nvPr/>
            </p:nvSpPr>
            <p:spPr bwMode="auto">
              <a:xfrm>
                <a:off x="0" y="0"/>
                <a:ext cx="1322"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9" name="Line 10"/>
              <p:cNvSpPr>
                <a:spLocks noChangeShapeType="1"/>
              </p:cNvSpPr>
              <p:nvPr/>
            </p:nvSpPr>
            <p:spPr bwMode="auto">
              <a:xfrm>
                <a:off x="0" y="0"/>
                <a:ext cx="986"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0" name="Line 11"/>
              <p:cNvSpPr>
                <a:spLocks noChangeShapeType="1"/>
              </p:cNvSpPr>
              <p:nvPr/>
            </p:nvSpPr>
            <p:spPr bwMode="auto">
              <a:xfrm>
                <a:off x="0" y="0"/>
                <a:ext cx="651"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1" name="Line 12"/>
              <p:cNvSpPr>
                <a:spLocks noChangeShapeType="1"/>
              </p:cNvSpPr>
              <p:nvPr/>
            </p:nvSpPr>
            <p:spPr bwMode="auto">
              <a:xfrm>
                <a:off x="0" y="0"/>
                <a:ext cx="314"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2" name="Line 13"/>
              <p:cNvSpPr>
                <a:spLocks noChangeShapeType="1"/>
              </p:cNvSpPr>
              <p:nvPr/>
            </p:nvSpPr>
            <p:spPr bwMode="auto">
              <a:xfrm>
                <a:off x="0" y="0"/>
                <a:ext cx="0"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3" name="Line 14"/>
              <p:cNvSpPr>
                <a:spLocks noChangeShapeType="1"/>
              </p:cNvSpPr>
              <p:nvPr/>
            </p:nvSpPr>
            <p:spPr bwMode="auto">
              <a:xfrm>
                <a:off x="0" y="0"/>
                <a:ext cx="2622" cy="123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4" name="Line 15"/>
              <p:cNvSpPr>
                <a:spLocks noChangeShapeType="1"/>
              </p:cNvSpPr>
              <p:nvPr/>
            </p:nvSpPr>
            <p:spPr bwMode="auto">
              <a:xfrm>
                <a:off x="0" y="0"/>
                <a:ext cx="2622" cy="106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5" name="Line 16"/>
              <p:cNvSpPr>
                <a:spLocks noChangeShapeType="1"/>
              </p:cNvSpPr>
              <p:nvPr/>
            </p:nvSpPr>
            <p:spPr bwMode="auto">
              <a:xfrm>
                <a:off x="0" y="0"/>
                <a:ext cx="2622" cy="91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6" name="Line 17"/>
              <p:cNvSpPr>
                <a:spLocks noChangeShapeType="1"/>
              </p:cNvSpPr>
              <p:nvPr/>
            </p:nvSpPr>
            <p:spPr bwMode="auto">
              <a:xfrm>
                <a:off x="0" y="0"/>
                <a:ext cx="2622" cy="77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7" name="Line 18"/>
              <p:cNvSpPr>
                <a:spLocks noChangeShapeType="1"/>
              </p:cNvSpPr>
              <p:nvPr/>
            </p:nvSpPr>
            <p:spPr bwMode="auto">
              <a:xfrm>
                <a:off x="23" y="0"/>
                <a:ext cx="2599" cy="64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8" name="Line 19"/>
              <p:cNvSpPr>
                <a:spLocks noChangeShapeType="1"/>
              </p:cNvSpPr>
              <p:nvPr/>
            </p:nvSpPr>
            <p:spPr bwMode="auto">
              <a:xfrm>
                <a:off x="0" y="0"/>
                <a:ext cx="2622" cy="514"/>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9" name="Line 20"/>
              <p:cNvSpPr>
                <a:spLocks noChangeShapeType="1"/>
              </p:cNvSpPr>
              <p:nvPr/>
            </p:nvSpPr>
            <p:spPr bwMode="auto">
              <a:xfrm>
                <a:off x="0" y="0"/>
                <a:ext cx="2622" cy="405"/>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0" name="Line 21"/>
              <p:cNvSpPr>
                <a:spLocks noChangeShapeType="1"/>
              </p:cNvSpPr>
              <p:nvPr/>
            </p:nvSpPr>
            <p:spPr bwMode="auto">
              <a:xfrm>
                <a:off x="0" y="0"/>
                <a:ext cx="2622" cy="298"/>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1" name="Line 22"/>
              <p:cNvSpPr>
                <a:spLocks noChangeShapeType="1"/>
              </p:cNvSpPr>
              <p:nvPr/>
            </p:nvSpPr>
            <p:spPr bwMode="auto">
              <a:xfrm>
                <a:off x="0" y="0"/>
                <a:ext cx="2622" cy="21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2" name="Line 23"/>
              <p:cNvSpPr>
                <a:spLocks noChangeShapeType="1"/>
              </p:cNvSpPr>
              <p:nvPr/>
            </p:nvSpPr>
            <p:spPr bwMode="auto">
              <a:xfrm>
                <a:off x="0" y="0"/>
                <a:ext cx="2622" cy="126"/>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3" name="Line 24"/>
              <p:cNvSpPr>
                <a:spLocks noChangeShapeType="1"/>
              </p:cNvSpPr>
              <p:nvPr/>
            </p:nvSpPr>
            <p:spPr bwMode="auto">
              <a:xfrm>
                <a:off x="0" y="0"/>
                <a:ext cx="2622" cy="6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nvGrpSpPr>
            <p:cNvPr id="16" name="Group 25"/>
            <p:cNvGrpSpPr/>
            <p:nvPr/>
          </p:nvGrpSpPr>
          <p:grpSpPr bwMode="auto">
            <a:xfrm>
              <a:off x="0" y="0"/>
              <a:ext cx="1914" cy="1431"/>
              <a:chOff x="0" y="0"/>
              <a:chExt cx="2619" cy="1882"/>
            </a:xfrm>
          </p:grpSpPr>
          <p:sp>
            <p:nvSpPr>
              <p:cNvPr id="42" name="Line 26"/>
              <p:cNvSpPr>
                <a:spLocks noChangeShapeType="1"/>
              </p:cNvSpPr>
              <p:nvPr/>
            </p:nvSpPr>
            <p:spPr bwMode="auto">
              <a:xfrm flipH="1">
                <a:off x="0" y="0"/>
                <a:ext cx="2619"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3" name="Line 27"/>
              <p:cNvSpPr>
                <a:spLocks noChangeShapeType="1"/>
              </p:cNvSpPr>
              <p:nvPr/>
            </p:nvSpPr>
            <p:spPr bwMode="auto">
              <a:xfrm flipH="1">
                <a:off x="0" y="0"/>
                <a:ext cx="2619" cy="143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4" name="Line 28"/>
              <p:cNvSpPr>
                <a:spLocks noChangeShapeType="1"/>
              </p:cNvSpPr>
              <p:nvPr/>
            </p:nvSpPr>
            <p:spPr bwMode="auto">
              <a:xfrm flipH="1">
                <a:off x="0" y="0"/>
                <a:ext cx="2619" cy="168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5" name="Line 29"/>
              <p:cNvSpPr>
                <a:spLocks noChangeShapeType="1"/>
              </p:cNvSpPr>
              <p:nvPr/>
            </p:nvSpPr>
            <p:spPr bwMode="auto">
              <a:xfrm flipH="1">
                <a:off x="136" y="0"/>
                <a:ext cx="2483"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6" name="Line 30"/>
              <p:cNvSpPr>
                <a:spLocks noChangeShapeType="1"/>
              </p:cNvSpPr>
              <p:nvPr/>
            </p:nvSpPr>
            <p:spPr bwMode="auto">
              <a:xfrm flipH="1">
                <a:off x="539" y="0"/>
                <a:ext cx="2080"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7" name="Line 31"/>
              <p:cNvSpPr>
                <a:spLocks noChangeShapeType="1"/>
              </p:cNvSpPr>
              <p:nvPr/>
            </p:nvSpPr>
            <p:spPr bwMode="auto">
              <a:xfrm flipH="1">
                <a:off x="918" y="0"/>
                <a:ext cx="1701"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8" name="Line 32"/>
              <p:cNvSpPr>
                <a:spLocks noChangeShapeType="1"/>
              </p:cNvSpPr>
              <p:nvPr/>
            </p:nvSpPr>
            <p:spPr bwMode="auto">
              <a:xfrm flipH="1">
                <a:off x="1299" y="0"/>
                <a:ext cx="1320"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9" name="Line 33"/>
              <p:cNvSpPr>
                <a:spLocks noChangeShapeType="1"/>
              </p:cNvSpPr>
              <p:nvPr/>
            </p:nvSpPr>
            <p:spPr bwMode="auto">
              <a:xfrm flipH="1">
                <a:off x="1637" y="0"/>
                <a:ext cx="982"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0" name="Line 34"/>
              <p:cNvSpPr>
                <a:spLocks noChangeShapeType="1"/>
              </p:cNvSpPr>
              <p:nvPr/>
            </p:nvSpPr>
            <p:spPr bwMode="auto">
              <a:xfrm flipH="1">
                <a:off x="1971" y="0"/>
                <a:ext cx="648"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1" name="Line 35"/>
              <p:cNvSpPr>
                <a:spLocks noChangeShapeType="1"/>
              </p:cNvSpPr>
              <p:nvPr/>
            </p:nvSpPr>
            <p:spPr bwMode="auto">
              <a:xfrm flipH="1">
                <a:off x="2308" y="0"/>
                <a:ext cx="311"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2" name="Line 36"/>
              <p:cNvSpPr>
                <a:spLocks noChangeShapeType="1"/>
              </p:cNvSpPr>
              <p:nvPr/>
            </p:nvSpPr>
            <p:spPr bwMode="auto">
              <a:xfrm flipH="1">
                <a:off x="0" y="0"/>
                <a:ext cx="2619" cy="123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3" name="Line 37"/>
              <p:cNvSpPr>
                <a:spLocks noChangeShapeType="1"/>
              </p:cNvSpPr>
              <p:nvPr/>
            </p:nvSpPr>
            <p:spPr bwMode="auto">
              <a:xfrm flipH="1">
                <a:off x="0" y="0"/>
                <a:ext cx="2619" cy="106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4" name="Line 38"/>
              <p:cNvSpPr>
                <a:spLocks noChangeShapeType="1"/>
              </p:cNvSpPr>
              <p:nvPr/>
            </p:nvSpPr>
            <p:spPr bwMode="auto">
              <a:xfrm flipH="1">
                <a:off x="0" y="0"/>
                <a:ext cx="2619" cy="91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5" name="Line 39"/>
              <p:cNvSpPr>
                <a:spLocks noChangeShapeType="1"/>
              </p:cNvSpPr>
              <p:nvPr/>
            </p:nvSpPr>
            <p:spPr bwMode="auto">
              <a:xfrm flipH="1">
                <a:off x="0" y="0"/>
                <a:ext cx="2619" cy="77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6" name="Line 40"/>
              <p:cNvSpPr>
                <a:spLocks noChangeShapeType="1"/>
              </p:cNvSpPr>
              <p:nvPr/>
            </p:nvSpPr>
            <p:spPr bwMode="auto">
              <a:xfrm flipH="1">
                <a:off x="0" y="0"/>
                <a:ext cx="2597" cy="64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7" name="Line 41"/>
              <p:cNvSpPr>
                <a:spLocks noChangeShapeType="1"/>
              </p:cNvSpPr>
              <p:nvPr/>
            </p:nvSpPr>
            <p:spPr bwMode="auto">
              <a:xfrm flipH="1">
                <a:off x="0" y="0"/>
                <a:ext cx="2619" cy="514"/>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8" name="Line 42"/>
              <p:cNvSpPr>
                <a:spLocks noChangeShapeType="1"/>
              </p:cNvSpPr>
              <p:nvPr/>
            </p:nvSpPr>
            <p:spPr bwMode="auto">
              <a:xfrm flipH="1">
                <a:off x="0" y="0"/>
                <a:ext cx="2619" cy="405"/>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9" name="Line 43"/>
              <p:cNvSpPr>
                <a:spLocks noChangeShapeType="1"/>
              </p:cNvSpPr>
              <p:nvPr/>
            </p:nvSpPr>
            <p:spPr bwMode="auto">
              <a:xfrm flipH="1">
                <a:off x="0" y="0"/>
                <a:ext cx="2619" cy="298"/>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0" name="Line 44"/>
              <p:cNvSpPr>
                <a:spLocks noChangeShapeType="1"/>
              </p:cNvSpPr>
              <p:nvPr/>
            </p:nvSpPr>
            <p:spPr bwMode="auto">
              <a:xfrm flipH="1">
                <a:off x="0" y="0"/>
                <a:ext cx="2619" cy="21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1" name="Line 45"/>
              <p:cNvSpPr>
                <a:spLocks noChangeShapeType="1"/>
              </p:cNvSpPr>
              <p:nvPr/>
            </p:nvSpPr>
            <p:spPr bwMode="auto">
              <a:xfrm flipH="1">
                <a:off x="0" y="0"/>
                <a:ext cx="2619" cy="126"/>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2" name="Line 46"/>
              <p:cNvSpPr>
                <a:spLocks noChangeShapeType="1"/>
              </p:cNvSpPr>
              <p:nvPr/>
            </p:nvSpPr>
            <p:spPr bwMode="auto">
              <a:xfrm flipH="1">
                <a:off x="0" y="0"/>
                <a:ext cx="2619" cy="6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nvGrpSpPr>
            <p:cNvPr id="21" name="Group 47"/>
            <p:cNvGrpSpPr/>
            <p:nvPr/>
          </p:nvGrpSpPr>
          <p:grpSpPr bwMode="auto">
            <a:xfrm>
              <a:off x="0" y="15"/>
              <a:ext cx="3829" cy="1220"/>
              <a:chOff x="0" y="0"/>
              <a:chExt cx="5241" cy="1605"/>
            </a:xfrm>
          </p:grpSpPr>
          <p:grpSp>
            <p:nvGrpSpPr>
              <p:cNvPr id="22" name="Group 48"/>
              <p:cNvGrpSpPr/>
              <p:nvPr/>
            </p:nvGrpSpPr>
            <p:grpSpPr bwMode="auto">
              <a:xfrm>
                <a:off x="0" y="906"/>
                <a:ext cx="5241" cy="699"/>
                <a:chOff x="0" y="0"/>
                <a:chExt cx="5241" cy="699"/>
              </a:xfrm>
            </p:grpSpPr>
            <p:sp>
              <p:nvSpPr>
                <p:cNvPr id="38" name="Line 49"/>
                <p:cNvSpPr>
                  <a:spLocks noChangeShapeType="1"/>
                </p:cNvSpPr>
                <p:nvPr/>
              </p:nvSpPr>
              <p:spPr bwMode="auto">
                <a:xfrm>
                  <a:off x="0" y="699"/>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9" name="Line 50"/>
                <p:cNvSpPr>
                  <a:spLocks noChangeShapeType="1"/>
                </p:cNvSpPr>
                <p:nvPr/>
              </p:nvSpPr>
              <p:spPr bwMode="auto">
                <a:xfrm>
                  <a:off x="0" y="441"/>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0" name="Line 51"/>
                <p:cNvSpPr>
                  <a:spLocks noChangeShapeType="1"/>
                </p:cNvSpPr>
                <p:nvPr/>
              </p:nvSpPr>
              <p:spPr bwMode="auto">
                <a:xfrm>
                  <a:off x="0" y="208"/>
                  <a:ext cx="5239"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1" name="Line 52"/>
                <p:cNvSpPr>
                  <a:spLocks noChangeShapeType="1"/>
                </p:cNvSpPr>
                <p:nvPr/>
              </p:nvSpPr>
              <p:spPr bwMode="auto">
                <a:xfrm>
                  <a:off x="0" y="0"/>
                  <a:ext cx="5239"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nvGrpSpPr>
              <p:cNvPr id="23" name="Group 53"/>
              <p:cNvGrpSpPr/>
              <p:nvPr/>
            </p:nvGrpSpPr>
            <p:grpSpPr bwMode="auto">
              <a:xfrm>
                <a:off x="0" y="0"/>
                <a:ext cx="5241" cy="728"/>
                <a:chOff x="0" y="0"/>
                <a:chExt cx="5241" cy="728"/>
              </a:xfrm>
            </p:grpSpPr>
            <p:sp>
              <p:nvSpPr>
                <p:cNvPr id="24" name="Line 54"/>
                <p:cNvSpPr>
                  <a:spLocks noChangeShapeType="1"/>
                </p:cNvSpPr>
                <p:nvPr/>
              </p:nvSpPr>
              <p:spPr bwMode="auto">
                <a:xfrm>
                  <a:off x="0" y="728"/>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25" name="Line 55"/>
                <p:cNvSpPr>
                  <a:spLocks noChangeShapeType="1"/>
                </p:cNvSpPr>
                <p:nvPr/>
              </p:nvSpPr>
              <p:spPr bwMode="auto">
                <a:xfrm flipV="1">
                  <a:off x="0" y="557"/>
                  <a:ext cx="5241" cy="1"/>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26" name="Line 56"/>
                <p:cNvSpPr>
                  <a:spLocks noChangeShapeType="1"/>
                </p:cNvSpPr>
                <p:nvPr/>
              </p:nvSpPr>
              <p:spPr bwMode="auto">
                <a:xfrm>
                  <a:off x="0" y="401"/>
                  <a:ext cx="5241" cy="5"/>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1" name="Line 57"/>
                <p:cNvSpPr>
                  <a:spLocks noChangeShapeType="1"/>
                </p:cNvSpPr>
                <p:nvPr/>
              </p:nvSpPr>
              <p:spPr bwMode="auto">
                <a:xfrm>
                  <a:off x="0" y="277"/>
                  <a:ext cx="5217"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3" name="Line 58"/>
                <p:cNvSpPr>
                  <a:spLocks noChangeShapeType="1"/>
                </p:cNvSpPr>
                <p:nvPr/>
              </p:nvSpPr>
              <p:spPr bwMode="auto">
                <a:xfrm flipV="1">
                  <a:off x="0" y="171"/>
                  <a:ext cx="5241" cy="6"/>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4" name="Line 59"/>
                <p:cNvSpPr>
                  <a:spLocks noChangeShapeType="1"/>
                </p:cNvSpPr>
                <p:nvPr/>
              </p:nvSpPr>
              <p:spPr bwMode="auto">
                <a:xfrm>
                  <a:off x="0" y="102"/>
                  <a:ext cx="5241" cy="4"/>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5" name="Line 60"/>
                <p:cNvSpPr>
                  <a:spLocks noChangeShapeType="1"/>
                </p:cNvSpPr>
                <p:nvPr/>
              </p:nvSpPr>
              <p:spPr bwMode="auto">
                <a:xfrm flipV="1">
                  <a:off x="0" y="64"/>
                  <a:ext cx="5241" cy="1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6" name="Line 61"/>
                <p:cNvSpPr>
                  <a:spLocks noChangeShapeType="1"/>
                </p:cNvSpPr>
                <p:nvPr/>
              </p:nvSpPr>
              <p:spPr bwMode="auto">
                <a:xfrm>
                  <a:off x="23" y="22"/>
                  <a:ext cx="5218"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7" name="Line 62"/>
                <p:cNvSpPr>
                  <a:spLocks noChangeShapeType="1"/>
                </p:cNvSpPr>
                <p:nvPr/>
              </p:nvSpPr>
              <p:spPr bwMode="auto">
                <a:xfrm>
                  <a:off x="0" y="0"/>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grpSp>
      <p:pic>
        <p:nvPicPr>
          <p:cNvPr id="84" name="Picture 63" descr="pdc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219355" y="761171"/>
            <a:ext cx="49434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AutoShape 75"/>
          <p:cNvSpPr>
            <a:spLocks noChangeAspect="1" noChangeArrowheads="1"/>
          </p:cNvSpPr>
          <p:nvPr/>
        </p:nvSpPr>
        <p:spPr bwMode="auto">
          <a:xfrm>
            <a:off x="6127530" y="1505708"/>
            <a:ext cx="1073150" cy="488950"/>
          </a:xfrm>
          <a:prstGeom prst="roundRect">
            <a:avLst>
              <a:gd name="adj" fmla="val 16667"/>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3366FF">
                    <a:alpha val="50000"/>
                  </a:srgbClr>
                </a:solidFill>
              </a14:hiddenFill>
            </a:ext>
            <a:ext uri="{91240B29-F687-4F45-9708-019B960494DF}">
              <a14:hiddenLine xmlns:a14="http://schemas.microsoft.com/office/drawing/2010/main" w="9525">
                <a:solidFill>
                  <a:srgbClr val="000000"/>
                </a:solidFill>
                <a:round/>
              </a14:hiddenLine>
            </a:ext>
          </a:extLst>
        </p:spPr>
        <p:txBody>
          <a:bodyPr lIns="78818" tIns="39409" rIns="78818" bIns="39409"/>
          <a:lstStyle/>
          <a:p>
            <a:pPr algn="ctr" defTabSz="789305" eaLnBrk="0" latinLnBrk="0" hangingPunct="0">
              <a:lnSpc>
                <a:spcPct val="125000"/>
              </a:lnSpc>
            </a:pPr>
            <a:r>
              <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方针</a:t>
            </a:r>
            <a:endPar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6" name="AutoShape 76"/>
          <p:cNvSpPr>
            <a:spLocks noChangeAspect="1" noChangeArrowheads="1"/>
          </p:cNvSpPr>
          <p:nvPr/>
        </p:nvSpPr>
        <p:spPr bwMode="auto">
          <a:xfrm>
            <a:off x="4836892" y="3410708"/>
            <a:ext cx="1597025" cy="487363"/>
          </a:xfrm>
          <a:prstGeom prst="roundRect">
            <a:avLst>
              <a:gd name="adj" fmla="val 16667"/>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3366FF">
                    <a:alpha val="50000"/>
                  </a:srgbClr>
                </a:solidFill>
              </a14:hiddenFill>
            </a:ext>
            <a:ext uri="{91240B29-F687-4F45-9708-019B960494DF}">
              <a14:hiddenLine xmlns:a14="http://schemas.microsoft.com/office/drawing/2010/main" w="9525">
                <a:solidFill>
                  <a:srgbClr val="000000"/>
                </a:solidFill>
                <a:round/>
              </a14:hiddenLine>
            </a:ext>
          </a:extLst>
        </p:spPr>
        <p:txBody>
          <a:bodyPr lIns="78818" tIns="39409" rIns="78818" bIns="39409"/>
          <a:lstStyle/>
          <a:p>
            <a:pPr algn="ctr" defTabSz="789305" eaLnBrk="0" latinLnBrk="0" hangingPunct="0">
              <a:lnSpc>
                <a:spcPct val="125000"/>
              </a:lnSpc>
            </a:pPr>
            <a:r>
              <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改进措施</a:t>
            </a:r>
            <a:endPar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7" name="AutoShape 77"/>
          <p:cNvSpPr>
            <a:spLocks noChangeAspect="1" noChangeArrowheads="1"/>
          </p:cNvSpPr>
          <p:nvPr/>
        </p:nvSpPr>
        <p:spPr bwMode="auto">
          <a:xfrm>
            <a:off x="7124480" y="3296408"/>
            <a:ext cx="1597025" cy="488950"/>
          </a:xfrm>
          <a:prstGeom prst="roundRect">
            <a:avLst>
              <a:gd name="adj" fmla="val 16667"/>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3366FF">
                    <a:alpha val="50000"/>
                  </a:srgbClr>
                </a:solidFill>
              </a14:hiddenFill>
            </a:ext>
            <a:ext uri="{91240B29-F687-4F45-9708-019B960494DF}">
              <a14:hiddenLine xmlns:a14="http://schemas.microsoft.com/office/drawing/2010/main" w="9525">
                <a:solidFill>
                  <a:srgbClr val="000000"/>
                </a:solidFill>
                <a:round/>
              </a14:hiddenLine>
            </a:ext>
          </a:extLst>
        </p:spPr>
        <p:txBody>
          <a:bodyPr lIns="78818" tIns="39409" rIns="78818" bIns="39409"/>
          <a:lstStyle/>
          <a:p>
            <a:pPr algn="ctr" defTabSz="789305" eaLnBrk="0" latinLnBrk="0" hangingPunct="0">
              <a:lnSpc>
                <a:spcPct val="125000"/>
              </a:lnSpc>
            </a:pPr>
            <a:r>
              <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计划与实施</a:t>
            </a:r>
            <a:endPar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8" name="AutoShape 78"/>
          <p:cNvSpPr>
            <a:spLocks noChangeAspect="1" noChangeArrowheads="1"/>
          </p:cNvSpPr>
          <p:nvPr/>
        </p:nvSpPr>
        <p:spPr bwMode="auto">
          <a:xfrm>
            <a:off x="5949730" y="4175883"/>
            <a:ext cx="1595437" cy="488950"/>
          </a:xfrm>
          <a:prstGeom prst="roundRect">
            <a:avLst>
              <a:gd name="adj" fmla="val 16667"/>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3366FF">
                    <a:alpha val="50000"/>
                  </a:srgbClr>
                </a:solidFill>
              </a14:hiddenFill>
            </a:ext>
            <a:ext uri="{91240B29-F687-4F45-9708-019B960494DF}">
              <a14:hiddenLine xmlns:a14="http://schemas.microsoft.com/office/drawing/2010/main" w="9525">
                <a:solidFill>
                  <a:srgbClr val="000000"/>
                </a:solidFill>
                <a:round/>
              </a14:hiddenLine>
            </a:ext>
          </a:extLst>
        </p:spPr>
        <p:txBody>
          <a:bodyPr lIns="78818" tIns="39409" rIns="78818" bIns="39409"/>
          <a:lstStyle/>
          <a:p>
            <a:pPr algn="ctr" defTabSz="789305" eaLnBrk="0" latinLnBrk="0" hangingPunct="0">
              <a:lnSpc>
                <a:spcPct val="120000"/>
              </a:lnSpc>
            </a:pPr>
            <a:r>
              <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评价</a:t>
            </a:r>
            <a:endPar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9" name="AutoShape 79"/>
          <p:cNvSpPr>
            <a:spLocks noChangeAspect="1" noChangeArrowheads="1"/>
          </p:cNvSpPr>
          <p:nvPr/>
        </p:nvSpPr>
        <p:spPr bwMode="auto">
          <a:xfrm>
            <a:off x="7353080" y="2250246"/>
            <a:ext cx="908050" cy="458787"/>
          </a:xfrm>
          <a:prstGeom prst="roundRect">
            <a:avLst>
              <a:gd name="adj" fmla="val 16667"/>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3366FF">
                    <a:alpha val="50000"/>
                  </a:srgbClr>
                </a:solidFill>
              </a14:hiddenFill>
            </a:ext>
            <a:ext uri="{91240B29-F687-4F45-9708-019B960494DF}">
              <a14:hiddenLine xmlns:a14="http://schemas.microsoft.com/office/drawing/2010/main" w="9525">
                <a:solidFill>
                  <a:srgbClr val="000000"/>
                </a:solidFill>
                <a:round/>
              </a14:hiddenLine>
            </a:ext>
          </a:extLst>
        </p:spPr>
        <p:txBody>
          <a:bodyPr lIns="78818" tIns="39409" rIns="78818" bIns="39409"/>
          <a:lstStyle/>
          <a:p>
            <a:pPr algn="ctr" defTabSz="789305" eaLnBrk="0" latinLnBrk="0" hangingPunct="0">
              <a:lnSpc>
                <a:spcPct val="120000"/>
              </a:lnSpc>
            </a:pPr>
            <a:r>
              <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组织</a:t>
            </a:r>
            <a:endPar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0" name="AutoShape 80"/>
          <p:cNvSpPr>
            <a:spLocks noChangeAspect="1" noChangeArrowheads="1"/>
          </p:cNvSpPr>
          <p:nvPr/>
        </p:nvSpPr>
        <p:spPr bwMode="auto">
          <a:xfrm>
            <a:off x="8650067" y="3632958"/>
            <a:ext cx="577850" cy="490538"/>
          </a:xfrm>
          <a:prstGeom prst="roundRect">
            <a:avLst>
              <a:gd name="adj" fmla="val 16667"/>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3366FF">
                    <a:alpha val="50000"/>
                  </a:srgbClr>
                </a:solidFill>
              </a14:hiddenFill>
            </a:ext>
            <a:ext uri="{91240B29-F687-4F45-9708-019B960494DF}">
              <a14:hiddenLine xmlns:a14="http://schemas.microsoft.com/office/drawing/2010/main" w="9525">
                <a:solidFill>
                  <a:srgbClr val="000000"/>
                </a:solidFill>
                <a:round/>
              </a14:hiddenLine>
            </a:ext>
          </a:extLst>
        </p:spPr>
        <p:txBody>
          <a:bodyPr lIns="78818" tIns="39409" rIns="78818" bIns="39409"/>
          <a:lstStyle/>
          <a:p>
            <a:pPr algn="ctr" defTabSz="789305" eaLnBrk="0" latinLnBrk="0" hangingPunct="0">
              <a:lnSpc>
                <a:spcPct val="125000"/>
              </a:lnSpc>
            </a:pPr>
            <a:r>
              <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持</a:t>
            </a:r>
            <a:endPar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1" name="AutoShape 81"/>
          <p:cNvSpPr>
            <a:spLocks noChangeAspect="1" noChangeArrowheads="1"/>
          </p:cNvSpPr>
          <p:nvPr/>
        </p:nvSpPr>
        <p:spPr bwMode="auto">
          <a:xfrm>
            <a:off x="8154767" y="4594983"/>
            <a:ext cx="577850" cy="488950"/>
          </a:xfrm>
          <a:prstGeom prst="roundRect">
            <a:avLst>
              <a:gd name="adj" fmla="val 16667"/>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3366FF">
                    <a:alpha val="50000"/>
                  </a:srgbClr>
                </a:solidFill>
              </a14:hiddenFill>
            </a:ext>
            <a:ext uri="{91240B29-F687-4F45-9708-019B960494DF}">
              <a14:hiddenLine xmlns:a14="http://schemas.microsoft.com/office/drawing/2010/main" w="9525">
                <a:solidFill>
                  <a:srgbClr val="000000"/>
                </a:solidFill>
                <a:round/>
              </a14:hiddenLine>
            </a:ext>
          </a:extLst>
        </p:spPr>
        <p:txBody>
          <a:bodyPr lIns="78818" tIns="39409" rIns="78818" bIns="39409"/>
          <a:lstStyle/>
          <a:p>
            <a:pPr algn="ctr" defTabSz="789305" eaLnBrk="0" latinLnBrk="0" hangingPunct="0">
              <a:lnSpc>
                <a:spcPct val="125000"/>
              </a:lnSpc>
            </a:pPr>
            <a:r>
              <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续</a:t>
            </a:r>
            <a:endPar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2" name="AutoShape 82"/>
          <p:cNvSpPr>
            <a:spLocks noChangeAspect="1" noChangeArrowheads="1"/>
          </p:cNvSpPr>
          <p:nvPr/>
        </p:nvSpPr>
        <p:spPr bwMode="auto">
          <a:xfrm>
            <a:off x="7492780" y="5131558"/>
            <a:ext cx="579437" cy="488950"/>
          </a:xfrm>
          <a:prstGeom prst="roundRect">
            <a:avLst>
              <a:gd name="adj" fmla="val 16667"/>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3366FF">
                    <a:alpha val="50000"/>
                  </a:srgbClr>
                </a:solidFill>
              </a14:hiddenFill>
            </a:ext>
            <a:ext uri="{91240B29-F687-4F45-9708-019B960494DF}">
              <a14:hiddenLine xmlns:a14="http://schemas.microsoft.com/office/drawing/2010/main" w="9525">
                <a:solidFill>
                  <a:srgbClr val="000000"/>
                </a:solidFill>
                <a:round/>
              </a14:hiddenLine>
            </a:ext>
          </a:extLst>
        </p:spPr>
        <p:txBody>
          <a:bodyPr lIns="78818" tIns="39409" rIns="78818" bIns="39409"/>
          <a:lstStyle/>
          <a:p>
            <a:pPr algn="ctr" defTabSz="789305" eaLnBrk="0" latinLnBrk="0" hangingPunct="0">
              <a:lnSpc>
                <a:spcPct val="125000"/>
              </a:lnSpc>
            </a:pPr>
            <a:r>
              <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改</a:t>
            </a:r>
            <a:endPar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3" name="AutoShape 83"/>
          <p:cNvSpPr>
            <a:spLocks noChangeAspect="1" noChangeArrowheads="1"/>
          </p:cNvSpPr>
          <p:nvPr/>
        </p:nvSpPr>
        <p:spPr bwMode="auto">
          <a:xfrm>
            <a:off x="6419630" y="5445883"/>
            <a:ext cx="577850" cy="488950"/>
          </a:xfrm>
          <a:prstGeom prst="roundRect">
            <a:avLst>
              <a:gd name="adj" fmla="val 16667"/>
            </a:avLst>
          </a:prstGeom>
          <a:noFill/>
          <a:ln>
            <a:noFill/>
          </a:ln>
          <a:effectLst>
            <a:outerShdw dist="35921" dir="2700000" algn="ctr" rotWithShape="0">
              <a:srgbClr val="808080"/>
            </a:outerShdw>
          </a:effectLst>
          <a:extLst>
            <a:ext uri="{909E8E84-426E-40DD-AFC4-6F175D3DCCD1}">
              <a14:hiddenFill xmlns:a14="http://schemas.microsoft.com/office/drawing/2010/main">
                <a:solidFill>
                  <a:srgbClr val="3366FF">
                    <a:alpha val="50000"/>
                  </a:srgbClr>
                </a:solidFill>
              </a14:hiddenFill>
            </a:ext>
            <a:ext uri="{91240B29-F687-4F45-9708-019B960494DF}">
              <a14:hiddenLine xmlns:a14="http://schemas.microsoft.com/office/drawing/2010/main" w="9525">
                <a:solidFill>
                  <a:srgbClr val="000000"/>
                </a:solidFill>
                <a:round/>
              </a14:hiddenLine>
            </a:ext>
          </a:extLst>
        </p:spPr>
        <p:txBody>
          <a:bodyPr lIns="78818" tIns="39409" rIns="78818" bIns="39409"/>
          <a:lstStyle/>
          <a:p>
            <a:pPr algn="ctr" defTabSz="789305" eaLnBrk="0" latinLnBrk="0" hangingPunct="0">
              <a:lnSpc>
                <a:spcPct val="125000"/>
              </a:lnSpc>
            </a:pPr>
            <a:r>
              <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进</a:t>
            </a:r>
            <a:endParaRPr lang="zh-CN" altLang="en-US" sz="150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94" name="Text Box 84"/>
          <p:cNvSpPr txBox="1">
            <a:spLocks noChangeAspect="1" noChangeArrowheads="1"/>
          </p:cNvSpPr>
          <p:nvPr/>
        </p:nvSpPr>
        <p:spPr bwMode="auto">
          <a:xfrm>
            <a:off x="6445030" y="3139246"/>
            <a:ext cx="5397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8818" tIns="39409" rIns="78818" bIns="39409">
            <a:spAutoFit/>
          </a:bodyPr>
          <a:lstStyle>
            <a:lvl1pPr defTabSz="789305">
              <a:defRPr>
                <a:solidFill>
                  <a:schemeClr val="tx1"/>
                </a:solidFill>
                <a:latin typeface="Gulim" panose="020B0600000101010101" pitchFamily="34" charset="-127"/>
                <a:ea typeface="Gulim" panose="020B0600000101010101" pitchFamily="34" charset="-127"/>
              </a:defRPr>
            </a:lvl1pPr>
            <a:lvl2pPr marL="393700" defTabSz="789305">
              <a:defRPr>
                <a:solidFill>
                  <a:schemeClr val="tx1"/>
                </a:solidFill>
                <a:latin typeface="Gulim" panose="020B0600000101010101" pitchFamily="34" charset="-127"/>
                <a:ea typeface="Gulim" panose="020B0600000101010101" pitchFamily="34" charset="-127"/>
              </a:defRPr>
            </a:lvl2pPr>
            <a:lvl3pPr marL="789305" defTabSz="789305">
              <a:defRPr>
                <a:solidFill>
                  <a:schemeClr val="tx1"/>
                </a:solidFill>
                <a:latin typeface="Gulim" panose="020B0600000101010101" pitchFamily="34" charset="-127"/>
                <a:ea typeface="Gulim" panose="020B0600000101010101" pitchFamily="34" charset="-127"/>
              </a:defRPr>
            </a:lvl3pPr>
            <a:lvl4pPr marL="1183005" defTabSz="789305">
              <a:defRPr>
                <a:solidFill>
                  <a:schemeClr val="tx1"/>
                </a:solidFill>
                <a:latin typeface="Gulim" panose="020B0600000101010101" pitchFamily="34" charset="-127"/>
                <a:ea typeface="Gulim" panose="020B0600000101010101" pitchFamily="34" charset="-127"/>
              </a:defRPr>
            </a:lvl4pPr>
            <a:lvl5pPr marL="1576705" defTabSz="789305">
              <a:defRPr>
                <a:solidFill>
                  <a:schemeClr val="tx1"/>
                </a:solidFill>
                <a:latin typeface="Gulim" panose="020B0600000101010101" pitchFamily="34" charset="-127"/>
                <a:ea typeface="Gulim" panose="020B0600000101010101" pitchFamily="34" charset="-127"/>
              </a:defRPr>
            </a:lvl5pPr>
            <a:lvl6pPr marL="2033905" defTabSz="789305"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6pPr>
            <a:lvl7pPr marL="2491105" defTabSz="789305"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7pPr>
            <a:lvl8pPr marL="2948305" defTabSz="789305"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8pPr>
            <a:lvl9pPr marL="3405505" defTabSz="789305"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9pPr>
          </a:lstStyle>
          <a:p>
            <a:pPr latinLnBrk="0"/>
            <a:r>
              <a:rPr lang="zh-CN" altLang="en-US" sz="150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审核</a:t>
            </a:r>
            <a:endParaRPr lang="zh-CN" altLang="en-US" sz="150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95" name="Group 85"/>
          <p:cNvGrpSpPr/>
          <p:nvPr/>
        </p:nvGrpSpPr>
        <p:grpSpPr bwMode="auto">
          <a:xfrm>
            <a:off x="887192" y="3818696"/>
            <a:ext cx="3713163" cy="3022600"/>
            <a:chOff x="0" y="0"/>
            <a:chExt cx="2906" cy="2085"/>
          </a:xfrm>
        </p:grpSpPr>
        <p:sp>
          <p:nvSpPr>
            <p:cNvPr id="96" name="AutoShape 86"/>
            <p:cNvSpPr>
              <a:spLocks noChangeArrowheads="1"/>
            </p:cNvSpPr>
            <p:nvPr/>
          </p:nvSpPr>
          <p:spPr bwMode="auto">
            <a:xfrm flipH="1">
              <a:off x="1758" y="1396"/>
              <a:ext cx="631" cy="689"/>
            </a:xfrm>
            <a:prstGeom prst="parallelogram">
              <a:avLst>
                <a:gd name="adj" fmla="val 24995"/>
              </a:avLst>
            </a:prstGeom>
            <a:solidFill>
              <a:srgbClr val="C0FEF9"/>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97" name="AutoShape 87"/>
            <p:cNvSpPr>
              <a:spLocks noChangeArrowheads="1"/>
            </p:cNvSpPr>
            <p:nvPr/>
          </p:nvSpPr>
          <p:spPr bwMode="auto">
            <a:xfrm flipH="1">
              <a:off x="266" y="805"/>
              <a:ext cx="631" cy="689"/>
            </a:xfrm>
            <a:prstGeom prst="parallelogram">
              <a:avLst>
                <a:gd name="adj" fmla="val 24995"/>
              </a:avLst>
            </a:prstGeom>
            <a:solidFill>
              <a:srgbClr val="C0FEF9"/>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98" name="Rectangle 88"/>
            <p:cNvSpPr>
              <a:spLocks noChangeArrowheads="1"/>
            </p:cNvSpPr>
            <p:nvPr/>
          </p:nvSpPr>
          <p:spPr bwMode="auto">
            <a:xfrm>
              <a:off x="1011" y="1288"/>
              <a:ext cx="313" cy="636"/>
            </a:xfrm>
            <a:prstGeom prst="rect">
              <a:avLst/>
            </a:prstGeom>
            <a:solidFill>
              <a:schemeClr val="accent2"/>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99" name="Rectangle 89"/>
            <p:cNvSpPr>
              <a:spLocks noChangeArrowheads="1"/>
            </p:cNvSpPr>
            <p:nvPr/>
          </p:nvSpPr>
          <p:spPr bwMode="auto">
            <a:xfrm>
              <a:off x="1119" y="1396"/>
              <a:ext cx="311" cy="636"/>
            </a:xfrm>
            <a:prstGeom prst="rect">
              <a:avLst/>
            </a:prstGeom>
            <a:solidFill>
              <a:schemeClr val="accent1"/>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100" name="AutoShape 90"/>
            <p:cNvSpPr>
              <a:spLocks noChangeArrowheads="1"/>
            </p:cNvSpPr>
            <p:nvPr/>
          </p:nvSpPr>
          <p:spPr bwMode="auto">
            <a:xfrm rot="10800000" flipH="1" flipV="1">
              <a:off x="1491" y="107"/>
              <a:ext cx="631" cy="637"/>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CECECE"/>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101" name="AutoShape 91"/>
            <p:cNvSpPr>
              <a:spLocks noChangeArrowheads="1"/>
            </p:cNvSpPr>
            <p:nvPr/>
          </p:nvSpPr>
          <p:spPr bwMode="auto">
            <a:xfrm flipH="1">
              <a:off x="2023" y="536"/>
              <a:ext cx="632" cy="744"/>
            </a:xfrm>
            <a:prstGeom prst="parallelogram">
              <a:avLst>
                <a:gd name="adj" fmla="val 24995"/>
              </a:avLst>
            </a:prstGeom>
            <a:solidFill>
              <a:srgbClr val="DADADA"/>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102" name="Rectangle 92"/>
            <p:cNvSpPr>
              <a:spLocks noChangeArrowheads="1"/>
            </p:cNvSpPr>
            <p:nvPr/>
          </p:nvSpPr>
          <p:spPr bwMode="auto">
            <a:xfrm>
              <a:off x="958" y="0"/>
              <a:ext cx="739" cy="528"/>
            </a:xfrm>
            <a:prstGeom prst="rect">
              <a:avLst/>
            </a:prstGeom>
            <a:solidFill>
              <a:srgbClr val="E3BEFF"/>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103" name="AutoShape 93"/>
            <p:cNvSpPr>
              <a:spLocks noChangeArrowheads="1"/>
            </p:cNvSpPr>
            <p:nvPr/>
          </p:nvSpPr>
          <p:spPr bwMode="auto">
            <a:xfrm>
              <a:off x="1384" y="1235"/>
              <a:ext cx="525" cy="636"/>
            </a:xfrm>
            <a:prstGeom prst="parallelogram">
              <a:avLst>
                <a:gd name="adj" fmla="val 22495"/>
              </a:avLst>
            </a:prstGeom>
            <a:solidFill>
              <a:srgbClr val="DBFFB8"/>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104" name="AutoShape 94"/>
            <p:cNvSpPr>
              <a:spLocks noChangeArrowheads="1"/>
            </p:cNvSpPr>
            <p:nvPr/>
          </p:nvSpPr>
          <p:spPr bwMode="auto">
            <a:xfrm>
              <a:off x="426" y="805"/>
              <a:ext cx="418" cy="583"/>
            </a:xfrm>
            <a:prstGeom prst="parallelogram">
              <a:avLst>
                <a:gd name="adj" fmla="val 24995"/>
              </a:avLst>
            </a:prstGeom>
            <a:solidFill>
              <a:schemeClr val="tx1"/>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105" name="AutoShape 95"/>
            <p:cNvSpPr>
              <a:spLocks noChangeArrowheads="1"/>
            </p:cNvSpPr>
            <p:nvPr/>
          </p:nvSpPr>
          <p:spPr bwMode="auto">
            <a:xfrm>
              <a:off x="640" y="322"/>
              <a:ext cx="577" cy="689"/>
            </a:xfrm>
            <a:prstGeom prst="parallelogram">
              <a:avLst>
                <a:gd name="adj" fmla="val 45449"/>
              </a:avLst>
            </a:prstGeom>
            <a:solidFill>
              <a:schemeClr val="folHlink"/>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106" name="AutoShape 96"/>
            <p:cNvSpPr>
              <a:spLocks noChangeArrowheads="1"/>
            </p:cNvSpPr>
            <p:nvPr/>
          </p:nvSpPr>
          <p:spPr bwMode="auto">
            <a:xfrm flipH="1">
              <a:off x="159" y="0"/>
              <a:ext cx="791" cy="582"/>
            </a:xfrm>
            <a:prstGeom prst="parallelogram">
              <a:avLst>
                <a:gd name="adj" fmla="val 50960"/>
              </a:avLst>
            </a:prstGeom>
            <a:solidFill>
              <a:schemeClr val="tx1"/>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107" name="Rectangle 97"/>
            <p:cNvSpPr>
              <a:spLocks noChangeArrowheads="1"/>
            </p:cNvSpPr>
            <p:nvPr/>
          </p:nvSpPr>
          <p:spPr bwMode="auto">
            <a:xfrm>
              <a:off x="1544" y="429"/>
              <a:ext cx="419" cy="851"/>
            </a:xfrm>
            <a:prstGeom prst="rect">
              <a:avLst/>
            </a:prstGeom>
            <a:solidFill>
              <a:srgbClr val="FCFEB9"/>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108" name="AutoShape 98"/>
            <p:cNvSpPr>
              <a:spLocks noChangeArrowheads="1"/>
            </p:cNvSpPr>
            <p:nvPr/>
          </p:nvSpPr>
          <p:spPr bwMode="auto">
            <a:xfrm>
              <a:off x="0" y="161"/>
              <a:ext cx="897" cy="744"/>
            </a:xfrm>
            <a:prstGeom prst="parallelogram">
              <a:avLst>
                <a:gd name="adj" fmla="val 30136"/>
              </a:avLst>
            </a:prstGeom>
            <a:solidFill>
              <a:srgbClr val="DADADA"/>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109" name="AutoShape 99"/>
            <p:cNvSpPr>
              <a:spLocks noChangeArrowheads="1"/>
            </p:cNvSpPr>
            <p:nvPr/>
          </p:nvSpPr>
          <p:spPr bwMode="auto">
            <a:xfrm>
              <a:off x="533" y="1074"/>
              <a:ext cx="630" cy="689"/>
            </a:xfrm>
            <a:prstGeom prst="parallelogram">
              <a:avLst>
                <a:gd name="adj" fmla="val 24995"/>
              </a:avLst>
            </a:prstGeom>
            <a:solidFill>
              <a:srgbClr val="C0FEF9"/>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110" name="Rectangle 100"/>
            <p:cNvSpPr>
              <a:spLocks noChangeArrowheads="1"/>
            </p:cNvSpPr>
            <p:nvPr/>
          </p:nvSpPr>
          <p:spPr bwMode="auto">
            <a:xfrm>
              <a:off x="931" y="670"/>
              <a:ext cx="499" cy="610"/>
            </a:xfrm>
            <a:prstGeom prst="rect">
              <a:avLst/>
            </a:prstGeom>
            <a:solidFill>
              <a:srgbClr val="C0FEF9"/>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111" name="AutoShape 101"/>
            <p:cNvSpPr>
              <a:spLocks noChangeArrowheads="1"/>
            </p:cNvSpPr>
            <p:nvPr/>
          </p:nvSpPr>
          <p:spPr bwMode="auto">
            <a:xfrm>
              <a:off x="1597" y="268"/>
              <a:ext cx="898" cy="798"/>
            </a:xfrm>
            <a:prstGeom prst="parallelogram">
              <a:avLst>
                <a:gd name="adj" fmla="val 28128"/>
              </a:avLst>
            </a:prstGeom>
            <a:solidFill>
              <a:srgbClr val="C0FEF9"/>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112" name="AutoShape 102"/>
            <p:cNvSpPr>
              <a:spLocks noChangeArrowheads="1"/>
            </p:cNvSpPr>
            <p:nvPr/>
          </p:nvSpPr>
          <p:spPr bwMode="auto">
            <a:xfrm flipH="1">
              <a:off x="1758" y="966"/>
              <a:ext cx="844" cy="744"/>
            </a:xfrm>
            <a:prstGeom prst="parallelogram">
              <a:avLst>
                <a:gd name="adj" fmla="val 28355"/>
              </a:avLst>
            </a:prstGeom>
            <a:solidFill>
              <a:srgbClr val="DADADA"/>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113" name="Rectangle 103"/>
            <p:cNvSpPr>
              <a:spLocks noChangeArrowheads="1"/>
            </p:cNvSpPr>
            <p:nvPr/>
          </p:nvSpPr>
          <p:spPr bwMode="auto">
            <a:xfrm>
              <a:off x="1640" y="425"/>
              <a:ext cx="748"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p>
              <a:pPr algn="ctr" defTabSz="942975" eaLnBrk="0" latinLnBrk="0" hangingPunct="0">
                <a:lnSpc>
                  <a:spcPct val="90000"/>
                </a:lnSpc>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Alcohol</a:t>
              </a:r>
              <a:endPar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942975" eaLnBrk="0" latinLnBrk="0" hangingPunct="0">
                <a:lnSpc>
                  <a:spcPct val="90000"/>
                </a:lnSpc>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&amp; Drugs Policy</a:t>
              </a:r>
              <a:endPar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4" name="Rectangle 104"/>
            <p:cNvSpPr>
              <a:spLocks noChangeArrowheads="1"/>
            </p:cNvSpPr>
            <p:nvPr/>
          </p:nvSpPr>
          <p:spPr bwMode="auto">
            <a:xfrm>
              <a:off x="912" y="788"/>
              <a:ext cx="558"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50" tIns="47625" rIns="95250" bIns="47625">
              <a:spAutoFit/>
            </a:bodyPr>
            <a:lstStyle/>
            <a:p>
              <a:pPr algn="ctr" defTabSz="942975" eaLnBrk="0" latinLnBrk="0" hangingPunct="0">
                <a:lnSpc>
                  <a:spcPct val="90000"/>
                </a:lnSpc>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Audit</a:t>
              </a:r>
              <a:endPar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defTabSz="942975" eaLnBrk="0" latinLnBrk="0" hangingPunct="0">
                <a:lnSpc>
                  <a:spcPct val="90000"/>
                </a:lnSpc>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Plans</a:t>
              </a:r>
              <a:endPar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5" name="Rectangle 105"/>
            <p:cNvSpPr>
              <a:spLocks noChangeArrowheads="1"/>
            </p:cNvSpPr>
            <p:nvPr/>
          </p:nvSpPr>
          <p:spPr bwMode="auto">
            <a:xfrm>
              <a:off x="203" y="318"/>
              <a:ext cx="748" cy="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p>
              <a:pPr defTabSz="942975" eaLnBrk="0" latinLnBrk="0" hangingPunct="0">
                <a:lnSpc>
                  <a:spcPct val="90000"/>
                </a:lnSpc>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Road Safety</a:t>
              </a:r>
              <a:endPar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defTabSz="942975" eaLnBrk="0" latinLnBrk="0" hangingPunct="0">
                <a:lnSpc>
                  <a:spcPct val="90000"/>
                </a:lnSpc>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 Plan</a:t>
              </a:r>
              <a:endPar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6" name="Rectangle 106"/>
            <p:cNvSpPr>
              <a:spLocks noChangeArrowheads="1"/>
            </p:cNvSpPr>
            <p:nvPr/>
          </p:nvSpPr>
          <p:spPr bwMode="auto">
            <a:xfrm>
              <a:off x="1907" y="1177"/>
              <a:ext cx="641" cy="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p>
              <a:pPr defTabSz="942975" eaLnBrk="0" latinLnBrk="0" hangingPunct="0">
                <a:lnSpc>
                  <a:spcPct val="90000"/>
                </a:lnSpc>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Safety Drills</a:t>
              </a:r>
              <a:endPar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7" name="Rectangle 107"/>
            <p:cNvSpPr>
              <a:spLocks noChangeArrowheads="1"/>
            </p:cNvSpPr>
            <p:nvPr/>
          </p:nvSpPr>
          <p:spPr bwMode="auto">
            <a:xfrm>
              <a:off x="1000" y="38"/>
              <a:ext cx="962" cy="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50" tIns="47625" rIns="95250" bIns="47625">
              <a:spAutoFit/>
            </a:bodyPr>
            <a:lstStyle/>
            <a:p>
              <a:pPr defTabSz="942975" eaLnBrk="0" latinLnBrk="0" hangingPunct="0">
                <a:lnSpc>
                  <a:spcPct val="90000"/>
                </a:lnSpc>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Security </a:t>
              </a:r>
              <a:endPar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defTabSz="942975" eaLnBrk="0" latinLnBrk="0" hangingPunct="0">
                <a:lnSpc>
                  <a:spcPct val="90000"/>
                </a:lnSpc>
              </a:pPr>
              <a:r>
                <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Policy</a:t>
              </a:r>
              <a:endParaRPr lang="en-US" sz="14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8" name="Rectangle 108"/>
            <p:cNvSpPr>
              <a:spLocks noChangeArrowheads="1"/>
            </p:cNvSpPr>
            <p:nvPr/>
          </p:nvSpPr>
          <p:spPr bwMode="auto">
            <a:xfrm>
              <a:off x="2290" y="107"/>
              <a:ext cx="578" cy="637"/>
            </a:xfrm>
            <a:prstGeom prst="rect">
              <a:avLst/>
            </a:prstGeom>
            <a:solidFill>
              <a:srgbClr val="FDC0E5"/>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119" name="Rectangle 109"/>
            <p:cNvSpPr>
              <a:spLocks noChangeArrowheads="1"/>
            </p:cNvSpPr>
            <p:nvPr/>
          </p:nvSpPr>
          <p:spPr bwMode="auto">
            <a:xfrm>
              <a:off x="2280" y="224"/>
              <a:ext cx="626" cy="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250" tIns="47625" rIns="95250" bIns="47625">
              <a:spAutoFit/>
            </a:bodyPr>
            <a:lstStyle/>
            <a:p>
              <a:pPr defTabSz="942975" eaLnBrk="0" latinLnBrk="0" hangingPunct="0">
                <a:lnSpc>
                  <a:spcPct val="90000"/>
                </a:lnSpc>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Safety</a:t>
              </a:r>
              <a:endPar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defTabSz="942975" eaLnBrk="0" latinLnBrk="0" hangingPunct="0">
                <a:lnSpc>
                  <a:spcPct val="90000"/>
                </a:lnSpc>
              </a:pPr>
              <a:r>
                <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Policy</a:t>
              </a:r>
              <a:endParaRPr lang="en-US" sz="160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0" name="Rectangle 110"/>
            <p:cNvSpPr>
              <a:spLocks noChangeArrowheads="1"/>
            </p:cNvSpPr>
            <p:nvPr/>
          </p:nvSpPr>
          <p:spPr bwMode="auto">
            <a:xfrm>
              <a:off x="905" y="1180"/>
              <a:ext cx="312" cy="637"/>
            </a:xfrm>
            <a:prstGeom prst="rect">
              <a:avLst/>
            </a:prstGeom>
            <a:solidFill>
              <a:schemeClr val="bg1"/>
            </a:solidFill>
            <a:ln w="12700" cmpd="sng">
              <a:solidFill>
                <a:srgbClr val="00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sp>
        <p:nvSpPr>
          <p:cNvPr id="121" name="Text Box 111"/>
          <p:cNvSpPr txBox="1">
            <a:spLocks noChangeArrowheads="1"/>
          </p:cNvSpPr>
          <p:nvPr/>
        </p:nvSpPr>
        <p:spPr bwMode="auto">
          <a:xfrm>
            <a:off x="1282480" y="1443796"/>
            <a:ext cx="2789237" cy="1936750"/>
          </a:xfrm>
          <a:prstGeom prst="rect">
            <a:avLst/>
          </a:prstGeom>
          <a:solidFill>
            <a:srgbClr val="FFFF99">
              <a:alpha val="20000"/>
            </a:srgbClr>
          </a:solidFill>
          <a:ln w="19050" cmpd="sng">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latinLnBrk="0" hangingPunct="0">
              <a:lnSpc>
                <a:spcPct val="120000"/>
              </a:lnSpc>
            </a:pPr>
            <a:r>
              <a:rPr lang="en-AU" altLang="en-US" sz="200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        EHS</a:t>
            </a:r>
            <a:r>
              <a:rPr lang="zh-CN" altLang="en-US" sz="200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管理系统的长远的价值在于通过不断的持续改进，而非依靠重大事故的代价，来提升</a:t>
            </a:r>
            <a:r>
              <a:rPr lang="en-AU" altLang="en-US" sz="200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EHS</a:t>
            </a:r>
            <a:r>
              <a:rPr lang="zh-CN" altLang="en-US" sz="200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的绩效。</a:t>
            </a:r>
            <a:endParaRPr lang="en-AU" altLang="en-US" sz="200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3855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Box 75"/>
          <p:cNvSpPr txBox="1">
            <a:spLocks noChangeArrowheads="1"/>
          </p:cNvSpPr>
          <p:nvPr/>
        </p:nvSpPr>
        <p:spPr bwMode="auto">
          <a:xfrm>
            <a:off x="913332" y="1162051"/>
            <a:ext cx="6858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atinLnBrk="0">
              <a:spcBef>
                <a:spcPct val="50000"/>
              </a:spcBef>
            </a:pPr>
            <a:r>
              <a:rPr lang="en-US" sz="2800" dirty="0">
                <a:latin typeface="微软雅黑" panose="020B0503020204020204" pitchFamily="34" charset="-122"/>
                <a:ea typeface="微软雅黑" panose="020B0503020204020204" pitchFamily="34" charset="-122"/>
                <a:cs typeface="微软雅黑" panose="020B0503020204020204" pitchFamily="34" charset="-122"/>
              </a:rPr>
              <a:t>EHS</a:t>
            </a:r>
            <a:r>
              <a:rPr lang="zh-CN" altLang="en-US" sz="2800" dirty="0">
                <a:latin typeface="微软雅黑" panose="020B0503020204020204" pitchFamily="34" charset="-122"/>
                <a:ea typeface="微软雅黑" panose="020B0503020204020204" pitchFamily="34" charset="-122"/>
                <a:cs typeface="微软雅黑" panose="020B0503020204020204" pitchFamily="34" charset="-122"/>
              </a:rPr>
              <a:t>方针的三个承诺分别是什么？</a:t>
            </a:r>
            <a:endParaRPr lang="en-US" sz="28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3" name="Rectangle 76"/>
          <p:cNvSpPr>
            <a:spLocks noChangeArrowheads="1"/>
          </p:cNvSpPr>
          <p:nvPr/>
        </p:nvSpPr>
        <p:spPr bwMode="auto">
          <a:xfrm>
            <a:off x="873290" y="2357367"/>
            <a:ext cx="73152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9705" lvl="1" latinLnBrk="0">
              <a:lnSpc>
                <a:spcPct val="120000"/>
              </a:lnSpc>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一是对遵守适用</a:t>
            </a:r>
            <a:r>
              <a:rPr 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EHS</a:t>
            </a: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法律、法规及其他要求的承诺；</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179705" lvl="1" latinLnBrk="0">
              <a:lnSpc>
                <a:spcPct val="120000"/>
              </a:lnSpc>
            </a:pP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179705" lvl="1" latinLnBrk="0">
              <a:lnSpc>
                <a:spcPct val="120000"/>
              </a:lnSpc>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二是对持续改进的承诺；</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179705" lvl="1" latinLnBrk="0">
              <a:lnSpc>
                <a:spcPct val="120000"/>
              </a:lnSpc>
            </a:pP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179705" lvl="1" latinLnBrk="0">
              <a:lnSpc>
                <a:spcPct val="120000"/>
              </a:lnSpc>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三是对事故预防、保护员工安全健康的承诺。</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2204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Box 5"/>
          <p:cNvSpPr txBox="1">
            <a:spLocks noChangeArrowheads="1"/>
          </p:cNvSpPr>
          <p:nvPr/>
        </p:nvSpPr>
        <p:spPr bwMode="auto">
          <a:xfrm>
            <a:off x="881063" y="2262188"/>
            <a:ext cx="73818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ulim" panose="020B0600000101010101" pitchFamily="34" charset="-127"/>
                <a:ea typeface="Gulim" panose="020B0600000101010101" pitchFamily="34" charset="-127"/>
              </a:defRPr>
            </a:lvl1pPr>
            <a:lvl2pPr marL="182880" indent="-3175">
              <a:defRPr>
                <a:solidFill>
                  <a:schemeClr val="tx1"/>
                </a:solidFill>
                <a:latin typeface="Gulim" panose="020B0600000101010101" pitchFamily="34" charset="-127"/>
                <a:ea typeface="Gulim" panose="020B0600000101010101" pitchFamily="34" charset="-127"/>
              </a:defRPr>
            </a:lvl2pPr>
            <a:lvl3pPr marL="1151255"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6pPr>
            <a:lvl7pPr marL="29718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7pPr>
            <a:lvl8pPr marL="34290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8pPr>
            <a:lvl9pPr marL="38862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9pPr>
          </a:lstStyle>
          <a:p>
            <a:pPr lvl="1" latinLnBrk="0">
              <a:lnSpc>
                <a:spcPct val="120000"/>
              </a:lnSpc>
            </a:pPr>
            <a:r>
              <a:rPr lang="zh-CN" altLang="en-US">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Text Box 75"/>
          <p:cNvSpPr txBox="1">
            <a:spLocks noChangeArrowheads="1"/>
          </p:cNvSpPr>
          <p:nvPr/>
        </p:nvSpPr>
        <p:spPr bwMode="auto">
          <a:xfrm>
            <a:off x="705249" y="835002"/>
            <a:ext cx="7860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a:solidFill>
                  <a:schemeClr val="tx2"/>
                </a:solidFill>
                <a:latin typeface="微软雅黑" panose="020B0503020204020204" pitchFamily="34" charset="-122"/>
                <a:ea typeface="+mj-ea"/>
                <a:cs typeface="微软雅黑" panose="020B0503020204020204" pitchFamily="34" charset="-122"/>
              </a:rPr>
              <a:t>EHS</a:t>
            </a:r>
            <a:r>
              <a:rPr lang="zh-CN" altLang="en-US" sz="3200" b="1" dirty="0">
                <a:solidFill>
                  <a:schemeClr val="tx2"/>
                </a:solidFill>
                <a:latin typeface="微软雅黑" panose="020B0503020204020204" pitchFamily="34" charset="-122"/>
                <a:ea typeface="+mj-ea"/>
                <a:cs typeface="微软雅黑" panose="020B0503020204020204" pitchFamily="34" charset="-122"/>
              </a:rPr>
              <a:t>管理体系文件的三个层次是怎样的？</a:t>
            </a:r>
            <a:endParaRPr lang="en-US" sz="3200" b="1" dirty="0">
              <a:solidFill>
                <a:schemeClr val="tx2"/>
              </a:solidFill>
              <a:latin typeface="微软雅黑" panose="020B0503020204020204" pitchFamily="34" charset="-122"/>
              <a:ea typeface="+mj-ea"/>
              <a:cs typeface="微软雅黑" panose="020B0503020204020204" pitchFamily="34" charset="-122"/>
            </a:endParaRPr>
          </a:p>
        </p:txBody>
      </p:sp>
      <p:sp>
        <p:nvSpPr>
          <p:cNvPr id="16" name="未知"/>
          <p:cNvSpPr/>
          <p:nvPr/>
        </p:nvSpPr>
        <p:spPr bwMode="auto">
          <a:xfrm>
            <a:off x="2951163" y="3719513"/>
            <a:ext cx="3744912" cy="3084512"/>
          </a:xfrm>
          <a:custGeom>
            <a:avLst/>
            <a:gdLst>
              <a:gd name="T0" fmla="*/ 5852 w 5898"/>
              <a:gd name="T1" fmla="*/ 1902 h 4858"/>
              <a:gd name="T2" fmla="*/ 5895 w 5898"/>
              <a:gd name="T3" fmla="*/ 2210 h 4858"/>
              <a:gd name="T4" fmla="*/ 5892 w 5898"/>
              <a:gd name="T5" fmla="*/ 2521 h 4858"/>
              <a:gd name="T6" fmla="*/ 5843 w 5898"/>
              <a:gd name="T7" fmla="*/ 2830 h 4858"/>
              <a:gd name="T8" fmla="*/ 5751 w 5898"/>
              <a:gd name="T9" fmla="*/ 3131 h 4858"/>
              <a:gd name="T10" fmla="*/ 5614 w 5898"/>
              <a:gd name="T11" fmla="*/ 3419 h 4858"/>
              <a:gd name="T12" fmla="*/ 5438 w 5898"/>
              <a:gd name="T13" fmla="*/ 3691 h 4858"/>
              <a:gd name="T14" fmla="*/ 5224 w 5898"/>
              <a:gd name="T15" fmla="*/ 3942 h 4858"/>
              <a:gd name="T16" fmla="*/ 4974 w 5898"/>
              <a:gd name="T17" fmla="*/ 4169 h 4858"/>
              <a:gd name="T18" fmla="*/ 4694 w 5898"/>
              <a:gd name="T19" fmla="*/ 4369 h 4858"/>
              <a:gd name="T20" fmla="*/ 4387 w 5898"/>
              <a:gd name="T21" fmla="*/ 4537 h 4858"/>
              <a:gd name="T22" fmla="*/ 4059 w 5898"/>
              <a:gd name="T23" fmla="*/ 4673 h 4858"/>
              <a:gd name="T24" fmla="*/ 3712 w 5898"/>
              <a:gd name="T25" fmla="*/ 4771 h 4858"/>
              <a:gd name="T26" fmla="*/ 3356 w 5898"/>
              <a:gd name="T27" fmla="*/ 4833 h 4858"/>
              <a:gd name="T28" fmla="*/ 2991 w 5898"/>
              <a:gd name="T29" fmla="*/ 4858 h 4858"/>
              <a:gd name="T30" fmla="*/ 2626 w 5898"/>
              <a:gd name="T31" fmla="*/ 4843 h 4858"/>
              <a:gd name="T32" fmla="*/ 2267 w 5898"/>
              <a:gd name="T33" fmla="*/ 4789 h 4858"/>
              <a:gd name="T34" fmla="*/ 1920 w 5898"/>
              <a:gd name="T35" fmla="*/ 4697 h 4858"/>
              <a:gd name="T36" fmla="*/ 1584 w 5898"/>
              <a:gd name="T37" fmla="*/ 4571 h 4858"/>
              <a:gd name="T38" fmla="*/ 1271 w 5898"/>
              <a:gd name="T39" fmla="*/ 4411 h 4858"/>
              <a:gd name="T40" fmla="*/ 984 w 5898"/>
              <a:gd name="T41" fmla="*/ 4219 h 4858"/>
              <a:gd name="T42" fmla="*/ 729 w 5898"/>
              <a:gd name="T43" fmla="*/ 3999 h 4858"/>
              <a:gd name="T44" fmla="*/ 507 w 5898"/>
              <a:gd name="T45" fmla="*/ 3752 h 4858"/>
              <a:gd name="T46" fmla="*/ 321 w 5898"/>
              <a:gd name="T47" fmla="*/ 3483 h 4858"/>
              <a:gd name="T48" fmla="*/ 176 w 5898"/>
              <a:gd name="T49" fmla="*/ 3200 h 4858"/>
              <a:gd name="T50" fmla="*/ 72 w 5898"/>
              <a:gd name="T51" fmla="*/ 2901 h 4858"/>
              <a:gd name="T52" fmla="*/ 14 w 5898"/>
              <a:gd name="T53" fmla="*/ 2593 h 4858"/>
              <a:gd name="T54" fmla="*/ 0 w 5898"/>
              <a:gd name="T55" fmla="*/ 2282 h 4858"/>
              <a:gd name="T56" fmla="*/ 32 w 5898"/>
              <a:gd name="T57" fmla="*/ 1973 h 4858"/>
              <a:gd name="T58" fmla="*/ 107 w 5898"/>
              <a:gd name="T59" fmla="*/ 1668 h 4858"/>
              <a:gd name="T60" fmla="*/ 229 w 5898"/>
              <a:gd name="T61" fmla="*/ 1374 h 4858"/>
              <a:gd name="T62" fmla="*/ 388 w 5898"/>
              <a:gd name="T63" fmla="*/ 1095 h 4858"/>
              <a:gd name="T64" fmla="*/ 591 w 5898"/>
              <a:gd name="T65" fmla="*/ 836 h 4858"/>
              <a:gd name="T66" fmla="*/ 825 w 5898"/>
              <a:gd name="T67" fmla="*/ 599 h 4858"/>
              <a:gd name="T68" fmla="*/ 1094 w 5898"/>
              <a:gd name="T69" fmla="*/ 390 h 4858"/>
              <a:gd name="T70" fmla="*/ 1393 w 5898"/>
              <a:gd name="T71" fmla="*/ 209 h 4858"/>
              <a:gd name="T72" fmla="*/ 1714 w 5898"/>
              <a:gd name="T73" fmla="*/ 61 h 4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898" h="4858">
                <a:moveTo>
                  <a:pt x="5814" y="1749"/>
                </a:moveTo>
                <a:lnTo>
                  <a:pt x="5852" y="1902"/>
                </a:lnTo>
                <a:lnTo>
                  <a:pt x="5878" y="2055"/>
                </a:lnTo>
                <a:lnTo>
                  <a:pt x="5895" y="2210"/>
                </a:lnTo>
                <a:lnTo>
                  <a:pt x="5898" y="2366"/>
                </a:lnTo>
                <a:lnTo>
                  <a:pt x="5892" y="2521"/>
                </a:lnTo>
                <a:lnTo>
                  <a:pt x="5872" y="2677"/>
                </a:lnTo>
                <a:lnTo>
                  <a:pt x="5843" y="2830"/>
                </a:lnTo>
                <a:lnTo>
                  <a:pt x="5803" y="2980"/>
                </a:lnTo>
                <a:lnTo>
                  <a:pt x="5751" y="3131"/>
                </a:lnTo>
                <a:lnTo>
                  <a:pt x="5687" y="3276"/>
                </a:lnTo>
                <a:lnTo>
                  <a:pt x="5614" y="3419"/>
                </a:lnTo>
                <a:lnTo>
                  <a:pt x="5533" y="3557"/>
                </a:lnTo>
                <a:lnTo>
                  <a:pt x="5438" y="3691"/>
                </a:lnTo>
                <a:lnTo>
                  <a:pt x="5336" y="3819"/>
                </a:lnTo>
                <a:lnTo>
                  <a:pt x="5224" y="3942"/>
                </a:lnTo>
                <a:lnTo>
                  <a:pt x="5105" y="4061"/>
                </a:lnTo>
                <a:lnTo>
                  <a:pt x="4974" y="4169"/>
                </a:lnTo>
                <a:lnTo>
                  <a:pt x="4838" y="4273"/>
                </a:lnTo>
                <a:lnTo>
                  <a:pt x="4694" y="4369"/>
                </a:lnTo>
                <a:lnTo>
                  <a:pt x="4546" y="4458"/>
                </a:lnTo>
                <a:lnTo>
                  <a:pt x="4387" y="4537"/>
                </a:lnTo>
                <a:lnTo>
                  <a:pt x="4227" y="4608"/>
                </a:lnTo>
                <a:lnTo>
                  <a:pt x="4059" y="4673"/>
                </a:lnTo>
                <a:lnTo>
                  <a:pt x="3889" y="4727"/>
                </a:lnTo>
                <a:lnTo>
                  <a:pt x="3712" y="4771"/>
                </a:lnTo>
                <a:lnTo>
                  <a:pt x="3535" y="4806"/>
                </a:lnTo>
                <a:lnTo>
                  <a:pt x="3356" y="4833"/>
                </a:lnTo>
                <a:lnTo>
                  <a:pt x="3173" y="4850"/>
                </a:lnTo>
                <a:lnTo>
                  <a:pt x="2991" y="4858"/>
                </a:lnTo>
                <a:lnTo>
                  <a:pt x="2809" y="4855"/>
                </a:lnTo>
                <a:lnTo>
                  <a:pt x="2626" y="4843"/>
                </a:lnTo>
                <a:lnTo>
                  <a:pt x="2447" y="4821"/>
                </a:lnTo>
                <a:lnTo>
                  <a:pt x="2267" y="4789"/>
                </a:lnTo>
                <a:lnTo>
                  <a:pt x="2090" y="4749"/>
                </a:lnTo>
                <a:lnTo>
                  <a:pt x="1920" y="4697"/>
                </a:lnTo>
                <a:lnTo>
                  <a:pt x="1749" y="4641"/>
                </a:lnTo>
                <a:lnTo>
                  <a:pt x="1584" y="4571"/>
                </a:lnTo>
                <a:lnTo>
                  <a:pt x="1424" y="4495"/>
                </a:lnTo>
                <a:lnTo>
                  <a:pt x="1271" y="4411"/>
                </a:lnTo>
                <a:lnTo>
                  <a:pt x="1126" y="4320"/>
                </a:lnTo>
                <a:lnTo>
                  <a:pt x="984" y="4219"/>
                </a:lnTo>
                <a:lnTo>
                  <a:pt x="854" y="4113"/>
                </a:lnTo>
                <a:lnTo>
                  <a:pt x="729" y="3999"/>
                </a:lnTo>
                <a:lnTo>
                  <a:pt x="614" y="3878"/>
                </a:lnTo>
                <a:lnTo>
                  <a:pt x="507" y="3752"/>
                </a:lnTo>
                <a:lnTo>
                  <a:pt x="408" y="3619"/>
                </a:lnTo>
                <a:lnTo>
                  <a:pt x="321" y="3483"/>
                </a:lnTo>
                <a:lnTo>
                  <a:pt x="243" y="3343"/>
                </a:lnTo>
                <a:lnTo>
                  <a:pt x="176" y="3200"/>
                </a:lnTo>
                <a:lnTo>
                  <a:pt x="119" y="3052"/>
                </a:lnTo>
                <a:lnTo>
                  <a:pt x="72" y="2901"/>
                </a:lnTo>
                <a:lnTo>
                  <a:pt x="37" y="2748"/>
                </a:lnTo>
                <a:lnTo>
                  <a:pt x="14" y="2593"/>
                </a:lnTo>
                <a:lnTo>
                  <a:pt x="3" y="2437"/>
                </a:lnTo>
                <a:lnTo>
                  <a:pt x="0" y="2282"/>
                </a:lnTo>
                <a:lnTo>
                  <a:pt x="11" y="2126"/>
                </a:lnTo>
                <a:lnTo>
                  <a:pt x="32" y="1973"/>
                </a:lnTo>
                <a:lnTo>
                  <a:pt x="64" y="1821"/>
                </a:lnTo>
                <a:lnTo>
                  <a:pt x="107" y="1668"/>
                </a:lnTo>
                <a:lnTo>
                  <a:pt x="162" y="1520"/>
                </a:lnTo>
                <a:lnTo>
                  <a:pt x="229" y="1374"/>
                </a:lnTo>
                <a:lnTo>
                  <a:pt x="304" y="1233"/>
                </a:lnTo>
                <a:lnTo>
                  <a:pt x="388" y="1095"/>
                </a:lnTo>
                <a:lnTo>
                  <a:pt x="483" y="964"/>
                </a:lnTo>
                <a:lnTo>
                  <a:pt x="591" y="836"/>
                </a:lnTo>
                <a:lnTo>
                  <a:pt x="703" y="715"/>
                </a:lnTo>
                <a:lnTo>
                  <a:pt x="825" y="599"/>
                </a:lnTo>
                <a:lnTo>
                  <a:pt x="955" y="491"/>
                </a:lnTo>
                <a:lnTo>
                  <a:pt x="1094" y="390"/>
                </a:lnTo>
                <a:lnTo>
                  <a:pt x="1242" y="296"/>
                </a:lnTo>
                <a:lnTo>
                  <a:pt x="1393" y="209"/>
                </a:lnTo>
                <a:lnTo>
                  <a:pt x="1552" y="130"/>
                </a:lnTo>
                <a:lnTo>
                  <a:pt x="1714" y="61"/>
                </a:lnTo>
                <a:lnTo>
                  <a:pt x="1882" y="0"/>
                </a:lnTo>
              </a:path>
            </a:pathLst>
          </a:custGeom>
          <a:noFill/>
          <a:ln w="18415" cmpd="sng">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cs typeface="微软雅黑" panose="020B0503020204020204" pitchFamily="34" charset="-122"/>
            </a:endParaRPr>
          </a:p>
        </p:txBody>
      </p:sp>
      <p:sp>
        <p:nvSpPr>
          <p:cNvPr id="21" name="未知"/>
          <p:cNvSpPr/>
          <p:nvPr/>
        </p:nvSpPr>
        <p:spPr bwMode="auto">
          <a:xfrm>
            <a:off x="5586413" y="4262438"/>
            <a:ext cx="1412875" cy="554037"/>
          </a:xfrm>
          <a:custGeom>
            <a:avLst/>
            <a:gdLst>
              <a:gd name="T0" fmla="*/ 0 w 2224"/>
              <a:gd name="T1" fmla="*/ 874 h 874"/>
              <a:gd name="T2" fmla="*/ 1711 w 2224"/>
              <a:gd name="T3" fmla="*/ 874 h 874"/>
              <a:gd name="T4" fmla="*/ 2224 w 2224"/>
              <a:gd name="T5" fmla="*/ 0 h 874"/>
              <a:gd name="T6" fmla="*/ 513 w 2224"/>
              <a:gd name="T7" fmla="*/ 0 h 874"/>
              <a:gd name="T8" fmla="*/ 0 w 2224"/>
              <a:gd name="T9" fmla="*/ 874 h 874"/>
            </a:gdLst>
            <a:ahLst/>
            <a:cxnLst>
              <a:cxn ang="0">
                <a:pos x="T0" y="T1"/>
              </a:cxn>
              <a:cxn ang="0">
                <a:pos x="T2" y="T3"/>
              </a:cxn>
              <a:cxn ang="0">
                <a:pos x="T4" y="T5"/>
              </a:cxn>
              <a:cxn ang="0">
                <a:pos x="T6" y="T7"/>
              </a:cxn>
              <a:cxn ang="0">
                <a:pos x="T8" y="T9"/>
              </a:cxn>
            </a:cxnLst>
            <a:rect l="0" t="0" r="r" b="b"/>
            <a:pathLst>
              <a:path w="2224" h="874">
                <a:moveTo>
                  <a:pt x="0" y="874"/>
                </a:moveTo>
                <a:lnTo>
                  <a:pt x="1711" y="874"/>
                </a:lnTo>
                <a:lnTo>
                  <a:pt x="2224" y="0"/>
                </a:lnTo>
                <a:lnTo>
                  <a:pt x="513" y="0"/>
                </a:lnTo>
                <a:lnTo>
                  <a:pt x="0" y="874"/>
                </a:lnTo>
                <a:close/>
              </a:path>
            </a:pathLst>
          </a:custGeom>
          <a:solidFill>
            <a:srgbClr val="FFFFFF"/>
          </a:solidFill>
          <a:ln w="3810" cmpd="sng">
            <a:solidFill>
              <a:srgbClr val="000000"/>
            </a:solidFill>
            <a:round/>
          </a:ln>
        </p:spPr>
        <p:txBody>
          <a:bodyPr/>
          <a:lstStyle/>
          <a:p>
            <a:endParaRPr lang="zh-CN" altLang="en-US">
              <a:cs typeface="微软雅黑" panose="020B0503020204020204" pitchFamily="34" charset="-122"/>
            </a:endParaRPr>
          </a:p>
        </p:txBody>
      </p:sp>
      <p:sp>
        <p:nvSpPr>
          <p:cNvPr id="22" name="未知"/>
          <p:cNvSpPr/>
          <p:nvPr/>
        </p:nvSpPr>
        <p:spPr bwMode="auto">
          <a:xfrm>
            <a:off x="2895600" y="6010275"/>
            <a:ext cx="1412875" cy="557213"/>
          </a:xfrm>
          <a:custGeom>
            <a:avLst/>
            <a:gdLst>
              <a:gd name="T0" fmla="*/ 0 w 2224"/>
              <a:gd name="T1" fmla="*/ 876 h 876"/>
              <a:gd name="T2" fmla="*/ 1708 w 2224"/>
              <a:gd name="T3" fmla="*/ 876 h 876"/>
              <a:gd name="T4" fmla="*/ 2224 w 2224"/>
              <a:gd name="T5" fmla="*/ 0 h 876"/>
              <a:gd name="T6" fmla="*/ 512 w 2224"/>
              <a:gd name="T7" fmla="*/ 0 h 876"/>
              <a:gd name="T8" fmla="*/ 0 w 2224"/>
              <a:gd name="T9" fmla="*/ 876 h 876"/>
            </a:gdLst>
            <a:ahLst/>
            <a:cxnLst>
              <a:cxn ang="0">
                <a:pos x="T0" y="T1"/>
              </a:cxn>
              <a:cxn ang="0">
                <a:pos x="T2" y="T3"/>
              </a:cxn>
              <a:cxn ang="0">
                <a:pos x="T4" y="T5"/>
              </a:cxn>
              <a:cxn ang="0">
                <a:pos x="T6" y="T7"/>
              </a:cxn>
              <a:cxn ang="0">
                <a:pos x="T8" y="T9"/>
              </a:cxn>
            </a:cxnLst>
            <a:rect l="0" t="0" r="r" b="b"/>
            <a:pathLst>
              <a:path w="2224" h="876">
                <a:moveTo>
                  <a:pt x="0" y="876"/>
                </a:moveTo>
                <a:lnTo>
                  <a:pt x="1708" y="876"/>
                </a:lnTo>
                <a:lnTo>
                  <a:pt x="2224" y="0"/>
                </a:lnTo>
                <a:lnTo>
                  <a:pt x="512" y="0"/>
                </a:lnTo>
                <a:lnTo>
                  <a:pt x="0" y="876"/>
                </a:lnTo>
                <a:close/>
              </a:path>
            </a:pathLst>
          </a:custGeom>
          <a:solidFill>
            <a:srgbClr val="FFFFFF"/>
          </a:solidFill>
          <a:ln w="3810" cmpd="sng">
            <a:solidFill>
              <a:srgbClr val="000000"/>
            </a:solidFill>
            <a:round/>
          </a:ln>
        </p:spPr>
        <p:txBody>
          <a:bodyPr/>
          <a:lstStyle/>
          <a:p>
            <a:endParaRPr lang="zh-CN" altLang="en-US">
              <a:cs typeface="微软雅黑" panose="020B0503020204020204" pitchFamily="34" charset="-122"/>
            </a:endParaRPr>
          </a:p>
        </p:txBody>
      </p:sp>
      <p:sp>
        <p:nvSpPr>
          <p:cNvPr id="23" name="未知"/>
          <p:cNvSpPr/>
          <p:nvPr/>
        </p:nvSpPr>
        <p:spPr bwMode="auto">
          <a:xfrm>
            <a:off x="2967038" y="4191000"/>
            <a:ext cx="1412875" cy="555625"/>
          </a:xfrm>
          <a:custGeom>
            <a:avLst/>
            <a:gdLst>
              <a:gd name="T0" fmla="*/ 0 w 2224"/>
              <a:gd name="T1" fmla="*/ 874 h 874"/>
              <a:gd name="T2" fmla="*/ 1708 w 2224"/>
              <a:gd name="T3" fmla="*/ 874 h 874"/>
              <a:gd name="T4" fmla="*/ 2224 w 2224"/>
              <a:gd name="T5" fmla="*/ 0 h 874"/>
              <a:gd name="T6" fmla="*/ 512 w 2224"/>
              <a:gd name="T7" fmla="*/ 0 h 874"/>
              <a:gd name="T8" fmla="*/ 0 w 2224"/>
              <a:gd name="T9" fmla="*/ 874 h 874"/>
            </a:gdLst>
            <a:ahLst/>
            <a:cxnLst>
              <a:cxn ang="0">
                <a:pos x="T0" y="T1"/>
              </a:cxn>
              <a:cxn ang="0">
                <a:pos x="T2" y="T3"/>
              </a:cxn>
              <a:cxn ang="0">
                <a:pos x="T4" y="T5"/>
              </a:cxn>
              <a:cxn ang="0">
                <a:pos x="T6" y="T7"/>
              </a:cxn>
              <a:cxn ang="0">
                <a:pos x="T8" y="T9"/>
              </a:cxn>
            </a:cxnLst>
            <a:rect l="0" t="0" r="r" b="b"/>
            <a:pathLst>
              <a:path w="2224" h="874">
                <a:moveTo>
                  <a:pt x="0" y="874"/>
                </a:moveTo>
                <a:lnTo>
                  <a:pt x="1708" y="874"/>
                </a:lnTo>
                <a:lnTo>
                  <a:pt x="2224" y="0"/>
                </a:lnTo>
                <a:lnTo>
                  <a:pt x="512" y="0"/>
                </a:lnTo>
                <a:lnTo>
                  <a:pt x="0" y="874"/>
                </a:lnTo>
                <a:close/>
              </a:path>
            </a:pathLst>
          </a:custGeom>
          <a:solidFill>
            <a:srgbClr val="FFFFFF"/>
          </a:solidFill>
          <a:ln w="3810" cmpd="sng">
            <a:solidFill>
              <a:srgbClr val="000000"/>
            </a:solidFill>
            <a:round/>
          </a:ln>
        </p:spPr>
        <p:txBody>
          <a:bodyPr/>
          <a:lstStyle/>
          <a:p>
            <a:endParaRPr lang="zh-CN" altLang="en-US">
              <a:cs typeface="微软雅黑" panose="020B0503020204020204" pitchFamily="34" charset="-122"/>
            </a:endParaRPr>
          </a:p>
        </p:txBody>
      </p:sp>
      <p:sp>
        <p:nvSpPr>
          <p:cNvPr id="24" name="未知"/>
          <p:cNvSpPr/>
          <p:nvPr/>
        </p:nvSpPr>
        <p:spPr bwMode="auto">
          <a:xfrm>
            <a:off x="5586413" y="4838700"/>
            <a:ext cx="1412875" cy="557213"/>
          </a:xfrm>
          <a:custGeom>
            <a:avLst/>
            <a:gdLst>
              <a:gd name="T0" fmla="*/ 0 w 2224"/>
              <a:gd name="T1" fmla="*/ 876 h 876"/>
              <a:gd name="T2" fmla="*/ 1711 w 2224"/>
              <a:gd name="T3" fmla="*/ 876 h 876"/>
              <a:gd name="T4" fmla="*/ 2224 w 2224"/>
              <a:gd name="T5" fmla="*/ 0 h 876"/>
              <a:gd name="T6" fmla="*/ 513 w 2224"/>
              <a:gd name="T7" fmla="*/ 0 h 876"/>
              <a:gd name="T8" fmla="*/ 0 w 2224"/>
              <a:gd name="T9" fmla="*/ 876 h 876"/>
            </a:gdLst>
            <a:ahLst/>
            <a:cxnLst>
              <a:cxn ang="0">
                <a:pos x="T0" y="T1"/>
              </a:cxn>
              <a:cxn ang="0">
                <a:pos x="T2" y="T3"/>
              </a:cxn>
              <a:cxn ang="0">
                <a:pos x="T4" y="T5"/>
              </a:cxn>
              <a:cxn ang="0">
                <a:pos x="T6" y="T7"/>
              </a:cxn>
              <a:cxn ang="0">
                <a:pos x="T8" y="T9"/>
              </a:cxn>
            </a:cxnLst>
            <a:rect l="0" t="0" r="r" b="b"/>
            <a:pathLst>
              <a:path w="2224" h="876">
                <a:moveTo>
                  <a:pt x="0" y="876"/>
                </a:moveTo>
                <a:lnTo>
                  <a:pt x="1711" y="876"/>
                </a:lnTo>
                <a:lnTo>
                  <a:pt x="2224" y="0"/>
                </a:lnTo>
                <a:lnTo>
                  <a:pt x="513" y="0"/>
                </a:lnTo>
                <a:lnTo>
                  <a:pt x="0" y="876"/>
                </a:lnTo>
                <a:close/>
              </a:path>
            </a:pathLst>
          </a:custGeom>
          <a:solidFill>
            <a:srgbClr val="FFFFFF"/>
          </a:solidFill>
          <a:ln w="3810" cmpd="sng">
            <a:solidFill>
              <a:srgbClr val="000000"/>
            </a:solidFill>
            <a:round/>
          </a:ln>
        </p:spPr>
        <p:txBody>
          <a:bodyPr/>
          <a:lstStyle/>
          <a:p>
            <a:endParaRPr lang="zh-CN" altLang="en-US">
              <a:cs typeface="微软雅黑" panose="020B0503020204020204" pitchFamily="34" charset="-122"/>
            </a:endParaRPr>
          </a:p>
        </p:txBody>
      </p:sp>
      <p:sp>
        <p:nvSpPr>
          <p:cNvPr id="25" name="未知"/>
          <p:cNvSpPr/>
          <p:nvPr/>
        </p:nvSpPr>
        <p:spPr bwMode="auto">
          <a:xfrm>
            <a:off x="5394325" y="5414963"/>
            <a:ext cx="1412875" cy="557212"/>
          </a:xfrm>
          <a:custGeom>
            <a:avLst/>
            <a:gdLst>
              <a:gd name="T0" fmla="*/ 0 w 2224"/>
              <a:gd name="T1" fmla="*/ 876 h 876"/>
              <a:gd name="T2" fmla="*/ 1711 w 2224"/>
              <a:gd name="T3" fmla="*/ 876 h 876"/>
              <a:gd name="T4" fmla="*/ 2224 w 2224"/>
              <a:gd name="T5" fmla="*/ 0 h 876"/>
              <a:gd name="T6" fmla="*/ 513 w 2224"/>
              <a:gd name="T7" fmla="*/ 0 h 876"/>
              <a:gd name="T8" fmla="*/ 0 w 2224"/>
              <a:gd name="T9" fmla="*/ 876 h 876"/>
            </a:gdLst>
            <a:ahLst/>
            <a:cxnLst>
              <a:cxn ang="0">
                <a:pos x="T0" y="T1"/>
              </a:cxn>
              <a:cxn ang="0">
                <a:pos x="T2" y="T3"/>
              </a:cxn>
              <a:cxn ang="0">
                <a:pos x="T4" y="T5"/>
              </a:cxn>
              <a:cxn ang="0">
                <a:pos x="T6" y="T7"/>
              </a:cxn>
              <a:cxn ang="0">
                <a:pos x="T8" y="T9"/>
              </a:cxn>
            </a:cxnLst>
            <a:rect l="0" t="0" r="r" b="b"/>
            <a:pathLst>
              <a:path w="2224" h="876">
                <a:moveTo>
                  <a:pt x="0" y="876"/>
                </a:moveTo>
                <a:lnTo>
                  <a:pt x="1711" y="876"/>
                </a:lnTo>
                <a:lnTo>
                  <a:pt x="2224" y="0"/>
                </a:lnTo>
                <a:lnTo>
                  <a:pt x="513" y="0"/>
                </a:lnTo>
                <a:lnTo>
                  <a:pt x="0" y="876"/>
                </a:lnTo>
                <a:close/>
              </a:path>
            </a:pathLst>
          </a:custGeom>
          <a:solidFill>
            <a:srgbClr val="FFFFFF"/>
          </a:solidFill>
          <a:ln w="3810" cmpd="sng">
            <a:solidFill>
              <a:srgbClr val="000000"/>
            </a:solidFill>
            <a:round/>
          </a:ln>
        </p:spPr>
        <p:txBody>
          <a:bodyPr/>
          <a:lstStyle/>
          <a:p>
            <a:endParaRPr lang="zh-CN" altLang="en-US">
              <a:cs typeface="微软雅黑" panose="020B0503020204020204" pitchFamily="34" charset="-122"/>
            </a:endParaRPr>
          </a:p>
        </p:txBody>
      </p:sp>
      <p:sp>
        <p:nvSpPr>
          <p:cNvPr id="26" name="未知"/>
          <p:cNvSpPr/>
          <p:nvPr/>
        </p:nvSpPr>
        <p:spPr bwMode="auto">
          <a:xfrm>
            <a:off x="4129088" y="3429000"/>
            <a:ext cx="1411287" cy="800100"/>
          </a:xfrm>
          <a:custGeom>
            <a:avLst/>
            <a:gdLst>
              <a:gd name="T0" fmla="*/ 0 w 2224"/>
              <a:gd name="T1" fmla="*/ 629 h 1260"/>
              <a:gd name="T2" fmla="*/ 6 w 2224"/>
              <a:gd name="T3" fmla="*/ 567 h 1260"/>
              <a:gd name="T4" fmla="*/ 23 w 2224"/>
              <a:gd name="T5" fmla="*/ 503 h 1260"/>
              <a:gd name="T6" fmla="*/ 52 w 2224"/>
              <a:gd name="T7" fmla="*/ 441 h 1260"/>
              <a:gd name="T8" fmla="*/ 90 w 2224"/>
              <a:gd name="T9" fmla="*/ 382 h 1260"/>
              <a:gd name="T10" fmla="*/ 139 w 2224"/>
              <a:gd name="T11" fmla="*/ 323 h 1260"/>
              <a:gd name="T12" fmla="*/ 200 w 2224"/>
              <a:gd name="T13" fmla="*/ 268 h 1260"/>
              <a:gd name="T14" fmla="*/ 269 w 2224"/>
              <a:gd name="T15" fmla="*/ 219 h 1260"/>
              <a:gd name="T16" fmla="*/ 345 w 2224"/>
              <a:gd name="T17" fmla="*/ 172 h 1260"/>
              <a:gd name="T18" fmla="*/ 431 w 2224"/>
              <a:gd name="T19" fmla="*/ 130 h 1260"/>
              <a:gd name="T20" fmla="*/ 524 w 2224"/>
              <a:gd name="T21" fmla="*/ 93 h 1260"/>
              <a:gd name="T22" fmla="*/ 623 w 2224"/>
              <a:gd name="T23" fmla="*/ 64 h 1260"/>
              <a:gd name="T24" fmla="*/ 727 w 2224"/>
              <a:gd name="T25" fmla="*/ 37 h 1260"/>
              <a:gd name="T26" fmla="*/ 834 w 2224"/>
              <a:gd name="T27" fmla="*/ 19 h 1260"/>
              <a:gd name="T28" fmla="*/ 944 w 2224"/>
              <a:gd name="T29" fmla="*/ 4 h 1260"/>
              <a:gd name="T30" fmla="*/ 1054 w 2224"/>
              <a:gd name="T31" fmla="*/ 0 h 1260"/>
              <a:gd name="T32" fmla="*/ 1167 w 2224"/>
              <a:gd name="T33" fmla="*/ 0 h 1260"/>
              <a:gd name="T34" fmla="*/ 1280 w 2224"/>
              <a:gd name="T35" fmla="*/ 4 h 1260"/>
              <a:gd name="T36" fmla="*/ 1390 w 2224"/>
              <a:gd name="T37" fmla="*/ 19 h 1260"/>
              <a:gd name="T38" fmla="*/ 1497 w 2224"/>
              <a:gd name="T39" fmla="*/ 37 h 1260"/>
              <a:gd name="T40" fmla="*/ 1601 w 2224"/>
              <a:gd name="T41" fmla="*/ 64 h 1260"/>
              <a:gd name="T42" fmla="*/ 1700 w 2224"/>
              <a:gd name="T43" fmla="*/ 93 h 1260"/>
              <a:gd name="T44" fmla="*/ 1792 w 2224"/>
              <a:gd name="T45" fmla="*/ 130 h 1260"/>
              <a:gd name="T46" fmla="*/ 1876 w 2224"/>
              <a:gd name="T47" fmla="*/ 172 h 1260"/>
              <a:gd name="T48" fmla="*/ 1955 w 2224"/>
              <a:gd name="T49" fmla="*/ 219 h 1260"/>
              <a:gd name="T50" fmla="*/ 2024 w 2224"/>
              <a:gd name="T51" fmla="*/ 268 h 1260"/>
              <a:gd name="T52" fmla="*/ 2082 w 2224"/>
              <a:gd name="T53" fmla="*/ 323 h 1260"/>
              <a:gd name="T54" fmla="*/ 2134 w 2224"/>
              <a:gd name="T55" fmla="*/ 382 h 1260"/>
              <a:gd name="T56" fmla="*/ 2172 w 2224"/>
              <a:gd name="T57" fmla="*/ 441 h 1260"/>
              <a:gd name="T58" fmla="*/ 2201 w 2224"/>
              <a:gd name="T59" fmla="*/ 503 h 1260"/>
              <a:gd name="T60" fmla="*/ 2218 w 2224"/>
              <a:gd name="T61" fmla="*/ 567 h 1260"/>
              <a:gd name="T62" fmla="*/ 2224 w 2224"/>
              <a:gd name="T63" fmla="*/ 629 h 1260"/>
              <a:gd name="T64" fmla="*/ 2218 w 2224"/>
              <a:gd name="T65" fmla="*/ 693 h 1260"/>
              <a:gd name="T66" fmla="*/ 2201 w 2224"/>
              <a:gd name="T67" fmla="*/ 757 h 1260"/>
              <a:gd name="T68" fmla="*/ 2172 w 2224"/>
              <a:gd name="T69" fmla="*/ 819 h 1260"/>
              <a:gd name="T70" fmla="*/ 2134 w 2224"/>
              <a:gd name="T71" fmla="*/ 878 h 1260"/>
              <a:gd name="T72" fmla="*/ 2082 w 2224"/>
              <a:gd name="T73" fmla="*/ 937 h 1260"/>
              <a:gd name="T74" fmla="*/ 2024 w 2224"/>
              <a:gd name="T75" fmla="*/ 991 h 1260"/>
              <a:gd name="T76" fmla="*/ 1955 w 2224"/>
              <a:gd name="T77" fmla="*/ 1041 h 1260"/>
              <a:gd name="T78" fmla="*/ 1876 w 2224"/>
              <a:gd name="T79" fmla="*/ 1088 h 1260"/>
              <a:gd name="T80" fmla="*/ 1792 w 2224"/>
              <a:gd name="T81" fmla="*/ 1130 h 1260"/>
              <a:gd name="T82" fmla="*/ 1700 w 2224"/>
              <a:gd name="T83" fmla="*/ 1167 h 1260"/>
              <a:gd name="T84" fmla="*/ 1601 w 2224"/>
              <a:gd name="T85" fmla="*/ 1196 h 1260"/>
              <a:gd name="T86" fmla="*/ 1497 w 2224"/>
              <a:gd name="T87" fmla="*/ 1221 h 1260"/>
              <a:gd name="T88" fmla="*/ 1390 w 2224"/>
              <a:gd name="T89" fmla="*/ 1241 h 1260"/>
              <a:gd name="T90" fmla="*/ 1280 w 2224"/>
              <a:gd name="T91" fmla="*/ 1253 h 1260"/>
              <a:gd name="T92" fmla="*/ 1167 w 2224"/>
              <a:gd name="T93" fmla="*/ 1260 h 1260"/>
              <a:gd name="T94" fmla="*/ 1054 w 2224"/>
              <a:gd name="T95" fmla="*/ 1260 h 1260"/>
              <a:gd name="T96" fmla="*/ 944 w 2224"/>
              <a:gd name="T97" fmla="*/ 1253 h 1260"/>
              <a:gd name="T98" fmla="*/ 834 w 2224"/>
              <a:gd name="T99" fmla="*/ 1241 h 1260"/>
              <a:gd name="T100" fmla="*/ 727 w 2224"/>
              <a:gd name="T101" fmla="*/ 1221 h 1260"/>
              <a:gd name="T102" fmla="*/ 623 w 2224"/>
              <a:gd name="T103" fmla="*/ 1196 h 1260"/>
              <a:gd name="T104" fmla="*/ 524 w 2224"/>
              <a:gd name="T105" fmla="*/ 1167 h 1260"/>
              <a:gd name="T106" fmla="*/ 431 w 2224"/>
              <a:gd name="T107" fmla="*/ 1130 h 1260"/>
              <a:gd name="T108" fmla="*/ 345 w 2224"/>
              <a:gd name="T109" fmla="*/ 1088 h 1260"/>
              <a:gd name="T110" fmla="*/ 269 w 2224"/>
              <a:gd name="T111" fmla="*/ 1041 h 1260"/>
              <a:gd name="T112" fmla="*/ 200 w 2224"/>
              <a:gd name="T113" fmla="*/ 991 h 1260"/>
              <a:gd name="T114" fmla="*/ 139 w 2224"/>
              <a:gd name="T115" fmla="*/ 937 h 1260"/>
              <a:gd name="T116" fmla="*/ 90 w 2224"/>
              <a:gd name="T117" fmla="*/ 878 h 1260"/>
              <a:gd name="T118" fmla="*/ 52 w 2224"/>
              <a:gd name="T119" fmla="*/ 819 h 1260"/>
              <a:gd name="T120" fmla="*/ 23 w 2224"/>
              <a:gd name="T121" fmla="*/ 757 h 1260"/>
              <a:gd name="T122" fmla="*/ 6 w 2224"/>
              <a:gd name="T123" fmla="*/ 693 h 1260"/>
              <a:gd name="T124" fmla="*/ 0 w 2224"/>
              <a:gd name="T125" fmla="*/ 629 h 1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224" h="1260">
                <a:moveTo>
                  <a:pt x="0" y="629"/>
                </a:moveTo>
                <a:lnTo>
                  <a:pt x="6" y="567"/>
                </a:lnTo>
                <a:lnTo>
                  <a:pt x="23" y="503"/>
                </a:lnTo>
                <a:lnTo>
                  <a:pt x="52" y="441"/>
                </a:lnTo>
                <a:lnTo>
                  <a:pt x="90" y="382"/>
                </a:lnTo>
                <a:lnTo>
                  <a:pt x="139" y="323"/>
                </a:lnTo>
                <a:lnTo>
                  <a:pt x="200" y="268"/>
                </a:lnTo>
                <a:lnTo>
                  <a:pt x="269" y="219"/>
                </a:lnTo>
                <a:lnTo>
                  <a:pt x="345" y="172"/>
                </a:lnTo>
                <a:lnTo>
                  <a:pt x="431" y="130"/>
                </a:lnTo>
                <a:lnTo>
                  <a:pt x="524" y="93"/>
                </a:lnTo>
                <a:lnTo>
                  <a:pt x="623" y="64"/>
                </a:lnTo>
                <a:lnTo>
                  <a:pt x="727" y="37"/>
                </a:lnTo>
                <a:lnTo>
                  <a:pt x="834" y="19"/>
                </a:lnTo>
                <a:lnTo>
                  <a:pt x="944" y="4"/>
                </a:lnTo>
                <a:lnTo>
                  <a:pt x="1054" y="0"/>
                </a:lnTo>
                <a:lnTo>
                  <a:pt x="1167" y="0"/>
                </a:lnTo>
                <a:lnTo>
                  <a:pt x="1280" y="4"/>
                </a:lnTo>
                <a:lnTo>
                  <a:pt x="1390" y="19"/>
                </a:lnTo>
                <a:lnTo>
                  <a:pt x="1497" y="37"/>
                </a:lnTo>
                <a:lnTo>
                  <a:pt x="1601" y="64"/>
                </a:lnTo>
                <a:lnTo>
                  <a:pt x="1700" y="93"/>
                </a:lnTo>
                <a:lnTo>
                  <a:pt x="1792" y="130"/>
                </a:lnTo>
                <a:lnTo>
                  <a:pt x="1876" y="172"/>
                </a:lnTo>
                <a:lnTo>
                  <a:pt x="1955" y="219"/>
                </a:lnTo>
                <a:lnTo>
                  <a:pt x="2024" y="268"/>
                </a:lnTo>
                <a:lnTo>
                  <a:pt x="2082" y="323"/>
                </a:lnTo>
                <a:lnTo>
                  <a:pt x="2134" y="382"/>
                </a:lnTo>
                <a:lnTo>
                  <a:pt x="2172" y="441"/>
                </a:lnTo>
                <a:lnTo>
                  <a:pt x="2201" y="503"/>
                </a:lnTo>
                <a:lnTo>
                  <a:pt x="2218" y="567"/>
                </a:lnTo>
                <a:lnTo>
                  <a:pt x="2224" y="629"/>
                </a:lnTo>
                <a:lnTo>
                  <a:pt x="2218" y="693"/>
                </a:lnTo>
                <a:lnTo>
                  <a:pt x="2201" y="757"/>
                </a:lnTo>
                <a:lnTo>
                  <a:pt x="2172" y="819"/>
                </a:lnTo>
                <a:lnTo>
                  <a:pt x="2134" y="878"/>
                </a:lnTo>
                <a:lnTo>
                  <a:pt x="2082" y="937"/>
                </a:lnTo>
                <a:lnTo>
                  <a:pt x="2024" y="991"/>
                </a:lnTo>
                <a:lnTo>
                  <a:pt x="1955" y="1041"/>
                </a:lnTo>
                <a:lnTo>
                  <a:pt x="1876" y="1088"/>
                </a:lnTo>
                <a:lnTo>
                  <a:pt x="1792" y="1130"/>
                </a:lnTo>
                <a:lnTo>
                  <a:pt x="1700" y="1167"/>
                </a:lnTo>
                <a:lnTo>
                  <a:pt x="1601" y="1196"/>
                </a:lnTo>
                <a:lnTo>
                  <a:pt x="1497" y="1221"/>
                </a:lnTo>
                <a:lnTo>
                  <a:pt x="1390" y="1241"/>
                </a:lnTo>
                <a:lnTo>
                  <a:pt x="1280" y="1253"/>
                </a:lnTo>
                <a:lnTo>
                  <a:pt x="1167" y="1260"/>
                </a:lnTo>
                <a:lnTo>
                  <a:pt x="1054" y="1260"/>
                </a:lnTo>
                <a:lnTo>
                  <a:pt x="944" y="1253"/>
                </a:lnTo>
                <a:lnTo>
                  <a:pt x="834" y="1241"/>
                </a:lnTo>
                <a:lnTo>
                  <a:pt x="727" y="1221"/>
                </a:lnTo>
                <a:lnTo>
                  <a:pt x="623" y="1196"/>
                </a:lnTo>
                <a:lnTo>
                  <a:pt x="524" y="1167"/>
                </a:lnTo>
                <a:lnTo>
                  <a:pt x="431" y="1130"/>
                </a:lnTo>
                <a:lnTo>
                  <a:pt x="345" y="1088"/>
                </a:lnTo>
                <a:lnTo>
                  <a:pt x="269" y="1041"/>
                </a:lnTo>
                <a:lnTo>
                  <a:pt x="200" y="991"/>
                </a:lnTo>
                <a:lnTo>
                  <a:pt x="139" y="937"/>
                </a:lnTo>
                <a:lnTo>
                  <a:pt x="90" y="878"/>
                </a:lnTo>
                <a:lnTo>
                  <a:pt x="52" y="819"/>
                </a:lnTo>
                <a:lnTo>
                  <a:pt x="23" y="757"/>
                </a:lnTo>
                <a:lnTo>
                  <a:pt x="6" y="693"/>
                </a:lnTo>
                <a:lnTo>
                  <a:pt x="0" y="629"/>
                </a:lnTo>
                <a:close/>
              </a:path>
            </a:pathLst>
          </a:custGeom>
          <a:solidFill>
            <a:srgbClr val="FFFFFF"/>
          </a:solidFill>
          <a:ln w="18415" cmpd="sng">
            <a:solidFill>
              <a:srgbClr val="000000"/>
            </a:solidFill>
            <a:round/>
          </a:ln>
        </p:spPr>
        <p:txBody>
          <a:bodyPr/>
          <a:lstStyle/>
          <a:p>
            <a:endParaRPr lang="zh-CN" altLang="en-US">
              <a:cs typeface="微软雅黑" panose="020B0503020204020204" pitchFamily="34" charset="-122"/>
            </a:endParaRPr>
          </a:p>
        </p:txBody>
      </p:sp>
      <p:sp>
        <p:nvSpPr>
          <p:cNvPr id="31" name="Rectangle 83"/>
          <p:cNvSpPr>
            <a:spLocks noChangeArrowheads="1"/>
          </p:cNvSpPr>
          <p:nvPr/>
        </p:nvSpPr>
        <p:spPr bwMode="auto">
          <a:xfrm>
            <a:off x="6161088" y="4335463"/>
            <a:ext cx="695325"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latinLnBrk="0"/>
            <a:r>
              <a:rPr lang="en-US" sz="1000" b="0">
                <a:latin typeface="微软雅黑" panose="020B0503020204020204" pitchFamily="34" charset="-122"/>
                <a:ea typeface="微软雅黑" panose="020B0503020204020204" pitchFamily="34" charset="-122"/>
                <a:cs typeface="微软雅黑" panose="020B0503020204020204" pitchFamily="34" charset="-122"/>
              </a:rPr>
              <a:t>EHS</a:t>
            </a:r>
            <a:r>
              <a:rPr lang="zh-CN" altLang="en-US" sz="1000" b="0">
                <a:latin typeface="微软雅黑" panose="020B0503020204020204" pitchFamily="34" charset="-122"/>
                <a:ea typeface="微软雅黑" panose="020B0503020204020204" pitchFamily="34" charset="-122"/>
                <a:cs typeface="微软雅黑" panose="020B0503020204020204" pitchFamily="34" charset="-122"/>
              </a:rPr>
              <a:t>管理</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Rectangle 84"/>
          <p:cNvSpPr>
            <a:spLocks noChangeArrowheads="1"/>
          </p:cNvSpPr>
          <p:nvPr/>
        </p:nvSpPr>
        <p:spPr bwMode="auto">
          <a:xfrm>
            <a:off x="5943600" y="4551363"/>
            <a:ext cx="695325"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latinLnBrk="0"/>
            <a:r>
              <a:rPr lang="zh-CN" altLang="en-US" sz="1000" b="0">
                <a:latin typeface="微软雅黑" panose="020B0503020204020204" pitchFamily="34" charset="-122"/>
                <a:ea typeface="微软雅黑" panose="020B0503020204020204" pitchFamily="34" charset="-122"/>
                <a:cs typeface="微软雅黑" panose="020B0503020204020204" pitchFamily="34" charset="-122"/>
              </a:rPr>
              <a:t>体系方针</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4" name="Rectangle 85"/>
          <p:cNvSpPr>
            <a:spLocks noChangeArrowheads="1"/>
          </p:cNvSpPr>
          <p:nvPr/>
        </p:nvSpPr>
        <p:spPr bwMode="auto">
          <a:xfrm>
            <a:off x="3297238" y="6296025"/>
            <a:ext cx="69532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latinLnBrk="0"/>
            <a:r>
              <a:rPr lang="zh-CN"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纠正措施</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5" name="Rectangle 86"/>
          <p:cNvSpPr>
            <a:spLocks noChangeArrowheads="1"/>
          </p:cNvSpPr>
          <p:nvPr/>
        </p:nvSpPr>
        <p:spPr bwMode="auto">
          <a:xfrm>
            <a:off x="6062663" y="5045075"/>
            <a:ext cx="541337"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latinLnBrk="0"/>
            <a:r>
              <a:rPr lang="zh-CN"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策  划</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6" name="Rectangle 87"/>
          <p:cNvSpPr>
            <a:spLocks noChangeArrowheads="1"/>
          </p:cNvSpPr>
          <p:nvPr/>
        </p:nvSpPr>
        <p:spPr bwMode="auto">
          <a:xfrm>
            <a:off x="5868988" y="5697538"/>
            <a:ext cx="541337"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latinLnBrk="0"/>
            <a:r>
              <a:rPr lang="zh-CN"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运  行</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7" name="Rectangle 88"/>
          <p:cNvSpPr>
            <a:spLocks noChangeArrowheads="1"/>
          </p:cNvSpPr>
          <p:nvPr/>
        </p:nvSpPr>
        <p:spPr bwMode="auto">
          <a:xfrm>
            <a:off x="4545013" y="3644900"/>
            <a:ext cx="695325"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latinLnBrk="0"/>
            <a:r>
              <a:rPr lang="zh-CN"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持续改进</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8" name="Picture 89" descr="Snap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98838" y="4191000"/>
            <a:ext cx="2159000" cy="183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ectangle 90"/>
          <p:cNvSpPr>
            <a:spLocks noChangeArrowheads="1"/>
          </p:cNvSpPr>
          <p:nvPr/>
        </p:nvSpPr>
        <p:spPr bwMode="auto">
          <a:xfrm>
            <a:off x="3263900" y="4367213"/>
            <a:ext cx="696913" cy="16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latinLnBrk="0"/>
            <a:r>
              <a:rPr lang="zh-CN"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管理评审</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0" name="Rectangle 91"/>
          <p:cNvSpPr>
            <a:spLocks noChangeArrowheads="1"/>
          </p:cNvSpPr>
          <p:nvPr/>
        </p:nvSpPr>
        <p:spPr bwMode="auto">
          <a:xfrm>
            <a:off x="3305175" y="6108700"/>
            <a:ext cx="696913"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latinLnBrk="0"/>
            <a:r>
              <a:rPr lang="zh-CN"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检 查 与</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1" name="Rectangle 92"/>
          <p:cNvSpPr>
            <a:spLocks noChangeArrowheads="1"/>
          </p:cNvSpPr>
          <p:nvPr/>
        </p:nvSpPr>
        <p:spPr bwMode="auto">
          <a:xfrm>
            <a:off x="5789613" y="5530850"/>
            <a:ext cx="539750"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just" latinLnBrk="0"/>
            <a:r>
              <a:rPr lang="zh-CN" altLang="en-US" sz="1000" b="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实施与</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42" name="Rectangle 93"/>
          <p:cNvSpPr>
            <a:spLocks noChangeArrowheads="1"/>
          </p:cNvSpPr>
          <p:nvPr/>
        </p:nvSpPr>
        <p:spPr bwMode="auto">
          <a:xfrm>
            <a:off x="1026579" y="1628775"/>
            <a:ext cx="7315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179705" lvl="1" latinLnBrk="0">
              <a:lnSpc>
                <a:spcPct val="140000"/>
              </a:lnSpc>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第一层：</a:t>
            </a:r>
            <a:r>
              <a:rPr 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EHS</a:t>
            </a: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管理手册；</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179705" lvl="1" latinLnBrk="0">
              <a:lnSpc>
                <a:spcPct val="140000"/>
              </a:lnSpc>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第二层：</a:t>
            </a:r>
            <a:r>
              <a:rPr 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EHS</a:t>
            </a: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程序文件；</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a:p>
            <a:pPr marL="179705" lvl="1" latinLnBrk="0">
              <a:lnSpc>
                <a:spcPct val="140000"/>
              </a:lnSpc>
            </a:pP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第三层：</a:t>
            </a:r>
            <a:r>
              <a:rPr 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EHS</a:t>
            </a:r>
            <a:r>
              <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作业指导书、操作规程、管理办法、准则、文件表格等其他文件。 </a:t>
            </a:r>
            <a:endParaRPr lang="zh-CN" altLang="en-US" sz="2000" dirty="0">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 y="5283098"/>
            <a:ext cx="12191331" cy="15747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微软雅黑" panose="020B0503020204020204" pitchFamily="34" charset="-122"/>
            </a:endParaRPr>
          </a:p>
        </p:txBody>
      </p:sp>
      <p:sp>
        <p:nvSpPr>
          <p:cNvPr id="3" name="矩形 2"/>
          <p:cNvSpPr/>
          <p:nvPr/>
        </p:nvSpPr>
        <p:spPr>
          <a:xfrm>
            <a:off x="635" y="851535"/>
            <a:ext cx="12191365" cy="4458335"/>
          </a:xfrm>
          <a:prstGeom prst="rect">
            <a:avLst/>
          </a:prstGeom>
          <a:solidFill>
            <a:srgbClr val="31A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微软雅黑" panose="020B0503020204020204" pitchFamily="34" charset="-122"/>
            </a:endParaRPr>
          </a:p>
        </p:txBody>
      </p:sp>
      <p:pic>
        <p:nvPicPr>
          <p:cNvPr id="4" name="Picture 5"/>
          <p:cNvPicPr>
            <a:picLocks noChangeAspect="1"/>
          </p:cNvPicPr>
          <p:nvPr/>
        </p:nvPicPr>
        <p:blipFill rotWithShape="1">
          <a:blip r:embed="rId1" cstate="print">
            <a:extLst>
              <a:ext uri="{28A0092B-C50C-407E-A947-70E740481C1C}">
                <a14:useLocalDpi xmlns:a14="http://schemas.microsoft.com/office/drawing/2010/main" val="0"/>
              </a:ext>
            </a:extLst>
          </a:blip>
          <a:srcRect l="56754" t="17910" r="8768" b="15422"/>
          <a:stretch>
            <a:fillRect/>
          </a:stretch>
        </p:blipFill>
        <p:spPr>
          <a:xfrm>
            <a:off x="335" y="2226085"/>
            <a:ext cx="2810627" cy="3057014"/>
          </a:xfrm>
          <a:prstGeom prst="rect">
            <a:avLst/>
          </a:prstGeom>
        </p:spPr>
      </p:pic>
      <p:sp>
        <p:nvSpPr>
          <p:cNvPr id="5" name="文本框 4"/>
          <p:cNvSpPr txBox="1"/>
          <p:nvPr/>
        </p:nvSpPr>
        <p:spPr>
          <a:xfrm>
            <a:off x="2704265" y="2721152"/>
            <a:ext cx="8656616" cy="1769745"/>
          </a:xfrm>
          <a:prstGeom prst="rect">
            <a:avLst/>
          </a:prstGeom>
          <a:noFill/>
        </p:spPr>
        <p:txBody>
          <a:bodyPr wrap="square" rtlCol="0">
            <a:spAutoFit/>
          </a:bodyPr>
          <a:lstStyle/>
          <a:p>
            <a:pPr algn="ctr"/>
            <a:r>
              <a:rPr lang="en-US" altLang="zh-CN" sz="10905" b="1" cap="all" spc="300" dirty="0" smtClean="0">
                <a:solidFill>
                  <a:schemeClr val="bg1"/>
                </a:solidFill>
                <a:latin typeface="+mj-ea"/>
                <a:ea typeface="+mj-ea"/>
                <a:cs typeface="Arial" panose="020B0604020202020204" pitchFamily="34" charset="0"/>
              </a:rPr>
              <a:t>03</a:t>
            </a:r>
            <a:r>
              <a:rPr lang="en-US" altLang="zh-CN" sz="40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40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跨国企业EHS理念</a:t>
            </a:r>
            <a:endParaRPr lang="zh-CN" altLang="en-US" sz="40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2522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Box 76"/>
          <p:cNvSpPr txBox="1">
            <a:spLocks noChangeArrowheads="1"/>
          </p:cNvSpPr>
          <p:nvPr/>
        </p:nvSpPr>
        <p:spPr bwMode="auto">
          <a:xfrm>
            <a:off x="1026579" y="1287581"/>
            <a:ext cx="8386762" cy="470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All injuries are preventable</a:t>
            </a:r>
            <a:endPar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所有的伤害都是可预防的。</a:t>
            </a:r>
            <a:endPar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endPar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Safety is a line management responsibility. </a:t>
            </a:r>
            <a:endPar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安全是直接管理者的责任。</a:t>
            </a:r>
            <a:endPar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endPar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Safety is a condition of employment. </a:t>
            </a:r>
            <a:endPar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安全是聘用的条件。</a:t>
            </a:r>
            <a:endPar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endPar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Nothing is more important than safety, not production, not sales, not profits. </a:t>
            </a:r>
            <a:endPar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没有什么比安全更重要</a:t>
            </a:r>
            <a:r>
              <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不是生产、不是销售</a:t>
            </a:r>
            <a:r>
              <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也不是利润</a:t>
            </a:r>
            <a:r>
              <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2522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63"/>
          <p:cNvSpPr>
            <a:spLocks noChangeArrowheads="1"/>
          </p:cNvSpPr>
          <p:nvPr/>
        </p:nvSpPr>
        <p:spPr bwMode="auto">
          <a:xfrm>
            <a:off x="3995738" y="5013325"/>
            <a:ext cx="4103687" cy="519113"/>
          </a:xfrm>
          <a:prstGeom prst="rect">
            <a:avLst/>
          </a:prstGeom>
          <a:noFill/>
          <a:ln>
            <a:noFill/>
          </a:ln>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spcBef>
                <a:spcPct val="20000"/>
              </a:spcBef>
            </a:pPr>
            <a:endParaRPr lang="zh-CN" altLang="en-US" sz="2000" b="0">
              <a:solidFill>
                <a:schemeClr val="tx2"/>
              </a:solidFill>
              <a:ea typeface="微软雅黑" panose="020B0503020204020204" pitchFamily="34" charset="-122"/>
              <a:cs typeface="微软雅黑" panose="020B0503020204020204" pitchFamily="34" charset="-122"/>
            </a:endParaRPr>
          </a:p>
        </p:txBody>
      </p:sp>
      <p:sp>
        <p:nvSpPr>
          <p:cNvPr id="13" name="Text Box 64"/>
          <p:cNvSpPr txBox="1">
            <a:spLocks noChangeArrowheads="1"/>
          </p:cNvSpPr>
          <p:nvPr/>
        </p:nvSpPr>
        <p:spPr bwMode="auto">
          <a:xfrm>
            <a:off x="887120" y="1254742"/>
            <a:ext cx="8424862" cy="431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Safety is a way of life, 24 hours per day.</a:t>
            </a:r>
            <a:endPar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安全是一种生活方式，一天</a:t>
            </a: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24</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小时都涉及。</a:t>
            </a:r>
            <a:endPar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endPar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We are committed to sending each one of our employees home each day just as physically sound as they were when they arrived at work. </a:t>
            </a:r>
            <a:endPar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我们有责任让我们的每一位员工每天都能象他们上班时一样健康地回到家中。</a:t>
            </a:r>
            <a:endPar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endPar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We want to be the safety leader in our industry.  More importantly, we want all employees to stay safe and healthy throughout their careers</a:t>
            </a:r>
            <a:endPar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pP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我们要成为本行业安全管理的领头羊</a:t>
            </a:r>
            <a:r>
              <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更重要的是</a:t>
            </a:r>
            <a:r>
              <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我们希望所有的员工在他们的整个职业生涯中保持安全和健康</a:t>
            </a:r>
            <a:r>
              <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a:t>
            </a:r>
            <a:endPar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017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Box 4"/>
          <p:cNvSpPr txBox="1">
            <a:spLocks noChangeArrowheads="1"/>
          </p:cNvSpPr>
          <p:nvPr/>
        </p:nvSpPr>
        <p:spPr bwMode="auto">
          <a:xfrm>
            <a:off x="518442" y="853978"/>
            <a:ext cx="48858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6pPr>
            <a:lvl7pPr marL="29718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7pPr>
            <a:lvl8pPr marL="34290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8pPr>
            <a:lvl9pPr marL="38862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9pPr>
          </a:lstStyle>
          <a:p>
            <a:pPr algn="ctr">
              <a:spcBef>
                <a:spcPct val="50000"/>
              </a:spcBef>
            </a:pPr>
            <a:r>
              <a:rPr lang="zh-CN" altLang="en-US" sz="3200" b="1" dirty="0" smtClean="0">
                <a:solidFill>
                  <a:schemeClr val="tx2"/>
                </a:solidFill>
                <a:latin typeface="微软雅黑" panose="020B0503020204020204" pitchFamily="34" charset="-122"/>
                <a:ea typeface="+mj-ea"/>
                <a:cs typeface="微软雅黑" panose="020B0503020204020204" pitchFamily="34" charset="-122"/>
              </a:rPr>
              <a:t>杜邦公司十大</a:t>
            </a:r>
            <a:r>
              <a:rPr lang="en-US" altLang="zh-CN" sz="3200" b="1" dirty="0" smtClean="0">
                <a:solidFill>
                  <a:schemeClr val="tx2"/>
                </a:solidFill>
                <a:latin typeface="微软雅黑" panose="020B0503020204020204" pitchFamily="34" charset="-122"/>
                <a:ea typeface="+mj-ea"/>
                <a:cs typeface="微软雅黑" panose="020B0503020204020204" pitchFamily="34" charset="-122"/>
              </a:rPr>
              <a:t>EHS</a:t>
            </a:r>
            <a:r>
              <a:rPr lang="zh-CN" altLang="en-US" sz="3200" b="1" dirty="0" smtClean="0">
                <a:solidFill>
                  <a:schemeClr val="tx2"/>
                </a:solidFill>
                <a:latin typeface="微软雅黑" panose="020B0503020204020204" pitchFamily="34" charset="-122"/>
                <a:ea typeface="+mj-ea"/>
                <a:cs typeface="微软雅黑" panose="020B0503020204020204" pitchFamily="34" charset="-122"/>
              </a:rPr>
              <a:t>理念</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sp>
        <p:nvSpPr>
          <p:cNvPr id="12" name="Rectangle 3"/>
          <p:cNvSpPr>
            <a:spLocks noChangeArrowheads="1"/>
          </p:cNvSpPr>
          <p:nvPr/>
        </p:nvSpPr>
        <p:spPr bwMode="auto">
          <a:xfrm>
            <a:off x="611188" y="1628775"/>
            <a:ext cx="8229600"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25000"/>
              </a:lnSpc>
              <a:spcBef>
                <a:spcPct val="20000"/>
              </a:spcBef>
              <a:buFontTx/>
              <a:buNone/>
            </a:pP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所有安全事故是可以防止的</a:t>
            </a: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25000"/>
              </a:lnSpc>
              <a:spcBef>
                <a:spcPct val="20000"/>
              </a:spcBef>
              <a:buFontTx/>
              <a:buNone/>
            </a:pP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各级管理层对各自的安全直接负责</a:t>
            </a: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25000"/>
              </a:lnSpc>
              <a:spcBef>
                <a:spcPct val="20000"/>
              </a:spcBef>
              <a:buFontTx/>
              <a:buNone/>
            </a:pP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所有安全操作隐患是可以控制的</a:t>
            </a: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25000"/>
              </a:lnSpc>
              <a:spcBef>
                <a:spcPct val="20000"/>
              </a:spcBef>
              <a:buFontTx/>
              <a:buNone/>
            </a:pP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4)</a:t>
            </a:r>
            <a:r>
              <a:rPr lang="zh-CN" alt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安全是被雇佣的一个条件</a:t>
            </a: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25000"/>
              </a:lnSpc>
              <a:spcBef>
                <a:spcPct val="20000"/>
              </a:spcBef>
              <a:buFontTx/>
              <a:buNone/>
            </a:pP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员工必须接受严格的安全培训</a:t>
            </a: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25000"/>
              </a:lnSpc>
              <a:spcBef>
                <a:spcPct val="20000"/>
              </a:spcBef>
              <a:buFontTx/>
              <a:buNone/>
            </a:pP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各级主管必须进行安全检查</a:t>
            </a: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25000"/>
              </a:lnSpc>
              <a:spcBef>
                <a:spcPct val="20000"/>
              </a:spcBef>
              <a:buFontTx/>
              <a:buNone/>
            </a:pP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7)</a:t>
            </a:r>
            <a:r>
              <a:rPr lang="zh-CN" alt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发现的安全隐患必须及时更正</a:t>
            </a: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25000"/>
              </a:lnSpc>
              <a:spcBef>
                <a:spcPct val="20000"/>
              </a:spcBef>
              <a:buFontTx/>
              <a:buNone/>
            </a:pP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工作外的安全和工作中的安全同样重要</a:t>
            </a: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25000"/>
              </a:lnSpc>
              <a:spcBef>
                <a:spcPct val="20000"/>
              </a:spcBef>
              <a:buFontTx/>
              <a:buNone/>
            </a:pP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9)</a:t>
            </a:r>
            <a:r>
              <a:rPr lang="zh-CN" alt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良好的安全就是一门好的生意</a:t>
            </a: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a:t>
            </a:r>
            <a:endPar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25000"/>
              </a:lnSpc>
              <a:spcBef>
                <a:spcPct val="20000"/>
              </a:spcBef>
              <a:buFontTx/>
              <a:buNone/>
            </a:pPr>
            <a:r>
              <a:rPr 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10)</a:t>
            </a:r>
            <a:r>
              <a:rPr lang="zh-CN" alt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员工的直接参与是关键。</a:t>
            </a:r>
            <a:endParaRPr lang="zh-CN" altLang="en-US" sz="2000" dirty="0">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2522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Box 4"/>
          <p:cNvSpPr txBox="1">
            <a:spLocks noChangeArrowheads="1"/>
          </p:cNvSpPr>
          <p:nvPr/>
        </p:nvSpPr>
        <p:spPr bwMode="auto">
          <a:xfrm>
            <a:off x="589439" y="813036"/>
            <a:ext cx="49106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6pPr>
            <a:lvl7pPr marL="29718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7pPr>
            <a:lvl8pPr marL="34290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8pPr>
            <a:lvl9pPr marL="38862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9pPr>
          </a:lstStyle>
          <a:p>
            <a:pPr algn="ctr">
              <a:spcBef>
                <a:spcPct val="50000"/>
              </a:spcBef>
            </a:pPr>
            <a:r>
              <a:rPr lang="en-US" altLang="zh-CN" sz="3200" b="1" dirty="0" smtClean="0">
                <a:solidFill>
                  <a:schemeClr val="tx2"/>
                </a:solidFill>
                <a:latin typeface="微软雅黑" panose="020B0503020204020204" pitchFamily="34" charset="-122"/>
                <a:ea typeface="+mj-ea"/>
                <a:cs typeface="微软雅黑" panose="020B0503020204020204" pitchFamily="34" charset="-122"/>
              </a:rPr>
              <a:t>EHS</a:t>
            </a:r>
            <a:r>
              <a:rPr lang="zh-CN" altLang="en-US" sz="3200" b="1" dirty="0" smtClean="0">
                <a:solidFill>
                  <a:schemeClr val="tx2"/>
                </a:solidFill>
                <a:latin typeface="微软雅黑" panose="020B0503020204020204" pitchFamily="34" charset="-122"/>
                <a:ea typeface="+mj-ea"/>
                <a:cs typeface="微软雅黑" panose="020B0503020204020204" pitchFamily="34" charset="-122"/>
              </a:rPr>
              <a:t>不仅仅是一项政策</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sp>
        <p:nvSpPr>
          <p:cNvPr id="12" name="Rectangle 66"/>
          <p:cNvSpPr>
            <a:spLocks noChangeArrowheads="1"/>
          </p:cNvSpPr>
          <p:nvPr/>
        </p:nvSpPr>
        <p:spPr bwMode="auto">
          <a:xfrm>
            <a:off x="720002" y="1907892"/>
            <a:ext cx="6748462"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a:spcBef>
                <a:spcPct val="20000"/>
              </a:spcBef>
              <a:spcAft>
                <a:spcPct val="50000"/>
              </a:spcAft>
              <a:buFontTx/>
              <a:buNone/>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    We need to know “how,” not just “why”   </a:t>
            </a:r>
            <a:endPar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spcBef>
                <a:spcPct val="20000"/>
              </a:spcBef>
              <a:spcAft>
                <a:spcPct val="50000"/>
              </a:spcAft>
              <a:buFontTx/>
              <a:buNone/>
            </a:pP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    我们需要知道“怎样”做</a:t>
            </a:r>
            <a:r>
              <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而不仅仅是“为什么</a:t>
            </a:r>
            <a:r>
              <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a:t>
            </a:r>
            <a:endPar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1">
              <a:spcBef>
                <a:spcPct val="20000"/>
              </a:spcBef>
              <a:spcAft>
                <a:spcPct val="50000"/>
              </a:spcAft>
              <a:buFontTx/>
              <a:buChar char="–"/>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Establish responsibility   </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建立责任制</a:t>
            </a:r>
            <a:endPar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1">
              <a:spcBef>
                <a:spcPct val="20000"/>
              </a:spcBef>
              <a:spcAft>
                <a:spcPct val="50000"/>
              </a:spcAft>
              <a:buFontTx/>
              <a:buChar char="–"/>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Ensure EH&amp;S is managed  </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确保</a:t>
            </a: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EHS</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有人管理</a:t>
            </a:r>
            <a:endPar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1">
              <a:spcBef>
                <a:spcPct val="20000"/>
              </a:spcBef>
              <a:spcAft>
                <a:spcPct val="50000"/>
              </a:spcAft>
              <a:buFontTx/>
              <a:buChar char="–"/>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Follow common definitions   </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遵守公认规范</a:t>
            </a:r>
            <a:r>
              <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1">
              <a:spcBef>
                <a:spcPct val="20000"/>
              </a:spcBef>
              <a:spcAft>
                <a:spcPct val="50000"/>
              </a:spcAft>
              <a:buFontTx/>
              <a:buChar char="–"/>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Ensure consistent implementation  </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保证一贯的执行</a:t>
            </a:r>
            <a:endPar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1">
              <a:spcBef>
                <a:spcPct val="20000"/>
              </a:spcBef>
              <a:spcAft>
                <a:spcPct val="50000"/>
              </a:spcAft>
              <a:buFontTx/>
              <a:buChar char="–"/>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Achieve consistent results    </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获取一致的成果</a:t>
            </a:r>
            <a:endPar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marL="355600" lvl="1">
              <a:spcBef>
                <a:spcPct val="20000"/>
              </a:spcBef>
              <a:spcAft>
                <a:spcPct val="50000"/>
              </a:spcAft>
              <a:buFontTx/>
              <a:buChar char="–"/>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Plan for continuous improvement </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连续改进的计划</a:t>
            </a:r>
            <a:endPar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295241" y="1743795"/>
            <a:ext cx="6642081" cy="3663019"/>
          </a:xfrm>
          <a:prstGeom prst="rect">
            <a:avLst/>
          </a:prstGeom>
          <a:solidFill>
            <a:srgbClr val="31A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微软雅黑" panose="020B0503020204020204" pitchFamily="34" charset="-122"/>
            </a:endParaRPr>
          </a:p>
        </p:txBody>
      </p:sp>
      <p:sp>
        <p:nvSpPr>
          <p:cNvPr id="8" name="Text Placeholder 7"/>
          <p:cNvSpPr>
            <a:spLocks noGrp="1"/>
          </p:cNvSpPr>
          <p:nvPr>
            <p:ph type="body" sz="quarter" idx="4294967295"/>
          </p:nvPr>
        </p:nvSpPr>
        <p:spPr>
          <a:xfrm>
            <a:off x="923934" y="336741"/>
            <a:ext cx="1814515" cy="646226"/>
          </a:xfrm>
          <a:prstGeom prst="rect">
            <a:avLst/>
          </a:prstGeom>
        </p:spPr>
        <p:txBody>
          <a:bodyPr/>
          <a:lstStyle/>
          <a:p>
            <a:pPr marL="0" indent="0" algn="ctr">
              <a:buNone/>
            </a:pPr>
            <a:r>
              <a:rPr lang="zh-CN" altLang="en-US" sz="4800" b="1" dirty="0" smtClean="0">
                <a:latin typeface="微软雅黑" panose="020B0503020204020204" pitchFamily="34" charset="-122"/>
                <a:ea typeface="微软雅黑" panose="020B0503020204020204" pitchFamily="34" charset="-122"/>
              </a:rPr>
              <a:t>目录</a:t>
            </a:r>
            <a:endParaRPr lang="ko-KR" altLang="en-US" sz="4800" b="1" dirty="0">
              <a:latin typeface="微软雅黑" panose="020B0503020204020204" pitchFamily="34" charset="-122"/>
            </a:endParaRPr>
          </a:p>
        </p:txBody>
      </p:sp>
      <p:sp>
        <p:nvSpPr>
          <p:cNvPr id="15" name="Rectangle 3"/>
          <p:cNvSpPr txBox="1">
            <a:spLocks noChangeArrowheads="1"/>
          </p:cNvSpPr>
          <p:nvPr/>
        </p:nvSpPr>
        <p:spPr bwMode="auto">
          <a:xfrm>
            <a:off x="1831192" y="4322467"/>
            <a:ext cx="4630146" cy="369570"/>
          </a:xfrm>
          <a:prstGeom prst="rect">
            <a:avLst/>
          </a:prstGeom>
          <a:noFill/>
        </p:spPr>
        <p:txBody>
          <a:bodyPr wrap="square" lIns="89994" tIns="46796" rIns="89994" bIns="46796">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800" b="0" smtClean="0">
                <a:effectLst/>
                <a:latin typeface="微软雅黑" panose="020B0503020204020204" pitchFamily="34" charset="-122"/>
                <a:ea typeface="微软雅黑" panose="020B0503020204020204" pitchFamily="34" charset="-122"/>
                <a:cs typeface="微软雅黑" panose="020B0503020204020204" pitchFamily="34" charset="-122"/>
              </a:rPr>
              <a:t>: contents sub title</a:t>
            </a:r>
            <a:endParaRPr lang="en-US" altLang="ko-KR" sz="1800" b="0">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8" name="Rectangle 3"/>
          <p:cNvSpPr txBox="1">
            <a:spLocks noChangeArrowheads="1"/>
          </p:cNvSpPr>
          <p:nvPr/>
        </p:nvSpPr>
        <p:spPr bwMode="auto">
          <a:xfrm>
            <a:off x="1831192" y="4659332"/>
            <a:ext cx="4630146" cy="369570"/>
          </a:xfrm>
          <a:prstGeom prst="rect">
            <a:avLst/>
          </a:prstGeom>
          <a:noFill/>
        </p:spPr>
        <p:txBody>
          <a:bodyPr wrap="square" lIns="89994" tIns="46796" rIns="89994" bIns="46796">
            <a:spAutoFit/>
          </a:bodyPr>
          <a:lstStyle>
            <a:lvl1pPr algn="ctr">
              <a:spcBef>
                <a:spcPct val="0"/>
              </a:spcBef>
              <a:buNone/>
              <a:defRPr lang="ko-KR" altLang="en-US" sz="4400" b="1" baseline="0" dirty="0">
                <a:solidFill>
                  <a:schemeClr val="bg1"/>
                </a:solidFill>
                <a:effectLst>
                  <a:outerShdw blurRad="12700" dist="25400" dir="5400000" algn="t" rotWithShape="0">
                    <a:prstClr val="black">
                      <a:alpha val="50000"/>
                    </a:prstClr>
                  </a:outerShdw>
                </a:effectLst>
                <a:latin typeface="Tahoma" panose="020B0604030504040204" pitchFamily="34" charset="0"/>
                <a:ea typeface="Tahoma" panose="020B0604030504040204" pitchFamily="34" charset="0"/>
                <a:cs typeface="Tahoma" panose="020B0604030504040204" pitchFamily="34" charset="0"/>
              </a:defRPr>
            </a:lvl1pPr>
          </a:lstStyle>
          <a:p>
            <a:pPr algn="l" latinLnBrk="0"/>
            <a:r>
              <a:rPr lang="en-US" altLang="ko-KR" sz="1800" b="0" smtClean="0">
                <a:effectLst/>
                <a:latin typeface="微软雅黑" panose="020B0503020204020204" pitchFamily="34" charset="-122"/>
                <a:ea typeface="微软雅黑" panose="020B0503020204020204" pitchFamily="34" charset="-122"/>
                <a:cs typeface="微软雅黑" panose="020B0503020204020204" pitchFamily="34" charset="-122"/>
              </a:rPr>
              <a:t>: contents sub title</a:t>
            </a:r>
            <a:endParaRPr lang="en-US" altLang="ko-KR" sz="1800" b="0">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Rectangle 20"/>
          <p:cNvSpPr/>
          <p:nvPr/>
        </p:nvSpPr>
        <p:spPr>
          <a:xfrm>
            <a:off x="1227481" y="1129569"/>
            <a:ext cx="1207421" cy="45717"/>
          </a:xfrm>
          <a:prstGeom prst="rect">
            <a:avLst/>
          </a:prstGeom>
          <a:solidFill>
            <a:srgbClr val="31A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a:cs typeface="微软雅黑" panose="020B0503020204020204" pitchFamily="34" charset="-122"/>
            </a:endParaRPr>
          </a:p>
        </p:txBody>
      </p:sp>
      <p:sp>
        <p:nvSpPr>
          <p:cNvPr id="2" name="直角三角形 1"/>
          <p:cNvSpPr/>
          <p:nvPr/>
        </p:nvSpPr>
        <p:spPr>
          <a:xfrm rot="13492562">
            <a:off x="-456840" y="202679"/>
            <a:ext cx="914350" cy="914350"/>
          </a:xfrm>
          <a:prstGeom prst="rtTriangle">
            <a:avLst/>
          </a:prstGeom>
          <a:solidFill>
            <a:srgbClr val="31A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323314" y="1744397"/>
            <a:ext cx="4971928" cy="3662417"/>
          </a:xfrm>
          <a:prstGeom prst="rect">
            <a:avLst/>
          </a:prstGeom>
        </p:spPr>
      </p:pic>
      <p:grpSp>
        <p:nvGrpSpPr>
          <p:cNvPr id="6" name="组合 5"/>
          <p:cNvGrpSpPr/>
          <p:nvPr/>
        </p:nvGrpSpPr>
        <p:grpSpPr>
          <a:xfrm>
            <a:off x="7252805" y="2287110"/>
            <a:ext cx="3350542" cy="2575673"/>
            <a:chOff x="11407" y="1313"/>
            <a:chExt cx="5565" cy="4278"/>
          </a:xfrm>
        </p:grpSpPr>
        <p:sp>
          <p:nvSpPr>
            <p:cNvPr id="7" name="矩形 6"/>
            <p:cNvSpPr/>
            <p:nvPr/>
          </p:nvSpPr>
          <p:spPr>
            <a:xfrm>
              <a:off x="11530" y="1313"/>
              <a:ext cx="5442" cy="850"/>
            </a:xfrm>
            <a:prstGeom prst="rect">
              <a:avLst/>
            </a:prstGeom>
            <a:effectLst/>
          </p:spPr>
          <p:txBody>
            <a:bodyPr wrap="none">
              <a:spAutoFit/>
            </a:bodyPr>
            <a:p>
              <a:pPr algn="l">
                <a:lnSpc>
                  <a:spcPct val="120000"/>
                </a:lnSpc>
              </a:pPr>
              <a:r>
                <a:rPr lang="en-US" altLang="zh-CN" sz="227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01  </a:t>
              </a:r>
              <a:r>
                <a:rPr lang="en-US" altLang="zh-CN" sz="2275"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sz="2275"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EHS经典案例介绍</a:t>
              </a:r>
              <a:endParaRPr sz="2275"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0" name="矩形 9"/>
            <p:cNvSpPr/>
            <p:nvPr/>
          </p:nvSpPr>
          <p:spPr>
            <a:xfrm>
              <a:off x="11407" y="2406"/>
              <a:ext cx="5442" cy="850"/>
            </a:xfrm>
            <a:prstGeom prst="rect">
              <a:avLst/>
            </a:prstGeom>
            <a:effectLst/>
          </p:spPr>
          <p:txBody>
            <a:bodyPr wrap="none">
              <a:spAutoFit/>
            </a:bodyPr>
            <a:p>
              <a:pPr algn="l">
                <a:lnSpc>
                  <a:spcPct val="120000"/>
                </a:lnSpc>
              </a:pPr>
              <a:r>
                <a:rPr lang="en-US" altLang="zh-CN" sz="2275"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02  /  </a:t>
              </a:r>
              <a:r>
                <a:rPr lang="zh-CN" altLang="en-US" sz="2275"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EHS及理念的宣传</a:t>
              </a:r>
              <a:endParaRPr lang="zh-CN" altLang="en-US" sz="2275"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1" name="矩形 10"/>
            <p:cNvSpPr/>
            <p:nvPr/>
          </p:nvSpPr>
          <p:spPr>
            <a:xfrm>
              <a:off x="11407" y="3607"/>
              <a:ext cx="5442" cy="850"/>
            </a:xfrm>
            <a:prstGeom prst="rect">
              <a:avLst/>
            </a:prstGeom>
            <a:effectLst/>
          </p:spPr>
          <p:txBody>
            <a:bodyPr wrap="none">
              <a:spAutoFit/>
            </a:bodyPr>
            <a:p>
              <a:pPr algn="l">
                <a:lnSpc>
                  <a:spcPct val="120000"/>
                </a:lnSpc>
              </a:pPr>
              <a:r>
                <a:rPr lang="en-US" altLang="zh-CN" sz="227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03  </a:t>
              </a:r>
              <a:r>
                <a:rPr lang="en-US" altLang="zh-CN" sz="2275"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a:t>
              </a:r>
              <a:r>
                <a:rPr sz="2275"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跨国企业EHS理念</a:t>
              </a:r>
              <a:endParaRPr sz="2275"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12" name="矩形 11"/>
            <p:cNvSpPr/>
            <p:nvPr/>
          </p:nvSpPr>
          <p:spPr>
            <a:xfrm>
              <a:off x="11407" y="4741"/>
              <a:ext cx="5442" cy="850"/>
            </a:xfrm>
            <a:prstGeom prst="rect">
              <a:avLst/>
            </a:prstGeom>
            <a:effectLst/>
          </p:spPr>
          <p:txBody>
            <a:bodyPr wrap="none">
              <a:spAutoFit/>
            </a:bodyPr>
            <a:p>
              <a:pPr algn="l">
                <a:lnSpc>
                  <a:spcPct val="120000"/>
                </a:lnSpc>
              </a:pPr>
              <a:r>
                <a:rPr lang="en-US" altLang="zh-CN" sz="2275"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04  /  </a:t>
              </a:r>
              <a:r>
                <a:rPr sz="2275"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EHS工作建设流程</a:t>
              </a:r>
              <a:endParaRPr sz="2275"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398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Box 4"/>
          <p:cNvSpPr txBox="1">
            <a:spLocks noChangeArrowheads="1"/>
          </p:cNvSpPr>
          <p:nvPr/>
        </p:nvSpPr>
        <p:spPr bwMode="auto">
          <a:xfrm>
            <a:off x="873290" y="821179"/>
            <a:ext cx="39704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6pPr>
            <a:lvl7pPr marL="29718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7pPr>
            <a:lvl8pPr marL="34290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8pPr>
            <a:lvl9pPr marL="38862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9pPr>
          </a:lstStyle>
          <a:p>
            <a:pPr algn="ctr">
              <a:spcBef>
                <a:spcPct val="50000"/>
              </a:spcBef>
            </a:pPr>
            <a:r>
              <a:rPr lang="en-US" altLang="zh-CN" sz="3200" b="1" dirty="0" smtClean="0">
                <a:solidFill>
                  <a:schemeClr val="tx2"/>
                </a:solidFill>
                <a:latin typeface="微软雅黑" panose="020B0503020204020204" pitchFamily="34" charset="-122"/>
                <a:ea typeface="+mj-ea"/>
                <a:cs typeface="微软雅黑" panose="020B0503020204020204" pitchFamily="34" charset="-122"/>
              </a:rPr>
              <a:t>EHS</a:t>
            </a:r>
            <a:r>
              <a:rPr lang="zh-CN" altLang="en-US" sz="3200" b="1" dirty="0" smtClean="0">
                <a:solidFill>
                  <a:schemeClr val="tx2"/>
                </a:solidFill>
                <a:latin typeface="微软雅黑" panose="020B0503020204020204" pitchFamily="34" charset="-122"/>
                <a:ea typeface="+mj-ea"/>
                <a:cs typeface="微软雅黑" panose="020B0503020204020204" pitchFamily="34" charset="-122"/>
              </a:rPr>
              <a:t>建设中员工责任</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sp>
        <p:nvSpPr>
          <p:cNvPr id="12" name="Rectangle 65"/>
          <p:cNvSpPr>
            <a:spLocks noChangeArrowheads="1"/>
          </p:cNvSpPr>
          <p:nvPr/>
        </p:nvSpPr>
        <p:spPr bwMode="auto">
          <a:xfrm>
            <a:off x="811445" y="1449378"/>
            <a:ext cx="8064500" cy="424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marL="342900" indent="-342900">
              <a:spcBef>
                <a:spcPct val="20000"/>
              </a:spcBef>
              <a:spcAft>
                <a:spcPct val="35000"/>
              </a:spcAft>
              <a:buFontTx/>
              <a:buChar char="•"/>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Each person must be responsible for their own safety and health                                                                                                             </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各人必须对自己的安全和健康负责。</a:t>
            </a:r>
            <a:endPar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ct val="20000"/>
              </a:spcBef>
              <a:spcAft>
                <a:spcPct val="35000"/>
              </a:spcAft>
              <a:buFontTx/>
              <a:buChar char="•"/>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Each person must monitor others as well                                    </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每个人还必须监督其他人。</a:t>
            </a:r>
            <a:endPar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ct val="20000"/>
              </a:spcBef>
              <a:spcAft>
                <a:spcPct val="35000"/>
              </a:spcAft>
              <a:buFontTx/>
              <a:buChar char="•"/>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Safety, health and environmental protection must be an everyday part of all work                                                                        </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安全</a:t>
            </a:r>
            <a:r>
              <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健康和环保必须成为日常工作的组成部分。</a:t>
            </a:r>
            <a:r>
              <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     </a:t>
            </a:r>
            <a:endParaRPr lang="zh-TW"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spcBef>
                <a:spcPct val="20000"/>
              </a:spcBef>
              <a:spcAft>
                <a:spcPct val="35000"/>
              </a:spcAft>
              <a:buFontTx/>
              <a:buChar char="•"/>
            </a:pP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Each person has an obligation to themselves and their family to follow our best practices                                                           </a:t>
            </a:r>
            <a:r>
              <a:rPr lang="zh-CN" alt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每个人都有责任使自己及其家庭遵循我们的最好的实践。</a:t>
            </a:r>
            <a:r>
              <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 </a:t>
            </a:r>
            <a:endParaRPr lang="en-US"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 y="5283098"/>
            <a:ext cx="12191331" cy="15747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微软雅黑" panose="020B0503020204020204" pitchFamily="34" charset="-122"/>
            </a:endParaRPr>
          </a:p>
        </p:txBody>
      </p:sp>
      <p:sp>
        <p:nvSpPr>
          <p:cNvPr id="3" name="矩形 2"/>
          <p:cNvSpPr/>
          <p:nvPr/>
        </p:nvSpPr>
        <p:spPr>
          <a:xfrm>
            <a:off x="635" y="853440"/>
            <a:ext cx="12191365" cy="4443095"/>
          </a:xfrm>
          <a:prstGeom prst="rect">
            <a:avLst/>
          </a:prstGeom>
          <a:solidFill>
            <a:srgbClr val="31A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微软雅黑" panose="020B0503020204020204" pitchFamily="34" charset="-122"/>
            </a:endParaRPr>
          </a:p>
        </p:txBody>
      </p:sp>
      <p:pic>
        <p:nvPicPr>
          <p:cNvPr id="4" name="Picture 5"/>
          <p:cNvPicPr>
            <a:picLocks noChangeAspect="1"/>
          </p:cNvPicPr>
          <p:nvPr/>
        </p:nvPicPr>
        <p:blipFill rotWithShape="1">
          <a:blip r:embed="rId1" cstate="print">
            <a:extLst>
              <a:ext uri="{28A0092B-C50C-407E-A947-70E740481C1C}">
                <a14:useLocalDpi xmlns:a14="http://schemas.microsoft.com/office/drawing/2010/main" val="0"/>
              </a:ext>
            </a:extLst>
          </a:blip>
          <a:srcRect l="56754" t="17910" r="8768" b="15422"/>
          <a:stretch>
            <a:fillRect/>
          </a:stretch>
        </p:blipFill>
        <p:spPr>
          <a:xfrm>
            <a:off x="335" y="2226085"/>
            <a:ext cx="2810627" cy="3057014"/>
          </a:xfrm>
          <a:prstGeom prst="rect">
            <a:avLst/>
          </a:prstGeom>
        </p:spPr>
      </p:pic>
      <p:sp>
        <p:nvSpPr>
          <p:cNvPr id="5" name="文本框 4"/>
          <p:cNvSpPr txBox="1"/>
          <p:nvPr/>
        </p:nvSpPr>
        <p:spPr>
          <a:xfrm>
            <a:off x="2704265" y="2721152"/>
            <a:ext cx="8656616" cy="1769745"/>
          </a:xfrm>
          <a:prstGeom prst="rect">
            <a:avLst/>
          </a:prstGeom>
          <a:noFill/>
        </p:spPr>
        <p:txBody>
          <a:bodyPr wrap="square" rtlCol="0">
            <a:spAutoFit/>
          </a:bodyPr>
          <a:lstStyle/>
          <a:p>
            <a:pPr algn="ctr"/>
            <a:r>
              <a:rPr lang="en-US" altLang="zh-CN" sz="10905" b="1" cap="all" spc="300" dirty="0" smtClean="0">
                <a:solidFill>
                  <a:schemeClr val="bg1"/>
                </a:solidFill>
                <a:latin typeface="+mj-ea"/>
                <a:ea typeface="+mj-ea"/>
                <a:cs typeface="Arial" panose="020B0604020202020204" pitchFamily="34" charset="0"/>
              </a:rPr>
              <a:t>04</a:t>
            </a:r>
            <a:r>
              <a:rPr lang="en-US" altLang="zh-CN" sz="40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40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EHS工作建设流程</a:t>
            </a:r>
            <a:endParaRPr lang="zh-CN" altLang="en-US" sz="40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1823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63"/>
          <p:cNvSpPr>
            <a:spLocks noChangeArrowheads="1"/>
          </p:cNvSpPr>
          <p:nvPr/>
        </p:nvSpPr>
        <p:spPr bwMode="auto">
          <a:xfrm>
            <a:off x="4662461" y="4753900"/>
            <a:ext cx="4103687" cy="519112"/>
          </a:xfrm>
          <a:prstGeom prst="rect">
            <a:avLst/>
          </a:prstGeom>
          <a:noFill/>
          <a:ln>
            <a:noFill/>
          </a:ln>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spcBef>
                <a:spcPct val="20000"/>
              </a:spcBef>
            </a:pPr>
            <a:endParaRPr lang="zh-CN" altLang="en-US" sz="2000" b="0">
              <a:solidFill>
                <a:schemeClr val="tx2"/>
              </a:solidFill>
              <a:ea typeface="微软雅黑" panose="020B0503020204020204" pitchFamily="34" charset="-122"/>
              <a:cs typeface="微软雅黑" panose="020B0503020204020204" pitchFamily="34" charset="-122"/>
            </a:endParaRPr>
          </a:p>
        </p:txBody>
      </p:sp>
      <p:sp>
        <p:nvSpPr>
          <p:cNvPr id="15" name="Rectangle 64"/>
          <p:cNvSpPr>
            <a:spLocks noChangeArrowheads="1"/>
          </p:cNvSpPr>
          <p:nvPr/>
        </p:nvSpPr>
        <p:spPr bwMode="auto">
          <a:xfrm>
            <a:off x="3151161" y="2090075"/>
            <a:ext cx="6264275" cy="492125"/>
          </a:xfrm>
          <a:prstGeom prst="rect">
            <a:avLst/>
          </a:prstGeom>
          <a:solidFill>
            <a:srgbClr val="FFFFFF"/>
          </a:solidFill>
          <a:ln w="9525" cmpd="sng">
            <a:solidFill>
              <a:srgbClr val="000000"/>
            </a:solidFill>
            <a:miter lim="800000"/>
          </a:ln>
        </p:spPr>
        <p:txBody>
          <a:bodyPr/>
          <a:lstStyle/>
          <a:p>
            <a:pPr algn="just" latinLnBrk="0"/>
            <a:r>
              <a:rPr lang="zh-CN" altLang="en-US">
                <a:latin typeface="微软雅黑" panose="020B0503020204020204" pitchFamily="34" charset="-122"/>
                <a:ea typeface="微软雅黑" panose="020B0503020204020204" pitchFamily="34" charset="-122"/>
                <a:cs typeface="微软雅黑" panose="020B0503020204020204" pitchFamily="34" charset="-122"/>
              </a:rPr>
              <a:t>持续发展型</a:t>
            </a:r>
            <a:r>
              <a:rPr lang="en-US">
                <a:latin typeface="微软雅黑" panose="020B0503020204020204" pitchFamily="34" charset="-122"/>
                <a:ea typeface="微软雅黑" panose="020B0503020204020204" pitchFamily="34" charset="-122"/>
                <a:cs typeface="微软雅黑" panose="020B0503020204020204" pitchFamily="34" charset="-122"/>
              </a:rPr>
              <a:t>(generative)</a:t>
            </a:r>
            <a:r>
              <a:rPr lang="zh-CN" altLang="en-US">
                <a:latin typeface="微软雅黑" panose="020B0503020204020204" pitchFamily="34" charset="-122"/>
                <a:ea typeface="微软雅黑" panose="020B0503020204020204" pitchFamily="34" charset="-122"/>
                <a:cs typeface="微软雅黑" panose="020B0503020204020204" pitchFamily="34" charset="-122"/>
              </a:rPr>
              <a:t>（安全融入到组织的各项活动中）</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Rectangle 65"/>
          <p:cNvSpPr>
            <a:spLocks noChangeArrowheads="1"/>
          </p:cNvSpPr>
          <p:nvPr/>
        </p:nvSpPr>
        <p:spPr bwMode="auto">
          <a:xfrm>
            <a:off x="2574898" y="2810800"/>
            <a:ext cx="6335713" cy="457200"/>
          </a:xfrm>
          <a:prstGeom prst="rect">
            <a:avLst/>
          </a:prstGeom>
          <a:solidFill>
            <a:srgbClr val="FFFFFF"/>
          </a:solidFill>
          <a:ln w="9525" cmpd="sng">
            <a:solidFill>
              <a:srgbClr val="000000"/>
            </a:solidFill>
            <a:miter lim="800000"/>
          </a:ln>
        </p:spPr>
        <p:txBody>
          <a:bodyPr/>
          <a:lstStyle/>
          <a:p>
            <a:pPr algn="just" latinLnBrk="0"/>
            <a:r>
              <a:rPr lang="zh-CN" altLang="en-US">
                <a:latin typeface="微软雅黑" panose="020B0503020204020204" pitchFamily="34" charset="-122"/>
                <a:ea typeface="微软雅黑" panose="020B0503020204020204" pitchFamily="34" charset="-122"/>
                <a:cs typeface="微软雅黑" panose="020B0503020204020204" pitchFamily="34" charset="-122"/>
              </a:rPr>
              <a:t>事前预防型</a:t>
            </a:r>
            <a:r>
              <a:rPr lang="en-US">
                <a:latin typeface="微软雅黑" panose="020B0503020204020204" pitchFamily="34" charset="-122"/>
                <a:ea typeface="微软雅黑" panose="020B0503020204020204" pitchFamily="34" charset="-122"/>
                <a:cs typeface="微软雅黑" panose="020B0503020204020204" pitchFamily="34" charset="-122"/>
              </a:rPr>
              <a:t>(proactive)</a:t>
            </a:r>
            <a:r>
              <a:rPr lang="zh-CN" altLang="en-US">
                <a:latin typeface="微软雅黑" panose="020B0503020204020204" pitchFamily="34" charset="-122"/>
                <a:ea typeface="微软雅黑" panose="020B0503020204020204" pitchFamily="34" charset="-122"/>
                <a:cs typeface="微软雅黑" panose="020B0503020204020204" pitchFamily="34" charset="-122"/>
              </a:rPr>
              <a:t>（预防考虑安全问题进行事故预防）</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Rectangle 66"/>
          <p:cNvSpPr>
            <a:spLocks noChangeArrowheads="1"/>
          </p:cNvSpPr>
          <p:nvPr/>
        </p:nvSpPr>
        <p:spPr bwMode="auto">
          <a:xfrm>
            <a:off x="2070073" y="3496600"/>
            <a:ext cx="6192838" cy="476250"/>
          </a:xfrm>
          <a:prstGeom prst="rect">
            <a:avLst/>
          </a:prstGeom>
          <a:solidFill>
            <a:srgbClr val="FFFFFF"/>
          </a:solidFill>
          <a:ln w="9525" cmpd="sng">
            <a:solidFill>
              <a:srgbClr val="000000"/>
            </a:solidFill>
            <a:miter lim="800000"/>
          </a:ln>
        </p:spPr>
        <p:txBody>
          <a:bodyPr/>
          <a:lstStyle/>
          <a:p>
            <a:pPr algn="just" latinLnBrk="0"/>
            <a:r>
              <a:rPr lang="zh-CN" altLang="en-US">
                <a:latin typeface="微软雅黑" panose="020B0503020204020204" pitchFamily="34" charset="-122"/>
                <a:ea typeface="微软雅黑" panose="020B0503020204020204" pitchFamily="34" charset="-122"/>
                <a:cs typeface="微软雅黑" panose="020B0503020204020204" pitchFamily="34" charset="-122"/>
              </a:rPr>
              <a:t>系统型</a:t>
            </a:r>
            <a:r>
              <a:rPr lang="en-US">
                <a:latin typeface="微软雅黑" panose="020B0503020204020204" pitchFamily="34" charset="-122"/>
                <a:ea typeface="微软雅黑" panose="020B0503020204020204" pitchFamily="34" charset="-122"/>
                <a:cs typeface="微软雅黑" panose="020B0503020204020204" pitchFamily="34" charset="-122"/>
              </a:rPr>
              <a:t>(calculative)</a:t>
            </a:r>
            <a:r>
              <a:rPr lang="zh-CN" altLang="en-US">
                <a:latin typeface="微软雅黑" panose="020B0503020204020204" pitchFamily="34" charset="-122"/>
                <a:ea typeface="微软雅黑" panose="020B0503020204020204" pitchFamily="34" charset="-122"/>
                <a:cs typeface="微软雅黑" panose="020B0503020204020204" pitchFamily="34" charset="-122"/>
              </a:rPr>
              <a:t>（采用安全管理系统管理危险源）</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Rectangle 67"/>
          <p:cNvSpPr>
            <a:spLocks noChangeArrowheads="1"/>
          </p:cNvSpPr>
          <p:nvPr/>
        </p:nvSpPr>
        <p:spPr bwMode="auto">
          <a:xfrm>
            <a:off x="1638273" y="4182400"/>
            <a:ext cx="6121400" cy="457200"/>
          </a:xfrm>
          <a:prstGeom prst="rect">
            <a:avLst/>
          </a:prstGeom>
          <a:solidFill>
            <a:srgbClr val="FFFFFF"/>
          </a:solidFill>
          <a:ln w="9525" cmpd="sng">
            <a:solidFill>
              <a:srgbClr val="000000"/>
            </a:solidFill>
            <a:miter lim="800000"/>
          </a:ln>
        </p:spPr>
        <p:txBody>
          <a:bodyPr/>
          <a:lstStyle/>
          <a:p>
            <a:pPr algn="just" latinLnBrk="0"/>
            <a:r>
              <a:rPr lang="zh-CN" altLang="en-US">
                <a:latin typeface="微软雅黑" panose="020B0503020204020204" pitchFamily="34" charset="-122"/>
                <a:ea typeface="微软雅黑" panose="020B0503020204020204" pitchFamily="34" charset="-122"/>
                <a:cs typeface="微软雅黑" panose="020B0503020204020204" pitchFamily="34" charset="-122"/>
              </a:rPr>
              <a:t>事后反应型</a:t>
            </a:r>
            <a:r>
              <a:rPr lang="en-US">
                <a:latin typeface="微软雅黑" panose="020B0503020204020204" pitchFamily="34" charset="-122"/>
                <a:ea typeface="微软雅黑" panose="020B0503020204020204" pitchFamily="34" charset="-122"/>
                <a:cs typeface="微软雅黑" panose="020B0503020204020204" pitchFamily="34" charset="-122"/>
              </a:rPr>
              <a:t>(reactive)</a:t>
            </a:r>
            <a:r>
              <a:rPr lang="zh-CN" altLang="en-US">
                <a:latin typeface="微软雅黑" panose="020B0503020204020204" pitchFamily="34" charset="-122"/>
                <a:ea typeface="微软雅黑" panose="020B0503020204020204" pitchFamily="34" charset="-122"/>
                <a:cs typeface="微软雅黑" panose="020B0503020204020204" pitchFamily="34" charset="-122"/>
              </a:rPr>
              <a:t>（只在事故发生后才采取行动）</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Line 68"/>
          <p:cNvSpPr>
            <a:spLocks noChangeShapeType="1"/>
          </p:cNvSpPr>
          <p:nvPr/>
        </p:nvSpPr>
        <p:spPr bwMode="auto">
          <a:xfrm flipV="1">
            <a:off x="2786036" y="3953800"/>
            <a:ext cx="868362" cy="228600"/>
          </a:xfrm>
          <a:prstGeom prst="line">
            <a:avLst/>
          </a:prstGeom>
          <a:noFill/>
          <a:ln w="9525" cmpd="sng">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cs typeface="微软雅黑" panose="020B0503020204020204" pitchFamily="34" charset="-122"/>
            </a:endParaRPr>
          </a:p>
        </p:txBody>
      </p:sp>
      <p:sp>
        <p:nvSpPr>
          <p:cNvPr id="24" name="Line 69"/>
          <p:cNvSpPr>
            <a:spLocks noChangeShapeType="1"/>
          </p:cNvSpPr>
          <p:nvPr/>
        </p:nvSpPr>
        <p:spPr bwMode="auto">
          <a:xfrm flipV="1">
            <a:off x="3700436" y="3268000"/>
            <a:ext cx="868362" cy="228600"/>
          </a:xfrm>
          <a:prstGeom prst="line">
            <a:avLst/>
          </a:prstGeom>
          <a:noFill/>
          <a:ln w="9525" cmpd="sng">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cs typeface="微软雅黑" panose="020B0503020204020204" pitchFamily="34" charset="-122"/>
            </a:endParaRPr>
          </a:p>
        </p:txBody>
      </p:sp>
      <p:sp>
        <p:nvSpPr>
          <p:cNvPr id="25" name="Line 70"/>
          <p:cNvSpPr>
            <a:spLocks noChangeShapeType="1"/>
          </p:cNvSpPr>
          <p:nvPr/>
        </p:nvSpPr>
        <p:spPr bwMode="auto">
          <a:xfrm flipV="1">
            <a:off x="4614836" y="2582200"/>
            <a:ext cx="868362" cy="228600"/>
          </a:xfrm>
          <a:prstGeom prst="line">
            <a:avLst/>
          </a:prstGeom>
          <a:noFill/>
          <a:ln w="9525" cmpd="sng">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cs typeface="微软雅黑" panose="020B0503020204020204" pitchFamily="34" charset="-122"/>
            </a:endParaRPr>
          </a:p>
        </p:txBody>
      </p:sp>
      <p:sp>
        <p:nvSpPr>
          <p:cNvPr id="26" name="Line 71"/>
          <p:cNvSpPr>
            <a:spLocks noChangeShapeType="1"/>
          </p:cNvSpPr>
          <p:nvPr/>
        </p:nvSpPr>
        <p:spPr bwMode="auto">
          <a:xfrm flipV="1">
            <a:off x="1909736" y="4639600"/>
            <a:ext cx="868362" cy="228600"/>
          </a:xfrm>
          <a:prstGeom prst="line">
            <a:avLst/>
          </a:prstGeom>
          <a:noFill/>
          <a:ln w="9525" cmpd="sng">
            <a:solidFill>
              <a:srgbClr val="000000"/>
            </a:solidFill>
            <a:round/>
            <a:tailEnd type="triangle" w="med" len="med"/>
          </a:ln>
          <a:extLst>
            <a:ext uri="{909E8E84-426E-40DD-AFC4-6F175D3DCCD1}">
              <a14:hiddenFill xmlns:a14="http://schemas.microsoft.com/office/drawing/2010/main">
                <a:noFill/>
              </a14:hiddenFill>
            </a:ext>
          </a:extLst>
        </p:spPr>
        <p:txBody>
          <a:bodyPr/>
          <a:lstStyle/>
          <a:p>
            <a:endParaRPr lang="zh-CN" altLang="en-US">
              <a:cs typeface="微软雅黑" panose="020B0503020204020204" pitchFamily="34" charset="-122"/>
            </a:endParaRPr>
          </a:p>
        </p:txBody>
      </p:sp>
      <p:sp>
        <p:nvSpPr>
          <p:cNvPr id="31" name="Rectangle 72"/>
          <p:cNvSpPr>
            <a:spLocks noChangeArrowheads="1"/>
          </p:cNvSpPr>
          <p:nvPr/>
        </p:nvSpPr>
        <p:spPr bwMode="auto">
          <a:xfrm>
            <a:off x="1019148" y="4863437"/>
            <a:ext cx="6307138" cy="466725"/>
          </a:xfrm>
          <a:prstGeom prst="rect">
            <a:avLst/>
          </a:prstGeom>
          <a:solidFill>
            <a:srgbClr val="FFFFFF"/>
          </a:solidFill>
          <a:ln w="9525" cmpd="sng">
            <a:solidFill>
              <a:srgbClr val="000000"/>
            </a:solidFill>
            <a:miter lim="800000"/>
          </a:ln>
        </p:spPr>
        <p:txBody>
          <a:bodyPr/>
          <a:lstStyle/>
          <a:p>
            <a:pPr algn="just" latinLnBrk="0"/>
            <a:r>
              <a:rPr lang="zh-CN" altLang="en-US">
                <a:latin typeface="微软雅黑" panose="020B0503020204020204" pitchFamily="34" charset="-122"/>
                <a:ea typeface="微软雅黑" panose="020B0503020204020204" pitchFamily="34" charset="-122"/>
                <a:cs typeface="微软雅黑" panose="020B0503020204020204" pitchFamily="34" charset="-122"/>
              </a:rPr>
              <a:t>病态型（</a:t>
            </a:r>
            <a:r>
              <a:rPr lang="en-US">
                <a:latin typeface="微软雅黑" panose="020B0503020204020204" pitchFamily="34" charset="-122"/>
                <a:ea typeface="微软雅黑" panose="020B0503020204020204" pitchFamily="34" charset="-122"/>
                <a:cs typeface="微软雅黑" panose="020B0503020204020204" pitchFamily="34" charset="-122"/>
              </a:rPr>
              <a:t>pathological</a:t>
            </a:r>
            <a:r>
              <a:rPr lang="zh-CN" altLang="en-US">
                <a:latin typeface="微软雅黑" panose="020B0503020204020204" pitchFamily="34" charset="-122"/>
                <a:ea typeface="微软雅黑" panose="020B0503020204020204" pitchFamily="34" charset="-122"/>
                <a:cs typeface="微软雅黑" panose="020B0503020204020204" pitchFamily="34" charset="-122"/>
              </a:rPr>
              <a:t>）（只要不被惩罚就无人关心安全）</a:t>
            </a:r>
            <a:endParaRPr lang="zh-CN" altLang="en-US">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3" name="Text Box 84"/>
          <p:cNvSpPr txBox="1">
            <a:spLocks noChangeArrowheads="1"/>
          </p:cNvSpPr>
          <p:nvPr/>
        </p:nvSpPr>
        <p:spPr bwMode="auto">
          <a:xfrm>
            <a:off x="675551" y="890769"/>
            <a:ext cx="627809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3200" b="1" dirty="0">
                <a:solidFill>
                  <a:schemeClr val="tx2"/>
                </a:solidFill>
                <a:latin typeface="微软雅黑" panose="020B0503020204020204" pitchFamily="34" charset="-122"/>
                <a:ea typeface="+mj-ea"/>
                <a:cs typeface="微软雅黑" panose="020B0503020204020204" pitchFamily="34" charset="-122"/>
              </a:rPr>
              <a:t>你认为我们公司所处的阶段是</a:t>
            </a:r>
            <a:r>
              <a:rPr lang="en-US" sz="3200" b="1" dirty="0">
                <a:solidFill>
                  <a:schemeClr val="tx2"/>
                </a:solidFill>
                <a:latin typeface="微软雅黑" panose="020B0503020204020204" pitchFamily="34" charset="-122"/>
                <a:ea typeface="+mj-ea"/>
                <a:cs typeface="微软雅黑" panose="020B0503020204020204" pitchFamily="34" charset="-122"/>
              </a:rPr>
              <a:t>?</a:t>
            </a:r>
            <a:endParaRPr lang="en-US" sz="3200" b="1" dirty="0">
              <a:solidFill>
                <a:schemeClr val="tx2"/>
              </a:solidFill>
              <a:latin typeface="微软雅黑" panose="020B0503020204020204" pitchFamily="34" charset="-122"/>
              <a:ea typeface="+mj-ea"/>
              <a:cs typeface="微软雅黑" panose="020B0503020204020204" pitchFamily="34" charset="-122"/>
            </a:endParaRPr>
          </a:p>
        </p:txBody>
      </p:sp>
      <p:sp>
        <p:nvSpPr>
          <p:cNvPr id="34" name="Text Box 85"/>
          <p:cNvSpPr txBox="1">
            <a:spLocks noChangeArrowheads="1"/>
          </p:cNvSpPr>
          <p:nvPr/>
        </p:nvSpPr>
        <p:spPr bwMode="auto">
          <a:xfrm>
            <a:off x="3725836" y="5546062"/>
            <a:ext cx="2881312" cy="406400"/>
          </a:xfrm>
          <a:prstGeom prst="rect">
            <a:avLst/>
          </a:prstGeom>
          <a:solidFill>
            <a:srgbClr val="CCFFCC">
              <a:alpha val="9000"/>
            </a:srgbClr>
          </a:solidFill>
          <a:ln w="9525" cmpd="sng">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000">
                <a:latin typeface="微软雅黑" panose="020B0503020204020204" pitchFamily="34" charset="-122"/>
                <a:ea typeface="微软雅黑" panose="020B0503020204020204" pitchFamily="34" charset="-122"/>
                <a:cs typeface="微软雅黑" panose="020B0503020204020204" pitchFamily="34" charset="-122"/>
              </a:rPr>
              <a:t>公司发展历程</a:t>
            </a:r>
            <a:endParaRPr lang="en-US" sz="200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1188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3" name="Group 2"/>
          <p:cNvGrpSpPr/>
          <p:nvPr/>
        </p:nvGrpSpPr>
        <p:grpSpPr bwMode="auto">
          <a:xfrm>
            <a:off x="0" y="4951413"/>
            <a:ext cx="9140825" cy="1906587"/>
            <a:chOff x="0" y="0"/>
            <a:chExt cx="3829" cy="1431"/>
          </a:xfrm>
        </p:grpSpPr>
        <p:grpSp>
          <p:nvGrpSpPr>
            <p:cNvPr id="15" name="Group 3"/>
            <p:cNvGrpSpPr/>
            <p:nvPr/>
          </p:nvGrpSpPr>
          <p:grpSpPr bwMode="auto">
            <a:xfrm>
              <a:off x="1914" y="0"/>
              <a:ext cx="1915" cy="1431"/>
              <a:chOff x="0" y="0"/>
              <a:chExt cx="2622" cy="1882"/>
            </a:xfrm>
          </p:grpSpPr>
          <p:sp>
            <p:nvSpPr>
              <p:cNvPr id="63" name="Line 4"/>
              <p:cNvSpPr>
                <a:spLocks noChangeShapeType="1"/>
              </p:cNvSpPr>
              <p:nvPr/>
            </p:nvSpPr>
            <p:spPr bwMode="auto">
              <a:xfrm>
                <a:off x="0" y="0"/>
                <a:ext cx="2622" cy="143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4" name="Line 5"/>
              <p:cNvSpPr>
                <a:spLocks noChangeShapeType="1"/>
              </p:cNvSpPr>
              <p:nvPr/>
            </p:nvSpPr>
            <p:spPr bwMode="auto">
              <a:xfrm>
                <a:off x="0" y="0"/>
                <a:ext cx="2622" cy="168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5" name="Line 6"/>
              <p:cNvSpPr>
                <a:spLocks noChangeShapeType="1"/>
              </p:cNvSpPr>
              <p:nvPr/>
            </p:nvSpPr>
            <p:spPr bwMode="auto">
              <a:xfrm>
                <a:off x="0" y="0"/>
                <a:ext cx="2487"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6" name="Line 7"/>
              <p:cNvSpPr>
                <a:spLocks noChangeShapeType="1"/>
              </p:cNvSpPr>
              <p:nvPr/>
            </p:nvSpPr>
            <p:spPr bwMode="auto">
              <a:xfrm>
                <a:off x="0" y="0"/>
                <a:ext cx="2083"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7" name="Line 8"/>
              <p:cNvSpPr>
                <a:spLocks noChangeShapeType="1"/>
              </p:cNvSpPr>
              <p:nvPr/>
            </p:nvSpPr>
            <p:spPr bwMode="auto">
              <a:xfrm>
                <a:off x="0" y="0"/>
                <a:ext cx="1704"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8" name="Line 9"/>
              <p:cNvSpPr>
                <a:spLocks noChangeShapeType="1"/>
              </p:cNvSpPr>
              <p:nvPr/>
            </p:nvSpPr>
            <p:spPr bwMode="auto">
              <a:xfrm>
                <a:off x="0" y="0"/>
                <a:ext cx="1322"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9" name="Line 10"/>
              <p:cNvSpPr>
                <a:spLocks noChangeShapeType="1"/>
              </p:cNvSpPr>
              <p:nvPr/>
            </p:nvSpPr>
            <p:spPr bwMode="auto">
              <a:xfrm>
                <a:off x="0" y="0"/>
                <a:ext cx="986"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0" name="Line 11"/>
              <p:cNvSpPr>
                <a:spLocks noChangeShapeType="1"/>
              </p:cNvSpPr>
              <p:nvPr/>
            </p:nvSpPr>
            <p:spPr bwMode="auto">
              <a:xfrm>
                <a:off x="0" y="0"/>
                <a:ext cx="651"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1" name="Line 12"/>
              <p:cNvSpPr>
                <a:spLocks noChangeShapeType="1"/>
              </p:cNvSpPr>
              <p:nvPr/>
            </p:nvSpPr>
            <p:spPr bwMode="auto">
              <a:xfrm>
                <a:off x="0" y="0"/>
                <a:ext cx="314"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2" name="Line 13"/>
              <p:cNvSpPr>
                <a:spLocks noChangeShapeType="1"/>
              </p:cNvSpPr>
              <p:nvPr/>
            </p:nvSpPr>
            <p:spPr bwMode="auto">
              <a:xfrm>
                <a:off x="0" y="0"/>
                <a:ext cx="0"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3" name="Line 14"/>
              <p:cNvSpPr>
                <a:spLocks noChangeShapeType="1"/>
              </p:cNvSpPr>
              <p:nvPr/>
            </p:nvSpPr>
            <p:spPr bwMode="auto">
              <a:xfrm>
                <a:off x="0" y="0"/>
                <a:ext cx="2622" cy="123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4" name="Line 15"/>
              <p:cNvSpPr>
                <a:spLocks noChangeShapeType="1"/>
              </p:cNvSpPr>
              <p:nvPr/>
            </p:nvSpPr>
            <p:spPr bwMode="auto">
              <a:xfrm>
                <a:off x="0" y="0"/>
                <a:ext cx="2622" cy="106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5" name="Line 16"/>
              <p:cNvSpPr>
                <a:spLocks noChangeShapeType="1"/>
              </p:cNvSpPr>
              <p:nvPr/>
            </p:nvSpPr>
            <p:spPr bwMode="auto">
              <a:xfrm>
                <a:off x="0" y="0"/>
                <a:ext cx="2622" cy="91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6" name="Line 17"/>
              <p:cNvSpPr>
                <a:spLocks noChangeShapeType="1"/>
              </p:cNvSpPr>
              <p:nvPr/>
            </p:nvSpPr>
            <p:spPr bwMode="auto">
              <a:xfrm>
                <a:off x="0" y="0"/>
                <a:ext cx="2622" cy="77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7" name="Line 18"/>
              <p:cNvSpPr>
                <a:spLocks noChangeShapeType="1"/>
              </p:cNvSpPr>
              <p:nvPr/>
            </p:nvSpPr>
            <p:spPr bwMode="auto">
              <a:xfrm>
                <a:off x="23" y="0"/>
                <a:ext cx="2599" cy="64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8" name="Line 19"/>
              <p:cNvSpPr>
                <a:spLocks noChangeShapeType="1"/>
              </p:cNvSpPr>
              <p:nvPr/>
            </p:nvSpPr>
            <p:spPr bwMode="auto">
              <a:xfrm>
                <a:off x="0" y="0"/>
                <a:ext cx="2622" cy="514"/>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9" name="Line 20"/>
              <p:cNvSpPr>
                <a:spLocks noChangeShapeType="1"/>
              </p:cNvSpPr>
              <p:nvPr/>
            </p:nvSpPr>
            <p:spPr bwMode="auto">
              <a:xfrm>
                <a:off x="0" y="0"/>
                <a:ext cx="2622" cy="405"/>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0" name="Line 21"/>
              <p:cNvSpPr>
                <a:spLocks noChangeShapeType="1"/>
              </p:cNvSpPr>
              <p:nvPr/>
            </p:nvSpPr>
            <p:spPr bwMode="auto">
              <a:xfrm>
                <a:off x="0" y="0"/>
                <a:ext cx="2622" cy="298"/>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1" name="Line 22"/>
              <p:cNvSpPr>
                <a:spLocks noChangeShapeType="1"/>
              </p:cNvSpPr>
              <p:nvPr/>
            </p:nvSpPr>
            <p:spPr bwMode="auto">
              <a:xfrm>
                <a:off x="0" y="0"/>
                <a:ext cx="2622" cy="21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2" name="Line 23"/>
              <p:cNvSpPr>
                <a:spLocks noChangeShapeType="1"/>
              </p:cNvSpPr>
              <p:nvPr/>
            </p:nvSpPr>
            <p:spPr bwMode="auto">
              <a:xfrm>
                <a:off x="0" y="0"/>
                <a:ext cx="2622" cy="126"/>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3" name="Line 24"/>
              <p:cNvSpPr>
                <a:spLocks noChangeShapeType="1"/>
              </p:cNvSpPr>
              <p:nvPr/>
            </p:nvSpPr>
            <p:spPr bwMode="auto">
              <a:xfrm>
                <a:off x="0" y="0"/>
                <a:ext cx="2622" cy="6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nvGrpSpPr>
            <p:cNvPr id="16" name="Group 25"/>
            <p:cNvGrpSpPr/>
            <p:nvPr/>
          </p:nvGrpSpPr>
          <p:grpSpPr bwMode="auto">
            <a:xfrm>
              <a:off x="0" y="0"/>
              <a:ext cx="1914" cy="1431"/>
              <a:chOff x="0" y="0"/>
              <a:chExt cx="2619" cy="1882"/>
            </a:xfrm>
          </p:grpSpPr>
          <p:sp>
            <p:nvSpPr>
              <p:cNvPr id="42" name="Line 26"/>
              <p:cNvSpPr>
                <a:spLocks noChangeShapeType="1"/>
              </p:cNvSpPr>
              <p:nvPr/>
            </p:nvSpPr>
            <p:spPr bwMode="auto">
              <a:xfrm flipH="1">
                <a:off x="0" y="0"/>
                <a:ext cx="2619"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3" name="Line 27"/>
              <p:cNvSpPr>
                <a:spLocks noChangeShapeType="1"/>
              </p:cNvSpPr>
              <p:nvPr/>
            </p:nvSpPr>
            <p:spPr bwMode="auto">
              <a:xfrm flipH="1">
                <a:off x="0" y="0"/>
                <a:ext cx="2619" cy="143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4" name="Line 28"/>
              <p:cNvSpPr>
                <a:spLocks noChangeShapeType="1"/>
              </p:cNvSpPr>
              <p:nvPr/>
            </p:nvSpPr>
            <p:spPr bwMode="auto">
              <a:xfrm flipH="1">
                <a:off x="0" y="0"/>
                <a:ext cx="2619" cy="168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5" name="Line 29"/>
              <p:cNvSpPr>
                <a:spLocks noChangeShapeType="1"/>
              </p:cNvSpPr>
              <p:nvPr/>
            </p:nvSpPr>
            <p:spPr bwMode="auto">
              <a:xfrm flipH="1">
                <a:off x="136" y="0"/>
                <a:ext cx="2483"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6" name="Line 30"/>
              <p:cNvSpPr>
                <a:spLocks noChangeShapeType="1"/>
              </p:cNvSpPr>
              <p:nvPr/>
            </p:nvSpPr>
            <p:spPr bwMode="auto">
              <a:xfrm flipH="1">
                <a:off x="539" y="0"/>
                <a:ext cx="2080"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7" name="Line 31"/>
              <p:cNvSpPr>
                <a:spLocks noChangeShapeType="1"/>
              </p:cNvSpPr>
              <p:nvPr/>
            </p:nvSpPr>
            <p:spPr bwMode="auto">
              <a:xfrm flipH="1">
                <a:off x="918" y="0"/>
                <a:ext cx="1701"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8" name="Line 32"/>
              <p:cNvSpPr>
                <a:spLocks noChangeShapeType="1"/>
              </p:cNvSpPr>
              <p:nvPr/>
            </p:nvSpPr>
            <p:spPr bwMode="auto">
              <a:xfrm flipH="1">
                <a:off x="1299" y="0"/>
                <a:ext cx="1320"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9" name="Line 33"/>
              <p:cNvSpPr>
                <a:spLocks noChangeShapeType="1"/>
              </p:cNvSpPr>
              <p:nvPr/>
            </p:nvSpPr>
            <p:spPr bwMode="auto">
              <a:xfrm flipH="1">
                <a:off x="1637" y="0"/>
                <a:ext cx="982"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0" name="Line 34"/>
              <p:cNvSpPr>
                <a:spLocks noChangeShapeType="1"/>
              </p:cNvSpPr>
              <p:nvPr/>
            </p:nvSpPr>
            <p:spPr bwMode="auto">
              <a:xfrm flipH="1">
                <a:off x="1971" y="0"/>
                <a:ext cx="648"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1" name="Line 35"/>
              <p:cNvSpPr>
                <a:spLocks noChangeShapeType="1"/>
              </p:cNvSpPr>
              <p:nvPr/>
            </p:nvSpPr>
            <p:spPr bwMode="auto">
              <a:xfrm flipH="1">
                <a:off x="2308" y="0"/>
                <a:ext cx="311"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2" name="Line 36"/>
              <p:cNvSpPr>
                <a:spLocks noChangeShapeType="1"/>
              </p:cNvSpPr>
              <p:nvPr/>
            </p:nvSpPr>
            <p:spPr bwMode="auto">
              <a:xfrm flipH="1">
                <a:off x="0" y="0"/>
                <a:ext cx="2619" cy="123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3" name="Line 37"/>
              <p:cNvSpPr>
                <a:spLocks noChangeShapeType="1"/>
              </p:cNvSpPr>
              <p:nvPr/>
            </p:nvSpPr>
            <p:spPr bwMode="auto">
              <a:xfrm flipH="1">
                <a:off x="0" y="0"/>
                <a:ext cx="2619" cy="106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4" name="Line 38"/>
              <p:cNvSpPr>
                <a:spLocks noChangeShapeType="1"/>
              </p:cNvSpPr>
              <p:nvPr/>
            </p:nvSpPr>
            <p:spPr bwMode="auto">
              <a:xfrm flipH="1">
                <a:off x="0" y="0"/>
                <a:ext cx="2619" cy="91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5" name="Line 39"/>
              <p:cNvSpPr>
                <a:spLocks noChangeShapeType="1"/>
              </p:cNvSpPr>
              <p:nvPr/>
            </p:nvSpPr>
            <p:spPr bwMode="auto">
              <a:xfrm flipH="1">
                <a:off x="0" y="0"/>
                <a:ext cx="2619" cy="77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6" name="Line 40"/>
              <p:cNvSpPr>
                <a:spLocks noChangeShapeType="1"/>
              </p:cNvSpPr>
              <p:nvPr/>
            </p:nvSpPr>
            <p:spPr bwMode="auto">
              <a:xfrm flipH="1">
                <a:off x="0" y="0"/>
                <a:ext cx="2597" cy="64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7" name="Line 41"/>
              <p:cNvSpPr>
                <a:spLocks noChangeShapeType="1"/>
              </p:cNvSpPr>
              <p:nvPr/>
            </p:nvSpPr>
            <p:spPr bwMode="auto">
              <a:xfrm flipH="1">
                <a:off x="0" y="0"/>
                <a:ext cx="2619" cy="514"/>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8" name="Line 42"/>
              <p:cNvSpPr>
                <a:spLocks noChangeShapeType="1"/>
              </p:cNvSpPr>
              <p:nvPr/>
            </p:nvSpPr>
            <p:spPr bwMode="auto">
              <a:xfrm flipH="1">
                <a:off x="0" y="0"/>
                <a:ext cx="2619" cy="405"/>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9" name="Line 43"/>
              <p:cNvSpPr>
                <a:spLocks noChangeShapeType="1"/>
              </p:cNvSpPr>
              <p:nvPr/>
            </p:nvSpPr>
            <p:spPr bwMode="auto">
              <a:xfrm flipH="1">
                <a:off x="0" y="0"/>
                <a:ext cx="2619" cy="298"/>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0" name="Line 44"/>
              <p:cNvSpPr>
                <a:spLocks noChangeShapeType="1"/>
              </p:cNvSpPr>
              <p:nvPr/>
            </p:nvSpPr>
            <p:spPr bwMode="auto">
              <a:xfrm flipH="1">
                <a:off x="0" y="0"/>
                <a:ext cx="2619" cy="21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1" name="Line 45"/>
              <p:cNvSpPr>
                <a:spLocks noChangeShapeType="1"/>
              </p:cNvSpPr>
              <p:nvPr/>
            </p:nvSpPr>
            <p:spPr bwMode="auto">
              <a:xfrm flipH="1">
                <a:off x="0" y="0"/>
                <a:ext cx="2619" cy="126"/>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2" name="Line 46"/>
              <p:cNvSpPr>
                <a:spLocks noChangeShapeType="1"/>
              </p:cNvSpPr>
              <p:nvPr/>
            </p:nvSpPr>
            <p:spPr bwMode="auto">
              <a:xfrm flipH="1">
                <a:off x="0" y="0"/>
                <a:ext cx="2619" cy="6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nvGrpSpPr>
            <p:cNvPr id="21" name="Group 47"/>
            <p:cNvGrpSpPr/>
            <p:nvPr/>
          </p:nvGrpSpPr>
          <p:grpSpPr bwMode="auto">
            <a:xfrm>
              <a:off x="0" y="15"/>
              <a:ext cx="3829" cy="1220"/>
              <a:chOff x="0" y="0"/>
              <a:chExt cx="5241" cy="1605"/>
            </a:xfrm>
          </p:grpSpPr>
          <p:grpSp>
            <p:nvGrpSpPr>
              <p:cNvPr id="22" name="Group 48"/>
              <p:cNvGrpSpPr/>
              <p:nvPr/>
            </p:nvGrpSpPr>
            <p:grpSpPr bwMode="auto">
              <a:xfrm>
                <a:off x="0" y="906"/>
                <a:ext cx="5241" cy="699"/>
                <a:chOff x="0" y="0"/>
                <a:chExt cx="5241" cy="699"/>
              </a:xfrm>
            </p:grpSpPr>
            <p:sp>
              <p:nvSpPr>
                <p:cNvPr id="38" name="Line 49"/>
                <p:cNvSpPr>
                  <a:spLocks noChangeShapeType="1"/>
                </p:cNvSpPr>
                <p:nvPr/>
              </p:nvSpPr>
              <p:spPr bwMode="auto">
                <a:xfrm>
                  <a:off x="0" y="699"/>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9" name="Line 50"/>
                <p:cNvSpPr>
                  <a:spLocks noChangeShapeType="1"/>
                </p:cNvSpPr>
                <p:nvPr/>
              </p:nvSpPr>
              <p:spPr bwMode="auto">
                <a:xfrm>
                  <a:off x="0" y="441"/>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0" name="Line 51"/>
                <p:cNvSpPr>
                  <a:spLocks noChangeShapeType="1"/>
                </p:cNvSpPr>
                <p:nvPr/>
              </p:nvSpPr>
              <p:spPr bwMode="auto">
                <a:xfrm>
                  <a:off x="0" y="208"/>
                  <a:ext cx="5239"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1" name="Line 52"/>
                <p:cNvSpPr>
                  <a:spLocks noChangeShapeType="1"/>
                </p:cNvSpPr>
                <p:nvPr/>
              </p:nvSpPr>
              <p:spPr bwMode="auto">
                <a:xfrm>
                  <a:off x="0" y="0"/>
                  <a:ext cx="5239"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nvGrpSpPr>
              <p:cNvPr id="23" name="Group 53"/>
              <p:cNvGrpSpPr/>
              <p:nvPr/>
            </p:nvGrpSpPr>
            <p:grpSpPr bwMode="auto">
              <a:xfrm>
                <a:off x="0" y="0"/>
                <a:ext cx="5241" cy="728"/>
                <a:chOff x="0" y="0"/>
                <a:chExt cx="5241" cy="728"/>
              </a:xfrm>
            </p:grpSpPr>
            <p:sp>
              <p:nvSpPr>
                <p:cNvPr id="24" name="Line 54"/>
                <p:cNvSpPr>
                  <a:spLocks noChangeShapeType="1"/>
                </p:cNvSpPr>
                <p:nvPr/>
              </p:nvSpPr>
              <p:spPr bwMode="auto">
                <a:xfrm>
                  <a:off x="0" y="728"/>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25" name="Line 55"/>
                <p:cNvSpPr>
                  <a:spLocks noChangeShapeType="1"/>
                </p:cNvSpPr>
                <p:nvPr/>
              </p:nvSpPr>
              <p:spPr bwMode="auto">
                <a:xfrm flipV="1">
                  <a:off x="0" y="557"/>
                  <a:ext cx="5241" cy="1"/>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26" name="Line 56"/>
                <p:cNvSpPr>
                  <a:spLocks noChangeShapeType="1"/>
                </p:cNvSpPr>
                <p:nvPr/>
              </p:nvSpPr>
              <p:spPr bwMode="auto">
                <a:xfrm>
                  <a:off x="0" y="401"/>
                  <a:ext cx="5241" cy="5"/>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1" name="Line 57"/>
                <p:cNvSpPr>
                  <a:spLocks noChangeShapeType="1"/>
                </p:cNvSpPr>
                <p:nvPr/>
              </p:nvSpPr>
              <p:spPr bwMode="auto">
                <a:xfrm>
                  <a:off x="0" y="277"/>
                  <a:ext cx="5217"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3" name="Line 58"/>
                <p:cNvSpPr>
                  <a:spLocks noChangeShapeType="1"/>
                </p:cNvSpPr>
                <p:nvPr/>
              </p:nvSpPr>
              <p:spPr bwMode="auto">
                <a:xfrm flipV="1">
                  <a:off x="0" y="171"/>
                  <a:ext cx="5241" cy="6"/>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4" name="Line 59"/>
                <p:cNvSpPr>
                  <a:spLocks noChangeShapeType="1"/>
                </p:cNvSpPr>
                <p:nvPr/>
              </p:nvSpPr>
              <p:spPr bwMode="auto">
                <a:xfrm>
                  <a:off x="0" y="102"/>
                  <a:ext cx="5241" cy="4"/>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5" name="Line 60"/>
                <p:cNvSpPr>
                  <a:spLocks noChangeShapeType="1"/>
                </p:cNvSpPr>
                <p:nvPr/>
              </p:nvSpPr>
              <p:spPr bwMode="auto">
                <a:xfrm flipV="1">
                  <a:off x="0" y="64"/>
                  <a:ext cx="5241" cy="1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6" name="Line 61"/>
                <p:cNvSpPr>
                  <a:spLocks noChangeShapeType="1"/>
                </p:cNvSpPr>
                <p:nvPr/>
              </p:nvSpPr>
              <p:spPr bwMode="auto">
                <a:xfrm>
                  <a:off x="23" y="22"/>
                  <a:ext cx="5218"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7" name="Line 62"/>
                <p:cNvSpPr>
                  <a:spLocks noChangeShapeType="1"/>
                </p:cNvSpPr>
                <p:nvPr/>
              </p:nvSpPr>
              <p:spPr bwMode="auto">
                <a:xfrm>
                  <a:off x="0" y="0"/>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grpSp>
      <p:sp>
        <p:nvSpPr>
          <p:cNvPr id="84" name="Rectangle 63"/>
          <p:cNvSpPr>
            <a:spLocks noRot="1" noChangeArrowheads="1"/>
          </p:cNvSpPr>
          <p:nvPr/>
        </p:nvSpPr>
        <p:spPr bwMode="auto">
          <a:xfrm>
            <a:off x="822325" y="1544867"/>
            <a:ext cx="2827338" cy="33924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110000"/>
              </a:lnSpc>
              <a:spcBef>
                <a:spcPct val="10000"/>
              </a:spcBef>
              <a:buFontTx/>
              <a:buChar char="•"/>
            </a:pPr>
            <a:r>
              <a:rPr lang="zh-CN" altLang="en-US" sz="2000" b="0">
                <a:latin typeface="微软雅黑" panose="020B0503020204020204" pitchFamily="34" charset="-122"/>
                <a:ea typeface="微软雅黑" panose="020B0503020204020204" pitchFamily="34" charset="-122"/>
                <a:cs typeface="微软雅黑" panose="020B0503020204020204" pitchFamily="34" charset="-122"/>
              </a:rPr>
              <a:t>领导决策</a:t>
            </a:r>
            <a:endParaRPr lang="zh-CN" altLang="en-US" sz="20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10000"/>
              </a:lnSpc>
              <a:spcBef>
                <a:spcPct val="10000"/>
              </a:spcBef>
              <a:buFontTx/>
              <a:buChar char="•"/>
            </a:pPr>
            <a:r>
              <a:rPr lang="zh-CN" altLang="en-US" sz="2000" b="0">
                <a:latin typeface="微软雅黑" panose="020B0503020204020204" pitchFamily="34" charset="-122"/>
                <a:ea typeface="微软雅黑" panose="020B0503020204020204" pitchFamily="34" charset="-122"/>
                <a:cs typeface="微软雅黑" panose="020B0503020204020204" pitchFamily="34" charset="-122"/>
              </a:rPr>
              <a:t>成立工作组</a:t>
            </a:r>
            <a:endParaRPr lang="zh-CN" altLang="en-US" sz="20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10000"/>
              </a:lnSpc>
              <a:spcBef>
                <a:spcPct val="10000"/>
              </a:spcBef>
              <a:buFontTx/>
              <a:buChar char="•"/>
            </a:pPr>
            <a:r>
              <a:rPr lang="zh-CN" altLang="en-US" sz="2000" b="0">
                <a:latin typeface="微软雅黑" panose="020B0503020204020204" pitchFamily="34" charset="-122"/>
                <a:ea typeface="微软雅黑" panose="020B0503020204020204" pitchFamily="34" charset="-122"/>
                <a:cs typeface="微软雅黑" panose="020B0503020204020204" pitchFamily="34" charset="-122"/>
              </a:rPr>
              <a:t>人员培训</a:t>
            </a:r>
            <a:endParaRPr lang="zh-CN" altLang="en-US" sz="20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10000"/>
              </a:lnSpc>
              <a:spcBef>
                <a:spcPct val="10000"/>
              </a:spcBef>
              <a:buFontTx/>
              <a:buChar char="•"/>
            </a:pPr>
            <a:r>
              <a:rPr lang="zh-CN" altLang="en-US" sz="2000" b="0">
                <a:latin typeface="微软雅黑" panose="020B0503020204020204" pitchFamily="34" charset="-122"/>
                <a:ea typeface="微软雅黑" panose="020B0503020204020204" pitchFamily="34" charset="-122"/>
                <a:cs typeface="微软雅黑" panose="020B0503020204020204" pitchFamily="34" charset="-122"/>
              </a:rPr>
              <a:t>初始状态评审</a:t>
            </a:r>
            <a:endParaRPr lang="zh-CN" altLang="en-US" sz="20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10000"/>
              </a:lnSpc>
              <a:spcBef>
                <a:spcPct val="10000"/>
              </a:spcBef>
              <a:buFontTx/>
              <a:buChar char="•"/>
            </a:pPr>
            <a:r>
              <a:rPr lang="zh-CN" altLang="en-US" sz="2000" b="0">
                <a:latin typeface="微软雅黑" panose="020B0503020204020204" pitchFamily="34" charset="-122"/>
                <a:ea typeface="微软雅黑" panose="020B0503020204020204" pitchFamily="34" charset="-122"/>
                <a:cs typeface="微软雅黑" panose="020B0503020204020204" pitchFamily="34" charset="-122"/>
              </a:rPr>
              <a:t>体系策划与设计</a:t>
            </a:r>
            <a:endParaRPr lang="zh-CN" altLang="en-US" sz="20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10000"/>
              </a:lnSpc>
              <a:spcBef>
                <a:spcPct val="10000"/>
              </a:spcBef>
              <a:buFontTx/>
              <a:buChar char="•"/>
            </a:pPr>
            <a:r>
              <a:rPr lang="zh-CN" altLang="en-US" sz="2000" b="0">
                <a:latin typeface="微软雅黑" panose="020B0503020204020204" pitchFamily="34" charset="-122"/>
                <a:ea typeface="微软雅黑" panose="020B0503020204020204" pitchFamily="34" charset="-122"/>
                <a:cs typeface="微软雅黑" panose="020B0503020204020204" pitchFamily="34" charset="-122"/>
              </a:rPr>
              <a:t>文件编写</a:t>
            </a:r>
            <a:endParaRPr lang="zh-CN" altLang="en-US" sz="20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10000"/>
              </a:lnSpc>
              <a:spcBef>
                <a:spcPct val="10000"/>
              </a:spcBef>
              <a:buFontTx/>
              <a:buChar char="•"/>
            </a:pPr>
            <a:r>
              <a:rPr lang="zh-CN" altLang="en-US" sz="2000" b="0">
                <a:latin typeface="微软雅黑" panose="020B0503020204020204" pitchFamily="34" charset="-122"/>
                <a:ea typeface="微软雅黑" panose="020B0503020204020204" pitchFamily="34" charset="-122"/>
                <a:cs typeface="微软雅黑" panose="020B0503020204020204" pitchFamily="34" charset="-122"/>
              </a:rPr>
              <a:t>体系运行</a:t>
            </a:r>
            <a:endParaRPr lang="zh-CN" altLang="en-US" sz="20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10000"/>
              </a:lnSpc>
              <a:spcBef>
                <a:spcPct val="10000"/>
              </a:spcBef>
              <a:buFontTx/>
              <a:buChar char="•"/>
            </a:pPr>
            <a:r>
              <a:rPr lang="zh-CN" altLang="en-US" sz="2000" b="0">
                <a:latin typeface="微软雅黑" panose="020B0503020204020204" pitchFamily="34" charset="-122"/>
                <a:ea typeface="微软雅黑" panose="020B0503020204020204" pitchFamily="34" charset="-122"/>
                <a:cs typeface="微软雅黑" panose="020B0503020204020204" pitchFamily="34" charset="-122"/>
              </a:rPr>
              <a:t>内审</a:t>
            </a:r>
            <a:endParaRPr lang="zh-CN" altLang="en-US" sz="2000" b="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10000"/>
              </a:lnSpc>
              <a:spcBef>
                <a:spcPct val="10000"/>
              </a:spcBef>
              <a:buFontTx/>
              <a:buChar char="•"/>
            </a:pPr>
            <a:r>
              <a:rPr lang="zh-CN" altLang="en-US" sz="2000" b="0">
                <a:latin typeface="微软雅黑" panose="020B0503020204020204" pitchFamily="34" charset="-122"/>
                <a:ea typeface="微软雅黑" panose="020B0503020204020204" pitchFamily="34" charset="-122"/>
                <a:cs typeface="微软雅黑" panose="020B0503020204020204" pitchFamily="34" charset="-122"/>
              </a:rPr>
              <a:t>管理评审</a:t>
            </a:r>
            <a:endParaRPr lang="zh-CN" altLang="en-US" sz="2000"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5" name="Text Box 74"/>
          <p:cNvSpPr txBox="1">
            <a:spLocks noChangeArrowheads="1"/>
          </p:cNvSpPr>
          <p:nvPr/>
        </p:nvSpPr>
        <p:spPr bwMode="auto">
          <a:xfrm>
            <a:off x="893763" y="4929417"/>
            <a:ext cx="3240087" cy="1431925"/>
          </a:xfrm>
          <a:prstGeom prst="rect">
            <a:avLst/>
          </a:prstGeom>
          <a:solidFill>
            <a:srgbClr val="FFFF99">
              <a:alpha val="20000"/>
            </a:srgbClr>
          </a:solidFill>
          <a:ln w="19050" cmpd="sng">
            <a:solidFill>
              <a:srgbClr val="FF00FF"/>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latinLnBrk="0" hangingPunct="0">
              <a:lnSpc>
                <a:spcPct val="120000"/>
              </a:lnSpc>
            </a:pPr>
            <a:r>
              <a:rPr lang="en-AU" altLang="en-US">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        EHS</a:t>
            </a:r>
            <a:r>
              <a:rPr lang="zh-CN" altLang="en-US">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管理系统的长远的价值在于通过不断的持续改进，而非依靠重大事故的代价，来提升</a:t>
            </a:r>
            <a:r>
              <a:rPr lang="en-AU" altLang="en-US">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EHS</a:t>
            </a:r>
            <a:r>
              <a:rPr lang="zh-CN" altLang="en-US">
                <a:solidFill>
                  <a:srgbClr val="146284"/>
                </a:solidFill>
                <a:latin typeface="微软雅黑" panose="020B0503020204020204" pitchFamily="34" charset="-122"/>
                <a:ea typeface="微软雅黑" panose="020B0503020204020204" pitchFamily="34" charset="-122"/>
                <a:cs typeface="微软雅黑" panose="020B0503020204020204" pitchFamily="34" charset="-122"/>
              </a:rPr>
              <a:t>的绩效。</a:t>
            </a:r>
            <a:endParaRPr lang="en-AU" altLang="en-US">
              <a:solidFill>
                <a:srgbClr val="146284"/>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86" name="Picture 76" descr="23 拷贝"/>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54575" y="1833792"/>
            <a:ext cx="4286250"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10000" fill="hold" nodeType="clickEffect">
                                  <p:stCondLst>
                                    <p:cond delay="0"/>
                                  </p:stCondLst>
                                  <p:childTnLst>
                                    <p:animRot by="43200000">
                                      <p:cBhvr>
                                        <p:cTn id="6" dur="5000" fill="hold"/>
                                        <p:tgtEl>
                                          <p:spTgt spid="8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6586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Box 74"/>
          <p:cNvSpPr txBox="1">
            <a:spLocks noChangeArrowheads="1"/>
          </p:cNvSpPr>
          <p:nvPr/>
        </p:nvSpPr>
        <p:spPr bwMode="auto">
          <a:xfrm>
            <a:off x="987851" y="1107200"/>
            <a:ext cx="2232025" cy="376237"/>
          </a:xfrm>
          <a:prstGeom prst="rect">
            <a:avLst/>
          </a:prstGeom>
          <a:noFill/>
          <a:ln w="9525" cmpd="sng">
            <a:solidFill>
              <a:srgbClr val="008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0">
                <a:latin typeface="微软雅黑" panose="020B0503020204020204" pitchFamily="34" charset="-122"/>
                <a:ea typeface="微软雅黑" panose="020B0503020204020204" pitchFamily="34" charset="-122"/>
                <a:cs typeface="微软雅黑" panose="020B0503020204020204" pitchFamily="34" charset="-122"/>
              </a:rPr>
              <a:t>建立</a:t>
            </a:r>
            <a:r>
              <a:rPr lang="en-US" b="0">
                <a:latin typeface="微软雅黑" panose="020B0503020204020204" pitchFamily="34" charset="-122"/>
                <a:ea typeface="微软雅黑" panose="020B0503020204020204" pitchFamily="34" charset="-122"/>
                <a:cs typeface="微软雅黑" panose="020B0503020204020204" pitchFamily="34" charset="-122"/>
              </a:rPr>
              <a:t>EHS</a:t>
            </a:r>
            <a:r>
              <a:rPr lang="zh-CN" altLang="en-US" b="0">
                <a:latin typeface="微软雅黑" panose="020B0503020204020204" pitchFamily="34" charset="-122"/>
                <a:ea typeface="微软雅黑" panose="020B0503020204020204" pitchFamily="34" charset="-122"/>
                <a:cs typeface="微软雅黑" panose="020B0503020204020204" pitchFamily="34" charset="-122"/>
              </a:rPr>
              <a:t>组织机构</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Text Box 75"/>
          <p:cNvSpPr txBox="1">
            <a:spLocks noChangeArrowheads="1"/>
          </p:cNvSpPr>
          <p:nvPr/>
        </p:nvSpPr>
        <p:spPr bwMode="auto">
          <a:xfrm>
            <a:off x="987851" y="1756487"/>
            <a:ext cx="2232025" cy="376238"/>
          </a:xfrm>
          <a:prstGeom prst="rect">
            <a:avLst/>
          </a:prstGeom>
          <a:noFill/>
          <a:ln w="9525" cmpd="sng">
            <a:solidFill>
              <a:srgbClr val="00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0">
                <a:latin typeface="微软雅黑" panose="020B0503020204020204" pitchFamily="34" charset="-122"/>
                <a:ea typeface="微软雅黑" panose="020B0503020204020204" pitchFamily="34" charset="-122"/>
                <a:cs typeface="微软雅黑" panose="020B0503020204020204" pitchFamily="34" charset="-122"/>
              </a:rPr>
              <a:t>开展工艺危害分析</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6" name="Text Box 76"/>
          <p:cNvSpPr txBox="1">
            <a:spLocks noChangeArrowheads="1"/>
          </p:cNvSpPr>
          <p:nvPr/>
        </p:nvSpPr>
        <p:spPr bwMode="auto">
          <a:xfrm>
            <a:off x="987851" y="2402600"/>
            <a:ext cx="2232025" cy="376237"/>
          </a:xfrm>
          <a:prstGeom prst="rect">
            <a:avLst/>
          </a:prstGeom>
          <a:noFill/>
          <a:ln w="9525" cmpd="sng">
            <a:solidFill>
              <a:srgbClr val="00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0">
                <a:latin typeface="微软雅黑" panose="020B0503020204020204" pitchFamily="34" charset="-122"/>
                <a:ea typeface="微软雅黑" panose="020B0503020204020204" pitchFamily="34" charset="-122"/>
                <a:cs typeface="微软雅黑" panose="020B0503020204020204" pitchFamily="34" charset="-122"/>
              </a:rPr>
              <a:t>起草</a:t>
            </a:r>
            <a:r>
              <a:rPr lang="en-US" b="0">
                <a:latin typeface="微软雅黑" panose="020B0503020204020204" pitchFamily="34" charset="-122"/>
                <a:ea typeface="微软雅黑" panose="020B0503020204020204" pitchFamily="34" charset="-122"/>
                <a:cs typeface="微软雅黑" panose="020B0503020204020204" pitchFamily="34" charset="-122"/>
              </a:rPr>
              <a:t>EHS</a:t>
            </a:r>
            <a:r>
              <a:rPr lang="zh-CN" altLang="en-US" b="0">
                <a:latin typeface="微软雅黑" panose="020B0503020204020204" pitchFamily="34" charset="-122"/>
                <a:ea typeface="微软雅黑" panose="020B0503020204020204" pitchFamily="34" charset="-122"/>
                <a:cs typeface="微软雅黑" panose="020B0503020204020204" pitchFamily="34" charset="-122"/>
              </a:rPr>
              <a:t>文件</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Text Box 77"/>
          <p:cNvSpPr txBox="1">
            <a:spLocks noChangeArrowheads="1"/>
          </p:cNvSpPr>
          <p:nvPr/>
        </p:nvSpPr>
        <p:spPr bwMode="auto">
          <a:xfrm>
            <a:off x="987851" y="3123325"/>
            <a:ext cx="2951162" cy="376237"/>
          </a:xfrm>
          <a:prstGeom prst="rect">
            <a:avLst/>
          </a:prstGeom>
          <a:noFill/>
          <a:ln w="9525" cmpd="sng">
            <a:solidFill>
              <a:srgbClr val="00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0">
                <a:latin typeface="微软雅黑" panose="020B0503020204020204" pitchFamily="34" charset="-122"/>
                <a:ea typeface="微软雅黑" panose="020B0503020204020204" pitchFamily="34" charset="-122"/>
                <a:cs typeface="微软雅黑" panose="020B0503020204020204" pitchFamily="34" charset="-122"/>
              </a:rPr>
              <a:t>开展危险源和环境因素识别</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Text Box 78"/>
          <p:cNvSpPr txBox="1">
            <a:spLocks noChangeArrowheads="1"/>
          </p:cNvSpPr>
          <p:nvPr/>
        </p:nvSpPr>
        <p:spPr bwMode="auto">
          <a:xfrm>
            <a:off x="987851" y="3844050"/>
            <a:ext cx="2232025" cy="376237"/>
          </a:xfrm>
          <a:prstGeom prst="rect">
            <a:avLst/>
          </a:prstGeom>
          <a:noFill/>
          <a:ln w="9525" cmpd="sng">
            <a:solidFill>
              <a:srgbClr val="00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0">
                <a:latin typeface="微软雅黑" panose="020B0503020204020204" pitchFamily="34" charset="-122"/>
                <a:ea typeface="微软雅黑" panose="020B0503020204020204" pitchFamily="34" charset="-122"/>
                <a:cs typeface="微软雅黑" panose="020B0503020204020204" pitchFamily="34" charset="-122"/>
              </a:rPr>
              <a:t>制定</a:t>
            </a:r>
            <a:r>
              <a:rPr lang="en-US" b="0">
                <a:latin typeface="微软雅黑" panose="020B0503020204020204" pitchFamily="34" charset="-122"/>
                <a:ea typeface="微软雅黑" panose="020B0503020204020204" pitchFamily="34" charset="-122"/>
                <a:cs typeface="微软雅黑" panose="020B0503020204020204" pitchFamily="34" charset="-122"/>
              </a:rPr>
              <a:t>EHS</a:t>
            </a:r>
            <a:r>
              <a:rPr lang="zh-CN" altLang="en-US" b="0">
                <a:latin typeface="微软雅黑" panose="020B0503020204020204" pitchFamily="34" charset="-122"/>
                <a:ea typeface="微软雅黑" panose="020B0503020204020204" pitchFamily="34" charset="-122"/>
                <a:cs typeface="微软雅黑" panose="020B0503020204020204" pitchFamily="34" charset="-122"/>
              </a:rPr>
              <a:t>绩效目标</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3" name="Text Box 79"/>
          <p:cNvSpPr txBox="1">
            <a:spLocks noChangeArrowheads="1"/>
          </p:cNvSpPr>
          <p:nvPr/>
        </p:nvSpPr>
        <p:spPr bwMode="auto">
          <a:xfrm>
            <a:off x="987851" y="4636212"/>
            <a:ext cx="2232025" cy="376238"/>
          </a:xfrm>
          <a:prstGeom prst="rect">
            <a:avLst/>
          </a:prstGeom>
          <a:noFill/>
          <a:ln w="9525" cmpd="sng">
            <a:solidFill>
              <a:srgbClr val="00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0">
                <a:latin typeface="微软雅黑" panose="020B0503020204020204" pitchFamily="34" charset="-122"/>
                <a:ea typeface="微软雅黑" panose="020B0503020204020204" pitchFamily="34" charset="-122"/>
                <a:cs typeface="微软雅黑" panose="020B0503020204020204" pitchFamily="34" charset="-122"/>
              </a:rPr>
              <a:t>加强员工培训</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4" name="Text Box 80"/>
          <p:cNvSpPr txBox="1">
            <a:spLocks noChangeArrowheads="1"/>
          </p:cNvSpPr>
          <p:nvPr/>
        </p:nvSpPr>
        <p:spPr bwMode="auto">
          <a:xfrm>
            <a:off x="987851" y="5356937"/>
            <a:ext cx="2232025" cy="376238"/>
          </a:xfrm>
          <a:prstGeom prst="rect">
            <a:avLst/>
          </a:prstGeom>
          <a:noFill/>
          <a:ln w="9525" cmpd="sng">
            <a:solidFill>
              <a:srgbClr val="0033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0">
                <a:latin typeface="微软雅黑" panose="020B0503020204020204" pitchFamily="34" charset="-122"/>
                <a:ea typeface="微软雅黑" panose="020B0503020204020204" pitchFamily="34" charset="-122"/>
                <a:cs typeface="微软雅黑" panose="020B0503020204020204" pitchFamily="34" charset="-122"/>
              </a:rPr>
              <a:t>持续改进</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5" name="Text Box 81"/>
          <p:cNvSpPr txBox="1">
            <a:spLocks noChangeArrowheads="1"/>
          </p:cNvSpPr>
          <p:nvPr/>
        </p:nvSpPr>
        <p:spPr bwMode="auto">
          <a:xfrm>
            <a:off x="5091538" y="1539000"/>
            <a:ext cx="2736850" cy="376237"/>
          </a:xfrm>
          <a:prstGeom prst="rect">
            <a:avLst/>
          </a:prstGeom>
          <a:noFill/>
          <a:ln w="9525" cmpd="sng">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0">
                <a:latin typeface="微软雅黑" panose="020B0503020204020204" pitchFamily="34" charset="-122"/>
                <a:ea typeface="微软雅黑" panose="020B0503020204020204" pitchFamily="34" charset="-122"/>
                <a:cs typeface="微软雅黑" panose="020B0503020204020204" pitchFamily="34" charset="-122"/>
              </a:rPr>
              <a:t>开展</a:t>
            </a:r>
            <a:r>
              <a:rPr lang="en-US" b="0">
                <a:latin typeface="微软雅黑" panose="020B0503020204020204" pitchFamily="34" charset="-122"/>
                <a:ea typeface="微软雅黑" panose="020B0503020204020204" pitchFamily="34" charset="-122"/>
                <a:cs typeface="微软雅黑" panose="020B0503020204020204" pitchFamily="34" charset="-122"/>
              </a:rPr>
              <a:t>(</a:t>
            </a:r>
            <a:r>
              <a:rPr lang="zh-CN" altLang="en-US" b="0">
                <a:latin typeface="微软雅黑" panose="020B0503020204020204" pitchFamily="34" charset="-122"/>
                <a:ea typeface="微软雅黑" panose="020B0503020204020204" pitchFamily="34" charset="-122"/>
                <a:cs typeface="微软雅黑" panose="020B0503020204020204" pitchFamily="34" charset="-122"/>
              </a:rPr>
              <a:t>未遂</a:t>
            </a:r>
            <a:r>
              <a:rPr lang="en-US" b="0">
                <a:latin typeface="微软雅黑" panose="020B0503020204020204" pitchFamily="34" charset="-122"/>
                <a:ea typeface="微软雅黑" panose="020B0503020204020204" pitchFamily="34" charset="-122"/>
                <a:cs typeface="微软雅黑" panose="020B0503020204020204" pitchFamily="34" charset="-122"/>
              </a:rPr>
              <a:t>)</a:t>
            </a:r>
            <a:r>
              <a:rPr lang="zh-CN" altLang="en-US" b="0">
                <a:latin typeface="微软雅黑" panose="020B0503020204020204" pitchFamily="34" charset="-122"/>
                <a:ea typeface="微软雅黑" panose="020B0503020204020204" pitchFamily="34" charset="-122"/>
                <a:cs typeface="微软雅黑" panose="020B0503020204020204" pitchFamily="34" charset="-122"/>
              </a:rPr>
              <a:t>事故反馈</a:t>
            </a:r>
            <a:endParaRPr lang="zh-CN" altLang="en-US" b="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6" name="Text Box 82"/>
          <p:cNvSpPr txBox="1">
            <a:spLocks noChangeArrowheads="1"/>
          </p:cNvSpPr>
          <p:nvPr/>
        </p:nvSpPr>
        <p:spPr bwMode="auto">
          <a:xfrm>
            <a:off x="5091538" y="2043825"/>
            <a:ext cx="2736850" cy="376237"/>
          </a:xfrm>
          <a:prstGeom prst="rect">
            <a:avLst/>
          </a:prstGeom>
          <a:noFill/>
          <a:ln w="9525" cmpd="sng">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0">
                <a:ea typeface="微软雅黑" panose="020B0503020204020204" pitchFamily="34" charset="-122"/>
                <a:cs typeface="微软雅黑" panose="020B0503020204020204" pitchFamily="34" charset="-122"/>
              </a:rPr>
              <a:t>工作危害分析（</a:t>
            </a:r>
            <a:r>
              <a:rPr lang="en-US" b="0">
                <a:ea typeface="微软雅黑" panose="020B0503020204020204" pitchFamily="34" charset="-122"/>
                <a:cs typeface="微软雅黑" panose="020B0503020204020204" pitchFamily="34" charset="-122"/>
              </a:rPr>
              <a:t>JHA</a:t>
            </a:r>
            <a:r>
              <a:rPr lang="zh-CN" altLang="en-US" b="0">
                <a:ea typeface="微软雅黑" panose="020B0503020204020204" pitchFamily="34" charset="-122"/>
                <a:cs typeface="微软雅黑" panose="020B0503020204020204" pitchFamily="34" charset="-122"/>
              </a:rPr>
              <a:t>）</a:t>
            </a:r>
            <a:endParaRPr lang="zh-CN" altLang="en-US" b="0">
              <a:ea typeface="微软雅黑" panose="020B0503020204020204" pitchFamily="34" charset="-122"/>
              <a:cs typeface="微软雅黑" panose="020B0503020204020204" pitchFamily="34" charset="-122"/>
            </a:endParaRPr>
          </a:p>
        </p:txBody>
      </p:sp>
      <p:sp>
        <p:nvSpPr>
          <p:cNvPr id="31" name="Text Box 83"/>
          <p:cNvSpPr txBox="1">
            <a:spLocks noChangeArrowheads="1"/>
          </p:cNvSpPr>
          <p:nvPr/>
        </p:nvSpPr>
        <p:spPr bwMode="auto">
          <a:xfrm>
            <a:off x="5091538" y="2547062"/>
            <a:ext cx="2736850" cy="376238"/>
          </a:xfrm>
          <a:prstGeom prst="rect">
            <a:avLst/>
          </a:prstGeom>
          <a:noFill/>
          <a:ln w="9525" cmpd="sng">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0">
                <a:ea typeface="微软雅黑" panose="020B0503020204020204" pitchFamily="34" charset="-122"/>
                <a:cs typeface="微软雅黑" panose="020B0503020204020204" pitchFamily="34" charset="-122"/>
              </a:rPr>
              <a:t>安全检查表分析（</a:t>
            </a:r>
            <a:r>
              <a:rPr lang="en-US" b="0">
                <a:ea typeface="微软雅黑" panose="020B0503020204020204" pitchFamily="34" charset="-122"/>
                <a:cs typeface="微软雅黑" panose="020B0503020204020204" pitchFamily="34" charset="-122"/>
              </a:rPr>
              <a:t>SCL</a:t>
            </a:r>
            <a:r>
              <a:rPr lang="zh-CN" altLang="en-US" b="0">
                <a:ea typeface="微软雅黑" panose="020B0503020204020204" pitchFamily="34" charset="-122"/>
                <a:cs typeface="微软雅黑" panose="020B0503020204020204" pitchFamily="34" charset="-122"/>
              </a:rPr>
              <a:t>）</a:t>
            </a:r>
            <a:endParaRPr lang="zh-CN" altLang="en-US" b="0">
              <a:ea typeface="微软雅黑" panose="020B0503020204020204" pitchFamily="34" charset="-122"/>
              <a:cs typeface="微软雅黑" panose="020B0503020204020204" pitchFamily="34" charset="-122"/>
            </a:endParaRPr>
          </a:p>
        </p:txBody>
      </p:sp>
      <p:sp>
        <p:nvSpPr>
          <p:cNvPr id="33" name="Rectangle 84"/>
          <p:cNvSpPr>
            <a:spLocks noChangeArrowheads="1"/>
          </p:cNvSpPr>
          <p:nvPr/>
        </p:nvSpPr>
        <p:spPr bwMode="auto">
          <a:xfrm>
            <a:off x="5091538" y="3051887"/>
            <a:ext cx="2708275" cy="376238"/>
          </a:xfrm>
          <a:prstGeom prst="rect">
            <a:avLst/>
          </a:prstGeom>
          <a:noFill/>
          <a:ln w="9525" cmpd="sng">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b="0">
                <a:ea typeface="微软雅黑" panose="020B0503020204020204" pitchFamily="34" charset="-122"/>
                <a:cs typeface="微软雅黑" panose="020B0503020204020204" pitchFamily="34" charset="-122"/>
              </a:rPr>
              <a:t>危险化学品暴露风险评估</a:t>
            </a:r>
            <a:endParaRPr lang="zh-CN" altLang="en-US" b="0">
              <a:ea typeface="微软雅黑" panose="020B0503020204020204" pitchFamily="34" charset="-122"/>
              <a:cs typeface="微软雅黑" panose="020B0503020204020204" pitchFamily="34" charset="-122"/>
            </a:endParaRPr>
          </a:p>
        </p:txBody>
      </p:sp>
      <p:sp>
        <p:nvSpPr>
          <p:cNvPr id="34" name="Rectangle 85"/>
          <p:cNvSpPr>
            <a:spLocks noChangeArrowheads="1"/>
          </p:cNvSpPr>
          <p:nvPr/>
        </p:nvSpPr>
        <p:spPr bwMode="auto">
          <a:xfrm>
            <a:off x="5091538" y="3556712"/>
            <a:ext cx="2663825" cy="376238"/>
          </a:xfrm>
          <a:prstGeom prst="rect">
            <a:avLst/>
          </a:prstGeom>
          <a:noFill/>
          <a:ln w="9525" cmpd="sng">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0">
                <a:ea typeface="微软雅黑" panose="020B0503020204020204" pitchFamily="34" charset="-122"/>
                <a:cs typeface="微软雅黑" panose="020B0503020204020204" pitchFamily="34" charset="-122"/>
              </a:rPr>
              <a:t>预危险性分析（</a:t>
            </a:r>
            <a:r>
              <a:rPr lang="en-US" b="0">
                <a:ea typeface="微软雅黑" panose="020B0503020204020204" pitchFamily="34" charset="-122"/>
                <a:cs typeface="微软雅黑" panose="020B0503020204020204" pitchFamily="34" charset="-122"/>
              </a:rPr>
              <a:t>PHA</a:t>
            </a:r>
            <a:r>
              <a:rPr lang="zh-CN" altLang="en-US" b="0">
                <a:ea typeface="微软雅黑" panose="020B0503020204020204" pitchFamily="34" charset="-122"/>
                <a:cs typeface="微软雅黑" panose="020B0503020204020204" pitchFamily="34" charset="-122"/>
              </a:rPr>
              <a:t>）</a:t>
            </a:r>
            <a:endParaRPr lang="en-US" b="0">
              <a:ea typeface="微软雅黑" panose="020B0503020204020204" pitchFamily="34" charset="-122"/>
              <a:cs typeface="微软雅黑" panose="020B0503020204020204" pitchFamily="34" charset="-122"/>
            </a:endParaRPr>
          </a:p>
        </p:txBody>
      </p:sp>
      <p:sp>
        <p:nvSpPr>
          <p:cNvPr id="35" name="Line 86"/>
          <p:cNvSpPr>
            <a:spLocks noChangeShapeType="1"/>
          </p:cNvSpPr>
          <p:nvPr/>
        </p:nvSpPr>
        <p:spPr bwMode="auto">
          <a:xfrm>
            <a:off x="1922888" y="1467562"/>
            <a:ext cx="0" cy="288925"/>
          </a:xfrm>
          <a:prstGeom prst="line">
            <a:avLst/>
          </a:prstGeom>
          <a:noFill/>
          <a:ln w="9525"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36" name="Line 87"/>
          <p:cNvSpPr>
            <a:spLocks noChangeShapeType="1"/>
          </p:cNvSpPr>
          <p:nvPr/>
        </p:nvSpPr>
        <p:spPr bwMode="auto">
          <a:xfrm>
            <a:off x="1922888" y="2115262"/>
            <a:ext cx="0" cy="288925"/>
          </a:xfrm>
          <a:prstGeom prst="line">
            <a:avLst/>
          </a:prstGeom>
          <a:noFill/>
          <a:ln w="9525"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37" name="Line 88"/>
          <p:cNvSpPr>
            <a:spLocks noChangeShapeType="1"/>
          </p:cNvSpPr>
          <p:nvPr/>
        </p:nvSpPr>
        <p:spPr bwMode="auto">
          <a:xfrm>
            <a:off x="1922888" y="2835987"/>
            <a:ext cx="0" cy="288925"/>
          </a:xfrm>
          <a:prstGeom prst="line">
            <a:avLst/>
          </a:prstGeom>
          <a:noFill/>
          <a:ln w="9525"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38" name="Line 89"/>
          <p:cNvSpPr>
            <a:spLocks noChangeShapeType="1"/>
          </p:cNvSpPr>
          <p:nvPr/>
        </p:nvSpPr>
        <p:spPr bwMode="auto">
          <a:xfrm>
            <a:off x="1922888" y="3556712"/>
            <a:ext cx="0" cy="288925"/>
          </a:xfrm>
          <a:prstGeom prst="line">
            <a:avLst/>
          </a:prstGeom>
          <a:noFill/>
          <a:ln w="9525"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39" name="Line 90"/>
          <p:cNvSpPr>
            <a:spLocks noChangeShapeType="1"/>
          </p:cNvSpPr>
          <p:nvPr/>
        </p:nvSpPr>
        <p:spPr bwMode="auto">
          <a:xfrm>
            <a:off x="1922888" y="4275850"/>
            <a:ext cx="0" cy="288925"/>
          </a:xfrm>
          <a:prstGeom prst="line">
            <a:avLst/>
          </a:prstGeom>
          <a:noFill/>
          <a:ln w="9525"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40" name="Line 91"/>
          <p:cNvSpPr>
            <a:spLocks noChangeShapeType="1"/>
          </p:cNvSpPr>
          <p:nvPr/>
        </p:nvSpPr>
        <p:spPr bwMode="auto">
          <a:xfrm>
            <a:off x="1922888" y="5068012"/>
            <a:ext cx="0" cy="288925"/>
          </a:xfrm>
          <a:prstGeom prst="line">
            <a:avLst/>
          </a:prstGeom>
          <a:noFill/>
          <a:ln w="9525"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41" name="Line 92"/>
          <p:cNvSpPr>
            <a:spLocks noChangeShapeType="1"/>
          </p:cNvSpPr>
          <p:nvPr/>
        </p:nvSpPr>
        <p:spPr bwMode="auto">
          <a:xfrm flipH="1">
            <a:off x="3939013" y="1827925"/>
            <a:ext cx="1152525" cy="1439862"/>
          </a:xfrm>
          <a:prstGeom prst="line">
            <a:avLst/>
          </a:prstGeom>
          <a:noFill/>
          <a:ln w="9525" cmpd="sng">
            <a:solidFill>
              <a:srgbClr val="00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42" name="Line 93"/>
          <p:cNvSpPr>
            <a:spLocks noChangeShapeType="1"/>
          </p:cNvSpPr>
          <p:nvPr/>
        </p:nvSpPr>
        <p:spPr bwMode="auto">
          <a:xfrm flipH="1">
            <a:off x="3939013" y="2259725"/>
            <a:ext cx="1152525" cy="1008062"/>
          </a:xfrm>
          <a:prstGeom prst="line">
            <a:avLst/>
          </a:prstGeom>
          <a:noFill/>
          <a:ln w="9525" cmpd="sng">
            <a:solidFill>
              <a:srgbClr val="00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43" name="Line 94"/>
          <p:cNvSpPr>
            <a:spLocks noChangeShapeType="1"/>
          </p:cNvSpPr>
          <p:nvPr/>
        </p:nvSpPr>
        <p:spPr bwMode="auto">
          <a:xfrm flipH="1">
            <a:off x="3939013" y="2764550"/>
            <a:ext cx="1152525" cy="503237"/>
          </a:xfrm>
          <a:prstGeom prst="line">
            <a:avLst/>
          </a:prstGeom>
          <a:noFill/>
          <a:ln w="9525" cmpd="sng">
            <a:solidFill>
              <a:srgbClr val="00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44" name="Line 95"/>
          <p:cNvSpPr>
            <a:spLocks noChangeShapeType="1"/>
          </p:cNvSpPr>
          <p:nvPr/>
        </p:nvSpPr>
        <p:spPr bwMode="auto">
          <a:xfrm flipH="1">
            <a:off x="3939013" y="3267787"/>
            <a:ext cx="1152525" cy="71438"/>
          </a:xfrm>
          <a:prstGeom prst="line">
            <a:avLst/>
          </a:prstGeom>
          <a:noFill/>
          <a:ln w="9525" cmpd="sng">
            <a:solidFill>
              <a:srgbClr val="00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45" name="Line 96"/>
          <p:cNvSpPr>
            <a:spLocks noChangeShapeType="1"/>
          </p:cNvSpPr>
          <p:nvPr/>
        </p:nvSpPr>
        <p:spPr bwMode="auto">
          <a:xfrm flipH="1" flipV="1">
            <a:off x="3939013" y="3412250"/>
            <a:ext cx="1152525" cy="360362"/>
          </a:xfrm>
          <a:prstGeom prst="line">
            <a:avLst/>
          </a:prstGeom>
          <a:noFill/>
          <a:ln w="9525" cmpd="sng">
            <a:solidFill>
              <a:srgbClr val="00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46" name="Line 97"/>
          <p:cNvSpPr>
            <a:spLocks noChangeShapeType="1"/>
          </p:cNvSpPr>
          <p:nvPr/>
        </p:nvSpPr>
        <p:spPr bwMode="auto">
          <a:xfrm flipH="1">
            <a:off x="627488" y="5572837"/>
            <a:ext cx="360363" cy="0"/>
          </a:xfrm>
          <a:prstGeom prst="line">
            <a:avLst/>
          </a:prstGeom>
          <a:noFill/>
          <a:ln w="9525"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47" name="Line 98"/>
          <p:cNvSpPr>
            <a:spLocks noChangeShapeType="1"/>
          </p:cNvSpPr>
          <p:nvPr/>
        </p:nvSpPr>
        <p:spPr bwMode="auto">
          <a:xfrm flipV="1">
            <a:off x="627488" y="3267787"/>
            <a:ext cx="0" cy="2305050"/>
          </a:xfrm>
          <a:prstGeom prst="line">
            <a:avLst/>
          </a:prstGeom>
          <a:noFill/>
          <a:ln w="9525"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48" name="Line 99"/>
          <p:cNvSpPr>
            <a:spLocks noChangeShapeType="1"/>
          </p:cNvSpPr>
          <p:nvPr/>
        </p:nvSpPr>
        <p:spPr bwMode="auto">
          <a:xfrm>
            <a:off x="627488" y="3267787"/>
            <a:ext cx="360363" cy="0"/>
          </a:xfrm>
          <a:prstGeom prst="line">
            <a:avLst/>
          </a:prstGeom>
          <a:noFill/>
          <a:ln w="9525" cmpd="sng">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49" name="Rectangle 100"/>
          <p:cNvSpPr>
            <a:spLocks noChangeArrowheads="1"/>
          </p:cNvSpPr>
          <p:nvPr/>
        </p:nvSpPr>
        <p:spPr bwMode="auto">
          <a:xfrm>
            <a:off x="5091538" y="4059950"/>
            <a:ext cx="3671888" cy="376237"/>
          </a:xfrm>
          <a:prstGeom prst="rect">
            <a:avLst/>
          </a:prstGeom>
          <a:noFill/>
          <a:ln w="9525" cmpd="sng">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0">
                <a:ea typeface="微软雅黑" panose="020B0503020204020204" pitchFamily="34" charset="-122"/>
                <a:cs typeface="微软雅黑" panose="020B0503020204020204" pitchFamily="34" charset="-122"/>
              </a:rPr>
              <a:t>危险与可操作性分析（</a:t>
            </a:r>
            <a:r>
              <a:rPr lang="en-US" b="0">
                <a:ea typeface="微软雅黑" panose="020B0503020204020204" pitchFamily="34" charset="-122"/>
                <a:cs typeface="微软雅黑" panose="020B0503020204020204" pitchFamily="34" charset="-122"/>
              </a:rPr>
              <a:t>HAZOP</a:t>
            </a:r>
            <a:r>
              <a:rPr lang="zh-CN" altLang="en-US" b="0">
                <a:ea typeface="微软雅黑" panose="020B0503020204020204" pitchFamily="34" charset="-122"/>
                <a:cs typeface="微软雅黑" panose="020B0503020204020204" pitchFamily="34" charset="-122"/>
              </a:rPr>
              <a:t>）</a:t>
            </a:r>
            <a:endParaRPr lang="en-US" b="0">
              <a:ea typeface="微软雅黑" panose="020B0503020204020204" pitchFamily="34" charset="-122"/>
              <a:cs typeface="微软雅黑" panose="020B0503020204020204" pitchFamily="34" charset="-122"/>
            </a:endParaRPr>
          </a:p>
        </p:txBody>
      </p:sp>
      <p:sp>
        <p:nvSpPr>
          <p:cNvPr id="50" name="Rectangle 101"/>
          <p:cNvSpPr>
            <a:spLocks noChangeArrowheads="1"/>
          </p:cNvSpPr>
          <p:nvPr/>
        </p:nvSpPr>
        <p:spPr bwMode="auto">
          <a:xfrm>
            <a:off x="5091538" y="4564775"/>
            <a:ext cx="3671888" cy="376237"/>
          </a:xfrm>
          <a:prstGeom prst="rect">
            <a:avLst/>
          </a:prstGeom>
          <a:noFill/>
          <a:ln w="9525" cmpd="sng">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0">
                <a:ea typeface="微软雅黑" panose="020B0503020204020204" pitchFamily="34" charset="-122"/>
                <a:cs typeface="微软雅黑" panose="020B0503020204020204" pitchFamily="34" charset="-122"/>
              </a:rPr>
              <a:t>实效模式与影响分析（</a:t>
            </a:r>
            <a:r>
              <a:rPr lang="en-US" b="0">
                <a:ea typeface="微软雅黑" panose="020B0503020204020204" pitchFamily="34" charset="-122"/>
                <a:cs typeface="微软雅黑" panose="020B0503020204020204" pitchFamily="34" charset="-122"/>
              </a:rPr>
              <a:t>FMEA</a:t>
            </a:r>
            <a:r>
              <a:rPr lang="zh-CN" altLang="en-US" b="0">
                <a:ea typeface="微软雅黑" panose="020B0503020204020204" pitchFamily="34" charset="-122"/>
                <a:cs typeface="微软雅黑" panose="020B0503020204020204" pitchFamily="34" charset="-122"/>
              </a:rPr>
              <a:t>）</a:t>
            </a:r>
            <a:endParaRPr lang="en-US" b="0">
              <a:ea typeface="微软雅黑" panose="020B0503020204020204" pitchFamily="34" charset="-122"/>
              <a:cs typeface="微软雅黑" panose="020B0503020204020204" pitchFamily="34" charset="-122"/>
            </a:endParaRPr>
          </a:p>
        </p:txBody>
      </p:sp>
      <p:sp>
        <p:nvSpPr>
          <p:cNvPr id="51" name="Rectangle 102"/>
          <p:cNvSpPr>
            <a:spLocks noChangeArrowheads="1"/>
          </p:cNvSpPr>
          <p:nvPr/>
        </p:nvSpPr>
        <p:spPr bwMode="auto">
          <a:xfrm>
            <a:off x="5091538" y="5068012"/>
            <a:ext cx="2663825" cy="376238"/>
          </a:xfrm>
          <a:prstGeom prst="rect">
            <a:avLst/>
          </a:prstGeom>
          <a:noFill/>
          <a:ln w="9525" cmpd="sng">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0">
                <a:ea typeface="微软雅黑" panose="020B0503020204020204" pitchFamily="34" charset="-122"/>
                <a:cs typeface="微软雅黑" panose="020B0503020204020204" pitchFamily="34" charset="-122"/>
              </a:rPr>
              <a:t>故障树分析（</a:t>
            </a:r>
            <a:r>
              <a:rPr lang="en-US" b="0">
                <a:ea typeface="微软雅黑" panose="020B0503020204020204" pitchFamily="34" charset="-122"/>
                <a:cs typeface="微软雅黑" panose="020B0503020204020204" pitchFamily="34" charset="-122"/>
              </a:rPr>
              <a:t>FTA</a:t>
            </a:r>
            <a:r>
              <a:rPr lang="zh-CN" altLang="en-US" b="0">
                <a:ea typeface="微软雅黑" panose="020B0503020204020204" pitchFamily="34" charset="-122"/>
                <a:cs typeface="微软雅黑" panose="020B0503020204020204" pitchFamily="34" charset="-122"/>
              </a:rPr>
              <a:t>）</a:t>
            </a:r>
            <a:endParaRPr lang="en-US" b="0">
              <a:ea typeface="微软雅黑" panose="020B0503020204020204" pitchFamily="34" charset="-122"/>
              <a:cs typeface="微软雅黑" panose="020B0503020204020204" pitchFamily="34" charset="-122"/>
            </a:endParaRPr>
          </a:p>
        </p:txBody>
      </p:sp>
      <p:sp>
        <p:nvSpPr>
          <p:cNvPr id="52" name="Rectangle 103"/>
          <p:cNvSpPr>
            <a:spLocks noChangeArrowheads="1"/>
          </p:cNvSpPr>
          <p:nvPr/>
        </p:nvSpPr>
        <p:spPr bwMode="auto">
          <a:xfrm>
            <a:off x="5091538" y="5572837"/>
            <a:ext cx="2663825" cy="376238"/>
          </a:xfrm>
          <a:prstGeom prst="rect">
            <a:avLst/>
          </a:prstGeom>
          <a:noFill/>
          <a:ln w="9525" cmpd="sng">
            <a:solidFill>
              <a:srgbClr val="FF00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b="0">
                <a:ea typeface="微软雅黑" panose="020B0503020204020204" pitchFamily="34" charset="-122"/>
                <a:cs typeface="微软雅黑" panose="020B0503020204020204" pitchFamily="34" charset="-122"/>
              </a:rPr>
              <a:t>事件树分析（</a:t>
            </a:r>
            <a:r>
              <a:rPr lang="en-US" b="0">
                <a:ea typeface="微软雅黑" panose="020B0503020204020204" pitchFamily="34" charset="-122"/>
                <a:cs typeface="微软雅黑" panose="020B0503020204020204" pitchFamily="34" charset="-122"/>
              </a:rPr>
              <a:t>ETA)</a:t>
            </a:r>
            <a:r>
              <a:rPr lang="en-US" b="0">
                <a:latin typeface="微软雅黑" panose="020B0503020204020204" pitchFamily="34" charset="-122"/>
                <a:ea typeface="微软雅黑" panose="020B0503020204020204" pitchFamily="34" charset="-122"/>
                <a:cs typeface="微软雅黑" panose="020B0503020204020204" pitchFamily="34" charset="-122"/>
              </a:rPr>
              <a:t>……</a:t>
            </a:r>
            <a:endParaRPr lang="en-US" b="0">
              <a:ea typeface="微软雅黑" panose="020B0503020204020204" pitchFamily="34" charset="-122"/>
              <a:cs typeface="微软雅黑" panose="020B0503020204020204" pitchFamily="34" charset="-122"/>
            </a:endParaRPr>
          </a:p>
        </p:txBody>
      </p:sp>
      <p:sp>
        <p:nvSpPr>
          <p:cNvPr id="53" name="Line 104"/>
          <p:cNvSpPr>
            <a:spLocks noChangeShapeType="1"/>
          </p:cNvSpPr>
          <p:nvPr/>
        </p:nvSpPr>
        <p:spPr bwMode="auto">
          <a:xfrm flipH="1" flipV="1">
            <a:off x="3939013" y="3483687"/>
            <a:ext cx="1152525" cy="792163"/>
          </a:xfrm>
          <a:prstGeom prst="line">
            <a:avLst/>
          </a:prstGeom>
          <a:noFill/>
          <a:ln w="9525" cmpd="sng">
            <a:solidFill>
              <a:srgbClr val="00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54" name="Line 105"/>
          <p:cNvSpPr>
            <a:spLocks noChangeShapeType="1"/>
          </p:cNvSpPr>
          <p:nvPr/>
        </p:nvSpPr>
        <p:spPr bwMode="auto">
          <a:xfrm flipH="1" flipV="1">
            <a:off x="3939013" y="3556712"/>
            <a:ext cx="1152525" cy="1150938"/>
          </a:xfrm>
          <a:prstGeom prst="line">
            <a:avLst/>
          </a:prstGeom>
          <a:noFill/>
          <a:ln w="9525" cmpd="sng">
            <a:solidFill>
              <a:srgbClr val="00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55" name="Line 106"/>
          <p:cNvSpPr>
            <a:spLocks noChangeShapeType="1"/>
          </p:cNvSpPr>
          <p:nvPr/>
        </p:nvSpPr>
        <p:spPr bwMode="auto">
          <a:xfrm flipH="1" flipV="1">
            <a:off x="3939013" y="3556712"/>
            <a:ext cx="1152525" cy="1655763"/>
          </a:xfrm>
          <a:prstGeom prst="line">
            <a:avLst/>
          </a:prstGeom>
          <a:noFill/>
          <a:ln w="9525" cmpd="sng">
            <a:solidFill>
              <a:srgbClr val="00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56" name="Line 107"/>
          <p:cNvSpPr>
            <a:spLocks noChangeShapeType="1"/>
          </p:cNvSpPr>
          <p:nvPr/>
        </p:nvSpPr>
        <p:spPr bwMode="auto">
          <a:xfrm flipH="1" flipV="1">
            <a:off x="3939013" y="3556712"/>
            <a:ext cx="1152525" cy="2160588"/>
          </a:xfrm>
          <a:prstGeom prst="line">
            <a:avLst/>
          </a:prstGeom>
          <a:noFill/>
          <a:ln w="9525" cmpd="sng">
            <a:solidFill>
              <a:srgbClr val="00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1188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3" name="Group 2"/>
          <p:cNvGrpSpPr/>
          <p:nvPr/>
        </p:nvGrpSpPr>
        <p:grpSpPr bwMode="auto">
          <a:xfrm>
            <a:off x="0" y="4951413"/>
            <a:ext cx="9140825" cy="1906587"/>
            <a:chOff x="0" y="0"/>
            <a:chExt cx="3829" cy="1431"/>
          </a:xfrm>
        </p:grpSpPr>
        <p:grpSp>
          <p:nvGrpSpPr>
            <p:cNvPr id="15" name="Group 3"/>
            <p:cNvGrpSpPr/>
            <p:nvPr/>
          </p:nvGrpSpPr>
          <p:grpSpPr bwMode="auto">
            <a:xfrm>
              <a:off x="1914" y="0"/>
              <a:ext cx="1915" cy="1431"/>
              <a:chOff x="0" y="0"/>
              <a:chExt cx="2622" cy="1882"/>
            </a:xfrm>
          </p:grpSpPr>
          <p:sp>
            <p:nvSpPr>
              <p:cNvPr id="63" name="Line 4"/>
              <p:cNvSpPr>
                <a:spLocks noChangeShapeType="1"/>
              </p:cNvSpPr>
              <p:nvPr/>
            </p:nvSpPr>
            <p:spPr bwMode="auto">
              <a:xfrm>
                <a:off x="0" y="0"/>
                <a:ext cx="2622" cy="143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4" name="Line 5"/>
              <p:cNvSpPr>
                <a:spLocks noChangeShapeType="1"/>
              </p:cNvSpPr>
              <p:nvPr/>
            </p:nvSpPr>
            <p:spPr bwMode="auto">
              <a:xfrm>
                <a:off x="0" y="0"/>
                <a:ext cx="2622" cy="168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5" name="Line 6"/>
              <p:cNvSpPr>
                <a:spLocks noChangeShapeType="1"/>
              </p:cNvSpPr>
              <p:nvPr/>
            </p:nvSpPr>
            <p:spPr bwMode="auto">
              <a:xfrm>
                <a:off x="0" y="0"/>
                <a:ext cx="2487"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6" name="Line 7"/>
              <p:cNvSpPr>
                <a:spLocks noChangeShapeType="1"/>
              </p:cNvSpPr>
              <p:nvPr/>
            </p:nvSpPr>
            <p:spPr bwMode="auto">
              <a:xfrm>
                <a:off x="0" y="0"/>
                <a:ext cx="2083"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7" name="Line 8"/>
              <p:cNvSpPr>
                <a:spLocks noChangeShapeType="1"/>
              </p:cNvSpPr>
              <p:nvPr/>
            </p:nvSpPr>
            <p:spPr bwMode="auto">
              <a:xfrm>
                <a:off x="0" y="0"/>
                <a:ext cx="1704"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8" name="Line 9"/>
              <p:cNvSpPr>
                <a:spLocks noChangeShapeType="1"/>
              </p:cNvSpPr>
              <p:nvPr/>
            </p:nvSpPr>
            <p:spPr bwMode="auto">
              <a:xfrm>
                <a:off x="0" y="0"/>
                <a:ext cx="1322"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9" name="Line 10"/>
              <p:cNvSpPr>
                <a:spLocks noChangeShapeType="1"/>
              </p:cNvSpPr>
              <p:nvPr/>
            </p:nvSpPr>
            <p:spPr bwMode="auto">
              <a:xfrm>
                <a:off x="0" y="0"/>
                <a:ext cx="986"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0" name="Line 11"/>
              <p:cNvSpPr>
                <a:spLocks noChangeShapeType="1"/>
              </p:cNvSpPr>
              <p:nvPr/>
            </p:nvSpPr>
            <p:spPr bwMode="auto">
              <a:xfrm>
                <a:off x="0" y="0"/>
                <a:ext cx="651"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1" name="Line 12"/>
              <p:cNvSpPr>
                <a:spLocks noChangeShapeType="1"/>
              </p:cNvSpPr>
              <p:nvPr/>
            </p:nvSpPr>
            <p:spPr bwMode="auto">
              <a:xfrm>
                <a:off x="0" y="0"/>
                <a:ext cx="314"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2" name="Line 13"/>
              <p:cNvSpPr>
                <a:spLocks noChangeShapeType="1"/>
              </p:cNvSpPr>
              <p:nvPr/>
            </p:nvSpPr>
            <p:spPr bwMode="auto">
              <a:xfrm>
                <a:off x="0" y="0"/>
                <a:ext cx="0"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3" name="Line 14"/>
              <p:cNvSpPr>
                <a:spLocks noChangeShapeType="1"/>
              </p:cNvSpPr>
              <p:nvPr/>
            </p:nvSpPr>
            <p:spPr bwMode="auto">
              <a:xfrm>
                <a:off x="0" y="0"/>
                <a:ext cx="2622" cy="123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4" name="Line 15"/>
              <p:cNvSpPr>
                <a:spLocks noChangeShapeType="1"/>
              </p:cNvSpPr>
              <p:nvPr/>
            </p:nvSpPr>
            <p:spPr bwMode="auto">
              <a:xfrm>
                <a:off x="0" y="0"/>
                <a:ext cx="2622" cy="106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5" name="Line 16"/>
              <p:cNvSpPr>
                <a:spLocks noChangeShapeType="1"/>
              </p:cNvSpPr>
              <p:nvPr/>
            </p:nvSpPr>
            <p:spPr bwMode="auto">
              <a:xfrm>
                <a:off x="0" y="0"/>
                <a:ext cx="2622" cy="91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6" name="Line 17"/>
              <p:cNvSpPr>
                <a:spLocks noChangeShapeType="1"/>
              </p:cNvSpPr>
              <p:nvPr/>
            </p:nvSpPr>
            <p:spPr bwMode="auto">
              <a:xfrm>
                <a:off x="0" y="0"/>
                <a:ext cx="2622" cy="77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7" name="Line 18"/>
              <p:cNvSpPr>
                <a:spLocks noChangeShapeType="1"/>
              </p:cNvSpPr>
              <p:nvPr/>
            </p:nvSpPr>
            <p:spPr bwMode="auto">
              <a:xfrm>
                <a:off x="23" y="0"/>
                <a:ext cx="2599" cy="64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8" name="Line 19"/>
              <p:cNvSpPr>
                <a:spLocks noChangeShapeType="1"/>
              </p:cNvSpPr>
              <p:nvPr/>
            </p:nvSpPr>
            <p:spPr bwMode="auto">
              <a:xfrm>
                <a:off x="0" y="0"/>
                <a:ext cx="2622" cy="514"/>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79" name="Line 20"/>
              <p:cNvSpPr>
                <a:spLocks noChangeShapeType="1"/>
              </p:cNvSpPr>
              <p:nvPr/>
            </p:nvSpPr>
            <p:spPr bwMode="auto">
              <a:xfrm>
                <a:off x="0" y="0"/>
                <a:ext cx="2622" cy="405"/>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0" name="Line 21"/>
              <p:cNvSpPr>
                <a:spLocks noChangeShapeType="1"/>
              </p:cNvSpPr>
              <p:nvPr/>
            </p:nvSpPr>
            <p:spPr bwMode="auto">
              <a:xfrm>
                <a:off x="0" y="0"/>
                <a:ext cx="2622" cy="298"/>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1" name="Line 22"/>
              <p:cNvSpPr>
                <a:spLocks noChangeShapeType="1"/>
              </p:cNvSpPr>
              <p:nvPr/>
            </p:nvSpPr>
            <p:spPr bwMode="auto">
              <a:xfrm>
                <a:off x="0" y="0"/>
                <a:ext cx="2622" cy="21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2" name="Line 23"/>
              <p:cNvSpPr>
                <a:spLocks noChangeShapeType="1"/>
              </p:cNvSpPr>
              <p:nvPr/>
            </p:nvSpPr>
            <p:spPr bwMode="auto">
              <a:xfrm>
                <a:off x="0" y="0"/>
                <a:ext cx="2622" cy="126"/>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83" name="Line 24"/>
              <p:cNvSpPr>
                <a:spLocks noChangeShapeType="1"/>
              </p:cNvSpPr>
              <p:nvPr/>
            </p:nvSpPr>
            <p:spPr bwMode="auto">
              <a:xfrm>
                <a:off x="0" y="0"/>
                <a:ext cx="2622" cy="6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nvGrpSpPr>
            <p:cNvPr id="16" name="Group 25"/>
            <p:cNvGrpSpPr/>
            <p:nvPr/>
          </p:nvGrpSpPr>
          <p:grpSpPr bwMode="auto">
            <a:xfrm>
              <a:off x="0" y="0"/>
              <a:ext cx="1914" cy="1431"/>
              <a:chOff x="0" y="0"/>
              <a:chExt cx="2619" cy="1882"/>
            </a:xfrm>
          </p:grpSpPr>
          <p:sp>
            <p:nvSpPr>
              <p:cNvPr id="42" name="Line 26"/>
              <p:cNvSpPr>
                <a:spLocks noChangeShapeType="1"/>
              </p:cNvSpPr>
              <p:nvPr/>
            </p:nvSpPr>
            <p:spPr bwMode="auto">
              <a:xfrm flipH="1">
                <a:off x="0" y="0"/>
                <a:ext cx="2619"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3" name="Line 27"/>
              <p:cNvSpPr>
                <a:spLocks noChangeShapeType="1"/>
              </p:cNvSpPr>
              <p:nvPr/>
            </p:nvSpPr>
            <p:spPr bwMode="auto">
              <a:xfrm flipH="1">
                <a:off x="0" y="0"/>
                <a:ext cx="2619" cy="143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4" name="Line 28"/>
              <p:cNvSpPr>
                <a:spLocks noChangeShapeType="1"/>
              </p:cNvSpPr>
              <p:nvPr/>
            </p:nvSpPr>
            <p:spPr bwMode="auto">
              <a:xfrm flipH="1">
                <a:off x="0" y="0"/>
                <a:ext cx="2619" cy="168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5" name="Line 29"/>
              <p:cNvSpPr>
                <a:spLocks noChangeShapeType="1"/>
              </p:cNvSpPr>
              <p:nvPr/>
            </p:nvSpPr>
            <p:spPr bwMode="auto">
              <a:xfrm flipH="1">
                <a:off x="136" y="0"/>
                <a:ext cx="2483"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6" name="Line 30"/>
              <p:cNvSpPr>
                <a:spLocks noChangeShapeType="1"/>
              </p:cNvSpPr>
              <p:nvPr/>
            </p:nvSpPr>
            <p:spPr bwMode="auto">
              <a:xfrm flipH="1">
                <a:off x="539" y="0"/>
                <a:ext cx="2080"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7" name="Line 31"/>
              <p:cNvSpPr>
                <a:spLocks noChangeShapeType="1"/>
              </p:cNvSpPr>
              <p:nvPr/>
            </p:nvSpPr>
            <p:spPr bwMode="auto">
              <a:xfrm flipH="1">
                <a:off x="918" y="0"/>
                <a:ext cx="1701"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8" name="Line 32"/>
              <p:cNvSpPr>
                <a:spLocks noChangeShapeType="1"/>
              </p:cNvSpPr>
              <p:nvPr/>
            </p:nvSpPr>
            <p:spPr bwMode="auto">
              <a:xfrm flipH="1">
                <a:off x="1299" y="0"/>
                <a:ext cx="1320"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9" name="Line 33"/>
              <p:cNvSpPr>
                <a:spLocks noChangeShapeType="1"/>
              </p:cNvSpPr>
              <p:nvPr/>
            </p:nvSpPr>
            <p:spPr bwMode="auto">
              <a:xfrm flipH="1">
                <a:off x="1637" y="0"/>
                <a:ext cx="982"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0" name="Line 34"/>
              <p:cNvSpPr>
                <a:spLocks noChangeShapeType="1"/>
              </p:cNvSpPr>
              <p:nvPr/>
            </p:nvSpPr>
            <p:spPr bwMode="auto">
              <a:xfrm flipH="1">
                <a:off x="1971" y="0"/>
                <a:ext cx="648"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1" name="Line 35"/>
              <p:cNvSpPr>
                <a:spLocks noChangeShapeType="1"/>
              </p:cNvSpPr>
              <p:nvPr/>
            </p:nvSpPr>
            <p:spPr bwMode="auto">
              <a:xfrm flipH="1">
                <a:off x="2308" y="0"/>
                <a:ext cx="311" cy="188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2" name="Line 36"/>
              <p:cNvSpPr>
                <a:spLocks noChangeShapeType="1"/>
              </p:cNvSpPr>
              <p:nvPr/>
            </p:nvSpPr>
            <p:spPr bwMode="auto">
              <a:xfrm flipH="1">
                <a:off x="0" y="0"/>
                <a:ext cx="2619" cy="123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3" name="Line 37"/>
              <p:cNvSpPr>
                <a:spLocks noChangeShapeType="1"/>
              </p:cNvSpPr>
              <p:nvPr/>
            </p:nvSpPr>
            <p:spPr bwMode="auto">
              <a:xfrm flipH="1">
                <a:off x="0" y="0"/>
                <a:ext cx="2619" cy="1067"/>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4" name="Line 38"/>
              <p:cNvSpPr>
                <a:spLocks noChangeShapeType="1"/>
              </p:cNvSpPr>
              <p:nvPr/>
            </p:nvSpPr>
            <p:spPr bwMode="auto">
              <a:xfrm flipH="1">
                <a:off x="0" y="0"/>
                <a:ext cx="2619" cy="919"/>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5" name="Line 39"/>
              <p:cNvSpPr>
                <a:spLocks noChangeShapeType="1"/>
              </p:cNvSpPr>
              <p:nvPr/>
            </p:nvSpPr>
            <p:spPr bwMode="auto">
              <a:xfrm flipH="1">
                <a:off x="0" y="0"/>
                <a:ext cx="2619" cy="77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6" name="Line 40"/>
              <p:cNvSpPr>
                <a:spLocks noChangeShapeType="1"/>
              </p:cNvSpPr>
              <p:nvPr/>
            </p:nvSpPr>
            <p:spPr bwMode="auto">
              <a:xfrm flipH="1">
                <a:off x="0" y="0"/>
                <a:ext cx="2597" cy="642"/>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7" name="Line 41"/>
              <p:cNvSpPr>
                <a:spLocks noChangeShapeType="1"/>
              </p:cNvSpPr>
              <p:nvPr/>
            </p:nvSpPr>
            <p:spPr bwMode="auto">
              <a:xfrm flipH="1">
                <a:off x="0" y="0"/>
                <a:ext cx="2619" cy="514"/>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8" name="Line 42"/>
              <p:cNvSpPr>
                <a:spLocks noChangeShapeType="1"/>
              </p:cNvSpPr>
              <p:nvPr/>
            </p:nvSpPr>
            <p:spPr bwMode="auto">
              <a:xfrm flipH="1">
                <a:off x="0" y="0"/>
                <a:ext cx="2619" cy="405"/>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59" name="Line 43"/>
              <p:cNvSpPr>
                <a:spLocks noChangeShapeType="1"/>
              </p:cNvSpPr>
              <p:nvPr/>
            </p:nvSpPr>
            <p:spPr bwMode="auto">
              <a:xfrm flipH="1">
                <a:off x="0" y="0"/>
                <a:ext cx="2619" cy="298"/>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0" name="Line 44"/>
              <p:cNvSpPr>
                <a:spLocks noChangeShapeType="1"/>
              </p:cNvSpPr>
              <p:nvPr/>
            </p:nvSpPr>
            <p:spPr bwMode="auto">
              <a:xfrm flipH="1">
                <a:off x="0" y="0"/>
                <a:ext cx="2619" cy="21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1" name="Line 45"/>
              <p:cNvSpPr>
                <a:spLocks noChangeShapeType="1"/>
              </p:cNvSpPr>
              <p:nvPr/>
            </p:nvSpPr>
            <p:spPr bwMode="auto">
              <a:xfrm flipH="1">
                <a:off x="0" y="0"/>
                <a:ext cx="2619" cy="126"/>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62" name="Line 46"/>
              <p:cNvSpPr>
                <a:spLocks noChangeShapeType="1"/>
              </p:cNvSpPr>
              <p:nvPr/>
            </p:nvSpPr>
            <p:spPr bwMode="auto">
              <a:xfrm flipH="1">
                <a:off x="0" y="0"/>
                <a:ext cx="2619" cy="63"/>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nvGrpSpPr>
            <p:cNvPr id="21" name="Group 47"/>
            <p:cNvGrpSpPr/>
            <p:nvPr/>
          </p:nvGrpSpPr>
          <p:grpSpPr bwMode="auto">
            <a:xfrm>
              <a:off x="0" y="15"/>
              <a:ext cx="3829" cy="1220"/>
              <a:chOff x="0" y="0"/>
              <a:chExt cx="5241" cy="1605"/>
            </a:xfrm>
          </p:grpSpPr>
          <p:grpSp>
            <p:nvGrpSpPr>
              <p:cNvPr id="22" name="Group 48"/>
              <p:cNvGrpSpPr/>
              <p:nvPr/>
            </p:nvGrpSpPr>
            <p:grpSpPr bwMode="auto">
              <a:xfrm>
                <a:off x="0" y="906"/>
                <a:ext cx="5241" cy="699"/>
                <a:chOff x="0" y="0"/>
                <a:chExt cx="5241" cy="699"/>
              </a:xfrm>
            </p:grpSpPr>
            <p:sp>
              <p:nvSpPr>
                <p:cNvPr id="38" name="Line 49"/>
                <p:cNvSpPr>
                  <a:spLocks noChangeShapeType="1"/>
                </p:cNvSpPr>
                <p:nvPr/>
              </p:nvSpPr>
              <p:spPr bwMode="auto">
                <a:xfrm>
                  <a:off x="0" y="699"/>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9" name="Line 50"/>
                <p:cNvSpPr>
                  <a:spLocks noChangeShapeType="1"/>
                </p:cNvSpPr>
                <p:nvPr/>
              </p:nvSpPr>
              <p:spPr bwMode="auto">
                <a:xfrm>
                  <a:off x="0" y="441"/>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0" name="Line 51"/>
                <p:cNvSpPr>
                  <a:spLocks noChangeShapeType="1"/>
                </p:cNvSpPr>
                <p:nvPr/>
              </p:nvSpPr>
              <p:spPr bwMode="auto">
                <a:xfrm>
                  <a:off x="0" y="208"/>
                  <a:ext cx="5239"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41" name="Line 52"/>
                <p:cNvSpPr>
                  <a:spLocks noChangeShapeType="1"/>
                </p:cNvSpPr>
                <p:nvPr/>
              </p:nvSpPr>
              <p:spPr bwMode="auto">
                <a:xfrm>
                  <a:off x="0" y="0"/>
                  <a:ext cx="5239"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nvGrpSpPr>
              <p:cNvPr id="23" name="Group 53"/>
              <p:cNvGrpSpPr/>
              <p:nvPr/>
            </p:nvGrpSpPr>
            <p:grpSpPr bwMode="auto">
              <a:xfrm>
                <a:off x="0" y="0"/>
                <a:ext cx="5241" cy="728"/>
                <a:chOff x="0" y="0"/>
                <a:chExt cx="5241" cy="728"/>
              </a:xfrm>
            </p:grpSpPr>
            <p:sp>
              <p:nvSpPr>
                <p:cNvPr id="24" name="Line 54"/>
                <p:cNvSpPr>
                  <a:spLocks noChangeShapeType="1"/>
                </p:cNvSpPr>
                <p:nvPr/>
              </p:nvSpPr>
              <p:spPr bwMode="auto">
                <a:xfrm>
                  <a:off x="0" y="728"/>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25" name="Line 55"/>
                <p:cNvSpPr>
                  <a:spLocks noChangeShapeType="1"/>
                </p:cNvSpPr>
                <p:nvPr/>
              </p:nvSpPr>
              <p:spPr bwMode="auto">
                <a:xfrm flipV="1">
                  <a:off x="0" y="557"/>
                  <a:ext cx="5241" cy="1"/>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26" name="Line 56"/>
                <p:cNvSpPr>
                  <a:spLocks noChangeShapeType="1"/>
                </p:cNvSpPr>
                <p:nvPr/>
              </p:nvSpPr>
              <p:spPr bwMode="auto">
                <a:xfrm>
                  <a:off x="0" y="401"/>
                  <a:ext cx="5241" cy="5"/>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1" name="Line 57"/>
                <p:cNvSpPr>
                  <a:spLocks noChangeShapeType="1"/>
                </p:cNvSpPr>
                <p:nvPr/>
              </p:nvSpPr>
              <p:spPr bwMode="auto">
                <a:xfrm>
                  <a:off x="0" y="277"/>
                  <a:ext cx="5217"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3" name="Line 58"/>
                <p:cNvSpPr>
                  <a:spLocks noChangeShapeType="1"/>
                </p:cNvSpPr>
                <p:nvPr/>
              </p:nvSpPr>
              <p:spPr bwMode="auto">
                <a:xfrm flipV="1">
                  <a:off x="0" y="171"/>
                  <a:ext cx="5241" cy="6"/>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4" name="Line 59"/>
                <p:cNvSpPr>
                  <a:spLocks noChangeShapeType="1"/>
                </p:cNvSpPr>
                <p:nvPr/>
              </p:nvSpPr>
              <p:spPr bwMode="auto">
                <a:xfrm>
                  <a:off x="0" y="102"/>
                  <a:ext cx="5241" cy="4"/>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5" name="Line 60"/>
                <p:cNvSpPr>
                  <a:spLocks noChangeShapeType="1"/>
                </p:cNvSpPr>
                <p:nvPr/>
              </p:nvSpPr>
              <p:spPr bwMode="auto">
                <a:xfrm flipV="1">
                  <a:off x="0" y="64"/>
                  <a:ext cx="5241" cy="1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6" name="Line 61"/>
                <p:cNvSpPr>
                  <a:spLocks noChangeShapeType="1"/>
                </p:cNvSpPr>
                <p:nvPr/>
              </p:nvSpPr>
              <p:spPr bwMode="auto">
                <a:xfrm>
                  <a:off x="23" y="22"/>
                  <a:ext cx="5218"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sp>
              <p:nvSpPr>
                <p:cNvPr id="37" name="Line 62"/>
                <p:cNvSpPr>
                  <a:spLocks noChangeShapeType="1"/>
                </p:cNvSpPr>
                <p:nvPr/>
              </p:nvSpPr>
              <p:spPr bwMode="auto">
                <a:xfrm>
                  <a:off x="0" y="0"/>
                  <a:ext cx="5241" cy="0"/>
                </a:xfrm>
                <a:prstGeom prst="line">
                  <a:avLst/>
                </a:prstGeom>
                <a:noFill/>
                <a:ln w="3175" cmpd="sng">
                  <a:solidFill>
                    <a:srgbClr val="DDDDDD"/>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cs typeface="微软雅黑" panose="020B0503020204020204" pitchFamily="34" charset="-122"/>
                  </a:endParaRPr>
                </a:p>
              </p:txBody>
            </p:sp>
          </p:grpSp>
        </p:grpSp>
      </p:grpSp>
      <p:sp>
        <p:nvSpPr>
          <p:cNvPr id="84" name="Text Box 63"/>
          <p:cNvSpPr txBox="1">
            <a:spLocks noChangeArrowheads="1"/>
          </p:cNvSpPr>
          <p:nvPr/>
        </p:nvSpPr>
        <p:spPr bwMode="auto">
          <a:xfrm>
            <a:off x="802142" y="967511"/>
            <a:ext cx="5356507" cy="584775"/>
          </a:xfrm>
          <a:prstGeom prst="rect">
            <a:avLst/>
          </a:prstGeom>
          <a:noFill/>
          <a:ln w="31750" cmpd="sng">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3200" b="1" dirty="0">
                <a:solidFill>
                  <a:schemeClr val="tx2"/>
                </a:solidFill>
                <a:latin typeface="微软雅黑" panose="020B0503020204020204" pitchFamily="34" charset="-122"/>
                <a:ea typeface="+mj-ea"/>
                <a:cs typeface="微软雅黑" panose="020B0503020204020204" pitchFamily="34" charset="-122"/>
              </a:rPr>
              <a:t>建立和完善</a:t>
            </a:r>
            <a:r>
              <a:rPr lang="en-US" sz="3200" b="1" dirty="0">
                <a:solidFill>
                  <a:schemeClr val="tx2"/>
                </a:solidFill>
                <a:latin typeface="微软雅黑" panose="020B0503020204020204" pitchFamily="34" charset="-122"/>
                <a:ea typeface="+mj-ea"/>
                <a:cs typeface="微软雅黑" panose="020B0503020204020204" pitchFamily="34" charset="-122"/>
              </a:rPr>
              <a:t>EHS</a:t>
            </a:r>
            <a:r>
              <a:rPr lang="zh-CN" altLang="en-US" sz="3200" b="1" dirty="0">
                <a:solidFill>
                  <a:schemeClr val="tx2"/>
                </a:solidFill>
                <a:latin typeface="微软雅黑" panose="020B0503020204020204" pitchFamily="34" charset="-122"/>
                <a:ea typeface="+mj-ea"/>
                <a:cs typeface="微软雅黑" panose="020B0503020204020204" pitchFamily="34" charset="-122"/>
              </a:rPr>
              <a:t>的文件体系</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pic>
        <p:nvPicPr>
          <p:cNvPr id="85" name="Picture 75" descr="未命名"/>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0645" y="1605735"/>
            <a:ext cx="10806871" cy="4629481"/>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6776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 Box 63"/>
          <p:cNvSpPr txBox="1">
            <a:spLocks noChangeArrowheads="1"/>
          </p:cNvSpPr>
          <p:nvPr/>
        </p:nvSpPr>
        <p:spPr bwMode="auto">
          <a:xfrm>
            <a:off x="573205" y="987094"/>
            <a:ext cx="5386825" cy="584775"/>
          </a:xfrm>
          <a:prstGeom prst="rect">
            <a:avLst/>
          </a:prstGeom>
          <a:noFill/>
          <a:ln w="31750" cmpd="sng">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3200" b="1" dirty="0">
                <a:solidFill>
                  <a:schemeClr val="tx2"/>
                </a:solidFill>
                <a:latin typeface="微软雅黑" panose="020B0503020204020204" pitchFamily="34" charset="-122"/>
                <a:ea typeface="+mj-ea"/>
                <a:cs typeface="微软雅黑" panose="020B0503020204020204" pitchFamily="34" charset="-122"/>
              </a:rPr>
              <a:t>识别解决物的不安全状态</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pic>
        <p:nvPicPr>
          <p:cNvPr id="13" name="Picture 64" descr="图片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6013" y="2326138"/>
            <a:ext cx="2109787"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6" descr="DSCN6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2326138"/>
            <a:ext cx="3744912" cy="2809875"/>
          </a:xfrm>
          <a:prstGeom prst="rect">
            <a:avLst/>
          </a:prstGeom>
          <a:noFill/>
          <a:ln w="9525" cmpd="sng">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6" name="Line 77"/>
          <p:cNvSpPr>
            <a:spLocks noChangeShapeType="1"/>
          </p:cNvSpPr>
          <p:nvPr/>
        </p:nvSpPr>
        <p:spPr bwMode="auto">
          <a:xfrm>
            <a:off x="3276600" y="3839026"/>
            <a:ext cx="863600" cy="0"/>
          </a:xfrm>
          <a:prstGeom prst="line">
            <a:avLst/>
          </a:prstGeom>
          <a:noFill/>
          <a:ln w="25400" cmpd="sng">
            <a:solidFill>
              <a:srgbClr val="FF0000"/>
            </a:solidFill>
            <a:rou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43089" y="76776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74" descr="图片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42988" y="2709863"/>
            <a:ext cx="2271712"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5" descr="DSCN57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2636838"/>
            <a:ext cx="2287588" cy="3049587"/>
          </a:xfrm>
          <a:prstGeom prst="rect">
            <a:avLst/>
          </a:prstGeom>
          <a:noFill/>
          <a:ln w="9525" cmpd="sng">
            <a:solidFill>
              <a:srgbClr val="3366FF"/>
            </a:solidFill>
            <a:miter lim="800000"/>
            <a:headEnd/>
            <a:tailEnd/>
          </a:ln>
          <a:extLst>
            <a:ext uri="{909E8E84-426E-40DD-AFC4-6F175D3DCCD1}">
              <a14:hiddenFill xmlns:a14="http://schemas.microsoft.com/office/drawing/2010/main">
                <a:solidFill>
                  <a:srgbClr val="FFFFFF"/>
                </a:solidFill>
              </a14:hiddenFill>
            </a:ext>
          </a:extLst>
        </p:spPr>
      </p:pic>
      <p:sp>
        <p:nvSpPr>
          <p:cNvPr id="15" name="Line 76"/>
          <p:cNvSpPr>
            <a:spLocks noChangeShapeType="1"/>
          </p:cNvSpPr>
          <p:nvPr/>
        </p:nvSpPr>
        <p:spPr bwMode="auto">
          <a:xfrm>
            <a:off x="3348038" y="4221163"/>
            <a:ext cx="2232025" cy="0"/>
          </a:xfrm>
          <a:prstGeom prst="line">
            <a:avLst/>
          </a:prstGeom>
          <a:noFill/>
          <a:ln w="25400" cmpd="sng">
            <a:solidFill>
              <a:srgbClr val="FF0000"/>
            </a:solidFill>
            <a:rou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16" name="Text Box 63"/>
          <p:cNvSpPr txBox="1">
            <a:spLocks noChangeArrowheads="1"/>
          </p:cNvSpPr>
          <p:nvPr/>
        </p:nvSpPr>
        <p:spPr bwMode="auto">
          <a:xfrm>
            <a:off x="573205" y="987094"/>
            <a:ext cx="5386825" cy="584775"/>
          </a:xfrm>
          <a:prstGeom prst="rect">
            <a:avLst/>
          </a:prstGeom>
          <a:noFill/>
          <a:ln w="31750" cmpd="sng">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3200" b="1" dirty="0">
                <a:solidFill>
                  <a:schemeClr val="tx2"/>
                </a:solidFill>
                <a:latin typeface="微软雅黑" panose="020B0503020204020204" pitchFamily="34" charset="-122"/>
                <a:ea typeface="+mj-ea"/>
                <a:cs typeface="微软雅黑" panose="020B0503020204020204" pitchFamily="34" charset="-122"/>
              </a:rPr>
              <a:t>识别解决物的不安全状态</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6776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75" descr="4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14963" y="2060432"/>
            <a:ext cx="5567363" cy="3957638"/>
          </a:xfrm>
          <a:prstGeom prst="rect">
            <a:avLst/>
          </a:prstGeom>
          <a:noFill/>
          <a:ln w="9525" cmpd="sng">
            <a:solidFill>
              <a:srgbClr val="00FF00"/>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63"/>
          <p:cNvSpPr txBox="1">
            <a:spLocks noChangeArrowheads="1"/>
          </p:cNvSpPr>
          <p:nvPr/>
        </p:nvSpPr>
        <p:spPr bwMode="auto">
          <a:xfrm>
            <a:off x="573205" y="987094"/>
            <a:ext cx="5386825" cy="584775"/>
          </a:xfrm>
          <a:prstGeom prst="rect">
            <a:avLst/>
          </a:prstGeom>
          <a:noFill/>
          <a:ln w="31750" cmpd="sng">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3200" b="1" dirty="0">
                <a:solidFill>
                  <a:schemeClr val="tx2"/>
                </a:solidFill>
                <a:latin typeface="微软雅黑" panose="020B0503020204020204" pitchFamily="34" charset="-122"/>
                <a:ea typeface="+mj-ea"/>
                <a:cs typeface="微软雅黑" panose="020B0503020204020204" pitchFamily="34" charset="-122"/>
              </a:rPr>
              <a:t>识别解决物的不安全状态</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69855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75" descr="如此接线"/>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17600" y="1869649"/>
            <a:ext cx="2592387"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6" descr="未命名"/>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8412" y="1860124"/>
            <a:ext cx="2649538"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7" descr="1101051511b60af2dd7c259b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187" y="3984199"/>
            <a:ext cx="2590800" cy="208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8" descr="110105151103637e09674aea8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8412" y="3946099"/>
            <a:ext cx="2663825" cy="211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Line 79"/>
          <p:cNvSpPr>
            <a:spLocks noChangeShapeType="1"/>
          </p:cNvSpPr>
          <p:nvPr/>
        </p:nvSpPr>
        <p:spPr bwMode="auto">
          <a:xfrm flipH="1" flipV="1">
            <a:off x="2486025" y="5133549"/>
            <a:ext cx="3103562" cy="442913"/>
          </a:xfrm>
          <a:prstGeom prst="line">
            <a:avLst/>
          </a:prstGeom>
          <a:noFill/>
          <a:ln w="12700" cmpd="sng">
            <a:solidFill>
              <a:srgbClr val="FF0000"/>
            </a:solidFill>
            <a:rou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cs typeface="微软雅黑" panose="020B0503020204020204" pitchFamily="34" charset="-122"/>
            </a:endParaRPr>
          </a:p>
        </p:txBody>
      </p:sp>
      <p:sp>
        <p:nvSpPr>
          <p:cNvPr id="22" name="Text Box 63"/>
          <p:cNvSpPr txBox="1">
            <a:spLocks noChangeArrowheads="1"/>
          </p:cNvSpPr>
          <p:nvPr/>
        </p:nvSpPr>
        <p:spPr bwMode="auto">
          <a:xfrm>
            <a:off x="573205" y="987094"/>
            <a:ext cx="5386825" cy="584775"/>
          </a:xfrm>
          <a:prstGeom prst="rect">
            <a:avLst/>
          </a:prstGeom>
          <a:noFill/>
          <a:ln w="31750" cmpd="sng">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3200" b="1" dirty="0">
                <a:solidFill>
                  <a:schemeClr val="tx2"/>
                </a:solidFill>
                <a:latin typeface="微软雅黑" panose="020B0503020204020204" pitchFamily="34" charset="-122"/>
                <a:ea typeface="+mj-ea"/>
                <a:cs typeface="微软雅黑" panose="020B0503020204020204" pitchFamily="34" charset="-122"/>
              </a:rPr>
              <a:t>识别解决物的不安全状态</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63"/>
          <p:cNvSpPr>
            <a:spLocks noChangeArrowheads="1"/>
          </p:cNvSpPr>
          <p:nvPr/>
        </p:nvSpPr>
        <p:spPr bwMode="auto">
          <a:xfrm>
            <a:off x="1315351" y="1606171"/>
            <a:ext cx="9002356" cy="4221423"/>
          </a:xfrm>
          <a:prstGeom prst="rect">
            <a:avLst/>
          </a:prstGeom>
          <a:solidFill>
            <a:srgbClr val="FFFFFF">
              <a:alpha val="9000"/>
            </a:srgbClr>
          </a:solidFill>
          <a:ln w="28575" cmpd="sng">
            <a:solidFill>
              <a:srgbClr val="B89500"/>
            </a:solidFill>
            <a:miter lim="800000"/>
          </a:ln>
        </p:spPr>
        <p:txBody>
          <a:bodyPr/>
          <a:lstStyle/>
          <a:p>
            <a:endParaRPr lang="zh-CN" altLang="en-US">
              <a:cs typeface="微软雅黑" panose="020B0503020204020204" pitchFamily="34" charset="-122"/>
            </a:endParaRPr>
          </a:p>
        </p:txBody>
      </p:sp>
      <p:sp>
        <p:nvSpPr>
          <p:cNvPr id="53" name="Rectangle 64"/>
          <p:cNvSpPr>
            <a:spLocks noChangeArrowheads="1"/>
          </p:cNvSpPr>
          <p:nvPr/>
        </p:nvSpPr>
        <p:spPr bwMode="auto">
          <a:xfrm>
            <a:off x="1784279" y="2356394"/>
            <a:ext cx="8064500" cy="2720975"/>
          </a:xfrm>
          <a:prstGeom prst="rect">
            <a:avLst/>
          </a:prstGeom>
          <a:noFill/>
          <a:ln>
            <a:noFill/>
          </a:ln>
          <a:effectLst/>
          <a:extLst>
            <a:ext uri="{909E8E84-426E-40DD-AFC4-6F175D3DCCD1}">
              <a14:hiddenFill xmlns:a14="http://schemas.microsoft.com/office/drawing/2010/main">
                <a:solidFill>
                  <a:srgbClr val="7067A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spcBef>
                <a:spcPct val="20000"/>
              </a:spcBef>
            </a:pPr>
            <a:r>
              <a:rPr lang="zh-CN" altLang="en-US" sz="2400" b="0" dirty="0">
                <a:solidFill>
                  <a:schemeClr val="tx2"/>
                </a:solidFill>
                <a:ea typeface="微软雅黑" panose="020B0503020204020204" pitchFamily="34" charset="-122"/>
                <a:cs typeface="微软雅黑" panose="020B0503020204020204" pitchFamily="34" charset="-122"/>
              </a:rPr>
              <a:t>      </a:t>
            </a:r>
            <a:r>
              <a:rPr lang="zh-CN" altLang="en-US" sz="2400" b="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0" dirty="0">
                <a:solidFill>
                  <a:schemeClr val="tx2"/>
                </a:solidFill>
                <a:ea typeface="微软雅黑" panose="020B0503020204020204" pitchFamily="34" charset="-122"/>
                <a:cs typeface="微软雅黑" panose="020B0503020204020204" pitchFamily="34" charset="-122"/>
              </a:rPr>
              <a:t>我首先想探讨一家公司存在的原因，换句话说，我们为什么会在一起？我想，很多人误以为公司存在的目的只是为了赚钱。这一点其实只是一家公司存在的一种重要结果，我们必须进一步深入地去发现我们存在的真正原因。</a:t>
            </a:r>
            <a:r>
              <a:rPr lang="zh-CN" altLang="en-US" sz="2400" b="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sz="2400" b="0" dirty="0">
              <a:solidFill>
                <a:schemeClr val="tx2"/>
              </a:solidFill>
              <a:ea typeface="微软雅黑" panose="020B0503020204020204" pitchFamily="34" charset="-122"/>
              <a:cs typeface="微软雅黑" panose="020B0503020204020204" pitchFamily="34" charset="-122"/>
            </a:endParaRPr>
          </a:p>
          <a:p>
            <a:pPr>
              <a:lnSpc>
                <a:spcPct val="140000"/>
              </a:lnSpc>
              <a:spcBef>
                <a:spcPct val="20000"/>
              </a:spcBef>
            </a:pPr>
            <a:r>
              <a:rPr lang="zh-CN" altLang="en-US" sz="2400" b="0" dirty="0">
                <a:solidFill>
                  <a:schemeClr val="tx2"/>
                </a:solidFill>
                <a:ea typeface="微软雅黑" panose="020B0503020204020204" pitchFamily="34" charset="-122"/>
                <a:cs typeface="微软雅黑" panose="020B0503020204020204" pitchFamily="34" charset="-122"/>
              </a:rPr>
              <a:t>                                                        </a:t>
            </a:r>
            <a:r>
              <a:rPr lang="zh-CN" altLang="en-US" sz="2000" b="0" dirty="0">
                <a:solidFill>
                  <a:schemeClr val="tx2"/>
                </a:solidFill>
                <a:ea typeface="微软雅黑" panose="020B0503020204020204" pitchFamily="34" charset="-122"/>
                <a:cs typeface="微软雅黑" panose="020B0503020204020204" pitchFamily="34" charset="-122"/>
              </a:rPr>
              <a:t>－戴维 </a:t>
            </a:r>
            <a:r>
              <a:rPr lang="en-US" sz="2000" b="0" dirty="0">
                <a:solidFill>
                  <a:schemeClr val="tx2"/>
                </a:solidFill>
                <a:latin typeface="微软雅黑" panose="020B0503020204020204" pitchFamily="34" charset="-122"/>
                <a:ea typeface="微软雅黑" panose="020B0503020204020204" pitchFamily="34" charset="-122"/>
                <a:cs typeface="微软雅黑" panose="020B0503020204020204" pitchFamily="34" charset="-122"/>
              </a:rPr>
              <a:t>•</a:t>
            </a:r>
            <a:r>
              <a:rPr lang="en-US" sz="2000" b="0" dirty="0">
                <a:solidFill>
                  <a:schemeClr val="tx2"/>
                </a:solidFill>
                <a:ea typeface="微软雅黑" panose="020B0503020204020204" pitchFamily="34" charset="-122"/>
                <a:cs typeface="微软雅黑" panose="020B0503020204020204" pitchFamily="34" charset="-122"/>
              </a:rPr>
              <a:t> </a:t>
            </a:r>
            <a:r>
              <a:rPr lang="zh-CN" altLang="en-US" sz="2000" b="0" dirty="0">
                <a:solidFill>
                  <a:schemeClr val="tx2"/>
                </a:solidFill>
                <a:ea typeface="微软雅黑" panose="020B0503020204020204" pitchFamily="34" charset="-122"/>
                <a:cs typeface="微软雅黑" panose="020B0503020204020204" pitchFamily="34" charset="-122"/>
              </a:rPr>
              <a:t>帕卡德</a:t>
            </a:r>
            <a:endParaRPr lang="zh-CN" altLang="en-US" sz="2000" b="0" dirty="0">
              <a:solidFill>
                <a:schemeClr val="tx2"/>
              </a:solidFill>
              <a:ea typeface="微软雅黑" panose="020B0503020204020204" pitchFamily="34" charset="-122"/>
              <a:cs typeface="微软雅黑" panose="020B0503020204020204" pitchFamily="34" charset="-122"/>
            </a:endParaRPr>
          </a:p>
        </p:txBody>
      </p:sp>
      <p:sp>
        <p:nvSpPr>
          <p:cNvPr id="2" name="TextBox 1"/>
          <p:cNvSpPr txBox="1"/>
          <p:nvPr/>
        </p:nvSpPr>
        <p:spPr>
          <a:xfrm>
            <a:off x="4864597" y="611401"/>
            <a:ext cx="1903863" cy="707886"/>
          </a:xfrm>
          <a:prstGeom prst="rect">
            <a:avLst/>
          </a:prstGeom>
          <a:noFill/>
        </p:spPr>
        <p:txBody>
          <a:bodyPr wrap="square" rtlCol="0">
            <a:spAutoFit/>
          </a:bodyPr>
          <a:lstStyle/>
          <a:p>
            <a:r>
              <a:rPr lang="zh-CN" altLang="en-US" sz="4000" b="1" dirty="0" smtClean="0">
                <a:cs typeface="微软雅黑" panose="020B0503020204020204" pitchFamily="34" charset="-122"/>
              </a:rPr>
              <a:t>前 言</a:t>
            </a:r>
            <a:endParaRPr lang="zh-CN" altLang="en-US" sz="4000" b="1" dirty="0">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2077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63"/>
          <p:cNvSpPr>
            <a:spLocks noChangeArrowheads="1"/>
          </p:cNvSpPr>
          <p:nvPr/>
        </p:nvSpPr>
        <p:spPr bwMode="auto">
          <a:xfrm>
            <a:off x="2124075" y="1783624"/>
            <a:ext cx="5256213" cy="4480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lnSpc>
                <a:spcPct val="120000"/>
              </a:lnSpc>
            </a:pPr>
            <a:r>
              <a:rPr lang="zh-CN" altLang="en-US" sz="2400" dirty="0" smtClean="0">
                <a:solidFill>
                  <a:srgbClr val="FF3300"/>
                </a:solidFill>
                <a:ea typeface="微软雅黑" panose="020B0503020204020204" pitchFamily="34" charset="-122"/>
                <a:cs typeface="微软雅黑" panose="020B0503020204020204" pitchFamily="34" charset="-122"/>
              </a:rPr>
              <a:t>上班</a:t>
            </a:r>
            <a:r>
              <a:rPr lang="zh-CN" altLang="en-US" sz="2400" dirty="0">
                <a:solidFill>
                  <a:srgbClr val="FF3300"/>
                </a:solidFill>
                <a:ea typeface="微软雅黑" panose="020B0503020204020204" pitchFamily="34" charset="-122"/>
                <a:cs typeface="微软雅黑" panose="020B0503020204020204" pitchFamily="34" charset="-122"/>
              </a:rPr>
              <a:t>之前想一想，乘车赶路不要慌。</a:t>
            </a:r>
            <a:endParaRPr lang="zh-CN" altLang="en-US" sz="2400" dirty="0">
              <a:solidFill>
                <a:srgbClr val="FF3300"/>
              </a:solidFill>
              <a:ea typeface="微软雅黑" panose="020B0503020204020204" pitchFamily="34" charset="-122"/>
              <a:cs typeface="微软雅黑" panose="020B0503020204020204" pitchFamily="34" charset="-122"/>
            </a:endParaRPr>
          </a:p>
          <a:p>
            <a:pPr algn="ctr">
              <a:lnSpc>
                <a:spcPct val="120000"/>
              </a:lnSpc>
            </a:pPr>
            <a:r>
              <a:rPr lang="zh-CN" altLang="en-US" sz="2400" dirty="0">
                <a:solidFill>
                  <a:srgbClr val="FF3300"/>
                </a:solidFill>
                <a:ea typeface="微软雅黑" panose="020B0503020204020204" pitchFamily="34" charset="-122"/>
                <a:cs typeface="微软雅黑" panose="020B0503020204020204" pitchFamily="34" charset="-122"/>
              </a:rPr>
              <a:t>横穿马路想一想，先看是否有车辆。</a:t>
            </a:r>
            <a:endParaRPr lang="zh-CN" altLang="en-US" sz="2400" dirty="0">
              <a:solidFill>
                <a:srgbClr val="FF3300"/>
              </a:solidFill>
              <a:ea typeface="微软雅黑" panose="020B0503020204020204" pitchFamily="34" charset="-122"/>
              <a:cs typeface="微软雅黑" panose="020B0503020204020204" pitchFamily="34" charset="-122"/>
            </a:endParaRPr>
          </a:p>
          <a:p>
            <a:pPr algn="ctr">
              <a:lnSpc>
                <a:spcPct val="120000"/>
              </a:lnSpc>
            </a:pPr>
            <a:r>
              <a:rPr lang="zh-CN" altLang="en-US" sz="2400" dirty="0">
                <a:solidFill>
                  <a:srgbClr val="FF3300"/>
                </a:solidFill>
                <a:ea typeface="微软雅黑" panose="020B0503020204020204" pitchFamily="34" charset="-122"/>
                <a:cs typeface="微软雅黑" panose="020B0503020204020204" pitchFamily="34" charset="-122"/>
              </a:rPr>
              <a:t>上岗之前想一想，防护用品穿载齐。</a:t>
            </a:r>
            <a:endParaRPr lang="zh-CN" altLang="en-US" sz="2400" dirty="0">
              <a:solidFill>
                <a:srgbClr val="FF3300"/>
              </a:solidFill>
              <a:ea typeface="微软雅黑" panose="020B0503020204020204" pitchFamily="34" charset="-122"/>
              <a:cs typeface="微软雅黑" panose="020B0503020204020204" pitchFamily="34" charset="-122"/>
            </a:endParaRPr>
          </a:p>
          <a:p>
            <a:pPr algn="ctr">
              <a:lnSpc>
                <a:spcPct val="120000"/>
              </a:lnSpc>
            </a:pPr>
            <a:r>
              <a:rPr lang="zh-CN" altLang="en-US" sz="2400" dirty="0">
                <a:solidFill>
                  <a:srgbClr val="FF3300"/>
                </a:solidFill>
                <a:ea typeface="微软雅黑" panose="020B0503020204020204" pitchFamily="34" charset="-122"/>
                <a:cs typeface="微软雅黑" panose="020B0503020204020204" pitchFamily="34" charset="-122"/>
              </a:rPr>
              <a:t>班前会上想一想，思想包袱全丢光。</a:t>
            </a:r>
            <a:endParaRPr lang="zh-CN" altLang="en-US" sz="2400" dirty="0">
              <a:solidFill>
                <a:srgbClr val="FF3300"/>
              </a:solidFill>
              <a:ea typeface="微软雅黑" panose="020B0503020204020204" pitchFamily="34" charset="-122"/>
              <a:cs typeface="微软雅黑" panose="020B0503020204020204" pitchFamily="34" charset="-122"/>
            </a:endParaRPr>
          </a:p>
          <a:p>
            <a:pPr algn="ctr">
              <a:lnSpc>
                <a:spcPct val="120000"/>
              </a:lnSpc>
            </a:pPr>
            <a:r>
              <a:rPr lang="zh-CN" altLang="en-US" sz="2400" dirty="0">
                <a:solidFill>
                  <a:srgbClr val="FF3300"/>
                </a:solidFill>
                <a:ea typeface="微软雅黑" panose="020B0503020204020204" pitchFamily="34" charset="-122"/>
                <a:cs typeface="微软雅黑" panose="020B0503020204020204" pitchFamily="34" charset="-122"/>
              </a:rPr>
              <a:t>接班之时想一想，岗位存在啥危险。</a:t>
            </a:r>
            <a:endParaRPr lang="zh-CN" altLang="en-US" sz="2400" dirty="0">
              <a:solidFill>
                <a:srgbClr val="FF3300"/>
              </a:solidFill>
              <a:ea typeface="微软雅黑" panose="020B0503020204020204" pitchFamily="34" charset="-122"/>
              <a:cs typeface="微软雅黑" panose="020B0503020204020204" pitchFamily="34" charset="-122"/>
            </a:endParaRPr>
          </a:p>
          <a:p>
            <a:pPr algn="ctr">
              <a:lnSpc>
                <a:spcPct val="120000"/>
              </a:lnSpc>
            </a:pPr>
            <a:r>
              <a:rPr lang="zh-CN" altLang="en-US" sz="2400" dirty="0">
                <a:solidFill>
                  <a:srgbClr val="FF3300"/>
                </a:solidFill>
                <a:ea typeface="微软雅黑" panose="020B0503020204020204" pitchFamily="34" charset="-122"/>
                <a:cs typeface="微软雅黑" panose="020B0503020204020204" pitchFamily="34" charset="-122"/>
              </a:rPr>
              <a:t>作业之中想一想，按规操作不违章。</a:t>
            </a:r>
            <a:endParaRPr lang="zh-CN" altLang="en-US" sz="2400" dirty="0">
              <a:solidFill>
                <a:srgbClr val="FF3300"/>
              </a:solidFill>
              <a:ea typeface="微软雅黑" panose="020B0503020204020204" pitchFamily="34" charset="-122"/>
              <a:cs typeface="微软雅黑" panose="020B0503020204020204" pitchFamily="34" charset="-122"/>
            </a:endParaRPr>
          </a:p>
          <a:p>
            <a:pPr algn="ctr">
              <a:lnSpc>
                <a:spcPct val="120000"/>
              </a:lnSpc>
            </a:pPr>
            <a:r>
              <a:rPr lang="zh-CN" altLang="en-US" sz="2400" dirty="0">
                <a:solidFill>
                  <a:srgbClr val="FF3300"/>
                </a:solidFill>
                <a:ea typeface="微软雅黑" panose="020B0503020204020204" pitchFamily="34" charset="-122"/>
                <a:cs typeface="微软雅黑" panose="020B0503020204020204" pitchFamily="34" charset="-122"/>
              </a:rPr>
              <a:t>维护检修想一想，换牌挂牌重确认。</a:t>
            </a:r>
            <a:endParaRPr lang="zh-CN" altLang="en-US" sz="2400" dirty="0">
              <a:solidFill>
                <a:srgbClr val="FF3300"/>
              </a:solidFill>
              <a:ea typeface="微软雅黑" panose="020B0503020204020204" pitchFamily="34" charset="-122"/>
              <a:cs typeface="微软雅黑" panose="020B0503020204020204" pitchFamily="34" charset="-122"/>
            </a:endParaRPr>
          </a:p>
          <a:p>
            <a:pPr algn="ctr">
              <a:lnSpc>
                <a:spcPct val="120000"/>
              </a:lnSpc>
            </a:pPr>
            <a:r>
              <a:rPr lang="zh-CN" altLang="en-US" sz="2400" dirty="0">
                <a:solidFill>
                  <a:srgbClr val="FF3300"/>
                </a:solidFill>
                <a:ea typeface="微软雅黑" panose="020B0503020204020204" pitchFamily="34" charset="-122"/>
                <a:cs typeface="微软雅黑" panose="020B0503020204020204" pitchFamily="34" charset="-122"/>
              </a:rPr>
              <a:t>作业之后想一想，场地是否清通畅。</a:t>
            </a:r>
            <a:endParaRPr lang="zh-CN" altLang="en-US" sz="2400" dirty="0">
              <a:solidFill>
                <a:srgbClr val="FF3300"/>
              </a:solidFill>
              <a:ea typeface="微软雅黑" panose="020B0503020204020204" pitchFamily="34" charset="-122"/>
              <a:cs typeface="微软雅黑" panose="020B0503020204020204" pitchFamily="34" charset="-122"/>
            </a:endParaRPr>
          </a:p>
          <a:p>
            <a:pPr algn="ctr">
              <a:lnSpc>
                <a:spcPct val="120000"/>
              </a:lnSpc>
            </a:pPr>
            <a:r>
              <a:rPr lang="zh-CN" altLang="en-US" sz="2400" dirty="0">
                <a:solidFill>
                  <a:srgbClr val="FF3300"/>
                </a:solidFill>
                <a:ea typeface="微软雅黑" panose="020B0503020204020204" pitchFamily="34" charset="-122"/>
                <a:cs typeface="微软雅黑" panose="020B0503020204020204" pitchFamily="34" charset="-122"/>
              </a:rPr>
              <a:t>交班之时想一想，安全事项交对方。</a:t>
            </a:r>
            <a:endParaRPr lang="zh-CN" altLang="en-US" sz="2400" dirty="0">
              <a:solidFill>
                <a:srgbClr val="FF3300"/>
              </a:solidFill>
              <a:ea typeface="微软雅黑" panose="020B0503020204020204" pitchFamily="34" charset="-122"/>
              <a:cs typeface="微软雅黑" panose="020B0503020204020204" pitchFamily="34" charset="-122"/>
            </a:endParaRPr>
          </a:p>
          <a:p>
            <a:pPr algn="ctr">
              <a:lnSpc>
                <a:spcPct val="120000"/>
              </a:lnSpc>
            </a:pPr>
            <a:r>
              <a:rPr lang="zh-CN" altLang="en-US" sz="2400" dirty="0">
                <a:solidFill>
                  <a:srgbClr val="FF3300"/>
                </a:solidFill>
                <a:ea typeface="微软雅黑" panose="020B0503020204020204" pitchFamily="34" charset="-122"/>
                <a:cs typeface="微软雅黑" panose="020B0503020204020204" pitchFamily="34" charset="-122"/>
              </a:rPr>
              <a:t>事事处处想一想，安全生产有保障。</a:t>
            </a:r>
            <a:endParaRPr lang="zh-CN" altLang="en-US" sz="2400" dirty="0">
              <a:solidFill>
                <a:srgbClr val="FF3300"/>
              </a:solidFill>
              <a:ea typeface="微软雅黑" panose="020B0503020204020204" pitchFamily="34" charset="-122"/>
              <a:cs typeface="微软雅黑" panose="020B0503020204020204" pitchFamily="34" charset="-122"/>
            </a:endParaRPr>
          </a:p>
        </p:txBody>
      </p:sp>
      <p:sp>
        <p:nvSpPr>
          <p:cNvPr id="13" name="Text Box 63"/>
          <p:cNvSpPr txBox="1">
            <a:spLocks noChangeArrowheads="1"/>
          </p:cNvSpPr>
          <p:nvPr/>
        </p:nvSpPr>
        <p:spPr bwMode="auto">
          <a:xfrm>
            <a:off x="594372" y="892128"/>
            <a:ext cx="3506231" cy="584775"/>
          </a:xfrm>
          <a:prstGeom prst="rect">
            <a:avLst/>
          </a:prstGeom>
          <a:noFill/>
          <a:ln w="31750" cmpd="sng">
            <a:no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zh-CN" altLang="en-US" sz="3200" b="1" dirty="0" smtClean="0">
                <a:solidFill>
                  <a:schemeClr val="tx2"/>
                </a:solidFill>
                <a:latin typeface="微软雅黑" panose="020B0503020204020204" pitchFamily="34" charset="-122"/>
                <a:ea typeface="+mj-ea"/>
                <a:cs typeface="微软雅黑" panose="020B0503020204020204" pitchFamily="34" charset="-122"/>
              </a:rPr>
              <a:t>工作“十想”</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52529"/>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Rectangle 2"/>
          <p:cNvSpPr>
            <a:spLocks noChangeArrowheads="1"/>
          </p:cNvSpPr>
          <p:nvPr/>
        </p:nvSpPr>
        <p:spPr bwMode="auto">
          <a:xfrm>
            <a:off x="1026579" y="1740137"/>
            <a:ext cx="8772514"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spcBef>
                <a:spcPct val="40000"/>
              </a:spcBef>
            </a:pPr>
            <a:r>
              <a:rPr lang="en-US" sz="2400" dirty="0">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EHS</a:t>
            </a:r>
            <a:r>
              <a:rPr lang="zh-CN" altLang="en-US" sz="2400" dirty="0">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工作中有</a:t>
            </a:r>
            <a:r>
              <a:rPr lang="en-US" sz="2400" dirty="0">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70%</a:t>
            </a:r>
            <a:r>
              <a:rPr lang="zh-CN" altLang="en-US" sz="2400" dirty="0">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的是安全工作，同时也认识到员工在</a:t>
            </a:r>
            <a:r>
              <a:rPr lang="en-US" sz="2400" dirty="0">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400" dirty="0">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小时外受伤对安全的也会产生影响，与在</a:t>
            </a:r>
            <a:r>
              <a:rPr lang="en-US" sz="2400" dirty="0">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400" dirty="0">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小时内受伤对安全的影响实质上没有区别，假如公司一个老总、业务人员、销售人员拿到一个大的订单，无论是</a:t>
            </a:r>
            <a:r>
              <a:rPr lang="en-US" sz="2400" dirty="0">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400" dirty="0">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小时以内，还是</a:t>
            </a:r>
            <a:r>
              <a:rPr lang="en-US" sz="2400" dirty="0">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8</a:t>
            </a:r>
            <a:r>
              <a:rPr lang="zh-CN" altLang="en-US" sz="2400" dirty="0">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小时以外，他发生安全事故，对公司造成的损失都是一样的。</a:t>
            </a:r>
            <a:endParaRPr lang="zh-CN" altLang="en-US" sz="2400" dirty="0">
              <a:solidFill>
                <a:schemeClr val="tx2"/>
              </a:solidFill>
              <a:effectLst>
                <a:outerShdw blurRad="38100" dist="38100" dir="2700000" algn="tl">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3"/>
          <a:stretch>
            <a:fillRect/>
          </a:stretch>
        </p:blipFill>
        <p:spPr>
          <a:xfrm>
            <a:off x="9280966" y="4213011"/>
            <a:ext cx="1187691" cy="1187691"/>
          </a:xfrm>
          <a:prstGeom prst="rect">
            <a:avLst/>
          </a:prstGeom>
        </p:spPr>
      </p:pic>
      <p:sp>
        <p:nvSpPr>
          <p:cNvPr id="2" name="文本框 1"/>
          <p:cNvSpPr txBox="1"/>
          <p:nvPr>
            <p:custDataLst>
              <p:tags r:id="rId4"/>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6"/>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5" y="5283098"/>
            <a:ext cx="12191331" cy="15747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微软雅黑" panose="020B0503020204020204" pitchFamily="34" charset="-122"/>
            </a:endParaRPr>
          </a:p>
        </p:txBody>
      </p:sp>
      <p:sp>
        <p:nvSpPr>
          <p:cNvPr id="3" name="矩形 2"/>
          <p:cNvSpPr/>
          <p:nvPr/>
        </p:nvSpPr>
        <p:spPr>
          <a:xfrm>
            <a:off x="635" y="880110"/>
            <a:ext cx="12191365" cy="4403090"/>
          </a:xfrm>
          <a:prstGeom prst="rect">
            <a:avLst/>
          </a:prstGeom>
          <a:solidFill>
            <a:srgbClr val="31AD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cs typeface="微软雅黑" panose="020B0503020204020204" pitchFamily="34" charset="-122"/>
            </a:endParaRPr>
          </a:p>
        </p:txBody>
      </p:sp>
      <p:pic>
        <p:nvPicPr>
          <p:cNvPr id="4" name="Picture 5"/>
          <p:cNvPicPr>
            <a:picLocks noChangeAspect="1"/>
          </p:cNvPicPr>
          <p:nvPr/>
        </p:nvPicPr>
        <p:blipFill rotWithShape="1">
          <a:blip r:embed="rId1" cstate="print">
            <a:extLst>
              <a:ext uri="{28A0092B-C50C-407E-A947-70E740481C1C}">
                <a14:useLocalDpi xmlns:a14="http://schemas.microsoft.com/office/drawing/2010/main" val="0"/>
              </a:ext>
            </a:extLst>
          </a:blip>
          <a:srcRect l="56754" t="17910" r="8768" b="15422"/>
          <a:stretch>
            <a:fillRect/>
          </a:stretch>
        </p:blipFill>
        <p:spPr>
          <a:xfrm>
            <a:off x="335" y="2226085"/>
            <a:ext cx="2810627" cy="3057014"/>
          </a:xfrm>
          <a:prstGeom prst="rect">
            <a:avLst/>
          </a:prstGeom>
        </p:spPr>
      </p:pic>
      <p:sp>
        <p:nvSpPr>
          <p:cNvPr id="5" name="文本框 4"/>
          <p:cNvSpPr txBox="1"/>
          <p:nvPr/>
        </p:nvSpPr>
        <p:spPr>
          <a:xfrm>
            <a:off x="2704265" y="2721152"/>
            <a:ext cx="8656616" cy="1769745"/>
          </a:xfrm>
          <a:prstGeom prst="rect">
            <a:avLst/>
          </a:prstGeom>
          <a:noFill/>
        </p:spPr>
        <p:txBody>
          <a:bodyPr wrap="square" rtlCol="0">
            <a:spAutoFit/>
          </a:bodyPr>
          <a:lstStyle/>
          <a:p>
            <a:pPr algn="ctr"/>
            <a:r>
              <a:rPr lang="en-US" altLang="zh-CN" sz="10905" b="1" cap="all" spc="300" dirty="0" smtClean="0">
                <a:solidFill>
                  <a:schemeClr val="bg1"/>
                </a:solidFill>
                <a:latin typeface="+mj-ea"/>
                <a:ea typeface="+mj-ea"/>
                <a:cs typeface="Arial" panose="020B0604020202020204" pitchFamily="34" charset="0"/>
              </a:rPr>
              <a:t>01</a:t>
            </a:r>
            <a:r>
              <a:rPr lang="en-US" altLang="zh-CN" sz="40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40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EHS经典案例介绍</a:t>
            </a:r>
            <a:endParaRPr lang="zh-CN" altLang="en-US" sz="4000" b="1" dirty="0" smtClean="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4681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Box 4"/>
          <p:cNvSpPr txBox="1">
            <a:spLocks noChangeArrowheads="1"/>
          </p:cNvSpPr>
          <p:nvPr/>
        </p:nvSpPr>
        <p:spPr bwMode="auto">
          <a:xfrm>
            <a:off x="712271" y="813036"/>
            <a:ext cx="39704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6pPr>
            <a:lvl7pPr marL="29718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7pPr>
            <a:lvl8pPr marL="34290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8pPr>
            <a:lvl9pPr marL="38862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9pPr>
          </a:lstStyle>
          <a:p>
            <a:pPr algn="ctr">
              <a:spcBef>
                <a:spcPct val="50000"/>
              </a:spcBef>
            </a:pPr>
            <a:r>
              <a:rPr lang="zh-CN" altLang="en-US" sz="3200" b="1" dirty="0">
                <a:solidFill>
                  <a:schemeClr val="tx2"/>
                </a:solidFill>
                <a:latin typeface="微软雅黑" panose="020B0503020204020204" pitchFamily="34" charset="-122"/>
                <a:ea typeface="+mj-ea"/>
                <a:cs typeface="微软雅黑" panose="020B0503020204020204" pitchFamily="34" charset="-122"/>
              </a:rPr>
              <a:t>经典案例</a:t>
            </a:r>
            <a:r>
              <a:rPr lang="en-US" sz="3200" b="1" dirty="0">
                <a:solidFill>
                  <a:schemeClr val="tx2"/>
                </a:solidFill>
                <a:latin typeface="微软雅黑" panose="020B0503020204020204" pitchFamily="34" charset="-122"/>
                <a:ea typeface="+mj-ea"/>
                <a:cs typeface="微软雅黑" panose="020B0503020204020204" pitchFamily="34" charset="-122"/>
              </a:rPr>
              <a:t>-</a:t>
            </a:r>
            <a:r>
              <a:rPr lang="zh-CN" altLang="en-US" sz="3200" b="1" dirty="0">
                <a:solidFill>
                  <a:schemeClr val="tx2"/>
                </a:solidFill>
                <a:latin typeface="微软雅黑" panose="020B0503020204020204" pitchFamily="34" charset="-122"/>
                <a:ea typeface="+mj-ea"/>
                <a:cs typeface="微软雅黑" panose="020B0503020204020204" pitchFamily="34" charset="-122"/>
              </a:rPr>
              <a:t>八大公害</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sp>
        <p:nvSpPr>
          <p:cNvPr id="33" name="Text Box 64"/>
          <p:cNvSpPr txBox="1">
            <a:spLocks noChangeArrowheads="1"/>
          </p:cNvSpPr>
          <p:nvPr/>
        </p:nvSpPr>
        <p:spPr bwMode="auto">
          <a:xfrm>
            <a:off x="1039824" y="1680808"/>
            <a:ext cx="8640763"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spcBef>
                <a:spcPct val="60000"/>
              </a:spcBef>
            </a:pPr>
            <a:r>
              <a:rPr 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1.1930</a:t>
            </a:r>
            <a:r>
              <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年比利时马斯河谷烟雾事件，造成数千人发病；</a:t>
            </a:r>
            <a:endPar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ct val="60000"/>
              </a:spcBef>
            </a:pPr>
            <a:r>
              <a:rPr 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2.1948</a:t>
            </a:r>
            <a:r>
              <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年美国多诺拉烟雾事件，造成</a:t>
            </a:r>
            <a:r>
              <a:rPr lang="en-US" b="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6000</a:t>
            </a:r>
            <a:r>
              <a:rPr lang="zh-CN" altLang="en-US" b="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人</a:t>
            </a:r>
            <a:r>
              <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患病；</a:t>
            </a:r>
            <a:endPar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ct val="60000"/>
              </a:spcBef>
            </a:pPr>
            <a:r>
              <a:rPr 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3.1952</a:t>
            </a:r>
            <a:r>
              <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年英国伦敦烟雾事件，</a:t>
            </a:r>
            <a:r>
              <a:rPr 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5</a:t>
            </a:r>
            <a:r>
              <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天死亡</a:t>
            </a:r>
            <a:r>
              <a:rPr lang="en-US" b="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4000</a:t>
            </a:r>
            <a:r>
              <a:rPr lang="zh-CN" altLang="en-US" b="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人</a:t>
            </a:r>
            <a:r>
              <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4" name="Picture 65" descr="bda04306b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59187" y="3481033"/>
            <a:ext cx="3311525" cy="217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66"/>
          <p:cNvSpPr txBox="1">
            <a:spLocks noChangeArrowheads="1"/>
          </p:cNvSpPr>
          <p:nvPr/>
        </p:nvSpPr>
        <p:spPr bwMode="auto">
          <a:xfrm>
            <a:off x="3559187" y="6000847"/>
            <a:ext cx="367188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1600" b="1" dirty="0">
                <a:solidFill>
                  <a:srgbClr val="FF0000"/>
                </a:solidFill>
                <a:ea typeface="微软雅黑" panose="020B0503020204020204" pitchFamily="34" charset="-122"/>
                <a:cs typeface="微软雅黑" panose="020B0503020204020204" pitchFamily="34" charset="-122"/>
              </a:rPr>
              <a:t>伦敦警察手持火把在大雾中指挥交通</a:t>
            </a:r>
            <a:endParaRPr lang="zh-CN" altLang="en-US" sz="1600" b="1" dirty="0">
              <a:solidFill>
                <a:srgbClr val="FF0000"/>
              </a:solidFill>
              <a:ea typeface="微软雅黑" panose="020B0503020204020204" pitchFamily="34" charset="-122"/>
              <a:cs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2649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Box 4"/>
          <p:cNvSpPr txBox="1">
            <a:spLocks noChangeArrowheads="1"/>
          </p:cNvSpPr>
          <p:nvPr/>
        </p:nvSpPr>
        <p:spPr bwMode="auto">
          <a:xfrm>
            <a:off x="712271" y="785740"/>
            <a:ext cx="39704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6pPr>
            <a:lvl7pPr marL="29718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7pPr>
            <a:lvl8pPr marL="34290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8pPr>
            <a:lvl9pPr marL="38862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9pPr>
          </a:lstStyle>
          <a:p>
            <a:pPr algn="ctr">
              <a:spcBef>
                <a:spcPct val="50000"/>
              </a:spcBef>
            </a:pPr>
            <a:r>
              <a:rPr lang="zh-CN" altLang="en-US" sz="3200" b="1" dirty="0">
                <a:solidFill>
                  <a:schemeClr val="tx2"/>
                </a:solidFill>
                <a:latin typeface="微软雅黑" panose="020B0503020204020204" pitchFamily="34" charset="-122"/>
                <a:ea typeface="+mj-ea"/>
                <a:cs typeface="微软雅黑" panose="020B0503020204020204" pitchFamily="34" charset="-122"/>
              </a:rPr>
              <a:t>经典案例</a:t>
            </a:r>
            <a:r>
              <a:rPr lang="en-US" sz="3200" b="1" dirty="0">
                <a:solidFill>
                  <a:schemeClr val="tx2"/>
                </a:solidFill>
                <a:latin typeface="微软雅黑" panose="020B0503020204020204" pitchFamily="34" charset="-122"/>
                <a:ea typeface="+mj-ea"/>
                <a:cs typeface="微软雅黑" panose="020B0503020204020204" pitchFamily="34" charset="-122"/>
              </a:rPr>
              <a:t>-</a:t>
            </a:r>
            <a:r>
              <a:rPr lang="zh-CN" altLang="en-US" sz="3200" b="1" dirty="0">
                <a:solidFill>
                  <a:schemeClr val="tx2"/>
                </a:solidFill>
                <a:latin typeface="微软雅黑" panose="020B0503020204020204" pitchFamily="34" charset="-122"/>
                <a:ea typeface="+mj-ea"/>
                <a:cs typeface="微软雅黑" panose="020B0503020204020204" pitchFamily="34" charset="-122"/>
              </a:rPr>
              <a:t>八大公害</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sp>
        <p:nvSpPr>
          <p:cNvPr id="15" name="Text Box 64"/>
          <p:cNvSpPr txBox="1">
            <a:spLocks noChangeArrowheads="1"/>
          </p:cNvSpPr>
          <p:nvPr/>
        </p:nvSpPr>
        <p:spPr bwMode="auto">
          <a:xfrm>
            <a:off x="1026579" y="1563332"/>
            <a:ext cx="8640763" cy="360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40000"/>
              </a:lnSpc>
              <a:spcBef>
                <a:spcPct val="60000"/>
              </a:spcBef>
            </a:pPr>
            <a:r>
              <a:rPr 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4.1943</a:t>
            </a:r>
            <a:r>
              <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年美国洛杉矶光化学烟雾事件，大多数居民患病，</a:t>
            </a:r>
            <a:r>
              <a:rPr 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65</a:t>
            </a:r>
            <a:r>
              <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岁以上老人死亡</a:t>
            </a:r>
            <a:r>
              <a:rPr lang="en-US" b="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400</a:t>
            </a:r>
            <a:r>
              <a:rPr lang="zh-CN" altLang="en-US" b="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人</a:t>
            </a:r>
            <a:r>
              <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a:t>
            </a:r>
            <a:endPar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ct val="60000"/>
              </a:spcBef>
            </a:pPr>
            <a:r>
              <a:rPr 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5.1953</a:t>
            </a:r>
            <a:r>
              <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年日本九州熊本县水俣镇因排入水体的废水中含镉，使</a:t>
            </a:r>
            <a:r>
              <a:rPr lang="en-US" b="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180</a:t>
            </a:r>
            <a:r>
              <a:rPr lang="zh-CN" altLang="en-US" b="0" dirty="0">
                <a:solidFill>
                  <a:srgbClr val="FF3300"/>
                </a:solidFill>
                <a:latin typeface="微软雅黑" panose="020B0503020204020204" pitchFamily="34" charset="-122"/>
                <a:ea typeface="微软雅黑" panose="020B0503020204020204" pitchFamily="34" charset="-122"/>
                <a:cs typeface="微软雅黑" panose="020B0503020204020204" pitchFamily="34" charset="-122"/>
              </a:rPr>
              <a:t>多人</a:t>
            </a:r>
            <a:r>
              <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rPr>
              <a:t>致病，很多患者全身疼痛难忍，并引发了贫血、胃萎缩、骨质软化等一系列难以治愈的疾病；</a:t>
            </a:r>
            <a:endPar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ct val="60000"/>
              </a:spcBef>
            </a:pPr>
            <a:endPar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ct val="60000"/>
              </a:spcBef>
            </a:pPr>
            <a:endPar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ct val="60000"/>
              </a:spcBef>
            </a:pPr>
            <a:endPar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40000"/>
              </a:lnSpc>
              <a:spcBef>
                <a:spcPct val="60000"/>
              </a:spcBef>
            </a:pPr>
            <a:endParaRPr lang="zh-CN" altLang="en-US" b="0" dirty="0">
              <a:solidFill>
                <a:srgbClr val="0033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6" name="Picture 65" descr="0130000009834212359685646564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98017" y="3491174"/>
            <a:ext cx="3090862" cy="255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6" descr="013000002784091239273453257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7009" y="3059374"/>
            <a:ext cx="2411412" cy="357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67" descr="0130000024748612253475857704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0298" y="3059374"/>
            <a:ext cx="2411412"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5189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Box 4"/>
          <p:cNvSpPr txBox="1">
            <a:spLocks noChangeArrowheads="1"/>
          </p:cNvSpPr>
          <p:nvPr/>
        </p:nvSpPr>
        <p:spPr bwMode="auto">
          <a:xfrm>
            <a:off x="712271" y="813036"/>
            <a:ext cx="397040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6pPr>
            <a:lvl7pPr marL="29718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7pPr>
            <a:lvl8pPr marL="34290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8pPr>
            <a:lvl9pPr marL="38862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9pPr>
          </a:lstStyle>
          <a:p>
            <a:pPr algn="ctr">
              <a:spcBef>
                <a:spcPct val="50000"/>
              </a:spcBef>
            </a:pPr>
            <a:r>
              <a:rPr lang="zh-CN" altLang="en-US" sz="3200" b="1" dirty="0">
                <a:solidFill>
                  <a:schemeClr val="tx2"/>
                </a:solidFill>
                <a:latin typeface="微软雅黑" panose="020B0503020204020204" pitchFamily="34" charset="-122"/>
                <a:ea typeface="+mj-ea"/>
                <a:cs typeface="微软雅黑" panose="020B0503020204020204" pitchFamily="34" charset="-122"/>
              </a:rPr>
              <a:t>经典案例</a:t>
            </a:r>
            <a:r>
              <a:rPr lang="en-US" sz="3200" b="1" dirty="0">
                <a:solidFill>
                  <a:schemeClr val="tx2"/>
                </a:solidFill>
                <a:latin typeface="微软雅黑" panose="020B0503020204020204" pitchFamily="34" charset="-122"/>
                <a:ea typeface="+mj-ea"/>
                <a:cs typeface="微软雅黑" panose="020B0503020204020204" pitchFamily="34" charset="-122"/>
              </a:rPr>
              <a:t>-</a:t>
            </a:r>
            <a:r>
              <a:rPr lang="zh-CN" altLang="en-US" sz="3200" b="1" dirty="0">
                <a:solidFill>
                  <a:schemeClr val="tx2"/>
                </a:solidFill>
                <a:latin typeface="微软雅黑" panose="020B0503020204020204" pitchFamily="34" charset="-122"/>
                <a:ea typeface="+mj-ea"/>
                <a:cs typeface="微软雅黑" panose="020B0503020204020204" pitchFamily="34" charset="-122"/>
              </a:rPr>
              <a:t>八大公害</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sp>
        <p:nvSpPr>
          <p:cNvPr id="15" name="Text Box 64"/>
          <p:cNvSpPr txBox="1">
            <a:spLocks noChangeArrowheads="1"/>
          </p:cNvSpPr>
          <p:nvPr/>
        </p:nvSpPr>
        <p:spPr bwMode="auto">
          <a:xfrm>
            <a:off x="1026579" y="1700213"/>
            <a:ext cx="8640763" cy="4025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ct val="60000"/>
              </a:spcBef>
            </a:pPr>
            <a:r>
              <a:rPr lang="en-US" b="0" dirty="0">
                <a:solidFill>
                  <a:srgbClr val="003300"/>
                </a:solidFill>
                <a:cs typeface="微软雅黑" panose="020B0503020204020204" pitchFamily="34" charset="-122"/>
              </a:rPr>
              <a:t>6.1984</a:t>
            </a:r>
            <a:r>
              <a:rPr lang="zh-CN" altLang="en-US" b="0" dirty="0">
                <a:solidFill>
                  <a:srgbClr val="003300"/>
                </a:solidFill>
                <a:cs typeface="微软雅黑" panose="020B0503020204020204" pitchFamily="34" charset="-122"/>
              </a:rPr>
              <a:t>年</a:t>
            </a:r>
            <a:r>
              <a:rPr lang="en-US" b="0" dirty="0">
                <a:solidFill>
                  <a:srgbClr val="003300"/>
                </a:solidFill>
                <a:cs typeface="微软雅黑" panose="020B0503020204020204" pitchFamily="34" charset="-122"/>
              </a:rPr>
              <a:t>12</a:t>
            </a:r>
            <a:r>
              <a:rPr lang="zh-CN" altLang="en-US" b="0" dirty="0">
                <a:solidFill>
                  <a:srgbClr val="003300"/>
                </a:solidFill>
                <a:cs typeface="微软雅黑" panose="020B0503020204020204" pitchFamily="34" charset="-122"/>
              </a:rPr>
              <a:t>月</a:t>
            </a:r>
            <a:r>
              <a:rPr lang="en-US" b="0" dirty="0">
                <a:solidFill>
                  <a:srgbClr val="003300"/>
                </a:solidFill>
                <a:cs typeface="微软雅黑" panose="020B0503020204020204" pitchFamily="34" charset="-122"/>
              </a:rPr>
              <a:t>3</a:t>
            </a:r>
            <a:r>
              <a:rPr lang="zh-CN" altLang="en-US" b="0" dirty="0">
                <a:solidFill>
                  <a:srgbClr val="003300"/>
                </a:solidFill>
                <a:cs typeface="微软雅黑" panose="020B0503020204020204" pitchFamily="34" charset="-122"/>
              </a:rPr>
              <a:t>日印度博帕尔市，一家由美国投资的农药厂的剧毒原料异氰酸甲酯突然泄露，数十吨毒气以每小时</a:t>
            </a:r>
            <a:r>
              <a:rPr lang="en-US" b="0" dirty="0">
                <a:solidFill>
                  <a:srgbClr val="003300"/>
                </a:solidFill>
                <a:cs typeface="微软雅黑" panose="020B0503020204020204" pitchFamily="34" charset="-122"/>
              </a:rPr>
              <a:t>5000</a:t>
            </a:r>
            <a:r>
              <a:rPr lang="zh-CN" altLang="en-US" b="0" dirty="0">
                <a:solidFill>
                  <a:srgbClr val="003300"/>
                </a:solidFill>
                <a:cs typeface="微软雅黑" panose="020B0503020204020204" pitchFamily="34" charset="-122"/>
              </a:rPr>
              <a:t>米的速度向四周扩散。在</a:t>
            </a:r>
            <a:r>
              <a:rPr lang="en-US" b="0" dirty="0">
                <a:solidFill>
                  <a:srgbClr val="003300"/>
                </a:solidFill>
                <a:cs typeface="微软雅黑" panose="020B0503020204020204" pitchFamily="34" charset="-122"/>
              </a:rPr>
              <a:t>40</a:t>
            </a:r>
            <a:r>
              <a:rPr lang="zh-CN" altLang="en-US" b="0" dirty="0">
                <a:solidFill>
                  <a:srgbClr val="003300"/>
                </a:solidFill>
                <a:cs typeface="微软雅黑" panose="020B0503020204020204" pitchFamily="34" charset="-122"/>
              </a:rPr>
              <a:t>平方千米的范围内，波及</a:t>
            </a:r>
            <a:r>
              <a:rPr lang="en-US" b="0" dirty="0">
                <a:solidFill>
                  <a:srgbClr val="003300"/>
                </a:solidFill>
                <a:cs typeface="微软雅黑" panose="020B0503020204020204" pitchFamily="34" charset="-122"/>
              </a:rPr>
              <a:t>11</a:t>
            </a:r>
            <a:r>
              <a:rPr lang="zh-CN" altLang="en-US" b="0" dirty="0">
                <a:solidFill>
                  <a:srgbClr val="003300"/>
                </a:solidFill>
                <a:cs typeface="微软雅黑" panose="020B0503020204020204" pitchFamily="34" charset="-122"/>
              </a:rPr>
              <a:t>个居民区，</a:t>
            </a:r>
            <a:r>
              <a:rPr lang="en-US" b="0" dirty="0">
                <a:solidFill>
                  <a:srgbClr val="FF3300"/>
                </a:solidFill>
                <a:cs typeface="微软雅黑" panose="020B0503020204020204" pitchFamily="34" charset="-122"/>
              </a:rPr>
              <a:t>20</a:t>
            </a:r>
            <a:r>
              <a:rPr lang="zh-CN" altLang="en-US" b="0" dirty="0">
                <a:solidFill>
                  <a:srgbClr val="FF3300"/>
                </a:solidFill>
                <a:cs typeface="微软雅黑" panose="020B0503020204020204" pitchFamily="34" charset="-122"/>
              </a:rPr>
              <a:t>多万人</a:t>
            </a:r>
            <a:r>
              <a:rPr lang="zh-CN" altLang="en-US" b="0" dirty="0">
                <a:solidFill>
                  <a:srgbClr val="003300"/>
                </a:solidFill>
                <a:cs typeface="微软雅黑" panose="020B0503020204020204" pitchFamily="34" charset="-122"/>
              </a:rPr>
              <a:t>受到伤害，其中</a:t>
            </a:r>
            <a:r>
              <a:rPr lang="en-US" b="0" dirty="0">
                <a:solidFill>
                  <a:srgbClr val="FF3300"/>
                </a:solidFill>
                <a:cs typeface="微软雅黑" panose="020B0503020204020204" pitchFamily="34" charset="-122"/>
              </a:rPr>
              <a:t>2800</a:t>
            </a:r>
            <a:r>
              <a:rPr lang="zh-CN" altLang="en-US" b="0" dirty="0">
                <a:solidFill>
                  <a:srgbClr val="FF3300"/>
                </a:solidFill>
                <a:cs typeface="微软雅黑" panose="020B0503020204020204" pitchFamily="34" charset="-122"/>
              </a:rPr>
              <a:t>多人</a:t>
            </a:r>
            <a:r>
              <a:rPr lang="zh-CN" altLang="en-US" b="0" dirty="0">
                <a:solidFill>
                  <a:srgbClr val="003300"/>
                </a:solidFill>
                <a:cs typeface="微软雅黑" panose="020B0503020204020204" pitchFamily="34" charset="-122"/>
              </a:rPr>
              <a:t>死亡，</a:t>
            </a:r>
            <a:r>
              <a:rPr lang="en-US" b="0" dirty="0">
                <a:solidFill>
                  <a:srgbClr val="FF3300"/>
                </a:solidFill>
                <a:cs typeface="微软雅黑" panose="020B0503020204020204" pitchFamily="34" charset="-122"/>
              </a:rPr>
              <a:t>5</a:t>
            </a:r>
            <a:r>
              <a:rPr lang="zh-CN" altLang="en-US" b="0" dirty="0">
                <a:solidFill>
                  <a:srgbClr val="FF3300"/>
                </a:solidFill>
                <a:cs typeface="微软雅黑" panose="020B0503020204020204" pitchFamily="34" charset="-122"/>
              </a:rPr>
              <a:t>万余人</a:t>
            </a:r>
            <a:r>
              <a:rPr lang="zh-CN" altLang="en-US" b="0" dirty="0">
                <a:solidFill>
                  <a:srgbClr val="003300"/>
                </a:solidFill>
                <a:cs typeface="微软雅黑" panose="020B0503020204020204" pitchFamily="34" charset="-122"/>
              </a:rPr>
              <a:t>终生失明。</a:t>
            </a:r>
            <a:endParaRPr lang="zh-CN" altLang="en-US" b="0" dirty="0">
              <a:solidFill>
                <a:srgbClr val="003300"/>
              </a:solidFill>
              <a:cs typeface="微软雅黑" panose="020B0503020204020204" pitchFamily="34" charset="-122"/>
            </a:endParaRPr>
          </a:p>
          <a:p>
            <a:pPr>
              <a:lnSpc>
                <a:spcPct val="130000"/>
              </a:lnSpc>
              <a:spcBef>
                <a:spcPct val="60000"/>
              </a:spcBef>
            </a:pPr>
            <a:r>
              <a:rPr lang="en-US" dirty="0">
                <a:solidFill>
                  <a:srgbClr val="003300"/>
                </a:solidFill>
                <a:cs typeface="微软雅黑" panose="020B0503020204020204" pitchFamily="34" charset="-122"/>
              </a:rPr>
              <a:t>7.1986</a:t>
            </a:r>
            <a:r>
              <a:rPr lang="zh-CN" altLang="en-US" dirty="0">
                <a:solidFill>
                  <a:srgbClr val="003300"/>
                </a:solidFill>
                <a:cs typeface="微软雅黑" panose="020B0503020204020204" pitchFamily="34" charset="-122"/>
              </a:rPr>
              <a:t>年</a:t>
            </a:r>
            <a:r>
              <a:rPr lang="en-US" dirty="0">
                <a:solidFill>
                  <a:srgbClr val="003300"/>
                </a:solidFill>
                <a:cs typeface="微软雅黑" panose="020B0503020204020204" pitchFamily="34" charset="-122"/>
              </a:rPr>
              <a:t>4</a:t>
            </a:r>
            <a:r>
              <a:rPr lang="zh-CN" altLang="en-US" dirty="0">
                <a:solidFill>
                  <a:srgbClr val="003300"/>
                </a:solidFill>
                <a:cs typeface="微软雅黑" panose="020B0503020204020204" pitchFamily="34" charset="-122"/>
              </a:rPr>
              <a:t>月，前苏联切尔诺贝利核电站第</a:t>
            </a:r>
            <a:r>
              <a:rPr lang="en-US" dirty="0">
                <a:solidFill>
                  <a:srgbClr val="003300"/>
                </a:solidFill>
                <a:cs typeface="微软雅黑" panose="020B0503020204020204" pitchFamily="34" charset="-122"/>
              </a:rPr>
              <a:t>4</a:t>
            </a:r>
            <a:r>
              <a:rPr lang="zh-CN" altLang="en-US" dirty="0">
                <a:solidFill>
                  <a:srgbClr val="003300"/>
                </a:solidFill>
                <a:cs typeface="微软雅黑" panose="020B0503020204020204" pitchFamily="34" charset="-122"/>
              </a:rPr>
              <a:t>号机组按计划停机检查，由于工作人员多次违反操作规程，致使反应堆爆炸起火。摄氏</a:t>
            </a:r>
            <a:r>
              <a:rPr lang="en-US" dirty="0">
                <a:solidFill>
                  <a:srgbClr val="003300"/>
                </a:solidFill>
                <a:cs typeface="微软雅黑" panose="020B0503020204020204" pitchFamily="34" charset="-122"/>
              </a:rPr>
              <a:t>2000</a:t>
            </a:r>
            <a:r>
              <a:rPr lang="zh-CN" altLang="en-US" dirty="0">
                <a:solidFill>
                  <a:srgbClr val="003300"/>
                </a:solidFill>
                <a:cs typeface="微软雅黑" panose="020B0503020204020204" pitchFamily="34" charset="-122"/>
              </a:rPr>
              <a:t>度的高温火球迅速烧毁了机房，高强度放射性物质四处蔓延，</a:t>
            </a:r>
            <a:r>
              <a:rPr lang="en-US" dirty="0">
                <a:solidFill>
                  <a:srgbClr val="FF0000"/>
                </a:solidFill>
                <a:cs typeface="微软雅黑" panose="020B0503020204020204" pitchFamily="34" charset="-122"/>
              </a:rPr>
              <a:t>7000</a:t>
            </a:r>
            <a:r>
              <a:rPr lang="zh-CN" altLang="en-US" dirty="0">
                <a:solidFill>
                  <a:srgbClr val="FF0000"/>
                </a:solidFill>
                <a:cs typeface="微软雅黑" panose="020B0503020204020204" pitchFamily="34" charset="-122"/>
              </a:rPr>
              <a:t>余人</a:t>
            </a:r>
            <a:r>
              <a:rPr lang="zh-CN" altLang="en-US" dirty="0">
                <a:solidFill>
                  <a:srgbClr val="003300"/>
                </a:solidFill>
                <a:cs typeface="微软雅黑" panose="020B0503020204020204" pitchFamily="34" charset="-122"/>
              </a:rPr>
              <a:t>死于非命，受放射性伤害的人数难以统计；</a:t>
            </a:r>
            <a:endParaRPr lang="zh-CN" altLang="en-US" dirty="0">
              <a:solidFill>
                <a:srgbClr val="003300"/>
              </a:solidFill>
              <a:cs typeface="微软雅黑" panose="020B0503020204020204" pitchFamily="34" charset="-122"/>
            </a:endParaRPr>
          </a:p>
          <a:p>
            <a:pPr>
              <a:lnSpc>
                <a:spcPct val="130000"/>
              </a:lnSpc>
              <a:spcBef>
                <a:spcPct val="60000"/>
              </a:spcBef>
            </a:pPr>
            <a:r>
              <a:rPr lang="en-US" dirty="0">
                <a:solidFill>
                  <a:srgbClr val="003300"/>
                </a:solidFill>
                <a:cs typeface="微软雅黑" panose="020B0503020204020204" pitchFamily="34" charset="-122"/>
              </a:rPr>
              <a:t>8.1991</a:t>
            </a:r>
            <a:r>
              <a:rPr lang="zh-CN" altLang="en-US" dirty="0">
                <a:solidFill>
                  <a:srgbClr val="003300"/>
                </a:solidFill>
                <a:cs typeface="微软雅黑" panose="020B0503020204020204" pitchFamily="34" charset="-122"/>
              </a:rPr>
              <a:t>年波斯湾战争。伊拉克打开艾哈迈迪输油管，每天将几百万桶原油倾泻入大海，在海湾内形成一片长</a:t>
            </a:r>
            <a:r>
              <a:rPr lang="en-US" dirty="0">
                <a:solidFill>
                  <a:srgbClr val="003300"/>
                </a:solidFill>
                <a:cs typeface="微软雅黑" panose="020B0503020204020204" pitchFamily="34" charset="-122"/>
              </a:rPr>
              <a:t>56</a:t>
            </a:r>
            <a:r>
              <a:rPr lang="zh-CN" altLang="en-US" dirty="0">
                <a:solidFill>
                  <a:srgbClr val="003300"/>
                </a:solidFill>
                <a:cs typeface="微软雅黑" panose="020B0503020204020204" pitchFamily="34" charset="-122"/>
              </a:rPr>
              <a:t>千米、宽</a:t>
            </a:r>
            <a:r>
              <a:rPr lang="en-US" dirty="0">
                <a:solidFill>
                  <a:srgbClr val="003300"/>
                </a:solidFill>
                <a:cs typeface="微软雅黑" panose="020B0503020204020204" pitchFamily="34" charset="-122"/>
              </a:rPr>
              <a:t>16</a:t>
            </a:r>
            <a:r>
              <a:rPr lang="zh-CN" altLang="en-US" dirty="0">
                <a:solidFill>
                  <a:srgbClr val="003300"/>
                </a:solidFill>
                <a:cs typeface="微软雅黑" panose="020B0503020204020204" pitchFamily="34" charset="-122"/>
              </a:rPr>
              <a:t>千米的油膜，几天后溢油总量就达到</a:t>
            </a:r>
            <a:r>
              <a:rPr lang="en-US" dirty="0">
                <a:solidFill>
                  <a:srgbClr val="FF0000"/>
                </a:solidFill>
                <a:cs typeface="微软雅黑" panose="020B0503020204020204" pitchFamily="34" charset="-122"/>
              </a:rPr>
              <a:t>1100</a:t>
            </a:r>
            <a:r>
              <a:rPr lang="zh-CN" altLang="en-US" dirty="0">
                <a:solidFill>
                  <a:srgbClr val="FF0000"/>
                </a:solidFill>
                <a:cs typeface="微软雅黑" panose="020B0503020204020204" pitchFamily="34" charset="-122"/>
              </a:rPr>
              <a:t>万桶</a:t>
            </a:r>
            <a:r>
              <a:rPr lang="zh-CN" altLang="en-US" dirty="0">
                <a:solidFill>
                  <a:srgbClr val="003300"/>
                </a:solidFill>
                <a:cs typeface="微软雅黑" panose="020B0503020204020204" pitchFamily="34" charset="-122"/>
              </a:rPr>
              <a:t>（约</a:t>
            </a:r>
            <a:r>
              <a:rPr lang="en-US" dirty="0">
                <a:solidFill>
                  <a:srgbClr val="003300"/>
                </a:solidFill>
                <a:cs typeface="微软雅黑" panose="020B0503020204020204" pitchFamily="34" charset="-122"/>
              </a:rPr>
              <a:t>170</a:t>
            </a:r>
            <a:r>
              <a:rPr lang="zh-CN" altLang="en-US" dirty="0">
                <a:solidFill>
                  <a:srgbClr val="003300"/>
                </a:solidFill>
                <a:cs typeface="微软雅黑" panose="020B0503020204020204" pitchFamily="34" charset="-122"/>
              </a:rPr>
              <a:t>万吨），而以每天</a:t>
            </a:r>
            <a:r>
              <a:rPr lang="en-US" dirty="0">
                <a:solidFill>
                  <a:srgbClr val="003300"/>
                </a:solidFill>
                <a:cs typeface="微软雅黑" panose="020B0503020204020204" pitchFamily="34" charset="-122"/>
              </a:rPr>
              <a:t>24</a:t>
            </a:r>
            <a:r>
              <a:rPr lang="zh-CN" altLang="en-US" dirty="0">
                <a:solidFill>
                  <a:srgbClr val="003300"/>
                </a:solidFill>
                <a:cs typeface="微软雅黑" panose="020B0503020204020204" pitchFamily="34" charset="-122"/>
              </a:rPr>
              <a:t>千米的速度向南漂移。所经之处有</a:t>
            </a:r>
            <a:r>
              <a:rPr lang="en-US" dirty="0">
                <a:solidFill>
                  <a:srgbClr val="FF0000"/>
                </a:solidFill>
                <a:cs typeface="微软雅黑" panose="020B0503020204020204" pitchFamily="34" charset="-122"/>
              </a:rPr>
              <a:t>200</a:t>
            </a:r>
            <a:r>
              <a:rPr lang="zh-CN" altLang="en-US" dirty="0">
                <a:solidFill>
                  <a:srgbClr val="FF0000"/>
                </a:solidFill>
                <a:cs typeface="微软雅黑" panose="020B0503020204020204" pitchFamily="34" charset="-122"/>
              </a:rPr>
              <a:t>万</a:t>
            </a:r>
            <a:r>
              <a:rPr lang="zh-CN" altLang="en-US" dirty="0">
                <a:solidFill>
                  <a:srgbClr val="003300"/>
                </a:solidFill>
                <a:cs typeface="微软雅黑" panose="020B0503020204020204" pitchFamily="34" charset="-122"/>
              </a:rPr>
              <a:t>只海鸟丧生，许多鱼类和其他动植物也遭受了灭顶之灾，波斯湾里的一些特产鱼种将永远消失。</a:t>
            </a:r>
            <a:endParaRPr lang="zh-CN" altLang="en-US" dirty="0">
              <a:solidFill>
                <a:srgbClr val="003300"/>
              </a:solidFill>
              <a:cs typeface="微软雅黑" panose="020B0503020204020204" pitchFamily="34"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a:off x="1026579" y="736654"/>
            <a:ext cx="11165421"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32" name="Text Box 4"/>
          <p:cNvSpPr txBox="1">
            <a:spLocks noChangeArrowheads="1"/>
          </p:cNvSpPr>
          <p:nvPr/>
        </p:nvSpPr>
        <p:spPr bwMode="auto">
          <a:xfrm>
            <a:off x="641456" y="799388"/>
            <a:ext cx="34134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ulim" panose="020B0600000101010101" pitchFamily="34" charset="-127"/>
                <a:ea typeface="Gulim" panose="020B0600000101010101" pitchFamily="34" charset="-127"/>
              </a:defRPr>
            </a:lvl1pPr>
            <a:lvl2pPr marL="742950" indent="-285750">
              <a:defRPr>
                <a:solidFill>
                  <a:schemeClr val="tx1"/>
                </a:solidFill>
                <a:latin typeface="Gulim" panose="020B0600000101010101" pitchFamily="34" charset="-127"/>
                <a:ea typeface="Gulim" panose="020B0600000101010101" pitchFamily="34" charset="-127"/>
              </a:defRPr>
            </a:lvl2pPr>
            <a:lvl3pPr marL="1143000" indent="-228600">
              <a:defRPr>
                <a:solidFill>
                  <a:schemeClr val="tx1"/>
                </a:solidFill>
                <a:latin typeface="Gulim" panose="020B0600000101010101" pitchFamily="34" charset="-127"/>
                <a:ea typeface="Gulim" panose="020B0600000101010101" pitchFamily="34" charset="-127"/>
              </a:defRPr>
            </a:lvl3pPr>
            <a:lvl4pPr marL="1600200" indent="-228600">
              <a:defRPr>
                <a:solidFill>
                  <a:schemeClr val="tx1"/>
                </a:solidFill>
                <a:latin typeface="Gulim" panose="020B0600000101010101" pitchFamily="34" charset="-127"/>
                <a:ea typeface="Gulim" panose="020B0600000101010101" pitchFamily="34" charset="-127"/>
              </a:defRPr>
            </a:lvl4pPr>
            <a:lvl5pPr marL="2057400" indent="-228600">
              <a:defRPr>
                <a:solidFill>
                  <a:schemeClr val="tx1"/>
                </a:solidFill>
                <a:latin typeface="Gulim" panose="020B0600000101010101" pitchFamily="34" charset="-127"/>
                <a:ea typeface="Gulim" panose="020B0600000101010101" pitchFamily="34" charset="-127"/>
              </a:defRPr>
            </a:lvl5pPr>
            <a:lvl6pPr marL="25146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6pPr>
            <a:lvl7pPr marL="29718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7pPr>
            <a:lvl8pPr marL="34290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8pPr>
            <a:lvl9pPr marL="3886200" indent="-228600" fontAlgn="base" latinLnBrk="1">
              <a:spcBef>
                <a:spcPct val="0"/>
              </a:spcBef>
              <a:spcAft>
                <a:spcPct val="0"/>
              </a:spcAft>
              <a:buFont typeface="Arial" panose="020B0604020202020204" pitchFamily="34" charset="0"/>
              <a:defRPr>
                <a:solidFill>
                  <a:schemeClr val="tx1"/>
                </a:solidFill>
                <a:latin typeface="Gulim" panose="020B0600000101010101" pitchFamily="34" charset="-127"/>
                <a:ea typeface="Gulim" panose="020B0600000101010101" pitchFamily="34" charset="-127"/>
              </a:defRPr>
            </a:lvl9pPr>
          </a:lstStyle>
          <a:p>
            <a:pPr algn="ctr">
              <a:spcBef>
                <a:spcPct val="50000"/>
              </a:spcBef>
            </a:pPr>
            <a:r>
              <a:rPr lang="zh-CN" altLang="en-US" sz="3200" b="1" dirty="0">
                <a:solidFill>
                  <a:schemeClr val="tx2"/>
                </a:solidFill>
                <a:latin typeface="微软雅黑" panose="020B0503020204020204" pitchFamily="34" charset="-122"/>
                <a:ea typeface="+mj-ea"/>
                <a:cs typeface="微软雅黑" panose="020B0503020204020204" pitchFamily="34" charset="-122"/>
              </a:rPr>
              <a:t>经典案例</a:t>
            </a:r>
            <a:r>
              <a:rPr lang="en-US" sz="3200" b="1" dirty="0" smtClean="0">
                <a:solidFill>
                  <a:schemeClr val="tx2"/>
                </a:solidFill>
                <a:latin typeface="微软雅黑" panose="020B0503020204020204" pitchFamily="34" charset="-122"/>
                <a:ea typeface="+mj-ea"/>
                <a:cs typeface="微软雅黑" panose="020B0503020204020204" pitchFamily="34" charset="-122"/>
              </a:rPr>
              <a:t>-</a:t>
            </a:r>
            <a:r>
              <a:rPr lang="zh-CN" altLang="en-US" sz="3200" b="1" dirty="0" smtClean="0">
                <a:solidFill>
                  <a:schemeClr val="tx2"/>
                </a:solidFill>
                <a:latin typeface="微软雅黑" panose="020B0503020204020204" pitchFamily="34" charset="-122"/>
                <a:ea typeface="+mj-ea"/>
                <a:cs typeface="微软雅黑" panose="020B0503020204020204" pitchFamily="34" charset="-122"/>
              </a:rPr>
              <a:t>国内</a:t>
            </a:r>
            <a:endParaRPr lang="zh-CN" altLang="en-US" sz="3200" b="1" dirty="0">
              <a:solidFill>
                <a:schemeClr val="tx2"/>
              </a:solidFill>
              <a:latin typeface="微软雅黑" panose="020B0503020204020204" pitchFamily="34" charset="-122"/>
              <a:ea typeface="+mj-ea"/>
              <a:cs typeface="微软雅黑" panose="020B0503020204020204" pitchFamily="34" charset="-122"/>
            </a:endParaRPr>
          </a:p>
        </p:txBody>
      </p:sp>
      <p:pic>
        <p:nvPicPr>
          <p:cNvPr id="12" name="Picture 10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05380" y="1758405"/>
            <a:ext cx="4752975" cy="3053424"/>
          </a:xfrm>
          <a:prstGeom prst="rect">
            <a:avLst/>
          </a:prstGeom>
          <a:noFill/>
          <a:ln w="9525" cmpd="sng">
            <a:solidFill>
              <a:srgbClr val="00CCFF"/>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04" descr="Img24451516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2095" y="5075475"/>
            <a:ext cx="2876550" cy="161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5" descr="xinsrc_102070329100271824234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57" y="1758405"/>
            <a:ext cx="3887788" cy="3261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slide(fromLeft)">
                                      <p:cBhvr>
                                        <p:cTn id="7"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0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1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1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2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4.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37.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13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9.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0.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41.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SPECIAL_SOURCE" val="bdnull"/>
</p:tagLst>
</file>

<file path=ppt/tags/tag145.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4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4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48.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49.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0.xml><?xml version="1.0" encoding="utf-8"?>
<p:tagLst xmlns:p="http://schemas.openxmlformats.org/presentationml/2006/main">
  <p:tag name="commondata" val="eyJoZGlkIjoiNDY1MmY4MTY3YzFkZTg4NGM1MWI4N2I1NTA1MWI4MWEifQ=="/>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2.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8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9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9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9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heme/theme1.xml><?xml version="1.0" encoding="utf-8"?>
<a:theme xmlns:a="http://schemas.openxmlformats.org/drawingml/2006/main" name="包图主题2">
  <a:themeElements>
    <a:clrScheme name="自定义 384">
      <a:dk1>
        <a:sysClr val="windowText" lastClr="000000"/>
      </a:dk1>
      <a:lt1>
        <a:sysClr val="window" lastClr="FFFFFF"/>
      </a:lt1>
      <a:dk2>
        <a:srgbClr val="44546A"/>
      </a:dk2>
      <a:lt2>
        <a:srgbClr val="E7E6E6"/>
      </a:lt2>
      <a:accent1>
        <a:srgbClr val="FFC200"/>
      </a:accent1>
      <a:accent2>
        <a:srgbClr val="323F4F"/>
      </a:accent2>
      <a:accent3>
        <a:srgbClr val="FFC200"/>
      </a:accent3>
      <a:accent4>
        <a:srgbClr val="323F4F"/>
      </a:accent4>
      <a:accent5>
        <a:srgbClr val="FFC200"/>
      </a:accent5>
      <a:accent6>
        <a:srgbClr val="323F4F"/>
      </a:accent6>
      <a:hlink>
        <a:srgbClr val="FFC200"/>
      </a:hlink>
      <a:folHlink>
        <a:srgbClr val="FFFF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93">
      <a:dk1>
        <a:srgbClr val="000000"/>
      </a:dk1>
      <a:lt1>
        <a:srgbClr val="FFFFFF"/>
      </a:lt1>
      <a:dk2>
        <a:srgbClr val="44546A"/>
      </a:dk2>
      <a:lt2>
        <a:srgbClr val="E7E6E6"/>
      </a:lt2>
      <a:accent1>
        <a:srgbClr val="003366"/>
      </a:accent1>
      <a:accent2>
        <a:srgbClr val="003366"/>
      </a:accent2>
      <a:accent3>
        <a:srgbClr val="003366"/>
      </a:accent3>
      <a:accent4>
        <a:srgbClr val="003366"/>
      </a:accent4>
      <a:accent5>
        <a:srgbClr val="003366"/>
      </a:accent5>
      <a:accent6>
        <a:srgbClr val="003366"/>
      </a:accent6>
      <a:hlink>
        <a:srgbClr val="003366"/>
      </a:hlink>
      <a:folHlink>
        <a:srgbClr val="003366"/>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包图主题2">
  <a:themeElements>
    <a:clrScheme name="自定义 384">
      <a:dk1>
        <a:sysClr val="windowText" lastClr="000000"/>
      </a:dk1>
      <a:lt1>
        <a:sysClr val="window" lastClr="FFFFFF"/>
      </a:lt1>
      <a:dk2>
        <a:srgbClr val="44546A"/>
      </a:dk2>
      <a:lt2>
        <a:srgbClr val="E7E6E6"/>
      </a:lt2>
      <a:accent1>
        <a:srgbClr val="FFC200"/>
      </a:accent1>
      <a:accent2>
        <a:srgbClr val="323F4F"/>
      </a:accent2>
      <a:accent3>
        <a:srgbClr val="FFC200"/>
      </a:accent3>
      <a:accent4>
        <a:srgbClr val="323F4F"/>
      </a:accent4>
      <a:accent5>
        <a:srgbClr val="FFC200"/>
      </a:accent5>
      <a:accent6>
        <a:srgbClr val="323F4F"/>
      </a:accent6>
      <a:hlink>
        <a:srgbClr val="FFC200"/>
      </a:hlink>
      <a:folHlink>
        <a:srgbClr val="FFFF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自定义设计方案">
  <a:themeElements>
    <a:clrScheme name="自定义 93">
      <a:dk1>
        <a:srgbClr val="000000"/>
      </a:dk1>
      <a:lt1>
        <a:srgbClr val="FFFFFF"/>
      </a:lt1>
      <a:dk2>
        <a:srgbClr val="44546A"/>
      </a:dk2>
      <a:lt2>
        <a:srgbClr val="E7E6E6"/>
      </a:lt2>
      <a:accent1>
        <a:srgbClr val="003366"/>
      </a:accent1>
      <a:accent2>
        <a:srgbClr val="003366"/>
      </a:accent2>
      <a:accent3>
        <a:srgbClr val="003366"/>
      </a:accent3>
      <a:accent4>
        <a:srgbClr val="003366"/>
      </a:accent4>
      <a:accent5>
        <a:srgbClr val="003366"/>
      </a:accent5>
      <a:accent6>
        <a:srgbClr val="003366"/>
      </a:accent6>
      <a:hlink>
        <a:srgbClr val="003366"/>
      </a:hlink>
      <a:folHlink>
        <a:srgbClr val="003366"/>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D9D9D9">
            <a:alpha val="50196"/>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游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5246</Words>
  <Application>WPS 演示</Application>
  <PresentationFormat>自定义</PresentationFormat>
  <Paragraphs>467</Paragraphs>
  <Slides>42</Slides>
  <Notes>42</Notes>
  <HiddenSlides>0</HiddenSlides>
  <MMClips>0</MMClips>
  <ScaleCrop>false</ScaleCrop>
  <HeadingPairs>
    <vt:vector size="8" baseType="variant">
      <vt:variant>
        <vt:lpstr>已用的字体</vt:lpstr>
      </vt:variant>
      <vt:variant>
        <vt:i4>14</vt:i4>
      </vt:variant>
      <vt:variant>
        <vt:lpstr>主题</vt:lpstr>
      </vt:variant>
      <vt:variant>
        <vt:i4>5</vt:i4>
      </vt:variant>
      <vt:variant>
        <vt:lpstr>嵌入 OLE 服务器</vt:lpstr>
      </vt:variant>
      <vt:variant>
        <vt:i4>1</vt:i4>
      </vt:variant>
      <vt:variant>
        <vt:lpstr>幻灯片标题</vt:lpstr>
      </vt:variant>
      <vt:variant>
        <vt:i4>42</vt:i4>
      </vt:variant>
    </vt:vector>
  </HeadingPairs>
  <TitlesOfParts>
    <vt:vector size="62" baseType="lpstr">
      <vt:lpstr>Arial</vt:lpstr>
      <vt:lpstr>宋体</vt:lpstr>
      <vt:lpstr>Wingdings</vt:lpstr>
      <vt:lpstr>微软雅黑</vt:lpstr>
      <vt:lpstr>Arial</vt:lpstr>
      <vt:lpstr>Tahoma</vt:lpstr>
      <vt:lpstr>Gulim</vt:lpstr>
      <vt:lpstr>Malgun Gothic</vt:lpstr>
      <vt:lpstr>Arial Unicode MS</vt:lpstr>
      <vt:lpstr>汉仪旗黑-85S</vt:lpstr>
      <vt:lpstr>黑体</vt:lpstr>
      <vt:lpstr>李旭科毛笔行书</vt:lpstr>
      <vt:lpstr>隶书</vt:lpstr>
      <vt:lpstr>楷体</vt:lpstr>
      <vt:lpstr>包图主题2</vt:lpstr>
      <vt:lpstr>自定义设计方案</vt:lpstr>
      <vt:lpstr>1_包图主题2</vt:lpstr>
      <vt:lpstr>1_自定义设计方案</vt:lpstr>
      <vt:lpstr>3_Office 主题​​</vt:lpstr>
      <vt:lpstr>MS_ClipArt_Gallery.2</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玲俐</cp:lastModifiedBy>
  <cp:revision>80</cp:revision>
  <dcterms:created xsi:type="dcterms:W3CDTF">2019-01-28T09:13:00Z</dcterms:created>
  <dcterms:modified xsi:type="dcterms:W3CDTF">2024-04-19T03:09:25Z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DDFDBCC0BFBF42FD97A2116897051F5E_12</vt:lpwstr>
  </property>
</Properties>
</file>