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79" r:id="rId3"/>
    <p:sldId id="290" r:id="rId4"/>
    <p:sldId id="258" r:id="rId5"/>
    <p:sldId id="259" r:id="rId7"/>
    <p:sldId id="263" r:id="rId8"/>
    <p:sldId id="260" r:id="rId9"/>
    <p:sldId id="267" r:id="rId10"/>
    <p:sldId id="261" r:id="rId11"/>
    <p:sldId id="271" r:id="rId12"/>
    <p:sldId id="276" r:id="rId13"/>
    <p:sldId id="273" r:id="rId14"/>
    <p:sldId id="292" r:id="rId15"/>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4"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uSina" initials="A" lastIdx="2"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00"/>
    <a:srgbClr val="00AC00"/>
    <a:srgbClr val="009900"/>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70" d="100"/>
          <a:sy n="70" d="100"/>
        </p:scale>
        <p:origin x="714" y="66"/>
      </p:cViewPr>
      <p:guideLst>
        <p:guide orient="horz" pos="2174"/>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0" Type="http://schemas.openxmlformats.org/officeDocument/2006/relationships/tags" Target="tags/tag25.xml"/><Relationship Id="rId2" Type="http://schemas.openxmlformats.org/officeDocument/2006/relationships/theme" Target="theme/theme1.xml"/><Relationship Id="rId19" Type="http://schemas.openxmlformats.org/officeDocument/2006/relationships/commentAuthors" Target="commentAuthors.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1" Type="http://schemas.openxmlformats.org/officeDocument/2006/relationships/package" Target="../embeddings/Workbook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c:spPr>
          <c:explosion val="0"/>
          <c:dPt>
            <c:idx val="0"/>
            <c:bubble3D val="0"/>
            <c:spPr>
              <a:solidFill>
                <a:srgbClr val="009900"/>
              </a:solidFill>
              <a:ln w="19050">
                <a:noFill/>
              </a:ln>
              <a:effectLst/>
            </c:spPr>
          </c:dPt>
          <c:dPt>
            <c:idx val="1"/>
            <c:bubble3D val="0"/>
            <c:spPr>
              <a:noFill/>
              <a:ln w="19050">
                <a:noFill/>
              </a:ln>
              <a:effectLst/>
            </c:spPr>
          </c:dPt>
          <c:dLbls>
            <c:delete val="1"/>
          </c:dLbls>
          <c:cat>
            <c:strRef>
              <c:f>Sheet1!$A$2:$A$3</c:f>
              <c:strCache>
                <c:ptCount val="2"/>
                <c:pt idx="0">
                  <c:v>第一季度</c:v>
                </c:pt>
                <c:pt idx="1">
                  <c:v>第二季度</c:v>
                </c:pt>
              </c:strCache>
            </c:strRef>
          </c:cat>
          <c:val>
            <c:numRef>
              <c:f>Sheet1!$B$2:$B$3</c:f>
              <c:numCache>
                <c:formatCode>0%</c:formatCode>
                <c:ptCount val="2"/>
                <c:pt idx="0">
                  <c:v>0.35</c:v>
                </c:pt>
                <c:pt idx="1">
                  <c:v>0.65</c:v>
                </c:pt>
              </c:numCache>
            </c:numRef>
          </c:val>
        </c:ser>
        <c:dLbls>
          <c:showLegendKey val="0"/>
          <c:showVal val="0"/>
          <c:showCatName val="0"/>
          <c:showSerName val="0"/>
          <c:showPercent val="0"/>
          <c:showBubbleSize val="0"/>
          <c:showLeaderLines val="0"/>
        </c:dLbls>
        <c:firstSliceAng val="0"/>
        <c:holeSize val="60"/>
      </c:doughnutChart>
      <c:spPr>
        <a:noFill/>
        <a:ln>
          <a:noFill/>
        </a:ln>
        <a:effectLst/>
      </c:spPr>
    </c:plotArea>
    <c:plotVisOnly val="1"/>
    <c:dispBlanksAs val="zero"/>
    <c:showDLblsOverMax val="0"/>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c:spPr>
          <c:explosion val="0"/>
          <c:dPt>
            <c:idx val="0"/>
            <c:bubble3D val="0"/>
            <c:spPr>
              <a:solidFill>
                <a:srgbClr val="009900"/>
              </a:solidFill>
              <a:ln w="19050">
                <a:noFill/>
              </a:ln>
              <a:effectLst/>
            </c:spPr>
          </c:dPt>
          <c:dPt>
            <c:idx val="1"/>
            <c:bubble3D val="0"/>
            <c:spPr>
              <a:noFill/>
              <a:ln w="19050">
                <a:noFill/>
              </a:ln>
              <a:effectLst/>
            </c:spPr>
          </c:dPt>
          <c:dLbls>
            <c:delete val="1"/>
          </c:dLbls>
          <c:cat>
            <c:strRef>
              <c:f>Sheet1!$A$2:$A$3</c:f>
              <c:strCache>
                <c:ptCount val="2"/>
                <c:pt idx="0">
                  <c:v>第一季度</c:v>
                </c:pt>
                <c:pt idx="1">
                  <c:v>第二季度</c:v>
                </c:pt>
              </c:strCache>
            </c:strRef>
          </c:cat>
          <c:val>
            <c:numRef>
              <c:f>Sheet1!$B$2:$B$3</c:f>
              <c:numCache>
                <c:formatCode>0%</c:formatCode>
                <c:ptCount val="2"/>
                <c:pt idx="0">
                  <c:v>0.85</c:v>
                </c:pt>
                <c:pt idx="1">
                  <c:v>0.15</c:v>
                </c:pt>
              </c:numCache>
            </c:numRef>
          </c:val>
        </c:ser>
        <c:dLbls>
          <c:showLegendKey val="0"/>
          <c:showVal val="0"/>
          <c:showCatName val="0"/>
          <c:showSerName val="0"/>
          <c:showPercent val="0"/>
          <c:showBubbleSize val="0"/>
          <c:showLeaderLines val="0"/>
        </c:dLbls>
        <c:firstSliceAng val="0"/>
        <c:holeSize val="60"/>
      </c:doughnutChart>
      <c:spPr>
        <a:noFill/>
        <a:ln>
          <a:noFill/>
        </a:ln>
        <a:effectLst/>
      </c:spPr>
    </c:plotArea>
    <c:plotVisOnly val="1"/>
    <c:dispBlanksAs val="zero"/>
    <c:showDLblsOverMax val="0"/>
  </c:chart>
  <c:spPr>
    <a:noFill/>
    <a:ln>
      <a:noFill/>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c:spPr>
          <c:explosion val="0"/>
          <c:dPt>
            <c:idx val="0"/>
            <c:bubble3D val="0"/>
            <c:spPr>
              <a:solidFill>
                <a:srgbClr val="009900"/>
              </a:solidFill>
              <a:ln w="19050">
                <a:noFill/>
              </a:ln>
              <a:effectLst/>
            </c:spPr>
          </c:dPt>
          <c:dPt>
            <c:idx val="1"/>
            <c:bubble3D val="0"/>
            <c:spPr>
              <a:noFill/>
              <a:ln w="19050">
                <a:noFill/>
              </a:ln>
              <a:effectLst/>
            </c:spPr>
          </c:dPt>
          <c:dLbls>
            <c:delete val="1"/>
          </c:dLbls>
          <c:cat>
            <c:strRef>
              <c:f>Sheet1!$A$2:$A$3</c:f>
              <c:strCache>
                <c:ptCount val="2"/>
                <c:pt idx="0">
                  <c:v>第一季度</c:v>
                </c:pt>
                <c:pt idx="1">
                  <c:v>第二季度</c:v>
                </c:pt>
              </c:strCache>
            </c:strRef>
          </c:cat>
          <c:val>
            <c:numRef>
              <c:f>Sheet1!$B$2:$B$3</c:f>
              <c:numCache>
                <c:formatCode>0%</c:formatCode>
                <c:ptCount val="2"/>
                <c:pt idx="0">
                  <c:v>0.55</c:v>
                </c:pt>
                <c:pt idx="1">
                  <c:v>0.45</c:v>
                </c:pt>
              </c:numCache>
            </c:numRef>
          </c:val>
        </c:ser>
        <c:dLbls>
          <c:showLegendKey val="0"/>
          <c:showVal val="0"/>
          <c:showCatName val="0"/>
          <c:showSerName val="0"/>
          <c:showPercent val="0"/>
          <c:showBubbleSize val="0"/>
          <c:showLeaderLines val="0"/>
        </c:dLbls>
        <c:firstSliceAng val="0"/>
        <c:holeSize val="60"/>
      </c:doughnutChart>
      <c:spPr>
        <a:noFill/>
        <a:ln>
          <a:noFill/>
        </a:ln>
        <a:effectLst/>
      </c:spPr>
    </c:plotArea>
    <c:plotVisOnly val="1"/>
    <c:dispBlanksAs val="zero"/>
    <c:showDLblsOverMax val="0"/>
  </c:chart>
  <c:spPr>
    <a:noFill/>
    <a:ln>
      <a:noFill/>
    </a:ln>
    <a:effectLst/>
  </c:spPr>
  <c:txPr>
    <a:bodyPr/>
    <a:lstStyle/>
    <a:p>
      <a:pPr>
        <a:defRPr lang="zh-CN"/>
      </a:pP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C8E1C1A7-B300-462D-A833-D226DB0764D2}"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zh-CN" altLang="en-US"/>
        </a:p>
      </dgm:t>
    </dgm:pt>
    <dgm:pt modelId="{4E2470F0-4038-4509-85A2-E54BAA69F8DA}">
      <dgm:prSet phldrT="[文本]" custT="1"/>
      <dgm:spPr>
        <a:solidFill>
          <a:srgbClr val="009900"/>
        </a:solidFill>
      </dgm:spPr>
      <dgm:t>
        <a:bodyPr/>
        <a:lstStyle/>
        <a:p>
          <a:pPr algn="ctr"/>
          <a:r>
            <a:rPr lang="zh-CN" altLang="en-US" sz="1800" b="0" i="0" dirty="0" smtClean="0"/>
            <a:t>◆</a:t>
          </a:r>
          <a:endParaRPr lang="en-US" altLang="zh-CN" sz="1800" b="0" i="0" dirty="0" smtClean="0"/>
        </a:p>
        <a:p>
          <a:pPr indent="457200" algn="l"/>
          <a:r>
            <a:rPr lang="zh-CN" altLang="en-US" sz="1800" b="0" i="0" dirty="0" smtClean="0"/>
            <a:t> 由于安全帽在使用过程中，会逐渐损坏，所以要定期检查，检查有没有龟裂、下凹、裂痕和磨损等情况，发现异常现象要立即更换，不准再继续使用。任何受过重击、有裂痕的安全帽，不论有无损坏现象，均应报废。</a:t>
          </a:r>
          <a:endParaRPr lang="zh-CN" altLang="en-US" sz="1800" b="0" dirty="0">
            <a:solidFill>
              <a:schemeClr val="tx1"/>
            </a:solidFill>
          </a:endParaRPr>
        </a:p>
      </dgm:t>
    </dgm:pt>
    <dgm:pt modelId="{8F03E84A-341D-4C90-BA3F-CB3FBE1D441D}" cxnId="{1CB65EFE-4C4D-4347-8DE6-C289BCF58E0C}" type="parTrans">
      <dgm:prSet/>
      <dgm:spPr/>
      <dgm:t>
        <a:bodyPr/>
        <a:lstStyle/>
        <a:p>
          <a:endParaRPr lang="zh-CN" altLang="en-US"/>
        </a:p>
      </dgm:t>
    </dgm:pt>
    <dgm:pt modelId="{886010F4-28B4-482F-A458-95A88FD890B8}" cxnId="{1CB65EFE-4C4D-4347-8DE6-C289BCF58E0C}" type="sibTrans">
      <dgm:prSet/>
      <dgm:spPr/>
      <dgm:t>
        <a:bodyPr/>
        <a:lstStyle/>
        <a:p>
          <a:endParaRPr lang="zh-CN" altLang="en-US"/>
        </a:p>
      </dgm:t>
    </dgm:pt>
    <dgm:pt modelId="{7D496E48-FBE2-48EC-9A99-B124360B91AC}">
      <dgm:prSet phldrT="[文本]" custT="1"/>
      <dgm:spPr>
        <a:solidFill>
          <a:srgbClr val="009900"/>
        </a:solidFill>
      </dgm:spPr>
      <dgm:t>
        <a:bodyPr/>
        <a:lstStyle/>
        <a:p>
          <a:pPr algn="ctr"/>
          <a:r>
            <a:rPr lang="zh-CN" altLang="en-US" sz="1800" b="0" i="0" dirty="0" smtClean="0"/>
            <a:t>◆ </a:t>
          </a:r>
          <a:endParaRPr lang="en-US" altLang="zh-CN" sz="1800" b="0" i="0" dirty="0" smtClean="0"/>
        </a:p>
        <a:p>
          <a:pPr indent="457200" algn="l"/>
          <a:r>
            <a:rPr lang="zh-CN" altLang="en-US" sz="1800" b="0" i="0" dirty="0" smtClean="0"/>
            <a:t>严禁使用只有下颌带与帽壳连接的安全帽，也就是帽内无缓冲层的安全帽。</a:t>
          </a:r>
        </a:p>
        <a:p>
          <a:pPr algn="ctr"/>
          <a:r>
            <a:rPr lang="zh-CN" altLang="en-US" sz="1800" b="0" i="0" dirty="0" smtClean="0"/>
            <a:t>◆</a:t>
          </a:r>
          <a:endParaRPr lang="en-US" altLang="zh-CN" sz="1800" b="0" i="0" dirty="0" smtClean="0"/>
        </a:p>
        <a:p>
          <a:pPr indent="457200" algn="l"/>
          <a:r>
            <a:rPr lang="zh-CN" altLang="en-US" sz="1800" b="0" i="0" dirty="0" smtClean="0"/>
            <a:t> 施工人员在现场作业中，不得将安全帽脱下，搁置一旁，或当坐垫使用。</a:t>
          </a:r>
        </a:p>
      </dgm:t>
    </dgm:pt>
    <dgm:pt modelId="{30D383EE-99BA-411E-AAD8-FC6BA8B8A505}" cxnId="{F67FF497-BF8A-4C99-B457-F956F5EEEE44}" type="parTrans">
      <dgm:prSet/>
      <dgm:spPr/>
      <dgm:t>
        <a:bodyPr/>
        <a:lstStyle/>
        <a:p>
          <a:endParaRPr lang="zh-CN" altLang="en-US"/>
        </a:p>
      </dgm:t>
    </dgm:pt>
    <dgm:pt modelId="{F03DBCD4-A940-497A-A9B8-2B7C15A0A669}" cxnId="{F67FF497-BF8A-4C99-B457-F956F5EEEE44}" type="sibTrans">
      <dgm:prSet/>
      <dgm:spPr/>
      <dgm:t>
        <a:bodyPr/>
        <a:lstStyle/>
        <a:p>
          <a:endParaRPr lang="zh-CN" altLang="en-US"/>
        </a:p>
      </dgm:t>
    </dgm:pt>
    <dgm:pt modelId="{CA96B12E-DEB1-44C1-8B98-26608F763E34}">
      <dgm:prSet phldrT="[文本]" custT="1"/>
      <dgm:spPr>
        <a:solidFill>
          <a:srgbClr val="009900"/>
        </a:solidFill>
      </dgm:spPr>
      <dgm:t>
        <a:bodyPr/>
        <a:lstStyle/>
        <a:p>
          <a:pPr algn="ctr"/>
          <a:r>
            <a:rPr lang="zh-CN" altLang="en-US" sz="1800" b="0" i="0" dirty="0" smtClean="0"/>
            <a:t>◆ </a:t>
          </a:r>
          <a:endParaRPr lang="en-US" altLang="zh-CN" sz="1800" b="0" i="0" dirty="0" smtClean="0"/>
        </a:p>
        <a:p>
          <a:pPr indent="457200" algn="l"/>
          <a:r>
            <a:rPr lang="zh-CN" altLang="en-US" sz="1800" b="0" i="0" dirty="0" smtClean="0"/>
            <a:t>由于安全帽大部分是使用高密度低压聚乙烯塑料制成，具有硬化和变蜕的性质。所以不易长时间地在阳光下曝晒。</a:t>
          </a:r>
        </a:p>
        <a:p>
          <a:pPr algn="ctr"/>
          <a:r>
            <a:rPr lang="zh-CN" altLang="en-US" sz="1800" b="0" i="0" dirty="0" smtClean="0"/>
            <a:t>◆</a:t>
          </a:r>
          <a:endParaRPr lang="en-US" altLang="zh-CN" sz="1800" b="0" i="0" dirty="0" smtClean="0"/>
        </a:p>
        <a:p>
          <a:pPr indent="457200" algn="l"/>
          <a:r>
            <a:rPr lang="zh-CN" altLang="en-US" sz="1800" b="0" i="0" dirty="0" smtClean="0"/>
            <a:t> 新领的安全帽，首先检查是否有产品合格证，再看是否破损、薄厚不均，缓冲层及调整带和弹性带是否齐全有效。不符合规定要求的立即调换。</a:t>
          </a:r>
          <a:endParaRPr lang="zh-CN" altLang="en-US" sz="1800" dirty="0"/>
        </a:p>
      </dgm:t>
    </dgm:pt>
    <dgm:pt modelId="{6D2079DC-9724-4EE8-85E1-67B4E8BF2BC2}" cxnId="{414DD96E-0BE4-4194-B49B-71C5E13DBE4A}" type="parTrans">
      <dgm:prSet/>
      <dgm:spPr/>
      <dgm:t>
        <a:bodyPr/>
        <a:lstStyle/>
        <a:p>
          <a:endParaRPr lang="zh-CN" altLang="en-US"/>
        </a:p>
      </dgm:t>
    </dgm:pt>
    <dgm:pt modelId="{8B44823C-BFFE-4142-A3F3-BC6F2DFF782A}" cxnId="{414DD96E-0BE4-4194-B49B-71C5E13DBE4A}" type="sibTrans">
      <dgm:prSet/>
      <dgm:spPr/>
      <dgm:t>
        <a:bodyPr/>
        <a:lstStyle/>
        <a:p>
          <a:endParaRPr lang="zh-CN" altLang="en-US"/>
        </a:p>
      </dgm:t>
    </dgm:pt>
    <dgm:pt modelId="{0D632080-7C1B-46D7-929D-A539C899D6C4}">
      <dgm:prSet phldrT="[文本]" custT="1"/>
      <dgm:spPr>
        <a:solidFill>
          <a:srgbClr val="009900"/>
        </a:solidFill>
      </dgm:spPr>
      <dgm:t>
        <a:bodyPr/>
        <a:lstStyle/>
        <a:p>
          <a:pPr algn="ctr"/>
          <a:r>
            <a:rPr lang="zh-CN" altLang="en-US" sz="1800" b="0" i="0" dirty="0" smtClean="0"/>
            <a:t>◆ </a:t>
          </a:r>
          <a:endParaRPr lang="en-US" altLang="zh-CN" sz="1800" b="0" i="0" dirty="0" smtClean="0"/>
        </a:p>
        <a:p>
          <a:pPr indent="457200" algn="l"/>
          <a:r>
            <a:rPr lang="zh-CN" altLang="en-US" sz="1800" b="0" i="0" dirty="0" smtClean="0"/>
            <a:t>在现场室内作业也要戴安全帽，特别是在室内带电作业时，更要认真戴好安全帽，因为安全帽不但可以防碰撞，而且还能起到绝缘作用。</a:t>
          </a:r>
        </a:p>
        <a:p>
          <a:pPr algn="ctr"/>
          <a:r>
            <a:rPr lang="zh-CN" altLang="en-US" sz="1800" b="0" i="0" dirty="0" smtClean="0"/>
            <a:t>◆</a:t>
          </a:r>
          <a:endParaRPr lang="en-US" altLang="zh-CN" sz="1800" b="0" i="0" dirty="0" smtClean="0"/>
        </a:p>
        <a:p>
          <a:pPr indent="457200" algn="l"/>
          <a:r>
            <a:rPr lang="zh-CN" altLang="en-US" sz="1800" b="0" i="0" dirty="0" smtClean="0"/>
            <a:t> 平时使用安全帽时应保持整洁，不能接触火源，不要任意涂刷油漆。无安全帽一律不准进入施工现场</a:t>
          </a:r>
          <a:r>
            <a:rPr lang="zh-CN" altLang="en-US" sz="1600" b="0" i="0" dirty="0" smtClean="0"/>
            <a:t>。</a:t>
          </a:r>
          <a:endParaRPr lang="zh-CN" altLang="en-US" sz="1600" dirty="0"/>
        </a:p>
      </dgm:t>
    </dgm:pt>
    <dgm:pt modelId="{71407EC6-81A0-448E-9CFD-F441FAFDCA5A}" cxnId="{C1B3FF81-46E1-49D1-8457-C9F508631CF9}" type="parTrans">
      <dgm:prSet/>
      <dgm:spPr/>
      <dgm:t>
        <a:bodyPr/>
        <a:lstStyle/>
        <a:p>
          <a:endParaRPr lang="zh-CN" altLang="en-US"/>
        </a:p>
      </dgm:t>
    </dgm:pt>
    <dgm:pt modelId="{6E8AA26A-C403-42C0-B14A-0DAB89F4EFEA}" cxnId="{C1B3FF81-46E1-49D1-8457-C9F508631CF9}" type="sibTrans">
      <dgm:prSet/>
      <dgm:spPr/>
      <dgm:t>
        <a:bodyPr/>
        <a:lstStyle/>
        <a:p>
          <a:endParaRPr lang="zh-CN" altLang="en-US"/>
        </a:p>
      </dgm:t>
    </dgm:pt>
    <dgm:pt modelId="{CB95CAB3-849D-4299-BED2-A45249B5D0CB}" type="pres">
      <dgm:prSet presAssocID="{C8E1C1A7-B300-462D-A833-D226DB0764D2}" presName="Name0" presStyleCnt="0">
        <dgm:presLayoutVars>
          <dgm:dir/>
          <dgm:resizeHandles val="exact"/>
        </dgm:presLayoutVars>
      </dgm:prSet>
      <dgm:spPr/>
      <dgm:t>
        <a:bodyPr/>
        <a:lstStyle/>
        <a:p>
          <a:endParaRPr lang="zh-CN" altLang="en-US"/>
        </a:p>
      </dgm:t>
    </dgm:pt>
    <dgm:pt modelId="{4DB31B4E-951A-44B5-ADEF-3E6913F5CA4A}" type="pres">
      <dgm:prSet presAssocID="{4E2470F0-4038-4509-85A2-E54BAA69F8DA}" presName="node" presStyleLbl="node1" presStyleIdx="0" presStyleCnt="4" custLinFactNeighborX="31168" custLinFactNeighborY="473">
        <dgm:presLayoutVars>
          <dgm:bulletEnabled val="1"/>
        </dgm:presLayoutVars>
      </dgm:prSet>
      <dgm:spPr/>
      <dgm:t>
        <a:bodyPr/>
        <a:lstStyle/>
        <a:p>
          <a:endParaRPr lang="zh-CN" altLang="en-US"/>
        </a:p>
      </dgm:t>
    </dgm:pt>
    <dgm:pt modelId="{13506E85-DC1B-414E-B6A9-48FAFF628924}" type="pres">
      <dgm:prSet presAssocID="{886010F4-28B4-482F-A458-95A88FD890B8}" presName="sibTrans" presStyleCnt="0"/>
      <dgm:spPr/>
    </dgm:pt>
    <dgm:pt modelId="{12797069-D0C8-4978-A74D-476B2BBCB35D}" type="pres">
      <dgm:prSet presAssocID="{7D496E48-FBE2-48EC-9A99-B124360B91AC}" presName="node" presStyleLbl="node1" presStyleIdx="1" presStyleCnt="4">
        <dgm:presLayoutVars>
          <dgm:bulletEnabled val="1"/>
        </dgm:presLayoutVars>
      </dgm:prSet>
      <dgm:spPr/>
      <dgm:t>
        <a:bodyPr/>
        <a:lstStyle/>
        <a:p>
          <a:endParaRPr lang="zh-CN" altLang="en-US"/>
        </a:p>
      </dgm:t>
    </dgm:pt>
    <dgm:pt modelId="{68721CB0-9B40-44EA-BD0A-07484828FB26}" type="pres">
      <dgm:prSet presAssocID="{F03DBCD4-A940-497A-A9B8-2B7C15A0A669}" presName="sibTrans" presStyleCnt="0"/>
      <dgm:spPr/>
    </dgm:pt>
    <dgm:pt modelId="{5C9E54A5-AD6D-4BE3-9A46-35C28207A07E}" type="pres">
      <dgm:prSet presAssocID="{CA96B12E-DEB1-44C1-8B98-26608F763E34}" presName="node" presStyleLbl="node1" presStyleIdx="2" presStyleCnt="4" custScaleX="113012">
        <dgm:presLayoutVars>
          <dgm:bulletEnabled val="1"/>
        </dgm:presLayoutVars>
      </dgm:prSet>
      <dgm:spPr/>
      <dgm:t>
        <a:bodyPr/>
        <a:lstStyle/>
        <a:p>
          <a:endParaRPr lang="zh-CN" altLang="en-US"/>
        </a:p>
      </dgm:t>
    </dgm:pt>
    <dgm:pt modelId="{58AE59DF-0967-4CC5-BB84-4D43752BE866}" type="pres">
      <dgm:prSet presAssocID="{8B44823C-BFFE-4142-A3F3-BC6F2DFF782A}" presName="sibTrans" presStyleCnt="0"/>
      <dgm:spPr/>
    </dgm:pt>
    <dgm:pt modelId="{9FC91571-A410-4A2E-AE31-63E0FE9F67D8}" type="pres">
      <dgm:prSet presAssocID="{0D632080-7C1B-46D7-929D-A539C899D6C4}" presName="node" presStyleLbl="node1" presStyleIdx="3" presStyleCnt="4">
        <dgm:presLayoutVars>
          <dgm:bulletEnabled val="1"/>
        </dgm:presLayoutVars>
      </dgm:prSet>
      <dgm:spPr/>
      <dgm:t>
        <a:bodyPr/>
        <a:lstStyle/>
        <a:p>
          <a:endParaRPr lang="zh-CN" altLang="en-US"/>
        </a:p>
      </dgm:t>
    </dgm:pt>
  </dgm:ptLst>
  <dgm:cxnLst>
    <dgm:cxn modelId="{F67FF497-BF8A-4C99-B457-F956F5EEEE44}" srcId="{C8E1C1A7-B300-462D-A833-D226DB0764D2}" destId="{7D496E48-FBE2-48EC-9A99-B124360B91AC}" srcOrd="1" destOrd="0" parTransId="{30D383EE-99BA-411E-AAD8-FC6BA8B8A505}" sibTransId="{F03DBCD4-A940-497A-A9B8-2B7C15A0A669}"/>
    <dgm:cxn modelId="{702E34A1-ECE5-4DFB-A838-876151A6DC28}" type="presOf" srcId="{4E2470F0-4038-4509-85A2-E54BAA69F8DA}" destId="{4DB31B4E-951A-44B5-ADEF-3E6913F5CA4A}" srcOrd="0" destOrd="0" presId="urn:microsoft.com/office/officeart/2005/8/layout/hList6"/>
    <dgm:cxn modelId="{414DD96E-0BE4-4194-B49B-71C5E13DBE4A}" srcId="{C8E1C1A7-B300-462D-A833-D226DB0764D2}" destId="{CA96B12E-DEB1-44C1-8B98-26608F763E34}" srcOrd="2" destOrd="0" parTransId="{6D2079DC-9724-4EE8-85E1-67B4E8BF2BC2}" sibTransId="{8B44823C-BFFE-4142-A3F3-BC6F2DFF782A}"/>
    <dgm:cxn modelId="{1CB65EFE-4C4D-4347-8DE6-C289BCF58E0C}" srcId="{C8E1C1A7-B300-462D-A833-D226DB0764D2}" destId="{4E2470F0-4038-4509-85A2-E54BAA69F8DA}" srcOrd="0" destOrd="0" parTransId="{8F03E84A-341D-4C90-BA3F-CB3FBE1D441D}" sibTransId="{886010F4-28B4-482F-A458-95A88FD890B8}"/>
    <dgm:cxn modelId="{A8D04306-8AAE-4BF9-B88B-D4BFD5C6305E}" type="presOf" srcId="{7D496E48-FBE2-48EC-9A99-B124360B91AC}" destId="{12797069-D0C8-4978-A74D-476B2BBCB35D}" srcOrd="0" destOrd="0" presId="urn:microsoft.com/office/officeart/2005/8/layout/hList6"/>
    <dgm:cxn modelId="{33A45FDE-05EC-4D77-90CD-48F2242C1245}" type="presOf" srcId="{0D632080-7C1B-46D7-929D-A539C899D6C4}" destId="{9FC91571-A410-4A2E-AE31-63E0FE9F67D8}" srcOrd="0" destOrd="0" presId="urn:microsoft.com/office/officeart/2005/8/layout/hList6"/>
    <dgm:cxn modelId="{AE450354-5191-4529-B32D-0C3141081496}" type="presOf" srcId="{C8E1C1A7-B300-462D-A833-D226DB0764D2}" destId="{CB95CAB3-849D-4299-BED2-A45249B5D0CB}" srcOrd="0" destOrd="0" presId="urn:microsoft.com/office/officeart/2005/8/layout/hList6"/>
    <dgm:cxn modelId="{C1B3FF81-46E1-49D1-8457-C9F508631CF9}" srcId="{C8E1C1A7-B300-462D-A833-D226DB0764D2}" destId="{0D632080-7C1B-46D7-929D-A539C899D6C4}" srcOrd="3" destOrd="0" parTransId="{71407EC6-81A0-448E-9CFD-F441FAFDCA5A}" sibTransId="{6E8AA26A-C403-42C0-B14A-0DAB89F4EFEA}"/>
    <dgm:cxn modelId="{7DEAA548-2987-4AAF-A1C2-8A859B46B337}" type="presOf" srcId="{CA96B12E-DEB1-44C1-8B98-26608F763E34}" destId="{5C9E54A5-AD6D-4BE3-9A46-35C28207A07E}" srcOrd="0" destOrd="0" presId="urn:microsoft.com/office/officeart/2005/8/layout/hList6"/>
    <dgm:cxn modelId="{A72D1A0A-2921-4E9B-B92B-B537F61CE9E3}" type="presParOf" srcId="{CB95CAB3-849D-4299-BED2-A45249B5D0CB}" destId="{4DB31B4E-951A-44B5-ADEF-3E6913F5CA4A}" srcOrd="0" destOrd="0" presId="urn:microsoft.com/office/officeart/2005/8/layout/hList6"/>
    <dgm:cxn modelId="{27C3359F-F4E7-4A2B-BBFF-CB16D4E5C90F}" type="presParOf" srcId="{CB95CAB3-849D-4299-BED2-A45249B5D0CB}" destId="{13506E85-DC1B-414E-B6A9-48FAFF628924}" srcOrd="1" destOrd="0" presId="urn:microsoft.com/office/officeart/2005/8/layout/hList6"/>
    <dgm:cxn modelId="{C61135FF-84A6-4773-8E80-FA46DBC96ADB}" type="presParOf" srcId="{CB95CAB3-849D-4299-BED2-A45249B5D0CB}" destId="{12797069-D0C8-4978-A74D-476B2BBCB35D}" srcOrd="2" destOrd="0" presId="urn:microsoft.com/office/officeart/2005/8/layout/hList6"/>
    <dgm:cxn modelId="{7A764F3C-742F-4BCA-BFB4-7BE0748599D1}" type="presParOf" srcId="{CB95CAB3-849D-4299-BED2-A45249B5D0CB}" destId="{68721CB0-9B40-44EA-BD0A-07484828FB26}" srcOrd="3" destOrd="0" presId="urn:microsoft.com/office/officeart/2005/8/layout/hList6"/>
    <dgm:cxn modelId="{0C8D9838-4EE3-4D0F-90B3-978E944ADC81}" type="presParOf" srcId="{CB95CAB3-849D-4299-BED2-A45249B5D0CB}" destId="{5C9E54A5-AD6D-4BE3-9A46-35C28207A07E}" srcOrd="4" destOrd="0" presId="urn:microsoft.com/office/officeart/2005/8/layout/hList6"/>
    <dgm:cxn modelId="{BE5D5AE7-729E-48E7-816B-8A635B0AA615}" type="presParOf" srcId="{CB95CAB3-849D-4299-BED2-A45249B5D0CB}" destId="{58AE59DF-0967-4CC5-BB84-4D43752BE866}" srcOrd="5" destOrd="0" presId="urn:microsoft.com/office/officeart/2005/8/layout/hList6"/>
    <dgm:cxn modelId="{A438773E-A049-4576-8C7F-BB38ED2DCF8E}" type="presParOf" srcId="{CB95CAB3-849D-4299-BED2-A45249B5D0CB}" destId="{9FC91571-A410-4A2E-AE31-63E0FE9F67D8}" srcOrd="6" destOrd="0" presId="urn:microsoft.com/office/officeart/2005/8/layout/hList6"/>
  </dgm:cxnLst>
  <dgm:bg>
    <a:noFill/>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B5973E-03E0-46D5-B2AC-06C06562FE69}" type="doc">
      <dgm:prSet loTypeId="urn:microsoft.com/office/officeart/2005/8/layout/equation2" loCatId="process" qsTypeId="urn:microsoft.com/office/officeart/2005/8/quickstyle/simple1" qsCatId="simple" csTypeId="urn:microsoft.com/office/officeart/2005/8/colors/accent1_2" csCatId="accent1" phldr="1"/>
      <dgm:spPr/>
    </dgm:pt>
    <dgm:pt modelId="{25E7B7C5-2EB7-4E0E-9F4E-3495BDC796AC}">
      <dgm:prSet phldrT="[文本]"/>
      <dgm:spPr>
        <a:solidFill>
          <a:srgbClr val="009900"/>
        </a:solidFill>
      </dgm:spPr>
      <dgm:t>
        <a:bodyPr/>
        <a:lstStyle/>
        <a:p>
          <a:r>
            <a:rPr lang="en-US" altLang="zh-CN" dirty="0" smtClean="0"/>
            <a:t>Question 1</a:t>
          </a:r>
          <a:endParaRPr lang="zh-CN" altLang="en-US" dirty="0"/>
        </a:p>
      </dgm:t>
    </dgm:pt>
    <dgm:pt modelId="{FE66B8D0-DAB1-4E58-ADF5-6F278321193D}" cxnId="{033F6182-C382-4B78-98C3-583F7DE5E962}" type="parTrans">
      <dgm:prSet/>
      <dgm:spPr/>
      <dgm:t>
        <a:bodyPr/>
        <a:lstStyle/>
        <a:p>
          <a:endParaRPr lang="zh-CN" altLang="en-US"/>
        </a:p>
      </dgm:t>
    </dgm:pt>
    <dgm:pt modelId="{A6543147-1DF7-4D50-A2BC-B275A541F0E4}" cxnId="{033F6182-C382-4B78-98C3-583F7DE5E962}" type="sibTrans">
      <dgm:prSet/>
      <dgm:spPr>
        <a:solidFill>
          <a:srgbClr val="009900">
            <a:alpha val="52000"/>
          </a:srgbClr>
        </a:solidFill>
      </dgm:spPr>
      <dgm:t>
        <a:bodyPr/>
        <a:lstStyle/>
        <a:p>
          <a:endParaRPr lang="zh-CN" altLang="en-US"/>
        </a:p>
      </dgm:t>
    </dgm:pt>
    <dgm:pt modelId="{192BF6D5-8004-414E-90D8-704878177AF8}">
      <dgm:prSet phldrT="[文本]"/>
      <dgm:spPr>
        <a:solidFill>
          <a:schemeClr val="tx1"/>
        </a:solidFill>
      </dgm:spPr>
      <dgm:t>
        <a:bodyPr/>
        <a:lstStyle/>
        <a:p>
          <a:r>
            <a:rPr lang="en-US" altLang="zh-CN" dirty="0" smtClean="0"/>
            <a:t>Question</a:t>
          </a:r>
        </a:p>
        <a:p>
          <a:r>
            <a:rPr lang="en-US" altLang="zh-CN" dirty="0" smtClean="0"/>
            <a:t>2</a:t>
          </a:r>
          <a:endParaRPr lang="zh-CN" altLang="en-US" dirty="0"/>
        </a:p>
      </dgm:t>
    </dgm:pt>
    <dgm:pt modelId="{7CA90E0B-B0F1-447D-A119-4614D0E1422D}" cxnId="{9F9929D9-B101-4773-B9D1-3F7D559D752D}" type="parTrans">
      <dgm:prSet/>
      <dgm:spPr/>
      <dgm:t>
        <a:bodyPr/>
        <a:lstStyle/>
        <a:p>
          <a:endParaRPr lang="zh-CN" altLang="en-US"/>
        </a:p>
      </dgm:t>
    </dgm:pt>
    <dgm:pt modelId="{2AAC307E-1205-45C9-A3C6-301333BF30A1}" cxnId="{9F9929D9-B101-4773-B9D1-3F7D559D752D}" type="sibTrans">
      <dgm:prSet/>
      <dgm:spPr>
        <a:solidFill>
          <a:srgbClr val="009900">
            <a:alpha val="52000"/>
          </a:srgbClr>
        </a:solidFill>
      </dgm:spPr>
      <dgm:t>
        <a:bodyPr/>
        <a:lstStyle/>
        <a:p>
          <a:endParaRPr lang="zh-CN" altLang="en-US"/>
        </a:p>
      </dgm:t>
    </dgm:pt>
    <dgm:pt modelId="{0EA3A678-3385-4795-9BCD-63CC9DF56FB5}" type="pres">
      <dgm:prSet presAssocID="{BBB5973E-03E0-46D5-B2AC-06C06562FE69}" presName="Name0" presStyleCnt="0">
        <dgm:presLayoutVars>
          <dgm:dir/>
          <dgm:resizeHandles val="exact"/>
        </dgm:presLayoutVars>
      </dgm:prSet>
      <dgm:spPr/>
    </dgm:pt>
    <dgm:pt modelId="{FD2B7B16-AA76-45AD-AE44-F3141FB2EB00}" type="pres">
      <dgm:prSet presAssocID="{BBB5973E-03E0-46D5-B2AC-06C06562FE69}" presName="vNodes" presStyleCnt="0"/>
      <dgm:spPr/>
    </dgm:pt>
    <dgm:pt modelId="{2A6E543F-A456-4DF9-939A-1F313155143A}" type="pres">
      <dgm:prSet presAssocID="{25E7B7C5-2EB7-4E0E-9F4E-3495BDC796AC}" presName="node" presStyleLbl="node1" presStyleIdx="0" presStyleCnt="2" custLinFactNeighborX="21297" custLinFactNeighborY="-59899">
        <dgm:presLayoutVars>
          <dgm:bulletEnabled val="1"/>
        </dgm:presLayoutVars>
      </dgm:prSet>
      <dgm:spPr/>
      <dgm:t>
        <a:bodyPr/>
        <a:lstStyle/>
        <a:p>
          <a:endParaRPr lang="zh-CN" altLang="en-US"/>
        </a:p>
      </dgm:t>
    </dgm:pt>
    <dgm:pt modelId="{0230559C-2B29-47C9-9C25-54A1CDE9FC75}" type="pres">
      <dgm:prSet presAssocID="{BBB5973E-03E0-46D5-B2AC-06C06562FE69}" presName="sibTransLast" presStyleLbl="sibTrans2D1" presStyleIdx="0" presStyleCnt="1" custFlipVert="1" custScaleY="101143" custLinFactNeighborX="1142" custLinFactNeighborY="9149"/>
      <dgm:spPr/>
      <dgm:t>
        <a:bodyPr/>
        <a:lstStyle/>
        <a:p>
          <a:endParaRPr lang="zh-CN" altLang="en-US"/>
        </a:p>
      </dgm:t>
    </dgm:pt>
    <dgm:pt modelId="{414FC16A-F254-43BA-A4E4-020C63E6C3ED}" type="pres">
      <dgm:prSet presAssocID="{BBB5973E-03E0-46D5-B2AC-06C06562FE69}" presName="connectorText" presStyleLbl="sibTrans2D1" presStyleIdx="0" presStyleCnt="1"/>
      <dgm:spPr/>
      <dgm:t>
        <a:bodyPr/>
        <a:lstStyle/>
        <a:p>
          <a:endParaRPr lang="zh-CN" altLang="en-US"/>
        </a:p>
      </dgm:t>
    </dgm:pt>
    <dgm:pt modelId="{D8911E5B-7186-4647-92BC-819905160618}" type="pres">
      <dgm:prSet presAssocID="{BBB5973E-03E0-46D5-B2AC-06C06562FE69}" presName="lastNode" presStyleLbl="node1" presStyleIdx="1" presStyleCnt="2" custLinFactNeighborX="36605" custLinFactNeighborY="-56571">
        <dgm:presLayoutVars>
          <dgm:bulletEnabled val="1"/>
        </dgm:presLayoutVars>
      </dgm:prSet>
      <dgm:spPr>
        <a:solidFill>
          <a:srgbClr val="005400"/>
        </a:solidFill>
      </dgm:spPr>
      <dgm:t>
        <a:bodyPr/>
        <a:lstStyle/>
        <a:p>
          <a:endParaRPr lang="zh-CN" altLang="en-US"/>
        </a:p>
      </dgm:t>
    </dgm:pt>
  </dgm:ptLst>
  <dgm:cxnLst>
    <dgm:cxn modelId="{FD3373B9-2F10-408D-BFCC-8CA0CC232868}" type="presOf" srcId="{A6543147-1DF7-4D50-A2BC-B275A541F0E4}" destId="{414FC16A-F254-43BA-A4E4-020C63E6C3ED}" srcOrd="1" destOrd="0" presId="urn:microsoft.com/office/officeart/2005/8/layout/equation2"/>
    <dgm:cxn modelId="{033F6182-C382-4B78-98C3-583F7DE5E962}" srcId="{BBB5973E-03E0-46D5-B2AC-06C06562FE69}" destId="{25E7B7C5-2EB7-4E0E-9F4E-3495BDC796AC}" srcOrd="0" destOrd="0" parTransId="{FE66B8D0-DAB1-4E58-ADF5-6F278321193D}" sibTransId="{A6543147-1DF7-4D50-A2BC-B275A541F0E4}"/>
    <dgm:cxn modelId="{D07E726E-B685-47E0-93C9-BFAE18C2E9CF}" type="presOf" srcId="{A6543147-1DF7-4D50-A2BC-B275A541F0E4}" destId="{0230559C-2B29-47C9-9C25-54A1CDE9FC75}" srcOrd="0" destOrd="0" presId="urn:microsoft.com/office/officeart/2005/8/layout/equation2"/>
    <dgm:cxn modelId="{97946EE2-1C1E-4F1B-862A-042E0FB2A190}" type="presOf" srcId="{192BF6D5-8004-414E-90D8-704878177AF8}" destId="{D8911E5B-7186-4647-92BC-819905160618}" srcOrd="0" destOrd="0" presId="urn:microsoft.com/office/officeart/2005/8/layout/equation2"/>
    <dgm:cxn modelId="{224B9A58-41B7-49B2-82E4-72AF61B9AF23}" type="presOf" srcId="{BBB5973E-03E0-46D5-B2AC-06C06562FE69}" destId="{0EA3A678-3385-4795-9BCD-63CC9DF56FB5}" srcOrd="0" destOrd="0" presId="urn:microsoft.com/office/officeart/2005/8/layout/equation2"/>
    <dgm:cxn modelId="{728CDF51-8AEE-4C67-84C8-9C318EF0A91F}" type="presOf" srcId="{25E7B7C5-2EB7-4E0E-9F4E-3495BDC796AC}" destId="{2A6E543F-A456-4DF9-939A-1F313155143A}" srcOrd="0" destOrd="0" presId="urn:microsoft.com/office/officeart/2005/8/layout/equation2"/>
    <dgm:cxn modelId="{9F9929D9-B101-4773-B9D1-3F7D559D752D}" srcId="{BBB5973E-03E0-46D5-B2AC-06C06562FE69}" destId="{192BF6D5-8004-414E-90D8-704878177AF8}" srcOrd="1" destOrd="0" parTransId="{7CA90E0B-B0F1-447D-A119-4614D0E1422D}" sibTransId="{2AAC307E-1205-45C9-A3C6-301333BF30A1}"/>
    <dgm:cxn modelId="{609D0DF5-CBD6-4744-97A0-47814745B0F5}" type="presParOf" srcId="{0EA3A678-3385-4795-9BCD-63CC9DF56FB5}" destId="{FD2B7B16-AA76-45AD-AE44-F3141FB2EB00}" srcOrd="0" destOrd="0" presId="urn:microsoft.com/office/officeart/2005/8/layout/equation2"/>
    <dgm:cxn modelId="{71E50A98-A00D-42CE-A293-E4F5BC8EEF1C}" type="presParOf" srcId="{FD2B7B16-AA76-45AD-AE44-F3141FB2EB00}" destId="{2A6E543F-A456-4DF9-939A-1F313155143A}" srcOrd="0" destOrd="0" presId="urn:microsoft.com/office/officeart/2005/8/layout/equation2"/>
    <dgm:cxn modelId="{2DB7F363-EF2A-43D7-8890-1E30D954D6B2}" type="presParOf" srcId="{0EA3A678-3385-4795-9BCD-63CC9DF56FB5}" destId="{0230559C-2B29-47C9-9C25-54A1CDE9FC75}" srcOrd="1" destOrd="0" presId="urn:microsoft.com/office/officeart/2005/8/layout/equation2"/>
    <dgm:cxn modelId="{6632249E-E25B-4AA0-A2D6-BA1943CA6C77}" type="presParOf" srcId="{0230559C-2B29-47C9-9C25-54A1CDE9FC75}" destId="{414FC16A-F254-43BA-A4E4-020C63E6C3ED}" srcOrd="0" destOrd="0" presId="urn:microsoft.com/office/officeart/2005/8/layout/equation2"/>
    <dgm:cxn modelId="{AEF43DE3-0C24-49EA-B179-72B4FBC23F23}" type="presParOf" srcId="{0EA3A678-3385-4795-9BCD-63CC9DF56FB5}" destId="{D8911E5B-7186-4647-92BC-819905160618}" srcOrd="2" destOrd="0" presId="urn:microsoft.com/office/officeart/2005/8/layout/equation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1722100" cy="5486400"/>
        <a:chOff x="0" y="0"/>
        <a:chExt cx="11722100" cy="5486400"/>
      </a:xfrm>
    </dsp:grpSpPr>
    <dsp:sp modelId="{4DB31B4E-951A-44B5-ADEF-3E6913F5CA4A}">
      <dsp:nvSpPr>
        <dsp:cNvPr id="3" name="流程图: 手动操作 2"/>
        <dsp:cNvSpPr/>
      </dsp:nvSpPr>
      <dsp:spPr bwMode="white">
        <a:xfrm rot="-5400000">
          <a:off x="-1334498" y="1397416"/>
          <a:ext cx="5486400" cy="2691568"/>
        </a:xfrm>
        <a:prstGeom prst="flowChartManualOperation">
          <a:avLst/>
        </a:prstGeom>
        <a:solidFill>
          <a:srgbClr val="009900"/>
        </a:solidFill>
      </dsp:spPr>
      <dsp:style>
        <a:lnRef idx="2">
          <a:schemeClr val="lt1"/>
        </a:lnRef>
        <a:fillRef idx="1">
          <a:schemeClr val="accent1"/>
        </a:fillRef>
        <a:effectRef idx="0">
          <a:scrgbClr r="0" g="0" b="0"/>
        </a:effectRef>
        <a:fontRef idx="minor">
          <a:schemeClr val="lt1"/>
        </a:fontRef>
      </dsp:style>
      <dsp:txBody>
        <a:bodyPr rot="5400000" lIns="114300" tIns="0" rIns="228600" bIns="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ctr">
            <a:lnSpc>
              <a:spcPct val="100000"/>
            </a:lnSpc>
            <a:spcBef>
              <a:spcPct val="0"/>
            </a:spcBef>
            <a:spcAft>
              <a:spcPct val="35000"/>
            </a:spcAft>
          </a:pPr>
          <a:r>
            <a:rPr lang="zh-CN" altLang="en-US" sz="1800" b="0" i="0" dirty="0" smtClean="0"/>
            <a:t>◆</a:t>
          </a:r>
          <a:endParaRPr lang="en-US" altLang="zh-CN" sz="1800" b="0" i="0" dirty="0" smtClean="0"/>
        </a:p>
        <a:p>
          <a:pPr lvl="0" indent="457200" algn="l">
            <a:lnSpc>
              <a:spcPct val="100000"/>
            </a:lnSpc>
            <a:spcBef>
              <a:spcPct val="0"/>
            </a:spcBef>
            <a:spcAft>
              <a:spcPct val="35000"/>
            </a:spcAft>
          </a:pPr>
          <a:r>
            <a:rPr lang="zh-CN" altLang="en-US" sz="1800" b="0" i="0" dirty="0" smtClean="0"/>
            <a:t> 由于安全帽在使用过程中，会逐渐损坏，所以要定期检查，检查有没有龟裂、下凹、裂痕和磨损等情况，发现异常现象要立即更换，不准再继续使用。任何受过重击、有裂痕的安全帽，不论有无损坏现象，均应报废。</a:t>
          </a:r>
          <a:endParaRPr lang="zh-CN" altLang="en-US" sz="1800" b="0" dirty="0">
            <a:solidFill>
              <a:schemeClr val="tx1"/>
            </a:solidFill>
          </a:endParaRPr>
        </a:p>
      </dsp:txBody>
      <dsp:txXfrm rot="-5400000">
        <a:off x="-1334498" y="1397416"/>
        <a:ext cx="5486400" cy="2691568"/>
      </dsp:txXfrm>
    </dsp:sp>
    <dsp:sp modelId="{12797069-D0C8-4978-A74D-476B2BBCB35D}">
      <dsp:nvSpPr>
        <dsp:cNvPr id="4" name="流程图: 手动操作 3"/>
        <dsp:cNvSpPr/>
      </dsp:nvSpPr>
      <dsp:spPr bwMode="white">
        <a:xfrm rot="-5400000">
          <a:off x="1496019" y="1397416"/>
          <a:ext cx="5486400" cy="2691568"/>
        </a:xfrm>
        <a:prstGeom prst="flowChartManualOperation">
          <a:avLst/>
        </a:prstGeom>
        <a:solidFill>
          <a:srgbClr val="009900"/>
        </a:solidFill>
      </dsp:spPr>
      <dsp:style>
        <a:lnRef idx="2">
          <a:schemeClr val="lt1"/>
        </a:lnRef>
        <a:fillRef idx="1">
          <a:schemeClr val="accent1"/>
        </a:fillRef>
        <a:effectRef idx="0">
          <a:scrgbClr r="0" g="0" b="0"/>
        </a:effectRef>
        <a:fontRef idx="minor">
          <a:schemeClr val="lt1"/>
        </a:fontRef>
      </dsp:style>
      <dsp:txBody>
        <a:bodyPr rot="5400000" lIns="114300" tIns="0" rIns="228600" bIns="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ctr">
            <a:lnSpc>
              <a:spcPct val="100000"/>
            </a:lnSpc>
            <a:spcBef>
              <a:spcPct val="0"/>
            </a:spcBef>
            <a:spcAft>
              <a:spcPct val="35000"/>
            </a:spcAft>
          </a:pPr>
          <a:r>
            <a:rPr lang="zh-CN" altLang="en-US" sz="1800" b="0" i="0" dirty="0" smtClean="0"/>
            <a:t>◆ </a:t>
          </a:r>
          <a:endParaRPr lang="en-US" altLang="zh-CN" sz="1800" b="0" i="0" dirty="0" smtClean="0"/>
        </a:p>
        <a:p>
          <a:pPr lvl="0" indent="457200" algn="l">
            <a:lnSpc>
              <a:spcPct val="100000"/>
            </a:lnSpc>
            <a:spcBef>
              <a:spcPct val="0"/>
            </a:spcBef>
            <a:spcAft>
              <a:spcPct val="35000"/>
            </a:spcAft>
          </a:pPr>
          <a:r>
            <a:rPr lang="zh-CN" altLang="en-US" sz="1800" b="0" i="0" dirty="0" smtClean="0"/>
            <a:t>严禁使用只有下颌带与帽壳连接的安全帽，也就是帽内无缓冲层的安全帽。</a:t>
          </a:r>
          <a:endParaRPr lang="zh-CN" altLang="en-US" sz="1800" b="0" i="0" dirty="0" smtClean="0"/>
        </a:p>
        <a:p>
          <a:pPr lvl="0" algn="ctr">
            <a:lnSpc>
              <a:spcPct val="100000"/>
            </a:lnSpc>
            <a:spcBef>
              <a:spcPct val="0"/>
            </a:spcBef>
            <a:spcAft>
              <a:spcPct val="35000"/>
            </a:spcAft>
          </a:pPr>
          <a:r>
            <a:rPr lang="zh-CN" altLang="en-US" sz="1800" b="0" i="0" dirty="0" smtClean="0"/>
            <a:t>◆</a:t>
          </a:r>
          <a:endParaRPr lang="en-US" altLang="zh-CN" sz="1800" b="0" i="0" dirty="0" smtClean="0"/>
        </a:p>
        <a:p>
          <a:pPr lvl="0" indent="457200" algn="l">
            <a:lnSpc>
              <a:spcPct val="100000"/>
            </a:lnSpc>
            <a:spcBef>
              <a:spcPct val="0"/>
            </a:spcBef>
            <a:spcAft>
              <a:spcPct val="35000"/>
            </a:spcAft>
          </a:pPr>
          <a:r>
            <a:rPr lang="zh-CN" altLang="en-US" sz="1800" b="0" i="0" dirty="0" smtClean="0"/>
            <a:t> 施工人员在现场作业中，不得将安全帽脱下，搁置一旁，或当坐垫使用。</a:t>
          </a:r>
        </a:p>
      </dsp:txBody>
      <dsp:txXfrm rot="-5400000">
        <a:off x="1496019" y="1397416"/>
        <a:ext cx="5486400" cy="2691568"/>
      </dsp:txXfrm>
    </dsp:sp>
    <dsp:sp modelId="{5C9E54A5-AD6D-4BE3-9A46-35C28207A07E}">
      <dsp:nvSpPr>
        <dsp:cNvPr id="5" name="流程图: 手动操作 4"/>
        <dsp:cNvSpPr/>
      </dsp:nvSpPr>
      <dsp:spPr bwMode="white">
        <a:xfrm rot="-5400000">
          <a:off x="4564568" y="1222303"/>
          <a:ext cx="5486400" cy="3041794"/>
        </a:xfrm>
        <a:prstGeom prst="flowChartManualOperation">
          <a:avLst/>
        </a:prstGeom>
        <a:solidFill>
          <a:srgbClr val="009900"/>
        </a:solidFill>
      </dsp:spPr>
      <dsp:style>
        <a:lnRef idx="2">
          <a:schemeClr val="lt1"/>
        </a:lnRef>
        <a:fillRef idx="1">
          <a:schemeClr val="accent1"/>
        </a:fillRef>
        <a:effectRef idx="0">
          <a:scrgbClr r="0" g="0" b="0"/>
        </a:effectRef>
        <a:fontRef idx="minor">
          <a:schemeClr val="lt1"/>
        </a:fontRef>
      </dsp:style>
      <dsp:txBody>
        <a:bodyPr rot="5400000" lIns="114300" tIns="0" rIns="228600" bIns="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ctr">
            <a:lnSpc>
              <a:spcPct val="100000"/>
            </a:lnSpc>
            <a:spcBef>
              <a:spcPct val="0"/>
            </a:spcBef>
            <a:spcAft>
              <a:spcPct val="35000"/>
            </a:spcAft>
          </a:pPr>
          <a:r>
            <a:rPr lang="zh-CN" altLang="en-US" sz="1800" b="0" i="0" dirty="0" smtClean="0"/>
            <a:t>◆ </a:t>
          </a:r>
          <a:endParaRPr lang="en-US" altLang="zh-CN" sz="1800" b="0" i="0" dirty="0" smtClean="0"/>
        </a:p>
        <a:p>
          <a:pPr lvl="0" indent="457200" algn="l">
            <a:lnSpc>
              <a:spcPct val="100000"/>
            </a:lnSpc>
            <a:spcBef>
              <a:spcPct val="0"/>
            </a:spcBef>
            <a:spcAft>
              <a:spcPct val="35000"/>
            </a:spcAft>
          </a:pPr>
          <a:r>
            <a:rPr lang="zh-CN" altLang="en-US" sz="1800" b="0" i="0" dirty="0" smtClean="0"/>
            <a:t>由于安全帽大部分是使用高密度低压聚乙烯塑料制成，具有硬化和变蜕的性质。所以不易长时间地在阳光下曝晒。</a:t>
          </a:r>
          <a:endParaRPr lang="zh-CN" altLang="en-US" sz="1800" b="0" i="0" dirty="0" smtClean="0"/>
        </a:p>
        <a:p>
          <a:pPr lvl="0" algn="ctr">
            <a:lnSpc>
              <a:spcPct val="100000"/>
            </a:lnSpc>
            <a:spcBef>
              <a:spcPct val="0"/>
            </a:spcBef>
            <a:spcAft>
              <a:spcPct val="35000"/>
            </a:spcAft>
          </a:pPr>
          <a:r>
            <a:rPr lang="zh-CN" altLang="en-US" sz="1800" b="0" i="0" dirty="0" smtClean="0"/>
            <a:t>◆</a:t>
          </a:r>
          <a:endParaRPr lang="en-US" altLang="zh-CN" sz="1800" b="0" i="0" dirty="0" smtClean="0"/>
        </a:p>
        <a:p>
          <a:pPr lvl="0" indent="457200" algn="l">
            <a:lnSpc>
              <a:spcPct val="100000"/>
            </a:lnSpc>
            <a:spcBef>
              <a:spcPct val="0"/>
            </a:spcBef>
            <a:spcAft>
              <a:spcPct val="35000"/>
            </a:spcAft>
          </a:pPr>
          <a:r>
            <a:rPr lang="zh-CN" altLang="en-US" sz="1800" b="0" i="0" dirty="0" smtClean="0"/>
            <a:t> 新领的安全帽，首先检查是否有产品合格证，再看是否破损、薄厚不均，缓冲层及调整带和弹性带是否齐全有效。不符合规定要求的立即调换。</a:t>
          </a:r>
          <a:endParaRPr lang="zh-CN" altLang="en-US" sz="1800" dirty="0"/>
        </a:p>
      </dsp:txBody>
      <dsp:txXfrm rot="-5400000">
        <a:off x="4564568" y="1222303"/>
        <a:ext cx="5486400" cy="3041794"/>
      </dsp:txXfrm>
    </dsp:sp>
    <dsp:sp modelId="{9FC91571-A410-4A2E-AE31-63E0FE9F67D8}">
      <dsp:nvSpPr>
        <dsp:cNvPr id="6" name="流程图: 手动操作 5"/>
        <dsp:cNvSpPr/>
      </dsp:nvSpPr>
      <dsp:spPr bwMode="white">
        <a:xfrm rot="-5400000">
          <a:off x="7633116" y="1397416"/>
          <a:ext cx="5486400" cy="2691568"/>
        </a:xfrm>
        <a:prstGeom prst="flowChartManualOperation">
          <a:avLst/>
        </a:prstGeom>
        <a:solidFill>
          <a:srgbClr val="009900"/>
        </a:solidFill>
      </dsp:spPr>
      <dsp:style>
        <a:lnRef idx="2">
          <a:schemeClr val="lt1"/>
        </a:lnRef>
        <a:fillRef idx="1">
          <a:schemeClr val="accent1"/>
        </a:fillRef>
        <a:effectRef idx="0">
          <a:scrgbClr r="0" g="0" b="0"/>
        </a:effectRef>
        <a:fontRef idx="minor">
          <a:schemeClr val="lt1"/>
        </a:fontRef>
      </dsp:style>
      <dsp:txBody>
        <a:bodyPr rot="5400000" lIns="114300" tIns="0" rIns="228600" bIns="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ctr">
            <a:lnSpc>
              <a:spcPct val="100000"/>
            </a:lnSpc>
            <a:spcBef>
              <a:spcPct val="0"/>
            </a:spcBef>
            <a:spcAft>
              <a:spcPct val="35000"/>
            </a:spcAft>
          </a:pPr>
          <a:r>
            <a:rPr lang="zh-CN" altLang="en-US" sz="1800" b="0" i="0" dirty="0" smtClean="0"/>
            <a:t>◆ </a:t>
          </a:r>
          <a:endParaRPr lang="en-US" altLang="zh-CN" sz="1800" b="0" i="0" dirty="0" smtClean="0"/>
        </a:p>
        <a:p>
          <a:pPr lvl="0" indent="457200" algn="l">
            <a:lnSpc>
              <a:spcPct val="100000"/>
            </a:lnSpc>
            <a:spcBef>
              <a:spcPct val="0"/>
            </a:spcBef>
            <a:spcAft>
              <a:spcPct val="35000"/>
            </a:spcAft>
          </a:pPr>
          <a:r>
            <a:rPr lang="zh-CN" altLang="en-US" sz="1800" b="0" i="0" dirty="0" smtClean="0"/>
            <a:t>在现场室内作业也要戴安全帽，特别是在室内带电作业时，更要认真戴好安全帽，因为安全帽不但可以防碰撞，而且还能起到绝缘作用。</a:t>
          </a:r>
          <a:endParaRPr lang="zh-CN" altLang="en-US" sz="1800" b="0" i="0" dirty="0" smtClean="0"/>
        </a:p>
        <a:p>
          <a:pPr lvl="0" algn="ctr">
            <a:lnSpc>
              <a:spcPct val="100000"/>
            </a:lnSpc>
            <a:spcBef>
              <a:spcPct val="0"/>
            </a:spcBef>
            <a:spcAft>
              <a:spcPct val="35000"/>
            </a:spcAft>
          </a:pPr>
          <a:r>
            <a:rPr lang="zh-CN" altLang="en-US" sz="1800" b="0" i="0" dirty="0" smtClean="0"/>
            <a:t>◆</a:t>
          </a:r>
          <a:endParaRPr lang="en-US" altLang="zh-CN" sz="1800" b="0" i="0" dirty="0" smtClean="0"/>
        </a:p>
        <a:p>
          <a:pPr lvl="0" indent="457200" algn="l">
            <a:lnSpc>
              <a:spcPct val="100000"/>
            </a:lnSpc>
            <a:spcBef>
              <a:spcPct val="0"/>
            </a:spcBef>
            <a:spcAft>
              <a:spcPct val="35000"/>
            </a:spcAft>
          </a:pPr>
          <a:r>
            <a:rPr lang="zh-CN" altLang="en-US" sz="1800" b="0" i="0" dirty="0" smtClean="0"/>
            <a:t> 平时使用安全帽时应保持整洁，不能接触火源，不要任意涂刷油漆。无安全帽一律不准进入施工现场</a:t>
          </a:r>
          <a:r>
            <a:rPr lang="zh-CN" altLang="en-US" sz="1600" b="0" i="0" dirty="0" smtClean="0"/>
            <a:t>。</a:t>
          </a:r>
          <a:endParaRPr lang="zh-CN" altLang="en-US" sz="1600" dirty="0"/>
        </a:p>
      </dsp:txBody>
      <dsp:txXfrm rot="-5400000">
        <a:off x="7633116" y="1397416"/>
        <a:ext cx="5486400" cy="2691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4965700" cy="4040717"/>
        <a:chOff x="0" y="0"/>
        <a:chExt cx="4965700" cy="4040717"/>
      </a:xfrm>
    </dsp:grpSpPr>
    <dsp:sp modelId="{2A6E543F-A456-4DF9-939A-1F313155143A}">
      <dsp:nvSpPr>
        <dsp:cNvPr id="3" name="椭圆 2"/>
        <dsp:cNvSpPr/>
      </dsp:nvSpPr>
      <dsp:spPr bwMode="white">
        <a:xfrm>
          <a:off x="406748" y="0"/>
          <a:ext cx="1909885" cy="1909885"/>
        </a:xfrm>
        <a:prstGeom prst="ellipse">
          <a:avLst/>
        </a:prstGeom>
        <a:solidFill>
          <a:srgbClr val="009900"/>
        </a:solidFill>
      </dsp:spPr>
      <dsp:style>
        <a:lnRef idx="2">
          <a:schemeClr val="lt1"/>
        </a:lnRef>
        <a:fillRef idx="1">
          <a:schemeClr val="accent1"/>
        </a:fillRef>
        <a:effectRef idx="0">
          <a:scrgbClr r="0" g="0" b="0"/>
        </a:effectRef>
        <a:fontRef idx="minor">
          <a:schemeClr val="lt1"/>
        </a:fontRef>
      </dsp:style>
      <dsp:txBody>
        <a:bodyPr lIns="31750" tIns="31750" rIns="31750" bIns="31750" anchor="ctr"/>
        <a:lstStyle>
          <a:lvl1pPr algn="ctr">
            <a:defRPr sz="2500"/>
          </a:lvl1pPr>
          <a:lvl2pPr marL="171450" indent="-171450" algn="ctr">
            <a:defRPr sz="1900"/>
          </a:lvl2pPr>
          <a:lvl3pPr marL="342900" indent="-171450" algn="ctr">
            <a:defRPr sz="1900"/>
          </a:lvl3pPr>
          <a:lvl4pPr marL="514350" indent="-171450" algn="ctr">
            <a:defRPr sz="1900"/>
          </a:lvl4pPr>
          <a:lvl5pPr marL="685800" indent="-171450" algn="ctr">
            <a:defRPr sz="1900"/>
          </a:lvl5pPr>
          <a:lvl6pPr marL="857250" indent="-171450" algn="ctr">
            <a:defRPr sz="1900"/>
          </a:lvl6pPr>
          <a:lvl7pPr marL="1028700" indent="-171450" algn="ctr">
            <a:defRPr sz="1900"/>
          </a:lvl7pPr>
          <a:lvl8pPr marL="1200150" indent="-171450" algn="ctr">
            <a:defRPr sz="1900"/>
          </a:lvl8pPr>
          <a:lvl9pPr marL="1371600" indent="-171450" algn="ctr">
            <a:defRPr sz="1900"/>
          </a:lvl9pPr>
        </a:lstStyle>
        <a:p>
          <a:pPr lvl="0">
            <a:lnSpc>
              <a:spcPct val="100000"/>
            </a:lnSpc>
            <a:spcBef>
              <a:spcPct val="0"/>
            </a:spcBef>
            <a:spcAft>
              <a:spcPct val="35000"/>
            </a:spcAft>
          </a:pPr>
          <a:r>
            <a:rPr lang="en-US" altLang="zh-CN" dirty="0" smtClean="0"/>
            <a:t>Question 1</a:t>
          </a:r>
          <a:endParaRPr lang="zh-CN" altLang="en-US" dirty="0"/>
        </a:p>
      </dsp:txBody>
      <dsp:txXfrm>
        <a:off x="406748" y="0"/>
        <a:ext cx="1909885" cy="1909885"/>
      </dsp:txXfrm>
    </dsp:sp>
    <dsp:sp modelId="{0230559C-2B29-47C9-9C25-54A1CDE9FC75}">
      <dsp:nvSpPr>
        <dsp:cNvPr id="4" name="右箭头 3"/>
        <dsp:cNvSpPr/>
      </dsp:nvSpPr>
      <dsp:spPr bwMode="white">
        <a:xfrm rot="1153272" flipV="1">
          <a:off x="2183062" y="1193353"/>
          <a:ext cx="643199" cy="718598"/>
        </a:xfrm>
        <a:prstGeom prst="rightArrow">
          <a:avLst>
            <a:gd name="adj1" fmla="val 60000"/>
            <a:gd name="adj2" fmla="val 50000"/>
          </a:avLst>
        </a:prstGeom>
        <a:solidFill>
          <a:srgbClr val="009900">
            <a:alpha val="52000"/>
          </a:srgbClr>
        </a:solidFill>
      </dsp:spPr>
      <dsp:style>
        <a:lnRef idx="0">
          <a:schemeClr val="accent1">
            <a:tint val="60000"/>
          </a:schemeClr>
        </a:lnRef>
        <a:fillRef idx="1">
          <a:schemeClr val="accent1">
            <a:tint val="60000"/>
          </a:schemeClr>
        </a:fillRef>
        <a:effectRef idx="0">
          <a:scrgbClr r="0" g="0" b="0"/>
        </a:effectRef>
        <a:fontRef idx="minor">
          <a:schemeClr val="lt1"/>
        </a:fontRef>
      </dsp:style>
      <dsp:txXfrm rot="1153272" flipV="1">
        <a:off x="2183062" y="1193353"/>
        <a:ext cx="643199" cy="718598"/>
      </dsp:txXfrm>
    </dsp:sp>
    <dsp:sp modelId="{D8911E5B-7186-4647-92BC-819905160618}">
      <dsp:nvSpPr>
        <dsp:cNvPr id="6" name="椭圆 5"/>
        <dsp:cNvSpPr/>
      </dsp:nvSpPr>
      <dsp:spPr bwMode="white">
        <a:xfrm>
          <a:off x="3055815" y="0"/>
          <a:ext cx="1909885" cy="1909885"/>
        </a:xfrm>
        <a:prstGeom prst="ellipse">
          <a:avLst/>
        </a:prstGeom>
        <a:solidFill>
          <a:srgbClr val="005400"/>
        </a:solidFill>
      </dsp:spPr>
      <dsp:style>
        <a:lnRef idx="2">
          <a:schemeClr val="lt1"/>
        </a:lnRef>
        <a:fillRef idx="1">
          <a:schemeClr val="accent1"/>
        </a:fillRef>
        <a:effectRef idx="0">
          <a:scrgbClr r="0" g="0" b="0"/>
        </a:effectRef>
        <a:fontRef idx="minor">
          <a:schemeClr val="lt1"/>
        </a:fontRef>
      </dsp:style>
      <dsp:txBody>
        <a:bodyPr lIns="31750" tIns="31750" rIns="31750" bIns="31750" anchor="ctr"/>
        <a:lstStyle>
          <a:lvl1pPr algn="ctr">
            <a:defRPr sz="2500"/>
          </a:lvl1pPr>
          <a:lvl2pPr marL="171450" indent="-171450" algn="ctr">
            <a:defRPr sz="1900"/>
          </a:lvl2pPr>
          <a:lvl3pPr marL="342900" indent="-171450" algn="ctr">
            <a:defRPr sz="1900"/>
          </a:lvl3pPr>
          <a:lvl4pPr marL="514350" indent="-171450" algn="ctr">
            <a:defRPr sz="1900"/>
          </a:lvl4pPr>
          <a:lvl5pPr marL="685800" indent="-171450" algn="ctr">
            <a:defRPr sz="1900"/>
          </a:lvl5pPr>
          <a:lvl6pPr marL="857250" indent="-171450" algn="ctr">
            <a:defRPr sz="1900"/>
          </a:lvl6pPr>
          <a:lvl7pPr marL="1028700" indent="-171450" algn="ctr">
            <a:defRPr sz="1900"/>
          </a:lvl7pPr>
          <a:lvl8pPr marL="1200150" indent="-171450" algn="ctr">
            <a:defRPr sz="1900"/>
          </a:lvl8pPr>
          <a:lvl9pPr marL="1371600" indent="-171450" algn="ctr">
            <a:defRPr sz="1900"/>
          </a:lvl9pPr>
        </a:lstStyle>
        <a:p>
          <a:pPr lvl="0">
            <a:lnSpc>
              <a:spcPct val="100000"/>
            </a:lnSpc>
            <a:spcBef>
              <a:spcPct val="0"/>
            </a:spcBef>
            <a:spcAft>
              <a:spcPct val="35000"/>
            </a:spcAft>
          </a:pPr>
          <a:r>
            <a:rPr lang="en-US" altLang="zh-CN" dirty="0" smtClean="0"/>
            <a:t>Question</a:t>
          </a:r>
          <a:endParaRPr lang="en-US" altLang="zh-CN" dirty="0" smtClean="0"/>
        </a:p>
        <a:p>
          <a:pPr lvl="0">
            <a:lnSpc>
              <a:spcPct val="100000"/>
            </a:lnSpc>
            <a:spcBef>
              <a:spcPct val="0"/>
            </a:spcBef>
            <a:spcAft>
              <a:spcPct val="35000"/>
            </a:spcAft>
          </a:pPr>
          <a:r>
            <a:rPr lang="en-US" altLang="zh-CN" dirty="0" smtClean="0"/>
            <a:t>2</a:t>
          </a:r>
          <a:endParaRPr lang="zh-CN" altLang="en-US" dirty="0"/>
        </a:p>
      </dsp:txBody>
      <dsp:txXfrm>
        <a:off x="3055815" y="0"/>
        <a:ext cx="1909885" cy="1909885"/>
      </dsp:txXfrm>
    </dsp:sp>
    <dsp:sp modelId="{414FC16A-F254-43BA-A4E4-020C63E6C3ED}">
      <dsp:nvSpPr>
        <dsp:cNvPr id="5" name="右箭头 4"/>
        <dsp:cNvSpPr/>
      </dsp:nvSpPr>
      <dsp:spPr bwMode="white">
        <a:xfrm rot="-1153272">
          <a:off x="2183062" y="1193353"/>
          <a:ext cx="643199" cy="718598"/>
        </a:xfrm>
        <a:prstGeom prst="rightArrow">
          <a:avLst>
            <a:gd name="adj1" fmla="val 60000"/>
            <a:gd name="adj2" fmla="val 50000"/>
          </a:avLst>
        </a:prstGeom>
        <a:noFill/>
        <a:ln>
          <a:noFill/>
        </a:ln>
      </dsp:spPr>
      <dsp:style>
        <a:lnRef idx="0">
          <a:schemeClr val="accent1">
            <a:tint val="60000"/>
          </a:schemeClr>
        </a:lnRef>
        <a:fillRef idx="1">
          <a:schemeClr val="accent1">
            <a:tint val="60000"/>
          </a:schemeClr>
        </a:fillRef>
        <a:effectRef idx="0">
          <a:scrgbClr r="0" g="0" b="0"/>
        </a:effectRef>
        <a:fontRef idx="minor">
          <a:schemeClr val="lt1"/>
        </a:fontRef>
      </dsp:style>
      <dsp:txBody>
        <a:bodyPr lIns="0" tIns="0" rIns="0" bIns="0" anchor="ctr"/>
        <a:lstStyle>
          <a:lvl1pPr algn="ctr">
            <a:defRPr sz="2800"/>
          </a:lvl1pPr>
          <a:lvl2pPr marL="228600" indent="-228600" algn="ctr">
            <a:defRPr sz="2200"/>
          </a:lvl2pPr>
          <a:lvl3pPr marL="457200" indent="-228600" algn="ctr">
            <a:defRPr sz="2200"/>
          </a:lvl3pPr>
          <a:lvl4pPr marL="685800" indent="-228600" algn="ctr">
            <a:defRPr sz="2200"/>
          </a:lvl4pPr>
          <a:lvl5pPr marL="914400" indent="-228600" algn="ctr">
            <a:defRPr sz="2200"/>
          </a:lvl5pPr>
          <a:lvl6pPr marL="1143000" indent="-228600" algn="ctr">
            <a:defRPr sz="2200"/>
          </a:lvl6pPr>
          <a:lvl7pPr marL="1371600" indent="-228600" algn="ctr">
            <a:defRPr sz="2200"/>
          </a:lvl7pPr>
          <a:lvl8pPr marL="1600200" indent="-228600" algn="ctr">
            <a:defRPr sz="2200"/>
          </a:lvl8pPr>
          <a:lvl9pPr marL="1828800" indent="-228600" algn="ctr">
            <a:defRPr sz="2200"/>
          </a:lvl9pPr>
        </a:lstStyle>
        <a:p/>
      </dsp:txBody>
      <dsp:txXfrm rot="-1153272">
        <a:off x="2183062" y="1193353"/>
        <a:ext cx="643199" cy="718598"/>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type="flowChartManualOperation" r:blip="" rot="-90">
              <dgm:adjLst/>
            </dgm:shape>
          </dgm:if>
          <dgm:else name="Name6">
            <dgm:shape xmlns:r="http://schemas.openxmlformats.org/officeDocument/2006/relationships" type="flowChartManualOperation" r:blip="" rot="90">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srcNode" val="vNodes"/>
                <dgm:param type="dstNode" val="lastNode"/>
                <dgm:param type="begPts" val="auto"/>
                <dgm:param type="endPts" val="auto"/>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0615F4-0F15-4E62-8F7E-AB652559E6D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AA51AA-E721-4882-96F6-3E265D7BD19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AA51AA-E721-4882-96F6-3E265D7BD19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AA51AA-E721-4882-96F6-3E265D7BD19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AA51AA-E721-4882-96F6-3E265D7BD19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AA51AA-E721-4882-96F6-3E265D7BD196}"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AA51AA-E721-4882-96F6-3E265D7BD196}"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AA51AA-E721-4882-96F6-3E265D7BD196}"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AA51AA-E721-4882-96F6-3E265D7BD196}"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AA51AA-E721-4882-96F6-3E265D7BD196}"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AA51AA-E721-4882-96F6-3E265D7BD19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13.xml"/><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92B9704-2D7C-4322-A8B9-ACAB1069AD9B}"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CB739DA-6259-47BB-8566-3AD3B71C6CB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no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0"/>
            <a:ext cx="2844800" cy="365125"/>
          </a:xfrm>
          <a:prstGeom prst="rect">
            <a:avLst/>
          </a:prstGeom>
        </p:spPr>
        <p:txBody>
          <a:bodyPr vert="horz" lIns="91440" tIns="45720" rIns="91440" bIns="45720" rtlCol="0" anchor="ctr"/>
          <a:p>
            <a:pPr fontAlgn="base"/>
            <a:fld id="{530820CF-B880-4189-942D-D702A7CBA730}" type="datetimeFigureOut">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
        <p:nvSpPr>
          <p:cNvPr id="3" name="页脚占位符 2"/>
          <p:cNvSpPr>
            <a:spLocks noGrp="1"/>
          </p:cNvSpPr>
          <p:nvPr>
            <p:ph type="ftr" sz="quarter" idx="11"/>
          </p:nvPr>
        </p:nvSpPr>
        <p:spPr>
          <a:xfrm>
            <a:off x="4165600" y="6356350"/>
            <a:ext cx="3860800" cy="365125"/>
          </a:xfrm>
          <a:prstGeom prst="rect">
            <a:avLst/>
          </a:prstGeom>
        </p:spPr>
        <p:txBody>
          <a:bodyPr vert="horz" lIns="91440" tIns="45720" rIns="91440" bIns="45720" rtlCol="0" anchor="ctr"/>
          <a:p>
            <a:pPr fontAlgn="base"/>
            <a:endParaRPr lang="zh-CN" altLang="en-US" strike="noStrike" noProof="1"/>
          </a:p>
        </p:txBody>
      </p:sp>
      <p:sp>
        <p:nvSpPr>
          <p:cNvPr id="4" name="灯片编号占位符 3"/>
          <p:cNvSpPr>
            <a:spLocks noGrp="1"/>
          </p:cNvSpPr>
          <p:nvPr>
            <p:ph type="sldNum" sz="quarter" idx="12"/>
          </p:nvPr>
        </p:nvSpPr>
        <p:spPr>
          <a:xfrm>
            <a:off x="8737600" y="6356350"/>
            <a:ext cx="2844800" cy="365125"/>
          </a:xfrm>
          <a:prstGeom prst="rect">
            <a:avLst/>
          </a:prstGeom>
        </p:spPr>
        <p:txBody>
          <a:bodyPr vert="horz" lIns="91440" tIns="45720" rIns="91440" bIns="45720" rtlCol="0" anchor="ctr"/>
          <a:p>
            <a:pPr fontAlgn="base"/>
            <a:fld id="{0C913308-F349-4B6D-A68A-DD1791B4A57B}" type="slidenum">
              <a:rPr lang="zh-CN" altLang="en-US" strike="noStrike" noProof="1" smtClean="0">
                <a:latin typeface="微软雅黑" panose="020B0503020204020204" charset="-122"/>
                <a:ea typeface="微软雅黑" panose="020B0503020204020204" charset="-122"/>
                <a:cs typeface="微软雅黑" panose="020B0503020204020204" charset="-122"/>
              </a:rPr>
            </a:fld>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04849" y="378959"/>
            <a:ext cx="6143625"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2" name="标题 1"/>
          <p:cNvSpPr>
            <a:spLocks noGrp="1"/>
          </p:cNvSpPr>
          <p:nvPr>
            <p:ph type="ctrTitle" hasCustomPrompt="1"/>
            <p:custDataLst>
              <p:tags r:id="rId3"/>
            </p:custDataLst>
          </p:nvPr>
        </p:nvSpPr>
        <p:spPr>
          <a:xfrm>
            <a:off x="1147493" y="2089484"/>
            <a:ext cx="5363363" cy="1047831"/>
          </a:xfrm>
        </p:spPr>
        <p:txBody>
          <a:bodyPr lIns="90000" tIns="46800" rIns="90000" bIns="0" anchor="b" anchorCtr="0">
            <a:normAutofit/>
          </a:bodyPr>
          <a:lstStyle>
            <a:lvl1pPr algn="ctr">
              <a:defRPr sz="4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146293" y="3209187"/>
            <a:ext cx="5363363" cy="522681"/>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147080" y="3809063"/>
            <a:ext cx="5362575" cy="821191"/>
          </a:xfrm>
        </p:spPr>
        <p:txBody>
          <a:bodyPr lIns="90000" tIns="46800" rIns="90000" bIns="46800">
            <a:normAutofit/>
          </a:bodyPr>
          <a:lstStyle>
            <a:lvl1pPr marL="0" indent="0" algn="ctr">
              <a:buNone/>
              <a:defRPr sz="140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image" Target="../media/image1.png"/><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wd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B9704-2D7C-4322-A8B9-ACAB1069AD9B}"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B739DA-6259-47BB-8566-3AD3B71C6CBF}" type="slidenum">
              <a:rPr lang="zh-CN" altLang="en-US" smtClean="0"/>
            </a:fld>
            <a:endParaRPr lang="zh-CN" altLang="en-US"/>
          </a:p>
        </p:txBody>
      </p:sp>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1.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9" Type="http://schemas.openxmlformats.org/officeDocument/2006/relationships/slideLayout" Target="../slideLayouts/slideLayout4.xml"/><Relationship Id="rId8" Type="http://schemas.openxmlformats.org/officeDocument/2006/relationships/tags" Target="../tags/tag24.xml"/><Relationship Id="rId7" Type="http://schemas.openxmlformats.org/officeDocument/2006/relationships/hyperlink" Target="http://www.bofety.com/" TargetMode="External"/><Relationship Id="rId6" Type="http://schemas.openxmlformats.org/officeDocument/2006/relationships/tags" Target="../tags/tag23.xml"/><Relationship Id="rId5" Type="http://schemas.openxmlformats.org/officeDocument/2006/relationships/image" Target="../media/image7.jpeg"/><Relationship Id="rId4" Type="http://schemas.openxmlformats.org/officeDocument/2006/relationships/tags" Target="../tags/tag22.xml"/><Relationship Id="rId3" Type="http://schemas.openxmlformats.org/officeDocument/2006/relationships/image" Target="../media/image6.jpeg"/><Relationship Id="rId2" Type="http://schemas.openxmlformats.org/officeDocument/2006/relationships/tags" Target="../tags/tag21.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19.xml"/><Relationship Id="rId4" Type="http://schemas.openxmlformats.org/officeDocument/2006/relationships/image" Target="../media/image1.pn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tags" Target="../tags/tag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xml"/><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1.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amp;pky93119137777&amp;2&amp;"/>
          <p:cNvPicPr>
            <a:picLocks noChangeAspect="1"/>
          </p:cNvPicPr>
          <p:nvPr/>
        </p:nvPicPr>
        <p:blipFill>
          <a:blip r:embed="rId1"/>
          <a:stretch>
            <a:fillRect/>
          </a:stretch>
        </p:blipFill>
        <p:spPr>
          <a:xfrm>
            <a:off x="0" y="0"/>
            <a:ext cx="12192635" cy="6858000"/>
          </a:xfrm>
          <a:prstGeom prst="rect">
            <a:avLst/>
          </a:prstGeom>
        </p:spPr>
      </p:pic>
      <p:sp>
        <p:nvSpPr>
          <p:cNvPr id="9" name="矩形 8"/>
          <p:cNvSpPr/>
          <p:nvPr/>
        </p:nvSpPr>
        <p:spPr>
          <a:xfrm>
            <a:off x="-635" y="3717925"/>
            <a:ext cx="12192635" cy="3141980"/>
          </a:xfrm>
          <a:prstGeom prst="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7412" name="文本框 4"/>
          <p:cNvSpPr txBox="1"/>
          <p:nvPr/>
        </p:nvSpPr>
        <p:spPr>
          <a:xfrm>
            <a:off x="840105" y="4218305"/>
            <a:ext cx="10596245" cy="1014730"/>
          </a:xfrm>
          <a:prstGeom prst="rect">
            <a:avLst/>
          </a:prstGeom>
          <a:noFill/>
          <a:ln w="9525">
            <a:noFill/>
          </a:ln>
        </p:spPr>
        <p:txBody>
          <a:bodyPr wrap="square" anchor="t" anchorCtr="0">
            <a:spAutoFit/>
          </a:bodyPr>
          <a:p>
            <a:pPr algn="ctr"/>
            <a:r>
              <a:rPr sz="6000" b="1" dirty="0">
                <a:solidFill>
                  <a:schemeClr val="bg1"/>
                </a:solidFill>
                <a:latin typeface="微软雅黑" panose="020B0503020204020204" charset="-122"/>
                <a:ea typeface="微软雅黑" panose="020B0503020204020204" charset="-122"/>
              </a:rPr>
              <a:t>安全帽的正确使用</a:t>
            </a:r>
            <a:endParaRPr sz="6000" b="1" dirty="0">
              <a:solidFill>
                <a:schemeClr val="bg1"/>
              </a:solidFill>
              <a:latin typeface="微软雅黑" panose="020B0503020204020204" charset="-122"/>
              <a:ea typeface="微软雅黑" panose="020B0503020204020204" charset="-122"/>
            </a:endParaRPr>
          </a:p>
        </p:txBody>
      </p:sp>
      <p:sp>
        <p:nvSpPr>
          <p:cNvPr id="13" name="文本框 12"/>
          <p:cNvSpPr txBox="1"/>
          <p:nvPr/>
        </p:nvSpPr>
        <p:spPr>
          <a:xfrm rot="20143922">
            <a:off x="8619161" y="1880308"/>
            <a:ext cx="2749471" cy="400110"/>
          </a:xfrm>
          <a:prstGeom prst="rect">
            <a:avLst/>
          </a:prstGeom>
          <a:noFill/>
        </p:spPr>
        <p:txBody>
          <a:bodyPr wrap="none" rtlCol="0">
            <a:spAutoFit/>
          </a:bodyPr>
          <a:p>
            <a:r>
              <a:rPr lang="zh-CN" altLang="en-US" sz="2000" dirty="0" smtClean="0">
                <a:solidFill>
                  <a:schemeClr val="bg1"/>
                </a:solidFill>
                <a:latin typeface="+mj-ea"/>
              </a:rPr>
              <a:t>安全帽你真的会用么？</a:t>
            </a:r>
            <a:endParaRPr lang="zh-CN" altLang="en-US" sz="2000" dirty="0" smtClean="0">
              <a:solidFill>
                <a:schemeClr val="bg1"/>
              </a:solidFill>
              <a:latin typeface="+mj-ea"/>
            </a:endParaRPr>
          </a:p>
        </p:txBody>
      </p:sp>
      <p:sp>
        <p:nvSpPr>
          <p:cNvPr id="12" name="文本框 11"/>
          <p:cNvSpPr txBox="1"/>
          <p:nvPr/>
        </p:nvSpPr>
        <p:spPr>
          <a:xfrm rot="21155286">
            <a:off x="716608" y="1362664"/>
            <a:ext cx="3892412" cy="584775"/>
          </a:xfrm>
          <a:prstGeom prst="rect">
            <a:avLst/>
          </a:prstGeom>
          <a:noFill/>
        </p:spPr>
        <p:txBody>
          <a:bodyPr wrap="none" rtlCol="0">
            <a:spAutoFit/>
          </a:bodyPr>
          <a:p>
            <a:r>
              <a:rPr lang="zh-CN" altLang="en-US" sz="3200" b="1" dirty="0" smtClean="0">
                <a:latin typeface="+mj-ea"/>
              </a:rPr>
              <a:t>细微之处的安全知识</a:t>
            </a:r>
            <a:endParaRPr lang="zh-CN" altLang="en-US" sz="3200" b="1" dirty="0">
              <a:latin typeface="+mj-ea"/>
            </a:endParaRPr>
          </a:p>
        </p:txBody>
      </p:sp>
      <p:sp>
        <p:nvSpPr>
          <p:cNvPr id="2" name="文本框 1" descr="7b0a2020202022776f7264617274223a20227b5c2269645c223a32353030343531362c5c227469645c223a31333439377d220a7d0a"/>
          <p:cNvSpPr txBox="1"/>
          <p:nvPr>
            <p:custDataLst>
              <p:tags r:id="rId2"/>
            </p:custDataLst>
          </p:nvPr>
        </p:nvSpPr>
        <p:spPr>
          <a:xfrm>
            <a:off x="8422005" y="3717791"/>
            <a:ext cx="2364740" cy="47752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3"/>
            </p:custDataLst>
          </p:nvPr>
        </p:nvSpPr>
        <p:spPr>
          <a:xfrm>
            <a:off x="7966925" y="5531507"/>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4" name="椭圆 3"/>
          <p:cNvSpPr/>
          <p:nvPr>
            <p:custDataLst>
              <p:tags r:id="rId4"/>
            </p:custDataLst>
          </p:nvPr>
        </p:nvSpPr>
        <p:spPr>
          <a:xfrm>
            <a:off x="9210040" y="5532120"/>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5"/>
            </p:custDataLst>
          </p:nvPr>
        </p:nvSpPr>
        <p:spPr>
          <a:xfrm>
            <a:off x="10453155" y="5531507"/>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pic>
        <p:nvPicPr>
          <p:cNvPr id="5"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五边形 5"/>
          <p:cNvSpPr/>
          <p:nvPr/>
        </p:nvSpPr>
        <p:spPr>
          <a:xfrm>
            <a:off x="6155170" y="-9675"/>
            <a:ext cx="6983547" cy="6867675"/>
          </a:xfrm>
          <a:prstGeom prst="pentagon">
            <a:avLst/>
          </a:prstGeom>
          <a:solidFill>
            <a:srgbClr val="0099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8000" b="1" dirty="0">
              <a:solidFill>
                <a:srgbClr val="FFFF00"/>
              </a:solidFill>
            </a:endParaRPr>
          </a:p>
        </p:txBody>
      </p:sp>
      <p:sp>
        <p:nvSpPr>
          <p:cNvPr id="3" name="文本框 2"/>
          <p:cNvSpPr txBox="1"/>
          <p:nvPr/>
        </p:nvSpPr>
        <p:spPr>
          <a:xfrm>
            <a:off x="4425061" y="3024118"/>
            <a:ext cx="1826141" cy="584775"/>
          </a:xfrm>
          <a:prstGeom prst="rect">
            <a:avLst/>
          </a:prstGeom>
          <a:noFill/>
        </p:spPr>
        <p:txBody>
          <a:bodyPr wrap="none" rtlCol="0">
            <a:spAutoFit/>
          </a:bodyPr>
          <a:lstStyle/>
          <a:p>
            <a:r>
              <a:rPr lang="zh-CN" altLang="en-US" sz="3200" b="1" dirty="0" smtClean="0">
                <a:latin typeface="+mj-ea"/>
                <a:ea typeface="+mj-ea"/>
              </a:rPr>
              <a:t>效果验证</a:t>
            </a:r>
            <a:endParaRPr lang="zh-CN" altLang="en-US" sz="3200" b="1" dirty="0">
              <a:latin typeface="+mj-ea"/>
              <a:ea typeface="+mj-ea"/>
            </a:endParaRPr>
          </a:p>
        </p:txBody>
      </p:sp>
      <p:grpSp>
        <p:nvGrpSpPr>
          <p:cNvPr id="4" name="组合 7"/>
          <p:cNvGrpSpPr/>
          <p:nvPr/>
        </p:nvGrpSpPr>
        <p:grpSpPr>
          <a:xfrm>
            <a:off x="1205182" y="1600053"/>
            <a:ext cx="3219879" cy="3166454"/>
            <a:chOff x="1328071" y="1750319"/>
            <a:chExt cx="2068240" cy="2033923"/>
          </a:xfrm>
        </p:grpSpPr>
        <p:sp>
          <p:nvSpPr>
            <p:cNvPr id="7" name="正五边形 6"/>
            <p:cNvSpPr/>
            <p:nvPr/>
          </p:nvSpPr>
          <p:spPr>
            <a:xfrm>
              <a:off x="1328071" y="1750319"/>
              <a:ext cx="2068240" cy="2033923"/>
            </a:xfrm>
            <a:prstGeom prst="pent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8000" b="1" dirty="0">
                <a:solidFill>
                  <a:srgbClr val="FFFF00"/>
                </a:solidFill>
              </a:endParaRPr>
            </a:p>
          </p:txBody>
        </p:sp>
        <p:sp>
          <p:nvSpPr>
            <p:cNvPr id="2" name="正五边形 1"/>
            <p:cNvSpPr/>
            <p:nvPr/>
          </p:nvSpPr>
          <p:spPr>
            <a:xfrm>
              <a:off x="1470145" y="1890035"/>
              <a:ext cx="1784093" cy="1754491"/>
            </a:xfrm>
            <a:prstGeom prst="pentagon">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8000" b="1" dirty="0">
                <a:solidFill>
                  <a:srgbClr val="FFFF00"/>
                </a:solidFill>
              </a:endParaRPr>
            </a:p>
          </p:txBody>
        </p:sp>
      </p:grpSp>
      <p:sp>
        <p:nvSpPr>
          <p:cNvPr id="5" name="矩形 4"/>
          <p:cNvSpPr/>
          <p:nvPr/>
        </p:nvSpPr>
        <p:spPr>
          <a:xfrm>
            <a:off x="1891003" y="1824903"/>
            <a:ext cx="2028119" cy="3154710"/>
          </a:xfrm>
          <a:prstGeom prst="rect">
            <a:avLst/>
          </a:prstGeom>
        </p:spPr>
        <p:txBody>
          <a:bodyPr wrap="none">
            <a:spAutoFit/>
          </a:bodyPr>
          <a:lstStyle/>
          <a:p>
            <a:pPr lvl="0" algn="ctr"/>
            <a:r>
              <a:rPr lang="en-US" altLang="zh-CN" sz="19900" b="1" dirty="0">
                <a:solidFill>
                  <a:srgbClr val="FFFF00"/>
                </a:solidFill>
              </a:rPr>
              <a:t>D</a:t>
            </a:r>
            <a:endParaRPr lang="zh-CN" altLang="en-US" sz="19900" b="1" dirty="0">
              <a:solidFill>
                <a:srgbClr val="FFFF00"/>
              </a:solidFill>
            </a:endParaRPr>
          </a:p>
        </p:txBody>
      </p:sp>
      <p:sp>
        <p:nvSpPr>
          <p:cNvPr id="9" name="文本框 8"/>
          <p:cNvSpPr txBox="1"/>
          <p:nvPr/>
        </p:nvSpPr>
        <p:spPr>
          <a:xfrm>
            <a:off x="4653660" y="3724546"/>
            <a:ext cx="1569660" cy="369332"/>
          </a:xfrm>
          <a:prstGeom prst="rect">
            <a:avLst/>
          </a:prstGeom>
          <a:noFill/>
        </p:spPr>
        <p:txBody>
          <a:bodyPr wrap="none" rtlCol="0">
            <a:spAutoFit/>
          </a:bodyPr>
          <a:lstStyle/>
          <a:p>
            <a:r>
              <a:rPr lang="zh-CN" altLang="en-US" dirty="0" smtClean="0">
                <a:latin typeface="+mj-ea"/>
                <a:ea typeface="+mj-ea"/>
              </a:rPr>
              <a:t>你学会了么？</a:t>
            </a:r>
            <a:endParaRPr lang="zh-CN" altLang="en-US" dirty="0">
              <a:latin typeface="+mj-ea"/>
              <a:ea typeface="+mj-ea"/>
            </a:endParaRPr>
          </a:p>
        </p:txBody>
      </p:sp>
      <p:sp>
        <p:nvSpPr>
          <p:cNvPr id="10" name="正五边形 9"/>
          <p:cNvSpPr/>
          <p:nvPr/>
        </p:nvSpPr>
        <p:spPr>
          <a:xfrm rot="20698671">
            <a:off x="120896" y="4071629"/>
            <a:ext cx="2666850" cy="2702908"/>
          </a:xfrm>
          <a:prstGeom prst="pentagon">
            <a:avLst/>
          </a:prstGeom>
          <a:solidFill>
            <a:srgbClr val="0099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8000" b="1" dirty="0">
              <a:solidFill>
                <a:srgbClr val="FFFF00"/>
              </a:solidFill>
            </a:endParaRPr>
          </a:p>
        </p:txBody>
      </p:sp>
      <p:sp>
        <p:nvSpPr>
          <p:cNvPr id="11" name="正五边形 10"/>
          <p:cNvSpPr/>
          <p:nvPr/>
        </p:nvSpPr>
        <p:spPr>
          <a:xfrm rot="309664">
            <a:off x="3945275" y="5553404"/>
            <a:ext cx="2106572" cy="2135055"/>
          </a:xfrm>
          <a:prstGeom prst="pentagon">
            <a:avLst/>
          </a:prstGeom>
          <a:solidFill>
            <a:srgbClr val="0099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8000" b="1" dirty="0">
              <a:solidFill>
                <a:srgbClr val="FFFF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五边形 8"/>
          <p:cNvSpPr/>
          <p:nvPr/>
        </p:nvSpPr>
        <p:spPr>
          <a:xfrm rot="19947305">
            <a:off x="-946579" y="1913611"/>
            <a:ext cx="5242078" cy="5155100"/>
          </a:xfrm>
          <a:prstGeom prst="pentagon">
            <a:avLst/>
          </a:prstGeom>
          <a:solidFill>
            <a:srgbClr val="0099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8000" b="1" dirty="0">
              <a:solidFill>
                <a:srgbClr val="FFFF00"/>
              </a:solidFill>
            </a:endParaRPr>
          </a:p>
        </p:txBody>
      </p:sp>
      <p:graphicFrame>
        <p:nvGraphicFramePr>
          <p:cNvPr id="2" name="图示 1"/>
          <p:cNvGraphicFramePr/>
          <p:nvPr/>
        </p:nvGraphicFramePr>
        <p:xfrm>
          <a:off x="533400" y="1445683"/>
          <a:ext cx="4965700" cy="404071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7" name="右箭头 16"/>
          <p:cNvSpPr/>
          <p:nvPr/>
        </p:nvSpPr>
        <p:spPr>
          <a:xfrm flipV="1">
            <a:off x="5665595" y="1977813"/>
            <a:ext cx="606809" cy="717973"/>
          </a:xfrm>
          <a:prstGeom prst="rightArrow">
            <a:avLst>
              <a:gd name="adj1" fmla="val 60000"/>
              <a:gd name="adj2" fmla="val 50000"/>
            </a:avLst>
          </a:prstGeom>
          <a:solidFill>
            <a:srgbClr val="009900">
              <a:alpha val="52000"/>
            </a:srgb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grpSp>
        <p:nvGrpSpPr>
          <p:cNvPr id="19" name="组合 18"/>
          <p:cNvGrpSpPr/>
          <p:nvPr/>
        </p:nvGrpSpPr>
        <p:grpSpPr>
          <a:xfrm>
            <a:off x="6388100" y="1395397"/>
            <a:ext cx="2019299" cy="1908206"/>
            <a:chOff x="67285" y="824955"/>
            <a:chExt cx="2019299" cy="1908206"/>
          </a:xfrm>
        </p:grpSpPr>
        <p:sp>
          <p:nvSpPr>
            <p:cNvPr id="20" name="椭圆 19"/>
            <p:cNvSpPr/>
            <p:nvPr/>
          </p:nvSpPr>
          <p:spPr>
            <a:xfrm>
              <a:off x="129182" y="824955"/>
              <a:ext cx="1908206" cy="1908206"/>
            </a:xfrm>
            <a:prstGeom prst="ellipse">
              <a:avLst/>
            </a:prstGeom>
            <a:solidFill>
              <a:srgbClr val="0099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椭圆 4"/>
            <p:cNvSpPr/>
            <p:nvPr/>
          </p:nvSpPr>
          <p:spPr>
            <a:xfrm>
              <a:off x="67285" y="1129805"/>
              <a:ext cx="2019299" cy="13493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r>
                <a:rPr lang="en-US" altLang="zh-CN" sz="2500" kern="1200" dirty="0" smtClean="0"/>
                <a:t>Question</a:t>
              </a:r>
              <a:endParaRPr lang="en-US" altLang="zh-CN" sz="2500" kern="1200" dirty="0" smtClean="0"/>
            </a:p>
            <a:p>
              <a:pPr lvl="0" algn="ctr" defTabSz="1689100">
                <a:lnSpc>
                  <a:spcPct val="90000"/>
                </a:lnSpc>
                <a:spcBef>
                  <a:spcPct val="0"/>
                </a:spcBef>
                <a:spcAft>
                  <a:spcPct val="35000"/>
                </a:spcAft>
              </a:pPr>
              <a:r>
                <a:rPr lang="en-US" altLang="zh-CN" sz="2500" dirty="0" smtClean="0"/>
                <a:t>3</a:t>
              </a:r>
              <a:endParaRPr lang="zh-CN" altLang="en-US" sz="2500" kern="1200" dirty="0"/>
            </a:p>
          </p:txBody>
        </p:sp>
      </p:grpSp>
      <p:grpSp>
        <p:nvGrpSpPr>
          <p:cNvPr id="22" name="组合 21"/>
          <p:cNvGrpSpPr/>
          <p:nvPr/>
        </p:nvGrpSpPr>
        <p:grpSpPr>
          <a:xfrm>
            <a:off x="5218147" y="1382697"/>
            <a:ext cx="5946756" cy="2543156"/>
            <a:chOff x="3336943" y="-914400"/>
            <a:chExt cx="5946756" cy="2543156"/>
          </a:xfrm>
        </p:grpSpPr>
        <p:sp>
          <p:nvSpPr>
            <p:cNvPr id="23" name="椭圆 22"/>
            <p:cNvSpPr/>
            <p:nvPr/>
          </p:nvSpPr>
          <p:spPr>
            <a:xfrm>
              <a:off x="7375493" y="-914400"/>
              <a:ext cx="1908206" cy="1908206"/>
            </a:xfrm>
            <a:prstGeom prst="ellipse">
              <a:avLst/>
            </a:prstGeom>
            <a:solidFill>
              <a:srgbClr val="0054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4" name="椭圆 4"/>
            <p:cNvSpPr/>
            <p:nvPr/>
          </p:nvSpPr>
          <p:spPr>
            <a:xfrm>
              <a:off x="3336943" y="279450"/>
              <a:ext cx="1349306" cy="13493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r>
                <a:rPr lang="en-US" altLang="zh-CN" sz="3800" kern="1200" dirty="0" smtClean="0"/>
                <a:t>TEXT</a:t>
              </a:r>
              <a:endParaRPr lang="zh-CN" altLang="en-US" sz="3800" kern="1200" dirty="0"/>
            </a:p>
          </p:txBody>
        </p:sp>
      </p:grpSp>
      <p:sp>
        <p:nvSpPr>
          <p:cNvPr id="25" name="右箭头 24"/>
          <p:cNvSpPr/>
          <p:nvPr/>
        </p:nvSpPr>
        <p:spPr>
          <a:xfrm flipV="1">
            <a:off x="8446895" y="2015913"/>
            <a:ext cx="606809" cy="717973"/>
          </a:xfrm>
          <a:prstGeom prst="rightArrow">
            <a:avLst>
              <a:gd name="adj1" fmla="val 60000"/>
              <a:gd name="adj2" fmla="val 50000"/>
            </a:avLst>
          </a:prstGeom>
          <a:solidFill>
            <a:srgbClr val="009900">
              <a:alpha val="52000"/>
            </a:srgb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26" name="矩形 25"/>
          <p:cNvSpPr/>
          <p:nvPr/>
        </p:nvSpPr>
        <p:spPr>
          <a:xfrm>
            <a:off x="9550400" y="2063234"/>
            <a:ext cx="1498600" cy="919482"/>
          </a:xfrm>
          <a:prstGeom prst="rect">
            <a:avLst/>
          </a:prstGeom>
          <a:ln>
            <a:solidFill>
              <a:schemeClr val="bg1"/>
            </a:solidFill>
          </a:ln>
        </p:spPr>
        <p:txBody>
          <a:bodyPr wrap="square">
            <a:spAutoFit/>
          </a:bodyPr>
          <a:lstStyle/>
          <a:p>
            <a:pPr lvl="0" algn="ctr" defTabSz="1689100">
              <a:lnSpc>
                <a:spcPct val="90000"/>
              </a:lnSpc>
              <a:spcBef>
                <a:spcPct val="0"/>
              </a:spcBef>
              <a:spcAft>
                <a:spcPct val="35000"/>
              </a:spcAft>
            </a:pPr>
            <a:r>
              <a:rPr lang="en-US" altLang="zh-CN" sz="2500" dirty="0" smtClean="0">
                <a:solidFill>
                  <a:schemeClr val="bg1"/>
                </a:solidFill>
              </a:rPr>
              <a:t>Question</a:t>
            </a:r>
            <a:endParaRPr lang="en-US" altLang="zh-CN" sz="2500" dirty="0" smtClean="0">
              <a:solidFill>
                <a:schemeClr val="bg1"/>
              </a:solidFill>
            </a:endParaRPr>
          </a:p>
          <a:p>
            <a:pPr lvl="0" algn="ctr" defTabSz="1689100">
              <a:lnSpc>
                <a:spcPct val="90000"/>
              </a:lnSpc>
              <a:spcBef>
                <a:spcPct val="0"/>
              </a:spcBef>
              <a:spcAft>
                <a:spcPct val="35000"/>
              </a:spcAft>
            </a:pPr>
            <a:r>
              <a:rPr lang="en-US" altLang="zh-CN" sz="2500" dirty="0" smtClean="0">
                <a:solidFill>
                  <a:schemeClr val="bg1"/>
                </a:solidFill>
              </a:rPr>
              <a:t>4</a:t>
            </a:r>
            <a:endParaRPr lang="zh-CN" altLang="en-US" sz="2500" dirty="0">
              <a:solidFill>
                <a:schemeClr val="bg1"/>
              </a:solidFill>
            </a:endParaRPr>
          </a:p>
        </p:txBody>
      </p:sp>
      <p:sp>
        <p:nvSpPr>
          <p:cNvPr id="28" name="TextBox 27"/>
          <p:cNvSpPr txBox="1"/>
          <p:nvPr/>
        </p:nvSpPr>
        <p:spPr>
          <a:xfrm>
            <a:off x="1079500" y="3378200"/>
            <a:ext cx="1803400" cy="923330"/>
          </a:xfrm>
          <a:prstGeom prst="rect">
            <a:avLst/>
          </a:prstGeom>
          <a:noFill/>
        </p:spPr>
        <p:txBody>
          <a:bodyPr wrap="square" rtlCol="0">
            <a:spAutoFit/>
          </a:bodyPr>
          <a:lstStyle/>
          <a:p>
            <a:r>
              <a:rPr lang="zh-CN" altLang="en-US" dirty="0" smtClean="0"/>
              <a:t>安全帽在哪几种情况下可以起到作用？</a:t>
            </a:r>
            <a:endParaRPr lang="zh-CN" altLang="en-US" dirty="0"/>
          </a:p>
        </p:txBody>
      </p:sp>
      <p:sp>
        <p:nvSpPr>
          <p:cNvPr id="29" name="右箭头 28"/>
          <p:cNvSpPr/>
          <p:nvPr/>
        </p:nvSpPr>
        <p:spPr>
          <a:xfrm rot="5400000" flipV="1">
            <a:off x="1550795" y="4162213"/>
            <a:ext cx="606809" cy="717973"/>
          </a:xfrm>
          <a:prstGeom prst="rightArrow">
            <a:avLst>
              <a:gd name="adj1" fmla="val 60000"/>
              <a:gd name="adj2" fmla="val 50000"/>
            </a:avLst>
          </a:prstGeom>
          <a:solidFill>
            <a:srgbClr val="009900">
              <a:alpha val="52000"/>
            </a:srgb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30" name="TextBox 29"/>
          <p:cNvSpPr txBox="1"/>
          <p:nvPr/>
        </p:nvSpPr>
        <p:spPr>
          <a:xfrm>
            <a:off x="0" y="4602877"/>
            <a:ext cx="4254500" cy="2585323"/>
          </a:xfrm>
          <a:prstGeom prst="rect">
            <a:avLst/>
          </a:prstGeom>
          <a:noFill/>
        </p:spPr>
        <p:txBody>
          <a:bodyPr wrap="square" rtlCol="0">
            <a:spAutoFit/>
          </a:bodyPr>
          <a:lstStyle/>
          <a:p>
            <a:pPr>
              <a:lnSpc>
                <a:spcPct val="150000"/>
              </a:lnSpc>
            </a:pPr>
            <a:r>
              <a:rPr lang="zh-CN" altLang="en-US" dirty="0" smtClean="0">
                <a:solidFill>
                  <a:srgbClr val="009900"/>
                </a:solidFill>
                <a:latin typeface="+mj-ea"/>
              </a:rPr>
              <a:t>★ 飞来或坠落下来的物体击向头部时。</a:t>
            </a:r>
            <a:endParaRPr lang="zh-CN" altLang="en-US" dirty="0" smtClean="0">
              <a:solidFill>
                <a:srgbClr val="009900"/>
              </a:solidFill>
              <a:latin typeface="+mj-ea"/>
            </a:endParaRPr>
          </a:p>
          <a:p>
            <a:pPr>
              <a:lnSpc>
                <a:spcPct val="150000"/>
              </a:lnSpc>
            </a:pPr>
            <a:r>
              <a:rPr lang="zh-CN" altLang="en-US" dirty="0" smtClean="0">
                <a:solidFill>
                  <a:srgbClr val="009900"/>
                </a:solidFill>
                <a:latin typeface="+mj-ea"/>
              </a:rPr>
              <a:t>★ 当作业人员从高处坠落下来时。</a:t>
            </a:r>
            <a:endParaRPr lang="zh-CN" altLang="en-US" dirty="0" smtClean="0">
              <a:solidFill>
                <a:srgbClr val="009900"/>
              </a:solidFill>
              <a:latin typeface="+mj-ea"/>
            </a:endParaRPr>
          </a:p>
          <a:p>
            <a:pPr>
              <a:lnSpc>
                <a:spcPct val="150000"/>
              </a:lnSpc>
            </a:pPr>
            <a:r>
              <a:rPr lang="zh-CN" altLang="en-US" dirty="0" smtClean="0">
                <a:solidFill>
                  <a:srgbClr val="009900"/>
                </a:solidFill>
                <a:latin typeface="+mj-ea"/>
              </a:rPr>
              <a:t>★ 当头部有可能触电时。</a:t>
            </a:r>
            <a:endParaRPr lang="zh-CN" altLang="en-US" dirty="0" smtClean="0">
              <a:solidFill>
                <a:srgbClr val="009900"/>
              </a:solidFill>
              <a:latin typeface="+mj-ea"/>
            </a:endParaRPr>
          </a:p>
          <a:p>
            <a:pPr>
              <a:lnSpc>
                <a:spcPct val="150000"/>
              </a:lnSpc>
            </a:pPr>
            <a:r>
              <a:rPr lang="zh-CN" altLang="en-US" dirty="0" smtClean="0">
                <a:solidFill>
                  <a:srgbClr val="009900"/>
                </a:solidFill>
                <a:latin typeface="+mj-ea"/>
              </a:rPr>
              <a:t>★ 在低矮的部位行走或作业，头部有可能碰撞到尖锐、坚硬的物体时。</a:t>
            </a:r>
            <a:endParaRPr lang="zh-CN" altLang="en-US" dirty="0" smtClean="0">
              <a:solidFill>
                <a:srgbClr val="009900"/>
              </a:solidFill>
              <a:latin typeface="+mj-ea"/>
            </a:endParaRPr>
          </a:p>
          <a:p>
            <a:pPr>
              <a:lnSpc>
                <a:spcPct val="150000"/>
              </a:lnSpc>
            </a:pPr>
            <a:endParaRPr lang="zh-CN" altLang="en-US" dirty="0"/>
          </a:p>
        </p:txBody>
      </p:sp>
      <p:sp>
        <p:nvSpPr>
          <p:cNvPr id="31" name="矩形 30"/>
          <p:cNvSpPr/>
          <p:nvPr/>
        </p:nvSpPr>
        <p:spPr>
          <a:xfrm>
            <a:off x="3581400" y="3423335"/>
            <a:ext cx="2070100" cy="923330"/>
          </a:xfrm>
          <a:prstGeom prst="rect">
            <a:avLst/>
          </a:prstGeom>
        </p:spPr>
        <p:txBody>
          <a:bodyPr wrap="square">
            <a:spAutoFit/>
          </a:bodyPr>
          <a:lstStyle/>
          <a:p>
            <a:r>
              <a:rPr lang="zh-CN" altLang="en-US" dirty="0" smtClean="0"/>
              <a:t>人的头顶和帽体内顶部的空间垂直距离一般是多少㎜</a:t>
            </a:r>
            <a:r>
              <a:rPr lang="en-US" altLang="zh-CN" dirty="0" smtClean="0"/>
              <a:t>?</a:t>
            </a:r>
            <a:endParaRPr lang="zh-CN" altLang="en-US" dirty="0"/>
          </a:p>
        </p:txBody>
      </p:sp>
      <p:sp>
        <p:nvSpPr>
          <p:cNvPr id="32" name="矩形 31"/>
          <p:cNvSpPr/>
          <p:nvPr/>
        </p:nvSpPr>
        <p:spPr>
          <a:xfrm>
            <a:off x="4114800" y="4688175"/>
            <a:ext cx="2260600" cy="2169825"/>
          </a:xfrm>
          <a:prstGeom prst="rect">
            <a:avLst/>
          </a:prstGeom>
        </p:spPr>
        <p:txBody>
          <a:bodyPr wrap="square">
            <a:spAutoFit/>
          </a:bodyPr>
          <a:lstStyle/>
          <a:p>
            <a:pPr>
              <a:lnSpc>
                <a:spcPct val="150000"/>
              </a:lnSpc>
            </a:pPr>
            <a:r>
              <a:rPr lang="zh-CN" altLang="en-US" dirty="0" smtClean="0">
                <a:solidFill>
                  <a:srgbClr val="009900"/>
                </a:solidFill>
                <a:latin typeface="+mj-ea"/>
              </a:rPr>
              <a:t>★ 人的头顶和帽体内顶部的空间垂直距离一般在</a:t>
            </a:r>
            <a:r>
              <a:rPr lang="en-US" altLang="zh-CN" dirty="0" smtClean="0">
                <a:solidFill>
                  <a:srgbClr val="009900"/>
                </a:solidFill>
                <a:latin typeface="+mj-ea"/>
              </a:rPr>
              <a:t>25</a:t>
            </a:r>
            <a:r>
              <a:rPr lang="zh-CN" altLang="en-US" dirty="0" smtClean="0">
                <a:solidFill>
                  <a:srgbClr val="009900"/>
                </a:solidFill>
                <a:latin typeface="+mj-ea"/>
              </a:rPr>
              <a:t>～</a:t>
            </a:r>
            <a:r>
              <a:rPr lang="en-US" altLang="zh-CN" dirty="0" smtClean="0">
                <a:solidFill>
                  <a:srgbClr val="009900"/>
                </a:solidFill>
                <a:latin typeface="+mj-ea"/>
              </a:rPr>
              <a:t>50 mm</a:t>
            </a:r>
            <a:r>
              <a:rPr lang="zh-CN" altLang="en-US" dirty="0" smtClean="0">
                <a:solidFill>
                  <a:srgbClr val="009900"/>
                </a:solidFill>
                <a:latin typeface="+mj-ea"/>
              </a:rPr>
              <a:t>之间，至少不要小于</a:t>
            </a:r>
            <a:r>
              <a:rPr lang="en-US" altLang="zh-CN" dirty="0" smtClean="0">
                <a:solidFill>
                  <a:srgbClr val="009900"/>
                </a:solidFill>
                <a:latin typeface="+mj-ea"/>
              </a:rPr>
              <a:t>32 mm</a:t>
            </a:r>
            <a:r>
              <a:rPr lang="zh-CN" altLang="en-US" dirty="0" smtClean="0">
                <a:solidFill>
                  <a:srgbClr val="009900"/>
                </a:solidFill>
                <a:latin typeface="+mj-ea"/>
              </a:rPr>
              <a:t>为好。</a:t>
            </a:r>
            <a:endParaRPr lang="zh-CN" altLang="en-US" dirty="0" smtClean="0">
              <a:solidFill>
                <a:srgbClr val="009900"/>
              </a:solidFill>
              <a:latin typeface="+mj-ea"/>
            </a:endParaRPr>
          </a:p>
        </p:txBody>
      </p:sp>
      <p:cxnSp>
        <p:nvCxnSpPr>
          <p:cNvPr id="34" name="直接连接符 33"/>
          <p:cNvCxnSpPr/>
          <p:nvPr/>
        </p:nvCxnSpPr>
        <p:spPr>
          <a:xfrm flipH="1">
            <a:off x="4064000" y="4800600"/>
            <a:ext cx="3810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6731000" y="3352800"/>
            <a:ext cx="1727200" cy="646331"/>
          </a:xfrm>
          <a:prstGeom prst="rect">
            <a:avLst/>
          </a:prstGeom>
        </p:spPr>
        <p:txBody>
          <a:bodyPr wrap="square">
            <a:spAutoFit/>
          </a:bodyPr>
          <a:lstStyle/>
          <a:p>
            <a:r>
              <a:rPr lang="zh-CN" altLang="en-US" dirty="0" smtClean="0"/>
              <a:t>为什么安全帽带歪会有危险</a:t>
            </a:r>
            <a:r>
              <a:rPr lang="en-US" altLang="zh-CN" dirty="0" smtClean="0"/>
              <a:t>?</a:t>
            </a:r>
            <a:endParaRPr lang="zh-CN" altLang="en-US" dirty="0"/>
          </a:p>
        </p:txBody>
      </p:sp>
      <p:cxnSp>
        <p:nvCxnSpPr>
          <p:cNvPr id="39" name="直接连接符 38"/>
          <p:cNvCxnSpPr/>
          <p:nvPr/>
        </p:nvCxnSpPr>
        <p:spPr>
          <a:xfrm>
            <a:off x="6248400" y="4787900"/>
            <a:ext cx="0" cy="2070100"/>
          </a:xfrm>
          <a:prstGeom prst="line">
            <a:avLst/>
          </a:prstGeom>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6362701" y="4927600"/>
            <a:ext cx="2120900" cy="916464"/>
          </a:xfrm>
          <a:prstGeom prst="rect">
            <a:avLst/>
          </a:prstGeom>
        </p:spPr>
        <p:txBody>
          <a:bodyPr wrap="square">
            <a:spAutoFit/>
          </a:bodyPr>
          <a:lstStyle/>
          <a:p>
            <a:r>
              <a:rPr lang="zh-CN" altLang="en-US" dirty="0" smtClean="0">
                <a:solidFill>
                  <a:srgbClr val="009900"/>
                </a:solidFill>
                <a:latin typeface="+mj-ea"/>
              </a:rPr>
              <a:t>★ </a:t>
            </a:r>
            <a:r>
              <a:rPr lang="zh-CN" altLang="en-US" dirty="0" smtClean="0">
                <a:solidFill>
                  <a:srgbClr val="00AC00"/>
                </a:solidFill>
              </a:rPr>
              <a:t>会降低安全帽对于冲击的防护作用。</a:t>
            </a:r>
            <a:endParaRPr lang="zh-CN" altLang="en-US" dirty="0">
              <a:solidFill>
                <a:srgbClr val="00AC00"/>
              </a:solidFill>
            </a:endParaRPr>
          </a:p>
        </p:txBody>
      </p:sp>
      <p:cxnSp>
        <p:nvCxnSpPr>
          <p:cNvPr id="41" name="直接连接符 40"/>
          <p:cNvCxnSpPr/>
          <p:nvPr/>
        </p:nvCxnSpPr>
        <p:spPr>
          <a:xfrm>
            <a:off x="8470900" y="4800600"/>
            <a:ext cx="3810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42" name="右箭头 41"/>
          <p:cNvSpPr/>
          <p:nvPr/>
        </p:nvSpPr>
        <p:spPr>
          <a:xfrm rot="5400000" flipV="1">
            <a:off x="4598795" y="4225713"/>
            <a:ext cx="606809" cy="717973"/>
          </a:xfrm>
          <a:prstGeom prst="rightArrow">
            <a:avLst>
              <a:gd name="adj1" fmla="val 60000"/>
              <a:gd name="adj2" fmla="val 50000"/>
            </a:avLst>
          </a:prstGeom>
          <a:solidFill>
            <a:srgbClr val="009900">
              <a:alpha val="52000"/>
            </a:srgb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43" name="右箭头 42"/>
          <p:cNvSpPr/>
          <p:nvPr/>
        </p:nvSpPr>
        <p:spPr>
          <a:xfrm rot="5400000" flipV="1">
            <a:off x="7138795" y="4073313"/>
            <a:ext cx="606809" cy="717973"/>
          </a:xfrm>
          <a:prstGeom prst="rightArrow">
            <a:avLst>
              <a:gd name="adj1" fmla="val 60000"/>
              <a:gd name="adj2" fmla="val 50000"/>
            </a:avLst>
          </a:prstGeom>
          <a:solidFill>
            <a:srgbClr val="009900">
              <a:alpha val="52000"/>
            </a:srgb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44" name="矩形 43"/>
          <p:cNvSpPr/>
          <p:nvPr/>
        </p:nvSpPr>
        <p:spPr>
          <a:xfrm>
            <a:off x="9563100" y="3434834"/>
            <a:ext cx="1612901" cy="646331"/>
          </a:xfrm>
          <a:prstGeom prst="rect">
            <a:avLst/>
          </a:prstGeom>
        </p:spPr>
        <p:txBody>
          <a:bodyPr wrap="square">
            <a:spAutoFit/>
          </a:bodyPr>
          <a:lstStyle/>
          <a:p>
            <a:r>
              <a:rPr lang="zh-CN" altLang="en-US" dirty="0" smtClean="0"/>
              <a:t>佩戴安全帽的注意事项？</a:t>
            </a:r>
            <a:endParaRPr lang="zh-CN" altLang="en-US" dirty="0"/>
          </a:p>
        </p:txBody>
      </p:sp>
      <p:sp>
        <p:nvSpPr>
          <p:cNvPr id="45" name="右箭头 44"/>
          <p:cNvSpPr/>
          <p:nvPr/>
        </p:nvSpPr>
        <p:spPr>
          <a:xfrm rot="5400000" flipV="1">
            <a:off x="9881995" y="3997113"/>
            <a:ext cx="606809" cy="717973"/>
          </a:xfrm>
          <a:prstGeom prst="rightArrow">
            <a:avLst>
              <a:gd name="adj1" fmla="val 60000"/>
              <a:gd name="adj2" fmla="val 50000"/>
            </a:avLst>
          </a:prstGeom>
          <a:solidFill>
            <a:srgbClr val="009900">
              <a:alpha val="52000"/>
            </a:srgb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46" name="矩形 45"/>
          <p:cNvSpPr/>
          <p:nvPr/>
        </p:nvSpPr>
        <p:spPr>
          <a:xfrm>
            <a:off x="9004301" y="4940300"/>
            <a:ext cx="2120900" cy="369332"/>
          </a:xfrm>
          <a:prstGeom prst="rect">
            <a:avLst/>
          </a:prstGeom>
        </p:spPr>
        <p:txBody>
          <a:bodyPr wrap="square">
            <a:spAutoFit/>
          </a:bodyPr>
          <a:lstStyle/>
          <a:p>
            <a:r>
              <a:rPr lang="zh-CN" altLang="en-US" dirty="0" smtClean="0">
                <a:solidFill>
                  <a:srgbClr val="009900"/>
                </a:solidFill>
                <a:latin typeface="+mj-ea"/>
              </a:rPr>
              <a:t>★ 见</a:t>
            </a:r>
            <a:r>
              <a:rPr lang="en-US" altLang="zh-CN" dirty="0" smtClean="0">
                <a:solidFill>
                  <a:srgbClr val="009900"/>
                </a:solidFill>
                <a:latin typeface="+mj-ea"/>
              </a:rPr>
              <a:t>PPT</a:t>
            </a:r>
            <a:r>
              <a:rPr lang="zh-CN" altLang="en-US" dirty="0" smtClean="0">
                <a:solidFill>
                  <a:srgbClr val="009900"/>
                </a:solidFill>
                <a:latin typeface="+mj-ea"/>
              </a:rPr>
              <a:t>第</a:t>
            </a:r>
            <a:r>
              <a:rPr lang="en-US" altLang="zh-CN" dirty="0" smtClean="0">
                <a:solidFill>
                  <a:srgbClr val="009900"/>
                </a:solidFill>
                <a:latin typeface="+mj-ea"/>
              </a:rPr>
              <a:t>8</a:t>
            </a:r>
            <a:r>
              <a:rPr lang="zh-CN" altLang="en-US" dirty="0" smtClean="0">
                <a:solidFill>
                  <a:srgbClr val="009900"/>
                </a:solidFill>
                <a:latin typeface="+mj-ea"/>
              </a:rPr>
              <a:t>页。</a:t>
            </a:r>
            <a:endParaRPr lang="zh-CN" altLang="en-US" dirty="0">
              <a:solidFill>
                <a:srgbClr val="00AC00"/>
              </a:solidFill>
            </a:endParaRPr>
          </a:p>
        </p:txBody>
      </p:sp>
      <p:grpSp>
        <p:nvGrpSpPr>
          <p:cNvPr id="49" name="组合 48"/>
          <p:cNvGrpSpPr/>
          <p:nvPr/>
        </p:nvGrpSpPr>
        <p:grpSpPr>
          <a:xfrm>
            <a:off x="398236" y="249450"/>
            <a:ext cx="796349" cy="783136"/>
            <a:chOff x="1328071" y="1750319"/>
            <a:chExt cx="2068240" cy="2033923"/>
          </a:xfrm>
        </p:grpSpPr>
        <p:sp>
          <p:nvSpPr>
            <p:cNvPr id="50" name="正五边形 49"/>
            <p:cNvSpPr/>
            <p:nvPr/>
          </p:nvSpPr>
          <p:spPr>
            <a:xfrm>
              <a:off x="1328071" y="1750319"/>
              <a:ext cx="2068240" cy="2033923"/>
            </a:xfrm>
            <a:prstGeom prst="pent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8000" b="1" dirty="0">
                <a:solidFill>
                  <a:srgbClr val="FFFF00"/>
                </a:solidFill>
              </a:endParaRPr>
            </a:p>
          </p:txBody>
        </p:sp>
        <p:sp>
          <p:nvSpPr>
            <p:cNvPr id="51" name="正五边形 50"/>
            <p:cNvSpPr/>
            <p:nvPr/>
          </p:nvSpPr>
          <p:spPr>
            <a:xfrm>
              <a:off x="1470145" y="1890035"/>
              <a:ext cx="1784093" cy="1754491"/>
            </a:xfrm>
            <a:prstGeom prst="pentagon">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8000" b="1" dirty="0">
                <a:solidFill>
                  <a:srgbClr val="FFFF00"/>
                </a:solidFill>
              </a:endParaRPr>
            </a:p>
          </p:txBody>
        </p:sp>
      </p:grpSp>
      <p:sp>
        <p:nvSpPr>
          <p:cNvPr id="52" name="文本框 29"/>
          <p:cNvSpPr txBox="1"/>
          <p:nvPr/>
        </p:nvSpPr>
        <p:spPr>
          <a:xfrm>
            <a:off x="1249221" y="377002"/>
            <a:ext cx="1415772" cy="461665"/>
          </a:xfrm>
          <a:prstGeom prst="rect">
            <a:avLst/>
          </a:prstGeom>
          <a:noFill/>
        </p:spPr>
        <p:txBody>
          <a:bodyPr wrap="none" rtlCol="0">
            <a:spAutoFit/>
          </a:bodyPr>
          <a:lstStyle/>
          <a:p>
            <a:r>
              <a:rPr lang="zh-CN" altLang="en-US" sz="2400" b="1" dirty="0" smtClean="0">
                <a:latin typeface="+mj-ea"/>
                <a:ea typeface="+mj-ea"/>
              </a:rPr>
              <a:t>效果验证</a:t>
            </a:r>
            <a:endParaRPr lang="zh-CN" altLang="en-US" sz="2400" b="1" dirty="0">
              <a:latin typeface="+mj-ea"/>
              <a:ea typeface="+mj-ea"/>
            </a:endParaRPr>
          </a:p>
        </p:txBody>
      </p:sp>
      <p:sp>
        <p:nvSpPr>
          <p:cNvPr id="53" name="矩形 52"/>
          <p:cNvSpPr/>
          <p:nvPr/>
        </p:nvSpPr>
        <p:spPr>
          <a:xfrm>
            <a:off x="519545" y="272942"/>
            <a:ext cx="591829" cy="769441"/>
          </a:xfrm>
          <a:prstGeom prst="rect">
            <a:avLst/>
          </a:prstGeom>
        </p:spPr>
        <p:txBody>
          <a:bodyPr wrap="none">
            <a:spAutoFit/>
          </a:bodyPr>
          <a:lstStyle/>
          <a:p>
            <a:pPr lvl="0" algn="ctr"/>
            <a:r>
              <a:rPr lang="en-US" altLang="zh-CN" sz="4400" b="1" dirty="0" smtClean="0">
                <a:solidFill>
                  <a:srgbClr val="FFFF00"/>
                </a:solidFill>
              </a:rPr>
              <a:t>D</a:t>
            </a:r>
            <a:endParaRPr lang="zh-CN" altLang="en-US" sz="4400" b="1" dirty="0">
              <a:solidFill>
                <a:srgbClr val="FFFF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5279" y="1484741"/>
            <a:ext cx="5284399" cy="1179607"/>
          </a:xfrm>
        </p:spPr>
        <p:txBody>
          <a:bodyPr>
            <a:noAutofit/>
          </a:bodyPr>
          <a:lstStyle/>
          <a:p>
            <a:r>
              <a:rPr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7861300" y="4149090"/>
            <a:ext cx="3910330" cy="158432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1795" y="4213215"/>
            <a:ext cx="1188000" cy="1188000"/>
          </a:xfrm>
          <a:prstGeom prst="rect">
            <a:avLst/>
          </a:prstGeom>
        </p:spPr>
      </p:pic>
      <p:sp>
        <p:nvSpPr>
          <p:cNvPr id="2" name="文本框 1"/>
          <p:cNvSpPr txBox="1"/>
          <p:nvPr>
            <p:custDataLst>
              <p:tags r:id="rId4"/>
            </p:custDataLst>
          </p:nvPr>
        </p:nvSpPr>
        <p:spPr>
          <a:xfrm>
            <a:off x="7932913" y="449858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40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6"/>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4711"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8368"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9999"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691" y="1143000"/>
            <a:ext cx="7421880" cy="241490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8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5"/>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 y="-2"/>
            <a:ext cx="6096003" cy="6858002"/>
            <a:chOff x="-3" y="-2"/>
            <a:chExt cx="7596000" cy="6858002"/>
          </a:xfrm>
        </p:grpSpPr>
        <p:sp>
          <p:nvSpPr>
            <p:cNvPr id="2" name="流程图: 手动输入 1"/>
            <p:cNvSpPr/>
            <p:nvPr/>
          </p:nvSpPr>
          <p:spPr>
            <a:xfrm rot="16200000" flipV="1">
              <a:off x="368996" y="-369001"/>
              <a:ext cx="6858002" cy="7596000"/>
            </a:xfrm>
            <a:prstGeom prst="flowChartManualInpu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rot="745024">
              <a:off x="5703432" y="1152160"/>
              <a:ext cx="1019331" cy="4553677"/>
              <a:chOff x="5958265" y="1229998"/>
              <a:chExt cx="1019331" cy="4553677"/>
            </a:xfrm>
          </p:grpSpPr>
          <p:sp>
            <p:nvSpPr>
              <p:cNvPr id="9" name="矩形 8"/>
              <p:cNvSpPr/>
              <p:nvPr/>
            </p:nvSpPr>
            <p:spPr>
              <a:xfrm>
                <a:off x="5958265" y="1229998"/>
                <a:ext cx="1019331" cy="1019331"/>
              </a:xfrm>
              <a:prstGeom prst="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0" b="1" dirty="0" smtClean="0">
                    <a:solidFill>
                      <a:srgbClr val="FFFF00"/>
                    </a:solidFill>
                  </a:rPr>
                  <a:t>A</a:t>
                </a:r>
                <a:endParaRPr lang="zh-CN" altLang="en-US" sz="8000" b="1" dirty="0">
                  <a:solidFill>
                    <a:srgbClr val="FFFF00"/>
                  </a:solidFill>
                </a:endParaRPr>
              </a:p>
            </p:txBody>
          </p:sp>
          <p:sp>
            <p:nvSpPr>
              <p:cNvPr id="10" name="矩形 9"/>
              <p:cNvSpPr/>
              <p:nvPr/>
            </p:nvSpPr>
            <p:spPr>
              <a:xfrm>
                <a:off x="5958265" y="2408113"/>
                <a:ext cx="1019331" cy="1019331"/>
              </a:xfrm>
              <a:prstGeom prst="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0" b="1" dirty="0" smtClean="0">
                    <a:solidFill>
                      <a:srgbClr val="FFFF00"/>
                    </a:solidFill>
                  </a:rPr>
                  <a:t>B</a:t>
                </a:r>
                <a:endParaRPr lang="zh-CN" altLang="en-US" sz="8000" b="1" dirty="0">
                  <a:solidFill>
                    <a:srgbClr val="FFFF00"/>
                  </a:solidFill>
                </a:endParaRPr>
              </a:p>
            </p:txBody>
          </p:sp>
          <p:sp>
            <p:nvSpPr>
              <p:cNvPr id="11" name="矩形 10"/>
              <p:cNvSpPr/>
              <p:nvPr/>
            </p:nvSpPr>
            <p:spPr>
              <a:xfrm>
                <a:off x="5958265" y="4764344"/>
                <a:ext cx="1019331" cy="1019331"/>
              </a:xfrm>
              <a:prstGeom prst="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0" b="1" dirty="0" smtClean="0">
                    <a:solidFill>
                      <a:srgbClr val="FFFF00"/>
                    </a:solidFill>
                  </a:rPr>
                  <a:t>D</a:t>
                </a:r>
                <a:endParaRPr lang="zh-CN" altLang="en-US" sz="8000" b="1" dirty="0">
                  <a:solidFill>
                    <a:srgbClr val="FFFF00"/>
                  </a:solidFill>
                </a:endParaRPr>
              </a:p>
            </p:txBody>
          </p:sp>
          <p:sp>
            <p:nvSpPr>
              <p:cNvPr id="12" name="矩形 11"/>
              <p:cNvSpPr/>
              <p:nvPr/>
            </p:nvSpPr>
            <p:spPr>
              <a:xfrm>
                <a:off x="5958265" y="3586228"/>
                <a:ext cx="1019331" cy="1019331"/>
              </a:xfrm>
              <a:prstGeom prst="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0" b="1" dirty="0" smtClean="0">
                    <a:solidFill>
                      <a:srgbClr val="FFFF00"/>
                    </a:solidFill>
                  </a:rPr>
                  <a:t>C</a:t>
                </a:r>
                <a:endParaRPr lang="zh-CN" altLang="en-US" sz="8000" b="1" dirty="0">
                  <a:solidFill>
                    <a:srgbClr val="FFFF00"/>
                  </a:solidFill>
                </a:endParaRPr>
              </a:p>
            </p:txBody>
          </p:sp>
        </p:grpSp>
      </p:grpSp>
      <p:sp>
        <p:nvSpPr>
          <p:cNvPr id="6" name="文本框 5"/>
          <p:cNvSpPr txBox="1"/>
          <p:nvPr/>
        </p:nvSpPr>
        <p:spPr>
          <a:xfrm>
            <a:off x="1187787" y="656411"/>
            <a:ext cx="2313454" cy="5201424"/>
          </a:xfrm>
          <a:prstGeom prst="rect">
            <a:avLst/>
          </a:prstGeom>
          <a:noFill/>
        </p:spPr>
        <p:txBody>
          <a:bodyPr wrap="none" rtlCol="0">
            <a:spAutoFit/>
          </a:bodyPr>
          <a:lstStyle/>
          <a:p>
            <a:r>
              <a:rPr lang="zh-CN" altLang="en-US" sz="16600" b="1" dirty="0" smtClean="0">
                <a:solidFill>
                  <a:srgbClr val="005400"/>
                </a:solidFill>
                <a:latin typeface="+mn-ea"/>
              </a:rPr>
              <a:t>目</a:t>
            </a:r>
            <a:endParaRPr lang="en-US" altLang="zh-CN" sz="16600" b="1" dirty="0" smtClean="0">
              <a:solidFill>
                <a:srgbClr val="005400"/>
              </a:solidFill>
              <a:latin typeface="+mn-ea"/>
            </a:endParaRPr>
          </a:p>
          <a:p>
            <a:r>
              <a:rPr lang="zh-CN" altLang="en-US" sz="16600" b="1" dirty="0" smtClean="0">
                <a:solidFill>
                  <a:srgbClr val="005400"/>
                </a:solidFill>
                <a:latin typeface="+mn-ea"/>
              </a:rPr>
              <a:t>录</a:t>
            </a:r>
            <a:endParaRPr lang="zh-CN" altLang="en-US" sz="16600" b="1" dirty="0">
              <a:solidFill>
                <a:srgbClr val="005400"/>
              </a:solidFill>
              <a:latin typeface="+mn-ea"/>
            </a:endParaRPr>
          </a:p>
        </p:txBody>
      </p:sp>
      <p:sp>
        <p:nvSpPr>
          <p:cNvPr id="8" name="文本框 7"/>
          <p:cNvSpPr txBox="1"/>
          <p:nvPr/>
        </p:nvSpPr>
        <p:spPr>
          <a:xfrm>
            <a:off x="849233" y="1181875"/>
            <a:ext cx="677108" cy="2735814"/>
          </a:xfrm>
          <a:prstGeom prst="rect">
            <a:avLst/>
          </a:prstGeom>
          <a:noFill/>
        </p:spPr>
        <p:txBody>
          <a:bodyPr vert="eaVert" wrap="none" rtlCol="0">
            <a:spAutoFit/>
          </a:bodyPr>
          <a:lstStyle/>
          <a:p>
            <a:r>
              <a:rPr lang="en-US" altLang="zh-CN" sz="3200" dirty="0" smtClean="0">
                <a:solidFill>
                  <a:srgbClr val="005400"/>
                </a:solidFill>
              </a:rPr>
              <a:t>C O N T E N T</a:t>
            </a:r>
            <a:endParaRPr lang="zh-CN" altLang="en-US" sz="3200" dirty="0">
              <a:solidFill>
                <a:srgbClr val="005400"/>
              </a:solidFill>
            </a:endParaRPr>
          </a:p>
        </p:txBody>
      </p:sp>
      <p:sp>
        <p:nvSpPr>
          <p:cNvPr id="14" name="文本框 13"/>
          <p:cNvSpPr txBox="1"/>
          <p:nvPr/>
        </p:nvSpPr>
        <p:spPr>
          <a:xfrm>
            <a:off x="6111852" y="1600053"/>
            <a:ext cx="2031325" cy="461665"/>
          </a:xfrm>
          <a:prstGeom prst="rect">
            <a:avLst/>
          </a:prstGeom>
          <a:noFill/>
        </p:spPr>
        <p:txBody>
          <a:bodyPr wrap="none" rtlCol="0">
            <a:spAutoFit/>
          </a:bodyPr>
          <a:lstStyle/>
          <a:p>
            <a:r>
              <a:rPr lang="zh-CN" altLang="en-US" sz="2400" b="1" dirty="0" smtClean="0">
                <a:latin typeface="+mj-ea"/>
                <a:ea typeface="+mj-ea"/>
              </a:rPr>
              <a:t>安全帽的作用</a:t>
            </a:r>
            <a:endParaRPr lang="zh-CN" altLang="en-US" sz="2400" b="1" dirty="0">
              <a:latin typeface="+mj-ea"/>
              <a:ea typeface="+mj-ea"/>
            </a:endParaRPr>
          </a:p>
        </p:txBody>
      </p:sp>
      <p:sp>
        <p:nvSpPr>
          <p:cNvPr id="16" name="文本框 15"/>
          <p:cNvSpPr txBox="1"/>
          <p:nvPr/>
        </p:nvSpPr>
        <p:spPr>
          <a:xfrm>
            <a:off x="5929651" y="2733903"/>
            <a:ext cx="2646878" cy="461665"/>
          </a:xfrm>
          <a:prstGeom prst="rect">
            <a:avLst/>
          </a:prstGeom>
          <a:noFill/>
        </p:spPr>
        <p:txBody>
          <a:bodyPr wrap="none" rtlCol="0">
            <a:spAutoFit/>
          </a:bodyPr>
          <a:lstStyle/>
          <a:p>
            <a:r>
              <a:rPr lang="zh-CN" altLang="en-US" sz="2400" b="1" dirty="0" smtClean="0">
                <a:latin typeface="+mj-ea"/>
                <a:ea typeface="+mj-ea"/>
              </a:rPr>
              <a:t>安全帽的正确使用</a:t>
            </a:r>
            <a:endParaRPr lang="zh-CN" altLang="en-US" sz="2400" b="1" dirty="0">
              <a:latin typeface="+mj-ea"/>
              <a:ea typeface="+mj-ea"/>
            </a:endParaRPr>
          </a:p>
        </p:txBody>
      </p:sp>
      <p:sp>
        <p:nvSpPr>
          <p:cNvPr id="17" name="文本框 16"/>
          <p:cNvSpPr txBox="1"/>
          <p:nvPr/>
        </p:nvSpPr>
        <p:spPr>
          <a:xfrm>
            <a:off x="5634228" y="3867753"/>
            <a:ext cx="3137397" cy="461665"/>
          </a:xfrm>
          <a:prstGeom prst="rect">
            <a:avLst/>
          </a:prstGeom>
          <a:noFill/>
        </p:spPr>
        <p:txBody>
          <a:bodyPr wrap="none" rtlCol="0">
            <a:spAutoFit/>
          </a:bodyPr>
          <a:lstStyle/>
          <a:p>
            <a:r>
              <a:rPr lang="zh-CN" altLang="en-US" sz="2400" b="1" dirty="0" smtClean="0">
                <a:latin typeface="+mj-ea"/>
                <a:ea typeface="+mj-ea"/>
              </a:rPr>
              <a:t> 安全帽使用注意事项</a:t>
            </a:r>
            <a:endParaRPr lang="zh-CN" altLang="en-US" sz="2400" b="1" dirty="0">
              <a:latin typeface="+mj-ea"/>
              <a:ea typeface="+mj-ea"/>
            </a:endParaRPr>
          </a:p>
        </p:txBody>
      </p:sp>
      <p:sp>
        <p:nvSpPr>
          <p:cNvPr id="18" name="文本框 17"/>
          <p:cNvSpPr txBox="1"/>
          <p:nvPr/>
        </p:nvSpPr>
        <p:spPr>
          <a:xfrm>
            <a:off x="5380902" y="5001604"/>
            <a:ext cx="4801314" cy="461665"/>
          </a:xfrm>
          <a:prstGeom prst="rect">
            <a:avLst/>
          </a:prstGeom>
          <a:noFill/>
        </p:spPr>
        <p:txBody>
          <a:bodyPr wrap="none" rtlCol="0">
            <a:spAutoFit/>
          </a:bodyPr>
          <a:lstStyle/>
          <a:p>
            <a:r>
              <a:rPr lang="zh-CN" altLang="en-US" sz="2400" b="1" dirty="0" smtClean="0">
                <a:latin typeface="+mj-ea"/>
                <a:ea typeface="+mj-ea"/>
              </a:rPr>
              <a:t>安全帽你会带了么？（效果验证</a:t>
            </a:r>
            <a:r>
              <a:rPr lang="zh-CN" altLang="en-US" sz="2400" b="1" dirty="0" smtClean="0">
                <a:latin typeface="+mj-ea"/>
              </a:rPr>
              <a:t>）</a:t>
            </a:r>
            <a:endParaRPr lang="zh-CN" altLang="en-US" sz="2400" b="1" dirty="0">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五边形 5"/>
          <p:cNvSpPr/>
          <p:nvPr/>
        </p:nvSpPr>
        <p:spPr>
          <a:xfrm>
            <a:off x="6193270" y="0"/>
            <a:ext cx="6983547" cy="6867675"/>
          </a:xfrm>
          <a:prstGeom prst="pentagon">
            <a:avLst/>
          </a:prstGeom>
          <a:solidFill>
            <a:srgbClr val="0099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8000" b="1" dirty="0">
              <a:solidFill>
                <a:srgbClr val="FFFF00"/>
              </a:solidFill>
            </a:endParaRPr>
          </a:p>
        </p:txBody>
      </p:sp>
      <p:sp>
        <p:nvSpPr>
          <p:cNvPr id="3" name="文本框 2"/>
          <p:cNvSpPr txBox="1"/>
          <p:nvPr/>
        </p:nvSpPr>
        <p:spPr>
          <a:xfrm>
            <a:off x="4425061" y="3024118"/>
            <a:ext cx="2964273" cy="646331"/>
          </a:xfrm>
          <a:prstGeom prst="rect">
            <a:avLst/>
          </a:prstGeom>
          <a:noFill/>
        </p:spPr>
        <p:txBody>
          <a:bodyPr wrap="none" rtlCol="0">
            <a:spAutoFit/>
          </a:bodyPr>
          <a:lstStyle/>
          <a:p>
            <a:r>
              <a:rPr lang="zh-CN" altLang="en-US" sz="3600" b="1" dirty="0" smtClean="0">
                <a:latin typeface="+mj-ea"/>
              </a:rPr>
              <a:t>安全帽的作用</a:t>
            </a:r>
            <a:endParaRPr lang="zh-CN" altLang="en-US" sz="3600" b="1" dirty="0">
              <a:latin typeface="+mj-ea"/>
            </a:endParaRPr>
          </a:p>
        </p:txBody>
      </p:sp>
      <p:grpSp>
        <p:nvGrpSpPr>
          <p:cNvPr id="8" name="组合 7"/>
          <p:cNvGrpSpPr/>
          <p:nvPr/>
        </p:nvGrpSpPr>
        <p:grpSpPr>
          <a:xfrm>
            <a:off x="1205182" y="1600053"/>
            <a:ext cx="3219879" cy="3166454"/>
            <a:chOff x="1328071" y="1750319"/>
            <a:chExt cx="2068240" cy="2033923"/>
          </a:xfrm>
        </p:grpSpPr>
        <p:sp>
          <p:nvSpPr>
            <p:cNvPr id="7" name="正五边形 6"/>
            <p:cNvSpPr/>
            <p:nvPr/>
          </p:nvSpPr>
          <p:spPr>
            <a:xfrm>
              <a:off x="1328071" y="1750319"/>
              <a:ext cx="2068240" cy="2033923"/>
            </a:xfrm>
            <a:prstGeom prst="pent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8000" b="1" dirty="0">
                <a:solidFill>
                  <a:srgbClr val="FFFF00"/>
                </a:solidFill>
              </a:endParaRPr>
            </a:p>
          </p:txBody>
        </p:sp>
        <p:sp>
          <p:nvSpPr>
            <p:cNvPr id="2" name="正五边形 1"/>
            <p:cNvSpPr/>
            <p:nvPr/>
          </p:nvSpPr>
          <p:spPr>
            <a:xfrm>
              <a:off x="1470145" y="1890035"/>
              <a:ext cx="1784093" cy="1754491"/>
            </a:xfrm>
            <a:prstGeom prst="pentagon">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8000" b="1" dirty="0">
                <a:solidFill>
                  <a:srgbClr val="FFFF00"/>
                </a:solidFill>
              </a:endParaRPr>
            </a:p>
          </p:txBody>
        </p:sp>
      </p:grpSp>
      <p:sp>
        <p:nvSpPr>
          <p:cNvPr id="5" name="矩形 4"/>
          <p:cNvSpPr/>
          <p:nvPr/>
        </p:nvSpPr>
        <p:spPr>
          <a:xfrm>
            <a:off x="1801063" y="1600053"/>
            <a:ext cx="2028119" cy="3154710"/>
          </a:xfrm>
          <a:prstGeom prst="rect">
            <a:avLst/>
          </a:prstGeom>
        </p:spPr>
        <p:txBody>
          <a:bodyPr wrap="none">
            <a:spAutoFit/>
          </a:bodyPr>
          <a:lstStyle/>
          <a:p>
            <a:pPr lvl="0" algn="ctr"/>
            <a:r>
              <a:rPr lang="en-US" altLang="zh-CN" sz="19900" b="1" dirty="0" smtClean="0">
                <a:solidFill>
                  <a:srgbClr val="FFFF00"/>
                </a:solidFill>
              </a:rPr>
              <a:t>A</a:t>
            </a:r>
            <a:endParaRPr lang="zh-CN" altLang="en-US" sz="19900" b="1" dirty="0">
              <a:solidFill>
                <a:srgbClr val="FFFF00"/>
              </a:solidFill>
            </a:endParaRPr>
          </a:p>
        </p:txBody>
      </p:sp>
      <p:sp>
        <p:nvSpPr>
          <p:cNvPr id="9" name="文本框 8"/>
          <p:cNvSpPr txBox="1"/>
          <p:nvPr/>
        </p:nvSpPr>
        <p:spPr>
          <a:xfrm>
            <a:off x="4425060" y="3699146"/>
            <a:ext cx="4570482" cy="369332"/>
          </a:xfrm>
          <a:prstGeom prst="rect">
            <a:avLst/>
          </a:prstGeom>
          <a:noFill/>
        </p:spPr>
        <p:txBody>
          <a:bodyPr wrap="none" rtlCol="0">
            <a:spAutoFit/>
          </a:bodyPr>
          <a:lstStyle/>
          <a:p>
            <a:r>
              <a:rPr lang="zh-CN" altLang="en-US" dirty="0" smtClean="0">
                <a:latin typeface="+mj-ea"/>
                <a:ea typeface="+mj-ea"/>
              </a:rPr>
              <a:t>世界上任何东西的发明都有他存在的意义。</a:t>
            </a:r>
            <a:endParaRPr lang="zh-CN" altLang="en-US" dirty="0">
              <a:latin typeface="+mj-ea"/>
              <a:ea typeface="+mj-ea"/>
            </a:endParaRPr>
          </a:p>
        </p:txBody>
      </p:sp>
      <p:sp>
        <p:nvSpPr>
          <p:cNvPr id="10" name="正五边形 9"/>
          <p:cNvSpPr/>
          <p:nvPr/>
        </p:nvSpPr>
        <p:spPr>
          <a:xfrm rot="20698671">
            <a:off x="120896" y="4071629"/>
            <a:ext cx="2666850" cy="2702908"/>
          </a:xfrm>
          <a:prstGeom prst="pentagon">
            <a:avLst/>
          </a:prstGeom>
          <a:solidFill>
            <a:srgbClr val="0099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8000" b="1" dirty="0">
              <a:solidFill>
                <a:srgbClr val="FFFF00"/>
              </a:solidFill>
            </a:endParaRPr>
          </a:p>
        </p:txBody>
      </p:sp>
      <p:sp>
        <p:nvSpPr>
          <p:cNvPr id="11" name="正五边形 10"/>
          <p:cNvSpPr/>
          <p:nvPr/>
        </p:nvSpPr>
        <p:spPr>
          <a:xfrm rot="309664">
            <a:off x="3945275" y="5553404"/>
            <a:ext cx="2106572" cy="2135055"/>
          </a:xfrm>
          <a:prstGeom prst="pentagon">
            <a:avLst/>
          </a:prstGeom>
          <a:solidFill>
            <a:srgbClr val="0099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8000" b="1" dirty="0">
              <a:solidFill>
                <a:srgbClr val="FFFF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398236" y="249450"/>
            <a:ext cx="796349" cy="783136"/>
            <a:chOff x="1328071" y="1750319"/>
            <a:chExt cx="2068240" cy="2033923"/>
          </a:xfrm>
        </p:grpSpPr>
        <p:sp>
          <p:nvSpPr>
            <p:cNvPr id="9" name="正五边形 8"/>
            <p:cNvSpPr/>
            <p:nvPr/>
          </p:nvSpPr>
          <p:spPr>
            <a:xfrm>
              <a:off x="1328071" y="1750319"/>
              <a:ext cx="2068240" cy="2033923"/>
            </a:xfrm>
            <a:prstGeom prst="pent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8000" b="1" dirty="0">
                <a:solidFill>
                  <a:srgbClr val="FFFF00"/>
                </a:solidFill>
              </a:endParaRPr>
            </a:p>
          </p:txBody>
        </p:sp>
        <p:sp>
          <p:nvSpPr>
            <p:cNvPr id="10" name="正五边形 9"/>
            <p:cNvSpPr/>
            <p:nvPr/>
          </p:nvSpPr>
          <p:spPr>
            <a:xfrm>
              <a:off x="1470145" y="1890035"/>
              <a:ext cx="1784093" cy="1754491"/>
            </a:xfrm>
            <a:prstGeom prst="pentagon">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8000" b="1" dirty="0">
                <a:solidFill>
                  <a:srgbClr val="FFFF00"/>
                </a:solidFill>
              </a:endParaRPr>
            </a:p>
          </p:txBody>
        </p:sp>
      </p:grpSp>
      <p:sp>
        <p:nvSpPr>
          <p:cNvPr id="11" name="文本框 10"/>
          <p:cNvSpPr txBox="1"/>
          <p:nvPr/>
        </p:nvSpPr>
        <p:spPr>
          <a:xfrm>
            <a:off x="1249221" y="377002"/>
            <a:ext cx="2031325" cy="461665"/>
          </a:xfrm>
          <a:prstGeom prst="rect">
            <a:avLst/>
          </a:prstGeom>
          <a:noFill/>
        </p:spPr>
        <p:txBody>
          <a:bodyPr wrap="none" rtlCol="0">
            <a:spAutoFit/>
          </a:bodyPr>
          <a:lstStyle/>
          <a:p>
            <a:r>
              <a:rPr lang="zh-CN" altLang="en-US" sz="2400" b="1" dirty="0" smtClean="0">
                <a:latin typeface="+mj-ea"/>
                <a:ea typeface="+mj-ea"/>
              </a:rPr>
              <a:t>安全帽的作用</a:t>
            </a:r>
            <a:endParaRPr lang="zh-CN" altLang="en-US" sz="2400" b="1" dirty="0">
              <a:latin typeface="+mj-ea"/>
              <a:ea typeface="+mj-ea"/>
            </a:endParaRPr>
          </a:p>
        </p:txBody>
      </p:sp>
      <p:sp>
        <p:nvSpPr>
          <p:cNvPr id="15" name="矩形 14"/>
          <p:cNvSpPr/>
          <p:nvPr/>
        </p:nvSpPr>
        <p:spPr>
          <a:xfrm>
            <a:off x="500495" y="253892"/>
            <a:ext cx="591829" cy="769441"/>
          </a:xfrm>
          <a:prstGeom prst="rect">
            <a:avLst/>
          </a:prstGeom>
        </p:spPr>
        <p:txBody>
          <a:bodyPr wrap="none">
            <a:spAutoFit/>
          </a:bodyPr>
          <a:lstStyle/>
          <a:p>
            <a:pPr lvl="0" algn="ctr"/>
            <a:r>
              <a:rPr lang="en-US" altLang="zh-CN" sz="4400" b="1" dirty="0" smtClean="0">
                <a:solidFill>
                  <a:srgbClr val="FFFF00"/>
                </a:solidFill>
              </a:rPr>
              <a:t>A</a:t>
            </a:r>
            <a:endParaRPr lang="zh-CN" altLang="en-US" sz="4400" b="1" dirty="0">
              <a:solidFill>
                <a:srgbClr val="FFFF00"/>
              </a:solidFill>
            </a:endParaRPr>
          </a:p>
        </p:txBody>
      </p:sp>
      <p:sp>
        <p:nvSpPr>
          <p:cNvPr id="16" name="正五边形 15"/>
          <p:cNvSpPr/>
          <p:nvPr/>
        </p:nvSpPr>
        <p:spPr>
          <a:xfrm rot="1856450">
            <a:off x="5222048" y="2063824"/>
            <a:ext cx="6341302" cy="6236086"/>
          </a:xfrm>
          <a:prstGeom prst="pentagon">
            <a:avLst/>
          </a:prstGeom>
          <a:solidFill>
            <a:srgbClr val="0099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8000" b="1" dirty="0">
              <a:solidFill>
                <a:srgbClr val="FFFF00"/>
              </a:solidFill>
            </a:endParaRPr>
          </a:p>
        </p:txBody>
      </p:sp>
      <p:sp>
        <p:nvSpPr>
          <p:cNvPr id="26" name="文本框 25"/>
          <p:cNvSpPr txBox="1"/>
          <p:nvPr/>
        </p:nvSpPr>
        <p:spPr>
          <a:xfrm>
            <a:off x="5968312" y="2932980"/>
            <a:ext cx="4497860" cy="3170099"/>
          </a:xfrm>
          <a:prstGeom prst="rect">
            <a:avLst/>
          </a:prstGeom>
          <a:noFill/>
        </p:spPr>
        <p:txBody>
          <a:bodyPr wrap="square" rtlCol="0">
            <a:spAutoFit/>
          </a:bodyPr>
          <a:lstStyle/>
          <a:p>
            <a:pPr>
              <a:lnSpc>
                <a:spcPct val="200000"/>
              </a:lnSpc>
            </a:pPr>
            <a:r>
              <a:rPr lang="zh-CN" altLang="en-US" sz="2000" dirty="0" smtClean="0">
                <a:solidFill>
                  <a:srgbClr val="009900"/>
                </a:solidFill>
                <a:latin typeface="+mj-ea"/>
                <a:ea typeface="+mj-ea"/>
              </a:rPr>
              <a:t>★ 飞来或坠落下来的物体击向头部时。</a:t>
            </a:r>
            <a:endParaRPr lang="zh-CN" altLang="en-US" sz="2000" dirty="0" smtClean="0">
              <a:solidFill>
                <a:srgbClr val="009900"/>
              </a:solidFill>
              <a:latin typeface="+mj-ea"/>
              <a:ea typeface="+mj-ea"/>
            </a:endParaRPr>
          </a:p>
          <a:p>
            <a:pPr>
              <a:lnSpc>
                <a:spcPct val="200000"/>
              </a:lnSpc>
            </a:pPr>
            <a:r>
              <a:rPr lang="zh-CN" altLang="en-US" sz="2000" dirty="0" smtClean="0">
                <a:solidFill>
                  <a:srgbClr val="009900"/>
                </a:solidFill>
                <a:latin typeface="+mj-ea"/>
                <a:ea typeface="+mj-ea"/>
              </a:rPr>
              <a:t>★ 当作业人员从高处坠落下来时。</a:t>
            </a:r>
            <a:endParaRPr lang="zh-CN" altLang="en-US" sz="2000" dirty="0" smtClean="0">
              <a:solidFill>
                <a:srgbClr val="009900"/>
              </a:solidFill>
              <a:latin typeface="+mj-ea"/>
              <a:ea typeface="+mj-ea"/>
            </a:endParaRPr>
          </a:p>
          <a:p>
            <a:pPr>
              <a:lnSpc>
                <a:spcPct val="200000"/>
              </a:lnSpc>
            </a:pPr>
            <a:r>
              <a:rPr lang="zh-CN" altLang="en-US" sz="2000" dirty="0" smtClean="0">
                <a:solidFill>
                  <a:srgbClr val="009900"/>
                </a:solidFill>
                <a:latin typeface="+mj-ea"/>
                <a:ea typeface="+mj-ea"/>
              </a:rPr>
              <a:t>★ 当头部有可能触电时。</a:t>
            </a:r>
            <a:endParaRPr lang="zh-CN" altLang="en-US" sz="2000" dirty="0" smtClean="0">
              <a:solidFill>
                <a:srgbClr val="009900"/>
              </a:solidFill>
              <a:latin typeface="+mj-ea"/>
              <a:ea typeface="+mj-ea"/>
            </a:endParaRPr>
          </a:p>
          <a:p>
            <a:pPr>
              <a:lnSpc>
                <a:spcPct val="200000"/>
              </a:lnSpc>
            </a:pPr>
            <a:r>
              <a:rPr lang="zh-CN" altLang="en-US" sz="2000" dirty="0" smtClean="0">
                <a:solidFill>
                  <a:srgbClr val="009900"/>
                </a:solidFill>
                <a:latin typeface="+mj-ea"/>
                <a:ea typeface="+mj-ea"/>
              </a:rPr>
              <a:t>★ 在低矮的部位行走或作业，头部有可能碰撞到尖锐、坚硬的物体时。</a:t>
            </a:r>
            <a:endParaRPr lang="zh-CN" altLang="en-US" sz="2000" dirty="0" smtClean="0">
              <a:solidFill>
                <a:srgbClr val="009900"/>
              </a:solidFill>
              <a:latin typeface="+mj-ea"/>
              <a:ea typeface="+mj-ea"/>
            </a:endParaRPr>
          </a:p>
        </p:txBody>
      </p:sp>
      <p:pic>
        <p:nvPicPr>
          <p:cNvPr id="16386" name="Picture 2" descr="c:\users\administrator\appdata\roaming\360se6\User Data\temp\640_wx_fmt=jpeg&amp;tp=webp&amp;wxfrom=5&amp;wx_lazy=1.webp.jpg"/>
          <p:cNvPicPr>
            <a:picLocks noChangeAspect="1" noChangeArrowheads="1"/>
          </p:cNvPicPr>
          <p:nvPr/>
        </p:nvPicPr>
        <p:blipFill>
          <a:blip r:embed="rId1" cstate="print"/>
          <a:srcRect/>
          <a:stretch>
            <a:fillRect/>
          </a:stretch>
        </p:blipFill>
        <p:spPr bwMode="auto">
          <a:xfrm>
            <a:off x="1544594" y="2587418"/>
            <a:ext cx="2796515" cy="4048161"/>
          </a:xfrm>
          <a:prstGeom prst="rect">
            <a:avLst/>
          </a:prstGeom>
          <a:noFill/>
        </p:spPr>
      </p:pic>
      <p:sp>
        <p:nvSpPr>
          <p:cNvPr id="14" name="矩形 13"/>
          <p:cNvSpPr/>
          <p:nvPr/>
        </p:nvSpPr>
        <p:spPr>
          <a:xfrm>
            <a:off x="679622" y="1210961"/>
            <a:ext cx="10663881" cy="1285032"/>
          </a:xfrm>
          <a:prstGeom prst="rect">
            <a:avLst/>
          </a:prstGeom>
        </p:spPr>
        <p:txBody>
          <a:bodyPr wrap="square">
            <a:spAutoFit/>
          </a:bodyPr>
          <a:lstStyle/>
          <a:p>
            <a:pPr indent="457200">
              <a:lnSpc>
                <a:spcPct val="150000"/>
              </a:lnSpc>
            </a:pPr>
            <a:r>
              <a:rPr lang="zh-CN" altLang="en-US" dirty="0" smtClean="0"/>
              <a:t>天气慢慢热了，作业温度升高，职工在工作过程中摘掉安全帽的现象时有发生。殊不知这个动作带来了极大的安全隐患。工人佩戴的安全帽主要是为了保护头部不受到伤害，它可以在以下几种情况下保护人的头部不受伤害或降低头部伤害的程度：</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五边形 5"/>
          <p:cNvSpPr/>
          <p:nvPr/>
        </p:nvSpPr>
        <p:spPr>
          <a:xfrm>
            <a:off x="6193270" y="0"/>
            <a:ext cx="6983547" cy="6867675"/>
          </a:xfrm>
          <a:prstGeom prst="pentagon">
            <a:avLst/>
          </a:prstGeom>
          <a:solidFill>
            <a:srgbClr val="0099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8000" b="1" dirty="0">
              <a:solidFill>
                <a:srgbClr val="FFFF00"/>
              </a:solidFill>
            </a:endParaRPr>
          </a:p>
        </p:txBody>
      </p:sp>
      <p:sp>
        <p:nvSpPr>
          <p:cNvPr id="3" name="文本框 2"/>
          <p:cNvSpPr txBox="1"/>
          <p:nvPr/>
        </p:nvSpPr>
        <p:spPr>
          <a:xfrm>
            <a:off x="4425061" y="3024118"/>
            <a:ext cx="3467616" cy="584775"/>
          </a:xfrm>
          <a:prstGeom prst="rect">
            <a:avLst/>
          </a:prstGeom>
          <a:noFill/>
        </p:spPr>
        <p:txBody>
          <a:bodyPr wrap="none" rtlCol="0">
            <a:spAutoFit/>
          </a:bodyPr>
          <a:lstStyle/>
          <a:p>
            <a:r>
              <a:rPr lang="zh-CN" altLang="en-US" sz="3200" b="1" dirty="0" smtClean="0">
                <a:latin typeface="+mj-ea"/>
                <a:ea typeface="+mj-ea"/>
              </a:rPr>
              <a:t>安全帽的正确使用</a:t>
            </a:r>
            <a:endParaRPr lang="zh-CN" altLang="en-US" sz="3200" b="1" dirty="0">
              <a:latin typeface="+mj-ea"/>
              <a:ea typeface="+mj-ea"/>
            </a:endParaRPr>
          </a:p>
        </p:txBody>
      </p:sp>
      <p:grpSp>
        <p:nvGrpSpPr>
          <p:cNvPr id="8" name="组合 7"/>
          <p:cNvGrpSpPr/>
          <p:nvPr/>
        </p:nvGrpSpPr>
        <p:grpSpPr>
          <a:xfrm>
            <a:off x="1205182" y="1600053"/>
            <a:ext cx="3219879" cy="3166454"/>
            <a:chOff x="1328071" y="1750319"/>
            <a:chExt cx="2068240" cy="2033923"/>
          </a:xfrm>
        </p:grpSpPr>
        <p:sp>
          <p:nvSpPr>
            <p:cNvPr id="7" name="正五边形 6"/>
            <p:cNvSpPr/>
            <p:nvPr/>
          </p:nvSpPr>
          <p:spPr>
            <a:xfrm>
              <a:off x="1328071" y="1750319"/>
              <a:ext cx="2068240" cy="2033923"/>
            </a:xfrm>
            <a:prstGeom prst="pent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8000" b="1" dirty="0">
                <a:solidFill>
                  <a:srgbClr val="FFFF00"/>
                </a:solidFill>
              </a:endParaRPr>
            </a:p>
          </p:txBody>
        </p:sp>
        <p:sp>
          <p:nvSpPr>
            <p:cNvPr id="2" name="正五边形 1"/>
            <p:cNvSpPr/>
            <p:nvPr/>
          </p:nvSpPr>
          <p:spPr>
            <a:xfrm>
              <a:off x="1470145" y="1890035"/>
              <a:ext cx="1784093" cy="1754491"/>
            </a:xfrm>
            <a:prstGeom prst="pentagon">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8000" b="1" dirty="0">
                <a:solidFill>
                  <a:srgbClr val="FFFF00"/>
                </a:solidFill>
              </a:endParaRPr>
            </a:p>
          </p:txBody>
        </p:sp>
      </p:grpSp>
      <p:sp>
        <p:nvSpPr>
          <p:cNvPr id="5" name="矩形 4"/>
          <p:cNvSpPr/>
          <p:nvPr/>
        </p:nvSpPr>
        <p:spPr>
          <a:xfrm>
            <a:off x="1846033" y="1779933"/>
            <a:ext cx="2028119" cy="3154710"/>
          </a:xfrm>
          <a:prstGeom prst="rect">
            <a:avLst/>
          </a:prstGeom>
        </p:spPr>
        <p:txBody>
          <a:bodyPr wrap="none">
            <a:spAutoFit/>
          </a:bodyPr>
          <a:lstStyle/>
          <a:p>
            <a:pPr lvl="0" algn="ctr"/>
            <a:r>
              <a:rPr lang="en-US" altLang="zh-CN" sz="19900" b="1" dirty="0">
                <a:solidFill>
                  <a:srgbClr val="FFFF00"/>
                </a:solidFill>
              </a:rPr>
              <a:t>B</a:t>
            </a:r>
            <a:endParaRPr lang="zh-CN" altLang="en-US" sz="19900" b="1" dirty="0">
              <a:solidFill>
                <a:srgbClr val="FFFF00"/>
              </a:solidFill>
            </a:endParaRPr>
          </a:p>
        </p:txBody>
      </p:sp>
      <p:sp>
        <p:nvSpPr>
          <p:cNvPr id="9" name="文本框 8"/>
          <p:cNvSpPr txBox="1"/>
          <p:nvPr/>
        </p:nvSpPr>
        <p:spPr>
          <a:xfrm>
            <a:off x="4425060" y="3788046"/>
            <a:ext cx="5493812" cy="369332"/>
          </a:xfrm>
          <a:prstGeom prst="rect">
            <a:avLst/>
          </a:prstGeom>
          <a:noFill/>
        </p:spPr>
        <p:txBody>
          <a:bodyPr wrap="none" rtlCol="0">
            <a:spAutoFit/>
          </a:bodyPr>
          <a:lstStyle/>
          <a:p>
            <a:r>
              <a:rPr lang="zh-CN" altLang="en-US" dirty="0" smtClean="0">
                <a:latin typeface="+mj-ea"/>
                <a:ea typeface="+mj-ea"/>
              </a:rPr>
              <a:t>世界上任何东西都有他自己独特的正确的使用方式。</a:t>
            </a:r>
            <a:endParaRPr lang="zh-CN" altLang="en-US" dirty="0">
              <a:latin typeface="+mj-ea"/>
              <a:ea typeface="+mj-ea"/>
            </a:endParaRPr>
          </a:p>
        </p:txBody>
      </p:sp>
      <p:sp>
        <p:nvSpPr>
          <p:cNvPr id="10" name="正五边形 9"/>
          <p:cNvSpPr/>
          <p:nvPr/>
        </p:nvSpPr>
        <p:spPr>
          <a:xfrm rot="20698671">
            <a:off x="120896" y="4071629"/>
            <a:ext cx="2666850" cy="2702908"/>
          </a:xfrm>
          <a:prstGeom prst="pentagon">
            <a:avLst/>
          </a:prstGeom>
          <a:solidFill>
            <a:srgbClr val="0099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8000" b="1" dirty="0">
              <a:solidFill>
                <a:srgbClr val="FFFF00"/>
              </a:solidFill>
            </a:endParaRPr>
          </a:p>
        </p:txBody>
      </p:sp>
      <p:sp>
        <p:nvSpPr>
          <p:cNvPr id="11" name="正五边形 10"/>
          <p:cNvSpPr/>
          <p:nvPr/>
        </p:nvSpPr>
        <p:spPr>
          <a:xfrm rot="309664">
            <a:off x="3945275" y="5553404"/>
            <a:ext cx="2106572" cy="2135055"/>
          </a:xfrm>
          <a:prstGeom prst="pentagon">
            <a:avLst/>
          </a:prstGeom>
          <a:solidFill>
            <a:srgbClr val="0099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8000" b="1" dirty="0">
              <a:solidFill>
                <a:srgbClr val="FFFF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97463" y="2199558"/>
            <a:ext cx="3921645" cy="2614431"/>
            <a:chOff x="695325" y="2032667"/>
            <a:chExt cx="4508708" cy="3005806"/>
          </a:xfrm>
        </p:grpSpPr>
        <p:sp>
          <p:nvSpPr>
            <p:cNvPr id="7" name="同心圆 6"/>
            <p:cNvSpPr/>
            <p:nvPr/>
          </p:nvSpPr>
          <p:spPr>
            <a:xfrm>
              <a:off x="1947186" y="2533077"/>
              <a:ext cx="2004987" cy="2004987"/>
            </a:xfrm>
            <a:prstGeom prst="donut">
              <a:avLst>
                <a:gd name="adj" fmla="val 20868"/>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图表 7"/>
            <p:cNvGraphicFramePr/>
            <p:nvPr/>
          </p:nvGraphicFramePr>
          <p:xfrm>
            <a:off x="695325" y="2032667"/>
            <a:ext cx="4508708" cy="3005806"/>
          </p:xfrm>
          <a:graphic>
            <a:graphicData uri="http://schemas.openxmlformats.org/drawingml/2006/chart">
              <c:chart xmlns:c="http://schemas.openxmlformats.org/drawingml/2006/chart" xmlns:r="http://schemas.openxmlformats.org/officeDocument/2006/relationships" r:id="rId1"/>
            </a:graphicData>
          </a:graphic>
        </p:graphicFrame>
      </p:grpSp>
      <p:grpSp>
        <p:nvGrpSpPr>
          <p:cNvPr id="9" name="组合 8"/>
          <p:cNvGrpSpPr/>
          <p:nvPr/>
        </p:nvGrpSpPr>
        <p:grpSpPr>
          <a:xfrm>
            <a:off x="7961444" y="2150131"/>
            <a:ext cx="3921645" cy="2614431"/>
            <a:chOff x="695325" y="2032667"/>
            <a:chExt cx="4508708" cy="3005806"/>
          </a:xfrm>
        </p:grpSpPr>
        <p:sp>
          <p:nvSpPr>
            <p:cNvPr id="10" name="同心圆 9"/>
            <p:cNvSpPr/>
            <p:nvPr/>
          </p:nvSpPr>
          <p:spPr>
            <a:xfrm>
              <a:off x="1947186" y="2533077"/>
              <a:ext cx="2004987" cy="2004987"/>
            </a:xfrm>
            <a:prstGeom prst="donut">
              <a:avLst>
                <a:gd name="adj" fmla="val 20868"/>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1" name="图表 10"/>
            <p:cNvGraphicFramePr/>
            <p:nvPr/>
          </p:nvGraphicFramePr>
          <p:xfrm>
            <a:off x="695325" y="2032667"/>
            <a:ext cx="4508708" cy="3005806"/>
          </p:xfrm>
          <a:graphic>
            <a:graphicData uri="http://schemas.openxmlformats.org/drawingml/2006/chart">
              <c:chart xmlns:c="http://schemas.openxmlformats.org/drawingml/2006/chart" xmlns:r="http://schemas.openxmlformats.org/officeDocument/2006/relationships" r:id="rId2"/>
            </a:graphicData>
          </a:graphic>
        </p:graphicFrame>
      </p:grpSp>
      <p:grpSp>
        <p:nvGrpSpPr>
          <p:cNvPr id="12" name="组合 11"/>
          <p:cNvGrpSpPr/>
          <p:nvPr/>
        </p:nvGrpSpPr>
        <p:grpSpPr>
          <a:xfrm>
            <a:off x="3931991" y="2199558"/>
            <a:ext cx="3921645" cy="2614431"/>
            <a:chOff x="695325" y="2032667"/>
            <a:chExt cx="4508708" cy="3005806"/>
          </a:xfrm>
        </p:grpSpPr>
        <p:sp>
          <p:nvSpPr>
            <p:cNvPr id="13" name="同心圆 12"/>
            <p:cNvSpPr/>
            <p:nvPr/>
          </p:nvSpPr>
          <p:spPr>
            <a:xfrm>
              <a:off x="1947186" y="2533077"/>
              <a:ext cx="2004987" cy="2004987"/>
            </a:xfrm>
            <a:prstGeom prst="donut">
              <a:avLst>
                <a:gd name="adj" fmla="val 20868"/>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4" name="图表 13"/>
            <p:cNvGraphicFramePr/>
            <p:nvPr/>
          </p:nvGraphicFramePr>
          <p:xfrm>
            <a:off x="695325" y="2032667"/>
            <a:ext cx="4508708" cy="3005806"/>
          </p:xfrm>
          <a:graphic>
            <a:graphicData uri="http://schemas.openxmlformats.org/drawingml/2006/chart">
              <c:chart xmlns:c="http://schemas.openxmlformats.org/drawingml/2006/chart" xmlns:r="http://schemas.openxmlformats.org/officeDocument/2006/relationships" r:id="rId3"/>
            </a:graphicData>
          </a:graphic>
        </p:graphicFrame>
      </p:grpSp>
      <p:sp>
        <p:nvSpPr>
          <p:cNvPr id="16" name="矩形 15"/>
          <p:cNvSpPr/>
          <p:nvPr/>
        </p:nvSpPr>
        <p:spPr>
          <a:xfrm>
            <a:off x="4955058" y="4703279"/>
            <a:ext cx="2829699" cy="1754326"/>
          </a:xfrm>
          <a:prstGeom prst="rect">
            <a:avLst/>
          </a:prstGeom>
        </p:spPr>
        <p:txBody>
          <a:bodyPr wrap="square">
            <a:spAutoFit/>
          </a:bodyPr>
          <a:lstStyle/>
          <a:p>
            <a:pPr lvl="0">
              <a:defRPr/>
            </a:pPr>
            <a:r>
              <a:rPr lang="zh-CN" altLang="en-US" dirty="0" smtClean="0">
                <a:solidFill>
                  <a:srgbClr val="FF0000"/>
                </a:solidFill>
              </a:rPr>
              <a:t>◆</a:t>
            </a:r>
            <a:r>
              <a:rPr lang="zh-CN" altLang="en-US" dirty="0" smtClean="0"/>
              <a:t> 安全帽的下颌带必须扣在颌下，并系牢，松紧要适度。这样不至于被大风吹掉，或者是被其他障碍物碰掉，或者由于头的前后摆动，使安全帽脱落。</a:t>
            </a:r>
            <a:endParaRPr kumimoji="0" lang="en-US" altLang="zh-CN" sz="1400" i="0" u="none" strike="noStrike" kern="1200" cap="none" spc="0" normalizeH="0" baseline="0" noProof="0" dirty="0" smtClean="0">
              <a:ln>
                <a:noFill/>
              </a:ln>
              <a:solidFill>
                <a:schemeClr val="tx1">
                  <a:lumMod val="50000"/>
                  <a:lumOff val="50000"/>
                </a:schemeClr>
              </a:solidFill>
              <a:effectLst/>
              <a:uLnTx/>
              <a:uFillTx/>
              <a:latin typeface="+mn-lt"/>
              <a:ea typeface="+mn-ea"/>
            </a:endParaRPr>
          </a:p>
        </p:txBody>
      </p:sp>
      <p:sp>
        <p:nvSpPr>
          <p:cNvPr id="17" name="矩形 16"/>
          <p:cNvSpPr/>
          <p:nvPr/>
        </p:nvSpPr>
        <p:spPr>
          <a:xfrm>
            <a:off x="8625016" y="4868562"/>
            <a:ext cx="2928552" cy="1754326"/>
          </a:xfrm>
          <a:prstGeom prst="rect">
            <a:avLst/>
          </a:prstGeom>
        </p:spPr>
        <p:txBody>
          <a:bodyPr wrap="square">
            <a:spAutoFit/>
          </a:bodyPr>
          <a:lstStyle/>
          <a:p>
            <a:pPr lvl="0">
              <a:defRPr/>
            </a:pPr>
            <a:r>
              <a:rPr lang="zh-CN" altLang="en-US" dirty="0" smtClean="0">
                <a:solidFill>
                  <a:srgbClr val="FF0000"/>
                </a:solidFill>
              </a:rPr>
              <a:t>◆</a:t>
            </a:r>
            <a:r>
              <a:rPr lang="zh-CN" altLang="en-US" dirty="0" smtClean="0"/>
              <a:t>安全帽体顶部除了在帽体内部安装了帽衬外，有的还开了小孔通风。但在使用时不要为了透气而随便再行开孔。因为这样做将会使帽体的强度降低。</a:t>
            </a:r>
            <a:endParaRPr kumimoji="0" lang="en-US" altLang="zh-CN" sz="1400" i="0" u="none" strike="noStrike" kern="1200" cap="none" spc="0" normalizeH="0" baseline="0" noProof="0" dirty="0" smtClean="0">
              <a:ln>
                <a:noFill/>
              </a:ln>
              <a:solidFill>
                <a:schemeClr val="tx1">
                  <a:lumMod val="50000"/>
                  <a:lumOff val="50000"/>
                </a:schemeClr>
              </a:solidFill>
              <a:effectLst/>
              <a:uLnTx/>
              <a:uFillTx/>
              <a:latin typeface="+mn-lt"/>
              <a:ea typeface="+mn-ea"/>
            </a:endParaRPr>
          </a:p>
        </p:txBody>
      </p:sp>
      <p:grpSp>
        <p:nvGrpSpPr>
          <p:cNvPr id="18" name="组合 17"/>
          <p:cNvGrpSpPr/>
          <p:nvPr/>
        </p:nvGrpSpPr>
        <p:grpSpPr>
          <a:xfrm>
            <a:off x="1392611" y="3183607"/>
            <a:ext cx="736377" cy="646331"/>
            <a:chOff x="4167266" y="1813810"/>
            <a:chExt cx="736377" cy="646331"/>
          </a:xfrm>
        </p:grpSpPr>
        <p:sp>
          <p:nvSpPr>
            <p:cNvPr id="19" name="文本框 18"/>
            <p:cNvSpPr txBox="1"/>
            <p:nvPr/>
          </p:nvSpPr>
          <p:spPr>
            <a:xfrm>
              <a:off x="4167266" y="1813810"/>
              <a:ext cx="697627" cy="646331"/>
            </a:xfrm>
            <a:prstGeom prst="rect">
              <a:avLst/>
            </a:prstGeom>
            <a:noFill/>
          </p:spPr>
          <p:txBody>
            <a:bodyPr wrap="none" rtlCol="0">
              <a:spAutoFit/>
            </a:bodyPr>
            <a:lstStyle/>
            <a:p>
              <a:r>
                <a:rPr lang="en-US" altLang="zh-CN" sz="3600" b="1" dirty="0" smtClean="0">
                  <a:solidFill>
                    <a:srgbClr val="009900"/>
                  </a:solidFill>
                </a:rPr>
                <a:t>01</a:t>
              </a:r>
              <a:endParaRPr lang="zh-CN" altLang="en-US" sz="2000" b="1" dirty="0">
                <a:solidFill>
                  <a:srgbClr val="009900"/>
                </a:solidFill>
              </a:endParaRPr>
            </a:p>
          </p:txBody>
        </p:sp>
        <p:sp>
          <p:nvSpPr>
            <p:cNvPr id="20" name="矩形 19"/>
            <p:cNvSpPr/>
            <p:nvPr/>
          </p:nvSpPr>
          <p:spPr>
            <a:xfrm>
              <a:off x="4718912" y="1909702"/>
              <a:ext cx="184731" cy="369332"/>
            </a:xfrm>
            <a:prstGeom prst="rect">
              <a:avLst/>
            </a:prstGeom>
          </p:spPr>
          <p:txBody>
            <a:bodyPr wrap="none">
              <a:spAutoFit/>
            </a:bodyPr>
            <a:lstStyle/>
            <a:p>
              <a:endParaRPr lang="zh-CN" altLang="en-US" dirty="0">
                <a:solidFill>
                  <a:srgbClr val="009900"/>
                </a:solidFill>
              </a:endParaRPr>
            </a:p>
          </p:txBody>
        </p:sp>
      </p:grpSp>
      <p:grpSp>
        <p:nvGrpSpPr>
          <p:cNvPr id="21" name="组合 20"/>
          <p:cNvGrpSpPr/>
          <p:nvPr/>
        </p:nvGrpSpPr>
        <p:grpSpPr>
          <a:xfrm>
            <a:off x="5422065" y="3183607"/>
            <a:ext cx="736377" cy="646331"/>
            <a:chOff x="4167266" y="1813810"/>
            <a:chExt cx="736377" cy="646331"/>
          </a:xfrm>
        </p:grpSpPr>
        <p:sp>
          <p:nvSpPr>
            <p:cNvPr id="22" name="文本框 21"/>
            <p:cNvSpPr txBox="1"/>
            <p:nvPr/>
          </p:nvSpPr>
          <p:spPr>
            <a:xfrm>
              <a:off x="4167266" y="1813810"/>
              <a:ext cx="697627" cy="646331"/>
            </a:xfrm>
            <a:prstGeom prst="rect">
              <a:avLst/>
            </a:prstGeom>
            <a:noFill/>
          </p:spPr>
          <p:txBody>
            <a:bodyPr wrap="none" rtlCol="0">
              <a:spAutoFit/>
            </a:bodyPr>
            <a:lstStyle/>
            <a:p>
              <a:r>
                <a:rPr lang="en-US" altLang="zh-CN" sz="3600" b="1" dirty="0" smtClean="0">
                  <a:solidFill>
                    <a:srgbClr val="009900"/>
                  </a:solidFill>
                </a:rPr>
                <a:t>02</a:t>
              </a:r>
              <a:endParaRPr lang="zh-CN" altLang="en-US" sz="2000" b="1" dirty="0">
                <a:solidFill>
                  <a:srgbClr val="009900"/>
                </a:solidFill>
              </a:endParaRPr>
            </a:p>
          </p:txBody>
        </p:sp>
        <p:sp>
          <p:nvSpPr>
            <p:cNvPr id="23" name="矩形 22"/>
            <p:cNvSpPr/>
            <p:nvPr/>
          </p:nvSpPr>
          <p:spPr>
            <a:xfrm>
              <a:off x="4718912" y="1909702"/>
              <a:ext cx="184731" cy="369332"/>
            </a:xfrm>
            <a:prstGeom prst="rect">
              <a:avLst/>
            </a:prstGeom>
          </p:spPr>
          <p:txBody>
            <a:bodyPr wrap="none">
              <a:spAutoFit/>
            </a:bodyPr>
            <a:lstStyle/>
            <a:p>
              <a:endParaRPr lang="zh-CN" altLang="en-US" dirty="0">
                <a:solidFill>
                  <a:srgbClr val="009900"/>
                </a:solidFill>
              </a:endParaRPr>
            </a:p>
          </p:txBody>
        </p:sp>
      </p:grpSp>
      <p:grpSp>
        <p:nvGrpSpPr>
          <p:cNvPr id="24" name="组合 23"/>
          <p:cNvGrpSpPr/>
          <p:nvPr/>
        </p:nvGrpSpPr>
        <p:grpSpPr>
          <a:xfrm>
            <a:off x="9451518" y="3183607"/>
            <a:ext cx="941496" cy="646331"/>
            <a:chOff x="4167266" y="1813810"/>
            <a:chExt cx="941496" cy="646331"/>
          </a:xfrm>
        </p:grpSpPr>
        <p:sp>
          <p:nvSpPr>
            <p:cNvPr id="25" name="文本框 24"/>
            <p:cNvSpPr txBox="1"/>
            <p:nvPr/>
          </p:nvSpPr>
          <p:spPr>
            <a:xfrm>
              <a:off x="4167266" y="1813810"/>
              <a:ext cx="697627" cy="646331"/>
            </a:xfrm>
            <a:prstGeom prst="rect">
              <a:avLst/>
            </a:prstGeom>
            <a:noFill/>
          </p:spPr>
          <p:txBody>
            <a:bodyPr wrap="none" rtlCol="0">
              <a:spAutoFit/>
            </a:bodyPr>
            <a:lstStyle/>
            <a:p>
              <a:r>
                <a:rPr lang="en-US" altLang="zh-CN" sz="3600" b="1" dirty="0" smtClean="0">
                  <a:solidFill>
                    <a:srgbClr val="009900"/>
                  </a:solidFill>
                </a:rPr>
                <a:t>03</a:t>
              </a:r>
              <a:endParaRPr lang="zh-CN" altLang="en-US" sz="2000" b="1" dirty="0">
                <a:solidFill>
                  <a:srgbClr val="009900"/>
                </a:solidFill>
              </a:endParaRPr>
            </a:p>
          </p:txBody>
        </p:sp>
        <p:sp>
          <p:nvSpPr>
            <p:cNvPr id="26" name="矩形 25"/>
            <p:cNvSpPr/>
            <p:nvPr/>
          </p:nvSpPr>
          <p:spPr>
            <a:xfrm>
              <a:off x="4718912" y="1909702"/>
              <a:ext cx="389850" cy="369332"/>
            </a:xfrm>
            <a:prstGeom prst="rect">
              <a:avLst/>
            </a:prstGeom>
          </p:spPr>
          <p:txBody>
            <a:bodyPr wrap="none">
              <a:spAutoFit/>
            </a:bodyPr>
            <a:lstStyle/>
            <a:p>
              <a:r>
                <a:rPr lang="en-US" altLang="zh-CN" dirty="0">
                  <a:solidFill>
                    <a:srgbClr val="009900"/>
                  </a:solidFill>
                </a:rPr>
                <a:t>%</a:t>
              </a:r>
              <a:endParaRPr lang="zh-CN" altLang="en-US" dirty="0">
                <a:solidFill>
                  <a:srgbClr val="009900"/>
                </a:solidFill>
              </a:endParaRPr>
            </a:p>
          </p:txBody>
        </p:sp>
      </p:grpSp>
      <p:grpSp>
        <p:nvGrpSpPr>
          <p:cNvPr id="27" name="组合 26"/>
          <p:cNvGrpSpPr/>
          <p:nvPr/>
        </p:nvGrpSpPr>
        <p:grpSpPr>
          <a:xfrm>
            <a:off x="398236" y="249450"/>
            <a:ext cx="796349" cy="783136"/>
            <a:chOff x="1328071" y="1750319"/>
            <a:chExt cx="2068240" cy="2033923"/>
          </a:xfrm>
        </p:grpSpPr>
        <p:sp>
          <p:nvSpPr>
            <p:cNvPr id="28" name="正五边形 27"/>
            <p:cNvSpPr/>
            <p:nvPr/>
          </p:nvSpPr>
          <p:spPr>
            <a:xfrm>
              <a:off x="1328071" y="1750319"/>
              <a:ext cx="2068240" cy="2033923"/>
            </a:xfrm>
            <a:prstGeom prst="pent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8000" b="1" dirty="0">
                <a:solidFill>
                  <a:srgbClr val="FFFF00"/>
                </a:solidFill>
              </a:endParaRPr>
            </a:p>
          </p:txBody>
        </p:sp>
        <p:sp>
          <p:nvSpPr>
            <p:cNvPr id="29" name="正五边形 28"/>
            <p:cNvSpPr/>
            <p:nvPr/>
          </p:nvSpPr>
          <p:spPr>
            <a:xfrm>
              <a:off x="1470145" y="1890035"/>
              <a:ext cx="1784093" cy="1754491"/>
            </a:xfrm>
            <a:prstGeom prst="pentagon">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8000" b="1" dirty="0">
                <a:solidFill>
                  <a:srgbClr val="FFFF00"/>
                </a:solidFill>
              </a:endParaRPr>
            </a:p>
          </p:txBody>
        </p:sp>
      </p:grpSp>
      <p:sp>
        <p:nvSpPr>
          <p:cNvPr id="30" name="文本框 29"/>
          <p:cNvSpPr txBox="1"/>
          <p:nvPr/>
        </p:nvSpPr>
        <p:spPr>
          <a:xfrm>
            <a:off x="1249221" y="377002"/>
            <a:ext cx="2339102" cy="461665"/>
          </a:xfrm>
          <a:prstGeom prst="rect">
            <a:avLst/>
          </a:prstGeom>
          <a:noFill/>
        </p:spPr>
        <p:txBody>
          <a:bodyPr wrap="none" rtlCol="0">
            <a:spAutoFit/>
          </a:bodyPr>
          <a:lstStyle/>
          <a:p>
            <a:r>
              <a:rPr lang="zh-CN" altLang="en-US" sz="2400" b="1" dirty="0" smtClean="0">
                <a:latin typeface="+mj-ea"/>
                <a:ea typeface="+mj-ea"/>
              </a:rPr>
              <a:t>安全帽正确使用</a:t>
            </a:r>
            <a:endParaRPr lang="zh-CN" altLang="en-US" sz="2400" b="1" dirty="0">
              <a:latin typeface="+mj-ea"/>
              <a:ea typeface="+mj-ea"/>
            </a:endParaRPr>
          </a:p>
        </p:txBody>
      </p:sp>
      <p:sp>
        <p:nvSpPr>
          <p:cNvPr id="31" name="矩形 30"/>
          <p:cNvSpPr/>
          <p:nvPr/>
        </p:nvSpPr>
        <p:spPr>
          <a:xfrm>
            <a:off x="519545" y="272942"/>
            <a:ext cx="591829" cy="769441"/>
          </a:xfrm>
          <a:prstGeom prst="rect">
            <a:avLst/>
          </a:prstGeom>
        </p:spPr>
        <p:txBody>
          <a:bodyPr wrap="none">
            <a:spAutoFit/>
          </a:bodyPr>
          <a:lstStyle/>
          <a:p>
            <a:pPr lvl="0" algn="ctr"/>
            <a:r>
              <a:rPr lang="en-US" altLang="zh-CN" sz="4400" b="1" dirty="0">
                <a:solidFill>
                  <a:srgbClr val="FFFF00"/>
                </a:solidFill>
              </a:rPr>
              <a:t>B</a:t>
            </a:r>
            <a:endParaRPr lang="zh-CN" altLang="en-US" sz="4400" b="1" dirty="0">
              <a:solidFill>
                <a:srgbClr val="FFFF00"/>
              </a:solidFill>
            </a:endParaRPr>
          </a:p>
        </p:txBody>
      </p:sp>
      <p:sp>
        <p:nvSpPr>
          <p:cNvPr id="38" name="矩形 37"/>
          <p:cNvSpPr/>
          <p:nvPr/>
        </p:nvSpPr>
        <p:spPr>
          <a:xfrm>
            <a:off x="790832" y="1044314"/>
            <a:ext cx="10565027" cy="1285032"/>
          </a:xfrm>
          <a:prstGeom prst="rect">
            <a:avLst/>
          </a:prstGeom>
        </p:spPr>
        <p:txBody>
          <a:bodyPr wrap="square">
            <a:spAutoFit/>
          </a:bodyPr>
          <a:lstStyle/>
          <a:p>
            <a:pPr indent="457200">
              <a:lnSpc>
                <a:spcPct val="150000"/>
              </a:lnSpc>
            </a:pPr>
            <a:r>
              <a:rPr lang="zh-CN" altLang="en-US" dirty="0" smtClean="0"/>
              <a:t>戴安全帽前应将帽后调整带按自己头型调整到适合的位置，然后将帽内弹性带系牢。缓冲衬垫的松紧由带子调节，人的头顶和帽体内顶部的空间垂直距离一般在</a:t>
            </a:r>
            <a:r>
              <a:rPr lang="en-US" altLang="zh-CN" dirty="0" smtClean="0"/>
              <a:t>25</a:t>
            </a:r>
            <a:r>
              <a:rPr lang="zh-CN" altLang="en-US" dirty="0" smtClean="0"/>
              <a:t>～</a:t>
            </a:r>
            <a:r>
              <a:rPr lang="en-US" altLang="zh-CN" dirty="0" smtClean="0"/>
              <a:t>50 mm</a:t>
            </a:r>
            <a:r>
              <a:rPr lang="zh-CN" altLang="en-US" dirty="0" smtClean="0"/>
              <a:t>之间，至少不要小于</a:t>
            </a:r>
            <a:r>
              <a:rPr lang="en-US" altLang="zh-CN" dirty="0" smtClean="0"/>
              <a:t>32 mm</a:t>
            </a:r>
            <a:r>
              <a:rPr lang="zh-CN" altLang="en-US" dirty="0" smtClean="0"/>
              <a:t>为好。这样才能保证当遭受到冲击时，帽体有足够的空间可供缓冲，平时也有利于头和帽体间的通风。</a:t>
            </a:r>
            <a:endParaRPr lang="zh-CN" altLang="en-US" dirty="0"/>
          </a:p>
        </p:txBody>
      </p:sp>
      <p:sp>
        <p:nvSpPr>
          <p:cNvPr id="39" name="矩形 38"/>
          <p:cNvSpPr/>
          <p:nvPr/>
        </p:nvSpPr>
        <p:spPr>
          <a:xfrm>
            <a:off x="756850" y="4651449"/>
            <a:ext cx="2295269" cy="1477328"/>
          </a:xfrm>
          <a:prstGeom prst="rect">
            <a:avLst/>
          </a:prstGeom>
        </p:spPr>
        <p:txBody>
          <a:bodyPr wrap="square">
            <a:spAutoFit/>
          </a:bodyPr>
          <a:lstStyle/>
          <a:p>
            <a:pPr lvl="0">
              <a:defRPr/>
            </a:pPr>
            <a:r>
              <a:rPr lang="zh-CN" altLang="en-US" dirty="0" smtClean="0">
                <a:solidFill>
                  <a:srgbClr val="FF0000"/>
                </a:solidFill>
              </a:rPr>
              <a:t>◆</a:t>
            </a:r>
            <a:r>
              <a:rPr lang="zh-CN" altLang="en-US" dirty="0" smtClean="0"/>
              <a:t> 不要把安全帽歪戴，也不要把帽沿戴在脑后方。否则，会降低安全帽对于冲击的防护作用。</a:t>
            </a:r>
            <a:endParaRPr kumimoji="0" lang="en-US" altLang="zh-CN" sz="1400" i="0" u="none" strike="noStrike" kern="1200" cap="none" spc="0" normalizeH="0" baseline="0" noProof="0" dirty="0" smtClean="0">
              <a:ln>
                <a:noFill/>
              </a:ln>
              <a:solidFill>
                <a:schemeClr val="tx1">
                  <a:lumMod val="50000"/>
                  <a:lumOff val="50000"/>
                </a:schemeClr>
              </a:solidFill>
              <a:effectLst/>
              <a:uLnTx/>
              <a:uFillTx/>
              <a:latin typeface="+mn-lt"/>
              <a:ea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五边形 5"/>
          <p:cNvSpPr/>
          <p:nvPr/>
        </p:nvSpPr>
        <p:spPr>
          <a:xfrm>
            <a:off x="6193270" y="0"/>
            <a:ext cx="6983547" cy="6867675"/>
          </a:xfrm>
          <a:prstGeom prst="pentagon">
            <a:avLst/>
          </a:prstGeom>
          <a:solidFill>
            <a:srgbClr val="0099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8000" b="1" dirty="0">
              <a:solidFill>
                <a:srgbClr val="FFFF00"/>
              </a:solidFill>
            </a:endParaRPr>
          </a:p>
        </p:txBody>
      </p:sp>
      <p:sp>
        <p:nvSpPr>
          <p:cNvPr id="3" name="文本框 2"/>
          <p:cNvSpPr txBox="1"/>
          <p:nvPr/>
        </p:nvSpPr>
        <p:spPr>
          <a:xfrm>
            <a:off x="4425061" y="3024118"/>
            <a:ext cx="3877985" cy="584775"/>
          </a:xfrm>
          <a:prstGeom prst="rect">
            <a:avLst/>
          </a:prstGeom>
          <a:noFill/>
        </p:spPr>
        <p:txBody>
          <a:bodyPr wrap="none" rtlCol="0">
            <a:spAutoFit/>
          </a:bodyPr>
          <a:lstStyle/>
          <a:p>
            <a:r>
              <a:rPr lang="zh-CN" altLang="en-US" sz="3200" b="1" dirty="0" smtClean="0">
                <a:latin typeface="+mj-ea"/>
                <a:ea typeface="+mj-ea"/>
              </a:rPr>
              <a:t>安全帽使用注意事项</a:t>
            </a:r>
            <a:endParaRPr lang="zh-CN" altLang="en-US" sz="3200" b="1" dirty="0">
              <a:latin typeface="+mj-ea"/>
              <a:ea typeface="+mj-ea"/>
            </a:endParaRPr>
          </a:p>
        </p:txBody>
      </p:sp>
      <p:grpSp>
        <p:nvGrpSpPr>
          <p:cNvPr id="8" name="组合 7"/>
          <p:cNvGrpSpPr/>
          <p:nvPr/>
        </p:nvGrpSpPr>
        <p:grpSpPr>
          <a:xfrm>
            <a:off x="1205182" y="1600053"/>
            <a:ext cx="3219879" cy="3166454"/>
            <a:chOff x="1328071" y="1750319"/>
            <a:chExt cx="2068240" cy="2033923"/>
          </a:xfrm>
        </p:grpSpPr>
        <p:sp>
          <p:nvSpPr>
            <p:cNvPr id="7" name="正五边形 6"/>
            <p:cNvSpPr/>
            <p:nvPr/>
          </p:nvSpPr>
          <p:spPr>
            <a:xfrm>
              <a:off x="1328071" y="1750319"/>
              <a:ext cx="2068240" cy="2033923"/>
            </a:xfrm>
            <a:prstGeom prst="pent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8000" b="1" dirty="0">
                <a:solidFill>
                  <a:srgbClr val="FFFF00"/>
                </a:solidFill>
              </a:endParaRPr>
            </a:p>
          </p:txBody>
        </p:sp>
        <p:sp>
          <p:nvSpPr>
            <p:cNvPr id="2" name="正五边形 1"/>
            <p:cNvSpPr/>
            <p:nvPr/>
          </p:nvSpPr>
          <p:spPr>
            <a:xfrm>
              <a:off x="1470145" y="1890035"/>
              <a:ext cx="1784093" cy="1754491"/>
            </a:xfrm>
            <a:prstGeom prst="pentagon">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8000" b="1" dirty="0">
                <a:solidFill>
                  <a:srgbClr val="FFFF00"/>
                </a:solidFill>
              </a:endParaRPr>
            </a:p>
          </p:txBody>
        </p:sp>
      </p:grpSp>
      <p:sp>
        <p:nvSpPr>
          <p:cNvPr id="5" name="矩形 4"/>
          <p:cNvSpPr/>
          <p:nvPr/>
        </p:nvSpPr>
        <p:spPr>
          <a:xfrm>
            <a:off x="1801063" y="1779933"/>
            <a:ext cx="2028119" cy="3154710"/>
          </a:xfrm>
          <a:prstGeom prst="rect">
            <a:avLst/>
          </a:prstGeom>
        </p:spPr>
        <p:txBody>
          <a:bodyPr wrap="none">
            <a:spAutoFit/>
          </a:bodyPr>
          <a:lstStyle/>
          <a:p>
            <a:pPr lvl="0" algn="ctr"/>
            <a:r>
              <a:rPr lang="en-US" altLang="zh-CN" sz="19900" b="1" dirty="0">
                <a:solidFill>
                  <a:srgbClr val="FFFF00"/>
                </a:solidFill>
              </a:rPr>
              <a:t>C</a:t>
            </a:r>
            <a:endParaRPr lang="zh-CN" altLang="en-US" sz="19900" b="1" dirty="0">
              <a:solidFill>
                <a:srgbClr val="FFFF00"/>
              </a:solidFill>
            </a:endParaRPr>
          </a:p>
        </p:txBody>
      </p:sp>
      <p:sp>
        <p:nvSpPr>
          <p:cNvPr id="9" name="文本框 8"/>
          <p:cNvSpPr txBox="1"/>
          <p:nvPr/>
        </p:nvSpPr>
        <p:spPr>
          <a:xfrm>
            <a:off x="4666360" y="3788046"/>
            <a:ext cx="3877985" cy="369332"/>
          </a:xfrm>
          <a:prstGeom prst="rect">
            <a:avLst/>
          </a:prstGeom>
          <a:noFill/>
        </p:spPr>
        <p:txBody>
          <a:bodyPr wrap="none" rtlCol="0">
            <a:spAutoFit/>
          </a:bodyPr>
          <a:lstStyle/>
          <a:p>
            <a:r>
              <a:rPr lang="zh-CN" altLang="en-US" dirty="0" smtClean="0">
                <a:latin typeface="+mj-ea"/>
                <a:ea typeface="+mj-ea"/>
              </a:rPr>
              <a:t>这些注意事项都是细节，注意听哦！</a:t>
            </a:r>
            <a:endParaRPr lang="zh-CN" altLang="en-US" dirty="0">
              <a:latin typeface="+mj-ea"/>
              <a:ea typeface="+mj-ea"/>
            </a:endParaRPr>
          </a:p>
        </p:txBody>
      </p:sp>
      <p:sp>
        <p:nvSpPr>
          <p:cNvPr id="10" name="正五边形 9"/>
          <p:cNvSpPr/>
          <p:nvPr/>
        </p:nvSpPr>
        <p:spPr>
          <a:xfrm rot="20698671">
            <a:off x="120896" y="4071629"/>
            <a:ext cx="2666850" cy="2702908"/>
          </a:xfrm>
          <a:prstGeom prst="pentagon">
            <a:avLst/>
          </a:prstGeom>
          <a:solidFill>
            <a:srgbClr val="0099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8000" b="1" dirty="0">
              <a:solidFill>
                <a:srgbClr val="FFFF00"/>
              </a:solidFill>
            </a:endParaRPr>
          </a:p>
        </p:txBody>
      </p:sp>
      <p:sp>
        <p:nvSpPr>
          <p:cNvPr id="11" name="正五边形 10"/>
          <p:cNvSpPr/>
          <p:nvPr/>
        </p:nvSpPr>
        <p:spPr>
          <a:xfrm rot="309664">
            <a:off x="3945275" y="5553404"/>
            <a:ext cx="2106572" cy="2135055"/>
          </a:xfrm>
          <a:prstGeom prst="pentagon">
            <a:avLst/>
          </a:prstGeom>
          <a:solidFill>
            <a:srgbClr val="0099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8000" b="1" dirty="0">
              <a:solidFill>
                <a:srgbClr val="FFFF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五边形 7"/>
          <p:cNvSpPr/>
          <p:nvPr/>
        </p:nvSpPr>
        <p:spPr>
          <a:xfrm rot="19947305">
            <a:off x="-836715" y="-320693"/>
            <a:ext cx="5742401" cy="5647122"/>
          </a:xfrm>
          <a:prstGeom prst="pentagon">
            <a:avLst/>
          </a:prstGeom>
          <a:solidFill>
            <a:srgbClr val="0099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8000" b="1" dirty="0">
              <a:solidFill>
                <a:srgbClr val="FFFF00"/>
              </a:solidFill>
            </a:endParaRPr>
          </a:p>
        </p:txBody>
      </p:sp>
      <p:grpSp>
        <p:nvGrpSpPr>
          <p:cNvPr id="2" name="组合 1"/>
          <p:cNvGrpSpPr/>
          <p:nvPr/>
        </p:nvGrpSpPr>
        <p:grpSpPr>
          <a:xfrm>
            <a:off x="398236" y="249450"/>
            <a:ext cx="796349" cy="783136"/>
            <a:chOff x="1328071" y="1750319"/>
            <a:chExt cx="2068240" cy="2033923"/>
          </a:xfrm>
        </p:grpSpPr>
        <p:sp>
          <p:nvSpPr>
            <p:cNvPr id="3" name="正五边形 2"/>
            <p:cNvSpPr/>
            <p:nvPr/>
          </p:nvSpPr>
          <p:spPr>
            <a:xfrm>
              <a:off x="1328071" y="1750319"/>
              <a:ext cx="2068240" cy="2033923"/>
            </a:xfrm>
            <a:prstGeom prst="pent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8000" b="1" dirty="0">
                <a:solidFill>
                  <a:srgbClr val="FFFF00"/>
                </a:solidFill>
              </a:endParaRPr>
            </a:p>
          </p:txBody>
        </p:sp>
        <p:sp>
          <p:nvSpPr>
            <p:cNvPr id="4" name="正五边形 3"/>
            <p:cNvSpPr/>
            <p:nvPr/>
          </p:nvSpPr>
          <p:spPr>
            <a:xfrm>
              <a:off x="1470145" y="1890035"/>
              <a:ext cx="1784093" cy="1754491"/>
            </a:xfrm>
            <a:prstGeom prst="pentagon">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zh-CN" altLang="en-US" sz="8000" b="1" dirty="0">
                <a:solidFill>
                  <a:srgbClr val="FFFF00"/>
                </a:solidFill>
              </a:endParaRPr>
            </a:p>
          </p:txBody>
        </p:sp>
      </p:grpSp>
      <p:sp>
        <p:nvSpPr>
          <p:cNvPr id="5" name="文本框 4"/>
          <p:cNvSpPr txBox="1"/>
          <p:nvPr/>
        </p:nvSpPr>
        <p:spPr>
          <a:xfrm>
            <a:off x="1249221" y="377002"/>
            <a:ext cx="2954655" cy="461665"/>
          </a:xfrm>
          <a:prstGeom prst="rect">
            <a:avLst/>
          </a:prstGeom>
          <a:noFill/>
        </p:spPr>
        <p:txBody>
          <a:bodyPr wrap="none" rtlCol="0">
            <a:spAutoFit/>
          </a:bodyPr>
          <a:lstStyle/>
          <a:p>
            <a:r>
              <a:rPr lang="zh-CN" altLang="en-US" sz="2400" b="1" dirty="0" smtClean="0">
                <a:latin typeface="+mj-ea"/>
                <a:ea typeface="+mj-ea"/>
              </a:rPr>
              <a:t>安全帽使用注意事项</a:t>
            </a:r>
            <a:endParaRPr lang="zh-CN" altLang="en-US" sz="2400" b="1" dirty="0">
              <a:latin typeface="+mj-ea"/>
              <a:ea typeface="+mj-ea"/>
            </a:endParaRPr>
          </a:p>
        </p:txBody>
      </p:sp>
      <p:sp>
        <p:nvSpPr>
          <p:cNvPr id="6" name="矩形 5"/>
          <p:cNvSpPr/>
          <p:nvPr/>
        </p:nvSpPr>
        <p:spPr>
          <a:xfrm>
            <a:off x="519545" y="272942"/>
            <a:ext cx="591829" cy="769441"/>
          </a:xfrm>
          <a:prstGeom prst="rect">
            <a:avLst/>
          </a:prstGeom>
        </p:spPr>
        <p:txBody>
          <a:bodyPr wrap="none">
            <a:spAutoFit/>
          </a:bodyPr>
          <a:lstStyle/>
          <a:p>
            <a:pPr lvl="0" algn="ctr"/>
            <a:r>
              <a:rPr lang="en-US" altLang="zh-CN" sz="4400" b="1" dirty="0" smtClean="0">
                <a:solidFill>
                  <a:srgbClr val="FFFF00"/>
                </a:solidFill>
              </a:rPr>
              <a:t>C</a:t>
            </a:r>
            <a:endParaRPr lang="zh-CN" altLang="en-US" sz="4400" b="1" dirty="0">
              <a:solidFill>
                <a:srgbClr val="FFFF00"/>
              </a:solidFill>
            </a:endParaRPr>
          </a:p>
        </p:txBody>
      </p:sp>
      <p:graphicFrame>
        <p:nvGraphicFramePr>
          <p:cNvPr id="7" name="图示 6"/>
          <p:cNvGraphicFramePr/>
          <p:nvPr/>
        </p:nvGraphicFramePr>
        <p:xfrm>
          <a:off x="304800" y="1168400"/>
          <a:ext cx="11722100" cy="54864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5.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7.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xml><?xml version="1.0" encoding="utf-8"?>
<p:tagLst xmlns:p="http://schemas.openxmlformats.org/presentationml/2006/main">
  <p:tag name="KSO_WM_SPECIAL_SOURCE" val="bdnul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21.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22.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23.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4.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5.xml><?xml version="1.0" encoding="utf-8"?>
<p:tagLst xmlns:p="http://schemas.openxmlformats.org/presentationml/2006/main">
  <p:tag name="commondata" val="eyJoZGlkIjoiZTVlNmE2ZmI1ZjYwNzY0MzcxMzc3ZmQ0YThkN2JhMWY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视点">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1315</Words>
  <Application>WPS 演示</Application>
  <PresentationFormat>宽屏</PresentationFormat>
  <Paragraphs>150</Paragraphs>
  <Slides>12</Slides>
  <Notes>11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12</vt:i4>
      </vt:variant>
    </vt:vector>
  </HeadingPairs>
  <TitlesOfParts>
    <vt:vector size="24" baseType="lpstr">
      <vt:lpstr>Arial</vt:lpstr>
      <vt:lpstr>宋体</vt:lpstr>
      <vt:lpstr>Wingdings</vt:lpstr>
      <vt:lpstr>微软雅黑</vt:lpstr>
      <vt:lpstr>黑体</vt:lpstr>
      <vt:lpstr>Arial Unicode MS</vt:lpstr>
      <vt:lpstr>Arial Black</vt:lpstr>
      <vt:lpstr>等线</vt:lpstr>
      <vt:lpstr>Calibri</vt:lpstr>
      <vt:lpstr>楷体</vt:lpstr>
      <vt:lpstr>汉仪旗黑-85S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little fairy</cp:lastModifiedBy>
  <cp:revision>2</cp:revision>
  <dcterms:created xsi:type="dcterms:W3CDTF">2021-05-07T12:48:00Z</dcterms:created>
  <dcterms:modified xsi:type="dcterms:W3CDTF">2024-03-11T06:57:10Z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72C5F8EDAD1B45B4860BA4BA3FAFBA21_13</vt:lpwstr>
  </property>
  <property fmtid="{D5CDD505-2E9C-101B-9397-08002B2CF9AE}" pid="3" name="KSOProductBuildVer">
    <vt:lpwstr>2052-12.1.0.16388</vt:lpwstr>
  </property>
</Properties>
</file>