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3"/>
  </p:sldMasterIdLst>
  <p:notesMasterIdLst>
    <p:notesMasterId r:id="rId5"/>
  </p:notesMasterIdLst>
  <p:sldIdLst>
    <p:sldId id="267" r:id="rId4"/>
    <p:sldId id="542" r:id="rId6"/>
    <p:sldId id="381" r:id="rId7"/>
    <p:sldId id="401" r:id="rId8"/>
    <p:sldId id="402" r:id="rId9"/>
    <p:sldId id="441" r:id="rId10"/>
    <p:sldId id="442" r:id="rId11"/>
    <p:sldId id="524" r:id="rId12"/>
    <p:sldId id="443" r:id="rId13"/>
    <p:sldId id="525" r:id="rId14"/>
    <p:sldId id="304" r:id="rId15"/>
    <p:sldId id="444" r:id="rId16"/>
    <p:sldId id="480" r:id="rId17"/>
    <p:sldId id="481" r:id="rId18"/>
    <p:sldId id="482" r:id="rId19"/>
    <p:sldId id="483" r:id="rId20"/>
    <p:sldId id="484" r:id="rId21"/>
    <p:sldId id="519" r:id="rId22"/>
    <p:sldId id="520" r:id="rId23"/>
    <p:sldId id="521" r:id="rId24"/>
    <p:sldId id="523" r:id="rId25"/>
    <p:sldId id="526" r:id="rId26"/>
    <p:sldId id="384" r:id="rId27"/>
    <p:sldId id="522" r:id="rId28"/>
    <p:sldId id="544" r:id="rId29"/>
  </p:sldIdLst>
  <p:sldSz cx="9144000" cy="5143500" type="screen16x9"/>
  <p:notesSz cx="6858000" cy="9144000"/>
  <p:embeddedFontLst>
    <p:embeddedFont>
      <p:font typeface="Agency FB" panose="020B0503020202020204" pitchFamily="34" charset="0"/>
      <p:regular r:id="rId34"/>
      <p:bold r:id="rId35"/>
    </p:embeddedFont>
    <p:embeddedFont>
      <p:font typeface="微软雅黑" panose="020B0503020204020204" pitchFamily="34" charset="-122"/>
      <p:regular r:id="rId36"/>
    </p:embeddedFont>
    <p:embeddedFont>
      <p:font typeface="Calibri Light" panose="020F0302020204030204" pitchFamily="34" charset="0"/>
      <p:regular r:id="rId37"/>
      <p:italic r:id="rId38"/>
    </p:embeddedFont>
    <p:embeddedFont>
      <p:font typeface="黑体" panose="02010609060101010101" charset="-122"/>
      <p:regular r:id="rId39"/>
    </p:embeddedFont>
    <p:embeddedFont>
      <p:font typeface="华文新魏" panose="02010800040101010101" pitchFamily="2" charset="-122"/>
      <p:regular r:id="rId40"/>
    </p:embeddedFont>
    <p:embeddedFont>
      <p:font typeface="Calibri" panose="020F0502020204030204" charset="0"/>
      <p:regular r:id="rId41"/>
      <p:bold r:id="rId42"/>
      <p:italic r:id="rId43"/>
      <p:boldItalic r:id="rId44"/>
    </p:embeddedFont>
    <p:embeddedFont>
      <p:font typeface="楷体" panose="02010609060101010101"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43" userDrawn="1">
          <p15:clr>
            <a:srgbClr val="A4A3A4"/>
          </p15:clr>
        </p15:guide>
        <p15:guide id="2" pos="2880" userDrawn="1">
          <p15:clr>
            <a:srgbClr val="A4A3A4"/>
          </p15:clr>
        </p15:guide>
        <p15:guide id="3" pos="333" userDrawn="1">
          <p15:clr>
            <a:srgbClr val="A4A3A4"/>
          </p15:clr>
        </p15:guide>
        <p15:guide id="4" pos="53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A300"/>
    <a:srgbClr val="E80A0A"/>
    <a:srgbClr val="FFFFFF"/>
    <a:srgbClr val="F9B2F1"/>
    <a:srgbClr val="F7984B"/>
    <a:srgbClr val="00A449"/>
    <a:srgbClr val="00FA6A"/>
    <a:srgbClr val="00E868"/>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584" autoAdjust="0"/>
  </p:normalViewPr>
  <p:slideViewPr>
    <p:cSldViewPr>
      <p:cViewPr>
        <p:scale>
          <a:sx n="112" d="100"/>
          <a:sy n="112" d="100"/>
        </p:scale>
        <p:origin x="-246" y="-72"/>
      </p:cViewPr>
      <p:guideLst>
        <p:guide orient="horz" pos="1543"/>
        <p:guide pos="2880"/>
        <p:guide pos="333"/>
        <p:guide pos="5396"/>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29.xml"/><Relationship Id="rId45" Type="http://schemas.openxmlformats.org/officeDocument/2006/relationships/font" Target="fonts/font12.fntdata"/><Relationship Id="rId44" Type="http://schemas.openxmlformats.org/officeDocument/2006/relationships/font" Target="fonts/font11.fntdata"/><Relationship Id="rId43" Type="http://schemas.openxmlformats.org/officeDocument/2006/relationships/font" Target="fonts/font10.fntdata"/><Relationship Id="rId42" Type="http://schemas.openxmlformats.org/officeDocument/2006/relationships/font" Target="fonts/font9.fntdata"/><Relationship Id="rId41" Type="http://schemas.openxmlformats.org/officeDocument/2006/relationships/font" Target="fonts/font8.fntdata"/><Relationship Id="rId40" Type="http://schemas.openxmlformats.org/officeDocument/2006/relationships/font" Target="fonts/font7.fntdata"/><Relationship Id="rId4" Type="http://schemas.openxmlformats.org/officeDocument/2006/relationships/slide" Target="slides/slide1.xml"/><Relationship Id="rId39" Type="http://schemas.openxmlformats.org/officeDocument/2006/relationships/font" Target="fonts/font6.fntdata"/><Relationship Id="rId38" Type="http://schemas.openxmlformats.org/officeDocument/2006/relationships/font" Target="fonts/font5.fntdata"/><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0FE7A-E46C-481B-A474-94F0023DF0E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6D6A01-66A6-41DB-92CC-920FC3B03F6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16D6A01-66A6-41DB-92CC-920FC3B03F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phone 6 floatin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498" cy="5143500"/>
          </a:xfrm>
          <a:prstGeom prst="rect">
            <a:avLst/>
          </a:prstGeom>
        </p:spPr>
      </p:pic>
      <p:sp>
        <p:nvSpPr>
          <p:cNvPr id="3" name="矩形 2"/>
          <p:cNvSpPr/>
          <p:nvPr userDrawn="1"/>
        </p:nvSpPr>
        <p:spPr>
          <a:xfrm>
            <a:off x="0" y="0"/>
            <a:ext cx="9144000" cy="51435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a:p>
        </p:txBody>
      </p:sp>
      <p:cxnSp>
        <p:nvCxnSpPr>
          <p:cNvPr id="4" name="直接连接符 3"/>
          <p:cNvCxnSpPr/>
          <p:nvPr userDrawn="1"/>
        </p:nvCxnSpPr>
        <p:spPr>
          <a:xfrm>
            <a:off x="323762" y="504591"/>
            <a:ext cx="7488421" cy="0"/>
          </a:xfrm>
          <a:prstGeom prst="line">
            <a:avLst/>
          </a:prstGeom>
          <a:ln w="9525">
            <a:solidFill>
              <a:srgbClr val="2E7438"/>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7911254" y="0"/>
            <a:ext cx="1232747" cy="504591"/>
            <a:chOff x="11125200" y="0"/>
            <a:chExt cx="1733550" cy="709542"/>
          </a:xfrm>
        </p:grpSpPr>
        <p:sp>
          <p:nvSpPr>
            <p:cNvPr id="7" name="矩形 6"/>
            <p:cNvSpPr/>
            <p:nvPr/>
          </p:nvSpPr>
          <p:spPr>
            <a:xfrm>
              <a:off x="11125200" y="0"/>
              <a:ext cx="1733550" cy="70954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Content Placeholder 2"/>
            <p:cNvSpPr txBox="1"/>
            <p:nvPr/>
          </p:nvSpPr>
          <p:spPr>
            <a:xfrm>
              <a:off x="11307353" y="64770"/>
              <a:ext cx="1386718" cy="52736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2500" dirty="0" smtClean="0">
                  <a:solidFill>
                    <a:schemeClr val="bg1"/>
                  </a:solidFill>
                  <a:latin typeface="Agency FB" panose="020B0503020202020204" pitchFamily="34" charset="0"/>
                  <a:ea typeface="微软雅黑" panose="020B0503020204020204" pitchFamily="34" charset="-122"/>
                  <a:cs typeface="+mn-ea"/>
                  <a:sym typeface="+mn-lt"/>
                </a:rPr>
                <a:t>EHS</a:t>
              </a:r>
              <a:endParaRPr lang="en-US" sz="2500" dirty="0">
                <a:solidFill>
                  <a:schemeClr val="bg1"/>
                </a:solidFill>
                <a:latin typeface="Agency FB" panose="020B0503020202020204" pitchFamily="34" charset="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603050"/>
            <a:ext cx="4051700" cy="40517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350277"/>
            <a:ext cx="2683069" cy="2683069"/>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1996994"/>
            <a:ext cx="3963299" cy="88470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4762375"/>
            <a:ext cx="2025000" cy="2376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2962780"/>
            <a:ext cx="3963299" cy="614363"/>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phone 6 floatin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498" cy="5143500"/>
          </a:xfrm>
          <a:prstGeom prst="rect">
            <a:avLst/>
          </a:prstGeom>
        </p:spPr>
      </p:pic>
      <p:sp>
        <p:nvSpPr>
          <p:cNvPr id="3" name="矩形 2"/>
          <p:cNvSpPr/>
          <p:nvPr userDrawn="1"/>
        </p:nvSpPr>
        <p:spPr>
          <a:xfrm>
            <a:off x="0" y="0"/>
            <a:ext cx="9144000" cy="51435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823" tIns="36411" rIns="72823" bIns="36411" rtlCol="0" anchor="ctr"/>
          <a:lstStyle/>
          <a:p>
            <a:pPr algn="ctr"/>
            <a:endParaRPr lang="zh-CN" altLang="en-US"/>
          </a:p>
        </p:txBody>
      </p:sp>
      <p:cxnSp>
        <p:nvCxnSpPr>
          <p:cNvPr id="4" name="直接连接符 3"/>
          <p:cNvCxnSpPr/>
          <p:nvPr userDrawn="1"/>
        </p:nvCxnSpPr>
        <p:spPr>
          <a:xfrm>
            <a:off x="323762" y="504591"/>
            <a:ext cx="7488421" cy="0"/>
          </a:xfrm>
          <a:prstGeom prst="line">
            <a:avLst/>
          </a:prstGeom>
          <a:ln w="9525">
            <a:solidFill>
              <a:srgbClr val="2E7438"/>
            </a:solidFill>
            <a:prstDash val="sysDash"/>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7911254" y="0"/>
            <a:ext cx="1232747" cy="504591"/>
            <a:chOff x="11125200" y="0"/>
            <a:chExt cx="1733550" cy="709542"/>
          </a:xfrm>
        </p:grpSpPr>
        <p:sp>
          <p:nvSpPr>
            <p:cNvPr id="7" name="矩形 6"/>
            <p:cNvSpPr/>
            <p:nvPr/>
          </p:nvSpPr>
          <p:spPr>
            <a:xfrm>
              <a:off x="11125200" y="0"/>
              <a:ext cx="1733550" cy="70954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Content Placeholder 2"/>
            <p:cNvSpPr txBox="1"/>
            <p:nvPr/>
          </p:nvSpPr>
          <p:spPr>
            <a:xfrm>
              <a:off x="11307353" y="64770"/>
              <a:ext cx="1386718" cy="527368"/>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2500" dirty="0" smtClean="0">
                  <a:solidFill>
                    <a:schemeClr val="bg1"/>
                  </a:solidFill>
                  <a:latin typeface="Agency FB" panose="020B0503020202020204" pitchFamily="34" charset="0"/>
                  <a:ea typeface="微软雅黑" panose="020B0503020204020204" pitchFamily="34" charset="-122"/>
                  <a:cs typeface="+mn-ea"/>
                  <a:sym typeface="+mn-lt"/>
                </a:rPr>
                <a:t>EHS</a:t>
              </a:r>
              <a:endParaRPr lang="en-US" sz="2500" dirty="0">
                <a:solidFill>
                  <a:schemeClr val="bg1"/>
                </a:solidFill>
                <a:latin typeface="Agency FB" panose="020B0503020202020204" pitchFamily="34" charset="0"/>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574840" y="4762375"/>
            <a:ext cx="2025000" cy="237600"/>
          </a:xfrm>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375"/>
            <a:ext cx="2970000" cy="237600"/>
          </a:xfrm>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a:xfrm>
            <a:off x="6457950" y="4762375"/>
            <a:ext cx="2025000" cy="237600"/>
          </a:xfrm>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284219"/>
            <a:ext cx="4607719" cy="4607719"/>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1567113"/>
            <a:ext cx="4022522" cy="785873"/>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2406890"/>
            <a:ext cx="4022522" cy="39201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574840" y="4762375"/>
            <a:ext cx="2025000" cy="2376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6457950" y="4762375"/>
            <a:ext cx="2025000" cy="2376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2856797"/>
            <a:ext cx="4021931" cy="615893"/>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2.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2.png"/><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ectangle 9"/>
          <p:cNvSpPr>
            <a:spLocks noChangeArrowheads="1"/>
          </p:cNvSpPr>
          <p:nvPr userDrawn="1"/>
        </p:nvSpPr>
        <p:spPr bwMode="auto">
          <a:xfrm>
            <a:off x="0" y="5019088"/>
            <a:ext cx="9145616" cy="126000"/>
          </a:xfrm>
          <a:prstGeom prst="rect">
            <a:avLst/>
          </a:prstGeom>
          <a:solidFill>
            <a:srgbClr val="007CD0"/>
          </a:solidFill>
          <a:ln>
            <a:noFill/>
          </a:ln>
        </p:spPr>
        <p:txBody>
          <a:bodyPr vert="horz" wrap="square" lIns="91440" tIns="45720" rIns="91440" bIns="45720" numCol="1" anchor="t" anchorCtr="0" compatLnSpc="1"/>
          <a:lstStyle/>
          <a:p>
            <a:endParaRPr lang="zh-CN" altLang="en-US"/>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22.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28.xml"/><Relationship Id="rId7" Type="http://schemas.openxmlformats.org/officeDocument/2006/relationships/hyperlink" Target="http://www.bofety.com/" TargetMode="External"/><Relationship Id="rId6" Type="http://schemas.openxmlformats.org/officeDocument/2006/relationships/tags" Target="../tags/tag27.xml"/><Relationship Id="rId5" Type="http://schemas.openxmlformats.org/officeDocument/2006/relationships/image" Target="../media/image18.jpeg"/><Relationship Id="rId4" Type="http://schemas.openxmlformats.org/officeDocument/2006/relationships/tags" Target="../tags/tag26.xml"/><Relationship Id="rId3" Type="http://schemas.openxmlformats.org/officeDocument/2006/relationships/image" Target="../media/image17.jpeg"/><Relationship Id="rId2" Type="http://schemas.openxmlformats.org/officeDocument/2006/relationships/tags" Target="../tags/tag25.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9" name="组合 18"/>
          <p:cNvGrpSpPr/>
          <p:nvPr/>
        </p:nvGrpSpPr>
        <p:grpSpPr>
          <a:xfrm>
            <a:off x="4983496" y="1149038"/>
            <a:ext cx="864652" cy="864650"/>
            <a:chOff x="3402224" y="483518"/>
            <a:chExt cx="864652" cy="864650"/>
          </a:xfrm>
        </p:grpSpPr>
        <p:grpSp>
          <p:nvGrpSpPr>
            <p:cNvPr id="20" name="组合 19"/>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23" name="椭圆 2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21" name="TextBox 20"/>
            <p:cNvSpPr txBox="1"/>
            <p:nvPr/>
          </p:nvSpPr>
          <p:spPr>
            <a:xfrm>
              <a:off x="3552171" y="627534"/>
              <a:ext cx="586298" cy="615315"/>
            </a:xfrm>
            <a:prstGeom prst="rect">
              <a:avLst/>
            </a:prstGeom>
            <a:noFill/>
          </p:spPr>
          <p:txBody>
            <a:bodyPr wrap="square" lIns="0" tIns="0" rIns="0" bIns="0" rtlCol="0">
              <a:spAutoFit/>
            </a:bodyPr>
            <a:lstStyle/>
            <a:p>
              <a:pPr algn="ctr"/>
              <a:r>
                <a:rPr lang="zh-CN" altLang="en-US" sz="4000" b="1" dirty="0">
                  <a:solidFill>
                    <a:srgbClr val="FF0000"/>
                  </a:solidFill>
                  <a:latin typeface="微软雅黑" panose="020B0503020204020204" pitchFamily="34" charset="-122"/>
                  <a:ea typeface="微软雅黑" panose="020B0503020204020204" pitchFamily="34" charset="-122"/>
                </a:rPr>
                <a:t>风</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969420" y="1130317"/>
            <a:ext cx="864652" cy="864650"/>
            <a:chOff x="3402224" y="483518"/>
            <a:chExt cx="864652" cy="864650"/>
          </a:xfrm>
        </p:grpSpPr>
        <p:grpSp>
          <p:nvGrpSpPr>
            <p:cNvPr id="25" name="组合 24"/>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28" name="椭圆 2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26" name="TextBox 25"/>
            <p:cNvSpPr txBox="1"/>
            <p:nvPr/>
          </p:nvSpPr>
          <p:spPr>
            <a:xfrm>
              <a:off x="3552171" y="627534"/>
              <a:ext cx="586298" cy="615315"/>
            </a:xfrm>
            <a:prstGeom prst="rect">
              <a:avLst/>
            </a:prstGeom>
            <a:noFill/>
          </p:spPr>
          <p:txBody>
            <a:bodyPr wrap="square" lIns="0" tIns="0" rIns="0" bIns="0" rtlCol="0">
              <a:spAutoFit/>
            </a:bodyPr>
            <a:lstStyle/>
            <a:p>
              <a:pPr algn="ctr"/>
              <a:r>
                <a:rPr lang="zh-CN" altLang="en-US" sz="4000" b="1" dirty="0">
                  <a:solidFill>
                    <a:srgbClr val="FF0000"/>
                  </a:solidFill>
                  <a:latin typeface="微软雅黑" panose="020B0503020204020204" pitchFamily="34" charset="-122"/>
                  <a:ea typeface="微软雅黑" panose="020B0503020204020204" pitchFamily="34" charset="-122"/>
                </a:rPr>
                <a:t>险</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920129" y="1130405"/>
            <a:ext cx="864652" cy="864650"/>
            <a:chOff x="3402224" y="483518"/>
            <a:chExt cx="864652" cy="864650"/>
          </a:xfrm>
        </p:grpSpPr>
        <p:grpSp>
          <p:nvGrpSpPr>
            <p:cNvPr id="30" name="组合 29"/>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31" name="TextBox 30"/>
            <p:cNvSpPr txBox="1"/>
            <p:nvPr/>
          </p:nvSpPr>
          <p:spPr>
            <a:xfrm>
              <a:off x="3552171" y="627534"/>
              <a:ext cx="586298" cy="615315"/>
            </a:xfrm>
            <a:prstGeom prst="rect">
              <a:avLst/>
            </a:prstGeom>
            <a:noFill/>
          </p:spPr>
          <p:txBody>
            <a:bodyPr wrap="square" lIns="0" tIns="0" rIns="0" bIns="0" rtlCol="0">
              <a:spAutoFit/>
            </a:bodyPr>
            <a:lstStyle/>
            <a:p>
              <a:pPr algn="ctr"/>
              <a:r>
                <a:rPr lang="zh-CN" altLang="en-US" sz="4000" b="1" dirty="0">
                  <a:solidFill>
                    <a:srgbClr val="FF0000"/>
                  </a:solidFill>
                  <a:latin typeface="微软雅黑" panose="020B0503020204020204" pitchFamily="34" charset="-122"/>
                  <a:ea typeface="微软雅黑" panose="020B0503020204020204" pitchFamily="34" charset="-122"/>
                </a:rPr>
                <a:t>评</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7899421" y="1111573"/>
            <a:ext cx="864652" cy="864650"/>
            <a:chOff x="3402224" y="483518"/>
            <a:chExt cx="864652" cy="864650"/>
          </a:xfrm>
        </p:grpSpPr>
        <p:grpSp>
          <p:nvGrpSpPr>
            <p:cNvPr id="35" name="组合 34"/>
            <p:cNvGrpSpPr/>
            <p:nvPr/>
          </p:nvGrpSpPr>
          <p:grpSpPr>
            <a:xfrm>
              <a:off x="3402224" y="483518"/>
              <a:ext cx="864652" cy="864650"/>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36" name="TextBox 35"/>
            <p:cNvSpPr txBox="1"/>
            <p:nvPr/>
          </p:nvSpPr>
          <p:spPr>
            <a:xfrm>
              <a:off x="3552171" y="627534"/>
              <a:ext cx="586298" cy="615315"/>
            </a:xfrm>
            <a:prstGeom prst="rect">
              <a:avLst/>
            </a:prstGeom>
            <a:noFill/>
          </p:spPr>
          <p:txBody>
            <a:bodyPr wrap="square" lIns="0" tIns="0" rIns="0" bIns="0" rtlCol="0">
              <a:spAutoFit/>
            </a:bodyPr>
            <a:lstStyle/>
            <a:p>
              <a:pPr algn="ctr"/>
              <a:r>
                <a:rPr lang="zh-CN" altLang="en-US" sz="4000" b="1" dirty="0">
                  <a:solidFill>
                    <a:srgbClr val="FF0000"/>
                  </a:solidFill>
                  <a:latin typeface="微软雅黑" panose="020B0503020204020204" pitchFamily="34" charset="-122"/>
                  <a:ea typeface="微软雅黑" panose="020B0503020204020204" pitchFamily="34" charset="-122"/>
                </a:rPr>
                <a:t>价</a:t>
              </a:r>
              <a:endParaRPr lang="zh-CN" altLang="en-US" sz="4000" b="1" dirty="0">
                <a:solidFill>
                  <a:srgbClr val="FF0000"/>
                </a:solidFill>
                <a:latin typeface="微软雅黑" panose="020B0503020204020204" pitchFamily="34" charset="-122"/>
                <a:ea typeface="微软雅黑" panose="020B0503020204020204" pitchFamily="34" charset="-122"/>
              </a:endParaRPr>
            </a:p>
          </p:txBody>
        </p: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61" y="654075"/>
            <a:ext cx="4929391" cy="3412782"/>
          </a:xfrm>
          <a:prstGeom prst="rect">
            <a:avLst/>
          </a:prstGeom>
        </p:spPr>
      </p:pic>
      <p:cxnSp>
        <p:nvCxnSpPr>
          <p:cNvPr id="40" name="直接连接符 39"/>
          <p:cNvCxnSpPr/>
          <p:nvPr/>
        </p:nvCxnSpPr>
        <p:spPr bwMode="auto">
          <a:xfrm flipH="1">
            <a:off x="4954691" y="3204941"/>
            <a:ext cx="3747787"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圆角矩形 1"/>
          <p:cNvSpPr/>
          <p:nvPr/>
        </p:nvSpPr>
        <p:spPr>
          <a:xfrm>
            <a:off x="5504815" y="2321560"/>
            <a:ext cx="2648585" cy="500380"/>
          </a:xfrm>
          <a:prstGeom prst="roundRect">
            <a:avLst/>
          </a:prstGeom>
          <a:ln>
            <a:noFill/>
          </a:ln>
          <a:effectLst>
            <a:outerShdw blurRad="254000" dist="127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effectLst>
                  <a:outerShdw blurRad="50800" dist="38100" dir="18900000" algn="bl" rotWithShape="0">
                    <a:prstClr val="black">
                      <a:alpha val="45000"/>
                    </a:prstClr>
                  </a:outerShdw>
                </a:effectLst>
                <a:latin typeface="微软雅黑" panose="020B0503020204020204" pitchFamily="34" charset="-122"/>
                <a:ea typeface="微软雅黑" panose="020B0503020204020204" pitchFamily="34" charset="-122"/>
                <a:cs typeface="微软雅黑" panose="020B0503020204020204" pitchFamily="34" charset="-122"/>
              </a:rPr>
              <a:t>D=L</a:t>
            </a:r>
            <a:r>
              <a:rPr lang="zh-CN" altLang="en-US" sz="2400" b="1">
                <a:effectLst>
                  <a:outerShdw blurRad="50800" dist="38100" dir="18900000" algn="bl" rotWithShape="0">
                    <a:prstClr val="black">
                      <a:alpha val="45000"/>
                    </a:prst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a:effectLst>
                  <a:outerShdw blurRad="50800" dist="38100" dir="18900000" algn="bl" rotWithShape="0">
                    <a:prstClr val="black">
                      <a:alpha val="45000"/>
                    </a:prstClr>
                  </a:outerShdw>
                </a:effectLst>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2400" b="1">
                <a:effectLst>
                  <a:outerShdw blurRad="50800" dist="38100" dir="18900000" algn="bl" rotWithShape="0">
                    <a:prstClr val="black">
                      <a:alpha val="45000"/>
                    </a:prst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400" b="1">
                <a:effectLst>
                  <a:outerShdw blurRad="50800" dist="38100" dir="18900000" algn="bl" rotWithShape="0">
                    <a:prstClr val="black">
                      <a:alpha val="45000"/>
                    </a:prstClr>
                  </a:outerShdw>
                </a:effectLst>
                <a:latin typeface="微软雅黑" panose="020B0503020204020204" pitchFamily="34" charset="-122"/>
                <a:ea typeface="微软雅黑" panose="020B0503020204020204" pitchFamily="34" charset="-122"/>
                <a:cs typeface="微软雅黑" panose="020B0503020204020204" pitchFamily="34" charset="-122"/>
              </a:rPr>
              <a:t>C</a:t>
            </a:r>
            <a:endParaRPr lang="en-US" altLang="zh-CN" sz="2400" b="1">
              <a:effectLst>
                <a:outerShdw blurRad="50800" dist="38100" dir="18900000" algn="bl" rotWithShape="0">
                  <a:prstClr val="black">
                    <a:alpha val="4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6732429" y="337222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pitchFamily="34" charset="-122"/>
                <a:ea typeface="微软雅黑" panose="020B0503020204020204" pitchFamily="34" charset="-122"/>
              </a:rPr>
              <a:t>博富特咨询</a:t>
            </a:r>
            <a:r>
              <a:rPr lang="en-US" altLang="zh-CN" b="1" dirty="0">
                <a:solidFill>
                  <a:schemeClr val="lt1"/>
                </a:solidFill>
                <a:effectLst/>
                <a:latin typeface="微软雅黑" panose="020B0503020204020204" pitchFamily="34" charset="-122"/>
                <a:ea typeface="微软雅黑" panose="020B0503020204020204" pitchFamily="34" charset="-122"/>
              </a:rPr>
              <a:t> </a:t>
            </a:r>
            <a:endParaRPr lang="en-US" altLang="zh-CN"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6394929" y="430817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7327265" y="430863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8259601" y="430817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grpSp>
        <p:sp>
          <p:nvSpPr>
            <p:cNvPr id="42" name="TextBox 41"/>
            <p:cNvSpPr txBox="1"/>
            <p:nvPr/>
          </p:nvSpPr>
          <p:spPr>
            <a:xfrm>
              <a:off x="3143506" y="2381109"/>
              <a:ext cx="644854" cy="819897"/>
            </a:xfrm>
            <a:prstGeom prst="rect">
              <a:avLst/>
            </a:prstGeom>
            <a:noFill/>
          </p:spPr>
          <p:txBody>
            <a:bodyPr wrap="square" lIns="0" tIns="0" rIns="0" bIns="0" rtlCol="0">
              <a:spAutoFit/>
            </a:bodyPr>
            <a:lstStyle/>
            <a:p>
              <a:pPr algn="ctr"/>
              <a:r>
                <a:rPr lang="zh-CN" altLang="en-US" sz="6000" b="1" dirty="0" smtClean="0">
                  <a:solidFill>
                    <a:srgbClr val="007CD0"/>
                  </a:solidFill>
                  <a:latin typeface="微软雅黑" panose="020B0503020204020204" pitchFamily="34" charset="-122"/>
                  <a:ea typeface="微软雅黑" panose="020B0503020204020204" pitchFamily="34" charset="-122"/>
                </a:rPr>
                <a:t>目</a:t>
              </a:r>
              <a:endParaRPr lang="en-US" altLang="zh-CN" sz="6000" b="1" dirty="0" smtClean="0">
                <a:solidFill>
                  <a:srgbClr val="007CD0"/>
                </a:solidFill>
                <a:latin typeface="微软雅黑" panose="020B0503020204020204" pitchFamily="34" charset="-122"/>
                <a:ea typeface="微软雅黑" panose="020B0503020204020204" pitchFamily="34" charset="-122"/>
              </a:endParaRPr>
            </a:p>
            <a:p>
              <a:pPr algn="ctr"/>
              <a:r>
                <a:rPr lang="zh-CN" altLang="en-US" sz="6000" b="1" dirty="0" smtClean="0">
                  <a:solidFill>
                    <a:srgbClr val="007CD0"/>
                  </a:solidFill>
                  <a:latin typeface="微软雅黑" panose="020B0503020204020204" pitchFamily="34" charset="-122"/>
                  <a:ea typeface="微软雅黑" panose="020B0503020204020204" pitchFamily="34" charset="-122"/>
                </a:rPr>
                <a:t>录</a:t>
              </a:r>
              <a:endParaRPr lang="zh-CN" altLang="en-US" sz="6000" b="1" dirty="0">
                <a:solidFill>
                  <a:srgbClr val="007CD0"/>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4280535" y="593725"/>
            <a:ext cx="178498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相关术语</a:t>
            </a:r>
            <a:endParaRPr lang="zh-CN" altLang="en-US" sz="2800" b="1" dirty="0">
              <a:latin typeface="微软雅黑" panose="020B0503020204020204" pitchFamily="34" charset="-122"/>
              <a:ea typeface="微软雅黑" panose="020B0503020204020204" pitchFamily="34" charset="-122"/>
            </a:endParaRPr>
          </a:p>
        </p:txBody>
      </p:sp>
      <p:grpSp>
        <p:nvGrpSpPr>
          <p:cNvPr id="78" name="组合 77"/>
          <p:cNvGrpSpPr/>
          <p:nvPr/>
        </p:nvGrpSpPr>
        <p:grpSpPr>
          <a:xfrm>
            <a:off x="2965450" y="419735"/>
            <a:ext cx="864870" cy="86487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79" name="TextBox 78"/>
          <p:cNvSpPr txBox="1"/>
          <p:nvPr/>
        </p:nvSpPr>
        <p:spPr>
          <a:xfrm>
            <a:off x="3105785" y="667385"/>
            <a:ext cx="586105" cy="369570"/>
          </a:xfrm>
          <a:prstGeom prst="rect">
            <a:avLst/>
          </a:prstGeom>
          <a:noFill/>
        </p:spPr>
        <p:txBody>
          <a:bodyPr wrap="square" lIns="0" tIns="0" rIns="0" bIns="0" rtlCol="0">
            <a:spAutoFit/>
          </a:bodyP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01</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253564" y="3867340"/>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3845560" y="1490980"/>
            <a:ext cx="864870" cy="86487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0" name="TextBox 89"/>
          <p:cNvSpPr txBox="1"/>
          <p:nvPr/>
        </p:nvSpPr>
        <p:spPr>
          <a:xfrm>
            <a:off x="3985260" y="1738630"/>
            <a:ext cx="586105" cy="369570"/>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nvGrpSpPr>
          <p:cNvPr id="95" name="组合 94"/>
          <p:cNvGrpSpPr/>
          <p:nvPr/>
        </p:nvGrpSpPr>
        <p:grpSpPr>
          <a:xfrm>
            <a:off x="3996055" y="2787015"/>
            <a:ext cx="864870" cy="86487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135755" y="3034665"/>
            <a:ext cx="586105" cy="369570"/>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2" name="TextBox 74"/>
          <p:cNvSpPr txBox="1"/>
          <p:nvPr/>
        </p:nvSpPr>
        <p:spPr>
          <a:xfrm>
            <a:off x="5273040" y="1664970"/>
            <a:ext cx="186499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风险管理</a:t>
            </a:r>
            <a:endParaRPr lang="zh-CN" altLang="en-US" sz="2800" b="1" dirty="0">
              <a:latin typeface="微软雅黑" panose="020B0503020204020204" pitchFamily="34" charset="-122"/>
              <a:ea typeface="微软雅黑" panose="020B0503020204020204" pitchFamily="34" charset="-122"/>
            </a:endParaRPr>
          </a:p>
        </p:txBody>
      </p:sp>
      <p:sp>
        <p:nvSpPr>
          <p:cNvPr id="3" name="TextBox 74"/>
          <p:cNvSpPr txBox="1"/>
          <p:nvPr/>
        </p:nvSpPr>
        <p:spPr>
          <a:xfrm>
            <a:off x="5273040" y="2961005"/>
            <a:ext cx="2292350" cy="516890"/>
          </a:xfrm>
          <a:prstGeom prst="rect">
            <a:avLst/>
          </a:prstGeom>
          <a:noFill/>
        </p:spPr>
        <p:txBody>
          <a:bodyPr wrap="square" lIns="86383" tIns="43192" rIns="86383" bIns="43192" rtlCol="0">
            <a:spAutoFit/>
          </a:bodyPr>
          <a:lstStyle/>
          <a:p>
            <a:r>
              <a:rPr lang="en-US" altLang="zh-CN" sz="2800" b="1" dirty="0">
                <a:latin typeface="微软雅黑" panose="020B0503020204020204" pitchFamily="34" charset="-122"/>
                <a:ea typeface="微软雅黑" panose="020B0503020204020204" pitchFamily="34" charset="-122"/>
              </a:rPr>
              <a:t>LEC</a:t>
            </a:r>
            <a:r>
              <a:rPr lang="zh-CN" altLang="en-US" sz="2800" b="1" dirty="0">
                <a:latin typeface="微软雅黑" panose="020B0503020204020204" pitchFamily="34" charset="-122"/>
                <a:ea typeface="微软雅黑" panose="020B0503020204020204" pitchFamily="34" charset="-122"/>
              </a:rPr>
              <a:t>评价法</a:t>
            </a:r>
            <a:endParaRPr lang="zh-CN" altLang="en-US" sz="2800" b="1" dirty="0">
              <a:latin typeface="微软雅黑" panose="020B0503020204020204" pitchFamily="34" charset="-122"/>
              <a:ea typeface="微软雅黑" panose="020B0503020204020204" pitchFamily="34" charset="-122"/>
            </a:endParaRPr>
          </a:p>
        </p:txBody>
      </p:sp>
      <p:sp>
        <p:nvSpPr>
          <p:cNvPr id="4" name="TextBox 74"/>
          <p:cNvSpPr txBox="1"/>
          <p:nvPr/>
        </p:nvSpPr>
        <p:spPr>
          <a:xfrm>
            <a:off x="4690745" y="4041140"/>
            <a:ext cx="2292350"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相关举例</a:t>
            </a:r>
            <a:endParaRPr lang="zh-CN" altLang="en-US" sz="2800" b="1" dirty="0">
              <a:latin typeface="微软雅黑" panose="020B0503020204020204" pitchFamily="34" charset="-122"/>
              <a:ea typeface="微软雅黑" panose="020B0503020204020204" pitchFamily="34" charset="-122"/>
            </a:endParaRPr>
          </a:p>
        </p:txBody>
      </p:sp>
      <p:sp>
        <p:nvSpPr>
          <p:cNvPr id="32" name="Rectangle 12"/>
          <p:cNvSpPr/>
          <p:nvPr/>
        </p:nvSpPr>
        <p:spPr>
          <a:xfrm>
            <a:off x="3979781" y="11106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Rectangle 12"/>
          <p:cNvSpPr/>
          <p:nvPr/>
        </p:nvSpPr>
        <p:spPr>
          <a:xfrm>
            <a:off x="4842111" y="218185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Rectangle 12"/>
          <p:cNvSpPr/>
          <p:nvPr/>
        </p:nvSpPr>
        <p:spPr>
          <a:xfrm>
            <a:off x="4997051" y="347788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Rectangle 12"/>
          <p:cNvSpPr/>
          <p:nvPr/>
        </p:nvSpPr>
        <p:spPr>
          <a:xfrm>
            <a:off x="4355701" y="455802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96">
                                            <p:txEl>
                                              <p:pRg st="0" end="0"/>
                                            </p:txEl>
                                          </p:spTgt>
                                        </p:tgtEl>
                                        <p:attrNameLst>
                                          <p:attrName>style.color</p:attrName>
                                        </p:attrNameLst>
                                      </p:cBhvr>
                                      <p:to>
                                        <p:clrVal>
                                          <a:srgbClr val="E80A0A"/>
                                        </p:clrVal>
                                      </p:to>
                                    </p:set>
                                    <p:set>
                                      <p:cBhvr>
                                        <p:cTn id="7" dur="250" autoRev="1" fill="hold"/>
                                        <p:tgtEl>
                                          <p:spTgt spid="96">
                                            <p:txEl>
                                              <p:pRg st="0" end="0"/>
                                            </p:txEl>
                                          </p:spTgt>
                                        </p:tgtEl>
                                        <p:attrNameLst>
                                          <p:attrName>fillcolor</p:attrName>
                                        </p:attrNameLst>
                                      </p:cBhvr>
                                      <p:to>
                                        <p:clrVal>
                                          <a:srgbClr val="E80A0A"/>
                                        </p:clrVal>
                                      </p:to>
                                    </p:set>
                                    <p:set>
                                      <p:cBhvr>
                                        <p:cTn id="8" dur="250" autoRev="1" fill="hold"/>
                                        <p:tgtEl>
                                          <p:spTgt spid="96">
                                            <p:txEl>
                                              <p:pRg st="0" end="0"/>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3">
                                            <p:txEl>
                                              <p:pRg st="0" end="0"/>
                                            </p:txEl>
                                          </p:spTgt>
                                        </p:tgtEl>
                                        <p:attrNameLst>
                                          <p:attrName>style.color</p:attrName>
                                        </p:attrNameLst>
                                      </p:cBhvr>
                                      <p:to>
                                        <p:clrVal>
                                          <a:srgbClr val="E80A0A"/>
                                        </p:clrVal>
                                      </p:to>
                                    </p:set>
                                    <p:set>
                                      <p:cBhvr>
                                        <p:cTn id="11" dur="500" autoRev="1" fill="hold"/>
                                        <p:tgtEl>
                                          <p:spTgt spid="3">
                                            <p:txEl>
                                              <p:pRg st="0" end="0"/>
                                            </p:txEl>
                                          </p:spTgt>
                                        </p:tgtEl>
                                        <p:attrNameLst>
                                          <p:attrName>fillcolor</p:attrName>
                                        </p:attrNameLst>
                                      </p:cBhvr>
                                      <p:to>
                                        <p:clrVal>
                                          <a:srgbClr val="E80A0A"/>
                                        </p:clrVal>
                                      </p:to>
                                    </p:set>
                                    <p:set>
                                      <p:cBhvr>
                                        <p:cTn id="12" dur="500" autoRev="1"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4386580" cy="460375"/>
          </a:xfrm>
          <a:prstGeom prst="rect">
            <a:avLst/>
          </a:prstGeom>
          <a:noFill/>
        </p:spPr>
        <p:txBody>
          <a:bodyPr wrap="none" rtlCol="0">
            <a:spAutoFit/>
          </a:bodyPr>
          <a:lstStyle/>
          <a:p>
            <a:pPr algn="l"/>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作业条件危险性评价法（</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LEC</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12"/>
          <p:cNvSpPr/>
          <p:nvPr/>
        </p:nvSpPr>
        <p:spPr>
          <a:xfrm>
            <a:off x="988060" y="3806190"/>
            <a:ext cx="3911600" cy="762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Rectangle 12"/>
          <p:cNvSpPr/>
          <p:nvPr/>
        </p:nvSpPr>
        <p:spPr>
          <a:xfrm>
            <a:off x="988296" y="332739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585" y="683260"/>
            <a:ext cx="1793240" cy="2350770"/>
          </a:xfrm>
          <a:prstGeom prst="rect">
            <a:avLst/>
          </a:prstGeom>
        </p:spPr>
      </p:pic>
      <p:sp>
        <p:nvSpPr>
          <p:cNvPr id="2" name="文本框 1"/>
          <p:cNvSpPr txBox="1"/>
          <p:nvPr/>
        </p:nvSpPr>
        <p:spPr>
          <a:xfrm>
            <a:off x="1842770" y="683260"/>
            <a:ext cx="6837680" cy="2245360"/>
          </a:xfrm>
          <a:prstGeom prst="rect">
            <a:avLst/>
          </a:prstGeom>
          <a:noFill/>
        </p:spPr>
        <p:txBody>
          <a:bodyPr wrap="square" rtlCol="0" anchor="t">
            <a:spAutoFit/>
          </a:bodyPr>
          <a:lstStyle/>
          <a:p>
            <a:pPr marL="0" indent="539750" fontAlgn="auto">
              <a:lnSpc>
                <a:spcPts val="2800"/>
              </a:lnSpc>
              <a:spcBef>
                <a:spcPct val="0"/>
              </a:spcBef>
            </a:pP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也叫风险度评价法，是对人们在具有潜在危险性环境中作业时的危险性半定量评价方法。首先将作业条件的危险性作为因变量（</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D</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），将事故或危险事件发生的可能性（</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L</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）、人们暴露于危险环境的频率（</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E</a:t>
            </a:r>
            <a:r>
              <a:rPr lang="zh-CN" altLang="en-US" sz="2000" b="1" dirty="0">
                <a:latin typeface="宋体" panose="02010600030101010101" pitchFamily="2" charset="-122"/>
                <a:ea typeface="宋体" panose="02010600030101010101" pitchFamily="2" charset="-122"/>
                <a:cs typeface="宋体" panose="02010600030101010101" pitchFamily="2" charset="-122"/>
                <a:sym typeface="+mn-ea"/>
              </a:rPr>
              <a:t>）、一旦</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发生事故会造成的损失后果（</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C</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）作为自变量，采取半定量计值法，给三个自变量分别确定分值，再以三个变量的乘积评价风险的大小：</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55040" y="2928620"/>
            <a:ext cx="1775460" cy="398780"/>
          </a:xfrm>
          <a:prstGeom prst="rect">
            <a:avLst/>
          </a:prstGeom>
          <a:noFill/>
        </p:spPr>
        <p:txBody>
          <a:bodyPr wrap="square" rtlCol="0">
            <a:spAutoFit/>
          </a:bodyPr>
          <a:lstStyle/>
          <a:p>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风险度</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954405" y="3407410"/>
            <a:ext cx="4022725" cy="398780"/>
          </a:xfrm>
          <a:prstGeom prst="rect">
            <a:avLst/>
          </a:prstGeom>
          <a:noFill/>
        </p:spPr>
        <p:txBody>
          <a:bodyPr wrap="square" rtlCol="0">
            <a:spAutoFit/>
          </a:bodyPr>
          <a:lstStyle/>
          <a:p>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L</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sym typeface="+mn-ea"/>
              </a:rPr>
              <a:t>事故或危险事件发生的可能性</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955040" y="3882390"/>
            <a:ext cx="4022725" cy="398780"/>
          </a:xfrm>
          <a:prstGeom prst="rect">
            <a:avLst/>
          </a:prstGeom>
          <a:noFill/>
        </p:spPr>
        <p:txBody>
          <a:bodyPr wrap="square" rtlCol="0">
            <a:spAutoFit/>
          </a:bodyPr>
          <a:lstStyle/>
          <a:p>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E</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sym typeface="+mn-ea"/>
              </a:rPr>
              <a:t>人员暴露于危险环境的频率</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 name="Rectangle 12"/>
          <p:cNvSpPr/>
          <p:nvPr/>
        </p:nvSpPr>
        <p:spPr>
          <a:xfrm>
            <a:off x="1010920" y="4281170"/>
            <a:ext cx="3911600" cy="762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955675" y="4357370"/>
            <a:ext cx="4022725" cy="398780"/>
          </a:xfrm>
          <a:prstGeom prst="rect">
            <a:avLst/>
          </a:prstGeom>
          <a:noFill/>
        </p:spPr>
        <p:txBody>
          <a:bodyPr wrap="square" rtlCol="0">
            <a:spAutoFit/>
          </a:bodyPr>
          <a:lstStyle/>
          <a:p>
            <a:r>
              <a:rPr lang="en-US" altLang="zh-CN"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0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sym typeface="+mn-ea"/>
              </a:rPr>
              <a:t>发生事故可能产生的损失后果</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Rectangle 12"/>
          <p:cNvSpPr/>
          <p:nvPr/>
        </p:nvSpPr>
        <p:spPr>
          <a:xfrm>
            <a:off x="1011555" y="4756150"/>
            <a:ext cx="3911600" cy="762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缺角矩形 10"/>
          <p:cNvSpPr/>
          <p:nvPr/>
        </p:nvSpPr>
        <p:spPr>
          <a:xfrm>
            <a:off x="5340985" y="3549015"/>
            <a:ext cx="3119120" cy="678815"/>
          </a:xfrm>
          <a:prstGeom prst="plaque">
            <a:avLst/>
          </a:prstGeom>
          <a:solidFill>
            <a:srgbClr val="FF0000"/>
          </a:solidFill>
          <a:effectLst>
            <a:outerShdw blurRad="355600" sx="104000" sy="104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D=L</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E </a:t>
            </a:r>
            <a:r>
              <a:rPr lang="zh-CN" altLang="en-US" sz="3600" b="1">
                <a:latin typeface="微软雅黑" panose="020B0503020204020204" pitchFamily="34" charset="-122"/>
                <a:ea typeface="微软雅黑" panose="020B0503020204020204" pitchFamily="34" charset="-122"/>
                <a:cs typeface="微软雅黑" panose="020B0503020204020204" pitchFamily="34" charset="-122"/>
              </a:rPr>
              <a:t>×</a:t>
            </a:r>
            <a:r>
              <a:rPr lang="en-US" altLang="zh-CN" sz="3600" b="1">
                <a:latin typeface="微软雅黑" panose="020B0503020204020204" pitchFamily="34" charset="-122"/>
                <a:ea typeface="微软雅黑" panose="020B0503020204020204" pitchFamily="34" charset="-122"/>
                <a:cs typeface="微软雅黑" panose="020B0503020204020204" pitchFamily="34" charset="-122"/>
              </a:rPr>
              <a:t>C</a:t>
            </a:r>
            <a:endParaRPr lang="en-US" altLang="zh-CN" sz="36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4386580" cy="46037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作业条件危险性评价法（</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LEC</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object 14"/>
          <p:cNvSpPr txBox="1"/>
          <p:nvPr/>
        </p:nvSpPr>
        <p:spPr>
          <a:xfrm>
            <a:off x="733425" y="1193800"/>
            <a:ext cx="2331085" cy="322580"/>
          </a:xfrm>
          <a:prstGeom prst="rect">
            <a:avLst/>
          </a:prstGeom>
        </p:spPr>
        <p:txBody>
          <a:bodyPr vert="horz" wrap="square" lIns="0" tIns="0" rIns="0" bIns="0" rtlCol="0">
            <a:spAutoFit/>
          </a:bodyPr>
          <a:lstStyle/>
          <a:p>
            <a:pPr marL="12700" algn="ctr"/>
            <a:r>
              <a:rPr sz="2100" b="1" spc="-5" noProof="1">
                <a:solidFill>
                  <a:srgbClr val="FFFFFF"/>
                </a:solidFill>
                <a:latin typeface="微软雅黑" panose="020B0503020204020204" pitchFamily="34" charset="-122"/>
                <a:ea typeface="宋体" panose="02010600030101010101" pitchFamily="2" charset="-122"/>
                <a:cs typeface="微软雅黑" panose="020B0503020204020204" pitchFamily="34" charset="-122"/>
              </a:rPr>
              <a:t>隐患排查治理体系</a:t>
            </a:r>
            <a:endParaRPr sz="2100" noProof="1">
              <a:latin typeface="微软雅黑" panose="020B0503020204020204" pitchFamily="34" charset="-122"/>
              <a:cs typeface="微软雅黑" panose="020B0503020204020204" pitchFamily="34" charset="-122"/>
            </a:endParaRPr>
          </a:p>
        </p:txBody>
      </p:sp>
      <p:sp>
        <p:nvSpPr>
          <p:cNvPr id="26" name="缺角矩形 25"/>
          <p:cNvSpPr/>
          <p:nvPr/>
        </p:nvSpPr>
        <p:spPr>
          <a:xfrm>
            <a:off x="532130" y="761365"/>
            <a:ext cx="3345815"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事故发生的可能性（</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L</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532130" y="1451610"/>
            <a:ext cx="7806055" cy="1568450"/>
          </a:xfrm>
          <a:prstGeom prst="rect">
            <a:avLst/>
          </a:prstGeom>
          <a:noFill/>
        </p:spPr>
        <p:txBody>
          <a:bodyPr wrap="square" rtlCol="0" anchor="t">
            <a:spAutoFit/>
          </a:bodyPr>
          <a:lstStyle/>
          <a:p>
            <a:pPr indent="0"/>
            <a:r>
              <a:rPr lang="en-US" altLang="zh-CN" sz="20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b="1">
                <a:latin typeface="宋体" panose="02010600030101010101" pitchFamily="2" charset="-122"/>
                <a:ea typeface="宋体" panose="02010600030101010101" pitchFamily="2" charset="-122"/>
                <a:cs typeface="宋体" panose="02010600030101010101" pitchFamily="2" charset="-122"/>
                <a:sym typeface="+mn-ea"/>
              </a:rPr>
              <a:t>当用概率表示时，绝对不可能的事件发生概率为</a:t>
            </a:r>
            <a:r>
              <a:rPr lang="en-US" altLang="zh-CN" sz="19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a:t>
            </a:r>
            <a:r>
              <a:rPr lang="zh-CN" altLang="en-US" sz="1900" b="1">
                <a:latin typeface="宋体" panose="02010600030101010101" pitchFamily="2" charset="-122"/>
                <a:ea typeface="宋体" panose="02010600030101010101" pitchFamily="2" charset="-122"/>
                <a:cs typeface="宋体" panose="02010600030101010101" pitchFamily="2" charset="-122"/>
                <a:sym typeface="+mn-ea"/>
              </a:rPr>
              <a:t>，而必然发生的事件的概率为</a:t>
            </a:r>
            <a:r>
              <a:rPr lang="en-US" altLang="zh-CN" sz="19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1900" b="1">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900" b="1">
              <a:latin typeface="宋体" panose="02010600030101010101" pitchFamily="2" charset="-122"/>
              <a:ea typeface="宋体" panose="02010600030101010101" pitchFamily="2" charset="-122"/>
              <a:cs typeface="宋体" panose="02010600030101010101" pitchFamily="2" charset="-122"/>
            </a:endParaRPr>
          </a:p>
          <a:p>
            <a:pPr indent="0"/>
            <a:r>
              <a:rPr lang="zh-CN" altLang="en-US" sz="1900" b="1">
                <a:latin typeface="宋体" panose="02010600030101010101" pitchFamily="2" charset="-122"/>
                <a:ea typeface="宋体" panose="02010600030101010101" pitchFamily="2" charset="-122"/>
                <a:cs typeface="宋体" panose="02010600030101010101" pitchFamily="2" charset="-122"/>
                <a:sym typeface="+mn-ea"/>
              </a:rPr>
              <a:t>    但在做系统安全考虑时。绝对不发生事故是不可能的，所以人为地将“发生事故可能性极小”的分数定为</a:t>
            </a:r>
            <a:r>
              <a:rPr lang="en-US" altLang="zh-CN" sz="19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0.1</a:t>
            </a:r>
            <a:r>
              <a:rPr lang="zh-CN" altLang="en-US" sz="1900" b="1">
                <a:latin typeface="宋体" panose="02010600030101010101" pitchFamily="2" charset="-122"/>
                <a:ea typeface="宋体" panose="02010600030101010101" pitchFamily="2" charset="-122"/>
                <a:cs typeface="宋体" panose="02010600030101010101" pitchFamily="2" charset="-122"/>
                <a:sym typeface="+mn-ea"/>
              </a:rPr>
              <a:t>，而必然要发生事故的分数值定为</a:t>
            </a:r>
            <a:r>
              <a:rPr lang="en-US" altLang="zh-CN" sz="19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1900" b="1">
                <a:latin typeface="宋体" panose="02010600030101010101" pitchFamily="2" charset="-122"/>
                <a:ea typeface="宋体" panose="02010600030101010101" pitchFamily="2" charset="-122"/>
                <a:cs typeface="宋体" panose="02010600030101010101" pitchFamily="2" charset="-122"/>
                <a:sym typeface="+mn-ea"/>
              </a:rPr>
              <a:t>，介于两者之间的按照下表参考取值：</a:t>
            </a:r>
            <a:endParaRPr lang="zh-CN" altLang="en-US" sz="1900" b="1">
              <a:latin typeface="宋体" panose="02010600030101010101" pitchFamily="2" charset="-122"/>
              <a:ea typeface="宋体" panose="02010600030101010101" pitchFamily="2" charset="-122"/>
              <a:cs typeface="宋体" panose="02010600030101010101" pitchFamily="2" charset="-122"/>
            </a:endParaRPr>
          </a:p>
        </p:txBody>
      </p:sp>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05835" y="2806065"/>
            <a:ext cx="5201285" cy="2135505"/>
          </a:xfrm>
          <a:prstGeom prst="ellipse">
            <a:avLst/>
          </a:prstGeom>
          <a:effectLst>
            <a:softEdge rad="190500"/>
          </a:effectLst>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694055" y="116840"/>
            <a:ext cx="3345815"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事故发生的可能性（</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L</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414655" y="690880"/>
            <a:ext cx="8366125" cy="438102"/>
          </a:xfrm>
          <a:prstGeom prst="roundRect">
            <a:avLst/>
          </a:prstGeom>
          <a:solidFill>
            <a:srgbClr val="00A449"/>
          </a:solidFill>
          <a:ln w="38100">
            <a:solidFill>
              <a:schemeClr val="bg1"/>
            </a:solidFill>
          </a:ln>
          <a:effectLst>
            <a:outerShdw blurRad="63500" sx="102000" sy="102000" algn="ctr" rotWithShape="0">
              <a:prstClr val="black">
                <a:alpha val="40000"/>
              </a:prstClr>
            </a:outerShdw>
          </a:effectLst>
        </p:spPr>
        <p:txBody>
          <a:bodyPr wrap="square">
            <a:spAutoFit/>
          </a:bodyPr>
          <a:lstStyle/>
          <a:p>
            <a:pPr indent="0" algn="ctr"/>
            <a:r>
              <a:rPr lang="zh-CN" b="1">
                <a:solidFill>
                  <a:schemeClr val="bg1"/>
                </a:solidFill>
                <a:effectLst>
                  <a:outerShdw blurRad="63500" dist="101600" algn="l" rotWithShape="0">
                    <a:prstClr val="black">
                      <a:alpha val="60000"/>
                    </a:prstClr>
                  </a:outerShdw>
                </a:effectLst>
                <a:latin typeface="微软雅黑" panose="020B0503020204020204" pitchFamily="34" charset="-122"/>
                <a:ea typeface="微软雅黑" panose="020B0503020204020204" pitchFamily="34" charset="-122"/>
                <a:cs typeface="微软雅黑" panose="020B0503020204020204" pitchFamily="34" charset="-122"/>
              </a:rPr>
              <a:t>火力发电企业安全生产风险分级管控体系实施指南     DB 37/T 3202—2018</a:t>
            </a:r>
            <a:endParaRPr lang="zh-CN" b="1">
              <a:solidFill>
                <a:schemeClr val="bg1"/>
              </a:solidFill>
              <a:effectLst>
                <a:outerShdw blurRad="63500" dist="101600" algn="l" rotWithShape="0">
                  <a:prstClr val="black">
                    <a:alpha val="6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636520" y="1282065"/>
            <a:ext cx="3060700" cy="368300"/>
          </a:xfrm>
          <a:prstGeom prst="rect">
            <a:avLst/>
          </a:prstGeom>
          <a:noFill/>
          <a:ln w="9525">
            <a:noFill/>
          </a:ln>
        </p:spPr>
        <p:txBody>
          <a:bodyPr wrap="square">
            <a:spAutoFit/>
          </a:bodyPr>
          <a:lstStyle/>
          <a:p>
            <a:pPr indent="0"/>
            <a:r>
              <a:rPr lang="zh-CN" b="1">
                <a:latin typeface="微软雅黑" panose="020B0503020204020204" pitchFamily="34" charset="-122"/>
                <a:ea typeface="微软雅黑" panose="020B0503020204020204" pitchFamily="34" charset="-122"/>
                <a:cs typeface="微软雅黑" panose="020B0503020204020204" pitchFamily="34" charset="-122"/>
              </a:rPr>
              <a:t>事故发生的可能性基准值（</a:t>
            </a:r>
            <a:r>
              <a:rPr lang="en-US" b="1">
                <a:latin typeface="微软雅黑" panose="020B0503020204020204" pitchFamily="34" charset="-122"/>
                <a:ea typeface="微软雅黑" panose="020B0503020204020204" pitchFamily="34" charset="-122"/>
                <a:cs typeface="微软雅黑" panose="020B0503020204020204" pitchFamily="34" charset="-122"/>
              </a:rPr>
              <a:t>L</a:t>
            </a:r>
            <a:r>
              <a:rPr lang="zh-CN"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3" name="表格 2"/>
          <p:cNvGraphicFramePr/>
          <p:nvPr/>
        </p:nvGraphicFramePr>
        <p:xfrm>
          <a:off x="363220" y="1650365"/>
          <a:ext cx="8417560" cy="3046730"/>
        </p:xfrm>
        <a:graphic>
          <a:graphicData uri="http://schemas.openxmlformats.org/drawingml/2006/table">
            <a:tbl>
              <a:tblPr firstRow="1" bandRow="1">
                <a:effectLst>
                  <a:outerShdw blurRad="355600" dist="88900" dir="2700000" sx="101000" sy="101000" algn="tl" rotWithShape="0">
                    <a:prstClr val="black">
                      <a:alpha val="20000"/>
                    </a:prstClr>
                  </a:outerShdw>
                </a:effectLst>
                <a:tableStyleId>{5940675A-B579-460E-94D1-54222C63F5DA}</a:tableStyleId>
              </a:tblPr>
              <a:tblGrid>
                <a:gridCol w="506730"/>
                <a:gridCol w="2743200"/>
                <a:gridCol w="2834005"/>
                <a:gridCol w="2333625"/>
              </a:tblGrid>
              <a:tr h="367665">
                <a:tc rowSpan="2">
                  <a:txBody>
                    <a:bodyPr/>
                    <a:lstStyle/>
                    <a:p>
                      <a:pPr indent="0" algn="ctr">
                        <a:buNone/>
                      </a:pPr>
                      <a:r>
                        <a:rPr lang="zh-CN" alt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分值</a:t>
                      </a:r>
                      <a:endParaRPr lang="zh-CN" alt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gridSpan="2">
                  <a:txBody>
                    <a:bodyPr/>
                    <a:lstStyle/>
                    <a:p>
                      <a:pPr indent="0" algn="ctr">
                        <a:buNone/>
                      </a:pPr>
                      <a:r>
                        <a:rPr 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事故发生的可能性</a:t>
                      </a:r>
                      <a:endParaRPr lang="en-US" alt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rowSpan="2">
                  <a:txBody>
                    <a:bodyPr/>
                    <a:lstStyle/>
                    <a:p>
                      <a:pPr indent="0" algn="ctr">
                        <a:buNone/>
                      </a:pPr>
                      <a:r>
                        <a:rPr lang="zh-CN" alt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参考举例</a:t>
                      </a:r>
                      <a:endParaRPr lang="zh-CN" alt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r h="3390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lstStyle/>
                    <a:p>
                      <a:pPr indent="0" algn="ctr">
                        <a:buNone/>
                      </a:pPr>
                      <a:r>
                        <a:rPr 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rPr>
                        <a:t>人员伤亡、设备损坏、生产中断、职业健康经济损失、环境污染</a:t>
                      </a:r>
                      <a:endParaRPr lang="en-US" altLang="en-US" sz="1400" b="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45593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如果危害事件发生，即产生最可能和预期的结果（100%）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频繁：平均每6个月发生一次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zh-CN" altLang="en-US" sz="1400" b="0">
                          <a:latin typeface="宋体" panose="02010600030101010101" pitchFamily="2" charset="-122"/>
                          <a:ea typeface="宋体" panose="02010600030101010101" pitchFamily="2" charset="-122"/>
                          <a:cs typeface="宋体" panose="02010600030101010101" pitchFamily="2" charset="-122"/>
                        </a:rPr>
                        <a:t>锅炉本体巡检滑到摔伤</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r h="28702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十分可能（50%）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持续：平均每1年发生一次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zh-CN" altLang="en-US" sz="1400" b="0">
                          <a:latin typeface="宋体" panose="02010600030101010101" pitchFamily="2" charset="-122"/>
                          <a:ea typeface="宋体" panose="02010600030101010101" pitchFamily="2" charset="-122"/>
                          <a:cs typeface="宋体" panose="02010600030101010101" pitchFamily="2" charset="-122"/>
                        </a:rPr>
                        <a:t>起重作业违章造成起重伤害</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r h="27241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可能（25%）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经常：平均每（1～2）年发生一次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zh-CN" altLang="en-US" sz="1400" b="0">
                          <a:latin typeface="宋体" panose="02010600030101010101" pitchFamily="2" charset="-122"/>
                          <a:ea typeface="宋体" panose="02010600030101010101" pitchFamily="2" charset="-122"/>
                          <a:cs typeface="宋体" panose="02010600030101010101" pitchFamily="2" charset="-122"/>
                        </a:rPr>
                        <a:t>高处作业坠落导致重伤</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r h="30924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很少的可能性，据说曾经发生过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偶然：（3～9）年发生一次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zh-CN" altLang="en-US" sz="1400" b="0">
                          <a:latin typeface="宋体" panose="02010600030101010101" pitchFamily="2" charset="-122"/>
                          <a:ea typeface="宋体" panose="02010600030101010101" pitchFamily="2" charset="-122"/>
                          <a:cs typeface="宋体" panose="02010600030101010101" pitchFamily="2" charset="-122"/>
                        </a:rPr>
                        <a:t>带电检修造成触电事故</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r h="49276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0.5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相当少但确有可能，多年没有发生过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很难：（10～20）年发生一次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zh-CN" altLang="en-US" sz="1400" b="0">
                          <a:latin typeface="宋体" panose="02010600030101010101" pitchFamily="2" charset="-122"/>
                          <a:ea typeface="宋体" panose="02010600030101010101" pitchFamily="2" charset="-122"/>
                          <a:cs typeface="宋体" panose="02010600030101010101" pitchFamily="2" charset="-122"/>
                        </a:rPr>
                        <a:t>汽轮机转子飞车事故</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r h="52260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0.1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百万分之一的可能性，尽管暴露了许多年，但从来没有发生过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罕见：几乎从未发生过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zh-CN" altLang="en-US" sz="1400">
                          <a:latin typeface="宋体" panose="02010600030101010101" pitchFamily="2" charset="-122"/>
                          <a:ea typeface="宋体" panose="02010600030101010101" pitchFamily="2" charset="-122"/>
                          <a:cs typeface="宋体" panose="02010600030101010101" pitchFamily="2" charset="-122"/>
                          <a:sym typeface="+mn-ea"/>
                        </a:rPr>
                        <a:t>汽轮机基础平台坍塌</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9B2F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4386580" cy="460375"/>
          </a:xfrm>
          <a:prstGeom prst="rect">
            <a:avLst/>
          </a:prstGeom>
          <a:noFill/>
        </p:spPr>
        <p:txBody>
          <a:bodyPr wrap="none" rtlCol="0">
            <a:spAutoFit/>
          </a:bodyPr>
          <a:lstStyle/>
          <a:p>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作业条件危险性评价法（</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sym typeface="+mn-ea"/>
              </a:rPr>
              <a:t>LEC</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531495" y="768350"/>
            <a:ext cx="4405630"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sym typeface="+mn-ea"/>
              </a:rPr>
              <a:t>人员暴露于危险环境的频率</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531495" y="1318895"/>
            <a:ext cx="7961630" cy="1322070"/>
          </a:xfrm>
          <a:prstGeom prst="rect">
            <a:avLst/>
          </a:prstGeom>
          <a:noFill/>
        </p:spPr>
        <p:txBody>
          <a:bodyPr wrap="square" rtlCol="0" anchor="t">
            <a:spAutoFit/>
          </a:bodyPr>
          <a:lstStyle/>
          <a:p>
            <a:pPr fontAlgn="auto">
              <a:lnSpc>
                <a:spcPts val="3200"/>
              </a:lnSpc>
            </a:pPr>
            <a:r>
              <a:rPr lang="en-US" altLang="zh-CN">
                <a:sym typeface="+mn-ea"/>
              </a:rPr>
              <a:t>     </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人员出现在危险环境中的时间越多，则危险性越大。规定连续暴露在危险环境的情况定为</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，而非常罕见地出现在危险环境中定为</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0.5</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，介于两者之间的按照下表参考取值：</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pic>
        <p:nvPicPr>
          <p:cNvPr id="30" name="图片 29"/>
          <p:cNvPicPr>
            <a:picLocks noChangeAspect="1"/>
          </p:cNvPicPr>
          <p:nvPr/>
        </p:nvPicPr>
        <p:blipFill rotWithShape="1">
          <a:blip r:embed="rId1" cstate="print">
            <a:extLst>
              <a:ext uri="{28A0092B-C50C-407E-A947-70E740481C1C}">
                <a14:useLocalDpi xmlns:a14="http://schemas.microsoft.com/office/drawing/2010/main" val="0"/>
              </a:ext>
            </a:extLst>
          </a:blip>
          <a:srcRect t="6600" b="4691"/>
          <a:stretch>
            <a:fillRect/>
          </a:stretch>
        </p:blipFill>
        <p:spPr>
          <a:xfrm>
            <a:off x="901065" y="2708275"/>
            <a:ext cx="7329805" cy="2230120"/>
          </a:xfrm>
          <a:prstGeom prst="ellipse">
            <a:avLst/>
          </a:prstGeom>
          <a:effectLst>
            <a:softEdge rad="215900"/>
          </a:effectLst>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83515"/>
            <a:ext cx="4405630"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sym typeface="+mn-ea"/>
              </a:rPr>
              <a:t>人员暴露于危险环境的频率</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E</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461010" y="724535"/>
            <a:ext cx="8221980" cy="438102"/>
          </a:xfrm>
          <a:prstGeom prst="roundRect">
            <a:avLst/>
          </a:prstGeom>
          <a:solidFill>
            <a:srgbClr val="00A449"/>
          </a:solidFill>
          <a:ln w="38100">
            <a:solidFill>
              <a:schemeClr val="bg1"/>
            </a:solidFill>
          </a:ln>
          <a:effectLst>
            <a:outerShdw blurRad="63500" sx="102000" sy="102000" algn="ctr" rotWithShape="0">
              <a:prstClr val="black">
                <a:alpha val="40000"/>
              </a:prstClr>
            </a:outerShdw>
          </a:effectLst>
        </p:spPr>
        <p:txBody>
          <a:bodyPr wrap="square">
            <a:spAutoFit/>
          </a:bodyPr>
          <a:lstStyle/>
          <a:p>
            <a:pPr indent="0" algn="ctr"/>
            <a:r>
              <a:rPr lang="zh-CN" b="1">
                <a:solidFill>
                  <a:schemeClr val="bg1"/>
                </a:solidFill>
                <a:effectLst>
                  <a:outerShdw blurRad="63500" dist="101600" algn="l" rotWithShape="0">
                    <a:prstClr val="black">
                      <a:alpha val="60000"/>
                    </a:prstClr>
                  </a:outerShdw>
                </a:effectLst>
                <a:latin typeface="微软雅黑" panose="020B0503020204020204" pitchFamily="34" charset="-122"/>
                <a:ea typeface="微软雅黑" panose="020B0503020204020204" pitchFamily="34" charset="-122"/>
                <a:cs typeface="微软雅黑" panose="020B0503020204020204" pitchFamily="34" charset="-122"/>
              </a:rPr>
              <a:t>火力发电企业安全生产风险分级管控体系实施指南     DB 37/T 3202—2018</a:t>
            </a:r>
            <a:endParaRPr lang="zh-CN" b="1">
              <a:solidFill>
                <a:schemeClr val="bg1"/>
              </a:solidFill>
              <a:effectLst>
                <a:outerShdw blurRad="63500" dist="101600" algn="l" rotWithShape="0">
                  <a:prstClr val="black">
                    <a:alpha val="6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241550" y="1266190"/>
            <a:ext cx="4570730" cy="368300"/>
          </a:xfrm>
          <a:prstGeom prst="rect">
            <a:avLst/>
          </a:prstGeom>
          <a:noFill/>
          <a:ln w="9525">
            <a:noFill/>
          </a:ln>
        </p:spPr>
        <p:txBody>
          <a:bodyPr wrap="square">
            <a:spAutoFit/>
          </a:bodyPr>
          <a:lstStyle/>
          <a:p>
            <a:pPr marL="360045" indent="-360045" algn="ctr"/>
            <a:r>
              <a:rPr lang="zh-CN" b="1">
                <a:latin typeface="微软雅黑" panose="020B0503020204020204" pitchFamily="34" charset="-122"/>
                <a:ea typeface="微软雅黑" panose="020B0503020204020204" pitchFamily="34" charset="-122"/>
                <a:cs typeface="微软雅黑" panose="020B0503020204020204" pitchFamily="34" charset="-122"/>
              </a:rPr>
              <a:t>人员暴露于危险环境的频繁程度基准值（</a:t>
            </a:r>
            <a:r>
              <a:rPr lang="en-US" b="1">
                <a:latin typeface="微软雅黑" panose="020B0503020204020204" pitchFamily="34" charset="-122"/>
                <a:ea typeface="微软雅黑" panose="020B0503020204020204" pitchFamily="34" charset="-122"/>
                <a:cs typeface="微软雅黑" panose="020B0503020204020204" pitchFamily="34" charset="-122"/>
              </a:rPr>
              <a:t>E</a:t>
            </a:r>
            <a:r>
              <a:rPr lang="zh-CN" b="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nvGraphicFramePr>
        <p:xfrm>
          <a:off x="415290" y="1721485"/>
          <a:ext cx="8345170" cy="3127375"/>
        </p:xfrm>
        <a:graphic>
          <a:graphicData uri="http://schemas.openxmlformats.org/drawingml/2006/table">
            <a:tbl>
              <a:tblPr firstRow="1" bandRow="1">
                <a:effectLst>
                  <a:outerShdw blurRad="355600" dist="88900" dir="2700000" sx="101000" sy="101000" algn="tl" rotWithShape="0">
                    <a:prstClr val="black">
                      <a:alpha val="20000"/>
                    </a:prstClr>
                  </a:outerShdw>
                </a:effectLst>
                <a:tableStyleId>{5940675A-B579-460E-94D1-54222C63F5DA}</a:tableStyleId>
              </a:tblPr>
              <a:tblGrid>
                <a:gridCol w="504825"/>
                <a:gridCol w="2619375"/>
                <a:gridCol w="2451100"/>
                <a:gridCol w="2769870"/>
              </a:tblGrid>
              <a:tr h="331470">
                <a:tc rowSpan="2">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分值</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gridSpan="2">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人员暴露于危险环境中的频繁程度</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参考举例</a:t>
                      </a:r>
                      <a:endParaRPr lang="zh-CN" altLang="en-US" sz="1400" b="1">
                        <a:latin typeface="宋体" panose="02010600030101010101" pitchFamily="2" charset="-122"/>
                        <a:ea typeface="宋体" panose="02010600030101010101" pitchFamily="2" charset="-122"/>
                        <a:cs typeface="宋体" panose="02010600030101010101" pitchFamily="2" charset="-122"/>
                      </a:endParaRPr>
                    </a:p>
                    <a:p>
                      <a:pPr indent="0" algn="ctr">
                        <a:buNone/>
                      </a:pPr>
                      <a:r>
                        <a:rPr lang="zh-CN" altLang="en-US" sz="1400" b="1">
                          <a:latin typeface="宋体" panose="02010600030101010101" pitchFamily="2" charset="-122"/>
                          <a:ea typeface="宋体" panose="02010600030101010101" pitchFamily="2" charset="-122"/>
                          <a:cs typeface="宋体" panose="02010600030101010101" pitchFamily="2" charset="-122"/>
                        </a:rPr>
                        <a:t>（作业活动或设备设施的检查）</a:t>
                      </a:r>
                      <a:endParaRPr lang="zh-CN"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r h="3683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gridSpan="2">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人员伤亡、设备损坏、生产中断、职业健康损害、环境污染  </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29400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持续（每天许多次）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暴露期大于2倍的法定极限值</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巡检</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r h="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经常（大概每天一次）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暴露期介于1～2倍法定极限值之间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上煤作业</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r h="31559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有时（从每周一次到每月一次）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暴露期在法定极限值内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高处作业、受限作业</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r h="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偶尔（从每月一次到每年一次）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暴露期在正常允许水平和法定极限值之间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汽轮机、锅炉、变压器等的定期检修作业</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r h="32321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很少（据说曾经发生过）</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暴露期在正常允许水平内 </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拆除作业、变更作业（更换空预器）、凝汽器清洗</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r h="15240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0.5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特别少（没发生过，但有发生的可能性）</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sz="1400" b="0">
                          <a:latin typeface="宋体" panose="02010600030101010101" pitchFamily="2" charset="-122"/>
                          <a:ea typeface="宋体" panose="02010600030101010101" pitchFamily="2" charset="-122"/>
                          <a:cs typeface="宋体" panose="02010600030101010101" pitchFamily="2" charset="-122"/>
                        </a:rPr>
                        <a:t>暴露期低于正常允许水平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zh-CN" altLang="en-US" sz="1400" b="0">
                          <a:latin typeface="宋体" panose="02010600030101010101" pitchFamily="2" charset="-122"/>
                          <a:ea typeface="宋体" panose="02010600030101010101" pitchFamily="2" charset="-122"/>
                          <a:cs typeface="宋体" panose="02010600030101010101" pitchFamily="2" charset="-122"/>
                        </a:rPr>
                        <a:t>烟囱、凉水塔（</a:t>
                      </a:r>
                      <a:r>
                        <a:rPr lang="en-US" altLang="zh-CN" sz="1400" b="0">
                          <a:latin typeface="宋体" panose="02010600030101010101" pitchFamily="2" charset="-122"/>
                          <a:ea typeface="宋体" panose="02010600030101010101" pitchFamily="2" charset="-122"/>
                          <a:cs typeface="宋体" panose="02010600030101010101" pitchFamily="2" charset="-122"/>
                        </a:rPr>
                        <a:t>50</a:t>
                      </a:r>
                      <a:r>
                        <a:rPr lang="zh-CN" altLang="en-US" sz="1400" b="0">
                          <a:latin typeface="宋体" panose="02010600030101010101" pitchFamily="2" charset="-122"/>
                          <a:ea typeface="宋体" panose="02010600030101010101" pitchFamily="2" charset="-122"/>
                          <a:cs typeface="宋体" panose="02010600030101010101" pitchFamily="2" charset="-122"/>
                        </a:rPr>
                        <a:t>米）以上作业</a:t>
                      </a:r>
                      <a:endParaRPr lang="zh-CN"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9B2F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39700"/>
            <a:ext cx="4405630"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sym typeface="+mn-ea"/>
              </a:rPr>
              <a:t>发生事故可能产生的损失后果</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614045" y="1219200"/>
            <a:ext cx="7992110" cy="1168400"/>
          </a:xfrm>
          <a:prstGeom prst="rect">
            <a:avLst/>
          </a:prstGeom>
          <a:noFill/>
        </p:spPr>
        <p:txBody>
          <a:bodyPr wrap="square" rtlCol="0" anchor="t">
            <a:spAutoFit/>
          </a:bodyPr>
          <a:lstStyle/>
          <a:p>
            <a:pPr fontAlgn="auto">
              <a:lnSpc>
                <a:spcPts val="2800"/>
              </a:lnSpc>
            </a:pPr>
            <a:r>
              <a:rPr lang="en-US" altLang="zh-CN">
                <a:sym typeface="+mn-ea"/>
              </a:rPr>
              <a:t>       </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由于事故造成人身伤害变化范围很大，所以规定分数值为</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1-100</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，把需要救护的轻微伤害规定分数为</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，把造成多人死亡的可能性分数规定为</a:t>
            </a:r>
            <a:r>
              <a:rPr lang="en-US" altLang="zh-CN" sz="20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100</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，介于两者之间的按照下表参考取值：</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1781810" y="2343150"/>
            <a:ext cx="5080000" cy="368300"/>
          </a:xfrm>
          <a:prstGeom prst="rect">
            <a:avLst/>
          </a:prstGeom>
          <a:noFill/>
          <a:ln w="9525">
            <a:noFill/>
          </a:ln>
        </p:spPr>
        <p:txBody>
          <a:bodyPr>
            <a:spAutoFit/>
          </a:bodyPr>
          <a:lstStyle/>
          <a:p>
            <a:pPr marL="360045" indent="-360045" algn="ctr"/>
            <a:r>
              <a:rPr lang="zh-CN" b="1">
                <a:ea typeface="黑体" panose="02010609060101010101" charset="-122"/>
              </a:rPr>
              <a:t>发生事故产生的后果基准值（</a:t>
            </a:r>
            <a:r>
              <a:rPr lang="en-US" b="1">
                <a:latin typeface="黑体" panose="02010609060101010101" charset="-122"/>
              </a:rPr>
              <a:t>C</a:t>
            </a:r>
            <a:r>
              <a:rPr lang="zh-CN" b="1">
                <a:ea typeface="黑体" panose="02010609060101010101" charset="-122"/>
              </a:rPr>
              <a:t>）</a:t>
            </a:r>
            <a:endParaRPr lang="zh-CN" altLang="en-US" b="1"/>
          </a:p>
        </p:txBody>
      </p:sp>
      <p:sp>
        <p:nvSpPr>
          <p:cNvPr id="3" name="文本框 2"/>
          <p:cNvSpPr txBox="1"/>
          <p:nvPr/>
        </p:nvSpPr>
        <p:spPr>
          <a:xfrm>
            <a:off x="461010" y="724535"/>
            <a:ext cx="8221980" cy="438102"/>
          </a:xfrm>
          <a:prstGeom prst="roundRect">
            <a:avLst/>
          </a:prstGeom>
          <a:solidFill>
            <a:srgbClr val="00A449"/>
          </a:solidFill>
          <a:ln w="38100">
            <a:solidFill>
              <a:schemeClr val="bg1"/>
            </a:solidFill>
          </a:ln>
          <a:effectLst>
            <a:outerShdw blurRad="63500" sx="102000" sy="102000" algn="ctr" rotWithShape="0">
              <a:prstClr val="black">
                <a:alpha val="40000"/>
              </a:prstClr>
            </a:outerShdw>
          </a:effectLst>
        </p:spPr>
        <p:txBody>
          <a:bodyPr wrap="square">
            <a:spAutoFit/>
          </a:bodyPr>
          <a:lstStyle/>
          <a:p>
            <a:pPr indent="0" algn="ctr"/>
            <a:r>
              <a:rPr lang="zh-CN" b="1">
                <a:solidFill>
                  <a:schemeClr val="bg1"/>
                </a:solidFill>
                <a:effectLst>
                  <a:outerShdw blurRad="63500" dist="101600" algn="l" rotWithShape="0">
                    <a:prstClr val="black">
                      <a:alpha val="60000"/>
                    </a:prstClr>
                  </a:outerShdw>
                </a:effectLst>
                <a:latin typeface="微软雅黑" panose="020B0503020204020204" pitchFamily="34" charset="-122"/>
                <a:ea typeface="微软雅黑" panose="020B0503020204020204" pitchFamily="34" charset="-122"/>
                <a:cs typeface="微软雅黑" panose="020B0503020204020204" pitchFamily="34" charset="-122"/>
              </a:rPr>
              <a:t>火力发电企业安全生产风险分级管控体系实施指南     DB 37/T 3202—2018</a:t>
            </a:r>
            <a:endParaRPr lang="zh-CN" b="1">
              <a:solidFill>
                <a:schemeClr val="bg1"/>
              </a:solidFill>
              <a:effectLst>
                <a:outerShdw blurRad="63500" dist="101600" algn="l" rotWithShape="0">
                  <a:prstClr val="black">
                    <a:alpha val="60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4" name="表格 3"/>
          <p:cNvGraphicFramePr/>
          <p:nvPr/>
        </p:nvGraphicFramePr>
        <p:xfrm>
          <a:off x="614680" y="2711450"/>
          <a:ext cx="7991475" cy="2133600"/>
        </p:xfrm>
        <a:graphic>
          <a:graphicData uri="http://schemas.openxmlformats.org/drawingml/2006/table">
            <a:tbl>
              <a:tblPr firstRow="1" bandRow="1">
                <a:effectLst>
                  <a:outerShdw blurRad="355600" dist="88900" dir="2700000" sx="101000" sy="101000" algn="tl" rotWithShape="0">
                    <a:prstClr val="black">
                      <a:alpha val="20000"/>
                    </a:prstClr>
                  </a:outerShdw>
                </a:effectLst>
                <a:tableStyleId>{5940675A-B579-460E-94D1-54222C63F5DA}</a:tableStyleId>
              </a:tblPr>
              <a:tblGrid>
                <a:gridCol w="496570"/>
                <a:gridCol w="1390650"/>
                <a:gridCol w="6104255"/>
              </a:tblGrid>
              <a:tr h="213360">
                <a:tc>
                  <a:txBody>
                    <a:bodyPr/>
                    <a:lstStyle/>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分值</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7984B"/>
                    </a:solidFill>
                  </a:tcPr>
                </a:tc>
                <a:tc gridSpan="2">
                  <a:txBody>
                    <a:bodyPr/>
                    <a:lstStyle/>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事故可能造成后果的严重程度分值 </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0">
                <a:tc rowSpan="9">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100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7984B"/>
                    </a:solidFill>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人员伤亡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造成死亡≥3人；或重伤≥10人。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设备损坏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造成设备或财产损失≥1000万元。</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127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生产中断</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造成较大以上电力安全事故。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4">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环境污染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造成大范围环境破坏。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造成人员死亡。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导致10人以上疾病或伤残、10000人撤离、恢复困难、全国通报。</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严重违反国家环境保护法律法规。</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1905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rowSpan="2">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职业健康损害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造成（3～9）例无法复原的严重职业病。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1905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l">
                        <a:buNone/>
                      </a:pPr>
                      <a:r>
                        <a:rPr lang="en-US" sz="1400" b="0">
                          <a:latin typeface="宋体" panose="02010600030101010101" pitchFamily="2" charset="-122"/>
                          <a:ea typeface="宋体" panose="02010600030101010101" pitchFamily="2" charset="-122"/>
                          <a:cs typeface="宋体" panose="02010600030101010101" pitchFamily="2" charset="-122"/>
                        </a:rPr>
                        <a:t>造成9例以上很难治愈的职业病。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39700"/>
            <a:ext cx="4405630"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sym typeface="+mn-ea"/>
              </a:rPr>
              <a:t>发生事故可能产生的损失后果</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1965960" y="670560"/>
            <a:ext cx="5080000" cy="368300"/>
          </a:xfrm>
          <a:prstGeom prst="rect">
            <a:avLst/>
          </a:prstGeom>
          <a:noFill/>
          <a:ln w="9525">
            <a:noFill/>
          </a:ln>
        </p:spPr>
        <p:txBody>
          <a:bodyPr>
            <a:spAutoFit/>
          </a:bodyPr>
          <a:lstStyle/>
          <a:p>
            <a:pPr marL="360045" indent="-360045" algn="ctr"/>
            <a:r>
              <a:rPr lang="zh-CN" b="1">
                <a:ea typeface="黑体" panose="02010609060101010101" charset="-122"/>
              </a:rPr>
              <a:t>发生事故产生的后果基准值（</a:t>
            </a:r>
            <a:r>
              <a:rPr lang="en-US" b="1">
                <a:latin typeface="黑体" panose="02010609060101010101" charset="-122"/>
              </a:rPr>
              <a:t>C</a:t>
            </a:r>
            <a:r>
              <a:rPr lang="zh-CN" b="1">
                <a:ea typeface="黑体" panose="02010609060101010101" charset="-122"/>
              </a:rPr>
              <a:t>）</a:t>
            </a:r>
            <a:endParaRPr lang="zh-CN" altLang="en-US" b="1"/>
          </a:p>
        </p:txBody>
      </p:sp>
      <p:graphicFrame>
        <p:nvGraphicFramePr>
          <p:cNvPr id="4" name="表格 3"/>
          <p:cNvGraphicFramePr/>
          <p:nvPr/>
        </p:nvGraphicFramePr>
        <p:xfrm>
          <a:off x="415925" y="1082675"/>
          <a:ext cx="8350250" cy="3664080"/>
        </p:xfrm>
        <a:graphic>
          <a:graphicData uri="http://schemas.openxmlformats.org/drawingml/2006/table">
            <a:tbl>
              <a:tblPr firstRow="1" bandRow="1">
                <a:effectLst>
                  <a:outerShdw blurRad="355600" dist="88900" dir="2700000" sx="101000" sy="101000" algn="tl" rotWithShape="0">
                    <a:prstClr val="black">
                      <a:alpha val="20000"/>
                    </a:prstClr>
                  </a:outerShdw>
                </a:effectLst>
                <a:tableStyleId>{5940675A-B579-460E-94D1-54222C63F5DA}</a:tableStyleId>
              </a:tblPr>
              <a:tblGrid>
                <a:gridCol w="522605"/>
                <a:gridCol w="1303655"/>
                <a:gridCol w="6523990"/>
              </a:tblGrid>
              <a:tr h="213360">
                <a:tc>
                  <a:txBody>
                    <a:bodyPr/>
                    <a:lstStyle/>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分值</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7984B"/>
                    </a:solidFill>
                  </a:tcPr>
                </a:tc>
                <a:tc gridSpan="2">
                  <a:txBody>
                    <a:bodyPr/>
                    <a:lstStyle/>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事故可能造成后果的严重程度分值 </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16000">
                <a:tc rowSpan="5">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50</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人员伤亡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造成（1～2）人死亡；或重伤（3～9）人。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设备损坏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造成设备或财产损失在100万元到1000万元之间。</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生产中断</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造成一般电力安全事故。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环境污染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影响后果可导致3人以上急性疾病或重大伤残，居民撤离；政府要求整顿。</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职业健康损害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造成（1～2）例无法复原的严重职业病；造成（3～9）例以上很难治愈的职业病。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rowSpan="5">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25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人员伤亡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造成重伤（1～2）人。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设备损坏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造成设备或财产损失在50万元到100万元之间。</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生产中断</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造成内控一般设备事故。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环境污染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影响到周边居民及生态环境，引起居民抗争。</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职业健康损害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造成（1～2）例难治愈或（3～9）例可治愈的职业病；造成9例以上与职业有关疾病。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rowSpan="5">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15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人员伤亡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造成轻伤3人以上。生产中断造成设备一类障碍。</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设备损坏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造成较大范围的环境破坏；造成设备或财产损失在10万元到50万元之间。</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生产中断</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1">
                          <a:solidFill>
                            <a:srgbClr val="FF0000"/>
                          </a:solidFill>
                          <a:latin typeface="宋体" panose="02010600030101010101" pitchFamily="2" charset="-122"/>
                          <a:ea typeface="宋体" panose="02010600030101010101" pitchFamily="2" charset="-122"/>
                          <a:cs typeface="宋体" panose="02010600030101010101" pitchFamily="2" charset="-122"/>
                        </a:rPr>
                        <a:t>造成设备一类障碍</a:t>
                      </a:r>
                      <a:r>
                        <a:rPr lang="en-US" altLang="en-US" sz="1400" b="0">
                          <a:latin typeface="宋体" panose="02010600030101010101" pitchFamily="2" charset="-122"/>
                          <a:ea typeface="宋体" panose="02010600030101010101" pitchFamily="2" charset="-122"/>
                          <a:cs typeface="宋体" panose="02010600030101010101" pitchFamily="2" charset="-122"/>
                        </a:rPr>
                        <a:t>。</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环境污染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周边居民及环境有些影响，引起居民抱怨、投诉。</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职业健康损害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造成（1～2）例可治愈的职业病；造成3～9例与职业有关的疾病。</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39700"/>
            <a:ext cx="4405630"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a:latin typeface="微软雅黑" panose="020B0503020204020204" pitchFamily="34" charset="-122"/>
                <a:ea typeface="微软雅黑" panose="020B0503020204020204" pitchFamily="34" charset="-122"/>
                <a:sym typeface="+mn-ea"/>
              </a:rPr>
              <a:t>发生事故可能产生的损失后果</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1965960" y="670560"/>
            <a:ext cx="5080000" cy="368300"/>
          </a:xfrm>
          <a:prstGeom prst="rect">
            <a:avLst/>
          </a:prstGeom>
          <a:noFill/>
          <a:ln w="9525">
            <a:noFill/>
          </a:ln>
        </p:spPr>
        <p:txBody>
          <a:bodyPr>
            <a:spAutoFit/>
          </a:bodyPr>
          <a:lstStyle/>
          <a:p>
            <a:pPr marL="360045" indent="-360045" algn="ctr"/>
            <a:r>
              <a:rPr lang="zh-CN" b="1">
                <a:ea typeface="黑体" panose="02010609060101010101" charset="-122"/>
              </a:rPr>
              <a:t>发生事故产生的后果基准值（</a:t>
            </a:r>
            <a:r>
              <a:rPr lang="en-US" b="1">
                <a:latin typeface="黑体" panose="02010609060101010101" charset="-122"/>
              </a:rPr>
              <a:t>C</a:t>
            </a:r>
            <a:r>
              <a:rPr lang="zh-CN" b="1">
                <a:ea typeface="黑体" panose="02010609060101010101" charset="-122"/>
              </a:rPr>
              <a:t>）</a:t>
            </a:r>
            <a:endParaRPr lang="zh-CN" altLang="en-US" b="1"/>
          </a:p>
        </p:txBody>
      </p:sp>
      <p:graphicFrame>
        <p:nvGraphicFramePr>
          <p:cNvPr id="4" name="表格 3"/>
          <p:cNvGraphicFramePr/>
          <p:nvPr/>
        </p:nvGraphicFramePr>
        <p:xfrm>
          <a:off x="415925" y="1082675"/>
          <a:ext cx="8350250" cy="2373360"/>
        </p:xfrm>
        <a:graphic>
          <a:graphicData uri="http://schemas.openxmlformats.org/drawingml/2006/table">
            <a:tbl>
              <a:tblPr firstRow="1" bandRow="1">
                <a:effectLst>
                  <a:outerShdw blurRad="355600" dist="88900" dir="2700000" sx="101000" sy="101000" algn="tl" rotWithShape="0">
                    <a:prstClr val="black">
                      <a:alpha val="20000"/>
                    </a:prstClr>
                  </a:outerShdw>
                </a:effectLst>
                <a:tableStyleId>{5940675A-B579-460E-94D1-54222C63F5DA}</a:tableStyleId>
              </a:tblPr>
              <a:tblGrid>
                <a:gridCol w="522605"/>
                <a:gridCol w="1303655"/>
                <a:gridCol w="6523990"/>
              </a:tblGrid>
              <a:tr h="213360">
                <a:tc>
                  <a:txBody>
                    <a:bodyPr/>
                    <a:lstStyle/>
                    <a:p>
                      <a:pPr indent="0" algn="ctr">
                        <a:buNone/>
                      </a:pPr>
                      <a:r>
                        <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分值</a:t>
                      </a:r>
                      <a:endParaRPr lang="zh-CN"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7984B"/>
                    </a:solidFill>
                  </a:tcPr>
                </a:tc>
                <a:tc gridSpan="2">
                  <a:txBody>
                    <a:bodyPr/>
                    <a:lstStyle/>
                    <a:p>
                      <a:pPr indent="0" algn="ctr">
                        <a:buNone/>
                      </a:pPr>
                      <a:r>
                        <a:rPr lang="en-US" sz="1400" b="1">
                          <a:solidFill>
                            <a:srgbClr val="000000"/>
                          </a:solidFill>
                          <a:latin typeface="宋体" panose="02010600030101010101" pitchFamily="2" charset="-122"/>
                          <a:ea typeface="宋体" panose="02010600030101010101" pitchFamily="2" charset="-122"/>
                          <a:cs typeface="宋体" panose="02010600030101010101" pitchFamily="2" charset="-122"/>
                        </a:rPr>
                        <a:t>          事故可能造成后果的严重程度分值 </a:t>
                      </a:r>
                      <a:endParaRPr lang="en-US" altLang="en-US" sz="14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16000">
                <a:tc rowSpan="5">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人员伤亡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造成轻伤（1～2）人。</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设备损坏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造成设备或财产损失在2万元到10万元之间。</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生产中断</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造成设备二类障碍。</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环境污染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轻度影响到周边居民及小范围（现场）生态环境。</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职业健康损害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l">
                        <a:buNone/>
                      </a:pPr>
                      <a:r>
                        <a:rPr lang="en-US" altLang="en-US" sz="1400" b="0">
                          <a:latin typeface="宋体" panose="02010600030101010101" pitchFamily="2" charset="-122"/>
                          <a:ea typeface="宋体" panose="02010600030101010101" pitchFamily="2" charset="-122"/>
                          <a:cs typeface="宋体" panose="02010600030101010101" pitchFamily="2" charset="-122"/>
                        </a:rPr>
                        <a:t>造成（1～2）例与职业有关的疾病；造成（3～9）例有影响健康的事件。</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rowSpan="5">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人员伤亡</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可能造成人员轻微的伤害（小的割伤、擦伤、撞伤）。</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设备损坏</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可能造成设备或财产损失在2万元以下。</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生产中断</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造成设备异常。</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环境污染</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对现场景观有轻度影响。</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r h="2160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solidFill>
                      <a:srgbClr val="F7984B"/>
                    </a:solidFill>
                  </a:tcPr>
                </a:tc>
                <a:tc>
                  <a:txBody>
                    <a:bodyPr/>
                    <a:lstStyle/>
                    <a:p>
                      <a:pPr indent="0" algn="ctr">
                        <a:buNone/>
                      </a:pPr>
                      <a:r>
                        <a:rPr lang="en-US" altLang="en-US" sz="1400" b="0">
                          <a:latin typeface="宋体" panose="02010600030101010101" pitchFamily="2" charset="-122"/>
                          <a:ea typeface="宋体" panose="02010600030101010101" pitchFamily="2" charset="-122"/>
                          <a:cs typeface="宋体" panose="02010600030101010101" pitchFamily="2" charset="-122"/>
                        </a:rPr>
                        <a:t>职业健康损害</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buNone/>
                      </a:pPr>
                      <a:r>
                        <a:rPr lang="en-US" altLang="en-US" sz="1400" b="0">
                          <a:latin typeface="宋体" panose="02010600030101010101" pitchFamily="2" charset="-122"/>
                          <a:ea typeface="宋体" panose="02010600030101010101" pitchFamily="2" charset="-122"/>
                          <a:cs typeface="宋体" panose="02010600030101010101" pitchFamily="2" charset="-122"/>
                        </a:rPr>
                        <a:t>可能造成（1～2）例有健康影响的事件。</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0" marR="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bg2">
                        <a:lumMod val="40000"/>
                        <a:lumOff val="60000"/>
                      </a:schemeClr>
                    </a:solidFill>
                  </a:tcPr>
                </a:tc>
              </a:tr>
            </a:tbl>
          </a:graphicData>
        </a:graphic>
      </p:graphicFrame>
      <p:sp>
        <p:nvSpPr>
          <p:cNvPr id="2" name="文本框 1"/>
          <p:cNvSpPr txBox="1"/>
          <p:nvPr/>
        </p:nvSpPr>
        <p:spPr>
          <a:xfrm>
            <a:off x="902970" y="3613150"/>
            <a:ext cx="7337425" cy="1217676"/>
          </a:xfrm>
          <a:prstGeom prst="hexagon">
            <a:avLst/>
          </a:prstGeom>
          <a:solidFill>
            <a:srgbClr val="C00000"/>
          </a:solidFill>
          <a:effectLst>
            <a:outerShdw blurRad="381000" dist="76200" dir="2700000" sx="101000" sy="101000" algn="tl" rotWithShape="0">
              <a:prstClr val="black">
                <a:alpha val="20000"/>
              </a:prstClr>
            </a:outerShdw>
          </a:effectLst>
        </p:spPr>
        <p:txBody>
          <a:bodyPr wrap="square" rtlCol="0">
            <a:spAutoFit/>
          </a:bodyPr>
          <a:lstStyle/>
          <a:p>
            <a:r>
              <a:rPr lang="zh-CN" altLang="zh-CN" sz="2000" b="1">
                <a:solidFill>
                  <a:schemeClr val="bg1"/>
                </a:solidFill>
                <a:latin typeface="微软雅黑" panose="020B0503020204020204" pitchFamily="34" charset="-122"/>
                <a:ea typeface="微软雅黑" panose="020B0503020204020204" pitchFamily="34" charset="-122"/>
              </a:rPr>
              <a:t>注：以上为标准文件规定，企业应根据切合自己的实际，制定符合自身的基准值，且基准值只能严格于标准基准值。</a:t>
            </a:r>
            <a:endParaRPr lang="zh-CN" altLang="zh-CN" sz="20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39700"/>
            <a:ext cx="3028315"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微软雅黑" panose="020B0503020204020204" pitchFamily="34" charset="-122"/>
                <a:ea typeface="微软雅黑" panose="020B0503020204020204" pitchFamily="34" charset="-122"/>
                <a:sym typeface="+mn-ea"/>
              </a:rPr>
              <a:t>LEC</a:t>
            </a:r>
            <a:r>
              <a:rPr lang="zh-CN" altLang="en-US" sz="2200" b="1">
                <a:latin typeface="微软雅黑" panose="020B0503020204020204" pitchFamily="34" charset="-122"/>
                <a:ea typeface="微软雅黑" panose="020B0503020204020204" pitchFamily="34" charset="-122"/>
                <a:sym typeface="+mn-ea"/>
              </a:rPr>
              <a:t>法计算</a:t>
            </a:r>
            <a:endParaRPr lang="zh-CN" alt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415290" y="875665"/>
            <a:ext cx="8317865" cy="3392170"/>
          </a:xfrm>
          <a:prstGeom prst="rect">
            <a:avLst/>
          </a:prstGeom>
          <a:noFill/>
          <a:ln w="9525">
            <a:noFill/>
          </a:ln>
        </p:spPr>
        <p:txBody>
          <a:bodyPr wrap="square">
            <a:spAutoFit/>
          </a:bodyPr>
          <a:lstStyle/>
          <a:p>
            <a:pPr indent="0" fontAlgn="auto">
              <a:lnSpc>
                <a:spcPts val="2860"/>
              </a:lnSpc>
              <a:buClr>
                <a:srgbClr val="FF0000"/>
              </a:buClr>
              <a:buSzPct val="95000"/>
              <a:buFont typeface="Wingdings" panose="05000000000000000000" charset="0"/>
              <a:buNone/>
            </a:pPr>
            <a:r>
              <a:rPr lang="en-US" sz="2200" b="1">
                <a:latin typeface="微软雅黑" panose="020B0503020204020204" pitchFamily="34" charset="-122"/>
                <a:ea typeface="微软雅黑" panose="020B0503020204020204" pitchFamily="34" charset="-122"/>
                <a:cs typeface="微软雅黑" panose="020B0503020204020204" pitchFamily="34" charset="-122"/>
              </a:rPr>
              <a:t>LEC</a:t>
            </a:r>
            <a:r>
              <a:rPr lang="zh-CN" sz="2200" b="1">
                <a:latin typeface="微软雅黑" panose="020B0503020204020204" pitchFamily="34" charset="-122"/>
                <a:ea typeface="微软雅黑" panose="020B0503020204020204" pitchFamily="34" charset="-122"/>
                <a:cs typeface="微软雅黑" panose="020B0503020204020204" pitchFamily="34" charset="-122"/>
              </a:rPr>
              <a:t>法计算公示：</a:t>
            </a:r>
            <a:r>
              <a:rPr lang="en-US" sz="2200" b="1">
                <a:latin typeface="微软雅黑" panose="020B0503020204020204" pitchFamily="34" charset="-122"/>
                <a:ea typeface="微软雅黑" panose="020B0503020204020204" pitchFamily="34" charset="-122"/>
                <a:cs typeface="微软雅黑" panose="020B0503020204020204" pitchFamily="34" charset="-122"/>
              </a:rPr>
              <a:t>D=L×E×C</a:t>
            </a:r>
            <a:r>
              <a:rPr lang="zh-CN" sz="2200" b="1">
                <a:latin typeface="微软雅黑" panose="020B0503020204020204" pitchFamily="34" charset="-122"/>
                <a:ea typeface="微软雅黑" panose="020B0503020204020204" pitchFamily="34" charset="-122"/>
                <a:cs typeface="微软雅黑" panose="020B0503020204020204" pitchFamily="34" charset="-122"/>
              </a:rPr>
              <a:t>，使用方法如下：、</a:t>
            </a:r>
            <a:endParaRPr lang="zh-CN" sz="2200" b="1">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fontAlgn="auto">
              <a:lnSpc>
                <a:spcPts val="2860"/>
              </a:lnSpc>
              <a:buClr>
                <a:srgbClr val="FF0000"/>
              </a:buClr>
              <a:buSzPct val="95000"/>
              <a:buFont typeface="Wingdings" panose="05000000000000000000" charset="0"/>
              <a:buChar char="u"/>
            </a:pPr>
            <a:r>
              <a:rPr lang="en-US" b="1">
                <a:latin typeface="宋体" panose="02010600030101010101" pitchFamily="2" charset="-122"/>
              </a:rPr>
              <a:t> </a:t>
            </a:r>
            <a:r>
              <a:rPr lang="zh-CN" b="1">
                <a:ea typeface="宋体" panose="02010600030101010101" pitchFamily="2" charset="-122"/>
              </a:rPr>
              <a:t>针对评估对像，根据</a:t>
            </a:r>
            <a:r>
              <a:rPr lang="zh-CN" b="1">
                <a:solidFill>
                  <a:srgbClr val="FF0000"/>
                </a:solidFill>
                <a:ea typeface="宋体" panose="02010600030101010101" pitchFamily="2" charset="-122"/>
              </a:rPr>
              <a:t>现有的经验判断</a:t>
            </a:r>
            <a:r>
              <a:rPr lang="zh-CN" b="1">
                <a:ea typeface="宋体" panose="02010600030101010101" pitchFamily="2" charset="-122"/>
              </a:rPr>
              <a:t>，在上述三个表格中</a:t>
            </a:r>
            <a:r>
              <a:rPr lang="zh-CN" b="1">
                <a:solidFill>
                  <a:srgbClr val="FF0000"/>
                </a:solidFill>
                <a:ea typeface="宋体" panose="02010600030101010101" pitchFamily="2" charset="-122"/>
              </a:rPr>
              <a:t>分别选取</a:t>
            </a:r>
            <a:r>
              <a:rPr lang="zh-CN" b="1">
                <a:ea typeface="宋体" panose="02010600030101010101" pitchFamily="2" charset="-122"/>
              </a:rPr>
              <a:t>人员伤亡、健康伤害、设备损坏、生产中断、环境污染等风险的</a:t>
            </a:r>
            <a:r>
              <a:rPr lang="en-US" b="1">
                <a:latin typeface="宋体" panose="02010600030101010101" pitchFamily="2" charset="-122"/>
              </a:rPr>
              <a:t>“L”“E”“C</a:t>
            </a:r>
            <a:r>
              <a:rPr lang="zh-CN" b="1">
                <a:ea typeface="宋体" panose="02010600030101010101" pitchFamily="2" charset="-122"/>
              </a:rPr>
              <a:t>”分值；</a:t>
            </a:r>
            <a:endParaRPr lang="zh-CN" b="1">
              <a:ea typeface="宋体" panose="02010600030101010101" pitchFamily="2" charset="-122"/>
            </a:endParaRPr>
          </a:p>
          <a:p>
            <a:pPr marL="342900" indent="-342900" fontAlgn="auto">
              <a:lnSpc>
                <a:spcPts val="2860"/>
              </a:lnSpc>
              <a:buClr>
                <a:srgbClr val="FF0000"/>
              </a:buClr>
              <a:buSzPct val="95000"/>
              <a:buFont typeface="Wingdings" panose="05000000000000000000" charset="0"/>
              <a:buChar char="u"/>
            </a:pPr>
            <a:r>
              <a:rPr lang="zh-CN" b="1">
                <a:ea typeface="宋体" panose="02010600030101010101" pitchFamily="2" charset="-122"/>
              </a:rPr>
              <a:t>利用</a:t>
            </a:r>
            <a:r>
              <a:rPr lang="en-US" b="1">
                <a:latin typeface="宋体" panose="02010600030101010101" pitchFamily="2" charset="-122"/>
              </a:rPr>
              <a:t>LEC</a:t>
            </a:r>
            <a:r>
              <a:rPr lang="zh-CN" b="1">
                <a:ea typeface="宋体" panose="02010600030101010101" pitchFamily="2" charset="-122"/>
              </a:rPr>
              <a:t>法计算公示：</a:t>
            </a:r>
            <a:r>
              <a:rPr lang="en-US" b="1">
                <a:latin typeface="宋体" panose="02010600030101010101" pitchFamily="2" charset="-122"/>
              </a:rPr>
              <a:t>D=L×E×C</a:t>
            </a:r>
            <a:r>
              <a:rPr lang="zh-CN" b="1">
                <a:ea typeface="宋体" panose="02010600030101010101" pitchFamily="2" charset="-122"/>
              </a:rPr>
              <a:t>，</a:t>
            </a:r>
            <a:r>
              <a:rPr lang="zh-CN" b="1">
                <a:solidFill>
                  <a:srgbClr val="FF0000"/>
                </a:solidFill>
                <a:ea typeface="宋体" panose="02010600030101010101" pitchFamily="2" charset="-122"/>
              </a:rPr>
              <a:t>分别计算</a:t>
            </a:r>
            <a:r>
              <a:rPr lang="zh-CN" b="1">
                <a:ea typeface="宋体" panose="02010600030101010101" pitchFamily="2" charset="-122"/>
              </a:rPr>
              <a:t>出人员伤亡、健康伤害、设备损坏、生产中断、环境污染风险值</a:t>
            </a:r>
            <a:r>
              <a:rPr lang="en-US" b="1">
                <a:latin typeface="宋体" panose="02010600030101010101" pitchFamily="2" charset="-122"/>
              </a:rPr>
              <a:t>D</a:t>
            </a:r>
            <a:r>
              <a:rPr lang="zh-CN" b="1">
                <a:ea typeface="宋体" panose="02010600030101010101" pitchFamily="2" charset="-122"/>
              </a:rPr>
              <a:t>；</a:t>
            </a:r>
            <a:endParaRPr lang="zh-CN" b="1">
              <a:ea typeface="宋体" panose="02010600030101010101" pitchFamily="2" charset="-122"/>
            </a:endParaRPr>
          </a:p>
          <a:p>
            <a:pPr marL="342900" indent="-342900" fontAlgn="auto">
              <a:lnSpc>
                <a:spcPts val="2860"/>
              </a:lnSpc>
              <a:buClr>
                <a:srgbClr val="FF0000"/>
              </a:buClr>
              <a:buSzPct val="95000"/>
              <a:buFont typeface="Wingdings" panose="05000000000000000000" charset="0"/>
              <a:buChar char="u"/>
            </a:pPr>
            <a:r>
              <a:rPr lang="zh-CN" b="1">
                <a:ea typeface="宋体" panose="02010600030101010101" pitchFamily="2" charset="-122"/>
              </a:rPr>
              <a:t>按照</a:t>
            </a:r>
            <a:r>
              <a:rPr lang="en-US" b="1">
                <a:latin typeface="宋体" panose="02010600030101010101" pitchFamily="2" charset="-122"/>
              </a:rPr>
              <a:t>D</a:t>
            </a:r>
            <a:r>
              <a:rPr lang="zh-CN" b="1">
                <a:ea typeface="宋体" panose="02010600030101010101" pitchFamily="2" charset="-122"/>
              </a:rPr>
              <a:t>值确定各项风险等级，将其中</a:t>
            </a:r>
            <a:r>
              <a:rPr lang="zh-CN" b="1">
                <a:solidFill>
                  <a:srgbClr val="FF0000"/>
                </a:solidFill>
                <a:ea typeface="宋体" panose="02010600030101010101" pitchFamily="2" charset="-122"/>
              </a:rPr>
              <a:t>最高的风险等级</a:t>
            </a:r>
            <a:r>
              <a:rPr lang="zh-CN" b="1">
                <a:ea typeface="宋体" panose="02010600030101010101" pitchFamily="2" charset="-122"/>
              </a:rPr>
              <a:t>定为该风险点的风险等级；</a:t>
            </a:r>
            <a:endParaRPr lang="zh-CN" b="1">
              <a:ea typeface="宋体" panose="02010600030101010101" pitchFamily="2" charset="-122"/>
            </a:endParaRPr>
          </a:p>
          <a:p>
            <a:pPr marL="342900" indent="-342900" fontAlgn="auto">
              <a:lnSpc>
                <a:spcPts val="2860"/>
              </a:lnSpc>
              <a:buClr>
                <a:srgbClr val="FF0000"/>
              </a:buClr>
              <a:buSzPct val="95000"/>
              <a:buFont typeface="Wingdings" panose="05000000000000000000" charset="0"/>
              <a:buChar char="u"/>
            </a:pPr>
            <a:r>
              <a:rPr lang="en-US" b="1">
                <a:latin typeface="宋体" panose="02010600030101010101" pitchFamily="2" charset="-122"/>
              </a:rPr>
              <a:t>D</a:t>
            </a:r>
            <a:r>
              <a:rPr lang="zh-CN" b="1">
                <a:ea typeface="宋体" panose="02010600030101010101" pitchFamily="2" charset="-122"/>
              </a:rPr>
              <a:t>值越大，说明该系统危险性大，需要增加安全措施，或改变发生事故的可能性，或减少人体暴露于危险环境中的频繁程度，或减轻事故损失，直至调整到允许范围内。</a:t>
            </a:r>
            <a:endParaRPr lang="zh-CN" altLang="en-US" b="1"/>
          </a:p>
        </p:txBody>
      </p:sp>
      <p:sp>
        <p:nvSpPr>
          <p:cNvPr id="2050" name=" 2050"/>
          <p:cNvSpPr/>
          <p:nvPr/>
        </p:nvSpPr>
        <p:spPr bwMode="auto">
          <a:xfrm>
            <a:off x="5754370" y="4023995"/>
            <a:ext cx="1872615" cy="852805"/>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chemeClr val="accent1"/>
          </a:solidFill>
          <a:ln>
            <a:noFill/>
          </a:ln>
          <a:effectLst>
            <a:outerShdw blurRad="317500" dist="63500" dir="18900000" sx="101000" sy="101000" algn="bl" rotWithShape="0">
              <a:prstClr val="black">
                <a:alpha val="22000"/>
              </a:prstClr>
            </a:outerShdw>
          </a:effectLst>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857250"/>
            <a:ext cx="5746115"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325755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29718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857250"/>
            <a:ext cx="2809399" cy="1872615"/>
          </a:xfrm>
          <a:prstGeom prst="rect">
            <a:avLst/>
          </a:prstGeom>
        </p:spPr>
      </p:pic>
      <p:sp>
        <p:nvSpPr>
          <p:cNvPr id="6" name="标题 3"/>
          <p:cNvSpPr txBox="1"/>
          <p:nvPr/>
        </p:nvSpPr>
        <p:spPr>
          <a:xfrm>
            <a:off x="89535" y="14144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141446"/>
            <a:ext cx="898096" cy="453553"/>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39700"/>
            <a:ext cx="3028315"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微软雅黑" panose="020B0503020204020204" pitchFamily="34" charset="-122"/>
                <a:ea typeface="微软雅黑" panose="020B0503020204020204" pitchFamily="34" charset="-122"/>
                <a:sym typeface="+mn-ea"/>
              </a:rPr>
              <a:t>LEC</a:t>
            </a:r>
            <a:r>
              <a:rPr lang="zh-CN" altLang="en-US" sz="2200" b="1">
                <a:latin typeface="微软雅黑" panose="020B0503020204020204" pitchFamily="34" charset="-122"/>
                <a:ea typeface="微软雅黑" panose="020B0503020204020204" pitchFamily="34" charset="-122"/>
                <a:sym typeface="+mn-ea"/>
              </a:rPr>
              <a:t>法计算</a:t>
            </a:r>
            <a:endParaRPr lang="zh-CN" alt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0" name="文本框 99"/>
          <p:cNvSpPr txBox="1"/>
          <p:nvPr/>
        </p:nvSpPr>
        <p:spPr>
          <a:xfrm>
            <a:off x="2075815" y="735965"/>
            <a:ext cx="5080000" cy="368300"/>
          </a:xfrm>
          <a:prstGeom prst="rect">
            <a:avLst/>
          </a:prstGeom>
          <a:noFill/>
          <a:ln w="9525">
            <a:noFill/>
          </a:ln>
        </p:spPr>
        <p:txBody>
          <a:bodyPr>
            <a:spAutoFit/>
          </a:bodyPr>
          <a:lstStyle/>
          <a:p>
            <a:pPr marL="360045" indent="-360045" algn="ctr"/>
            <a:r>
              <a:rPr lang="zh-CN" b="1">
                <a:ea typeface="黑体" panose="02010609060101010101" charset="-122"/>
              </a:rPr>
              <a:t>危险性分值</a:t>
            </a:r>
            <a:r>
              <a:rPr lang="en-US" b="1">
                <a:latin typeface="黑体" panose="02010609060101010101" charset="-122"/>
              </a:rPr>
              <a:t>D</a:t>
            </a:r>
            <a:r>
              <a:rPr lang="zh-CN" b="1">
                <a:ea typeface="黑体" panose="02010609060101010101" charset="-122"/>
              </a:rPr>
              <a:t>与风险等级判定准则</a:t>
            </a:r>
            <a:endParaRPr lang="zh-CN" altLang="en-US" b="1"/>
          </a:p>
        </p:txBody>
      </p:sp>
      <p:graphicFrame>
        <p:nvGraphicFramePr>
          <p:cNvPr id="2" name="表格 1"/>
          <p:cNvGraphicFramePr/>
          <p:nvPr/>
        </p:nvGraphicFramePr>
        <p:xfrm>
          <a:off x="738505" y="1164590"/>
          <a:ext cx="7534910" cy="1706880"/>
        </p:xfrm>
        <a:graphic>
          <a:graphicData uri="http://schemas.openxmlformats.org/drawingml/2006/table">
            <a:tbl>
              <a:tblPr firstRow="1" bandRow="1">
                <a:effectLst>
                  <a:outerShdw blurRad="355600" dist="76200" dir="2700000" sx="101000" sy="101000" algn="tl" rotWithShape="0">
                    <a:prstClr val="black">
                      <a:alpha val="20000"/>
                    </a:prstClr>
                  </a:outerShdw>
                </a:effectLst>
                <a:tableStyleId>{5940675A-B579-460E-94D1-54222C63F5DA}</a:tableStyleId>
              </a:tblPr>
              <a:tblGrid>
                <a:gridCol w="476885"/>
                <a:gridCol w="2057400"/>
                <a:gridCol w="3374390"/>
                <a:gridCol w="1626235"/>
              </a:tblGrid>
              <a:tr h="139700">
                <a:tc>
                  <a:txBody>
                    <a:bodyPr/>
                    <a:lstStyle/>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序号</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风险等级</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危险性分值D（危险程度）</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对应管控层级</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FA6A"/>
                    </a:solid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1</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重大风险（1级）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D≥400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厂级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FA6A"/>
                    </a:solid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较大风险（2级）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200≤D＜400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车间</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FA6A"/>
                    </a:solid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3</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一般风险（3级）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70≤D＜200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班组</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FA6A"/>
                    </a:solid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4</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低风险（4级）</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20≤D＜70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岗位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FA6A"/>
                    </a:solidFill>
                  </a:tcPr>
                </a:tc>
              </a:tr>
              <a:tr h="0">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5</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可接受风险</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C000"/>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D＜20</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lumMod val="40000"/>
                        <a:lumOff val="60000"/>
                      </a:schemeClr>
                    </a:solidFill>
                  </a:tcPr>
                </a:tc>
                <a:tc>
                  <a:txBody>
                    <a:bodyPr/>
                    <a:lstStyle/>
                    <a:p>
                      <a:pPr indent="0" algn="ctr">
                        <a:buNone/>
                      </a:pPr>
                      <a:r>
                        <a:rPr lang="en-US" sz="1600" b="0">
                          <a:latin typeface="宋体" panose="02010600030101010101" pitchFamily="2" charset="-122"/>
                          <a:ea typeface="宋体" panose="02010600030101010101" pitchFamily="2" charset="-122"/>
                          <a:cs typeface="宋体" panose="02010600030101010101" pitchFamily="2" charset="-122"/>
                        </a:rPr>
                        <a:t>岗位</a:t>
                      </a:r>
                      <a:endParaRPr lang="en-US" altLang="en-US" sz="16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FA6A"/>
                    </a:solidFill>
                  </a:tcPr>
                </a:tc>
              </a:tr>
            </a:tbl>
          </a:graphicData>
        </a:graphic>
      </p:graphicFrame>
      <p:sp>
        <p:nvSpPr>
          <p:cNvPr id="3" name="文本框 2"/>
          <p:cNvSpPr txBox="1"/>
          <p:nvPr/>
        </p:nvSpPr>
        <p:spPr>
          <a:xfrm>
            <a:off x="614680" y="2950210"/>
            <a:ext cx="7625715" cy="1217676"/>
          </a:xfrm>
          <a:prstGeom prst="hexagon">
            <a:avLst/>
          </a:prstGeom>
          <a:solidFill>
            <a:srgbClr val="C00000"/>
          </a:solidFill>
          <a:effectLst>
            <a:outerShdw blurRad="381000" dist="76200" dir="2700000" sx="101000" sy="101000" algn="tl" rotWithShape="0">
              <a:prstClr val="black">
                <a:alpha val="20000"/>
              </a:prstClr>
            </a:outerShdw>
          </a:effectLst>
        </p:spPr>
        <p:txBody>
          <a:bodyPr wrap="square" rtlCol="0">
            <a:spAutoFit/>
          </a:bodyPr>
          <a:lstStyle/>
          <a:p>
            <a:r>
              <a:rPr lang="zh-CN" altLang="zh-CN" sz="2000" b="1">
                <a:solidFill>
                  <a:schemeClr val="bg1"/>
                </a:solidFill>
                <a:latin typeface="微软雅黑" panose="020B0503020204020204" pitchFamily="34" charset="-122"/>
                <a:ea typeface="微软雅黑" panose="020B0503020204020204" pitchFamily="34" charset="-122"/>
              </a:rPr>
              <a:t>注：以上为标准文件规定，企业为了加强并提高风险管控可根据自身的接受程度，划分适合企业实际的危险程度及管控层级。如：</a:t>
            </a:r>
            <a:r>
              <a:rPr lang="en-US" altLang="zh-CN" sz="2000" b="1">
                <a:solidFill>
                  <a:schemeClr val="bg1"/>
                </a:solidFill>
                <a:latin typeface="微软雅黑" panose="020B0503020204020204" pitchFamily="34" charset="-122"/>
                <a:ea typeface="微软雅黑" panose="020B0503020204020204" pitchFamily="34" charset="-122"/>
              </a:rPr>
              <a:t>1</a:t>
            </a:r>
            <a:r>
              <a:rPr lang="zh-CN" altLang="en-US" sz="2000" b="1">
                <a:solidFill>
                  <a:schemeClr val="bg1"/>
                </a:solidFill>
                <a:latin typeface="微软雅黑" panose="020B0503020204020204" pitchFamily="34" charset="-122"/>
                <a:ea typeface="微软雅黑" panose="020B0503020204020204" pitchFamily="34" charset="-122"/>
              </a:rPr>
              <a:t>级风险可调整为</a:t>
            </a:r>
            <a:r>
              <a:rPr lang="en-US" altLang="zh-CN" sz="2000" b="1">
                <a:solidFill>
                  <a:schemeClr val="bg1"/>
                </a:solidFill>
                <a:latin typeface="微软雅黑" panose="020B0503020204020204" pitchFamily="34" charset="-122"/>
                <a:ea typeface="微软雅黑" panose="020B0503020204020204" pitchFamily="34" charset="-122"/>
              </a:rPr>
              <a:t>D</a:t>
            </a:r>
            <a:r>
              <a:rPr lang="en-US" sz="2000" b="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rPr>
              <a:t>≥350</a:t>
            </a:r>
            <a:endParaRPr lang="en-US" altLang="zh-CN" sz="2000" b="1">
              <a:solidFill>
                <a:schemeClr val="bg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4" name="文本框 3"/>
          <p:cNvSpPr txBox="1"/>
          <p:nvPr/>
        </p:nvSpPr>
        <p:spPr>
          <a:xfrm>
            <a:off x="614045" y="4256405"/>
            <a:ext cx="8186420" cy="706755"/>
          </a:xfrm>
          <a:prstGeom prst="rect">
            <a:avLst/>
          </a:prstGeom>
          <a:noFill/>
        </p:spPr>
        <p:txBody>
          <a:bodyPr wrap="square" rtlCol="0" anchor="t">
            <a:spAutoFit/>
          </a:bodyPr>
          <a:lstStyle/>
          <a:p>
            <a:r>
              <a:rPr lang="en-US" altLang="zh-CN">
                <a:latin typeface="黑体" panose="02010609060101010101" charset="-122"/>
                <a:ea typeface="黑体" panose="02010609060101010101" charset="-122"/>
                <a:sym typeface="+mn-ea"/>
              </a:rPr>
              <a:t>     </a:t>
            </a:r>
            <a:r>
              <a:rPr lang="zh-CN" altLang="en-US" sz="2000" b="1">
                <a:latin typeface="微软雅黑" panose="020B0503020204020204" pitchFamily="34" charset="-122"/>
                <a:ea typeface="微软雅黑" panose="020B0503020204020204" pitchFamily="34" charset="-122"/>
                <a:sym typeface="+mn-ea"/>
              </a:rPr>
              <a:t>危险等级的划分是凭经验判断，难免带有局限性，不能认为是普遍适用的，应及时根据实际情况予以修正。</a:t>
            </a:r>
            <a:endParaRPr lang="zh-CN" altLang="en-US" sz="2000" b="1">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缺角矩形 25"/>
          <p:cNvSpPr/>
          <p:nvPr/>
        </p:nvSpPr>
        <p:spPr>
          <a:xfrm>
            <a:off x="739140" y="139700"/>
            <a:ext cx="3028315" cy="432435"/>
          </a:xfrm>
          <a:prstGeom prst="plaque">
            <a:avLst/>
          </a:prstGeom>
          <a:solidFill>
            <a:srgbClr val="C00000"/>
          </a:solidFill>
          <a:effectLst>
            <a:outerShdw blurRad="228600" dist="1270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微软雅黑" panose="020B0503020204020204" pitchFamily="34" charset="-122"/>
                <a:ea typeface="微软雅黑" panose="020B0503020204020204" pitchFamily="34" charset="-122"/>
                <a:sym typeface="+mn-ea"/>
              </a:rPr>
              <a:t>LEC</a:t>
            </a:r>
            <a:r>
              <a:rPr lang="zh-CN" altLang="en-US" sz="2200" b="1">
                <a:latin typeface="微软雅黑" panose="020B0503020204020204" pitchFamily="34" charset="-122"/>
                <a:ea typeface="微软雅黑" panose="020B0503020204020204" pitchFamily="34" charset="-122"/>
                <a:sym typeface="+mn-ea"/>
              </a:rPr>
              <a:t>法特别关注</a:t>
            </a:r>
            <a:endParaRPr lang="zh-CN" altLang="en-US" sz="2200" b="1" spc="-5" dirty="0">
              <a:solidFill>
                <a:srgbClr val="FFFFFF"/>
              </a:solidFill>
              <a:effectLst>
                <a:outerShdw blurRad="50800" dist="50800" dir="18900000" sx="101000" sy="101000" algn="bl" rotWithShape="0">
                  <a:prstClr val="black">
                    <a:alpha val="40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descr="喇叭11"/>
          <p:cNvPicPr>
            <a:picLocks noChangeAspect="1"/>
          </p:cNvPicPr>
          <p:nvPr/>
        </p:nvPicPr>
        <p:blipFill>
          <a:blip r:embed="rId1"/>
          <a:srcRect l="10261" r="4109"/>
          <a:stretch>
            <a:fillRect/>
          </a:stretch>
        </p:blipFill>
        <p:spPr>
          <a:xfrm>
            <a:off x="6788785" y="2317115"/>
            <a:ext cx="2289175" cy="2658110"/>
          </a:xfrm>
          <a:prstGeom prst="rect">
            <a:avLst/>
          </a:prstGeom>
        </p:spPr>
      </p:pic>
      <p:sp>
        <p:nvSpPr>
          <p:cNvPr id="3" name="文本框 2"/>
          <p:cNvSpPr txBox="1"/>
          <p:nvPr/>
        </p:nvSpPr>
        <p:spPr>
          <a:xfrm>
            <a:off x="631190" y="904875"/>
            <a:ext cx="7360285" cy="1006322"/>
          </a:xfrm>
          <a:prstGeom prst="parallelogram">
            <a:avLst/>
          </a:prstGeom>
          <a:solidFill>
            <a:schemeClr val="bg1">
              <a:lumMod val="85000"/>
            </a:schemeClr>
          </a:solidFill>
          <a:effectLst>
            <a:outerShdw blurRad="190500" dist="190500" dir="2700000" algn="tl" rotWithShape="0">
              <a:prstClr val="black">
                <a:alpha val="40000"/>
              </a:prstClr>
            </a:outerShdw>
          </a:effectLst>
        </p:spPr>
        <p:txBody>
          <a:bodyPr wrap="square" rtlCol="0" anchor="t">
            <a:spAutoFit/>
          </a:bodyPr>
          <a:lstStyle/>
          <a:p>
            <a:pPr fontAlgn="auto">
              <a:lnSpc>
                <a:spcPts val="2800"/>
              </a:lnSpc>
            </a:pP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分别选取</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人员伤亡、健康伤害、设备损坏、生产中断、环境污染等风险的</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“L”“E”“C</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”分值；</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31190" y="2144395"/>
            <a:ext cx="6158230" cy="965962"/>
          </a:xfrm>
          <a:prstGeom prst="parallelogram">
            <a:avLst/>
          </a:prstGeom>
          <a:solidFill>
            <a:schemeClr val="bg1">
              <a:lumMod val="85000"/>
            </a:schemeClr>
          </a:solidFill>
          <a:effectLst>
            <a:outerShdw blurRad="190500" dist="190500" dir="2700000" algn="tl" rotWithShape="0">
              <a:prstClr val="black">
                <a:alpha val="40000"/>
              </a:prstClr>
            </a:outerShdw>
          </a:effectLst>
        </p:spPr>
        <p:txBody>
          <a:bodyPr wrap="square" rtlCol="0" anchor="t">
            <a:spAutoFit/>
          </a:bodyPr>
          <a:lstStyle/>
          <a:p>
            <a:pPr fontAlgn="auto">
              <a:lnSpc>
                <a:spcPts val="2800"/>
              </a:lnSpc>
            </a:pP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分别计算</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出人员伤亡、健康伤害、设备损坏、生产中断、环境污染风险值</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614045" y="3366770"/>
            <a:ext cx="6157595" cy="965964"/>
          </a:xfrm>
          <a:prstGeom prst="parallelogram">
            <a:avLst/>
          </a:prstGeom>
          <a:solidFill>
            <a:schemeClr val="bg1">
              <a:lumMod val="85000"/>
            </a:schemeClr>
          </a:solidFill>
          <a:effectLst>
            <a:outerShdw blurRad="190500" dist="190500" dir="2700000" algn="tl" rotWithShape="0">
              <a:prstClr val="black">
                <a:alpha val="40000"/>
              </a:prstClr>
            </a:outerShdw>
          </a:effectLst>
        </p:spPr>
        <p:txBody>
          <a:bodyPr wrap="square" rtlCol="0" anchor="t">
            <a:spAutoFit/>
          </a:bodyPr>
          <a:lstStyle/>
          <a:p>
            <a:pPr fontAlgn="auto">
              <a:lnSpc>
                <a:spcPts val="2800"/>
              </a:lnSpc>
            </a:pP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按照</a:t>
            </a:r>
            <a:r>
              <a:rPr lang="en-US" sz="2000" b="1">
                <a:latin typeface="微软雅黑" panose="020B0503020204020204" pitchFamily="34" charset="-122"/>
                <a:ea typeface="微软雅黑" panose="020B0503020204020204" pitchFamily="34" charset="-122"/>
                <a:cs typeface="微软雅黑" panose="020B0503020204020204" pitchFamily="34" charset="-122"/>
                <a:sym typeface="+mn-ea"/>
              </a:rPr>
              <a:t>D</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值确定各项风险等级，将其中</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最高的风险等级</a:t>
            </a:r>
            <a:r>
              <a:rPr lang="zh-CN" sz="2000" b="1">
                <a:latin typeface="微软雅黑" panose="020B0503020204020204" pitchFamily="34" charset="-122"/>
                <a:ea typeface="微软雅黑" panose="020B0503020204020204" pitchFamily="34" charset="-122"/>
                <a:cs typeface="微软雅黑" panose="020B0503020204020204" pitchFamily="34" charset="-122"/>
                <a:sym typeface="+mn-ea"/>
              </a:rPr>
              <a:t>定为该风险点的风险等级；</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grpSp>
        <p:sp>
          <p:nvSpPr>
            <p:cNvPr id="42" name="TextBox 41"/>
            <p:cNvSpPr txBox="1"/>
            <p:nvPr/>
          </p:nvSpPr>
          <p:spPr>
            <a:xfrm>
              <a:off x="3143506" y="2381109"/>
              <a:ext cx="644854" cy="819897"/>
            </a:xfrm>
            <a:prstGeom prst="rect">
              <a:avLst/>
            </a:prstGeom>
            <a:noFill/>
          </p:spPr>
          <p:txBody>
            <a:bodyPr wrap="square" lIns="0" tIns="0" rIns="0" bIns="0" rtlCol="0">
              <a:spAutoFit/>
            </a:bodyPr>
            <a:lstStyle/>
            <a:p>
              <a:pPr algn="ctr"/>
              <a:r>
                <a:rPr lang="zh-CN" altLang="en-US" sz="6000" b="1" dirty="0" smtClean="0">
                  <a:solidFill>
                    <a:srgbClr val="007CD0"/>
                  </a:solidFill>
                  <a:latin typeface="微软雅黑" panose="020B0503020204020204" pitchFamily="34" charset="-122"/>
                  <a:ea typeface="微软雅黑" panose="020B0503020204020204" pitchFamily="34" charset="-122"/>
                </a:rPr>
                <a:t>目</a:t>
              </a:r>
              <a:endParaRPr lang="en-US" altLang="zh-CN" sz="6000" b="1" dirty="0" smtClean="0">
                <a:solidFill>
                  <a:srgbClr val="007CD0"/>
                </a:solidFill>
                <a:latin typeface="微软雅黑" panose="020B0503020204020204" pitchFamily="34" charset="-122"/>
                <a:ea typeface="微软雅黑" panose="020B0503020204020204" pitchFamily="34" charset="-122"/>
              </a:endParaRPr>
            </a:p>
            <a:p>
              <a:pPr algn="ctr"/>
              <a:r>
                <a:rPr lang="zh-CN" altLang="en-US" sz="6000" b="1" dirty="0" smtClean="0">
                  <a:solidFill>
                    <a:srgbClr val="007CD0"/>
                  </a:solidFill>
                  <a:latin typeface="微软雅黑" panose="020B0503020204020204" pitchFamily="34" charset="-122"/>
                  <a:ea typeface="微软雅黑" panose="020B0503020204020204" pitchFamily="34" charset="-122"/>
                </a:rPr>
                <a:t>录</a:t>
              </a:r>
              <a:endParaRPr lang="zh-CN" altLang="en-US" sz="6000" b="1" dirty="0">
                <a:solidFill>
                  <a:srgbClr val="007CD0"/>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4280535" y="593725"/>
            <a:ext cx="178498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相关术语</a:t>
            </a:r>
            <a:endParaRPr lang="zh-CN" altLang="en-US" sz="2800" b="1" dirty="0">
              <a:latin typeface="微软雅黑" panose="020B0503020204020204" pitchFamily="34" charset="-122"/>
              <a:ea typeface="微软雅黑" panose="020B0503020204020204" pitchFamily="34" charset="-122"/>
            </a:endParaRPr>
          </a:p>
        </p:txBody>
      </p:sp>
      <p:grpSp>
        <p:nvGrpSpPr>
          <p:cNvPr id="78" name="组合 77"/>
          <p:cNvGrpSpPr/>
          <p:nvPr/>
        </p:nvGrpSpPr>
        <p:grpSpPr>
          <a:xfrm>
            <a:off x="2965450" y="419735"/>
            <a:ext cx="864870" cy="86487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79" name="TextBox 78"/>
          <p:cNvSpPr txBox="1"/>
          <p:nvPr/>
        </p:nvSpPr>
        <p:spPr>
          <a:xfrm>
            <a:off x="3105785" y="667385"/>
            <a:ext cx="586105" cy="369570"/>
          </a:xfrm>
          <a:prstGeom prst="rect">
            <a:avLst/>
          </a:prstGeom>
          <a:noFill/>
        </p:spPr>
        <p:txBody>
          <a:bodyPr wrap="square" lIns="0" tIns="0" rIns="0" bIns="0" rtlCol="0">
            <a:spAutoFit/>
          </a:bodyP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01</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3253740" y="3867150"/>
            <a:ext cx="864870" cy="86487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3393440" y="4114800"/>
            <a:ext cx="586105" cy="369570"/>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nvGrpSpPr>
          <p:cNvPr id="89" name="组合 88"/>
          <p:cNvGrpSpPr/>
          <p:nvPr/>
        </p:nvGrpSpPr>
        <p:grpSpPr>
          <a:xfrm>
            <a:off x="3845560" y="1490980"/>
            <a:ext cx="864870" cy="86487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0" name="TextBox 89"/>
          <p:cNvSpPr txBox="1"/>
          <p:nvPr/>
        </p:nvSpPr>
        <p:spPr>
          <a:xfrm>
            <a:off x="3985260" y="1738630"/>
            <a:ext cx="586105" cy="369570"/>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nvGrpSpPr>
          <p:cNvPr id="95" name="组合 94"/>
          <p:cNvGrpSpPr/>
          <p:nvPr/>
        </p:nvGrpSpPr>
        <p:grpSpPr>
          <a:xfrm>
            <a:off x="3996055" y="2787015"/>
            <a:ext cx="864870" cy="86487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135755" y="3034665"/>
            <a:ext cx="586105" cy="369570"/>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2" name="TextBox 74"/>
          <p:cNvSpPr txBox="1"/>
          <p:nvPr/>
        </p:nvSpPr>
        <p:spPr>
          <a:xfrm>
            <a:off x="5273040" y="1664970"/>
            <a:ext cx="186499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风险管理</a:t>
            </a:r>
            <a:endParaRPr lang="zh-CN" altLang="en-US" sz="2800" b="1" dirty="0">
              <a:latin typeface="微软雅黑" panose="020B0503020204020204" pitchFamily="34" charset="-122"/>
              <a:ea typeface="微软雅黑" panose="020B0503020204020204" pitchFamily="34" charset="-122"/>
            </a:endParaRPr>
          </a:p>
        </p:txBody>
      </p:sp>
      <p:sp>
        <p:nvSpPr>
          <p:cNvPr id="3" name="TextBox 74"/>
          <p:cNvSpPr txBox="1"/>
          <p:nvPr/>
        </p:nvSpPr>
        <p:spPr>
          <a:xfrm>
            <a:off x="5273040" y="2961005"/>
            <a:ext cx="2292350" cy="516890"/>
          </a:xfrm>
          <a:prstGeom prst="rect">
            <a:avLst/>
          </a:prstGeom>
          <a:noFill/>
        </p:spPr>
        <p:txBody>
          <a:bodyPr wrap="square" lIns="86383" tIns="43192" rIns="86383" bIns="43192" rtlCol="0">
            <a:spAutoFit/>
          </a:bodyPr>
          <a:lstStyle/>
          <a:p>
            <a:r>
              <a:rPr lang="en-US" altLang="zh-CN" sz="2800" b="1" dirty="0">
                <a:latin typeface="微软雅黑" panose="020B0503020204020204" pitchFamily="34" charset="-122"/>
                <a:ea typeface="微软雅黑" panose="020B0503020204020204" pitchFamily="34" charset="-122"/>
              </a:rPr>
              <a:t>LEC</a:t>
            </a:r>
            <a:r>
              <a:rPr lang="zh-CN" altLang="en-US" sz="2800" b="1" dirty="0">
                <a:latin typeface="微软雅黑" panose="020B0503020204020204" pitchFamily="34" charset="-122"/>
                <a:ea typeface="微软雅黑" panose="020B0503020204020204" pitchFamily="34" charset="-122"/>
              </a:rPr>
              <a:t>评价法</a:t>
            </a:r>
            <a:endParaRPr lang="zh-CN" altLang="en-US" sz="2800" b="1" dirty="0">
              <a:latin typeface="微软雅黑" panose="020B0503020204020204" pitchFamily="34" charset="-122"/>
              <a:ea typeface="微软雅黑" panose="020B0503020204020204" pitchFamily="34" charset="-122"/>
            </a:endParaRPr>
          </a:p>
        </p:txBody>
      </p:sp>
      <p:sp>
        <p:nvSpPr>
          <p:cNvPr id="4" name="TextBox 74"/>
          <p:cNvSpPr txBox="1"/>
          <p:nvPr/>
        </p:nvSpPr>
        <p:spPr>
          <a:xfrm>
            <a:off x="4690745" y="4041140"/>
            <a:ext cx="2292350"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相关举例</a:t>
            </a:r>
            <a:endParaRPr lang="zh-CN" altLang="en-US" sz="2800" b="1" dirty="0">
              <a:latin typeface="微软雅黑" panose="020B0503020204020204" pitchFamily="34" charset="-122"/>
              <a:ea typeface="微软雅黑" panose="020B0503020204020204" pitchFamily="34" charset="-122"/>
            </a:endParaRPr>
          </a:p>
        </p:txBody>
      </p:sp>
      <p:sp>
        <p:nvSpPr>
          <p:cNvPr id="32" name="Rectangle 12"/>
          <p:cNvSpPr/>
          <p:nvPr/>
        </p:nvSpPr>
        <p:spPr>
          <a:xfrm>
            <a:off x="3979781" y="11106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Rectangle 12"/>
          <p:cNvSpPr/>
          <p:nvPr/>
        </p:nvSpPr>
        <p:spPr>
          <a:xfrm>
            <a:off x="4842111" y="218185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Rectangle 12"/>
          <p:cNvSpPr/>
          <p:nvPr/>
        </p:nvSpPr>
        <p:spPr>
          <a:xfrm>
            <a:off x="4997051" y="347788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Rectangle 12"/>
          <p:cNvSpPr/>
          <p:nvPr/>
        </p:nvSpPr>
        <p:spPr>
          <a:xfrm>
            <a:off x="4355701" y="455802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84">
                                            <p:txEl>
                                              <p:pRg st="0" end="0"/>
                                            </p:txEl>
                                          </p:spTgt>
                                        </p:tgtEl>
                                        <p:attrNameLst>
                                          <p:attrName>style.color</p:attrName>
                                        </p:attrNameLst>
                                      </p:cBhvr>
                                      <p:to>
                                        <p:clrVal>
                                          <a:srgbClr val="E80A0A"/>
                                        </p:clrVal>
                                      </p:to>
                                    </p:set>
                                    <p:set>
                                      <p:cBhvr>
                                        <p:cTn id="7" dur="250" autoRev="1" fill="hold"/>
                                        <p:tgtEl>
                                          <p:spTgt spid="84">
                                            <p:txEl>
                                              <p:pRg st="0" end="0"/>
                                            </p:txEl>
                                          </p:spTgt>
                                        </p:tgtEl>
                                        <p:attrNameLst>
                                          <p:attrName>fillcolor</p:attrName>
                                        </p:attrNameLst>
                                      </p:cBhvr>
                                      <p:to>
                                        <p:clrVal>
                                          <a:srgbClr val="E80A0A"/>
                                        </p:clrVal>
                                      </p:to>
                                    </p:set>
                                    <p:set>
                                      <p:cBhvr>
                                        <p:cTn id="8" dur="250" autoRev="1" fill="hold"/>
                                        <p:tgtEl>
                                          <p:spTgt spid="84">
                                            <p:txEl>
                                              <p:pRg st="0" end="0"/>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250" autoRev="1" fill="hold"/>
                                        <p:tgtEl>
                                          <p:spTgt spid="4">
                                            <p:txEl>
                                              <p:pRg st="0" end="0"/>
                                            </p:txEl>
                                          </p:spTgt>
                                        </p:tgtEl>
                                        <p:attrNameLst>
                                          <p:attrName>style.color</p:attrName>
                                        </p:attrNameLst>
                                      </p:cBhvr>
                                      <p:to>
                                        <p:clrVal>
                                          <a:srgbClr val="E80A0A"/>
                                        </p:clrVal>
                                      </p:to>
                                    </p:set>
                                    <p:set>
                                      <p:cBhvr>
                                        <p:cTn id="11" dur="250" autoRev="1" fill="hold"/>
                                        <p:tgtEl>
                                          <p:spTgt spid="4">
                                            <p:txEl>
                                              <p:pRg st="0" end="0"/>
                                            </p:txEl>
                                          </p:spTgt>
                                        </p:tgtEl>
                                        <p:attrNameLst>
                                          <p:attrName>fillcolor</p:attrName>
                                        </p:attrNameLst>
                                      </p:cBhvr>
                                      <p:to>
                                        <p:clrVal>
                                          <a:srgbClr val="E80A0A"/>
                                        </p:clrVal>
                                      </p:to>
                                    </p:set>
                                    <p:set>
                                      <p:cBhvr>
                                        <p:cTn id="12" dur="250" autoRev="1" fill="hold"/>
                                        <p:tgtEl>
                                          <p:spTgt spid="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相关举例</a:t>
            </a:r>
            <a:endParaRPr lang="zh-CN" altLang="en-US" sz="2400" b="1"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98005" y="622935"/>
            <a:ext cx="1853565" cy="1748155"/>
          </a:xfrm>
          <a:prstGeom prst="rect">
            <a:avLst/>
          </a:prstGeom>
        </p:spPr>
      </p:pic>
      <p:pic>
        <p:nvPicPr>
          <p:cNvPr id="3" name="图片 2"/>
          <p:cNvPicPr>
            <a:picLocks noChangeAspect="1"/>
          </p:cNvPicPr>
          <p:nvPr/>
        </p:nvPicPr>
        <p:blipFill>
          <a:blip r:embed="rId2"/>
          <a:stretch>
            <a:fillRect/>
          </a:stretch>
        </p:blipFill>
        <p:spPr>
          <a:xfrm>
            <a:off x="772795" y="725170"/>
            <a:ext cx="5941695" cy="842645"/>
          </a:xfrm>
          <a:prstGeom prst="teardrop">
            <a:avLst/>
          </a:prstGeom>
          <a:ln>
            <a:solidFill>
              <a:schemeClr val="bg1">
                <a:lumMod val="50000"/>
              </a:schemeClr>
            </a:solidFill>
          </a:ln>
          <a:effectLst>
            <a:outerShdw blurRad="355600" dist="63500" dir="2700000" sx="101000" sy="101000" algn="tl" rotWithShape="0">
              <a:prstClr val="black">
                <a:alpha val="20000"/>
              </a:prstClr>
            </a:outerShdw>
          </a:effectLst>
        </p:spPr>
      </p:pic>
      <p:sp>
        <p:nvSpPr>
          <p:cNvPr id="4" name="文本框 3"/>
          <p:cNvSpPr txBox="1"/>
          <p:nvPr/>
        </p:nvSpPr>
        <p:spPr>
          <a:xfrm>
            <a:off x="1857375" y="996315"/>
            <a:ext cx="2558415" cy="460375"/>
          </a:xfrm>
          <a:prstGeom prst="rect">
            <a:avLst/>
          </a:prstGeom>
          <a:noFill/>
        </p:spPr>
        <p:txBody>
          <a:bodyPr wrap="square" rtlCol="0">
            <a:spAutoFit/>
          </a:bodyPr>
          <a:lstStyle/>
          <a:p>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举两个</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栗子</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nvSpPr>
        <p:spPr>
          <a:xfrm>
            <a:off x="277495" y="1456690"/>
            <a:ext cx="1579880" cy="429895"/>
          </a:xfrm>
          <a:prstGeom prst="rect">
            <a:avLst/>
          </a:prstGeom>
          <a:noFill/>
        </p:spPr>
        <p:txBody>
          <a:bodyPr wrap="none" rtlCol="0" anchor="t">
            <a:spAutoFit/>
          </a:bodyPr>
          <a:lstStyle/>
          <a:p>
            <a:r>
              <a:rPr lang="zh-CN" altLang="x-none" sz="2200" b="1" dirty="0">
                <a:solidFill>
                  <a:srgbClr val="FF0000"/>
                </a:solidFill>
                <a:latin typeface="微软雅黑" panose="020B0503020204020204" pitchFamily="34" charset="-122"/>
                <a:ea typeface="微软雅黑" panose="020B0503020204020204" pitchFamily="34" charset="-122"/>
                <a:sym typeface="+mn-ea"/>
              </a:rPr>
              <a:t>风险评价：</a:t>
            </a:r>
            <a:endParaRPr lang="zh-CN" altLang="x-none" sz="2200" b="1" dirty="0">
              <a:solidFill>
                <a:srgbClr val="FF0000"/>
              </a:soli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474345" y="1886585"/>
            <a:ext cx="5252720" cy="398780"/>
          </a:xfrm>
          <a:prstGeom prst="rect">
            <a:avLst/>
          </a:prstGeom>
          <a:noFill/>
        </p:spPr>
        <p:txBody>
          <a:bodyPr wrap="none" rtlCol="0" anchor="t">
            <a:spAutoFit/>
          </a:bodyPr>
          <a:lstStyle/>
          <a:p>
            <a:pPr marL="0" indent="0"/>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暴露频次：</a:t>
            </a:r>
            <a:r>
              <a:rPr lang="en-US" altLang="zh-CN">
                <a:sym typeface="+mn-ea"/>
              </a:rPr>
              <a:t>E =10</a:t>
            </a:r>
            <a:r>
              <a:rPr lang="zh-CN" altLang="en-US" dirty="0">
                <a:sym typeface="+mn-ea"/>
              </a:rPr>
              <a:t>（高处设备巡检上下爬梯）</a:t>
            </a:r>
            <a:endParaRPr lang="zh-CN" altLang="en-US"/>
          </a:p>
        </p:txBody>
      </p:sp>
      <p:sp>
        <p:nvSpPr>
          <p:cNvPr id="7" name="文本框 6"/>
          <p:cNvSpPr txBox="1"/>
          <p:nvPr/>
        </p:nvSpPr>
        <p:spPr>
          <a:xfrm>
            <a:off x="474345" y="2372360"/>
            <a:ext cx="6811645" cy="398780"/>
          </a:xfrm>
          <a:prstGeom prst="rect">
            <a:avLst/>
          </a:prstGeom>
          <a:noFill/>
        </p:spPr>
        <p:txBody>
          <a:bodyPr wrap="none" rtlCol="0" anchor="t">
            <a:spAutoFit/>
          </a:bodyPr>
          <a:lstStyle/>
          <a:p>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严 重 性：</a:t>
            </a:r>
            <a:r>
              <a:rPr lang="en-US" altLang="zh-CN">
                <a:sym typeface="+mn-ea"/>
              </a:rPr>
              <a:t>C = 25</a:t>
            </a:r>
            <a:r>
              <a:rPr lang="zh-CN" altLang="en-US" dirty="0">
                <a:sym typeface="+mn-ea"/>
              </a:rPr>
              <a:t>（一旦高处爬梯滑跌，可能导致人员重伤）</a:t>
            </a:r>
            <a:endParaRPr lang="zh-CN" altLang="en-US"/>
          </a:p>
        </p:txBody>
      </p:sp>
      <p:sp>
        <p:nvSpPr>
          <p:cNvPr id="8" name="文本框 7"/>
          <p:cNvSpPr txBox="1"/>
          <p:nvPr/>
        </p:nvSpPr>
        <p:spPr>
          <a:xfrm>
            <a:off x="474345" y="2844800"/>
            <a:ext cx="6161405" cy="398780"/>
          </a:xfrm>
          <a:prstGeom prst="rect">
            <a:avLst/>
          </a:prstGeom>
          <a:noFill/>
        </p:spPr>
        <p:txBody>
          <a:bodyPr wrap="none" rtlCol="0" anchor="t">
            <a:spAutoFit/>
          </a:bodyPr>
          <a:lstStyle/>
          <a:p>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 能 性：</a:t>
            </a:r>
            <a:r>
              <a:rPr lang="en-US" altLang="zh-CN">
                <a:sym typeface="+mn-ea"/>
              </a:rPr>
              <a:t>L =1</a:t>
            </a:r>
            <a:r>
              <a:rPr lang="zh-CN" altLang="en-US">
                <a:sym typeface="+mn-ea"/>
              </a:rPr>
              <a:t>（很少可能，近年来未曾发生过类似）</a:t>
            </a:r>
            <a:endParaRPr lang="zh-CN" altLang="en-US">
              <a:sym typeface="+mn-ea"/>
            </a:endParaRPr>
          </a:p>
        </p:txBody>
      </p:sp>
      <p:sp>
        <p:nvSpPr>
          <p:cNvPr id="9" name="文本框 8"/>
          <p:cNvSpPr txBox="1"/>
          <p:nvPr/>
        </p:nvSpPr>
        <p:spPr>
          <a:xfrm>
            <a:off x="1407795" y="3344545"/>
            <a:ext cx="5726430" cy="398780"/>
          </a:xfrm>
          <a:prstGeom prst="rect">
            <a:avLst/>
          </a:prstGeom>
          <a:noFill/>
        </p:spPr>
        <p:txBody>
          <a:bodyPr wrap="square" rtlCol="0">
            <a:spAutoFit/>
          </a:bodyPr>
          <a:lstStyle/>
          <a:p>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D=LEC=1</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25=250         200≤D＜400</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474980" y="3848100"/>
            <a:ext cx="8138795" cy="368300"/>
          </a:xfrm>
          <a:prstGeom prst="rect">
            <a:avLst/>
          </a:prstGeom>
          <a:noFill/>
        </p:spPr>
        <p:txBody>
          <a:bodyPr wrap="square" rtlCol="0">
            <a:spAutoFit/>
          </a:bodyPr>
          <a:lstStyle/>
          <a:p>
            <a:r>
              <a:rPr lang="zh-CN" altLang="en-US" b="1">
                <a:latin typeface="宋体" panose="02010600030101010101" pitchFamily="2" charset="-122"/>
                <a:ea typeface="宋体" panose="02010600030101010101" pitchFamily="2" charset="-122"/>
                <a:cs typeface="宋体" panose="02010600030101010101" pitchFamily="2" charset="-122"/>
              </a:rPr>
              <a:t>汽包水位计巡检（风险点）：上下爬梯（步骤）</a:t>
            </a:r>
            <a:r>
              <a:rPr lang="en-US" altLang="zh-CN" b="1">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较大风险（</a:t>
            </a:r>
            <a:r>
              <a:rPr lang="en-US" altLang="zh-CN" b="1">
                <a:latin typeface="宋体" panose="02010600030101010101" pitchFamily="2" charset="-122"/>
                <a:ea typeface="宋体" panose="02010600030101010101" pitchFamily="2" charset="-122"/>
                <a:cs typeface="宋体" panose="02010600030101010101" pitchFamily="2" charset="-122"/>
              </a:rPr>
              <a:t>2</a:t>
            </a:r>
            <a:r>
              <a:rPr lang="zh-CN" altLang="en-US" b="1">
                <a:latin typeface="宋体" panose="02010600030101010101" pitchFamily="2" charset="-122"/>
                <a:ea typeface="宋体" panose="02010600030101010101" pitchFamily="2" charset="-122"/>
                <a:cs typeface="宋体" panose="02010600030101010101" pitchFamily="2" charset="-122"/>
              </a:rPr>
              <a:t>级）</a:t>
            </a:r>
            <a:r>
              <a:rPr lang="en-US" altLang="zh-CN" b="1">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车间级</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相关举例</a:t>
            </a:r>
            <a:endParaRPr lang="zh-CN" altLang="en-US" sz="2400"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529590" y="789940"/>
            <a:ext cx="4195445" cy="2256155"/>
            <a:chOff x="834" y="1244"/>
            <a:chExt cx="7001" cy="4958"/>
          </a:xfrm>
          <a:effectLst>
            <a:outerShdw blurRad="355600" dist="101600" dir="2700000" algn="tl" rotWithShape="0">
              <a:prstClr val="black">
                <a:alpha val="20000"/>
              </a:prstClr>
            </a:outerShdw>
          </a:effectLst>
        </p:grpSpPr>
        <p:pic>
          <p:nvPicPr>
            <p:cNvPr id="22532" name="图片 22531" descr="YH-0316-场地-节流管汇处排水沟未遮盖存在隐患-50052Y-5F"/>
            <p:cNvPicPr preferRelativeResize="0"/>
            <p:nvPr/>
          </p:nvPicPr>
          <p:blipFill>
            <a:blip r:embed="rId1"/>
            <a:srcRect b="17898"/>
            <a:stretch>
              <a:fillRect/>
            </a:stretch>
          </p:blipFill>
          <p:spPr>
            <a:xfrm>
              <a:off x="834" y="1244"/>
              <a:ext cx="7001" cy="4958"/>
            </a:xfrm>
            <a:prstGeom prst="rect">
              <a:avLst/>
            </a:prstGeom>
            <a:noFill/>
            <a:ln w="28575" cap="flat" cmpd="sng">
              <a:solidFill>
                <a:srgbClr val="FF9900"/>
              </a:solidFill>
              <a:prstDash val="solid"/>
              <a:miter/>
              <a:headEnd type="none" w="med" len="med"/>
              <a:tailEnd type="none" w="med" len="med"/>
            </a:ln>
          </p:spPr>
        </p:pic>
        <p:sp>
          <p:nvSpPr>
            <p:cNvPr id="2" name="文本框 1"/>
            <p:cNvSpPr txBox="1"/>
            <p:nvPr/>
          </p:nvSpPr>
          <p:spPr>
            <a:xfrm>
              <a:off x="975" y="5130"/>
              <a:ext cx="4086" cy="876"/>
            </a:xfrm>
            <a:prstGeom prst="rect">
              <a:avLst/>
            </a:prstGeom>
            <a:noFill/>
          </p:spPr>
          <p:txBody>
            <a:bodyPr wrap="square" rtlCol="0">
              <a:spAutoFit/>
            </a:bodyPr>
            <a:lstStyle/>
            <a:p>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风险点：</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XX</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罐区</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文本框 3"/>
          <p:cNvSpPr txBox="1"/>
          <p:nvPr/>
        </p:nvSpPr>
        <p:spPr>
          <a:xfrm>
            <a:off x="4920615" y="702945"/>
            <a:ext cx="3713480" cy="675640"/>
          </a:xfrm>
          <a:prstGeom prst="rect">
            <a:avLst/>
          </a:prstGeom>
          <a:noFill/>
        </p:spPr>
        <p:txBody>
          <a:bodyPr wrap="square" rtlCol="0" anchor="t">
            <a:spAutoFit/>
          </a:bodyPr>
          <a:lstStyle/>
          <a:p>
            <a:r>
              <a:rPr lang="zh-CN" altLang="en-US" sz="2000" b="1">
                <a:solidFill>
                  <a:srgbClr val="FF0000"/>
                </a:solidFill>
                <a:latin typeface="微软雅黑" panose="020B0503020204020204" pitchFamily="34" charset="-122"/>
                <a:ea typeface="微软雅黑" panose="020B0503020204020204" pitchFamily="34" charset="-122"/>
                <a:sym typeface="+mn-ea"/>
              </a:rPr>
              <a:t>危险源辨识：</a:t>
            </a:r>
            <a:r>
              <a:rPr lang="zh-CN" altLang="en-US" b="1">
                <a:sym typeface="+mn-ea"/>
              </a:rPr>
              <a:t>排水沟无盖板（箅子）可能导致人员跌倒或跌落。</a:t>
            </a:r>
            <a:endParaRPr lang="zh-CN" altLang="en-US" b="1">
              <a:sym typeface="+mn-ea"/>
            </a:endParaRPr>
          </a:p>
        </p:txBody>
      </p:sp>
      <p:sp>
        <p:nvSpPr>
          <p:cNvPr id="5" name="文本框 4"/>
          <p:cNvSpPr txBox="1"/>
          <p:nvPr/>
        </p:nvSpPr>
        <p:spPr>
          <a:xfrm>
            <a:off x="4920615" y="1378585"/>
            <a:ext cx="3625850" cy="953135"/>
          </a:xfrm>
          <a:prstGeom prst="rect">
            <a:avLst/>
          </a:prstGeom>
          <a:noFill/>
        </p:spPr>
        <p:txBody>
          <a:bodyPr wrap="square" rtlCol="0" anchor="t">
            <a:spAutoFit/>
          </a:bodyPr>
          <a:lstStyle/>
          <a:p>
            <a:r>
              <a:rPr lang="zh-CN" altLang="en-US" sz="2000" b="1">
                <a:solidFill>
                  <a:srgbClr val="FF0000"/>
                </a:solidFill>
                <a:latin typeface="微软雅黑" panose="020B0503020204020204" pitchFamily="34" charset="-122"/>
                <a:ea typeface="微软雅黑" panose="020B0503020204020204" pitchFamily="34" charset="-122"/>
                <a:sym typeface="+mn-ea"/>
              </a:rPr>
              <a:t>事故类型及后果：</a:t>
            </a:r>
            <a:r>
              <a:rPr lang="zh-CN" altLang="en-US" b="1">
                <a:sym typeface="+mn-ea"/>
              </a:rPr>
              <a:t>其他伤害（</a:t>
            </a:r>
            <a:r>
              <a:rPr lang="zh-CN" altLang="en-US" b="1">
                <a:solidFill>
                  <a:srgbClr val="FF0000"/>
                </a:solidFill>
                <a:sym typeface="+mn-ea"/>
              </a:rPr>
              <a:t>如果是存在积水的大型排水沟还可能发生淹溺</a:t>
            </a:r>
            <a:r>
              <a:rPr lang="zh-CN" altLang="en-US" b="1">
                <a:sym typeface="+mn-ea"/>
              </a:rPr>
              <a:t>）。</a:t>
            </a:r>
            <a:endParaRPr lang="zh-CN" altLang="en-US" b="1">
              <a:sym typeface="+mn-ea"/>
            </a:endParaRPr>
          </a:p>
        </p:txBody>
      </p:sp>
      <p:sp>
        <p:nvSpPr>
          <p:cNvPr id="7" name="文本框 6"/>
          <p:cNvSpPr txBox="1"/>
          <p:nvPr/>
        </p:nvSpPr>
        <p:spPr>
          <a:xfrm>
            <a:off x="4920615" y="2331720"/>
            <a:ext cx="1452880" cy="398780"/>
          </a:xfrm>
          <a:prstGeom prst="rect">
            <a:avLst/>
          </a:prstGeom>
          <a:noFill/>
        </p:spPr>
        <p:txBody>
          <a:bodyPr wrap="none" rtlCol="0" anchor="t">
            <a:spAutoFit/>
          </a:bodyPr>
          <a:lstStyle/>
          <a:p>
            <a:pPr marL="0" indent="0"/>
            <a:r>
              <a:rPr lang="zh-CN" altLang="en-US" sz="2000" b="1" dirty="0">
                <a:solidFill>
                  <a:srgbClr val="FF0000"/>
                </a:solidFill>
                <a:latin typeface="微软雅黑" panose="020B0503020204020204" pitchFamily="34" charset="-122"/>
                <a:ea typeface="微软雅黑" panose="020B0503020204020204" pitchFamily="34" charset="-122"/>
                <a:sym typeface="+mn-ea"/>
              </a:rPr>
              <a:t>风险评价：</a:t>
            </a:r>
            <a:endParaRPr lang="zh-CN" altLang="en-US" sz="2000" b="1" dirty="0">
              <a:solidFill>
                <a:srgbClr val="FF0000"/>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4920615" y="2730500"/>
            <a:ext cx="3896360" cy="922020"/>
          </a:xfrm>
          <a:prstGeom prst="rect">
            <a:avLst/>
          </a:prstGeom>
          <a:noFill/>
        </p:spPr>
        <p:txBody>
          <a:bodyPr wrap="square" rtlCol="0" anchor="t">
            <a:spAutoFit/>
          </a:bodyPr>
          <a:lstStyle/>
          <a:p>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暴露频次：</a:t>
            </a:r>
            <a:r>
              <a:rPr lang="en-US" altLang="zh-CN">
                <a:sym typeface="+mn-ea"/>
              </a:rPr>
              <a:t>E=10</a:t>
            </a:r>
            <a:r>
              <a:rPr lang="zh-CN" altLang="en-US" dirty="0">
                <a:sym typeface="+mn-ea"/>
              </a:rPr>
              <a:t>（岗位员工在交接班检查、日常巡查中，至少每天接近排水沟</a:t>
            </a:r>
            <a:r>
              <a:rPr lang="en-US" altLang="zh-CN">
                <a:sym typeface="+mn-ea"/>
              </a:rPr>
              <a:t>2</a:t>
            </a:r>
            <a:r>
              <a:rPr lang="zh-CN" altLang="en-US" dirty="0">
                <a:sym typeface="+mn-ea"/>
              </a:rPr>
              <a:t>次以上，危害持续暴露）</a:t>
            </a:r>
            <a:endParaRPr lang="zh-CN" altLang="en-US"/>
          </a:p>
        </p:txBody>
      </p:sp>
      <p:sp>
        <p:nvSpPr>
          <p:cNvPr id="9" name="文本框 8"/>
          <p:cNvSpPr txBox="1"/>
          <p:nvPr/>
        </p:nvSpPr>
        <p:spPr>
          <a:xfrm>
            <a:off x="415290" y="3175635"/>
            <a:ext cx="4485005" cy="922020"/>
          </a:xfrm>
          <a:prstGeom prst="rect">
            <a:avLst/>
          </a:prstGeom>
          <a:noFill/>
        </p:spPr>
        <p:txBody>
          <a:bodyPr wrap="square" rtlCol="0" anchor="t">
            <a:spAutoFit/>
          </a:bodyPr>
          <a:lstStyle/>
          <a:p>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严 重 性：</a:t>
            </a:r>
            <a:r>
              <a:rPr lang="en-US" altLang="zh-CN">
                <a:sym typeface="+mn-ea"/>
              </a:rPr>
              <a:t>C=5</a:t>
            </a:r>
            <a:r>
              <a:rPr lang="zh-CN" altLang="en-US" dirty="0">
                <a:sym typeface="+mn-ea"/>
              </a:rPr>
              <a:t>（失足跌入排水沟往往可能造成腿部骨折，或者头部磕碰造成其他伤害）</a:t>
            </a:r>
            <a:endParaRPr lang="zh-CN" altLang="en-US"/>
          </a:p>
        </p:txBody>
      </p:sp>
      <p:sp>
        <p:nvSpPr>
          <p:cNvPr id="10" name="文本框 9"/>
          <p:cNvSpPr txBox="1"/>
          <p:nvPr/>
        </p:nvSpPr>
        <p:spPr>
          <a:xfrm>
            <a:off x="415290" y="4067175"/>
            <a:ext cx="4485005" cy="368300"/>
          </a:xfrm>
          <a:prstGeom prst="rect">
            <a:avLst/>
          </a:prstGeom>
          <a:noFill/>
        </p:spPr>
        <p:txBody>
          <a:bodyPr wrap="square" rtlCol="0" anchor="t">
            <a:spAutoFit/>
          </a:bodyPr>
          <a:lstStyle/>
          <a:p>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可 能</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性：</a:t>
            </a:r>
            <a:r>
              <a:rPr lang="en-US" altLang="zh-CN">
                <a:sym typeface="+mn-ea"/>
              </a:rPr>
              <a:t>L=3</a:t>
            </a:r>
            <a:r>
              <a:rPr lang="zh-CN" altLang="en-US" dirty="0">
                <a:sym typeface="+mn-ea"/>
              </a:rPr>
              <a:t>（可能）</a:t>
            </a:r>
            <a:endParaRPr lang="zh-CN" altLang="en-US"/>
          </a:p>
        </p:txBody>
      </p:sp>
      <p:sp>
        <p:nvSpPr>
          <p:cNvPr id="11" name="文本框 10"/>
          <p:cNvSpPr txBox="1"/>
          <p:nvPr/>
        </p:nvSpPr>
        <p:spPr>
          <a:xfrm>
            <a:off x="3566795" y="4036695"/>
            <a:ext cx="5130165" cy="398780"/>
          </a:xfrm>
          <a:prstGeom prst="rect">
            <a:avLst/>
          </a:prstGeom>
          <a:noFill/>
        </p:spPr>
        <p:txBody>
          <a:bodyPr wrap="square" rtlCol="0">
            <a:spAutoFit/>
          </a:bodyPr>
          <a:lstStyle/>
          <a:p>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D=LEC=3</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5=150         70≤D＜200</a:t>
            </a:r>
            <a:endPar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文本框 11"/>
          <p:cNvSpPr txBox="1"/>
          <p:nvPr/>
        </p:nvSpPr>
        <p:spPr>
          <a:xfrm>
            <a:off x="772795" y="4488815"/>
            <a:ext cx="7940675" cy="368300"/>
          </a:xfrm>
          <a:prstGeom prst="rect">
            <a:avLst/>
          </a:prstGeom>
          <a:noFill/>
        </p:spPr>
        <p:txBody>
          <a:bodyPr wrap="square" rtlCol="0">
            <a:spAutoFit/>
          </a:bodyPr>
          <a:lstStyle/>
          <a:p>
            <a:r>
              <a:rPr lang="en-US" altLang="zh-CN" b="1">
                <a:latin typeface="宋体" panose="02010600030101010101" pitchFamily="2" charset="-122"/>
                <a:ea typeface="宋体" panose="02010600030101010101" pitchFamily="2" charset="-122"/>
                <a:cs typeface="宋体" panose="02010600030101010101" pitchFamily="2" charset="-122"/>
              </a:rPr>
              <a:t>XX</a:t>
            </a:r>
            <a:r>
              <a:rPr lang="zh-CN" altLang="en-US" b="1">
                <a:latin typeface="宋体" panose="02010600030101010101" pitchFamily="2" charset="-122"/>
                <a:ea typeface="宋体" panose="02010600030101010101" pitchFamily="2" charset="-122"/>
                <a:cs typeface="宋体" panose="02010600030101010101" pitchFamily="2" charset="-122"/>
              </a:rPr>
              <a:t>罐区（风险点）：排水沟（检查项目）</a:t>
            </a:r>
            <a:r>
              <a:rPr lang="en-US" altLang="zh-CN" b="1">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一般风险（</a:t>
            </a:r>
            <a:r>
              <a:rPr lang="en-US" altLang="zh-CN" b="1">
                <a:latin typeface="宋体" panose="02010600030101010101" pitchFamily="2" charset="-122"/>
                <a:ea typeface="宋体" panose="02010600030101010101" pitchFamily="2" charset="-122"/>
                <a:cs typeface="宋体" panose="02010600030101010101" pitchFamily="2" charset="-122"/>
              </a:rPr>
              <a:t>3</a:t>
            </a:r>
            <a:r>
              <a:rPr lang="zh-CN" altLang="en-US" b="1">
                <a:latin typeface="宋体" panose="02010600030101010101" pitchFamily="2" charset="-122"/>
                <a:ea typeface="宋体" panose="02010600030101010101" pitchFamily="2" charset="-122"/>
                <a:cs typeface="宋体" panose="02010600030101010101" pitchFamily="2" charset="-122"/>
              </a:rPr>
              <a:t>级）</a:t>
            </a:r>
            <a:r>
              <a:rPr lang="en-US" altLang="zh-CN" b="1">
                <a:latin typeface="宋体" panose="02010600030101010101" pitchFamily="2" charset="-122"/>
                <a:ea typeface="宋体" panose="02010600030101010101" pitchFamily="2" charset="-122"/>
                <a:cs typeface="宋体" panose="02010600030101010101" pitchFamily="2" charset="-122"/>
              </a:rPr>
              <a:t>— </a:t>
            </a:r>
            <a:r>
              <a:rPr lang="zh-CN" altLang="en-US" b="1">
                <a:latin typeface="宋体" panose="02010600030101010101" pitchFamily="2" charset="-122"/>
                <a:ea typeface="宋体" panose="02010600030101010101" pitchFamily="2" charset="-122"/>
                <a:cs typeface="宋体" panose="02010600030101010101" pitchFamily="2" charset="-122"/>
              </a:rPr>
              <a:t>班组级</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11355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10885" y="3111500"/>
            <a:ext cx="301815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3159911"/>
            <a:ext cx="891000" cy="891000"/>
          </a:xfrm>
          <a:prstGeom prst="rect">
            <a:avLst/>
          </a:prstGeom>
        </p:spPr>
      </p:pic>
      <p:sp>
        <p:nvSpPr>
          <p:cNvPr id="2" name="文本框 1"/>
          <p:cNvSpPr txBox="1"/>
          <p:nvPr>
            <p:custDataLst>
              <p:tags r:id="rId4"/>
            </p:custDataLst>
          </p:nvPr>
        </p:nvSpPr>
        <p:spPr>
          <a:xfrm>
            <a:off x="5937885" y="3373755"/>
            <a:ext cx="101092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3200393"/>
            <a:ext cx="830047" cy="810000"/>
          </a:xfrm>
          <a:prstGeom prst="rect">
            <a:avLst/>
          </a:prstGeom>
        </p:spPr>
      </p:pic>
      <p:sp>
        <p:nvSpPr>
          <p:cNvPr id="7" name="文本框 6"/>
          <p:cNvSpPr txBox="1"/>
          <p:nvPr>
            <p:custDataLst>
              <p:tags r:id="rId6"/>
            </p:custDataLst>
          </p:nvPr>
        </p:nvSpPr>
        <p:spPr>
          <a:xfrm>
            <a:off x="1277971" y="321963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224771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05066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04997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grpSp>
        <p:sp>
          <p:nvSpPr>
            <p:cNvPr id="42" name="TextBox 41"/>
            <p:cNvSpPr txBox="1"/>
            <p:nvPr/>
          </p:nvSpPr>
          <p:spPr>
            <a:xfrm>
              <a:off x="3143506" y="2381109"/>
              <a:ext cx="644854" cy="819897"/>
            </a:xfrm>
            <a:prstGeom prst="rect">
              <a:avLst/>
            </a:prstGeom>
            <a:noFill/>
          </p:spPr>
          <p:txBody>
            <a:bodyPr wrap="square" lIns="0" tIns="0" rIns="0" bIns="0" rtlCol="0">
              <a:spAutoFit/>
            </a:bodyPr>
            <a:lstStyle/>
            <a:p>
              <a:pPr algn="ctr"/>
              <a:r>
                <a:rPr lang="zh-CN" altLang="en-US" sz="6000" b="1" dirty="0" smtClean="0">
                  <a:solidFill>
                    <a:srgbClr val="007CD0"/>
                  </a:solidFill>
                  <a:latin typeface="微软雅黑" panose="020B0503020204020204" pitchFamily="34" charset="-122"/>
                  <a:ea typeface="微软雅黑" panose="020B0503020204020204" pitchFamily="34" charset="-122"/>
                </a:rPr>
                <a:t>目</a:t>
              </a:r>
              <a:endParaRPr lang="en-US" altLang="zh-CN" sz="6000" b="1" dirty="0" smtClean="0">
                <a:solidFill>
                  <a:srgbClr val="007CD0"/>
                </a:solidFill>
                <a:latin typeface="微软雅黑" panose="020B0503020204020204" pitchFamily="34" charset="-122"/>
                <a:ea typeface="微软雅黑" panose="020B0503020204020204" pitchFamily="34" charset="-122"/>
              </a:endParaRPr>
            </a:p>
            <a:p>
              <a:pPr algn="ctr"/>
              <a:r>
                <a:rPr lang="zh-CN" altLang="en-US" sz="6000" b="1" dirty="0" smtClean="0">
                  <a:solidFill>
                    <a:srgbClr val="007CD0"/>
                  </a:solidFill>
                  <a:latin typeface="微软雅黑" panose="020B0503020204020204" pitchFamily="34" charset="-122"/>
                  <a:ea typeface="微软雅黑" panose="020B0503020204020204" pitchFamily="34" charset="-122"/>
                </a:rPr>
                <a:t>录</a:t>
              </a:r>
              <a:endParaRPr lang="zh-CN" altLang="en-US" sz="6000" b="1" dirty="0">
                <a:solidFill>
                  <a:srgbClr val="007CD0"/>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4280535" y="593725"/>
            <a:ext cx="178498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相关术语</a:t>
            </a:r>
            <a:endParaRPr lang="zh-CN" altLang="en-US" sz="2800" b="1" dirty="0">
              <a:latin typeface="微软雅黑" panose="020B0503020204020204" pitchFamily="34" charset="-122"/>
              <a:ea typeface="微软雅黑" panose="020B0503020204020204" pitchFamily="34" charset="-122"/>
            </a:endParaRPr>
          </a:p>
        </p:txBody>
      </p:sp>
      <p:grpSp>
        <p:nvGrpSpPr>
          <p:cNvPr id="78" name="组合 77"/>
          <p:cNvGrpSpPr/>
          <p:nvPr/>
        </p:nvGrpSpPr>
        <p:grpSpPr>
          <a:xfrm>
            <a:off x="2965450" y="419735"/>
            <a:ext cx="864870" cy="86487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79" name="TextBox 78"/>
          <p:cNvSpPr txBox="1"/>
          <p:nvPr/>
        </p:nvSpPr>
        <p:spPr>
          <a:xfrm>
            <a:off x="3105785" y="667385"/>
            <a:ext cx="586105" cy="369570"/>
          </a:xfrm>
          <a:prstGeom prst="rect">
            <a:avLst/>
          </a:prstGeom>
          <a:noFill/>
        </p:spPr>
        <p:txBody>
          <a:bodyPr wrap="square" lIns="0" tIns="0" rIns="0" bIns="0" rtlCol="0">
            <a:spAutoFit/>
          </a:bodyP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01</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253564" y="3867340"/>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grpSp>
        <p:nvGrpSpPr>
          <p:cNvPr id="88" name="组合 87"/>
          <p:cNvGrpSpPr/>
          <p:nvPr/>
        </p:nvGrpSpPr>
        <p:grpSpPr>
          <a:xfrm>
            <a:off x="3845387" y="1491076"/>
            <a:ext cx="864652" cy="864650"/>
            <a:chOff x="4515751" y="1419068"/>
            <a:chExt cx="864652" cy="864650"/>
          </a:xfrm>
        </p:grpSpPr>
        <p:grpSp>
          <p:nvGrpSpPr>
            <p:cNvPr id="89" name="组合 88"/>
            <p:cNvGrpSpPr/>
            <p:nvPr/>
          </p:nvGrpSpPr>
          <p:grpSpPr>
            <a:xfrm>
              <a:off x="4515751" y="1419068"/>
              <a:ext cx="864652" cy="86465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0" name="TextBox 89"/>
            <p:cNvSpPr txBox="1"/>
            <p:nvPr/>
          </p:nvSpPr>
          <p:spPr>
            <a:xfrm>
              <a:off x="4655802" y="1666727"/>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grpSp>
        <p:nvGrpSpPr>
          <p:cNvPr id="94" name="组合 93"/>
          <p:cNvGrpSpPr/>
          <p:nvPr/>
        </p:nvGrpSpPr>
        <p:grpSpPr>
          <a:xfrm>
            <a:off x="3995936" y="2787220"/>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
        <p:nvSpPr>
          <p:cNvPr id="2" name="TextBox 74"/>
          <p:cNvSpPr txBox="1"/>
          <p:nvPr/>
        </p:nvSpPr>
        <p:spPr>
          <a:xfrm>
            <a:off x="5273040" y="1664970"/>
            <a:ext cx="186499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风险管理</a:t>
            </a:r>
            <a:endParaRPr lang="zh-CN" altLang="en-US" sz="2800" b="1" dirty="0">
              <a:latin typeface="微软雅黑" panose="020B0503020204020204" pitchFamily="34" charset="-122"/>
              <a:ea typeface="微软雅黑" panose="020B0503020204020204" pitchFamily="34" charset="-122"/>
            </a:endParaRPr>
          </a:p>
        </p:txBody>
      </p:sp>
      <p:sp>
        <p:nvSpPr>
          <p:cNvPr id="3" name="TextBox 74"/>
          <p:cNvSpPr txBox="1"/>
          <p:nvPr/>
        </p:nvSpPr>
        <p:spPr>
          <a:xfrm>
            <a:off x="5273040" y="2961005"/>
            <a:ext cx="2292350" cy="516890"/>
          </a:xfrm>
          <a:prstGeom prst="rect">
            <a:avLst/>
          </a:prstGeom>
          <a:noFill/>
        </p:spPr>
        <p:txBody>
          <a:bodyPr wrap="square" lIns="86383" tIns="43192" rIns="86383" bIns="43192" rtlCol="0">
            <a:spAutoFit/>
          </a:bodyPr>
          <a:lstStyle/>
          <a:p>
            <a:r>
              <a:rPr lang="en-US" altLang="zh-CN" sz="2800" b="1" dirty="0">
                <a:latin typeface="微软雅黑" panose="020B0503020204020204" pitchFamily="34" charset="-122"/>
                <a:ea typeface="微软雅黑" panose="020B0503020204020204" pitchFamily="34" charset="-122"/>
              </a:rPr>
              <a:t>LEC</a:t>
            </a:r>
            <a:r>
              <a:rPr lang="zh-CN" altLang="en-US" sz="2800" b="1" dirty="0">
                <a:latin typeface="微软雅黑" panose="020B0503020204020204" pitchFamily="34" charset="-122"/>
                <a:ea typeface="微软雅黑" panose="020B0503020204020204" pitchFamily="34" charset="-122"/>
              </a:rPr>
              <a:t>评价法</a:t>
            </a:r>
            <a:endParaRPr lang="zh-CN" altLang="en-US" sz="2800" b="1" dirty="0">
              <a:latin typeface="微软雅黑" panose="020B0503020204020204" pitchFamily="34" charset="-122"/>
              <a:ea typeface="微软雅黑" panose="020B0503020204020204" pitchFamily="34" charset="-122"/>
            </a:endParaRPr>
          </a:p>
        </p:txBody>
      </p:sp>
      <p:sp>
        <p:nvSpPr>
          <p:cNvPr id="4" name="TextBox 74"/>
          <p:cNvSpPr txBox="1"/>
          <p:nvPr/>
        </p:nvSpPr>
        <p:spPr>
          <a:xfrm>
            <a:off x="4690745" y="4041140"/>
            <a:ext cx="2292350"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相关举例</a:t>
            </a:r>
            <a:endParaRPr lang="zh-CN" altLang="en-US" sz="2800" b="1" dirty="0">
              <a:latin typeface="微软雅黑" panose="020B0503020204020204" pitchFamily="34" charset="-122"/>
              <a:ea typeface="微软雅黑" panose="020B0503020204020204" pitchFamily="34" charset="-122"/>
            </a:endParaRPr>
          </a:p>
        </p:txBody>
      </p:sp>
      <p:sp>
        <p:nvSpPr>
          <p:cNvPr id="32" name="Rectangle 12"/>
          <p:cNvSpPr/>
          <p:nvPr/>
        </p:nvSpPr>
        <p:spPr>
          <a:xfrm>
            <a:off x="3979781" y="11106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Rectangle 12"/>
          <p:cNvSpPr/>
          <p:nvPr/>
        </p:nvSpPr>
        <p:spPr>
          <a:xfrm>
            <a:off x="4842111" y="218185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Rectangle 12"/>
          <p:cNvSpPr/>
          <p:nvPr/>
        </p:nvSpPr>
        <p:spPr>
          <a:xfrm>
            <a:off x="4997051" y="347788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Rectangle 12"/>
          <p:cNvSpPr/>
          <p:nvPr/>
        </p:nvSpPr>
        <p:spPr>
          <a:xfrm>
            <a:off x="4355701" y="455802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79">
                                            <p:txEl>
                                              <p:pRg st="0" end="0"/>
                                            </p:txEl>
                                          </p:spTgt>
                                        </p:tgtEl>
                                        <p:attrNameLst>
                                          <p:attrName>style.color</p:attrName>
                                        </p:attrNameLst>
                                      </p:cBhvr>
                                      <p:to>
                                        <p:clrVal>
                                          <a:srgbClr val="E80A0A"/>
                                        </p:clrVal>
                                      </p:to>
                                    </p:set>
                                    <p:set>
                                      <p:cBhvr>
                                        <p:cTn id="7" dur="250" autoRev="1" fill="hold"/>
                                        <p:tgtEl>
                                          <p:spTgt spid="79">
                                            <p:txEl>
                                              <p:pRg st="0" end="0"/>
                                            </p:txEl>
                                          </p:spTgt>
                                        </p:tgtEl>
                                        <p:attrNameLst>
                                          <p:attrName>fillcolor</p:attrName>
                                        </p:attrNameLst>
                                      </p:cBhvr>
                                      <p:to>
                                        <p:clrVal>
                                          <a:srgbClr val="E80A0A"/>
                                        </p:clrVal>
                                      </p:to>
                                    </p:set>
                                    <p:set>
                                      <p:cBhvr>
                                        <p:cTn id="8" dur="250" autoRev="1" fill="hold"/>
                                        <p:tgtEl>
                                          <p:spTgt spid="79">
                                            <p:txEl>
                                              <p:pRg st="0" end="0"/>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250" autoRev="1" fill="hold"/>
                                        <p:tgtEl>
                                          <p:spTgt spid="75">
                                            <p:txEl>
                                              <p:pRg st="0" end="0"/>
                                            </p:txEl>
                                          </p:spTgt>
                                        </p:tgtEl>
                                        <p:attrNameLst>
                                          <p:attrName>style.color</p:attrName>
                                        </p:attrNameLst>
                                      </p:cBhvr>
                                      <p:to>
                                        <p:clrVal>
                                          <a:srgbClr val="E80A0A"/>
                                        </p:clrVal>
                                      </p:to>
                                    </p:set>
                                    <p:set>
                                      <p:cBhvr>
                                        <p:cTn id="11" dur="250" autoRev="1" fill="hold"/>
                                        <p:tgtEl>
                                          <p:spTgt spid="75">
                                            <p:txEl>
                                              <p:pRg st="0" end="0"/>
                                            </p:txEl>
                                          </p:spTgt>
                                        </p:tgtEl>
                                        <p:attrNameLst>
                                          <p:attrName>fillcolor</p:attrName>
                                        </p:attrNameLst>
                                      </p:cBhvr>
                                      <p:to>
                                        <p:clrVal>
                                          <a:srgbClr val="E80A0A"/>
                                        </p:clrVal>
                                      </p:to>
                                    </p:set>
                                    <p:set>
                                      <p:cBhvr>
                                        <p:cTn id="12" dur="250" autoRev="1" fill="hold"/>
                                        <p:tgtEl>
                                          <p:spTgt spid="7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相关术语</a:t>
            </a:r>
            <a:endParaRPr lang="zh-CN" altLang="en-US" sz="2400" b="1" dirty="0">
              <a:latin typeface="微软雅黑" panose="020B0503020204020204" pitchFamily="34" charset="-122"/>
              <a:ea typeface="微软雅黑" panose="020B0503020204020204" pitchFamily="34" charset="-122"/>
            </a:endParaRPr>
          </a:p>
        </p:txBody>
      </p:sp>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 name="组合 1"/>
          <p:cNvGrpSpPr/>
          <p:nvPr/>
        </p:nvGrpSpPr>
        <p:grpSpPr>
          <a:xfrm>
            <a:off x="415290" y="761365"/>
            <a:ext cx="645160" cy="645160"/>
            <a:chOff x="4182" y="2604"/>
            <a:chExt cx="1016" cy="1016"/>
          </a:xfrm>
        </p:grpSpPr>
        <p:sp>
          <p:nvSpPr>
            <p:cNvPr id="49" name="椭圆 48"/>
            <p:cNvSpPr/>
            <p:nvPr/>
          </p:nvSpPr>
          <p:spPr>
            <a:xfrm>
              <a:off x="4182" y="2604"/>
              <a:ext cx="1016" cy="1016"/>
            </a:xfrm>
            <a:prstGeom prst="ellipse">
              <a:avLst/>
            </a:prstGeom>
            <a:solidFill>
              <a:srgbClr val="007CD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p>
          </p:txBody>
        </p:sp>
        <p:sp>
          <p:nvSpPr>
            <p:cNvPr id="51" name="KSO_Shape"/>
            <p:cNvSpPr/>
            <p:nvPr/>
          </p:nvSpPr>
          <p:spPr bwMode="auto">
            <a:xfrm>
              <a:off x="4386" y="2837"/>
              <a:ext cx="636" cy="54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grpSp>
      <p:sp>
        <p:nvSpPr>
          <p:cNvPr id="220" name=" 220"/>
          <p:cNvSpPr/>
          <p:nvPr/>
        </p:nvSpPr>
        <p:spPr>
          <a:xfrm>
            <a:off x="1231265" y="855980"/>
            <a:ext cx="1621790" cy="396240"/>
          </a:xfrm>
          <a:prstGeom prst="homePlate">
            <a:avLst/>
          </a:prstGeom>
          <a:solidFill>
            <a:srgbClr val="7030A0"/>
          </a:solidFill>
          <a:ln>
            <a:no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b="1" strike="noStrike"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风 险</a:t>
            </a:r>
            <a:endParaRPr lang="zh-CN" altLang="en-US" sz="2400" b="1" strike="noStrike"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3027680" y="761365"/>
            <a:ext cx="5711825" cy="860425"/>
          </a:xfrm>
          <a:prstGeom prst="rect">
            <a:avLst/>
          </a:prstGeom>
          <a:noFill/>
        </p:spPr>
        <p:txBody>
          <a:bodyPr wrap="square" rtlCol="0" anchor="t">
            <a:spAutoFit/>
          </a:bodyPr>
          <a:lstStyle/>
          <a:p>
            <a:pPr fontAlgn="auto">
              <a:lnSpc>
                <a:spcPts val="3000"/>
              </a:lnSpc>
            </a:pPr>
            <a:r>
              <a:rPr sz="220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风险</a:t>
            </a:r>
            <a:r>
              <a:rPr sz="2200" b="1" spc="-10" dirty="0">
                <a:solidFill>
                  <a:srgbClr val="C00000"/>
                </a:solidFill>
                <a:latin typeface="微软雅黑" panose="020B0503020204020204" pitchFamily="34" charset="-122"/>
                <a:ea typeface="宋体" panose="02010600030101010101" pitchFamily="2" charset="-122"/>
                <a:cs typeface="微软雅黑" panose="020B0503020204020204" pitchFamily="34" charset="-122"/>
                <a:sym typeface="+mn-ea"/>
              </a:rPr>
              <a:t> </a:t>
            </a:r>
            <a:r>
              <a:rPr sz="2000" b="1" dirty="0">
                <a:latin typeface="+mn-ea"/>
                <a:cs typeface="微软雅黑" panose="020B0503020204020204" pitchFamily="34" charset="-122"/>
                <a:sym typeface="+mn-ea"/>
              </a:rPr>
              <a:t>是指生产安全事故或健康损害事件发生的可能性和严重性的组合</a:t>
            </a:r>
            <a:r>
              <a:rPr sz="2000" b="1" dirty="0">
                <a:latin typeface="微软雅黑" panose="020B0503020204020204" pitchFamily="34" charset="-122"/>
                <a:ea typeface="宋体" panose="02010600030101010101" pitchFamily="2" charset="-122"/>
                <a:cs typeface="微软雅黑" panose="020B0503020204020204" pitchFamily="34" charset="-122"/>
                <a:sym typeface="+mn-ea"/>
              </a:rPr>
              <a:t>。</a:t>
            </a:r>
            <a:endParaRPr lang="zh-CN" altLang="en-US" sz="2000"/>
          </a:p>
        </p:txBody>
      </p:sp>
      <p:sp>
        <p:nvSpPr>
          <p:cNvPr id="4" name="文本框 3"/>
          <p:cNvSpPr txBox="1"/>
          <p:nvPr/>
        </p:nvSpPr>
        <p:spPr>
          <a:xfrm>
            <a:off x="415290" y="1713865"/>
            <a:ext cx="4672965" cy="429895"/>
          </a:xfrm>
          <a:prstGeom prst="rect">
            <a:avLst/>
          </a:prstGeom>
          <a:noFill/>
        </p:spPr>
        <p:txBody>
          <a:bodyPr wrap="none" rtlCol="0" anchor="t">
            <a:spAutoFit/>
          </a:bodyPr>
          <a:lstStyle/>
          <a:p>
            <a:r>
              <a:rPr sz="2200" b="1" spc="-1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可能性</a:t>
            </a:r>
            <a:r>
              <a:rPr sz="2200" b="1" spc="-10" dirty="0">
                <a:solidFill>
                  <a:srgbClr val="C00000"/>
                </a:solidFill>
                <a:latin typeface="微软雅黑" panose="020B0503020204020204" pitchFamily="34" charset="-122"/>
                <a:ea typeface="宋体" panose="02010600030101010101" pitchFamily="2" charset="-122"/>
                <a:cs typeface="微软雅黑" panose="020B0503020204020204" pitchFamily="34" charset="-122"/>
                <a:sym typeface="+mn-ea"/>
              </a:rPr>
              <a:t> </a:t>
            </a:r>
            <a:r>
              <a:rPr sz="2000" b="1" dirty="0">
                <a:latin typeface="宋体" panose="02010600030101010101" pitchFamily="2" charset="-122"/>
                <a:ea typeface="宋体" panose="02010600030101010101" pitchFamily="2" charset="-122"/>
                <a:cs typeface="微软雅黑" panose="020B0503020204020204" pitchFamily="34" charset="-122"/>
                <a:sym typeface="+mn-ea"/>
              </a:rPr>
              <a:t>是指事故（事件）发生的概率。</a:t>
            </a:r>
            <a:endParaRPr lang="zh-CN" altLang="en-US" sz="2000" b="1" dirty="0">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5" name="文本框 4"/>
          <p:cNvSpPr txBox="1"/>
          <p:nvPr/>
        </p:nvSpPr>
        <p:spPr>
          <a:xfrm>
            <a:off x="415290" y="2173605"/>
            <a:ext cx="8324215" cy="860425"/>
          </a:xfrm>
          <a:prstGeom prst="rect">
            <a:avLst/>
          </a:prstGeom>
          <a:noFill/>
        </p:spPr>
        <p:txBody>
          <a:bodyPr wrap="square" rtlCol="0" anchor="t">
            <a:spAutoFit/>
          </a:bodyPr>
          <a:lstStyle/>
          <a:p>
            <a:pPr fontAlgn="auto">
              <a:lnSpc>
                <a:spcPts val="3000"/>
              </a:lnSpc>
            </a:pPr>
            <a:r>
              <a:rPr sz="2200" b="1" spc="-5"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严重性</a:t>
            </a:r>
            <a:r>
              <a:rPr b="1" spc="-5" dirty="0">
                <a:solidFill>
                  <a:srgbClr val="C00000"/>
                </a:solidFill>
                <a:latin typeface="微软雅黑" panose="020B0503020204020204" pitchFamily="34" charset="-122"/>
                <a:ea typeface="宋体" panose="02010600030101010101" pitchFamily="2" charset="-122"/>
                <a:cs typeface="微软雅黑" panose="020B0503020204020204" pitchFamily="34" charset="-122"/>
                <a:sym typeface="+mn-ea"/>
              </a:rPr>
              <a:t> </a:t>
            </a:r>
            <a:r>
              <a:rPr sz="2000" b="1" dirty="0">
                <a:latin typeface="宋体" panose="02010600030101010101" pitchFamily="2" charset="-122"/>
                <a:ea typeface="宋体" panose="02010600030101010101" pitchFamily="2" charset="-122"/>
                <a:cs typeface="微软雅黑" panose="020B0503020204020204" pitchFamily="34" charset="-122"/>
                <a:sym typeface="+mn-ea"/>
              </a:rPr>
              <a:t>是指事故（事件）一旦发生后，将造成的人员伤害和经济损失的严重程度。</a:t>
            </a:r>
            <a:endParaRPr lang="zh-CN" altLang="en-US" sz="2000" b="1" dirty="0">
              <a:latin typeface="宋体" panose="02010600030101010101" pitchFamily="2" charset="-122"/>
              <a:ea typeface="宋体" panose="02010600030101010101" pitchFamily="2" charset="-122"/>
              <a:cs typeface="微软雅黑" panose="020B0503020204020204" pitchFamily="34" charset="-122"/>
              <a:sym typeface="+mn-ea"/>
            </a:endParaRPr>
          </a:p>
        </p:txBody>
      </p:sp>
      <p:sp>
        <p:nvSpPr>
          <p:cNvPr id="6" name="object 4"/>
          <p:cNvSpPr/>
          <p:nvPr>
            <p:custDataLst>
              <p:tags r:id="rId1"/>
            </p:custDataLst>
          </p:nvPr>
        </p:nvSpPr>
        <p:spPr>
          <a:xfrm>
            <a:off x="4871720" y="2749550"/>
            <a:ext cx="3772535" cy="2038985"/>
          </a:xfrm>
          <a:prstGeom prst="rect">
            <a:avLst/>
          </a:prstGeom>
          <a:blipFill>
            <a:blip r:embed="rId2" cstate="print"/>
            <a:stretch>
              <a:fillRect/>
            </a:stretch>
          </a:blipFill>
          <a:ln>
            <a:solidFill>
              <a:srgbClr val="00A3D8"/>
            </a:solidFill>
          </a:ln>
        </p:spPr>
        <p:txBody>
          <a:bodyPr wrap="square" lIns="0" tIns="0" rIns="0" bIns="0" rtlCol="0"/>
          <a:lstStyle/>
          <a:p>
            <a:pPr fontAlgn="base"/>
            <a:endParaRPr sz="1350" strike="noStrike" noProof="1"/>
          </a:p>
        </p:txBody>
      </p:sp>
      <p:grpSp>
        <p:nvGrpSpPr>
          <p:cNvPr id="9221" name="组合 1"/>
          <p:cNvGrpSpPr/>
          <p:nvPr/>
        </p:nvGrpSpPr>
        <p:grpSpPr>
          <a:xfrm>
            <a:off x="614045" y="3352800"/>
            <a:ext cx="4060424" cy="582295"/>
            <a:chOff x="1788" y="8063"/>
            <a:chExt cx="6329" cy="917"/>
          </a:xfrm>
        </p:grpSpPr>
        <p:sp>
          <p:nvSpPr>
            <p:cNvPr id="9222" name="object 11"/>
            <p:cNvSpPr/>
            <p:nvPr/>
          </p:nvSpPr>
          <p:spPr>
            <a:xfrm>
              <a:off x="1788" y="8063"/>
              <a:ext cx="5858" cy="917"/>
            </a:xfrm>
            <a:custGeom>
              <a:avLst/>
              <a:gdLst/>
              <a:ahLst/>
              <a:cxnLst/>
              <a:rect l="0" t="0" r="0" b="0"/>
              <a:pathLst>
                <a:path w="3613150" h="776604">
                  <a:moveTo>
                    <a:pt x="14859" y="709676"/>
                  </a:moveTo>
                  <a:lnTo>
                    <a:pt x="0" y="709676"/>
                  </a:lnTo>
                  <a:lnTo>
                    <a:pt x="0" y="754126"/>
                  </a:lnTo>
                  <a:lnTo>
                    <a:pt x="14859" y="754126"/>
                  </a:lnTo>
                  <a:lnTo>
                    <a:pt x="14859" y="709676"/>
                  </a:lnTo>
                  <a:close/>
                </a:path>
                <a:path w="3613150" h="776604">
                  <a:moveTo>
                    <a:pt x="44450" y="709676"/>
                  </a:moveTo>
                  <a:lnTo>
                    <a:pt x="29590" y="709676"/>
                  </a:lnTo>
                  <a:lnTo>
                    <a:pt x="29590" y="754126"/>
                  </a:lnTo>
                  <a:lnTo>
                    <a:pt x="44450" y="754126"/>
                  </a:lnTo>
                  <a:lnTo>
                    <a:pt x="44450" y="709676"/>
                  </a:lnTo>
                  <a:close/>
                </a:path>
                <a:path w="3613150" h="776604">
                  <a:moveTo>
                    <a:pt x="88900" y="731901"/>
                  </a:moveTo>
                  <a:lnTo>
                    <a:pt x="44450" y="731901"/>
                  </a:lnTo>
                  <a:lnTo>
                    <a:pt x="44450" y="746709"/>
                  </a:lnTo>
                  <a:lnTo>
                    <a:pt x="88900" y="746709"/>
                  </a:lnTo>
                  <a:lnTo>
                    <a:pt x="88900" y="731901"/>
                  </a:lnTo>
                  <a:close/>
                </a:path>
                <a:path w="3613150" h="776604">
                  <a:moveTo>
                    <a:pt x="14859" y="620776"/>
                  </a:moveTo>
                  <a:lnTo>
                    <a:pt x="0" y="620776"/>
                  </a:lnTo>
                  <a:lnTo>
                    <a:pt x="0" y="665226"/>
                  </a:lnTo>
                  <a:lnTo>
                    <a:pt x="14859" y="665226"/>
                  </a:lnTo>
                  <a:lnTo>
                    <a:pt x="14859" y="620776"/>
                  </a:lnTo>
                  <a:close/>
                </a:path>
                <a:path w="3613150" h="776604">
                  <a:moveTo>
                    <a:pt x="44450" y="620776"/>
                  </a:moveTo>
                  <a:lnTo>
                    <a:pt x="29590" y="620776"/>
                  </a:lnTo>
                  <a:lnTo>
                    <a:pt x="29590" y="665226"/>
                  </a:lnTo>
                  <a:lnTo>
                    <a:pt x="44450" y="665226"/>
                  </a:lnTo>
                  <a:lnTo>
                    <a:pt x="44450" y="620776"/>
                  </a:lnTo>
                  <a:close/>
                </a:path>
                <a:path w="3613150" h="776604">
                  <a:moveTo>
                    <a:pt x="14859" y="531876"/>
                  </a:moveTo>
                  <a:lnTo>
                    <a:pt x="0" y="531876"/>
                  </a:lnTo>
                  <a:lnTo>
                    <a:pt x="0" y="576326"/>
                  </a:lnTo>
                  <a:lnTo>
                    <a:pt x="14859" y="576326"/>
                  </a:lnTo>
                  <a:lnTo>
                    <a:pt x="14859" y="531876"/>
                  </a:lnTo>
                  <a:close/>
                </a:path>
                <a:path w="3613150" h="776604">
                  <a:moveTo>
                    <a:pt x="44450" y="531876"/>
                  </a:moveTo>
                  <a:lnTo>
                    <a:pt x="29590" y="531876"/>
                  </a:lnTo>
                  <a:lnTo>
                    <a:pt x="29590" y="576326"/>
                  </a:lnTo>
                  <a:lnTo>
                    <a:pt x="44450" y="576326"/>
                  </a:lnTo>
                  <a:lnTo>
                    <a:pt x="44450" y="531876"/>
                  </a:lnTo>
                  <a:close/>
                </a:path>
                <a:path w="3613150" h="776604">
                  <a:moveTo>
                    <a:pt x="14859" y="442975"/>
                  </a:moveTo>
                  <a:lnTo>
                    <a:pt x="0" y="442975"/>
                  </a:lnTo>
                  <a:lnTo>
                    <a:pt x="0" y="487425"/>
                  </a:lnTo>
                  <a:lnTo>
                    <a:pt x="14859" y="487425"/>
                  </a:lnTo>
                  <a:lnTo>
                    <a:pt x="14859" y="442975"/>
                  </a:lnTo>
                  <a:close/>
                </a:path>
                <a:path w="3613150" h="776604">
                  <a:moveTo>
                    <a:pt x="44450" y="442975"/>
                  </a:moveTo>
                  <a:lnTo>
                    <a:pt x="29590" y="442975"/>
                  </a:lnTo>
                  <a:lnTo>
                    <a:pt x="29590" y="487425"/>
                  </a:lnTo>
                  <a:lnTo>
                    <a:pt x="44450" y="487425"/>
                  </a:lnTo>
                  <a:lnTo>
                    <a:pt x="44450" y="442975"/>
                  </a:lnTo>
                  <a:close/>
                </a:path>
                <a:path w="3613150" h="776604">
                  <a:moveTo>
                    <a:pt x="14859" y="354075"/>
                  </a:moveTo>
                  <a:lnTo>
                    <a:pt x="0" y="354075"/>
                  </a:lnTo>
                  <a:lnTo>
                    <a:pt x="0" y="398525"/>
                  </a:lnTo>
                  <a:lnTo>
                    <a:pt x="14859" y="398525"/>
                  </a:lnTo>
                  <a:lnTo>
                    <a:pt x="14859" y="354075"/>
                  </a:lnTo>
                  <a:close/>
                </a:path>
                <a:path w="3613150" h="776604">
                  <a:moveTo>
                    <a:pt x="44450" y="354075"/>
                  </a:moveTo>
                  <a:lnTo>
                    <a:pt x="29590" y="354075"/>
                  </a:lnTo>
                  <a:lnTo>
                    <a:pt x="29590" y="398525"/>
                  </a:lnTo>
                  <a:lnTo>
                    <a:pt x="44450" y="398525"/>
                  </a:lnTo>
                  <a:lnTo>
                    <a:pt x="44450" y="354075"/>
                  </a:lnTo>
                  <a:close/>
                </a:path>
                <a:path w="3613150" h="776604">
                  <a:moveTo>
                    <a:pt x="14859" y="265175"/>
                  </a:moveTo>
                  <a:lnTo>
                    <a:pt x="0" y="265175"/>
                  </a:lnTo>
                  <a:lnTo>
                    <a:pt x="0" y="309625"/>
                  </a:lnTo>
                  <a:lnTo>
                    <a:pt x="14859" y="309625"/>
                  </a:lnTo>
                  <a:lnTo>
                    <a:pt x="14859" y="265175"/>
                  </a:lnTo>
                  <a:close/>
                </a:path>
                <a:path w="3613150" h="776604">
                  <a:moveTo>
                    <a:pt x="44450" y="265175"/>
                  </a:moveTo>
                  <a:lnTo>
                    <a:pt x="29590" y="265175"/>
                  </a:lnTo>
                  <a:lnTo>
                    <a:pt x="29590" y="309625"/>
                  </a:lnTo>
                  <a:lnTo>
                    <a:pt x="44450" y="309625"/>
                  </a:lnTo>
                  <a:lnTo>
                    <a:pt x="44450" y="265175"/>
                  </a:lnTo>
                  <a:close/>
                </a:path>
                <a:path w="3613150" h="776604">
                  <a:moveTo>
                    <a:pt x="14859" y="176275"/>
                  </a:moveTo>
                  <a:lnTo>
                    <a:pt x="0" y="176275"/>
                  </a:lnTo>
                  <a:lnTo>
                    <a:pt x="0" y="220725"/>
                  </a:lnTo>
                  <a:lnTo>
                    <a:pt x="14859" y="220725"/>
                  </a:lnTo>
                  <a:lnTo>
                    <a:pt x="14859" y="176275"/>
                  </a:lnTo>
                  <a:close/>
                </a:path>
                <a:path w="3613150" h="776604">
                  <a:moveTo>
                    <a:pt x="44450" y="176275"/>
                  </a:moveTo>
                  <a:lnTo>
                    <a:pt x="29590" y="176275"/>
                  </a:lnTo>
                  <a:lnTo>
                    <a:pt x="29590" y="220725"/>
                  </a:lnTo>
                  <a:lnTo>
                    <a:pt x="44450" y="220725"/>
                  </a:lnTo>
                  <a:lnTo>
                    <a:pt x="44450" y="176275"/>
                  </a:lnTo>
                  <a:close/>
                </a:path>
                <a:path w="3613150" h="776604">
                  <a:moveTo>
                    <a:pt x="14859" y="87375"/>
                  </a:moveTo>
                  <a:lnTo>
                    <a:pt x="0" y="87375"/>
                  </a:lnTo>
                  <a:lnTo>
                    <a:pt x="0" y="131825"/>
                  </a:lnTo>
                  <a:lnTo>
                    <a:pt x="14859" y="131825"/>
                  </a:lnTo>
                  <a:lnTo>
                    <a:pt x="14859" y="87375"/>
                  </a:lnTo>
                  <a:close/>
                </a:path>
                <a:path w="3613150" h="776604">
                  <a:moveTo>
                    <a:pt x="44450" y="87375"/>
                  </a:moveTo>
                  <a:lnTo>
                    <a:pt x="29590" y="87375"/>
                  </a:lnTo>
                  <a:lnTo>
                    <a:pt x="29590" y="131825"/>
                  </a:lnTo>
                  <a:lnTo>
                    <a:pt x="44450" y="131825"/>
                  </a:lnTo>
                  <a:lnTo>
                    <a:pt x="44450" y="87375"/>
                  </a:lnTo>
                  <a:close/>
                </a:path>
                <a:path w="3613150" h="776604">
                  <a:moveTo>
                    <a:pt x="46100" y="29717"/>
                  </a:moveTo>
                  <a:lnTo>
                    <a:pt x="29590" y="29717"/>
                  </a:lnTo>
                  <a:lnTo>
                    <a:pt x="29590" y="42925"/>
                  </a:lnTo>
                  <a:lnTo>
                    <a:pt x="44450" y="44450"/>
                  </a:lnTo>
                  <a:lnTo>
                    <a:pt x="46100" y="44450"/>
                  </a:lnTo>
                  <a:lnTo>
                    <a:pt x="46100" y="29717"/>
                  </a:lnTo>
                  <a:close/>
                </a:path>
                <a:path w="3613150" h="776604">
                  <a:moveTo>
                    <a:pt x="46100" y="0"/>
                  </a:moveTo>
                  <a:lnTo>
                    <a:pt x="0" y="0"/>
                  </a:lnTo>
                  <a:lnTo>
                    <a:pt x="0" y="42925"/>
                  </a:lnTo>
                  <a:lnTo>
                    <a:pt x="14859" y="42925"/>
                  </a:lnTo>
                  <a:lnTo>
                    <a:pt x="14859" y="14859"/>
                  </a:lnTo>
                  <a:lnTo>
                    <a:pt x="46100" y="14859"/>
                  </a:lnTo>
                  <a:lnTo>
                    <a:pt x="46100" y="0"/>
                  </a:lnTo>
                  <a:close/>
                </a:path>
                <a:path w="3613150" h="776604">
                  <a:moveTo>
                    <a:pt x="135000" y="0"/>
                  </a:moveTo>
                  <a:lnTo>
                    <a:pt x="90550" y="0"/>
                  </a:lnTo>
                  <a:lnTo>
                    <a:pt x="90550" y="14859"/>
                  </a:lnTo>
                  <a:lnTo>
                    <a:pt x="135000" y="14859"/>
                  </a:lnTo>
                  <a:lnTo>
                    <a:pt x="135000" y="0"/>
                  </a:lnTo>
                  <a:close/>
                </a:path>
                <a:path w="3613150" h="776604">
                  <a:moveTo>
                    <a:pt x="135000" y="29717"/>
                  </a:moveTo>
                  <a:lnTo>
                    <a:pt x="90550" y="29717"/>
                  </a:lnTo>
                  <a:lnTo>
                    <a:pt x="90550" y="44450"/>
                  </a:lnTo>
                  <a:lnTo>
                    <a:pt x="135000" y="44450"/>
                  </a:lnTo>
                  <a:lnTo>
                    <a:pt x="135000" y="29717"/>
                  </a:lnTo>
                  <a:close/>
                </a:path>
                <a:path w="3613150" h="776604">
                  <a:moveTo>
                    <a:pt x="223900" y="0"/>
                  </a:moveTo>
                  <a:lnTo>
                    <a:pt x="179450" y="0"/>
                  </a:lnTo>
                  <a:lnTo>
                    <a:pt x="179450" y="14859"/>
                  </a:lnTo>
                  <a:lnTo>
                    <a:pt x="223900" y="14859"/>
                  </a:lnTo>
                  <a:lnTo>
                    <a:pt x="223900" y="0"/>
                  </a:lnTo>
                  <a:close/>
                </a:path>
                <a:path w="3613150" h="776604">
                  <a:moveTo>
                    <a:pt x="223900" y="29717"/>
                  </a:moveTo>
                  <a:lnTo>
                    <a:pt x="179450" y="29717"/>
                  </a:lnTo>
                  <a:lnTo>
                    <a:pt x="179450" y="44450"/>
                  </a:lnTo>
                  <a:lnTo>
                    <a:pt x="223900" y="44450"/>
                  </a:lnTo>
                  <a:lnTo>
                    <a:pt x="223900" y="29717"/>
                  </a:lnTo>
                  <a:close/>
                </a:path>
                <a:path w="3613150" h="776604">
                  <a:moveTo>
                    <a:pt x="312800" y="0"/>
                  </a:moveTo>
                  <a:lnTo>
                    <a:pt x="268350" y="0"/>
                  </a:lnTo>
                  <a:lnTo>
                    <a:pt x="268350" y="14859"/>
                  </a:lnTo>
                  <a:lnTo>
                    <a:pt x="312800" y="14859"/>
                  </a:lnTo>
                  <a:lnTo>
                    <a:pt x="312800" y="0"/>
                  </a:lnTo>
                  <a:close/>
                </a:path>
                <a:path w="3613150" h="776604">
                  <a:moveTo>
                    <a:pt x="312800" y="29717"/>
                  </a:moveTo>
                  <a:lnTo>
                    <a:pt x="268350" y="29717"/>
                  </a:lnTo>
                  <a:lnTo>
                    <a:pt x="268350" y="44450"/>
                  </a:lnTo>
                  <a:lnTo>
                    <a:pt x="312800" y="44450"/>
                  </a:lnTo>
                  <a:lnTo>
                    <a:pt x="312800" y="29717"/>
                  </a:lnTo>
                  <a:close/>
                </a:path>
                <a:path w="3613150" h="776604">
                  <a:moveTo>
                    <a:pt x="401700" y="0"/>
                  </a:moveTo>
                  <a:lnTo>
                    <a:pt x="357250" y="0"/>
                  </a:lnTo>
                  <a:lnTo>
                    <a:pt x="357250" y="14859"/>
                  </a:lnTo>
                  <a:lnTo>
                    <a:pt x="401700" y="14859"/>
                  </a:lnTo>
                  <a:lnTo>
                    <a:pt x="401700" y="0"/>
                  </a:lnTo>
                  <a:close/>
                </a:path>
                <a:path w="3613150" h="776604">
                  <a:moveTo>
                    <a:pt x="401700" y="29717"/>
                  </a:moveTo>
                  <a:lnTo>
                    <a:pt x="357250" y="29717"/>
                  </a:lnTo>
                  <a:lnTo>
                    <a:pt x="357250" y="44450"/>
                  </a:lnTo>
                  <a:lnTo>
                    <a:pt x="401700" y="44450"/>
                  </a:lnTo>
                  <a:lnTo>
                    <a:pt x="401700" y="29717"/>
                  </a:lnTo>
                  <a:close/>
                </a:path>
                <a:path w="3613150" h="776604">
                  <a:moveTo>
                    <a:pt x="490600" y="0"/>
                  </a:moveTo>
                  <a:lnTo>
                    <a:pt x="446150" y="0"/>
                  </a:lnTo>
                  <a:lnTo>
                    <a:pt x="446150" y="14859"/>
                  </a:lnTo>
                  <a:lnTo>
                    <a:pt x="490600" y="14859"/>
                  </a:lnTo>
                  <a:lnTo>
                    <a:pt x="490600" y="0"/>
                  </a:lnTo>
                  <a:close/>
                </a:path>
                <a:path w="3613150" h="776604">
                  <a:moveTo>
                    <a:pt x="490600" y="29717"/>
                  </a:moveTo>
                  <a:lnTo>
                    <a:pt x="446150" y="29717"/>
                  </a:lnTo>
                  <a:lnTo>
                    <a:pt x="446150" y="44450"/>
                  </a:lnTo>
                  <a:lnTo>
                    <a:pt x="490600" y="44450"/>
                  </a:lnTo>
                  <a:lnTo>
                    <a:pt x="490600" y="29717"/>
                  </a:lnTo>
                  <a:close/>
                </a:path>
                <a:path w="3613150" h="776604">
                  <a:moveTo>
                    <a:pt x="579501" y="0"/>
                  </a:moveTo>
                  <a:lnTo>
                    <a:pt x="535051" y="0"/>
                  </a:lnTo>
                  <a:lnTo>
                    <a:pt x="535051" y="14859"/>
                  </a:lnTo>
                  <a:lnTo>
                    <a:pt x="579501" y="14859"/>
                  </a:lnTo>
                  <a:lnTo>
                    <a:pt x="579501" y="0"/>
                  </a:lnTo>
                  <a:close/>
                </a:path>
                <a:path w="3613150" h="776604">
                  <a:moveTo>
                    <a:pt x="579501" y="29717"/>
                  </a:moveTo>
                  <a:lnTo>
                    <a:pt x="535051" y="29717"/>
                  </a:lnTo>
                  <a:lnTo>
                    <a:pt x="535051" y="44450"/>
                  </a:lnTo>
                  <a:lnTo>
                    <a:pt x="579501" y="44450"/>
                  </a:lnTo>
                  <a:lnTo>
                    <a:pt x="579501" y="29717"/>
                  </a:lnTo>
                  <a:close/>
                </a:path>
                <a:path w="3613150" h="776604">
                  <a:moveTo>
                    <a:pt x="668401" y="0"/>
                  </a:moveTo>
                  <a:lnTo>
                    <a:pt x="623951" y="0"/>
                  </a:lnTo>
                  <a:lnTo>
                    <a:pt x="623951" y="14859"/>
                  </a:lnTo>
                  <a:lnTo>
                    <a:pt x="668401" y="14859"/>
                  </a:lnTo>
                  <a:lnTo>
                    <a:pt x="668401" y="0"/>
                  </a:lnTo>
                  <a:close/>
                </a:path>
                <a:path w="3613150" h="776604">
                  <a:moveTo>
                    <a:pt x="668401" y="29717"/>
                  </a:moveTo>
                  <a:lnTo>
                    <a:pt x="623951" y="29717"/>
                  </a:lnTo>
                  <a:lnTo>
                    <a:pt x="623951" y="44450"/>
                  </a:lnTo>
                  <a:lnTo>
                    <a:pt x="668401" y="44450"/>
                  </a:lnTo>
                  <a:lnTo>
                    <a:pt x="668401" y="29717"/>
                  </a:lnTo>
                  <a:close/>
                </a:path>
                <a:path w="3613150" h="776604">
                  <a:moveTo>
                    <a:pt x="757301" y="0"/>
                  </a:moveTo>
                  <a:lnTo>
                    <a:pt x="712851" y="0"/>
                  </a:lnTo>
                  <a:lnTo>
                    <a:pt x="712851" y="14859"/>
                  </a:lnTo>
                  <a:lnTo>
                    <a:pt x="757301" y="14859"/>
                  </a:lnTo>
                  <a:lnTo>
                    <a:pt x="757301" y="0"/>
                  </a:lnTo>
                  <a:close/>
                </a:path>
                <a:path w="3613150" h="776604">
                  <a:moveTo>
                    <a:pt x="757301" y="29717"/>
                  </a:moveTo>
                  <a:lnTo>
                    <a:pt x="712851" y="29717"/>
                  </a:lnTo>
                  <a:lnTo>
                    <a:pt x="712851" y="44450"/>
                  </a:lnTo>
                  <a:lnTo>
                    <a:pt x="757301" y="44450"/>
                  </a:lnTo>
                  <a:lnTo>
                    <a:pt x="757301" y="29717"/>
                  </a:lnTo>
                  <a:close/>
                </a:path>
                <a:path w="3613150" h="776604">
                  <a:moveTo>
                    <a:pt x="846201" y="0"/>
                  </a:moveTo>
                  <a:lnTo>
                    <a:pt x="801751" y="0"/>
                  </a:lnTo>
                  <a:lnTo>
                    <a:pt x="801751" y="14859"/>
                  </a:lnTo>
                  <a:lnTo>
                    <a:pt x="846201" y="14859"/>
                  </a:lnTo>
                  <a:lnTo>
                    <a:pt x="846201" y="0"/>
                  </a:lnTo>
                  <a:close/>
                </a:path>
                <a:path w="3613150" h="776604">
                  <a:moveTo>
                    <a:pt x="846201" y="29717"/>
                  </a:moveTo>
                  <a:lnTo>
                    <a:pt x="801751" y="29717"/>
                  </a:lnTo>
                  <a:lnTo>
                    <a:pt x="801751" y="44450"/>
                  </a:lnTo>
                  <a:lnTo>
                    <a:pt x="846201" y="44450"/>
                  </a:lnTo>
                  <a:lnTo>
                    <a:pt x="846201" y="29717"/>
                  </a:lnTo>
                  <a:close/>
                </a:path>
                <a:path w="3613150" h="776604">
                  <a:moveTo>
                    <a:pt x="935101" y="0"/>
                  </a:moveTo>
                  <a:lnTo>
                    <a:pt x="890651" y="0"/>
                  </a:lnTo>
                  <a:lnTo>
                    <a:pt x="890651" y="14859"/>
                  </a:lnTo>
                  <a:lnTo>
                    <a:pt x="935101" y="14859"/>
                  </a:lnTo>
                  <a:lnTo>
                    <a:pt x="935101" y="0"/>
                  </a:lnTo>
                  <a:close/>
                </a:path>
                <a:path w="3613150" h="776604">
                  <a:moveTo>
                    <a:pt x="935101" y="29717"/>
                  </a:moveTo>
                  <a:lnTo>
                    <a:pt x="890651" y="29717"/>
                  </a:lnTo>
                  <a:lnTo>
                    <a:pt x="890651" y="44450"/>
                  </a:lnTo>
                  <a:lnTo>
                    <a:pt x="935101" y="44450"/>
                  </a:lnTo>
                  <a:lnTo>
                    <a:pt x="935101" y="29717"/>
                  </a:lnTo>
                  <a:close/>
                </a:path>
                <a:path w="3613150" h="776604">
                  <a:moveTo>
                    <a:pt x="1024001" y="0"/>
                  </a:moveTo>
                  <a:lnTo>
                    <a:pt x="979551" y="0"/>
                  </a:lnTo>
                  <a:lnTo>
                    <a:pt x="979551" y="14859"/>
                  </a:lnTo>
                  <a:lnTo>
                    <a:pt x="1024001" y="14859"/>
                  </a:lnTo>
                  <a:lnTo>
                    <a:pt x="1024001" y="0"/>
                  </a:lnTo>
                  <a:close/>
                </a:path>
                <a:path w="3613150" h="776604">
                  <a:moveTo>
                    <a:pt x="1024001" y="29717"/>
                  </a:moveTo>
                  <a:lnTo>
                    <a:pt x="979551" y="29717"/>
                  </a:lnTo>
                  <a:lnTo>
                    <a:pt x="979551" y="44450"/>
                  </a:lnTo>
                  <a:lnTo>
                    <a:pt x="1024001" y="44450"/>
                  </a:lnTo>
                  <a:lnTo>
                    <a:pt x="1024001" y="29717"/>
                  </a:lnTo>
                  <a:close/>
                </a:path>
                <a:path w="3613150" h="776604">
                  <a:moveTo>
                    <a:pt x="1112901" y="0"/>
                  </a:moveTo>
                  <a:lnTo>
                    <a:pt x="1068451" y="0"/>
                  </a:lnTo>
                  <a:lnTo>
                    <a:pt x="1068451" y="14859"/>
                  </a:lnTo>
                  <a:lnTo>
                    <a:pt x="1112901" y="14859"/>
                  </a:lnTo>
                  <a:lnTo>
                    <a:pt x="1112901" y="0"/>
                  </a:lnTo>
                  <a:close/>
                </a:path>
                <a:path w="3613150" h="776604">
                  <a:moveTo>
                    <a:pt x="1112901" y="29717"/>
                  </a:moveTo>
                  <a:lnTo>
                    <a:pt x="1068451" y="29717"/>
                  </a:lnTo>
                  <a:lnTo>
                    <a:pt x="1068451" y="44450"/>
                  </a:lnTo>
                  <a:lnTo>
                    <a:pt x="1112901" y="44450"/>
                  </a:lnTo>
                  <a:lnTo>
                    <a:pt x="1112901" y="29717"/>
                  </a:lnTo>
                  <a:close/>
                </a:path>
                <a:path w="3613150" h="776604">
                  <a:moveTo>
                    <a:pt x="1201801" y="0"/>
                  </a:moveTo>
                  <a:lnTo>
                    <a:pt x="1157351" y="0"/>
                  </a:lnTo>
                  <a:lnTo>
                    <a:pt x="1157351" y="14859"/>
                  </a:lnTo>
                  <a:lnTo>
                    <a:pt x="1201801" y="14859"/>
                  </a:lnTo>
                  <a:lnTo>
                    <a:pt x="1201801" y="0"/>
                  </a:lnTo>
                  <a:close/>
                </a:path>
                <a:path w="3613150" h="776604">
                  <a:moveTo>
                    <a:pt x="1201801" y="29717"/>
                  </a:moveTo>
                  <a:lnTo>
                    <a:pt x="1157351" y="29717"/>
                  </a:lnTo>
                  <a:lnTo>
                    <a:pt x="1157351" y="44450"/>
                  </a:lnTo>
                  <a:lnTo>
                    <a:pt x="1201801" y="44450"/>
                  </a:lnTo>
                  <a:lnTo>
                    <a:pt x="1201801" y="29717"/>
                  </a:lnTo>
                  <a:close/>
                </a:path>
                <a:path w="3613150" h="776604">
                  <a:moveTo>
                    <a:pt x="1290701" y="0"/>
                  </a:moveTo>
                  <a:lnTo>
                    <a:pt x="1246251" y="0"/>
                  </a:lnTo>
                  <a:lnTo>
                    <a:pt x="1246251" y="14859"/>
                  </a:lnTo>
                  <a:lnTo>
                    <a:pt x="1290701" y="14859"/>
                  </a:lnTo>
                  <a:lnTo>
                    <a:pt x="1290701" y="0"/>
                  </a:lnTo>
                  <a:close/>
                </a:path>
                <a:path w="3613150" h="776604">
                  <a:moveTo>
                    <a:pt x="1290701" y="29717"/>
                  </a:moveTo>
                  <a:lnTo>
                    <a:pt x="1246251" y="29717"/>
                  </a:lnTo>
                  <a:lnTo>
                    <a:pt x="1246251" y="44450"/>
                  </a:lnTo>
                  <a:lnTo>
                    <a:pt x="1290701" y="44450"/>
                  </a:lnTo>
                  <a:lnTo>
                    <a:pt x="1290701" y="29717"/>
                  </a:lnTo>
                  <a:close/>
                </a:path>
                <a:path w="3613150" h="776604">
                  <a:moveTo>
                    <a:pt x="1379601" y="0"/>
                  </a:moveTo>
                  <a:lnTo>
                    <a:pt x="1335151" y="0"/>
                  </a:lnTo>
                  <a:lnTo>
                    <a:pt x="1335151" y="14859"/>
                  </a:lnTo>
                  <a:lnTo>
                    <a:pt x="1379601" y="14859"/>
                  </a:lnTo>
                  <a:lnTo>
                    <a:pt x="1379601" y="0"/>
                  </a:lnTo>
                  <a:close/>
                </a:path>
                <a:path w="3613150" h="776604">
                  <a:moveTo>
                    <a:pt x="1379601" y="29717"/>
                  </a:moveTo>
                  <a:lnTo>
                    <a:pt x="1335151" y="29717"/>
                  </a:lnTo>
                  <a:lnTo>
                    <a:pt x="1335151" y="44450"/>
                  </a:lnTo>
                  <a:lnTo>
                    <a:pt x="1379601" y="44450"/>
                  </a:lnTo>
                  <a:lnTo>
                    <a:pt x="1379601" y="29717"/>
                  </a:lnTo>
                  <a:close/>
                </a:path>
                <a:path w="3613150" h="776604">
                  <a:moveTo>
                    <a:pt x="1468501" y="0"/>
                  </a:moveTo>
                  <a:lnTo>
                    <a:pt x="1424051" y="0"/>
                  </a:lnTo>
                  <a:lnTo>
                    <a:pt x="1424051" y="14859"/>
                  </a:lnTo>
                  <a:lnTo>
                    <a:pt x="1468501" y="14859"/>
                  </a:lnTo>
                  <a:lnTo>
                    <a:pt x="1468501" y="0"/>
                  </a:lnTo>
                  <a:close/>
                </a:path>
                <a:path w="3613150" h="776604">
                  <a:moveTo>
                    <a:pt x="1468501" y="29717"/>
                  </a:moveTo>
                  <a:lnTo>
                    <a:pt x="1424051" y="29717"/>
                  </a:lnTo>
                  <a:lnTo>
                    <a:pt x="1424051" y="44450"/>
                  </a:lnTo>
                  <a:lnTo>
                    <a:pt x="1468501" y="44450"/>
                  </a:lnTo>
                  <a:lnTo>
                    <a:pt x="1468501" y="29717"/>
                  </a:lnTo>
                  <a:close/>
                </a:path>
                <a:path w="3613150" h="776604">
                  <a:moveTo>
                    <a:pt x="1557401" y="0"/>
                  </a:moveTo>
                  <a:lnTo>
                    <a:pt x="1512951" y="0"/>
                  </a:lnTo>
                  <a:lnTo>
                    <a:pt x="1512951" y="14859"/>
                  </a:lnTo>
                  <a:lnTo>
                    <a:pt x="1557401" y="14859"/>
                  </a:lnTo>
                  <a:lnTo>
                    <a:pt x="1557401" y="0"/>
                  </a:lnTo>
                  <a:close/>
                </a:path>
                <a:path w="3613150" h="776604">
                  <a:moveTo>
                    <a:pt x="1557401" y="29717"/>
                  </a:moveTo>
                  <a:lnTo>
                    <a:pt x="1512951" y="29717"/>
                  </a:lnTo>
                  <a:lnTo>
                    <a:pt x="1512951" y="44450"/>
                  </a:lnTo>
                  <a:lnTo>
                    <a:pt x="1557401" y="44450"/>
                  </a:lnTo>
                  <a:lnTo>
                    <a:pt x="1557401" y="29717"/>
                  </a:lnTo>
                  <a:close/>
                </a:path>
                <a:path w="3613150" h="776604">
                  <a:moveTo>
                    <a:pt x="1646301" y="0"/>
                  </a:moveTo>
                  <a:lnTo>
                    <a:pt x="1601851" y="0"/>
                  </a:lnTo>
                  <a:lnTo>
                    <a:pt x="1601851" y="14859"/>
                  </a:lnTo>
                  <a:lnTo>
                    <a:pt x="1646301" y="14859"/>
                  </a:lnTo>
                  <a:lnTo>
                    <a:pt x="1646301" y="0"/>
                  </a:lnTo>
                  <a:close/>
                </a:path>
                <a:path w="3613150" h="776604">
                  <a:moveTo>
                    <a:pt x="1646301" y="29717"/>
                  </a:moveTo>
                  <a:lnTo>
                    <a:pt x="1601851" y="29717"/>
                  </a:lnTo>
                  <a:lnTo>
                    <a:pt x="1601851" y="44450"/>
                  </a:lnTo>
                  <a:lnTo>
                    <a:pt x="1646301" y="44450"/>
                  </a:lnTo>
                  <a:lnTo>
                    <a:pt x="1646301" y="29717"/>
                  </a:lnTo>
                  <a:close/>
                </a:path>
                <a:path w="3613150" h="776604">
                  <a:moveTo>
                    <a:pt x="1735201" y="0"/>
                  </a:moveTo>
                  <a:lnTo>
                    <a:pt x="1690751" y="0"/>
                  </a:lnTo>
                  <a:lnTo>
                    <a:pt x="1690751" y="14859"/>
                  </a:lnTo>
                  <a:lnTo>
                    <a:pt x="1735201" y="14859"/>
                  </a:lnTo>
                  <a:lnTo>
                    <a:pt x="1735201" y="0"/>
                  </a:lnTo>
                  <a:close/>
                </a:path>
                <a:path w="3613150" h="776604">
                  <a:moveTo>
                    <a:pt x="1735201" y="29717"/>
                  </a:moveTo>
                  <a:lnTo>
                    <a:pt x="1690751" y="29717"/>
                  </a:lnTo>
                  <a:lnTo>
                    <a:pt x="1690751" y="44450"/>
                  </a:lnTo>
                  <a:lnTo>
                    <a:pt x="1735201" y="44450"/>
                  </a:lnTo>
                  <a:lnTo>
                    <a:pt x="1735201" y="29717"/>
                  </a:lnTo>
                  <a:close/>
                </a:path>
                <a:path w="3613150" h="776604">
                  <a:moveTo>
                    <a:pt x="1824101" y="0"/>
                  </a:moveTo>
                  <a:lnTo>
                    <a:pt x="1779524" y="0"/>
                  </a:lnTo>
                  <a:lnTo>
                    <a:pt x="1779524" y="14859"/>
                  </a:lnTo>
                  <a:lnTo>
                    <a:pt x="1824101" y="14859"/>
                  </a:lnTo>
                  <a:lnTo>
                    <a:pt x="1824101" y="0"/>
                  </a:lnTo>
                  <a:close/>
                </a:path>
                <a:path w="3613150" h="776604">
                  <a:moveTo>
                    <a:pt x="1824101" y="29717"/>
                  </a:moveTo>
                  <a:lnTo>
                    <a:pt x="1779524" y="29717"/>
                  </a:lnTo>
                  <a:lnTo>
                    <a:pt x="1779524" y="44450"/>
                  </a:lnTo>
                  <a:lnTo>
                    <a:pt x="1824101" y="44450"/>
                  </a:lnTo>
                  <a:lnTo>
                    <a:pt x="1824101" y="29717"/>
                  </a:lnTo>
                  <a:close/>
                </a:path>
                <a:path w="3613150" h="776604">
                  <a:moveTo>
                    <a:pt x="1913001" y="0"/>
                  </a:moveTo>
                  <a:lnTo>
                    <a:pt x="1868551" y="0"/>
                  </a:lnTo>
                  <a:lnTo>
                    <a:pt x="1868551" y="14859"/>
                  </a:lnTo>
                  <a:lnTo>
                    <a:pt x="1913001" y="14859"/>
                  </a:lnTo>
                  <a:lnTo>
                    <a:pt x="1913001" y="0"/>
                  </a:lnTo>
                  <a:close/>
                </a:path>
                <a:path w="3613150" h="776604">
                  <a:moveTo>
                    <a:pt x="1913001" y="29717"/>
                  </a:moveTo>
                  <a:lnTo>
                    <a:pt x="1868551" y="29717"/>
                  </a:lnTo>
                  <a:lnTo>
                    <a:pt x="1868551" y="44450"/>
                  </a:lnTo>
                  <a:lnTo>
                    <a:pt x="1913001" y="44450"/>
                  </a:lnTo>
                  <a:lnTo>
                    <a:pt x="1913001" y="29717"/>
                  </a:lnTo>
                  <a:close/>
                </a:path>
                <a:path w="3613150" h="776604">
                  <a:moveTo>
                    <a:pt x="2001901" y="0"/>
                  </a:moveTo>
                  <a:lnTo>
                    <a:pt x="1957451" y="0"/>
                  </a:lnTo>
                  <a:lnTo>
                    <a:pt x="1957451" y="14859"/>
                  </a:lnTo>
                  <a:lnTo>
                    <a:pt x="2001901" y="14859"/>
                  </a:lnTo>
                  <a:lnTo>
                    <a:pt x="2001901" y="0"/>
                  </a:lnTo>
                  <a:close/>
                </a:path>
                <a:path w="3613150" h="776604">
                  <a:moveTo>
                    <a:pt x="2001901" y="29717"/>
                  </a:moveTo>
                  <a:lnTo>
                    <a:pt x="1957451" y="29717"/>
                  </a:lnTo>
                  <a:lnTo>
                    <a:pt x="1957451" y="44450"/>
                  </a:lnTo>
                  <a:lnTo>
                    <a:pt x="2001901" y="44450"/>
                  </a:lnTo>
                  <a:lnTo>
                    <a:pt x="2001901" y="29717"/>
                  </a:lnTo>
                  <a:close/>
                </a:path>
                <a:path w="3613150" h="776604">
                  <a:moveTo>
                    <a:pt x="2090801" y="0"/>
                  </a:moveTo>
                  <a:lnTo>
                    <a:pt x="2046351" y="0"/>
                  </a:lnTo>
                  <a:lnTo>
                    <a:pt x="2046351" y="14859"/>
                  </a:lnTo>
                  <a:lnTo>
                    <a:pt x="2090801" y="14859"/>
                  </a:lnTo>
                  <a:lnTo>
                    <a:pt x="2090801" y="0"/>
                  </a:lnTo>
                  <a:close/>
                </a:path>
                <a:path w="3613150" h="776604">
                  <a:moveTo>
                    <a:pt x="2090801" y="29717"/>
                  </a:moveTo>
                  <a:lnTo>
                    <a:pt x="2046351" y="29717"/>
                  </a:lnTo>
                  <a:lnTo>
                    <a:pt x="2046351" y="44450"/>
                  </a:lnTo>
                  <a:lnTo>
                    <a:pt x="2090801" y="44450"/>
                  </a:lnTo>
                  <a:lnTo>
                    <a:pt x="2090801" y="29717"/>
                  </a:lnTo>
                  <a:close/>
                </a:path>
                <a:path w="3613150" h="776604">
                  <a:moveTo>
                    <a:pt x="2179701" y="0"/>
                  </a:moveTo>
                  <a:lnTo>
                    <a:pt x="2135251" y="0"/>
                  </a:lnTo>
                  <a:lnTo>
                    <a:pt x="2135251" y="14859"/>
                  </a:lnTo>
                  <a:lnTo>
                    <a:pt x="2179701" y="14859"/>
                  </a:lnTo>
                  <a:lnTo>
                    <a:pt x="2179701" y="0"/>
                  </a:lnTo>
                  <a:close/>
                </a:path>
                <a:path w="3613150" h="776604">
                  <a:moveTo>
                    <a:pt x="2179701" y="29717"/>
                  </a:moveTo>
                  <a:lnTo>
                    <a:pt x="2135251" y="29717"/>
                  </a:lnTo>
                  <a:lnTo>
                    <a:pt x="2135251" y="44450"/>
                  </a:lnTo>
                  <a:lnTo>
                    <a:pt x="2179701" y="44450"/>
                  </a:lnTo>
                  <a:lnTo>
                    <a:pt x="2179701" y="29717"/>
                  </a:lnTo>
                  <a:close/>
                </a:path>
                <a:path w="3613150" h="776604">
                  <a:moveTo>
                    <a:pt x="2268601" y="0"/>
                  </a:moveTo>
                  <a:lnTo>
                    <a:pt x="2224151" y="0"/>
                  </a:lnTo>
                  <a:lnTo>
                    <a:pt x="2224151" y="14859"/>
                  </a:lnTo>
                  <a:lnTo>
                    <a:pt x="2268601" y="14859"/>
                  </a:lnTo>
                  <a:lnTo>
                    <a:pt x="2268601" y="0"/>
                  </a:lnTo>
                  <a:close/>
                </a:path>
                <a:path w="3613150" h="776604">
                  <a:moveTo>
                    <a:pt x="2268601" y="29717"/>
                  </a:moveTo>
                  <a:lnTo>
                    <a:pt x="2224151" y="29717"/>
                  </a:lnTo>
                  <a:lnTo>
                    <a:pt x="2224151" y="44450"/>
                  </a:lnTo>
                  <a:lnTo>
                    <a:pt x="2268601" y="44450"/>
                  </a:lnTo>
                  <a:lnTo>
                    <a:pt x="2268601" y="29717"/>
                  </a:lnTo>
                  <a:close/>
                </a:path>
                <a:path w="3613150" h="776604">
                  <a:moveTo>
                    <a:pt x="2357501" y="0"/>
                  </a:moveTo>
                  <a:lnTo>
                    <a:pt x="2313051" y="0"/>
                  </a:lnTo>
                  <a:lnTo>
                    <a:pt x="2313051" y="14859"/>
                  </a:lnTo>
                  <a:lnTo>
                    <a:pt x="2357501" y="14859"/>
                  </a:lnTo>
                  <a:lnTo>
                    <a:pt x="2357501" y="0"/>
                  </a:lnTo>
                  <a:close/>
                </a:path>
                <a:path w="3613150" h="776604">
                  <a:moveTo>
                    <a:pt x="2357501" y="29717"/>
                  </a:moveTo>
                  <a:lnTo>
                    <a:pt x="2313051" y="29717"/>
                  </a:lnTo>
                  <a:lnTo>
                    <a:pt x="2313051" y="44450"/>
                  </a:lnTo>
                  <a:lnTo>
                    <a:pt x="2357501" y="44450"/>
                  </a:lnTo>
                  <a:lnTo>
                    <a:pt x="2357501" y="29717"/>
                  </a:lnTo>
                  <a:close/>
                </a:path>
                <a:path w="3613150" h="776604">
                  <a:moveTo>
                    <a:pt x="2446274" y="0"/>
                  </a:moveTo>
                  <a:lnTo>
                    <a:pt x="2401951" y="0"/>
                  </a:lnTo>
                  <a:lnTo>
                    <a:pt x="2401951" y="14859"/>
                  </a:lnTo>
                  <a:lnTo>
                    <a:pt x="2446274" y="14859"/>
                  </a:lnTo>
                  <a:lnTo>
                    <a:pt x="2446274" y="0"/>
                  </a:lnTo>
                  <a:close/>
                </a:path>
                <a:path w="3613150" h="776604">
                  <a:moveTo>
                    <a:pt x="2446274" y="29717"/>
                  </a:moveTo>
                  <a:lnTo>
                    <a:pt x="2401951" y="29717"/>
                  </a:lnTo>
                  <a:lnTo>
                    <a:pt x="2401951" y="44450"/>
                  </a:lnTo>
                  <a:lnTo>
                    <a:pt x="2446274" y="44450"/>
                  </a:lnTo>
                  <a:lnTo>
                    <a:pt x="2446274" y="29717"/>
                  </a:lnTo>
                  <a:close/>
                </a:path>
                <a:path w="3613150" h="776604">
                  <a:moveTo>
                    <a:pt x="2535301" y="0"/>
                  </a:moveTo>
                  <a:lnTo>
                    <a:pt x="2490851" y="0"/>
                  </a:lnTo>
                  <a:lnTo>
                    <a:pt x="2490851" y="14859"/>
                  </a:lnTo>
                  <a:lnTo>
                    <a:pt x="2535301" y="14859"/>
                  </a:lnTo>
                  <a:lnTo>
                    <a:pt x="2535301" y="0"/>
                  </a:lnTo>
                  <a:close/>
                </a:path>
                <a:path w="3613150" h="776604">
                  <a:moveTo>
                    <a:pt x="2535301" y="29717"/>
                  </a:moveTo>
                  <a:lnTo>
                    <a:pt x="2490851" y="29717"/>
                  </a:lnTo>
                  <a:lnTo>
                    <a:pt x="2490851" y="44450"/>
                  </a:lnTo>
                  <a:lnTo>
                    <a:pt x="2535301" y="44450"/>
                  </a:lnTo>
                  <a:lnTo>
                    <a:pt x="2535301" y="29717"/>
                  </a:lnTo>
                  <a:close/>
                </a:path>
                <a:path w="3613150" h="776604">
                  <a:moveTo>
                    <a:pt x="2624201" y="0"/>
                  </a:moveTo>
                  <a:lnTo>
                    <a:pt x="2579624" y="0"/>
                  </a:lnTo>
                  <a:lnTo>
                    <a:pt x="2579624" y="14859"/>
                  </a:lnTo>
                  <a:lnTo>
                    <a:pt x="2624201" y="14859"/>
                  </a:lnTo>
                  <a:lnTo>
                    <a:pt x="2624201" y="0"/>
                  </a:lnTo>
                  <a:close/>
                </a:path>
                <a:path w="3613150" h="776604">
                  <a:moveTo>
                    <a:pt x="2624201" y="29717"/>
                  </a:moveTo>
                  <a:lnTo>
                    <a:pt x="2579624" y="29717"/>
                  </a:lnTo>
                  <a:lnTo>
                    <a:pt x="2579624" y="44450"/>
                  </a:lnTo>
                  <a:lnTo>
                    <a:pt x="2624201" y="44450"/>
                  </a:lnTo>
                  <a:lnTo>
                    <a:pt x="2624201" y="29717"/>
                  </a:lnTo>
                  <a:close/>
                </a:path>
                <a:path w="3613150" h="776604">
                  <a:moveTo>
                    <a:pt x="2712974" y="0"/>
                  </a:moveTo>
                  <a:lnTo>
                    <a:pt x="2668651" y="0"/>
                  </a:lnTo>
                  <a:lnTo>
                    <a:pt x="2668651" y="14859"/>
                  </a:lnTo>
                  <a:lnTo>
                    <a:pt x="2712974" y="14859"/>
                  </a:lnTo>
                  <a:lnTo>
                    <a:pt x="2712974" y="0"/>
                  </a:lnTo>
                  <a:close/>
                </a:path>
                <a:path w="3613150" h="776604">
                  <a:moveTo>
                    <a:pt x="2712974" y="29717"/>
                  </a:moveTo>
                  <a:lnTo>
                    <a:pt x="2668651" y="29717"/>
                  </a:lnTo>
                  <a:lnTo>
                    <a:pt x="2668651" y="44450"/>
                  </a:lnTo>
                  <a:lnTo>
                    <a:pt x="2712974" y="44450"/>
                  </a:lnTo>
                  <a:lnTo>
                    <a:pt x="2712974" y="29717"/>
                  </a:lnTo>
                  <a:close/>
                </a:path>
                <a:path w="3613150" h="776604">
                  <a:moveTo>
                    <a:pt x="2802001" y="0"/>
                  </a:moveTo>
                  <a:lnTo>
                    <a:pt x="2757551" y="0"/>
                  </a:lnTo>
                  <a:lnTo>
                    <a:pt x="2757551" y="14859"/>
                  </a:lnTo>
                  <a:lnTo>
                    <a:pt x="2802001" y="14859"/>
                  </a:lnTo>
                  <a:lnTo>
                    <a:pt x="2802001" y="0"/>
                  </a:lnTo>
                  <a:close/>
                </a:path>
                <a:path w="3613150" h="776604">
                  <a:moveTo>
                    <a:pt x="2802001" y="29717"/>
                  </a:moveTo>
                  <a:lnTo>
                    <a:pt x="2757551" y="29717"/>
                  </a:lnTo>
                  <a:lnTo>
                    <a:pt x="2757551" y="44450"/>
                  </a:lnTo>
                  <a:lnTo>
                    <a:pt x="2802001" y="44450"/>
                  </a:lnTo>
                  <a:lnTo>
                    <a:pt x="2802001" y="29717"/>
                  </a:lnTo>
                  <a:close/>
                </a:path>
                <a:path w="3613150" h="776604">
                  <a:moveTo>
                    <a:pt x="2890901" y="0"/>
                  </a:moveTo>
                  <a:lnTo>
                    <a:pt x="2846324" y="0"/>
                  </a:lnTo>
                  <a:lnTo>
                    <a:pt x="2846324" y="14859"/>
                  </a:lnTo>
                  <a:lnTo>
                    <a:pt x="2890901" y="14859"/>
                  </a:lnTo>
                  <a:lnTo>
                    <a:pt x="2890901" y="0"/>
                  </a:lnTo>
                  <a:close/>
                </a:path>
                <a:path w="3613150" h="776604">
                  <a:moveTo>
                    <a:pt x="2890901" y="29717"/>
                  </a:moveTo>
                  <a:lnTo>
                    <a:pt x="2846324" y="29717"/>
                  </a:lnTo>
                  <a:lnTo>
                    <a:pt x="2846324" y="44450"/>
                  </a:lnTo>
                  <a:lnTo>
                    <a:pt x="2890901" y="44450"/>
                  </a:lnTo>
                  <a:lnTo>
                    <a:pt x="2890901" y="29717"/>
                  </a:lnTo>
                  <a:close/>
                </a:path>
                <a:path w="3613150" h="776604">
                  <a:moveTo>
                    <a:pt x="2979674" y="0"/>
                  </a:moveTo>
                  <a:lnTo>
                    <a:pt x="2935351" y="0"/>
                  </a:lnTo>
                  <a:lnTo>
                    <a:pt x="2935351" y="14859"/>
                  </a:lnTo>
                  <a:lnTo>
                    <a:pt x="2979674" y="14859"/>
                  </a:lnTo>
                  <a:lnTo>
                    <a:pt x="2979674" y="0"/>
                  </a:lnTo>
                  <a:close/>
                </a:path>
                <a:path w="3613150" h="776604">
                  <a:moveTo>
                    <a:pt x="2979674" y="29717"/>
                  </a:moveTo>
                  <a:lnTo>
                    <a:pt x="2935351" y="29717"/>
                  </a:lnTo>
                  <a:lnTo>
                    <a:pt x="2935351" y="44450"/>
                  </a:lnTo>
                  <a:lnTo>
                    <a:pt x="2979674" y="44450"/>
                  </a:lnTo>
                  <a:lnTo>
                    <a:pt x="2979674" y="29717"/>
                  </a:lnTo>
                  <a:close/>
                </a:path>
                <a:path w="3613150" h="776604">
                  <a:moveTo>
                    <a:pt x="3068701" y="0"/>
                  </a:moveTo>
                  <a:lnTo>
                    <a:pt x="3024251" y="0"/>
                  </a:lnTo>
                  <a:lnTo>
                    <a:pt x="3024251" y="14859"/>
                  </a:lnTo>
                  <a:lnTo>
                    <a:pt x="3068701" y="14859"/>
                  </a:lnTo>
                  <a:lnTo>
                    <a:pt x="3068701" y="0"/>
                  </a:lnTo>
                  <a:close/>
                </a:path>
                <a:path w="3613150" h="776604">
                  <a:moveTo>
                    <a:pt x="3068701" y="29717"/>
                  </a:moveTo>
                  <a:lnTo>
                    <a:pt x="3024251" y="29717"/>
                  </a:lnTo>
                  <a:lnTo>
                    <a:pt x="3024251" y="44450"/>
                  </a:lnTo>
                  <a:lnTo>
                    <a:pt x="3068701" y="44450"/>
                  </a:lnTo>
                  <a:lnTo>
                    <a:pt x="3068701" y="29717"/>
                  </a:lnTo>
                  <a:close/>
                </a:path>
                <a:path w="3613150" h="776604">
                  <a:moveTo>
                    <a:pt x="3157601" y="0"/>
                  </a:moveTo>
                  <a:lnTo>
                    <a:pt x="3113024" y="0"/>
                  </a:lnTo>
                  <a:lnTo>
                    <a:pt x="3113024" y="14859"/>
                  </a:lnTo>
                  <a:lnTo>
                    <a:pt x="3157601" y="14859"/>
                  </a:lnTo>
                  <a:lnTo>
                    <a:pt x="3157601" y="0"/>
                  </a:lnTo>
                  <a:close/>
                </a:path>
                <a:path w="3613150" h="776604">
                  <a:moveTo>
                    <a:pt x="3157601" y="29717"/>
                  </a:moveTo>
                  <a:lnTo>
                    <a:pt x="3113024" y="29717"/>
                  </a:lnTo>
                  <a:lnTo>
                    <a:pt x="3113024" y="44450"/>
                  </a:lnTo>
                  <a:lnTo>
                    <a:pt x="3157601" y="44450"/>
                  </a:lnTo>
                  <a:lnTo>
                    <a:pt x="3157601" y="29717"/>
                  </a:lnTo>
                  <a:close/>
                </a:path>
                <a:path w="3613150" h="776604">
                  <a:moveTo>
                    <a:pt x="3246374" y="0"/>
                  </a:moveTo>
                  <a:lnTo>
                    <a:pt x="3202051" y="0"/>
                  </a:lnTo>
                  <a:lnTo>
                    <a:pt x="3202051" y="14859"/>
                  </a:lnTo>
                  <a:lnTo>
                    <a:pt x="3246374" y="14859"/>
                  </a:lnTo>
                  <a:lnTo>
                    <a:pt x="3246374" y="0"/>
                  </a:lnTo>
                  <a:close/>
                </a:path>
                <a:path w="3613150" h="776604">
                  <a:moveTo>
                    <a:pt x="3246374" y="29717"/>
                  </a:moveTo>
                  <a:lnTo>
                    <a:pt x="3202051" y="29717"/>
                  </a:lnTo>
                  <a:lnTo>
                    <a:pt x="3202051" y="44450"/>
                  </a:lnTo>
                  <a:lnTo>
                    <a:pt x="3246374" y="44450"/>
                  </a:lnTo>
                  <a:lnTo>
                    <a:pt x="3246374" y="29717"/>
                  </a:lnTo>
                  <a:close/>
                </a:path>
                <a:path w="3613150" h="776604">
                  <a:moveTo>
                    <a:pt x="3335401" y="0"/>
                  </a:moveTo>
                  <a:lnTo>
                    <a:pt x="3290951" y="0"/>
                  </a:lnTo>
                  <a:lnTo>
                    <a:pt x="3290951" y="14859"/>
                  </a:lnTo>
                  <a:lnTo>
                    <a:pt x="3335401" y="14859"/>
                  </a:lnTo>
                  <a:lnTo>
                    <a:pt x="3335401" y="0"/>
                  </a:lnTo>
                  <a:close/>
                </a:path>
                <a:path w="3613150" h="776604">
                  <a:moveTo>
                    <a:pt x="3335401" y="29717"/>
                  </a:moveTo>
                  <a:lnTo>
                    <a:pt x="3290951" y="29717"/>
                  </a:lnTo>
                  <a:lnTo>
                    <a:pt x="3290951" y="44450"/>
                  </a:lnTo>
                  <a:lnTo>
                    <a:pt x="3335401" y="44450"/>
                  </a:lnTo>
                  <a:lnTo>
                    <a:pt x="3335401" y="29717"/>
                  </a:lnTo>
                  <a:close/>
                </a:path>
                <a:path w="3613150" h="776604">
                  <a:moveTo>
                    <a:pt x="3424301" y="0"/>
                  </a:moveTo>
                  <a:lnTo>
                    <a:pt x="3379724" y="0"/>
                  </a:lnTo>
                  <a:lnTo>
                    <a:pt x="3379724" y="14859"/>
                  </a:lnTo>
                  <a:lnTo>
                    <a:pt x="3424301" y="14859"/>
                  </a:lnTo>
                  <a:lnTo>
                    <a:pt x="3424301" y="0"/>
                  </a:lnTo>
                  <a:close/>
                </a:path>
                <a:path w="3613150" h="776604">
                  <a:moveTo>
                    <a:pt x="3424301" y="29717"/>
                  </a:moveTo>
                  <a:lnTo>
                    <a:pt x="3379724" y="29717"/>
                  </a:lnTo>
                  <a:lnTo>
                    <a:pt x="3379724" y="44450"/>
                  </a:lnTo>
                  <a:lnTo>
                    <a:pt x="3424301" y="44450"/>
                  </a:lnTo>
                  <a:lnTo>
                    <a:pt x="3424301" y="29717"/>
                  </a:lnTo>
                  <a:close/>
                </a:path>
                <a:path w="3613150" h="776604">
                  <a:moveTo>
                    <a:pt x="3513074" y="0"/>
                  </a:moveTo>
                  <a:lnTo>
                    <a:pt x="3468751" y="0"/>
                  </a:lnTo>
                  <a:lnTo>
                    <a:pt x="3468751" y="14859"/>
                  </a:lnTo>
                  <a:lnTo>
                    <a:pt x="3513074" y="14859"/>
                  </a:lnTo>
                  <a:lnTo>
                    <a:pt x="3513074" y="0"/>
                  </a:lnTo>
                  <a:close/>
                </a:path>
                <a:path w="3613150" h="776604">
                  <a:moveTo>
                    <a:pt x="3513074" y="29717"/>
                  </a:moveTo>
                  <a:lnTo>
                    <a:pt x="3468751" y="29717"/>
                  </a:lnTo>
                  <a:lnTo>
                    <a:pt x="3468751" y="44450"/>
                  </a:lnTo>
                  <a:lnTo>
                    <a:pt x="3513074" y="44450"/>
                  </a:lnTo>
                  <a:lnTo>
                    <a:pt x="3513074" y="29717"/>
                  </a:lnTo>
                  <a:close/>
                </a:path>
                <a:path w="3613150" h="776604">
                  <a:moveTo>
                    <a:pt x="3583559" y="29717"/>
                  </a:moveTo>
                  <a:lnTo>
                    <a:pt x="3557651" y="29717"/>
                  </a:lnTo>
                  <a:lnTo>
                    <a:pt x="3557651" y="44450"/>
                  </a:lnTo>
                  <a:lnTo>
                    <a:pt x="3568700" y="44450"/>
                  </a:lnTo>
                  <a:lnTo>
                    <a:pt x="3583559" y="33400"/>
                  </a:lnTo>
                  <a:lnTo>
                    <a:pt x="3583559" y="29717"/>
                  </a:lnTo>
                  <a:close/>
                </a:path>
                <a:path w="3613150" h="776604">
                  <a:moveTo>
                    <a:pt x="3613150" y="0"/>
                  </a:moveTo>
                  <a:lnTo>
                    <a:pt x="3557651" y="0"/>
                  </a:lnTo>
                  <a:lnTo>
                    <a:pt x="3557651" y="14859"/>
                  </a:lnTo>
                  <a:lnTo>
                    <a:pt x="3598291" y="14859"/>
                  </a:lnTo>
                  <a:lnTo>
                    <a:pt x="3598291" y="33400"/>
                  </a:lnTo>
                  <a:lnTo>
                    <a:pt x="3613150" y="33400"/>
                  </a:lnTo>
                  <a:lnTo>
                    <a:pt x="3613150" y="0"/>
                  </a:lnTo>
                  <a:close/>
                </a:path>
                <a:path w="3613150" h="776604">
                  <a:moveTo>
                    <a:pt x="3613150" y="77850"/>
                  </a:moveTo>
                  <a:lnTo>
                    <a:pt x="3598291" y="77850"/>
                  </a:lnTo>
                  <a:lnTo>
                    <a:pt x="3598291" y="122300"/>
                  </a:lnTo>
                  <a:lnTo>
                    <a:pt x="3613150" y="122300"/>
                  </a:lnTo>
                  <a:lnTo>
                    <a:pt x="3613150" y="77850"/>
                  </a:lnTo>
                  <a:close/>
                </a:path>
                <a:path w="3613150" h="776604">
                  <a:moveTo>
                    <a:pt x="3583559" y="77850"/>
                  </a:moveTo>
                  <a:lnTo>
                    <a:pt x="3568700" y="77850"/>
                  </a:lnTo>
                  <a:lnTo>
                    <a:pt x="3568700" y="122300"/>
                  </a:lnTo>
                  <a:lnTo>
                    <a:pt x="3583559" y="122300"/>
                  </a:lnTo>
                  <a:lnTo>
                    <a:pt x="3583559" y="77850"/>
                  </a:lnTo>
                  <a:close/>
                </a:path>
                <a:path w="3613150" h="776604">
                  <a:moveTo>
                    <a:pt x="3613150" y="166750"/>
                  </a:moveTo>
                  <a:lnTo>
                    <a:pt x="3598291" y="166750"/>
                  </a:lnTo>
                  <a:lnTo>
                    <a:pt x="3598291" y="211200"/>
                  </a:lnTo>
                  <a:lnTo>
                    <a:pt x="3613150" y="211200"/>
                  </a:lnTo>
                  <a:lnTo>
                    <a:pt x="3613150" y="166750"/>
                  </a:lnTo>
                  <a:close/>
                </a:path>
                <a:path w="3613150" h="776604">
                  <a:moveTo>
                    <a:pt x="3583559" y="166750"/>
                  </a:moveTo>
                  <a:lnTo>
                    <a:pt x="3568700" y="166750"/>
                  </a:lnTo>
                  <a:lnTo>
                    <a:pt x="3568700" y="211200"/>
                  </a:lnTo>
                  <a:lnTo>
                    <a:pt x="3583559" y="211200"/>
                  </a:lnTo>
                  <a:lnTo>
                    <a:pt x="3583559" y="166750"/>
                  </a:lnTo>
                  <a:close/>
                </a:path>
                <a:path w="3613150" h="776604">
                  <a:moveTo>
                    <a:pt x="3613150" y="255650"/>
                  </a:moveTo>
                  <a:lnTo>
                    <a:pt x="3598291" y="255650"/>
                  </a:lnTo>
                  <a:lnTo>
                    <a:pt x="3598291" y="300100"/>
                  </a:lnTo>
                  <a:lnTo>
                    <a:pt x="3613150" y="300100"/>
                  </a:lnTo>
                  <a:lnTo>
                    <a:pt x="3613150" y="255650"/>
                  </a:lnTo>
                  <a:close/>
                </a:path>
                <a:path w="3613150" h="776604">
                  <a:moveTo>
                    <a:pt x="3583559" y="255650"/>
                  </a:moveTo>
                  <a:lnTo>
                    <a:pt x="3568700" y="255650"/>
                  </a:lnTo>
                  <a:lnTo>
                    <a:pt x="3568700" y="300100"/>
                  </a:lnTo>
                  <a:lnTo>
                    <a:pt x="3583559" y="300100"/>
                  </a:lnTo>
                  <a:lnTo>
                    <a:pt x="3583559" y="255650"/>
                  </a:lnTo>
                  <a:close/>
                </a:path>
                <a:path w="3613150" h="776604">
                  <a:moveTo>
                    <a:pt x="3613150" y="344550"/>
                  </a:moveTo>
                  <a:lnTo>
                    <a:pt x="3598291" y="344550"/>
                  </a:lnTo>
                  <a:lnTo>
                    <a:pt x="3598291" y="389000"/>
                  </a:lnTo>
                  <a:lnTo>
                    <a:pt x="3613150" y="389000"/>
                  </a:lnTo>
                  <a:lnTo>
                    <a:pt x="3613150" y="344550"/>
                  </a:lnTo>
                  <a:close/>
                </a:path>
                <a:path w="3613150" h="776604">
                  <a:moveTo>
                    <a:pt x="3583559" y="344550"/>
                  </a:moveTo>
                  <a:lnTo>
                    <a:pt x="3568700" y="344550"/>
                  </a:lnTo>
                  <a:lnTo>
                    <a:pt x="3568700" y="389000"/>
                  </a:lnTo>
                  <a:lnTo>
                    <a:pt x="3583559" y="389000"/>
                  </a:lnTo>
                  <a:lnTo>
                    <a:pt x="3583559" y="344550"/>
                  </a:lnTo>
                  <a:close/>
                </a:path>
                <a:path w="3613150" h="776604">
                  <a:moveTo>
                    <a:pt x="3613150" y="433450"/>
                  </a:moveTo>
                  <a:lnTo>
                    <a:pt x="3598291" y="433450"/>
                  </a:lnTo>
                  <a:lnTo>
                    <a:pt x="3598291" y="477900"/>
                  </a:lnTo>
                  <a:lnTo>
                    <a:pt x="3613150" y="477900"/>
                  </a:lnTo>
                  <a:lnTo>
                    <a:pt x="3613150" y="433450"/>
                  </a:lnTo>
                  <a:close/>
                </a:path>
                <a:path w="3613150" h="776604">
                  <a:moveTo>
                    <a:pt x="3583559" y="433450"/>
                  </a:moveTo>
                  <a:lnTo>
                    <a:pt x="3568700" y="433450"/>
                  </a:lnTo>
                  <a:lnTo>
                    <a:pt x="3568700" y="477900"/>
                  </a:lnTo>
                  <a:lnTo>
                    <a:pt x="3583559" y="477900"/>
                  </a:lnTo>
                  <a:lnTo>
                    <a:pt x="3583559" y="433450"/>
                  </a:lnTo>
                  <a:close/>
                </a:path>
                <a:path w="3613150" h="776604">
                  <a:moveTo>
                    <a:pt x="3613150" y="522350"/>
                  </a:moveTo>
                  <a:lnTo>
                    <a:pt x="3598291" y="522350"/>
                  </a:lnTo>
                  <a:lnTo>
                    <a:pt x="3598291" y="566801"/>
                  </a:lnTo>
                  <a:lnTo>
                    <a:pt x="3613150" y="566801"/>
                  </a:lnTo>
                  <a:lnTo>
                    <a:pt x="3613150" y="522350"/>
                  </a:lnTo>
                  <a:close/>
                </a:path>
                <a:path w="3613150" h="776604">
                  <a:moveTo>
                    <a:pt x="3583559" y="522350"/>
                  </a:moveTo>
                  <a:lnTo>
                    <a:pt x="3568700" y="522350"/>
                  </a:lnTo>
                  <a:lnTo>
                    <a:pt x="3568700" y="566801"/>
                  </a:lnTo>
                  <a:lnTo>
                    <a:pt x="3583559" y="566801"/>
                  </a:lnTo>
                  <a:lnTo>
                    <a:pt x="3583559" y="522350"/>
                  </a:lnTo>
                  <a:close/>
                </a:path>
                <a:path w="3613150" h="776604">
                  <a:moveTo>
                    <a:pt x="3613150" y="611251"/>
                  </a:moveTo>
                  <a:lnTo>
                    <a:pt x="3598291" y="611251"/>
                  </a:lnTo>
                  <a:lnTo>
                    <a:pt x="3598291" y="655701"/>
                  </a:lnTo>
                  <a:lnTo>
                    <a:pt x="3613150" y="655701"/>
                  </a:lnTo>
                  <a:lnTo>
                    <a:pt x="3613150" y="611251"/>
                  </a:lnTo>
                  <a:close/>
                </a:path>
                <a:path w="3613150" h="776604">
                  <a:moveTo>
                    <a:pt x="3583559" y="611251"/>
                  </a:moveTo>
                  <a:lnTo>
                    <a:pt x="3568700" y="611251"/>
                  </a:lnTo>
                  <a:lnTo>
                    <a:pt x="3568700" y="655701"/>
                  </a:lnTo>
                  <a:lnTo>
                    <a:pt x="3583559" y="655701"/>
                  </a:lnTo>
                  <a:lnTo>
                    <a:pt x="3583559" y="611251"/>
                  </a:lnTo>
                  <a:close/>
                </a:path>
                <a:path w="3613150" h="776604">
                  <a:moveTo>
                    <a:pt x="3613150" y="700151"/>
                  </a:moveTo>
                  <a:lnTo>
                    <a:pt x="3598291" y="700151"/>
                  </a:lnTo>
                  <a:lnTo>
                    <a:pt x="3598291" y="744601"/>
                  </a:lnTo>
                  <a:lnTo>
                    <a:pt x="3613150" y="744601"/>
                  </a:lnTo>
                  <a:lnTo>
                    <a:pt x="3613150" y="700151"/>
                  </a:lnTo>
                  <a:close/>
                </a:path>
                <a:path w="3613150" h="776604">
                  <a:moveTo>
                    <a:pt x="3583559" y="700151"/>
                  </a:moveTo>
                  <a:lnTo>
                    <a:pt x="3568700" y="700151"/>
                  </a:lnTo>
                  <a:lnTo>
                    <a:pt x="3568700" y="744601"/>
                  </a:lnTo>
                  <a:lnTo>
                    <a:pt x="3583559" y="744601"/>
                  </a:lnTo>
                  <a:lnTo>
                    <a:pt x="3583559" y="700151"/>
                  </a:lnTo>
                  <a:close/>
                </a:path>
                <a:path w="3613150" h="776604">
                  <a:moveTo>
                    <a:pt x="3556000" y="761530"/>
                  </a:moveTo>
                  <a:lnTo>
                    <a:pt x="3511550" y="761530"/>
                  </a:lnTo>
                  <a:lnTo>
                    <a:pt x="3511550" y="776351"/>
                  </a:lnTo>
                  <a:lnTo>
                    <a:pt x="3556000" y="776351"/>
                  </a:lnTo>
                  <a:lnTo>
                    <a:pt x="3556000" y="761530"/>
                  </a:lnTo>
                  <a:close/>
                </a:path>
                <a:path w="3613150" h="776604">
                  <a:moveTo>
                    <a:pt x="3556000" y="731901"/>
                  </a:moveTo>
                  <a:lnTo>
                    <a:pt x="3511550" y="731901"/>
                  </a:lnTo>
                  <a:lnTo>
                    <a:pt x="3511550" y="746709"/>
                  </a:lnTo>
                  <a:lnTo>
                    <a:pt x="3556000" y="746709"/>
                  </a:lnTo>
                  <a:lnTo>
                    <a:pt x="3556000" y="731901"/>
                  </a:lnTo>
                  <a:close/>
                </a:path>
                <a:path w="3613150" h="776604">
                  <a:moveTo>
                    <a:pt x="3467100" y="761530"/>
                  </a:moveTo>
                  <a:lnTo>
                    <a:pt x="3422650" y="761530"/>
                  </a:lnTo>
                  <a:lnTo>
                    <a:pt x="3422650" y="776351"/>
                  </a:lnTo>
                  <a:lnTo>
                    <a:pt x="3467100" y="776351"/>
                  </a:lnTo>
                  <a:lnTo>
                    <a:pt x="3467100" y="761530"/>
                  </a:lnTo>
                  <a:close/>
                </a:path>
                <a:path w="3613150" h="776604">
                  <a:moveTo>
                    <a:pt x="3467100" y="731901"/>
                  </a:moveTo>
                  <a:lnTo>
                    <a:pt x="3422650" y="731901"/>
                  </a:lnTo>
                  <a:lnTo>
                    <a:pt x="3422650" y="746709"/>
                  </a:lnTo>
                  <a:lnTo>
                    <a:pt x="3467100" y="746709"/>
                  </a:lnTo>
                  <a:lnTo>
                    <a:pt x="3467100" y="731901"/>
                  </a:lnTo>
                  <a:close/>
                </a:path>
                <a:path w="3613150" h="776604">
                  <a:moveTo>
                    <a:pt x="3378200" y="761530"/>
                  </a:moveTo>
                  <a:lnTo>
                    <a:pt x="3333750" y="761530"/>
                  </a:lnTo>
                  <a:lnTo>
                    <a:pt x="3333750" y="776351"/>
                  </a:lnTo>
                  <a:lnTo>
                    <a:pt x="3378200" y="776351"/>
                  </a:lnTo>
                  <a:lnTo>
                    <a:pt x="3378200" y="761530"/>
                  </a:lnTo>
                  <a:close/>
                </a:path>
                <a:path w="3613150" h="776604">
                  <a:moveTo>
                    <a:pt x="3378200" y="731901"/>
                  </a:moveTo>
                  <a:lnTo>
                    <a:pt x="3333750" y="731901"/>
                  </a:lnTo>
                  <a:lnTo>
                    <a:pt x="3333750" y="746709"/>
                  </a:lnTo>
                  <a:lnTo>
                    <a:pt x="3378200" y="746709"/>
                  </a:lnTo>
                  <a:lnTo>
                    <a:pt x="3378200" y="731901"/>
                  </a:lnTo>
                  <a:close/>
                </a:path>
                <a:path w="3613150" h="776604">
                  <a:moveTo>
                    <a:pt x="3289300" y="761530"/>
                  </a:moveTo>
                  <a:lnTo>
                    <a:pt x="3244850" y="761530"/>
                  </a:lnTo>
                  <a:lnTo>
                    <a:pt x="3244850" y="776351"/>
                  </a:lnTo>
                  <a:lnTo>
                    <a:pt x="3289300" y="776351"/>
                  </a:lnTo>
                  <a:lnTo>
                    <a:pt x="3289300" y="761530"/>
                  </a:lnTo>
                  <a:close/>
                </a:path>
                <a:path w="3613150" h="776604">
                  <a:moveTo>
                    <a:pt x="3289300" y="731901"/>
                  </a:moveTo>
                  <a:lnTo>
                    <a:pt x="3244850" y="731901"/>
                  </a:lnTo>
                  <a:lnTo>
                    <a:pt x="3244850" y="746709"/>
                  </a:lnTo>
                  <a:lnTo>
                    <a:pt x="3289300" y="746709"/>
                  </a:lnTo>
                  <a:lnTo>
                    <a:pt x="3289300" y="731901"/>
                  </a:lnTo>
                  <a:close/>
                </a:path>
                <a:path w="3613150" h="776604">
                  <a:moveTo>
                    <a:pt x="3200400" y="761530"/>
                  </a:moveTo>
                  <a:lnTo>
                    <a:pt x="3155950" y="761530"/>
                  </a:lnTo>
                  <a:lnTo>
                    <a:pt x="3155950" y="776351"/>
                  </a:lnTo>
                  <a:lnTo>
                    <a:pt x="3200400" y="776351"/>
                  </a:lnTo>
                  <a:lnTo>
                    <a:pt x="3200400" y="761530"/>
                  </a:lnTo>
                  <a:close/>
                </a:path>
                <a:path w="3613150" h="776604">
                  <a:moveTo>
                    <a:pt x="3200400" y="731901"/>
                  </a:moveTo>
                  <a:lnTo>
                    <a:pt x="3155950" y="731901"/>
                  </a:lnTo>
                  <a:lnTo>
                    <a:pt x="3155950" y="746709"/>
                  </a:lnTo>
                  <a:lnTo>
                    <a:pt x="3200400" y="746709"/>
                  </a:lnTo>
                  <a:lnTo>
                    <a:pt x="3200400" y="731901"/>
                  </a:lnTo>
                  <a:close/>
                </a:path>
                <a:path w="3613150" h="776604">
                  <a:moveTo>
                    <a:pt x="3111500" y="761530"/>
                  </a:moveTo>
                  <a:lnTo>
                    <a:pt x="3067050" y="761530"/>
                  </a:lnTo>
                  <a:lnTo>
                    <a:pt x="3067050" y="776351"/>
                  </a:lnTo>
                  <a:lnTo>
                    <a:pt x="3111500" y="776351"/>
                  </a:lnTo>
                  <a:lnTo>
                    <a:pt x="3111500" y="761530"/>
                  </a:lnTo>
                  <a:close/>
                </a:path>
                <a:path w="3613150" h="776604">
                  <a:moveTo>
                    <a:pt x="3111500" y="731901"/>
                  </a:moveTo>
                  <a:lnTo>
                    <a:pt x="3067050" y="731901"/>
                  </a:lnTo>
                  <a:lnTo>
                    <a:pt x="3067050" y="746709"/>
                  </a:lnTo>
                  <a:lnTo>
                    <a:pt x="3111500" y="746709"/>
                  </a:lnTo>
                  <a:lnTo>
                    <a:pt x="3111500" y="731901"/>
                  </a:lnTo>
                  <a:close/>
                </a:path>
                <a:path w="3613150" h="776604">
                  <a:moveTo>
                    <a:pt x="3022600" y="761530"/>
                  </a:moveTo>
                  <a:lnTo>
                    <a:pt x="2978150" y="761530"/>
                  </a:lnTo>
                  <a:lnTo>
                    <a:pt x="2978150" y="776351"/>
                  </a:lnTo>
                  <a:lnTo>
                    <a:pt x="3022600" y="776351"/>
                  </a:lnTo>
                  <a:lnTo>
                    <a:pt x="3022600" y="761530"/>
                  </a:lnTo>
                  <a:close/>
                </a:path>
                <a:path w="3613150" h="776604">
                  <a:moveTo>
                    <a:pt x="3022600" y="731901"/>
                  </a:moveTo>
                  <a:lnTo>
                    <a:pt x="2978150" y="731901"/>
                  </a:lnTo>
                  <a:lnTo>
                    <a:pt x="2978150" y="746709"/>
                  </a:lnTo>
                  <a:lnTo>
                    <a:pt x="3022600" y="746709"/>
                  </a:lnTo>
                  <a:lnTo>
                    <a:pt x="3022600" y="731901"/>
                  </a:lnTo>
                  <a:close/>
                </a:path>
                <a:path w="3613150" h="776604">
                  <a:moveTo>
                    <a:pt x="2933700" y="761530"/>
                  </a:moveTo>
                  <a:lnTo>
                    <a:pt x="2889250" y="761530"/>
                  </a:lnTo>
                  <a:lnTo>
                    <a:pt x="2889250" y="776351"/>
                  </a:lnTo>
                  <a:lnTo>
                    <a:pt x="2933700" y="776351"/>
                  </a:lnTo>
                  <a:lnTo>
                    <a:pt x="2933700" y="761530"/>
                  </a:lnTo>
                  <a:close/>
                </a:path>
                <a:path w="3613150" h="776604">
                  <a:moveTo>
                    <a:pt x="2933700" y="731901"/>
                  </a:moveTo>
                  <a:lnTo>
                    <a:pt x="2889250" y="731901"/>
                  </a:lnTo>
                  <a:lnTo>
                    <a:pt x="2889250" y="746709"/>
                  </a:lnTo>
                  <a:lnTo>
                    <a:pt x="2933700" y="746709"/>
                  </a:lnTo>
                  <a:lnTo>
                    <a:pt x="2933700" y="731901"/>
                  </a:lnTo>
                  <a:close/>
                </a:path>
                <a:path w="3613150" h="776604">
                  <a:moveTo>
                    <a:pt x="2844800" y="761530"/>
                  </a:moveTo>
                  <a:lnTo>
                    <a:pt x="2800350" y="761530"/>
                  </a:lnTo>
                  <a:lnTo>
                    <a:pt x="2800350" y="776351"/>
                  </a:lnTo>
                  <a:lnTo>
                    <a:pt x="2844800" y="776351"/>
                  </a:lnTo>
                  <a:lnTo>
                    <a:pt x="2844800" y="761530"/>
                  </a:lnTo>
                  <a:close/>
                </a:path>
                <a:path w="3613150" h="776604">
                  <a:moveTo>
                    <a:pt x="2844800" y="731901"/>
                  </a:moveTo>
                  <a:lnTo>
                    <a:pt x="2800350" y="731901"/>
                  </a:lnTo>
                  <a:lnTo>
                    <a:pt x="2800350" y="746709"/>
                  </a:lnTo>
                  <a:lnTo>
                    <a:pt x="2844800" y="746709"/>
                  </a:lnTo>
                  <a:lnTo>
                    <a:pt x="2844800" y="731901"/>
                  </a:lnTo>
                  <a:close/>
                </a:path>
                <a:path w="3613150" h="776604">
                  <a:moveTo>
                    <a:pt x="2755900" y="761530"/>
                  </a:moveTo>
                  <a:lnTo>
                    <a:pt x="2711450" y="761530"/>
                  </a:lnTo>
                  <a:lnTo>
                    <a:pt x="2711450" y="776351"/>
                  </a:lnTo>
                  <a:lnTo>
                    <a:pt x="2755900" y="776351"/>
                  </a:lnTo>
                  <a:lnTo>
                    <a:pt x="2755900" y="761530"/>
                  </a:lnTo>
                  <a:close/>
                </a:path>
                <a:path w="3613150" h="776604">
                  <a:moveTo>
                    <a:pt x="2755900" y="731901"/>
                  </a:moveTo>
                  <a:lnTo>
                    <a:pt x="2711450" y="731901"/>
                  </a:lnTo>
                  <a:lnTo>
                    <a:pt x="2711450" y="746709"/>
                  </a:lnTo>
                  <a:lnTo>
                    <a:pt x="2755900" y="746709"/>
                  </a:lnTo>
                  <a:lnTo>
                    <a:pt x="2755900" y="731901"/>
                  </a:lnTo>
                  <a:close/>
                </a:path>
                <a:path w="3613150" h="776604">
                  <a:moveTo>
                    <a:pt x="2667000" y="761530"/>
                  </a:moveTo>
                  <a:lnTo>
                    <a:pt x="2622550" y="761530"/>
                  </a:lnTo>
                  <a:lnTo>
                    <a:pt x="2622550" y="776351"/>
                  </a:lnTo>
                  <a:lnTo>
                    <a:pt x="2667000" y="776351"/>
                  </a:lnTo>
                  <a:lnTo>
                    <a:pt x="2667000" y="761530"/>
                  </a:lnTo>
                  <a:close/>
                </a:path>
                <a:path w="3613150" h="776604">
                  <a:moveTo>
                    <a:pt x="2667000" y="731901"/>
                  </a:moveTo>
                  <a:lnTo>
                    <a:pt x="2622550" y="731901"/>
                  </a:lnTo>
                  <a:lnTo>
                    <a:pt x="2622550" y="746709"/>
                  </a:lnTo>
                  <a:lnTo>
                    <a:pt x="2667000" y="746709"/>
                  </a:lnTo>
                  <a:lnTo>
                    <a:pt x="2667000" y="731901"/>
                  </a:lnTo>
                  <a:close/>
                </a:path>
                <a:path w="3613150" h="776604">
                  <a:moveTo>
                    <a:pt x="2578100" y="761530"/>
                  </a:moveTo>
                  <a:lnTo>
                    <a:pt x="2533650" y="761530"/>
                  </a:lnTo>
                  <a:lnTo>
                    <a:pt x="2533650" y="776351"/>
                  </a:lnTo>
                  <a:lnTo>
                    <a:pt x="2578100" y="776351"/>
                  </a:lnTo>
                  <a:lnTo>
                    <a:pt x="2578100" y="761530"/>
                  </a:lnTo>
                  <a:close/>
                </a:path>
                <a:path w="3613150" h="776604">
                  <a:moveTo>
                    <a:pt x="2578100" y="731901"/>
                  </a:moveTo>
                  <a:lnTo>
                    <a:pt x="2533650" y="731901"/>
                  </a:lnTo>
                  <a:lnTo>
                    <a:pt x="2533650" y="746709"/>
                  </a:lnTo>
                  <a:lnTo>
                    <a:pt x="2578100" y="746709"/>
                  </a:lnTo>
                  <a:lnTo>
                    <a:pt x="2578100" y="731901"/>
                  </a:lnTo>
                  <a:close/>
                </a:path>
                <a:path w="3613150" h="776604">
                  <a:moveTo>
                    <a:pt x="2489200" y="761530"/>
                  </a:moveTo>
                  <a:lnTo>
                    <a:pt x="2444750" y="761530"/>
                  </a:lnTo>
                  <a:lnTo>
                    <a:pt x="2444750" y="776351"/>
                  </a:lnTo>
                  <a:lnTo>
                    <a:pt x="2489200" y="776351"/>
                  </a:lnTo>
                  <a:lnTo>
                    <a:pt x="2489200" y="761530"/>
                  </a:lnTo>
                  <a:close/>
                </a:path>
                <a:path w="3613150" h="776604">
                  <a:moveTo>
                    <a:pt x="2489200" y="731901"/>
                  </a:moveTo>
                  <a:lnTo>
                    <a:pt x="2444750" y="731901"/>
                  </a:lnTo>
                  <a:lnTo>
                    <a:pt x="2444750" y="746709"/>
                  </a:lnTo>
                  <a:lnTo>
                    <a:pt x="2489200" y="746709"/>
                  </a:lnTo>
                  <a:lnTo>
                    <a:pt x="2489200" y="731901"/>
                  </a:lnTo>
                  <a:close/>
                </a:path>
                <a:path w="3613150" h="776604">
                  <a:moveTo>
                    <a:pt x="2400300" y="761530"/>
                  </a:moveTo>
                  <a:lnTo>
                    <a:pt x="2355850" y="761530"/>
                  </a:lnTo>
                  <a:lnTo>
                    <a:pt x="2355850" y="776351"/>
                  </a:lnTo>
                  <a:lnTo>
                    <a:pt x="2400300" y="776351"/>
                  </a:lnTo>
                  <a:lnTo>
                    <a:pt x="2400300" y="761530"/>
                  </a:lnTo>
                  <a:close/>
                </a:path>
                <a:path w="3613150" h="776604">
                  <a:moveTo>
                    <a:pt x="2400300" y="731901"/>
                  </a:moveTo>
                  <a:lnTo>
                    <a:pt x="2355850" y="731901"/>
                  </a:lnTo>
                  <a:lnTo>
                    <a:pt x="2355850" y="746709"/>
                  </a:lnTo>
                  <a:lnTo>
                    <a:pt x="2400300" y="746709"/>
                  </a:lnTo>
                  <a:lnTo>
                    <a:pt x="2400300" y="731901"/>
                  </a:lnTo>
                  <a:close/>
                </a:path>
                <a:path w="3613150" h="776604">
                  <a:moveTo>
                    <a:pt x="2311400" y="761530"/>
                  </a:moveTo>
                  <a:lnTo>
                    <a:pt x="2266950" y="761530"/>
                  </a:lnTo>
                  <a:lnTo>
                    <a:pt x="2266950" y="776351"/>
                  </a:lnTo>
                  <a:lnTo>
                    <a:pt x="2311400" y="776351"/>
                  </a:lnTo>
                  <a:lnTo>
                    <a:pt x="2311400" y="761530"/>
                  </a:lnTo>
                  <a:close/>
                </a:path>
                <a:path w="3613150" h="776604">
                  <a:moveTo>
                    <a:pt x="2311400" y="731901"/>
                  </a:moveTo>
                  <a:lnTo>
                    <a:pt x="2266950" y="731901"/>
                  </a:lnTo>
                  <a:lnTo>
                    <a:pt x="2266950" y="746709"/>
                  </a:lnTo>
                  <a:lnTo>
                    <a:pt x="2311400" y="746709"/>
                  </a:lnTo>
                  <a:lnTo>
                    <a:pt x="2311400" y="731901"/>
                  </a:lnTo>
                  <a:close/>
                </a:path>
                <a:path w="3613150" h="776604">
                  <a:moveTo>
                    <a:pt x="2222500" y="761530"/>
                  </a:moveTo>
                  <a:lnTo>
                    <a:pt x="2178050" y="761530"/>
                  </a:lnTo>
                  <a:lnTo>
                    <a:pt x="2178050" y="776351"/>
                  </a:lnTo>
                  <a:lnTo>
                    <a:pt x="2222500" y="776351"/>
                  </a:lnTo>
                  <a:lnTo>
                    <a:pt x="2222500" y="761530"/>
                  </a:lnTo>
                  <a:close/>
                </a:path>
                <a:path w="3613150" h="776604">
                  <a:moveTo>
                    <a:pt x="2222500" y="731901"/>
                  </a:moveTo>
                  <a:lnTo>
                    <a:pt x="2178050" y="731901"/>
                  </a:lnTo>
                  <a:lnTo>
                    <a:pt x="2178050" y="746709"/>
                  </a:lnTo>
                  <a:lnTo>
                    <a:pt x="2222500" y="746709"/>
                  </a:lnTo>
                  <a:lnTo>
                    <a:pt x="2222500" y="731901"/>
                  </a:lnTo>
                  <a:close/>
                </a:path>
                <a:path w="3613150" h="776604">
                  <a:moveTo>
                    <a:pt x="2133600" y="761530"/>
                  </a:moveTo>
                  <a:lnTo>
                    <a:pt x="2089150" y="761530"/>
                  </a:lnTo>
                  <a:lnTo>
                    <a:pt x="2089150" y="776351"/>
                  </a:lnTo>
                  <a:lnTo>
                    <a:pt x="2133600" y="776351"/>
                  </a:lnTo>
                  <a:lnTo>
                    <a:pt x="2133600" y="761530"/>
                  </a:lnTo>
                  <a:close/>
                </a:path>
                <a:path w="3613150" h="776604">
                  <a:moveTo>
                    <a:pt x="2133600" y="731901"/>
                  </a:moveTo>
                  <a:lnTo>
                    <a:pt x="2089150" y="731901"/>
                  </a:lnTo>
                  <a:lnTo>
                    <a:pt x="2089150" y="746709"/>
                  </a:lnTo>
                  <a:lnTo>
                    <a:pt x="2133600" y="746709"/>
                  </a:lnTo>
                  <a:lnTo>
                    <a:pt x="2133600" y="731901"/>
                  </a:lnTo>
                  <a:close/>
                </a:path>
                <a:path w="3613150" h="776604">
                  <a:moveTo>
                    <a:pt x="2044700" y="761530"/>
                  </a:moveTo>
                  <a:lnTo>
                    <a:pt x="2000250" y="761530"/>
                  </a:lnTo>
                  <a:lnTo>
                    <a:pt x="2000250" y="776351"/>
                  </a:lnTo>
                  <a:lnTo>
                    <a:pt x="2044700" y="776351"/>
                  </a:lnTo>
                  <a:lnTo>
                    <a:pt x="2044700" y="761530"/>
                  </a:lnTo>
                  <a:close/>
                </a:path>
                <a:path w="3613150" h="776604">
                  <a:moveTo>
                    <a:pt x="2044700" y="731901"/>
                  </a:moveTo>
                  <a:lnTo>
                    <a:pt x="2000250" y="731901"/>
                  </a:lnTo>
                  <a:lnTo>
                    <a:pt x="2000250" y="746709"/>
                  </a:lnTo>
                  <a:lnTo>
                    <a:pt x="2044700" y="746709"/>
                  </a:lnTo>
                  <a:lnTo>
                    <a:pt x="2044700" y="731901"/>
                  </a:lnTo>
                  <a:close/>
                </a:path>
                <a:path w="3613150" h="776604">
                  <a:moveTo>
                    <a:pt x="1955800" y="761530"/>
                  </a:moveTo>
                  <a:lnTo>
                    <a:pt x="1911350" y="761530"/>
                  </a:lnTo>
                  <a:lnTo>
                    <a:pt x="1911350" y="776351"/>
                  </a:lnTo>
                  <a:lnTo>
                    <a:pt x="1955800" y="776351"/>
                  </a:lnTo>
                  <a:lnTo>
                    <a:pt x="1955800" y="761530"/>
                  </a:lnTo>
                  <a:close/>
                </a:path>
                <a:path w="3613150" h="776604">
                  <a:moveTo>
                    <a:pt x="1955800" y="731901"/>
                  </a:moveTo>
                  <a:lnTo>
                    <a:pt x="1911350" y="731901"/>
                  </a:lnTo>
                  <a:lnTo>
                    <a:pt x="1911350" y="746709"/>
                  </a:lnTo>
                  <a:lnTo>
                    <a:pt x="1955800" y="746709"/>
                  </a:lnTo>
                  <a:lnTo>
                    <a:pt x="1955800" y="731901"/>
                  </a:lnTo>
                  <a:close/>
                </a:path>
                <a:path w="3613150" h="776604">
                  <a:moveTo>
                    <a:pt x="1866900" y="761530"/>
                  </a:moveTo>
                  <a:lnTo>
                    <a:pt x="1822450" y="761530"/>
                  </a:lnTo>
                  <a:lnTo>
                    <a:pt x="1822450" y="776351"/>
                  </a:lnTo>
                  <a:lnTo>
                    <a:pt x="1866900" y="776351"/>
                  </a:lnTo>
                  <a:lnTo>
                    <a:pt x="1866900" y="761530"/>
                  </a:lnTo>
                  <a:close/>
                </a:path>
                <a:path w="3613150" h="776604">
                  <a:moveTo>
                    <a:pt x="1866900" y="731901"/>
                  </a:moveTo>
                  <a:lnTo>
                    <a:pt x="1822450" y="731901"/>
                  </a:lnTo>
                  <a:lnTo>
                    <a:pt x="1822450" y="746709"/>
                  </a:lnTo>
                  <a:lnTo>
                    <a:pt x="1866900" y="746709"/>
                  </a:lnTo>
                  <a:lnTo>
                    <a:pt x="1866900" y="731901"/>
                  </a:lnTo>
                  <a:close/>
                </a:path>
                <a:path w="3613150" h="776604">
                  <a:moveTo>
                    <a:pt x="1778000" y="761530"/>
                  </a:moveTo>
                  <a:lnTo>
                    <a:pt x="1733550" y="761530"/>
                  </a:lnTo>
                  <a:lnTo>
                    <a:pt x="1733550" y="776351"/>
                  </a:lnTo>
                  <a:lnTo>
                    <a:pt x="1778000" y="776351"/>
                  </a:lnTo>
                  <a:lnTo>
                    <a:pt x="1778000" y="761530"/>
                  </a:lnTo>
                  <a:close/>
                </a:path>
                <a:path w="3613150" h="776604">
                  <a:moveTo>
                    <a:pt x="1778000" y="731901"/>
                  </a:moveTo>
                  <a:lnTo>
                    <a:pt x="1733550" y="731901"/>
                  </a:lnTo>
                  <a:lnTo>
                    <a:pt x="1733550" y="746709"/>
                  </a:lnTo>
                  <a:lnTo>
                    <a:pt x="1778000" y="746709"/>
                  </a:lnTo>
                  <a:lnTo>
                    <a:pt x="1778000" y="731901"/>
                  </a:lnTo>
                  <a:close/>
                </a:path>
                <a:path w="3613150" h="776604">
                  <a:moveTo>
                    <a:pt x="1689100" y="761530"/>
                  </a:moveTo>
                  <a:lnTo>
                    <a:pt x="1644650" y="761530"/>
                  </a:lnTo>
                  <a:lnTo>
                    <a:pt x="1644650" y="776351"/>
                  </a:lnTo>
                  <a:lnTo>
                    <a:pt x="1689100" y="776351"/>
                  </a:lnTo>
                  <a:lnTo>
                    <a:pt x="1689100" y="761530"/>
                  </a:lnTo>
                  <a:close/>
                </a:path>
                <a:path w="3613150" h="776604">
                  <a:moveTo>
                    <a:pt x="1689100" y="731901"/>
                  </a:moveTo>
                  <a:lnTo>
                    <a:pt x="1644650" y="731901"/>
                  </a:lnTo>
                  <a:lnTo>
                    <a:pt x="1644650" y="746709"/>
                  </a:lnTo>
                  <a:lnTo>
                    <a:pt x="1689100" y="746709"/>
                  </a:lnTo>
                  <a:lnTo>
                    <a:pt x="1689100" y="731901"/>
                  </a:lnTo>
                  <a:close/>
                </a:path>
                <a:path w="3613150" h="776604">
                  <a:moveTo>
                    <a:pt x="1600200" y="761530"/>
                  </a:moveTo>
                  <a:lnTo>
                    <a:pt x="1555750" y="761530"/>
                  </a:lnTo>
                  <a:lnTo>
                    <a:pt x="1555750" y="776351"/>
                  </a:lnTo>
                  <a:lnTo>
                    <a:pt x="1600200" y="776351"/>
                  </a:lnTo>
                  <a:lnTo>
                    <a:pt x="1600200" y="761530"/>
                  </a:lnTo>
                  <a:close/>
                </a:path>
                <a:path w="3613150" h="776604">
                  <a:moveTo>
                    <a:pt x="1600200" y="731901"/>
                  </a:moveTo>
                  <a:lnTo>
                    <a:pt x="1555750" y="731901"/>
                  </a:lnTo>
                  <a:lnTo>
                    <a:pt x="1555750" y="746709"/>
                  </a:lnTo>
                  <a:lnTo>
                    <a:pt x="1600200" y="746709"/>
                  </a:lnTo>
                  <a:lnTo>
                    <a:pt x="1600200" y="731901"/>
                  </a:lnTo>
                  <a:close/>
                </a:path>
                <a:path w="3613150" h="776604">
                  <a:moveTo>
                    <a:pt x="1511300" y="761530"/>
                  </a:moveTo>
                  <a:lnTo>
                    <a:pt x="1466850" y="761530"/>
                  </a:lnTo>
                  <a:lnTo>
                    <a:pt x="1466850" y="776351"/>
                  </a:lnTo>
                  <a:lnTo>
                    <a:pt x="1511300" y="776351"/>
                  </a:lnTo>
                  <a:lnTo>
                    <a:pt x="1511300" y="761530"/>
                  </a:lnTo>
                  <a:close/>
                </a:path>
                <a:path w="3613150" h="776604">
                  <a:moveTo>
                    <a:pt x="1511300" y="731901"/>
                  </a:moveTo>
                  <a:lnTo>
                    <a:pt x="1466850" y="731901"/>
                  </a:lnTo>
                  <a:lnTo>
                    <a:pt x="1466850" y="746709"/>
                  </a:lnTo>
                  <a:lnTo>
                    <a:pt x="1511300" y="746709"/>
                  </a:lnTo>
                  <a:lnTo>
                    <a:pt x="1511300" y="731901"/>
                  </a:lnTo>
                  <a:close/>
                </a:path>
                <a:path w="3613150" h="776604">
                  <a:moveTo>
                    <a:pt x="1422400" y="761530"/>
                  </a:moveTo>
                  <a:lnTo>
                    <a:pt x="1377950" y="761530"/>
                  </a:lnTo>
                  <a:lnTo>
                    <a:pt x="1377950" y="776351"/>
                  </a:lnTo>
                  <a:lnTo>
                    <a:pt x="1422400" y="776351"/>
                  </a:lnTo>
                  <a:lnTo>
                    <a:pt x="1422400" y="761530"/>
                  </a:lnTo>
                  <a:close/>
                </a:path>
                <a:path w="3613150" h="776604">
                  <a:moveTo>
                    <a:pt x="1422400" y="731901"/>
                  </a:moveTo>
                  <a:lnTo>
                    <a:pt x="1377950" y="731901"/>
                  </a:lnTo>
                  <a:lnTo>
                    <a:pt x="1377950" y="746709"/>
                  </a:lnTo>
                  <a:lnTo>
                    <a:pt x="1422400" y="746709"/>
                  </a:lnTo>
                  <a:lnTo>
                    <a:pt x="1422400" y="731901"/>
                  </a:lnTo>
                  <a:close/>
                </a:path>
                <a:path w="3613150" h="776604">
                  <a:moveTo>
                    <a:pt x="1333500" y="761530"/>
                  </a:moveTo>
                  <a:lnTo>
                    <a:pt x="1289050" y="761530"/>
                  </a:lnTo>
                  <a:lnTo>
                    <a:pt x="1289050" y="776351"/>
                  </a:lnTo>
                  <a:lnTo>
                    <a:pt x="1333500" y="776351"/>
                  </a:lnTo>
                  <a:lnTo>
                    <a:pt x="1333500" y="761530"/>
                  </a:lnTo>
                  <a:close/>
                </a:path>
                <a:path w="3613150" h="776604">
                  <a:moveTo>
                    <a:pt x="1333500" y="731901"/>
                  </a:moveTo>
                  <a:lnTo>
                    <a:pt x="1289050" y="731901"/>
                  </a:lnTo>
                  <a:lnTo>
                    <a:pt x="1289050" y="746709"/>
                  </a:lnTo>
                  <a:lnTo>
                    <a:pt x="1333500" y="746709"/>
                  </a:lnTo>
                  <a:lnTo>
                    <a:pt x="1333500" y="731901"/>
                  </a:lnTo>
                  <a:close/>
                </a:path>
                <a:path w="3613150" h="776604">
                  <a:moveTo>
                    <a:pt x="1244600" y="761530"/>
                  </a:moveTo>
                  <a:lnTo>
                    <a:pt x="1200150" y="761530"/>
                  </a:lnTo>
                  <a:lnTo>
                    <a:pt x="1200150" y="776351"/>
                  </a:lnTo>
                  <a:lnTo>
                    <a:pt x="1244600" y="776351"/>
                  </a:lnTo>
                  <a:lnTo>
                    <a:pt x="1244600" y="761530"/>
                  </a:lnTo>
                  <a:close/>
                </a:path>
                <a:path w="3613150" h="776604">
                  <a:moveTo>
                    <a:pt x="1244600" y="731901"/>
                  </a:moveTo>
                  <a:lnTo>
                    <a:pt x="1200150" y="731901"/>
                  </a:lnTo>
                  <a:lnTo>
                    <a:pt x="1200150" y="746709"/>
                  </a:lnTo>
                  <a:lnTo>
                    <a:pt x="1244600" y="746709"/>
                  </a:lnTo>
                  <a:lnTo>
                    <a:pt x="1244600" y="731901"/>
                  </a:lnTo>
                  <a:close/>
                </a:path>
                <a:path w="3613150" h="776604">
                  <a:moveTo>
                    <a:pt x="1155700" y="761530"/>
                  </a:moveTo>
                  <a:lnTo>
                    <a:pt x="1111250" y="761530"/>
                  </a:lnTo>
                  <a:lnTo>
                    <a:pt x="1111250" y="776351"/>
                  </a:lnTo>
                  <a:lnTo>
                    <a:pt x="1155700" y="776351"/>
                  </a:lnTo>
                  <a:lnTo>
                    <a:pt x="1155700" y="761530"/>
                  </a:lnTo>
                  <a:close/>
                </a:path>
                <a:path w="3613150" h="776604">
                  <a:moveTo>
                    <a:pt x="1155700" y="731901"/>
                  </a:moveTo>
                  <a:lnTo>
                    <a:pt x="1111250" y="731901"/>
                  </a:lnTo>
                  <a:lnTo>
                    <a:pt x="1111250" y="746709"/>
                  </a:lnTo>
                  <a:lnTo>
                    <a:pt x="1155700" y="746709"/>
                  </a:lnTo>
                  <a:lnTo>
                    <a:pt x="1155700" y="731901"/>
                  </a:lnTo>
                  <a:close/>
                </a:path>
                <a:path w="3613150" h="776604">
                  <a:moveTo>
                    <a:pt x="1066800" y="761530"/>
                  </a:moveTo>
                  <a:lnTo>
                    <a:pt x="1022350" y="761530"/>
                  </a:lnTo>
                  <a:lnTo>
                    <a:pt x="1022350" y="776351"/>
                  </a:lnTo>
                  <a:lnTo>
                    <a:pt x="1066800" y="776351"/>
                  </a:lnTo>
                  <a:lnTo>
                    <a:pt x="1066800" y="761530"/>
                  </a:lnTo>
                  <a:close/>
                </a:path>
                <a:path w="3613150" h="776604">
                  <a:moveTo>
                    <a:pt x="1066800" y="731901"/>
                  </a:moveTo>
                  <a:lnTo>
                    <a:pt x="1022350" y="731901"/>
                  </a:lnTo>
                  <a:lnTo>
                    <a:pt x="1022350" y="746709"/>
                  </a:lnTo>
                  <a:lnTo>
                    <a:pt x="1066800" y="746709"/>
                  </a:lnTo>
                  <a:lnTo>
                    <a:pt x="1066800" y="731901"/>
                  </a:lnTo>
                  <a:close/>
                </a:path>
                <a:path w="3613150" h="776604">
                  <a:moveTo>
                    <a:pt x="977900" y="761530"/>
                  </a:moveTo>
                  <a:lnTo>
                    <a:pt x="933450" y="761530"/>
                  </a:lnTo>
                  <a:lnTo>
                    <a:pt x="933450" y="776351"/>
                  </a:lnTo>
                  <a:lnTo>
                    <a:pt x="977900" y="776351"/>
                  </a:lnTo>
                  <a:lnTo>
                    <a:pt x="977900" y="761530"/>
                  </a:lnTo>
                  <a:close/>
                </a:path>
                <a:path w="3613150" h="776604">
                  <a:moveTo>
                    <a:pt x="977900" y="731901"/>
                  </a:moveTo>
                  <a:lnTo>
                    <a:pt x="933450" y="731901"/>
                  </a:lnTo>
                  <a:lnTo>
                    <a:pt x="933450" y="746709"/>
                  </a:lnTo>
                  <a:lnTo>
                    <a:pt x="977900" y="746709"/>
                  </a:lnTo>
                  <a:lnTo>
                    <a:pt x="977900" y="731901"/>
                  </a:lnTo>
                  <a:close/>
                </a:path>
                <a:path w="3613150" h="776604">
                  <a:moveTo>
                    <a:pt x="889000" y="761530"/>
                  </a:moveTo>
                  <a:lnTo>
                    <a:pt x="844550" y="761530"/>
                  </a:lnTo>
                  <a:lnTo>
                    <a:pt x="844550" y="776351"/>
                  </a:lnTo>
                  <a:lnTo>
                    <a:pt x="889000" y="776351"/>
                  </a:lnTo>
                  <a:lnTo>
                    <a:pt x="889000" y="761530"/>
                  </a:lnTo>
                  <a:close/>
                </a:path>
                <a:path w="3613150" h="776604">
                  <a:moveTo>
                    <a:pt x="889000" y="731901"/>
                  </a:moveTo>
                  <a:lnTo>
                    <a:pt x="844550" y="731901"/>
                  </a:lnTo>
                  <a:lnTo>
                    <a:pt x="844550" y="746709"/>
                  </a:lnTo>
                  <a:lnTo>
                    <a:pt x="889000" y="746709"/>
                  </a:lnTo>
                  <a:lnTo>
                    <a:pt x="889000" y="731901"/>
                  </a:lnTo>
                  <a:close/>
                </a:path>
                <a:path w="3613150" h="776604">
                  <a:moveTo>
                    <a:pt x="800100" y="761530"/>
                  </a:moveTo>
                  <a:lnTo>
                    <a:pt x="755650" y="761530"/>
                  </a:lnTo>
                  <a:lnTo>
                    <a:pt x="755650" y="776351"/>
                  </a:lnTo>
                  <a:lnTo>
                    <a:pt x="800100" y="776351"/>
                  </a:lnTo>
                  <a:lnTo>
                    <a:pt x="800100" y="761530"/>
                  </a:lnTo>
                  <a:close/>
                </a:path>
                <a:path w="3613150" h="776604">
                  <a:moveTo>
                    <a:pt x="800100" y="731901"/>
                  </a:moveTo>
                  <a:lnTo>
                    <a:pt x="755650" y="731901"/>
                  </a:lnTo>
                  <a:lnTo>
                    <a:pt x="755650" y="746709"/>
                  </a:lnTo>
                  <a:lnTo>
                    <a:pt x="800100" y="746709"/>
                  </a:lnTo>
                  <a:lnTo>
                    <a:pt x="800100" y="731901"/>
                  </a:lnTo>
                  <a:close/>
                </a:path>
                <a:path w="3613150" h="776604">
                  <a:moveTo>
                    <a:pt x="711200" y="761530"/>
                  </a:moveTo>
                  <a:lnTo>
                    <a:pt x="666750" y="761530"/>
                  </a:lnTo>
                  <a:lnTo>
                    <a:pt x="666750" y="776351"/>
                  </a:lnTo>
                  <a:lnTo>
                    <a:pt x="711200" y="776351"/>
                  </a:lnTo>
                  <a:lnTo>
                    <a:pt x="711200" y="761530"/>
                  </a:lnTo>
                  <a:close/>
                </a:path>
                <a:path w="3613150" h="776604">
                  <a:moveTo>
                    <a:pt x="711200" y="731901"/>
                  </a:moveTo>
                  <a:lnTo>
                    <a:pt x="666750" y="731901"/>
                  </a:lnTo>
                  <a:lnTo>
                    <a:pt x="666750" y="746709"/>
                  </a:lnTo>
                  <a:lnTo>
                    <a:pt x="711200" y="746709"/>
                  </a:lnTo>
                  <a:lnTo>
                    <a:pt x="711200" y="731901"/>
                  </a:lnTo>
                  <a:close/>
                </a:path>
                <a:path w="3613150" h="776604">
                  <a:moveTo>
                    <a:pt x="622300" y="761530"/>
                  </a:moveTo>
                  <a:lnTo>
                    <a:pt x="577850" y="761530"/>
                  </a:lnTo>
                  <a:lnTo>
                    <a:pt x="577850" y="776351"/>
                  </a:lnTo>
                  <a:lnTo>
                    <a:pt x="622300" y="776351"/>
                  </a:lnTo>
                  <a:lnTo>
                    <a:pt x="622300" y="761530"/>
                  </a:lnTo>
                  <a:close/>
                </a:path>
                <a:path w="3613150" h="776604">
                  <a:moveTo>
                    <a:pt x="622300" y="731901"/>
                  </a:moveTo>
                  <a:lnTo>
                    <a:pt x="577850" y="731901"/>
                  </a:lnTo>
                  <a:lnTo>
                    <a:pt x="577850" y="746709"/>
                  </a:lnTo>
                  <a:lnTo>
                    <a:pt x="622300" y="746709"/>
                  </a:lnTo>
                  <a:lnTo>
                    <a:pt x="622300" y="731901"/>
                  </a:lnTo>
                  <a:close/>
                </a:path>
                <a:path w="3613150" h="776604">
                  <a:moveTo>
                    <a:pt x="533400" y="761530"/>
                  </a:moveTo>
                  <a:lnTo>
                    <a:pt x="488950" y="761530"/>
                  </a:lnTo>
                  <a:lnTo>
                    <a:pt x="488950" y="776351"/>
                  </a:lnTo>
                  <a:lnTo>
                    <a:pt x="533400" y="776351"/>
                  </a:lnTo>
                  <a:lnTo>
                    <a:pt x="533400" y="761530"/>
                  </a:lnTo>
                  <a:close/>
                </a:path>
                <a:path w="3613150" h="776604">
                  <a:moveTo>
                    <a:pt x="533400" y="731901"/>
                  </a:moveTo>
                  <a:lnTo>
                    <a:pt x="488950" y="731901"/>
                  </a:lnTo>
                  <a:lnTo>
                    <a:pt x="488950" y="746709"/>
                  </a:lnTo>
                  <a:lnTo>
                    <a:pt x="533400" y="746709"/>
                  </a:lnTo>
                  <a:lnTo>
                    <a:pt x="533400" y="731901"/>
                  </a:lnTo>
                  <a:close/>
                </a:path>
                <a:path w="3613150" h="776604">
                  <a:moveTo>
                    <a:pt x="444500" y="761530"/>
                  </a:moveTo>
                  <a:lnTo>
                    <a:pt x="400050" y="761530"/>
                  </a:lnTo>
                  <a:lnTo>
                    <a:pt x="400050" y="776351"/>
                  </a:lnTo>
                  <a:lnTo>
                    <a:pt x="444500" y="776351"/>
                  </a:lnTo>
                  <a:lnTo>
                    <a:pt x="444500" y="761530"/>
                  </a:lnTo>
                  <a:close/>
                </a:path>
                <a:path w="3613150" h="776604">
                  <a:moveTo>
                    <a:pt x="444500" y="731901"/>
                  </a:moveTo>
                  <a:lnTo>
                    <a:pt x="400050" y="731901"/>
                  </a:lnTo>
                  <a:lnTo>
                    <a:pt x="400050" y="746709"/>
                  </a:lnTo>
                  <a:lnTo>
                    <a:pt x="444500" y="746709"/>
                  </a:lnTo>
                  <a:lnTo>
                    <a:pt x="444500" y="731901"/>
                  </a:lnTo>
                  <a:close/>
                </a:path>
                <a:path w="3613150" h="776604">
                  <a:moveTo>
                    <a:pt x="355600" y="761530"/>
                  </a:moveTo>
                  <a:lnTo>
                    <a:pt x="311150" y="761530"/>
                  </a:lnTo>
                  <a:lnTo>
                    <a:pt x="311150" y="776351"/>
                  </a:lnTo>
                  <a:lnTo>
                    <a:pt x="355600" y="776351"/>
                  </a:lnTo>
                  <a:lnTo>
                    <a:pt x="355600" y="761530"/>
                  </a:lnTo>
                  <a:close/>
                </a:path>
                <a:path w="3613150" h="776604">
                  <a:moveTo>
                    <a:pt x="355600" y="731901"/>
                  </a:moveTo>
                  <a:lnTo>
                    <a:pt x="311150" y="731901"/>
                  </a:lnTo>
                  <a:lnTo>
                    <a:pt x="311150" y="746709"/>
                  </a:lnTo>
                  <a:lnTo>
                    <a:pt x="355600" y="746709"/>
                  </a:lnTo>
                  <a:lnTo>
                    <a:pt x="355600" y="731901"/>
                  </a:lnTo>
                  <a:close/>
                </a:path>
                <a:path w="3613150" h="776604">
                  <a:moveTo>
                    <a:pt x="266700" y="761530"/>
                  </a:moveTo>
                  <a:lnTo>
                    <a:pt x="222250" y="761530"/>
                  </a:lnTo>
                  <a:lnTo>
                    <a:pt x="222250" y="776351"/>
                  </a:lnTo>
                  <a:lnTo>
                    <a:pt x="266700" y="776351"/>
                  </a:lnTo>
                  <a:lnTo>
                    <a:pt x="266700" y="761530"/>
                  </a:lnTo>
                  <a:close/>
                </a:path>
                <a:path w="3613150" h="776604">
                  <a:moveTo>
                    <a:pt x="266700" y="731901"/>
                  </a:moveTo>
                  <a:lnTo>
                    <a:pt x="222250" y="731901"/>
                  </a:lnTo>
                  <a:lnTo>
                    <a:pt x="222250" y="746709"/>
                  </a:lnTo>
                  <a:lnTo>
                    <a:pt x="266700" y="746709"/>
                  </a:lnTo>
                  <a:lnTo>
                    <a:pt x="266700" y="731901"/>
                  </a:lnTo>
                  <a:close/>
                </a:path>
                <a:path w="3613150" h="776604">
                  <a:moveTo>
                    <a:pt x="177800" y="761530"/>
                  </a:moveTo>
                  <a:lnTo>
                    <a:pt x="133350" y="761530"/>
                  </a:lnTo>
                  <a:lnTo>
                    <a:pt x="133350" y="776351"/>
                  </a:lnTo>
                  <a:lnTo>
                    <a:pt x="177800" y="776351"/>
                  </a:lnTo>
                  <a:lnTo>
                    <a:pt x="177800" y="761530"/>
                  </a:lnTo>
                  <a:close/>
                </a:path>
                <a:path w="3613150" h="776604">
                  <a:moveTo>
                    <a:pt x="177800" y="731901"/>
                  </a:moveTo>
                  <a:lnTo>
                    <a:pt x="133350" y="731901"/>
                  </a:lnTo>
                  <a:lnTo>
                    <a:pt x="133350" y="746709"/>
                  </a:lnTo>
                  <a:lnTo>
                    <a:pt x="177800" y="746709"/>
                  </a:lnTo>
                  <a:lnTo>
                    <a:pt x="177800" y="731901"/>
                  </a:lnTo>
                  <a:close/>
                </a:path>
                <a:path w="3613150" h="776604">
                  <a:moveTo>
                    <a:pt x="88900" y="761530"/>
                  </a:moveTo>
                  <a:lnTo>
                    <a:pt x="44450" y="761530"/>
                  </a:lnTo>
                  <a:lnTo>
                    <a:pt x="44450" y="776351"/>
                  </a:lnTo>
                  <a:lnTo>
                    <a:pt x="88900" y="776351"/>
                  </a:lnTo>
                  <a:lnTo>
                    <a:pt x="88900" y="761530"/>
                  </a:lnTo>
                  <a:close/>
                </a:path>
              </a:pathLst>
            </a:custGeom>
            <a:solidFill>
              <a:srgbClr val="4F81BC"/>
            </a:solidFill>
            <a:ln w="9525">
              <a:noFill/>
            </a:ln>
          </p:spPr>
          <p:txBody>
            <a:bodyPr/>
            <a:lstStyle/>
            <a:p>
              <a:endParaRPr lang="zh-CN" altLang="en-US"/>
            </a:p>
          </p:txBody>
        </p:sp>
        <p:sp>
          <p:nvSpPr>
            <p:cNvPr id="12" name="object 12"/>
            <p:cNvSpPr txBox="1"/>
            <p:nvPr/>
          </p:nvSpPr>
          <p:spPr>
            <a:xfrm>
              <a:off x="2124" y="8231"/>
              <a:ext cx="5993" cy="581"/>
            </a:xfrm>
            <a:prstGeom prst="rect">
              <a:avLst/>
            </a:prstGeom>
          </p:spPr>
          <p:txBody>
            <a:bodyPr vert="horz" wrap="square" lIns="0" tIns="0" rIns="0" bIns="0" rtlCol="0">
              <a:spAutoFit/>
            </a:bodyPr>
            <a:lstStyle/>
            <a:p>
              <a:pPr marL="12700"/>
              <a:r>
                <a:rPr sz="2400" b="1" spc="-1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风险 = 可能性 × 严重性</a:t>
              </a:r>
              <a:endParaRPr sz="2400" b="1" spc="-10"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相关术语</a:t>
            </a:r>
            <a:endParaRPr lang="zh-CN" altLang="en-US" sz="2400" b="1" dirty="0">
              <a:latin typeface="微软雅黑" panose="020B0503020204020204" pitchFamily="34" charset="-122"/>
              <a:ea typeface="微软雅黑" panose="020B0503020204020204" pitchFamily="34" charset="-122"/>
            </a:endParaRPr>
          </a:p>
        </p:txBody>
      </p:sp>
      <p:sp>
        <p:nvSpPr>
          <p:cNvPr id="220" name=" 220"/>
          <p:cNvSpPr/>
          <p:nvPr/>
        </p:nvSpPr>
        <p:spPr>
          <a:xfrm>
            <a:off x="547370" y="768985"/>
            <a:ext cx="1388110" cy="419735"/>
          </a:xfrm>
          <a:prstGeom prst="homePlate">
            <a:avLst/>
          </a:prstGeom>
          <a:solidFill>
            <a:srgbClr val="7030A0"/>
          </a:solidFill>
          <a:ln>
            <a:noFill/>
          </a:ln>
          <a:effectLst>
            <a:reflection blurRad="38100" stA="25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b="1" strike="noStrike" noProof="1">
                <a:solidFill>
                  <a:srgbClr val="FFFFFF"/>
                </a:solidFill>
                <a:latin typeface="微软雅黑" panose="020B0503020204020204" pitchFamily="34" charset="-122"/>
                <a:ea typeface="微软雅黑" panose="020B0503020204020204" pitchFamily="34" charset="-122"/>
              </a:rPr>
              <a:t>风险点</a:t>
            </a:r>
            <a:endParaRPr lang="zh-CN" altLang="en-US" sz="2400" b="1" strike="noStrike" noProof="1">
              <a:solidFill>
                <a:srgbClr val="FFFFFF"/>
              </a:solidFill>
              <a:latin typeface="微软雅黑" panose="020B0503020204020204" pitchFamily="34" charset="-122"/>
              <a:ea typeface="微软雅黑" panose="020B0503020204020204" pitchFamily="34" charset="-122"/>
            </a:endParaRPr>
          </a:p>
        </p:txBody>
      </p:sp>
      <p:sp>
        <p:nvSpPr>
          <p:cNvPr id="10253" name="文本框 4"/>
          <p:cNvSpPr txBox="1"/>
          <p:nvPr/>
        </p:nvSpPr>
        <p:spPr>
          <a:xfrm>
            <a:off x="547370" y="857250"/>
            <a:ext cx="8316595" cy="860425"/>
          </a:xfrm>
          <a:prstGeom prst="rect">
            <a:avLst/>
          </a:prstGeom>
          <a:noFill/>
          <a:ln w="9525">
            <a:noFill/>
          </a:ln>
        </p:spPr>
        <p:txBody>
          <a:bodyPr wrap="square" anchor="t">
            <a:spAutoFit/>
          </a:bodyPr>
          <a:lstStyle/>
          <a:p>
            <a:pPr fontAlgn="auto">
              <a:lnSpc>
                <a:spcPts val="3000"/>
              </a:lnSpc>
            </a:pPr>
            <a:r>
              <a:rPr lang="en-US" altLang="zh-CN" sz="3600">
                <a:latin typeface="Calibri Light" panose="020F0302020204030204" pitchFamily="34" charset="0"/>
                <a:ea typeface="微软雅黑" panose="020B0503020204020204" pitchFamily="34" charset="-122"/>
              </a:rPr>
              <a:t>             </a:t>
            </a:r>
            <a:r>
              <a:rPr lang="zh-CN" altLang="en-US" sz="2200" b="1">
                <a:latin typeface="Calibri Light" panose="020F0302020204030204" pitchFamily="34" charset="0"/>
                <a:ea typeface="微软雅黑" panose="020B0503020204020204" pitchFamily="34" charset="-122"/>
              </a:rPr>
              <a:t>风险伴随的</a:t>
            </a:r>
            <a:r>
              <a:rPr lang="zh-CN" altLang="en-US" sz="2200" b="1">
                <a:solidFill>
                  <a:srgbClr val="FF0000"/>
                </a:solidFill>
                <a:latin typeface="Calibri Light" panose="020F0302020204030204" pitchFamily="34" charset="0"/>
                <a:ea typeface="微软雅黑" panose="020B0503020204020204" pitchFamily="34" charset="-122"/>
              </a:rPr>
              <a:t>设施、部位、场所和区域</a:t>
            </a:r>
            <a:r>
              <a:rPr lang="zh-CN" altLang="en-US" sz="2200" b="1">
                <a:latin typeface="Calibri Light" panose="020F0302020204030204" pitchFamily="34" charset="0"/>
                <a:ea typeface="微软雅黑" panose="020B0503020204020204" pitchFamily="34" charset="-122"/>
              </a:rPr>
              <a:t>，以及在设施、部位、场所和区域实施的伴随风险的</a:t>
            </a:r>
            <a:r>
              <a:rPr lang="zh-CN" altLang="en-US" sz="2200" b="1">
                <a:solidFill>
                  <a:srgbClr val="FF0000"/>
                </a:solidFill>
                <a:latin typeface="Calibri Light" panose="020F0302020204030204" pitchFamily="34" charset="0"/>
                <a:ea typeface="微软雅黑" panose="020B0503020204020204" pitchFamily="34" charset="-122"/>
              </a:rPr>
              <a:t>作业活动</a:t>
            </a:r>
            <a:r>
              <a:rPr lang="zh-CN" altLang="en-US" sz="2200" b="1">
                <a:latin typeface="Calibri Light" panose="020F0302020204030204" pitchFamily="34" charset="0"/>
                <a:ea typeface="微软雅黑" panose="020B0503020204020204" pitchFamily="34" charset="-122"/>
              </a:rPr>
              <a:t>，或以上</a:t>
            </a:r>
            <a:r>
              <a:rPr lang="zh-CN" altLang="en-US" sz="2200" b="1">
                <a:solidFill>
                  <a:srgbClr val="FF0000"/>
                </a:solidFill>
                <a:latin typeface="Calibri Light" panose="020F0302020204030204" pitchFamily="34" charset="0"/>
                <a:ea typeface="微软雅黑" panose="020B0503020204020204" pitchFamily="34" charset="-122"/>
              </a:rPr>
              <a:t>两者的组合</a:t>
            </a:r>
            <a:r>
              <a:rPr lang="zh-CN" altLang="en-US" sz="2200" b="1">
                <a:latin typeface="Calibri Light" panose="020F0302020204030204" pitchFamily="34" charset="0"/>
                <a:ea typeface="微软雅黑" panose="020B0503020204020204" pitchFamily="34" charset="-122"/>
              </a:rPr>
              <a:t>。</a:t>
            </a:r>
            <a:endParaRPr lang="zh-CN" altLang="en-US" sz="2200" b="1">
              <a:latin typeface="Arial" panose="020B0604020202020204" pitchFamily="34" charset="0"/>
              <a:ea typeface="黑体" panose="02010609060101010101" charset="-122"/>
            </a:endParaRPr>
          </a:p>
        </p:txBody>
      </p:sp>
      <p:sp>
        <p:nvSpPr>
          <p:cNvPr id="8" name="文本框 7"/>
          <p:cNvSpPr txBox="1"/>
          <p:nvPr/>
        </p:nvSpPr>
        <p:spPr>
          <a:xfrm>
            <a:off x="876935" y="1924685"/>
            <a:ext cx="7656830" cy="2727556"/>
          </a:xfrm>
          <a:prstGeom prst="roundRect">
            <a:avLst/>
          </a:prstGeom>
          <a:solidFill>
            <a:schemeClr val="bg1">
              <a:lumMod val="95000"/>
            </a:schemeClr>
          </a:solidFill>
          <a:ln>
            <a:gradFill>
              <a:gsLst>
                <a:gs pos="0">
                  <a:schemeClr val="accent1">
                    <a:lumMod val="5000"/>
                    <a:lumOff val="95000"/>
                  </a:schemeClr>
                </a:gs>
                <a:gs pos="100000">
                  <a:schemeClr val="bg1">
                    <a:lumMod val="75000"/>
                  </a:schemeClr>
                </a:gs>
              </a:gsLst>
              <a:lin ang="5400000" scaled="1"/>
              <a:tileRect/>
            </a:gradFill>
          </a:ln>
          <a:effectLst>
            <a:outerShdw blurRad="101600" dist="63500" dir="18900000" algn="bl" rotWithShape="0">
              <a:prstClr val="black">
                <a:alpha val="35000"/>
              </a:prstClr>
            </a:outerShdw>
          </a:effectLst>
        </p:spPr>
        <p:txBody>
          <a:bodyPr wrap="square" rtlCol="0" anchor="t">
            <a:spAutoFit/>
          </a:bodyPr>
          <a:lstStyle/>
          <a:p>
            <a:pPr>
              <a:buNone/>
            </a:pPr>
            <a:r>
              <a:rPr lang="zh-CN" altLang="en-US" sz="2200" noProof="1" smtClean="0">
                <a:latin typeface="华文新魏" panose="02010800040101010101" pitchFamily="2" charset="-122"/>
                <a:ea typeface="华文新魏" panose="02010800040101010101" pitchFamily="2" charset="-122"/>
                <a:cs typeface="+mn-cs"/>
                <a:sym typeface="+mn-ea"/>
              </a:rPr>
              <a:t>注：排查风险点是风险管控的基础，对风险点内的不同危险源（与风险点相关联的人、物、环境及管理等因素）进行识别、风险评价以及根据评价结果采取不同控制措施是风险分级管控的核心。</a:t>
            </a:r>
            <a:endParaRPr lang="en-US" altLang="zh-CN" sz="2200" noProof="1" smtClean="0">
              <a:latin typeface="华文新魏" panose="02010800040101010101" pitchFamily="2" charset="-122"/>
              <a:ea typeface="华文新魏" panose="02010800040101010101" pitchFamily="2" charset="-122"/>
            </a:endParaRPr>
          </a:p>
          <a:p>
            <a:pPr>
              <a:buNone/>
            </a:pPr>
            <a:r>
              <a:rPr lang="zh-CN" altLang="en-US" sz="2200" noProof="1" smtClean="0">
                <a:latin typeface="华文新魏" panose="02010800040101010101" pitchFamily="2" charset="-122"/>
                <a:ea typeface="华文新魏" panose="02010800040101010101" pitchFamily="2" charset="-122"/>
                <a:cs typeface="+mn-cs"/>
                <a:sym typeface="+mn-ea"/>
              </a:rPr>
              <a:t>     如：燃油储罐、酸碱罐、行车、碎（磨）煤装置、变压器、配电室、泵类等；有限空间作业、动火作业、锅炉点火作业等</a:t>
            </a:r>
            <a:endParaRPr lang="zh-CN" altLang="en-US" sz="2200" noProof="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相关术语</a:t>
            </a:r>
            <a:endParaRPr lang="zh-CN" altLang="en-US" sz="2400" b="1" dirty="0">
              <a:latin typeface="微软雅黑" panose="020B0503020204020204" pitchFamily="34" charset="-122"/>
              <a:ea typeface="微软雅黑" panose="020B0503020204020204" pitchFamily="34" charset="-122"/>
            </a:endParaRPr>
          </a:p>
        </p:txBody>
      </p:sp>
      <p:sp>
        <p:nvSpPr>
          <p:cNvPr id="220" name=" 220"/>
          <p:cNvSpPr/>
          <p:nvPr/>
        </p:nvSpPr>
        <p:spPr>
          <a:xfrm>
            <a:off x="614045" y="715645"/>
            <a:ext cx="1549400" cy="410210"/>
          </a:xfrm>
          <a:prstGeom prst="homePlate">
            <a:avLst/>
          </a:prstGeom>
          <a:solidFill>
            <a:srgbClr val="7030A0"/>
          </a:solidFill>
          <a:ln>
            <a:no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400" b="1" strike="noStrike" noProof="1">
                <a:solidFill>
                  <a:srgbClr val="FFFFFF"/>
                </a:solidFill>
                <a:latin typeface="微软雅黑" panose="020B0503020204020204" pitchFamily="34" charset="-122"/>
                <a:ea typeface="微软雅黑" panose="020B0503020204020204" pitchFamily="34" charset="-122"/>
              </a:rPr>
              <a:t>危险源</a:t>
            </a:r>
            <a:endParaRPr lang="zh-CN" altLang="en-US" sz="2400" b="1" strike="noStrike" noProof="1">
              <a:solidFill>
                <a:srgbClr val="FFFFFF"/>
              </a:solidFill>
              <a:latin typeface="微软雅黑" panose="020B0503020204020204" pitchFamily="34" charset="-122"/>
              <a:ea typeface="微软雅黑" panose="020B0503020204020204" pitchFamily="34" charset="-122"/>
            </a:endParaRPr>
          </a:p>
        </p:txBody>
      </p:sp>
      <p:sp>
        <p:nvSpPr>
          <p:cNvPr id="12299" name="object 26"/>
          <p:cNvSpPr txBox="1"/>
          <p:nvPr/>
        </p:nvSpPr>
        <p:spPr>
          <a:xfrm>
            <a:off x="664210" y="800100"/>
            <a:ext cx="7942580" cy="820420"/>
          </a:xfrm>
          <a:prstGeom prst="rect">
            <a:avLst/>
          </a:prstGeom>
          <a:noFill/>
          <a:ln w="9525">
            <a:noFill/>
          </a:ln>
        </p:spPr>
        <p:txBody>
          <a:bodyPr wrap="square" lIns="0" tIns="0" rIns="0" bIns="0" anchor="t">
            <a:spAutoFit/>
          </a:bodyPr>
          <a:lstStyle/>
          <a:p>
            <a:pPr marL="12700" fontAlgn="auto">
              <a:lnSpc>
                <a:spcPts val="3200"/>
              </a:lnSpc>
            </a:pPr>
            <a:r>
              <a:rPr lang="en-US" altLang="zh-CN" sz="2200" dirty="0">
                <a:solidFill>
                  <a:srgbClr val="585858"/>
                </a:solidFill>
                <a:latin typeface="微软雅黑" panose="020B0503020204020204" pitchFamily="34" charset="-122"/>
                <a:ea typeface="宋体" panose="02010600030101010101" pitchFamily="2" charset="-122"/>
              </a:rPr>
              <a:t>                             </a:t>
            </a:r>
            <a:r>
              <a:rPr lang="zh-CN" altLang="en-US" sz="2200" b="1" dirty="0">
                <a:solidFill>
                  <a:srgbClr val="585858"/>
                </a:solidFill>
                <a:latin typeface="微软雅黑" panose="020B0503020204020204" pitchFamily="34" charset="-122"/>
                <a:ea typeface="微软雅黑" panose="020B0503020204020204" pitchFamily="34" charset="-122"/>
              </a:rPr>
              <a:t>可能导致</a:t>
            </a:r>
            <a:r>
              <a:rPr lang="zh-CN" altLang="en-US" sz="2200" b="1" dirty="0">
                <a:solidFill>
                  <a:srgbClr val="FF0000"/>
                </a:solidFill>
                <a:latin typeface="微软雅黑" panose="020B0503020204020204" pitchFamily="34" charset="-122"/>
                <a:ea typeface="微软雅黑" panose="020B0503020204020204" pitchFamily="34" charset="-122"/>
              </a:rPr>
              <a:t>人身伤害</a:t>
            </a:r>
            <a:r>
              <a:rPr lang="zh-CN" altLang="en-US" sz="2200" b="1" dirty="0">
                <a:solidFill>
                  <a:srgbClr val="585858"/>
                </a:solidFill>
                <a:latin typeface="微软雅黑" panose="020B0503020204020204" pitchFamily="34" charset="-122"/>
                <a:ea typeface="微软雅黑" panose="020B0503020204020204" pitchFamily="34" charset="-122"/>
              </a:rPr>
              <a:t>和（或）</a:t>
            </a:r>
            <a:r>
              <a:rPr lang="zh-CN" altLang="en-US" sz="2200" b="1" dirty="0">
                <a:solidFill>
                  <a:srgbClr val="FF0000"/>
                </a:solidFill>
                <a:latin typeface="微软雅黑" panose="020B0503020204020204" pitchFamily="34" charset="-122"/>
                <a:ea typeface="微软雅黑" panose="020B0503020204020204" pitchFamily="34" charset="-122"/>
              </a:rPr>
              <a:t>健康损害</a:t>
            </a:r>
            <a:r>
              <a:rPr lang="zh-CN" altLang="en-US" sz="2200" b="1" dirty="0">
                <a:solidFill>
                  <a:srgbClr val="585858"/>
                </a:solidFill>
                <a:latin typeface="微软雅黑" panose="020B0503020204020204" pitchFamily="34" charset="-122"/>
                <a:ea typeface="微软雅黑" panose="020B0503020204020204" pitchFamily="34" charset="-122"/>
              </a:rPr>
              <a:t>和（或）</a:t>
            </a:r>
            <a:r>
              <a:rPr lang="zh-CN" altLang="en-US" sz="2200" b="1" dirty="0">
                <a:solidFill>
                  <a:srgbClr val="FF0000"/>
                </a:solidFill>
                <a:latin typeface="微软雅黑" panose="020B0503020204020204" pitchFamily="34" charset="-122"/>
                <a:ea typeface="微软雅黑" panose="020B0503020204020204" pitchFamily="34" charset="-122"/>
              </a:rPr>
              <a:t>财产损失</a:t>
            </a:r>
            <a:r>
              <a:rPr lang="zh-CN" altLang="en-US" sz="2200" b="1" dirty="0">
                <a:solidFill>
                  <a:srgbClr val="585858"/>
                </a:solidFill>
                <a:latin typeface="微软雅黑" panose="020B0503020204020204" pitchFamily="34" charset="-122"/>
                <a:ea typeface="微软雅黑" panose="020B0503020204020204" pitchFamily="34" charset="-122"/>
              </a:rPr>
              <a:t>的</a:t>
            </a:r>
            <a:r>
              <a:rPr lang="zh-CN" altLang="en-US" sz="2200" b="1" dirty="0">
                <a:solidFill>
                  <a:srgbClr val="FF0000"/>
                </a:solidFill>
                <a:latin typeface="微软雅黑" panose="020B0503020204020204" pitchFamily="34" charset="-122"/>
                <a:ea typeface="微软雅黑" panose="020B0503020204020204" pitchFamily="34" charset="-122"/>
              </a:rPr>
              <a:t>根源、状态或行为，或它们的组合</a:t>
            </a:r>
            <a:r>
              <a:rPr lang="zh-CN" altLang="en-US" sz="2200" b="1" dirty="0">
                <a:solidFill>
                  <a:srgbClr val="585858"/>
                </a:solidFill>
                <a:latin typeface="微软雅黑" panose="020B0503020204020204" pitchFamily="34" charset="-122"/>
                <a:ea typeface="微软雅黑" panose="020B0503020204020204" pitchFamily="34" charset="-122"/>
              </a:rPr>
              <a:t>。</a:t>
            </a:r>
            <a:endParaRPr lang="zh-CN" altLang="en-US" sz="2200" b="1" dirty="0">
              <a:solidFill>
                <a:srgbClr val="58585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96240" y="1798955"/>
            <a:ext cx="1508760" cy="557530"/>
            <a:chOff x="624" y="2833"/>
            <a:chExt cx="2376" cy="878"/>
          </a:xfrm>
        </p:grpSpPr>
        <p:grpSp>
          <p:nvGrpSpPr>
            <p:cNvPr id="21" name="组合 20"/>
            <p:cNvGrpSpPr/>
            <p:nvPr/>
          </p:nvGrpSpPr>
          <p:grpSpPr>
            <a:xfrm rot="5400000">
              <a:off x="1373" y="2084"/>
              <a:ext cx="878" cy="2376"/>
              <a:chOff x="4020870" y="2194485"/>
              <a:chExt cx="1102258" cy="1432090"/>
            </a:xfrm>
            <a:effectLst>
              <a:outerShdw blurRad="444500" dist="254000" dir="8100000" algn="tr" rotWithShape="0">
                <a:prstClr val="black">
                  <a:alpha val="50000"/>
                </a:prstClr>
              </a:outerShdw>
            </a:effectLst>
          </p:grpSpPr>
          <p:sp>
            <p:nvSpPr>
              <p:cNvPr id="2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2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3" name="文本框 2"/>
            <p:cNvSpPr txBox="1"/>
            <p:nvPr/>
          </p:nvSpPr>
          <p:spPr>
            <a:xfrm>
              <a:off x="967" y="2965"/>
              <a:ext cx="1520" cy="628"/>
            </a:xfrm>
            <a:prstGeom prst="rect">
              <a:avLst/>
            </a:prstGeom>
            <a:noFill/>
          </p:spPr>
          <p:txBody>
            <a:bodyPr wrap="square" rtlCol="0">
              <a:spAutoFit/>
              <a:scene3d>
                <a:camera prst="orthographicFront"/>
                <a:lightRig rig="threePt" dir="t"/>
              </a:scene3d>
            </a:bodyPr>
            <a:lstStyle/>
            <a:p>
              <a:r>
                <a:rPr lang="zh-CN" altLang="en-US" sz="2000" b="1">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根 源</a:t>
              </a:r>
              <a:endParaRPr lang="zh-CN" altLang="en-US" sz="2000" b="1">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958340" y="1913255"/>
            <a:ext cx="6892290" cy="368300"/>
          </a:xfrm>
          <a:prstGeom prst="rect">
            <a:avLst/>
          </a:prstGeom>
          <a:noFill/>
        </p:spPr>
        <p:txBody>
          <a:bodyPr wrap="square" rtlCol="0" anchor="t">
            <a:spAutoFit/>
          </a:bodyPr>
          <a:lstStyle/>
          <a:p>
            <a:r>
              <a:rPr lang="zh-CN" altLang="zh-CN" b="1" dirty="0">
                <a:solidFill>
                  <a:schemeClr val="tx1"/>
                </a:solidFill>
                <a:latin typeface="微软雅黑" panose="020B0503020204020204" pitchFamily="34" charset="-122"/>
                <a:ea typeface="微软雅黑" panose="020B0503020204020204" pitchFamily="34" charset="-122"/>
                <a:sym typeface="+mn-ea"/>
              </a:rPr>
              <a:t>具有能量或产生、释放能量的</a:t>
            </a:r>
            <a:r>
              <a:rPr lang="zh-CN" altLang="zh-CN" b="1" dirty="0">
                <a:solidFill>
                  <a:srgbClr val="FF0000"/>
                </a:solidFill>
                <a:latin typeface="微软雅黑" panose="020B0503020204020204" pitchFamily="34" charset="-122"/>
                <a:ea typeface="微软雅黑" panose="020B0503020204020204" pitchFamily="34" charset="-122"/>
                <a:sym typeface="+mn-ea"/>
              </a:rPr>
              <a:t>物理实体</a:t>
            </a:r>
            <a:r>
              <a:rPr lang="zh-CN" altLang="zh-CN" b="1" dirty="0">
                <a:solidFill>
                  <a:schemeClr val="tx1"/>
                </a:solidFill>
                <a:latin typeface="微软雅黑" panose="020B0503020204020204" pitchFamily="34" charset="-122"/>
                <a:ea typeface="微软雅黑" panose="020B0503020204020204" pitchFamily="34" charset="-122"/>
                <a:sym typeface="+mn-ea"/>
              </a:rPr>
              <a:t>。如：起重设备，压力容器。</a:t>
            </a:r>
            <a:endParaRPr lang="zh-CN" altLang="zh-CN" b="1" dirty="0">
              <a:solidFill>
                <a:schemeClr val="tx1"/>
              </a:solidFill>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396240" y="2449830"/>
            <a:ext cx="1508760" cy="557530"/>
            <a:chOff x="624" y="2833"/>
            <a:chExt cx="2376" cy="878"/>
          </a:xfrm>
        </p:grpSpPr>
        <p:grpSp>
          <p:nvGrpSpPr>
            <p:cNvPr id="7" name="组合 6"/>
            <p:cNvGrpSpPr/>
            <p:nvPr/>
          </p:nvGrpSpPr>
          <p:grpSpPr>
            <a:xfrm rot="5400000">
              <a:off x="1373" y="2084"/>
              <a:ext cx="878" cy="2376"/>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967" y="2965"/>
              <a:ext cx="1520" cy="628"/>
            </a:xfrm>
            <a:prstGeom prst="rect">
              <a:avLst/>
            </a:prstGeom>
            <a:noFill/>
          </p:spPr>
          <p:txBody>
            <a:bodyPr wrap="square" rtlCol="0">
              <a:spAutoFit/>
              <a:scene3d>
                <a:camera prst="orthographicFront"/>
                <a:lightRig rig="threePt" dir="t"/>
              </a:scene3d>
            </a:bodyPr>
            <a:lstStyle/>
            <a:p>
              <a:r>
                <a:rPr lang="zh-CN" altLang="en-US" sz="2000" b="1">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状态</a:t>
              </a:r>
              <a:endParaRPr lang="zh-CN" altLang="en-US" sz="2000" b="1">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11" name="文本框 10"/>
          <p:cNvSpPr txBox="1"/>
          <p:nvPr/>
        </p:nvSpPr>
        <p:spPr>
          <a:xfrm>
            <a:off x="1958340" y="2533650"/>
            <a:ext cx="6355080" cy="368300"/>
          </a:xfrm>
          <a:prstGeom prst="rect">
            <a:avLst/>
          </a:prstGeom>
          <a:noFill/>
        </p:spPr>
        <p:txBody>
          <a:bodyPr wrap="none" rtlCol="0" anchor="t">
            <a:spAutoFit/>
          </a:bodyPr>
          <a:lstStyle/>
          <a:p>
            <a:r>
              <a:rPr lang="zh-CN" altLang="zh-CN"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包括物的状态和作业环境的状态。如：转动轴安全护罩缺失。</a:t>
            </a:r>
            <a:endParaRPr lang="zh-CN" altLang="zh-CN"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2" name="组合 11"/>
          <p:cNvGrpSpPr/>
          <p:nvPr/>
        </p:nvGrpSpPr>
        <p:grpSpPr>
          <a:xfrm>
            <a:off x="396240" y="3121660"/>
            <a:ext cx="1508760" cy="557530"/>
            <a:chOff x="624" y="2833"/>
            <a:chExt cx="2376" cy="878"/>
          </a:xfrm>
        </p:grpSpPr>
        <p:grpSp>
          <p:nvGrpSpPr>
            <p:cNvPr id="13" name="组合 12"/>
            <p:cNvGrpSpPr/>
            <p:nvPr/>
          </p:nvGrpSpPr>
          <p:grpSpPr>
            <a:xfrm rot="5400000">
              <a:off x="1373" y="2084"/>
              <a:ext cx="878" cy="2376"/>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latin typeface="微软雅黑" panose="020B0503020204020204" pitchFamily="34" charset="-122"/>
                  <a:ea typeface="微软雅黑" panose="020B0503020204020204" pitchFamily="34"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967" y="2965"/>
              <a:ext cx="1520" cy="628"/>
            </a:xfrm>
            <a:prstGeom prst="rect">
              <a:avLst/>
            </a:prstGeom>
            <a:noFill/>
          </p:spPr>
          <p:txBody>
            <a:bodyPr wrap="square" rtlCol="0">
              <a:spAutoFit/>
              <a:scene3d>
                <a:camera prst="orthographicFront"/>
                <a:lightRig rig="threePt" dir="t"/>
              </a:scene3d>
            </a:bodyPr>
            <a:lstStyle/>
            <a:p>
              <a:r>
                <a:rPr lang="zh-CN" altLang="en-US" sz="2000" b="1">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行为</a:t>
              </a:r>
              <a:endParaRPr lang="zh-CN" altLang="en-US" sz="2000" b="1">
                <a:solidFill>
                  <a:srgbClr val="C0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sp>
        <p:nvSpPr>
          <p:cNvPr id="17" name="文本框 16"/>
          <p:cNvSpPr txBox="1"/>
          <p:nvPr/>
        </p:nvSpPr>
        <p:spPr>
          <a:xfrm>
            <a:off x="1931670" y="3133725"/>
            <a:ext cx="6945630" cy="824865"/>
          </a:xfrm>
          <a:prstGeom prst="rect">
            <a:avLst/>
          </a:prstGeom>
          <a:noFill/>
        </p:spPr>
        <p:txBody>
          <a:bodyPr wrap="square" rtlCol="0" anchor="t">
            <a:spAutoFit/>
          </a:bodyPr>
          <a:lstStyle/>
          <a:p>
            <a:pPr fontAlgn="auto">
              <a:lnSpc>
                <a:spcPts val="2860"/>
              </a:lnSpc>
            </a:pPr>
            <a:r>
              <a:rPr lang="zh-CN" altLang="zh-CN" b="1" dirty="0">
                <a:solidFill>
                  <a:schemeClr val="tx1"/>
                </a:solidFill>
                <a:latin typeface="微软雅黑" panose="020B0503020204020204" pitchFamily="34" charset="-122"/>
                <a:ea typeface="微软雅黑" panose="020B0503020204020204" pitchFamily="34" charset="-122"/>
                <a:sym typeface="+mn-ea"/>
              </a:rPr>
              <a:t>决策人员、管理人员以及从业人员的决策行为、管理行为以及作业行为。如：高处作业未佩戴系挂安全带。</a:t>
            </a:r>
            <a:endParaRPr lang="zh-CN" altLang="zh-CN" b="1" dirty="0">
              <a:solidFill>
                <a:schemeClr val="tx1"/>
              </a:solidFill>
              <a:latin typeface="微软雅黑" panose="020B0503020204020204" pitchFamily="34" charset="-122"/>
              <a:ea typeface="微软雅黑" panose="020B0503020204020204" pitchFamily="34" charset="-122"/>
              <a:sym typeface="+mn-ea"/>
            </a:endParaRPr>
          </a:p>
        </p:txBody>
      </p:sp>
      <p:sp>
        <p:nvSpPr>
          <p:cNvPr id="18" name="文本框 17"/>
          <p:cNvSpPr txBox="1"/>
          <p:nvPr/>
        </p:nvSpPr>
        <p:spPr>
          <a:xfrm>
            <a:off x="1931670" y="4002405"/>
            <a:ext cx="6583680" cy="368300"/>
          </a:xfrm>
          <a:prstGeom prst="rect">
            <a:avLst/>
          </a:prstGeom>
          <a:noFill/>
        </p:spPr>
        <p:txBody>
          <a:bodyPr wrap="none" rtlCol="0" anchor="t">
            <a:spAutoFit/>
          </a:bodyPr>
          <a:lstStyle/>
          <a:p>
            <a:r>
              <a:rPr lang="zh-CN" altLang="en-US" b="1" dirty="0">
                <a:latin typeface="微软雅黑" panose="020B0503020204020204" pitchFamily="34" charset="-122"/>
                <a:ea typeface="微软雅黑" panose="020B0503020204020204" pitchFamily="34" charset="-122"/>
                <a:sym typeface="+mn-ea"/>
              </a:rPr>
              <a:t>包括常规非常规的作业、巡视、巡检以及管理行为等诸多方面。</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616825" y="2943860"/>
            <a:ext cx="1352550" cy="2040890"/>
          </a:xfrm>
          <a:prstGeom prst="rect">
            <a:avLst/>
          </a:prstGeom>
        </p:spPr>
      </p:pic>
      <p:sp>
        <p:nvSpPr>
          <p:cNvPr id="53"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54" name="直接连接符 53"/>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相关术语</a:t>
            </a:r>
            <a:endParaRPr lang="zh-CN" altLang="en-US" sz="24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415290" y="1186815"/>
            <a:ext cx="8435975" cy="1886585"/>
          </a:xfrm>
          <a:prstGeom prst="rect">
            <a:avLst/>
          </a:prstGeom>
          <a:noFill/>
        </p:spPr>
        <p:txBody>
          <a:bodyPr wrap="square" rtlCol="0" anchor="t">
            <a:spAutoFit/>
          </a:bodyPr>
          <a:lstStyle/>
          <a:p>
            <a:pPr marL="342900" indent="-342900" fontAlgn="auto">
              <a:lnSpc>
                <a:spcPts val="2800"/>
              </a:lnSpc>
              <a:buClr>
                <a:srgbClr val="FF0000"/>
              </a:buClr>
              <a:buSzPct val="95000"/>
              <a:buFont typeface="Wingdings" panose="05000000000000000000" charset="0"/>
              <a:buChar char="u"/>
            </a:pPr>
            <a:r>
              <a:rPr lang="zh-CN" altLang="en-US" sz="2000" b="1" dirty="0" smtClean="0">
                <a:solidFill>
                  <a:schemeClr val="tx1"/>
                </a:solidFill>
                <a:latin typeface="宋体" panose="02010600030101010101" pitchFamily="2" charset="-122"/>
                <a:ea typeface="宋体" panose="02010600030101010101" pitchFamily="2" charset="-122"/>
                <a:sym typeface="+mn-ea"/>
              </a:rPr>
              <a:t>风险与危险源之间既有联系又有本质区别。</a:t>
            </a:r>
            <a:endParaRPr lang="zh-CN" altLang="en-US" sz="2000" b="1" dirty="0" smtClean="0">
              <a:solidFill>
                <a:schemeClr val="tx1"/>
              </a:solidFill>
              <a:latin typeface="宋体" panose="02010600030101010101" pitchFamily="2" charset="-122"/>
              <a:ea typeface="宋体" panose="02010600030101010101" pitchFamily="2" charset="-122"/>
              <a:sym typeface="+mn-ea"/>
            </a:endParaRPr>
          </a:p>
          <a:p>
            <a:pPr marL="342900" indent="-342900" fontAlgn="auto">
              <a:lnSpc>
                <a:spcPts val="2800"/>
              </a:lnSpc>
              <a:buClr>
                <a:srgbClr val="FF0000"/>
              </a:buClr>
              <a:buSzPct val="95000"/>
              <a:buFont typeface="Wingdings" panose="05000000000000000000" charset="0"/>
              <a:buChar char="u"/>
            </a:pPr>
            <a:r>
              <a:rPr lang="zh-CN" altLang="en-US" sz="2000" b="1" dirty="0" smtClean="0">
                <a:solidFill>
                  <a:schemeClr val="tx1"/>
                </a:solidFill>
                <a:latin typeface="宋体" panose="02010600030101010101" pitchFamily="2" charset="-122"/>
                <a:ea typeface="宋体" panose="02010600030101010101" pitchFamily="2" charset="-122"/>
                <a:sym typeface="+mn-ea"/>
              </a:rPr>
              <a:t>危险源是风险的载体，风险是危险源的属性。即：</a:t>
            </a:r>
            <a:r>
              <a:rPr lang="zh-CN" altLang="en-US" sz="2000" b="1" dirty="0" smtClean="0">
                <a:solidFill>
                  <a:srgbClr val="FF0000"/>
                </a:solidFill>
                <a:latin typeface="宋体" panose="02010600030101010101" pitchFamily="2" charset="-122"/>
                <a:ea typeface="宋体" panose="02010600030101010101" pitchFamily="2" charset="-122"/>
                <a:sym typeface="+mn-ea"/>
              </a:rPr>
              <a:t>风险必然是涉及哪类或哪个危险源的风险，没有危险源，就没有风险。</a:t>
            </a:r>
            <a:endParaRPr lang="zh-CN" altLang="en-US" sz="2000" b="1" dirty="0" smtClean="0">
              <a:solidFill>
                <a:schemeClr val="tx1"/>
              </a:solidFill>
              <a:latin typeface="宋体" panose="02010600030101010101" pitchFamily="2" charset="-122"/>
              <a:ea typeface="宋体" panose="02010600030101010101" pitchFamily="2" charset="-122"/>
              <a:sym typeface="+mn-ea"/>
            </a:endParaRPr>
          </a:p>
          <a:p>
            <a:pPr marL="342900" indent="-342900" fontAlgn="auto">
              <a:lnSpc>
                <a:spcPts val="2800"/>
              </a:lnSpc>
              <a:buClr>
                <a:srgbClr val="FF0000"/>
              </a:buClr>
              <a:buSzPct val="95000"/>
              <a:buFont typeface="Wingdings" panose="05000000000000000000" charset="0"/>
              <a:buChar char="u"/>
            </a:pPr>
            <a:r>
              <a:rPr lang="zh-CN" altLang="en-US" sz="2000" b="1" dirty="0" smtClean="0">
                <a:solidFill>
                  <a:schemeClr val="tx1"/>
                </a:solidFill>
                <a:latin typeface="宋体" panose="02010600030101010101" pitchFamily="2" charset="-122"/>
                <a:ea typeface="宋体" panose="02010600030101010101" pitchFamily="2" charset="-122"/>
                <a:sym typeface="+mn-ea"/>
              </a:rPr>
              <a:t>其次，任何危险源都会伴随着风险。只是危险源不同，其伴随的风险大小往往不同。</a:t>
            </a:r>
            <a:endParaRPr lang="zh-CN" altLang="en-US" sz="2000" b="1" dirty="0" smtClean="0">
              <a:solidFill>
                <a:schemeClr val="tx1"/>
              </a:solidFill>
              <a:latin typeface="宋体" panose="02010600030101010101" pitchFamily="2" charset="-122"/>
              <a:ea typeface="宋体" panose="02010600030101010101" pitchFamily="2" charset="-122"/>
              <a:sym typeface="+mn-ea"/>
            </a:endParaRPr>
          </a:p>
        </p:txBody>
      </p:sp>
      <p:sp>
        <p:nvSpPr>
          <p:cNvPr id="5" name="六边形 4"/>
          <p:cNvSpPr/>
          <p:nvPr/>
        </p:nvSpPr>
        <p:spPr>
          <a:xfrm>
            <a:off x="290830" y="683260"/>
            <a:ext cx="3626485" cy="459105"/>
          </a:xfrm>
          <a:prstGeom prst="hexagon">
            <a:avLst/>
          </a:prstGeom>
          <a:gradFill>
            <a:gsLst>
              <a:gs pos="0">
                <a:srgbClr val="E30000"/>
              </a:gs>
              <a:gs pos="100000">
                <a:srgbClr val="760303"/>
              </a:gs>
            </a:gsLst>
            <a:lin ang="5400000" scaled="0"/>
          </a:gradFill>
          <a:ln>
            <a:noFill/>
          </a:ln>
          <a:effectLst>
            <a:outerShdw blurRad="127000" dir="18900000" sy="23000" kx="-1200000" algn="b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a:effectLst>
                  <a:outerShdw blurRad="50800" dist="63500" sx="102000" sy="102000" algn="l" rotWithShape="0">
                    <a:prstClr val="black">
                      <a:alpha val="40000"/>
                    </a:prstClr>
                  </a:outerShdw>
                </a:effectLst>
                <a:latin typeface="微软雅黑" panose="020B0503020204020204" pitchFamily="34" charset="-122"/>
                <a:ea typeface="微软雅黑" panose="020B0503020204020204" pitchFamily="34" charset="-122"/>
              </a:rPr>
              <a:t>风险与危险源的关系</a:t>
            </a:r>
            <a:endParaRPr lang="zh-CN" altLang="en-US" sz="2400" b="1" strike="noStrike" noProof="1">
              <a:effectLst>
                <a:outerShdw blurRad="50800" dist="63500" sx="102000" sy="102000" algn="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4" name="六边形 3"/>
          <p:cNvSpPr/>
          <p:nvPr/>
        </p:nvSpPr>
        <p:spPr>
          <a:xfrm>
            <a:off x="290830" y="3073400"/>
            <a:ext cx="3978910" cy="459105"/>
          </a:xfrm>
          <a:prstGeom prst="hexagon">
            <a:avLst/>
          </a:prstGeom>
          <a:gradFill>
            <a:gsLst>
              <a:gs pos="0">
                <a:srgbClr val="E30000"/>
              </a:gs>
              <a:gs pos="100000">
                <a:srgbClr val="760303"/>
              </a:gs>
            </a:gsLst>
            <a:lin ang="5400000" scaled="0"/>
          </a:gradFill>
          <a:ln>
            <a:noFill/>
          </a:ln>
          <a:effectLst>
            <a:outerShdw blurRad="127000" dir="18900000" sy="23000" kx="-1200000" algn="bl"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400" b="1" strike="noStrike" noProof="1">
                <a:effectLst>
                  <a:outerShdw blurRad="50800" dist="63500" sx="102000" sy="102000" algn="l" rotWithShape="0">
                    <a:prstClr val="black">
                      <a:alpha val="40000"/>
                    </a:prstClr>
                  </a:outerShdw>
                </a:effectLst>
                <a:latin typeface="微软雅黑" panose="020B0503020204020204" pitchFamily="34" charset="-122"/>
                <a:ea typeface="微软雅黑" panose="020B0503020204020204" pitchFamily="34" charset="-122"/>
              </a:rPr>
              <a:t>风险点与危险源的关系</a:t>
            </a:r>
            <a:endParaRPr lang="zh-CN" altLang="en-US" sz="2400" b="1" strike="noStrike" noProof="1">
              <a:effectLst>
                <a:outerShdw blurRad="50800" dist="63500" sx="102000" sy="102000" algn="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486410" y="3663315"/>
            <a:ext cx="7390765" cy="706755"/>
          </a:xfrm>
          <a:prstGeom prst="rect">
            <a:avLst/>
          </a:prstGeom>
          <a:noFill/>
        </p:spPr>
        <p:txBody>
          <a:bodyPr wrap="square" rtlCol="0" anchor="t">
            <a:spAutoFit/>
          </a:bodyPr>
          <a:lstStyle/>
          <a:p>
            <a:pPr marL="342900" indent="-342900">
              <a:buClr>
                <a:srgbClr val="FF0000"/>
              </a:buClr>
              <a:buSzPct val="95000"/>
              <a:buFont typeface="Wingdings" panose="05000000000000000000" charset="0"/>
              <a:buChar char="þ"/>
            </a:pPr>
            <a:r>
              <a:rPr lang="zh-CN" altLang="en-US" sz="2000" b="1">
                <a:latin typeface="宋体" panose="02010600030101010101" pitchFamily="2" charset="-122"/>
                <a:ea typeface="宋体" panose="02010600030101010101" pitchFamily="2" charset="-122"/>
                <a:sym typeface="+mn-ea"/>
              </a:rPr>
              <a:t>每个风险点中包含若干危险源，危险源是风险点的主要构成要素；</a:t>
            </a:r>
            <a:endParaRPr lang="zh-CN" altLang="en-US" sz="2000" b="1">
              <a:latin typeface="宋体" panose="02010600030101010101" pitchFamily="2" charset="-122"/>
              <a:ea typeface="宋体" panose="02010600030101010101" pitchFamily="2" charset="-122"/>
              <a:sym typeface="+mn-ea"/>
            </a:endParaRPr>
          </a:p>
        </p:txBody>
      </p:sp>
      <p:sp>
        <p:nvSpPr>
          <p:cNvPr id="7" name="文本框 6"/>
          <p:cNvSpPr txBox="1"/>
          <p:nvPr/>
        </p:nvSpPr>
        <p:spPr>
          <a:xfrm>
            <a:off x="486410" y="4370070"/>
            <a:ext cx="5886450" cy="398780"/>
          </a:xfrm>
          <a:prstGeom prst="rect">
            <a:avLst/>
          </a:prstGeom>
          <a:noFill/>
        </p:spPr>
        <p:txBody>
          <a:bodyPr wrap="none" rtlCol="0" anchor="t">
            <a:spAutoFit/>
          </a:bodyPr>
          <a:lstStyle/>
          <a:p>
            <a:pPr marL="342900" indent="-342900">
              <a:buClr>
                <a:srgbClr val="FF0000"/>
              </a:buClr>
              <a:buSzPct val="95000"/>
              <a:buFont typeface="Wingdings" panose="05000000000000000000" charset="0"/>
              <a:buChar char="þ"/>
            </a:pPr>
            <a:r>
              <a:rPr lang="zh-CN" altLang="en-US" sz="2000" b="1">
                <a:latin typeface="宋体" panose="02010600030101010101" pitchFamily="2" charset="-122"/>
                <a:ea typeface="宋体" panose="02010600030101010101" pitchFamily="2" charset="-122"/>
                <a:sym typeface="+mn-ea"/>
              </a:rPr>
              <a:t>风险点的等级由危险源分级中的最高等级决定；</a:t>
            </a:r>
            <a:endParaRPr lang="zh-CN" altLang="en-US" sz="2000" b="1">
              <a:latin typeface="宋体" panose="02010600030101010101" pitchFamily="2" charset="-122"/>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a:off x="-1620688" y="411510"/>
            <a:ext cx="4176464" cy="4176455"/>
            <a:chOff x="2312265" y="1869576"/>
            <a:chExt cx="1854306" cy="1854302"/>
          </a:xfrm>
        </p:grpSpPr>
        <p:grpSp>
          <p:nvGrpSpPr>
            <p:cNvPr id="41" name="组合 40"/>
            <p:cNvGrpSpPr/>
            <p:nvPr/>
          </p:nvGrpSpPr>
          <p:grpSpPr>
            <a:xfrm>
              <a:off x="2312265" y="1869576"/>
              <a:ext cx="1854306" cy="185430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CD0"/>
                  </a:solidFill>
                </a:endParaRPr>
              </a:p>
            </p:txBody>
          </p:sp>
        </p:grpSp>
        <p:sp>
          <p:nvSpPr>
            <p:cNvPr id="42" name="TextBox 41"/>
            <p:cNvSpPr txBox="1"/>
            <p:nvPr/>
          </p:nvSpPr>
          <p:spPr>
            <a:xfrm>
              <a:off x="3143506" y="2381109"/>
              <a:ext cx="644854" cy="819897"/>
            </a:xfrm>
            <a:prstGeom prst="rect">
              <a:avLst/>
            </a:prstGeom>
            <a:noFill/>
          </p:spPr>
          <p:txBody>
            <a:bodyPr wrap="square" lIns="0" tIns="0" rIns="0" bIns="0" rtlCol="0">
              <a:spAutoFit/>
            </a:bodyPr>
            <a:lstStyle/>
            <a:p>
              <a:pPr algn="ctr"/>
              <a:r>
                <a:rPr lang="zh-CN" altLang="en-US" sz="6000" b="1" dirty="0" smtClean="0">
                  <a:solidFill>
                    <a:srgbClr val="007CD0"/>
                  </a:solidFill>
                  <a:latin typeface="微软雅黑" panose="020B0503020204020204" pitchFamily="34" charset="-122"/>
                  <a:ea typeface="微软雅黑" panose="020B0503020204020204" pitchFamily="34" charset="-122"/>
                </a:rPr>
                <a:t>目</a:t>
              </a:r>
              <a:endParaRPr lang="en-US" altLang="zh-CN" sz="6000" b="1" dirty="0" smtClean="0">
                <a:solidFill>
                  <a:srgbClr val="007CD0"/>
                </a:solidFill>
                <a:latin typeface="微软雅黑" panose="020B0503020204020204" pitchFamily="34" charset="-122"/>
                <a:ea typeface="微软雅黑" panose="020B0503020204020204" pitchFamily="34" charset="-122"/>
              </a:endParaRPr>
            </a:p>
            <a:p>
              <a:pPr algn="ctr"/>
              <a:r>
                <a:rPr lang="zh-CN" altLang="en-US" sz="6000" b="1" dirty="0" smtClean="0">
                  <a:solidFill>
                    <a:srgbClr val="007CD0"/>
                  </a:solidFill>
                  <a:latin typeface="微软雅黑" panose="020B0503020204020204" pitchFamily="34" charset="-122"/>
                  <a:ea typeface="微软雅黑" panose="020B0503020204020204" pitchFamily="34" charset="-122"/>
                </a:rPr>
                <a:t>录</a:t>
              </a:r>
              <a:endParaRPr lang="zh-CN" altLang="en-US" sz="6000" b="1" dirty="0">
                <a:solidFill>
                  <a:srgbClr val="007CD0"/>
                </a:solidFill>
                <a:latin typeface="微软雅黑" panose="020B0503020204020204" pitchFamily="34" charset="-122"/>
                <a:ea typeface="微软雅黑" panose="020B0503020204020204" pitchFamily="34" charset="-122"/>
              </a:endParaRPr>
            </a:p>
          </p:txBody>
        </p:sp>
      </p:grpSp>
      <p:sp>
        <p:nvSpPr>
          <p:cNvPr id="75" name="TextBox 74"/>
          <p:cNvSpPr txBox="1"/>
          <p:nvPr/>
        </p:nvSpPr>
        <p:spPr>
          <a:xfrm>
            <a:off x="4280535" y="593725"/>
            <a:ext cx="178498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相关术语</a:t>
            </a:r>
            <a:endParaRPr lang="zh-CN" altLang="en-US" sz="2800" b="1" dirty="0">
              <a:latin typeface="微软雅黑" panose="020B0503020204020204" pitchFamily="34" charset="-122"/>
              <a:ea typeface="微软雅黑" panose="020B0503020204020204" pitchFamily="34" charset="-122"/>
            </a:endParaRPr>
          </a:p>
        </p:txBody>
      </p:sp>
      <p:grpSp>
        <p:nvGrpSpPr>
          <p:cNvPr id="78" name="组合 77"/>
          <p:cNvGrpSpPr/>
          <p:nvPr/>
        </p:nvGrpSpPr>
        <p:grpSpPr>
          <a:xfrm>
            <a:off x="2965450" y="419735"/>
            <a:ext cx="864870" cy="864870"/>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rgbClr val="007CD0"/>
                </a:solidFill>
              </a:endParaRPr>
            </a:p>
          </p:txBody>
        </p:sp>
      </p:grpSp>
      <p:sp>
        <p:nvSpPr>
          <p:cNvPr id="79" name="TextBox 78"/>
          <p:cNvSpPr txBox="1"/>
          <p:nvPr/>
        </p:nvSpPr>
        <p:spPr>
          <a:xfrm>
            <a:off x="3105785" y="667385"/>
            <a:ext cx="586105" cy="369570"/>
          </a:xfrm>
          <a:prstGeom prst="rect">
            <a:avLst/>
          </a:prstGeom>
          <a:noFill/>
        </p:spPr>
        <p:txBody>
          <a:bodyPr wrap="square" lIns="0" tIns="0" rIns="0" bIns="0" rtlCol="0">
            <a:spAutoFit/>
          </a:bodyPr>
          <a:lstStyle/>
          <a:p>
            <a:pPr algn="ctr"/>
            <a:r>
              <a:rPr lang="en-US" altLang="zh-CN" sz="2400" b="1" dirty="0" smtClean="0">
                <a:solidFill>
                  <a:schemeClr val="tx1"/>
                </a:solidFill>
                <a:latin typeface="微软雅黑" panose="020B0503020204020204" pitchFamily="34" charset="-122"/>
                <a:ea typeface="微软雅黑" panose="020B0503020204020204" pitchFamily="34" charset="-122"/>
              </a:rPr>
              <a:t>01</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3253564" y="3867340"/>
            <a:ext cx="864652" cy="864650"/>
            <a:chOff x="4067944" y="3874219"/>
            <a:chExt cx="864652" cy="864650"/>
          </a:xfrm>
        </p:grpSpPr>
        <p:grpSp>
          <p:nvGrpSpPr>
            <p:cNvPr id="83" name="组合 82"/>
            <p:cNvGrpSpPr/>
            <p:nvPr/>
          </p:nvGrpSpPr>
          <p:grpSpPr>
            <a:xfrm>
              <a:off x="4067944" y="3874219"/>
              <a:ext cx="864652" cy="864650"/>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6" name="椭圆 8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84" name="TextBox 83"/>
            <p:cNvSpPr txBox="1"/>
            <p:nvPr/>
          </p:nvSpPr>
          <p:spPr>
            <a:xfrm>
              <a:off x="4207995" y="4121878"/>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grpSp>
      <p:grpSp>
        <p:nvGrpSpPr>
          <p:cNvPr id="89" name="组合 88"/>
          <p:cNvGrpSpPr/>
          <p:nvPr/>
        </p:nvGrpSpPr>
        <p:grpSpPr>
          <a:xfrm>
            <a:off x="3845560" y="1490980"/>
            <a:ext cx="864870" cy="864870"/>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2" name="椭圆 9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0" name="TextBox 89"/>
          <p:cNvSpPr txBox="1"/>
          <p:nvPr/>
        </p:nvSpPr>
        <p:spPr>
          <a:xfrm>
            <a:off x="3985260" y="1738630"/>
            <a:ext cx="586105" cy="369570"/>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grpSp>
        <p:nvGrpSpPr>
          <p:cNvPr id="94" name="组合 93"/>
          <p:cNvGrpSpPr/>
          <p:nvPr/>
        </p:nvGrpSpPr>
        <p:grpSpPr>
          <a:xfrm>
            <a:off x="3995936" y="2787220"/>
            <a:ext cx="864652" cy="864650"/>
            <a:chOff x="4788024" y="2734782"/>
            <a:chExt cx="864652" cy="864650"/>
          </a:xfrm>
        </p:grpSpPr>
        <p:grpSp>
          <p:nvGrpSpPr>
            <p:cNvPr id="95" name="组合 94"/>
            <p:cNvGrpSpPr/>
            <p:nvPr/>
          </p:nvGrpSpPr>
          <p:grpSpPr>
            <a:xfrm>
              <a:off x="4788024" y="2734782"/>
              <a:ext cx="864652" cy="86465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98" name="椭圆 9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grpSp>
        <p:sp>
          <p:nvSpPr>
            <p:cNvPr id="96" name="TextBox 95"/>
            <p:cNvSpPr txBox="1"/>
            <p:nvPr/>
          </p:nvSpPr>
          <p:spPr>
            <a:xfrm>
              <a:off x="4928075" y="2982441"/>
              <a:ext cx="586298" cy="369332"/>
            </a:xfrm>
            <a:prstGeom prst="rect">
              <a:avLst/>
            </a:prstGeom>
            <a:noFill/>
          </p:spPr>
          <p:txBody>
            <a:bodyPr wrap="square" lIns="0" tIns="0" rIns="0" bIns="0" rtlCol="0">
              <a:spAutoFit/>
            </a:bodyPr>
            <a:lstStyle/>
            <a:p>
              <a:pPr algn="ctr"/>
              <a:r>
                <a:rPr lang="en-US" altLang="zh-CN" sz="2400" b="1" dirty="0" smtClean="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grpSp>
      <p:sp>
        <p:nvSpPr>
          <p:cNvPr id="2" name="TextBox 74"/>
          <p:cNvSpPr txBox="1"/>
          <p:nvPr/>
        </p:nvSpPr>
        <p:spPr>
          <a:xfrm>
            <a:off x="5273040" y="1664970"/>
            <a:ext cx="1864995"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风险管理</a:t>
            </a:r>
            <a:endParaRPr lang="zh-CN" altLang="en-US" sz="2800" b="1" dirty="0">
              <a:latin typeface="微软雅黑" panose="020B0503020204020204" pitchFamily="34" charset="-122"/>
              <a:ea typeface="微软雅黑" panose="020B0503020204020204" pitchFamily="34" charset="-122"/>
            </a:endParaRPr>
          </a:p>
        </p:txBody>
      </p:sp>
      <p:sp>
        <p:nvSpPr>
          <p:cNvPr id="3" name="TextBox 74"/>
          <p:cNvSpPr txBox="1"/>
          <p:nvPr/>
        </p:nvSpPr>
        <p:spPr>
          <a:xfrm>
            <a:off x="5273040" y="2961005"/>
            <a:ext cx="2292350" cy="516890"/>
          </a:xfrm>
          <a:prstGeom prst="rect">
            <a:avLst/>
          </a:prstGeom>
          <a:noFill/>
        </p:spPr>
        <p:txBody>
          <a:bodyPr wrap="square" lIns="86383" tIns="43192" rIns="86383" bIns="43192" rtlCol="0">
            <a:spAutoFit/>
          </a:bodyPr>
          <a:lstStyle/>
          <a:p>
            <a:r>
              <a:rPr lang="en-US" altLang="zh-CN" sz="2800" b="1" dirty="0">
                <a:latin typeface="微软雅黑" panose="020B0503020204020204" pitchFamily="34" charset="-122"/>
                <a:ea typeface="微软雅黑" panose="020B0503020204020204" pitchFamily="34" charset="-122"/>
              </a:rPr>
              <a:t>LEC</a:t>
            </a:r>
            <a:r>
              <a:rPr lang="zh-CN" altLang="en-US" sz="2800" b="1" dirty="0">
                <a:latin typeface="微软雅黑" panose="020B0503020204020204" pitchFamily="34" charset="-122"/>
                <a:ea typeface="微软雅黑" panose="020B0503020204020204" pitchFamily="34" charset="-122"/>
              </a:rPr>
              <a:t>评价法</a:t>
            </a:r>
            <a:endParaRPr lang="zh-CN" altLang="en-US" sz="2800" b="1" dirty="0">
              <a:latin typeface="微软雅黑" panose="020B0503020204020204" pitchFamily="34" charset="-122"/>
              <a:ea typeface="微软雅黑" panose="020B0503020204020204" pitchFamily="34" charset="-122"/>
            </a:endParaRPr>
          </a:p>
        </p:txBody>
      </p:sp>
      <p:sp>
        <p:nvSpPr>
          <p:cNvPr id="4" name="TextBox 74"/>
          <p:cNvSpPr txBox="1"/>
          <p:nvPr/>
        </p:nvSpPr>
        <p:spPr>
          <a:xfrm>
            <a:off x="4690745" y="4041140"/>
            <a:ext cx="2292350" cy="516890"/>
          </a:xfrm>
          <a:prstGeom prst="rect">
            <a:avLst/>
          </a:prstGeom>
          <a:noFill/>
        </p:spPr>
        <p:txBody>
          <a:bodyPr wrap="square" lIns="86383" tIns="43192" rIns="86383" bIns="43192" rtlCol="0">
            <a:spAutoFit/>
          </a:bodyPr>
          <a:lstStyle/>
          <a:p>
            <a:r>
              <a:rPr lang="zh-CN" altLang="en-US" sz="2800" b="1" dirty="0">
                <a:latin typeface="微软雅黑" panose="020B0503020204020204" pitchFamily="34" charset="-122"/>
                <a:ea typeface="微软雅黑" panose="020B0503020204020204" pitchFamily="34" charset="-122"/>
              </a:rPr>
              <a:t>相关举例</a:t>
            </a:r>
            <a:endParaRPr lang="zh-CN" altLang="en-US" sz="2800" b="1" dirty="0">
              <a:latin typeface="微软雅黑" panose="020B0503020204020204" pitchFamily="34" charset="-122"/>
              <a:ea typeface="微软雅黑" panose="020B0503020204020204" pitchFamily="34" charset="-122"/>
            </a:endParaRPr>
          </a:p>
        </p:txBody>
      </p:sp>
      <p:sp>
        <p:nvSpPr>
          <p:cNvPr id="32" name="Rectangle 12"/>
          <p:cNvSpPr/>
          <p:nvPr/>
        </p:nvSpPr>
        <p:spPr>
          <a:xfrm>
            <a:off x="3979781" y="11106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5" name="Rectangle 12"/>
          <p:cNvSpPr/>
          <p:nvPr/>
        </p:nvSpPr>
        <p:spPr>
          <a:xfrm>
            <a:off x="4842111" y="218185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6" name="Rectangle 12"/>
          <p:cNvSpPr/>
          <p:nvPr/>
        </p:nvSpPr>
        <p:spPr>
          <a:xfrm>
            <a:off x="4997051" y="347788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7" name="Rectangle 12"/>
          <p:cNvSpPr/>
          <p:nvPr/>
        </p:nvSpPr>
        <p:spPr>
          <a:xfrm>
            <a:off x="4355701" y="4558020"/>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nodeType="clickEffect">
                                  <p:stCondLst>
                                    <p:cond delay="0"/>
                                  </p:stCondLst>
                                  <p:iterate type="lt">
                                    <p:tmPct val="10000"/>
                                  </p:iterate>
                                  <p:childTnLst>
                                    <p:set>
                                      <p:cBhvr override="childStyle">
                                        <p:cTn id="6" dur="250" autoRev="1" fill="hold"/>
                                        <p:tgtEl>
                                          <p:spTgt spid="90">
                                            <p:txEl>
                                              <p:pRg st="0" end="0"/>
                                            </p:txEl>
                                          </p:spTgt>
                                        </p:tgtEl>
                                        <p:attrNameLst>
                                          <p:attrName>style.color</p:attrName>
                                        </p:attrNameLst>
                                      </p:cBhvr>
                                      <p:to>
                                        <p:clrVal>
                                          <a:srgbClr val="E80A0A"/>
                                        </p:clrVal>
                                      </p:to>
                                    </p:set>
                                    <p:set>
                                      <p:cBhvr>
                                        <p:cTn id="7" dur="250" autoRev="1" fill="hold"/>
                                        <p:tgtEl>
                                          <p:spTgt spid="90">
                                            <p:txEl>
                                              <p:pRg st="0" end="0"/>
                                            </p:txEl>
                                          </p:spTgt>
                                        </p:tgtEl>
                                        <p:attrNameLst>
                                          <p:attrName>fillcolor</p:attrName>
                                        </p:attrNameLst>
                                      </p:cBhvr>
                                      <p:to>
                                        <p:clrVal>
                                          <a:srgbClr val="E80A0A"/>
                                        </p:clrVal>
                                      </p:to>
                                    </p:set>
                                    <p:set>
                                      <p:cBhvr>
                                        <p:cTn id="8" dur="250" autoRev="1" fill="hold"/>
                                        <p:tgtEl>
                                          <p:spTgt spid="90">
                                            <p:txEl>
                                              <p:pRg st="0" end="0"/>
                                            </p:txEl>
                                          </p:spTgt>
                                        </p:tgtEl>
                                        <p:attrNameLst>
                                          <p:attrName>fill.type</p:attrName>
                                        </p:attrNameLst>
                                      </p:cBhvr>
                                      <p:to>
                                        <p:strVal val="solid"/>
                                      </p:to>
                                    </p:set>
                                  </p:childTnLst>
                                </p:cTn>
                              </p:par>
                              <p:par>
                                <p:cTn id="9" presetID="20" presetClass="emph" presetSubtype="0" fill="hold" nodeType="withEffect">
                                  <p:stCondLst>
                                    <p:cond delay="0"/>
                                  </p:stCondLst>
                                  <p:iterate type="lt">
                                    <p:tmPct val="10000"/>
                                  </p:iterate>
                                  <p:childTnLst>
                                    <p:set>
                                      <p:cBhvr override="childStyle">
                                        <p:cTn id="10" dur="500" autoRev="1" fill="hold"/>
                                        <p:tgtEl>
                                          <p:spTgt spid="2">
                                            <p:txEl>
                                              <p:pRg st="0" end="0"/>
                                            </p:txEl>
                                          </p:spTgt>
                                        </p:tgtEl>
                                        <p:attrNameLst>
                                          <p:attrName>style.color</p:attrName>
                                        </p:attrNameLst>
                                      </p:cBhvr>
                                      <p:to>
                                        <p:clrVal>
                                          <a:srgbClr val="E80A0A"/>
                                        </p:clrVal>
                                      </p:to>
                                    </p:set>
                                    <p:set>
                                      <p:cBhvr>
                                        <p:cTn id="11" dur="500" autoRev="1" fill="hold"/>
                                        <p:tgtEl>
                                          <p:spTgt spid="2">
                                            <p:txEl>
                                              <p:pRg st="0" end="0"/>
                                            </p:txEl>
                                          </p:spTgt>
                                        </p:tgtEl>
                                        <p:attrNameLst>
                                          <p:attrName>fillcolor</p:attrName>
                                        </p:attrNameLst>
                                      </p:cBhvr>
                                      <p:to>
                                        <p:clrVal>
                                          <a:srgbClr val="E80A0A"/>
                                        </p:clrVal>
                                      </p:to>
                                    </p:set>
                                    <p:set>
                                      <p:cBhvr>
                                        <p:cTn id="12" dur="500" autoRev="1"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83" name="图片 16" descr="喇叭8"/>
          <p:cNvPicPr>
            <a:picLocks noChangeAspect="1"/>
          </p:cNvPicPr>
          <p:nvPr/>
        </p:nvPicPr>
        <p:blipFill>
          <a:blip r:embed="rId1"/>
          <a:stretch>
            <a:fillRect/>
          </a:stretch>
        </p:blipFill>
        <p:spPr>
          <a:xfrm>
            <a:off x="210185" y="2111375"/>
            <a:ext cx="1750695" cy="2783205"/>
          </a:xfrm>
          <a:prstGeom prst="rect">
            <a:avLst/>
          </a:prstGeom>
          <a:noFill/>
          <a:ln w="9525">
            <a:noFill/>
          </a:ln>
        </p:spPr>
      </p:pic>
      <p:sp>
        <p:nvSpPr>
          <p:cNvPr id="2" name="Freeform 40"/>
          <p:cNvSpPr>
            <a:spLocks noEditPoints="1"/>
          </p:cNvSpPr>
          <p:nvPr/>
        </p:nvSpPr>
        <p:spPr bwMode="auto">
          <a:xfrm>
            <a:off x="415234" y="227694"/>
            <a:ext cx="198630" cy="392994"/>
          </a:xfrm>
          <a:custGeom>
            <a:avLst/>
            <a:gdLst>
              <a:gd name="T0" fmla="*/ 173 w 579"/>
              <a:gd name="T1" fmla="*/ 818 h 857"/>
              <a:gd name="T2" fmla="*/ 551 w 579"/>
              <a:gd name="T3" fmla="*/ 818 h 857"/>
              <a:gd name="T4" fmla="*/ 571 w 579"/>
              <a:gd name="T5" fmla="*/ 838 h 857"/>
              <a:gd name="T6" fmla="*/ 551 w 579"/>
              <a:gd name="T7" fmla="*/ 857 h 857"/>
              <a:gd name="T8" fmla="*/ 173 w 579"/>
              <a:gd name="T9" fmla="*/ 857 h 857"/>
              <a:gd name="T10" fmla="*/ 153 w 579"/>
              <a:gd name="T11" fmla="*/ 838 h 857"/>
              <a:gd name="T12" fmla="*/ 173 w 579"/>
              <a:gd name="T13" fmla="*/ 818 h 857"/>
              <a:gd name="T14" fmla="*/ 181 w 579"/>
              <a:gd name="T15" fmla="*/ 632 h 857"/>
              <a:gd name="T16" fmla="*/ 389 w 579"/>
              <a:gd name="T17" fmla="*/ 290 h 857"/>
              <a:gd name="T18" fmla="*/ 462 w 579"/>
              <a:gd name="T19" fmla="*/ 334 h 857"/>
              <a:gd name="T20" fmla="*/ 255 w 579"/>
              <a:gd name="T21" fmla="*/ 676 h 857"/>
              <a:gd name="T22" fmla="*/ 181 w 579"/>
              <a:gd name="T23" fmla="*/ 632 h 857"/>
              <a:gd name="T24" fmla="*/ 35 w 579"/>
              <a:gd name="T25" fmla="*/ 543 h 857"/>
              <a:gd name="T26" fmla="*/ 243 w 579"/>
              <a:gd name="T27" fmla="*/ 201 h 857"/>
              <a:gd name="T28" fmla="*/ 316 w 579"/>
              <a:gd name="T29" fmla="*/ 245 h 857"/>
              <a:gd name="T30" fmla="*/ 108 w 579"/>
              <a:gd name="T31" fmla="*/ 587 h 857"/>
              <a:gd name="T32" fmla="*/ 35 w 579"/>
              <a:gd name="T33" fmla="*/ 543 h 857"/>
              <a:gd name="T34" fmla="*/ 2 w 579"/>
              <a:gd name="T35" fmla="*/ 820 h 857"/>
              <a:gd name="T36" fmla="*/ 22 w 579"/>
              <a:gd name="T37" fmla="*/ 650 h 857"/>
              <a:gd name="T38" fmla="*/ 165 w 579"/>
              <a:gd name="T39" fmla="*/ 736 h 857"/>
              <a:gd name="T40" fmla="*/ 24 w 579"/>
              <a:gd name="T41" fmla="*/ 833 h 857"/>
              <a:gd name="T42" fmla="*/ 2 w 579"/>
              <a:gd name="T43" fmla="*/ 820 h 857"/>
              <a:gd name="T44" fmla="*/ 299 w 579"/>
              <a:gd name="T45" fmla="*/ 106 h 857"/>
              <a:gd name="T46" fmla="*/ 269 w 579"/>
              <a:gd name="T47" fmla="*/ 156 h 857"/>
              <a:gd name="T48" fmla="*/ 488 w 579"/>
              <a:gd name="T49" fmla="*/ 289 h 857"/>
              <a:gd name="T50" fmla="*/ 519 w 579"/>
              <a:gd name="T51" fmla="*/ 239 h 857"/>
              <a:gd name="T52" fmla="*/ 299 w 579"/>
              <a:gd name="T53" fmla="*/ 106 h 857"/>
              <a:gd name="T54" fmla="*/ 346 w 579"/>
              <a:gd name="T55" fmla="*/ 30 h 857"/>
              <a:gd name="T56" fmla="*/ 412 w 579"/>
              <a:gd name="T57" fmla="*/ 14 h 857"/>
              <a:gd name="T58" fmla="*/ 549 w 579"/>
              <a:gd name="T59" fmla="*/ 97 h 857"/>
              <a:gd name="T60" fmla="*/ 566 w 579"/>
              <a:gd name="T61" fmla="*/ 163 h 857"/>
              <a:gd name="T62" fmla="*/ 547 w 579"/>
              <a:gd name="T63" fmla="*/ 194 h 857"/>
              <a:gd name="T64" fmla="*/ 327 w 579"/>
              <a:gd name="T65" fmla="*/ 61 h 857"/>
              <a:gd name="T66" fmla="*/ 346 w 579"/>
              <a:gd name="T67" fmla="*/ 30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bg1"/>
          </a:solidFill>
          <a:ln>
            <a:solidFill>
              <a:schemeClr val="tx1"/>
            </a:solidFill>
          </a:ln>
        </p:spPr>
        <p:txBody>
          <a:bodyPr vert="horz" wrap="square" lIns="91440" tIns="45720" rIns="91440" bIns="45720" numCol="1" anchor="t" anchorCtr="0" compatLnSpc="1"/>
          <a:lstStyle/>
          <a:p>
            <a:endParaRPr lang="zh-CN" altLang="en-US"/>
          </a:p>
        </p:txBody>
      </p:sp>
      <p:cxnSp>
        <p:nvCxnSpPr>
          <p:cNvPr id="3" name="直接连接符 2"/>
          <p:cNvCxnSpPr/>
          <p:nvPr/>
        </p:nvCxnSpPr>
        <p:spPr bwMode="auto">
          <a:xfrm flipH="1">
            <a:off x="739200" y="616159"/>
            <a:ext cx="74233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51"/>
          <p:cNvSpPr txBox="1"/>
          <p:nvPr/>
        </p:nvSpPr>
        <p:spPr>
          <a:xfrm>
            <a:off x="772868" y="161501"/>
            <a:ext cx="1402080" cy="46037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风险管理</a:t>
            </a:r>
            <a:endParaRPr lang="zh-CN" altLang="en-US" sz="2400" b="1"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1845945" y="739775"/>
            <a:ext cx="6957060" cy="3909060"/>
            <a:chOff x="1516" y="2244"/>
            <a:chExt cx="11129" cy="6943"/>
          </a:xfrm>
        </p:grpSpPr>
        <p:sp>
          <p:nvSpPr>
            <p:cNvPr id="183" name="圆角矩形"/>
            <p:cNvSpPr/>
            <p:nvPr/>
          </p:nvSpPr>
          <p:spPr>
            <a:xfrm>
              <a:off x="1516" y="4831"/>
              <a:ext cx="1680" cy="1464"/>
            </a:xfrm>
            <a:prstGeom prst="roundRect">
              <a:avLst>
                <a:gd name="adj" fmla="val 34303"/>
              </a:avLst>
            </a:prstGeom>
            <a:gradFill>
              <a:gsLst>
                <a:gs pos="0">
                  <a:srgbClr val="E30000"/>
                </a:gs>
                <a:gs pos="100000">
                  <a:srgbClr val="760303"/>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划分风险点</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8" name="圆角矩形"/>
            <p:cNvSpPr/>
            <p:nvPr/>
          </p:nvSpPr>
          <p:spPr>
            <a:xfrm>
              <a:off x="3196" y="7278"/>
              <a:ext cx="1680" cy="1464"/>
            </a:xfrm>
            <a:prstGeom prst="roundRect">
              <a:avLst>
                <a:gd name="adj" fmla="val 34303"/>
              </a:avLst>
            </a:prstGeom>
            <a:gradFill>
              <a:gsLst>
                <a:gs pos="0">
                  <a:srgbClr val="FE4444"/>
                </a:gs>
                <a:gs pos="100000">
                  <a:srgbClr val="832B2B"/>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辨识危险源</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9" name="圆角矩形"/>
            <p:cNvSpPr/>
            <p:nvPr/>
          </p:nvSpPr>
          <p:spPr>
            <a:xfrm>
              <a:off x="6295" y="7723"/>
              <a:ext cx="1680" cy="1464"/>
            </a:xfrm>
            <a:prstGeom prst="roundRect">
              <a:avLst>
                <a:gd name="adj" fmla="val 34303"/>
              </a:avLst>
            </a:prstGeom>
            <a:gradFill>
              <a:gsLst>
                <a:gs pos="0">
                  <a:srgbClr val="FECF40"/>
                </a:gs>
                <a:gs pos="100000">
                  <a:srgbClr val="846C21"/>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风险</a:t>
              </a:r>
              <a:endParaRPr lang="zh-CN" altLang="en-US" b="1" strike="noStrike" noProof="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分级</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0" name="圆角矩形"/>
            <p:cNvSpPr/>
            <p:nvPr/>
          </p:nvSpPr>
          <p:spPr>
            <a:xfrm>
              <a:off x="9531" y="7163"/>
              <a:ext cx="1680" cy="1464"/>
            </a:xfrm>
            <a:prstGeom prst="roundRect">
              <a:avLst>
                <a:gd name="adj" fmla="val 34303"/>
              </a:avLst>
            </a:prstGeom>
            <a:gradFill>
              <a:gsLst>
                <a:gs pos="0">
                  <a:srgbClr val="FECF40"/>
                </a:gs>
                <a:gs pos="100000">
                  <a:srgbClr val="846C21"/>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制定管控措施</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2" name="圆角矩形"/>
            <p:cNvSpPr/>
            <p:nvPr/>
          </p:nvSpPr>
          <p:spPr>
            <a:xfrm>
              <a:off x="10965" y="4956"/>
              <a:ext cx="1680" cy="1464"/>
            </a:xfrm>
            <a:prstGeom prst="roundRect">
              <a:avLst>
                <a:gd name="adj" fmla="val 34303"/>
              </a:avLst>
            </a:prstGeom>
            <a:gradFill>
              <a:gsLst>
                <a:gs pos="0">
                  <a:srgbClr val="9EE256"/>
                </a:gs>
                <a:gs pos="100000">
                  <a:srgbClr val="52762D"/>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管控</a:t>
              </a:r>
              <a:endParaRPr lang="zh-CN" altLang="en-US" b="1" strike="noStrike" noProof="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分级</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4" name="圆角矩形"/>
            <p:cNvSpPr/>
            <p:nvPr/>
          </p:nvSpPr>
          <p:spPr>
            <a:xfrm>
              <a:off x="9340" y="2651"/>
              <a:ext cx="1680" cy="1464"/>
            </a:xfrm>
            <a:prstGeom prst="roundRect">
              <a:avLst>
                <a:gd name="adj" fmla="val 34303"/>
              </a:avLst>
            </a:prstGeom>
            <a:gradFill>
              <a:gsLst>
                <a:gs pos="0">
                  <a:srgbClr val="14CD68"/>
                </a:gs>
                <a:gs pos="100000">
                  <a:srgbClr val="035C7D"/>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汇编管控清单</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6" name="圆角矩形"/>
            <p:cNvSpPr/>
            <p:nvPr/>
          </p:nvSpPr>
          <p:spPr>
            <a:xfrm>
              <a:off x="6222" y="2244"/>
              <a:ext cx="1680" cy="1464"/>
            </a:xfrm>
            <a:prstGeom prst="roundRect">
              <a:avLst>
                <a:gd name="adj" fmla="val 34303"/>
              </a:avLst>
            </a:prstGeom>
            <a:gradFill>
              <a:gsLst>
                <a:gs pos="0">
                  <a:srgbClr val="007BD3"/>
                </a:gs>
                <a:gs pos="100000">
                  <a:srgbClr val="034373"/>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公告</a:t>
              </a:r>
              <a:endParaRPr lang="zh-CN" altLang="en-US" b="1" strike="noStrike" noProof="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公示</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8" name="圆角矩形"/>
            <p:cNvSpPr/>
            <p:nvPr/>
          </p:nvSpPr>
          <p:spPr>
            <a:xfrm>
              <a:off x="3290" y="2699"/>
              <a:ext cx="1680" cy="1464"/>
            </a:xfrm>
            <a:prstGeom prst="roundRect">
              <a:avLst>
                <a:gd name="adj" fmla="val 34303"/>
              </a:avLst>
            </a:prstGeom>
            <a:gradFill>
              <a:gsLst>
                <a:gs pos="0">
                  <a:srgbClr val="7B32B2"/>
                </a:gs>
                <a:gs pos="100000">
                  <a:srgbClr val="401A5D"/>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持续</a:t>
              </a:r>
              <a:endParaRPr lang="zh-CN" altLang="en-US" b="1" strike="noStrike" noProof="1">
                <a:solidFill>
                  <a:srgbClr val="FFFFFF"/>
                </a:solidFill>
                <a:latin typeface="微软雅黑" panose="020B0503020204020204" pitchFamily="34" charset="-122"/>
                <a:ea typeface="微软雅黑" panose="020B0503020204020204" pitchFamily="34" charset="-122"/>
              </a:endParaRPr>
            </a:p>
            <a:p>
              <a:pPr algn="ctr" eaLnBrk="1" fontAlgn="auto" hangingPunct="1">
                <a:spcBef>
                  <a:spcPts val="0"/>
                </a:spcBef>
                <a:spcAft>
                  <a:spcPts val="0"/>
                </a:spcAft>
                <a:defRPr/>
              </a:pPr>
              <a:r>
                <a:rPr lang="zh-CN" altLang="en-US" b="1" strike="noStrike" noProof="1">
                  <a:solidFill>
                    <a:srgbClr val="FFFFFF"/>
                  </a:solidFill>
                  <a:latin typeface="微软雅黑" panose="020B0503020204020204" pitchFamily="34" charset="-122"/>
                  <a:ea typeface="微软雅黑" panose="020B0503020204020204" pitchFamily="34" charset="-122"/>
                </a:rPr>
                <a:t>改进</a:t>
              </a: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60" name="向上箭头"/>
            <p:cNvSpPr/>
            <p:nvPr/>
          </p:nvSpPr>
          <p:spPr>
            <a:xfrm rot="5400000">
              <a:off x="2439" y="6551"/>
              <a:ext cx="983"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20" name="向上箭头"/>
            <p:cNvSpPr/>
            <p:nvPr/>
          </p:nvSpPr>
          <p:spPr>
            <a:xfrm rot="3240000">
              <a:off x="5058" y="7973"/>
              <a:ext cx="985"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22" name="向上箭头"/>
            <p:cNvSpPr/>
            <p:nvPr/>
          </p:nvSpPr>
          <p:spPr>
            <a:xfrm rot="1620000">
              <a:off x="8330" y="8095"/>
              <a:ext cx="985"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24" name="向上箭头"/>
            <p:cNvSpPr/>
            <p:nvPr/>
          </p:nvSpPr>
          <p:spPr>
            <a:xfrm rot="20220000">
              <a:off x="11068" y="6690"/>
              <a:ext cx="983"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33" name="向上箭头"/>
            <p:cNvSpPr/>
            <p:nvPr/>
          </p:nvSpPr>
          <p:spPr>
            <a:xfrm rot="16200000">
              <a:off x="10888" y="3978"/>
              <a:ext cx="985"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38" name="向上箭头"/>
            <p:cNvSpPr/>
            <p:nvPr/>
          </p:nvSpPr>
          <p:spPr>
            <a:xfrm rot="13740000">
              <a:off x="8145" y="2740"/>
              <a:ext cx="985"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43" name="向上箭头"/>
            <p:cNvSpPr/>
            <p:nvPr/>
          </p:nvSpPr>
          <p:spPr>
            <a:xfrm rot="12180000">
              <a:off x="5163" y="2815"/>
              <a:ext cx="983" cy="720"/>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gradFill>
              <a:gsLst>
                <a:gs pos="0">
                  <a:srgbClr val="14CD68"/>
                </a:gs>
                <a:gs pos="100000">
                  <a:srgbClr val="0B6E38"/>
                </a:gs>
              </a:gsLst>
              <a:lin ang="5400000" scaled="0"/>
            </a:grad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strike="noStrike" noProof="1">
                <a:solidFill>
                  <a:srgbClr val="FFFFFF"/>
                </a:solidFill>
                <a:latin typeface="微软雅黑" panose="020B0503020204020204" pitchFamily="34" charset="-122"/>
                <a:ea typeface="微软雅黑" panose="020B0503020204020204" pitchFamily="34" charset="-122"/>
              </a:endParaRPr>
            </a:p>
          </p:txBody>
        </p:sp>
        <p:sp>
          <p:nvSpPr>
            <p:cNvPr id="186" name="椭圆"/>
            <p:cNvSpPr/>
            <p:nvPr/>
          </p:nvSpPr>
          <p:spPr>
            <a:xfrm>
              <a:off x="4736" y="4483"/>
              <a:ext cx="4962" cy="2160"/>
            </a:xfrm>
            <a:prstGeom prst="ellipse">
              <a:avLst/>
            </a:prstGeom>
            <a:blipFill rotWithShape="1">
              <a:blip r:embed="rId2"/>
              <a:tile tx="0" ty="0" sx="100000" sy="100000" flip="none" algn="tl"/>
            </a:blipFill>
            <a:ln>
              <a:noFill/>
            </a:ln>
            <a:effectLst>
              <a:outerShdw blurRad="381000" dist="63500" dir="18900000" sx="102000" sy="102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2800" b="1" strike="noStrike" noProof="1">
                  <a:solidFill>
                    <a:schemeClr val="bg1"/>
                  </a:solidFill>
                  <a:latin typeface="微软雅黑" panose="020B0503020204020204" pitchFamily="34" charset="-122"/>
                  <a:ea typeface="微软雅黑" panose="020B0503020204020204" pitchFamily="34" charset="-122"/>
                </a:rPr>
                <a:t>风险管控体系建设路径</a:t>
              </a:r>
              <a:endParaRPr lang="zh-CN" altLang="en-US" sz="2800" b="1" strike="noStrike" noProof="1">
                <a:solidFill>
                  <a:schemeClr val="bg1"/>
                </a:solidFill>
                <a:latin typeface="微软雅黑" panose="020B0503020204020204" pitchFamily="34" charset="-122"/>
                <a:ea typeface="微软雅黑" panose="020B0503020204020204" pitchFamily="34" charset="-122"/>
              </a:endParaRPr>
            </a:p>
          </p:txBody>
        </p:sp>
      </p:grpSp>
      <p:sp>
        <p:nvSpPr>
          <p:cNvPr id="220" name=" 220"/>
          <p:cNvSpPr/>
          <p:nvPr/>
        </p:nvSpPr>
        <p:spPr>
          <a:xfrm>
            <a:off x="257175" y="811530"/>
            <a:ext cx="2546350" cy="572135"/>
          </a:xfrm>
          <a:prstGeom prst="homePlate">
            <a:avLst/>
          </a:prstGeom>
          <a:solidFill>
            <a:srgbClr val="7030A0"/>
          </a:solidFill>
          <a:ln>
            <a:no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sz="2800" b="1" strike="noStrike" noProof="1">
                <a:solidFill>
                  <a:srgbClr val="FFFFFF"/>
                </a:solidFill>
                <a:latin typeface="微软雅黑" panose="020B0503020204020204" pitchFamily="34" charset="-122"/>
                <a:ea typeface="微软雅黑" panose="020B0503020204020204" pitchFamily="34" charset="-122"/>
              </a:rPr>
              <a:t>风险分级管控</a:t>
            </a:r>
            <a:endParaRPr lang="en-US" altLang="zh-CN" sz="2800" b="1" strike="noStrike" noProof="1">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TEMPLATE_CATEGORY" val="diagram"/>
  <p:tag name="KSO_WM_TEMPLATE_INDEX" val="20185550"/>
  <p:tag name="KSO_WM_UNIT_TYPE" val="d"/>
  <p:tag name="KSO_WM_UNIT_INDEX" val="1"/>
  <p:tag name="KSO_WM_UNIT_ID" val="diagram20185550_1*d*1"/>
  <p:tag name="KSO_WM_UNIT_LAYERLEVEL" val="1"/>
  <p:tag name="KSO_WM_UNIT_VALUE" val="408*408"/>
  <p:tag name="KSO_WM_UNIT_HIGHLIGHT" val="0"/>
  <p:tag name="KSO_WM_UNIT_COMPATIBLE" val="0"/>
  <p:tag name="KSO_WM_UNIT_CLEAR" val="0"/>
  <p:tag name="KSO_WM_BEAUTIFY_FLAG" val="#wm#"/>
  <p:tag name="KSO_WM_TAG_VERSION" val="1.0"/>
  <p:tag name="WM_BEAUTIFY_ZORDER_FLAG_TAG" val="7"/>
  <p:tag name="WM_BEAUTIFY_SHAPE_IDENTITY" val="{9db571bc-96c7-4ee4-917f-d1d7e6791b42}"/>
</p:tagLst>
</file>

<file path=ppt/tags/tag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9.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配色三">
      <a:dk1>
        <a:sysClr val="windowText" lastClr="000000"/>
      </a:dk1>
      <a:lt1>
        <a:sysClr val="window" lastClr="FFFFFF"/>
      </a:lt1>
      <a:dk2>
        <a:srgbClr val="17638F"/>
      </a:dk2>
      <a:lt2>
        <a:srgbClr val="00B0F0"/>
      </a:lt2>
      <a:accent1>
        <a:srgbClr val="E46C0A"/>
      </a:accent1>
      <a:accent2>
        <a:srgbClr val="FFC000"/>
      </a:accent2>
      <a:accent3>
        <a:srgbClr val="78B932"/>
      </a:accent3>
      <a:accent4>
        <a:srgbClr val="92D050"/>
      </a:accent4>
      <a:accent5>
        <a:srgbClr val="DB2E78"/>
      </a:accent5>
      <a:accent6>
        <a:srgbClr val="E151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配色三">
      <a:dk1>
        <a:sysClr val="windowText" lastClr="000000"/>
      </a:dk1>
      <a:lt1>
        <a:sysClr val="window" lastClr="FFFFFF"/>
      </a:lt1>
      <a:dk2>
        <a:srgbClr val="17638F"/>
      </a:dk2>
      <a:lt2>
        <a:srgbClr val="00B0F0"/>
      </a:lt2>
      <a:accent1>
        <a:srgbClr val="E46C0A"/>
      </a:accent1>
      <a:accent2>
        <a:srgbClr val="FFC000"/>
      </a:accent2>
      <a:accent3>
        <a:srgbClr val="78B932"/>
      </a:accent3>
      <a:accent4>
        <a:srgbClr val="92D050"/>
      </a:accent4>
      <a:accent5>
        <a:srgbClr val="DB2E78"/>
      </a:accent5>
      <a:accent6>
        <a:srgbClr val="E1518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5003</Words>
  <Application>WPS 演示</Application>
  <PresentationFormat>全屏显示(16:9)</PresentationFormat>
  <Paragraphs>718</Paragraphs>
  <Slides>25</Slides>
  <Notes>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25</vt:i4>
      </vt:variant>
    </vt:vector>
  </HeadingPairs>
  <TitlesOfParts>
    <vt:vector size="41" baseType="lpstr">
      <vt:lpstr>Arial</vt:lpstr>
      <vt:lpstr>宋体</vt:lpstr>
      <vt:lpstr>Wingdings</vt:lpstr>
      <vt:lpstr>Arial</vt:lpstr>
      <vt:lpstr>Agency FB</vt:lpstr>
      <vt:lpstr>微软雅黑</vt:lpstr>
      <vt:lpstr>Calibri Light</vt:lpstr>
      <vt:lpstr>黑体</vt:lpstr>
      <vt:lpstr>华文新魏</vt:lpstr>
      <vt:lpstr>Wingdings</vt:lpstr>
      <vt:lpstr>Calibri</vt:lpstr>
      <vt:lpstr>Arial Unicode MS</vt:lpstr>
      <vt:lpstr>楷体</vt:lpstr>
      <vt:lpstr>汉仪旗黑-85S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40</cp:revision>
  <dcterms:created xsi:type="dcterms:W3CDTF">2013-10-25T23:15:00Z</dcterms:created>
  <dcterms:modified xsi:type="dcterms:W3CDTF">2024-03-04T12:19:14Z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271CB8B3F82142C095C6C4B05FB7B7EC_13</vt:lpwstr>
  </property>
</Properties>
</file>