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416" r:id="rId3"/>
    <p:sldId id="474" r:id="rId4"/>
    <p:sldId id="321" r:id="rId5"/>
    <p:sldId id="320" r:id="rId6"/>
    <p:sldId id="260" r:id="rId7"/>
    <p:sldId id="261" r:id="rId8"/>
    <p:sldId id="262" r:id="rId9"/>
    <p:sldId id="316" r:id="rId10"/>
    <p:sldId id="265" r:id="rId11"/>
    <p:sldId id="266" r:id="rId12"/>
    <p:sldId id="268" r:id="rId13"/>
    <p:sldId id="346" r:id="rId14"/>
    <p:sldId id="272" r:id="rId15"/>
    <p:sldId id="269" r:id="rId16"/>
    <p:sldId id="317" r:id="rId18"/>
    <p:sldId id="318" r:id="rId19"/>
    <p:sldId id="347" r:id="rId20"/>
    <p:sldId id="274" r:id="rId21"/>
    <p:sldId id="349" r:id="rId22"/>
    <p:sldId id="276" r:id="rId23"/>
    <p:sldId id="350" r:id="rId24"/>
    <p:sldId id="32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319" r:id="rId34"/>
    <p:sldId id="351" r:id="rId35"/>
    <p:sldId id="286" r:id="rId36"/>
    <p:sldId id="289" r:id="rId37"/>
    <p:sldId id="325" r:id="rId38"/>
    <p:sldId id="326" r:id="rId39"/>
    <p:sldId id="292" r:id="rId40"/>
    <p:sldId id="293" r:id="rId41"/>
    <p:sldId id="329" r:id="rId42"/>
    <p:sldId id="353" r:id="rId43"/>
    <p:sldId id="331" r:id="rId44"/>
    <p:sldId id="354" r:id="rId45"/>
    <p:sldId id="352" r:id="rId46"/>
    <p:sldId id="301" r:id="rId47"/>
    <p:sldId id="332" r:id="rId48"/>
    <p:sldId id="333" r:id="rId49"/>
    <p:sldId id="334" r:id="rId50"/>
    <p:sldId id="335" r:id="rId51"/>
    <p:sldId id="336" r:id="rId52"/>
    <p:sldId id="337" r:id="rId53"/>
    <p:sldId id="338" r:id="rId54"/>
    <p:sldId id="339" r:id="rId55"/>
    <p:sldId id="340" r:id="rId56"/>
    <p:sldId id="341" r:id="rId57"/>
    <p:sldId id="342" r:id="rId58"/>
    <p:sldId id="343" r:id="rId59"/>
    <p:sldId id="344" r:id="rId60"/>
    <p:sldId id="345" r:id="rId61"/>
    <p:sldId id="476" r:id="rId62"/>
  </p:sldIdLst>
  <p:sldSz cx="9144000" cy="5143500" type="screen16x9"/>
  <p:notesSz cx="6858000" cy="9144000"/>
  <p:custDataLst>
    <p:tags r:id="rId6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Wayne" initials="W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305"/>
    <a:srgbClr val="007FDE"/>
    <a:srgbClr val="008AF2"/>
    <a:srgbClr val="EA5900"/>
    <a:srgbClr val="EEB62A"/>
    <a:srgbClr val="EEB526"/>
    <a:srgbClr val="F0BB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25" autoAdjust="0"/>
    <p:restoredTop sz="92940" autoAdjust="0"/>
  </p:normalViewPr>
  <p:slideViewPr>
    <p:cSldViewPr>
      <p:cViewPr varScale="1">
        <p:scale>
          <a:sx n="46" d="100"/>
          <a:sy n="46" d="100"/>
        </p:scale>
        <p:origin x="54" y="87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7" Type="http://schemas.openxmlformats.org/officeDocument/2006/relationships/tags" Target="tags/tag19.xml"/><Relationship Id="rId66" Type="http://schemas.openxmlformats.org/officeDocument/2006/relationships/commentAuthors" Target="commentAuthors.xml"/><Relationship Id="rId65" Type="http://schemas.openxmlformats.org/officeDocument/2006/relationships/tableStyles" Target="tableStyles.xml"/><Relationship Id="rId64" Type="http://schemas.openxmlformats.org/officeDocument/2006/relationships/viewProps" Target="viewProps.xml"/><Relationship Id="rId63" Type="http://schemas.openxmlformats.org/officeDocument/2006/relationships/presProps" Target="presProps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4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3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49CB24-6B4E-4B92-9BB4-284D84E0466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61C67-7F36-420E-97F0-F8D5AF1FA0B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61C67-7F36-420E-97F0-F8D5AF1FA0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61C67-7F36-420E-97F0-F8D5AF1FA0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61C67-7F36-420E-97F0-F8D5AF1FA0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61C67-7F36-420E-97F0-F8D5AF1FA0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714965" y="603050"/>
            <a:ext cx="4051700" cy="4051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3150455" y="1350277"/>
            <a:ext cx="2683069" cy="2683069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03366" y="1996994"/>
            <a:ext cx="3963299" cy="884705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803366" y="2962780"/>
            <a:ext cx="3963299" cy="614363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3429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pn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141446"/>
            <a:ext cx="898096" cy="4535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3.xml"/><Relationship Id="rId4" Type="http://schemas.openxmlformats.org/officeDocument/2006/relationships/image" Target="../media/image1.pn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tags" Target="../tags/tag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3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4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5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6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5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7.jpeg"/></Relationships>
</file>

<file path=ppt/slides/_rels/slide5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tags" Target="../tags/tag18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17.xml"/><Relationship Id="rId5" Type="http://schemas.openxmlformats.org/officeDocument/2006/relationships/image" Target="../media/image39.jpeg"/><Relationship Id="rId4" Type="http://schemas.openxmlformats.org/officeDocument/2006/relationships/tags" Target="../tags/tag16.xml"/><Relationship Id="rId3" Type="http://schemas.openxmlformats.org/officeDocument/2006/relationships/image" Target="../media/image38.jpeg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" r="13484"/>
          <a:stretch>
            <a:fillRect/>
          </a:stretch>
        </p:blipFill>
        <p:spPr>
          <a:xfrm>
            <a:off x="-9525" y="0"/>
            <a:ext cx="9144000" cy="51435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2788285"/>
            <a:ext cx="9143365" cy="2355850"/>
          </a:xfrm>
          <a:prstGeom prst="rect">
            <a:avLst/>
          </a:prstGeom>
          <a:gradFill>
            <a:gsLst>
              <a:gs pos="0">
                <a:srgbClr val="00A3E4"/>
              </a:gs>
              <a:gs pos="100000">
                <a:srgbClr val="214BAE"/>
              </a:gs>
            </a:gsLst>
            <a:lin ang="1200000" scaled="0"/>
          </a:gradFill>
          <a:ln>
            <a:noFill/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机械行业常见风险及防控对策</a:t>
            </a:r>
            <a:endParaRPr lang="zh-CN" altLang="en-US" sz="40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algn="ctr">
              <a:buClrTx/>
              <a:buSzTx/>
              <a:buFontTx/>
            </a:pP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algn="ctr">
              <a:buClrTx/>
              <a:buSzTx/>
              <a:buFontTx/>
            </a:pPr>
            <a:endParaRPr lang="zh-CN" altLang="en-US" sz="2400" b="1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2"/>
            </p:custDataLst>
          </p:nvPr>
        </p:nvSpPr>
        <p:spPr>
          <a:xfrm>
            <a:off x="6732429" y="2788026"/>
            <a:ext cx="1773555" cy="35814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pPr algn="dist"/>
            <a:r>
              <a:rPr lang="zh-CN" altLang="en-US" b="1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博富特咨询</a:t>
            </a:r>
            <a:r>
              <a:rPr lang="en-US" altLang="zh-CN" b="1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b="1" dirty="0">
              <a:solidFill>
                <a:schemeClr val="lt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>
            <p:custDataLst>
              <p:tags r:id="rId3"/>
            </p:custDataLst>
          </p:nvPr>
        </p:nvSpPr>
        <p:spPr>
          <a:xfrm>
            <a:off x="6394929" y="4155774"/>
            <a:ext cx="675000" cy="675000"/>
          </a:xfrm>
          <a:prstGeom prst="ellipse">
            <a:avLst/>
          </a:prstGeom>
          <a:solidFill>
            <a:schemeClr val="accent4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350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sz="135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椭圆 1"/>
          <p:cNvSpPr/>
          <p:nvPr>
            <p:custDataLst>
              <p:tags r:id="rId4"/>
            </p:custDataLst>
          </p:nvPr>
        </p:nvSpPr>
        <p:spPr>
          <a:xfrm>
            <a:off x="7327265" y="4156234"/>
            <a:ext cx="675000" cy="675000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350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sz="135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5"/>
            </p:custDataLst>
          </p:nvPr>
        </p:nvSpPr>
        <p:spPr>
          <a:xfrm>
            <a:off x="8259601" y="4155774"/>
            <a:ext cx="675000" cy="675000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350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sz="135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141446"/>
            <a:ext cx="898096" cy="4535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PPT\图片素材\111\hand-1543062_960_720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9" name="矩形 8"/>
          <p:cNvSpPr/>
          <p:nvPr/>
        </p:nvSpPr>
        <p:spPr>
          <a:xfrm>
            <a:off x="0" y="2499742"/>
            <a:ext cx="9144000" cy="1944216"/>
          </a:xfrm>
          <a:prstGeom prst="rect">
            <a:avLst/>
          </a:prstGeom>
          <a:solidFill>
            <a:schemeClr val="tx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-288032" y="3147814"/>
            <a:ext cx="9684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人的不安全行为是导致伤亡事故的直接原因之一。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467544" y="915566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>
              <a:buSzPct val="90000"/>
              <a:buFont typeface="Wingdings" panose="05000000000000000000" pitchFamily="2" charset="2"/>
              <a:buChar char="n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人的不安全行为常常表现不安全的工作习惯：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611560" y="1792036"/>
            <a:ext cx="6840760" cy="2723930"/>
            <a:chOff x="683568" y="1851670"/>
            <a:chExt cx="6840760" cy="2723930"/>
          </a:xfrm>
        </p:grpSpPr>
        <p:sp>
          <p:nvSpPr>
            <p:cNvPr id="21" name="圆角矩形 20"/>
            <p:cNvSpPr/>
            <p:nvPr/>
          </p:nvSpPr>
          <p:spPr>
            <a:xfrm>
              <a:off x="2178293" y="2539498"/>
              <a:ext cx="5328592" cy="648072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圆角矩形 21"/>
            <p:cNvSpPr/>
            <p:nvPr/>
          </p:nvSpPr>
          <p:spPr>
            <a:xfrm>
              <a:off x="2195736" y="3229761"/>
              <a:ext cx="5328592" cy="648072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圆角矩形 22"/>
            <p:cNvSpPr/>
            <p:nvPr/>
          </p:nvSpPr>
          <p:spPr>
            <a:xfrm>
              <a:off x="2195736" y="3927528"/>
              <a:ext cx="5328592" cy="648072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2083972" y="1851670"/>
              <a:ext cx="5400600" cy="648072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/>
            <p:cNvSpPr>
              <a:spLocks noChangeAspect="1"/>
            </p:cNvSpPr>
            <p:nvPr/>
          </p:nvSpPr>
          <p:spPr>
            <a:xfrm>
              <a:off x="683568" y="1871548"/>
              <a:ext cx="2699792" cy="2700092"/>
            </a:xfrm>
            <a:prstGeom prst="ellipse">
              <a:avLst/>
            </a:prstGeom>
            <a:solidFill>
              <a:srgbClr val="FFC305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2987824" y="1956130"/>
              <a:ext cx="324036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无证上岗作业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3203848" y="2633819"/>
              <a:ext cx="280831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违章操作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3203848" y="3324282"/>
              <a:ext cx="280831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违章指挥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3275856" y="4011910"/>
              <a:ext cx="295465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作业人员精力不精中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023730" y="2715766"/>
              <a:ext cx="201622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人的不安全</a:t>
              </a:r>
              <a:endPara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行为的表现</a:t>
              </a:r>
              <a:endParaRPr lang="zh-CN" altLang="en-US" sz="2000" dirty="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0" y="-660"/>
            <a:ext cx="9144000" cy="576064"/>
            <a:chOff x="0" y="-660"/>
            <a:chExt cx="9144000" cy="576064"/>
          </a:xfrm>
        </p:grpSpPr>
        <p:sp>
          <p:nvSpPr>
            <p:cNvPr id="25" name="矩形 24"/>
            <p:cNvSpPr/>
            <p:nvPr/>
          </p:nvSpPr>
          <p:spPr>
            <a:xfrm>
              <a:off x="0" y="-660"/>
              <a:ext cx="899592" cy="576064"/>
            </a:xfrm>
            <a:prstGeom prst="rect">
              <a:avLst/>
            </a:prstGeom>
            <a:solidFill>
              <a:srgbClr val="0070C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1043608" y="-660"/>
              <a:ext cx="8100392" cy="576064"/>
            </a:xfrm>
            <a:prstGeom prst="rect">
              <a:avLst/>
            </a:prstGeom>
            <a:solidFill>
              <a:srgbClr val="0070C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0" y="19218"/>
              <a:ext cx="8995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</a:rPr>
                <a:t>05</a:t>
              </a:r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1043608" y="44680"/>
              <a:ext cx="756084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事故原因分析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PPT\图片素材\夏季\pexels-photo-119661.jpe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1" y="1"/>
            <a:ext cx="9179617" cy="5143500"/>
          </a:xfrm>
          <a:prstGeom prst="rect">
            <a:avLst/>
          </a:prstGeom>
          <a:noFill/>
        </p:spPr>
      </p:pic>
      <p:sp>
        <p:nvSpPr>
          <p:cNvPr id="4" name="矩形 3"/>
          <p:cNvSpPr/>
          <p:nvPr/>
        </p:nvSpPr>
        <p:spPr>
          <a:xfrm>
            <a:off x="0" y="2499742"/>
            <a:ext cx="9144000" cy="1944216"/>
          </a:xfrm>
          <a:prstGeom prst="rect">
            <a:avLst/>
          </a:prstGeom>
          <a:solidFill>
            <a:schemeClr val="tx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8520" y="3147814"/>
            <a:ext cx="9684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物的不安全状态是导致伤亡事故的决定因素。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-660"/>
            <a:ext cx="9144000" cy="576064"/>
            <a:chOff x="0" y="-660"/>
            <a:chExt cx="9144000" cy="576064"/>
          </a:xfrm>
        </p:grpSpPr>
        <p:sp>
          <p:nvSpPr>
            <p:cNvPr id="5" name="矩形 4"/>
            <p:cNvSpPr/>
            <p:nvPr/>
          </p:nvSpPr>
          <p:spPr>
            <a:xfrm>
              <a:off x="0" y="-660"/>
              <a:ext cx="899592" cy="576064"/>
            </a:xfrm>
            <a:prstGeom prst="rect">
              <a:avLst/>
            </a:prstGeom>
            <a:solidFill>
              <a:srgbClr val="0070C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1043608" y="-660"/>
              <a:ext cx="8100392" cy="576064"/>
            </a:xfrm>
            <a:prstGeom prst="rect">
              <a:avLst/>
            </a:prstGeom>
            <a:solidFill>
              <a:srgbClr val="0070C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0" y="19218"/>
              <a:ext cx="8995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</a:rPr>
                <a:t>05</a:t>
              </a:r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043608" y="44680"/>
              <a:ext cx="756084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事故原因分析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467544" y="915566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>
              <a:buSzPct val="90000"/>
              <a:buFont typeface="Wingdings" panose="05000000000000000000" pitchFamily="2" charset="2"/>
              <a:buChar char="n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物的不安全状态体现在以下方面：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611560" y="1792036"/>
            <a:ext cx="6840760" cy="2723930"/>
            <a:chOff x="683568" y="1851670"/>
            <a:chExt cx="6840760" cy="2723930"/>
          </a:xfrm>
        </p:grpSpPr>
        <p:sp>
          <p:nvSpPr>
            <p:cNvPr id="11" name="圆角矩形 10"/>
            <p:cNvSpPr/>
            <p:nvPr/>
          </p:nvSpPr>
          <p:spPr>
            <a:xfrm>
              <a:off x="2178293" y="2539498"/>
              <a:ext cx="5328592" cy="648072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2195736" y="3229761"/>
              <a:ext cx="5328592" cy="648072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2195736" y="3927528"/>
              <a:ext cx="5328592" cy="648072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2083972" y="1851670"/>
              <a:ext cx="5400600" cy="648072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>
              <a:spLocks noChangeAspect="1"/>
            </p:cNvSpPr>
            <p:nvPr/>
          </p:nvSpPr>
          <p:spPr>
            <a:xfrm>
              <a:off x="683568" y="1871548"/>
              <a:ext cx="2699792" cy="2700092"/>
            </a:xfrm>
            <a:prstGeom prst="ellipse">
              <a:avLst/>
            </a:prstGeom>
            <a:solidFill>
              <a:srgbClr val="FFC305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2987824" y="1956130"/>
              <a:ext cx="446449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机械设备安全性能差或不合格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3347864" y="2633819"/>
              <a:ext cx="280831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机械设备存在故障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3142063" y="3324282"/>
              <a:ext cx="417646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机械设备无安全防护设施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3094769" y="4011910"/>
              <a:ext cx="418576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安全防护不足、损坏、有缺陷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023730" y="2715766"/>
              <a:ext cx="201622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物的不安全</a:t>
              </a:r>
              <a:endPara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状态的表现</a:t>
              </a:r>
              <a:endParaRPr lang="zh-CN" altLang="en-US" sz="2000" dirty="0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0" y="1419622"/>
            <a:ext cx="2051720" cy="792088"/>
            <a:chOff x="0" y="987574"/>
            <a:chExt cx="2051720" cy="648072"/>
          </a:xfrm>
        </p:grpSpPr>
        <p:sp>
          <p:nvSpPr>
            <p:cNvPr id="23" name="矩形 22"/>
            <p:cNvSpPr/>
            <p:nvPr/>
          </p:nvSpPr>
          <p:spPr>
            <a:xfrm>
              <a:off x="0" y="987574"/>
              <a:ext cx="1619672" cy="648072"/>
            </a:xfrm>
            <a:prstGeom prst="rect">
              <a:avLst/>
            </a:prstGeom>
            <a:solidFill>
              <a:srgbClr val="FFC305"/>
            </a:solidFill>
            <a:ln w="158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等腰三角形 26"/>
            <p:cNvSpPr/>
            <p:nvPr/>
          </p:nvSpPr>
          <p:spPr>
            <a:xfrm rot="5400000">
              <a:off x="1511660" y="1095586"/>
              <a:ext cx="648072" cy="432048"/>
            </a:xfrm>
            <a:prstGeom prst="triangle">
              <a:avLst/>
            </a:prstGeom>
            <a:solidFill>
              <a:srgbClr val="FFC30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339" name="内容占位符 2"/>
          <p:cNvSpPr>
            <a:spLocks noGrp="1"/>
          </p:cNvSpPr>
          <p:nvPr>
            <p:ph idx="4294967295"/>
          </p:nvPr>
        </p:nvSpPr>
        <p:spPr>
          <a:xfrm>
            <a:off x="2627784" y="1779662"/>
            <a:ext cx="5820965" cy="1656184"/>
          </a:xfrm>
        </p:spPr>
        <p:txBody>
          <a:bodyPr>
            <a:normAutofit fontScale="92500" lnSpcReduction="10000"/>
          </a:bodyPr>
          <a:lstStyle/>
          <a:p>
            <a:pPr marL="358775" indent="-358775">
              <a:lnSpc>
                <a:spcPct val="160000"/>
              </a:lnSpc>
              <a:spcBef>
                <a:spcPts val="0"/>
              </a:spcBef>
              <a:buSzPct val="90000"/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机械结构设计不合理、未满足安全人机工程学要求、计算错误、安全系数不够、对使用条件等导致的先天安全缺陷。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1" y="1563638"/>
            <a:ext cx="1625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设计阶段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0" y="2499742"/>
            <a:ext cx="2051720" cy="792000"/>
            <a:chOff x="0" y="987574"/>
            <a:chExt cx="2051720" cy="648072"/>
          </a:xfrm>
        </p:grpSpPr>
        <p:sp>
          <p:nvSpPr>
            <p:cNvPr id="30" name="矩形 29"/>
            <p:cNvSpPr/>
            <p:nvPr/>
          </p:nvSpPr>
          <p:spPr>
            <a:xfrm>
              <a:off x="0" y="987574"/>
              <a:ext cx="1619672" cy="648072"/>
            </a:xfrm>
            <a:prstGeom prst="rect">
              <a:avLst/>
            </a:prstGeom>
            <a:solidFill>
              <a:srgbClr val="0070C0">
                <a:alpha val="80000"/>
              </a:srgbClr>
            </a:solidFill>
            <a:ln w="158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等腰三角形 30"/>
            <p:cNvSpPr/>
            <p:nvPr/>
          </p:nvSpPr>
          <p:spPr>
            <a:xfrm rot="5400000">
              <a:off x="1511660" y="1095586"/>
              <a:ext cx="648072" cy="432048"/>
            </a:xfrm>
            <a:prstGeom prst="triangle">
              <a:avLst/>
            </a:prstGeom>
            <a:solidFill>
              <a:srgbClr val="0070C0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0" y="3579862"/>
            <a:ext cx="2051720" cy="792000"/>
            <a:chOff x="0" y="987574"/>
            <a:chExt cx="2051720" cy="648072"/>
          </a:xfrm>
        </p:grpSpPr>
        <p:sp>
          <p:nvSpPr>
            <p:cNvPr id="33" name="矩形 32"/>
            <p:cNvSpPr/>
            <p:nvPr/>
          </p:nvSpPr>
          <p:spPr>
            <a:xfrm>
              <a:off x="0" y="987574"/>
              <a:ext cx="1619672" cy="648072"/>
            </a:xfrm>
            <a:prstGeom prst="rect">
              <a:avLst/>
            </a:prstGeom>
            <a:solidFill>
              <a:srgbClr val="0070C0">
                <a:alpha val="80000"/>
              </a:srgbClr>
            </a:solidFill>
            <a:ln w="158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等腰三角形 33"/>
            <p:cNvSpPr/>
            <p:nvPr/>
          </p:nvSpPr>
          <p:spPr>
            <a:xfrm rot="5400000">
              <a:off x="1511660" y="1095586"/>
              <a:ext cx="648072" cy="432048"/>
            </a:xfrm>
            <a:prstGeom prst="triangle">
              <a:avLst/>
            </a:prstGeom>
            <a:solidFill>
              <a:srgbClr val="0070C0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0" y="-660"/>
            <a:ext cx="9144000" cy="576064"/>
            <a:chOff x="0" y="-660"/>
            <a:chExt cx="9144000" cy="576064"/>
          </a:xfrm>
        </p:grpSpPr>
        <p:sp>
          <p:nvSpPr>
            <p:cNvPr id="36" name="矩形 35"/>
            <p:cNvSpPr/>
            <p:nvPr/>
          </p:nvSpPr>
          <p:spPr>
            <a:xfrm>
              <a:off x="0" y="-660"/>
              <a:ext cx="899592" cy="576064"/>
            </a:xfrm>
            <a:prstGeom prst="rect">
              <a:avLst/>
            </a:prstGeom>
            <a:solidFill>
              <a:srgbClr val="0070C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1043608" y="-660"/>
              <a:ext cx="8100392" cy="576064"/>
            </a:xfrm>
            <a:prstGeom prst="rect">
              <a:avLst/>
            </a:prstGeom>
            <a:solidFill>
              <a:srgbClr val="0070C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0" y="19218"/>
              <a:ext cx="8995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</a:rPr>
                <a:t>05</a:t>
              </a:r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1043608" y="44680"/>
              <a:ext cx="756084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事故原因分析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2555776" y="1419622"/>
            <a:ext cx="6120680" cy="2808312"/>
          </a:xfrm>
          <a:prstGeom prst="rect">
            <a:avLst/>
          </a:prstGeom>
          <a:noFill/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内容占位符 2"/>
          <p:cNvSpPr>
            <a:spLocks noGrp="1"/>
          </p:cNvSpPr>
          <p:nvPr>
            <p:ph idx="4294967295"/>
          </p:nvPr>
        </p:nvSpPr>
        <p:spPr>
          <a:xfrm>
            <a:off x="2627784" y="1779662"/>
            <a:ext cx="5820965" cy="1656184"/>
          </a:xfrm>
        </p:spPr>
        <p:txBody>
          <a:bodyPr>
            <a:normAutofit fontScale="92500" lnSpcReduction="10000"/>
          </a:bodyPr>
          <a:lstStyle/>
          <a:p>
            <a:pPr marL="358775" indent="-358775">
              <a:lnSpc>
                <a:spcPct val="160000"/>
              </a:lnSpc>
              <a:spcBef>
                <a:spcPts val="0"/>
              </a:spcBef>
              <a:buSzPct val="90000"/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零件加工超差、粗制滥造，原材料以次充好、偷工减料，安装中的野蛮作业等，导致机械及其零部件受到损伤而埋下隐患。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-1" y="2499742"/>
            <a:ext cx="2051721" cy="792000"/>
            <a:chOff x="-1" y="1419622"/>
            <a:chExt cx="2051721" cy="648072"/>
          </a:xfrm>
        </p:grpSpPr>
        <p:grpSp>
          <p:nvGrpSpPr>
            <p:cNvPr id="2" name="组合 27"/>
            <p:cNvGrpSpPr/>
            <p:nvPr/>
          </p:nvGrpSpPr>
          <p:grpSpPr>
            <a:xfrm>
              <a:off x="0" y="1419622"/>
              <a:ext cx="2051720" cy="648072"/>
              <a:chOff x="0" y="987574"/>
              <a:chExt cx="2051720" cy="648072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0" y="987574"/>
                <a:ext cx="1619672" cy="648072"/>
              </a:xfrm>
              <a:prstGeom prst="rect">
                <a:avLst/>
              </a:prstGeom>
              <a:solidFill>
                <a:srgbClr val="FFC305"/>
              </a:solidFill>
              <a:ln w="158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等腰三角形 26"/>
              <p:cNvSpPr/>
              <p:nvPr/>
            </p:nvSpPr>
            <p:spPr>
              <a:xfrm rot="5400000">
                <a:off x="1511660" y="1095586"/>
                <a:ext cx="648072" cy="432048"/>
              </a:xfrm>
              <a:prstGeom prst="triangle">
                <a:avLst/>
              </a:prstGeom>
              <a:solidFill>
                <a:srgbClr val="FFC30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-1" y="1499151"/>
              <a:ext cx="16253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制造阶段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1"/>
          <p:cNvGrpSpPr/>
          <p:nvPr/>
        </p:nvGrpSpPr>
        <p:grpSpPr>
          <a:xfrm>
            <a:off x="0" y="3579862"/>
            <a:ext cx="2051720" cy="792000"/>
            <a:chOff x="0" y="987574"/>
            <a:chExt cx="2051720" cy="648072"/>
          </a:xfrm>
        </p:grpSpPr>
        <p:sp>
          <p:nvSpPr>
            <p:cNvPr id="33" name="矩形 32"/>
            <p:cNvSpPr/>
            <p:nvPr/>
          </p:nvSpPr>
          <p:spPr>
            <a:xfrm>
              <a:off x="0" y="987574"/>
              <a:ext cx="1619672" cy="648072"/>
            </a:xfrm>
            <a:prstGeom prst="rect">
              <a:avLst/>
            </a:prstGeom>
            <a:solidFill>
              <a:srgbClr val="0070C0">
                <a:alpha val="80000"/>
              </a:srgbClr>
            </a:solidFill>
            <a:ln w="158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等腰三角形 33"/>
            <p:cNvSpPr/>
            <p:nvPr/>
          </p:nvSpPr>
          <p:spPr>
            <a:xfrm rot="5400000">
              <a:off x="1511660" y="1095586"/>
              <a:ext cx="648072" cy="432048"/>
            </a:xfrm>
            <a:prstGeom prst="triangle">
              <a:avLst/>
            </a:prstGeom>
            <a:solidFill>
              <a:srgbClr val="0070C0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34"/>
          <p:cNvGrpSpPr/>
          <p:nvPr/>
        </p:nvGrpSpPr>
        <p:grpSpPr>
          <a:xfrm>
            <a:off x="0" y="-660"/>
            <a:ext cx="9144000" cy="576064"/>
            <a:chOff x="0" y="-660"/>
            <a:chExt cx="9144000" cy="576064"/>
          </a:xfrm>
        </p:grpSpPr>
        <p:sp>
          <p:nvSpPr>
            <p:cNvPr id="36" name="矩形 35"/>
            <p:cNvSpPr/>
            <p:nvPr/>
          </p:nvSpPr>
          <p:spPr>
            <a:xfrm>
              <a:off x="0" y="-660"/>
              <a:ext cx="899592" cy="576064"/>
            </a:xfrm>
            <a:prstGeom prst="rect">
              <a:avLst/>
            </a:prstGeom>
            <a:solidFill>
              <a:srgbClr val="0070C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1043608" y="-660"/>
              <a:ext cx="8100392" cy="576064"/>
            </a:xfrm>
            <a:prstGeom prst="rect">
              <a:avLst/>
            </a:prstGeom>
            <a:solidFill>
              <a:srgbClr val="0070C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0" y="19218"/>
              <a:ext cx="8995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</a:rPr>
                <a:t>05</a:t>
              </a:r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1043608" y="44680"/>
              <a:ext cx="756084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事故原因分析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2555776" y="1419622"/>
            <a:ext cx="6120680" cy="2808312"/>
          </a:xfrm>
          <a:prstGeom prst="rect">
            <a:avLst/>
          </a:prstGeom>
          <a:noFill/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28"/>
          <p:cNvGrpSpPr/>
          <p:nvPr/>
        </p:nvGrpSpPr>
        <p:grpSpPr>
          <a:xfrm>
            <a:off x="-1575" y="1419622"/>
            <a:ext cx="2051720" cy="792000"/>
            <a:chOff x="0" y="987574"/>
            <a:chExt cx="2051720" cy="648072"/>
          </a:xfrm>
        </p:grpSpPr>
        <p:sp>
          <p:nvSpPr>
            <p:cNvPr id="21" name="矩形 20"/>
            <p:cNvSpPr/>
            <p:nvPr/>
          </p:nvSpPr>
          <p:spPr>
            <a:xfrm>
              <a:off x="0" y="987574"/>
              <a:ext cx="1619672" cy="648072"/>
            </a:xfrm>
            <a:prstGeom prst="rect">
              <a:avLst/>
            </a:prstGeom>
            <a:solidFill>
              <a:srgbClr val="0070C0">
                <a:alpha val="80000"/>
              </a:srgbClr>
            </a:solidFill>
            <a:ln w="158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等腰三角形 21"/>
            <p:cNvSpPr/>
            <p:nvPr/>
          </p:nvSpPr>
          <p:spPr>
            <a:xfrm rot="5400000">
              <a:off x="1511660" y="1095586"/>
              <a:ext cx="648072" cy="432048"/>
            </a:xfrm>
            <a:prstGeom prst="triangle">
              <a:avLst/>
            </a:prstGeom>
            <a:solidFill>
              <a:srgbClr val="0070C0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内容占位符 2"/>
          <p:cNvSpPr>
            <a:spLocks noGrp="1"/>
          </p:cNvSpPr>
          <p:nvPr>
            <p:ph idx="4294967295"/>
          </p:nvPr>
        </p:nvSpPr>
        <p:spPr>
          <a:xfrm>
            <a:off x="2627784" y="1635646"/>
            <a:ext cx="5820965" cy="2232248"/>
          </a:xfrm>
        </p:spPr>
        <p:txBody>
          <a:bodyPr>
            <a:noAutofit/>
          </a:bodyPr>
          <a:lstStyle/>
          <a:p>
            <a:pPr marL="358775" indent="-358775">
              <a:lnSpc>
                <a:spcPct val="130000"/>
              </a:lnSpc>
              <a:spcBef>
                <a:spcPts val="0"/>
              </a:spcBef>
              <a:buSzPct val="90000"/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购买无生产许可、有严重安全隐患或问题的机械，设备缺乏必要的安全防护装置，报废零部件未及时更换带病运行，润滑保养不良，超机械的额定负荷、额定寿命运行，不良作业环境造成零部件腐蚀性破坏、机械系统功能降低甚至失效等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34"/>
          <p:cNvGrpSpPr/>
          <p:nvPr/>
        </p:nvGrpSpPr>
        <p:grpSpPr>
          <a:xfrm>
            <a:off x="0" y="-660"/>
            <a:ext cx="9144000" cy="576064"/>
            <a:chOff x="0" y="-660"/>
            <a:chExt cx="9144000" cy="576064"/>
          </a:xfrm>
        </p:grpSpPr>
        <p:sp>
          <p:nvSpPr>
            <p:cNvPr id="36" name="矩形 35"/>
            <p:cNvSpPr/>
            <p:nvPr/>
          </p:nvSpPr>
          <p:spPr>
            <a:xfrm>
              <a:off x="0" y="-660"/>
              <a:ext cx="899592" cy="576064"/>
            </a:xfrm>
            <a:prstGeom prst="rect">
              <a:avLst/>
            </a:prstGeom>
            <a:solidFill>
              <a:srgbClr val="0070C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1043608" y="-660"/>
              <a:ext cx="8100392" cy="576064"/>
            </a:xfrm>
            <a:prstGeom prst="rect">
              <a:avLst/>
            </a:prstGeom>
            <a:solidFill>
              <a:srgbClr val="0070C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0" y="19218"/>
              <a:ext cx="8995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</a:rPr>
                <a:t>05</a:t>
              </a:r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1043608" y="44680"/>
              <a:ext cx="756084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事故原因分析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2555776" y="1419622"/>
            <a:ext cx="6120680" cy="2808312"/>
          </a:xfrm>
          <a:prstGeom prst="rect">
            <a:avLst/>
          </a:prstGeom>
          <a:noFill/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28"/>
          <p:cNvGrpSpPr/>
          <p:nvPr/>
        </p:nvGrpSpPr>
        <p:grpSpPr>
          <a:xfrm>
            <a:off x="-1575" y="1419622"/>
            <a:ext cx="2051720" cy="792000"/>
            <a:chOff x="0" y="987574"/>
            <a:chExt cx="2051720" cy="648072"/>
          </a:xfrm>
        </p:grpSpPr>
        <p:sp>
          <p:nvSpPr>
            <p:cNvPr id="21" name="矩形 20"/>
            <p:cNvSpPr/>
            <p:nvPr/>
          </p:nvSpPr>
          <p:spPr>
            <a:xfrm>
              <a:off x="0" y="987574"/>
              <a:ext cx="1619672" cy="648072"/>
            </a:xfrm>
            <a:prstGeom prst="rect">
              <a:avLst/>
            </a:prstGeom>
            <a:solidFill>
              <a:srgbClr val="0070C0">
                <a:alpha val="80000"/>
              </a:srgbClr>
            </a:solidFill>
            <a:ln w="158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等腰三角形 21"/>
            <p:cNvSpPr/>
            <p:nvPr/>
          </p:nvSpPr>
          <p:spPr>
            <a:xfrm rot="5400000">
              <a:off x="1511660" y="1095586"/>
              <a:ext cx="648072" cy="432048"/>
            </a:xfrm>
            <a:prstGeom prst="triangle">
              <a:avLst/>
            </a:prstGeom>
            <a:solidFill>
              <a:srgbClr val="0070C0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8"/>
          <p:cNvGrpSpPr/>
          <p:nvPr/>
        </p:nvGrpSpPr>
        <p:grpSpPr>
          <a:xfrm>
            <a:off x="559" y="3579862"/>
            <a:ext cx="2051721" cy="792000"/>
            <a:chOff x="-1" y="1419622"/>
            <a:chExt cx="2051721" cy="648072"/>
          </a:xfrm>
        </p:grpSpPr>
        <p:grpSp>
          <p:nvGrpSpPr>
            <p:cNvPr id="24" name="组合 27"/>
            <p:cNvGrpSpPr/>
            <p:nvPr/>
          </p:nvGrpSpPr>
          <p:grpSpPr>
            <a:xfrm>
              <a:off x="0" y="1419622"/>
              <a:ext cx="2051720" cy="648072"/>
              <a:chOff x="0" y="987574"/>
              <a:chExt cx="2051720" cy="648072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0" y="987574"/>
                <a:ext cx="1619672" cy="648072"/>
              </a:xfrm>
              <a:prstGeom prst="rect">
                <a:avLst/>
              </a:prstGeom>
              <a:solidFill>
                <a:srgbClr val="FFC305"/>
              </a:solidFill>
              <a:ln w="158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等腰三角形 27"/>
              <p:cNvSpPr/>
              <p:nvPr/>
            </p:nvSpPr>
            <p:spPr>
              <a:xfrm rot="5400000">
                <a:off x="1511660" y="1095586"/>
                <a:ext cx="648072" cy="432048"/>
              </a:xfrm>
              <a:prstGeom prst="triangle">
                <a:avLst/>
              </a:prstGeom>
              <a:solidFill>
                <a:srgbClr val="FFC30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-1" y="1499151"/>
              <a:ext cx="16253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使用阶段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0" y="2499742"/>
            <a:ext cx="2051720" cy="792000"/>
            <a:chOff x="0" y="987574"/>
            <a:chExt cx="2051720" cy="648072"/>
          </a:xfrm>
        </p:grpSpPr>
        <p:sp>
          <p:nvSpPr>
            <p:cNvPr id="35" name="矩形 34"/>
            <p:cNvSpPr/>
            <p:nvPr/>
          </p:nvSpPr>
          <p:spPr>
            <a:xfrm>
              <a:off x="0" y="987574"/>
              <a:ext cx="1619672" cy="648072"/>
            </a:xfrm>
            <a:prstGeom prst="rect">
              <a:avLst/>
            </a:prstGeom>
            <a:solidFill>
              <a:srgbClr val="0070C0">
                <a:alpha val="80000"/>
              </a:srgbClr>
            </a:solidFill>
            <a:ln w="158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等腰三角形 39"/>
            <p:cNvSpPr/>
            <p:nvPr/>
          </p:nvSpPr>
          <p:spPr>
            <a:xfrm rot="5400000">
              <a:off x="1511660" y="1095586"/>
              <a:ext cx="648072" cy="432048"/>
            </a:xfrm>
            <a:prstGeom prst="triangle">
              <a:avLst/>
            </a:prstGeom>
            <a:solidFill>
              <a:srgbClr val="0070C0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G:\PPT\图片素材\111\construction-1510561_960_720.jpg"/>
          <p:cNvPicPr>
            <a:picLocks noChangeAspect="1" noChangeArrowheads="1"/>
          </p:cNvPicPr>
          <p:nvPr/>
        </p:nvPicPr>
        <p:blipFill>
          <a:blip r:embed="rId1" cstate="print"/>
          <a:srcRect t="6241" b="9406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3" name="矩形 2"/>
          <p:cNvSpPr/>
          <p:nvPr/>
        </p:nvSpPr>
        <p:spPr>
          <a:xfrm>
            <a:off x="0" y="2499742"/>
            <a:ext cx="9144000" cy="1944216"/>
          </a:xfrm>
          <a:prstGeom prst="rect">
            <a:avLst/>
          </a:prstGeom>
          <a:solidFill>
            <a:schemeClr val="tx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79512" y="2773623"/>
            <a:ext cx="8964488" cy="1310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不良的作业环境，会引起物的不安全状态或人的不安全行为。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圆角矩形 33"/>
          <p:cNvSpPr/>
          <p:nvPr/>
        </p:nvSpPr>
        <p:spPr>
          <a:xfrm>
            <a:off x="2064094" y="3684122"/>
            <a:ext cx="6016420" cy="85172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圆角矩形 32"/>
          <p:cNvSpPr/>
          <p:nvPr/>
        </p:nvSpPr>
        <p:spPr>
          <a:xfrm>
            <a:off x="2041781" y="2738079"/>
            <a:ext cx="6016420" cy="85172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0" y="-660"/>
            <a:ext cx="9144000" cy="576064"/>
            <a:chOff x="0" y="-660"/>
            <a:chExt cx="9144000" cy="576064"/>
          </a:xfrm>
        </p:grpSpPr>
        <p:sp>
          <p:nvSpPr>
            <p:cNvPr id="5" name="矩形 4"/>
            <p:cNvSpPr/>
            <p:nvPr/>
          </p:nvSpPr>
          <p:spPr>
            <a:xfrm>
              <a:off x="0" y="-660"/>
              <a:ext cx="899592" cy="576064"/>
            </a:xfrm>
            <a:prstGeom prst="rect">
              <a:avLst/>
            </a:prstGeom>
            <a:solidFill>
              <a:srgbClr val="0070C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1043608" y="-660"/>
              <a:ext cx="8100392" cy="576064"/>
            </a:xfrm>
            <a:prstGeom prst="rect">
              <a:avLst/>
            </a:prstGeom>
            <a:solidFill>
              <a:srgbClr val="0070C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0" y="19218"/>
              <a:ext cx="8995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</a:rPr>
                <a:t>05</a:t>
              </a:r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043608" y="44680"/>
              <a:ext cx="756084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事故原因分析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467544" y="915566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>
              <a:buSzPct val="90000"/>
              <a:buFont typeface="Wingdings" panose="05000000000000000000" pitchFamily="2" charset="2"/>
              <a:buChar char="n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作业环境不良体现在以下方面：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611560" y="1792036"/>
            <a:ext cx="7704856" cy="2719970"/>
            <a:chOff x="683568" y="1851670"/>
            <a:chExt cx="7704856" cy="2719970"/>
          </a:xfrm>
        </p:grpSpPr>
        <p:sp>
          <p:nvSpPr>
            <p:cNvPr id="26" name="圆角矩形 25"/>
            <p:cNvSpPr/>
            <p:nvPr/>
          </p:nvSpPr>
          <p:spPr>
            <a:xfrm>
              <a:off x="2083972" y="1851670"/>
              <a:ext cx="6016420" cy="851722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>
              <a:spLocks noChangeAspect="1"/>
            </p:cNvSpPr>
            <p:nvPr/>
          </p:nvSpPr>
          <p:spPr>
            <a:xfrm>
              <a:off x="683568" y="1871548"/>
              <a:ext cx="2699792" cy="2700092"/>
            </a:xfrm>
            <a:prstGeom prst="ellipse">
              <a:avLst/>
            </a:prstGeom>
            <a:solidFill>
              <a:srgbClr val="FFC305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2987824" y="1956130"/>
              <a:ext cx="504056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机械使用环境恶劣，造成机械使用寿命或可</a:t>
              </a:r>
              <a:endPara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</a:t>
              </a: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靠性降低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3419872" y="3023362"/>
              <a:ext cx="410445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照明光线不良，影响作业人员操作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3142063" y="3823268"/>
              <a:ext cx="524636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无通风，噪声干扰，温度不当场地狭窄，布局不合理等，作业人员劳动强度大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1023730" y="2715766"/>
              <a:ext cx="201622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作业环境不良的表现</a:t>
              </a:r>
              <a:endParaRPr lang="zh-CN" altLang="en-US" sz="2000" dirty="0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Redocn_2012030905582256.jpg"/>
          <p:cNvPicPr>
            <a:picLocks noChangeAspect="1"/>
          </p:cNvPicPr>
          <p:nvPr/>
        </p:nvPicPr>
        <p:blipFill>
          <a:blip r:embed="rId1" cstate="print"/>
          <a:srcRect t="1497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2499742"/>
            <a:ext cx="9144000" cy="1944216"/>
          </a:xfrm>
          <a:prstGeom prst="rect">
            <a:avLst/>
          </a:prstGeom>
          <a:solidFill>
            <a:schemeClr val="tx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76064" y="3053758"/>
            <a:ext cx="8964488" cy="670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安全管理缺陷是导致伤亡事故的间接原因。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5585" y="857250"/>
            <a:ext cx="5704205" cy="1833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sz="13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sz="13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sz="13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sz="135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sz="13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sz="13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sz="135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429000" y="3257550"/>
            <a:ext cx="5148739" cy="112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350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15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59617" y="2971800"/>
            <a:ext cx="2822734" cy="1881378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100525" y="857250"/>
            <a:ext cx="2809399" cy="1872615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89535" y="141446"/>
            <a:ext cx="5111591" cy="447675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1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sym typeface="宋体" panose="02010600030101010101" pitchFamily="2" charset="-122"/>
              </a:rPr>
              <a:t>关于博富特</a:t>
            </a:r>
            <a:endParaRPr lang="zh-CN" altLang="en-US" sz="21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141446"/>
            <a:ext cx="898096" cy="453553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-660"/>
            <a:ext cx="9144000" cy="576064"/>
            <a:chOff x="0" y="-660"/>
            <a:chExt cx="9144000" cy="576064"/>
          </a:xfrm>
        </p:grpSpPr>
        <p:sp>
          <p:nvSpPr>
            <p:cNvPr id="5" name="矩形 4"/>
            <p:cNvSpPr/>
            <p:nvPr/>
          </p:nvSpPr>
          <p:spPr>
            <a:xfrm>
              <a:off x="0" y="-660"/>
              <a:ext cx="899592" cy="576064"/>
            </a:xfrm>
            <a:prstGeom prst="rect">
              <a:avLst/>
            </a:prstGeom>
            <a:solidFill>
              <a:srgbClr val="0070C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1043608" y="-660"/>
              <a:ext cx="8100392" cy="576064"/>
            </a:xfrm>
            <a:prstGeom prst="rect">
              <a:avLst/>
            </a:prstGeom>
            <a:solidFill>
              <a:srgbClr val="0070C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0" y="19218"/>
              <a:ext cx="8995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</a:rPr>
                <a:t>05</a:t>
              </a:r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043608" y="44680"/>
              <a:ext cx="756084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事故原因分析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251520" y="771550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>
              <a:buSzPct val="90000"/>
              <a:buFont typeface="Wingdings" panose="05000000000000000000" pitchFamily="2" charset="2"/>
              <a:buChar char="n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管理存在缺陷体现在以下方面：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869379" y="1356945"/>
            <a:ext cx="7591053" cy="3628135"/>
            <a:chOff x="611560" y="1305285"/>
            <a:chExt cx="7591053" cy="3628135"/>
          </a:xfrm>
        </p:grpSpPr>
        <p:grpSp>
          <p:nvGrpSpPr>
            <p:cNvPr id="30" name="组合 29"/>
            <p:cNvGrpSpPr/>
            <p:nvPr/>
          </p:nvGrpSpPr>
          <p:grpSpPr>
            <a:xfrm>
              <a:off x="611560" y="1305285"/>
              <a:ext cx="7591053" cy="3628135"/>
              <a:chOff x="484756" y="1461108"/>
              <a:chExt cx="7591053" cy="3628135"/>
            </a:xfrm>
          </p:grpSpPr>
          <p:sp>
            <p:nvSpPr>
              <p:cNvPr id="28" name="圆角矩形 13"/>
              <p:cNvSpPr/>
              <p:nvPr/>
            </p:nvSpPr>
            <p:spPr>
              <a:xfrm>
                <a:off x="484757" y="3322091"/>
                <a:ext cx="3520210" cy="1756122"/>
              </a:xfrm>
              <a:prstGeom prst="roundRect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圆角矩形 13"/>
              <p:cNvSpPr/>
              <p:nvPr/>
            </p:nvSpPr>
            <p:spPr>
              <a:xfrm>
                <a:off x="4254906" y="3333121"/>
                <a:ext cx="3604103" cy="1756122"/>
              </a:xfrm>
              <a:prstGeom prst="roundRect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圆角矩形 13"/>
              <p:cNvSpPr/>
              <p:nvPr/>
            </p:nvSpPr>
            <p:spPr>
              <a:xfrm>
                <a:off x="4254906" y="1462909"/>
                <a:ext cx="3557454" cy="1756122"/>
              </a:xfrm>
              <a:prstGeom prst="roundRect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圆角矩形 13"/>
              <p:cNvSpPr/>
              <p:nvPr/>
            </p:nvSpPr>
            <p:spPr>
              <a:xfrm>
                <a:off x="484756" y="1461108"/>
                <a:ext cx="3556800" cy="1757923"/>
              </a:xfrm>
              <a:prstGeom prst="roundRect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97507" y="1513865"/>
                <a:ext cx="2794395" cy="14619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zh-CN" altLang="en-US" sz="2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培训教育</a:t>
                </a:r>
                <a:endPara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sz="2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对员工的安全教育培</a:t>
                </a:r>
                <a:endPara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sz="2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训不到位，员工缺</a:t>
                </a:r>
                <a:endPara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sz="2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乏安全作业知识。</a:t>
                </a:r>
                <a:endPara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4794715" y="1504535"/>
                <a:ext cx="2998983" cy="14619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spcAft>
                    <a:spcPts val="600"/>
                  </a:spcAft>
                </a:pPr>
                <a:r>
                  <a:rPr lang="zh-CN" altLang="en-US" sz="2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技术管理</a:t>
                </a:r>
                <a:endPara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sz="2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存在漏洞，未落实对机械</a:t>
                </a:r>
                <a:endPara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en-US" altLang="zh-CN" sz="2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    </a:t>
                </a:r>
                <a:r>
                  <a:rPr lang="zh-CN" altLang="en-US" sz="2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设备的检测检修，机</a:t>
                </a:r>
                <a:endPara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en-US" altLang="zh-CN" sz="2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      </a:t>
                </a:r>
                <a:r>
                  <a:rPr lang="zh-CN" altLang="en-US" sz="2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械带病工作。</a:t>
                </a:r>
                <a:endPara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575426" y="3327391"/>
                <a:ext cx="2392207" cy="8463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-400050">
                  <a:spcBef>
                    <a:spcPct val="0"/>
                  </a:spcBef>
                  <a:spcAft>
                    <a:spcPts val="600"/>
                  </a:spcAft>
                </a:pPr>
                <a:r>
                  <a:rPr lang="zh-CN" altLang="en-US" sz="2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安全生产投入</a:t>
                </a:r>
                <a:endPara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indent="-400050">
                  <a:spcBef>
                    <a:spcPct val="0"/>
                  </a:spcBef>
                </a:pPr>
                <a:r>
                  <a:rPr lang="zh-CN" altLang="en-US" sz="2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投入不足，造成机</a:t>
                </a:r>
                <a:endPara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2" name="组合 1"/>
              <p:cNvGrpSpPr>
                <a:grpSpLocks noChangeAspect="1"/>
              </p:cNvGrpSpPr>
              <p:nvPr/>
            </p:nvGrpSpPr>
            <p:grpSpPr>
              <a:xfrm>
                <a:off x="2847217" y="1995686"/>
                <a:ext cx="2549467" cy="2549750"/>
                <a:chOff x="752127" y="1738843"/>
                <a:chExt cx="2699792" cy="2700092"/>
              </a:xfrm>
            </p:grpSpPr>
            <p:sp>
              <p:nvSpPr>
                <p:cNvPr id="15" name="椭圆 14"/>
                <p:cNvSpPr>
                  <a:spLocks noChangeAspect="1"/>
                </p:cNvSpPr>
                <p:nvPr/>
              </p:nvSpPr>
              <p:spPr>
                <a:xfrm>
                  <a:off x="752127" y="1738843"/>
                  <a:ext cx="2699792" cy="2700092"/>
                </a:xfrm>
                <a:prstGeom prst="ellipse">
                  <a:avLst/>
                </a:prstGeom>
                <a:solidFill>
                  <a:srgbClr val="FFC305"/>
                </a:solidFill>
                <a:ln w="508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" name="矩形 19"/>
                <p:cNvSpPr/>
                <p:nvPr/>
              </p:nvSpPr>
              <p:spPr>
                <a:xfrm>
                  <a:off x="977278" y="2583061"/>
                  <a:ext cx="2131235" cy="101036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zh-CN" altLang="en-US" sz="2800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管理存在缺陷的表现</a:t>
                  </a:r>
                  <a:endParaRPr lang="zh-CN" altLang="en-US" sz="2000" dirty="0"/>
                </a:p>
              </p:txBody>
            </p:sp>
          </p:grpSp>
          <p:sp>
            <p:nvSpPr>
              <p:cNvPr id="25" name="矩形 24"/>
              <p:cNvSpPr/>
              <p:nvPr/>
            </p:nvSpPr>
            <p:spPr>
              <a:xfrm>
                <a:off x="5329523" y="3382500"/>
                <a:ext cx="2473506" cy="8463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spcAft>
                    <a:spcPts val="600"/>
                  </a:spcAft>
                </a:pPr>
                <a:r>
                  <a:rPr lang="zh-CN" altLang="en-US" sz="2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组织管理</a:t>
                </a:r>
                <a:endPara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zh-CN" altLang="en-US" sz="2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存在漏洞，没有定人</a:t>
                </a:r>
                <a:endPara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4813377" y="4196405"/>
                <a:ext cx="326243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spcAft>
                    <a:spcPts val="600"/>
                  </a:spcAft>
                </a:pPr>
                <a:r>
                  <a:rPr lang="zh-CN" altLang="en-US" sz="2000" b="1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定机违章指挥，串岗作业。</a:t>
                </a:r>
                <a:endParaRPr lang="zh-CN" altLang="en-US" sz="20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556764" y="4372381"/>
                <a:ext cx="2853777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000" b="1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或未为员工发放必要的劳动防护用品等。</a:t>
                </a:r>
                <a:endParaRPr lang="zh-CN" altLang="en-US" dirty="0"/>
              </a:p>
            </p:txBody>
          </p:sp>
        </p:grpSp>
        <p:sp>
          <p:nvSpPr>
            <p:cNvPr id="32" name="矩形 31"/>
            <p:cNvSpPr/>
            <p:nvPr/>
          </p:nvSpPr>
          <p:spPr>
            <a:xfrm>
              <a:off x="683631" y="3922774"/>
              <a:ext cx="274947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机械设备安全防护不足</a:t>
              </a:r>
              <a:endParaRPr lang="zh-CN" altLang="en-US" dirty="0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067694"/>
            <a:ext cx="9144000" cy="3075806"/>
          </a:xfrm>
          <a:prstGeom prst="rect">
            <a:avLst/>
          </a:prstGeom>
          <a:solidFill>
            <a:srgbClr val="0070C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>
            <a:spLocks noChangeAspect="1"/>
          </p:cNvSpPr>
          <p:nvPr/>
        </p:nvSpPr>
        <p:spPr>
          <a:xfrm>
            <a:off x="3743908" y="1131590"/>
            <a:ext cx="1656184" cy="1656000"/>
          </a:xfrm>
          <a:prstGeom prst="ellipse">
            <a:avLst/>
          </a:prstGeom>
          <a:solidFill>
            <a:srgbClr val="FFC305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600" b="1" dirty="0"/>
              <a:t>2</a:t>
            </a:r>
            <a:endParaRPr lang="zh-CN" altLang="en-US" sz="6600" b="1" dirty="0"/>
          </a:p>
        </p:txBody>
      </p:sp>
      <p:sp>
        <p:nvSpPr>
          <p:cNvPr id="5" name="矩形 4"/>
          <p:cNvSpPr/>
          <p:nvPr/>
        </p:nvSpPr>
        <p:spPr>
          <a:xfrm>
            <a:off x="0" y="3282431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机械设备的危险部位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2"/>
          <p:cNvSpPr txBox="1"/>
          <p:nvPr/>
        </p:nvSpPr>
        <p:spPr>
          <a:xfrm>
            <a:off x="670323" y="1164432"/>
            <a:ext cx="5820965" cy="19228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00050" marR="0" lvl="0" indent="-40005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机械设备可造成碰撞、夹击、剪切、卷入等多种伤害。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400050" marR="0" lvl="0" indent="-40005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677" y="1696079"/>
            <a:ext cx="4824536" cy="275481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0" y="-660"/>
            <a:ext cx="9144000" cy="576064"/>
            <a:chOff x="0" y="-660"/>
            <a:chExt cx="9144000" cy="576064"/>
          </a:xfrm>
        </p:grpSpPr>
        <p:sp>
          <p:nvSpPr>
            <p:cNvPr id="6" name="矩形 5"/>
            <p:cNvSpPr/>
            <p:nvPr/>
          </p:nvSpPr>
          <p:spPr>
            <a:xfrm>
              <a:off x="0" y="-660"/>
              <a:ext cx="899592" cy="576064"/>
            </a:xfrm>
            <a:prstGeom prst="rect">
              <a:avLst/>
            </a:prstGeom>
            <a:solidFill>
              <a:srgbClr val="0070C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43608" y="-660"/>
              <a:ext cx="8100392" cy="576064"/>
            </a:xfrm>
            <a:prstGeom prst="rect">
              <a:avLst/>
            </a:prstGeom>
            <a:solidFill>
              <a:srgbClr val="0070C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0" y="19218"/>
              <a:ext cx="8995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043608" y="44680"/>
              <a:ext cx="756084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机械设备的危险部位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07504" y="915566"/>
            <a:ext cx="8568952" cy="3744416"/>
            <a:chOff x="107504" y="915566"/>
            <a:chExt cx="8568952" cy="3744416"/>
          </a:xfrm>
        </p:grpSpPr>
        <p:sp>
          <p:nvSpPr>
            <p:cNvPr id="19" name="矩形 18"/>
            <p:cNvSpPr/>
            <p:nvPr/>
          </p:nvSpPr>
          <p:spPr>
            <a:xfrm>
              <a:off x="791073" y="1419622"/>
              <a:ext cx="3744416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647700">
                <a:lnSpc>
                  <a:spcPct val="150000"/>
                </a:lnSpc>
              </a:pP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旋转部件和成切线运动部件间的咬合处。</a:t>
              </a:r>
              <a:endPara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如：动力传输皮带和皮带轮、链条和链轮、齿条和齿轮等</a:t>
              </a:r>
              <a:r>
                <a: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…</a:t>
              </a: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2400" dirty="0"/>
                <a:t>　</a:t>
              </a:r>
              <a:endParaRPr lang="zh-CN" altLang="en-US" sz="2400" dirty="0"/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107504" y="915566"/>
              <a:ext cx="8568952" cy="3744416"/>
              <a:chOff x="107504" y="915566"/>
              <a:chExt cx="8568952" cy="3744416"/>
            </a:xfrm>
          </p:grpSpPr>
          <p:sp>
            <p:nvSpPr>
              <p:cNvPr id="21" name="任意多边形: 形状 20"/>
              <p:cNvSpPr/>
              <p:nvPr/>
            </p:nvSpPr>
            <p:spPr>
              <a:xfrm>
                <a:off x="647057" y="1275606"/>
                <a:ext cx="8029399" cy="3384376"/>
              </a:xfrm>
              <a:custGeom>
                <a:avLst/>
                <a:gdLst>
                  <a:gd name="connsiteX0" fmla="*/ 464854 w 8029399"/>
                  <a:gd name="connsiteY0" fmla="*/ 0 h 3384376"/>
                  <a:gd name="connsiteX1" fmla="*/ 8029399 w 8029399"/>
                  <a:gd name="connsiteY1" fmla="*/ 0 h 3384376"/>
                  <a:gd name="connsiteX2" fmla="*/ 8029399 w 8029399"/>
                  <a:gd name="connsiteY2" fmla="*/ 3384376 h 3384376"/>
                  <a:gd name="connsiteX3" fmla="*/ 0 w 8029399"/>
                  <a:gd name="connsiteY3" fmla="*/ 3384376 h 3384376"/>
                  <a:gd name="connsiteX4" fmla="*/ 0 w 8029399"/>
                  <a:gd name="connsiteY4" fmla="*/ 464126 h 3384376"/>
                  <a:gd name="connsiteX5" fmla="*/ 36463 w 8029399"/>
                  <a:gd name="connsiteY5" fmla="*/ 467802 h 3384376"/>
                  <a:gd name="connsiteX6" fmla="*/ 468463 w 8029399"/>
                  <a:gd name="connsiteY6" fmla="*/ 35802 h 3384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029399" h="3384376">
                    <a:moveTo>
                      <a:pt x="464854" y="0"/>
                    </a:moveTo>
                    <a:lnTo>
                      <a:pt x="8029399" y="0"/>
                    </a:lnTo>
                    <a:lnTo>
                      <a:pt x="8029399" y="3384376"/>
                    </a:lnTo>
                    <a:lnTo>
                      <a:pt x="0" y="3384376"/>
                    </a:lnTo>
                    <a:lnTo>
                      <a:pt x="0" y="464126"/>
                    </a:lnTo>
                    <a:lnTo>
                      <a:pt x="36463" y="467802"/>
                    </a:lnTo>
                    <a:cubicBezTo>
                      <a:pt x="275050" y="467802"/>
                      <a:pt x="468463" y="274389"/>
                      <a:pt x="468463" y="35802"/>
                    </a:cubicBezTo>
                    <a:close/>
                  </a:path>
                </a:pathLst>
              </a:custGeom>
              <a:noFill/>
              <a:ln w="158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2" name="组合 21"/>
              <p:cNvGrpSpPr>
                <a:grpSpLocks noChangeAspect="1"/>
              </p:cNvGrpSpPr>
              <p:nvPr/>
            </p:nvGrpSpPr>
            <p:grpSpPr>
              <a:xfrm>
                <a:off x="107504" y="915566"/>
                <a:ext cx="1164307" cy="792088"/>
                <a:chOff x="576064" y="1481691"/>
                <a:chExt cx="899592" cy="612000"/>
              </a:xfrm>
            </p:grpSpPr>
            <p:sp>
              <p:nvSpPr>
                <p:cNvPr id="23" name="椭圆 22"/>
                <p:cNvSpPr/>
                <p:nvPr/>
              </p:nvSpPr>
              <p:spPr>
                <a:xfrm>
                  <a:off x="719640" y="1481691"/>
                  <a:ext cx="612000" cy="612000"/>
                </a:xfrm>
                <a:prstGeom prst="ellipse">
                  <a:avLst/>
                </a:prstGeom>
                <a:solidFill>
                  <a:srgbClr val="FFC30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24" name="TextBox 14"/>
                <p:cNvSpPr txBox="1"/>
                <p:nvPr/>
              </p:nvSpPr>
              <p:spPr>
                <a:xfrm>
                  <a:off x="576064" y="1560365"/>
                  <a:ext cx="899592" cy="4518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3200" b="1" dirty="0">
                      <a:solidFill>
                        <a:schemeClr val="bg1"/>
                      </a:solidFill>
                    </a:rPr>
                    <a:t>1</a:t>
                  </a:r>
                  <a:endParaRPr lang="zh-CN" altLang="en-US" sz="32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7" y="2830386"/>
            <a:ext cx="3844011" cy="1795874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0" y="-660"/>
            <a:ext cx="9144000" cy="576064"/>
            <a:chOff x="0" y="-660"/>
            <a:chExt cx="9144000" cy="576064"/>
          </a:xfrm>
        </p:grpSpPr>
        <p:sp>
          <p:nvSpPr>
            <p:cNvPr id="7" name="矩形 6"/>
            <p:cNvSpPr/>
            <p:nvPr/>
          </p:nvSpPr>
          <p:spPr>
            <a:xfrm>
              <a:off x="0" y="-660"/>
              <a:ext cx="899592" cy="576064"/>
            </a:xfrm>
            <a:prstGeom prst="rect">
              <a:avLst/>
            </a:prstGeom>
            <a:solidFill>
              <a:srgbClr val="0070C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1043608" y="-660"/>
              <a:ext cx="8100392" cy="576064"/>
            </a:xfrm>
            <a:prstGeom prst="rect">
              <a:avLst/>
            </a:prstGeom>
            <a:solidFill>
              <a:srgbClr val="0070C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0" y="19218"/>
              <a:ext cx="8995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043608" y="44680"/>
              <a:ext cx="756084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机械设备的危险部位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07504" y="915566"/>
            <a:ext cx="8568952" cy="3744416"/>
            <a:chOff x="107504" y="915566"/>
            <a:chExt cx="8568952" cy="3744416"/>
          </a:xfrm>
        </p:grpSpPr>
        <p:sp>
          <p:nvSpPr>
            <p:cNvPr id="12" name="矩形 11"/>
            <p:cNvSpPr/>
            <p:nvPr/>
          </p:nvSpPr>
          <p:spPr>
            <a:xfrm>
              <a:off x="805678" y="1795057"/>
              <a:ext cx="3744416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647700">
                <a:lnSpc>
                  <a:spcPct val="150000"/>
                </a:lnSpc>
              </a:pP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旋转的轴，包括连接器、心轴、卡盘、丝杠、圆形心轴和杆</a:t>
              </a:r>
              <a:r>
                <a: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…</a:t>
              </a: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zh-CN" altLang="en-US" sz="2400" dirty="0"/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107504" y="915566"/>
              <a:ext cx="8568952" cy="3744416"/>
              <a:chOff x="107504" y="915566"/>
              <a:chExt cx="8568952" cy="3744416"/>
            </a:xfrm>
          </p:grpSpPr>
          <p:sp>
            <p:nvSpPr>
              <p:cNvPr id="14" name="任意多边形: 形状 13"/>
              <p:cNvSpPr/>
              <p:nvPr/>
            </p:nvSpPr>
            <p:spPr>
              <a:xfrm>
                <a:off x="647057" y="1275606"/>
                <a:ext cx="8029399" cy="3384376"/>
              </a:xfrm>
              <a:custGeom>
                <a:avLst/>
                <a:gdLst>
                  <a:gd name="connsiteX0" fmla="*/ 464854 w 8029399"/>
                  <a:gd name="connsiteY0" fmla="*/ 0 h 3384376"/>
                  <a:gd name="connsiteX1" fmla="*/ 8029399 w 8029399"/>
                  <a:gd name="connsiteY1" fmla="*/ 0 h 3384376"/>
                  <a:gd name="connsiteX2" fmla="*/ 8029399 w 8029399"/>
                  <a:gd name="connsiteY2" fmla="*/ 3384376 h 3384376"/>
                  <a:gd name="connsiteX3" fmla="*/ 0 w 8029399"/>
                  <a:gd name="connsiteY3" fmla="*/ 3384376 h 3384376"/>
                  <a:gd name="connsiteX4" fmla="*/ 0 w 8029399"/>
                  <a:gd name="connsiteY4" fmla="*/ 464126 h 3384376"/>
                  <a:gd name="connsiteX5" fmla="*/ 36463 w 8029399"/>
                  <a:gd name="connsiteY5" fmla="*/ 467802 h 3384376"/>
                  <a:gd name="connsiteX6" fmla="*/ 468463 w 8029399"/>
                  <a:gd name="connsiteY6" fmla="*/ 35802 h 3384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029399" h="3384376">
                    <a:moveTo>
                      <a:pt x="464854" y="0"/>
                    </a:moveTo>
                    <a:lnTo>
                      <a:pt x="8029399" y="0"/>
                    </a:lnTo>
                    <a:lnTo>
                      <a:pt x="8029399" y="3384376"/>
                    </a:lnTo>
                    <a:lnTo>
                      <a:pt x="0" y="3384376"/>
                    </a:lnTo>
                    <a:lnTo>
                      <a:pt x="0" y="464126"/>
                    </a:lnTo>
                    <a:lnTo>
                      <a:pt x="36463" y="467802"/>
                    </a:lnTo>
                    <a:cubicBezTo>
                      <a:pt x="275050" y="467802"/>
                      <a:pt x="468463" y="274389"/>
                      <a:pt x="468463" y="35802"/>
                    </a:cubicBezTo>
                    <a:close/>
                  </a:path>
                </a:pathLst>
              </a:custGeom>
              <a:noFill/>
              <a:ln w="158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5" name="组合 14"/>
              <p:cNvGrpSpPr>
                <a:grpSpLocks noChangeAspect="1"/>
              </p:cNvGrpSpPr>
              <p:nvPr/>
            </p:nvGrpSpPr>
            <p:grpSpPr>
              <a:xfrm>
                <a:off x="107504" y="915566"/>
                <a:ext cx="1164307" cy="792088"/>
                <a:chOff x="576064" y="1481691"/>
                <a:chExt cx="899592" cy="612000"/>
              </a:xfrm>
            </p:grpSpPr>
            <p:sp>
              <p:nvSpPr>
                <p:cNvPr id="16" name="椭圆 15"/>
                <p:cNvSpPr/>
                <p:nvPr/>
              </p:nvSpPr>
              <p:spPr>
                <a:xfrm>
                  <a:off x="719640" y="1481691"/>
                  <a:ext cx="612000" cy="612000"/>
                </a:xfrm>
                <a:prstGeom prst="ellipse">
                  <a:avLst/>
                </a:prstGeom>
                <a:solidFill>
                  <a:srgbClr val="FFC30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17" name="TextBox 14"/>
                <p:cNvSpPr txBox="1"/>
                <p:nvPr/>
              </p:nvSpPr>
              <p:spPr>
                <a:xfrm>
                  <a:off x="576064" y="1560365"/>
                  <a:ext cx="899592" cy="4518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3200" b="1" dirty="0">
                      <a:solidFill>
                        <a:schemeClr val="bg1"/>
                      </a:solidFill>
                    </a:rPr>
                    <a:t>2</a:t>
                  </a:r>
                  <a:endParaRPr lang="zh-CN" altLang="en-US" sz="32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25152">
            <a:off x="6588672" y="1337595"/>
            <a:ext cx="1808424" cy="170414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0" y="-660"/>
            <a:ext cx="9144000" cy="576064"/>
            <a:chOff x="0" y="-660"/>
            <a:chExt cx="9144000" cy="576064"/>
          </a:xfrm>
        </p:grpSpPr>
        <p:sp>
          <p:nvSpPr>
            <p:cNvPr id="8" name="矩形 7"/>
            <p:cNvSpPr/>
            <p:nvPr/>
          </p:nvSpPr>
          <p:spPr>
            <a:xfrm>
              <a:off x="0" y="-660"/>
              <a:ext cx="899592" cy="576064"/>
            </a:xfrm>
            <a:prstGeom prst="rect">
              <a:avLst/>
            </a:prstGeom>
            <a:solidFill>
              <a:srgbClr val="0070C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1043608" y="-660"/>
              <a:ext cx="8100392" cy="576064"/>
            </a:xfrm>
            <a:prstGeom prst="rect">
              <a:avLst/>
            </a:prstGeom>
            <a:solidFill>
              <a:srgbClr val="0070C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0" y="19218"/>
              <a:ext cx="8995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43608" y="44680"/>
              <a:ext cx="756084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机械设备的危险部位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07504" y="915566"/>
            <a:ext cx="8568952" cy="3744416"/>
            <a:chOff x="107504" y="915566"/>
            <a:chExt cx="8568952" cy="3744416"/>
          </a:xfrm>
        </p:grpSpPr>
        <p:sp>
          <p:nvSpPr>
            <p:cNvPr id="6" name="矩形 5"/>
            <p:cNvSpPr/>
            <p:nvPr/>
          </p:nvSpPr>
          <p:spPr>
            <a:xfrm>
              <a:off x="791073" y="1419622"/>
              <a:ext cx="3744416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647700">
                <a:lnSpc>
                  <a:spcPct val="150000"/>
                </a:lnSpc>
              </a:pP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旋转的凸块和孔处。含有凸块或空洞的旋转部件是很危险的。</a:t>
              </a:r>
              <a:endPara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如：风扇叶、凸轮、飞轮</a:t>
              </a:r>
              <a:r>
                <a: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…</a:t>
              </a: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2400" dirty="0"/>
                <a:t>　</a:t>
              </a:r>
              <a:endParaRPr lang="zh-CN" altLang="en-US" sz="2400" dirty="0"/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107504" y="915566"/>
              <a:ext cx="8568952" cy="3744416"/>
              <a:chOff x="107504" y="915566"/>
              <a:chExt cx="8568952" cy="3744416"/>
            </a:xfrm>
          </p:grpSpPr>
          <p:sp>
            <p:nvSpPr>
              <p:cNvPr id="19" name="任意多边形: 形状 18"/>
              <p:cNvSpPr/>
              <p:nvPr/>
            </p:nvSpPr>
            <p:spPr>
              <a:xfrm>
                <a:off x="647057" y="1275606"/>
                <a:ext cx="8029399" cy="3384376"/>
              </a:xfrm>
              <a:custGeom>
                <a:avLst/>
                <a:gdLst>
                  <a:gd name="connsiteX0" fmla="*/ 464854 w 8029399"/>
                  <a:gd name="connsiteY0" fmla="*/ 0 h 3384376"/>
                  <a:gd name="connsiteX1" fmla="*/ 8029399 w 8029399"/>
                  <a:gd name="connsiteY1" fmla="*/ 0 h 3384376"/>
                  <a:gd name="connsiteX2" fmla="*/ 8029399 w 8029399"/>
                  <a:gd name="connsiteY2" fmla="*/ 3384376 h 3384376"/>
                  <a:gd name="connsiteX3" fmla="*/ 0 w 8029399"/>
                  <a:gd name="connsiteY3" fmla="*/ 3384376 h 3384376"/>
                  <a:gd name="connsiteX4" fmla="*/ 0 w 8029399"/>
                  <a:gd name="connsiteY4" fmla="*/ 464126 h 3384376"/>
                  <a:gd name="connsiteX5" fmla="*/ 36463 w 8029399"/>
                  <a:gd name="connsiteY5" fmla="*/ 467802 h 3384376"/>
                  <a:gd name="connsiteX6" fmla="*/ 468463 w 8029399"/>
                  <a:gd name="connsiteY6" fmla="*/ 35802 h 3384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029399" h="3384376">
                    <a:moveTo>
                      <a:pt x="464854" y="0"/>
                    </a:moveTo>
                    <a:lnTo>
                      <a:pt x="8029399" y="0"/>
                    </a:lnTo>
                    <a:lnTo>
                      <a:pt x="8029399" y="3384376"/>
                    </a:lnTo>
                    <a:lnTo>
                      <a:pt x="0" y="3384376"/>
                    </a:lnTo>
                    <a:lnTo>
                      <a:pt x="0" y="464126"/>
                    </a:lnTo>
                    <a:lnTo>
                      <a:pt x="36463" y="467802"/>
                    </a:lnTo>
                    <a:cubicBezTo>
                      <a:pt x="275050" y="467802"/>
                      <a:pt x="468463" y="274389"/>
                      <a:pt x="468463" y="35802"/>
                    </a:cubicBezTo>
                    <a:close/>
                  </a:path>
                </a:pathLst>
              </a:custGeom>
              <a:noFill/>
              <a:ln w="158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3" name="组合 12"/>
              <p:cNvGrpSpPr>
                <a:grpSpLocks noChangeAspect="1"/>
              </p:cNvGrpSpPr>
              <p:nvPr/>
            </p:nvGrpSpPr>
            <p:grpSpPr>
              <a:xfrm>
                <a:off x="107504" y="915566"/>
                <a:ext cx="1164307" cy="792088"/>
                <a:chOff x="576064" y="1481691"/>
                <a:chExt cx="899592" cy="612000"/>
              </a:xfrm>
            </p:grpSpPr>
            <p:sp>
              <p:nvSpPr>
                <p:cNvPr id="17" name="椭圆 16"/>
                <p:cNvSpPr/>
                <p:nvPr/>
              </p:nvSpPr>
              <p:spPr>
                <a:xfrm>
                  <a:off x="719640" y="1481691"/>
                  <a:ext cx="612000" cy="612000"/>
                </a:xfrm>
                <a:prstGeom prst="ellipse">
                  <a:avLst/>
                </a:prstGeom>
                <a:solidFill>
                  <a:srgbClr val="FFC30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576064" y="1560365"/>
                  <a:ext cx="899592" cy="4518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3200" b="1" dirty="0">
                      <a:solidFill>
                        <a:schemeClr val="bg1"/>
                      </a:solidFill>
                    </a:rPr>
                    <a:t>3</a:t>
                  </a:r>
                  <a:endParaRPr lang="zh-CN" altLang="en-US" sz="32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287" y="1460571"/>
            <a:ext cx="2124743" cy="230686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799" y="2272873"/>
            <a:ext cx="2160240" cy="257207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0" y="-660"/>
            <a:ext cx="9144000" cy="576064"/>
            <a:chOff x="0" y="-660"/>
            <a:chExt cx="9144000" cy="576064"/>
          </a:xfrm>
        </p:grpSpPr>
        <p:sp>
          <p:nvSpPr>
            <p:cNvPr id="18" name="矩形 17"/>
            <p:cNvSpPr/>
            <p:nvPr/>
          </p:nvSpPr>
          <p:spPr>
            <a:xfrm>
              <a:off x="0" y="-660"/>
              <a:ext cx="899592" cy="576064"/>
            </a:xfrm>
            <a:prstGeom prst="rect">
              <a:avLst/>
            </a:prstGeom>
            <a:solidFill>
              <a:srgbClr val="0070C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1043608" y="-660"/>
              <a:ext cx="8100392" cy="576064"/>
            </a:xfrm>
            <a:prstGeom prst="rect">
              <a:avLst/>
            </a:prstGeom>
            <a:solidFill>
              <a:srgbClr val="0070C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TextBox 9"/>
            <p:cNvSpPr txBox="1"/>
            <p:nvPr/>
          </p:nvSpPr>
          <p:spPr>
            <a:xfrm>
              <a:off x="0" y="19218"/>
              <a:ext cx="8995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43608" y="44680"/>
              <a:ext cx="756084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机械设备的危险部位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07504" y="915566"/>
            <a:ext cx="8568952" cy="3744416"/>
            <a:chOff x="107504" y="915566"/>
            <a:chExt cx="8568952" cy="3744416"/>
          </a:xfrm>
        </p:grpSpPr>
        <p:sp>
          <p:nvSpPr>
            <p:cNvPr id="23" name="矩形 22"/>
            <p:cNvSpPr/>
            <p:nvPr/>
          </p:nvSpPr>
          <p:spPr>
            <a:xfrm>
              <a:off x="887827" y="1809479"/>
              <a:ext cx="3744416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647700">
                <a:lnSpc>
                  <a:spcPct val="150000"/>
                </a:lnSpc>
              </a:pP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对向旋转部件的咬合处。</a:t>
              </a:r>
              <a:endPara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如：齿轮、轧钢机</a:t>
              </a:r>
              <a:r>
                <a: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…</a:t>
              </a: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107504" y="915566"/>
              <a:ext cx="8568952" cy="3744416"/>
              <a:chOff x="107504" y="915566"/>
              <a:chExt cx="8568952" cy="3744416"/>
            </a:xfrm>
          </p:grpSpPr>
          <p:sp>
            <p:nvSpPr>
              <p:cNvPr id="25" name="任意多边形: 形状 24"/>
              <p:cNvSpPr/>
              <p:nvPr/>
            </p:nvSpPr>
            <p:spPr>
              <a:xfrm>
                <a:off x="647057" y="1275606"/>
                <a:ext cx="8029399" cy="3384376"/>
              </a:xfrm>
              <a:custGeom>
                <a:avLst/>
                <a:gdLst>
                  <a:gd name="connsiteX0" fmla="*/ 464854 w 8029399"/>
                  <a:gd name="connsiteY0" fmla="*/ 0 h 3384376"/>
                  <a:gd name="connsiteX1" fmla="*/ 8029399 w 8029399"/>
                  <a:gd name="connsiteY1" fmla="*/ 0 h 3384376"/>
                  <a:gd name="connsiteX2" fmla="*/ 8029399 w 8029399"/>
                  <a:gd name="connsiteY2" fmla="*/ 3384376 h 3384376"/>
                  <a:gd name="connsiteX3" fmla="*/ 0 w 8029399"/>
                  <a:gd name="connsiteY3" fmla="*/ 3384376 h 3384376"/>
                  <a:gd name="connsiteX4" fmla="*/ 0 w 8029399"/>
                  <a:gd name="connsiteY4" fmla="*/ 464126 h 3384376"/>
                  <a:gd name="connsiteX5" fmla="*/ 36463 w 8029399"/>
                  <a:gd name="connsiteY5" fmla="*/ 467802 h 3384376"/>
                  <a:gd name="connsiteX6" fmla="*/ 468463 w 8029399"/>
                  <a:gd name="connsiteY6" fmla="*/ 35802 h 3384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029399" h="3384376">
                    <a:moveTo>
                      <a:pt x="464854" y="0"/>
                    </a:moveTo>
                    <a:lnTo>
                      <a:pt x="8029399" y="0"/>
                    </a:lnTo>
                    <a:lnTo>
                      <a:pt x="8029399" y="3384376"/>
                    </a:lnTo>
                    <a:lnTo>
                      <a:pt x="0" y="3384376"/>
                    </a:lnTo>
                    <a:lnTo>
                      <a:pt x="0" y="464126"/>
                    </a:lnTo>
                    <a:lnTo>
                      <a:pt x="36463" y="467802"/>
                    </a:lnTo>
                    <a:cubicBezTo>
                      <a:pt x="275050" y="467802"/>
                      <a:pt x="468463" y="274389"/>
                      <a:pt x="468463" y="35802"/>
                    </a:cubicBezTo>
                    <a:close/>
                  </a:path>
                </a:pathLst>
              </a:custGeom>
              <a:noFill/>
              <a:ln w="158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6" name="组合 25"/>
              <p:cNvGrpSpPr>
                <a:grpSpLocks noChangeAspect="1"/>
              </p:cNvGrpSpPr>
              <p:nvPr/>
            </p:nvGrpSpPr>
            <p:grpSpPr>
              <a:xfrm>
                <a:off x="107504" y="915566"/>
                <a:ext cx="1164307" cy="792088"/>
                <a:chOff x="576064" y="1481691"/>
                <a:chExt cx="899592" cy="612000"/>
              </a:xfrm>
            </p:grpSpPr>
            <p:sp>
              <p:nvSpPr>
                <p:cNvPr id="27" name="椭圆 26"/>
                <p:cNvSpPr/>
                <p:nvPr/>
              </p:nvSpPr>
              <p:spPr>
                <a:xfrm>
                  <a:off x="719640" y="1481691"/>
                  <a:ext cx="612000" cy="612000"/>
                </a:xfrm>
                <a:prstGeom prst="ellipse">
                  <a:avLst/>
                </a:prstGeom>
                <a:solidFill>
                  <a:srgbClr val="FFC30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28" name="TextBox 14"/>
                <p:cNvSpPr txBox="1"/>
                <p:nvPr/>
              </p:nvSpPr>
              <p:spPr>
                <a:xfrm>
                  <a:off x="576064" y="1560365"/>
                  <a:ext cx="899592" cy="4518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3200" b="1" dirty="0">
                      <a:solidFill>
                        <a:schemeClr val="bg1"/>
                      </a:solidFill>
                    </a:rPr>
                    <a:t>4</a:t>
                  </a:r>
                  <a:endParaRPr lang="zh-CN" altLang="en-US" sz="32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971" y="1699874"/>
            <a:ext cx="3402453" cy="296296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0" y="-660"/>
            <a:ext cx="9144000" cy="576064"/>
            <a:chOff x="0" y="-660"/>
            <a:chExt cx="9144000" cy="576064"/>
          </a:xfrm>
        </p:grpSpPr>
        <p:sp>
          <p:nvSpPr>
            <p:cNvPr id="18" name="矩形 17"/>
            <p:cNvSpPr/>
            <p:nvPr/>
          </p:nvSpPr>
          <p:spPr>
            <a:xfrm>
              <a:off x="0" y="-660"/>
              <a:ext cx="899592" cy="576064"/>
            </a:xfrm>
            <a:prstGeom prst="rect">
              <a:avLst/>
            </a:prstGeom>
            <a:solidFill>
              <a:srgbClr val="0070C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1043608" y="-660"/>
              <a:ext cx="8100392" cy="576064"/>
            </a:xfrm>
            <a:prstGeom prst="rect">
              <a:avLst/>
            </a:prstGeom>
            <a:solidFill>
              <a:srgbClr val="0070C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TextBox 9"/>
            <p:cNvSpPr txBox="1"/>
            <p:nvPr/>
          </p:nvSpPr>
          <p:spPr>
            <a:xfrm>
              <a:off x="0" y="19218"/>
              <a:ext cx="8995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43608" y="44680"/>
              <a:ext cx="756084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机械设备的危险部位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07504" y="915566"/>
            <a:ext cx="8568952" cy="3744416"/>
            <a:chOff x="107504" y="915566"/>
            <a:chExt cx="8568952" cy="3744416"/>
          </a:xfrm>
        </p:grpSpPr>
        <p:sp>
          <p:nvSpPr>
            <p:cNvPr id="23" name="矩形 22"/>
            <p:cNvSpPr/>
            <p:nvPr/>
          </p:nvSpPr>
          <p:spPr>
            <a:xfrm>
              <a:off x="899592" y="1550608"/>
              <a:ext cx="3744416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647700">
                <a:lnSpc>
                  <a:spcPct val="150000"/>
                </a:lnSpc>
              </a:pP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旋转部件和固定部件的咬合处。</a:t>
              </a:r>
              <a:endPara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如：辐条手轮或飞轮和机床床身、旋转搅拌机和无防护开口外壳搅拌装置</a:t>
              </a:r>
              <a:r>
                <a: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…</a:t>
              </a: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　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107504" y="915566"/>
              <a:ext cx="8568952" cy="3744416"/>
              <a:chOff x="107504" y="915566"/>
              <a:chExt cx="8568952" cy="3744416"/>
            </a:xfrm>
          </p:grpSpPr>
          <p:sp>
            <p:nvSpPr>
              <p:cNvPr id="25" name="任意多边形: 形状 24"/>
              <p:cNvSpPr/>
              <p:nvPr/>
            </p:nvSpPr>
            <p:spPr>
              <a:xfrm>
                <a:off x="647057" y="1275606"/>
                <a:ext cx="8029399" cy="3384376"/>
              </a:xfrm>
              <a:custGeom>
                <a:avLst/>
                <a:gdLst>
                  <a:gd name="connsiteX0" fmla="*/ 464854 w 8029399"/>
                  <a:gd name="connsiteY0" fmla="*/ 0 h 3384376"/>
                  <a:gd name="connsiteX1" fmla="*/ 8029399 w 8029399"/>
                  <a:gd name="connsiteY1" fmla="*/ 0 h 3384376"/>
                  <a:gd name="connsiteX2" fmla="*/ 8029399 w 8029399"/>
                  <a:gd name="connsiteY2" fmla="*/ 3384376 h 3384376"/>
                  <a:gd name="connsiteX3" fmla="*/ 0 w 8029399"/>
                  <a:gd name="connsiteY3" fmla="*/ 3384376 h 3384376"/>
                  <a:gd name="connsiteX4" fmla="*/ 0 w 8029399"/>
                  <a:gd name="connsiteY4" fmla="*/ 464126 h 3384376"/>
                  <a:gd name="connsiteX5" fmla="*/ 36463 w 8029399"/>
                  <a:gd name="connsiteY5" fmla="*/ 467802 h 3384376"/>
                  <a:gd name="connsiteX6" fmla="*/ 468463 w 8029399"/>
                  <a:gd name="connsiteY6" fmla="*/ 35802 h 3384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029399" h="3384376">
                    <a:moveTo>
                      <a:pt x="464854" y="0"/>
                    </a:moveTo>
                    <a:lnTo>
                      <a:pt x="8029399" y="0"/>
                    </a:lnTo>
                    <a:lnTo>
                      <a:pt x="8029399" y="3384376"/>
                    </a:lnTo>
                    <a:lnTo>
                      <a:pt x="0" y="3384376"/>
                    </a:lnTo>
                    <a:lnTo>
                      <a:pt x="0" y="464126"/>
                    </a:lnTo>
                    <a:lnTo>
                      <a:pt x="36463" y="467802"/>
                    </a:lnTo>
                    <a:cubicBezTo>
                      <a:pt x="275050" y="467802"/>
                      <a:pt x="468463" y="274389"/>
                      <a:pt x="468463" y="35802"/>
                    </a:cubicBezTo>
                    <a:close/>
                  </a:path>
                </a:pathLst>
              </a:custGeom>
              <a:noFill/>
              <a:ln w="158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6" name="组合 25"/>
              <p:cNvGrpSpPr>
                <a:grpSpLocks noChangeAspect="1"/>
              </p:cNvGrpSpPr>
              <p:nvPr/>
            </p:nvGrpSpPr>
            <p:grpSpPr>
              <a:xfrm>
                <a:off x="107504" y="915566"/>
                <a:ext cx="1164307" cy="792088"/>
                <a:chOff x="576064" y="1481691"/>
                <a:chExt cx="899592" cy="612000"/>
              </a:xfrm>
            </p:grpSpPr>
            <p:sp>
              <p:nvSpPr>
                <p:cNvPr id="27" name="椭圆 26"/>
                <p:cNvSpPr/>
                <p:nvPr/>
              </p:nvSpPr>
              <p:spPr>
                <a:xfrm>
                  <a:off x="719640" y="1481691"/>
                  <a:ext cx="612000" cy="612000"/>
                </a:xfrm>
                <a:prstGeom prst="ellipse">
                  <a:avLst/>
                </a:prstGeom>
                <a:solidFill>
                  <a:srgbClr val="FFC30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28" name="TextBox 14"/>
                <p:cNvSpPr txBox="1"/>
                <p:nvPr/>
              </p:nvSpPr>
              <p:spPr>
                <a:xfrm>
                  <a:off x="576064" y="1560365"/>
                  <a:ext cx="899592" cy="4518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3200" b="1" dirty="0">
                      <a:solidFill>
                        <a:schemeClr val="bg1"/>
                      </a:solidFill>
                    </a:rPr>
                    <a:t>5</a:t>
                  </a:r>
                  <a:endParaRPr lang="zh-CN" altLang="en-US" sz="32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491630"/>
            <a:ext cx="2952328" cy="295232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-660"/>
            <a:ext cx="9144000" cy="576064"/>
            <a:chOff x="0" y="-660"/>
            <a:chExt cx="9144000" cy="576064"/>
          </a:xfrm>
        </p:grpSpPr>
        <p:sp>
          <p:nvSpPr>
            <p:cNvPr id="7" name="矩形 6"/>
            <p:cNvSpPr/>
            <p:nvPr/>
          </p:nvSpPr>
          <p:spPr>
            <a:xfrm>
              <a:off x="0" y="-660"/>
              <a:ext cx="899592" cy="576064"/>
            </a:xfrm>
            <a:prstGeom prst="rect">
              <a:avLst/>
            </a:prstGeom>
            <a:solidFill>
              <a:srgbClr val="0070C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1043608" y="-660"/>
              <a:ext cx="8100392" cy="576064"/>
            </a:xfrm>
            <a:prstGeom prst="rect">
              <a:avLst/>
            </a:prstGeom>
            <a:solidFill>
              <a:srgbClr val="0070C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9218"/>
              <a:ext cx="8995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043608" y="44680"/>
              <a:ext cx="756084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机械设备的危险部位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07504" y="915566"/>
            <a:ext cx="8568952" cy="3744416"/>
            <a:chOff x="107504" y="915566"/>
            <a:chExt cx="8568952" cy="3744416"/>
          </a:xfrm>
        </p:grpSpPr>
        <p:sp>
          <p:nvSpPr>
            <p:cNvPr id="12" name="矩形 11"/>
            <p:cNvSpPr/>
            <p:nvPr/>
          </p:nvSpPr>
          <p:spPr>
            <a:xfrm>
              <a:off x="899592" y="1801875"/>
              <a:ext cx="3744416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647700">
                <a:lnSpc>
                  <a:spcPct val="150000"/>
                </a:lnSpc>
              </a:pP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接近类型，如：锻锤的锤体、动力压力机的滑枕</a:t>
              </a:r>
              <a:r>
                <a: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…</a:t>
              </a: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107504" y="915566"/>
              <a:ext cx="8568952" cy="3744416"/>
              <a:chOff x="107504" y="915566"/>
              <a:chExt cx="8568952" cy="3744416"/>
            </a:xfrm>
          </p:grpSpPr>
          <p:sp>
            <p:nvSpPr>
              <p:cNvPr id="14" name="任意多边形: 形状 13"/>
              <p:cNvSpPr/>
              <p:nvPr/>
            </p:nvSpPr>
            <p:spPr>
              <a:xfrm>
                <a:off x="647057" y="1275606"/>
                <a:ext cx="8029399" cy="3384376"/>
              </a:xfrm>
              <a:custGeom>
                <a:avLst/>
                <a:gdLst>
                  <a:gd name="connsiteX0" fmla="*/ 464854 w 8029399"/>
                  <a:gd name="connsiteY0" fmla="*/ 0 h 3384376"/>
                  <a:gd name="connsiteX1" fmla="*/ 8029399 w 8029399"/>
                  <a:gd name="connsiteY1" fmla="*/ 0 h 3384376"/>
                  <a:gd name="connsiteX2" fmla="*/ 8029399 w 8029399"/>
                  <a:gd name="connsiteY2" fmla="*/ 3384376 h 3384376"/>
                  <a:gd name="connsiteX3" fmla="*/ 0 w 8029399"/>
                  <a:gd name="connsiteY3" fmla="*/ 3384376 h 3384376"/>
                  <a:gd name="connsiteX4" fmla="*/ 0 w 8029399"/>
                  <a:gd name="connsiteY4" fmla="*/ 464126 h 3384376"/>
                  <a:gd name="connsiteX5" fmla="*/ 36463 w 8029399"/>
                  <a:gd name="connsiteY5" fmla="*/ 467802 h 3384376"/>
                  <a:gd name="connsiteX6" fmla="*/ 468463 w 8029399"/>
                  <a:gd name="connsiteY6" fmla="*/ 35802 h 3384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029399" h="3384376">
                    <a:moveTo>
                      <a:pt x="464854" y="0"/>
                    </a:moveTo>
                    <a:lnTo>
                      <a:pt x="8029399" y="0"/>
                    </a:lnTo>
                    <a:lnTo>
                      <a:pt x="8029399" y="3384376"/>
                    </a:lnTo>
                    <a:lnTo>
                      <a:pt x="0" y="3384376"/>
                    </a:lnTo>
                    <a:lnTo>
                      <a:pt x="0" y="464126"/>
                    </a:lnTo>
                    <a:lnTo>
                      <a:pt x="36463" y="467802"/>
                    </a:lnTo>
                    <a:cubicBezTo>
                      <a:pt x="275050" y="467802"/>
                      <a:pt x="468463" y="274389"/>
                      <a:pt x="468463" y="35802"/>
                    </a:cubicBezTo>
                    <a:close/>
                  </a:path>
                </a:pathLst>
              </a:custGeom>
              <a:noFill/>
              <a:ln w="158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5" name="组合 14"/>
              <p:cNvGrpSpPr>
                <a:grpSpLocks noChangeAspect="1"/>
              </p:cNvGrpSpPr>
              <p:nvPr/>
            </p:nvGrpSpPr>
            <p:grpSpPr>
              <a:xfrm>
                <a:off x="107504" y="915566"/>
                <a:ext cx="1164307" cy="792088"/>
                <a:chOff x="576064" y="1481691"/>
                <a:chExt cx="899592" cy="612000"/>
              </a:xfrm>
            </p:grpSpPr>
            <p:sp>
              <p:nvSpPr>
                <p:cNvPr id="16" name="椭圆 15"/>
                <p:cNvSpPr/>
                <p:nvPr/>
              </p:nvSpPr>
              <p:spPr>
                <a:xfrm>
                  <a:off x="719640" y="1481691"/>
                  <a:ext cx="612000" cy="612000"/>
                </a:xfrm>
                <a:prstGeom prst="ellipse">
                  <a:avLst/>
                </a:prstGeom>
                <a:solidFill>
                  <a:srgbClr val="FFC30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17" name="TextBox 14"/>
                <p:cNvSpPr txBox="1"/>
                <p:nvPr/>
              </p:nvSpPr>
              <p:spPr>
                <a:xfrm>
                  <a:off x="576064" y="1560365"/>
                  <a:ext cx="899592" cy="4518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3200" b="1" dirty="0">
                      <a:solidFill>
                        <a:schemeClr val="bg1"/>
                      </a:solidFill>
                    </a:rPr>
                    <a:t>6</a:t>
                  </a:r>
                  <a:endParaRPr lang="zh-CN" altLang="en-US" sz="32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419622"/>
            <a:ext cx="3032703" cy="3159653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275606"/>
            <a:ext cx="3518123" cy="3518123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0" y="-660"/>
            <a:ext cx="9144000" cy="576064"/>
            <a:chOff x="0" y="-660"/>
            <a:chExt cx="9144000" cy="576064"/>
          </a:xfrm>
        </p:grpSpPr>
        <p:sp>
          <p:nvSpPr>
            <p:cNvPr id="18" name="矩形 17"/>
            <p:cNvSpPr/>
            <p:nvPr/>
          </p:nvSpPr>
          <p:spPr>
            <a:xfrm>
              <a:off x="0" y="-660"/>
              <a:ext cx="899592" cy="576064"/>
            </a:xfrm>
            <a:prstGeom prst="rect">
              <a:avLst/>
            </a:prstGeom>
            <a:solidFill>
              <a:srgbClr val="0070C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1043608" y="-660"/>
              <a:ext cx="8100392" cy="576064"/>
            </a:xfrm>
            <a:prstGeom prst="rect">
              <a:avLst/>
            </a:prstGeom>
            <a:solidFill>
              <a:srgbClr val="0070C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TextBox 9"/>
            <p:cNvSpPr txBox="1"/>
            <p:nvPr/>
          </p:nvSpPr>
          <p:spPr>
            <a:xfrm>
              <a:off x="0" y="19218"/>
              <a:ext cx="8995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43608" y="44680"/>
              <a:ext cx="756084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机械设备的危险部位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07504" y="915566"/>
            <a:ext cx="8568952" cy="3744416"/>
            <a:chOff x="107504" y="915566"/>
            <a:chExt cx="8568952" cy="3744416"/>
          </a:xfrm>
        </p:grpSpPr>
        <p:sp>
          <p:nvSpPr>
            <p:cNvPr id="23" name="矩形 22"/>
            <p:cNvSpPr/>
            <p:nvPr/>
          </p:nvSpPr>
          <p:spPr>
            <a:xfrm>
              <a:off x="899592" y="1801875"/>
              <a:ext cx="3744416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647700">
                <a:lnSpc>
                  <a:spcPct val="150000"/>
                </a:lnSpc>
              </a:pP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通过类型，如：金属刨床的工作台及其床身、剪切机的刀刃</a:t>
              </a:r>
              <a:r>
                <a: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…</a:t>
              </a: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107504" y="915566"/>
              <a:ext cx="8568952" cy="3744416"/>
              <a:chOff x="107504" y="915566"/>
              <a:chExt cx="8568952" cy="3744416"/>
            </a:xfrm>
          </p:grpSpPr>
          <p:sp>
            <p:nvSpPr>
              <p:cNvPr id="25" name="任意多边形: 形状 24"/>
              <p:cNvSpPr/>
              <p:nvPr/>
            </p:nvSpPr>
            <p:spPr>
              <a:xfrm>
                <a:off x="647057" y="1275606"/>
                <a:ext cx="8029399" cy="3384376"/>
              </a:xfrm>
              <a:custGeom>
                <a:avLst/>
                <a:gdLst>
                  <a:gd name="connsiteX0" fmla="*/ 464854 w 8029399"/>
                  <a:gd name="connsiteY0" fmla="*/ 0 h 3384376"/>
                  <a:gd name="connsiteX1" fmla="*/ 8029399 w 8029399"/>
                  <a:gd name="connsiteY1" fmla="*/ 0 h 3384376"/>
                  <a:gd name="connsiteX2" fmla="*/ 8029399 w 8029399"/>
                  <a:gd name="connsiteY2" fmla="*/ 3384376 h 3384376"/>
                  <a:gd name="connsiteX3" fmla="*/ 0 w 8029399"/>
                  <a:gd name="connsiteY3" fmla="*/ 3384376 h 3384376"/>
                  <a:gd name="connsiteX4" fmla="*/ 0 w 8029399"/>
                  <a:gd name="connsiteY4" fmla="*/ 464126 h 3384376"/>
                  <a:gd name="connsiteX5" fmla="*/ 36463 w 8029399"/>
                  <a:gd name="connsiteY5" fmla="*/ 467802 h 3384376"/>
                  <a:gd name="connsiteX6" fmla="*/ 468463 w 8029399"/>
                  <a:gd name="connsiteY6" fmla="*/ 35802 h 3384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029399" h="3384376">
                    <a:moveTo>
                      <a:pt x="464854" y="0"/>
                    </a:moveTo>
                    <a:lnTo>
                      <a:pt x="8029399" y="0"/>
                    </a:lnTo>
                    <a:lnTo>
                      <a:pt x="8029399" y="3384376"/>
                    </a:lnTo>
                    <a:lnTo>
                      <a:pt x="0" y="3384376"/>
                    </a:lnTo>
                    <a:lnTo>
                      <a:pt x="0" y="464126"/>
                    </a:lnTo>
                    <a:lnTo>
                      <a:pt x="36463" y="467802"/>
                    </a:lnTo>
                    <a:cubicBezTo>
                      <a:pt x="275050" y="467802"/>
                      <a:pt x="468463" y="274389"/>
                      <a:pt x="468463" y="35802"/>
                    </a:cubicBezTo>
                    <a:close/>
                  </a:path>
                </a:pathLst>
              </a:custGeom>
              <a:noFill/>
              <a:ln w="158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6" name="组合 25"/>
              <p:cNvGrpSpPr>
                <a:grpSpLocks noChangeAspect="1"/>
              </p:cNvGrpSpPr>
              <p:nvPr/>
            </p:nvGrpSpPr>
            <p:grpSpPr>
              <a:xfrm>
                <a:off x="107504" y="915566"/>
                <a:ext cx="1164307" cy="792088"/>
                <a:chOff x="576064" y="1481691"/>
                <a:chExt cx="899592" cy="612000"/>
              </a:xfrm>
            </p:grpSpPr>
            <p:sp>
              <p:nvSpPr>
                <p:cNvPr id="27" name="椭圆 26"/>
                <p:cNvSpPr/>
                <p:nvPr/>
              </p:nvSpPr>
              <p:spPr>
                <a:xfrm>
                  <a:off x="719640" y="1481691"/>
                  <a:ext cx="612000" cy="612000"/>
                </a:xfrm>
                <a:prstGeom prst="ellipse">
                  <a:avLst/>
                </a:prstGeom>
                <a:solidFill>
                  <a:srgbClr val="FFC30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28" name="TextBox 14"/>
                <p:cNvSpPr txBox="1"/>
                <p:nvPr/>
              </p:nvSpPr>
              <p:spPr>
                <a:xfrm>
                  <a:off x="576064" y="1560365"/>
                  <a:ext cx="899592" cy="4518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3200" b="1" dirty="0">
                      <a:solidFill>
                        <a:schemeClr val="bg1"/>
                      </a:solidFill>
                    </a:rPr>
                    <a:t>7</a:t>
                  </a:r>
                  <a:endParaRPr lang="zh-CN" altLang="en-US" sz="32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六边形 16"/>
          <p:cNvSpPr/>
          <p:nvPr/>
        </p:nvSpPr>
        <p:spPr>
          <a:xfrm>
            <a:off x="-1692697" y="1131591"/>
            <a:ext cx="3813893" cy="3240359"/>
          </a:xfrm>
          <a:prstGeom prst="hexag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570142" y="730440"/>
            <a:ext cx="39043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机械行业伤害的类型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987824" y="1867119"/>
            <a:ext cx="40900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机械设备的危险部位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089551" y="3071410"/>
            <a:ext cx="39883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机械伤害的防护对策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570142" y="4151490"/>
            <a:ext cx="3467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机械行业常见隐患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91936" y="1878133"/>
            <a:ext cx="12961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spc="-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目录</a:t>
            </a:r>
            <a:endParaRPr lang="zh-CN" altLang="en-US" sz="5400" b="1" spc="-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589977" y="634583"/>
            <a:ext cx="720080" cy="720000"/>
          </a:xfrm>
          <a:prstGeom prst="ellipse">
            <a:avLst/>
          </a:prstGeom>
          <a:solidFill>
            <a:srgbClr val="FFC305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/>
              <a:t>1</a:t>
            </a:r>
            <a:endParaRPr lang="zh-CN" altLang="en-US" sz="4000" b="1" dirty="0"/>
          </a:p>
        </p:txBody>
      </p:sp>
      <p:sp>
        <p:nvSpPr>
          <p:cNvPr id="12" name="椭圆 11"/>
          <p:cNvSpPr/>
          <p:nvPr/>
        </p:nvSpPr>
        <p:spPr>
          <a:xfrm>
            <a:off x="2267744" y="1779742"/>
            <a:ext cx="720080" cy="720000"/>
          </a:xfrm>
          <a:prstGeom prst="ellipse">
            <a:avLst/>
          </a:prstGeom>
          <a:solidFill>
            <a:srgbClr val="FFC305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/>
              <a:t>2</a:t>
            </a:r>
            <a:endParaRPr lang="zh-CN" altLang="en-US" sz="4000" b="1" dirty="0"/>
          </a:p>
        </p:txBody>
      </p:sp>
      <p:sp>
        <p:nvSpPr>
          <p:cNvPr id="13" name="椭圆 12"/>
          <p:cNvSpPr/>
          <p:nvPr/>
        </p:nvSpPr>
        <p:spPr>
          <a:xfrm>
            <a:off x="2271753" y="3003798"/>
            <a:ext cx="720080" cy="720000"/>
          </a:xfrm>
          <a:prstGeom prst="ellipse">
            <a:avLst/>
          </a:prstGeom>
          <a:solidFill>
            <a:srgbClr val="FFC305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4000" b="1" dirty="0">
                <a:solidFill>
                  <a:prstClr val="white"/>
                </a:solidFill>
              </a:rPr>
              <a:t>3</a:t>
            </a:r>
            <a:endParaRPr lang="zh-CN" altLang="en-US" sz="4000" b="1" dirty="0">
              <a:solidFill>
                <a:prstClr val="white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1629285" y="4023541"/>
            <a:ext cx="720080" cy="720000"/>
          </a:xfrm>
          <a:prstGeom prst="ellipse">
            <a:avLst/>
          </a:prstGeom>
          <a:solidFill>
            <a:srgbClr val="FFC305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4000" b="1" dirty="0">
                <a:solidFill>
                  <a:prstClr val="white"/>
                </a:solidFill>
              </a:rPr>
              <a:t>4</a:t>
            </a:r>
            <a:endParaRPr lang="zh-CN" altLang="en-US" sz="4000" b="1" dirty="0">
              <a:solidFill>
                <a:prstClr val="white"/>
              </a:solidFill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1488080" y="1131591"/>
            <a:ext cx="868870" cy="3240359"/>
            <a:chOff x="1464634" y="1131591"/>
            <a:chExt cx="868870" cy="3240359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1511526" y="1131591"/>
              <a:ext cx="821977" cy="1620179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H="1">
              <a:off x="1464634" y="2751770"/>
              <a:ext cx="868870" cy="162018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500900"/>
            <a:ext cx="3997978" cy="3015066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0" y="-660"/>
            <a:ext cx="9144000" cy="576064"/>
            <a:chOff x="0" y="-660"/>
            <a:chExt cx="9144000" cy="576064"/>
          </a:xfrm>
        </p:grpSpPr>
        <p:sp>
          <p:nvSpPr>
            <p:cNvPr id="5" name="矩形 4"/>
            <p:cNvSpPr/>
            <p:nvPr/>
          </p:nvSpPr>
          <p:spPr>
            <a:xfrm>
              <a:off x="0" y="-660"/>
              <a:ext cx="899592" cy="576064"/>
            </a:xfrm>
            <a:prstGeom prst="rect">
              <a:avLst/>
            </a:prstGeom>
            <a:solidFill>
              <a:srgbClr val="0070C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1043608" y="-660"/>
              <a:ext cx="8100392" cy="576064"/>
            </a:xfrm>
            <a:prstGeom prst="rect">
              <a:avLst/>
            </a:prstGeom>
            <a:solidFill>
              <a:srgbClr val="0070C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TextBox 9"/>
            <p:cNvSpPr txBox="1"/>
            <p:nvPr/>
          </p:nvSpPr>
          <p:spPr>
            <a:xfrm>
              <a:off x="0" y="19218"/>
              <a:ext cx="8995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043608" y="44680"/>
              <a:ext cx="756084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机械设备的危险部位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07504" y="915566"/>
            <a:ext cx="8568952" cy="3744416"/>
            <a:chOff x="107504" y="915566"/>
            <a:chExt cx="8568952" cy="3744416"/>
          </a:xfrm>
        </p:grpSpPr>
        <p:sp>
          <p:nvSpPr>
            <p:cNvPr id="10" name="矩形 9"/>
            <p:cNvSpPr/>
            <p:nvPr/>
          </p:nvSpPr>
          <p:spPr>
            <a:xfrm>
              <a:off x="899592" y="1801875"/>
              <a:ext cx="3744416" cy="16890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647700">
                <a:lnSpc>
                  <a:spcPct val="150000"/>
                </a:lnSpc>
              </a:pP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单向滑动，如：带锯边缘的齿、砂带磨光机的研磨颗粒、凸式运动带</a:t>
              </a:r>
              <a:r>
                <a: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…</a:t>
              </a: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107504" y="915566"/>
              <a:ext cx="8568952" cy="3744416"/>
              <a:chOff x="107504" y="915566"/>
              <a:chExt cx="8568952" cy="3744416"/>
            </a:xfrm>
          </p:grpSpPr>
          <p:sp>
            <p:nvSpPr>
              <p:cNvPr id="12" name="任意多边形: 形状 11"/>
              <p:cNvSpPr/>
              <p:nvPr/>
            </p:nvSpPr>
            <p:spPr>
              <a:xfrm>
                <a:off x="647057" y="1275606"/>
                <a:ext cx="8029399" cy="3384376"/>
              </a:xfrm>
              <a:custGeom>
                <a:avLst/>
                <a:gdLst>
                  <a:gd name="connsiteX0" fmla="*/ 464854 w 8029399"/>
                  <a:gd name="connsiteY0" fmla="*/ 0 h 3384376"/>
                  <a:gd name="connsiteX1" fmla="*/ 8029399 w 8029399"/>
                  <a:gd name="connsiteY1" fmla="*/ 0 h 3384376"/>
                  <a:gd name="connsiteX2" fmla="*/ 8029399 w 8029399"/>
                  <a:gd name="connsiteY2" fmla="*/ 3384376 h 3384376"/>
                  <a:gd name="connsiteX3" fmla="*/ 0 w 8029399"/>
                  <a:gd name="connsiteY3" fmla="*/ 3384376 h 3384376"/>
                  <a:gd name="connsiteX4" fmla="*/ 0 w 8029399"/>
                  <a:gd name="connsiteY4" fmla="*/ 464126 h 3384376"/>
                  <a:gd name="connsiteX5" fmla="*/ 36463 w 8029399"/>
                  <a:gd name="connsiteY5" fmla="*/ 467802 h 3384376"/>
                  <a:gd name="connsiteX6" fmla="*/ 468463 w 8029399"/>
                  <a:gd name="connsiteY6" fmla="*/ 35802 h 3384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029399" h="3384376">
                    <a:moveTo>
                      <a:pt x="464854" y="0"/>
                    </a:moveTo>
                    <a:lnTo>
                      <a:pt x="8029399" y="0"/>
                    </a:lnTo>
                    <a:lnTo>
                      <a:pt x="8029399" y="3384376"/>
                    </a:lnTo>
                    <a:lnTo>
                      <a:pt x="0" y="3384376"/>
                    </a:lnTo>
                    <a:lnTo>
                      <a:pt x="0" y="464126"/>
                    </a:lnTo>
                    <a:lnTo>
                      <a:pt x="36463" y="467802"/>
                    </a:lnTo>
                    <a:cubicBezTo>
                      <a:pt x="275050" y="467802"/>
                      <a:pt x="468463" y="274389"/>
                      <a:pt x="468463" y="35802"/>
                    </a:cubicBezTo>
                    <a:close/>
                  </a:path>
                </a:pathLst>
              </a:custGeom>
              <a:noFill/>
              <a:ln w="158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3" name="组合 12"/>
              <p:cNvGrpSpPr>
                <a:grpSpLocks noChangeAspect="1"/>
              </p:cNvGrpSpPr>
              <p:nvPr/>
            </p:nvGrpSpPr>
            <p:grpSpPr>
              <a:xfrm>
                <a:off x="107504" y="915566"/>
                <a:ext cx="1164307" cy="792088"/>
                <a:chOff x="576064" y="1481691"/>
                <a:chExt cx="899592" cy="612000"/>
              </a:xfrm>
            </p:grpSpPr>
            <p:sp>
              <p:nvSpPr>
                <p:cNvPr id="14" name="椭圆 13"/>
                <p:cNvSpPr/>
                <p:nvPr/>
              </p:nvSpPr>
              <p:spPr>
                <a:xfrm>
                  <a:off x="719640" y="1481691"/>
                  <a:ext cx="612000" cy="612000"/>
                </a:xfrm>
                <a:prstGeom prst="ellipse">
                  <a:avLst/>
                </a:prstGeom>
                <a:solidFill>
                  <a:srgbClr val="FFC30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576064" y="1560365"/>
                  <a:ext cx="899592" cy="4518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3200" b="1" dirty="0">
                      <a:solidFill>
                        <a:schemeClr val="bg1"/>
                      </a:solidFill>
                    </a:rPr>
                    <a:t>8</a:t>
                  </a:r>
                  <a:endParaRPr lang="zh-CN" altLang="en-US" sz="32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9"/>
          <a:stretch>
            <a:fillRect/>
          </a:stretch>
        </p:blipFill>
        <p:spPr>
          <a:xfrm>
            <a:off x="4355976" y="1406448"/>
            <a:ext cx="4573015" cy="3325542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0" y="-660"/>
            <a:ext cx="9144000" cy="576064"/>
            <a:chOff x="0" y="-660"/>
            <a:chExt cx="9144000" cy="576064"/>
          </a:xfrm>
        </p:grpSpPr>
        <p:sp>
          <p:nvSpPr>
            <p:cNvPr id="5" name="矩形 4"/>
            <p:cNvSpPr/>
            <p:nvPr/>
          </p:nvSpPr>
          <p:spPr>
            <a:xfrm>
              <a:off x="0" y="-660"/>
              <a:ext cx="899592" cy="576064"/>
            </a:xfrm>
            <a:prstGeom prst="rect">
              <a:avLst/>
            </a:prstGeom>
            <a:solidFill>
              <a:srgbClr val="0070C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1043608" y="-660"/>
              <a:ext cx="8100392" cy="576064"/>
            </a:xfrm>
            <a:prstGeom prst="rect">
              <a:avLst/>
            </a:prstGeom>
            <a:solidFill>
              <a:srgbClr val="0070C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TextBox 9"/>
            <p:cNvSpPr txBox="1"/>
            <p:nvPr/>
          </p:nvSpPr>
          <p:spPr>
            <a:xfrm>
              <a:off x="0" y="19218"/>
              <a:ext cx="8995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043608" y="44680"/>
              <a:ext cx="756084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机械设备的危险部位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07504" y="915566"/>
            <a:ext cx="8568952" cy="3744416"/>
            <a:chOff x="107504" y="915566"/>
            <a:chExt cx="8568952" cy="3744416"/>
          </a:xfrm>
        </p:grpSpPr>
        <p:sp>
          <p:nvSpPr>
            <p:cNvPr id="10" name="矩形 9"/>
            <p:cNvSpPr/>
            <p:nvPr/>
          </p:nvSpPr>
          <p:spPr>
            <a:xfrm>
              <a:off x="899592" y="1801875"/>
              <a:ext cx="3744416" cy="22430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647700">
                <a:lnSpc>
                  <a:spcPct val="150000"/>
                </a:lnSpc>
              </a:pP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旋转部件与滑动之间的危险，如某些平板印刷机面上的机构、纺织机床</a:t>
              </a:r>
              <a:r>
                <a: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…</a:t>
              </a: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107504" y="915566"/>
              <a:ext cx="8568952" cy="3744416"/>
              <a:chOff x="107504" y="915566"/>
              <a:chExt cx="8568952" cy="3744416"/>
            </a:xfrm>
          </p:grpSpPr>
          <p:sp>
            <p:nvSpPr>
              <p:cNvPr id="12" name="任意多边形: 形状 11"/>
              <p:cNvSpPr/>
              <p:nvPr/>
            </p:nvSpPr>
            <p:spPr>
              <a:xfrm>
                <a:off x="647057" y="1275606"/>
                <a:ext cx="8029399" cy="3384376"/>
              </a:xfrm>
              <a:custGeom>
                <a:avLst/>
                <a:gdLst>
                  <a:gd name="connsiteX0" fmla="*/ 464854 w 8029399"/>
                  <a:gd name="connsiteY0" fmla="*/ 0 h 3384376"/>
                  <a:gd name="connsiteX1" fmla="*/ 8029399 w 8029399"/>
                  <a:gd name="connsiteY1" fmla="*/ 0 h 3384376"/>
                  <a:gd name="connsiteX2" fmla="*/ 8029399 w 8029399"/>
                  <a:gd name="connsiteY2" fmla="*/ 3384376 h 3384376"/>
                  <a:gd name="connsiteX3" fmla="*/ 0 w 8029399"/>
                  <a:gd name="connsiteY3" fmla="*/ 3384376 h 3384376"/>
                  <a:gd name="connsiteX4" fmla="*/ 0 w 8029399"/>
                  <a:gd name="connsiteY4" fmla="*/ 464126 h 3384376"/>
                  <a:gd name="connsiteX5" fmla="*/ 36463 w 8029399"/>
                  <a:gd name="connsiteY5" fmla="*/ 467802 h 3384376"/>
                  <a:gd name="connsiteX6" fmla="*/ 468463 w 8029399"/>
                  <a:gd name="connsiteY6" fmla="*/ 35802 h 3384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029399" h="3384376">
                    <a:moveTo>
                      <a:pt x="464854" y="0"/>
                    </a:moveTo>
                    <a:lnTo>
                      <a:pt x="8029399" y="0"/>
                    </a:lnTo>
                    <a:lnTo>
                      <a:pt x="8029399" y="3384376"/>
                    </a:lnTo>
                    <a:lnTo>
                      <a:pt x="0" y="3384376"/>
                    </a:lnTo>
                    <a:lnTo>
                      <a:pt x="0" y="464126"/>
                    </a:lnTo>
                    <a:lnTo>
                      <a:pt x="36463" y="467802"/>
                    </a:lnTo>
                    <a:cubicBezTo>
                      <a:pt x="275050" y="467802"/>
                      <a:pt x="468463" y="274389"/>
                      <a:pt x="468463" y="35802"/>
                    </a:cubicBezTo>
                    <a:close/>
                  </a:path>
                </a:pathLst>
              </a:custGeom>
              <a:noFill/>
              <a:ln w="158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3" name="组合 12"/>
              <p:cNvGrpSpPr>
                <a:grpSpLocks noChangeAspect="1"/>
              </p:cNvGrpSpPr>
              <p:nvPr/>
            </p:nvGrpSpPr>
            <p:grpSpPr>
              <a:xfrm>
                <a:off x="107504" y="915566"/>
                <a:ext cx="1164307" cy="792088"/>
                <a:chOff x="576064" y="1481691"/>
                <a:chExt cx="899592" cy="612000"/>
              </a:xfrm>
            </p:grpSpPr>
            <p:sp>
              <p:nvSpPr>
                <p:cNvPr id="14" name="椭圆 13"/>
                <p:cNvSpPr/>
                <p:nvPr/>
              </p:nvSpPr>
              <p:spPr>
                <a:xfrm>
                  <a:off x="719640" y="1481691"/>
                  <a:ext cx="612000" cy="612000"/>
                </a:xfrm>
                <a:prstGeom prst="ellipse">
                  <a:avLst/>
                </a:prstGeom>
                <a:solidFill>
                  <a:srgbClr val="FFC30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576064" y="1560365"/>
                  <a:ext cx="899592" cy="4518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3200" b="1" dirty="0">
                      <a:solidFill>
                        <a:schemeClr val="bg1"/>
                      </a:solidFill>
                    </a:rPr>
                    <a:t>9</a:t>
                  </a:r>
                  <a:endParaRPr lang="zh-CN" altLang="en-US" sz="32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067694"/>
            <a:ext cx="9144000" cy="3075806"/>
          </a:xfrm>
          <a:prstGeom prst="rect">
            <a:avLst/>
          </a:prstGeom>
          <a:solidFill>
            <a:srgbClr val="0070C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>
            <a:spLocks noChangeAspect="1"/>
          </p:cNvSpPr>
          <p:nvPr/>
        </p:nvSpPr>
        <p:spPr>
          <a:xfrm>
            <a:off x="3743908" y="1131590"/>
            <a:ext cx="1656184" cy="1656000"/>
          </a:xfrm>
          <a:prstGeom prst="ellipse">
            <a:avLst/>
          </a:prstGeom>
          <a:solidFill>
            <a:srgbClr val="FFC305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600" b="1" dirty="0"/>
              <a:t>3</a:t>
            </a:r>
            <a:endParaRPr lang="zh-CN" altLang="en-US" sz="6600" b="1" dirty="0"/>
          </a:p>
        </p:txBody>
      </p:sp>
      <p:sp>
        <p:nvSpPr>
          <p:cNvPr id="5" name="矩形 4"/>
          <p:cNvSpPr/>
          <p:nvPr/>
        </p:nvSpPr>
        <p:spPr>
          <a:xfrm>
            <a:off x="0" y="3282431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机械伤害的防护对策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-660"/>
            <a:ext cx="9144000" cy="576064"/>
            <a:chOff x="0" y="-660"/>
            <a:chExt cx="9144000" cy="576064"/>
          </a:xfrm>
        </p:grpSpPr>
        <p:sp>
          <p:nvSpPr>
            <p:cNvPr id="5" name="矩形 4"/>
            <p:cNvSpPr/>
            <p:nvPr/>
          </p:nvSpPr>
          <p:spPr>
            <a:xfrm>
              <a:off x="0" y="-660"/>
              <a:ext cx="899592" cy="576064"/>
            </a:xfrm>
            <a:prstGeom prst="rect">
              <a:avLst/>
            </a:prstGeom>
            <a:solidFill>
              <a:srgbClr val="0070C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1043608" y="-660"/>
              <a:ext cx="8100392" cy="576064"/>
            </a:xfrm>
            <a:prstGeom prst="rect">
              <a:avLst/>
            </a:prstGeom>
            <a:solidFill>
              <a:srgbClr val="0070C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0" y="19218"/>
              <a:ext cx="8995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</a:rPr>
                <a:t>01</a:t>
              </a:r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043608" y="44680"/>
              <a:ext cx="756084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机械设备危险的防护对策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>
            <a:grpSpLocks noChangeAspect="1"/>
          </p:cNvGrpSpPr>
          <p:nvPr/>
        </p:nvGrpSpPr>
        <p:grpSpPr>
          <a:xfrm>
            <a:off x="431354" y="915566"/>
            <a:ext cx="8461126" cy="3830948"/>
            <a:chOff x="791881" y="1110684"/>
            <a:chExt cx="7508480" cy="3399619"/>
          </a:xfrm>
        </p:grpSpPr>
        <p:grpSp>
          <p:nvGrpSpPr>
            <p:cNvPr id="18" name="Group 4"/>
            <p:cNvGrpSpPr>
              <a:grpSpLocks noChangeAspect="1"/>
            </p:cNvGrpSpPr>
            <p:nvPr/>
          </p:nvGrpSpPr>
          <p:grpSpPr bwMode="auto">
            <a:xfrm>
              <a:off x="2538763" y="1110684"/>
              <a:ext cx="3888432" cy="3388459"/>
              <a:chOff x="2093" y="638"/>
              <a:chExt cx="3492" cy="3043"/>
            </a:xfrm>
          </p:grpSpPr>
          <p:sp>
            <p:nvSpPr>
              <p:cNvPr id="19" name="Freeform 5"/>
              <p:cNvSpPr/>
              <p:nvPr/>
            </p:nvSpPr>
            <p:spPr bwMode="auto">
              <a:xfrm>
                <a:off x="2945" y="638"/>
                <a:ext cx="1674" cy="1781"/>
              </a:xfrm>
              <a:custGeom>
                <a:avLst/>
                <a:gdLst>
                  <a:gd name="T0" fmla="*/ 883 w 1674"/>
                  <a:gd name="T1" fmla="*/ 0 h 1781"/>
                  <a:gd name="T2" fmla="*/ 0 w 1674"/>
                  <a:gd name="T3" fmla="*/ 1554 h 1781"/>
                  <a:gd name="T4" fmla="*/ 443 w 1674"/>
                  <a:gd name="T5" fmla="*/ 1471 h 1781"/>
                  <a:gd name="T6" fmla="*/ 883 w 1674"/>
                  <a:gd name="T7" fmla="*/ 675 h 1781"/>
                  <a:gd name="T8" fmla="*/ 1503 w 1674"/>
                  <a:gd name="T9" fmla="*/ 1781 h 1781"/>
                  <a:gd name="T10" fmla="*/ 1674 w 1674"/>
                  <a:gd name="T11" fmla="*/ 1357 h 1781"/>
                  <a:gd name="T12" fmla="*/ 883 w 1674"/>
                  <a:gd name="T13" fmla="*/ 0 h 1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4" h="1781">
                    <a:moveTo>
                      <a:pt x="883" y="0"/>
                    </a:moveTo>
                    <a:lnTo>
                      <a:pt x="0" y="1554"/>
                    </a:lnTo>
                    <a:lnTo>
                      <a:pt x="443" y="1471"/>
                    </a:lnTo>
                    <a:lnTo>
                      <a:pt x="883" y="675"/>
                    </a:lnTo>
                    <a:lnTo>
                      <a:pt x="1503" y="1781"/>
                    </a:lnTo>
                    <a:lnTo>
                      <a:pt x="1674" y="1357"/>
                    </a:lnTo>
                    <a:lnTo>
                      <a:pt x="883" y="0"/>
                    </a:lnTo>
                    <a:close/>
                  </a:path>
                </a:pathLst>
              </a:custGeom>
              <a:solidFill>
                <a:srgbClr val="40A3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6"/>
              <p:cNvSpPr/>
              <p:nvPr/>
            </p:nvSpPr>
            <p:spPr bwMode="auto">
              <a:xfrm>
                <a:off x="3388" y="1313"/>
                <a:ext cx="1060" cy="1182"/>
              </a:xfrm>
              <a:custGeom>
                <a:avLst/>
                <a:gdLst>
                  <a:gd name="T0" fmla="*/ 447 w 1060"/>
                  <a:gd name="T1" fmla="*/ 659 h 1182"/>
                  <a:gd name="T2" fmla="*/ 137 w 1060"/>
                  <a:gd name="T3" fmla="*/ 1182 h 1182"/>
                  <a:gd name="T4" fmla="*/ 0 w 1060"/>
                  <a:gd name="T5" fmla="*/ 796 h 1182"/>
                  <a:gd name="T6" fmla="*/ 440 w 1060"/>
                  <a:gd name="T7" fmla="*/ 0 h 1182"/>
                  <a:gd name="T8" fmla="*/ 1060 w 1060"/>
                  <a:gd name="T9" fmla="*/ 1106 h 1182"/>
                  <a:gd name="T10" fmla="*/ 644 w 1060"/>
                  <a:gd name="T11" fmla="*/ 1038 h 1182"/>
                  <a:gd name="T12" fmla="*/ 447 w 1060"/>
                  <a:gd name="T13" fmla="*/ 659 h 1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0" h="1182">
                    <a:moveTo>
                      <a:pt x="447" y="659"/>
                    </a:moveTo>
                    <a:lnTo>
                      <a:pt x="137" y="1182"/>
                    </a:lnTo>
                    <a:lnTo>
                      <a:pt x="0" y="796"/>
                    </a:lnTo>
                    <a:lnTo>
                      <a:pt x="440" y="0"/>
                    </a:lnTo>
                    <a:lnTo>
                      <a:pt x="1060" y="1106"/>
                    </a:lnTo>
                    <a:lnTo>
                      <a:pt x="644" y="103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3A9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7"/>
              <p:cNvSpPr/>
              <p:nvPr/>
            </p:nvSpPr>
            <p:spPr bwMode="auto">
              <a:xfrm>
                <a:off x="2093" y="2223"/>
                <a:ext cx="1825" cy="1458"/>
              </a:xfrm>
              <a:custGeom>
                <a:avLst/>
                <a:gdLst>
                  <a:gd name="T0" fmla="*/ 1219 w 1825"/>
                  <a:gd name="T1" fmla="*/ 0 h 1458"/>
                  <a:gd name="T2" fmla="*/ 587 w 1825"/>
                  <a:gd name="T3" fmla="*/ 1117 h 1458"/>
                  <a:gd name="T4" fmla="*/ 1527 w 1825"/>
                  <a:gd name="T5" fmla="*/ 1144 h 1458"/>
                  <a:gd name="T6" fmla="*/ 1825 w 1825"/>
                  <a:gd name="T7" fmla="*/ 1458 h 1458"/>
                  <a:gd name="T8" fmla="*/ 0 w 1825"/>
                  <a:gd name="T9" fmla="*/ 1458 h 1458"/>
                  <a:gd name="T10" fmla="*/ 769 w 1825"/>
                  <a:gd name="T11" fmla="*/ 94 h 1458"/>
                  <a:gd name="T12" fmla="*/ 1219 w 1825"/>
                  <a:gd name="T13" fmla="*/ 0 h 1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25" h="1458">
                    <a:moveTo>
                      <a:pt x="1219" y="0"/>
                    </a:moveTo>
                    <a:lnTo>
                      <a:pt x="587" y="1117"/>
                    </a:lnTo>
                    <a:lnTo>
                      <a:pt x="1527" y="1144"/>
                    </a:lnTo>
                    <a:lnTo>
                      <a:pt x="1825" y="1458"/>
                    </a:lnTo>
                    <a:lnTo>
                      <a:pt x="0" y="1458"/>
                    </a:lnTo>
                    <a:lnTo>
                      <a:pt x="769" y="94"/>
                    </a:lnTo>
                    <a:lnTo>
                      <a:pt x="1219" y="0"/>
                    </a:lnTo>
                    <a:close/>
                  </a:path>
                </a:pathLst>
              </a:custGeom>
              <a:solidFill>
                <a:srgbClr val="748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8"/>
              <p:cNvSpPr/>
              <p:nvPr/>
            </p:nvSpPr>
            <p:spPr bwMode="auto">
              <a:xfrm>
                <a:off x="2680" y="2223"/>
                <a:ext cx="1238" cy="1144"/>
              </a:xfrm>
              <a:custGeom>
                <a:avLst/>
                <a:gdLst>
                  <a:gd name="T0" fmla="*/ 575 w 1238"/>
                  <a:gd name="T1" fmla="*/ 758 h 1144"/>
                  <a:gd name="T2" fmla="*/ 776 w 1238"/>
                  <a:gd name="T3" fmla="*/ 398 h 1144"/>
                  <a:gd name="T4" fmla="*/ 632 w 1238"/>
                  <a:gd name="T5" fmla="*/ 0 h 1144"/>
                  <a:gd name="T6" fmla="*/ 0 w 1238"/>
                  <a:gd name="T7" fmla="*/ 1117 h 1144"/>
                  <a:gd name="T8" fmla="*/ 940 w 1238"/>
                  <a:gd name="T9" fmla="*/ 1144 h 1144"/>
                  <a:gd name="T10" fmla="*/ 1238 w 1238"/>
                  <a:gd name="T11" fmla="*/ 765 h 1144"/>
                  <a:gd name="T12" fmla="*/ 575 w 1238"/>
                  <a:gd name="T13" fmla="*/ 758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38" h="1144">
                    <a:moveTo>
                      <a:pt x="575" y="758"/>
                    </a:moveTo>
                    <a:lnTo>
                      <a:pt x="776" y="398"/>
                    </a:lnTo>
                    <a:lnTo>
                      <a:pt x="632" y="0"/>
                    </a:lnTo>
                    <a:lnTo>
                      <a:pt x="0" y="1117"/>
                    </a:lnTo>
                    <a:lnTo>
                      <a:pt x="940" y="1144"/>
                    </a:lnTo>
                    <a:lnTo>
                      <a:pt x="1238" y="765"/>
                    </a:lnTo>
                    <a:lnTo>
                      <a:pt x="575" y="758"/>
                    </a:lnTo>
                    <a:close/>
                  </a:path>
                </a:pathLst>
              </a:custGeom>
              <a:solidFill>
                <a:srgbClr val="6B7D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9"/>
              <p:cNvSpPr/>
              <p:nvPr/>
            </p:nvSpPr>
            <p:spPr bwMode="auto">
              <a:xfrm>
                <a:off x="3781" y="2495"/>
                <a:ext cx="1209" cy="872"/>
              </a:xfrm>
              <a:custGeom>
                <a:avLst/>
                <a:gdLst>
                  <a:gd name="T0" fmla="*/ 634 w 1209"/>
                  <a:gd name="T1" fmla="*/ 486 h 872"/>
                  <a:gd name="T2" fmla="*/ 300 w 1209"/>
                  <a:gd name="T3" fmla="*/ 486 h 872"/>
                  <a:gd name="T4" fmla="*/ 0 w 1209"/>
                  <a:gd name="T5" fmla="*/ 872 h 872"/>
                  <a:gd name="T6" fmla="*/ 1209 w 1209"/>
                  <a:gd name="T7" fmla="*/ 872 h 872"/>
                  <a:gd name="T8" fmla="*/ 755 w 1209"/>
                  <a:gd name="T9" fmla="*/ 50 h 872"/>
                  <a:gd name="T10" fmla="*/ 350 w 1209"/>
                  <a:gd name="T11" fmla="*/ 0 h 872"/>
                  <a:gd name="T12" fmla="*/ 634 w 1209"/>
                  <a:gd name="T13" fmla="*/ 486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9" h="872">
                    <a:moveTo>
                      <a:pt x="634" y="486"/>
                    </a:moveTo>
                    <a:lnTo>
                      <a:pt x="300" y="486"/>
                    </a:lnTo>
                    <a:lnTo>
                      <a:pt x="0" y="872"/>
                    </a:lnTo>
                    <a:lnTo>
                      <a:pt x="1209" y="872"/>
                    </a:lnTo>
                    <a:lnTo>
                      <a:pt x="755" y="50"/>
                    </a:lnTo>
                    <a:lnTo>
                      <a:pt x="350" y="0"/>
                    </a:lnTo>
                    <a:lnTo>
                      <a:pt x="634" y="486"/>
                    </a:lnTo>
                    <a:close/>
                  </a:path>
                </a:pathLst>
              </a:custGeom>
              <a:solidFill>
                <a:srgbClr val="5262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10"/>
              <p:cNvSpPr/>
              <p:nvPr/>
            </p:nvSpPr>
            <p:spPr bwMode="auto">
              <a:xfrm>
                <a:off x="3781" y="2123"/>
                <a:ext cx="1804" cy="1558"/>
              </a:xfrm>
              <a:custGeom>
                <a:avLst/>
                <a:gdLst>
                  <a:gd name="T0" fmla="*/ 1804 w 1804"/>
                  <a:gd name="T1" fmla="*/ 1558 h 1558"/>
                  <a:gd name="T2" fmla="*/ 906 w 1804"/>
                  <a:gd name="T3" fmla="*/ 0 h 1558"/>
                  <a:gd name="T4" fmla="*/ 755 w 1804"/>
                  <a:gd name="T5" fmla="*/ 422 h 1558"/>
                  <a:gd name="T6" fmla="*/ 1209 w 1804"/>
                  <a:gd name="T7" fmla="*/ 1244 h 1558"/>
                  <a:gd name="T8" fmla="*/ 0 w 1804"/>
                  <a:gd name="T9" fmla="*/ 1244 h 1558"/>
                  <a:gd name="T10" fmla="*/ 251 w 1804"/>
                  <a:gd name="T11" fmla="*/ 1558 h 1558"/>
                  <a:gd name="T12" fmla="*/ 1804 w 1804"/>
                  <a:gd name="T13" fmla="*/ 1558 h 1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04" h="1558">
                    <a:moveTo>
                      <a:pt x="1804" y="1558"/>
                    </a:moveTo>
                    <a:lnTo>
                      <a:pt x="906" y="0"/>
                    </a:lnTo>
                    <a:lnTo>
                      <a:pt x="755" y="422"/>
                    </a:lnTo>
                    <a:lnTo>
                      <a:pt x="1209" y="1244"/>
                    </a:lnTo>
                    <a:lnTo>
                      <a:pt x="0" y="1244"/>
                    </a:lnTo>
                    <a:lnTo>
                      <a:pt x="251" y="1558"/>
                    </a:lnTo>
                    <a:lnTo>
                      <a:pt x="1804" y="1558"/>
                    </a:lnTo>
                    <a:close/>
                  </a:path>
                </a:pathLst>
              </a:custGeom>
              <a:solidFill>
                <a:srgbClr val="5A6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5" name="文本框 24"/>
            <p:cNvSpPr txBox="1"/>
            <p:nvPr/>
          </p:nvSpPr>
          <p:spPr>
            <a:xfrm>
              <a:off x="3668414" y="2057398"/>
              <a:ext cx="1618338" cy="737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直接安全技术措施</a:t>
              </a:r>
              <a:endPara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2755283" y="3759979"/>
              <a:ext cx="1618338" cy="737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间接安全技术措施</a:t>
              </a:r>
              <a:endPara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4626884" y="3772869"/>
              <a:ext cx="1618338" cy="737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指导性安全技术措施</a:t>
              </a:r>
              <a:endPara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8" name="直接连接符 27"/>
            <p:cNvCxnSpPr/>
            <p:nvPr/>
          </p:nvCxnSpPr>
          <p:spPr>
            <a:xfrm flipH="1" flipV="1">
              <a:off x="2828003" y="1877491"/>
              <a:ext cx="1191022" cy="0"/>
            </a:xfrm>
            <a:prstGeom prst="line">
              <a:avLst/>
            </a:prstGeom>
            <a:ln w="19050">
              <a:solidFill>
                <a:srgbClr val="0070C0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矩形 2"/>
            <p:cNvSpPr/>
            <p:nvPr/>
          </p:nvSpPr>
          <p:spPr>
            <a:xfrm>
              <a:off x="890471" y="1557988"/>
              <a:ext cx="1786642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是在设计机器时，消除机器本身的不安全因素。</a:t>
              </a:r>
              <a:endParaRPr lang="zh-CN" altLang="en-US" sz="2000" b="1" dirty="0"/>
            </a:p>
          </p:txBody>
        </p:sp>
        <p:cxnSp>
          <p:nvCxnSpPr>
            <p:cNvPr id="30" name="直接连接符 29"/>
            <p:cNvCxnSpPr/>
            <p:nvPr/>
          </p:nvCxnSpPr>
          <p:spPr>
            <a:xfrm>
              <a:off x="5863580" y="3512559"/>
              <a:ext cx="647566" cy="0"/>
            </a:xfrm>
            <a:prstGeom prst="line">
              <a:avLst/>
            </a:prstGeom>
            <a:ln w="19050">
              <a:solidFill>
                <a:srgbClr val="0070C0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H="1" flipV="1">
              <a:off x="2421511" y="3666707"/>
              <a:ext cx="578440" cy="0"/>
            </a:xfrm>
            <a:prstGeom prst="line">
              <a:avLst/>
            </a:prstGeom>
            <a:ln w="19050">
              <a:solidFill>
                <a:srgbClr val="0070C0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矩形 31"/>
            <p:cNvSpPr/>
            <p:nvPr/>
          </p:nvSpPr>
          <p:spPr>
            <a:xfrm>
              <a:off x="791881" y="3347204"/>
              <a:ext cx="1629629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是采用各种安全有效的防护装置。</a:t>
              </a:r>
              <a:endPara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6702847" y="3155502"/>
              <a:ext cx="1597514" cy="11744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是制定机器安装、使用、维修的安全规定及设置标志。 </a:t>
              </a:r>
              <a:endPara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6"/>
          <p:cNvSpPr/>
          <p:nvPr/>
        </p:nvSpPr>
        <p:spPr>
          <a:xfrm>
            <a:off x="611560" y="1440231"/>
            <a:ext cx="7920880" cy="3384376"/>
          </a:xfrm>
          <a:prstGeom prst="roundRect">
            <a:avLst>
              <a:gd name="adj" fmla="val 5482"/>
            </a:avLst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: 圆角 5"/>
          <p:cNvSpPr/>
          <p:nvPr/>
        </p:nvSpPr>
        <p:spPr>
          <a:xfrm>
            <a:off x="1043810" y="1105693"/>
            <a:ext cx="3188194" cy="619919"/>
          </a:xfrm>
          <a:prstGeom prst="roundRect">
            <a:avLst>
              <a:gd name="adj" fmla="val 9198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4820" name="Picture 9" descr="图片1_conew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125033" y="1928908"/>
            <a:ext cx="2957838" cy="25922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grpSp>
        <p:nvGrpSpPr>
          <p:cNvPr id="10" name="组合 9"/>
          <p:cNvGrpSpPr/>
          <p:nvPr/>
        </p:nvGrpSpPr>
        <p:grpSpPr>
          <a:xfrm>
            <a:off x="0" y="-660"/>
            <a:ext cx="9144000" cy="576064"/>
            <a:chOff x="0" y="-660"/>
            <a:chExt cx="9144000" cy="576064"/>
          </a:xfrm>
        </p:grpSpPr>
        <p:sp>
          <p:nvSpPr>
            <p:cNvPr id="11" name="矩形 10"/>
            <p:cNvSpPr/>
            <p:nvPr/>
          </p:nvSpPr>
          <p:spPr>
            <a:xfrm>
              <a:off x="0" y="-660"/>
              <a:ext cx="899592" cy="576064"/>
            </a:xfrm>
            <a:prstGeom prst="rect">
              <a:avLst/>
            </a:prstGeom>
            <a:solidFill>
              <a:srgbClr val="0070C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043608" y="-660"/>
              <a:ext cx="8100392" cy="576064"/>
            </a:xfrm>
            <a:prstGeom prst="rect">
              <a:avLst/>
            </a:prstGeom>
            <a:solidFill>
              <a:srgbClr val="0070C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0" y="19218"/>
              <a:ext cx="8995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043608" y="44680"/>
              <a:ext cx="756084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举例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856885" y="1928908"/>
            <a:ext cx="400314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齿轮传动机构必须装置全封闭型的防护装置。对于一些老设备，如发现啮合齿轮外露，就必须加上防护罩。齿轮传动机构没有防护罩不得使用。 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43608" y="1087031"/>
            <a:ext cx="3282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齿轮啮合传动的防护：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6"/>
          <p:cNvSpPr/>
          <p:nvPr/>
        </p:nvSpPr>
        <p:spPr>
          <a:xfrm>
            <a:off x="611560" y="1440231"/>
            <a:ext cx="7920880" cy="3384376"/>
          </a:xfrm>
          <a:prstGeom prst="roundRect">
            <a:avLst>
              <a:gd name="adj" fmla="val 5482"/>
            </a:avLst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: 圆角 5"/>
          <p:cNvSpPr/>
          <p:nvPr/>
        </p:nvSpPr>
        <p:spPr>
          <a:xfrm>
            <a:off x="1043810" y="1105693"/>
            <a:ext cx="3188194" cy="619919"/>
          </a:xfrm>
          <a:prstGeom prst="roundRect">
            <a:avLst>
              <a:gd name="adj" fmla="val 9198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9"/>
          <p:cNvGrpSpPr/>
          <p:nvPr/>
        </p:nvGrpSpPr>
        <p:grpSpPr>
          <a:xfrm>
            <a:off x="0" y="-660"/>
            <a:ext cx="9144000" cy="576064"/>
            <a:chOff x="0" y="-660"/>
            <a:chExt cx="9144000" cy="576064"/>
          </a:xfrm>
        </p:grpSpPr>
        <p:sp>
          <p:nvSpPr>
            <p:cNvPr id="11" name="矩形 10"/>
            <p:cNvSpPr/>
            <p:nvPr/>
          </p:nvSpPr>
          <p:spPr>
            <a:xfrm>
              <a:off x="0" y="-660"/>
              <a:ext cx="899592" cy="576064"/>
            </a:xfrm>
            <a:prstGeom prst="rect">
              <a:avLst/>
            </a:prstGeom>
            <a:solidFill>
              <a:srgbClr val="0070C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043608" y="-660"/>
              <a:ext cx="8100392" cy="576064"/>
            </a:xfrm>
            <a:prstGeom prst="rect">
              <a:avLst/>
            </a:prstGeom>
            <a:solidFill>
              <a:srgbClr val="0070C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0" y="19218"/>
              <a:ext cx="8995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043608" y="44680"/>
              <a:ext cx="756084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举例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856885" y="1928908"/>
            <a:ext cx="378712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可采用将皮带全部遮盖起来的方法，或采用防护栏杆防护。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43608" y="1087031"/>
            <a:ext cx="3282864" cy="58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皮带传动机械的防护：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Picture 14" descr="图片2_conew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228184" y="3003798"/>
            <a:ext cx="1941910" cy="165513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6" name="Picture 12" descr="图片3_conew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9759" y="1635646"/>
            <a:ext cx="1972866" cy="184075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6"/>
          <p:cNvSpPr/>
          <p:nvPr/>
        </p:nvSpPr>
        <p:spPr>
          <a:xfrm>
            <a:off x="611560" y="1440231"/>
            <a:ext cx="7920880" cy="3384376"/>
          </a:xfrm>
          <a:prstGeom prst="roundRect">
            <a:avLst>
              <a:gd name="adj" fmla="val 5482"/>
            </a:avLst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: 圆角 5"/>
          <p:cNvSpPr/>
          <p:nvPr/>
        </p:nvSpPr>
        <p:spPr>
          <a:xfrm>
            <a:off x="1043810" y="1105693"/>
            <a:ext cx="3188194" cy="619919"/>
          </a:xfrm>
          <a:prstGeom prst="roundRect">
            <a:avLst>
              <a:gd name="adj" fmla="val 9198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9"/>
          <p:cNvGrpSpPr/>
          <p:nvPr/>
        </p:nvGrpSpPr>
        <p:grpSpPr>
          <a:xfrm>
            <a:off x="0" y="-660"/>
            <a:ext cx="9144000" cy="576064"/>
            <a:chOff x="0" y="-660"/>
            <a:chExt cx="9144000" cy="576064"/>
          </a:xfrm>
        </p:grpSpPr>
        <p:sp>
          <p:nvSpPr>
            <p:cNvPr id="11" name="矩形 10"/>
            <p:cNvSpPr/>
            <p:nvPr/>
          </p:nvSpPr>
          <p:spPr>
            <a:xfrm>
              <a:off x="0" y="-660"/>
              <a:ext cx="899592" cy="576064"/>
            </a:xfrm>
            <a:prstGeom prst="rect">
              <a:avLst/>
            </a:prstGeom>
            <a:solidFill>
              <a:srgbClr val="0070C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043608" y="-660"/>
              <a:ext cx="8100392" cy="576064"/>
            </a:xfrm>
            <a:prstGeom prst="rect">
              <a:avLst/>
            </a:prstGeom>
            <a:solidFill>
              <a:srgbClr val="0070C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0" y="19218"/>
              <a:ext cx="8995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043608" y="44680"/>
              <a:ext cx="756084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举例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856885" y="1928908"/>
            <a:ext cx="724350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轴上的键及固定螺钉必须加以防护。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为了保证安全，螺钉一般应采用沉头螺钉，使之不突出轴面；根本的办法就是加防护罩，最常见的是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Ω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型防护罩。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43608" y="1087031"/>
            <a:ext cx="3282864" cy="58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联轴器等的防护：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-660"/>
            <a:ext cx="9144000" cy="576064"/>
            <a:chOff x="0" y="-660"/>
            <a:chExt cx="9144000" cy="576064"/>
          </a:xfrm>
        </p:grpSpPr>
        <p:sp>
          <p:nvSpPr>
            <p:cNvPr id="10" name="矩形 9"/>
            <p:cNvSpPr/>
            <p:nvPr/>
          </p:nvSpPr>
          <p:spPr>
            <a:xfrm>
              <a:off x="0" y="-660"/>
              <a:ext cx="899592" cy="576064"/>
            </a:xfrm>
            <a:prstGeom prst="rect">
              <a:avLst/>
            </a:prstGeom>
            <a:solidFill>
              <a:srgbClr val="0070C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043608" y="-660"/>
              <a:ext cx="8100392" cy="576064"/>
            </a:xfrm>
            <a:prstGeom prst="rect">
              <a:avLst/>
            </a:prstGeom>
            <a:solidFill>
              <a:srgbClr val="0070C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0" y="19218"/>
              <a:ext cx="8995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</a:rPr>
                <a:t>02</a:t>
              </a:r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043608" y="44680"/>
              <a:ext cx="756084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实现机械安全的途径与措施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83568" y="1851670"/>
            <a:ext cx="7800014" cy="2664296"/>
            <a:chOff x="660418" y="1779662"/>
            <a:chExt cx="7800014" cy="2664296"/>
          </a:xfrm>
        </p:grpSpPr>
        <p:sp>
          <p:nvSpPr>
            <p:cNvPr id="2" name="六边形 1"/>
            <p:cNvSpPr>
              <a:spLocks noChangeAspect="1"/>
            </p:cNvSpPr>
            <p:nvPr/>
          </p:nvSpPr>
          <p:spPr>
            <a:xfrm>
              <a:off x="2915816" y="1779662"/>
              <a:ext cx="3141415" cy="2664296"/>
            </a:xfrm>
            <a:prstGeom prst="hexagon">
              <a:avLst/>
            </a:prstGeom>
            <a:noFill/>
            <a:ln>
              <a:solidFill>
                <a:srgbClr val="FFC305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4860032" y="1779662"/>
              <a:ext cx="3096344" cy="648000"/>
            </a:xfrm>
            <a:prstGeom prst="roundRect">
              <a:avLst/>
            </a:prstGeom>
            <a:solidFill>
              <a:srgbClr val="0070C0"/>
            </a:solidFill>
            <a:ln w="254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20" name="圆角矩形 19"/>
            <p:cNvSpPr/>
            <p:nvPr/>
          </p:nvSpPr>
          <p:spPr>
            <a:xfrm>
              <a:off x="5364088" y="2825057"/>
              <a:ext cx="3096344" cy="648000"/>
            </a:xfrm>
            <a:prstGeom prst="roundRect">
              <a:avLst/>
            </a:prstGeom>
            <a:solidFill>
              <a:srgbClr val="0070C0"/>
            </a:solidFill>
            <a:ln w="254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21" name="圆角矩形 20"/>
            <p:cNvSpPr/>
            <p:nvPr/>
          </p:nvSpPr>
          <p:spPr>
            <a:xfrm>
              <a:off x="4860032" y="3795958"/>
              <a:ext cx="3096344" cy="648000"/>
            </a:xfrm>
            <a:prstGeom prst="roundRect">
              <a:avLst/>
            </a:prstGeom>
            <a:solidFill>
              <a:srgbClr val="0070C0"/>
            </a:solidFill>
            <a:ln w="254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22" name="圆角矩形 21"/>
            <p:cNvSpPr/>
            <p:nvPr/>
          </p:nvSpPr>
          <p:spPr>
            <a:xfrm>
              <a:off x="1043608" y="1779662"/>
              <a:ext cx="3096344" cy="648000"/>
            </a:xfrm>
            <a:prstGeom prst="roundRect">
              <a:avLst/>
            </a:prstGeom>
            <a:solidFill>
              <a:srgbClr val="0070C0"/>
            </a:solidFill>
            <a:ln w="254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23" name="圆角矩形 22"/>
            <p:cNvSpPr/>
            <p:nvPr/>
          </p:nvSpPr>
          <p:spPr>
            <a:xfrm>
              <a:off x="660418" y="2825057"/>
              <a:ext cx="3096344" cy="648000"/>
            </a:xfrm>
            <a:prstGeom prst="roundRect">
              <a:avLst/>
            </a:prstGeom>
            <a:solidFill>
              <a:srgbClr val="0070C0"/>
            </a:solidFill>
            <a:ln w="254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24" name="圆角矩形 23"/>
            <p:cNvSpPr/>
            <p:nvPr/>
          </p:nvSpPr>
          <p:spPr>
            <a:xfrm>
              <a:off x="1017900" y="3795958"/>
              <a:ext cx="3096344" cy="648000"/>
            </a:xfrm>
            <a:prstGeom prst="roundRect">
              <a:avLst/>
            </a:prstGeom>
            <a:solidFill>
              <a:srgbClr val="0070C0"/>
            </a:solidFill>
            <a:ln w="254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25" name="矩形 24"/>
            <p:cNvSpPr/>
            <p:nvPr/>
          </p:nvSpPr>
          <p:spPr>
            <a:xfrm>
              <a:off x="1452506" y="1886395"/>
              <a:ext cx="302580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采用本质安全技术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5369204" y="2931790"/>
              <a:ext cx="295465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安全人机工程学原则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1968137" y="3905177"/>
              <a:ext cx="241915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安全防护措施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4860032" y="1886395"/>
              <a:ext cx="242512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安全信息的使用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1668531" y="2929003"/>
              <a:ext cx="228207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00050" indent="-400050"/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附加预防措施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4932040" y="3916752"/>
              <a:ext cx="314520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00050" indent="-400050"/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综合措施和实施阶段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694346" y="915566"/>
            <a:ext cx="4597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Wingdings" panose="05000000000000000000" pitchFamily="2" charset="2"/>
              <a:buChar char="n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实现机械安全的途径与措施：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1331640" y="843558"/>
            <a:ext cx="7488832" cy="4104456"/>
          </a:xfrm>
          <a:prstGeom prst="rect">
            <a:avLst/>
          </a:prstGeom>
          <a:noFill/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0" y="0"/>
            <a:ext cx="9144000" cy="576064"/>
            <a:chOff x="0" y="-660"/>
            <a:chExt cx="9144000" cy="576064"/>
          </a:xfrm>
        </p:grpSpPr>
        <p:sp>
          <p:nvSpPr>
            <p:cNvPr id="6" name="矩形 5"/>
            <p:cNvSpPr/>
            <p:nvPr/>
          </p:nvSpPr>
          <p:spPr>
            <a:xfrm>
              <a:off x="0" y="-660"/>
              <a:ext cx="899592" cy="576064"/>
            </a:xfrm>
            <a:prstGeom prst="rect">
              <a:avLst/>
            </a:prstGeom>
            <a:solidFill>
              <a:srgbClr val="0070C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43608" y="-660"/>
              <a:ext cx="8100392" cy="576064"/>
            </a:xfrm>
            <a:prstGeom prst="rect">
              <a:avLst/>
            </a:prstGeom>
            <a:solidFill>
              <a:srgbClr val="0070C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0" y="19218"/>
              <a:ext cx="8995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</a:rPr>
                <a:t>03</a:t>
              </a:r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043608" y="44680"/>
              <a:ext cx="756084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常见机械设备作业示例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16024" y="1131590"/>
            <a:ext cx="2555776" cy="3456384"/>
            <a:chOff x="0" y="1131590"/>
            <a:chExt cx="2555776" cy="3456384"/>
          </a:xfrm>
        </p:grpSpPr>
        <p:grpSp>
          <p:nvGrpSpPr>
            <p:cNvPr id="12" name="组合 11"/>
            <p:cNvGrpSpPr/>
            <p:nvPr/>
          </p:nvGrpSpPr>
          <p:grpSpPr>
            <a:xfrm>
              <a:off x="0" y="1131590"/>
              <a:ext cx="2555776" cy="3456384"/>
              <a:chOff x="0" y="987574"/>
              <a:chExt cx="2844824" cy="3744416"/>
            </a:xfrm>
          </p:grpSpPr>
          <p:pic>
            <p:nvPicPr>
              <p:cNvPr id="1026" name="Picture 2" descr="G:\PPT\图片素材\111\flex-2147354_960_720.jpg"/>
              <p:cNvPicPr>
                <a:picLocks noChangeAspect="1" noChangeArrowheads="1"/>
              </p:cNvPicPr>
              <p:nvPr/>
            </p:nvPicPr>
            <p:blipFill>
              <a:blip r:embed="rId1" cstate="print"/>
              <a:srcRect l="14400" r="28629"/>
              <a:stretch>
                <a:fillRect/>
              </a:stretch>
            </p:blipFill>
            <p:spPr bwMode="auto">
              <a:xfrm>
                <a:off x="0" y="987574"/>
                <a:ext cx="2844824" cy="3744416"/>
              </a:xfrm>
              <a:prstGeom prst="rect">
                <a:avLst/>
              </a:prstGeom>
              <a:noFill/>
            </p:spPr>
          </p:pic>
          <p:sp>
            <p:nvSpPr>
              <p:cNvPr id="10" name="矩形 9"/>
              <p:cNvSpPr/>
              <p:nvPr/>
            </p:nvSpPr>
            <p:spPr>
              <a:xfrm>
                <a:off x="0" y="987574"/>
                <a:ext cx="2843808" cy="3744416"/>
              </a:xfrm>
              <a:prstGeom prst="rect">
                <a:avLst/>
              </a:pr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" name="矩形 10"/>
            <p:cNvSpPr/>
            <p:nvPr/>
          </p:nvSpPr>
          <p:spPr>
            <a:xfrm>
              <a:off x="236419" y="2067694"/>
              <a:ext cx="2031325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en-US" altLang="zh-TW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TW" altLang="en-US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金属切削</a:t>
              </a:r>
              <a:endParaRPr lang="zh-CN" altLang="en-US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203848" y="1166315"/>
            <a:ext cx="5400600" cy="1899503"/>
            <a:chOff x="3203848" y="1131590"/>
            <a:chExt cx="5400600" cy="1899503"/>
          </a:xfrm>
        </p:grpSpPr>
        <p:sp>
          <p:nvSpPr>
            <p:cNvPr id="17" name="圆角矩形 16"/>
            <p:cNvSpPr/>
            <p:nvPr/>
          </p:nvSpPr>
          <p:spPr>
            <a:xfrm>
              <a:off x="3203848" y="1131590"/>
              <a:ext cx="1512168" cy="504056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3275856" y="1150831"/>
              <a:ext cx="118974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刺割伤</a:t>
              </a:r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</a:t>
              </a:r>
              <a:endPara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3203848" y="1707654"/>
              <a:ext cx="5400600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457200"/>
              <a:r>
                <a:rPr lang="zh-TW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操作人员使用较锋利的工具刃口，如金工车间里正在工作着的车、铣、刨、钻等机床的刀锯，就像快刀一样，能对未加防护的人体部位造成极大伤害。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203848" y="3341307"/>
            <a:ext cx="5400600" cy="1283950"/>
            <a:chOff x="3203848" y="1131590"/>
            <a:chExt cx="5400600" cy="1283950"/>
          </a:xfrm>
        </p:grpSpPr>
        <p:sp>
          <p:nvSpPr>
            <p:cNvPr id="22" name="圆角矩形 21"/>
            <p:cNvSpPr/>
            <p:nvPr/>
          </p:nvSpPr>
          <p:spPr>
            <a:xfrm>
              <a:off x="3203848" y="1131590"/>
              <a:ext cx="1512168" cy="504056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3347864" y="1162406"/>
              <a:ext cx="88838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绞伤</a:t>
              </a:r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</a:t>
              </a:r>
              <a:endPara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3203848" y="1707654"/>
              <a:ext cx="54006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457200"/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机床旋转的皮带、齿轮和正在工作的转轴都可导致绞伤。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1331640" y="843558"/>
            <a:ext cx="7488832" cy="4104456"/>
          </a:xfrm>
          <a:prstGeom prst="rect">
            <a:avLst/>
          </a:prstGeom>
          <a:noFill/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4"/>
          <p:cNvGrpSpPr/>
          <p:nvPr/>
        </p:nvGrpSpPr>
        <p:grpSpPr>
          <a:xfrm>
            <a:off x="0" y="0"/>
            <a:ext cx="9144000" cy="576064"/>
            <a:chOff x="0" y="-660"/>
            <a:chExt cx="9144000" cy="576064"/>
          </a:xfrm>
        </p:grpSpPr>
        <p:sp>
          <p:nvSpPr>
            <p:cNvPr id="6" name="矩形 5"/>
            <p:cNvSpPr/>
            <p:nvPr/>
          </p:nvSpPr>
          <p:spPr>
            <a:xfrm>
              <a:off x="0" y="-660"/>
              <a:ext cx="899592" cy="576064"/>
            </a:xfrm>
            <a:prstGeom prst="rect">
              <a:avLst/>
            </a:prstGeom>
            <a:solidFill>
              <a:srgbClr val="0070C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43608" y="-660"/>
              <a:ext cx="8100392" cy="576064"/>
            </a:xfrm>
            <a:prstGeom prst="rect">
              <a:avLst/>
            </a:prstGeom>
            <a:solidFill>
              <a:srgbClr val="0070C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0" y="19218"/>
              <a:ext cx="8995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</a:rPr>
                <a:t>03</a:t>
              </a:r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043608" y="44680"/>
              <a:ext cx="756084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常见机械设备作业示例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11"/>
          <p:cNvGrpSpPr/>
          <p:nvPr/>
        </p:nvGrpSpPr>
        <p:grpSpPr>
          <a:xfrm>
            <a:off x="216024" y="1131590"/>
            <a:ext cx="2555776" cy="3456384"/>
            <a:chOff x="0" y="987574"/>
            <a:chExt cx="2844824" cy="3744416"/>
          </a:xfrm>
        </p:grpSpPr>
        <p:pic>
          <p:nvPicPr>
            <p:cNvPr id="1026" name="Picture 2" descr="G:\PPT\图片素材\111\flex-2147354_960_720.jpg"/>
            <p:cNvPicPr>
              <a:picLocks noChangeAspect="1" noChangeArrowheads="1"/>
            </p:cNvPicPr>
            <p:nvPr/>
          </p:nvPicPr>
          <p:blipFill>
            <a:blip r:embed="rId1" cstate="print"/>
            <a:srcRect l="14400" r="28629"/>
            <a:stretch>
              <a:fillRect/>
            </a:stretch>
          </p:blipFill>
          <p:spPr bwMode="auto">
            <a:xfrm>
              <a:off x="0" y="987574"/>
              <a:ext cx="2844824" cy="3744416"/>
            </a:xfrm>
            <a:prstGeom prst="rect">
              <a:avLst/>
            </a:prstGeom>
            <a:noFill/>
          </p:spPr>
        </p:pic>
        <p:sp>
          <p:nvSpPr>
            <p:cNvPr id="10" name="矩形 9"/>
            <p:cNvSpPr/>
            <p:nvPr/>
          </p:nvSpPr>
          <p:spPr>
            <a:xfrm>
              <a:off x="0" y="987574"/>
              <a:ext cx="2843808" cy="3744416"/>
            </a:xfrm>
            <a:prstGeom prst="rect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19"/>
          <p:cNvGrpSpPr/>
          <p:nvPr/>
        </p:nvGrpSpPr>
        <p:grpSpPr>
          <a:xfrm>
            <a:off x="3183256" y="1166315"/>
            <a:ext cx="5421192" cy="1829741"/>
            <a:chOff x="3183256" y="1131590"/>
            <a:chExt cx="5421192" cy="1829741"/>
          </a:xfrm>
        </p:grpSpPr>
        <p:sp>
          <p:nvSpPr>
            <p:cNvPr id="17" name="圆角矩形 16"/>
            <p:cNvSpPr/>
            <p:nvPr/>
          </p:nvSpPr>
          <p:spPr>
            <a:xfrm>
              <a:off x="3203848" y="1131590"/>
              <a:ext cx="1512168" cy="504056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3183256" y="1150831"/>
              <a:ext cx="150393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物体打击</a:t>
              </a:r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</a:t>
              </a:r>
              <a:endPara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3203848" y="1707654"/>
              <a:ext cx="5400600" cy="12536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457200">
                <a:lnSpc>
                  <a:spcPct val="130000"/>
                </a:lnSpc>
              </a:pP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车间的高空落物，工件或砂轮高速旋转时沿切线方向飞出的碎片，往复运动的冲床、剪床等，可导致人员受到打击伤害。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20"/>
          <p:cNvGrpSpPr/>
          <p:nvPr/>
        </p:nvGrpSpPr>
        <p:grpSpPr>
          <a:xfrm>
            <a:off x="3203848" y="3304024"/>
            <a:ext cx="5400600" cy="1283950"/>
            <a:chOff x="3203848" y="1131590"/>
            <a:chExt cx="5400600" cy="1283950"/>
          </a:xfrm>
        </p:grpSpPr>
        <p:sp>
          <p:nvSpPr>
            <p:cNvPr id="22" name="圆角矩形 21"/>
            <p:cNvSpPr/>
            <p:nvPr/>
          </p:nvSpPr>
          <p:spPr>
            <a:xfrm>
              <a:off x="3203848" y="1131590"/>
              <a:ext cx="1512168" cy="504056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3347864" y="1162406"/>
              <a:ext cx="88838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烫伤</a:t>
              </a:r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</a:t>
              </a:r>
              <a:endPara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3203848" y="1707654"/>
              <a:ext cx="54006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457200"/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切削加工下来的切削屑崩溅到人体暴露部位。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452443" y="2067694"/>
            <a:ext cx="20313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en-US" altLang="zh-TW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金属切削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067694"/>
            <a:ext cx="9144000" cy="3075806"/>
          </a:xfrm>
          <a:prstGeom prst="rect">
            <a:avLst/>
          </a:prstGeom>
          <a:solidFill>
            <a:srgbClr val="0070C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>
            <a:spLocks noChangeAspect="1"/>
          </p:cNvSpPr>
          <p:nvPr/>
        </p:nvSpPr>
        <p:spPr>
          <a:xfrm>
            <a:off x="3743908" y="1131590"/>
            <a:ext cx="1656184" cy="1656000"/>
          </a:xfrm>
          <a:prstGeom prst="ellipse">
            <a:avLst/>
          </a:prstGeom>
          <a:solidFill>
            <a:srgbClr val="FFC305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600" b="1" dirty="0"/>
              <a:t>1</a:t>
            </a:r>
            <a:endParaRPr lang="zh-CN" altLang="en-US" sz="6600" b="1" dirty="0"/>
          </a:p>
        </p:txBody>
      </p:sp>
      <p:sp>
        <p:nvSpPr>
          <p:cNvPr id="5" name="矩形 4"/>
          <p:cNvSpPr/>
          <p:nvPr/>
        </p:nvSpPr>
        <p:spPr>
          <a:xfrm>
            <a:off x="0" y="3282431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机械行业伤害的类型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1331640" y="843558"/>
            <a:ext cx="7488832" cy="4104456"/>
          </a:xfrm>
          <a:prstGeom prst="rect">
            <a:avLst/>
          </a:prstGeom>
          <a:noFill/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3" r="26250"/>
          <a:stretch>
            <a:fillRect/>
          </a:stretch>
        </p:blipFill>
        <p:spPr>
          <a:xfrm>
            <a:off x="226657" y="1131590"/>
            <a:ext cx="2536252" cy="3463888"/>
          </a:xfrm>
          <a:prstGeom prst="rect">
            <a:avLst/>
          </a:prstGeom>
        </p:spPr>
      </p:pic>
      <p:grpSp>
        <p:nvGrpSpPr>
          <p:cNvPr id="2" name="组合 4"/>
          <p:cNvGrpSpPr/>
          <p:nvPr/>
        </p:nvGrpSpPr>
        <p:grpSpPr>
          <a:xfrm>
            <a:off x="0" y="0"/>
            <a:ext cx="9144000" cy="576064"/>
            <a:chOff x="0" y="-660"/>
            <a:chExt cx="9144000" cy="576064"/>
          </a:xfrm>
        </p:grpSpPr>
        <p:sp>
          <p:nvSpPr>
            <p:cNvPr id="6" name="矩形 5"/>
            <p:cNvSpPr/>
            <p:nvPr/>
          </p:nvSpPr>
          <p:spPr>
            <a:xfrm>
              <a:off x="0" y="-660"/>
              <a:ext cx="899592" cy="576064"/>
            </a:xfrm>
            <a:prstGeom prst="rect">
              <a:avLst/>
            </a:prstGeom>
            <a:solidFill>
              <a:srgbClr val="0070C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43608" y="-660"/>
              <a:ext cx="8100392" cy="576064"/>
            </a:xfrm>
            <a:prstGeom prst="rect">
              <a:avLst/>
            </a:prstGeom>
            <a:solidFill>
              <a:srgbClr val="0070C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0" y="19218"/>
              <a:ext cx="8995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</a:rPr>
                <a:t>03</a:t>
              </a:r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043608" y="44680"/>
              <a:ext cx="756084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常见机械设备作业示例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216024" y="1135341"/>
            <a:ext cx="2554863" cy="3456384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449237" y="1902059"/>
            <a:ext cx="203773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en-US" altLang="zh-TW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冲压作业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9"/>
          <p:cNvGrpSpPr/>
          <p:nvPr/>
        </p:nvGrpSpPr>
        <p:grpSpPr>
          <a:xfrm>
            <a:off x="3183256" y="1203598"/>
            <a:ext cx="5421192" cy="3337846"/>
            <a:chOff x="3183256" y="1131590"/>
            <a:chExt cx="5421192" cy="3337846"/>
          </a:xfrm>
        </p:grpSpPr>
        <p:sp>
          <p:nvSpPr>
            <p:cNvPr id="20" name="圆角矩形 16"/>
            <p:cNvSpPr/>
            <p:nvPr/>
          </p:nvSpPr>
          <p:spPr>
            <a:xfrm>
              <a:off x="3203848" y="1131590"/>
              <a:ext cx="2520280" cy="504056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3183256" y="1162406"/>
              <a:ext cx="264687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可能发生的事故：</a:t>
              </a:r>
              <a:endPara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3203848" y="1707654"/>
              <a:ext cx="5400600" cy="27617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457200">
                <a:lnSpc>
                  <a:spcPct val="150000"/>
                </a:lnSpc>
                <a:buFont typeface="Wingdings" panose="05000000000000000000" pitchFamily="2" charset="2"/>
                <a:buChar char="l"/>
              </a:pP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手指被切断。</a:t>
              </a:r>
              <a:endPara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indent="457200">
                <a:lnSpc>
                  <a:spcPct val="150000"/>
                </a:lnSpc>
                <a:buFont typeface="Wingdings" panose="05000000000000000000" pitchFamily="2" charset="2"/>
                <a:buChar char="l"/>
              </a:pP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工件被挤飞伤人。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indent="457200">
                <a:lnSpc>
                  <a:spcPct val="150000"/>
                </a:lnSpc>
                <a:buFont typeface="Wingdings" panose="05000000000000000000" pitchFamily="2" charset="2"/>
                <a:buChar char="l"/>
              </a:pP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齿轮或传动机构将操作人员绞伤。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indent="457200">
                <a:lnSpc>
                  <a:spcPct val="150000"/>
                </a:lnSpc>
                <a:buFont typeface="Wingdings" panose="05000000000000000000" pitchFamily="2" charset="2"/>
                <a:buChar char="l"/>
              </a:pP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模具起重、安装、拆卸时造成砸伤、挤伤。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indent="457200">
                <a:lnSpc>
                  <a:spcPct val="150000"/>
                </a:lnSpc>
                <a:buFont typeface="Wingdings" panose="05000000000000000000" pitchFamily="2" charset="2"/>
                <a:buChar char="l"/>
              </a:pP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冲模或工具崩碎伤人。</a:t>
              </a:r>
              <a:endPara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indent="457200">
                <a:lnSpc>
                  <a:spcPct val="130000"/>
                </a:lnSpc>
              </a:pP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1331640" y="843558"/>
            <a:ext cx="7488832" cy="4104456"/>
          </a:xfrm>
          <a:prstGeom prst="rect">
            <a:avLst/>
          </a:prstGeom>
          <a:noFill/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3" r="26250"/>
          <a:stretch>
            <a:fillRect/>
          </a:stretch>
        </p:blipFill>
        <p:spPr>
          <a:xfrm>
            <a:off x="226657" y="1131590"/>
            <a:ext cx="2536252" cy="3463888"/>
          </a:xfrm>
          <a:prstGeom prst="rect">
            <a:avLst/>
          </a:prstGeom>
        </p:spPr>
      </p:pic>
      <p:grpSp>
        <p:nvGrpSpPr>
          <p:cNvPr id="2" name="组合 4"/>
          <p:cNvGrpSpPr/>
          <p:nvPr/>
        </p:nvGrpSpPr>
        <p:grpSpPr>
          <a:xfrm>
            <a:off x="0" y="0"/>
            <a:ext cx="9144000" cy="576064"/>
            <a:chOff x="0" y="-660"/>
            <a:chExt cx="9144000" cy="576064"/>
          </a:xfrm>
        </p:grpSpPr>
        <p:sp>
          <p:nvSpPr>
            <p:cNvPr id="6" name="矩形 5"/>
            <p:cNvSpPr/>
            <p:nvPr/>
          </p:nvSpPr>
          <p:spPr>
            <a:xfrm>
              <a:off x="0" y="-660"/>
              <a:ext cx="899592" cy="576064"/>
            </a:xfrm>
            <a:prstGeom prst="rect">
              <a:avLst/>
            </a:prstGeom>
            <a:solidFill>
              <a:srgbClr val="0070C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43608" y="-660"/>
              <a:ext cx="8100392" cy="576064"/>
            </a:xfrm>
            <a:prstGeom prst="rect">
              <a:avLst/>
            </a:prstGeom>
            <a:solidFill>
              <a:srgbClr val="0070C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0" y="19218"/>
              <a:ext cx="8995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</a:rPr>
                <a:t>03</a:t>
              </a:r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043608" y="44680"/>
              <a:ext cx="756084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常见机械设备作业示例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216024" y="1135341"/>
            <a:ext cx="2554863" cy="3456384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19"/>
          <p:cNvGrpSpPr/>
          <p:nvPr/>
        </p:nvGrpSpPr>
        <p:grpSpPr>
          <a:xfrm>
            <a:off x="3183256" y="1131590"/>
            <a:ext cx="5421192" cy="3438386"/>
            <a:chOff x="3183256" y="1131590"/>
            <a:chExt cx="5421192" cy="3438386"/>
          </a:xfrm>
        </p:grpSpPr>
        <p:sp>
          <p:nvSpPr>
            <p:cNvPr id="17" name="圆角矩形 16"/>
            <p:cNvSpPr/>
            <p:nvPr/>
          </p:nvSpPr>
          <p:spPr>
            <a:xfrm>
              <a:off x="3203848" y="1131590"/>
              <a:ext cx="2304256" cy="504056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3183256" y="1162406"/>
              <a:ext cx="233910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事故原因分析：</a:t>
              </a:r>
              <a:endPara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3203848" y="1707654"/>
              <a:ext cx="5400600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66700" indent="-266700">
                <a:spcAft>
                  <a:spcPts val="600"/>
                </a:spcAft>
                <a:buFont typeface="Wingdings" panose="05000000000000000000" pitchFamily="2" charset="2"/>
                <a:buChar char="l"/>
              </a:pP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私自拆除安全装置或安全装置失效，导致事故发生。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66700" indent="-266700">
                <a:spcAft>
                  <a:spcPts val="600"/>
                </a:spcAft>
                <a:buFont typeface="Wingdings" panose="05000000000000000000" pitchFamily="2" charset="2"/>
                <a:buChar char="l"/>
              </a:pP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停机检修时，未采取保护措施，机器突然启动发生事故。 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66700" indent="-266700">
                <a:spcAft>
                  <a:spcPts val="600"/>
                </a:spcAft>
                <a:buFont typeface="Wingdings" panose="05000000000000000000" pitchFamily="2" charset="2"/>
                <a:buChar char="l"/>
              </a:pP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多人操作，动作不协调，发生误操作。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66700" indent="-266700">
                <a:spcAft>
                  <a:spcPts val="600"/>
                </a:spcAft>
                <a:buFont typeface="Wingdings" panose="05000000000000000000" pitchFamily="2" charset="2"/>
                <a:buChar char="l"/>
              </a:pP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违反操作规程，在压力机正要运行时，用手进入模内进行调整作业。</a:t>
              </a:r>
              <a:endPara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66700" indent="-266700">
                <a:spcAft>
                  <a:spcPts val="600"/>
                </a:spcAft>
                <a:buFont typeface="Wingdings" panose="05000000000000000000" pitchFamily="2" charset="2"/>
                <a:buChar char="l"/>
              </a:pP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身体不适、疲惫、体力不支发生误操作。　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449237" y="1902059"/>
            <a:ext cx="203773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en-US" altLang="zh-TW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冲压作业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56884" y="1558183"/>
            <a:ext cx="724350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操作机器时，精力不集中，结果发生误操作，导致事故；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安装、拆卸夹具时，机器突然启动；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上料、取料，装、卸工件时，没有正确使用安全装置；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检查产品、材料时，机器突然启动；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加油时，机器突然启动；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试车时，机器突然启动；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清扫铁屑时，戴手套工作；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518198" y="843558"/>
            <a:ext cx="7920880" cy="4038612"/>
            <a:chOff x="611560" y="1087031"/>
            <a:chExt cx="7920880" cy="4038612"/>
          </a:xfrm>
        </p:grpSpPr>
        <p:sp>
          <p:nvSpPr>
            <p:cNvPr id="2" name="矩形: 圆角 1"/>
            <p:cNvSpPr/>
            <p:nvPr/>
          </p:nvSpPr>
          <p:spPr>
            <a:xfrm>
              <a:off x="611560" y="1440231"/>
              <a:ext cx="7920880" cy="3685412"/>
            </a:xfrm>
            <a:prstGeom prst="roundRect">
              <a:avLst>
                <a:gd name="adj" fmla="val 5482"/>
              </a:avLst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矩形: 圆角 2"/>
            <p:cNvSpPr/>
            <p:nvPr/>
          </p:nvSpPr>
          <p:spPr>
            <a:xfrm>
              <a:off x="1043810" y="1105693"/>
              <a:ext cx="3816222" cy="619919"/>
            </a:xfrm>
            <a:prstGeom prst="roundRect">
              <a:avLst>
                <a:gd name="adj" fmla="val 9198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1043608" y="1087031"/>
              <a:ext cx="381642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可能发生的被夹、卷事故：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0" y="-660"/>
            <a:ext cx="9144000" cy="576064"/>
            <a:chOff x="0" y="-660"/>
            <a:chExt cx="9144000" cy="576064"/>
          </a:xfrm>
        </p:grpSpPr>
        <p:sp>
          <p:nvSpPr>
            <p:cNvPr id="7" name="矩形 6"/>
            <p:cNvSpPr/>
            <p:nvPr/>
          </p:nvSpPr>
          <p:spPr>
            <a:xfrm>
              <a:off x="0" y="-660"/>
              <a:ext cx="899592" cy="576064"/>
            </a:xfrm>
            <a:prstGeom prst="rect">
              <a:avLst/>
            </a:prstGeom>
            <a:solidFill>
              <a:srgbClr val="0070C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1043608" y="-660"/>
              <a:ext cx="8100392" cy="576064"/>
            </a:xfrm>
            <a:prstGeom prst="rect">
              <a:avLst/>
            </a:prstGeom>
            <a:solidFill>
              <a:srgbClr val="0070C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TextBox 6"/>
            <p:cNvSpPr txBox="1"/>
            <p:nvPr/>
          </p:nvSpPr>
          <p:spPr>
            <a:xfrm>
              <a:off x="0" y="19218"/>
              <a:ext cx="8995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</a:rPr>
                <a:t>03</a:t>
              </a:r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043608" y="44680"/>
              <a:ext cx="756084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常见机械设备作业示例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067694"/>
            <a:ext cx="9144000" cy="3075806"/>
          </a:xfrm>
          <a:prstGeom prst="rect">
            <a:avLst/>
          </a:prstGeom>
          <a:solidFill>
            <a:srgbClr val="0070C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>
            <a:spLocks noChangeAspect="1"/>
          </p:cNvSpPr>
          <p:nvPr/>
        </p:nvSpPr>
        <p:spPr>
          <a:xfrm>
            <a:off x="3743908" y="1131590"/>
            <a:ext cx="1656184" cy="1656000"/>
          </a:xfrm>
          <a:prstGeom prst="ellipse">
            <a:avLst/>
          </a:prstGeom>
          <a:solidFill>
            <a:srgbClr val="FFC305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600" b="1" dirty="0"/>
              <a:t>4</a:t>
            </a:r>
            <a:endParaRPr lang="zh-CN" altLang="en-US" sz="6600" b="1" dirty="0"/>
          </a:p>
        </p:txBody>
      </p:sp>
      <p:sp>
        <p:nvSpPr>
          <p:cNvPr id="5" name="矩形 4"/>
          <p:cNvSpPr/>
          <p:nvPr/>
        </p:nvSpPr>
        <p:spPr>
          <a:xfrm>
            <a:off x="0" y="3282431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机械行业常见隐患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419872" y="1321087"/>
            <a:ext cx="5172362" cy="32668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4" name="组合 3"/>
          <p:cNvGrpSpPr/>
          <p:nvPr/>
        </p:nvGrpSpPr>
        <p:grpSpPr>
          <a:xfrm>
            <a:off x="0" y="-660"/>
            <a:ext cx="9144000" cy="576064"/>
            <a:chOff x="0" y="-660"/>
            <a:chExt cx="9144000" cy="576064"/>
          </a:xfrm>
        </p:grpSpPr>
        <p:sp>
          <p:nvSpPr>
            <p:cNvPr id="5" name="矩形 4"/>
            <p:cNvSpPr/>
            <p:nvPr/>
          </p:nvSpPr>
          <p:spPr>
            <a:xfrm>
              <a:off x="0" y="-660"/>
              <a:ext cx="899592" cy="576064"/>
            </a:xfrm>
            <a:prstGeom prst="rect">
              <a:avLst/>
            </a:prstGeom>
            <a:solidFill>
              <a:srgbClr val="0070C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1043608" y="-660"/>
              <a:ext cx="8100392" cy="576064"/>
            </a:xfrm>
            <a:prstGeom prst="rect">
              <a:avLst/>
            </a:prstGeom>
            <a:solidFill>
              <a:srgbClr val="0070C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0" y="19218"/>
              <a:ext cx="8995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043608" y="44680"/>
              <a:ext cx="756084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机械行业常见隐患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467544" y="987574"/>
            <a:ext cx="8352928" cy="3888432"/>
          </a:xfrm>
          <a:prstGeom prst="rect">
            <a:avLst/>
          </a:prstGeom>
          <a:noFill/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899592" y="1674786"/>
            <a:ext cx="2376264" cy="1689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砂轮防护罩未将砂轮主轴端、卡盘全部罩住。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44001" y="1696079"/>
            <a:ext cx="7441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r>
              <a:rPr lang="en-US" altLang="zh-CN" dirty="0"/>
              <a:t> </a:t>
            </a:r>
            <a:endParaRPr lang="zh-CN" alt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0" y="-660"/>
            <a:ext cx="9144000" cy="576064"/>
            <a:chOff x="0" y="-660"/>
            <a:chExt cx="9144000" cy="576064"/>
          </a:xfrm>
        </p:grpSpPr>
        <p:sp>
          <p:nvSpPr>
            <p:cNvPr id="5" name="矩形 4"/>
            <p:cNvSpPr/>
            <p:nvPr/>
          </p:nvSpPr>
          <p:spPr>
            <a:xfrm>
              <a:off x="0" y="-660"/>
              <a:ext cx="899592" cy="576064"/>
            </a:xfrm>
            <a:prstGeom prst="rect">
              <a:avLst/>
            </a:prstGeom>
            <a:solidFill>
              <a:srgbClr val="0070C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1043608" y="-660"/>
              <a:ext cx="8100392" cy="576064"/>
            </a:xfrm>
            <a:prstGeom prst="rect">
              <a:avLst/>
            </a:prstGeom>
            <a:solidFill>
              <a:srgbClr val="0070C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0" y="19218"/>
              <a:ext cx="8995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043608" y="44680"/>
              <a:ext cx="756084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机械行业常见隐患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467544" y="987574"/>
            <a:ext cx="8352928" cy="3888432"/>
          </a:xfrm>
          <a:prstGeom prst="rect">
            <a:avLst/>
          </a:prstGeom>
          <a:noFill/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6228184" y="1580712"/>
            <a:ext cx="2376264" cy="113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砂轮主轴无旋转方向标志。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072593" y="1635646"/>
            <a:ext cx="6912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0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18293" y="1215172"/>
            <a:ext cx="5112568" cy="33403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0" y="-660"/>
            <a:ext cx="9144000" cy="576064"/>
            <a:chOff x="0" y="-660"/>
            <a:chExt cx="9144000" cy="576064"/>
          </a:xfrm>
        </p:grpSpPr>
        <p:sp>
          <p:nvSpPr>
            <p:cNvPr id="5" name="矩形 4"/>
            <p:cNvSpPr/>
            <p:nvPr/>
          </p:nvSpPr>
          <p:spPr>
            <a:xfrm>
              <a:off x="0" y="-660"/>
              <a:ext cx="899592" cy="576064"/>
            </a:xfrm>
            <a:prstGeom prst="rect">
              <a:avLst/>
            </a:prstGeom>
            <a:solidFill>
              <a:srgbClr val="0070C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1043608" y="-660"/>
              <a:ext cx="8100392" cy="576064"/>
            </a:xfrm>
            <a:prstGeom prst="rect">
              <a:avLst/>
            </a:prstGeom>
            <a:solidFill>
              <a:srgbClr val="0070C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0" y="19218"/>
              <a:ext cx="8995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043608" y="44680"/>
              <a:ext cx="756084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机械行业常见隐患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467544" y="987574"/>
            <a:ext cx="8352928" cy="3888432"/>
          </a:xfrm>
          <a:prstGeom prst="rect">
            <a:avLst/>
          </a:prstGeom>
          <a:noFill/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899592" y="1652720"/>
            <a:ext cx="2376264" cy="113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干磨砂轮未佩戴防护用具。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44001" y="1696079"/>
            <a:ext cx="7441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r>
              <a:rPr lang="en-US" altLang="zh-CN" dirty="0"/>
              <a:t> </a:t>
            </a:r>
            <a:endParaRPr lang="zh-CN" alt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419872" y="1347614"/>
            <a:ext cx="5201279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0" y="-660"/>
            <a:ext cx="9144000" cy="576064"/>
            <a:chOff x="0" y="-660"/>
            <a:chExt cx="9144000" cy="576064"/>
          </a:xfrm>
        </p:grpSpPr>
        <p:sp>
          <p:nvSpPr>
            <p:cNvPr id="5" name="矩形 4"/>
            <p:cNvSpPr/>
            <p:nvPr/>
          </p:nvSpPr>
          <p:spPr>
            <a:xfrm>
              <a:off x="0" y="-660"/>
              <a:ext cx="899592" cy="576064"/>
            </a:xfrm>
            <a:prstGeom prst="rect">
              <a:avLst/>
            </a:prstGeom>
            <a:solidFill>
              <a:srgbClr val="0070C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1043608" y="-660"/>
              <a:ext cx="8100392" cy="576064"/>
            </a:xfrm>
            <a:prstGeom prst="rect">
              <a:avLst/>
            </a:prstGeom>
            <a:solidFill>
              <a:srgbClr val="0070C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0" y="19218"/>
              <a:ext cx="8995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043608" y="44680"/>
              <a:ext cx="756084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机械行业常见隐患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467544" y="987574"/>
            <a:ext cx="8352928" cy="3888432"/>
          </a:xfrm>
          <a:prstGeom prst="rect">
            <a:avLst/>
          </a:prstGeom>
          <a:noFill/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6228184" y="1580712"/>
            <a:ext cx="2376264" cy="113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砂轮机与其它化学品混放。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072593" y="1635646"/>
            <a:ext cx="6912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0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83568" y="1275607"/>
            <a:ext cx="5184793" cy="33123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0" y="-660"/>
            <a:ext cx="9144000" cy="576064"/>
            <a:chOff x="0" y="-660"/>
            <a:chExt cx="9144000" cy="576064"/>
          </a:xfrm>
        </p:grpSpPr>
        <p:sp>
          <p:nvSpPr>
            <p:cNvPr id="5" name="矩形 4"/>
            <p:cNvSpPr/>
            <p:nvPr/>
          </p:nvSpPr>
          <p:spPr>
            <a:xfrm>
              <a:off x="0" y="-660"/>
              <a:ext cx="899592" cy="576064"/>
            </a:xfrm>
            <a:prstGeom prst="rect">
              <a:avLst/>
            </a:prstGeom>
            <a:solidFill>
              <a:srgbClr val="0070C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1043608" y="-660"/>
              <a:ext cx="8100392" cy="576064"/>
            </a:xfrm>
            <a:prstGeom prst="rect">
              <a:avLst/>
            </a:prstGeom>
            <a:solidFill>
              <a:srgbClr val="0070C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0" y="19218"/>
              <a:ext cx="8995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043608" y="44680"/>
              <a:ext cx="756084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机械行业常见隐患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467544" y="987574"/>
            <a:ext cx="8352928" cy="3888432"/>
          </a:xfrm>
          <a:prstGeom prst="rect">
            <a:avLst/>
          </a:prstGeom>
          <a:noFill/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899592" y="1652720"/>
            <a:ext cx="2376264" cy="113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砂轮机正面未设置挡板。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44001" y="1696079"/>
            <a:ext cx="7441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r>
              <a:rPr lang="en-US" altLang="zh-CN" dirty="0"/>
              <a:t> </a:t>
            </a:r>
            <a:endParaRPr lang="zh-CN" alt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375135" y="1347615"/>
            <a:ext cx="5229314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0" y="-660"/>
            <a:ext cx="9144000" cy="576064"/>
            <a:chOff x="0" y="-660"/>
            <a:chExt cx="9144000" cy="576064"/>
          </a:xfrm>
        </p:grpSpPr>
        <p:sp>
          <p:nvSpPr>
            <p:cNvPr id="5" name="矩形 4"/>
            <p:cNvSpPr/>
            <p:nvPr/>
          </p:nvSpPr>
          <p:spPr>
            <a:xfrm>
              <a:off x="0" y="-660"/>
              <a:ext cx="899592" cy="576064"/>
            </a:xfrm>
            <a:prstGeom prst="rect">
              <a:avLst/>
            </a:prstGeom>
            <a:solidFill>
              <a:srgbClr val="0070C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1043608" y="-660"/>
              <a:ext cx="8100392" cy="576064"/>
            </a:xfrm>
            <a:prstGeom prst="rect">
              <a:avLst/>
            </a:prstGeom>
            <a:solidFill>
              <a:srgbClr val="0070C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0" y="19218"/>
              <a:ext cx="8995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043608" y="44680"/>
              <a:ext cx="756084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机械行业常见隐患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467544" y="987574"/>
            <a:ext cx="8352928" cy="3888432"/>
          </a:xfrm>
          <a:prstGeom prst="rect">
            <a:avLst/>
          </a:prstGeom>
          <a:noFill/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6228184" y="1580712"/>
            <a:ext cx="2376264" cy="113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电锯无防护罩。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072593" y="1635646"/>
            <a:ext cx="6912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06</a:t>
            </a:r>
            <a:endParaRPr lang="zh-CN" altLang="en-US" sz="20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83569" y="1240882"/>
            <a:ext cx="5112567" cy="3341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0" y="-660"/>
            <a:ext cx="9144000" cy="576064"/>
            <a:chOff x="0" y="-660"/>
            <a:chExt cx="9144000" cy="576064"/>
          </a:xfrm>
        </p:grpSpPr>
        <p:sp>
          <p:nvSpPr>
            <p:cNvPr id="6" name="矩形 5"/>
            <p:cNvSpPr/>
            <p:nvPr/>
          </p:nvSpPr>
          <p:spPr>
            <a:xfrm>
              <a:off x="0" y="-660"/>
              <a:ext cx="899592" cy="576064"/>
            </a:xfrm>
            <a:prstGeom prst="rect">
              <a:avLst/>
            </a:prstGeom>
            <a:solidFill>
              <a:srgbClr val="0070C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43608" y="-660"/>
              <a:ext cx="8100392" cy="576064"/>
            </a:xfrm>
            <a:prstGeom prst="rect">
              <a:avLst/>
            </a:prstGeom>
            <a:solidFill>
              <a:srgbClr val="0070C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0" y="19218"/>
              <a:ext cx="8995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</a:rPr>
                <a:t>01</a:t>
              </a:r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43608" y="44680"/>
              <a:ext cx="756084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机械的相关概念</a:t>
              </a:r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467544" y="843558"/>
            <a:ext cx="8208912" cy="4104456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827584" y="999931"/>
            <a:ext cx="7344816" cy="1283950"/>
            <a:chOff x="827584" y="1059582"/>
            <a:chExt cx="7344816" cy="1283950"/>
          </a:xfrm>
        </p:grpSpPr>
        <p:sp>
          <p:nvSpPr>
            <p:cNvPr id="15" name="圆角矩形 14"/>
            <p:cNvSpPr/>
            <p:nvPr/>
          </p:nvSpPr>
          <p:spPr>
            <a:xfrm>
              <a:off x="827584" y="1059582"/>
              <a:ext cx="1728192" cy="504056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1259632" y="1084296"/>
              <a:ext cx="8002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机械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827584" y="1635646"/>
              <a:ext cx="734481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是若干零部件的组合体，一般由动力部分、工作部分和传动部分组成。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27584" y="2394931"/>
            <a:ext cx="7776864" cy="1283950"/>
            <a:chOff x="827584" y="1059582"/>
            <a:chExt cx="7776864" cy="1283950"/>
          </a:xfrm>
        </p:grpSpPr>
        <p:sp>
          <p:nvSpPr>
            <p:cNvPr id="20" name="圆角矩形 19"/>
            <p:cNvSpPr/>
            <p:nvPr/>
          </p:nvSpPr>
          <p:spPr>
            <a:xfrm>
              <a:off x="827584" y="1059582"/>
              <a:ext cx="1728192" cy="504056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827584" y="1084296"/>
              <a:ext cx="172819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机械安全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827584" y="1635646"/>
              <a:ext cx="777686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是机械生产过程中的一种安全状态，是免除由于机械致因引起个人伤害、疾病或死亡的状态；或者是免除机械损坏或者损失的状态。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74878" y="3802288"/>
            <a:ext cx="7776864" cy="976174"/>
            <a:chOff x="827584" y="1059582"/>
            <a:chExt cx="7776864" cy="976174"/>
          </a:xfrm>
        </p:grpSpPr>
        <p:sp>
          <p:nvSpPr>
            <p:cNvPr id="28" name="圆角矩形 27"/>
            <p:cNvSpPr/>
            <p:nvPr/>
          </p:nvSpPr>
          <p:spPr>
            <a:xfrm>
              <a:off x="827584" y="1059582"/>
              <a:ext cx="1728192" cy="504056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852298" y="1084296"/>
              <a:ext cx="170347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机械危险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827584" y="1635646"/>
              <a:ext cx="777686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是指机械加工设备直接造成人身伤亡事故的灾害性因素。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0" y="-660"/>
            <a:ext cx="9144000" cy="576064"/>
            <a:chOff x="0" y="-660"/>
            <a:chExt cx="9144000" cy="576064"/>
          </a:xfrm>
        </p:grpSpPr>
        <p:sp>
          <p:nvSpPr>
            <p:cNvPr id="5" name="矩形 4"/>
            <p:cNvSpPr/>
            <p:nvPr/>
          </p:nvSpPr>
          <p:spPr>
            <a:xfrm>
              <a:off x="0" y="-660"/>
              <a:ext cx="899592" cy="576064"/>
            </a:xfrm>
            <a:prstGeom prst="rect">
              <a:avLst/>
            </a:prstGeom>
            <a:solidFill>
              <a:srgbClr val="0070C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1043608" y="-660"/>
              <a:ext cx="8100392" cy="576064"/>
            </a:xfrm>
            <a:prstGeom prst="rect">
              <a:avLst/>
            </a:prstGeom>
            <a:solidFill>
              <a:srgbClr val="0070C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0" y="19218"/>
              <a:ext cx="8995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043608" y="44680"/>
              <a:ext cx="756084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机械行业常见隐患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467544" y="987574"/>
            <a:ext cx="8352928" cy="3888432"/>
          </a:xfrm>
          <a:prstGeom prst="rect">
            <a:avLst/>
          </a:prstGeom>
          <a:noFill/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899592" y="1674786"/>
            <a:ext cx="2376264" cy="1689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吊钩未设置防脱钩的闭锁装置。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44001" y="1696079"/>
            <a:ext cx="7441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07</a:t>
            </a:r>
            <a:r>
              <a:rPr lang="en-US" altLang="zh-CN" dirty="0"/>
              <a:t> </a:t>
            </a:r>
            <a:endParaRPr lang="zh-CN" alt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347864" y="1275606"/>
            <a:ext cx="5223935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0" y="-660"/>
            <a:ext cx="9144000" cy="576064"/>
            <a:chOff x="0" y="-660"/>
            <a:chExt cx="9144000" cy="576064"/>
          </a:xfrm>
        </p:grpSpPr>
        <p:sp>
          <p:nvSpPr>
            <p:cNvPr id="5" name="矩形 4"/>
            <p:cNvSpPr/>
            <p:nvPr/>
          </p:nvSpPr>
          <p:spPr>
            <a:xfrm>
              <a:off x="0" y="-660"/>
              <a:ext cx="899592" cy="576064"/>
            </a:xfrm>
            <a:prstGeom prst="rect">
              <a:avLst/>
            </a:prstGeom>
            <a:solidFill>
              <a:srgbClr val="0070C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1043608" y="-660"/>
              <a:ext cx="8100392" cy="576064"/>
            </a:xfrm>
            <a:prstGeom prst="rect">
              <a:avLst/>
            </a:prstGeom>
            <a:solidFill>
              <a:srgbClr val="0070C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0" y="19218"/>
              <a:ext cx="8995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043608" y="44680"/>
              <a:ext cx="756084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机械行业常见隐患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467544" y="987574"/>
            <a:ext cx="8352928" cy="3888432"/>
          </a:xfrm>
          <a:prstGeom prst="rect">
            <a:avLst/>
          </a:prstGeom>
          <a:noFill/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6228184" y="1580712"/>
            <a:ext cx="2376264" cy="113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木工车间未设置通道。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072593" y="1635646"/>
            <a:ext cx="6912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08</a:t>
            </a:r>
            <a:endParaRPr lang="zh-CN" altLang="en-US" sz="20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83568" y="1240882"/>
            <a:ext cx="5180284" cy="3384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0" y="-660"/>
            <a:ext cx="9144000" cy="576064"/>
            <a:chOff x="0" y="-660"/>
            <a:chExt cx="9144000" cy="576064"/>
          </a:xfrm>
        </p:grpSpPr>
        <p:sp>
          <p:nvSpPr>
            <p:cNvPr id="5" name="矩形 4"/>
            <p:cNvSpPr/>
            <p:nvPr/>
          </p:nvSpPr>
          <p:spPr>
            <a:xfrm>
              <a:off x="0" y="-660"/>
              <a:ext cx="899592" cy="576064"/>
            </a:xfrm>
            <a:prstGeom prst="rect">
              <a:avLst/>
            </a:prstGeom>
            <a:solidFill>
              <a:srgbClr val="0070C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1043608" y="-660"/>
              <a:ext cx="8100392" cy="576064"/>
            </a:xfrm>
            <a:prstGeom prst="rect">
              <a:avLst/>
            </a:prstGeom>
            <a:solidFill>
              <a:srgbClr val="0070C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0" y="19218"/>
              <a:ext cx="8995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043608" y="44680"/>
              <a:ext cx="756084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机械行业常见隐患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467544" y="987574"/>
            <a:ext cx="8352928" cy="3888432"/>
          </a:xfrm>
          <a:prstGeom prst="rect">
            <a:avLst/>
          </a:prstGeom>
          <a:noFill/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899592" y="1652720"/>
            <a:ext cx="2376264" cy="113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切割机手柄无绝缘保护套。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44001" y="1696079"/>
            <a:ext cx="7441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09</a:t>
            </a:r>
            <a:r>
              <a:rPr lang="en-US" altLang="zh-CN" dirty="0"/>
              <a:t> </a:t>
            </a:r>
            <a:endParaRPr lang="zh-CN" alt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389795" y="1203598"/>
            <a:ext cx="5142645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0" y="-660"/>
            <a:ext cx="9144000" cy="576064"/>
            <a:chOff x="0" y="-660"/>
            <a:chExt cx="9144000" cy="576064"/>
          </a:xfrm>
        </p:grpSpPr>
        <p:sp>
          <p:nvSpPr>
            <p:cNvPr id="5" name="矩形 4"/>
            <p:cNvSpPr/>
            <p:nvPr/>
          </p:nvSpPr>
          <p:spPr>
            <a:xfrm>
              <a:off x="0" y="-660"/>
              <a:ext cx="899592" cy="576064"/>
            </a:xfrm>
            <a:prstGeom prst="rect">
              <a:avLst/>
            </a:prstGeom>
            <a:solidFill>
              <a:srgbClr val="0070C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1043608" y="-660"/>
              <a:ext cx="8100392" cy="576064"/>
            </a:xfrm>
            <a:prstGeom prst="rect">
              <a:avLst/>
            </a:prstGeom>
            <a:solidFill>
              <a:srgbClr val="0070C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0" y="19218"/>
              <a:ext cx="8995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043608" y="44680"/>
              <a:ext cx="756084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机械行业常见隐患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467544" y="987574"/>
            <a:ext cx="8352928" cy="3888432"/>
          </a:xfrm>
          <a:prstGeom prst="rect">
            <a:avLst/>
          </a:prstGeom>
          <a:noFill/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6228184" y="1580712"/>
            <a:ext cx="2376264" cy="113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木工车间未设置通道。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072593" y="1635646"/>
            <a:ext cx="6912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endParaRPr lang="zh-CN" altLang="en-US" sz="20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83568" y="1240882"/>
            <a:ext cx="5180284" cy="3384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0" y="-660"/>
            <a:ext cx="9144000" cy="576064"/>
            <a:chOff x="0" y="-660"/>
            <a:chExt cx="9144000" cy="576064"/>
          </a:xfrm>
        </p:grpSpPr>
        <p:sp>
          <p:nvSpPr>
            <p:cNvPr id="5" name="矩形 4"/>
            <p:cNvSpPr/>
            <p:nvPr/>
          </p:nvSpPr>
          <p:spPr>
            <a:xfrm>
              <a:off x="0" y="-660"/>
              <a:ext cx="899592" cy="576064"/>
            </a:xfrm>
            <a:prstGeom prst="rect">
              <a:avLst/>
            </a:prstGeom>
            <a:solidFill>
              <a:srgbClr val="0070C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1043608" y="-660"/>
              <a:ext cx="8100392" cy="576064"/>
            </a:xfrm>
            <a:prstGeom prst="rect">
              <a:avLst/>
            </a:prstGeom>
            <a:solidFill>
              <a:srgbClr val="0070C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0" y="19218"/>
              <a:ext cx="8995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043608" y="44680"/>
              <a:ext cx="756084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机械行业常见隐患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467544" y="987574"/>
            <a:ext cx="8352928" cy="3888432"/>
          </a:xfrm>
          <a:prstGeom prst="rect">
            <a:avLst/>
          </a:prstGeom>
          <a:noFill/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899592" y="1652720"/>
            <a:ext cx="2376264" cy="113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冲压设备无警示标志。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44001" y="1696079"/>
            <a:ext cx="7441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en-US" altLang="zh-CN" dirty="0"/>
              <a:t> </a:t>
            </a:r>
            <a:endParaRPr lang="zh-CN" alt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" cstate="print"/>
          <a:srcRect t="4171"/>
          <a:stretch>
            <a:fillRect/>
          </a:stretch>
        </p:blipFill>
        <p:spPr bwMode="auto">
          <a:xfrm>
            <a:off x="3347864" y="1275606"/>
            <a:ext cx="5256584" cy="33091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0" y="-660"/>
            <a:ext cx="9144000" cy="576064"/>
            <a:chOff x="0" y="-660"/>
            <a:chExt cx="9144000" cy="576064"/>
          </a:xfrm>
        </p:grpSpPr>
        <p:sp>
          <p:nvSpPr>
            <p:cNvPr id="5" name="矩形 4"/>
            <p:cNvSpPr/>
            <p:nvPr/>
          </p:nvSpPr>
          <p:spPr>
            <a:xfrm>
              <a:off x="0" y="-660"/>
              <a:ext cx="899592" cy="576064"/>
            </a:xfrm>
            <a:prstGeom prst="rect">
              <a:avLst/>
            </a:prstGeom>
            <a:solidFill>
              <a:srgbClr val="0070C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1043608" y="-660"/>
              <a:ext cx="8100392" cy="576064"/>
            </a:xfrm>
            <a:prstGeom prst="rect">
              <a:avLst/>
            </a:prstGeom>
            <a:solidFill>
              <a:srgbClr val="0070C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0" y="19218"/>
              <a:ext cx="8995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043608" y="44680"/>
              <a:ext cx="756084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机械行业常见隐患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467544" y="987574"/>
            <a:ext cx="8352928" cy="3888432"/>
          </a:xfrm>
          <a:prstGeom prst="rect">
            <a:avLst/>
          </a:prstGeom>
          <a:noFill/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6228184" y="1602778"/>
            <a:ext cx="2376264" cy="1689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人员可触及的运动零部件无防护装置。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072593" y="1635646"/>
            <a:ext cx="6912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endParaRPr lang="zh-CN" altLang="en-US" sz="2000" dirty="0"/>
          </a:p>
        </p:txBody>
      </p:sp>
      <p:pic>
        <p:nvPicPr>
          <p:cNvPr id="12" name="Picture 1" descr="C:\Users\Administrator\AppData\Roaming\Tencent\Users\1462677195\QQ\WinTemp\RichOle\{%7PT~Z@FRT23_I([545_(A.png"/>
          <p:cNvPicPr>
            <a:picLocks noChangeAspect="1" noChangeArrowheads="1"/>
          </p:cNvPicPr>
          <p:nvPr/>
        </p:nvPicPr>
        <p:blipFill>
          <a:blip r:embed="rId1" cstate="print"/>
          <a:srcRect l="3225" r="4063"/>
          <a:stretch>
            <a:fillRect/>
          </a:stretch>
        </p:blipFill>
        <p:spPr bwMode="auto">
          <a:xfrm>
            <a:off x="660418" y="1275606"/>
            <a:ext cx="5256584" cy="32944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0" y="-660"/>
            <a:ext cx="9144000" cy="576064"/>
            <a:chOff x="0" y="-660"/>
            <a:chExt cx="9144000" cy="576064"/>
          </a:xfrm>
        </p:grpSpPr>
        <p:sp>
          <p:nvSpPr>
            <p:cNvPr id="5" name="矩形 4"/>
            <p:cNvSpPr/>
            <p:nvPr/>
          </p:nvSpPr>
          <p:spPr>
            <a:xfrm>
              <a:off x="0" y="-660"/>
              <a:ext cx="899592" cy="576064"/>
            </a:xfrm>
            <a:prstGeom prst="rect">
              <a:avLst/>
            </a:prstGeom>
            <a:solidFill>
              <a:srgbClr val="0070C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1043608" y="-660"/>
              <a:ext cx="8100392" cy="576064"/>
            </a:xfrm>
            <a:prstGeom prst="rect">
              <a:avLst/>
            </a:prstGeom>
            <a:solidFill>
              <a:srgbClr val="0070C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0" y="19218"/>
              <a:ext cx="8995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043608" y="44680"/>
              <a:ext cx="756084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机械行业常见隐患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467544" y="987574"/>
            <a:ext cx="8352928" cy="3888432"/>
          </a:xfrm>
          <a:prstGeom prst="rect">
            <a:avLst/>
          </a:prstGeom>
          <a:noFill/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899592" y="1652720"/>
            <a:ext cx="2376264" cy="113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传动齿轮无防护装置。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44001" y="1696079"/>
            <a:ext cx="7441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r>
              <a:rPr lang="en-US" altLang="zh-CN" dirty="0"/>
              <a:t> </a:t>
            </a:r>
            <a:endParaRPr lang="zh-CN" alt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256928" y="1275606"/>
            <a:ext cx="5382245" cy="32439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0" y="-660"/>
            <a:ext cx="9144000" cy="576064"/>
            <a:chOff x="0" y="-660"/>
            <a:chExt cx="9144000" cy="576064"/>
          </a:xfrm>
        </p:grpSpPr>
        <p:sp>
          <p:nvSpPr>
            <p:cNvPr id="5" name="矩形 4"/>
            <p:cNvSpPr/>
            <p:nvPr/>
          </p:nvSpPr>
          <p:spPr>
            <a:xfrm>
              <a:off x="0" y="-660"/>
              <a:ext cx="899592" cy="576064"/>
            </a:xfrm>
            <a:prstGeom prst="rect">
              <a:avLst/>
            </a:prstGeom>
            <a:solidFill>
              <a:srgbClr val="0070C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1043608" y="-660"/>
              <a:ext cx="8100392" cy="576064"/>
            </a:xfrm>
            <a:prstGeom prst="rect">
              <a:avLst/>
            </a:prstGeom>
            <a:solidFill>
              <a:srgbClr val="0070C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0" y="19218"/>
              <a:ext cx="8995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043608" y="44680"/>
              <a:ext cx="756084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机械行业常见隐患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467544" y="987574"/>
            <a:ext cx="8352928" cy="3888432"/>
          </a:xfrm>
          <a:prstGeom prst="rect">
            <a:avLst/>
          </a:prstGeom>
          <a:noFill/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6228184" y="1602778"/>
            <a:ext cx="2376264" cy="1689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人员可触及的运动零部件无防护装置。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072593" y="1635646"/>
            <a:ext cx="6912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</a:t>
            </a:r>
            <a:endParaRPr lang="zh-CN" altLang="en-US" sz="2000" dirty="0"/>
          </a:p>
        </p:txBody>
      </p:sp>
      <p:pic>
        <p:nvPicPr>
          <p:cNvPr id="12" name="Picture 1" descr="C:\Users\Administrator\AppData\Roaming\Tencent\Users\1462677195\QQ\WinTemp\RichOle\{%7PT~Z@FRT23_I([545_(A.png"/>
          <p:cNvPicPr>
            <a:picLocks noChangeAspect="1" noChangeArrowheads="1"/>
          </p:cNvPicPr>
          <p:nvPr/>
        </p:nvPicPr>
        <p:blipFill>
          <a:blip r:embed="rId1" cstate="print"/>
          <a:srcRect l="3225" r="4063"/>
          <a:stretch>
            <a:fillRect/>
          </a:stretch>
        </p:blipFill>
        <p:spPr bwMode="auto">
          <a:xfrm>
            <a:off x="660418" y="1275606"/>
            <a:ext cx="5256584" cy="32944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0" y="-660"/>
            <a:ext cx="9144000" cy="576064"/>
            <a:chOff x="0" y="-660"/>
            <a:chExt cx="9144000" cy="576064"/>
          </a:xfrm>
        </p:grpSpPr>
        <p:sp>
          <p:nvSpPr>
            <p:cNvPr id="5" name="矩形 4"/>
            <p:cNvSpPr/>
            <p:nvPr/>
          </p:nvSpPr>
          <p:spPr>
            <a:xfrm>
              <a:off x="0" y="-660"/>
              <a:ext cx="899592" cy="576064"/>
            </a:xfrm>
            <a:prstGeom prst="rect">
              <a:avLst/>
            </a:prstGeom>
            <a:solidFill>
              <a:srgbClr val="0070C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1043608" y="-660"/>
              <a:ext cx="8100392" cy="576064"/>
            </a:xfrm>
            <a:prstGeom prst="rect">
              <a:avLst/>
            </a:prstGeom>
            <a:solidFill>
              <a:srgbClr val="0070C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0" y="19218"/>
              <a:ext cx="8995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043608" y="44680"/>
              <a:ext cx="756084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机械行业常见隐患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467544" y="987574"/>
            <a:ext cx="8352928" cy="3888432"/>
          </a:xfrm>
          <a:prstGeom prst="rect">
            <a:avLst/>
          </a:prstGeom>
          <a:noFill/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899592" y="1652720"/>
            <a:ext cx="2376264" cy="113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传动皮带破损。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44001" y="1696079"/>
            <a:ext cx="7441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en-US" altLang="zh-CN" dirty="0"/>
              <a:t> </a:t>
            </a:r>
            <a:endParaRPr lang="zh-CN" alt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275856" y="1330274"/>
            <a:ext cx="5386466" cy="3231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91459" y="1113556"/>
            <a:ext cx="3963299" cy="884705"/>
          </a:xfrm>
        </p:spPr>
        <p:txBody>
          <a:bodyPr>
            <a:noAutofit/>
          </a:bodyPr>
          <a:lstStyle/>
          <a:p>
            <a:r>
              <a:rPr sz="495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感谢聆听</a:t>
            </a:r>
            <a:endParaRPr lang="zh-CN" altLang="en-US" sz="495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5847715" y="3111500"/>
            <a:ext cx="2981325" cy="118808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346" y="3159911"/>
            <a:ext cx="891000" cy="8910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5940425" y="3373755"/>
            <a:ext cx="1011555" cy="652145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05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获取第一手安全资讯</a:t>
            </a:r>
            <a:endParaRPr lang="zh-CN" altLang="en-US" sz="105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7920514" y="3200393"/>
            <a:ext cx="830047" cy="810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277971" y="3219632"/>
            <a:ext cx="3015037" cy="816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05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05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05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05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93533" y="2247714"/>
            <a:ext cx="2359819" cy="786289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2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028815" y="4050665"/>
            <a:ext cx="729615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微信公众号</a:t>
            </a:r>
            <a:endParaRPr lang="zh-CN" altLang="en-US" sz="825" dirty="0"/>
          </a:p>
        </p:txBody>
      </p:sp>
      <p:sp>
        <p:nvSpPr>
          <p:cNvPr id="9" name="文本框 8"/>
          <p:cNvSpPr txBox="1"/>
          <p:nvPr/>
        </p:nvSpPr>
        <p:spPr>
          <a:xfrm>
            <a:off x="7942499" y="4049970"/>
            <a:ext cx="702078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抖音</a:t>
            </a:r>
            <a:endParaRPr lang="zh-CN" altLang="en-US" sz="825" dirty="0"/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95536" y="1005675"/>
            <a:ext cx="1872208" cy="3942339"/>
            <a:chOff x="611560" y="1005675"/>
            <a:chExt cx="1872208" cy="3942339"/>
          </a:xfrm>
        </p:grpSpPr>
        <p:sp>
          <p:nvSpPr>
            <p:cNvPr id="19" name="任意多边形: 形状 18"/>
            <p:cNvSpPr/>
            <p:nvPr/>
          </p:nvSpPr>
          <p:spPr>
            <a:xfrm>
              <a:off x="611560" y="1944216"/>
              <a:ext cx="1872208" cy="3003798"/>
            </a:xfrm>
            <a:custGeom>
              <a:avLst/>
              <a:gdLst>
                <a:gd name="connsiteX0" fmla="*/ 266883 w 1872208"/>
                <a:gd name="connsiteY0" fmla="*/ 0 h 3003798"/>
                <a:gd name="connsiteX1" fmla="*/ 348265 w 1872208"/>
                <a:gd name="connsiteY1" fmla="*/ 0 h 3003798"/>
                <a:gd name="connsiteX2" fmla="*/ 393891 w 1872208"/>
                <a:gd name="connsiteY2" fmla="*/ 84060 h 3003798"/>
                <a:gd name="connsiteX3" fmla="*/ 946149 w 1872208"/>
                <a:gd name="connsiteY3" fmla="*/ 377693 h 3003798"/>
                <a:gd name="connsiteX4" fmla="*/ 1498407 w 1872208"/>
                <a:gd name="connsiteY4" fmla="*/ 84060 h 3003798"/>
                <a:gd name="connsiteX5" fmla="*/ 1544033 w 1872208"/>
                <a:gd name="connsiteY5" fmla="*/ 0 h 3003798"/>
                <a:gd name="connsiteX6" fmla="*/ 1605325 w 1872208"/>
                <a:gd name="connsiteY6" fmla="*/ 0 h 3003798"/>
                <a:gd name="connsiteX7" fmla="*/ 1872208 w 1872208"/>
                <a:gd name="connsiteY7" fmla="*/ 266883 h 3003798"/>
                <a:gd name="connsiteX8" fmla="*/ 1872208 w 1872208"/>
                <a:gd name="connsiteY8" fmla="*/ 2736915 h 3003798"/>
                <a:gd name="connsiteX9" fmla="*/ 1605325 w 1872208"/>
                <a:gd name="connsiteY9" fmla="*/ 3003798 h 3003798"/>
                <a:gd name="connsiteX10" fmla="*/ 266883 w 1872208"/>
                <a:gd name="connsiteY10" fmla="*/ 3003798 h 3003798"/>
                <a:gd name="connsiteX11" fmla="*/ 0 w 1872208"/>
                <a:gd name="connsiteY11" fmla="*/ 2736915 h 3003798"/>
                <a:gd name="connsiteX12" fmla="*/ 0 w 1872208"/>
                <a:gd name="connsiteY12" fmla="*/ 266883 h 3003798"/>
                <a:gd name="connsiteX13" fmla="*/ 266883 w 1872208"/>
                <a:gd name="connsiteY13" fmla="*/ 0 h 3003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72208" h="3003798">
                  <a:moveTo>
                    <a:pt x="266883" y="0"/>
                  </a:moveTo>
                  <a:lnTo>
                    <a:pt x="348265" y="0"/>
                  </a:lnTo>
                  <a:lnTo>
                    <a:pt x="393891" y="84060"/>
                  </a:lnTo>
                  <a:cubicBezTo>
                    <a:pt x="513576" y="261217"/>
                    <a:pt x="716260" y="377693"/>
                    <a:pt x="946149" y="377693"/>
                  </a:cubicBezTo>
                  <a:cubicBezTo>
                    <a:pt x="1176038" y="377693"/>
                    <a:pt x="1378722" y="261217"/>
                    <a:pt x="1498407" y="84060"/>
                  </a:cubicBezTo>
                  <a:lnTo>
                    <a:pt x="1544033" y="0"/>
                  </a:lnTo>
                  <a:lnTo>
                    <a:pt x="1605325" y="0"/>
                  </a:lnTo>
                  <a:cubicBezTo>
                    <a:pt x="1752720" y="0"/>
                    <a:pt x="1872208" y="119488"/>
                    <a:pt x="1872208" y="266883"/>
                  </a:cubicBezTo>
                  <a:lnTo>
                    <a:pt x="1872208" y="2736915"/>
                  </a:lnTo>
                  <a:cubicBezTo>
                    <a:pt x="1872208" y="2884310"/>
                    <a:pt x="1752720" y="3003798"/>
                    <a:pt x="1605325" y="3003798"/>
                  </a:cubicBezTo>
                  <a:lnTo>
                    <a:pt x="266883" y="3003798"/>
                  </a:lnTo>
                  <a:cubicBezTo>
                    <a:pt x="119488" y="3003798"/>
                    <a:pt x="0" y="2884310"/>
                    <a:pt x="0" y="2736915"/>
                  </a:cubicBezTo>
                  <a:lnTo>
                    <a:pt x="0" y="266883"/>
                  </a:lnTo>
                  <a:cubicBezTo>
                    <a:pt x="0" y="119488"/>
                    <a:pt x="119488" y="0"/>
                    <a:pt x="266883" y="0"/>
                  </a:cubicBezTo>
                  <a:close/>
                </a:path>
              </a:pathLst>
            </a:cu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5" name="椭圆 4"/>
            <p:cNvSpPr>
              <a:spLocks noChangeAspect="1"/>
            </p:cNvSpPr>
            <p:nvPr/>
          </p:nvSpPr>
          <p:spPr>
            <a:xfrm>
              <a:off x="917435" y="1005675"/>
              <a:ext cx="1273566" cy="1273566"/>
            </a:xfrm>
            <a:prstGeom prst="ellipse">
              <a:avLst/>
            </a:prstGeom>
            <a:solidFill>
              <a:srgbClr val="FFC305"/>
            </a:solidFill>
            <a:ln w="38100" cmpd="dbl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" name="矩形 8"/>
            <p:cNvSpPr/>
            <p:nvPr/>
          </p:nvSpPr>
          <p:spPr>
            <a:xfrm>
              <a:off x="1137908" y="1244277"/>
              <a:ext cx="80021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使用</a:t>
              </a:r>
              <a:endPara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功能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744287" y="2306296"/>
              <a:ext cx="1656184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975" indent="-180975">
                <a:buSzPct val="80000"/>
                <a:buFont typeface="Wingdings" panose="05000000000000000000" pitchFamily="2" charset="2"/>
                <a:buChar char="l"/>
              </a:pP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动力机械</a:t>
              </a:r>
              <a:endPara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80975" indent="-180975">
                <a:buSzPct val="80000"/>
                <a:buFont typeface="Wingdings" panose="05000000000000000000" pitchFamily="2" charset="2"/>
                <a:buChar char="l"/>
              </a:pP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金属切削机床</a:t>
              </a:r>
              <a:endPara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80975" indent="-180975">
                <a:buSzPct val="80000"/>
                <a:buFont typeface="Wingdings" panose="05000000000000000000" pitchFamily="2" charset="2"/>
                <a:buChar char="l"/>
              </a:pP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金属成型机械</a:t>
              </a:r>
              <a:endPara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80975" indent="-180975">
                <a:buSzPct val="80000"/>
                <a:buFont typeface="Wingdings" panose="05000000000000000000" pitchFamily="2" charset="2"/>
                <a:buChar char="l"/>
              </a:pP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起重运输机械</a:t>
              </a:r>
              <a:endPara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80975" indent="-180975">
                <a:buSzPct val="80000"/>
                <a:buFont typeface="Wingdings" panose="05000000000000000000" pitchFamily="2" charset="2"/>
                <a:buChar char="l"/>
              </a:pP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交通运输机械</a:t>
              </a:r>
              <a:endPara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80975" indent="-180975">
                <a:buSzPct val="80000"/>
                <a:buFont typeface="Wingdings" panose="05000000000000000000" pitchFamily="2" charset="2"/>
                <a:buChar char="l"/>
              </a:pP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工程机械</a:t>
              </a:r>
              <a:endPara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80975" indent="-180975">
                <a:buSzPct val="80000"/>
                <a:buFont typeface="Wingdings" panose="05000000000000000000" pitchFamily="2" charset="2"/>
                <a:buChar char="l"/>
              </a:pP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农业机械</a:t>
              </a:r>
              <a:endPara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80975" indent="-180975">
                <a:buSzPct val="80000"/>
                <a:buFont typeface="Wingdings" panose="05000000000000000000" pitchFamily="2" charset="2"/>
                <a:buChar char="l"/>
              </a:pP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通用机械</a:t>
              </a:r>
              <a:endPara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80975" indent="-180975">
                <a:buSzPct val="80000"/>
                <a:buFont typeface="Wingdings" panose="05000000000000000000" pitchFamily="2" charset="2"/>
                <a:buChar char="l"/>
              </a:pP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轻工机械</a:t>
              </a:r>
              <a:endPara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80975" indent="-180975">
                <a:buSzPct val="80000"/>
                <a:buFont typeface="Wingdings" panose="05000000000000000000" pitchFamily="2" charset="2"/>
                <a:buChar char="l"/>
              </a:pP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专用设备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0" y="-660"/>
            <a:ext cx="9144000" cy="576064"/>
            <a:chOff x="0" y="-660"/>
            <a:chExt cx="9144000" cy="576064"/>
          </a:xfrm>
        </p:grpSpPr>
        <p:sp>
          <p:nvSpPr>
            <p:cNvPr id="21" name="矩形 20"/>
            <p:cNvSpPr/>
            <p:nvPr/>
          </p:nvSpPr>
          <p:spPr>
            <a:xfrm>
              <a:off x="0" y="-660"/>
              <a:ext cx="899592" cy="576064"/>
            </a:xfrm>
            <a:prstGeom prst="rect">
              <a:avLst/>
            </a:prstGeom>
            <a:solidFill>
              <a:srgbClr val="0070C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043608" y="-660"/>
              <a:ext cx="8100392" cy="576064"/>
            </a:xfrm>
            <a:prstGeom prst="rect">
              <a:avLst/>
            </a:prstGeom>
            <a:solidFill>
              <a:srgbClr val="0070C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0" y="19218"/>
              <a:ext cx="8995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</a:rPr>
                <a:t>02</a:t>
              </a:r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1043608" y="44680"/>
              <a:ext cx="756084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机械的分类</a:t>
              </a:r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541627" y="1005675"/>
            <a:ext cx="1872208" cy="3942339"/>
            <a:chOff x="611560" y="1005675"/>
            <a:chExt cx="1872208" cy="3942339"/>
          </a:xfrm>
        </p:grpSpPr>
        <p:sp>
          <p:nvSpPr>
            <p:cNvPr id="26" name="任意多边形: 形状 25"/>
            <p:cNvSpPr/>
            <p:nvPr/>
          </p:nvSpPr>
          <p:spPr>
            <a:xfrm>
              <a:off x="611560" y="1944216"/>
              <a:ext cx="1872208" cy="3003798"/>
            </a:xfrm>
            <a:custGeom>
              <a:avLst/>
              <a:gdLst>
                <a:gd name="connsiteX0" fmla="*/ 266883 w 1872208"/>
                <a:gd name="connsiteY0" fmla="*/ 0 h 3003798"/>
                <a:gd name="connsiteX1" fmla="*/ 348265 w 1872208"/>
                <a:gd name="connsiteY1" fmla="*/ 0 h 3003798"/>
                <a:gd name="connsiteX2" fmla="*/ 393891 w 1872208"/>
                <a:gd name="connsiteY2" fmla="*/ 84060 h 3003798"/>
                <a:gd name="connsiteX3" fmla="*/ 946149 w 1872208"/>
                <a:gd name="connsiteY3" fmla="*/ 377693 h 3003798"/>
                <a:gd name="connsiteX4" fmla="*/ 1498407 w 1872208"/>
                <a:gd name="connsiteY4" fmla="*/ 84060 h 3003798"/>
                <a:gd name="connsiteX5" fmla="*/ 1544033 w 1872208"/>
                <a:gd name="connsiteY5" fmla="*/ 0 h 3003798"/>
                <a:gd name="connsiteX6" fmla="*/ 1605325 w 1872208"/>
                <a:gd name="connsiteY6" fmla="*/ 0 h 3003798"/>
                <a:gd name="connsiteX7" fmla="*/ 1872208 w 1872208"/>
                <a:gd name="connsiteY7" fmla="*/ 266883 h 3003798"/>
                <a:gd name="connsiteX8" fmla="*/ 1872208 w 1872208"/>
                <a:gd name="connsiteY8" fmla="*/ 2736915 h 3003798"/>
                <a:gd name="connsiteX9" fmla="*/ 1605325 w 1872208"/>
                <a:gd name="connsiteY9" fmla="*/ 3003798 h 3003798"/>
                <a:gd name="connsiteX10" fmla="*/ 266883 w 1872208"/>
                <a:gd name="connsiteY10" fmla="*/ 3003798 h 3003798"/>
                <a:gd name="connsiteX11" fmla="*/ 0 w 1872208"/>
                <a:gd name="connsiteY11" fmla="*/ 2736915 h 3003798"/>
                <a:gd name="connsiteX12" fmla="*/ 0 w 1872208"/>
                <a:gd name="connsiteY12" fmla="*/ 266883 h 3003798"/>
                <a:gd name="connsiteX13" fmla="*/ 266883 w 1872208"/>
                <a:gd name="connsiteY13" fmla="*/ 0 h 3003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72208" h="3003798">
                  <a:moveTo>
                    <a:pt x="266883" y="0"/>
                  </a:moveTo>
                  <a:lnTo>
                    <a:pt x="348265" y="0"/>
                  </a:lnTo>
                  <a:lnTo>
                    <a:pt x="393891" y="84060"/>
                  </a:lnTo>
                  <a:cubicBezTo>
                    <a:pt x="513576" y="261217"/>
                    <a:pt x="716260" y="377693"/>
                    <a:pt x="946149" y="377693"/>
                  </a:cubicBezTo>
                  <a:cubicBezTo>
                    <a:pt x="1176038" y="377693"/>
                    <a:pt x="1378722" y="261217"/>
                    <a:pt x="1498407" y="84060"/>
                  </a:cubicBezTo>
                  <a:lnTo>
                    <a:pt x="1544033" y="0"/>
                  </a:lnTo>
                  <a:lnTo>
                    <a:pt x="1605325" y="0"/>
                  </a:lnTo>
                  <a:cubicBezTo>
                    <a:pt x="1752720" y="0"/>
                    <a:pt x="1872208" y="119488"/>
                    <a:pt x="1872208" y="266883"/>
                  </a:cubicBezTo>
                  <a:lnTo>
                    <a:pt x="1872208" y="2736915"/>
                  </a:lnTo>
                  <a:cubicBezTo>
                    <a:pt x="1872208" y="2884310"/>
                    <a:pt x="1752720" y="3003798"/>
                    <a:pt x="1605325" y="3003798"/>
                  </a:cubicBezTo>
                  <a:lnTo>
                    <a:pt x="266883" y="3003798"/>
                  </a:lnTo>
                  <a:cubicBezTo>
                    <a:pt x="119488" y="3003798"/>
                    <a:pt x="0" y="2884310"/>
                    <a:pt x="0" y="2736915"/>
                  </a:cubicBezTo>
                  <a:lnTo>
                    <a:pt x="0" y="266883"/>
                  </a:lnTo>
                  <a:cubicBezTo>
                    <a:pt x="0" y="119488"/>
                    <a:pt x="119488" y="0"/>
                    <a:pt x="266883" y="0"/>
                  </a:cubicBezTo>
                  <a:close/>
                </a:path>
              </a:pathLst>
            </a:cu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27" name="椭圆 26"/>
            <p:cNvSpPr>
              <a:spLocks noChangeAspect="1"/>
            </p:cNvSpPr>
            <p:nvPr/>
          </p:nvSpPr>
          <p:spPr>
            <a:xfrm>
              <a:off x="915155" y="1005675"/>
              <a:ext cx="1273566" cy="1273566"/>
            </a:xfrm>
            <a:prstGeom prst="ellipse">
              <a:avLst/>
            </a:prstGeom>
            <a:solidFill>
              <a:srgbClr val="FFC305"/>
            </a:solidFill>
            <a:ln w="38100" cmpd="dbl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8" name="矩形 27"/>
            <p:cNvSpPr/>
            <p:nvPr/>
          </p:nvSpPr>
          <p:spPr>
            <a:xfrm>
              <a:off x="1149483" y="1244277"/>
              <a:ext cx="80021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能量</a:t>
              </a:r>
              <a:endPara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转换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721461" y="2395003"/>
              <a:ext cx="1656184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975" indent="-180975">
                <a:lnSpc>
                  <a:spcPct val="150000"/>
                </a:lnSpc>
                <a:buSzPct val="80000"/>
                <a:buFont typeface="Wingdings" panose="05000000000000000000" pitchFamily="2" charset="2"/>
                <a:buChar char="l"/>
              </a:pP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产生能的机械</a:t>
              </a:r>
              <a:endPara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80975" indent="-180975">
                <a:lnSpc>
                  <a:spcPct val="150000"/>
                </a:lnSpc>
                <a:buSzPct val="80000"/>
                <a:buFont typeface="Wingdings" panose="05000000000000000000" pitchFamily="2" charset="2"/>
                <a:buChar char="l"/>
              </a:pP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转换能的机械</a:t>
              </a:r>
              <a:endPara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80975" indent="-180975">
                <a:lnSpc>
                  <a:spcPct val="150000"/>
                </a:lnSpc>
                <a:buSzPct val="80000"/>
                <a:buFont typeface="Wingdings" panose="05000000000000000000" pitchFamily="2" charset="2"/>
                <a:buChar char="l"/>
              </a:pP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使用能的机械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696266" y="1002260"/>
            <a:ext cx="1872208" cy="3942339"/>
            <a:chOff x="611560" y="1005675"/>
            <a:chExt cx="1872208" cy="3942339"/>
          </a:xfrm>
        </p:grpSpPr>
        <p:sp>
          <p:nvSpPr>
            <p:cNvPr id="31" name="任意多边形: 形状 30"/>
            <p:cNvSpPr/>
            <p:nvPr/>
          </p:nvSpPr>
          <p:spPr>
            <a:xfrm>
              <a:off x="611560" y="1944216"/>
              <a:ext cx="1872208" cy="3003798"/>
            </a:xfrm>
            <a:custGeom>
              <a:avLst/>
              <a:gdLst>
                <a:gd name="connsiteX0" fmla="*/ 266883 w 1872208"/>
                <a:gd name="connsiteY0" fmla="*/ 0 h 3003798"/>
                <a:gd name="connsiteX1" fmla="*/ 348265 w 1872208"/>
                <a:gd name="connsiteY1" fmla="*/ 0 h 3003798"/>
                <a:gd name="connsiteX2" fmla="*/ 393891 w 1872208"/>
                <a:gd name="connsiteY2" fmla="*/ 84060 h 3003798"/>
                <a:gd name="connsiteX3" fmla="*/ 946149 w 1872208"/>
                <a:gd name="connsiteY3" fmla="*/ 377693 h 3003798"/>
                <a:gd name="connsiteX4" fmla="*/ 1498407 w 1872208"/>
                <a:gd name="connsiteY4" fmla="*/ 84060 h 3003798"/>
                <a:gd name="connsiteX5" fmla="*/ 1544033 w 1872208"/>
                <a:gd name="connsiteY5" fmla="*/ 0 h 3003798"/>
                <a:gd name="connsiteX6" fmla="*/ 1605325 w 1872208"/>
                <a:gd name="connsiteY6" fmla="*/ 0 h 3003798"/>
                <a:gd name="connsiteX7" fmla="*/ 1872208 w 1872208"/>
                <a:gd name="connsiteY7" fmla="*/ 266883 h 3003798"/>
                <a:gd name="connsiteX8" fmla="*/ 1872208 w 1872208"/>
                <a:gd name="connsiteY8" fmla="*/ 2736915 h 3003798"/>
                <a:gd name="connsiteX9" fmla="*/ 1605325 w 1872208"/>
                <a:gd name="connsiteY9" fmla="*/ 3003798 h 3003798"/>
                <a:gd name="connsiteX10" fmla="*/ 266883 w 1872208"/>
                <a:gd name="connsiteY10" fmla="*/ 3003798 h 3003798"/>
                <a:gd name="connsiteX11" fmla="*/ 0 w 1872208"/>
                <a:gd name="connsiteY11" fmla="*/ 2736915 h 3003798"/>
                <a:gd name="connsiteX12" fmla="*/ 0 w 1872208"/>
                <a:gd name="connsiteY12" fmla="*/ 266883 h 3003798"/>
                <a:gd name="connsiteX13" fmla="*/ 266883 w 1872208"/>
                <a:gd name="connsiteY13" fmla="*/ 0 h 3003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72208" h="3003798">
                  <a:moveTo>
                    <a:pt x="266883" y="0"/>
                  </a:moveTo>
                  <a:lnTo>
                    <a:pt x="348265" y="0"/>
                  </a:lnTo>
                  <a:lnTo>
                    <a:pt x="393891" y="84060"/>
                  </a:lnTo>
                  <a:cubicBezTo>
                    <a:pt x="513576" y="261217"/>
                    <a:pt x="716260" y="377693"/>
                    <a:pt x="946149" y="377693"/>
                  </a:cubicBezTo>
                  <a:cubicBezTo>
                    <a:pt x="1176038" y="377693"/>
                    <a:pt x="1378722" y="261217"/>
                    <a:pt x="1498407" y="84060"/>
                  </a:cubicBezTo>
                  <a:lnTo>
                    <a:pt x="1544033" y="0"/>
                  </a:lnTo>
                  <a:lnTo>
                    <a:pt x="1605325" y="0"/>
                  </a:lnTo>
                  <a:cubicBezTo>
                    <a:pt x="1752720" y="0"/>
                    <a:pt x="1872208" y="119488"/>
                    <a:pt x="1872208" y="266883"/>
                  </a:cubicBezTo>
                  <a:lnTo>
                    <a:pt x="1872208" y="2736915"/>
                  </a:lnTo>
                  <a:cubicBezTo>
                    <a:pt x="1872208" y="2884310"/>
                    <a:pt x="1752720" y="3003798"/>
                    <a:pt x="1605325" y="3003798"/>
                  </a:cubicBezTo>
                  <a:lnTo>
                    <a:pt x="266883" y="3003798"/>
                  </a:lnTo>
                  <a:cubicBezTo>
                    <a:pt x="119488" y="3003798"/>
                    <a:pt x="0" y="2884310"/>
                    <a:pt x="0" y="2736915"/>
                  </a:cubicBezTo>
                  <a:lnTo>
                    <a:pt x="0" y="266883"/>
                  </a:lnTo>
                  <a:cubicBezTo>
                    <a:pt x="0" y="119488"/>
                    <a:pt x="119488" y="0"/>
                    <a:pt x="266883" y="0"/>
                  </a:cubicBezTo>
                  <a:close/>
                </a:path>
              </a:pathLst>
            </a:cu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32" name="椭圆 31"/>
            <p:cNvSpPr>
              <a:spLocks noChangeAspect="1"/>
            </p:cNvSpPr>
            <p:nvPr/>
          </p:nvSpPr>
          <p:spPr>
            <a:xfrm>
              <a:off x="915155" y="1005675"/>
              <a:ext cx="1273566" cy="1273566"/>
            </a:xfrm>
            <a:prstGeom prst="ellipse">
              <a:avLst/>
            </a:prstGeom>
            <a:solidFill>
              <a:srgbClr val="FFC305"/>
            </a:solidFill>
            <a:ln w="38100" cmpd="dbl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3" name="矩形 32"/>
            <p:cNvSpPr/>
            <p:nvPr/>
          </p:nvSpPr>
          <p:spPr>
            <a:xfrm>
              <a:off x="1149483" y="1244277"/>
              <a:ext cx="80021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设备</a:t>
              </a:r>
              <a:endPara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规模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775326" y="2395003"/>
              <a:ext cx="1656184" cy="15261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975" indent="-180975">
                <a:lnSpc>
                  <a:spcPct val="150000"/>
                </a:lnSpc>
                <a:buSzPct val="80000"/>
                <a:buFont typeface="Wingdings" panose="05000000000000000000" pitchFamily="2" charset="2"/>
                <a:buChar char="l"/>
              </a:pP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中小型</a:t>
              </a:r>
              <a:endPara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80975" indent="-180975">
                <a:lnSpc>
                  <a:spcPct val="150000"/>
                </a:lnSpc>
                <a:buSzPct val="80000"/>
                <a:buFont typeface="Wingdings" panose="05000000000000000000" pitchFamily="2" charset="2"/>
                <a:buChar char="l"/>
              </a:pP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大型</a:t>
              </a:r>
              <a:endPara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80975" indent="-180975">
                <a:lnSpc>
                  <a:spcPct val="150000"/>
                </a:lnSpc>
                <a:buSzPct val="80000"/>
                <a:buFont typeface="Wingdings" panose="05000000000000000000" pitchFamily="2" charset="2"/>
                <a:buChar char="l"/>
              </a:pP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特重型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80975" indent="-180975">
                <a:lnSpc>
                  <a:spcPct val="150000"/>
                </a:lnSpc>
                <a:buSzPct val="80000"/>
                <a:buFont typeface="Wingdings" panose="05000000000000000000" pitchFamily="2" charset="2"/>
                <a:buChar char="l"/>
              </a:pP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859453" y="1002260"/>
            <a:ext cx="1872208" cy="3942339"/>
            <a:chOff x="611560" y="1005675"/>
            <a:chExt cx="1872208" cy="3942339"/>
          </a:xfrm>
        </p:grpSpPr>
        <p:sp>
          <p:nvSpPr>
            <p:cNvPr id="36" name="任意多边形: 形状 35"/>
            <p:cNvSpPr/>
            <p:nvPr/>
          </p:nvSpPr>
          <p:spPr>
            <a:xfrm>
              <a:off x="611560" y="1944216"/>
              <a:ext cx="1872208" cy="3003798"/>
            </a:xfrm>
            <a:custGeom>
              <a:avLst/>
              <a:gdLst>
                <a:gd name="connsiteX0" fmla="*/ 266883 w 1872208"/>
                <a:gd name="connsiteY0" fmla="*/ 0 h 3003798"/>
                <a:gd name="connsiteX1" fmla="*/ 348265 w 1872208"/>
                <a:gd name="connsiteY1" fmla="*/ 0 h 3003798"/>
                <a:gd name="connsiteX2" fmla="*/ 393891 w 1872208"/>
                <a:gd name="connsiteY2" fmla="*/ 84060 h 3003798"/>
                <a:gd name="connsiteX3" fmla="*/ 946149 w 1872208"/>
                <a:gd name="connsiteY3" fmla="*/ 377693 h 3003798"/>
                <a:gd name="connsiteX4" fmla="*/ 1498407 w 1872208"/>
                <a:gd name="connsiteY4" fmla="*/ 84060 h 3003798"/>
                <a:gd name="connsiteX5" fmla="*/ 1544033 w 1872208"/>
                <a:gd name="connsiteY5" fmla="*/ 0 h 3003798"/>
                <a:gd name="connsiteX6" fmla="*/ 1605325 w 1872208"/>
                <a:gd name="connsiteY6" fmla="*/ 0 h 3003798"/>
                <a:gd name="connsiteX7" fmla="*/ 1872208 w 1872208"/>
                <a:gd name="connsiteY7" fmla="*/ 266883 h 3003798"/>
                <a:gd name="connsiteX8" fmla="*/ 1872208 w 1872208"/>
                <a:gd name="connsiteY8" fmla="*/ 2736915 h 3003798"/>
                <a:gd name="connsiteX9" fmla="*/ 1605325 w 1872208"/>
                <a:gd name="connsiteY9" fmla="*/ 3003798 h 3003798"/>
                <a:gd name="connsiteX10" fmla="*/ 266883 w 1872208"/>
                <a:gd name="connsiteY10" fmla="*/ 3003798 h 3003798"/>
                <a:gd name="connsiteX11" fmla="*/ 0 w 1872208"/>
                <a:gd name="connsiteY11" fmla="*/ 2736915 h 3003798"/>
                <a:gd name="connsiteX12" fmla="*/ 0 w 1872208"/>
                <a:gd name="connsiteY12" fmla="*/ 266883 h 3003798"/>
                <a:gd name="connsiteX13" fmla="*/ 266883 w 1872208"/>
                <a:gd name="connsiteY13" fmla="*/ 0 h 3003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72208" h="3003798">
                  <a:moveTo>
                    <a:pt x="266883" y="0"/>
                  </a:moveTo>
                  <a:lnTo>
                    <a:pt x="348265" y="0"/>
                  </a:lnTo>
                  <a:lnTo>
                    <a:pt x="393891" y="84060"/>
                  </a:lnTo>
                  <a:cubicBezTo>
                    <a:pt x="513576" y="261217"/>
                    <a:pt x="716260" y="377693"/>
                    <a:pt x="946149" y="377693"/>
                  </a:cubicBezTo>
                  <a:cubicBezTo>
                    <a:pt x="1176038" y="377693"/>
                    <a:pt x="1378722" y="261217"/>
                    <a:pt x="1498407" y="84060"/>
                  </a:cubicBezTo>
                  <a:lnTo>
                    <a:pt x="1544033" y="0"/>
                  </a:lnTo>
                  <a:lnTo>
                    <a:pt x="1605325" y="0"/>
                  </a:lnTo>
                  <a:cubicBezTo>
                    <a:pt x="1752720" y="0"/>
                    <a:pt x="1872208" y="119488"/>
                    <a:pt x="1872208" y="266883"/>
                  </a:cubicBezTo>
                  <a:lnTo>
                    <a:pt x="1872208" y="2736915"/>
                  </a:lnTo>
                  <a:cubicBezTo>
                    <a:pt x="1872208" y="2884310"/>
                    <a:pt x="1752720" y="3003798"/>
                    <a:pt x="1605325" y="3003798"/>
                  </a:cubicBezTo>
                  <a:lnTo>
                    <a:pt x="266883" y="3003798"/>
                  </a:lnTo>
                  <a:cubicBezTo>
                    <a:pt x="119488" y="3003798"/>
                    <a:pt x="0" y="2884310"/>
                    <a:pt x="0" y="2736915"/>
                  </a:cubicBezTo>
                  <a:lnTo>
                    <a:pt x="0" y="266883"/>
                  </a:lnTo>
                  <a:cubicBezTo>
                    <a:pt x="0" y="119488"/>
                    <a:pt x="119488" y="0"/>
                    <a:pt x="266883" y="0"/>
                  </a:cubicBezTo>
                  <a:close/>
                </a:path>
              </a:pathLst>
            </a:cu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37" name="椭圆 36"/>
            <p:cNvSpPr>
              <a:spLocks noChangeAspect="1"/>
            </p:cNvSpPr>
            <p:nvPr/>
          </p:nvSpPr>
          <p:spPr>
            <a:xfrm>
              <a:off x="915155" y="1005675"/>
              <a:ext cx="1273566" cy="1273566"/>
            </a:xfrm>
            <a:prstGeom prst="ellipse">
              <a:avLst/>
            </a:prstGeom>
            <a:solidFill>
              <a:srgbClr val="FFC305"/>
            </a:solidFill>
            <a:ln w="38100" cmpd="dbl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矩形 37"/>
            <p:cNvSpPr/>
            <p:nvPr/>
          </p:nvSpPr>
          <p:spPr>
            <a:xfrm>
              <a:off x="1149483" y="1244277"/>
              <a:ext cx="80021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安全</a:t>
              </a:r>
              <a:endPara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角度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775326" y="2395003"/>
              <a:ext cx="1656184" cy="15261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975" indent="-180975">
                <a:lnSpc>
                  <a:spcPct val="150000"/>
                </a:lnSpc>
                <a:buSzPct val="80000"/>
                <a:buFont typeface="Wingdings" panose="05000000000000000000" pitchFamily="2" charset="2"/>
                <a:buChar char="l"/>
              </a:pP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一般机械</a:t>
              </a:r>
              <a:endPara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80975" indent="-180975">
                <a:lnSpc>
                  <a:spcPct val="150000"/>
                </a:lnSpc>
                <a:buSzPct val="80000"/>
                <a:buFont typeface="Wingdings" panose="05000000000000000000" pitchFamily="2" charset="2"/>
                <a:buChar char="l"/>
              </a:pP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危险机械</a:t>
              </a:r>
              <a:endPara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80975" indent="-180975">
                <a:lnSpc>
                  <a:spcPct val="150000"/>
                </a:lnSpc>
                <a:buSzPct val="80000"/>
                <a:buFont typeface="Wingdings" panose="05000000000000000000" pitchFamily="2" charset="2"/>
                <a:buChar char="l"/>
              </a:pP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特种设备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80975" indent="-180975">
                <a:lnSpc>
                  <a:spcPct val="150000"/>
                </a:lnSpc>
                <a:buSzPct val="80000"/>
                <a:buFont typeface="Wingdings" panose="05000000000000000000" pitchFamily="2" charset="2"/>
                <a:buChar char="l"/>
              </a:pP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0" y="0"/>
            <a:ext cx="9144000" cy="576064"/>
            <a:chOff x="0" y="-660"/>
            <a:chExt cx="9144000" cy="576064"/>
          </a:xfrm>
        </p:grpSpPr>
        <p:sp>
          <p:nvSpPr>
            <p:cNvPr id="45" name="矩形 44"/>
            <p:cNvSpPr/>
            <p:nvPr/>
          </p:nvSpPr>
          <p:spPr>
            <a:xfrm>
              <a:off x="0" y="-660"/>
              <a:ext cx="899592" cy="576064"/>
            </a:xfrm>
            <a:prstGeom prst="rect">
              <a:avLst/>
            </a:prstGeom>
            <a:solidFill>
              <a:srgbClr val="0070C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1043608" y="-660"/>
              <a:ext cx="8100392" cy="576064"/>
            </a:xfrm>
            <a:prstGeom prst="rect">
              <a:avLst/>
            </a:prstGeom>
            <a:solidFill>
              <a:srgbClr val="0070C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0" y="19218"/>
              <a:ext cx="8995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</a:rPr>
                <a:t>03</a:t>
              </a:r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1043608" y="44680"/>
              <a:ext cx="756084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由机械产生的危险</a:t>
              </a:r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8" name="直接连接符 17"/>
          <p:cNvCxnSpPr/>
          <p:nvPr/>
        </p:nvCxnSpPr>
        <p:spPr>
          <a:xfrm>
            <a:off x="1848053" y="1779662"/>
            <a:ext cx="1512168" cy="648072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8"/>
          <p:cNvSpPr>
            <a:spLocks noChangeAspect="1" noChangeArrowheads="1"/>
          </p:cNvSpPr>
          <p:nvPr/>
        </p:nvSpPr>
        <p:spPr bwMode="auto">
          <a:xfrm>
            <a:off x="3202812" y="1754546"/>
            <a:ext cx="2196244" cy="2196000"/>
          </a:xfrm>
          <a:prstGeom prst="ellipse">
            <a:avLst/>
          </a:prstGeom>
          <a:solidFill>
            <a:srgbClr val="DFDF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1800" dirty="0">
              <a:solidFill>
                <a:srgbClr val="484849"/>
              </a:solidFill>
              <a:ea typeface="宋体" panose="02010600030101010101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288213" y="1851670"/>
            <a:ext cx="2016224" cy="2016224"/>
            <a:chOff x="3419872" y="1851670"/>
            <a:chExt cx="2016224" cy="2016224"/>
          </a:xfrm>
        </p:grpSpPr>
        <p:sp>
          <p:nvSpPr>
            <p:cNvPr id="4" name="椭圆 3"/>
            <p:cNvSpPr>
              <a:spLocks noChangeAspect="1"/>
            </p:cNvSpPr>
            <p:nvPr/>
          </p:nvSpPr>
          <p:spPr>
            <a:xfrm>
              <a:off x="3419872" y="1851670"/>
              <a:ext cx="2016224" cy="201622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3635896" y="2336562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主要危险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3385337" y="2943513"/>
            <a:ext cx="1944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根据</a:t>
            </a:r>
            <a:r>
              <a:rPr lang="en-US" altLang="zh-CN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机械安全基本概念和设计通则</a:t>
            </a:r>
            <a:r>
              <a:rPr lang="en-US" altLang="zh-CN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GB/T  </a:t>
            </a:r>
            <a:endParaRPr lang="en-US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15706—2007</a:t>
            </a: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3432229" y="2883228"/>
            <a:ext cx="1728192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组合 40"/>
          <p:cNvGrpSpPr>
            <a:grpSpLocks noChangeAspect="1"/>
          </p:cNvGrpSpPr>
          <p:nvPr/>
        </p:nvGrpSpPr>
        <p:grpSpPr>
          <a:xfrm>
            <a:off x="695925" y="771550"/>
            <a:ext cx="1512168" cy="1512168"/>
            <a:chOff x="1331640" y="987574"/>
            <a:chExt cx="1584176" cy="1584176"/>
          </a:xfrm>
        </p:grpSpPr>
        <p:sp>
          <p:nvSpPr>
            <p:cNvPr id="11" name="椭圆 10"/>
            <p:cNvSpPr/>
            <p:nvPr/>
          </p:nvSpPr>
          <p:spPr>
            <a:xfrm>
              <a:off x="1331640" y="987574"/>
              <a:ext cx="1584176" cy="1584176"/>
            </a:xfrm>
            <a:prstGeom prst="ellipse">
              <a:avLst/>
            </a:prstGeom>
            <a:solidFill>
              <a:srgbClr val="FFC3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1678856" y="1302267"/>
              <a:ext cx="902811" cy="954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机械</a:t>
              </a:r>
              <a:endPara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危险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>
            <a:grpSpLocks noChangeAspect="1"/>
          </p:cNvGrpSpPr>
          <p:nvPr/>
        </p:nvGrpSpPr>
        <p:grpSpPr>
          <a:xfrm>
            <a:off x="407893" y="3219822"/>
            <a:ext cx="1224136" cy="1224136"/>
            <a:chOff x="1331640" y="987573"/>
            <a:chExt cx="1584176" cy="1584176"/>
          </a:xfrm>
        </p:grpSpPr>
        <p:sp>
          <p:nvSpPr>
            <p:cNvPr id="20" name="椭圆 19"/>
            <p:cNvSpPr/>
            <p:nvPr/>
          </p:nvSpPr>
          <p:spPr>
            <a:xfrm>
              <a:off x="1331640" y="987573"/>
              <a:ext cx="1584176" cy="1584176"/>
            </a:xfrm>
            <a:prstGeom prst="ellipse">
              <a:avLst/>
            </a:prstGeom>
            <a:solidFill>
              <a:srgbClr val="FFC3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1611200" y="1277424"/>
              <a:ext cx="978045" cy="1015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电气</a:t>
              </a:r>
              <a:endPara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危险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3" name="直接连接符 22"/>
          <p:cNvCxnSpPr>
            <a:stCxn id="20" idx="6"/>
          </p:cNvCxnSpPr>
          <p:nvPr/>
        </p:nvCxnSpPr>
        <p:spPr>
          <a:xfrm flipV="1">
            <a:off x="1632029" y="3363838"/>
            <a:ext cx="1656184" cy="468052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组合 32"/>
          <p:cNvGrpSpPr>
            <a:grpSpLocks noChangeAspect="1"/>
          </p:cNvGrpSpPr>
          <p:nvPr/>
        </p:nvGrpSpPr>
        <p:grpSpPr>
          <a:xfrm>
            <a:off x="6359843" y="880629"/>
            <a:ext cx="1512168" cy="1368152"/>
            <a:chOff x="1256203" y="1138448"/>
            <a:chExt cx="1584175" cy="1433302"/>
          </a:xfrm>
        </p:grpSpPr>
        <p:sp>
          <p:nvSpPr>
            <p:cNvPr id="34" name="椭圆 33"/>
            <p:cNvSpPr/>
            <p:nvPr/>
          </p:nvSpPr>
          <p:spPr>
            <a:xfrm>
              <a:off x="1331641" y="1138448"/>
              <a:ext cx="1433301" cy="1433302"/>
            </a:xfrm>
            <a:prstGeom prst="ellipse">
              <a:avLst/>
            </a:prstGeom>
            <a:solidFill>
              <a:srgbClr val="FFC3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 34"/>
            <p:cNvSpPr/>
            <p:nvPr/>
          </p:nvSpPr>
          <p:spPr>
            <a:xfrm>
              <a:off x="1256203" y="1440196"/>
              <a:ext cx="1584175" cy="7415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违背安全</a:t>
              </a:r>
              <a:endPara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人机学原则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" name="组合 39"/>
          <p:cNvGrpSpPr>
            <a:grpSpLocks noChangeAspect="1"/>
          </p:cNvGrpSpPr>
          <p:nvPr/>
        </p:nvGrpSpPr>
        <p:grpSpPr>
          <a:xfrm>
            <a:off x="7427605" y="3147814"/>
            <a:ext cx="1512169" cy="1512168"/>
            <a:chOff x="1331640" y="987574"/>
            <a:chExt cx="1584176" cy="1584176"/>
          </a:xfrm>
        </p:grpSpPr>
        <p:sp>
          <p:nvSpPr>
            <p:cNvPr id="43" name="椭圆 42"/>
            <p:cNvSpPr/>
            <p:nvPr/>
          </p:nvSpPr>
          <p:spPr>
            <a:xfrm>
              <a:off x="1331640" y="987574"/>
              <a:ext cx="1584176" cy="1584176"/>
            </a:xfrm>
            <a:prstGeom prst="ellipse">
              <a:avLst/>
            </a:prstGeom>
            <a:solidFill>
              <a:srgbClr val="FFC3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矩形 48"/>
            <p:cNvSpPr/>
            <p:nvPr/>
          </p:nvSpPr>
          <p:spPr>
            <a:xfrm>
              <a:off x="1331640" y="1440196"/>
              <a:ext cx="1584175" cy="7415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材料和物质产生的危险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4" name="组合 53"/>
          <p:cNvGrpSpPr>
            <a:grpSpLocks noChangeAspect="1"/>
          </p:cNvGrpSpPr>
          <p:nvPr/>
        </p:nvGrpSpPr>
        <p:grpSpPr>
          <a:xfrm>
            <a:off x="6312549" y="2343369"/>
            <a:ext cx="936104" cy="936104"/>
            <a:chOff x="1331640" y="987573"/>
            <a:chExt cx="1584176" cy="1584176"/>
          </a:xfrm>
        </p:grpSpPr>
        <p:sp>
          <p:nvSpPr>
            <p:cNvPr id="55" name="椭圆 54"/>
            <p:cNvSpPr/>
            <p:nvPr/>
          </p:nvSpPr>
          <p:spPr>
            <a:xfrm>
              <a:off x="1331640" y="987573"/>
              <a:ext cx="1584176" cy="1584176"/>
            </a:xfrm>
            <a:prstGeom prst="ellipse">
              <a:avLst/>
            </a:prstGeom>
            <a:solidFill>
              <a:srgbClr val="FFC3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矩形 55"/>
            <p:cNvSpPr/>
            <p:nvPr/>
          </p:nvSpPr>
          <p:spPr>
            <a:xfrm>
              <a:off x="1498251" y="1133272"/>
              <a:ext cx="1267408" cy="13021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振动</a:t>
              </a:r>
              <a:endParaRPr lang="en-US" altLang="zh-CN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2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危险</a:t>
              </a:r>
              <a:endPara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7" name="组合 56"/>
          <p:cNvGrpSpPr>
            <a:grpSpLocks noChangeAspect="1"/>
          </p:cNvGrpSpPr>
          <p:nvPr/>
        </p:nvGrpSpPr>
        <p:grpSpPr>
          <a:xfrm>
            <a:off x="5783779" y="3890474"/>
            <a:ext cx="936104" cy="936104"/>
            <a:chOff x="1331640" y="987573"/>
            <a:chExt cx="1584176" cy="1584176"/>
          </a:xfrm>
        </p:grpSpPr>
        <p:sp>
          <p:nvSpPr>
            <p:cNvPr id="58" name="椭圆 57"/>
            <p:cNvSpPr/>
            <p:nvPr/>
          </p:nvSpPr>
          <p:spPr>
            <a:xfrm>
              <a:off x="1331640" y="987573"/>
              <a:ext cx="1584176" cy="1584176"/>
            </a:xfrm>
            <a:prstGeom prst="ellipse">
              <a:avLst/>
            </a:prstGeom>
            <a:solidFill>
              <a:srgbClr val="FFC3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>
              <a:off x="1521580" y="1168557"/>
              <a:ext cx="1098419" cy="11285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噪声</a:t>
              </a:r>
              <a:endParaRPr lang="en-US" altLang="zh-CN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2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危险</a:t>
              </a:r>
              <a:endPara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0" name="组合 59"/>
          <p:cNvGrpSpPr>
            <a:grpSpLocks noChangeAspect="1"/>
          </p:cNvGrpSpPr>
          <p:nvPr/>
        </p:nvGrpSpPr>
        <p:grpSpPr>
          <a:xfrm>
            <a:off x="1632029" y="2283718"/>
            <a:ext cx="936104" cy="936104"/>
            <a:chOff x="1331640" y="987573"/>
            <a:chExt cx="1584176" cy="1584176"/>
          </a:xfrm>
        </p:grpSpPr>
        <p:sp>
          <p:nvSpPr>
            <p:cNvPr id="61" name="椭圆 60"/>
            <p:cNvSpPr/>
            <p:nvPr/>
          </p:nvSpPr>
          <p:spPr>
            <a:xfrm>
              <a:off x="1331640" y="987573"/>
              <a:ext cx="1584176" cy="1584176"/>
            </a:xfrm>
            <a:prstGeom prst="ellipse">
              <a:avLst/>
            </a:prstGeom>
            <a:solidFill>
              <a:srgbClr val="FFC3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矩形 61"/>
            <p:cNvSpPr/>
            <p:nvPr/>
          </p:nvSpPr>
          <p:spPr>
            <a:xfrm>
              <a:off x="1498251" y="1133272"/>
              <a:ext cx="1267408" cy="13021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震动</a:t>
              </a:r>
              <a:endParaRPr lang="en-US" altLang="zh-CN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2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危险</a:t>
              </a:r>
              <a:endPara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4" name="组合 63"/>
          <p:cNvGrpSpPr>
            <a:grpSpLocks noChangeAspect="1"/>
          </p:cNvGrpSpPr>
          <p:nvPr/>
        </p:nvGrpSpPr>
        <p:grpSpPr>
          <a:xfrm>
            <a:off x="1920061" y="3888432"/>
            <a:ext cx="1059582" cy="1059582"/>
            <a:chOff x="1331640" y="987573"/>
            <a:chExt cx="1584176" cy="1584176"/>
          </a:xfrm>
        </p:grpSpPr>
        <p:sp>
          <p:nvSpPr>
            <p:cNvPr id="65" name="椭圆 64"/>
            <p:cNvSpPr/>
            <p:nvPr/>
          </p:nvSpPr>
          <p:spPr>
            <a:xfrm>
              <a:off x="1331640" y="987573"/>
              <a:ext cx="1584176" cy="1584176"/>
            </a:xfrm>
            <a:prstGeom prst="ellipse">
              <a:avLst/>
            </a:prstGeom>
            <a:solidFill>
              <a:srgbClr val="FFC3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矩形 65"/>
            <p:cNvSpPr/>
            <p:nvPr/>
          </p:nvSpPr>
          <p:spPr>
            <a:xfrm>
              <a:off x="1546958" y="1202891"/>
              <a:ext cx="1035578" cy="10754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温度</a:t>
              </a:r>
              <a:endPara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危险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71" name="直接连接符 70"/>
          <p:cNvCxnSpPr>
            <a:stCxn id="61" idx="6"/>
            <a:endCxn id="42" idx="2"/>
          </p:cNvCxnSpPr>
          <p:nvPr/>
        </p:nvCxnSpPr>
        <p:spPr>
          <a:xfrm>
            <a:off x="2568133" y="2751770"/>
            <a:ext cx="634679" cy="100776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 flipV="1">
            <a:off x="5304437" y="1779662"/>
            <a:ext cx="1152128" cy="576066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>
            <a:stCxn id="42" idx="6"/>
            <a:endCxn id="55" idx="2"/>
          </p:cNvCxnSpPr>
          <p:nvPr/>
        </p:nvCxnSpPr>
        <p:spPr>
          <a:xfrm flipV="1">
            <a:off x="5399056" y="2811421"/>
            <a:ext cx="913493" cy="41125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/>
        </p:nvCxnSpPr>
        <p:spPr>
          <a:xfrm>
            <a:off x="5279723" y="3363838"/>
            <a:ext cx="2160240" cy="36004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/>
          <p:cNvCxnSpPr>
            <a:endCxn id="42" idx="5"/>
          </p:cNvCxnSpPr>
          <p:nvPr/>
        </p:nvCxnSpPr>
        <p:spPr>
          <a:xfrm flipH="1" flipV="1">
            <a:off x="5077423" y="3628949"/>
            <a:ext cx="790721" cy="454969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连接符 99"/>
          <p:cNvCxnSpPr>
            <a:endCxn id="42" idx="3"/>
          </p:cNvCxnSpPr>
          <p:nvPr/>
        </p:nvCxnSpPr>
        <p:spPr>
          <a:xfrm flipV="1">
            <a:off x="2928173" y="3628949"/>
            <a:ext cx="596272" cy="52697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6"/>
          <p:cNvGrpSpPr>
            <a:grpSpLocks noChangeAspect="1"/>
          </p:cNvGrpSpPr>
          <p:nvPr/>
        </p:nvGrpSpPr>
        <p:grpSpPr bwMode="auto">
          <a:xfrm>
            <a:off x="3082037" y="1779662"/>
            <a:ext cx="3146147" cy="2985855"/>
            <a:chOff x="4295801" y="2420889"/>
            <a:chExt cx="2929007" cy="2780418"/>
          </a:xfrm>
        </p:grpSpPr>
        <p:grpSp>
          <p:nvGrpSpPr>
            <p:cNvPr id="4" name="组合 4"/>
            <p:cNvGrpSpPr>
              <a:grpSpLocks noChangeAspect="1"/>
            </p:cNvGrpSpPr>
            <p:nvPr/>
          </p:nvGrpSpPr>
          <p:grpSpPr>
            <a:xfrm rot="16200000">
              <a:off x="4370096" y="2346594"/>
              <a:ext cx="2780418" cy="2929007"/>
              <a:chOff x="5447928" y="1786776"/>
              <a:chExt cx="2571750" cy="2709188"/>
            </a:xfrm>
            <a:solidFill>
              <a:srgbClr val="C00000"/>
            </a:solidFill>
            <a:effectLst/>
          </p:grpSpPr>
          <p:sp>
            <p:nvSpPr>
              <p:cNvPr id="16" name="椭圆 3"/>
              <p:cNvSpPr>
                <a:spLocks noChangeAspect="1"/>
              </p:cNvSpPr>
              <p:nvPr/>
            </p:nvSpPr>
            <p:spPr>
              <a:xfrm>
                <a:off x="5447928" y="1786776"/>
                <a:ext cx="2571750" cy="1285875"/>
              </a:xfrm>
              <a:custGeom>
                <a:avLst/>
                <a:gdLst/>
                <a:ahLst/>
                <a:cxnLst/>
                <a:rect l="l" t="t" r="r" b="b"/>
                <a:pathLst>
                  <a:path w="2571750" h="1285875">
                    <a:moveTo>
                      <a:pt x="1285875" y="0"/>
                    </a:moveTo>
                    <a:cubicBezTo>
                      <a:pt x="1996044" y="0"/>
                      <a:pt x="2571750" y="575706"/>
                      <a:pt x="2571750" y="1285875"/>
                    </a:cubicBezTo>
                    <a:lnTo>
                      <a:pt x="0" y="1285875"/>
                    </a:lnTo>
                    <a:cubicBezTo>
                      <a:pt x="0" y="575706"/>
                      <a:pt x="575706" y="0"/>
                      <a:pt x="1285875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7" name="椭圆 3"/>
              <p:cNvSpPr>
                <a:spLocks noChangeAspect="1"/>
              </p:cNvSpPr>
              <p:nvPr/>
            </p:nvSpPr>
            <p:spPr>
              <a:xfrm rot="10800000">
                <a:off x="5447928" y="3210089"/>
                <a:ext cx="2571750" cy="1285875"/>
              </a:xfrm>
              <a:custGeom>
                <a:avLst/>
                <a:gdLst/>
                <a:ahLst/>
                <a:cxnLst/>
                <a:rect l="l" t="t" r="r" b="b"/>
                <a:pathLst>
                  <a:path w="2571750" h="1285875">
                    <a:moveTo>
                      <a:pt x="1285875" y="0"/>
                    </a:moveTo>
                    <a:cubicBezTo>
                      <a:pt x="1996044" y="0"/>
                      <a:pt x="2571750" y="575706"/>
                      <a:pt x="2571750" y="1285875"/>
                    </a:cubicBezTo>
                    <a:lnTo>
                      <a:pt x="0" y="1285875"/>
                    </a:lnTo>
                    <a:cubicBezTo>
                      <a:pt x="0" y="575706"/>
                      <a:pt x="575706" y="0"/>
                      <a:pt x="1285875" y="0"/>
                    </a:cubicBezTo>
                    <a:close/>
                  </a:path>
                </a:pathLst>
              </a:custGeom>
              <a:solidFill>
                <a:srgbClr val="FFC305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4" name="文本框 1"/>
            <p:cNvSpPr txBox="1">
              <a:spLocks noChangeArrowheads="1"/>
            </p:cNvSpPr>
            <p:nvPr/>
          </p:nvSpPr>
          <p:spPr bwMode="auto">
            <a:xfrm>
              <a:off x="5022815" y="2963878"/>
              <a:ext cx="428896" cy="1690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lvl="0">
                <a:spcBef>
                  <a:spcPct val="0"/>
                </a:spcBef>
                <a:buNone/>
              </a:pPr>
              <a:r>
                <a:rPr lang="zh-CN" altLang="en-US" sz="2800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机械危害</a:t>
              </a:r>
              <a:endPara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文本框 7"/>
            <p:cNvSpPr txBox="1">
              <a:spLocks noChangeArrowheads="1"/>
            </p:cNvSpPr>
            <p:nvPr/>
          </p:nvSpPr>
          <p:spPr bwMode="auto">
            <a:xfrm>
              <a:off x="6038898" y="2798660"/>
              <a:ext cx="383756" cy="2092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lvl="0">
                <a:spcBef>
                  <a:spcPct val="0"/>
                </a:spcBef>
                <a:buNone/>
              </a:pPr>
              <a:r>
                <a:rPr lang="zh-CN" altLang="en-US" sz="2800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非机械危害</a:t>
              </a:r>
              <a:endPara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251520" y="1995686"/>
            <a:ext cx="26642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包括夹挤、碾压、剪切、切割、缠绕或卷入、或刺伤、摩擦或磨损、飞出物打击、高压流体喷射、碰撞或跌落等危害；</a:t>
            </a:r>
            <a:endParaRPr lang="zh-CN" altLang="en-US" b="1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444208" y="2283718"/>
            <a:ext cx="2265355" cy="1705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包括了电气危害、噪声危害、振动危害、辐射危害、温度危害等。</a:t>
            </a:r>
            <a:endParaRPr lang="zh-CN" altLang="en-US" b="1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0" y="-660"/>
            <a:ext cx="9144000" cy="576064"/>
            <a:chOff x="0" y="-660"/>
            <a:chExt cx="9144000" cy="576064"/>
          </a:xfrm>
        </p:grpSpPr>
        <p:sp>
          <p:nvSpPr>
            <p:cNvPr id="20" name="矩形 19"/>
            <p:cNvSpPr/>
            <p:nvPr/>
          </p:nvSpPr>
          <p:spPr>
            <a:xfrm>
              <a:off x="0" y="-660"/>
              <a:ext cx="899592" cy="576064"/>
            </a:xfrm>
            <a:prstGeom prst="rect">
              <a:avLst/>
            </a:prstGeom>
            <a:solidFill>
              <a:srgbClr val="0070C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1043608" y="-660"/>
              <a:ext cx="8100392" cy="576064"/>
            </a:xfrm>
            <a:prstGeom prst="rect">
              <a:avLst/>
            </a:prstGeom>
            <a:solidFill>
              <a:srgbClr val="0070C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0" y="19218"/>
              <a:ext cx="8995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</a:rPr>
                <a:t>04</a:t>
              </a:r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1043608" y="44680"/>
              <a:ext cx="756084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机械伤害的类型</a:t>
              </a:r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467544" y="915566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机械装置运行过程中存在着两大类不安全因素：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847867" y="1163842"/>
            <a:ext cx="7108310" cy="3528392"/>
            <a:chOff x="1093708" y="987574"/>
            <a:chExt cx="7108310" cy="3600400"/>
          </a:xfrm>
        </p:grpSpPr>
        <p:grpSp>
          <p:nvGrpSpPr>
            <p:cNvPr id="3" name="Group 5"/>
            <p:cNvGrpSpPr/>
            <p:nvPr/>
          </p:nvGrpSpPr>
          <p:grpSpPr bwMode="auto">
            <a:xfrm>
              <a:off x="1093708" y="987574"/>
              <a:ext cx="7108310" cy="3600400"/>
              <a:chOff x="292" y="3374"/>
              <a:chExt cx="9023" cy="1993"/>
            </a:xfrm>
          </p:grpSpPr>
          <p:sp>
            <p:nvSpPr>
              <p:cNvPr id="10251" name="Text Box 6"/>
              <p:cNvSpPr txBox="1">
                <a:spLocks noChangeArrowheads="1"/>
              </p:cNvSpPr>
              <p:nvPr/>
            </p:nvSpPr>
            <p:spPr bwMode="auto">
              <a:xfrm>
                <a:off x="292" y="4228"/>
                <a:ext cx="1876" cy="480"/>
              </a:xfrm>
              <a:prstGeom prst="rect">
                <a:avLst/>
              </a:prstGeom>
              <a:solidFill>
                <a:srgbClr val="0070C0"/>
              </a:solidFill>
              <a:ln w="25400">
                <a:solidFill>
                  <a:schemeClr val="bg1"/>
                </a:solidFill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/>
                <a:r>
                  <a:rPr lang="zh-CN" altLang="en-US" sz="2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事故发生</a:t>
                </a:r>
                <a:endPara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/>
                <a:r>
                  <a:rPr lang="zh-CN" altLang="en-US" sz="2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的原因</a:t>
                </a:r>
                <a:endPara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252" name="Text Box 7"/>
              <p:cNvSpPr txBox="1">
                <a:spLocks noChangeArrowheads="1"/>
              </p:cNvSpPr>
              <p:nvPr/>
            </p:nvSpPr>
            <p:spPr bwMode="auto">
              <a:xfrm>
                <a:off x="2582" y="3769"/>
                <a:ext cx="1142" cy="480"/>
              </a:xfrm>
              <a:prstGeom prst="rect">
                <a:avLst/>
              </a:prstGeom>
              <a:solidFill>
                <a:srgbClr val="0070C0"/>
              </a:solidFill>
              <a:ln w="25400">
                <a:solidFill>
                  <a:schemeClr val="bg1"/>
                </a:solidFill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/>
                <a:r>
                  <a:rPr lang="zh-CN" altLang="en-US" sz="2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直接</a:t>
                </a:r>
                <a:endPara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/>
                <a:r>
                  <a:rPr lang="zh-CN" altLang="en-US" sz="2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原因</a:t>
                </a:r>
                <a:endPara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253" name="Text Box 8"/>
              <p:cNvSpPr txBox="1">
                <a:spLocks noChangeArrowheads="1"/>
              </p:cNvSpPr>
              <p:nvPr/>
            </p:nvSpPr>
            <p:spPr bwMode="auto">
              <a:xfrm>
                <a:off x="2584" y="4887"/>
                <a:ext cx="1142" cy="480"/>
              </a:xfrm>
              <a:prstGeom prst="rect">
                <a:avLst/>
              </a:prstGeom>
              <a:solidFill>
                <a:srgbClr val="0070C0"/>
              </a:solidFill>
              <a:ln w="25400">
                <a:solidFill>
                  <a:schemeClr val="bg1"/>
                </a:solidFill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/>
                <a:r>
                  <a:rPr lang="zh-CN" altLang="en-US" sz="2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间接</a:t>
                </a:r>
                <a:endPara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/>
                <a:r>
                  <a:rPr lang="zh-CN" altLang="en-US" sz="2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原因</a:t>
                </a:r>
                <a:endParaRPr lang="en-US" altLang="zh-CN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254" name="Text Box 9"/>
              <p:cNvSpPr txBox="1">
                <a:spLocks noChangeArrowheads="1"/>
              </p:cNvSpPr>
              <p:nvPr/>
            </p:nvSpPr>
            <p:spPr bwMode="auto">
              <a:xfrm>
                <a:off x="4294" y="3374"/>
                <a:ext cx="1941" cy="480"/>
              </a:xfrm>
              <a:prstGeom prst="rect">
                <a:avLst/>
              </a:prstGeom>
              <a:solidFill>
                <a:srgbClr val="FFC000"/>
              </a:solidFill>
              <a:ln w="25400">
                <a:solidFill>
                  <a:schemeClr val="bg1"/>
                </a:solidFill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/>
                <a:r>
                  <a:rPr lang="zh-CN" altLang="en-US" sz="2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人的不安全行为</a:t>
                </a:r>
                <a:endParaRPr lang="en-US" altLang="zh-CN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255" name="Text Box 10"/>
              <p:cNvSpPr txBox="1">
                <a:spLocks noChangeArrowheads="1"/>
              </p:cNvSpPr>
              <p:nvPr/>
            </p:nvSpPr>
            <p:spPr bwMode="auto">
              <a:xfrm>
                <a:off x="4278" y="4209"/>
                <a:ext cx="1890" cy="480"/>
              </a:xfrm>
              <a:prstGeom prst="rect">
                <a:avLst/>
              </a:prstGeom>
              <a:solidFill>
                <a:srgbClr val="FFC000"/>
              </a:solidFill>
              <a:ln w="25400">
                <a:solidFill>
                  <a:schemeClr val="bg1"/>
                </a:solidFill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/>
                <a:r>
                  <a:rPr lang="zh-CN" altLang="en-US" sz="2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物的不安全</a:t>
                </a:r>
                <a:endPara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/>
                <a:r>
                  <a:rPr lang="zh-CN" altLang="en-US" sz="2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状态</a:t>
                </a:r>
                <a:endPara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256" name="Text Box 11"/>
              <p:cNvSpPr txBox="1">
                <a:spLocks noChangeArrowheads="1"/>
              </p:cNvSpPr>
              <p:nvPr/>
            </p:nvSpPr>
            <p:spPr bwMode="auto">
              <a:xfrm>
                <a:off x="6588" y="3978"/>
                <a:ext cx="2727" cy="407"/>
              </a:xfrm>
              <a:prstGeom prst="rect">
                <a:avLst/>
              </a:prstGeom>
              <a:solidFill>
                <a:srgbClr val="FFC000"/>
              </a:solidFill>
              <a:ln w="25400">
                <a:solidFill>
                  <a:schemeClr val="bg1"/>
                </a:solidFill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/>
                <a:r>
                  <a:rPr lang="zh-CN" altLang="en-US" sz="2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机器不安全状态</a:t>
                </a:r>
                <a:endParaRPr lang="en-US" altLang="zh-CN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257" name="Text Box 12"/>
              <p:cNvSpPr txBox="1">
                <a:spLocks noChangeArrowheads="1"/>
              </p:cNvSpPr>
              <p:nvPr/>
            </p:nvSpPr>
            <p:spPr bwMode="auto">
              <a:xfrm>
                <a:off x="6588" y="4524"/>
                <a:ext cx="2727" cy="407"/>
              </a:xfrm>
              <a:prstGeom prst="rect">
                <a:avLst/>
              </a:prstGeom>
              <a:solidFill>
                <a:srgbClr val="FFC000"/>
              </a:solidFill>
              <a:ln w="25400">
                <a:solidFill>
                  <a:schemeClr val="bg1"/>
                </a:solidFill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/>
                <a:r>
                  <a:rPr lang="zh-CN" altLang="en-US" sz="2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环境不安全条件</a:t>
                </a:r>
                <a:endParaRPr lang="en-US" altLang="zh-CN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4" name="Group 13"/>
              <p:cNvGrpSpPr/>
              <p:nvPr/>
            </p:nvGrpSpPr>
            <p:grpSpPr bwMode="auto">
              <a:xfrm>
                <a:off x="6181" y="4184"/>
                <a:ext cx="370" cy="548"/>
                <a:chOff x="6181" y="4184"/>
                <a:chExt cx="370" cy="548"/>
              </a:xfrm>
            </p:grpSpPr>
            <p:sp>
              <p:nvSpPr>
                <p:cNvPr id="10264" name="Line 14"/>
                <p:cNvSpPr>
                  <a:spLocks noChangeShapeType="1"/>
                </p:cNvSpPr>
                <p:nvPr/>
              </p:nvSpPr>
              <p:spPr bwMode="auto">
                <a:xfrm>
                  <a:off x="6361" y="4184"/>
                  <a:ext cx="187" cy="0"/>
                </a:xfrm>
                <a:prstGeom prst="line">
                  <a:avLst/>
                </a:prstGeom>
                <a:noFill/>
                <a:ln w="15875">
                  <a:solidFill>
                    <a:srgbClr val="0070C0"/>
                  </a:solidFill>
                  <a:round/>
                </a:ln>
              </p:spPr>
              <p:txBody>
                <a:bodyPr anchor="ctr"/>
                <a:lstStyle/>
                <a:p>
                  <a:endParaRPr lang="zh-CN" altLang="en-US" sz="16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0265" name="Line 15"/>
                <p:cNvSpPr>
                  <a:spLocks noChangeShapeType="1"/>
                </p:cNvSpPr>
                <p:nvPr/>
              </p:nvSpPr>
              <p:spPr bwMode="auto">
                <a:xfrm>
                  <a:off x="6364" y="4732"/>
                  <a:ext cx="187" cy="0"/>
                </a:xfrm>
                <a:prstGeom prst="line">
                  <a:avLst/>
                </a:prstGeom>
                <a:noFill/>
                <a:ln w="15875">
                  <a:solidFill>
                    <a:srgbClr val="0070C0"/>
                  </a:solidFill>
                  <a:round/>
                </a:ln>
              </p:spPr>
              <p:txBody>
                <a:bodyPr anchor="ctr"/>
                <a:lstStyle/>
                <a:p>
                  <a:endParaRPr lang="zh-CN" altLang="en-US" sz="16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0266" name="Line 16"/>
                <p:cNvSpPr>
                  <a:spLocks noChangeShapeType="1"/>
                </p:cNvSpPr>
                <p:nvPr/>
              </p:nvSpPr>
              <p:spPr bwMode="auto">
                <a:xfrm>
                  <a:off x="6361" y="4184"/>
                  <a:ext cx="0" cy="548"/>
                </a:xfrm>
                <a:prstGeom prst="line">
                  <a:avLst/>
                </a:prstGeom>
                <a:noFill/>
                <a:ln w="15875">
                  <a:solidFill>
                    <a:srgbClr val="0070C0"/>
                  </a:solidFill>
                  <a:round/>
                </a:ln>
              </p:spPr>
              <p:txBody>
                <a:bodyPr anchor="ctr"/>
                <a:lstStyle/>
                <a:p>
                  <a:endParaRPr lang="zh-CN" altLang="en-US" sz="16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0267" name="Line 17"/>
                <p:cNvSpPr>
                  <a:spLocks noChangeShapeType="1"/>
                </p:cNvSpPr>
                <p:nvPr/>
              </p:nvSpPr>
              <p:spPr bwMode="auto">
                <a:xfrm>
                  <a:off x="6181" y="4452"/>
                  <a:ext cx="183" cy="0"/>
                </a:xfrm>
                <a:prstGeom prst="line">
                  <a:avLst/>
                </a:prstGeom>
                <a:noFill/>
                <a:ln w="15875">
                  <a:solidFill>
                    <a:srgbClr val="0070C0"/>
                  </a:solidFill>
                  <a:round/>
                </a:ln>
              </p:spPr>
              <p:txBody>
                <a:bodyPr anchor="ctr"/>
                <a:lstStyle/>
                <a:p>
                  <a:endParaRPr lang="zh-CN" altLang="en-US" sz="16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5" name="Group 18"/>
              <p:cNvGrpSpPr/>
              <p:nvPr/>
            </p:nvGrpSpPr>
            <p:grpSpPr bwMode="auto">
              <a:xfrm>
                <a:off x="3752" y="3616"/>
                <a:ext cx="519" cy="836"/>
                <a:chOff x="3752" y="3616"/>
                <a:chExt cx="519" cy="836"/>
              </a:xfrm>
            </p:grpSpPr>
            <p:sp>
              <p:nvSpPr>
                <p:cNvPr id="10260" name="Line 19"/>
                <p:cNvSpPr>
                  <a:spLocks noChangeShapeType="1"/>
                </p:cNvSpPr>
                <p:nvPr/>
              </p:nvSpPr>
              <p:spPr bwMode="auto">
                <a:xfrm>
                  <a:off x="4081" y="3616"/>
                  <a:ext cx="187" cy="0"/>
                </a:xfrm>
                <a:prstGeom prst="line">
                  <a:avLst/>
                </a:prstGeom>
                <a:noFill/>
                <a:ln w="15875">
                  <a:solidFill>
                    <a:srgbClr val="0070C0"/>
                  </a:solidFill>
                  <a:round/>
                </a:ln>
              </p:spPr>
              <p:txBody>
                <a:bodyPr anchor="ctr"/>
                <a:lstStyle/>
                <a:p>
                  <a:endParaRPr lang="zh-CN" altLang="en-US" sz="16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0261" name="Line 20"/>
                <p:cNvSpPr>
                  <a:spLocks noChangeShapeType="1"/>
                </p:cNvSpPr>
                <p:nvPr/>
              </p:nvSpPr>
              <p:spPr bwMode="auto">
                <a:xfrm>
                  <a:off x="4084" y="4452"/>
                  <a:ext cx="187" cy="0"/>
                </a:xfrm>
                <a:prstGeom prst="line">
                  <a:avLst/>
                </a:prstGeom>
                <a:noFill/>
                <a:ln w="15875">
                  <a:solidFill>
                    <a:srgbClr val="0070C0"/>
                  </a:solidFill>
                  <a:round/>
                </a:ln>
              </p:spPr>
              <p:txBody>
                <a:bodyPr anchor="ctr"/>
                <a:lstStyle/>
                <a:p>
                  <a:endParaRPr lang="zh-CN" altLang="en-US" sz="16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0262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3752" y="4012"/>
                  <a:ext cx="320" cy="0"/>
                </a:xfrm>
                <a:prstGeom prst="line">
                  <a:avLst/>
                </a:prstGeom>
                <a:noFill/>
                <a:ln w="15875">
                  <a:solidFill>
                    <a:srgbClr val="0070C0"/>
                  </a:solidFill>
                  <a:round/>
                </a:ln>
              </p:spPr>
              <p:txBody>
                <a:bodyPr anchor="ctr"/>
                <a:lstStyle/>
                <a:p>
                  <a:endParaRPr lang="zh-CN" altLang="en-US" sz="16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0263" name="Line 22"/>
                <p:cNvSpPr>
                  <a:spLocks noChangeShapeType="1"/>
                </p:cNvSpPr>
                <p:nvPr/>
              </p:nvSpPr>
              <p:spPr bwMode="auto">
                <a:xfrm>
                  <a:off x="4075" y="3616"/>
                  <a:ext cx="0" cy="836"/>
                </a:xfrm>
                <a:prstGeom prst="line">
                  <a:avLst/>
                </a:prstGeom>
                <a:noFill/>
                <a:ln w="15875">
                  <a:solidFill>
                    <a:srgbClr val="0070C0"/>
                  </a:solidFill>
                  <a:round/>
                </a:ln>
              </p:spPr>
              <p:txBody>
                <a:bodyPr anchor="ctr"/>
                <a:lstStyle/>
                <a:p>
                  <a:endParaRPr lang="zh-CN" altLang="en-US" sz="16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6" name="Group 23"/>
            <p:cNvGrpSpPr/>
            <p:nvPr/>
          </p:nvGrpSpPr>
          <p:grpSpPr bwMode="auto">
            <a:xfrm>
              <a:off x="2593678" y="1998974"/>
              <a:ext cx="301727" cy="1895115"/>
              <a:chOff x="2196" y="4012"/>
              <a:chExt cx="383" cy="1116"/>
            </a:xfrm>
          </p:grpSpPr>
          <p:sp>
            <p:nvSpPr>
              <p:cNvPr id="10247" name="Line 24"/>
              <p:cNvSpPr>
                <a:spLocks noChangeShapeType="1"/>
              </p:cNvSpPr>
              <p:nvPr/>
            </p:nvSpPr>
            <p:spPr bwMode="auto">
              <a:xfrm>
                <a:off x="2389" y="4012"/>
                <a:ext cx="187" cy="0"/>
              </a:xfrm>
              <a:prstGeom prst="line">
                <a:avLst/>
              </a:prstGeom>
              <a:noFill/>
              <a:ln w="15875">
                <a:solidFill>
                  <a:srgbClr val="0070C0"/>
                </a:solidFill>
                <a:round/>
              </a:ln>
            </p:spPr>
            <p:txBody>
              <a:bodyPr anchor="ctr"/>
              <a:lstStyle/>
              <a:p>
                <a:endPara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248" name="Line 25"/>
              <p:cNvSpPr>
                <a:spLocks noChangeShapeType="1"/>
              </p:cNvSpPr>
              <p:nvPr/>
            </p:nvSpPr>
            <p:spPr bwMode="auto">
              <a:xfrm>
                <a:off x="2392" y="5128"/>
                <a:ext cx="187" cy="0"/>
              </a:xfrm>
              <a:prstGeom prst="line">
                <a:avLst/>
              </a:prstGeom>
              <a:noFill/>
              <a:ln w="15875">
                <a:solidFill>
                  <a:srgbClr val="0070C0"/>
                </a:solidFill>
                <a:round/>
              </a:ln>
            </p:spPr>
            <p:txBody>
              <a:bodyPr anchor="ctr"/>
              <a:lstStyle/>
              <a:p>
                <a:endPara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249" name="Line 26"/>
              <p:cNvSpPr>
                <a:spLocks noChangeShapeType="1"/>
              </p:cNvSpPr>
              <p:nvPr/>
            </p:nvSpPr>
            <p:spPr bwMode="auto">
              <a:xfrm>
                <a:off x="2196" y="4576"/>
                <a:ext cx="187" cy="0"/>
              </a:xfrm>
              <a:prstGeom prst="line">
                <a:avLst/>
              </a:prstGeom>
              <a:noFill/>
              <a:ln w="15875">
                <a:solidFill>
                  <a:srgbClr val="0070C0"/>
                </a:solidFill>
                <a:round/>
              </a:ln>
            </p:spPr>
            <p:txBody>
              <a:bodyPr anchor="ctr"/>
              <a:lstStyle/>
              <a:p>
                <a:endPara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250" name="Line 27"/>
              <p:cNvSpPr>
                <a:spLocks noChangeShapeType="1"/>
              </p:cNvSpPr>
              <p:nvPr/>
            </p:nvSpPr>
            <p:spPr bwMode="auto">
              <a:xfrm>
                <a:off x="2383" y="4012"/>
                <a:ext cx="9" cy="1116"/>
              </a:xfrm>
              <a:prstGeom prst="line">
                <a:avLst/>
              </a:prstGeom>
              <a:noFill/>
              <a:ln w="15875">
                <a:solidFill>
                  <a:srgbClr val="0070C0"/>
                </a:solidFill>
                <a:round/>
              </a:ln>
            </p:spPr>
            <p:txBody>
              <a:bodyPr anchor="ctr"/>
              <a:lstStyle/>
              <a:p>
                <a:endPara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3988431" y="3838077"/>
            <a:ext cx="1469977" cy="849788"/>
          </a:xfrm>
          <a:prstGeom prst="rect">
            <a:avLst/>
          </a:prstGeom>
          <a:solidFill>
            <a:srgbClr val="FFC000"/>
          </a:solidFill>
          <a:ln w="25400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管理缺陷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Line 21"/>
          <p:cNvSpPr>
            <a:spLocks noChangeShapeType="1"/>
          </p:cNvSpPr>
          <p:nvPr/>
        </p:nvSpPr>
        <p:spPr bwMode="auto">
          <a:xfrm>
            <a:off x="3566371" y="4260186"/>
            <a:ext cx="396000" cy="0"/>
          </a:xfrm>
          <a:prstGeom prst="line">
            <a:avLst/>
          </a:prstGeom>
          <a:noFill/>
          <a:ln w="15875">
            <a:solidFill>
              <a:srgbClr val="0070C0"/>
            </a:solidFill>
            <a:round/>
          </a:ln>
        </p:spPr>
        <p:txBody>
          <a:bodyPr anchor="ctr"/>
          <a:lstStyle/>
          <a:p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707904" y="977635"/>
            <a:ext cx="4464496" cy="3960440"/>
          </a:xfrm>
          <a:prstGeom prst="rect">
            <a:avLst/>
          </a:prstGeom>
          <a:noFill/>
          <a:ln w="158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3" name="组合 32"/>
          <p:cNvGrpSpPr/>
          <p:nvPr/>
        </p:nvGrpSpPr>
        <p:grpSpPr>
          <a:xfrm>
            <a:off x="0" y="-660"/>
            <a:ext cx="9144000" cy="576064"/>
            <a:chOff x="0" y="-660"/>
            <a:chExt cx="9144000" cy="576064"/>
          </a:xfrm>
        </p:grpSpPr>
        <p:sp>
          <p:nvSpPr>
            <p:cNvPr id="34" name="矩形 33"/>
            <p:cNvSpPr/>
            <p:nvPr/>
          </p:nvSpPr>
          <p:spPr>
            <a:xfrm>
              <a:off x="0" y="-660"/>
              <a:ext cx="899592" cy="576064"/>
            </a:xfrm>
            <a:prstGeom prst="rect">
              <a:avLst/>
            </a:prstGeom>
            <a:solidFill>
              <a:srgbClr val="0070C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 34"/>
            <p:cNvSpPr/>
            <p:nvPr/>
          </p:nvSpPr>
          <p:spPr>
            <a:xfrm>
              <a:off x="1043608" y="-660"/>
              <a:ext cx="8100392" cy="576064"/>
            </a:xfrm>
            <a:prstGeom prst="rect">
              <a:avLst/>
            </a:prstGeom>
            <a:solidFill>
              <a:srgbClr val="0070C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0" y="19218"/>
              <a:ext cx="8995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</a:rPr>
                <a:t>05</a:t>
              </a:r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1043608" y="44680"/>
              <a:ext cx="756084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事故原因分析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1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.xml><?xml version="1.0" encoding="utf-8"?>
<p:tagLst xmlns:p="http://schemas.openxmlformats.org/presentationml/2006/main">
  <p:tag name="KSO_WM_SPECIAL_SOURCE" val="bdnull"/>
</p:tagLst>
</file>

<file path=ppt/tags/tag14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15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17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18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19.xml><?xml version="1.0" encoding="utf-8"?>
<p:tagLst xmlns:p="http://schemas.openxmlformats.org/presentationml/2006/main">
  <p:tag name="commondata" val="eyJoZGlkIjoiZTVlNmE2ZmI1ZjYwNzY0MzcxMzc3ZmQ0YThkN2JhMWYifQ==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</p:tagLst>
</file>

<file path=ppt/tags/tag9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>
              <a:lumMod val="95000"/>
              <a:lumOff val="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3422</Words>
  <Application>WPS 演示</Application>
  <PresentationFormat>全屏显示(16:9)</PresentationFormat>
  <Paragraphs>587</Paragraphs>
  <Slides>59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59</vt:i4>
      </vt:variant>
    </vt:vector>
  </HeadingPairs>
  <TitlesOfParts>
    <vt:vector size="71" baseType="lpstr">
      <vt:lpstr>Arial</vt:lpstr>
      <vt:lpstr>宋体</vt:lpstr>
      <vt:lpstr>Wingdings</vt:lpstr>
      <vt:lpstr>微软雅黑</vt:lpstr>
      <vt:lpstr>仿宋_GB2312</vt:lpstr>
      <vt:lpstr>仿宋</vt:lpstr>
      <vt:lpstr>Arial Unicode MS</vt:lpstr>
      <vt:lpstr>Calibri</vt:lpstr>
      <vt:lpstr>楷体</vt:lpstr>
      <vt:lpstr>汉仪旗黑-85S</vt:lpstr>
      <vt:lpstr>黑体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little fairy</cp:lastModifiedBy>
  <cp:revision>2</cp:revision>
  <dcterms:created xsi:type="dcterms:W3CDTF">2021-04-20T08:37:00Z</dcterms:created>
  <dcterms:modified xsi:type="dcterms:W3CDTF">2024-03-12T08:10:32Z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9FD7D6CE2ABD4F91ACF756270C2EA8A0_13</vt:lpwstr>
  </property>
  <property fmtid="{D5CDD505-2E9C-101B-9397-08002B2CF9AE}" pid="3" name="KSOProductBuildVer">
    <vt:lpwstr>2052-12.1.0.16388</vt:lpwstr>
  </property>
</Properties>
</file>