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7"/>
  </p:notesMasterIdLst>
  <p:handoutMasterIdLst>
    <p:handoutMasterId r:id="rId51"/>
  </p:handoutMasterIdLst>
  <p:sldIdLst>
    <p:sldId id="312" r:id="rId4"/>
    <p:sldId id="313" r:id="rId5"/>
    <p:sldId id="260" r:id="rId6"/>
    <p:sldId id="258" r:id="rId8"/>
    <p:sldId id="266" r:id="rId9"/>
    <p:sldId id="268" r:id="rId10"/>
    <p:sldId id="269" r:id="rId11"/>
    <p:sldId id="270" r:id="rId12"/>
    <p:sldId id="273" r:id="rId13"/>
    <p:sldId id="271" r:id="rId14"/>
    <p:sldId id="262" r:id="rId15"/>
    <p:sldId id="267" r:id="rId16"/>
    <p:sldId id="274" r:id="rId17"/>
    <p:sldId id="275" r:id="rId18"/>
    <p:sldId id="278" r:id="rId19"/>
    <p:sldId id="279" r:id="rId20"/>
    <p:sldId id="276" r:id="rId21"/>
    <p:sldId id="280" r:id="rId22"/>
    <p:sldId id="281" r:id="rId23"/>
    <p:sldId id="277" r:id="rId24"/>
    <p:sldId id="282" r:id="rId25"/>
    <p:sldId id="264" r:id="rId26"/>
    <p:sldId id="283" r:id="rId27"/>
    <p:sldId id="284" r:id="rId28"/>
    <p:sldId id="287" r:id="rId29"/>
    <p:sldId id="288" r:id="rId30"/>
    <p:sldId id="290" r:id="rId31"/>
    <p:sldId id="291" r:id="rId32"/>
    <p:sldId id="289" r:id="rId33"/>
    <p:sldId id="292" r:id="rId34"/>
    <p:sldId id="263" r:id="rId35"/>
    <p:sldId id="285" r:id="rId36"/>
    <p:sldId id="286" r:id="rId37"/>
    <p:sldId id="293" r:id="rId38"/>
    <p:sldId id="294" r:id="rId39"/>
    <p:sldId id="296" r:id="rId40"/>
    <p:sldId id="295" r:id="rId41"/>
    <p:sldId id="265" r:id="rId42"/>
    <p:sldId id="297" r:id="rId43"/>
    <p:sldId id="298" r:id="rId44"/>
    <p:sldId id="299" r:id="rId45"/>
    <p:sldId id="302" r:id="rId46"/>
    <p:sldId id="300" r:id="rId47"/>
    <p:sldId id="303" r:id="rId48"/>
    <p:sldId id="304" r:id="rId49"/>
    <p:sldId id="314" r:id="rId50"/>
  </p:sldIdLst>
  <p:sldSz cx="12192000" cy="6858000"/>
  <p:notesSz cx="6858000" cy="9144000"/>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000"/>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06" d="100"/>
          <a:sy n="106" d="100"/>
        </p:scale>
        <p:origin x="174" y="114"/>
      </p:cViewPr>
      <p:guideLst>
        <p:guide orient="horz" pos="2161"/>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6" Type="http://schemas.openxmlformats.org/officeDocument/2006/relationships/tags" Target="tags/tag238.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handoutMaster" Target="handoutMasters/handoutMaster1.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smtClean="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smtClean="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2" Type="http://schemas.openxmlformats.org/officeDocument/2006/relationships/image" Target="../media/image1.png"/><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image" Target="../media/image2.png"/><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solidFill>
                  <a:schemeClr val="tx1"/>
                </a:solidFill>
                <a:effectLst>
                  <a:outerShdw blurRad="38100" dist="19050" dir="2700000" algn="tl" rotWithShape="0">
                    <a:schemeClr val="dk1">
                      <a:alpha val="40000"/>
                    </a:schemeClr>
                  </a:outerShdw>
                </a:effectLst>
                <a:sym typeface="+mn-ea"/>
              </a:rPr>
              <a:t>五种作业的通用要求</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hasCustomPrompt="1"/>
            <p:custDataLst>
              <p:tags r:id="rId7"/>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solidFill>
                  <a:schemeClr val="tx1"/>
                </a:solidFill>
                <a:effectLst>
                  <a:outerShdw blurRad="38100" dist="19050" dir="2700000" algn="tl" rotWithShape="0">
                    <a:schemeClr val="dk1">
                      <a:alpha val="40000"/>
                    </a:schemeClr>
                  </a:outerShdw>
                </a:effectLst>
                <a:sym typeface="+mn-ea"/>
              </a:rPr>
              <a:t>五种作业的通用要求</a:t>
            </a:r>
            <a:r>
              <a:rPr lang="zh-CN" altLang="en-US"/>
              <a:t>单击此处编辑母版标题样式</a:t>
            </a:r>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8"/>
            </p:custDataLst>
          </p:nvPr>
        </p:nvSpPr>
        <p:spPr>
          <a:xfrm>
            <a:off x="604520" y="669290"/>
            <a:ext cx="10172700" cy="56515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11" name="文本框 10"/>
          <p:cNvSpPr txBox="1"/>
          <p:nvPr userDrawn="1"/>
        </p:nvSpPr>
        <p:spPr>
          <a:xfrm>
            <a:off x="11557635" y="1072515"/>
            <a:ext cx="4064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solidFill>
                  <a:schemeClr val="tx1"/>
                </a:solidFill>
                <a:effectLst>
                  <a:outerShdw blurRad="38100" dist="19050" dir="2700000" algn="tl" rotWithShape="0">
                    <a:schemeClr val="dk1">
                      <a:alpha val="40000"/>
                    </a:schemeClr>
                  </a:outerShdw>
                </a:effectLst>
                <a:sym typeface="+mn-ea"/>
              </a:rPr>
              <a:t>五种作业的通用要求</a:t>
            </a:r>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5" name="图片 14"/>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10014585" cy="441960"/>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7" name="弧形 16"/>
          <p:cNvSpPr/>
          <p:nvPr userDrawn="1">
            <p:custDataLst>
              <p:tags r:id="rId2"/>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3"/>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9"/>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9930765"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9912985"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25" y="443230"/>
            <a:ext cx="9914255" cy="441960"/>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9" Type="http://schemas.openxmlformats.org/officeDocument/2006/relationships/theme" Target="../theme/theme2.xml"/><Relationship Id="rId28" Type="http://schemas.openxmlformats.org/officeDocument/2006/relationships/tags" Target="../tags/tag130.xml"/><Relationship Id="rId27" Type="http://schemas.openxmlformats.org/officeDocument/2006/relationships/image" Target="../media/image1.png"/><Relationship Id="rId26" Type="http://schemas.openxmlformats.org/officeDocument/2006/relationships/tags" Target="../tags/tag129.xml"/><Relationship Id="rId25" Type="http://schemas.openxmlformats.org/officeDocument/2006/relationships/tags" Target="../tags/tag128.xml"/><Relationship Id="rId24" Type="http://schemas.openxmlformats.org/officeDocument/2006/relationships/tags" Target="../tags/tag127.xml"/><Relationship Id="rId23" Type="http://schemas.openxmlformats.org/officeDocument/2006/relationships/tags" Target="../tags/tag126.xml"/><Relationship Id="rId22" Type="http://schemas.openxmlformats.org/officeDocument/2006/relationships/tags" Target="../tags/tag125.xml"/><Relationship Id="rId21" Type="http://schemas.openxmlformats.org/officeDocument/2006/relationships/tags" Target="../tags/tag124.xml"/><Relationship Id="rId20" Type="http://schemas.openxmlformats.org/officeDocument/2006/relationships/tags" Target="../tags/tag123.xml"/><Relationship Id="rId2" Type="http://schemas.openxmlformats.org/officeDocument/2006/relationships/slideLayout" Target="../slideLayouts/slideLayout3.xml"/><Relationship Id="rId19" Type="http://schemas.openxmlformats.org/officeDocument/2006/relationships/image" Target="../media/image3.png"/><Relationship Id="rId18" Type="http://schemas.openxmlformats.org/officeDocument/2006/relationships/slideLayout" Target="../slideLayouts/slideLayout19.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
            </p:custDataLst>
          </p:nvPr>
        </p:nvSpPr>
        <p:spPr>
          <a:xfrm>
            <a:off x="669925" y="431800"/>
            <a:ext cx="9912985" cy="6477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925" y="443230"/>
            <a:ext cx="9897110" cy="441960"/>
          </a:xfrm>
          <a:prstGeom prst="rect">
            <a:avLst/>
          </a:prstGeom>
        </p:spPr>
        <p:txBody>
          <a:bodyPr vert="horz" lIns="101600" tIns="38100" rIns="76200" bIns="38100" rtlCol="0" anchor="t" anchorCtr="0">
            <a:normAutofit/>
          </a:bodyPr>
          <a:lstStyle/>
          <a:p>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
        <p:nvSpPr>
          <p:cNvPr id="19" name="文本框 18"/>
          <p:cNvSpPr txBox="1"/>
          <p:nvPr userDrawn="1">
            <p:custDataLst>
              <p:tags r:id="rId28"/>
            </p:custDataLst>
          </p:nvPr>
        </p:nvSpPr>
        <p:spPr>
          <a:xfrm>
            <a:off x="852170" y="500380"/>
            <a:ext cx="2693035" cy="39878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endParaRPr lang="zh-CN" altLang="en-US" sz="2000" b="1">
              <a:solidFill>
                <a:schemeClr val="tx1"/>
              </a:solidFill>
              <a:effectLst>
                <a:outerShdw blurRad="38100" dist="19050" dir="2700000" algn="tl" rotWithShape="0">
                  <a:schemeClr val="dk1">
                    <a:alpha val="40000"/>
                  </a:schemeClr>
                </a:outerShdw>
              </a:effectLst>
              <a:sym typeface="+mn-ea"/>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164.xml"/><Relationship Id="rId1" Type="http://schemas.openxmlformats.org/officeDocument/2006/relationships/tags" Target="../tags/tag16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168.xml"/><Relationship Id="rId1" Type="http://schemas.openxmlformats.org/officeDocument/2006/relationships/tags" Target="../tags/tag16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tags" Target="../tags/tag169.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72.xml"/><Relationship Id="rId1" Type="http://schemas.openxmlformats.org/officeDocument/2006/relationships/tags" Target="../tags/tag17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174.xml"/><Relationship Id="rId1" Type="http://schemas.openxmlformats.org/officeDocument/2006/relationships/tags" Target="../tags/tag173.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176.xml"/><Relationship Id="rId1" Type="http://schemas.openxmlformats.org/officeDocument/2006/relationships/tags" Target="../tags/tag175.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139.xml"/><Relationship Id="rId5" Type="http://schemas.openxmlformats.org/officeDocument/2006/relationships/image" Target="../media/image1.png"/><Relationship Id="rId4" Type="http://schemas.openxmlformats.org/officeDocument/2006/relationships/tags" Target="../tags/tag138.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37.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tags" Target="../tags/tag186.xml"/><Relationship Id="rId1" Type="http://schemas.openxmlformats.org/officeDocument/2006/relationships/tags" Target="../tags/tag185.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tags" Target="../tags/tag190.xml"/><Relationship Id="rId1" Type="http://schemas.openxmlformats.org/officeDocument/2006/relationships/tags" Target="../tags/tag189.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40.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tags" Target="../tags/tag204.xml"/><Relationship Id="rId1" Type="http://schemas.openxmlformats.org/officeDocument/2006/relationships/tags" Target="../tags/tag203.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image" Target="../media/image11.jpe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xml"/><Relationship Id="rId2" Type="http://schemas.openxmlformats.org/officeDocument/2006/relationships/tags" Target="../tags/tag208.xml"/><Relationship Id="rId1" Type="http://schemas.openxmlformats.org/officeDocument/2006/relationships/tags" Target="../tags/tag207.xm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tags" Target="../tags/tag210.xml"/><Relationship Id="rId1" Type="http://schemas.openxmlformats.org/officeDocument/2006/relationships/tags" Target="../tags/tag209.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xml"/><Relationship Id="rId2" Type="http://schemas.openxmlformats.org/officeDocument/2006/relationships/tags" Target="../tags/tag212.xml"/><Relationship Id="rId1" Type="http://schemas.openxmlformats.org/officeDocument/2006/relationships/tags" Target="../tags/tag211.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xml"/><Relationship Id="rId2" Type="http://schemas.openxmlformats.org/officeDocument/2006/relationships/tags" Target="../tags/tag214.xml"/><Relationship Id="rId1" Type="http://schemas.openxmlformats.org/officeDocument/2006/relationships/tags" Target="../tags/tag213.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xml"/><Relationship Id="rId2" Type="http://schemas.openxmlformats.org/officeDocument/2006/relationships/tags" Target="../tags/tag218.xml"/><Relationship Id="rId1" Type="http://schemas.openxmlformats.org/officeDocument/2006/relationships/tags" Target="../tags/tag217.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150.xml"/><Relationship Id="rId1" Type="http://schemas.openxmlformats.org/officeDocument/2006/relationships/tags" Target="../tags/tag149.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xml"/><Relationship Id="rId2" Type="http://schemas.openxmlformats.org/officeDocument/2006/relationships/tags" Target="../tags/tag222.xml"/><Relationship Id="rId1" Type="http://schemas.openxmlformats.org/officeDocument/2006/relationships/tags" Target="../tags/tag221.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image" Target="../media/image13.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image" Target="../media/image14.jpe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tags" Target="../tags/tag228.xml"/><Relationship Id="rId1" Type="http://schemas.openxmlformats.org/officeDocument/2006/relationships/tags" Target="../tags/tag227.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xml"/><Relationship Id="rId2" Type="http://schemas.openxmlformats.org/officeDocument/2006/relationships/tags" Target="../tags/tag230.xml"/><Relationship Id="rId1" Type="http://schemas.openxmlformats.org/officeDocument/2006/relationships/tags" Target="../tags/tag229.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xml"/><Relationship Id="rId2" Type="http://schemas.openxmlformats.org/officeDocument/2006/relationships/tags" Target="../tags/tag232.xml"/><Relationship Id="rId1" Type="http://schemas.openxmlformats.org/officeDocument/2006/relationships/tags" Target="../tags/tag231.xml"/></Relationships>
</file>

<file path=ppt/slides/_rels/slide46.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hyperlink" Target="http://www.bofety.com/" TargetMode="External"/><Relationship Id="rId7" Type="http://schemas.openxmlformats.org/officeDocument/2006/relationships/tags" Target="../tags/tag236.xml"/><Relationship Id="rId6" Type="http://schemas.openxmlformats.org/officeDocument/2006/relationships/image" Target="../media/image17.jpeg"/><Relationship Id="rId5" Type="http://schemas.openxmlformats.org/officeDocument/2006/relationships/tags" Target="../tags/tag235.xml"/><Relationship Id="rId4" Type="http://schemas.openxmlformats.org/officeDocument/2006/relationships/image" Target="../media/image16.jpeg"/><Relationship Id="rId3" Type="http://schemas.openxmlformats.org/officeDocument/2006/relationships/tags" Target="../tags/tag234.xml"/><Relationship Id="rId2" Type="http://schemas.openxmlformats.org/officeDocument/2006/relationships/tags" Target="../tags/tag233.xml"/><Relationship Id="rId10" Type="http://schemas.openxmlformats.org/officeDocument/2006/relationships/slideLayout" Target="../slideLayouts/slideLayout12.xml"/><Relationship Id="rId1" Type="http://schemas.openxmlformats.org/officeDocument/2006/relationships/image" Target="../media/image15.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154.xml"/><Relationship Id="rId1" Type="http://schemas.openxmlformats.org/officeDocument/2006/relationships/tags" Target="../tags/tag15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156.xml"/><Relationship Id="rId1" Type="http://schemas.openxmlformats.org/officeDocument/2006/relationships/tags" Target="../tags/tag155.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158.xml"/><Relationship Id="rId1" Type="http://schemas.openxmlformats.org/officeDocument/2006/relationships/tags" Target="../tags/tag15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160.xml"/><Relationship Id="rId1" Type="http://schemas.openxmlformats.org/officeDocument/2006/relationships/tags" Target="../tags/tag1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b="0">
                <a:solidFill>
                  <a:schemeClr val="tx1"/>
                </a:solidFill>
                <a:effectLst>
                  <a:outerShdw blurRad="38100" dist="19050" dir="2700000" algn="tl" rotWithShape="0">
                    <a:schemeClr val="dk1">
                      <a:alpha val="40000"/>
                    </a:schemeClr>
                  </a:outerShdw>
                </a:effectLst>
                <a:sym typeface="+mn-ea"/>
              </a:rPr>
              <a:t>五种常见作业安全</a:t>
            </a:r>
            <a:br>
              <a:rPr lang="zh-CN" altLang="en-US" sz="4400" b="0">
                <a:solidFill>
                  <a:schemeClr val="tx1"/>
                </a:solidFill>
                <a:effectLst>
                  <a:outerShdw blurRad="38100" dist="19050" dir="2700000" algn="tl" rotWithShape="0">
                    <a:schemeClr val="dk1">
                      <a:alpha val="40000"/>
                    </a:schemeClr>
                  </a:outerShdw>
                </a:effectLst>
                <a:sym typeface="+mn-ea"/>
              </a:rPr>
            </a:br>
            <a:r>
              <a:rPr lang="zh-CN" altLang="en-US" sz="4400" b="0">
                <a:solidFill>
                  <a:schemeClr val="tx1"/>
                </a:solidFill>
                <a:effectLst>
                  <a:outerShdw blurRad="38100" dist="19050" dir="2700000" algn="tl" rotWithShape="0">
                    <a:schemeClr val="dk1">
                      <a:alpha val="40000"/>
                    </a:schemeClr>
                  </a:outerShdw>
                </a:effectLst>
                <a:sym typeface="+mn-ea"/>
              </a:rPr>
              <a:t>通用要求</a:t>
            </a:r>
            <a:r>
              <a:rPr lang="zh-CN" altLang="en-US" sz="4400">
                <a:effectLst>
                  <a:outerShdw blurRad="38100" dist="38100" dir="2700000" algn="tl">
                    <a:srgbClr val="000000">
                      <a:alpha val="43137"/>
                    </a:srgbClr>
                  </a:outerShdw>
                </a:effectLst>
                <a:sym typeface="+mn-ea"/>
              </a:rPr>
              <a:t> </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文本框 214"/>
          <p:cNvSpPr txBox="1"/>
          <p:nvPr/>
        </p:nvSpPr>
        <p:spPr>
          <a:xfrm>
            <a:off x="386715" y="959485"/>
            <a:ext cx="4923155" cy="583565"/>
          </a:xfrm>
          <a:prstGeom prst="rect">
            <a:avLst/>
          </a:prstGeom>
          <a:noFill/>
        </p:spPr>
        <p:txBody>
          <a:bodyPr wrap="square" rtlCol="0">
            <a:spAutoFit/>
          </a:bodyPr>
          <a:lstStyle/>
          <a:p>
            <a:r>
              <a:rPr lang="zh-CN" altLang="en-US" sz="3200" b="1">
                <a:solidFill>
                  <a:schemeClr val="tx1"/>
                </a:solidFill>
                <a:effectLst/>
              </a:rPr>
              <a:t>用电安全的要求</a:t>
            </a:r>
            <a:endParaRPr lang="zh-CN" altLang="en-US" sz="3200" b="1">
              <a:solidFill>
                <a:schemeClr val="tx1"/>
              </a:solidFill>
              <a:effectLst/>
            </a:endParaRPr>
          </a:p>
        </p:txBody>
      </p:sp>
      <p:sp>
        <p:nvSpPr>
          <p:cNvPr id="27" name="矩形 26"/>
          <p:cNvSpPr/>
          <p:nvPr/>
        </p:nvSpPr>
        <p:spPr>
          <a:xfrm>
            <a:off x="490220" y="164147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电气作业“十不准”</a:t>
            </a:r>
            <a:endParaRPr lang="zh-CN" altLang="en-US" b="1">
              <a:solidFill>
                <a:schemeClr val="tx1"/>
              </a:solidFill>
              <a:sym typeface="+mn-ea"/>
            </a:endParaRPr>
          </a:p>
        </p:txBody>
      </p:sp>
      <p:sp>
        <p:nvSpPr>
          <p:cNvPr id="6" name="文本框 5"/>
          <p:cNvSpPr txBox="1"/>
          <p:nvPr/>
        </p:nvSpPr>
        <p:spPr>
          <a:xfrm>
            <a:off x="1443990" y="2257425"/>
            <a:ext cx="7135495" cy="4246245"/>
          </a:xfrm>
          <a:prstGeom prst="rect">
            <a:avLst/>
          </a:prstGeom>
          <a:noFill/>
        </p:spPr>
        <p:txBody>
          <a:bodyPr wrap="square" rtlCol="0">
            <a:spAutoFit/>
          </a:bodyPr>
          <a:lstStyle/>
          <a:p>
            <a:pPr>
              <a:lnSpc>
                <a:spcPct val="150000"/>
              </a:lnSpc>
            </a:pPr>
            <a:r>
              <a:rPr lang="zh-CN" altLang="en-US"/>
              <a:t>任何人不准玩弄电气设备和开关；</a:t>
            </a:r>
            <a:endParaRPr lang="zh-CN" altLang="en-US"/>
          </a:p>
          <a:p>
            <a:pPr>
              <a:lnSpc>
                <a:spcPct val="150000"/>
              </a:lnSpc>
            </a:pPr>
            <a:r>
              <a:rPr lang="zh-CN" altLang="en-US"/>
              <a:t>非电工不准拆装、修理电气设备和用具；</a:t>
            </a:r>
            <a:endParaRPr lang="zh-CN" altLang="en-US"/>
          </a:p>
          <a:p>
            <a:pPr>
              <a:lnSpc>
                <a:spcPct val="150000"/>
              </a:lnSpc>
            </a:pPr>
            <a:r>
              <a:rPr lang="zh-CN" altLang="en-US"/>
              <a:t>不准私拉乱接电气设备；</a:t>
            </a:r>
            <a:endParaRPr lang="zh-CN" altLang="en-US"/>
          </a:p>
          <a:p>
            <a:pPr>
              <a:lnSpc>
                <a:spcPct val="150000"/>
              </a:lnSpc>
            </a:pPr>
            <a:r>
              <a:rPr lang="zh-CN" altLang="en-US"/>
              <a:t>不准使用绝缘损坏的电气设备；</a:t>
            </a:r>
            <a:endParaRPr lang="zh-CN" altLang="en-US"/>
          </a:p>
          <a:p>
            <a:pPr>
              <a:lnSpc>
                <a:spcPct val="150000"/>
              </a:lnSpc>
            </a:pPr>
            <a:r>
              <a:rPr lang="zh-CN" altLang="en-US"/>
              <a:t>不准私用电热设备和灯泡取暖；</a:t>
            </a:r>
            <a:endParaRPr lang="zh-CN" altLang="en-US"/>
          </a:p>
          <a:p>
            <a:pPr>
              <a:lnSpc>
                <a:spcPct val="150000"/>
              </a:lnSpc>
            </a:pPr>
            <a:r>
              <a:rPr lang="zh-CN" altLang="en-US"/>
              <a:t>不准擅自用水冲洗电气设备；</a:t>
            </a:r>
            <a:endParaRPr lang="zh-CN" altLang="en-US"/>
          </a:p>
          <a:p>
            <a:pPr>
              <a:lnSpc>
                <a:spcPct val="150000"/>
              </a:lnSpc>
            </a:pPr>
            <a:r>
              <a:rPr lang="zh-CN" altLang="en-US"/>
              <a:t>不准用铜丝、铁丝替代保险丝；</a:t>
            </a:r>
            <a:endParaRPr lang="zh-CN" altLang="en-US"/>
          </a:p>
          <a:p>
            <a:pPr>
              <a:lnSpc>
                <a:spcPct val="150000"/>
              </a:lnSpc>
            </a:pPr>
            <a:r>
              <a:rPr lang="zh-CN" altLang="en-US"/>
              <a:t>不准擅自移动电气安全标志、围栏等安全设施；</a:t>
            </a:r>
            <a:endParaRPr lang="zh-CN" altLang="en-US"/>
          </a:p>
          <a:p>
            <a:pPr>
              <a:lnSpc>
                <a:spcPct val="150000"/>
              </a:lnSpc>
            </a:pPr>
            <a:r>
              <a:rPr lang="zh-CN" altLang="en-US"/>
              <a:t>不准使用检修中机器的电气设备；</a:t>
            </a:r>
            <a:endParaRPr lang="zh-CN" altLang="en-US"/>
          </a:p>
          <a:p>
            <a:pPr>
              <a:lnSpc>
                <a:spcPct val="150000"/>
              </a:lnSpc>
            </a:pPr>
            <a:r>
              <a:rPr lang="zh-CN" altLang="en-US"/>
              <a:t>不准在地下电缆附近随意打桩、动土。</a:t>
            </a:r>
            <a:endParaRPr lang="zh-CN" altLang="en-US"/>
          </a:p>
        </p:txBody>
      </p:sp>
      <p:grpSp>
        <p:nvGrpSpPr>
          <p:cNvPr id="23" name="组合 22"/>
          <p:cNvGrpSpPr/>
          <p:nvPr/>
        </p:nvGrpSpPr>
        <p:grpSpPr>
          <a:xfrm>
            <a:off x="592455" y="240411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7" name="等腰三角形 6"/>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en-US" altLang="zh-CN"/>
            </a:p>
          </p:txBody>
        </p:sp>
      </p:grpSp>
      <p:grpSp>
        <p:nvGrpSpPr>
          <p:cNvPr id="24" name="组合 23"/>
          <p:cNvGrpSpPr/>
          <p:nvPr/>
        </p:nvGrpSpPr>
        <p:grpSpPr>
          <a:xfrm>
            <a:off x="592455" y="280797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25" name="等腰三角形 24"/>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en-US" altLang="zh-CN"/>
            </a:p>
          </p:txBody>
        </p:sp>
      </p:grpSp>
      <p:grpSp>
        <p:nvGrpSpPr>
          <p:cNvPr id="29" name="组合 28"/>
          <p:cNvGrpSpPr/>
          <p:nvPr/>
        </p:nvGrpSpPr>
        <p:grpSpPr>
          <a:xfrm>
            <a:off x="592455" y="321183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30" name="等腰三角形 29"/>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en-US" altLang="zh-CN"/>
            </a:p>
          </p:txBody>
        </p:sp>
      </p:grpSp>
      <p:grpSp>
        <p:nvGrpSpPr>
          <p:cNvPr id="32" name="组合 31"/>
          <p:cNvGrpSpPr/>
          <p:nvPr/>
        </p:nvGrpSpPr>
        <p:grpSpPr>
          <a:xfrm>
            <a:off x="592455" y="361569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33" name="等腰三角形 32"/>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en-US" altLang="zh-CN"/>
            </a:p>
          </p:txBody>
        </p:sp>
      </p:grpSp>
      <p:grpSp>
        <p:nvGrpSpPr>
          <p:cNvPr id="35" name="组合 34"/>
          <p:cNvGrpSpPr/>
          <p:nvPr/>
        </p:nvGrpSpPr>
        <p:grpSpPr>
          <a:xfrm>
            <a:off x="592455" y="401955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36" name="等腰三角形 35"/>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5</a:t>
              </a:r>
              <a:endParaRPr lang="en-US" altLang="zh-CN"/>
            </a:p>
          </p:txBody>
        </p:sp>
      </p:grpSp>
      <p:grpSp>
        <p:nvGrpSpPr>
          <p:cNvPr id="38" name="组合 37"/>
          <p:cNvGrpSpPr/>
          <p:nvPr/>
        </p:nvGrpSpPr>
        <p:grpSpPr>
          <a:xfrm>
            <a:off x="592455" y="442341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39" name="等腰三角形 38"/>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6</a:t>
              </a:r>
              <a:endParaRPr lang="en-US" altLang="zh-CN"/>
            </a:p>
          </p:txBody>
        </p:sp>
      </p:grpSp>
      <p:grpSp>
        <p:nvGrpSpPr>
          <p:cNvPr id="41" name="组合 40"/>
          <p:cNvGrpSpPr/>
          <p:nvPr/>
        </p:nvGrpSpPr>
        <p:grpSpPr>
          <a:xfrm>
            <a:off x="592455" y="482727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42" name="等腰三角形 41"/>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7</a:t>
              </a:r>
              <a:endParaRPr lang="en-US" altLang="zh-CN"/>
            </a:p>
          </p:txBody>
        </p:sp>
      </p:grpSp>
      <p:grpSp>
        <p:nvGrpSpPr>
          <p:cNvPr id="44" name="组合 43"/>
          <p:cNvGrpSpPr/>
          <p:nvPr/>
        </p:nvGrpSpPr>
        <p:grpSpPr>
          <a:xfrm>
            <a:off x="592455" y="523113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45" name="等腰三角形 44"/>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8</a:t>
              </a:r>
              <a:endParaRPr lang="en-US" altLang="zh-CN"/>
            </a:p>
          </p:txBody>
        </p:sp>
      </p:grpSp>
      <p:grpSp>
        <p:nvGrpSpPr>
          <p:cNvPr id="47" name="组合 46"/>
          <p:cNvGrpSpPr/>
          <p:nvPr/>
        </p:nvGrpSpPr>
        <p:grpSpPr>
          <a:xfrm>
            <a:off x="592455" y="563499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48" name="等腰三角形 47"/>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9</a:t>
              </a:r>
              <a:endParaRPr lang="en-US" altLang="zh-CN"/>
            </a:p>
          </p:txBody>
        </p:sp>
      </p:grpSp>
      <p:grpSp>
        <p:nvGrpSpPr>
          <p:cNvPr id="50" name="组合 49"/>
          <p:cNvGrpSpPr/>
          <p:nvPr/>
        </p:nvGrpSpPr>
        <p:grpSpPr>
          <a:xfrm>
            <a:off x="592455" y="6038850"/>
            <a:ext cx="661035" cy="339090"/>
            <a:chOff x="974" y="3947"/>
            <a:chExt cx="1041" cy="534"/>
          </a:xfrm>
          <a:solidFill>
            <a:schemeClr val="tx1"/>
          </a:solidFill>
          <a:effectLst>
            <a:outerShdw blurRad="38100" dist="63500" dir="8100000" algn="tr" rotWithShape="0">
              <a:srgbClr val="FFC000">
                <a:alpha val="79000"/>
              </a:srgbClr>
            </a:outerShdw>
          </a:effectLst>
        </p:grpSpPr>
        <p:sp>
          <p:nvSpPr>
            <p:cNvPr id="51" name="等腰三角形 50"/>
            <p:cNvSpPr/>
            <p:nvPr/>
          </p:nvSpPr>
          <p:spPr>
            <a:xfrm rot="5400000">
              <a:off x="1539" y="4005"/>
              <a:ext cx="534" cy="41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74" y="3948"/>
              <a:ext cx="511" cy="5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1000"/>
                <a:t>10</a:t>
              </a:r>
              <a:endParaRPr lang="en-US" altLang="zh-CN" sz="1000"/>
            </a:p>
            <a:p>
              <a:pPr algn="ctr"/>
              <a:endParaRPr lang="en-US" altLang="zh-CN" sz="1000"/>
            </a:p>
          </p:txBody>
        </p:sp>
      </p:grpSp>
      <p:pic>
        <p:nvPicPr>
          <p:cNvPr id="56" name="图片 55" descr="C:/Users/ADMINI~1/AppData/Local/Temp/kaimatting_20191027080749/output_20191027080757..pngoutput_20191027080757."/>
          <p:cNvPicPr/>
          <p:nvPr/>
        </p:nvPicPr>
        <p:blipFill>
          <a:blip r:embed="rId1"/>
          <a:srcRect l="377" t="2062" r="1777" b="7022"/>
          <a:stretch>
            <a:fillRect/>
          </a:stretch>
        </p:blipFill>
        <p:spPr>
          <a:xfrm>
            <a:off x="9318400" y="3008630"/>
            <a:ext cx="1799590" cy="1800000"/>
          </a:xfrm>
          <a:prstGeom prst="rect">
            <a:avLst/>
          </a:prstGeom>
        </p:spPr>
      </p:pic>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等腰三角形 232"/>
          <p:cNvSpPr/>
          <p:nvPr/>
        </p:nvSpPr>
        <p:spPr>
          <a:xfrm rot="16200000">
            <a:off x="7556500" y="2988945"/>
            <a:ext cx="2025015" cy="1826895"/>
          </a:xfrm>
          <a:prstGeom prst="triangle">
            <a:avLst/>
          </a:prstGeom>
          <a:noFill/>
          <a:ln w="508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279015" y="3612515"/>
            <a:ext cx="6917055" cy="582930"/>
            <a:chOff x="3589" y="5689"/>
            <a:chExt cx="10893" cy="918"/>
          </a:xfrm>
          <a:effectLst>
            <a:outerShdw blurRad="50800" dist="38100" dir="8100000" algn="tr" rotWithShape="0">
              <a:prstClr val="black">
                <a:alpha val="40000"/>
              </a:prstClr>
            </a:outerShdw>
          </a:effectLst>
        </p:grpSpPr>
        <p:grpSp>
          <p:nvGrpSpPr>
            <p:cNvPr id="217" name="组合 216"/>
            <p:cNvGrpSpPr/>
            <p:nvPr/>
          </p:nvGrpSpPr>
          <p:grpSpPr>
            <a:xfrm>
              <a:off x="13632" y="5877"/>
              <a:ext cx="850" cy="667"/>
              <a:chOff x="4454" y="1575"/>
              <a:chExt cx="3720" cy="2954"/>
            </a:xfrm>
            <a:solidFill>
              <a:schemeClr val="tx1"/>
            </a:solidFill>
          </p:grpSpPr>
          <p:sp>
            <p:nvSpPr>
              <p:cNvPr id="218" name="矩形 217"/>
              <p:cNvSpPr/>
              <p:nvPr/>
            </p:nvSpPr>
            <p:spPr>
              <a:xfrm>
                <a:off x="4732" y="1575"/>
                <a:ext cx="3165"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矩形 218"/>
              <p:cNvSpPr/>
              <p:nvPr/>
            </p:nvSpPr>
            <p:spPr>
              <a:xfrm>
                <a:off x="4454" y="3975"/>
                <a:ext cx="3720"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0" name="文本框 219"/>
            <p:cNvSpPr txBox="1"/>
            <p:nvPr/>
          </p:nvSpPr>
          <p:spPr>
            <a:xfrm>
              <a:off x="3589" y="5689"/>
              <a:ext cx="7753" cy="919"/>
            </a:xfrm>
            <a:prstGeom prst="rect">
              <a:avLst/>
            </a:prstGeom>
            <a:noFill/>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gr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文本框 219"/>
          <p:cNvSpPr txBox="1"/>
          <p:nvPr/>
        </p:nvSpPr>
        <p:spPr>
          <a:xfrm>
            <a:off x="504190" y="1158240"/>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6" name="文本框 5"/>
          <p:cNvSpPr txBox="1"/>
          <p:nvPr/>
        </p:nvSpPr>
        <p:spPr>
          <a:xfrm>
            <a:off x="1443355" y="2138680"/>
            <a:ext cx="6003925" cy="3415030"/>
          </a:xfrm>
          <a:prstGeom prst="rect">
            <a:avLst/>
          </a:prstGeom>
          <a:noFill/>
        </p:spPr>
        <p:txBody>
          <a:bodyPr wrap="square" rtlCol="0">
            <a:spAutoFit/>
          </a:bodyPr>
          <a:lstStyle/>
          <a:p>
            <a:pPr>
              <a:lnSpc>
                <a:spcPct val="150000"/>
              </a:lnSpc>
            </a:pPr>
            <a:r>
              <a:rPr lang="en-US" altLang="zh-CN"/>
              <a:t>       </a:t>
            </a:r>
            <a:r>
              <a:rPr lang="zh-CN" altLang="en-US"/>
              <a:t>起重机械是现代工业企业中实现生产过程机械化、自动化、减轻繁重体力劳动，提高劳动生产效率的重要工具和设备。它能在一定范围内垂直起升和水平移动重物，是生产经营单位一种必不可少的生产设备。但是，由于起重作业环境复杂，立体交叉作业多，工作范围广，工作对象不时地变化，配备工具也不相同，若起重操作方法不当，极易引起事故发生，这类事故也是各类事故中较为严重的。因此，确保起重作业安全就显得十分重要。</a:t>
            </a:r>
            <a:endParaRPr lang="zh-CN" altLang="en-US"/>
          </a:p>
        </p:txBody>
      </p:sp>
      <p:pic>
        <p:nvPicPr>
          <p:cNvPr id="7" name="图片 6" descr="起重机"/>
          <p:cNvPicPr>
            <a:picLocks noChangeAspect="1"/>
          </p:cNvPicPr>
          <p:nvPr/>
        </p:nvPicPr>
        <p:blipFill>
          <a:blip r:embed="rId1">
            <a:clrChange>
              <a:clrFrom>
                <a:srgbClr val="FFFFFF">
                  <a:alpha val="100000"/>
                </a:srgbClr>
              </a:clrFrom>
              <a:clrTo>
                <a:srgbClr val="FFFFFF">
                  <a:alpha val="100000"/>
                  <a:alpha val="0"/>
                </a:srgbClr>
              </a:clrTo>
            </a:clrChange>
            <a:lum bright="-100000" contrast="-100000"/>
          </a:blip>
          <a:stretch>
            <a:fillRect/>
          </a:stretch>
        </p:blipFill>
        <p:spPr>
          <a:xfrm>
            <a:off x="8578215" y="3453130"/>
            <a:ext cx="3899535" cy="2914650"/>
          </a:xfrm>
          <a:prstGeom prst="rect">
            <a:avLst/>
          </a:prstGeom>
        </p:spPr>
      </p:pic>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文本框 219"/>
          <p:cNvSpPr txBox="1"/>
          <p:nvPr/>
        </p:nvSpPr>
        <p:spPr>
          <a:xfrm>
            <a:off x="504190" y="1158240"/>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8" name="圆角矩形 7"/>
          <p:cNvSpPr/>
          <p:nvPr/>
        </p:nvSpPr>
        <p:spPr>
          <a:xfrm>
            <a:off x="838200" y="2599055"/>
            <a:ext cx="2682875" cy="2609850"/>
          </a:xfrm>
          <a:prstGeom prst="roundRect">
            <a:avLst>
              <a:gd name="adj" fmla="val 26836"/>
            </a:avLst>
          </a:prstGeom>
          <a:gradFill>
            <a:gsLst>
              <a:gs pos="0">
                <a:schemeClr val="accent1">
                  <a:lumMod val="5000"/>
                  <a:lumOff val="95000"/>
                </a:schemeClr>
              </a:gs>
              <a:gs pos="100000">
                <a:schemeClr val="bg2">
                  <a:lumMod val="50000"/>
                </a:schemeClr>
              </a:gs>
            </a:gsLst>
            <a:path path="circle">
              <a:fillToRect l="50000" t="50000" r="50000" b="50000"/>
            </a:path>
            <a:tileRect/>
          </a:gradFill>
          <a:ln w="127000">
            <a:gradFill>
              <a:gsLst>
                <a:gs pos="88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14750" y="2312035"/>
            <a:ext cx="1400175" cy="3183890"/>
            <a:chOff x="5850" y="3322"/>
            <a:chExt cx="2205" cy="5014"/>
          </a:xfrm>
        </p:grpSpPr>
        <p:sp>
          <p:nvSpPr>
            <p:cNvPr id="9" name="左中括号 8"/>
            <p:cNvSpPr/>
            <p:nvPr/>
          </p:nvSpPr>
          <p:spPr>
            <a:xfrm>
              <a:off x="6639" y="3322"/>
              <a:ext cx="1416" cy="5015"/>
            </a:xfrm>
            <a:prstGeom prst="leftBracket">
              <a:avLst>
                <a:gd name="adj" fmla="val 643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任意多边形 22"/>
            <p:cNvSpPr/>
            <p:nvPr/>
          </p:nvSpPr>
          <p:spPr>
            <a:xfrm>
              <a:off x="5850" y="5829"/>
              <a:ext cx="2205" cy="0"/>
            </a:xfrm>
            <a:custGeom>
              <a:avLst/>
              <a:gdLst>
                <a:gd name="connisteX0" fmla="*/ 0 w 1400175"/>
                <a:gd name="connsiteY0" fmla="*/ 0 h 0"/>
                <a:gd name="connisteX1" fmla="*/ 1400175 w 1400175"/>
                <a:gd name="connsiteY1" fmla="*/ 0 h 0"/>
              </a:gdLst>
              <a:ahLst/>
              <a:cxnLst>
                <a:cxn ang="0">
                  <a:pos x="connisteX0" y="connsiteY0"/>
                </a:cxn>
                <a:cxn ang="0">
                  <a:pos x="connisteX1" y="connsiteY1"/>
                </a:cxn>
              </a:cxnLst>
              <a:rect l="l" t="t" r="r" b="b"/>
              <a:pathLst>
                <a:path w="1400175">
                  <a:moveTo>
                    <a:pt x="0" y="0"/>
                  </a:moveTo>
                  <a:lnTo>
                    <a:pt x="1400175"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5309870" y="225679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26" name="矩形 25"/>
          <p:cNvSpPr/>
          <p:nvPr/>
        </p:nvSpPr>
        <p:spPr>
          <a:xfrm>
            <a:off x="5309870" y="371983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27" name="矩形 26"/>
          <p:cNvSpPr/>
          <p:nvPr/>
        </p:nvSpPr>
        <p:spPr>
          <a:xfrm>
            <a:off x="5309870" y="520890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起重吊装的“十不吊”</a:t>
            </a:r>
            <a:endParaRPr lang="zh-CN" altLang="en-US" b="1">
              <a:solidFill>
                <a:schemeClr val="tx1"/>
              </a:solidFill>
              <a:sym typeface="+mn-ea"/>
            </a:endParaRPr>
          </a:p>
        </p:txBody>
      </p:sp>
      <p:sp>
        <p:nvSpPr>
          <p:cNvPr id="28" name="文本框 27"/>
          <p:cNvSpPr txBox="1"/>
          <p:nvPr/>
        </p:nvSpPr>
        <p:spPr>
          <a:xfrm>
            <a:off x="1476375" y="3365500"/>
            <a:ext cx="1406525" cy="1076325"/>
          </a:xfrm>
          <a:prstGeom prst="rect">
            <a:avLst/>
          </a:prstGeom>
          <a:noFill/>
        </p:spPr>
        <p:txBody>
          <a:bodyPr wrap="square" rtlCol="0">
            <a:spAutoFit/>
          </a:bodyPr>
          <a:lstStyle/>
          <a:p>
            <a:r>
              <a:rPr lang="zh-CN" altLang="en-US" sz="3200" b="1">
                <a:solidFill>
                  <a:schemeClr val="tx1"/>
                </a:solidFill>
                <a:effectLst/>
              </a:rPr>
              <a:t>起重作业要求</a:t>
            </a:r>
            <a:endParaRPr lang="zh-CN" altLang="en-US" sz="3200" b="1">
              <a:solidFill>
                <a:schemeClr val="tx1"/>
              </a:solidFill>
              <a:effectLst/>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文本框 219"/>
          <p:cNvSpPr txBox="1"/>
          <p:nvPr/>
        </p:nvSpPr>
        <p:spPr>
          <a:xfrm>
            <a:off x="504190" y="1158240"/>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25" name="矩形 24"/>
          <p:cNvSpPr/>
          <p:nvPr/>
        </p:nvSpPr>
        <p:spPr>
          <a:xfrm>
            <a:off x="610235" y="185864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6" name="文本框 5"/>
          <p:cNvSpPr txBox="1"/>
          <p:nvPr/>
        </p:nvSpPr>
        <p:spPr>
          <a:xfrm>
            <a:off x="1633220" y="2817495"/>
            <a:ext cx="8735695" cy="645160"/>
          </a:xfrm>
          <a:prstGeom prst="rect">
            <a:avLst/>
          </a:prstGeom>
          <a:noFill/>
        </p:spPr>
        <p:txBody>
          <a:bodyPr wrap="square" rtlCol="0">
            <a:spAutoFit/>
          </a:bodyPr>
          <a:lstStyle/>
          <a:p>
            <a:r>
              <a:rPr lang="zh-CN" altLang="en-US"/>
              <a:t>        在起重作业中，人是安全因素中最主要的环节，统计资料表明，由于人的不安全行为造成的人为事故约占事故总数的百分之88，具体表现：</a:t>
            </a:r>
            <a:endParaRPr lang="zh-CN" altLang="en-US"/>
          </a:p>
        </p:txBody>
      </p:sp>
      <p:sp>
        <p:nvSpPr>
          <p:cNvPr id="7" name="文本框 6"/>
          <p:cNvSpPr txBox="1"/>
          <p:nvPr/>
        </p:nvSpPr>
        <p:spPr>
          <a:xfrm>
            <a:off x="1593850" y="2359025"/>
            <a:ext cx="2004695" cy="368300"/>
          </a:xfrm>
          <a:prstGeom prst="rect">
            <a:avLst/>
          </a:prstGeom>
          <a:noFill/>
        </p:spPr>
        <p:txBody>
          <a:bodyPr wrap="square" rtlCol="0">
            <a:spAutoFit/>
          </a:bodyPr>
          <a:lstStyle/>
          <a:p>
            <a:pPr algn="dist"/>
            <a:r>
              <a:rPr lang="zh-CN" altLang="en-US" b="1">
                <a:sym typeface="+mn-ea"/>
              </a:rPr>
              <a:t>人为因素：</a:t>
            </a:r>
            <a:endParaRPr lang="zh-CN" altLang="en-US" b="1">
              <a:sym typeface="+mn-ea"/>
            </a:endParaRPr>
          </a:p>
        </p:txBody>
      </p:sp>
      <p:sp>
        <p:nvSpPr>
          <p:cNvPr id="29" name="椭圆 28"/>
          <p:cNvSpPr/>
          <p:nvPr/>
        </p:nvSpPr>
        <p:spPr>
          <a:xfrm>
            <a:off x="2451100" y="3743960"/>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1</a:t>
            </a:r>
            <a:endParaRPr lang="en-US" altLang="zh-CN" sz="3600" b="1">
              <a:solidFill>
                <a:srgbClr val="FFC000"/>
              </a:solidFill>
              <a:effectLst>
                <a:innerShdw blurRad="63500" dist="50800" dir="18900000">
                  <a:prstClr val="black">
                    <a:alpha val="50000"/>
                  </a:prstClr>
                </a:innerShdw>
              </a:effectLst>
              <a:sym typeface="+mn-ea"/>
            </a:endParaRPr>
          </a:p>
        </p:txBody>
      </p:sp>
      <p:sp>
        <p:nvSpPr>
          <p:cNvPr id="30" name="文本框 29"/>
          <p:cNvSpPr txBox="1"/>
          <p:nvPr/>
        </p:nvSpPr>
        <p:spPr>
          <a:xfrm>
            <a:off x="1652270" y="4439920"/>
            <a:ext cx="2137410" cy="1753235"/>
          </a:xfrm>
          <a:prstGeom prst="rect">
            <a:avLst/>
          </a:prstGeom>
          <a:noFill/>
        </p:spPr>
        <p:txBody>
          <a:bodyPr wrap="square" rtlCol="0">
            <a:spAutoFit/>
          </a:bodyPr>
          <a:lstStyle/>
          <a:p>
            <a:r>
              <a:rPr lang="zh-CN" altLang="en-US">
                <a:sym typeface="+mn-ea"/>
              </a:rPr>
              <a:t>体力不支。当人的体力不支时，就没有足够的精力来处理突发情况，不仅使工作效率降低，还容易发生事故。</a:t>
            </a:r>
            <a:endParaRPr lang="zh-CN" altLang="en-US"/>
          </a:p>
        </p:txBody>
      </p:sp>
      <p:sp>
        <p:nvSpPr>
          <p:cNvPr id="31" name="椭圆 30"/>
          <p:cNvSpPr/>
          <p:nvPr/>
        </p:nvSpPr>
        <p:spPr>
          <a:xfrm>
            <a:off x="4730660" y="3743960"/>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2</a:t>
            </a:r>
            <a:endParaRPr lang="en-US" altLang="zh-CN" sz="3600" b="1">
              <a:solidFill>
                <a:srgbClr val="FFC000"/>
              </a:solidFill>
              <a:effectLst>
                <a:innerShdw blurRad="63500" dist="50800" dir="18900000">
                  <a:prstClr val="black">
                    <a:alpha val="50000"/>
                  </a:prstClr>
                </a:innerShdw>
              </a:effectLst>
              <a:sym typeface="+mn-ea"/>
            </a:endParaRPr>
          </a:p>
        </p:txBody>
      </p:sp>
      <p:sp>
        <p:nvSpPr>
          <p:cNvPr id="32" name="椭圆 31"/>
          <p:cNvSpPr/>
          <p:nvPr/>
        </p:nvSpPr>
        <p:spPr>
          <a:xfrm>
            <a:off x="9688740" y="3743960"/>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4</a:t>
            </a:r>
            <a:endParaRPr lang="en-US" altLang="zh-CN" sz="3600" b="1">
              <a:solidFill>
                <a:srgbClr val="FFC000"/>
              </a:solidFill>
              <a:effectLst>
                <a:innerShdw blurRad="63500" dist="50800" dir="18900000">
                  <a:prstClr val="black">
                    <a:alpha val="50000"/>
                  </a:prstClr>
                </a:innerShdw>
              </a:effectLst>
              <a:sym typeface="+mn-ea"/>
            </a:endParaRPr>
          </a:p>
        </p:txBody>
      </p:sp>
      <p:sp>
        <p:nvSpPr>
          <p:cNvPr id="33" name="椭圆 32"/>
          <p:cNvSpPr/>
          <p:nvPr/>
        </p:nvSpPr>
        <p:spPr>
          <a:xfrm>
            <a:off x="7120165" y="3743960"/>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3</a:t>
            </a:r>
            <a:endParaRPr lang="en-US" altLang="zh-CN" sz="3600" b="1">
              <a:solidFill>
                <a:srgbClr val="FFC000"/>
              </a:solidFill>
              <a:effectLst>
                <a:innerShdw blurRad="63500" dist="50800" dir="18900000">
                  <a:prstClr val="black">
                    <a:alpha val="50000"/>
                  </a:prstClr>
                </a:innerShdw>
              </a:effectLst>
              <a:sym typeface="+mn-ea"/>
            </a:endParaRPr>
          </a:p>
        </p:txBody>
      </p:sp>
      <p:sp>
        <p:nvSpPr>
          <p:cNvPr id="34" name="文本框 33"/>
          <p:cNvSpPr txBox="1"/>
          <p:nvPr/>
        </p:nvSpPr>
        <p:spPr>
          <a:xfrm>
            <a:off x="3931920" y="4454525"/>
            <a:ext cx="2137410" cy="1753235"/>
          </a:xfrm>
          <a:prstGeom prst="rect">
            <a:avLst/>
          </a:prstGeom>
          <a:noFill/>
        </p:spPr>
        <p:txBody>
          <a:bodyPr wrap="square" rtlCol="0">
            <a:spAutoFit/>
          </a:bodyPr>
          <a:lstStyle/>
          <a:p>
            <a:r>
              <a:rPr lang="zh-CN" altLang="en-US">
                <a:sym typeface="+mn-ea"/>
              </a:rPr>
              <a:t>工人业务素质低。工人技术素质低，对工作的熟练程度差，自我防护能力也降低。这也是事故发生的根源之一。</a:t>
            </a:r>
            <a:endParaRPr lang="zh-CN" altLang="en-US"/>
          </a:p>
        </p:txBody>
      </p:sp>
      <p:sp>
        <p:nvSpPr>
          <p:cNvPr id="35" name="文本框 34"/>
          <p:cNvSpPr txBox="1"/>
          <p:nvPr/>
        </p:nvSpPr>
        <p:spPr>
          <a:xfrm>
            <a:off x="6308725" y="4439920"/>
            <a:ext cx="2342515" cy="2030095"/>
          </a:xfrm>
          <a:prstGeom prst="rect">
            <a:avLst/>
          </a:prstGeom>
          <a:noFill/>
        </p:spPr>
        <p:txBody>
          <a:bodyPr wrap="square" rtlCol="0">
            <a:spAutoFit/>
          </a:bodyPr>
          <a:lstStyle/>
          <a:p>
            <a:r>
              <a:rPr lang="zh-CN" altLang="en-US">
                <a:sym typeface="+mn-ea"/>
              </a:rPr>
              <a:t>违反安全操作规程。安全操作规程在操作技术上具有权威性、指导性，是不允许随意改变的，谁违反操作规程作业，就有可能导致事故发生。</a:t>
            </a:r>
            <a:endParaRPr lang="zh-CN" altLang="en-US"/>
          </a:p>
        </p:txBody>
      </p:sp>
      <p:sp>
        <p:nvSpPr>
          <p:cNvPr id="36" name="文本框 35"/>
          <p:cNvSpPr txBox="1"/>
          <p:nvPr/>
        </p:nvSpPr>
        <p:spPr>
          <a:xfrm>
            <a:off x="8980170" y="4454525"/>
            <a:ext cx="2137410" cy="922020"/>
          </a:xfrm>
          <a:prstGeom prst="rect">
            <a:avLst/>
          </a:prstGeom>
          <a:noFill/>
        </p:spPr>
        <p:txBody>
          <a:bodyPr wrap="square" rtlCol="0">
            <a:spAutoFit/>
          </a:bodyPr>
          <a:lstStyle/>
          <a:p>
            <a:r>
              <a:rPr lang="zh-CN" altLang="en-US">
                <a:sym typeface="+mn-ea"/>
              </a:rPr>
              <a:t>不讲科学，盲目蛮干，不听指挥。</a:t>
            </a:r>
            <a:endParaRPr lang="zh-CN" altLang="en-US"/>
          </a:p>
          <a:p>
            <a:endParaRPr lang="zh-CN" altLang="en-US"/>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文本框 219"/>
          <p:cNvSpPr txBox="1"/>
          <p:nvPr/>
        </p:nvSpPr>
        <p:spPr>
          <a:xfrm>
            <a:off x="504190" y="1158240"/>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25" name="矩形 24"/>
          <p:cNvSpPr/>
          <p:nvPr/>
        </p:nvSpPr>
        <p:spPr>
          <a:xfrm>
            <a:off x="610235" y="185864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6" name="文本框 5"/>
          <p:cNvSpPr txBox="1"/>
          <p:nvPr/>
        </p:nvSpPr>
        <p:spPr>
          <a:xfrm>
            <a:off x="1633220" y="2817495"/>
            <a:ext cx="8735695" cy="645160"/>
          </a:xfrm>
          <a:prstGeom prst="rect">
            <a:avLst/>
          </a:prstGeom>
          <a:noFill/>
        </p:spPr>
        <p:txBody>
          <a:bodyPr wrap="square" rtlCol="0">
            <a:spAutoFit/>
          </a:bodyPr>
          <a:lstStyle/>
          <a:p>
            <a:r>
              <a:rPr lang="zh-CN" altLang="en-US"/>
              <a:t>        机械设备是生产力三要素之一，是生产手段，它的多与寡、精良与否，将直接影响到生产的进度、效益的高低、安全与否等问题。</a:t>
            </a:r>
            <a:endParaRPr lang="zh-CN" altLang="en-US"/>
          </a:p>
        </p:txBody>
      </p:sp>
      <p:sp>
        <p:nvSpPr>
          <p:cNvPr id="7" name="文本框 6"/>
          <p:cNvSpPr txBox="1"/>
          <p:nvPr/>
        </p:nvSpPr>
        <p:spPr>
          <a:xfrm>
            <a:off x="1593850" y="2359025"/>
            <a:ext cx="2004695" cy="368300"/>
          </a:xfrm>
          <a:prstGeom prst="rect">
            <a:avLst/>
          </a:prstGeom>
          <a:noFill/>
        </p:spPr>
        <p:txBody>
          <a:bodyPr wrap="square" rtlCol="0">
            <a:spAutoFit/>
          </a:bodyPr>
          <a:lstStyle/>
          <a:p>
            <a:pPr algn="dist"/>
            <a:r>
              <a:rPr lang="zh-CN" altLang="en-US" b="1">
                <a:sym typeface="+mn-ea"/>
              </a:rPr>
              <a:t>设备因素：</a:t>
            </a:r>
            <a:endParaRPr lang="zh-CN" altLang="en-US" b="1">
              <a:sym typeface="+mn-ea"/>
            </a:endParaRPr>
          </a:p>
        </p:txBody>
      </p:sp>
      <p:sp>
        <p:nvSpPr>
          <p:cNvPr id="29" name="椭圆 28"/>
          <p:cNvSpPr/>
          <p:nvPr/>
        </p:nvSpPr>
        <p:spPr>
          <a:xfrm>
            <a:off x="3070225" y="3729355"/>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1</a:t>
            </a:r>
            <a:endParaRPr lang="en-US" altLang="zh-CN" sz="3600" b="1">
              <a:solidFill>
                <a:srgbClr val="FFC000"/>
              </a:solidFill>
              <a:effectLst>
                <a:innerShdw blurRad="63500" dist="50800" dir="18900000">
                  <a:prstClr val="black">
                    <a:alpha val="50000"/>
                  </a:prstClr>
                </a:innerShdw>
              </a:effectLst>
              <a:sym typeface="+mn-ea"/>
            </a:endParaRPr>
          </a:p>
        </p:txBody>
      </p:sp>
      <p:sp>
        <p:nvSpPr>
          <p:cNvPr id="30" name="文本框 29"/>
          <p:cNvSpPr txBox="1"/>
          <p:nvPr/>
        </p:nvSpPr>
        <p:spPr>
          <a:xfrm>
            <a:off x="1652270" y="4439920"/>
            <a:ext cx="3375025" cy="2030095"/>
          </a:xfrm>
          <a:prstGeom prst="rect">
            <a:avLst/>
          </a:prstGeom>
          <a:noFill/>
        </p:spPr>
        <p:txBody>
          <a:bodyPr wrap="square" rtlCol="0">
            <a:spAutoFit/>
          </a:bodyPr>
          <a:lstStyle/>
          <a:p>
            <a:r>
              <a:rPr lang="zh-CN" altLang="en-US">
                <a:sym typeface="+mn-ea"/>
              </a:rPr>
              <a:t>起重机械的零部件质量缺陷。起重作业机械由成千上万个零部件组成，一些零部件制造时有缺陷，质量达不到设计和规定标准，特别是一些易损件和关键部件，一旦损坏出了问题，极易发生事故。。</a:t>
            </a:r>
            <a:endParaRPr lang="zh-CN" altLang="en-US"/>
          </a:p>
        </p:txBody>
      </p:sp>
      <p:sp>
        <p:nvSpPr>
          <p:cNvPr id="31" name="椭圆 30"/>
          <p:cNvSpPr/>
          <p:nvPr/>
        </p:nvSpPr>
        <p:spPr>
          <a:xfrm>
            <a:off x="6443890" y="3729355"/>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2</a:t>
            </a:r>
            <a:endParaRPr lang="en-US" altLang="zh-CN" sz="3600" b="1">
              <a:solidFill>
                <a:srgbClr val="FFC000"/>
              </a:solidFill>
              <a:effectLst>
                <a:innerShdw blurRad="63500" dist="50800" dir="18900000">
                  <a:prstClr val="black">
                    <a:alpha val="50000"/>
                  </a:prstClr>
                </a:innerShdw>
              </a:effectLst>
              <a:sym typeface="+mn-ea"/>
            </a:endParaRPr>
          </a:p>
        </p:txBody>
      </p:sp>
      <p:sp>
        <p:nvSpPr>
          <p:cNvPr id="33" name="椭圆 32"/>
          <p:cNvSpPr/>
          <p:nvPr/>
        </p:nvSpPr>
        <p:spPr>
          <a:xfrm>
            <a:off x="9552215" y="3729355"/>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3</a:t>
            </a:r>
            <a:endParaRPr lang="en-US" altLang="zh-CN" sz="3600" b="1">
              <a:solidFill>
                <a:srgbClr val="FFC000"/>
              </a:solidFill>
              <a:effectLst>
                <a:innerShdw blurRad="63500" dist="50800" dir="18900000">
                  <a:prstClr val="black">
                    <a:alpha val="50000"/>
                  </a:prstClr>
                </a:innerShdw>
              </a:effectLst>
              <a:sym typeface="+mn-ea"/>
            </a:endParaRPr>
          </a:p>
        </p:txBody>
      </p:sp>
      <p:sp>
        <p:nvSpPr>
          <p:cNvPr id="34" name="文本框 33"/>
          <p:cNvSpPr txBox="1"/>
          <p:nvPr/>
        </p:nvSpPr>
        <p:spPr>
          <a:xfrm>
            <a:off x="5027295" y="4439920"/>
            <a:ext cx="3373120" cy="1754326"/>
          </a:xfrm>
          <a:prstGeom prst="rect">
            <a:avLst/>
          </a:prstGeom>
          <a:noFill/>
        </p:spPr>
        <p:txBody>
          <a:bodyPr wrap="square" rtlCol="0">
            <a:spAutoFit/>
          </a:bodyPr>
          <a:lstStyle/>
          <a:p>
            <a:r>
              <a:rPr lang="zh-CN" altLang="en-US">
                <a:sym typeface="+mn-ea"/>
              </a:rPr>
              <a:t>安全装置不全，结构不合理。这些现象</a:t>
            </a:r>
            <a:r>
              <a:rPr lang="zh-CN" altLang="en-US" smtClean="0">
                <a:sym typeface="+mn-ea"/>
              </a:rPr>
              <a:t>，</a:t>
            </a:r>
            <a:r>
              <a:rPr lang="en-US" altLang="zh-CN">
                <a:sym typeface="+mn-ea"/>
              </a:rPr>
              <a:t>[</a:t>
            </a:r>
            <a:r>
              <a:rPr lang="zh-CN" altLang="en-US">
                <a:sym typeface="+mn-ea"/>
              </a:rPr>
              <a:t>获取资料咨询微信：</a:t>
            </a:r>
            <a:r>
              <a:rPr lang="en-US" altLang="zh-CN">
                <a:sym typeface="+mn-ea"/>
              </a:rPr>
              <a:t>ansyingsj1]</a:t>
            </a:r>
            <a:r>
              <a:rPr lang="zh-CN" altLang="en-US" smtClean="0">
                <a:sym typeface="+mn-ea"/>
              </a:rPr>
              <a:t>一般</a:t>
            </a:r>
            <a:r>
              <a:rPr lang="zh-CN" altLang="en-US">
                <a:sym typeface="+mn-ea"/>
              </a:rPr>
              <a:t>都是自制或土法施工机械。安全装置不全或结构不合理也是引发事故的重要原因。</a:t>
            </a:r>
            <a:endParaRPr lang="zh-CN" altLang="en-US">
              <a:sym typeface="+mn-ea"/>
            </a:endParaRPr>
          </a:p>
        </p:txBody>
      </p:sp>
      <p:sp>
        <p:nvSpPr>
          <p:cNvPr id="35" name="文本框 34"/>
          <p:cNvSpPr txBox="1"/>
          <p:nvPr/>
        </p:nvSpPr>
        <p:spPr>
          <a:xfrm>
            <a:off x="8401050" y="4454525"/>
            <a:ext cx="3101340" cy="2030095"/>
          </a:xfrm>
          <a:prstGeom prst="rect">
            <a:avLst/>
          </a:prstGeom>
          <a:noFill/>
        </p:spPr>
        <p:txBody>
          <a:bodyPr wrap="square" rtlCol="0">
            <a:spAutoFit/>
          </a:bodyPr>
          <a:lstStyle/>
          <a:p>
            <a:r>
              <a:rPr lang="zh-CN" altLang="en-US">
                <a:sym typeface="+mn-ea"/>
              </a:rPr>
              <a:t>制动失灵、保险装置失效。起重作业机械的制动装置及保险装置，都是为保证机械安全工作而设置的。如果回转制动、起落钩制动、行走制动以及各种限位器不灵或者失效，肯定要出事故。</a:t>
            </a:r>
            <a:endParaRPr lang="zh-CN" altLang="en-US">
              <a:sym typeface="+mn-ea"/>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文本框 219"/>
          <p:cNvSpPr txBox="1"/>
          <p:nvPr/>
        </p:nvSpPr>
        <p:spPr>
          <a:xfrm>
            <a:off x="504190" y="1158240"/>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25" name="矩形 24"/>
          <p:cNvSpPr/>
          <p:nvPr/>
        </p:nvSpPr>
        <p:spPr>
          <a:xfrm>
            <a:off x="610235" y="185864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29" name="椭圆 28"/>
          <p:cNvSpPr/>
          <p:nvPr/>
        </p:nvSpPr>
        <p:spPr>
          <a:xfrm>
            <a:off x="3070225" y="2663190"/>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4</a:t>
            </a:r>
            <a:endParaRPr lang="en-US" altLang="zh-CN" sz="3600" b="1">
              <a:solidFill>
                <a:srgbClr val="FFC000"/>
              </a:solidFill>
              <a:effectLst>
                <a:innerShdw blurRad="63500" dist="50800" dir="18900000">
                  <a:prstClr val="black">
                    <a:alpha val="50000"/>
                  </a:prstClr>
                </a:innerShdw>
              </a:effectLst>
              <a:sym typeface="+mn-ea"/>
            </a:endParaRPr>
          </a:p>
        </p:txBody>
      </p:sp>
      <p:sp>
        <p:nvSpPr>
          <p:cNvPr id="30" name="文本框 29"/>
          <p:cNvSpPr txBox="1"/>
          <p:nvPr/>
        </p:nvSpPr>
        <p:spPr>
          <a:xfrm>
            <a:off x="1652270" y="3373755"/>
            <a:ext cx="3375025" cy="2306955"/>
          </a:xfrm>
          <a:prstGeom prst="rect">
            <a:avLst/>
          </a:prstGeom>
          <a:noFill/>
        </p:spPr>
        <p:txBody>
          <a:bodyPr wrap="square" rtlCol="0">
            <a:spAutoFit/>
          </a:bodyPr>
          <a:lstStyle/>
          <a:p>
            <a:r>
              <a:rPr lang="zh-CN" altLang="en-US">
                <a:sym typeface="+mn-ea"/>
              </a:rPr>
              <a:t>机械失修、带病作业。有些起重机械长年工作在露天、野外，恶劣的环境使机械磨损严重、老化；机械得不到清洗、保养、维修；机械设备到了规定的保修期，不进行保修。这种对机械“重用轻管”或“重用不管”的短期行为，留下了事故隐患。</a:t>
            </a:r>
            <a:endParaRPr lang="zh-CN" altLang="en-US">
              <a:sym typeface="+mn-ea"/>
            </a:endParaRPr>
          </a:p>
        </p:txBody>
      </p:sp>
      <p:sp>
        <p:nvSpPr>
          <p:cNvPr id="31" name="椭圆 30"/>
          <p:cNvSpPr/>
          <p:nvPr/>
        </p:nvSpPr>
        <p:spPr>
          <a:xfrm>
            <a:off x="6443890" y="2663190"/>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5</a:t>
            </a:r>
            <a:endParaRPr lang="en-US" altLang="zh-CN" sz="3600" b="1">
              <a:solidFill>
                <a:srgbClr val="FFC000"/>
              </a:solidFill>
              <a:effectLst>
                <a:innerShdw blurRad="63500" dist="50800" dir="18900000">
                  <a:prstClr val="black">
                    <a:alpha val="50000"/>
                  </a:prstClr>
                </a:innerShdw>
              </a:effectLst>
              <a:sym typeface="+mn-ea"/>
            </a:endParaRPr>
          </a:p>
        </p:txBody>
      </p:sp>
      <p:sp>
        <p:nvSpPr>
          <p:cNvPr id="33" name="椭圆 32"/>
          <p:cNvSpPr/>
          <p:nvPr/>
        </p:nvSpPr>
        <p:spPr>
          <a:xfrm>
            <a:off x="9552215" y="2663190"/>
            <a:ext cx="540000" cy="540000"/>
          </a:xfrm>
          <a:prstGeom prst="ellips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6</a:t>
            </a:r>
            <a:endParaRPr lang="en-US" altLang="zh-CN" sz="3600" b="1">
              <a:solidFill>
                <a:srgbClr val="FFC000"/>
              </a:solidFill>
              <a:effectLst>
                <a:innerShdw blurRad="63500" dist="50800" dir="18900000">
                  <a:prstClr val="black">
                    <a:alpha val="50000"/>
                  </a:prstClr>
                </a:innerShdw>
              </a:effectLst>
              <a:sym typeface="+mn-ea"/>
            </a:endParaRPr>
          </a:p>
        </p:txBody>
      </p:sp>
      <p:sp>
        <p:nvSpPr>
          <p:cNvPr id="34" name="文本框 33"/>
          <p:cNvSpPr txBox="1"/>
          <p:nvPr/>
        </p:nvSpPr>
        <p:spPr>
          <a:xfrm>
            <a:off x="5027295" y="3373755"/>
            <a:ext cx="3373120" cy="1198880"/>
          </a:xfrm>
          <a:prstGeom prst="rect">
            <a:avLst/>
          </a:prstGeom>
          <a:noFill/>
        </p:spPr>
        <p:txBody>
          <a:bodyPr wrap="square" rtlCol="0">
            <a:spAutoFit/>
          </a:bodyPr>
          <a:lstStyle/>
          <a:p>
            <a:r>
              <a:rPr lang="zh-CN" altLang="en-US">
                <a:sym typeface="+mn-ea"/>
              </a:rPr>
              <a:t>钢丝绳拉断伤人。在起重吊装作业，使用断丝、断股的钢丝绳，致使钢丝绳拉断伤人也是常见事故。</a:t>
            </a:r>
            <a:endParaRPr lang="zh-CN" altLang="en-US">
              <a:sym typeface="+mn-ea"/>
            </a:endParaRPr>
          </a:p>
        </p:txBody>
      </p:sp>
      <p:sp>
        <p:nvSpPr>
          <p:cNvPr id="35" name="文本框 34"/>
          <p:cNvSpPr txBox="1"/>
          <p:nvPr/>
        </p:nvSpPr>
        <p:spPr>
          <a:xfrm>
            <a:off x="8401050" y="3388360"/>
            <a:ext cx="3101340" cy="1198880"/>
          </a:xfrm>
          <a:prstGeom prst="rect">
            <a:avLst/>
          </a:prstGeom>
          <a:noFill/>
        </p:spPr>
        <p:txBody>
          <a:bodyPr wrap="square" rtlCol="0">
            <a:spAutoFit/>
          </a:bodyPr>
          <a:lstStyle/>
          <a:p>
            <a:r>
              <a:rPr lang="zh-CN" altLang="en-US">
                <a:sym typeface="+mn-ea"/>
              </a:rPr>
              <a:t>工具损坏。因工具损坏出事故，也是起重作业常见事故原因。如起重作业常见的撬杠发生脆断伤人事故。</a:t>
            </a:r>
            <a:endParaRPr lang="zh-CN" altLang="en-US">
              <a:sym typeface="+mn-ea"/>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2019300" y="4772660"/>
            <a:ext cx="7769225" cy="1680210"/>
          </a:xfrm>
          <a:custGeom>
            <a:avLst/>
            <a:gdLst>
              <a:gd name="connisteX0" fmla="*/ 0 w 7769225"/>
              <a:gd name="connsiteY0" fmla="*/ 0 h 1680210"/>
              <a:gd name="connisteX1" fmla="*/ 4068445 w 7769225"/>
              <a:gd name="connsiteY1" fmla="*/ 1680210 h 1680210"/>
              <a:gd name="connisteX2" fmla="*/ 7769225 w 7769225"/>
              <a:gd name="connsiteY2" fmla="*/ 0 h 1680210"/>
            </a:gdLst>
            <a:ahLst/>
            <a:cxnLst>
              <a:cxn ang="0">
                <a:pos x="connisteX0" y="connsiteY0"/>
              </a:cxn>
              <a:cxn ang="0">
                <a:pos x="connisteX1" y="connsiteY1"/>
              </a:cxn>
              <a:cxn ang="0">
                <a:pos x="connisteX2" y="connsiteY2"/>
              </a:cxn>
            </a:cxnLst>
            <a:rect l="l" t="t" r="r" b="b"/>
            <a:pathLst>
              <a:path w="7769225" h="1680210">
                <a:moveTo>
                  <a:pt x="0" y="0"/>
                </a:moveTo>
                <a:lnTo>
                  <a:pt x="4068445" y="1680210"/>
                </a:lnTo>
                <a:lnTo>
                  <a:pt x="7769225" y="0"/>
                </a:lnTo>
              </a:path>
            </a:pathLst>
          </a:cu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文本框 219"/>
          <p:cNvSpPr txBox="1"/>
          <p:nvPr/>
        </p:nvSpPr>
        <p:spPr>
          <a:xfrm>
            <a:off x="504190" y="1158240"/>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26" name="矩形 25"/>
          <p:cNvSpPr/>
          <p:nvPr/>
        </p:nvSpPr>
        <p:spPr>
          <a:xfrm>
            <a:off x="610235" y="183261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文本框 5"/>
          <p:cNvSpPr txBox="1"/>
          <p:nvPr/>
        </p:nvSpPr>
        <p:spPr>
          <a:xfrm>
            <a:off x="647700" y="2506980"/>
            <a:ext cx="2816225" cy="2030095"/>
          </a:xfrm>
          <a:prstGeom prst="rect">
            <a:avLst/>
          </a:prstGeom>
          <a:noFill/>
        </p:spPr>
        <p:txBody>
          <a:bodyPr wrap="square" rtlCol="0">
            <a:spAutoFit/>
          </a:bodyPr>
          <a:lstStyle/>
          <a:p>
            <a:r>
              <a:rPr lang="zh-CN" altLang="en-US"/>
              <a:t>必须定期对职工进行安全教育培训，增强从业人员的事业心、责任感，努力提高特种作业人员安全操作技能，坚持执行操作规程及各行业自行制定的安全生产管理规定（规程）</a:t>
            </a:r>
            <a:endParaRPr lang="zh-CN" altLang="en-US"/>
          </a:p>
        </p:txBody>
      </p:sp>
      <p:sp>
        <p:nvSpPr>
          <p:cNvPr id="7" name="椭圆 6"/>
          <p:cNvSpPr/>
          <p:nvPr/>
        </p:nvSpPr>
        <p:spPr>
          <a:xfrm>
            <a:off x="4937760" y="4780915"/>
            <a:ext cx="2392680" cy="1877695"/>
          </a:xfrm>
          <a:prstGeom prst="ellipse">
            <a:avLst/>
          </a:prstGeom>
          <a:gradFill>
            <a:gsLst>
              <a:gs pos="0">
                <a:schemeClr val="accent1">
                  <a:lumMod val="5000"/>
                  <a:lumOff val="95000"/>
                </a:schemeClr>
              </a:gs>
              <a:gs pos="95000">
                <a:schemeClr val="bg2">
                  <a:lumMod val="50000"/>
                </a:schemeClr>
              </a:gs>
            </a:gsLst>
            <a:lin ang="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effectLst>
                  <a:outerShdw blurRad="50800" dist="38100" dir="8100000" algn="tr" rotWithShape="0">
                    <a:prstClr val="black">
                      <a:alpha val="40000"/>
                    </a:prstClr>
                  </a:outerShdw>
                </a:effectLst>
                <a:sym typeface="+mn-ea"/>
              </a:rPr>
              <a:t>预防人的因素造成事故的措施</a:t>
            </a:r>
            <a:endParaRPr lang="zh-CN" altLang="en-US" sz="2000" b="1">
              <a:solidFill>
                <a:schemeClr val="tx1"/>
              </a:solidFill>
              <a:effectLst>
                <a:outerShdw blurRad="50800" dist="38100" dir="8100000" algn="tr" rotWithShape="0">
                  <a:prstClr val="black">
                    <a:alpha val="40000"/>
                  </a:prstClr>
                </a:outerShdw>
              </a:effectLst>
              <a:sym typeface="+mn-ea"/>
            </a:endParaRPr>
          </a:p>
        </p:txBody>
      </p:sp>
      <p:sp>
        <p:nvSpPr>
          <p:cNvPr id="8" name="文本框 7"/>
          <p:cNvSpPr txBox="1"/>
          <p:nvPr/>
        </p:nvSpPr>
        <p:spPr>
          <a:xfrm>
            <a:off x="3961765" y="2506980"/>
            <a:ext cx="3627120" cy="2030095"/>
          </a:xfrm>
          <a:prstGeom prst="rect">
            <a:avLst/>
          </a:prstGeom>
          <a:noFill/>
        </p:spPr>
        <p:txBody>
          <a:bodyPr wrap="square" rtlCol="0">
            <a:spAutoFit/>
          </a:bodyPr>
          <a:lstStyle/>
          <a:p>
            <a:r>
              <a:rPr lang="zh-CN" altLang="en-US"/>
              <a:t>要求司机必须经过培训，取得《特种作业操作资格证》后，持证上岗，在工作中对机械设备做到“四懂”，即懂原理、懂构造、懂性能、懂用途；“三会”，即会操作、会保养、会排除故障；坚持“十字作业法”即清洁、润滑、调整、紧固、防腐。</a:t>
            </a:r>
            <a:endParaRPr lang="zh-CN" altLang="en-US"/>
          </a:p>
        </p:txBody>
      </p:sp>
      <p:sp>
        <p:nvSpPr>
          <p:cNvPr id="9" name="文本框 8"/>
          <p:cNvSpPr txBox="1"/>
          <p:nvPr/>
        </p:nvSpPr>
        <p:spPr>
          <a:xfrm>
            <a:off x="8179435" y="2506980"/>
            <a:ext cx="2816225" cy="1198880"/>
          </a:xfrm>
          <a:prstGeom prst="rect">
            <a:avLst/>
          </a:prstGeom>
          <a:noFill/>
        </p:spPr>
        <p:txBody>
          <a:bodyPr wrap="square" rtlCol="0">
            <a:spAutoFit/>
          </a:bodyPr>
          <a:lstStyle/>
          <a:p>
            <a:r>
              <a:rPr lang="zh-CN" altLang="en-US"/>
              <a:t>坚持上岗检查制度，上班前的安全交底，待确认工作人员的防护品齐全有效后，才能上岗操作。</a:t>
            </a:r>
            <a:endParaRPr lang="zh-CN" altLang="en-US"/>
          </a:p>
        </p:txBody>
      </p:sp>
      <p:grpSp>
        <p:nvGrpSpPr>
          <p:cNvPr id="30" name="组合 29"/>
          <p:cNvGrpSpPr/>
          <p:nvPr/>
        </p:nvGrpSpPr>
        <p:grpSpPr>
          <a:xfrm>
            <a:off x="727710" y="4300220"/>
            <a:ext cx="10186670" cy="455930"/>
            <a:chOff x="1146" y="6772"/>
            <a:chExt cx="16042" cy="718"/>
          </a:xfrm>
        </p:grpSpPr>
        <p:sp>
          <p:nvSpPr>
            <p:cNvPr id="24" name="左中括号 23"/>
            <p:cNvSpPr/>
            <p:nvPr/>
          </p:nvSpPr>
          <p:spPr>
            <a:xfrm rot="16200000">
              <a:off x="2877" y="5041"/>
              <a:ext cx="719" cy="4180"/>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左中括号 27"/>
            <p:cNvSpPr/>
            <p:nvPr/>
          </p:nvSpPr>
          <p:spPr>
            <a:xfrm rot="16200000">
              <a:off x="8840" y="4171"/>
              <a:ext cx="719" cy="5921"/>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左中括号 28"/>
            <p:cNvSpPr/>
            <p:nvPr/>
          </p:nvSpPr>
          <p:spPr>
            <a:xfrm rot="16200000">
              <a:off x="14739" y="5041"/>
              <a:ext cx="719" cy="4180"/>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802765" y="4756785"/>
            <a:ext cx="7880350" cy="1373505"/>
          </a:xfrm>
          <a:custGeom>
            <a:avLst/>
            <a:gdLst>
              <a:gd name="connisteX0" fmla="*/ 0 w 7769225"/>
              <a:gd name="connsiteY0" fmla="*/ 0 h 1680210"/>
              <a:gd name="connisteX1" fmla="*/ 4068445 w 7769225"/>
              <a:gd name="connsiteY1" fmla="*/ 1680210 h 1680210"/>
              <a:gd name="connisteX2" fmla="*/ 7769225 w 7769225"/>
              <a:gd name="connsiteY2" fmla="*/ 0 h 1680210"/>
            </a:gdLst>
            <a:ahLst/>
            <a:cxnLst>
              <a:cxn ang="0">
                <a:pos x="connisteX0" y="connsiteY0"/>
              </a:cxn>
              <a:cxn ang="0">
                <a:pos x="connisteX1" y="connsiteY1"/>
              </a:cxn>
              <a:cxn ang="0">
                <a:pos x="connisteX2" y="connsiteY2"/>
              </a:cxn>
            </a:cxnLst>
            <a:rect l="l" t="t" r="r" b="b"/>
            <a:pathLst>
              <a:path w="7769225" h="1680210">
                <a:moveTo>
                  <a:pt x="0" y="0"/>
                </a:moveTo>
                <a:lnTo>
                  <a:pt x="4068445" y="1680210"/>
                </a:lnTo>
                <a:lnTo>
                  <a:pt x="7769225" y="0"/>
                </a:lnTo>
              </a:path>
            </a:pathLst>
          </a:cu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文本框 219"/>
          <p:cNvSpPr txBox="1"/>
          <p:nvPr/>
        </p:nvSpPr>
        <p:spPr>
          <a:xfrm>
            <a:off x="504190" y="1158240"/>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26" name="矩形 25"/>
          <p:cNvSpPr/>
          <p:nvPr/>
        </p:nvSpPr>
        <p:spPr>
          <a:xfrm>
            <a:off x="610235" y="183261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文本框 5"/>
          <p:cNvSpPr txBox="1"/>
          <p:nvPr/>
        </p:nvSpPr>
        <p:spPr>
          <a:xfrm>
            <a:off x="838835" y="2696845"/>
            <a:ext cx="3480435" cy="1753235"/>
          </a:xfrm>
          <a:prstGeom prst="rect">
            <a:avLst/>
          </a:prstGeom>
          <a:noFill/>
        </p:spPr>
        <p:txBody>
          <a:bodyPr wrap="square" rtlCol="0">
            <a:spAutoFit/>
          </a:bodyPr>
          <a:lstStyle/>
          <a:p>
            <a:r>
              <a:rPr lang="zh-CN" altLang="en-US"/>
              <a:t>要选用先进的设备、起重工具。先进的产品具有外观美，性能好，产品设计先进，操作实用、简单、舒适、方便、稳定性好，使用时更加安全保险，能减轻劳动强度，减少疲劳，提供工作效率）</a:t>
            </a:r>
            <a:endParaRPr lang="zh-CN" altLang="en-US"/>
          </a:p>
        </p:txBody>
      </p:sp>
      <p:sp>
        <p:nvSpPr>
          <p:cNvPr id="7" name="椭圆 6"/>
          <p:cNvSpPr/>
          <p:nvPr/>
        </p:nvSpPr>
        <p:spPr>
          <a:xfrm>
            <a:off x="4670425" y="4300220"/>
            <a:ext cx="2426335" cy="2230755"/>
          </a:xfrm>
          <a:prstGeom prst="ellipse">
            <a:avLst/>
          </a:prstGeom>
          <a:gradFill>
            <a:gsLst>
              <a:gs pos="0">
                <a:schemeClr val="accent1">
                  <a:lumMod val="5000"/>
                  <a:lumOff val="95000"/>
                </a:schemeClr>
              </a:gs>
              <a:gs pos="95000">
                <a:schemeClr val="bg2">
                  <a:lumMod val="50000"/>
                </a:schemeClr>
              </a:gs>
            </a:gsLst>
            <a:lin ang="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effectLst>
                  <a:outerShdw blurRad="50800" dist="38100" dir="8100000" algn="tr" rotWithShape="0">
                    <a:prstClr val="black">
                      <a:alpha val="40000"/>
                    </a:prstClr>
                  </a:outerShdw>
                </a:effectLst>
                <a:sym typeface="+mn-ea"/>
              </a:rPr>
              <a:t>预防设备因素造成事故的措施</a:t>
            </a:r>
            <a:endParaRPr lang="zh-CN" altLang="en-US" sz="2000" b="1">
              <a:solidFill>
                <a:schemeClr val="tx1"/>
              </a:solidFill>
              <a:effectLst>
                <a:outerShdw blurRad="50800" dist="38100" dir="8100000" algn="tr" rotWithShape="0">
                  <a:prstClr val="black">
                    <a:alpha val="40000"/>
                  </a:prstClr>
                </a:outerShdw>
              </a:effectLst>
              <a:sym typeface="+mn-ea"/>
            </a:endParaRPr>
          </a:p>
        </p:txBody>
      </p:sp>
      <p:sp>
        <p:nvSpPr>
          <p:cNvPr id="9" name="文本框 8"/>
          <p:cNvSpPr txBox="1"/>
          <p:nvPr/>
        </p:nvSpPr>
        <p:spPr>
          <a:xfrm>
            <a:off x="7200265" y="2287905"/>
            <a:ext cx="3795395" cy="2306955"/>
          </a:xfrm>
          <a:prstGeom prst="rect">
            <a:avLst/>
          </a:prstGeom>
          <a:noFill/>
        </p:spPr>
        <p:txBody>
          <a:bodyPr wrap="square" rtlCol="0">
            <a:spAutoFit/>
          </a:bodyPr>
          <a:lstStyle/>
          <a:p>
            <a:r>
              <a:rPr lang="zh-CN" altLang="en-US"/>
              <a:t>建立有效地设备管理制度，必须加强接卸管理工作，抓好设备的管、用、养、修，提高设备的完好率、利用率。机械管理要做到三定，即定人，定机、定岗位。把机械使用维修的每个环节、每项要求，具体落实到每个人身上，做到人人有职责、事事有措施、设备有制度。</a:t>
            </a:r>
            <a:endParaRPr lang="zh-CN" altLang="en-US"/>
          </a:p>
        </p:txBody>
      </p:sp>
      <p:grpSp>
        <p:nvGrpSpPr>
          <p:cNvPr id="30" name="组合 29"/>
          <p:cNvGrpSpPr/>
          <p:nvPr/>
        </p:nvGrpSpPr>
        <p:grpSpPr>
          <a:xfrm>
            <a:off x="728345" y="4300220"/>
            <a:ext cx="10186670" cy="456565"/>
            <a:chOff x="1147" y="6772"/>
            <a:chExt cx="16042" cy="719"/>
          </a:xfrm>
        </p:grpSpPr>
        <p:sp>
          <p:nvSpPr>
            <p:cNvPr id="24" name="左中括号 23"/>
            <p:cNvSpPr/>
            <p:nvPr/>
          </p:nvSpPr>
          <p:spPr>
            <a:xfrm rot="16200000">
              <a:off x="3713" y="4205"/>
              <a:ext cx="719" cy="5852"/>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左中括号 28"/>
            <p:cNvSpPr/>
            <p:nvPr/>
          </p:nvSpPr>
          <p:spPr>
            <a:xfrm rot="16200000">
              <a:off x="13904" y="4206"/>
              <a:ext cx="719" cy="5850"/>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a:off x="4127500" y="4784725"/>
            <a:ext cx="3656330" cy="1680210"/>
          </a:xfrm>
          <a:custGeom>
            <a:avLst/>
            <a:gdLst>
              <a:gd name="connisteX0" fmla="*/ 0 w 7769225"/>
              <a:gd name="connsiteY0" fmla="*/ 0 h 1680210"/>
              <a:gd name="connisteX1" fmla="*/ 4068445 w 7769225"/>
              <a:gd name="connsiteY1" fmla="*/ 1680210 h 1680210"/>
              <a:gd name="connisteX2" fmla="*/ 7769225 w 7769225"/>
              <a:gd name="connsiteY2" fmla="*/ 0 h 1680210"/>
            </a:gdLst>
            <a:ahLst/>
            <a:cxnLst>
              <a:cxn ang="0">
                <a:pos x="connisteX0" y="connsiteY0"/>
              </a:cxn>
              <a:cxn ang="0">
                <a:pos x="connisteX1" y="connsiteY1"/>
              </a:cxn>
              <a:cxn ang="0">
                <a:pos x="connisteX2" y="connsiteY2"/>
              </a:cxn>
            </a:cxnLst>
            <a:rect l="l" t="t" r="r" b="b"/>
            <a:pathLst>
              <a:path w="7769225" h="1680210">
                <a:moveTo>
                  <a:pt x="0" y="0"/>
                </a:moveTo>
                <a:lnTo>
                  <a:pt x="4068445" y="1680210"/>
                </a:lnTo>
                <a:lnTo>
                  <a:pt x="7769225" y="0"/>
                </a:lnTo>
              </a:path>
            </a:pathLst>
          </a:cu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2019300" y="4772660"/>
            <a:ext cx="7769225" cy="1680210"/>
          </a:xfrm>
          <a:custGeom>
            <a:avLst/>
            <a:gdLst>
              <a:gd name="connisteX0" fmla="*/ 0 w 7769225"/>
              <a:gd name="connsiteY0" fmla="*/ 0 h 1680210"/>
              <a:gd name="connisteX1" fmla="*/ 4068445 w 7769225"/>
              <a:gd name="connsiteY1" fmla="*/ 1680210 h 1680210"/>
              <a:gd name="connisteX2" fmla="*/ 7769225 w 7769225"/>
              <a:gd name="connsiteY2" fmla="*/ 0 h 1680210"/>
            </a:gdLst>
            <a:ahLst/>
            <a:cxnLst>
              <a:cxn ang="0">
                <a:pos x="connisteX0" y="connsiteY0"/>
              </a:cxn>
              <a:cxn ang="0">
                <a:pos x="connisteX1" y="connsiteY1"/>
              </a:cxn>
              <a:cxn ang="0">
                <a:pos x="connisteX2" y="connsiteY2"/>
              </a:cxn>
            </a:cxnLst>
            <a:rect l="l" t="t" r="r" b="b"/>
            <a:pathLst>
              <a:path w="7769225" h="1680210">
                <a:moveTo>
                  <a:pt x="0" y="0"/>
                </a:moveTo>
                <a:lnTo>
                  <a:pt x="4068445" y="1680210"/>
                </a:lnTo>
                <a:lnTo>
                  <a:pt x="7769225" y="0"/>
                </a:lnTo>
              </a:path>
            </a:pathLst>
          </a:cu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文本框 219"/>
          <p:cNvSpPr txBox="1"/>
          <p:nvPr/>
        </p:nvSpPr>
        <p:spPr>
          <a:xfrm>
            <a:off x="504190" y="1158240"/>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26" name="矩形 25"/>
          <p:cNvSpPr/>
          <p:nvPr/>
        </p:nvSpPr>
        <p:spPr>
          <a:xfrm>
            <a:off x="610235" y="183261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文本框 5"/>
          <p:cNvSpPr txBox="1"/>
          <p:nvPr/>
        </p:nvSpPr>
        <p:spPr>
          <a:xfrm>
            <a:off x="838835" y="2477770"/>
            <a:ext cx="1892935" cy="1753235"/>
          </a:xfrm>
          <a:prstGeom prst="rect">
            <a:avLst/>
          </a:prstGeom>
          <a:noFill/>
        </p:spPr>
        <p:txBody>
          <a:bodyPr wrap="square" rtlCol="0">
            <a:spAutoFit/>
          </a:bodyPr>
          <a:lstStyle/>
          <a:p>
            <a:r>
              <a:rPr lang="zh-CN" altLang="en-US"/>
              <a:t>①估重和确定重心。根据起重物的形状，找出重心部件和脆弱部位，确定捆绑、挂钩方式。</a:t>
            </a:r>
            <a:endParaRPr lang="zh-CN" altLang="en-US"/>
          </a:p>
        </p:txBody>
      </p:sp>
      <p:sp>
        <p:nvSpPr>
          <p:cNvPr id="7" name="椭圆 6"/>
          <p:cNvSpPr/>
          <p:nvPr/>
        </p:nvSpPr>
        <p:spPr>
          <a:xfrm>
            <a:off x="4869815" y="4784725"/>
            <a:ext cx="2453005" cy="1957705"/>
          </a:xfrm>
          <a:prstGeom prst="ellipse">
            <a:avLst/>
          </a:prstGeom>
          <a:gradFill>
            <a:gsLst>
              <a:gs pos="0">
                <a:schemeClr val="accent1">
                  <a:lumMod val="5000"/>
                  <a:lumOff val="95000"/>
                </a:schemeClr>
              </a:gs>
              <a:gs pos="95000">
                <a:schemeClr val="bg2">
                  <a:lumMod val="50000"/>
                </a:schemeClr>
              </a:gs>
            </a:gsLst>
            <a:lin ang="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1"/>
                </a:solidFill>
                <a:effectLst>
                  <a:outerShdw blurRad="50800" dist="38100" dir="8100000" algn="tr" rotWithShape="0">
                    <a:prstClr val="black">
                      <a:alpha val="40000"/>
                    </a:prstClr>
                  </a:outerShdw>
                </a:effectLst>
                <a:sym typeface="+mn-ea"/>
              </a:rPr>
              <a:t>预防吊运普通小件造成事故的措施</a:t>
            </a:r>
            <a:endParaRPr lang="zh-CN" altLang="en-US" sz="2000" b="1">
              <a:solidFill>
                <a:schemeClr val="tx1"/>
              </a:solidFill>
              <a:effectLst>
                <a:outerShdw blurRad="50800" dist="38100" dir="8100000" algn="tr" rotWithShape="0">
                  <a:prstClr val="black">
                    <a:alpha val="40000"/>
                  </a:prstClr>
                </a:outerShdw>
              </a:effectLst>
              <a:sym typeface="+mn-ea"/>
            </a:endParaRPr>
          </a:p>
        </p:txBody>
      </p:sp>
      <p:sp>
        <p:nvSpPr>
          <p:cNvPr id="9" name="文本框 8"/>
          <p:cNvSpPr txBox="1"/>
          <p:nvPr/>
        </p:nvSpPr>
        <p:spPr>
          <a:xfrm>
            <a:off x="9058275" y="2477770"/>
            <a:ext cx="1937385" cy="2306955"/>
          </a:xfrm>
          <a:prstGeom prst="rect">
            <a:avLst/>
          </a:prstGeom>
          <a:noFill/>
        </p:spPr>
        <p:txBody>
          <a:bodyPr wrap="square" rtlCol="0">
            <a:spAutoFit/>
          </a:bodyPr>
          <a:lstStyle/>
          <a:p>
            <a:r>
              <a:rPr lang="zh-CN" altLang="en-US"/>
              <a:t>④选用起重辅助工具。索具、滚杠、撬棒、卸扣、滑轮等，都应符合起重安全要求，锈蚀或受伤的起重辅助工具都不能使用。</a:t>
            </a:r>
            <a:endParaRPr lang="zh-CN" altLang="en-US"/>
          </a:p>
        </p:txBody>
      </p:sp>
      <p:grpSp>
        <p:nvGrpSpPr>
          <p:cNvPr id="27" name="组合 26"/>
          <p:cNvGrpSpPr/>
          <p:nvPr/>
        </p:nvGrpSpPr>
        <p:grpSpPr>
          <a:xfrm>
            <a:off x="728345" y="4300220"/>
            <a:ext cx="10188575" cy="472440"/>
            <a:chOff x="1147" y="6772"/>
            <a:chExt cx="16045" cy="744"/>
          </a:xfrm>
        </p:grpSpPr>
        <p:sp>
          <p:nvSpPr>
            <p:cNvPr id="24" name="左中括号 23"/>
            <p:cNvSpPr/>
            <p:nvPr/>
          </p:nvSpPr>
          <p:spPr>
            <a:xfrm rot="16200000">
              <a:off x="2365" y="5553"/>
              <a:ext cx="719" cy="3156"/>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左中括号 28"/>
            <p:cNvSpPr/>
            <p:nvPr/>
          </p:nvSpPr>
          <p:spPr>
            <a:xfrm rot="16200000">
              <a:off x="15265" y="5566"/>
              <a:ext cx="719" cy="3134"/>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左中括号 7"/>
            <p:cNvSpPr/>
            <p:nvPr/>
          </p:nvSpPr>
          <p:spPr>
            <a:xfrm rot="16200000">
              <a:off x="6572" y="4836"/>
              <a:ext cx="719" cy="4641"/>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左中括号 22"/>
            <p:cNvSpPr/>
            <p:nvPr/>
          </p:nvSpPr>
          <p:spPr>
            <a:xfrm rot="16200000">
              <a:off x="11220" y="5137"/>
              <a:ext cx="719" cy="4038"/>
            </a:xfrm>
            <a:prstGeom prst="lef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5" name="文本框 24"/>
          <p:cNvSpPr txBox="1"/>
          <p:nvPr/>
        </p:nvSpPr>
        <p:spPr>
          <a:xfrm>
            <a:off x="3028315" y="2477770"/>
            <a:ext cx="2747010" cy="2306955"/>
          </a:xfrm>
          <a:prstGeom prst="rect">
            <a:avLst/>
          </a:prstGeom>
          <a:noFill/>
        </p:spPr>
        <p:txBody>
          <a:bodyPr wrap="square" rtlCol="0">
            <a:spAutoFit/>
          </a:bodyPr>
          <a:lstStyle/>
          <a:p>
            <a:r>
              <a:rPr lang="zh-CN" altLang="en-US"/>
              <a:t>②查看作业现场，凡起重物在起吊、移动、落位过程中要通过的空间、场地、通道，都要进行查看，防止压伤、拖拉电缆管线等设备设施。特别是起重机通过的路面一定要平整结实，防止发生倾覆。</a:t>
            </a:r>
            <a:endParaRPr lang="zh-CN" altLang="en-US"/>
          </a:p>
        </p:txBody>
      </p:sp>
      <p:sp>
        <p:nvSpPr>
          <p:cNvPr id="28" name="文本框 27"/>
          <p:cNvSpPr txBox="1"/>
          <p:nvPr/>
        </p:nvSpPr>
        <p:spPr>
          <a:xfrm>
            <a:off x="6189345" y="2477770"/>
            <a:ext cx="2324100" cy="2030095"/>
          </a:xfrm>
          <a:prstGeom prst="rect">
            <a:avLst/>
          </a:prstGeom>
          <a:noFill/>
        </p:spPr>
        <p:txBody>
          <a:bodyPr wrap="square" rtlCol="0">
            <a:spAutoFit/>
          </a:bodyPr>
          <a:lstStyle/>
          <a:p>
            <a:r>
              <a:rPr lang="zh-CN" altLang="en-US"/>
              <a:t>③确定起吊方法。起吊时，要根据起重物的形状、体积、重量，选定起吊方案。尤其是起吊大型设备，应先试吊，确认无误后才能正式起吊。。</a:t>
            </a:r>
            <a:endParaRPr lang="zh-CN" altLang="en-US"/>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文本框 219"/>
          <p:cNvSpPr txBox="1"/>
          <p:nvPr/>
        </p:nvSpPr>
        <p:spPr>
          <a:xfrm>
            <a:off x="504190" y="1158240"/>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27" name="矩形 26"/>
          <p:cNvSpPr/>
          <p:nvPr/>
        </p:nvSpPr>
        <p:spPr>
          <a:xfrm>
            <a:off x="610235" y="186245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起重吊装的“十不吊”</a:t>
            </a:r>
            <a:endParaRPr lang="zh-CN" altLang="en-US" b="1">
              <a:solidFill>
                <a:schemeClr val="tx1"/>
              </a:solidFill>
              <a:sym typeface="+mn-ea"/>
            </a:endParaRPr>
          </a:p>
        </p:txBody>
      </p:sp>
      <p:sp>
        <p:nvSpPr>
          <p:cNvPr id="6" name="折角形 5"/>
          <p:cNvSpPr/>
          <p:nvPr/>
        </p:nvSpPr>
        <p:spPr>
          <a:xfrm>
            <a:off x="786765" y="2551430"/>
            <a:ext cx="540000" cy="54000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1</a:t>
            </a:r>
            <a:endParaRPr lang="en-US" altLang="zh-CN" sz="3600" b="1">
              <a:solidFill>
                <a:srgbClr val="FFC000"/>
              </a:solidFill>
              <a:effectLst>
                <a:innerShdw blurRad="63500" dist="50800" dir="18900000">
                  <a:prstClr val="black">
                    <a:alpha val="50000"/>
                  </a:prstClr>
                </a:innerShdw>
              </a:effectLst>
              <a:sym typeface="+mn-ea"/>
            </a:endParaRPr>
          </a:p>
        </p:txBody>
      </p:sp>
      <p:sp>
        <p:nvSpPr>
          <p:cNvPr id="7" name="折角形 6"/>
          <p:cNvSpPr/>
          <p:nvPr/>
        </p:nvSpPr>
        <p:spPr>
          <a:xfrm>
            <a:off x="786765" y="3253990"/>
            <a:ext cx="540000" cy="53975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2</a:t>
            </a:r>
            <a:endParaRPr lang="en-US" altLang="zh-CN" sz="3600" b="1">
              <a:solidFill>
                <a:srgbClr val="FFC000"/>
              </a:solidFill>
              <a:effectLst>
                <a:innerShdw blurRad="63500" dist="50800" dir="18900000">
                  <a:prstClr val="black">
                    <a:alpha val="50000"/>
                  </a:prstClr>
                </a:innerShdw>
              </a:effectLst>
              <a:sym typeface="+mn-ea"/>
            </a:endParaRPr>
          </a:p>
        </p:txBody>
      </p:sp>
      <p:sp>
        <p:nvSpPr>
          <p:cNvPr id="8" name="折角形 7"/>
          <p:cNvSpPr/>
          <p:nvPr/>
        </p:nvSpPr>
        <p:spPr>
          <a:xfrm>
            <a:off x="786765" y="3956300"/>
            <a:ext cx="540000" cy="53975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3</a:t>
            </a:r>
            <a:endParaRPr lang="en-US" altLang="zh-CN" sz="3600" b="1">
              <a:solidFill>
                <a:srgbClr val="FFC000"/>
              </a:solidFill>
              <a:effectLst>
                <a:innerShdw blurRad="63500" dist="50800" dir="18900000">
                  <a:prstClr val="black">
                    <a:alpha val="50000"/>
                  </a:prstClr>
                </a:innerShdw>
              </a:effectLst>
              <a:sym typeface="+mn-ea"/>
            </a:endParaRPr>
          </a:p>
        </p:txBody>
      </p:sp>
      <p:sp>
        <p:nvSpPr>
          <p:cNvPr id="9" name="折角形 8"/>
          <p:cNvSpPr/>
          <p:nvPr/>
        </p:nvSpPr>
        <p:spPr>
          <a:xfrm>
            <a:off x="786765" y="4658610"/>
            <a:ext cx="540000" cy="53975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4</a:t>
            </a:r>
            <a:endParaRPr lang="en-US" altLang="zh-CN" sz="3600" b="1">
              <a:solidFill>
                <a:srgbClr val="FFC000"/>
              </a:solidFill>
              <a:effectLst>
                <a:innerShdw blurRad="63500" dist="50800" dir="18900000">
                  <a:prstClr val="black">
                    <a:alpha val="50000"/>
                  </a:prstClr>
                </a:innerShdw>
              </a:effectLst>
              <a:sym typeface="+mn-ea"/>
            </a:endParaRPr>
          </a:p>
        </p:txBody>
      </p:sp>
      <p:sp>
        <p:nvSpPr>
          <p:cNvPr id="23" name="折角形 22"/>
          <p:cNvSpPr/>
          <p:nvPr/>
        </p:nvSpPr>
        <p:spPr>
          <a:xfrm>
            <a:off x="786765" y="5360920"/>
            <a:ext cx="540000" cy="53975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5</a:t>
            </a:r>
            <a:endParaRPr lang="en-US" altLang="zh-CN" sz="3600" b="1">
              <a:solidFill>
                <a:srgbClr val="FFC000"/>
              </a:solidFill>
              <a:effectLst>
                <a:innerShdw blurRad="63500" dist="50800" dir="18900000">
                  <a:prstClr val="black">
                    <a:alpha val="50000"/>
                  </a:prstClr>
                </a:innerShdw>
              </a:effectLst>
              <a:sym typeface="+mn-ea"/>
            </a:endParaRPr>
          </a:p>
        </p:txBody>
      </p:sp>
      <p:sp>
        <p:nvSpPr>
          <p:cNvPr id="24" name="文本框 23"/>
          <p:cNvSpPr txBox="1"/>
          <p:nvPr/>
        </p:nvSpPr>
        <p:spPr>
          <a:xfrm>
            <a:off x="1431290" y="2420620"/>
            <a:ext cx="6868795" cy="3328670"/>
          </a:xfrm>
          <a:prstGeom prst="rect">
            <a:avLst/>
          </a:prstGeom>
          <a:noFill/>
        </p:spPr>
        <p:txBody>
          <a:bodyPr wrap="square" rtlCol="0">
            <a:spAutoFit/>
          </a:bodyPr>
          <a:lstStyle/>
          <a:p>
            <a:pPr>
              <a:lnSpc>
                <a:spcPct val="130000"/>
              </a:lnSpc>
              <a:spcBef>
                <a:spcPts val="0"/>
              </a:spcBef>
              <a:spcAft>
                <a:spcPts val="0"/>
              </a:spcAft>
            </a:pPr>
            <a:r>
              <a:rPr lang="zh-CN" altLang="en-US"/>
              <a:t>无人指挥或指挥信号不清不吊；</a:t>
            </a:r>
            <a:endParaRPr lang="zh-CN" altLang="en-US"/>
          </a:p>
          <a:p>
            <a:pPr>
              <a:lnSpc>
                <a:spcPct val="130000"/>
              </a:lnSpc>
              <a:spcBef>
                <a:spcPts val="0"/>
              </a:spcBef>
              <a:spcAft>
                <a:spcPts val="0"/>
              </a:spcAft>
            </a:pPr>
            <a:endParaRPr lang="zh-CN" altLang="en-US"/>
          </a:p>
          <a:p>
            <a:pPr>
              <a:lnSpc>
                <a:spcPct val="130000"/>
              </a:lnSpc>
              <a:spcBef>
                <a:spcPts val="0"/>
              </a:spcBef>
              <a:spcAft>
                <a:spcPts val="0"/>
              </a:spcAft>
            </a:pPr>
            <a:r>
              <a:rPr lang="zh-CN" altLang="en-US"/>
              <a:t>吊物上站人或起重臂和吊起的重物下面有人停留或行走不吊；</a:t>
            </a:r>
            <a:endParaRPr lang="zh-CN" altLang="en-US"/>
          </a:p>
          <a:p>
            <a:pPr>
              <a:lnSpc>
                <a:spcPct val="130000"/>
              </a:lnSpc>
              <a:spcBef>
                <a:spcPts val="0"/>
              </a:spcBef>
              <a:spcAft>
                <a:spcPts val="0"/>
              </a:spcAft>
            </a:pPr>
            <a:endParaRPr lang="zh-CN" altLang="en-US"/>
          </a:p>
          <a:p>
            <a:pPr>
              <a:lnSpc>
                <a:spcPct val="130000"/>
              </a:lnSpc>
              <a:spcBef>
                <a:spcPts val="0"/>
              </a:spcBef>
              <a:spcAft>
                <a:spcPts val="0"/>
              </a:spcAft>
            </a:pPr>
            <a:r>
              <a:rPr lang="zh-CN" altLang="en-US"/>
              <a:t>散装物装的太满或起吊物件捆扎不牢靠不吊；</a:t>
            </a:r>
            <a:endParaRPr lang="zh-CN" altLang="en-US"/>
          </a:p>
          <a:p>
            <a:pPr>
              <a:lnSpc>
                <a:spcPct val="130000"/>
              </a:lnSpc>
              <a:spcBef>
                <a:spcPts val="0"/>
              </a:spcBef>
              <a:spcAft>
                <a:spcPts val="0"/>
              </a:spcAft>
            </a:pPr>
            <a:endParaRPr lang="zh-CN" altLang="en-US"/>
          </a:p>
          <a:p>
            <a:pPr>
              <a:lnSpc>
                <a:spcPct val="130000"/>
              </a:lnSpc>
              <a:spcBef>
                <a:spcPts val="0"/>
              </a:spcBef>
              <a:spcAft>
                <a:spcPts val="0"/>
              </a:spcAft>
            </a:pPr>
            <a:r>
              <a:rPr lang="zh-CN" altLang="en-US"/>
              <a:t>被压住或被埋入地面的货物以及粘连、附着的物件不吊；</a:t>
            </a:r>
            <a:endParaRPr lang="zh-CN" altLang="en-US"/>
          </a:p>
          <a:p>
            <a:pPr>
              <a:lnSpc>
                <a:spcPct val="130000"/>
              </a:lnSpc>
              <a:spcBef>
                <a:spcPts val="0"/>
              </a:spcBef>
              <a:spcAft>
                <a:spcPts val="0"/>
              </a:spcAft>
            </a:pPr>
            <a:endParaRPr lang="zh-CN" altLang="en-US"/>
          </a:p>
          <a:p>
            <a:pPr>
              <a:lnSpc>
                <a:spcPct val="130000"/>
              </a:lnSpc>
              <a:spcBef>
                <a:spcPts val="0"/>
              </a:spcBef>
              <a:spcAft>
                <a:spcPts val="0"/>
              </a:spcAft>
            </a:pPr>
            <a:r>
              <a:rPr lang="zh-CN" altLang="en-US"/>
              <a:t>斜拉重物不吊；</a:t>
            </a:r>
            <a:endParaRPr lang="zh-CN" altLang="en-US"/>
          </a:p>
        </p:txBody>
      </p:sp>
      <p:pic>
        <p:nvPicPr>
          <p:cNvPr id="31" name="图片 30" descr="C:/Users/ADMINI~1/AppData/Local/Temp/kaimatting_20191027080749/output_20191027080757..pngoutput_20191027080757."/>
          <p:cNvPicPr/>
          <p:nvPr/>
        </p:nvPicPr>
        <p:blipFill>
          <a:blip r:embed="rId1"/>
          <a:srcRect l="377" t="2062" r="1777" b="7022"/>
          <a:stretch>
            <a:fillRect/>
          </a:stretch>
        </p:blipFill>
        <p:spPr>
          <a:xfrm>
            <a:off x="9318400" y="3008630"/>
            <a:ext cx="1799590" cy="1800000"/>
          </a:xfrm>
          <a:prstGeom prst="rect">
            <a:avLst/>
          </a:prstGeom>
        </p:spPr>
      </p:pic>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文本框 219"/>
          <p:cNvSpPr txBox="1"/>
          <p:nvPr/>
        </p:nvSpPr>
        <p:spPr>
          <a:xfrm>
            <a:off x="504190" y="1167765"/>
            <a:ext cx="4923155" cy="5835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sp>
        <p:nvSpPr>
          <p:cNvPr id="27" name="矩形 26"/>
          <p:cNvSpPr/>
          <p:nvPr/>
        </p:nvSpPr>
        <p:spPr>
          <a:xfrm>
            <a:off x="610235" y="186245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起重吊装的“十不吊”</a:t>
            </a:r>
            <a:endParaRPr lang="zh-CN" altLang="en-US" b="1">
              <a:solidFill>
                <a:schemeClr val="tx1"/>
              </a:solidFill>
              <a:sym typeface="+mn-ea"/>
            </a:endParaRPr>
          </a:p>
        </p:txBody>
      </p:sp>
      <p:sp>
        <p:nvSpPr>
          <p:cNvPr id="6" name="折角形 5"/>
          <p:cNvSpPr/>
          <p:nvPr/>
        </p:nvSpPr>
        <p:spPr>
          <a:xfrm>
            <a:off x="786765" y="2551430"/>
            <a:ext cx="540000" cy="54000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6</a:t>
            </a:r>
            <a:endParaRPr lang="en-US" altLang="zh-CN" sz="3600" b="1">
              <a:solidFill>
                <a:srgbClr val="FFC000"/>
              </a:solidFill>
              <a:effectLst>
                <a:innerShdw blurRad="63500" dist="50800" dir="18900000">
                  <a:prstClr val="black">
                    <a:alpha val="50000"/>
                  </a:prstClr>
                </a:innerShdw>
              </a:effectLst>
              <a:sym typeface="+mn-ea"/>
            </a:endParaRPr>
          </a:p>
        </p:txBody>
      </p:sp>
      <p:sp>
        <p:nvSpPr>
          <p:cNvPr id="7" name="折角形 6"/>
          <p:cNvSpPr/>
          <p:nvPr/>
        </p:nvSpPr>
        <p:spPr>
          <a:xfrm>
            <a:off x="786765" y="3253990"/>
            <a:ext cx="540000" cy="53975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7</a:t>
            </a:r>
            <a:endParaRPr lang="en-US" altLang="zh-CN" sz="3600" b="1">
              <a:solidFill>
                <a:srgbClr val="FFC000"/>
              </a:solidFill>
              <a:effectLst>
                <a:innerShdw blurRad="63500" dist="50800" dir="18900000">
                  <a:prstClr val="black">
                    <a:alpha val="50000"/>
                  </a:prstClr>
                </a:innerShdw>
              </a:effectLst>
              <a:sym typeface="+mn-ea"/>
            </a:endParaRPr>
          </a:p>
        </p:txBody>
      </p:sp>
      <p:sp>
        <p:nvSpPr>
          <p:cNvPr id="8" name="折角形 7"/>
          <p:cNvSpPr/>
          <p:nvPr/>
        </p:nvSpPr>
        <p:spPr>
          <a:xfrm>
            <a:off x="786765" y="3956300"/>
            <a:ext cx="540000" cy="53975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8</a:t>
            </a:r>
            <a:endParaRPr lang="en-US" altLang="zh-CN" sz="3600" b="1">
              <a:solidFill>
                <a:srgbClr val="FFC000"/>
              </a:solidFill>
              <a:effectLst>
                <a:innerShdw blurRad="63500" dist="50800" dir="18900000">
                  <a:prstClr val="black">
                    <a:alpha val="50000"/>
                  </a:prstClr>
                </a:innerShdw>
              </a:effectLst>
              <a:sym typeface="+mn-ea"/>
            </a:endParaRPr>
          </a:p>
        </p:txBody>
      </p:sp>
      <p:sp>
        <p:nvSpPr>
          <p:cNvPr id="9" name="折角形 8"/>
          <p:cNvSpPr/>
          <p:nvPr/>
        </p:nvSpPr>
        <p:spPr>
          <a:xfrm>
            <a:off x="786765" y="4658610"/>
            <a:ext cx="540000" cy="53975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olidFill>
                  <a:srgbClr val="FFC000"/>
                </a:solidFill>
                <a:effectLst>
                  <a:innerShdw blurRad="63500" dist="50800" dir="18900000">
                    <a:prstClr val="black">
                      <a:alpha val="50000"/>
                    </a:prstClr>
                  </a:innerShdw>
                </a:effectLst>
                <a:sym typeface="+mn-ea"/>
              </a:rPr>
              <a:t>9</a:t>
            </a:r>
            <a:endParaRPr lang="en-US" altLang="zh-CN" sz="3600" b="1">
              <a:solidFill>
                <a:srgbClr val="FFC000"/>
              </a:solidFill>
              <a:effectLst>
                <a:innerShdw blurRad="63500" dist="50800" dir="18900000">
                  <a:prstClr val="black">
                    <a:alpha val="50000"/>
                  </a:prstClr>
                </a:innerShdw>
              </a:effectLst>
              <a:sym typeface="+mn-ea"/>
            </a:endParaRPr>
          </a:p>
        </p:txBody>
      </p:sp>
      <p:sp>
        <p:nvSpPr>
          <p:cNvPr id="23" name="折角形 22"/>
          <p:cNvSpPr/>
          <p:nvPr/>
        </p:nvSpPr>
        <p:spPr>
          <a:xfrm>
            <a:off x="786765" y="5360920"/>
            <a:ext cx="540000" cy="539750"/>
          </a:xfrm>
          <a:prstGeom prst="foldedCorner">
            <a:avLst>
              <a:gd name="adj" fmla="val 50000"/>
            </a:avLst>
          </a:prstGeom>
          <a:gradFill>
            <a:gsLst>
              <a:gs pos="0">
                <a:schemeClr val="accent1">
                  <a:lumMod val="5000"/>
                  <a:lumOff val="95000"/>
                </a:schemeClr>
              </a:gs>
              <a:gs pos="100000">
                <a:schemeClr val="bg2">
                  <a:lumMod val="50000"/>
                </a:schemeClr>
              </a:gs>
            </a:gsLst>
            <a:lin ang="0"/>
          </a:gradFill>
          <a:ln w="15875">
            <a:gradFill>
              <a:gsLst>
                <a:gs pos="90000">
                  <a:schemeClr val="bg1"/>
                </a:gs>
                <a:gs pos="22000">
                  <a:schemeClr val="bg2">
                    <a:lumMod val="50000"/>
                  </a:schemeClr>
                </a:gs>
              </a:gsLst>
              <a:lin ang="2112000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rgbClr val="FFC000"/>
                </a:solidFill>
                <a:effectLst>
                  <a:innerShdw blurRad="63500" dist="50800" dir="18900000">
                    <a:prstClr val="black">
                      <a:alpha val="50000"/>
                    </a:prstClr>
                  </a:innerShdw>
                </a:effectLst>
                <a:sym typeface="+mn-ea"/>
              </a:rPr>
              <a:t>10</a:t>
            </a:r>
            <a:endParaRPr lang="en-US" altLang="zh-CN" b="1">
              <a:solidFill>
                <a:srgbClr val="FFC000"/>
              </a:solidFill>
              <a:effectLst>
                <a:innerShdw blurRad="63500" dist="50800" dir="18900000">
                  <a:prstClr val="black">
                    <a:alpha val="50000"/>
                  </a:prstClr>
                </a:innerShdw>
              </a:effectLst>
              <a:sym typeface="+mn-ea"/>
            </a:endParaRPr>
          </a:p>
        </p:txBody>
      </p:sp>
      <p:sp>
        <p:nvSpPr>
          <p:cNvPr id="24" name="文本框 23"/>
          <p:cNvSpPr txBox="1"/>
          <p:nvPr/>
        </p:nvSpPr>
        <p:spPr>
          <a:xfrm>
            <a:off x="1431290" y="2420620"/>
            <a:ext cx="6868795" cy="3328670"/>
          </a:xfrm>
          <a:prstGeom prst="rect">
            <a:avLst/>
          </a:prstGeom>
          <a:noFill/>
        </p:spPr>
        <p:txBody>
          <a:bodyPr wrap="square" rtlCol="0">
            <a:spAutoFit/>
          </a:bodyPr>
          <a:lstStyle/>
          <a:p>
            <a:pPr>
              <a:lnSpc>
                <a:spcPct val="130000"/>
              </a:lnSpc>
              <a:spcBef>
                <a:spcPts val="0"/>
              </a:spcBef>
              <a:spcAft>
                <a:spcPts val="0"/>
              </a:spcAft>
            </a:pPr>
            <a:r>
              <a:rPr lang="zh-CN" altLang="en-US"/>
              <a:t>被吊物菱角处与捆绑钢丝绳间未加衬垫时不吊；</a:t>
            </a:r>
            <a:endParaRPr lang="zh-CN" altLang="en-US"/>
          </a:p>
          <a:p>
            <a:pPr>
              <a:lnSpc>
                <a:spcPct val="130000"/>
              </a:lnSpc>
              <a:spcBef>
                <a:spcPts val="0"/>
              </a:spcBef>
              <a:spcAft>
                <a:spcPts val="0"/>
              </a:spcAft>
            </a:pPr>
            <a:endParaRPr lang="zh-CN" altLang="en-US"/>
          </a:p>
          <a:p>
            <a:pPr>
              <a:lnSpc>
                <a:spcPct val="130000"/>
              </a:lnSpc>
              <a:spcBef>
                <a:spcPts val="0"/>
              </a:spcBef>
              <a:spcAft>
                <a:spcPts val="0"/>
              </a:spcAft>
            </a:pPr>
            <a:r>
              <a:rPr lang="zh-CN" altLang="en-US"/>
              <a:t>货物超载不吊；</a:t>
            </a:r>
            <a:endParaRPr lang="zh-CN" altLang="en-US"/>
          </a:p>
          <a:p>
            <a:pPr>
              <a:lnSpc>
                <a:spcPct val="130000"/>
              </a:lnSpc>
              <a:spcBef>
                <a:spcPts val="0"/>
              </a:spcBef>
              <a:spcAft>
                <a:spcPts val="0"/>
              </a:spcAft>
            </a:pPr>
            <a:endParaRPr lang="zh-CN" altLang="en-US"/>
          </a:p>
          <a:p>
            <a:pPr>
              <a:lnSpc>
                <a:spcPct val="130000"/>
              </a:lnSpc>
              <a:spcBef>
                <a:spcPts val="0"/>
              </a:spcBef>
              <a:spcAft>
                <a:spcPts val="0"/>
              </a:spcAft>
            </a:pPr>
            <a:r>
              <a:rPr lang="zh-CN" altLang="en-US"/>
              <a:t>结构或零部件有影响安全工作的缺陷或损伤时不吊；</a:t>
            </a:r>
            <a:endParaRPr lang="zh-CN" altLang="en-US"/>
          </a:p>
          <a:p>
            <a:pPr>
              <a:lnSpc>
                <a:spcPct val="130000"/>
              </a:lnSpc>
              <a:spcBef>
                <a:spcPts val="0"/>
              </a:spcBef>
              <a:spcAft>
                <a:spcPts val="0"/>
              </a:spcAft>
            </a:pPr>
            <a:endParaRPr lang="zh-CN" altLang="en-US"/>
          </a:p>
          <a:p>
            <a:pPr>
              <a:lnSpc>
                <a:spcPct val="130000"/>
              </a:lnSpc>
              <a:spcBef>
                <a:spcPts val="0"/>
              </a:spcBef>
              <a:spcAft>
                <a:spcPts val="0"/>
              </a:spcAft>
            </a:pPr>
            <a:r>
              <a:rPr lang="zh-CN" altLang="en-US"/>
              <a:t>工作场地昏暗，无法看清场地时不吊；</a:t>
            </a:r>
            <a:endParaRPr lang="zh-CN" altLang="en-US"/>
          </a:p>
          <a:p>
            <a:pPr>
              <a:lnSpc>
                <a:spcPct val="130000"/>
              </a:lnSpc>
              <a:spcBef>
                <a:spcPts val="0"/>
              </a:spcBef>
              <a:spcAft>
                <a:spcPts val="0"/>
              </a:spcAft>
            </a:pPr>
            <a:endParaRPr lang="zh-CN" altLang="en-US"/>
          </a:p>
          <a:p>
            <a:pPr>
              <a:lnSpc>
                <a:spcPct val="130000"/>
              </a:lnSpc>
              <a:spcBef>
                <a:spcPts val="0"/>
              </a:spcBef>
              <a:spcAft>
                <a:spcPts val="0"/>
              </a:spcAft>
            </a:pPr>
            <a:r>
              <a:rPr lang="zh-CN" altLang="en-US"/>
              <a:t>露天作业遇有六级以上大风及大雾等恶劣天气时不吊。</a:t>
            </a:r>
            <a:endParaRPr lang="zh-CN" altLang="en-US"/>
          </a:p>
        </p:txBody>
      </p:sp>
      <p:pic>
        <p:nvPicPr>
          <p:cNvPr id="31" name="图片 30" descr="C:/Users/ADMINI~1/AppData/Local/Temp/kaimatting_20191027080749/output_20191027080757..pngoutput_20191027080757."/>
          <p:cNvPicPr/>
          <p:nvPr/>
        </p:nvPicPr>
        <p:blipFill>
          <a:blip r:embed="rId1"/>
          <a:srcRect l="377" t="2062" r="1777" b="7022"/>
          <a:stretch>
            <a:fillRect/>
          </a:stretch>
        </p:blipFill>
        <p:spPr>
          <a:xfrm>
            <a:off x="9318400" y="3008630"/>
            <a:ext cx="1799590" cy="1800000"/>
          </a:xfrm>
          <a:prstGeom prst="rect">
            <a:avLst/>
          </a:prstGeom>
        </p:spPr>
      </p:pic>
      <p:sp>
        <p:nvSpPr>
          <p:cNvPr id="4" name="矩形 3"/>
          <p:cNvSpPr/>
          <p:nvPr>
            <p:custDataLst>
              <p:tags r:id="rId2"/>
            </p:custDataLst>
          </p:nvPr>
        </p:nvSpPr>
        <p:spPr>
          <a:xfrm>
            <a:off x="0" y="45910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等腰三角形 232"/>
          <p:cNvSpPr/>
          <p:nvPr/>
        </p:nvSpPr>
        <p:spPr>
          <a:xfrm rot="16200000">
            <a:off x="7556500" y="2988945"/>
            <a:ext cx="2025015" cy="1826895"/>
          </a:xfrm>
          <a:prstGeom prst="triangle">
            <a:avLst/>
          </a:prstGeom>
          <a:noFill/>
          <a:ln w="508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198370" y="3613150"/>
            <a:ext cx="7124700" cy="582930"/>
            <a:chOff x="3462" y="5690"/>
            <a:chExt cx="11220" cy="918"/>
          </a:xfrm>
          <a:effectLst>
            <a:outerShdw blurRad="50800" dist="38100" dir="8100000" algn="tr" rotWithShape="0">
              <a:prstClr val="black">
                <a:alpha val="40000"/>
              </a:prstClr>
            </a:outerShdw>
          </a:effectLst>
        </p:grpSpPr>
        <p:grpSp>
          <p:nvGrpSpPr>
            <p:cNvPr id="222" name="组合 221"/>
            <p:cNvGrpSpPr/>
            <p:nvPr/>
          </p:nvGrpSpPr>
          <p:grpSpPr>
            <a:xfrm>
              <a:off x="13832" y="5725"/>
              <a:ext cx="850" cy="850"/>
              <a:chOff x="8444" y="1470"/>
              <a:chExt cx="3720" cy="3254"/>
            </a:xfrm>
            <a:solidFill>
              <a:schemeClr val="tx1"/>
            </a:solidFill>
          </p:grpSpPr>
          <p:sp>
            <p:nvSpPr>
              <p:cNvPr id="223" name="矩形 222"/>
              <p:cNvSpPr/>
              <p:nvPr/>
            </p:nvSpPr>
            <p:spPr>
              <a:xfrm>
                <a:off x="8444" y="4170"/>
                <a:ext cx="3720"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矩形 223"/>
              <p:cNvSpPr/>
              <p:nvPr/>
            </p:nvSpPr>
            <p:spPr>
              <a:xfrm>
                <a:off x="8661" y="1470"/>
                <a:ext cx="3225"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矩形 224"/>
              <p:cNvSpPr/>
              <p:nvPr/>
            </p:nvSpPr>
            <p:spPr>
              <a:xfrm>
                <a:off x="8841" y="2760"/>
                <a:ext cx="2895"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6" name="文本框 225"/>
            <p:cNvSpPr txBox="1"/>
            <p:nvPr/>
          </p:nvSpPr>
          <p:spPr>
            <a:xfrm>
              <a:off x="3462" y="5690"/>
              <a:ext cx="7753" cy="919"/>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grpSp>
      <p:sp>
        <p:nvSpPr>
          <p:cNvPr id="4" name="矩形 3"/>
          <p:cNvSpPr/>
          <p:nvPr>
            <p:custDataLst>
              <p:tags r:id="rId1"/>
            </p:custDataLst>
          </p:nvPr>
        </p:nvSpPr>
        <p:spPr>
          <a:xfrm>
            <a:off x="0" y="38163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43355" y="2138680"/>
            <a:ext cx="6003925" cy="3830955"/>
          </a:xfrm>
          <a:prstGeom prst="rect">
            <a:avLst/>
          </a:prstGeom>
          <a:noFill/>
        </p:spPr>
        <p:txBody>
          <a:bodyPr wrap="square" rtlCol="0">
            <a:spAutoFit/>
          </a:bodyPr>
          <a:lstStyle/>
          <a:p>
            <a:pPr>
              <a:lnSpc>
                <a:spcPct val="150000"/>
              </a:lnSpc>
            </a:pPr>
            <a:r>
              <a:rPr lang="en-US" altLang="zh-CN"/>
              <a:t>      </a:t>
            </a:r>
            <a:r>
              <a:t>焊接就是通过加热或者加压，或者两种并用，并且使用或不用填充材料，使工件达到结合的方法。</a:t>
            </a:r>
          </a:p>
          <a:p>
            <a:pPr>
              <a:lnSpc>
                <a:spcPct val="150000"/>
              </a:lnSpc>
            </a:pPr>
            <a:r>
              <a:t>切割就是使一个物件（部件、零件、机件）分开，变成两个或多个的工艺过程。</a:t>
            </a:r>
          </a:p>
          <a:p>
            <a:pPr>
              <a:lnSpc>
                <a:spcPct val="150000"/>
              </a:lnSpc>
            </a:pPr>
            <a:r>
              <a:t>        焊割是一种重要的金属加工方法，随着工业生产和建筑业地高度发展，金属焊割工艺已经成为不可缺少的一项生产技术。但是，在金属材料焊割作业中，会产生大量的有害因素对人的身体健康造成威胁；容易引发火灾爆炸事故。因此，确保焊割作业安全就显得十分重要。</a:t>
            </a:r>
          </a:p>
        </p:txBody>
      </p:sp>
      <p:sp>
        <p:nvSpPr>
          <p:cNvPr id="226" name="文本框 225"/>
          <p:cNvSpPr txBox="1"/>
          <p:nvPr/>
        </p:nvSpPr>
        <p:spPr>
          <a:xfrm>
            <a:off x="504190" y="1158240"/>
            <a:ext cx="4923155" cy="583565"/>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pic>
        <p:nvPicPr>
          <p:cNvPr id="9" name="图片 8" descr="C:/Users/ADMINI~1/AppData/Local/Temp/kaimatting_20191026101205/output_20191026101216..pngoutput_20191026101216."/>
          <p:cNvPicPr>
            <a:picLocks noChangeAspect="1"/>
          </p:cNvPicPr>
          <p:nvPr/>
        </p:nvPicPr>
        <p:blipFill>
          <a:blip r:embed="rId1">
            <a:clrChange>
              <a:clrFrom>
                <a:srgbClr val="F5F5F5">
                  <a:alpha val="100000"/>
                </a:srgbClr>
              </a:clrFrom>
              <a:clrTo>
                <a:srgbClr val="F5F5F5">
                  <a:alpha val="100000"/>
                  <a:alpha val="0"/>
                </a:srgbClr>
              </a:clrTo>
            </a:clrChange>
            <a:lum bright="-100000"/>
          </a:blip>
          <a:stretch>
            <a:fillRect/>
          </a:stretch>
        </p:blipFill>
        <p:spPr>
          <a:xfrm>
            <a:off x="9909175" y="3632200"/>
            <a:ext cx="1713865" cy="2337435"/>
          </a:xfrm>
          <a:prstGeom prst="rect">
            <a:avLst/>
          </a:prstGeom>
        </p:spPr>
      </p:pic>
      <p:sp>
        <p:nvSpPr>
          <p:cNvPr id="5" name="矩形 4"/>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文本框 225"/>
          <p:cNvSpPr txBox="1"/>
          <p:nvPr/>
        </p:nvSpPr>
        <p:spPr>
          <a:xfrm>
            <a:off x="504190" y="1158240"/>
            <a:ext cx="4923155" cy="583565"/>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sp>
        <p:nvSpPr>
          <p:cNvPr id="8" name="圆角矩形 7"/>
          <p:cNvSpPr/>
          <p:nvPr/>
        </p:nvSpPr>
        <p:spPr>
          <a:xfrm>
            <a:off x="838200" y="2599055"/>
            <a:ext cx="2682875" cy="2609850"/>
          </a:xfrm>
          <a:prstGeom prst="roundRect">
            <a:avLst>
              <a:gd name="adj" fmla="val 26836"/>
            </a:avLst>
          </a:prstGeom>
          <a:gradFill>
            <a:gsLst>
              <a:gs pos="0">
                <a:schemeClr val="accent1">
                  <a:lumMod val="5000"/>
                  <a:lumOff val="95000"/>
                </a:schemeClr>
              </a:gs>
              <a:gs pos="100000">
                <a:schemeClr val="bg2">
                  <a:lumMod val="50000"/>
                </a:schemeClr>
              </a:gs>
            </a:gsLst>
            <a:path path="circle">
              <a:fillToRect l="50000" t="50000" r="50000" b="50000"/>
            </a:path>
            <a:tileRect/>
          </a:gradFill>
          <a:ln w="127000">
            <a:gradFill>
              <a:gsLst>
                <a:gs pos="88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14750" y="2312035"/>
            <a:ext cx="1400175" cy="3183890"/>
            <a:chOff x="5850" y="3322"/>
            <a:chExt cx="2205" cy="5014"/>
          </a:xfrm>
        </p:grpSpPr>
        <p:sp>
          <p:nvSpPr>
            <p:cNvPr id="7" name="左中括号 6"/>
            <p:cNvSpPr/>
            <p:nvPr/>
          </p:nvSpPr>
          <p:spPr>
            <a:xfrm>
              <a:off x="6639" y="3322"/>
              <a:ext cx="1416" cy="5015"/>
            </a:xfrm>
            <a:prstGeom prst="leftBracket">
              <a:avLst>
                <a:gd name="adj" fmla="val 643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任意多边形 22"/>
            <p:cNvSpPr/>
            <p:nvPr/>
          </p:nvSpPr>
          <p:spPr>
            <a:xfrm>
              <a:off x="5850" y="5829"/>
              <a:ext cx="2205" cy="0"/>
            </a:xfrm>
            <a:custGeom>
              <a:avLst/>
              <a:gdLst>
                <a:gd name="connisteX0" fmla="*/ 0 w 1400175"/>
                <a:gd name="connsiteY0" fmla="*/ 0 h 0"/>
                <a:gd name="connisteX1" fmla="*/ 1400175 w 1400175"/>
                <a:gd name="connsiteY1" fmla="*/ 0 h 0"/>
              </a:gdLst>
              <a:ahLst/>
              <a:cxnLst>
                <a:cxn ang="0">
                  <a:pos x="connisteX0" y="connsiteY0"/>
                </a:cxn>
                <a:cxn ang="0">
                  <a:pos x="connisteX1" y="connsiteY1"/>
                </a:cxn>
              </a:cxnLst>
              <a:rect l="l" t="t" r="r" b="b"/>
              <a:pathLst>
                <a:path w="1400175">
                  <a:moveTo>
                    <a:pt x="0" y="0"/>
                  </a:moveTo>
                  <a:lnTo>
                    <a:pt x="1400175"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5309870" y="225679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26" name="矩形 25"/>
          <p:cNvSpPr/>
          <p:nvPr/>
        </p:nvSpPr>
        <p:spPr>
          <a:xfrm>
            <a:off x="5309870" y="371983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27" name="矩形 26"/>
          <p:cNvSpPr/>
          <p:nvPr/>
        </p:nvSpPr>
        <p:spPr>
          <a:xfrm>
            <a:off x="5309870" y="520890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焊接切割作业“十个不准”</a:t>
            </a:r>
            <a:endParaRPr lang="zh-CN" altLang="en-US" b="1">
              <a:solidFill>
                <a:schemeClr val="tx1"/>
              </a:solidFill>
              <a:sym typeface="+mn-ea"/>
            </a:endParaRPr>
          </a:p>
        </p:txBody>
      </p:sp>
      <p:sp>
        <p:nvSpPr>
          <p:cNvPr id="28" name="文本框 27"/>
          <p:cNvSpPr txBox="1"/>
          <p:nvPr/>
        </p:nvSpPr>
        <p:spPr>
          <a:xfrm>
            <a:off x="1395730" y="3120390"/>
            <a:ext cx="1406525" cy="1568450"/>
          </a:xfrm>
          <a:prstGeom prst="rect">
            <a:avLst/>
          </a:prstGeom>
          <a:noFill/>
        </p:spPr>
        <p:txBody>
          <a:bodyPr wrap="square" rtlCol="0">
            <a:spAutoFit/>
          </a:bodyPr>
          <a:lstStyle/>
          <a:p>
            <a:r>
              <a:rPr lang="zh-CN" altLang="en-US" sz="3200" b="1">
                <a:solidFill>
                  <a:schemeClr val="tx1"/>
                </a:solidFill>
                <a:effectLst/>
              </a:rPr>
              <a:t>焊接与切割作业要求</a:t>
            </a:r>
            <a:endParaRPr lang="zh-CN" altLang="en-US" sz="3200" b="1">
              <a:solidFill>
                <a:schemeClr val="tx1"/>
              </a:solidFill>
              <a:effectLst/>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文本框 225"/>
          <p:cNvSpPr txBox="1"/>
          <p:nvPr/>
        </p:nvSpPr>
        <p:spPr>
          <a:xfrm>
            <a:off x="504190" y="1158240"/>
            <a:ext cx="4923155" cy="583565"/>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sp>
        <p:nvSpPr>
          <p:cNvPr id="25" name="矩形 24"/>
          <p:cNvSpPr/>
          <p:nvPr/>
        </p:nvSpPr>
        <p:spPr>
          <a:xfrm>
            <a:off x="610235" y="184404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6" name="圆角矩形 5"/>
          <p:cNvSpPr/>
          <p:nvPr/>
        </p:nvSpPr>
        <p:spPr>
          <a:xfrm>
            <a:off x="1525905" y="2713355"/>
            <a:ext cx="3240000" cy="2880000"/>
          </a:xfrm>
          <a:prstGeom prst="roundRect">
            <a:avLst>
              <a:gd name="adj" fmla="val 9252"/>
            </a:avLst>
          </a:prstGeom>
          <a:gradFill>
            <a:gsLst>
              <a:gs pos="21000">
                <a:srgbClr val="E6E6E6"/>
              </a:gs>
              <a:gs pos="100000">
                <a:schemeClr val="bg2">
                  <a:lumMod val="50000"/>
                </a:schemeClr>
              </a:gs>
            </a:gsLst>
            <a:lin ang="0"/>
          </a:gradFill>
          <a:ln w="63500">
            <a:gradFill>
              <a:gsLst>
                <a:gs pos="100000">
                  <a:srgbClr val="C8C8C8"/>
                </a:gs>
                <a:gs pos="0">
                  <a:schemeClr val="bg2">
                    <a:lumMod val="50000"/>
                  </a:schemeClr>
                </a:gs>
              </a:gsLst>
              <a:lin ang="0"/>
              <a:tileRect/>
            </a:gra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金属材料在焊割作业中，会产生金属烟尘、有毒气体、弧关辐射、噪声、放射物质和高频电磁场等有害因素。</a:t>
            </a:r>
            <a:endParaRPr lang="zh-CN" altLang="en-US" b="1">
              <a:solidFill>
                <a:schemeClr val="tx1"/>
              </a:solidFill>
              <a:sym typeface="+mn-ea"/>
            </a:endParaRPr>
          </a:p>
          <a:p>
            <a:pPr lvl="0" algn="ctr">
              <a:buClrTx/>
              <a:buSzTx/>
              <a:buFontTx/>
            </a:pPr>
            <a:endParaRPr lang="zh-CN" altLang="en-US" b="1">
              <a:solidFill>
                <a:schemeClr val="tx1"/>
              </a:solidFill>
              <a:sym typeface="+mn-ea"/>
            </a:endParaRPr>
          </a:p>
        </p:txBody>
      </p:sp>
      <p:sp>
        <p:nvSpPr>
          <p:cNvPr id="9" name="圆角矩形 8"/>
          <p:cNvSpPr/>
          <p:nvPr/>
        </p:nvSpPr>
        <p:spPr>
          <a:xfrm>
            <a:off x="6639560" y="2654300"/>
            <a:ext cx="3240000" cy="2880000"/>
          </a:xfrm>
          <a:prstGeom prst="roundRect">
            <a:avLst>
              <a:gd name="adj" fmla="val 9252"/>
            </a:avLst>
          </a:prstGeom>
          <a:gradFill>
            <a:gsLst>
              <a:gs pos="21000">
                <a:srgbClr val="E6E6E6"/>
              </a:gs>
              <a:gs pos="100000">
                <a:schemeClr val="bg2">
                  <a:lumMod val="50000"/>
                </a:schemeClr>
              </a:gs>
            </a:gsLst>
            <a:lin ang="0"/>
          </a:gradFill>
          <a:ln w="63500">
            <a:gradFill>
              <a:gsLst>
                <a:gs pos="100000">
                  <a:srgbClr val="C8C8C8"/>
                </a:gs>
                <a:gs pos="0">
                  <a:schemeClr val="bg2">
                    <a:lumMod val="50000"/>
                  </a:schemeClr>
                </a:gs>
              </a:gsLst>
              <a:lin ang="0"/>
              <a:tileRect/>
            </a:gra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a:p>
            <a:pPr lvl="0" algn="ctr">
              <a:buClrTx/>
              <a:buSzTx/>
              <a:buFontTx/>
            </a:pPr>
            <a:r>
              <a:rPr lang="zh-CN" altLang="en-US" b="1">
                <a:solidFill>
                  <a:schemeClr val="tx1"/>
                </a:solidFill>
                <a:sym typeface="+mn-ea"/>
              </a:rPr>
              <a:t>如果焊割存在缺陷，安全可靠性得不到保证，或操作中不注意安全，违法操作规程，就会造成火灾、爆炸、灼伤、中毒和高处坠落等伤害事故，危及焊工和其他生产人员的安全和健康及财产损失的生产事故。</a:t>
            </a:r>
            <a:endParaRPr lang="zh-CN" altLang="en-US" b="1">
              <a:solidFill>
                <a:schemeClr val="tx1"/>
              </a:solidFill>
              <a:sym typeface="+mn-ea"/>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文本框 225"/>
          <p:cNvSpPr txBox="1"/>
          <p:nvPr/>
        </p:nvSpPr>
        <p:spPr>
          <a:xfrm>
            <a:off x="504190" y="1158240"/>
            <a:ext cx="4923155" cy="583565"/>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sp>
        <p:nvSpPr>
          <p:cNvPr id="26" name="矩形 25"/>
          <p:cNvSpPr/>
          <p:nvPr/>
        </p:nvSpPr>
        <p:spPr>
          <a:xfrm>
            <a:off x="504190" y="183324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剪去对角的矩形 5"/>
          <p:cNvSpPr/>
          <p:nvPr/>
        </p:nvSpPr>
        <p:spPr>
          <a:xfrm>
            <a:off x="1126490" y="2550795"/>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a:t>
            </a:r>
            <a:endParaRPr lang="en-US" altLang="zh-CN" b="1">
              <a:solidFill>
                <a:schemeClr val="tx1"/>
              </a:solidFill>
              <a:sym typeface="+mn-ea"/>
            </a:endParaRPr>
          </a:p>
        </p:txBody>
      </p:sp>
      <p:sp>
        <p:nvSpPr>
          <p:cNvPr id="7" name="剪去对角的矩形 6"/>
          <p:cNvSpPr/>
          <p:nvPr/>
        </p:nvSpPr>
        <p:spPr>
          <a:xfrm>
            <a:off x="1126490" y="3305810"/>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2</a:t>
            </a:r>
            <a:endParaRPr lang="en-US" altLang="zh-CN" b="1">
              <a:solidFill>
                <a:schemeClr val="tx1"/>
              </a:solidFill>
              <a:sym typeface="+mn-ea"/>
            </a:endParaRPr>
          </a:p>
        </p:txBody>
      </p:sp>
      <p:sp>
        <p:nvSpPr>
          <p:cNvPr id="8" name="剪去对角的矩形 7"/>
          <p:cNvSpPr/>
          <p:nvPr/>
        </p:nvSpPr>
        <p:spPr>
          <a:xfrm>
            <a:off x="1126490" y="4060825"/>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3</a:t>
            </a:r>
            <a:endParaRPr lang="en-US" altLang="zh-CN" b="1">
              <a:solidFill>
                <a:schemeClr val="tx1"/>
              </a:solidFill>
              <a:sym typeface="+mn-ea"/>
            </a:endParaRPr>
          </a:p>
        </p:txBody>
      </p:sp>
      <p:sp>
        <p:nvSpPr>
          <p:cNvPr id="9" name="剪去对角的矩形 8"/>
          <p:cNvSpPr/>
          <p:nvPr/>
        </p:nvSpPr>
        <p:spPr>
          <a:xfrm>
            <a:off x="1126490" y="4815840"/>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4</a:t>
            </a:r>
            <a:endParaRPr lang="en-US" altLang="zh-CN" b="1">
              <a:solidFill>
                <a:schemeClr val="tx1"/>
              </a:solidFill>
              <a:sym typeface="+mn-ea"/>
            </a:endParaRPr>
          </a:p>
        </p:txBody>
      </p:sp>
      <p:sp>
        <p:nvSpPr>
          <p:cNvPr id="23" name="剪去对角的矩形 22"/>
          <p:cNvSpPr/>
          <p:nvPr/>
        </p:nvSpPr>
        <p:spPr>
          <a:xfrm>
            <a:off x="1126490" y="5570855"/>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5</a:t>
            </a:r>
            <a:endParaRPr lang="en-US" altLang="zh-CN" b="1">
              <a:solidFill>
                <a:schemeClr val="tx1"/>
              </a:solidFill>
              <a:sym typeface="+mn-ea"/>
            </a:endParaRPr>
          </a:p>
        </p:txBody>
      </p:sp>
      <p:sp>
        <p:nvSpPr>
          <p:cNvPr id="29" name="文本框 28"/>
          <p:cNvSpPr txBox="1"/>
          <p:nvPr/>
        </p:nvSpPr>
        <p:spPr>
          <a:xfrm>
            <a:off x="1741805" y="2537460"/>
            <a:ext cx="8874760" cy="3415030"/>
          </a:xfrm>
          <a:prstGeom prst="rect">
            <a:avLst/>
          </a:prstGeom>
          <a:noFill/>
        </p:spPr>
        <p:txBody>
          <a:bodyPr wrap="square" rtlCol="0">
            <a:spAutoFit/>
          </a:bodyPr>
          <a:lstStyle/>
          <a:p>
            <a:r>
              <a:rPr lang="zh-CN" altLang="en-US"/>
              <a:t>焊割作业操作人员必须经专门培训考核合格，并取得《特种作业操作资格证》后，持证上岗。</a:t>
            </a:r>
            <a:endParaRPr lang="zh-CN" altLang="en-US"/>
          </a:p>
          <a:p>
            <a:endParaRPr lang="zh-CN" altLang="en-US"/>
          </a:p>
          <a:p>
            <a:r>
              <a:rPr lang="zh-CN" altLang="en-US"/>
              <a:t>作业前必须按规定办理“三级动火”手续。进行焊割作业时，作业现场必须配备灭火器材，并指派监护人员。</a:t>
            </a:r>
            <a:endParaRPr lang="zh-CN" altLang="en-US"/>
          </a:p>
          <a:p>
            <a:endParaRPr lang="zh-CN" altLang="en-US"/>
          </a:p>
          <a:p>
            <a:r>
              <a:rPr lang="zh-CN" altLang="en-US"/>
              <a:t>作业人员必须穿戴劳动防护用品，如面罩、手套、安全鞋等。</a:t>
            </a:r>
            <a:endParaRPr lang="zh-CN" altLang="en-US"/>
          </a:p>
          <a:p>
            <a:endParaRPr lang="zh-CN" altLang="en-US"/>
          </a:p>
          <a:p>
            <a:r>
              <a:rPr lang="zh-CN" altLang="en-US"/>
              <a:t>作业场所应设置防护挡板，防止焊花四溅或对其他人员的电弧辐射伤害。动火设备和运行设备应有效隔离，如管道上用盲板，加封头塞头，或拆掉一节管子的防范方法。</a:t>
            </a:r>
            <a:endParaRPr lang="zh-CN" altLang="en-US"/>
          </a:p>
          <a:p>
            <a:endParaRPr lang="zh-CN" altLang="en-US"/>
          </a:p>
          <a:p>
            <a:r>
              <a:rPr lang="zh-CN" altLang="en-US"/>
              <a:t>在有易燃易爆物品场所进行作业时，必须对周围环境采取清理、遮挡等安全措施。</a:t>
            </a:r>
            <a:endParaRPr lang="zh-CN" altLang="en-US"/>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文本框 225"/>
          <p:cNvSpPr txBox="1"/>
          <p:nvPr/>
        </p:nvSpPr>
        <p:spPr>
          <a:xfrm>
            <a:off x="504190" y="1158240"/>
            <a:ext cx="4923155" cy="583565"/>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sp>
        <p:nvSpPr>
          <p:cNvPr id="26" name="矩形 25"/>
          <p:cNvSpPr/>
          <p:nvPr/>
        </p:nvSpPr>
        <p:spPr>
          <a:xfrm>
            <a:off x="504190" y="183324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剪去对角的矩形 5"/>
          <p:cNvSpPr/>
          <p:nvPr/>
        </p:nvSpPr>
        <p:spPr>
          <a:xfrm>
            <a:off x="1126490" y="2550795"/>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6</a:t>
            </a:r>
            <a:endParaRPr lang="en-US" altLang="zh-CN" b="1">
              <a:solidFill>
                <a:schemeClr val="tx1"/>
              </a:solidFill>
              <a:sym typeface="+mn-ea"/>
            </a:endParaRPr>
          </a:p>
        </p:txBody>
      </p:sp>
      <p:sp>
        <p:nvSpPr>
          <p:cNvPr id="7" name="剪去对角的矩形 6"/>
          <p:cNvSpPr/>
          <p:nvPr/>
        </p:nvSpPr>
        <p:spPr>
          <a:xfrm>
            <a:off x="1126490" y="3305810"/>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7</a:t>
            </a:r>
            <a:endParaRPr lang="en-US" altLang="zh-CN" b="1">
              <a:solidFill>
                <a:schemeClr val="tx1"/>
              </a:solidFill>
              <a:sym typeface="+mn-ea"/>
            </a:endParaRPr>
          </a:p>
        </p:txBody>
      </p:sp>
      <p:sp>
        <p:nvSpPr>
          <p:cNvPr id="8" name="剪去对角的矩形 7"/>
          <p:cNvSpPr/>
          <p:nvPr/>
        </p:nvSpPr>
        <p:spPr>
          <a:xfrm>
            <a:off x="1126490" y="4060825"/>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8</a:t>
            </a:r>
            <a:endParaRPr lang="en-US" altLang="zh-CN" b="1">
              <a:solidFill>
                <a:schemeClr val="tx1"/>
              </a:solidFill>
              <a:sym typeface="+mn-ea"/>
            </a:endParaRPr>
          </a:p>
        </p:txBody>
      </p:sp>
      <p:sp>
        <p:nvSpPr>
          <p:cNvPr id="9" name="剪去对角的矩形 8"/>
          <p:cNvSpPr/>
          <p:nvPr/>
        </p:nvSpPr>
        <p:spPr>
          <a:xfrm>
            <a:off x="1126490" y="4815840"/>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9</a:t>
            </a:r>
            <a:endParaRPr lang="en-US" altLang="zh-CN" b="1">
              <a:solidFill>
                <a:schemeClr val="tx1"/>
              </a:solidFill>
              <a:sym typeface="+mn-ea"/>
            </a:endParaRPr>
          </a:p>
        </p:txBody>
      </p:sp>
      <p:sp>
        <p:nvSpPr>
          <p:cNvPr id="23" name="剪去对角的矩形 22"/>
          <p:cNvSpPr/>
          <p:nvPr/>
        </p:nvSpPr>
        <p:spPr>
          <a:xfrm>
            <a:off x="1126490" y="5570855"/>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10</a:t>
            </a:r>
            <a:endParaRPr lang="en-US" altLang="zh-CN" b="1">
              <a:solidFill>
                <a:schemeClr val="tx1"/>
              </a:solidFill>
              <a:sym typeface="+mn-ea"/>
            </a:endParaRPr>
          </a:p>
        </p:txBody>
      </p:sp>
      <p:sp>
        <p:nvSpPr>
          <p:cNvPr id="29" name="文本框 28"/>
          <p:cNvSpPr txBox="1"/>
          <p:nvPr/>
        </p:nvSpPr>
        <p:spPr>
          <a:xfrm>
            <a:off x="1741805" y="2391410"/>
            <a:ext cx="9254490" cy="3692525"/>
          </a:xfrm>
          <a:prstGeom prst="rect">
            <a:avLst/>
          </a:prstGeom>
          <a:noFill/>
        </p:spPr>
        <p:txBody>
          <a:bodyPr wrap="square" rtlCol="0">
            <a:spAutoFit/>
          </a:bodyPr>
          <a:lstStyle/>
          <a:p>
            <a:pPr>
              <a:lnSpc>
                <a:spcPct val="200000"/>
              </a:lnSpc>
            </a:pPr>
            <a:r>
              <a:rPr lang="zh-CN" altLang="en-US"/>
              <a:t>对于禁火区内需要动火的设备、管道及其附近，应从主体上拆下，移至安全处动火检修。</a:t>
            </a:r>
            <a:endParaRPr lang="zh-CN" altLang="en-US"/>
          </a:p>
          <a:p>
            <a:pPr>
              <a:lnSpc>
                <a:spcPct val="300000"/>
              </a:lnSpc>
            </a:pPr>
            <a:r>
              <a:rPr lang="zh-CN" altLang="en-US"/>
              <a:t>电焊设备必须有良好的接地保护或接零。</a:t>
            </a:r>
            <a:endParaRPr lang="zh-CN" altLang="en-US"/>
          </a:p>
          <a:p>
            <a:pPr>
              <a:lnSpc>
                <a:spcPct val="200000"/>
              </a:lnSpc>
            </a:pPr>
            <a:r>
              <a:rPr lang="zh-CN" altLang="en-US"/>
              <a:t>使用气瓶要谨慎，不要碰撞、抛掷，氧气瓶的防止回火器等安全防护装置必须齐全有效。</a:t>
            </a:r>
            <a:endParaRPr lang="zh-CN" altLang="en-US"/>
          </a:p>
          <a:p>
            <a:pPr>
              <a:lnSpc>
                <a:spcPct val="200000"/>
              </a:lnSpc>
            </a:pPr>
            <a:endParaRPr lang="zh-CN" altLang="en-US"/>
          </a:p>
          <a:p>
            <a:pPr>
              <a:lnSpc>
                <a:spcPct val="100000"/>
              </a:lnSpc>
            </a:pPr>
            <a:r>
              <a:rPr lang="zh-CN" altLang="en-US"/>
              <a:t>使用中的气瓶应垂直存放，与明火等热源的距离不少于10米，氧气瓶与乙醛瓶的安全距离应不小于5米。</a:t>
            </a:r>
            <a:endParaRPr lang="zh-CN" altLang="en-US"/>
          </a:p>
          <a:p>
            <a:pPr>
              <a:lnSpc>
                <a:spcPct val="200000"/>
              </a:lnSpc>
            </a:pPr>
            <a:r>
              <a:rPr lang="zh-CN" altLang="en-US"/>
              <a:t>不应在潮湿或雨雪天气等环境下进行焊接作业，以防发生触电事故。</a:t>
            </a:r>
            <a:endParaRPr lang="zh-CN" altLang="en-US"/>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文本框 225"/>
          <p:cNvSpPr txBox="1"/>
          <p:nvPr/>
        </p:nvSpPr>
        <p:spPr>
          <a:xfrm>
            <a:off x="504190" y="1158240"/>
            <a:ext cx="4923155" cy="583565"/>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sp>
        <p:nvSpPr>
          <p:cNvPr id="26" name="矩形 25"/>
          <p:cNvSpPr/>
          <p:nvPr/>
        </p:nvSpPr>
        <p:spPr>
          <a:xfrm>
            <a:off x="504190" y="183324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剪去对角的矩形 5"/>
          <p:cNvSpPr/>
          <p:nvPr/>
        </p:nvSpPr>
        <p:spPr>
          <a:xfrm>
            <a:off x="1126490" y="2550795"/>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11</a:t>
            </a:r>
            <a:endParaRPr lang="en-US" altLang="zh-CN" b="1">
              <a:solidFill>
                <a:schemeClr val="tx1"/>
              </a:solidFill>
              <a:sym typeface="+mn-ea"/>
            </a:endParaRPr>
          </a:p>
        </p:txBody>
      </p:sp>
      <p:sp>
        <p:nvSpPr>
          <p:cNvPr id="7" name="剪去对角的矩形 6"/>
          <p:cNvSpPr/>
          <p:nvPr/>
        </p:nvSpPr>
        <p:spPr>
          <a:xfrm>
            <a:off x="1126490" y="3597910"/>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12</a:t>
            </a:r>
            <a:endParaRPr lang="en-US" altLang="zh-CN" b="1">
              <a:solidFill>
                <a:schemeClr val="tx1"/>
              </a:solidFill>
              <a:sym typeface="+mn-ea"/>
            </a:endParaRPr>
          </a:p>
        </p:txBody>
      </p:sp>
      <p:sp>
        <p:nvSpPr>
          <p:cNvPr id="8" name="剪去对角的矩形 7"/>
          <p:cNvSpPr/>
          <p:nvPr/>
        </p:nvSpPr>
        <p:spPr>
          <a:xfrm>
            <a:off x="1126490" y="4265295"/>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13</a:t>
            </a:r>
            <a:endParaRPr lang="en-US" altLang="zh-CN" b="1">
              <a:solidFill>
                <a:schemeClr val="tx1"/>
              </a:solidFill>
              <a:sym typeface="+mn-ea"/>
            </a:endParaRPr>
          </a:p>
        </p:txBody>
      </p:sp>
      <p:sp>
        <p:nvSpPr>
          <p:cNvPr id="9" name="剪去对角的矩形 8"/>
          <p:cNvSpPr/>
          <p:nvPr/>
        </p:nvSpPr>
        <p:spPr>
          <a:xfrm>
            <a:off x="1126490" y="5020310"/>
            <a:ext cx="316865" cy="443230"/>
          </a:xfrm>
          <a:prstGeom prst="snip2DiagRect">
            <a:avLst>
              <a:gd name="adj1" fmla="val 0"/>
              <a:gd name="adj2" fmla="val 50000"/>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14</a:t>
            </a:r>
            <a:endParaRPr lang="en-US" altLang="zh-CN" b="1">
              <a:solidFill>
                <a:schemeClr val="tx1"/>
              </a:solidFill>
              <a:sym typeface="+mn-ea"/>
            </a:endParaRPr>
          </a:p>
        </p:txBody>
      </p:sp>
      <p:sp>
        <p:nvSpPr>
          <p:cNvPr id="29" name="文本框 28"/>
          <p:cNvSpPr txBox="1"/>
          <p:nvPr/>
        </p:nvSpPr>
        <p:spPr>
          <a:xfrm>
            <a:off x="1741805" y="2479040"/>
            <a:ext cx="9254490" cy="3138170"/>
          </a:xfrm>
          <a:prstGeom prst="rect">
            <a:avLst/>
          </a:prstGeom>
          <a:noFill/>
        </p:spPr>
        <p:txBody>
          <a:bodyPr wrap="square" rtlCol="0">
            <a:spAutoFit/>
          </a:bodyPr>
          <a:lstStyle/>
          <a:p>
            <a:pPr>
              <a:lnSpc>
                <a:spcPct val="100000"/>
              </a:lnSpc>
            </a:pPr>
            <a:r>
              <a:rPr lang="zh-CN" altLang="en-US"/>
              <a:t>在进行焊割作业时，操作人员应站在上风向操作。需要动火的设备或在狭小仓室内作业时，凡有条件打开的锅盖、入孔、料孔等，必须立即打开，要加强通风，避免有害气体对人体造成危害。</a:t>
            </a:r>
            <a:endParaRPr lang="zh-CN" altLang="en-US"/>
          </a:p>
          <a:p>
            <a:pPr>
              <a:lnSpc>
                <a:spcPct val="100000"/>
              </a:lnSpc>
            </a:pPr>
            <a:endParaRPr lang="zh-CN" altLang="en-US"/>
          </a:p>
          <a:p>
            <a:pPr>
              <a:lnSpc>
                <a:spcPct val="100000"/>
              </a:lnSpc>
            </a:pPr>
            <a:r>
              <a:rPr lang="zh-CN" altLang="en-US"/>
              <a:t>盛装过油料等易燃易爆物品的容器进行焊接作业时，必须采取清洗、置换等安全措施，经检查符合安全要求后可进行焊割作业。</a:t>
            </a:r>
            <a:endParaRPr lang="zh-CN" altLang="en-US"/>
          </a:p>
          <a:p>
            <a:pPr>
              <a:lnSpc>
                <a:spcPct val="100000"/>
              </a:lnSpc>
            </a:pPr>
            <a:endParaRPr lang="zh-CN" altLang="en-US"/>
          </a:p>
          <a:p>
            <a:pPr>
              <a:lnSpc>
                <a:spcPct val="100000"/>
              </a:lnSpc>
            </a:pPr>
            <a:r>
              <a:rPr lang="zh-CN" altLang="en-US"/>
              <a:t>严禁焊割密闭容器。</a:t>
            </a:r>
            <a:endParaRPr lang="zh-CN" altLang="en-US"/>
          </a:p>
          <a:p>
            <a:pPr>
              <a:lnSpc>
                <a:spcPct val="100000"/>
              </a:lnSpc>
            </a:pPr>
            <a:endParaRPr lang="zh-CN" altLang="en-US"/>
          </a:p>
          <a:p>
            <a:pPr>
              <a:lnSpc>
                <a:spcPct val="100000"/>
              </a:lnSpc>
            </a:pPr>
            <a:r>
              <a:rPr lang="zh-CN" altLang="en-US"/>
              <a:t>焊割作业结束前，应对作业地点进行清理。凡发现火星或还在冒烟的焊渣，要用水将火星扑灭，不留后患。</a:t>
            </a:r>
            <a:endParaRPr lang="zh-CN" altLang="en-US"/>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文本框 225"/>
          <p:cNvSpPr txBox="1"/>
          <p:nvPr/>
        </p:nvSpPr>
        <p:spPr>
          <a:xfrm>
            <a:off x="504190" y="1158240"/>
            <a:ext cx="4923155" cy="583565"/>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sp>
        <p:nvSpPr>
          <p:cNvPr id="27" name="矩形 26"/>
          <p:cNvSpPr/>
          <p:nvPr/>
        </p:nvSpPr>
        <p:spPr>
          <a:xfrm>
            <a:off x="610235" y="183261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焊接切割作业“十个不准”</a:t>
            </a:r>
            <a:endParaRPr lang="zh-CN" altLang="en-US" b="1">
              <a:solidFill>
                <a:schemeClr val="tx1"/>
              </a:solidFill>
              <a:sym typeface="+mn-ea"/>
            </a:endParaRPr>
          </a:p>
        </p:txBody>
      </p:sp>
      <p:sp>
        <p:nvSpPr>
          <p:cNvPr id="6" name="禁止符 5"/>
          <p:cNvSpPr/>
          <p:nvPr/>
        </p:nvSpPr>
        <p:spPr>
          <a:xfrm>
            <a:off x="864235" y="2521585"/>
            <a:ext cx="540000" cy="54000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a:t>
            </a:r>
            <a:endParaRPr lang="en-US" altLang="zh-CN" b="1">
              <a:solidFill>
                <a:schemeClr val="tx1"/>
              </a:solidFill>
              <a:sym typeface="+mn-ea"/>
            </a:endParaRPr>
          </a:p>
        </p:txBody>
      </p:sp>
      <p:sp>
        <p:nvSpPr>
          <p:cNvPr id="7" name="禁止符 6"/>
          <p:cNvSpPr/>
          <p:nvPr/>
        </p:nvSpPr>
        <p:spPr>
          <a:xfrm>
            <a:off x="864235" y="3220335"/>
            <a:ext cx="540000" cy="53975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2</a:t>
            </a:r>
            <a:endParaRPr lang="en-US" altLang="zh-CN" b="1">
              <a:solidFill>
                <a:schemeClr val="tx1"/>
              </a:solidFill>
              <a:sym typeface="+mn-ea"/>
            </a:endParaRPr>
          </a:p>
        </p:txBody>
      </p:sp>
      <p:sp>
        <p:nvSpPr>
          <p:cNvPr id="8" name="禁止符 7"/>
          <p:cNvSpPr/>
          <p:nvPr/>
        </p:nvSpPr>
        <p:spPr>
          <a:xfrm>
            <a:off x="864235" y="3918835"/>
            <a:ext cx="540000" cy="53975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3</a:t>
            </a:r>
            <a:endParaRPr lang="en-US" altLang="zh-CN" b="1">
              <a:solidFill>
                <a:schemeClr val="tx1"/>
              </a:solidFill>
              <a:sym typeface="+mn-ea"/>
            </a:endParaRPr>
          </a:p>
        </p:txBody>
      </p:sp>
      <p:sp>
        <p:nvSpPr>
          <p:cNvPr id="9" name="禁止符 8"/>
          <p:cNvSpPr/>
          <p:nvPr/>
        </p:nvSpPr>
        <p:spPr>
          <a:xfrm>
            <a:off x="864235" y="4617335"/>
            <a:ext cx="540000" cy="53975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4</a:t>
            </a:r>
            <a:endParaRPr lang="en-US" altLang="zh-CN" b="1">
              <a:solidFill>
                <a:schemeClr val="tx1"/>
              </a:solidFill>
              <a:sym typeface="+mn-ea"/>
            </a:endParaRPr>
          </a:p>
        </p:txBody>
      </p:sp>
      <p:sp>
        <p:nvSpPr>
          <p:cNvPr id="23" name="禁止符 22"/>
          <p:cNvSpPr/>
          <p:nvPr/>
        </p:nvSpPr>
        <p:spPr>
          <a:xfrm>
            <a:off x="864235" y="5315835"/>
            <a:ext cx="540000" cy="53975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5</a:t>
            </a:r>
            <a:endParaRPr lang="en-US" altLang="zh-CN" b="1">
              <a:solidFill>
                <a:schemeClr val="tx1"/>
              </a:solidFill>
              <a:sym typeface="+mn-ea"/>
            </a:endParaRPr>
          </a:p>
        </p:txBody>
      </p:sp>
      <p:sp>
        <p:nvSpPr>
          <p:cNvPr id="24" name="文本框 23"/>
          <p:cNvSpPr txBox="1"/>
          <p:nvPr/>
        </p:nvSpPr>
        <p:spPr>
          <a:xfrm>
            <a:off x="1677670" y="2607310"/>
            <a:ext cx="7061200" cy="368300"/>
          </a:xfrm>
          <a:prstGeom prst="rect">
            <a:avLst/>
          </a:prstGeom>
          <a:noFill/>
        </p:spPr>
        <p:txBody>
          <a:bodyPr wrap="square" rtlCol="0">
            <a:spAutoFit/>
          </a:bodyPr>
          <a:lstStyle/>
          <a:p>
            <a:r>
              <a:rPr lang="zh-CN" altLang="en-US"/>
              <a:t>无特种作业操作证者，不准焊割；</a:t>
            </a:r>
            <a:endParaRPr lang="zh-CN" altLang="en-US"/>
          </a:p>
        </p:txBody>
      </p:sp>
      <p:sp>
        <p:nvSpPr>
          <p:cNvPr id="25" name="文本框 24"/>
          <p:cNvSpPr txBox="1"/>
          <p:nvPr/>
        </p:nvSpPr>
        <p:spPr>
          <a:xfrm>
            <a:off x="1677670" y="5401310"/>
            <a:ext cx="7061200" cy="368300"/>
          </a:xfrm>
          <a:prstGeom prst="rect">
            <a:avLst/>
          </a:prstGeom>
          <a:noFill/>
        </p:spPr>
        <p:txBody>
          <a:bodyPr wrap="square" rtlCol="0">
            <a:spAutoFit/>
          </a:bodyPr>
          <a:lstStyle/>
          <a:p>
            <a:r>
              <a:rPr lang="zh-CN" altLang="en-US"/>
              <a:t>盛装过易燃易爆物质容器管道未经彻底清洗的，不准焊割；</a:t>
            </a:r>
            <a:endParaRPr lang="zh-CN" altLang="en-US"/>
          </a:p>
        </p:txBody>
      </p:sp>
      <p:sp>
        <p:nvSpPr>
          <p:cNvPr id="28" name="文本框 27"/>
          <p:cNvSpPr txBox="1"/>
          <p:nvPr/>
        </p:nvSpPr>
        <p:spPr>
          <a:xfrm>
            <a:off x="1677670" y="4702810"/>
            <a:ext cx="7061200" cy="368300"/>
          </a:xfrm>
          <a:prstGeom prst="rect">
            <a:avLst/>
          </a:prstGeom>
          <a:noFill/>
        </p:spPr>
        <p:txBody>
          <a:bodyPr wrap="square" rtlCol="0">
            <a:spAutoFit/>
          </a:bodyPr>
          <a:lstStyle/>
          <a:p>
            <a:r>
              <a:rPr lang="zh-CN" altLang="en-US"/>
              <a:t>不</a:t>
            </a:r>
            <a:r>
              <a:rPr lang="zh-CN" altLang="en-US" smtClean="0"/>
              <a:t>了解</a:t>
            </a:r>
            <a:r>
              <a:rPr lang="en-US" altLang="zh-CN"/>
              <a:t>[</a:t>
            </a:r>
            <a:r>
              <a:rPr lang="zh-CN" altLang="en-US"/>
              <a:t>获取资料咨询微信：</a:t>
            </a:r>
            <a:r>
              <a:rPr lang="en-US" altLang="zh-CN"/>
              <a:t>ansyingsj1]</a:t>
            </a:r>
            <a:r>
              <a:rPr lang="zh-CN" altLang="en-US" smtClean="0"/>
              <a:t>焊</a:t>
            </a:r>
            <a:r>
              <a:rPr lang="zh-CN" altLang="en-US"/>
              <a:t>件内部情况的，不准焊割；</a:t>
            </a:r>
            <a:endParaRPr lang="zh-CN" altLang="en-US"/>
          </a:p>
        </p:txBody>
      </p:sp>
      <p:sp>
        <p:nvSpPr>
          <p:cNvPr id="29" name="文本框 28"/>
          <p:cNvSpPr txBox="1"/>
          <p:nvPr/>
        </p:nvSpPr>
        <p:spPr>
          <a:xfrm>
            <a:off x="1677670" y="4004310"/>
            <a:ext cx="7061200" cy="368300"/>
          </a:xfrm>
          <a:prstGeom prst="rect">
            <a:avLst/>
          </a:prstGeom>
          <a:noFill/>
        </p:spPr>
        <p:txBody>
          <a:bodyPr wrap="square" rtlCol="0">
            <a:spAutoFit/>
          </a:bodyPr>
          <a:lstStyle/>
          <a:p>
            <a:r>
              <a:rPr lang="zh-CN" altLang="en-US"/>
              <a:t>在容器作业不具备相应条件的，不准焊割；</a:t>
            </a:r>
            <a:endParaRPr lang="zh-CN" altLang="en-US"/>
          </a:p>
        </p:txBody>
      </p:sp>
      <p:sp>
        <p:nvSpPr>
          <p:cNvPr id="30" name="文本框 29"/>
          <p:cNvSpPr txBox="1"/>
          <p:nvPr/>
        </p:nvSpPr>
        <p:spPr>
          <a:xfrm>
            <a:off x="1677670" y="3305810"/>
            <a:ext cx="7061200" cy="368300"/>
          </a:xfrm>
          <a:prstGeom prst="rect">
            <a:avLst/>
          </a:prstGeom>
          <a:noFill/>
        </p:spPr>
        <p:txBody>
          <a:bodyPr wrap="square" rtlCol="0">
            <a:spAutoFit/>
          </a:bodyPr>
          <a:lstStyle/>
          <a:p>
            <a:r>
              <a:rPr lang="zh-CN" altLang="en-US"/>
              <a:t>在重点要害部门和重要场所未经办理动火审批手续，不准焊割；</a:t>
            </a:r>
            <a:endParaRPr lang="zh-CN" altLang="en-US"/>
          </a:p>
        </p:txBody>
      </p:sp>
      <p:pic>
        <p:nvPicPr>
          <p:cNvPr id="31" name="图片 30" descr="C:/Users/ADMINI~1/AppData/Local/Temp/kaimatting_20191027080749/output_20191027080757..pngoutput_20191027080757."/>
          <p:cNvPicPr/>
          <p:nvPr/>
        </p:nvPicPr>
        <p:blipFill>
          <a:blip r:embed="rId1"/>
          <a:srcRect l="377" t="2062" r="1777" b="7022"/>
          <a:stretch>
            <a:fillRect/>
          </a:stretch>
        </p:blipFill>
        <p:spPr>
          <a:xfrm>
            <a:off x="9318400" y="3008630"/>
            <a:ext cx="1799590" cy="1800000"/>
          </a:xfrm>
          <a:prstGeom prst="rect">
            <a:avLst/>
          </a:prstGeom>
        </p:spPr>
      </p:pic>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grpSp>
        <p:nvGrpSpPr>
          <p:cNvPr id="24" name="组合 23"/>
          <p:cNvGrpSpPr/>
          <p:nvPr/>
        </p:nvGrpSpPr>
        <p:grpSpPr>
          <a:xfrm>
            <a:off x="8483600" y="2748915"/>
            <a:ext cx="2406650" cy="1079500"/>
            <a:chOff x="7140" y="5116"/>
            <a:chExt cx="3790" cy="1700"/>
          </a:xfrm>
          <a:solidFill>
            <a:schemeClr val="bg1"/>
          </a:solidFill>
        </p:grpSpPr>
        <p:sp>
          <p:nvSpPr>
            <p:cNvPr id="86" name="任意多边形 85"/>
            <p:cNvSpPr/>
            <p:nvPr/>
          </p:nvSpPr>
          <p:spPr>
            <a:xfrm>
              <a:off x="7140" y="5116"/>
              <a:ext cx="1701" cy="1701"/>
            </a:xfrm>
            <a:custGeom>
              <a:avLst/>
              <a:gdLst>
                <a:gd name="connisteX0" fmla="*/ 1095375 w 1124585"/>
                <a:gd name="connsiteY0" fmla="*/ 0 h 1346200"/>
                <a:gd name="connisteX1" fmla="*/ 0 w 1124585"/>
                <a:gd name="connsiteY1" fmla="*/ 42545 h 1346200"/>
                <a:gd name="connisteX2" fmla="*/ 0 w 1124585"/>
                <a:gd name="connsiteY2" fmla="*/ 1317625 h 1346200"/>
                <a:gd name="connisteX3" fmla="*/ 229235 w 1124585"/>
                <a:gd name="connsiteY3" fmla="*/ 1317625 h 1346200"/>
                <a:gd name="connisteX4" fmla="*/ 200660 w 1124585"/>
                <a:gd name="connsiteY4" fmla="*/ 207645 h 1346200"/>
                <a:gd name="connisteX5" fmla="*/ 923925 w 1124585"/>
                <a:gd name="connsiteY5" fmla="*/ 171450 h 1346200"/>
                <a:gd name="connisteX6" fmla="*/ 909320 w 1124585"/>
                <a:gd name="connsiteY6" fmla="*/ 343535 h 1346200"/>
                <a:gd name="connisteX7" fmla="*/ 236220 w 1124585"/>
                <a:gd name="connsiteY7" fmla="*/ 365125 h 1346200"/>
                <a:gd name="connisteX8" fmla="*/ 257810 w 1124585"/>
                <a:gd name="connsiteY8" fmla="*/ 529590 h 1346200"/>
                <a:gd name="connisteX9" fmla="*/ 923925 w 1124585"/>
                <a:gd name="connsiteY9" fmla="*/ 515620 h 1346200"/>
                <a:gd name="connisteX10" fmla="*/ 909320 w 1124585"/>
                <a:gd name="connsiteY10" fmla="*/ 701675 h 1346200"/>
                <a:gd name="connisteX11" fmla="*/ 264795 w 1124585"/>
                <a:gd name="connsiteY11" fmla="*/ 687705 h 1346200"/>
                <a:gd name="connisteX12" fmla="*/ 236220 w 1124585"/>
                <a:gd name="connsiteY12" fmla="*/ 902335 h 1346200"/>
                <a:gd name="connisteX13" fmla="*/ 923925 w 1124585"/>
                <a:gd name="connsiteY13" fmla="*/ 866140 h 1346200"/>
                <a:gd name="connisteX14" fmla="*/ 909320 w 1124585"/>
                <a:gd name="connsiteY14" fmla="*/ 1052830 h 1346200"/>
                <a:gd name="connisteX15" fmla="*/ 845185 w 1124585"/>
                <a:gd name="connsiteY15" fmla="*/ 1059815 h 1346200"/>
                <a:gd name="connisteX16" fmla="*/ 243205 w 1124585"/>
                <a:gd name="connsiteY16" fmla="*/ 1066800 h 1346200"/>
                <a:gd name="connisteX17" fmla="*/ 264795 w 1124585"/>
                <a:gd name="connsiteY17" fmla="*/ 1245870 h 1346200"/>
                <a:gd name="connisteX18" fmla="*/ 351155 w 1124585"/>
                <a:gd name="connsiteY18" fmla="*/ 1231900 h 1346200"/>
                <a:gd name="connisteX19" fmla="*/ 902335 w 1124585"/>
                <a:gd name="connsiteY19" fmla="*/ 1224280 h 1346200"/>
                <a:gd name="connisteX20" fmla="*/ 852170 w 1124585"/>
                <a:gd name="connsiteY20" fmla="*/ 1346200 h 1346200"/>
                <a:gd name="connisteX21" fmla="*/ 1124585 w 1124585"/>
                <a:gd name="connsiteY21" fmla="*/ 1317625 h 1346200"/>
                <a:gd name="connisteX22" fmla="*/ 1095375 w 1124585"/>
                <a:gd name="connsiteY22" fmla="*/ 0 h 1346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Lst>
              <a:rect l="l" t="t" r="r" b="b"/>
              <a:pathLst>
                <a:path w="1124585" h="1346200">
                  <a:moveTo>
                    <a:pt x="1095375" y="0"/>
                  </a:moveTo>
                  <a:lnTo>
                    <a:pt x="0" y="42545"/>
                  </a:lnTo>
                  <a:lnTo>
                    <a:pt x="0" y="1317625"/>
                  </a:lnTo>
                  <a:lnTo>
                    <a:pt x="229235" y="1317625"/>
                  </a:lnTo>
                  <a:lnTo>
                    <a:pt x="200660" y="207645"/>
                  </a:lnTo>
                  <a:lnTo>
                    <a:pt x="923925" y="171450"/>
                  </a:lnTo>
                  <a:lnTo>
                    <a:pt x="909320" y="343535"/>
                  </a:lnTo>
                  <a:lnTo>
                    <a:pt x="236220" y="365125"/>
                  </a:lnTo>
                  <a:lnTo>
                    <a:pt x="257810" y="529590"/>
                  </a:lnTo>
                  <a:lnTo>
                    <a:pt x="923925" y="515620"/>
                  </a:lnTo>
                  <a:lnTo>
                    <a:pt x="909320" y="701675"/>
                  </a:lnTo>
                  <a:lnTo>
                    <a:pt x="264795" y="687705"/>
                  </a:lnTo>
                  <a:lnTo>
                    <a:pt x="236220" y="902335"/>
                  </a:lnTo>
                  <a:lnTo>
                    <a:pt x="923925" y="866140"/>
                  </a:lnTo>
                  <a:lnTo>
                    <a:pt x="909320" y="1052830"/>
                  </a:lnTo>
                  <a:lnTo>
                    <a:pt x="845185" y="1059815"/>
                  </a:lnTo>
                  <a:lnTo>
                    <a:pt x="243205" y="1066800"/>
                  </a:lnTo>
                  <a:lnTo>
                    <a:pt x="264795" y="1245870"/>
                  </a:lnTo>
                  <a:lnTo>
                    <a:pt x="351155" y="1231900"/>
                  </a:lnTo>
                  <a:lnTo>
                    <a:pt x="902335" y="1224280"/>
                  </a:lnTo>
                  <a:lnTo>
                    <a:pt x="852170" y="1346200"/>
                  </a:lnTo>
                  <a:lnTo>
                    <a:pt x="1124585" y="1317625"/>
                  </a:lnTo>
                  <a:lnTo>
                    <a:pt x="109537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tx1"/>
                </a:solidFill>
                <a:effectLst>
                  <a:outerShdw blurRad="38100" dist="19050" dir="2700000" algn="tl" rotWithShape="0">
                    <a:schemeClr val="dk1">
                      <a:alpha val="40000"/>
                    </a:schemeClr>
                  </a:outerShdw>
                </a:effectLst>
                <a:highlight>
                  <a:srgbClr val="FFFF00"/>
                </a:highlight>
              </a:endParaRPr>
            </a:p>
          </p:txBody>
        </p:sp>
        <p:sp>
          <p:nvSpPr>
            <p:cNvPr id="89" name="任意多边形 88"/>
            <p:cNvSpPr/>
            <p:nvPr/>
          </p:nvSpPr>
          <p:spPr>
            <a:xfrm>
              <a:off x="9230" y="5116"/>
              <a:ext cx="1701" cy="1701"/>
            </a:xfrm>
            <a:custGeom>
              <a:avLst/>
              <a:gdLst>
                <a:gd name="connisteX0" fmla="*/ 157480 w 1446530"/>
                <a:gd name="connsiteY0" fmla="*/ 0 h 1389380"/>
                <a:gd name="connisteX1" fmla="*/ 114935 w 1446530"/>
                <a:gd name="connsiteY1" fmla="*/ 172085 h 1389380"/>
                <a:gd name="connisteX2" fmla="*/ 1031240 w 1446530"/>
                <a:gd name="connsiteY2" fmla="*/ 172085 h 1389380"/>
                <a:gd name="connisteX3" fmla="*/ 1017270 w 1446530"/>
                <a:gd name="connsiteY3" fmla="*/ 315595 h 1389380"/>
                <a:gd name="connisteX4" fmla="*/ 179070 w 1446530"/>
                <a:gd name="connsiteY4" fmla="*/ 272415 h 1389380"/>
                <a:gd name="connisteX5" fmla="*/ 186055 w 1446530"/>
                <a:gd name="connsiteY5" fmla="*/ 458470 h 1389380"/>
                <a:gd name="connisteX6" fmla="*/ 1017270 w 1446530"/>
                <a:gd name="connsiteY6" fmla="*/ 429895 h 1389380"/>
                <a:gd name="connisteX7" fmla="*/ 1052830 w 1446530"/>
                <a:gd name="connsiteY7" fmla="*/ 530225 h 1389380"/>
                <a:gd name="connisteX8" fmla="*/ 0 w 1446530"/>
                <a:gd name="connsiteY8" fmla="*/ 530225 h 1389380"/>
                <a:gd name="connisteX9" fmla="*/ 43180 w 1446530"/>
                <a:gd name="connsiteY9" fmla="*/ 680720 h 1389380"/>
                <a:gd name="connisteX10" fmla="*/ 673100 w 1446530"/>
                <a:gd name="connsiteY10" fmla="*/ 694690 h 1389380"/>
                <a:gd name="connisteX11" fmla="*/ 644525 w 1446530"/>
                <a:gd name="connsiteY11" fmla="*/ 823595 h 1389380"/>
                <a:gd name="connisteX12" fmla="*/ 351155 w 1446530"/>
                <a:gd name="connsiteY12" fmla="*/ 974090 h 1389380"/>
                <a:gd name="connisteX13" fmla="*/ 443865 w 1446530"/>
                <a:gd name="connsiteY13" fmla="*/ 873760 h 1389380"/>
                <a:gd name="connisteX14" fmla="*/ 265430 w 1446530"/>
                <a:gd name="connsiteY14" fmla="*/ 702310 h 1389380"/>
                <a:gd name="connisteX15" fmla="*/ 172085 w 1446530"/>
                <a:gd name="connsiteY15" fmla="*/ 759460 h 1389380"/>
                <a:gd name="connisteX16" fmla="*/ 336550 w 1446530"/>
                <a:gd name="connsiteY16" fmla="*/ 981710 h 1389380"/>
                <a:gd name="connisteX17" fmla="*/ 21590 w 1446530"/>
                <a:gd name="connsiteY17" fmla="*/ 1102995 h 1389380"/>
                <a:gd name="connisteX18" fmla="*/ 86360 w 1446530"/>
                <a:gd name="connsiteY18" fmla="*/ 1332230 h 1389380"/>
                <a:gd name="connisteX19" fmla="*/ 615950 w 1446530"/>
                <a:gd name="connsiteY19" fmla="*/ 1045845 h 1389380"/>
                <a:gd name="connisteX20" fmla="*/ 630555 w 1446530"/>
                <a:gd name="connsiteY20" fmla="*/ 1153160 h 1389380"/>
                <a:gd name="connisteX21" fmla="*/ 523240 w 1446530"/>
                <a:gd name="connsiteY21" fmla="*/ 1181735 h 1389380"/>
                <a:gd name="connisteX22" fmla="*/ 394335 w 1446530"/>
                <a:gd name="connsiteY22" fmla="*/ 1181735 h 1389380"/>
                <a:gd name="connisteX23" fmla="*/ 365125 w 1446530"/>
                <a:gd name="connsiteY23" fmla="*/ 1389380 h 1389380"/>
                <a:gd name="connisteX24" fmla="*/ 730885 w 1446530"/>
                <a:gd name="connsiteY24" fmla="*/ 1346835 h 1389380"/>
                <a:gd name="connisteX25" fmla="*/ 802005 w 1446530"/>
                <a:gd name="connsiteY25" fmla="*/ 1210310 h 1389380"/>
                <a:gd name="connisteX26" fmla="*/ 845185 w 1446530"/>
                <a:gd name="connsiteY26" fmla="*/ 974090 h 1389380"/>
                <a:gd name="connisteX27" fmla="*/ 1089025 w 1446530"/>
                <a:gd name="connsiteY27" fmla="*/ 1224915 h 1389380"/>
                <a:gd name="connisteX28" fmla="*/ 1296670 w 1446530"/>
                <a:gd name="connsiteY28" fmla="*/ 1289050 h 1389380"/>
                <a:gd name="connisteX29" fmla="*/ 1417955 w 1446530"/>
                <a:gd name="connsiteY29" fmla="*/ 1153160 h 1389380"/>
                <a:gd name="connisteX30" fmla="*/ 1089025 w 1446530"/>
                <a:gd name="connsiteY30" fmla="*/ 1010285 h 1389380"/>
                <a:gd name="connisteX31" fmla="*/ 1367790 w 1446530"/>
                <a:gd name="connsiteY31" fmla="*/ 823595 h 1389380"/>
                <a:gd name="connisteX32" fmla="*/ 1196340 w 1446530"/>
                <a:gd name="connsiteY32" fmla="*/ 709295 h 1389380"/>
                <a:gd name="connisteX33" fmla="*/ 959485 w 1446530"/>
                <a:gd name="connsiteY33" fmla="*/ 895350 h 1389380"/>
                <a:gd name="connisteX34" fmla="*/ 859790 w 1446530"/>
                <a:gd name="connsiteY34" fmla="*/ 788035 h 1389380"/>
                <a:gd name="connisteX35" fmla="*/ 852170 w 1446530"/>
                <a:gd name="connsiteY35" fmla="*/ 702310 h 1389380"/>
                <a:gd name="connisteX36" fmla="*/ 1425575 w 1446530"/>
                <a:gd name="connsiteY36" fmla="*/ 716280 h 1389380"/>
                <a:gd name="connisteX37" fmla="*/ 1446530 w 1446530"/>
                <a:gd name="connsiteY37" fmla="*/ 530225 h 1389380"/>
                <a:gd name="connisteX38" fmla="*/ 1260475 w 1446530"/>
                <a:gd name="connsiteY38" fmla="*/ 537210 h 1389380"/>
                <a:gd name="connisteX39" fmla="*/ 1253490 w 1446530"/>
                <a:gd name="connsiteY39" fmla="*/ 29210 h 1389380"/>
                <a:gd name="connisteX40" fmla="*/ 157480 w 1446530"/>
                <a:gd name="connsiteY40" fmla="*/ 0 h 138938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Lst>
              <a:rect l="l" t="t" r="r" b="b"/>
              <a:pathLst>
                <a:path w="1446530" h="1389380">
                  <a:moveTo>
                    <a:pt x="157480" y="0"/>
                  </a:moveTo>
                  <a:lnTo>
                    <a:pt x="114935" y="172085"/>
                  </a:lnTo>
                  <a:lnTo>
                    <a:pt x="1031240" y="172085"/>
                  </a:lnTo>
                  <a:lnTo>
                    <a:pt x="1017270" y="315595"/>
                  </a:lnTo>
                  <a:lnTo>
                    <a:pt x="179070" y="272415"/>
                  </a:lnTo>
                  <a:lnTo>
                    <a:pt x="186055" y="458470"/>
                  </a:lnTo>
                  <a:lnTo>
                    <a:pt x="1017270" y="429895"/>
                  </a:lnTo>
                  <a:lnTo>
                    <a:pt x="1052830" y="530225"/>
                  </a:lnTo>
                  <a:lnTo>
                    <a:pt x="0" y="530225"/>
                  </a:lnTo>
                  <a:lnTo>
                    <a:pt x="43180" y="680720"/>
                  </a:lnTo>
                  <a:lnTo>
                    <a:pt x="673100" y="694690"/>
                  </a:lnTo>
                  <a:lnTo>
                    <a:pt x="644525" y="823595"/>
                  </a:lnTo>
                  <a:lnTo>
                    <a:pt x="351155" y="974090"/>
                  </a:lnTo>
                  <a:lnTo>
                    <a:pt x="443865" y="873760"/>
                  </a:lnTo>
                  <a:lnTo>
                    <a:pt x="265430" y="702310"/>
                  </a:lnTo>
                  <a:lnTo>
                    <a:pt x="172085" y="759460"/>
                  </a:lnTo>
                  <a:lnTo>
                    <a:pt x="336550" y="981710"/>
                  </a:lnTo>
                  <a:lnTo>
                    <a:pt x="21590" y="1102995"/>
                  </a:lnTo>
                  <a:lnTo>
                    <a:pt x="86360" y="1332230"/>
                  </a:lnTo>
                  <a:lnTo>
                    <a:pt x="615950" y="1045845"/>
                  </a:lnTo>
                  <a:lnTo>
                    <a:pt x="630555" y="1153160"/>
                  </a:lnTo>
                  <a:lnTo>
                    <a:pt x="523240" y="1181735"/>
                  </a:lnTo>
                  <a:lnTo>
                    <a:pt x="394335" y="1181735"/>
                  </a:lnTo>
                  <a:lnTo>
                    <a:pt x="365125" y="1389380"/>
                  </a:lnTo>
                  <a:lnTo>
                    <a:pt x="730885" y="1346835"/>
                  </a:lnTo>
                  <a:lnTo>
                    <a:pt x="802005" y="1210310"/>
                  </a:lnTo>
                  <a:lnTo>
                    <a:pt x="845185" y="974090"/>
                  </a:lnTo>
                  <a:lnTo>
                    <a:pt x="1089025" y="1224915"/>
                  </a:lnTo>
                  <a:lnTo>
                    <a:pt x="1296670" y="1289050"/>
                  </a:lnTo>
                  <a:lnTo>
                    <a:pt x="1417955" y="1153160"/>
                  </a:lnTo>
                  <a:lnTo>
                    <a:pt x="1089025" y="1010285"/>
                  </a:lnTo>
                  <a:lnTo>
                    <a:pt x="1367790" y="823595"/>
                  </a:lnTo>
                  <a:lnTo>
                    <a:pt x="1196340" y="709295"/>
                  </a:lnTo>
                  <a:lnTo>
                    <a:pt x="959485" y="895350"/>
                  </a:lnTo>
                  <a:lnTo>
                    <a:pt x="859790" y="788035"/>
                  </a:lnTo>
                  <a:lnTo>
                    <a:pt x="852170" y="702310"/>
                  </a:lnTo>
                  <a:lnTo>
                    <a:pt x="1425575" y="716280"/>
                  </a:lnTo>
                  <a:lnTo>
                    <a:pt x="1446530" y="530225"/>
                  </a:lnTo>
                  <a:lnTo>
                    <a:pt x="1260475" y="537210"/>
                  </a:lnTo>
                  <a:lnTo>
                    <a:pt x="1253490" y="29210"/>
                  </a:lnTo>
                  <a:lnTo>
                    <a:pt x="15748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solidFill>
                  <a:schemeClr val="tx1"/>
                </a:solidFill>
                <a:effectLst>
                  <a:outerShdw blurRad="38100" dist="19050" dir="2700000" algn="tl" rotWithShape="0">
                    <a:schemeClr val="dk1">
                      <a:alpha val="40000"/>
                    </a:schemeClr>
                  </a:outerShdw>
                </a:effectLst>
              </a:endParaRPr>
            </a:p>
          </p:txBody>
        </p:sp>
      </p:grpSp>
      <p:grpSp>
        <p:nvGrpSpPr>
          <p:cNvPr id="212" name="组合 211"/>
          <p:cNvGrpSpPr/>
          <p:nvPr>
            <p:custDataLst>
              <p:tags r:id="rId2"/>
            </p:custDataLst>
          </p:nvPr>
        </p:nvGrpSpPr>
        <p:grpSpPr>
          <a:xfrm>
            <a:off x="1443355" y="1884680"/>
            <a:ext cx="5677535" cy="582930"/>
            <a:chOff x="2420" y="3207"/>
            <a:chExt cx="8941" cy="918"/>
          </a:xfrm>
          <a:effectLst>
            <a:outerShdw blurRad="50800" dist="38100" dir="8100000" algn="tr" rotWithShape="0">
              <a:prstClr val="black">
                <a:alpha val="40000"/>
              </a:prstClr>
            </a:outerShdw>
          </a:effectLst>
        </p:grpSpPr>
        <p:sp>
          <p:nvSpPr>
            <p:cNvPr id="193" name="矩形 192"/>
            <p:cNvSpPr/>
            <p:nvPr>
              <p:custDataLst>
                <p:tags r:id="rId3"/>
              </p:custDataLst>
            </p:nvPr>
          </p:nvSpPr>
          <p:spPr>
            <a:xfrm>
              <a:off x="2420" y="3610"/>
              <a:ext cx="850" cy="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203" name="文本框 202"/>
            <p:cNvSpPr txBox="1"/>
            <p:nvPr>
              <p:custDataLst>
                <p:tags r:id="rId4"/>
              </p:custDataLst>
            </p:nvPr>
          </p:nvSpPr>
          <p:spPr>
            <a:xfrm>
              <a:off x="3609" y="3207"/>
              <a:ext cx="7753" cy="919"/>
            </a:xfrm>
            <a:prstGeom prst="rect">
              <a:avLst/>
            </a:prstGeom>
            <a:noFill/>
          </p:spPr>
          <p:txBody>
            <a:bodyPr wrap="square" rtlCol="0">
              <a:spAutoFit/>
            </a:bodyPr>
            <a:lstStyle/>
            <a:p>
              <a:r>
                <a:rPr lang="zh-CN" altLang="en-US" sz="3200" b="1">
                  <a:solidFill>
                    <a:schemeClr val="tx1"/>
                  </a:solidFill>
                  <a:effectLst/>
                </a:rPr>
                <a:t>用电安全的要求</a:t>
              </a:r>
              <a:endParaRPr lang="zh-CN" altLang="en-US" sz="3200" b="1">
                <a:solidFill>
                  <a:schemeClr val="tx1"/>
                </a:solidFill>
                <a:effectLst/>
              </a:endParaRPr>
            </a:p>
          </p:txBody>
        </p:sp>
      </p:grpSp>
      <p:grpSp>
        <p:nvGrpSpPr>
          <p:cNvPr id="211" name="组合 210"/>
          <p:cNvGrpSpPr/>
          <p:nvPr>
            <p:custDataLst>
              <p:tags r:id="rId5"/>
            </p:custDataLst>
          </p:nvPr>
        </p:nvGrpSpPr>
        <p:grpSpPr>
          <a:xfrm>
            <a:off x="1443355" y="2748915"/>
            <a:ext cx="5677535" cy="582930"/>
            <a:chOff x="2420" y="4553"/>
            <a:chExt cx="8941" cy="918"/>
          </a:xfrm>
          <a:effectLst>
            <a:outerShdw blurRad="50800" dist="38100" dir="8100000" algn="tr" rotWithShape="0">
              <a:prstClr val="black">
                <a:alpha val="40000"/>
              </a:prstClr>
            </a:outerShdw>
          </a:effectLst>
        </p:grpSpPr>
        <p:grpSp>
          <p:nvGrpSpPr>
            <p:cNvPr id="194" name="组合 193"/>
            <p:cNvGrpSpPr/>
            <p:nvPr/>
          </p:nvGrpSpPr>
          <p:grpSpPr>
            <a:xfrm>
              <a:off x="2420" y="4679"/>
              <a:ext cx="850" cy="667"/>
              <a:chOff x="4454" y="1575"/>
              <a:chExt cx="3720" cy="2954"/>
            </a:xfrm>
            <a:solidFill>
              <a:schemeClr val="tx1"/>
            </a:solidFill>
          </p:grpSpPr>
          <p:sp>
            <p:nvSpPr>
              <p:cNvPr id="195" name="矩形 194"/>
              <p:cNvSpPr/>
              <p:nvPr>
                <p:custDataLst>
                  <p:tags r:id="rId6"/>
                </p:custDataLst>
              </p:nvPr>
            </p:nvSpPr>
            <p:spPr>
              <a:xfrm>
                <a:off x="4732" y="1575"/>
                <a:ext cx="3165"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p:cNvSpPr/>
              <p:nvPr>
                <p:custDataLst>
                  <p:tags r:id="rId7"/>
                </p:custDataLst>
              </p:nvPr>
            </p:nvSpPr>
            <p:spPr>
              <a:xfrm>
                <a:off x="4454" y="3975"/>
                <a:ext cx="3720"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4" name="文本框 203"/>
            <p:cNvSpPr txBox="1"/>
            <p:nvPr>
              <p:custDataLst>
                <p:tags r:id="rId8"/>
              </p:custDataLst>
            </p:nvPr>
          </p:nvSpPr>
          <p:spPr>
            <a:xfrm>
              <a:off x="3609" y="4553"/>
              <a:ext cx="7753" cy="919"/>
            </a:xfrm>
            <a:prstGeom prst="rect">
              <a:avLst/>
            </a:prstGeom>
            <a:noFill/>
          </p:spPr>
          <p:txBody>
            <a:bodyPr wrap="square" rtlCol="0">
              <a:spAutoFit/>
            </a:bodyPr>
            <a:lstStyle/>
            <a:p>
              <a:r>
                <a:rPr lang="zh-CN" altLang="en-US" sz="3200" b="1">
                  <a:solidFill>
                    <a:schemeClr val="tx1"/>
                  </a:solidFill>
                  <a:effectLst/>
                </a:rPr>
                <a:t>起重作业安全要求</a:t>
              </a:r>
              <a:endParaRPr lang="zh-CN" altLang="en-US" sz="3200" b="1">
                <a:solidFill>
                  <a:schemeClr val="tx1"/>
                </a:solidFill>
                <a:effectLst/>
              </a:endParaRPr>
            </a:p>
          </p:txBody>
        </p:sp>
      </p:grpSp>
      <p:grpSp>
        <p:nvGrpSpPr>
          <p:cNvPr id="210" name="组合 209"/>
          <p:cNvGrpSpPr/>
          <p:nvPr/>
        </p:nvGrpSpPr>
        <p:grpSpPr>
          <a:xfrm>
            <a:off x="1443355" y="3613150"/>
            <a:ext cx="5677535" cy="582930"/>
            <a:chOff x="2420" y="5822"/>
            <a:chExt cx="8941" cy="918"/>
          </a:xfrm>
          <a:effectLst>
            <a:outerShdw blurRad="50800" dist="38100" dir="8100000" algn="tr" rotWithShape="0">
              <a:prstClr val="black">
                <a:alpha val="40000"/>
              </a:prstClr>
            </a:outerShdw>
          </a:effectLst>
        </p:grpSpPr>
        <p:grpSp>
          <p:nvGrpSpPr>
            <p:cNvPr id="197" name="组合 196"/>
            <p:cNvGrpSpPr/>
            <p:nvPr/>
          </p:nvGrpSpPr>
          <p:grpSpPr>
            <a:xfrm>
              <a:off x="2420" y="5857"/>
              <a:ext cx="850" cy="850"/>
              <a:chOff x="8444" y="1470"/>
              <a:chExt cx="3720" cy="3254"/>
            </a:xfrm>
            <a:solidFill>
              <a:schemeClr val="tx1"/>
            </a:solidFill>
          </p:grpSpPr>
          <p:sp>
            <p:nvSpPr>
              <p:cNvPr id="198" name="矩形 197"/>
              <p:cNvSpPr/>
              <p:nvPr/>
            </p:nvSpPr>
            <p:spPr>
              <a:xfrm>
                <a:off x="8444" y="4170"/>
                <a:ext cx="3720"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矩形 198"/>
              <p:cNvSpPr/>
              <p:nvPr/>
            </p:nvSpPr>
            <p:spPr>
              <a:xfrm>
                <a:off x="8661" y="1470"/>
                <a:ext cx="3225"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矩形 199"/>
              <p:cNvSpPr/>
              <p:nvPr/>
            </p:nvSpPr>
            <p:spPr>
              <a:xfrm>
                <a:off x="8841" y="2760"/>
                <a:ext cx="2895" cy="5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5" name="文本框 204"/>
            <p:cNvSpPr txBox="1"/>
            <p:nvPr/>
          </p:nvSpPr>
          <p:spPr>
            <a:xfrm>
              <a:off x="3609" y="5822"/>
              <a:ext cx="7753" cy="919"/>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grpSp>
      <p:grpSp>
        <p:nvGrpSpPr>
          <p:cNvPr id="209" name="组合 208"/>
          <p:cNvGrpSpPr/>
          <p:nvPr/>
        </p:nvGrpSpPr>
        <p:grpSpPr>
          <a:xfrm>
            <a:off x="1443355" y="4477385"/>
            <a:ext cx="5677535" cy="582930"/>
            <a:chOff x="2420" y="7290"/>
            <a:chExt cx="8941" cy="918"/>
          </a:xfrm>
          <a:effectLst>
            <a:outerShdw blurRad="50800" dist="38100" dir="8100000" algn="tr" rotWithShape="0">
              <a:prstClr val="black">
                <a:alpha val="40000"/>
              </a:prstClr>
            </a:outerShdw>
          </a:effectLst>
        </p:grpSpPr>
        <p:sp>
          <p:nvSpPr>
            <p:cNvPr id="201" name="任意多边形 200"/>
            <p:cNvSpPr/>
            <p:nvPr/>
          </p:nvSpPr>
          <p:spPr>
            <a:xfrm>
              <a:off x="2420" y="7325"/>
              <a:ext cx="850" cy="850"/>
            </a:xfrm>
            <a:custGeom>
              <a:avLst/>
              <a:gdLst>
                <a:gd name="connisteX0" fmla="*/ 0 w 2228850"/>
                <a:gd name="connsiteY0" fmla="*/ 0 h 2266950"/>
                <a:gd name="connisteX1" fmla="*/ 0 w 2228850"/>
                <a:gd name="connsiteY1" fmla="*/ 2266950 h 2266950"/>
                <a:gd name="connisteX2" fmla="*/ 361950 w 2228850"/>
                <a:gd name="connsiteY2" fmla="*/ 2257425 h 2266950"/>
                <a:gd name="connisteX3" fmla="*/ 371475 w 2228850"/>
                <a:gd name="connsiteY3" fmla="*/ 352425 h 2266950"/>
                <a:gd name="connisteX4" fmla="*/ 647700 w 2228850"/>
                <a:gd name="connsiteY4" fmla="*/ 342900 h 2266950"/>
                <a:gd name="connisteX5" fmla="*/ 638175 w 2228850"/>
                <a:gd name="connsiteY5" fmla="*/ 981075 h 2266950"/>
                <a:gd name="connisteX6" fmla="*/ 409575 w 2228850"/>
                <a:gd name="connsiteY6" fmla="*/ 1333500 h 2266950"/>
                <a:gd name="connisteX7" fmla="*/ 409575 w 2228850"/>
                <a:gd name="connsiteY7" fmla="*/ 1581150 h 2266950"/>
                <a:gd name="connisteX8" fmla="*/ 600075 w 2228850"/>
                <a:gd name="connsiteY8" fmla="*/ 1562100 h 2266950"/>
                <a:gd name="connisteX9" fmla="*/ 952500 w 2228850"/>
                <a:gd name="connsiteY9" fmla="*/ 1047750 h 2266950"/>
                <a:gd name="connisteX10" fmla="*/ 962025 w 2228850"/>
                <a:gd name="connsiteY10" fmla="*/ 342900 h 2266950"/>
                <a:gd name="connisteX11" fmla="*/ 1200150 w 2228850"/>
                <a:gd name="connsiteY11" fmla="*/ 352425 h 2266950"/>
                <a:gd name="connisteX12" fmla="*/ 1200150 w 2228850"/>
                <a:gd name="connsiteY12" fmla="*/ 1219200 h 2266950"/>
                <a:gd name="connisteX13" fmla="*/ 1419225 w 2228850"/>
                <a:gd name="connsiteY13" fmla="*/ 1447800 h 2266950"/>
                <a:gd name="connisteX14" fmla="*/ 1809750 w 2228850"/>
                <a:gd name="connsiteY14" fmla="*/ 1457325 h 2266950"/>
                <a:gd name="connisteX15" fmla="*/ 1809750 w 2228850"/>
                <a:gd name="connsiteY15" fmla="*/ 1133475 h 2266950"/>
                <a:gd name="connisteX16" fmla="*/ 1619250 w 2228850"/>
                <a:gd name="connsiteY16" fmla="*/ 1133475 h 2266950"/>
                <a:gd name="connisteX17" fmla="*/ 1543050 w 2228850"/>
                <a:gd name="connsiteY17" fmla="*/ 1057275 h 2266950"/>
                <a:gd name="connisteX18" fmla="*/ 1543050 w 2228850"/>
                <a:gd name="connsiteY18" fmla="*/ 342900 h 2266950"/>
                <a:gd name="connisteX19" fmla="*/ 1866900 w 2228850"/>
                <a:gd name="connsiteY19" fmla="*/ 342900 h 2266950"/>
                <a:gd name="connisteX20" fmla="*/ 1866900 w 2228850"/>
                <a:gd name="connsiteY20" fmla="*/ 1781175 h 2266950"/>
                <a:gd name="connisteX21" fmla="*/ 419100 w 2228850"/>
                <a:gd name="connsiteY21" fmla="*/ 1781175 h 2266950"/>
                <a:gd name="connisteX22" fmla="*/ 419100 w 2228850"/>
                <a:gd name="connsiteY22" fmla="*/ 2105025 h 2266950"/>
                <a:gd name="connisteX23" fmla="*/ 1866900 w 2228850"/>
                <a:gd name="connsiteY23" fmla="*/ 2095500 h 2266950"/>
                <a:gd name="connisteX24" fmla="*/ 1866900 w 2228850"/>
                <a:gd name="connsiteY24" fmla="*/ 2257425 h 2266950"/>
                <a:gd name="connisteX25" fmla="*/ 2219325 w 2228850"/>
                <a:gd name="connsiteY25" fmla="*/ 2257425 h 2266950"/>
                <a:gd name="connisteX26" fmla="*/ 2228850 w 2228850"/>
                <a:gd name="connsiteY26" fmla="*/ 0 h 2266950"/>
                <a:gd name="connisteX27" fmla="*/ 0 w 2228850"/>
                <a:gd name="connsiteY27" fmla="*/ 0 h 22669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Lst>
              <a:rect l="l" t="t" r="r" b="b"/>
              <a:pathLst>
                <a:path w="2228850" h="2266950">
                  <a:moveTo>
                    <a:pt x="0" y="0"/>
                  </a:moveTo>
                  <a:lnTo>
                    <a:pt x="0" y="2266950"/>
                  </a:lnTo>
                  <a:lnTo>
                    <a:pt x="361950" y="2257425"/>
                  </a:lnTo>
                  <a:lnTo>
                    <a:pt x="371475" y="352425"/>
                  </a:lnTo>
                  <a:lnTo>
                    <a:pt x="647700" y="342900"/>
                  </a:lnTo>
                  <a:lnTo>
                    <a:pt x="638175" y="981075"/>
                  </a:lnTo>
                  <a:lnTo>
                    <a:pt x="409575" y="1333500"/>
                  </a:lnTo>
                  <a:lnTo>
                    <a:pt x="409575" y="1581150"/>
                  </a:lnTo>
                  <a:lnTo>
                    <a:pt x="600075" y="1562100"/>
                  </a:lnTo>
                  <a:lnTo>
                    <a:pt x="952500" y="1047750"/>
                  </a:lnTo>
                  <a:lnTo>
                    <a:pt x="962025" y="342900"/>
                  </a:lnTo>
                  <a:lnTo>
                    <a:pt x="1200150" y="352425"/>
                  </a:lnTo>
                  <a:lnTo>
                    <a:pt x="1200150" y="1219200"/>
                  </a:lnTo>
                  <a:lnTo>
                    <a:pt x="1419225" y="1447800"/>
                  </a:lnTo>
                  <a:lnTo>
                    <a:pt x="1809750" y="1457325"/>
                  </a:lnTo>
                  <a:lnTo>
                    <a:pt x="1809750" y="1133475"/>
                  </a:lnTo>
                  <a:lnTo>
                    <a:pt x="1619250" y="1133475"/>
                  </a:lnTo>
                  <a:lnTo>
                    <a:pt x="1543050" y="1057275"/>
                  </a:lnTo>
                  <a:lnTo>
                    <a:pt x="1543050" y="342900"/>
                  </a:lnTo>
                  <a:lnTo>
                    <a:pt x="1866900" y="342900"/>
                  </a:lnTo>
                  <a:lnTo>
                    <a:pt x="1866900" y="1781175"/>
                  </a:lnTo>
                  <a:lnTo>
                    <a:pt x="419100" y="1781175"/>
                  </a:lnTo>
                  <a:lnTo>
                    <a:pt x="419100" y="2105025"/>
                  </a:lnTo>
                  <a:lnTo>
                    <a:pt x="1866900" y="2095500"/>
                  </a:lnTo>
                  <a:lnTo>
                    <a:pt x="1866900" y="2257425"/>
                  </a:lnTo>
                  <a:lnTo>
                    <a:pt x="2219325" y="2257425"/>
                  </a:lnTo>
                  <a:lnTo>
                    <a:pt x="2228850"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文本框 205"/>
            <p:cNvSpPr txBox="1"/>
            <p:nvPr/>
          </p:nvSpPr>
          <p:spPr>
            <a:xfrm>
              <a:off x="3609" y="7290"/>
              <a:ext cx="7753" cy="919"/>
            </a:xfrm>
            <a:prstGeom prst="rect">
              <a:avLst/>
            </a:prstGeom>
            <a:noFill/>
          </p:spPr>
          <p:txBody>
            <a:bodyPr wrap="square" rtlCol="0">
              <a:spAutoFit/>
            </a:bodyPr>
            <a:lstStyle/>
            <a:p>
              <a:r>
                <a:rPr lang="zh-CN" altLang="en-US" sz="3200" b="1">
                  <a:solidFill>
                    <a:schemeClr val="tx1"/>
                  </a:solidFill>
                  <a:effectLst/>
                </a:rPr>
                <a:t>企业内机动车辆安全要求</a:t>
              </a:r>
              <a:endParaRPr lang="zh-CN" altLang="en-US" sz="3200" b="1">
                <a:solidFill>
                  <a:schemeClr val="tx1"/>
                </a:solidFill>
                <a:effectLst/>
              </a:endParaRPr>
            </a:p>
          </p:txBody>
        </p:sp>
      </p:grpSp>
      <p:grpSp>
        <p:nvGrpSpPr>
          <p:cNvPr id="208" name="组合 207"/>
          <p:cNvGrpSpPr/>
          <p:nvPr/>
        </p:nvGrpSpPr>
        <p:grpSpPr>
          <a:xfrm>
            <a:off x="1443355" y="5341620"/>
            <a:ext cx="5677535" cy="582930"/>
            <a:chOff x="2420" y="8651"/>
            <a:chExt cx="8941" cy="918"/>
          </a:xfrm>
          <a:effectLst>
            <a:outerShdw blurRad="50800" dist="38100" dir="8100000" algn="tr" rotWithShape="0">
              <a:prstClr val="black">
                <a:alpha val="40000"/>
              </a:prstClr>
            </a:outerShdw>
          </a:effectLst>
        </p:grpSpPr>
        <p:sp>
          <p:nvSpPr>
            <p:cNvPr id="202" name="任意多边形 201"/>
            <p:cNvSpPr/>
            <p:nvPr/>
          </p:nvSpPr>
          <p:spPr>
            <a:xfrm>
              <a:off x="2420" y="8686"/>
              <a:ext cx="850" cy="850"/>
            </a:xfrm>
            <a:custGeom>
              <a:avLst/>
              <a:gdLst>
                <a:gd name="connisteX0" fmla="*/ 2333625 w 2457450"/>
                <a:gd name="connsiteY0" fmla="*/ 0 h 2238375"/>
                <a:gd name="connisteX1" fmla="*/ 104775 w 2457450"/>
                <a:gd name="connsiteY1" fmla="*/ 0 h 2238375"/>
                <a:gd name="connisteX2" fmla="*/ 114300 w 2457450"/>
                <a:gd name="connsiteY2" fmla="*/ 314325 h 2238375"/>
                <a:gd name="connisteX3" fmla="*/ 819150 w 2457450"/>
                <a:gd name="connsiteY3" fmla="*/ 314325 h 2238375"/>
                <a:gd name="connisteX4" fmla="*/ 714375 w 2457450"/>
                <a:gd name="connsiteY4" fmla="*/ 800100 h 2238375"/>
                <a:gd name="connisteX5" fmla="*/ 180975 w 2457450"/>
                <a:gd name="connsiteY5" fmla="*/ 800100 h 2238375"/>
                <a:gd name="connisteX6" fmla="*/ 161925 w 2457450"/>
                <a:gd name="connsiteY6" fmla="*/ 1095375 h 2238375"/>
                <a:gd name="connisteX7" fmla="*/ 685800 w 2457450"/>
                <a:gd name="connsiteY7" fmla="*/ 1076325 h 2238375"/>
                <a:gd name="connisteX8" fmla="*/ 523875 w 2457450"/>
                <a:gd name="connsiteY8" fmla="*/ 1924050 h 2238375"/>
                <a:gd name="connisteX9" fmla="*/ 885825 w 2457450"/>
                <a:gd name="connsiteY9" fmla="*/ 1914525 h 2238375"/>
                <a:gd name="connisteX10" fmla="*/ 1038225 w 2457450"/>
                <a:gd name="connsiteY10" fmla="*/ 1095375 h 2238375"/>
                <a:gd name="connisteX11" fmla="*/ 1714500 w 2457450"/>
                <a:gd name="connsiteY11" fmla="*/ 1114425 h 2238375"/>
                <a:gd name="connisteX12" fmla="*/ 1724025 w 2457450"/>
                <a:gd name="connsiteY12" fmla="*/ 1943100 h 2238375"/>
                <a:gd name="connisteX13" fmla="*/ 9525 w 2457450"/>
                <a:gd name="connsiteY13" fmla="*/ 1924050 h 2238375"/>
                <a:gd name="connisteX14" fmla="*/ 0 w 2457450"/>
                <a:gd name="connsiteY14" fmla="*/ 2238375 h 2238375"/>
                <a:gd name="connisteX15" fmla="*/ 2438400 w 2457450"/>
                <a:gd name="connsiteY15" fmla="*/ 2228850 h 2238375"/>
                <a:gd name="connisteX16" fmla="*/ 2457450 w 2457450"/>
                <a:gd name="connsiteY16" fmla="*/ 1905000 h 2238375"/>
                <a:gd name="connisteX17" fmla="*/ 2085975 w 2457450"/>
                <a:gd name="connsiteY17" fmla="*/ 1914525 h 2238375"/>
                <a:gd name="connisteX18" fmla="*/ 2076450 w 2457450"/>
                <a:gd name="connsiteY18" fmla="*/ 790575 h 2238375"/>
                <a:gd name="connisteX19" fmla="*/ 1057275 w 2457450"/>
                <a:gd name="connsiteY19" fmla="*/ 790575 h 2238375"/>
                <a:gd name="connisteX20" fmla="*/ 1162050 w 2457450"/>
                <a:gd name="connsiteY20" fmla="*/ 304800 h 2238375"/>
                <a:gd name="connisteX21" fmla="*/ 2343150 w 2457450"/>
                <a:gd name="connsiteY21" fmla="*/ 304800 h 2238375"/>
                <a:gd name="connisteX22" fmla="*/ 2333625 w 2457450"/>
                <a:gd name="connsiteY22" fmla="*/ 0 h 2238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Lst>
              <a:rect l="l" t="t" r="r" b="b"/>
              <a:pathLst>
                <a:path w="2457450" h="2238375">
                  <a:moveTo>
                    <a:pt x="2333625" y="0"/>
                  </a:moveTo>
                  <a:lnTo>
                    <a:pt x="104775" y="0"/>
                  </a:lnTo>
                  <a:lnTo>
                    <a:pt x="114300" y="314325"/>
                  </a:lnTo>
                  <a:lnTo>
                    <a:pt x="819150" y="314325"/>
                  </a:lnTo>
                  <a:lnTo>
                    <a:pt x="714375" y="800100"/>
                  </a:lnTo>
                  <a:lnTo>
                    <a:pt x="180975" y="800100"/>
                  </a:lnTo>
                  <a:lnTo>
                    <a:pt x="161925" y="1095375"/>
                  </a:lnTo>
                  <a:lnTo>
                    <a:pt x="685800" y="1076325"/>
                  </a:lnTo>
                  <a:lnTo>
                    <a:pt x="523875" y="1924050"/>
                  </a:lnTo>
                  <a:lnTo>
                    <a:pt x="885825" y="1914525"/>
                  </a:lnTo>
                  <a:lnTo>
                    <a:pt x="1038225" y="1095375"/>
                  </a:lnTo>
                  <a:lnTo>
                    <a:pt x="1714500" y="1114425"/>
                  </a:lnTo>
                  <a:lnTo>
                    <a:pt x="1724025" y="1943100"/>
                  </a:lnTo>
                  <a:lnTo>
                    <a:pt x="9525" y="1924050"/>
                  </a:lnTo>
                  <a:lnTo>
                    <a:pt x="0" y="2238375"/>
                  </a:lnTo>
                  <a:lnTo>
                    <a:pt x="2438400" y="2228850"/>
                  </a:lnTo>
                  <a:lnTo>
                    <a:pt x="2457450" y="1905000"/>
                  </a:lnTo>
                  <a:lnTo>
                    <a:pt x="2085975" y="1914525"/>
                  </a:lnTo>
                  <a:lnTo>
                    <a:pt x="2076450" y="790575"/>
                  </a:lnTo>
                  <a:lnTo>
                    <a:pt x="1057275" y="790575"/>
                  </a:lnTo>
                  <a:lnTo>
                    <a:pt x="1162050" y="304800"/>
                  </a:lnTo>
                  <a:lnTo>
                    <a:pt x="2343150" y="304800"/>
                  </a:lnTo>
                  <a:lnTo>
                    <a:pt x="233362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文本框 206"/>
            <p:cNvSpPr txBox="1"/>
            <p:nvPr/>
          </p:nvSpPr>
          <p:spPr>
            <a:xfrm>
              <a:off x="3609" y="8651"/>
              <a:ext cx="7753" cy="919"/>
            </a:xfrm>
            <a:prstGeom prst="rect">
              <a:avLst/>
            </a:prstGeom>
            <a:noFill/>
          </p:spPr>
          <p:txBody>
            <a:bodyPr wrap="square" rtlCol="0">
              <a:spAutoFit/>
            </a:bodyPr>
            <a:lstStyle/>
            <a:p>
              <a:r>
                <a:rPr lang="zh-CN" altLang="en-US" sz="3200" b="1">
                  <a:solidFill>
                    <a:schemeClr val="tx1"/>
                  </a:solidFill>
                  <a:effectLst/>
                </a:rPr>
                <a:t>高处作业安全要求</a:t>
              </a:r>
              <a:endParaRPr lang="zh-CN" altLang="en-US" sz="3200" b="1">
                <a:solidFill>
                  <a:schemeClr val="tx1"/>
                </a:solidFill>
                <a:effectLst/>
              </a:endParaRPr>
            </a:p>
          </p:txBody>
        </p:sp>
      </p:grpSp>
    </p:spTree>
    <p:custDataLst>
      <p:tags r:id="rId9"/>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文本框 225"/>
          <p:cNvSpPr txBox="1"/>
          <p:nvPr/>
        </p:nvSpPr>
        <p:spPr>
          <a:xfrm>
            <a:off x="504190" y="1158240"/>
            <a:ext cx="4923155" cy="583565"/>
          </a:xfrm>
          <a:prstGeom prst="rect">
            <a:avLst/>
          </a:prstGeom>
          <a:noFill/>
        </p:spPr>
        <p:txBody>
          <a:bodyPr wrap="square" rtlCol="0">
            <a:spAutoFit/>
          </a:bodyPr>
          <a:lstStyle/>
          <a:p>
            <a:r>
              <a:rPr lang="zh-CN" altLang="en-US" sz="3200" b="1">
                <a:solidFill>
                  <a:schemeClr val="tx1"/>
                </a:solidFill>
                <a:effectLst/>
              </a:rPr>
              <a:t>焊接、切割作业安全要求</a:t>
            </a:r>
            <a:endParaRPr lang="zh-CN" altLang="en-US" sz="3200" b="1">
              <a:solidFill>
                <a:schemeClr val="tx1"/>
              </a:solidFill>
              <a:effectLst/>
            </a:endParaRPr>
          </a:p>
        </p:txBody>
      </p:sp>
      <p:sp>
        <p:nvSpPr>
          <p:cNvPr id="27" name="矩形 26"/>
          <p:cNvSpPr/>
          <p:nvPr/>
        </p:nvSpPr>
        <p:spPr>
          <a:xfrm>
            <a:off x="610235" y="183261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焊接切割作业“十个不准”</a:t>
            </a:r>
            <a:endParaRPr lang="zh-CN" altLang="en-US" b="1">
              <a:solidFill>
                <a:schemeClr val="tx1"/>
              </a:solidFill>
              <a:sym typeface="+mn-ea"/>
            </a:endParaRPr>
          </a:p>
        </p:txBody>
      </p:sp>
      <p:sp>
        <p:nvSpPr>
          <p:cNvPr id="6" name="禁止符 5"/>
          <p:cNvSpPr/>
          <p:nvPr/>
        </p:nvSpPr>
        <p:spPr>
          <a:xfrm>
            <a:off x="864235" y="2521585"/>
            <a:ext cx="540000" cy="54000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6</a:t>
            </a:r>
            <a:endParaRPr lang="en-US" altLang="zh-CN" b="1">
              <a:solidFill>
                <a:schemeClr val="tx1"/>
              </a:solidFill>
              <a:sym typeface="+mn-ea"/>
            </a:endParaRPr>
          </a:p>
        </p:txBody>
      </p:sp>
      <p:sp>
        <p:nvSpPr>
          <p:cNvPr id="7" name="禁止符 6"/>
          <p:cNvSpPr/>
          <p:nvPr/>
        </p:nvSpPr>
        <p:spPr>
          <a:xfrm>
            <a:off x="864235" y="3220335"/>
            <a:ext cx="540000" cy="53975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7</a:t>
            </a:r>
            <a:endParaRPr lang="en-US" altLang="zh-CN" b="1">
              <a:solidFill>
                <a:schemeClr val="tx1"/>
              </a:solidFill>
              <a:sym typeface="+mn-ea"/>
            </a:endParaRPr>
          </a:p>
        </p:txBody>
      </p:sp>
      <p:sp>
        <p:nvSpPr>
          <p:cNvPr id="8" name="禁止符 7"/>
          <p:cNvSpPr/>
          <p:nvPr/>
        </p:nvSpPr>
        <p:spPr>
          <a:xfrm>
            <a:off x="864235" y="3918835"/>
            <a:ext cx="540000" cy="53975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8</a:t>
            </a:r>
            <a:endParaRPr lang="en-US" altLang="zh-CN" b="1">
              <a:solidFill>
                <a:schemeClr val="tx1"/>
              </a:solidFill>
              <a:sym typeface="+mn-ea"/>
            </a:endParaRPr>
          </a:p>
        </p:txBody>
      </p:sp>
      <p:sp>
        <p:nvSpPr>
          <p:cNvPr id="9" name="禁止符 8"/>
          <p:cNvSpPr/>
          <p:nvPr/>
        </p:nvSpPr>
        <p:spPr>
          <a:xfrm>
            <a:off x="864235" y="4617335"/>
            <a:ext cx="540000" cy="53975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9</a:t>
            </a:r>
            <a:endParaRPr lang="en-US" altLang="zh-CN" b="1">
              <a:solidFill>
                <a:schemeClr val="tx1"/>
              </a:solidFill>
              <a:sym typeface="+mn-ea"/>
            </a:endParaRPr>
          </a:p>
        </p:txBody>
      </p:sp>
      <p:sp>
        <p:nvSpPr>
          <p:cNvPr id="23" name="禁止符 22"/>
          <p:cNvSpPr/>
          <p:nvPr/>
        </p:nvSpPr>
        <p:spPr>
          <a:xfrm>
            <a:off x="864235" y="5315835"/>
            <a:ext cx="540000" cy="539750"/>
          </a:xfrm>
          <a:prstGeom prst="noSmoking">
            <a:avLst/>
          </a:prstGeom>
          <a:gradFill>
            <a:gsLst>
              <a:gs pos="10000">
                <a:srgbClr val="FFC000"/>
              </a:gs>
              <a:gs pos="100000">
                <a:schemeClr val="bg2">
                  <a:lumMod val="50000"/>
                </a:schemeClr>
              </a:gs>
            </a:gsLst>
            <a:lin ang="0"/>
          </a:gradFill>
          <a:ln w="635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10</a:t>
            </a:r>
            <a:endParaRPr lang="en-US" altLang="zh-CN" b="1">
              <a:solidFill>
                <a:schemeClr val="tx1"/>
              </a:solidFill>
              <a:sym typeface="+mn-ea"/>
            </a:endParaRPr>
          </a:p>
        </p:txBody>
      </p:sp>
      <p:sp>
        <p:nvSpPr>
          <p:cNvPr id="24" name="文本框 23"/>
          <p:cNvSpPr txBox="1"/>
          <p:nvPr/>
        </p:nvSpPr>
        <p:spPr>
          <a:xfrm>
            <a:off x="1677670" y="2607310"/>
            <a:ext cx="7061200" cy="368300"/>
          </a:xfrm>
          <a:prstGeom prst="rect">
            <a:avLst/>
          </a:prstGeom>
          <a:noFill/>
        </p:spPr>
        <p:txBody>
          <a:bodyPr wrap="square" rtlCol="0">
            <a:spAutoFit/>
          </a:bodyPr>
          <a:lstStyle/>
          <a:p>
            <a:r>
              <a:rPr lang="zh-CN" altLang="en-US"/>
              <a:t>用可燃材料作保温层地部位未采取安全措施，不准焊割；</a:t>
            </a:r>
            <a:endParaRPr lang="zh-CN" altLang="en-US"/>
          </a:p>
        </p:txBody>
      </p:sp>
      <p:sp>
        <p:nvSpPr>
          <p:cNvPr id="25" name="文本框 24"/>
          <p:cNvSpPr txBox="1"/>
          <p:nvPr/>
        </p:nvSpPr>
        <p:spPr>
          <a:xfrm>
            <a:off x="1677670" y="5401310"/>
            <a:ext cx="7061200" cy="368300"/>
          </a:xfrm>
          <a:prstGeom prst="rect">
            <a:avLst/>
          </a:prstGeom>
          <a:noFill/>
        </p:spPr>
        <p:txBody>
          <a:bodyPr wrap="square" rtlCol="0">
            <a:spAutoFit/>
          </a:bodyPr>
          <a:lstStyle/>
          <a:p>
            <a:r>
              <a:rPr lang="zh-CN" altLang="en-US"/>
              <a:t>周围有与焊割明火操作相抵触的人员作业时，不准焊割。</a:t>
            </a:r>
            <a:endParaRPr lang="zh-CN" altLang="en-US"/>
          </a:p>
        </p:txBody>
      </p:sp>
      <p:sp>
        <p:nvSpPr>
          <p:cNvPr id="28" name="文本框 27"/>
          <p:cNvSpPr txBox="1"/>
          <p:nvPr/>
        </p:nvSpPr>
        <p:spPr>
          <a:xfrm>
            <a:off x="1677670" y="4702810"/>
            <a:ext cx="7061200" cy="368300"/>
          </a:xfrm>
          <a:prstGeom prst="rect">
            <a:avLst/>
          </a:prstGeom>
          <a:noFill/>
        </p:spPr>
        <p:txBody>
          <a:bodyPr wrap="square" rtlCol="0">
            <a:spAutoFit/>
          </a:bodyPr>
          <a:lstStyle/>
          <a:p>
            <a:r>
              <a:rPr lang="zh-CN" altLang="en-US"/>
              <a:t>在禁火区内未采取严格隔离等安全措施，不准焊割；</a:t>
            </a:r>
            <a:endParaRPr lang="zh-CN" altLang="en-US"/>
          </a:p>
        </p:txBody>
      </p:sp>
      <p:sp>
        <p:nvSpPr>
          <p:cNvPr id="29" name="文本框 28"/>
          <p:cNvSpPr txBox="1"/>
          <p:nvPr/>
        </p:nvSpPr>
        <p:spPr>
          <a:xfrm>
            <a:off x="1677670" y="4004310"/>
            <a:ext cx="7061200" cy="368300"/>
          </a:xfrm>
          <a:prstGeom prst="rect">
            <a:avLst/>
          </a:prstGeom>
          <a:noFill/>
        </p:spPr>
        <p:txBody>
          <a:bodyPr wrap="square" rtlCol="0">
            <a:spAutoFit/>
          </a:bodyPr>
          <a:lstStyle/>
          <a:p>
            <a:r>
              <a:rPr lang="zh-CN" altLang="en-US"/>
              <a:t>焊割场所附近有易燃易爆物品，未作清理或无安全措施的，不准焊割；</a:t>
            </a:r>
            <a:endParaRPr lang="zh-CN" altLang="en-US"/>
          </a:p>
        </p:txBody>
      </p:sp>
      <p:sp>
        <p:nvSpPr>
          <p:cNvPr id="30" name="文本框 29"/>
          <p:cNvSpPr txBox="1"/>
          <p:nvPr/>
        </p:nvSpPr>
        <p:spPr>
          <a:xfrm>
            <a:off x="1677670" y="3305810"/>
            <a:ext cx="7061200" cy="368300"/>
          </a:xfrm>
          <a:prstGeom prst="rect">
            <a:avLst/>
          </a:prstGeom>
          <a:noFill/>
        </p:spPr>
        <p:txBody>
          <a:bodyPr wrap="square" rtlCol="0">
            <a:spAutoFit/>
          </a:bodyPr>
          <a:lstStyle/>
          <a:p>
            <a:r>
              <a:rPr lang="zh-CN" altLang="en-US"/>
              <a:t>对承压管道或密闭容器、管道不准焊割；</a:t>
            </a:r>
            <a:endParaRPr lang="zh-CN" altLang="en-US"/>
          </a:p>
        </p:txBody>
      </p:sp>
      <p:pic>
        <p:nvPicPr>
          <p:cNvPr id="31" name="图片 30" descr="C:/Users/ADMINI~1/AppData/Local/Temp/kaimatting_20191027080749/output_20191027080757..pngoutput_20191027080757."/>
          <p:cNvPicPr/>
          <p:nvPr/>
        </p:nvPicPr>
        <p:blipFill>
          <a:blip r:embed="rId1"/>
          <a:srcRect l="377" t="2062" r="1777" b="7022"/>
          <a:stretch>
            <a:fillRect/>
          </a:stretch>
        </p:blipFill>
        <p:spPr>
          <a:xfrm>
            <a:off x="9318400" y="3008630"/>
            <a:ext cx="1799590" cy="1800000"/>
          </a:xfrm>
          <a:prstGeom prst="rect">
            <a:avLst/>
          </a:prstGeom>
        </p:spPr>
      </p:pic>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等腰三角形 232"/>
          <p:cNvSpPr/>
          <p:nvPr/>
        </p:nvSpPr>
        <p:spPr>
          <a:xfrm rot="16200000">
            <a:off x="7556500" y="2988945"/>
            <a:ext cx="2025015" cy="1826895"/>
          </a:xfrm>
          <a:prstGeom prst="triangle">
            <a:avLst/>
          </a:prstGeom>
          <a:noFill/>
          <a:ln w="508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198370" y="3613150"/>
            <a:ext cx="7124700" cy="582930"/>
            <a:chOff x="3462" y="5690"/>
            <a:chExt cx="11220" cy="918"/>
          </a:xfrm>
          <a:effectLst>
            <a:outerShdw blurRad="50800" dist="38100" dir="8100000" algn="tr" rotWithShape="0">
              <a:prstClr val="black">
                <a:alpha val="40000"/>
              </a:prstClr>
            </a:outerShdw>
          </a:effectLst>
        </p:grpSpPr>
        <p:sp>
          <p:nvSpPr>
            <p:cNvPr id="228" name="任意多边形 227"/>
            <p:cNvSpPr/>
            <p:nvPr/>
          </p:nvSpPr>
          <p:spPr>
            <a:xfrm>
              <a:off x="13832" y="5725"/>
              <a:ext cx="850" cy="850"/>
            </a:xfrm>
            <a:custGeom>
              <a:avLst/>
              <a:gdLst>
                <a:gd name="connisteX0" fmla="*/ 0 w 2228850"/>
                <a:gd name="connsiteY0" fmla="*/ 0 h 2266950"/>
                <a:gd name="connisteX1" fmla="*/ 0 w 2228850"/>
                <a:gd name="connsiteY1" fmla="*/ 2266950 h 2266950"/>
                <a:gd name="connisteX2" fmla="*/ 361950 w 2228850"/>
                <a:gd name="connsiteY2" fmla="*/ 2257425 h 2266950"/>
                <a:gd name="connisteX3" fmla="*/ 371475 w 2228850"/>
                <a:gd name="connsiteY3" fmla="*/ 352425 h 2266950"/>
                <a:gd name="connisteX4" fmla="*/ 647700 w 2228850"/>
                <a:gd name="connsiteY4" fmla="*/ 342900 h 2266950"/>
                <a:gd name="connisteX5" fmla="*/ 638175 w 2228850"/>
                <a:gd name="connsiteY5" fmla="*/ 981075 h 2266950"/>
                <a:gd name="connisteX6" fmla="*/ 409575 w 2228850"/>
                <a:gd name="connsiteY6" fmla="*/ 1333500 h 2266950"/>
                <a:gd name="connisteX7" fmla="*/ 409575 w 2228850"/>
                <a:gd name="connsiteY7" fmla="*/ 1581150 h 2266950"/>
                <a:gd name="connisteX8" fmla="*/ 600075 w 2228850"/>
                <a:gd name="connsiteY8" fmla="*/ 1562100 h 2266950"/>
                <a:gd name="connisteX9" fmla="*/ 952500 w 2228850"/>
                <a:gd name="connsiteY9" fmla="*/ 1047750 h 2266950"/>
                <a:gd name="connisteX10" fmla="*/ 962025 w 2228850"/>
                <a:gd name="connsiteY10" fmla="*/ 342900 h 2266950"/>
                <a:gd name="connisteX11" fmla="*/ 1200150 w 2228850"/>
                <a:gd name="connsiteY11" fmla="*/ 352425 h 2266950"/>
                <a:gd name="connisteX12" fmla="*/ 1200150 w 2228850"/>
                <a:gd name="connsiteY12" fmla="*/ 1219200 h 2266950"/>
                <a:gd name="connisteX13" fmla="*/ 1419225 w 2228850"/>
                <a:gd name="connsiteY13" fmla="*/ 1447800 h 2266950"/>
                <a:gd name="connisteX14" fmla="*/ 1809750 w 2228850"/>
                <a:gd name="connsiteY14" fmla="*/ 1457325 h 2266950"/>
                <a:gd name="connisteX15" fmla="*/ 1809750 w 2228850"/>
                <a:gd name="connsiteY15" fmla="*/ 1133475 h 2266950"/>
                <a:gd name="connisteX16" fmla="*/ 1619250 w 2228850"/>
                <a:gd name="connsiteY16" fmla="*/ 1133475 h 2266950"/>
                <a:gd name="connisteX17" fmla="*/ 1543050 w 2228850"/>
                <a:gd name="connsiteY17" fmla="*/ 1057275 h 2266950"/>
                <a:gd name="connisteX18" fmla="*/ 1543050 w 2228850"/>
                <a:gd name="connsiteY18" fmla="*/ 342900 h 2266950"/>
                <a:gd name="connisteX19" fmla="*/ 1866900 w 2228850"/>
                <a:gd name="connsiteY19" fmla="*/ 342900 h 2266950"/>
                <a:gd name="connisteX20" fmla="*/ 1866900 w 2228850"/>
                <a:gd name="connsiteY20" fmla="*/ 1781175 h 2266950"/>
                <a:gd name="connisteX21" fmla="*/ 419100 w 2228850"/>
                <a:gd name="connsiteY21" fmla="*/ 1781175 h 2266950"/>
                <a:gd name="connisteX22" fmla="*/ 419100 w 2228850"/>
                <a:gd name="connsiteY22" fmla="*/ 2105025 h 2266950"/>
                <a:gd name="connisteX23" fmla="*/ 1866900 w 2228850"/>
                <a:gd name="connsiteY23" fmla="*/ 2095500 h 2266950"/>
                <a:gd name="connisteX24" fmla="*/ 1866900 w 2228850"/>
                <a:gd name="connsiteY24" fmla="*/ 2257425 h 2266950"/>
                <a:gd name="connisteX25" fmla="*/ 2219325 w 2228850"/>
                <a:gd name="connsiteY25" fmla="*/ 2257425 h 2266950"/>
                <a:gd name="connisteX26" fmla="*/ 2228850 w 2228850"/>
                <a:gd name="connsiteY26" fmla="*/ 0 h 2266950"/>
                <a:gd name="connisteX27" fmla="*/ 0 w 2228850"/>
                <a:gd name="connsiteY27" fmla="*/ 0 h 226695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Lst>
              <a:rect l="l" t="t" r="r" b="b"/>
              <a:pathLst>
                <a:path w="2228850" h="2266950">
                  <a:moveTo>
                    <a:pt x="0" y="0"/>
                  </a:moveTo>
                  <a:lnTo>
                    <a:pt x="0" y="2266950"/>
                  </a:lnTo>
                  <a:lnTo>
                    <a:pt x="361950" y="2257425"/>
                  </a:lnTo>
                  <a:lnTo>
                    <a:pt x="371475" y="352425"/>
                  </a:lnTo>
                  <a:lnTo>
                    <a:pt x="647700" y="342900"/>
                  </a:lnTo>
                  <a:lnTo>
                    <a:pt x="638175" y="981075"/>
                  </a:lnTo>
                  <a:lnTo>
                    <a:pt x="409575" y="1333500"/>
                  </a:lnTo>
                  <a:lnTo>
                    <a:pt x="409575" y="1581150"/>
                  </a:lnTo>
                  <a:lnTo>
                    <a:pt x="600075" y="1562100"/>
                  </a:lnTo>
                  <a:lnTo>
                    <a:pt x="952500" y="1047750"/>
                  </a:lnTo>
                  <a:lnTo>
                    <a:pt x="962025" y="342900"/>
                  </a:lnTo>
                  <a:lnTo>
                    <a:pt x="1200150" y="352425"/>
                  </a:lnTo>
                  <a:lnTo>
                    <a:pt x="1200150" y="1219200"/>
                  </a:lnTo>
                  <a:lnTo>
                    <a:pt x="1419225" y="1447800"/>
                  </a:lnTo>
                  <a:lnTo>
                    <a:pt x="1809750" y="1457325"/>
                  </a:lnTo>
                  <a:lnTo>
                    <a:pt x="1809750" y="1133475"/>
                  </a:lnTo>
                  <a:lnTo>
                    <a:pt x="1619250" y="1133475"/>
                  </a:lnTo>
                  <a:lnTo>
                    <a:pt x="1543050" y="1057275"/>
                  </a:lnTo>
                  <a:lnTo>
                    <a:pt x="1543050" y="342900"/>
                  </a:lnTo>
                  <a:lnTo>
                    <a:pt x="1866900" y="342900"/>
                  </a:lnTo>
                  <a:lnTo>
                    <a:pt x="1866900" y="1781175"/>
                  </a:lnTo>
                  <a:lnTo>
                    <a:pt x="419100" y="1781175"/>
                  </a:lnTo>
                  <a:lnTo>
                    <a:pt x="419100" y="2105025"/>
                  </a:lnTo>
                  <a:lnTo>
                    <a:pt x="1866900" y="2095500"/>
                  </a:lnTo>
                  <a:lnTo>
                    <a:pt x="1866900" y="2257425"/>
                  </a:lnTo>
                  <a:lnTo>
                    <a:pt x="2219325" y="2257425"/>
                  </a:lnTo>
                  <a:lnTo>
                    <a:pt x="2228850"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文本框 228"/>
            <p:cNvSpPr txBox="1"/>
            <p:nvPr/>
          </p:nvSpPr>
          <p:spPr>
            <a:xfrm>
              <a:off x="3462" y="5690"/>
              <a:ext cx="7753" cy="919"/>
            </a:xfrm>
            <a:prstGeom prst="rect">
              <a:avLst/>
            </a:prstGeom>
            <a:noFill/>
          </p:spPr>
          <p:txBody>
            <a:bodyPr wrap="square" rtlCol="0">
              <a:spAutoFit/>
            </a:bodyPr>
            <a:lstStyle/>
            <a:p>
              <a:r>
                <a:rPr lang="zh-CN" altLang="en-US" sz="3200" b="1">
                  <a:solidFill>
                    <a:schemeClr val="tx1"/>
                  </a:solidFill>
                  <a:effectLst/>
                </a:rPr>
                <a:t>企业内机动车辆安全要求</a:t>
              </a:r>
              <a:endParaRPr lang="zh-CN" altLang="en-US" sz="3200" b="1">
                <a:solidFill>
                  <a:schemeClr val="tx1"/>
                </a:solidFill>
                <a:effectLst/>
              </a:endParaRPr>
            </a:p>
          </p:txBody>
        </p:sp>
      </p:gr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43355" y="2138680"/>
            <a:ext cx="6003925" cy="3830955"/>
          </a:xfrm>
          <a:prstGeom prst="rect">
            <a:avLst/>
          </a:prstGeom>
          <a:noFill/>
        </p:spPr>
        <p:txBody>
          <a:bodyPr wrap="square" rtlCol="0">
            <a:spAutoFit/>
          </a:bodyPr>
          <a:lstStyle/>
          <a:p>
            <a:pPr>
              <a:lnSpc>
                <a:spcPct val="150000"/>
              </a:lnSpc>
            </a:pPr>
            <a:r>
              <a:rPr lang="en-US" altLang="zh-CN"/>
              <a:t>      </a:t>
            </a:r>
            <a:r>
              <a:t>厂内机动车辆以其载重量大，行驶速度快，机动灵活，使用方便的特点已经成为各类生产经营单位的重要交通运输工具，担负着繁忙的货运任务。它对提高企业的劳动生产率，增进企业经济效益发挥了极其重要的作用。但是，由于企业内作业车辆数量众多、种类繁杂，有的车况不好、道路狭窄、管理不善等原因，车辆伤害事故屡有发生，死亡人数几乎占企业全部死亡人数的五分之一，损失之惊人，后果之严重，触目惊心，因此，我们应该以前车指覆，后车之鉴，把厂内机动车辆事故消灭在萌芽状态。</a:t>
            </a:r>
          </a:p>
        </p:txBody>
      </p:sp>
      <p:sp>
        <p:nvSpPr>
          <p:cNvPr id="229" name="文本框 228"/>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企业内机动车辆安全要求</a:t>
            </a:r>
            <a:endParaRPr lang="zh-CN" altLang="en-US" sz="3200" b="1">
              <a:solidFill>
                <a:schemeClr val="tx1"/>
              </a:solidFill>
              <a:effectLst/>
            </a:endParaRPr>
          </a:p>
        </p:txBody>
      </p:sp>
      <p:pic>
        <p:nvPicPr>
          <p:cNvPr id="7" name="图片 6" descr="叉车"/>
          <p:cNvPicPr>
            <a:picLocks noChangeAspect="1"/>
          </p:cNvPicPr>
          <p:nvPr/>
        </p:nvPicPr>
        <p:blipFill>
          <a:blip r:embed="rId1">
            <a:clrChange>
              <a:clrFrom>
                <a:srgbClr val="FFFFFF">
                  <a:alpha val="100000"/>
                </a:srgbClr>
              </a:clrFrom>
              <a:clrTo>
                <a:srgbClr val="FFFFFF">
                  <a:alpha val="100000"/>
                  <a:alpha val="0"/>
                </a:srgbClr>
              </a:clrTo>
            </a:clrChange>
            <a:lum bright="-100000"/>
          </a:blip>
          <a:stretch>
            <a:fillRect/>
          </a:stretch>
        </p:blipFill>
        <p:spPr>
          <a:xfrm>
            <a:off x="9707880" y="4439285"/>
            <a:ext cx="2117090" cy="1530350"/>
          </a:xfrm>
          <a:prstGeom prst="rect">
            <a:avLst/>
          </a:prstGeom>
        </p:spPr>
      </p:pic>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文本框 228"/>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企业内机动车辆安全要求</a:t>
            </a:r>
            <a:endParaRPr lang="zh-CN" altLang="en-US" sz="3200" b="1">
              <a:solidFill>
                <a:schemeClr val="tx1"/>
              </a:solidFill>
              <a:effectLst/>
            </a:endParaRPr>
          </a:p>
        </p:txBody>
      </p:sp>
      <p:sp>
        <p:nvSpPr>
          <p:cNvPr id="8" name="圆角矩形 7"/>
          <p:cNvSpPr/>
          <p:nvPr/>
        </p:nvSpPr>
        <p:spPr>
          <a:xfrm>
            <a:off x="838200" y="2599055"/>
            <a:ext cx="2682875" cy="2609850"/>
          </a:xfrm>
          <a:prstGeom prst="roundRect">
            <a:avLst>
              <a:gd name="adj" fmla="val 26836"/>
            </a:avLst>
          </a:prstGeom>
          <a:gradFill>
            <a:gsLst>
              <a:gs pos="0">
                <a:schemeClr val="accent1">
                  <a:lumMod val="5000"/>
                  <a:lumOff val="95000"/>
                </a:schemeClr>
              </a:gs>
              <a:gs pos="100000">
                <a:schemeClr val="bg2">
                  <a:lumMod val="50000"/>
                </a:schemeClr>
              </a:gs>
            </a:gsLst>
            <a:path path="circle">
              <a:fillToRect l="50000" t="50000" r="50000" b="50000"/>
            </a:path>
            <a:tileRect/>
          </a:gradFill>
          <a:ln w="127000">
            <a:gradFill>
              <a:gsLst>
                <a:gs pos="88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14750" y="2312035"/>
            <a:ext cx="1400175" cy="3183890"/>
            <a:chOff x="5850" y="3322"/>
            <a:chExt cx="2205" cy="5014"/>
          </a:xfrm>
        </p:grpSpPr>
        <p:sp>
          <p:nvSpPr>
            <p:cNvPr id="7" name="左中括号 6"/>
            <p:cNvSpPr/>
            <p:nvPr/>
          </p:nvSpPr>
          <p:spPr>
            <a:xfrm>
              <a:off x="6639" y="3322"/>
              <a:ext cx="1416" cy="5015"/>
            </a:xfrm>
            <a:prstGeom prst="leftBracket">
              <a:avLst>
                <a:gd name="adj" fmla="val 643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任意多边形 22"/>
            <p:cNvSpPr/>
            <p:nvPr/>
          </p:nvSpPr>
          <p:spPr>
            <a:xfrm>
              <a:off x="5850" y="5829"/>
              <a:ext cx="2205" cy="0"/>
            </a:xfrm>
            <a:custGeom>
              <a:avLst/>
              <a:gdLst>
                <a:gd name="connisteX0" fmla="*/ 0 w 1400175"/>
                <a:gd name="connsiteY0" fmla="*/ 0 h 0"/>
                <a:gd name="connisteX1" fmla="*/ 1400175 w 1400175"/>
                <a:gd name="connsiteY1" fmla="*/ 0 h 0"/>
              </a:gdLst>
              <a:ahLst/>
              <a:cxnLst>
                <a:cxn ang="0">
                  <a:pos x="connisteX0" y="connsiteY0"/>
                </a:cxn>
                <a:cxn ang="0">
                  <a:pos x="connisteX1" y="connsiteY1"/>
                </a:cxn>
              </a:cxnLst>
              <a:rect l="l" t="t" r="r" b="b"/>
              <a:pathLst>
                <a:path w="1400175">
                  <a:moveTo>
                    <a:pt x="0" y="0"/>
                  </a:moveTo>
                  <a:lnTo>
                    <a:pt x="1400175"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5309870" y="225679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26" name="矩形 25"/>
          <p:cNvSpPr/>
          <p:nvPr/>
        </p:nvSpPr>
        <p:spPr>
          <a:xfrm>
            <a:off x="5309870" y="371983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27" name="矩形 26"/>
          <p:cNvSpPr/>
          <p:nvPr/>
        </p:nvSpPr>
        <p:spPr>
          <a:xfrm>
            <a:off x="5309870" y="520890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场内机动车辆驾驶“十不准”</a:t>
            </a:r>
            <a:endParaRPr lang="zh-CN" altLang="en-US" b="1">
              <a:solidFill>
                <a:schemeClr val="tx1"/>
              </a:solidFill>
              <a:sym typeface="+mn-ea"/>
            </a:endParaRPr>
          </a:p>
        </p:txBody>
      </p:sp>
      <p:sp>
        <p:nvSpPr>
          <p:cNvPr id="28" name="文本框 27"/>
          <p:cNvSpPr txBox="1"/>
          <p:nvPr/>
        </p:nvSpPr>
        <p:spPr>
          <a:xfrm>
            <a:off x="1395730" y="3120390"/>
            <a:ext cx="1406525" cy="1568450"/>
          </a:xfrm>
          <a:prstGeom prst="rect">
            <a:avLst/>
          </a:prstGeom>
          <a:noFill/>
        </p:spPr>
        <p:txBody>
          <a:bodyPr wrap="square" rtlCol="0">
            <a:spAutoFit/>
          </a:bodyPr>
          <a:lstStyle/>
          <a:p>
            <a:r>
              <a:rPr lang="zh-CN" altLang="en-US" sz="3200" b="1">
                <a:solidFill>
                  <a:schemeClr val="tx1"/>
                </a:solidFill>
                <a:effectLst/>
              </a:rPr>
              <a:t>场厂内机动车辆要求</a:t>
            </a:r>
            <a:endParaRPr lang="zh-CN" altLang="en-US" sz="3200" b="1">
              <a:solidFill>
                <a:schemeClr val="tx1"/>
              </a:solidFill>
              <a:effectLst/>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1930400" y="3317875"/>
            <a:ext cx="7474585" cy="1813560"/>
          </a:xfrm>
          <a:custGeom>
            <a:avLst/>
            <a:gdLst>
              <a:gd name="connisteX0" fmla="*/ 236220 w 7474585"/>
              <a:gd name="connsiteY0" fmla="*/ 427355 h 1813560"/>
              <a:gd name="connisteX1" fmla="*/ 2329815 w 7474585"/>
              <a:gd name="connsiteY1" fmla="*/ 1666240 h 1813560"/>
              <a:gd name="connisteX2" fmla="*/ 4776470 w 7474585"/>
              <a:gd name="connsiteY2" fmla="*/ 73660 h 1813560"/>
              <a:gd name="connisteX3" fmla="*/ 7400925 w 7474585"/>
              <a:gd name="connsiteY3" fmla="*/ 1813560 h 1813560"/>
              <a:gd name="connisteX4" fmla="*/ 7474585 w 7474585"/>
              <a:gd name="connsiteY4" fmla="*/ 1754505 h 1813560"/>
              <a:gd name="connisteX5" fmla="*/ 4776470 w 7474585"/>
              <a:gd name="connsiteY5" fmla="*/ 0 h 1813560"/>
              <a:gd name="connisteX6" fmla="*/ 2344420 w 7474585"/>
              <a:gd name="connsiteY6" fmla="*/ 1592580 h 1813560"/>
              <a:gd name="connisteX7" fmla="*/ 15240 w 7474585"/>
              <a:gd name="connsiteY7" fmla="*/ 220980 h 1813560"/>
              <a:gd name="connisteX8" fmla="*/ 0 w 7474585"/>
              <a:gd name="connsiteY8" fmla="*/ 250825 h 1813560"/>
              <a:gd name="connisteX9" fmla="*/ 236220 w 7474585"/>
              <a:gd name="connsiteY9" fmla="*/ 427355 h 18135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7474585" h="1813560">
                <a:moveTo>
                  <a:pt x="236220" y="427355"/>
                </a:moveTo>
                <a:lnTo>
                  <a:pt x="2329815" y="1666240"/>
                </a:lnTo>
                <a:lnTo>
                  <a:pt x="4776470" y="73660"/>
                </a:lnTo>
                <a:lnTo>
                  <a:pt x="7400925" y="1813560"/>
                </a:lnTo>
                <a:lnTo>
                  <a:pt x="7474585" y="1754505"/>
                </a:lnTo>
                <a:lnTo>
                  <a:pt x="4776470" y="0"/>
                </a:lnTo>
                <a:lnTo>
                  <a:pt x="2344420" y="1592580"/>
                </a:lnTo>
                <a:lnTo>
                  <a:pt x="15240" y="220980"/>
                </a:lnTo>
                <a:lnTo>
                  <a:pt x="0" y="250825"/>
                </a:lnTo>
                <a:lnTo>
                  <a:pt x="236220" y="4273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文本框 228"/>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企业内机动车辆安全要求</a:t>
            </a:r>
            <a:endParaRPr lang="zh-CN" altLang="en-US" sz="3200" b="1">
              <a:solidFill>
                <a:schemeClr val="tx1"/>
              </a:solidFill>
              <a:effectLst/>
            </a:endParaRPr>
          </a:p>
        </p:txBody>
      </p:sp>
      <p:sp>
        <p:nvSpPr>
          <p:cNvPr id="25" name="矩形 24"/>
          <p:cNvSpPr/>
          <p:nvPr/>
        </p:nvSpPr>
        <p:spPr>
          <a:xfrm>
            <a:off x="610235" y="187388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6" name="文本框 5"/>
          <p:cNvSpPr txBox="1"/>
          <p:nvPr/>
        </p:nvSpPr>
        <p:spPr>
          <a:xfrm>
            <a:off x="1121410" y="4250055"/>
            <a:ext cx="1985645" cy="1753235"/>
          </a:xfrm>
          <a:prstGeom prst="rect">
            <a:avLst/>
          </a:prstGeom>
          <a:noFill/>
        </p:spPr>
        <p:txBody>
          <a:bodyPr wrap="square" rtlCol="0">
            <a:spAutoFit/>
          </a:bodyPr>
          <a:lstStyle/>
          <a:p>
            <a:r>
              <a:rPr lang="zh-CN" altLang="en-US"/>
              <a:t>车辆与建筑物、作业现场堆放物碰撞；与其他车辆或行人相撞。包括翻车、挤压和轧碾等。</a:t>
            </a:r>
            <a:endParaRPr lang="zh-CN" altLang="en-US"/>
          </a:p>
        </p:txBody>
      </p:sp>
      <p:sp>
        <p:nvSpPr>
          <p:cNvPr id="9" name="文本框 8"/>
          <p:cNvSpPr txBox="1"/>
          <p:nvPr/>
        </p:nvSpPr>
        <p:spPr>
          <a:xfrm>
            <a:off x="3107055" y="2690495"/>
            <a:ext cx="2388870" cy="922020"/>
          </a:xfrm>
          <a:prstGeom prst="rect">
            <a:avLst/>
          </a:prstGeom>
          <a:noFill/>
        </p:spPr>
        <p:txBody>
          <a:bodyPr wrap="square" rtlCol="0">
            <a:spAutoFit/>
          </a:bodyPr>
          <a:lstStyle/>
          <a:p>
            <a:r>
              <a:rPr lang="zh-CN" altLang="en-US"/>
              <a:t>物体打击。搬运、装卸和堆垛中物体的打击。</a:t>
            </a:r>
            <a:endParaRPr lang="zh-CN" altLang="en-US"/>
          </a:p>
        </p:txBody>
      </p:sp>
      <p:sp>
        <p:nvSpPr>
          <p:cNvPr id="30" name="文本框 29"/>
          <p:cNvSpPr txBox="1"/>
          <p:nvPr/>
        </p:nvSpPr>
        <p:spPr>
          <a:xfrm>
            <a:off x="5487670" y="4250055"/>
            <a:ext cx="2471420" cy="1476375"/>
          </a:xfrm>
          <a:prstGeom prst="rect">
            <a:avLst/>
          </a:prstGeom>
          <a:noFill/>
        </p:spPr>
        <p:txBody>
          <a:bodyPr wrap="square" rtlCol="0">
            <a:spAutoFit/>
          </a:bodyPr>
          <a:lstStyle/>
          <a:p>
            <a:r>
              <a:rPr lang="zh-CN" altLang="en-US"/>
              <a:t>坠落翻到。因货物装卸不当，超速或地面因素造成货物的坠落或车辆翻倒，坠落驾驶员受伤害。</a:t>
            </a:r>
            <a:endParaRPr lang="zh-CN" altLang="en-US"/>
          </a:p>
        </p:txBody>
      </p:sp>
      <p:sp>
        <p:nvSpPr>
          <p:cNvPr id="31" name="文本框 30"/>
          <p:cNvSpPr txBox="1"/>
          <p:nvPr/>
        </p:nvSpPr>
        <p:spPr>
          <a:xfrm>
            <a:off x="7959090" y="2690495"/>
            <a:ext cx="2861310" cy="1476375"/>
          </a:xfrm>
          <a:prstGeom prst="rect">
            <a:avLst/>
          </a:prstGeom>
          <a:noFill/>
        </p:spPr>
        <p:txBody>
          <a:bodyPr wrap="square" rtlCol="0">
            <a:spAutoFit/>
          </a:bodyPr>
          <a:lstStyle/>
          <a:p>
            <a:r>
              <a:rPr lang="zh-CN" altLang="en-US"/>
              <a:t>火灾、爆炸。由于人为的原因发生火灾并引起邮箱等可燃物急剧燃烧爆炸，或装卸易燃易爆物品，因运输不当发生火灾爆炸。</a:t>
            </a:r>
            <a:endParaRPr lang="zh-CN" altLang="en-US"/>
          </a:p>
        </p:txBody>
      </p:sp>
      <p:sp>
        <p:nvSpPr>
          <p:cNvPr id="32" name="八边形 31"/>
          <p:cNvSpPr/>
          <p:nvPr/>
        </p:nvSpPr>
        <p:spPr>
          <a:xfrm>
            <a:off x="1461135" y="3096895"/>
            <a:ext cx="869315" cy="796290"/>
          </a:xfrm>
          <a:prstGeom prst="octagon">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4400" b="1">
                <a:solidFill>
                  <a:srgbClr val="FFC000"/>
                </a:solidFill>
                <a:effectLst>
                  <a:innerShdw blurRad="63500" dist="50800" dir="18900000">
                    <a:prstClr val="black">
                      <a:alpha val="50000"/>
                    </a:prstClr>
                  </a:innerShdw>
                </a:effectLst>
                <a:sym typeface="+mn-ea"/>
              </a:rPr>
              <a:t>1</a:t>
            </a:r>
            <a:endParaRPr lang="en-US" altLang="zh-CN" sz="4400" b="1">
              <a:solidFill>
                <a:srgbClr val="FFC000"/>
              </a:solidFill>
              <a:effectLst>
                <a:innerShdw blurRad="63500" dist="50800" dir="18900000">
                  <a:prstClr val="black">
                    <a:alpha val="50000"/>
                  </a:prstClr>
                </a:innerShdw>
              </a:effectLst>
              <a:sym typeface="+mn-ea"/>
            </a:endParaRPr>
          </a:p>
        </p:txBody>
      </p:sp>
      <p:sp>
        <p:nvSpPr>
          <p:cNvPr id="33" name="八边形 32"/>
          <p:cNvSpPr/>
          <p:nvPr/>
        </p:nvSpPr>
        <p:spPr>
          <a:xfrm>
            <a:off x="6288405" y="3030855"/>
            <a:ext cx="869315" cy="796290"/>
          </a:xfrm>
          <a:prstGeom prst="octagon">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4400" b="1">
                <a:solidFill>
                  <a:srgbClr val="FFC000"/>
                </a:solidFill>
                <a:effectLst>
                  <a:innerShdw blurRad="63500" dist="50800" dir="18900000">
                    <a:prstClr val="black">
                      <a:alpha val="50000"/>
                    </a:prstClr>
                  </a:innerShdw>
                </a:effectLst>
                <a:sym typeface="+mn-ea"/>
              </a:rPr>
              <a:t>3</a:t>
            </a:r>
            <a:endParaRPr lang="en-US" altLang="zh-CN" sz="4400" b="1">
              <a:solidFill>
                <a:srgbClr val="FFC000"/>
              </a:solidFill>
              <a:effectLst>
                <a:innerShdw blurRad="63500" dist="50800" dir="18900000">
                  <a:prstClr val="black">
                    <a:alpha val="50000"/>
                  </a:prstClr>
                </a:innerShdw>
              </a:effectLst>
              <a:sym typeface="+mn-ea"/>
            </a:endParaRPr>
          </a:p>
        </p:txBody>
      </p:sp>
      <p:sp>
        <p:nvSpPr>
          <p:cNvPr id="34" name="八边形 33"/>
          <p:cNvSpPr/>
          <p:nvPr/>
        </p:nvSpPr>
        <p:spPr>
          <a:xfrm>
            <a:off x="3866515" y="4590415"/>
            <a:ext cx="869315" cy="796290"/>
          </a:xfrm>
          <a:prstGeom prst="octagon">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4400" b="1">
                <a:solidFill>
                  <a:srgbClr val="FFC000"/>
                </a:solidFill>
                <a:effectLst>
                  <a:innerShdw blurRad="63500" dist="50800" dir="18900000">
                    <a:prstClr val="black">
                      <a:alpha val="50000"/>
                    </a:prstClr>
                  </a:innerShdw>
                </a:effectLst>
                <a:sym typeface="+mn-ea"/>
              </a:rPr>
              <a:t>2</a:t>
            </a:r>
            <a:endParaRPr lang="en-US" altLang="zh-CN" sz="4400" b="1">
              <a:solidFill>
                <a:srgbClr val="FFC000"/>
              </a:solidFill>
              <a:effectLst>
                <a:innerShdw blurRad="63500" dist="50800" dir="18900000">
                  <a:prstClr val="black">
                    <a:alpha val="50000"/>
                  </a:prstClr>
                </a:innerShdw>
              </a:effectLst>
              <a:sym typeface="+mn-ea"/>
            </a:endParaRPr>
          </a:p>
        </p:txBody>
      </p:sp>
      <p:sp>
        <p:nvSpPr>
          <p:cNvPr id="35" name="八边形 34"/>
          <p:cNvSpPr/>
          <p:nvPr/>
        </p:nvSpPr>
        <p:spPr>
          <a:xfrm>
            <a:off x="8954770" y="4590415"/>
            <a:ext cx="869315" cy="796290"/>
          </a:xfrm>
          <a:prstGeom prst="octagon">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4400" b="1">
                <a:solidFill>
                  <a:srgbClr val="FFC000"/>
                </a:solidFill>
                <a:effectLst>
                  <a:innerShdw blurRad="63500" dist="50800" dir="18900000">
                    <a:prstClr val="black">
                      <a:alpha val="50000"/>
                    </a:prstClr>
                  </a:innerShdw>
                </a:effectLst>
                <a:sym typeface="+mn-ea"/>
              </a:rPr>
              <a:t>4</a:t>
            </a:r>
            <a:endParaRPr lang="en-US" altLang="zh-CN" sz="4400" b="1">
              <a:solidFill>
                <a:srgbClr val="FFC000"/>
              </a:solidFill>
              <a:effectLst>
                <a:innerShdw blurRad="63500" dist="50800" dir="18900000">
                  <a:prstClr val="black">
                    <a:alpha val="50000"/>
                  </a:prstClr>
                </a:innerShdw>
              </a:effectLst>
              <a:sym typeface="+mn-ea"/>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文本框 228"/>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企业内机动车辆安全要求</a:t>
            </a:r>
            <a:endParaRPr lang="zh-CN" altLang="en-US" sz="3200" b="1">
              <a:solidFill>
                <a:schemeClr val="tx1"/>
              </a:solidFill>
              <a:effectLst/>
            </a:endParaRPr>
          </a:p>
        </p:txBody>
      </p:sp>
      <p:sp>
        <p:nvSpPr>
          <p:cNvPr id="26" name="矩形 25"/>
          <p:cNvSpPr/>
          <p:nvPr/>
        </p:nvSpPr>
        <p:spPr>
          <a:xfrm>
            <a:off x="610235" y="184721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文本框 5"/>
          <p:cNvSpPr txBox="1"/>
          <p:nvPr/>
        </p:nvSpPr>
        <p:spPr>
          <a:xfrm>
            <a:off x="2827020" y="2447925"/>
            <a:ext cx="8301355" cy="645160"/>
          </a:xfrm>
          <a:prstGeom prst="rect">
            <a:avLst/>
          </a:prstGeom>
          <a:noFill/>
        </p:spPr>
        <p:txBody>
          <a:bodyPr wrap="square" rtlCol="0">
            <a:spAutoFit/>
          </a:bodyPr>
          <a:lstStyle/>
          <a:p>
            <a:r>
              <a:rPr lang="zh-CN" altLang="en-US"/>
              <a:t>企业内机动车辆驾驶人员必须经专门培训考试合格，并取得“特种作业操作证”后才能独立驾车。</a:t>
            </a:r>
            <a:endParaRPr lang="zh-CN" altLang="en-US"/>
          </a:p>
        </p:txBody>
      </p:sp>
      <p:sp>
        <p:nvSpPr>
          <p:cNvPr id="7" name="任意多边形 6"/>
          <p:cNvSpPr/>
          <p:nvPr/>
        </p:nvSpPr>
        <p:spPr>
          <a:xfrm>
            <a:off x="967105" y="2447925"/>
            <a:ext cx="1368425" cy="3959860"/>
          </a:xfrm>
          <a:custGeom>
            <a:avLst/>
            <a:gdLst>
              <a:gd name="connsiteX0" fmla="*/ 2155 w 2155"/>
              <a:gd name="connsiteY0" fmla="*/ 6236 h 6236"/>
              <a:gd name="connsiteX1" fmla="*/ 596 w 2155"/>
              <a:gd name="connsiteY1" fmla="*/ 5045 h 6236"/>
              <a:gd name="connsiteX2" fmla="*/ 0 w 2155"/>
              <a:gd name="connsiteY2" fmla="*/ 3118 h 6236"/>
              <a:gd name="connsiteX3" fmla="*/ 596 w 2155"/>
              <a:gd name="connsiteY3" fmla="*/ 1191 h 6236"/>
              <a:gd name="connsiteX4" fmla="*/ 2155 w 2155"/>
              <a:gd name="connsiteY4" fmla="*/ 0 h 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 h="6236">
                <a:moveTo>
                  <a:pt x="2155" y="6236"/>
                </a:moveTo>
                <a:lnTo>
                  <a:pt x="596" y="5045"/>
                </a:lnTo>
                <a:lnTo>
                  <a:pt x="0" y="3118"/>
                </a:lnTo>
                <a:lnTo>
                  <a:pt x="596" y="1191"/>
                </a:lnTo>
                <a:lnTo>
                  <a:pt x="2155" y="0"/>
                </a:lnTo>
              </a:path>
            </a:pathLst>
          </a:cu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02765" y="3244850"/>
            <a:ext cx="9301480" cy="368300"/>
          </a:xfrm>
          <a:prstGeom prst="rect">
            <a:avLst/>
          </a:prstGeom>
          <a:noFill/>
        </p:spPr>
        <p:txBody>
          <a:bodyPr wrap="square" rtlCol="0">
            <a:spAutoFit/>
          </a:bodyPr>
          <a:lstStyle/>
          <a:p>
            <a:r>
              <a:rPr lang="zh-CN" altLang="en-US"/>
              <a:t>驾驶员出车前不准喝酒要保持足够的睡眠和休息时间，以充沛的精力，确保行车安全。</a:t>
            </a:r>
            <a:endParaRPr lang="zh-CN" altLang="en-US"/>
          </a:p>
        </p:txBody>
      </p:sp>
      <p:sp>
        <p:nvSpPr>
          <p:cNvPr id="9" name="文本框 8"/>
          <p:cNvSpPr txBox="1"/>
          <p:nvPr/>
        </p:nvSpPr>
        <p:spPr>
          <a:xfrm>
            <a:off x="1188720" y="4105275"/>
            <a:ext cx="9972040" cy="645160"/>
          </a:xfrm>
          <a:prstGeom prst="rect">
            <a:avLst/>
          </a:prstGeom>
          <a:noFill/>
        </p:spPr>
        <p:txBody>
          <a:bodyPr wrap="square" rtlCol="0">
            <a:spAutoFit/>
          </a:bodyPr>
          <a:lstStyle/>
          <a:p>
            <a:r>
              <a:rPr lang="zh-CN" altLang="en-US"/>
              <a:t>车辆在厂区道路上行驶时，必须按照限速标志的要求行驶。在车间门前、道路转弯时速不得超过5公里；在厂区道路上行驶，时速不得超过20公里。</a:t>
            </a:r>
            <a:endParaRPr lang="zh-CN" altLang="en-US"/>
          </a:p>
        </p:txBody>
      </p:sp>
      <p:sp>
        <p:nvSpPr>
          <p:cNvPr id="23" name="文本框 22"/>
          <p:cNvSpPr txBox="1"/>
          <p:nvPr/>
        </p:nvSpPr>
        <p:spPr>
          <a:xfrm>
            <a:off x="1802765" y="5182235"/>
            <a:ext cx="9357995" cy="368300"/>
          </a:xfrm>
          <a:prstGeom prst="rect">
            <a:avLst/>
          </a:prstGeom>
          <a:noFill/>
        </p:spPr>
        <p:txBody>
          <a:bodyPr wrap="square" rtlCol="0">
            <a:spAutoFit/>
          </a:bodyPr>
          <a:lstStyle/>
          <a:p>
            <a:r>
              <a:rPr lang="zh-CN" altLang="en-US"/>
              <a:t>车辆倒车时，要密切注意车辆前后左右的情况，在确认车后没有人员或障碍物后，方可倒车。</a:t>
            </a:r>
            <a:endParaRPr lang="zh-CN" altLang="en-US"/>
          </a:p>
        </p:txBody>
      </p:sp>
      <p:sp>
        <p:nvSpPr>
          <p:cNvPr id="24" name="文本框 23"/>
          <p:cNvSpPr txBox="1"/>
          <p:nvPr/>
        </p:nvSpPr>
        <p:spPr>
          <a:xfrm>
            <a:off x="2827655" y="5727700"/>
            <a:ext cx="8300720" cy="922020"/>
          </a:xfrm>
          <a:prstGeom prst="rect">
            <a:avLst/>
          </a:prstGeom>
          <a:noFill/>
        </p:spPr>
        <p:txBody>
          <a:bodyPr wrap="square" rtlCol="0">
            <a:spAutoFit/>
          </a:bodyPr>
          <a:lstStyle/>
          <a:p>
            <a:r>
              <a:rPr lang="zh-CN" altLang="en-US"/>
              <a:t>铲车在行驶时，无论空载还是重载，其车铲距地面不得小于300毫米，但也不得高于500毫米。严禁任何人站在车铲或车铲的货物上随车行驶，也不得站在铲车的车门上随车行驶。</a:t>
            </a:r>
            <a:endParaRPr lang="zh-CN" altLang="en-US"/>
          </a:p>
        </p:txBody>
      </p:sp>
      <p:sp>
        <p:nvSpPr>
          <p:cNvPr id="28" name="椭圆 27"/>
          <p:cNvSpPr/>
          <p:nvPr/>
        </p:nvSpPr>
        <p:spPr>
          <a:xfrm rot="5400000">
            <a:off x="2413635" y="2477135"/>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29" name="椭圆 28"/>
          <p:cNvSpPr/>
          <p:nvPr/>
        </p:nvSpPr>
        <p:spPr>
          <a:xfrm rot="5400000">
            <a:off x="1402080" y="3274060"/>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30" name="椭圆 29"/>
          <p:cNvSpPr/>
          <p:nvPr/>
        </p:nvSpPr>
        <p:spPr>
          <a:xfrm rot="5400000">
            <a:off x="775970" y="4236085"/>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31" name="椭圆 30"/>
          <p:cNvSpPr/>
          <p:nvPr/>
        </p:nvSpPr>
        <p:spPr>
          <a:xfrm rot="5400000">
            <a:off x="1413510" y="5211445"/>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32" name="椭圆 31"/>
          <p:cNvSpPr/>
          <p:nvPr/>
        </p:nvSpPr>
        <p:spPr>
          <a:xfrm rot="5400000">
            <a:off x="2343150" y="6129655"/>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文本框 228"/>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企业内机动车辆安全要求</a:t>
            </a:r>
            <a:endParaRPr lang="zh-CN" altLang="en-US" sz="3200" b="1">
              <a:solidFill>
                <a:schemeClr val="tx1"/>
              </a:solidFill>
              <a:effectLst/>
            </a:endParaRPr>
          </a:p>
        </p:txBody>
      </p:sp>
      <p:sp>
        <p:nvSpPr>
          <p:cNvPr id="26" name="矩形 25"/>
          <p:cNvSpPr/>
          <p:nvPr/>
        </p:nvSpPr>
        <p:spPr>
          <a:xfrm>
            <a:off x="610235" y="184721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文本框 5"/>
          <p:cNvSpPr txBox="1"/>
          <p:nvPr/>
        </p:nvSpPr>
        <p:spPr>
          <a:xfrm>
            <a:off x="2941955" y="2447925"/>
            <a:ext cx="8186420" cy="645160"/>
          </a:xfrm>
          <a:prstGeom prst="rect">
            <a:avLst/>
          </a:prstGeom>
          <a:noFill/>
        </p:spPr>
        <p:txBody>
          <a:bodyPr wrap="square" rtlCol="0">
            <a:spAutoFit/>
          </a:bodyPr>
          <a:lstStyle/>
          <a:p>
            <a:r>
              <a:rPr lang="zh-CN" altLang="en-US"/>
              <a:t>装运易燃易爆、有毒有害等危险化学品时，车辆要悬挂警示标志，并采取必要的安全措施。危险化学品不能与其他货物混装。</a:t>
            </a:r>
            <a:endParaRPr lang="zh-CN" altLang="en-US"/>
          </a:p>
        </p:txBody>
      </p:sp>
      <p:sp>
        <p:nvSpPr>
          <p:cNvPr id="7" name="任意多边形 6"/>
          <p:cNvSpPr/>
          <p:nvPr/>
        </p:nvSpPr>
        <p:spPr>
          <a:xfrm>
            <a:off x="967105" y="2447925"/>
            <a:ext cx="1368425" cy="3959860"/>
          </a:xfrm>
          <a:custGeom>
            <a:avLst/>
            <a:gdLst>
              <a:gd name="connsiteX0" fmla="*/ 2155 w 2155"/>
              <a:gd name="connsiteY0" fmla="*/ 6236 h 6236"/>
              <a:gd name="connsiteX1" fmla="*/ 596 w 2155"/>
              <a:gd name="connsiteY1" fmla="*/ 5045 h 6236"/>
              <a:gd name="connsiteX2" fmla="*/ 0 w 2155"/>
              <a:gd name="connsiteY2" fmla="*/ 3118 h 6236"/>
              <a:gd name="connsiteX3" fmla="*/ 596 w 2155"/>
              <a:gd name="connsiteY3" fmla="*/ 1191 h 6236"/>
              <a:gd name="connsiteX4" fmla="*/ 2155 w 2155"/>
              <a:gd name="connsiteY4" fmla="*/ 0 h 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5" h="6236">
                <a:moveTo>
                  <a:pt x="2155" y="6236"/>
                </a:moveTo>
                <a:lnTo>
                  <a:pt x="596" y="5045"/>
                </a:lnTo>
                <a:lnTo>
                  <a:pt x="0" y="3118"/>
                </a:lnTo>
                <a:lnTo>
                  <a:pt x="596" y="1191"/>
                </a:lnTo>
                <a:lnTo>
                  <a:pt x="2155" y="0"/>
                </a:lnTo>
              </a:path>
            </a:pathLst>
          </a:custGeom>
          <a:noFill/>
          <a:ln w="508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02765" y="3244850"/>
            <a:ext cx="9301480" cy="645160"/>
          </a:xfrm>
          <a:prstGeom prst="rect">
            <a:avLst/>
          </a:prstGeom>
          <a:noFill/>
        </p:spPr>
        <p:txBody>
          <a:bodyPr wrap="square" rtlCol="0">
            <a:spAutoFit/>
          </a:bodyPr>
          <a:lstStyle/>
          <a:p>
            <a:r>
              <a:rPr lang="zh-CN" altLang="en-US"/>
              <a:t>车辆进入危险化学品物资仓库时，必须要自觉遵守安全防火制度，交出火种，车辆排气管应装置火星熄灭器，防止火星飞溅，造成火灾、爆炸事故。</a:t>
            </a:r>
            <a:endParaRPr lang="zh-CN" altLang="en-US"/>
          </a:p>
        </p:txBody>
      </p:sp>
      <p:sp>
        <p:nvSpPr>
          <p:cNvPr id="9" name="文本框 8"/>
          <p:cNvSpPr txBox="1"/>
          <p:nvPr/>
        </p:nvSpPr>
        <p:spPr>
          <a:xfrm>
            <a:off x="1188720" y="4105275"/>
            <a:ext cx="9972040" cy="645160"/>
          </a:xfrm>
          <a:prstGeom prst="rect">
            <a:avLst/>
          </a:prstGeom>
          <a:noFill/>
        </p:spPr>
        <p:txBody>
          <a:bodyPr wrap="square" rtlCol="0">
            <a:spAutoFit/>
          </a:bodyPr>
          <a:lstStyle/>
          <a:p>
            <a:r>
              <a:rPr lang="zh-CN" altLang="en-US"/>
              <a:t>车辆装运爆炸物品，易燃易爆物品以及剧毒、放射性等危险物品，应当经公安机关批准后，按指定的时间、路线、速度行驶。</a:t>
            </a:r>
            <a:endParaRPr lang="zh-CN" altLang="en-US"/>
          </a:p>
        </p:txBody>
      </p:sp>
      <p:sp>
        <p:nvSpPr>
          <p:cNvPr id="23" name="文本框 22"/>
          <p:cNvSpPr txBox="1"/>
          <p:nvPr/>
        </p:nvSpPr>
        <p:spPr>
          <a:xfrm>
            <a:off x="1802765" y="5182235"/>
            <a:ext cx="9357995" cy="368300"/>
          </a:xfrm>
          <a:prstGeom prst="rect">
            <a:avLst/>
          </a:prstGeom>
          <a:noFill/>
        </p:spPr>
        <p:txBody>
          <a:bodyPr wrap="square" rtlCol="0">
            <a:spAutoFit/>
          </a:bodyPr>
          <a:lstStyle/>
          <a:p>
            <a:r>
              <a:rPr lang="zh-CN" altLang="en-US"/>
              <a:t>装卸货物，不得超载、超高。</a:t>
            </a:r>
            <a:endParaRPr lang="zh-CN" altLang="en-US"/>
          </a:p>
        </p:txBody>
      </p:sp>
      <p:sp>
        <p:nvSpPr>
          <p:cNvPr id="24" name="文本框 23"/>
          <p:cNvSpPr txBox="1"/>
          <p:nvPr/>
        </p:nvSpPr>
        <p:spPr>
          <a:xfrm>
            <a:off x="2827020" y="5866130"/>
            <a:ext cx="8301355" cy="645160"/>
          </a:xfrm>
          <a:prstGeom prst="rect">
            <a:avLst/>
          </a:prstGeom>
          <a:noFill/>
        </p:spPr>
        <p:txBody>
          <a:bodyPr wrap="square" rtlCol="0">
            <a:spAutoFit/>
          </a:bodyPr>
          <a:lstStyle/>
          <a:p>
            <a:r>
              <a:rPr lang="zh-CN" altLang="en-US"/>
              <a:t>车辆要进行例行保养，对转向盘、制动装置等各项机件、油路、电路，以及轮胎气压等都要认真检查，不能带病运行。</a:t>
            </a:r>
            <a:endParaRPr lang="zh-CN" altLang="en-US"/>
          </a:p>
        </p:txBody>
      </p:sp>
      <p:sp>
        <p:nvSpPr>
          <p:cNvPr id="25" name="椭圆 24"/>
          <p:cNvSpPr/>
          <p:nvPr/>
        </p:nvSpPr>
        <p:spPr>
          <a:xfrm rot="5400000">
            <a:off x="2413635" y="2477135"/>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27" name="椭圆 26"/>
          <p:cNvSpPr/>
          <p:nvPr/>
        </p:nvSpPr>
        <p:spPr>
          <a:xfrm rot="5400000">
            <a:off x="1402080" y="3274060"/>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33" name="椭圆 32"/>
          <p:cNvSpPr/>
          <p:nvPr/>
        </p:nvSpPr>
        <p:spPr>
          <a:xfrm rot="5400000">
            <a:off x="775970" y="4236085"/>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34" name="椭圆 33"/>
          <p:cNvSpPr/>
          <p:nvPr/>
        </p:nvSpPr>
        <p:spPr>
          <a:xfrm rot="5400000">
            <a:off x="1413510" y="5211445"/>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35" name="椭圆 34"/>
          <p:cNvSpPr/>
          <p:nvPr/>
        </p:nvSpPr>
        <p:spPr>
          <a:xfrm rot="5400000">
            <a:off x="2343150" y="6129655"/>
            <a:ext cx="441960" cy="382905"/>
          </a:xfrm>
          <a:prstGeom prst="ellipse">
            <a:avLst/>
          </a:prstGeom>
          <a:solidFill>
            <a:srgbClr val="FFC000"/>
          </a:soli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b="1">
              <a:solidFill>
                <a:schemeClr val="tx1"/>
              </a:solidFill>
              <a:sym typeface="+mn-ea"/>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文本框 228"/>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企业内机动车辆安全要求</a:t>
            </a:r>
            <a:endParaRPr lang="zh-CN" altLang="en-US" sz="3200" b="1">
              <a:solidFill>
                <a:schemeClr val="tx1"/>
              </a:solidFill>
              <a:effectLst/>
            </a:endParaRPr>
          </a:p>
        </p:txBody>
      </p:sp>
      <p:sp>
        <p:nvSpPr>
          <p:cNvPr id="27" name="矩形 26"/>
          <p:cNvSpPr/>
          <p:nvPr/>
        </p:nvSpPr>
        <p:spPr>
          <a:xfrm>
            <a:off x="610235" y="183261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场内机动车辆驾驶“十不准”</a:t>
            </a:r>
            <a:endParaRPr lang="zh-CN" altLang="en-US" b="1">
              <a:solidFill>
                <a:schemeClr val="tx1"/>
              </a:solidFill>
              <a:sym typeface="+mn-ea"/>
            </a:endParaRPr>
          </a:p>
        </p:txBody>
      </p:sp>
      <p:sp>
        <p:nvSpPr>
          <p:cNvPr id="6" name="文本框 5"/>
          <p:cNvSpPr txBox="1"/>
          <p:nvPr/>
        </p:nvSpPr>
        <p:spPr>
          <a:xfrm>
            <a:off x="1326515" y="2403475"/>
            <a:ext cx="6353810" cy="4246245"/>
          </a:xfrm>
          <a:prstGeom prst="rect">
            <a:avLst/>
          </a:prstGeom>
          <a:noFill/>
        </p:spPr>
        <p:txBody>
          <a:bodyPr wrap="square" rtlCol="0">
            <a:spAutoFit/>
          </a:bodyPr>
          <a:lstStyle/>
          <a:p>
            <a:pPr>
              <a:lnSpc>
                <a:spcPct val="150000"/>
              </a:lnSpc>
            </a:pPr>
            <a:r>
              <a:rPr lang="zh-CN" altLang="en-US" b="1"/>
              <a:t>不准无“特种作业操作证”驾车；</a:t>
            </a:r>
            <a:endParaRPr lang="zh-CN" altLang="en-US" b="1"/>
          </a:p>
          <a:p>
            <a:pPr>
              <a:lnSpc>
                <a:spcPct val="150000"/>
              </a:lnSpc>
            </a:pPr>
            <a:r>
              <a:rPr lang="zh-CN" altLang="en-US" b="1"/>
              <a:t>不准酒后驾车；</a:t>
            </a:r>
            <a:endParaRPr lang="zh-CN" altLang="en-US" b="1"/>
          </a:p>
          <a:p>
            <a:pPr>
              <a:lnSpc>
                <a:spcPct val="150000"/>
              </a:lnSpc>
            </a:pPr>
            <a:r>
              <a:rPr lang="zh-CN" altLang="en-US" b="1"/>
              <a:t>不准疲劳驾车；</a:t>
            </a:r>
            <a:endParaRPr lang="zh-CN" altLang="en-US" b="1"/>
          </a:p>
          <a:p>
            <a:pPr>
              <a:lnSpc>
                <a:spcPct val="150000"/>
              </a:lnSpc>
            </a:pPr>
            <a:r>
              <a:rPr lang="zh-CN" altLang="en-US" b="1"/>
              <a:t>不准超速行驶；</a:t>
            </a:r>
            <a:endParaRPr lang="zh-CN" altLang="en-US" b="1"/>
          </a:p>
          <a:p>
            <a:pPr>
              <a:lnSpc>
                <a:spcPct val="150000"/>
              </a:lnSpc>
            </a:pPr>
            <a:r>
              <a:rPr lang="zh-CN" altLang="en-US" b="1"/>
              <a:t>不准空挡行驶；</a:t>
            </a:r>
            <a:endParaRPr lang="zh-CN" altLang="en-US" b="1"/>
          </a:p>
          <a:p>
            <a:pPr>
              <a:lnSpc>
                <a:spcPct val="150000"/>
              </a:lnSpc>
            </a:pPr>
            <a:r>
              <a:rPr lang="zh-CN" altLang="en-US" b="1"/>
              <a:t>不准违章载人行驶；</a:t>
            </a:r>
            <a:endParaRPr lang="zh-CN" altLang="en-US" b="1"/>
          </a:p>
          <a:p>
            <a:pPr>
              <a:lnSpc>
                <a:spcPct val="150000"/>
              </a:lnSpc>
            </a:pPr>
            <a:r>
              <a:rPr lang="zh-CN" altLang="en-US" b="1"/>
              <a:t>不准货物堆放太高；</a:t>
            </a:r>
            <a:endParaRPr lang="zh-CN" altLang="en-US" b="1"/>
          </a:p>
          <a:p>
            <a:pPr>
              <a:lnSpc>
                <a:spcPct val="150000"/>
              </a:lnSpc>
            </a:pPr>
            <a:r>
              <a:rPr lang="zh-CN" altLang="en-US" b="1"/>
              <a:t>不准无阻火器车辆进入易燃易爆场区；</a:t>
            </a:r>
            <a:endParaRPr lang="zh-CN" altLang="en-US" b="1"/>
          </a:p>
          <a:p>
            <a:pPr>
              <a:lnSpc>
                <a:spcPct val="150000"/>
              </a:lnSpc>
            </a:pPr>
            <a:r>
              <a:rPr lang="zh-CN" altLang="en-US" b="1"/>
              <a:t>不准危险品与普通货物混运；</a:t>
            </a:r>
            <a:endParaRPr lang="zh-CN" altLang="en-US" b="1"/>
          </a:p>
          <a:p>
            <a:pPr>
              <a:lnSpc>
                <a:spcPct val="150000"/>
              </a:lnSpc>
            </a:pPr>
            <a:r>
              <a:rPr lang="zh-CN" altLang="en-US" b="1"/>
              <a:t>不准驾驶带病车。</a:t>
            </a:r>
            <a:endParaRPr lang="zh-CN" altLang="en-US" b="1"/>
          </a:p>
        </p:txBody>
      </p:sp>
      <p:sp>
        <p:nvSpPr>
          <p:cNvPr id="7" name="椭圆 6"/>
          <p:cNvSpPr/>
          <p:nvPr/>
        </p:nvSpPr>
        <p:spPr>
          <a:xfrm>
            <a:off x="824230" y="2519680"/>
            <a:ext cx="383540" cy="398145"/>
          </a:xfrm>
          <a:prstGeom prst="ellipse">
            <a:avLst/>
          </a:prstGeom>
          <a:solidFill>
            <a:schemeClr val="tx1"/>
          </a:solidFill>
          <a:ln w="4445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bg1"/>
                </a:solidFill>
                <a:sym typeface="+mn-ea"/>
              </a:rPr>
              <a:t>1</a:t>
            </a:r>
            <a:endParaRPr lang="en-US" altLang="zh-CN" b="1">
              <a:solidFill>
                <a:schemeClr val="bg1"/>
              </a:solidFill>
              <a:sym typeface="+mn-ea"/>
            </a:endParaRPr>
          </a:p>
        </p:txBody>
      </p:sp>
      <p:sp>
        <p:nvSpPr>
          <p:cNvPr id="8" name="椭圆 7"/>
          <p:cNvSpPr/>
          <p:nvPr/>
        </p:nvSpPr>
        <p:spPr>
          <a:xfrm>
            <a:off x="824230" y="2977515"/>
            <a:ext cx="383540" cy="398145"/>
          </a:xfrm>
          <a:prstGeom prst="ellipse">
            <a:avLst/>
          </a:prstGeom>
          <a:solidFill>
            <a:schemeClr val="tx1"/>
          </a:solidFill>
          <a:ln w="4445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bg1"/>
                </a:solidFill>
                <a:sym typeface="+mn-ea"/>
              </a:rPr>
              <a:t>2</a:t>
            </a:r>
            <a:endParaRPr lang="en-US" altLang="zh-CN" b="1">
              <a:solidFill>
                <a:schemeClr val="bg1"/>
              </a:solidFill>
              <a:sym typeface="+mn-ea"/>
            </a:endParaRPr>
          </a:p>
        </p:txBody>
      </p:sp>
      <p:sp>
        <p:nvSpPr>
          <p:cNvPr id="9" name="椭圆 8"/>
          <p:cNvSpPr/>
          <p:nvPr/>
        </p:nvSpPr>
        <p:spPr>
          <a:xfrm>
            <a:off x="824230" y="3435350"/>
            <a:ext cx="383540" cy="398145"/>
          </a:xfrm>
          <a:prstGeom prst="ellipse">
            <a:avLst/>
          </a:prstGeom>
          <a:solidFill>
            <a:schemeClr val="tx1"/>
          </a:solidFill>
          <a:ln w="4445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bg1"/>
                </a:solidFill>
                <a:sym typeface="+mn-ea"/>
              </a:rPr>
              <a:t>3</a:t>
            </a:r>
            <a:endParaRPr lang="en-US" altLang="zh-CN" b="1">
              <a:solidFill>
                <a:schemeClr val="bg1"/>
              </a:solidFill>
              <a:sym typeface="+mn-ea"/>
            </a:endParaRPr>
          </a:p>
        </p:txBody>
      </p:sp>
      <p:sp>
        <p:nvSpPr>
          <p:cNvPr id="23" name="椭圆 22"/>
          <p:cNvSpPr/>
          <p:nvPr/>
        </p:nvSpPr>
        <p:spPr>
          <a:xfrm>
            <a:off x="824230" y="3893185"/>
            <a:ext cx="383540" cy="398145"/>
          </a:xfrm>
          <a:prstGeom prst="ellipse">
            <a:avLst/>
          </a:prstGeom>
          <a:solidFill>
            <a:schemeClr val="tx1"/>
          </a:solidFill>
          <a:ln w="4445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bg1"/>
                </a:solidFill>
                <a:sym typeface="+mn-ea"/>
              </a:rPr>
              <a:t>4</a:t>
            </a:r>
            <a:endParaRPr lang="en-US" altLang="zh-CN" b="1">
              <a:solidFill>
                <a:schemeClr val="bg1"/>
              </a:solidFill>
              <a:sym typeface="+mn-ea"/>
            </a:endParaRPr>
          </a:p>
        </p:txBody>
      </p:sp>
      <p:sp>
        <p:nvSpPr>
          <p:cNvPr id="24" name="椭圆 23"/>
          <p:cNvSpPr/>
          <p:nvPr/>
        </p:nvSpPr>
        <p:spPr>
          <a:xfrm>
            <a:off x="824230" y="4351020"/>
            <a:ext cx="383540" cy="398145"/>
          </a:xfrm>
          <a:prstGeom prst="ellipse">
            <a:avLst/>
          </a:prstGeom>
          <a:solidFill>
            <a:schemeClr val="tx1"/>
          </a:solidFill>
          <a:ln w="4445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bg1"/>
                </a:solidFill>
                <a:sym typeface="+mn-ea"/>
              </a:rPr>
              <a:t>5</a:t>
            </a:r>
            <a:endParaRPr lang="en-US" altLang="zh-CN" b="1">
              <a:solidFill>
                <a:schemeClr val="bg1"/>
              </a:solidFill>
              <a:sym typeface="+mn-ea"/>
            </a:endParaRPr>
          </a:p>
        </p:txBody>
      </p:sp>
      <p:sp>
        <p:nvSpPr>
          <p:cNvPr id="25" name="椭圆 24"/>
          <p:cNvSpPr/>
          <p:nvPr/>
        </p:nvSpPr>
        <p:spPr>
          <a:xfrm>
            <a:off x="824230" y="4808855"/>
            <a:ext cx="383540" cy="398145"/>
          </a:xfrm>
          <a:prstGeom prst="ellipse">
            <a:avLst/>
          </a:prstGeom>
          <a:solidFill>
            <a:schemeClr val="tx1"/>
          </a:solidFill>
          <a:ln w="4445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bg1"/>
                </a:solidFill>
                <a:sym typeface="+mn-ea"/>
              </a:rPr>
              <a:t>6</a:t>
            </a:r>
            <a:endParaRPr lang="en-US" altLang="zh-CN" b="1">
              <a:solidFill>
                <a:schemeClr val="bg1"/>
              </a:solidFill>
              <a:sym typeface="+mn-ea"/>
            </a:endParaRPr>
          </a:p>
        </p:txBody>
      </p:sp>
      <p:sp>
        <p:nvSpPr>
          <p:cNvPr id="28" name="椭圆 27"/>
          <p:cNvSpPr/>
          <p:nvPr/>
        </p:nvSpPr>
        <p:spPr>
          <a:xfrm>
            <a:off x="824230" y="5266690"/>
            <a:ext cx="383540" cy="398145"/>
          </a:xfrm>
          <a:prstGeom prst="ellipse">
            <a:avLst/>
          </a:prstGeom>
          <a:solidFill>
            <a:schemeClr val="tx1"/>
          </a:solidFill>
          <a:ln w="4445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bg1"/>
                </a:solidFill>
                <a:sym typeface="+mn-ea"/>
              </a:rPr>
              <a:t>7</a:t>
            </a:r>
            <a:endParaRPr lang="en-US" altLang="zh-CN" b="1">
              <a:solidFill>
                <a:schemeClr val="bg1"/>
              </a:solidFill>
              <a:sym typeface="+mn-ea"/>
            </a:endParaRPr>
          </a:p>
        </p:txBody>
      </p:sp>
      <p:sp>
        <p:nvSpPr>
          <p:cNvPr id="29" name="椭圆 28"/>
          <p:cNvSpPr/>
          <p:nvPr/>
        </p:nvSpPr>
        <p:spPr>
          <a:xfrm>
            <a:off x="824230" y="5724525"/>
            <a:ext cx="383540" cy="398145"/>
          </a:xfrm>
          <a:prstGeom prst="ellipse">
            <a:avLst/>
          </a:prstGeom>
          <a:solidFill>
            <a:schemeClr val="tx1"/>
          </a:solidFill>
          <a:ln w="4445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bg1"/>
                </a:solidFill>
                <a:sym typeface="+mn-ea"/>
              </a:rPr>
              <a:t>8</a:t>
            </a:r>
            <a:endParaRPr lang="en-US" altLang="zh-CN" b="1">
              <a:solidFill>
                <a:schemeClr val="bg1"/>
              </a:solidFill>
              <a:sym typeface="+mn-ea"/>
            </a:endParaRPr>
          </a:p>
        </p:txBody>
      </p:sp>
      <p:sp>
        <p:nvSpPr>
          <p:cNvPr id="30" name="椭圆 29"/>
          <p:cNvSpPr/>
          <p:nvPr/>
        </p:nvSpPr>
        <p:spPr>
          <a:xfrm>
            <a:off x="824230" y="6182360"/>
            <a:ext cx="383540" cy="398145"/>
          </a:xfrm>
          <a:prstGeom prst="ellipse">
            <a:avLst/>
          </a:prstGeom>
          <a:solidFill>
            <a:schemeClr val="tx1"/>
          </a:solidFill>
          <a:ln w="44450">
            <a:gradFill>
              <a:gsLst>
                <a:gs pos="100000">
                  <a:schemeClr val="bg1"/>
                </a:gs>
                <a:gs pos="22000">
                  <a:schemeClr val="bg2">
                    <a:lumMod val="50000"/>
                  </a:schemeClr>
                </a:gs>
              </a:gsLst>
              <a:lin ang="0"/>
              <a:tileRect/>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bg1"/>
                </a:solidFill>
                <a:sym typeface="+mn-ea"/>
              </a:rPr>
              <a:t>9</a:t>
            </a:r>
            <a:endParaRPr lang="en-US" altLang="zh-CN" b="1">
              <a:solidFill>
                <a:schemeClr val="bg1"/>
              </a:solidFill>
              <a:sym typeface="+mn-ea"/>
            </a:endParaRPr>
          </a:p>
        </p:txBody>
      </p:sp>
      <p:pic>
        <p:nvPicPr>
          <p:cNvPr id="31" name="图片 30" descr="C:/Users/ADMINI~1/AppData/Local/Temp/kaimatting_20191027080749/output_20191027080757..pngoutput_20191027080757."/>
          <p:cNvPicPr/>
          <p:nvPr/>
        </p:nvPicPr>
        <p:blipFill>
          <a:blip r:embed="rId1"/>
          <a:srcRect l="377" t="2062" r="1777" b="7022"/>
          <a:stretch>
            <a:fillRect/>
          </a:stretch>
        </p:blipFill>
        <p:spPr>
          <a:xfrm>
            <a:off x="9318400" y="3008630"/>
            <a:ext cx="1799590" cy="1800000"/>
          </a:xfrm>
          <a:prstGeom prst="rect">
            <a:avLst/>
          </a:prstGeom>
        </p:spPr>
      </p:pic>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等腰三角形 232"/>
          <p:cNvSpPr/>
          <p:nvPr/>
        </p:nvSpPr>
        <p:spPr>
          <a:xfrm rot="16200000">
            <a:off x="7556500" y="2988945"/>
            <a:ext cx="2025015" cy="1826895"/>
          </a:xfrm>
          <a:prstGeom prst="triangle">
            <a:avLst/>
          </a:prstGeom>
          <a:noFill/>
          <a:ln w="508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199005" y="3635375"/>
            <a:ext cx="7124065" cy="583565"/>
            <a:chOff x="3463" y="5725"/>
            <a:chExt cx="11219" cy="919"/>
          </a:xfrm>
          <a:effectLst>
            <a:outerShdw blurRad="50800" dist="38100" dir="8100000" algn="tr" rotWithShape="0">
              <a:prstClr val="black">
                <a:alpha val="40000"/>
              </a:prstClr>
            </a:outerShdw>
          </a:effectLst>
        </p:grpSpPr>
        <p:sp>
          <p:nvSpPr>
            <p:cNvPr id="231" name="任意多边形 230"/>
            <p:cNvSpPr/>
            <p:nvPr/>
          </p:nvSpPr>
          <p:spPr>
            <a:xfrm>
              <a:off x="13832" y="5794"/>
              <a:ext cx="850" cy="850"/>
            </a:xfrm>
            <a:custGeom>
              <a:avLst/>
              <a:gdLst>
                <a:gd name="connisteX0" fmla="*/ 2333625 w 2457450"/>
                <a:gd name="connsiteY0" fmla="*/ 0 h 2238375"/>
                <a:gd name="connisteX1" fmla="*/ 104775 w 2457450"/>
                <a:gd name="connsiteY1" fmla="*/ 0 h 2238375"/>
                <a:gd name="connisteX2" fmla="*/ 114300 w 2457450"/>
                <a:gd name="connsiteY2" fmla="*/ 314325 h 2238375"/>
                <a:gd name="connisteX3" fmla="*/ 819150 w 2457450"/>
                <a:gd name="connsiteY3" fmla="*/ 314325 h 2238375"/>
                <a:gd name="connisteX4" fmla="*/ 714375 w 2457450"/>
                <a:gd name="connsiteY4" fmla="*/ 800100 h 2238375"/>
                <a:gd name="connisteX5" fmla="*/ 180975 w 2457450"/>
                <a:gd name="connsiteY5" fmla="*/ 800100 h 2238375"/>
                <a:gd name="connisteX6" fmla="*/ 161925 w 2457450"/>
                <a:gd name="connsiteY6" fmla="*/ 1095375 h 2238375"/>
                <a:gd name="connisteX7" fmla="*/ 685800 w 2457450"/>
                <a:gd name="connsiteY7" fmla="*/ 1076325 h 2238375"/>
                <a:gd name="connisteX8" fmla="*/ 523875 w 2457450"/>
                <a:gd name="connsiteY8" fmla="*/ 1924050 h 2238375"/>
                <a:gd name="connisteX9" fmla="*/ 885825 w 2457450"/>
                <a:gd name="connsiteY9" fmla="*/ 1914525 h 2238375"/>
                <a:gd name="connisteX10" fmla="*/ 1038225 w 2457450"/>
                <a:gd name="connsiteY10" fmla="*/ 1095375 h 2238375"/>
                <a:gd name="connisteX11" fmla="*/ 1714500 w 2457450"/>
                <a:gd name="connsiteY11" fmla="*/ 1114425 h 2238375"/>
                <a:gd name="connisteX12" fmla="*/ 1724025 w 2457450"/>
                <a:gd name="connsiteY12" fmla="*/ 1943100 h 2238375"/>
                <a:gd name="connisteX13" fmla="*/ 9525 w 2457450"/>
                <a:gd name="connsiteY13" fmla="*/ 1924050 h 2238375"/>
                <a:gd name="connisteX14" fmla="*/ 0 w 2457450"/>
                <a:gd name="connsiteY14" fmla="*/ 2238375 h 2238375"/>
                <a:gd name="connisteX15" fmla="*/ 2438400 w 2457450"/>
                <a:gd name="connsiteY15" fmla="*/ 2228850 h 2238375"/>
                <a:gd name="connisteX16" fmla="*/ 2457450 w 2457450"/>
                <a:gd name="connsiteY16" fmla="*/ 1905000 h 2238375"/>
                <a:gd name="connisteX17" fmla="*/ 2085975 w 2457450"/>
                <a:gd name="connsiteY17" fmla="*/ 1914525 h 2238375"/>
                <a:gd name="connisteX18" fmla="*/ 2076450 w 2457450"/>
                <a:gd name="connsiteY18" fmla="*/ 790575 h 2238375"/>
                <a:gd name="connisteX19" fmla="*/ 1057275 w 2457450"/>
                <a:gd name="connsiteY19" fmla="*/ 790575 h 2238375"/>
                <a:gd name="connisteX20" fmla="*/ 1162050 w 2457450"/>
                <a:gd name="connsiteY20" fmla="*/ 304800 h 2238375"/>
                <a:gd name="connisteX21" fmla="*/ 2343150 w 2457450"/>
                <a:gd name="connsiteY21" fmla="*/ 304800 h 2238375"/>
                <a:gd name="connisteX22" fmla="*/ 2333625 w 2457450"/>
                <a:gd name="connsiteY22" fmla="*/ 0 h 22383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Lst>
              <a:rect l="l" t="t" r="r" b="b"/>
              <a:pathLst>
                <a:path w="2457450" h="2238375">
                  <a:moveTo>
                    <a:pt x="2333625" y="0"/>
                  </a:moveTo>
                  <a:lnTo>
                    <a:pt x="104775" y="0"/>
                  </a:lnTo>
                  <a:lnTo>
                    <a:pt x="114300" y="314325"/>
                  </a:lnTo>
                  <a:lnTo>
                    <a:pt x="819150" y="314325"/>
                  </a:lnTo>
                  <a:lnTo>
                    <a:pt x="714375" y="800100"/>
                  </a:lnTo>
                  <a:lnTo>
                    <a:pt x="180975" y="800100"/>
                  </a:lnTo>
                  <a:lnTo>
                    <a:pt x="161925" y="1095375"/>
                  </a:lnTo>
                  <a:lnTo>
                    <a:pt x="685800" y="1076325"/>
                  </a:lnTo>
                  <a:lnTo>
                    <a:pt x="523875" y="1924050"/>
                  </a:lnTo>
                  <a:lnTo>
                    <a:pt x="885825" y="1914525"/>
                  </a:lnTo>
                  <a:lnTo>
                    <a:pt x="1038225" y="1095375"/>
                  </a:lnTo>
                  <a:lnTo>
                    <a:pt x="1714500" y="1114425"/>
                  </a:lnTo>
                  <a:lnTo>
                    <a:pt x="1724025" y="1943100"/>
                  </a:lnTo>
                  <a:lnTo>
                    <a:pt x="9525" y="1924050"/>
                  </a:lnTo>
                  <a:lnTo>
                    <a:pt x="0" y="2238375"/>
                  </a:lnTo>
                  <a:lnTo>
                    <a:pt x="2438400" y="2228850"/>
                  </a:lnTo>
                  <a:lnTo>
                    <a:pt x="2457450" y="1905000"/>
                  </a:lnTo>
                  <a:lnTo>
                    <a:pt x="2085975" y="1914525"/>
                  </a:lnTo>
                  <a:lnTo>
                    <a:pt x="2076450" y="790575"/>
                  </a:lnTo>
                  <a:lnTo>
                    <a:pt x="1057275" y="790575"/>
                  </a:lnTo>
                  <a:lnTo>
                    <a:pt x="1162050" y="304800"/>
                  </a:lnTo>
                  <a:lnTo>
                    <a:pt x="2343150" y="304800"/>
                  </a:lnTo>
                  <a:lnTo>
                    <a:pt x="233362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文本框 231"/>
            <p:cNvSpPr txBox="1"/>
            <p:nvPr/>
          </p:nvSpPr>
          <p:spPr>
            <a:xfrm>
              <a:off x="3463" y="5725"/>
              <a:ext cx="7753" cy="919"/>
            </a:xfrm>
            <a:prstGeom prst="rect">
              <a:avLst/>
            </a:prstGeom>
            <a:noFill/>
          </p:spPr>
          <p:txBody>
            <a:bodyPr wrap="square" rtlCol="0">
              <a:spAutoFit/>
            </a:bodyPr>
            <a:lstStyle/>
            <a:p>
              <a:r>
                <a:rPr lang="zh-CN" altLang="en-US" sz="3200" b="1">
                  <a:solidFill>
                    <a:schemeClr val="tx1"/>
                  </a:solidFill>
                  <a:effectLst/>
                </a:rPr>
                <a:t>高处作业安全要求</a:t>
              </a:r>
              <a:endParaRPr lang="zh-CN" altLang="en-US" sz="3200" b="1">
                <a:solidFill>
                  <a:schemeClr val="tx1"/>
                </a:solidFill>
                <a:effectLst/>
              </a:endParaRPr>
            </a:p>
          </p:txBody>
        </p:sp>
      </p:gr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443355" y="2138680"/>
            <a:ext cx="6003925" cy="2584450"/>
          </a:xfrm>
          <a:prstGeom prst="rect">
            <a:avLst/>
          </a:prstGeom>
          <a:noFill/>
        </p:spPr>
        <p:txBody>
          <a:bodyPr wrap="square" rtlCol="0">
            <a:spAutoFit/>
          </a:bodyPr>
          <a:lstStyle/>
          <a:p>
            <a:pPr>
              <a:lnSpc>
                <a:spcPct val="150000"/>
              </a:lnSpc>
            </a:pPr>
            <a:r>
              <a:rPr lang="en-US" altLang="zh-CN"/>
              <a:t>      </a:t>
            </a:r>
            <a:r>
              <a:t>高处作业是指凡在坠落高度基准面2米以上（含2米），有可能坠落的高处进行的作业。高处作业的等级：</a:t>
            </a:r>
          </a:p>
          <a:p>
            <a:pPr>
              <a:lnSpc>
                <a:spcPct val="150000"/>
              </a:lnSpc>
            </a:pPr>
            <a:r>
              <a:t>一级：作业高度2-5米，坠落范围半径2米；</a:t>
            </a:r>
          </a:p>
          <a:p>
            <a:pPr>
              <a:lnSpc>
                <a:spcPct val="150000"/>
              </a:lnSpc>
            </a:pPr>
            <a:r>
              <a:t>二级：作业高度5-15米，坠落范围半径3米；</a:t>
            </a:r>
          </a:p>
          <a:p>
            <a:pPr>
              <a:lnSpc>
                <a:spcPct val="150000"/>
              </a:lnSpc>
            </a:pPr>
            <a:r>
              <a:t>三级：作业高度15-30米，坠落范围半径4米；</a:t>
            </a:r>
          </a:p>
          <a:p>
            <a:pPr>
              <a:lnSpc>
                <a:spcPct val="150000"/>
              </a:lnSpc>
            </a:pPr>
            <a:r>
              <a:t>特级：作业高度30米以上，坠落范围半径5米。</a:t>
            </a:r>
          </a:p>
        </p:txBody>
      </p:sp>
      <p:sp>
        <p:nvSpPr>
          <p:cNvPr id="232" name="文本框 231"/>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高处作业安全要求</a:t>
            </a:r>
            <a:endParaRPr lang="zh-CN" altLang="en-US" sz="3200" b="1">
              <a:solidFill>
                <a:schemeClr val="tx1"/>
              </a:solidFill>
              <a:effectLst/>
            </a:endParaRPr>
          </a:p>
        </p:txBody>
      </p:sp>
      <p:pic>
        <p:nvPicPr>
          <p:cNvPr id="9" name="图片 8" descr="C:/Users/ADMINI~1/AppData/Local/Temp/kaimatting_20191027075451/output_20191027075549..pngoutput_20191027075549."/>
          <p:cNvPicPr>
            <a:picLocks noChangeAspect="1"/>
          </p:cNvPicPr>
          <p:nvPr/>
        </p:nvPicPr>
        <p:blipFill>
          <a:blip r:embed="rId1">
            <a:lum bright="-100000" contrast="100000"/>
          </a:blip>
          <a:stretch>
            <a:fillRect/>
          </a:stretch>
        </p:blipFill>
        <p:spPr>
          <a:xfrm>
            <a:off x="8799830" y="3520440"/>
            <a:ext cx="2865120" cy="2154555"/>
          </a:xfrm>
          <a:prstGeom prst="rect">
            <a:avLst/>
          </a:prstGeom>
        </p:spPr>
      </p:pic>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组合 233"/>
          <p:cNvGrpSpPr/>
          <p:nvPr/>
        </p:nvGrpSpPr>
        <p:grpSpPr>
          <a:xfrm>
            <a:off x="2125980" y="3611880"/>
            <a:ext cx="7063105" cy="582930"/>
            <a:chOff x="3348" y="5688"/>
            <a:chExt cx="11123" cy="918"/>
          </a:xfrm>
          <a:effectLst>
            <a:outerShdw blurRad="50800" dist="38100" dir="8100000" algn="tr" rotWithShape="0">
              <a:prstClr val="black">
                <a:alpha val="40000"/>
              </a:prstClr>
            </a:outerShdw>
          </a:effectLst>
        </p:grpSpPr>
        <p:sp>
          <p:nvSpPr>
            <p:cNvPr id="214" name="矩形 213"/>
            <p:cNvSpPr/>
            <p:nvPr/>
          </p:nvSpPr>
          <p:spPr>
            <a:xfrm>
              <a:off x="13621" y="6091"/>
              <a:ext cx="850" cy="1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endParaRPr>
            </a:p>
          </p:txBody>
        </p:sp>
        <p:sp>
          <p:nvSpPr>
            <p:cNvPr id="215" name="文本框 214"/>
            <p:cNvSpPr txBox="1"/>
            <p:nvPr/>
          </p:nvSpPr>
          <p:spPr>
            <a:xfrm>
              <a:off x="3348" y="5688"/>
              <a:ext cx="7753" cy="919"/>
            </a:xfrm>
            <a:prstGeom prst="rect">
              <a:avLst/>
            </a:prstGeom>
            <a:noFill/>
          </p:spPr>
          <p:txBody>
            <a:bodyPr wrap="square" rtlCol="0">
              <a:spAutoFit/>
            </a:bodyPr>
            <a:lstStyle/>
            <a:p>
              <a:r>
                <a:rPr lang="zh-CN" altLang="en-US" sz="3200" b="1">
                  <a:solidFill>
                    <a:schemeClr val="tx1"/>
                  </a:solidFill>
                  <a:effectLst/>
                </a:rPr>
                <a:t>用电安全的要求</a:t>
              </a:r>
              <a:endParaRPr lang="zh-CN" altLang="en-US" sz="3200" b="1">
                <a:solidFill>
                  <a:schemeClr val="tx1"/>
                </a:solidFill>
                <a:effectLst/>
              </a:endParaRPr>
            </a:p>
          </p:txBody>
        </p:sp>
      </p:grpSp>
      <p:sp>
        <p:nvSpPr>
          <p:cNvPr id="5" name="矩形 4"/>
          <p:cNvSpPr/>
          <p:nvPr>
            <p:custDataLst>
              <p:tags r:id="rId1"/>
            </p:custDataLst>
          </p:nvPr>
        </p:nvSpPr>
        <p:spPr>
          <a:xfrm>
            <a:off x="0" y="53657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
        <p:nvSpPr>
          <p:cNvPr id="233" name="等腰三角形 232"/>
          <p:cNvSpPr/>
          <p:nvPr/>
        </p:nvSpPr>
        <p:spPr>
          <a:xfrm rot="16200000">
            <a:off x="7556500" y="2988945"/>
            <a:ext cx="2025015" cy="1826895"/>
          </a:xfrm>
          <a:prstGeom prst="triangle">
            <a:avLst/>
          </a:prstGeom>
          <a:noFill/>
          <a:ln w="50800">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38200" y="2599055"/>
            <a:ext cx="2682875" cy="2609850"/>
          </a:xfrm>
          <a:prstGeom prst="roundRect">
            <a:avLst>
              <a:gd name="adj" fmla="val 26836"/>
            </a:avLst>
          </a:prstGeom>
          <a:gradFill>
            <a:gsLst>
              <a:gs pos="0">
                <a:schemeClr val="accent1">
                  <a:lumMod val="5000"/>
                  <a:lumOff val="95000"/>
                </a:schemeClr>
              </a:gs>
              <a:gs pos="100000">
                <a:schemeClr val="bg2">
                  <a:lumMod val="50000"/>
                </a:schemeClr>
              </a:gs>
            </a:gsLst>
            <a:path path="circle">
              <a:fillToRect l="50000" t="50000" r="50000" b="50000"/>
            </a:path>
            <a:tileRect/>
          </a:gradFill>
          <a:ln w="127000">
            <a:gradFill>
              <a:gsLst>
                <a:gs pos="88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14750" y="2312035"/>
            <a:ext cx="1400175" cy="3183890"/>
            <a:chOff x="5850" y="3322"/>
            <a:chExt cx="2205" cy="5014"/>
          </a:xfrm>
        </p:grpSpPr>
        <p:sp>
          <p:nvSpPr>
            <p:cNvPr id="7" name="左中括号 6"/>
            <p:cNvSpPr/>
            <p:nvPr/>
          </p:nvSpPr>
          <p:spPr>
            <a:xfrm>
              <a:off x="6639" y="3322"/>
              <a:ext cx="1416" cy="5015"/>
            </a:xfrm>
            <a:prstGeom prst="leftBracket">
              <a:avLst>
                <a:gd name="adj" fmla="val 643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任意多边形 22"/>
            <p:cNvSpPr/>
            <p:nvPr/>
          </p:nvSpPr>
          <p:spPr>
            <a:xfrm>
              <a:off x="5850" y="5829"/>
              <a:ext cx="2205" cy="0"/>
            </a:xfrm>
            <a:custGeom>
              <a:avLst/>
              <a:gdLst>
                <a:gd name="connisteX0" fmla="*/ 0 w 1400175"/>
                <a:gd name="connsiteY0" fmla="*/ 0 h 0"/>
                <a:gd name="connisteX1" fmla="*/ 1400175 w 1400175"/>
                <a:gd name="connsiteY1" fmla="*/ 0 h 0"/>
              </a:gdLst>
              <a:ahLst/>
              <a:cxnLst>
                <a:cxn ang="0">
                  <a:pos x="connisteX0" y="connsiteY0"/>
                </a:cxn>
                <a:cxn ang="0">
                  <a:pos x="connisteX1" y="connsiteY1"/>
                </a:cxn>
              </a:cxnLst>
              <a:rect l="l" t="t" r="r" b="b"/>
              <a:pathLst>
                <a:path w="1400175">
                  <a:moveTo>
                    <a:pt x="0" y="0"/>
                  </a:moveTo>
                  <a:lnTo>
                    <a:pt x="1400175"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5309870" y="225679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26" name="矩形 25"/>
          <p:cNvSpPr/>
          <p:nvPr/>
        </p:nvSpPr>
        <p:spPr>
          <a:xfrm>
            <a:off x="5309870" y="371983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27" name="矩形 26"/>
          <p:cNvSpPr/>
          <p:nvPr/>
        </p:nvSpPr>
        <p:spPr>
          <a:xfrm>
            <a:off x="5309870" y="520890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高处作业“十不准”</a:t>
            </a:r>
            <a:endParaRPr lang="zh-CN" altLang="en-US" b="1">
              <a:solidFill>
                <a:schemeClr val="tx1"/>
              </a:solidFill>
              <a:sym typeface="+mn-ea"/>
            </a:endParaRPr>
          </a:p>
        </p:txBody>
      </p:sp>
      <p:sp>
        <p:nvSpPr>
          <p:cNvPr id="28" name="文本框 27"/>
          <p:cNvSpPr txBox="1"/>
          <p:nvPr/>
        </p:nvSpPr>
        <p:spPr>
          <a:xfrm>
            <a:off x="1395730" y="3120390"/>
            <a:ext cx="1406525" cy="1568450"/>
          </a:xfrm>
          <a:prstGeom prst="rect">
            <a:avLst/>
          </a:prstGeom>
          <a:noFill/>
        </p:spPr>
        <p:txBody>
          <a:bodyPr wrap="square" rtlCol="0">
            <a:spAutoFit/>
          </a:bodyPr>
          <a:lstStyle/>
          <a:p>
            <a:r>
              <a:rPr lang="zh-CN" altLang="en-US" sz="3200" b="1">
                <a:effectLst/>
                <a:sym typeface="+mn-ea"/>
              </a:rPr>
              <a:t>高空处作业安全要求</a:t>
            </a:r>
            <a:endParaRPr lang="zh-CN" altLang="en-US" sz="3200" b="1">
              <a:solidFill>
                <a:schemeClr val="tx1"/>
              </a:solidFill>
              <a:effectLst/>
            </a:endParaRPr>
          </a:p>
        </p:txBody>
      </p:sp>
      <p:sp>
        <p:nvSpPr>
          <p:cNvPr id="232" name="文本框 231"/>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高处作业安全要求</a:t>
            </a:r>
            <a:endParaRPr lang="zh-CN" altLang="en-US" sz="3200" b="1">
              <a:solidFill>
                <a:schemeClr val="tx1"/>
              </a:solidFill>
              <a:effectLst/>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10235" y="184658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232" name="文本框 231"/>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高处作业安全要求</a:t>
            </a:r>
            <a:endParaRPr lang="zh-CN" altLang="en-US" sz="3200" b="1">
              <a:solidFill>
                <a:schemeClr val="tx1"/>
              </a:solidFill>
              <a:effectLst/>
            </a:endParaRPr>
          </a:p>
        </p:txBody>
      </p:sp>
      <p:sp>
        <p:nvSpPr>
          <p:cNvPr id="6" name="文本框 5"/>
          <p:cNvSpPr txBox="1"/>
          <p:nvPr/>
        </p:nvSpPr>
        <p:spPr>
          <a:xfrm>
            <a:off x="1443355" y="2599690"/>
            <a:ext cx="4220845" cy="3830955"/>
          </a:xfrm>
          <a:prstGeom prst="rect">
            <a:avLst/>
          </a:prstGeom>
          <a:noFill/>
        </p:spPr>
        <p:txBody>
          <a:bodyPr wrap="square" rtlCol="0">
            <a:spAutoFit/>
          </a:bodyPr>
          <a:lstStyle/>
          <a:p>
            <a:pPr>
              <a:lnSpc>
                <a:spcPct val="150000"/>
              </a:lnSpc>
            </a:pPr>
            <a:r>
              <a:rPr lang="zh-CN" altLang="en-US" b="1"/>
              <a:t>①身体失稳坠落；</a:t>
            </a:r>
            <a:endParaRPr lang="zh-CN" altLang="en-US" b="1"/>
          </a:p>
          <a:p>
            <a:pPr>
              <a:lnSpc>
                <a:spcPct val="150000"/>
              </a:lnSpc>
            </a:pPr>
            <a:r>
              <a:rPr lang="zh-CN" altLang="en-US" b="1"/>
              <a:t>②架子失稳坠落；</a:t>
            </a:r>
            <a:endParaRPr lang="zh-CN" altLang="en-US" b="1"/>
          </a:p>
          <a:p>
            <a:pPr>
              <a:lnSpc>
                <a:spcPct val="150000"/>
              </a:lnSpc>
            </a:pPr>
            <a:r>
              <a:rPr lang="zh-CN" altLang="en-US" b="1"/>
              <a:t>③杆件脱开坠落；</a:t>
            </a:r>
            <a:endParaRPr lang="zh-CN" altLang="en-US" b="1"/>
          </a:p>
          <a:p>
            <a:pPr>
              <a:lnSpc>
                <a:spcPct val="150000"/>
              </a:lnSpc>
            </a:pPr>
            <a:r>
              <a:rPr lang="zh-CN" altLang="en-US" b="1"/>
              <a:t>④维护残缺坠落；</a:t>
            </a:r>
            <a:endParaRPr lang="zh-CN" altLang="en-US" b="1"/>
          </a:p>
          <a:p>
            <a:pPr>
              <a:lnSpc>
                <a:spcPct val="150000"/>
              </a:lnSpc>
            </a:pPr>
            <a:r>
              <a:rPr lang="zh-CN" altLang="en-US" b="1"/>
              <a:t>⑤操作失误坠落；</a:t>
            </a:r>
            <a:endParaRPr lang="zh-CN" altLang="en-US" b="1"/>
          </a:p>
          <a:p>
            <a:pPr>
              <a:lnSpc>
                <a:spcPct val="150000"/>
              </a:lnSpc>
            </a:pPr>
            <a:r>
              <a:rPr lang="zh-CN" altLang="en-US" b="1"/>
              <a:t>⑥违章操作坠落；</a:t>
            </a:r>
            <a:endParaRPr lang="zh-CN" altLang="en-US" b="1"/>
          </a:p>
          <a:p>
            <a:pPr>
              <a:lnSpc>
                <a:spcPct val="150000"/>
              </a:lnSpc>
            </a:pPr>
            <a:r>
              <a:rPr lang="zh-CN" altLang="en-US" b="1"/>
              <a:t>⑦架子塌垮坠落；</a:t>
            </a:r>
            <a:endParaRPr lang="zh-CN" altLang="en-US" b="1"/>
          </a:p>
          <a:p>
            <a:pPr>
              <a:lnSpc>
                <a:spcPct val="150000"/>
              </a:lnSpc>
            </a:pPr>
            <a:r>
              <a:rPr lang="zh-CN" altLang="en-US" b="1"/>
              <a:t>⑧“口”“边”失足坠落；</a:t>
            </a:r>
            <a:endParaRPr lang="zh-CN" altLang="en-US" b="1"/>
          </a:p>
          <a:p>
            <a:pPr>
              <a:lnSpc>
                <a:spcPct val="150000"/>
              </a:lnSpc>
            </a:pPr>
            <a:r>
              <a:rPr lang="zh-CN" altLang="en-US" b="1"/>
              <a:t>⑨梯上作业坠落。</a:t>
            </a:r>
            <a:endParaRPr lang="zh-CN" altLang="en-US" b="1"/>
          </a:p>
        </p:txBody>
      </p:sp>
      <p:pic>
        <p:nvPicPr>
          <p:cNvPr id="9" name="图片 8" descr="脚手架"/>
          <p:cNvPicPr>
            <a:picLocks noChangeAspect="1"/>
          </p:cNvPicPr>
          <p:nvPr/>
        </p:nvPicPr>
        <p:blipFill>
          <a:blip r:embed="rId1">
            <a:clrChange>
              <a:clrFrom>
                <a:srgbClr val="FFFFFF">
                  <a:alpha val="100000"/>
                </a:srgbClr>
              </a:clrFrom>
              <a:clrTo>
                <a:srgbClr val="FFFFFF">
                  <a:alpha val="100000"/>
                  <a:alpha val="0"/>
                </a:srgbClr>
              </a:clrTo>
            </a:clrChange>
            <a:lum bright="-100000" contrast="100000"/>
          </a:blip>
          <a:stretch>
            <a:fillRect/>
          </a:stretch>
        </p:blipFill>
        <p:spPr>
          <a:xfrm>
            <a:off x="9317990" y="3697605"/>
            <a:ext cx="2099945" cy="2007870"/>
          </a:xfrm>
          <a:prstGeom prst="rect">
            <a:avLst/>
          </a:prstGeom>
        </p:spPr>
      </p:pic>
      <p:sp>
        <p:nvSpPr>
          <p:cNvPr id="29" name="文本框 28"/>
          <p:cNvSpPr txBox="1"/>
          <p:nvPr/>
        </p:nvSpPr>
        <p:spPr>
          <a:xfrm>
            <a:off x="3785870" y="1846580"/>
            <a:ext cx="3662045" cy="368300"/>
          </a:xfrm>
          <a:prstGeom prst="rect">
            <a:avLst/>
          </a:prstGeom>
          <a:noFill/>
        </p:spPr>
        <p:txBody>
          <a:bodyPr wrap="square" rtlCol="0">
            <a:spAutoFit/>
          </a:bodyPr>
          <a:lstStyle/>
          <a:p>
            <a:r>
              <a:rPr lang="zh-CN" altLang="en-US">
                <a:sym typeface="+mn-ea"/>
              </a:rPr>
              <a:t>脚手架坠落事故的危险有害因素</a:t>
            </a:r>
            <a:endParaRPr lang="zh-CN" altLang="en-US"/>
          </a:p>
        </p:txBody>
      </p:sp>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10235" y="184658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232" name="文本框 231"/>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高处作业安全要求</a:t>
            </a:r>
            <a:endParaRPr lang="zh-CN" altLang="en-US" sz="3200" b="1">
              <a:solidFill>
                <a:schemeClr val="tx1"/>
              </a:solidFill>
              <a:effectLst/>
            </a:endParaRPr>
          </a:p>
        </p:txBody>
      </p:sp>
      <p:sp>
        <p:nvSpPr>
          <p:cNvPr id="6" name="文本框 5"/>
          <p:cNvSpPr txBox="1"/>
          <p:nvPr/>
        </p:nvSpPr>
        <p:spPr>
          <a:xfrm>
            <a:off x="1443355" y="3027680"/>
            <a:ext cx="4220845" cy="1753235"/>
          </a:xfrm>
          <a:prstGeom prst="rect">
            <a:avLst/>
          </a:prstGeom>
          <a:noFill/>
        </p:spPr>
        <p:txBody>
          <a:bodyPr wrap="square" rtlCol="0">
            <a:spAutoFit/>
          </a:bodyPr>
          <a:lstStyle/>
          <a:p>
            <a:pPr>
              <a:lnSpc>
                <a:spcPct val="150000"/>
              </a:lnSpc>
            </a:pPr>
            <a:r>
              <a:rPr lang="zh-CN" altLang="en-US" b="1"/>
              <a:t>①失手坠落打击伤害；</a:t>
            </a:r>
            <a:endParaRPr lang="zh-CN" altLang="en-US" b="1"/>
          </a:p>
          <a:p>
            <a:pPr>
              <a:lnSpc>
                <a:spcPct val="150000"/>
              </a:lnSpc>
            </a:pPr>
            <a:r>
              <a:rPr lang="zh-CN" altLang="en-US" b="1"/>
              <a:t>②堆放不稳坠落伤人；</a:t>
            </a:r>
            <a:endParaRPr lang="zh-CN" altLang="en-US" b="1"/>
          </a:p>
          <a:p>
            <a:pPr>
              <a:lnSpc>
                <a:spcPct val="150000"/>
              </a:lnSpc>
            </a:pPr>
            <a:r>
              <a:rPr lang="zh-CN" altLang="en-US" b="1"/>
              <a:t>③违章抛投物料伤人；</a:t>
            </a:r>
            <a:endParaRPr lang="zh-CN" altLang="en-US" b="1"/>
          </a:p>
          <a:p>
            <a:pPr>
              <a:lnSpc>
                <a:spcPct val="150000"/>
              </a:lnSpc>
            </a:pPr>
            <a:r>
              <a:rPr lang="zh-CN" altLang="en-US" b="1"/>
              <a:t>④吊运物体坠落伤人。</a:t>
            </a:r>
            <a:endParaRPr lang="zh-CN" altLang="en-US" b="1"/>
          </a:p>
        </p:txBody>
      </p:sp>
      <p:sp>
        <p:nvSpPr>
          <p:cNvPr id="29" name="文本框 28"/>
          <p:cNvSpPr txBox="1"/>
          <p:nvPr/>
        </p:nvSpPr>
        <p:spPr>
          <a:xfrm>
            <a:off x="3785870" y="1846580"/>
            <a:ext cx="3662045" cy="368300"/>
          </a:xfrm>
          <a:prstGeom prst="rect">
            <a:avLst/>
          </a:prstGeom>
          <a:noFill/>
        </p:spPr>
        <p:txBody>
          <a:bodyPr wrap="square" rtlCol="0">
            <a:spAutoFit/>
          </a:bodyPr>
          <a:lstStyle/>
          <a:p>
            <a:r>
              <a:rPr lang="zh-CN" altLang="en-US">
                <a:sym typeface="+mn-ea"/>
              </a:rPr>
              <a:t>物体打击事故的危险有害因素</a:t>
            </a:r>
            <a:endParaRPr lang="zh-CN" altLang="en-US">
              <a:sym typeface="+mn-ea"/>
            </a:endParaRPr>
          </a:p>
        </p:txBody>
      </p:sp>
      <p:pic>
        <p:nvPicPr>
          <p:cNvPr id="7" name="图片 6" descr="物体打击"/>
          <p:cNvPicPr>
            <a:picLocks noChangeAspect="1"/>
          </p:cNvPicPr>
          <p:nvPr/>
        </p:nvPicPr>
        <p:blipFill>
          <a:blip r:embed="rId1">
            <a:clrChange>
              <a:clrFrom>
                <a:srgbClr val="FFF9FD">
                  <a:alpha val="100000"/>
                </a:srgbClr>
              </a:clrFrom>
              <a:clrTo>
                <a:srgbClr val="FFF9FD">
                  <a:alpha val="100000"/>
                  <a:alpha val="0"/>
                </a:srgbClr>
              </a:clrTo>
            </a:clrChange>
            <a:lum bright="-100000" contrast="100000"/>
          </a:blip>
          <a:srcRect l="21617" r="20203"/>
          <a:stretch>
            <a:fillRect/>
          </a:stretch>
        </p:blipFill>
        <p:spPr>
          <a:xfrm>
            <a:off x="8930640" y="3529965"/>
            <a:ext cx="2572385" cy="2604770"/>
          </a:xfrm>
          <a:prstGeom prst="rect">
            <a:avLst/>
          </a:prstGeom>
        </p:spPr>
      </p:pic>
      <p:sp>
        <p:nvSpPr>
          <p:cNvPr id="4" name="矩形 3"/>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610235" y="184785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232" name="文本框 231"/>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高处作业安全要求</a:t>
            </a:r>
            <a:endParaRPr lang="zh-CN" altLang="en-US" sz="3200" b="1">
              <a:solidFill>
                <a:schemeClr val="tx1"/>
              </a:solidFill>
              <a:effectLst/>
            </a:endParaRPr>
          </a:p>
        </p:txBody>
      </p:sp>
      <p:sp>
        <p:nvSpPr>
          <p:cNvPr id="6" name="文本框 5"/>
          <p:cNvSpPr txBox="1"/>
          <p:nvPr/>
        </p:nvSpPr>
        <p:spPr>
          <a:xfrm>
            <a:off x="1162685" y="2275205"/>
            <a:ext cx="10255250" cy="645160"/>
          </a:xfrm>
          <a:prstGeom prst="rect">
            <a:avLst/>
          </a:prstGeom>
          <a:noFill/>
        </p:spPr>
        <p:txBody>
          <a:bodyPr wrap="square" rtlCol="0">
            <a:spAutoFit/>
          </a:bodyPr>
          <a:lstStyle/>
          <a:p>
            <a:pPr>
              <a:lnSpc>
                <a:spcPct val="100000"/>
              </a:lnSpc>
            </a:pPr>
            <a:r>
              <a:rPr lang="zh-CN" altLang="en-US"/>
              <a:t>施工单位在制定施工方案时，必须将预防高处坠落列为安全技术措施的重要内容。安全技术措施实施后，由工地技术负责人组织有关人员进行验收，凡不符合要求的，待修整合格后方可投入使用。</a:t>
            </a:r>
            <a:endParaRPr lang="zh-CN" altLang="en-US"/>
          </a:p>
        </p:txBody>
      </p:sp>
      <p:sp>
        <p:nvSpPr>
          <p:cNvPr id="7" name="文本框 6"/>
          <p:cNvSpPr txBox="1"/>
          <p:nvPr/>
        </p:nvSpPr>
        <p:spPr>
          <a:xfrm>
            <a:off x="1162685" y="3175000"/>
            <a:ext cx="10255250" cy="645160"/>
          </a:xfrm>
          <a:prstGeom prst="rect">
            <a:avLst/>
          </a:prstGeom>
          <a:noFill/>
        </p:spPr>
        <p:txBody>
          <a:bodyPr wrap="square" rtlCol="0">
            <a:spAutoFit/>
          </a:bodyPr>
          <a:lstStyle/>
          <a:p>
            <a:pPr>
              <a:lnSpc>
                <a:spcPct val="100000"/>
              </a:lnSpc>
            </a:pPr>
            <a:r>
              <a:rPr lang="zh-CN" altLang="en-US"/>
              <a:t>高处作业人员必须经过三级安全教育，经安全技术培训并考核合格，取得《特种作业操作资格证》后，方准上岗操作。</a:t>
            </a:r>
            <a:endParaRPr lang="zh-CN" altLang="en-US"/>
          </a:p>
        </p:txBody>
      </p:sp>
      <p:sp>
        <p:nvSpPr>
          <p:cNvPr id="8" name="文本框 7"/>
          <p:cNvSpPr txBox="1"/>
          <p:nvPr/>
        </p:nvSpPr>
        <p:spPr>
          <a:xfrm>
            <a:off x="1162685" y="4090670"/>
            <a:ext cx="10255250" cy="506730"/>
          </a:xfrm>
          <a:prstGeom prst="rect">
            <a:avLst/>
          </a:prstGeom>
          <a:noFill/>
        </p:spPr>
        <p:txBody>
          <a:bodyPr wrap="square" rtlCol="0">
            <a:spAutoFit/>
          </a:bodyPr>
          <a:lstStyle/>
          <a:p>
            <a:pPr>
              <a:lnSpc>
                <a:spcPct val="150000"/>
              </a:lnSpc>
            </a:pPr>
            <a:r>
              <a:rPr lang="zh-CN" altLang="en-US"/>
              <a:t>体弱有病、年老人员以及恐高症者，不能从事高处作业。</a:t>
            </a:r>
            <a:endParaRPr lang="zh-CN" altLang="en-US"/>
          </a:p>
        </p:txBody>
      </p:sp>
      <p:sp>
        <p:nvSpPr>
          <p:cNvPr id="9" name="文本框 8"/>
          <p:cNvSpPr txBox="1"/>
          <p:nvPr/>
        </p:nvSpPr>
        <p:spPr>
          <a:xfrm>
            <a:off x="1162685" y="4781550"/>
            <a:ext cx="10255250" cy="506730"/>
          </a:xfrm>
          <a:prstGeom prst="rect">
            <a:avLst/>
          </a:prstGeom>
          <a:noFill/>
        </p:spPr>
        <p:txBody>
          <a:bodyPr wrap="square" rtlCol="0">
            <a:spAutoFit/>
          </a:bodyPr>
          <a:lstStyle/>
          <a:p>
            <a:pPr>
              <a:lnSpc>
                <a:spcPct val="150000"/>
              </a:lnSpc>
            </a:pPr>
            <a:r>
              <a:rPr lang="zh-CN" altLang="en-US"/>
              <a:t>遇到六级以上强风、大雾、雷雨等恶劣气候，露天场所不等高；夜间等高作业要有足够的照明。</a:t>
            </a:r>
            <a:endParaRPr lang="zh-CN" altLang="en-US"/>
          </a:p>
        </p:txBody>
      </p:sp>
      <p:sp>
        <p:nvSpPr>
          <p:cNvPr id="23" name="文本框 22"/>
          <p:cNvSpPr txBox="1"/>
          <p:nvPr/>
        </p:nvSpPr>
        <p:spPr>
          <a:xfrm>
            <a:off x="1162685" y="5655945"/>
            <a:ext cx="10255250" cy="645160"/>
          </a:xfrm>
          <a:prstGeom prst="rect">
            <a:avLst/>
          </a:prstGeom>
          <a:noFill/>
        </p:spPr>
        <p:txBody>
          <a:bodyPr wrap="square" rtlCol="0">
            <a:spAutoFit/>
          </a:bodyPr>
          <a:lstStyle/>
          <a:p>
            <a:pPr>
              <a:lnSpc>
                <a:spcPct val="100000"/>
              </a:lnSpc>
            </a:pPr>
            <a:r>
              <a:rPr lang="zh-CN" altLang="en-US"/>
              <a:t>作业前应检查等高用具是否安全可靠，不得借用设备构筑物、支架、管道、绳索等非等高设施作为等高工具。</a:t>
            </a:r>
            <a:endParaRPr lang="zh-CN" altLang="en-US"/>
          </a:p>
        </p:txBody>
      </p:sp>
      <p:grpSp>
        <p:nvGrpSpPr>
          <p:cNvPr id="30" name="组合 29"/>
          <p:cNvGrpSpPr/>
          <p:nvPr/>
        </p:nvGrpSpPr>
        <p:grpSpPr>
          <a:xfrm>
            <a:off x="563880" y="2407285"/>
            <a:ext cx="403225" cy="542290"/>
            <a:chOff x="695" y="4191"/>
            <a:chExt cx="635" cy="854"/>
          </a:xfrm>
          <a:effectLst>
            <a:outerShdw blurRad="50800" dist="38100" dir="8100000" algn="tr" rotWithShape="0">
              <a:prstClr val="black">
                <a:alpha val="40000"/>
              </a:prstClr>
            </a:outerShdw>
          </a:effectLst>
        </p:grpSpPr>
        <p:sp>
          <p:nvSpPr>
            <p:cNvPr id="28" name="矩形 27"/>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695" y="4223"/>
              <a:ext cx="387" cy="822"/>
            </a:xfrm>
            <a:prstGeom prst="rect">
              <a:avLst/>
            </a:prstGeom>
            <a:noFill/>
          </p:spPr>
          <p:txBody>
            <a:bodyPr wrap="square" rtlCol="0">
              <a:spAutoFit/>
            </a:bodyPr>
            <a:lstStyle/>
            <a:p>
              <a:r>
                <a:rPr lang="en-US" altLang="zh-CN" sz="2800" b="1" i="1">
                  <a:solidFill>
                    <a:srgbClr val="FFC000"/>
                  </a:solidFill>
                </a:rPr>
                <a:t>1</a:t>
              </a:r>
              <a:endParaRPr lang="en-US" altLang="zh-CN" sz="2800" b="1" i="1">
                <a:solidFill>
                  <a:srgbClr val="FFC000"/>
                </a:solidFill>
              </a:endParaRPr>
            </a:p>
          </p:txBody>
        </p:sp>
      </p:grpSp>
      <p:grpSp>
        <p:nvGrpSpPr>
          <p:cNvPr id="31" name="组合 30"/>
          <p:cNvGrpSpPr/>
          <p:nvPr/>
        </p:nvGrpSpPr>
        <p:grpSpPr>
          <a:xfrm>
            <a:off x="563880" y="3230880"/>
            <a:ext cx="403860" cy="542290"/>
            <a:chOff x="695" y="4191"/>
            <a:chExt cx="636" cy="854"/>
          </a:xfrm>
          <a:effectLst>
            <a:outerShdw blurRad="50800" dist="38100" dir="8100000" algn="tr" rotWithShape="0">
              <a:prstClr val="black">
                <a:alpha val="40000"/>
              </a:prstClr>
            </a:outerShdw>
          </a:effectLst>
        </p:grpSpPr>
        <p:sp>
          <p:nvSpPr>
            <p:cNvPr id="32" name="矩形 31"/>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95" y="4223"/>
              <a:ext cx="387" cy="822"/>
            </a:xfrm>
            <a:prstGeom prst="rect">
              <a:avLst/>
            </a:prstGeom>
            <a:noFill/>
          </p:spPr>
          <p:txBody>
            <a:bodyPr wrap="square" rtlCol="0">
              <a:spAutoFit/>
            </a:bodyPr>
            <a:lstStyle/>
            <a:p>
              <a:r>
                <a:rPr lang="en-US" altLang="zh-CN" sz="2800" b="1" i="1">
                  <a:solidFill>
                    <a:srgbClr val="FFC000"/>
                  </a:solidFill>
                </a:rPr>
                <a:t>2</a:t>
              </a:r>
              <a:endParaRPr lang="en-US" altLang="zh-CN" sz="2800" b="1" i="1">
                <a:solidFill>
                  <a:srgbClr val="FFC000"/>
                </a:solidFill>
              </a:endParaRPr>
            </a:p>
          </p:txBody>
        </p:sp>
      </p:grpSp>
      <p:grpSp>
        <p:nvGrpSpPr>
          <p:cNvPr id="34" name="组合 33"/>
          <p:cNvGrpSpPr/>
          <p:nvPr/>
        </p:nvGrpSpPr>
        <p:grpSpPr>
          <a:xfrm>
            <a:off x="563880" y="4054475"/>
            <a:ext cx="403860" cy="542290"/>
            <a:chOff x="695" y="4191"/>
            <a:chExt cx="636" cy="854"/>
          </a:xfrm>
          <a:effectLst>
            <a:outerShdw blurRad="50800" dist="38100" dir="8100000" algn="tr" rotWithShape="0">
              <a:prstClr val="black">
                <a:alpha val="40000"/>
              </a:prstClr>
            </a:outerShdw>
          </a:effectLst>
        </p:grpSpPr>
        <p:sp>
          <p:nvSpPr>
            <p:cNvPr id="35" name="矩形 34"/>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695" y="4223"/>
              <a:ext cx="387" cy="822"/>
            </a:xfrm>
            <a:prstGeom prst="rect">
              <a:avLst/>
            </a:prstGeom>
            <a:noFill/>
          </p:spPr>
          <p:txBody>
            <a:bodyPr wrap="square" rtlCol="0">
              <a:spAutoFit/>
            </a:bodyPr>
            <a:lstStyle/>
            <a:p>
              <a:r>
                <a:rPr lang="en-US" altLang="zh-CN" sz="2800" b="1" i="1">
                  <a:solidFill>
                    <a:srgbClr val="FFC000"/>
                  </a:solidFill>
                </a:rPr>
                <a:t>3</a:t>
              </a:r>
              <a:endParaRPr lang="en-US" altLang="zh-CN" sz="2800" b="1" i="1">
                <a:solidFill>
                  <a:srgbClr val="FFC000"/>
                </a:solidFill>
              </a:endParaRPr>
            </a:p>
          </p:txBody>
        </p:sp>
      </p:grpSp>
      <p:grpSp>
        <p:nvGrpSpPr>
          <p:cNvPr id="37" name="组合 36"/>
          <p:cNvGrpSpPr/>
          <p:nvPr/>
        </p:nvGrpSpPr>
        <p:grpSpPr>
          <a:xfrm>
            <a:off x="563880" y="4878070"/>
            <a:ext cx="403860" cy="542290"/>
            <a:chOff x="695" y="4191"/>
            <a:chExt cx="636" cy="854"/>
          </a:xfrm>
          <a:effectLst>
            <a:outerShdw blurRad="50800" dist="38100" dir="8100000" algn="tr" rotWithShape="0">
              <a:prstClr val="black">
                <a:alpha val="40000"/>
              </a:prstClr>
            </a:outerShdw>
          </a:effectLst>
        </p:grpSpPr>
        <p:sp>
          <p:nvSpPr>
            <p:cNvPr id="38" name="矩形 37"/>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95" y="4223"/>
              <a:ext cx="387" cy="822"/>
            </a:xfrm>
            <a:prstGeom prst="rect">
              <a:avLst/>
            </a:prstGeom>
            <a:noFill/>
          </p:spPr>
          <p:txBody>
            <a:bodyPr wrap="square" rtlCol="0">
              <a:spAutoFit/>
            </a:bodyPr>
            <a:lstStyle/>
            <a:p>
              <a:r>
                <a:rPr lang="en-US" altLang="zh-CN" sz="2800" b="1" i="1">
                  <a:solidFill>
                    <a:srgbClr val="FFC000"/>
                  </a:solidFill>
                </a:rPr>
                <a:t>4</a:t>
              </a:r>
              <a:endParaRPr lang="en-US" altLang="zh-CN" sz="2800" b="1" i="1">
                <a:solidFill>
                  <a:srgbClr val="FFC000"/>
                </a:solidFill>
              </a:endParaRPr>
            </a:p>
          </p:txBody>
        </p:sp>
      </p:grpSp>
      <p:grpSp>
        <p:nvGrpSpPr>
          <p:cNvPr id="40" name="组合 39"/>
          <p:cNvGrpSpPr/>
          <p:nvPr/>
        </p:nvGrpSpPr>
        <p:grpSpPr>
          <a:xfrm>
            <a:off x="563880" y="5701665"/>
            <a:ext cx="403860" cy="542290"/>
            <a:chOff x="695" y="4191"/>
            <a:chExt cx="636" cy="854"/>
          </a:xfrm>
          <a:effectLst>
            <a:outerShdw blurRad="50800" dist="38100" dir="8100000" algn="tr" rotWithShape="0">
              <a:prstClr val="black">
                <a:alpha val="40000"/>
              </a:prstClr>
            </a:outerShdw>
          </a:effectLst>
        </p:grpSpPr>
        <p:sp>
          <p:nvSpPr>
            <p:cNvPr id="41" name="矩形 40"/>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695" y="4223"/>
              <a:ext cx="387" cy="822"/>
            </a:xfrm>
            <a:prstGeom prst="rect">
              <a:avLst/>
            </a:prstGeom>
            <a:noFill/>
          </p:spPr>
          <p:txBody>
            <a:bodyPr wrap="square" rtlCol="0">
              <a:spAutoFit/>
            </a:bodyPr>
            <a:lstStyle/>
            <a:p>
              <a:r>
                <a:rPr lang="en-US" altLang="zh-CN" sz="2800" b="1" i="1">
                  <a:solidFill>
                    <a:srgbClr val="FFC000"/>
                  </a:solidFill>
                </a:rPr>
                <a:t>5</a:t>
              </a:r>
              <a:endParaRPr lang="en-US" altLang="zh-CN" sz="2800" b="1" i="1">
                <a:solidFill>
                  <a:srgbClr val="FFC000"/>
                </a:solidFill>
              </a:endParaRPr>
            </a:p>
          </p:txBody>
        </p:sp>
      </p:gr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610235" y="184785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232" name="文本框 231"/>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高处作业安全要求</a:t>
            </a:r>
            <a:endParaRPr lang="zh-CN" altLang="en-US" sz="3200" b="1">
              <a:solidFill>
                <a:schemeClr val="tx1"/>
              </a:solidFill>
              <a:effectLst/>
            </a:endParaRPr>
          </a:p>
        </p:txBody>
      </p:sp>
      <p:sp>
        <p:nvSpPr>
          <p:cNvPr id="6" name="文本框 5"/>
          <p:cNvSpPr txBox="1"/>
          <p:nvPr/>
        </p:nvSpPr>
        <p:spPr>
          <a:xfrm>
            <a:off x="1162685" y="2275205"/>
            <a:ext cx="10255250" cy="506730"/>
          </a:xfrm>
          <a:prstGeom prst="rect">
            <a:avLst/>
          </a:prstGeom>
          <a:noFill/>
        </p:spPr>
        <p:txBody>
          <a:bodyPr wrap="square" rtlCol="0">
            <a:spAutoFit/>
          </a:bodyPr>
          <a:lstStyle/>
          <a:p>
            <a:pPr>
              <a:lnSpc>
                <a:spcPct val="150000"/>
              </a:lnSpc>
            </a:pPr>
            <a:r>
              <a:rPr lang="zh-CN" altLang="en-US"/>
              <a:t>高处作业必须与高压电线保持安全距离或采取相应的安全防护措施。</a:t>
            </a:r>
            <a:endParaRPr lang="zh-CN" altLang="en-US"/>
          </a:p>
        </p:txBody>
      </p:sp>
      <p:sp>
        <p:nvSpPr>
          <p:cNvPr id="7" name="文本框 6"/>
          <p:cNvSpPr txBox="1"/>
          <p:nvPr/>
        </p:nvSpPr>
        <p:spPr>
          <a:xfrm>
            <a:off x="1162685" y="3190875"/>
            <a:ext cx="10255250" cy="645160"/>
          </a:xfrm>
          <a:prstGeom prst="rect">
            <a:avLst/>
          </a:prstGeom>
          <a:noFill/>
        </p:spPr>
        <p:txBody>
          <a:bodyPr wrap="square" rtlCol="0">
            <a:spAutoFit/>
          </a:bodyPr>
          <a:lstStyle/>
          <a:p>
            <a:pPr>
              <a:lnSpc>
                <a:spcPct val="100000"/>
              </a:lnSpc>
            </a:pPr>
            <a:r>
              <a:rPr lang="zh-CN" altLang="en-US"/>
              <a:t>在高处作业时应戴好安全帽，并系好帽带。系好安全带，扣好安全绳，安全绳要高挂低用，切忌低挂高用。</a:t>
            </a:r>
            <a:endParaRPr lang="zh-CN" altLang="en-US"/>
          </a:p>
        </p:txBody>
      </p:sp>
      <p:sp>
        <p:nvSpPr>
          <p:cNvPr id="8" name="文本框 7"/>
          <p:cNvSpPr txBox="1"/>
          <p:nvPr/>
        </p:nvSpPr>
        <p:spPr>
          <a:xfrm>
            <a:off x="1162685" y="3995420"/>
            <a:ext cx="10255250" cy="645160"/>
          </a:xfrm>
          <a:prstGeom prst="rect">
            <a:avLst/>
          </a:prstGeom>
          <a:noFill/>
        </p:spPr>
        <p:txBody>
          <a:bodyPr wrap="square" rtlCol="0">
            <a:spAutoFit/>
          </a:bodyPr>
          <a:lstStyle/>
          <a:p>
            <a:pPr>
              <a:lnSpc>
                <a:spcPct val="100000"/>
              </a:lnSpc>
            </a:pPr>
            <a:r>
              <a:rPr lang="zh-CN" altLang="en-US"/>
              <a:t>在高处不得仍物，大件工具需拴牢，防止滑落；地面监护人或指挥人，应和登高者统一联络信号，下方应设围栏，禁止无关人员进入。如必须交叉作业，上下设可靠隔离措施或坠戎线。</a:t>
            </a:r>
            <a:endParaRPr lang="zh-CN" altLang="en-US"/>
          </a:p>
        </p:txBody>
      </p:sp>
      <p:sp>
        <p:nvSpPr>
          <p:cNvPr id="9" name="文本框 8"/>
          <p:cNvSpPr txBox="1"/>
          <p:nvPr/>
        </p:nvSpPr>
        <p:spPr>
          <a:xfrm>
            <a:off x="1162685" y="4749800"/>
            <a:ext cx="10255250" cy="922020"/>
          </a:xfrm>
          <a:prstGeom prst="rect">
            <a:avLst/>
          </a:prstGeom>
          <a:noFill/>
        </p:spPr>
        <p:txBody>
          <a:bodyPr wrap="square" rtlCol="0">
            <a:spAutoFit/>
          </a:bodyPr>
          <a:lstStyle/>
          <a:p>
            <a:pPr>
              <a:lnSpc>
                <a:spcPct val="100000"/>
              </a:lnSpc>
            </a:pPr>
            <a:r>
              <a:rPr lang="zh-CN" altLang="en-US"/>
              <a:t>在石棉瓦上作业时，应用固定跳板或铺瓦梯；在屋面斜坡、坝顶、吊桥、 框架边沿及设备上等立足不稳处作业时，应搭设脚手架、栏杆或安全网。使用长梯时，梯身要坚固，放置要平稳，上端要扎牢，梯脚要防滑，下面有人做监护。要用橡皮包好，以防滑开跌倒。人字梯中间要用绳子拴连。</a:t>
            </a:r>
            <a:endParaRPr lang="zh-CN" altLang="en-US"/>
          </a:p>
        </p:txBody>
      </p:sp>
      <p:sp>
        <p:nvSpPr>
          <p:cNvPr id="23" name="文本框 22"/>
          <p:cNvSpPr txBox="1"/>
          <p:nvPr/>
        </p:nvSpPr>
        <p:spPr>
          <a:xfrm>
            <a:off x="1162685" y="5703570"/>
            <a:ext cx="10255250" cy="645160"/>
          </a:xfrm>
          <a:prstGeom prst="rect">
            <a:avLst/>
          </a:prstGeom>
          <a:noFill/>
        </p:spPr>
        <p:txBody>
          <a:bodyPr wrap="square" rtlCol="0">
            <a:spAutoFit/>
          </a:bodyPr>
          <a:lstStyle/>
          <a:p>
            <a:pPr>
              <a:lnSpc>
                <a:spcPct val="100000"/>
              </a:lnSpc>
            </a:pPr>
            <a:r>
              <a:rPr lang="zh-CN" altLang="en-US"/>
              <a:t>高处预留孔、起吊孔的盖板或栏杆不得任意移动或拆除，禁止在孔洞附近堆物。如因检修必须移去时，应有防护措施，施工完毕后应及时复原。</a:t>
            </a:r>
            <a:endParaRPr lang="zh-CN" altLang="en-US"/>
          </a:p>
        </p:txBody>
      </p:sp>
      <p:grpSp>
        <p:nvGrpSpPr>
          <p:cNvPr id="30" name="组合 29"/>
          <p:cNvGrpSpPr/>
          <p:nvPr/>
        </p:nvGrpSpPr>
        <p:grpSpPr>
          <a:xfrm>
            <a:off x="563880" y="2407285"/>
            <a:ext cx="403860" cy="542290"/>
            <a:chOff x="695" y="4191"/>
            <a:chExt cx="636" cy="854"/>
          </a:xfrm>
          <a:effectLst>
            <a:outerShdw blurRad="50800" dist="38100" dir="8100000" algn="tr" rotWithShape="0">
              <a:prstClr val="black">
                <a:alpha val="40000"/>
              </a:prstClr>
            </a:outerShdw>
          </a:effectLst>
        </p:grpSpPr>
        <p:sp>
          <p:nvSpPr>
            <p:cNvPr id="28" name="矩形 27"/>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695" y="4223"/>
              <a:ext cx="387" cy="822"/>
            </a:xfrm>
            <a:prstGeom prst="rect">
              <a:avLst/>
            </a:prstGeom>
            <a:noFill/>
          </p:spPr>
          <p:txBody>
            <a:bodyPr wrap="square" rtlCol="0">
              <a:spAutoFit/>
            </a:bodyPr>
            <a:lstStyle/>
            <a:p>
              <a:r>
                <a:rPr lang="en-US" altLang="zh-CN" sz="2800" b="1" i="1">
                  <a:solidFill>
                    <a:srgbClr val="FFC000"/>
                  </a:solidFill>
                </a:rPr>
                <a:t>6</a:t>
              </a:r>
              <a:endParaRPr lang="en-US" altLang="zh-CN" sz="2800" b="1" i="1">
                <a:solidFill>
                  <a:srgbClr val="FFC000"/>
                </a:solidFill>
              </a:endParaRPr>
            </a:p>
          </p:txBody>
        </p:sp>
      </p:grpSp>
      <p:grpSp>
        <p:nvGrpSpPr>
          <p:cNvPr id="31" name="组合 30"/>
          <p:cNvGrpSpPr/>
          <p:nvPr/>
        </p:nvGrpSpPr>
        <p:grpSpPr>
          <a:xfrm>
            <a:off x="563880" y="3230880"/>
            <a:ext cx="403860" cy="542290"/>
            <a:chOff x="695" y="4191"/>
            <a:chExt cx="636" cy="854"/>
          </a:xfrm>
          <a:effectLst>
            <a:outerShdw blurRad="50800" dist="38100" dir="8100000" algn="tr" rotWithShape="0">
              <a:prstClr val="black">
                <a:alpha val="40000"/>
              </a:prstClr>
            </a:outerShdw>
          </a:effectLst>
        </p:grpSpPr>
        <p:sp>
          <p:nvSpPr>
            <p:cNvPr id="32" name="矩形 31"/>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95" y="4223"/>
              <a:ext cx="387" cy="822"/>
            </a:xfrm>
            <a:prstGeom prst="rect">
              <a:avLst/>
            </a:prstGeom>
            <a:noFill/>
          </p:spPr>
          <p:txBody>
            <a:bodyPr wrap="square" rtlCol="0">
              <a:spAutoFit/>
            </a:bodyPr>
            <a:lstStyle/>
            <a:p>
              <a:r>
                <a:rPr lang="en-US" altLang="zh-CN" sz="2800" b="1" i="1">
                  <a:solidFill>
                    <a:srgbClr val="FFC000"/>
                  </a:solidFill>
                </a:rPr>
                <a:t>7</a:t>
              </a:r>
              <a:endParaRPr lang="en-US" altLang="zh-CN" sz="2800" b="1" i="1">
                <a:solidFill>
                  <a:srgbClr val="FFC000"/>
                </a:solidFill>
              </a:endParaRPr>
            </a:p>
          </p:txBody>
        </p:sp>
      </p:grpSp>
      <p:grpSp>
        <p:nvGrpSpPr>
          <p:cNvPr id="34" name="组合 33"/>
          <p:cNvGrpSpPr/>
          <p:nvPr/>
        </p:nvGrpSpPr>
        <p:grpSpPr>
          <a:xfrm>
            <a:off x="563880" y="4054475"/>
            <a:ext cx="403860" cy="542290"/>
            <a:chOff x="695" y="4191"/>
            <a:chExt cx="636" cy="854"/>
          </a:xfrm>
          <a:effectLst>
            <a:outerShdw blurRad="50800" dist="38100" dir="8100000" algn="tr" rotWithShape="0">
              <a:prstClr val="black">
                <a:alpha val="40000"/>
              </a:prstClr>
            </a:outerShdw>
          </a:effectLst>
        </p:grpSpPr>
        <p:sp>
          <p:nvSpPr>
            <p:cNvPr id="35" name="矩形 34"/>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695" y="4223"/>
              <a:ext cx="387" cy="822"/>
            </a:xfrm>
            <a:prstGeom prst="rect">
              <a:avLst/>
            </a:prstGeom>
            <a:noFill/>
          </p:spPr>
          <p:txBody>
            <a:bodyPr wrap="square" rtlCol="0">
              <a:spAutoFit/>
            </a:bodyPr>
            <a:lstStyle/>
            <a:p>
              <a:r>
                <a:rPr lang="en-US" altLang="zh-CN" sz="2800" b="1" i="1">
                  <a:solidFill>
                    <a:srgbClr val="FFC000"/>
                  </a:solidFill>
                </a:rPr>
                <a:t>8</a:t>
              </a:r>
              <a:endParaRPr lang="en-US" altLang="zh-CN" sz="2800" b="1" i="1">
                <a:solidFill>
                  <a:srgbClr val="FFC000"/>
                </a:solidFill>
              </a:endParaRPr>
            </a:p>
          </p:txBody>
        </p:sp>
      </p:grpSp>
      <p:grpSp>
        <p:nvGrpSpPr>
          <p:cNvPr id="37" name="组合 36"/>
          <p:cNvGrpSpPr/>
          <p:nvPr/>
        </p:nvGrpSpPr>
        <p:grpSpPr>
          <a:xfrm>
            <a:off x="563880" y="4878070"/>
            <a:ext cx="403860" cy="542290"/>
            <a:chOff x="695" y="4191"/>
            <a:chExt cx="636" cy="854"/>
          </a:xfrm>
          <a:effectLst>
            <a:outerShdw blurRad="50800" dist="38100" dir="8100000" algn="tr" rotWithShape="0">
              <a:prstClr val="black">
                <a:alpha val="40000"/>
              </a:prstClr>
            </a:outerShdw>
          </a:effectLst>
        </p:grpSpPr>
        <p:sp>
          <p:nvSpPr>
            <p:cNvPr id="38" name="矩形 37"/>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95" y="4223"/>
              <a:ext cx="387" cy="822"/>
            </a:xfrm>
            <a:prstGeom prst="rect">
              <a:avLst/>
            </a:prstGeom>
            <a:noFill/>
          </p:spPr>
          <p:txBody>
            <a:bodyPr wrap="square" rtlCol="0">
              <a:spAutoFit/>
            </a:bodyPr>
            <a:lstStyle/>
            <a:p>
              <a:r>
                <a:rPr lang="en-US" altLang="zh-CN" sz="2800" b="1" i="1">
                  <a:solidFill>
                    <a:srgbClr val="FFC000"/>
                  </a:solidFill>
                </a:rPr>
                <a:t>9</a:t>
              </a:r>
              <a:endParaRPr lang="en-US" altLang="zh-CN" sz="2800" b="1" i="1">
                <a:solidFill>
                  <a:srgbClr val="FFC000"/>
                </a:solidFill>
              </a:endParaRPr>
            </a:p>
          </p:txBody>
        </p:sp>
      </p:grpSp>
      <p:grpSp>
        <p:nvGrpSpPr>
          <p:cNvPr id="40" name="组合 39"/>
          <p:cNvGrpSpPr/>
          <p:nvPr/>
        </p:nvGrpSpPr>
        <p:grpSpPr>
          <a:xfrm>
            <a:off x="344805" y="5701665"/>
            <a:ext cx="655320" cy="542290"/>
            <a:chOff x="350" y="4191"/>
            <a:chExt cx="1032" cy="854"/>
          </a:xfrm>
          <a:effectLst>
            <a:outerShdw blurRad="50800" dist="38100" dir="8100000" algn="tr" rotWithShape="0">
              <a:prstClr val="black">
                <a:alpha val="40000"/>
              </a:prstClr>
            </a:outerShdw>
          </a:effectLst>
        </p:grpSpPr>
        <p:sp>
          <p:nvSpPr>
            <p:cNvPr id="41" name="矩形 40"/>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50" y="4223"/>
              <a:ext cx="1032" cy="822"/>
            </a:xfrm>
            <a:prstGeom prst="rect">
              <a:avLst/>
            </a:prstGeom>
            <a:noFill/>
          </p:spPr>
          <p:txBody>
            <a:bodyPr wrap="square" rtlCol="0">
              <a:spAutoFit/>
            </a:bodyPr>
            <a:lstStyle/>
            <a:p>
              <a:r>
                <a:rPr lang="en-US" altLang="zh-CN" sz="2800" b="1" i="1">
                  <a:solidFill>
                    <a:srgbClr val="FFC000"/>
                  </a:solidFill>
                </a:rPr>
                <a:t>10</a:t>
              </a:r>
              <a:endParaRPr lang="en-US" altLang="zh-CN" sz="2800" b="1" i="1">
                <a:solidFill>
                  <a:srgbClr val="FFC000"/>
                </a:solidFill>
              </a:endParaRPr>
            </a:p>
          </p:txBody>
        </p:sp>
      </p:gr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610235" y="184785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232" name="文本框 231"/>
          <p:cNvSpPr txBox="1"/>
          <p:nvPr/>
        </p:nvSpPr>
        <p:spPr>
          <a:xfrm>
            <a:off x="490220" y="1158240"/>
            <a:ext cx="4923155" cy="583565"/>
          </a:xfrm>
          <a:prstGeom prst="rect">
            <a:avLst/>
          </a:prstGeom>
          <a:noFill/>
        </p:spPr>
        <p:txBody>
          <a:bodyPr wrap="square" rtlCol="0">
            <a:spAutoFit/>
          </a:bodyPr>
          <a:lstStyle/>
          <a:p>
            <a:r>
              <a:rPr lang="zh-CN" altLang="en-US" sz="3200" b="1">
                <a:solidFill>
                  <a:schemeClr val="tx1"/>
                </a:solidFill>
                <a:effectLst/>
              </a:rPr>
              <a:t>高处作业安全要求</a:t>
            </a:r>
            <a:endParaRPr lang="zh-CN" altLang="en-US" sz="3200" b="1">
              <a:solidFill>
                <a:schemeClr val="tx1"/>
              </a:solidFill>
              <a:effectLst/>
            </a:endParaRPr>
          </a:p>
        </p:txBody>
      </p:sp>
      <p:sp>
        <p:nvSpPr>
          <p:cNvPr id="6" name="文本框 5"/>
          <p:cNvSpPr txBox="1"/>
          <p:nvPr/>
        </p:nvSpPr>
        <p:spPr>
          <a:xfrm>
            <a:off x="1591310" y="2553970"/>
            <a:ext cx="7233920" cy="506730"/>
          </a:xfrm>
          <a:prstGeom prst="rect">
            <a:avLst/>
          </a:prstGeom>
          <a:noFill/>
        </p:spPr>
        <p:txBody>
          <a:bodyPr wrap="square" rtlCol="0">
            <a:spAutoFit/>
          </a:bodyPr>
          <a:lstStyle/>
          <a:p>
            <a:pPr>
              <a:lnSpc>
                <a:spcPct val="150000"/>
              </a:lnSpc>
            </a:pPr>
            <a:r>
              <a:rPr lang="zh-CN" altLang="en-US"/>
              <a:t>脚手架等登高设施必须牢固可靠，应有专人维护。使用前应认真检查。</a:t>
            </a:r>
            <a:endParaRPr lang="zh-CN" altLang="en-US"/>
          </a:p>
        </p:txBody>
      </p:sp>
      <p:sp>
        <p:nvSpPr>
          <p:cNvPr id="7" name="文本框 6"/>
          <p:cNvSpPr txBox="1"/>
          <p:nvPr/>
        </p:nvSpPr>
        <p:spPr>
          <a:xfrm>
            <a:off x="1591310" y="3469640"/>
            <a:ext cx="7233920" cy="1198880"/>
          </a:xfrm>
          <a:prstGeom prst="rect">
            <a:avLst/>
          </a:prstGeom>
          <a:noFill/>
        </p:spPr>
        <p:txBody>
          <a:bodyPr wrap="square" rtlCol="0">
            <a:spAutoFit/>
          </a:bodyPr>
          <a:lstStyle/>
          <a:p>
            <a:pPr>
              <a:lnSpc>
                <a:spcPct val="100000"/>
              </a:lnSpc>
            </a:pPr>
            <a:r>
              <a:rPr lang="zh-CN" altLang="en-US"/>
              <a:t>长梯，人字梯使用前要检查梯身有无缺陷，梯子下脚要有防滑措施；梯子的摆放角度要适当（不大于60度且不小于45度）；登梯时，下面要有人扶住，作业时人体的中心不能外倾；梯子不能放在不稳固的物体上；作业前人字梯的中间要用绳子栓牢。</a:t>
            </a:r>
            <a:endParaRPr lang="zh-CN" altLang="en-US"/>
          </a:p>
        </p:txBody>
      </p:sp>
      <p:grpSp>
        <p:nvGrpSpPr>
          <p:cNvPr id="30" name="组合 29"/>
          <p:cNvGrpSpPr/>
          <p:nvPr/>
        </p:nvGrpSpPr>
        <p:grpSpPr>
          <a:xfrm>
            <a:off x="822960" y="2686050"/>
            <a:ext cx="589915" cy="542290"/>
            <a:chOff x="428" y="4191"/>
            <a:chExt cx="929" cy="854"/>
          </a:xfrm>
          <a:effectLst>
            <a:outerShdw blurRad="50800" dist="38100" dir="8100000" algn="tr" rotWithShape="0">
              <a:prstClr val="black">
                <a:alpha val="40000"/>
              </a:prstClr>
            </a:outerShdw>
          </a:effectLst>
        </p:grpSpPr>
        <p:sp>
          <p:nvSpPr>
            <p:cNvPr id="28" name="矩形 27"/>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8" y="4223"/>
              <a:ext cx="929" cy="822"/>
            </a:xfrm>
            <a:prstGeom prst="rect">
              <a:avLst/>
            </a:prstGeom>
            <a:noFill/>
          </p:spPr>
          <p:txBody>
            <a:bodyPr wrap="square" rtlCol="0">
              <a:spAutoFit/>
            </a:bodyPr>
            <a:lstStyle/>
            <a:p>
              <a:r>
                <a:rPr lang="en-US" altLang="zh-CN" sz="2800" b="1" i="1">
                  <a:solidFill>
                    <a:srgbClr val="FFC000"/>
                  </a:solidFill>
                </a:rPr>
                <a:t>11</a:t>
              </a:r>
              <a:endParaRPr lang="en-US" altLang="zh-CN" sz="2800" b="1" i="1">
                <a:solidFill>
                  <a:srgbClr val="FFC000"/>
                </a:solidFill>
              </a:endParaRPr>
            </a:p>
          </p:txBody>
        </p:sp>
      </p:grpSp>
      <p:grpSp>
        <p:nvGrpSpPr>
          <p:cNvPr id="31" name="组合 30"/>
          <p:cNvGrpSpPr/>
          <p:nvPr/>
        </p:nvGrpSpPr>
        <p:grpSpPr>
          <a:xfrm>
            <a:off x="783590" y="3509645"/>
            <a:ext cx="661035" cy="542290"/>
            <a:chOff x="366" y="4191"/>
            <a:chExt cx="1041" cy="854"/>
          </a:xfrm>
          <a:effectLst>
            <a:outerShdw blurRad="50800" dist="38100" dir="8100000" algn="tr" rotWithShape="0">
              <a:prstClr val="black">
                <a:alpha val="40000"/>
              </a:prstClr>
            </a:outerShdw>
          </a:effectLst>
        </p:grpSpPr>
        <p:sp>
          <p:nvSpPr>
            <p:cNvPr id="32" name="矩形 31"/>
            <p:cNvSpPr/>
            <p:nvPr/>
          </p:nvSpPr>
          <p:spPr>
            <a:xfrm>
              <a:off x="1212" y="4191"/>
              <a:ext cx="119" cy="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66" y="4223"/>
              <a:ext cx="1041" cy="822"/>
            </a:xfrm>
            <a:prstGeom prst="rect">
              <a:avLst/>
            </a:prstGeom>
            <a:noFill/>
          </p:spPr>
          <p:txBody>
            <a:bodyPr wrap="square" rtlCol="0">
              <a:spAutoFit/>
            </a:bodyPr>
            <a:lstStyle/>
            <a:p>
              <a:r>
                <a:rPr lang="en-US" altLang="zh-CN" sz="2800" b="1" i="1">
                  <a:solidFill>
                    <a:srgbClr val="FFC000"/>
                  </a:solidFill>
                </a:rPr>
                <a:t>12</a:t>
              </a:r>
              <a:endParaRPr lang="en-US" altLang="zh-CN" sz="2800" b="1" i="1">
                <a:solidFill>
                  <a:srgbClr val="FFC000"/>
                </a:solidFill>
              </a:endParaRPr>
            </a:p>
          </p:txBody>
        </p:sp>
      </p:gr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文本框 214"/>
          <p:cNvSpPr txBox="1"/>
          <p:nvPr/>
        </p:nvSpPr>
        <p:spPr>
          <a:xfrm>
            <a:off x="386715" y="959485"/>
            <a:ext cx="4923155" cy="583565"/>
          </a:xfrm>
          <a:prstGeom prst="rect">
            <a:avLst/>
          </a:prstGeom>
          <a:noFill/>
        </p:spPr>
        <p:txBody>
          <a:bodyPr wrap="square" rtlCol="0">
            <a:spAutoFit/>
          </a:bodyPr>
          <a:lstStyle/>
          <a:p>
            <a:r>
              <a:rPr lang="zh-CN" altLang="en-US" sz="3200" b="1">
                <a:solidFill>
                  <a:schemeClr val="tx1"/>
                </a:solidFill>
                <a:effectLst/>
              </a:rPr>
              <a:t>用电安全的要求</a:t>
            </a:r>
            <a:endParaRPr lang="zh-CN" altLang="en-US" sz="3200" b="1">
              <a:solidFill>
                <a:schemeClr val="tx1"/>
              </a:solidFill>
              <a:effectLst/>
            </a:endParaRPr>
          </a:p>
        </p:txBody>
      </p:sp>
      <p:sp>
        <p:nvSpPr>
          <p:cNvPr id="6" name="文本框 5"/>
          <p:cNvSpPr txBox="1"/>
          <p:nvPr/>
        </p:nvSpPr>
        <p:spPr>
          <a:xfrm>
            <a:off x="1343025" y="1725930"/>
            <a:ext cx="6207125" cy="4707890"/>
          </a:xfrm>
          <a:prstGeom prst="rect">
            <a:avLst/>
          </a:prstGeom>
          <a:noFill/>
        </p:spPr>
        <p:txBody>
          <a:bodyPr wrap="square" rtlCol="0">
            <a:spAutoFit/>
          </a:bodyPr>
          <a:lstStyle/>
          <a:p>
            <a:pPr>
              <a:lnSpc>
                <a:spcPct val="150000"/>
              </a:lnSpc>
            </a:pPr>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a:latin typeface="微软雅黑" panose="020B0503020204020204" pitchFamily="34" charset="-122"/>
                <a:ea typeface="微软雅黑" panose="020B0503020204020204" pitchFamily="34" charset="-122"/>
                <a:cs typeface="微软雅黑" panose="020B0503020204020204" pitchFamily="34" charset="-122"/>
              </a:rPr>
              <a:t>我们已经进入了一个电气化的时代。电如同我们每天呼吸的空气一样，与我们形影不离，无时无刻不在影响和支配着我们的工作和生活。现在电的使用已经渗透到社会生产的各个领域和人类生活的各个方面。电是人类光明与幸福的使者，它给人们带来了财富，推进了社会进步；但是，它也能给人类活动蒙上阴影，甚至酿成灾难。我们在生产经营活动或者平时生活中，一不小心，一个操作不慎，都会引起电的勃然大怒，从而导致毁灭性的严重后果。因此，确保用电安全就显得十分重要。</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C:/Users/ADMINI~1/AppData/Local/Temp/kaimatting_20191027105133/output_20191027105302..pngoutput_20191027105302."/>
          <p:cNvPicPr>
            <a:picLocks noChangeAspect="1"/>
          </p:cNvPicPr>
          <p:nvPr/>
        </p:nvPicPr>
        <p:blipFill>
          <a:blip r:embed="rId1">
            <a:lum bright="-30000" contrast="46000"/>
          </a:blip>
          <a:srcRect l="2633" t="2905" b="9998"/>
          <a:stretch>
            <a:fillRect/>
          </a:stretch>
        </p:blipFill>
        <p:spPr>
          <a:xfrm>
            <a:off x="8576310" y="4133215"/>
            <a:ext cx="3285490" cy="2069465"/>
          </a:xfrm>
          <a:prstGeom prst="rect">
            <a:avLst/>
          </a:prstGeom>
        </p:spPr>
      </p:pic>
      <p:sp>
        <p:nvSpPr>
          <p:cNvPr id="5" name="矩形 4"/>
          <p:cNvSpPr/>
          <p:nvPr>
            <p:custDataLst>
              <p:tags r:id="rId2"/>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3"/>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文本框 214"/>
          <p:cNvSpPr txBox="1"/>
          <p:nvPr/>
        </p:nvSpPr>
        <p:spPr>
          <a:xfrm>
            <a:off x="386715" y="959485"/>
            <a:ext cx="4923155" cy="583565"/>
          </a:xfrm>
          <a:prstGeom prst="rect">
            <a:avLst/>
          </a:prstGeom>
          <a:noFill/>
        </p:spPr>
        <p:txBody>
          <a:bodyPr wrap="square" rtlCol="0">
            <a:spAutoFit/>
          </a:bodyPr>
          <a:lstStyle/>
          <a:p>
            <a:r>
              <a:rPr lang="zh-CN" altLang="en-US" sz="3200" b="1">
                <a:solidFill>
                  <a:schemeClr val="tx1"/>
                </a:solidFill>
                <a:effectLst/>
              </a:rPr>
              <a:t>用电安全的要求</a:t>
            </a:r>
            <a:endParaRPr lang="zh-CN" altLang="en-US" sz="3200" b="1">
              <a:solidFill>
                <a:schemeClr val="tx1"/>
              </a:solidFill>
              <a:effectLst/>
            </a:endParaRPr>
          </a:p>
        </p:txBody>
      </p:sp>
      <p:sp>
        <p:nvSpPr>
          <p:cNvPr id="8" name="圆角矩形 7"/>
          <p:cNvSpPr/>
          <p:nvPr/>
        </p:nvSpPr>
        <p:spPr>
          <a:xfrm>
            <a:off x="838200" y="2599055"/>
            <a:ext cx="2682875" cy="2609850"/>
          </a:xfrm>
          <a:prstGeom prst="roundRect">
            <a:avLst>
              <a:gd name="adj" fmla="val 26836"/>
            </a:avLst>
          </a:prstGeom>
          <a:gradFill>
            <a:gsLst>
              <a:gs pos="0">
                <a:schemeClr val="accent1">
                  <a:lumMod val="5000"/>
                  <a:lumOff val="95000"/>
                </a:schemeClr>
              </a:gs>
              <a:gs pos="100000">
                <a:schemeClr val="bg2">
                  <a:lumMod val="50000"/>
                </a:schemeClr>
              </a:gs>
            </a:gsLst>
            <a:path path="circle">
              <a:fillToRect l="50000" t="50000" r="50000" b="50000"/>
            </a:path>
            <a:tileRect/>
          </a:gradFill>
          <a:ln w="127000">
            <a:gradFill>
              <a:gsLst>
                <a:gs pos="88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3714750" y="2312035"/>
            <a:ext cx="1400175" cy="3183890"/>
            <a:chOff x="5850" y="3322"/>
            <a:chExt cx="2205" cy="5014"/>
          </a:xfrm>
        </p:grpSpPr>
        <p:sp>
          <p:nvSpPr>
            <p:cNvPr id="9" name="左中括号 8"/>
            <p:cNvSpPr/>
            <p:nvPr/>
          </p:nvSpPr>
          <p:spPr>
            <a:xfrm>
              <a:off x="6639" y="3322"/>
              <a:ext cx="1416" cy="5015"/>
            </a:xfrm>
            <a:prstGeom prst="leftBracket">
              <a:avLst>
                <a:gd name="adj" fmla="val 6431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任意多边形 22"/>
            <p:cNvSpPr/>
            <p:nvPr/>
          </p:nvSpPr>
          <p:spPr>
            <a:xfrm>
              <a:off x="5850" y="5829"/>
              <a:ext cx="2205" cy="0"/>
            </a:xfrm>
            <a:custGeom>
              <a:avLst/>
              <a:gdLst>
                <a:gd name="connisteX0" fmla="*/ 0 w 1400175"/>
                <a:gd name="connsiteY0" fmla="*/ 0 h 0"/>
                <a:gd name="connisteX1" fmla="*/ 1400175 w 1400175"/>
                <a:gd name="connsiteY1" fmla="*/ 0 h 0"/>
              </a:gdLst>
              <a:ahLst/>
              <a:cxnLst>
                <a:cxn ang="0">
                  <a:pos x="connisteX0" y="connsiteY0"/>
                </a:cxn>
                <a:cxn ang="0">
                  <a:pos x="connisteX1" y="connsiteY1"/>
                </a:cxn>
              </a:cxnLst>
              <a:rect l="l" t="t" r="r" b="b"/>
              <a:pathLst>
                <a:path w="1400175">
                  <a:moveTo>
                    <a:pt x="0" y="0"/>
                  </a:moveTo>
                  <a:lnTo>
                    <a:pt x="1400175"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矩形 24"/>
          <p:cNvSpPr/>
          <p:nvPr/>
        </p:nvSpPr>
        <p:spPr>
          <a:xfrm>
            <a:off x="5309870" y="225679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26" name="矩形 25"/>
          <p:cNvSpPr/>
          <p:nvPr/>
        </p:nvSpPr>
        <p:spPr>
          <a:xfrm>
            <a:off x="5309870" y="371983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27" name="矩形 26"/>
          <p:cNvSpPr/>
          <p:nvPr/>
        </p:nvSpPr>
        <p:spPr>
          <a:xfrm>
            <a:off x="5309870" y="520890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电气作业“十不准”</a:t>
            </a:r>
            <a:endParaRPr lang="zh-CN" altLang="en-US" b="1">
              <a:solidFill>
                <a:schemeClr val="tx1"/>
              </a:solidFill>
              <a:sym typeface="+mn-ea"/>
            </a:endParaRPr>
          </a:p>
        </p:txBody>
      </p:sp>
      <p:sp>
        <p:nvSpPr>
          <p:cNvPr id="28" name="文本框 27"/>
          <p:cNvSpPr txBox="1"/>
          <p:nvPr/>
        </p:nvSpPr>
        <p:spPr>
          <a:xfrm>
            <a:off x="1476375" y="3365500"/>
            <a:ext cx="1406525" cy="1076325"/>
          </a:xfrm>
          <a:prstGeom prst="rect">
            <a:avLst/>
          </a:prstGeom>
          <a:noFill/>
        </p:spPr>
        <p:txBody>
          <a:bodyPr wrap="square" rtlCol="0">
            <a:spAutoFit/>
          </a:bodyPr>
          <a:lstStyle/>
          <a:p>
            <a:r>
              <a:rPr lang="zh-CN" altLang="en-US" sz="3200" b="1">
                <a:solidFill>
                  <a:schemeClr val="tx1"/>
                </a:solidFill>
                <a:effectLst/>
              </a:rPr>
              <a:t>用电安全要求</a:t>
            </a:r>
            <a:endParaRPr lang="zh-CN" altLang="en-US" sz="3200" b="1">
              <a:solidFill>
                <a:schemeClr val="tx1"/>
              </a:solidFill>
              <a:effectLst/>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文本框 214"/>
          <p:cNvSpPr txBox="1"/>
          <p:nvPr/>
        </p:nvSpPr>
        <p:spPr>
          <a:xfrm>
            <a:off x="386715" y="959485"/>
            <a:ext cx="4923155" cy="583565"/>
          </a:xfrm>
          <a:prstGeom prst="rect">
            <a:avLst/>
          </a:prstGeom>
          <a:noFill/>
        </p:spPr>
        <p:txBody>
          <a:bodyPr wrap="square" rtlCol="0">
            <a:spAutoFit/>
          </a:bodyPr>
          <a:lstStyle/>
          <a:p>
            <a:r>
              <a:rPr lang="zh-CN" altLang="en-US" sz="3200" b="1">
                <a:solidFill>
                  <a:schemeClr val="tx1"/>
                </a:solidFill>
                <a:effectLst/>
              </a:rPr>
              <a:t>用电安全的要求</a:t>
            </a:r>
            <a:endParaRPr lang="zh-CN" altLang="en-US" sz="3200" b="1">
              <a:solidFill>
                <a:schemeClr val="tx1"/>
              </a:solidFill>
              <a:effectLst/>
            </a:endParaRPr>
          </a:p>
        </p:txBody>
      </p:sp>
      <p:sp>
        <p:nvSpPr>
          <p:cNvPr id="25" name="矩形 24"/>
          <p:cNvSpPr/>
          <p:nvPr/>
        </p:nvSpPr>
        <p:spPr>
          <a:xfrm>
            <a:off x="504190" y="1645285"/>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危险有害因素</a:t>
            </a:r>
            <a:endParaRPr lang="zh-CN" altLang="en-US" b="1">
              <a:solidFill>
                <a:schemeClr val="tx1"/>
              </a:solidFill>
              <a:sym typeface="+mn-ea"/>
            </a:endParaRPr>
          </a:p>
        </p:txBody>
      </p:sp>
      <p:sp>
        <p:nvSpPr>
          <p:cNvPr id="6" name="文本框 5"/>
          <p:cNvSpPr txBox="1"/>
          <p:nvPr/>
        </p:nvSpPr>
        <p:spPr>
          <a:xfrm>
            <a:off x="1429385" y="2595880"/>
            <a:ext cx="6014720" cy="3415030"/>
          </a:xfrm>
          <a:prstGeom prst="rect">
            <a:avLst/>
          </a:prstGeom>
          <a:noFill/>
        </p:spPr>
        <p:txBody>
          <a:bodyPr wrap="square" rtlCol="0">
            <a:spAutoFit/>
          </a:bodyPr>
          <a:lstStyle/>
          <a:p>
            <a:r>
              <a:rPr lang="zh-CN" altLang="en-US"/>
              <a:t>        电击：电击是电流对人体内部组织的伤害，会引起压迫感、打击感、疼痛、呼吸困难、血压异常、昏迷、心率不齐等，严重时会引起窒息、心室颤动而导致死亡。绝大多数触电死亡事故都是由电击造成的伤害。</a:t>
            </a:r>
            <a:endParaRPr lang="zh-CN" altLang="en-US"/>
          </a:p>
          <a:p>
            <a:endParaRPr lang="zh-CN" altLang="en-US"/>
          </a:p>
          <a:p>
            <a:r>
              <a:rPr lang="zh-CN" altLang="en-US"/>
              <a:t>        电伤：电伤是由电流的热效应、化学效应、机械效应等效应对人体造成的伤害，如行车电弧烧伤、电流灼烧、电烙印、电气机械性伤害、电光眼等。</a:t>
            </a:r>
            <a:endParaRPr lang="zh-CN" altLang="en-US"/>
          </a:p>
          <a:p>
            <a:endParaRPr lang="zh-CN" altLang="en-US"/>
          </a:p>
          <a:p>
            <a:r>
              <a:rPr lang="zh-CN" altLang="en-US"/>
              <a:t>       财产损失：电流产生的热量、电火花或电弧是引起火灾爆炸的直接原因。电气火灾爆炸可烧毁机器设备、设施，导致电气系统严重故障。</a:t>
            </a:r>
            <a:endParaRPr lang="zh-CN" altLang="en-US"/>
          </a:p>
        </p:txBody>
      </p:sp>
      <p:sp>
        <p:nvSpPr>
          <p:cNvPr id="7" name="五边形 6"/>
          <p:cNvSpPr/>
          <p:nvPr/>
        </p:nvSpPr>
        <p:spPr>
          <a:xfrm>
            <a:off x="767715" y="2655570"/>
            <a:ext cx="678180" cy="751840"/>
          </a:xfrm>
          <a:prstGeom prst="homePlat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200" b="1">
                <a:solidFill>
                  <a:srgbClr val="FFC000"/>
                </a:solidFill>
                <a:effectLst>
                  <a:innerShdw blurRad="63500" dist="50800" dir="18900000">
                    <a:prstClr val="black">
                      <a:alpha val="50000"/>
                    </a:prstClr>
                  </a:innerShdw>
                  <a:outerShdw blurRad="38100" dist="38100" dir="2700000" algn="tl">
                    <a:srgbClr val="000000">
                      <a:alpha val="43137"/>
                    </a:srgbClr>
                  </a:outerShdw>
                </a:effectLst>
                <a:sym typeface="+mn-ea"/>
              </a:rPr>
              <a:t>一、</a:t>
            </a:r>
            <a:endParaRPr lang="zh-CN" altLang="en-US" sz="3200" b="1">
              <a:solidFill>
                <a:srgbClr val="FFC000"/>
              </a:solidFill>
              <a:effectLst>
                <a:innerShdw blurRad="63500" dist="50800" dir="18900000">
                  <a:prstClr val="black">
                    <a:alpha val="50000"/>
                  </a:prstClr>
                </a:innerShdw>
                <a:outerShdw blurRad="38100" dist="38100" dir="2700000" algn="tl">
                  <a:srgbClr val="000000">
                    <a:alpha val="43137"/>
                  </a:srgbClr>
                </a:outerShdw>
              </a:effectLst>
              <a:sym typeface="+mn-ea"/>
            </a:endParaRPr>
          </a:p>
        </p:txBody>
      </p:sp>
      <p:sp>
        <p:nvSpPr>
          <p:cNvPr id="29" name="五边形 28"/>
          <p:cNvSpPr/>
          <p:nvPr/>
        </p:nvSpPr>
        <p:spPr>
          <a:xfrm>
            <a:off x="767715" y="3901440"/>
            <a:ext cx="678180" cy="751840"/>
          </a:xfrm>
          <a:prstGeom prst="homePlat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200" b="1">
                <a:solidFill>
                  <a:srgbClr val="FFC000"/>
                </a:solidFill>
                <a:effectLst>
                  <a:innerShdw blurRad="63500" dist="50800" dir="18900000">
                    <a:prstClr val="black">
                      <a:alpha val="50000"/>
                    </a:prstClr>
                  </a:innerShdw>
                  <a:outerShdw blurRad="38100" dist="38100" dir="2700000" algn="tl">
                    <a:srgbClr val="000000">
                      <a:alpha val="43137"/>
                    </a:srgbClr>
                  </a:outerShdw>
                </a:effectLst>
                <a:sym typeface="+mn-ea"/>
              </a:rPr>
              <a:t>二、</a:t>
            </a:r>
            <a:endParaRPr lang="zh-CN" altLang="en-US" sz="3200" b="1">
              <a:solidFill>
                <a:srgbClr val="FFC000"/>
              </a:solidFill>
              <a:effectLst>
                <a:innerShdw blurRad="63500" dist="50800" dir="18900000">
                  <a:prstClr val="black">
                    <a:alpha val="50000"/>
                  </a:prstClr>
                </a:innerShdw>
                <a:outerShdw blurRad="38100" dist="38100" dir="2700000" algn="tl">
                  <a:srgbClr val="000000">
                    <a:alpha val="43137"/>
                  </a:srgbClr>
                </a:outerShdw>
              </a:effectLst>
              <a:sym typeface="+mn-ea"/>
            </a:endParaRPr>
          </a:p>
        </p:txBody>
      </p:sp>
      <p:sp>
        <p:nvSpPr>
          <p:cNvPr id="30" name="五边形 29"/>
          <p:cNvSpPr/>
          <p:nvPr/>
        </p:nvSpPr>
        <p:spPr>
          <a:xfrm>
            <a:off x="767715" y="5147310"/>
            <a:ext cx="678180" cy="751840"/>
          </a:xfrm>
          <a:prstGeom prst="homePlate">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200" b="1">
                <a:solidFill>
                  <a:srgbClr val="FFC000"/>
                </a:solidFill>
                <a:effectLst>
                  <a:innerShdw blurRad="63500" dist="50800" dir="18900000">
                    <a:prstClr val="black">
                      <a:alpha val="50000"/>
                    </a:prstClr>
                  </a:innerShdw>
                  <a:outerShdw blurRad="38100" dist="38100" dir="2700000" algn="tl">
                    <a:srgbClr val="000000">
                      <a:alpha val="43137"/>
                    </a:srgbClr>
                  </a:outerShdw>
                </a:effectLst>
                <a:sym typeface="+mn-ea"/>
              </a:rPr>
              <a:t>三、</a:t>
            </a:r>
            <a:endParaRPr lang="zh-CN" altLang="en-US" sz="3200" b="1">
              <a:solidFill>
                <a:srgbClr val="FFC000"/>
              </a:solidFill>
              <a:effectLst>
                <a:innerShdw blurRad="63500" dist="50800" dir="18900000">
                  <a:prstClr val="black">
                    <a:alpha val="50000"/>
                  </a:prstClr>
                </a:innerShdw>
                <a:outerShdw blurRad="38100" dist="38100" dir="2700000" algn="tl">
                  <a:srgbClr val="000000">
                    <a:alpha val="43137"/>
                  </a:srgbClr>
                </a:outerShdw>
              </a:effectLst>
              <a:sym typeface="+mn-ea"/>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文本框 214"/>
          <p:cNvSpPr txBox="1"/>
          <p:nvPr/>
        </p:nvSpPr>
        <p:spPr>
          <a:xfrm>
            <a:off x="386715" y="959485"/>
            <a:ext cx="4923155" cy="583565"/>
          </a:xfrm>
          <a:prstGeom prst="rect">
            <a:avLst/>
          </a:prstGeom>
          <a:noFill/>
        </p:spPr>
        <p:txBody>
          <a:bodyPr wrap="square" rtlCol="0">
            <a:spAutoFit/>
          </a:bodyPr>
          <a:lstStyle/>
          <a:p>
            <a:r>
              <a:rPr lang="zh-CN" altLang="en-US" sz="3200" b="1">
                <a:solidFill>
                  <a:schemeClr val="tx1"/>
                </a:solidFill>
                <a:effectLst/>
              </a:rPr>
              <a:t>用电安全的要求</a:t>
            </a:r>
            <a:endParaRPr lang="zh-CN" altLang="en-US" sz="3200" b="1">
              <a:solidFill>
                <a:schemeClr val="tx1"/>
              </a:solidFill>
              <a:effectLst/>
            </a:endParaRPr>
          </a:p>
        </p:txBody>
      </p:sp>
      <p:sp>
        <p:nvSpPr>
          <p:cNvPr id="26" name="矩形 25"/>
          <p:cNvSpPr/>
          <p:nvPr/>
        </p:nvSpPr>
        <p:spPr>
          <a:xfrm>
            <a:off x="490220" y="168656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文本框 5"/>
          <p:cNvSpPr txBox="1"/>
          <p:nvPr/>
        </p:nvSpPr>
        <p:spPr>
          <a:xfrm>
            <a:off x="1326515" y="2315845"/>
            <a:ext cx="6369050" cy="3969385"/>
          </a:xfrm>
          <a:prstGeom prst="rect">
            <a:avLst/>
          </a:prstGeom>
          <a:noFill/>
        </p:spPr>
        <p:txBody>
          <a:bodyPr wrap="square" rtlCol="0">
            <a:spAutoFit/>
          </a:bodyPr>
          <a:lstStyle/>
          <a:p>
            <a:r>
              <a:rPr lang="zh-CN" altLang="en-US"/>
              <a:t>电气操作人员必须经专门培训考核合格，并取得《特种作业操作资格证》后，持证上岗，要严格遵守安全操作规程。</a:t>
            </a:r>
            <a:endParaRPr lang="zh-CN" altLang="en-US"/>
          </a:p>
          <a:p>
            <a:endParaRPr lang="zh-CN" altLang="en-US"/>
          </a:p>
          <a:p>
            <a:r>
              <a:rPr lang="zh-CN" altLang="en-US"/>
              <a:t>车间内的电气设备，不要随便乱动。电气部分发生故障，不能带病运行，应立即请电工检修。</a:t>
            </a:r>
            <a:endParaRPr lang="zh-CN" altLang="en-US"/>
          </a:p>
          <a:p>
            <a:endParaRPr lang="zh-CN" altLang="en-US"/>
          </a:p>
          <a:p>
            <a:r>
              <a:rPr lang="zh-CN" altLang="en-US"/>
              <a:t>自己经常接触和使用的配电箱、配电板、闸刀开关、按钮开关、插座、插销以及导线等，必须保持完好。</a:t>
            </a:r>
            <a:endParaRPr lang="zh-CN" altLang="en-US"/>
          </a:p>
          <a:p>
            <a:endParaRPr lang="zh-CN" altLang="en-US"/>
          </a:p>
          <a:p>
            <a:r>
              <a:rPr lang="zh-CN" altLang="en-US"/>
              <a:t>在操作闸刀开关、磁力开关时，必须将盖盖好，防止万一短路时发生电弧或保险丝熔断飞溅伤人。</a:t>
            </a:r>
            <a:endParaRPr lang="zh-CN" altLang="en-US"/>
          </a:p>
          <a:p>
            <a:endParaRPr lang="zh-CN" altLang="en-US"/>
          </a:p>
          <a:p>
            <a:r>
              <a:rPr lang="zh-CN" altLang="en-US"/>
              <a:t>使用的电气设备，其外壳应该有关安全规程进行防护性接地或接零。对于接地或接零的设施要经常进行检查，保证连接牢固。</a:t>
            </a:r>
            <a:endParaRPr lang="zh-CN" altLang="en-US"/>
          </a:p>
        </p:txBody>
      </p:sp>
      <p:sp>
        <p:nvSpPr>
          <p:cNvPr id="7" name="云形 6"/>
          <p:cNvSpPr/>
          <p:nvPr/>
        </p:nvSpPr>
        <p:spPr>
          <a:xfrm>
            <a:off x="647700" y="2477770"/>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a:t>
            </a:r>
            <a:endParaRPr lang="en-US" altLang="zh-CN" b="1">
              <a:solidFill>
                <a:schemeClr val="tx1"/>
              </a:solidFill>
              <a:sym typeface="+mn-ea"/>
            </a:endParaRPr>
          </a:p>
        </p:txBody>
      </p:sp>
      <p:sp>
        <p:nvSpPr>
          <p:cNvPr id="8" name="云形 7"/>
          <p:cNvSpPr/>
          <p:nvPr/>
        </p:nvSpPr>
        <p:spPr>
          <a:xfrm>
            <a:off x="647700" y="3271520"/>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2</a:t>
            </a:r>
            <a:endParaRPr lang="en-US" altLang="zh-CN" b="1">
              <a:solidFill>
                <a:schemeClr val="tx1"/>
              </a:solidFill>
              <a:sym typeface="+mn-ea"/>
            </a:endParaRPr>
          </a:p>
        </p:txBody>
      </p:sp>
      <p:sp>
        <p:nvSpPr>
          <p:cNvPr id="9" name="云形 8"/>
          <p:cNvSpPr/>
          <p:nvPr/>
        </p:nvSpPr>
        <p:spPr>
          <a:xfrm>
            <a:off x="647700" y="4064635"/>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3</a:t>
            </a:r>
            <a:endParaRPr lang="en-US" altLang="zh-CN" b="1">
              <a:solidFill>
                <a:schemeClr val="tx1"/>
              </a:solidFill>
              <a:sym typeface="+mn-ea"/>
            </a:endParaRPr>
          </a:p>
        </p:txBody>
      </p:sp>
      <p:sp>
        <p:nvSpPr>
          <p:cNvPr id="23" name="云形 22"/>
          <p:cNvSpPr/>
          <p:nvPr/>
        </p:nvSpPr>
        <p:spPr>
          <a:xfrm>
            <a:off x="647700" y="4922520"/>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4</a:t>
            </a:r>
            <a:endParaRPr lang="en-US" altLang="zh-CN" b="1">
              <a:solidFill>
                <a:schemeClr val="tx1"/>
              </a:solidFill>
              <a:sym typeface="+mn-ea"/>
            </a:endParaRPr>
          </a:p>
        </p:txBody>
      </p:sp>
      <p:sp>
        <p:nvSpPr>
          <p:cNvPr id="24" name="云形 23"/>
          <p:cNvSpPr/>
          <p:nvPr/>
        </p:nvSpPr>
        <p:spPr>
          <a:xfrm>
            <a:off x="647700" y="5624830"/>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5</a:t>
            </a:r>
            <a:endParaRPr lang="en-US" altLang="zh-CN" b="1">
              <a:solidFill>
                <a:schemeClr val="tx1"/>
              </a:solidFill>
              <a:sym typeface="+mn-ea"/>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文本框 214"/>
          <p:cNvSpPr txBox="1"/>
          <p:nvPr/>
        </p:nvSpPr>
        <p:spPr>
          <a:xfrm>
            <a:off x="386715" y="959485"/>
            <a:ext cx="4923155" cy="583565"/>
          </a:xfrm>
          <a:prstGeom prst="rect">
            <a:avLst/>
          </a:prstGeom>
          <a:noFill/>
        </p:spPr>
        <p:txBody>
          <a:bodyPr wrap="square" rtlCol="0">
            <a:spAutoFit/>
          </a:bodyPr>
          <a:lstStyle/>
          <a:p>
            <a:r>
              <a:rPr lang="zh-CN" altLang="en-US" sz="3200" b="1">
                <a:solidFill>
                  <a:schemeClr val="tx1"/>
                </a:solidFill>
                <a:effectLst/>
              </a:rPr>
              <a:t>用电安全的要求</a:t>
            </a:r>
            <a:endParaRPr lang="zh-CN" altLang="en-US" sz="3200" b="1">
              <a:solidFill>
                <a:schemeClr val="tx1"/>
              </a:solidFill>
              <a:effectLst/>
            </a:endParaRPr>
          </a:p>
        </p:txBody>
      </p:sp>
      <p:sp>
        <p:nvSpPr>
          <p:cNvPr id="26" name="矩形 25"/>
          <p:cNvSpPr/>
          <p:nvPr/>
        </p:nvSpPr>
        <p:spPr>
          <a:xfrm>
            <a:off x="490220" y="1686560"/>
            <a:ext cx="2978150" cy="368300"/>
          </a:xfrm>
          <a:prstGeom prst="rect">
            <a:avLst/>
          </a:prstGeom>
          <a:gradFill>
            <a:gsLst>
              <a:gs pos="0">
                <a:schemeClr val="accent1">
                  <a:lumMod val="5000"/>
                  <a:lumOff val="95000"/>
                </a:schemeClr>
              </a:gs>
              <a:gs pos="100000">
                <a:schemeClr val="bg2">
                  <a:lumMod val="50000"/>
                </a:schemeClr>
              </a:gs>
            </a:gsLst>
            <a:lin ang="0"/>
          </a:gradFill>
          <a:ln w="63500">
            <a:gradFill>
              <a:gsLst>
                <a:gs pos="100000">
                  <a:schemeClr val="bg1"/>
                </a:gs>
                <a:gs pos="22000">
                  <a:schemeClr val="bg2">
                    <a:lumMod val="50000"/>
                  </a:schemeClr>
                </a:gs>
              </a:gsLst>
              <a:lin ang="0"/>
              <a:tileRect/>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b="1">
                <a:solidFill>
                  <a:schemeClr val="tx1"/>
                </a:solidFill>
                <a:sym typeface="+mn-ea"/>
              </a:rPr>
              <a:t>预防对策措施</a:t>
            </a:r>
            <a:endParaRPr lang="zh-CN" altLang="en-US" b="1">
              <a:solidFill>
                <a:schemeClr val="tx1"/>
              </a:solidFill>
              <a:sym typeface="+mn-ea"/>
            </a:endParaRPr>
          </a:p>
        </p:txBody>
      </p:sp>
      <p:sp>
        <p:nvSpPr>
          <p:cNvPr id="6" name="文本框 5"/>
          <p:cNvSpPr txBox="1"/>
          <p:nvPr/>
        </p:nvSpPr>
        <p:spPr>
          <a:xfrm>
            <a:off x="1326515" y="2374265"/>
            <a:ext cx="10173970" cy="3692525"/>
          </a:xfrm>
          <a:prstGeom prst="rect">
            <a:avLst/>
          </a:prstGeom>
          <a:noFill/>
        </p:spPr>
        <p:txBody>
          <a:bodyPr wrap="square" rtlCol="0">
            <a:spAutoFit/>
          </a:bodyPr>
          <a:lstStyle/>
          <a:p>
            <a:pPr>
              <a:lnSpc>
                <a:spcPct val="100000"/>
              </a:lnSpc>
            </a:pPr>
            <a:r>
              <a:rPr lang="zh-CN" altLang="en-US"/>
              <a:t>需要移动某些非固定安装的电气设备，如电风扇、照明灯、电焊机时，必须先切断电源再移动。同时，导线不得在地面上拖来拖去，以免磨损。如果导线被物体压住时，不要硬拉，防止将导线拉断。</a:t>
            </a:r>
            <a:endParaRPr lang="zh-CN" altLang="en-US"/>
          </a:p>
          <a:p>
            <a:pPr>
              <a:lnSpc>
                <a:spcPct val="100000"/>
              </a:lnSpc>
            </a:pPr>
            <a:endParaRPr lang="zh-CN" altLang="en-US"/>
          </a:p>
          <a:p>
            <a:pPr>
              <a:lnSpc>
                <a:spcPct val="100000"/>
              </a:lnSpc>
            </a:pPr>
            <a:r>
              <a:rPr lang="zh-CN" altLang="en-US"/>
              <a:t>使用的行灯要有良好的绝缘手柄和金属护罩。灯泡的金属灯口不得外露。行灯的电压一般不得超过36V，在特别危险的场所，如锅炉、金属容器和狭小仓室内、潮湿的地沟等处，其电压不得超过12V。</a:t>
            </a:r>
            <a:endParaRPr lang="zh-CN" altLang="en-US"/>
          </a:p>
          <a:p>
            <a:pPr>
              <a:lnSpc>
                <a:spcPct val="100000"/>
              </a:lnSpc>
            </a:pPr>
            <a:endParaRPr lang="zh-CN" altLang="en-US"/>
          </a:p>
          <a:p>
            <a:pPr>
              <a:lnSpc>
                <a:spcPct val="100000"/>
              </a:lnSpc>
            </a:pPr>
            <a:r>
              <a:rPr lang="zh-CN" altLang="en-US"/>
              <a:t>在一般情况下，禁止使用临时线。如必须使用时，应经过有关部门批准。同时临时线应按有关要求悬挂起来，不准随地乱拖。用完后应及时拆除。</a:t>
            </a:r>
            <a:endParaRPr lang="zh-CN" altLang="en-US"/>
          </a:p>
          <a:p>
            <a:pPr>
              <a:lnSpc>
                <a:spcPct val="100000"/>
              </a:lnSpc>
            </a:pPr>
            <a:endParaRPr lang="zh-CN" altLang="en-US"/>
          </a:p>
          <a:p>
            <a:pPr>
              <a:lnSpc>
                <a:spcPct val="100000"/>
              </a:lnSpc>
            </a:pPr>
            <a:r>
              <a:rPr lang="zh-CN" altLang="en-US"/>
              <a:t>在进行容易产生静电火灾、爆炸事故的操作时（如使用汽油洗涤零件、擦拭金属板等等）必须有良好的接地装置，及时消除静电。</a:t>
            </a:r>
            <a:endParaRPr lang="zh-CN" altLang="en-US"/>
          </a:p>
          <a:p>
            <a:pPr>
              <a:lnSpc>
                <a:spcPct val="100000"/>
              </a:lnSpc>
            </a:pPr>
            <a:endParaRPr lang="zh-CN" altLang="en-US"/>
          </a:p>
          <a:p>
            <a:pPr>
              <a:lnSpc>
                <a:spcPct val="100000"/>
              </a:lnSpc>
            </a:pPr>
            <a:r>
              <a:rPr lang="zh-CN" altLang="en-US"/>
              <a:t>在打扫卫生、擦拭电气设备时，严禁用水冲洗或用湿抹布去擦拭电气设施，以防发生触电事故。。</a:t>
            </a:r>
            <a:endParaRPr lang="zh-CN" altLang="en-US"/>
          </a:p>
        </p:txBody>
      </p:sp>
      <p:sp>
        <p:nvSpPr>
          <p:cNvPr id="7" name="云形 6"/>
          <p:cNvSpPr/>
          <p:nvPr/>
        </p:nvSpPr>
        <p:spPr>
          <a:xfrm>
            <a:off x="647700" y="2477770"/>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6</a:t>
            </a:r>
            <a:endParaRPr lang="en-US" altLang="zh-CN" b="1">
              <a:solidFill>
                <a:schemeClr val="tx1"/>
              </a:solidFill>
              <a:sym typeface="+mn-ea"/>
            </a:endParaRPr>
          </a:p>
        </p:txBody>
      </p:sp>
      <p:sp>
        <p:nvSpPr>
          <p:cNvPr id="8" name="云形 7"/>
          <p:cNvSpPr/>
          <p:nvPr/>
        </p:nvSpPr>
        <p:spPr>
          <a:xfrm>
            <a:off x="647700" y="3271520"/>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7</a:t>
            </a:r>
            <a:endParaRPr lang="en-US" altLang="zh-CN" b="1">
              <a:solidFill>
                <a:schemeClr val="tx1"/>
              </a:solidFill>
              <a:sym typeface="+mn-ea"/>
            </a:endParaRPr>
          </a:p>
        </p:txBody>
      </p:sp>
      <p:sp>
        <p:nvSpPr>
          <p:cNvPr id="9" name="云形 8"/>
          <p:cNvSpPr/>
          <p:nvPr/>
        </p:nvSpPr>
        <p:spPr>
          <a:xfrm>
            <a:off x="647700" y="4064635"/>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8</a:t>
            </a:r>
            <a:endParaRPr lang="en-US" altLang="zh-CN" b="1">
              <a:solidFill>
                <a:schemeClr val="tx1"/>
              </a:solidFill>
              <a:sym typeface="+mn-ea"/>
            </a:endParaRPr>
          </a:p>
        </p:txBody>
      </p:sp>
      <p:sp>
        <p:nvSpPr>
          <p:cNvPr id="23" name="云形 22"/>
          <p:cNvSpPr/>
          <p:nvPr/>
        </p:nvSpPr>
        <p:spPr>
          <a:xfrm>
            <a:off x="647700" y="4922520"/>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9</a:t>
            </a:r>
            <a:endParaRPr lang="en-US" altLang="zh-CN" b="1">
              <a:solidFill>
                <a:schemeClr val="tx1"/>
              </a:solidFill>
              <a:sym typeface="+mn-ea"/>
            </a:endParaRPr>
          </a:p>
        </p:txBody>
      </p:sp>
      <p:sp>
        <p:nvSpPr>
          <p:cNvPr id="24" name="云形 23"/>
          <p:cNvSpPr/>
          <p:nvPr/>
        </p:nvSpPr>
        <p:spPr>
          <a:xfrm>
            <a:off x="647700" y="5624830"/>
            <a:ext cx="589915" cy="471805"/>
          </a:xfrm>
          <a:prstGeom prst="cloud">
            <a:avLst/>
          </a:prstGeom>
          <a:solidFill>
            <a:srgbClr val="FFC000"/>
          </a:solidFill>
          <a:ln w="63500">
            <a:gradFill>
              <a:gsLst>
                <a:gs pos="100000">
                  <a:schemeClr val="bg1"/>
                </a:gs>
                <a:gs pos="22000">
                  <a:schemeClr val="bg2">
                    <a:lumMod val="50000"/>
                  </a:schemeClr>
                </a:gs>
              </a:gsLst>
              <a:lin ang="0"/>
              <a:tileRect/>
            </a:gradFill>
          </a:ln>
          <a:effectLst>
            <a:outerShdw blurRad="508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b="1">
                <a:solidFill>
                  <a:schemeClr val="tx1"/>
                </a:solidFill>
                <a:sym typeface="+mn-ea"/>
              </a:rPr>
              <a:t>10</a:t>
            </a:r>
            <a:endParaRPr lang="en-US" altLang="zh-CN" b="1">
              <a:solidFill>
                <a:schemeClr val="tx1"/>
              </a:solidFill>
              <a:sym typeface="+mn-ea"/>
            </a:endParaRPr>
          </a:p>
        </p:txBody>
      </p:sp>
      <p:sp>
        <p:nvSpPr>
          <p:cNvPr id="4" name="矩形 3"/>
          <p:cNvSpPr/>
          <p:nvPr>
            <p:custDataLst>
              <p:tags r:id="rId1"/>
            </p:custDataLst>
          </p:nvPr>
        </p:nvSpPr>
        <p:spPr>
          <a:xfrm>
            <a:off x="0" y="362585"/>
            <a:ext cx="4048125" cy="6991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bg1"/>
                </a:solidFill>
                <a:effectLst>
                  <a:outerShdw blurRad="38100" dist="38100" dir="2700000" algn="tl">
                    <a:srgbClr val="000000">
                      <a:alpha val="43137"/>
                    </a:srgbClr>
                  </a:outerShdw>
                </a:effectLst>
              </a:rPr>
              <a:t>五种作业的通用要求</a:t>
            </a:r>
            <a:endParaRPr lang="zh-CN" altLang="en-US" sz="3200"/>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265.2,&quot;left&quot;:-6.8,&quot;top&quot;:20.5,&quot;width&quot;:726.8}"/>
</p:tagLst>
</file>

<file path=ppt/tags/tag131.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3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3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6.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DIAGRAM_VIRTUALLY_FRAME" val="{&quot;height&quot;:265.2,&quot;left&quot;:-6.8,&quot;top&quot;:20.5,&quot;width&quot;:726.8}"/>
</p:tagLst>
</file>

<file path=ppt/tags/tag141.xml><?xml version="1.0" encoding="utf-8"?>
<p:tagLst xmlns:p="http://schemas.openxmlformats.org/presentationml/2006/main">
  <p:tag name="KSO_WM_DIAGRAM_VIRTUALLY_FRAME" val="{&quot;height&quot;:265.2,&quot;left&quot;:-6.8,&quot;top&quot;:20.5,&quot;width&quot;:726.8}"/>
</p:tagLst>
</file>

<file path=ppt/tags/tag142.xml><?xml version="1.0" encoding="utf-8"?>
<p:tagLst xmlns:p="http://schemas.openxmlformats.org/presentationml/2006/main">
  <p:tag name="KSO_WM_DIAGRAM_VIRTUALLY_FRAME" val="{&quot;height&quot;:265.2,&quot;left&quot;:-6.8,&quot;top&quot;:20.5,&quot;width&quot;:726.8}"/>
</p:tagLst>
</file>

<file path=ppt/tags/tag143.xml><?xml version="1.0" encoding="utf-8"?>
<p:tagLst xmlns:p="http://schemas.openxmlformats.org/presentationml/2006/main">
  <p:tag name="KSO_WM_DIAGRAM_VIRTUALLY_FRAME" val="{&quot;height&quot;:265.2,&quot;left&quot;:-6.8,&quot;top&quot;:20.5,&quot;width&quot;:726.8}"/>
</p:tagLst>
</file>

<file path=ppt/tags/tag144.xml><?xml version="1.0" encoding="utf-8"?>
<p:tagLst xmlns:p="http://schemas.openxmlformats.org/presentationml/2006/main">
  <p:tag name="KSO_WM_DIAGRAM_VIRTUALLY_FRAME" val="{&quot;height&quot;:265.2,&quot;left&quot;:-6.8,&quot;top&quot;:20.5,&quot;width&quot;:726.8}"/>
</p:tagLst>
</file>

<file path=ppt/tags/tag145.xml><?xml version="1.0" encoding="utf-8"?>
<p:tagLst xmlns:p="http://schemas.openxmlformats.org/presentationml/2006/main">
  <p:tag name="KSO_WM_DIAGRAM_VIRTUALLY_FRAME" val="{&quot;height&quot;:265.2,&quot;left&quot;:-6.8,&quot;top&quot;:20.5,&quot;width&quot;:726.8}"/>
</p:tagLst>
</file>

<file path=ppt/tags/tag146.xml><?xml version="1.0" encoding="utf-8"?>
<p:tagLst xmlns:p="http://schemas.openxmlformats.org/presentationml/2006/main">
  <p:tag name="KSO_WM_DIAGRAM_VIRTUALLY_FRAME" val="{&quot;height&quot;:265.2,&quot;left&quot;:-6.8,&quot;top&quot;:20.5,&quot;width&quot;:726.8}"/>
</p:tagLst>
</file>

<file path=ppt/tags/tag147.xml><?xml version="1.0" encoding="utf-8"?>
<p:tagLst xmlns:p="http://schemas.openxmlformats.org/presentationml/2006/main">
  <p:tag name="KSO_WM_DIAGRAM_VIRTUALLY_FRAME" val="{&quot;height&quot;:265.2,&quot;left&quot;:-6.8,&quot;top&quot;:20.5,&quot;width&quot;:726.8}"/>
</p:tagLst>
</file>

<file path=ppt/tags/tag14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9.xml><?xml version="1.0" encoding="utf-8"?>
<p:tagLst xmlns:p="http://schemas.openxmlformats.org/presentationml/2006/main">
  <p:tag name="KSO_WM_DIAGRAM_VIRTUALLY_FRAME" val="{&quot;height&quot;:265.2,&quot;left&quot;:-6.8,&quot;top&quot;:20.5,&quot;width&quot;:726.8}"/>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51.xml><?xml version="1.0" encoding="utf-8"?>
<p:tagLst xmlns:p="http://schemas.openxmlformats.org/presentationml/2006/main">
  <p:tag name="KSO_WM_DIAGRAM_VIRTUALLY_FRAME" val="{&quot;height&quot;:265.2,&quot;left&quot;:-6.8,&quot;top&quot;:20.5,&quot;width&quot;:726.8}"/>
</p:tagLst>
</file>

<file path=ppt/tags/tag15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53.xml><?xml version="1.0" encoding="utf-8"?>
<p:tagLst xmlns:p="http://schemas.openxmlformats.org/presentationml/2006/main">
  <p:tag name="KSO_WM_DIAGRAM_VIRTUALLY_FRAME" val="{&quot;height&quot;:265.2,&quot;left&quot;:-6.8,&quot;top&quot;:20.5,&quot;width&quot;:726.8}"/>
</p:tagLst>
</file>

<file path=ppt/tags/tag15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55.xml><?xml version="1.0" encoding="utf-8"?>
<p:tagLst xmlns:p="http://schemas.openxmlformats.org/presentationml/2006/main">
  <p:tag name="KSO_WM_DIAGRAM_VIRTUALLY_FRAME" val="{&quot;height&quot;:265.2,&quot;left&quot;:-6.8,&quot;top&quot;:20.5,&quot;width&quot;:726.8}"/>
</p:tagLst>
</file>

<file path=ppt/tags/tag15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57.xml><?xml version="1.0" encoding="utf-8"?>
<p:tagLst xmlns:p="http://schemas.openxmlformats.org/presentationml/2006/main">
  <p:tag name="KSO_WM_DIAGRAM_VIRTUALLY_FRAME" val="{&quot;height&quot;:265.2,&quot;left&quot;:-6.8,&quot;top&quot;:20.5,&quot;width&quot;:726.8}"/>
</p:tagLst>
</file>

<file path=ppt/tags/tag15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59.xml><?xml version="1.0" encoding="utf-8"?>
<p:tagLst xmlns:p="http://schemas.openxmlformats.org/presentationml/2006/main">
  <p:tag name="KSO_WM_DIAGRAM_VIRTUALLY_FRAME" val="{&quot;height&quot;:265.2,&quot;left&quot;:-6.8,&quot;top&quot;:20.5,&quot;width&quot;:726.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1.xml><?xml version="1.0" encoding="utf-8"?>
<p:tagLst xmlns:p="http://schemas.openxmlformats.org/presentationml/2006/main">
  <p:tag name="KSO_WM_DIAGRAM_VIRTUALLY_FRAME" val="{&quot;height&quot;:265.2,&quot;left&quot;:-6.8,&quot;top&quot;:20.5,&quot;width&quot;:726.8}"/>
</p:tagLst>
</file>

<file path=ppt/tags/tag1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3.xml><?xml version="1.0" encoding="utf-8"?>
<p:tagLst xmlns:p="http://schemas.openxmlformats.org/presentationml/2006/main">
  <p:tag name="KSO_WM_DIAGRAM_VIRTUALLY_FRAME" val="{&quot;height&quot;:265.2,&quot;left&quot;:-6.8,&quot;top&quot;:20.5,&quot;width&quot;:726.8}"/>
</p:tagLst>
</file>

<file path=ppt/tags/tag1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5.xml><?xml version="1.0" encoding="utf-8"?>
<p:tagLst xmlns:p="http://schemas.openxmlformats.org/presentationml/2006/main">
  <p:tag name="KSO_WM_DIAGRAM_VIRTUALLY_FRAME" val="{&quot;height&quot;:265.2,&quot;left&quot;:-6.8,&quot;top&quot;:20.5,&quot;width&quot;:726.8}"/>
</p:tagLst>
</file>

<file path=ppt/tags/tag1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7.xml><?xml version="1.0" encoding="utf-8"?>
<p:tagLst xmlns:p="http://schemas.openxmlformats.org/presentationml/2006/main">
  <p:tag name="KSO_WM_DIAGRAM_VIRTUALLY_FRAME" val="{&quot;height&quot;:265.2,&quot;left&quot;:-6.8,&quot;top&quot;:20.5,&quot;width&quot;:726.8}"/>
</p:tagLst>
</file>

<file path=ppt/tags/tag1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69.xml><?xml version="1.0" encoding="utf-8"?>
<p:tagLst xmlns:p="http://schemas.openxmlformats.org/presentationml/2006/main">
  <p:tag name="KSO_WM_DIAGRAM_VIRTUALLY_FRAME" val="{&quot;height&quot;:265.2,&quot;left&quot;:-6.8,&quot;top&quot;:20.5,&quot;width&quot;:726.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71.xml><?xml version="1.0" encoding="utf-8"?>
<p:tagLst xmlns:p="http://schemas.openxmlformats.org/presentationml/2006/main">
  <p:tag name="KSO_WM_DIAGRAM_VIRTUALLY_FRAME" val="{&quot;height&quot;:265.2,&quot;left&quot;:-6.8,&quot;top&quot;:20.5,&quot;width&quot;:726.8}"/>
</p:tagLst>
</file>

<file path=ppt/tags/tag1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73.xml><?xml version="1.0" encoding="utf-8"?>
<p:tagLst xmlns:p="http://schemas.openxmlformats.org/presentationml/2006/main">
  <p:tag name="KSO_WM_DIAGRAM_VIRTUALLY_FRAME" val="{&quot;height&quot;:265.2,&quot;left&quot;:-6.8,&quot;top&quot;:20.5,&quot;width&quot;:726.8}"/>
</p:tagLst>
</file>

<file path=ppt/tags/tag1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75.xml><?xml version="1.0" encoding="utf-8"?>
<p:tagLst xmlns:p="http://schemas.openxmlformats.org/presentationml/2006/main">
  <p:tag name="KSO_WM_DIAGRAM_VIRTUALLY_FRAME" val="{&quot;height&quot;:265.2,&quot;left&quot;:-6.8,&quot;top&quot;:20.5,&quot;width&quot;:726.8}"/>
</p:tagLst>
</file>

<file path=ppt/tags/tag1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77.xml><?xml version="1.0" encoding="utf-8"?>
<p:tagLst xmlns:p="http://schemas.openxmlformats.org/presentationml/2006/main">
  <p:tag name="KSO_WM_DIAGRAM_VIRTUALLY_FRAME" val="{&quot;height&quot;:265.2,&quot;left&quot;:-6.8,&quot;top&quot;:20.5,&quot;width&quot;:726.8}"/>
</p:tagLst>
</file>

<file path=ppt/tags/tag1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79.xml><?xml version="1.0" encoding="utf-8"?>
<p:tagLst xmlns:p="http://schemas.openxmlformats.org/presentationml/2006/main">
  <p:tag name="KSO_WM_DIAGRAM_VIRTUALLY_FRAME" val="{&quot;height&quot;:265.2,&quot;left&quot;:-6.8,&quot;top&quot;:20.5,&quot;width&quot;:726.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1.xml><?xml version="1.0" encoding="utf-8"?>
<p:tagLst xmlns:p="http://schemas.openxmlformats.org/presentationml/2006/main">
  <p:tag name="KSO_WM_DIAGRAM_VIRTUALLY_FRAME" val="{&quot;height&quot;:265.2,&quot;left&quot;:-6.8,&quot;top&quot;:20.5,&quot;width&quot;:726.8}"/>
</p:tagLst>
</file>

<file path=ppt/tags/tag18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3.xml><?xml version="1.0" encoding="utf-8"?>
<p:tagLst xmlns:p="http://schemas.openxmlformats.org/presentationml/2006/main">
  <p:tag name="KSO_WM_DIAGRAM_VIRTUALLY_FRAME" val="{&quot;height&quot;:265.2,&quot;left&quot;:-6.8,&quot;top&quot;:20.5,&quot;width&quot;:726.8}"/>
</p:tagLst>
</file>

<file path=ppt/tags/tag18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5.xml><?xml version="1.0" encoding="utf-8"?>
<p:tagLst xmlns:p="http://schemas.openxmlformats.org/presentationml/2006/main">
  <p:tag name="KSO_WM_DIAGRAM_VIRTUALLY_FRAME" val="{&quot;height&quot;:265.2,&quot;left&quot;:-6.8,&quot;top&quot;:20.5,&quot;width&quot;:726.8}"/>
</p:tagLst>
</file>

<file path=ppt/tags/tag18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7.xml><?xml version="1.0" encoding="utf-8"?>
<p:tagLst xmlns:p="http://schemas.openxmlformats.org/presentationml/2006/main">
  <p:tag name="KSO_WM_DIAGRAM_VIRTUALLY_FRAME" val="{&quot;height&quot;:265.2,&quot;left&quot;:-6.8,&quot;top&quot;:20.5,&quot;width&quot;:726.8}"/>
</p:tagLst>
</file>

<file path=ppt/tags/tag18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89.xml><?xml version="1.0" encoding="utf-8"?>
<p:tagLst xmlns:p="http://schemas.openxmlformats.org/presentationml/2006/main">
  <p:tag name="KSO_WM_DIAGRAM_VIRTUALLY_FRAME" val="{&quot;height&quot;:265.2,&quot;left&quot;:-6.8,&quot;top&quot;:20.5,&quot;width&quot;:726.8}"/>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1.xml><?xml version="1.0" encoding="utf-8"?>
<p:tagLst xmlns:p="http://schemas.openxmlformats.org/presentationml/2006/main">
  <p:tag name="KSO_WM_DIAGRAM_VIRTUALLY_FRAME" val="{&quot;height&quot;:265.2,&quot;left&quot;:-6.8,&quot;top&quot;:20.5,&quot;width&quot;:726.8}"/>
</p:tagLst>
</file>

<file path=ppt/tags/tag19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3.xml><?xml version="1.0" encoding="utf-8"?>
<p:tagLst xmlns:p="http://schemas.openxmlformats.org/presentationml/2006/main">
  <p:tag name="KSO_WM_DIAGRAM_VIRTUALLY_FRAME" val="{&quot;height&quot;:265.2,&quot;left&quot;:-6.8,&quot;top&quot;:20.5,&quot;width&quot;:726.8}"/>
</p:tagLst>
</file>

<file path=ppt/tags/tag19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5.xml><?xml version="1.0" encoding="utf-8"?>
<p:tagLst xmlns:p="http://schemas.openxmlformats.org/presentationml/2006/main">
  <p:tag name="KSO_WM_DIAGRAM_VIRTUALLY_FRAME" val="{&quot;height&quot;:265.2,&quot;left&quot;:-6.8,&quot;top&quot;:20.5,&quot;width&quot;:726.8}"/>
</p:tagLst>
</file>

<file path=ppt/tags/tag19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7.xml><?xml version="1.0" encoding="utf-8"?>
<p:tagLst xmlns:p="http://schemas.openxmlformats.org/presentationml/2006/main">
  <p:tag name="KSO_WM_DIAGRAM_VIRTUALLY_FRAME" val="{&quot;height&quot;:265.2,&quot;left&quot;:-6.8,&quot;top&quot;:20.5,&quot;width&quot;:726.8}"/>
</p:tagLst>
</file>

<file path=ppt/tags/tag19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9.xml><?xml version="1.0" encoding="utf-8"?>
<p:tagLst xmlns:p="http://schemas.openxmlformats.org/presentationml/2006/main">
  <p:tag name="KSO_WM_DIAGRAM_VIRTUALLY_FRAME" val="{&quot;height&quot;:265.2,&quot;left&quot;:-6.8,&quot;top&quot;:20.5,&quot;width&quot;:726.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01.xml><?xml version="1.0" encoding="utf-8"?>
<p:tagLst xmlns:p="http://schemas.openxmlformats.org/presentationml/2006/main">
  <p:tag name="KSO_WM_DIAGRAM_VIRTUALLY_FRAME" val="{&quot;height&quot;:265.2,&quot;left&quot;:-6.8,&quot;top&quot;:20.5,&quot;width&quot;:726.8}"/>
</p:tagLst>
</file>

<file path=ppt/tags/tag20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03.xml><?xml version="1.0" encoding="utf-8"?>
<p:tagLst xmlns:p="http://schemas.openxmlformats.org/presentationml/2006/main">
  <p:tag name="KSO_WM_DIAGRAM_VIRTUALLY_FRAME" val="{&quot;height&quot;:265.2,&quot;left&quot;:-6.8,&quot;top&quot;:20.5,&quot;width&quot;:726.8}"/>
</p:tagLst>
</file>

<file path=ppt/tags/tag20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05.xml><?xml version="1.0" encoding="utf-8"?>
<p:tagLst xmlns:p="http://schemas.openxmlformats.org/presentationml/2006/main">
  <p:tag name="KSO_WM_DIAGRAM_VIRTUALLY_FRAME" val="{&quot;height&quot;:265.2,&quot;left&quot;:-6.8,&quot;top&quot;:20.5,&quot;width&quot;:726.8}"/>
</p:tagLst>
</file>

<file path=ppt/tags/tag20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07.xml><?xml version="1.0" encoding="utf-8"?>
<p:tagLst xmlns:p="http://schemas.openxmlformats.org/presentationml/2006/main">
  <p:tag name="KSO_WM_DIAGRAM_VIRTUALLY_FRAME" val="{&quot;height&quot;:265.2,&quot;left&quot;:-6.8,&quot;top&quot;:20.5,&quot;width&quot;:726.8}"/>
</p:tagLst>
</file>

<file path=ppt/tags/tag20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09.xml><?xml version="1.0" encoding="utf-8"?>
<p:tagLst xmlns:p="http://schemas.openxmlformats.org/presentationml/2006/main">
  <p:tag name="KSO_WM_DIAGRAM_VIRTUALLY_FRAME" val="{&quot;height&quot;:265.2,&quot;left&quot;:-6.8,&quot;top&quot;:20.5,&quot;width&quot;:726.8}"/>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11.xml><?xml version="1.0" encoding="utf-8"?>
<p:tagLst xmlns:p="http://schemas.openxmlformats.org/presentationml/2006/main">
  <p:tag name="KSO_WM_DIAGRAM_VIRTUALLY_FRAME" val="{&quot;height&quot;:265.2,&quot;left&quot;:-6.8,&quot;top&quot;:20.5,&quot;width&quot;:726.8}"/>
</p:tagLst>
</file>

<file path=ppt/tags/tag21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13.xml><?xml version="1.0" encoding="utf-8"?>
<p:tagLst xmlns:p="http://schemas.openxmlformats.org/presentationml/2006/main">
  <p:tag name="KSO_WM_DIAGRAM_VIRTUALLY_FRAME" val="{&quot;height&quot;:265.2,&quot;left&quot;:-6.8,&quot;top&quot;:20.5,&quot;width&quot;:726.8}"/>
</p:tagLst>
</file>

<file path=ppt/tags/tag21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15.xml><?xml version="1.0" encoding="utf-8"?>
<p:tagLst xmlns:p="http://schemas.openxmlformats.org/presentationml/2006/main">
  <p:tag name="KSO_WM_DIAGRAM_VIRTUALLY_FRAME" val="{&quot;height&quot;:265.2,&quot;left&quot;:-6.8,&quot;top&quot;:20.5,&quot;width&quot;:726.8}"/>
</p:tagLst>
</file>

<file path=ppt/tags/tag21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17.xml><?xml version="1.0" encoding="utf-8"?>
<p:tagLst xmlns:p="http://schemas.openxmlformats.org/presentationml/2006/main">
  <p:tag name="KSO_WM_DIAGRAM_VIRTUALLY_FRAME" val="{&quot;height&quot;:265.2,&quot;left&quot;:-6.8,&quot;top&quot;:20.5,&quot;width&quot;:726.8}"/>
</p:tagLst>
</file>

<file path=ppt/tags/tag21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19.xml><?xml version="1.0" encoding="utf-8"?>
<p:tagLst xmlns:p="http://schemas.openxmlformats.org/presentationml/2006/main">
  <p:tag name="KSO_WM_DIAGRAM_VIRTUALLY_FRAME" val="{&quot;height&quot;:265.2,&quot;left&quot;:-6.8,&quot;top&quot;:20.5,&quot;width&quot;:726.8}"/>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1.xml><?xml version="1.0" encoding="utf-8"?>
<p:tagLst xmlns:p="http://schemas.openxmlformats.org/presentationml/2006/main">
  <p:tag name="KSO_WM_DIAGRAM_VIRTUALLY_FRAME" val="{&quot;height&quot;:265.2,&quot;left&quot;:-6.8,&quot;top&quot;:20.5,&quot;width&quot;:726.8}"/>
</p:tagLst>
</file>

<file path=ppt/tags/tag22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3.xml><?xml version="1.0" encoding="utf-8"?>
<p:tagLst xmlns:p="http://schemas.openxmlformats.org/presentationml/2006/main">
  <p:tag name="KSO_WM_DIAGRAM_VIRTUALLY_FRAME" val="{&quot;height&quot;:265.2,&quot;left&quot;:-6.8,&quot;top&quot;:20.5,&quot;width&quot;:726.8}"/>
</p:tagLst>
</file>

<file path=ppt/tags/tag22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5.xml><?xml version="1.0" encoding="utf-8"?>
<p:tagLst xmlns:p="http://schemas.openxmlformats.org/presentationml/2006/main">
  <p:tag name="KSO_WM_DIAGRAM_VIRTUALLY_FRAME" val="{&quot;height&quot;:265.2,&quot;left&quot;:-6.8,&quot;top&quot;:20.5,&quot;width&quot;:726.8}"/>
</p:tagLst>
</file>

<file path=ppt/tags/tag22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7.xml><?xml version="1.0" encoding="utf-8"?>
<p:tagLst xmlns:p="http://schemas.openxmlformats.org/presentationml/2006/main">
  <p:tag name="KSO_WM_DIAGRAM_VIRTUALLY_FRAME" val="{&quot;height&quot;:265.2,&quot;left&quot;:-6.8,&quot;top&quot;:20.5,&quot;width&quot;:726.8}"/>
</p:tagLst>
</file>

<file path=ppt/tags/tag22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29.xml><?xml version="1.0" encoding="utf-8"?>
<p:tagLst xmlns:p="http://schemas.openxmlformats.org/presentationml/2006/main">
  <p:tag name="KSO_WM_DIAGRAM_VIRTUALLY_FRAME" val="{&quot;height&quot;:265.2,&quot;left&quot;:-6.8,&quot;top&quot;:20.5,&quot;width&quot;:726.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31.xml><?xml version="1.0" encoding="utf-8"?>
<p:tagLst xmlns:p="http://schemas.openxmlformats.org/presentationml/2006/main">
  <p:tag name="KSO_WM_DIAGRAM_VIRTUALLY_FRAME" val="{&quot;height&quot;:265.2,&quot;left&quot;:-6.8,&quot;top&quot;:20.5,&quot;width&quot;:726.8}"/>
</p:tagLst>
</file>

<file path=ppt/tags/tag23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3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3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6.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37.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38.xml><?xml version="1.0" encoding="utf-8"?>
<p:tagLst xmlns:p="http://schemas.openxmlformats.org/presentationml/2006/main">
  <p:tag name="commondata" val="eyJoZGlkIjoiNDY1MmY4MTY3YzFkZTg4NGM1MWI4N2I1NTA1MWI4MWEifQ=="/>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7908</Words>
  <Application>WPS 演示</Application>
  <PresentationFormat>宽屏</PresentationFormat>
  <Paragraphs>751</Paragraphs>
  <Slides>46</Slides>
  <Notes>47</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46</vt:i4>
      </vt:variant>
    </vt:vector>
  </HeadingPairs>
  <TitlesOfParts>
    <vt:vector size="57" baseType="lpstr">
      <vt:lpstr>Arial</vt:lpstr>
      <vt:lpstr>宋体</vt:lpstr>
      <vt:lpstr>Wingdings</vt:lpstr>
      <vt:lpstr>微软雅黑</vt:lpstr>
      <vt:lpstr>汉仪旗黑-85S</vt:lpstr>
      <vt:lpstr>黑体</vt:lpstr>
      <vt:lpstr>李旭科毛笔行书</vt:lpstr>
      <vt:lpstr>楷体</vt:lpstr>
      <vt:lpstr>Arial Unicode MS</vt:lpstr>
      <vt:lpstr>Office 主题​​</vt:lpstr>
      <vt:lpstr>1_Office 主题​​</vt:lpstr>
      <vt:lpstr>五种常见作业安全 通用要求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8</cp:revision>
  <dcterms:created xsi:type="dcterms:W3CDTF">2020-08-25T13:13:00Z</dcterms:created>
  <dcterms:modified xsi:type="dcterms:W3CDTF">2024-03-14T05:23:20Z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48B2787E2A3F4377B584D87A1EBF30B4_12</vt:lpwstr>
  </property>
</Properties>
</file>