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3"/>
  </p:sldMasterIdLst>
  <p:notesMasterIdLst>
    <p:notesMasterId r:id="rId24"/>
  </p:notesMasterIdLst>
  <p:handoutMasterIdLst>
    <p:handoutMasterId r:id="rId46"/>
  </p:handoutMasterIdLst>
  <p:sldIdLst>
    <p:sldId id="664" r:id="rId4"/>
    <p:sldId id="665" r:id="rId5"/>
    <p:sldId id="409" r:id="rId6"/>
    <p:sldId id="411" r:id="rId7"/>
    <p:sldId id="602" r:id="rId8"/>
    <p:sldId id="599" r:id="rId9"/>
    <p:sldId id="482" r:id="rId10"/>
    <p:sldId id="514" r:id="rId11"/>
    <p:sldId id="603" r:id="rId12"/>
    <p:sldId id="416" r:id="rId13"/>
    <p:sldId id="562" r:id="rId14"/>
    <p:sldId id="485" r:id="rId15"/>
    <p:sldId id="533" r:id="rId16"/>
    <p:sldId id="486" r:id="rId17"/>
    <p:sldId id="534" r:id="rId18"/>
    <p:sldId id="500" r:id="rId19"/>
    <p:sldId id="487" r:id="rId20"/>
    <p:sldId id="503" r:id="rId21"/>
    <p:sldId id="504" r:id="rId22"/>
    <p:sldId id="449" r:id="rId23"/>
    <p:sldId id="536" r:id="rId25"/>
    <p:sldId id="537" r:id="rId26"/>
    <p:sldId id="558" r:id="rId27"/>
    <p:sldId id="553" r:id="rId28"/>
    <p:sldId id="555" r:id="rId29"/>
    <p:sldId id="554" r:id="rId30"/>
    <p:sldId id="552" r:id="rId31"/>
    <p:sldId id="453" r:id="rId32"/>
    <p:sldId id="538" r:id="rId33"/>
    <p:sldId id="539" r:id="rId34"/>
    <p:sldId id="556" r:id="rId35"/>
    <p:sldId id="540" r:id="rId36"/>
    <p:sldId id="545" r:id="rId37"/>
    <p:sldId id="546" r:id="rId38"/>
    <p:sldId id="547" r:id="rId39"/>
    <p:sldId id="548" r:id="rId40"/>
    <p:sldId id="640" r:id="rId41"/>
    <p:sldId id="549" r:id="rId42"/>
    <p:sldId id="456" r:id="rId43"/>
    <p:sldId id="459" r:id="rId44"/>
    <p:sldId id="666" r:id="rId45"/>
  </p:sldIdLst>
  <p:sldSz cx="12192000" cy="6858000"/>
  <p:notesSz cx="6858000" cy="9144000"/>
  <p:custDataLst>
    <p:tags r:id="rId5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3" userDrawn="1">
          <p15:clr>
            <a:srgbClr val="A4A3A4"/>
          </p15:clr>
        </p15:guide>
        <p15:guide id="2" pos="387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3" clrIdx="0"/>
  <p:cmAuthor id="2" name="作者" initials="A"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70C0"/>
    <a:srgbClr val="006835"/>
    <a:srgbClr val="FFFDDD"/>
    <a:srgbClr val="BD7BEF"/>
    <a:srgbClr val="47375D"/>
    <a:srgbClr val="DFEAFA"/>
    <a:srgbClr val="DCDCDC"/>
    <a:srgbClr val="F0F0F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62" autoAdjust="0"/>
    <p:restoredTop sz="94660"/>
  </p:normalViewPr>
  <p:slideViewPr>
    <p:cSldViewPr snapToGrid="0">
      <p:cViewPr>
        <p:scale>
          <a:sx n="69" d="100"/>
          <a:sy n="69" d="100"/>
        </p:scale>
        <p:origin x="872" y="768"/>
      </p:cViewPr>
      <p:guideLst>
        <p:guide orient="horz" pos="2323"/>
        <p:guide pos="3877"/>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1" Type="http://schemas.openxmlformats.org/officeDocument/2006/relationships/tags" Target="tags/tag174.xml"/><Relationship Id="rId50" Type="http://schemas.openxmlformats.org/officeDocument/2006/relationships/commentAuthors" Target="commentAuthors.xml"/><Relationship Id="rId5" Type="http://schemas.openxmlformats.org/officeDocument/2006/relationships/slide" Target="slides/slide2.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handoutMaster" Target="handoutMasters/handoutMaster1.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notesMaster" Target="notesMasters/notes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pitchFamily="34" charset="-122"/>
                <a:ea typeface="微软雅黑" panose="020B0503020204020204" pitchFamily="34" charset="-122"/>
              </a:rPr>
            </a:fld>
            <a:endParaRPr lang="zh-CN" altLang="en-US">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pitchFamily="34" charset="-122"/>
                <a:ea typeface="微软雅黑" panose="020B0503020204020204" pitchFamily="34" charset="-122"/>
              </a:rPr>
            </a:fld>
            <a:endParaRPr lang="zh-CN" altLang="en-US">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0"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2" Type="http://schemas.openxmlformats.org/officeDocument/2006/relationships/image" Target="../media/image1.png"/><Relationship Id="rId11" Type="http://schemas.openxmlformats.org/officeDocument/2006/relationships/tags" Target="../tags/tag106.xml"/><Relationship Id="rId10" Type="http://schemas.openxmlformats.org/officeDocument/2006/relationships/tags" Target="../tags/tag105.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112.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image" Target="../media/image2.png"/><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8"/>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标题 1"/>
          <p:cNvSpPr>
            <a:spLocks noGrp="1"/>
          </p:cNvSpPr>
          <p:nvPr>
            <p:ph type="title"/>
            <p:custDataLst>
              <p:tags r:id="rId7"/>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8"/>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9"/>
            </p:custDataLst>
          </p:nvPr>
        </p:nvPicPr>
        <p:blipFill>
          <a:blip r:embed="rId10"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2" name="标题 1"/>
          <p:cNvSpPr>
            <a:spLocks noGrp="1"/>
          </p:cNvSpPr>
          <p:nvPr>
            <p:ph type="title"/>
            <p:custDataLst>
              <p:tags r:id="rId8"/>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pic>
        <p:nvPicPr>
          <p:cNvPr id="15" name="图片 14"/>
          <p:cNvPicPr>
            <a:picLocks noChangeAspect="1"/>
          </p:cNvPicPr>
          <p:nvPr userDrawn="1">
            <p:custDataLst>
              <p:tags r:id="rId11"/>
            </p:custDataLst>
          </p:nvPr>
        </p:nvPicPr>
        <p:blipFill>
          <a:blip r:embed="rId1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16" y="274638"/>
            <a:ext cx="10973087" cy="1143000"/>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09616" y="6356351"/>
            <a:ext cx="2844875" cy="365125"/>
          </a:xfrm>
        </p:spPr>
        <p:txBody>
          <a:bodyPr/>
          <a:lstStyle/>
          <a:p>
            <a:fld id="{2490B7F6-9554-4607-BCD9-00B48DAF1272}" type="datetimeFigureOut">
              <a:rPr lang="zh-CN" altLang="en-US" smtClean="0"/>
            </a:fld>
            <a:endParaRPr lang="zh-CN" altLang="en-US"/>
          </a:p>
        </p:txBody>
      </p:sp>
      <p:sp>
        <p:nvSpPr>
          <p:cNvPr id="4" name="页脚占位符 3"/>
          <p:cNvSpPr>
            <a:spLocks noGrp="1"/>
          </p:cNvSpPr>
          <p:nvPr>
            <p:ph type="ftr" sz="quarter" idx="11"/>
          </p:nvPr>
        </p:nvSpPr>
        <p:spPr>
          <a:xfrm>
            <a:off x="4165709" y="6356351"/>
            <a:ext cx="3860900" cy="365125"/>
          </a:xfrm>
        </p:spPr>
        <p:txBody>
          <a:bodyPr/>
          <a:lstStyle/>
          <a:p>
            <a:endParaRPr lang="zh-CN" altLang="en-US"/>
          </a:p>
        </p:txBody>
      </p:sp>
      <p:sp>
        <p:nvSpPr>
          <p:cNvPr id="5" name="灯片编号占位符 4"/>
          <p:cNvSpPr>
            <a:spLocks noGrp="1"/>
          </p:cNvSpPr>
          <p:nvPr>
            <p:ph type="sldNum" sz="quarter" idx="12"/>
          </p:nvPr>
        </p:nvSpPr>
        <p:spPr>
          <a:xfrm>
            <a:off x="8737828" y="6356351"/>
            <a:ext cx="2844875" cy="365125"/>
          </a:xfrm>
        </p:spPr>
        <p:txBody>
          <a:bodyPr/>
          <a:lstStyle/>
          <a:p>
            <a:fld id="{A498EE62-67EB-493B-B37D-D1046737875F}" type="slidenum">
              <a:rPr lang="zh-CN" altLang="en-US" smtClean="0"/>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7" name="弧形 16"/>
          <p:cNvSpPr/>
          <p:nvPr userDrawn="1">
            <p:custDataLst>
              <p:tags r:id="rId2"/>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3"/>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7"/>
            </p:custDataLst>
          </p:nvPr>
        </p:nvPicPr>
        <p:blipFill>
          <a:blip r:embed="rId8">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9"/>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6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6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6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6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1.png"/><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slideLayout" Target="../slideLayouts/slideLayout10.xml"/><Relationship Id="rId7" Type="http://schemas.openxmlformats.org/officeDocument/2006/relationships/slideLayout" Target="../slideLayouts/slideLayout9.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3" Type="http://schemas.openxmlformats.org/officeDocument/2006/relationships/slideLayout" Target="../slideLayouts/slideLayout5.xml"/><Relationship Id="rId28" Type="http://schemas.openxmlformats.org/officeDocument/2006/relationships/theme" Target="../theme/theme2.xml"/><Relationship Id="rId27" Type="http://schemas.openxmlformats.org/officeDocument/2006/relationships/image" Target="../media/image1.png"/><Relationship Id="rId26" Type="http://schemas.openxmlformats.org/officeDocument/2006/relationships/tags" Target="../tags/tag119.xml"/><Relationship Id="rId25" Type="http://schemas.openxmlformats.org/officeDocument/2006/relationships/tags" Target="../tags/tag118.xml"/><Relationship Id="rId24" Type="http://schemas.openxmlformats.org/officeDocument/2006/relationships/tags" Target="../tags/tag117.xml"/><Relationship Id="rId23" Type="http://schemas.openxmlformats.org/officeDocument/2006/relationships/tags" Target="../tags/tag116.xml"/><Relationship Id="rId22" Type="http://schemas.openxmlformats.org/officeDocument/2006/relationships/tags" Target="../tags/tag115.xml"/><Relationship Id="rId21" Type="http://schemas.openxmlformats.org/officeDocument/2006/relationships/tags" Target="../tags/tag114.xml"/><Relationship Id="rId20" Type="http://schemas.openxmlformats.org/officeDocument/2006/relationships/tags" Target="../tags/tag113.xml"/><Relationship Id="rId2" Type="http://schemas.openxmlformats.org/officeDocument/2006/relationships/slideLayout" Target="../slideLayouts/slideLayout4.xml"/><Relationship Id="rId19" Type="http://schemas.openxmlformats.org/officeDocument/2006/relationships/image" Target="../media/image3.png"/><Relationship Id="rId18" Type="http://schemas.openxmlformats.org/officeDocument/2006/relationships/slideLayout" Target="../slideLayouts/slideLayout20.xml"/><Relationship Id="rId17" Type="http://schemas.openxmlformats.org/officeDocument/2006/relationships/slideLayout" Target="../slideLayouts/slideLayout19.xml"/><Relationship Id="rId16" Type="http://schemas.openxmlformats.org/officeDocument/2006/relationships/slideLayout" Target="../slideLayouts/slideLayout18.xml"/><Relationship Id="rId15" Type="http://schemas.openxmlformats.org/officeDocument/2006/relationships/slideLayout" Target="../slideLayouts/slideLayout17.xml"/><Relationship Id="rId14" Type="http://schemas.openxmlformats.org/officeDocument/2006/relationships/slideLayout" Target="../slideLayouts/slideLayout16.xml"/><Relationship Id="rId13" Type="http://schemas.openxmlformats.org/officeDocument/2006/relationships/slideLayout" Target="../slideLayouts/slideLayout15.xml"/><Relationship Id="rId12" Type="http://schemas.openxmlformats.org/officeDocument/2006/relationships/slideLayout" Target="../slideLayouts/slideLayout14.xml"/><Relationship Id="rId11" Type="http://schemas.openxmlformats.org/officeDocument/2006/relationships/slideLayout" Target="../slideLayouts/slideLayout13.xml"/><Relationship Id="rId10" Type="http://schemas.openxmlformats.org/officeDocument/2006/relationships/slideLayout" Target="../slideLayouts/slideLayout1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KSO_TEMPLATE" hidden="1"/>
          <p:cNvSpPr/>
          <p:nvPr userDrawn="1">
            <p:custDataLst>
              <p:tags r:id="rId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xml"/><Relationship Id="rId1" Type="http://schemas.openxmlformats.org/officeDocument/2006/relationships/tags" Target="../tags/tag14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6.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9.xml"/><Relationship Id="rId6" Type="http://schemas.openxmlformats.org/officeDocument/2006/relationships/tags" Target="../tags/tag128.xml"/><Relationship Id="rId5" Type="http://schemas.openxmlformats.org/officeDocument/2006/relationships/image" Target="../media/image1.png"/><Relationship Id="rId4" Type="http://schemas.openxmlformats.org/officeDocument/2006/relationships/tags" Target="../tags/tag127.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2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47.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49.xml"/><Relationship Id="rId3" Type="http://schemas.openxmlformats.org/officeDocument/2006/relationships/image" Target="../media/image13.png"/><Relationship Id="rId2" Type="http://schemas.openxmlformats.org/officeDocument/2006/relationships/tags" Target="../tags/tag148.xml"/><Relationship Id="rId1" Type="http://schemas.openxmlformats.org/officeDocument/2006/relationships/image" Target="../media/image12.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50.xml"/><Relationship Id="rId2" Type="http://schemas.openxmlformats.org/officeDocument/2006/relationships/image" Target="../media/image14.png"/><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4.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9.xml"/><Relationship Id="rId1"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8.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9.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0.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3.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4.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5.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6.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0.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8.xml"/><Relationship Id="rId1" Type="http://schemas.openxmlformats.org/officeDocument/2006/relationships/image" Target="../media/image12.png"/></Relationships>
</file>

<file path=ppt/slides/_rels/slide41.xml.rels><?xml version="1.0" encoding="UTF-8" standalone="yes"?>
<Relationships xmlns="http://schemas.openxmlformats.org/package/2006/relationships"><Relationship Id="rId9" Type="http://schemas.openxmlformats.org/officeDocument/2006/relationships/tags" Target="../tags/tag173.xml"/><Relationship Id="rId8" Type="http://schemas.openxmlformats.org/officeDocument/2006/relationships/hyperlink" Target="http://www.bofety.com/" TargetMode="External"/><Relationship Id="rId7" Type="http://schemas.openxmlformats.org/officeDocument/2006/relationships/tags" Target="../tags/tag172.xml"/><Relationship Id="rId6" Type="http://schemas.openxmlformats.org/officeDocument/2006/relationships/image" Target="../media/image17.jpeg"/><Relationship Id="rId5" Type="http://schemas.openxmlformats.org/officeDocument/2006/relationships/tags" Target="../tags/tag171.xml"/><Relationship Id="rId4" Type="http://schemas.openxmlformats.org/officeDocument/2006/relationships/image" Target="../media/image16.jpeg"/><Relationship Id="rId3" Type="http://schemas.openxmlformats.org/officeDocument/2006/relationships/tags" Target="../tags/tag170.xml"/><Relationship Id="rId2" Type="http://schemas.openxmlformats.org/officeDocument/2006/relationships/tags" Target="../tags/tag169.xml"/><Relationship Id="rId10" Type="http://schemas.openxmlformats.org/officeDocument/2006/relationships/slideLayout" Target="../slideLayouts/slideLayout13.xml"/><Relationship Id="rId1" Type="http://schemas.openxmlformats.org/officeDocument/2006/relationships/image" Target="../media/image15.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2.xml"/><Relationship Id="rId2" Type="http://schemas.openxmlformats.org/officeDocument/2006/relationships/image" Target="../media/image8.png"/><Relationship Id="rId1" Type="http://schemas.openxmlformats.org/officeDocument/2006/relationships/tags" Target="../tags/tag13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3.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4.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6.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60083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新《固废法</a:t>
            </a: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a:t>
            </a:r>
            <a:br>
              <a:rPr lang="zh-CN" altLang="en-US" sz="4400" dirty="0">
                <a:solidFill>
                  <a:schemeClr val="tx1"/>
                </a:solidFill>
                <a:latin typeface="李旭科毛笔行书" panose="02010600030101010101" pitchFamily="2" charset="-122"/>
                <a:ea typeface="李旭科毛笔行书" panose="02010600030101010101" pitchFamily="2" charset="-122"/>
                <a:sym typeface="+mn-ea"/>
              </a:rPr>
            </a:b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要点解读</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5731510" y="2320290"/>
            <a:ext cx="1807210" cy="1861185"/>
          </a:xfrm>
          <a:prstGeom prst="rect">
            <a:avLst/>
          </a:prstGeom>
          <a:noFill/>
        </p:spPr>
        <p:txBody>
          <a:bodyPr wrap="none" rtlCol="0">
            <a:spAutoFit/>
          </a:bodyPr>
          <a:lstStyle/>
          <a:p>
            <a:pPr algn="r"/>
            <a:r>
              <a:rPr lang="en-US" altLang="zh-CN" sz="11500">
                <a:solidFill>
                  <a:schemeClr val="tx1"/>
                </a:solidFill>
                <a:cs typeface="+mn-lt"/>
              </a:rPr>
              <a:t>02</a:t>
            </a:r>
            <a:endParaRPr lang="en-US" altLang="zh-CN" sz="11500">
              <a:solidFill>
                <a:schemeClr val="tx1"/>
              </a:solidFill>
              <a:cs typeface="+mn-lt"/>
            </a:endParaRPr>
          </a:p>
        </p:txBody>
      </p:sp>
      <p:sp>
        <p:nvSpPr>
          <p:cNvPr id="15" name="文本框 14"/>
          <p:cNvSpPr txBox="1"/>
          <p:nvPr/>
        </p:nvSpPr>
        <p:spPr>
          <a:xfrm>
            <a:off x="6000115" y="1644650"/>
            <a:ext cx="989965" cy="460375"/>
          </a:xfrm>
          <a:prstGeom prst="rect">
            <a:avLst/>
          </a:prstGeom>
          <a:noFill/>
        </p:spPr>
        <p:txBody>
          <a:bodyPr wrap="none" rtlCol="0">
            <a:spAutoFit/>
          </a:bodyPr>
          <a:lstStyle/>
          <a:p>
            <a:r>
              <a:rPr lang="en-US" altLang="zh-CN" sz="2400" b="1">
                <a:solidFill>
                  <a:schemeClr val="tx1"/>
                </a:solidFill>
              </a:rPr>
              <a:t>PART</a:t>
            </a:r>
            <a:endParaRPr lang="en-US" altLang="zh-CN" sz="2400" b="1">
              <a:solidFill>
                <a:schemeClr val="tx1"/>
              </a:solidFill>
            </a:endParaRPr>
          </a:p>
        </p:txBody>
      </p:sp>
      <p:sp>
        <p:nvSpPr>
          <p:cNvPr id="16" name="文本框 15"/>
          <p:cNvSpPr txBox="1"/>
          <p:nvPr/>
        </p:nvSpPr>
        <p:spPr>
          <a:xfrm>
            <a:off x="5386705" y="4316730"/>
            <a:ext cx="2777490" cy="521970"/>
          </a:xfrm>
          <a:prstGeom prst="rect">
            <a:avLst/>
          </a:prstGeom>
          <a:noFill/>
        </p:spPr>
        <p:txBody>
          <a:bodyPr wrap="square" rtlCol="0">
            <a:spAutoFit/>
          </a:bodyPr>
          <a:lstStyle/>
          <a:p>
            <a:pPr algn="r"/>
            <a:r>
              <a:rPr lang="zh-CN" altLang="en-US" sz="2800" b="1" dirty="0">
                <a:solidFill>
                  <a:schemeClr val="tx1"/>
                </a:solidFill>
                <a:latin typeface="Arial" panose="020B0604020202020204" pitchFamily="34" charset="0"/>
                <a:ea typeface="微软雅黑" panose="020B0503020204020204" pitchFamily="34" charset="-122"/>
                <a:sym typeface="Arial" panose="020B0604020202020204" pitchFamily="34" charset="0"/>
              </a:rPr>
              <a:t>主要修订内容</a:t>
            </a:r>
            <a:endParaRPr lang="zh-CN" altLang="en-US" sz="28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矩形 2"/>
          <p:cNvSpPr/>
          <p:nvPr/>
        </p:nvSpPr>
        <p:spPr>
          <a:xfrm>
            <a:off x="3536315" y="1160145"/>
            <a:ext cx="6197600" cy="4333240"/>
          </a:xfrm>
          <a:prstGeom prst="rect">
            <a:avLst/>
          </a:prstGeom>
          <a:solidFill>
            <a:schemeClr val="accent3">
              <a:lumMod val="40000"/>
              <a:lumOff val="6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39140" y="1234440"/>
            <a:ext cx="1383030" cy="368300"/>
          </a:xfrm>
          <a:prstGeom prst="rect">
            <a:avLst/>
          </a:prstGeom>
          <a:noFill/>
        </p:spPr>
        <p:txBody>
          <a:bodyPr wrap="none" rtlCol="0">
            <a:spAutoFit/>
          </a:bodyPr>
          <a:lstStyle/>
          <a:p>
            <a:pPr marL="285750" indent="-285750" algn="l">
              <a:buFont typeface="Arial" panose="020B0604020202020204" pitchFamily="34" charset="0"/>
              <a:buChar char="•"/>
            </a:pPr>
            <a:r>
              <a:rPr lang="zh-CN" altLang="en-US" b="1">
                <a:solidFill>
                  <a:srgbClr val="0070C0"/>
                </a:solidFill>
                <a:uFillTx/>
                <a:latin typeface="微软雅黑" panose="020B0503020204020204" pitchFamily="34" charset="-122"/>
                <a:ea typeface="微软雅黑" panose="020B0503020204020204" pitchFamily="34" charset="-122"/>
              </a:rPr>
              <a:t>协同共治</a:t>
            </a:r>
            <a:endParaRPr lang="zh-CN" altLang="en-US" b="1">
              <a:solidFill>
                <a:srgbClr val="0070C0"/>
              </a:solidFill>
              <a:uFillTx/>
              <a:latin typeface="微软雅黑" panose="020B0503020204020204" pitchFamily="34" charset="-122"/>
              <a:ea typeface="微软雅黑" panose="020B0503020204020204" pitchFamily="34" charset="-122"/>
            </a:endParaRPr>
          </a:p>
        </p:txBody>
      </p:sp>
      <p:sp>
        <p:nvSpPr>
          <p:cNvPr id="6" name="文本框 5"/>
          <p:cNvSpPr txBox="1"/>
          <p:nvPr/>
        </p:nvSpPr>
        <p:spPr>
          <a:xfrm>
            <a:off x="739140" y="3657600"/>
            <a:ext cx="1383030" cy="368300"/>
          </a:xfrm>
          <a:prstGeom prst="rect">
            <a:avLst/>
          </a:prstGeom>
          <a:noFill/>
        </p:spPr>
        <p:txBody>
          <a:bodyPr wrap="none" rtlCol="0">
            <a:spAutoFit/>
          </a:bodyPr>
          <a:lstStyle/>
          <a:p>
            <a:pPr marL="285750" indent="-285750" algn="l">
              <a:buFont typeface="Arial" panose="020B0604020202020204" pitchFamily="34" charset="0"/>
              <a:buChar char="•"/>
            </a:pPr>
            <a:r>
              <a:rPr lang="zh-CN" altLang="en-US" b="1">
                <a:solidFill>
                  <a:srgbClr val="0070C0"/>
                </a:solidFill>
                <a:uFillTx/>
                <a:latin typeface="微软雅黑" panose="020B0503020204020204" pitchFamily="34" charset="-122"/>
                <a:ea typeface="微软雅黑" panose="020B0503020204020204" pitchFamily="34" charset="-122"/>
              </a:rPr>
              <a:t>防治结合</a:t>
            </a:r>
            <a:endParaRPr lang="zh-CN" altLang="en-US" b="1">
              <a:solidFill>
                <a:srgbClr val="0070C0"/>
              </a:solidFill>
              <a:uFillTx/>
              <a:latin typeface="微软雅黑" panose="020B0503020204020204" pitchFamily="34" charset="-122"/>
              <a:ea typeface="微软雅黑" panose="020B0503020204020204" pitchFamily="34" charset="-122"/>
            </a:endParaRPr>
          </a:p>
        </p:txBody>
      </p:sp>
      <p:sp>
        <p:nvSpPr>
          <p:cNvPr id="25" name="文本框 24"/>
          <p:cNvSpPr txBox="1"/>
          <p:nvPr/>
        </p:nvSpPr>
        <p:spPr>
          <a:xfrm>
            <a:off x="5888355" y="1223010"/>
            <a:ext cx="3996055" cy="368300"/>
          </a:xfrm>
          <a:prstGeom prst="rect">
            <a:avLst/>
          </a:prstGeom>
          <a:noFill/>
        </p:spPr>
        <p:txBody>
          <a:bodyPr wrap="square" rtlCol="0">
            <a:spAutoFit/>
          </a:bodyPr>
          <a:lstStyle/>
          <a:p>
            <a:pPr marL="285750" indent="-285750" algn="l">
              <a:buFont typeface="Arial" panose="020B0604020202020204" pitchFamily="34" charset="0"/>
              <a:buChar char="•"/>
            </a:pPr>
            <a:r>
              <a:rPr lang="zh-CN" altLang="en-US" b="1">
                <a:solidFill>
                  <a:srgbClr val="0070C0"/>
                </a:solidFill>
                <a:uFillTx/>
                <a:latin typeface="微软雅黑" panose="020B0503020204020204" pitchFamily="34" charset="-122"/>
                <a:ea typeface="微软雅黑" panose="020B0503020204020204" pitchFamily="34" charset="-122"/>
                <a:cs typeface="微软雅黑" panose="020B0503020204020204" pitchFamily="34" charset="-122"/>
              </a:rPr>
              <a:t>问题导向</a:t>
            </a:r>
            <a:endParaRPr lang="en-US" altLang="zh-CN" b="1">
              <a:solidFill>
                <a:srgbClr val="0070C0"/>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圆角矩形 7"/>
          <p:cNvSpPr/>
          <p:nvPr/>
        </p:nvSpPr>
        <p:spPr>
          <a:xfrm>
            <a:off x="2422525" y="264795"/>
            <a:ext cx="2344420" cy="387985"/>
          </a:xfrm>
          <a:prstGeom prst="roundRect">
            <a:avLst>
              <a:gd name="adj" fmla="val 5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48" name="圆角矩形 47"/>
          <p:cNvSpPr/>
          <p:nvPr/>
        </p:nvSpPr>
        <p:spPr>
          <a:xfrm>
            <a:off x="320040" y="250825"/>
            <a:ext cx="2966085" cy="415290"/>
          </a:xfrm>
          <a:prstGeom prst="roundRect">
            <a:avLst>
              <a:gd name="adj" fmla="val 50000"/>
            </a:avLst>
          </a:prstGeom>
          <a:gradFill>
            <a:gsLst>
              <a:gs pos="0">
                <a:srgbClr val="0070C0">
                  <a:alpha val="94000"/>
                </a:srgbClr>
              </a:gs>
              <a:gs pos="100000">
                <a:srgbClr val="00B050">
                  <a:alpha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2" name="矩形 1"/>
          <p:cNvSpPr/>
          <p:nvPr/>
        </p:nvSpPr>
        <p:spPr>
          <a:xfrm flipV="1">
            <a:off x="870585" y="1672590"/>
            <a:ext cx="3261995" cy="71755"/>
          </a:xfrm>
          <a:prstGeom prst="rect">
            <a:avLst/>
          </a:prstGeom>
          <a:gradFill>
            <a:gsLst>
              <a:gs pos="0">
                <a:srgbClr val="0070C0">
                  <a:alpha val="90000"/>
                </a:srgbClr>
              </a:gs>
              <a:gs pos="100000">
                <a:srgbClr val="00B05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15" name="矩形 14"/>
          <p:cNvSpPr/>
          <p:nvPr/>
        </p:nvSpPr>
        <p:spPr>
          <a:xfrm flipV="1">
            <a:off x="6003290" y="1672590"/>
            <a:ext cx="3261995" cy="71755"/>
          </a:xfrm>
          <a:prstGeom prst="rect">
            <a:avLst/>
          </a:prstGeom>
          <a:gradFill>
            <a:gsLst>
              <a:gs pos="0">
                <a:srgbClr val="0070C0">
                  <a:alpha val="90000"/>
                </a:srgbClr>
              </a:gs>
              <a:gs pos="100000">
                <a:srgbClr val="00B05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16" name="矩形 15"/>
          <p:cNvSpPr/>
          <p:nvPr/>
        </p:nvSpPr>
        <p:spPr>
          <a:xfrm flipV="1">
            <a:off x="870585" y="4105275"/>
            <a:ext cx="3261995" cy="71755"/>
          </a:xfrm>
          <a:prstGeom prst="rect">
            <a:avLst/>
          </a:prstGeom>
          <a:gradFill>
            <a:gsLst>
              <a:gs pos="0">
                <a:srgbClr val="0070C0">
                  <a:alpha val="90000"/>
                </a:srgbClr>
              </a:gs>
              <a:gs pos="100000">
                <a:srgbClr val="00B05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83" name="矩形 82"/>
          <p:cNvSpPr/>
          <p:nvPr/>
        </p:nvSpPr>
        <p:spPr>
          <a:xfrm flipV="1">
            <a:off x="-3175" y="6689725"/>
            <a:ext cx="12191365" cy="168275"/>
          </a:xfrm>
          <a:prstGeom prst="rect">
            <a:avLst/>
          </a:prstGeom>
          <a:gradFill>
            <a:gsLst>
              <a:gs pos="0">
                <a:srgbClr val="0070C0">
                  <a:alpha val="94000"/>
                </a:srgbClr>
              </a:gs>
              <a:gs pos="100000">
                <a:srgbClr val="00B050">
                  <a:alpha val="7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17" name="矩形 16"/>
          <p:cNvSpPr/>
          <p:nvPr/>
        </p:nvSpPr>
        <p:spPr>
          <a:xfrm flipV="1">
            <a:off x="6003290" y="1672590"/>
            <a:ext cx="3261995" cy="71755"/>
          </a:xfrm>
          <a:prstGeom prst="rect">
            <a:avLst/>
          </a:prstGeom>
          <a:gradFill>
            <a:gsLst>
              <a:gs pos="0">
                <a:srgbClr val="0070C0">
                  <a:alpha val="90000"/>
                </a:srgbClr>
              </a:gs>
              <a:gs pos="100000">
                <a:srgbClr val="00B05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ym typeface="+mn-ea"/>
            </a:endParaRPr>
          </a:p>
        </p:txBody>
      </p:sp>
      <p:grpSp>
        <p:nvGrpSpPr>
          <p:cNvPr id="19" name="组合 18"/>
          <p:cNvGrpSpPr/>
          <p:nvPr/>
        </p:nvGrpSpPr>
        <p:grpSpPr>
          <a:xfrm>
            <a:off x="5925185" y="3657600"/>
            <a:ext cx="3996055" cy="521335"/>
            <a:chOff x="9273" y="1926"/>
            <a:chExt cx="6293" cy="821"/>
          </a:xfrm>
        </p:grpSpPr>
        <p:sp>
          <p:nvSpPr>
            <p:cNvPr id="20" name="文本框 19"/>
            <p:cNvSpPr txBox="1"/>
            <p:nvPr/>
          </p:nvSpPr>
          <p:spPr>
            <a:xfrm>
              <a:off x="9273" y="1926"/>
              <a:ext cx="6293" cy="580"/>
            </a:xfrm>
            <a:prstGeom prst="rect">
              <a:avLst/>
            </a:prstGeom>
            <a:noFill/>
          </p:spPr>
          <p:txBody>
            <a:bodyPr wrap="square" rtlCol="0">
              <a:spAutoFit/>
            </a:bodyPr>
            <a:p>
              <a:pPr marL="285750" indent="-285750" algn="l">
                <a:buFont typeface="Arial" panose="020B0604020202020204" pitchFamily="34" charset="0"/>
                <a:buChar char="•"/>
              </a:pPr>
              <a:r>
                <a:rPr lang="zh-CN" altLang="en-US" b="1">
                  <a:solidFill>
                    <a:srgbClr val="0070C0"/>
                  </a:solidFill>
                  <a:uFillTx/>
                  <a:latin typeface="微软雅黑" panose="020B0503020204020204" pitchFamily="34" charset="-122"/>
                  <a:ea typeface="微软雅黑" panose="020B0503020204020204" pitchFamily="34" charset="-122"/>
                  <a:cs typeface="微软雅黑" panose="020B0503020204020204" pitchFamily="34" charset="-122"/>
                </a:rPr>
                <a:t>改革创新</a:t>
              </a:r>
              <a:endParaRPr lang="zh-CN" altLang="en-US" b="1">
                <a:solidFill>
                  <a:srgbClr val="0070C0"/>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矩形 20"/>
            <p:cNvSpPr/>
            <p:nvPr/>
          </p:nvSpPr>
          <p:spPr>
            <a:xfrm flipV="1">
              <a:off x="9454" y="2634"/>
              <a:ext cx="5137" cy="113"/>
            </a:xfrm>
            <a:prstGeom prst="rect">
              <a:avLst/>
            </a:prstGeom>
            <a:gradFill>
              <a:gsLst>
                <a:gs pos="0">
                  <a:srgbClr val="0070C0">
                    <a:alpha val="90000"/>
                  </a:srgbClr>
                </a:gs>
                <a:gs pos="100000">
                  <a:srgbClr val="00B05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ym typeface="+mn-ea"/>
              </a:endParaRPr>
            </a:p>
          </p:txBody>
        </p:sp>
      </p:grpSp>
      <p:sp>
        <p:nvSpPr>
          <p:cNvPr id="5" name="文本框 4"/>
          <p:cNvSpPr txBox="1"/>
          <p:nvPr/>
        </p:nvSpPr>
        <p:spPr>
          <a:xfrm>
            <a:off x="389890" y="267335"/>
            <a:ext cx="2827020" cy="398780"/>
          </a:xfrm>
          <a:prstGeom prst="rect">
            <a:avLst/>
          </a:prstGeom>
          <a:noFill/>
        </p:spPr>
        <p:txBody>
          <a:bodyPr wrap="square" rtlCol="0">
            <a:spAutoFit/>
          </a:bodyPr>
          <a:p>
            <a:pPr algn="l"/>
            <a:r>
              <a:rPr lang="en-US" altLang="zh-CN">
                <a:solidFill>
                  <a:schemeClr val="bg1"/>
                </a:solidFill>
                <a:sym typeface="+mn-ea"/>
              </a:rPr>
              <a:t>PART 02 . </a:t>
            </a:r>
            <a:r>
              <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主要修订内容</a:t>
            </a:r>
            <a:endPar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nvSpPr>
        <p:spPr>
          <a:xfrm>
            <a:off x="739140" y="1885315"/>
            <a:ext cx="5075555" cy="1938020"/>
          </a:xfrm>
          <a:prstGeom prst="rect">
            <a:avLst/>
          </a:prstGeom>
          <a:noFill/>
        </p:spPr>
        <p:txBody>
          <a:bodyPr wrap="square" rtlCol="0">
            <a:spAutoFit/>
          </a:bodyPr>
          <a:p>
            <a:pPr marL="285750" indent="-285750">
              <a:buFont typeface="Arial" panose="020B0604020202020204" pitchFamily="34" charset="0"/>
              <a:buChar char="•"/>
            </a:pPr>
            <a:r>
              <a:rPr lang="zh-CN" altLang="en-US" sz="2400">
                <a:latin typeface="楷体" panose="02010609060101010101" charset="-122"/>
                <a:ea typeface="楷体" panose="02010609060101010101" charset="-122"/>
              </a:rPr>
              <a:t>压实企业主体责任</a:t>
            </a:r>
            <a:endParaRPr lang="zh-CN" altLang="en-US" sz="2400">
              <a:latin typeface="楷体" panose="02010609060101010101" charset="-122"/>
              <a:ea typeface="楷体" panose="02010609060101010101" charset="-122"/>
            </a:endParaRPr>
          </a:p>
          <a:p>
            <a:pPr marL="285750" indent="-285750">
              <a:buFont typeface="Arial" panose="020B0604020202020204" pitchFamily="34" charset="0"/>
              <a:buChar char="•"/>
            </a:pPr>
            <a:r>
              <a:rPr lang="zh-CN" altLang="en-US" sz="2400">
                <a:latin typeface="楷体" panose="02010609060101010101" charset="-122"/>
                <a:ea typeface="楷体" panose="02010609060101010101" charset="-122"/>
              </a:rPr>
              <a:t>生产者责任延伸制</a:t>
            </a:r>
            <a:endParaRPr lang="zh-CN" altLang="en-US" sz="2400">
              <a:latin typeface="楷体" panose="02010609060101010101" charset="-122"/>
              <a:ea typeface="楷体" panose="02010609060101010101" charset="-122"/>
            </a:endParaRPr>
          </a:p>
          <a:p>
            <a:pPr marL="285750" indent="-285750">
              <a:buFont typeface="Arial" panose="020B0604020202020204" pitchFamily="34" charset="0"/>
              <a:buChar char="•"/>
            </a:pPr>
            <a:r>
              <a:rPr lang="zh-CN" altLang="en-US" sz="2400">
                <a:latin typeface="楷体" panose="02010609060101010101" charset="-122"/>
                <a:ea typeface="楷体" panose="02010609060101010101" charset="-122"/>
              </a:rPr>
              <a:t>强化地方政府治理责任和监管责任</a:t>
            </a:r>
            <a:endParaRPr lang="zh-CN" altLang="en-US" sz="2400">
              <a:latin typeface="楷体" panose="02010609060101010101" charset="-122"/>
              <a:ea typeface="楷体" panose="02010609060101010101" charset="-122"/>
            </a:endParaRPr>
          </a:p>
          <a:p>
            <a:pPr marL="285750" indent="-285750">
              <a:buFont typeface="Arial" panose="020B0604020202020204" pitchFamily="34" charset="0"/>
              <a:buChar char="•"/>
            </a:pPr>
            <a:r>
              <a:rPr lang="zh-CN" altLang="en-US" sz="2400">
                <a:latin typeface="楷体" panose="02010609060101010101" charset="-122"/>
                <a:ea typeface="楷体" panose="02010609060101010101" charset="-122"/>
              </a:rPr>
              <a:t>社会监督和群众监督</a:t>
            </a:r>
            <a:endParaRPr lang="zh-CN" altLang="en-US" sz="2400">
              <a:latin typeface="楷体" panose="02010609060101010101" charset="-122"/>
              <a:ea typeface="楷体" panose="02010609060101010101" charset="-122"/>
            </a:endParaRPr>
          </a:p>
          <a:p>
            <a:pPr marL="285750" indent="-285750">
              <a:buFont typeface="Arial" panose="020B0604020202020204" pitchFamily="34" charset="0"/>
              <a:buChar char="•"/>
            </a:pPr>
            <a:endParaRPr lang="zh-CN" altLang="en-US" sz="2400">
              <a:latin typeface="楷体" panose="02010609060101010101" charset="-122"/>
              <a:ea typeface="楷体" panose="02010609060101010101" charset="-122"/>
            </a:endParaRPr>
          </a:p>
        </p:txBody>
      </p:sp>
      <p:sp>
        <p:nvSpPr>
          <p:cNvPr id="9" name="文本框 8"/>
          <p:cNvSpPr txBox="1"/>
          <p:nvPr/>
        </p:nvSpPr>
        <p:spPr>
          <a:xfrm>
            <a:off x="6092190" y="1946910"/>
            <a:ext cx="5319395" cy="1568450"/>
          </a:xfrm>
          <a:prstGeom prst="rect">
            <a:avLst/>
          </a:prstGeom>
          <a:noFill/>
        </p:spPr>
        <p:txBody>
          <a:bodyPr wrap="square" rtlCol="0">
            <a:spAutoFit/>
          </a:bodyPr>
          <a:p>
            <a:pPr marL="285750" indent="-285750">
              <a:buFont typeface="Arial" panose="020B0604020202020204" pitchFamily="34" charset="0"/>
              <a:buChar char="•"/>
            </a:pPr>
            <a:r>
              <a:rPr lang="zh-CN" altLang="en-US" sz="2400">
                <a:latin typeface="楷体" panose="02010609060101010101" charset="-122"/>
                <a:ea typeface="楷体" panose="02010609060101010101" charset="-122"/>
                <a:cs typeface="楷体" panose="02010609060101010101" charset="-122"/>
              </a:rPr>
              <a:t>以全国人大常委会</a:t>
            </a:r>
            <a:r>
              <a:rPr lang="en-US" altLang="zh-CN" sz="2400">
                <a:latin typeface="楷体" panose="02010609060101010101" charset="-122"/>
                <a:ea typeface="楷体" panose="02010609060101010101" charset="-122"/>
                <a:cs typeface="楷体" panose="02010609060101010101" charset="-122"/>
              </a:rPr>
              <a:t>“</a:t>
            </a:r>
            <a:r>
              <a:rPr lang="zh-CN" altLang="en-US" sz="2400">
                <a:latin typeface="楷体" panose="02010609060101010101" charset="-122"/>
                <a:ea typeface="楷体" panose="02010609060101010101" charset="-122"/>
                <a:cs typeface="楷体" panose="02010609060101010101" charset="-122"/>
              </a:rPr>
              <a:t>固废法</a:t>
            </a:r>
            <a:r>
              <a:rPr lang="en-US" altLang="zh-CN" sz="2400">
                <a:latin typeface="楷体" panose="02010609060101010101" charset="-122"/>
                <a:ea typeface="楷体" panose="02010609060101010101" charset="-122"/>
                <a:cs typeface="楷体" panose="02010609060101010101" charset="-122"/>
              </a:rPr>
              <a:t>”</a:t>
            </a:r>
            <a:r>
              <a:rPr lang="zh-CN" altLang="en-US" sz="2400">
                <a:latin typeface="楷体" panose="02010609060101010101" charset="-122"/>
                <a:ea typeface="楷体" panose="02010609060101010101" charset="-122"/>
                <a:cs typeface="楷体" panose="02010609060101010101" charset="-122"/>
              </a:rPr>
              <a:t>执法检查发现的问题为导向</a:t>
            </a:r>
            <a:endParaRPr lang="zh-CN" altLang="en-US" sz="2400">
              <a:latin typeface="楷体" panose="02010609060101010101" charset="-122"/>
              <a:ea typeface="楷体" panose="02010609060101010101" charset="-122"/>
              <a:cs typeface="楷体" panose="02010609060101010101" charset="-122"/>
            </a:endParaRPr>
          </a:p>
          <a:p>
            <a:pPr marL="285750" indent="-285750">
              <a:buFont typeface="Arial" panose="020B0604020202020204" pitchFamily="34" charset="0"/>
              <a:buChar char="•"/>
            </a:pPr>
            <a:r>
              <a:rPr lang="zh-CN" altLang="en-US" sz="2400">
                <a:latin typeface="楷体" panose="02010609060101010101" charset="-122"/>
                <a:ea typeface="楷体" panose="02010609060101010101" charset="-122"/>
                <a:cs typeface="楷体" panose="02010609060101010101" charset="-122"/>
              </a:rPr>
              <a:t>解决法律制度瓶颈</a:t>
            </a:r>
            <a:endParaRPr lang="zh-CN" altLang="en-US" sz="2400">
              <a:latin typeface="楷体" panose="02010609060101010101" charset="-122"/>
              <a:ea typeface="楷体" panose="02010609060101010101" charset="-122"/>
              <a:cs typeface="楷体" panose="02010609060101010101" charset="-122"/>
            </a:endParaRPr>
          </a:p>
          <a:p>
            <a:pPr marL="285750" indent="-285750">
              <a:buFont typeface="Arial" panose="020B0604020202020204" pitchFamily="34" charset="0"/>
              <a:buChar char="•"/>
            </a:pPr>
            <a:r>
              <a:rPr lang="zh-CN" altLang="en-US" sz="2400">
                <a:latin typeface="楷体" panose="02010609060101010101" charset="-122"/>
                <a:ea typeface="楷体" panose="02010609060101010101" charset="-122"/>
                <a:cs typeface="楷体" panose="02010609060101010101" charset="-122"/>
              </a:rPr>
              <a:t>调整与现行法律法规有冲突的条款</a:t>
            </a:r>
            <a:endParaRPr lang="zh-CN" altLang="en-US" sz="2400">
              <a:latin typeface="楷体" panose="02010609060101010101" charset="-122"/>
              <a:ea typeface="楷体" panose="02010609060101010101" charset="-122"/>
              <a:cs typeface="楷体" panose="02010609060101010101" charset="-122"/>
            </a:endParaRPr>
          </a:p>
        </p:txBody>
      </p:sp>
      <p:sp>
        <p:nvSpPr>
          <p:cNvPr id="12" name="文本框 11"/>
          <p:cNvSpPr txBox="1"/>
          <p:nvPr/>
        </p:nvSpPr>
        <p:spPr>
          <a:xfrm>
            <a:off x="788035" y="4388485"/>
            <a:ext cx="5026660" cy="1938020"/>
          </a:xfrm>
          <a:prstGeom prst="rect">
            <a:avLst/>
          </a:prstGeom>
          <a:noFill/>
        </p:spPr>
        <p:txBody>
          <a:bodyPr wrap="square" rtlCol="0">
            <a:spAutoFit/>
          </a:bodyPr>
          <a:p>
            <a:pPr marL="285750" indent="-285750">
              <a:buFont typeface="Arial" panose="020B0604020202020204" pitchFamily="34" charset="0"/>
              <a:buChar char="•"/>
            </a:pPr>
            <a:r>
              <a:rPr lang="zh-CN" altLang="en-US" sz="2400">
                <a:latin typeface="楷体" panose="02010609060101010101" charset="-122"/>
                <a:ea typeface="楷体" panose="02010609060101010101" charset="-122"/>
              </a:rPr>
              <a:t>源头及过程防控与末端治理结合</a:t>
            </a:r>
            <a:endParaRPr lang="zh-CN" altLang="en-US" sz="2400">
              <a:latin typeface="楷体" panose="02010609060101010101" charset="-122"/>
              <a:ea typeface="楷体" panose="02010609060101010101" charset="-122"/>
            </a:endParaRPr>
          </a:p>
          <a:p>
            <a:pPr marL="285750" indent="-285750">
              <a:buFont typeface="Arial" panose="020B0604020202020204" pitchFamily="34" charset="0"/>
              <a:buChar char="•"/>
            </a:pPr>
            <a:r>
              <a:rPr lang="zh-CN" altLang="en-US" sz="2400">
                <a:latin typeface="楷体" panose="02010609060101010101" charset="-122"/>
                <a:ea typeface="楷体" panose="02010609060101010101" charset="-122"/>
              </a:rPr>
              <a:t>突出无害化底线要求，提出资源化过程</a:t>
            </a:r>
            <a:endParaRPr lang="zh-CN" altLang="en-US" sz="2400">
              <a:latin typeface="楷体" panose="02010609060101010101" charset="-122"/>
              <a:ea typeface="楷体" panose="02010609060101010101" charset="-122"/>
            </a:endParaRPr>
          </a:p>
          <a:p>
            <a:pPr marL="285750" indent="-285750">
              <a:buFont typeface="Arial" panose="020B0604020202020204" pitchFamily="34" charset="0"/>
              <a:buChar char="•"/>
            </a:pPr>
            <a:r>
              <a:rPr lang="zh-CN" altLang="en-US" sz="2400">
                <a:latin typeface="楷体" panose="02010609060101010101" charset="-122"/>
                <a:ea typeface="楷体" panose="02010609060101010101" charset="-122"/>
              </a:rPr>
              <a:t>强化减量化、资源化约束性规定</a:t>
            </a:r>
            <a:endParaRPr lang="zh-CN" altLang="en-US" sz="2400">
              <a:latin typeface="楷体" panose="02010609060101010101" charset="-122"/>
              <a:ea typeface="楷体" panose="02010609060101010101" charset="-122"/>
            </a:endParaRPr>
          </a:p>
          <a:p>
            <a:pPr marL="285750" indent="-285750">
              <a:buFont typeface="Arial" panose="020B0604020202020204" pitchFamily="34" charset="0"/>
              <a:buChar char="•"/>
            </a:pPr>
            <a:r>
              <a:rPr lang="zh-CN" altLang="en-US" sz="2400">
                <a:latin typeface="楷体" panose="02010609060101010101" charset="-122"/>
                <a:ea typeface="楷体" panose="02010609060101010101" charset="-122"/>
              </a:rPr>
              <a:t>降低填埋处置</a:t>
            </a:r>
            <a:endParaRPr lang="zh-CN" altLang="en-US" sz="2400">
              <a:latin typeface="楷体" panose="02010609060101010101" charset="-122"/>
              <a:ea typeface="楷体" panose="02010609060101010101" charset="-122"/>
            </a:endParaRPr>
          </a:p>
        </p:txBody>
      </p:sp>
      <p:sp>
        <p:nvSpPr>
          <p:cNvPr id="13" name="文本框 12"/>
          <p:cNvSpPr txBox="1"/>
          <p:nvPr/>
        </p:nvSpPr>
        <p:spPr>
          <a:xfrm>
            <a:off x="6261735" y="4274820"/>
            <a:ext cx="4627245" cy="1568450"/>
          </a:xfrm>
          <a:prstGeom prst="rect">
            <a:avLst/>
          </a:prstGeom>
          <a:noFill/>
        </p:spPr>
        <p:txBody>
          <a:bodyPr wrap="square" rtlCol="0">
            <a:spAutoFit/>
          </a:bodyPr>
          <a:p>
            <a:pPr marL="285750" indent="-285750">
              <a:buFont typeface="Arial" panose="020B0604020202020204" pitchFamily="34" charset="0"/>
              <a:buChar char="•"/>
            </a:pPr>
            <a:r>
              <a:rPr lang="zh-CN" altLang="en-US" sz="2400">
                <a:latin typeface="楷体" panose="02010609060101010101" charset="-122"/>
                <a:ea typeface="楷体" panose="02010609060101010101" charset="-122"/>
              </a:rPr>
              <a:t>固体废物进口制度改革</a:t>
            </a:r>
            <a:endParaRPr lang="zh-CN" altLang="en-US" sz="2400">
              <a:latin typeface="楷体" panose="02010609060101010101" charset="-122"/>
              <a:ea typeface="楷体" panose="02010609060101010101" charset="-122"/>
            </a:endParaRPr>
          </a:p>
          <a:p>
            <a:pPr marL="285750" indent="-285750">
              <a:buFont typeface="Arial" panose="020B0604020202020204" pitchFamily="34" charset="0"/>
              <a:buChar char="•"/>
            </a:pPr>
            <a:r>
              <a:rPr lang="zh-CN" altLang="en-US" sz="2400">
                <a:latin typeface="楷体" panose="02010609060101010101" charset="-122"/>
                <a:ea typeface="楷体" panose="02010609060101010101" charset="-122"/>
              </a:rPr>
              <a:t>农业固废管理要求</a:t>
            </a:r>
            <a:endParaRPr lang="zh-CN" altLang="en-US" sz="2400">
              <a:latin typeface="楷体" panose="02010609060101010101" charset="-122"/>
              <a:ea typeface="楷体" panose="02010609060101010101" charset="-122"/>
            </a:endParaRPr>
          </a:p>
          <a:p>
            <a:pPr marL="285750" indent="-285750">
              <a:buFont typeface="Arial" panose="020B0604020202020204" pitchFamily="34" charset="0"/>
              <a:buChar char="•"/>
            </a:pPr>
            <a:r>
              <a:rPr lang="zh-CN" altLang="en-US" sz="2400">
                <a:latin typeface="楷体" panose="02010609060101010101" charset="-122"/>
                <a:ea typeface="楷体" panose="02010609060101010101" charset="-122"/>
              </a:rPr>
              <a:t>生活垃圾分类制度</a:t>
            </a:r>
            <a:endParaRPr lang="zh-CN" altLang="en-US" sz="2400">
              <a:latin typeface="楷体" panose="02010609060101010101" charset="-122"/>
              <a:ea typeface="楷体" panose="02010609060101010101" charset="-122"/>
            </a:endParaRPr>
          </a:p>
          <a:p>
            <a:pPr marL="285750" indent="-285750">
              <a:buFont typeface="Arial" panose="020B0604020202020204" pitchFamily="34" charset="0"/>
              <a:buChar char="•"/>
            </a:pPr>
            <a:r>
              <a:rPr lang="zh-CN" altLang="en-US" sz="2400">
                <a:latin typeface="楷体" panose="02010609060101010101" charset="-122"/>
                <a:ea typeface="楷体" panose="02010609060101010101" charset="-122"/>
              </a:rPr>
              <a:t>危废管理制度</a:t>
            </a:r>
            <a:endParaRPr lang="zh-CN" altLang="en-US" sz="2400">
              <a:latin typeface="楷体" panose="02010609060101010101" charset="-122"/>
              <a:ea typeface="楷体" panose="02010609060101010101" charset="-122"/>
            </a:endParaRPr>
          </a:p>
        </p:txBody>
      </p:sp>
    </p:spTree>
    <p:custDataLst>
      <p:tags r:id="rId1"/>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20040" y="1156970"/>
            <a:ext cx="11812905" cy="953135"/>
          </a:xfrm>
          <a:prstGeom prst="rect">
            <a:avLst/>
          </a:prstGeom>
          <a:noFill/>
        </p:spPr>
        <p:txBody>
          <a:bodyPr wrap="none" rtlCol="0">
            <a:spAutoFit/>
          </a:bodyPr>
          <a:lstStyle/>
          <a:p>
            <a:pPr algn="l">
              <a:buClrTx/>
              <a:buSzTx/>
              <a:buFontTx/>
            </a:pPr>
            <a:r>
              <a:rPr lang="en-US" altLang="zh-CN" sz="3200" b="1">
                <a:solidFill>
                  <a:srgbClr val="0070C0"/>
                </a:solidFill>
                <a:uFillTx/>
                <a:latin typeface="微软雅黑" panose="020B0503020204020204" pitchFamily="34" charset="-122"/>
                <a:ea typeface="微软雅黑" panose="020B0503020204020204" pitchFamily="34" charset="-122"/>
              </a:rPr>
              <a:t>1、</a:t>
            </a:r>
            <a:r>
              <a:rPr lang="en-US" altLang="zh-CN" sz="3200" b="1">
                <a:solidFill>
                  <a:srgbClr val="0070C0"/>
                </a:solidFill>
                <a:uFillTx/>
                <a:latin typeface="微软雅黑" panose="020B0503020204020204" pitchFamily="34" charset="-122"/>
                <a:ea typeface="微软雅黑" panose="020B0503020204020204" pitchFamily="34" charset="-122"/>
                <a:sym typeface="+mn-ea"/>
              </a:rPr>
              <a:t>明确固体废物污染环境防治坚持减量化、资源化和无害化原则</a:t>
            </a:r>
            <a:endParaRPr lang="en-US" altLang="zh-CN" sz="3200" b="1">
              <a:solidFill>
                <a:srgbClr val="0070C0"/>
              </a:solidFill>
              <a:uFillTx/>
              <a:latin typeface="微软雅黑" panose="020B0503020204020204" pitchFamily="34" charset="-122"/>
              <a:ea typeface="微软雅黑" panose="020B0503020204020204" pitchFamily="34" charset="-122"/>
            </a:endParaRPr>
          </a:p>
          <a:p>
            <a:pPr algn="l"/>
            <a:endParaRPr lang="en-US" altLang="zh-CN" sz="2400" b="1">
              <a:solidFill>
                <a:srgbClr val="0070C0"/>
              </a:solidFill>
              <a:uFillTx/>
              <a:latin typeface="微软雅黑" panose="020B0503020204020204" pitchFamily="34" charset="-122"/>
              <a:ea typeface="微软雅黑" panose="020B0503020204020204" pitchFamily="34" charset="-122"/>
            </a:endParaRPr>
          </a:p>
        </p:txBody>
      </p:sp>
      <p:sp>
        <p:nvSpPr>
          <p:cNvPr id="8" name="圆角矩形 7"/>
          <p:cNvSpPr/>
          <p:nvPr/>
        </p:nvSpPr>
        <p:spPr>
          <a:xfrm>
            <a:off x="2422525" y="264795"/>
            <a:ext cx="2344420" cy="387985"/>
          </a:xfrm>
          <a:prstGeom prst="roundRect">
            <a:avLst>
              <a:gd name="adj" fmla="val 5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48" name="圆角矩形 47"/>
          <p:cNvSpPr/>
          <p:nvPr/>
        </p:nvSpPr>
        <p:spPr>
          <a:xfrm>
            <a:off x="320040" y="250825"/>
            <a:ext cx="2978150" cy="415290"/>
          </a:xfrm>
          <a:prstGeom prst="roundRect">
            <a:avLst>
              <a:gd name="adj" fmla="val 50000"/>
            </a:avLst>
          </a:prstGeom>
          <a:gradFill>
            <a:gsLst>
              <a:gs pos="0">
                <a:srgbClr val="0070C0">
                  <a:alpha val="94000"/>
                </a:srgbClr>
              </a:gs>
              <a:gs pos="100000">
                <a:srgbClr val="00B050">
                  <a:alpha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2" name="矩形 1"/>
          <p:cNvSpPr/>
          <p:nvPr/>
        </p:nvSpPr>
        <p:spPr>
          <a:xfrm flipV="1">
            <a:off x="459740" y="1819275"/>
            <a:ext cx="11050270" cy="115570"/>
          </a:xfrm>
          <a:prstGeom prst="rect">
            <a:avLst/>
          </a:prstGeom>
          <a:gradFill>
            <a:gsLst>
              <a:gs pos="0">
                <a:srgbClr val="0070C0">
                  <a:alpha val="90000"/>
                </a:srgbClr>
              </a:gs>
              <a:gs pos="100000">
                <a:srgbClr val="00B05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83" name="矩形 82"/>
          <p:cNvSpPr/>
          <p:nvPr/>
        </p:nvSpPr>
        <p:spPr>
          <a:xfrm flipV="1">
            <a:off x="-3175" y="6689725"/>
            <a:ext cx="12191365" cy="168275"/>
          </a:xfrm>
          <a:prstGeom prst="rect">
            <a:avLst/>
          </a:prstGeom>
          <a:gradFill>
            <a:gsLst>
              <a:gs pos="0">
                <a:srgbClr val="0070C0">
                  <a:alpha val="94000"/>
                </a:srgbClr>
              </a:gs>
              <a:gs pos="100000">
                <a:srgbClr val="00B050">
                  <a:alpha val="7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5" name="文本框 4"/>
          <p:cNvSpPr txBox="1"/>
          <p:nvPr/>
        </p:nvSpPr>
        <p:spPr>
          <a:xfrm>
            <a:off x="848995" y="2896235"/>
            <a:ext cx="10494645" cy="2430145"/>
          </a:xfrm>
          <a:prstGeom prst="rect">
            <a:avLst/>
          </a:prstGeom>
          <a:noFill/>
        </p:spPr>
        <p:txBody>
          <a:bodyPr wrap="square" rtlCol="0" anchor="t">
            <a:spAutoFit/>
          </a:bodyPr>
          <a:p>
            <a:endParaRPr lang="zh-CN" altLang="en-US" sz="3200">
              <a:latin typeface="楷体" panose="02010609060101010101" charset="-122"/>
              <a:ea typeface="楷体" panose="02010609060101010101" charset="-122"/>
            </a:endParaRPr>
          </a:p>
          <a:p>
            <a:r>
              <a:rPr lang="zh-CN" altLang="en-US" sz="2400">
                <a:latin typeface="楷体" panose="02010609060101010101" charset="-122"/>
                <a:ea typeface="楷体" panose="02010609060101010101" charset="-122"/>
              </a:rPr>
              <a:t>    任何单位和个人都应当采取措施，减少固体废物的产生量，促进固体废物的综合利用，降低固体废物的危害性。</a:t>
            </a:r>
            <a:endParaRPr lang="zh-CN" altLang="en-US" sz="2400">
              <a:latin typeface="楷体" panose="02010609060101010101" charset="-122"/>
              <a:ea typeface="楷体" panose="02010609060101010101" charset="-122"/>
            </a:endParaRPr>
          </a:p>
          <a:p>
            <a:r>
              <a:rPr lang="zh-CN" altLang="en-US" sz="2400">
                <a:latin typeface="楷体" panose="02010609060101010101" charset="-122"/>
                <a:ea typeface="楷体" panose="02010609060101010101" charset="-122"/>
              </a:rPr>
              <a:t>                      </a:t>
            </a:r>
            <a:endParaRPr lang="zh-CN" altLang="en-US" sz="2400">
              <a:latin typeface="楷体" panose="02010609060101010101" charset="-122"/>
              <a:ea typeface="楷体" panose="02010609060101010101" charset="-122"/>
            </a:endParaRPr>
          </a:p>
          <a:p>
            <a:r>
              <a:rPr lang="en-US" altLang="zh-CN" sz="2400">
                <a:latin typeface="楷体" panose="02010609060101010101" charset="-122"/>
                <a:ea typeface="楷体" panose="02010609060101010101" charset="-122"/>
              </a:rPr>
              <a:t>                                                  --</a:t>
            </a:r>
            <a:r>
              <a:rPr lang="zh-CN" altLang="en-US" sz="2400">
                <a:latin typeface="楷体" panose="02010609060101010101" charset="-122"/>
                <a:ea typeface="楷体" panose="02010609060101010101" charset="-122"/>
              </a:rPr>
              <a:t>第一章 第四条</a:t>
            </a:r>
            <a:endParaRPr lang="zh-CN" altLang="en-US" sz="2400">
              <a:latin typeface="楷体" panose="02010609060101010101" charset="-122"/>
              <a:ea typeface="楷体" panose="02010609060101010101" charset="-122"/>
            </a:endParaRPr>
          </a:p>
          <a:p>
            <a:endParaRPr lang="zh-CN" altLang="en-US" sz="2400">
              <a:latin typeface="楷体" panose="02010609060101010101" charset="-122"/>
              <a:ea typeface="楷体" panose="02010609060101010101" charset="-122"/>
            </a:endParaRPr>
          </a:p>
        </p:txBody>
      </p:sp>
      <p:sp>
        <p:nvSpPr>
          <p:cNvPr id="6" name="文本框 5"/>
          <p:cNvSpPr txBox="1"/>
          <p:nvPr/>
        </p:nvSpPr>
        <p:spPr>
          <a:xfrm>
            <a:off x="395605" y="267335"/>
            <a:ext cx="2827020" cy="398780"/>
          </a:xfrm>
          <a:prstGeom prst="rect">
            <a:avLst/>
          </a:prstGeom>
          <a:noFill/>
        </p:spPr>
        <p:txBody>
          <a:bodyPr wrap="square" rtlCol="0">
            <a:spAutoFit/>
          </a:bodyPr>
          <a:p>
            <a:pPr algn="l"/>
            <a:r>
              <a:rPr lang="en-US" altLang="zh-CN">
                <a:solidFill>
                  <a:schemeClr val="bg1"/>
                </a:solidFill>
                <a:sym typeface="+mn-ea"/>
              </a:rPr>
              <a:t>PART 02 . </a:t>
            </a:r>
            <a:r>
              <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主要修订内容</a:t>
            </a:r>
            <a:endPar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2422525" y="264795"/>
            <a:ext cx="2344420" cy="387985"/>
          </a:xfrm>
          <a:prstGeom prst="roundRect">
            <a:avLst>
              <a:gd name="adj" fmla="val 5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48" name="圆角矩形 47"/>
          <p:cNvSpPr/>
          <p:nvPr/>
        </p:nvSpPr>
        <p:spPr>
          <a:xfrm>
            <a:off x="320040" y="250825"/>
            <a:ext cx="2936875" cy="415290"/>
          </a:xfrm>
          <a:prstGeom prst="roundRect">
            <a:avLst>
              <a:gd name="adj" fmla="val 50000"/>
            </a:avLst>
          </a:prstGeom>
          <a:gradFill>
            <a:gsLst>
              <a:gs pos="0">
                <a:srgbClr val="0070C0">
                  <a:alpha val="94000"/>
                </a:srgbClr>
              </a:gs>
              <a:gs pos="100000">
                <a:srgbClr val="00B050">
                  <a:alpha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2" name="矩形 1"/>
          <p:cNvSpPr/>
          <p:nvPr/>
        </p:nvSpPr>
        <p:spPr>
          <a:xfrm flipV="1">
            <a:off x="818515" y="2507615"/>
            <a:ext cx="10197465" cy="76200"/>
          </a:xfrm>
          <a:prstGeom prst="rect">
            <a:avLst/>
          </a:prstGeom>
          <a:gradFill>
            <a:gsLst>
              <a:gs pos="0">
                <a:srgbClr val="0070C0">
                  <a:alpha val="90000"/>
                </a:srgbClr>
              </a:gs>
              <a:gs pos="100000">
                <a:srgbClr val="00B05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83" name="矩形 82"/>
          <p:cNvSpPr/>
          <p:nvPr/>
        </p:nvSpPr>
        <p:spPr>
          <a:xfrm flipV="1">
            <a:off x="-3175" y="6689725"/>
            <a:ext cx="12191365" cy="168275"/>
          </a:xfrm>
          <a:prstGeom prst="rect">
            <a:avLst/>
          </a:prstGeom>
          <a:gradFill>
            <a:gsLst>
              <a:gs pos="0">
                <a:srgbClr val="0070C0">
                  <a:alpha val="94000"/>
                </a:srgbClr>
              </a:gs>
              <a:gs pos="100000">
                <a:srgbClr val="00B050">
                  <a:alpha val="7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3" name="文本框 2"/>
          <p:cNvSpPr txBox="1"/>
          <p:nvPr/>
        </p:nvSpPr>
        <p:spPr>
          <a:xfrm>
            <a:off x="963930" y="877570"/>
            <a:ext cx="11037570" cy="1568450"/>
          </a:xfrm>
          <a:prstGeom prst="rect">
            <a:avLst/>
          </a:prstGeom>
          <a:noFill/>
        </p:spPr>
        <p:txBody>
          <a:bodyPr wrap="square" rtlCol="0" anchor="t">
            <a:spAutoFit/>
          </a:bodyPr>
          <a:p>
            <a:pPr algn="l">
              <a:buClrTx/>
              <a:buSzTx/>
              <a:buFontTx/>
            </a:pPr>
            <a:r>
              <a:rPr lang="en-US" altLang="zh-CN" sz="3200" b="1">
                <a:solidFill>
                  <a:srgbClr val="0070C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a:t>
            </a:r>
            <a:r>
              <a:rPr lang="en-US" altLang="zh-CN" sz="3200" b="1">
                <a:solidFill>
                  <a:srgbClr val="0070C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强化政府及其有关部门监督管理责任。明确目标责任制、信用记录、联防联控、全过程监控和信息化追溯等制度，明确国家逐步实现固体废物零进口</a:t>
            </a:r>
            <a:endParaRPr lang="en-US" altLang="zh-CN" sz="3200" b="1">
              <a:solidFill>
                <a:srgbClr val="0070C0"/>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273" name="文本框 12"/>
          <p:cNvSpPr txBox="1"/>
          <p:nvPr/>
        </p:nvSpPr>
        <p:spPr>
          <a:xfrm>
            <a:off x="817880" y="2583815"/>
            <a:ext cx="10198100" cy="4523105"/>
          </a:xfrm>
          <a:prstGeom prst="rect">
            <a:avLst/>
          </a:prstGeom>
          <a:noFill/>
          <a:ln w="9525">
            <a:noFill/>
          </a:ln>
        </p:spPr>
        <p:txBody>
          <a:bodyPr wrap="square" anchor="t">
            <a:spAutoFit/>
          </a:bodyPr>
          <a:p>
            <a:r>
              <a:rPr lang="en-US" altLang="zh-CN" sz="2400" dirty="0">
                <a:latin typeface="楷体" panose="02010609060101010101" charset="-122"/>
                <a:ea typeface="楷体" panose="02010609060101010101" charset="-122"/>
              </a:rPr>
              <a:t> </a:t>
            </a:r>
            <a:r>
              <a:rPr lang="zh-CN" altLang="en-US" sz="2400" dirty="0">
                <a:latin typeface="楷体" panose="02010609060101010101" charset="-122"/>
                <a:ea typeface="楷体" panose="02010609060101010101" charset="-122"/>
              </a:rPr>
              <a:t>   地方各级人民政府对本行政区域固体废物污染环境防治负责。</a:t>
            </a:r>
            <a:endParaRPr lang="zh-CN" altLang="en-US" sz="2400" dirty="0">
              <a:latin typeface="楷体" panose="02010609060101010101" charset="-122"/>
              <a:ea typeface="楷体" panose="02010609060101010101" charset="-122"/>
            </a:endParaRPr>
          </a:p>
          <a:p>
            <a:r>
              <a:rPr lang="zh-CN" altLang="en-US" sz="2400" dirty="0">
                <a:latin typeface="楷体" panose="02010609060101010101" charset="-122"/>
                <a:ea typeface="楷体" panose="02010609060101010101" charset="-122"/>
              </a:rPr>
              <a:t>                                                </a:t>
            </a:r>
            <a:r>
              <a:rPr lang="en-US" altLang="zh-CN" sz="2400" dirty="0">
                <a:latin typeface="楷体" panose="02010609060101010101" charset="-122"/>
                <a:ea typeface="楷体" panose="02010609060101010101" charset="-122"/>
              </a:rPr>
              <a:t>--</a:t>
            </a:r>
            <a:r>
              <a:rPr lang="zh-CN" altLang="en-US" sz="2400" dirty="0">
                <a:latin typeface="楷体" panose="02010609060101010101" charset="-122"/>
                <a:ea typeface="楷体" panose="02010609060101010101" charset="-122"/>
              </a:rPr>
              <a:t>第一章 第七条</a:t>
            </a:r>
            <a:endParaRPr lang="zh-CN" altLang="en-US" sz="2400" dirty="0">
              <a:latin typeface="楷体" panose="02010609060101010101" charset="-122"/>
              <a:ea typeface="楷体" panose="02010609060101010101" charset="-122"/>
            </a:endParaRPr>
          </a:p>
          <a:p>
            <a:r>
              <a:rPr lang="zh-CN" altLang="en-US" sz="2400" dirty="0">
                <a:latin typeface="楷体" panose="02010609060101010101" charset="-122"/>
                <a:ea typeface="楷体" panose="02010609060101010101" charset="-122"/>
              </a:rPr>
              <a:t>    国务院生态环境主管部门应当会同国务院有关部门建立全国危险废物等固体废物污染防治信息平台，推进固体废物收集、转移、处置等全过程监控和信息化追溯。</a:t>
            </a:r>
            <a:endParaRPr lang="zh-CN" altLang="en-US" sz="2400" dirty="0">
              <a:latin typeface="楷体" panose="02010609060101010101" charset="-122"/>
              <a:ea typeface="楷体" panose="02010609060101010101" charset="-122"/>
            </a:endParaRPr>
          </a:p>
          <a:p>
            <a:r>
              <a:rPr lang="zh-CN" altLang="en-US" sz="2400" dirty="0">
                <a:latin typeface="楷体" panose="02010609060101010101" charset="-122"/>
                <a:ea typeface="楷体" panose="02010609060101010101" charset="-122"/>
              </a:rPr>
              <a:t>                                                </a:t>
            </a:r>
            <a:r>
              <a:rPr lang="en-US" altLang="zh-CN" sz="2400" dirty="0">
                <a:latin typeface="楷体" panose="02010609060101010101" charset="-122"/>
                <a:ea typeface="楷体" panose="02010609060101010101" charset="-122"/>
              </a:rPr>
              <a:t>--</a:t>
            </a:r>
            <a:r>
              <a:rPr lang="zh-CN" altLang="en-US" sz="2400" dirty="0">
                <a:latin typeface="楷体" panose="02010609060101010101" charset="-122"/>
                <a:ea typeface="楷体" panose="02010609060101010101" charset="-122"/>
              </a:rPr>
              <a:t>第一章 第十六条</a:t>
            </a:r>
            <a:endParaRPr lang="zh-CN" altLang="en-US" sz="2400" dirty="0">
              <a:latin typeface="楷体" panose="02010609060101010101" charset="-122"/>
              <a:ea typeface="楷体" panose="02010609060101010101" charset="-122"/>
            </a:endParaRPr>
          </a:p>
          <a:p>
            <a:r>
              <a:rPr lang="zh-CN" altLang="en-US" sz="2400" dirty="0">
                <a:latin typeface="楷体" panose="02010609060101010101" charset="-122"/>
                <a:ea typeface="楷体" panose="02010609060101010101" charset="-122"/>
              </a:rPr>
              <a:t>    生态环境主管部门应当会同有关部门建立产生、收集、贮存、运输、利用、处置固体废物的单位和其他生产经营者信用记录制度，将相关信用记录纳入全国信用信息共享平台。</a:t>
            </a:r>
            <a:endParaRPr lang="zh-CN" altLang="en-US" sz="2400" dirty="0">
              <a:latin typeface="楷体" panose="02010609060101010101" charset="-122"/>
              <a:ea typeface="楷体" panose="02010609060101010101" charset="-122"/>
            </a:endParaRPr>
          </a:p>
          <a:p>
            <a:r>
              <a:rPr lang="zh-CN" altLang="en-US" sz="2400" dirty="0">
                <a:latin typeface="楷体" panose="02010609060101010101" charset="-122"/>
                <a:ea typeface="楷体" panose="02010609060101010101" charset="-122"/>
              </a:rPr>
              <a:t>                                             </a:t>
            </a:r>
            <a:r>
              <a:rPr lang="en-US" altLang="zh-CN" sz="2400" dirty="0">
                <a:latin typeface="楷体" panose="02010609060101010101" charset="-122"/>
                <a:ea typeface="楷体" panose="02010609060101010101" charset="-122"/>
              </a:rPr>
              <a:t>--</a:t>
            </a:r>
            <a:r>
              <a:rPr lang="zh-CN" altLang="en-US" sz="2400" dirty="0">
                <a:latin typeface="楷体" panose="02010609060101010101" charset="-122"/>
                <a:ea typeface="楷体" panose="02010609060101010101" charset="-122"/>
              </a:rPr>
              <a:t>第二章 </a:t>
            </a:r>
            <a:r>
              <a:rPr lang="zh-CN" altLang="en-US" sz="2400" dirty="0">
                <a:latin typeface="楷体" panose="02010609060101010101" charset="-122"/>
                <a:ea typeface="楷体" panose="02010609060101010101" charset="-122"/>
              </a:rPr>
              <a:t> 第二十八条                                        </a:t>
            </a:r>
            <a:endParaRPr lang="zh-CN" altLang="en-US" sz="2400" dirty="0">
              <a:latin typeface="楷体" panose="02010609060101010101" charset="-122"/>
              <a:ea typeface="楷体" panose="02010609060101010101" charset="-122"/>
            </a:endParaRPr>
          </a:p>
          <a:p>
            <a:endParaRPr lang="zh-CN" altLang="en-US" sz="2400" dirty="0">
              <a:latin typeface="微软雅黑" panose="020B0503020204020204" pitchFamily="34" charset="-122"/>
              <a:ea typeface="微软雅黑" panose="020B0503020204020204" pitchFamily="34" charset="-122"/>
            </a:endParaRPr>
          </a:p>
          <a:p>
            <a:endParaRPr lang="zh-CN" altLang="en-US" sz="2400" dirty="0">
              <a:latin typeface="微软雅黑" panose="020B0503020204020204" pitchFamily="34" charset="-122"/>
              <a:ea typeface="微软雅黑" panose="020B0503020204020204" pitchFamily="34" charset="-122"/>
            </a:endParaRPr>
          </a:p>
        </p:txBody>
      </p:sp>
      <p:sp>
        <p:nvSpPr>
          <p:cNvPr id="5" name="文本框 4"/>
          <p:cNvSpPr txBox="1"/>
          <p:nvPr/>
        </p:nvSpPr>
        <p:spPr>
          <a:xfrm>
            <a:off x="389890" y="281305"/>
            <a:ext cx="2827020" cy="398780"/>
          </a:xfrm>
          <a:prstGeom prst="rect">
            <a:avLst/>
          </a:prstGeom>
          <a:noFill/>
        </p:spPr>
        <p:txBody>
          <a:bodyPr wrap="square" rtlCol="0">
            <a:spAutoFit/>
          </a:bodyPr>
          <a:p>
            <a:pPr algn="l"/>
            <a:r>
              <a:rPr lang="en-US" altLang="zh-CN">
                <a:solidFill>
                  <a:schemeClr val="bg1"/>
                </a:solidFill>
                <a:sym typeface="+mn-ea"/>
              </a:rPr>
              <a:t>PART 02 . </a:t>
            </a:r>
            <a:r>
              <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主要修订内容</a:t>
            </a:r>
            <a:endPar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文本框 3"/>
          <p:cNvSpPr txBox="1"/>
          <p:nvPr/>
        </p:nvSpPr>
        <p:spPr>
          <a:xfrm>
            <a:off x="635000" y="1027430"/>
            <a:ext cx="10922000" cy="1568450"/>
          </a:xfrm>
          <a:prstGeom prst="rect">
            <a:avLst/>
          </a:prstGeom>
          <a:noFill/>
        </p:spPr>
        <p:txBody>
          <a:bodyPr wrap="square" rtlCol="0">
            <a:spAutoFit/>
          </a:bodyPr>
          <a:lstStyle/>
          <a:p>
            <a:pPr lvl="0" algn="l">
              <a:buClrTx/>
              <a:buSzTx/>
              <a:buFontTx/>
            </a:pPr>
            <a:r>
              <a:rPr lang="en-US" altLang="zh-CN" sz="3200" b="1">
                <a:solidFill>
                  <a:srgbClr val="0070C0"/>
                </a:solidFill>
                <a:uFillTx/>
                <a:latin typeface="微软雅黑" panose="020B0503020204020204" pitchFamily="34" charset="-122"/>
                <a:ea typeface="微软雅黑" panose="020B0503020204020204" pitchFamily="34" charset="-122"/>
                <a:sym typeface="+mn-ea"/>
              </a:rPr>
              <a:t>3</a:t>
            </a:r>
            <a:r>
              <a:rPr lang="en-US" altLang="zh-CN" sz="3200" b="1">
                <a:solidFill>
                  <a:srgbClr val="0070C0"/>
                </a:solidFill>
                <a:uFillTx/>
                <a:latin typeface="微软雅黑" panose="020B0503020204020204" pitchFamily="34" charset="-122"/>
                <a:ea typeface="微软雅黑" panose="020B0503020204020204" pitchFamily="34" charset="-122"/>
                <a:sym typeface="+mn-ea"/>
              </a:rPr>
              <a:t>、</a:t>
            </a:r>
            <a:r>
              <a:rPr lang="en-US" altLang="zh-CN" sz="3200" b="1">
                <a:solidFill>
                  <a:srgbClr val="0070C0"/>
                </a:solidFill>
                <a:uFillTx/>
                <a:latin typeface="微软雅黑" panose="020B0503020204020204" pitchFamily="34" charset="-122"/>
                <a:ea typeface="微软雅黑" panose="020B0503020204020204" pitchFamily="34" charset="-122"/>
                <a:sym typeface="+mn-ea"/>
              </a:rPr>
              <a:t>完</a:t>
            </a:r>
            <a:r>
              <a:rPr lang="en-US" altLang="zh-CN" sz="3200" b="1">
                <a:solidFill>
                  <a:srgbClr val="0070C0"/>
                </a:solidFill>
                <a:uFillTx/>
                <a:latin typeface="微软雅黑" panose="020B0503020204020204" pitchFamily="34" charset="-122"/>
                <a:ea typeface="微软雅黑" panose="020B0503020204020204" pitchFamily="34" charset="-122"/>
                <a:sym typeface="+mn-ea"/>
              </a:rPr>
              <a:t>善工业固体废物污染环境防治制度。强化产生者责任，增加排污许可、管理台账、资源综合利用评价等制度</a:t>
            </a:r>
            <a:endParaRPr lang="en-US" altLang="zh-CN" sz="3200" b="1">
              <a:solidFill>
                <a:srgbClr val="0070C0"/>
              </a:solidFill>
              <a:uFillTx/>
              <a:latin typeface="微软雅黑" panose="020B0503020204020204" pitchFamily="34" charset="-122"/>
              <a:ea typeface="微软雅黑" panose="020B0503020204020204" pitchFamily="34" charset="-122"/>
              <a:sym typeface="+mn-ea"/>
            </a:endParaRPr>
          </a:p>
          <a:p>
            <a:pPr lvl="0" algn="l">
              <a:buClrTx/>
              <a:buSzTx/>
              <a:buFontTx/>
            </a:pPr>
            <a:endParaRPr lang="en-US" altLang="zh-CN" sz="3200" b="1">
              <a:solidFill>
                <a:srgbClr val="0070C0"/>
              </a:solidFill>
              <a:uFillTx/>
              <a:latin typeface="微软雅黑" panose="020B0503020204020204" pitchFamily="34" charset="-122"/>
              <a:ea typeface="微软雅黑" panose="020B0503020204020204" pitchFamily="34" charset="-122"/>
              <a:sym typeface="+mn-ea"/>
            </a:endParaRPr>
          </a:p>
        </p:txBody>
      </p:sp>
      <p:sp>
        <p:nvSpPr>
          <p:cNvPr id="8" name="圆角矩形 7"/>
          <p:cNvSpPr/>
          <p:nvPr/>
        </p:nvSpPr>
        <p:spPr>
          <a:xfrm>
            <a:off x="2422525" y="264795"/>
            <a:ext cx="2344420" cy="387985"/>
          </a:xfrm>
          <a:prstGeom prst="roundRect">
            <a:avLst>
              <a:gd name="adj" fmla="val 5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48" name="圆角矩形 47"/>
          <p:cNvSpPr/>
          <p:nvPr/>
        </p:nvSpPr>
        <p:spPr>
          <a:xfrm>
            <a:off x="320040" y="250825"/>
            <a:ext cx="2809240" cy="415290"/>
          </a:xfrm>
          <a:prstGeom prst="roundRect">
            <a:avLst>
              <a:gd name="adj" fmla="val 50000"/>
            </a:avLst>
          </a:prstGeom>
          <a:gradFill>
            <a:gsLst>
              <a:gs pos="0">
                <a:srgbClr val="0070C0">
                  <a:alpha val="94000"/>
                </a:srgbClr>
              </a:gs>
              <a:gs pos="100000">
                <a:srgbClr val="00B050">
                  <a:alpha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2" name="矩形 1"/>
          <p:cNvSpPr/>
          <p:nvPr/>
        </p:nvSpPr>
        <p:spPr>
          <a:xfrm>
            <a:off x="767715" y="2080260"/>
            <a:ext cx="9444355" cy="76200"/>
          </a:xfrm>
          <a:prstGeom prst="rect">
            <a:avLst/>
          </a:prstGeom>
          <a:gradFill>
            <a:gsLst>
              <a:gs pos="0">
                <a:srgbClr val="0070C0">
                  <a:alpha val="90000"/>
                </a:srgbClr>
              </a:gs>
              <a:gs pos="100000">
                <a:srgbClr val="00B05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83" name="矩形 82"/>
          <p:cNvSpPr/>
          <p:nvPr/>
        </p:nvSpPr>
        <p:spPr>
          <a:xfrm flipV="1">
            <a:off x="-3175" y="6689725"/>
            <a:ext cx="12191365" cy="168275"/>
          </a:xfrm>
          <a:prstGeom prst="rect">
            <a:avLst/>
          </a:prstGeom>
          <a:gradFill>
            <a:gsLst>
              <a:gs pos="0">
                <a:srgbClr val="0070C0">
                  <a:alpha val="94000"/>
                </a:srgbClr>
              </a:gs>
              <a:gs pos="100000">
                <a:srgbClr val="00B050">
                  <a:alpha val="7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3" name="文本框 2"/>
          <p:cNvSpPr txBox="1"/>
          <p:nvPr/>
        </p:nvSpPr>
        <p:spPr>
          <a:xfrm>
            <a:off x="767715" y="2302510"/>
            <a:ext cx="10025380" cy="3907790"/>
          </a:xfrm>
          <a:prstGeom prst="rect">
            <a:avLst/>
          </a:prstGeom>
          <a:noFill/>
        </p:spPr>
        <p:txBody>
          <a:bodyPr wrap="square" rtlCol="0" anchor="t">
            <a:spAutoFit/>
          </a:bodyPr>
          <a:p>
            <a:pPr>
              <a:buSzTx/>
            </a:pPr>
            <a:endParaRPr lang="zh-CN" altLang="en-US" sz="3200" b="1">
              <a:solidFill>
                <a:srgbClr val="0070C0"/>
              </a:solidFill>
              <a:uFillTx/>
              <a:latin typeface="微软雅黑" panose="020B0503020204020204" pitchFamily="34" charset="-122"/>
              <a:ea typeface="微软雅黑" panose="020B0503020204020204" pitchFamily="34" charset="-122"/>
              <a:sym typeface="+mn-ea"/>
            </a:endParaRPr>
          </a:p>
          <a:p>
            <a:pPr>
              <a:buSzTx/>
            </a:pPr>
            <a:r>
              <a:rPr lang="zh-CN" altLang="en-US" sz="2400">
                <a:solidFill>
                  <a:schemeClr val="tx1"/>
                </a:solidFill>
                <a:uFillTx/>
                <a:latin typeface="楷体" panose="02010609060101010101" charset="-122"/>
                <a:ea typeface="楷体" panose="02010609060101010101" charset="-122"/>
                <a:sym typeface="+mn-ea"/>
              </a:rPr>
              <a:t>    产生、收集、贮存、运输、利用、处置固体废物的单位和个人，应当采取措施，防止或者减少固体废物对环境的污染，对造成的环境污染依法承担责任。</a:t>
            </a:r>
            <a:endParaRPr lang="zh-CN" altLang="en-US" sz="2400">
              <a:solidFill>
                <a:schemeClr val="tx1"/>
              </a:solidFill>
              <a:uFillTx/>
              <a:latin typeface="楷体" panose="02010609060101010101" charset="-122"/>
              <a:ea typeface="楷体" panose="02010609060101010101" charset="-122"/>
              <a:sym typeface="+mn-ea"/>
            </a:endParaRPr>
          </a:p>
          <a:p>
            <a:pPr>
              <a:buSzTx/>
            </a:pPr>
            <a:r>
              <a:rPr lang="zh-CN" altLang="en-US" sz="2400">
                <a:solidFill>
                  <a:schemeClr val="tx1"/>
                </a:solidFill>
                <a:uFillTx/>
                <a:latin typeface="楷体" panose="02010609060101010101" charset="-122"/>
                <a:ea typeface="楷体" panose="02010609060101010101" charset="-122"/>
                <a:sym typeface="+mn-ea"/>
              </a:rPr>
              <a:t>                                             </a:t>
            </a:r>
            <a:r>
              <a:rPr lang="en-US" altLang="zh-CN" sz="2400">
                <a:solidFill>
                  <a:schemeClr val="tx1"/>
                </a:solidFill>
                <a:uFillTx/>
                <a:latin typeface="楷体" panose="02010609060101010101" charset="-122"/>
                <a:ea typeface="楷体" panose="02010609060101010101" charset="-122"/>
                <a:sym typeface="+mn-ea"/>
              </a:rPr>
              <a:t>--</a:t>
            </a:r>
            <a:r>
              <a:rPr lang="zh-CN" altLang="en-US" sz="2400">
                <a:solidFill>
                  <a:schemeClr val="tx1"/>
                </a:solidFill>
                <a:uFillTx/>
                <a:latin typeface="楷体" panose="02010609060101010101" charset="-122"/>
                <a:ea typeface="楷体" panose="02010609060101010101" charset="-122"/>
                <a:sym typeface="+mn-ea"/>
              </a:rPr>
              <a:t>第一章 第五条</a:t>
            </a:r>
            <a:endParaRPr lang="zh-CN" altLang="en-US" sz="2400">
              <a:solidFill>
                <a:schemeClr val="tx1"/>
              </a:solidFill>
              <a:uFillTx/>
              <a:latin typeface="楷体" panose="02010609060101010101" charset="-122"/>
              <a:ea typeface="楷体" panose="02010609060101010101" charset="-122"/>
              <a:sym typeface="+mn-ea"/>
            </a:endParaRPr>
          </a:p>
          <a:p>
            <a:pPr>
              <a:buSzTx/>
            </a:pPr>
            <a:r>
              <a:rPr lang="zh-CN" altLang="en-US" sz="2400">
                <a:solidFill>
                  <a:srgbClr val="0070C0"/>
                </a:solidFill>
                <a:uFillTx/>
                <a:latin typeface="楷体" panose="02010609060101010101" charset="-122"/>
                <a:ea typeface="楷体" panose="02010609060101010101" charset="-122"/>
                <a:sym typeface="+mn-ea"/>
              </a:rPr>
              <a:t>    </a:t>
            </a:r>
            <a:r>
              <a:rPr lang="zh-CN" altLang="en-US" sz="2400">
                <a:solidFill>
                  <a:schemeClr val="tx1"/>
                </a:solidFill>
                <a:uFillTx/>
                <a:latin typeface="楷体" panose="02010609060101010101" charset="-122"/>
                <a:ea typeface="楷体" panose="02010609060101010101" charset="-122"/>
                <a:sym typeface="+mn-ea"/>
              </a:rPr>
              <a:t>产生工业固体废物的单位应当向所在地生态环境主管部门提供工业固体废物的种类、数量、流向、贮存、利用、处置等有关材料，以及减少工业固体废物产生、促进综合利用的具体措施，并执行排污许可管理制度的相关规定。</a:t>
            </a:r>
            <a:endParaRPr lang="zh-CN" altLang="en-US" sz="2400">
              <a:solidFill>
                <a:schemeClr val="tx1"/>
              </a:solidFill>
              <a:uFillTx/>
              <a:latin typeface="楷体" panose="02010609060101010101" charset="-122"/>
              <a:ea typeface="楷体" panose="02010609060101010101" charset="-122"/>
              <a:sym typeface="+mn-ea"/>
            </a:endParaRPr>
          </a:p>
          <a:p>
            <a:pPr>
              <a:buSzTx/>
            </a:pPr>
            <a:r>
              <a:rPr lang="zh-CN" altLang="en-US" sz="2400">
                <a:solidFill>
                  <a:srgbClr val="0D0D0D"/>
                </a:solidFill>
                <a:latin typeface="楷体" panose="02010609060101010101" charset="-122"/>
                <a:ea typeface="楷体" panose="02010609060101010101" charset="-122"/>
                <a:sym typeface="+mn-ea"/>
              </a:rPr>
              <a:t>                                             </a:t>
            </a:r>
            <a:r>
              <a:rPr lang="en-US" altLang="zh-CN" sz="2400">
                <a:solidFill>
                  <a:srgbClr val="0D0D0D"/>
                </a:solidFill>
                <a:latin typeface="楷体" panose="02010609060101010101" charset="-122"/>
                <a:ea typeface="楷体" panose="02010609060101010101" charset="-122"/>
                <a:sym typeface="+mn-ea"/>
              </a:rPr>
              <a:t>--</a:t>
            </a:r>
            <a:r>
              <a:rPr lang="zh-CN" altLang="en-US" sz="2400">
                <a:solidFill>
                  <a:srgbClr val="0D0D0D"/>
                </a:solidFill>
                <a:latin typeface="楷体" panose="02010609060101010101" charset="-122"/>
                <a:ea typeface="楷体" panose="02010609060101010101" charset="-122"/>
                <a:sym typeface="+mn-ea"/>
              </a:rPr>
              <a:t>第三章 第三十九条</a:t>
            </a:r>
            <a:endParaRPr lang="zh-CN" altLang="en-US" sz="2400">
              <a:solidFill>
                <a:srgbClr val="0D0D0D"/>
              </a:solidFill>
              <a:latin typeface="楷体" panose="02010609060101010101" charset="-122"/>
              <a:ea typeface="楷体" panose="02010609060101010101" charset="-122"/>
              <a:sym typeface="+mn-ea"/>
            </a:endParaRPr>
          </a:p>
        </p:txBody>
      </p:sp>
      <p:sp>
        <p:nvSpPr>
          <p:cNvPr id="5" name="文本框 4"/>
          <p:cNvSpPr txBox="1"/>
          <p:nvPr/>
        </p:nvSpPr>
        <p:spPr>
          <a:xfrm>
            <a:off x="389890" y="267335"/>
            <a:ext cx="2827020" cy="398780"/>
          </a:xfrm>
          <a:prstGeom prst="rect">
            <a:avLst/>
          </a:prstGeom>
          <a:noFill/>
        </p:spPr>
        <p:txBody>
          <a:bodyPr wrap="square" rtlCol="0">
            <a:spAutoFit/>
          </a:bodyPr>
          <a:p>
            <a:pPr algn="l"/>
            <a:r>
              <a:rPr lang="en-US" altLang="zh-CN">
                <a:solidFill>
                  <a:schemeClr val="bg1"/>
                </a:solidFill>
                <a:sym typeface="+mn-ea"/>
              </a:rPr>
              <a:t>PART 02 . </a:t>
            </a:r>
            <a:r>
              <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主要修订内容</a:t>
            </a:r>
            <a:endPar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overrideClrMapping bg1="lt1" tx1="dk1" bg2="lt2" tx2="dk2" accent1="accent1" accent2="accent2" accent3="accent3" accent4="accent4" accent5="accent5" accent6="accent6" hlink="hlink" folHlink="folHlink"/>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2422525" y="264795"/>
            <a:ext cx="2344420" cy="387985"/>
          </a:xfrm>
          <a:prstGeom prst="roundRect">
            <a:avLst>
              <a:gd name="adj" fmla="val 5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48" name="圆角矩形 47"/>
          <p:cNvSpPr/>
          <p:nvPr/>
        </p:nvSpPr>
        <p:spPr>
          <a:xfrm>
            <a:off x="320040" y="250825"/>
            <a:ext cx="2795905" cy="415290"/>
          </a:xfrm>
          <a:prstGeom prst="roundRect">
            <a:avLst>
              <a:gd name="adj" fmla="val 50000"/>
            </a:avLst>
          </a:prstGeom>
          <a:gradFill>
            <a:gsLst>
              <a:gs pos="0">
                <a:srgbClr val="0070C0">
                  <a:alpha val="94000"/>
                </a:srgbClr>
              </a:gs>
              <a:gs pos="100000">
                <a:srgbClr val="00B050">
                  <a:alpha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2" name="矩形 1"/>
          <p:cNvSpPr/>
          <p:nvPr/>
        </p:nvSpPr>
        <p:spPr>
          <a:xfrm flipV="1">
            <a:off x="958215" y="2918460"/>
            <a:ext cx="3261995" cy="71755"/>
          </a:xfrm>
          <a:prstGeom prst="rect">
            <a:avLst/>
          </a:prstGeom>
          <a:gradFill>
            <a:gsLst>
              <a:gs pos="0">
                <a:srgbClr val="0070C0">
                  <a:alpha val="90000"/>
                </a:srgbClr>
              </a:gs>
              <a:gs pos="100000">
                <a:srgbClr val="00B05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83" name="矩形 82"/>
          <p:cNvSpPr/>
          <p:nvPr/>
        </p:nvSpPr>
        <p:spPr>
          <a:xfrm flipV="1">
            <a:off x="-3175" y="6689725"/>
            <a:ext cx="12191365" cy="168275"/>
          </a:xfrm>
          <a:prstGeom prst="rect">
            <a:avLst/>
          </a:prstGeom>
          <a:gradFill>
            <a:gsLst>
              <a:gs pos="0">
                <a:srgbClr val="0070C0">
                  <a:alpha val="94000"/>
                </a:srgbClr>
              </a:gs>
              <a:gs pos="100000">
                <a:srgbClr val="00B050">
                  <a:alpha val="7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3" name="文本框 2"/>
          <p:cNvSpPr txBox="1"/>
          <p:nvPr/>
        </p:nvSpPr>
        <p:spPr>
          <a:xfrm>
            <a:off x="868680" y="857250"/>
            <a:ext cx="10447020" cy="2061210"/>
          </a:xfrm>
          <a:prstGeom prst="rect">
            <a:avLst/>
          </a:prstGeom>
          <a:noFill/>
        </p:spPr>
        <p:txBody>
          <a:bodyPr wrap="square" rtlCol="0" anchor="t">
            <a:spAutoFit/>
          </a:bodyPr>
          <a:p>
            <a:pPr algn="l">
              <a:buClrTx/>
              <a:buSzTx/>
              <a:buFontTx/>
            </a:pPr>
            <a:r>
              <a:rPr lang="en-US" altLang="zh-CN" sz="3200" b="1">
                <a:solidFill>
                  <a:srgbClr val="0070C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3200" b="1">
                <a:solidFill>
                  <a:srgbClr val="0070C0"/>
                </a:solidFill>
                <a:uFillTx/>
                <a:latin typeface="微软雅黑" panose="020B0503020204020204" pitchFamily="34" charset="-122"/>
                <a:ea typeface="微软雅黑" panose="020B0503020204020204" pitchFamily="34" charset="-122"/>
                <a:sym typeface="+mn-ea"/>
              </a:rPr>
              <a:t>、</a:t>
            </a:r>
            <a:r>
              <a:rPr lang="en-US" altLang="zh-CN" sz="3200" b="1">
                <a:solidFill>
                  <a:srgbClr val="0070C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完善生活垃圾污染环境防治制度。明确国家推行生活垃圾分类制度，确立生活垃圾分类的原则。统筹城乡，加强农村生活垃圾污染环境防治。规定地方可以结合实际制定生活垃圾具体管理办法</a:t>
            </a:r>
            <a:endParaRPr lang="zh-CN" altLang="en-US" sz="3200" b="1">
              <a:latin typeface="微软雅黑" panose="020B0503020204020204" pitchFamily="34" charset="-122"/>
              <a:ea typeface="微软雅黑" panose="020B0503020204020204" pitchFamily="34" charset="-122"/>
            </a:endParaRPr>
          </a:p>
        </p:txBody>
      </p:sp>
      <p:sp>
        <p:nvSpPr>
          <p:cNvPr id="6" name="文本框 5"/>
          <p:cNvSpPr txBox="1"/>
          <p:nvPr/>
        </p:nvSpPr>
        <p:spPr>
          <a:xfrm>
            <a:off x="958215" y="3245485"/>
            <a:ext cx="10101580" cy="860425"/>
          </a:xfrm>
          <a:prstGeom prst="rect">
            <a:avLst/>
          </a:prstGeom>
          <a:noFill/>
        </p:spPr>
        <p:txBody>
          <a:bodyPr wrap="square" rtlCol="0" anchor="t">
            <a:spAutoFit/>
          </a:bodyPr>
          <a:p>
            <a:pPr algn="l">
              <a:buClrTx/>
              <a:buSzTx/>
              <a:buFontTx/>
            </a:pPr>
            <a:endParaRPr lang="zh-CN" altLang="en-US" sz="3200">
              <a:solidFill>
                <a:srgbClr val="0D0D0D"/>
              </a:solidFill>
              <a:latin typeface="楷体" panose="02010609060101010101" charset="-122"/>
              <a:ea typeface="楷体" panose="02010609060101010101" charset="-122"/>
            </a:endParaRPr>
          </a:p>
          <a:p>
            <a:endParaRPr lang="zh-CN" altLang="en-US"/>
          </a:p>
        </p:txBody>
      </p:sp>
      <p:sp>
        <p:nvSpPr>
          <p:cNvPr id="7" name="文本框 6"/>
          <p:cNvSpPr txBox="1"/>
          <p:nvPr/>
        </p:nvSpPr>
        <p:spPr>
          <a:xfrm>
            <a:off x="868680" y="3127375"/>
            <a:ext cx="10072370" cy="3046095"/>
          </a:xfrm>
          <a:prstGeom prst="rect">
            <a:avLst/>
          </a:prstGeom>
          <a:noFill/>
        </p:spPr>
        <p:txBody>
          <a:bodyPr wrap="square" rtlCol="0" anchor="t">
            <a:spAutoFit/>
          </a:bodyPr>
          <a:p>
            <a:pPr algn="l">
              <a:buClrTx/>
              <a:buSzTx/>
              <a:buFontTx/>
            </a:pPr>
            <a:r>
              <a:rPr lang="en-US" altLang="zh-CN" sz="2400">
                <a:solidFill>
                  <a:schemeClr val="tx1"/>
                </a:solidFill>
                <a:uFillTx/>
                <a:latin typeface="楷体" panose="02010609060101010101" charset="-122"/>
                <a:ea typeface="楷体" panose="02010609060101010101" charset="-122"/>
                <a:sym typeface="宋体" panose="02010600030101010101" pitchFamily="2" charset="-122"/>
              </a:rPr>
              <a:t>    </a:t>
            </a:r>
            <a:r>
              <a:rPr lang="zh-CN" altLang="en-US" sz="2400">
                <a:solidFill>
                  <a:schemeClr val="tx1"/>
                </a:solidFill>
                <a:uFillTx/>
                <a:latin typeface="楷体" panose="02010609060101010101" charset="-122"/>
                <a:ea typeface="楷体" panose="02010609060101010101" charset="-122"/>
                <a:sym typeface="宋体" panose="02010600030101010101" pitchFamily="2" charset="-122"/>
              </a:rPr>
              <a:t>县级以上地方人民政府应当建立生活垃圾分类工作协调机制，加强和统筹生活垃圾分类管理能力建设。</a:t>
            </a:r>
            <a:endParaRPr lang="zh-CN" altLang="en-US" sz="2400">
              <a:solidFill>
                <a:schemeClr val="tx1"/>
              </a:solidFill>
              <a:uFillTx/>
              <a:latin typeface="楷体" panose="02010609060101010101" charset="-122"/>
              <a:ea typeface="楷体" panose="02010609060101010101" charset="-122"/>
              <a:sym typeface="宋体" panose="02010600030101010101" pitchFamily="2" charset="-122"/>
            </a:endParaRPr>
          </a:p>
          <a:p>
            <a:pPr algn="l">
              <a:buClrTx/>
              <a:buSzTx/>
              <a:buFontTx/>
            </a:pPr>
            <a:r>
              <a:rPr lang="zh-CN" altLang="en-US" sz="2400">
                <a:solidFill>
                  <a:schemeClr val="tx1"/>
                </a:solidFill>
                <a:uFillTx/>
                <a:latin typeface="楷体" panose="02010609060101010101" charset="-122"/>
                <a:ea typeface="楷体" panose="02010609060101010101" charset="-122"/>
                <a:sym typeface="宋体" panose="02010600030101010101" pitchFamily="2" charset="-122"/>
              </a:rPr>
              <a:t>    各级人民政府及其有关部门应当组织开展生活垃圾分类宣传，教育引导公众养成生活垃圾分类习惯，督促和指导生活垃圾分类工作。</a:t>
            </a:r>
            <a:endParaRPr lang="zh-CN" altLang="en-US" sz="2400">
              <a:solidFill>
                <a:schemeClr val="tx1"/>
              </a:solidFill>
              <a:uFillTx/>
              <a:latin typeface="楷体" panose="02010609060101010101" charset="-122"/>
              <a:ea typeface="楷体" panose="02010609060101010101" charset="-122"/>
              <a:sym typeface="宋体" panose="02010600030101010101" pitchFamily="2" charset="-122"/>
            </a:endParaRPr>
          </a:p>
          <a:p>
            <a:pPr algn="l">
              <a:buClrTx/>
              <a:buSzTx/>
              <a:buFontTx/>
            </a:pPr>
            <a:r>
              <a:rPr lang="zh-CN" altLang="en-US" sz="2400">
                <a:solidFill>
                  <a:schemeClr val="tx1"/>
                </a:solidFill>
                <a:uFillTx/>
                <a:latin typeface="楷体" panose="02010609060101010101" charset="-122"/>
                <a:ea typeface="楷体" panose="02010609060101010101" charset="-122"/>
                <a:sym typeface="宋体" panose="02010600030101010101" pitchFamily="2" charset="-122"/>
              </a:rPr>
              <a:t>                                            </a:t>
            </a:r>
            <a:r>
              <a:rPr lang="en-US" altLang="zh-CN" sz="2400">
                <a:solidFill>
                  <a:schemeClr val="tx1"/>
                </a:solidFill>
                <a:uFillTx/>
                <a:latin typeface="楷体" panose="02010609060101010101" charset="-122"/>
                <a:ea typeface="楷体" panose="02010609060101010101" charset="-122"/>
                <a:sym typeface="宋体" panose="02010600030101010101" pitchFamily="2" charset="-122"/>
              </a:rPr>
              <a:t>--</a:t>
            </a:r>
            <a:r>
              <a:rPr lang="zh-CN" altLang="en-US" sz="2400">
                <a:solidFill>
                  <a:schemeClr val="tx1"/>
                </a:solidFill>
                <a:uFillTx/>
                <a:latin typeface="楷体" panose="02010609060101010101" charset="-122"/>
                <a:ea typeface="楷体" panose="02010609060101010101" charset="-122"/>
                <a:sym typeface="宋体" panose="02010600030101010101" pitchFamily="2" charset="-122"/>
              </a:rPr>
              <a:t>第四章 第四十三条</a:t>
            </a:r>
            <a:endParaRPr lang="zh-CN" altLang="en-US" sz="2400">
              <a:solidFill>
                <a:schemeClr val="tx1"/>
              </a:solidFill>
              <a:uFillTx/>
              <a:latin typeface="楷体" panose="02010609060101010101" charset="-122"/>
              <a:ea typeface="楷体" panose="02010609060101010101" charset="-122"/>
              <a:sym typeface="宋体" panose="02010600030101010101" pitchFamily="2" charset="-122"/>
            </a:endParaRPr>
          </a:p>
          <a:p>
            <a:pPr algn="l">
              <a:buClrTx/>
              <a:buSzTx/>
              <a:buFontTx/>
            </a:pPr>
            <a:r>
              <a:rPr lang="zh-CN" altLang="en-US" sz="2400">
                <a:solidFill>
                  <a:schemeClr val="tx1"/>
                </a:solidFill>
                <a:uFillTx/>
                <a:latin typeface="楷体" panose="02010609060101010101" charset="-122"/>
                <a:ea typeface="楷体" panose="02010609060101010101" charset="-122"/>
                <a:sym typeface="宋体" panose="02010600030101010101" pitchFamily="2" charset="-122"/>
              </a:rPr>
              <a:t>    产生生活垃圾的单位、家庭和个人应当依法履行生活垃圾源头减量和分类投放义务，承担生活垃圾产生者责任。</a:t>
            </a:r>
            <a:endParaRPr lang="zh-CN" altLang="en-US" sz="2400">
              <a:solidFill>
                <a:schemeClr val="tx1"/>
              </a:solidFill>
              <a:uFillTx/>
              <a:latin typeface="楷体" panose="02010609060101010101" charset="-122"/>
              <a:ea typeface="楷体" panose="02010609060101010101" charset="-122"/>
              <a:sym typeface="宋体" panose="02010600030101010101" pitchFamily="2" charset="-122"/>
            </a:endParaRPr>
          </a:p>
          <a:p>
            <a:pPr algn="l">
              <a:buClrTx/>
              <a:buSzTx/>
              <a:buFontTx/>
            </a:pPr>
            <a:r>
              <a:rPr lang="zh-CN" altLang="en-US" sz="2400">
                <a:solidFill>
                  <a:schemeClr val="tx1"/>
                </a:solidFill>
                <a:uFillTx/>
                <a:latin typeface="楷体" panose="02010609060101010101" charset="-122"/>
                <a:ea typeface="楷体" panose="02010609060101010101" charset="-122"/>
                <a:sym typeface="宋体" panose="02010600030101010101" pitchFamily="2" charset="-122"/>
              </a:rPr>
              <a:t>                                             </a:t>
            </a:r>
            <a:r>
              <a:rPr lang="en-US" altLang="zh-CN" sz="2400">
                <a:solidFill>
                  <a:schemeClr val="tx1"/>
                </a:solidFill>
                <a:uFillTx/>
                <a:latin typeface="楷体" panose="02010609060101010101" charset="-122"/>
                <a:ea typeface="楷体" panose="02010609060101010101" charset="-122"/>
                <a:sym typeface="宋体" panose="02010600030101010101" pitchFamily="2" charset="-122"/>
              </a:rPr>
              <a:t>--</a:t>
            </a:r>
            <a:r>
              <a:rPr lang="zh-CN" altLang="en-US" sz="2400">
                <a:solidFill>
                  <a:schemeClr val="tx1"/>
                </a:solidFill>
                <a:uFillTx/>
                <a:latin typeface="楷体" panose="02010609060101010101" charset="-122"/>
                <a:ea typeface="楷体" panose="02010609060101010101" charset="-122"/>
                <a:sym typeface="宋体" panose="02010600030101010101" pitchFamily="2" charset="-122"/>
              </a:rPr>
              <a:t>第四章 第四十九条</a:t>
            </a:r>
            <a:endParaRPr lang="zh-CN" altLang="en-US" sz="2400">
              <a:solidFill>
                <a:schemeClr val="tx1"/>
              </a:solidFill>
              <a:uFillTx/>
              <a:latin typeface="楷体" panose="02010609060101010101" charset="-122"/>
              <a:ea typeface="楷体" panose="02010609060101010101" charset="-122"/>
              <a:sym typeface="宋体" panose="02010600030101010101" pitchFamily="2" charset="-122"/>
            </a:endParaRPr>
          </a:p>
        </p:txBody>
      </p:sp>
      <p:sp>
        <p:nvSpPr>
          <p:cNvPr id="5" name="文本框 4"/>
          <p:cNvSpPr txBox="1"/>
          <p:nvPr/>
        </p:nvSpPr>
        <p:spPr>
          <a:xfrm>
            <a:off x="389890" y="267335"/>
            <a:ext cx="2827020" cy="398780"/>
          </a:xfrm>
          <a:prstGeom prst="rect">
            <a:avLst/>
          </a:prstGeom>
          <a:noFill/>
        </p:spPr>
        <p:txBody>
          <a:bodyPr wrap="square" rtlCol="0">
            <a:spAutoFit/>
          </a:bodyPr>
          <a:p>
            <a:pPr algn="l"/>
            <a:r>
              <a:rPr lang="en-US" altLang="zh-CN">
                <a:solidFill>
                  <a:schemeClr val="bg1"/>
                </a:solidFill>
                <a:sym typeface="+mn-ea"/>
              </a:rPr>
              <a:t>PART 02 . </a:t>
            </a:r>
            <a:r>
              <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主要修订内容</a:t>
            </a:r>
            <a:endPar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48640" y="4013200"/>
            <a:ext cx="11460480" cy="2676525"/>
          </a:xfrm>
          <a:prstGeom prst="rect">
            <a:avLst/>
          </a:prstGeom>
          <a:noFill/>
        </p:spPr>
        <p:txBody>
          <a:bodyPr wrap="none" rtlCol="0">
            <a:spAutoFit/>
          </a:bodyPr>
          <a:lstStyle/>
          <a:p>
            <a:pPr algn="l">
              <a:buClrTx/>
              <a:buSzTx/>
              <a:buFontTx/>
            </a:pPr>
            <a:r>
              <a:rPr lang="en-US" altLang="zh-CN" sz="2400">
                <a:solidFill>
                  <a:schemeClr val="tx1"/>
                </a:solidFill>
                <a:uFillTx/>
                <a:latin typeface="楷体" panose="02010609060101010101" charset="-122"/>
                <a:ea typeface="楷体" panose="02010609060101010101" charset="-122"/>
              </a:rPr>
              <a:t>    </a:t>
            </a:r>
            <a:r>
              <a:rPr lang="zh-CN" altLang="en-US" sz="2400">
                <a:solidFill>
                  <a:schemeClr val="tx1"/>
                </a:solidFill>
                <a:uFillTx/>
                <a:latin typeface="楷体" panose="02010609060101010101" charset="-122"/>
                <a:ea typeface="楷体" panose="02010609060101010101" charset="-122"/>
              </a:rPr>
              <a:t>产生秸秆、废弃农用薄膜、农药包装废弃物等农业固体废物的单位和其他生产</a:t>
            </a:r>
            <a:endParaRPr lang="zh-CN" altLang="en-US" sz="2400">
              <a:solidFill>
                <a:schemeClr val="tx1"/>
              </a:solidFill>
              <a:uFillTx/>
              <a:latin typeface="楷体" panose="02010609060101010101" charset="-122"/>
              <a:ea typeface="楷体" panose="02010609060101010101" charset="-122"/>
            </a:endParaRPr>
          </a:p>
          <a:p>
            <a:pPr algn="l">
              <a:buClrTx/>
              <a:buSzTx/>
              <a:buFontTx/>
            </a:pPr>
            <a:r>
              <a:rPr lang="zh-CN" altLang="en-US" sz="2400">
                <a:solidFill>
                  <a:schemeClr val="tx1"/>
                </a:solidFill>
                <a:uFillTx/>
                <a:latin typeface="楷体" panose="02010609060101010101" charset="-122"/>
                <a:ea typeface="楷体" panose="02010609060101010101" charset="-122"/>
              </a:rPr>
              <a:t>经营者，应当采取回收利用和其他防止污染环境的措施。</a:t>
            </a:r>
            <a:endParaRPr lang="zh-CN" altLang="en-US" sz="2400">
              <a:solidFill>
                <a:schemeClr val="tx1"/>
              </a:solidFill>
              <a:uFillTx/>
              <a:latin typeface="楷体" panose="02010609060101010101" charset="-122"/>
              <a:ea typeface="楷体" panose="02010609060101010101" charset="-122"/>
            </a:endParaRPr>
          </a:p>
          <a:p>
            <a:pPr algn="l">
              <a:buClrTx/>
              <a:buSzTx/>
              <a:buFontTx/>
            </a:pPr>
            <a:r>
              <a:rPr lang="en-US" altLang="zh-CN" sz="2400">
                <a:solidFill>
                  <a:schemeClr val="tx1"/>
                </a:solidFill>
                <a:uFillTx/>
                <a:latin typeface="楷体" panose="02010609060101010101" charset="-122"/>
                <a:ea typeface="楷体" panose="02010609060101010101" charset="-122"/>
              </a:rPr>
              <a:t>                                                   --</a:t>
            </a:r>
            <a:r>
              <a:rPr lang="zh-CN" altLang="en-US" sz="2400">
                <a:solidFill>
                  <a:schemeClr val="tx1"/>
                </a:solidFill>
                <a:uFillTx/>
                <a:latin typeface="楷体" panose="02010609060101010101" charset="-122"/>
                <a:ea typeface="楷体" panose="02010609060101010101" charset="-122"/>
              </a:rPr>
              <a:t>第五章  第六十五条</a:t>
            </a:r>
            <a:endParaRPr lang="zh-CN" altLang="en-US" sz="2400">
              <a:solidFill>
                <a:schemeClr val="tx1"/>
              </a:solidFill>
              <a:uFillTx/>
              <a:latin typeface="楷体" panose="02010609060101010101" charset="-122"/>
              <a:ea typeface="楷体" panose="02010609060101010101" charset="-122"/>
            </a:endParaRPr>
          </a:p>
          <a:p>
            <a:pPr algn="l">
              <a:buClrTx/>
              <a:buSzTx/>
              <a:buFontTx/>
            </a:pPr>
            <a:r>
              <a:rPr lang="zh-CN" altLang="en-US" sz="2400">
                <a:solidFill>
                  <a:schemeClr val="tx1"/>
                </a:solidFill>
                <a:uFillTx/>
                <a:latin typeface="楷体" panose="02010609060101010101" charset="-122"/>
                <a:ea typeface="楷体" panose="02010609060101010101" charset="-122"/>
              </a:rPr>
              <a:t>   各级各类实验室及其设立单位应当设立加强对实验室产生固体废物的管理，依法</a:t>
            </a:r>
            <a:endParaRPr lang="zh-CN" altLang="en-US" sz="2400">
              <a:solidFill>
                <a:schemeClr val="tx1"/>
              </a:solidFill>
              <a:uFillTx/>
              <a:latin typeface="楷体" panose="02010609060101010101" charset="-122"/>
              <a:ea typeface="楷体" panose="02010609060101010101" charset="-122"/>
            </a:endParaRPr>
          </a:p>
          <a:p>
            <a:pPr algn="l">
              <a:buClrTx/>
              <a:buSzTx/>
              <a:buFontTx/>
            </a:pPr>
            <a:r>
              <a:rPr lang="zh-CN" altLang="en-US" sz="2400">
                <a:solidFill>
                  <a:schemeClr val="tx1"/>
                </a:solidFill>
                <a:uFillTx/>
                <a:latin typeface="楷体" panose="02010609060101010101" charset="-122"/>
                <a:ea typeface="楷体" panose="02010609060101010101" charset="-122"/>
              </a:rPr>
              <a:t>收集、贮存、运输、利用、处置实验室固体废物，实验室固体废物属于危险废物的，</a:t>
            </a:r>
            <a:endParaRPr lang="zh-CN" altLang="en-US" sz="2400">
              <a:solidFill>
                <a:schemeClr val="tx1"/>
              </a:solidFill>
              <a:uFillTx/>
              <a:latin typeface="楷体" panose="02010609060101010101" charset="-122"/>
              <a:ea typeface="楷体" panose="02010609060101010101" charset="-122"/>
            </a:endParaRPr>
          </a:p>
          <a:p>
            <a:pPr algn="l">
              <a:buClrTx/>
              <a:buSzTx/>
              <a:buFontTx/>
            </a:pPr>
            <a:r>
              <a:rPr lang="zh-CN" altLang="en-US" sz="2400">
                <a:solidFill>
                  <a:schemeClr val="tx1"/>
                </a:solidFill>
                <a:uFillTx/>
                <a:latin typeface="楷体" panose="02010609060101010101" charset="-122"/>
                <a:ea typeface="楷体" panose="02010609060101010101" charset="-122"/>
              </a:rPr>
              <a:t>应当按照危险废物管理。</a:t>
            </a:r>
            <a:endParaRPr lang="zh-CN" altLang="en-US" sz="2400">
              <a:solidFill>
                <a:schemeClr val="tx1"/>
              </a:solidFill>
              <a:uFillTx/>
              <a:latin typeface="楷体" panose="02010609060101010101" charset="-122"/>
              <a:ea typeface="楷体" panose="02010609060101010101" charset="-122"/>
            </a:endParaRPr>
          </a:p>
          <a:p>
            <a:pPr algn="l">
              <a:buClrTx/>
              <a:buSzTx/>
              <a:buFontTx/>
            </a:pPr>
            <a:r>
              <a:rPr lang="en-US" altLang="zh-CN" sz="2400">
                <a:solidFill>
                  <a:schemeClr val="tx1"/>
                </a:solidFill>
                <a:uFillTx/>
                <a:latin typeface="楷体" panose="02010609060101010101" charset="-122"/>
                <a:ea typeface="楷体" panose="02010609060101010101" charset="-122"/>
              </a:rPr>
              <a:t>                                                   --</a:t>
            </a:r>
            <a:r>
              <a:rPr lang="zh-CN" altLang="en-US" sz="2400">
                <a:solidFill>
                  <a:schemeClr val="tx1"/>
                </a:solidFill>
                <a:uFillTx/>
                <a:latin typeface="楷体" panose="02010609060101010101" charset="-122"/>
                <a:ea typeface="楷体" panose="02010609060101010101" charset="-122"/>
              </a:rPr>
              <a:t>第五章  第七十三条</a:t>
            </a:r>
            <a:r>
              <a:rPr lang="en-US" altLang="zh-CN" sz="2400">
                <a:solidFill>
                  <a:schemeClr val="tx1"/>
                </a:solidFill>
                <a:uFillTx/>
                <a:latin typeface="楷体" panose="02010609060101010101" charset="-122"/>
                <a:ea typeface="楷体" panose="02010609060101010101" charset="-122"/>
              </a:rPr>
              <a:t>                                        </a:t>
            </a:r>
            <a:endParaRPr lang="en-US" altLang="zh-CN" sz="2400">
              <a:solidFill>
                <a:schemeClr val="tx1"/>
              </a:solidFill>
              <a:uFillTx/>
              <a:latin typeface="楷体" panose="02010609060101010101" charset="-122"/>
              <a:ea typeface="楷体" panose="02010609060101010101" charset="-122"/>
            </a:endParaRPr>
          </a:p>
        </p:txBody>
      </p:sp>
      <p:sp>
        <p:nvSpPr>
          <p:cNvPr id="8" name="圆角矩形 7"/>
          <p:cNvSpPr/>
          <p:nvPr/>
        </p:nvSpPr>
        <p:spPr>
          <a:xfrm>
            <a:off x="2422525" y="264795"/>
            <a:ext cx="2344420" cy="387985"/>
          </a:xfrm>
          <a:prstGeom prst="roundRect">
            <a:avLst>
              <a:gd name="adj" fmla="val 5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48" name="圆角矩形 47"/>
          <p:cNvSpPr/>
          <p:nvPr/>
        </p:nvSpPr>
        <p:spPr>
          <a:xfrm>
            <a:off x="320040" y="250825"/>
            <a:ext cx="2947035" cy="415290"/>
          </a:xfrm>
          <a:prstGeom prst="roundRect">
            <a:avLst>
              <a:gd name="adj" fmla="val 50000"/>
            </a:avLst>
          </a:prstGeom>
          <a:gradFill>
            <a:gsLst>
              <a:gs pos="0">
                <a:srgbClr val="0070C0">
                  <a:alpha val="94000"/>
                </a:srgbClr>
              </a:gs>
              <a:gs pos="100000">
                <a:srgbClr val="00B050">
                  <a:alpha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2" name="矩形 1"/>
          <p:cNvSpPr/>
          <p:nvPr/>
        </p:nvSpPr>
        <p:spPr>
          <a:xfrm flipV="1">
            <a:off x="915035" y="3900170"/>
            <a:ext cx="10460355" cy="76200"/>
          </a:xfrm>
          <a:prstGeom prst="rect">
            <a:avLst/>
          </a:prstGeom>
          <a:gradFill>
            <a:gsLst>
              <a:gs pos="0">
                <a:srgbClr val="0070C0">
                  <a:alpha val="90000"/>
                </a:srgbClr>
              </a:gs>
              <a:gs pos="100000">
                <a:srgbClr val="00B05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83" name="矩形 82"/>
          <p:cNvSpPr/>
          <p:nvPr/>
        </p:nvSpPr>
        <p:spPr>
          <a:xfrm flipV="1">
            <a:off x="-3175" y="6689725"/>
            <a:ext cx="12191365" cy="168275"/>
          </a:xfrm>
          <a:prstGeom prst="rect">
            <a:avLst/>
          </a:prstGeom>
          <a:gradFill>
            <a:gsLst>
              <a:gs pos="0">
                <a:srgbClr val="0070C0">
                  <a:alpha val="94000"/>
                </a:srgbClr>
              </a:gs>
              <a:gs pos="100000">
                <a:srgbClr val="00B050">
                  <a:alpha val="7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3" name="文本框 2"/>
          <p:cNvSpPr txBox="1"/>
          <p:nvPr/>
        </p:nvSpPr>
        <p:spPr>
          <a:xfrm>
            <a:off x="816610" y="804545"/>
            <a:ext cx="10558780" cy="3538220"/>
          </a:xfrm>
          <a:prstGeom prst="rect">
            <a:avLst/>
          </a:prstGeom>
          <a:noFill/>
        </p:spPr>
        <p:txBody>
          <a:bodyPr wrap="square" rtlCol="0" anchor="t">
            <a:spAutoFit/>
          </a:bodyPr>
          <a:p>
            <a:pPr>
              <a:buSzTx/>
            </a:pPr>
            <a:r>
              <a:rPr lang="zh-CN" altLang="en-US" sz="3200" b="1">
                <a:solidFill>
                  <a:srgbClr val="0070C0"/>
                </a:solidFill>
                <a:uFillTx/>
                <a:latin typeface="微软雅黑" panose="020B0503020204020204" pitchFamily="34" charset="-122"/>
                <a:ea typeface="微软雅黑" panose="020B0503020204020204" pitchFamily="34" charset="-122"/>
                <a:sym typeface="+mn-ea"/>
              </a:rPr>
              <a:t>5、完善建筑垃圾、农业固体废物等污染环境防治制度。建立建筑垃圾分类处理、全过程管理制度。健全秸秆、废弃农用薄膜、畜禽粪污等农业固体废物污染环境防治制度。明确国家建立电器电子、铅蓄电池、车用动力电池等产品的生产者责任延伸制度。加强过度包装、塑料污染治理力度。明确污泥处理、实验室固体废物管理等基本要求</a:t>
            </a:r>
            <a:endParaRPr lang="zh-CN" altLang="en-US" sz="3200">
              <a:solidFill>
                <a:srgbClr val="0D0D0D"/>
              </a:solidFill>
              <a:latin typeface="楷体" panose="02010609060101010101" charset="-122"/>
              <a:ea typeface="楷体" panose="02010609060101010101" charset="-122"/>
            </a:endParaRPr>
          </a:p>
          <a:p>
            <a:pPr>
              <a:buSzTx/>
            </a:pPr>
            <a:endParaRPr lang="zh-CN" altLang="en-US" sz="3200">
              <a:latin typeface="楷体" panose="02010609060101010101" charset="-122"/>
              <a:ea typeface="楷体" panose="02010609060101010101" charset="-122"/>
            </a:endParaRPr>
          </a:p>
        </p:txBody>
      </p:sp>
      <p:sp>
        <p:nvSpPr>
          <p:cNvPr id="5" name="文本框 4"/>
          <p:cNvSpPr txBox="1"/>
          <p:nvPr/>
        </p:nvSpPr>
        <p:spPr>
          <a:xfrm>
            <a:off x="389890" y="267335"/>
            <a:ext cx="2827020" cy="398780"/>
          </a:xfrm>
          <a:prstGeom prst="rect">
            <a:avLst/>
          </a:prstGeom>
          <a:noFill/>
        </p:spPr>
        <p:txBody>
          <a:bodyPr wrap="square" rtlCol="0">
            <a:spAutoFit/>
          </a:bodyPr>
          <a:p>
            <a:pPr algn="l"/>
            <a:r>
              <a:rPr lang="en-US" altLang="zh-CN">
                <a:solidFill>
                  <a:schemeClr val="bg1"/>
                </a:solidFill>
                <a:sym typeface="+mn-ea"/>
              </a:rPr>
              <a:t>PART 02 . </a:t>
            </a:r>
            <a:r>
              <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主要修订内容</a:t>
            </a:r>
            <a:endPar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26770" y="3796665"/>
            <a:ext cx="10387965" cy="1938020"/>
          </a:xfrm>
          <a:prstGeom prst="rect">
            <a:avLst/>
          </a:prstGeom>
          <a:noFill/>
        </p:spPr>
        <p:txBody>
          <a:bodyPr wrap="square" rtlCol="0">
            <a:spAutoFit/>
          </a:bodyPr>
          <a:lstStyle/>
          <a:p>
            <a:pPr algn="l"/>
            <a:r>
              <a:rPr lang="en-US" altLang="zh-CN" sz="2400">
                <a:solidFill>
                  <a:schemeClr val="tx1"/>
                </a:solidFill>
                <a:uFillTx/>
                <a:latin typeface="楷体" panose="02010609060101010101" charset="-122"/>
                <a:ea typeface="楷体" panose="02010609060101010101" charset="-122"/>
              </a:rPr>
              <a:t>    </a:t>
            </a:r>
            <a:r>
              <a:rPr lang="zh-CN" altLang="en-US" sz="2400">
                <a:solidFill>
                  <a:schemeClr val="tx1"/>
                </a:solidFill>
                <a:uFillTx/>
                <a:latin typeface="楷体" panose="02010609060101010101" charset="-122"/>
                <a:ea typeface="楷体" panose="02010609060101010101" charset="-122"/>
              </a:rPr>
              <a:t>转移危险废物的，应当按照国家有关规定填写、运行危险废物电子或者纸质转移联单。</a:t>
            </a:r>
            <a:endParaRPr lang="zh-CN" altLang="en-US" sz="2400">
              <a:solidFill>
                <a:schemeClr val="tx1"/>
              </a:solidFill>
              <a:uFillTx/>
              <a:latin typeface="楷体" panose="02010609060101010101" charset="-122"/>
              <a:ea typeface="楷体" panose="02010609060101010101" charset="-122"/>
            </a:endParaRPr>
          </a:p>
          <a:p>
            <a:pPr algn="l"/>
            <a:r>
              <a:rPr lang="zh-CN" altLang="en-US" sz="2400">
                <a:solidFill>
                  <a:schemeClr val="tx1"/>
                </a:solidFill>
                <a:uFillTx/>
                <a:latin typeface="楷体" panose="02010609060101010101" charset="-122"/>
                <a:ea typeface="楷体" panose="02010609060101010101" charset="-122"/>
              </a:rPr>
              <a:t>    危险废物转移管理应当全程管控、提高效率，具体办法由国务院生态环境主管部门会同国务院交通运输主管部门和公安部制定。</a:t>
            </a:r>
            <a:endParaRPr lang="zh-CN" altLang="en-US" sz="2400">
              <a:solidFill>
                <a:schemeClr val="tx1"/>
              </a:solidFill>
              <a:uFillTx/>
              <a:latin typeface="楷体" panose="02010609060101010101" charset="-122"/>
              <a:ea typeface="楷体" panose="02010609060101010101" charset="-122"/>
            </a:endParaRPr>
          </a:p>
          <a:p>
            <a:pPr algn="l"/>
            <a:r>
              <a:rPr lang="zh-CN" altLang="en-US" sz="2400">
                <a:solidFill>
                  <a:schemeClr val="tx1"/>
                </a:solidFill>
                <a:uFillTx/>
                <a:latin typeface="楷体" panose="02010609060101010101" charset="-122"/>
                <a:ea typeface="楷体" panose="02010609060101010101" charset="-122"/>
              </a:rPr>
              <a:t>                                             </a:t>
            </a:r>
            <a:r>
              <a:rPr lang="en-US" altLang="zh-CN" sz="2400">
                <a:solidFill>
                  <a:schemeClr val="tx1"/>
                </a:solidFill>
                <a:uFillTx/>
                <a:latin typeface="楷体" panose="02010609060101010101" charset="-122"/>
                <a:ea typeface="楷体" panose="02010609060101010101" charset="-122"/>
              </a:rPr>
              <a:t>--</a:t>
            </a:r>
            <a:r>
              <a:rPr lang="zh-CN" altLang="en-US" sz="2400">
                <a:solidFill>
                  <a:schemeClr val="tx1"/>
                </a:solidFill>
                <a:uFillTx/>
                <a:latin typeface="楷体" panose="02010609060101010101" charset="-122"/>
                <a:ea typeface="楷体" panose="02010609060101010101" charset="-122"/>
              </a:rPr>
              <a:t>第六章 第八十二条</a:t>
            </a:r>
            <a:endParaRPr lang="zh-CN" altLang="en-US" sz="2400">
              <a:solidFill>
                <a:schemeClr val="tx1"/>
              </a:solidFill>
              <a:uFillTx/>
              <a:latin typeface="楷体" panose="02010609060101010101" charset="-122"/>
              <a:ea typeface="楷体" panose="02010609060101010101" charset="-122"/>
            </a:endParaRPr>
          </a:p>
        </p:txBody>
      </p:sp>
      <p:sp>
        <p:nvSpPr>
          <p:cNvPr id="8" name="圆角矩形 7"/>
          <p:cNvSpPr/>
          <p:nvPr/>
        </p:nvSpPr>
        <p:spPr>
          <a:xfrm>
            <a:off x="2422525" y="264795"/>
            <a:ext cx="2344420" cy="387985"/>
          </a:xfrm>
          <a:prstGeom prst="roundRect">
            <a:avLst>
              <a:gd name="adj" fmla="val 5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48" name="圆角矩形 47"/>
          <p:cNvSpPr/>
          <p:nvPr/>
        </p:nvSpPr>
        <p:spPr>
          <a:xfrm>
            <a:off x="320040" y="250825"/>
            <a:ext cx="3020695" cy="415290"/>
          </a:xfrm>
          <a:prstGeom prst="roundRect">
            <a:avLst>
              <a:gd name="adj" fmla="val 50000"/>
            </a:avLst>
          </a:prstGeom>
          <a:gradFill>
            <a:gsLst>
              <a:gs pos="0">
                <a:srgbClr val="0070C0">
                  <a:alpha val="94000"/>
                </a:srgbClr>
              </a:gs>
              <a:gs pos="100000">
                <a:srgbClr val="00B050">
                  <a:alpha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2" name="矩形 1"/>
          <p:cNvSpPr/>
          <p:nvPr/>
        </p:nvSpPr>
        <p:spPr>
          <a:xfrm>
            <a:off x="826770" y="3502025"/>
            <a:ext cx="10189845" cy="76200"/>
          </a:xfrm>
          <a:prstGeom prst="rect">
            <a:avLst/>
          </a:prstGeom>
          <a:gradFill>
            <a:gsLst>
              <a:gs pos="0">
                <a:srgbClr val="0070C0">
                  <a:alpha val="90000"/>
                </a:srgbClr>
              </a:gs>
              <a:gs pos="100000">
                <a:srgbClr val="00B05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83" name="矩形 82"/>
          <p:cNvSpPr/>
          <p:nvPr/>
        </p:nvSpPr>
        <p:spPr>
          <a:xfrm flipV="1">
            <a:off x="-3175" y="6689725"/>
            <a:ext cx="12191365" cy="168275"/>
          </a:xfrm>
          <a:prstGeom prst="rect">
            <a:avLst/>
          </a:prstGeom>
          <a:gradFill>
            <a:gsLst>
              <a:gs pos="0">
                <a:srgbClr val="0070C0">
                  <a:alpha val="94000"/>
                </a:srgbClr>
              </a:gs>
              <a:gs pos="100000">
                <a:srgbClr val="00B050">
                  <a:alpha val="7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7" name="文本框 6"/>
          <p:cNvSpPr txBox="1"/>
          <p:nvPr/>
        </p:nvSpPr>
        <p:spPr>
          <a:xfrm>
            <a:off x="826770" y="927100"/>
            <a:ext cx="10539095" cy="2553335"/>
          </a:xfrm>
          <a:prstGeom prst="rect">
            <a:avLst/>
          </a:prstGeom>
          <a:noFill/>
        </p:spPr>
        <p:txBody>
          <a:bodyPr wrap="square" rtlCol="0" anchor="t">
            <a:spAutoFit/>
          </a:bodyPr>
          <a:p>
            <a:pPr algn="l">
              <a:buClrTx/>
              <a:buSzTx/>
              <a:buFontTx/>
            </a:pPr>
            <a:r>
              <a:rPr lang="en-US" altLang="zh-CN" sz="3200" b="1">
                <a:solidFill>
                  <a:srgbClr val="0070C0"/>
                </a:solidFill>
                <a:uFillTx/>
                <a:latin typeface="微软雅黑" panose="020B0503020204020204" pitchFamily="34" charset="-122"/>
                <a:ea typeface="微软雅黑" panose="020B0503020204020204" pitchFamily="34" charset="-122"/>
              </a:rPr>
              <a:t>6</a:t>
            </a:r>
            <a:r>
              <a:rPr lang="zh-CN" altLang="en-US" sz="3200" b="1">
                <a:solidFill>
                  <a:srgbClr val="0070C0"/>
                </a:solidFill>
                <a:uFillTx/>
                <a:latin typeface="微软雅黑" panose="020B0503020204020204" pitchFamily="34" charset="-122"/>
                <a:ea typeface="微软雅黑" panose="020B0503020204020204" pitchFamily="34" charset="-122"/>
              </a:rPr>
              <a:t>、</a:t>
            </a:r>
            <a:r>
              <a:rPr lang="en-US" altLang="zh-CN" sz="3200" b="1">
                <a:solidFill>
                  <a:srgbClr val="0070C0"/>
                </a:solidFill>
                <a:uFillTx/>
                <a:latin typeface="微软雅黑" panose="020B0503020204020204" pitchFamily="34" charset="-122"/>
                <a:ea typeface="微软雅黑" panose="020B0503020204020204" pitchFamily="34" charset="-122"/>
              </a:rPr>
              <a:t>完善危险废物污染环境防治制度。规定危险废物分级分类管理、信息化监管体系、区域性集中处置设施场所建设等内容。加强危险废物跨省转移管理，通过信息化手段管理、共享转移数据和信息，规定电子转移联单，明确危险废物转移管理应当全程管控、提高效率。</a:t>
            </a:r>
            <a:endParaRPr lang="en-US" altLang="zh-CN" sz="3200" b="1">
              <a:solidFill>
                <a:srgbClr val="0070C0"/>
              </a:solidFill>
              <a:uFillTx/>
              <a:latin typeface="微软雅黑" panose="020B0503020204020204" pitchFamily="34" charset="-122"/>
              <a:ea typeface="微软雅黑" panose="020B0503020204020204" pitchFamily="34" charset="-122"/>
            </a:endParaRPr>
          </a:p>
        </p:txBody>
      </p:sp>
      <p:sp>
        <p:nvSpPr>
          <p:cNvPr id="5" name="文本框 4"/>
          <p:cNvSpPr txBox="1"/>
          <p:nvPr/>
        </p:nvSpPr>
        <p:spPr>
          <a:xfrm>
            <a:off x="389890" y="267335"/>
            <a:ext cx="2827020" cy="398780"/>
          </a:xfrm>
          <a:prstGeom prst="rect">
            <a:avLst/>
          </a:prstGeom>
          <a:noFill/>
        </p:spPr>
        <p:txBody>
          <a:bodyPr wrap="square" rtlCol="0">
            <a:spAutoFit/>
          </a:bodyPr>
          <a:p>
            <a:pPr algn="l"/>
            <a:r>
              <a:rPr lang="en-US" altLang="zh-CN">
                <a:solidFill>
                  <a:schemeClr val="bg1"/>
                </a:solidFill>
                <a:sym typeface="+mn-ea"/>
              </a:rPr>
              <a:t>PART 02 . </a:t>
            </a:r>
            <a:r>
              <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主要修订内容</a:t>
            </a:r>
            <a:endPar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66750" y="888365"/>
            <a:ext cx="10963275" cy="2553335"/>
          </a:xfrm>
          <a:prstGeom prst="rect">
            <a:avLst/>
          </a:prstGeom>
          <a:noFill/>
        </p:spPr>
        <p:txBody>
          <a:bodyPr wrap="square" rtlCol="0">
            <a:spAutoFit/>
          </a:bodyPr>
          <a:lstStyle/>
          <a:p>
            <a:pPr lvl="0" algn="l">
              <a:buClrTx/>
              <a:buSzTx/>
              <a:buFontTx/>
            </a:pPr>
            <a:r>
              <a:rPr lang="en-US" altLang="zh-CN" sz="3200" b="1">
                <a:solidFill>
                  <a:srgbClr val="0070C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7、</a:t>
            </a:r>
            <a:r>
              <a:rPr lang="en-US" altLang="zh-CN" sz="3200" b="1">
                <a:solidFill>
                  <a:srgbClr val="0070C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健全保障机制。增加保障措施一章，从用地、设施场所建设、经济技术政策和措施、从业人员培训和指导、产业专业化和规模化发展、污染防治技术进步、政府资金安排、环境污染责任保险、社会力量参与、税收优惠等方面全方位保障固体废物污染环境防治工作。</a:t>
            </a:r>
            <a:endParaRPr lang="en-US" altLang="zh-CN" sz="3200" b="1">
              <a:solidFill>
                <a:srgbClr val="0070C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圆角矩形 7"/>
          <p:cNvSpPr/>
          <p:nvPr/>
        </p:nvSpPr>
        <p:spPr>
          <a:xfrm>
            <a:off x="2422525" y="264795"/>
            <a:ext cx="2344420" cy="387985"/>
          </a:xfrm>
          <a:prstGeom prst="roundRect">
            <a:avLst>
              <a:gd name="adj" fmla="val 5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48" name="圆角矩形 47"/>
          <p:cNvSpPr/>
          <p:nvPr/>
        </p:nvSpPr>
        <p:spPr>
          <a:xfrm>
            <a:off x="320040" y="250825"/>
            <a:ext cx="3006725" cy="415290"/>
          </a:xfrm>
          <a:prstGeom prst="roundRect">
            <a:avLst>
              <a:gd name="adj" fmla="val 50000"/>
            </a:avLst>
          </a:prstGeom>
          <a:gradFill>
            <a:gsLst>
              <a:gs pos="0">
                <a:srgbClr val="0070C0">
                  <a:alpha val="94000"/>
                </a:srgbClr>
              </a:gs>
              <a:gs pos="100000">
                <a:srgbClr val="00B050">
                  <a:alpha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2" name="矩形 1"/>
          <p:cNvSpPr/>
          <p:nvPr/>
        </p:nvSpPr>
        <p:spPr>
          <a:xfrm flipV="1">
            <a:off x="666750" y="3441700"/>
            <a:ext cx="10105390" cy="113665"/>
          </a:xfrm>
          <a:prstGeom prst="rect">
            <a:avLst/>
          </a:prstGeom>
          <a:gradFill>
            <a:gsLst>
              <a:gs pos="0">
                <a:srgbClr val="0070C0">
                  <a:alpha val="90000"/>
                </a:srgbClr>
              </a:gs>
              <a:gs pos="100000">
                <a:srgbClr val="00B05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83" name="矩形 82"/>
          <p:cNvSpPr/>
          <p:nvPr/>
        </p:nvSpPr>
        <p:spPr>
          <a:xfrm flipV="1">
            <a:off x="-3175" y="6689725"/>
            <a:ext cx="12191365" cy="168275"/>
          </a:xfrm>
          <a:prstGeom prst="rect">
            <a:avLst/>
          </a:prstGeom>
          <a:gradFill>
            <a:gsLst>
              <a:gs pos="0">
                <a:srgbClr val="0070C0">
                  <a:alpha val="94000"/>
                </a:srgbClr>
              </a:gs>
              <a:gs pos="100000">
                <a:srgbClr val="00B050">
                  <a:alpha val="7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3" name="文本框 2"/>
          <p:cNvSpPr txBox="1"/>
          <p:nvPr/>
        </p:nvSpPr>
        <p:spPr>
          <a:xfrm>
            <a:off x="998220" y="3643630"/>
            <a:ext cx="10005695" cy="3046095"/>
          </a:xfrm>
          <a:prstGeom prst="rect">
            <a:avLst/>
          </a:prstGeom>
          <a:noFill/>
        </p:spPr>
        <p:txBody>
          <a:bodyPr wrap="square" rtlCol="0">
            <a:spAutoFit/>
          </a:bodyPr>
          <a:p>
            <a:r>
              <a:rPr lang="en-US" altLang="zh-CN" sz="2400">
                <a:latin typeface="楷体" panose="02010609060101010101" charset="-122"/>
                <a:ea typeface="楷体" panose="02010609060101010101" charset="-122"/>
              </a:rPr>
              <a:t>    </a:t>
            </a:r>
            <a:r>
              <a:rPr lang="zh-CN" altLang="en-US" sz="2400">
                <a:latin typeface="楷体" panose="02010609060101010101" charset="-122"/>
                <a:ea typeface="楷体" panose="02010609060101010101" charset="-122"/>
              </a:rPr>
              <a:t>各级人民政府应当加强固体废物污染环境的防治，按照事权划分的原则安排必要资金用于下列事项：</a:t>
            </a:r>
            <a:endParaRPr lang="zh-CN" altLang="en-US" sz="2400">
              <a:latin typeface="楷体" panose="02010609060101010101" charset="-122"/>
              <a:ea typeface="楷体" panose="02010609060101010101" charset="-122"/>
            </a:endParaRPr>
          </a:p>
          <a:p>
            <a:r>
              <a:rPr lang="zh-CN" altLang="en-US" sz="2400">
                <a:latin typeface="楷体" panose="02010609060101010101" charset="-122"/>
                <a:ea typeface="楷体" panose="02010609060101010101" charset="-122"/>
              </a:rPr>
              <a:t>（一）固体废物污染环境防治的科学研究、技术开发；</a:t>
            </a:r>
            <a:endParaRPr lang="zh-CN" altLang="en-US" sz="2400">
              <a:latin typeface="楷体" panose="02010609060101010101" charset="-122"/>
              <a:ea typeface="楷体" panose="02010609060101010101" charset="-122"/>
            </a:endParaRPr>
          </a:p>
          <a:p>
            <a:r>
              <a:rPr lang="zh-CN" altLang="en-US" sz="2400">
                <a:latin typeface="楷体" panose="02010609060101010101" charset="-122"/>
                <a:ea typeface="楷体" panose="02010609060101010101" charset="-122"/>
              </a:rPr>
              <a:t>（二）生活垃圾分类；</a:t>
            </a:r>
            <a:endParaRPr lang="zh-CN" altLang="en-US" sz="2400">
              <a:latin typeface="楷体" panose="02010609060101010101" charset="-122"/>
              <a:ea typeface="楷体" panose="02010609060101010101" charset="-122"/>
            </a:endParaRPr>
          </a:p>
          <a:p>
            <a:r>
              <a:rPr lang="zh-CN" altLang="en-US" sz="2400">
                <a:latin typeface="楷体" panose="02010609060101010101" charset="-122"/>
                <a:ea typeface="楷体" panose="02010609060101010101" charset="-122"/>
              </a:rPr>
              <a:t>（三）固体废物集中处置设施建设；</a:t>
            </a:r>
            <a:endParaRPr lang="zh-CN" altLang="en-US" sz="2400">
              <a:latin typeface="楷体" panose="02010609060101010101" charset="-122"/>
              <a:ea typeface="楷体" panose="02010609060101010101" charset="-122"/>
            </a:endParaRPr>
          </a:p>
          <a:p>
            <a:r>
              <a:rPr lang="en-US" altLang="zh-CN" sz="2400">
                <a:latin typeface="楷体" panose="02010609060101010101" charset="-122"/>
                <a:ea typeface="楷体" panose="02010609060101010101" charset="-122"/>
              </a:rPr>
              <a:t>  ...</a:t>
            </a:r>
            <a:endParaRPr lang="en-US" altLang="zh-CN" sz="2400">
              <a:latin typeface="楷体" panose="02010609060101010101" charset="-122"/>
              <a:ea typeface="楷体" panose="02010609060101010101" charset="-122"/>
            </a:endParaRPr>
          </a:p>
          <a:p>
            <a:r>
              <a:rPr lang="zh-CN" altLang="en-US" sz="2400">
                <a:latin typeface="楷体" panose="02010609060101010101" charset="-122"/>
                <a:ea typeface="楷体" panose="02010609060101010101" charset="-122"/>
              </a:rPr>
              <a:t>使用资金应当加强绩效管理和审计监督，确保资金使用效益</a:t>
            </a:r>
            <a:endParaRPr lang="zh-CN" altLang="en-US" sz="2400">
              <a:latin typeface="楷体" panose="02010609060101010101" charset="-122"/>
              <a:ea typeface="楷体" panose="02010609060101010101" charset="-122"/>
            </a:endParaRPr>
          </a:p>
          <a:p>
            <a:r>
              <a:rPr lang="zh-CN" altLang="en-US" sz="2400">
                <a:latin typeface="楷体" panose="02010609060101010101" charset="-122"/>
                <a:ea typeface="楷体" panose="02010609060101010101" charset="-122"/>
              </a:rPr>
              <a:t>                                           </a:t>
            </a:r>
            <a:r>
              <a:rPr lang="en-US" altLang="zh-CN" sz="2400">
                <a:latin typeface="楷体" panose="02010609060101010101" charset="-122"/>
                <a:ea typeface="楷体" panose="02010609060101010101" charset="-122"/>
              </a:rPr>
              <a:t>--</a:t>
            </a:r>
            <a:r>
              <a:rPr lang="zh-CN" altLang="en-US" sz="2400">
                <a:latin typeface="楷体" panose="02010609060101010101" charset="-122"/>
                <a:ea typeface="楷体" panose="02010609060101010101" charset="-122"/>
              </a:rPr>
              <a:t>第七章  第九十五条</a:t>
            </a:r>
            <a:endParaRPr lang="zh-CN" altLang="en-US" sz="2400">
              <a:latin typeface="楷体" panose="02010609060101010101" charset="-122"/>
              <a:ea typeface="楷体" panose="02010609060101010101" charset="-122"/>
            </a:endParaRPr>
          </a:p>
        </p:txBody>
      </p:sp>
      <p:sp>
        <p:nvSpPr>
          <p:cNvPr id="5" name="文本框 4"/>
          <p:cNvSpPr txBox="1"/>
          <p:nvPr/>
        </p:nvSpPr>
        <p:spPr>
          <a:xfrm>
            <a:off x="389890" y="267335"/>
            <a:ext cx="2827020" cy="398780"/>
          </a:xfrm>
          <a:prstGeom prst="rect">
            <a:avLst/>
          </a:prstGeom>
          <a:noFill/>
        </p:spPr>
        <p:txBody>
          <a:bodyPr wrap="square" rtlCol="0">
            <a:spAutoFit/>
          </a:bodyPr>
          <a:p>
            <a:pPr algn="l"/>
            <a:r>
              <a:rPr lang="en-US" altLang="zh-CN">
                <a:solidFill>
                  <a:schemeClr val="bg1"/>
                </a:solidFill>
                <a:sym typeface="+mn-ea"/>
              </a:rPr>
              <a:t>PART 02 . </a:t>
            </a:r>
            <a:r>
              <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主要修订内容</a:t>
            </a:r>
            <a:endPar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24560" y="1198245"/>
            <a:ext cx="10485120" cy="2061210"/>
          </a:xfrm>
          <a:prstGeom prst="rect">
            <a:avLst/>
          </a:prstGeom>
          <a:noFill/>
        </p:spPr>
        <p:txBody>
          <a:bodyPr wrap="square" rtlCol="0">
            <a:spAutoFit/>
          </a:bodyPr>
          <a:lstStyle/>
          <a:p>
            <a:pPr lvl="0" algn="l">
              <a:buClrTx/>
              <a:buSzTx/>
              <a:buFontTx/>
            </a:pPr>
            <a:r>
              <a:rPr lang="en-US" altLang="zh-CN" sz="3200" b="1">
                <a:solidFill>
                  <a:srgbClr val="0070C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8、</a:t>
            </a:r>
            <a:r>
              <a:rPr lang="en-US" altLang="zh-CN" sz="3200" b="1">
                <a:solidFill>
                  <a:srgbClr val="0070C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严格法律责任。对违法行为实行严惩重罚，提高罚款额度，增加处罚种类，强化处罚到人，同时补充规定一些违法行为的法律责任。</a:t>
            </a:r>
            <a:endParaRPr lang="en-US" altLang="zh-CN" sz="3200" b="1">
              <a:solidFill>
                <a:srgbClr val="0070C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buClrTx/>
              <a:buSzTx/>
              <a:buFontTx/>
            </a:pPr>
            <a:endParaRPr lang="en-US" altLang="zh-CN" sz="3200" b="1">
              <a:solidFill>
                <a:srgbClr val="0070C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圆角矩形 7"/>
          <p:cNvSpPr/>
          <p:nvPr/>
        </p:nvSpPr>
        <p:spPr>
          <a:xfrm>
            <a:off x="2422525" y="264795"/>
            <a:ext cx="2344420" cy="387985"/>
          </a:xfrm>
          <a:prstGeom prst="roundRect">
            <a:avLst>
              <a:gd name="adj" fmla="val 5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48" name="圆角矩形 47"/>
          <p:cNvSpPr/>
          <p:nvPr/>
        </p:nvSpPr>
        <p:spPr>
          <a:xfrm>
            <a:off x="320040" y="250825"/>
            <a:ext cx="2922270" cy="415290"/>
          </a:xfrm>
          <a:prstGeom prst="roundRect">
            <a:avLst>
              <a:gd name="adj" fmla="val 50000"/>
            </a:avLst>
          </a:prstGeom>
          <a:gradFill>
            <a:gsLst>
              <a:gs pos="0">
                <a:srgbClr val="0070C0">
                  <a:alpha val="94000"/>
                </a:srgbClr>
              </a:gs>
              <a:gs pos="100000">
                <a:srgbClr val="00B050">
                  <a:alpha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2" name="矩形 1"/>
          <p:cNvSpPr/>
          <p:nvPr/>
        </p:nvSpPr>
        <p:spPr>
          <a:xfrm>
            <a:off x="924560" y="2901315"/>
            <a:ext cx="10359390" cy="76200"/>
          </a:xfrm>
          <a:prstGeom prst="rect">
            <a:avLst/>
          </a:prstGeom>
          <a:gradFill>
            <a:gsLst>
              <a:gs pos="0">
                <a:srgbClr val="0070C0">
                  <a:alpha val="90000"/>
                </a:srgbClr>
              </a:gs>
              <a:gs pos="100000">
                <a:srgbClr val="00B05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83" name="矩形 82"/>
          <p:cNvSpPr/>
          <p:nvPr/>
        </p:nvSpPr>
        <p:spPr>
          <a:xfrm flipV="1">
            <a:off x="-3175" y="6689725"/>
            <a:ext cx="12191365" cy="168275"/>
          </a:xfrm>
          <a:prstGeom prst="rect">
            <a:avLst/>
          </a:prstGeom>
          <a:gradFill>
            <a:gsLst>
              <a:gs pos="0">
                <a:srgbClr val="0070C0">
                  <a:alpha val="94000"/>
                </a:srgbClr>
              </a:gs>
              <a:gs pos="100000">
                <a:srgbClr val="00B050">
                  <a:alpha val="7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3" name="文本框 2"/>
          <p:cNvSpPr txBox="1"/>
          <p:nvPr/>
        </p:nvSpPr>
        <p:spPr>
          <a:xfrm>
            <a:off x="924560" y="3355340"/>
            <a:ext cx="10632440" cy="3046095"/>
          </a:xfrm>
          <a:prstGeom prst="rect">
            <a:avLst/>
          </a:prstGeom>
          <a:noFill/>
        </p:spPr>
        <p:txBody>
          <a:bodyPr wrap="square" rtlCol="0">
            <a:spAutoFit/>
          </a:bodyPr>
          <a:p>
            <a:r>
              <a:rPr lang="zh-CN" altLang="en-US" sz="2400">
                <a:latin typeface="楷体" panose="02010609060101010101" charset="-122"/>
                <a:ea typeface="楷体" panose="02010609060101010101" charset="-122"/>
              </a:rPr>
              <a:t>增加了处罚种类，提高了罚款额度，为违法者违法提供了法律依据。</a:t>
            </a:r>
            <a:endParaRPr lang="zh-CN" altLang="en-US" sz="2400">
              <a:latin typeface="楷体" panose="02010609060101010101" charset="-122"/>
              <a:ea typeface="楷体" panose="02010609060101010101" charset="-122"/>
            </a:endParaRPr>
          </a:p>
          <a:p>
            <a:r>
              <a:rPr lang="zh-CN" altLang="en-US" sz="2400">
                <a:latin typeface="楷体" panose="02010609060101010101" charset="-122"/>
                <a:ea typeface="楷体" panose="02010609060101010101" charset="-122"/>
              </a:rPr>
              <a:t>第    四    条：明确了双罚制，处罚单位同时对相关负责人员处罚；</a:t>
            </a:r>
            <a:endParaRPr lang="zh-CN" altLang="en-US" sz="2400">
              <a:latin typeface="楷体" panose="02010609060101010101" charset="-122"/>
              <a:ea typeface="楷体" panose="02010609060101010101" charset="-122"/>
            </a:endParaRPr>
          </a:p>
          <a:p>
            <a:r>
              <a:rPr lang="zh-CN" altLang="en-US" sz="2400">
                <a:latin typeface="楷体" panose="02010609060101010101" charset="-122"/>
                <a:ea typeface="楷体" panose="02010609060101010101" charset="-122"/>
              </a:rPr>
              <a:t>第  二十七  条：明确了查封扣押制度；</a:t>
            </a:r>
            <a:endParaRPr lang="zh-CN" altLang="en-US" sz="2400">
              <a:latin typeface="楷体" panose="02010609060101010101" charset="-122"/>
              <a:ea typeface="楷体" panose="02010609060101010101" charset="-122"/>
            </a:endParaRPr>
          </a:p>
          <a:p>
            <a:r>
              <a:rPr lang="zh-CN" altLang="en-US" sz="2400">
                <a:latin typeface="楷体" panose="02010609060101010101" charset="-122"/>
                <a:ea typeface="楷体" panose="02010609060101010101" charset="-122"/>
              </a:rPr>
              <a:t>第 一百零三 条：拒绝、阻挠执法的单位处</a:t>
            </a:r>
            <a:r>
              <a:rPr lang="en-US" altLang="zh-CN" sz="2400">
                <a:latin typeface="楷体" panose="02010609060101010101" charset="-122"/>
                <a:ea typeface="楷体" panose="02010609060101010101" charset="-122"/>
              </a:rPr>
              <a:t>5-20</a:t>
            </a:r>
            <a:r>
              <a:rPr lang="zh-CN" altLang="en-US" sz="2400">
                <a:latin typeface="楷体" panose="02010609060101010101" charset="-122"/>
                <a:ea typeface="楷体" panose="02010609060101010101" charset="-122"/>
              </a:rPr>
              <a:t>万元罚款，直接负责人员和其 他责任人员，处</a:t>
            </a:r>
            <a:r>
              <a:rPr lang="en-US" altLang="zh-CN" sz="2400">
                <a:latin typeface="楷体" panose="02010609060101010101" charset="-122"/>
                <a:ea typeface="楷体" panose="02010609060101010101" charset="-122"/>
              </a:rPr>
              <a:t>2-10</a:t>
            </a:r>
            <a:r>
              <a:rPr lang="zh-CN" altLang="en-US" sz="2400">
                <a:latin typeface="楷体" panose="02010609060101010101" charset="-122"/>
                <a:ea typeface="楷体" panose="02010609060101010101" charset="-122"/>
              </a:rPr>
              <a:t>万元罚款；</a:t>
            </a:r>
            <a:endParaRPr lang="zh-CN" altLang="en-US" sz="2400">
              <a:latin typeface="楷体" panose="02010609060101010101" charset="-122"/>
              <a:ea typeface="楷体" panose="02010609060101010101" charset="-122"/>
            </a:endParaRPr>
          </a:p>
          <a:p>
            <a:r>
              <a:rPr lang="zh-CN" altLang="en-US" sz="2400">
                <a:latin typeface="楷体" panose="02010609060101010101" charset="-122"/>
                <a:ea typeface="楷体" panose="02010609060101010101" charset="-122"/>
              </a:rPr>
              <a:t>第一百一十九条：明确了按日计罚制度</a:t>
            </a:r>
            <a:endParaRPr lang="zh-CN" altLang="en-US" sz="2400">
              <a:latin typeface="楷体" panose="02010609060101010101" charset="-122"/>
              <a:ea typeface="楷体" panose="02010609060101010101" charset="-122"/>
            </a:endParaRPr>
          </a:p>
          <a:p>
            <a:r>
              <a:rPr lang="zh-CN" altLang="en-US" sz="2400">
                <a:latin typeface="楷体" panose="02010609060101010101" charset="-122"/>
                <a:ea typeface="楷体" panose="02010609060101010101" charset="-122"/>
              </a:rPr>
              <a:t>                                                </a:t>
            </a:r>
            <a:r>
              <a:rPr lang="en-US" altLang="zh-CN" sz="2400">
                <a:latin typeface="楷体" panose="02010609060101010101" charset="-122"/>
                <a:ea typeface="楷体" panose="02010609060101010101" charset="-122"/>
              </a:rPr>
              <a:t>--</a:t>
            </a:r>
            <a:r>
              <a:rPr lang="zh-CN" altLang="en-US" sz="2400">
                <a:latin typeface="楷体" panose="02010609060101010101" charset="-122"/>
                <a:ea typeface="楷体" panose="02010609060101010101" charset="-122"/>
              </a:rPr>
              <a:t>第八章</a:t>
            </a:r>
            <a:endParaRPr lang="zh-CN" altLang="en-US" sz="2400">
              <a:latin typeface="楷体" panose="02010609060101010101" charset="-122"/>
              <a:ea typeface="楷体" panose="02010609060101010101" charset="-122"/>
            </a:endParaRPr>
          </a:p>
          <a:p>
            <a:endParaRPr lang="zh-CN" altLang="en-US" sz="2400">
              <a:latin typeface="楷体" panose="02010609060101010101" charset="-122"/>
              <a:ea typeface="楷体" panose="02010609060101010101" charset="-122"/>
            </a:endParaRPr>
          </a:p>
        </p:txBody>
      </p:sp>
      <p:sp>
        <p:nvSpPr>
          <p:cNvPr id="5" name="文本框 4"/>
          <p:cNvSpPr txBox="1"/>
          <p:nvPr/>
        </p:nvSpPr>
        <p:spPr>
          <a:xfrm>
            <a:off x="389890" y="267335"/>
            <a:ext cx="2827020" cy="398780"/>
          </a:xfrm>
          <a:prstGeom prst="rect">
            <a:avLst/>
          </a:prstGeom>
          <a:noFill/>
        </p:spPr>
        <p:txBody>
          <a:bodyPr wrap="square" rtlCol="0">
            <a:spAutoFit/>
          </a:bodyPr>
          <a:p>
            <a:pPr algn="l"/>
            <a:r>
              <a:rPr lang="en-US" altLang="zh-CN">
                <a:solidFill>
                  <a:schemeClr val="bg1"/>
                </a:solidFill>
                <a:sym typeface="+mn-ea"/>
              </a:rPr>
              <a:t>PART 02 . </a:t>
            </a:r>
            <a:r>
              <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主要修订内容</a:t>
            </a:r>
            <a:endPar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3986530" y="1980565"/>
            <a:ext cx="1807210" cy="1861185"/>
          </a:xfrm>
          <a:prstGeom prst="rect">
            <a:avLst/>
          </a:prstGeom>
          <a:noFill/>
        </p:spPr>
        <p:txBody>
          <a:bodyPr wrap="none" rtlCol="0">
            <a:spAutoFit/>
          </a:bodyPr>
          <a:lstStyle/>
          <a:p>
            <a:pPr algn="r"/>
            <a:r>
              <a:rPr lang="en-US" altLang="zh-CN" sz="11500">
                <a:solidFill>
                  <a:schemeClr val="tx1"/>
                </a:solidFill>
                <a:cs typeface="+mn-lt"/>
              </a:rPr>
              <a:t>03</a:t>
            </a:r>
            <a:endParaRPr lang="en-US" altLang="zh-CN" sz="11500">
              <a:solidFill>
                <a:schemeClr val="tx1"/>
              </a:solidFill>
              <a:cs typeface="+mn-lt"/>
            </a:endParaRPr>
          </a:p>
        </p:txBody>
      </p:sp>
      <p:sp>
        <p:nvSpPr>
          <p:cNvPr id="15" name="文本框 14"/>
          <p:cNvSpPr txBox="1"/>
          <p:nvPr/>
        </p:nvSpPr>
        <p:spPr>
          <a:xfrm>
            <a:off x="4328795" y="1520190"/>
            <a:ext cx="989965" cy="460375"/>
          </a:xfrm>
          <a:prstGeom prst="rect">
            <a:avLst/>
          </a:prstGeom>
          <a:noFill/>
        </p:spPr>
        <p:txBody>
          <a:bodyPr wrap="none" rtlCol="0">
            <a:spAutoFit/>
          </a:bodyPr>
          <a:lstStyle/>
          <a:p>
            <a:r>
              <a:rPr lang="en-US" altLang="zh-CN" sz="2400" b="1">
                <a:solidFill>
                  <a:schemeClr val="tx1"/>
                </a:solidFill>
              </a:rPr>
              <a:t>PART</a:t>
            </a:r>
            <a:endParaRPr lang="en-US" altLang="zh-CN" sz="2400" b="1">
              <a:solidFill>
                <a:schemeClr val="tx1"/>
              </a:solidFill>
            </a:endParaRPr>
          </a:p>
        </p:txBody>
      </p:sp>
      <p:sp>
        <p:nvSpPr>
          <p:cNvPr id="16" name="文本框 15"/>
          <p:cNvSpPr txBox="1"/>
          <p:nvPr/>
        </p:nvSpPr>
        <p:spPr>
          <a:xfrm>
            <a:off x="3706495" y="3766820"/>
            <a:ext cx="2776220" cy="1383665"/>
          </a:xfrm>
          <a:prstGeom prst="rect">
            <a:avLst/>
          </a:prstGeom>
          <a:noFill/>
        </p:spPr>
        <p:txBody>
          <a:bodyPr wrap="square" rtlCol="0">
            <a:spAutoFit/>
          </a:bodyPr>
          <a:lstStyle/>
          <a:p>
            <a:pPr algn="r"/>
            <a:r>
              <a:rPr lang="zh-CN" altLang="en-US" sz="2800" b="1">
                <a:solidFill>
                  <a:schemeClr val="tx1"/>
                </a:solidFill>
                <a:latin typeface="微软雅黑" panose="020B0503020204020204" pitchFamily="34" charset="-122"/>
                <a:ea typeface="微软雅黑" panose="020B0503020204020204" pitchFamily="34" charset="-122"/>
                <a:sym typeface="Arial" panose="020B0604020202020204" pitchFamily="34" charset="0"/>
              </a:rPr>
              <a:t>相关法律责任</a:t>
            </a:r>
            <a:endParaRPr lang="en-US" altLang="zh-CN" sz="28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algn="r"/>
            <a:endParaRPr lang="en-US" altLang="zh-CN" sz="28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algn="r"/>
            <a:endParaRPr lang="en-US" altLang="zh-CN" sz="28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矩形 2"/>
          <p:cNvSpPr/>
          <p:nvPr/>
        </p:nvSpPr>
        <p:spPr>
          <a:xfrm>
            <a:off x="1791335" y="1262380"/>
            <a:ext cx="6197600" cy="4333240"/>
          </a:xfrm>
          <a:prstGeom prst="rect">
            <a:avLst/>
          </a:prstGeom>
          <a:solidFill>
            <a:schemeClr val="accent3">
              <a:lumMod val="40000"/>
              <a:lumOff val="6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a:grayscl/>
            <a:lum bright="54000" contrast="18000"/>
          </a:blip>
          <a:stretch>
            <a:fillRect/>
          </a:stretch>
        </p:blipFill>
        <p:spPr>
          <a:xfrm>
            <a:off x="383540" y="1245870"/>
            <a:ext cx="3179445" cy="4773930"/>
          </a:xfrm>
          <a:prstGeom prst="rect">
            <a:avLst/>
          </a:prstGeom>
        </p:spPr>
      </p:pic>
      <p:cxnSp>
        <p:nvCxnSpPr>
          <p:cNvPr id="7" name="直接连接符 6"/>
          <p:cNvCxnSpPr/>
          <p:nvPr/>
        </p:nvCxnSpPr>
        <p:spPr>
          <a:xfrm>
            <a:off x="516255" y="2538095"/>
            <a:ext cx="2556510" cy="0"/>
          </a:xfrm>
          <a:prstGeom prst="line">
            <a:avLst/>
          </a:prstGeom>
          <a:ln>
            <a:solidFill>
              <a:srgbClr val="E6E6E6"/>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flipV="1">
            <a:off x="-3175" y="6689725"/>
            <a:ext cx="12191365" cy="168275"/>
          </a:xfrm>
          <a:prstGeom prst="rect">
            <a:avLst/>
          </a:prstGeom>
          <a:gradFill>
            <a:gsLst>
              <a:gs pos="0">
                <a:srgbClr val="0070C0">
                  <a:alpha val="94000"/>
                </a:srgbClr>
              </a:gs>
              <a:gs pos="100000">
                <a:srgbClr val="00B050">
                  <a:alpha val="7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11" name="直角三角形 10"/>
          <p:cNvSpPr/>
          <p:nvPr/>
        </p:nvSpPr>
        <p:spPr>
          <a:xfrm rot="16200000">
            <a:off x="2422525" y="2161540"/>
            <a:ext cx="144780" cy="14478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0" name="组合 39"/>
          <p:cNvGrpSpPr/>
          <p:nvPr/>
        </p:nvGrpSpPr>
        <p:grpSpPr>
          <a:xfrm>
            <a:off x="4359910" y="1297940"/>
            <a:ext cx="35560" cy="4808220"/>
            <a:chOff x="8009" y="2044"/>
            <a:chExt cx="56" cy="7572"/>
          </a:xfrm>
        </p:grpSpPr>
        <p:sp>
          <p:nvSpPr>
            <p:cNvPr id="41" name="剪去对角的矩形 40"/>
            <p:cNvSpPr/>
            <p:nvPr/>
          </p:nvSpPr>
          <p:spPr>
            <a:xfrm>
              <a:off x="8009" y="204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剪去对角的矩形 41"/>
            <p:cNvSpPr/>
            <p:nvPr/>
          </p:nvSpPr>
          <p:spPr>
            <a:xfrm>
              <a:off x="8009" y="3659"/>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剪去对角的矩形 42"/>
            <p:cNvSpPr/>
            <p:nvPr/>
          </p:nvSpPr>
          <p:spPr>
            <a:xfrm>
              <a:off x="8009" y="527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剪去对角的矩形 43"/>
            <p:cNvSpPr/>
            <p:nvPr/>
          </p:nvSpPr>
          <p:spPr>
            <a:xfrm>
              <a:off x="8009" y="6889"/>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剪去对角的矩形 44"/>
            <p:cNvSpPr/>
            <p:nvPr/>
          </p:nvSpPr>
          <p:spPr>
            <a:xfrm>
              <a:off x="8009" y="850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圆角矩形 45"/>
          <p:cNvSpPr/>
          <p:nvPr/>
        </p:nvSpPr>
        <p:spPr>
          <a:xfrm>
            <a:off x="320040" y="250825"/>
            <a:ext cx="2949575" cy="415290"/>
          </a:xfrm>
          <a:prstGeom prst="roundRect">
            <a:avLst>
              <a:gd name="adj" fmla="val 50000"/>
            </a:avLst>
          </a:prstGeom>
          <a:gradFill>
            <a:gsLst>
              <a:gs pos="0">
                <a:srgbClr val="0070C0">
                  <a:alpha val="94000"/>
                </a:srgbClr>
              </a:gs>
              <a:gs pos="100000">
                <a:srgbClr val="00B050">
                  <a:alpha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ym typeface="+mn-ea"/>
            </a:endParaRPr>
          </a:p>
        </p:txBody>
      </p:sp>
      <p:sp>
        <p:nvSpPr>
          <p:cNvPr id="49" name="文本框 48"/>
          <p:cNvSpPr txBox="1"/>
          <p:nvPr/>
        </p:nvSpPr>
        <p:spPr>
          <a:xfrm>
            <a:off x="383540" y="274320"/>
            <a:ext cx="2777490" cy="368300"/>
          </a:xfrm>
          <a:prstGeom prst="rect">
            <a:avLst/>
          </a:prstGeom>
          <a:noFill/>
        </p:spPr>
        <p:txBody>
          <a:bodyPr wrap="none" rtlCol="0">
            <a:spAutoFit/>
          </a:bodyPr>
          <a:p>
            <a:pPr algn="l"/>
            <a:r>
              <a:rPr lang="en-US" altLang="zh-CN">
                <a:solidFill>
                  <a:schemeClr val="bg1"/>
                </a:solidFill>
                <a:sym typeface="+mn-ea"/>
              </a:rPr>
              <a:t>    PART03 .相关法律责任</a:t>
            </a:r>
            <a:endParaRPr lang="zh-CN" altLang="en-US" b="1">
              <a:solidFill>
                <a:schemeClr val="bg1"/>
              </a:solidFill>
            </a:endParaRPr>
          </a:p>
        </p:txBody>
      </p:sp>
      <p:sp>
        <p:nvSpPr>
          <p:cNvPr id="50" name="圆角矩形 49"/>
          <p:cNvSpPr/>
          <p:nvPr/>
        </p:nvSpPr>
        <p:spPr>
          <a:xfrm>
            <a:off x="2422525" y="250825"/>
            <a:ext cx="3162300" cy="387985"/>
          </a:xfrm>
          <a:prstGeom prst="roundRect">
            <a:avLst>
              <a:gd name="adj" fmla="val 5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ym typeface="+mn-ea"/>
            </a:endParaRPr>
          </a:p>
        </p:txBody>
      </p:sp>
      <p:sp>
        <p:nvSpPr>
          <p:cNvPr id="2" name="文本框 1"/>
          <p:cNvSpPr txBox="1"/>
          <p:nvPr/>
        </p:nvSpPr>
        <p:spPr>
          <a:xfrm>
            <a:off x="641350" y="1904365"/>
            <a:ext cx="2279015" cy="1322070"/>
          </a:xfrm>
          <a:prstGeom prst="rect">
            <a:avLst/>
          </a:prstGeom>
          <a:noFill/>
        </p:spPr>
        <p:txBody>
          <a:bodyPr wrap="square" rtlCol="0">
            <a:spAutoFit/>
          </a:bodyPr>
          <a:p>
            <a:r>
              <a:rPr lang="zh-CN" altLang="en-US" sz="4000">
                <a:solidFill>
                  <a:schemeClr val="bg1"/>
                </a:solidFill>
                <a:latin typeface="微软雅黑" panose="020B0503020204020204" pitchFamily="34" charset="-122"/>
                <a:ea typeface="微软雅黑" panose="020B0503020204020204" pitchFamily="34" charset="-122"/>
              </a:rPr>
              <a:t>提高罚</a:t>
            </a:r>
            <a:endParaRPr lang="zh-CN" altLang="en-US" sz="4000">
              <a:solidFill>
                <a:schemeClr val="bg1"/>
              </a:solidFill>
              <a:latin typeface="微软雅黑" panose="020B0503020204020204" pitchFamily="34" charset="-122"/>
              <a:ea typeface="微软雅黑" panose="020B0503020204020204" pitchFamily="34" charset="-122"/>
            </a:endParaRPr>
          </a:p>
          <a:p>
            <a:r>
              <a:rPr lang="zh-CN" altLang="en-US" sz="4000">
                <a:solidFill>
                  <a:schemeClr val="bg1"/>
                </a:solidFill>
                <a:latin typeface="微软雅黑" panose="020B0503020204020204" pitchFamily="34" charset="-122"/>
                <a:ea typeface="微软雅黑" panose="020B0503020204020204" pitchFamily="34" charset="-122"/>
              </a:rPr>
              <a:t>款额度</a:t>
            </a:r>
            <a:endParaRPr lang="zh-CN" altLang="en-US" sz="4000">
              <a:solidFill>
                <a:schemeClr val="bg1"/>
              </a:solidFill>
              <a:latin typeface="微软雅黑" panose="020B0503020204020204" pitchFamily="34" charset="-122"/>
              <a:ea typeface="微软雅黑" panose="020B0503020204020204" pitchFamily="34" charset="-122"/>
            </a:endParaRPr>
          </a:p>
        </p:txBody>
      </p:sp>
      <p:pic>
        <p:nvPicPr>
          <p:cNvPr id="39940" name="图片 2"/>
          <p:cNvPicPr>
            <a:picLocks noChangeAspect="1"/>
          </p:cNvPicPr>
          <p:nvPr>
            <p:custDataLst>
              <p:tags r:id="rId2"/>
            </p:custDataLst>
          </p:nvPr>
        </p:nvPicPr>
        <p:blipFill>
          <a:blip r:embed="rId3"/>
          <a:stretch>
            <a:fillRect/>
          </a:stretch>
        </p:blipFill>
        <p:spPr>
          <a:xfrm>
            <a:off x="3733800" y="949960"/>
            <a:ext cx="8115935" cy="5748655"/>
          </a:xfrm>
          <a:prstGeom prst="rect">
            <a:avLst/>
          </a:prstGeom>
          <a:noFill/>
          <a:ln w="9525">
            <a:noFill/>
          </a:ln>
        </p:spPr>
      </p:pic>
    </p:spTree>
    <p:custDataLst>
      <p:tags r:id="rId4"/>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a:grayscl/>
            <a:lum bright="54000" contrast="18000"/>
          </a:blip>
          <a:stretch>
            <a:fillRect/>
          </a:stretch>
        </p:blipFill>
        <p:spPr>
          <a:xfrm>
            <a:off x="383540" y="1245870"/>
            <a:ext cx="3179445" cy="4773930"/>
          </a:xfrm>
          <a:prstGeom prst="rect">
            <a:avLst/>
          </a:prstGeom>
        </p:spPr>
      </p:pic>
      <p:cxnSp>
        <p:nvCxnSpPr>
          <p:cNvPr id="7" name="直接连接符 6"/>
          <p:cNvCxnSpPr/>
          <p:nvPr/>
        </p:nvCxnSpPr>
        <p:spPr>
          <a:xfrm>
            <a:off x="516255" y="2538095"/>
            <a:ext cx="2556510" cy="0"/>
          </a:xfrm>
          <a:prstGeom prst="line">
            <a:avLst/>
          </a:prstGeom>
          <a:ln>
            <a:solidFill>
              <a:srgbClr val="E6E6E6"/>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flipV="1">
            <a:off x="-3175" y="6689725"/>
            <a:ext cx="12191365" cy="168275"/>
          </a:xfrm>
          <a:prstGeom prst="rect">
            <a:avLst/>
          </a:prstGeom>
          <a:gradFill>
            <a:gsLst>
              <a:gs pos="0">
                <a:srgbClr val="0070C0">
                  <a:alpha val="94000"/>
                </a:srgbClr>
              </a:gs>
              <a:gs pos="100000">
                <a:srgbClr val="00B050">
                  <a:alpha val="7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11" name="直角三角形 10"/>
          <p:cNvSpPr/>
          <p:nvPr/>
        </p:nvSpPr>
        <p:spPr>
          <a:xfrm rot="16200000">
            <a:off x="2422525" y="2161540"/>
            <a:ext cx="144780" cy="14478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0" name="组合 39"/>
          <p:cNvGrpSpPr/>
          <p:nvPr/>
        </p:nvGrpSpPr>
        <p:grpSpPr>
          <a:xfrm>
            <a:off x="4359910" y="1297940"/>
            <a:ext cx="35560" cy="4808220"/>
            <a:chOff x="8009" y="2044"/>
            <a:chExt cx="56" cy="7572"/>
          </a:xfrm>
        </p:grpSpPr>
        <p:sp>
          <p:nvSpPr>
            <p:cNvPr id="41" name="剪去对角的矩形 40"/>
            <p:cNvSpPr/>
            <p:nvPr/>
          </p:nvSpPr>
          <p:spPr>
            <a:xfrm>
              <a:off x="8009" y="204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剪去对角的矩形 41"/>
            <p:cNvSpPr/>
            <p:nvPr/>
          </p:nvSpPr>
          <p:spPr>
            <a:xfrm>
              <a:off x="8009" y="3659"/>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剪去对角的矩形 42"/>
            <p:cNvSpPr/>
            <p:nvPr/>
          </p:nvSpPr>
          <p:spPr>
            <a:xfrm>
              <a:off x="8009" y="527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剪去对角的矩形 43"/>
            <p:cNvSpPr/>
            <p:nvPr/>
          </p:nvSpPr>
          <p:spPr>
            <a:xfrm>
              <a:off x="8009" y="6889"/>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剪去对角的矩形 44"/>
            <p:cNvSpPr/>
            <p:nvPr/>
          </p:nvSpPr>
          <p:spPr>
            <a:xfrm>
              <a:off x="8009" y="850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圆角矩形 45"/>
          <p:cNvSpPr/>
          <p:nvPr/>
        </p:nvSpPr>
        <p:spPr>
          <a:xfrm>
            <a:off x="320040" y="250825"/>
            <a:ext cx="2949575" cy="415290"/>
          </a:xfrm>
          <a:prstGeom prst="roundRect">
            <a:avLst>
              <a:gd name="adj" fmla="val 50000"/>
            </a:avLst>
          </a:prstGeom>
          <a:gradFill>
            <a:gsLst>
              <a:gs pos="0">
                <a:srgbClr val="0070C0">
                  <a:alpha val="94000"/>
                </a:srgbClr>
              </a:gs>
              <a:gs pos="100000">
                <a:srgbClr val="00B050">
                  <a:alpha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ym typeface="+mn-ea"/>
            </a:endParaRPr>
          </a:p>
        </p:txBody>
      </p:sp>
      <p:sp>
        <p:nvSpPr>
          <p:cNvPr id="49" name="文本框 48"/>
          <p:cNvSpPr txBox="1"/>
          <p:nvPr/>
        </p:nvSpPr>
        <p:spPr>
          <a:xfrm>
            <a:off x="383540" y="274320"/>
            <a:ext cx="2777490" cy="368300"/>
          </a:xfrm>
          <a:prstGeom prst="rect">
            <a:avLst/>
          </a:prstGeom>
          <a:noFill/>
        </p:spPr>
        <p:txBody>
          <a:bodyPr wrap="none" rtlCol="0">
            <a:spAutoFit/>
          </a:bodyPr>
          <a:p>
            <a:pPr algn="l"/>
            <a:r>
              <a:rPr lang="en-US" altLang="zh-CN">
                <a:solidFill>
                  <a:schemeClr val="bg1"/>
                </a:solidFill>
                <a:sym typeface="+mn-ea"/>
              </a:rPr>
              <a:t>    PART03 .相关法律责任</a:t>
            </a:r>
            <a:endParaRPr lang="zh-CN" altLang="en-US" b="1">
              <a:solidFill>
                <a:schemeClr val="bg1"/>
              </a:solidFill>
            </a:endParaRPr>
          </a:p>
        </p:txBody>
      </p:sp>
      <p:sp>
        <p:nvSpPr>
          <p:cNvPr id="50" name="圆角矩形 49"/>
          <p:cNvSpPr/>
          <p:nvPr/>
        </p:nvSpPr>
        <p:spPr>
          <a:xfrm>
            <a:off x="2422525" y="250825"/>
            <a:ext cx="3162300" cy="387985"/>
          </a:xfrm>
          <a:prstGeom prst="roundRect">
            <a:avLst>
              <a:gd name="adj" fmla="val 5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ym typeface="+mn-ea"/>
            </a:endParaRPr>
          </a:p>
        </p:txBody>
      </p:sp>
      <p:sp>
        <p:nvSpPr>
          <p:cNvPr id="2" name="文本框 1"/>
          <p:cNvSpPr txBox="1"/>
          <p:nvPr/>
        </p:nvSpPr>
        <p:spPr>
          <a:xfrm>
            <a:off x="641350" y="1904365"/>
            <a:ext cx="2279015" cy="1322070"/>
          </a:xfrm>
          <a:prstGeom prst="rect">
            <a:avLst/>
          </a:prstGeom>
          <a:noFill/>
        </p:spPr>
        <p:txBody>
          <a:bodyPr wrap="square" rtlCol="0">
            <a:spAutoFit/>
          </a:bodyPr>
          <a:p>
            <a:r>
              <a:rPr lang="zh-CN" altLang="en-US" sz="4000">
                <a:solidFill>
                  <a:schemeClr val="bg1"/>
                </a:solidFill>
                <a:latin typeface="微软雅黑" panose="020B0503020204020204" pitchFamily="34" charset="-122"/>
                <a:ea typeface="微软雅黑" panose="020B0503020204020204" pitchFamily="34" charset="-122"/>
              </a:rPr>
              <a:t>提高罚</a:t>
            </a:r>
            <a:endParaRPr lang="zh-CN" altLang="en-US" sz="4000">
              <a:solidFill>
                <a:schemeClr val="bg1"/>
              </a:solidFill>
              <a:latin typeface="微软雅黑" panose="020B0503020204020204" pitchFamily="34" charset="-122"/>
              <a:ea typeface="微软雅黑" panose="020B0503020204020204" pitchFamily="34" charset="-122"/>
            </a:endParaRPr>
          </a:p>
          <a:p>
            <a:r>
              <a:rPr lang="zh-CN" altLang="en-US" sz="4000">
                <a:solidFill>
                  <a:schemeClr val="bg1"/>
                </a:solidFill>
                <a:latin typeface="微软雅黑" panose="020B0503020204020204" pitchFamily="34" charset="-122"/>
                <a:ea typeface="微软雅黑" panose="020B0503020204020204" pitchFamily="34" charset="-122"/>
              </a:rPr>
              <a:t>款额度</a:t>
            </a:r>
            <a:endParaRPr lang="zh-CN" altLang="en-US" sz="4000">
              <a:solidFill>
                <a:schemeClr val="bg1"/>
              </a:solidFill>
              <a:latin typeface="微软雅黑" panose="020B0503020204020204" pitchFamily="34" charset="-122"/>
              <a:ea typeface="微软雅黑" panose="020B0503020204020204" pitchFamily="34" charset="-122"/>
            </a:endParaRPr>
          </a:p>
        </p:txBody>
      </p:sp>
      <p:pic>
        <p:nvPicPr>
          <p:cNvPr id="40964" name="图片 2"/>
          <p:cNvPicPr>
            <a:picLocks noChangeAspect="1"/>
          </p:cNvPicPr>
          <p:nvPr/>
        </p:nvPicPr>
        <p:blipFill>
          <a:blip r:embed="rId2"/>
          <a:stretch>
            <a:fillRect/>
          </a:stretch>
        </p:blipFill>
        <p:spPr>
          <a:xfrm>
            <a:off x="3690620" y="1012825"/>
            <a:ext cx="8096885" cy="5588635"/>
          </a:xfrm>
          <a:prstGeom prst="rect">
            <a:avLst/>
          </a:prstGeom>
          <a:noFill/>
          <a:ln w="9525">
            <a:noFill/>
          </a:ln>
        </p:spPr>
      </p:pic>
    </p:spTree>
    <p:custDataLst>
      <p:tags r:id="rId3"/>
    </p:custData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flipV="1">
            <a:off x="-3175" y="6689725"/>
            <a:ext cx="12191365" cy="168275"/>
          </a:xfrm>
          <a:prstGeom prst="rect">
            <a:avLst/>
          </a:prstGeom>
          <a:gradFill>
            <a:gsLst>
              <a:gs pos="0">
                <a:srgbClr val="0070C0">
                  <a:alpha val="94000"/>
                </a:srgbClr>
              </a:gs>
              <a:gs pos="100000">
                <a:srgbClr val="00B050">
                  <a:alpha val="7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11" name="直角三角形 10"/>
          <p:cNvSpPr/>
          <p:nvPr/>
        </p:nvSpPr>
        <p:spPr>
          <a:xfrm rot="16200000">
            <a:off x="2148840" y="1733550"/>
            <a:ext cx="144780" cy="14478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3" name="组合 32"/>
          <p:cNvGrpSpPr/>
          <p:nvPr/>
        </p:nvGrpSpPr>
        <p:grpSpPr>
          <a:xfrm>
            <a:off x="857885" y="1249045"/>
            <a:ext cx="6415405" cy="4525645"/>
            <a:chOff x="7387" y="2376"/>
            <a:chExt cx="10103" cy="7127"/>
          </a:xfrm>
        </p:grpSpPr>
        <p:sp>
          <p:nvSpPr>
            <p:cNvPr id="35" name="矩形 34"/>
            <p:cNvSpPr/>
            <p:nvPr/>
          </p:nvSpPr>
          <p:spPr>
            <a:xfrm>
              <a:off x="7387" y="2376"/>
              <a:ext cx="10103" cy="667"/>
            </a:xfrm>
            <a:prstGeom prst="rect">
              <a:avLst/>
            </a:prstGeom>
            <a:noFill/>
          </p:spPr>
          <p:txBody>
            <a:bodyPr wrap="square" rtlCol="0">
              <a:spAutoFit/>
            </a:bodyPr>
            <a:lstStyle/>
            <a:p>
              <a:pPr>
                <a:lnSpc>
                  <a:spcPct val="120000"/>
                </a:lnSpc>
              </a:pPr>
              <a:endParaRPr lang="zh-CN" sz="1800" dirty="0">
                <a:solidFill>
                  <a:schemeClr val="tx1"/>
                </a:solidFill>
                <a:latin typeface="+mn-ea"/>
                <a:cs typeface="+mn-ea"/>
                <a:sym typeface="+mn-lt"/>
              </a:endParaRPr>
            </a:p>
          </p:txBody>
        </p:sp>
        <p:sp>
          <p:nvSpPr>
            <p:cNvPr id="36" name="矩形 35"/>
            <p:cNvSpPr/>
            <p:nvPr/>
          </p:nvSpPr>
          <p:spPr>
            <a:xfrm>
              <a:off x="7387" y="8836"/>
              <a:ext cx="10033" cy="667"/>
            </a:xfrm>
            <a:prstGeom prst="rect">
              <a:avLst/>
            </a:prstGeom>
            <a:noFill/>
          </p:spPr>
          <p:txBody>
            <a:bodyPr wrap="square" rtlCol="0">
              <a:spAutoFit/>
            </a:bodyPr>
            <a:lstStyle/>
            <a:p>
              <a:pPr>
                <a:lnSpc>
                  <a:spcPct val="120000"/>
                </a:lnSpc>
              </a:pPr>
              <a:endParaRPr lang="zh-CN" altLang="zh-CN" sz="1800" dirty="0">
                <a:latin typeface="+mj-ea"/>
                <a:ea typeface="+mj-ea"/>
                <a:cs typeface="+mn-ea"/>
                <a:sym typeface="+mn-lt"/>
              </a:endParaRPr>
            </a:p>
          </p:txBody>
        </p:sp>
        <p:sp>
          <p:nvSpPr>
            <p:cNvPr id="37" name="矩形 36"/>
            <p:cNvSpPr/>
            <p:nvPr/>
          </p:nvSpPr>
          <p:spPr>
            <a:xfrm>
              <a:off x="7387" y="3991"/>
              <a:ext cx="10102" cy="667"/>
            </a:xfrm>
            <a:prstGeom prst="rect">
              <a:avLst/>
            </a:prstGeom>
            <a:noFill/>
          </p:spPr>
          <p:txBody>
            <a:bodyPr wrap="square" rtlCol="0">
              <a:spAutoFit/>
            </a:bodyPr>
            <a:lstStyle/>
            <a:p>
              <a:pPr algn="just">
                <a:lnSpc>
                  <a:spcPct val="120000"/>
                </a:lnSpc>
              </a:pPr>
              <a:endParaRPr lang="zh-CN" sz="1800" dirty="0">
                <a:latin typeface="+mj-ea"/>
                <a:ea typeface="+mj-ea"/>
                <a:cs typeface="+mn-ea"/>
                <a:sym typeface="+mn-lt"/>
              </a:endParaRPr>
            </a:p>
          </p:txBody>
        </p:sp>
        <p:sp>
          <p:nvSpPr>
            <p:cNvPr id="38" name="矩形 37"/>
            <p:cNvSpPr/>
            <p:nvPr/>
          </p:nvSpPr>
          <p:spPr>
            <a:xfrm>
              <a:off x="7387" y="5606"/>
              <a:ext cx="10101" cy="667"/>
            </a:xfrm>
            <a:prstGeom prst="rect">
              <a:avLst/>
            </a:prstGeom>
            <a:noFill/>
          </p:spPr>
          <p:txBody>
            <a:bodyPr wrap="square" rtlCol="0">
              <a:spAutoFit/>
            </a:bodyPr>
            <a:lstStyle/>
            <a:p>
              <a:pPr algn="just">
                <a:lnSpc>
                  <a:spcPct val="120000"/>
                </a:lnSpc>
              </a:pPr>
              <a:endParaRPr lang="zh-CN" altLang="zh-CN" sz="1800" dirty="0">
                <a:latin typeface="+mj-ea"/>
                <a:ea typeface="+mj-ea"/>
                <a:cs typeface="+mn-ea"/>
                <a:sym typeface="+mn-lt"/>
              </a:endParaRPr>
            </a:p>
          </p:txBody>
        </p:sp>
        <p:sp>
          <p:nvSpPr>
            <p:cNvPr id="39" name="矩形 38"/>
            <p:cNvSpPr/>
            <p:nvPr/>
          </p:nvSpPr>
          <p:spPr>
            <a:xfrm>
              <a:off x="7387" y="7216"/>
              <a:ext cx="10102" cy="710"/>
            </a:xfrm>
            <a:prstGeom prst="rect">
              <a:avLst/>
            </a:prstGeom>
            <a:noFill/>
          </p:spPr>
          <p:txBody>
            <a:bodyPr wrap="square" rtlCol="0">
              <a:spAutoFit/>
            </a:bodyPr>
            <a:lstStyle/>
            <a:p>
              <a:pPr algn="just" eaLnBrk="1" latinLnBrk="0" hangingPunct="1">
                <a:lnSpc>
                  <a:spcPct val="130000"/>
                </a:lnSpc>
                <a:spcBef>
                  <a:spcPts val="800"/>
                </a:spcBef>
                <a:buNone/>
              </a:pPr>
              <a:endParaRPr lang="zh-CN" altLang="zh-CN" sz="1800" dirty="0">
                <a:latin typeface="+mj-ea"/>
                <a:ea typeface="+mj-ea"/>
                <a:cs typeface="+mn-ea"/>
                <a:sym typeface="+mn-lt"/>
              </a:endParaRPr>
            </a:p>
          </p:txBody>
        </p:sp>
      </p:grpSp>
      <p:grpSp>
        <p:nvGrpSpPr>
          <p:cNvPr id="40" name="组合 39"/>
          <p:cNvGrpSpPr/>
          <p:nvPr/>
        </p:nvGrpSpPr>
        <p:grpSpPr>
          <a:xfrm>
            <a:off x="759460" y="1297940"/>
            <a:ext cx="35560" cy="4808220"/>
            <a:chOff x="8009" y="2044"/>
            <a:chExt cx="56" cy="7572"/>
          </a:xfrm>
        </p:grpSpPr>
        <p:sp>
          <p:nvSpPr>
            <p:cNvPr id="41" name="剪去对角的矩形 40"/>
            <p:cNvSpPr/>
            <p:nvPr/>
          </p:nvSpPr>
          <p:spPr>
            <a:xfrm>
              <a:off x="8009" y="204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剪去对角的矩形 41"/>
            <p:cNvSpPr/>
            <p:nvPr/>
          </p:nvSpPr>
          <p:spPr>
            <a:xfrm>
              <a:off x="8009" y="3659"/>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剪去对角的矩形 42"/>
            <p:cNvSpPr/>
            <p:nvPr/>
          </p:nvSpPr>
          <p:spPr>
            <a:xfrm>
              <a:off x="8009" y="527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剪去对角的矩形 43"/>
            <p:cNvSpPr/>
            <p:nvPr/>
          </p:nvSpPr>
          <p:spPr>
            <a:xfrm>
              <a:off x="8009" y="6889"/>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剪去对角的矩形 44"/>
            <p:cNvSpPr/>
            <p:nvPr/>
          </p:nvSpPr>
          <p:spPr>
            <a:xfrm>
              <a:off x="8009" y="850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圆角矩形 45"/>
          <p:cNvSpPr/>
          <p:nvPr/>
        </p:nvSpPr>
        <p:spPr>
          <a:xfrm>
            <a:off x="320040" y="250825"/>
            <a:ext cx="2949575" cy="415290"/>
          </a:xfrm>
          <a:prstGeom prst="roundRect">
            <a:avLst>
              <a:gd name="adj" fmla="val 50000"/>
            </a:avLst>
          </a:prstGeom>
          <a:gradFill>
            <a:gsLst>
              <a:gs pos="0">
                <a:srgbClr val="0070C0">
                  <a:alpha val="94000"/>
                </a:srgbClr>
              </a:gs>
              <a:gs pos="100000">
                <a:srgbClr val="00B050">
                  <a:alpha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ym typeface="+mn-ea"/>
            </a:endParaRPr>
          </a:p>
        </p:txBody>
      </p:sp>
      <p:sp>
        <p:nvSpPr>
          <p:cNvPr id="49" name="文本框 48"/>
          <p:cNvSpPr txBox="1"/>
          <p:nvPr/>
        </p:nvSpPr>
        <p:spPr>
          <a:xfrm>
            <a:off x="383540" y="274320"/>
            <a:ext cx="2777490" cy="368300"/>
          </a:xfrm>
          <a:prstGeom prst="rect">
            <a:avLst/>
          </a:prstGeom>
          <a:noFill/>
        </p:spPr>
        <p:txBody>
          <a:bodyPr wrap="none" rtlCol="0">
            <a:spAutoFit/>
          </a:bodyPr>
          <a:p>
            <a:pPr algn="l"/>
            <a:r>
              <a:rPr lang="en-US" altLang="zh-CN">
                <a:solidFill>
                  <a:schemeClr val="bg1"/>
                </a:solidFill>
              </a:rPr>
              <a:t>    PART03 .相关法律责任       </a:t>
            </a:r>
            <a:endParaRPr lang="zh-CN" altLang="en-US" b="1">
              <a:solidFill>
                <a:schemeClr val="bg1"/>
              </a:solidFill>
            </a:endParaRPr>
          </a:p>
        </p:txBody>
      </p:sp>
      <p:sp>
        <p:nvSpPr>
          <p:cNvPr id="50" name="圆角矩形 49"/>
          <p:cNvSpPr/>
          <p:nvPr/>
        </p:nvSpPr>
        <p:spPr>
          <a:xfrm>
            <a:off x="2422525" y="250825"/>
            <a:ext cx="3162300" cy="387985"/>
          </a:xfrm>
          <a:prstGeom prst="roundRect">
            <a:avLst>
              <a:gd name="adj" fmla="val 5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ym typeface="+mn-ea"/>
            </a:endParaRPr>
          </a:p>
        </p:txBody>
      </p:sp>
      <p:sp>
        <p:nvSpPr>
          <p:cNvPr id="2" name="文本框 1"/>
          <p:cNvSpPr txBox="1"/>
          <p:nvPr/>
        </p:nvSpPr>
        <p:spPr>
          <a:xfrm>
            <a:off x="1057910" y="1925955"/>
            <a:ext cx="10569575" cy="3553460"/>
          </a:xfrm>
          <a:prstGeom prst="rect">
            <a:avLst/>
          </a:prstGeom>
          <a:noFill/>
        </p:spPr>
        <p:txBody>
          <a:bodyPr wrap="square" rtlCol="0" anchor="t">
            <a:spAutoFit/>
          </a:bodyPr>
          <a:p>
            <a:pPr marL="0" marR="0" lvl="0" algn="l" defTabSz="914400" rtl="0" eaLnBrk="0" fontAlgn="base" hangingPunct="0">
              <a:lnSpc>
                <a:spcPct val="150000"/>
              </a:lnSpc>
              <a:spcBef>
                <a:spcPts val="0"/>
              </a:spcBef>
              <a:buClrTx/>
              <a:buSzTx/>
              <a:buFont typeface="Arial" panose="020B0604020202020204" pitchFamily="34" charset="0"/>
              <a:buNone/>
              <a:defRPr/>
            </a:pPr>
            <a:r>
              <a:rPr lang="zh-CN" altLang="en-US" sz="3000">
                <a:latin typeface="微软雅黑" panose="020B0503020204020204" pitchFamily="34" charset="-122"/>
                <a:ea typeface="微软雅黑" panose="020B0503020204020204" pitchFamily="34" charset="-122"/>
                <a:cs typeface="微软雅黑" panose="020B0503020204020204" pitchFamily="34" charset="-122"/>
              </a:rPr>
              <a:t>（一）县级以上人民政府应当将固体废物污染环境防治工作纳入国民经济和社会发展规划、生态环境规划，并采取有效措施减少固体废物的产生量，促进固体废物的</a:t>
            </a:r>
            <a:r>
              <a:rPr lang="zh-CN" altLang="en-US" sz="3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综合利用</a:t>
            </a:r>
            <a:r>
              <a:rPr lang="zh-CN" altLang="en-US" sz="3000">
                <a:latin typeface="微软雅黑" panose="020B0503020204020204" pitchFamily="34" charset="-122"/>
                <a:ea typeface="微软雅黑" panose="020B0503020204020204" pitchFamily="34" charset="-122"/>
                <a:cs typeface="微软雅黑" panose="020B0503020204020204" pitchFamily="34" charset="-122"/>
              </a:rPr>
              <a:t>、降低固体废物的危害性，最大限度</a:t>
            </a:r>
            <a:r>
              <a:rPr lang="zh-CN" altLang="en-US" sz="3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降低固体废物填埋量</a:t>
            </a:r>
            <a:r>
              <a:rPr lang="zh-CN" altLang="en-US" sz="30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3000">
              <a:latin typeface="微软雅黑" panose="020B0503020204020204" pitchFamily="34" charset="-122"/>
              <a:ea typeface="微软雅黑" panose="020B0503020204020204" pitchFamily="34" charset="-122"/>
              <a:cs typeface="微软雅黑" panose="020B0503020204020204" pitchFamily="34" charset="-122"/>
            </a:endParaRPr>
          </a:p>
          <a:p>
            <a:pPr marL="0" marR="0" lvl="0" algn="l" defTabSz="914400" rtl="0" eaLnBrk="0" fontAlgn="base" hangingPunct="0">
              <a:lnSpc>
                <a:spcPct val="150000"/>
              </a:lnSpc>
              <a:spcBef>
                <a:spcPts val="0"/>
              </a:spcBef>
              <a:buClrTx/>
              <a:buSzTx/>
              <a:buFont typeface="Arial" panose="020B0604020202020204" pitchFamily="34" charset="0"/>
              <a:buNone/>
              <a:defRPr/>
            </a:pPr>
            <a:r>
              <a:rPr lang="en-US" altLang="zh-CN" sz="30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000">
                <a:latin typeface="微软雅黑" panose="020B0503020204020204" pitchFamily="34" charset="-122"/>
                <a:ea typeface="微软雅黑" panose="020B0503020204020204" pitchFamily="34" charset="-122"/>
                <a:cs typeface="微软雅黑" panose="020B0503020204020204" pitchFamily="34" charset="-122"/>
              </a:rPr>
              <a:t>第十三条</a:t>
            </a:r>
            <a:endParaRPr lang="zh-CN" altLang="en-US" sz="3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1224280" y="1150620"/>
            <a:ext cx="7431405" cy="521970"/>
          </a:xfrm>
          <a:prstGeom prst="rect">
            <a:avLst/>
          </a:prstGeom>
          <a:noFill/>
        </p:spPr>
        <p:txBody>
          <a:bodyPr wrap="square" rtlCol="0">
            <a:spAutoFit/>
          </a:bodyPr>
          <a:p>
            <a:pPr marL="342900" indent="-342900">
              <a:buFont typeface="Arial" panose="020B0604020202020204" pitchFamily="34" charset="0"/>
              <a:buChar char="•"/>
            </a:pPr>
            <a:r>
              <a:rPr lang="zh-CN" altLang="en-US" sz="2800">
                <a:solidFill>
                  <a:schemeClr val="accent3">
                    <a:lumMod val="75000"/>
                  </a:schemeClr>
                </a:solidFill>
                <a:latin typeface="楷体" panose="02010609060101010101" charset="-122"/>
                <a:ea typeface="楷体" panose="02010609060101010101" charset="-122"/>
              </a:rPr>
              <a:t>强化了固体废物综合利用，限制填埋处置</a:t>
            </a:r>
            <a:endParaRPr lang="zh-CN" altLang="en-US" sz="2800">
              <a:solidFill>
                <a:schemeClr val="accent3">
                  <a:lumMod val="75000"/>
                </a:schemeClr>
              </a:solidFill>
              <a:latin typeface="楷体" panose="02010609060101010101" charset="-122"/>
              <a:ea typeface="楷体" panose="02010609060101010101" charset="-122"/>
            </a:endParaRPr>
          </a:p>
        </p:txBody>
      </p:sp>
    </p:spTree>
    <p:custDataLst>
      <p:tags r:id="rId1"/>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flipV="1">
            <a:off x="-3175" y="6689725"/>
            <a:ext cx="12191365" cy="168275"/>
          </a:xfrm>
          <a:prstGeom prst="rect">
            <a:avLst/>
          </a:prstGeom>
          <a:gradFill>
            <a:gsLst>
              <a:gs pos="0">
                <a:srgbClr val="0070C0">
                  <a:alpha val="94000"/>
                </a:srgbClr>
              </a:gs>
              <a:gs pos="100000">
                <a:srgbClr val="00B050">
                  <a:alpha val="7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11" name="直角三角形 10"/>
          <p:cNvSpPr/>
          <p:nvPr/>
        </p:nvSpPr>
        <p:spPr>
          <a:xfrm rot="16200000">
            <a:off x="2148840" y="1733550"/>
            <a:ext cx="144780" cy="14478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3" name="组合 32"/>
          <p:cNvGrpSpPr/>
          <p:nvPr/>
        </p:nvGrpSpPr>
        <p:grpSpPr>
          <a:xfrm>
            <a:off x="857885" y="1249045"/>
            <a:ext cx="6415405" cy="4525645"/>
            <a:chOff x="7387" y="2376"/>
            <a:chExt cx="10103" cy="7127"/>
          </a:xfrm>
        </p:grpSpPr>
        <p:sp>
          <p:nvSpPr>
            <p:cNvPr id="35" name="矩形 34"/>
            <p:cNvSpPr/>
            <p:nvPr/>
          </p:nvSpPr>
          <p:spPr>
            <a:xfrm>
              <a:off x="7387" y="2376"/>
              <a:ext cx="10103" cy="667"/>
            </a:xfrm>
            <a:prstGeom prst="rect">
              <a:avLst/>
            </a:prstGeom>
            <a:noFill/>
          </p:spPr>
          <p:txBody>
            <a:bodyPr wrap="square" rtlCol="0">
              <a:spAutoFit/>
            </a:bodyPr>
            <a:lstStyle/>
            <a:p>
              <a:pPr>
                <a:lnSpc>
                  <a:spcPct val="120000"/>
                </a:lnSpc>
              </a:pPr>
              <a:endParaRPr lang="zh-CN" sz="1800" dirty="0">
                <a:solidFill>
                  <a:schemeClr val="tx1"/>
                </a:solidFill>
                <a:latin typeface="+mn-ea"/>
                <a:cs typeface="+mn-ea"/>
                <a:sym typeface="+mn-lt"/>
              </a:endParaRPr>
            </a:p>
          </p:txBody>
        </p:sp>
        <p:sp>
          <p:nvSpPr>
            <p:cNvPr id="36" name="矩形 35"/>
            <p:cNvSpPr/>
            <p:nvPr/>
          </p:nvSpPr>
          <p:spPr>
            <a:xfrm>
              <a:off x="7387" y="8836"/>
              <a:ext cx="10033" cy="667"/>
            </a:xfrm>
            <a:prstGeom prst="rect">
              <a:avLst/>
            </a:prstGeom>
            <a:noFill/>
          </p:spPr>
          <p:txBody>
            <a:bodyPr wrap="square" rtlCol="0">
              <a:spAutoFit/>
            </a:bodyPr>
            <a:lstStyle/>
            <a:p>
              <a:pPr>
                <a:lnSpc>
                  <a:spcPct val="120000"/>
                </a:lnSpc>
              </a:pPr>
              <a:endParaRPr lang="zh-CN" altLang="zh-CN" sz="1800" dirty="0">
                <a:latin typeface="+mj-ea"/>
                <a:ea typeface="+mj-ea"/>
                <a:cs typeface="+mn-ea"/>
                <a:sym typeface="+mn-lt"/>
              </a:endParaRPr>
            </a:p>
          </p:txBody>
        </p:sp>
        <p:sp>
          <p:nvSpPr>
            <p:cNvPr id="37" name="矩形 36"/>
            <p:cNvSpPr/>
            <p:nvPr/>
          </p:nvSpPr>
          <p:spPr>
            <a:xfrm>
              <a:off x="7387" y="3991"/>
              <a:ext cx="10102" cy="667"/>
            </a:xfrm>
            <a:prstGeom prst="rect">
              <a:avLst/>
            </a:prstGeom>
            <a:noFill/>
          </p:spPr>
          <p:txBody>
            <a:bodyPr wrap="square" rtlCol="0">
              <a:spAutoFit/>
            </a:bodyPr>
            <a:lstStyle/>
            <a:p>
              <a:pPr algn="just">
                <a:lnSpc>
                  <a:spcPct val="120000"/>
                </a:lnSpc>
              </a:pPr>
              <a:endParaRPr lang="zh-CN" sz="1800" dirty="0">
                <a:latin typeface="+mj-ea"/>
                <a:ea typeface="+mj-ea"/>
                <a:cs typeface="+mn-ea"/>
                <a:sym typeface="+mn-lt"/>
              </a:endParaRPr>
            </a:p>
          </p:txBody>
        </p:sp>
        <p:sp>
          <p:nvSpPr>
            <p:cNvPr id="38" name="矩形 37"/>
            <p:cNvSpPr/>
            <p:nvPr/>
          </p:nvSpPr>
          <p:spPr>
            <a:xfrm>
              <a:off x="7387" y="5606"/>
              <a:ext cx="10101" cy="667"/>
            </a:xfrm>
            <a:prstGeom prst="rect">
              <a:avLst/>
            </a:prstGeom>
            <a:noFill/>
          </p:spPr>
          <p:txBody>
            <a:bodyPr wrap="square" rtlCol="0">
              <a:spAutoFit/>
            </a:bodyPr>
            <a:lstStyle/>
            <a:p>
              <a:pPr algn="just">
                <a:lnSpc>
                  <a:spcPct val="120000"/>
                </a:lnSpc>
              </a:pPr>
              <a:endParaRPr lang="zh-CN" altLang="zh-CN" sz="1800" dirty="0">
                <a:latin typeface="+mj-ea"/>
                <a:ea typeface="+mj-ea"/>
                <a:cs typeface="+mn-ea"/>
                <a:sym typeface="+mn-lt"/>
              </a:endParaRPr>
            </a:p>
          </p:txBody>
        </p:sp>
        <p:sp>
          <p:nvSpPr>
            <p:cNvPr id="39" name="矩形 38"/>
            <p:cNvSpPr/>
            <p:nvPr/>
          </p:nvSpPr>
          <p:spPr>
            <a:xfrm>
              <a:off x="7387" y="7216"/>
              <a:ext cx="10102" cy="710"/>
            </a:xfrm>
            <a:prstGeom prst="rect">
              <a:avLst/>
            </a:prstGeom>
            <a:noFill/>
          </p:spPr>
          <p:txBody>
            <a:bodyPr wrap="square" rtlCol="0">
              <a:spAutoFit/>
            </a:bodyPr>
            <a:lstStyle/>
            <a:p>
              <a:pPr algn="just" eaLnBrk="1" latinLnBrk="0" hangingPunct="1">
                <a:lnSpc>
                  <a:spcPct val="130000"/>
                </a:lnSpc>
                <a:spcBef>
                  <a:spcPts val="800"/>
                </a:spcBef>
                <a:buNone/>
              </a:pPr>
              <a:endParaRPr lang="zh-CN" altLang="zh-CN" sz="1800" dirty="0">
                <a:latin typeface="+mj-ea"/>
                <a:ea typeface="+mj-ea"/>
                <a:cs typeface="+mn-ea"/>
                <a:sym typeface="+mn-lt"/>
              </a:endParaRPr>
            </a:p>
          </p:txBody>
        </p:sp>
      </p:grpSp>
      <p:grpSp>
        <p:nvGrpSpPr>
          <p:cNvPr id="40" name="组合 39"/>
          <p:cNvGrpSpPr/>
          <p:nvPr/>
        </p:nvGrpSpPr>
        <p:grpSpPr>
          <a:xfrm>
            <a:off x="759460" y="1297940"/>
            <a:ext cx="35560" cy="4808220"/>
            <a:chOff x="8009" y="2044"/>
            <a:chExt cx="56" cy="7572"/>
          </a:xfrm>
        </p:grpSpPr>
        <p:sp>
          <p:nvSpPr>
            <p:cNvPr id="41" name="剪去对角的矩形 40"/>
            <p:cNvSpPr/>
            <p:nvPr/>
          </p:nvSpPr>
          <p:spPr>
            <a:xfrm>
              <a:off x="8009" y="204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剪去对角的矩形 41"/>
            <p:cNvSpPr/>
            <p:nvPr/>
          </p:nvSpPr>
          <p:spPr>
            <a:xfrm>
              <a:off x="8009" y="3659"/>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剪去对角的矩形 42"/>
            <p:cNvSpPr/>
            <p:nvPr/>
          </p:nvSpPr>
          <p:spPr>
            <a:xfrm>
              <a:off x="8009" y="527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剪去对角的矩形 43"/>
            <p:cNvSpPr/>
            <p:nvPr/>
          </p:nvSpPr>
          <p:spPr>
            <a:xfrm>
              <a:off x="8009" y="6889"/>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剪去对角的矩形 44"/>
            <p:cNvSpPr/>
            <p:nvPr/>
          </p:nvSpPr>
          <p:spPr>
            <a:xfrm>
              <a:off x="8009" y="850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圆角矩形 45"/>
          <p:cNvSpPr/>
          <p:nvPr/>
        </p:nvSpPr>
        <p:spPr>
          <a:xfrm>
            <a:off x="320040" y="250825"/>
            <a:ext cx="2949575" cy="415290"/>
          </a:xfrm>
          <a:prstGeom prst="roundRect">
            <a:avLst>
              <a:gd name="adj" fmla="val 50000"/>
            </a:avLst>
          </a:prstGeom>
          <a:gradFill>
            <a:gsLst>
              <a:gs pos="0">
                <a:srgbClr val="0070C0">
                  <a:alpha val="94000"/>
                </a:srgbClr>
              </a:gs>
              <a:gs pos="100000">
                <a:srgbClr val="00B050">
                  <a:alpha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ym typeface="+mn-ea"/>
            </a:endParaRPr>
          </a:p>
        </p:txBody>
      </p:sp>
      <p:sp>
        <p:nvSpPr>
          <p:cNvPr id="49" name="文本框 48"/>
          <p:cNvSpPr txBox="1"/>
          <p:nvPr/>
        </p:nvSpPr>
        <p:spPr>
          <a:xfrm>
            <a:off x="383540" y="274320"/>
            <a:ext cx="2777490" cy="368300"/>
          </a:xfrm>
          <a:prstGeom prst="rect">
            <a:avLst/>
          </a:prstGeom>
          <a:noFill/>
        </p:spPr>
        <p:txBody>
          <a:bodyPr wrap="none" rtlCol="0">
            <a:spAutoFit/>
          </a:bodyPr>
          <a:p>
            <a:pPr algn="l"/>
            <a:r>
              <a:rPr lang="en-US" altLang="zh-CN">
                <a:solidFill>
                  <a:schemeClr val="bg1"/>
                </a:solidFill>
              </a:rPr>
              <a:t>    PART03 .相关法律责任       </a:t>
            </a:r>
            <a:endParaRPr lang="zh-CN" altLang="en-US" b="1">
              <a:solidFill>
                <a:schemeClr val="bg1"/>
              </a:solidFill>
            </a:endParaRPr>
          </a:p>
        </p:txBody>
      </p:sp>
      <p:sp>
        <p:nvSpPr>
          <p:cNvPr id="50" name="圆角矩形 49"/>
          <p:cNvSpPr/>
          <p:nvPr/>
        </p:nvSpPr>
        <p:spPr>
          <a:xfrm>
            <a:off x="2422525" y="250825"/>
            <a:ext cx="3162300" cy="387985"/>
          </a:xfrm>
          <a:prstGeom prst="roundRect">
            <a:avLst>
              <a:gd name="adj" fmla="val 5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ym typeface="+mn-ea"/>
            </a:endParaRPr>
          </a:p>
        </p:txBody>
      </p:sp>
      <p:sp>
        <p:nvSpPr>
          <p:cNvPr id="2" name="文本框 1"/>
          <p:cNvSpPr txBox="1"/>
          <p:nvPr/>
        </p:nvSpPr>
        <p:spPr>
          <a:xfrm>
            <a:off x="1045210" y="1579245"/>
            <a:ext cx="10948670" cy="4246245"/>
          </a:xfrm>
          <a:prstGeom prst="rect">
            <a:avLst/>
          </a:prstGeom>
          <a:noFill/>
        </p:spPr>
        <p:txBody>
          <a:bodyPr wrap="square" rtlCol="0" anchor="t">
            <a:spAutoFit/>
          </a:bodyPr>
          <a:p>
            <a:pPr algn="l" eaLnBrk="0" fontAlgn="base" hangingPunct="0">
              <a:lnSpc>
                <a:spcPct val="150000"/>
              </a:lnSpc>
              <a:spcBef>
                <a:spcPts val="0"/>
              </a:spcBef>
              <a:buClrTx/>
              <a:buSzTx/>
              <a:buFont typeface="Arial" panose="020B0604020202020204" pitchFamily="34" charset="0"/>
              <a:defRPr/>
            </a:pPr>
            <a:r>
              <a:rPr lang="zh-CN" altLang="en-US" sz="3000">
                <a:latin typeface="微软雅黑" panose="020B0503020204020204" pitchFamily="34" charset="-122"/>
                <a:ea typeface="微软雅黑" panose="020B0503020204020204" pitchFamily="34" charset="-122"/>
                <a:cs typeface="微软雅黑" panose="020B0503020204020204" pitchFamily="34" charset="-122"/>
              </a:rPr>
              <a:t>（二） 国务院生态环境主管部门应当会同国务院有关部门建立全国危险废物等固体废物污染环境防治信息平台，推进固体废物收集、转移、处置等</a:t>
            </a:r>
            <a:r>
              <a:rPr lang="zh-CN" altLang="en-US" sz="3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全过程监控和信息化追溯</a:t>
            </a:r>
            <a:r>
              <a:rPr lang="zh-CN" altLang="en-US" sz="30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3000">
              <a:latin typeface="微软雅黑" panose="020B0503020204020204" pitchFamily="34" charset="-122"/>
              <a:ea typeface="微软雅黑" panose="020B0503020204020204" pitchFamily="34" charset="-122"/>
              <a:cs typeface="微软雅黑" panose="020B0503020204020204" pitchFamily="34" charset="-122"/>
            </a:endParaRPr>
          </a:p>
          <a:p>
            <a:pPr algn="l" eaLnBrk="0" fontAlgn="base" hangingPunct="0">
              <a:lnSpc>
                <a:spcPct val="150000"/>
              </a:lnSpc>
              <a:spcBef>
                <a:spcPts val="0"/>
              </a:spcBef>
              <a:buClrTx/>
              <a:buSzTx/>
              <a:buFont typeface="Arial" panose="020B0604020202020204" pitchFamily="34" charset="0"/>
              <a:defRPr/>
            </a:pPr>
            <a:r>
              <a:rPr lang="zh-CN" altLang="en-US" sz="3000">
                <a:latin typeface="微软雅黑" panose="020B0503020204020204" pitchFamily="34" charset="-122"/>
                <a:ea typeface="微软雅黑" panose="020B0503020204020204" pitchFamily="34" charset="-122"/>
                <a:cs typeface="微软雅黑" panose="020B0503020204020204" pitchFamily="34" charset="-122"/>
              </a:rPr>
              <a:t>   产生、收集、贮存、运输、利用、处置固体废物的单位，应当依法及时公开固体废物污染环境防治信息，主动接受社会监督。</a:t>
            </a:r>
            <a:endParaRPr lang="zh-CN" altLang="en-US" sz="3000">
              <a:latin typeface="微软雅黑" panose="020B0503020204020204" pitchFamily="34" charset="-122"/>
              <a:ea typeface="微软雅黑" panose="020B0503020204020204" pitchFamily="34" charset="-122"/>
              <a:cs typeface="微软雅黑" panose="020B0503020204020204" pitchFamily="34" charset="-122"/>
            </a:endParaRPr>
          </a:p>
          <a:p>
            <a:pPr algn="l" eaLnBrk="0" fontAlgn="base" hangingPunct="0">
              <a:lnSpc>
                <a:spcPct val="150000"/>
              </a:lnSpc>
              <a:spcBef>
                <a:spcPts val="0"/>
              </a:spcBef>
              <a:buClrTx/>
              <a:buSzTx/>
              <a:buFont typeface="Arial" panose="020B0604020202020204" pitchFamily="34" charset="0"/>
              <a:defRPr/>
            </a:pPr>
            <a:r>
              <a:rPr lang="zh-CN" altLang="en-US" sz="30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3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3000">
                <a:latin typeface="微软雅黑" panose="020B0503020204020204" pitchFamily="34" charset="-122"/>
                <a:ea typeface="微软雅黑" panose="020B0503020204020204" pitchFamily="34" charset="-122"/>
                <a:cs typeface="微软雅黑" panose="020B0503020204020204" pitchFamily="34" charset="-122"/>
              </a:rPr>
              <a:t>第十六条</a:t>
            </a:r>
            <a:endParaRPr lang="zh-CN" altLang="en-US" sz="3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1210945" y="1064895"/>
            <a:ext cx="6852285" cy="521970"/>
          </a:xfrm>
          <a:prstGeom prst="rect">
            <a:avLst/>
          </a:prstGeom>
          <a:noFill/>
        </p:spPr>
        <p:txBody>
          <a:bodyPr wrap="square" rtlCol="0">
            <a:spAutoFit/>
          </a:bodyPr>
          <a:p>
            <a:pPr marL="342900" indent="-342900">
              <a:buFont typeface="Arial" panose="020B0604020202020204" pitchFamily="34" charset="0"/>
              <a:buChar char="•"/>
            </a:pPr>
            <a:r>
              <a:rPr lang="zh-CN" altLang="en-US" sz="2800">
                <a:solidFill>
                  <a:schemeClr val="accent3">
                    <a:lumMod val="75000"/>
                  </a:schemeClr>
                </a:solidFill>
                <a:latin typeface="楷体" panose="02010609060101010101" charset="-122"/>
                <a:ea typeface="楷体" panose="02010609060101010101" charset="-122"/>
              </a:rPr>
              <a:t>增加信息公开，全程监控和可追溯体系</a:t>
            </a:r>
            <a:endParaRPr lang="zh-CN" altLang="en-US" sz="2800">
              <a:solidFill>
                <a:schemeClr val="accent3">
                  <a:lumMod val="75000"/>
                </a:schemeClr>
              </a:solidFill>
              <a:latin typeface="楷体" panose="02010609060101010101" charset="-122"/>
              <a:ea typeface="楷体" panose="02010609060101010101" charset="-122"/>
            </a:endParaRPr>
          </a:p>
        </p:txBody>
      </p:sp>
    </p:spTree>
    <p:custDataLst>
      <p:tags r:id="rId1"/>
    </p:custData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flipV="1">
            <a:off x="-3175" y="6689725"/>
            <a:ext cx="12191365" cy="168275"/>
          </a:xfrm>
          <a:prstGeom prst="rect">
            <a:avLst/>
          </a:prstGeom>
          <a:gradFill>
            <a:gsLst>
              <a:gs pos="0">
                <a:srgbClr val="0070C0">
                  <a:alpha val="94000"/>
                </a:srgbClr>
              </a:gs>
              <a:gs pos="100000">
                <a:srgbClr val="00B050">
                  <a:alpha val="7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11" name="直角三角形 10"/>
          <p:cNvSpPr/>
          <p:nvPr/>
        </p:nvSpPr>
        <p:spPr>
          <a:xfrm rot="16200000">
            <a:off x="2148840" y="1733550"/>
            <a:ext cx="144780" cy="14478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3" name="组合 32"/>
          <p:cNvGrpSpPr/>
          <p:nvPr/>
        </p:nvGrpSpPr>
        <p:grpSpPr>
          <a:xfrm>
            <a:off x="857885" y="1249045"/>
            <a:ext cx="6415405" cy="4525645"/>
            <a:chOff x="7387" y="2376"/>
            <a:chExt cx="10103" cy="7127"/>
          </a:xfrm>
        </p:grpSpPr>
        <p:sp>
          <p:nvSpPr>
            <p:cNvPr id="35" name="矩形 34"/>
            <p:cNvSpPr/>
            <p:nvPr/>
          </p:nvSpPr>
          <p:spPr>
            <a:xfrm>
              <a:off x="7387" y="2376"/>
              <a:ext cx="10103" cy="667"/>
            </a:xfrm>
            <a:prstGeom prst="rect">
              <a:avLst/>
            </a:prstGeom>
            <a:noFill/>
          </p:spPr>
          <p:txBody>
            <a:bodyPr wrap="square" rtlCol="0">
              <a:spAutoFit/>
            </a:bodyPr>
            <a:lstStyle/>
            <a:p>
              <a:pPr>
                <a:lnSpc>
                  <a:spcPct val="120000"/>
                </a:lnSpc>
              </a:pPr>
              <a:endParaRPr lang="zh-CN" sz="1800" dirty="0">
                <a:solidFill>
                  <a:schemeClr val="tx1"/>
                </a:solidFill>
                <a:latin typeface="+mn-ea"/>
                <a:cs typeface="+mn-ea"/>
                <a:sym typeface="+mn-lt"/>
              </a:endParaRPr>
            </a:p>
          </p:txBody>
        </p:sp>
        <p:sp>
          <p:nvSpPr>
            <p:cNvPr id="36" name="矩形 35"/>
            <p:cNvSpPr/>
            <p:nvPr/>
          </p:nvSpPr>
          <p:spPr>
            <a:xfrm>
              <a:off x="7387" y="8836"/>
              <a:ext cx="10033" cy="667"/>
            </a:xfrm>
            <a:prstGeom prst="rect">
              <a:avLst/>
            </a:prstGeom>
            <a:noFill/>
          </p:spPr>
          <p:txBody>
            <a:bodyPr wrap="square" rtlCol="0">
              <a:spAutoFit/>
            </a:bodyPr>
            <a:lstStyle/>
            <a:p>
              <a:pPr>
                <a:lnSpc>
                  <a:spcPct val="120000"/>
                </a:lnSpc>
              </a:pPr>
              <a:endParaRPr lang="zh-CN" altLang="zh-CN" sz="1800" dirty="0">
                <a:latin typeface="+mj-ea"/>
                <a:ea typeface="+mj-ea"/>
                <a:cs typeface="+mn-ea"/>
                <a:sym typeface="+mn-lt"/>
              </a:endParaRPr>
            </a:p>
          </p:txBody>
        </p:sp>
        <p:sp>
          <p:nvSpPr>
            <p:cNvPr id="37" name="矩形 36"/>
            <p:cNvSpPr/>
            <p:nvPr/>
          </p:nvSpPr>
          <p:spPr>
            <a:xfrm>
              <a:off x="7387" y="3991"/>
              <a:ext cx="10102" cy="667"/>
            </a:xfrm>
            <a:prstGeom prst="rect">
              <a:avLst/>
            </a:prstGeom>
            <a:noFill/>
          </p:spPr>
          <p:txBody>
            <a:bodyPr wrap="square" rtlCol="0">
              <a:spAutoFit/>
            </a:bodyPr>
            <a:lstStyle/>
            <a:p>
              <a:pPr algn="just">
                <a:lnSpc>
                  <a:spcPct val="120000"/>
                </a:lnSpc>
              </a:pPr>
              <a:endParaRPr lang="zh-CN" sz="1800" dirty="0">
                <a:latin typeface="+mj-ea"/>
                <a:ea typeface="+mj-ea"/>
                <a:cs typeface="+mn-ea"/>
                <a:sym typeface="+mn-lt"/>
              </a:endParaRPr>
            </a:p>
          </p:txBody>
        </p:sp>
        <p:sp>
          <p:nvSpPr>
            <p:cNvPr id="38" name="矩形 37"/>
            <p:cNvSpPr/>
            <p:nvPr/>
          </p:nvSpPr>
          <p:spPr>
            <a:xfrm>
              <a:off x="7387" y="5606"/>
              <a:ext cx="10101" cy="667"/>
            </a:xfrm>
            <a:prstGeom prst="rect">
              <a:avLst/>
            </a:prstGeom>
            <a:noFill/>
          </p:spPr>
          <p:txBody>
            <a:bodyPr wrap="square" rtlCol="0">
              <a:spAutoFit/>
            </a:bodyPr>
            <a:lstStyle/>
            <a:p>
              <a:pPr algn="just">
                <a:lnSpc>
                  <a:spcPct val="120000"/>
                </a:lnSpc>
              </a:pPr>
              <a:endParaRPr lang="zh-CN" altLang="zh-CN" sz="1800" dirty="0">
                <a:latin typeface="+mj-ea"/>
                <a:ea typeface="+mj-ea"/>
                <a:cs typeface="+mn-ea"/>
                <a:sym typeface="+mn-lt"/>
              </a:endParaRPr>
            </a:p>
          </p:txBody>
        </p:sp>
        <p:sp>
          <p:nvSpPr>
            <p:cNvPr id="39" name="矩形 38"/>
            <p:cNvSpPr/>
            <p:nvPr/>
          </p:nvSpPr>
          <p:spPr>
            <a:xfrm>
              <a:off x="7387" y="7216"/>
              <a:ext cx="10102" cy="710"/>
            </a:xfrm>
            <a:prstGeom prst="rect">
              <a:avLst/>
            </a:prstGeom>
            <a:noFill/>
          </p:spPr>
          <p:txBody>
            <a:bodyPr wrap="square" rtlCol="0">
              <a:spAutoFit/>
            </a:bodyPr>
            <a:lstStyle/>
            <a:p>
              <a:pPr algn="just" eaLnBrk="1" latinLnBrk="0" hangingPunct="1">
                <a:lnSpc>
                  <a:spcPct val="130000"/>
                </a:lnSpc>
                <a:spcBef>
                  <a:spcPts val="800"/>
                </a:spcBef>
                <a:buNone/>
              </a:pPr>
              <a:endParaRPr lang="zh-CN" altLang="zh-CN" sz="1800" dirty="0">
                <a:latin typeface="+mj-ea"/>
                <a:ea typeface="+mj-ea"/>
                <a:cs typeface="+mn-ea"/>
                <a:sym typeface="+mn-lt"/>
              </a:endParaRPr>
            </a:p>
          </p:txBody>
        </p:sp>
      </p:grpSp>
      <p:grpSp>
        <p:nvGrpSpPr>
          <p:cNvPr id="40" name="组合 39"/>
          <p:cNvGrpSpPr/>
          <p:nvPr/>
        </p:nvGrpSpPr>
        <p:grpSpPr>
          <a:xfrm>
            <a:off x="759460" y="1297940"/>
            <a:ext cx="35560" cy="4808220"/>
            <a:chOff x="8009" y="2044"/>
            <a:chExt cx="56" cy="7572"/>
          </a:xfrm>
        </p:grpSpPr>
        <p:sp>
          <p:nvSpPr>
            <p:cNvPr id="41" name="剪去对角的矩形 40"/>
            <p:cNvSpPr/>
            <p:nvPr/>
          </p:nvSpPr>
          <p:spPr>
            <a:xfrm>
              <a:off x="8009" y="204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剪去对角的矩形 41"/>
            <p:cNvSpPr/>
            <p:nvPr/>
          </p:nvSpPr>
          <p:spPr>
            <a:xfrm>
              <a:off x="8009" y="3659"/>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剪去对角的矩形 42"/>
            <p:cNvSpPr/>
            <p:nvPr/>
          </p:nvSpPr>
          <p:spPr>
            <a:xfrm>
              <a:off x="8009" y="527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剪去对角的矩形 43"/>
            <p:cNvSpPr/>
            <p:nvPr/>
          </p:nvSpPr>
          <p:spPr>
            <a:xfrm>
              <a:off x="8009" y="6889"/>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剪去对角的矩形 44"/>
            <p:cNvSpPr/>
            <p:nvPr/>
          </p:nvSpPr>
          <p:spPr>
            <a:xfrm>
              <a:off x="8009" y="850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圆角矩形 45"/>
          <p:cNvSpPr/>
          <p:nvPr/>
        </p:nvSpPr>
        <p:spPr>
          <a:xfrm>
            <a:off x="320040" y="250825"/>
            <a:ext cx="2949575" cy="415290"/>
          </a:xfrm>
          <a:prstGeom prst="roundRect">
            <a:avLst>
              <a:gd name="adj" fmla="val 50000"/>
            </a:avLst>
          </a:prstGeom>
          <a:gradFill>
            <a:gsLst>
              <a:gs pos="0">
                <a:srgbClr val="0070C0">
                  <a:alpha val="94000"/>
                </a:srgbClr>
              </a:gs>
              <a:gs pos="100000">
                <a:srgbClr val="00B050">
                  <a:alpha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ym typeface="+mn-ea"/>
            </a:endParaRPr>
          </a:p>
        </p:txBody>
      </p:sp>
      <p:sp>
        <p:nvSpPr>
          <p:cNvPr id="49" name="文本框 48"/>
          <p:cNvSpPr txBox="1"/>
          <p:nvPr/>
        </p:nvSpPr>
        <p:spPr>
          <a:xfrm>
            <a:off x="383540" y="274320"/>
            <a:ext cx="2777490" cy="368300"/>
          </a:xfrm>
          <a:prstGeom prst="rect">
            <a:avLst/>
          </a:prstGeom>
          <a:noFill/>
        </p:spPr>
        <p:txBody>
          <a:bodyPr wrap="none" rtlCol="0">
            <a:spAutoFit/>
          </a:bodyPr>
          <a:p>
            <a:pPr algn="l"/>
            <a:r>
              <a:rPr lang="en-US" altLang="zh-CN">
                <a:solidFill>
                  <a:schemeClr val="bg1"/>
                </a:solidFill>
              </a:rPr>
              <a:t>    PART03 .相关法律责任       </a:t>
            </a:r>
            <a:endParaRPr lang="zh-CN" altLang="en-US" b="1">
              <a:solidFill>
                <a:schemeClr val="bg1"/>
              </a:solidFill>
            </a:endParaRPr>
          </a:p>
        </p:txBody>
      </p:sp>
      <p:sp>
        <p:nvSpPr>
          <p:cNvPr id="50" name="圆角矩形 49"/>
          <p:cNvSpPr/>
          <p:nvPr/>
        </p:nvSpPr>
        <p:spPr>
          <a:xfrm>
            <a:off x="2422525" y="250825"/>
            <a:ext cx="3162300" cy="387985"/>
          </a:xfrm>
          <a:prstGeom prst="roundRect">
            <a:avLst>
              <a:gd name="adj" fmla="val 5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ym typeface="+mn-ea"/>
            </a:endParaRPr>
          </a:p>
        </p:txBody>
      </p:sp>
      <p:sp>
        <p:nvSpPr>
          <p:cNvPr id="2" name="文本框 1"/>
          <p:cNvSpPr txBox="1"/>
          <p:nvPr/>
        </p:nvSpPr>
        <p:spPr>
          <a:xfrm>
            <a:off x="1148715" y="1520190"/>
            <a:ext cx="10516870" cy="5169535"/>
          </a:xfrm>
          <a:prstGeom prst="rect">
            <a:avLst/>
          </a:prstGeom>
          <a:noFill/>
        </p:spPr>
        <p:txBody>
          <a:bodyPr wrap="square" rtlCol="0" anchor="t">
            <a:spAutoFit/>
          </a:bodyPr>
          <a:p>
            <a:pPr algn="l" eaLnBrk="0" fontAlgn="base" hangingPunct="0">
              <a:lnSpc>
                <a:spcPct val="150000"/>
              </a:lnSpc>
              <a:spcBef>
                <a:spcPts val="0"/>
              </a:spcBef>
              <a:buClrTx/>
              <a:buSzTx/>
              <a:buFont typeface="Arial" panose="020B0604020202020204" pitchFamily="34" charset="0"/>
              <a:defRPr/>
            </a:pPr>
            <a:r>
              <a:rPr lang="zh-CN" altLang="en-US" sz="3000">
                <a:latin typeface="微软雅黑" panose="020B0503020204020204" pitchFamily="34" charset="-122"/>
                <a:ea typeface="微软雅黑" panose="020B0503020204020204" pitchFamily="34" charset="-122"/>
                <a:cs typeface="微软雅黑" panose="020B0503020204020204" pitchFamily="34" charset="-122"/>
              </a:rPr>
              <a:t>（三）生态环境主管部门和其他负有固体废物污染环境防治监督管理职责的部门，可以对违法收集、贮存、运输、利用、处置的固体废物及设施、设备、场所、工具、物品予以</a:t>
            </a:r>
            <a:r>
              <a:rPr lang="zh-CN" altLang="en-US" sz="3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查封、扣押</a:t>
            </a:r>
            <a:r>
              <a:rPr lang="zh-CN" altLang="en-US" sz="30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3000">
              <a:latin typeface="微软雅黑" panose="020B0503020204020204" pitchFamily="34" charset="-122"/>
              <a:ea typeface="微软雅黑" panose="020B0503020204020204" pitchFamily="34" charset="-122"/>
              <a:cs typeface="微软雅黑" panose="020B0503020204020204" pitchFamily="34" charset="-122"/>
            </a:endParaRPr>
          </a:p>
          <a:p>
            <a:pPr algn="l" eaLnBrk="0" fontAlgn="base" hangingPunct="0">
              <a:lnSpc>
                <a:spcPct val="150000"/>
              </a:lnSpc>
              <a:spcBef>
                <a:spcPts val="0"/>
              </a:spcBef>
              <a:buClrTx/>
              <a:buSzTx/>
              <a:buFont typeface="Arial" panose="020B0604020202020204" pitchFamily="34" charset="0"/>
              <a:defRPr/>
            </a:pPr>
            <a:r>
              <a:rPr lang="zh-CN" altLang="en-US" sz="30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30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3000">
                <a:latin typeface="微软雅黑" panose="020B0503020204020204" pitchFamily="34" charset="-122"/>
                <a:ea typeface="微软雅黑" panose="020B0503020204020204" pitchFamily="34" charset="-122"/>
                <a:cs typeface="微软雅黑" panose="020B0503020204020204" pitchFamily="34" charset="-122"/>
              </a:rPr>
              <a:t>、可能造成证据灭失、被隐匿或者非法转移的</a:t>
            </a:r>
            <a:endParaRPr lang="zh-CN" altLang="en-US" sz="3000">
              <a:latin typeface="微软雅黑" panose="020B0503020204020204" pitchFamily="34" charset="-122"/>
              <a:ea typeface="微软雅黑" panose="020B0503020204020204" pitchFamily="34" charset="-122"/>
              <a:cs typeface="微软雅黑" panose="020B0503020204020204" pitchFamily="34" charset="-122"/>
            </a:endParaRPr>
          </a:p>
          <a:p>
            <a:pPr algn="l" eaLnBrk="0" fontAlgn="base" hangingPunct="0">
              <a:lnSpc>
                <a:spcPct val="150000"/>
              </a:lnSpc>
              <a:spcBef>
                <a:spcPts val="0"/>
              </a:spcBef>
              <a:buClrTx/>
              <a:buSzTx/>
              <a:buFont typeface="Arial" panose="020B0604020202020204" pitchFamily="34" charset="0"/>
              <a:defRPr/>
            </a:pPr>
            <a:r>
              <a:rPr lang="zh-CN" altLang="en-US" sz="30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30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3000">
                <a:latin typeface="微软雅黑" panose="020B0503020204020204" pitchFamily="34" charset="-122"/>
                <a:ea typeface="微软雅黑" panose="020B0503020204020204" pitchFamily="34" charset="-122"/>
                <a:cs typeface="微软雅黑" panose="020B0503020204020204" pitchFamily="34" charset="-122"/>
              </a:rPr>
              <a:t>、造成或者可能造成严重环境污染</a:t>
            </a:r>
            <a:r>
              <a:rPr lang="zh-CN" altLang="en-US" sz="3000"/>
              <a:t>的。</a:t>
            </a:r>
            <a:endParaRPr lang="zh-CN" altLang="en-US" sz="3000"/>
          </a:p>
          <a:p>
            <a:r>
              <a:rPr lang="zh-CN" altLang="en-US" sz="3000"/>
              <a:t>                                                                        </a:t>
            </a:r>
            <a:r>
              <a:rPr lang="en-US" altLang="zh-CN" sz="3000"/>
              <a:t>--</a:t>
            </a:r>
            <a:r>
              <a:rPr lang="zh-CN" altLang="en-US" sz="3000"/>
              <a:t>第二十七条</a:t>
            </a:r>
            <a:endParaRPr lang="zh-CN" altLang="en-US" sz="3000"/>
          </a:p>
          <a:p>
            <a:r>
              <a:rPr lang="zh-CN" altLang="en-US" sz="3000"/>
              <a:t> </a:t>
            </a:r>
            <a:endParaRPr lang="zh-CN" altLang="en-US" sz="3000"/>
          </a:p>
        </p:txBody>
      </p:sp>
      <p:sp>
        <p:nvSpPr>
          <p:cNvPr id="3" name="文本框 2"/>
          <p:cNvSpPr txBox="1"/>
          <p:nvPr/>
        </p:nvSpPr>
        <p:spPr>
          <a:xfrm>
            <a:off x="1148715" y="969645"/>
            <a:ext cx="8516620" cy="521970"/>
          </a:xfrm>
          <a:prstGeom prst="rect">
            <a:avLst/>
          </a:prstGeom>
          <a:noFill/>
        </p:spPr>
        <p:txBody>
          <a:bodyPr wrap="square" rtlCol="0">
            <a:spAutoFit/>
          </a:bodyPr>
          <a:p>
            <a:pPr marL="342900" indent="-342900">
              <a:buFont typeface="Arial" panose="020B0604020202020204" pitchFamily="34" charset="0"/>
              <a:buChar char="•"/>
            </a:pPr>
            <a:r>
              <a:rPr lang="zh-CN" altLang="en-US" sz="2800">
                <a:solidFill>
                  <a:schemeClr val="accent3">
                    <a:lumMod val="75000"/>
                  </a:schemeClr>
                </a:solidFill>
                <a:latin typeface="楷体" panose="02010609060101010101" charset="-122"/>
                <a:ea typeface="楷体" panose="02010609060101010101" charset="-122"/>
              </a:rPr>
              <a:t>增强行政强制措施，增加</a:t>
            </a:r>
            <a:r>
              <a:rPr lang="en-US" altLang="zh-CN" sz="2800">
                <a:solidFill>
                  <a:schemeClr val="accent3">
                    <a:lumMod val="75000"/>
                  </a:schemeClr>
                </a:solidFill>
                <a:latin typeface="楷体" panose="02010609060101010101" charset="-122"/>
                <a:ea typeface="楷体" panose="02010609060101010101" charset="-122"/>
              </a:rPr>
              <a:t>“</a:t>
            </a:r>
            <a:r>
              <a:rPr lang="zh-CN" altLang="en-US" sz="2800">
                <a:solidFill>
                  <a:schemeClr val="accent3">
                    <a:lumMod val="75000"/>
                  </a:schemeClr>
                </a:solidFill>
                <a:latin typeface="楷体" panose="02010609060101010101" charset="-122"/>
                <a:ea typeface="楷体" panose="02010609060101010101" charset="-122"/>
              </a:rPr>
              <a:t>查封、扣押</a:t>
            </a:r>
            <a:r>
              <a:rPr lang="en-US" altLang="zh-CN" sz="2800">
                <a:solidFill>
                  <a:schemeClr val="accent3">
                    <a:lumMod val="75000"/>
                  </a:schemeClr>
                </a:solidFill>
                <a:latin typeface="楷体" panose="02010609060101010101" charset="-122"/>
                <a:ea typeface="楷体" panose="02010609060101010101" charset="-122"/>
              </a:rPr>
              <a:t>”</a:t>
            </a:r>
            <a:r>
              <a:rPr lang="zh-CN" altLang="en-US" sz="2800">
                <a:solidFill>
                  <a:schemeClr val="accent3">
                    <a:lumMod val="75000"/>
                  </a:schemeClr>
                </a:solidFill>
                <a:latin typeface="楷体" panose="02010609060101010101" charset="-122"/>
                <a:ea typeface="楷体" panose="02010609060101010101" charset="-122"/>
              </a:rPr>
              <a:t>法律权限</a:t>
            </a:r>
            <a:endParaRPr lang="zh-CN" altLang="en-US" sz="2800">
              <a:solidFill>
                <a:schemeClr val="accent3">
                  <a:lumMod val="75000"/>
                </a:schemeClr>
              </a:solidFill>
              <a:latin typeface="楷体" panose="02010609060101010101" charset="-122"/>
              <a:ea typeface="楷体" panose="02010609060101010101" charset="-122"/>
            </a:endParaRPr>
          </a:p>
        </p:txBody>
      </p:sp>
    </p:spTree>
    <p:custDataLst>
      <p:tags r:id="rId1"/>
    </p:custData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flipV="1">
            <a:off x="-3175" y="6689725"/>
            <a:ext cx="12191365" cy="168275"/>
          </a:xfrm>
          <a:prstGeom prst="rect">
            <a:avLst/>
          </a:prstGeom>
          <a:gradFill>
            <a:gsLst>
              <a:gs pos="0">
                <a:srgbClr val="0070C0">
                  <a:alpha val="94000"/>
                </a:srgbClr>
              </a:gs>
              <a:gs pos="100000">
                <a:srgbClr val="00B050">
                  <a:alpha val="7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11" name="直角三角形 10"/>
          <p:cNvSpPr/>
          <p:nvPr/>
        </p:nvSpPr>
        <p:spPr>
          <a:xfrm rot="16200000">
            <a:off x="2148840" y="1733550"/>
            <a:ext cx="144780" cy="14478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3" name="组合 32"/>
          <p:cNvGrpSpPr/>
          <p:nvPr/>
        </p:nvGrpSpPr>
        <p:grpSpPr>
          <a:xfrm>
            <a:off x="857885" y="1249045"/>
            <a:ext cx="6415405" cy="4525645"/>
            <a:chOff x="7387" y="2376"/>
            <a:chExt cx="10103" cy="7127"/>
          </a:xfrm>
        </p:grpSpPr>
        <p:sp>
          <p:nvSpPr>
            <p:cNvPr id="35" name="矩形 34"/>
            <p:cNvSpPr/>
            <p:nvPr/>
          </p:nvSpPr>
          <p:spPr>
            <a:xfrm>
              <a:off x="7387" y="2376"/>
              <a:ext cx="10103" cy="667"/>
            </a:xfrm>
            <a:prstGeom prst="rect">
              <a:avLst/>
            </a:prstGeom>
            <a:noFill/>
          </p:spPr>
          <p:txBody>
            <a:bodyPr wrap="square" rtlCol="0">
              <a:spAutoFit/>
            </a:bodyPr>
            <a:lstStyle/>
            <a:p>
              <a:pPr>
                <a:lnSpc>
                  <a:spcPct val="120000"/>
                </a:lnSpc>
              </a:pPr>
              <a:endParaRPr lang="zh-CN" sz="1800" dirty="0">
                <a:solidFill>
                  <a:schemeClr val="tx1"/>
                </a:solidFill>
                <a:latin typeface="+mn-ea"/>
                <a:cs typeface="+mn-ea"/>
                <a:sym typeface="+mn-lt"/>
              </a:endParaRPr>
            </a:p>
          </p:txBody>
        </p:sp>
        <p:sp>
          <p:nvSpPr>
            <p:cNvPr id="36" name="矩形 35"/>
            <p:cNvSpPr/>
            <p:nvPr/>
          </p:nvSpPr>
          <p:spPr>
            <a:xfrm>
              <a:off x="7387" y="8836"/>
              <a:ext cx="10033" cy="667"/>
            </a:xfrm>
            <a:prstGeom prst="rect">
              <a:avLst/>
            </a:prstGeom>
            <a:noFill/>
          </p:spPr>
          <p:txBody>
            <a:bodyPr wrap="square" rtlCol="0">
              <a:spAutoFit/>
            </a:bodyPr>
            <a:lstStyle/>
            <a:p>
              <a:pPr>
                <a:lnSpc>
                  <a:spcPct val="120000"/>
                </a:lnSpc>
              </a:pPr>
              <a:endParaRPr lang="zh-CN" altLang="zh-CN" sz="1800" dirty="0">
                <a:latin typeface="+mj-ea"/>
                <a:ea typeface="+mj-ea"/>
                <a:cs typeface="+mn-ea"/>
                <a:sym typeface="+mn-lt"/>
              </a:endParaRPr>
            </a:p>
          </p:txBody>
        </p:sp>
        <p:sp>
          <p:nvSpPr>
            <p:cNvPr id="37" name="矩形 36"/>
            <p:cNvSpPr/>
            <p:nvPr/>
          </p:nvSpPr>
          <p:spPr>
            <a:xfrm>
              <a:off x="7387" y="3991"/>
              <a:ext cx="10102" cy="667"/>
            </a:xfrm>
            <a:prstGeom prst="rect">
              <a:avLst/>
            </a:prstGeom>
            <a:noFill/>
          </p:spPr>
          <p:txBody>
            <a:bodyPr wrap="square" rtlCol="0">
              <a:spAutoFit/>
            </a:bodyPr>
            <a:lstStyle/>
            <a:p>
              <a:pPr algn="just">
                <a:lnSpc>
                  <a:spcPct val="120000"/>
                </a:lnSpc>
              </a:pPr>
              <a:endParaRPr lang="zh-CN" sz="1800" dirty="0">
                <a:latin typeface="+mj-ea"/>
                <a:ea typeface="+mj-ea"/>
                <a:cs typeface="+mn-ea"/>
                <a:sym typeface="+mn-lt"/>
              </a:endParaRPr>
            </a:p>
          </p:txBody>
        </p:sp>
        <p:sp>
          <p:nvSpPr>
            <p:cNvPr id="38" name="矩形 37"/>
            <p:cNvSpPr/>
            <p:nvPr/>
          </p:nvSpPr>
          <p:spPr>
            <a:xfrm>
              <a:off x="7387" y="5606"/>
              <a:ext cx="10101" cy="667"/>
            </a:xfrm>
            <a:prstGeom prst="rect">
              <a:avLst/>
            </a:prstGeom>
            <a:noFill/>
          </p:spPr>
          <p:txBody>
            <a:bodyPr wrap="square" rtlCol="0">
              <a:spAutoFit/>
            </a:bodyPr>
            <a:lstStyle/>
            <a:p>
              <a:pPr algn="just">
                <a:lnSpc>
                  <a:spcPct val="120000"/>
                </a:lnSpc>
              </a:pPr>
              <a:endParaRPr lang="zh-CN" altLang="zh-CN" sz="1800" dirty="0">
                <a:latin typeface="+mj-ea"/>
                <a:ea typeface="+mj-ea"/>
                <a:cs typeface="+mn-ea"/>
                <a:sym typeface="+mn-lt"/>
              </a:endParaRPr>
            </a:p>
          </p:txBody>
        </p:sp>
        <p:sp>
          <p:nvSpPr>
            <p:cNvPr id="39" name="矩形 38"/>
            <p:cNvSpPr/>
            <p:nvPr/>
          </p:nvSpPr>
          <p:spPr>
            <a:xfrm>
              <a:off x="7387" y="7216"/>
              <a:ext cx="10102" cy="710"/>
            </a:xfrm>
            <a:prstGeom prst="rect">
              <a:avLst/>
            </a:prstGeom>
            <a:noFill/>
          </p:spPr>
          <p:txBody>
            <a:bodyPr wrap="square" rtlCol="0">
              <a:spAutoFit/>
            </a:bodyPr>
            <a:lstStyle/>
            <a:p>
              <a:pPr algn="just" eaLnBrk="1" latinLnBrk="0" hangingPunct="1">
                <a:lnSpc>
                  <a:spcPct val="130000"/>
                </a:lnSpc>
                <a:spcBef>
                  <a:spcPts val="800"/>
                </a:spcBef>
                <a:buNone/>
              </a:pPr>
              <a:endParaRPr lang="zh-CN" altLang="zh-CN" sz="1800" dirty="0">
                <a:latin typeface="+mj-ea"/>
                <a:ea typeface="+mj-ea"/>
                <a:cs typeface="+mn-ea"/>
                <a:sym typeface="+mn-lt"/>
              </a:endParaRPr>
            </a:p>
          </p:txBody>
        </p:sp>
      </p:grpSp>
      <p:grpSp>
        <p:nvGrpSpPr>
          <p:cNvPr id="40" name="组合 39"/>
          <p:cNvGrpSpPr/>
          <p:nvPr/>
        </p:nvGrpSpPr>
        <p:grpSpPr>
          <a:xfrm>
            <a:off x="759460" y="1297940"/>
            <a:ext cx="35560" cy="4808220"/>
            <a:chOff x="8009" y="2044"/>
            <a:chExt cx="56" cy="7572"/>
          </a:xfrm>
        </p:grpSpPr>
        <p:sp>
          <p:nvSpPr>
            <p:cNvPr id="41" name="剪去对角的矩形 40"/>
            <p:cNvSpPr/>
            <p:nvPr/>
          </p:nvSpPr>
          <p:spPr>
            <a:xfrm>
              <a:off x="8009" y="204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剪去对角的矩形 41"/>
            <p:cNvSpPr/>
            <p:nvPr/>
          </p:nvSpPr>
          <p:spPr>
            <a:xfrm>
              <a:off x="8009" y="3659"/>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剪去对角的矩形 42"/>
            <p:cNvSpPr/>
            <p:nvPr/>
          </p:nvSpPr>
          <p:spPr>
            <a:xfrm>
              <a:off x="8009" y="527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剪去对角的矩形 43"/>
            <p:cNvSpPr/>
            <p:nvPr/>
          </p:nvSpPr>
          <p:spPr>
            <a:xfrm>
              <a:off x="8009" y="6889"/>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剪去对角的矩形 44"/>
            <p:cNvSpPr/>
            <p:nvPr/>
          </p:nvSpPr>
          <p:spPr>
            <a:xfrm>
              <a:off x="8009" y="850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圆角矩形 45"/>
          <p:cNvSpPr/>
          <p:nvPr/>
        </p:nvSpPr>
        <p:spPr>
          <a:xfrm>
            <a:off x="320040" y="250825"/>
            <a:ext cx="2949575" cy="415290"/>
          </a:xfrm>
          <a:prstGeom prst="roundRect">
            <a:avLst>
              <a:gd name="adj" fmla="val 50000"/>
            </a:avLst>
          </a:prstGeom>
          <a:gradFill>
            <a:gsLst>
              <a:gs pos="0">
                <a:srgbClr val="0070C0">
                  <a:alpha val="94000"/>
                </a:srgbClr>
              </a:gs>
              <a:gs pos="100000">
                <a:srgbClr val="00B050">
                  <a:alpha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ym typeface="+mn-ea"/>
            </a:endParaRPr>
          </a:p>
        </p:txBody>
      </p:sp>
      <p:sp>
        <p:nvSpPr>
          <p:cNvPr id="49" name="文本框 48"/>
          <p:cNvSpPr txBox="1"/>
          <p:nvPr/>
        </p:nvSpPr>
        <p:spPr>
          <a:xfrm>
            <a:off x="383540" y="274320"/>
            <a:ext cx="2777490" cy="368300"/>
          </a:xfrm>
          <a:prstGeom prst="rect">
            <a:avLst/>
          </a:prstGeom>
          <a:noFill/>
        </p:spPr>
        <p:txBody>
          <a:bodyPr wrap="none" rtlCol="0">
            <a:spAutoFit/>
          </a:bodyPr>
          <a:p>
            <a:pPr algn="l"/>
            <a:r>
              <a:rPr lang="en-US" altLang="zh-CN">
                <a:solidFill>
                  <a:schemeClr val="bg1"/>
                </a:solidFill>
              </a:rPr>
              <a:t>    PART03 .相关法律责任       </a:t>
            </a:r>
            <a:endParaRPr lang="zh-CN" altLang="en-US" b="1">
              <a:solidFill>
                <a:schemeClr val="bg1"/>
              </a:solidFill>
            </a:endParaRPr>
          </a:p>
        </p:txBody>
      </p:sp>
      <p:sp>
        <p:nvSpPr>
          <p:cNvPr id="50" name="圆角矩形 49"/>
          <p:cNvSpPr/>
          <p:nvPr/>
        </p:nvSpPr>
        <p:spPr>
          <a:xfrm>
            <a:off x="2422525" y="250825"/>
            <a:ext cx="3162300" cy="387985"/>
          </a:xfrm>
          <a:prstGeom prst="roundRect">
            <a:avLst>
              <a:gd name="adj" fmla="val 5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ym typeface="+mn-ea"/>
            </a:endParaRPr>
          </a:p>
        </p:txBody>
      </p:sp>
      <p:sp>
        <p:nvSpPr>
          <p:cNvPr id="2" name="文本框 1"/>
          <p:cNvSpPr txBox="1"/>
          <p:nvPr/>
        </p:nvSpPr>
        <p:spPr>
          <a:xfrm>
            <a:off x="1062355" y="1012190"/>
            <a:ext cx="10554970" cy="5677535"/>
          </a:xfrm>
          <a:prstGeom prst="rect">
            <a:avLst/>
          </a:prstGeom>
          <a:noFill/>
        </p:spPr>
        <p:txBody>
          <a:bodyPr wrap="square" rtlCol="0" anchor="t">
            <a:spAutoFit/>
          </a:bodyPr>
          <a:p>
            <a:pPr marL="0" marR="0" lvl="0" algn="l" defTabSz="914400" rtl="0" eaLnBrk="0" fontAlgn="base" hangingPunct="0">
              <a:lnSpc>
                <a:spcPct val="150000"/>
              </a:lnSpc>
              <a:spcBef>
                <a:spcPts val="0"/>
              </a:spcBef>
              <a:buClrTx/>
              <a:buSzTx/>
              <a:buFont typeface="Arial" panose="020B0604020202020204" pitchFamily="34" charset="0"/>
              <a:buNone/>
              <a:defRPr/>
            </a:pPr>
            <a:r>
              <a:rPr lang="zh-CN" altLang="en-US" sz="30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rPr>
              <a:t>四）任何单位和个人都有权对造成固体废物污染环境的单位和个人进行</a:t>
            </a:r>
            <a:r>
              <a:rPr lang="zh-CN" altLang="en-US" sz="3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举报</a:t>
            </a:r>
            <a:r>
              <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3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algn="l" defTabSz="914400" rtl="0" eaLnBrk="0" fontAlgn="base" hangingPunct="0">
              <a:lnSpc>
                <a:spcPct val="150000"/>
              </a:lnSpc>
              <a:spcBef>
                <a:spcPts val="0"/>
              </a:spcBef>
              <a:buClrTx/>
              <a:buSzTx/>
              <a:buFont typeface="Arial" panose="020B0604020202020204" pitchFamily="34" charset="0"/>
              <a:buNone/>
              <a:defRPr/>
            </a:pPr>
            <a:r>
              <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rPr>
              <a:t>　　生态环境主管部门和其他负有固体废物污染环境防治监督管理职责的部门应当将固体废物污染环境防治举报方式向社会公布，方便公众举报。</a:t>
            </a:r>
            <a:endParaRPr lang="zh-CN" altLang="en-US" sz="3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algn="l" defTabSz="914400" rtl="0" eaLnBrk="0" fontAlgn="base" hangingPunct="0">
              <a:lnSpc>
                <a:spcPct val="150000"/>
              </a:lnSpc>
              <a:spcBef>
                <a:spcPts val="0"/>
              </a:spcBef>
              <a:buClrTx/>
              <a:buSzTx/>
              <a:buFont typeface="Arial" panose="020B0604020202020204" pitchFamily="34" charset="0"/>
              <a:buNone/>
              <a:defRPr/>
            </a:pPr>
            <a:r>
              <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rPr>
              <a:t>　　接到举报的部门应当及时处理并对举报人的相关信息予以保密；对实名举报并查证属实的，给予奖励。</a:t>
            </a:r>
            <a:endPar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algn="l" defTabSz="914400" rtl="0" eaLnBrk="0" fontAlgn="base" hangingPunct="0">
              <a:lnSpc>
                <a:spcPct val="150000"/>
              </a:lnSpc>
              <a:spcBef>
                <a:spcPts val="0"/>
              </a:spcBef>
              <a:buClrTx/>
              <a:buSzTx/>
              <a:buFont typeface="Arial" panose="020B0604020202020204" pitchFamily="34" charset="0"/>
              <a:buNone/>
              <a:defRPr/>
            </a:pPr>
            <a:r>
              <a:rPr lang="zh-CN" altLang="en-US" sz="32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rPr>
              <a:t> --第三十一条</a:t>
            </a:r>
            <a:endParaRPr lang="zh-CN" altLang="en-US" sz="3000" dirty="0">
              <a:ln>
                <a:noFill/>
              </a:ln>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1235075" y="788670"/>
            <a:ext cx="6246495" cy="521970"/>
          </a:xfrm>
          <a:prstGeom prst="rect">
            <a:avLst/>
          </a:prstGeom>
          <a:noFill/>
        </p:spPr>
        <p:txBody>
          <a:bodyPr wrap="square" rtlCol="0">
            <a:spAutoFit/>
          </a:bodyPr>
          <a:p>
            <a:pPr marL="342900" indent="-342900">
              <a:buFont typeface="Arial" panose="020B0604020202020204" pitchFamily="34" charset="0"/>
              <a:buChar char="•"/>
            </a:pPr>
            <a:r>
              <a:rPr lang="zh-CN" altLang="en-US" sz="2800">
                <a:solidFill>
                  <a:schemeClr val="accent3">
                    <a:lumMod val="75000"/>
                  </a:schemeClr>
                </a:solidFill>
                <a:latin typeface="楷体" panose="02010609060101010101" charset="-122"/>
                <a:ea typeface="楷体" panose="02010609060101010101" charset="-122"/>
              </a:rPr>
              <a:t>增加有奖举报，全社会监督模式</a:t>
            </a:r>
            <a:endParaRPr lang="zh-CN" altLang="en-US" sz="2800">
              <a:solidFill>
                <a:schemeClr val="accent3">
                  <a:lumMod val="75000"/>
                </a:schemeClr>
              </a:solidFill>
              <a:latin typeface="楷体" panose="02010609060101010101" charset="-122"/>
              <a:ea typeface="楷体" panose="02010609060101010101" charset="-122"/>
            </a:endParaRPr>
          </a:p>
        </p:txBody>
      </p:sp>
    </p:spTree>
    <p:custDataLst>
      <p:tags r:id="rId1"/>
    </p:custData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flipV="1">
            <a:off x="-3175" y="6689725"/>
            <a:ext cx="12191365" cy="168275"/>
          </a:xfrm>
          <a:prstGeom prst="rect">
            <a:avLst/>
          </a:prstGeom>
          <a:gradFill>
            <a:gsLst>
              <a:gs pos="0">
                <a:srgbClr val="0070C0">
                  <a:alpha val="94000"/>
                </a:srgbClr>
              </a:gs>
              <a:gs pos="100000">
                <a:srgbClr val="00B050">
                  <a:alpha val="7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11" name="直角三角形 10"/>
          <p:cNvSpPr/>
          <p:nvPr/>
        </p:nvSpPr>
        <p:spPr>
          <a:xfrm rot="16200000">
            <a:off x="2148840" y="1733550"/>
            <a:ext cx="144780" cy="14478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3" name="组合 32"/>
          <p:cNvGrpSpPr/>
          <p:nvPr/>
        </p:nvGrpSpPr>
        <p:grpSpPr>
          <a:xfrm>
            <a:off x="857885" y="1249045"/>
            <a:ext cx="6415405" cy="4525645"/>
            <a:chOff x="7387" y="2376"/>
            <a:chExt cx="10103" cy="7127"/>
          </a:xfrm>
        </p:grpSpPr>
        <p:sp>
          <p:nvSpPr>
            <p:cNvPr id="35" name="矩形 34"/>
            <p:cNvSpPr/>
            <p:nvPr/>
          </p:nvSpPr>
          <p:spPr>
            <a:xfrm>
              <a:off x="7387" y="2376"/>
              <a:ext cx="10103" cy="667"/>
            </a:xfrm>
            <a:prstGeom prst="rect">
              <a:avLst/>
            </a:prstGeom>
            <a:noFill/>
          </p:spPr>
          <p:txBody>
            <a:bodyPr wrap="square" rtlCol="0">
              <a:spAutoFit/>
            </a:bodyPr>
            <a:lstStyle/>
            <a:p>
              <a:pPr>
                <a:lnSpc>
                  <a:spcPct val="120000"/>
                </a:lnSpc>
              </a:pPr>
              <a:endParaRPr lang="zh-CN" sz="1800" dirty="0">
                <a:solidFill>
                  <a:schemeClr val="tx1"/>
                </a:solidFill>
                <a:latin typeface="+mn-ea"/>
                <a:cs typeface="+mn-ea"/>
                <a:sym typeface="+mn-lt"/>
              </a:endParaRPr>
            </a:p>
          </p:txBody>
        </p:sp>
        <p:sp>
          <p:nvSpPr>
            <p:cNvPr id="36" name="矩形 35"/>
            <p:cNvSpPr/>
            <p:nvPr/>
          </p:nvSpPr>
          <p:spPr>
            <a:xfrm>
              <a:off x="7387" y="8836"/>
              <a:ext cx="10033" cy="667"/>
            </a:xfrm>
            <a:prstGeom prst="rect">
              <a:avLst/>
            </a:prstGeom>
            <a:noFill/>
          </p:spPr>
          <p:txBody>
            <a:bodyPr wrap="square" rtlCol="0">
              <a:spAutoFit/>
            </a:bodyPr>
            <a:lstStyle/>
            <a:p>
              <a:pPr>
                <a:lnSpc>
                  <a:spcPct val="120000"/>
                </a:lnSpc>
              </a:pPr>
              <a:endParaRPr lang="zh-CN" altLang="zh-CN" sz="1800" dirty="0">
                <a:latin typeface="+mj-ea"/>
                <a:ea typeface="+mj-ea"/>
                <a:cs typeface="+mn-ea"/>
                <a:sym typeface="+mn-lt"/>
              </a:endParaRPr>
            </a:p>
          </p:txBody>
        </p:sp>
        <p:sp>
          <p:nvSpPr>
            <p:cNvPr id="37" name="矩形 36"/>
            <p:cNvSpPr/>
            <p:nvPr/>
          </p:nvSpPr>
          <p:spPr>
            <a:xfrm>
              <a:off x="7387" y="3991"/>
              <a:ext cx="10102" cy="667"/>
            </a:xfrm>
            <a:prstGeom prst="rect">
              <a:avLst/>
            </a:prstGeom>
            <a:noFill/>
          </p:spPr>
          <p:txBody>
            <a:bodyPr wrap="square" rtlCol="0">
              <a:spAutoFit/>
            </a:bodyPr>
            <a:lstStyle/>
            <a:p>
              <a:pPr algn="just">
                <a:lnSpc>
                  <a:spcPct val="120000"/>
                </a:lnSpc>
              </a:pPr>
              <a:endParaRPr lang="zh-CN" sz="1800" dirty="0">
                <a:latin typeface="+mj-ea"/>
                <a:ea typeface="+mj-ea"/>
                <a:cs typeface="+mn-ea"/>
                <a:sym typeface="+mn-lt"/>
              </a:endParaRPr>
            </a:p>
          </p:txBody>
        </p:sp>
        <p:sp>
          <p:nvSpPr>
            <p:cNvPr id="38" name="矩形 37"/>
            <p:cNvSpPr/>
            <p:nvPr/>
          </p:nvSpPr>
          <p:spPr>
            <a:xfrm>
              <a:off x="7387" y="5606"/>
              <a:ext cx="10101" cy="667"/>
            </a:xfrm>
            <a:prstGeom prst="rect">
              <a:avLst/>
            </a:prstGeom>
            <a:noFill/>
          </p:spPr>
          <p:txBody>
            <a:bodyPr wrap="square" rtlCol="0">
              <a:spAutoFit/>
            </a:bodyPr>
            <a:lstStyle/>
            <a:p>
              <a:pPr algn="just">
                <a:lnSpc>
                  <a:spcPct val="120000"/>
                </a:lnSpc>
              </a:pPr>
              <a:endParaRPr lang="zh-CN" altLang="zh-CN" sz="1800" dirty="0">
                <a:latin typeface="+mj-ea"/>
                <a:ea typeface="+mj-ea"/>
                <a:cs typeface="+mn-ea"/>
                <a:sym typeface="+mn-lt"/>
              </a:endParaRPr>
            </a:p>
          </p:txBody>
        </p:sp>
        <p:sp>
          <p:nvSpPr>
            <p:cNvPr id="39" name="矩形 38"/>
            <p:cNvSpPr/>
            <p:nvPr/>
          </p:nvSpPr>
          <p:spPr>
            <a:xfrm>
              <a:off x="7387" y="7216"/>
              <a:ext cx="10102" cy="710"/>
            </a:xfrm>
            <a:prstGeom prst="rect">
              <a:avLst/>
            </a:prstGeom>
            <a:noFill/>
          </p:spPr>
          <p:txBody>
            <a:bodyPr wrap="square" rtlCol="0">
              <a:spAutoFit/>
            </a:bodyPr>
            <a:lstStyle/>
            <a:p>
              <a:pPr algn="just" eaLnBrk="1" latinLnBrk="0" hangingPunct="1">
                <a:lnSpc>
                  <a:spcPct val="130000"/>
                </a:lnSpc>
                <a:spcBef>
                  <a:spcPts val="800"/>
                </a:spcBef>
                <a:buNone/>
              </a:pPr>
              <a:endParaRPr lang="zh-CN" altLang="zh-CN" sz="1800" dirty="0">
                <a:latin typeface="+mj-ea"/>
                <a:ea typeface="+mj-ea"/>
                <a:cs typeface="+mn-ea"/>
                <a:sym typeface="+mn-lt"/>
              </a:endParaRPr>
            </a:p>
          </p:txBody>
        </p:sp>
      </p:grpSp>
      <p:grpSp>
        <p:nvGrpSpPr>
          <p:cNvPr id="40" name="组合 39"/>
          <p:cNvGrpSpPr/>
          <p:nvPr/>
        </p:nvGrpSpPr>
        <p:grpSpPr>
          <a:xfrm>
            <a:off x="759460" y="1297940"/>
            <a:ext cx="35560" cy="4808220"/>
            <a:chOff x="8009" y="2044"/>
            <a:chExt cx="56" cy="7572"/>
          </a:xfrm>
        </p:grpSpPr>
        <p:sp>
          <p:nvSpPr>
            <p:cNvPr id="41" name="剪去对角的矩形 40"/>
            <p:cNvSpPr/>
            <p:nvPr/>
          </p:nvSpPr>
          <p:spPr>
            <a:xfrm>
              <a:off x="8009" y="204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剪去对角的矩形 41"/>
            <p:cNvSpPr/>
            <p:nvPr/>
          </p:nvSpPr>
          <p:spPr>
            <a:xfrm>
              <a:off x="8009" y="3659"/>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剪去对角的矩形 42"/>
            <p:cNvSpPr/>
            <p:nvPr/>
          </p:nvSpPr>
          <p:spPr>
            <a:xfrm>
              <a:off x="8009" y="527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剪去对角的矩形 43"/>
            <p:cNvSpPr/>
            <p:nvPr/>
          </p:nvSpPr>
          <p:spPr>
            <a:xfrm>
              <a:off x="8009" y="6889"/>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剪去对角的矩形 44"/>
            <p:cNvSpPr/>
            <p:nvPr/>
          </p:nvSpPr>
          <p:spPr>
            <a:xfrm>
              <a:off x="8009" y="850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圆角矩形 45"/>
          <p:cNvSpPr/>
          <p:nvPr/>
        </p:nvSpPr>
        <p:spPr>
          <a:xfrm>
            <a:off x="320040" y="250825"/>
            <a:ext cx="2949575" cy="415290"/>
          </a:xfrm>
          <a:prstGeom prst="roundRect">
            <a:avLst>
              <a:gd name="adj" fmla="val 50000"/>
            </a:avLst>
          </a:prstGeom>
          <a:gradFill>
            <a:gsLst>
              <a:gs pos="0">
                <a:srgbClr val="0070C0">
                  <a:alpha val="94000"/>
                </a:srgbClr>
              </a:gs>
              <a:gs pos="100000">
                <a:srgbClr val="00B050">
                  <a:alpha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ym typeface="+mn-ea"/>
            </a:endParaRPr>
          </a:p>
        </p:txBody>
      </p:sp>
      <p:sp>
        <p:nvSpPr>
          <p:cNvPr id="49" name="文本框 48"/>
          <p:cNvSpPr txBox="1"/>
          <p:nvPr/>
        </p:nvSpPr>
        <p:spPr>
          <a:xfrm>
            <a:off x="383540" y="274320"/>
            <a:ext cx="2777490" cy="368300"/>
          </a:xfrm>
          <a:prstGeom prst="rect">
            <a:avLst/>
          </a:prstGeom>
          <a:noFill/>
        </p:spPr>
        <p:txBody>
          <a:bodyPr wrap="none" rtlCol="0">
            <a:spAutoFit/>
          </a:bodyPr>
          <a:p>
            <a:pPr algn="l"/>
            <a:r>
              <a:rPr lang="en-US" altLang="zh-CN">
                <a:solidFill>
                  <a:schemeClr val="bg1"/>
                </a:solidFill>
              </a:rPr>
              <a:t>    PART03 .相关法律责任       </a:t>
            </a:r>
            <a:endParaRPr lang="zh-CN" altLang="en-US" b="1">
              <a:solidFill>
                <a:schemeClr val="bg1"/>
              </a:solidFill>
            </a:endParaRPr>
          </a:p>
        </p:txBody>
      </p:sp>
      <p:sp>
        <p:nvSpPr>
          <p:cNvPr id="50" name="圆角矩形 49"/>
          <p:cNvSpPr/>
          <p:nvPr/>
        </p:nvSpPr>
        <p:spPr>
          <a:xfrm>
            <a:off x="2422525" y="250825"/>
            <a:ext cx="3162300" cy="387985"/>
          </a:xfrm>
          <a:prstGeom prst="roundRect">
            <a:avLst>
              <a:gd name="adj" fmla="val 5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ym typeface="+mn-ea"/>
            </a:endParaRPr>
          </a:p>
        </p:txBody>
      </p:sp>
      <p:sp>
        <p:nvSpPr>
          <p:cNvPr id="2" name="文本框 1"/>
          <p:cNvSpPr txBox="1"/>
          <p:nvPr/>
        </p:nvSpPr>
        <p:spPr>
          <a:xfrm>
            <a:off x="1224280" y="1805305"/>
            <a:ext cx="10158095" cy="3969385"/>
          </a:xfrm>
          <a:prstGeom prst="rect">
            <a:avLst/>
          </a:prstGeom>
          <a:noFill/>
        </p:spPr>
        <p:txBody>
          <a:bodyPr wrap="square" rtlCol="0" anchor="t">
            <a:spAutoFit/>
          </a:bodyPr>
          <a:p>
            <a:pPr marL="0" marR="0" lvl="0" algn="l" defTabSz="914400" rtl="0" eaLnBrk="0" fontAlgn="base" hangingPunct="0">
              <a:lnSpc>
                <a:spcPct val="150000"/>
              </a:lnSpc>
              <a:spcBef>
                <a:spcPts val="0"/>
              </a:spcBef>
              <a:buClrTx/>
              <a:buSzTx/>
              <a:buFont typeface="Arial" panose="020B0604020202020204" pitchFamily="34" charset="0"/>
              <a:buNone/>
              <a:defRPr/>
            </a:pPr>
            <a:r>
              <a:rPr lang="zh-CN" altLang="en-US" sz="30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（五）未依法取得排污许可证产生工业固体废物的，由生态环境主管部门责令改正或者限制生产、停产整治；处</a:t>
            </a:r>
            <a:r>
              <a:rPr lang="zh-CN" altLang="en-US" sz="3000" dirty="0">
                <a:ln>
                  <a:noFill/>
                </a:ln>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十万元以上一百万元以下</a:t>
            </a:r>
            <a:r>
              <a:rPr lang="zh-CN" altLang="en-US" sz="30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的罚款；情节严重的，报经有批准权的人民政府批准，责令停业或者关闭。</a:t>
            </a:r>
            <a:endParaRPr lang="zh-CN" altLang="en-US" sz="3000" dirty="0">
              <a:ln>
                <a:noFill/>
              </a:ln>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algn="l" defTabSz="914400" rtl="0" eaLnBrk="0" fontAlgn="base" hangingPunct="0">
              <a:lnSpc>
                <a:spcPct val="150000"/>
              </a:lnSpc>
              <a:spcBef>
                <a:spcPts val="0"/>
              </a:spcBef>
              <a:buClrTx/>
              <a:buSzTx/>
              <a:buFont typeface="Arial" panose="020B0604020202020204" pitchFamily="34" charset="0"/>
              <a:buNone/>
              <a:defRPr/>
            </a:pPr>
            <a:r>
              <a:rPr lang="zh-CN" altLang="en-US" sz="30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30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000" dirty="0">
                <a:ln>
                  <a:noFill/>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第一百零四条 </a:t>
            </a:r>
            <a:endParaRPr lang="en-US" altLang="zh-CN" sz="3000" b="1" dirty="0">
              <a:ln>
                <a:noFill/>
              </a:ln>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algn="l" defTabSz="914400" rtl="0" eaLnBrk="0" fontAlgn="base" hangingPunct="0">
              <a:lnSpc>
                <a:spcPct val="150000"/>
              </a:lnSpc>
              <a:spcBef>
                <a:spcPts val="0"/>
              </a:spcBef>
              <a:buClrTx/>
              <a:buSzTx/>
              <a:buFont typeface="Arial" panose="020B0604020202020204" pitchFamily="34" charset="0"/>
              <a:buNone/>
              <a:defRPr/>
            </a:pPr>
            <a:r>
              <a:rPr lang="zh-CN" b="1" dirty="0">
                <a:ln>
                  <a:noFill/>
                </a:ln>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a:p>
        </p:txBody>
      </p:sp>
      <p:sp>
        <p:nvSpPr>
          <p:cNvPr id="3" name="文本框 2"/>
          <p:cNvSpPr txBox="1"/>
          <p:nvPr/>
        </p:nvSpPr>
        <p:spPr>
          <a:xfrm>
            <a:off x="1224280" y="1150620"/>
            <a:ext cx="7049770" cy="521970"/>
          </a:xfrm>
          <a:prstGeom prst="rect">
            <a:avLst/>
          </a:prstGeom>
          <a:noFill/>
        </p:spPr>
        <p:txBody>
          <a:bodyPr wrap="square" rtlCol="0">
            <a:spAutoFit/>
          </a:bodyPr>
          <a:p>
            <a:pPr marL="342900" indent="-342900">
              <a:buFont typeface="Arial" panose="020B0604020202020204" pitchFamily="34" charset="0"/>
              <a:buChar char="•"/>
            </a:pPr>
            <a:r>
              <a:rPr lang="zh-CN" altLang="en-US" sz="2800">
                <a:solidFill>
                  <a:schemeClr val="accent3">
                    <a:lumMod val="75000"/>
                  </a:schemeClr>
                </a:solidFill>
                <a:latin typeface="楷体" panose="02010609060101010101" charset="-122"/>
                <a:ea typeface="楷体" panose="02010609060101010101" charset="-122"/>
              </a:rPr>
              <a:t>工业固废申报登记制度融入排污许可制度</a:t>
            </a:r>
            <a:endParaRPr lang="zh-CN" altLang="en-US" sz="2800">
              <a:solidFill>
                <a:schemeClr val="accent3">
                  <a:lumMod val="75000"/>
                </a:schemeClr>
              </a:solidFill>
              <a:latin typeface="楷体" panose="02010609060101010101" charset="-122"/>
              <a:ea typeface="楷体" panose="02010609060101010101" charset="-122"/>
            </a:endParaRPr>
          </a:p>
        </p:txBody>
      </p:sp>
    </p:spTree>
    <p:custDataLst>
      <p:tags r:id="rId1"/>
    </p:custData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flipV="1">
            <a:off x="-3175" y="6689725"/>
            <a:ext cx="12191365" cy="168275"/>
          </a:xfrm>
          <a:prstGeom prst="rect">
            <a:avLst/>
          </a:prstGeom>
          <a:gradFill>
            <a:gsLst>
              <a:gs pos="0">
                <a:srgbClr val="0070C0">
                  <a:alpha val="94000"/>
                </a:srgbClr>
              </a:gs>
              <a:gs pos="100000">
                <a:srgbClr val="00B050">
                  <a:alpha val="7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11" name="直角三角形 10"/>
          <p:cNvSpPr/>
          <p:nvPr/>
        </p:nvSpPr>
        <p:spPr>
          <a:xfrm rot="16200000">
            <a:off x="2148840" y="1733550"/>
            <a:ext cx="144780" cy="14478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3" name="组合 32"/>
          <p:cNvGrpSpPr/>
          <p:nvPr/>
        </p:nvGrpSpPr>
        <p:grpSpPr>
          <a:xfrm>
            <a:off x="857885" y="1249045"/>
            <a:ext cx="6415405" cy="4525645"/>
            <a:chOff x="7387" y="2376"/>
            <a:chExt cx="10103" cy="7127"/>
          </a:xfrm>
        </p:grpSpPr>
        <p:sp>
          <p:nvSpPr>
            <p:cNvPr id="35" name="矩形 34"/>
            <p:cNvSpPr/>
            <p:nvPr/>
          </p:nvSpPr>
          <p:spPr>
            <a:xfrm>
              <a:off x="7387" y="2376"/>
              <a:ext cx="10103" cy="667"/>
            </a:xfrm>
            <a:prstGeom prst="rect">
              <a:avLst/>
            </a:prstGeom>
            <a:noFill/>
          </p:spPr>
          <p:txBody>
            <a:bodyPr wrap="square" rtlCol="0">
              <a:spAutoFit/>
            </a:bodyPr>
            <a:lstStyle/>
            <a:p>
              <a:pPr>
                <a:lnSpc>
                  <a:spcPct val="120000"/>
                </a:lnSpc>
              </a:pPr>
              <a:endParaRPr lang="zh-CN" sz="1800" dirty="0">
                <a:solidFill>
                  <a:schemeClr val="tx1"/>
                </a:solidFill>
                <a:latin typeface="+mn-ea"/>
                <a:cs typeface="+mn-ea"/>
                <a:sym typeface="+mn-lt"/>
              </a:endParaRPr>
            </a:p>
          </p:txBody>
        </p:sp>
        <p:sp>
          <p:nvSpPr>
            <p:cNvPr id="36" name="矩形 35"/>
            <p:cNvSpPr/>
            <p:nvPr/>
          </p:nvSpPr>
          <p:spPr>
            <a:xfrm>
              <a:off x="7387" y="8836"/>
              <a:ext cx="10033" cy="667"/>
            </a:xfrm>
            <a:prstGeom prst="rect">
              <a:avLst/>
            </a:prstGeom>
            <a:noFill/>
          </p:spPr>
          <p:txBody>
            <a:bodyPr wrap="square" rtlCol="0">
              <a:spAutoFit/>
            </a:bodyPr>
            <a:lstStyle/>
            <a:p>
              <a:pPr>
                <a:lnSpc>
                  <a:spcPct val="120000"/>
                </a:lnSpc>
              </a:pPr>
              <a:endParaRPr lang="zh-CN" altLang="zh-CN" sz="1800" dirty="0">
                <a:latin typeface="+mj-ea"/>
                <a:ea typeface="+mj-ea"/>
                <a:cs typeface="+mn-ea"/>
                <a:sym typeface="+mn-lt"/>
              </a:endParaRPr>
            </a:p>
          </p:txBody>
        </p:sp>
        <p:sp>
          <p:nvSpPr>
            <p:cNvPr id="37" name="矩形 36"/>
            <p:cNvSpPr/>
            <p:nvPr/>
          </p:nvSpPr>
          <p:spPr>
            <a:xfrm>
              <a:off x="7387" y="3991"/>
              <a:ext cx="10102" cy="667"/>
            </a:xfrm>
            <a:prstGeom prst="rect">
              <a:avLst/>
            </a:prstGeom>
            <a:noFill/>
          </p:spPr>
          <p:txBody>
            <a:bodyPr wrap="square" rtlCol="0">
              <a:spAutoFit/>
            </a:bodyPr>
            <a:lstStyle/>
            <a:p>
              <a:pPr algn="just">
                <a:lnSpc>
                  <a:spcPct val="120000"/>
                </a:lnSpc>
              </a:pPr>
              <a:endParaRPr lang="zh-CN" sz="1800" dirty="0">
                <a:latin typeface="+mj-ea"/>
                <a:ea typeface="+mj-ea"/>
                <a:cs typeface="+mn-ea"/>
                <a:sym typeface="+mn-lt"/>
              </a:endParaRPr>
            </a:p>
          </p:txBody>
        </p:sp>
        <p:sp>
          <p:nvSpPr>
            <p:cNvPr id="38" name="矩形 37"/>
            <p:cNvSpPr/>
            <p:nvPr/>
          </p:nvSpPr>
          <p:spPr>
            <a:xfrm>
              <a:off x="7387" y="5606"/>
              <a:ext cx="10101" cy="667"/>
            </a:xfrm>
            <a:prstGeom prst="rect">
              <a:avLst/>
            </a:prstGeom>
            <a:noFill/>
          </p:spPr>
          <p:txBody>
            <a:bodyPr wrap="square" rtlCol="0">
              <a:spAutoFit/>
            </a:bodyPr>
            <a:lstStyle/>
            <a:p>
              <a:pPr algn="just">
                <a:lnSpc>
                  <a:spcPct val="120000"/>
                </a:lnSpc>
              </a:pPr>
              <a:endParaRPr lang="zh-CN" altLang="zh-CN" sz="1800" dirty="0">
                <a:latin typeface="+mj-ea"/>
                <a:ea typeface="+mj-ea"/>
                <a:cs typeface="+mn-ea"/>
                <a:sym typeface="+mn-lt"/>
              </a:endParaRPr>
            </a:p>
          </p:txBody>
        </p:sp>
        <p:sp>
          <p:nvSpPr>
            <p:cNvPr id="39" name="矩形 38"/>
            <p:cNvSpPr/>
            <p:nvPr/>
          </p:nvSpPr>
          <p:spPr>
            <a:xfrm>
              <a:off x="7387" y="7216"/>
              <a:ext cx="10102" cy="710"/>
            </a:xfrm>
            <a:prstGeom prst="rect">
              <a:avLst/>
            </a:prstGeom>
            <a:noFill/>
          </p:spPr>
          <p:txBody>
            <a:bodyPr wrap="square" rtlCol="0">
              <a:spAutoFit/>
            </a:bodyPr>
            <a:lstStyle/>
            <a:p>
              <a:pPr algn="just" eaLnBrk="1" latinLnBrk="0" hangingPunct="1">
                <a:lnSpc>
                  <a:spcPct val="130000"/>
                </a:lnSpc>
                <a:spcBef>
                  <a:spcPts val="800"/>
                </a:spcBef>
                <a:buNone/>
              </a:pPr>
              <a:endParaRPr lang="zh-CN" altLang="zh-CN" sz="1800" dirty="0">
                <a:latin typeface="+mj-ea"/>
                <a:ea typeface="+mj-ea"/>
                <a:cs typeface="+mn-ea"/>
                <a:sym typeface="+mn-lt"/>
              </a:endParaRPr>
            </a:p>
          </p:txBody>
        </p:sp>
      </p:grpSp>
      <p:grpSp>
        <p:nvGrpSpPr>
          <p:cNvPr id="40" name="组合 39"/>
          <p:cNvGrpSpPr/>
          <p:nvPr/>
        </p:nvGrpSpPr>
        <p:grpSpPr>
          <a:xfrm>
            <a:off x="759460" y="1297940"/>
            <a:ext cx="35560" cy="4808220"/>
            <a:chOff x="8009" y="2044"/>
            <a:chExt cx="56" cy="7572"/>
          </a:xfrm>
        </p:grpSpPr>
        <p:sp>
          <p:nvSpPr>
            <p:cNvPr id="41" name="剪去对角的矩形 40"/>
            <p:cNvSpPr/>
            <p:nvPr/>
          </p:nvSpPr>
          <p:spPr>
            <a:xfrm>
              <a:off x="8009" y="204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剪去对角的矩形 41"/>
            <p:cNvSpPr/>
            <p:nvPr/>
          </p:nvSpPr>
          <p:spPr>
            <a:xfrm>
              <a:off x="8009" y="3659"/>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剪去对角的矩形 42"/>
            <p:cNvSpPr/>
            <p:nvPr/>
          </p:nvSpPr>
          <p:spPr>
            <a:xfrm>
              <a:off x="8009" y="527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剪去对角的矩形 43"/>
            <p:cNvSpPr/>
            <p:nvPr/>
          </p:nvSpPr>
          <p:spPr>
            <a:xfrm>
              <a:off x="8009" y="6889"/>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剪去对角的矩形 44"/>
            <p:cNvSpPr/>
            <p:nvPr/>
          </p:nvSpPr>
          <p:spPr>
            <a:xfrm>
              <a:off x="8009" y="850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圆角矩形 45"/>
          <p:cNvSpPr/>
          <p:nvPr/>
        </p:nvSpPr>
        <p:spPr>
          <a:xfrm>
            <a:off x="320040" y="250825"/>
            <a:ext cx="2949575" cy="415290"/>
          </a:xfrm>
          <a:prstGeom prst="roundRect">
            <a:avLst>
              <a:gd name="adj" fmla="val 50000"/>
            </a:avLst>
          </a:prstGeom>
          <a:gradFill>
            <a:gsLst>
              <a:gs pos="0">
                <a:srgbClr val="0070C0">
                  <a:alpha val="94000"/>
                </a:srgbClr>
              </a:gs>
              <a:gs pos="100000">
                <a:srgbClr val="00B050">
                  <a:alpha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ym typeface="+mn-ea"/>
            </a:endParaRPr>
          </a:p>
        </p:txBody>
      </p:sp>
      <p:sp>
        <p:nvSpPr>
          <p:cNvPr id="49" name="文本框 48"/>
          <p:cNvSpPr txBox="1"/>
          <p:nvPr/>
        </p:nvSpPr>
        <p:spPr>
          <a:xfrm>
            <a:off x="383540" y="274320"/>
            <a:ext cx="2777490" cy="368300"/>
          </a:xfrm>
          <a:prstGeom prst="rect">
            <a:avLst/>
          </a:prstGeom>
          <a:noFill/>
        </p:spPr>
        <p:txBody>
          <a:bodyPr wrap="none" rtlCol="0">
            <a:spAutoFit/>
          </a:bodyPr>
          <a:p>
            <a:pPr algn="l"/>
            <a:r>
              <a:rPr lang="en-US" altLang="zh-CN">
                <a:solidFill>
                  <a:schemeClr val="bg1"/>
                </a:solidFill>
              </a:rPr>
              <a:t>    PART03 .相关法律责任       </a:t>
            </a:r>
            <a:endParaRPr lang="zh-CN" altLang="en-US" b="1">
              <a:solidFill>
                <a:schemeClr val="bg1"/>
              </a:solidFill>
            </a:endParaRPr>
          </a:p>
        </p:txBody>
      </p:sp>
      <p:sp>
        <p:nvSpPr>
          <p:cNvPr id="50" name="圆角矩形 49"/>
          <p:cNvSpPr/>
          <p:nvPr/>
        </p:nvSpPr>
        <p:spPr>
          <a:xfrm>
            <a:off x="2422525" y="250825"/>
            <a:ext cx="3162300" cy="387985"/>
          </a:xfrm>
          <a:prstGeom prst="roundRect">
            <a:avLst>
              <a:gd name="adj" fmla="val 5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ym typeface="+mn-ea"/>
            </a:endParaRPr>
          </a:p>
        </p:txBody>
      </p:sp>
      <p:sp>
        <p:nvSpPr>
          <p:cNvPr id="2" name="文本框 1"/>
          <p:cNvSpPr txBox="1"/>
          <p:nvPr/>
        </p:nvSpPr>
        <p:spPr>
          <a:xfrm>
            <a:off x="1195705" y="1058545"/>
            <a:ext cx="10636250" cy="5631180"/>
          </a:xfrm>
          <a:prstGeom prst="rect">
            <a:avLst/>
          </a:prstGeom>
          <a:noFill/>
        </p:spPr>
        <p:txBody>
          <a:bodyPr wrap="square" rtlCol="0">
            <a:spAutoFit/>
          </a:bodyPr>
          <a:p>
            <a:pPr marL="0" marR="0" lvl="0" algn="l" defTabSz="914400" rtl="0" eaLnBrk="0" fontAlgn="base" hangingPunct="0">
              <a:lnSpc>
                <a:spcPct val="150000"/>
              </a:lnSpc>
              <a:spcBef>
                <a:spcPts val="0"/>
              </a:spcBef>
              <a:buClrTx/>
              <a:buSzTx/>
              <a:buFont typeface="Arial" panose="020B0604020202020204" pitchFamily="34" charset="0"/>
              <a:buNone/>
              <a:defRPr/>
            </a:pPr>
            <a:r>
              <a:rPr lang="zh-CN" altLang="en-US" sz="30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（六）</a:t>
            </a:r>
            <a:r>
              <a:rPr lang="zh-CN" sz="30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处</a:t>
            </a:r>
            <a:r>
              <a:rPr lang="en-US" sz="3000" dirty="0">
                <a:ln>
                  <a:noFill/>
                </a:ln>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10</a:t>
            </a:r>
            <a:r>
              <a:rPr lang="zh-CN" altLang="en-US" sz="3000" dirty="0">
                <a:ln>
                  <a:noFill/>
                </a:ln>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万元</a:t>
            </a:r>
            <a:r>
              <a:rPr lang="zh-CN" sz="3000" dirty="0">
                <a:ln>
                  <a:noFill/>
                </a:ln>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以上</a:t>
            </a:r>
            <a:r>
              <a:rPr lang="en-US" altLang="zh-CN" sz="3000" dirty="0">
                <a:ln>
                  <a:noFill/>
                </a:ln>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100</a:t>
            </a:r>
            <a:r>
              <a:rPr lang="zh-CN" sz="3000" dirty="0">
                <a:ln>
                  <a:noFill/>
                </a:ln>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万元以下的罚款</a:t>
            </a:r>
            <a:r>
              <a:rPr lang="zh-CN" sz="30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；情节严重，可责令</a:t>
            </a:r>
            <a:r>
              <a:rPr lang="zh-CN" sz="3000" dirty="0">
                <a:ln>
                  <a:noFill/>
                </a:ln>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停业或者关闭</a:t>
            </a:r>
            <a:endParaRPr lang="zh-CN" sz="3000" dirty="0">
              <a:ln>
                <a:noFill/>
              </a:ln>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algn="l" defTabSz="914400" rtl="0" eaLnBrk="0" fontAlgn="base" hangingPunct="0">
              <a:lnSpc>
                <a:spcPct val="150000"/>
              </a:lnSpc>
              <a:spcBef>
                <a:spcPts val="0"/>
              </a:spcBef>
              <a:buClrTx/>
              <a:buSzTx/>
              <a:buFont typeface="Arial" panose="020B0604020202020204" pitchFamily="34" charset="0"/>
              <a:buNone/>
              <a:defRPr/>
            </a:pPr>
            <a:r>
              <a:rPr lang="en-US" altLang="zh-CN" sz="30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30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、未按照规定设置危险废物标识标志的；</a:t>
            </a:r>
            <a:endParaRPr lang="zh-CN" altLang="en-US" sz="3000" dirty="0">
              <a:ln>
                <a:noFill/>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algn="l" defTabSz="914400" rtl="0" eaLnBrk="0" fontAlgn="base" hangingPunct="0">
              <a:lnSpc>
                <a:spcPct val="150000"/>
              </a:lnSpc>
              <a:spcBef>
                <a:spcPts val="0"/>
              </a:spcBef>
              <a:buClrTx/>
              <a:buSzTx/>
              <a:buFont typeface="Arial" panose="020B0604020202020204" pitchFamily="34" charset="0"/>
              <a:buNone/>
              <a:defRPr/>
            </a:pPr>
            <a:r>
              <a:rPr lang="en-US" altLang="zh-CN" sz="30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30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、未按照国家有关规定制定危险废物管理计划或者申报危险废物有关资料的；</a:t>
            </a:r>
            <a:endParaRPr lang="zh-CN" altLang="en-US" sz="3000" dirty="0">
              <a:ln>
                <a:noFill/>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algn="l" defTabSz="914400" rtl="0" eaLnBrk="0" fontAlgn="base" hangingPunct="0">
              <a:lnSpc>
                <a:spcPct val="150000"/>
              </a:lnSpc>
              <a:spcBef>
                <a:spcPts val="0"/>
              </a:spcBef>
              <a:buClrTx/>
              <a:buSzTx/>
              <a:buFont typeface="Arial" panose="020B0604020202020204" pitchFamily="34" charset="0"/>
              <a:buNone/>
              <a:defRPr/>
            </a:pPr>
            <a:r>
              <a:rPr lang="en-US" altLang="zh-CN" sz="30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30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、未制定危险废物意外事故防范措施和应急预案；</a:t>
            </a:r>
            <a:endParaRPr lang="zh-CN" altLang="en-US" sz="3000" dirty="0">
              <a:ln>
                <a:noFill/>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algn="l" defTabSz="914400" rtl="0" eaLnBrk="0" fontAlgn="base" hangingPunct="0">
              <a:lnSpc>
                <a:spcPct val="150000"/>
              </a:lnSpc>
              <a:spcBef>
                <a:spcPts val="0"/>
              </a:spcBef>
              <a:buClrTx/>
              <a:buSzTx/>
              <a:buFont typeface="Arial" panose="020B0604020202020204" pitchFamily="34" charset="0"/>
              <a:buNone/>
              <a:defRPr/>
            </a:pPr>
            <a:r>
              <a:rPr lang="en-US" altLang="zh-CN" sz="30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30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、未按照国家有关规定建立危险废物管理台帐并如实记录</a:t>
            </a:r>
            <a:endParaRPr lang="zh-CN" altLang="en-US" sz="3000" dirty="0">
              <a:ln>
                <a:noFill/>
              </a:ln>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algn="l" defTabSz="914400" rtl="0" eaLnBrk="0" fontAlgn="base" hangingPunct="0">
              <a:lnSpc>
                <a:spcPct val="150000"/>
              </a:lnSpc>
              <a:spcBef>
                <a:spcPts val="0"/>
              </a:spcBef>
              <a:buClrTx/>
              <a:buSzTx/>
              <a:buFont typeface="Arial" panose="020B0604020202020204" pitchFamily="34" charset="0"/>
              <a:buNone/>
              <a:defRPr/>
            </a:pPr>
            <a:r>
              <a:rPr lang="zh-CN" altLang="en-US" sz="3000"/>
              <a:t>                                                              </a:t>
            </a:r>
            <a:r>
              <a:rPr lang="en-US" altLang="zh-CN" sz="3000"/>
              <a:t>--</a:t>
            </a:r>
            <a:r>
              <a:rPr lang="zh-CN" altLang="zh-CN" sz="3000"/>
              <a:t>第一百一十二条</a:t>
            </a:r>
            <a:endParaRPr lang="zh-CN" altLang="zh-CN" sz="3000"/>
          </a:p>
        </p:txBody>
      </p:sp>
      <p:sp>
        <p:nvSpPr>
          <p:cNvPr id="4" name="文本框 3"/>
          <p:cNvSpPr txBox="1"/>
          <p:nvPr/>
        </p:nvSpPr>
        <p:spPr>
          <a:xfrm>
            <a:off x="1195705" y="642620"/>
            <a:ext cx="6246495" cy="521970"/>
          </a:xfrm>
          <a:prstGeom prst="rect">
            <a:avLst/>
          </a:prstGeom>
          <a:noFill/>
        </p:spPr>
        <p:txBody>
          <a:bodyPr wrap="square" rtlCol="0">
            <a:spAutoFit/>
          </a:bodyPr>
          <a:p>
            <a:pPr marL="342900" indent="-342900">
              <a:buFont typeface="Arial" panose="020B0604020202020204" pitchFamily="34" charset="0"/>
              <a:buChar char="•"/>
            </a:pPr>
            <a:r>
              <a:rPr lang="zh-CN" altLang="en-US" sz="2800">
                <a:solidFill>
                  <a:schemeClr val="accent3">
                    <a:lumMod val="75000"/>
                  </a:schemeClr>
                </a:solidFill>
                <a:latin typeface="楷体" panose="02010609060101010101" charset="-122"/>
                <a:ea typeface="楷体" panose="02010609060101010101" charset="-122"/>
              </a:rPr>
              <a:t>提高处罚金额</a:t>
            </a:r>
            <a:endParaRPr lang="zh-CN" altLang="en-US" sz="2800">
              <a:solidFill>
                <a:schemeClr val="accent3">
                  <a:lumMod val="75000"/>
                </a:schemeClr>
              </a:solidFill>
              <a:latin typeface="楷体" panose="02010609060101010101" charset="-122"/>
              <a:ea typeface="楷体" panose="02010609060101010101" charset="-122"/>
            </a:endParaRPr>
          </a:p>
        </p:txBody>
      </p:sp>
    </p:spTree>
    <p:custDataLst>
      <p:tags r:id="rId1"/>
    </p:custData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flipV="1">
            <a:off x="-3175" y="6689725"/>
            <a:ext cx="12191365" cy="168275"/>
          </a:xfrm>
          <a:prstGeom prst="rect">
            <a:avLst/>
          </a:prstGeom>
          <a:gradFill>
            <a:gsLst>
              <a:gs pos="0">
                <a:srgbClr val="0070C0">
                  <a:alpha val="94000"/>
                </a:srgbClr>
              </a:gs>
              <a:gs pos="100000">
                <a:srgbClr val="00B050">
                  <a:alpha val="7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11" name="直角三角形 10"/>
          <p:cNvSpPr/>
          <p:nvPr/>
        </p:nvSpPr>
        <p:spPr>
          <a:xfrm rot="16200000">
            <a:off x="2148840" y="1733550"/>
            <a:ext cx="144780" cy="14478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3" name="组合 32"/>
          <p:cNvGrpSpPr/>
          <p:nvPr/>
        </p:nvGrpSpPr>
        <p:grpSpPr>
          <a:xfrm>
            <a:off x="857885" y="1249045"/>
            <a:ext cx="6415405" cy="4525645"/>
            <a:chOff x="7387" y="2376"/>
            <a:chExt cx="10103" cy="7127"/>
          </a:xfrm>
        </p:grpSpPr>
        <p:sp>
          <p:nvSpPr>
            <p:cNvPr id="35" name="矩形 34"/>
            <p:cNvSpPr/>
            <p:nvPr/>
          </p:nvSpPr>
          <p:spPr>
            <a:xfrm>
              <a:off x="7387" y="2376"/>
              <a:ext cx="10103" cy="667"/>
            </a:xfrm>
            <a:prstGeom prst="rect">
              <a:avLst/>
            </a:prstGeom>
            <a:noFill/>
          </p:spPr>
          <p:txBody>
            <a:bodyPr wrap="square" rtlCol="0">
              <a:spAutoFit/>
            </a:bodyPr>
            <a:lstStyle/>
            <a:p>
              <a:pPr>
                <a:lnSpc>
                  <a:spcPct val="120000"/>
                </a:lnSpc>
              </a:pPr>
              <a:endParaRPr lang="zh-CN" sz="1800" dirty="0">
                <a:solidFill>
                  <a:schemeClr val="tx1"/>
                </a:solidFill>
                <a:latin typeface="+mn-ea"/>
                <a:cs typeface="+mn-ea"/>
                <a:sym typeface="+mn-lt"/>
              </a:endParaRPr>
            </a:p>
          </p:txBody>
        </p:sp>
        <p:sp>
          <p:nvSpPr>
            <p:cNvPr id="36" name="矩形 35"/>
            <p:cNvSpPr/>
            <p:nvPr/>
          </p:nvSpPr>
          <p:spPr>
            <a:xfrm>
              <a:off x="7387" y="8836"/>
              <a:ext cx="10033" cy="667"/>
            </a:xfrm>
            <a:prstGeom prst="rect">
              <a:avLst/>
            </a:prstGeom>
            <a:noFill/>
          </p:spPr>
          <p:txBody>
            <a:bodyPr wrap="square" rtlCol="0">
              <a:spAutoFit/>
            </a:bodyPr>
            <a:lstStyle/>
            <a:p>
              <a:pPr>
                <a:lnSpc>
                  <a:spcPct val="120000"/>
                </a:lnSpc>
              </a:pPr>
              <a:endParaRPr lang="zh-CN" altLang="zh-CN" sz="1800" dirty="0">
                <a:latin typeface="+mj-ea"/>
                <a:ea typeface="+mj-ea"/>
                <a:cs typeface="+mn-ea"/>
                <a:sym typeface="+mn-lt"/>
              </a:endParaRPr>
            </a:p>
          </p:txBody>
        </p:sp>
        <p:sp>
          <p:nvSpPr>
            <p:cNvPr id="37" name="矩形 36"/>
            <p:cNvSpPr/>
            <p:nvPr/>
          </p:nvSpPr>
          <p:spPr>
            <a:xfrm>
              <a:off x="7387" y="3991"/>
              <a:ext cx="10102" cy="667"/>
            </a:xfrm>
            <a:prstGeom prst="rect">
              <a:avLst/>
            </a:prstGeom>
            <a:noFill/>
          </p:spPr>
          <p:txBody>
            <a:bodyPr wrap="square" rtlCol="0">
              <a:spAutoFit/>
            </a:bodyPr>
            <a:lstStyle/>
            <a:p>
              <a:pPr algn="just">
                <a:lnSpc>
                  <a:spcPct val="120000"/>
                </a:lnSpc>
              </a:pPr>
              <a:endParaRPr lang="zh-CN" sz="1800" dirty="0">
                <a:latin typeface="+mj-ea"/>
                <a:ea typeface="+mj-ea"/>
                <a:cs typeface="+mn-ea"/>
                <a:sym typeface="+mn-lt"/>
              </a:endParaRPr>
            </a:p>
          </p:txBody>
        </p:sp>
        <p:sp>
          <p:nvSpPr>
            <p:cNvPr id="38" name="矩形 37"/>
            <p:cNvSpPr/>
            <p:nvPr/>
          </p:nvSpPr>
          <p:spPr>
            <a:xfrm>
              <a:off x="7387" y="5606"/>
              <a:ext cx="10101" cy="667"/>
            </a:xfrm>
            <a:prstGeom prst="rect">
              <a:avLst/>
            </a:prstGeom>
            <a:noFill/>
          </p:spPr>
          <p:txBody>
            <a:bodyPr wrap="square" rtlCol="0">
              <a:spAutoFit/>
            </a:bodyPr>
            <a:lstStyle/>
            <a:p>
              <a:pPr algn="just">
                <a:lnSpc>
                  <a:spcPct val="120000"/>
                </a:lnSpc>
              </a:pPr>
              <a:endParaRPr lang="zh-CN" altLang="zh-CN" sz="1800" dirty="0">
                <a:latin typeface="+mj-ea"/>
                <a:ea typeface="+mj-ea"/>
                <a:cs typeface="+mn-ea"/>
                <a:sym typeface="+mn-lt"/>
              </a:endParaRPr>
            </a:p>
          </p:txBody>
        </p:sp>
        <p:sp>
          <p:nvSpPr>
            <p:cNvPr id="39" name="矩形 38"/>
            <p:cNvSpPr/>
            <p:nvPr/>
          </p:nvSpPr>
          <p:spPr>
            <a:xfrm>
              <a:off x="7387" y="7216"/>
              <a:ext cx="10102" cy="710"/>
            </a:xfrm>
            <a:prstGeom prst="rect">
              <a:avLst/>
            </a:prstGeom>
            <a:noFill/>
          </p:spPr>
          <p:txBody>
            <a:bodyPr wrap="square" rtlCol="0">
              <a:spAutoFit/>
            </a:bodyPr>
            <a:lstStyle/>
            <a:p>
              <a:pPr algn="just" eaLnBrk="1" latinLnBrk="0" hangingPunct="1">
                <a:lnSpc>
                  <a:spcPct val="130000"/>
                </a:lnSpc>
                <a:spcBef>
                  <a:spcPts val="800"/>
                </a:spcBef>
                <a:buNone/>
              </a:pPr>
              <a:endParaRPr lang="zh-CN" altLang="zh-CN" sz="1800" dirty="0">
                <a:latin typeface="+mj-ea"/>
                <a:ea typeface="+mj-ea"/>
                <a:cs typeface="+mn-ea"/>
                <a:sym typeface="+mn-lt"/>
              </a:endParaRPr>
            </a:p>
          </p:txBody>
        </p:sp>
      </p:grpSp>
      <p:grpSp>
        <p:nvGrpSpPr>
          <p:cNvPr id="40" name="组合 39"/>
          <p:cNvGrpSpPr/>
          <p:nvPr/>
        </p:nvGrpSpPr>
        <p:grpSpPr>
          <a:xfrm>
            <a:off x="759460" y="1297940"/>
            <a:ext cx="35560" cy="4808220"/>
            <a:chOff x="8009" y="2044"/>
            <a:chExt cx="56" cy="7572"/>
          </a:xfrm>
        </p:grpSpPr>
        <p:sp>
          <p:nvSpPr>
            <p:cNvPr id="41" name="剪去对角的矩形 40"/>
            <p:cNvSpPr/>
            <p:nvPr/>
          </p:nvSpPr>
          <p:spPr>
            <a:xfrm>
              <a:off x="8009" y="204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剪去对角的矩形 41"/>
            <p:cNvSpPr/>
            <p:nvPr/>
          </p:nvSpPr>
          <p:spPr>
            <a:xfrm>
              <a:off x="8009" y="3659"/>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剪去对角的矩形 42"/>
            <p:cNvSpPr/>
            <p:nvPr/>
          </p:nvSpPr>
          <p:spPr>
            <a:xfrm>
              <a:off x="8009" y="527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剪去对角的矩形 43"/>
            <p:cNvSpPr/>
            <p:nvPr/>
          </p:nvSpPr>
          <p:spPr>
            <a:xfrm>
              <a:off x="8009" y="6889"/>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剪去对角的矩形 44"/>
            <p:cNvSpPr/>
            <p:nvPr/>
          </p:nvSpPr>
          <p:spPr>
            <a:xfrm>
              <a:off x="8009" y="850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圆角矩形 45"/>
          <p:cNvSpPr/>
          <p:nvPr/>
        </p:nvSpPr>
        <p:spPr>
          <a:xfrm>
            <a:off x="320040" y="250825"/>
            <a:ext cx="2949575" cy="415290"/>
          </a:xfrm>
          <a:prstGeom prst="roundRect">
            <a:avLst>
              <a:gd name="adj" fmla="val 50000"/>
            </a:avLst>
          </a:prstGeom>
          <a:gradFill>
            <a:gsLst>
              <a:gs pos="0">
                <a:srgbClr val="0070C0">
                  <a:alpha val="94000"/>
                </a:srgbClr>
              </a:gs>
              <a:gs pos="100000">
                <a:srgbClr val="00B050">
                  <a:alpha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ym typeface="+mn-ea"/>
            </a:endParaRPr>
          </a:p>
        </p:txBody>
      </p:sp>
      <p:sp>
        <p:nvSpPr>
          <p:cNvPr id="49" name="文本框 48"/>
          <p:cNvSpPr txBox="1"/>
          <p:nvPr/>
        </p:nvSpPr>
        <p:spPr>
          <a:xfrm>
            <a:off x="383540" y="274320"/>
            <a:ext cx="2777490" cy="368300"/>
          </a:xfrm>
          <a:prstGeom prst="rect">
            <a:avLst/>
          </a:prstGeom>
          <a:noFill/>
        </p:spPr>
        <p:txBody>
          <a:bodyPr wrap="none" rtlCol="0">
            <a:spAutoFit/>
          </a:bodyPr>
          <a:p>
            <a:pPr algn="l"/>
            <a:r>
              <a:rPr lang="en-US" altLang="zh-CN">
                <a:solidFill>
                  <a:schemeClr val="bg1"/>
                </a:solidFill>
              </a:rPr>
              <a:t>    PART03 .相关法律责任       </a:t>
            </a:r>
            <a:endParaRPr lang="zh-CN" altLang="en-US" b="1">
              <a:solidFill>
                <a:schemeClr val="bg1"/>
              </a:solidFill>
            </a:endParaRPr>
          </a:p>
        </p:txBody>
      </p:sp>
      <p:sp>
        <p:nvSpPr>
          <p:cNvPr id="50" name="圆角矩形 49"/>
          <p:cNvSpPr/>
          <p:nvPr/>
        </p:nvSpPr>
        <p:spPr>
          <a:xfrm>
            <a:off x="2422525" y="250825"/>
            <a:ext cx="3162300" cy="387985"/>
          </a:xfrm>
          <a:prstGeom prst="roundRect">
            <a:avLst>
              <a:gd name="adj" fmla="val 5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ym typeface="+mn-ea"/>
            </a:endParaRPr>
          </a:p>
        </p:txBody>
      </p:sp>
      <p:sp>
        <p:nvSpPr>
          <p:cNvPr id="2" name="文本框 1"/>
          <p:cNvSpPr txBox="1"/>
          <p:nvPr/>
        </p:nvSpPr>
        <p:spPr>
          <a:xfrm>
            <a:off x="1121410" y="781685"/>
            <a:ext cx="10866120" cy="5908040"/>
          </a:xfrm>
          <a:prstGeom prst="rect">
            <a:avLst/>
          </a:prstGeom>
          <a:noFill/>
        </p:spPr>
        <p:txBody>
          <a:bodyPr wrap="square" rtlCol="0">
            <a:spAutoFit/>
          </a:bodyPr>
          <a:p>
            <a:pPr marL="0" marR="0" lvl="0" algn="l" defTabSz="914400" rtl="0" eaLnBrk="0" fontAlgn="base" hangingPunct="0">
              <a:lnSpc>
                <a:spcPct val="150000"/>
              </a:lnSpc>
              <a:spcBef>
                <a:spcPts val="0"/>
              </a:spcBef>
              <a:buClrTx/>
              <a:buSzTx/>
              <a:buFont typeface="Arial" panose="020B0604020202020204" pitchFamily="34" charset="0"/>
              <a:buNone/>
              <a:defRPr/>
            </a:pPr>
            <a:r>
              <a:rPr lang="zh-CN" altLang="en-US" sz="28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800">
                <a:latin typeface="微软雅黑" panose="020B0503020204020204" pitchFamily="34" charset="-122"/>
                <a:ea typeface="微软雅黑" panose="020B0503020204020204" pitchFamily="34" charset="-122"/>
                <a:cs typeface="微软雅黑" panose="020B0503020204020204" pitchFamily="34" charset="-122"/>
                <a:sym typeface="+mn-ea"/>
              </a:rPr>
              <a:t>七）处所需处置费用</a:t>
            </a:r>
            <a:r>
              <a:rPr lang="zh-CN" altLang="en-US" sz="28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三倍以上五倍以下</a:t>
            </a:r>
            <a:r>
              <a:rPr lang="zh-CN" altLang="en-US" sz="2800">
                <a:latin typeface="微软雅黑" panose="020B0503020204020204" pitchFamily="34" charset="-122"/>
                <a:ea typeface="微软雅黑" panose="020B0503020204020204" pitchFamily="34" charset="-122"/>
                <a:cs typeface="微软雅黑" panose="020B0503020204020204" pitchFamily="34" charset="-122"/>
                <a:sym typeface="+mn-ea"/>
              </a:rPr>
              <a:t>的罚款，所需处置费用不足二十万元，</a:t>
            </a:r>
            <a:r>
              <a:rPr lang="zh-CN" altLang="en-US" sz="28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按二十万元计算</a:t>
            </a:r>
            <a:r>
              <a:rPr lang="zh-CN" altLang="en-US" sz="2800">
                <a:latin typeface="微软雅黑" panose="020B0503020204020204" pitchFamily="34" charset="-122"/>
                <a:ea typeface="微软雅黑" panose="020B0503020204020204" pitchFamily="34" charset="-122"/>
                <a:cs typeface="微软雅黑" panose="020B0503020204020204" pitchFamily="34" charset="-122"/>
                <a:sym typeface="+mn-ea"/>
              </a:rPr>
              <a:t> ；情节严重，可责令停业或者关闭</a:t>
            </a:r>
            <a:endParaRPr lang="zh-CN" altLang="en-US" sz="28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algn="l" defTabSz="914400" rtl="0" eaLnBrk="0" fontAlgn="base" hangingPunct="0">
              <a:lnSpc>
                <a:spcPct val="150000"/>
              </a:lnSpc>
              <a:spcBef>
                <a:spcPts val="0"/>
              </a:spcBef>
              <a:buClrTx/>
              <a:buSzTx/>
              <a:buFont typeface="Arial" panose="020B0604020202020204" pitchFamily="34" charset="0"/>
              <a:buNone/>
              <a:defRPr/>
            </a:pPr>
            <a:r>
              <a:rPr lang="zh-CN" altLang="en-US" sz="2800">
                <a:latin typeface="微软雅黑" panose="020B0503020204020204" pitchFamily="34" charset="-122"/>
                <a:ea typeface="微软雅黑" panose="020B0503020204020204" pitchFamily="34" charset="-122"/>
                <a:cs typeface="微软雅黑" panose="020B0503020204020204" pitchFamily="34" charset="-122"/>
                <a:sym typeface="+mn-ea"/>
              </a:rPr>
              <a:t>1、 擅自倾倒、堆放危险废物的；</a:t>
            </a:r>
            <a:endParaRPr lang="zh-CN" altLang="en-US" sz="28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algn="l" defTabSz="914400" rtl="0" eaLnBrk="0" fontAlgn="base" hangingPunct="0">
              <a:lnSpc>
                <a:spcPct val="150000"/>
              </a:lnSpc>
              <a:spcBef>
                <a:spcPts val="0"/>
              </a:spcBef>
              <a:buClrTx/>
              <a:buSzTx/>
              <a:buFont typeface="Arial" panose="020B0604020202020204" pitchFamily="34" charset="0"/>
              <a:buNone/>
              <a:defRPr/>
            </a:pPr>
            <a:r>
              <a:rPr lang="zh-CN" altLang="en-US" sz="2800">
                <a:latin typeface="微软雅黑" panose="020B0503020204020204" pitchFamily="34" charset="-122"/>
                <a:ea typeface="微软雅黑" panose="020B0503020204020204" pitchFamily="34" charset="-122"/>
                <a:cs typeface="微软雅黑" panose="020B0503020204020204" pitchFamily="34" charset="-122"/>
                <a:sym typeface="+mn-ea"/>
              </a:rPr>
              <a:t>2、将危险废物提供或者委托给无许可证的单位或其他生产经营者从事经营活动的；</a:t>
            </a:r>
            <a:endParaRPr lang="zh-CN" altLang="en-US" sz="28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algn="l" defTabSz="914400" rtl="0" eaLnBrk="0" fontAlgn="base" hangingPunct="0">
              <a:lnSpc>
                <a:spcPct val="150000"/>
              </a:lnSpc>
              <a:spcBef>
                <a:spcPts val="0"/>
              </a:spcBef>
              <a:buClrTx/>
              <a:buSzTx/>
              <a:buFont typeface="Arial" panose="020B0604020202020204" pitchFamily="34" charset="0"/>
              <a:buNone/>
              <a:defRPr/>
            </a:pPr>
            <a:r>
              <a:rPr lang="zh-CN" altLang="en-US" sz="2800">
                <a:latin typeface="微软雅黑" panose="020B0503020204020204" pitchFamily="34" charset="-122"/>
                <a:ea typeface="微软雅黑" panose="020B0503020204020204" pitchFamily="34" charset="-122"/>
                <a:cs typeface="微软雅黑" panose="020B0503020204020204" pitchFamily="34" charset="-122"/>
                <a:sym typeface="+mn-ea"/>
              </a:rPr>
              <a:t>3、未采取相应防范措施，造成危险废物扬散、流失、渗漏或者其他环境污染的；</a:t>
            </a:r>
            <a:endParaRPr lang="zh-CN" altLang="en-US" sz="28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algn="l" defTabSz="914400" rtl="0" eaLnBrk="0" fontAlgn="base" hangingPunct="0">
              <a:lnSpc>
                <a:spcPct val="150000"/>
              </a:lnSpc>
              <a:spcBef>
                <a:spcPts val="0"/>
              </a:spcBef>
              <a:buClrTx/>
              <a:buSzTx/>
              <a:buFont typeface="Arial" panose="020B0604020202020204" pitchFamily="34" charset="0"/>
              <a:buNone/>
              <a:defRPr/>
            </a:pPr>
            <a:r>
              <a:rPr lang="zh-CN" altLang="en-US" sz="2800">
                <a:latin typeface="微软雅黑" panose="020B0503020204020204" pitchFamily="34" charset="-122"/>
                <a:ea typeface="微软雅黑" panose="020B0503020204020204" pitchFamily="34" charset="-122"/>
                <a:cs typeface="微软雅黑" panose="020B0503020204020204" pitchFamily="34" charset="-122"/>
                <a:sym typeface="+mn-ea"/>
              </a:rPr>
              <a:t>4、在运输过程中沿途丢弃、遗撒危险废物的。</a:t>
            </a:r>
            <a:endParaRPr lang="zh-CN" altLang="en-US" sz="28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algn="l" defTabSz="914400" rtl="0" eaLnBrk="0" fontAlgn="base" hangingPunct="0">
              <a:lnSpc>
                <a:spcPct val="150000"/>
              </a:lnSpc>
              <a:spcBef>
                <a:spcPts val="0"/>
              </a:spcBef>
              <a:buClrTx/>
              <a:buSzTx/>
              <a:buFont typeface="Arial" panose="020B0604020202020204" pitchFamily="34" charset="0"/>
              <a:buNone/>
              <a:defRPr/>
            </a:pPr>
            <a:r>
              <a:rPr lang="zh-CN" altLang="en-US" sz="2800">
                <a:latin typeface="微软雅黑" panose="020B0503020204020204" pitchFamily="34" charset="-122"/>
                <a:ea typeface="微软雅黑" panose="020B0503020204020204" pitchFamily="34" charset="-122"/>
                <a:cs typeface="微软雅黑" panose="020B0503020204020204" pitchFamily="34" charset="-122"/>
                <a:sym typeface="+mn-ea"/>
              </a:rPr>
              <a:t>                                                                        --第一百一十二条</a:t>
            </a:r>
            <a:endParaRPr lang="zh-CN" altLang="en-US" sz="28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1"/>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grayscl/>
            <a:lum bright="36000"/>
          </a:blip>
          <a:stretch>
            <a:fillRect/>
          </a:stretch>
        </p:blipFill>
        <p:spPr>
          <a:xfrm>
            <a:off x="0" y="1282700"/>
            <a:ext cx="6151880" cy="4324350"/>
          </a:xfrm>
          <a:prstGeom prst="rect">
            <a:avLst/>
          </a:prstGeom>
        </p:spPr>
      </p:pic>
      <p:sp>
        <p:nvSpPr>
          <p:cNvPr id="12" name="矩形 11"/>
          <p:cNvSpPr/>
          <p:nvPr/>
        </p:nvSpPr>
        <p:spPr>
          <a:xfrm>
            <a:off x="-45085" y="1282700"/>
            <a:ext cx="6197600" cy="4333240"/>
          </a:xfrm>
          <a:prstGeom prst="rect">
            <a:avLst/>
          </a:prstGeom>
          <a:solidFill>
            <a:schemeClr val="accent3">
              <a:lumMod val="40000"/>
              <a:lumOff val="6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5400000">
            <a:off x="398752" y="-398752"/>
            <a:ext cx="576000" cy="1373505"/>
          </a:xfrm>
          <a:prstGeom prst="rect">
            <a:avLst/>
          </a:prstGeom>
          <a:solidFill>
            <a:schemeClr val="accent3">
              <a:lumMod val="40000"/>
              <a:lumOff val="6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矩形 7"/>
          <p:cNvSpPr/>
          <p:nvPr/>
        </p:nvSpPr>
        <p:spPr>
          <a:xfrm rot="5400000">
            <a:off x="5177790" y="5882640"/>
            <a:ext cx="577215" cy="1373505"/>
          </a:xfrm>
          <a:prstGeom prst="rect">
            <a:avLst/>
          </a:prstGeom>
          <a:solidFill>
            <a:schemeClr val="accent3">
              <a:lumMod val="40000"/>
              <a:lumOff val="6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9" name="文本框 8"/>
          <p:cNvSpPr txBox="1"/>
          <p:nvPr/>
        </p:nvSpPr>
        <p:spPr>
          <a:xfrm>
            <a:off x="1658620" y="2737485"/>
            <a:ext cx="2836545" cy="1414780"/>
          </a:xfrm>
          <a:prstGeom prst="rect">
            <a:avLst/>
          </a:prstGeom>
          <a:noFill/>
        </p:spPr>
        <p:txBody>
          <a:bodyPr wrap="square" rtlCol="0">
            <a:spAutoFit/>
          </a:bodyPr>
          <a:lstStyle/>
          <a:p>
            <a:pPr algn="ctr"/>
            <a:r>
              <a:rPr lang="zh-CN" altLang="en-US" sz="4400" b="1">
                <a:ln/>
                <a:solidFill>
                  <a:schemeClr val="tx1"/>
                </a:solidFill>
                <a:effectLst>
                  <a:outerShdw blurRad="38100" dist="19050" dir="2700000" algn="tl" rotWithShape="0">
                    <a:schemeClr val="dk1">
                      <a:alpha val="40000"/>
                    </a:schemeClr>
                  </a:outerShdw>
                </a:effectLst>
              </a:rPr>
              <a:t>目录</a:t>
            </a:r>
            <a:endParaRPr lang="zh-CN" altLang="en-US" sz="4400" b="1">
              <a:ln/>
              <a:solidFill>
                <a:schemeClr val="tx1"/>
              </a:solidFill>
              <a:effectLst>
                <a:outerShdw blurRad="38100" dist="19050" dir="2700000" algn="tl" rotWithShape="0">
                  <a:schemeClr val="dk1">
                    <a:alpha val="40000"/>
                  </a:schemeClr>
                </a:outerShdw>
              </a:effectLst>
            </a:endParaRPr>
          </a:p>
          <a:p>
            <a:pPr algn="ctr"/>
            <a:r>
              <a:rPr lang="en-US" altLang="zh-CN" sz="2400" b="1">
                <a:ln/>
                <a:solidFill>
                  <a:schemeClr val="tx1"/>
                </a:solidFill>
                <a:effectLst>
                  <a:outerShdw blurRad="38100" dist="19050" dir="2700000" algn="tl" rotWithShape="0">
                    <a:schemeClr val="dk1">
                      <a:alpha val="40000"/>
                    </a:schemeClr>
                  </a:outerShdw>
                </a:effectLst>
              </a:rPr>
              <a:t>——</a:t>
            </a:r>
            <a:endParaRPr lang="zh-CN" altLang="en-US" sz="2400" b="1">
              <a:ln/>
              <a:solidFill>
                <a:schemeClr val="tx1"/>
              </a:solidFill>
              <a:effectLst>
                <a:outerShdw blurRad="38100" dist="19050" dir="2700000" algn="tl" rotWithShape="0">
                  <a:schemeClr val="dk1">
                    <a:alpha val="40000"/>
                  </a:schemeClr>
                </a:outerShdw>
              </a:effectLst>
            </a:endParaRPr>
          </a:p>
          <a:p>
            <a:pPr algn="ctr"/>
            <a:r>
              <a:rPr lang="en-US" altLang="zh-CN">
                <a:ln/>
                <a:solidFill>
                  <a:schemeClr val="tx1"/>
                </a:solidFill>
                <a:effectLst>
                  <a:outerShdw blurRad="38100" dist="19050" dir="2700000" algn="tl" rotWithShape="0">
                    <a:schemeClr val="dk1">
                      <a:alpha val="40000"/>
                    </a:schemeClr>
                  </a:outerShdw>
                </a:effectLst>
              </a:rPr>
              <a:t>CONTENTS</a:t>
            </a:r>
            <a:endParaRPr lang="en-US" altLang="zh-CN">
              <a:ln/>
              <a:solidFill>
                <a:schemeClr val="tx1"/>
              </a:solidFill>
              <a:effectLst>
                <a:outerShdw blurRad="38100" dist="19050" dir="2700000" algn="tl" rotWithShape="0">
                  <a:schemeClr val="dk1">
                    <a:alpha val="40000"/>
                  </a:schemeClr>
                </a:outerShdw>
              </a:effectLst>
            </a:endParaRPr>
          </a:p>
        </p:txBody>
      </p:sp>
      <p:grpSp>
        <p:nvGrpSpPr>
          <p:cNvPr id="84" name="组合 83"/>
          <p:cNvGrpSpPr/>
          <p:nvPr/>
        </p:nvGrpSpPr>
        <p:grpSpPr>
          <a:xfrm>
            <a:off x="7516495" y="1042035"/>
            <a:ext cx="3606800" cy="5106670"/>
            <a:chOff x="12244" y="1811"/>
            <a:chExt cx="5680" cy="8042"/>
          </a:xfrm>
        </p:grpSpPr>
        <p:sp>
          <p:nvSpPr>
            <p:cNvPr id="85" name="矩形 84"/>
            <p:cNvSpPr/>
            <p:nvPr/>
          </p:nvSpPr>
          <p:spPr>
            <a:xfrm rot="5400000">
              <a:off x="14203" y="9470"/>
              <a:ext cx="85" cy="680"/>
            </a:xfrm>
            <a:prstGeom prst="rect">
              <a:avLst/>
            </a:prstGeom>
            <a:gradFill>
              <a:gsLst>
                <a:gs pos="100000">
                  <a:srgbClr val="00B050">
                    <a:alpha val="68000"/>
                  </a:srgbClr>
                </a:gs>
                <a:gs pos="0">
                  <a:srgbClr val="00B050">
                    <a:alpha val="6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ym typeface="+mn-ea"/>
              </a:endParaRPr>
            </a:p>
          </p:txBody>
        </p:sp>
        <p:grpSp>
          <p:nvGrpSpPr>
            <p:cNvPr id="86" name="组合 85"/>
            <p:cNvGrpSpPr/>
            <p:nvPr/>
          </p:nvGrpSpPr>
          <p:grpSpPr>
            <a:xfrm>
              <a:off x="12244" y="1811"/>
              <a:ext cx="5680" cy="5666"/>
              <a:chOff x="11244" y="2430"/>
              <a:chExt cx="5680" cy="5666"/>
            </a:xfrm>
          </p:grpSpPr>
          <p:sp>
            <p:nvSpPr>
              <p:cNvPr id="87" name="矩形 86"/>
              <p:cNvSpPr/>
              <p:nvPr/>
            </p:nvSpPr>
            <p:spPr>
              <a:xfrm>
                <a:off x="11244" y="2430"/>
                <a:ext cx="1080" cy="1080"/>
              </a:xfrm>
              <a:prstGeom prst="rect">
                <a:avLst/>
              </a:prstGeom>
              <a:gradFill>
                <a:gsLst>
                  <a:gs pos="0">
                    <a:srgbClr val="0070C0">
                      <a:alpha val="94000"/>
                    </a:srgbClr>
                  </a:gs>
                  <a:gs pos="100000">
                    <a:srgbClr val="00B050">
                      <a:alpha val="6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2400" b="1">
                    <a:sym typeface="+mn-ea"/>
                  </a:rPr>
                  <a:t>一</a:t>
                </a:r>
                <a:endParaRPr lang="zh-CN" altLang="en-US" sz="2400" b="1">
                  <a:sym typeface="+mn-ea"/>
                </a:endParaRPr>
              </a:p>
            </p:txBody>
          </p:sp>
          <p:sp>
            <p:nvSpPr>
              <p:cNvPr id="88" name="矩形 87"/>
              <p:cNvSpPr/>
              <p:nvPr/>
            </p:nvSpPr>
            <p:spPr>
              <a:xfrm>
                <a:off x="11244" y="4723"/>
                <a:ext cx="1080" cy="1080"/>
              </a:xfrm>
              <a:prstGeom prst="rect">
                <a:avLst/>
              </a:prstGeom>
              <a:gradFill>
                <a:gsLst>
                  <a:gs pos="0">
                    <a:srgbClr val="0070C0">
                      <a:alpha val="94000"/>
                    </a:srgbClr>
                  </a:gs>
                  <a:gs pos="100000">
                    <a:srgbClr val="00B050">
                      <a:alpha val="6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sz="2400" b="1">
                    <a:sym typeface="+mn-ea"/>
                  </a:rPr>
                  <a:t>二</a:t>
                </a:r>
                <a:endParaRPr lang="zh-CN" sz="2400" b="1">
                  <a:sym typeface="+mn-ea"/>
                </a:endParaRPr>
              </a:p>
            </p:txBody>
          </p:sp>
          <p:sp>
            <p:nvSpPr>
              <p:cNvPr id="89" name="矩形 88"/>
              <p:cNvSpPr/>
              <p:nvPr/>
            </p:nvSpPr>
            <p:spPr>
              <a:xfrm>
                <a:off x="11244" y="7016"/>
                <a:ext cx="1080" cy="1080"/>
              </a:xfrm>
              <a:prstGeom prst="rect">
                <a:avLst/>
              </a:prstGeom>
              <a:gradFill>
                <a:gsLst>
                  <a:gs pos="0">
                    <a:srgbClr val="0070C0">
                      <a:alpha val="94000"/>
                    </a:srgbClr>
                  </a:gs>
                  <a:gs pos="100000">
                    <a:srgbClr val="00B050">
                      <a:alpha val="6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2400" b="1">
                    <a:sym typeface="+mn-ea"/>
                  </a:rPr>
                  <a:t>三</a:t>
                </a:r>
                <a:endParaRPr lang="zh-CN" altLang="en-US" sz="2400" b="1">
                  <a:sym typeface="+mn-ea"/>
                </a:endParaRPr>
              </a:p>
            </p:txBody>
          </p:sp>
          <p:sp>
            <p:nvSpPr>
              <p:cNvPr id="90" name="文本框 89"/>
              <p:cNvSpPr txBox="1"/>
              <p:nvPr/>
            </p:nvSpPr>
            <p:spPr>
              <a:xfrm>
                <a:off x="12624" y="2430"/>
                <a:ext cx="4300" cy="1307"/>
              </a:xfrm>
              <a:prstGeom prst="rect">
                <a:avLst/>
              </a:prstGeom>
              <a:noFill/>
            </p:spPr>
            <p:txBody>
              <a:bodyPr wrap="square" rtlCol="0">
                <a:spAutoFit/>
              </a:bodyPr>
              <a:p>
                <a:pPr algn="l"/>
                <a:r>
                  <a:rPr lang="zh-CN" altLang="en-US" sz="2400" b="1">
                    <a:solidFill>
                      <a:schemeClr val="tx1"/>
                    </a:solidFill>
                    <a:latin typeface="微软雅黑" panose="020B0503020204020204" pitchFamily="34" charset="-122"/>
                    <a:ea typeface="微软雅黑" panose="020B0503020204020204" pitchFamily="34" charset="-122"/>
                  </a:rPr>
                  <a:t>修订背景及意义</a:t>
                </a:r>
                <a:endParaRPr lang="zh-CN" altLang="en-US" sz="2400" b="1">
                  <a:solidFill>
                    <a:schemeClr val="tx1"/>
                  </a:solidFill>
                  <a:latin typeface="微软雅黑" panose="020B0503020204020204" pitchFamily="34" charset="-122"/>
                  <a:ea typeface="微软雅黑" panose="020B0503020204020204" pitchFamily="34" charset="-122"/>
                </a:endParaRPr>
              </a:p>
              <a:p>
                <a:endParaRPr lang="zh-CN" altLang="en-US" sz="2400" b="1">
                  <a:solidFill>
                    <a:schemeClr val="tx1"/>
                  </a:solidFill>
                  <a:latin typeface="微软雅黑" panose="020B0503020204020204" pitchFamily="34" charset="-122"/>
                  <a:ea typeface="微软雅黑" panose="020B0503020204020204" pitchFamily="34" charset="-122"/>
                </a:endParaRPr>
              </a:p>
            </p:txBody>
          </p:sp>
          <p:sp>
            <p:nvSpPr>
              <p:cNvPr id="91" name="文本框 90"/>
              <p:cNvSpPr txBox="1"/>
              <p:nvPr/>
            </p:nvSpPr>
            <p:spPr>
              <a:xfrm>
                <a:off x="12624" y="4723"/>
                <a:ext cx="3168" cy="725"/>
              </a:xfrm>
              <a:prstGeom prst="rect">
                <a:avLst/>
              </a:prstGeom>
              <a:noFill/>
            </p:spPr>
            <p:txBody>
              <a:bodyPr wrap="none" rtlCol="0">
                <a:spAutoFit/>
              </a:bodyPr>
              <a:p>
                <a:pPr algn="l"/>
                <a:r>
                  <a:rPr lang="zh-CN" altLang="en-US" sz="2400" b="1">
                    <a:latin typeface="微软雅黑" panose="020B0503020204020204" pitchFamily="34" charset="-122"/>
                    <a:ea typeface="微软雅黑" panose="020B0503020204020204" pitchFamily="34" charset="-122"/>
                  </a:rPr>
                  <a:t>主要修订内容</a:t>
                </a:r>
                <a:endParaRPr lang="zh-CN" altLang="en-US" sz="2400" b="1">
                  <a:latin typeface="微软雅黑" panose="020B0503020204020204" pitchFamily="34" charset="-122"/>
                  <a:ea typeface="微软雅黑" panose="020B0503020204020204" pitchFamily="34" charset="-122"/>
                </a:endParaRPr>
              </a:p>
            </p:txBody>
          </p:sp>
          <p:sp>
            <p:nvSpPr>
              <p:cNvPr id="92" name="文本框 91"/>
              <p:cNvSpPr txBox="1"/>
              <p:nvPr/>
            </p:nvSpPr>
            <p:spPr>
              <a:xfrm>
                <a:off x="12624" y="6956"/>
                <a:ext cx="3005" cy="725"/>
              </a:xfrm>
              <a:prstGeom prst="rect">
                <a:avLst/>
              </a:prstGeom>
              <a:noFill/>
            </p:spPr>
            <p:txBody>
              <a:bodyPr wrap="none" rtlCol="0">
                <a:spAutoFit/>
              </a:bodyPr>
              <a:p>
                <a:pPr algn="l"/>
                <a:r>
                  <a:rPr lang="zh-CN" sz="2400" b="1">
                    <a:solidFill>
                      <a:schemeClr val="tx1"/>
                    </a:solidFill>
                    <a:latin typeface="微软雅黑" panose="020B0503020204020204" pitchFamily="34" charset="-122"/>
                    <a:ea typeface="微软雅黑" panose="020B0503020204020204" pitchFamily="34" charset="-122"/>
                    <a:sym typeface="+mn-ea"/>
                  </a:rPr>
                  <a:t>相关法律责任</a:t>
                </a:r>
                <a:endParaRPr lang="zh-CN" sz="2400" b="1">
                  <a:solidFill>
                    <a:schemeClr val="tx1"/>
                  </a:solidFill>
                  <a:latin typeface="微软雅黑" panose="020B0503020204020204" pitchFamily="34" charset="-122"/>
                  <a:ea typeface="微软雅黑" panose="020B0503020204020204" pitchFamily="34" charset="-122"/>
                  <a:sym typeface="+mn-ea"/>
                </a:endParaRPr>
              </a:p>
            </p:txBody>
          </p:sp>
          <p:sp>
            <p:nvSpPr>
              <p:cNvPr id="93" name="矩形 92"/>
              <p:cNvSpPr/>
              <p:nvPr/>
            </p:nvSpPr>
            <p:spPr>
              <a:xfrm rot="5400000">
                <a:off x="13071" y="3105"/>
                <a:ext cx="85" cy="680"/>
              </a:xfrm>
              <a:prstGeom prst="rect">
                <a:avLst/>
              </a:prstGeom>
              <a:gradFill>
                <a:gsLst>
                  <a:gs pos="100000">
                    <a:srgbClr val="00B050">
                      <a:alpha val="68000"/>
                    </a:srgbClr>
                  </a:gs>
                  <a:gs pos="0">
                    <a:srgbClr val="00B050">
                      <a:alpha val="6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ym typeface="+mn-ea"/>
                </a:endParaRPr>
              </a:p>
            </p:txBody>
          </p:sp>
          <p:sp>
            <p:nvSpPr>
              <p:cNvPr id="94" name="矩形 93"/>
              <p:cNvSpPr/>
              <p:nvPr/>
            </p:nvSpPr>
            <p:spPr>
              <a:xfrm rot="5400000">
                <a:off x="13071" y="5420"/>
                <a:ext cx="85" cy="680"/>
              </a:xfrm>
              <a:prstGeom prst="rect">
                <a:avLst/>
              </a:prstGeom>
              <a:gradFill>
                <a:gsLst>
                  <a:gs pos="100000">
                    <a:srgbClr val="00B050">
                      <a:alpha val="68000"/>
                    </a:srgbClr>
                  </a:gs>
                  <a:gs pos="0">
                    <a:srgbClr val="00B050">
                      <a:alpha val="6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ym typeface="+mn-ea"/>
                </a:endParaRPr>
              </a:p>
            </p:txBody>
          </p:sp>
          <p:sp>
            <p:nvSpPr>
              <p:cNvPr id="95" name="矩形 94"/>
              <p:cNvSpPr/>
              <p:nvPr/>
            </p:nvSpPr>
            <p:spPr>
              <a:xfrm rot="5400000">
                <a:off x="13071" y="7713"/>
                <a:ext cx="85" cy="680"/>
              </a:xfrm>
              <a:prstGeom prst="rect">
                <a:avLst/>
              </a:prstGeom>
              <a:gradFill>
                <a:gsLst>
                  <a:gs pos="100000">
                    <a:srgbClr val="00B050">
                      <a:alpha val="68000"/>
                    </a:srgbClr>
                  </a:gs>
                  <a:gs pos="0">
                    <a:srgbClr val="00B050">
                      <a:alpha val="6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ym typeface="+mn-ea"/>
                </a:endParaRPr>
              </a:p>
            </p:txBody>
          </p:sp>
          <p:sp>
            <p:nvSpPr>
              <p:cNvPr id="96" name="文本框 95"/>
              <p:cNvSpPr txBox="1"/>
              <p:nvPr/>
            </p:nvSpPr>
            <p:spPr>
              <a:xfrm>
                <a:off x="12624" y="6956"/>
                <a:ext cx="488" cy="725"/>
              </a:xfrm>
              <a:prstGeom prst="rect">
                <a:avLst/>
              </a:prstGeom>
              <a:noFill/>
            </p:spPr>
            <p:txBody>
              <a:bodyPr wrap="none" rtlCol="0">
                <a:spAutoFit/>
              </a:bodyPr>
              <a:p>
                <a:pPr algn="l"/>
                <a:endParaRPr lang="zh-CN" sz="2400" b="1">
                  <a:solidFill>
                    <a:schemeClr val="tx1"/>
                  </a:solidFill>
                  <a:latin typeface="微软雅黑" panose="020B0503020204020204" pitchFamily="34" charset="-122"/>
                  <a:ea typeface="微软雅黑" panose="020B0503020204020204" pitchFamily="34" charset="-122"/>
                  <a:sym typeface="+mn-ea"/>
                </a:endParaRPr>
              </a:p>
            </p:txBody>
          </p:sp>
          <p:sp>
            <p:nvSpPr>
              <p:cNvPr id="97" name="矩形 96"/>
              <p:cNvSpPr/>
              <p:nvPr/>
            </p:nvSpPr>
            <p:spPr>
              <a:xfrm rot="5400000">
                <a:off x="13071" y="7713"/>
                <a:ext cx="85" cy="680"/>
              </a:xfrm>
              <a:prstGeom prst="rect">
                <a:avLst/>
              </a:prstGeom>
              <a:gradFill>
                <a:gsLst>
                  <a:gs pos="100000">
                    <a:srgbClr val="00B050">
                      <a:alpha val="68000"/>
                    </a:srgbClr>
                  </a:gs>
                  <a:gs pos="0">
                    <a:srgbClr val="00B050">
                      <a:alpha val="6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ym typeface="+mn-ea"/>
                </a:endParaRPr>
              </a:p>
            </p:txBody>
          </p:sp>
        </p:grpSp>
        <p:sp>
          <p:nvSpPr>
            <p:cNvPr id="98" name="矩形 97"/>
            <p:cNvSpPr/>
            <p:nvPr/>
          </p:nvSpPr>
          <p:spPr>
            <a:xfrm>
              <a:off x="12244" y="8643"/>
              <a:ext cx="1080" cy="1080"/>
            </a:xfrm>
            <a:prstGeom prst="rect">
              <a:avLst/>
            </a:prstGeom>
            <a:gradFill>
              <a:gsLst>
                <a:gs pos="0">
                  <a:srgbClr val="0070C0">
                    <a:alpha val="94000"/>
                  </a:srgbClr>
                </a:gs>
                <a:gs pos="100000">
                  <a:srgbClr val="00B050">
                    <a:alpha val="6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2400" b="1">
                  <a:sym typeface="+mn-ea"/>
                </a:rPr>
                <a:t>四</a:t>
              </a:r>
              <a:endParaRPr lang="zh-CN" altLang="en-US" sz="2400" b="1">
                <a:sym typeface="+mn-ea"/>
              </a:endParaRPr>
            </a:p>
          </p:txBody>
        </p:sp>
        <p:sp>
          <p:nvSpPr>
            <p:cNvPr id="99" name="文本框 98"/>
            <p:cNvSpPr txBox="1"/>
            <p:nvPr/>
          </p:nvSpPr>
          <p:spPr>
            <a:xfrm>
              <a:off x="13756" y="8713"/>
              <a:ext cx="3168" cy="725"/>
            </a:xfrm>
            <a:prstGeom prst="rect">
              <a:avLst/>
            </a:prstGeom>
            <a:noFill/>
          </p:spPr>
          <p:txBody>
            <a:bodyPr wrap="none" rtlCol="0">
              <a:spAutoFit/>
            </a:bodyPr>
            <a:p>
              <a:pPr algn="l"/>
              <a:r>
                <a:rPr lang="zh-CN" sz="2400" b="1">
                  <a:solidFill>
                    <a:schemeClr val="tx1"/>
                  </a:solidFill>
                  <a:latin typeface="微软雅黑" panose="020B0503020204020204" pitchFamily="34" charset="-122"/>
                  <a:ea typeface="微软雅黑" panose="020B0503020204020204" pitchFamily="34" charset="-122"/>
                  <a:sym typeface="+mn-ea"/>
                </a:rPr>
                <a:t>日常管理建议</a:t>
              </a:r>
              <a:endParaRPr lang="zh-CN" sz="2400" b="1">
                <a:solidFill>
                  <a:schemeClr val="tx1"/>
                </a:solidFill>
                <a:latin typeface="微软雅黑" panose="020B0503020204020204" pitchFamily="34" charset="-122"/>
                <a:ea typeface="微软雅黑" panose="020B0503020204020204" pitchFamily="34" charset="-122"/>
                <a:sym typeface="+mn-ea"/>
              </a:endParaRPr>
            </a:p>
          </p:txBody>
        </p:sp>
      </p:grpSp>
    </p:spTree>
    <p:custDataLst>
      <p:tags r:id="rId2"/>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flipV="1">
            <a:off x="-3175" y="6689725"/>
            <a:ext cx="12191365" cy="168275"/>
          </a:xfrm>
          <a:prstGeom prst="rect">
            <a:avLst/>
          </a:prstGeom>
          <a:gradFill>
            <a:gsLst>
              <a:gs pos="0">
                <a:srgbClr val="0070C0">
                  <a:alpha val="94000"/>
                </a:srgbClr>
              </a:gs>
              <a:gs pos="100000">
                <a:srgbClr val="00B050">
                  <a:alpha val="7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11" name="直角三角形 10"/>
          <p:cNvSpPr/>
          <p:nvPr/>
        </p:nvSpPr>
        <p:spPr>
          <a:xfrm rot="16200000">
            <a:off x="2148840" y="1733550"/>
            <a:ext cx="144780" cy="14478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3" name="组合 32"/>
          <p:cNvGrpSpPr/>
          <p:nvPr/>
        </p:nvGrpSpPr>
        <p:grpSpPr>
          <a:xfrm>
            <a:off x="857885" y="1249045"/>
            <a:ext cx="6415405" cy="4525645"/>
            <a:chOff x="7387" y="2376"/>
            <a:chExt cx="10103" cy="7127"/>
          </a:xfrm>
        </p:grpSpPr>
        <p:sp>
          <p:nvSpPr>
            <p:cNvPr id="35" name="矩形 34"/>
            <p:cNvSpPr/>
            <p:nvPr/>
          </p:nvSpPr>
          <p:spPr>
            <a:xfrm>
              <a:off x="7387" y="2376"/>
              <a:ext cx="10103" cy="667"/>
            </a:xfrm>
            <a:prstGeom prst="rect">
              <a:avLst/>
            </a:prstGeom>
            <a:noFill/>
          </p:spPr>
          <p:txBody>
            <a:bodyPr wrap="square" rtlCol="0">
              <a:spAutoFit/>
            </a:bodyPr>
            <a:lstStyle/>
            <a:p>
              <a:pPr>
                <a:lnSpc>
                  <a:spcPct val="120000"/>
                </a:lnSpc>
              </a:pPr>
              <a:endParaRPr lang="zh-CN" sz="1800" dirty="0">
                <a:solidFill>
                  <a:schemeClr val="tx1"/>
                </a:solidFill>
                <a:latin typeface="+mn-ea"/>
                <a:cs typeface="+mn-ea"/>
                <a:sym typeface="+mn-lt"/>
              </a:endParaRPr>
            </a:p>
          </p:txBody>
        </p:sp>
        <p:sp>
          <p:nvSpPr>
            <p:cNvPr id="36" name="矩形 35"/>
            <p:cNvSpPr/>
            <p:nvPr/>
          </p:nvSpPr>
          <p:spPr>
            <a:xfrm>
              <a:off x="7387" y="8836"/>
              <a:ext cx="10033" cy="667"/>
            </a:xfrm>
            <a:prstGeom prst="rect">
              <a:avLst/>
            </a:prstGeom>
            <a:noFill/>
          </p:spPr>
          <p:txBody>
            <a:bodyPr wrap="square" rtlCol="0">
              <a:spAutoFit/>
            </a:bodyPr>
            <a:lstStyle/>
            <a:p>
              <a:pPr>
                <a:lnSpc>
                  <a:spcPct val="120000"/>
                </a:lnSpc>
              </a:pPr>
              <a:endParaRPr lang="zh-CN" altLang="zh-CN" sz="1800" dirty="0">
                <a:latin typeface="+mj-ea"/>
                <a:ea typeface="+mj-ea"/>
                <a:cs typeface="+mn-ea"/>
                <a:sym typeface="+mn-lt"/>
              </a:endParaRPr>
            </a:p>
          </p:txBody>
        </p:sp>
        <p:sp>
          <p:nvSpPr>
            <p:cNvPr id="37" name="矩形 36"/>
            <p:cNvSpPr/>
            <p:nvPr/>
          </p:nvSpPr>
          <p:spPr>
            <a:xfrm>
              <a:off x="7387" y="3991"/>
              <a:ext cx="10102" cy="667"/>
            </a:xfrm>
            <a:prstGeom prst="rect">
              <a:avLst/>
            </a:prstGeom>
            <a:noFill/>
          </p:spPr>
          <p:txBody>
            <a:bodyPr wrap="square" rtlCol="0">
              <a:spAutoFit/>
            </a:bodyPr>
            <a:lstStyle/>
            <a:p>
              <a:pPr algn="just">
                <a:lnSpc>
                  <a:spcPct val="120000"/>
                </a:lnSpc>
              </a:pPr>
              <a:endParaRPr lang="zh-CN" sz="1800" dirty="0">
                <a:latin typeface="+mj-ea"/>
                <a:ea typeface="+mj-ea"/>
                <a:cs typeface="+mn-ea"/>
                <a:sym typeface="+mn-lt"/>
              </a:endParaRPr>
            </a:p>
          </p:txBody>
        </p:sp>
        <p:sp>
          <p:nvSpPr>
            <p:cNvPr id="38" name="矩形 37"/>
            <p:cNvSpPr/>
            <p:nvPr/>
          </p:nvSpPr>
          <p:spPr>
            <a:xfrm>
              <a:off x="7387" y="5606"/>
              <a:ext cx="10101" cy="667"/>
            </a:xfrm>
            <a:prstGeom prst="rect">
              <a:avLst/>
            </a:prstGeom>
            <a:noFill/>
          </p:spPr>
          <p:txBody>
            <a:bodyPr wrap="square" rtlCol="0">
              <a:spAutoFit/>
            </a:bodyPr>
            <a:lstStyle/>
            <a:p>
              <a:pPr algn="just">
                <a:lnSpc>
                  <a:spcPct val="120000"/>
                </a:lnSpc>
              </a:pPr>
              <a:endParaRPr lang="zh-CN" altLang="zh-CN" sz="1800" dirty="0">
                <a:latin typeface="+mj-ea"/>
                <a:ea typeface="+mj-ea"/>
                <a:cs typeface="+mn-ea"/>
                <a:sym typeface="+mn-lt"/>
              </a:endParaRPr>
            </a:p>
          </p:txBody>
        </p:sp>
        <p:sp>
          <p:nvSpPr>
            <p:cNvPr id="39" name="矩形 38"/>
            <p:cNvSpPr/>
            <p:nvPr/>
          </p:nvSpPr>
          <p:spPr>
            <a:xfrm>
              <a:off x="7387" y="7216"/>
              <a:ext cx="10102" cy="710"/>
            </a:xfrm>
            <a:prstGeom prst="rect">
              <a:avLst/>
            </a:prstGeom>
            <a:noFill/>
          </p:spPr>
          <p:txBody>
            <a:bodyPr wrap="square" rtlCol="0">
              <a:spAutoFit/>
            </a:bodyPr>
            <a:lstStyle/>
            <a:p>
              <a:pPr algn="just" eaLnBrk="1" latinLnBrk="0" hangingPunct="1">
                <a:lnSpc>
                  <a:spcPct val="130000"/>
                </a:lnSpc>
                <a:spcBef>
                  <a:spcPts val="800"/>
                </a:spcBef>
                <a:buNone/>
              </a:pPr>
              <a:endParaRPr lang="zh-CN" altLang="zh-CN" sz="1800" dirty="0">
                <a:latin typeface="+mj-ea"/>
                <a:ea typeface="+mj-ea"/>
                <a:cs typeface="+mn-ea"/>
                <a:sym typeface="+mn-lt"/>
              </a:endParaRPr>
            </a:p>
          </p:txBody>
        </p:sp>
      </p:grpSp>
      <p:grpSp>
        <p:nvGrpSpPr>
          <p:cNvPr id="40" name="组合 39"/>
          <p:cNvGrpSpPr/>
          <p:nvPr/>
        </p:nvGrpSpPr>
        <p:grpSpPr>
          <a:xfrm>
            <a:off x="759460" y="1297940"/>
            <a:ext cx="35560" cy="4808220"/>
            <a:chOff x="8009" y="2044"/>
            <a:chExt cx="56" cy="7572"/>
          </a:xfrm>
        </p:grpSpPr>
        <p:sp>
          <p:nvSpPr>
            <p:cNvPr id="41" name="剪去对角的矩形 40"/>
            <p:cNvSpPr/>
            <p:nvPr/>
          </p:nvSpPr>
          <p:spPr>
            <a:xfrm>
              <a:off x="8009" y="204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剪去对角的矩形 41"/>
            <p:cNvSpPr/>
            <p:nvPr/>
          </p:nvSpPr>
          <p:spPr>
            <a:xfrm>
              <a:off x="8009" y="3659"/>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剪去对角的矩形 42"/>
            <p:cNvSpPr/>
            <p:nvPr/>
          </p:nvSpPr>
          <p:spPr>
            <a:xfrm>
              <a:off x="8009" y="527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剪去对角的矩形 43"/>
            <p:cNvSpPr/>
            <p:nvPr/>
          </p:nvSpPr>
          <p:spPr>
            <a:xfrm>
              <a:off x="8009" y="6889"/>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剪去对角的矩形 44"/>
            <p:cNvSpPr/>
            <p:nvPr/>
          </p:nvSpPr>
          <p:spPr>
            <a:xfrm>
              <a:off x="8009" y="850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圆角矩形 45"/>
          <p:cNvSpPr/>
          <p:nvPr/>
        </p:nvSpPr>
        <p:spPr>
          <a:xfrm>
            <a:off x="320040" y="250825"/>
            <a:ext cx="2949575" cy="415290"/>
          </a:xfrm>
          <a:prstGeom prst="roundRect">
            <a:avLst>
              <a:gd name="adj" fmla="val 50000"/>
            </a:avLst>
          </a:prstGeom>
          <a:gradFill>
            <a:gsLst>
              <a:gs pos="0">
                <a:srgbClr val="0070C0">
                  <a:alpha val="94000"/>
                </a:srgbClr>
              </a:gs>
              <a:gs pos="100000">
                <a:srgbClr val="00B050">
                  <a:alpha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ym typeface="+mn-ea"/>
            </a:endParaRPr>
          </a:p>
        </p:txBody>
      </p:sp>
      <p:sp>
        <p:nvSpPr>
          <p:cNvPr id="49" name="文本框 48"/>
          <p:cNvSpPr txBox="1"/>
          <p:nvPr/>
        </p:nvSpPr>
        <p:spPr>
          <a:xfrm>
            <a:off x="383540" y="274320"/>
            <a:ext cx="2777490" cy="368300"/>
          </a:xfrm>
          <a:prstGeom prst="rect">
            <a:avLst/>
          </a:prstGeom>
          <a:noFill/>
        </p:spPr>
        <p:txBody>
          <a:bodyPr wrap="none" rtlCol="0">
            <a:spAutoFit/>
          </a:bodyPr>
          <a:p>
            <a:pPr algn="l"/>
            <a:r>
              <a:rPr lang="en-US" altLang="zh-CN">
                <a:solidFill>
                  <a:schemeClr val="bg1"/>
                </a:solidFill>
              </a:rPr>
              <a:t>    PART03 .相关法律责任       </a:t>
            </a:r>
            <a:endParaRPr lang="zh-CN" altLang="en-US" b="1">
              <a:solidFill>
                <a:schemeClr val="bg1"/>
              </a:solidFill>
            </a:endParaRPr>
          </a:p>
        </p:txBody>
      </p:sp>
      <p:sp>
        <p:nvSpPr>
          <p:cNvPr id="50" name="圆角矩形 49"/>
          <p:cNvSpPr/>
          <p:nvPr/>
        </p:nvSpPr>
        <p:spPr>
          <a:xfrm>
            <a:off x="2422525" y="250825"/>
            <a:ext cx="3162300" cy="387985"/>
          </a:xfrm>
          <a:prstGeom prst="roundRect">
            <a:avLst>
              <a:gd name="adj" fmla="val 5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ym typeface="+mn-ea"/>
            </a:endParaRPr>
          </a:p>
        </p:txBody>
      </p:sp>
      <p:sp>
        <p:nvSpPr>
          <p:cNvPr id="3" name="文本框 2"/>
          <p:cNvSpPr txBox="1"/>
          <p:nvPr/>
        </p:nvSpPr>
        <p:spPr>
          <a:xfrm>
            <a:off x="1224280" y="1733550"/>
            <a:ext cx="10728960" cy="4246245"/>
          </a:xfrm>
          <a:prstGeom prst="rect">
            <a:avLst/>
          </a:prstGeom>
          <a:noFill/>
        </p:spPr>
        <p:txBody>
          <a:bodyPr wrap="square" rtlCol="0" anchor="t">
            <a:spAutoFit/>
          </a:bodyPr>
          <a:p>
            <a:pPr algn="l" eaLnBrk="0" fontAlgn="base" hangingPunct="0">
              <a:lnSpc>
                <a:spcPct val="150000"/>
              </a:lnSpc>
              <a:spcBef>
                <a:spcPts val="0"/>
              </a:spcBef>
              <a:buClrTx/>
              <a:buSzTx/>
              <a:buFont typeface="Arial" panose="020B0604020202020204" pitchFamily="34" charset="0"/>
              <a:defRPr/>
            </a:pPr>
            <a:r>
              <a:rPr lang="zh-CN" altLang="en-US" sz="3000">
                <a:latin typeface="微软雅黑" panose="020B0503020204020204" pitchFamily="34" charset="-122"/>
                <a:ea typeface="微软雅黑" panose="020B0503020204020204" pitchFamily="34" charset="-122"/>
                <a:cs typeface="微软雅黑" panose="020B0503020204020204" pitchFamily="34" charset="-122"/>
              </a:rPr>
              <a:t>（八）危险废物产生者未按照规定处置其产生的危险废物被责令整改后拒不改正的，由</a:t>
            </a:r>
            <a:r>
              <a:rPr lang="zh-CN" altLang="en-US" sz="3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生态环境主管部门组织</a:t>
            </a:r>
            <a:r>
              <a:rPr lang="zh-CN" altLang="en-US" sz="3000">
                <a:latin typeface="微软雅黑" panose="020B0503020204020204" pitchFamily="34" charset="-122"/>
                <a:ea typeface="微软雅黑" panose="020B0503020204020204" pitchFamily="34" charset="-122"/>
                <a:cs typeface="微软雅黑" panose="020B0503020204020204" pitchFamily="34" charset="-122"/>
              </a:rPr>
              <a:t>代为处置，处置费用由危险废物产生者承担；</a:t>
            </a:r>
            <a:endParaRPr lang="zh-CN" altLang="en-US" sz="3000">
              <a:latin typeface="微软雅黑" panose="020B0503020204020204" pitchFamily="34" charset="-122"/>
              <a:ea typeface="微软雅黑" panose="020B0503020204020204" pitchFamily="34" charset="-122"/>
              <a:cs typeface="微软雅黑" panose="020B0503020204020204" pitchFamily="34" charset="-122"/>
            </a:endParaRPr>
          </a:p>
          <a:p>
            <a:pPr algn="l" eaLnBrk="0" fontAlgn="base" hangingPunct="0">
              <a:lnSpc>
                <a:spcPct val="150000"/>
              </a:lnSpc>
              <a:spcBef>
                <a:spcPts val="0"/>
              </a:spcBef>
              <a:buClrTx/>
              <a:buSzTx/>
              <a:buFont typeface="Arial" panose="020B0604020202020204" pitchFamily="34" charset="0"/>
              <a:defRPr/>
            </a:pPr>
            <a:r>
              <a:rPr lang="zh-CN" altLang="en-US" sz="3000">
                <a:latin typeface="微软雅黑" panose="020B0503020204020204" pitchFamily="34" charset="-122"/>
                <a:ea typeface="微软雅黑" panose="020B0503020204020204" pitchFamily="34" charset="-122"/>
                <a:cs typeface="微软雅黑" panose="020B0503020204020204" pitchFamily="34" charset="-122"/>
              </a:rPr>
              <a:t>       拒不承担代为处置费用的，处代为处置费用</a:t>
            </a:r>
            <a:r>
              <a:rPr lang="zh-CN" altLang="en-US" sz="3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一倍以上三倍以下</a:t>
            </a:r>
            <a:r>
              <a:rPr lang="zh-CN" altLang="en-US" sz="3000">
                <a:latin typeface="微软雅黑" panose="020B0503020204020204" pitchFamily="34" charset="-122"/>
                <a:ea typeface="微软雅黑" panose="020B0503020204020204" pitchFamily="34" charset="-122"/>
                <a:cs typeface="微软雅黑" panose="020B0503020204020204" pitchFamily="34" charset="-122"/>
              </a:rPr>
              <a:t>的罚款。</a:t>
            </a:r>
            <a:endParaRPr lang="zh-CN" altLang="en-US" sz="3000">
              <a:latin typeface="微软雅黑" panose="020B0503020204020204" pitchFamily="34" charset="-122"/>
              <a:ea typeface="微软雅黑" panose="020B0503020204020204" pitchFamily="34" charset="-122"/>
              <a:cs typeface="微软雅黑" panose="020B0503020204020204" pitchFamily="34" charset="-122"/>
            </a:endParaRPr>
          </a:p>
          <a:p>
            <a:pPr algn="l" eaLnBrk="0" fontAlgn="base" hangingPunct="0">
              <a:lnSpc>
                <a:spcPct val="150000"/>
              </a:lnSpc>
              <a:spcBef>
                <a:spcPts val="0"/>
              </a:spcBef>
              <a:buClrTx/>
              <a:buSzTx/>
              <a:buFont typeface="Arial" panose="020B0604020202020204" pitchFamily="34" charset="0"/>
              <a:defRPr/>
            </a:pPr>
            <a:r>
              <a:rPr lang="zh-CN" altLang="en-US" sz="3000">
                <a:latin typeface="微软雅黑" panose="020B0503020204020204" pitchFamily="34" charset="-122"/>
                <a:ea typeface="微软雅黑" panose="020B0503020204020204" pitchFamily="34" charset="-122"/>
                <a:cs typeface="微软雅黑" panose="020B0503020204020204" pitchFamily="34" charset="-122"/>
              </a:rPr>
              <a:t>                                                               --第一百一十三条</a:t>
            </a:r>
            <a:endParaRPr lang="zh-CN" altLang="en-US" sz="3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1224280" y="983615"/>
            <a:ext cx="6246495" cy="521970"/>
          </a:xfrm>
          <a:prstGeom prst="rect">
            <a:avLst/>
          </a:prstGeom>
          <a:noFill/>
        </p:spPr>
        <p:txBody>
          <a:bodyPr wrap="square" rtlCol="0">
            <a:spAutoFit/>
          </a:bodyPr>
          <a:p>
            <a:pPr marL="342900" indent="-342900">
              <a:buFont typeface="Arial" panose="020B0604020202020204" pitchFamily="34" charset="0"/>
              <a:buChar char="•"/>
            </a:pPr>
            <a:r>
              <a:rPr lang="en-US" altLang="zh-CN" sz="2800">
                <a:solidFill>
                  <a:schemeClr val="accent3">
                    <a:lumMod val="75000"/>
                  </a:schemeClr>
                </a:solidFill>
                <a:latin typeface="楷体" panose="02010609060101010101" charset="-122"/>
                <a:ea typeface="楷体" panose="02010609060101010101" charset="-122"/>
              </a:rPr>
              <a:t>“</a:t>
            </a:r>
            <a:r>
              <a:rPr lang="zh-CN" altLang="en-US" sz="2800">
                <a:solidFill>
                  <a:schemeClr val="accent3">
                    <a:lumMod val="75000"/>
                  </a:schemeClr>
                </a:solidFill>
                <a:latin typeface="楷体" panose="02010609060101010101" charset="-122"/>
                <a:ea typeface="楷体" panose="02010609060101010101" charset="-122"/>
              </a:rPr>
              <a:t>代为处置</a:t>
            </a:r>
            <a:r>
              <a:rPr lang="en-US" altLang="zh-CN" sz="2800">
                <a:solidFill>
                  <a:schemeClr val="accent3">
                    <a:lumMod val="75000"/>
                  </a:schemeClr>
                </a:solidFill>
                <a:latin typeface="楷体" panose="02010609060101010101" charset="-122"/>
                <a:ea typeface="楷体" panose="02010609060101010101" charset="-122"/>
              </a:rPr>
              <a:t>”</a:t>
            </a:r>
            <a:r>
              <a:rPr lang="zh-CN" altLang="en-US" sz="2800">
                <a:solidFill>
                  <a:schemeClr val="accent3">
                    <a:lumMod val="75000"/>
                  </a:schemeClr>
                </a:solidFill>
                <a:latin typeface="楷体" panose="02010609060101010101" charset="-122"/>
                <a:ea typeface="楷体" panose="02010609060101010101" charset="-122"/>
              </a:rPr>
              <a:t>职责明晰</a:t>
            </a:r>
            <a:endParaRPr lang="zh-CN" altLang="en-US" sz="2800">
              <a:solidFill>
                <a:schemeClr val="accent3">
                  <a:lumMod val="75000"/>
                </a:schemeClr>
              </a:solidFill>
              <a:latin typeface="楷体" panose="02010609060101010101" charset="-122"/>
              <a:ea typeface="楷体" panose="02010609060101010101" charset="-122"/>
            </a:endParaRPr>
          </a:p>
        </p:txBody>
      </p:sp>
    </p:spTree>
    <p:custDataLst>
      <p:tags r:id="rId1"/>
    </p:custData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flipV="1">
            <a:off x="-3175" y="6689725"/>
            <a:ext cx="12191365" cy="168275"/>
          </a:xfrm>
          <a:prstGeom prst="rect">
            <a:avLst/>
          </a:prstGeom>
          <a:gradFill>
            <a:gsLst>
              <a:gs pos="0">
                <a:srgbClr val="0070C0">
                  <a:alpha val="94000"/>
                </a:srgbClr>
              </a:gs>
              <a:gs pos="100000">
                <a:srgbClr val="00B050">
                  <a:alpha val="7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11" name="直角三角形 10"/>
          <p:cNvSpPr/>
          <p:nvPr/>
        </p:nvSpPr>
        <p:spPr>
          <a:xfrm rot="16200000">
            <a:off x="2148840" y="1733550"/>
            <a:ext cx="144780" cy="14478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3" name="组合 32"/>
          <p:cNvGrpSpPr/>
          <p:nvPr/>
        </p:nvGrpSpPr>
        <p:grpSpPr>
          <a:xfrm>
            <a:off x="857885" y="1249045"/>
            <a:ext cx="6415405" cy="4525645"/>
            <a:chOff x="7387" y="2376"/>
            <a:chExt cx="10103" cy="7127"/>
          </a:xfrm>
        </p:grpSpPr>
        <p:sp>
          <p:nvSpPr>
            <p:cNvPr id="35" name="矩形 34"/>
            <p:cNvSpPr/>
            <p:nvPr/>
          </p:nvSpPr>
          <p:spPr>
            <a:xfrm>
              <a:off x="7387" y="2376"/>
              <a:ext cx="10103" cy="667"/>
            </a:xfrm>
            <a:prstGeom prst="rect">
              <a:avLst/>
            </a:prstGeom>
            <a:noFill/>
          </p:spPr>
          <p:txBody>
            <a:bodyPr wrap="square" rtlCol="0">
              <a:spAutoFit/>
            </a:bodyPr>
            <a:lstStyle/>
            <a:p>
              <a:pPr>
                <a:lnSpc>
                  <a:spcPct val="120000"/>
                </a:lnSpc>
              </a:pPr>
              <a:endParaRPr lang="zh-CN" sz="1800" dirty="0">
                <a:solidFill>
                  <a:schemeClr val="tx1"/>
                </a:solidFill>
                <a:latin typeface="+mn-ea"/>
                <a:cs typeface="+mn-ea"/>
                <a:sym typeface="+mn-lt"/>
              </a:endParaRPr>
            </a:p>
          </p:txBody>
        </p:sp>
        <p:sp>
          <p:nvSpPr>
            <p:cNvPr id="36" name="矩形 35"/>
            <p:cNvSpPr/>
            <p:nvPr/>
          </p:nvSpPr>
          <p:spPr>
            <a:xfrm>
              <a:off x="7387" y="8836"/>
              <a:ext cx="10033" cy="667"/>
            </a:xfrm>
            <a:prstGeom prst="rect">
              <a:avLst/>
            </a:prstGeom>
            <a:noFill/>
          </p:spPr>
          <p:txBody>
            <a:bodyPr wrap="square" rtlCol="0">
              <a:spAutoFit/>
            </a:bodyPr>
            <a:lstStyle/>
            <a:p>
              <a:pPr>
                <a:lnSpc>
                  <a:spcPct val="120000"/>
                </a:lnSpc>
              </a:pPr>
              <a:endParaRPr lang="zh-CN" altLang="zh-CN" sz="1800" dirty="0">
                <a:latin typeface="+mj-ea"/>
                <a:ea typeface="+mj-ea"/>
                <a:cs typeface="+mn-ea"/>
                <a:sym typeface="+mn-lt"/>
              </a:endParaRPr>
            </a:p>
          </p:txBody>
        </p:sp>
        <p:sp>
          <p:nvSpPr>
            <p:cNvPr id="37" name="矩形 36"/>
            <p:cNvSpPr/>
            <p:nvPr/>
          </p:nvSpPr>
          <p:spPr>
            <a:xfrm>
              <a:off x="7387" y="3991"/>
              <a:ext cx="10102" cy="667"/>
            </a:xfrm>
            <a:prstGeom prst="rect">
              <a:avLst/>
            </a:prstGeom>
            <a:noFill/>
          </p:spPr>
          <p:txBody>
            <a:bodyPr wrap="square" rtlCol="0">
              <a:spAutoFit/>
            </a:bodyPr>
            <a:lstStyle/>
            <a:p>
              <a:pPr algn="just">
                <a:lnSpc>
                  <a:spcPct val="120000"/>
                </a:lnSpc>
              </a:pPr>
              <a:endParaRPr lang="zh-CN" sz="1800" dirty="0">
                <a:latin typeface="+mj-ea"/>
                <a:ea typeface="+mj-ea"/>
                <a:cs typeface="+mn-ea"/>
                <a:sym typeface="+mn-lt"/>
              </a:endParaRPr>
            </a:p>
          </p:txBody>
        </p:sp>
        <p:sp>
          <p:nvSpPr>
            <p:cNvPr id="38" name="矩形 37"/>
            <p:cNvSpPr/>
            <p:nvPr/>
          </p:nvSpPr>
          <p:spPr>
            <a:xfrm>
              <a:off x="7387" y="5606"/>
              <a:ext cx="10101" cy="667"/>
            </a:xfrm>
            <a:prstGeom prst="rect">
              <a:avLst/>
            </a:prstGeom>
            <a:noFill/>
          </p:spPr>
          <p:txBody>
            <a:bodyPr wrap="square" rtlCol="0">
              <a:spAutoFit/>
            </a:bodyPr>
            <a:lstStyle/>
            <a:p>
              <a:pPr algn="just">
                <a:lnSpc>
                  <a:spcPct val="120000"/>
                </a:lnSpc>
              </a:pPr>
              <a:endParaRPr lang="zh-CN" altLang="zh-CN" sz="1800" dirty="0">
                <a:latin typeface="+mj-ea"/>
                <a:ea typeface="+mj-ea"/>
                <a:cs typeface="+mn-ea"/>
                <a:sym typeface="+mn-lt"/>
              </a:endParaRPr>
            </a:p>
          </p:txBody>
        </p:sp>
        <p:sp>
          <p:nvSpPr>
            <p:cNvPr id="39" name="矩形 38"/>
            <p:cNvSpPr/>
            <p:nvPr/>
          </p:nvSpPr>
          <p:spPr>
            <a:xfrm>
              <a:off x="7387" y="7216"/>
              <a:ext cx="10102" cy="710"/>
            </a:xfrm>
            <a:prstGeom prst="rect">
              <a:avLst/>
            </a:prstGeom>
            <a:noFill/>
          </p:spPr>
          <p:txBody>
            <a:bodyPr wrap="square" rtlCol="0">
              <a:spAutoFit/>
            </a:bodyPr>
            <a:lstStyle/>
            <a:p>
              <a:pPr algn="just" eaLnBrk="1" latinLnBrk="0" hangingPunct="1">
                <a:lnSpc>
                  <a:spcPct val="130000"/>
                </a:lnSpc>
                <a:spcBef>
                  <a:spcPts val="800"/>
                </a:spcBef>
                <a:buNone/>
              </a:pPr>
              <a:endParaRPr lang="zh-CN" altLang="zh-CN" sz="1800" dirty="0">
                <a:latin typeface="+mj-ea"/>
                <a:ea typeface="+mj-ea"/>
                <a:cs typeface="+mn-ea"/>
                <a:sym typeface="+mn-lt"/>
              </a:endParaRPr>
            </a:p>
          </p:txBody>
        </p:sp>
      </p:grpSp>
      <p:grpSp>
        <p:nvGrpSpPr>
          <p:cNvPr id="40" name="组合 39"/>
          <p:cNvGrpSpPr/>
          <p:nvPr/>
        </p:nvGrpSpPr>
        <p:grpSpPr>
          <a:xfrm>
            <a:off x="759460" y="1297940"/>
            <a:ext cx="35560" cy="4808220"/>
            <a:chOff x="8009" y="2044"/>
            <a:chExt cx="56" cy="7572"/>
          </a:xfrm>
        </p:grpSpPr>
        <p:sp>
          <p:nvSpPr>
            <p:cNvPr id="41" name="剪去对角的矩形 40"/>
            <p:cNvSpPr/>
            <p:nvPr/>
          </p:nvSpPr>
          <p:spPr>
            <a:xfrm>
              <a:off x="8009" y="204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剪去对角的矩形 41"/>
            <p:cNvSpPr/>
            <p:nvPr/>
          </p:nvSpPr>
          <p:spPr>
            <a:xfrm>
              <a:off x="8009" y="3659"/>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剪去对角的矩形 42"/>
            <p:cNvSpPr/>
            <p:nvPr/>
          </p:nvSpPr>
          <p:spPr>
            <a:xfrm>
              <a:off x="8009" y="527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剪去对角的矩形 43"/>
            <p:cNvSpPr/>
            <p:nvPr/>
          </p:nvSpPr>
          <p:spPr>
            <a:xfrm>
              <a:off x="8009" y="6889"/>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剪去对角的矩形 44"/>
            <p:cNvSpPr/>
            <p:nvPr/>
          </p:nvSpPr>
          <p:spPr>
            <a:xfrm>
              <a:off x="8009" y="850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圆角矩形 45"/>
          <p:cNvSpPr/>
          <p:nvPr/>
        </p:nvSpPr>
        <p:spPr>
          <a:xfrm>
            <a:off x="320040" y="250825"/>
            <a:ext cx="2949575" cy="415290"/>
          </a:xfrm>
          <a:prstGeom prst="roundRect">
            <a:avLst>
              <a:gd name="adj" fmla="val 50000"/>
            </a:avLst>
          </a:prstGeom>
          <a:gradFill>
            <a:gsLst>
              <a:gs pos="0">
                <a:srgbClr val="0070C0">
                  <a:alpha val="94000"/>
                </a:srgbClr>
              </a:gs>
              <a:gs pos="100000">
                <a:srgbClr val="00B050">
                  <a:alpha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ym typeface="+mn-ea"/>
            </a:endParaRPr>
          </a:p>
        </p:txBody>
      </p:sp>
      <p:sp>
        <p:nvSpPr>
          <p:cNvPr id="49" name="文本框 48"/>
          <p:cNvSpPr txBox="1"/>
          <p:nvPr/>
        </p:nvSpPr>
        <p:spPr>
          <a:xfrm>
            <a:off x="383540" y="274320"/>
            <a:ext cx="2777490" cy="368300"/>
          </a:xfrm>
          <a:prstGeom prst="rect">
            <a:avLst/>
          </a:prstGeom>
          <a:noFill/>
        </p:spPr>
        <p:txBody>
          <a:bodyPr wrap="none" rtlCol="0">
            <a:spAutoFit/>
          </a:bodyPr>
          <a:p>
            <a:pPr algn="l"/>
            <a:r>
              <a:rPr lang="en-US" altLang="zh-CN">
                <a:solidFill>
                  <a:schemeClr val="bg1"/>
                </a:solidFill>
              </a:rPr>
              <a:t>    PART03 .相关法律责任       </a:t>
            </a:r>
            <a:endParaRPr lang="zh-CN" altLang="en-US" b="1">
              <a:solidFill>
                <a:schemeClr val="bg1"/>
              </a:solidFill>
            </a:endParaRPr>
          </a:p>
        </p:txBody>
      </p:sp>
      <p:sp>
        <p:nvSpPr>
          <p:cNvPr id="50" name="圆角矩形 49"/>
          <p:cNvSpPr/>
          <p:nvPr/>
        </p:nvSpPr>
        <p:spPr>
          <a:xfrm>
            <a:off x="2422525" y="250825"/>
            <a:ext cx="3162300" cy="387985"/>
          </a:xfrm>
          <a:prstGeom prst="roundRect">
            <a:avLst>
              <a:gd name="adj" fmla="val 5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ym typeface="+mn-ea"/>
            </a:endParaRPr>
          </a:p>
        </p:txBody>
      </p:sp>
      <p:sp>
        <p:nvSpPr>
          <p:cNvPr id="2" name="文本框 1"/>
          <p:cNvSpPr txBox="1"/>
          <p:nvPr/>
        </p:nvSpPr>
        <p:spPr>
          <a:xfrm>
            <a:off x="1224280" y="1878330"/>
            <a:ext cx="10569575" cy="5231130"/>
          </a:xfrm>
          <a:prstGeom prst="rect">
            <a:avLst/>
          </a:prstGeom>
          <a:noFill/>
        </p:spPr>
        <p:txBody>
          <a:bodyPr wrap="square" rtlCol="0" anchor="t">
            <a:spAutoFit/>
          </a:bodyPr>
          <a:p>
            <a:pPr algn="l" eaLnBrk="0" fontAlgn="base" hangingPunct="0">
              <a:lnSpc>
                <a:spcPct val="150000"/>
              </a:lnSpc>
              <a:spcBef>
                <a:spcPts val="0"/>
              </a:spcBef>
              <a:buClrTx/>
              <a:buSzTx/>
              <a:buFont typeface="Arial" panose="020B0604020202020204" pitchFamily="34" charset="0"/>
              <a:defRPr/>
            </a:pPr>
            <a:r>
              <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（九）无许可证从事收集、贮存、利用、处置</a:t>
            </a:r>
            <a:r>
              <a:rPr lang="zh-CN" altLang="en-US" sz="3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危险废物经营</a:t>
            </a:r>
            <a:r>
              <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活动的，由生态环境主管部门责令改正，处</a:t>
            </a:r>
            <a:r>
              <a:rPr lang="zh-CN" altLang="en-US" sz="3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一百万元以上五百万元以下</a:t>
            </a:r>
            <a:r>
              <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的罚款，并报经有批准权的人民政府批准，责令停业或者关闭；对法定代表人、主要负责人、直接负责的主管人员和其他责任人员，处</a:t>
            </a:r>
            <a:r>
              <a:rPr lang="zh-CN" altLang="en-US" sz="3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十万元以上一百万元以下</a:t>
            </a:r>
            <a:r>
              <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的罚款。</a:t>
            </a:r>
            <a:endPar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algn="l" eaLnBrk="0" fontAlgn="base" hangingPunct="0">
              <a:lnSpc>
                <a:spcPct val="150000"/>
              </a:lnSpc>
              <a:spcBef>
                <a:spcPts val="0"/>
              </a:spcBef>
              <a:buClrTx/>
              <a:buSzTx/>
              <a:buFont typeface="Arial" panose="020B0604020202020204" pitchFamily="34" charset="0"/>
              <a:defRPr/>
            </a:pPr>
            <a:r>
              <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                                                              </a:t>
            </a:r>
            <a:r>
              <a:rPr lang="en-US" altLang="zh-CN" sz="300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a:t>
            </a:r>
            <a:r>
              <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第一百一十四条</a:t>
            </a:r>
            <a:endPar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algn="just">
              <a:buSzTx/>
            </a:pPr>
            <a:r>
              <a:rPr lang="zh-CN" altLang="en-US" sz="3200" dirty="0">
                <a:solidFill>
                  <a:srgbClr val="404040"/>
                </a:solidFill>
                <a:latin typeface="微软雅黑" panose="020B0503020204020204" pitchFamily="34" charset="-122"/>
                <a:ea typeface="微软雅黑" panose="020B0503020204020204" pitchFamily="34" charset="-122"/>
                <a:sym typeface="宋体" panose="02010600030101010101" pitchFamily="2" charset="-122"/>
              </a:rPr>
              <a:t>       </a:t>
            </a:r>
            <a:endParaRPr lang="zh-CN" altLang="en-US" sz="3200" dirty="0">
              <a:solidFill>
                <a:srgbClr val="404040"/>
              </a:solidFill>
              <a:latin typeface="微软雅黑" panose="020B0503020204020204" pitchFamily="34" charset="-122"/>
              <a:ea typeface="微软雅黑" panose="020B0503020204020204" pitchFamily="34" charset="-122"/>
              <a:sym typeface="宋体" panose="02010600030101010101" pitchFamily="2" charset="-122"/>
            </a:endParaRPr>
          </a:p>
          <a:p>
            <a:pPr algn="just">
              <a:buSzTx/>
            </a:pPr>
            <a:r>
              <a:rPr lang="zh-CN" altLang="en-US" sz="3200" dirty="0">
                <a:solidFill>
                  <a:srgbClr val="404040"/>
                </a:solidFill>
                <a:latin typeface="微软雅黑" panose="020B0503020204020204" pitchFamily="34" charset="-122"/>
                <a:ea typeface="微软雅黑" panose="020B0503020204020204" pitchFamily="34" charset="-122"/>
                <a:sym typeface="宋体" panose="02010600030101010101" pitchFamily="2" charset="-122"/>
              </a:rPr>
              <a:t>       </a:t>
            </a:r>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1224280" y="983615"/>
            <a:ext cx="6246495" cy="521970"/>
          </a:xfrm>
          <a:prstGeom prst="rect">
            <a:avLst/>
          </a:prstGeom>
          <a:noFill/>
        </p:spPr>
        <p:txBody>
          <a:bodyPr wrap="square" rtlCol="0">
            <a:spAutoFit/>
          </a:bodyPr>
          <a:p>
            <a:pPr marL="342900" indent="-342900">
              <a:buFont typeface="Arial" panose="020B0604020202020204" pitchFamily="34" charset="0"/>
              <a:buChar char="•"/>
            </a:pPr>
            <a:r>
              <a:rPr lang="zh-CN" altLang="en-US" sz="2800">
                <a:solidFill>
                  <a:schemeClr val="accent3">
                    <a:lumMod val="75000"/>
                  </a:schemeClr>
                </a:solidFill>
                <a:latin typeface="楷体" panose="02010609060101010101" charset="-122"/>
                <a:ea typeface="楷体" panose="02010609060101010101" charset="-122"/>
              </a:rPr>
              <a:t>进一步加强危废经营单位监管</a:t>
            </a:r>
            <a:endParaRPr lang="zh-CN" altLang="en-US" sz="2800">
              <a:solidFill>
                <a:schemeClr val="accent3">
                  <a:lumMod val="75000"/>
                </a:schemeClr>
              </a:solidFill>
              <a:latin typeface="楷体" panose="02010609060101010101" charset="-122"/>
              <a:ea typeface="楷体" panose="02010609060101010101" charset="-122"/>
            </a:endParaRPr>
          </a:p>
        </p:txBody>
      </p:sp>
    </p:spTree>
    <p:custDataLst>
      <p:tags r:id="rId1"/>
    </p:custData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flipV="1">
            <a:off x="-3175" y="6689725"/>
            <a:ext cx="12191365" cy="168275"/>
          </a:xfrm>
          <a:prstGeom prst="rect">
            <a:avLst/>
          </a:prstGeom>
          <a:gradFill>
            <a:gsLst>
              <a:gs pos="0">
                <a:srgbClr val="0070C0">
                  <a:alpha val="94000"/>
                </a:srgbClr>
              </a:gs>
              <a:gs pos="100000">
                <a:srgbClr val="00B050">
                  <a:alpha val="7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11" name="直角三角形 10"/>
          <p:cNvSpPr/>
          <p:nvPr/>
        </p:nvSpPr>
        <p:spPr>
          <a:xfrm rot="16200000">
            <a:off x="2148840" y="1733550"/>
            <a:ext cx="144780" cy="14478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3" name="组合 32"/>
          <p:cNvGrpSpPr/>
          <p:nvPr/>
        </p:nvGrpSpPr>
        <p:grpSpPr>
          <a:xfrm>
            <a:off x="857885" y="1249045"/>
            <a:ext cx="6415405" cy="4525645"/>
            <a:chOff x="7387" y="2376"/>
            <a:chExt cx="10103" cy="7127"/>
          </a:xfrm>
        </p:grpSpPr>
        <p:sp>
          <p:nvSpPr>
            <p:cNvPr id="35" name="矩形 34"/>
            <p:cNvSpPr/>
            <p:nvPr/>
          </p:nvSpPr>
          <p:spPr>
            <a:xfrm>
              <a:off x="7387" y="2376"/>
              <a:ext cx="10103" cy="667"/>
            </a:xfrm>
            <a:prstGeom prst="rect">
              <a:avLst/>
            </a:prstGeom>
            <a:noFill/>
          </p:spPr>
          <p:txBody>
            <a:bodyPr wrap="square" rtlCol="0">
              <a:spAutoFit/>
            </a:bodyPr>
            <a:lstStyle/>
            <a:p>
              <a:pPr>
                <a:lnSpc>
                  <a:spcPct val="120000"/>
                </a:lnSpc>
              </a:pPr>
              <a:endParaRPr lang="zh-CN" sz="1800" dirty="0">
                <a:solidFill>
                  <a:schemeClr val="tx1"/>
                </a:solidFill>
                <a:latin typeface="+mn-ea"/>
                <a:cs typeface="+mn-ea"/>
                <a:sym typeface="+mn-lt"/>
              </a:endParaRPr>
            </a:p>
          </p:txBody>
        </p:sp>
        <p:sp>
          <p:nvSpPr>
            <p:cNvPr id="36" name="矩形 35"/>
            <p:cNvSpPr/>
            <p:nvPr/>
          </p:nvSpPr>
          <p:spPr>
            <a:xfrm>
              <a:off x="7387" y="8836"/>
              <a:ext cx="10033" cy="667"/>
            </a:xfrm>
            <a:prstGeom prst="rect">
              <a:avLst/>
            </a:prstGeom>
            <a:noFill/>
          </p:spPr>
          <p:txBody>
            <a:bodyPr wrap="square" rtlCol="0">
              <a:spAutoFit/>
            </a:bodyPr>
            <a:lstStyle/>
            <a:p>
              <a:pPr>
                <a:lnSpc>
                  <a:spcPct val="120000"/>
                </a:lnSpc>
              </a:pPr>
              <a:endParaRPr lang="zh-CN" altLang="zh-CN" sz="1800" dirty="0">
                <a:latin typeface="+mj-ea"/>
                <a:ea typeface="+mj-ea"/>
                <a:cs typeface="+mn-ea"/>
                <a:sym typeface="+mn-lt"/>
              </a:endParaRPr>
            </a:p>
          </p:txBody>
        </p:sp>
        <p:sp>
          <p:nvSpPr>
            <p:cNvPr id="37" name="矩形 36"/>
            <p:cNvSpPr/>
            <p:nvPr/>
          </p:nvSpPr>
          <p:spPr>
            <a:xfrm>
              <a:off x="7387" y="3991"/>
              <a:ext cx="10102" cy="667"/>
            </a:xfrm>
            <a:prstGeom prst="rect">
              <a:avLst/>
            </a:prstGeom>
            <a:noFill/>
          </p:spPr>
          <p:txBody>
            <a:bodyPr wrap="square" rtlCol="0">
              <a:spAutoFit/>
            </a:bodyPr>
            <a:lstStyle/>
            <a:p>
              <a:pPr algn="just">
                <a:lnSpc>
                  <a:spcPct val="120000"/>
                </a:lnSpc>
              </a:pPr>
              <a:endParaRPr lang="zh-CN" sz="1800" dirty="0">
                <a:latin typeface="+mj-ea"/>
                <a:ea typeface="+mj-ea"/>
                <a:cs typeface="+mn-ea"/>
                <a:sym typeface="+mn-lt"/>
              </a:endParaRPr>
            </a:p>
          </p:txBody>
        </p:sp>
        <p:sp>
          <p:nvSpPr>
            <p:cNvPr id="38" name="矩形 37"/>
            <p:cNvSpPr/>
            <p:nvPr/>
          </p:nvSpPr>
          <p:spPr>
            <a:xfrm>
              <a:off x="7387" y="5606"/>
              <a:ext cx="10101" cy="667"/>
            </a:xfrm>
            <a:prstGeom prst="rect">
              <a:avLst/>
            </a:prstGeom>
            <a:noFill/>
          </p:spPr>
          <p:txBody>
            <a:bodyPr wrap="square" rtlCol="0">
              <a:spAutoFit/>
            </a:bodyPr>
            <a:lstStyle/>
            <a:p>
              <a:pPr algn="just">
                <a:lnSpc>
                  <a:spcPct val="120000"/>
                </a:lnSpc>
              </a:pPr>
              <a:endParaRPr lang="zh-CN" altLang="zh-CN" sz="1800" dirty="0">
                <a:latin typeface="+mj-ea"/>
                <a:ea typeface="+mj-ea"/>
                <a:cs typeface="+mn-ea"/>
                <a:sym typeface="+mn-lt"/>
              </a:endParaRPr>
            </a:p>
          </p:txBody>
        </p:sp>
        <p:sp>
          <p:nvSpPr>
            <p:cNvPr id="39" name="矩形 38"/>
            <p:cNvSpPr/>
            <p:nvPr/>
          </p:nvSpPr>
          <p:spPr>
            <a:xfrm>
              <a:off x="7387" y="7216"/>
              <a:ext cx="10102" cy="710"/>
            </a:xfrm>
            <a:prstGeom prst="rect">
              <a:avLst/>
            </a:prstGeom>
            <a:noFill/>
          </p:spPr>
          <p:txBody>
            <a:bodyPr wrap="square" rtlCol="0">
              <a:spAutoFit/>
            </a:bodyPr>
            <a:lstStyle/>
            <a:p>
              <a:pPr algn="just" eaLnBrk="1" latinLnBrk="0" hangingPunct="1">
                <a:lnSpc>
                  <a:spcPct val="130000"/>
                </a:lnSpc>
                <a:spcBef>
                  <a:spcPts val="800"/>
                </a:spcBef>
                <a:buNone/>
              </a:pPr>
              <a:endParaRPr lang="zh-CN" altLang="zh-CN" sz="1800" dirty="0">
                <a:latin typeface="+mj-ea"/>
                <a:ea typeface="+mj-ea"/>
                <a:cs typeface="+mn-ea"/>
                <a:sym typeface="+mn-lt"/>
              </a:endParaRPr>
            </a:p>
          </p:txBody>
        </p:sp>
      </p:grpSp>
      <p:grpSp>
        <p:nvGrpSpPr>
          <p:cNvPr id="40" name="组合 39"/>
          <p:cNvGrpSpPr/>
          <p:nvPr/>
        </p:nvGrpSpPr>
        <p:grpSpPr>
          <a:xfrm>
            <a:off x="759460" y="1297940"/>
            <a:ext cx="35560" cy="4808220"/>
            <a:chOff x="8009" y="2044"/>
            <a:chExt cx="56" cy="7572"/>
          </a:xfrm>
        </p:grpSpPr>
        <p:sp>
          <p:nvSpPr>
            <p:cNvPr id="41" name="剪去对角的矩形 40"/>
            <p:cNvSpPr/>
            <p:nvPr/>
          </p:nvSpPr>
          <p:spPr>
            <a:xfrm>
              <a:off x="8009" y="204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剪去对角的矩形 41"/>
            <p:cNvSpPr/>
            <p:nvPr/>
          </p:nvSpPr>
          <p:spPr>
            <a:xfrm>
              <a:off x="8009" y="3659"/>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剪去对角的矩形 42"/>
            <p:cNvSpPr/>
            <p:nvPr/>
          </p:nvSpPr>
          <p:spPr>
            <a:xfrm>
              <a:off x="8009" y="527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剪去对角的矩形 43"/>
            <p:cNvSpPr/>
            <p:nvPr/>
          </p:nvSpPr>
          <p:spPr>
            <a:xfrm>
              <a:off x="8009" y="6889"/>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剪去对角的矩形 44"/>
            <p:cNvSpPr/>
            <p:nvPr/>
          </p:nvSpPr>
          <p:spPr>
            <a:xfrm>
              <a:off x="8009" y="850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圆角矩形 45"/>
          <p:cNvSpPr/>
          <p:nvPr/>
        </p:nvSpPr>
        <p:spPr>
          <a:xfrm>
            <a:off x="320040" y="250825"/>
            <a:ext cx="2949575" cy="415290"/>
          </a:xfrm>
          <a:prstGeom prst="roundRect">
            <a:avLst>
              <a:gd name="adj" fmla="val 50000"/>
            </a:avLst>
          </a:prstGeom>
          <a:gradFill>
            <a:gsLst>
              <a:gs pos="0">
                <a:srgbClr val="0070C0">
                  <a:alpha val="94000"/>
                </a:srgbClr>
              </a:gs>
              <a:gs pos="100000">
                <a:srgbClr val="00B050">
                  <a:alpha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ym typeface="+mn-ea"/>
            </a:endParaRPr>
          </a:p>
        </p:txBody>
      </p:sp>
      <p:sp>
        <p:nvSpPr>
          <p:cNvPr id="49" name="文本框 48"/>
          <p:cNvSpPr txBox="1"/>
          <p:nvPr/>
        </p:nvSpPr>
        <p:spPr>
          <a:xfrm>
            <a:off x="383540" y="274320"/>
            <a:ext cx="2777490" cy="368300"/>
          </a:xfrm>
          <a:prstGeom prst="rect">
            <a:avLst/>
          </a:prstGeom>
          <a:noFill/>
        </p:spPr>
        <p:txBody>
          <a:bodyPr wrap="none" rtlCol="0">
            <a:spAutoFit/>
          </a:bodyPr>
          <a:p>
            <a:pPr algn="l"/>
            <a:r>
              <a:rPr lang="en-US" altLang="zh-CN">
                <a:solidFill>
                  <a:schemeClr val="bg1"/>
                </a:solidFill>
              </a:rPr>
              <a:t>    PART03 .相关法律责任       </a:t>
            </a:r>
            <a:endParaRPr lang="zh-CN" altLang="en-US" b="1">
              <a:solidFill>
                <a:schemeClr val="bg1"/>
              </a:solidFill>
            </a:endParaRPr>
          </a:p>
        </p:txBody>
      </p:sp>
      <p:sp>
        <p:nvSpPr>
          <p:cNvPr id="50" name="圆角矩形 49"/>
          <p:cNvSpPr/>
          <p:nvPr/>
        </p:nvSpPr>
        <p:spPr>
          <a:xfrm>
            <a:off x="2422525" y="250825"/>
            <a:ext cx="3162300" cy="387985"/>
          </a:xfrm>
          <a:prstGeom prst="roundRect">
            <a:avLst>
              <a:gd name="adj" fmla="val 5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ym typeface="+mn-ea"/>
            </a:endParaRPr>
          </a:p>
        </p:txBody>
      </p:sp>
      <p:sp>
        <p:nvSpPr>
          <p:cNvPr id="2" name="文本框 1"/>
          <p:cNvSpPr txBox="1"/>
          <p:nvPr/>
        </p:nvSpPr>
        <p:spPr>
          <a:xfrm>
            <a:off x="1210310" y="1514475"/>
            <a:ext cx="10583545" cy="5677535"/>
          </a:xfrm>
          <a:prstGeom prst="rect">
            <a:avLst/>
          </a:prstGeom>
          <a:noFill/>
        </p:spPr>
        <p:txBody>
          <a:bodyPr wrap="square" rtlCol="0" anchor="t">
            <a:spAutoFit/>
          </a:bodyPr>
          <a:p>
            <a:pPr marL="0" marR="0" lvl="0" algn="l" defTabSz="914400" rtl="0" eaLnBrk="0" fontAlgn="base" hangingPunct="0">
              <a:lnSpc>
                <a:spcPct val="150000"/>
              </a:lnSpc>
              <a:spcBef>
                <a:spcPts val="0"/>
              </a:spcBef>
              <a:buClrTx/>
              <a:buSzTx/>
              <a:buFont typeface="Arial" panose="020B0604020202020204" pitchFamily="34" charset="0"/>
              <a:buNone/>
              <a:defRPr/>
            </a:pPr>
            <a:r>
              <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rPr>
              <a:t>（十）造成一般或者较大固体废物污染环境事故，按照事故造成的直接经济的</a:t>
            </a:r>
            <a:r>
              <a:rPr lang="zh-CN" altLang="en-US" sz="3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一倍以上三倍以下</a:t>
            </a:r>
            <a:r>
              <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rPr>
              <a:t>计算罚款，造成重大或者特大固体废物污染环境事故，按照事故造成直接经济损失的</a:t>
            </a:r>
            <a:r>
              <a:rPr lang="zh-CN" altLang="en-US" sz="3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三倍以上五倍以下</a:t>
            </a:r>
            <a:r>
              <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rPr>
              <a:t>计算罚款；并对</a:t>
            </a:r>
            <a:r>
              <a:rPr lang="zh-CN" altLang="en-US" sz="3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法定代表人、主要负责人、直接负责的主要人员和其他责任人员</a:t>
            </a:r>
            <a:r>
              <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rPr>
              <a:t>处上一年度从本单位取得的</a:t>
            </a:r>
            <a:r>
              <a:rPr lang="zh-CN" altLang="en-US" sz="3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收入的百分之五十以下</a:t>
            </a:r>
            <a:r>
              <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rPr>
              <a:t>的罚款。</a:t>
            </a:r>
            <a:endPar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algn="l" defTabSz="914400" rtl="0" eaLnBrk="0" fontAlgn="base" hangingPunct="0">
              <a:lnSpc>
                <a:spcPct val="150000"/>
              </a:lnSpc>
              <a:spcBef>
                <a:spcPts val="0"/>
              </a:spcBef>
              <a:buClrTx/>
              <a:buSzTx/>
              <a:buFont typeface="Arial" panose="020B0604020202020204" pitchFamily="34" charset="0"/>
              <a:buNone/>
              <a:defRPr/>
            </a:pPr>
            <a:r>
              <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rPr>
              <a:t>                                                       --第一百一十八条</a:t>
            </a:r>
            <a:endParaRPr lang="zh-CN" altLang="en-US" sz="3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algn="l" defTabSz="914400" rtl="0" eaLnBrk="0" fontAlgn="base" hangingPunct="0">
              <a:lnSpc>
                <a:spcPct val="150000"/>
              </a:lnSpc>
              <a:spcBef>
                <a:spcPts val="0"/>
              </a:spcBef>
              <a:buClrTx/>
              <a:buSzTx/>
              <a:buFont typeface="Arial" panose="020B0604020202020204" pitchFamily="34" charset="0"/>
              <a:buNone/>
              <a:defRPr/>
            </a:pPr>
            <a:r>
              <a:rPr lang="zh-CN" b="1" dirty="0">
                <a:ln>
                  <a:noFill/>
                </a:ln>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a:p>
        </p:txBody>
      </p:sp>
      <p:sp>
        <p:nvSpPr>
          <p:cNvPr id="3" name="文本框 2"/>
          <p:cNvSpPr txBox="1"/>
          <p:nvPr/>
        </p:nvSpPr>
        <p:spPr>
          <a:xfrm>
            <a:off x="1210310" y="837565"/>
            <a:ext cx="6246495" cy="521970"/>
          </a:xfrm>
          <a:prstGeom prst="rect">
            <a:avLst/>
          </a:prstGeom>
          <a:noFill/>
        </p:spPr>
        <p:txBody>
          <a:bodyPr wrap="square" rtlCol="0">
            <a:spAutoFit/>
          </a:bodyPr>
          <a:p>
            <a:pPr marL="342900" indent="-342900">
              <a:buFont typeface="Arial" panose="020B0604020202020204" pitchFamily="34" charset="0"/>
              <a:buChar char="•"/>
            </a:pPr>
            <a:r>
              <a:rPr lang="zh-CN" altLang="en-US" sz="2800">
                <a:solidFill>
                  <a:schemeClr val="accent3">
                    <a:lumMod val="75000"/>
                  </a:schemeClr>
                </a:solidFill>
                <a:latin typeface="楷体" panose="02010609060101010101" charset="-122"/>
                <a:ea typeface="楷体" panose="02010609060101010101" charset="-122"/>
              </a:rPr>
              <a:t>增加双罚制度</a:t>
            </a:r>
            <a:endParaRPr lang="zh-CN" altLang="en-US" sz="2800">
              <a:solidFill>
                <a:schemeClr val="accent3">
                  <a:lumMod val="75000"/>
                </a:schemeClr>
              </a:solidFill>
              <a:latin typeface="楷体" panose="02010609060101010101" charset="-122"/>
              <a:ea typeface="楷体" panose="02010609060101010101" charset="-122"/>
            </a:endParaRPr>
          </a:p>
        </p:txBody>
      </p:sp>
    </p:spTree>
    <p:custDataLst>
      <p:tags r:id="rId1"/>
    </p:custData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flipV="1">
            <a:off x="-3175" y="6689725"/>
            <a:ext cx="12191365" cy="168275"/>
          </a:xfrm>
          <a:prstGeom prst="rect">
            <a:avLst/>
          </a:prstGeom>
          <a:gradFill>
            <a:gsLst>
              <a:gs pos="0">
                <a:srgbClr val="0070C0">
                  <a:alpha val="94000"/>
                </a:srgbClr>
              </a:gs>
              <a:gs pos="100000">
                <a:srgbClr val="00B050">
                  <a:alpha val="7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11" name="直角三角形 10"/>
          <p:cNvSpPr/>
          <p:nvPr/>
        </p:nvSpPr>
        <p:spPr>
          <a:xfrm rot="16200000">
            <a:off x="2148840" y="1733550"/>
            <a:ext cx="144780" cy="14478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3" name="组合 32"/>
          <p:cNvGrpSpPr/>
          <p:nvPr/>
        </p:nvGrpSpPr>
        <p:grpSpPr>
          <a:xfrm>
            <a:off x="857885" y="1249045"/>
            <a:ext cx="6415405" cy="4525645"/>
            <a:chOff x="7387" y="2376"/>
            <a:chExt cx="10103" cy="7127"/>
          </a:xfrm>
        </p:grpSpPr>
        <p:sp>
          <p:nvSpPr>
            <p:cNvPr id="35" name="矩形 34"/>
            <p:cNvSpPr/>
            <p:nvPr/>
          </p:nvSpPr>
          <p:spPr>
            <a:xfrm>
              <a:off x="7387" y="2376"/>
              <a:ext cx="10103" cy="667"/>
            </a:xfrm>
            <a:prstGeom prst="rect">
              <a:avLst/>
            </a:prstGeom>
            <a:noFill/>
          </p:spPr>
          <p:txBody>
            <a:bodyPr wrap="square" rtlCol="0">
              <a:spAutoFit/>
            </a:bodyPr>
            <a:lstStyle/>
            <a:p>
              <a:pPr>
                <a:lnSpc>
                  <a:spcPct val="120000"/>
                </a:lnSpc>
              </a:pPr>
              <a:endParaRPr lang="zh-CN" sz="1800" dirty="0">
                <a:solidFill>
                  <a:schemeClr val="tx1"/>
                </a:solidFill>
                <a:latin typeface="+mn-ea"/>
                <a:cs typeface="+mn-ea"/>
                <a:sym typeface="+mn-lt"/>
              </a:endParaRPr>
            </a:p>
          </p:txBody>
        </p:sp>
        <p:sp>
          <p:nvSpPr>
            <p:cNvPr id="36" name="矩形 35"/>
            <p:cNvSpPr/>
            <p:nvPr/>
          </p:nvSpPr>
          <p:spPr>
            <a:xfrm>
              <a:off x="7387" y="8836"/>
              <a:ext cx="10033" cy="667"/>
            </a:xfrm>
            <a:prstGeom prst="rect">
              <a:avLst/>
            </a:prstGeom>
            <a:noFill/>
          </p:spPr>
          <p:txBody>
            <a:bodyPr wrap="square" rtlCol="0">
              <a:spAutoFit/>
            </a:bodyPr>
            <a:lstStyle/>
            <a:p>
              <a:pPr>
                <a:lnSpc>
                  <a:spcPct val="120000"/>
                </a:lnSpc>
              </a:pPr>
              <a:endParaRPr lang="zh-CN" altLang="zh-CN" sz="1800" dirty="0">
                <a:latin typeface="+mj-ea"/>
                <a:ea typeface="+mj-ea"/>
                <a:cs typeface="+mn-ea"/>
                <a:sym typeface="+mn-lt"/>
              </a:endParaRPr>
            </a:p>
          </p:txBody>
        </p:sp>
        <p:sp>
          <p:nvSpPr>
            <p:cNvPr id="37" name="矩形 36"/>
            <p:cNvSpPr/>
            <p:nvPr/>
          </p:nvSpPr>
          <p:spPr>
            <a:xfrm>
              <a:off x="7387" y="3991"/>
              <a:ext cx="10102" cy="667"/>
            </a:xfrm>
            <a:prstGeom prst="rect">
              <a:avLst/>
            </a:prstGeom>
            <a:noFill/>
          </p:spPr>
          <p:txBody>
            <a:bodyPr wrap="square" rtlCol="0">
              <a:spAutoFit/>
            </a:bodyPr>
            <a:lstStyle/>
            <a:p>
              <a:pPr algn="just">
                <a:lnSpc>
                  <a:spcPct val="120000"/>
                </a:lnSpc>
              </a:pPr>
              <a:endParaRPr lang="zh-CN" sz="1800" dirty="0">
                <a:latin typeface="+mj-ea"/>
                <a:ea typeface="+mj-ea"/>
                <a:cs typeface="+mn-ea"/>
                <a:sym typeface="+mn-lt"/>
              </a:endParaRPr>
            </a:p>
          </p:txBody>
        </p:sp>
        <p:sp>
          <p:nvSpPr>
            <p:cNvPr id="38" name="矩形 37"/>
            <p:cNvSpPr/>
            <p:nvPr/>
          </p:nvSpPr>
          <p:spPr>
            <a:xfrm>
              <a:off x="7387" y="5606"/>
              <a:ext cx="10101" cy="667"/>
            </a:xfrm>
            <a:prstGeom prst="rect">
              <a:avLst/>
            </a:prstGeom>
            <a:noFill/>
          </p:spPr>
          <p:txBody>
            <a:bodyPr wrap="square" rtlCol="0">
              <a:spAutoFit/>
            </a:bodyPr>
            <a:lstStyle/>
            <a:p>
              <a:pPr algn="just">
                <a:lnSpc>
                  <a:spcPct val="120000"/>
                </a:lnSpc>
              </a:pPr>
              <a:endParaRPr lang="zh-CN" altLang="zh-CN" sz="1800" dirty="0">
                <a:latin typeface="+mj-ea"/>
                <a:ea typeface="+mj-ea"/>
                <a:cs typeface="+mn-ea"/>
                <a:sym typeface="+mn-lt"/>
              </a:endParaRPr>
            </a:p>
          </p:txBody>
        </p:sp>
        <p:sp>
          <p:nvSpPr>
            <p:cNvPr id="39" name="矩形 38"/>
            <p:cNvSpPr/>
            <p:nvPr/>
          </p:nvSpPr>
          <p:spPr>
            <a:xfrm>
              <a:off x="7387" y="7216"/>
              <a:ext cx="10102" cy="710"/>
            </a:xfrm>
            <a:prstGeom prst="rect">
              <a:avLst/>
            </a:prstGeom>
            <a:noFill/>
          </p:spPr>
          <p:txBody>
            <a:bodyPr wrap="square" rtlCol="0">
              <a:spAutoFit/>
            </a:bodyPr>
            <a:lstStyle/>
            <a:p>
              <a:pPr algn="just" eaLnBrk="1" latinLnBrk="0" hangingPunct="1">
                <a:lnSpc>
                  <a:spcPct val="130000"/>
                </a:lnSpc>
                <a:spcBef>
                  <a:spcPts val="800"/>
                </a:spcBef>
                <a:buNone/>
              </a:pPr>
              <a:endParaRPr lang="zh-CN" altLang="zh-CN" sz="1800" dirty="0">
                <a:latin typeface="+mj-ea"/>
                <a:ea typeface="+mj-ea"/>
                <a:cs typeface="+mn-ea"/>
                <a:sym typeface="+mn-lt"/>
              </a:endParaRPr>
            </a:p>
          </p:txBody>
        </p:sp>
      </p:grpSp>
      <p:grpSp>
        <p:nvGrpSpPr>
          <p:cNvPr id="40" name="组合 39"/>
          <p:cNvGrpSpPr/>
          <p:nvPr/>
        </p:nvGrpSpPr>
        <p:grpSpPr>
          <a:xfrm>
            <a:off x="759460" y="1297940"/>
            <a:ext cx="35560" cy="4808220"/>
            <a:chOff x="8009" y="2044"/>
            <a:chExt cx="56" cy="7572"/>
          </a:xfrm>
        </p:grpSpPr>
        <p:sp>
          <p:nvSpPr>
            <p:cNvPr id="41" name="剪去对角的矩形 40"/>
            <p:cNvSpPr/>
            <p:nvPr/>
          </p:nvSpPr>
          <p:spPr>
            <a:xfrm>
              <a:off x="8009" y="204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剪去对角的矩形 41"/>
            <p:cNvSpPr/>
            <p:nvPr/>
          </p:nvSpPr>
          <p:spPr>
            <a:xfrm>
              <a:off x="8009" y="3659"/>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剪去对角的矩形 42"/>
            <p:cNvSpPr/>
            <p:nvPr/>
          </p:nvSpPr>
          <p:spPr>
            <a:xfrm>
              <a:off x="8009" y="527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剪去对角的矩形 43"/>
            <p:cNvSpPr/>
            <p:nvPr/>
          </p:nvSpPr>
          <p:spPr>
            <a:xfrm>
              <a:off x="8009" y="6889"/>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剪去对角的矩形 44"/>
            <p:cNvSpPr/>
            <p:nvPr/>
          </p:nvSpPr>
          <p:spPr>
            <a:xfrm>
              <a:off x="8009" y="850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圆角矩形 45"/>
          <p:cNvSpPr/>
          <p:nvPr/>
        </p:nvSpPr>
        <p:spPr>
          <a:xfrm>
            <a:off x="320040" y="250825"/>
            <a:ext cx="2949575" cy="415290"/>
          </a:xfrm>
          <a:prstGeom prst="roundRect">
            <a:avLst>
              <a:gd name="adj" fmla="val 50000"/>
            </a:avLst>
          </a:prstGeom>
          <a:gradFill>
            <a:gsLst>
              <a:gs pos="0">
                <a:srgbClr val="0070C0">
                  <a:alpha val="94000"/>
                </a:srgbClr>
              </a:gs>
              <a:gs pos="100000">
                <a:srgbClr val="00B050">
                  <a:alpha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ym typeface="+mn-ea"/>
            </a:endParaRPr>
          </a:p>
        </p:txBody>
      </p:sp>
      <p:sp>
        <p:nvSpPr>
          <p:cNvPr id="49" name="文本框 48"/>
          <p:cNvSpPr txBox="1"/>
          <p:nvPr/>
        </p:nvSpPr>
        <p:spPr>
          <a:xfrm>
            <a:off x="383540" y="274320"/>
            <a:ext cx="2777490" cy="368300"/>
          </a:xfrm>
          <a:prstGeom prst="rect">
            <a:avLst/>
          </a:prstGeom>
          <a:noFill/>
        </p:spPr>
        <p:txBody>
          <a:bodyPr wrap="none" rtlCol="0">
            <a:spAutoFit/>
          </a:bodyPr>
          <a:p>
            <a:pPr algn="l"/>
            <a:r>
              <a:rPr lang="en-US" altLang="zh-CN">
                <a:solidFill>
                  <a:schemeClr val="bg1"/>
                </a:solidFill>
              </a:rPr>
              <a:t>    PART03 .相关法律责任       </a:t>
            </a:r>
            <a:endParaRPr lang="zh-CN" altLang="en-US" b="1">
              <a:solidFill>
                <a:schemeClr val="bg1"/>
              </a:solidFill>
            </a:endParaRPr>
          </a:p>
        </p:txBody>
      </p:sp>
      <p:sp>
        <p:nvSpPr>
          <p:cNvPr id="50" name="圆角矩形 49"/>
          <p:cNvSpPr/>
          <p:nvPr/>
        </p:nvSpPr>
        <p:spPr>
          <a:xfrm>
            <a:off x="2422525" y="250825"/>
            <a:ext cx="3162300" cy="387985"/>
          </a:xfrm>
          <a:prstGeom prst="roundRect">
            <a:avLst>
              <a:gd name="adj" fmla="val 5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ym typeface="+mn-ea"/>
            </a:endParaRPr>
          </a:p>
        </p:txBody>
      </p:sp>
      <p:sp>
        <p:nvSpPr>
          <p:cNvPr id="2" name="文本框 1"/>
          <p:cNvSpPr txBox="1"/>
          <p:nvPr/>
        </p:nvSpPr>
        <p:spPr>
          <a:xfrm>
            <a:off x="1224280" y="1443990"/>
            <a:ext cx="10569575" cy="4338320"/>
          </a:xfrm>
          <a:prstGeom prst="rect">
            <a:avLst/>
          </a:prstGeom>
          <a:noFill/>
        </p:spPr>
        <p:txBody>
          <a:bodyPr wrap="square" rtlCol="0" anchor="t">
            <a:spAutoFit/>
          </a:bodyPr>
          <a:p>
            <a:pPr marL="0" marR="0" lvl="0" algn="l" defTabSz="914400" rtl="0" eaLnBrk="0" fontAlgn="base" hangingPunct="0">
              <a:lnSpc>
                <a:spcPct val="150000"/>
              </a:lnSpc>
              <a:spcBef>
                <a:spcPts val="0"/>
              </a:spcBef>
              <a:buClrTx/>
              <a:buSzTx/>
              <a:buFont typeface="Arial" panose="020B0604020202020204" pitchFamily="34" charset="0"/>
              <a:buNone/>
              <a:defRPr/>
            </a:pPr>
            <a:endParaRPr lang="zh-CN" altLang="en-US" sz="3200" dirty="0">
              <a:ln>
                <a:noFill/>
              </a:ln>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algn="l" defTabSz="914400" rtl="0" eaLnBrk="0" fontAlgn="base" hangingPunct="0">
              <a:lnSpc>
                <a:spcPct val="150000"/>
              </a:lnSpc>
              <a:spcBef>
                <a:spcPts val="0"/>
              </a:spcBef>
              <a:buClrTx/>
              <a:buSzTx/>
              <a:buFont typeface="Arial" panose="020B0604020202020204" pitchFamily="34" charset="0"/>
              <a:buNone/>
              <a:defRPr/>
            </a:pPr>
            <a:r>
              <a:rPr lang="zh-CN" altLang="en-US" sz="32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rPr>
              <a:t>十一）单位和其他生产经营者违反本法规定排放固体废物，受到罚款处罚，被责令改正的，依法作出处罚决定的行政机关应当组织复查，发现其继续实施该违法行为的，依照《中华人民共和国环境保护法》的规定</a:t>
            </a:r>
            <a:r>
              <a:rPr lang="zh-CN" altLang="en-US" sz="3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按日连续处罚</a:t>
            </a:r>
            <a:r>
              <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3000">
              <a:latin typeface="微软雅黑" panose="020B0503020204020204" pitchFamily="34" charset="-122"/>
              <a:ea typeface="微软雅黑" panose="020B0503020204020204" pitchFamily="34" charset="-122"/>
              <a:cs typeface="微软雅黑" panose="020B0503020204020204" pitchFamily="34" charset="-122"/>
            </a:endParaRPr>
          </a:p>
          <a:p>
            <a:pPr marL="0" marR="0" lvl="0" algn="l" defTabSz="914400" rtl="0" eaLnBrk="0" fontAlgn="base" hangingPunct="0">
              <a:lnSpc>
                <a:spcPct val="150000"/>
              </a:lnSpc>
              <a:spcBef>
                <a:spcPts val="0"/>
              </a:spcBef>
              <a:buClrTx/>
              <a:buSzTx/>
              <a:buFont typeface="Arial" panose="020B0604020202020204" pitchFamily="34" charset="0"/>
              <a:buNone/>
              <a:defRPr/>
            </a:pPr>
            <a:r>
              <a:rPr lang="zh-CN" altLang="en-US" sz="3000">
                <a:latin typeface="微软雅黑" panose="020B0503020204020204" pitchFamily="34" charset="-122"/>
                <a:ea typeface="微软雅黑" panose="020B0503020204020204" pitchFamily="34" charset="-122"/>
                <a:cs typeface="微软雅黑" panose="020B0503020204020204" pitchFamily="34" charset="-122"/>
              </a:rPr>
              <a:t>                                                         --第一百一十九条</a:t>
            </a:r>
            <a:endParaRPr lang="zh-CN" altLang="en-US" sz="3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1224280" y="1211580"/>
            <a:ext cx="6246495" cy="521970"/>
          </a:xfrm>
          <a:prstGeom prst="rect">
            <a:avLst/>
          </a:prstGeom>
          <a:noFill/>
        </p:spPr>
        <p:txBody>
          <a:bodyPr wrap="square" rtlCol="0">
            <a:spAutoFit/>
          </a:bodyPr>
          <a:p>
            <a:pPr marL="342900" indent="-342900">
              <a:buFont typeface="Arial" panose="020B0604020202020204" pitchFamily="34" charset="0"/>
              <a:buChar char="•"/>
            </a:pPr>
            <a:r>
              <a:rPr lang="zh-CN" altLang="en-US" sz="2800">
                <a:solidFill>
                  <a:schemeClr val="accent3">
                    <a:lumMod val="75000"/>
                  </a:schemeClr>
                </a:solidFill>
                <a:latin typeface="楷体" panose="02010609060101010101" charset="-122"/>
                <a:ea typeface="楷体" panose="02010609060101010101" charset="-122"/>
              </a:rPr>
              <a:t>明确了</a:t>
            </a:r>
            <a:r>
              <a:rPr lang="en-US" altLang="zh-CN" sz="2800">
                <a:solidFill>
                  <a:schemeClr val="accent3">
                    <a:lumMod val="75000"/>
                  </a:schemeClr>
                </a:solidFill>
                <a:latin typeface="楷体" panose="02010609060101010101" charset="-122"/>
                <a:ea typeface="楷体" panose="02010609060101010101" charset="-122"/>
              </a:rPr>
              <a:t>“</a:t>
            </a:r>
            <a:r>
              <a:rPr lang="zh-CN" altLang="en-US" sz="2800">
                <a:solidFill>
                  <a:schemeClr val="accent3">
                    <a:lumMod val="75000"/>
                  </a:schemeClr>
                </a:solidFill>
                <a:latin typeface="楷体" panose="02010609060101010101" charset="-122"/>
                <a:ea typeface="楷体" panose="02010609060101010101" charset="-122"/>
              </a:rPr>
              <a:t>按日计罚</a:t>
            </a:r>
            <a:r>
              <a:rPr lang="en-US" altLang="zh-CN" sz="2800">
                <a:solidFill>
                  <a:schemeClr val="accent3">
                    <a:lumMod val="75000"/>
                  </a:schemeClr>
                </a:solidFill>
                <a:latin typeface="楷体" panose="02010609060101010101" charset="-122"/>
                <a:ea typeface="楷体" panose="02010609060101010101" charset="-122"/>
              </a:rPr>
              <a:t>”</a:t>
            </a:r>
            <a:r>
              <a:rPr lang="zh-CN" altLang="en-US" sz="2800">
                <a:solidFill>
                  <a:schemeClr val="accent3">
                    <a:lumMod val="75000"/>
                  </a:schemeClr>
                </a:solidFill>
                <a:latin typeface="楷体" panose="02010609060101010101" charset="-122"/>
                <a:ea typeface="楷体" panose="02010609060101010101" charset="-122"/>
              </a:rPr>
              <a:t>制度</a:t>
            </a:r>
            <a:endParaRPr lang="zh-CN" altLang="en-US" sz="2800">
              <a:solidFill>
                <a:schemeClr val="accent3">
                  <a:lumMod val="75000"/>
                </a:schemeClr>
              </a:solidFill>
              <a:latin typeface="楷体" panose="02010609060101010101" charset="-122"/>
              <a:ea typeface="楷体" panose="02010609060101010101" charset="-122"/>
            </a:endParaRPr>
          </a:p>
        </p:txBody>
      </p:sp>
    </p:spTree>
    <p:custDataLst>
      <p:tags r:id="rId1"/>
    </p:custData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flipV="1">
            <a:off x="-3175" y="6689725"/>
            <a:ext cx="12191365" cy="168275"/>
          </a:xfrm>
          <a:prstGeom prst="rect">
            <a:avLst/>
          </a:prstGeom>
          <a:gradFill>
            <a:gsLst>
              <a:gs pos="0">
                <a:srgbClr val="0070C0">
                  <a:alpha val="94000"/>
                </a:srgbClr>
              </a:gs>
              <a:gs pos="100000">
                <a:srgbClr val="00B050">
                  <a:alpha val="7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11" name="直角三角形 10"/>
          <p:cNvSpPr/>
          <p:nvPr/>
        </p:nvSpPr>
        <p:spPr>
          <a:xfrm rot="16200000">
            <a:off x="2148840" y="1733550"/>
            <a:ext cx="144780" cy="14478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3" name="组合 32"/>
          <p:cNvGrpSpPr/>
          <p:nvPr/>
        </p:nvGrpSpPr>
        <p:grpSpPr>
          <a:xfrm>
            <a:off x="857885" y="1249045"/>
            <a:ext cx="6415405" cy="4525645"/>
            <a:chOff x="7387" y="2376"/>
            <a:chExt cx="10103" cy="7127"/>
          </a:xfrm>
        </p:grpSpPr>
        <p:sp>
          <p:nvSpPr>
            <p:cNvPr id="35" name="矩形 34"/>
            <p:cNvSpPr/>
            <p:nvPr/>
          </p:nvSpPr>
          <p:spPr>
            <a:xfrm>
              <a:off x="7387" y="2376"/>
              <a:ext cx="10103" cy="667"/>
            </a:xfrm>
            <a:prstGeom prst="rect">
              <a:avLst/>
            </a:prstGeom>
            <a:noFill/>
          </p:spPr>
          <p:txBody>
            <a:bodyPr wrap="square" rtlCol="0">
              <a:spAutoFit/>
            </a:bodyPr>
            <a:lstStyle/>
            <a:p>
              <a:pPr>
                <a:lnSpc>
                  <a:spcPct val="120000"/>
                </a:lnSpc>
              </a:pPr>
              <a:endParaRPr lang="zh-CN" sz="1800" dirty="0">
                <a:solidFill>
                  <a:schemeClr val="tx1"/>
                </a:solidFill>
                <a:latin typeface="+mn-ea"/>
                <a:cs typeface="+mn-ea"/>
                <a:sym typeface="+mn-lt"/>
              </a:endParaRPr>
            </a:p>
          </p:txBody>
        </p:sp>
        <p:sp>
          <p:nvSpPr>
            <p:cNvPr id="36" name="矩形 35"/>
            <p:cNvSpPr/>
            <p:nvPr/>
          </p:nvSpPr>
          <p:spPr>
            <a:xfrm>
              <a:off x="7387" y="8836"/>
              <a:ext cx="10033" cy="667"/>
            </a:xfrm>
            <a:prstGeom prst="rect">
              <a:avLst/>
            </a:prstGeom>
            <a:noFill/>
          </p:spPr>
          <p:txBody>
            <a:bodyPr wrap="square" rtlCol="0">
              <a:spAutoFit/>
            </a:bodyPr>
            <a:lstStyle/>
            <a:p>
              <a:pPr>
                <a:lnSpc>
                  <a:spcPct val="120000"/>
                </a:lnSpc>
              </a:pPr>
              <a:endParaRPr lang="zh-CN" altLang="zh-CN" sz="1800" dirty="0">
                <a:latin typeface="+mj-ea"/>
                <a:ea typeface="+mj-ea"/>
                <a:cs typeface="+mn-ea"/>
                <a:sym typeface="+mn-lt"/>
              </a:endParaRPr>
            </a:p>
          </p:txBody>
        </p:sp>
        <p:sp>
          <p:nvSpPr>
            <p:cNvPr id="37" name="矩形 36"/>
            <p:cNvSpPr/>
            <p:nvPr/>
          </p:nvSpPr>
          <p:spPr>
            <a:xfrm>
              <a:off x="7387" y="3991"/>
              <a:ext cx="10102" cy="667"/>
            </a:xfrm>
            <a:prstGeom prst="rect">
              <a:avLst/>
            </a:prstGeom>
            <a:noFill/>
          </p:spPr>
          <p:txBody>
            <a:bodyPr wrap="square" rtlCol="0">
              <a:spAutoFit/>
            </a:bodyPr>
            <a:lstStyle/>
            <a:p>
              <a:pPr algn="just">
                <a:lnSpc>
                  <a:spcPct val="120000"/>
                </a:lnSpc>
              </a:pPr>
              <a:endParaRPr lang="zh-CN" sz="1800" dirty="0">
                <a:latin typeface="+mj-ea"/>
                <a:ea typeface="+mj-ea"/>
                <a:cs typeface="+mn-ea"/>
                <a:sym typeface="+mn-lt"/>
              </a:endParaRPr>
            </a:p>
          </p:txBody>
        </p:sp>
        <p:sp>
          <p:nvSpPr>
            <p:cNvPr id="38" name="矩形 37"/>
            <p:cNvSpPr/>
            <p:nvPr/>
          </p:nvSpPr>
          <p:spPr>
            <a:xfrm>
              <a:off x="7387" y="5606"/>
              <a:ext cx="10101" cy="667"/>
            </a:xfrm>
            <a:prstGeom prst="rect">
              <a:avLst/>
            </a:prstGeom>
            <a:noFill/>
          </p:spPr>
          <p:txBody>
            <a:bodyPr wrap="square" rtlCol="0">
              <a:spAutoFit/>
            </a:bodyPr>
            <a:lstStyle/>
            <a:p>
              <a:pPr algn="just">
                <a:lnSpc>
                  <a:spcPct val="120000"/>
                </a:lnSpc>
              </a:pPr>
              <a:endParaRPr lang="zh-CN" altLang="zh-CN" sz="1800" dirty="0">
                <a:latin typeface="+mj-ea"/>
                <a:ea typeface="+mj-ea"/>
                <a:cs typeface="+mn-ea"/>
                <a:sym typeface="+mn-lt"/>
              </a:endParaRPr>
            </a:p>
          </p:txBody>
        </p:sp>
        <p:sp>
          <p:nvSpPr>
            <p:cNvPr id="39" name="矩形 38"/>
            <p:cNvSpPr/>
            <p:nvPr/>
          </p:nvSpPr>
          <p:spPr>
            <a:xfrm>
              <a:off x="7387" y="7216"/>
              <a:ext cx="10102" cy="710"/>
            </a:xfrm>
            <a:prstGeom prst="rect">
              <a:avLst/>
            </a:prstGeom>
            <a:noFill/>
          </p:spPr>
          <p:txBody>
            <a:bodyPr wrap="square" rtlCol="0">
              <a:spAutoFit/>
            </a:bodyPr>
            <a:lstStyle/>
            <a:p>
              <a:pPr algn="just" eaLnBrk="1" latinLnBrk="0" hangingPunct="1">
                <a:lnSpc>
                  <a:spcPct val="130000"/>
                </a:lnSpc>
                <a:spcBef>
                  <a:spcPts val="800"/>
                </a:spcBef>
                <a:buNone/>
              </a:pPr>
              <a:endParaRPr lang="zh-CN" altLang="zh-CN" sz="1800" dirty="0">
                <a:latin typeface="+mj-ea"/>
                <a:ea typeface="+mj-ea"/>
                <a:cs typeface="+mn-ea"/>
                <a:sym typeface="+mn-lt"/>
              </a:endParaRPr>
            </a:p>
          </p:txBody>
        </p:sp>
      </p:grpSp>
      <p:grpSp>
        <p:nvGrpSpPr>
          <p:cNvPr id="40" name="组合 39"/>
          <p:cNvGrpSpPr/>
          <p:nvPr/>
        </p:nvGrpSpPr>
        <p:grpSpPr>
          <a:xfrm>
            <a:off x="759460" y="1297940"/>
            <a:ext cx="35560" cy="4808220"/>
            <a:chOff x="8009" y="2044"/>
            <a:chExt cx="56" cy="7572"/>
          </a:xfrm>
        </p:grpSpPr>
        <p:sp>
          <p:nvSpPr>
            <p:cNvPr id="41" name="剪去对角的矩形 40"/>
            <p:cNvSpPr/>
            <p:nvPr/>
          </p:nvSpPr>
          <p:spPr>
            <a:xfrm>
              <a:off x="8009" y="204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剪去对角的矩形 41"/>
            <p:cNvSpPr/>
            <p:nvPr/>
          </p:nvSpPr>
          <p:spPr>
            <a:xfrm>
              <a:off x="8009" y="3659"/>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剪去对角的矩形 42"/>
            <p:cNvSpPr/>
            <p:nvPr/>
          </p:nvSpPr>
          <p:spPr>
            <a:xfrm>
              <a:off x="8009" y="527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剪去对角的矩形 43"/>
            <p:cNvSpPr/>
            <p:nvPr/>
          </p:nvSpPr>
          <p:spPr>
            <a:xfrm>
              <a:off x="8009" y="6889"/>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剪去对角的矩形 44"/>
            <p:cNvSpPr/>
            <p:nvPr/>
          </p:nvSpPr>
          <p:spPr>
            <a:xfrm>
              <a:off x="8009" y="850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圆角矩形 45"/>
          <p:cNvSpPr/>
          <p:nvPr/>
        </p:nvSpPr>
        <p:spPr>
          <a:xfrm>
            <a:off x="320040" y="250825"/>
            <a:ext cx="2949575" cy="415290"/>
          </a:xfrm>
          <a:prstGeom prst="roundRect">
            <a:avLst>
              <a:gd name="adj" fmla="val 50000"/>
            </a:avLst>
          </a:prstGeom>
          <a:gradFill>
            <a:gsLst>
              <a:gs pos="0">
                <a:srgbClr val="0070C0">
                  <a:alpha val="94000"/>
                </a:srgbClr>
              </a:gs>
              <a:gs pos="100000">
                <a:srgbClr val="00B050">
                  <a:alpha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ym typeface="+mn-ea"/>
            </a:endParaRPr>
          </a:p>
        </p:txBody>
      </p:sp>
      <p:sp>
        <p:nvSpPr>
          <p:cNvPr id="49" name="文本框 48"/>
          <p:cNvSpPr txBox="1"/>
          <p:nvPr/>
        </p:nvSpPr>
        <p:spPr>
          <a:xfrm>
            <a:off x="383540" y="274320"/>
            <a:ext cx="2777490" cy="368300"/>
          </a:xfrm>
          <a:prstGeom prst="rect">
            <a:avLst/>
          </a:prstGeom>
          <a:noFill/>
        </p:spPr>
        <p:txBody>
          <a:bodyPr wrap="none" rtlCol="0">
            <a:spAutoFit/>
          </a:bodyPr>
          <a:p>
            <a:pPr algn="l"/>
            <a:r>
              <a:rPr lang="en-US" altLang="zh-CN">
                <a:solidFill>
                  <a:schemeClr val="bg1"/>
                </a:solidFill>
              </a:rPr>
              <a:t>    PART03 .相关法律责任       </a:t>
            </a:r>
            <a:endParaRPr lang="zh-CN" altLang="en-US" b="1">
              <a:solidFill>
                <a:schemeClr val="bg1"/>
              </a:solidFill>
            </a:endParaRPr>
          </a:p>
        </p:txBody>
      </p:sp>
      <p:sp>
        <p:nvSpPr>
          <p:cNvPr id="50" name="圆角矩形 49"/>
          <p:cNvSpPr/>
          <p:nvPr/>
        </p:nvSpPr>
        <p:spPr>
          <a:xfrm>
            <a:off x="2422525" y="250825"/>
            <a:ext cx="3162300" cy="387985"/>
          </a:xfrm>
          <a:prstGeom prst="roundRect">
            <a:avLst>
              <a:gd name="adj" fmla="val 5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ym typeface="+mn-ea"/>
            </a:endParaRPr>
          </a:p>
        </p:txBody>
      </p:sp>
      <p:sp>
        <p:nvSpPr>
          <p:cNvPr id="2" name="文本框 1"/>
          <p:cNvSpPr txBox="1"/>
          <p:nvPr/>
        </p:nvSpPr>
        <p:spPr>
          <a:xfrm>
            <a:off x="1154430" y="1564005"/>
            <a:ext cx="10569575" cy="6492875"/>
          </a:xfrm>
          <a:prstGeom prst="rect">
            <a:avLst/>
          </a:prstGeom>
          <a:noFill/>
        </p:spPr>
        <p:txBody>
          <a:bodyPr wrap="square" rtlCol="0" anchor="t">
            <a:spAutoFit/>
          </a:bodyPr>
          <a:p>
            <a:pPr marL="0" marR="0" lvl="0" algn="l" defTabSz="914400" rtl="0" eaLnBrk="0" fontAlgn="base" hangingPunct="0">
              <a:lnSpc>
                <a:spcPct val="150000"/>
              </a:lnSpc>
              <a:spcBef>
                <a:spcPts val="0"/>
              </a:spcBef>
              <a:buClrTx/>
              <a:buSzTx/>
              <a:buFont typeface="Arial" panose="020B0604020202020204" pitchFamily="34" charset="0"/>
              <a:buNone/>
              <a:defRPr/>
            </a:pPr>
            <a:r>
              <a:rPr lang="zh-CN" sz="32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rPr>
              <a:t>十二）尚不构成犯罪的，由公安机关对法定代表人、主要负责人、直接负责的主管人员和其他责任人员</a:t>
            </a:r>
            <a:r>
              <a:rPr lang="zh-CN" altLang="en-US" sz="3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处十日以上十五日以下</a:t>
            </a:r>
            <a:r>
              <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rPr>
              <a:t>的拘留；情节较轻的，</a:t>
            </a:r>
            <a:r>
              <a:rPr lang="zh-CN" altLang="en-US" sz="3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处五日以上十日以下</a:t>
            </a:r>
            <a:r>
              <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rPr>
              <a:t>的拘留：</a:t>
            </a:r>
            <a:endParaRPr lang="zh-CN" altLang="en-US" sz="3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algn="l" defTabSz="914400" rtl="0" eaLnBrk="0" fontAlgn="base" hangingPunct="0">
              <a:lnSpc>
                <a:spcPct val="150000"/>
              </a:lnSpc>
              <a:spcBef>
                <a:spcPts val="0"/>
              </a:spcBef>
              <a:buClrTx/>
              <a:buSzTx/>
              <a:buFont typeface="Arial" panose="020B0604020202020204" pitchFamily="34" charset="0"/>
              <a:buNone/>
              <a:defRPr/>
            </a:pPr>
            <a:r>
              <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rPr>
              <a:t>　1、擅自倾倒、堆放、丢弃、遗撒固体废物，造成严重后果的；</a:t>
            </a:r>
            <a:endParaRPr lang="zh-CN" altLang="en-US" sz="3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algn="l" defTabSz="914400" rtl="0" eaLnBrk="0" fontAlgn="base" hangingPunct="0">
              <a:lnSpc>
                <a:spcPct val="150000"/>
              </a:lnSpc>
              <a:spcBef>
                <a:spcPts val="0"/>
              </a:spcBef>
              <a:buClrTx/>
              <a:buSzTx/>
              <a:buFont typeface="Arial" panose="020B0604020202020204" pitchFamily="34" charset="0"/>
              <a:buNone/>
              <a:defRPr/>
            </a:pPr>
            <a:r>
              <a:rPr lang="en-US" altLang="zh-CN" sz="32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3200" dirty="0">
              <a:ln>
                <a:noFill/>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algn="l" defTabSz="914400" rtl="0" eaLnBrk="0" fontAlgn="base" hangingPunct="0">
              <a:lnSpc>
                <a:spcPct val="150000"/>
              </a:lnSpc>
              <a:spcBef>
                <a:spcPts val="0"/>
              </a:spcBef>
              <a:buClrTx/>
              <a:buSzTx/>
              <a:buFont typeface="Arial" panose="020B0604020202020204" pitchFamily="34" charset="0"/>
              <a:buNone/>
              <a:defRPr/>
            </a:pPr>
            <a:r>
              <a:rPr lang="zh-CN" altLang="en-US" sz="32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1154430" y="1042035"/>
            <a:ext cx="6246495" cy="521970"/>
          </a:xfrm>
          <a:prstGeom prst="rect">
            <a:avLst/>
          </a:prstGeom>
          <a:noFill/>
        </p:spPr>
        <p:txBody>
          <a:bodyPr wrap="square" rtlCol="0">
            <a:spAutoFit/>
          </a:bodyPr>
          <a:p>
            <a:pPr marL="342900" indent="-342900">
              <a:buFont typeface="Arial" panose="020B0604020202020204" pitchFamily="34" charset="0"/>
              <a:buChar char="•"/>
            </a:pPr>
            <a:r>
              <a:rPr lang="zh-CN" altLang="en-US" sz="2800">
                <a:solidFill>
                  <a:schemeClr val="accent3">
                    <a:lumMod val="75000"/>
                  </a:schemeClr>
                </a:solidFill>
                <a:latin typeface="楷体" panose="02010609060101010101" charset="-122"/>
                <a:ea typeface="楷体" panose="02010609060101010101" charset="-122"/>
              </a:rPr>
              <a:t>进一步明确行政处罚和刑事责任</a:t>
            </a:r>
            <a:endParaRPr lang="zh-CN" altLang="en-US" sz="2800">
              <a:solidFill>
                <a:schemeClr val="accent3">
                  <a:lumMod val="75000"/>
                </a:schemeClr>
              </a:solidFill>
              <a:latin typeface="楷体" panose="02010609060101010101" charset="-122"/>
              <a:ea typeface="楷体" panose="02010609060101010101" charset="-122"/>
            </a:endParaRPr>
          </a:p>
        </p:txBody>
      </p:sp>
    </p:spTree>
    <p:custDataLst>
      <p:tags r:id="rId1"/>
    </p:custData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flipV="1">
            <a:off x="-3175" y="6689725"/>
            <a:ext cx="12191365" cy="168275"/>
          </a:xfrm>
          <a:prstGeom prst="rect">
            <a:avLst/>
          </a:prstGeom>
          <a:gradFill>
            <a:gsLst>
              <a:gs pos="0">
                <a:srgbClr val="0070C0">
                  <a:alpha val="94000"/>
                </a:srgbClr>
              </a:gs>
              <a:gs pos="100000">
                <a:srgbClr val="00B050">
                  <a:alpha val="7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11" name="直角三角形 10"/>
          <p:cNvSpPr/>
          <p:nvPr/>
        </p:nvSpPr>
        <p:spPr>
          <a:xfrm rot="16200000">
            <a:off x="2148840" y="1733550"/>
            <a:ext cx="144780" cy="14478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3" name="组合 32"/>
          <p:cNvGrpSpPr/>
          <p:nvPr/>
        </p:nvGrpSpPr>
        <p:grpSpPr>
          <a:xfrm>
            <a:off x="857885" y="1249045"/>
            <a:ext cx="6415405" cy="4525645"/>
            <a:chOff x="7387" y="2376"/>
            <a:chExt cx="10103" cy="7127"/>
          </a:xfrm>
        </p:grpSpPr>
        <p:sp>
          <p:nvSpPr>
            <p:cNvPr id="35" name="矩形 34"/>
            <p:cNvSpPr/>
            <p:nvPr/>
          </p:nvSpPr>
          <p:spPr>
            <a:xfrm>
              <a:off x="7387" y="2376"/>
              <a:ext cx="10103" cy="667"/>
            </a:xfrm>
            <a:prstGeom prst="rect">
              <a:avLst/>
            </a:prstGeom>
            <a:noFill/>
          </p:spPr>
          <p:txBody>
            <a:bodyPr wrap="square" rtlCol="0">
              <a:spAutoFit/>
            </a:bodyPr>
            <a:lstStyle/>
            <a:p>
              <a:pPr>
                <a:lnSpc>
                  <a:spcPct val="120000"/>
                </a:lnSpc>
              </a:pPr>
              <a:endParaRPr lang="zh-CN" sz="1800" dirty="0">
                <a:solidFill>
                  <a:schemeClr val="tx1"/>
                </a:solidFill>
                <a:latin typeface="+mn-ea"/>
                <a:cs typeface="+mn-ea"/>
                <a:sym typeface="+mn-lt"/>
              </a:endParaRPr>
            </a:p>
          </p:txBody>
        </p:sp>
        <p:sp>
          <p:nvSpPr>
            <p:cNvPr id="36" name="矩形 35"/>
            <p:cNvSpPr/>
            <p:nvPr/>
          </p:nvSpPr>
          <p:spPr>
            <a:xfrm>
              <a:off x="7387" y="8836"/>
              <a:ext cx="10033" cy="667"/>
            </a:xfrm>
            <a:prstGeom prst="rect">
              <a:avLst/>
            </a:prstGeom>
            <a:noFill/>
          </p:spPr>
          <p:txBody>
            <a:bodyPr wrap="square" rtlCol="0">
              <a:spAutoFit/>
            </a:bodyPr>
            <a:lstStyle/>
            <a:p>
              <a:pPr>
                <a:lnSpc>
                  <a:spcPct val="120000"/>
                </a:lnSpc>
              </a:pPr>
              <a:endParaRPr lang="zh-CN" altLang="zh-CN" sz="1800" dirty="0">
                <a:latin typeface="+mj-ea"/>
                <a:ea typeface="+mj-ea"/>
                <a:cs typeface="+mn-ea"/>
                <a:sym typeface="+mn-lt"/>
              </a:endParaRPr>
            </a:p>
          </p:txBody>
        </p:sp>
        <p:sp>
          <p:nvSpPr>
            <p:cNvPr id="37" name="矩形 36"/>
            <p:cNvSpPr/>
            <p:nvPr/>
          </p:nvSpPr>
          <p:spPr>
            <a:xfrm>
              <a:off x="7387" y="3991"/>
              <a:ext cx="10102" cy="667"/>
            </a:xfrm>
            <a:prstGeom prst="rect">
              <a:avLst/>
            </a:prstGeom>
            <a:noFill/>
          </p:spPr>
          <p:txBody>
            <a:bodyPr wrap="square" rtlCol="0">
              <a:spAutoFit/>
            </a:bodyPr>
            <a:lstStyle/>
            <a:p>
              <a:pPr algn="just">
                <a:lnSpc>
                  <a:spcPct val="120000"/>
                </a:lnSpc>
              </a:pPr>
              <a:endParaRPr lang="zh-CN" sz="1800" dirty="0">
                <a:latin typeface="+mj-ea"/>
                <a:ea typeface="+mj-ea"/>
                <a:cs typeface="+mn-ea"/>
                <a:sym typeface="+mn-lt"/>
              </a:endParaRPr>
            </a:p>
          </p:txBody>
        </p:sp>
        <p:sp>
          <p:nvSpPr>
            <p:cNvPr id="38" name="矩形 37"/>
            <p:cNvSpPr/>
            <p:nvPr/>
          </p:nvSpPr>
          <p:spPr>
            <a:xfrm>
              <a:off x="7387" y="5606"/>
              <a:ext cx="10101" cy="667"/>
            </a:xfrm>
            <a:prstGeom prst="rect">
              <a:avLst/>
            </a:prstGeom>
            <a:noFill/>
          </p:spPr>
          <p:txBody>
            <a:bodyPr wrap="square" rtlCol="0">
              <a:spAutoFit/>
            </a:bodyPr>
            <a:lstStyle/>
            <a:p>
              <a:pPr algn="just">
                <a:lnSpc>
                  <a:spcPct val="120000"/>
                </a:lnSpc>
              </a:pPr>
              <a:endParaRPr lang="zh-CN" altLang="zh-CN" sz="1800" dirty="0">
                <a:latin typeface="+mj-ea"/>
                <a:ea typeface="+mj-ea"/>
                <a:cs typeface="+mn-ea"/>
                <a:sym typeface="+mn-lt"/>
              </a:endParaRPr>
            </a:p>
          </p:txBody>
        </p:sp>
        <p:sp>
          <p:nvSpPr>
            <p:cNvPr id="39" name="矩形 38"/>
            <p:cNvSpPr/>
            <p:nvPr/>
          </p:nvSpPr>
          <p:spPr>
            <a:xfrm>
              <a:off x="7387" y="7216"/>
              <a:ext cx="10102" cy="710"/>
            </a:xfrm>
            <a:prstGeom prst="rect">
              <a:avLst/>
            </a:prstGeom>
            <a:noFill/>
          </p:spPr>
          <p:txBody>
            <a:bodyPr wrap="square" rtlCol="0">
              <a:spAutoFit/>
            </a:bodyPr>
            <a:lstStyle/>
            <a:p>
              <a:pPr algn="just" eaLnBrk="1" latinLnBrk="0" hangingPunct="1">
                <a:lnSpc>
                  <a:spcPct val="130000"/>
                </a:lnSpc>
                <a:spcBef>
                  <a:spcPts val="800"/>
                </a:spcBef>
                <a:buNone/>
              </a:pPr>
              <a:endParaRPr lang="zh-CN" altLang="zh-CN" sz="1800" dirty="0">
                <a:latin typeface="+mj-ea"/>
                <a:ea typeface="+mj-ea"/>
                <a:cs typeface="+mn-ea"/>
                <a:sym typeface="+mn-lt"/>
              </a:endParaRPr>
            </a:p>
          </p:txBody>
        </p:sp>
      </p:grpSp>
      <p:grpSp>
        <p:nvGrpSpPr>
          <p:cNvPr id="40" name="组合 39"/>
          <p:cNvGrpSpPr/>
          <p:nvPr/>
        </p:nvGrpSpPr>
        <p:grpSpPr>
          <a:xfrm>
            <a:off x="759460" y="1297940"/>
            <a:ext cx="35560" cy="4808220"/>
            <a:chOff x="8009" y="2044"/>
            <a:chExt cx="56" cy="7572"/>
          </a:xfrm>
        </p:grpSpPr>
        <p:sp>
          <p:nvSpPr>
            <p:cNvPr id="41" name="剪去对角的矩形 40"/>
            <p:cNvSpPr/>
            <p:nvPr/>
          </p:nvSpPr>
          <p:spPr>
            <a:xfrm>
              <a:off x="8009" y="204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剪去对角的矩形 41"/>
            <p:cNvSpPr/>
            <p:nvPr/>
          </p:nvSpPr>
          <p:spPr>
            <a:xfrm>
              <a:off x="8009" y="3659"/>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剪去对角的矩形 42"/>
            <p:cNvSpPr/>
            <p:nvPr/>
          </p:nvSpPr>
          <p:spPr>
            <a:xfrm>
              <a:off x="8009" y="527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剪去对角的矩形 43"/>
            <p:cNvSpPr/>
            <p:nvPr/>
          </p:nvSpPr>
          <p:spPr>
            <a:xfrm>
              <a:off x="8009" y="6889"/>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剪去对角的矩形 44"/>
            <p:cNvSpPr/>
            <p:nvPr/>
          </p:nvSpPr>
          <p:spPr>
            <a:xfrm>
              <a:off x="8009" y="850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圆角矩形 45"/>
          <p:cNvSpPr/>
          <p:nvPr/>
        </p:nvSpPr>
        <p:spPr>
          <a:xfrm>
            <a:off x="320040" y="250825"/>
            <a:ext cx="2949575" cy="415290"/>
          </a:xfrm>
          <a:prstGeom prst="roundRect">
            <a:avLst>
              <a:gd name="adj" fmla="val 50000"/>
            </a:avLst>
          </a:prstGeom>
          <a:gradFill>
            <a:gsLst>
              <a:gs pos="0">
                <a:srgbClr val="0070C0">
                  <a:alpha val="94000"/>
                </a:srgbClr>
              </a:gs>
              <a:gs pos="100000">
                <a:srgbClr val="00B050">
                  <a:alpha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ym typeface="+mn-ea"/>
            </a:endParaRPr>
          </a:p>
        </p:txBody>
      </p:sp>
      <p:sp>
        <p:nvSpPr>
          <p:cNvPr id="49" name="文本框 48"/>
          <p:cNvSpPr txBox="1"/>
          <p:nvPr/>
        </p:nvSpPr>
        <p:spPr>
          <a:xfrm>
            <a:off x="383540" y="274320"/>
            <a:ext cx="2777490" cy="368300"/>
          </a:xfrm>
          <a:prstGeom prst="rect">
            <a:avLst/>
          </a:prstGeom>
          <a:noFill/>
        </p:spPr>
        <p:txBody>
          <a:bodyPr wrap="none" rtlCol="0">
            <a:spAutoFit/>
          </a:bodyPr>
          <a:p>
            <a:pPr algn="l"/>
            <a:r>
              <a:rPr lang="en-US" altLang="zh-CN">
                <a:solidFill>
                  <a:schemeClr val="bg1"/>
                </a:solidFill>
              </a:rPr>
              <a:t>    PART03 .相关法律责任       </a:t>
            </a:r>
            <a:endParaRPr lang="zh-CN" altLang="en-US" b="1">
              <a:solidFill>
                <a:schemeClr val="bg1"/>
              </a:solidFill>
            </a:endParaRPr>
          </a:p>
        </p:txBody>
      </p:sp>
      <p:sp>
        <p:nvSpPr>
          <p:cNvPr id="50" name="圆角矩形 49"/>
          <p:cNvSpPr/>
          <p:nvPr/>
        </p:nvSpPr>
        <p:spPr>
          <a:xfrm>
            <a:off x="2422525" y="250825"/>
            <a:ext cx="3162300" cy="387985"/>
          </a:xfrm>
          <a:prstGeom prst="roundRect">
            <a:avLst>
              <a:gd name="adj" fmla="val 5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ym typeface="+mn-ea"/>
            </a:endParaRPr>
          </a:p>
        </p:txBody>
      </p:sp>
      <p:sp>
        <p:nvSpPr>
          <p:cNvPr id="2" name="文本框 1"/>
          <p:cNvSpPr txBox="1"/>
          <p:nvPr/>
        </p:nvSpPr>
        <p:spPr>
          <a:xfrm>
            <a:off x="1153160" y="1440815"/>
            <a:ext cx="10569575" cy="4523105"/>
          </a:xfrm>
          <a:prstGeom prst="rect">
            <a:avLst/>
          </a:prstGeom>
          <a:noFill/>
        </p:spPr>
        <p:txBody>
          <a:bodyPr wrap="square" rtlCol="0" anchor="t">
            <a:spAutoFit/>
          </a:bodyPr>
          <a:p>
            <a:pPr marL="0" marR="0" lvl="0" algn="l" defTabSz="914400" rtl="0" eaLnBrk="0" fontAlgn="base" hangingPunct="0">
              <a:lnSpc>
                <a:spcPct val="150000"/>
              </a:lnSpc>
              <a:spcBef>
                <a:spcPts val="0"/>
              </a:spcBef>
              <a:buClrTx/>
              <a:buSzTx/>
              <a:buFont typeface="Arial" panose="020B0604020202020204" pitchFamily="34" charset="0"/>
              <a:buNone/>
              <a:defRPr/>
            </a:pPr>
            <a:r>
              <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rPr>
              <a:t>2、将危险废物提供或者委托给无许可证的单位或者其他生产经营者堆放、利用、处置的；</a:t>
            </a:r>
            <a:endPar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algn="l" defTabSz="914400" rtl="0" eaLnBrk="0" fontAlgn="base" hangingPunct="0">
              <a:lnSpc>
                <a:spcPct val="150000"/>
              </a:lnSpc>
              <a:spcBef>
                <a:spcPts val="0"/>
              </a:spcBef>
              <a:buClrTx/>
              <a:buSzTx/>
              <a:buFont typeface="Arial" panose="020B0604020202020204" pitchFamily="34" charset="0"/>
              <a:buNone/>
              <a:defRPr/>
            </a:pPr>
            <a:r>
              <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rPr>
              <a:t>3、未经批准擅自转移危险废物的；</a:t>
            </a:r>
            <a:endPar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algn="l" defTabSz="914400" rtl="0" eaLnBrk="0" fontAlgn="base" hangingPunct="0">
              <a:lnSpc>
                <a:spcPct val="150000"/>
              </a:lnSpc>
              <a:spcBef>
                <a:spcPts val="0"/>
              </a:spcBef>
              <a:buClrTx/>
              <a:buSzTx/>
              <a:buFont typeface="Arial" panose="020B0604020202020204" pitchFamily="34" charset="0"/>
              <a:buNone/>
              <a:defRPr/>
            </a:pPr>
            <a:r>
              <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rPr>
              <a:t>4、未采取防范措施，造成危险废物扬散、流失、渗漏或者其他严重后果的。</a:t>
            </a:r>
            <a:endPar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algn="l" defTabSz="914400" rtl="0" eaLnBrk="0" fontAlgn="base" hangingPunct="0">
              <a:lnSpc>
                <a:spcPct val="150000"/>
              </a:lnSpc>
              <a:spcBef>
                <a:spcPts val="0"/>
              </a:spcBef>
              <a:buClrTx/>
              <a:buSzTx/>
              <a:buFont typeface="Arial" panose="020B0604020202020204" pitchFamily="34" charset="0"/>
              <a:buNone/>
              <a:defRPr/>
            </a:pPr>
            <a:r>
              <a:rPr lang="zh-CN" altLang="en-US" sz="3000">
                <a:latin typeface="微软雅黑" panose="020B0503020204020204" pitchFamily="34" charset="-122"/>
                <a:ea typeface="微软雅黑" panose="020B0503020204020204" pitchFamily="34" charset="-122"/>
                <a:cs typeface="微软雅黑" panose="020B0503020204020204" pitchFamily="34" charset="-122"/>
              </a:rPr>
              <a:t>                                                           --第一百二十条</a:t>
            </a:r>
            <a:endParaRPr lang="zh-CN" altLang="en-US" sz="300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
    </p:custData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flipV="1">
            <a:off x="-3175" y="6689725"/>
            <a:ext cx="12191365" cy="168275"/>
          </a:xfrm>
          <a:prstGeom prst="rect">
            <a:avLst/>
          </a:prstGeom>
          <a:gradFill>
            <a:gsLst>
              <a:gs pos="0">
                <a:srgbClr val="0070C0">
                  <a:alpha val="94000"/>
                </a:srgbClr>
              </a:gs>
              <a:gs pos="100000">
                <a:srgbClr val="00B050">
                  <a:alpha val="7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11" name="直角三角形 10"/>
          <p:cNvSpPr/>
          <p:nvPr/>
        </p:nvSpPr>
        <p:spPr>
          <a:xfrm rot="16200000">
            <a:off x="2148840" y="1733550"/>
            <a:ext cx="144780" cy="14478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3" name="组合 32"/>
          <p:cNvGrpSpPr/>
          <p:nvPr/>
        </p:nvGrpSpPr>
        <p:grpSpPr>
          <a:xfrm>
            <a:off x="857885" y="1249045"/>
            <a:ext cx="6415405" cy="4525645"/>
            <a:chOff x="7387" y="2376"/>
            <a:chExt cx="10103" cy="7127"/>
          </a:xfrm>
        </p:grpSpPr>
        <p:sp>
          <p:nvSpPr>
            <p:cNvPr id="35" name="矩形 34"/>
            <p:cNvSpPr/>
            <p:nvPr/>
          </p:nvSpPr>
          <p:spPr>
            <a:xfrm>
              <a:off x="7387" y="2376"/>
              <a:ext cx="10103" cy="667"/>
            </a:xfrm>
            <a:prstGeom prst="rect">
              <a:avLst/>
            </a:prstGeom>
            <a:noFill/>
          </p:spPr>
          <p:txBody>
            <a:bodyPr wrap="square" rtlCol="0">
              <a:spAutoFit/>
            </a:bodyPr>
            <a:lstStyle/>
            <a:p>
              <a:pPr>
                <a:lnSpc>
                  <a:spcPct val="120000"/>
                </a:lnSpc>
              </a:pPr>
              <a:endParaRPr lang="zh-CN" sz="1800" dirty="0">
                <a:solidFill>
                  <a:schemeClr val="tx1"/>
                </a:solidFill>
                <a:latin typeface="+mn-ea"/>
                <a:cs typeface="+mn-ea"/>
                <a:sym typeface="+mn-lt"/>
              </a:endParaRPr>
            </a:p>
          </p:txBody>
        </p:sp>
        <p:sp>
          <p:nvSpPr>
            <p:cNvPr id="36" name="矩形 35"/>
            <p:cNvSpPr/>
            <p:nvPr/>
          </p:nvSpPr>
          <p:spPr>
            <a:xfrm>
              <a:off x="7387" y="8836"/>
              <a:ext cx="10033" cy="667"/>
            </a:xfrm>
            <a:prstGeom prst="rect">
              <a:avLst/>
            </a:prstGeom>
            <a:noFill/>
          </p:spPr>
          <p:txBody>
            <a:bodyPr wrap="square" rtlCol="0">
              <a:spAutoFit/>
            </a:bodyPr>
            <a:lstStyle/>
            <a:p>
              <a:pPr>
                <a:lnSpc>
                  <a:spcPct val="120000"/>
                </a:lnSpc>
              </a:pPr>
              <a:endParaRPr lang="zh-CN" altLang="zh-CN" sz="1800" dirty="0">
                <a:latin typeface="+mj-ea"/>
                <a:ea typeface="+mj-ea"/>
                <a:cs typeface="+mn-ea"/>
                <a:sym typeface="+mn-lt"/>
              </a:endParaRPr>
            </a:p>
          </p:txBody>
        </p:sp>
        <p:sp>
          <p:nvSpPr>
            <p:cNvPr id="37" name="矩形 36"/>
            <p:cNvSpPr/>
            <p:nvPr/>
          </p:nvSpPr>
          <p:spPr>
            <a:xfrm>
              <a:off x="7387" y="3991"/>
              <a:ext cx="10102" cy="667"/>
            </a:xfrm>
            <a:prstGeom prst="rect">
              <a:avLst/>
            </a:prstGeom>
            <a:noFill/>
          </p:spPr>
          <p:txBody>
            <a:bodyPr wrap="square" rtlCol="0">
              <a:spAutoFit/>
            </a:bodyPr>
            <a:lstStyle/>
            <a:p>
              <a:pPr algn="just">
                <a:lnSpc>
                  <a:spcPct val="120000"/>
                </a:lnSpc>
              </a:pPr>
              <a:endParaRPr lang="zh-CN" sz="1800" dirty="0">
                <a:latin typeface="+mj-ea"/>
                <a:ea typeface="+mj-ea"/>
                <a:cs typeface="+mn-ea"/>
                <a:sym typeface="+mn-lt"/>
              </a:endParaRPr>
            </a:p>
          </p:txBody>
        </p:sp>
        <p:sp>
          <p:nvSpPr>
            <p:cNvPr id="38" name="矩形 37"/>
            <p:cNvSpPr/>
            <p:nvPr/>
          </p:nvSpPr>
          <p:spPr>
            <a:xfrm>
              <a:off x="7387" y="5606"/>
              <a:ext cx="10101" cy="667"/>
            </a:xfrm>
            <a:prstGeom prst="rect">
              <a:avLst/>
            </a:prstGeom>
            <a:noFill/>
          </p:spPr>
          <p:txBody>
            <a:bodyPr wrap="square" rtlCol="0">
              <a:spAutoFit/>
            </a:bodyPr>
            <a:lstStyle/>
            <a:p>
              <a:pPr algn="just">
                <a:lnSpc>
                  <a:spcPct val="120000"/>
                </a:lnSpc>
              </a:pPr>
              <a:endParaRPr lang="zh-CN" altLang="zh-CN" sz="1800" dirty="0">
                <a:latin typeface="+mj-ea"/>
                <a:ea typeface="+mj-ea"/>
                <a:cs typeface="+mn-ea"/>
                <a:sym typeface="+mn-lt"/>
              </a:endParaRPr>
            </a:p>
          </p:txBody>
        </p:sp>
        <p:sp>
          <p:nvSpPr>
            <p:cNvPr id="39" name="矩形 38"/>
            <p:cNvSpPr/>
            <p:nvPr/>
          </p:nvSpPr>
          <p:spPr>
            <a:xfrm>
              <a:off x="7387" y="7216"/>
              <a:ext cx="10102" cy="710"/>
            </a:xfrm>
            <a:prstGeom prst="rect">
              <a:avLst/>
            </a:prstGeom>
            <a:noFill/>
          </p:spPr>
          <p:txBody>
            <a:bodyPr wrap="square" rtlCol="0">
              <a:spAutoFit/>
            </a:bodyPr>
            <a:lstStyle/>
            <a:p>
              <a:pPr algn="just" eaLnBrk="1" latinLnBrk="0" hangingPunct="1">
                <a:lnSpc>
                  <a:spcPct val="130000"/>
                </a:lnSpc>
                <a:spcBef>
                  <a:spcPts val="800"/>
                </a:spcBef>
                <a:buNone/>
              </a:pPr>
              <a:endParaRPr lang="zh-CN" altLang="zh-CN" sz="1800" dirty="0">
                <a:latin typeface="+mj-ea"/>
                <a:ea typeface="+mj-ea"/>
                <a:cs typeface="+mn-ea"/>
                <a:sym typeface="+mn-lt"/>
              </a:endParaRPr>
            </a:p>
          </p:txBody>
        </p:sp>
      </p:grpSp>
      <p:grpSp>
        <p:nvGrpSpPr>
          <p:cNvPr id="40" name="组合 39"/>
          <p:cNvGrpSpPr/>
          <p:nvPr/>
        </p:nvGrpSpPr>
        <p:grpSpPr>
          <a:xfrm>
            <a:off x="759460" y="1297940"/>
            <a:ext cx="35560" cy="4808220"/>
            <a:chOff x="8009" y="2044"/>
            <a:chExt cx="56" cy="7572"/>
          </a:xfrm>
        </p:grpSpPr>
        <p:sp>
          <p:nvSpPr>
            <p:cNvPr id="41" name="剪去对角的矩形 40"/>
            <p:cNvSpPr/>
            <p:nvPr/>
          </p:nvSpPr>
          <p:spPr>
            <a:xfrm>
              <a:off x="8009" y="204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剪去对角的矩形 41"/>
            <p:cNvSpPr/>
            <p:nvPr/>
          </p:nvSpPr>
          <p:spPr>
            <a:xfrm>
              <a:off x="8009" y="3659"/>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剪去对角的矩形 42"/>
            <p:cNvSpPr/>
            <p:nvPr/>
          </p:nvSpPr>
          <p:spPr>
            <a:xfrm>
              <a:off x="8009" y="527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剪去对角的矩形 43"/>
            <p:cNvSpPr/>
            <p:nvPr/>
          </p:nvSpPr>
          <p:spPr>
            <a:xfrm>
              <a:off x="8009" y="6889"/>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剪去对角的矩形 44"/>
            <p:cNvSpPr/>
            <p:nvPr/>
          </p:nvSpPr>
          <p:spPr>
            <a:xfrm>
              <a:off x="8009" y="850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圆角矩形 45"/>
          <p:cNvSpPr/>
          <p:nvPr/>
        </p:nvSpPr>
        <p:spPr>
          <a:xfrm>
            <a:off x="320040" y="250825"/>
            <a:ext cx="2949575" cy="415290"/>
          </a:xfrm>
          <a:prstGeom prst="roundRect">
            <a:avLst>
              <a:gd name="adj" fmla="val 50000"/>
            </a:avLst>
          </a:prstGeom>
          <a:gradFill>
            <a:gsLst>
              <a:gs pos="0">
                <a:srgbClr val="0070C0">
                  <a:alpha val="94000"/>
                </a:srgbClr>
              </a:gs>
              <a:gs pos="100000">
                <a:srgbClr val="00B050">
                  <a:alpha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ym typeface="+mn-ea"/>
            </a:endParaRPr>
          </a:p>
        </p:txBody>
      </p:sp>
      <p:sp>
        <p:nvSpPr>
          <p:cNvPr id="49" name="文本框 48"/>
          <p:cNvSpPr txBox="1"/>
          <p:nvPr/>
        </p:nvSpPr>
        <p:spPr>
          <a:xfrm>
            <a:off x="383540" y="274320"/>
            <a:ext cx="2777490" cy="368300"/>
          </a:xfrm>
          <a:prstGeom prst="rect">
            <a:avLst/>
          </a:prstGeom>
          <a:noFill/>
        </p:spPr>
        <p:txBody>
          <a:bodyPr wrap="none" rtlCol="0">
            <a:spAutoFit/>
          </a:bodyPr>
          <a:p>
            <a:pPr algn="l"/>
            <a:r>
              <a:rPr lang="en-US" altLang="zh-CN">
                <a:solidFill>
                  <a:schemeClr val="bg1"/>
                </a:solidFill>
              </a:rPr>
              <a:t>    PART03 .相关法律责任       </a:t>
            </a:r>
            <a:endParaRPr lang="zh-CN" altLang="en-US" b="1">
              <a:solidFill>
                <a:schemeClr val="bg1"/>
              </a:solidFill>
            </a:endParaRPr>
          </a:p>
        </p:txBody>
      </p:sp>
      <p:sp>
        <p:nvSpPr>
          <p:cNvPr id="50" name="圆角矩形 49"/>
          <p:cNvSpPr/>
          <p:nvPr/>
        </p:nvSpPr>
        <p:spPr>
          <a:xfrm>
            <a:off x="2422525" y="250825"/>
            <a:ext cx="3162300" cy="387985"/>
          </a:xfrm>
          <a:prstGeom prst="roundRect">
            <a:avLst>
              <a:gd name="adj" fmla="val 5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ym typeface="+mn-ea"/>
            </a:endParaRPr>
          </a:p>
        </p:txBody>
      </p:sp>
      <p:sp>
        <p:nvSpPr>
          <p:cNvPr id="2" name="文本框 1"/>
          <p:cNvSpPr txBox="1"/>
          <p:nvPr/>
        </p:nvSpPr>
        <p:spPr>
          <a:xfrm>
            <a:off x="1195705" y="1151255"/>
            <a:ext cx="10569575" cy="5631180"/>
          </a:xfrm>
          <a:prstGeom prst="rect">
            <a:avLst/>
          </a:prstGeom>
          <a:noFill/>
        </p:spPr>
        <p:txBody>
          <a:bodyPr wrap="square" rtlCol="0" anchor="t">
            <a:spAutoFit/>
          </a:bodyPr>
          <a:p>
            <a:pPr marL="0" marR="0" lvl="0" algn="l" defTabSz="914400" rtl="0" eaLnBrk="0" fontAlgn="base" hangingPunct="0">
              <a:lnSpc>
                <a:spcPct val="150000"/>
              </a:lnSpc>
              <a:spcBef>
                <a:spcPts val="0"/>
              </a:spcBef>
              <a:buClrTx/>
              <a:buSzTx/>
              <a:buFont typeface="Arial" panose="020B0604020202020204" pitchFamily="34" charset="0"/>
              <a:buNone/>
              <a:defRPr/>
            </a:pPr>
            <a:r>
              <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rPr>
              <a:t>（十三）</a:t>
            </a:r>
            <a:endPar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457200" marR="0" lvl="0" indent="-457200" algn="l" defTabSz="914400" rtl="0" eaLnBrk="0" fontAlgn="base" hangingPunct="0">
              <a:lnSpc>
                <a:spcPct val="150000"/>
              </a:lnSpc>
              <a:spcBef>
                <a:spcPts val="0"/>
              </a:spcBef>
              <a:buClrTx/>
              <a:buSzTx/>
              <a:buFont typeface="Arial" panose="020B0604020202020204" pitchFamily="34" charset="0"/>
              <a:buChar char="•"/>
              <a:defRPr/>
            </a:pPr>
            <a:r>
              <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rPr>
              <a:t>《中华人民共和国刑法》</a:t>
            </a:r>
            <a:endPar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algn="l" defTabSz="914400" rtl="0" eaLnBrk="0" fontAlgn="base" hangingPunct="0">
              <a:lnSpc>
                <a:spcPct val="150000"/>
              </a:lnSpc>
              <a:spcBef>
                <a:spcPts val="0"/>
              </a:spcBef>
              <a:buClrTx/>
              <a:buSzTx/>
              <a:buFont typeface="Arial" panose="020B0604020202020204" pitchFamily="34" charset="0"/>
              <a:buNone/>
              <a:defRPr/>
            </a:pPr>
            <a:r>
              <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en-US" altLang="zh-CN" sz="3000">
                <a:latin typeface="微软雅黑" panose="020B0503020204020204" pitchFamily="34" charset="-122"/>
                <a:ea typeface="微软雅黑" panose="020B0503020204020204" pitchFamily="34" charset="-122"/>
                <a:cs typeface="微软雅黑" panose="020B0503020204020204" pitchFamily="34" charset="-122"/>
                <a:sym typeface="+mn-ea"/>
              </a:rPr>
              <a:t>152</a:t>
            </a:r>
            <a:r>
              <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rPr>
              <a:t>条</a:t>
            </a:r>
            <a:r>
              <a:rPr lang="en-US" altLang="zh-CN" sz="3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rPr>
              <a:t>走私废物罪</a:t>
            </a:r>
            <a:r>
              <a:rPr lang="en-US" altLang="zh-CN" sz="300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30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algn="l" defTabSz="914400" rtl="0" eaLnBrk="0" fontAlgn="base" hangingPunct="0">
              <a:lnSpc>
                <a:spcPct val="150000"/>
              </a:lnSpc>
              <a:spcBef>
                <a:spcPts val="0"/>
              </a:spcBef>
              <a:buClrTx/>
              <a:buSzTx/>
              <a:buFont typeface="Arial" panose="020B0604020202020204" pitchFamily="34" charset="0"/>
              <a:buNone/>
              <a:defRPr/>
            </a:pPr>
            <a:r>
              <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en-US" altLang="zh-CN" sz="3000">
                <a:latin typeface="微软雅黑" panose="020B0503020204020204" pitchFamily="34" charset="-122"/>
                <a:ea typeface="微软雅黑" panose="020B0503020204020204" pitchFamily="34" charset="-122"/>
                <a:cs typeface="微软雅黑" panose="020B0503020204020204" pitchFamily="34" charset="-122"/>
                <a:sym typeface="+mn-ea"/>
              </a:rPr>
              <a:t>225</a:t>
            </a:r>
            <a:r>
              <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rPr>
              <a:t>条</a:t>
            </a:r>
            <a:r>
              <a:rPr lang="en-US" altLang="zh-CN" sz="3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rPr>
              <a:t>非法经营罪</a:t>
            </a:r>
            <a:r>
              <a:rPr lang="en-US" altLang="zh-CN" sz="300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30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algn="l" defTabSz="914400" rtl="0" eaLnBrk="0" fontAlgn="base" hangingPunct="0">
              <a:lnSpc>
                <a:spcPct val="150000"/>
              </a:lnSpc>
              <a:spcBef>
                <a:spcPts val="0"/>
              </a:spcBef>
              <a:buClrTx/>
              <a:buSzTx/>
              <a:buFont typeface="Arial" panose="020B0604020202020204" pitchFamily="34" charset="0"/>
              <a:buNone/>
              <a:defRPr/>
            </a:pPr>
            <a:r>
              <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en-US" altLang="zh-CN" sz="3000">
                <a:latin typeface="微软雅黑" panose="020B0503020204020204" pitchFamily="34" charset="-122"/>
                <a:ea typeface="微软雅黑" panose="020B0503020204020204" pitchFamily="34" charset="-122"/>
                <a:cs typeface="微软雅黑" panose="020B0503020204020204" pitchFamily="34" charset="-122"/>
                <a:sym typeface="+mn-ea"/>
              </a:rPr>
              <a:t>338</a:t>
            </a:r>
            <a:r>
              <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rPr>
              <a:t>条</a:t>
            </a:r>
            <a:r>
              <a:rPr lang="en-US" altLang="zh-CN" sz="3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rPr>
              <a:t>污染环境罪</a:t>
            </a:r>
            <a:r>
              <a:rPr lang="en-US" altLang="zh-CN" sz="300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30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algn="l" defTabSz="914400" rtl="0" eaLnBrk="0" fontAlgn="base" hangingPunct="0">
              <a:lnSpc>
                <a:spcPct val="150000"/>
              </a:lnSpc>
              <a:spcBef>
                <a:spcPts val="0"/>
              </a:spcBef>
              <a:buClrTx/>
              <a:buSzTx/>
              <a:buFont typeface="Arial" panose="020B0604020202020204" pitchFamily="34" charset="0"/>
              <a:buNone/>
              <a:defRPr/>
            </a:pPr>
            <a:r>
              <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en-US" altLang="zh-CN" sz="3000">
                <a:latin typeface="微软雅黑" panose="020B0503020204020204" pitchFamily="34" charset="-122"/>
                <a:ea typeface="微软雅黑" panose="020B0503020204020204" pitchFamily="34" charset="-122"/>
                <a:cs typeface="微软雅黑" panose="020B0503020204020204" pitchFamily="34" charset="-122"/>
                <a:sym typeface="+mn-ea"/>
              </a:rPr>
              <a:t>339</a:t>
            </a:r>
            <a:r>
              <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rPr>
              <a:t>条</a:t>
            </a:r>
            <a:r>
              <a:rPr lang="en-US" altLang="zh-CN" sz="3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rPr>
              <a:t>非法处置进口的固体废物罪</a:t>
            </a:r>
            <a:r>
              <a:rPr lang="en-US" altLang="zh-CN" sz="300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30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457200" marR="0" lvl="0" indent="-457200" algn="l" defTabSz="914400" rtl="0" eaLnBrk="0" fontAlgn="base" hangingPunct="0">
              <a:lnSpc>
                <a:spcPct val="150000"/>
              </a:lnSpc>
              <a:spcBef>
                <a:spcPts val="0"/>
              </a:spcBef>
              <a:buClrTx/>
              <a:buSzTx/>
              <a:buFont typeface="Arial" panose="020B0604020202020204" pitchFamily="34" charset="0"/>
              <a:buChar char="•"/>
              <a:defRPr/>
            </a:pPr>
            <a:r>
              <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rPr>
              <a:t>《中华人民共和国环境保护税法》</a:t>
            </a:r>
            <a:endPar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0" indent="0" algn="l" defTabSz="914400" rtl="0" eaLnBrk="0" fontAlgn="base" hangingPunct="0">
              <a:lnSpc>
                <a:spcPct val="150000"/>
              </a:lnSpc>
              <a:spcBef>
                <a:spcPts val="0"/>
              </a:spcBef>
              <a:buClrTx/>
              <a:buSzTx/>
              <a:buFont typeface="Arial" panose="020B0604020202020204" pitchFamily="34" charset="0"/>
              <a:buNone/>
              <a:defRPr/>
            </a:pPr>
            <a:r>
              <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rPr>
              <a:t>   费改税</a:t>
            </a:r>
            <a:r>
              <a:rPr lang="en-US" altLang="zh-CN" sz="3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rPr>
              <a:t>多拍多收、少排少收</a:t>
            </a:r>
            <a:r>
              <a:rPr lang="en-US" altLang="zh-CN" sz="3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rPr>
              <a:t>原则</a:t>
            </a:r>
            <a:endParaRPr lang="zh-CN" altLang="en-US" sz="3000" dirty="0">
              <a:ln>
                <a:noFill/>
              </a:ln>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1294765" y="873125"/>
            <a:ext cx="6246495" cy="521970"/>
          </a:xfrm>
          <a:prstGeom prst="rect">
            <a:avLst/>
          </a:prstGeom>
          <a:noFill/>
        </p:spPr>
        <p:txBody>
          <a:bodyPr wrap="square" rtlCol="0">
            <a:spAutoFit/>
          </a:bodyPr>
          <a:p>
            <a:pPr marL="342900" indent="-342900">
              <a:buFont typeface="Arial" panose="020B0604020202020204" pitchFamily="34" charset="0"/>
              <a:buChar char="•"/>
            </a:pPr>
            <a:r>
              <a:rPr lang="zh-CN" altLang="en-US" sz="2800">
                <a:solidFill>
                  <a:schemeClr val="accent3">
                    <a:lumMod val="75000"/>
                  </a:schemeClr>
                </a:solidFill>
                <a:latin typeface="楷体" panose="02010609060101010101" charset="-122"/>
                <a:ea typeface="楷体" panose="02010609060101010101" charset="-122"/>
              </a:rPr>
              <a:t>法律制度衔接</a:t>
            </a:r>
            <a:endParaRPr lang="zh-CN" altLang="en-US" sz="2800">
              <a:solidFill>
                <a:schemeClr val="accent3">
                  <a:lumMod val="75000"/>
                </a:schemeClr>
              </a:solidFill>
              <a:latin typeface="楷体" panose="02010609060101010101" charset="-122"/>
              <a:ea typeface="楷体" panose="02010609060101010101" charset="-122"/>
            </a:endParaRPr>
          </a:p>
        </p:txBody>
      </p:sp>
    </p:spTree>
    <p:custDataLst>
      <p:tags r:id="rId1"/>
    </p:custData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flipV="1">
            <a:off x="-3175" y="6689725"/>
            <a:ext cx="12191365" cy="168275"/>
          </a:xfrm>
          <a:prstGeom prst="rect">
            <a:avLst/>
          </a:prstGeom>
          <a:gradFill>
            <a:gsLst>
              <a:gs pos="0">
                <a:srgbClr val="0070C0">
                  <a:alpha val="94000"/>
                </a:srgbClr>
              </a:gs>
              <a:gs pos="100000">
                <a:srgbClr val="00B050">
                  <a:alpha val="7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11" name="直角三角形 10"/>
          <p:cNvSpPr/>
          <p:nvPr/>
        </p:nvSpPr>
        <p:spPr>
          <a:xfrm rot="16200000">
            <a:off x="2148840" y="1733550"/>
            <a:ext cx="144780" cy="14478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3" name="组合 32"/>
          <p:cNvGrpSpPr/>
          <p:nvPr/>
        </p:nvGrpSpPr>
        <p:grpSpPr>
          <a:xfrm>
            <a:off x="857885" y="1249045"/>
            <a:ext cx="6415405" cy="4525645"/>
            <a:chOff x="7387" y="2376"/>
            <a:chExt cx="10103" cy="7127"/>
          </a:xfrm>
        </p:grpSpPr>
        <p:sp>
          <p:nvSpPr>
            <p:cNvPr id="35" name="矩形 34"/>
            <p:cNvSpPr/>
            <p:nvPr/>
          </p:nvSpPr>
          <p:spPr>
            <a:xfrm>
              <a:off x="7387" y="2376"/>
              <a:ext cx="10103" cy="667"/>
            </a:xfrm>
            <a:prstGeom prst="rect">
              <a:avLst/>
            </a:prstGeom>
            <a:noFill/>
          </p:spPr>
          <p:txBody>
            <a:bodyPr wrap="square" rtlCol="0">
              <a:spAutoFit/>
            </a:bodyPr>
            <a:lstStyle/>
            <a:p>
              <a:pPr>
                <a:lnSpc>
                  <a:spcPct val="120000"/>
                </a:lnSpc>
              </a:pPr>
              <a:endParaRPr lang="zh-CN" sz="1800" dirty="0">
                <a:solidFill>
                  <a:schemeClr val="tx1"/>
                </a:solidFill>
                <a:latin typeface="+mn-ea"/>
                <a:cs typeface="+mn-ea"/>
                <a:sym typeface="+mn-lt"/>
              </a:endParaRPr>
            </a:p>
          </p:txBody>
        </p:sp>
        <p:sp>
          <p:nvSpPr>
            <p:cNvPr id="36" name="矩形 35"/>
            <p:cNvSpPr/>
            <p:nvPr/>
          </p:nvSpPr>
          <p:spPr>
            <a:xfrm>
              <a:off x="7387" y="8836"/>
              <a:ext cx="10033" cy="667"/>
            </a:xfrm>
            <a:prstGeom prst="rect">
              <a:avLst/>
            </a:prstGeom>
            <a:noFill/>
          </p:spPr>
          <p:txBody>
            <a:bodyPr wrap="square" rtlCol="0">
              <a:spAutoFit/>
            </a:bodyPr>
            <a:lstStyle/>
            <a:p>
              <a:pPr>
                <a:lnSpc>
                  <a:spcPct val="120000"/>
                </a:lnSpc>
              </a:pPr>
              <a:endParaRPr lang="zh-CN" altLang="zh-CN" sz="1800" dirty="0">
                <a:latin typeface="+mj-ea"/>
                <a:ea typeface="+mj-ea"/>
                <a:cs typeface="+mn-ea"/>
                <a:sym typeface="+mn-lt"/>
              </a:endParaRPr>
            </a:p>
          </p:txBody>
        </p:sp>
        <p:sp>
          <p:nvSpPr>
            <p:cNvPr id="37" name="矩形 36"/>
            <p:cNvSpPr/>
            <p:nvPr/>
          </p:nvSpPr>
          <p:spPr>
            <a:xfrm>
              <a:off x="7387" y="3991"/>
              <a:ext cx="10102" cy="667"/>
            </a:xfrm>
            <a:prstGeom prst="rect">
              <a:avLst/>
            </a:prstGeom>
            <a:noFill/>
          </p:spPr>
          <p:txBody>
            <a:bodyPr wrap="square" rtlCol="0">
              <a:spAutoFit/>
            </a:bodyPr>
            <a:lstStyle/>
            <a:p>
              <a:pPr algn="just">
                <a:lnSpc>
                  <a:spcPct val="120000"/>
                </a:lnSpc>
              </a:pPr>
              <a:endParaRPr lang="zh-CN" sz="1800" dirty="0">
                <a:latin typeface="+mj-ea"/>
                <a:ea typeface="+mj-ea"/>
                <a:cs typeface="+mn-ea"/>
                <a:sym typeface="+mn-lt"/>
              </a:endParaRPr>
            </a:p>
          </p:txBody>
        </p:sp>
        <p:sp>
          <p:nvSpPr>
            <p:cNvPr id="38" name="矩形 37"/>
            <p:cNvSpPr/>
            <p:nvPr/>
          </p:nvSpPr>
          <p:spPr>
            <a:xfrm>
              <a:off x="7387" y="5606"/>
              <a:ext cx="10101" cy="667"/>
            </a:xfrm>
            <a:prstGeom prst="rect">
              <a:avLst/>
            </a:prstGeom>
            <a:noFill/>
          </p:spPr>
          <p:txBody>
            <a:bodyPr wrap="square" rtlCol="0">
              <a:spAutoFit/>
            </a:bodyPr>
            <a:lstStyle/>
            <a:p>
              <a:pPr algn="just">
                <a:lnSpc>
                  <a:spcPct val="120000"/>
                </a:lnSpc>
              </a:pPr>
              <a:endParaRPr lang="zh-CN" altLang="zh-CN" sz="1800" dirty="0">
                <a:latin typeface="+mj-ea"/>
                <a:ea typeface="+mj-ea"/>
                <a:cs typeface="+mn-ea"/>
                <a:sym typeface="+mn-lt"/>
              </a:endParaRPr>
            </a:p>
          </p:txBody>
        </p:sp>
        <p:sp>
          <p:nvSpPr>
            <p:cNvPr id="39" name="矩形 38"/>
            <p:cNvSpPr/>
            <p:nvPr/>
          </p:nvSpPr>
          <p:spPr>
            <a:xfrm>
              <a:off x="7387" y="7216"/>
              <a:ext cx="10102" cy="710"/>
            </a:xfrm>
            <a:prstGeom prst="rect">
              <a:avLst/>
            </a:prstGeom>
            <a:noFill/>
          </p:spPr>
          <p:txBody>
            <a:bodyPr wrap="square" rtlCol="0">
              <a:spAutoFit/>
            </a:bodyPr>
            <a:lstStyle/>
            <a:p>
              <a:pPr algn="just" eaLnBrk="1" latinLnBrk="0" hangingPunct="1">
                <a:lnSpc>
                  <a:spcPct val="130000"/>
                </a:lnSpc>
                <a:spcBef>
                  <a:spcPts val="800"/>
                </a:spcBef>
                <a:buNone/>
              </a:pPr>
              <a:endParaRPr lang="zh-CN" altLang="zh-CN" sz="1800" dirty="0">
                <a:latin typeface="+mj-ea"/>
                <a:ea typeface="+mj-ea"/>
                <a:cs typeface="+mn-ea"/>
                <a:sym typeface="+mn-lt"/>
              </a:endParaRPr>
            </a:p>
          </p:txBody>
        </p:sp>
      </p:grpSp>
      <p:grpSp>
        <p:nvGrpSpPr>
          <p:cNvPr id="40" name="组合 39"/>
          <p:cNvGrpSpPr/>
          <p:nvPr/>
        </p:nvGrpSpPr>
        <p:grpSpPr>
          <a:xfrm>
            <a:off x="759460" y="1297940"/>
            <a:ext cx="35560" cy="4808220"/>
            <a:chOff x="8009" y="2044"/>
            <a:chExt cx="56" cy="7572"/>
          </a:xfrm>
        </p:grpSpPr>
        <p:sp>
          <p:nvSpPr>
            <p:cNvPr id="41" name="剪去对角的矩形 40"/>
            <p:cNvSpPr/>
            <p:nvPr/>
          </p:nvSpPr>
          <p:spPr>
            <a:xfrm>
              <a:off x="8009" y="204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剪去对角的矩形 41"/>
            <p:cNvSpPr/>
            <p:nvPr/>
          </p:nvSpPr>
          <p:spPr>
            <a:xfrm>
              <a:off x="8009" y="3659"/>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剪去对角的矩形 42"/>
            <p:cNvSpPr/>
            <p:nvPr/>
          </p:nvSpPr>
          <p:spPr>
            <a:xfrm>
              <a:off x="8009" y="527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剪去对角的矩形 43"/>
            <p:cNvSpPr/>
            <p:nvPr/>
          </p:nvSpPr>
          <p:spPr>
            <a:xfrm>
              <a:off x="8009" y="6889"/>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剪去对角的矩形 44"/>
            <p:cNvSpPr/>
            <p:nvPr/>
          </p:nvSpPr>
          <p:spPr>
            <a:xfrm>
              <a:off x="8009" y="850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圆角矩形 45"/>
          <p:cNvSpPr/>
          <p:nvPr/>
        </p:nvSpPr>
        <p:spPr>
          <a:xfrm>
            <a:off x="320040" y="250825"/>
            <a:ext cx="2949575" cy="415290"/>
          </a:xfrm>
          <a:prstGeom prst="roundRect">
            <a:avLst>
              <a:gd name="adj" fmla="val 50000"/>
            </a:avLst>
          </a:prstGeom>
          <a:gradFill>
            <a:gsLst>
              <a:gs pos="0">
                <a:srgbClr val="0070C0">
                  <a:alpha val="94000"/>
                </a:srgbClr>
              </a:gs>
              <a:gs pos="100000">
                <a:srgbClr val="00B050">
                  <a:alpha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ym typeface="+mn-ea"/>
            </a:endParaRPr>
          </a:p>
        </p:txBody>
      </p:sp>
      <p:sp>
        <p:nvSpPr>
          <p:cNvPr id="49" name="文本框 48"/>
          <p:cNvSpPr txBox="1"/>
          <p:nvPr/>
        </p:nvSpPr>
        <p:spPr>
          <a:xfrm>
            <a:off x="383540" y="274320"/>
            <a:ext cx="2777490" cy="368300"/>
          </a:xfrm>
          <a:prstGeom prst="rect">
            <a:avLst/>
          </a:prstGeom>
          <a:noFill/>
        </p:spPr>
        <p:txBody>
          <a:bodyPr wrap="none" rtlCol="0">
            <a:spAutoFit/>
          </a:bodyPr>
          <a:p>
            <a:pPr algn="l"/>
            <a:r>
              <a:rPr lang="en-US" altLang="zh-CN">
                <a:solidFill>
                  <a:schemeClr val="bg1"/>
                </a:solidFill>
              </a:rPr>
              <a:t>    PART03 .相关法律责任       </a:t>
            </a:r>
            <a:endParaRPr lang="zh-CN" altLang="en-US" b="1">
              <a:solidFill>
                <a:schemeClr val="bg1"/>
              </a:solidFill>
            </a:endParaRPr>
          </a:p>
        </p:txBody>
      </p:sp>
      <p:sp>
        <p:nvSpPr>
          <p:cNvPr id="50" name="圆角矩形 49"/>
          <p:cNvSpPr/>
          <p:nvPr/>
        </p:nvSpPr>
        <p:spPr>
          <a:xfrm>
            <a:off x="2422525" y="250825"/>
            <a:ext cx="3162300" cy="387985"/>
          </a:xfrm>
          <a:prstGeom prst="roundRect">
            <a:avLst>
              <a:gd name="adj" fmla="val 5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ym typeface="+mn-ea"/>
            </a:endParaRPr>
          </a:p>
        </p:txBody>
      </p:sp>
      <p:sp>
        <p:nvSpPr>
          <p:cNvPr id="3" name="文本框 2"/>
          <p:cNvSpPr txBox="1"/>
          <p:nvPr/>
        </p:nvSpPr>
        <p:spPr>
          <a:xfrm>
            <a:off x="1363345" y="1463675"/>
            <a:ext cx="9465945" cy="4477385"/>
          </a:xfrm>
          <a:prstGeom prst="rect">
            <a:avLst/>
          </a:prstGeom>
          <a:noFill/>
        </p:spPr>
        <p:txBody>
          <a:bodyPr wrap="square" rtlCol="0" anchor="t">
            <a:spAutoFit/>
          </a:bodyPr>
          <a:p>
            <a:pPr marL="457200" indent="-457200" algn="l" eaLnBrk="0" fontAlgn="base" hangingPunct="0">
              <a:lnSpc>
                <a:spcPct val="150000"/>
              </a:lnSpc>
              <a:spcBef>
                <a:spcPts val="0"/>
              </a:spcBef>
              <a:buClrTx/>
              <a:buSzTx/>
              <a:buFont typeface="Arial" panose="020B0604020202020204" pitchFamily="34" charset="0"/>
              <a:buChar char="•"/>
              <a:defRPr/>
            </a:pPr>
            <a:r>
              <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rPr>
              <a:t>《环境保护行政执法与刑事司法衔接工作办法》</a:t>
            </a:r>
            <a:endPar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eaLnBrk="0" fontAlgn="base" hangingPunct="0">
              <a:lnSpc>
                <a:spcPct val="150000"/>
              </a:lnSpc>
              <a:spcBef>
                <a:spcPts val="0"/>
              </a:spcBef>
              <a:buClrTx/>
              <a:buSzTx/>
              <a:buFont typeface="Arial" panose="020B0604020202020204" pitchFamily="34" charset="0"/>
              <a:defRPr/>
            </a:pPr>
            <a:r>
              <a:rPr lang="en-US" altLang="zh-CN" sz="32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2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en-US" altLang="zh-CN" sz="32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16</a:t>
            </a:r>
            <a:r>
              <a:rPr lang="zh-CN" altLang="en-US" sz="32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条规定：环保部门向公安机关移送涉嫌环境犯罪案件，已作出的警告、责令停产停业、暂扣或者吊销许可证的行政处罚决定，不停止执行；</a:t>
            </a:r>
            <a:endParaRPr lang="zh-CN" altLang="en-US" sz="3200" dirty="0">
              <a:ln>
                <a:noFill/>
              </a:ln>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eaLnBrk="0" fontAlgn="base" hangingPunct="0">
              <a:lnSpc>
                <a:spcPct val="150000"/>
              </a:lnSpc>
              <a:spcBef>
                <a:spcPts val="0"/>
              </a:spcBef>
              <a:buClrTx/>
              <a:buSzTx/>
              <a:buFont typeface="Arial" panose="020B0604020202020204" pitchFamily="34" charset="0"/>
              <a:defRPr/>
            </a:pPr>
            <a:r>
              <a:rPr lang="zh-CN" altLang="en-US" sz="32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涉嫌犯罪案件的移送办理期间，不计入行政处罚期限</a:t>
            </a:r>
            <a:endParaRPr lang="zh-CN" altLang="en-US"/>
          </a:p>
        </p:txBody>
      </p:sp>
    </p:spTree>
    <p:custDataLst>
      <p:tags r:id="rId1"/>
    </p:custData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flipV="1">
            <a:off x="-3175" y="6689725"/>
            <a:ext cx="12191365" cy="168275"/>
          </a:xfrm>
          <a:prstGeom prst="rect">
            <a:avLst/>
          </a:prstGeom>
          <a:gradFill>
            <a:gsLst>
              <a:gs pos="0">
                <a:srgbClr val="0070C0">
                  <a:alpha val="94000"/>
                </a:srgbClr>
              </a:gs>
              <a:gs pos="100000">
                <a:srgbClr val="00B050">
                  <a:alpha val="7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11" name="直角三角形 10"/>
          <p:cNvSpPr/>
          <p:nvPr/>
        </p:nvSpPr>
        <p:spPr>
          <a:xfrm rot="16200000">
            <a:off x="2148840" y="1733550"/>
            <a:ext cx="144780" cy="14478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3" name="组合 32"/>
          <p:cNvGrpSpPr/>
          <p:nvPr/>
        </p:nvGrpSpPr>
        <p:grpSpPr>
          <a:xfrm>
            <a:off x="857885" y="1249045"/>
            <a:ext cx="6415405" cy="4525645"/>
            <a:chOff x="7387" y="2376"/>
            <a:chExt cx="10103" cy="7127"/>
          </a:xfrm>
        </p:grpSpPr>
        <p:sp>
          <p:nvSpPr>
            <p:cNvPr id="35" name="矩形 34"/>
            <p:cNvSpPr/>
            <p:nvPr/>
          </p:nvSpPr>
          <p:spPr>
            <a:xfrm>
              <a:off x="7387" y="2376"/>
              <a:ext cx="10103" cy="667"/>
            </a:xfrm>
            <a:prstGeom prst="rect">
              <a:avLst/>
            </a:prstGeom>
            <a:noFill/>
          </p:spPr>
          <p:txBody>
            <a:bodyPr wrap="square" rtlCol="0">
              <a:spAutoFit/>
            </a:bodyPr>
            <a:lstStyle/>
            <a:p>
              <a:pPr>
                <a:lnSpc>
                  <a:spcPct val="120000"/>
                </a:lnSpc>
              </a:pPr>
              <a:endParaRPr lang="zh-CN" sz="1800" dirty="0">
                <a:solidFill>
                  <a:schemeClr val="tx1"/>
                </a:solidFill>
                <a:latin typeface="+mn-ea"/>
                <a:cs typeface="+mn-ea"/>
                <a:sym typeface="+mn-lt"/>
              </a:endParaRPr>
            </a:p>
          </p:txBody>
        </p:sp>
        <p:sp>
          <p:nvSpPr>
            <p:cNvPr id="36" name="矩形 35"/>
            <p:cNvSpPr/>
            <p:nvPr/>
          </p:nvSpPr>
          <p:spPr>
            <a:xfrm>
              <a:off x="7387" y="8836"/>
              <a:ext cx="10033" cy="667"/>
            </a:xfrm>
            <a:prstGeom prst="rect">
              <a:avLst/>
            </a:prstGeom>
            <a:noFill/>
          </p:spPr>
          <p:txBody>
            <a:bodyPr wrap="square" rtlCol="0">
              <a:spAutoFit/>
            </a:bodyPr>
            <a:lstStyle/>
            <a:p>
              <a:pPr>
                <a:lnSpc>
                  <a:spcPct val="120000"/>
                </a:lnSpc>
              </a:pPr>
              <a:endParaRPr lang="zh-CN" altLang="zh-CN" sz="1800" dirty="0">
                <a:latin typeface="+mj-ea"/>
                <a:ea typeface="+mj-ea"/>
                <a:cs typeface="+mn-ea"/>
                <a:sym typeface="+mn-lt"/>
              </a:endParaRPr>
            </a:p>
          </p:txBody>
        </p:sp>
        <p:sp>
          <p:nvSpPr>
            <p:cNvPr id="37" name="矩形 36"/>
            <p:cNvSpPr/>
            <p:nvPr/>
          </p:nvSpPr>
          <p:spPr>
            <a:xfrm>
              <a:off x="7387" y="3991"/>
              <a:ext cx="10102" cy="667"/>
            </a:xfrm>
            <a:prstGeom prst="rect">
              <a:avLst/>
            </a:prstGeom>
            <a:noFill/>
          </p:spPr>
          <p:txBody>
            <a:bodyPr wrap="square" rtlCol="0">
              <a:spAutoFit/>
            </a:bodyPr>
            <a:lstStyle/>
            <a:p>
              <a:pPr algn="just">
                <a:lnSpc>
                  <a:spcPct val="120000"/>
                </a:lnSpc>
              </a:pPr>
              <a:endParaRPr lang="zh-CN" sz="1800" dirty="0">
                <a:latin typeface="+mj-ea"/>
                <a:ea typeface="+mj-ea"/>
                <a:cs typeface="+mn-ea"/>
                <a:sym typeface="+mn-lt"/>
              </a:endParaRPr>
            </a:p>
          </p:txBody>
        </p:sp>
        <p:sp>
          <p:nvSpPr>
            <p:cNvPr id="38" name="矩形 37"/>
            <p:cNvSpPr/>
            <p:nvPr/>
          </p:nvSpPr>
          <p:spPr>
            <a:xfrm>
              <a:off x="7387" y="5606"/>
              <a:ext cx="10101" cy="667"/>
            </a:xfrm>
            <a:prstGeom prst="rect">
              <a:avLst/>
            </a:prstGeom>
            <a:noFill/>
          </p:spPr>
          <p:txBody>
            <a:bodyPr wrap="square" rtlCol="0">
              <a:spAutoFit/>
            </a:bodyPr>
            <a:lstStyle/>
            <a:p>
              <a:pPr algn="just">
                <a:lnSpc>
                  <a:spcPct val="120000"/>
                </a:lnSpc>
              </a:pPr>
              <a:endParaRPr lang="zh-CN" altLang="zh-CN" sz="1800" dirty="0">
                <a:latin typeface="+mj-ea"/>
                <a:ea typeface="+mj-ea"/>
                <a:cs typeface="+mn-ea"/>
                <a:sym typeface="+mn-lt"/>
              </a:endParaRPr>
            </a:p>
          </p:txBody>
        </p:sp>
        <p:sp>
          <p:nvSpPr>
            <p:cNvPr id="39" name="矩形 38"/>
            <p:cNvSpPr/>
            <p:nvPr/>
          </p:nvSpPr>
          <p:spPr>
            <a:xfrm>
              <a:off x="7387" y="7216"/>
              <a:ext cx="10102" cy="710"/>
            </a:xfrm>
            <a:prstGeom prst="rect">
              <a:avLst/>
            </a:prstGeom>
            <a:noFill/>
          </p:spPr>
          <p:txBody>
            <a:bodyPr wrap="square" rtlCol="0">
              <a:spAutoFit/>
            </a:bodyPr>
            <a:lstStyle/>
            <a:p>
              <a:pPr algn="just" eaLnBrk="1" latinLnBrk="0" hangingPunct="1">
                <a:lnSpc>
                  <a:spcPct val="130000"/>
                </a:lnSpc>
                <a:spcBef>
                  <a:spcPts val="800"/>
                </a:spcBef>
                <a:buNone/>
              </a:pPr>
              <a:endParaRPr lang="zh-CN" altLang="zh-CN" sz="1800" dirty="0">
                <a:latin typeface="+mj-ea"/>
                <a:ea typeface="+mj-ea"/>
                <a:cs typeface="+mn-ea"/>
                <a:sym typeface="+mn-lt"/>
              </a:endParaRPr>
            </a:p>
          </p:txBody>
        </p:sp>
      </p:grpSp>
      <p:grpSp>
        <p:nvGrpSpPr>
          <p:cNvPr id="40" name="组合 39"/>
          <p:cNvGrpSpPr/>
          <p:nvPr/>
        </p:nvGrpSpPr>
        <p:grpSpPr>
          <a:xfrm>
            <a:off x="759460" y="1297940"/>
            <a:ext cx="35560" cy="4808220"/>
            <a:chOff x="8009" y="2044"/>
            <a:chExt cx="56" cy="7572"/>
          </a:xfrm>
        </p:grpSpPr>
        <p:sp>
          <p:nvSpPr>
            <p:cNvPr id="41" name="剪去对角的矩形 40"/>
            <p:cNvSpPr/>
            <p:nvPr/>
          </p:nvSpPr>
          <p:spPr>
            <a:xfrm>
              <a:off x="8009" y="204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剪去对角的矩形 41"/>
            <p:cNvSpPr/>
            <p:nvPr/>
          </p:nvSpPr>
          <p:spPr>
            <a:xfrm>
              <a:off x="8009" y="3659"/>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剪去对角的矩形 42"/>
            <p:cNvSpPr/>
            <p:nvPr/>
          </p:nvSpPr>
          <p:spPr>
            <a:xfrm>
              <a:off x="8009" y="527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剪去对角的矩形 43"/>
            <p:cNvSpPr/>
            <p:nvPr/>
          </p:nvSpPr>
          <p:spPr>
            <a:xfrm>
              <a:off x="8009" y="6889"/>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剪去对角的矩形 44"/>
            <p:cNvSpPr/>
            <p:nvPr/>
          </p:nvSpPr>
          <p:spPr>
            <a:xfrm>
              <a:off x="8009" y="850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圆角矩形 45"/>
          <p:cNvSpPr/>
          <p:nvPr/>
        </p:nvSpPr>
        <p:spPr>
          <a:xfrm>
            <a:off x="320040" y="250825"/>
            <a:ext cx="2949575" cy="415290"/>
          </a:xfrm>
          <a:prstGeom prst="roundRect">
            <a:avLst>
              <a:gd name="adj" fmla="val 50000"/>
            </a:avLst>
          </a:prstGeom>
          <a:gradFill>
            <a:gsLst>
              <a:gs pos="0">
                <a:srgbClr val="0070C0">
                  <a:alpha val="94000"/>
                </a:srgbClr>
              </a:gs>
              <a:gs pos="100000">
                <a:srgbClr val="00B050">
                  <a:alpha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ym typeface="+mn-ea"/>
            </a:endParaRPr>
          </a:p>
        </p:txBody>
      </p:sp>
      <p:sp>
        <p:nvSpPr>
          <p:cNvPr id="49" name="文本框 48"/>
          <p:cNvSpPr txBox="1"/>
          <p:nvPr/>
        </p:nvSpPr>
        <p:spPr>
          <a:xfrm>
            <a:off x="383540" y="274320"/>
            <a:ext cx="2777490" cy="368300"/>
          </a:xfrm>
          <a:prstGeom prst="rect">
            <a:avLst/>
          </a:prstGeom>
          <a:noFill/>
        </p:spPr>
        <p:txBody>
          <a:bodyPr wrap="none" rtlCol="0">
            <a:spAutoFit/>
          </a:bodyPr>
          <a:p>
            <a:pPr algn="l"/>
            <a:r>
              <a:rPr lang="en-US" altLang="zh-CN">
                <a:solidFill>
                  <a:schemeClr val="bg1"/>
                </a:solidFill>
              </a:rPr>
              <a:t>    PART03 .相关法律责任       </a:t>
            </a:r>
            <a:endParaRPr lang="zh-CN" altLang="en-US" b="1">
              <a:solidFill>
                <a:schemeClr val="bg1"/>
              </a:solidFill>
            </a:endParaRPr>
          </a:p>
        </p:txBody>
      </p:sp>
      <p:sp>
        <p:nvSpPr>
          <p:cNvPr id="50" name="圆角矩形 49"/>
          <p:cNvSpPr/>
          <p:nvPr/>
        </p:nvSpPr>
        <p:spPr>
          <a:xfrm>
            <a:off x="2422525" y="250825"/>
            <a:ext cx="3162300" cy="387985"/>
          </a:xfrm>
          <a:prstGeom prst="roundRect">
            <a:avLst>
              <a:gd name="adj" fmla="val 5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ym typeface="+mn-ea"/>
            </a:endParaRPr>
          </a:p>
        </p:txBody>
      </p:sp>
      <p:sp>
        <p:nvSpPr>
          <p:cNvPr id="2" name="文本框 1"/>
          <p:cNvSpPr txBox="1"/>
          <p:nvPr/>
        </p:nvSpPr>
        <p:spPr>
          <a:xfrm>
            <a:off x="1012825" y="1016635"/>
            <a:ext cx="10569575" cy="6369685"/>
          </a:xfrm>
          <a:prstGeom prst="rect">
            <a:avLst/>
          </a:prstGeom>
          <a:noFill/>
        </p:spPr>
        <p:txBody>
          <a:bodyPr wrap="square" rtlCol="0" anchor="t">
            <a:spAutoFit/>
          </a:bodyPr>
          <a:p>
            <a:pPr marL="0" marR="0" lvl="0" algn="l" defTabSz="914400" rtl="0" eaLnBrk="0" fontAlgn="base" hangingPunct="0">
              <a:lnSpc>
                <a:spcPct val="150000"/>
              </a:lnSpc>
              <a:spcBef>
                <a:spcPts val="0"/>
              </a:spcBef>
              <a:buClrTx/>
              <a:buSzTx/>
              <a:buFont typeface="Arial" panose="020B0604020202020204" pitchFamily="34" charset="0"/>
              <a:buNone/>
              <a:defRPr/>
            </a:pPr>
            <a:r>
              <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rPr>
              <a:t>《关于办理环境污染刑事案件适用法律若干问题的解释》</a:t>
            </a:r>
            <a:endParaRPr lang="zh-CN" altLang="en-US" sz="3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algn="l" defTabSz="914400" rtl="0" eaLnBrk="0" fontAlgn="base" hangingPunct="0">
              <a:lnSpc>
                <a:spcPct val="150000"/>
              </a:lnSpc>
              <a:spcBef>
                <a:spcPts val="0"/>
              </a:spcBef>
              <a:buClrTx/>
              <a:buSzTx/>
              <a:buFont typeface="Arial" panose="020B0604020202020204" pitchFamily="34" charset="0"/>
              <a:buNone/>
              <a:defRPr/>
            </a:pPr>
            <a:r>
              <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rPr>
              <a:t>  1、非法排放、倾倒、处置危险废物达到三吨（含三吨）以上的违法行为，认定为“严重污染环境”定罪处罚三年以下有期徒刑或者拘役，并处或者单处罚金，后果特别严重的，处三年以上七年以下有期徒刑，并处罚金。</a:t>
            </a:r>
            <a:endPar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algn="l" defTabSz="914400" rtl="0" eaLnBrk="0" fontAlgn="base" hangingPunct="0">
              <a:lnSpc>
                <a:spcPct val="150000"/>
              </a:lnSpc>
              <a:spcBef>
                <a:spcPts val="0"/>
              </a:spcBef>
              <a:buClrTx/>
              <a:buSzTx/>
              <a:buFont typeface="Arial" panose="020B0604020202020204" pitchFamily="34" charset="0"/>
              <a:buNone/>
              <a:defRPr/>
            </a:pPr>
            <a:r>
              <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rPr>
              <a:t>2、明知他人无危险废物许可证，向其提供或者委托其收集、贮存、利用、处置危险废物，严重污染环境的，第7条规定，以共同犯罪论处。</a:t>
            </a:r>
            <a:endParaRPr lang="zh-CN" altLang="en-US" sz="30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algn="l" defTabSz="914400" rtl="0" eaLnBrk="0" fontAlgn="base" hangingPunct="0">
              <a:lnSpc>
                <a:spcPct val="150000"/>
              </a:lnSpc>
              <a:spcBef>
                <a:spcPts val="0"/>
              </a:spcBef>
              <a:buClrTx/>
              <a:buSzTx/>
              <a:buFont typeface="Arial" panose="020B0604020202020204" pitchFamily="34" charset="0"/>
              <a:buNone/>
              <a:defRPr/>
            </a:pPr>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
    </p:custData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文本框 13"/>
          <p:cNvSpPr txBox="1"/>
          <p:nvPr/>
        </p:nvSpPr>
        <p:spPr>
          <a:xfrm>
            <a:off x="3960495" y="2072640"/>
            <a:ext cx="1807210" cy="1861185"/>
          </a:xfrm>
          <a:prstGeom prst="rect">
            <a:avLst/>
          </a:prstGeom>
          <a:noFill/>
        </p:spPr>
        <p:txBody>
          <a:bodyPr wrap="none" rtlCol="0">
            <a:spAutoFit/>
          </a:bodyPr>
          <a:p>
            <a:pPr algn="r"/>
            <a:r>
              <a:rPr lang="en-US" altLang="zh-CN" sz="11500">
                <a:solidFill>
                  <a:schemeClr val="tx1"/>
                </a:solidFill>
                <a:cs typeface="+mn-lt"/>
              </a:rPr>
              <a:t>04</a:t>
            </a:r>
            <a:endParaRPr lang="en-US" altLang="zh-CN" sz="11500">
              <a:solidFill>
                <a:schemeClr val="tx1"/>
              </a:solidFill>
              <a:cs typeface="+mn-lt"/>
            </a:endParaRPr>
          </a:p>
        </p:txBody>
      </p:sp>
      <p:sp>
        <p:nvSpPr>
          <p:cNvPr id="15" name="文本框 14"/>
          <p:cNvSpPr txBox="1"/>
          <p:nvPr/>
        </p:nvSpPr>
        <p:spPr>
          <a:xfrm>
            <a:off x="4312285" y="1461770"/>
            <a:ext cx="989965" cy="460375"/>
          </a:xfrm>
          <a:prstGeom prst="rect">
            <a:avLst/>
          </a:prstGeom>
          <a:noFill/>
        </p:spPr>
        <p:txBody>
          <a:bodyPr wrap="none" rtlCol="0">
            <a:spAutoFit/>
          </a:bodyPr>
          <a:p>
            <a:r>
              <a:rPr lang="en-US" altLang="zh-CN" sz="2400" b="1">
                <a:solidFill>
                  <a:schemeClr val="tx1"/>
                </a:solidFill>
              </a:rPr>
              <a:t>PART</a:t>
            </a:r>
            <a:endParaRPr lang="en-US" altLang="zh-CN" sz="2400" b="1">
              <a:solidFill>
                <a:schemeClr val="tx1"/>
              </a:solidFill>
            </a:endParaRPr>
          </a:p>
        </p:txBody>
      </p:sp>
      <p:sp>
        <p:nvSpPr>
          <p:cNvPr id="16" name="文本框 15"/>
          <p:cNvSpPr txBox="1"/>
          <p:nvPr/>
        </p:nvSpPr>
        <p:spPr>
          <a:xfrm>
            <a:off x="3892550" y="4137660"/>
            <a:ext cx="2776220" cy="521970"/>
          </a:xfrm>
          <a:prstGeom prst="rect">
            <a:avLst/>
          </a:prstGeom>
          <a:noFill/>
        </p:spPr>
        <p:txBody>
          <a:bodyPr wrap="square" rtlCol="0">
            <a:spAutoFit/>
          </a:bodyPr>
          <a:p>
            <a:pPr algn="ctr"/>
            <a:r>
              <a:rPr lang="zh-CN" altLang="en-US" sz="2800" b="1" dirty="0">
                <a:solidFill>
                  <a:schemeClr val="tx1"/>
                </a:solidFill>
                <a:latin typeface="Arial" panose="020B0604020202020204" pitchFamily="34" charset="0"/>
                <a:ea typeface="微软雅黑" panose="020B0503020204020204" pitchFamily="34" charset="-122"/>
                <a:sym typeface="Arial" panose="020B0604020202020204" pitchFamily="34" charset="0"/>
              </a:rPr>
              <a:t>日常管理建议</a:t>
            </a:r>
            <a:endParaRPr lang="zh-CN" altLang="en-US" sz="28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矩形 2"/>
          <p:cNvSpPr/>
          <p:nvPr/>
        </p:nvSpPr>
        <p:spPr>
          <a:xfrm>
            <a:off x="2067560" y="1262380"/>
            <a:ext cx="6197600" cy="4333240"/>
          </a:xfrm>
          <a:prstGeom prst="rect">
            <a:avLst/>
          </a:prstGeom>
          <a:solidFill>
            <a:schemeClr val="accent3">
              <a:lumMod val="40000"/>
              <a:lumOff val="6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5469255" y="1955800"/>
            <a:ext cx="1807210" cy="1861185"/>
          </a:xfrm>
          <a:prstGeom prst="rect">
            <a:avLst/>
          </a:prstGeom>
          <a:noFill/>
        </p:spPr>
        <p:txBody>
          <a:bodyPr wrap="none" rtlCol="0">
            <a:spAutoFit/>
          </a:bodyPr>
          <a:lstStyle/>
          <a:p>
            <a:pPr algn="r"/>
            <a:r>
              <a:rPr lang="en-US" altLang="zh-CN" sz="11500">
                <a:ln/>
                <a:solidFill>
                  <a:schemeClr val="tx1"/>
                </a:solidFill>
                <a:effectLst>
                  <a:outerShdw blurRad="38100" dist="19050" dir="2700000" algn="tl" rotWithShape="0">
                    <a:schemeClr val="dk1">
                      <a:alpha val="40000"/>
                    </a:schemeClr>
                  </a:outerShdw>
                </a:effectLst>
                <a:cs typeface="+mn-lt"/>
              </a:rPr>
              <a:t>01</a:t>
            </a:r>
            <a:endParaRPr lang="en-US" altLang="zh-CN" sz="11500">
              <a:ln/>
              <a:solidFill>
                <a:schemeClr val="tx1"/>
              </a:solidFill>
              <a:effectLst>
                <a:outerShdw blurRad="38100" dist="19050" dir="2700000" algn="tl" rotWithShape="0">
                  <a:schemeClr val="dk1">
                    <a:alpha val="40000"/>
                  </a:schemeClr>
                </a:outerShdw>
              </a:effectLst>
              <a:cs typeface="+mn-lt"/>
            </a:endParaRPr>
          </a:p>
        </p:txBody>
      </p:sp>
      <p:sp>
        <p:nvSpPr>
          <p:cNvPr id="15" name="文本框 14"/>
          <p:cNvSpPr txBox="1"/>
          <p:nvPr/>
        </p:nvSpPr>
        <p:spPr>
          <a:xfrm>
            <a:off x="5469255" y="1437005"/>
            <a:ext cx="989965" cy="460375"/>
          </a:xfrm>
          <a:prstGeom prst="rect">
            <a:avLst/>
          </a:prstGeom>
          <a:noFill/>
        </p:spPr>
        <p:txBody>
          <a:bodyPr wrap="none" rtlCol="0">
            <a:spAutoFit/>
          </a:bodyPr>
          <a:lstStyle/>
          <a:p>
            <a:r>
              <a:rPr lang="en-US" altLang="zh-CN" sz="2400" b="1">
                <a:ln/>
                <a:solidFill>
                  <a:schemeClr val="tx1"/>
                </a:solidFill>
                <a:effectLst>
                  <a:outerShdw blurRad="38100" dist="19050" dir="2700000" algn="tl" rotWithShape="0">
                    <a:schemeClr val="dk1">
                      <a:alpha val="40000"/>
                    </a:schemeClr>
                  </a:outerShdw>
                </a:effectLst>
              </a:rPr>
              <a:t>PART</a:t>
            </a:r>
            <a:endParaRPr lang="en-US" altLang="zh-CN" sz="2400" b="1">
              <a:ln/>
              <a:solidFill>
                <a:schemeClr val="tx1"/>
              </a:solidFill>
              <a:effectLst>
                <a:outerShdw blurRad="38100" dist="19050" dir="2700000" algn="tl" rotWithShape="0">
                  <a:schemeClr val="dk1">
                    <a:alpha val="40000"/>
                  </a:schemeClr>
                </a:outerShdw>
              </a:effectLst>
            </a:endParaRPr>
          </a:p>
        </p:txBody>
      </p:sp>
      <p:sp>
        <p:nvSpPr>
          <p:cNvPr id="16" name="文本框 15"/>
          <p:cNvSpPr txBox="1"/>
          <p:nvPr/>
        </p:nvSpPr>
        <p:spPr>
          <a:xfrm>
            <a:off x="4832350" y="3825875"/>
            <a:ext cx="2777490" cy="521970"/>
          </a:xfrm>
          <a:prstGeom prst="rect">
            <a:avLst/>
          </a:prstGeom>
          <a:noFill/>
        </p:spPr>
        <p:txBody>
          <a:bodyPr wrap="square" rtlCol="0">
            <a:spAutoFit/>
            <a:scene3d>
              <a:camera prst="orthographicFront"/>
              <a:lightRig rig="threePt" dir="t"/>
            </a:scene3d>
          </a:bodyPr>
          <a:lstStyle/>
          <a:p>
            <a:pPr algn="r"/>
            <a:r>
              <a:rPr lang="zh-CN" altLang="en-US" sz="2800" b="1">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修订背景及意义</a:t>
            </a:r>
            <a:endParaRPr lang="zh-CN" altLang="en-US" sz="2800" b="1">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 name="矩形 2"/>
          <p:cNvSpPr/>
          <p:nvPr/>
        </p:nvSpPr>
        <p:spPr>
          <a:xfrm>
            <a:off x="2747010" y="1278890"/>
            <a:ext cx="6197600" cy="4333240"/>
          </a:xfrm>
          <a:prstGeom prst="rect">
            <a:avLst/>
          </a:prstGeom>
          <a:solidFill>
            <a:schemeClr val="accent3">
              <a:lumMod val="40000"/>
              <a:lumOff val="6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a:grayscl/>
            <a:lum bright="54000" contrast="18000"/>
          </a:blip>
          <a:stretch>
            <a:fillRect/>
          </a:stretch>
        </p:blipFill>
        <p:spPr>
          <a:xfrm>
            <a:off x="383540" y="1245870"/>
            <a:ext cx="3179445" cy="4773930"/>
          </a:xfrm>
          <a:prstGeom prst="rect">
            <a:avLst/>
          </a:prstGeom>
        </p:spPr>
      </p:pic>
      <p:cxnSp>
        <p:nvCxnSpPr>
          <p:cNvPr id="7" name="直接连接符 6"/>
          <p:cNvCxnSpPr/>
          <p:nvPr/>
        </p:nvCxnSpPr>
        <p:spPr>
          <a:xfrm>
            <a:off x="516255" y="2538095"/>
            <a:ext cx="2556510" cy="0"/>
          </a:xfrm>
          <a:prstGeom prst="line">
            <a:avLst/>
          </a:prstGeom>
          <a:ln>
            <a:solidFill>
              <a:srgbClr val="E6E6E6"/>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flipV="1">
            <a:off x="-3175" y="6689725"/>
            <a:ext cx="12191365" cy="168275"/>
          </a:xfrm>
          <a:prstGeom prst="rect">
            <a:avLst/>
          </a:prstGeom>
          <a:gradFill>
            <a:gsLst>
              <a:gs pos="0">
                <a:srgbClr val="0070C0">
                  <a:alpha val="94000"/>
                </a:srgbClr>
              </a:gs>
              <a:gs pos="100000">
                <a:srgbClr val="00B050">
                  <a:alpha val="7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11" name="直角三角形 10"/>
          <p:cNvSpPr/>
          <p:nvPr/>
        </p:nvSpPr>
        <p:spPr>
          <a:xfrm rot="16200000">
            <a:off x="2422525" y="2161540"/>
            <a:ext cx="144780" cy="14478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3" name="组合 32"/>
          <p:cNvGrpSpPr/>
          <p:nvPr/>
        </p:nvGrpSpPr>
        <p:grpSpPr>
          <a:xfrm>
            <a:off x="4472940" y="1301115"/>
            <a:ext cx="6415405" cy="4636135"/>
            <a:chOff x="7387" y="2376"/>
            <a:chExt cx="10103" cy="7301"/>
          </a:xfrm>
        </p:grpSpPr>
        <p:sp>
          <p:nvSpPr>
            <p:cNvPr id="35" name="矩形 34"/>
            <p:cNvSpPr/>
            <p:nvPr/>
          </p:nvSpPr>
          <p:spPr>
            <a:xfrm>
              <a:off x="7387" y="2376"/>
              <a:ext cx="10103" cy="841"/>
            </a:xfrm>
            <a:prstGeom prst="rect">
              <a:avLst/>
            </a:prstGeom>
            <a:noFill/>
          </p:spPr>
          <p:txBody>
            <a:bodyPr wrap="square" rtlCol="0">
              <a:spAutoFit/>
            </a:bodyPr>
            <a:lstStyle/>
            <a:p>
              <a:pPr>
                <a:lnSpc>
                  <a:spcPct val="120000"/>
                </a:lnSpc>
              </a:pPr>
              <a:r>
                <a:rPr lang="zh-CN" altLang="zh-CN" sz="2400" b="1" dirty="0">
                  <a:solidFill>
                    <a:schemeClr val="tx1"/>
                  </a:solidFill>
                  <a:latin typeface="+mn-ea"/>
                  <a:cs typeface="+mn-ea"/>
                  <a:sym typeface="+mn-lt"/>
                </a:rPr>
                <a:t>一、日常管理台账系统化</a:t>
              </a:r>
              <a:endParaRPr lang="zh-CN" altLang="zh-CN" sz="2400" b="1" dirty="0">
                <a:solidFill>
                  <a:schemeClr val="tx1"/>
                </a:solidFill>
                <a:latin typeface="+mn-ea"/>
                <a:cs typeface="+mn-ea"/>
                <a:sym typeface="+mn-lt"/>
              </a:endParaRPr>
            </a:p>
          </p:txBody>
        </p:sp>
        <p:sp>
          <p:nvSpPr>
            <p:cNvPr id="36" name="矩形 35"/>
            <p:cNvSpPr/>
            <p:nvPr/>
          </p:nvSpPr>
          <p:spPr>
            <a:xfrm>
              <a:off x="7387" y="8836"/>
              <a:ext cx="10033" cy="841"/>
            </a:xfrm>
            <a:prstGeom prst="rect">
              <a:avLst/>
            </a:prstGeom>
            <a:noFill/>
          </p:spPr>
          <p:txBody>
            <a:bodyPr wrap="square" rtlCol="0">
              <a:spAutoFit/>
            </a:bodyPr>
            <a:lstStyle/>
            <a:p>
              <a:pPr>
                <a:lnSpc>
                  <a:spcPct val="120000"/>
                </a:lnSpc>
              </a:pPr>
              <a:r>
                <a:rPr lang="zh-CN" altLang="zh-CN" sz="2400" b="1" dirty="0">
                  <a:latin typeface="+mj-ea"/>
                  <a:ea typeface="+mj-ea"/>
                  <a:cs typeface="+mn-ea"/>
                  <a:sym typeface="+mn-lt"/>
                </a:rPr>
                <a:t>五、善用系统平台，全程监控及信息化追溯</a:t>
              </a:r>
              <a:endParaRPr lang="zh-CN" altLang="zh-CN" sz="2400" b="1" dirty="0">
                <a:latin typeface="+mj-ea"/>
                <a:ea typeface="+mj-ea"/>
                <a:cs typeface="+mn-ea"/>
                <a:sym typeface="+mn-lt"/>
              </a:endParaRPr>
            </a:p>
          </p:txBody>
        </p:sp>
        <p:sp>
          <p:nvSpPr>
            <p:cNvPr id="37" name="矩形 36"/>
            <p:cNvSpPr/>
            <p:nvPr/>
          </p:nvSpPr>
          <p:spPr>
            <a:xfrm>
              <a:off x="7387" y="3991"/>
              <a:ext cx="10102" cy="841"/>
            </a:xfrm>
            <a:prstGeom prst="rect">
              <a:avLst/>
            </a:prstGeom>
            <a:noFill/>
          </p:spPr>
          <p:txBody>
            <a:bodyPr wrap="square" rtlCol="0">
              <a:spAutoFit/>
            </a:bodyPr>
            <a:lstStyle/>
            <a:p>
              <a:pPr>
                <a:lnSpc>
                  <a:spcPct val="120000"/>
                </a:lnSpc>
              </a:pPr>
              <a:r>
                <a:rPr lang="zh-CN" altLang="zh-CN" sz="2400" b="1" dirty="0">
                  <a:latin typeface="+mn-ea"/>
                  <a:cs typeface="+mn-ea"/>
                  <a:sym typeface="+mn-lt"/>
                </a:rPr>
                <a:t>二</a:t>
              </a:r>
              <a:r>
                <a:rPr lang="zh-CN" altLang="en-US" sz="2400" b="1" dirty="0">
                  <a:latin typeface="+mn-ea"/>
                  <a:cs typeface="+mn-ea"/>
                  <a:sym typeface="+mn-lt"/>
                </a:rPr>
                <a:t>、定期风险排查、评估、整改</a:t>
              </a:r>
              <a:endParaRPr lang="zh-CN" altLang="zh-CN" sz="2400" b="1" dirty="0">
                <a:latin typeface="+mj-ea"/>
                <a:ea typeface="+mj-ea"/>
                <a:cs typeface="+mn-ea"/>
                <a:sym typeface="+mn-lt"/>
              </a:endParaRPr>
            </a:p>
          </p:txBody>
        </p:sp>
        <p:sp>
          <p:nvSpPr>
            <p:cNvPr id="38" name="矩形 37"/>
            <p:cNvSpPr/>
            <p:nvPr/>
          </p:nvSpPr>
          <p:spPr>
            <a:xfrm>
              <a:off x="7387" y="5606"/>
              <a:ext cx="10101" cy="841"/>
            </a:xfrm>
            <a:prstGeom prst="rect">
              <a:avLst/>
            </a:prstGeom>
            <a:noFill/>
          </p:spPr>
          <p:txBody>
            <a:bodyPr wrap="square" rtlCol="0">
              <a:spAutoFit/>
            </a:bodyPr>
            <a:lstStyle/>
            <a:p>
              <a:pPr>
                <a:lnSpc>
                  <a:spcPct val="120000"/>
                </a:lnSpc>
              </a:pPr>
              <a:r>
                <a:rPr lang="zh-CN" altLang="zh-CN" sz="2400" b="1" dirty="0">
                  <a:latin typeface="+mn-ea"/>
                  <a:cs typeface="+mn-ea"/>
                  <a:sym typeface="+mn-lt"/>
                </a:rPr>
                <a:t>三</a:t>
              </a:r>
              <a:r>
                <a:rPr lang="zh-CN" altLang="en-US" sz="2400" b="1" dirty="0">
                  <a:latin typeface="+mn-ea"/>
                  <a:cs typeface="+mn-ea"/>
                  <a:sym typeface="+mn-lt"/>
                </a:rPr>
                <a:t>、定期培训，认清形势，避免处罚</a:t>
              </a:r>
              <a:endParaRPr lang="zh-CN" altLang="zh-CN" sz="2400" b="1" dirty="0">
                <a:latin typeface="+mj-ea"/>
                <a:ea typeface="+mj-ea"/>
                <a:cs typeface="+mn-ea"/>
                <a:sym typeface="+mn-lt"/>
              </a:endParaRPr>
            </a:p>
          </p:txBody>
        </p:sp>
        <p:sp>
          <p:nvSpPr>
            <p:cNvPr id="39" name="矩形 38"/>
            <p:cNvSpPr/>
            <p:nvPr/>
          </p:nvSpPr>
          <p:spPr>
            <a:xfrm>
              <a:off x="7387" y="7216"/>
              <a:ext cx="10102" cy="899"/>
            </a:xfrm>
            <a:prstGeom prst="rect">
              <a:avLst/>
            </a:prstGeom>
            <a:noFill/>
          </p:spPr>
          <p:txBody>
            <a:bodyPr wrap="square" rtlCol="0">
              <a:spAutoFit/>
            </a:bodyPr>
            <a:lstStyle/>
            <a:p>
              <a:pPr algn="just" eaLnBrk="1" latinLnBrk="0" hangingPunct="1">
                <a:lnSpc>
                  <a:spcPct val="130000"/>
                </a:lnSpc>
                <a:spcBef>
                  <a:spcPts val="800"/>
                </a:spcBef>
                <a:buNone/>
              </a:pPr>
              <a:r>
                <a:rPr lang="zh-CN" altLang="en-US" sz="2400" b="1" dirty="0">
                  <a:latin typeface="+mj-ea"/>
                  <a:ea typeface="+mj-ea"/>
                  <a:cs typeface="+mn-ea"/>
                  <a:sym typeface="+mn-ea"/>
                </a:rPr>
                <a:t>四、固废现场管理到位，责任明确</a:t>
              </a:r>
              <a:endParaRPr lang="zh-CN" altLang="zh-CN" sz="2400" b="1" dirty="0">
                <a:latin typeface="+mj-ea"/>
                <a:ea typeface="+mj-ea"/>
                <a:cs typeface="+mn-ea"/>
                <a:sym typeface="+mn-lt"/>
              </a:endParaRPr>
            </a:p>
          </p:txBody>
        </p:sp>
      </p:grpSp>
      <p:grpSp>
        <p:nvGrpSpPr>
          <p:cNvPr id="40" name="组合 39"/>
          <p:cNvGrpSpPr/>
          <p:nvPr/>
        </p:nvGrpSpPr>
        <p:grpSpPr>
          <a:xfrm>
            <a:off x="4359910" y="1297940"/>
            <a:ext cx="35560" cy="4808220"/>
            <a:chOff x="8009" y="2044"/>
            <a:chExt cx="56" cy="7572"/>
          </a:xfrm>
        </p:grpSpPr>
        <p:sp>
          <p:nvSpPr>
            <p:cNvPr id="41" name="剪去对角的矩形 40"/>
            <p:cNvSpPr/>
            <p:nvPr/>
          </p:nvSpPr>
          <p:spPr>
            <a:xfrm>
              <a:off x="8009" y="204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剪去对角的矩形 41"/>
            <p:cNvSpPr/>
            <p:nvPr/>
          </p:nvSpPr>
          <p:spPr>
            <a:xfrm>
              <a:off x="8009" y="3659"/>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剪去对角的矩形 42"/>
            <p:cNvSpPr/>
            <p:nvPr/>
          </p:nvSpPr>
          <p:spPr>
            <a:xfrm>
              <a:off x="8009" y="527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剪去对角的矩形 43"/>
            <p:cNvSpPr/>
            <p:nvPr/>
          </p:nvSpPr>
          <p:spPr>
            <a:xfrm>
              <a:off x="8009" y="6889"/>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剪去对角的矩形 44"/>
            <p:cNvSpPr/>
            <p:nvPr/>
          </p:nvSpPr>
          <p:spPr>
            <a:xfrm>
              <a:off x="8009" y="8504"/>
              <a:ext cx="57" cy="1113"/>
            </a:xfrm>
            <a:prstGeom prst="snip2DiagRect">
              <a:avLst>
                <a:gd name="adj1" fmla="val 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圆角矩形 45"/>
          <p:cNvSpPr/>
          <p:nvPr/>
        </p:nvSpPr>
        <p:spPr>
          <a:xfrm>
            <a:off x="320040" y="250825"/>
            <a:ext cx="2949575" cy="415290"/>
          </a:xfrm>
          <a:prstGeom prst="roundRect">
            <a:avLst>
              <a:gd name="adj" fmla="val 50000"/>
            </a:avLst>
          </a:prstGeom>
          <a:gradFill>
            <a:gsLst>
              <a:gs pos="0">
                <a:srgbClr val="0070C0">
                  <a:alpha val="94000"/>
                </a:srgbClr>
              </a:gs>
              <a:gs pos="100000">
                <a:srgbClr val="00B050">
                  <a:alpha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ym typeface="+mn-ea"/>
            </a:endParaRPr>
          </a:p>
        </p:txBody>
      </p:sp>
      <p:sp>
        <p:nvSpPr>
          <p:cNvPr id="49" name="文本框 48"/>
          <p:cNvSpPr txBox="1"/>
          <p:nvPr/>
        </p:nvSpPr>
        <p:spPr>
          <a:xfrm>
            <a:off x="383540" y="274320"/>
            <a:ext cx="2709545" cy="368300"/>
          </a:xfrm>
          <a:prstGeom prst="rect">
            <a:avLst/>
          </a:prstGeom>
          <a:noFill/>
        </p:spPr>
        <p:txBody>
          <a:bodyPr wrap="none" rtlCol="0">
            <a:spAutoFit/>
          </a:bodyPr>
          <a:p>
            <a:pPr algn="l"/>
            <a:r>
              <a:rPr lang="en-US" altLang="zh-CN">
                <a:solidFill>
                  <a:schemeClr val="bg1"/>
                </a:solidFill>
              </a:rPr>
              <a:t>PART 4 .    </a:t>
            </a:r>
            <a:r>
              <a:rPr lang="zh-CN" altLang="en-US">
                <a:solidFill>
                  <a:schemeClr val="bg1"/>
                </a:solidFill>
              </a:rPr>
              <a:t>日常管理建议</a:t>
            </a:r>
            <a:endParaRPr lang="zh-CN" altLang="en-US" b="1">
              <a:solidFill>
                <a:schemeClr val="bg1"/>
              </a:solidFill>
            </a:endParaRPr>
          </a:p>
        </p:txBody>
      </p:sp>
      <p:sp>
        <p:nvSpPr>
          <p:cNvPr id="50" name="圆角矩形 49"/>
          <p:cNvSpPr/>
          <p:nvPr/>
        </p:nvSpPr>
        <p:spPr>
          <a:xfrm>
            <a:off x="2422525" y="250825"/>
            <a:ext cx="3162300" cy="387985"/>
          </a:xfrm>
          <a:prstGeom prst="roundRect">
            <a:avLst>
              <a:gd name="adj" fmla="val 5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ym typeface="+mn-ea"/>
            </a:endParaRPr>
          </a:p>
        </p:txBody>
      </p:sp>
      <p:sp>
        <p:nvSpPr>
          <p:cNvPr id="2" name="文本框 1"/>
          <p:cNvSpPr txBox="1"/>
          <p:nvPr/>
        </p:nvSpPr>
        <p:spPr>
          <a:xfrm>
            <a:off x="786130" y="1461770"/>
            <a:ext cx="1636395" cy="1076325"/>
          </a:xfrm>
          <a:prstGeom prst="rect">
            <a:avLst/>
          </a:prstGeom>
          <a:noFill/>
        </p:spPr>
        <p:txBody>
          <a:bodyPr wrap="square" rtlCol="0">
            <a:spAutoFit/>
          </a:bodyPr>
          <a:p>
            <a:r>
              <a:rPr lang="zh-CN" altLang="en-US" sz="3200" b="1">
                <a:solidFill>
                  <a:schemeClr val="bg1"/>
                </a:solidFill>
                <a:latin typeface="微软雅黑" panose="020B0503020204020204" pitchFamily="34" charset="-122"/>
                <a:ea typeface="微软雅黑" panose="020B0503020204020204" pitchFamily="34" charset="-122"/>
              </a:rPr>
              <a:t>日常管理建议</a:t>
            </a:r>
            <a:endParaRPr lang="zh-CN" altLang="en-US" sz="3200" b="1">
              <a:solidFill>
                <a:schemeClr val="bg1"/>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3"/>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4"/>
          <a:stretch>
            <a:fillRect/>
          </a:stretch>
        </p:blipFill>
        <p:spPr>
          <a:xfrm>
            <a:off x="9280966" y="4213011"/>
            <a:ext cx="1187691" cy="1187691"/>
          </a:xfrm>
          <a:prstGeom prst="rect">
            <a:avLst/>
          </a:prstGeom>
        </p:spPr>
      </p:pic>
      <p:sp>
        <p:nvSpPr>
          <p:cNvPr id="2" name="文本框 1"/>
          <p:cNvSpPr txBox="1"/>
          <p:nvPr>
            <p:custDataLst>
              <p:tags r:id="rId5"/>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7"/>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8"/>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20"/>
          <p:cNvSpPr/>
          <p:nvPr/>
        </p:nvSpPr>
        <p:spPr>
          <a:xfrm>
            <a:off x="2422525" y="254635"/>
            <a:ext cx="1952625" cy="387985"/>
          </a:xfrm>
          <a:prstGeom prst="roundRect">
            <a:avLst>
              <a:gd name="adj" fmla="val 5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48" name="圆角矩形 47"/>
          <p:cNvSpPr/>
          <p:nvPr/>
        </p:nvSpPr>
        <p:spPr>
          <a:xfrm>
            <a:off x="408305" y="254635"/>
            <a:ext cx="3057525" cy="415290"/>
          </a:xfrm>
          <a:prstGeom prst="roundRect">
            <a:avLst>
              <a:gd name="adj" fmla="val 50000"/>
            </a:avLst>
          </a:prstGeom>
          <a:gradFill>
            <a:gsLst>
              <a:gs pos="0">
                <a:srgbClr val="0070C0">
                  <a:alpha val="94000"/>
                </a:srgbClr>
              </a:gs>
              <a:gs pos="100000">
                <a:srgbClr val="00B050">
                  <a:alpha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49" name="文本框 48"/>
          <p:cNvSpPr txBox="1"/>
          <p:nvPr/>
        </p:nvSpPr>
        <p:spPr>
          <a:xfrm>
            <a:off x="155575" y="274320"/>
            <a:ext cx="3562985" cy="368300"/>
          </a:xfrm>
          <a:prstGeom prst="rect">
            <a:avLst/>
          </a:prstGeom>
          <a:noFill/>
        </p:spPr>
        <p:txBody>
          <a:bodyPr wrap="square" rtlCol="0">
            <a:spAutoFit/>
          </a:bodyPr>
          <a:p>
            <a:pPr algn="l"/>
            <a:r>
              <a:rPr lang="en-US" altLang="zh-CN">
                <a:solidFill>
                  <a:schemeClr val="bg1"/>
                </a:solidFill>
              </a:rPr>
              <a:t>    PART01 .     </a:t>
            </a:r>
            <a:r>
              <a:rPr lang="zh-CN" altLang="en-US">
                <a:solidFill>
                  <a:schemeClr val="bg1"/>
                </a:solidFill>
              </a:rPr>
              <a:t>修订背景及意义</a:t>
            </a:r>
            <a:endParaRPr lang="zh-CN" altLang="en-US" b="1">
              <a:solidFill>
                <a:schemeClr val="bg1"/>
              </a:solidFill>
            </a:endParaRPr>
          </a:p>
        </p:txBody>
      </p:sp>
      <p:pic>
        <p:nvPicPr>
          <p:cNvPr id="3" name="图片 2" descr="9"/>
          <p:cNvPicPr>
            <a:picLocks noChangeAspect="1"/>
          </p:cNvPicPr>
          <p:nvPr>
            <p:custDataLst>
              <p:tags r:id="rId1"/>
            </p:custDataLst>
          </p:nvPr>
        </p:nvPicPr>
        <p:blipFill>
          <a:blip r:embed="rId2"/>
          <a:stretch>
            <a:fillRect/>
          </a:stretch>
        </p:blipFill>
        <p:spPr>
          <a:xfrm>
            <a:off x="2590800" y="878205"/>
            <a:ext cx="6708775" cy="5979795"/>
          </a:xfrm>
          <a:prstGeom prst="rect">
            <a:avLst/>
          </a:prstGeom>
        </p:spPr>
      </p:pic>
    </p:spTree>
    <p:custDataLst>
      <p:tags r:id="rId3"/>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20"/>
          <p:cNvSpPr/>
          <p:nvPr/>
        </p:nvSpPr>
        <p:spPr>
          <a:xfrm>
            <a:off x="2422525" y="254635"/>
            <a:ext cx="1952625" cy="387985"/>
          </a:xfrm>
          <a:prstGeom prst="roundRect">
            <a:avLst>
              <a:gd name="adj" fmla="val 5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48" name="圆角矩形 47"/>
          <p:cNvSpPr/>
          <p:nvPr/>
        </p:nvSpPr>
        <p:spPr>
          <a:xfrm>
            <a:off x="408305" y="254635"/>
            <a:ext cx="3057525" cy="415290"/>
          </a:xfrm>
          <a:prstGeom prst="roundRect">
            <a:avLst>
              <a:gd name="adj" fmla="val 50000"/>
            </a:avLst>
          </a:prstGeom>
          <a:gradFill>
            <a:gsLst>
              <a:gs pos="0">
                <a:srgbClr val="0070C0">
                  <a:alpha val="94000"/>
                </a:srgbClr>
              </a:gs>
              <a:gs pos="100000">
                <a:srgbClr val="00B050">
                  <a:alpha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49" name="文本框 48"/>
          <p:cNvSpPr txBox="1"/>
          <p:nvPr/>
        </p:nvSpPr>
        <p:spPr>
          <a:xfrm>
            <a:off x="155575" y="274320"/>
            <a:ext cx="3562985" cy="368300"/>
          </a:xfrm>
          <a:prstGeom prst="rect">
            <a:avLst/>
          </a:prstGeom>
          <a:noFill/>
        </p:spPr>
        <p:txBody>
          <a:bodyPr wrap="square" rtlCol="0">
            <a:spAutoFit/>
          </a:bodyPr>
          <a:p>
            <a:pPr algn="l"/>
            <a:r>
              <a:rPr lang="en-US" altLang="zh-CN">
                <a:solidFill>
                  <a:schemeClr val="bg1"/>
                </a:solidFill>
              </a:rPr>
              <a:t>    PART01 .     </a:t>
            </a:r>
            <a:r>
              <a:rPr lang="zh-CN" altLang="en-US">
                <a:solidFill>
                  <a:schemeClr val="bg1"/>
                </a:solidFill>
              </a:rPr>
              <a:t>修订背景及意义</a:t>
            </a:r>
            <a:endParaRPr lang="zh-CN" altLang="en-US" b="1">
              <a:solidFill>
                <a:schemeClr val="bg1"/>
              </a:solidFill>
            </a:endParaRPr>
          </a:p>
        </p:txBody>
      </p:sp>
      <p:pic>
        <p:nvPicPr>
          <p:cNvPr id="2" name="图片 1" descr="4"/>
          <p:cNvPicPr>
            <a:picLocks noChangeAspect="1"/>
          </p:cNvPicPr>
          <p:nvPr/>
        </p:nvPicPr>
        <p:blipFill>
          <a:blip r:embed="rId1"/>
          <a:stretch>
            <a:fillRect/>
          </a:stretch>
        </p:blipFill>
        <p:spPr>
          <a:xfrm>
            <a:off x="1799590" y="789940"/>
            <a:ext cx="9056370" cy="5015865"/>
          </a:xfrm>
          <a:prstGeom prst="rect">
            <a:avLst/>
          </a:prstGeom>
        </p:spPr>
      </p:pic>
    </p:spTree>
    <p:custDataLst>
      <p:tags r:id="rId2"/>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20"/>
          <p:cNvSpPr/>
          <p:nvPr/>
        </p:nvSpPr>
        <p:spPr>
          <a:xfrm>
            <a:off x="2422525" y="254635"/>
            <a:ext cx="1952625" cy="387985"/>
          </a:xfrm>
          <a:prstGeom prst="roundRect">
            <a:avLst>
              <a:gd name="adj" fmla="val 5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48" name="圆角矩形 47"/>
          <p:cNvSpPr/>
          <p:nvPr/>
        </p:nvSpPr>
        <p:spPr>
          <a:xfrm>
            <a:off x="408305" y="254635"/>
            <a:ext cx="3057525" cy="415290"/>
          </a:xfrm>
          <a:prstGeom prst="roundRect">
            <a:avLst>
              <a:gd name="adj" fmla="val 50000"/>
            </a:avLst>
          </a:prstGeom>
          <a:gradFill>
            <a:gsLst>
              <a:gs pos="0">
                <a:srgbClr val="0070C0">
                  <a:alpha val="94000"/>
                </a:srgbClr>
              </a:gs>
              <a:gs pos="100000">
                <a:srgbClr val="00B050">
                  <a:alpha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49" name="文本框 48"/>
          <p:cNvSpPr txBox="1"/>
          <p:nvPr/>
        </p:nvSpPr>
        <p:spPr>
          <a:xfrm>
            <a:off x="155575" y="274320"/>
            <a:ext cx="3562985" cy="368300"/>
          </a:xfrm>
          <a:prstGeom prst="rect">
            <a:avLst/>
          </a:prstGeom>
          <a:noFill/>
        </p:spPr>
        <p:txBody>
          <a:bodyPr wrap="square" rtlCol="0">
            <a:spAutoFit/>
          </a:bodyPr>
          <a:p>
            <a:pPr algn="l"/>
            <a:r>
              <a:rPr lang="en-US" altLang="zh-CN">
                <a:solidFill>
                  <a:schemeClr val="bg1"/>
                </a:solidFill>
              </a:rPr>
              <a:t>    PART01 .     </a:t>
            </a:r>
            <a:r>
              <a:rPr lang="zh-CN" altLang="en-US">
                <a:solidFill>
                  <a:schemeClr val="bg1"/>
                </a:solidFill>
              </a:rPr>
              <a:t>修订背景及意义</a:t>
            </a:r>
            <a:endParaRPr lang="zh-CN" altLang="en-US" b="1">
              <a:solidFill>
                <a:schemeClr val="bg1"/>
              </a:solidFill>
            </a:endParaRPr>
          </a:p>
        </p:txBody>
      </p:sp>
      <p:pic>
        <p:nvPicPr>
          <p:cNvPr id="3" name="图片 2" descr="3"/>
          <p:cNvPicPr>
            <a:picLocks noChangeAspect="1"/>
          </p:cNvPicPr>
          <p:nvPr/>
        </p:nvPicPr>
        <p:blipFill>
          <a:blip r:embed="rId1"/>
          <a:stretch>
            <a:fillRect/>
          </a:stretch>
        </p:blipFill>
        <p:spPr>
          <a:xfrm>
            <a:off x="1470025" y="804545"/>
            <a:ext cx="8898890" cy="5445760"/>
          </a:xfrm>
          <a:prstGeom prst="rect">
            <a:avLst/>
          </a:prstGeom>
        </p:spPr>
      </p:pic>
    </p:spTree>
    <p:custDataLst>
      <p:tags r:id="rId2"/>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hape 10"/>
          <p:cNvSpPr/>
          <p:nvPr/>
        </p:nvSpPr>
        <p:spPr>
          <a:xfrm>
            <a:off x="2821305" y="1490980"/>
            <a:ext cx="7044690" cy="4403090"/>
          </a:xfrm>
          <a:prstGeom prst="swooshArrow">
            <a:avLst>
              <a:gd name="adj1" fmla="val 25000"/>
              <a:gd name="adj2" fmla="val 25000"/>
            </a:avLst>
          </a:prstGeom>
          <a:gradFill>
            <a:gsLst>
              <a:gs pos="0">
                <a:srgbClr val="0070C0">
                  <a:alpha val="94000"/>
                </a:srgbClr>
              </a:gs>
              <a:gs pos="100000">
                <a:srgbClr val="00B050">
                  <a:alpha val="20000"/>
                </a:srgbClr>
              </a:gs>
            </a:gsLst>
            <a:path path="circle">
              <a:fillToRect t="100000" r="100000"/>
            </a:path>
            <a:tileRect l="-100000" b="-100000"/>
          </a:gradFill>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a:lstStyle/>
          <a:p>
            <a:endParaRPr lang="zh-CN" altLang="en-US">
              <a:solidFill>
                <a:srgbClr val="002060"/>
              </a:solidFill>
              <a:cs typeface="+mn-ea"/>
              <a:sym typeface="+mn-lt"/>
            </a:endParaRPr>
          </a:p>
        </p:txBody>
      </p:sp>
      <p:grpSp>
        <p:nvGrpSpPr>
          <p:cNvPr id="4" name="Group 52"/>
          <p:cNvGrpSpPr/>
          <p:nvPr/>
        </p:nvGrpSpPr>
        <p:grpSpPr bwMode="auto">
          <a:xfrm>
            <a:off x="2338705" y="5292090"/>
            <a:ext cx="1642110" cy="879475"/>
            <a:chOff x="1752600" y="4179570"/>
            <a:chExt cx="1155232" cy="619125"/>
          </a:xfrm>
        </p:grpSpPr>
        <p:sp>
          <p:nvSpPr>
            <p:cNvPr id="5" name="Oval 11"/>
            <p:cNvSpPr/>
            <p:nvPr/>
          </p:nvSpPr>
          <p:spPr>
            <a:xfrm>
              <a:off x="2263568" y="4179570"/>
              <a:ext cx="128535" cy="128587"/>
            </a:xfrm>
            <a:prstGeom prst="ellipse">
              <a:avLst/>
            </a:prstGeom>
            <a:solidFill>
              <a:schemeClr val="accent3"/>
            </a:solidFill>
          </p:spPr>
          <p:style>
            <a:lnRef idx="2">
              <a:schemeClr val="lt1">
                <a:hueOff val="0"/>
                <a:satOff val="0"/>
                <a:lumOff val="0"/>
                <a:alphaOff val="0"/>
              </a:schemeClr>
            </a:lnRef>
            <a:fillRef idx="1">
              <a:schemeClr val="accent5">
                <a:shade val="80000"/>
                <a:hueOff val="0"/>
                <a:satOff val="0"/>
                <a:lumOff val="0"/>
                <a:alphaOff val="0"/>
              </a:schemeClr>
            </a:fillRef>
            <a:effectRef idx="0">
              <a:schemeClr val="accent5">
                <a:shade val="80000"/>
                <a:hueOff val="0"/>
                <a:satOff val="0"/>
                <a:lumOff val="0"/>
                <a:alphaOff val="0"/>
              </a:schemeClr>
            </a:effectRef>
            <a:fontRef idx="minor">
              <a:schemeClr val="lt1"/>
            </a:fontRef>
          </p:style>
          <p:txBody>
            <a:bodyPr/>
            <a:lstStyle/>
            <a:p>
              <a:endParaRPr lang="zh-CN" altLang="en-US">
                <a:solidFill>
                  <a:srgbClr val="002060"/>
                </a:solidFill>
                <a:cs typeface="+mn-ea"/>
                <a:sym typeface="+mn-lt"/>
              </a:endParaRPr>
            </a:p>
          </p:txBody>
        </p:sp>
        <p:sp>
          <p:nvSpPr>
            <p:cNvPr id="6" name="Freeform 12"/>
            <p:cNvSpPr/>
            <p:nvPr/>
          </p:nvSpPr>
          <p:spPr>
            <a:xfrm>
              <a:off x="1752600" y="4444682"/>
              <a:ext cx="1155232" cy="354013"/>
            </a:xfrm>
            <a:custGeom>
              <a:avLst/>
              <a:gdLst>
                <a:gd name="connsiteX0" fmla="*/ 0 w 1155232"/>
                <a:gd name="connsiteY0" fmla="*/ 0 h 895553"/>
                <a:gd name="connsiteX1" fmla="*/ 1155232 w 1155232"/>
                <a:gd name="connsiteY1" fmla="*/ 0 h 895553"/>
                <a:gd name="connsiteX2" fmla="*/ 1155232 w 1155232"/>
                <a:gd name="connsiteY2" fmla="*/ 895553 h 895553"/>
                <a:gd name="connsiteX3" fmla="*/ 0 w 1155232"/>
                <a:gd name="connsiteY3" fmla="*/ 895553 h 895553"/>
                <a:gd name="connsiteX4" fmla="*/ 0 w 1155232"/>
                <a:gd name="connsiteY4" fmla="*/ 0 h 895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232" h="895553">
                  <a:moveTo>
                    <a:pt x="0" y="0"/>
                  </a:moveTo>
                  <a:lnTo>
                    <a:pt x="1155232" y="0"/>
                  </a:lnTo>
                  <a:lnTo>
                    <a:pt x="1155232" y="895553"/>
                  </a:lnTo>
                  <a:lnTo>
                    <a:pt x="0" y="8955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68298" tIns="0" rIns="0" bIns="0" spcCol="1270"/>
            <a:lstStyle/>
            <a:p>
              <a:pPr algn="ctr" defTabSz="799465">
                <a:lnSpc>
                  <a:spcPct val="90000"/>
                </a:lnSpc>
                <a:spcAft>
                  <a:spcPct val="35000"/>
                </a:spcAft>
                <a:defRPr/>
              </a:pPr>
              <a:r>
                <a:rPr lang="en-US" sz="2000" dirty="0">
                  <a:solidFill>
                    <a:srgbClr val="002060"/>
                  </a:solidFill>
                  <a:cs typeface="+mn-ea"/>
                  <a:sym typeface="+mn-lt"/>
                </a:rPr>
                <a:t>1</a:t>
              </a:r>
              <a:endParaRPr lang="en-US" sz="2000" dirty="0">
                <a:solidFill>
                  <a:srgbClr val="002060"/>
                </a:solidFill>
                <a:cs typeface="+mn-ea"/>
                <a:sym typeface="+mn-lt"/>
              </a:endParaRPr>
            </a:p>
          </p:txBody>
        </p:sp>
      </p:grpSp>
      <p:sp>
        <p:nvSpPr>
          <p:cNvPr id="8" name="Oval 13"/>
          <p:cNvSpPr/>
          <p:nvPr/>
        </p:nvSpPr>
        <p:spPr>
          <a:xfrm>
            <a:off x="4050665" y="4098925"/>
            <a:ext cx="331470" cy="331470"/>
          </a:xfrm>
          <a:prstGeom prst="ellipse">
            <a:avLst/>
          </a:prstGeom>
          <a:solidFill>
            <a:schemeClr val="accent3">
              <a:lumMod val="40000"/>
              <a:lumOff val="60000"/>
            </a:schemeClr>
          </a:solidFill>
        </p:spPr>
        <p:style>
          <a:lnRef idx="2">
            <a:schemeClr val="lt1">
              <a:hueOff val="0"/>
              <a:satOff val="0"/>
              <a:lumOff val="0"/>
              <a:alphaOff val="0"/>
            </a:schemeClr>
          </a:lnRef>
          <a:fillRef idx="1">
            <a:schemeClr val="accent5">
              <a:shade val="80000"/>
              <a:hueOff val="102612"/>
              <a:satOff val="-1082"/>
              <a:lumOff val="12789"/>
              <a:alphaOff val="0"/>
            </a:schemeClr>
          </a:fillRef>
          <a:effectRef idx="0">
            <a:schemeClr val="accent5">
              <a:shade val="80000"/>
              <a:hueOff val="102612"/>
              <a:satOff val="-1082"/>
              <a:lumOff val="12789"/>
              <a:alphaOff val="0"/>
            </a:schemeClr>
          </a:effectRef>
          <a:fontRef idx="minor">
            <a:schemeClr val="lt1"/>
          </a:fontRef>
        </p:style>
        <p:txBody>
          <a:bodyPr/>
          <a:lstStyle/>
          <a:p>
            <a:endParaRPr lang="zh-CN" altLang="en-US">
              <a:solidFill>
                <a:srgbClr val="002060"/>
              </a:solidFill>
              <a:cs typeface="+mn-ea"/>
              <a:sym typeface="+mn-lt"/>
            </a:endParaRPr>
          </a:p>
        </p:txBody>
      </p:sp>
      <p:sp>
        <p:nvSpPr>
          <p:cNvPr id="9" name="Freeform 14"/>
          <p:cNvSpPr/>
          <p:nvPr/>
        </p:nvSpPr>
        <p:spPr>
          <a:xfrm>
            <a:off x="3270250" y="4536440"/>
            <a:ext cx="1892935" cy="591185"/>
          </a:xfrm>
          <a:custGeom>
            <a:avLst/>
            <a:gdLst>
              <a:gd name="connsiteX0" fmla="*/ 0 w 1189939"/>
              <a:gd name="connsiteY0" fmla="*/ 0 h 1685747"/>
              <a:gd name="connsiteX1" fmla="*/ 1189939 w 1189939"/>
              <a:gd name="connsiteY1" fmla="*/ 0 h 1685747"/>
              <a:gd name="connsiteX2" fmla="*/ 1189939 w 1189939"/>
              <a:gd name="connsiteY2" fmla="*/ 1685747 h 1685747"/>
              <a:gd name="connsiteX3" fmla="*/ 0 w 1189939"/>
              <a:gd name="connsiteY3" fmla="*/ 1685747 h 1685747"/>
              <a:gd name="connsiteX4" fmla="*/ 0 w 1189939"/>
              <a:gd name="connsiteY4" fmla="*/ 0 h 1685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939" h="1685747">
                <a:moveTo>
                  <a:pt x="0" y="0"/>
                </a:moveTo>
                <a:lnTo>
                  <a:pt x="1189939" y="0"/>
                </a:lnTo>
                <a:lnTo>
                  <a:pt x="1189939" y="1685747"/>
                </a:lnTo>
                <a:lnTo>
                  <a:pt x="0" y="16857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3462" tIns="0" rIns="0" bIns="0" spcCol="1270"/>
          <a:lstStyle/>
          <a:p>
            <a:pPr algn="ctr" defTabSz="799465">
              <a:lnSpc>
                <a:spcPct val="90000"/>
              </a:lnSpc>
              <a:spcAft>
                <a:spcPct val="35000"/>
              </a:spcAft>
              <a:defRPr/>
            </a:pPr>
            <a:r>
              <a:rPr lang="en-US" sz="2000" dirty="0">
                <a:solidFill>
                  <a:srgbClr val="002060"/>
                </a:solidFill>
                <a:cs typeface="+mn-ea"/>
                <a:sym typeface="+mn-lt"/>
              </a:rPr>
              <a:t>2</a:t>
            </a:r>
            <a:endParaRPr lang="en-US" sz="2000" dirty="0">
              <a:solidFill>
                <a:srgbClr val="002060"/>
              </a:solidFill>
              <a:cs typeface="+mn-ea"/>
              <a:sym typeface="+mn-lt"/>
            </a:endParaRPr>
          </a:p>
        </p:txBody>
      </p:sp>
      <p:sp>
        <p:nvSpPr>
          <p:cNvPr id="14" name="Oval 17"/>
          <p:cNvSpPr/>
          <p:nvPr/>
        </p:nvSpPr>
        <p:spPr>
          <a:xfrm>
            <a:off x="7270115" y="2465705"/>
            <a:ext cx="688340" cy="687705"/>
          </a:xfrm>
          <a:prstGeom prst="ellipse">
            <a:avLst/>
          </a:prstGeom>
          <a:solidFill>
            <a:schemeClr val="accent1">
              <a:lumMod val="40000"/>
              <a:lumOff val="60000"/>
            </a:schemeClr>
          </a:solidFill>
        </p:spPr>
        <p:style>
          <a:lnRef idx="2">
            <a:schemeClr val="lt1">
              <a:hueOff val="0"/>
              <a:satOff val="0"/>
              <a:lumOff val="0"/>
              <a:alphaOff val="0"/>
            </a:schemeClr>
          </a:lnRef>
          <a:fillRef idx="1">
            <a:schemeClr val="accent5">
              <a:shade val="80000"/>
              <a:hueOff val="205224"/>
              <a:satOff val="-2201"/>
              <a:lumOff val="25579"/>
              <a:alphaOff val="0"/>
            </a:schemeClr>
          </a:fillRef>
          <a:effectRef idx="0">
            <a:schemeClr val="accent5">
              <a:shade val="80000"/>
              <a:hueOff val="205224"/>
              <a:satOff val="-2201"/>
              <a:lumOff val="25579"/>
              <a:alphaOff val="0"/>
            </a:schemeClr>
          </a:effectRef>
          <a:fontRef idx="minor">
            <a:schemeClr val="lt1"/>
          </a:fontRef>
        </p:style>
        <p:txBody>
          <a:bodyPr/>
          <a:lstStyle/>
          <a:p>
            <a:endParaRPr lang="zh-CN" altLang="en-US">
              <a:solidFill>
                <a:srgbClr val="002060"/>
              </a:solidFill>
              <a:cs typeface="+mn-ea"/>
              <a:sym typeface="+mn-lt"/>
            </a:endParaRPr>
          </a:p>
        </p:txBody>
      </p:sp>
      <p:sp>
        <p:nvSpPr>
          <p:cNvPr id="15" name="Freeform 18"/>
          <p:cNvSpPr/>
          <p:nvPr/>
        </p:nvSpPr>
        <p:spPr>
          <a:xfrm>
            <a:off x="6753225" y="3275330"/>
            <a:ext cx="1689735" cy="715010"/>
          </a:xfrm>
          <a:custGeom>
            <a:avLst/>
            <a:gdLst>
              <a:gd name="connsiteX0" fmla="*/ 0 w 1189939"/>
              <a:gd name="connsiteY0" fmla="*/ 0 h 2153666"/>
              <a:gd name="connsiteX1" fmla="*/ 1189939 w 1189939"/>
              <a:gd name="connsiteY1" fmla="*/ 0 h 2153666"/>
              <a:gd name="connsiteX2" fmla="*/ 1189939 w 1189939"/>
              <a:gd name="connsiteY2" fmla="*/ 2153666 h 2153666"/>
              <a:gd name="connsiteX3" fmla="*/ 0 w 1189939"/>
              <a:gd name="connsiteY3" fmla="*/ 2153666 h 2153666"/>
              <a:gd name="connsiteX4" fmla="*/ 0 w 1189939"/>
              <a:gd name="connsiteY4" fmla="*/ 0 h 2153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939" h="2153666">
                <a:moveTo>
                  <a:pt x="0" y="0"/>
                </a:moveTo>
                <a:lnTo>
                  <a:pt x="1189939" y="0"/>
                </a:lnTo>
                <a:lnTo>
                  <a:pt x="1189939" y="2153666"/>
                </a:lnTo>
                <a:lnTo>
                  <a:pt x="0" y="21536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0745" tIns="0" rIns="0" bIns="0" spcCol="1270"/>
          <a:lstStyle/>
          <a:p>
            <a:pPr algn="ctr" defTabSz="799465">
              <a:lnSpc>
                <a:spcPct val="90000"/>
              </a:lnSpc>
              <a:spcAft>
                <a:spcPct val="35000"/>
              </a:spcAft>
              <a:defRPr/>
            </a:pPr>
            <a:r>
              <a:rPr lang="en-US" sz="2400" dirty="0">
                <a:solidFill>
                  <a:srgbClr val="002060"/>
                </a:solidFill>
                <a:cs typeface="+mn-ea"/>
                <a:sym typeface="+mn-lt"/>
              </a:rPr>
              <a:t>4</a:t>
            </a:r>
            <a:endParaRPr lang="en-US" sz="2400" dirty="0">
              <a:solidFill>
                <a:srgbClr val="002060"/>
              </a:solidFill>
              <a:cs typeface="+mn-ea"/>
              <a:sym typeface="+mn-lt"/>
            </a:endParaRPr>
          </a:p>
        </p:txBody>
      </p:sp>
      <p:cxnSp>
        <p:nvCxnSpPr>
          <p:cNvPr id="16" name="Elbow Connector 19"/>
          <p:cNvCxnSpPr/>
          <p:nvPr/>
        </p:nvCxnSpPr>
        <p:spPr>
          <a:xfrm rot="16200000">
            <a:off x="2170430" y="4418330"/>
            <a:ext cx="1986280" cy="4445"/>
          </a:xfrm>
          <a:prstGeom prst="bentConnector3">
            <a:avLst>
              <a:gd name="adj1" fmla="val 49984"/>
            </a:avLst>
          </a:prstGeom>
          <a:ln w="3175">
            <a:solidFill>
              <a:schemeClr val="bg1">
                <a:lumMod val="6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7" name="TextBox 21"/>
          <p:cNvSpPr txBox="1">
            <a:spLocks noChangeArrowheads="1"/>
          </p:cNvSpPr>
          <p:nvPr/>
        </p:nvSpPr>
        <p:spPr bwMode="auto">
          <a:xfrm>
            <a:off x="1605915" y="2950210"/>
            <a:ext cx="2562225" cy="41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l" eaLnBrk="1" fontAlgn="auto" hangingPunct="1">
              <a:lnSpc>
                <a:spcPts val="2500"/>
              </a:lnSpc>
            </a:pPr>
            <a:r>
              <a:rPr lang="zh-CN" altLang="en-US" sz="2400">
                <a:solidFill>
                  <a:schemeClr val="tx1"/>
                </a:solidFill>
                <a:latin typeface="+mn-ea"/>
                <a:cs typeface="+mn-ea"/>
                <a:sym typeface="+mn-lt"/>
              </a:rPr>
              <a:t>2004年初次</a:t>
            </a:r>
            <a:r>
              <a:rPr lang="zh-CN" altLang="en-US" sz="2400">
                <a:solidFill>
                  <a:srgbClr val="C00000"/>
                </a:solidFill>
                <a:latin typeface="+mn-ea"/>
                <a:cs typeface="+mn-ea"/>
                <a:sym typeface="+mn-lt"/>
              </a:rPr>
              <a:t>修订</a:t>
            </a:r>
            <a:endParaRPr lang="zh-CN" altLang="en-US" sz="2400">
              <a:solidFill>
                <a:srgbClr val="C00000"/>
              </a:solidFill>
              <a:latin typeface="+mn-ea"/>
              <a:cs typeface="+mn-ea"/>
              <a:sym typeface="+mn-lt"/>
            </a:endParaRPr>
          </a:p>
        </p:txBody>
      </p:sp>
      <p:cxnSp>
        <p:nvCxnSpPr>
          <p:cNvPr id="18" name="Elbow Connector 28"/>
          <p:cNvCxnSpPr>
            <a:endCxn id="33" idx="2"/>
          </p:cNvCxnSpPr>
          <p:nvPr/>
        </p:nvCxnSpPr>
        <p:spPr>
          <a:xfrm rot="10800000">
            <a:off x="4432935" y="1859280"/>
            <a:ext cx="5323840" cy="440055"/>
          </a:xfrm>
          <a:prstGeom prst="bentConnector2">
            <a:avLst/>
          </a:prstGeom>
          <a:ln w="3175">
            <a:solidFill>
              <a:schemeClr val="bg1">
                <a:lumMod val="6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0" name="Elbow Connector 32"/>
          <p:cNvCxnSpPr/>
          <p:nvPr/>
        </p:nvCxnSpPr>
        <p:spPr>
          <a:xfrm rot="16200000" flipV="1">
            <a:off x="3413125" y="5139055"/>
            <a:ext cx="1504950" cy="5080"/>
          </a:xfrm>
          <a:prstGeom prst="bentConnector3">
            <a:avLst>
              <a:gd name="adj1" fmla="val 49958"/>
            </a:avLst>
          </a:prstGeom>
          <a:ln w="3175">
            <a:solidFill>
              <a:schemeClr val="bg1">
                <a:lumMod val="6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2" name="Elbow Connector 40"/>
          <p:cNvCxnSpPr>
            <a:stCxn id="32" idx="1"/>
            <a:endCxn id="14" idx="4"/>
          </p:cNvCxnSpPr>
          <p:nvPr/>
        </p:nvCxnSpPr>
        <p:spPr>
          <a:xfrm rot="10800000">
            <a:off x="7614285" y="3153410"/>
            <a:ext cx="1131570" cy="1315720"/>
          </a:xfrm>
          <a:prstGeom prst="bentConnector2">
            <a:avLst/>
          </a:prstGeom>
          <a:ln w="3175">
            <a:solidFill>
              <a:schemeClr val="bg1">
                <a:lumMod val="6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6" name="Oval 46"/>
          <p:cNvSpPr/>
          <p:nvPr/>
        </p:nvSpPr>
        <p:spPr>
          <a:xfrm>
            <a:off x="9370060" y="1829435"/>
            <a:ext cx="1118870" cy="1120775"/>
          </a:xfrm>
          <a:prstGeom prst="ellipse">
            <a:avLst/>
          </a:prstGeom>
          <a:gradFill>
            <a:gsLst>
              <a:gs pos="0">
                <a:srgbClr val="0070C0">
                  <a:alpha val="94000"/>
                </a:srgbClr>
              </a:gs>
              <a:gs pos="100000">
                <a:srgbClr val="00B050">
                  <a:alpha val="100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lt"/>
            </a:endParaRPr>
          </a:p>
        </p:txBody>
      </p:sp>
      <p:sp>
        <p:nvSpPr>
          <p:cNvPr id="27" name="Freeform 49"/>
          <p:cNvSpPr/>
          <p:nvPr/>
        </p:nvSpPr>
        <p:spPr>
          <a:xfrm>
            <a:off x="8402320" y="3018155"/>
            <a:ext cx="2874010" cy="715010"/>
          </a:xfrm>
          <a:custGeom>
            <a:avLst/>
            <a:gdLst>
              <a:gd name="connsiteX0" fmla="*/ 0 w 1189939"/>
              <a:gd name="connsiteY0" fmla="*/ 0 h 2153666"/>
              <a:gd name="connsiteX1" fmla="*/ 1189939 w 1189939"/>
              <a:gd name="connsiteY1" fmla="*/ 0 h 2153666"/>
              <a:gd name="connsiteX2" fmla="*/ 1189939 w 1189939"/>
              <a:gd name="connsiteY2" fmla="*/ 2153666 h 2153666"/>
              <a:gd name="connsiteX3" fmla="*/ 0 w 1189939"/>
              <a:gd name="connsiteY3" fmla="*/ 2153666 h 2153666"/>
              <a:gd name="connsiteX4" fmla="*/ 0 w 1189939"/>
              <a:gd name="connsiteY4" fmla="*/ 0 h 2153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939" h="2153666">
                <a:moveTo>
                  <a:pt x="0" y="0"/>
                </a:moveTo>
                <a:lnTo>
                  <a:pt x="1189939" y="0"/>
                </a:lnTo>
                <a:lnTo>
                  <a:pt x="1189939" y="2153666"/>
                </a:lnTo>
                <a:lnTo>
                  <a:pt x="0" y="21536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0745" tIns="0" rIns="0" bIns="0" spcCol="1270"/>
          <a:lstStyle/>
          <a:p>
            <a:pPr algn="ctr" defTabSz="799465">
              <a:lnSpc>
                <a:spcPct val="90000"/>
              </a:lnSpc>
              <a:spcAft>
                <a:spcPct val="35000"/>
              </a:spcAft>
              <a:defRPr/>
            </a:pPr>
            <a:r>
              <a:rPr lang="en-US" sz="2800" dirty="0">
                <a:solidFill>
                  <a:srgbClr val="002060"/>
                </a:solidFill>
                <a:cs typeface="+mn-ea"/>
                <a:sym typeface="+mn-lt"/>
              </a:rPr>
              <a:t>5</a:t>
            </a:r>
            <a:endParaRPr lang="en-US" sz="2800" dirty="0">
              <a:solidFill>
                <a:srgbClr val="002060"/>
              </a:solidFill>
              <a:cs typeface="+mn-ea"/>
              <a:sym typeface="+mn-lt"/>
            </a:endParaRPr>
          </a:p>
        </p:txBody>
      </p:sp>
      <p:sp>
        <p:nvSpPr>
          <p:cNvPr id="29" name="5-Point Star 30"/>
          <p:cNvSpPr/>
          <p:nvPr/>
        </p:nvSpPr>
        <p:spPr>
          <a:xfrm>
            <a:off x="9605010" y="2032635"/>
            <a:ext cx="649605" cy="649605"/>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cs typeface="+mn-ea"/>
              <a:sym typeface="+mn-lt"/>
            </a:endParaRPr>
          </a:p>
        </p:txBody>
      </p:sp>
      <p:cxnSp>
        <p:nvCxnSpPr>
          <p:cNvPr id="30" name="Elbow Connector 40"/>
          <p:cNvCxnSpPr>
            <a:stCxn id="28" idx="1"/>
          </p:cNvCxnSpPr>
          <p:nvPr/>
        </p:nvCxnSpPr>
        <p:spPr>
          <a:xfrm rot="10800000">
            <a:off x="6012180" y="3554730"/>
            <a:ext cx="720725" cy="1828800"/>
          </a:xfrm>
          <a:prstGeom prst="bentConnector2">
            <a:avLst/>
          </a:prstGeom>
          <a:ln w="3175">
            <a:solidFill>
              <a:schemeClr val="bg1">
                <a:lumMod val="6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48" name="圆角矩形 47"/>
          <p:cNvSpPr/>
          <p:nvPr/>
        </p:nvSpPr>
        <p:spPr>
          <a:xfrm>
            <a:off x="317500" y="250825"/>
            <a:ext cx="3206115" cy="415290"/>
          </a:xfrm>
          <a:prstGeom prst="roundRect">
            <a:avLst>
              <a:gd name="adj" fmla="val 50000"/>
            </a:avLst>
          </a:prstGeom>
          <a:gradFill>
            <a:gsLst>
              <a:gs pos="0">
                <a:srgbClr val="0070C0">
                  <a:alpha val="94000"/>
                </a:srgbClr>
              </a:gs>
              <a:gs pos="100000">
                <a:srgbClr val="00B050">
                  <a:alpha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grpSp>
        <p:nvGrpSpPr>
          <p:cNvPr id="10" name="Group 54"/>
          <p:cNvGrpSpPr/>
          <p:nvPr/>
        </p:nvGrpSpPr>
        <p:grpSpPr bwMode="auto">
          <a:xfrm>
            <a:off x="4880610" y="3147060"/>
            <a:ext cx="1689735" cy="1283335"/>
            <a:chOff x="3541248" y="2669946"/>
            <a:chExt cx="1189939" cy="903581"/>
          </a:xfrm>
        </p:grpSpPr>
        <p:sp>
          <p:nvSpPr>
            <p:cNvPr id="11" name="Oval 15"/>
            <p:cNvSpPr/>
            <p:nvPr/>
          </p:nvSpPr>
          <p:spPr>
            <a:xfrm>
              <a:off x="4038513" y="2669946"/>
              <a:ext cx="322506" cy="322368"/>
            </a:xfrm>
            <a:prstGeom prst="ellipse">
              <a:avLst/>
            </a:prstGeom>
            <a:solidFill>
              <a:schemeClr val="accent3">
                <a:lumMod val="40000"/>
                <a:lumOff val="60000"/>
              </a:schemeClr>
            </a:solidFill>
          </p:spPr>
          <p:style>
            <a:lnRef idx="2">
              <a:schemeClr val="lt1">
                <a:hueOff val="0"/>
                <a:satOff val="0"/>
                <a:lumOff val="0"/>
                <a:alphaOff val="0"/>
              </a:schemeClr>
            </a:lnRef>
            <a:fillRef idx="1">
              <a:schemeClr val="accent5">
                <a:shade val="80000"/>
                <a:hueOff val="205224"/>
                <a:satOff val="-2201"/>
                <a:lumOff val="25579"/>
                <a:alphaOff val="0"/>
              </a:schemeClr>
            </a:fillRef>
            <a:effectRef idx="0">
              <a:schemeClr val="accent5">
                <a:shade val="80000"/>
                <a:hueOff val="205224"/>
                <a:satOff val="-2201"/>
                <a:lumOff val="25579"/>
                <a:alphaOff val="0"/>
              </a:schemeClr>
            </a:effectRef>
            <a:fontRef idx="minor">
              <a:schemeClr val="lt1"/>
            </a:fontRef>
          </p:style>
          <p:txBody>
            <a:bodyPr/>
            <a:lstStyle/>
            <a:p>
              <a:endParaRPr lang="zh-CN" altLang="en-US">
                <a:solidFill>
                  <a:srgbClr val="002060"/>
                </a:solidFill>
                <a:cs typeface="+mn-ea"/>
                <a:sym typeface="+mn-lt"/>
              </a:endParaRPr>
            </a:p>
          </p:txBody>
        </p:sp>
        <p:sp>
          <p:nvSpPr>
            <p:cNvPr id="12" name="Freeform 16"/>
            <p:cNvSpPr/>
            <p:nvPr/>
          </p:nvSpPr>
          <p:spPr>
            <a:xfrm>
              <a:off x="3541248" y="3070126"/>
              <a:ext cx="1189939" cy="503401"/>
            </a:xfrm>
            <a:custGeom>
              <a:avLst/>
              <a:gdLst>
                <a:gd name="connsiteX0" fmla="*/ 0 w 1189939"/>
                <a:gd name="connsiteY0" fmla="*/ 0 h 2153666"/>
                <a:gd name="connsiteX1" fmla="*/ 1189939 w 1189939"/>
                <a:gd name="connsiteY1" fmla="*/ 0 h 2153666"/>
                <a:gd name="connsiteX2" fmla="*/ 1189939 w 1189939"/>
                <a:gd name="connsiteY2" fmla="*/ 2153666 h 2153666"/>
                <a:gd name="connsiteX3" fmla="*/ 0 w 1189939"/>
                <a:gd name="connsiteY3" fmla="*/ 2153666 h 2153666"/>
                <a:gd name="connsiteX4" fmla="*/ 0 w 1189939"/>
                <a:gd name="connsiteY4" fmla="*/ 0 h 2153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939" h="2153666">
                  <a:moveTo>
                    <a:pt x="0" y="0"/>
                  </a:moveTo>
                  <a:lnTo>
                    <a:pt x="1189939" y="0"/>
                  </a:lnTo>
                  <a:lnTo>
                    <a:pt x="1189939" y="2153666"/>
                  </a:lnTo>
                  <a:lnTo>
                    <a:pt x="0" y="21536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0745" tIns="0" rIns="0" bIns="0" spcCol="1270"/>
            <a:lstStyle/>
            <a:p>
              <a:pPr algn="ctr" defTabSz="799465">
                <a:lnSpc>
                  <a:spcPct val="90000"/>
                </a:lnSpc>
                <a:spcAft>
                  <a:spcPct val="35000"/>
                </a:spcAft>
                <a:defRPr/>
              </a:pPr>
              <a:r>
                <a:rPr lang="en-US" sz="2400" dirty="0">
                  <a:solidFill>
                    <a:srgbClr val="002060"/>
                  </a:solidFill>
                  <a:cs typeface="+mn-ea"/>
                  <a:sym typeface="+mn-lt"/>
                </a:rPr>
                <a:t>3</a:t>
              </a:r>
              <a:endParaRPr lang="en-US" sz="2400" dirty="0">
                <a:solidFill>
                  <a:srgbClr val="002060"/>
                </a:solidFill>
                <a:cs typeface="+mn-ea"/>
                <a:sym typeface="+mn-lt"/>
              </a:endParaRPr>
            </a:p>
          </p:txBody>
        </p:sp>
      </p:grpSp>
      <p:sp>
        <p:nvSpPr>
          <p:cNvPr id="63" name="矩形 62"/>
          <p:cNvSpPr/>
          <p:nvPr/>
        </p:nvSpPr>
        <p:spPr>
          <a:xfrm flipV="1">
            <a:off x="-3175" y="6689725"/>
            <a:ext cx="12191365" cy="168275"/>
          </a:xfrm>
          <a:prstGeom prst="rect">
            <a:avLst/>
          </a:prstGeom>
          <a:gradFill>
            <a:gsLst>
              <a:gs pos="0">
                <a:srgbClr val="0070C0">
                  <a:alpha val="94000"/>
                </a:srgbClr>
              </a:gs>
              <a:gs pos="100000">
                <a:srgbClr val="00B050">
                  <a:alpha val="7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7" name="圆角矩形 6"/>
          <p:cNvSpPr/>
          <p:nvPr/>
        </p:nvSpPr>
        <p:spPr>
          <a:xfrm>
            <a:off x="2424430" y="250825"/>
            <a:ext cx="3162300" cy="387985"/>
          </a:xfrm>
          <a:prstGeom prst="roundRect">
            <a:avLst>
              <a:gd name="adj" fmla="val 5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ym typeface="+mn-ea"/>
            </a:endParaRPr>
          </a:p>
        </p:txBody>
      </p:sp>
      <p:sp>
        <p:nvSpPr>
          <p:cNvPr id="49" name="文本框 48"/>
          <p:cNvSpPr txBox="1"/>
          <p:nvPr/>
        </p:nvSpPr>
        <p:spPr>
          <a:xfrm>
            <a:off x="101600" y="274320"/>
            <a:ext cx="3387090" cy="368300"/>
          </a:xfrm>
          <a:prstGeom prst="rect">
            <a:avLst/>
          </a:prstGeom>
          <a:noFill/>
        </p:spPr>
        <p:txBody>
          <a:bodyPr wrap="square" rtlCol="0">
            <a:spAutoFit/>
          </a:bodyPr>
          <a:p>
            <a:pPr algn="l"/>
            <a:r>
              <a:rPr lang="en-US" altLang="zh-CN">
                <a:solidFill>
                  <a:schemeClr val="bg1"/>
                </a:solidFill>
              </a:rPr>
              <a:t>    PART01 .      </a:t>
            </a:r>
            <a:r>
              <a:rPr lang="zh-CN" altLang="en-US">
                <a:solidFill>
                  <a:schemeClr val="bg1"/>
                </a:solidFill>
              </a:rPr>
              <a:t>修订背景及意义</a:t>
            </a:r>
            <a:endParaRPr lang="zh-CN" altLang="en-US" b="1">
              <a:solidFill>
                <a:schemeClr val="bg1"/>
              </a:solidFill>
            </a:endParaRPr>
          </a:p>
        </p:txBody>
      </p:sp>
      <p:sp>
        <p:nvSpPr>
          <p:cNvPr id="2" name="文本框 1"/>
          <p:cNvSpPr txBox="1"/>
          <p:nvPr/>
        </p:nvSpPr>
        <p:spPr>
          <a:xfrm>
            <a:off x="4305300" y="835025"/>
            <a:ext cx="6791325" cy="460375"/>
          </a:xfrm>
          <a:prstGeom prst="rect">
            <a:avLst/>
          </a:prstGeom>
          <a:noFill/>
        </p:spPr>
        <p:txBody>
          <a:bodyPr wrap="square" rtlCol="0">
            <a:spAutoFit/>
          </a:bodyPr>
          <a:p>
            <a:r>
              <a:rPr lang="zh-CN" altLang="en-US" sz="2400"/>
              <a:t>《中华人民共和国固体废物污染环境防治法》</a:t>
            </a:r>
            <a:endParaRPr lang="zh-CN" altLang="en-US" sz="2400"/>
          </a:p>
        </p:txBody>
      </p:sp>
      <p:sp>
        <p:nvSpPr>
          <p:cNvPr id="25" name="文本框 24"/>
          <p:cNvSpPr txBox="1"/>
          <p:nvPr/>
        </p:nvSpPr>
        <p:spPr>
          <a:xfrm>
            <a:off x="3382645" y="5736590"/>
            <a:ext cx="3464560" cy="706755"/>
          </a:xfrm>
          <a:prstGeom prst="rect">
            <a:avLst/>
          </a:prstGeom>
          <a:noFill/>
        </p:spPr>
        <p:txBody>
          <a:bodyPr wrap="square" rtlCol="0">
            <a:spAutoFit/>
          </a:bodyPr>
          <a:p>
            <a:r>
              <a:rPr lang="en-US" altLang="zh-CN" sz="2200">
                <a:sym typeface="+mn-ea"/>
              </a:rPr>
              <a:t>2013</a:t>
            </a:r>
            <a:r>
              <a:rPr lang="zh-CN" altLang="en-US" sz="2200">
                <a:sym typeface="+mn-ea"/>
              </a:rPr>
              <a:t>年第一次修正</a:t>
            </a:r>
            <a:endParaRPr lang="zh-CN" altLang="en-US" sz="2200"/>
          </a:p>
          <a:p>
            <a:r>
              <a:rPr lang="zh-CN" altLang="en-US">
                <a:sym typeface="+mn-ea"/>
              </a:rPr>
              <a:t>生活垃圾处置设施特定条款修正</a:t>
            </a:r>
            <a:endParaRPr lang="zh-CN" altLang="en-US" sz="2200"/>
          </a:p>
        </p:txBody>
      </p:sp>
      <p:sp>
        <p:nvSpPr>
          <p:cNvPr id="28" name="文本框 27"/>
          <p:cNvSpPr txBox="1"/>
          <p:nvPr/>
        </p:nvSpPr>
        <p:spPr>
          <a:xfrm>
            <a:off x="6733540" y="5029835"/>
            <a:ext cx="3591560" cy="706755"/>
          </a:xfrm>
          <a:prstGeom prst="rect">
            <a:avLst/>
          </a:prstGeom>
          <a:noFill/>
        </p:spPr>
        <p:txBody>
          <a:bodyPr wrap="square" rtlCol="0">
            <a:spAutoFit/>
          </a:bodyPr>
          <a:p>
            <a:r>
              <a:rPr lang="en-US" altLang="zh-CN" sz="2200"/>
              <a:t>2015</a:t>
            </a:r>
            <a:r>
              <a:rPr lang="zh-CN" altLang="en-US" sz="2200"/>
              <a:t>年第二次修正</a:t>
            </a:r>
            <a:endParaRPr lang="zh-CN" altLang="en-US" sz="2200"/>
          </a:p>
          <a:p>
            <a:r>
              <a:rPr lang="zh-CN" altLang="en-US"/>
              <a:t>进口废物分类管理特定条款修正</a:t>
            </a:r>
            <a:endParaRPr lang="zh-CN" altLang="en-US"/>
          </a:p>
        </p:txBody>
      </p:sp>
      <p:sp>
        <p:nvSpPr>
          <p:cNvPr id="32" name="文本框 31"/>
          <p:cNvSpPr txBox="1"/>
          <p:nvPr/>
        </p:nvSpPr>
        <p:spPr>
          <a:xfrm>
            <a:off x="8745855" y="4115435"/>
            <a:ext cx="3442335" cy="706755"/>
          </a:xfrm>
          <a:prstGeom prst="rect">
            <a:avLst/>
          </a:prstGeom>
          <a:noFill/>
        </p:spPr>
        <p:txBody>
          <a:bodyPr wrap="square" rtlCol="0">
            <a:spAutoFit/>
          </a:bodyPr>
          <a:p>
            <a:r>
              <a:rPr lang="en-US" altLang="zh-CN" sz="2200"/>
              <a:t>2016</a:t>
            </a:r>
            <a:r>
              <a:rPr lang="zh-CN" altLang="en-US" sz="2200"/>
              <a:t>年第三次修正</a:t>
            </a:r>
            <a:endParaRPr lang="zh-CN" altLang="en-US" sz="2200"/>
          </a:p>
          <a:p>
            <a:r>
              <a:rPr lang="zh-CN" altLang="en-US"/>
              <a:t>危险废物转移制度特定条款修正</a:t>
            </a:r>
            <a:endParaRPr lang="zh-CN" altLang="en-US"/>
          </a:p>
        </p:txBody>
      </p:sp>
      <p:sp>
        <p:nvSpPr>
          <p:cNvPr id="33" name="文本框 32"/>
          <p:cNvSpPr txBox="1"/>
          <p:nvPr/>
        </p:nvSpPr>
        <p:spPr>
          <a:xfrm>
            <a:off x="2821305" y="1399540"/>
            <a:ext cx="3223260" cy="460375"/>
          </a:xfrm>
          <a:prstGeom prst="rect">
            <a:avLst/>
          </a:prstGeom>
          <a:noFill/>
        </p:spPr>
        <p:txBody>
          <a:bodyPr wrap="square" rtlCol="0">
            <a:spAutoFit/>
          </a:bodyPr>
          <a:p>
            <a:r>
              <a:rPr lang="zh-CN" altLang="en-US" sz="2400">
                <a:latin typeface="+mn-ea"/>
                <a:cs typeface="+mn-ea"/>
                <a:sym typeface="+mn-lt"/>
              </a:rPr>
              <a:t>20</a:t>
            </a:r>
            <a:r>
              <a:rPr lang="en-US" altLang="zh-CN" sz="2400">
                <a:latin typeface="+mn-ea"/>
                <a:cs typeface="+mn-ea"/>
                <a:sym typeface="+mn-lt"/>
              </a:rPr>
              <a:t>20</a:t>
            </a:r>
            <a:r>
              <a:rPr lang="zh-CN" altLang="en-US" sz="2400">
                <a:latin typeface="+mn-ea"/>
                <a:cs typeface="+mn-ea"/>
                <a:sym typeface="+mn-lt"/>
              </a:rPr>
              <a:t>年第二次</a:t>
            </a:r>
            <a:r>
              <a:rPr lang="zh-CN" altLang="en-US" sz="2400">
                <a:solidFill>
                  <a:srgbClr val="C00000"/>
                </a:solidFill>
                <a:latin typeface="+mn-ea"/>
                <a:cs typeface="+mn-ea"/>
                <a:sym typeface="+mn-lt"/>
              </a:rPr>
              <a:t>修订</a:t>
            </a:r>
            <a:endParaRPr lang="zh-CN" altLang="en-US" sz="2400"/>
          </a:p>
        </p:txBody>
      </p:sp>
      <p:sp>
        <p:nvSpPr>
          <p:cNvPr id="13" name="文本框 12"/>
          <p:cNvSpPr txBox="1"/>
          <p:nvPr/>
        </p:nvSpPr>
        <p:spPr>
          <a:xfrm>
            <a:off x="1059180" y="5525770"/>
            <a:ext cx="2005965" cy="429895"/>
          </a:xfrm>
          <a:prstGeom prst="rect">
            <a:avLst/>
          </a:prstGeom>
          <a:noFill/>
        </p:spPr>
        <p:txBody>
          <a:bodyPr wrap="square" rtlCol="0">
            <a:spAutoFit/>
          </a:bodyPr>
          <a:p>
            <a:r>
              <a:rPr lang="en-US" altLang="zh-CN" sz="2200"/>
              <a:t>1995</a:t>
            </a:r>
            <a:r>
              <a:rPr lang="zh-CN" altLang="en-US" sz="2200"/>
              <a:t>年颁布</a:t>
            </a:r>
            <a:endParaRPr lang="zh-CN" altLang="en-US" sz="2200"/>
          </a:p>
        </p:txBody>
      </p:sp>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20"/>
          <p:cNvSpPr/>
          <p:nvPr/>
        </p:nvSpPr>
        <p:spPr>
          <a:xfrm>
            <a:off x="2422525" y="254635"/>
            <a:ext cx="1952625" cy="387985"/>
          </a:xfrm>
          <a:prstGeom prst="roundRect">
            <a:avLst>
              <a:gd name="adj" fmla="val 5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48" name="圆角矩形 47"/>
          <p:cNvSpPr/>
          <p:nvPr/>
        </p:nvSpPr>
        <p:spPr>
          <a:xfrm>
            <a:off x="408305" y="254635"/>
            <a:ext cx="3057525" cy="415290"/>
          </a:xfrm>
          <a:prstGeom prst="roundRect">
            <a:avLst>
              <a:gd name="adj" fmla="val 50000"/>
            </a:avLst>
          </a:prstGeom>
          <a:gradFill>
            <a:gsLst>
              <a:gs pos="0">
                <a:srgbClr val="0070C0">
                  <a:alpha val="94000"/>
                </a:srgbClr>
              </a:gs>
              <a:gs pos="100000">
                <a:srgbClr val="00B050">
                  <a:alpha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49" name="文本框 48"/>
          <p:cNvSpPr txBox="1"/>
          <p:nvPr/>
        </p:nvSpPr>
        <p:spPr>
          <a:xfrm>
            <a:off x="155575" y="274320"/>
            <a:ext cx="3562985" cy="368300"/>
          </a:xfrm>
          <a:prstGeom prst="rect">
            <a:avLst/>
          </a:prstGeom>
          <a:noFill/>
        </p:spPr>
        <p:txBody>
          <a:bodyPr wrap="square" rtlCol="0">
            <a:spAutoFit/>
          </a:bodyPr>
          <a:p>
            <a:pPr algn="l"/>
            <a:r>
              <a:rPr lang="en-US" altLang="zh-CN">
                <a:solidFill>
                  <a:schemeClr val="bg1"/>
                </a:solidFill>
              </a:rPr>
              <a:t>    PART01 .     </a:t>
            </a:r>
            <a:r>
              <a:rPr lang="zh-CN" altLang="en-US">
                <a:solidFill>
                  <a:schemeClr val="bg1"/>
                </a:solidFill>
              </a:rPr>
              <a:t>修订背景及意义</a:t>
            </a:r>
            <a:endParaRPr lang="zh-CN" altLang="en-US" b="1">
              <a:solidFill>
                <a:schemeClr val="bg1"/>
              </a:solidFill>
            </a:endParaRPr>
          </a:p>
        </p:txBody>
      </p:sp>
      <p:pic>
        <p:nvPicPr>
          <p:cNvPr id="3" name="图片 2" descr="2"/>
          <p:cNvPicPr>
            <a:picLocks noChangeAspect="1"/>
          </p:cNvPicPr>
          <p:nvPr/>
        </p:nvPicPr>
        <p:blipFill>
          <a:blip r:embed="rId1"/>
          <a:stretch>
            <a:fillRect/>
          </a:stretch>
        </p:blipFill>
        <p:spPr>
          <a:xfrm>
            <a:off x="1704975" y="845185"/>
            <a:ext cx="8782050" cy="5591175"/>
          </a:xfrm>
          <a:prstGeom prst="rect">
            <a:avLst/>
          </a:prstGeom>
        </p:spPr>
      </p:pic>
    </p:spTree>
    <p:custDataLst>
      <p:tags r:id="rId2"/>
    </p:custDataLst>
  </p:cSld>
  <p:clrMapOvr>
    <a:masterClrMapping/>
  </p:clrMapOvr>
  <p:transition/>
</p:sld>
</file>

<file path=ppt/tags/tag1.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8.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21.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22.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3.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4.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5.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SPECIAL_SOURCE" val="bdnull"/>
</p:tagLst>
</file>

<file path=ppt/tags/tag129.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31.xml><?xml version="1.0" encoding="utf-8"?>
<p:tagLst xmlns:p="http://schemas.openxmlformats.org/presentationml/2006/main">
  <p:tag name="KSO_WM_UNIT_PLACING_PICTURE_USER_VIEWPORT" val="{&quot;height&quot;:9840,&quot;width&quot;:11040}"/>
</p:tagLst>
</file>

<file path=ppt/tags/tag132.xml><?xml version="1.0" encoding="utf-8"?>
<p:tagLst xmlns:p="http://schemas.openxmlformats.org/presentationml/2006/main">
  <p:tag name="KSO_WM_BEAUTIFY_FLAG" val="#wm#"/>
  <p:tag name="KSO_WM_TEMPLATE_CATEGORY" val="custom"/>
  <p:tag name="KSO_WM_TEMPLATE_INDEX" val="20205176"/>
</p:tagLst>
</file>

<file path=ppt/tags/tag133.xml><?xml version="1.0" encoding="utf-8"?>
<p:tagLst xmlns:p="http://schemas.openxmlformats.org/presentationml/2006/main">
  <p:tag name="KSO_WM_BEAUTIFY_FLAG" val="#wm#"/>
  <p:tag name="KSO_WM_TEMPLATE_CATEGORY" val="custom"/>
  <p:tag name="KSO_WM_TEMPLATE_INDEX" val="20205176"/>
</p:tagLst>
</file>

<file path=ppt/tags/tag134.xml><?xml version="1.0" encoding="utf-8"?>
<p:tagLst xmlns:p="http://schemas.openxmlformats.org/presentationml/2006/main">
  <p:tag name="KSO_WM_BEAUTIFY_FLAG" val="#wm#"/>
  <p:tag name="KSO_WM_TEMPLATE_CATEGORY" val="custom"/>
  <p:tag name="KSO_WM_TEMPLATE_INDEX" val="20205176"/>
</p:tagLst>
</file>

<file path=ppt/tags/tag135.xml><?xml version="1.0" encoding="utf-8"?>
<p:tagLst xmlns:p="http://schemas.openxmlformats.org/presentationml/2006/main">
  <p:tag name="KSO_WM_BEAUTIFY_FLAG" val="#wm#"/>
  <p:tag name="KSO_WM_TEMPLATE_CATEGORY" val="custom"/>
  <p:tag name="KSO_WM_TEMPLATE_INDEX" val="20205176"/>
</p:tagLst>
</file>

<file path=ppt/tags/tag136.xml><?xml version="1.0" encoding="utf-8"?>
<p:tagLst xmlns:p="http://schemas.openxmlformats.org/presentationml/2006/main">
  <p:tag name="KSO_WM_BEAUTIFY_FLAG" val="#wm#"/>
  <p:tag name="KSO_WM_TEMPLATE_CATEGORY" val="custom"/>
  <p:tag name="KSO_WM_TEMPLATE_INDEX" val="20205176"/>
</p:tagLst>
</file>

<file path=ppt/tags/tag137.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38.xml><?xml version="1.0" encoding="utf-8"?>
<p:tagLst xmlns:p="http://schemas.openxmlformats.org/presentationml/2006/main">
  <p:tag name="KSO_WM_BEAUTIFY_FLAG" val="#wm#"/>
  <p:tag name="KSO_WM_TEMPLATE_CATEGORY" val="custom"/>
  <p:tag name="KSO_WM_TEMPLATE_INDEX" val="20205176"/>
</p:tagLst>
</file>

<file path=ppt/tags/tag139.xml><?xml version="1.0" encoding="utf-8"?>
<p:tagLst xmlns:p="http://schemas.openxmlformats.org/presentationml/2006/main">
  <p:tag name="KSO_WM_BEAUTIFY_FLAG" val="#wm#"/>
  <p:tag name="KSO_WM_TEMPLATE_CATEGORY" val="custom"/>
  <p:tag name="KSO_WM_TEMPLATE_INDEX" val="20205176"/>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BEAUTIFY_FLAG" val="#wm#"/>
  <p:tag name="KSO_WM_TEMPLATE_CATEGORY" val="custom"/>
  <p:tag name="KSO_WM_TEMPLATE_INDEX" val="20205176"/>
</p:tagLst>
</file>

<file path=ppt/tags/tag141.xml><?xml version="1.0" encoding="utf-8"?>
<p:tagLst xmlns:p="http://schemas.openxmlformats.org/presentationml/2006/main">
  <p:tag name="KSO_WM_BEAUTIFY_FLAG" val="#wm#"/>
  <p:tag name="KSO_WM_TEMPLATE_CATEGORY" val="custom"/>
  <p:tag name="KSO_WM_TEMPLATE_INDEX" val="20205176"/>
</p:tagLst>
</file>

<file path=ppt/tags/tag142.xml><?xml version="1.0" encoding="utf-8"?>
<p:tagLst xmlns:p="http://schemas.openxmlformats.org/presentationml/2006/main">
  <p:tag name="KSO_WM_BEAUTIFY_FLAG" val="#wm#"/>
  <p:tag name="KSO_WM_TEMPLATE_CATEGORY" val="custom"/>
  <p:tag name="KSO_WM_TEMPLATE_INDEX" val="20205176"/>
</p:tagLst>
</file>

<file path=ppt/tags/tag143.xml><?xml version="1.0" encoding="utf-8"?>
<p:tagLst xmlns:p="http://schemas.openxmlformats.org/presentationml/2006/main">
  <p:tag name="KSO_WM_BEAUTIFY_FLAG" val="#wm#"/>
  <p:tag name="KSO_WM_TEMPLATE_CATEGORY" val="custom"/>
  <p:tag name="KSO_WM_TEMPLATE_INDEX" val="20205176"/>
</p:tagLst>
</file>

<file path=ppt/tags/tag144.xml><?xml version="1.0" encoding="utf-8"?>
<p:tagLst xmlns:p="http://schemas.openxmlformats.org/presentationml/2006/main">
  <p:tag name="KSO_WM_BEAUTIFY_FLAG" val="#wm#"/>
  <p:tag name="KSO_WM_TEMPLATE_CATEGORY" val="custom"/>
  <p:tag name="KSO_WM_TEMPLATE_INDEX" val="20205176"/>
</p:tagLst>
</file>

<file path=ppt/tags/tag145.xml><?xml version="1.0" encoding="utf-8"?>
<p:tagLst xmlns:p="http://schemas.openxmlformats.org/presentationml/2006/main">
  <p:tag name="KSO_WM_BEAUTIFY_FLAG" val="#wm#"/>
  <p:tag name="KSO_WM_TEMPLATE_CATEGORY" val="custom"/>
  <p:tag name="KSO_WM_TEMPLATE_INDEX" val="20205176"/>
</p:tagLst>
</file>

<file path=ppt/tags/tag146.xml><?xml version="1.0" encoding="utf-8"?>
<p:tagLst xmlns:p="http://schemas.openxmlformats.org/presentationml/2006/main">
  <p:tag name="KSO_WM_BEAUTIFY_FLAG" val="#wm#"/>
  <p:tag name="KSO_WM_TEMPLATE_CATEGORY" val="custom"/>
  <p:tag name="KSO_WM_TEMPLATE_INDEX" val="20205176"/>
</p:tagLst>
</file>

<file path=ppt/tags/tag147.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48.xml><?xml version="1.0" encoding="utf-8"?>
<p:tagLst xmlns:p="http://schemas.openxmlformats.org/presentationml/2006/main">
  <p:tag name="KSO_WM_UNIT_PLACING_PICTURE_USER_VIEWPORT" val="{&quot;height&quot;:9450,&quot;width&quot;:7035}"/>
</p:tagLst>
</file>

<file path=ppt/tags/tag149.xml><?xml version="1.0" encoding="utf-8"?>
<p:tagLst xmlns:p="http://schemas.openxmlformats.org/presentationml/2006/main">
  <p:tag name="KSO_WM_BEAUTIFY_FLAG" val="#wm#"/>
  <p:tag name="KSO_WM_TEMPLATE_CATEGORY" val="custom"/>
  <p:tag name="KSO_WM_TEMPLATE_INDEX" val="20205176"/>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BEAUTIFY_FLAG" val="#wm#"/>
  <p:tag name="KSO_WM_TEMPLATE_CATEGORY" val="custom"/>
  <p:tag name="KSO_WM_TEMPLATE_INDEX" val="20205176"/>
</p:tagLst>
</file>

<file path=ppt/tags/tag151.xml><?xml version="1.0" encoding="utf-8"?>
<p:tagLst xmlns:p="http://schemas.openxmlformats.org/presentationml/2006/main">
  <p:tag name="KSO_WM_BEAUTIFY_FLAG" val="#wm#"/>
  <p:tag name="KSO_WM_TEMPLATE_CATEGORY" val="custom"/>
  <p:tag name="KSO_WM_TEMPLATE_INDEX" val="20205176"/>
</p:tagLst>
</file>

<file path=ppt/tags/tag152.xml><?xml version="1.0" encoding="utf-8"?>
<p:tagLst xmlns:p="http://schemas.openxmlformats.org/presentationml/2006/main">
  <p:tag name="KSO_WM_BEAUTIFY_FLAG" val="#wm#"/>
  <p:tag name="KSO_WM_TEMPLATE_CATEGORY" val="custom"/>
  <p:tag name="KSO_WM_TEMPLATE_INDEX" val="20205176"/>
</p:tagLst>
</file>

<file path=ppt/tags/tag153.xml><?xml version="1.0" encoding="utf-8"?>
<p:tagLst xmlns:p="http://schemas.openxmlformats.org/presentationml/2006/main">
  <p:tag name="KSO_WM_BEAUTIFY_FLAG" val="#wm#"/>
  <p:tag name="KSO_WM_TEMPLATE_CATEGORY" val="custom"/>
  <p:tag name="KSO_WM_TEMPLATE_INDEX" val="20205176"/>
</p:tagLst>
</file>

<file path=ppt/tags/tag154.xml><?xml version="1.0" encoding="utf-8"?>
<p:tagLst xmlns:p="http://schemas.openxmlformats.org/presentationml/2006/main">
  <p:tag name="KSO_WM_BEAUTIFY_FLAG" val="#wm#"/>
  <p:tag name="KSO_WM_TEMPLATE_CATEGORY" val="custom"/>
  <p:tag name="KSO_WM_TEMPLATE_INDEX" val="20205176"/>
</p:tagLst>
</file>

<file path=ppt/tags/tag155.xml><?xml version="1.0" encoding="utf-8"?>
<p:tagLst xmlns:p="http://schemas.openxmlformats.org/presentationml/2006/main">
  <p:tag name="KSO_WM_BEAUTIFY_FLAG" val="#wm#"/>
  <p:tag name="KSO_WM_TEMPLATE_CATEGORY" val="custom"/>
  <p:tag name="KSO_WM_TEMPLATE_INDEX" val="20205176"/>
</p:tagLst>
</file>

<file path=ppt/tags/tag156.xml><?xml version="1.0" encoding="utf-8"?>
<p:tagLst xmlns:p="http://schemas.openxmlformats.org/presentationml/2006/main">
  <p:tag name="KSO_WM_BEAUTIFY_FLAG" val="#wm#"/>
  <p:tag name="KSO_WM_TEMPLATE_CATEGORY" val="custom"/>
  <p:tag name="KSO_WM_TEMPLATE_INDEX" val="20205176"/>
</p:tagLst>
</file>

<file path=ppt/tags/tag157.xml><?xml version="1.0" encoding="utf-8"?>
<p:tagLst xmlns:p="http://schemas.openxmlformats.org/presentationml/2006/main">
  <p:tag name="KSO_WM_BEAUTIFY_FLAG" val="#wm#"/>
  <p:tag name="KSO_WM_TEMPLATE_CATEGORY" val="custom"/>
  <p:tag name="KSO_WM_TEMPLATE_INDEX" val="20205176"/>
</p:tagLst>
</file>

<file path=ppt/tags/tag158.xml><?xml version="1.0" encoding="utf-8"?>
<p:tagLst xmlns:p="http://schemas.openxmlformats.org/presentationml/2006/main">
  <p:tag name="KSO_WM_BEAUTIFY_FLAG" val="#wm#"/>
  <p:tag name="KSO_WM_TEMPLATE_CATEGORY" val="custom"/>
  <p:tag name="KSO_WM_TEMPLATE_INDEX" val="20205176"/>
</p:tagLst>
</file>

<file path=ppt/tags/tag159.xml><?xml version="1.0" encoding="utf-8"?>
<p:tagLst xmlns:p="http://schemas.openxmlformats.org/presentationml/2006/main">
  <p:tag name="KSO_WM_BEAUTIFY_FLAG" val="#wm#"/>
  <p:tag name="KSO_WM_TEMPLATE_CATEGORY" val="custom"/>
  <p:tag name="KSO_WM_TEMPLATE_INDEX" val="20205176"/>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BEAUTIFY_FLAG" val="#wm#"/>
  <p:tag name="KSO_WM_TEMPLATE_CATEGORY" val="custom"/>
  <p:tag name="KSO_WM_TEMPLATE_INDEX" val="20205176"/>
</p:tagLst>
</file>

<file path=ppt/tags/tag161.xml><?xml version="1.0" encoding="utf-8"?>
<p:tagLst xmlns:p="http://schemas.openxmlformats.org/presentationml/2006/main">
  <p:tag name="KSO_WM_BEAUTIFY_FLAG" val="#wm#"/>
  <p:tag name="KSO_WM_TEMPLATE_CATEGORY" val="custom"/>
  <p:tag name="KSO_WM_TEMPLATE_INDEX" val="20205176"/>
</p:tagLst>
</file>

<file path=ppt/tags/tag162.xml><?xml version="1.0" encoding="utf-8"?>
<p:tagLst xmlns:p="http://schemas.openxmlformats.org/presentationml/2006/main">
  <p:tag name="KSO_WM_BEAUTIFY_FLAG" val="#wm#"/>
  <p:tag name="KSO_WM_TEMPLATE_CATEGORY" val="custom"/>
  <p:tag name="KSO_WM_TEMPLATE_INDEX" val="20205176"/>
</p:tagLst>
</file>

<file path=ppt/tags/tag163.xml><?xml version="1.0" encoding="utf-8"?>
<p:tagLst xmlns:p="http://schemas.openxmlformats.org/presentationml/2006/main">
  <p:tag name="KSO_WM_BEAUTIFY_FLAG" val="#wm#"/>
  <p:tag name="KSO_WM_TEMPLATE_CATEGORY" val="custom"/>
  <p:tag name="KSO_WM_TEMPLATE_INDEX" val="20205176"/>
</p:tagLst>
</file>

<file path=ppt/tags/tag164.xml><?xml version="1.0" encoding="utf-8"?>
<p:tagLst xmlns:p="http://schemas.openxmlformats.org/presentationml/2006/main">
  <p:tag name="KSO_WM_BEAUTIFY_FLAG" val="#wm#"/>
  <p:tag name="KSO_WM_TEMPLATE_CATEGORY" val="custom"/>
  <p:tag name="KSO_WM_TEMPLATE_INDEX" val="20205176"/>
</p:tagLst>
</file>

<file path=ppt/tags/tag165.xml><?xml version="1.0" encoding="utf-8"?>
<p:tagLst xmlns:p="http://schemas.openxmlformats.org/presentationml/2006/main">
  <p:tag name="KSO_WM_BEAUTIFY_FLAG" val="#wm#"/>
  <p:tag name="KSO_WM_TEMPLATE_CATEGORY" val="custom"/>
  <p:tag name="KSO_WM_TEMPLATE_INDEX" val="20205176"/>
</p:tagLst>
</file>

<file path=ppt/tags/tag166.xml><?xml version="1.0" encoding="utf-8"?>
<p:tagLst xmlns:p="http://schemas.openxmlformats.org/presentationml/2006/main">
  <p:tag name="KSO_WM_BEAUTIFY_FLAG" val="#wm#"/>
  <p:tag name="KSO_WM_TEMPLATE_CATEGORY" val="custom"/>
  <p:tag name="KSO_WM_TEMPLATE_INDEX" val="20205176"/>
</p:tagLst>
</file>

<file path=ppt/tags/tag167.xml><?xml version="1.0" encoding="utf-8"?>
<p:tagLst xmlns:p="http://schemas.openxmlformats.org/presentationml/2006/main">
  <p:tag name="KSO_WM_BEAUTIFY_FLAG" val="#wm#"/>
  <p:tag name="KSO_WM_TEMPLATE_CATEGORY" val="custom"/>
  <p:tag name="KSO_WM_TEMPLATE_INDEX" val="20205176"/>
</p:tagLst>
</file>

<file path=ppt/tags/tag168.xml><?xml version="1.0" encoding="utf-8"?>
<p:tagLst xmlns:p="http://schemas.openxmlformats.org/presentationml/2006/main">
  <p:tag name="KSO_WM_BEAUTIFY_FLAG" val="#wm#"/>
  <p:tag name="KSO_WM_TEMPLATE_CATEGORY" val="custom"/>
  <p:tag name="KSO_WM_TEMPLATE_INDEX" val="20205176"/>
</p:tagLst>
</file>

<file path=ppt/tags/tag169.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71.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2.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73.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74.xml><?xml version="1.0" encoding="utf-8"?>
<p:tagLst xmlns:p="http://schemas.openxmlformats.org/presentationml/2006/main">
  <p:tag name="commondata" val="eyJoZGlkIjoiNDY1MmY4MTY3YzFkZTg4NGM1MWI4N2I1NTA1MWI4MWEifQ=="/>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7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8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9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9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themeOverride>
</file>

<file path=docProps/app.xml><?xml version="1.0" encoding="utf-8"?>
<Properties xmlns="http://schemas.openxmlformats.org/officeDocument/2006/extended-properties" xmlns:vt="http://schemas.openxmlformats.org/officeDocument/2006/docPropsVTypes">
  <TotalTime>0</TotalTime>
  <Words>7251</Words>
  <Application>WPS 演示</Application>
  <PresentationFormat>宽屏</PresentationFormat>
  <Paragraphs>400</Paragraphs>
  <Slides>41</Slides>
  <Notes>3</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41</vt:i4>
      </vt:variant>
    </vt:vector>
  </HeadingPairs>
  <TitlesOfParts>
    <vt:vector size="54" baseType="lpstr">
      <vt:lpstr>Arial</vt:lpstr>
      <vt:lpstr>宋体</vt:lpstr>
      <vt:lpstr>Wingdings</vt:lpstr>
      <vt:lpstr>微软雅黑</vt:lpstr>
      <vt:lpstr>Calibri</vt:lpstr>
      <vt:lpstr>楷体</vt:lpstr>
      <vt:lpstr>Arial Unicode MS</vt:lpstr>
      <vt:lpstr>隶书</vt:lpstr>
      <vt:lpstr>汉仪旗黑-85S</vt:lpstr>
      <vt:lpstr>黑体</vt:lpstr>
      <vt:lpstr>李旭科毛笔行书</vt:lpstr>
      <vt:lpstr>Office 主题​​</vt:lpstr>
      <vt:lpstr>1_Office 主题​​</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玲俐</cp:lastModifiedBy>
  <cp:revision>182</cp:revision>
  <dcterms:created xsi:type="dcterms:W3CDTF">2019-06-19T02:08:00Z</dcterms:created>
  <dcterms:modified xsi:type="dcterms:W3CDTF">2024-03-14T05:43:13Z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5E39103A22C24A7F96165DF9392D6F01_12</vt:lpwstr>
  </property>
</Properties>
</file>