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87" r:id="rId4"/>
    <p:sldId id="289" r:id="rId5"/>
    <p:sldId id="257" r:id="rId6"/>
    <p:sldId id="258" r:id="rId7"/>
    <p:sldId id="261" r:id="rId8"/>
    <p:sldId id="262" r:id="rId9"/>
    <p:sldId id="259" r:id="rId10"/>
    <p:sldId id="260" r:id="rId11"/>
    <p:sldId id="263" r:id="rId12"/>
    <p:sldId id="268" r:id="rId13"/>
    <p:sldId id="269" r:id="rId14"/>
    <p:sldId id="270" r:id="rId15"/>
    <p:sldId id="276" r:id="rId16"/>
    <p:sldId id="277" r:id="rId17"/>
    <p:sldId id="264" r:id="rId18"/>
    <p:sldId id="265" r:id="rId19"/>
    <p:sldId id="271" r:id="rId20"/>
    <p:sldId id="272" r:id="rId21"/>
    <p:sldId id="266" r:id="rId22"/>
    <p:sldId id="267" r:id="rId23"/>
    <p:sldId id="273" r:id="rId24"/>
    <p:sldId id="274" r:id="rId25"/>
    <p:sldId id="275" r:id="rId26"/>
  </p:sldIdLst>
  <p:sldSz cx="12192000" cy="6858000"/>
  <p:notesSz cx="6858000" cy="9144000"/>
  <p:custDataLst>
    <p:tags r:id="rId3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5" d="100"/>
          <a:sy n="85" d="100"/>
        </p:scale>
        <p:origin x="-1122" y="-84"/>
      </p:cViewPr>
      <p:guideLst>
        <p:guide orient="horz" pos="2160"/>
        <p:guide pos="381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156.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9.jpe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1.jpeg"/></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2.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2.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1" name="直角三角形 10"/>
          <p:cNvSpPr/>
          <p:nvPr userDrawn="1"/>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099" name="组合 15"/>
          <p:cNvGrpSpPr/>
          <p:nvPr userDrawn="1"/>
        </p:nvGrpSpPr>
        <p:grpSpPr>
          <a:xfrm>
            <a:off x="-4233" y="4953000"/>
            <a:ext cx="12196233" cy="1911350"/>
            <a:chOff x="-3765" y="4832896"/>
            <a:chExt cx="9147765" cy="2032192"/>
          </a:xfrm>
        </p:grpSpPr>
        <p:sp>
          <p:nvSpPr>
            <p:cNvPr id="2" name="任意多边形 1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任意多边形 18"/>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任意多边形 19"/>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1" name="直接连接符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914400" y="1752601"/>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914400" y="3611607"/>
            <a:ext cx="103632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3" name="日期占位符 29"/>
          <p:cNvSpPr>
            <a:spLocks noGrp="1"/>
          </p:cNvSpPr>
          <p:nvPr>
            <p:ph type="dt" sz="half" idx="2"/>
          </p:nvPr>
        </p:nvSpPr>
        <p:spPr>
          <a:xfrm>
            <a:off x="8970433" y="6408738"/>
            <a:ext cx="2559050" cy="365125"/>
          </a:xfrm>
          <a:prstGeom prst="rect">
            <a:avLst/>
          </a:prstGeom>
        </p:spPr>
        <p:txBody>
          <a:bodyPr vert="horz" anchor="b"/>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rgbClr val="FFFFFF"/>
                </a:solidFill>
                <a:effectLst/>
                <a:uLnTx/>
                <a:uFillTx/>
                <a:latin typeface="+mn-lt"/>
                <a:ea typeface="+mn-ea"/>
                <a:cs typeface="+mn-cs"/>
              </a:rPr>
            </a:fld>
            <a:endParaRPr kumimoji="0" lang="zh-CN" altLang="en-US" sz="1000" b="0" i="0" u="none" strike="noStrike" kern="1200" cap="none" spc="0" normalizeH="0" baseline="0" noProof="0">
              <a:ln>
                <a:noFill/>
              </a:ln>
              <a:solidFill>
                <a:srgbClr val="FFFFFF"/>
              </a:solidFill>
              <a:effectLst/>
              <a:uLnTx/>
              <a:uFillTx/>
              <a:latin typeface="+mn-lt"/>
              <a:ea typeface="+mn-ea"/>
              <a:cs typeface="+mn-cs"/>
            </a:endParaRPr>
          </a:p>
        </p:txBody>
      </p:sp>
      <p:sp>
        <p:nvSpPr>
          <p:cNvPr id="24" name="页脚占位符 18"/>
          <p:cNvSpPr>
            <a:spLocks noGrp="1"/>
          </p:cNvSpPr>
          <p:nvPr>
            <p:ph type="ftr" sz="quarter" idx="3"/>
          </p:nvPr>
        </p:nvSpPr>
        <p:spPr>
          <a:xfrm>
            <a:off x="5839883" y="6408738"/>
            <a:ext cx="3134783" cy="365125"/>
          </a:xfrm>
          <a:prstGeom prst="rect">
            <a:avLst/>
          </a:prstGeom>
        </p:spPr>
        <p:txBody>
          <a:bodyPr vert="horz" anchor="b"/>
          <a:lstStyle>
            <a:lvl1pPr>
              <a:defRPr>
                <a:solidFill>
                  <a:schemeClr val="accent1">
                    <a:tint val="2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accent1">
                  <a:tint val="20000"/>
                </a:schemeClr>
              </a:solidFill>
              <a:effectLst/>
              <a:uLnTx/>
              <a:uFillTx/>
              <a:latin typeface="+mn-lt"/>
              <a:ea typeface="+mn-ea"/>
              <a:cs typeface="+mn-cs"/>
            </a:endParaRPr>
          </a:p>
        </p:txBody>
      </p:sp>
      <p:sp>
        <p:nvSpPr>
          <p:cNvPr id="25" name="灯片编号占位符 26"/>
          <p:cNvSpPr>
            <a:spLocks noGrp="1"/>
          </p:cNvSpPr>
          <p:nvPr>
            <p:ph type="sldNum" sz="quarter" idx="4"/>
          </p:nvPr>
        </p:nvSpPr>
        <p:spPr>
          <a:xfrm>
            <a:off x="11529483" y="6408738"/>
            <a:ext cx="488950" cy="365125"/>
          </a:xfrm>
          <a:prstGeom prst="rect">
            <a:avLst/>
          </a:prstGeom>
        </p:spPr>
        <p:txBody>
          <a:bodyPr vert="horz" anchor="b"/>
          <a:p>
            <a:pPr algn="r">
              <a:buNone/>
            </a:pPr>
            <a:fld id="{9A0DB2DC-4C9A-4742-B13C-FB6460FD3503}" type="slidenum">
              <a:rPr lang="zh-CN" altLang="en-US" dirty="0">
                <a:solidFill>
                  <a:srgbClr val="FFFFFF"/>
                </a:solidFill>
              </a:rPr>
            </a:fld>
            <a:endParaRPr lang="zh-CN" altLang="en-US" dirty="0">
              <a:solidFill>
                <a:srgbClr val="FFFFFF"/>
              </a:solidFill>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1481329"/>
            <a:ext cx="10972800" cy="4386071"/>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Lucida Sans Unicode" panose="020B0602030504020204" pitchFamily="34" charset="0"/>
                <a:ea typeface="黑体" panose="02010609060101010101" pitchFamily="2" charset="-122"/>
              </a:rPr>
            </a:fld>
            <a:endParaRPr lang="zh-CN" altLang="en-US" dirty="0">
              <a:latin typeface="Lucida Sans Unicode" panose="020B0602030504020204" pitchFamily="34" charset="0"/>
              <a:ea typeface="黑体" panose="0201060906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25351" y="274640"/>
            <a:ext cx="2369960" cy="5592761"/>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41"/>
            <a:ext cx="8432800" cy="5592760"/>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Lucida Sans Unicode" panose="020B0602030504020204" pitchFamily="34" charset="0"/>
                <a:ea typeface="黑体" panose="02010609060101010101" pitchFamily="2" charset="-122"/>
              </a:rPr>
            </a:fld>
            <a:endParaRPr lang="zh-CN" altLang="en-US" dirty="0">
              <a:latin typeface="Lucida Sans Unicode" panose="020B0602030504020204" pitchFamily="34" charset="0"/>
              <a:ea typeface="黑体" panose="0201060906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标题 6"/>
          <p:cNvSpPr>
            <a:spLocks noGrp="1"/>
          </p:cNvSpPr>
          <p:nvPr>
            <p:ph type="title"/>
          </p:nvPr>
        </p:nvSpPr>
        <p:spPr/>
        <p:txBody>
          <a:bodyPr rtlCol="0"/>
          <a:lstStyle/>
          <a:p>
            <a:r>
              <a:rPr kumimoji="0" lang="zh-CN" altLang="en-US" smtClean="0"/>
              <a:t>单击此处编辑母版标题样式</a:t>
            </a:r>
            <a:endParaRPr kumimoji="0" lang="en-US"/>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buNone/>
            </a:pPr>
            <a:fld id="{9A0DB2DC-4C9A-4742-B13C-FB6460FD3503}" type="slidenum">
              <a:rPr lang="zh-CN" altLang="en-US" dirty="0">
                <a:latin typeface="Lucida Sans Unicode" panose="020B0602030504020204" pitchFamily="34" charset="0"/>
                <a:ea typeface="黑体" panose="02010609060101010101" pitchFamily="2" charset="-122"/>
              </a:rPr>
            </a:fld>
            <a:endParaRPr lang="zh-CN" altLang="en-US" dirty="0">
              <a:latin typeface="Lucida Sans Unicode" panose="020B0602030504020204" pitchFamily="34" charset="0"/>
              <a:ea typeface="黑体" panose="0201060906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bwMode="white">
      <p:bgRef idx="1002">
        <a:schemeClr val="bg1"/>
      </p:bgRef>
    </p:bg>
    <p:spTree>
      <p:nvGrpSpPr>
        <p:cNvPr id="1" name=""/>
        <p:cNvGrpSpPr/>
        <p:nvPr/>
      </p:nvGrpSpPr>
      <p:grpSpPr>
        <a:xfrm>
          <a:off x="0" y="0"/>
          <a:ext cx="0" cy="0"/>
          <a:chOff x="0" y="0"/>
          <a:chExt cx="0" cy="0"/>
        </a:xfrm>
      </p:grpSpPr>
      <p:sp>
        <p:nvSpPr>
          <p:cNvPr id="11" name="燕尾形 10"/>
          <p:cNvSpPr/>
          <p:nvPr/>
        </p:nvSpPr>
        <p:spPr>
          <a:xfrm>
            <a:off x="4849283" y="3005138"/>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15"/>
          <p:cNvSpPr/>
          <p:nvPr/>
        </p:nvSpPr>
        <p:spPr>
          <a:xfrm>
            <a:off x="4599517"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17" name="日期占位符 3"/>
          <p:cNvSpPr>
            <a:spLocks noGrp="1"/>
          </p:cNvSpPr>
          <p:nvPr>
            <p:ph type="dt" sz="half" idx="2"/>
          </p:nvPr>
        </p:nvSpPr>
        <p:spPr>
          <a:xfrm>
            <a:off x="8970433" y="6408738"/>
            <a:ext cx="255905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19" name="页脚占位符 4"/>
          <p:cNvSpPr>
            <a:spLocks noGrp="1"/>
          </p:cNvSpPr>
          <p:nvPr>
            <p:ph type="ftr" sz="quarter" idx="3"/>
          </p:nvPr>
        </p:nvSpPr>
        <p:spPr>
          <a:xfrm>
            <a:off x="5839883" y="6408738"/>
            <a:ext cx="3134783"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0" name="灯片编号占位符 5"/>
          <p:cNvSpPr>
            <a:spLocks noGrp="1"/>
          </p:cNvSpPr>
          <p:nvPr>
            <p:ph type="sldNum" sz="quarter" idx="4"/>
          </p:nvPr>
        </p:nvSpPr>
        <p:spPr>
          <a:xfrm>
            <a:off x="11529483" y="6408738"/>
            <a:ext cx="488950" cy="365125"/>
          </a:xfrm>
          <a:prstGeom prst="rect">
            <a:avLst/>
          </a:prstGeom>
        </p:spPr>
        <p:txBody>
          <a:bodyPr vert="horz" anchor="b"/>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bwMode="white">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09600" y="1481328"/>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481328"/>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8" name="标题 7"/>
          <p:cNvSpPr>
            <a:spLocks noGrp="1"/>
          </p:cNvSpPr>
          <p:nvPr>
            <p:ph type="title"/>
          </p:nvPr>
        </p:nvSpPr>
        <p:spPr/>
        <p:txBody>
          <a:bodyPr rtlCol="0"/>
          <a:lstStyle/>
          <a:p>
            <a:r>
              <a:rPr kumimoji="0" lang="zh-CN" altLang="en-US" smtClean="0"/>
              <a:t>单击此处编辑母版标题样式</a:t>
            </a:r>
            <a:endParaRPr kumimoji="0" lang="en-US"/>
          </a:p>
        </p:txBody>
      </p:sp>
      <p:sp>
        <p:nvSpPr>
          <p:cNvPr id="11" name="日期占位符 4"/>
          <p:cNvSpPr>
            <a:spLocks noGrp="1"/>
          </p:cNvSpPr>
          <p:nvPr>
            <p:ph type="dt" sz="half" idx="12"/>
          </p:nvPr>
        </p:nvSpPr>
        <p:spPr>
          <a:xfrm>
            <a:off x="8970433" y="6408738"/>
            <a:ext cx="255905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16" name="页脚占位符 5"/>
          <p:cNvSpPr>
            <a:spLocks noGrp="1"/>
          </p:cNvSpPr>
          <p:nvPr>
            <p:ph type="ftr" sz="quarter" idx="3"/>
          </p:nvPr>
        </p:nvSpPr>
        <p:spPr>
          <a:xfrm>
            <a:off x="5839883" y="6408738"/>
            <a:ext cx="3134783"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6"/>
          <p:cNvSpPr>
            <a:spLocks noGrp="1"/>
          </p:cNvSpPr>
          <p:nvPr>
            <p:ph type="sldNum" sz="quarter" idx="4"/>
          </p:nvPr>
        </p:nvSpPr>
        <p:spPr>
          <a:xfrm>
            <a:off x="11529483" y="6408738"/>
            <a:ext cx="488950" cy="365125"/>
          </a:xfrm>
          <a:prstGeom prst="rect">
            <a:avLst/>
          </a:prstGeom>
        </p:spPr>
        <p:txBody>
          <a:bodyPr vert="horz" anchor="b"/>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bwMode="white">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9728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6193368"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609600" y="1444294"/>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193367" y="1444294"/>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日期占位符 6"/>
          <p:cNvSpPr>
            <a:spLocks noGrp="1"/>
          </p:cNvSpPr>
          <p:nvPr>
            <p:ph type="dt" sz="half" idx="12"/>
          </p:nvPr>
        </p:nvSpPr>
        <p:spPr>
          <a:xfrm>
            <a:off x="8970433" y="6408738"/>
            <a:ext cx="255905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16" name="页脚占位符 7"/>
          <p:cNvSpPr>
            <a:spLocks noGrp="1"/>
          </p:cNvSpPr>
          <p:nvPr>
            <p:ph type="ftr" sz="quarter" idx="13"/>
          </p:nvPr>
        </p:nvSpPr>
        <p:spPr>
          <a:xfrm>
            <a:off x="5839883" y="6408738"/>
            <a:ext cx="3134783"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8"/>
          <p:cNvSpPr>
            <a:spLocks noGrp="1"/>
          </p:cNvSpPr>
          <p:nvPr>
            <p:ph type="sldNum" sz="quarter" idx="14"/>
          </p:nvPr>
        </p:nvSpPr>
        <p:spPr>
          <a:xfrm>
            <a:off x="11529483" y="6408738"/>
            <a:ext cx="488950" cy="365125"/>
          </a:xfrm>
          <a:prstGeom prst="rect">
            <a:avLst/>
          </a:prstGeom>
        </p:spPr>
        <p:txBody>
          <a:bodyPr vert="horz" anchor="b"/>
          <a:p>
            <a:pPr algn="r">
              <a:buNone/>
            </a:pPr>
            <a:fld id="{9A0DB2DC-4C9A-4742-B13C-FB6460FD3503}" type="slidenum">
              <a:rPr lang="zh-CN" altLang="en-US" dirty="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bwMode="white">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kumimoji="0" lang="zh-CN" altLang="en-US" smtClean="0"/>
              <a:t>单击此处编辑母版标题样式</a:t>
            </a:r>
            <a:endParaRPr kumimoji="0" lang="en-US"/>
          </a:p>
        </p:txBody>
      </p:sp>
      <p:sp>
        <p:nvSpPr>
          <p:cNvPr id="11" name="日期占位符 2"/>
          <p:cNvSpPr>
            <a:spLocks noGrp="1"/>
          </p:cNvSpPr>
          <p:nvPr>
            <p:ph type="dt" sz="half" idx="2"/>
          </p:nvPr>
        </p:nvSpPr>
        <p:spPr>
          <a:xfrm>
            <a:off x="8970433" y="6408738"/>
            <a:ext cx="255905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16" name="页脚占位符 3"/>
          <p:cNvSpPr>
            <a:spLocks noGrp="1"/>
          </p:cNvSpPr>
          <p:nvPr>
            <p:ph type="ftr" sz="quarter" idx="3"/>
          </p:nvPr>
        </p:nvSpPr>
        <p:spPr>
          <a:xfrm>
            <a:off x="5839883" y="6408738"/>
            <a:ext cx="3134783"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4"/>
          <p:cNvSpPr>
            <a:spLocks noGrp="1"/>
          </p:cNvSpPr>
          <p:nvPr>
            <p:ph type="sldNum" sz="quarter" idx="4"/>
          </p:nvPr>
        </p:nvSpPr>
        <p:spPr>
          <a:xfrm>
            <a:off x="11529483" y="6408738"/>
            <a:ext cx="488950" cy="365125"/>
          </a:xfrm>
          <a:prstGeom prst="rect">
            <a:avLst/>
          </a:prstGeom>
        </p:spPr>
        <p:txBody>
          <a:bodyPr vert="horz" anchor="b"/>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dirty="0">
                <a:latin typeface="Lucida Sans Unicode" panose="020B0602030504020204" pitchFamily="34" charset="0"/>
                <a:ea typeface="黑体" panose="02010609060101010101" pitchFamily="2" charset="-122"/>
              </a:rPr>
            </a:fld>
            <a:endParaRPr lang="zh-CN" altLang="en-US" dirty="0">
              <a:latin typeface="Lucida Sans Unicode" panose="020B0602030504020204" pitchFamily="34" charset="0"/>
              <a:ea typeface="黑体" panose="0201060906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bwMode="white">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日期占位符 4"/>
          <p:cNvSpPr>
            <a:spLocks noGrp="1"/>
          </p:cNvSpPr>
          <p:nvPr>
            <p:ph type="dt" sz="half" idx="12"/>
          </p:nvPr>
        </p:nvSpPr>
        <p:spPr>
          <a:xfrm>
            <a:off x="8970433" y="6408738"/>
            <a:ext cx="255905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16" name="页脚占位符 5"/>
          <p:cNvSpPr>
            <a:spLocks noGrp="1"/>
          </p:cNvSpPr>
          <p:nvPr>
            <p:ph type="ftr" sz="quarter" idx="3"/>
          </p:nvPr>
        </p:nvSpPr>
        <p:spPr>
          <a:xfrm>
            <a:off x="5839883" y="6408738"/>
            <a:ext cx="3134783"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6"/>
          <p:cNvSpPr>
            <a:spLocks noGrp="1"/>
          </p:cNvSpPr>
          <p:nvPr>
            <p:ph type="sldNum" sz="quarter" idx="4"/>
          </p:nvPr>
        </p:nvSpPr>
        <p:spPr>
          <a:xfrm>
            <a:off x="11529483" y="6408738"/>
            <a:ext cx="488950" cy="365125"/>
          </a:xfrm>
          <a:prstGeom prst="rect">
            <a:avLst/>
          </a:prstGeom>
        </p:spPr>
        <p:txBody>
          <a:bodyPr vert="horz" anchor="b"/>
          <a:p>
            <a:pPr algn="r">
              <a:buNone/>
            </a:pPr>
            <a:fld id="{9A0DB2DC-4C9A-4742-B13C-FB6460FD3503}" type="slidenum">
              <a:rPr lang="zh-CN" altLang="en-US" dirty="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bwMode="white">
      <p:bgRef idx="1002">
        <a:schemeClr val="bg1"/>
      </p:bgRef>
    </p:bg>
    <p:spTree>
      <p:nvGrpSpPr>
        <p:cNvPr id="1" name=""/>
        <p:cNvGrpSpPr/>
        <p:nvPr/>
      </p:nvGrpSpPr>
      <p:grpSpPr>
        <a:xfrm>
          <a:off x="0" y="0"/>
          <a:ext cx="0" cy="0"/>
          <a:chOff x="0" y="0"/>
          <a:chExt cx="0" cy="0"/>
        </a:xfrm>
      </p:grpSpPr>
      <p:sp>
        <p:nvSpPr>
          <p:cNvPr id="11" name="任意多边形 10"/>
          <p:cNvSpPr/>
          <p:nvPr/>
        </p:nvSpPr>
        <p:spPr bwMode="auto">
          <a:xfrm>
            <a:off x="954617" y="5002213"/>
            <a:ext cx="5069417" cy="144303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任意多边形 15"/>
          <p:cNvSpPr/>
          <p:nvPr/>
        </p:nvSpPr>
        <p:spPr bwMode="auto">
          <a:xfrm>
            <a:off x="-71967" y="5784850"/>
            <a:ext cx="506941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直角三角形 16"/>
          <p:cNvSpPr/>
          <p:nvPr/>
        </p:nvSpPr>
        <p:spPr bwMode="auto">
          <a:xfrm>
            <a:off x="-8056" y="5791253"/>
            <a:ext cx="4536418"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9" name="直接连接符 18"/>
          <p:cNvCxnSpPr/>
          <p:nvPr/>
        </p:nvCxnSpPr>
        <p:spPr>
          <a:xfrm>
            <a:off x="-12316" y="5787738"/>
            <a:ext cx="454067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 name="燕尾形 19"/>
          <p:cNvSpPr/>
          <p:nvPr/>
        </p:nvSpPr>
        <p:spPr>
          <a:xfrm>
            <a:off x="11552767"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燕尾形 20"/>
          <p:cNvSpPr/>
          <p:nvPr/>
        </p:nvSpPr>
        <p:spPr>
          <a:xfrm>
            <a:off x="11303000"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1521643" y="5443402"/>
            <a:ext cx="95504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3" name="图片占位符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vert="horz">
            <a:normAutofit/>
          </a:bodyPr>
          <a:lstStyle>
            <a:lvl1pPr marL="0" indent="0">
              <a:buNone/>
              <a:defRPr sz="3200"/>
            </a:lvl1p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smtClean="0"/>
              <a:t>单击此处编辑母版标题样式</a:t>
            </a:r>
            <a:endParaRPr kumimoji="0" lang="en-US"/>
          </a:p>
        </p:txBody>
      </p:sp>
      <p:sp>
        <p:nvSpPr>
          <p:cNvPr id="23" name="日期占位符 4"/>
          <p:cNvSpPr>
            <a:spLocks noGrp="1"/>
          </p:cNvSpPr>
          <p:nvPr>
            <p:ph type="dt" sz="half" idx="12"/>
          </p:nvPr>
        </p:nvSpPr>
        <p:spPr>
          <a:xfrm>
            <a:off x="8970433" y="6408738"/>
            <a:ext cx="2559050" cy="365125"/>
          </a:xfrm>
          <a:prstGeom prst="rect">
            <a:avLst/>
          </a:prstGeom>
        </p:spPr>
        <p:txBody>
          <a:bodyPr vert="horz" anchor="b"/>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24" name="页脚占位符 5"/>
          <p:cNvSpPr>
            <a:spLocks noGrp="1"/>
          </p:cNvSpPr>
          <p:nvPr>
            <p:ph type="ftr" sz="quarter" idx="3"/>
          </p:nvPr>
        </p:nvSpPr>
        <p:spPr>
          <a:xfrm>
            <a:off x="5839883" y="6408738"/>
            <a:ext cx="3134783" cy="365125"/>
          </a:xfrm>
          <a:prstGeom prst="rect">
            <a:avLst/>
          </a:prstGeom>
        </p:spPr>
        <p:txBody>
          <a:bodyPr vert="horz" anchor="b"/>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5" name="灯片编号占位符 6"/>
          <p:cNvSpPr>
            <a:spLocks noGrp="1"/>
          </p:cNvSpPr>
          <p:nvPr>
            <p:ph type="sldNum" sz="quarter" idx="4"/>
          </p:nvPr>
        </p:nvSpPr>
        <p:spPr>
          <a:xfrm>
            <a:off x="11529483" y="6408738"/>
            <a:ext cx="488950" cy="365125"/>
          </a:xfrm>
          <a:prstGeom prst="rect">
            <a:avLst/>
          </a:prstGeom>
        </p:spPr>
        <p:txBody>
          <a:bodyPr vert="horz" anchor="b"/>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2.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2.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3.xml"/><Relationship Id="rId19" Type="http://schemas.openxmlformats.org/officeDocument/2006/relationships/image" Target="../media/image4.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13" name="任意多边形 12"/>
          <p:cNvSpPr/>
          <p:nvPr userDrawn="1"/>
        </p:nvSpPr>
        <p:spPr bwMode="auto">
          <a:xfrm>
            <a:off x="954617" y="5002213"/>
            <a:ext cx="5069417" cy="144303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任意多边形 11"/>
          <p:cNvSpPr/>
          <p:nvPr userDrawn="1"/>
        </p:nvSpPr>
        <p:spPr bwMode="auto">
          <a:xfrm>
            <a:off x="-71967" y="5784850"/>
            <a:ext cx="506941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直角三角形 13"/>
          <p:cNvSpPr/>
          <p:nvPr userDrawn="1"/>
        </p:nvSpPr>
        <p:spPr bwMode="auto">
          <a:xfrm>
            <a:off x="-8056" y="5791253"/>
            <a:ext cx="4536418"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5" name="直接连接符 14"/>
          <p:cNvCxnSpPr/>
          <p:nvPr userDrawn="1"/>
        </p:nvCxnSpPr>
        <p:spPr>
          <a:xfrm>
            <a:off x="-12316" y="5787738"/>
            <a:ext cx="454067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smtClean="0"/>
              <a:t>单击此处编辑母版标题样式</a:t>
            </a:r>
            <a:endParaRPr kumimoji="0" lang="en-US"/>
          </a:p>
        </p:txBody>
      </p:sp>
      <p:sp>
        <p:nvSpPr>
          <p:cNvPr id="3081" name="文本占位符 29"/>
          <p:cNvSpPr>
            <a:spLocks noGrp="1"/>
          </p:cNvSpPr>
          <p:nvPr>
            <p:ph type="body" idx="1"/>
          </p:nvPr>
        </p:nvSpPr>
        <p:spPr>
          <a:xfrm>
            <a:off x="609600" y="1481138"/>
            <a:ext cx="109728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0" name="日期占位符 9"/>
          <p:cNvSpPr>
            <a:spLocks noGrp="1"/>
          </p:cNvSpPr>
          <p:nvPr>
            <p:ph type="dt" sz="half" idx="2"/>
          </p:nvPr>
        </p:nvSpPr>
        <p:spPr>
          <a:xfrm>
            <a:off x="8970433" y="6408738"/>
            <a:ext cx="2559050" cy="365125"/>
          </a:xfrm>
          <a:prstGeom prst="rect">
            <a:avLst/>
          </a:prstGeom>
        </p:spPr>
        <p:txBody>
          <a:bodyPr vert="horz" anchor="b"/>
          <a:lstStyle>
            <a:lvl1pPr algn="l" eaLnBrk="1" latinLnBrk="0" hangingPunct="1">
              <a:defRPr kumimoji="0" sz="1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51B0AD-7D2D-43FE-A898-C51D41B7FAE4}" type="datetimeFigureOut">
              <a:rPr kumimoji="0" lang="zh-CN" altLang="en-US" sz="10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22" name="页脚占位符 21"/>
          <p:cNvSpPr>
            <a:spLocks noGrp="1"/>
          </p:cNvSpPr>
          <p:nvPr>
            <p:ph type="ftr" sz="quarter" idx="3"/>
          </p:nvPr>
        </p:nvSpPr>
        <p:spPr>
          <a:xfrm>
            <a:off x="5839883" y="6408738"/>
            <a:ext cx="3134783" cy="365125"/>
          </a:xfrm>
          <a:prstGeom prst="rect">
            <a:avLst/>
          </a:prstGeom>
        </p:spPr>
        <p:txBody>
          <a:bodyPr vert="horz" anchor="b"/>
          <a:lstStyle>
            <a:lvl1pPr algn="r" eaLnBrk="1" latinLnBrk="0" hangingPunct="1">
              <a:defRPr kumimoji="0"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8" name="灯片编号占位符 17"/>
          <p:cNvSpPr>
            <a:spLocks noGrp="1"/>
          </p:cNvSpPr>
          <p:nvPr>
            <p:ph type="sldNum" sz="quarter" idx="4"/>
          </p:nvPr>
        </p:nvSpPr>
        <p:spPr>
          <a:xfrm>
            <a:off x="11529483" y="6408738"/>
            <a:ext cx="488950" cy="365125"/>
          </a:xfrm>
          <a:prstGeom prst="rect">
            <a:avLst/>
          </a:prstGeom>
        </p:spPr>
        <p:txBody>
          <a:bodyPr vert="horz" anchor="b"/>
          <a:lstStyle>
            <a:lvl1pPr algn="r">
              <a:defRPr sz="1000"/>
            </a:lvl1pPr>
          </a:lstStyle>
          <a:p>
            <a:pPr lvl="0">
              <a:buNone/>
            </a:pPr>
            <a:fld id="{9A0DB2DC-4C9A-4742-B13C-FB6460FD3503}" type="slidenum">
              <a:rPr lang="zh-CN" altLang="en-US" dirty="0">
                <a:latin typeface="Lucida Sans Unicode" panose="020B0602030504020204" pitchFamily="34" charset="0"/>
                <a:ea typeface="黑体" panose="02010609060101010101" pitchFamily="2" charset="-122"/>
              </a:rPr>
            </a:fld>
            <a:endParaRPr lang="zh-CN" altLang="en-US" dirty="0">
              <a:latin typeface="Lucida Sans Unicode" panose="020B0602030504020204" pitchFamily="34" charset="0"/>
              <a:ea typeface="黑体" panose="02010609060101010101" pitchFamily="2" charset="-122"/>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5.xml"/><Relationship Id="rId5" Type="http://schemas.openxmlformats.org/officeDocument/2006/relationships/image" Target="../media/image2.png"/><Relationship Id="rId4" Type="http://schemas.openxmlformats.org/officeDocument/2006/relationships/tags" Target="../tags/tag15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危险性较大分部分项工程范围及管理要求</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2351088" y="1484313"/>
            <a:ext cx="7354888" cy="3676650"/>
          </a:xfrm>
          <a:solidFill>
            <a:srgbClr val="FFCC99"/>
          </a:solidFill>
        </p:spPr>
        <p:style>
          <a:lnRef idx="1">
            <a:schemeClr val="accent3"/>
          </a:lnRef>
          <a:fillRef idx="2">
            <a:schemeClr val="accent3"/>
          </a:fillRef>
          <a:effectRef idx="1">
            <a:schemeClr val="accent3"/>
          </a:effectRef>
          <a:fontRef idx="minor">
            <a:schemeClr val="dk1"/>
          </a:fontRef>
        </p:style>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例</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1</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：楼板模板支撑（</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15KN/m2</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     1.2X(</a:t>
            </a:r>
            <a:r>
              <a:rPr kumimoji="0" lang="en-US" altLang="zh-CN" sz="1800" b="0" i="0" u="none" strike="noStrike" kern="1200" cap="none" spc="0" normalizeH="0" baseline="0" noProof="0" dirty="0" smtClean="0">
                <a:ln>
                  <a:noFill/>
                </a:ln>
                <a:solidFill>
                  <a:schemeClr val="accent2"/>
                </a:solidFill>
                <a:effectLst/>
                <a:uLnTx/>
                <a:uFillTx/>
                <a:latin typeface="+mn-lt"/>
                <a:ea typeface="+mn-ea"/>
                <a:cs typeface="+mn-cs"/>
              </a:rPr>
              <a:t>25</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Xh+0.3)+1.4X3&lt;=15</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     H&gt;=0.35 </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即板厚大于</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350mm</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时需进行专家论证；</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     同样可计算，板厚</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&gt;=180mm</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时须编制专项方案</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例</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2</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：梁模板支撑</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      </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梁截面</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bXh</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：线荷载</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 1.2X[(</a:t>
            </a:r>
            <a:r>
              <a:rPr kumimoji="0" lang="en-US" altLang="zh-CN" sz="1800" b="0" i="0" u="none" strike="noStrike" kern="1200" cap="none" spc="0" normalizeH="0" baseline="0" noProof="0" dirty="0" smtClean="0">
                <a:ln>
                  <a:noFill/>
                </a:ln>
                <a:solidFill>
                  <a:schemeClr val="accent2"/>
                </a:solidFill>
                <a:effectLst/>
                <a:uLnTx/>
                <a:uFillTx/>
                <a:latin typeface="+mn-lt"/>
                <a:ea typeface="+mn-ea"/>
                <a:cs typeface="+mn-cs"/>
              </a:rPr>
              <a:t>26</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bh+0.5(b+2h)]+1.4X3b</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      </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当</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b=0.7</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h=0.7</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时：可计算线荷载</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=19.49&lt;20</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      </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当</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b=0.5</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h=1.0</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时：可计算线荷载</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=19.2&lt;20</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      </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当</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b=0.6</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h=0.9</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时：可计算线荷载</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=20.8&gt;20</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      </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由此，当梁截面积</a:t>
            </a:r>
            <a:r>
              <a:rPr kumimoji="0" lang="en-US" altLang="zh-CN" sz="1800" b="0" i="0" u="none" strike="noStrike" kern="1200" cap="none" spc="0" normalizeH="0" baseline="0" noProof="0" dirty="0" smtClean="0">
                <a:ln>
                  <a:noFill/>
                </a:ln>
                <a:solidFill>
                  <a:schemeClr val="dk1"/>
                </a:solidFill>
                <a:effectLst/>
                <a:uLnTx/>
                <a:uFillTx/>
                <a:latin typeface="+mn-lt"/>
                <a:ea typeface="+mn-ea"/>
                <a:cs typeface="+mn-cs"/>
              </a:rPr>
              <a:t>&gt;0.54m2</a:t>
            </a:r>
            <a:r>
              <a:rPr kumimoji="0" lang="zh-CN" altLang="en-US" sz="1800" b="0" i="0" u="none" strike="noStrike" kern="1200" cap="none" spc="0" normalizeH="0" baseline="0" noProof="0" dirty="0" smtClean="0">
                <a:ln>
                  <a:noFill/>
                </a:ln>
                <a:solidFill>
                  <a:schemeClr val="dk1"/>
                </a:solidFill>
                <a:effectLst/>
                <a:uLnTx/>
                <a:uFillTx/>
                <a:latin typeface="+mn-lt"/>
                <a:ea typeface="+mn-ea"/>
                <a:cs typeface="+mn-cs"/>
              </a:rPr>
              <a:t>时就得考虑是否需要专家论证</a:t>
            </a:r>
            <a:endParaRPr kumimoji="0" lang="en-US" altLang="zh-CN" sz="1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endParaRPr kumimoji="0" lang="zh-CN" altLang="en-US" sz="1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1847528" y="1124744"/>
            <a:ext cx="8229600" cy="5040560"/>
          </a:xfrm>
          <a:ln/>
          <a:effectLst/>
          <a:scene3d>
            <a:camera prst="orthographicFront"/>
            <a:lightRig rig="balanced" dir="t"/>
          </a:scene3d>
          <a:sp3d prstMaterial="plastic"/>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立杆基础承载力</a:t>
            </a: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立杆垫板、地基承载力和支撑楼层承载力验算不容忽视</a:t>
            </a:r>
            <a:endParaRPr kumimoji="0" lang="en-US" altLang="zh-CN" sz="1800" b="0" i="1"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木枋：</a:t>
            </a: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accent2"/>
                </a:solidFill>
                <a:effectLst/>
                <a:uLnTx/>
                <a:uFillTx/>
                <a:latin typeface="+mn-lt"/>
                <a:ea typeface="+mn-ea"/>
                <a:cs typeface="+mn-cs"/>
              </a:rPr>
              <a:t>    (1) </a:t>
            </a:r>
            <a:r>
              <a:rPr kumimoji="0" lang="zh-CN" altLang="en-US" sz="1800" b="0" i="0" u="none" strike="sngStrike" kern="1200" cap="none" spc="0" normalizeH="0" baseline="0" noProof="0" dirty="0" smtClean="0">
                <a:ln>
                  <a:noFill/>
                </a:ln>
                <a:solidFill>
                  <a:schemeClr val="accent2"/>
                </a:solidFill>
                <a:effectLst/>
                <a:uLnTx/>
                <a:uFillTx/>
                <a:latin typeface="+mn-lt"/>
                <a:ea typeface="+mn-ea"/>
                <a:cs typeface="+mn-cs"/>
              </a:rPr>
              <a:t>木枋横放：</a:t>
            </a:r>
            <a:endParaRPr kumimoji="0" lang="en-US" altLang="zh-CN" sz="1800" b="0" i="0" u="none" strike="sngStrike" kern="1200" cap="none" spc="0" normalizeH="0" baseline="0" noProof="0" dirty="0" smtClean="0">
              <a:ln>
                <a:noFill/>
              </a:ln>
              <a:solidFill>
                <a:schemeClr val="accent2"/>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accent2"/>
                </a:solidFill>
                <a:effectLst/>
                <a:uLnTx/>
                <a:uFillTx/>
                <a:latin typeface="+mn-lt"/>
                <a:ea typeface="+mn-ea"/>
                <a:cs typeface="+mn-cs"/>
              </a:rPr>
              <a:t>         </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按</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50*100</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木枋计算，横放截面抵抗矩</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W=41667mm3</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、立放为</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83333mm3</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，承载力相差近一倍</a:t>
            </a:r>
            <a:endParaRPr kumimoji="0" lang="en-US" altLang="zh-CN" sz="1800" b="0" i="1"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accent2"/>
                </a:solidFill>
                <a:effectLst/>
                <a:uLnTx/>
                <a:uFillTx/>
                <a:latin typeface="+mn-lt"/>
                <a:ea typeface="+mn-ea"/>
                <a:cs typeface="+mn-cs"/>
              </a:rPr>
              <a:t>    (2) </a:t>
            </a:r>
            <a:r>
              <a:rPr kumimoji="0" lang="zh-CN" altLang="en-US" sz="1800" b="0" i="0" u="none" strike="sngStrike" kern="1200" cap="none" spc="0" normalizeH="0" baseline="0" noProof="0" dirty="0" smtClean="0">
                <a:ln>
                  <a:noFill/>
                </a:ln>
                <a:solidFill>
                  <a:schemeClr val="accent2"/>
                </a:solidFill>
                <a:effectLst/>
                <a:uLnTx/>
                <a:uFillTx/>
                <a:latin typeface="+mn-lt"/>
                <a:ea typeface="+mn-ea"/>
                <a:cs typeface="+mn-cs"/>
              </a:rPr>
              <a:t>木枋未按实际尺寸计算</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木枋习惯按尺寸</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50*100</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计算，实际上大多只为（</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42</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45</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92</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95</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50X100</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与</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45X95</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的木枋相比，抵抗矩</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W</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相差</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30%</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，也即承载力差了</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30%</a:t>
            </a:r>
            <a:endParaRPr kumimoji="0" lang="en-US" altLang="zh-CN" sz="1800" b="0" i="1"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钢管按理论壁厚计算</a:t>
            </a: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实际壁厚大多</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2.8~3.2mm</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之间，如果一味按</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3.5</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计算，比较</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3.0</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壁厚，承载力相差</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13%</a:t>
            </a:r>
            <a:endParaRPr kumimoji="0" lang="en-US" altLang="zh-CN" sz="1800" b="0" i="1"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不按要求调扫地杆和水平杆</a:t>
            </a: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          </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根据权威数据统计，不设双向扫地杆和梁下双向水平杆，立杆承载力将降低</a:t>
            </a:r>
            <a:r>
              <a:rPr kumimoji="0" lang="en-US" altLang="zh-CN" sz="1800" b="0" i="1" u="none" strike="noStrike" kern="1200" cap="none" spc="0" normalizeH="0" baseline="0" noProof="0" dirty="0" smtClean="0">
                <a:ln>
                  <a:noFill/>
                </a:ln>
                <a:solidFill>
                  <a:srgbClr val="00B050"/>
                </a:solidFill>
                <a:effectLst/>
                <a:uLnTx/>
                <a:uFillTx/>
                <a:latin typeface="+mn-lt"/>
                <a:ea typeface="+mn-ea"/>
                <a:cs typeface="+mn-cs"/>
              </a:rPr>
              <a:t>11%</a:t>
            </a:r>
            <a:r>
              <a:rPr kumimoji="0" lang="zh-CN" altLang="en-US" sz="1800" b="0" i="1" u="none" strike="noStrike" kern="1200" cap="none" spc="0" normalizeH="0" baseline="0" noProof="0" dirty="0" smtClean="0">
                <a:ln>
                  <a:noFill/>
                </a:ln>
                <a:solidFill>
                  <a:srgbClr val="00B050"/>
                </a:solidFill>
                <a:effectLst/>
                <a:uLnTx/>
                <a:uFillTx/>
                <a:latin typeface="+mn-lt"/>
                <a:ea typeface="+mn-ea"/>
                <a:cs typeface="+mn-cs"/>
              </a:rPr>
              <a:t>左右。</a:t>
            </a:r>
            <a:endParaRPr kumimoji="0" lang="en-US" altLang="zh-CN" sz="1800" b="0" i="1"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1981200" y="274638"/>
            <a:ext cx="5194920" cy="490066"/>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j-ea"/>
                <a:ea typeface="+mj-ea"/>
                <a:cs typeface="+mj-cs"/>
              </a:rPr>
              <a:t>高支模计算及现场容易忽视的问题</a:t>
            </a:r>
            <a:endParaRPr kumimoji="0" lang="zh-CN" altLang="en-US" sz="2400" b="1" i="0" u="none" strike="noStrike" kern="1200" cap="none" spc="0" normalizeH="0" baseline="0" noProof="0" dirty="0">
              <a:ln>
                <a:noFill/>
              </a:ln>
              <a:solidFill>
                <a:schemeClr val="tx1"/>
              </a:solidFill>
              <a:effectLst/>
              <a:uLnTx/>
              <a:uFillTx/>
              <a:latin typeface="+mj-ea"/>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Grp="1" noChangeAspect="1"/>
          </p:cNvPicPr>
          <p:nvPr>
            <p:ph idx="1"/>
          </p:nvPr>
        </p:nvPicPr>
        <p:blipFill>
          <a:blip r:embed="rId1"/>
          <a:stretch>
            <a:fillRect/>
          </a:stretch>
        </p:blipFill>
        <p:spPr>
          <a:xfrm>
            <a:off x="3000375" y="692150"/>
            <a:ext cx="1223963" cy="612775"/>
          </a:xfrm>
          <a:ln/>
        </p:spPr>
      </p:pic>
      <p:sp>
        <p:nvSpPr>
          <p:cNvPr id="19459" name="矩形 4"/>
          <p:cNvSpPr/>
          <p:nvPr/>
        </p:nvSpPr>
        <p:spPr>
          <a:xfrm>
            <a:off x="2208213" y="476250"/>
            <a:ext cx="2214880" cy="337185"/>
          </a:xfrm>
          <a:prstGeom prst="rect">
            <a:avLst/>
          </a:prstGeom>
          <a:noFill/>
          <a:ln w="9525">
            <a:noFill/>
          </a:ln>
        </p:spPr>
        <p:txBody>
          <a:bodyPr wrap="none">
            <a:spAutoFit/>
          </a:bodyPr>
          <a:p>
            <a:pPr>
              <a:buNone/>
            </a:pPr>
            <a:r>
              <a:rPr lang="zh-CN" altLang="en-US" sz="1600" dirty="0">
                <a:latin typeface="Lucida Sans Unicode" panose="020B0602030504020204" pitchFamily="34" charset="0"/>
                <a:ea typeface="黑体" panose="02010609060101010101" pitchFamily="2" charset="-122"/>
              </a:rPr>
              <a:t>立杆稳定性计算公式：</a:t>
            </a:r>
            <a:endParaRPr lang="zh-CN" altLang="en-US" sz="1600" dirty="0">
              <a:latin typeface="Lucida Sans Unicode" panose="020B0602030504020204" pitchFamily="34" charset="0"/>
              <a:ea typeface="黑体" panose="02010609060101010101" pitchFamily="2" charset="-122"/>
            </a:endParaRPr>
          </a:p>
        </p:txBody>
      </p:sp>
      <p:sp>
        <p:nvSpPr>
          <p:cNvPr id="19460" name="矩形 5"/>
          <p:cNvSpPr/>
          <p:nvPr/>
        </p:nvSpPr>
        <p:spPr>
          <a:xfrm>
            <a:off x="4295775" y="836613"/>
            <a:ext cx="3117850" cy="337185"/>
          </a:xfrm>
          <a:prstGeom prst="rect">
            <a:avLst/>
          </a:prstGeom>
          <a:noFill/>
          <a:ln w="9525">
            <a:noFill/>
          </a:ln>
        </p:spPr>
        <p:txBody>
          <a:bodyPr wrap="none">
            <a:spAutoFit/>
          </a:bodyPr>
          <a:p>
            <a:pPr>
              <a:buNone/>
            </a:pPr>
            <a:r>
              <a:rPr lang="zh-CN" altLang="en-US" sz="1600" dirty="0">
                <a:latin typeface="Lucida Sans Unicode" panose="020B0602030504020204" pitchFamily="34" charset="0"/>
                <a:ea typeface="黑体" panose="02010609060101010101" pitchFamily="2" charset="-122"/>
              </a:rPr>
              <a:t>其中稳定系数</a:t>
            </a:r>
            <a:r>
              <a:rPr lang="el-GR" altLang="zh-CN" sz="1600" dirty="0">
                <a:latin typeface="Lucida Sans Unicode" panose="020B0602030504020204" pitchFamily="34" charset="0"/>
                <a:ea typeface="黑体" panose="02010609060101010101" pitchFamily="2" charset="-122"/>
              </a:rPr>
              <a:t>ϕ</a:t>
            </a:r>
            <a:r>
              <a:rPr lang="zh-CN" altLang="en-US" sz="1600" dirty="0">
                <a:latin typeface="Lucida Sans Unicode" panose="020B0602030504020204" pitchFamily="34" charset="0"/>
                <a:ea typeface="黑体" panose="02010609060101010101" pitchFamily="2" charset="-122"/>
              </a:rPr>
              <a:t>与回转半径</a:t>
            </a:r>
            <a:r>
              <a:rPr lang="el-GR" altLang="zh-CN" sz="1600" dirty="0">
                <a:latin typeface="Lucida Sans Unicode" panose="020B0602030504020204" pitchFamily="34" charset="0"/>
                <a:ea typeface="黑体" panose="02010609060101010101" pitchFamily="2" charset="-122"/>
              </a:rPr>
              <a:t>λ</a:t>
            </a:r>
            <a:r>
              <a:rPr lang="zh-CN" altLang="en-US" sz="1600" dirty="0">
                <a:latin typeface="Lucida Sans Unicode" panose="020B0602030504020204" pitchFamily="34" charset="0"/>
                <a:ea typeface="黑体" panose="02010609060101010101" pitchFamily="2" charset="-122"/>
              </a:rPr>
              <a:t>有关</a:t>
            </a:r>
            <a:endParaRPr lang="zh-CN" altLang="en-US" sz="1600" dirty="0">
              <a:latin typeface="Lucida Sans Unicode" panose="020B0602030504020204" pitchFamily="34" charset="0"/>
              <a:ea typeface="黑体" panose="02010609060101010101" pitchFamily="2" charset="-122"/>
            </a:endParaRPr>
          </a:p>
        </p:txBody>
      </p:sp>
      <p:sp>
        <p:nvSpPr>
          <p:cNvPr id="7" name="矩形 6"/>
          <p:cNvSpPr/>
          <p:nvPr/>
        </p:nvSpPr>
        <p:spPr>
          <a:xfrm>
            <a:off x="3143250" y="1412875"/>
            <a:ext cx="6750050" cy="1076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λ </a:t>
            </a: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=l</a:t>
            </a:r>
            <a:r>
              <a:rPr kumimoji="0" lang="en-US" altLang="zh-CN" sz="10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0</a:t>
            </a: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/i    </a:t>
            </a: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常规步距</a:t>
            </a:r>
            <a:r>
              <a:rPr kumimoji="0" lang="en-US" altLang="zh-CN" sz="1600" b="0" i="0" u="none" strike="noStrike" kern="1200" cap="none" spc="0" normalizeH="0" baseline="0" noProof="0" dirty="0" smtClean="0">
                <a:ln>
                  <a:noFill/>
                </a:ln>
                <a:solidFill>
                  <a:schemeClr val="tx1"/>
                </a:solidFill>
                <a:effectLst/>
                <a:uLnTx/>
                <a:uFillTx/>
                <a:latin typeface="+mn-lt"/>
                <a:ea typeface="+mn-ea"/>
                <a:cs typeface="+mn-cs"/>
              </a:rPr>
              <a:t>1500</a:t>
            </a: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，不加扫地杆时首层步距</a:t>
            </a:r>
            <a:r>
              <a:rPr kumimoji="0" lang="en-US" altLang="zh-CN" sz="1600" b="0" i="0" u="none" strike="noStrike" kern="1200" cap="none" spc="0" normalizeH="0" baseline="0" noProof="0" dirty="0" smtClean="0">
                <a:ln>
                  <a:noFill/>
                </a:ln>
                <a:solidFill>
                  <a:schemeClr val="tx1"/>
                </a:solidFill>
                <a:effectLst/>
                <a:uLnTx/>
                <a:uFillTx/>
                <a:latin typeface="+mn-lt"/>
                <a:ea typeface="+mn-ea"/>
                <a:cs typeface="+mn-cs"/>
              </a:rPr>
              <a:t>1700    </a:t>
            </a: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架管</a:t>
            </a:r>
            <a:r>
              <a:rPr kumimoji="0" lang="en-US" altLang="zh-CN" sz="1600" b="0" i="0" u="none" strike="noStrike" kern="1200" cap="none" spc="0" normalizeH="0" baseline="0" noProof="0" dirty="0" smtClean="0">
                <a:ln>
                  <a:noFill/>
                </a:ln>
                <a:solidFill>
                  <a:schemeClr val="tx1"/>
                </a:solidFill>
                <a:effectLst/>
                <a:uLnTx/>
                <a:uFillTx/>
                <a:latin typeface="+mn-lt"/>
                <a:ea typeface="+mn-ea"/>
                <a:cs typeface="+mn-cs"/>
              </a:rPr>
              <a:t>i=15.8mm</a:t>
            </a:r>
            <a:endParaRPr kumimoji="0" lang="en-US" altLang="zh-CN"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mn-lt"/>
                <a:ea typeface="+mn-ea"/>
                <a:cs typeface="+mn-cs"/>
              </a:rPr>
              <a:t>                   </a:t>
            </a:r>
            <a:r>
              <a:rPr kumimoji="0" lang="el-GR"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λ </a:t>
            </a: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=94.9                                        </a:t>
            </a:r>
            <a:r>
              <a:rPr kumimoji="0" lang="el-GR"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λ </a:t>
            </a: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=l07.6</a:t>
            </a:r>
            <a:endPar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查表稳定系数</a:t>
            </a:r>
            <a:r>
              <a:rPr kumimoji="0" lang="el-GR" altLang="zh-CN" sz="1600" b="0" i="0" u="none" strike="noStrike" kern="1200" cap="none" spc="0" normalizeH="0" baseline="0" noProof="0" dirty="0" smtClean="0">
                <a:ln>
                  <a:noFill/>
                </a:ln>
                <a:solidFill>
                  <a:schemeClr val="tx1"/>
                </a:solidFill>
                <a:effectLst/>
                <a:uLnTx/>
                <a:uFillTx/>
                <a:latin typeface="+mn-lt"/>
                <a:ea typeface="+mn-ea"/>
                <a:cs typeface="+mn-cs"/>
              </a:rPr>
              <a:t>ϕ</a:t>
            </a:r>
            <a:r>
              <a:rPr kumimoji="0" lang="en-US" altLang="zh-CN" sz="1600" b="0" i="0" u="none" strike="noStrike" kern="1200" cap="none" spc="0" normalizeH="0" baseline="0" noProof="0" dirty="0" smtClean="0">
                <a:ln>
                  <a:noFill/>
                </a:ln>
                <a:solidFill>
                  <a:schemeClr val="tx1"/>
                </a:solidFill>
                <a:effectLst/>
                <a:uLnTx/>
                <a:uFillTx/>
                <a:latin typeface="+mn-lt"/>
                <a:ea typeface="+mn-ea"/>
                <a:cs typeface="+mn-cs"/>
              </a:rPr>
              <a:t>=0.626                          </a:t>
            </a:r>
            <a:r>
              <a:rPr kumimoji="0" lang="el-GR" altLang="zh-CN" sz="1600" b="0" i="0" u="none" strike="noStrike" kern="1200" cap="none" spc="0" normalizeH="0" baseline="0" noProof="0" dirty="0" smtClean="0">
                <a:ln>
                  <a:noFill/>
                </a:ln>
                <a:solidFill>
                  <a:schemeClr val="tx1"/>
                </a:solidFill>
                <a:effectLst/>
                <a:uLnTx/>
                <a:uFillTx/>
                <a:latin typeface="+mn-lt"/>
                <a:ea typeface="+mn-ea"/>
                <a:cs typeface="+mn-cs"/>
              </a:rPr>
              <a:t>ϕ</a:t>
            </a:r>
            <a:r>
              <a:rPr kumimoji="0" lang="zh-CN" altLang="en-US"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=0.534</a:t>
            </a:r>
            <a:endPar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zh-CN" altLang="en-US"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9462" name="矩形 7"/>
          <p:cNvSpPr/>
          <p:nvPr/>
        </p:nvSpPr>
        <p:spPr>
          <a:xfrm>
            <a:off x="5880100" y="2276475"/>
            <a:ext cx="3816350" cy="368300"/>
          </a:xfrm>
          <a:prstGeom prst="rect">
            <a:avLst/>
          </a:prstGeom>
          <a:noFill/>
          <a:ln w="9525">
            <a:noFill/>
          </a:ln>
        </p:spPr>
        <p:txBody>
          <a:bodyPr>
            <a:spAutoFit/>
          </a:bodyPr>
          <a:p>
            <a:pPr>
              <a:buNone/>
            </a:pPr>
            <a:r>
              <a:rPr lang="zh-CN" altLang="en-US" b="1" dirty="0">
                <a:solidFill>
                  <a:srgbClr val="FF0000"/>
                </a:solidFill>
                <a:latin typeface="Lucida Sans Unicode" panose="020B0602030504020204" pitchFamily="34" charset="0"/>
                <a:ea typeface="黑体" panose="02010609060101010101" pitchFamily="2" charset="-122"/>
              </a:rPr>
              <a:t>计算比较可知承载力相差较大</a:t>
            </a:r>
            <a:endParaRPr lang="zh-CN" altLang="en-US" b="1" dirty="0">
              <a:solidFill>
                <a:srgbClr val="FF0000"/>
              </a:solidFill>
              <a:latin typeface="Lucida Sans Unicode" panose="020B0602030504020204" pitchFamily="34" charset="0"/>
              <a:ea typeface="黑体" panose="02010609060101010101" pitchFamily="2" charset="-122"/>
            </a:endParaRPr>
          </a:p>
        </p:txBody>
      </p:sp>
      <p:sp>
        <p:nvSpPr>
          <p:cNvPr id="19463" name="内容占位符 1"/>
          <p:cNvSpPr txBox="1"/>
          <p:nvPr/>
        </p:nvSpPr>
        <p:spPr>
          <a:xfrm>
            <a:off x="2063750" y="2781300"/>
            <a:ext cx="8229600" cy="4525963"/>
          </a:xfrm>
          <a:prstGeom prst="rect">
            <a:avLst/>
          </a:prstGeom>
          <a:noFill/>
          <a:ln w="9525">
            <a:noFill/>
          </a:ln>
        </p:spPr>
        <p:txBody>
          <a:bodyPr/>
          <a:p>
            <a:pPr marL="365125" indent="-255270">
              <a:spcBef>
                <a:spcPts val="400"/>
              </a:spcBef>
              <a:buClr>
                <a:schemeClr val="accent1"/>
              </a:buClr>
              <a:buSzPct val="68000"/>
              <a:buFont typeface="Wingdings 3" panose="05040102010807070707" pitchFamily="18" charset="2"/>
              <a:buChar char=""/>
            </a:pPr>
            <a:r>
              <a:rPr lang="zh-CN" altLang="en-US" dirty="0">
                <a:latin typeface="Lucida Sans Unicode" panose="020B0602030504020204" pitchFamily="34" charset="0"/>
                <a:ea typeface="黑体" panose="02010609060101010101" pitchFamily="2" charset="-122"/>
              </a:rPr>
              <a:t>不按要求设置剪刀撑</a:t>
            </a:r>
            <a:endParaRPr lang="en-US" altLang="zh-CN" dirty="0">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buFont typeface="Wingdings 3" panose="05040102010807070707" pitchFamily="18" charset="2"/>
            </a:pPr>
            <a:r>
              <a:rPr lang="en-US" altLang="zh-CN" i="1" dirty="0">
                <a:solidFill>
                  <a:srgbClr val="00B050"/>
                </a:solidFill>
                <a:latin typeface="Lucida Sans Unicode" panose="020B0602030504020204" pitchFamily="34" charset="0"/>
                <a:ea typeface="黑体" panose="02010609060101010101" pitchFamily="2" charset="-122"/>
              </a:rPr>
              <a:t>    </a:t>
            </a:r>
            <a:r>
              <a:rPr lang="zh-CN" altLang="en-US" i="1" dirty="0">
                <a:solidFill>
                  <a:srgbClr val="00B050"/>
                </a:solidFill>
                <a:latin typeface="Lucida Sans Unicode" panose="020B0602030504020204" pitchFamily="34" charset="0"/>
                <a:ea typeface="黑体" panose="02010609060101010101" pitchFamily="2" charset="-122"/>
              </a:rPr>
              <a:t>模板支撑架计算时一般只计算了竖向力，水平力是靠剪刀撑来承担的。</a:t>
            </a:r>
            <a:endParaRPr lang="en-US" altLang="zh-CN" i="1"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zh-CN" altLang="en-US" i="1" dirty="0">
                <a:solidFill>
                  <a:srgbClr val="00B050"/>
                </a:solidFill>
                <a:latin typeface="Lucida Sans Unicode" panose="020B0602030504020204" pitchFamily="34" charset="0"/>
                <a:ea typeface="黑体" panose="02010609060101010101" pitchFamily="2" charset="-122"/>
              </a:rPr>
              <a:t>    水平、竖向剪刀撑与水平杆、立杆共同组成三角形几何不变体系，保证架体稳定性。</a:t>
            </a:r>
            <a:r>
              <a:rPr lang="en-US" altLang="zh-CN" i="1" dirty="0">
                <a:solidFill>
                  <a:srgbClr val="00B050"/>
                </a:solidFill>
                <a:latin typeface="Lucida Sans Unicode" panose="020B0602030504020204" pitchFamily="34" charset="0"/>
                <a:ea typeface="黑体" panose="02010609060101010101" pitchFamily="2" charset="-122"/>
              </a:rPr>
              <a:t>I</a:t>
            </a:r>
            <a:r>
              <a:rPr lang="zh-CN" altLang="en-US" i="1" dirty="0">
                <a:solidFill>
                  <a:srgbClr val="FF0000"/>
                </a:solidFill>
                <a:latin typeface="Lucida Sans Unicode" panose="020B0602030504020204" pitchFamily="34" charset="0"/>
                <a:ea typeface="黑体" panose="02010609060101010101" pitchFamily="2" charset="-122"/>
              </a:rPr>
              <a:t>不加剪刀撑承载力降低</a:t>
            </a:r>
            <a:r>
              <a:rPr lang="en-US" altLang="zh-CN" i="1" dirty="0">
                <a:solidFill>
                  <a:srgbClr val="FF0000"/>
                </a:solidFill>
                <a:latin typeface="Lucida Sans Unicode" panose="020B0602030504020204" pitchFamily="34" charset="0"/>
                <a:ea typeface="黑体" panose="02010609060101010101" pitchFamily="2" charset="-122"/>
              </a:rPr>
              <a:t>15%</a:t>
            </a:r>
            <a:r>
              <a:rPr lang="zh-CN" altLang="en-US" i="1" dirty="0">
                <a:solidFill>
                  <a:srgbClr val="FF0000"/>
                </a:solidFill>
                <a:latin typeface="Lucida Sans Unicode" panose="020B0602030504020204" pitchFamily="34" charset="0"/>
                <a:ea typeface="黑体" panose="02010609060101010101" pitchFamily="2" charset="-122"/>
              </a:rPr>
              <a:t>左右</a:t>
            </a:r>
            <a:endParaRPr lang="en-US" altLang="zh-CN" i="1" dirty="0">
              <a:solidFill>
                <a:srgbClr val="FF000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buFont typeface="Wingdings 3" panose="05040102010807070707" pitchFamily="18" charset="2"/>
              <a:buChar char=""/>
            </a:pPr>
            <a:r>
              <a:rPr lang="zh-CN" altLang="en-US" dirty="0">
                <a:latin typeface="Lucida Sans Unicode" panose="020B0602030504020204" pitchFamily="34" charset="0"/>
                <a:ea typeface="黑体" panose="02010609060101010101" pitchFamily="2" charset="-122"/>
              </a:rPr>
              <a:t>布料机：</a:t>
            </a:r>
            <a:endParaRPr lang="en-US" altLang="zh-CN" dirty="0">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latin typeface="Lucida Sans Unicode" panose="020B0602030504020204" pitchFamily="34" charset="0"/>
                <a:ea typeface="黑体" panose="02010609060101010101" pitchFamily="2" charset="-122"/>
              </a:rPr>
              <a:t>     </a:t>
            </a:r>
            <a:r>
              <a:rPr lang="zh-CN" altLang="en-US" i="1" dirty="0">
                <a:solidFill>
                  <a:srgbClr val="00B050"/>
                </a:solidFill>
                <a:latin typeface="Lucida Sans Unicode" panose="020B0602030504020204" pitchFamily="34" charset="0"/>
                <a:ea typeface="黑体" panose="02010609060101010101" pitchFamily="2" charset="-122"/>
              </a:rPr>
              <a:t>一般布料机所在位置应按</a:t>
            </a:r>
            <a:r>
              <a:rPr lang="en-US" altLang="zh-CN" i="1" dirty="0">
                <a:solidFill>
                  <a:srgbClr val="00B050"/>
                </a:solidFill>
                <a:latin typeface="Lucida Sans Unicode" panose="020B0602030504020204" pitchFamily="34" charset="0"/>
                <a:ea typeface="黑体" panose="02010609060101010101" pitchFamily="2" charset="-122"/>
              </a:rPr>
              <a:t>4KN/m2</a:t>
            </a:r>
            <a:r>
              <a:rPr lang="zh-CN" altLang="en-US" i="1" dirty="0">
                <a:solidFill>
                  <a:srgbClr val="00B050"/>
                </a:solidFill>
                <a:latin typeface="Lucida Sans Unicode" panose="020B0602030504020204" pitchFamily="34" charset="0"/>
                <a:ea typeface="黑体" panose="02010609060101010101" pitchFamily="2" charset="-122"/>
              </a:rPr>
              <a:t>计荷载</a:t>
            </a:r>
            <a:endParaRPr lang="en-US" altLang="zh-CN" i="1"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buFont typeface="Wingdings 3" panose="05040102010807070707" pitchFamily="18" charset="2"/>
              <a:buChar char=""/>
            </a:pPr>
            <a:r>
              <a:rPr lang="zh-CN" altLang="en-US" dirty="0">
                <a:latin typeface="Lucida Sans Unicode" panose="020B0602030504020204" pitchFamily="34" charset="0"/>
                <a:ea typeface="黑体" panose="02010609060101010101" pitchFamily="2" charset="-122"/>
              </a:rPr>
              <a:t>重要规范：广西地方规范</a:t>
            </a:r>
            <a:r>
              <a:rPr lang="en-US" altLang="zh-CN" dirty="0">
                <a:latin typeface="Lucida Sans Unicode" panose="020B0602030504020204" pitchFamily="34" charset="0"/>
                <a:ea typeface="黑体" panose="02010609060101010101" pitchFamily="2" charset="-122"/>
              </a:rPr>
              <a:t>DB45/T618-2009</a:t>
            </a:r>
            <a:endParaRPr lang="en-US" altLang="zh-CN" dirty="0">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latin typeface="Lucida Sans Unicode" panose="020B0602030504020204" pitchFamily="34" charset="0"/>
                <a:ea typeface="黑体" panose="02010609060101010101" pitchFamily="2" charset="-122"/>
              </a:rPr>
              <a:t>                               《</a:t>
            </a:r>
            <a:r>
              <a:rPr lang="zh-CN" altLang="en-US" dirty="0">
                <a:latin typeface="Lucida Sans Unicode" panose="020B0602030504020204" pitchFamily="34" charset="0"/>
                <a:ea typeface="黑体" panose="02010609060101010101" pitchFamily="2" charset="-122"/>
              </a:rPr>
              <a:t>建筑施工模板及作业平台钢管支架构造安全技术规范</a:t>
            </a:r>
            <a:r>
              <a:rPr lang="en-US" altLang="zh-CN" dirty="0">
                <a:latin typeface="Lucida Sans Unicode" panose="020B0602030504020204" pitchFamily="34" charset="0"/>
                <a:ea typeface="黑体" panose="02010609060101010101" pitchFamily="2" charset="-122"/>
              </a:rPr>
              <a:t>》</a:t>
            </a:r>
            <a:endParaRPr lang="en-US" altLang="zh-CN" dirty="0">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latin typeface="Lucida Sans Unicode" panose="020B0602030504020204" pitchFamily="34" charset="0"/>
                <a:ea typeface="黑体" panose="02010609060101010101" pitchFamily="2" charset="-122"/>
              </a:rPr>
              <a:t>                    </a:t>
            </a:r>
            <a:r>
              <a:rPr lang="zh-CN" altLang="en-US" dirty="0">
                <a:latin typeface="Lucida Sans Unicode" panose="020B0602030504020204" pitchFamily="34" charset="0"/>
                <a:ea typeface="黑体" panose="02010609060101010101" pitchFamily="2" charset="-122"/>
              </a:rPr>
              <a:t>住建部建质</a:t>
            </a:r>
            <a:r>
              <a:rPr lang="en-US" altLang="zh-CN" dirty="0">
                <a:latin typeface="Lucida Sans Unicode" panose="020B0602030504020204" pitchFamily="34" charset="0"/>
                <a:ea typeface="黑体" panose="02010609060101010101" pitchFamily="2" charset="-122"/>
              </a:rPr>
              <a:t>[2009]254</a:t>
            </a:r>
            <a:r>
              <a:rPr lang="zh-CN" altLang="en-US" dirty="0">
                <a:latin typeface="Lucida Sans Unicode" panose="020B0602030504020204" pitchFamily="34" charset="0"/>
                <a:ea typeface="黑体" panose="02010609060101010101" pitchFamily="2" charset="-122"/>
              </a:rPr>
              <a:t>号</a:t>
            </a:r>
            <a:endParaRPr lang="en-US" altLang="zh-CN" dirty="0">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latin typeface="Lucida Sans Unicode" panose="020B0602030504020204" pitchFamily="34" charset="0"/>
                <a:ea typeface="黑体" panose="02010609060101010101" pitchFamily="2" charset="-122"/>
              </a:rPr>
              <a:t>                               《</a:t>
            </a:r>
            <a:r>
              <a:rPr lang="zh-CN" altLang="en-US" dirty="0">
                <a:latin typeface="Lucida Sans Unicode" panose="020B0602030504020204" pitchFamily="34" charset="0"/>
                <a:ea typeface="黑体" panose="02010609060101010101" pitchFamily="2" charset="-122"/>
              </a:rPr>
              <a:t>建设工程高大模板支撑系统施工安全监督管理导则</a:t>
            </a:r>
            <a:r>
              <a:rPr lang="en-US" altLang="zh-CN" dirty="0">
                <a:latin typeface="Lucida Sans Unicode" panose="020B0602030504020204" pitchFamily="34" charset="0"/>
                <a:ea typeface="黑体" panose="02010609060101010101" pitchFamily="2" charset="-122"/>
              </a:rPr>
              <a:t>》</a:t>
            </a:r>
            <a:endParaRPr lang="zh-CN" altLang="en-US" dirty="0">
              <a:latin typeface="Lucida Sans Unicode" panose="020B0602030504020204" pitchFamily="34" charset="0"/>
              <a:ea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3"/>
          <p:cNvSpPr/>
          <p:nvPr/>
        </p:nvSpPr>
        <p:spPr>
          <a:xfrm>
            <a:off x="1919288" y="2420938"/>
            <a:ext cx="8280400" cy="696595"/>
          </a:xfrm>
          <a:prstGeom prst="rect">
            <a:avLst/>
          </a:prstGeom>
          <a:noFill/>
          <a:ln w="9525">
            <a:noFill/>
          </a:ln>
        </p:spPr>
        <p:txBody>
          <a:bodyPr>
            <a:spAutoFit/>
          </a:bodyPr>
          <a:p>
            <a:pPr marL="365125" indent="-255270">
              <a:spcBef>
                <a:spcPts val="400"/>
              </a:spcBef>
              <a:buClr>
                <a:schemeClr val="accent1"/>
              </a:buClr>
              <a:buSzPct val="68000"/>
              <a:buFont typeface="Wingdings 3" panose="05040102010807070707" pitchFamily="18" charset="2"/>
              <a:buChar char=""/>
            </a:pPr>
            <a:r>
              <a:rPr lang="zh-CN" altLang="en-US" dirty="0">
                <a:latin typeface="Lucida Sans Unicode" panose="020B0602030504020204" pitchFamily="34" charset="0"/>
                <a:ea typeface="黑体" panose="02010609060101010101" pitchFamily="2" charset="-122"/>
              </a:rPr>
              <a:t>广西地方规范</a:t>
            </a:r>
            <a:r>
              <a:rPr lang="en-US" altLang="zh-CN" dirty="0">
                <a:latin typeface="Lucida Sans Unicode" panose="020B0602030504020204" pitchFamily="34" charset="0"/>
                <a:ea typeface="黑体" panose="02010609060101010101" pitchFamily="2" charset="-122"/>
              </a:rPr>
              <a:t>DB45/T618-2009</a:t>
            </a:r>
            <a:endParaRPr lang="en-US" altLang="zh-CN" dirty="0">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latin typeface="Lucida Sans Unicode" panose="020B0602030504020204" pitchFamily="34" charset="0"/>
                <a:ea typeface="黑体" panose="02010609060101010101" pitchFamily="2" charset="-122"/>
              </a:rPr>
              <a:t>                               《</a:t>
            </a:r>
            <a:r>
              <a:rPr lang="zh-CN" altLang="en-US" dirty="0">
                <a:latin typeface="Lucida Sans Unicode" panose="020B0602030504020204" pitchFamily="34" charset="0"/>
                <a:ea typeface="黑体" panose="02010609060101010101" pitchFamily="2" charset="-122"/>
              </a:rPr>
              <a:t>建筑施工模板及作业平台钢管支架构造安全技术规范</a:t>
            </a:r>
            <a:r>
              <a:rPr lang="en-US" altLang="zh-CN" dirty="0">
                <a:latin typeface="Lucida Sans Unicode" panose="020B0602030504020204" pitchFamily="34" charset="0"/>
                <a:ea typeface="黑体" panose="02010609060101010101" pitchFamily="2" charset="-122"/>
              </a:rPr>
              <a:t>》</a:t>
            </a:r>
            <a:endParaRPr lang="en-US" altLang="zh-CN" dirty="0">
              <a:latin typeface="Lucida Sans Unicode" panose="020B0602030504020204" pitchFamily="34" charset="0"/>
              <a:ea typeface="黑体" panose="02010609060101010101" pitchFamily="2" charset="-122"/>
            </a:endParaRPr>
          </a:p>
        </p:txBody>
      </p:sp>
      <p:sp>
        <p:nvSpPr>
          <p:cNvPr id="20483" name="矩形 4"/>
          <p:cNvSpPr/>
          <p:nvPr/>
        </p:nvSpPr>
        <p:spPr>
          <a:xfrm>
            <a:off x="2063750" y="3284538"/>
            <a:ext cx="8280400" cy="2994660"/>
          </a:xfrm>
          <a:prstGeom prst="rect">
            <a:avLst/>
          </a:prstGeom>
          <a:noFill/>
          <a:ln w="9525">
            <a:noFill/>
          </a:ln>
        </p:spPr>
        <p:txBody>
          <a:bodyPr>
            <a:spAutoFit/>
          </a:bodyPr>
          <a:p>
            <a:pPr marL="365125" indent="-255270">
              <a:spcBef>
                <a:spcPts val="400"/>
              </a:spcBef>
              <a:buClr>
                <a:schemeClr val="accent1"/>
              </a:buClr>
              <a:buSzPct val="68000"/>
            </a:pPr>
            <a:r>
              <a:rPr lang="zh-CN" altLang="en-US" dirty="0">
                <a:solidFill>
                  <a:schemeClr val="accent2"/>
                </a:solidFill>
                <a:latin typeface="Lucida Sans Unicode" panose="020B0602030504020204" pitchFamily="34" charset="0"/>
                <a:ea typeface="黑体" panose="02010609060101010101" pitchFamily="2" charset="-122"/>
              </a:rPr>
              <a:t>危险区的概念</a:t>
            </a:r>
            <a:r>
              <a:rPr lang="en-US" altLang="zh-CN" dirty="0">
                <a:solidFill>
                  <a:schemeClr val="accent2"/>
                </a:solidFill>
                <a:latin typeface="Lucida Sans Unicode" panose="020B0602030504020204" pitchFamily="34" charset="0"/>
                <a:ea typeface="黑体" panose="02010609060101010101" pitchFamily="2" charset="-122"/>
              </a:rPr>
              <a:t>——</a:t>
            </a:r>
            <a:endParaRPr lang="en-US" altLang="zh-CN" dirty="0">
              <a:solidFill>
                <a:schemeClr val="accent2"/>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chemeClr val="accent2"/>
                </a:solidFill>
                <a:latin typeface="Lucida Sans Unicode" panose="020B0602030504020204" pitchFamily="34" charset="0"/>
                <a:ea typeface="黑体" panose="02010609060101010101" pitchFamily="2" charset="-122"/>
              </a:rPr>
              <a:t>            </a:t>
            </a:r>
            <a:r>
              <a:rPr lang="zh-CN" altLang="en-US" dirty="0">
                <a:solidFill>
                  <a:schemeClr val="accent2"/>
                </a:solidFill>
                <a:latin typeface="Lucida Sans Unicode" panose="020B0602030504020204" pitchFamily="34" charset="0"/>
                <a:ea typeface="黑体" panose="02010609060101010101" pitchFamily="2" charset="-122"/>
              </a:rPr>
              <a:t>支架中在危险区域应采取加强措施。从封顶杆往下</a:t>
            </a:r>
            <a:r>
              <a:rPr lang="en-US" altLang="zh-CN" dirty="0">
                <a:solidFill>
                  <a:schemeClr val="accent2"/>
                </a:solidFill>
                <a:latin typeface="Lucida Sans Unicode" panose="020B0602030504020204" pitchFamily="34" charset="0"/>
                <a:ea typeface="黑体" panose="02010609060101010101" pitchFamily="2" charset="-122"/>
              </a:rPr>
              <a:t>H</a:t>
            </a:r>
            <a:r>
              <a:rPr lang="en-US" altLang="zh-CN" sz="1000" dirty="0">
                <a:solidFill>
                  <a:schemeClr val="accent2"/>
                </a:solidFill>
                <a:latin typeface="Lucida Sans Unicode" panose="020B0602030504020204" pitchFamily="34" charset="0"/>
                <a:ea typeface="黑体" panose="02010609060101010101" pitchFamily="2" charset="-122"/>
              </a:rPr>
              <a:t>D</a:t>
            </a:r>
            <a:r>
              <a:rPr lang="zh-CN" altLang="en-US" dirty="0">
                <a:solidFill>
                  <a:schemeClr val="accent2"/>
                </a:solidFill>
                <a:latin typeface="Lucida Sans Unicode" panose="020B0602030504020204" pitchFamily="34" charset="0"/>
                <a:ea typeface="黑体" panose="02010609060101010101" pitchFamily="2" charset="-122"/>
              </a:rPr>
              <a:t>区域为危险区域</a:t>
            </a:r>
            <a:endParaRPr lang="en-US" altLang="zh-CN" dirty="0">
              <a:solidFill>
                <a:schemeClr val="accent2"/>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chemeClr val="accent2"/>
                </a:solidFill>
                <a:latin typeface="Lucida Sans Unicode" panose="020B0602030504020204" pitchFamily="34" charset="0"/>
                <a:ea typeface="黑体" panose="02010609060101010101" pitchFamily="2" charset="-122"/>
              </a:rPr>
              <a:t>      </a:t>
            </a:r>
            <a:r>
              <a:rPr lang="en-US" altLang="zh-CN" dirty="0">
                <a:solidFill>
                  <a:srgbClr val="00B050"/>
                </a:solidFill>
                <a:latin typeface="Lucida Sans Unicode" panose="020B0602030504020204" pitchFamily="34" charset="0"/>
                <a:ea typeface="黑体" panose="02010609060101010101" pitchFamily="2" charset="-122"/>
              </a:rPr>
              <a:t>——</a:t>
            </a:r>
            <a:r>
              <a:rPr lang="zh-CN" altLang="en-US" dirty="0">
                <a:solidFill>
                  <a:srgbClr val="00B050"/>
                </a:solidFill>
                <a:latin typeface="Lucida Sans Unicode" panose="020B0602030504020204" pitchFamily="34" charset="0"/>
                <a:ea typeface="黑体" panose="02010609060101010101" pitchFamily="2" charset="-122"/>
              </a:rPr>
              <a:t>当</a:t>
            </a:r>
            <a:r>
              <a:rPr lang="en-US" altLang="zh-CN" dirty="0">
                <a:solidFill>
                  <a:srgbClr val="00B050"/>
                </a:solidFill>
                <a:latin typeface="Lucida Sans Unicode" panose="020B0602030504020204" pitchFamily="34" charset="0"/>
                <a:ea typeface="黑体" panose="02010609060101010101" pitchFamily="2" charset="-122"/>
              </a:rPr>
              <a:t>H&lt;8m</a:t>
            </a:r>
            <a:r>
              <a:rPr lang="zh-CN" altLang="en-US" dirty="0">
                <a:solidFill>
                  <a:srgbClr val="00B050"/>
                </a:solidFill>
                <a:latin typeface="Lucida Sans Unicode" panose="020B0602030504020204" pitchFamily="34" charset="0"/>
                <a:ea typeface="黑体" panose="02010609060101010101" pitchFamily="2" charset="-122"/>
              </a:rPr>
              <a:t>时，</a:t>
            </a:r>
            <a:r>
              <a:rPr lang="en-US" altLang="zh-CN" dirty="0">
                <a:solidFill>
                  <a:srgbClr val="00B050"/>
                </a:solidFill>
                <a:latin typeface="Lucida Sans Unicode" panose="020B0602030504020204" pitchFamily="34" charset="0"/>
                <a:ea typeface="黑体" panose="02010609060101010101" pitchFamily="2" charset="-122"/>
              </a:rPr>
              <a:t>H</a:t>
            </a:r>
            <a:r>
              <a:rPr lang="en-US" altLang="zh-CN" sz="900" dirty="0">
                <a:solidFill>
                  <a:srgbClr val="00B050"/>
                </a:solidFill>
                <a:latin typeface="Lucida Sans Unicode" panose="020B0602030504020204" pitchFamily="34" charset="0"/>
                <a:ea typeface="黑体" panose="02010609060101010101" pitchFamily="2" charset="-122"/>
              </a:rPr>
              <a:t>D</a:t>
            </a:r>
            <a:r>
              <a:rPr lang="en-US" altLang="zh-CN" dirty="0">
                <a:solidFill>
                  <a:srgbClr val="00B050"/>
                </a:solidFill>
                <a:latin typeface="Lucida Sans Unicode" panose="020B0602030504020204" pitchFamily="34" charset="0"/>
                <a:ea typeface="黑体" panose="02010609060101010101" pitchFamily="2" charset="-122"/>
              </a:rPr>
              <a:t>=2h</a:t>
            </a:r>
            <a:r>
              <a:rPr lang="zh-CN" altLang="en-US" dirty="0">
                <a:solidFill>
                  <a:srgbClr val="00B050"/>
                </a:solidFill>
                <a:latin typeface="Lucida Sans Unicode" panose="020B0602030504020204" pitchFamily="34" charset="0"/>
                <a:ea typeface="黑体" panose="02010609060101010101" pitchFamily="2" charset="-122"/>
              </a:rPr>
              <a:t>（步高）</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a:t>
            </a:r>
            <a:r>
              <a:rPr lang="zh-CN" altLang="en-US" dirty="0">
                <a:solidFill>
                  <a:srgbClr val="00B050"/>
                </a:solidFill>
                <a:latin typeface="Lucida Sans Unicode" panose="020B0602030504020204" pitchFamily="34" charset="0"/>
                <a:ea typeface="黑体" panose="02010609060101010101" pitchFamily="2" charset="-122"/>
              </a:rPr>
              <a:t>当</a:t>
            </a:r>
            <a:r>
              <a:rPr lang="en-US" altLang="zh-CN" dirty="0">
                <a:solidFill>
                  <a:srgbClr val="00B050"/>
                </a:solidFill>
                <a:latin typeface="Lucida Sans Unicode" panose="020B0602030504020204" pitchFamily="34" charset="0"/>
                <a:ea typeface="黑体" panose="02010609060101010101" pitchFamily="2" charset="-122"/>
              </a:rPr>
              <a:t>8m</a:t>
            </a:r>
            <a:r>
              <a:rPr lang="zh-CN" altLang="en-US" dirty="0">
                <a:solidFill>
                  <a:srgbClr val="00B050"/>
                </a:solidFill>
                <a:latin typeface="Lucida Sans Unicode" panose="020B0602030504020204" pitchFamily="34" charset="0"/>
                <a:ea typeface="黑体" panose="02010609060101010101" pitchFamily="2" charset="-122"/>
              </a:rPr>
              <a:t>≤</a:t>
            </a:r>
            <a:r>
              <a:rPr lang="en-US" altLang="zh-CN" dirty="0">
                <a:solidFill>
                  <a:srgbClr val="00B050"/>
                </a:solidFill>
                <a:latin typeface="Lucida Sans Unicode" panose="020B0602030504020204" pitchFamily="34" charset="0"/>
                <a:ea typeface="黑体" panose="02010609060101010101" pitchFamily="2" charset="-122"/>
              </a:rPr>
              <a:t>H</a:t>
            </a:r>
            <a:r>
              <a:rPr lang="zh-CN" altLang="en-US" dirty="0">
                <a:solidFill>
                  <a:srgbClr val="00B050"/>
                </a:solidFill>
                <a:latin typeface="Lucida Sans Unicode" panose="020B0602030504020204" pitchFamily="34" charset="0"/>
                <a:ea typeface="黑体" panose="02010609060101010101" pitchFamily="2" charset="-122"/>
              </a:rPr>
              <a:t>≤</a:t>
            </a:r>
            <a:r>
              <a:rPr lang="en-US" altLang="zh-CN" dirty="0">
                <a:solidFill>
                  <a:srgbClr val="00B050"/>
                </a:solidFill>
                <a:latin typeface="Lucida Sans Unicode" panose="020B0602030504020204" pitchFamily="34" charset="0"/>
                <a:ea typeface="黑体" panose="02010609060101010101" pitchFamily="2" charset="-122"/>
              </a:rPr>
              <a:t>10m</a:t>
            </a:r>
            <a:r>
              <a:rPr lang="zh-CN" altLang="en-US" dirty="0">
                <a:solidFill>
                  <a:srgbClr val="00B050"/>
                </a:solidFill>
                <a:latin typeface="Lucida Sans Unicode" panose="020B0602030504020204" pitchFamily="34" charset="0"/>
                <a:ea typeface="黑体" panose="02010609060101010101" pitchFamily="2" charset="-122"/>
              </a:rPr>
              <a:t>时，</a:t>
            </a:r>
            <a:r>
              <a:rPr lang="en-US" altLang="zh-CN" dirty="0">
                <a:solidFill>
                  <a:srgbClr val="00B050"/>
                </a:solidFill>
                <a:latin typeface="Lucida Sans Unicode" panose="020B0602030504020204" pitchFamily="34" charset="0"/>
                <a:ea typeface="黑体" panose="02010609060101010101" pitchFamily="2" charset="-122"/>
              </a:rPr>
              <a:t> H</a:t>
            </a:r>
            <a:r>
              <a:rPr lang="en-US" altLang="zh-CN" sz="900" dirty="0">
                <a:solidFill>
                  <a:srgbClr val="00B050"/>
                </a:solidFill>
                <a:latin typeface="Lucida Sans Unicode" panose="020B0602030504020204" pitchFamily="34" charset="0"/>
                <a:ea typeface="黑体" panose="02010609060101010101" pitchFamily="2" charset="-122"/>
              </a:rPr>
              <a:t>D</a:t>
            </a:r>
            <a:r>
              <a:rPr lang="en-US" altLang="zh-CN" dirty="0">
                <a:solidFill>
                  <a:srgbClr val="00B050"/>
                </a:solidFill>
                <a:latin typeface="Lucida Sans Unicode" panose="020B0602030504020204" pitchFamily="34" charset="0"/>
                <a:ea typeface="黑体" panose="02010609060101010101" pitchFamily="2" charset="-122"/>
              </a:rPr>
              <a:t>&gt;3m</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a:t>
            </a:r>
            <a:r>
              <a:rPr lang="zh-CN" altLang="en-US" dirty="0">
                <a:solidFill>
                  <a:srgbClr val="00B050"/>
                </a:solidFill>
                <a:latin typeface="Lucida Sans Unicode" panose="020B0602030504020204" pitchFamily="34" charset="0"/>
                <a:ea typeface="黑体" panose="02010609060101010101" pitchFamily="2" charset="-122"/>
              </a:rPr>
              <a:t>当</a:t>
            </a:r>
            <a:r>
              <a:rPr lang="en-US" altLang="zh-CN" dirty="0">
                <a:solidFill>
                  <a:srgbClr val="00B050"/>
                </a:solidFill>
                <a:latin typeface="Lucida Sans Unicode" panose="020B0602030504020204" pitchFamily="34" charset="0"/>
                <a:ea typeface="黑体" panose="02010609060101010101" pitchFamily="2" charset="-122"/>
              </a:rPr>
              <a:t>10m&lt;H</a:t>
            </a:r>
            <a:r>
              <a:rPr lang="zh-CN" altLang="en-US" dirty="0">
                <a:solidFill>
                  <a:srgbClr val="00B050"/>
                </a:solidFill>
                <a:latin typeface="Lucida Sans Unicode" panose="020B0602030504020204" pitchFamily="34" charset="0"/>
                <a:ea typeface="黑体" panose="02010609060101010101" pitchFamily="2" charset="-122"/>
              </a:rPr>
              <a:t>≤</a:t>
            </a:r>
            <a:r>
              <a:rPr lang="en-US" altLang="zh-CN" dirty="0">
                <a:solidFill>
                  <a:srgbClr val="00B050"/>
                </a:solidFill>
                <a:latin typeface="Lucida Sans Unicode" panose="020B0602030504020204" pitchFamily="34" charset="0"/>
                <a:ea typeface="黑体" panose="02010609060101010101" pitchFamily="2" charset="-122"/>
              </a:rPr>
              <a:t>15m</a:t>
            </a:r>
            <a:r>
              <a:rPr lang="zh-CN" altLang="en-US" dirty="0">
                <a:solidFill>
                  <a:srgbClr val="00B050"/>
                </a:solidFill>
                <a:latin typeface="Lucida Sans Unicode" panose="020B0602030504020204" pitchFamily="34" charset="0"/>
                <a:ea typeface="黑体" panose="02010609060101010101" pitchFamily="2" charset="-122"/>
              </a:rPr>
              <a:t>时，</a:t>
            </a:r>
            <a:r>
              <a:rPr lang="en-US" altLang="zh-CN" dirty="0">
                <a:solidFill>
                  <a:srgbClr val="00B050"/>
                </a:solidFill>
                <a:latin typeface="Lucida Sans Unicode" panose="020B0602030504020204" pitchFamily="34" charset="0"/>
                <a:ea typeface="黑体" panose="02010609060101010101" pitchFamily="2" charset="-122"/>
              </a:rPr>
              <a:t> H</a:t>
            </a:r>
            <a:r>
              <a:rPr lang="en-US" altLang="zh-CN" sz="900" dirty="0">
                <a:solidFill>
                  <a:srgbClr val="00B050"/>
                </a:solidFill>
                <a:latin typeface="Lucida Sans Unicode" panose="020B0602030504020204" pitchFamily="34" charset="0"/>
                <a:ea typeface="黑体" panose="02010609060101010101" pitchFamily="2" charset="-122"/>
              </a:rPr>
              <a:t>D</a:t>
            </a:r>
            <a:r>
              <a:rPr lang="en-US" altLang="zh-CN" dirty="0">
                <a:solidFill>
                  <a:srgbClr val="00B050"/>
                </a:solidFill>
                <a:latin typeface="Lucida Sans Unicode" panose="020B0602030504020204" pitchFamily="34" charset="0"/>
                <a:ea typeface="黑体" panose="02010609060101010101" pitchFamily="2" charset="-122"/>
              </a:rPr>
              <a:t>&gt;4.5m</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zh-CN" altLang="en-US" dirty="0">
                <a:solidFill>
                  <a:schemeClr val="accent2"/>
                </a:solidFill>
                <a:latin typeface="Lucida Sans Unicode" panose="020B0602030504020204" pitchFamily="34" charset="0"/>
                <a:ea typeface="黑体" panose="02010609060101010101" pitchFamily="2" charset="-122"/>
              </a:rPr>
              <a:t>危险区加密水平剪刀撑的措施：</a:t>
            </a:r>
            <a:endParaRPr lang="en-US" altLang="zh-CN" dirty="0">
              <a:solidFill>
                <a:schemeClr val="accent2"/>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chemeClr val="accent2"/>
                </a:solidFill>
                <a:latin typeface="Lucida Sans Unicode" panose="020B0602030504020204" pitchFamily="34" charset="0"/>
                <a:ea typeface="黑体" panose="02010609060101010101" pitchFamily="2" charset="-122"/>
              </a:rPr>
              <a:t>     </a:t>
            </a:r>
            <a:r>
              <a:rPr lang="en-US" altLang="zh-CN" dirty="0">
                <a:solidFill>
                  <a:srgbClr val="00B050"/>
                </a:solidFill>
                <a:latin typeface="Lucida Sans Unicode" panose="020B0602030504020204" pitchFamily="34" charset="0"/>
                <a:ea typeface="黑体" panose="02010609060101010101" pitchFamily="2" charset="-122"/>
              </a:rPr>
              <a:t>——H</a:t>
            </a:r>
            <a:r>
              <a:rPr lang="zh-CN" altLang="en-US" dirty="0">
                <a:solidFill>
                  <a:srgbClr val="00B050"/>
                </a:solidFill>
                <a:latin typeface="Lucida Sans Unicode" panose="020B0602030504020204" pitchFamily="34" charset="0"/>
                <a:ea typeface="黑体" panose="02010609060101010101" pitchFamily="2" charset="-122"/>
              </a:rPr>
              <a:t>≤</a:t>
            </a:r>
            <a:r>
              <a:rPr lang="en-US" altLang="zh-CN" dirty="0">
                <a:solidFill>
                  <a:srgbClr val="00B050"/>
                </a:solidFill>
                <a:latin typeface="Lucida Sans Unicode" panose="020B0602030504020204" pitchFamily="34" charset="0"/>
                <a:ea typeface="黑体" panose="02010609060101010101" pitchFamily="2" charset="-122"/>
              </a:rPr>
              <a:t>10m</a:t>
            </a:r>
            <a:r>
              <a:rPr lang="zh-CN" altLang="en-US" dirty="0">
                <a:solidFill>
                  <a:srgbClr val="00B050"/>
                </a:solidFill>
                <a:latin typeface="Lucida Sans Unicode" panose="020B0602030504020204" pitchFamily="34" charset="0"/>
                <a:ea typeface="黑体" panose="02010609060101010101" pitchFamily="2" charset="-122"/>
              </a:rPr>
              <a:t>时，封顶杆位置设</a:t>
            </a:r>
            <a:r>
              <a:rPr lang="en-US" altLang="zh-CN" dirty="0">
                <a:solidFill>
                  <a:srgbClr val="00B050"/>
                </a:solidFill>
                <a:latin typeface="Lucida Sans Unicode" panose="020B0602030504020204" pitchFamily="34" charset="0"/>
                <a:ea typeface="黑体" panose="02010609060101010101" pitchFamily="2" charset="-122"/>
              </a:rPr>
              <a:t>1</a:t>
            </a:r>
            <a:r>
              <a:rPr lang="zh-CN" altLang="en-US" dirty="0">
                <a:solidFill>
                  <a:srgbClr val="00B050"/>
                </a:solidFill>
                <a:latin typeface="Lucida Sans Unicode" panose="020B0602030504020204" pitchFamily="34" charset="0"/>
                <a:ea typeface="黑体" panose="02010609060101010101" pitchFamily="2" charset="-122"/>
              </a:rPr>
              <a:t>道，往下再设</a:t>
            </a:r>
            <a:r>
              <a:rPr lang="en-US" altLang="zh-CN" dirty="0">
                <a:solidFill>
                  <a:srgbClr val="00B050"/>
                </a:solidFill>
                <a:latin typeface="Lucida Sans Unicode" panose="020B0602030504020204" pitchFamily="34" charset="0"/>
                <a:ea typeface="黑体" panose="02010609060101010101" pitchFamily="2" charset="-122"/>
              </a:rPr>
              <a:t>1</a:t>
            </a:r>
            <a:r>
              <a:rPr lang="zh-CN" altLang="en-US" dirty="0">
                <a:solidFill>
                  <a:srgbClr val="00B050"/>
                </a:solidFill>
                <a:latin typeface="Lucida Sans Unicode" panose="020B0602030504020204" pitchFamily="34" charset="0"/>
                <a:ea typeface="黑体" panose="02010609060101010101" pitchFamily="2" charset="-122"/>
              </a:rPr>
              <a:t>道，间距为</a:t>
            </a:r>
            <a:r>
              <a:rPr lang="en-US" altLang="zh-CN" dirty="0">
                <a:solidFill>
                  <a:srgbClr val="00B050"/>
                </a:solidFill>
                <a:latin typeface="Lucida Sans Unicode" panose="020B0602030504020204" pitchFamily="34" charset="0"/>
                <a:ea typeface="黑体" panose="02010609060101010101" pitchFamily="2" charset="-122"/>
              </a:rPr>
              <a:t>h</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——H&gt;10m</a:t>
            </a:r>
            <a:r>
              <a:rPr lang="zh-CN" altLang="en-US" dirty="0">
                <a:solidFill>
                  <a:srgbClr val="00B050"/>
                </a:solidFill>
                <a:latin typeface="Lucida Sans Unicode" panose="020B0602030504020204" pitchFamily="34" charset="0"/>
                <a:ea typeface="黑体" panose="02010609060101010101" pitchFamily="2" charset="-122"/>
              </a:rPr>
              <a:t>时，封顶杆位置设</a:t>
            </a:r>
            <a:r>
              <a:rPr lang="en-US" altLang="zh-CN" dirty="0">
                <a:solidFill>
                  <a:srgbClr val="00B050"/>
                </a:solidFill>
                <a:latin typeface="Lucida Sans Unicode" panose="020B0602030504020204" pitchFamily="34" charset="0"/>
                <a:ea typeface="黑体" panose="02010609060101010101" pitchFamily="2" charset="-122"/>
              </a:rPr>
              <a:t>1</a:t>
            </a:r>
            <a:r>
              <a:rPr lang="zh-CN" altLang="en-US" dirty="0">
                <a:solidFill>
                  <a:srgbClr val="00B050"/>
                </a:solidFill>
                <a:latin typeface="Lucida Sans Unicode" panose="020B0602030504020204" pitchFamily="34" charset="0"/>
                <a:ea typeface="黑体" panose="02010609060101010101" pitchFamily="2" charset="-122"/>
              </a:rPr>
              <a:t>道，往下再设</a:t>
            </a:r>
            <a:r>
              <a:rPr lang="en-US" altLang="zh-CN" dirty="0">
                <a:solidFill>
                  <a:srgbClr val="00B050"/>
                </a:solidFill>
                <a:latin typeface="Lucida Sans Unicode" panose="020B0602030504020204" pitchFamily="34" charset="0"/>
                <a:ea typeface="黑体" panose="02010609060101010101" pitchFamily="2" charset="-122"/>
              </a:rPr>
              <a:t>2</a:t>
            </a:r>
            <a:r>
              <a:rPr lang="zh-CN" altLang="en-US" dirty="0">
                <a:solidFill>
                  <a:srgbClr val="00B050"/>
                </a:solidFill>
                <a:latin typeface="Lucida Sans Unicode" panose="020B0602030504020204" pitchFamily="34" charset="0"/>
                <a:ea typeface="黑体" panose="02010609060101010101" pitchFamily="2" charset="-122"/>
              </a:rPr>
              <a:t>道，间距为</a:t>
            </a:r>
            <a:r>
              <a:rPr lang="en-US" altLang="zh-CN" dirty="0">
                <a:solidFill>
                  <a:srgbClr val="00B050"/>
                </a:solidFill>
                <a:latin typeface="Lucida Sans Unicode" panose="020B0602030504020204" pitchFamily="34" charset="0"/>
                <a:ea typeface="黑体" panose="02010609060101010101" pitchFamily="2" charset="-122"/>
              </a:rPr>
              <a:t>h</a:t>
            </a:r>
            <a:endParaRPr lang="en-US" altLang="zh-CN" dirty="0">
              <a:solidFill>
                <a:srgbClr val="00B050"/>
              </a:solidFill>
              <a:latin typeface="Lucida Sans Unicode" panose="020B0602030504020204" pitchFamily="34" charset="0"/>
              <a:ea typeface="黑体" panose="02010609060101010101" pitchFamily="2" charset="-122"/>
            </a:endParaRPr>
          </a:p>
        </p:txBody>
      </p:sp>
      <p:sp>
        <p:nvSpPr>
          <p:cNvPr id="20484" name="矩形 5"/>
          <p:cNvSpPr/>
          <p:nvPr/>
        </p:nvSpPr>
        <p:spPr>
          <a:xfrm>
            <a:off x="1919288" y="549275"/>
            <a:ext cx="8280400" cy="1250315"/>
          </a:xfrm>
          <a:prstGeom prst="rect">
            <a:avLst/>
          </a:prstGeom>
          <a:noFill/>
          <a:ln w="9525">
            <a:noFill/>
          </a:ln>
        </p:spPr>
        <p:txBody>
          <a:bodyPr>
            <a:spAutoFit/>
          </a:bodyPr>
          <a:p>
            <a:pPr marL="365125" indent="-255270">
              <a:spcBef>
                <a:spcPts val="400"/>
              </a:spcBef>
              <a:buClr>
                <a:schemeClr val="accent1"/>
              </a:buClr>
              <a:buSzPct val="68000"/>
              <a:buFont typeface="Wingdings 3" panose="05040102010807070707" pitchFamily="18" charset="2"/>
              <a:buChar char=""/>
            </a:pPr>
            <a:r>
              <a:rPr lang="zh-CN" altLang="en-US" dirty="0">
                <a:latin typeface="Lucida Sans Unicode" panose="020B0602030504020204" pitchFamily="34" charset="0"/>
                <a:ea typeface="黑体" panose="02010609060101010101" pitchFamily="2" charset="-122"/>
              </a:rPr>
              <a:t>高大模板概念：</a:t>
            </a:r>
            <a:endParaRPr lang="en-US" altLang="zh-CN" dirty="0">
              <a:latin typeface="Lucida Sans Unicode" panose="020B0602030504020204" pitchFamily="34" charset="0"/>
              <a:ea typeface="黑体" panose="02010609060101010101" pitchFamily="2" charset="-122"/>
            </a:endParaRPr>
          </a:p>
          <a:p>
            <a:pPr marL="365125" indent="-255270">
              <a:lnSpc>
                <a:spcPct val="150000"/>
              </a:lnSpc>
              <a:spcBef>
                <a:spcPts val="400"/>
              </a:spcBef>
              <a:buClr>
                <a:schemeClr val="accent1"/>
              </a:buClr>
              <a:buSzPct val="68000"/>
            </a:pPr>
            <a:r>
              <a:rPr lang="en-US" altLang="zh-CN" dirty="0">
                <a:latin typeface="Lucida Sans Unicode" panose="020B0602030504020204" pitchFamily="34" charset="0"/>
                <a:ea typeface="黑体" panose="02010609060101010101" pitchFamily="2" charset="-122"/>
              </a:rPr>
              <a:t>           </a:t>
            </a:r>
            <a:r>
              <a:rPr lang="zh-CN" altLang="en-US" dirty="0">
                <a:latin typeface="Lucida Sans Unicode" panose="020B0602030504020204" pitchFamily="34" charset="0"/>
                <a:ea typeface="黑体" panose="02010609060101010101" pitchFamily="2" charset="-122"/>
              </a:rPr>
              <a:t>施工现场混凝土 构件模板支撑</a:t>
            </a:r>
            <a:r>
              <a:rPr lang="zh-CN" altLang="en-US" u="sng" dirty="0">
                <a:latin typeface="Lucida Sans Unicode" panose="020B0602030504020204" pitchFamily="34" charset="0"/>
                <a:ea typeface="黑体" panose="02010609060101010101" pitchFamily="2" charset="-122"/>
              </a:rPr>
              <a:t>高度超过</a:t>
            </a:r>
            <a:r>
              <a:rPr lang="en-US" altLang="zh-CN" u="sng" dirty="0">
                <a:latin typeface="Lucida Sans Unicode" panose="020B0602030504020204" pitchFamily="34" charset="0"/>
                <a:ea typeface="黑体" panose="02010609060101010101" pitchFamily="2" charset="-122"/>
              </a:rPr>
              <a:t>8m</a:t>
            </a:r>
            <a:r>
              <a:rPr lang="zh-CN" altLang="en-US" dirty="0">
                <a:latin typeface="Lucida Sans Unicode" panose="020B0602030504020204" pitchFamily="34" charset="0"/>
                <a:ea typeface="黑体" panose="02010609060101010101" pitchFamily="2" charset="-122"/>
              </a:rPr>
              <a:t>，</a:t>
            </a:r>
            <a:r>
              <a:rPr lang="zh-CN" altLang="en-US" dirty="0">
                <a:solidFill>
                  <a:srgbClr val="FF0000"/>
                </a:solidFill>
                <a:latin typeface="Lucida Sans Unicode" panose="020B0602030504020204" pitchFamily="34" charset="0"/>
                <a:ea typeface="黑体" panose="02010609060101010101" pitchFamily="2" charset="-122"/>
              </a:rPr>
              <a:t>或</a:t>
            </a:r>
            <a:r>
              <a:rPr lang="zh-CN" altLang="en-US" dirty="0">
                <a:latin typeface="Lucida Sans Unicode" panose="020B0602030504020204" pitchFamily="34" charset="0"/>
                <a:ea typeface="黑体" panose="02010609060101010101" pitchFamily="2" charset="-122"/>
              </a:rPr>
              <a:t>搭设</a:t>
            </a:r>
            <a:r>
              <a:rPr lang="zh-CN" altLang="en-US" u="sng" dirty="0">
                <a:latin typeface="Lucida Sans Unicode" panose="020B0602030504020204" pitchFamily="34" charset="0"/>
                <a:ea typeface="黑体" panose="02010609060101010101" pitchFamily="2" charset="-122"/>
              </a:rPr>
              <a:t>跨度超过</a:t>
            </a:r>
            <a:r>
              <a:rPr lang="en-US" altLang="zh-CN" u="sng" dirty="0">
                <a:latin typeface="Lucida Sans Unicode" panose="020B0602030504020204" pitchFamily="34" charset="0"/>
                <a:ea typeface="黑体" panose="02010609060101010101" pitchFamily="2" charset="-122"/>
              </a:rPr>
              <a:t>18m</a:t>
            </a:r>
            <a:r>
              <a:rPr lang="zh-CN" altLang="en-US" dirty="0">
                <a:latin typeface="Lucida Sans Unicode" panose="020B0602030504020204" pitchFamily="34" charset="0"/>
                <a:ea typeface="黑体" panose="02010609060101010101" pitchFamily="2" charset="-122"/>
              </a:rPr>
              <a:t>，</a:t>
            </a:r>
            <a:r>
              <a:rPr lang="zh-CN" altLang="en-US" dirty="0">
                <a:solidFill>
                  <a:srgbClr val="FF0000"/>
                </a:solidFill>
                <a:latin typeface="Lucida Sans Unicode" panose="020B0602030504020204" pitchFamily="34" charset="0"/>
                <a:ea typeface="黑体" panose="02010609060101010101" pitchFamily="2" charset="-122"/>
              </a:rPr>
              <a:t>或</a:t>
            </a:r>
            <a:r>
              <a:rPr lang="zh-CN" altLang="en-US" dirty="0">
                <a:latin typeface="Lucida Sans Unicode" panose="020B0602030504020204" pitchFamily="34" charset="0"/>
                <a:ea typeface="黑体" panose="02010609060101010101" pitchFamily="2" charset="-122"/>
              </a:rPr>
              <a:t>施工</a:t>
            </a:r>
            <a:r>
              <a:rPr lang="zh-CN" altLang="en-US" u="sng" dirty="0">
                <a:latin typeface="Lucida Sans Unicode" panose="020B0602030504020204" pitchFamily="34" charset="0"/>
                <a:ea typeface="黑体" panose="02010609060101010101" pitchFamily="2" charset="-122"/>
              </a:rPr>
              <a:t>总荷载大于</a:t>
            </a:r>
            <a:r>
              <a:rPr lang="en-US" altLang="zh-CN" u="sng" dirty="0">
                <a:latin typeface="Lucida Sans Unicode" panose="020B0602030504020204" pitchFamily="34" charset="0"/>
                <a:ea typeface="黑体" panose="02010609060101010101" pitchFamily="2" charset="-122"/>
              </a:rPr>
              <a:t>15KN/m2</a:t>
            </a:r>
            <a:r>
              <a:rPr lang="zh-CN" altLang="en-US" dirty="0">
                <a:latin typeface="Lucida Sans Unicode" panose="020B0602030504020204" pitchFamily="34" charset="0"/>
                <a:ea typeface="黑体" panose="02010609060101010101" pitchFamily="2" charset="-122"/>
              </a:rPr>
              <a:t>，</a:t>
            </a:r>
            <a:r>
              <a:rPr lang="zh-CN" altLang="en-US" dirty="0">
                <a:solidFill>
                  <a:srgbClr val="FF0000"/>
                </a:solidFill>
                <a:latin typeface="Lucida Sans Unicode" panose="020B0602030504020204" pitchFamily="34" charset="0"/>
                <a:ea typeface="黑体" panose="02010609060101010101" pitchFamily="2" charset="-122"/>
              </a:rPr>
              <a:t>或</a:t>
            </a:r>
            <a:r>
              <a:rPr lang="zh-CN" altLang="en-US" u="sng" dirty="0">
                <a:latin typeface="Lucida Sans Unicode" panose="020B0602030504020204" pitchFamily="34" charset="0"/>
                <a:ea typeface="黑体" panose="02010609060101010101" pitchFamily="2" charset="-122"/>
              </a:rPr>
              <a:t>集中线荷载大于</a:t>
            </a:r>
            <a:r>
              <a:rPr lang="en-US" altLang="zh-CN" u="sng" dirty="0">
                <a:latin typeface="Lucida Sans Unicode" panose="020B0602030504020204" pitchFamily="34" charset="0"/>
                <a:ea typeface="黑体" panose="02010609060101010101" pitchFamily="2" charset="-122"/>
              </a:rPr>
              <a:t>20KN/m</a:t>
            </a:r>
            <a:r>
              <a:rPr lang="zh-CN" altLang="en-US" dirty="0">
                <a:latin typeface="Lucida Sans Unicode" panose="020B0602030504020204" pitchFamily="34" charset="0"/>
                <a:ea typeface="黑体" panose="02010609060101010101" pitchFamily="2" charset="-122"/>
              </a:rPr>
              <a:t>的模板支撑系统。</a:t>
            </a:r>
            <a:endParaRPr lang="en-US" altLang="zh-CN" dirty="0">
              <a:latin typeface="Lucida Sans Unicode" panose="020B0602030504020204" pitchFamily="34" charset="0"/>
              <a:ea typeface="黑体" panose="02010609060101010101" pitchFamily="2" charset="-122"/>
            </a:endParaRPr>
          </a:p>
        </p:txBody>
      </p:sp>
      <p:cxnSp>
        <p:nvCxnSpPr>
          <p:cNvPr id="8" name="直接连接符 7"/>
          <p:cNvCxnSpPr/>
          <p:nvPr/>
        </p:nvCxnSpPr>
        <p:spPr>
          <a:xfrm>
            <a:off x="2208213" y="1989138"/>
            <a:ext cx="7848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3"/>
          <p:cNvSpPr/>
          <p:nvPr/>
        </p:nvSpPr>
        <p:spPr>
          <a:xfrm>
            <a:off x="2135188" y="404813"/>
            <a:ext cx="8208962" cy="696595"/>
          </a:xfrm>
          <a:prstGeom prst="rect">
            <a:avLst/>
          </a:prstGeom>
          <a:noFill/>
          <a:ln w="9525">
            <a:noFill/>
          </a:ln>
        </p:spPr>
        <p:txBody>
          <a:bodyPr>
            <a:spAutoFit/>
          </a:bodyPr>
          <a:p>
            <a:pPr marL="365125" indent="-255270">
              <a:spcBef>
                <a:spcPts val="400"/>
              </a:spcBef>
              <a:buClr>
                <a:schemeClr val="accent1"/>
              </a:buClr>
              <a:buSzPct val="68000"/>
            </a:pPr>
            <a:r>
              <a:rPr lang="zh-CN" altLang="en-US" dirty="0">
                <a:latin typeface="Lucida Sans Unicode" panose="020B0602030504020204" pitchFamily="34" charset="0"/>
                <a:ea typeface="黑体" panose="02010609060101010101" pitchFamily="2" charset="-122"/>
              </a:rPr>
              <a:t>住建部建质</a:t>
            </a:r>
            <a:r>
              <a:rPr lang="en-US" altLang="zh-CN" dirty="0">
                <a:latin typeface="Lucida Sans Unicode" panose="020B0602030504020204" pitchFamily="34" charset="0"/>
                <a:ea typeface="黑体" panose="02010609060101010101" pitchFamily="2" charset="-122"/>
              </a:rPr>
              <a:t>[2009]254</a:t>
            </a:r>
            <a:r>
              <a:rPr lang="zh-CN" altLang="en-US" dirty="0">
                <a:latin typeface="Lucida Sans Unicode" panose="020B0602030504020204" pitchFamily="34" charset="0"/>
                <a:ea typeface="黑体" panose="02010609060101010101" pitchFamily="2" charset="-122"/>
              </a:rPr>
              <a:t>号</a:t>
            </a:r>
            <a:endParaRPr lang="en-US" altLang="zh-CN" dirty="0">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latin typeface="Lucida Sans Unicode" panose="020B0602030504020204" pitchFamily="34" charset="0"/>
                <a:ea typeface="黑体" panose="02010609060101010101" pitchFamily="2" charset="-122"/>
              </a:rPr>
              <a:t>                               《</a:t>
            </a:r>
            <a:r>
              <a:rPr lang="zh-CN" altLang="en-US" dirty="0">
                <a:latin typeface="Lucida Sans Unicode" panose="020B0602030504020204" pitchFamily="34" charset="0"/>
                <a:ea typeface="黑体" panose="02010609060101010101" pitchFamily="2" charset="-122"/>
              </a:rPr>
              <a:t>建设工程高大模板支撑系统施工安全监督管理导则</a:t>
            </a:r>
            <a:r>
              <a:rPr lang="en-US" altLang="zh-CN" dirty="0">
                <a:latin typeface="Lucida Sans Unicode" panose="020B0602030504020204" pitchFamily="34" charset="0"/>
                <a:ea typeface="黑体" panose="02010609060101010101" pitchFamily="2" charset="-122"/>
              </a:rPr>
              <a:t>》</a:t>
            </a:r>
            <a:endParaRPr lang="zh-CN" altLang="en-US" dirty="0">
              <a:latin typeface="Lucida Sans Unicode" panose="020B0602030504020204" pitchFamily="34" charset="0"/>
              <a:ea typeface="黑体" panose="02010609060101010101" pitchFamily="2" charset="-122"/>
            </a:endParaRPr>
          </a:p>
        </p:txBody>
      </p:sp>
      <p:sp>
        <p:nvSpPr>
          <p:cNvPr id="21507" name="矩形 4"/>
          <p:cNvSpPr/>
          <p:nvPr/>
        </p:nvSpPr>
        <p:spPr>
          <a:xfrm>
            <a:off x="1992313" y="1341438"/>
            <a:ext cx="8280400" cy="5139055"/>
          </a:xfrm>
          <a:prstGeom prst="rect">
            <a:avLst/>
          </a:prstGeom>
          <a:noFill/>
          <a:ln w="9525">
            <a:noFill/>
          </a:ln>
        </p:spPr>
        <p:txBody>
          <a:bodyPr>
            <a:spAutoFit/>
          </a:bodyPr>
          <a:p>
            <a:pPr marL="365125" indent="-255270">
              <a:spcBef>
                <a:spcPts val="400"/>
              </a:spcBef>
              <a:buClr>
                <a:schemeClr val="accent1"/>
              </a:buClr>
              <a:buSzPct val="68000"/>
              <a:buFont typeface="Arial" panose="020B0604020202020204" pitchFamily="34" charset="0"/>
              <a:buChar char="•"/>
            </a:pPr>
            <a:r>
              <a:rPr lang="zh-CN" altLang="en-US" dirty="0">
                <a:solidFill>
                  <a:schemeClr val="accent2"/>
                </a:solidFill>
                <a:latin typeface="Lucida Sans Unicode" panose="020B0602030504020204" pitchFamily="34" charset="0"/>
                <a:ea typeface="黑体" panose="02010609060101010101" pitchFamily="2" charset="-122"/>
              </a:rPr>
              <a:t>方案管理</a:t>
            </a:r>
            <a:endParaRPr lang="en-US" altLang="zh-CN" dirty="0">
              <a:solidFill>
                <a:schemeClr val="accent2"/>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zh-CN" altLang="en-US" dirty="0">
                <a:solidFill>
                  <a:srgbClr val="00B050"/>
                </a:solidFill>
                <a:latin typeface="Lucida Sans Unicode" panose="020B0602030504020204" pitchFamily="34" charset="0"/>
                <a:ea typeface="黑体" panose="02010609060101010101" pitchFamily="2" charset="-122"/>
              </a:rPr>
              <a:t>高大模板支撑系统专项方案附图：</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chemeClr val="accent2"/>
                </a:solidFill>
                <a:latin typeface="Lucida Sans Unicode" panose="020B0602030504020204" pitchFamily="34" charset="0"/>
                <a:ea typeface="黑体" panose="02010609060101010101" pitchFamily="2" charset="-122"/>
              </a:rPr>
              <a:t>      </a:t>
            </a:r>
            <a:r>
              <a:rPr lang="en-US" altLang="zh-CN" dirty="0">
                <a:solidFill>
                  <a:srgbClr val="00B050"/>
                </a:solidFill>
                <a:latin typeface="Lucida Sans Unicode" panose="020B0602030504020204" pitchFamily="34" charset="0"/>
                <a:ea typeface="黑体" panose="02010609060101010101" pitchFamily="2" charset="-122"/>
              </a:rPr>
              <a:t>——</a:t>
            </a:r>
            <a:r>
              <a:rPr lang="zh-CN" altLang="en-US" dirty="0">
                <a:solidFill>
                  <a:srgbClr val="00B050"/>
                </a:solidFill>
                <a:latin typeface="Lucida Sans Unicode" panose="020B0602030504020204" pitchFamily="34" charset="0"/>
                <a:ea typeface="黑体" panose="02010609060101010101" pitchFamily="2" charset="-122"/>
              </a:rPr>
              <a:t>支模区域立杆、纵横向水平杆平面布置图</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a:t>
            </a:r>
            <a:r>
              <a:rPr lang="zh-CN" altLang="en-US" dirty="0">
                <a:solidFill>
                  <a:srgbClr val="00B050"/>
                </a:solidFill>
                <a:latin typeface="Lucida Sans Unicode" panose="020B0602030504020204" pitchFamily="34" charset="0"/>
                <a:ea typeface="黑体" panose="02010609060101010101" pitchFamily="2" charset="-122"/>
              </a:rPr>
              <a:t>支撑系统立面、剖面图</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a:t>
            </a:r>
            <a:r>
              <a:rPr lang="zh-CN" altLang="en-US" dirty="0">
                <a:solidFill>
                  <a:srgbClr val="00B050"/>
                </a:solidFill>
                <a:latin typeface="Lucida Sans Unicode" panose="020B0602030504020204" pitchFamily="34" charset="0"/>
                <a:ea typeface="黑体" panose="02010609060101010101" pitchFamily="2" charset="-122"/>
              </a:rPr>
              <a:t>水平剪刀撑布置平面图、竖向剪刀朱布置投影图</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a:t>
            </a:r>
            <a:r>
              <a:rPr lang="zh-CN" altLang="en-US" dirty="0">
                <a:solidFill>
                  <a:srgbClr val="00B050"/>
                </a:solidFill>
                <a:latin typeface="Lucida Sans Unicode" panose="020B0602030504020204" pitchFamily="34" charset="0"/>
                <a:ea typeface="黑体" panose="02010609060101010101" pitchFamily="2" charset="-122"/>
              </a:rPr>
              <a:t>梁板支模大样图</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a:t>
            </a:r>
            <a:r>
              <a:rPr lang="zh-CN" altLang="en-US" dirty="0">
                <a:solidFill>
                  <a:srgbClr val="00B050"/>
                </a:solidFill>
                <a:latin typeface="Lucida Sans Unicode" panose="020B0602030504020204" pitchFamily="34" charset="0"/>
                <a:ea typeface="黑体" panose="02010609060101010101" pitchFamily="2" charset="-122"/>
              </a:rPr>
              <a:t>支撑体系监测平面布置图及连墙件布设位置及节点大样图</a:t>
            </a:r>
            <a:endParaRPr lang="en-US" altLang="zh-CN" dirty="0">
              <a:solidFill>
                <a:schemeClr val="accent2"/>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buFont typeface="Arial" panose="020B0604020202020204" pitchFamily="34" charset="0"/>
              <a:buChar char="•"/>
            </a:pPr>
            <a:r>
              <a:rPr lang="zh-CN" altLang="en-US" dirty="0">
                <a:solidFill>
                  <a:schemeClr val="accent2"/>
                </a:solidFill>
                <a:latin typeface="Lucida Sans Unicode" panose="020B0602030504020204" pitchFamily="34" charset="0"/>
                <a:ea typeface="黑体" panose="02010609060101010101" pitchFamily="2" charset="-122"/>
              </a:rPr>
              <a:t>验收管理</a:t>
            </a:r>
            <a:endParaRPr lang="en-US" altLang="zh-CN" dirty="0">
              <a:solidFill>
                <a:schemeClr val="accent2"/>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chemeClr val="accent2"/>
                </a:solidFill>
                <a:latin typeface="Lucida Sans Unicode" panose="020B0602030504020204" pitchFamily="34" charset="0"/>
                <a:ea typeface="黑体" panose="02010609060101010101" pitchFamily="2" charset="-122"/>
              </a:rPr>
              <a:t>    </a:t>
            </a:r>
            <a:r>
              <a:rPr lang="en-US" altLang="zh-CN" dirty="0">
                <a:solidFill>
                  <a:srgbClr val="00B050"/>
                </a:solidFill>
                <a:latin typeface="Lucida Sans Unicode" panose="020B0602030504020204" pitchFamily="34" charset="0"/>
                <a:ea typeface="黑体" panose="02010609060101010101" pitchFamily="2" charset="-122"/>
              </a:rPr>
              <a:t>——</a:t>
            </a:r>
            <a:r>
              <a:rPr lang="zh-CN" altLang="en-US" dirty="0">
                <a:solidFill>
                  <a:srgbClr val="00B050"/>
                </a:solidFill>
                <a:latin typeface="Lucida Sans Unicode" panose="020B0602030504020204" pitchFamily="34" charset="0"/>
                <a:ea typeface="黑体" panose="02010609060101010101" pitchFamily="2" charset="-122"/>
              </a:rPr>
              <a:t>塔设前：项目技术负责人对需要处理或加固的地基、基础进行验收</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a:t>
            </a:r>
            <a:r>
              <a:rPr lang="zh-CN" altLang="en-US" dirty="0">
                <a:solidFill>
                  <a:srgbClr val="00B050"/>
                </a:solidFill>
                <a:latin typeface="Lucida Sans Unicode" panose="020B0602030504020204" pitchFamily="34" charset="0"/>
                <a:ea typeface="黑体" panose="02010609060101010101" pitchFamily="2" charset="-122"/>
              </a:rPr>
              <a:t>材料验收：承重杆件、连接件外观及物理指标进行抽检，杆件外观抽检量不少于</a:t>
            </a:r>
            <a:r>
              <a:rPr lang="en-US" altLang="zh-CN" dirty="0">
                <a:solidFill>
                  <a:srgbClr val="00B050"/>
                </a:solidFill>
                <a:latin typeface="Lucida Sans Unicode" panose="020B0602030504020204" pitchFamily="34" charset="0"/>
                <a:ea typeface="黑体" panose="02010609060101010101" pitchFamily="2" charset="-122"/>
              </a:rPr>
              <a:t>30%</a:t>
            </a:r>
            <a:r>
              <a:rPr lang="zh-CN" altLang="en-US" dirty="0">
                <a:solidFill>
                  <a:srgbClr val="00B050"/>
                </a:solidFill>
                <a:latin typeface="Lucida Sans Unicode" panose="020B0602030504020204" pitchFamily="34" charset="0"/>
                <a:ea typeface="黑体" panose="02010609060101010101" pitchFamily="2" charset="-122"/>
              </a:rPr>
              <a:t>，扣件螺栓拧紧力矩抽查量</a:t>
            </a:r>
            <a:r>
              <a:rPr lang="en-US" altLang="zh-CN" dirty="0">
                <a:solidFill>
                  <a:srgbClr val="00B050"/>
                </a:solidFill>
                <a:latin typeface="Lucida Sans Unicode" panose="020B0602030504020204" pitchFamily="34" charset="0"/>
                <a:ea typeface="黑体" panose="02010609060101010101" pitchFamily="2" charset="-122"/>
              </a:rPr>
              <a:t>——</a:t>
            </a:r>
            <a:r>
              <a:rPr lang="zh-CN" altLang="en-US" dirty="0">
                <a:solidFill>
                  <a:srgbClr val="00B050"/>
                </a:solidFill>
                <a:latin typeface="Lucida Sans Unicode" panose="020B0602030504020204" pitchFamily="34" charset="0"/>
                <a:ea typeface="黑体" panose="02010609060101010101" pitchFamily="2" charset="-122"/>
              </a:rPr>
              <a:t>梁底扣件</a:t>
            </a:r>
            <a:r>
              <a:rPr lang="en-US" altLang="zh-CN" dirty="0">
                <a:solidFill>
                  <a:srgbClr val="00B050"/>
                </a:solidFill>
                <a:latin typeface="Lucida Sans Unicode" panose="020B0602030504020204" pitchFamily="34" charset="0"/>
                <a:ea typeface="黑体" panose="02010609060101010101" pitchFamily="2" charset="-122"/>
              </a:rPr>
              <a:t>100%</a:t>
            </a:r>
            <a:r>
              <a:rPr lang="zh-CN" altLang="en-US" dirty="0">
                <a:solidFill>
                  <a:srgbClr val="00B050"/>
                </a:solidFill>
                <a:latin typeface="Lucida Sans Unicode" panose="020B0602030504020204" pitchFamily="34" charset="0"/>
                <a:ea typeface="黑体" panose="02010609060101010101" pitchFamily="2" charset="-122"/>
              </a:rPr>
              <a:t>检查</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pPr>
            <a:r>
              <a:rPr lang="en-US" altLang="zh-CN" dirty="0">
                <a:solidFill>
                  <a:srgbClr val="00B050"/>
                </a:solidFill>
                <a:latin typeface="Lucida Sans Unicode" panose="020B0602030504020204" pitchFamily="34" charset="0"/>
                <a:ea typeface="黑体" panose="02010609060101010101" pitchFamily="2" charset="-122"/>
              </a:rPr>
              <a:t>    ——</a:t>
            </a:r>
            <a:r>
              <a:rPr lang="zh-CN" altLang="en-US" dirty="0">
                <a:solidFill>
                  <a:srgbClr val="00B050"/>
                </a:solidFill>
                <a:latin typeface="Lucida Sans Unicode" panose="020B0602030504020204" pitchFamily="34" charset="0"/>
                <a:ea typeface="黑体" panose="02010609060101010101" pitchFamily="2" charset="-122"/>
              </a:rPr>
              <a:t>搭完后：项目负责人组织验收，施工单位和项目两级技术员，项目上安全、质量、施工，监理总监和专业监理工程师参加，项目技术负责人和总监理签字</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buFont typeface="Arial" panose="020B0604020202020204" pitchFamily="34" charset="0"/>
              <a:buChar char="•"/>
            </a:pPr>
            <a:r>
              <a:rPr lang="zh-CN" altLang="en-US" dirty="0">
                <a:solidFill>
                  <a:schemeClr val="accent2"/>
                </a:solidFill>
                <a:latin typeface="Lucida Sans Unicode" panose="020B0602030504020204" pitchFamily="34" charset="0"/>
                <a:ea typeface="黑体" panose="02010609060101010101" pitchFamily="2" charset="-122"/>
              </a:rPr>
              <a:t>施工管理：</a:t>
            </a:r>
            <a:r>
              <a:rPr lang="zh-CN" altLang="en-US" dirty="0">
                <a:solidFill>
                  <a:srgbClr val="00B050"/>
                </a:solidFill>
                <a:latin typeface="Lucida Sans Unicode" panose="020B0602030504020204" pitchFamily="34" charset="0"/>
                <a:ea typeface="黑体" panose="02010609060101010101" pitchFamily="2" charset="-122"/>
              </a:rPr>
              <a:t>一般规定、搭设管理、使用与检查、混凝土浇筑、拆除管理</a:t>
            </a:r>
            <a:endParaRPr lang="en-US" altLang="zh-CN" dirty="0">
              <a:solidFill>
                <a:srgbClr val="00B050"/>
              </a:solidFill>
              <a:latin typeface="Lucida Sans Unicode" panose="020B0602030504020204" pitchFamily="34" charset="0"/>
              <a:ea typeface="黑体" panose="02010609060101010101" pitchFamily="2" charset="-122"/>
            </a:endParaRPr>
          </a:p>
          <a:p>
            <a:pPr marL="365125" indent="-255270">
              <a:spcBef>
                <a:spcPts val="400"/>
              </a:spcBef>
              <a:buClr>
                <a:schemeClr val="accent1"/>
              </a:buClr>
              <a:buSzPct val="68000"/>
              <a:buFont typeface="Arial" panose="020B0604020202020204" pitchFamily="34" charset="0"/>
              <a:buChar char="•"/>
            </a:pPr>
            <a:r>
              <a:rPr lang="zh-CN" altLang="en-US" dirty="0">
                <a:solidFill>
                  <a:schemeClr val="accent2"/>
                </a:solidFill>
                <a:latin typeface="Lucida Sans Unicode" panose="020B0602030504020204" pitchFamily="34" charset="0"/>
                <a:ea typeface="黑体" panose="02010609060101010101" pitchFamily="2" charset="-122"/>
              </a:rPr>
              <a:t>监督管理：</a:t>
            </a:r>
            <a:r>
              <a:rPr lang="zh-CN" altLang="en-US" dirty="0">
                <a:solidFill>
                  <a:srgbClr val="00B050"/>
                </a:solidFill>
                <a:latin typeface="Lucida Sans Unicode" panose="020B0602030504020204" pitchFamily="34" charset="0"/>
                <a:ea typeface="黑体" panose="02010609060101010101" pitchFamily="2" charset="-122"/>
              </a:rPr>
              <a:t>规定了监理单位、建设主管部门的监督责任</a:t>
            </a:r>
            <a:endParaRPr lang="en-US" altLang="zh-CN" dirty="0">
              <a:solidFill>
                <a:srgbClr val="00B050"/>
              </a:solidFill>
              <a:latin typeface="Lucida Sans Unicode" panose="020B0602030504020204" pitchFamily="34" charset="0"/>
              <a:ea typeface="黑体" panose="0201060906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63750" y="765175"/>
          <a:ext cx="8208645" cy="2519045"/>
        </p:xfrm>
        <a:graphic>
          <a:graphicData uri="http://schemas.openxmlformats.org/drawingml/2006/table">
            <a:tbl>
              <a:tblPr/>
              <a:tblGrid>
                <a:gridCol w="360680"/>
                <a:gridCol w="755015"/>
                <a:gridCol w="3105785"/>
                <a:gridCol w="3987165"/>
              </a:tblGrid>
              <a:tr h="560070">
                <a:tc>
                  <a:txBody>
                    <a:bodyPr/>
                    <a:lstStyle/>
                    <a:p>
                      <a:pPr algn="ctr">
                        <a:spcAft>
                          <a:spcPts val="0"/>
                        </a:spcAft>
                      </a:pPr>
                      <a:r>
                        <a:rPr lang="zh-CN" sz="1600" kern="100" dirty="0">
                          <a:latin typeface="Calibri" panose="020F05020202040302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600" b="1" kern="100" dirty="0">
                          <a:latin typeface="Calibri" panose="020F0502020204030204"/>
                          <a:ea typeface="宋体" panose="02010600030101010101" pitchFamily="2" charset="-122"/>
                          <a:cs typeface="宋体" panose="02010600030101010101" pitchFamily="2" charset="-122"/>
                        </a:rPr>
                        <a:t>危险性较大的分部分项工程范围</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超过一定规模的危险性较大的分部分项工程范围</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75">
                <a:tc>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四</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起重吊装及安装拆卸工程</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（一）采用</a:t>
                      </a:r>
                      <a:r>
                        <a:rPr lang="zh-CN" sz="1600" kern="100" dirty="0">
                          <a:solidFill>
                            <a:schemeClr val="accent2"/>
                          </a:solidFill>
                          <a:latin typeface="Calibri" panose="020F0502020204030204"/>
                          <a:ea typeface="宋体" panose="02010600030101010101" pitchFamily="2" charset="-122"/>
                          <a:cs typeface="宋体" panose="02010600030101010101" pitchFamily="2" charset="-122"/>
                        </a:rPr>
                        <a:t>非常规起重设备、方法</a:t>
                      </a:r>
                      <a:r>
                        <a:rPr lang="zh-CN" sz="1600" kern="100" dirty="0">
                          <a:latin typeface="Calibri" panose="020F0502020204030204"/>
                          <a:ea typeface="宋体" panose="02010600030101010101" pitchFamily="2" charset="-122"/>
                          <a:cs typeface="宋体" panose="02010600030101010101" pitchFamily="2" charset="-122"/>
                        </a:rPr>
                        <a:t>，且单件起吊重量在</a:t>
                      </a:r>
                      <a:r>
                        <a:rPr lang="en-US" sz="1600" kern="100" dirty="0">
                          <a:latin typeface="Calibri" panose="020F0502020204030204"/>
                          <a:ea typeface="宋体" panose="02010600030101010101" pitchFamily="2" charset="-122"/>
                          <a:cs typeface="宋体" panose="02010600030101010101" pitchFamily="2" charset="-122"/>
                        </a:rPr>
                        <a:t>10KN</a:t>
                      </a:r>
                      <a:r>
                        <a:rPr lang="zh-CN" sz="1600" kern="100" dirty="0">
                          <a:latin typeface="Calibri" panose="020F0502020204030204"/>
                          <a:ea typeface="宋体" panose="02010600030101010101" pitchFamily="2" charset="-122"/>
                          <a:cs typeface="宋体" panose="02010600030101010101" pitchFamily="2" charset="-122"/>
                        </a:rPr>
                        <a:t>及以上的起重吊装工程</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（二）采用起重机械进行安装的工程</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（三）</a:t>
                      </a:r>
                      <a:r>
                        <a:rPr lang="zh-CN" sz="1600" b="1" kern="100" dirty="0">
                          <a:solidFill>
                            <a:srgbClr val="FF0000"/>
                          </a:solidFill>
                          <a:effectLst/>
                          <a:latin typeface="Calibri" panose="020F0502020204030204"/>
                          <a:ea typeface="宋体" panose="02010600030101010101" pitchFamily="2" charset="-122"/>
                          <a:cs typeface="宋体" panose="02010600030101010101" pitchFamily="2" charset="-122"/>
                        </a:rPr>
                        <a:t>起重机械设备自身的安装、拆卸</a:t>
                      </a:r>
                      <a:endParaRPr lang="zh-CN" sz="1600" b="1" kern="100" dirty="0">
                        <a:solidFill>
                          <a:srgbClr val="FF0000"/>
                        </a:solidFill>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（一）采用非常规起重设备、方法，且单件起吊重量在</a:t>
                      </a:r>
                      <a:r>
                        <a:rPr lang="en-US" sz="1600" kern="100" dirty="0">
                          <a:latin typeface="Calibri" panose="020F0502020204030204"/>
                          <a:ea typeface="宋体" panose="02010600030101010101" pitchFamily="2" charset="-122"/>
                          <a:cs typeface="宋体" panose="02010600030101010101" pitchFamily="2" charset="-122"/>
                        </a:rPr>
                        <a:t>100kN</a:t>
                      </a:r>
                      <a:r>
                        <a:rPr lang="zh-CN" sz="1600" kern="100" dirty="0">
                          <a:latin typeface="Calibri" panose="020F0502020204030204"/>
                          <a:ea typeface="宋体" panose="02010600030101010101" pitchFamily="2" charset="-122"/>
                          <a:cs typeface="宋体" panose="02010600030101010101" pitchFamily="2" charset="-122"/>
                        </a:rPr>
                        <a:t>及以上的起重吊装工程。</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（二）起重量</a:t>
                      </a:r>
                      <a:r>
                        <a:rPr lang="en-US" sz="1600" kern="100" dirty="0">
                          <a:latin typeface="Calibri" panose="020F0502020204030204"/>
                          <a:ea typeface="宋体" panose="02010600030101010101" pitchFamily="2" charset="-122"/>
                          <a:cs typeface="宋体" panose="02010600030101010101" pitchFamily="2" charset="-122"/>
                        </a:rPr>
                        <a:t>300kN</a:t>
                      </a:r>
                      <a:r>
                        <a:rPr lang="zh-CN" sz="1600" kern="100" dirty="0">
                          <a:latin typeface="Calibri" panose="020F0502020204030204"/>
                          <a:ea typeface="宋体" panose="02010600030101010101" pitchFamily="2" charset="-122"/>
                          <a:cs typeface="宋体" panose="02010600030101010101" pitchFamily="2" charset="-122"/>
                        </a:rPr>
                        <a:t>及以上的起重设备安装工程；</a:t>
                      </a:r>
                      <a:r>
                        <a:rPr lang="zh-CN" sz="1600" b="1" kern="100" dirty="0">
                          <a:solidFill>
                            <a:schemeClr val="accent2"/>
                          </a:solidFill>
                          <a:effectLst/>
                          <a:latin typeface="Calibri" panose="020F0502020204030204"/>
                          <a:ea typeface="宋体" panose="02010600030101010101" pitchFamily="2" charset="-122"/>
                          <a:cs typeface="宋体" panose="02010600030101010101" pitchFamily="2" charset="-122"/>
                        </a:rPr>
                        <a:t>高度</a:t>
                      </a:r>
                      <a:r>
                        <a:rPr lang="en-US" sz="1600" b="1" kern="100" dirty="0">
                          <a:solidFill>
                            <a:schemeClr val="accent2"/>
                          </a:solidFill>
                          <a:effectLst/>
                          <a:latin typeface="Calibri" panose="020F0502020204030204"/>
                          <a:ea typeface="宋体" panose="02010600030101010101" pitchFamily="2" charset="-122"/>
                          <a:cs typeface="宋体" panose="02010600030101010101" pitchFamily="2" charset="-122"/>
                        </a:rPr>
                        <a:t>200m</a:t>
                      </a:r>
                      <a:r>
                        <a:rPr lang="zh-CN" sz="1600" b="1" kern="100" dirty="0">
                          <a:solidFill>
                            <a:schemeClr val="accent2"/>
                          </a:solidFill>
                          <a:effectLst/>
                          <a:latin typeface="Calibri" panose="020F0502020204030204"/>
                          <a:ea typeface="宋体" panose="02010600030101010101" pitchFamily="2" charset="-122"/>
                          <a:cs typeface="宋体" panose="02010600030101010101" pitchFamily="2" charset="-122"/>
                        </a:rPr>
                        <a:t>及以上内爬起重设备的拆除工程</a:t>
                      </a:r>
                      <a:r>
                        <a:rPr lang="zh-CN" sz="1600" kern="100" dirty="0">
                          <a:latin typeface="Calibri" panose="020F0502020204030204"/>
                          <a:ea typeface="宋体" panose="02010600030101010101" pitchFamily="2" charset="-122"/>
                          <a:cs typeface="宋体" panose="02010600030101010101" pitchFamily="2" charset="-122"/>
                        </a:rPr>
                        <a:t>。</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线形标注 2 2"/>
          <p:cNvSpPr/>
          <p:nvPr/>
        </p:nvSpPr>
        <p:spPr>
          <a:xfrm>
            <a:off x="5519738" y="3860800"/>
            <a:ext cx="3097213" cy="647700"/>
          </a:xfrm>
          <a:prstGeom prst="borderCallout2">
            <a:avLst>
              <a:gd name="adj1" fmla="val 18750"/>
              <a:gd name="adj2" fmla="val -8333"/>
              <a:gd name="adj3" fmla="val 18750"/>
              <a:gd name="adj4" fmla="val -16667"/>
              <a:gd name="adj5" fmla="val -140549"/>
              <a:gd name="adj6" fmla="val -29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lt1"/>
                </a:solidFill>
                <a:effectLst/>
                <a:uLnTx/>
                <a:uFillTx/>
                <a:latin typeface="+mn-lt"/>
                <a:ea typeface="+mn-ea"/>
                <a:cs typeface="+mn-cs"/>
              </a:rPr>
              <a:t>塔吊、施工电梯、物料提升机的安装、拆除</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线形标注 2 3"/>
          <p:cNvSpPr/>
          <p:nvPr/>
        </p:nvSpPr>
        <p:spPr>
          <a:xfrm>
            <a:off x="5591175" y="4941888"/>
            <a:ext cx="4537075" cy="1008063"/>
          </a:xfrm>
          <a:prstGeom prst="borderCallout2">
            <a:avLst>
              <a:gd name="adj1" fmla="val 18750"/>
              <a:gd name="adj2" fmla="val -8333"/>
              <a:gd name="adj3" fmla="val 18750"/>
              <a:gd name="adj4" fmla="val -16667"/>
              <a:gd name="adj5" fmla="val -194593"/>
              <a:gd name="adj6" fmla="val -23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C00000"/>
                </a:solidFill>
                <a:effectLst/>
                <a:uLnTx/>
                <a:uFillTx/>
                <a:latin typeface="+mn-lt"/>
                <a:ea typeface="+mn-ea"/>
                <a:cs typeface="+mn-cs"/>
              </a:rPr>
              <a:t>注意：基础定位及基础施工方案、顶升加节、附墙、防碰撞等属于</a:t>
            </a:r>
            <a:r>
              <a:rPr kumimoji="0" lang="en-US" altLang="zh-CN" sz="1800" b="0" i="0" u="none" strike="noStrike" kern="1200" cap="none" spc="0" normalizeH="0" baseline="0" noProof="0" dirty="0" smtClean="0">
                <a:ln>
                  <a:noFill/>
                </a:ln>
                <a:solidFill>
                  <a:srgbClr val="C00000"/>
                </a:solidFill>
                <a:effectLst/>
                <a:uLnTx/>
                <a:uFillTx/>
                <a:latin typeface="+mn-lt"/>
                <a:ea typeface="+mn-ea"/>
                <a:cs typeface="+mn-cs"/>
              </a:rPr>
              <a:t>C</a:t>
            </a:r>
            <a:r>
              <a:rPr kumimoji="0" lang="zh-CN" altLang="en-US" sz="1800" b="0" i="0" u="none" strike="noStrike" kern="1200" cap="none" spc="0" normalizeH="0" baseline="0" noProof="0" dirty="0" smtClean="0">
                <a:ln>
                  <a:noFill/>
                </a:ln>
                <a:solidFill>
                  <a:srgbClr val="C00000"/>
                </a:solidFill>
                <a:effectLst/>
                <a:uLnTx/>
                <a:uFillTx/>
                <a:latin typeface="+mn-lt"/>
                <a:ea typeface="+mn-ea"/>
                <a:cs typeface="+mn-cs"/>
              </a:rPr>
              <a:t>类方案，要报深圳公司总工审批</a:t>
            </a:r>
            <a:endParaRPr kumimoji="0" lang="zh-CN" altLang="en-US" sz="1800" b="0"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1847850" y="908050"/>
          <a:ext cx="8135620" cy="3384550"/>
        </p:xfrm>
        <a:graphic>
          <a:graphicData uri="http://schemas.openxmlformats.org/drawingml/2006/table">
            <a:tbl>
              <a:tblPr/>
              <a:tblGrid>
                <a:gridCol w="388620"/>
                <a:gridCol w="565150"/>
                <a:gridCol w="3510280"/>
                <a:gridCol w="3671570"/>
              </a:tblGrid>
              <a:tr h="529676">
                <a:tc>
                  <a:txBody>
                    <a:bodyPr/>
                    <a:lstStyle/>
                    <a:p>
                      <a:pPr algn="ctr">
                        <a:spcAft>
                          <a:spcPts val="0"/>
                        </a:spcAft>
                      </a:pPr>
                      <a:r>
                        <a:rPr lang="zh-CN" sz="1600" kern="100" dirty="0">
                          <a:latin typeface="Calibri" panose="020F05020202040302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危险性较大的分部分项工程范围</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超过一定规模的危险性较大的分部分项工程范围</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676">
                <a:tc rowSpan="5">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五</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5">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脚手架</a:t>
                      </a:r>
                      <a:endParaRPr lang="zh-CN" sz="1600" kern="100">
                        <a:latin typeface="Calibri" panose="020F0502020204030204"/>
                        <a:ea typeface="宋体" panose="02010600030101010101" pitchFamily="2" charset="-122"/>
                        <a:cs typeface="Times New Roman" panose="02020603050405020304"/>
                      </a:endParaRPr>
                    </a:p>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工程</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（一）搭设高度</a:t>
                      </a:r>
                      <a:r>
                        <a:rPr lang="en-US" sz="1600" kern="100" dirty="0">
                          <a:latin typeface="Calibri" panose="020F0502020204030204"/>
                          <a:ea typeface="宋体" panose="02010600030101010101" pitchFamily="2" charset="-122"/>
                          <a:cs typeface="宋体" panose="02010600030101010101" pitchFamily="2" charset="-122"/>
                        </a:rPr>
                        <a:t>24m</a:t>
                      </a:r>
                      <a:r>
                        <a:rPr lang="zh-CN" sz="1600" kern="100" dirty="0">
                          <a:latin typeface="Calibri" panose="020F0502020204030204"/>
                          <a:ea typeface="宋体" panose="02010600030101010101" pitchFamily="2" charset="-122"/>
                          <a:cs typeface="宋体" panose="02010600030101010101" pitchFamily="2" charset="-122"/>
                        </a:rPr>
                        <a:t>及以上的落地式钢管脚手架工程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（一）搭设</a:t>
                      </a:r>
                      <a:r>
                        <a:rPr lang="zh-CN" sz="1600" kern="100" dirty="0" smtClean="0">
                          <a:latin typeface="Calibri" panose="020F0502020204030204"/>
                          <a:ea typeface="宋体" panose="02010600030101010101" pitchFamily="2" charset="-122"/>
                          <a:cs typeface="宋体" panose="02010600030101010101" pitchFamily="2" charset="-122"/>
                        </a:rPr>
                        <a:t>高度</a:t>
                      </a:r>
                      <a:r>
                        <a:rPr lang="en-US" altLang="zh-CN" sz="1600" kern="100" dirty="0" smtClean="0">
                          <a:latin typeface="Calibri" panose="020F0502020204030204"/>
                          <a:ea typeface="宋体" panose="02010600030101010101" pitchFamily="2" charset="-122"/>
                          <a:cs typeface="宋体" panose="02010600030101010101" pitchFamily="2" charset="-122"/>
                        </a:rPr>
                        <a:t>50m</a:t>
                      </a:r>
                      <a:r>
                        <a:rPr lang="zh-CN" sz="1600" kern="100" dirty="0" smtClean="0">
                          <a:latin typeface="Calibri" panose="020F0502020204030204"/>
                          <a:ea typeface="宋体" panose="02010600030101010101" pitchFamily="2" charset="-122"/>
                          <a:cs typeface="宋体" panose="02010600030101010101" pitchFamily="2" charset="-122"/>
                        </a:rPr>
                        <a:t>及</a:t>
                      </a:r>
                      <a:r>
                        <a:rPr lang="zh-CN" sz="1600" kern="100" dirty="0">
                          <a:latin typeface="Calibri" panose="020F0502020204030204"/>
                          <a:ea typeface="宋体" panose="02010600030101010101" pitchFamily="2" charset="-122"/>
                          <a:cs typeface="宋体" panose="02010600030101010101" pitchFamily="2" charset="-122"/>
                        </a:rPr>
                        <a:t>以上落地式钢管脚手架工程。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29676">
                <a:tc vMerge="1">
                  <a:tcPr/>
                </a:tc>
                <a:tc vMerge="1">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（二）</a:t>
                      </a:r>
                      <a:r>
                        <a:rPr lang="zh-CN" sz="1600" kern="100" dirty="0">
                          <a:solidFill>
                            <a:schemeClr val="accent2"/>
                          </a:solidFill>
                          <a:latin typeface="Calibri" panose="020F0502020204030204"/>
                          <a:ea typeface="宋体" panose="02010600030101010101" pitchFamily="2" charset="-122"/>
                          <a:cs typeface="宋体" panose="02010600030101010101" pitchFamily="2" charset="-122"/>
                        </a:rPr>
                        <a:t>附着式</a:t>
                      </a:r>
                      <a:r>
                        <a:rPr lang="zh-CN" sz="1600" kern="100" dirty="0">
                          <a:latin typeface="Calibri" panose="020F0502020204030204"/>
                          <a:ea typeface="宋体" panose="02010600030101010101" pitchFamily="2" charset="-122"/>
                          <a:cs typeface="宋体" panose="02010600030101010101" pitchFamily="2" charset="-122"/>
                        </a:rPr>
                        <a:t>整体和分片提升脚手架工程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（二）</a:t>
                      </a:r>
                      <a:r>
                        <a:rPr lang="zh-CN" sz="1600" kern="100" dirty="0" smtClean="0">
                          <a:latin typeface="Calibri" panose="020F0502020204030204"/>
                          <a:ea typeface="宋体" panose="02010600030101010101" pitchFamily="2" charset="-122"/>
                          <a:cs typeface="宋体" panose="02010600030101010101" pitchFamily="2" charset="-122"/>
                        </a:rPr>
                        <a:t>提升高度</a:t>
                      </a:r>
                      <a:r>
                        <a:rPr lang="en-US" altLang="zh-CN" sz="1600" kern="100" dirty="0" smtClean="0">
                          <a:latin typeface="Calibri" panose="020F0502020204030204"/>
                          <a:ea typeface="宋体" panose="02010600030101010101" pitchFamily="2" charset="-122"/>
                          <a:cs typeface="宋体" panose="02010600030101010101" pitchFamily="2" charset="-122"/>
                        </a:rPr>
                        <a:t>150m</a:t>
                      </a:r>
                      <a:r>
                        <a:rPr lang="zh-CN" sz="1600" kern="100" dirty="0" smtClean="0">
                          <a:latin typeface="Calibri" panose="020F0502020204030204"/>
                          <a:ea typeface="宋体" panose="02010600030101010101" pitchFamily="2" charset="-122"/>
                          <a:cs typeface="宋体" panose="02010600030101010101" pitchFamily="2" charset="-122"/>
                        </a:rPr>
                        <a:t>及</a:t>
                      </a:r>
                      <a:r>
                        <a:rPr lang="zh-CN" sz="1600" kern="100" dirty="0">
                          <a:latin typeface="Calibri" panose="020F0502020204030204"/>
                          <a:ea typeface="宋体" panose="02010600030101010101" pitchFamily="2" charset="-122"/>
                          <a:cs typeface="宋体" panose="02010600030101010101" pitchFamily="2" charset="-122"/>
                        </a:rPr>
                        <a:t>以上附着式整体和分片提升脚手架工程。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676">
                <a:tc vMerge="1">
                  <a:tcPr/>
                </a:tc>
                <a:tc vMerge="1">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（三）</a:t>
                      </a:r>
                      <a:r>
                        <a:rPr lang="zh-CN" sz="1600" b="1" kern="100" dirty="0">
                          <a:latin typeface="Calibri" panose="020F0502020204030204"/>
                          <a:ea typeface="宋体" panose="02010600030101010101" pitchFamily="2" charset="-122"/>
                          <a:cs typeface="宋体" panose="02010600030101010101" pitchFamily="2" charset="-122"/>
                        </a:rPr>
                        <a:t>悬挑式脚手架工程</a:t>
                      </a:r>
                      <a:endParaRPr lang="zh-CN" sz="16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（三）架体高</a:t>
                      </a:r>
                      <a:r>
                        <a:rPr lang="zh-CN" sz="1600" kern="100" dirty="0" smtClean="0">
                          <a:latin typeface="Calibri" panose="020F0502020204030204"/>
                          <a:ea typeface="宋体" panose="02010600030101010101" pitchFamily="2" charset="-122"/>
                          <a:cs typeface="宋体" panose="02010600030101010101" pitchFamily="2" charset="-122"/>
                        </a:rPr>
                        <a:t>度</a:t>
                      </a:r>
                      <a:r>
                        <a:rPr lang="en-US" altLang="zh-CN" sz="1600" kern="100" dirty="0" smtClean="0">
                          <a:latin typeface="Calibri" panose="020F0502020204030204"/>
                          <a:ea typeface="宋体" panose="02010600030101010101" pitchFamily="2" charset="-122"/>
                          <a:cs typeface="宋体" panose="02010600030101010101" pitchFamily="2" charset="-122"/>
                        </a:rPr>
                        <a:t>20m</a:t>
                      </a:r>
                      <a:r>
                        <a:rPr lang="zh-CN" sz="1600" kern="100" dirty="0" smtClean="0">
                          <a:latin typeface="Calibri" panose="020F0502020204030204"/>
                          <a:ea typeface="宋体" panose="02010600030101010101" pitchFamily="2" charset="-122"/>
                          <a:cs typeface="宋体" panose="02010600030101010101" pitchFamily="2" charset="-122"/>
                        </a:rPr>
                        <a:t>及</a:t>
                      </a:r>
                      <a:r>
                        <a:rPr lang="zh-CN" sz="1600" kern="100" dirty="0">
                          <a:latin typeface="Calibri" panose="020F0502020204030204"/>
                          <a:ea typeface="宋体" panose="02010600030101010101" pitchFamily="2" charset="-122"/>
                          <a:cs typeface="宋体" panose="02010600030101010101" pitchFamily="2" charset="-122"/>
                        </a:rPr>
                        <a:t>以上悬挑式脚手架工程。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2190">
                <a:tc vMerge="1">
                  <a:tcPr/>
                </a:tc>
                <a:tc vMerge="1">
                  <a:tcPr/>
                </a:tc>
                <a:tc>
                  <a:txBody>
                    <a:bodyPr/>
                    <a:lstStyle/>
                    <a:p>
                      <a:pPr algn="just">
                        <a:spcAft>
                          <a:spcPts val="0"/>
                        </a:spcAft>
                      </a:pPr>
                      <a:r>
                        <a:rPr lang="zh-CN" sz="1600" kern="100">
                          <a:latin typeface="Calibri" panose="020F0502020204030204"/>
                          <a:ea typeface="宋体" panose="02010600030101010101" pitchFamily="2" charset="-122"/>
                          <a:cs typeface="宋体" panose="02010600030101010101" pitchFamily="2" charset="-122"/>
                        </a:rPr>
                        <a:t>（四）吊篮脚手架工程</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676">
                <a:tc vMerge="1">
                  <a:tcPr/>
                </a:tc>
                <a:tc vMerge="1">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（五）自制卸料平台、移动操作平台工程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endParaRPr lang="en-US"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04">
                <a:tc>
                  <a:txBody>
                    <a:bodyPr/>
                    <a:lstStyle/>
                    <a:p>
                      <a:pPr algn="ctr">
                        <a:spcAft>
                          <a:spcPts val="0"/>
                        </a:spcAft>
                      </a:pPr>
                      <a:endParaRPr lang="en-US" sz="1600" kern="1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（六）新型及异型脚手架工程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五角星 2"/>
          <p:cNvSpPr/>
          <p:nvPr/>
        </p:nvSpPr>
        <p:spPr>
          <a:xfrm>
            <a:off x="5519738" y="2708275"/>
            <a:ext cx="144463" cy="144463"/>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1774825" y="404813"/>
            <a:ext cx="8229600" cy="508000"/>
          </a:xfrm>
        </p:spPr>
        <p:style>
          <a:lnRef idx="2">
            <a:schemeClr val="accent6">
              <a:shade val="50000"/>
            </a:schemeClr>
          </a:lnRef>
          <a:fillRef idx="1">
            <a:schemeClr val="accent6"/>
          </a:fillRef>
          <a:effectRef idx="0">
            <a:schemeClr val="accent6"/>
          </a:effectRef>
          <a:fontRef idx="minor">
            <a:schemeClr val="lt1"/>
          </a:fontRef>
        </p:style>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2000" b="0" i="0" u="none" strike="noStrike" kern="1200" cap="none" spc="0" normalizeH="0" baseline="0" noProof="0" dirty="0" smtClean="0">
                <a:ln>
                  <a:noFill/>
                </a:ln>
                <a:solidFill>
                  <a:schemeClr val="lt1"/>
                </a:solidFill>
                <a:effectLst/>
                <a:uLnTx/>
                <a:uFillTx/>
                <a:latin typeface="+mn-ea"/>
                <a:ea typeface="+mn-ea"/>
                <a:cs typeface="+mn-cs"/>
              </a:rPr>
              <a:t>悬挑架几个重要数据</a:t>
            </a:r>
            <a:r>
              <a:rPr kumimoji="0" lang="en-US" altLang="zh-CN" sz="2000" b="0" i="0" u="none" strike="noStrike" kern="1200" cap="none" spc="0" normalizeH="0" baseline="0" noProof="0" dirty="0" smtClean="0">
                <a:ln>
                  <a:noFill/>
                </a:ln>
                <a:solidFill>
                  <a:schemeClr val="lt1"/>
                </a:solidFill>
                <a:effectLst/>
                <a:uLnTx/>
                <a:uFillTx/>
                <a:latin typeface="+mn-ea"/>
                <a:ea typeface="+mn-ea"/>
                <a:cs typeface="+mn-cs"/>
              </a:rPr>
              <a:t>——</a:t>
            </a:r>
            <a:r>
              <a:rPr kumimoji="0" lang="zh-CN" altLang="en-US" sz="2000" b="0" i="0" u="none" strike="noStrike" kern="1200" cap="none" spc="0" normalizeH="0" baseline="0" noProof="0" dirty="0" smtClean="0">
                <a:ln>
                  <a:noFill/>
                </a:ln>
                <a:solidFill>
                  <a:schemeClr val="lt1"/>
                </a:solidFill>
                <a:effectLst/>
                <a:uLnTx/>
                <a:uFillTx/>
                <a:latin typeface="+mn-ea"/>
                <a:ea typeface="+mn-ea"/>
                <a:cs typeface="+mn-cs"/>
              </a:rPr>
              <a:t>源自</a:t>
            </a:r>
            <a:r>
              <a:rPr kumimoji="0" lang="en-US" altLang="zh-CN" sz="2000" b="0" i="0" u="none" strike="noStrike" kern="1200" cap="none" spc="0" normalizeH="0" baseline="0" noProof="0" dirty="0" smtClean="0">
                <a:ln>
                  <a:noFill/>
                </a:ln>
                <a:solidFill>
                  <a:schemeClr val="lt1"/>
                </a:solidFill>
                <a:effectLst/>
                <a:uLnTx/>
                <a:uFillTx/>
                <a:latin typeface="+mn-ea"/>
                <a:ea typeface="+mn-ea"/>
                <a:cs typeface="+mn-cs"/>
              </a:rPr>
              <a:t>2011</a:t>
            </a:r>
            <a:r>
              <a:rPr kumimoji="0" lang="zh-CN" altLang="en-US" sz="2000" b="0" i="0" u="none" strike="noStrike" kern="1200" cap="none" spc="0" normalizeH="0" baseline="0" noProof="0" dirty="0" smtClean="0">
                <a:ln>
                  <a:noFill/>
                </a:ln>
                <a:solidFill>
                  <a:schemeClr val="lt1"/>
                </a:solidFill>
                <a:effectLst/>
                <a:uLnTx/>
                <a:uFillTx/>
                <a:latin typeface="+mn-ea"/>
                <a:ea typeface="+mn-ea"/>
                <a:cs typeface="+mn-cs"/>
              </a:rPr>
              <a:t>版脚手架规范</a:t>
            </a:r>
            <a:endParaRPr kumimoji="0" lang="en-US" altLang="zh-CN" sz="2000" b="0" i="0" u="none" strike="noStrike" kern="1200" cap="none" spc="0" normalizeH="0" baseline="0" noProof="0" dirty="0" smtClean="0">
              <a:ln>
                <a:noFill/>
              </a:ln>
              <a:solidFill>
                <a:schemeClr val="lt1"/>
              </a:solidFill>
              <a:effectLst/>
              <a:uLnTx/>
              <a:uFillTx/>
              <a:latin typeface="+mn-ea"/>
              <a:ea typeface="+mn-ea"/>
              <a:cs typeface="+mn-cs"/>
            </a:endParaRPr>
          </a:p>
          <a:p>
            <a:pPr marL="567055" marR="0" lvl="0" indent="-457200"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endParaRPr kumimoji="0" lang="zh-CN" altLang="en-US" sz="2000" b="0" i="0" u="none" strike="noStrike" kern="1200" cap="none" spc="0" normalizeH="0" baseline="0" noProof="0" dirty="0">
              <a:ln>
                <a:noFill/>
              </a:ln>
              <a:solidFill>
                <a:srgbClr val="002060"/>
              </a:solidFill>
              <a:effectLst/>
              <a:uLnTx/>
              <a:uFillTx/>
              <a:latin typeface="+mn-ea"/>
              <a:ea typeface="+mn-ea"/>
              <a:cs typeface="+mn-cs"/>
            </a:endParaRPr>
          </a:p>
        </p:txBody>
      </p:sp>
      <p:sp>
        <p:nvSpPr>
          <p:cNvPr id="24579" name="Rectangle 1"/>
          <p:cNvSpPr/>
          <p:nvPr/>
        </p:nvSpPr>
        <p:spPr>
          <a:xfrm>
            <a:off x="1992313" y="1125697"/>
            <a:ext cx="8135937" cy="4246245"/>
          </a:xfrm>
          <a:prstGeom prst="rect">
            <a:avLst/>
          </a:prstGeom>
          <a:noFill/>
          <a:ln w="9525">
            <a:noFill/>
          </a:ln>
        </p:spPr>
        <p:txBody>
          <a:bodyPr anchor="ctr" anchorCtr="0">
            <a:spAutoFit/>
          </a:bodyPr>
          <a:p>
            <a:pPr>
              <a:lnSpc>
                <a:spcPct val="150000"/>
              </a:lnSpc>
              <a:buNone/>
            </a:pPr>
            <a:r>
              <a:rPr lang="en-US" altLang="zh-CN" b="1" dirty="0">
                <a:latin typeface="Calibri" panose="020F0502020204030204" pitchFamily="34" charset="0"/>
                <a:ea typeface="宋体" panose="02010600030101010101" pitchFamily="2" charset="-122"/>
              </a:rPr>
              <a:t>6.10.1 </a:t>
            </a:r>
            <a:r>
              <a:rPr lang="zh-CN" altLang="en-US" dirty="0">
                <a:latin typeface="Calibri" panose="020F0502020204030204" pitchFamily="34" charset="0"/>
                <a:ea typeface="宋体" panose="02010600030101010101" pitchFamily="2" charset="-122"/>
              </a:rPr>
              <a:t>一次悬挑脚手架高度</a:t>
            </a:r>
            <a:r>
              <a:rPr lang="zh-CN" altLang="en-US" b="1" dirty="0">
                <a:solidFill>
                  <a:srgbClr val="FF0000"/>
                </a:solidFill>
                <a:latin typeface="Calibri" panose="020F0502020204030204" pitchFamily="34" charset="0"/>
                <a:ea typeface="宋体" panose="02010600030101010101" pitchFamily="2" charset="-122"/>
              </a:rPr>
              <a:t>不宜超过</a:t>
            </a:r>
            <a:r>
              <a:rPr lang="en-US" altLang="zh-CN" b="1" dirty="0">
                <a:solidFill>
                  <a:srgbClr val="FF0000"/>
                </a:solidFill>
                <a:latin typeface="Calibri" panose="020F0502020204030204" pitchFamily="34" charset="0"/>
                <a:ea typeface="宋体" panose="02010600030101010101" pitchFamily="2" charset="-122"/>
              </a:rPr>
              <a:t>20m</a:t>
            </a:r>
            <a:r>
              <a:rPr lang="zh-CN" altLang="en-US" b="1" dirty="0">
                <a:solidFill>
                  <a:srgbClr val="FF0000"/>
                </a:solidFill>
                <a:latin typeface="Calibri" panose="020F050202020403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a:p>
            <a:pPr eaLnBrk="0" hangingPunct="0">
              <a:lnSpc>
                <a:spcPct val="150000"/>
              </a:lnSpc>
              <a:buNone/>
            </a:pPr>
            <a:r>
              <a:rPr lang="en-US" altLang="zh-CN" b="1" dirty="0">
                <a:latin typeface="Calibri" panose="020F0502020204030204" pitchFamily="34" charset="0"/>
                <a:ea typeface="宋体" panose="02010600030101010101" pitchFamily="2" charset="-122"/>
              </a:rPr>
              <a:t>6.10.2 </a:t>
            </a:r>
            <a:r>
              <a:rPr lang="zh-CN" altLang="en-US" dirty="0">
                <a:latin typeface="Calibri" panose="020F0502020204030204" pitchFamily="34" charset="0"/>
                <a:ea typeface="宋体" panose="02010600030101010101" pitchFamily="2" charset="-122"/>
              </a:rPr>
              <a:t>型钢悬挑梁宜采用</a:t>
            </a:r>
            <a:r>
              <a:rPr lang="zh-CN" altLang="en-US" b="1" dirty="0">
                <a:solidFill>
                  <a:srgbClr val="FF0000"/>
                </a:solidFill>
                <a:latin typeface="Calibri" panose="020F0502020204030204" pitchFamily="34" charset="0"/>
                <a:ea typeface="宋体" panose="02010600030101010101" pitchFamily="2" charset="-122"/>
              </a:rPr>
              <a:t>双轴对称截面的型钢</a:t>
            </a:r>
            <a:r>
              <a:rPr lang="zh-CN" altLang="en-US" dirty="0">
                <a:latin typeface="Calibri" panose="020F0502020204030204" pitchFamily="34" charset="0"/>
                <a:ea typeface="宋体" panose="02010600030101010101" pitchFamily="2" charset="-122"/>
              </a:rPr>
              <a:t>。悬挑钢梁型号及锚固件应按设计确定，</a:t>
            </a:r>
            <a:r>
              <a:rPr lang="zh-CN" altLang="en-US" b="1" dirty="0">
                <a:solidFill>
                  <a:srgbClr val="FF0000"/>
                </a:solidFill>
                <a:latin typeface="Calibri" panose="020F0502020204030204" pitchFamily="34" charset="0"/>
                <a:ea typeface="宋体" panose="02010600030101010101" pitchFamily="2" charset="-122"/>
              </a:rPr>
              <a:t>钢梁截面高度不应小于</a:t>
            </a:r>
            <a:r>
              <a:rPr lang="en-US" altLang="zh-CN" b="1" dirty="0">
                <a:solidFill>
                  <a:srgbClr val="FF0000"/>
                </a:solidFill>
                <a:latin typeface="Calibri" panose="020F0502020204030204" pitchFamily="34" charset="0"/>
                <a:ea typeface="宋体" panose="02010600030101010101" pitchFamily="2" charset="-122"/>
              </a:rPr>
              <a:t>160mm</a:t>
            </a:r>
            <a:r>
              <a:rPr lang="zh-CN" altLang="en-US" dirty="0">
                <a:latin typeface="Calibri" panose="020F0502020204030204" pitchFamily="34" charset="0"/>
                <a:ea typeface="宋体" panose="02010600030101010101" pitchFamily="2" charset="-122"/>
              </a:rPr>
              <a:t>。悬挑梁尾端应在</a:t>
            </a:r>
            <a:r>
              <a:rPr lang="zh-CN" altLang="en-US" b="1" dirty="0">
                <a:solidFill>
                  <a:srgbClr val="FF0000"/>
                </a:solidFill>
                <a:latin typeface="Calibri" panose="020F0502020204030204" pitchFamily="34" charset="0"/>
                <a:ea typeface="宋体" panose="02010600030101010101" pitchFamily="2" charset="-122"/>
              </a:rPr>
              <a:t>两处及以上</a:t>
            </a:r>
            <a:r>
              <a:rPr lang="zh-CN" altLang="en-US" dirty="0">
                <a:latin typeface="Calibri" panose="020F0502020204030204" pitchFamily="34" charset="0"/>
                <a:ea typeface="宋体" panose="02010600030101010101" pitchFamily="2" charset="-122"/>
              </a:rPr>
              <a:t>固定于钢筋混凝土梁板结构上。</a:t>
            </a:r>
            <a:r>
              <a:rPr lang="en-US" altLang="zh-CN" dirty="0">
                <a:latin typeface="Calibri" panose="020F0502020204030204" pitchFamily="34" charset="0"/>
                <a:ea typeface="宋体" panose="02010600030101010101" pitchFamily="2" charset="-122"/>
              </a:rPr>
              <a:t>…</a:t>
            </a:r>
            <a:endParaRPr lang="en-US" altLang="zh-CN" dirty="0">
              <a:latin typeface="Arial" panose="020B0604020202020204" pitchFamily="34" charset="0"/>
              <a:ea typeface="宋体" panose="02010600030101010101" pitchFamily="2" charset="-122"/>
            </a:endParaRPr>
          </a:p>
          <a:p>
            <a:pPr eaLnBrk="0" hangingPunct="0">
              <a:lnSpc>
                <a:spcPct val="150000"/>
              </a:lnSpc>
              <a:buNone/>
            </a:pPr>
            <a:r>
              <a:rPr lang="en-US" altLang="zh-CN" b="1" dirty="0">
                <a:latin typeface="Calibri" panose="020F0502020204030204" pitchFamily="34" charset="0"/>
                <a:ea typeface="宋体" panose="02010600030101010101" pitchFamily="2" charset="-122"/>
              </a:rPr>
              <a:t>6.10.3 </a:t>
            </a:r>
            <a:r>
              <a:rPr lang="zh-CN" altLang="en-US" dirty="0">
                <a:latin typeface="Calibri" panose="020F0502020204030204" pitchFamily="34" charset="0"/>
                <a:ea typeface="宋体" panose="02010600030101010101" pitchFamily="2" charset="-122"/>
              </a:rPr>
              <a:t>用于锚固的</a:t>
            </a:r>
            <a:r>
              <a:rPr lang="en-US" altLang="zh-CN" dirty="0">
                <a:latin typeface="Calibri" panose="020F0502020204030204" pitchFamily="34" charset="0"/>
                <a:ea typeface="宋体" panose="02010600030101010101" pitchFamily="2" charset="-122"/>
              </a:rPr>
              <a:t>U </a:t>
            </a:r>
            <a:r>
              <a:rPr lang="zh-CN" altLang="en-US" dirty="0">
                <a:latin typeface="Calibri" panose="020F0502020204030204" pitchFamily="34" charset="0"/>
                <a:ea typeface="宋体" panose="02010600030101010101" pitchFamily="2" charset="-122"/>
              </a:rPr>
              <a:t>型钢筋拉环或螺栓应采用冷弯成型。</a:t>
            </a:r>
            <a:r>
              <a:rPr lang="en-US" altLang="zh-CN" dirty="0">
                <a:latin typeface="Calibri" panose="020F0502020204030204" pitchFamily="34" charset="0"/>
                <a:ea typeface="宋体" panose="02010600030101010101" pitchFamily="2" charset="-122"/>
              </a:rPr>
              <a:t>U </a:t>
            </a:r>
            <a:r>
              <a:rPr lang="zh-CN" altLang="en-US" dirty="0">
                <a:latin typeface="Calibri" panose="020F0502020204030204" pitchFamily="34" charset="0"/>
                <a:ea typeface="宋体" panose="02010600030101010101" pitchFamily="2" charset="-122"/>
              </a:rPr>
              <a:t>型钢筋拉环、锚固螺栓与型钢间隙应用</a:t>
            </a:r>
            <a:r>
              <a:rPr lang="zh-CN" altLang="en-US" b="1" dirty="0">
                <a:solidFill>
                  <a:srgbClr val="FF0000"/>
                </a:solidFill>
                <a:latin typeface="Calibri" panose="020F0502020204030204" pitchFamily="34" charset="0"/>
                <a:ea typeface="宋体" panose="02010600030101010101" pitchFamily="2" charset="-122"/>
              </a:rPr>
              <a:t>钢楔或硬木楔楔紧</a:t>
            </a:r>
            <a:r>
              <a:rPr lang="zh-CN" altLang="en-US" dirty="0">
                <a:latin typeface="Calibri" panose="020F050202020403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a:p>
            <a:pPr eaLnBrk="0" hangingPunct="0">
              <a:lnSpc>
                <a:spcPct val="150000"/>
              </a:lnSpc>
              <a:buNone/>
            </a:pPr>
            <a:r>
              <a:rPr lang="en-US" altLang="zh-CN" b="1" dirty="0">
                <a:latin typeface="Calibri" panose="020F0502020204030204" pitchFamily="34" charset="0"/>
                <a:ea typeface="宋体" panose="02010600030101010101" pitchFamily="2" charset="-122"/>
              </a:rPr>
              <a:t>6.10.4 </a:t>
            </a:r>
            <a:r>
              <a:rPr lang="zh-CN" altLang="en-US" dirty="0">
                <a:latin typeface="Calibri" panose="020F0502020204030204" pitchFamily="34" charset="0"/>
                <a:ea typeface="宋体" panose="02010600030101010101" pitchFamily="2" charset="-122"/>
              </a:rPr>
              <a:t>每个型钢悬挑梁外端宜设置钢丝绳或钢拉杆与上一层建筑结构斜拉结。</a:t>
            </a:r>
            <a:r>
              <a:rPr lang="zh-CN" altLang="en-US" b="1" dirty="0">
                <a:solidFill>
                  <a:srgbClr val="FF0000"/>
                </a:solidFill>
                <a:latin typeface="Calibri" panose="020F0502020204030204" pitchFamily="34" charset="0"/>
                <a:ea typeface="宋体" panose="02010600030101010101" pitchFamily="2" charset="-122"/>
              </a:rPr>
              <a:t>钢丝绳、钢拉杆不参与悬挑钢梁受力计算</a:t>
            </a:r>
            <a:r>
              <a:rPr lang="zh-CN" altLang="en-US" dirty="0">
                <a:latin typeface="Calibri" panose="020F0502020204030204" pitchFamily="34" charset="0"/>
                <a:ea typeface="宋体" panose="02010600030101010101" pitchFamily="2" charset="-122"/>
              </a:rPr>
              <a:t>；钢丝绳与建筑结构拉结的吊环应使用</a:t>
            </a:r>
            <a:r>
              <a:rPr lang="en-US" altLang="zh-CN" dirty="0">
                <a:latin typeface="Calibri" panose="020F0502020204030204" pitchFamily="34" charset="0"/>
                <a:ea typeface="宋体" panose="02010600030101010101" pitchFamily="2" charset="-122"/>
              </a:rPr>
              <a:t>HPB235 </a:t>
            </a:r>
            <a:r>
              <a:rPr lang="zh-CN" altLang="en-US" dirty="0">
                <a:latin typeface="Calibri" panose="020F0502020204030204" pitchFamily="34" charset="0"/>
                <a:ea typeface="宋体" panose="02010600030101010101" pitchFamily="2" charset="-122"/>
              </a:rPr>
              <a:t>级钢筋，其直径不宜</a:t>
            </a:r>
            <a:r>
              <a:rPr lang="zh-CN" altLang="en-US" b="1" dirty="0">
                <a:solidFill>
                  <a:srgbClr val="FF0000"/>
                </a:solidFill>
                <a:latin typeface="Calibri" panose="020F0502020204030204" pitchFamily="34" charset="0"/>
                <a:ea typeface="宋体" panose="02010600030101010101" pitchFamily="2" charset="-122"/>
              </a:rPr>
              <a:t>小于</a:t>
            </a:r>
            <a:r>
              <a:rPr lang="en-US" altLang="zh-CN" b="1" dirty="0">
                <a:solidFill>
                  <a:srgbClr val="FF0000"/>
                </a:solidFill>
                <a:latin typeface="Calibri" panose="020F0502020204030204" pitchFamily="34" charset="0"/>
                <a:ea typeface="宋体" panose="02010600030101010101" pitchFamily="2" charset="-122"/>
              </a:rPr>
              <a:t>20 ㎜</a:t>
            </a:r>
            <a:r>
              <a:rPr lang="zh-CN" altLang="en-US" dirty="0">
                <a:latin typeface="Calibri" panose="020F0502020204030204" pitchFamily="34" charset="0"/>
                <a:ea typeface="宋体" panose="02010600030101010101" pitchFamily="2" charset="-122"/>
              </a:rPr>
              <a:t>，吊环预埋锚固长度应符合现行国家标准</a:t>
            </a:r>
            <a:r>
              <a:rPr lang="en-US" altLang="zh-CN" dirty="0">
                <a:latin typeface="Calibri" panose="020F0502020204030204" pitchFamily="34" charset="0"/>
                <a:ea typeface="宋体" panose="02010600030101010101" pitchFamily="2" charset="-122"/>
              </a:rPr>
              <a:t>《</a:t>
            </a:r>
            <a:r>
              <a:rPr lang="zh-CN" altLang="en-US" dirty="0">
                <a:latin typeface="Calibri" panose="020F0502020204030204" pitchFamily="34" charset="0"/>
                <a:ea typeface="宋体" panose="02010600030101010101" pitchFamily="2" charset="-122"/>
              </a:rPr>
              <a:t>混凝土结构设计规范</a:t>
            </a:r>
            <a:r>
              <a:rPr lang="en-US" altLang="zh-CN" dirty="0">
                <a:latin typeface="Calibri" panose="020F0502020204030204" pitchFamily="34" charset="0"/>
                <a:ea typeface="宋体" panose="02010600030101010101" pitchFamily="2" charset="-122"/>
              </a:rPr>
              <a:t>》GB50010 </a:t>
            </a:r>
            <a:r>
              <a:rPr lang="zh-CN" altLang="en-US" dirty="0">
                <a:latin typeface="Calibri" panose="020F0502020204030204" pitchFamily="34" charset="0"/>
                <a:ea typeface="宋体" panose="02010600030101010101" pitchFamily="2" charset="-122"/>
              </a:rPr>
              <a:t>中钢筋锚固的规定。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
          <p:cNvSpPr/>
          <p:nvPr/>
        </p:nvSpPr>
        <p:spPr>
          <a:xfrm>
            <a:off x="1847850" y="981552"/>
            <a:ext cx="8496300" cy="4661535"/>
          </a:xfrm>
          <a:prstGeom prst="rect">
            <a:avLst/>
          </a:prstGeom>
          <a:noFill/>
          <a:ln w="9525">
            <a:noFill/>
          </a:ln>
        </p:spPr>
        <p:txBody>
          <a:bodyPr anchor="ctr" anchorCtr="0">
            <a:spAutoFit/>
          </a:bodyPr>
          <a:p>
            <a:pPr>
              <a:lnSpc>
                <a:spcPct val="150000"/>
              </a:lnSpc>
              <a:buNone/>
            </a:pPr>
            <a:r>
              <a:rPr lang="en-US" altLang="zh-CN" b="1" dirty="0">
                <a:latin typeface="Calibri" panose="020F0502020204030204" pitchFamily="34" charset="0"/>
                <a:ea typeface="宋体" panose="02010600030101010101" pitchFamily="2" charset="-122"/>
              </a:rPr>
              <a:t>6.10.5 </a:t>
            </a:r>
            <a:r>
              <a:rPr lang="zh-CN" altLang="en-US" dirty="0">
                <a:latin typeface="Calibri" panose="020F0502020204030204" pitchFamily="34" charset="0"/>
                <a:ea typeface="宋体" panose="02010600030101010101" pitchFamily="2" charset="-122"/>
              </a:rPr>
              <a:t>悬挑钢梁悬挑长度应按设计确定，固定段长度不应小于悬挑段长度的</a:t>
            </a:r>
            <a:r>
              <a:rPr lang="en-US" altLang="zh-CN" b="1" dirty="0">
                <a:solidFill>
                  <a:srgbClr val="FF0000"/>
                </a:solidFill>
                <a:latin typeface="Calibri" panose="020F0502020204030204" pitchFamily="34" charset="0"/>
                <a:ea typeface="宋体" panose="02010600030101010101" pitchFamily="2" charset="-122"/>
              </a:rPr>
              <a:t>1.25 </a:t>
            </a:r>
            <a:r>
              <a:rPr lang="zh-CN" altLang="en-US" b="1" dirty="0">
                <a:solidFill>
                  <a:srgbClr val="FF0000"/>
                </a:solidFill>
                <a:latin typeface="Calibri" panose="020F0502020204030204" pitchFamily="34" charset="0"/>
                <a:ea typeface="宋体" panose="02010600030101010101" pitchFamily="2" charset="-122"/>
              </a:rPr>
              <a:t>倍</a:t>
            </a:r>
            <a:r>
              <a:rPr lang="zh-CN" altLang="en-US" dirty="0">
                <a:latin typeface="Calibri" panose="020F0502020204030204" pitchFamily="34" charset="0"/>
                <a:ea typeface="宋体" panose="02010600030101010101" pitchFamily="2" charset="-122"/>
              </a:rPr>
              <a:t>。型钢悬挑梁固定端应采用</a:t>
            </a:r>
            <a:r>
              <a:rPr lang="en-US" altLang="zh-CN" b="1" dirty="0">
                <a:solidFill>
                  <a:srgbClr val="FF0000"/>
                </a:solidFill>
                <a:latin typeface="Calibri" panose="020F0502020204030204" pitchFamily="34" charset="0"/>
                <a:ea typeface="宋体" panose="02010600030101010101" pitchFamily="2" charset="-122"/>
              </a:rPr>
              <a:t>2 </a:t>
            </a:r>
            <a:r>
              <a:rPr lang="zh-CN" altLang="en-US" b="1" dirty="0">
                <a:solidFill>
                  <a:srgbClr val="FF0000"/>
                </a:solidFill>
                <a:latin typeface="Calibri" panose="020F0502020204030204" pitchFamily="34" charset="0"/>
                <a:ea typeface="宋体" panose="02010600030101010101" pitchFamily="2" charset="-122"/>
              </a:rPr>
              <a:t>个（对）</a:t>
            </a:r>
            <a:r>
              <a:rPr lang="zh-CN" altLang="en-US" dirty="0">
                <a:latin typeface="Calibri" panose="020F0502020204030204" pitchFamily="34" charset="0"/>
                <a:ea typeface="宋体" panose="02010600030101010101" pitchFamily="2" charset="-122"/>
              </a:rPr>
              <a:t>及以上</a:t>
            </a:r>
            <a:r>
              <a:rPr lang="en-US" altLang="zh-CN" dirty="0">
                <a:latin typeface="Calibri" panose="020F0502020204030204" pitchFamily="34" charset="0"/>
                <a:ea typeface="宋体" panose="02010600030101010101" pitchFamily="2" charset="-122"/>
              </a:rPr>
              <a:t>U </a:t>
            </a:r>
            <a:r>
              <a:rPr lang="zh-CN" altLang="en-US" dirty="0">
                <a:latin typeface="Calibri" panose="020F0502020204030204" pitchFamily="34" charset="0"/>
                <a:ea typeface="宋体" panose="02010600030101010101" pitchFamily="2" charset="-122"/>
              </a:rPr>
              <a:t>型钢筋拉环或锚固螺栓与建筑结构梁板固定，</a:t>
            </a:r>
            <a:r>
              <a:rPr lang="en-US" altLang="zh-CN" dirty="0">
                <a:latin typeface="Calibri" panose="020F0502020204030204" pitchFamily="34" charset="0"/>
                <a:ea typeface="宋体" panose="02010600030101010101" pitchFamily="2" charset="-122"/>
              </a:rPr>
              <a:t>U </a:t>
            </a:r>
            <a:r>
              <a:rPr lang="zh-CN" altLang="en-US" dirty="0">
                <a:latin typeface="Calibri" panose="020F0502020204030204" pitchFamily="34" charset="0"/>
                <a:ea typeface="宋体" panose="02010600030101010101" pitchFamily="2" charset="-122"/>
              </a:rPr>
              <a:t>型钢筋拉环或锚固螺栓应预埋至混凝土</a:t>
            </a:r>
            <a:r>
              <a:rPr lang="zh-CN" altLang="en-US" b="1" dirty="0">
                <a:solidFill>
                  <a:schemeClr val="accent2"/>
                </a:solidFill>
                <a:latin typeface="Calibri" panose="020F0502020204030204" pitchFamily="34" charset="0"/>
                <a:ea typeface="宋体" panose="02010600030101010101" pitchFamily="2" charset="-122"/>
              </a:rPr>
              <a:t>梁、板</a:t>
            </a:r>
            <a:r>
              <a:rPr lang="zh-CN" altLang="en-US" b="1" dirty="0">
                <a:solidFill>
                  <a:srgbClr val="FF0000"/>
                </a:solidFill>
                <a:latin typeface="Calibri" panose="020F0502020204030204" pitchFamily="34" charset="0"/>
                <a:ea typeface="宋体" panose="02010600030101010101" pitchFamily="2" charset="-122"/>
              </a:rPr>
              <a:t>底层钢筋位置</a:t>
            </a:r>
            <a:r>
              <a:rPr lang="zh-CN" altLang="en-US" dirty="0">
                <a:latin typeface="Calibri" panose="020F0502020204030204" pitchFamily="34" charset="0"/>
                <a:ea typeface="宋体" panose="02010600030101010101" pitchFamily="2" charset="-122"/>
              </a:rPr>
              <a:t>，并应与混凝土梁、板底层钢筋焊接或绑扎牢固，其锚固长度应符合现行国家标准</a:t>
            </a:r>
            <a:r>
              <a:rPr lang="en-US" altLang="zh-CN" dirty="0">
                <a:latin typeface="Calibri" panose="020F0502020204030204" pitchFamily="34" charset="0"/>
                <a:ea typeface="宋体" panose="02010600030101010101" pitchFamily="2" charset="-122"/>
              </a:rPr>
              <a:t>《</a:t>
            </a:r>
            <a:r>
              <a:rPr lang="zh-CN" altLang="en-US" dirty="0">
                <a:latin typeface="Calibri" panose="020F0502020204030204" pitchFamily="34" charset="0"/>
                <a:ea typeface="宋体" panose="02010600030101010101" pitchFamily="2" charset="-122"/>
              </a:rPr>
              <a:t>混凝土结构设计规范</a:t>
            </a:r>
            <a:r>
              <a:rPr lang="en-US" altLang="zh-CN" dirty="0">
                <a:latin typeface="Calibri" panose="020F0502020204030204" pitchFamily="34" charset="0"/>
                <a:ea typeface="宋体" panose="02010600030101010101" pitchFamily="2" charset="-122"/>
              </a:rPr>
              <a:t>》GB50010 </a:t>
            </a:r>
            <a:r>
              <a:rPr lang="zh-CN" altLang="en-US" dirty="0">
                <a:latin typeface="Calibri" panose="020F0502020204030204" pitchFamily="34" charset="0"/>
                <a:ea typeface="宋体" panose="02010600030101010101" pitchFamily="2" charset="-122"/>
              </a:rPr>
              <a:t>中钢筋锚固的规定。</a:t>
            </a:r>
            <a:endParaRPr lang="zh-CN" altLang="en-US" dirty="0">
              <a:latin typeface="Arial" panose="020B0604020202020204" pitchFamily="34" charset="0"/>
              <a:ea typeface="宋体" panose="02010600030101010101" pitchFamily="2" charset="-122"/>
            </a:endParaRPr>
          </a:p>
          <a:p>
            <a:pPr eaLnBrk="0" hangingPunct="0">
              <a:lnSpc>
                <a:spcPct val="150000"/>
              </a:lnSpc>
              <a:buNone/>
            </a:pPr>
            <a:r>
              <a:rPr lang="en-US" altLang="zh-CN" b="1" dirty="0">
                <a:latin typeface="Calibri" panose="020F0502020204030204" pitchFamily="34" charset="0"/>
                <a:ea typeface="宋体" panose="02010600030101010101" pitchFamily="2" charset="-122"/>
              </a:rPr>
              <a:t>6.10.7 </a:t>
            </a:r>
            <a:r>
              <a:rPr lang="zh-CN" altLang="en-US" dirty="0">
                <a:latin typeface="Calibri" panose="020F0502020204030204" pitchFamily="34" charset="0"/>
                <a:ea typeface="宋体" panose="02010600030101010101" pitchFamily="2" charset="-122"/>
              </a:rPr>
              <a:t>型钢悬挑梁悬挑端应设置能使脚手架立杆与钢梁可靠固定的定位点，定位点离悬挑梁端部不应</a:t>
            </a:r>
            <a:r>
              <a:rPr lang="zh-CN" altLang="en-US" b="1" dirty="0">
                <a:solidFill>
                  <a:srgbClr val="FF0000"/>
                </a:solidFill>
                <a:latin typeface="Calibri" panose="020F0502020204030204" pitchFamily="34" charset="0"/>
                <a:ea typeface="宋体" panose="02010600030101010101" pitchFamily="2" charset="-122"/>
              </a:rPr>
              <a:t>小于</a:t>
            </a:r>
            <a:r>
              <a:rPr lang="en-US" altLang="zh-CN" b="1" dirty="0">
                <a:solidFill>
                  <a:srgbClr val="FF0000"/>
                </a:solidFill>
                <a:latin typeface="Calibri" panose="020F0502020204030204" pitchFamily="34" charset="0"/>
                <a:ea typeface="宋体" panose="02010600030101010101" pitchFamily="2" charset="-122"/>
              </a:rPr>
              <a:t>100mm</a:t>
            </a:r>
            <a:r>
              <a:rPr lang="zh-CN" altLang="en-US" dirty="0">
                <a:latin typeface="Calibri" panose="020F050202020403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a:p>
            <a:pPr eaLnBrk="0" hangingPunct="0">
              <a:lnSpc>
                <a:spcPct val="150000"/>
              </a:lnSpc>
              <a:buNone/>
            </a:pPr>
            <a:r>
              <a:rPr lang="en-US" altLang="zh-CN" b="1" dirty="0">
                <a:latin typeface="Calibri" panose="020F0502020204030204" pitchFamily="34" charset="0"/>
                <a:ea typeface="宋体" panose="02010600030101010101" pitchFamily="2" charset="-122"/>
              </a:rPr>
              <a:t>6.10.8 </a:t>
            </a:r>
            <a:r>
              <a:rPr lang="zh-CN" altLang="en-US" dirty="0">
                <a:latin typeface="Calibri" panose="020F0502020204030204" pitchFamily="34" charset="0"/>
                <a:ea typeface="宋体" panose="02010600030101010101" pitchFamily="2" charset="-122"/>
              </a:rPr>
              <a:t>锚固位置设置在楼板上时，</a:t>
            </a:r>
            <a:r>
              <a:rPr lang="zh-CN" altLang="en-US" b="1" dirty="0">
                <a:solidFill>
                  <a:srgbClr val="FF0000"/>
                </a:solidFill>
                <a:latin typeface="Calibri" panose="020F0502020204030204" pitchFamily="34" charset="0"/>
                <a:ea typeface="宋体" panose="02010600030101010101" pitchFamily="2" charset="-122"/>
              </a:rPr>
              <a:t>楼板的厚度不宜小于</a:t>
            </a:r>
            <a:r>
              <a:rPr lang="en-US" altLang="zh-CN" b="1" dirty="0">
                <a:solidFill>
                  <a:srgbClr val="FF0000"/>
                </a:solidFill>
                <a:latin typeface="Calibri" panose="020F0502020204030204" pitchFamily="34" charset="0"/>
                <a:ea typeface="宋体" panose="02010600030101010101" pitchFamily="2" charset="-122"/>
              </a:rPr>
              <a:t>120mm</a:t>
            </a:r>
            <a:r>
              <a:rPr lang="zh-CN" altLang="en-US" dirty="0">
                <a:latin typeface="Calibri" panose="020F0502020204030204" pitchFamily="34" charset="0"/>
                <a:ea typeface="宋体" panose="02010600030101010101" pitchFamily="2" charset="-122"/>
              </a:rPr>
              <a:t>。如果楼板的厚度小于</a:t>
            </a:r>
            <a:r>
              <a:rPr lang="en-US" altLang="zh-CN" dirty="0">
                <a:latin typeface="Calibri" panose="020F0502020204030204" pitchFamily="34" charset="0"/>
                <a:ea typeface="宋体" panose="02010600030101010101" pitchFamily="2" charset="-122"/>
              </a:rPr>
              <a:t>120mm </a:t>
            </a:r>
            <a:r>
              <a:rPr lang="zh-CN" altLang="en-US" dirty="0">
                <a:latin typeface="Calibri" panose="020F0502020204030204" pitchFamily="34" charset="0"/>
                <a:ea typeface="宋体" panose="02010600030101010101" pitchFamily="2" charset="-122"/>
              </a:rPr>
              <a:t>应采取加固措施。</a:t>
            </a:r>
            <a:endParaRPr lang="zh-CN" altLang="en-US" dirty="0">
              <a:latin typeface="Arial" panose="020B0604020202020204" pitchFamily="34" charset="0"/>
              <a:ea typeface="宋体" panose="02010600030101010101" pitchFamily="2" charset="-122"/>
            </a:endParaRPr>
          </a:p>
          <a:p>
            <a:pPr eaLnBrk="0" hangingPunct="0">
              <a:lnSpc>
                <a:spcPct val="150000"/>
              </a:lnSpc>
              <a:buNone/>
            </a:pPr>
            <a:r>
              <a:rPr lang="en-US" altLang="zh-CN" b="1" dirty="0">
                <a:latin typeface="Calibri" panose="020F0502020204030204" pitchFamily="34" charset="0"/>
                <a:ea typeface="宋体" panose="02010600030101010101" pitchFamily="2" charset="-122"/>
              </a:rPr>
              <a:t>6.10.9 </a:t>
            </a:r>
            <a:r>
              <a:rPr lang="zh-CN" altLang="en-US" dirty="0">
                <a:latin typeface="Calibri" panose="020F0502020204030204" pitchFamily="34" charset="0"/>
                <a:ea typeface="宋体" panose="02010600030101010101" pitchFamily="2" charset="-122"/>
              </a:rPr>
              <a:t>悬挑梁间距应按悬挑架架体立杆纵距设置，</a:t>
            </a:r>
            <a:r>
              <a:rPr lang="zh-CN" altLang="en-US" b="1" dirty="0">
                <a:solidFill>
                  <a:srgbClr val="FF0000"/>
                </a:solidFill>
                <a:latin typeface="Calibri" panose="020F0502020204030204" pitchFamily="34" charset="0"/>
                <a:ea typeface="宋体" panose="02010600030101010101" pitchFamily="2" charset="-122"/>
              </a:rPr>
              <a:t>每一纵距设置一根</a:t>
            </a:r>
            <a:r>
              <a:rPr lang="zh-CN" altLang="en-US" dirty="0">
                <a:latin typeface="Calibri" panose="020F0502020204030204" pitchFamily="34" charset="0"/>
                <a:ea typeface="宋体" panose="02010600030101010101" pitchFamily="2" charset="-122"/>
              </a:rPr>
              <a:t>。</a:t>
            </a:r>
            <a:endParaRPr lang="zh-CN" altLang="en-US" b="1" dirty="0">
              <a:latin typeface="Arial" panose="020B0604020202020204" pitchFamily="34" charset="0"/>
              <a:ea typeface="宋体" panose="02010600030101010101" pitchFamily="2" charset="-122"/>
            </a:endParaRPr>
          </a:p>
          <a:p>
            <a:pPr eaLnBrk="0" hangingPunct="0">
              <a:lnSpc>
                <a:spcPct val="150000"/>
              </a:lnSpc>
              <a:buNone/>
            </a:pPr>
            <a:r>
              <a:rPr lang="en-US" altLang="zh-CN" b="1" dirty="0">
                <a:latin typeface="Arial" panose="020B0604020202020204" pitchFamily="34" charset="0"/>
                <a:ea typeface="宋体" panose="02010600030101010101" pitchFamily="2" charset="-122"/>
              </a:rPr>
              <a:t>6.10.12 </a:t>
            </a:r>
            <a:r>
              <a:rPr lang="zh-CN" altLang="en-US" dirty="0">
                <a:latin typeface="Arial" panose="020B0604020202020204" pitchFamily="34" charset="0"/>
                <a:ea typeface="宋体" panose="02010600030101010101" pitchFamily="2" charset="-122"/>
              </a:rPr>
              <a:t>锚固型钢的主体结构混凝土强度等级</a:t>
            </a:r>
            <a:r>
              <a:rPr lang="zh-CN" altLang="en-US" b="1" dirty="0">
                <a:solidFill>
                  <a:srgbClr val="FF0000"/>
                </a:solidFill>
                <a:latin typeface="Arial" panose="020B0604020202020204" pitchFamily="34" charset="0"/>
                <a:ea typeface="宋体" panose="02010600030101010101" pitchFamily="2" charset="-122"/>
              </a:rPr>
              <a:t>不得低于</a:t>
            </a:r>
            <a:r>
              <a:rPr lang="en-US" altLang="zh-CN" b="1" dirty="0">
                <a:solidFill>
                  <a:srgbClr val="FF0000"/>
                </a:solidFill>
                <a:latin typeface="Arial" panose="020B0604020202020204" pitchFamily="34" charset="0"/>
                <a:ea typeface="宋体" panose="02010600030101010101" pitchFamily="2" charset="-122"/>
              </a:rPr>
              <a:t>C20</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1847850" y="549275"/>
          <a:ext cx="8351520" cy="5603240"/>
        </p:xfrm>
        <a:graphic>
          <a:graphicData uri="http://schemas.openxmlformats.org/drawingml/2006/table">
            <a:tbl>
              <a:tblPr/>
              <a:tblGrid>
                <a:gridCol w="400050"/>
                <a:gridCol w="643890"/>
                <a:gridCol w="2633980"/>
                <a:gridCol w="4673600"/>
              </a:tblGrid>
              <a:tr h="487680">
                <a:tc>
                  <a:txBody>
                    <a:bodyPr/>
                    <a:lstStyle/>
                    <a:p>
                      <a:pPr algn="ctr">
                        <a:spcAft>
                          <a:spcPts val="0"/>
                        </a:spcAft>
                      </a:pPr>
                      <a:r>
                        <a:rPr lang="zh-CN" sz="1600" kern="100" dirty="0">
                          <a:latin typeface="Calibri" panose="020F05020202040302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危险性较大的分部分项工程范围</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600" b="1" kern="100" dirty="0">
                          <a:latin typeface="Calibri" panose="020F0502020204030204"/>
                          <a:ea typeface="宋体" panose="02010600030101010101" pitchFamily="2" charset="-122"/>
                          <a:cs typeface="宋体" panose="02010600030101010101" pitchFamily="2" charset="-122"/>
                        </a:rPr>
                        <a:t>超过一定规模的危险性较大的分部分项工程范围</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880">
                <a:tc>
                  <a:txBody>
                    <a:bodyPr/>
                    <a:lstStyle/>
                    <a:p>
                      <a:pPr algn="ctr">
                        <a:spcAft>
                          <a:spcPts val="0"/>
                        </a:spcAft>
                      </a:pPr>
                      <a:r>
                        <a:rPr lang="zh-CN" altLang="en-US" sz="1600" kern="100" dirty="0" smtClean="0">
                          <a:latin typeface="Calibri" panose="020F0502020204030204"/>
                          <a:ea typeface="宋体" panose="02010600030101010101" pitchFamily="2" charset="-122"/>
                          <a:cs typeface="Times New Roman" panose="02020603050405020304"/>
                        </a:rPr>
                        <a:t>六</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600" kern="100" dirty="0" smtClean="0">
                          <a:latin typeface="Calibri" panose="020F0502020204030204"/>
                          <a:ea typeface="宋体" panose="02010600030101010101" pitchFamily="2" charset="-122"/>
                          <a:cs typeface="Times New Roman" panose="02020603050405020304"/>
                        </a:rPr>
                        <a:t>拆除、爆破工程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en-US" altLang="zh-CN" sz="1800" kern="1200" dirty="0" smtClean="0">
                          <a:solidFill>
                            <a:schemeClr val="tx1"/>
                          </a:solidFill>
                          <a:latin typeface="+mn-lt"/>
                          <a:ea typeface="+mn-ea"/>
                          <a:cs typeface="+mn-cs"/>
                        </a:rPr>
                        <a:t>(</a:t>
                      </a:r>
                      <a:r>
                        <a:rPr kumimoji="0" lang="zh-CN" altLang="en-US" sz="1600" kern="100" dirty="0" smtClean="0">
                          <a:solidFill>
                            <a:schemeClr val="tx1"/>
                          </a:solidFill>
                          <a:latin typeface="Calibri" panose="020F0502020204030204"/>
                          <a:ea typeface="宋体" panose="02010600030101010101" pitchFamily="2" charset="-122"/>
                          <a:cs typeface="宋体" panose="02010600030101010101" pitchFamily="2" charset="-122"/>
                        </a:rPr>
                        <a:t>一</a:t>
                      </a:r>
                      <a:r>
                        <a:rPr kumimoji="0" lang="en-US" altLang="zh-CN" sz="1600" kern="100" dirty="0" smtClean="0">
                          <a:solidFill>
                            <a:schemeClr val="tx1"/>
                          </a:solidFill>
                          <a:latin typeface="Calibri" panose="020F0502020204030204"/>
                          <a:ea typeface="宋体" panose="02010600030101010101" pitchFamily="2" charset="-122"/>
                          <a:cs typeface="宋体" panose="02010600030101010101" pitchFamily="2" charset="-122"/>
                        </a:rPr>
                        <a:t>)</a:t>
                      </a:r>
                      <a:r>
                        <a:rPr kumimoji="0" lang="zh-CN" altLang="en-US" sz="1600" kern="100" dirty="0" smtClean="0">
                          <a:solidFill>
                            <a:schemeClr val="tx1"/>
                          </a:solidFill>
                          <a:latin typeface="Calibri" panose="020F0502020204030204"/>
                          <a:ea typeface="宋体" panose="02010600030101010101" pitchFamily="2" charset="-122"/>
                          <a:cs typeface="宋体" panose="02010600030101010101" pitchFamily="2" charset="-122"/>
                        </a:rPr>
                        <a:t>建筑物、构筑物拆除工程。</a:t>
                      </a:r>
                      <a:endParaRPr kumimoji="0" lang="en-US" altLang="zh-CN" sz="1600" kern="100" dirty="0" smtClean="0">
                        <a:solidFill>
                          <a:schemeClr val="tx1"/>
                        </a:solidFill>
                        <a:latin typeface="Calibri" panose="020F0502020204030204"/>
                        <a:ea typeface="宋体" panose="02010600030101010101" pitchFamily="2" charset="-122"/>
                        <a:cs typeface="宋体" panose="02010600030101010101" pitchFamily="2" charset="-122"/>
                      </a:endParaRPr>
                    </a:p>
                    <a:p>
                      <a:pPr algn="just">
                        <a:spcAft>
                          <a:spcPts val="0"/>
                        </a:spcAft>
                      </a:pPr>
                      <a:br>
                        <a:rPr kumimoji="0" lang="en-US" sz="1600" kern="100" dirty="0" smtClean="0">
                          <a:solidFill>
                            <a:schemeClr val="tx1"/>
                          </a:solidFill>
                          <a:latin typeface="Calibri" panose="020F0502020204030204"/>
                          <a:ea typeface="宋体" panose="02010600030101010101" pitchFamily="2" charset="-122"/>
                          <a:cs typeface="宋体" panose="02010600030101010101" pitchFamily="2" charset="-122"/>
                        </a:rPr>
                      </a:br>
                      <a:r>
                        <a:rPr kumimoji="0" lang="en-US" sz="1600" kern="100" dirty="0" smtClean="0">
                          <a:solidFill>
                            <a:schemeClr val="tx1"/>
                          </a:solidFill>
                          <a:latin typeface="Calibri" panose="020F0502020204030204"/>
                          <a:ea typeface="宋体" panose="02010600030101010101" pitchFamily="2" charset="-122"/>
                          <a:cs typeface="宋体" panose="02010600030101010101" pitchFamily="2" charset="-122"/>
                        </a:rPr>
                        <a:t>(</a:t>
                      </a:r>
                      <a:r>
                        <a:rPr kumimoji="0" lang="zh-CN" altLang="en-US" sz="1600" kern="100" dirty="0" smtClean="0">
                          <a:solidFill>
                            <a:schemeClr val="tx1"/>
                          </a:solidFill>
                          <a:latin typeface="Calibri" panose="020F0502020204030204"/>
                          <a:ea typeface="宋体" panose="02010600030101010101" pitchFamily="2" charset="-122"/>
                          <a:cs typeface="宋体" panose="02010600030101010101" pitchFamily="2" charset="-122"/>
                        </a:rPr>
                        <a:t>二</a:t>
                      </a:r>
                      <a:r>
                        <a:rPr kumimoji="0" lang="en-US" altLang="zh-CN" sz="1600" kern="100" dirty="0" smtClean="0">
                          <a:solidFill>
                            <a:schemeClr val="tx1"/>
                          </a:solidFill>
                          <a:latin typeface="Calibri" panose="020F0502020204030204"/>
                          <a:ea typeface="宋体" panose="02010600030101010101" pitchFamily="2" charset="-122"/>
                          <a:cs typeface="宋体" panose="02010600030101010101" pitchFamily="2" charset="-122"/>
                        </a:rPr>
                        <a:t>)</a:t>
                      </a:r>
                      <a:r>
                        <a:rPr kumimoji="0" lang="en-US" altLang="zh-CN" sz="1600" kern="100" baseline="0" dirty="0" smtClean="0">
                          <a:solidFill>
                            <a:schemeClr val="tx1"/>
                          </a:solidFill>
                          <a:latin typeface="Calibri" panose="020F0502020204030204"/>
                          <a:ea typeface="宋体" panose="02010600030101010101" pitchFamily="2" charset="-122"/>
                          <a:cs typeface="宋体" panose="02010600030101010101" pitchFamily="2" charset="-122"/>
                        </a:rPr>
                        <a:t> </a:t>
                      </a:r>
                      <a:r>
                        <a:rPr kumimoji="0" lang="zh-CN" altLang="en-US" sz="1600" kern="100" dirty="0" smtClean="0">
                          <a:solidFill>
                            <a:schemeClr val="tx1"/>
                          </a:solidFill>
                          <a:latin typeface="Calibri" panose="020F0502020204030204"/>
                          <a:ea typeface="宋体" panose="02010600030101010101" pitchFamily="2" charset="-122"/>
                          <a:cs typeface="宋体" panose="02010600030101010101" pitchFamily="2" charset="-122"/>
                        </a:rPr>
                        <a:t>采用爆破拆除的工程。</a:t>
                      </a:r>
                      <a:endParaRPr kumimoji="0" lang="zh-CN" sz="1600" kern="100" dirty="0">
                        <a:solidFill>
                          <a:schemeClr val="tx1"/>
                        </a:solidFill>
                        <a:latin typeface="Calibri" panose="020F0502020204030204"/>
                        <a:ea typeface="宋体" panose="02010600030101010101" pitchFamily="2" charset="-122"/>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just" rtl="0" eaLnBrk="1" latinLnBrk="0" hangingPunct="1">
                        <a:spcAft>
                          <a:spcPts val="0"/>
                        </a:spcAft>
                      </a:pPr>
                      <a:r>
                        <a:rPr kumimoji="0" lang="en-US" altLang="zh-CN"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一</a:t>
                      </a:r>
                      <a:r>
                        <a:rPr kumimoji="0" lang="en-US" altLang="zh-CN"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采用爆破拆除的工程。</a:t>
                      </a:r>
                      <a:r>
                        <a:rPr kumimoji="0" lang="en-US" altLang="zh-CN"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二</a:t>
                      </a:r>
                      <a:r>
                        <a:rPr kumimoji="0" lang="en-US" altLang="zh-CN"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码头、桥梁、高架、烟囱、水塔或拆除中容易引起有毒有害气（液）体或粉尘扩散、易燃易爆事故发生的特殊建、构筑物的拆除工程。</a:t>
                      </a:r>
                      <a:r>
                        <a:rPr kumimoji="0" lang="en-US" altLang="zh-CN"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三</a:t>
                      </a:r>
                      <a:r>
                        <a:rPr kumimoji="0" lang="en-US" altLang="zh-CN"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可能影响行人、交通、电力设施、通讯设施或其它建、构筑物安全的拆除工程。</a:t>
                      </a:r>
                      <a:r>
                        <a:rPr kumimoji="0" lang="en-US" altLang="zh-CN"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四</a:t>
                      </a:r>
                      <a:r>
                        <a:rPr kumimoji="0" lang="en-US" altLang="zh-CN"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文物保护建筑、优秀历史建筑或历史文化风貌区控制范围的拆除工程。</a:t>
                      </a:r>
                      <a:endParaRPr kumimoji="0" lang="zh-CN" altLang="zh-CN" sz="16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7510">
                <a:tc rowSpan="6">
                  <a:txBody>
                    <a:bodyPr/>
                    <a:lstStyle/>
                    <a:p>
                      <a:pPr algn="ctr">
                        <a:spcAft>
                          <a:spcPts val="0"/>
                        </a:spcAft>
                      </a:pPr>
                      <a:r>
                        <a:rPr lang="zh-CN" altLang="en-US" sz="1600" kern="100" dirty="0" smtClean="0">
                          <a:latin typeface="Calibri" panose="020F0502020204030204"/>
                          <a:ea typeface="宋体" panose="02010600030101010101" pitchFamily="2" charset="-122"/>
                          <a:cs typeface="Times New Roman" panose="02020603050405020304"/>
                        </a:rPr>
                        <a:t>七</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其它</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（一）建筑幕墙安装工程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（一）施工</a:t>
                      </a:r>
                      <a:r>
                        <a:rPr lang="zh-CN" sz="1600" kern="100" dirty="0" smtClean="0">
                          <a:latin typeface="Calibri" panose="020F0502020204030204"/>
                          <a:ea typeface="宋体" panose="02010600030101010101" pitchFamily="2" charset="-122"/>
                          <a:cs typeface="宋体" panose="02010600030101010101" pitchFamily="2" charset="-122"/>
                        </a:rPr>
                        <a:t>高度</a:t>
                      </a:r>
                      <a:r>
                        <a:rPr lang="en-US" altLang="zh-CN" sz="1600" b="1" kern="100" dirty="0" smtClean="0">
                          <a:solidFill>
                            <a:schemeClr val="accent2"/>
                          </a:solidFill>
                          <a:latin typeface="Calibri" panose="020F0502020204030204"/>
                          <a:ea typeface="宋体" panose="02010600030101010101" pitchFamily="2" charset="-122"/>
                          <a:cs typeface="宋体" panose="02010600030101010101" pitchFamily="2" charset="-122"/>
                        </a:rPr>
                        <a:t>50m</a:t>
                      </a:r>
                      <a:r>
                        <a:rPr lang="zh-CN" sz="1600" b="1" kern="100" dirty="0" smtClean="0">
                          <a:solidFill>
                            <a:schemeClr val="accent2"/>
                          </a:solidFill>
                          <a:latin typeface="Calibri" panose="020F0502020204030204"/>
                          <a:ea typeface="宋体" panose="02010600030101010101" pitchFamily="2" charset="-122"/>
                          <a:cs typeface="宋体" panose="02010600030101010101" pitchFamily="2" charset="-122"/>
                        </a:rPr>
                        <a:t>及</a:t>
                      </a:r>
                      <a:r>
                        <a:rPr lang="zh-CN" sz="1600" b="1" kern="100" dirty="0">
                          <a:solidFill>
                            <a:schemeClr val="accent2"/>
                          </a:solidFill>
                          <a:latin typeface="Calibri" panose="020F0502020204030204"/>
                          <a:ea typeface="宋体" panose="02010600030101010101" pitchFamily="2" charset="-122"/>
                          <a:cs typeface="宋体" panose="02010600030101010101" pitchFamily="2" charset="-122"/>
                        </a:rPr>
                        <a:t>以上</a:t>
                      </a:r>
                      <a:r>
                        <a:rPr lang="zh-CN" sz="1600" kern="100" dirty="0">
                          <a:latin typeface="Calibri" panose="020F0502020204030204"/>
                          <a:ea typeface="宋体" panose="02010600030101010101" pitchFamily="2" charset="-122"/>
                          <a:cs typeface="宋体" panose="02010600030101010101" pitchFamily="2" charset="-122"/>
                        </a:rPr>
                        <a:t>的建筑幕墙安装工程。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75945">
                <a:tc vMerge="1">
                  <a:tcPr/>
                </a:tc>
                <a:tc vMerge="1">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（二）</a:t>
                      </a:r>
                      <a:r>
                        <a:rPr lang="zh-CN" sz="1600" b="1" kern="100" dirty="0">
                          <a:solidFill>
                            <a:schemeClr val="accent2"/>
                          </a:solidFill>
                          <a:latin typeface="Calibri" panose="020F0502020204030204"/>
                          <a:ea typeface="宋体" panose="02010600030101010101" pitchFamily="2" charset="-122"/>
                          <a:cs typeface="宋体" panose="02010600030101010101" pitchFamily="2" charset="-122"/>
                        </a:rPr>
                        <a:t>钢结构、网架</a:t>
                      </a:r>
                      <a:r>
                        <a:rPr lang="zh-CN" sz="1600" kern="100" dirty="0">
                          <a:latin typeface="Calibri" panose="020F0502020204030204"/>
                          <a:ea typeface="宋体" panose="02010600030101010101" pitchFamily="2" charset="-122"/>
                          <a:cs typeface="宋体" panose="02010600030101010101" pitchFamily="2" charset="-122"/>
                        </a:rPr>
                        <a:t>和索膜结构安装工程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（二）跨度</a:t>
                      </a:r>
                      <a:r>
                        <a:rPr lang="zh-CN" sz="1600" kern="100" dirty="0" smtClean="0">
                          <a:latin typeface="Calibri" panose="020F0502020204030204"/>
                          <a:ea typeface="宋体" panose="02010600030101010101" pitchFamily="2" charset="-122"/>
                          <a:cs typeface="宋体" panose="02010600030101010101" pitchFamily="2" charset="-122"/>
                        </a:rPr>
                        <a:t>大于</a:t>
                      </a:r>
                      <a:r>
                        <a:rPr lang="en-US" altLang="zh-CN" sz="1600" b="1" kern="100" dirty="0" smtClean="0">
                          <a:solidFill>
                            <a:schemeClr val="accent2"/>
                          </a:solidFill>
                          <a:latin typeface="Calibri" panose="020F0502020204030204"/>
                          <a:ea typeface="宋体" panose="02010600030101010101" pitchFamily="2" charset="-122"/>
                          <a:cs typeface="宋体" panose="02010600030101010101" pitchFamily="2" charset="-122"/>
                        </a:rPr>
                        <a:t>36m</a:t>
                      </a:r>
                      <a:r>
                        <a:rPr lang="zh-CN" sz="1600" b="1" kern="100" dirty="0" smtClean="0">
                          <a:solidFill>
                            <a:schemeClr val="accent2"/>
                          </a:solidFill>
                          <a:latin typeface="Calibri" panose="020F0502020204030204"/>
                          <a:ea typeface="宋体" panose="02010600030101010101" pitchFamily="2" charset="-122"/>
                          <a:cs typeface="宋体" panose="02010600030101010101" pitchFamily="2" charset="-122"/>
                        </a:rPr>
                        <a:t>及</a:t>
                      </a:r>
                      <a:r>
                        <a:rPr lang="zh-CN" sz="1600" b="1" kern="100" dirty="0">
                          <a:solidFill>
                            <a:schemeClr val="accent2"/>
                          </a:solidFill>
                          <a:latin typeface="Calibri" panose="020F0502020204030204"/>
                          <a:ea typeface="宋体" panose="02010600030101010101" pitchFamily="2" charset="-122"/>
                          <a:cs typeface="宋体" panose="02010600030101010101" pitchFamily="2" charset="-122"/>
                        </a:rPr>
                        <a:t>以上</a:t>
                      </a:r>
                      <a:r>
                        <a:rPr lang="zh-CN" sz="1600" kern="100" dirty="0">
                          <a:latin typeface="Calibri" panose="020F0502020204030204"/>
                          <a:ea typeface="宋体" panose="02010600030101010101" pitchFamily="2" charset="-122"/>
                          <a:cs typeface="宋体" panose="02010600030101010101" pitchFamily="2" charset="-122"/>
                        </a:rPr>
                        <a:t>的钢结构安装工程；跨度</a:t>
                      </a:r>
                      <a:r>
                        <a:rPr lang="zh-CN" sz="1600" kern="100" dirty="0" smtClean="0">
                          <a:latin typeface="Calibri" panose="020F0502020204030204"/>
                          <a:ea typeface="宋体" panose="02010600030101010101" pitchFamily="2" charset="-122"/>
                          <a:cs typeface="宋体" panose="02010600030101010101" pitchFamily="2" charset="-122"/>
                        </a:rPr>
                        <a:t>大于</a:t>
                      </a:r>
                      <a:r>
                        <a:rPr lang="en-US" altLang="zh-CN" sz="1600" b="1" kern="100" dirty="0" smtClean="0">
                          <a:solidFill>
                            <a:schemeClr val="accent2"/>
                          </a:solidFill>
                          <a:latin typeface="Calibri" panose="020F0502020204030204"/>
                          <a:ea typeface="宋体" panose="02010600030101010101" pitchFamily="2" charset="-122"/>
                          <a:cs typeface="宋体" panose="02010600030101010101" pitchFamily="2" charset="-122"/>
                        </a:rPr>
                        <a:t>60m</a:t>
                      </a:r>
                      <a:r>
                        <a:rPr lang="zh-CN" sz="1600" b="1" kern="100" dirty="0" smtClean="0">
                          <a:solidFill>
                            <a:schemeClr val="accent2"/>
                          </a:solidFill>
                          <a:latin typeface="Calibri" panose="020F0502020204030204"/>
                          <a:ea typeface="宋体" panose="02010600030101010101" pitchFamily="2" charset="-122"/>
                          <a:cs typeface="宋体" panose="02010600030101010101" pitchFamily="2" charset="-122"/>
                        </a:rPr>
                        <a:t>及</a:t>
                      </a:r>
                      <a:r>
                        <a:rPr lang="zh-CN" sz="1600" b="1" kern="100" dirty="0">
                          <a:solidFill>
                            <a:schemeClr val="accent2"/>
                          </a:solidFill>
                          <a:latin typeface="Calibri" panose="020F0502020204030204"/>
                          <a:ea typeface="宋体" panose="02010600030101010101" pitchFamily="2" charset="-122"/>
                          <a:cs typeface="宋体" panose="02010600030101010101" pitchFamily="2" charset="-122"/>
                        </a:rPr>
                        <a:t>以上的网架</a:t>
                      </a:r>
                      <a:r>
                        <a:rPr lang="zh-CN" sz="1600" kern="100" dirty="0">
                          <a:latin typeface="Calibri" panose="020F0502020204030204"/>
                          <a:ea typeface="宋体" panose="02010600030101010101" pitchFamily="2" charset="-122"/>
                          <a:cs typeface="宋体" panose="02010600030101010101" pitchFamily="2" charset="-122"/>
                        </a:rPr>
                        <a:t>和索膜结构安装工程。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vMerge="1">
                  <a:tcPr/>
                </a:tc>
                <a:tc vMerge="1">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（三）人工挖扩孔桩工程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（三）开挖深度</a:t>
                      </a:r>
                      <a:r>
                        <a:rPr lang="zh-CN" sz="1600" b="1" kern="100" dirty="0" smtClean="0">
                          <a:solidFill>
                            <a:schemeClr val="accent2"/>
                          </a:solidFill>
                          <a:latin typeface="Calibri" panose="020F0502020204030204"/>
                          <a:ea typeface="宋体" panose="02010600030101010101" pitchFamily="2" charset="-122"/>
                          <a:cs typeface="宋体" panose="02010600030101010101" pitchFamily="2" charset="-122"/>
                        </a:rPr>
                        <a:t>超过</a:t>
                      </a:r>
                      <a:r>
                        <a:rPr lang="en-US" altLang="zh-CN" sz="1600" b="1" kern="100" dirty="0" smtClean="0">
                          <a:solidFill>
                            <a:schemeClr val="accent2"/>
                          </a:solidFill>
                          <a:latin typeface="Calibri" panose="020F0502020204030204"/>
                          <a:ea typeface="宋体" panose="02010600030101010101" pitchFamily="2" charset="-122"/>
                          <a:cs typeface="宋体" panose="02010600030101010101" pitchFamily="2" charset="-122"/>
                        </a:rPr>
                        <a:t>16m</a:t>
                      </a:r>
                      <a:r>
                        <a:rPr lang="zh-CN" sz="1600" kern="100" dirty="0" smtClean="0">
                          <a:latin typeface="Calibri" panose="020F0502020204030204"/>
                          <a:ea typeface="宋体" panose="02010600030101010101" pitchFamily="2" charset="-122"/>
                          <a:cs typeface="宋体" panose="02010600030101010101" pitchFamily="2" charset="-122"/>
                        </a:rPr>
                        <a:t>的</a:t>
                      </a:r>
                      <a:r>
                        <a:rPr lang="zh-CN" sz="1600" kern="100" dirty="0">
                          <a:latin typeface="Calibri" panose="020F0502020204030204"/>
                          <a:ea typeface="宋体" panose="02010600030101010101" pitchFamily="2" charset="-122"/>
                          <a:cs typeface="宋体" panose="02010600030101010101" pitchFamily="2" charset="-122"/>
                        </a:rPr>
                        <a:t>人工挖孔桩工程。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13410">
                <a:tc vMerge="1">
                  <a:tcPr/>
                </a:tc>
                <a:tc vMerge="1">
                  <a:tcPr/>
                </a:tc>
                <a:tc>
                  <a:txBody>
                    <a:bodyPr/>
                    <a:lstStyle/>
                    <a:p>
                      <a:pPr algn="just">
                        <a:spcAft>
                          <a:spcPts val="0"/>
                        </a:spcAft>
                      </a:pPr>
                      <a:r>
                        <a:rPr lang="zh-CN" sz="1600" kern="100">
                          <a:latin typeface="Calibri" panose="020F0502020204030204"/>
                          <a:ea typeface="宋体" panose="02010600030101010101" pitchFamily="2" charset="-122"/>
                          <a:cs typeface="宋体" panose="02010600030101010101" pitchFamily="2" charset="-122"/>
                        </a:rPr>
                        <a:t>（四）地下暗挖、顶管及水下作业工程</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（四）地下暗挖工程、顶管工程、水下作业工程。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55">
                <a:tc vMerge="1">
                  <a:tcPr/>
                </a:tc>
                <a:tc vMerge="1">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（五）预应力工程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5360">
                <a:tc vMerge="1">
                  <a:tcPr/>
                </a:tc>
                <a:tc vMerge="1">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（六）采用新技术、新工艺、新材料、新设备及尚无相关技术标准的危险性较大的分部分项工程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1600" kern="100" dirty="0" smtClean="0">
                          <a:latin typeface="Calibri" panose="020F0502020204030204"/>
                          <a:ea typeface="宋体" panose="02010600030101010101" pitchFamily="2" charset="-122"/>
                          <a:cs typeface="宋体" panose="02010600030101010101" pitchFamily="2" charset="-122"/>
                        </a:rPr>
                        <a:t>（五）采用新技术、新工艺、新材料、新设备及尚无相关技术标准的危险性较大的分部分项工程。</a:t>
                      </a:r>
                      <a:endParaRPr lang="zh-CN" altLang="en-US" sz="1600" kern="100" dirty="0" smtClean="0">
                        <a:latin typeface="Calibri" panose="020F0502020204030204"/>
                        <a:ea typeface="宋体" panose="02010600030101010101" pitchFamily="2" charset="-122"/>
                        <a:cs typeface="Times New Roman" panose="02020603050405020304"/>
                      </a:endParaRPr>
                    </a:p>
                    <a:p>
                      <a:pPr algn="just">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274638"/>
            <a:ext cx="6707088" cy="418058"/>
          </a:xfrm>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rgbClr val="0070C0"/>
                </a:solidFill>
                <a:effectLst/>
                <a:uLnTx/>
                <a:uFillTx/>
                <a:latin typeface="+mj-lt"/>
                <a:ea typeface="+mj-ea"/>
                <a:cs typeface="+mj-cs"/>
              </a:rPr>
              <a:t>三、局管理文件要求</a:t>
            </a:r>
            <a:endParaRPr kumimoji="0" lang="zh-CN" altLang="en-US" sz="3600" b="1" i="0" u="none" strike="noStrike" kern="1200" cap="none" spc="0" normalizeH="0" baseline="0" noProof="0" dirty="0">
              <a:ln>
                <a:noFill/>
              </a:ln>
              <a:solidFill>
                <a:srgbClr val="0070C0"/>
              </a:solidFill>
              <a:effectLst/>
              <a:uLnTx/>
              <a:uFillTx/>
              <a:latin typeface="+mj-lt"/>
              <a:ea typeface="+mj-ea"/>
              <a:cs typeface="+mj-cs"/>
            </a:endParaRPr>
          </a:p>
        </p:txBody>
      </p:sp>
      <p:cxnSp>
        <p:nvCxnSpPr>
          <p:cNvPr id="3" name="直接连接符 2"/>
          <p:cNvCxnSpPr/>
          <p:nvPr/>
        </p:nvCxnSpPr>
        <p:spPr>
          <a:xfrm flipV="1">
            <a:off x="1524000" y="692150"/>
            <a:ext cx="9180513" cy="73025"/>
          </a:xfrm>
          <a:prstGeom prst="line">
            <a:avLst/>
          </a:prstGeom>
          <a:ln w="34925" cmpd="thinThick">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063750" y="981075"/>
            <a:ext cx="1295400" cy="119888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chemeClr val="dk1"/>
                </a:solidFill>
                <a:effectLst/>
                <a:uLnTx/>
                <a:uFillTx/>
                <a:latin typeface="+mn-lt"/>
                <a:ea typeface="+mn-ea"/>
                <a:cs typeface="+mn-cs"/>
              </a:rPr>
              <a:t>建二通</a:t>
            </a:r>
            <a:r>
              <a:rPr kumimoji="0" lang="en-US" altLang="zh-CN" sz="1800" b="1" i="0" u="none" strike="noStrike" kern="1200" cap="none" spc="0" normalizeH="0" baseline="0" noProof="0" dirty="0" smtClean="0">
                <a:ln>
                  <a:noFill/>
                </a:ln>
                <a:solidFill>
                  <a:schemeClr val="dk1"/>
                </a:solidFill>
                <a:effectLst/>
                <a:uLnTx/>
                <a:uFillTx/>
                <a:latin typeface="+mn-lt"/>
                <a:ea typeface="+mn-ea"/>
                <a:cs typeface="+mn-cs"/>
              </a:rPr>
              <a:t>(</a:t>
            </a:r>
            <a:r>
              <a:rPr kumimoji="0" lang="en-US" sz="1800" b="1" i="0" u="none" strike="noStrike" kern="1200" cap="none" spc="0" normalizeH="0" baseline="0" noProof="0" dirty="0" smtClean="0">
                <a:ln>
                  <a:noFill/>
                </a:ln>
                <a:solidFill>
                  <a:schemeClr val="dk1"/>
                </a:solidFill>
                <a:effectLst/>
                <a:uLnTx/>
                <a:uFillTx/>
                <a:latin typeface="+mn-lt"/>
                <a:ea typeface="+mn-ea"/>
                <a:cs typeface="+mn-cs"/>
              </a:rPr>
              <a:t>2011)42</a:t>
            </a:r>
            <a:r>
              <a:rPr kumimoji="0" lang="zh-CN" altLang="en-US" sz="1800" b="1" i="0" u="none" strike="noStrike" kern="1200" cap="none" spc="0" normalizeH="0" baseline="0" noProof="0" dirty="0" smtClean="0">
                <a:ln>
                  <a:noFill/>
                </a:ln>
                <a:solidFill>
                  <a:schemeClr val="dk1"/>
                </a:solidFill>
                <a:effectLst/>
                <a:uLnTx/>
                <a:uFillTx/>
                <a:latin typeface="+mn-lt"/>
                <a:ea typeface="+mn-ea"/>
                <a:cs typeface="+mn-cs"/>
              </a:rPr>
              <a:t>及其补充</a:t>
            </a:r>
            <a:r>
              <a:rPr kumimoji="0" lang="zh-CN" altLang="en-US" sz="1800" b="1" i="0" u="none" strike="noStrike" kern="1200" cap="none" spc="0" normalizeH="0" baseline="0" noProof="0" dirty="0" smtClean="0">
                <a:ln>
                  <a:noFill/>
                </a:ln>
                <a:solidFill>
                  <a:schemeClr val="dk1"/>
                </a:solidFill>
                <a:effectLst/>
                <a:uLnTx/>
                <a:uFillTx/>
                <a:latin typeface="Times New Roman" panose="02020603050405020304" pitchFamily="18" charset="0"/>
                <a:ea typeface="+mn-ea"/>
                <a:cs typeface="Times New Roman" panose="02020603050405020304" pitchFamily="18" charset="0"/>
              </a:rPr>
              <a:t>规定</a:t>
            </a:r>
            <a:r>
              <a:rPr kumimoji="0" lang="zh-CN" altLang="en-US" sz="1800" b="1" i="0" u="none" strike="noStrike" kern="1200" cap="none" spc="0" normalizeH="0" baseline="0" noProof="0" dirty="0" smtClean="0">
                <a:ln>
                  <a:noFill/>
                </a:ln>
                <a:solidFill>
                  <a:schemeClr val="dk1"/>
                </a:solidFill>
                <a:effectLst/>
                <a:uLnTx/>
                <a:uFillTx/>
                <a:latin typeface="+mn-lt"/>
                <a:ea typeface="+mn-ea"/>
                <a:cs typeface="+mn-cs"/>
              </a:rPr>
              <a:t>：</a:t>
            </a:r>
            <a:endParaRPr kumimoji="0" lang="zh-CN" altLang="en-US"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27653" name="Rectangle 1"/>
          <p:cNvSpPr/>
          <p:nvPr/>
        </p:nvSpPr>
        <p:spPr>
          <a:xfrm>
            <a:off x="3143250" y="765175"/>
            <a:ext cx="6265863" cy="1568450"/>
          </a:xfrm>
          <a:prstGeom prst="rect">
            <a:avLst/>
          </a:prstGeom>
          <a:noFill/>
          <a:ln w="9525">
            <a:noFill/>
          </a:ln>
        </p:spPr>
        <p:txBody>
          <a:bodyPr anchor="ctr" anchorCtr="0">
            <a:spAutoFit/>
          </a:bodyPr>
          <a:p>
            <a:pPr indent="361950">
              <a:lnSpc>
                <a:spcPct val="150000"/>
              </a:lnSpc>
              <a:buNone/>
            </a:pPr>
            <a:r>
              <a:rPr lang="zh-CN" altLang="en-US" sz="1600" b="1" dirty="0">
                <a:latin typeface="Times New Roman" panose="02020603050405020304" pitchFamily="18" charset="0"/>
                <a:ea typeface="宋体" panose="02010600030101010101" pitchFamily="2" charset="-122"/>
              </a:rPr>
              <a:t>第十二条</a:t>
            </a:r>
            <a:r>
              <a:rPr lang="zh-CN" altLang="en-US" sz="1600" dirty="0">
                <a:latin typeface="Times New Roman" panose="02020603050405020304" pitchFamily="18" charset="0"/>
                <a:ea typeface="宋体" panose="02010600030101010101" pitchFamily="2" charset="-122"/>
              </a:rPr>
              <a:t>  施工方案根据重点程度划分为以下四类：</a:t>
            </a:r>
            <a:endParaRPr lang="zh-CN" altLang="en-US" sz="1600" dirty="0">
              <a:latin typeface="Arial" panose="020B0604020202020204" pitchFamily="34" charset="0"/>
              <a:ea typeface="宋体" panose="02010600030101010101" pitchFamily="2" charset="-122"/>
            </a:endParaRPr>
          </a:p>
          <a:p>
            <a:pPr indent="361950" eaLnBrk="0" hangingPunct="0">
              <a:lnSpc>
                <a:spcPct val="150000"/>
              </a:lnSpc>
              <a:buNone/>
            </a:pPr>
            <a:r>
              <a:rPr lang="en-US" altLang="zh-CN" sz="1600" dirty="0">
                <a:latin typeface="Times New Roman" panose="02020603050405020304" pitchFamily="18" charset="0"/>
                <a:ea typeface="宋体" panose="02010600030101010101" pitchFamily="2" charset="-122"/>
              </a:rPr>
              <a:t>A. </a:t>
            </a:r>
            <a:r>
              <a:rPr lang="zh-CN" altLang="en-US" sz="1600" dirty="0">
                <a:latin typeface="Times New Roman" panose="02020603050405020304" pitchFamily="18" charset="0"/>
                <a:ea typeface="宋体" panose="02010600030101010101" pitchFamily="2" charset="-122"/>
              </a:rPr>
              <a:t>超过一定规模的危险性较大工程专项安全施工方案；</a:t>
            </a:r>
            <a:endParaRPr lang="zh-CN" altLang="en-US" sz="1600" dirty="0">
              <a:latin typeface="Arial" panose="020B0604020202020204" pitchFamily="34" charset="0"/>
              <a:ea typeface="宋体" panose="02010600030101010101" pitchFamily="2" charset="-122"/>
            </a:endParaRPr>
          </a:p>
          <a:p>
            <a:pPr indent="361950" eaLnBrk="0" hangingPunct="0">
              <a:lnSpc>
                <a:spcPct val="150000"/>
              </a:lnSpc>
              <a:buNone/>
            </a:pPr>
            <a:r>
              <a:rPr lang="en-US" altLang="zh-CN" sz="1600" dirty="0">
                <a:latin typeface="Times New Roman" panose="02020603050405020304" pitchFamily="18" charset="0"/>
                <a:ea typeface="宋体" panose="02010600030101010101" pitchFamily="2" charset="-122"/>
              </a:rPr>
              <a:t>B. </a:t>
            </a:r>
            <a:r>
              <a:rPr lang="zh-CN" altLang="en-US" sz="1600" dirty="0">
                <a:latin typeface="Times New Roman" panose="02020603050405020304" pitchFamily="18" charset="0"/>
                <a:ea typeface="宋体" panose="02010600030101010101" pitchFamily="2" charset="-122"/>
              </a:rPr>
              <a:t>危险性较大工程专项安全施工方案；</a:t>
            </a:r>
            <a:endParaRPr lang="zh-CN" altLang="en-US" sz="1600" dirty="0">
              <a:latin typeface="Arial" panose="020B0604020202020204" pitchFamily="34" charset="0"/>
              <a:ea typeface="宋体" panose="02010600030101010101" pitchFamily="2" charset="-122"/>
            </a:endParaRPr>
          </a:p>
          <a:p>
            <a:pPr indent="361950" eaLnBrk="0" hangingPunct="0">
              <a:lnSpc>
                <a:spcPct val="150000"/>
              </a:lnSpc>
              <a:buNone/>
            </a:pPr>
            <a:r>
              <a:rPr lang="en-US" altLang="zh-CN" sz="1600" dirty="0">
                <a:latin typeface="Times New Roman" panose="02020603050405020304" pitchFamily="18" charset="0"/>
                <a:ea typeface="宋体" panose="02010600030101010101" pitchFamily="2" charset="-122"/>
              </a:rPr>
              <a:t>C. </a:t>
            </a:r>
            <a:r>
              <a:rPr lang="zh-CN" altLang="en-US" sz="1600" dirty="0">
                <a:latin typeface="Times New Roman" panose="02020603050405020304" pitchFamily="18" charset="0"/>
                <a:ea typeface="宋体" panose="02010600030101010101" pitchFamily="2" charset="-122"/>
              </a:rPr>
              <a:t>一般性专项安全施工方案；             </a:t>
            </a:r>
            <a:r>
              <a:rPr lang="en-US" altLang="zh-CN" sz="1600" dirty="0">
                <a:latin typeface="Times New Roman" panose="02020603050405020304" pitchFamily="18" charset="0"/>
                <a:ea typeface="宋体" panose="02010600030101010101" pitchFamily="2" charset="-122"/>
              </a:rPr>
              <a:t>D. </a:t>
            </a:r>
            <a:r>
              <a:rPr lang="zh-CN" altLang="en-US" sz="1600" dirty="0">
                <a:latin typeface="Times New Roman" panose="02020603050405020304" pitchFamily="18" charset="0"/>
                <a:ea typeface="宋体" panose="02010600030101010101" pitchFamily="2" charset="-122"/>
              </a:rPr>
              <a:t>专项技术施工方案。</a:t>
            </a:r>
            <a:endParaRPr lang="zh-CN" altLang="en-US" sz="1600" dirty="0">
              <a:latin typeface="Arial" panose="020B0604020202020204" pitchFamily="34" charset="0"/>
              <a:ea typeface="宋体" panose="02010600030101010101" pitchFamily="2" charset="-122"/>
            </a:endParaRPr>
          </a:p>
        </p:txBody>
      </p:sp>
      <p:sp>
        <p:nvSpPr>
          <p:cNvPr id="6" name="Rectangle 1"/>
          <p:cNvSpPr>
            <a:spLocks noChangeArrowheads="1"/>
          </p:cNvSpPr>
          <p:nvPr/>
        </p:nvSpPr>
        <p:spPr bwMode="auto">
          <a:xfrm>
            <a:off x="2424113" y="2421096"/>
            <a:ext cx="7632700" cy="4154170"/>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spAutoFit/>
          </a:bodyPr>
          <a:lstStyle/>
          <a:p>
            <a:pPr marL="0" marR="0" lvl="0" indent="361950" algn="ctr" defTabSz="914400" rtl="0" eaLnBrk="0" fontAlgn="base" latinLnBrk="0" hangingPunct="0">
              <a:lnSpc>
                <a:spcPct val="15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专项方案审批程序</a:t>
            </a:r>
            <a:endParaRPr kumimoji="0" lang="en-US" altLang="zh-CN"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36195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类：</a:t>
            </a:r>
            <a:endPar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36195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项目总工主持编制 </a:t>
            </a:r>
            <a:r>
              <a:rPr kumimoji="0" lang="zh-CN" altLang="en-US" sz="1600" b="1"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深圳公司技术、质量、安全部审核，监理审核</a:t>
            </a:r>
            <a:r>
              <a:rPr kumimoji="0" lang="zh-CN" altLang="en-US" sz="1600" b="1"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深圳公司总工审批、总监审批</a:t>
            </a:r>
            <a:r>
              <a:rPr kumimoji="0" lang="zh-CN" altLang="en-US" sz="1600" b="1"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专家论证 </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按论证意见修改</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专家组长签字认可 </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深圳公司总工审批 </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建设主管部门备案</a:t>
            </a:r>
            <a:endParaRPr kumimoji="0" lang="en-US" altLang="zh-CN"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361950" algn="l" defTabSz="914400" rtl="0" eaLnBrk="0" fontAlgn="base" latinLnBrk="0" hangingPunct="0">
              <a:lnSpc>
                <a:spcPct val="15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论证过的方案不得擅自修改</a:t>
            </a:r>
            <a:endParaRPr kumimoji="0" lang="zh-CN" altLang="en-US" sz="1600" b="1" i="0" u="none" strike="noStrike" kern="1200" cap="none" spc="0" normalizeH="0" baseline="0" noProof="0" dirty="0" smtClean="0">
              <a:ln>
                <a:noFill/>
              </a:ln>
              <a:solidFill>
                <a:srgbClr val="C00000"/>
              </a:solidFill>
              <a:effectLst/>
              <a:uLnTx/>
              <a:uFillTx/>
              <a:latin typeface="Arial" panose="020B0604020202020204" pitchFamily="34" charset="0"/>
              <a:ea typeface="宋体" panose="02010600030101010101" pitchFamily="2" charset="-122"/>
              <a:cs typeface="+mn-cs"/>
            </a:endParaRPr>
          </a:p>
          <a:p>
            <a:pPr marL="0" marR="0" lvl="0" indent="36195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类、</a:t>
            </a: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类：</a:t>
            </a:r>
            <a:endPar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36195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项目总工主持编制 </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项目各部门评审 </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深圳公司技术部审核 </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深圳公司总工审批 </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报总监理工程师审批</a:t>
            </a:r>
            <a:endParaRPr kumimoji="0" lang="zh-CN" altLang="en-US" sz="1600" b="0" i="0" u="none" strike="noStrike" kern="120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36195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D. </a:t>
            </a:r>
            <a:r>
              <a:rPr kumimoji="0" lang="zh-CN" altLang="en-US"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专项技术施工方案：</a:t>
            </a:r>
            <a:endParaRPr kumimoji="0" lang="en-US" altLang="zh-CN"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36195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项目专业工程师编制</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lt1"/>
                </a:solidFill>
                <a:effectLst/>
                <a:uLnTx/>
                <a:uFillTx/>
                <a:latin typeface="Times New Roman" panose="02020603050405020304" pitchFamily="18" charset="0"/>
                <a:ea typeface="宋体" panose="02010600030101010101" pitchFamily="2" charset="-122"/>
                <a:cs typeface="Times New Roman" panose="02020603050405020304" pitchFamily="18" charset="0"/>
              </a:rPr>
              <a:t>项目总工审批</a:t>
            </a:r>
            <a:r>
              <a:rPr kumimoji="0" lang="zh-CN" altLang="en-US" sz="1600" b="0" i="0" u="none" strike="noStrike" kern="1200" cap="none" spc="0" normalizeH="0" baseline="0" noProof="0" dirty="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0" i="0" u="none" strike="noStrike" kern="1200" cap="none" spc="0" normalizeH="0" baseline="0" noProof="0" dirty="0" smtClean="0">
                <a:ln>
                  <a:noFill/>
                </a:ln>
                <a:solidFill>
                  <a:schemeClr val="lt1"/>
                </a:solidFill>
                <a:effectLst/>
                <a:uLnTx/>
                <a:uFillTx/>
                <a:latin typeface="Times New Roman" panose="02020603050405020304" pitchFamily="18" charset="0"/>
                <a:ea typeface="宋体" panose="02010600030101010101" pitchFamily="2" charset="-122"/>
                <a:cs typeface="Times New Roman" panose="02020603050405020304" pitchFamily="18" charset="0"/>
              </a:rPr>
              <a:t>专业监理工程师审批</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内容占位符 1"/>
          <p:cNvSpPr>
            <a:spLocks noGrp="1"/>
          </p:cNvSpPr>
          <p:nvPr>
            <p:ph idx="1"/>
          </p:nvPr>
        </p:nvSpPr>
        <p:spPr>
          <a:xfrm>
            <a:off x="1981200" y="1481138"/>
            <a:ext cx="7570788" cy="3963987"/>
          </a:xfrm>
          <a:ln/>
        </p:spPr>
        <p:txBody>
          <a:bodyPr vert="horz" wrap="square" anchor="t" anchorCtr="0"/>
          <a:p>
            <a:r>
              <a:rPr lang="zh-CN" altLang="en-US" sz="1800" dirty="0"/>
              <a:t>工程概况</a:t>
            </a:r>
            <a:endParaRPr lang="en-US" altLang="zh-CN" sz="1800" dirty="0"/>
          </a:p>
          <a:p>
            <a:r>
              <a:rPr lang="zh-CN" altLang="en-US" sz="1800" dirty="0"/>
              <a:t>危险性较大分部分项工程目录</a:t>
            </a:r>
            <a:endParaRPr lang="en-US" altLang="zh-CN" sz="1800" dirty="0"/>
          </a:p>
          <a:p>
            <a:r>
              <a:rPr lang="zh-CN" altLang="en-US" sz="1800" dirty="0"/>
              <a:t>超过一定规模的危险性较大分部分项工程目录</a:t>
            </a:r>
            <a:endParaRPr lang="en-US" altLang="zh-CN" sz="1800" dirty="0"/>
          </a:p>
          <a:p>
            <a:pPr algn="r">
              <a:buNone/>
            </a:pPr>
            <a:r>
              <a:rPr lang="en-US" altLang="zh-CN" sz="1800" dirty="0"/>
              <a:t>          </a:t>
            </a:r>
            <a:r>
              <a:rPr lang="zh-CN" altLang="en-US" sz="1800" dirty="0">
                <a:solidFill>
                  <a:srgbClr val="00B050"/>
                </a:solidFill>
              </a:rPr>
              <a:t>对应建质</a:t>
            </a:r>
            <a:r>
              <a:rPr lang="en-US" altLang="zh-CN" sz="1800" dirty="0">
                <a:solidFill>
                  <a:srgbClr val="00B050"/>
                </a:solidFill>
              </a:rPr>
              <a:t>[2009]87</a:t>
            </a:r>
            <a:r>
              <a:rPr lang="zh-CN" altLang="en-US" sz="1800" dirty="0">
                <a:solidFill>
                  <a:srgbClr val="00B050"/>
                </a:solidFill>
              </a:rPr>
              <a:t>号文</a:t>
            </a:r>
            <a:r>
              <a:rPr lang="zh-CN" altLang="en-US" sz="1800" dirty="0"/>
              <a:t> </a:t>
            </a:r>
            <a:endParaRPr lang="en-US" altLang="zh-CN" sz="1800" dirty="0"/>
          </a:p>
          <a:p>
            <a:r>
              <a:rPr lang="zh-CN" altLang="en-US" sz="1800" dirty="0"/>
              <a:t>方案编制计划表</a:t>
            </a:r>
            <a:endParaRPr lang="en-US" altLang="zh-CN" sz="1800" dirty="0"/>
          </a:p>
          <a:p>
            <a:pPr algn="r">
              <a:buNone/>
            </a:pPr>
            <a:r>
              <a:rPr lang="zh-CN" altLang="en-US" sz="1800" dirty="0">
                <a:solidFill>
                  <a:srgbClr val="00B050"/>
                </a:solidFill>
              </a:rPr>
              <a:t>对应建二通</a:t>
            </a:r>
            <a:r>
              <a:rPr lang="en-US" altLang="zh-CN" sz="1800" dirty="0">
                <a:solidFill>
                  <a:srgbClr val="00B050"/>
                </a:solidFill>
              </a:rPr>
              <a:t>[2011]42</a:t>
            </a:r>
            <a:r>
              <a:rPr lang="zh-CN" altLang="en-US" sz="1800" dirty="0">
                <a:solidFill>
                  <a:srgbClr val="00B050"/>
                </a:solidFill>
              </a:rPr>
              <a:t>号文及其补充说明</a:t>
            </a:r>
            <a:endParaRPr lang="en-US" altLang="zh-CN" sz="1800" dirty="0">
              <a:solidFill>
                <a:srgbClr val="00B050"/>
              </a:solidFill>
            </a:endParaRPr>
          </a:p>
          <a:p>
            <a:r>
              <a:rPr lang="zh-CN" altLang="en-US" sz="1800" dirty="0"/>
              <a:t>主要工艺选择                    </a:t>
            </a:r>
            <a:endParaRPr lang="en-US" altLang="zh-CN" sz="1800" dirty="0"/>
          </a:p>
          <a:p>
            <a:pPr algn="r">
              <a:buNone/>
            </a:pPr>
            <a:r>
              <a:rPr lang="zh-CN" altLang="en-US" sz="1800" dirty="0">
                <a:solidFill>
                  <a:srgbClr val="00B050"/>
                </a:solidFill>
              </a:rPr>
              <a:t>模板、脚手架、垂直运输等等，综合考虑经济、技术、安全性</a:t>
            </a:r>
            <a:endParaRPr lang="en-US" altLang="zh-CN" sz="1800" dirty="0">
              <a:solidFill>
                <a:srgbClr val="00B050"/>
              </a:solidFill>
            </a:endParaRPr>
          </a:p>
          <a:p>
            <a:r>
              <a:rPr lang="zh-CN" altLang="en-US" sz="1800" dirty="0"/>
              <a:t>新技术推广应用计划、科技成果</a:t>
            </a:r>
            <a:endParaRPr lang="en-US" altLang="zh-CN" sz="1800" dirty="0"/>
          </a:p>
          <a:p>
            <a:pPr algn="r">
              <a:buNone/>
            </a:pPr>
            <a:r>
              <a:rPr lang="en-US" altLang="zh-CN" sz="1800" dirty="0"/>
              <a:t>                                       </a:t>
            </a:r>
            <a:r>
              <a:rPr lang="zh-CN" altLang="en-US" sz="1800" dirty="0">
                <a:solidFill>
                  <a:srgbClr val="00B050"/>
                </a:solidFill>
              </a:rPr>
              <a:t>对应建筑业十项新技术</a:t>
            </a:r>
            <a:r>
              <a:rPr lang="en-US" altLang="zh-CN" sz="1800" dirty="0">
                <a:solidFill>
                  <a:srgbClr val="00B050"/>
                </a:solidFill>
              </a:rPr>
              <a:t>[2010</a:t>
            </a:r>
            <a:r>
              <a:rPr lang="zh-CN" altLang="en-US" sz="1800" dirty="0">
                <a:solidFill>
                  <a:srgbClr val="00B050"/>
                </a:solidFill>
              </a:rPr>
              <a:t>版</a:t>
            </a:r>
            <a:r>
              <a:rPr lang="en-US" altLang="zh-CN" sz="1800" dirty="0">
                <a:solidFill>
                  <a:srgbClr val="00B050"/>
                </a:solidFill>
              </a:rPr>
              <a:t>]</a:t>
            </a:r>
            <a:endParaRPr lang="en-US" altLang="zh-CN" sz="1800" dirty="0">
              <a:solidFill>
                <a:srgbClr val="00B050"/>
              </a:solidFill>
            </a:endParaRPr>
          </a:p>
          <a:p>
            <a:pPr algn="r">
              <a:buNone/>
            </a:pPr>
            <a:r>
              <a:rPr lang="zh-CN" altLang="en-US" sz="1800" dirty="0">
                <a:solidFill>
                  <a:srgbClr val="00B050"/>
                </a:solidFill>
              </a:rPr>
              <a:t>关键：过程中图片、照片记录及技术总结</a:t>
            </a:r>
            <a:endParaRPr lang="zh-CN" altLang="en-US" sz="1800" dirty="0">
              <a:solidFill>
                <a:srgbClr val="00B050"/>
              </a:solidFill>
            </a:endParaRPr>
          </a:p>
        </p:txBody>
      </p:sp>
      <p:sp>
        <p:nvSpPr>
          <p:cNvPr id="4" name="标题 1"/>
          <p:cNvSpPr>
            <a:spLocks noGrp="1"/>
          </p:cNvSpPr>
          <p:nvPr>
            <p:ph type="title"/>
          </p:nvPr>
        </p:nvSpPr>
        <p:spPr>
          <a:xfrm>
            <a:off x="1981200" y="274638"/>
            <a:ext cx="6707088" cy="418058"/>
          </a:xfrm>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rgbClr val="0070C0"/>
                </a:solidFill>
                <a:effectLst/>
                <a:uLnTx/>
                <a:uFillTx/>
                <a:latin typeface="+mj-lt"/>
                <a:ea typeface="+mj-ea"/>
                <a:cs typeface="+mj-cs"/>
              </a:rPr>
              <a:t>四、技术策划书</a:t>
            </a:r>
            <a:endParaRPr kumimoji="0" lang="zh-CN" altLang="en-US" sz="3600" b="1" i="0" u="none" strike="noStrike" kern="1200" cap="none" spc="0" normalizeH="0" baseline="0" noProof="0" dirty="0">
              <a:ln>
                <a:noFill/>
              </a:ln>
              <a:solidFill>
                <a:srgbClr val="0070C0"/>
              </a:solidFill>
              <a:effectLst/>
              <a:uLnTx/>
              <a:uFillTx/>
              <a:latin typeface="+mj-lt"/>
              <a:ea typeface="+mj-ea"/>
              <a:cs typeface="+mj-cs"/>
            </a:endParaRPr>
          </a:p>
        </p:txBody>
      </p:sp>
      <p:cxnSp>
        <p:nvCxnSpPr>
          <p:cNvPr id="5" name="直接连接符 4"/>
          <p:cNvCxnSpPr/>
          <p:nvPr/>
        </p:nvCxnSpPr>
        <p:spPr>
          <a:xfrm flipV="1">
            <a:off x="1524000" y="692150"/>
            <a:ext cx="9180513" cy="73025"/>
          </a:xfrm>
          <a:prstGeom prst="line">
            <a:avLst/>
          </a:prstGeom>
          <a:ln w="34925" cmpd="thinThick">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p:cNvPicPr>
            <a:picLocks noChangeAspect="1"/>
          </p:cNvPicPr>
          <p:nvPr/>
        </p:nvPicPr>
        <p:blipFill>
          <a:blip r:embed="rId1"/>
          <a:srcRect l="13654" t="22639" r="16949" b="15344"/>
          <a:stretch>
            <a:fillRect/>
          </a:stretch>
        </p:blipFill>
        <p:spPr>
          <a:xfrm>
            <a:off x="1847850" y="404813"/>
            <a:ext cx="8640763" cy="57912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p:cNvPicPr>
            <a:picLocks noChangeAspect="1"/>
          </p:cNvPicPr>
          <p:nvPr/>
        </p:nvPicPr>
        <p:blipFill>
          <a:blip r:embed="rId1"/>
          <a:srcRect l="14391" t="30141" r="15326" b="19656"/>
          <a:stretch>
            <a:fillRect/>
          </a:stretch>
        </p:blipFill>
        <p:spPr>
          <a:xfrm>
            <a:off x="1847850" y="836613"/>
            <a:ext cx="8189913" cy="46799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81200" y="1052513"/>
            <a:ext cx="8229600" cy="5256213"/>
          </a:xfrm>
        </p:spPr>
        <p:txBody>
          <a:bodyPr vert="horz">
            <a:normAutofit fontScale="92500" lnSpcReduction="10000"/>
          </a:bodyPr>
          <a:lstStyle/>
          <a:p>
            <a:pPr marL="365760" marR="0" lvl="0" indent="-255905" algn="l" defTabSz="914400" rtl="0" eaLnBrk="1" fontAlgn="auto" latinLnBrk="0" hangingPunct="1">
              <a:lnSpc>
                <a:spcPct val="150000"/>
              </a:lnSpc>
              <a:spcBef>
                <a:spcPts val="1800"/>
              </a:spcBef>
              <a:spcAft>
                <a:spcPts val="0"/>
              </a:spcAft>
              <a:buClr>
                <a:schemeClr val="accent1"/>
              </a:buClr>
              <a:buSzPct val="68000"/>
              <a:buFont typeface="Wingdings 3" panose="05040102010807070707"/>
              <a:buChar char=""/>
              <a:defRPr/>
            </a:pP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危险性较大分部分项工程：指建筑工程在施工过程中存在的、</a:t>
            </a:r>
            <a:r>
              <a:rPr kumimoji="0" lang="zh-CN" altLang="en-US" sz="2000" b="0" i="0" u="none" strike="noStrike" kern="1200" cap="none" spc="0" normalizeH="0" baseline="0" noProof="0" dirty="0" smtClean="0">
                <a:ln>
                  <a:noFill/>
                </a:ln>
                <a:solidFill>
                  <a:srgbClr val="FF0000"/>
                </a:solidFill>
                <a:effectLst/>
                <a:uLnTx/>
                <a:uFillTx/>
                <a:latin typeface="华文细黑" panose="02010600040101010101" pitchFamily="2" charset="-122"/>
                <a:ea typeface="华文细黑" panose="02010600040101010101" pitchFamily="2" charset="-122"/>
                <a:cs typeface="+mn-cs"/>
              </a:rPr>
              <a:t>可能导致作业人员群死群伤或造成重大不良社会影响</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的分部分项工程</a:t>
            </a:r>
            <a:endParaRPr kumimoji="0" lang="en-US" altLang="zh-CN"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endParaRPr>
          </a:p>
          <a:p>
            <a:pPr marL="365760" marR="0" lvl="0" indent="-255905" algn="l" defTabSz="914400" rtl="0" eaLnBrk="1" fontAlgn="auto" latinLnBrk="0" hangingPunct="1">
              <a:lnSpc>
                <a:spcPct val="150000"/>
              </a:lnSpc>
              <a:spcBef>
                <a:spcPts val="1800"/>
              </a:spcBef>
              <a:spcAft>
                <a:spcPts val="0"/>
              </a:spcAft>
              <a:buClr>
                <a:schemeClr val="accent1"/>
              </a:buClr>
              <a:buSzPct val="68000"/>
              <a:buFont typeface="Wingdings 3" panose="05040102010807070707"/>
              <a:buChar char=""/>
              <a:defRPr/>
            </a:pP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第四条  建设单位在申请领取施工许可证或办理安全监督手续时，</a:t>
            </a:r>
            <a:r>
              <a:rPr kumimoji="0" lang="zh-CN" altLang="en-US" sz="2000" b="1" i="0" u="none" strike="noStrike" kern="1200" cap="none" spc="0" normalizeH="0" baseline="0" noProof="0" dirty="0" smtClean="0">
                <a:ln>
                  <a:noFill/>
                </a:ln>
                <a:solidFill>
                  <a:srgbClr val="FF0000"/>
                </a:solidFill>
                <a:effectLst/>
                <a:uLnTx/>
                <a:uFillTx/>
                <a:latin typeface="华文细黑" panose="02010600040101010101" pitchFamily="2" charset="-122"/>
                <a:ea typeface="华文细黑" panose="02010600040101010101" pitchFamily="2" charset="-122"/>
                <a:cs typeface="+mn-cs"/>
              </a:rPr>
              <a:t>应当</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提供</a:t>
            </a:r>
            <a:r>
              <a:rPr kumimoji="0" lang="zh-CN" altLang="en-US" sz="2000" b="0"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危险性较大的分部分项工程清单和安全管理措施</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。施工单位、监理单位</a:t>
            </a:r>
            <a:r>
              <a:rPr kumimoji="0" lang="zh-CN" altLang="en-US" sz="2000" b="1" i="0" u="none" strike="noStrike" kern="1200" cap="none" spc="0" normalizeH="0" baseline="0" noProof="0" dirty="0" smtClean="0">
                <a:ln>
                  <a:noFill/>
                </a:ln>
                <a:solidFill>
                  <a:srgbClr val="FF0000"/>
                </a:solidFill>
                <a:effectLst/>
                <a:uLnTx/>
                <a:uFillTx/>
                <a:latin typeface="华文细黑" panose="02010600040101010101" pitchFamily="2" charset="-122"/>
                <a:ea typeface="华文细黑" panose="02010600040101010101" pitchFamily="2" charset="-122"/>
                <a:cs typeface="+mn-cs"/>
              </a:rPr>
              <a:t>应当</a:t>
            </a:r>
            <a:r>
              <a:rPr kumimoji="0" lang="zh-CN" altLang="en-US" sz="2000" b="0"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建立危险性较大的分部分项工程安全管理制度</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a:t>
            </a:r>
            <a:endParaRPr kumimoji="0" lang="en-US" altLang="zh-CN"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endParaRPr>
          </a:p>
          <a:p>
            <a:pPr marL="365760" marR="0" lvl="0" indent="-255905" algn="l" defTabSz="914400" rtl="0" eaLnBrk="1" fontAlgn="auto" latinLnBrk="0" hangingPunct="1">
              <a:lnSpc>
                <a:spcPct val="150000"/>
              </a:lnSpc>
              <a:spcBef>
                <a:spcPts val="1800"/>
              </a:spcBef>
              <a:spcAft>
                <a:spcPts val="0"/>
              </a:spcAft>
              <a:buClr>
                <a:schemeClr val="accent1"/>
              </a:buClr>
              <a:buSzPct val="68000"/>
              <a:buFont typeface="Wingdings 3" panose="05040102010807070707"/>
              <a:buChar char=""/>
              <a:defRPr/>
            </a:pPr>
            <a:r>
              <a:rPr kumimoji="0" lang="zh-CN" altLang="en-US" sz="2000" b="1"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第五条</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施工单位</a:t>
            </a:r>
            <a:r>
              <a:rPr kumimoji="0" lang="zh-CN" altLang="en-US" sz="2000" b="1" i="0" u="none" strike="noStrike" kern="1200" cap="none" spc="0" normalizeH="0" baseline="0" noProof="0" dirty="0" smtClean="0">
                <a:ln>
                  <a:noFill/>
                </a:ln>
                <a:solidFill>
                  <a:srgbClr val="FF0000"/>
                </a:solidFill>
                <a:effectLst/>
                <a:uLnTx/>
                <a:uFillTx/>
                <a:latin typeface="华文细黑" panose="02010600040101010101" pitchFamily="2" charset="-122"/>
                <a:ea typeface="华文细黑" panose="02010600040101010101" pitchFamily="2" charset="-122"/>
                <a:cs typeface="+mn-cs"/>
              </a:rPr>
              <a:t>应当</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在危险性较大的分部分项工程</a:t>
            </a:r>
            <a:r>
              <a:rPr kumimoji="0" lang="zh-CN" altLang="en-US" sz="2000" b="1" i="0" u="none" strike="noStrike" kern="1200" cap="none" spc="0" normalizeH="0" baseline="0" noProof="0" dirty="0" smtClean="0">
                <a:ln>
                  <a:noFill/>
                </a:ln>
                <a:solidFill>
                  <a:srgbClr val="FF0000"/>
                </a:solidFill>
                <a:effectLst/>
                <a:uLnTx/>
                <a:uFillTx/>
                <a:latin typeface="华文细黑" panose="02010600040101010101" pitchFamily="2" charset="-122"/>
                <a:ea typeface="华文细黑" panose="02010600040101010101" pitchFamily="2" charset="-122"/>
                <a:cs typeface="+mn-cs"/>
              </a:rPr>
              <a:t>施工前编制专项方案</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；对于超过一定规模的危险性较大的分部分项工程，施工单位</a:t>
            </a:r>
            <a:r>
              <a:rPr kumimoji="0" lang="zh-CN" altLang="en-US" sz="2000" b="1" i="0" u="sng" strike="noStrike" kern="1200" cap="none" spc="0" normalizeH="0" baseline="0" noProof="0" dirty="0" smtClean="0">
                <a:ln>
                  <a:noFill/>
                </a:ln>
                <a:solidFill>
                  <a:srgbClr val="FF0000"/>
                </a:solidFill>
                <a:effectLst/>
                <a:uLnTx/>
                <a:uFillTx/>
                <a:latin typeface="华文细黑" panose="02010600040101010101" pitchFamily="2" charset="-122"/>
                <a:ea typeface="华文细黑" panose="02010600040101010101" pitchFamily="2" charset="-122"/>
                <a:cs typeface="+mn-cs"/>
              </a:rPr>
              <a:t>应当</a:t>
            </a:r>
            <a:r>
              <a:rPr kumimoji="0" lang="zh-CN" altLang="en-US" sz="2000" b="0"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组织专家对专项方案进行论证</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a:t>
            </a:r>
            <a:endParaRPr kumimoji="0" lang="en-US" altLang="zh-CN"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endParaRPr>
          </a:p>
          <a:p>
            <a:pPr marL="365760" marR="0" lvl="0" indent="-255905" algn="l" defTabSz="914400" rtl="0" eaLnBrk="1" fontAlgn="auto" latinLnBrk="0" hangingPunct="1">
              <a:lnSpc>
                <a:spcPct val="150000"/>
              </a:lnSpc>
              <a:spcBef>
                <a:spcPts val="1800"/>
              </a:spcBef>
              <a:spcAft>
                <a:spcPts val="0"/>
              </a:spcAft>
              <a:buClr>
                <a:schemeClr val="accent1"/>
              </a:buClr>
              <a:buSzPct val="68000"/>
              <a:buFont typeface="Wingdings 3" panose="05040102010807070707"/>
              <a:buChar char=""/>
              <a:defRPr/>
            </a:pPr>
            <a:r>
              <a:rPr kumimoji="0" lang="zh-CN" altLang="en-US" sz="2000" b="1"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第六条</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建筑工程实行施工总承包的，专项方案</a:t>
            </a:r>
            <a:r>
              <a:rPr kumimoji="0" lang="zh-CN" altLang="en-US" sz="2000" b="1" i="0" u="none" strike="noStrike" kern="1200" cap="none" spc="0" normalizeH="0" baseline="0" noProof="0" dirty="0" smtClean="0">
                <a:ln>
                  <a:noFill/>
                </a:ln>
                <a:solidFill>
                  <a:srgbClr val="FF0000"/>
                </a:solidFill>
                <a:effectLst/>
                <a:uLnTx/>
                <a:uFillTx/>
                <a:latin typeface="华文细黑" panose="02010600040101010101" pitchFamily="2" charset="-122"/>
                <a:ea typeface="华文细黑" panose="02010600040101010101" pitchFamily="2" charset="-122"/>
                <a:cs typeface="+mn-cs"/>
              </a:rPr>
              <a:t>应当</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由施工</a:t>
            </a:r>
            <a:r>
              <a:rPr kumimoji="0" lang="zh-CN" altLang="en-US" sz="2000" b="0" i="0" u="none" strike="noStrike" kern="1200" cap="none" spc="0" normalizeH="0" baseline="0" noProof="0" dirty="0" smtClean="0">
                <a:ln>
                  <a:noFill/>
                </a:ln>
                <a:solidFill>
                  <a:srgbClr val="FF0000"/>
                </a:solidFill>
                <a:effectLst/>
                <a:uLnTx/>
                <a:uFillTx/>
                <a:latin typeface="华文细黑" panose="02010600040101010101" pitchFamily="2" charset="-122"/>
                <a:ea typeface="华文细黑" panose="02010600040101010101" pitchFamily="2" charset="-122"/>
                <a:cs typeface="+mn-cs"/>
              </a:rPr>
              <a:t>总承包单位组织编制</a:t>
            </a:r>
            <a:r>
              <a:rPr kumimoji="0" lang="zh-CN" altLang="en-US" sz="20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。其中，起重机械安装拆卸工程、深基坑工程、附着式升降脚手架等专业工程实行分包的，其专项方案可由专业承包单位组织编制。</a:t>
            </a:r>
            <a:endParaRPr kumimoji="0" lang="zh-CN" altLang="en-US" sz="2000" b="0" i="0" u="none"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endParaRPr>
          </a:p>
        </p:txBody>
      </p:sp>
      <p:sp>
        <p:nvSpPr>
          <p:cNvPr id="2" name="标题 1"/>
          <p:cNvSpPr>
            <a:spLocks noGrp="1"/>
          </p:cNvSpPr>
          <p:nvPr>
            <p:ph type="title"/>
          </p:nvPr>
        </p:nvSpPr>
        <p:spPr>
          <a:xfrm>
            <a:off x="1981200" y="274638"/>
            <a:ext cx="5987008" cy="562074"/>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smtClean="0">
                <a:ln>
                  <a:noFill/>
                </a:ln>
                <a:solidFill>
                  <a:srgbClr val="0070C0"/>
                </a:solidFill>
                <a:effectLst/>
                <a:uLnTx/>
                <a:uFillTx/>
                <a:latin typeface="+mj-lt"/>
                <a:ea typeface="+mj-ea"/>
                <a:cs typeface="+mj-cs"/>
              </a:rPr>
              <a:t>一、住建 部［</a:t>
            </a:r>
            <a:r>
              <a:rPr kumimoji="0" lang="en-US" altLang="zh-CN" sz="2800" b="1" i="0" u="none" strike="noStrike" kern="1200" cap="none" spc="0" normalizeH="0" baseline="0" noProof="0" dirty="0" smtClean="0">
                <a:ln>
                  <a:noFill/>
                </a:ln>
                <a:solidFill>
                  <a:srgbClr val="0070C0"/>
                </a:solidFill>
                <a:effectLst/>
                <a:uLnTx/>
                <a:uFillTx/>
                <a:latin typeface="+mj-lt"/>
                <a:ea typeface="+mj-ea"/>
                <a:cs typeface="+mj-cs"/>
              </a:rPr>
              <a:t>2009</a:t>
            </a:r>
            <a:r>
              <a:rPr kumimoji="0" lang="zh-CN" altLang="en-US" sz="2800" b="1" i="0" u="none" strike="noStrike" kern="1200" cap="none" spc="0" normalizeH="0" baseline="0" noProof="0" dirty="0" smtClean="0">
                <a:ln>
                  <a:noFill/>
                </a:ln>
                <a:solidFill>
                  <a:srgbClr val="0070C0"/>
                </a:solidFill>
                <a:effectLst/>
                <a:uLnTx/>
                <a:uFillTx/>
                <a:latin typeface="+mj-lt"/>
                <a:ea typeface="+mj-ea"/>
                <a:cs typeface="+mj-cs"/>
              </a:rPr>
              <a:t>］</a:t>
            </a:r>
            <a:r>
              <a:rPr kumimoji="0" lang="en-US" altLang="zh-CN" sz="2800" b="1" i="0" u="none" strike="noStrike" kern="1200" cap="none" spc="0" normalizeH="0" baseline="0" noProof="0" dirty="0" smtClean="0">
                <a:ln>
                  <a:noFill/>
                </a:ln>
                <a:solidFill>
                  <a:srgbClr val="0070C0"/>
                </a:solidFill>
                <a:effectLst/>
                <a:uLnTx/>
                <a:uFillTx/>
                <a:latin typeface="+mj-lt"/>
                <a:ea typeface="+mj-ea"/>
                <a:cs typeface="+mj-cs"/>
              </a:rPr>
              <a:t>87</a:t>
            </a:r>
            <a:r>
              <a:rPr kumimoji="0" lang="zh-CN" altLang="en-US" sz="2800" b="1" i="0" u="none" strike="noStrike" kern="1200" cap="none" spc="0" normalizeH="0" baseline="0" noProof="0" dirty="0" smtClean="0">
                <a:ln>
                  <a:noFill/>
                </a:ln>
                <a:solidFill>
                  <a:srgbClr val="0070C0"/>
                </a:solidFill>
                <a:effectLst/>
                <a:uLnTx/>
                <a:uFillTx/>
                <a:latin typeface="+mj-lt"/>
                <a:ea typeface="+mj-ea"/>
                <a:cs typeface="+mj-cs"/>
              </a:rPr>
              <a:t>文要点摘抄</a:t>
            </a:r>
            <a:endParaRPr kumimoji="0" lang="zh-CN" altLang="en-US" sz="2800" b="1" i="0" u="none" strike="noStrike" kern="1200" cap="none" spc="0" normalizeH="0" baseline="0" noProof="0" dirty="0">
              <a:ln>
                <a:noFill/>
              </a:ln>
              <a:solidFill>
                <a:srgbClr val="0070C0"/>
              </a:solidFill>
              <a:effectLst/>
              <a:uLnTx/>
              <a:uFillTx/>
              <a:latin typeface="+mj-lt"/>
              <a:ea typeface="+mj-ea"/>
              <a:cs typeface="+mj-cs"/>
            </a:endParaRPr>
          </a:p>
        </p:txBody>
      </p:sp>
      <p:cxnSp>
        <p:nvCxnSpPr>
          <p:cNvPr id="6" name="直接连接符 5"/>
          <p:cNvCxnSpPr/>
          <p:nvPr/>
        </p:nvCxnSpPr>
        <p:spPr>
          <a:xfrm flipV="1">
            <a:off x="1524000" y="692150"/>
            <a:ext cx="9180513" cy="73025"/>
          </a:xfrm>
          <a:prstGeom prst="line">
            <a:avLst/>
          </a:prstGeom>
          <a:ln w="34925" cmpd="thinThick">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524000" y="333375"/>
            <a:ext cx="8820150" cy="5505450"/>
          </a:xfrm>
        </p:spPr>
        <p:txBody>
          <a:bodyPr vert="horz">
            <a:noAutofit/>
          </a:bodyPr>
          <a:lstStyle/>
          <a:p>
            <a:pPr marL="365760" marR="0" lvl="0" indent="-255905" algn="l" defTabSz="914400" rtl="0" eaLnBrk="1" fontAlgn="auto" latinLnBrk="0" hangingPunct="1">
              <a:lnSpc>
                <a:spcPts val="2600"/>
              </a:lnSpc>
              <a:spcBef>
                <a:spcPts val="400"/>
              </a:spcBef>
              <a:spcAft>
                <a:spcPts val="0"/>
              </a:spcAft>
              <a:buClr>
                <a:schemeClr val="accent1"/>
              </a:buClr>
              <a:buSzPct val="68000"/>
              <a:buFont typeface="Wingdings 3" panose="05040102010807070707"/>
              <a:buChar char=""/>
              <a:defRPr/>
            </a:pPr>
            <a:r>
              <a:rPr kumimoji="0" lang="zh-CN" altLang="en-US" sz="1800" b="1"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第七条</a:t>
            </a: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专项方案编制应当包括以下内容：</a:t>
            </a:r>
            <a:br>
              <a:rPr kumimoji="0" 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b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a:t>
            </a:r>
            <a:r>
              <a:rPr kumimoji="0" lang="zh-CN" altLang="en-US" sz="1800" b="1"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（一）工程概况：</a:t>
            </a: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危险性较大的分部分项工程概况、施工平面布置、施工要求和技术保证条件。</a:t>
            </a:r>
            <a:br>
              <a:rPr kumimoji="0" 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b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a:t>
            </a:r>
            <a:r>
              <a:rPr kumimoji="0" lang="zh-CN" altLang="en-US" sz="1800" b="1"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a:t>
            </a:r>
            <a:r>
              <a:rPr kumimoji="0" lang="zh-CN" altLang="en-US" sz="1800" b="1"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（二）编制依据：</a:t>
            </a: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相关法律、法规、规范性文件、标准、规范及图纸（国标图集）、施工组织设计等。</a:t>
            </a:r>
            <a:br>
              <a:rPr kumimoji="0" 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b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a:t>
            </a:r>
            <a:r>
              <a:rPr kumimoji="0" lang="zh-CN" altLang="en-US" sz="1800" b="1"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（三）施工计划：</a:t>
            </a: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包括施工进度计划、材料与设备计划。</a:t>
            </a:r>
            <a:br>
              <a:rPr kumimoji="0" 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b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a:t>
            </a:r>
            <a:r>
              <a:rPr kumimoji="0" lang="zh-CN" altLang="en-US" sz="1800" b="1"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（四）施工工艺技术：</a:t>
            </a: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技术参数、工艺流程、施工方法、检查验收等。</a:t>
            </a:r>
            <a:r>
              <a:rPr kumimoji="0" 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a:t>
            </a:r>
            <a:br>
              <a:rPr kumimoji="0" 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b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a:t>
            </a:r>
            <a:r>
              <a:rPr kumimoji="0" lang="zh-CN" altLang="en-US" sz="1800" b="1"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（五）施工安全保证措施：</a:t>
            </a: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组织保障、技术措施、应急预案、监测监控等。</a:t>
            </a:r>
            <a:br>
              <a:rPr kumimoji="0" 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b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a:t>
            </a:r>
            <a:r>
              <a:rPr kumimoji="0" lang="zh-CN" altLang="en-US" sz="1800" b="1"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（六）劳动力计划：</a:t>
            </a: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专职安全生产管理人员、特种作业人员等。</a:t>
            </a:r>
            <a:br>
              <a:rPr kumimoji="0" 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br>
            <a:r>
              <a:rPr kumimoji="0" lang="zh-CN" altLang="en-US" sz="1800" b="0" i="0" u="none"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　　</a:t>
            </a:r>
            <a:r>
              <a:rPr kumimoji="0" lang="zh-CN" altLang="en-US" sz="1800" b="1"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rPr>
              <a:t>（七）计算书及相关图纸。</a:t>
            </a:r>
            <a:endParaRPr kumimoji="0" lang="en-US" altLang="zh-CN" sz="1800" b="1" i="0" u="sng" strike="noStrike" kern="1200" cap="none" spc="0" normalizeH="0" baseline="0" noProof="0" dirty="0" smtClean="0">
              <a:ln>
                <a:noFill/>
              </a:ln>
              <a:solidFill>
                <a:schemeClr val="tx1"/>
              </a:solidFill>
              <a:effectLst/>
              <a:uLnTx/>
              <a:uFillTx/>
              <a:latin typeface="华文细黑" panose="02010600040101010101" pitchFamily="2" charset="-122"/>
              <a:ea typeface="华文细黑" panose="02010600040101010101" pitchFamily="2" charset="-122"/>
              <a:cs typeface="+mn-cs"/>
            </a:endParaRPr>
          </a:p>
          <a:p>
            <a:pPr marL="365760" marR="0" lvl="0" indent="-255905" algn="l" defTabSz="914400" rtl="0" eaLnBrk="1" fontAlgn="auto" latinLnBrk="0" hangingPunct="1">
              <a:lnSpc>
                <a:spcPts val="2600"/>
              </a:lnSpc>
              <a:spcBef>
                <a:spcPts val="400"/>
              </a:spcBef>
              <a:spcAft>
                <a:spcPts val="0"/>
              </a:spcAft>
              <a:buClr>
                <a:schemeClr val="accent1"/>
              </a:buClr>
              <a:buSzPct val="68000"/>
              <a:buFont typeface="Wingdings 3" panose="05040102010807070707"/>
              <a:buChar char=""/>
              <a:defRPr/>
            </a:pPr>
            <a:r>
              <a:rPr kumimoji="0" lang="zh-CN" altLang="en-US" sz="1800" b="1" i="0" u="none" strike="noStrike" kern="1200" cap="none" spc="0" normalizeH="0" baseline="0" noProof="0" dirty="0" smtClean="0">
                <a:ln>
                  <a:noFill/>
                </a:ln>
                <a:solidFill>
                  <a:schemeClr val="tx1"/>
                </a:solidFill>
                <a:effectLst/>
                <a:uLnTx/>
                <a:uFillTx/>
                <a:latin typeface="+mn-lt"/>
                <a:ea typeface="+mn-ea"/>
                <a:cs typeface="+mn-cs"/>
              </a:rPr>
              <a:t>第八条</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　专项方案应当。经审核合格的，由施工单位技术负</a:t>
            </a:r>
            <a:r>
              <a:rPr kumimoji="0" lang="zh-CN" altLang="en-US" sz="1800" b="0" i="0" u="none" strike="noStrike" kern="1200" cap="none" spc="0" normalizeH="0" baseline="0" noProof="0" dirty="0" smtClean="0">
                <a:ln>
                  <a:noFill/>
                </a:ln>
                <a:solidFill>
                  <a:srgbClr val="FF0000"/>
                </a:solidFill>
                <a:effectLst/>
                <a:uLnTx/>
                <a:uFillTx/>
                <a:latin typeface="+mn-lt"/>
                <a:ea typeface="+mn-ea"/>
                <a:cs typeface="+mn-cs"/>
              </a:rPr>
              <a:t>由施工单位技术部门组织本单位</a:t>
            </a:r>
            <a:r>
              <a:rPr kumimoji="0" lang="zh-CN" altLang="en-US" sz="1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施工技术、安全、质量</a:t>
            </a:r>
            <a:r>
              <a:rPr kumimoji="0" lang="zh-CN" altLang="en-US" sz="1800" b="0" i="0" u="none" strike="noStrike" kern="1200" cap="none" spc="0" normalizeH="0" baseline="0" noProof="0" dirty="0" smtClean="0">
                <a:ln>
                  <a:noFill/>
                </a:ln>
                <a:solidFill>
                  <a:srgbClr val="FF0000"/>
                </a:solidFill>
                <a:effectLst/>
                <a:uLnTx/>
                <a:uFillTx/>
                <a:latin typeface="+mn-lt"/>
                <a:ea typeface="+mn-ea"/>
                <a:cs typeface="+mn-cs"/>
              </a:rPr>
              <a:t>等部门的专业技术人员进行审核</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责人签字。实行施工总承包的，专项方案应当由</a:t>
            </a:r>
            <a:r>
              <a:rPr kumimoji="0" lang="zh-CN" altLang="en-US" sz="1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总承包单位技术负责人及相关专业承包单位技术负责人签字</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　　不需专家论证的专项方案，经施工单位审核合格后报监理单位，由</a:t>
            </a:r>
            <a:r>
              <a:rPr kumimoji="0" lang="zh-CN" altLang="en-US" sz="1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项目总监理工程师审核签字</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1800" b="1" i="0" u="sng" strike="noStrike" kern="12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6" name="Object 3" descr="水滴"/>
          <p:cNvGraphicFramePr>
            <a:graphicFrameLocks noGrp="1"/>
          </p:cNvGraphicFramePr>
          <p:nvPr>
            <p:ph idx="1"/>
          </p:nvPr>
        </p:nvGraphicFramePr>
        <p:xfrm>
          <a:off x="5375275" y="0"/>
          <a:ext cx="4176713" cy="6858000"/>
        </p:xfrm>
        <a:graphic>
          <a:graphicData uri="http://schemas.openxmlformats.org/presentationml/2006/ole">
            <mc:AlternateContent xmlns:mc="http://schemas.openxmlformats.org/markup-compatibility/2006">
              <mc:Choice xmlns:v="urn:schemas-microsoft-com:vml" Requires="v">
                <p:oleObj spid="_x0000_s3076" name="" r:id="rId1" imgW="3206115" imgH="6773545" progId="">
                  <p:embed/>
                </p:oleObj>
              </mc:Choice>
              <mc:Fallback>
                <p:oleObj name="" r:id="rId1" imgW="3206115" imgH="6773545" progId="">
                  <p:embed/>
                  <p:pic>
                    <p:nvPicPr>
                      <p:cNvPr id="0" name="图片 3075"/>
                      <p:cNvPicPr/>
                      <p:nvPr/>
                    </p:nvPicPr>
                    <p:blipFill>
                      <a:blip r:embed="rId2"/>
                      <a:stretch>
                        <a:fillRect/>
                      </a:stretch>
                    </p:blipFill>
                    <p:spPr>
                      <a:xfrm>
                        <a:off x="5375275" y="0"/>
                        <a:ext cx="4176713" cy="6858000"/>
                      </a:xfrm>
                      <a:prstGeom prst="rect">
                        <a:avLst/>
                      </a:prstGeom>
                      <a:blipFill rotWithShape="0">
                        <a:blip r:embed="rId3"/>
                      </a:blipFill>
                      <a:ln w="38100">
                        <a:miter/>
                      </a:ln>
                    </p:spPr>
                  </p:pic>
                </p:oleObj>
              </mc:Fallback>
            </mc:AlternateContent>
          </a:graphicData>
        </a:graphic>
      </p:graphicFrame>
      <p:sp>
        <p:nvSpPr>
          <p:cNvPr id="4" name="Rectangle 2"/>
          <p:cNvSpPr>
            <a:spLocks noGrp="1" noChangeArrowheads="1"/>
          </p:cNvSpPr>
          <p:nvPr>
            <p:ph type="title"/>
          </p:nvPr>
        </p:nvSpPr>
        <p:spPr>
          <a:xfrm>
            <a:off x="1981200" y="1700213"/>
            <a:ext cx="2098576" cy="1872803"/>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smtClean="0">
                <a:ln>
                  <a:noFill/>
                </a:ln>
                <a:solidFill>
                  <a:srgbClr val="FFC000"/>
                </a:solidFill>
                <a:effectLst>
                  <a:outerShdw blurRad="31750" dist="25400" dir="5400000" algn="tl" rotWithShape="0">
                    <a:srgbClr val="000000">
                      <a:alpha val="25000"/>
                    </a:srgbClr>
                  </a:outerShdw>
                </a:effectLst>
                <a:uLnTx/>
                <a:uFillTx/>
                <a:latin typeface="+mj-lt"/>
                <a:ea typeface="+mj-ea"/>
                <a:cs typeface="+mj-cs"/>
              </a:rPr>
              <a:t>一般专项方案审核流程</a:t>
            </a:r>
            <a:endParaRPr kumimoji="0" lang="zh-CN" altLang="en-US" sz="2800" b="1" i="0" u="none" strike="noStrike" kern="1200" cap="none" spc="0" normalizeH="0" baseline="0" noProof="0" dirty="0" smtClean="0">
              <a:ln>
                <a:noFill/>
              </a:ln>
              <a:solidFill>
                <a:srgbClr val="FFC000"/>
              </a:solidFill>
              <a:effectLst>
                <a:outerShdw blurRad="31750" dist="25400" dir="5400000" algn="tl" rotWithShape="0">
                  <a:srgbClr val="000000">
                    <a:alpha val="25000"/>
                  </a:srgbClr>
                </a:outerShdw>
              </a:effectLst>
              <a:uLnTx/>
              <a:uFillTx/>
              <a:latin typeface="+mj-lt"/>
              <a:ea typeface="+mj-ea"/>
              <a:cs typeface="+mj-cs"/>
            </a:endParaRPr>
          </a:p>
        </p:txBody>
      </p:sp>
      <p:sp>
        <p:nvSpPr>
          <p:cNvPr id="6" name="虚尾箭头 5"/>
          <p:cNvSpPr/>
          <p:nvPr/>
        </p:nvSpPr>
        <p:spPr>
          <a:xfrm>
            <a:off x="2711450" y="3789363"/>
            <a:ext cx="576263" cy="576263"/>
          </a:xfrm>
          <a:prstGeom prst="striped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50" name="Object 3" descr="蓝色面巾纸"/>
          <p:cNvGraphicFramePr>
            <a:graphicFrameLocks noGrp="1"/>
          </p:cNvGraphicFramePr>
          <p:nvPr>
            <p:ph idx="1"/>
          </p:nvPr>
        </p:nvGraphicFramePr>
        <p:xfrm>
          <a:off x="4800600" y="0"/>
          <a:ext cx="5111750" cy="6773863"/>
        </p:xfrm>
        <a:graphic>
          <a:graphicData uri="http://schemas.openxmlformats.org/presentationml/2006/ole">
            <mc:AlternateContent xmlns:mc="http://schemas.openxmlformats.org/markup-compatibility/2006">
              <mc:Choice xmlns:v="urn:schemas-microsoft-com:vml" Requires="v">
                <p:oleObj spid="_x0000_s3077" name="" r:id="rId1" imgW="6468745" imgH="9177655" progId="">
                  <p:embed/>
                </p:oleObj>
              </mc:Choice>
              <mc:Fallback>
                <p:oleObj name="" r:id="rId1" imgW="6468745" imgH="9177655" progId="">
                  <p:embed/>
                  <p:pic>
                    <p:nvPicPr>
                      <p:cNvPr id="0" name="图片 3076"/>
                      <p:cNvPicPr/>
                      <p:nvPr/>
                    </p:nvPicPr>
                    <p:blipFill>
                      <a:blip r:embed="rId2"/>
                      <a:stretch>
                        <a:fillRect/>
                      </a:stretch>
                    </p:blipFill>
                    <p:spPr>
                      <a:xfrm>
                        <a:off x="4800600" y="0"/>
                        <a:ext cx="5111750" cy="6773863"/>
                      </a:xfrm>
                      <a:prstGeom prst="rect">
                        <a:avLst/>
                      </a:prstGeom>
                      <a:blipFill rotWithShape="0">
                        <a:blip r:embed="rId3"/>
                      </a:blipFill>
                      <a:ln w="38100">
                        <a:miter/>
                      </a:ln>
                    </p:spPr>
                  </p:pic>
                </p:oleObj>
              </mc:Fallback>
            </mc:AlternateContent>
          </a:graphicData>
        </a:graphic>
      </p:graphicFrame>
      <p:sp>
        <p:nvSpPr>
          <p:cNvPr id="4" name="Rectangle 2"/>
          <p:cNvSpPr>
            <a:spLocks noGrp="1" noChangeArrowheads="1"/>
          </p:cNvSpPr>
          <p:nvPr>
            <p:ph type="title"/>
          </p:nvPr>
        </p:nvSpPr>
        <p:spPr>
          <a:xfrm>
            <a:off x="1981200" y="274639"/>
            <a:ext cx="2458616" cy="1570185"/>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mj-lt"/>
                <a:ea typeface="+mj-ea"/>
                <a:cs typeface="+mj-cs"/>
              </a:rPr>
              <a:t>需专家论证专项方案</a:t>
            </a:r>
            <a:br>
              <a:rPr kumimoji="0" lang="en-US" altLang="zh-CN" sz="32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mj-lt"/>
                <a:ea typeface="+mj-ea"/>
                <a:cs typeface="+mj-cs"/>
              </a:rPr>
            </a:br>
            <a:r>
              <a:rPr kumimoji="0" lang="zh-CN" altLang="en-US" sz="32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mj-lt"/>
                <a:ea typeface="+mj-ea"/>
                <a:cs typeface="+mj-cs"/>
              </a:rPr>
              <a:t>审核流程</a:t>
            </a:r>
            <a:endParaRPr kumimoji="0" lang="zh-CN" altLang="en-US" sz="32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mj-lt"/>
              <a:ea typeface="+mj-ea"/>
              <a:cs typeface="+mj-cs"/>
            </a:endParaRPr>
          </a:p>
        </p:txBody>
      </p:sp>
      <p:sp>
        <p:nvSpPr>
          <p:cNvPr id="6" name="虚尾箭头 5"/>
          <p:cNvSpPr/>
          <p:nvPr/>
        </p:nvSpPr>
        <p:spPr>
          <a:xfrm>
            <a:off x="2855913" y="1989138"/>
            <a:ext cx="719138" cy="576263"/>
          </a:xfrm>
          <a:prstGeom prst="striped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Rectangle 2"/>
          <p:cNvSpPr txBox="1">
            <a:spLocks noChangeArrowheads="1"/>
          </p:cNvSpPr>
          <p:nvPr/>
        </p:nvSpPr>
        <p:spPr>
          <a:xfrm>
            <a:off x="1919536" y="3789040"/>
            <a:ext cx="2592288" cy="2376264"/>
          </a:xfrm>
          <a:prstGeom prst="rect">
            <a:avLst/>
          </a:prstGeom>
        </p:spPr>
        <p:txBody>
          <a:bodyPr vert="horz" rtlCol="0" anchor="ctr">
            <a:noAutofit/>
            <a:scene3d>
              <a:camera prst="orthographicFront"/>
              <a:lightRig rig="soft" dir="t"/>
            </a:scene3d>
            <a:sp3d prstMaterial="matte">
              <a:bevelT w="12700" h="12700"/>
            </a:sp3d>
          </a:bodyPr>
          <a:lstStyle/>
          <a:p>
            <a:pPr marR="0" defTabSz="914400" fontAlgn="auto">
              <a:spcAft>
                <a:spcPts val="0"/>
              </a:spcAft>
              <a:buClrTx/>
              <a:buSzTx/>
              <a:buFontTx/>
              <a:buNone/>
              <a:defRPr/>
            </a:pPr>
            <a:r>
              <a:rPr kumimoji="0" lang="zh-CN" altLang="en-US" sz="1600" b="1" kern="1200" cap="none" spc="50" normalizeH="0" baseline="0" noProof="0" dirty="0" smtClean="0">
                <a:solidFill>
                  <a:srgbClr val="C00000"/>
                </a:solidFill>
                <a:latin typeface="+mj-lt"/>
                <a:ea typeface="+mj-ea"/>
                <a:cs typeface="+mj-cs"/>
              </a:rPr>
              <a:t>专家论证主要内容</a:t>
            </a:r>
            <a:br>
              <a:rPr kumimoji="0" lang="en-US" altLang="zh-CN" sz="1600" b="1" kern="1200" cap="none" spc="50" normalizeH="0" baseline="0" noProof="0" dirty="0" smtClean="0">
                <a:solidFill>
                  <a:srgbClr val="C00000"/>
                </a:solidFill>
                <a:latin typeface="+mj-lt"/>
                <a:ea typeface="+mj-ea"/>
                <a:cs typeface="+mj-cs"/>
              </a:rPr>
            </a:br>
            <a:r>
              <a:rPr kumimoji="0" lang="zh-CN" altLang="en-US" sz="1600" b="1" kern="1200" cap="none" spc="50" normalizeH="0" baseline="0" noProof="0" dirty="0" smtClean="0">
                <a:solidFill>
                  <a:srgbClr val="C00000"/>
                </a:solidFill>
                <a:latin typeface="+mj-lt"/>
                <a:ea typeface="+mj-ea"/>
                <a:cs typeface="+mj-cs"/>
              </a:rPr>
              <a:t>（一）专项方案内容是否完整、可行；</a:t>
            </a:r>
            <a:br>
              <a:rPr kumimoji="0" lang="zh-CN" altLang="en-US" sz="1600" b="1" kern="1200" cap="none" spc="50" normalizeH="0" baseline="0" noProof="0" dirty="0" smtClean="0">
                <a:solidFill>
                  <a:srgbClr val="C00000"/>
                </a:solidFill>
                <a:latin typeface="+mj-lt"/>
                <a:ea typeface="+mj-ea"/>
                <a:cs typeface="+mj-cs"/>
              </a:rPr>
            </a:br>
            <a:r>
              <a:rPr kumimoji="0" lang="zh-CN" altLang="en-US" sz="1600" b="1" kern="1200" cap="none" spc="50" normalizeH="0" baseline="0" noProof="0" dirty="0" smtClean="0">
                <a:solidFill>
                  <a:srgbClr val="C00000"/>
                </a:solidFill>
                <a:latin typeface="+mj-lt"/>
                <a:ea typeface="+mj-ea"/>
                <a:cs typeface="+mj-cs"/>
              </a:rPr>
              <a:t>（二）专项方案计算书和验算依据是否符合有关标准规范；</a:t>
            </a:r>
            <a:br>
              <a:rPr kumimoji="0" lang="zh-CN" altLang="en-US" sz="1600" b="1" kern="1200" cap="none" spc="50" normalizeH="0" baseline="0" noProof="0" dirty="0" smtClean="0">
                <a:solidFill>
                  <a:srgbClr val="C00000"/>
                </a:solidFill>
                <a:latin typeface="+mj-lt"/>
                <a:ea typeface="+mj-ea"/>
                <a:cs typeface="+mj-cs"/>
              </a:rPr>
            </a:br>
            <a:r>
              <a:rPr kumimoji="0" lang="zh-CN" altLang="en-US" sz="1600" b="1" kern="1200" cap="none" spc="50" normalizeH="0" baseline="0" noProof="0" dirty="0" smtClean="0">
                <a:solidFill>
                  <a:srgbClr val="C00000"/>
                </a:solidFill>
                <a:latin typeface="+mj-lt"/>
                <a:ea typeface="+mj-ea"/>
                <a:cs typeface="+mj-cs"/>
              </a:rPr>
              <a:t>（三）安全施工的基本条件是否满足现场实际情况</a:t>
            </a:r>
            <a:br>
              <a:rPr kumimoji="0" lang="zh-CN" altLang="en-US" sz="1600" b="1" kern="1200" cap="none" spc="50" normalizeH="0" baseline="0" noProof="0" dirty="0" smtClean="0">
                <a:solidFill>
                  <a:srgbClr val="C00000"/>
                </a:solidFill>
                <a:latin typeface="+mj-lt"/>
                <a:ea typeface="+mj-ea"/>
                <a:cs typeface="+mj-cs"/>
              </a:rPr>
            </a:br>
            <a:endParaRPr kumimoji="0" lang="zh-CN" altLang="en-US" sz="1600" b="1" kern="1200" cap="none" spc="50" normalizeH="0" baseline="0" noProof="0" dirty="0" smtClean="0">
              <a:solidFill>
                <a:srgbClr val="C00000"/>
              </a:solidFill>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内容占位符 2"/>
          <p:cNvSpPr>
            <a:spLocks noGrp="1"/>
          </p:cNvSpPr>
          <p:nvPr>
            <p:ph idx="1"/>
          </p:nvPr>
        </p:nvSpPr>
        <p:spPr>
          <a:xfrm>
            <a:off x="1774825" y="476250"/>
            <a:ext cx="8893175" cy="5649913"/>
          </a:xfrm>
          <a:ln/>
        </p:spPr>
        <p:txBody>
          <a:bodyPr vert="horz" wrap="square" anchor="t" anchorCtr="0"/>
          <a:p>
            <a:pPr>
              <a:lnSpc>
                <a:spcPts val="2800"/>
              </a:lnSpc>
              <a:spcBef>
                <a:spcPts val="1200"/>
              </a:spcBef>
            </a:pPr>
            <a:r>
              <a:rPr lang="zh-CN" altLang="en-US" sz="1800" b="1" dirty="0">
                <a:latin typeface="华文细黑" panose="02010600040101010101" pitchFamily="2" charset="-122"/>
                <a:ea typeface="华文细黑" panose="02010600040101010101" pitchFamily="2" charset="-122"/>
              </a:rPr>
              <a:t>第十三条</a:t>
            </a:r>
            <a:r>
              <a:rPr lang="zh-CN" altLang="en-US" sz="1800" dirty="0">
                <a:latin typeface="华文细黑" panose="02010600040101010101" pitchFamily="2" charset="-122"/>
                <a:ea typeface="华文细黑" panose="02010600040101010101" pitchFamily="2" charset="-122"/>
              </a:rPr>
              <a:t>　专项方案经论证后需做</a:t>
            </a:r>
            <a:r>
              <a:rPr lang="zh-CN" altLang="en-US" sz="1800" u="sng" dirty="0">
                <a:solidFill>
                  <a:srgbClr val="FF0000"/>
                </a:solidFill>
                <a:latin typeface="华文细黑" panose="02010600040101010101" pitchFamily="2" charset="-122"/>
                <a:ea typeface="华文细黑" panose="02010600040101010101" pitchFamily="2" charset="-122"/>
              </a:rPr>
              <a:t>重大修改</a:t>
            </a:r>
            <a:r>
              <a:rPr lang="zh-CN" altLang="en-US" sz="1800" dirty="0">
                <a:latin typeface="华文细黑" panose="02010600040101010101" pitchFamily="2" charset="-122"/>
                <a:ea typeface="华文细黑" panose="02010600040101010101" pitchFamily="2" charset="-122"/>
              </a:rPr>
              <a:t>的，施工单位应当按照论证报告修改，</a:t>
            </a:r>
            <a:r>
              <a:rPr lang="zh-CN" altLang="en-US" sz="1800" u="sng" dirty="0">
                <a:solidFill>
                  <a:srgbClr val="FF0000"/>
                </a:solidFill>
                <a:latin typeface="华文细黑" panose="02010600040101010101" pitchFamily="2" charset="-122"/>
                <a:ea typeface="华文细黑" panose="02010600040101010101" pitchFamily="2" charset="-122"/>
              </a:rPr>
              <a:t>并重新组织</a:t>
            </a:r>
            <a:r>
              <a:rPr lang="zh-CN" altLang="en-US" sz="1800" u="sng" dirty="0">
                <a:latin typeface="华文细黑" panose="02010600040101010101" pitchFamily="2" charset="-122"/>
                <a:ea typeface="华文细黑" panose="02010600040101010101" pitchFamily="2" charset="-122"/>
              </a:rPr>
              <a:t>专家进行论证</a:t>
            </a:r>
            <a:r>
              <a:rPr lang="zh-CN" altLang="en-US" sz="1800" dirty="0">
                <a:latin typeface="华文细黑" panose="02010600040101010101" pitchFamily="2" charset="-122"/>
                <a:ea typeface="华文细黑" panose="02010600040101010101" pitchFamily="2" charset="-122"/>
              </a:rPr>
              <a:t>。</a:t>
            </a:r>
            <a:endParaRPr lang="en-US" altLang="zh-CN" sz="1800" dirty="0">
              <a:latin typeface="华文细黑" panose="02010600040101010101" pitchFamily="2" charset="-122"/>
              <a:ea typeface="华文细黑" panose="02010600040101010101" pitchFamily="2" charset="-122"/>
            </a:endParaRPr>
          </a:p>
          <a:p>
            <a:pPr>
              <a:lnSpc>
                <a:spcPts val="2800"/>
              </a:lnSpc>
              <a:spcBef>
                <a:spcPts val="1200"/>
              </a:spcBef>
            </a:pPr>
            <a:r>
              <a:rPr lang="zh-CN" altLang="en-US" sz="1800" b="1" dirty="0">
                <a:latin typeface="华文细黑" panose="02010600040101010101" pitchFamily="2" charset="-122"/>
                <a:ea typeface="华文细黑" panose="02010600040101010101" pitchFamily="2" charset="-122"/>
              </a:rPr>
              <a:t>第十四条</a:t>
            </a:r>
            <a:r>
              <a:rPr lang="zh-CN" altLang="en-US" sz="1800" dirty="0">
                <a:latin typeface="华文细黑" panose="02010600040101010101" pitchFamily="2" charset="-122"/>
                <a:ea typeface="华文细黑" panose="02010600040101010101" pitchFamily="2" charset="-122"/>
              </a:rPr>
              <a:t>　施工单位应当严格按照专项方案组织施工，</a:t>
            </a:r>
            <a:r>
              <a:rPr lang="zh-CN" altLang="en-US" sz="1800" b="1" dirty="0">
                <a:solidFill>
                  <a:srgbClr val="FF0000"/>
                </a:solidFill>
                <a:latin typeface="华文细黑" panose="02010600040101010101" pitchFamily="2" charset="-122"/>
                <a:ea typeface="华文细黑" panose="02010600040101010101" pitchFamily="2" charset="-122"/>
              </a:rPr>
              <a:t>不得擅自修改、调整</a:t>
            </a:r>
            <a:r>
              <a:rPr lang="zh-CN" altLang="en-US" sz="1800" dirty="0">
                <a:latin typeface="华文细黑" panose="02010600040101010101" pitchFamily="2" charset="-122"/>
                <a:ea typeface="华文细黑" panose="02010600040101010101" pitchFamily="2" charset="-122"/>
              </a:rPr>
              <a:t>专项方案。</a:t>
            </a:r>
            <a:endParaRPr lang="en-US" altLang="zh-CN" sz="1800" dirty="0">
              <a:latin typeface="华文细黑" panose="02010600040101010101" pitchFamily="2" charset="-122"/>
              <a:ea typeface="华文细黑" panose="02010600040101010101" pitchFamily="2" charset="-122"/>
            </a:endParaRPr>
          </a:p>
          <a:p>
            <a:pPr>
              <a:lnSpc>
                <a:spcPts val="2800"/>
              </a:lnSpc>
              <a:spcBef>
                <a:spcPts val="1200"/>
              </a:spcBef>
              <a:buNone/>
            </a:pPr>
            <a:r>
              <a:rPr lang="zh-CN" altLang="en-US" sz="1800" dirty="0">
                <a:latin typeface="华文细黑" panose="02010600040101010101" pitchFamily="2" charset="-122"/>
                <a:ea typeface="华文细黑" panose="02010600040101010101" pitchFamily="2" charset="-122"/>
              </a:rPr>
              <a:t>        　如因设计、结构、外部环境等因素发生变化确需修改的，修改后的专项方案应当按本办法第八条重新审核。对于超过一定规模的危险性较大工程的专项方案，施工单位应当重新组织专家进行论证。</a:t>
            </a:r>
            <a:endParaRPr lang="en-US" altLang="zh-CN" sz="1800" dirty="0">
              <a:latin typeface="华文细黑" panose="02010600040101010101" pitchFamily="2" charset="-122"/>
              <a:ea typeface="华文细黑" panose="02010600040101010101" pitchFamily="2" charset="-122"/>
            </a:endParaRPr>
          </a:p>
          <a:p>
            <a:pPr>
              <a:lnSpc>
                <a:spcPts val="2800"/>
              </a:lnSpc>
              <a:spcBef>
                <a:spcPts val="1200"/>
              </a:spcBef>
            </a:pPr>
            <a:r>
              <a:rPr lang="zh-CN" altLang="en-US" sz="1800" dirty="0">
                <a:latin typeface="华文细黑" panose="02010600040101010101" pitchFamily="2" charset="-122"/>
                <a:ea typeface="华文细黑" panose="02010600040101010101" pitchFamily="2" charset="-122"/>
              </a:rPr>
              <a:t>　　</a:t>
            </a:r>
            <a:r>
              <a:rPr lang="zh-CN" altLang="en-US" sz="1800" b="1" dirty="0">
                <a:latin typeface="华文细黑" panose="02010600040101010101" pitchFamily="2" charset="-122"/>
                <a:ea typeface="华文细黑" panose="02010600040101010101" pitchFamily="2" charset="-122"/>
              </a:rPr>
              <a:t>第十五条</a:t>
            </a:r>
            <a:r>
              <a:rPr lang="zh-CN" altLang="en-US" sz="1800" dirty="0">
                <a:latin typeface="华文细黑" panose="02010600040101010101" pitchFamily="2" charset="-122"/>
                <a:ea typeface="华文细黑" panose="02010600040101010101" pitchFamily="2" charset="-122"/>
              </a:rPr>
              <a:t>　专项方案实施前，</a:t>
            </a:r>
            <a:r>
              <a:rPr lang="zh-CN" altLang="en-US" sz="1800" b="1" dirty="0">
                <a:solidFill>
                  <a:srgbClr val="FF0000"/>
                </a:solidFill>
                <a:latin typeface="华文细黑" panose="02010600040101010101" pitchFamily="2" charset="-122"/>
                <a:ea typeface="华文细黑" panose="02010600040101010101" pitchFamily="2" charset="-122"/>
              </a:rPr>
              <a:t>编制人员或项目技术负责人</a:t>
            </a:r>
            <a:r>
              <a:rPr lang="zh-CN" altLang="en-US" sz="1800" dirty="0">
                <a:latin typeface="华文细黑" panose="02010600040101010101" pitchFamily="2" charset="-122"/>
                <a:ea typeface="华文细黑" panose="02010600040101010101" pitchFamily="2" charset="-122"/>
              </a:rPr>
              <a:t>应当向现场管理人员和作业人员进行</a:t>
            </a:r>
            <a:r>
              <a:rPr lang="zh-CN" altLang="en-US" sz="1800" b="1" dirty="0">
                <a:solidFill>
                  <a:srgbClr val="FF0000"/>
                </a:solidFill>
                <a:latin typeface="华文细黑" panose="02010600040101010101" pitchFamily="2" charset="-122"/>
                <a:ea typeface="华文细黑" panose="02010600040101010101" pitchFamily="2" charset="-122"/>
              </a:rPr>
              <a:t>安全技术交底</a:t>
            </a:r>
            <a:r>
              <a:rPr lang="zh-CN" altLang="en-US" sz="1800" dirty="0">
                <a:latin typeface="华文细黑" panose="02010600040101010101" pitchFamily="2" charset="-122"/>
                <a:ea typeface="华文细黑" panose="02010600040101010101" pitchFamily="2" charset="-122"/>
              </a:rPr>
              <a:t>。</a:t>
            </a:r>
            <a:endParaRPr lang="en-US" altLang="zh-CN" sz="1800" dirty="0">
              <a:latin typeface="华文细黑" panose="02010600040101010101" pitchFamily="2" charset="-122"/>
              <a:ea typeface="华文细黑" panose="02010600040101010101" pitchFamily="2" charset="-122"/>
            </a:endParaRPr>
          </a:p>
          <a:p>
            <a:pPr>
              <a:lnSpc>
                <a:spcPts val="2800"/>
              </a:lnSpc>
              <a:spcBef>
                <a:spcPts val="1200"/>
              </a:spcBef>
            </a:pPr>
            <a:r>
              <a:rPr lang="zh-CN" altLang="en-US" sz="1800" dirty="0">
                <a:latin typeface="华文细黑" panose="02010600040101010101" pitchFamily="2" charset="-122"/>
                <a:ea typeface="华文细黑" panose="02010600040101010101" pitchFamily="2" charset="-122"/>
              </a:rPr>
              <a:t>　　</a:t>
            </a:r>
            <a:r>
              <a:rPr lang="zh-CN" altLang="en-US" sz="1800" b="1" dirty="0">
                <a:latin typeface="华文细黑" panose="02010600040101010101" pitchFamily="2" charset="-122"/>
                <a:ea typeface="华文细黑" panose="02010600040101010101" pitchFamily="2" charset="-122"/>
              </a:rPr>
              <a:t>第十六条</a:t>
            </a:r>
            <a:r>
              <a:rPr lang="zh-CN" altLang="en-US" sz="1800" dirty="0">
                <a:latin typeface="华文细黑" panose="02010600040101010101" pitchFamily="2" charset="-122"/>
                <a:ea typeface="华文细黑" panose="02010600040101010101" pitchFamily="2" charset="-122"/>
              </a:rPr>
              <a:t>　施工单位应当指定专人对专项方案实施情况进行现场监督和按规定进行监测。发现不按照专项方案施工的，应当要求其立即整改；发现有危及人身安全紧急情况的，应当立即组织作业人员撤离危险区域。</a:t>
            </a:r>
            <a:br>
              <a:rPr lang="en-US" altLang="zh-CN" sz="1800" dirty="0">
                <a:latin typeface="华文细黑" panose="02010600040101010101" pitchFamily="2" charset="-122"/>
                <a:ea typeface="华文细黑" panose="02010600040101010101" pitchFamily="2" charset="-122"/>
              </a:rPr>
            </a:br>
            <a:r>
              <a:rPr lang="zh-CN" altLang="en-US" sz="1800" dirty="0">
                <a:latin typeface="华文细黑" panose="02010600040101010101" pitchFamily="2" charset="-122"/>
                <a:ea typeface="华文细黑" panose="02010600040101010101" pitchFamily="2" charset="-122"/>
              </a:rPr>
              <a:t>　　</a:t>
            </a:r>
            <a:r>
              <a:rPr lang="zh-CN" altLang="en-US" sz="1800" b="1" dirty="0">
                <a:solidFill>
                  <a:srgbClr val="FF0000"/>
                </a:solidFill>
                <a:latin typeface="华文细黑" panose="02010600040101010101" pitchFamily="2" charset="-122"/>
                <a:ea typeface="华文细黑" panose="02010600040101010101" pitchFamily="2" charset="-122"/>
              </a:rPr>
              <a:t>施工单位技术负责人应当定期巡查专项方案实施情况</a:t>
            </a:r>
            <a:r>
              <a:rPr lang="zh-CN" altLang="en-US" sz="1800" dirty="0">
                <a:latin typeface="华文细黑" panose="02010600040101010101" pitchFamily="2" charset="-122"/>
                <a:ea typeface="华文细黑" panose="02010600040101010101" pitchFamily="2" charset="-122"/>
              </a:rPr>
              <a:t>。</a:t>
            </a:r>
            <a:endParaRPr lang="zh-CN" altLang="en-US" sz="1800" dirty="0">
              <a:latin typeface="华文细黑" panose="02010600040101010101" pitchFamily="2" charset="-122"/>
              <a:ea typeface="华文细黑" panose="0201060004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274638"/>
            <a:ext cx="6707088" cy="418058"/>
          </a:xfrm>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rgbClr val="0070C0"/>
                </a:solidFill>
                <a:effectLst/>
                <a:uLnTx/>
                <a:uFillTx/>
                <a:latin typeface="+mj-lt"/>
                <a:ea typeface="+mj-ea"/>
                <a:cs typeface="+mj-cs"/>
              </a:rPr>
              <a:t>二、范围及识别</a:t>
            </a:r>
            <a:endParaRPr kumimoji="0" lang="zh-CN" altLang="en-US" sz="3600" b="1" i="0" u="none" strike="noStrike" kern="1200" cap="none" spc="0" normalizeH="0" baseline="0" noProof="0" dirty="0">
              <a:ln>
                <a:noFill/>
              </a:ln>
              <a:solidFill>
                <a:srgbClr val="0070C0"/>
              </a:solidFill>
              <a:effectLst/>
              <a:uLnTx/>
              <a:uFillTx/>
              <a:latin typeface="+mj-lt"/>
              <a:ea typeface="+mj-ea"/>
              <a:cs typeface="+mj-cs"/>
            </a:endParaRPr>
          </a:p>
        </p:txBody>
      </p:sp>
      <p:cxnSp>
        <p:nvCxnSpPr>
          <p:cNvPr id="4" name="直接连接符 3"/>
          <p:cNvCxnSpPr/>
          <p:nvPr/>
        </p:nvCxnSpPr>
        <p:spPr>
          <a:xfrm flipV="1">
            <a:off x="1524000" y="692150"/>
            <a:ext cx="9180513" cy="73025"/>
          </a:xfrm>
          <a:prstGeom prst="line">
            <a:avLst/>
          </a:prstGeom>
          <a:ln w="34925" cmpd="thinThick">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a:graphicFrameLocks noGrp="1"/>
          </p:cNvGraphicFramePr>
          <p:nvPr/>
        </p:nvGraphicFramePr>
        <p:xfrm>
          <a:off x="1919288" y="985838"/>
          <a:ext cx="8497570" cy="3163570"/>
        </p:xfrm>
        <a:graphic>
          <a:graphicData uri="http://schemas.openxmlformats.org/drawingml/2006/table">
            <a:tbl>
              <a:tblPr/>
              <a:tblGrid>
                <a:gridCol w="373380"/>
                <a:gridCol w="781050"/>
                <a:gridCol w="2446020"/>
                <a:gridCol w="4897120"/>
              </a:tblGrid>
              <a:tr h="552131">
                <a:tc>
                  <a:txBody>
                    <a:bodyPr/>
                    <a:lstStyle/>
                    <a:p>
                      <a:pPr algn="ctr">
                        <a:spcAft>
                          <a:spcPts val="0"/>
                        </a:spcAft>
                      </a:pPr>
                      <a:r>
                        <a:rPr lang="zh-CN" sz="1600" kern="100" dirty="0">
                          <a:latin typeface="Calibri" panose="020F05020202040302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600" b="1" kern="100" dirty="0">
                          <a:latin typeface="Calibri" panose="020F0502020204030204"/>
                          <a:ea typeface="宋体" panose="02010600030101010101" pitchFamily="2" charset="-122"/>
                          <a:cs typeface="宋体" panose="02010600030101010101" pitchFamily="2" charset="-122"/>
                        </a:rPr>
                        <a:t>危险性较大的分部分项工程范围</a:t>
                      </a:r>
                      <a:endParaRPr lang="zh-CN" sz="1600" kern="100" dirty="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600" b="1" kern="100" dirty="0">
                          <a:latin typeface="Calibri" panose="020F0502020204030204"/>
                          <a:ea typeface="宋体" panose="02010600030101010101" pitchFamily="2" charset="-122"/>
                          <a:cs typeface="宋体" panose="02010600030101010101" pitchFamily="2" charset="-122"/>
                        </a:rPr>
                        <a:t>超过一定规模的危险性较大的分部分项工程范围</a:t>
                      </a:r>
                      <a:endParaRPr lang="zh-CN" sz="1600" kern="100" dirty="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085">
                <a:tc>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一</a:t>
                      </a:r>
                      <a:endParaRPr lang="zh-CN" sz="1600" kern="10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基坑支护、降水工程</a:t>
                      </a:r>
                      <a:endParaRPr lang="zh-CN" sz="1600" kern="10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开挖深度超过</a:t>
                      </a:r>
                      <a:r>
                        <a:rPr lang="en-US" sz="1600" b="1" kern="100" dirty="0">
                          <a:solidFill>
                            <a:srgbClr val="FF0000"/>
                          </a:solidFill>
                          <a:latin typeface="Calibri" panose="020F0502020204030204"/>
                          <a:ea typeface="宋体" panose="02010600030101010101" pitchFamily="2" charset="-122"/>
                          <a:cs typeface="宋体" panose="02010600030101010101" pitchFamily="2" charset="-122"/>
                        </a:rPr>
                        <a:t>3m</a:t>
                      </a:r>
                      <a:r>
                        <a:rPr lang="zh-CN" sz="1600" b="1" kern="100" dirty="0">
                          <a:solidFill>
                            <a:srgbClr val="FF0000"/>
                          </a:solidFill>
                          <a:latin typeface="Calibri" panose="020F0502020204030204"/>
                          <a:ea typeface="宋体" panose="02010600030101010101" pitchFamily="2" charset="-122"/>
                          <a:cs typeface="宋体" panose="02010600030101010101" pitchFamily="2" charset="-122"/>
                        </a:rPr>
                        <a:t>（含</a:t>
                      </a:r>
                      <a:r>
                        <a:rPr lang="en-US" sz="1600" b="1" kern="100" dirty="0">
                          <a:solidFill>
                            <a:srgbClr val="FF0000"/>
                          </a:solidFill>
                          <a:latin typeface="Calibri" panose="020F0502020204030204"/>
                          <a:ea typeface="宋体" panose="02010600030101010101" pitchFamily="2" charset="-122"/>
                          <a:cs typeface="宋体" panose="02010600030101010101" pitchFamily="2" charset="-122"/>
                        </a:rPr>
                        <a:t>3m</a:t>
                      </a:r>
                      <a:r>
                        <a:rPr lang="zh-CN" sz="1600" kern="100" dirty="0">
                          <a:latin typeface="Calibri" panose="020F0502020204030204"/>
                          <a:ea typeface="宋体" panose="02010600030101010101" pitchFamily="2" charset="-122"/>
                          <a:cs typeface="宋体" panose="02010600030101010101" pitchFamily="2" charset="-122"/>
                        </a:rPr>
                        <a:t>）或虽未超过</a:t>
                      </a:r>
                      <a:r>
                        <a:rPr lang="en-US" sz="1600" kern="100" dirty="0">
                          <a:latin typeface="Calibri" panose="020F0502020204030204"/>
                          <a:ea typeface="宋体" panose="02010600030101010101" pitchFamily="2" charset="-122"/>
                          <a:cs typeface="宋体" panose="02010600030101010101" pitchFamily="2" charset="-122"/>
                        </a:rPr>
                        <a:t>3m</a:t>
                      </a:r>
                      <a:r>
                        <a:rPr lang="zh-CN" sz="1600" kern="100" dirty="0">
                          <a:latin typeface="Calibri" panose="020F0502020204030204"/>
                          <a:ea typeface="宋体" panose="02010600030101010101" pitchFamily="2" charset="-122"/>
                          <a:cs typeface="宋体" panose="02010600030101010101" pitchFamily="2" charset="-122"/>
                        </a:rPr>
                        <a:t>但地质条件和周边环境复杂的基坑（槽）支护、降水工程。</a:t>
                      </a:r>
                      <a:endParaRPr lang="zh-CN" sz="1600" kern="100" dirty="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（一）深基坑工程中开挖深度</a:t>
                      </a:r>
                      <a:r>
                        <a:rPr lang="zh-CN" sz="1600" kern="100" dirty="0" smtClean="0">
                          <a:latin typeface="Calibri" panose="020F0502020204030204"/>
                          <a:ea typeface="宋体" panose="02010600030101010101" pitchFamily="2" charset="-122"/>
                          <a:cs typeface="宋体" panose="02010600030101010101" pitchFamily="2" charset="-122"/>
                        </a:rPr>
                        <a:t>超过</a:t>
                      </a:r>
                      <a:r>
                        <a:rPr lang="en-US" altLang="zh-CN" sz="1600" b="1" kern="100" dirty="0" smtClean="0">
                          <a:solidFill>
                            <a:srgbClr val="FF0000"/>
                          </a:solidFill>
                          <a:latin typeface="Calibri" panose="020F0502020204030204"/>
                          <a:ea typeface="宋体" panose="02010600030101010101" pitchFamily="2" charset="-122"/>
                          <a:cs typeface="宋体" panose="02010600030101010101" pitchFamily="2" charset="-122"/>
                        </a:rPr>
                        <a:t>5m</a:t>
                      </a:r>
                      <a:r>
                        <a:rPr lang="zh-CN" sz="1600" b="1" kern="100" dirty="0" smtClean="0">
                          <a:solidFill>
                            <a:srgbClr val="FF0000"/>
                          </a:solidFill>
                          <a:latin typeface="Calibri" panose="020F0502020204030204"/>
                          <a:ea typeface="宋体" panose="02010600030101010101" pitchFamily="2" charset="-122"/>
                          <a:cs typeface="宋体" panose="02010600030101010101" pitchFamily="2" charset="-122"/>
                        </a:rPr>
                        <a:t>（含</a:t>
                      </a:r>
                      <a:r>
                        <a:rPr lang="en-US" altLang="zh-CN" sz="1600" b="1" kern="100" dirty="0" smtClean="0">
                          <a:solidFill>
                            <a:srgbClr val="FF0000"/>
                          </a:solidFill>
                          <a:latin typeface="Calibri" panose="020F0502020204030204"/>
                          <a:ea typeface="宋体" panose="02010600030101010101" pitchFamily="2" charset="-122"/>
                          <a:cs typeface="宋体" panose="02010600030101010101" pitchFamily="2" charset="-122"/>
                        </a:rPr>
                        <a:t>5m</a:t>
                      </a:r>
                      <a:r>
                        <a:rPr lang="zh-CN" sz="1600" b="1" kern="100" dirty="0" smtClean="0">
                          <a:solidFill>
                            <a:srgbClr val="FF0000"/>
                          </a:solidFill>
                          <a:latin typeface="Calibri" panose="020F0502020204030204"/>
                          <a:ea typeface="宋体" panose="02010600030101010101" pitchFamily="2" charset="-122"/>
                          <a:cs typeface="宋体" panose="02010600030101010101" pitchFamily="2" charset="-122"/>
                        </a:rPr>
                        <a:t>）</a:t>
                      </a:r>
                      <a:r>
                        <a:rPr lang="zh-CN" sz="1600" kern="100" dirty="0">
                          <a:latin typeface="Calibri" panose="020F0502020204030204"/>
                          <a:ea typeface="宋体" panose="02010600030101010101" pitchFamily="2" charset="-122"/>
                          <a:cs typeface="宋体" panose="02010600030101010101" pitchFamily="2" charset="-122"/>
                        </a:rPr>
                        <a:t>的基坑（槽）的土方支护、降水工程。</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（二）深基坑工程中开挖深度虽未超过</a:t>
                      </a:r>
                      <a:r>
                        <a:rPr lang="en-US" sz="1600" b="1" kern="100" dirty="0">
                          <a:solidFill>
                            <a:srgbClr val="FF0000"/>
                          </a:solidFill>
                          <a:latin typeface="Calibri" panose="020F0502020204030204"/>
                          <a:ea typeface="宋体" panose="02010600030101010101" pitchFamily="2" charset="-122"/>
                          <a:cs typeface="宋体" panose="02010600030101010101" pitchFamily="2" charset="-122"/>
                        </a:rPr>
                        <a:t>5m</a:t>
                      </a:r>
                      <a:r>
                        <a:rPr lang="zh-CN" sz="1600" kern="100" dirty="0">
                          <a:latin typeface="Calibri" panose="020F0502020204030204"/>
                          <a:ea typeface="宋体" panose="02010600030101010101" pitchFamily="2" charset="-122"/>
                          <a:cs typeface="宋体" panose="02010600030101010101" pitchFamily="2" charset="-122"/>
                        </a:rPr>
                        <a:t>，但地质条件、周围环境和地下管线复杂，或影响毗邻建筑（构筑）物安全的基坑（槽）的土方支护、降水工程。</a:t>
                      </a:r>
                      <a:endParaRPr lang="zh-CN" sz="1600" kern="100" dirty="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128">
                <a:tc>
                  <a:txBody>
                    <a:bodyPr/>
                    <a:lstStyle/>
                    <a:p>
                      <a:pPr algn="ctr">
                        <a:spcAft>
                          <a:spcPts val="0"/>
                        </a:spcAft>
                      </a:pPr>
                      <a:r>
                        <a:rPr lang="zh-CN" sz="1600" b="1" kern="100" dirty="0">
                          <a:latin typeface="Calibri" panose="020F0502020204030204"/>
                          <a:ea typeface="宋体" panose="02010600030101010101" pitchFamily="2" charset="-122"/>
                          <a:cs typeface="宋体" panose="02010600030101010101" pitchFamily="2" charset="-122"/>
                        </a:rPr>
                        <a:t>二</a:t>
                      </a:r>
                      <a:endParaRPr lang="zh-CN" sz="1600" kern="100" dirty="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土方开挖工程</a:t>
                      </a:r>
                      <a:endParaRPr lang="zh-CN" sz="1600" kern="10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latin typeface="Calibri" panose="020F0502020204030204"/>
                          <a:ea typeface="宋体" panose="02010600030101010101" pitchFamily="2" charset="-122"/>
                          <a:cs typeface="宋体" panose="02010600030101010101" pitchFamily="2" charset="-122"/>
                        </a:rPr>
                        <a:t>开挖深度超过</a:t>
                      </a:r>
                      <a:r>
                        <a:rPr lang="en-US" sz="1600" b="1" kern="100" dirty="0">
                          <a:solidFill>
                            <a:srgbClr val="FF0000"/>
                          </a:solidFill>
                          <a:latin typeface="Calibri" panose="020F0502020204030204"/>
                          <a:ea typeface="宋体" panose="02010600030101010101" pitchFamily="2" charset="-122"/>
                          <a:cs typeface="宋体" panose="02010600030101010101" pitchFamily="2" charset="-122"/>
                        </a:rPr>
                        <a:t>3m</a:t>
                      </a:r>
                      <a:r>
                        <a:rPr lang="zh-CN" sz="1600" b="1" kern="100" dirty="0">
                          <a:solidFill>
                            <a:srgbClr val="FF0000"/>
                          </a:solidFill>
                          <a:latin typeface="Calibri" panose="020F0502020204030204"/>
                          <a:ea typeface="宋体" panose="02010600030101010101" pitchFamily="2" charset="-122"/>
                          <a:cs typeface="宋体" panose="02010600030101010101" pitchFamily="2" charset="-122"/>
                        </a:rPr>
                        <a:t>（含</a:t>
                      </a:r>
                      <a:r>
                        <a:rPr lang="en-US" sz="1600" b="1" kern="100" dirty="0">
                          <a:solidFill>
                            <a:srgbClr val="FF0000"/>
                          </a:solidFill>
                          <a:latin typeface="Calibri" panose="020F0502020204030204"/>
                          <a:ea typeface="宋体" panose="02010600030101010101" pitchFamily="2" charset="-122"/>
                          <a:cs typeface="宋体" panose="02010600030101010101" pitchFamily="2" charset="-122"/>
                        </a:rPr>
                        <a:t>3m</a:t>
                      </a:r>
                      <a:r>
                        <a:rPr lang="zh-CN" sz="1600" kern="100" dirty="0">
                          <a:latin typeface="Calibri" panose="020F0502020204030204"/>
                          <a:ea typeface="宋体" panose="02010600030101010101" pitchFamily="2" charset="-122"/>
                          <a:cs typeface="宋体" panose="02010600030101010101" pitchFamily="2" charset="-122"/>
                        </a:rPr>
                        <a:t>）的基坑（槽）的土方开挖工程</a:t>
                      </a:r>
                      <a:endParaRPr lang="zh-CN" sz="1600" kern="100" dirty="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（一）深基坑工程中开挖深度</a:t>
                      </a:r>
                      <a:r>
                        <a:rPr lang="zh-CN" sz="1600" kern="100" dirty="0" smtClean="0">
                          <a:latin typeface="Calibri" panose="020F0502020204030204"/>
                          <a:ea typeface="宋体" panose="02010600030101010101" pitchFamily="2" charset="-122"/>
                          <a:cs typeface="宋体" panose="02010600030101010101" pitchFamily="2" charset="-122"/>
                        </a:rPr>
                        <a:t>超过</a:t>
                      </a:r>
                      <a:r>
                        <a:rPr lang="en-US" altLang="zh-CN" sz="1600" b="1" kern="100" dirty="0" smtClean="0">
                          <a:solidFill>
                            <a:srgbClr val="FF0000"/>
                          </a:solidFill>
                          <a:latin typeface="Calibri" panose="020F0502020204030204"/>
                          <a:ea typeface="宋体" panose="02010600030101010101" pitchFamily="2" charset="-122"/>
                          <a:cs typeface="宋体" panose="02010600030101010101" pitchFamily="2" charset="-122"/>
                        </a:rPr>
                        <a:t>5m</a:t>
                      </a:r>
                      <a:r>
                        <a:rPr lang="zh-CN" sz="1600" b="1" kern="100" dirty="0" smtClean="0">
                          <a:solidFill>
                            <a:srgbClr val="FF0000"/>
                          </a:solidFill>
                          <a:latin typeface="Calibri" panose="020F0502020204030204"/>
                          <a:ea typeface="宋体" panose="02010600030101010101" pitchFamily="2" charset="-122"/>
                          <a:cs typeface="宋体" panose="02010600030101010101" pitchFamily="2" charset="-122"/>
                        </a:rPr>
                        <a:t>（含</a:t>
                      </a:r>
                      <a:r>
                        <a:rPr lang="en-US" altLang="zh-CN" sz="1600" b="1" kern="100" dirty="0" smtClean="0">
                          <a:solidFill>
                            <a:srgbClr val="FF0000"/>
                          </a:solidFill>
                          <a:latin typeface="Calibri" panose="020F0502020204030204"/>
                          <a:ea typeface="宋体" panose="02010600030101010101" pitchFamily="2" charset="-122"/>
                          <a:cs typeface="宋体" panose="02010600030101010101" pitchFamily="2" charset="-122"/>
                        </a:rPr>
                        <a:t>5m</a:t>
                      </a:r>
                      <a:r>
                        <a:rPr lang="zh-CN" sz="1600" b="1" kern="100" dirty="0" smtClean="0">
                          <a:solidFill>
                            <a:srgbClr val="FF0000"/>
                          </a:solidFill>
                          <a:latin typeface="Calibri" panose="020F0502020204030204"/>
                          <a:ea typeface="宋体" panose="02010600030101010101" pitchFamily="2" charset="-122"/>
                          <a:cs typeface="宋体" panose="02010600030101010101" pitchFamily="2" charset="-122"/>
                        </a:rPr>
                        <a:t>）</a:t>
                      </a:r>
                      <a:r>
                        <a:rPr lang="zh-CN" sz="1600" kern="100" dirty="0">
                          <a:latin typeface="Calibri" panose="020F0502020204030204"/>
                          <a:ea typeface="宋体" panose="02010600030101010101" pitchFamily="2" charset="-122"/>
                          <a:cs typeface="宋体" panose="02010600030101010101" pitchFamily="2" charset="-122"/>
                        </a:rPr>
                        <a:t>的基坑（槽）的土方开挖工程。</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（二）深基坑工程中开挖深度虽未超过</a:t>
                      </a:r>
                      <a:r>
                        <a:rPr lang="en-US" sz="1600" kern="100" dirty="0">
                          <a:latin typeface="Calibri" panose="020F0502020204030204"/>
                          <a:ea typeface="宋体" panose="02010600030101010101" pitchFamily="2" charset="-122"/>
                          <a:cs typeface="宋体" panose="02010600030101010101" pitchFamily="2" charset="-122"/>
                        </a:rPr>
                        <a:t>5m</a:t>
                      </a:r>
                      <a:r>
                        <a:rPr lang="zh-CN" sz="1600" kern="100" dirty="0">
                          <a:latin typeface="Calibri" panose="020F0502020204030204"/>
                          <a:ea typeface="宋体" panose="02010600030101010101" pitchFamily="2" charset="-122"/>
                          <a:cs typeface="宋体" panose="02010600030101010101" pitchFamily="2" charset="-122"/>
                        </a:rPr>
                        <a:t>，但地质条件、周围环境和地下管线复杂，或影响毗邻建筑（构筑）物安全的基坑（槽）的土方开挖工程。</a:t>
                      </a:r>
                      <a:endParaRPr lang="zh-CN" sz="1600" kern="100" dirty="0">
                        <a:latin typeface="Calibri" panose="020F0502020204030204"/>
                        <a:ea typeface="宋体" panose="02010600030101010101" pitchFamily="2" charset="-122"/>
                        <a:cs typeface="Times New Roman" panose="02020603050405020304"/>
                      </a:endParaRPr>
                    </a:p>
                  </a:txBody>
                  <a:tcPr marL="64660" marR="64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703512" y="4365104"/>
            <a:ext cx="8784976" cy="216852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schemeClr val="lt1"/>
                </a:solidFill>
                <a:effectLst/>
                <a:uLnTx/>
                <a:uFillTx/>
                <a:latin typeface="+mn-lt"/>
                <a:ea typeface="+mn-ea"/>
                <a:cs typeface="+mn-cs"/>
              </a:rPr>
              <a:t>广西地方标准</a:t>
            </a:r>
            <a:r>
              <a:rPr kumimoji="0" lang="en-US" altLang="zh-CN" sz="1500" b="0" i="0" u="none" strike="noStrike" kern="1200" cap="none" spc="0" normalizeH="0" baseline="0" noProof="0" dirty="0" smtClean="0">
                <a:ln>
                  <a:noFill/>
                </a:ln>
                <a:solidFill>
                  <a:schemeClr val="lt1"/>
                </a:solidFill>
                <a:effectLst/>
                <a:uLnTx/>
                <a:uFillTx/>
                <a:latin typeface="+mn-lt"/>
                <a:ea typeface="+mn-ea"/>
                <a:cs typeface="+mn-cs"/>
              </a:rPr>
              <a:t>《</a:t>
            </a:r>
            <a:r>
              <a:rPr kumimoji="0" lang="zh-CN" altLang="en-US" sz="1500" b="0" i="0" u="none" strike="noStrike" kern="1200" cap="none" spc="0" normalizeH="0" baseline="0" noProof="0" dirty="0" smtClean="0">
                <a:ln>
                  <a:noFill/>
                </a:ln>
                <a:solidFill>
                  <a:schemeClr val="lt1"/>
                </a:solidFill>
                <a:effectLst/>
                <a:uLnTx/>
                <a:uFillTx/>
                <a:latin typeface="+mn-lt"/>
                <a:ea typeface="+mn-ea"/>
                <a:cs typeface="+mn-cs"/>
              </a:rPr>
              <a:t>建筑基坑安全管理规范</a:t>
            </a:r>
            <a:r>
              <a:rPr kumimoji="0" lang="en-US" altLang="zh-CN" sz="1500" b="0" i="0" u="none" strike="noStrike" kern="1200" cap="none" spc="0" normalizeH="0" baseline="0" noProof="0" dirty="0" smtClean="0">
                <a:ln>
                  <a:noFill/>
                </a:ln>
                <a:solidFill>
                  <a:schemeClr val="lt1"/>
                </a:solidFill>
                <a:effectLst/>
                <a:uLnTx/>
                <a:uFillTx/>
                <a:latin typeface="+mn-lt"/>
                <a:ea typeface="+mn-ea"/>
                <a:cs typeface="+mn-cs"/>
              </a:rPr>
              <a:t>》</a:t>
            </a:r>
            <a:r>
              <a:rPr kumimoji="0" lang="zh-CN" altLang="en-US" sz="1500" b="0" i="0" u="none" strike="noStrike" kern="1200" cap="none" spc="0" normalizeH="0" baseline="0" noProof="0" dirty="0" smtClean="0">
                <a:ln>
                  <a:noFill/>
                </a:ln>
                <a:solidFill>
                  <a:schemeClr val="lt1"/>
                </a:solidFill>
                <a:effectLst/>
                <a:uLnTx/>
                <a:uFillTx/>
                <a:latin typeface="+mn-lt"/>
                <a:ea typeface="+mn-ea"/>
                <a:cs typeface="+mn-cs"/>
              </a:rPr>
              <a:t>：</a:t>
            </a:r>
            <a:endParaRPr kumimoji="0" lang="en-US" altLang="zh-CN" sz="15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rgbClr val="FF0000"/>
                </a:solidFill>
                <a:effectLst/>
                <a:uLnTx/>
                <a:uFillTx/>
                <a:latin typeface="+mn-lt"/>
                <a:ea typeface="+mn-ea"/>
                <a:cs typeface="+mn-cs"/>
              </a:rPr>
              <a:t>  深</a:t>
            </a:r>
            <a:r>
              <a:rPr kumimoji="0" lang="zh-CN" altLang="en-US" sz="1500" b="0" i="0" u="none" strike="noStrike" kern="1200" cap="none" spc="0" normalizeH="0" baseline="0" noProof="0" dirty="0">
                <a:ln>
                  <a:noFill/>
                </a:ln>
                <a:solidFill>
                  <a:srgbClr val="FF0000"/>
                </a:solidFill>
                <a:effectLst/>
                <a:uLnTx/>
                <a:uFillTx/>
                <a:latin typeface="+mn-lt"/>
                <a:ea typeface="+mn-ea"/>
                <a:cs typeface="+mn-cs"/>
              </a:rPr>
              <a:t>基坑设计方案论证</a:t>
            </a:r>
            <a:r>
              <a:rPr kumimoji="0" lang="zh-CN" altLang="en-US" sz="1500" b="0" i="0" u="none" strike="noStrike" kern="1200" cap="none" spc="0" normalizeH="0" baseline="0" noProof="0" dirty="0" smtClean="0">
                <a:ln>
                  <a:noFill/>
                </a:ln>
                <a:solidFill>
                  <a:schemeClr val="lt1"/>
                </a:solidFill>
                <a:effectLst/>
                <a:uLnTx/>
                <a:uFillTx/>
                <a:latin typeface="+mn-lt"/>
                <a:ea typeface="+mn-ea"/>
                <a:cs typeface="+mn-cs"/>
              </a:rPr>
              <a:t>：开挖</a:t>
            </a:r>
            <a:r>
              <a:rPr kumimoji="0" lang="zh-CN" altLang="en-US" sz="1500" b="0" i="0" u="none" strike="noStrike" kern="1200" cap="none" spc="0" normalizeH="0" baseline="0" noProof="0" dirty="0">
                <a:ln>
                  <a:noFill/>
                </a:ln>
                <a:solidFill>
                  <a:schemeClr val="lt1"/>
                </a:solidFill>
                <a:effectLst/>
                <a:uLnTx/>
                <a:uFillTx/>
                <a:latin typeface="+mn-lt"/>
                <a:ea typeface="+mn-ea"/>
                <a:cs typeface="+mn-cs"/>
              </a:rPr>
              <a:t>深度达到或超过</a:t>
            </a:r>
            <a:r>
              <a:rPr kumimoji="0" lang="en-US" sz="1500" b="0" i="0" u="none" strike="noStrike" kern="1200" cap="none" spc="0" normalizeH="0" baseline="0" noProof="0" dirty="0">
                <a:ln>
                  <a:noFill/>
                </a:ln>
                <a:solidFill>
                  <a:schemeClr val="lt1"/>
                </a:solidFill>
                <a:effectLst/>
                <a:uLnTx/>
                <a:uFillTx/>
                <a:latin typeface="+mn-lt"/>
                <a:ea typeface="+mn-ea"/>
                <a:cs typeface="+mn-cs"/>
              </a:rPr>
              <a:t>10m</a:t>
            </a:r>
            <a:r>
              <a:rPr kumimoji="0" lang="zh-CN" altLang="en-US" sz="1500" b="0" i="0" u="none" strike="noStrike" kern="1200" cap="none" spc="0" normalizeH="0" baseline="0" noProof="0" dirty="0">
                <a:ln>
                  <a:noFill/>
                </a:ln>
                <a:solidFill>
                  <a:schemeClr val="lt1"/>
                </a:solidFill>
                <a:effectLst/>
                <a:uLnTx/>
                <a:uFillTx/>
                <a:latin typeface="+mn-lt"/>
                <a:ea typeface="+mn-ea"/>
                <a:cs typeface="+mn-cs"/>
              </a:rPr>
              <a:t>，或开挖深度不足</a:t>
            </a:r>
            <a:r>
              <a:rPr kumimoji="0" lang="en-US" sz="1500" b="0" i="0" u="none" strike="noStrike" kern="1200" cap="none" spc="0" normalizeH="0" baseline="0" noProof="0" dirty="0">
                <a:ln>
                  <a:noFill/>
                </a:ln>
                <a:solidFill>
                  <a:schemeClr val="lt1"/>
                </a:solidFill>
                <a:effectLst/>
                <a:uLnTx/>
                <a:uFillTx/>
                <a:latin typeface="+mn-lt"/>
                <a:ea typeface="+mn-ea"/>
                <a:cs typeface="+mn-cs"/>
              </a:rPr>
              <a:t>10m</a:t>
            </a:r>
            <a:r>
              <a:rPr kumimoji="0" lang="zh-CN" altLang="en-US" sz="1500" b="0" i="0" u="none" strike="noStrike" kern="1200" cap="none" spc="0" normalizeH="0" baseline="0" noProof="0" dirty="0">
                <a:ln>
                  <a:noFill/>
                </a:ln>
                <a:solidFill>
                  <a:schemeClr val="lt1"/>
                </a:solidFill>
                <a:effectLst/>
                <a:uLnTx/>
                <a:uFillTx/>
                <a:latin typeface="+mn-lt"/>
                <a:ea typeface="+mn-ea"/>
                <a:cs typeface="+mn-cs"/>
              </a:rPr>
              <a:t>但现场水文地质条件、周边环境和地下管线特别复杂，开挖</a:t>
            </a:r>
            <a:r>
              <a:rPr kumimoji="0" lang="zh-CN" altLang="en-US" sz="1500" b="0" i="0" u="none" strike="noStrike" kern="1200" cap="none" spc="0" normalizeH="0" baseline="0" noProof="0" dirty="0" smtClean="0">
                <a:ln>
                  <a:noFill/>
                </a:ln>
                <a:solidFill>
                  <a:schemeClr val="lt1"/>
                </a:solidFill>
                <a:effectLst/>
                <a:uLnTx/>
                <a:uFillTx/>
                <a:latin typeface="+mn-lt"/>
                <a:ea typeface="+mn-ea"/>
                <a:cs typeface="+mn-cs"/>
              </a:rPr>
              <a:t>后有可能对</a:t>
            </a:r>
            <a:r>
              <a:rPr kumimoji="0" lang="zh-CN" altLang="en-US" sz="1500" b="0" i="0" u="none" strike="noStrike" kern="1200" cap="none" spc="0" normalizeH="0" baseline="0" noProof="0" dirty="0">
                <a:ln>
                  <a:noFill/>
                </a:ln>
                <a:solidFill>
                  <a:schemeClr val="lt1"/>
                </a:solidFill>
                <a:effectLst/>
                <a:uLnTx/>
                <a:uFillTx/>
                <a:latin typeface="+mn-lt"/>
                <a:ea typeface="+mn-ea"/>
                <a:cs typeface="+mn-cs"/>
              </a:rPr>
              <a:t>周边环境产生严重不良影响或造成破坏的深基坑，应进行设计方案论证</a:t>
            </a:r>
            <a:r>
              <a:rPr kumimoji="0" lang="zh-CN" altLang="en-US" sz="1500" b="0" i="0" u="none" strike="noStrike" kern="1200" cap="none" spc="0" normalizeH="0" baseline="0" noProof="0" dirty="0" smtClean="0">
                <a:ln>
                  <a:noFill/>
                </a:ln>
                <a:solidFill>
                  <a:schemeClr val="lt1"/>
                </a:solidFill>
                <a:effectLst/>
                <a:uLnTx/>
                <a:uFillTx/>
                <a:latin typeface="+mn-lt"/>
                <a:ea typeface="+mn-ea"/>
                <a:cs typeface="+mn-cs"/>
              </a:rPr>
              <a:t>；</a:t>
            </a:r>
            <a:endParaRPr kumimoji="0" lang="en-US" altLang="zh-CN" sz="15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lt1"/>
                </a:solidFill>
                <a:effectLst/>
                <a:uLnTx/>
                <a:uFillTx/>
                <a:latin typeface="+mn-lt"/>
                <a:ea typeface="+mn-ea"/>
                <a:cs typeface="+mn-cs"/>
              </a:rPr>
              <a:t> 在</a:t>
            </a:r>
            <a:r>
              <a:rPr kumimoji="0" lang="zh-CN" altLang="en-US" sz="1500" b="0" i="0" u="none" strike="noStrike" kern="1200" cap="none" spc="0" normalizeH="0" baseline="0" noProof="0" dirty="0">
                <a:ln>
                  <a:noFill/>
                </a:ln>
                <a:solidFill>
                  <a:schemeClr val="lt1"/>
                </a:solidFill>
                <a:effectLst/>
                <a:uLnTx/>
                <a:uFillTx/>
                <a:latin typeface="+mn-lt"/>
                <a:ea typeface="+mn-ea"/>
                <a:cs typeface="+mn-cs"/>
              </a:rPr>
              <a:t>基坑开挖过程中和支护结构使用期内，</a:t>
            </a:r>
            <a:r>
              <a:rPr kumimoji="0" lang="zh-CN" altLang="en-US" sz="1500" b="0" i="0" u="none" strike="noStrike" kern="1200" cap="none" spc="0" normalizeH="0" baseline="0" noProof="0" dirty="0">
                <a:ln>
                  <a:noFill/>
                </a:ln>
                <a:solidFill>
                  <a:srgbClr val="FF0000"/>
                </a:solidFill>
                <a:effectLst/>
                <a:uLnTx/>
                <a:uFillTx/>
                <a:latin typeface="+mn-lt"/>
                <a:ea typeface="+mn-ea"/>
                <a:cs typeface="+mn-cs"/>
              </a:rPr>
              <a:t>基坑工程施工单位应对</a:t>
            </a:r>
            <a:r>
              <a:rPr kumimoji="0" lang="en-US" sz="1500" b="0" i="0" u="none" strike="noStrike" kern="1200" cap="none" spc="0" normalizeH="0" baseline="0" noProof="0" dirty="0">
                <a:ln>
                  <a:noFill/>
                </a:ln>
                <a:solidFill>
                  <a:srgbClr val="FF0000"/>
                </a:solidFill>
                <a:effectLst/>
                <a:uLnTx/>
                <a:uFillTx/>
                <a:latin typeface="+mn-lt"/>
                <a:ea typeface="+mn-ea"/>
                <a:cs typeface="+mn-cs"/>
              </a:rPr>
              <a:t>JGJ120</a:t>
            </a:r>
            <a:r>
              <a:rPr kumimoji="0" lang="zh-CN" altLang="en-US" sz="1500" b="0" i="0" u="none" strike="noStrike" kern="1200" cap="none" spc="0" normalizeH="0" baseline="0" noProof="0" dirty="0">
                <a:ln>
                  <a:noFill/>
                </a:ln>
                <a:solidFill>
                  <a:srgbClr val="FF0000"/>
                </a:solidFill>
                <a:effectLst/>
                <a:uLnTx/>
                <a:uFillTx/>
                <a:latin typeface="+mn-lt"/>
                <a:ea typeface="+mn-ea"/>
                <a:cs typeface="+mn-cs"/>
              </a:rPr>
              <a:t>规定的项目和基坑开挖影响范围内受保护建（构）筑物、地下管线、道路等的变形状况实施全程监测</a:t>
            </a:r>
            <a:r>
              <a:rPr kumimoji="0" lang="zh-CN" altLang="en-US" sz="1500" b="0" i="0" u="none" strike="noStrike" kern="1200" cap="none" spc="0" normalizeH="0" baseline="0" noProof="0" dirty="0">
                <a:ln>
                  <a:noFill/>
                </a:ln>
                <a:solidFill>
                  <a:schemeClr val="lt1"/>
                </a:solidFill>
                <a:effectLst/>
                <a:uLnTx/>
                <a:uFillTx/>
                <a:latin typeface="+mn-lt"/>
                <a:ea typeface="+mn-ea"/>
                <a:cs typeface="+mn-cs"/>
              </a:rPr>
              <a:t>。在基坑工程施工单位完成施工任务退场之后，至基坑回填之前的一段时间内，由拟建建筑工程</a:t>
            </a:r>
            <a:r>
              <a:rPr kumimoji="0" lang="zh-CN" altLang="en-US" sz="1500" b="0" i="0" u="none" strike="noStrike" kern="1200" cap="none" spc="0" normalizeH="0" baseline="0" noProof="0" dirty="0">
                <a:ln>
                  <a:noFill/>
                </a:ln>
                <a:solidFill>
                  <a:srgbClr val="FF0000"/>
                </a:solidFill>
                <a:effectLst/>
                <a:uLnTx/>
                <a:uFillTx/>
                <a:latin typeface="+mn-lt"/>
                <a:ea typeface="+mn-ea"/>
                <a:cs typeface="+mn-cs"/>
              </a:rPr>
              <a:t>施工单位</a:t>
            </a:r>
            <a:r>
              <a:rPr kumimoji="0" lang="zh-CN" altLang="en-US" sz="1500" b="0" i="0" u="none" strike="noStrike" kern="1200" cap="none" spc="0" normalizeH="0" baseline="0" noProof="0" dirty="0">
                <a:ln>
                  <a:noFill/>
                </a:ln>
                <a:solidFill>
                  <a:schemeClr val="lt1"/>
                </a:solidFill>
                <a:effectLst/>
                <a:uLnTx/>
                <a:uFillTx/>
                <a:latin typeface="+mn-lt"/>
                <a:ea typeface="+mn-ea"/>
                <a:cs typeface="+mn-cs"/>
              </a:rPr>
              <a:t>对基坑实施监测。</a:t>
            </a:r>
            <a:endParaRPr kumimoji="0" lang="zh-CN" altLang="en-US" sz="15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lt1"/>
                </a:solidFill>
                <a:effectLst/>
                <a:uLnTx/>
                <a:uFillTx/>
                <a:latin typeface="+mn-lt"/>
                <a:ea typeface="+mn-ea"/>
                <a:cs typeface="+mn-cs"/>
              </a:rPr>
              <a:t> 在</a:t>
            </a:r>
            <a:r>
              <a:rPr kumimoji="0" lang="zh-CN" altLang="en-US" sz="1500" b="0" i="0" u="none" strike="noStrike" kern="1200" cap="none" spc="0" normalizeH="0" baseline="0" noProof="0" dirty="0">
                <a:ln>
                  <a:noFill/>
                </a:ln>
                <a:solidFill>
                  <a:schemeClr val="lt1"/>
                </a:solidFill>
                <a:effectLst/>
                <a:uLnTx/>
                <a:uFillTx/>
                <a:latin typeface="+mn-lt"/>
                <a:ea typeface="+mn-ea"/>
                <a:cs typeface="+mn-cs"/>
              </a:rPr>
              <a:t>深基坑工程施工和深基坑使用过程中，除施工单位的监测之外，</a:t>
            </a:r>
            <a:r>
              <a:rPr kumimoji="0" lang="zh-CN" altLang="en-US" sz="1500" b="0" i="0" u="none" strike="noStrike" kern="1200" cap="none" spc="0" normalizeH="0" baseline="0" noProof="0" dirty="0">
                <a:ln>
                  <a:noFill/>
                </a:ln>
                <a:solidFill>
                  <a:srgbClr val="FF0000"/>
                </a:solidFill>
                <a:effectLst/>
                <a:uLnTx/>
                <a:uFillTx/>
                <a:latin typeface="+mn-lt"/>
                <a:ea typeface="+mn-ea"/>
                <a:cs typeface="+mn-cs"/>
              </a:rPr>
              <a:t>还应由建设单位所委托的检测机构对基坑及周边环境实施全程监测</a:t>
            </a:r>
            <a:r>
              <a:rPr kumimoji="0" lang="zh-CN" altLang="en-US" sz="1500" b="0" i="0" u="none" strike="noStrike" kern="1200" cap="none" spc="0" normalizeH="0" baseline="0" noProof="0" dirty="0">
                <a:ln>
                  <a:noFill/>
                </a:ln>
                <a:solidFill>
                  <a:schemeClr val="lt1"/>
                </a:solidFill>
                <a:effectLst/>
                <a:uLnTx/>
                <a:uFillTx/>
                <a:latin typeface="+mn-lt"/>
                <a:ea typeface="+mn-ea"/>
                <a:cs typeface="+mn-cs"/>
              </a:rPr>
              <a:t>。</a:t>
            </a:r>
            <a:endParaRPr kumimoji="0" lang="zh-CN" altLang="en-US" sz="15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1774825" y="404813"/>
          <a:ext cx="8569325" cy="3495675"/>
        </p:xfrm>
        <a:graphic>
          <a:graphicData uri="http://schemas.openxmlformats.org/drawingml/2006/table">
            <a:tbl>
              <a:tblPr/>
              <a:tblGrid>
                <a:gridCol w="308610"/>
                <a:gridCol w="356235"/>
                <a:gridCol w="3916045"/>
                <a:gridCol w="3988435"/>
              </a:tblGrid>
              <a:tr h="252095">
                <a:tc>
                  <a:txBody>
                    <a:bodyPr/>
                    <a:lstStyle/>
                    <a:p>
                      <a:pPr algn="ctr">
                        <a:spcAft>
                          <a:spcPts val="0"/>
                        </a:spcAft>
                      </a:pPr>
                      <a:r>
                        <a:rPr lang="zh-CN" sz="1600" kern="100" dirty="0">
                          <a:latin typeface="Calibri" panose="020F0502020204030204"/>
                          <a:ea typeface="宋体" panose="02010600030101010101" pitchFamily="2" charset="-122"/>
                          <a:cs typeface="Times New Roman" panose="02020603050405020304"/>
                        </a:rPr>
                        <a:t>序号</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危险性较大的分部分项工程范围</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600" b="1" kern="100">
                          <a:latin typeface="Calibri" panose="020F0502020204030204"/>
                          <a:ea typeface="宋体" panose="02010600030101010101" pitchFamily="2" charset="-122"/>
                          <a:cs typeface="宋体" panose="02010600030101010101" pitchFamily="2" charset="-122"/>
                        </a:rPr>
                        <a:t>超过一定规模的危险性较大的分部分项工程范围</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rowSpan="8">
                  <a:txBody>
                    <a:bodyPr/>
                    <a:lstStyle/>
                    <a:p>
                      <a:pPr algn="ctr">
                        <a:spcAft>
                          <a:spcPts val="0"/>
                        </a:spcAft>
                      </a:pPr>
                      <a:r>
                        <a:rPr lang="zh-CN" sz="1600" b="1" kern="100" dirty="0">
                          <a:latin typeface="Calibri" panose="020F0502020204030204"/>
                          <a:ea typeface="宋体" panose="02010600030101010101" pitchFamily="2" charset="-122"/>
                          <a:cs typeface="宋体" panose="02010600030101010101" pitchFamily="2" charset="-122"/>
                        </a:rPr>
                        <a:t>三</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a:spcAft>
                          <a:spcPts val="0"/>
                        </a:spcAft>
                      </a:pPr>
                      <a:r>
                        <a:rPr lang="zh-CN" sz="1600" b="1" kern="100" dirty="0">
                          <a:latin typeface="Calibri" panose="020F0502020204030204"/>
                          <a:ea typeface="宋体" panose="02010600030101010101" pitchFamily="2" charset="-122"/>
                          <a:cs typeface="宋体" panose="02010600030101010101" pitchFamily="2" charset="-122"/>
                        </a:rPr>
                        <a:t>模板工程及支撑体系</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Calibri" panose="020F0502020204030204"/>
                          <a:ea typeface="宋体" panose="02010600030101010101" pitchFamily="2" charset="-122"/>
                          <a:cs typeface="宋体" panose="02010600030101010101" pitchFamily="2" charset="-122"/>
                        </a:rPr>
                        <a:t>（一）各类工具式模板工程：包括大模板、滑模、爬模、飞模等工程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a:latin typeface="Calibri" panose="020F0502020204030204"/>
                          <a:ea typeface="宋体" panose="02010600030101010101" pitchFamily="2" charset="-122"/>
                          <a:cs typeface="宋体" panose="02010600030101010101" pitchFamily="2" charset="-122"/>
                        </a:rPr>
                        <a:t>（一）工具式模板工程：包括滑模、爬模、飞模工程。</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vMerge="1">
                  <a:tcPr/>
                </a:tc>
                <a:tc vMerge="1">
                  <a:tcPr/>
                </a:tc>
                <a:tc>
                  <a:txBody>
                    <a:bodyPr/>
                    <a:lstStyle/>
                    <a:p>
                      <a:pPr algn="just">
                        <a:spcAft>
                          <a:spcPts val="0"/>
                        </a:spcAft>
                      </a:pPr>
                      <a:r>
                        <a:rPr lang="zh-CN" sz="1600" kern="100">
                          <a:latin typeface="Calibri" panose="020F0502020204030204"/>
                          <a:ea typeface="宋体" panose="02010600030101010101" pitchFamily="2" charset="-122"/>
                          <a:cs typeface="宋体" panose="02010600030101010101" pitchFamily="2" charset="-122"/>
                        </a:rPr>
                        <a:t>（二）混凝土模板支撑工程：</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a:latin typeface="Calibri" panose="020F0502020204030204"/>
                          <a:ea typeface="宋体" panose="02010600030101010101" pitchFamily="2" charset="-122"/>
                          <a:cs typeface="宋体" panose="02010600030101010101" pitchFamily="2" charset="-122"/>
                        </a:rPr>
                        <a:t>（二）混凝土模板支撑工程：</a:t>
                      </a:r>
                      <a:endParaRPr lang="zh-CN" sz="1600"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713">
                <a:tc vMerge="1">
                  <a:tcPr/>
                </a:tc>
                <a:tc vMerge="1">
                  <a:tcPr/>
                </a:tc>
                <a:tc>
                  <a:txBody>
                    <a:bodyPr/>
                    <a:lstStyle/>
                    <a:p>
                      <a:pPr algn="just">
                        <a:spcAft>
                          <a:spcPts val="0"/>
                        </a:spcAft>
                      </a:pPr>
                      <a:r>
                        <a:rPr lang="en-US" sz="1600" kern="100" dirty="0" smtClean="0">
                          <a:latin typeface="宋体" panose="02010600030101010101" pitchFamily="2" charset="-122"/>
                          <a:ea typeface="宋体" panose="02010600030101010101" pitchFamily="2" charset="-122"/>
                          <a:cs typeface="宋体" panose="02010600030101010101" pitchFamily="2" charset="-122"/>
                        </a:rPr>
                        <a:t>   1</a:t>
                      </a:r>
                      <a:r>
                        <a:rPr lang="zh-CN" sz="1600" kern="100" dirty="0">
                          <a:latin typeface="Calibri" panose="020F0502020204030204"/>
                          <a:ea typeface="宋体" panose="02010600030101010101" pitchFamily="2" charset="-122"/>
                          <a:cs typeface="宋体" panose="02010600030101010101" pitchFamily="2" charset="-122"/>
                        </a:rPr>
                        <a:t>、搭设高度</a:t>
                      </a:r>
                      <a:r>
                        <a:rPr lang="en-US" sz="1600" kern="100" dirty="0">
                          <a:latin typeface="Calibri" panose="020F0502020204030204"/>
                          <a:ea typeface="宋体" panose="02010600030101010101" pitchFamily="2" charset="-122"/>
                          <a:cs typeface="宋体" panose="02010600030101010101" pitchFamily="2" charset="-122"/>
                        </a:rPr>
                        <a:t>5m</a:t>
                      </a:r>
                      <a:r>
                        <a:rPr lang="zh-CN" sz="1600" kern="100" dirty="0">
                          <a:latin typeface="Calibri" panose="020F0502020204030204"/>
                          <a:ea typeface="宋体" panose="02010600030101010101" pitchFamily="2" charset="-122"/>
                          <a:cs typeface="宋体" panose="02010600030101010101" pitchFamily="2" charset="-122"/>
                        </a:rPr>
                        <a:t>及以上</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dirty="0" smtClean="0">
                          <a:latin typeface="宋体" panose="02010600030101010101" pitchFamily="2" charset="-122"/>
                          <a:ea typeface="宋体" panose="02010600030101010101" pitchFamily="2" charset="-122"/>
                          <a:cs typeface="宋体" panose="02010600030101010101" pitchFamily="2" charset="-122"/>
                        </a:rPr>
                        <a:t>   1</a:t>
                      </a:r>
                      <a:r>
                        <a:rPr lang="zh-CN" sz="1600" kern="100" dirty="0">
                          <a:latin typeface="Calibri" panose="020F0502020204030204"/>
                          <a:ea typeface="宋体" panose="02010600030101010101" pitchFamily="2" charset="-122"/>
                          <a:cs typeface="宋体" panose="02010600030101010101" pitchFamily="2" charset="-122"/>
                        </a:rPr>
                        <a:t>、搭设</a:t>
                      </a:r>
                      <a:r>
                        <a:rPr lang="zh-CN" sz="1600" kern="100" dirty="0" smtClean="0">
                          <a:latin typeface="Calibri" panose="020F0502020204030204"/>
                          <a:ea typeface="宋体" panose="02010600030101010101" pitchFamily="2" charset="-122"/>
                          <a:cs typeface="宋体" panose="02010600030101010101" pitchFamily="2" charset="-122"/>
                        </a:rPr>
                        <a:t>高度</a:t>
                      </a:r>
                      <a:r>
                        <a:rPr lang="en-US" altLang="zh-CN" sz="1600" kern="100" dirty="0" smtClean="0">
                          <a:latin typeface="Calibri" panose="020F0502020204030204"/>
                          <a:ea typeface="宋体" panose="02010600030101010101" pitchFamily="2" charset="-122"/>
                          <a:cs typeface="宋体" panose="02010600030101010101" pitchFamily="2" charset="-122"/>
                        </a:rPr>
                        <a:t>8m</a:t>
                      </a:r>
                      <a:r>
                        <a:rPr lang="zh-CN" sz="1600" kern="100" dirty="0" smtClean="0">
                          <a:latin typeface="Calibri" panose="020F0502020204030204"/>
                          <a:ea typeface="宋体" panose="02010600030101010101" pitchFamily="2" charset="-122"/>
                          <a:cs typeface="宋体" panose="02010600030101010101" pitchFamily="2" charset="-122"/>
                        </a:rPr>
                        <a:t>及</a:t>
                      </a:r>
                      <a:r>
                        <a:rPr lang="zh-CN" sz="1600" kern="100" dirty="0">
                          <a:latin typeface="Calibri" panose="020F0502020204030204"/>
                          <a:ea typeface="宋体" panose="02010600030101010101" pitchFamily="2" charset="-122"/>
                          <a:cs typeface="宋体" panose="02010600030101010101" pitchFamily="2" charset="-122"/>
                        </a:rPr>
                        <a:t>以上</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tc>
                <a:tc vMerge="1">
                  <a:tcPr/>
                </a:tc>
                <a:tc>
                  <a:txBody>
                    <a:bodyPr/>
                    <a:lstStyle/>
                    <a:p>
                      <a:pPr algn="just">
                        <a:spcAft>
                          <a:spcPts val="0"/>
                        </a:spcAft>
                      </a:pPr>
                      <a:r>
                        <a:rPr lang="en-US" sz="1600" kern="100" dirty="0" smtClean="0">
                          <a:latin typeface="宋体" panose="02010600030101010101" pitchFamily="2" charset="-122"/>
                          <a:ea typeface="宋体" panose="02010600030101010101" pitchFamily="2" charset="-122"/>
                          <a:cs typeface="宋体" panose="02010600030101010101" pitchFamily="2" charset="-122"/>
                        </a:rPr>
                        <a:t>   2</a:t>
                      </a:r>
                      <a:r>
                        <a:rPr lang="zh-CN" sz="1600" kern="100" dirty="0">
                          <a:latin typeface="Calibri" panose="020F0502020204030204"/>
                          <a:ea typeface="宋体" panose="02010600030101010101" pitchFamily="2" charset="-122"/>
                          <a:cs typeface="宋体" panose="02010600030101010101" pitchFamily="2" charset="-122"/>
                        </a:rPr>
                        <a:t>、搭设跨度</a:t>
                      </a:r>
                      <a:r>
                        <a:rPr lang="en-US" sz="1600" kern="100" dirty="0">
                          <a:latin typeface="Calibri" panose="020F0502020204030204"/>
                          <a:ea typeface="宋体" panose="02010600030101010101" pitchFamily="2" charset="-122"/>
                          <a:cs typeface="宋体" panose="02010600030101010101" pitchFamily="2" charset="-122"/>
                        </a:rPr>
                        <a:t>10m</a:t>
                      </a:r>
                      <a:r>
                        <a:rPr lang="zh-CN" sz="1600" kern="100" dirty="0">
                          <a:latin typeface="Calibri" panose="020F0502020204030204"/>
                          <a:ea typeface="宋体" panose="02010600030101010101" pitchFamily="2" charset="-122"/>
                          <a:cs typeface="宋体" panose="02010600030101010101" pitchFamily="2" charset="-122"/>
                        </a:rPr>
                        <a:t>及以上</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dirty="0" smtClean="0">
                          <a:latin typeface="宋体" panose="02010600030101010101" pitchFamily="2" charset="-122"/>
                          <a:ea typeface="宋体" panose="02010600030101010101" pitchFamily="2" charset="-122"/>
                          <a:cs typeface="宋体" panose="02010600030101010101" pitchFamily="2" charset="-122"/>
                        </a:rPr>
                        <a:t>   2</a:t>
                      </a:r>
                      <a:r>
                        <a:rPr lang="zh-CN" sz="1600" kern="100" dirty="0">
                          <a:latin typeface="Calibri" panose="020F0502020204030204"/>
                          <a:ea typeface="宋体" panose="02010600030101010101" pitchFamily="2" charset="-122"/>
                          <a:cs typeface="宋体" panose="02010600030101010101" pitchFamily="2" charset="-122"/>
                        </a:rPr>
                        <a:t>、搭设</a:t>
                      </a:r>
                      <a:r>
                        <a:rPr lang="zh-CN" sz="1600" kern="100" dirty="0" smtClean="0">
                          <a:latin typeface="Calibri" panose="020F0502020204030204"/>
                          <a:ea typeface="宋体" panose="02010600030101010101" pitchFamily="2" charset="-122"/>
                          <a:cs typeface="宋体" panose="02010600030101010101" pitchFamily="2" charset="-122"/>
                        </a:rPr>
                        <a:t>跨度</a:t>
                      </a:r>
                      <a:r>
                        <a:rPr lang="en-US" altLang="zh-CN" sz="1600" kern="100" dirty="0" smtClean="0">
                          <a:latin typeface="Calibri" panose="020F0502020204030204"/>
                          <a:ea typeface="宋体" panose="02010600030101010101" pitchFamily="2" charset="-122"/>
                          <a:cs typeface="宋体" panose="02010600030101010101" pitchFamily="2" charset="-122"/>
                        </a:rPr>
                        <a:t>18m</a:t>
                      </a:r>
                      <a:r>
                        <a:rPr lang="zh-CN" sz="1600" kern="100" dirty="0" smtClean="0">
                          <a:latin typeface="Calibri" panose="020F0502020204030204"/>
                          <a:ea typeface="宋体" panose="02010600030101010101" pitchFamily="2" charset="-122"/>
                          <a:cs typeface="宋体" panose="02010600030101010101" pitchFamily="2" charset="-122"/>
                        </a:rPr>
                        <a:t>及</a:t>
                      </a:r>
                      <a:r>
                        <a:rPr lang="zh-CN" sz="1600" kern="100" dirty="0">
                          <a:latin typeface="Calibri" panose="020F0502020204030204"/>
                          <a:ea typeface="宋体" panose="02010600030101010101" pitchFamily="2" charset="-122"/>
                          <a:cs typeface="宋体" panose="02010600030101010101" pitchFamily="2" charset="-122"/>
                        </a:rPr>
                        <a:t>以上</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216">
                <a:tc vMerge="1">
                  <a:tcPr/>
                </a:tc>
                <a:tc vMerge="1">
                  <a:tcPr/>
                </a:tc>
                <a:tc>
                  <a:txBody>
                    <a:bodyPr/>
                    <a:lstStyle/>
                    <a:p>
                      <a:pPr algn="just">
                        <a:spcAft>
                          <a:spcPts val="0"/>
                        </a:spcAft>
                      </a:pPr>
                      <a:r>
                        <a:rPr lang="en-US" sz="1600" kern="100" dirty="0" smtClean="0">
                          <a:latin typeface="宋体" panose="02010600030101010101" pitchFamily="2" charset="-122"/>
                          <a:ea typeface="宋体" panose="02010600030101010101" pitchFamily="2" charset="-122"/>
                          <a:cs typeface="宋体" panose="02010600030101010101" pitchFamily="2" charset="-122"/>
                        </a:rPr>
                        <a:t>   3</a:t>
                      </a:r>
                      <a:r>
                        <a:rPr lang="zh-CN" sz="1600" kern="100" dirty="0">
                          <a:latin typeface="Calibri" panose="020F0502020204030204"/>
                          <a:ea typeface="宋体" panose="02010600030101010101" pitchFamily="2" charset="-122"/>
                          <a:cs typeface="宋体" panose="02010600030101010101" pitchFamily="2" charset="-122"/>
                        </a:rPr>
                        <a:t>、施工总荷载</a:t>
                      </a:r>
                      <a:r>
                        <a:rPr lang="en-US" sz="1600" kern="100" dirty="0">
                          <a:latin typeface="Calibri" panose="020F0502020204030204"/>
                          <a:ea typeface="宋体" panose="02010600030101010101" pitchFamily="2" charset="-122"/>
                          <a:cs typeface="宋体" panose="02010600030101010101" pitchFamily="2" charset="-122"/>
                        </a:rPr>
                        <a:t>10kN/m</a:t>
                      </a:r>
                      <a:r>
                        <a:rPr lang="en-US" sz="1600" kern="100" baseline="30000" dirty="0">
                          <a:latin typeface="Calibri" panose="020F0502020204030204"/>
                          <a:ea typeface="宋体" panose="02010600030101010101" pitchFamily="2" charset="-122"/>
                          <a:cs typeface="宋体" panose="02010600030101010101" pitchFamily="2" charset="-122"/>
                        </a:rPr>
                        <a:t>2</a:t>
                      </a:r>
                      <a:r>
                        <a:rPr lang="zh-CN" sz="1600" kern="100" dirty="0">
                          <a:latin typeface="Calibri" panose="020F0502020204030204"/>
                          <a:ea typeface="宋体" panose="02010600030101010101" pitchFamily="2" charset="-122"/>
                          <a:cs typeface="宋体" panose="02010600030101010101" pitchFamily="2" charset="-122"/>
                        </a:rPr>
                        <a:t>及以上</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600" kern="100" dirty="0" smtClean="0">
                          <a:latin typeface="宋体" panose="02010600030101010101" pitchFamily="2" charset="-122"/>
                          <a:ea typeface="宋体" panose="02010600030101010101" pitchFamily="2" charset="-122"/>
                          <a:cs typeface="宋体" panose="02010600030101010101" pitchFamily="2" charset="-122"/>
                        </a:rPr>
                        <a:t>   3</a:t>
                      </a:r>
                      <a:r>
                        <a:rPr lang="zh-CN" sz="1600" kern="100" dirty="0">
                          <a:latin typeface="Calibri" panose="020F0502020204030204"/>
                          <a:ea typeface="宋体" panose="02010600030101010101" pitchFamily="2" charset="-122"/>
                          <a:cs typeface="宋体" panose="02010600030101010101" pitchFamily="2" charset="-122"/>
                        </a:rPr>
                        <a:t>、施工总荷载</a:t>
                      </a:r>
                      <a:r>
                        <a:rPr lang="en-US" sz="1600" kern="100" dirty="0">
                          <a:latin typeface="Calibri" panose="020F0502020204030204"/>
                          <a:ea typeface="宋体" panose="02010600030101010101" pitchFamily="2" charset="-122"/>
                          <a:cs typeface="宋体" panose="02010600030101010101" pitchFamily="2" charset="-122"/>
                        </a:rPr>
                        <a:t>15kN/m</a:t>
                      </a:r>
                      <a:r>
                        <a:rPr lang="en-US" sz="1600" kern="100" baseline="30000" dirty="0">
                          <a:latin typeface="Calibri" panose="020F0502020204030204"/>
                          <a:ea typeface="宋体" panose="02010600030101010101" pitchFamily="2" charset="-122"/>
                          <a:cs typeface="宋体" panose="02010600030101010101" pitchFamily="2" charset="-122"/>
                        </a:rPr>
                        <a:t>2</a:t>
                      </a:r>
                      <a:r>
                        <a:rPr lang="zh-CN" sz="1600" kern="100" dirty="0">
                          <a:latin typeface="Calibri" panose="020F0502020204030204"/>
                          <a:ea typeface="宋体" panose="02010600030101010101" pitchFamily="2" charset="-122"/>
                          <a:cs typeface="宋体" panose="02010600030101010101" pitchFamily="2" charset="-122"/>
                        </a:rPr>
                        <a:t>及以上</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16024">
                <a:tc vMerge="1">
                  <a:tcPr/>
                </a:tc>
                <a:tc vMerge="1">
                  <a:tcPr/>
                </a:tc>
                <a:tc>
                  <a:txBody>
                    <a:bodyPr/>
                    <a:lstStyle/>
                    <a:p>
                      <a:pPr algn="just">
                        <a:spcAft>
                          <a:spcPts val="0"/>
                        </a:spcAft>
                      </a:pPr>
                      <a:r>
                        <a:rPr lang="en-US" sz="1600" kern="100" dirty="0" smtClean="0">
                          <a:latin typeface="宋体" panose="02010600030101010101" pitchFamily="2" charset="-122"/>
                          <a:ea typeface="宋体" panose="02010600030101010101" pitchFamily="2" charset="-122"/>
                          <a:cs typeface="宋体" panose="02010600030101010101" pitchFamily="2" charset="-122"/>
                        </a:rPr>
                        <a:t>   4</a:t>
                      </a:r>
                      <a:r>
                        <a:rPr lang="zh-CN" sz="1600" kern="100" dirty="0">
                          <a:latin typeface="Calibri" panose="020F0502020204030204"/>
                          <a:ea typeface="宋体" panose="02010600030101010101" pitchFamily="2" charset="-122"/>
                          <a:cs typeface="宋体" panose="02010600030101010101" pitchFamily="2" charset="-122"/>
                        </a:rPr>
                        <a:t>、集中线荷载</a:t>
                      </a:r>
                      <a:r>
                        <a:rPr lang="en-US" sz="1600" kern="100" dirty="0">
                          <a:latin typeface="Calibri" panose="020F0502020204030204"/>
                          <a:ea typeface="宋体" panose="02010600030101010101" pitchFamily="2" charset="-122"/>
                          <a:cs typeface="宋体" panose="02010600030101010101" pitchFamily="2" charset="-122"/>
                        </a:rPr>
                        <a:t>15kN/m</a:t>
                      </a:r>
                      <a:r>
                        <a:rPr lang="zh-CN" sz="1600" kern="100" dirty="0">
                          <a:latin typeface="Calibri" panose="020F0502020204030204"/>
                          <a:ea typeface="宋体" panose="02010600030101010101" pitchFamily="2" charset="-122"/>
                          <a:cs typeface="宋体" panose="02010600030101010101" pitchFamily="2" charset="-122"/>
                        </a:rPr>
                        <a:t>及</a:t>
                      </a:r>
                      <a:r>
                        <a:rPr lang="zh-CN" sz="1600" kern="100" dirty="0" smtClean="0">
                          <a:latin typeface="Calibri" panose="020F0502020204030204"/>
                          <a:ea typeface="宋体" panose="02010600030101010101" pitchFamily="2" charset="-122"/>
                          <a:cs typeface="宋体" panose="02010600030101010101" pitchFamily="2" charset="-122"/>
                        </a:rPr>
                        <a:t>以上</a:t>
                      </a:r>
                      <a:endParaRPr lang="zh-CN" sz="1600" kern="100" baseline="30000" dirty="0">
                        <a:solidFill>
                          <a:srgbClr val="FF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600" kern="100" dirty="0" smtClean="0">
                          <a:latin typeface="宋体" panose="02010600030101010101" pitchFamily="2" charset="-122"/>
                          <a:ea typeface="宋体" panose="02010600030101010101" pitchFamily="2" charset="-122"/>
                          <a:cs typeface="宋体" panose="02010600030101010101" pitchFamily="2" charset="-122"/>
                        </a:rPr>
                        <a:t>   4</a:t>
                      </a:r>
                      <a:r>
                        <a:rPr lang="zh-CN" sz="1600" kern="100" dirty="0">
                          <a:latin typeface="Calibri" panose="020F0502020204030204"/>
                          <a:ea typeface="宋体" panose="02010600030101010101" pitchFamily="2" charset="-122"/>
                          <a:cs typeface="宋体" panose="02010600030101010101" pitchFamily="2" charset="-122"/>
                        </a:rPr>
                        <a:t>、集中线荷载</a:t>
                      </a:r>
                      <a:r>
                        <a:rPr lang="en-US" sz="1600" kern="100" dirty="0">
                          <a:latin typeface="Calibri" panose="020F0502020204030204"/>
                          <a:ea typeface="宋体" panose="02010600030101010101" pitchFamily="2" charset="-122"/>
                          <a:cs typeface="宋体" panose="02010600030101010101" pitchFamily="2" charset="-122"/>
                        </a:rPr>
                        <a:t>20kN/m</a:t>
                      </a:r>
                      <a:r>
                        <a:rPr lang="zh-CN" sz="1600" kern="100" dirty="0">
                          <a:latin typeface="Calibri" panose="020F0502020204030204"/>
                          <a:ea typeface="宋体" panose="02010600030101010101" pitchFamily="2" charset="-122"/>
                          <a:cs typeface="宋体" panose="02010600030101010101" pitchFamily="2" charset="-122"/>
                        </a:rPr>
                        <a:t>及</a:t>
                      </a:r>
                      <a:r>
                        <a:rPr lang="zh-CN" sz="1600" kern="100" dirty="0" smtClean="0">
                          <a:latin typeface="Calibri" panose="020F0502020204030204"/>
                          <a:ea typeface="宋体" panose="02010600030101010101" pitchFamily="2" charset="-122"/>
                          <a:cs typeface="宋体" panose="02010600030101010101" pitchFamily="2" charset="-122"/>
                        </a:rPr>
                        <a:t>以上</a:t>
                      </a:r>
                      <a:endParaRPr lang="en-US" altLang="zh-CN" sz="1600" kern="100" dirty="0" smtClean="0">
                        <a:latin typeface="Calibri" panose="020F0502020204030204"/>
                        <a:ea typeface="宋体" panose="02010600030101010101" pitchFamily="2" charset="-122"/>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04056">
                <a:tc vMerge="1">
                  <a:tcPr/>
                </a:tc>
                <a:tc vMerge="1">
                  <a:tcPr/>
                </a:tc>
                <a:tc>
                  <a:txBody>
                    <a:bodyPr/>
                    <a:lstStyle/>
                    <a:p>
                      <a:pPr algn="just">
                        <a:spcAft>
                          <a:spcPts val="0"/>
                        </a:spcAft>
                      </a:pPr>
                      <a:r>
                        <a:rPr lang="en-US" sz="1600" kern="100" dirty="0" smtClean="0">
                          <a:latin typeface="宋体" panose="02010600030101010101" pitchFamily="2" charset="-122"/>
                          <a:ea typeface="宋体" panose="02010600030101010101" pitchFamily="2" charset="-122"/>
                          <a:cs typeface="宋体" panose="02010600030101010101" pitchFamily="2" charset="-122"/>
                        </a:rPr>
                        <a:t>   5</a:t>
                      </a:r>
                      <a:r>
                        <a:rPr lang="zh-CN" sz="1600" kern="100" dirty="0">
                          <a:latin typeface="Calibri" panose="020F0502020204030204"/>
                          <a:ea typeface="宋体" panose="02010600030101010101" pitchFamily="2" charset="-122"/>
                          <a:cs typeface="宋体" panose="02010600030101010101" pitchFamily="2" charset="-122"/>
                        </a:rPr>
                        <a:t>、高度大于支撑水平投影宽度且相对独立无联系构件的混凝土模板支撑工程</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kumimoji="0" lang="zh-CN" altLang="en-US" sz="1600" b="0" kern="1200" dirty="0" smtClean="0">
                          <a:solidFill>
                            <a:schemeClr val="tx1"/>
                          </a:solidFill>
                          <a:latin typeface="宋体" panose="02010600030101010101" pitchFamily="2" charset="-122"/>
                          <a:ea typeface="宋体" panose="02010600030101010101" pitchFamily="2" charset="-122"/>
                          <a:cs typeface="+mn-cs"/>
                        </a:rPr>
                        <a:t>（三）承重支撑体系：用于钢结构安装等满堂支撑体系</a:t>
                      </a:r>
                      <a:endParaRPr lang="zh-CN" sz="1600" b="0" kern="100" dirty="0">
                        <a:latin typeface="宋体" panose="02010600030101010101" pitchFamily="2" charset="-122"/>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1600" kern="100" dirty="0" smtClean="0">
                          <a:latin typeface="Calibri" panose="020F0502020204030204"/>
                          <a:ea typeface="宋体" panose="02010600030101010101" pitchFamily="2" charset="-122"/>
                          <a:cs typeface="宋体" panose="02010600030101010101" pitchFamily="2" charset="-122"/>
                        </a:rPr>
                        <a:t>（三）承重支撑体系：用于钢结构安装等满堂支撑体系，承受单点集中荷载</a:t>
                      </a:r>
                      <a:r>
                        <a:rPr lang="en-US" altLang="zh-CN" sz="1600" kern="100" dirty="0" smtClean="0">
                          <a:latin typeface="Calibri" panose="020F0502020204030204"/>
                          <a:ea typeface="宋体" panose="02010600030101010101" pitchFamily="2" charset="-122"/>
                          <a:cs typeface="宋体" panose="02010600030101010101" pitchFamily="2" charset="-122"/>
                        </a:rPr>
                        <a:t>700kg</a:t>
                      </a:r>
                      <a:r>
                        <a:rPr lang="zh-CN" altLang="en-US" sz="1600" kern="100" dirty="0" smtClean="0">
                          <a:latin typeface="Calibri" panose="020F0502020204030204"/>
                          <a:ea typeface="宋体" panose="02010600030101010101" pitchFamily="2" charset="-122"/>
                          <a:cs typeface="宋体" panose="02010600030101010101" pitchFamily="2" charset="-122"/>
                        </a:rPr>
                        <a:t>及以上。</a:t>
                      </a:r>
                      <a:endParaRPr lang="zh-CN" sz="1600"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703512" y="4221088"/>
            <a:ext cx="8784976" cy="7835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根据</a:t>
            </a:r>
            <a:r>
              <a:rPr kumimoji="0" lang="en-US" altLang="zh-CN" sz="1500" b="0" i="0" u="none" strike="noStrike" kern="1200" cap="none" spc="0" normalizeH="0" baseline="0" noProof="0" dirty="0" smtClean="0">
                <a:ln>
                  <a:noFill/>
                </a:ln>
                <a:solidFill>
                  <a:schemeClr val="bg1"/>
                </a:solidFill>
                <a:effectLst/>
                <a:uLnTx/>
                <a:uFillTx/>
                <a:latin typeface="+mn-lt"/>
                <a:ea typeface="+mn-ea"/>
                <a:cs typeface="+mn-cs"/>
              </a:rPr>
              <a:t>JGJ130-2011《</a:t>
            </a: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建筑施工扣件式钢管脚手架安全技术规程</a:t>
            </a:r>
            <a:r>
              <a:rPr kumimoji="0" lang="en-US" altLang="zh-CN" sz="15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a:t>
            </a:r>
            <a:r>
              <a:rPr kumimoji="0" lang="en-US" altLang="zh-CN" sz="15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建筑施工模板安全技术规范</a:t>
            </a:r>
            <a:r>
              <a:rPr kumimoji="0" lang="en-US" altLang="zh-CN" sz="1500" b="0" i="0" u="none" strike="noStrike" kern="1200" cap="none" spc="0" normalizeH="0" baseline="0" noProof="0" dirty="0" smtClean="0">
                <a:ln>
                  <a:noFill/>
                </a:ln>
                <a:solidFill>
                  <a:schemeClr val="bg1"/>
                </a:solidFill>
                <a:effectLst/>
                <a:uLnTx/>
                <a:uFillTx/>
                <a:latin typeface="+mn-lt"/>
                <a:ea typeface="+mn-ea"/>
                <a:cs typeface="+mn-cs"/>
              </a:rPr>
              <a:t>》JGJ162</a:t>
            </a: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计算均布荷载和线荷载</a:t>
            </a:r>
            <a:endParaRPr kumimoji="0" lang="en-US" altLang="zh-CN" sz="15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荷载</a:t>
            </a:r>
            <a:r>
              <a:rPr kumimoji="0" lang="en-US" altLang="zh-CN" sz="15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分项系数</a:t>
            </a:r>
            <a:r>
              <a:rPr kumimoji="0" lang="en-US" altLang="zh-CN" sz="1500" b="0" i="0" u="none" strike="noStrike" kern="1200" cap="none" spc="0" normalizeH="0" baseline="0" noProof="0" dirty="0" smtClean="0">
                <a:ln>
                  <a:noFill/>
                </a:ln>
                <a:solidFill>
                  <a:schemeClr val="bg1"/>
                </a:solidFill>
                <a:effectLst/>
                <a:uLnTx/>
                <a:uFillTx/>
                <a:latin typeface="+mn-lt"/>
                <a:ea typeface="+mn-ea"/>
                <a:cs typeface="+mn-cs"/>
              </a:rPr>
              <a:t>X</a:t>
            </a: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永久荷载（钢筋混凝土自重</a:t>
            </a:r>
            <a:r>
              <a:rPr kumimoji="0" lang="en-US" altLang="zh-CN" sz="15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模板系统自重）</a:t>
            </a:r>
            <a:r>
              <a:rPr kumimoji="0" lang="en-US" altLang="zh-CN" sz="15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分项系数</a:t>
            </a:r>
            <a:r>
              <a:rPr kumimoji="0" lang="en-US" altLang="zh-CN" sz="1500" b="0" i="0" u="none" strike="noStrike" kern="1200" cap="none" spc="0" normalizeH="0" baseline="0" noProof="0" dirty="0" smtClean="0">
                <a:ln>
                  <a:noFill/>
                </a:ln>
                <a:solidFill>
                  <a:schemeClr val="bg1"/>
                </a:solidFill>
                <a:effectLst/>
                <a:uLnTx/>
                <a:uFillTx/>
                <a:latin typeface="+mn-lt"/>
                <a:ea typeface="+mn-ea"/>
                <a:cs typeface="+mn-cs"/>
              </a:rPr>
              <a:t>X</a:t>
            </a:r>
            <a:r>
              <a:rPr kumimoji="0" lang="zh-CN" altLang="en-US" sz="1500" b="0" i="0" u="none" strike="noStrike" kern="1200" cap="none" spc="0" normalizeH="0" baseline="0" noProof="0" dirty="0" smtClean="0">
                <a:ln>
                  <a:noFill/>
                </a:ln>
                <a:solidFill>
                  <a:schemeClr val="bg1"/>
                </a:solidFill>
                <a:effectLst/>
                <a:uLnTx/>
                <a:uFillTx/>
                <a:latin typeface="+mn-lt"/>
                <a:ea typeface="+mn-ea"/>
                <a:cs typeface="+mn-cs"/>
              </a:rPr>
              <a:t>施工均布活荷载</a:t>
            </a:r>
            <a:endParaRPr kumimoji="0" lang="en-US" altLang="zh-CN" sz="15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线形标注 2(无边框) 5"/>
          <p:cNvSpPr/>
          <p:nvPr/>
        </p:nvSpPr>
        <p:spPr>
          <a:xfrm>
            <a:off x="2927350" y="6165850"/>
            <a:ext cx="1512888" cy="358775"/>
          </a:xfrm>
          <a:prstGeom prst="callout2">
            <a:avLst>
              <a:gd name="adj1" fmla="val 18750"/>
              <a:gd name="adj2" fmla="val -8333"/>
              <a:gd name="adj3" fmla="val 18750"/>
              <a:gd name="adj4" fmla="val -16667"/>
              <a:gd name="adj5" fmla="val -343856"/>
              <a:gd name="adj6" fmla="val -146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永久荷载分项系数取</a:t>
            </a:r>
            <a:r>
              <a:rPr kumimoji="0" lang="en-US" altLang="zh-CN" sz="1400" b="0" i="0" u="none" strike="noStrike" kern="1200" cap="none" spc="0" normalizeH="0" baseline="0" noProof="0" dirty="0" smtClean="0">
                <a:ln>
                  <a:noFill/>
                </a:ln>
                <a:solidFill>
                  <a:srgbClr val="FFFF00"/>
                </a:solidFill>
                <a:effectLst/>
                <a:uLnTx/>
                <a:uFillTx/>
                <a:latin typeface="+mn-lt"/>
                <a:ea typeface="+mn-ea"/>
                <a:cs typeface="+mn-cs"/>
              </a:rPr>
              <a:t>1.2</a:t>
            </a:r>
            <a:endParaRPr kumimoji="0" lang="zh-CN" altLang="en-US" sz="1400" b="0" i="0" u="none" strike="noStrike" kern="1200" cap="none" spc="0" normalizeH="0" baseline="0" noProof="0" dirty="0">
              <a:ln>
                <a:noFill/>
              </a:ln>
              <a:solidFill>
                <a:srgbClr val="FFFF00"/>
              </a:solidFill>
              <a:effectLst/>
              <a:uLnTx/>
              <a:uFillTx/>
              <a:latin typeface="+mn-lt"/>
              <a:ea typeface="+mn-ea"/>
              <a:cs typeface="+mn-cs"/>
            </a:endParaRPr>
          </a:p>
        </p:txBody>
      </p:sp>
      <p:sp>
        <p:nvSpPr>
          <p:cNvPr id="8" name="线形标注 2(无边框) 7"/>
          <p:cNvSpPr/>
          <p:nvPr/>
        </p:nvSpPr>
        <p:spPr>
          <a:xfrm>
            <a:off x="8399463" y="6092825"/>
            <a:ext cx="1512888" cy="360363"/>
          </a:xfrm>
          <a:prstGeom prst="callout2">
            <a:avLst>
              <a:gd name="adj1" fmla="val 18750"/>
              <a:gd name="adj2" fmla="val -8333"/>
              <a:gd name="adj3" fmla="val 18750"/>
              <a:gd name="adj4" fmla="val -16667"/>
              <a:gd name="adj5" fmla="val -335920"/>
              <a:gd name="adj6" fmla="val -40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活荷载分项系数取</a:t>
            </a:r>
            <a:r>
              <a:rPr kumimoji="0" lang="en-US" altLang="zh-CN" sz="1400" b="0" i="0" u="none" strike="noStrike" kern="1200" cap="none" spc="0" normalizeH="0" baseline="0" noProof="0" dirty="0" smtClean="0">
                <a:ln>
                  <a:noFill/>
                </a:ln>
                <a:solidFill>
                  <a:srgbClr val="FFFF00"/>
                </a:solidFill>
                <a:effectLst/>
                <a:uLnTx/>
                <a:uFillTx/>
                <a:latin typeface="+mn-lt"/>
                <a:ea typeface="+mn-ea"/>
                <a:cs typeface="+mn-cs"/>
              </a:rPr>
              <a:t>1.4</a:t>
            </a:r>
            <a:endParaRPr kumimoji="0" lang="zh-CN" altLang="en-US" sz="1400" b="0" i="0" u="none" strike="noStrike" kern="1200" cap="none" spc="0" normalizeH="0" baseline="0" noProof="0" dirty="0">
              <a:ln>
                <a:noFill/>
              </a:ln>
              <a:solidFill>
                <a:srgbClr val="FFFF00"/>
              </a:solidFill>
              <a:effectLst/>
              <a:uLnTx/>
              <a:uFillTx/>
              <a:latin typeface="+mn-lt"/>
              <a:ea typeface="+mn-ea"/>
              <a:cs typeface="+mn-cs"/>
            </a:endParaRPr>
          </a:p>
        </p:txBody>
      </p:sp>
      <p:sp>
        <p:nvSpPr>
          <p:cNvPr id="11" name="线形标注 2(无边框) 10"/>
          <p:cNvSpPr/>
          <p:nvPr/>
        </p:nvSpPr>
        <p:spPr>
          <a:xfrm>
            <a:off x="4440238" y="5805488"/>
            <a:ext cx="3527425" cy="360363"/>
          </a:xfrm>
          <a:prstGeom prst="callout2">
            <a:avLst>
              <a:gd name="adj1" fmla="val 18750"/>
              <a:gd name="adj2" fmla="val -8333"/>
              <a:gd name="adj3" fmla="val 18750"/>
              <a:gd name="adj4" fmla="val -16667"/>
              <a:gd name="adj5" fmla="val -260523"/>
              <a:gd name="adj6" fmla="val 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钢筋</a:t>
            </a:r>
            <a:r>
              <a:rPr kumimoji="0" lang="en-US" altLang="zh-CN" sz="1400" b="0" i="0" u="none" strike="noStrike" kern="1200" cap="none" spc="0" normalizeH="0" baseline="0" noProof="0" dirty="0" smtClean="0">
                <a:ln>
                  <a:noFill/>
                </a:ln>
                <a:solidFill>
                  <a:srgbClr val="FFFF00"/>
                </a:solidFill>
                <a:effectLst/>
                <a:uLnTx/>
                <a:uFillTx/>
                <a:latin typeface="+mn-lt"/>
                <a:ea typeface="+mn-ea"/>
                <a:cs typeface="+mn-cs"/>
              </a:rPr>
              <a:t>+</a:t>
            </a: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混凝土，计算均布荷载时取</a:t>
            </a:r>
            <a:r>
              <a:rPr kumimoji="0" lang="en-US" altLang="zh-CN" sz="1400" b="0" i="0" u="none" strike="noStrike" kern="1200" cap="none" spc="0" normalizeH="0" baseline="0" noProof="0" dirty="0" smtClean="0">
                <a:ln>
                  <a:noFill/>
                </a:ln>
                <a:solidFill>
                  <a:srgbClr val="FFFF00"/>
                </a:solidFill>
                <a:effectLst/>
                <a:uLnTx/>
                <a:uFillTx/>
                <a:latin typeface="+mn-lt"/>
                <a:ea typeface="+mn-ea"/>
                <a:cs typeface="+mn-cs"/>
              </a:rPr>
              <a:t>25KN/m3</a:t>
            </a: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，计算线荷载时取</a:t>
            </a:r>
            <a:r>
              <a:rPr kumimoji="0" lang="en-US" altLang="zh-CN" sz="1400" b="0" i="0" u="none" strike="noStrike" kern="1200" cap="none" spc="0" normalizeH="0" baseline="0" noProof="0" dirty="0" smtClean="0">
                <a:ln>
                  <a:noFill/>
                </a:ln>
                <a:solidFill>
                  <a:srgbClr val="FFFF00"/>
                </a:solidFill>
                <a:effectLst/>
                <a:uLnTx/>
                <a:uFillTx/>
                <a:latin typeface="+mn-lt"/>
                <a:ea typeface="+mn-ea"/>
                <a:cs typeface="+mn-cs"/>
              </a:rPr>
              <a:t>26KN/m2</a:t>
            </a:r>
            <a:endParaRPr kumimoji="0" lang="zh-CN" altLang="en-US" sz="1400" b="0" i="0" u="none" strike="noStrike" kern="1200" cap="none" spc="0" normalizeH="0" baseline="0" noProof="0" dirty="0">
              <a:ln>
                <a:noFill/>
              </a:ln>
              <a:solidFill>
                <a:srgbClr val="FFFF00"/>
              </a:solidFill>
              <a:effectLst/>
              <a:uLnTx/>
              <a:uFillTx/>
              <a:latin typeface="+mn-lt"/>
              <a:ea typeface="+mn-ea"/>
              <a:cs typeface="+mn-cs"/>
            </a:endParaRPr>
          </a:p>
        </p:txBody>
      </p:sp>
      <p:sp>
        <p:nvSpPr>
          <p:cNvPr id="7" name="线形标注 2(无边框) 6"/>
          <p:cNvSpPr/>
          <p:nvPr/>
        </p:nvSpPr>
        <p:spPr>
          <a:xfrm>
            <a:off x="8616950" y="5084763"/>
            <a:ext cx="2051050" cy="647700"/>
          </a:xfrm>
          <a:prstGeom prst="callout2">
            <a:avLst>
              <a:gd name="adj1" fmla="val 18750"/>
              <a:gd name="adj2" fmla="val -8333"/>
              <a:gd name="adj3" fmla="val 18750"/>
              <a:gd name="adj4" fmla="val -16667"/>
              <a:gd name="adj5" fmla="val -29478"/>
              <a:gd name="adj6" fmla="val -146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smtClean="0">
                <a:ln>
                  <a:noFill/>
                </a:ln>
                <a:solidFill>
                  <a:srgbClr val="FFFF00"/>
                </a:solidFill>
                <a:effectLst/>
                <a:uLnTx/>
                <a:uFillTx/>
                <a:latin typeface="+mn-lt"/>
                <a:ea typeface="+mn-ea"/>
                <a:cs typeface="+mn-cs"/>
              </a:rPr>
              <a:t>3KN/m2(</a:t>
            </a: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施工人员及设备</a:t>
            </a:r>
            <a:r>
              <a:rPr kumimoji="0" lang="en-US" altLang="zh-CN" sz="1400" b="0" i="0" u="none" strike="noStrike" kern="1200" cap="none" spc="0" normalizeH="0" baseline="0" noProof="0" dirty="0" smtClean="0">
                <a:ln>
                  <a:noFill/>
                </a:ln>
                <a:solidFill>
                  <a:srgbClr val="FFFF00"/>
                </a:solidFill>
                <a:effectLst/>
                <a:uLnTx/>
                <a:uFillTx/>
                <a:latin typeface="+mn-lt"/>
                <a:ea typeface="+mn-ea"/>
                <a:cs typeface="+mn-cs"/>
              </a:rPr>
              <a:t>1.0KN/m2+</a:t>
            </a: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振捣荷载</a:t>
            </a:r>
            <a:r>
              <a:rPr kumimoji="0" lang="en-US" altLang="zh-CN" sz="1400" b="0" i="0" u="none" strike="noStrike" kern="1200" cap="none" spc="0" normalizeH="0" baseline="0" noProof="0" dirty="0" smtClean="0">
                <a:ln>
                  <a:noFill/>
                </a:ln>
                <a:solidFill>
                  <a:srgbClr val="FFFF00"/>
                </a:solidFill>
                <a:effectLst/>
                <a:uLnTx/>
                <a:uFillTx/>
                <a:latin typeface="+mn-lt"/>
                <a:ea typeface="+mn-ea"/>
                <a:cs typeface="+mn-cs"/>
              </a:rPr>
              <a:t>2KN/m2</a:t>
            </a: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a:t>
            </a:r>
            <a:endParaRPr kumimoji="0" lang="zh-CN" altLang="en-US" sz="1400" b="0" i="0" u="none" strike="noStrike" kern="1200" cap="none" spc="0" normalizeH="0" baseline="0" noProof="0" dirty="0">
              <a:ln>
                <a:noFill/>
              </a:ln>
              <a:solidFill>
                <a:srgbClr val="FFFF00"/>
              </a:solidFill>
              <a:effectLst/>
              <a:uLnTx/>
              <a:uFillTx/>
              <a:latin typeface="+mn-lt"/>
              <a:ea typeface="+mn-ea"/>
              <a:cs typeface="+mn-cs"/>
            </a:endParaRPr>
          </a:p>
        </p:txBody>
      </p:sp>
      <p:sp>
        <p:nvSpPr>
          <p:cNvPr id="9" name="线形标注 2(无边框) 8"/>
          <p:cNvSpPr/>
          <p:nvPr/>
        </p:nvSpPr>
        <p:spPr>
          <a:xfrm>
            <a:off x="6240463" y="5157788"/>
            <a:ext cx="1511300" cy="358775"/>
          </a:xfrm>
          <a:prstGeom prst="callout2">
            <a:avLst>
              <a:gd name="adj1" fmla="val 18750"/>
              <a:gd name="adj2" fmla="val -8333"/>
              <a:gd name="adj3" fmla="val 18750"/>
              <a:gd name="adj4" fmla="val -16667"/>
              <a:gd name="adj5" fmla="val -81949"/>
              <a:gd name="adj6" fmla="val -17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按</a:t>
            </a:r>
            <a:r>
              <a:rPr kumimoji="0" lang="en-US" altLang="zh-CN" sz="1400" b="0" i="0" u="none" strike="noStrike" kern="1200" cap="none" spc="0" normalizeH="0" baseline="0" noProof="0" dirty="0" smtClean="0">
                <a:ln>
                  <a:noFill/>
                </a:ln>
                <a:solidFill>
                  <a:srgbClr val="FFFF00"/>
                </a:solidFill>
                <a:effectLst/>
                <a:uLnTx/>
                <a:uFillTx/>
                <a:latin typeface="+mn-lt"/>
                <a:ea typeface="+mn-ea"/>
                <a:cs typeface="+mn-cs"/>
              </a:rPr>
              <a:t>JGJ162</a:t>
            </a:r>
            <a:r>
              <a:rPr kumimoji="0" lang="zh-CN" altLang="en-US" sz="1400" b="0" i="0" u="none" strike="noStrike" kern="1200" cap="none" spc="0" normalizeH="0" baseline="0" noProof="0" dirty="0" smtClean="0">
                <a:ln>
                  <a:noFill/>
                </a:ln>
                <a:solidFill>
                  <a:srgbClr val="FFFF00"/>
                </a:solidFill>
                <a:effectLst/>
                <a:uLnTx/>
                <a:uFillTx/>
                <a:latin typeface="+mn-lt"/>
                <a:ea typeface="+mn-ea"/>
                <a:cs typeface="+mn-cs"/>
              </a:rPr>
              <a:t>取值</a:t>
            </a:r>
            <a:endParaRPr kumimoji="0" lang="zh-CN" altLang="en-US" sz="14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commondata" val="eyJoZGlkIjoiMmU4YWI0YWE3YWNmZGVjNjMyYTRjYTFjMTc3YzAyZGI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7144</Words>
  <Application>WPS 演示</Application>
  <PresentationFormat>全屏显示(4:3)</PresentationFormat>
  <Paragraphs>421</Paragraphs>
  <Slides>23</Slides>
  <Notes>0</Notes>
  <HiddenSlides>0</HiddenSlides>
  <MMClips>0</MMClips>
  <ScaleCrop>false</ScaleCrop>
  <HeadingPairs>
    <vt:vector size="8" baseType="variant">
      <vt:variant>
        <vt:lpstr>已用的字体</vt:lpstr>
      </vt:variant>
      <vt:variant>
        <vt:i4>24</vt:i4>
      </vt:variant>
      <vt:variant>
        <vt:lpstr>主题</vt:lpstr>
      </vt:variant>
      <vt:variant>
        <vt:i4>2</vt:i4>
      </vt:variant>
      <vt:variant>
        <vt:lpstr>嵌入 OLE 服务器</vt:lpstr>
      </vt:variant>
      <vt:variant>
        <vt:i4>0</vt:i4>
      </vt:variant>
      <vt:variant>
        <vt:lpstr>幻灯片标题</vt:lpstr>
      </vt:variant>
      <vt:variant>
        <vt:i4>23</vt:i4>
      </vt:variant>
    </vt:vector>
  </HeadingPairs>
  <TitlesOfParts>
    <vt:vector size="49" baseType="lpstr">
      <vt:lpstr>Arial</vt:lpstr>
      <vt:lpstr>宋体</vt:lpstr>
      <vt:lpstr>Wingdings</vt:lpstr>
      <vt:lpstr>Lucida Sans Unicode</vt:lpstr>
      <vt:lpstr>黑体</vt:lpstr>
      <vt:lpstr>Wingdings 3</vt:lpstr>
      <vt:lpstr>Verdana</vt:lpstr>
      <vt:lpstr>Wingdings 2</vt:lpstr>
      <vt:lpstr>Calibri</vt:lpstr>
      <vt:lpstr>华文细黑</vt:lpstr>
      <vt:lpstr>Times New Roman</vt:lpstr>
      <vt:lpstr>宋体-WinCharSetFFFF-H</vt:lpstr>
      <vt:lpstr>Wingdings 3</vt:lpstr>
      <vt:lpstr>Verdana</vt:lpstr>
      <vt:lpstr>Wingdings 2</vt:lpstr>
      <vt:lpstr>华文琥珀</vt:lpstr>
      <vt:lpstr>Calibri</vt:lpstr>
      <vt:lpstr>Times New Roman</vt:lpstr>
      <vt:lpstr>微软雅黑</vt:lpstr>
      <vt:lpstr>Arial Unicode MS</vt:lpstr>
      <vt:lpstr>汉仪旗黑-85S</vt:lpstr>
      <vt:lpstr>李旭科毛笔行书</vt:lpstr>
      <vt:lpstr>隶书</vt:lpstr>
      <vt:lpstr>楷体</vt:lpstr>
      <vt:lpstr>聚合</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危险性较大分部分项工程 范围及管理要求</dc:title>
  <dc:creator>User</dc:creator>
  <cp:lastModifiedBy>monkeyhappy</cp:lastModifiedBy>
  <cp:revision>112</cp:revision>
  <dcterms:created xsi:type="dcterms:W3CDTF">2011-12-14T01:18:50Z</dcterms:created>
  <dcterms:modified xsi:type="dcterms:W3CDTF">2024-03-04T01:53:01Z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9668F8E093134184B3CC927AA45BE691_12</vt:lpwstr>
  </property>
  <property fmtid="{D5CDD505-2E9C-101B-9397-08002B2CF9AE}" pid="3" name="KSOProductBuildVer">
    <vt:lpwstr>2052-12.1.0.16388</vt:lpwstr>
  </property>
</Properties>
</file>