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2"/>
  </p:notesMasterIdLst>
  <p:sldIdLst>
    <p:sldId id="289" r:id="rId4"/>
    <p:sldId id="290" r:id="rId5"/>
    <p:sldId id="270" r:id="rId6"/>
    <p:sldId id="269" r:id="rId7"/>
    <p:sldId id="268" r:id="rId8"/>
    <p:sldId id="267" r:id="rId9"/>
    <p:sldId id="266" r:id="rId10"/>
    <p:sldId id="265" r:id="rId11"/>
    <p:sldId id="275" r:id="rId12"/>
    <p:sldId id="264" r:id="rId13"/>
    <p:sldId id="263" r:id="rId14"/>
    <p:sldId id="262" r:id="rId15"/>
    <p:sldId id="273" r:id="rId16"/>
    <p:sldId id="261" r:id="rId17"/>
    <p:sldId id="260" r:id="rId18"/>
    <p:sldId id="274" r:id="rId19"/>
    <p:sldId id="259" r:id="rId20"/>
    <p:sldId id="258" r:id="rId21"/>
    <p:sldId id="257" r:id="rId23"/>
    <p:sldId id="271" r:id="rId24"/>
    <p:sldId id="272" r:id="rId25"/>
    <p:sldId id="291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just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82"/>
  </p:normalViewPr>
  <p:slideViewPr>
    <p:cSldViewPr showGuides="1">
      <p:cViewPr varScale="1">
        <p:scale>
          <a:sx n="107" d="100"/>
          <a:sy n="107" d="100"/>
        </p:scale>
        <p:origin x="-84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168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页眉占位符 215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0" hangingPunct="0"/>
            <a:endParaRPr lang="zh-CN" altLang="en-US" sz="1200" dirty="0"/>
          </a:p>
        </p:txBody>
      </p:sp>
      <p:sp>
        <p:nvSpPr>
          <p:cNvPr id="21507" name="日期占位符 21506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0" hangingPunct="0"/>
            <a:endParaRPr lang="zh-CN" altLang="en-US" sz="1200" dirty="0"/>
          </a:p>
        </p:txBody>
      </p:sp>
      <p:sp>
        <p:nvSpPr>
          <p:cNvPr id="21508" name="幻灯片图像占位符 21507"/>
          <p:cNvSpPr>
            <a:spLocks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文本占位符 21508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510" name="页脚占位符 2150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0" hangingPunct="0"/>
            <a:endParaRPr lang="zh-CN" altLang="en-US" sz="1200" dirty="0"/>
          </a:p>
        </p:txBody>
      </p:sp>
      <p:sp>
        <p:nvSpPr>
          <p:cNvPr id="21511" name="灯片编号占位符 21510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530" name="幻灯片图像占位符 22529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29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image" Target="../media/image1.png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5" Type="http://schemas.openxmlformats.org/officeDocument/2006/relationships/image" Target="../media/image1.png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8434" name="组合 18433"/>
          <p:cNvGrpSpPr/>
          <p:nvPr userDrawn="1"/>
        </p:nvGrpSpPr>
        <p:grpSpPr>
          <a:xfrm>
            <a:off x="-1380067" y="1552575"/>
            <a:ext cx="13572067" cy="5305425"/>
            <a:chOff x="-652" y="978"/>
            <a:chExt cx="6412" cy="3342"/>
          </a:xfrm>
        </p:grpSpPr>
        <p:sp>
          <p:nvSpPr>
            <p:cNvPr id="18435" name="任意多边形 18434"/>
            <p:cNvSpPr/>
            <p:nvPr/>
          </p:nvSpPr>
          <p:spPr>
            <a:xfrm>
              <a:off x="2061" y="1707"/>
              <a:ext cx="3699" cy="2613"/>
            </a:xfrm>
            <a:custGeom>
              <a:avLst/>
              <a:gdLst/>
              <a:ahLst/>
              <a:cxnLst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6" name="任意多边形 18435"/>
            <p:cNvSpPr/>
            <p:nvPr/>
          </p:nvSpPr>
          <p:spPr>
            <a:xfrm>
              <a:off x="-652" y="978"/>
              <a:ext cx="4237" cy="3342"/>
            </a:xfrm>
            <a:custGeom>
              <a:avLst/>
              <a:gdLst>
                <a:gd name="txL" fmla="*/ 0 w 21600"/>
                <a:gd name="txT" fmla="*/ 0 h 21231"/>
                <a:gd name="txR" fmla="*/ 21600 w 21600"/>
                <a:gd name="txB" fmla="*/ 21231 h 21231"/>
              </a:gdLst>
              <a:ahLst/>
              <a:cxnLst>
                <a:cxn ang="270">
                  <a:pos x="3977" y="0"/>
                </a:cxn>
                <a:cxn ang="0">
                  <a:pos x="21600" y="21231"/>
                </a:cxn>
                <a:cxn ang="180">
                  <a:pos x="0" y="21231"/>
                </a:cxn>
              </a:cxnLst>
              <a:rect l="txL" t="txT" r="txR" b="txB"/>
              <a:pathLst>
                <a:path w="21600" h="21231" fill="none">
                  <a:moveTo>
                    <a:pt x="3977" y="0"/>
                  </a:moveTo>
                  <a:arcTo wR="21600" hR="21600" stAng="-4763417" swAng="4763417"/>
                </a:path>
                <a:path w="21600" h="21231" stroke="0">
                  <a:moveTo>
                    <a:pt x="3977" y="0"/>
                  </a:moveTo>
                  <a:arcTo wR="21600" hR="21600" stAng="-4763417" swAng="4763417"/>
                  <a:lnTo>
                    <a:pt x="0" y="2123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437" name="标题 18436"/>
          <p:cNvSpPr>
            <a:spLocks noGrp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8438" name="副标题 18437"/>
          <p:cNvSpPr>
            <a:spLocks noGrp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marL="0" lvl="0" indent="0" algn="ctr"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tx1"/>
              </a:buClr>
              <a:buSzPct val="90000"/>
              <a:buFontTx/>
              <a:buNone/>
              <a:defRPr/>
            </a:lvl2pPr>
            <a:lvl3pPr marL="914400" lvl="2" indent="0" algn="ctr"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tx1"/>
              </a:buClr>
              <a:buSzTx/>
              <a:buFontTx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8439" name="日期占位符 18438"/>
          <p:cNvSpPr>
            <a:spLocks noGrp="1"/>
          </p:cNvSpPr>
          <p:nvPr>
            <p:ph type="dt" sz="quarter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l">
              <a:defRPr sz="1400"/>
            </a:lvl1pPr>
          </a:lstStyle>
          <a:p>
            <a:pPr eaLnBrk="1" hangingPunct="1"/>
            <a:fld id="{BB962C8B-B14F-4D97-AF65-F5344CB8AC3E}" type="datetime1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0" name="页脚占位符 18439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ctr">
              <a:defRPr sz="1400"/>
            </a:lvl1pPr>
          </a:lstStyle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1" name="灯片编号占位符 18440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r">
              <a:defRPr sz="1400"/>
            </a:lvl1pPr>
          </a:lstStyle>
          <a:p>
            <a:pPr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7410" name="组合 17409"/>
          <p:cNvGrpSpPr/>
          <p:nvPr userDrawn="1"/>
        </p:nvGrpSpPr>
        <p:grpSpPr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17411" name="任意多边形 17410"/>
            <p:cNvSpPr/>
            <p:nvPr/>
          </p:nvSpPr>
          <p:spPr>
            <a:xfrm>
              <a:off x="3394" y="999"/>
              <a:ext cx="2359" cy="3314"/>
            </a:xfrm>
            <a:custGeom>
              <a:avLst/>
              <a:gdLst/>
              <a:ahLst/>
              <a:cxnLst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任意多边形 17411"/>
            <p:cNvSpPr/>
            <p:nvPr/>
          </p:nvSpPr>
          <p:spPr>
            <a:xfrm>
              <a:off x="0" y="1"/>
              <a:ext cx="5298" cy="43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413" name="标题 1741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7414" name="日期占位符 17413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l">
              <a:defRPr sz="1400"/>
            </a:lvl1pPr>
          </a:lstStyle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5" name="页脚占位符 17414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6" name="灯片编号占位符 17415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7" name="文本占位符 1741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62.xml"/><Relationship Id="rId5" Type="http://schemas.openxmlformats.org/officeDocument/2006/relationships/image" Target="../media/image1.png"/><Relationship Id="rId4" Type="http://schemas.openxmlformats.org/officeDocument/2006/relationships/tags" Target="../tags/tag16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6.xml"/><Relationship Id="rId5" Type="http://schemas.openxmlformats.org/officeDocument/2006/relationships/image" Target="../media/image25.jpeg"/><Relationship Id="rId4" Type="http://schemas.openxmlformats.org/officeDocument/2006/relationships/tags" Target="../tags/tag165.xml"/><Relationship Id="rId3" Type="http://schemas.openxmlformats.org/officeDocument/2006/relationships/image" Target="../media/image24.jpe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物 料 提 升 机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2057400" y="1981200"/>
            <a:ext cx="4343400" cy="359981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dirty="0">
                <a:latin typeface="Times New Roman" panose="02020603050405020304" pitchFamily="18" charset="0"/>
              </a:rPr>
              <a:t>封闭高度不小于</a:t>
            </a:r>
            <a:r>
              <a:rPr lang="en-US" altLang="zh-CN" dirty="0">
                <a:latin typeface="Times New Roman" panose="02020603050405020304" pitchFamily="18" charset="0"/>
              </a:rPr>
              <a:t>1.5</a:t>
            </a:r>
            <a:r>
              <a:rPr lang="en-US" altLang="zh-CN">
                <a:latin typeface="Times New Roman" panose="02020603050405020304" pitchFamily="18" charset="0"/>
              </a:rPr>
              <a:t>M</a:t>
            </a:r>
            <a:r>
              <a:rPr lang="zh-CN" altLang="en-US">
                <a:latin typeface="Times New Roman" panose="02020603050405020304" pitchFamily="18" charset="0"/>
              </a:rPr>
              <a:t>；</a:t>
            </a:r>
            <a:endParaRPr lang="zh-CN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dirty="0">
                <a:latin typeface="Times New Roman" panose="02020603050405020304" pitchFamily="18" charset="0"/>
              </a:rPr>
              <a:t>登机门有安全开关和机械锁，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 门开则吊笼不能启动 或停机；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hlink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dirty="0">
                <a:latin typeface="宋体" panose="02010600030101010101" pitchFamily="2" charset="-122"/>
              </a:rPr>
              <a:t>吊笼随行电缆应在围栏内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45" name="矩形 10244"/>
          <p:cNvSpPr/>
          <p:nvPr/>
        </p:nvSpPr>
        <p:spPr>
          <a:xfrm>
            <a:off x="4038600" y="1092200"/>
            <a:ext cx="40944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（四）地面围栏（底笼）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10246" name="图片 10245" descr="DVC00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2971800"/>
            <a:ext cx="3581400" cy="2686050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/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2286000" y="1905000"/>
            <a:ext cx="4267200" cy="405003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en-US" altLang="zh-CN" sz="2200">
                <a:latin typeface="Times New Roman" panose="02020603050405020304" pitchFamily="18" charset="0"/>
              </a:rPr>
              <a:t>1.</a:t>
            </a:r>
            <a:r>
              <a:rPr lang="zh-CN" altLang="en-US" sz="2200" dirty="0">
                <a:latin typeface="Times New Roman" panose="02020603050405020304" pitchFamily="18" charset="0"/>
              </a:rPr>
              <a:t>钢丝绳安全系数</a:t>
            </a:r>
            <a:r>
              <a:rPr lang="en-US" altLang="zh-CN" sz="2200">
                <a:latin typeface="Times New Roman" panose="02020603050405020304" pitchFamily="18" charset="0"/>
              </a:rPr>
              <a:t>K</a:t>
            </a:r>
            <a:r>
              <a:rPr lang="en-US" altLang="zh-CN" sz="2200">
                <a:latin typeface="宋体" panose="02010600030101010101" pitchFamily="2" charset="-122"/>
              </a:rPr>
              <a:t>≥</a:t>
            </a:r>
            <a:r>
              <a:rPr lang="en-US" altLang="zh-CN" sz="2200">
                <a:latin typeface="Times New Roman" panose="02020603050405020304" pitchFamily="18" charset="0"/>
              </a:rPr>
              <a:t>8</a:t>
            </a:r>
            <a:r>
              <a:rPr lang="zh-CN" altLang="en-US" sz="2200">
                <a:latin typeface="Times New Roman" panose="02020603050405020304" pitchFamily="18" charset="0"/>
              </a:rPr>
              <a:t>，</a:t>
            </a:r>
            <a:r>
              <a:rPr lang="en-US" altLang="zh-CN" sz="2200">
                <a:latin typeface="Times New Roman" panose="02020603050405020304" pitchFamily="18" charset="0"/>
              </a:rPr>
              <a:t>K=</a:t>
            </a:r>
            <a:r>
              <a:rPr lang="zh-CN" altLang="en-US" sz="2200" dirty="0">
                <a:latin typeface="Times New Roman" panose="02020603050405020304" pitchFamily="18" charset="0"/>
              </a:rPr>
              <a:t>最大工作拉力</a:t>
            </a:r>
            <a:r>
              <a:rPr lang="en-US" altLang="zh-CN" sz="2200">
                <a:latin typeface="Times New Roman" panose="02020603050405020304" pitchFamily="18" charset="0"/>
              </a:rPr>
              <a:t>/</a:t>
            </a:r>
            <a:r>
              <a:rPr lang="zh-CN" altLang="en-US" sz="2200" dirty="0">
                <a:latin typeface="Times New Roman" panose="02020603050405020304" pitchFamily="18" charset="0"/>
              </a:rPr>
              <a:t>最小破断拉力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en-US" altLang="zh-CN" sz="2200">
                <a:latin typeface="宋体" panose="02010600030101010101" pitchFamily="2" charset="-122"/>
              </a:rPr>
              <a:t>2.</a:t>
            </a:r>
            <a:r>
              <a:rPr lang="zh-CN" altLang="en-US" sz="2200" dirty="0">
                <a:latin typeface="宋体" panose="02010600030101010101" pitchFamily="2" charset="-122"/>
              </a:rPr>
              <a:t>卷筒上安全圈数</a:t>
            </a:r>
            <a:r>
              <a:rPr lang="en-US" altLang="zh-CN" sz="2200">
                <a:latin typeface="宋体" panose="02010600030101010101" pitchFamily="2" charset="-122"/>
              </a:rPr>
              <a:t>n≥3</a:t>
            </a:r>
            <a:r>
              <a:rPr lang="zh-CN" altLang="en-US" sz="2200">
                <a:latin typeface="宋体" panose="02010600030101010101" pitchFamily="2" charset="-122"/>
              </a:rPr>
              <a:t>；</a:t>
            </a:r>
            <a:endParaRPr lang="zh-CN" altLang="en-US" sz="2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en-US" altLang="zh-CN" sz="2200">
                <a:latin typeface="宋体" panose="02010600030101010101" pitchFamily="2" charset="-122"/>
              </a:rPr>
              <a:t>3.</a:t>
            </a:r>
            <a:r>
              <a:rPr lang="zh-CN" altLang="en-US" sz="2200" dirty="0">
                <a:latin typeface="宋体" panose="02010600030101010101" pitchFamily="2" charset="-122"/>
              </a:rPr>
              <a:t>有防止钢丝绳脱出滑轮和卷筒的保护装置；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en-US" altLang="zh-CN" sz="2200">
                <a:latin typeface="宋体" panose="02010600030101010101" pitchFamily="2" charset="-122"/>
              </a:rPr>
              <a:t>4.</a:t>
            </a:r>
            <a:r>
              <a:rPr lang="zh-CN" altLang="en-US" sz="2200" dirty="0">
                <a:latin typeface="宋体" panose="02010600030101010101" pitchFamily="2" charset="-122"/>
              </a:rPr>
              <a:t>绳端固接牢靠</a:t>
            </a:r>
            <a:endParaRPr lang="zh-CN" altLang="en-US" sz="2200">
              <a:latin typeface="Times New Roman" panose="02020603050405020304" pitchFamily="18" charset="0"/>
            </a:endParaRPr>
          </a:p>
        </p:txBody>
      </p:sp>
      <p:sp>
        <p:nvSpPr>
          <p:cNvPr id="9221" name="矩形 9220"/>
          <p:cNvSpPr/>
          <p:nvPr/>
        </p:nvSpPr>
        <p:spPr>
          <a:xfrm>
            <a:off x="4267200" y="963613"/>
            <a:ext cx="37388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（五）卷扬机及钢丝绳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9222" name="图片 9221" descr="DVC00519"/>
          <p:cNvPicPr>
            <a:picLocks noChangeAspect="1"/>
          </p:cNvPicPr>
          <p:nvPr/>
        </p:nvPicPr>
        <p:blipFill>
          <a:blip r:embed="rId1">
            <a:clrChange>
              <a:clrFrom>
                <a:srgbClr val="E93C28"/>
              </a:clrFrom>
              <a:clrTo>
                <a:srgbClr val="E93C28">
                  <a:alpha val="0"/>
                </a:srgbClr>
              </a:clrTo>
            </a:clrChange>
          </a:blip>
          <a:srcRect l="15530" t="21718" r="14015" b="17677"/>
          <a:stretch>
            <a:fillRect/>
          </a:stretch>
        </p:blipFill>
        <p:spPr>
          <a:xfrm>
            <a:off x="6781800" y="3048000"/>
            <a:ext cx="3505200" cy="2262188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196" name="矩形 8195"/>
          <p:cNvSpPr/>
          <p:nvPr/>
        </p:nvSpPr>
        <p:spPr>
          <a:xfrm>
            <a:off x="2133600" y="1981200"/>
            <a:ext cx="4572000" cy="421576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defTabSz="914400">
              <a:lnSpc>
                <a:spcPct val="200000"/>
              </a:lnSpc>
              <a:tabLst>
                <a:tab pos="5969000" algn="l"/>
              </a:tabLst>
            </a:pPr>
            <a:r>
              <a:rPr lang="en-US" altLang="zh-CN" sz="2200">
                <a:latin typeface="宋体" panose="02010600030101010101" pitchFamily="2" charset="-122"/>
              </a:rPr>
              <a:t>1.</a:t>
            </a:r>
            <a:r>
              <a:rPr lang="zh-CN" altLang="en-US" sz="2200" dirty="0">
                <a:latin typeface="宋体" panose="02010600030101010101" pitchFamily="2" charset="-122"/>
              </a:rPr>
              <a:t>提升速度不大与</a:t>
            </a:r>
            <a:r>
              <a:rPr lang="en-US" altLang="zh-CN" sz="2200">
                <a:latin typeface="宋体" panose="02010600030101010101" pitchFamily="2" charset="-122"/>
              </a:rPr>
              <a:t>5</a:t>
            </a:r>
            <a:r>
              <a:rPr lang="zh-CN" altLang="en-US" sz="2200" dirty="0">
                <a:latin typeface="宋体" panose="02010600030101010101" pitchFamily="2" charset="-122"/>
              </a:rPr>
              <a:t>米</a:t>
            </a:r>
            <a:r>
              <a:rPr lang="en-US" altLang="zh-CN" sz="2200">
                <a:latin typeface="宋体" panose="02010600030101010101" pitchFamily="2" charset="-122"/>
              </a:rPr>
              <a:t>/</a:t>
            </a:r>
            <a:r>
              <a:rPr lang="zh-CN" altLang="en-US" sz="2200" dirty="0">
                <a:latin typeface="宋体" panose="02010600030101010101" pitchFamily="2" charset="-122"/>
              </a:rPr>
              <a:t>分钟；</a:t>
            </a:r>
            <a:endParaRPr lang="zh-CN" altLang="en-US" sz="1000" dirty="0">
              <a:latin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tabLst>
                <a:tab pos="5969000" algn="l"/>
              </a:tabLst>
            </a:pPr>
            <a:r>
              <a:rPr lang="en-US" altLang="zh-CN" sz="2200">
                <a:latin typeface="宋体" panose="02010600030101010101" pitchFamily="2" charset="-122"/>
              </a:rPr>
              <a:t>2.</a:t>
            </a:r>
            <a:r>
              <a:rPr lang="zh-CN" altLang="en-US" sz="2200" dirty="0">
                <a:latin typeface="宋体" panose="02010600030101010101" pitchFamily="2" charset="-122"/>
              </a:rPr>
              <a:t>有机械稳定功能，可在自重作用 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defTabSz="914400">
              <a:lnSpc>
                <a:spcPct val="200000"/>
              </a:lnSpc>
              <a:tabLst>
                <a:tab pos="5969000" algn="l"/>
              </a:tabLst>
            </a:pPr>
            <a:r>
              <a:rPr lang="zh-CN" altLang="en-US" sz="2200" dirty="0">
                <a:latin typeface="宋体" panose="02010600030101010101" pitchFamily="2" charset="-122"/>
              </a:rPr>
              <a:t>  下不下滑；</a:t>
            </a:r>
            <a:endParaRPr lang="zh-CN" altLang="en-US" sz="1000" dirty="0">
              <a:latin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tabLst>
                <a:tab pos="5969000" algn="l"/>
              </a:tabLst>
            </a:pPr>
            <a:r>
              <a:rPr lang="en-US" altLang="zh-CN" sz="2200">
                <a:latin typeface="宋体" panose="02010600030101010101" pitchFamily="2" charset="-122"/>
              </a:rPr>
              <a:t>3.</a:t>
            </a:r>
            <a:r>
              <a:rPr lang="zh-CN" altLang="en-US" sz="2200" dirty="0">
                <a:latin typeface="宋体" panose="02010600030101010101" pitchFamily="2" charset="-122"/>
              </a:rPr>
              <a:t>有断绳保险装置；</a:t>
            </a:r>
            <a:endParaRPr lang="zh-CN" altLang="en-US" sz="1000" dirty="0">
              <a:latin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tabLst>
                <a:tab pos="5969000" algn="l"/>
              </a:tabLst>
            </a:pPr>
            <a:r>
              <a:rPr lang="en-US" altLang="zh-CN" sz="2200">
                <a:latin typeface="宋体" panose="02010600030101010101" pitchFamily="2" charset="-122"/>
              </a:rPr>
              <a:t>4.</a:t>
            </a:r>
            <a:r>
              <a:rPr lang="zh-CN" altLang="en-US" sz="2200" dirty="0">
                <a:latin typeface="宋体" panose="02010600030101010101" pitchFamily="2" charset="-122"/>
              </a:rPr>
              <a:t>平台支腿不应承受吊笼载荷；</a:t>
            </a:r>
            <a:endParaRPr lang="zh-CN" altLang="en-US" sz="1000" dirty="0">
              <a:latin typeface="Times New Roman" panose="02020603050405020304" pitchFamily="18" charset="0"/>
            </a:endParaRPr>
          </a:p>
          <a:p>
            <a:pPr algn="l" defTabSz="914400">
              <a:lnSpc>
                <a:spcPct val="200000"/>
              </a:lnSpc>
              <a:tabLst>
                <a:tab pos="5969000" algn="l"/>
              </a:tabLst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197" name="矩形 8196"/>
          <p:cNvSpPr/>
          <p:nvPr/>
        </p:nvSpPr>
        <p:spPr>
          <a:xfrm>
            <a:off x="4800600" y="609600"/>
            <a:ext cx="3048000" cy="95313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方正黑体_GBK" pitchFamily="65" charset="-122"/>
                <a:ea typeface="方正黑体_GBK" pitchFamily="65" charset="-122"/>
              </a:rPr>
              <a:t>（六）自升平台</a:t>
            </a:r>
            <a:endParaRPr lang="zh-CN" altLang="en-US" sz="2800" dirty="0">
              <a:solidFill>
                <a:schemeClr val="accent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pic>
        <p:nvPicPr>
          <p:cNvPr id="8199" name="图片 8198" descr="DVC004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2476500"/>
            <a:ext cx="3505200" cy="3314700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8" rIns="92075" bIns="46038" anchor="ctr" anchorCtr="0"/>
          <a:p>
            <a:r>
              <a:rPr lang="zh-CN" altLang="en-US" sz="2800" dirty="0">
                <a:solidFill>
                  <a:schemeClr val="accent1"/>
                </a:solidFill>
                <a:effectLst/>
              </a:rPr>
              <a:t>（七）限速防坠安全器</a:t>
            </a:r>
            <a:endParaRPr lang="zh-CN" altLang="en-US" sz="280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23557" name="图片 23556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013" y="1916113"/>
            <a:ext cx="2716212" cy="235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23558" descr="03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16113"/>
            <a:ext cx="2808288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文本框 23559"/>
          <p:cNvSpPr txBox="1"/>
          <p:nvPr/>
        </p:nvSpPr>
        <p:spPr>
          <a:xfrm>
            <a:off x="2711450" y="4365625"/>
            <a:ext cx="25923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   (</a:t>
            </a:r>
            <a:r>
              <a:rPr lang="zh-CN" altLang="en-US" dirty="0">
                <a:latin typeface="Times New Roman" panose="02020603050405020304" pitchFamily="18" charset="0"/>
              </a:rPr>
              <a:t>限速器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7104063" y="4292600"/>
            <a:ext cx="23764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   (</a:t>
            </a:r>
            <a:r>
              <a:rPr lang="zh-CN" altLang="en-US" dirty="0">
                <a:latin typeface="Times New Roman" panose="02020603050405020304" pitchFamily="18" charset="0"/>
              </a:rPr>
              <a:t>安全钳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2640013" y="5013325"/>
            <a:ext cx="727233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注</a:t>
            </a:r>
            <a:r>
              <a:rPr lang="en-US" altLang="zh-CN">
                <a:latin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</a:rPr>
              <a:t>当最大提升高度大于</a:t>
            </a:r>
            <a:r>
              <a:rPr lang="en-US" altLang="zh-CN">
                <a:latin typeface="Times New Roman" panose="02020603050405020304" pitchFamily="18" charset="0"/>
              </a:rPr>
              <a:t>50m</a:t>
            </a:r>
            <a:r>
              <a:rPr lang="zh-CN" altLang="en-US" dirty="0">
                <a:latin typeface="Times New Roman" panose="02020603050405020304" pitchFamily="18" charset="0"/>
              </a:rPr>
              <a:t>或额定提升速度大于</a:t>
            </a:r>
            <a:r>
              <a:rPr lang="en-US" altLang="zh-CN">
                <a:latin typeface="Times New Roman" panose="02020603050405020304" pitchFamily="18" charset="0"/>
              </a:rPr>
              <a:t>37.8m/min</a:t>
            </a:r>
            <a:r>
              <a:rPr lang="zh-CN" altLang="en-US" dirty="0">
                <a:latin typeface="Times New Roman" panose="02020603050405020304" pitchFamily="18" charset="0"/>
              </a:rPr>
              <a:t>时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</a:rPr>
              <a:t>必须安装限速防坠安全器。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2362200" y="1546225"/>
            <a:ext cx="3810000" cy="452310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不影响吊笼正常运行；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不影响吊笼正常停靠，  且不兼作停靠安全器；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</a:rPr>
              <a:t>松绳或断绳时自动将吊笼  制停在导轨架上，提升吊笼后自动复位；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4343400" y="787400"/>
            <a:ext cx="37388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（八）断绳防坠安全器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7177" name="图片 7176" descr="DVC00560"/>
          <p:cNvPicPr>
            <a:picLocks noChangeAspect="1"/>
          </p:cNvPicPr>
          <p:nvPr/>
        </p:nvPicPr>
        <p:blipFill>
          <a:blip r:embed="rId1"/>
          <a:srcRect l="5093" r="15259" b="7352"/>
          <a:stretch>
            <a:fillRect/>
          </a:stretch>
        </p:blipFill>
        <p:spPr>
          <a:xfrm>
            <a:off x="6629400" y="1527175"/>
            <a:ext cx="3581400" cy="2359025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rgbClr val="808080"/>
            </a:outerShdw>
          </a:effectLst>
        </p:spPr>
      </p:pic>
      <p:pic>
        <p:nvPicPr>
          <p:cNvPr id="7178" name="图片 7177" descr="DVC005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616325"/>
            <a:ext cx="3581400" cy="2708275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1905000" y="1752600"/>
            <a:ext cx="4419600" cy="41541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2200">
                <a:latin typeface="Times New Roman" panose="02020603050405020304" pitchFamily="18" charset="0"/>
              </a:rPr>
              <a:t>1.</a:t>
            </a:r>
            <a:r>
              <a:rPr lang="zh-CN" altLang="en-US" sz="2200" dirty="0">
                <a:latin typeface="Times New Roman" panose="02020603050405020304" pitchFamily="18" charset="0"/>
              </a:rPr>
              <a:t>手动起作用，使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    （</a:t>
            </a:r>
            <a:r>
              <a:rPr lang="en-US" altLang="zh-CN" sz="2200">
                <a:latin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Times New Roman" panose="02020603050405020304" pitchFamily="18" charset="0"/>
              </a:rPr>
              <a:t>）吊笼不能启动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     （</a:t>
            </a:r>
            <a:r>
              <a:rPr lang="en-US" altLang="zh-CN" sz="2200">
                <a:latin typeface="Times New Roman" panose="02020603050405020304" pitchFamily="18" charset="0"/>
              </a:rPr>
              <a:t>2</a:t>
            </a:r>
            <a:r>
              <a:rPr lang="zh-CN" altLang="en-US" sz="2200" dirty="0">
                <a:latin typeface="Times New Roman" panose="02020603050405020304" pitchFamily="18" charset="0"/>
              </a:rPr>
              <a:t>）松绳或断绳，吊笼也不   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               会坠落；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2200">
                <a:latin typeface="Times New Roman" panose="02020603050405020304" pitchFamily="18" charset="0"/>
              </a:rPr>
              <a:t>2.</a:t>
            </a:r>
            <a:r>
              <a:rPr lang="zh-CN" altLang="en-US" sz="2200" dirty="0">
                <a:latin typeface="宋体" panose="02010600030101010101" pitchFamily="2" charset="-122"/>
              </a:rPr>
              <a:t>手动复位，不影响吊笼正常运行</a:t>
            </a:r>
            <a:r>
              <a:rPr lang="zh-CN" altLang="en-US" sz="2200" dirty="0">
                <a:latin typeface="Times New Roman" panose="02020603050405020304" pitchFamily="18" charset="0"/>
              </a:rPr>
              <a:t> </a:t>
            </a:r>
            <a:endParaRPr lang="zh-CN" altLang="en-US" sz="2200">
              <a:latin typeface="Times New Roman" panose="02020603050405020304" pitchFamily="18" charset="0"/>
            </a:endParaRPr>
          </a:p>
        </p:txBody>
      </p:sp>
      <p:sp>
        <p:nvSpPr>
          <p:cNvPr id="6149" name="矩形 6148"/>
          <p:cNvSpPr/>
          <p:nvPr/>
        </p:nvSpPr>
        <p:spPr>
          <a:xfrm>
            <a:off x="4000500" y="568325"/>
            <a:ext cx="3738880" cy="95313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（九）停靠防坠安全器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6151" name="图片 6150" descr="0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0463" y="2133600"/>
            <a:ext cx="3790950" cy="284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2711450" y="692150"/>
            <a:ext cx="26720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（十）超载保护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2351088" y="1268413"/>
            <a:ext cx="3657600" cy="452310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动载试验时超载</a:t>
            </a:r>
            <a:r>
              <a:rPr lang="en-US" altLang="zh-CN">
                <a:latin typeface="Times New Roman" panose="02020603050405020304" pitchFamily="18" charset="0"/>
              </a:rPr>
              <a:t>25%</a:t>
            </a:r>
            <a:r>
              <a:rPr lang="zh-CN" altLang="en-US" dirty="0">
                <a:latin typeface="Times New Roman" panose="02020603050405020304" pitchFamily="18" charset="0"/>
              </a:rPr>
              <a:t>可  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正常运行、制动；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正常使用时，载重达</a:t>
            </a:r>
            <a:r>
              <a:rPr lang="en-US" altLang="zh-CN">
                <a:latin typeface="Times New Roman" panose="02020603050405020304" pitchFamily="18" charset="0"/>
              </a:rPr>
              <a:t>100%~110%</a:t>
            </a:r>
            <a:r>
              <a:rPr lang="zh-CN" altLang="en-US" dirty="0">
                <a:latin typeface="Times New Roman" panose="02020603050405020304" pitchFamily="18" charset="0"/>
              </a:rPr>
              <a:t>时不能启动；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</a:rPr>
              <a:t>超载保护装置只在吊笼悬停状态检测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24582" name="图片 24581" descr="04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438" y="908050"/>
            <a:ext cx="3889375" cy="518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25" name="文本框 5124"/>
          <p:cNvSpPr txBox="1"/>
          <p:nvPr/>
        </p:nvSpPr>
        <p:spPr>
          <a:xfrm>
            <a:off x="2159000" y="1346200"/>
            <a:ext cx="2857500" cy="470789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吊笼运行到上限位置自动停车，且有</a:t>
            </a:r>
            <a:r>
              <a:rPr lang="en-US" altLang="zh-CN">
                <a:latin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</a:rPr>
              <a:t>米越程安全距离，不“冲顶”；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宋体" panose="02010600030101010101" pitchFamily="2" charset="-122"/>
              </a:rPr>
              <a:t>吊笼运行到下限位置自动停车，且不接触到缓冲地弹簧，不墩底</a:t>
            </a:r>
            <a:r>
              <a:rPr lang="zh-CN" altLang="en-US" dirty="0">
                <a:latin typeface="Times New Roman" panose="02020603050405020304" pitchFamily="18" charset="0"/>
              </a:rPr>
              <a:t> 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126" name="矩形 5125"/>
          <p:cNvSpPr/>
          <p:nvPr/>
        </p:nvSpPr>
        <p:spPr>
          <a:xfrm>
            <a:off x="2463800" y="685800"/>
            <a:ext cx="48056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（十一）行程限位及电缆小车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5129" name="图片 5128" descr="0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300" y="1700213"/>
            <a:ext cx="4465638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文本框 5129"/>
          <p:cNvSpPr txBox="1"/>
          <p:nvPr/>
        </p:nvSpPr>
        <p:spPr>
          <a:xfrm>
            <a:off x="4872038" y="5445125"/>
            <a:ext cx="5111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5131" name="文本框 5130"/>
          <p:cNvSpPr txBox="1"/>
          <p:nvPr/>
        </p:nvSpPr>
        <p:spPr>
          <a:xfrm>
            <a:off x="5448300" y="5157788"/>
            <a:ext cx="45354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宋体" panose="02010600030101010101" pitchFamily="2" charset="-122"/>
              </a:rPr>
              <a:t>3.</a:t>
            </a:r>
            <a:r>
              <a:rPr lang="zh-CN" altLang="en-US" dirty="0">
                <a:latin typeface="宋体" panose="02010600030101010101" pitchFamily="2" charset="-122"/>
              </a:rPr>
              <a:t>随行电缆应采用安全电压，且有防护措施（与电缆小车）。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2362200" y="1676400"/>
            <a:ext cx="3810000" cy="41541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en-US" altLang="zh-CN" sz="2200">
                <a:latin typeface="Times New Roman" panose="02020603050405020304" pitchFamily="18" charset="0"/>
              </a:rPr>
              <a:t>1.</a:t>
            </a:r>
            <a:r>
              <a:rPr lang="zh-CN" altLang="en-US" sz="2200" dirty="0">
                <a:latin typeface="Times New Roman" panose="02020603050405020304" pitchFamily="18" charset="0"/>
              </a:rPr>
              <a:t>有非自动复位型急停开关；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200">
                <a:latin typeface="Times New Roman" panose="02020603050405020304" pitchFamily="18" charset="0"/>
              </a:rPr>
              <a:t>2.</a:t>
            </a:r>
            <a:r>
              <a:rPr lang="zh-CN" altLang="en-US" sz="2200" dirty="0">
                <a:latin typeface="Times New Roman" panose="02020603050405020304" pitchFamily="18" charset="0"/>
              </a:rPr>
              <a:t>可自动停靠楼层，点动平层；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200">
                <a:latin typeface="Times New Roman" panose="02020603050405020304" pitchFamily="18" charset="0"/>
              </a:rPr>
              <a:t>3.</a:t>
            </a:r>
            <a:r>
              <a:rPr lang="zh-CN" altLang="en-US" sz="2200" dirty="0">
                <a:latin typeface="Times New Roman" panose="02020603050405020304" pitchFamily="18" charset="0"/>
              </a:rPr>
              <a:t>可停靠指定高度；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200">
                <a:latin typeface="Times New Roman" panose="02020603050405020304" pitchFamily="18" charset="0"/>
              </a:rPr>
              <a:t>4.</a:t>
            </a:r>
            <a:r>
              <a:rPr lang="zh-CN" altLang="en-US" sz="2200" dirty="0">
                <a:latin typeface="Times New Roman" panose="02020603050405020304" pitchFamily="18" charset="0"/>
              </a:rPr>
              <a:t>有以下信号显示：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200">
                <a:latin typeface="宋体" panose="02010600030101010101" pitchFamily="2" charset="-122"/>
              </a:rPr>
              <a:t>a)</a:t>
            </a:r>
            <a:r>
              <a:rPr lang="zh-CN" altLang="en-US" sz="2200" dirty="0">
                <a:latin typeface="Times New Roman" panose="02020603050405020304" pitchFamily="18" charset="0"/>
              </a:rPr>
              <a:t>停靠层数     </a:t>
            </a:r>
            <a:r>
              <a:rPr lang="en-US" altLang="zh-CN" sz="2200">
                <a:latin typeface="宋体" panose="02010600030101010101" pitchFamily="2" charset="-122"/>
              </a:rPr>
              <a:t>b</a:t>
            </a:r>
            <a:r>
              <a:rPr lang="zh-CN" altLang="en-US" sz="2200">
                <a:latin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Times New Roman" panose="02020603050405020304" pitchFamily="18" charset="0"/>
              </a:rPr>
              <a:t>超载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200">
                <a:latin typeface="宋体" panose="02010600030101010101" pitchFamily="2" charset="-122"/>
              </a:rPr>
              <a:t>c</a:t>
            </a:r>
            <a:r>
              <a:rPr lang="zh-CN" altLang="en-US" sz="2200">
                <a:latin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Times New Roman" panose="02020603050405020304" pitchFamily="18" charset="0"/>
              </a:rPr>
              <a:t>笼门未关   </a:t>
            </a:r>
            <a:r>
              <a:rPr lang="en-US" altLang="zh-CN" sz="2200">
                <a:latin typeface="宋体" panose="02010600030101010101" pitchFamily="2" charset="-122"/>
              </a:rPr>
              <a:t>d</a:t>
            </a:r>
            <a:r>
              <a:rPr lang="zh-CN" altLang="en-US" sz="2200">
                <a:latin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Times New Roman" panose="02020603050405020304" pitchFamily="18" charset="0"/>
              </a:rPr>
              <a:t>层站指令</a:t>
            </a:r>
            <a:endParaRPr lang="zh-CN" altLang="en-US" sz="2200">
              <a:latin typeface="Times New Roman" panose="02020603050405020304" pitchFamily="18" charset="0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4403725" y="787400"/>
            <a:ext cx="33832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（十二）操作控制柜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4102" name="图片 4101" descr="DVC005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1524000"/>
            <a:ext cx="3505200" cy="2628900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3" name="图片 4102" descr="DVC005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370388"/>
            <a:ext cx="2438400" cy="1878012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081" name="图片 3080" descr="DVC00529"/>
          <p:cNvPicPr>
            <a:picLocks noChangeAspect="1"/>
          </p:cNvPicPr>
          <p:nvPr/>
        </p:nvPicPr>
        <p:blipFill>
          <a:blip r:embed="rId1">
            <a:lum contrast="-6000"/>
          </a:blip>
          <a:srcRect l="2563" t="23520" r="10257" b="32777"/>
          <a:stretch>
            <a:fillRect/>
          </a:stretch>
        </p:blipFill>
        <p:spPr>
          <a:xfrm>
            <a:off x="7620000" y="2159000"/>
            <a:ext cx="2819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文本框 3078"/>
          <p:cNvSpPr txBox="1"/>
          <p:nvPr/>
        </p:nvSpPr>
        <p:spPr>
          <a:xfrm>
            <a:off x="2146300" y="1993900"/>
            <a:ext cx="7162800" cy="433832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禁止无证拆装、无证操作；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禁止吊笼载运人员，且设置安全标志；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</a:rPr>
              <a:t>禁止笼内载物伸出笼外；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</a:rPr>
              <a:t>禁止加节后不经调试检验合格投入使用；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5.</a:t>
            </a:r>
            <a:r>
              <a:rPr lang="zh-CN" altLang="en-US" dirty="0">
                <a:latin typeface="Times New Roman" panose="02020603050405020304" pitchFamily="18" charset="0"/>
              </a:rPr>
              <a:t>禁止采用倒顺开关操作吊笼、自升平台及安装吊杆；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6.</a:t>
            </a:r>
            <a:r>
              <a:rPr lang="zh-CN" altLang="en-US" dirty="0">
                <a:latin typeface="宋体" panose="02010600030101010101" pitchFamily="2" charset="-122"/>
              </a:rPr>
              <a:t>禁止在安全装置失效状态下拆装或运行；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80" name="矩形 3079"/>
          <p:cNvSpPr/>
          <p:nvPr/>
        </p:nvSpPr>
        <p:spPr>
          <a:xfrm>
            <a:off x="3870325" y="787400"/>
            <a:ext cx="445008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 wrap="none" anchor="t" anchorCtr="0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（十三）操作使用安全要点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2286000" y="587375"/>
            <a:ext cx="7848600" cy="526224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7.</a:t>
            </a:r>
            <a:r>
              <a:rPr lang="zh-CN" altLang="en-US" dirty="0">
                <a:latin typeface="Times New Roman" panose="02020603050405020304" pitchFamily="18" charset="0"/>
              </a:rPr>
              <a:t>吊笼、自升平台、安装吊杆运行若遇故障必须按下急停  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开关，故障排除后再运行；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8.</a:t>
            </a:r>
            <a:r>
              <a:rPr lang="zh-CN" altLang="en-US" dirty="0">
                <a:latin typeface="Times New Roman" panose="02020603050405020304" pitchFamily="18" charset="0"/>
              </a:rPr>
              <a:t>各楼层必须设置登机防护门及防护栏杆；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9.</a:t>
            </a:r>
            <a:r>
              <a:rPr lang="zh-CN" altLang="en-US" dirty="0">
                <a:latin typeface="Times New Roman" panose="02020603050405020304" pitchFamily="18" charset="0"/>
              </a:rPr>
              <a:t>各层站必须设置联络装置；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10.</a:t>
            </a:r>
            <a:r>
              <a:rPr lang="zh-CN" altLang="en-US" dirty="0">
                <a:latin typeface="Times New Roman" panose="02020603050405020304" pitchFamily="18" charset="0"/>
              </a:rPr>
              <a:t>登机防护门必须在吊笼停稳后才能打开；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11.</a:t>
            </a:r>
            <a:r>
              <a:rPr lang="zh-CN" altLang="en-US" dirty="0">
                <a:latin typeface="Times New Roman" panose="02020603050405020304" pitchFamily="18" charset="0"/>
              </a:rPr>
              <a:t>必须在停靠安全器起作用后才能进入吊笼；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12.</a:t>
            </a:r>
            <a:r>
              <a:rPr lang="zh-CN" altLang="en-US" dirty="0">
                <a:latin typeface="宋体" panose="02010600030101010101" pitchFamily="2" charset="-122"/>
              </a:rPr>
              <a:t>断绳防坠安全器每三个月必须试验检测。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0485" name="矩形 20484"/>
          <p:cNvSpPr/>
          <p:nvPr/>
        </p:nvSpPr>
        <p:spPr>
          <a:xfrm>
            <a:off x="2578100" y="2076450"/>
            <a:ext cx="457200" cy="23749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500" dirty="0">
                <a:latin typeface="Times New Roman" panose="02020603050405020304" pitchFamily="18" charset="0"/>
              </a:rPr>
              <a:t>违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r>
              <a:rPr lang="zh-CN" altLang="en-US" sz="2500" dirty="0">
                <a:latin typeface="Times New Roman" panose="02020603050405020304" pitchFamily="18" charset="0"/>
              </a:rPr>
              <a:t>法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r>
              <a:rPr lang="zh-CN" altLang="en-US" sz="2500" dirty="0">
                <a:latin typeface="Times New Roman" panose="02020603050405020304" pitchFamily="18" charset="0"/>
              </a:rPr>
              <a:t>违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pPr algn="ctr"/>
            <a:r>
              <a:rPr lang="zh-CN" altLang="en-US" sz="2500" dirty="0">
                <a:latin typeface="Times New Roman" panose="02020603050405020304" pitchFamily="18" charset="0"/>
              </a:rPr>
              <a:t>章行为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0491" name="直接连接符 20490"/>
          <p:cNvSpPr/>
          <p:nvPr/>
        </p:nvSpPr>
        <p:spPr>
          <a:xfrm>
            <a:off x="4686300" y="2103438"/>
            <a:ext cx="457200" cy="0"/>
          </a:xfrm>
          <a:prstGeom prst="line">
            <a:avLst/>
          </a:prstGeom>
          <a:ln w="9525">
            <a:noFill/>
          </a:ln>
        </p:spPr>
      </p:sp>
      <p:sp>
        <p:nvSpPr>
          <p:cNvPr id="20493" name="直接连接符 20492"/>
          <p:cNvSpPr/>
          <p:nvPr/>
        </p:nvSpPr>
        <p:spPr>
          <a:xfrm>
            <a:off x="4686300" y="2895600"/>
            <a:ext cx="457200" cy="0"/>
          </a:xfrm>
          <a:prstGeom prst="line">
            <a:avLst/>
          </a:prstGeom>
          <a:ln w="9525">
            <a:noFill/>
          </a:ln>
        </p:spPr>
      </p:sp>
      <p:sp>
        <p:nvSpPr>
          <p:cNvPr id="20499" name="直接连接符 20498"/>
          <p:cNvSpPr/>
          <p:nvPr/>
        </p:nvSpPr>
        <p:spPr>
          <a:xfrm>
            <a:off x="3200400" y="2598738"/>
            <a:ext cx="914400" cy="0"/>
          </a:xfrm>
          <a:prstGeom prst="line">
            <a:avLst/>
          </a:prstGeom>
          <a:ln w="9525">
            <a:noFill/>
          </a:ln>
        </p:spPr>
      </p:sp>
      <p:sp>
        <p:nvSpPr>
          <p:cNvPr id="20500" name="直接连接符 20499"/>
          <p:cNvSpPr/>
          <p:nvPr/>
        </p:nvSpPr>
        <p:spPr>
          <a:xfrm>
            <a:off x="3200400" y="4083050"/>
            <a:ext cx="914400" cy="0"/>
          </a:xfrm>
          <a:prstGeom prst="line">
            <a:avLst/>
          </a:prstGeom>
          <a:ln w="9525">
            <a:noFill/>
          </a:ln>
        </p:spPr>
      </p:sp>
      <p:sp>
        <p:nvSpPr>
          <p:cNvPr id="20502" name="直接连接符 20501"/>
          <p:cNvSpPr/>
          <p:nvPr/>
        </p:nvSpPr>
        <p:spPr>
          <a:xfrm>
            <a:off x="4343400" y="4678363"/>
            <a:ext cx="0" cy="395287"/>
          </a:xfrm>
          <a:prstGeom prst="line">
            <a:avLst/>
          </a:prstGeom>
          <a:ln w="9525">
            <a:noFill/>
          </a:ln>
        </p:spPr>
      </p:sp>
      <p:sp>
        <p:nvSpPr>
          <p:cNvPr id="20490" name="矩形 20489"/>
          <p:cNvSpPr/>
          <p:nvPr/>
        </p:nvSpPr>
        <p:spPr>
          <a:xfrm>
            <a:off x="3949700" y="1746250"/>
            <a:ext cx="698500" cy="12573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/>
            <a:r>
              <a:rPr lang="zh-CN" altLang="en-US" sz="2500" dirty="0">
                <a:latin typeface="Times New Roman" panose="02020603050405020304" pitchFamily="18" charset="0"/>
              </a:rPr>
              <a:t>设备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pPr algn="ctr"/>
            <a:r>
              <a:rPr lang="zh-CN" altLang="en-US" sz="2500" dirty="0">
                <a:latin typeface="Times New Roman" panose="02020603050405020304" pitchFamily="18" charset="0"/>
              </a:rPr>
              <a:t>损坏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pPr algn="ctr"/>
            <a:r>
              <a:rPr lang="zh-CN" altLang="en-US" sz="2500" dirty="0">
                <a:latin typeface="Times New Roman" panose="02020603050405020304" pitchFamily="18" charset="0"/>
              </a:rPr>
              <a:t>事故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0505" name="直接连接符 20504"/>
          <p:cNvSpPr/>
          <p:nvPr/>
        </p:nvSpPr>
        <p:spPr>
          <a:xfrm>
            <a:off x="3035300" y="2292350"/>
            <a:ext cx="9144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0" name="文本框 20509"/>
          <p:cNvSpPr txBox="1"/>
          <p:nvPr/>
        </p:nvSpPr>
        <p:spPr>
          <a:xfrm>
            <a:off x="5041900" y="1709738"/>
            <a:ext cx="44958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机械磨损类，如：钢丝绳断裂</a:t>
            </a: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冲撞损坏类，如：吊笼冲顶或墩底</a:t>
            </a: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绝缘损坏类，如：电机烧毁</a:t>
            </a: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0495" name="矩形 20494"/>
          <p:cNvSpPr/>
          <p:nvPr/>
        </p:nvSpPr>
        <p:spPr>
          <a:xfrm>
            <a:off x="3962400" y="3384550"/>
            <a:ext cx="685800" cy="118903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r>
              <a:rPr lang="zh-CN" altLang="en-US" sz="2500" dirty="0">
                <a:latin typeface="Times New Roman" panose="02020603050405020304" pitchFamily="18" charset="0"/>
              </a:rPr>
              <a:t>人身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r>
              <a:rPr lang="zh-CN" altLang="en-US" sz="2500" dirty="0">
                <a:latin typeface="Times New Roman" panose="02020603050405020304" pitchFamily="18" charset="0"/>
              </a:rPr>
              <a:t>伤亡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r>
              <a:rPr lang="zh-CN" altLang="en-US" sz="2500" dirty="0">
                <a:latin typeface="Times New Roman" panose="02020603050405020304" pitchFamily="18" charset="0"/>
              </a:rPr>
              <a:t>事故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0506" name="直接连接符 20505"/>
          <p:cNvSpPr/>
          <p:nvPr/>
        </p:nvSpPr>
        <p:spPr>
          <a:xfrm>
            <a:off x="3035300" y="3956050"/>
            <a:ext cx="9144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1" name="文本框 20510"/>
          <p:cNvSpPr txBox="1"/>
          <p:nvPr/>
        </p:nvSpPr>
        <p:spPr>
          <a:xfrm>
            <a:off x="5041900" y="3309938"/>
            <a:ext cx="5181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坠落伤亡类，如：接机人员从楼层坠落</a:t>
            </a: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剪切伤亡类，如；笼顶载人运行被导轨剪切</a:t>
            </a: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宋体" panose="02010600030101010101" pitchFamily="2" charset="-122"/>
              </a:rPr>
              <a:t>挤压伤亡类，如：吊笼落下挤压基础上人员</a:t>
            </a:r>
            <a:r>
              <a:rPr lang="zh-CN" altLang="en-US" sz="2000" dirty="0">
                <a:latin typeface="Times New Roman" panose="02020603050405020304" pitchFamily="18" charset="0"/>
              </a:rPr>
              <a:t> </a:t>
            </a: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0487" name="矩形 20486"/>
          <p:cNvSpPr/>
          <p:nvPr/>
        </p:nvSpPr>
        <p:spPr>
          <a:xfrm>
            <a:off x="3949700" y="4964113"/>
            <a:ext cx="698500" cy="79057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r>
              <a:rPr lang="zh-CN" altLang="en-US" sz="2500" dirty="0">
                <a:latin typeface="Times New Roman" panose="02020603050405020304" pitchFamily="18" charset="0"/>
              </a:rPr>
              <a:t>复合</a:t>
            </a:r>
            <a:endParaRPr lang="zh-CN" altLang="en-US" sz="2500" dirty="0">
              <a:latin typeface="Times New Roman" panose="02020603050405020304" pitchFamily="18" charset="0"/>
            </a:endParaRPr>
          </a:p>
          <a:p>
            <a:r>
              <a:rPr lang="zh-CN" altLang="en-US" sz="2500" dirty="0">
                <a:latin typeface="Times New Roman" panose="02020603050405020304" pitchFamily="18" charset="0"/>
              </a:rPr>
              <a:t>事故</a:t>
            </a:r>
            <a:endParaRPr lang="zh-CN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0512" name="文本框 20511"/>
          <p:cNvSpPr txBox="1"/>
          <p:nvPr/>
        </p:nvSpPr>
        <p:spPr>
          <a:xfrm>
            <a:off x="5057775" y="5195888"/>
            <a:ext cx="45434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如：钢丝绳断吊笼载人坠落笼毁人亡</a:t>
            </a: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0513" name="文本框 20512"/>
          <p:cNvSpPr txBox="1"/>
          <p:nvPr/>
        </p:nvSpPr>
        <p:spPr>
          <a:xfrm>
            <a:off x="3657600" y="711200"/>
            <a:ext cx="502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方正黑体_GBK" pitchFamily="65" charset="-122"/>
                <a:ea typeface="方正黑体_GBK" pitchFamily="65" charset="-122"/>
              </a:rPr>
              <a:t>四、事故分析</a:t>
            </a:r>
            <a:r>
              <a:rPr lang="zh-CN" altLang="en-US" sz="2800" dirty="0">
                <a:latin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20518" name="直接连接符 20517"/>
          <p:cNvSpPr/>
          <p:nvPr/>
        </p:nvSpPr>
        <p:spPr>
          <a:xfrm>
            <a:off x="4298950" y="2994025"/>
            <a:ext cx="0" cy="38100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9" name="直接连接符 20518"/>
          <p:cNvSpPr/>
          <p:nvPr/>
        </p:nvSpPr>
        <p:spPr>
          <a:xfrm>
            <a:off x="4298950" y="4572000"/>
            <a:ext cx="0" cy="38100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20" name="直接连接符 20519"/>
          <p:cNvSpPr/>
          <p:nvPr/>
        </p:nvSpPr>
        <p:spPr>
          <a:xfrm>
            <a:off x="4648200" y="1960563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1" name="直接连接符 20520"/>
          <p:cNvSpPr/>
          <p:nvPr/>
        </p:nvSpPr>
        <p:spPr>
          <a:xfrm>
            <a:off x="4648200" y="2386013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2" name="直接连接符 20521"/>
          <p:cNvSpPr/>
          <p:nvPr/>
        </p:nvSpPr>
        <p:spPr>
          <a:xfrm>
            <a:off x="4648200" y="2832100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3" name="直接连接符 20522"/>
          <p:cNvSpPr/>
          <p:nvPr/>
        </p:nvSpPr>
        <p:spPr>
          <a:xfrm>
            <a:off x="4648200" y="3549650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4" name="直接连接符 20523"/>
          <p:cNvSpPr/>
          <p:nvPr/>
        </p:nvSpPr>
        <p:spPr>
          <a:xfrm>
            <a:off x="4648200" y="3975100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5" name="直接连接符 20524"/>
          <p:cNvSpPr/>
          <p:nvPr/>
        </p:nvSpPr>
        <p:spPr>
          <a:xfrm>
            <a:off x="4648200" y="4432300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6" name="直接连接符 20525"/>
          <p:cNvSpPr/>
          <p:nvPr/>
        </p:nvSpPr>
        <p:spPr>
          <a:xfrm>
            <a:off x="4648200" y="5410200"/>
            <a:ext cx="45720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2601913" y="2136775"/>
            <a:ext cx="7239000" cy="341503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l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zh-CN" altLang="en-US" sz="3600" b="1" i="1" dirty="0">
                <a:latin typeface="宋体" panose="02010600030101010101" pitchFamily="2" charset="-122"/>
              </a:rPr>
              <a:t>物料提升机是建筑工地安装使用的、禁止运载人员的货用施工升降机，属于特种设备管理范畴的起重机械。</a:t>
            </a:r>
            <a:r>
              <a:rPr lang="zh-CN" altLang="en-US" sz="3600" b="1" i="1" dirty="0">
                <a:latin typeface="Times New Roman" panose="02020603050405020304" pitchFamily="18" charset="0"/>
              </a:rPr>
              <a:t> </a:t>
            </a:r>
            <a:endParaRPr lang="zh-CN" altLang="en-US" sz="3600" b="1" i="1">
              <a:latin typeface="Times New Roman" panose="02020603050405020304" pitchFamily="18" charset="0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4451350" y="887413"/>
            <a:ext cx="3276600" cy="70675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  <a:tileRect/>
          </a:gradFill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chemeClr val="bg2"/>
                </a:solidFill>
                <a:latin typeface="方正宋黑_GBK" pitchFamily="65" charset="-122"/>
                <a:ea typeface="方正宋黑_GBK" pitchFamily="65" charset="-122"/>
              </a:rPr>
              <a:t>一、定   义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1638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3733800" y="668338"/>
            <a:ext cx="4387850" cy="70675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  <a:tileRect/>
          </a:gradFill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chemeClr val="bg2"/>
                </a:solidFill>
                <a:latin typeface="方正宋黑_GBK" pitchFamily="65" charset="-122"/>
                <a:ea typeface="方正宋黑_GBK" pitchFamily="65" charset="-122"/>
              </a:rPr>
              <a:t>二、典型产品简介 </a:t>
            </a:r>
            <a:endParaRPr lang="zh-CN" altLang="en-US" sz="4000">
              <a:solidFill>
                <a:schemeClr val="bg2"/>
              </a:solidFill>
              <a:latin typeface="方正宋黑_GBK" pitchFamily="65" charset="-122"/>
              <a:ea typeface="方正宋黑_GBK" pitchFamily="65" charset="-122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2527300" y="1841500"/>
            <a:ext cx="4176713" cy="41541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（一）曳引驱动的井架双笼型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特点：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摩擦传动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有对重</a:t>
            </a:r>
            <a:endParaRPr lang="zh-CN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</a:rPr>
              <a:t>相对独立的两根以上钢丝绳提升吊笼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15366" name="图片 15365" descr="SSD80"/>
          <p:cNvPicPr>
            <a:picLocks noChangeAspect="1"/>
          </p:cNvPicPr>
          <p:nvPr/>
        </p:nvPicPr>
        <p:blipFill>
          <a:blip r:embed="rId1">
            <a:lum bright="12000"/>
          </a:blip>
          <a:srcRect l="2760" t="1945" r="69969" b="8847"/>
          <a:stretch>
            <a:fillRect/>
          </a:stretch>
        </p:blipFill>
        <p:spPr>
          <a:xfrm>
            <a:off x="7696200" y="1981200"/>
            <a:ext cx="1763713" cy="4192588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nimBg="1"/>
      <p:bldP spid="153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2247900" y="1168400"/>
            <a:ext cx="3962400" cy="507746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（二）卷扬驱动的龙门架型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特点：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非摩擦力强制传动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无对重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</a:rPr>
              <a:t>单根钢丝绳以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双倍率提升吊笼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14344" name="图片 1434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0" y="765175"/>
            <a:ext cx="3067050" cy="547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3175000" y="757238"/>
            <a:ext cx="5791200" cy="70675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  <a:tileRect/>
          </a:gradFill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chemeClr val="bg2"/>
                </a:solidFill>
                <a:latin typeface="方正宋黑_GBK" pitchFamily="65" charset="-122"/>
                <a:ea typeface="方正宋黑_GBK" pitchFamily="65" charset="-122"/>
              </a:rPr>
              <a:t>三、安全要求及检查要点 </a:t>
            </a:r>
            <a:endParaRPr lang="zh-CN" altLang="en-US" sz="4000">
              <a:solidFill>
                <a:schemeClr val="bg2"/>
              </a:solidFill>
              <a:latin typeface="方正宋黑_GBK" pitchFamily="65" charset="-122"/>
              <a:ea typeface="方正宋黑_GBK" pitchFamily="65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4025900" y="1663700"/>
            <a:ext cx="4572000" cy="46037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（依据：省标  </a:t>
            </a:r>
            <a:r>
              <a:rPr lang="en-US" altLang="zh-CN">
                <a:latin typeface="Times New Roman" panose="02020603050405020304" pitchFamily="18" charset="0"/>
              </a:rPr>
              <a:t>DB42/365-2006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2349500" y="2413000"/>
            <a:ext cx="7912100" cy="412305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（一）产品安全性能的有效证明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※</a:t>
            </a:r>
            <a:r>
              <a:rPr lang="zh-CN" altLang="en-US" sz="2200" dirty="0">
                <a:latin typeface="Times New Roman" panose="02020603050405020304" pitchFamily="18" charset="0"/>
              </a:rPr>
              <a:t>制造厂家的制造许可证及制造许可明细表；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※</a:t>
            </a:r>
            <a:r>
              <a:rPr lang="zh-CN" altLang="en-US" sz="2200" dirty="0">
                <a:latin typeface="Times New Roman" panose="02020603050405020304" pitchFamily="18" charset="0"/>
              </a:rPr>
              <a:t>产品出厂检验合格证、监检合格证及产品铭牌监检钢印；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※</a:t>
            </a:r>
            <a:r>
              <a:rPr lang="zh-CN" altLang="en-US" sz="2200" dirty="0">
                <a:latin typeface="Times New Roman" panose="02020603050405020304" pitchFamily="18" charset="0"/>
              </a:rPr>
              <a:t>断绳防坠器及制动器型式试验检验报告及产品出厂合格证；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※</a:t>
            </a:r>
            <a:r>
              <a:rPr lang="zh-CN" altLang="en-US" sz="2200" dirty="0">
                <a:latin typeface="Times New Roman" panose="02020603050405020304" pitchFamily="18" charset="0"/>
              </a:rPr>
              <a:t>安装检验检测报告及使用登记牌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  <p:bldP spid="13319" grpId="0" bldLvl="0" animBg="1"/>
      <p:bldP spid="133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2286000" y="1803400"/>
            <a:ext cx="7696200" cy="449262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宋体" panose="02010600030101010101" pitchFamily="2" charset="-122"/>
              </a:rPr>
              <a:t>＆</a:t>
            </a:r>
            <a:r>
              <a:rPr lang="zh-CN" altLang="en-US" sz="2200" dirty="0">
                <a:latin typeface="宋体" panose="02010600030101010101" pitchFamily="2" charset="-122"/>
              </a:rPr>
              <a:t>安装垂直度不大于</a:t>
            </a:r>
            <a:r>
              <a:rPr lang="en-US" altLang="zh-CN" sz="2200" dirty="0">
                <a:latin typeface="宋体" panose="02010600030101010101" pitchFamily="2" charset="-122"/>
              </a:rPr>
              <a:t>1.5‰</a:t>
            </a:r>
            <a:r>
              <a:rPr lang="zh-CN" altLang="en-US" sz="2200" dirty="0">
                <a:latin typeface="宋体" panose="02010600030101010101" pitchFamily="2" charset="-122"/>
              </a:rPr>
              <a:t>；（经纬仪测量）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宋体" panose="02010600030101010101" pitchFamily="2" charset="-122"/>
              </a:rPr>
              <a:t>＆</a:t>
            </a:r>
            <a:r>
              <a:rPr lang="zh-CN" altLang="en-US" sz="2200" dirty="0">
                <a:latin typeface="宋体" panose="02010600030101010101" pitchFamily="2" charset="-122"/>
              </a:rPr>
              <a:t>独立高度、附墙架间距、自由端高度均在安装使用说明书  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atin typeface="宋体" panose="02010600030101010101" pitchFamily="2" charset="-122"/>
              </a:rPr>
              <a:t>  规定的设计范围内；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宋体" panose="02010600030101010101" pitchFamily="2" charset="-122"/>
              </a:rPr>
              <a:t>＆</a:t>
            </a:r>
            <a:r>
              <a:rPr lang="zh-CN" altLang="en-US" sz="2200" dirty="0">
                <a:latin typeface="宋体" panose="02010600030101010101" pitchFamily="2" charset="-122"/>
              </a:rPr>
              <a:t>螺栓连接牢固可靠、强度等级、规格、数量符合设计要求；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宋体" panose="02010600030101010101" pitchFamily="2" charset="-122"/>
              </a:rPr>
              <a:t>＆</a:t>
            </a:r>
            <a:r>
              <a:rPr lang="zh-CN" altLang="en-US" sz="2200" dirty="0">
                <a:latin typeface="宋体" panose="02010600030101010101" pitchFamily="2" charset="-122"/>
              </a:rPr>
              <a:t>基础稳定，有排水措施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algn="l" eaLnBrk="1" hangingPunct="1">
              <a:spcBef>
                <a:spcPct val="50000"/>
              </a:spcBef>
            </a:pPr>
            <a:endParaRPr lang="zh-CN" altLang="en-US" sz="2200">
              <a:latin typeface="宋体" panose="02010600030101010101" pitchFamily="2" charset="-122"/>
            </a:endParaRPr>
          </a:p>
        </p:txBody>
      </p:sp>
      <p:sp>
        <p:nvSpPr>
          <p:cNvPr id="12295" name="矩形 12294"/>
          <p:cNvSpPr/>
          <p:nvPr/>
        </p:nvSpPr>
        <p:spPr>
          <a:xfrm>
            <a:off x="4496435" y="838200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chemeClr val="accent1"/>
                </a:solidFill>
                <a:latin typeface="方正黑体_GBK" pitchFamily="65" charset="-122"/>
                <a:ea typeface="方正黑体_GBK" pitchFamily="65" charset="-122"/>
              </a:rPr>
              <a:t>（二）导轨架稳定性</a:t>
            </a:r>
            <a:endParaRPr lang="zh-CN" altLang="en-US" sz="2800" dirty="0">
              <a:solidFill>
                <a:schemeClr val="accent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/>
      <p:bldP spid="122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2362200" y="1828800"/>
            <a:ext cx="7620000" cy="41541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chemeClr val="bg2"/>
            </a:outerShdw>
          </a:effectLst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§</a:t>
            </a:r>
            <a:r>
              <a:rPr lang="zh-CN" altLang="en-US" sz="2200" dirty="0">
                <a:latin typeface="Times New Roman" panose="02020603050405020304" pitchFamily="18" charset="0"/>
              </a:rPr>
              <a:t>吊笼门封闭高度不小于</a:t>
            </a:r>
            <a:r>
              <a:rPr lang="en-US" altLang="zh-CN" sz="2200" dirty="0">
                <a:latin typeface="Times New Roman" panose="02020603050405020304" pitchFamily="18" charset="0"/>
              </a:rPr>
              <a:t>1.5</a:t>
            </a:r>
            <a:r>
              <a:rPr lang="en-US" altLang="zh-CN" sz="2200">
                <a:latin typeface="Times New Roman" panose="02020603050405020304" pitchFamily="18" charset="0"/>
              </a:rPr>
              <a:t>M</a:t>
            </a:r>
            <a:r>
              <a:rPr lang="zh-CN" altLang="en-US" sz="2200">
                <a:latin typeface="Times New Roman" panose="02020603050405020304" pitchFamily="18" charset="0"/>
              </a:rPr>
              <a:t>，</a:t>
            </a:r>
            <a:r>
              <a:rPr lang="zh-CN" altLang="en-US" sz="2200" dirty="0">
                <a:latin typeface="Times New Roman" panose="02020603050405020304" pitchFamily="18" charset="0"/>
              </a:rPr>
              <a:t>且有安全开关和机械锁；   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atin typeface="Times New Roman" panose="02020603050405020304" pitchFamily="18" charset="0"/>
              </a:rPr>
              <a:t>    门开则吊笼不能启动或停机；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§</a:t>
            </a:r>
            <a:r>
              <a:rPr lang="zh-CN" altLang="en-US" sz="2200" dirty="0">
                <a:latin typeface="Times New Roman" panose="02020603050405020304" pitchFamily="18" charset="0"/>
              </a:rPr>
              <a:t>侧立面全高封闭；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§</a:t>
            </a:r>
            <a:r>
              <a:rPr lang="zh-CN" altLang="en-US" sz="2200" dirty="0">
                <a:latin typeface="Times New Roman" panose="02020603050405020304" pitchFamily="18" charset="0"/>
              </a:rPr>
              <a:t>笼顶全面封闭并可抵抗高处落物；</a:t>
            </a:r>
            <a:endParaRPr lang="zh-CN" altLang="en-US" sz="22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solidFill>
                  <a:schemeClr val="hlink"/>
                </a:solidFill>
                <a:latin typeface="Times New Roman" panose="02020603050405020304" pitchFamily="18" charset="0"/>
              </a:rPr>
              <a:t>§</a:t>
            </a:r>
            <a:r>
              <a:rPr lang="zh-CN" altLang="en-US" sz="2200" dirty="0">
                <a:latin typeface="宋体" panose="02010600030101010101" pitchFamily="2" charset="-122"/>
              </a:rPr>
              <a:t>笼顶有封闭护身围栏</a:t>
            </a:r>
            <a:r>
              <a:rPr lang="zh-CN" altLang="en-US" sz="2200" dirty="0">
                <a:latin typeface="Times New Roman" panose="02020603050405020304" pitchFamily="18" charset="0"/>
              </a:rPr>
              <a:t> </a:t>
            </a:r>
            <a:endParaRPr lang="zh-CN" altLang="en-US" sz="2200">
              <a:latin typeface="Times New Roman" panose="02020603050405020304" pitchFamily="18" charset="0"/>
            </a:endParaRPr>
          </a:p>
        </p:txBody>
      </p:sp>
      <p:sp>
        <p:nvSpPr>
          <p:cNvPr id="11269" name="矩形 11268"/>
          <p:cNvSpPr/>
          <p:nvPr/>
        </p:nvSpPr>
        <p:spPr>
          <a:xfrm>
            <a:off x="4877435" y="533400"/>
            <a:ext cx="30276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方正黑体_GBK" pitchFamily="65" charset="-122"/>
              </a:rPr>
              <a:t>（三）吊笼封闭性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pic>
        <p:nvPicPr>
          <p:cNvPr id="11270" name="图片 11269" descr="DVC00470"/>
          <p:cNvPicPr>
            <a:picLocks noChangeAspect="1"/>
          </p:cNvPicPr>
          <p:nvPr/>
        </p:nvPicPr>
        <p:blipFill>
          <a:blip r:embed="rId1"/>
          <a:srcRect l="14099" t="21719" r="23253" b="3871"/>
          <a:stretch>
            <a:fillRect/>
          </a:stretch>
        </p:blipFill>
        <p:spPr>
          <a:xfrm>
            <a:off x="7010400" y="3262313"/>
            <a:ext cx="3352800" cy="2986087"/>
          </a:xfrm>
          <a:prstGeom prst="rect">
            <a:avLst/>
          </a:prstGeom>
          <a:noFill/>
          <a:ln w="76200" cap="flat" cmpd="sng">
            <a:pattFill prst="wdDnDiag">
              <a:fgClr>
                <a:schemeClr val="hlink"/>
              </a:fgClr>
              <a:bgClr>
                <a:schemeClr val="folHlink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5604" name="图片 25603" descr="0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7713" y="836613"/>
            <a:ext cx="5976937" cy="447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文本框 25604"/>
          <p:cNvSpPr txBox="1"/>
          <p:nvPr/>
        </p:nvSpPr>
        <p:spPr>
          <a:xfrm>
            <a:off x="3143250" y="5589588"/>
            <a:ext cx="6265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吊笼顶部安全装置系统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PECIAL_SOURCE" val="bdnull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8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Soaring">
  <a:themeElements>
    <a:clrScheme name="">
      <a:dk1>
        <a:srgbClr val="FFFFFF"/>
      </a:dk1>
      <a:lt1>
        <a:srgbClr val="0000FF"/>
      </a:lt1>
      <a:dk2>
        <a:srgbClr val="FFCC66"/>
      </a:dk2>
      <a:lt2>
        <a:srgbClr val="000000"/>
      </a:lt2>
      <a:accent1>
        <a:srgbClr val="00FFFF"/>
      </a:accent1>
      <a:accent2>
        <a:srgbClr val="3366FF"/>
      </a:accent2>
      <a:accent3>
        <a:srgbClr val="AAAAFF"/>
      </a:accent3>
      <a:accent4>
        <a:srgbClr val="DCDCDC"/>
      </a:accent4>
      <a:accent5>
        <a:srgbClr val="AAFFFF"/>
      </a:accent5>
      <a:accent6>
        <a:srgbClr val="2D5BE5"/>
      </a:accent6>
      <a:hlink>
        <a:srgbClr val="FF0033"/>
      </a:hlink>
      <a:folHlink>
        <a:srgbClr val="FFFF00"/>
      </a:folHlink>
    </a:clrScheme>
    <a:fontScheme name="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CC66"/>
        </a:dk2>
        <a:lt2>
          <a:srgbClr val="000000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CDCDC"/>
        </a:accent4>
        <a:accent5>
          <a:srgbClr val="AAFFFF"/>
        </a:accent5>
        <a:accent6>
          <a:srgbClr val="2D5BE5"/>
        </a:accent6>
        <a:hlink>
          <a:srgbClr val="FF00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9CAFF"/>
        </a:accent5>
        <a:accent6>
          <a:srgbClr val="5BB7E5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CC66"/>
        </a:dk2>
        <a:lt2>
          <a:srgbClr val="000000"/>
        </a:lt2>
        <a:accent1>
          <a:srgbClr val="0099CC"/>
        </a:accent1>
        <a:accent2>
          <a:srgbClr val="009999"/>
        </a:accent2>
        <a:accent3>
          <a:srgbClr val="AAC1C1"/>
        </a:accent3>
        <a:accent4>
          <a:srgbClr val="DCDCDC"/>
        </a:accent4>
        <a:accent5>
          <a:srgbClr val="AACAE2"/>
        </a:accent5>
        <a:accent6>
          <a:srgbClr val="008989"/>
        </a:accent6>
        <a:hlink>
          <a:srgbClr val="66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93300"/>
        </a:lt1>
        <a:dk2>
          <a:srgbClr val="FFCC66"/>
        </a:dk2>
        <a:lt2>
          <a:srgbClr val="000000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CDCDC"/>
        </a:accent4>
        <a:accent5>
          <a:srgbClr val="FFB9AD"/>
        </a:accent5>
        <a:accent6>
          <a:srgbClr val="B75B00"/>
        </a:accent6>
        <a:hlink>
          <a:srgbClr val="CC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2039</Words>
  <Application>WPS 演示</Application>
  <PresentationFormat>在屏幕上显示</PresentationFormat>
  <Paragraphs>235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方正宋黑_GBK</vt:lpstr>
      <vt:lpstr>方正黑体_GBK</vt:lpstr>
      <vt:lpstr>微软雅黑</vt:lpstr>
      <vt:lpstr>方正大黑简体</vt:lpstr>
      <vt:lpstr>黑体</vt:lpstr>
      <vt:lpstr>Arial Unicode MS</vt:lpstr>
      <vt:lpstr>隶书</vt:lpstr>
      <vt:lpstr>汉仪旗黑-85S</vt:lpstr>
      <vt:lpstr>李旭科毛笔行书</vt:lpstr>
      <vt:lpstr>楷体</vt:lpstr>
      <vt:lpstr>Soaring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monkeyhappy</cp:lastModifiedBy>
  <cp:revision>41</cp:revision>
  <dcterms:created xsi:type="dcterms:W3CDTF">2006-11-13T03:36:07Z</dcterms:created>
  <dcterms:modified xsi:type="dcterms:W3CDTF">2024-03-04T03:13:00Z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318DEF9FDE4B4D2CB0E027139BFF9871_12</vt:lpwstr>
  </property>
  <property fmtid="{D5CDD505-2E9C-101B-9397-08002B2CF9AE}" pid="3" name="KSOProductBuildVer">
    <vt:lpwstr>2052-12.1.0.16388</vt:lpwstr>
  </property>
</Properties>
</file>