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4" r:id="rId4"/>
  </p:sldMasterIdLst>
  <p:notesMasterIdLst>
    <p:notesMasterId r:id="rId8"/>
  </p:notesMasterIdLst>
  <p:handoutMasterIdLst>
    <p:handoutMasterId r:id="rId202"/>
  </p:handoutMasterIdLst>
  <p:sldIdLst>
    <p:sldId id="3734" r:id="rId5"/>
    <p:sldId id="3735" r:id="rId6"/>
    <p:sldId id="3391" r:id="rId7"/>
    <p:sldId id="3392" r:id="rId9"/>
    <p:sldId id="3393" r:id="rId10"/>
    <p:sldId id="3394" r:id="rId11"/>
    <p:sldId id="3398" r:id="rId12"/>
    <p:sldId id="3399" r:id="rId13"/>
    <p:sldId id="3404" r:id="rId14"/>
    <p:sldId id="3405" r:id="rId15"/>
    <p:sldId id="3406" r:id="rId16"/>
    <p:sldId id="3376" r:id="rId17"/>
    <p:sldId id="3377" r:id="rId18"/>
    <p:sldId id="3378" r:id="rId19"/>
    <p:sldId id="3379" r:id="rId20"/>
    <p:sldId id="3380" r:id="rId21"/>
    <p:sldId id="3553" r:id="rId22"/>
    <p:sldId id="3554" r:id="rId23"/>
    <p:sldId id="3555" r:id="rId24"/>
    <p:sldId id="3557" r:id="rId25"/>
    <p:sldId id="3556" r:id="rId26"/>
    <p:sldId id="3403" r:id="rId27"/>
    <p:sldId id="3408" r:id="rId28"/>
    <p:sldId id="3409" r:id="rId29"/>
    <p:sldId id="3410" r:id="rId30"/>
    <p:sldId id="3411" r:id="rId31"/>
    <p:sldId id="3413" r:id="rId32"/>
    <p:sldId id="3414" r:id="rId33"/>
    <p:sldId id="3415" r:id="rId34"/>
    <p:sldId id="3416" r:id="rId35"/>
    <p:sldId id="3417" r:id="rId36"/>
    <p:sldId id="3418" r:id="rId37"/>
    <p:sldId id="3419" r:id="rId38"/>
    <p:sldId id="3420" r:id="rId39"/>
    <p:sldId id="3421" r:id="rId40"/>
    <p:sldId id="3422" r:id="rId41"/>
    <p:sldId id="3423" r:id="rId42"/>
    <p:sldId id="3424" r:id="rId43"/>
    <p:sldId id="3425" r:id="rId44"/>
    <p:sldId id="3426" r:id="rId45"/>
    <p:sldId id="3427" r:id="rId46"/>
    <p:sldId id="3428" r:id="rId47"/>
    <p:sldId id="3429" r:id="rId48"/>
    <p:sldId id="3430" r:id="rId49"/>
    <p:sldId id="3432" r:id="rId50"/>
    <p:sldId id="3433" r:id="rId51"/>
    <p:sldId id="3558" r:id="rId52"/>
    <p:sldId id="3559" r:id="rId53"/>
    <p:sldId id="3561" r:id="rId54"/>
    <p:sldId id="3560" r:id="rId55"/>
    <p:sldId id="3438" r:id="rId56"/>
    <p:sldId id="3439" r:id="rId57"/>
    <p:sldId id="3440" r:id="rId58"/>
    <p:sldId id="3445" r:id="rId59"/>
    <p:sldId id="3572" r:id="rId60"/>
    <p:sldId id="3573" r:id="rId61"/>
    <p:sldId id="3574" r:id="rId62"/>
    <p:sldId id="3575" r:id="rId63"/>
    <p:sldId id="3576" r:id="rId64"/>
    <p:sldId id="3577" r:id="rId65"/>
    <p:sldId id="3578" r:id="rId66"/>
    <p:sldId id="3579" r:id="rId67"/>
    <p:sldId id="3580" r:id="rId68"/>
    <p:sldId id="3582" r:id="rId69"/>
    <p:sldId id="3583" r:id="rId70"/>
    <p:sldId id="3584" r:id="rId71"/>
    <p:sldId id="3585" r:id="rId72"/>
    <p:sldId id="3586" r:id="rId73"/>
    <p:sldId id="3587" r:id="rId74"/>
    <p:sldId id="3588" r:id="rId75"/>
    <p:sldId id="3589" r:id="rId76"/>
    <p:sldId id="3449" r:id="rId77"/>
    <p:sldId id="3562" r:id="rId78"/>
    <p:sldId id="3563" r:id="rId79"/>
    <p:sldId id="3564" r:id="rId80"/>
    <p:sldId id="3565" r:id="rId81"/>
    <p:sldId id="3566" r:id="rId82"/>
    <p:sldId id="3567" r:id="rId83"/>
    <p:sldId id="3451" r:id="rId84"/>
    <p:sldId id="3452" r:id="rId85"/>
    <p:sldId id="3453" r:id="rId86"/>
    <p:sldId id="3454" r:id="rId87"/>
    <p:sldId id="3455" r:id="rId88"/>
    <p:sldId id="3546" r:id="rId89"/>
    <p:sldId id="3470" r:id="rId90"/>
    <p:sldId id="3471" r:id="rId91"/>
    <p:sldId id="3472" r:id="rId92"/>
    <p:sldId id="3473" r:id="rId93"/>
    <p:sldId id="3474" r:id="rId94"/>
    <p:sldId id="3475" r:id="rId95"/>
    <p:sldId id="3476" r:id="rId96"/>
    <p:sldId id="3477" r:id="rId97"/>
    <p:sldId id="3478" r:id="rId98"/>
    <p:sldId id="3479" r:id="rId99"/>
    <p:sldId id="3480" r:id="rId100"/>
    <p:sldId id="3482" r:id="rId101"/>
    <p:sldId id="3483" r:id="rId102"/>
    <p:sldId id="3484" r:id="rId103"/>
    <p:sldId id="3485" r:id="rId104"/>
    <p:sldId id="3489" r:id="rId105"/>
    <p:sldId id="3490" r:id="rId106"/>
    <p:sldId id="3547" r:id="rId107"/>
    <p:sldId id="3491" r:id="rId108"/>
    <p:sldId id="3548" r:id="rId109"/>
    <p:sldId id="3549" r:id="rId110"/>
    <p:sldId id="3550" r:id="rId111"/>
    <p:sldId id="3551" r:id="rId112"/>
    <p:sldId id="3552" r:id="rId113"/>
    <p:sldId id="3492" r:id="rId114"/>
    <p:sldId id="3493" r:id="rId115"/>
    <p:sldId id="3494" r:id="rId116"/>
    <p:sldId id="3590" r:id="rId117"/>
    <p:sldId id="3591" r:id="rId118"/>
    <p:sldId id="3592" r:id="rId119"/>
    <p:sldId id="3593" r:id="rId120"/>
    <p:sldId id="3594" r:id="rId121"/>
    <p:sldId id="3595" r:id="rId122"/>
    <p:sldId id="3596" r:id="rId123"/>
    <p:sldId id="3597" r:id="rId124"/>
    <p:sldId id="3598" r:id="rId125"/>
    <p:sldId id="3599" r:id="rId126"/>
    <p:sldId id="3600" r:id="rId127"/>
    <p:sldId id="3601" r:id="rId128"/>
    <p:sldId id="3602" r:id="rId129"/>
    <p:sldId id="3603" r:id="rId130"/>
    <p:sldId id="3604" r:id="rId131"/>
    <p:sldId id="3605" r:id="rId132"/>
    <p:sldId id="3606" r:id="rId133"/>
    <p:sldId id="3607" r:id="rId134"/>
    <p:sldId id="3608" r:id="rId135"/>
    <p:sldId id="3609" r:id="rId136"/>
    <p:sldId id="3610" r:id="rId137"/>
    <p:sldId id="3611" r:id="rId138"/>
    <p:sldId id="3612" r:id="rId139"/>
    <p:sldId id="3613" r:id="rId140"/>
    <p:sldId id="3614" r:id="rId141"/>
    <p:sldId id="3615" r:id="rId142"/>
    <p:sldId id="3616" r:id="rId143"/>
    <p:sldId id="3617" r:id="rId144"/>
    <p:sldId id="3618" r:id="rId145"/>
    <p:sldId id="3619" r:id="rId146"/>
    <p:sldId id="3620" r:id="rId147"/>
    <p:sldId id="3621" r:id="rId148"/>
    <p:sldId id="3622" r:id="rId149"/>
    <p:sldId id="3623" r:id="rId150"/>
    <p:sldId id="3624" r:id="rId151"/>
    <p:sldId id="3625" r:id="rId152"/>
    <p:sldId id="3626" r:id="rId153"/>
    <p:sldId id="3627" r:id="rId154"/>
    <p:sldId id="3628" r:id="rId155"/>
    <p:sldId id="3629" r:id="rId156"/>
    <p:sldId id="3630" r:id="rId157"/>
    <p:sldId id="3631" r:id="rId158"/>
    <p:sldId id="3632" r:id="rId159"/>
    <p:sldId id="3633" r:id="rId160"/>
    <p:sldId id="3634" r:id="rId161"/>
    <p:sldId id="3635" r:id="rId162"/>
    <p:sldId id="3636" r:id="rId163"/>
    <p:sldId id="3637" r:id="rId164"/>
    <p:sldId id="3638" r:id="rId165"/>
    <p:sldId id="3639" r:id="rId166"/>
    <p:sldId id="3640" r:id="rId167"/>
    <p:sldId id="3641" r:id="rId168"/>
    <p:sldId id="3642" r:id="rId169"/>
    <p:sldId id="3643" r:id="rId170"/>
    <p:sldId id="3644" r:id="rId171"/>
    <p:sldId id="3645" r:id="rId172"/>
    <p:sldId id="3646" r:id="rId173"/>
    <p:sldId id="3647" r:id="rId174"/>
    <p:sldId id="3648" r:id="rId175"/>
    <p:sldId id="3649" r:id="rId176"/>
    <p:sldId id="3650" r:id="rId177"/>
    <p:sldId id="3651" r:id="rId178"/>
    <p:sldId id="3652" r:id="rId179"/>
    <p:sldId id="3653" r:id="rId180"/>
    <p:sldId id="3654" r:id="rId181"/>
    <p:sldId id="3655" r:id="rId182"/>
    <p:sldId id="3656" r:id="rId183"/>
    <p:sldId id="3657" r:id="rId184"/>
    <p:sldId id="3658" r:id="rId185"/>
    <p:sldId id="3659" r:id="rId186"/>
    <p:sldId id="3660" r:id="rId187"/>
    <p:sldId id="3661" r:id="rId188"/>
    <p:sldId id="3662" r:id="rId189"/>
    <p:sldId id="3663" r:id="rId190"/>
    <p:sldId id="3664" r:id="rId191"/>
    <p:sldId id="3665" r:id="rId192"/>
    <p:sldId id="3666" r:id="rId193"/>
    <p:sldId id="3667" r:id="rId194"/>
    <p:sldId id="3668" r:id="rId195"/>
    <p:sldId id="3669" r:id="rId196"/>
    <p:sldId id="3670" r:id="rId197"/>
    <p:sldId id="3544" r:id="rId198"/>
    <p:sldId id="3545" r:id="rId199"/>
    <p:sldId id="3257" r:id="rId200"/>
    <p:sldId id="3736" r:id="rId201"/>
  </p:sldIdLst>
  <p:sldSz cx="12192000" cy="6858000"/>
  <p:notesSz cx="6797675" cy="9926955"/>
  <p:custDataLst>
    <p:tags r:id="rId207"/>
  </p:custDataLst>
  <p:defaultTextStyle>
    <a:defPPr>
      <a:defRPr lang="zh-CN"/>
    </a:defPPr>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楷体_GB2312" pitchFamily="1" charset="-122"/>
        <a:cs typeface="+mn-cs"/>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楷体_GB2312" pitchFamily="1" charset="-122"/>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楷体_GB2312" pitchFamily="1" charset="-122"/>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楷体_GB2312" pitchFamily="1" charset="-122"/>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楷体_GB2312" pitchFamily="1" charset="-122"/>
        <a:cs typeface="+mn-cs"/>
      </a:defRPr>
    </a:lvl5pPr>
    <a:lvl6pPr marL="2286000" lvl="5"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楷体_GB2312" pitchFamily="1" charset="-122"/>
        <a:cs typeface="+mn-cs"/>
      </a:defRPr>
    </a:lvl6pPr>
    <a:lvl7pPr marL="2743200" lvl="6"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楷体_GB2312" pitchFamily="1" charset="-122"/>
        <a:cs typeface="+mn-cs"/>
      </a:defRPr>
    </a:lvl7pPr>
    <a:lvl8pPr marL="3200400" lvl="7"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楷体_GB2312" pitchFamily="1" charset="-122"/>
        <a:cs typeface="+mn-cs"/>
      </a:defRPr>
    </a:lvl8pPr>
    <a:lvl9pPr marL="3657600" lvl="8"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楷体_GB2312" pitchFamily="1"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0000"/>
    <a:srgbClr val="6600CC"/>
    <a:srgbClr val="0000FF"/>
    <a:srgbClr val="FF53FF"/>
    <a:srgbClr val="C9C400"/>
    <a:srgbClr val="FF69FF"/>
    <a:srgbClr val="FFB3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3994"/>
  </p:normalViewPr>
  <p:slideViewPr>
    <p:cSldViewPr showGuides="1">
      <p:cViewPr varScale="1">
        <p:scale>
          <a:sx n="72" d="100"/>
          <a:sy n="72" d="100"/>
        </p:scale>
        <p:origin x="1315" y="67"/>
      </p:cViewPr>
      <p:guideLst>
        <p:guide orient="horz" pos="2160"/>
        <p:guide pos="38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4.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notesMaster" Target="notesMasters/notesMaster1.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7" Type="http://schemas.openxmlformats.org/officeDocument/2006/relationships/tags" Target="tags/tag162.xml"/><Relationship Id="rId206" Type="http://schemas.openxmlformats.org/officeDocument/2006/relationships/commentAuthors" Target="commentAuthors.xml"/><Relationship Id="rId205" Type="http://schemas.openxmlformats.org/officeDocument/2006/relationships/tableStyles" Target="tableStyles.xml"/><Relationship Id="rId204" Type="http://schemas.openxmlformats.org/officeDocument/2006/relationships/viewProps" Target="viewProps.xml"/><Relationship Id="rId203" Type="http://schemas.openxmlformats.org/officeDocument/2006/relationships/presProps" Target="presProps.xml"/><Relationship Id="rId202" Type="http://schemas.openxmlformats.org/officeDocument/2006/relationships/handoutMaster" Target="handoutMasters/handoutMaster1.xml"/><Relationship Id="rId201" Type="http://schemas.openxmlformats.org/officeDocument/2006/relationships/slide" Target="slides/slide196.xml"/><Relationship Id="rId200" Type="http://schemas.openxmlformats.org/officeDocument/2006/relationships/slide" Target="slides/slide195.xml"/><Relationship Id="rId20" Type="http://schemas.openxmlformats.org/officeDocument/2006/relationships/slide" Target="slides/slide15.xml"/><Relationship Id="rId2" Type="http://schemas.openxmlformats.org/officeDocument/2006/relationships/theme" Target="theme/theme1.xml"/><Relationship Id="rId199" Type="http://schemas.openxmlformats.org/officeDocument/2006/relationships/slide" Target="slides/slide194.xml"/><Relationship Id="rId198" Type="http://schemas.openxmlformats.org/officeDocument/2006/relationships/slide" Target="slides/slide193.xml"/><Relationship Id="rId197" Type="http://schemas.openxmlformats.org/officeDocument/2006/relationships/slide" Target="slides/slide192.xml"/><Relationship Id="rId196" Type="http://schemas.openxmlformats.org/officeDocument/2006/relationships/slide" Target="slides/slide191.xml"/><Relationship Id="rId195" Type="http://schemas.openxmlformats.org/officeDocument/2006/relationships/slide" Target="slides/slide190.xml"/><Relationship Id="rId194" Type="http://schemas.openxmlformats.org/officeDocument/2006/relationships/slide" Target="slides/slide189.xml"/><Relationship Id="rId193" Type="http://schemas.openxmlformats.org/officeDocument/2006/relationships/slide" Target="slides/slide188.xml"/><Relationship Id="rId192" Type="http://schemas.openxmlformats.org/officeDocument/2006/relationships/slide" Target="slides/slide187.xml"/><Relationship Id="rId191" Type="http://schemas.openxmlformats.org/officeDocument/2006/relationships/slide" Target="slides/slide186.xml"/><Relationship Id="rId190" Type="http://schemas.openxmlformats.org/officeDocument/2006/relationships/slide" Target="slides/slide185.xml"/><Relationship Id="rId19" Type="http://schemas.openxmlformats.org/officeDocument/2006/relationships/slide" Target="slides/slide14.xml"/><Relationship Id="rId189" Type="http://schemas.openxmlformats.org/officeDocument/2006/relationships/slide" Target="slides/slide184.xml"/><Relationship Id="rId188" Type="http://schemas.openxmlformats.org/officeDocument/2006/relationships/slide" Target="slides/slide183.xml"/><Relationship Id="rId187" Type="http://schemas.openxmlformats.org/officeDocument/2006/relationships/slide" Target="slides/slide182.xml"/><Relationship Id="rId186" Type="http://schemas.openxmlformats.org/officeDocument/2006/relationships/slide" Target="slides/slide181.xml"/><Relationship Id="rId185" Type="http://schemas.openxmlformats.org/officeDocument/2006/relationships/slide" Target="slides/slide180.xml"/><Relationship Id="rId184" Type="http://schemas.openxmlformats.org/officeDocument/2006/relationships/slide" Target="slides/slide179.xml"/><Relationship Id="rId183" Type="http://schemas.openxmlformats.org/officeDocument/2006/relationships/slide" Target="slides/slide178.xml"/><Relationship Id="rId182" Type="http://schemas.openxmlformats.org/officeDocument/2006/relationships/slide" Target="slides/slide177.xml"/><Relationship Id="rId181" Type="http://schemas.openxmlformats.org/officeDocument/2006/relationships/slide" Target="slides/slide176.xml"/><Relationship Id="rId180" Type="http://schemas.openxmlformats.org/officeDocument/2006/relationships/slide" Target="slides/slide175.xml"/><Relationship Id="rId18" Type="http://schemas.openxmlformats.org/officeDocument/2006/relationships/slide" Target="slides/slide13.xml"/><Relationship Id="rId179" Type="http://schemas.openxmlformats.org/officeDocument/2006/relationships/slide" Target="slides/slide174.xml"/><Relationship Id="rId178" Type="http://schemas.openxmlformats.org/officeDocument/2006/relationships/slide" Target="slides/slide173.xml"/><Relationship Id="rId177" Type="http://schemas.openxmlformats.org/officeDocument/2006/relationships/slide" Target="slides/slide172.xml"/><Relationship Id="rId176" Type="http://schemas.openxmlformats.org/officeDocument/2006/relationships/slide" Target="slides/slide171.xml"/><Relationship Id="rId175" Type="http://schemas.openxmlformats.org/officeDocument/2006/relationships/slide" Target="slides/slide170.xml"/><Relationship Id="rId174" Type="http://schemas.openxmlformats.org/officeDocument/2006/relationships/slide" Target="slides/slide169.xml"/><Relationship Id="rId173" Type="http://schemas.openxmlformats.org/officeDocument/2006/relationships/slide" Target="slides/slide168.xml"/><Relationship Id="rId172" Type="http://schemas.openxmlformats.org/officeDocument/2006/relationships/slide" Target="slides/slide167.xml"/><Relationship Id="rId171" Type="http://schemas.openxmlformats.org/officeDocument/2006/relationships/slide" Target="slides/slide166.xml"/><Relationship Id="rId170" Type="http://schemas.openxmlformats.org/officeDocument/2006/relationships/slide" Target="slides/slide165.xml"/><Relationship Id="rId17" Type="http://schemas.openxmlformats.org/officeDocument/2006/relationships/slide" Target="slides/slide12.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165" Type="http://schemas.openxmlformats.org/officeDocument/2006/relationships/slide" Target="slides/slide160.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1" Type="http://schemas.openxmlformats.org/officeDocument/2006/relationships/slide" Target="slides/slide156.xml"/><Relationship Id="rId160" Type="http://schemas.openxmlformats.org/officeDocument/2006/relationships/slide" Target="slides/slide155.xml"/><Relationship Id="rId16" Type="http://schemas.openxmlformats.org/officeDocument/2006/relationships/slide" Target="slides/slide11.xml"/><Relationship Id="rId159" Type="http://schemas.openxmlformats.org/officeDocument/2006/relationships/slide" Target="slides/slide154.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54" Type="http://schemas.openxmlformats.org/officeDocument/2006/relationships/slide" Target="slides/slide149.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0" Type="http://schemas.openxmlformats.org/officeDocument/2006/relationships/slide" Target="slides/slide145.xml"/><Relationship Id="rId15" Type="http://schemas.openxmlformats.org/officeDocument/2006/relationships/slide" Target="slides/slide10.xml"/><Relationship Id="rId149" Type="http://schemas.openxmlformats.org/officeDocument/2006/relationships/slide" Target="slides/slide144.xml"/><Relationship Id="rId148" Type="http://schemas.openxmlformats.org/officeDocument/2006/relationships/slide" Target="slides/slide143.xml"/><Relationship Id="rId147" Type="http://schemas.openxmlformats.org/officeDocument/2006/relationships/slide" Target="slides/slide142.xml"/><Relationship Id="rId146" Type="http://schemas.openxmlformats.org/officeDocument/2006/relationships/slide" Target="slides/slide141.xml"/><Relationship Id="rId145" Type="http://schemas.openxmlformats.org/officeDocument/2006/relationships/slide" Target="slides/slide140.xml"/><Relationship Id="rId144" Type="http://schemas.openxmlformats.org/officeDocument/2006/relationships/slide" Target="slides/slide139.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14" Type="http://schemas.openxmlformats.org/officeDocument/2006/relationships/slide" Target="slides/slide9.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 Type="http://schemas.openxmlformats.org/officeDocument/2006/relationships/slide" Target="slides/slide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121" Type="http://schemas.openxmlformats.org/officeDocument/2006/relationships/slide" Target="slides/slide116.xml"/><Relationship Id="rId120" Type="http://schemas.openxmlformats.org/officeDocument/2006/relationships/slide" Target="slides/slide115.xml"/><Relationship Id="rId12" Type="http://schemas.openxmlformats.org/officeDocument/2006/relationships/slide" Target="slides/slide7.xml"/><Relationship Id="rId119" Type="http://schemas.openxmlformats.org/officeDocument/2006/relationships/slide" Target="slides/slide114.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slide" Target="slides/slide6.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67266"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lstStyle>
            <a:lvl1pPr algn="l">
              <a:defRPr sz="120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267267" name="Rectangle 3"/>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lstStyle>
            <a:lvl1pPr algn="r">
              <a:defRPr sz="1200">
                <a:ea typeface="楷体_GB2312" pitchFamily="1"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203A9A7-89DD-4F09-9024-616213BDEB84}" type="datetimeFigureOut">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rPr>
            </a:fld>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267268" name="Rectangle 4"/>
          <p:cNvSpPr>
            <a:spLocks noGrp="1" noChangeArrowheads="1"/>
          </p:cNvSpPr>
          <p:nvPr>
            <p:ph type="ftr" sz="quarter" idx="2"/>
          </p:nvPr>
        </p:nvSpPr>
        <p:spPr bwMode="auto">
          <a:xfrm>
            <a:off x="0" y="9428163"/>
            <a:ext cx="2946400" cy="496888"/>
          </a:xfrm>
          <a:prstGeom prst="rect">
            <a:avLst/>
          </a:prstGeom>
          <a:noFill/>
          <a:ln>
            <a:noFill/>
          </a:ln>
          <a:effectLst/>
        </p:spPr>
        <p:txBody>
          <a:bodyPr vert="horz" wrap="square" lIns="91440" tIns="45720" rIns="91440" bIns="45720" numCol="1" anchor="b" anchorCtr="0" compatLnSpc="1"/>
          <a:lstStyle>
            <a:lvl1pPr algn="l">
              <a:defRPr sz="120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267269" name="Rectangle 5"/>
          <p:cNvSpPr>
            <a:spLocks noGrp="1" noChangeArrowheads="1"/>
          </p:cNvSpPr>
          <p:nvPr>
            <p:ph type="sldNum" sz="quarter" idx="3"/>
          </p:nvPr>
        </p:nvSpPr>
        <p:spPr bwMode="auto">
          <a:xfrm>
            <a:off x="3849688" y="9428163"/>
            <a:ext cx="2946400" cy="496888"/>
          </a:xfrm>
          <a:prstGeom prst="rect">
            <a:avLst/>
          </a:prstGeom>
          <a:noFill/>
          <a:ln>
            <a:noFill/>
          </a:ln>
          <a:effectLst/>
        </p:spPr>
        <p:txBody>
          <a:bodyPr vert="horz" wrap="square" lIns="91440" tIns="45720" rIns="91440" bIns="45720" numCol="1" anchor="b" anchorCtr="0" compatLnSpc="1"/>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46400" cy="496888"/>
          </a:xfrm>
          <a:prstGeom prst="rect">
            <a:avLst/>
          </a:prstGeom>
          <a:noFill/>
          <a:ln>
            <a:noFill/>
          </a:ln>
        </p:spPr>
        <p:txBody>
          <a:bodyPr vert="horz" wrap="square" lIns="91700" tIns="45849" rIns="91700" bIns="45849" numCol="1" anchor="t" anchorCtr="0" compatLnSpc="1"/>
          <a:lstStyle>
            <a:lvl1pPr algn="l" defTabSz="916305" eaLnBrk="1" hangingPunct="1">
              <a:defRPr sz="1200">
                <a:ea typeface="宋体" panose="02010600030101010101" pitchFamily="2" charset="-122"/>
              </a:defRPr>
            </a:lvl1pPr>
          </a:lstStyle>
          <a:p>
            <a:pPr marL="0" marR="0" lvl="0" indent="0" algn="l" defTabSz="916305"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51275" y="0"/>
            <a:ext cx="2946400" cy="496888"/>
          </a:xfrm>
          <a:prstGeom prst="rect">
            <a:avLst/>
          </a:prstGeom>
          <a:noFill/>
          <a:ln>
            <a:noFill/>
          </a:ln>
        </p:spPr>
        <p:txBody>
          <a:bodyPr vert="horz" wrap="square" lIns="91700" tIns="45849" rIns="91700" bIns="45849" numCol="1" anchor="t" anchorCtr="0" compatLnSpc="1"/>
          <a:lstStyle>
            <a:lvl1pPr algn="r" defTabSz="916305" eaLnBrk="1" hangingPunct="1">
              <a:defRPr sz="1200">
                <a:ea typeface="宋体" panose="02010600030101010101" pitchFamily="2" charset="-122"/>
              </a:defRPr>
            </a:lvl1pPr>
          </a:lstStyle>
          <a:p>
            <a:pPr marL="0" marR="0" lvl="0" indent="0" algn="r" defTabSz="916305"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100" name="Rectangle 4"/>
          <p:cNvSpPr>
            <a:spLocks noGrp="1"/>
          </p:cNvSpPr>
          <p:nvPr>
            <p:ph type="sldImg" idx="2"/>
          </p:nvPr>
        </p:nvSpPr>
        <p:spPr>
          <a:xfrm>
            <a:off x="91987" y="744538"/>
            <a:ext cx="6615289" cy="3721100"/>
          </a:xfrm>
          <a:prstGeom prst="rect">
            <a:avLst/>
          </a:prstGeom>
          <a:noFill/>
          <a:ln w="9525">
            <a:noFill/>
          </a:ln>
        </p:spPr>
      </p:sp>
      <p:sp>
        <p:nvSpPr>
          <p:cNvPr id="3077" name="Rectangle 5"/>
          <p:cNvSpPr>
            <a:spLocks noGrp="1" noChangeArrowheads="1"/>
          </p:cNvSpPr>
          <p:nvPr>
            <p:ph type="body" sz="quarter" idx="3"/>
          </p:nvPr>
        </p:nvSpPr>
        <p:spPr bwMode="auto">
          <a:xfrm>
            <a:off x="906463" y="4714875"/>
            <a:ext cx="4984750" cy="4467225"/>
          </a:xfrm>
          <a:prstGeom prst="rect">
            <a:avLst/>
          </a:prstGeom>
          <a:noFill/>
          <a:ln>
            <a:noFill/>
          </a:ln>
        </p:spPr>
        <p:txBody>
          <a:bodyPr vert="horz" wrap="square" lIns="91700" tIns="45849" rIns="91700" bIns="45849"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单击以编辑母版文本样式</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9429750"/>
            <a:ext cx="2946400" cy="496888"/>
          </a:xfrm>
          <a:prstGeom prst="rect">
            <a:avLst/>
          </a:prstGeom>
          <a:noFill/>
          <a:ln>
            <a:noFill/>
          </a:ln>
        </p:spPr>
        <p:txBody>
          <a:bodyPr vert="horz" wrap="square" lIns="91700" tIns="45849" rIns="91700" bIns="45849" numCol="1" anchor="b" anchorCtr="0" compatLnSpc="1"/>
          <a:lstStyle>
            <a:lvl1pPr algn="l" defTabSz="916305" eaLnBrk="1" hangingPunct="1">
              <a:defRPr sz="1200">
                <a:ea typeface="宋体" panose="02010600030101010101" pitchFamily="2" charset="-122"/>
              </a:defRPr>
            </a:lvl1pPr>
          </a:lstStyle>
          <a:p>
            <a:pPr marL="0" marR="0" lvl="0" indent="0" algn="l" defTabSz="916305"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a:noFill/>
          </a:ln>
        </p:spPr>
        <p:txBody>
          <a:bodyPr vert="horz" wrap="square" lIns="91700" tIns="45849" rIns="91700" bIns="45849" numCol="1" anchor="b" anchorCtr="0" compatLnSpc="1"/>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1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1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1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1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1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9.xml"/></Relationships>
</file>

<file path=ppt/notesSlides/_rels/notesSlide1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0.xml"/></Relationships>
</file>

<file path=ppt/notesSlides/_rels/notesSlide1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2.xml"/></Relationships>
</file>

<file path=ppt/notesSlides/_rels/notesSlide1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1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4.xml"/></Relationships>
</file>

<file path=ppt/notesSlides/_rels/notesSlide1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5.xml"/></Relationships>
</file>

<file path=ppt/notesSlides/_rels/notesSlide1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6.xml"/></Relationships>
</file>

<file path=ppt/notesSlides/_rels/notesSlide1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7.xml"/></Relationships>
</file>

<file path=ppt/notesSlides/_rels/notesSlide1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8.xml"/></Relationships>
</file>

<file path=ppt/notesSlides/_rels/notesSlide1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9.xml"/></Relationships>
</file>

<file path=ppt/notesSlides/_rels/notesSlide1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0.xml"/></Relationships>
</file>

<file path=ppt/notesSlides/_rels/notesSlide1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2.xml"/></Relationships>
</file>

<file path=ppt/notesSlides/_rels/notesSlide1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3.xml"/></Relationships>
</file>

<file path=ppt/notesSlides/_rels/notesSlide1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4.xml"/></Relationships>
</file>

<file path=ppt/notesSlides/_rels/notesSlide1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5.xml"/></Relationships>
</file>

<file path=ppt/notesSlides/_rels/notesSlide1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1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7.xml"/></Relationships>
</file>

<file path=ppt/notesSlides/_rels/notesSlide1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8.xml"/></Relationships>
</file>

<file path=ppt/notesSlides/_rels/notesSlide1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9.xml"/></Relationships>
</file>

<file path=ppt/notesSlides/_rels/notesSlide1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0.xml"/></Relationships>
</file>

<file path=ppt/notesSlides/_rels/notesSlide1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2.xml"/></Relationships>
</file>

<file path=ppt/notesSlides/_rels/notesSlide1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3.xml"/></Relationships>
</file>

<file path=ppt/notesSlides/_rels/notesSlide1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4.xml"/></Relationships>
</file>

<file path=ppt/notesSlides/_rels/notesSlide1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5.xml"/></Relationships>
</file>

<file path=ppt/notesSlides/_rels/notesSlide1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6.xml"/></Relationships>
</file>

<file path=ppt/notesSlides/_rels/notesSlide1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7.xml"/></Relationships>
</file>

<file path=ppt/notesSlides/_rels/notesSlide1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8.xml"/></Relationships>
</file>

<file path=ppt/notesSlides/_rels/notesSlide1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9.xml"/></Relationships>
</file>

<file path=ppt/notesSlides/_rels/notesSlide1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0.xml"/></Relationships>
</file>

<file path=ppt/notesSlides/_rels/notesSlide1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2.xml"/></Relationships>
</file>

<file path=ppt/notesSlides/_rels/notesSlide1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3.xml"/></Relationships>
</file>

<file path=ppt/notesSlides/_rels/notesSlide1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4.xml"/></Relationships>
</file>

<file path=ppt/notesSlides/_rels/notesSlide1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5.xml"/></Relationships>
</file>

<file path=ppt/notesSlides/_rels/notesSlide1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6.xml"/></Relationships>
</file>

<file path=ppt/notesSlides/_rels/notesSlide1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7.xml"/></Relationships>
</file>

<file path=ppt/notesSlides/_rels/notesSlide1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8.xml"/></Relationships>
</file>

<file path=ppt/notesSlides/_rels/notesSlide1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9.xml"/></Relationships>
</file>

<file path=ppt/notesSlides/_rels/notesSlide1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0.xml"/></Relationships>
</file>

<file path=ppt/notesSlides/_rels/notesSlide1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2.xml"/></Relationships>
</file>

<file path=ppt/notesSlides/_rels/notesSlide1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3.xml"/></Relationships>
</file>

<file path=ppt/notesSlides/_rels/notesSlide1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4.xml"/></Relationships>
</file>

<file path=ppt/notesSlides/_rels/notesSlide1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p:txBody>
          <a:bodyPr wrap="square" lIns="91700" tIns="45849" rIns="91700" bIns="45849" anchor="ctr" anchorCtr="0"/>
          <a:p>
            <a:pPr lvl="0"/>
            <a:endParaRPr lang="zh-CN" altLang="en-US" dirty="0"/>
          </a:p>
        </p:txBody>
      </p:sp>
      <p:sp>
        <p:nvSpPr>
          <p:cNvPr id="1024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幻灯片图像占位符 1"/>
          <p:cNvSpPr>
            <a:spLocks noGrp="1" noRot="1" noChangeAspect="1" noTextEdit="1"/>
          </p:cNvSpPr>
          <p:nvPr>
            <p:ph type="sldImg"/>
          </p:nvPr>
        </p:nvSpPr>
        <p:spPr/>
      </p:sp>
      <p:sp>
        <p:nvSpPr>
          <p:cNvPr id="28675" name="备注占位符 2"/>
          <p:cNvSpPr>
            <a:spLocks noGrp="1"/>
          </p:cNvSpPr>
          <p:nvPr>
            <p:ph type="body" idx="1"/>
          </p:nvPr>
        </p:nvSpPr>
        <p:spPr/>
        <p:txBody>
          <a:bodyPr wrap="square" lIns="91700" tIns="45849" rIns="91700" bIns="45849" anchor="ctr" anchorCtr="0"/>
          <a:p>
            <a:pPr lvl="0"/>
            <a:endParaRPr lang="zh-CN" altLang="en-US" dirty="0"/>
          </a:p>
        </p:txBody>
      </p:sp>
      <p:sp>
        <p:nvSpPr>
          <p:cNvPr id="2867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Rectangle 2"/>
          <p:cNvSpPr>
            <a:spLocks noTextEdit="1"/>
          </p:cNvSpPr>
          <p:nvPr>
            <p:ph type="sldImg"/>
          </p:nvPr>
        </p:nvSpPr>
        <p:spPr/>
      </p:sp>
      <p:sp>
        <p:nvSpPr>
          <p:cNvPr id="214019" name="Rectangle 3"/>
          <p:cNvSpPr>
            <a:spLocks noGrp="1"/>
          </p:cNvSpPr>
          <p:nvPr>
            <p:ph type="body" idx="1"/>
          </p:nvPr>
        </p:nvSpPr>
        <p:spPr/>
        <p:txBody>
          <a:bodyPr wrap="square" lIns="91700" tIns="45849" rIns="91700" bIns="45849" anchor="ctr" anchorCtr="0"/>
          <a:p>
            <a:pPr lvl="0"/>
            <a:endParaRPr lang="zh-CN" alt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幻灯片图像占位符 1"/>
          <p:cNvSpPr>
            <a:spLocks noGrp="1" noRot="1" noChangeAspect="1" noTextEdit="1"/>
          </p:cNvSpPr>
          <p:nvPr>
            <p:ph type="sldImg"/>
          </p:nvPr>
        </p:nvSpPr>
        <p:spPr/>
      </p:sp>
      <p:sp>
        <p:nvSpPr>
          <p:cNvPr id="216067" name="备注占位符 2"/>
          <p:cNvSpPr>
            <a:spLocks noGrp="1"/>
          </p:cNvSpPr>
          <p:nvPr>
            <p:ph type="body" idx="1"/>
          </p:nvPr>
        </p:nvSpPr>
        <p:spPr/>
        <p:txBody>
          <a:bodyPr wrap="square" lIns="91700" tIns="45849" rIns="91700" bIns="45849" anchor="ctr" anchorCtr="0"/>
          <a:p>
            <a:pPr lvl="0"/>
            <a:endParaRPr lang="zh-CN" altLang="en-US" dirty="0"/>
          </a:p>
        </p:txBody>
      </p:sp>
      <p:sp>
        <p:nvSpPr>
          <p:cNvPr id="21606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幻灯片图像占位符 1"/>
          <p:cNvSpPr>
            <a:spLocks noGrp="1" noRot="1" noChangeAspect="1" noTextEdit="1"/>
          </p:cNvSpPr>
          <p:nvPr>
            <p:ph type="sldImg"/>
          </p:nvPr>
        </p:nvSpPr>
        <p:spPr/>
      </p:sp>
      <p:sp>
        <p:nvSpPr>
          <p:cNvPr id="218115" name="备注占位符 2"/>
          <p:cNvSpPr>
            <a:spLocks noGrp="1"/>
          </p:cNvSpPr>
          <p:nvPr>
            <p:ph type="body" idx="1"/>
          </p:nvPr>
        </p:nvSpPr>
        <p:spPr/>
        <p:txBody>
          <a:bodyPr wrap="square" lIns="91700" tIns="45849" rIns="91700" bIns="45849" anchor="ctr" anchorCtr="0"/>
          <a:p>
            <a:pPr lvl="0"/>
            <a:endParaRPr lang="zh-CN" altLang="en-US" dirty="0"/>
          </a:p>
        </p:txBody>
      </p:sp>
      <p:sp>
        <p:nvSpPr>
          <p:cNvPr id="21811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幻灯片图像占位符 1"/>
          <p:cNvSpPr>
            <a:spLocks noGrp="1" noRot="1" noChangeAspect="1" noTextEdit="1"/>
          </p:cNvSpPr>
          <p:nvPr>
            <p:ph type="sldImg"/>
          </p:nvPr>
        </p:nvSpPr>
        <p:spPr/>
      </p:sp>
      <p:sp>
        <p:nvSpPr>
          <p:cNvPr id="220163" name="备注占位符 2"/>
          <p:cNvSpPr>
            <a:spLocks noGrp="1"/>
          </p:cNvSpPr>
          <p:nvPr>
            <p:ph type="body" idx="1"/>
          </p:nvPr>
        </p:nvSpPr>
        <p:spPr/>
        <p:txBody>
          <a:bodyPr wrap="square" lIns="91700" tIns="45849" rIns="91700" bIns="45849" anchor="ctr" anchorCtr="0"/>
          <a:p>
            <a:pPr lvl="0"/>
            <a:endParaRPr lang="zh-CN" altLang="en-US" dirty="0"/>
          </a:p>
        </p:txBody>
      </p:sp>
      <p:sp>
        <p:nvSpPr>
          <p:cNvPr id="22016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幻灯片图像占位符 1"/>
          <p:cNvSpPr>
            <a:spLocks noGrp="1" noRot="1" noChangeAspect="1" noTextEdit="1"/>
          </p:cNvSpPr>
          <p:nvPr>
            <p:ph type="sldImg"/>
          </p:nvPr>
        </p:nvSpPr>
        <p:spPr/>
      </p:sp>
      <p:sp>
        <p:nvSpPr>
          <p:cNvPr id="222211" name="备注占位符 2"/>
          <p:cNvSpPr>
            <a:spLocks noGrp="1"/>
          </p:cNvSpPr>
          <p:nvPr>
            <p:ph type="body" idx="1"/>
          </p:nvPr>
        </p:nvSpPr>
        <p:spPr/>
        <p:txBody>
          <a:bodyPr wrap="square" lIns="91700" tIns="45849" rIns="91700" bIns="45849" anchor="ctr" anchorCtr="0"/>
          <a:p>
            <a:pPr lvl="0"/>
            <a:endParaRPr lang="zh-CN" altLang="en-US" dirty="0"/>
          </a:p>
        </p:txBody>
      </p:sp>
      <p:sp>
        <p:nvSpPr>
          <p:cNvPr id="22221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幻灯片图像占位符 1"/>
          <p:cNvSpPr>
            <a:spLocks noGrp="1" noRot="1" noChangeAspect="1" noTextEdit="1"/>
          </p:cNvSpPr>
          <p:nvPr>
            <p:ph type="sldImg"/>
          </p:nvPr>
        </p:nvSpPr>
        <p:spPr/>
      </p:sp>
      <p:sp>
        <p:nvSpPr>
          <p:cNvPr id="224259" name="备注占位符 2"/>
          <p:cNvSpPr>
            <a:spLocks noGrp="1"/>
          </p:cNvSpPr>
          <p:nvPr>
            <p:ph type="body" idx="1"/>
          </p:nvPr>
        </p:nvSpPr>
        <p:spPr/>
        <p:txBody>
          <a:bodyPr wrap="square" lIns="91700" tIns="45849" rIns="91700" bIns="45849" anchor="ctr" anchorCtr="0"/>
          <a:p>
            <a:pPr lvl="0"/>
            <a:endParaRPr lang="zh-CN" altLang="en-US" dirty="0"/>
          </a:p>
        </p:txBody>
      </p:sp>
      <p:sp>
        <p:nvSpPr>
          <p:cNvPr id="22426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幻灯片图像占位符 1"/>
          <p:cNvSpPr>
            <a:spLocks noGrp="1" noRot="1" noChangeAspect="1" noTextEdit="1"/>
          </p:cNvSpPr>
          <p:nvPr>
            <p:ph type="sldImg"/>
          </p:nvPr>
        </p:nvSpPr>
        <p:spPr/>
      </p:sp>
      <p:sp>
        <p:nvSpPr>
          <p:cNvPr id="226307" name="备注占位符 2"/>
          <p:cNvSpPr>
            <a:spLocks noGrp="1"/>
          </p:cNvSpPr>
          <p:nvPr>
            <p:ph type="body" idx="1"/>
          </p:nvPr>
        </p:nvSpPr>
        <p:spPr/>
        <p:txBody>
          <a:bodyPr wrap="square" lIns="91700" tIns="45849" rIns="91700" bIns="45849" anchor="ctr" anchorCtr="0"/>
          <a:p>
            <a:pPr lvl="0"/>
            <a:endParaRPr lang="zh-CN" altLang="en-US" dirty="0"/>
          </a:p>
        </p:txBody>
      </p:sp>
      <p:sp>
        <p:nvSpPr>
          <p:cNvPr id="22630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幻灯片图像占位符 1"/>
          <p:cNvSpPr>
            <a:spLocks noGrp="1" noRot="1" noChangeAspect="1" noTextEdit="1"/>
          </p:cNvSpPr>
          <p:nvPr>
            <p:ph type="sldImg"/>
          </p:nvPr>
        </p:nvSpPr>
        <p:spPr>
          <a:ln>
            <a:solidFill>
              <a:srgbClr val="000000">
                <a:alpha val="100000"/>
              </a:srgbClr>
            </a:solidFill>
            <a:miter lim="800000"/>
          </a:ln>
        </p:spPr>
      </p:sp>
      <p:sp>
        <p:nvSpPr>
          <p:cNvPr id="228355" name="备注占位符 2"/>
          <p:cNvSpPr>
            <a:spLocks noGrp="1"/>
          </p:cNvSpPr>
          <p:nvPr>
            <p:ph type="body" idx="1"/>
          </p:nvPr>
        </p:nvSpPr>
        <p:spPr/>
        <p:txBody>
          <a:bodyPr wrap="square" lIns="91700" tIns="45849" rIns="91700" bIns="45849" anchor="t" anchorCtr="0"/>
          <a:p>
            <a:pPr lvl="0" eaLnBrk="1" hangingPunct="1"/>
            <a:endParaRPr lang="zh-CN" altLang="en-US" dirty="0"/>
          </a:p>
        </p:txBody>
      </p:sp>
      <p:sp>
        <p:nvSpPr>
          <p:cNvPr id="22835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幻灯片图像占位符 1"/>
          <p:cNvSpPr>
            <a:spLocks noGrp="1" noRot="1" noChangeAspect="1" noTextEdit="1"/>
          </p:cNvSpPr>
          <p:nvPr>
            <p:ph type="sldImg"/>
          </p:nvPr>
        </p:nvSpPr>
        <p:spPr/>
      </p:sp>
      <p:sp>
        <p:nvSpPr>
          <p:cNvPr id="230403" name="备注占位符 2"/>
          <p:cNvSpPr>
            <a:spLocks noGrp="1"/>
          </p:cNvSpPr>
          <p:nvPr>
            <p:ph type="body" idx="1"/>
          </p:nvPr>
        </p:nvSpPr>
        <p:spPr/>
        <p:txBody>
          <a:bodyPr wrap="square" lIns="91700" tIns="45849" rIns="91700" bIns="45849" anchor="ctr" anchorCtr="0"/>
          <a:p>
            <a:pPr lvl="0"/>
            <a:endParaRPr lang="zh-CN" altLang="en-US" dirty="0"/>
          </a:p>
        </p:txBody>
      </p:sp>
      <p:sp>
        <p:nvSpPr>
          <p:cNvPr id="23040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幻灯片图像占位符 1"/>
          <p:cNvSpPr>
            <a:spLocks noGrp="1" noRot="1" noChangeAspect="1" noTextEdit="1"/>
          </p:cNvSpPr>
          <p:nvPr>
            <p:ph type="sldImg"/>
          </p:nvPr>
        </p:nvSpPr>
        <p:spPr/>
      </p:sp>
      <p:sp>
        <p:nvSpPr>
          <p:cNvPr id="232451" name="备注占位符 2"/>
          <p:cNvSpPr>
            <a:spLocks noGrp="1"/>
          </p:cNvSpPr>
          <p:nvPr>
            <p:ph type="body" idx="1"/>
          </p:nvPr>
        </p:nvSpPr>
        <p:spPr/>
        <p:txBody>
          <a:bodyPr wrap="square" lIns="91700" tIns="45849" rIns="91700" bIns="45849" anchor="ctr" anchorCtr="0"/>
          <a:p>
            <a:pPr lvl="0"/>
            <a:endParaRPr lang="zh-CN" altLang="en-US" dirty="0"/>
          </a:p>
        </p:txBody>
      </p:sp>
      <p:sp>
        <p:nvSpPr>
          <p:cNvPr id="23245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p:txBody>
          <a:bodyPr wrap="square" lIns="91700" tIns="45849" rIns="91700" bIns="45849" anchor="ctr" anchorCtr="0"/>
          <a:p>
            <a:pPr lvl="0"/>
            <a:endParaRPr lang="zh-CN" altLang="en-US" dirty="0"/>
          </a:p>
        </p:txBody>
      </p:sp>
      <p:sp>
        <p:nvSpPr>
          <p:cNvPr id="3072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4498" name="幻灯片图像占位符 1"/>
          <p:cNvSpPr>
            <a:spLocks noGrp="1" noRot="1" noChangeAspect="1" noTextEdit="1"/>
          </p:cNvSpPr>
          <p:nvPr>
            <p:ph type="sldImg"/>
          </p:nvPr>
        </p:nvSpPr>
        <p:spPr/>
      </p:sp>
      <p:sp>
        <p:nvSpPr>
          <p:cNvPr id="234499" name="备注占位符 2"/>
          <p:cNvSpPr>
            <a:spLocks noGrp="1"/>
          </p:cNvSpPr>
          <p:nvPr>
            <p:ph type="body" idx="1"/>
          </p:nvPr>
        </p:nvSpPr>
        <p:spPr/>
        <p:txBody>
          <a:bodyPr wrap="square" lIns="91700" tIns="45849" rIns="91700" bIns="45849" anchor="ctr" anchorCtr="0"/>
          <a:p>
            <a:pPr lvl="0"/>
            <a:endParaRPr lang="zh-CN" altLang="en-US" dirty="0"/>
          </a:p>
        </p:txBody>
      </p:sp>
      <p:sp>
        <p:nvSpPr>
          <p:cNvPr id="23450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幻灯片图像占位符 1"/>
          <p:cNvSpPr>
            <a:spLocks noGrp="1" noRot="1" noChangeAspect="1" noTextEdit="1"/>
          </p:cNvSpPr>
          <p:nvPr>
            <p:ph type="sldImg"/>
          </p:nvPr>
        </p:nvSpPr>
        <p:spPr/>
      </p:sp>
      <p:sp>
        <p:nvSpPr>
          <p:cNvPr id="236547" name="备注占位符 2"/>
          <p:cNvSpPr>
            <a:spLocks noGrp="1"/>
          </p:cNvSpPr>
          <p:nvPr>
            <p:ph type="body" idx="1"/>
          </p:nvPr>
        </p:nvSpPr>
        <p:spPr/>
        <p:txBody>
          <a:bodyPr wrap="square" lIns="91700" tIns="45849" rIns="91700" bIns="45849" anchor="ctr" anchorCtr="0"/>
          <a:p>
            <a:pPr lvl="0"/>
            <a:endParaRPr lang="zh-CN" altLang="en-US" dirty="0"/>
          </a:p>
        </p:txBody>
      </p:sp>
      <p:sp>
        <p:nvSpPr>
          <p:cNvPr id="23654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幻灯片图像占位符 1"/>
          <p:cNvSpPr>
            <a:spLocks noGrp="1" noRot="1" noChangeAspect="1" noTextEdit="1"/>
          </p:cNvSpPr>
          <p:nvPr>
            <p:ph type="sldImg"/>
          </p:nvPr>
        </p:nvSpPr>
        <p:spPr/>
      </p:sp>
      <p:sp>
        <p:nvSpPr>
          <p:cNvPr id="238595" name="备注占位符 2"/>
          <p:cNvSpPr>
            <a:spLocks noGrp="1"/>
          </p:cNvSpPr>
          <p:nvPr>
            <p:ph type="body" idx="1"/>
          </p:nvPr>
        </p:nvSpPr>
        <p:spPr/>
        <p:txBody>
          <a:bodyPr wrap="square" lIns="91700" tIns="45849" rIns="91700" bIns="45849" anchor="ctr" anchorCtr="0"/>
          <a:p>
            <a:pPr lvl="0"/>
            <a:endParaRPr lang="zh-CN" altLang="en-US" dirty="0"/>
          </a:p>
        </p:txBody>
      </p:sp>
      <p:sp>
        <p:nvSpPr>
          <p:cNvPr id="23859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幻灯片图像占位符 1"/>
          <p:cNvSpPr>
            <a:spLocks noGrp="1" noRot="1" noChangeAspect="1" noTextEdit="1"/>
          </p:cNvSpPr>
          <p:nvPr>
            <p:ph type="sldImg"/>
          </p:nvPr>
        </p:nvSpPr>
        <p:spPr/>
      </p:sp>
      <p:sp>
        <p:nvSpPr>
          <p:cNvPr id="240643" name="备注占位符 2"/>
          <p:cNvSpPr>
            <a:spLocks noGrp="1"/>
          </p:cNvSpPr>
          <p:nvPr>
            <p:ph type="body" idx="1"/>
          </p:nvPr>
        </p:nvSpPr>
        <p:spPr/>
        <p:txBody>
          <a:bodyPr wrap="square" lIns="91700" tIns="45849" rIns="91700" bIns="45849" anchor="ctr" anchorCtr="0"/>
          <a:p>
            <a:pPr lvl="0"/>
            <a:endParaRPr lang="zh-CN" altLang="en-US" dirty="0"/>
          </a:p>
        </p:txBody>
      </p:sp>
      <p:sp>
        <p:nvSpPr>
          <p:cNvPr id="24064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幻灯片图像占位符 1"/>
          <p:cNvSpPr>
            <a:spLocks noGrp="1" noRot="1" noChangeAspect="1" noTextEdit="1"/>
          </p:cNvSpPr>
          <p:nvPr>
            <p:ph type="sldImg"/>
          </p:nvPr>
        </p:nvSpPr>
        <p:spPr/>
      </p:sp>
      <p:sp>
        <p:nvSpPr>
          <p:cNvPr id="242691" name="备注占位符 2"/>
          <p:cNvSpPr>
            <a:spLocks noGrp="1"/>
          </p:cNvSpPr>
          <p:nvPr>
            <p:ph type="body" idx="1"/>
          </p:nvPr>
        </p:nvSpPr>
        <p:spPr/>
        <p:txBody>
          <a:bodyPr wrap="square" lIns="91700" tIns="45849" rIns="91700" bIns="45849" anchor="ctr" anchorCtr="0"/>
          <a:p>
            <a:pPr lvl="0"/>
            <a:endParaRPr lang="zh-CN" altLang="en-US" dirty="0"/>
          </a:p>
        </p:txBody>
      </p:sp>
      <p:sp>
        <p:nvSpPr>
          <p:cNvPr id="24269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幻灯片图像占位符 1"/>
          <p:cNvSpPr>
            <a:spLocks noGrp="1" noRot="1" noChangeAspect="1" noTextEdit="1"/>
          </p:cNvSpPr>
          <p:nvPr>
            <p:ph type="sldImg"/>
          </p:nvPr>
        </p:nvSpPr>
        <p:spPr/>
      </p:sp>
      <p:sp>
        <p:nvSpPr>
          <p:cNvPr id="244739" name="备注占位符 2"/>
          <p:cNvSpPr>
            <a:spLocks noGrp="1"/>
          </p:cNvSpPr>
          <p:nvPr>
            <p:ph type="body" idx="1"/>
          </p:nvPr>
        </p:nvSpPr>
        <p:spPr/>
        <p:txBody>
          <a:bodyPr wrap="square" lIns="91700" tIns="45849" rIns="91700" bIns="45849" anchor="ctr" anchorCtr="0"/>
          <a:p>
            <a:pPr lvl="0"/>
            <a:endParaRPr lang="zh-CN" altLang="en-US" dirty="0"/>
          </a:p>
        </p:txBody>
      </p:sp>
      <p:sp>
        <p:nvSpPr>
          <p:cNvPr id="24474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幻灯片图像占位符 1"/>
          <p:cNvSpPr>
            <a:spLocks noGrp="1" noRot="1" noChangeAspect="1" noTextEdit="1"/>
          </p:cNvSpPr>
          <p:nvPr>
            <p:ph type="sldImg"/>
          </p:nvPr>
        </p:nvSpPr>
        <p:spPr/>
      </p:sp>
      <p:sp>
        <p:nvSpPr>
          <p:cNvPr id="246787" name="备注占位符 2"/>
          <p:cNvSpPr>
            <a:spLocks noGrp="1"/>
          </p:cNvSpPr>
          <p:nvPr>
            <p:ph type="body" idx="1"/>
          </p:nvPr>
        </p:nvSpPr>
        <p:spPr/>
        <p:txBody>
          <a:bodyPr wrap="square" lIns="91700" tIns="45849" rIns="91700" bIns="45849" anchor="ctr" anchorCtr="0"/>
          <a:p>
            <a:pPr lvl="0"/>
            <a:endParaRPr lang="zh-CN" altLang="en-US" dirty="0"/>
          </a:p>
        </p:txBody>
      </p:sp>
      <p:sp>
        <p:nvSpPr>
          <p:cNvPr id="24678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8834" name="幻灯片图像占位符 1"/>
          <p:cNvSpPr>
            <a:spLocks noGrp="1" noRot="1" noChangeAspect="1" noTextEdit="1"/>
          </p:cNvSpPr>
          <p:nvPr>
            <p:ph type="sldImg"/>
          </p:nvPr>
        </p:nvSpPr>
        <p:spPr/>
      </p:sp>
      <p:sp>
        <p:nvSpPr>
          <p:cNvPr id="248835" name="备注占位符 2"/>
          <p:cNvSpPr>
            <a:spLocks noGrp="1"/>
          </p:cNvSpPr>
          <p:nvPr>
            <p:ph type="body" idx="1"/>
          </p:nvPr>
        </p:nvSpPr>
        <p:spPr/>
        <p:txBody>
          <a:bodyPr wrap="square" lIns="91700" tIns="45849" rIns="91700" bIns="45849" anchor="ctr" anchorCtr="0"/>
          <a:p>
            <a:pPr lvl="0"/>
            <a:endParaRPr lang="zh-CN" altLang="en-US" dirty="0"/>
          </a:p>
        </p:txBody>
      </p:sp>
      <p:sp>
        <p:nvSpPr>
          <p:cNvPr id="24883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0882" name="幻灯片图像占位符 1"/>
          <p:cNvSpPr>
            <a:spLocks noGrp="1" noRot="1" noChangeAspect="1" noTextEdit="1"/>
          </p:cNvSpPr>
          <p:nvPr>
            <p:ph type="sldImg"/>
          </p:nvPr>
        </p:nvSpPr>
        <p:spPr/>
      </p:sp>
      <p:sp>
        <p:nvSpPr>
          <p:cNvPr id="250883" name="备注占位符 2"/>
          <p:cNvSpPr>
            <a:spLocks noGrp="1"/>
          </p:cNvSpPr>
          <p:nvPr>
            <p:ph type="body" idx="1"/>
          </p:nvPr>
        </p:nvSpPr>
        <p:spPr/>
        <p:txBody>
          <a:bodyPr wrap="square" lIns="91700" tIns="45849" rIns="91700" bIns="45849" anchor="ctr" anchorCtr="0"/>
          <a:p>
            <a:pPr lvl="0"/>
            <a:endParaRPr lang="zh-CN" altLang="en-US" dirty="0"/>
          </a:p>
        </p:txBody>
      </p:sp>
      <p:sp>
        <p:nvSpPr>
          <p:cNvPr id="25088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30" name="幻灯片图像占位符 1"/>
          <p:cNvSpPr>
            <a:spLocks noGrp="1" noRot="1" noChangeAspect="1" noTextEdit="1"/>
          </p:cNvSpPr>
          <p:nvPr>
            <p:ph type="sldImg"/>
          </p:nvPr>
        </p:nvSpPr>
        <p:spPr/>
      </p:sp>
      <p:sp>
        <p:nvSpPr>
          <p:cNvPr id="252931" name="备注占位符 2"/>
          <p:cNvSpPr>
            <a:spLocks noGrp="1"/>
          </p:cNvSpPr>
          <p:nvPr>
            <p:ph type="body" idx="1"/>
          </p:nvPr>
        </p:nvSpPr>
        <p:spPr/>
        <p:txBody>
          <a:bodyPr wrap="square" lIns="91700" tIns="45849" rIns="91700" bIns="45849" anchor="ctr" anchorCtr="0"/>
          <a:p>
            <a:pPr lvl="0"/>
            <a:endParaRPr lang="zh-CN" altLang="en-US" dirty="0"/>
          </a:p>
        </p:txBody>
      </p:sp>
      <p:sp>
        <p:nvSpPr>
          <p:cNvPr id="25293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幻灯片图像占位符 1"/>
          <p:cNvSpPr>
            <a:spLocks noGrp="1" noRot="1" noChangeAspect="1" noTextEdit="1"/>
          </p:cNvSpPr>
          <p:nvPr>
            <p:ph type="sldImg"/>
          </p:nvPr>
        </p:nvSpPr>
        <p:spPr/>
      </p:sp>
      <p:sp>
        <p:nvSpPr>
          <p:cNvPr id="32771" name="备注占位符 2"/>
          <p:cNvSpPr>
            <a:spLocks noGrp="1"/>
          </p:cNvSpPr>
          <p:nvPr>
            <p:ph type="body" idx="1"/>
          </p:nvPr>
        </p:nvSpPr>
        <p:spPr/>
        <p:txBody>
          <a:bodyPr wrap="square" lIns="91700" tIns="45849" rIns="91700" bIns="45849" anchor="ctr" anchorCtr="0"/>
          <a:p>
            <a:pPr lvl="0"/>
            <a:endParaRPr lang="zh-CN" altLang="en-US" dirty="0"/>
          </a:p>
        </p:txBody>
      </p:sp>
      <p:sp>
        <p:nvSpPr>
          <p:cNvPr id="3277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78" name="幻灯片图像占位符 1"/>
          <p:cNvSpPr>
            <a:spLocks noGrp="1" noRot="1" noChangeAspect="1" noTextEdit="1"/>
          </p:cNvSpPr>
          <p:nvPr>
            <p:ph type="sldImg"/>
          </p:nvPr>
        </p:nvSpPr>
        <p:spPr/>
      </p:sp>
      <p:sp>
        <p:nvSpPr>
          <p:cNvPr id="254979" name="备注占位符 2"/>
          <p:cNvSpPr>
            <a:spLocks noGrp="1"/>
          </p:cNvSpPr>
          <p:nvPr>
            <p:ph type="body" idx="1"/>
          </p:nvPr>
        </p:nvSpPr>
        <p:spPr/>
        <p:txBody>
          <a:bodyPr wrap="square" lIns="91700" tIns="45849" rIns="91700" bIns="45849" anchor="ctr" anchorCtr="0"/>
          <a:p>
            <a:pPr lvl="0"/>
            <a:endParaRPr lang="zh-CN" altLang="en-US" dirty="0"/>
          </a:p>
        </p:txBody>
      </p:sp>
      <p:sp>
        <p:nvSpPr>
          <p:cNvPr id="25498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7026" name="幻灯片图像占位符 1"/>
          <p:cNvSpPr>
            <a:spLocks noGrp="1" noRot="1" noChangeAspect="1" noTextEdit="1"/>
          </p:cNvSpPr>
          <p:nvPr>
            <p:ph type="sldImg"/>
          </p:nvPr>
        </p:nvSpPr>
        <p:spPr/>
      </p:sp>
      <p:sp>
        <p:nvSpPr>
          <p:cNvPr id="257027" name="备注占位符 2"/>
          <p:cNvSpPr>
            <a:spLocks noGrp="1"/>
          </p:cNvSpPr>
          <p:nvPr>
            <p:ph type="body" idx="1"/>
          </p:nvPr>
        </p:nvSpPr>
        <p:spPr/>
        <p:txBody>
          <a:bodyPr wrap="square" lIns="91700" tIns="45849" rIns="91700" bIns="45849" anchor="ctr" anchorCtr="0"/>
          <a:p>
            <a:pPr lvl="0"/>
            <a:endParaRPr lang="zh-CN" altLang="en-US" dirty="0"/>
          </a:p>
        </p:txBody>
      </p:sp>
      <p:sp>
        <p:nvSpPr>
          <p:cNvPr id="25702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9074" name="幻灯片图像占位符 1"/>
          <p:cNvSpPr>
            <a:spLocks noGrp="1" noRot="1" noChangeAspect="1" noTextEdit="1"/>
          </p:cNvSpPr>
          <p:nvPr>
            <p:ph type="sldImg"/>
          </p:nvPr>
        </p:nvSpPr>
        <p:spPr/>
      </p:sp>
      <p:sp>
        <p:nvSpPr>
          <p:cNvPr id="259075" name="备注占位符 2"/>
          <p:cNvSpPr>
            <a:spLocks noGrp="1"/>
          </p:cNvSpPr>
          <p:nvPr>
            <p:ph type="body" idx="1"/>
          </p:nvPr>
        </p:nvSpPr>
        <p:spPr/>
        <p:txBody>
          <a:bodyPr wrap="square" lIns="91700" tIns="45849" rIns="91700" bIns="45849" anchor="ctr" anchorCtr="0"/>
          <a:p>
            <a:pPr lvl="0"/>
            <a:endParaRPr lang="zh-CN" altLang="en-US" dirty="0"/>
          </a:p>
        </p:txBody>
      </p:sp>
      <p:sp>
        <p:nvSpPr>
          <p:cNvPr id="25907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1122" name="幻灯片图像占位符 1"/>
          <p:cNvSpPr>
            <a:spLocks noGrp="1" noRot="1" noChangeAspect="1" noTextEdit="1"/>
          </p:cNvSpPr>
          <p:nvPr>
            <p:ph type="sldImg"/>
          </p:nvPr>
        </p:nvSpPr>
        <p:spPr/>
      </p:sp>
      <p:sp>
        <p:nvSpPr>
          <p:cNvPr id="261123" name="备注占位符 2"/>
          <p:cNvSpPr>
            <a:spLocks noGrp="1"/>
          </p:cNvSpPr>
          <p:nvPr>
            <p:ph type="body" idx="1"/>
          </p:nvPr>
        </p:nvSpPr>
        <p:spPr/>
        <p:txBody>
          <a:bodyPr wrap="square" lIns="91700" tIns="45849" rIns="91700" bIns="45849" anchor="ctr" anchorCtr="0"/>
          <a:p>
            <a:pPr lvl="0"/>
            <a:endParaRPr lang="zh-CN" altLang="en-US" dirty="0"/>
          </a:p>
        </p:txBody>
      </p:sp>
      <p:sp>
        <p:nvSpPr>
          <p:cNvPr id="26112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3170" name="幻灯片图像占位符 1"/>
          <p:cNvSpPr>
            <a:spLocks noGrp="1" noRot="1" noChangeAspect="1" noTextEdit="1"/>
          </p:cNvSpPr>
          <p:nvPr>
            <p:ph type="sldImg"/>
          </p:nvPr>
        </p:nvSpPr>
        <p:spPr/>
      </p:sp>
      <p:sp>
        <p:nvSpPr>
          <p:cNvPr id="263171" name="备注占位符 2"/>
          <p:cNvSpPr>
            <a:spLocks noGrp="1"/>
          </p:cNvSpPr>
          <p:nvPr>
            <p:ph type="body" idx="1"/>
          </p:nvPr>
        </p:nvSpPr>
        <p:spPr/>
        <p:txBody>
          <a:bodyPr wrap="square" lIns="91700" tIns="45849" rIns="91700" bIns="45849" anchor="ctr" anchorCtr="0"/>
          <a:p>
            <a:pPr lvl="0"/>
            <a:endParaRPr lang="zh-CN" altLang="en-US" dirty="0"/>
          </a:p>
        </p:txBody>
      </p:sp>
      <p:sp>
        <p:nvSpPr>
          <p:cNvPr id="26317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65218" name="Rectangle 2"/>
          <p:cNvSpPr>
            <a:spLocks noTextEdit="1"/>
          </p:cNvSpPr>
          <p:nvPr>
            <p:ph type="sldImg"/>
          </p:nvPr>
        </p:nvSpPr>
        <p:spPr/>
      </p:sp>
      <p:sp>
        <p:nvSpPr>
          <p:cNvPr id="265219"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67266" name="Rectangle 2"/>
          <p:cNvSpPr>
            <a:spLocks noTextEdit="1"/>
          </p:cNvSpPr>
          <p:nvPr>
            <p:ph type="sldImg"/>
          </p:nvPr>
        </p:nvSpPr>
        <p:spPr/>
      </p:sp>
      <p:sp>
        <p:nvSpPr>
          <p:cNvPr id="267267"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69314" name="Rectangle 2"/>
          <p:cNvSpPr>
            <a:spLocks noTextEdit="1"/>
          </p:cNvSpPr>
          <p:nvPr>
            <p:ph type="sldImg"/>
          </p:nvPr>
        </p:nvSpPr>
        <p:spPr/>
      </p:sp>
      <p:sp>
        <p:nvSpPr>
          <p:cNvPr id="269315" name="Rectangle 3"/>
          <p:cNvSpPr>
            <a:spLocks noGrp="1"/>
          </p:cNvSpPr>
          <p:nvPr>
            <p:ph type="body" idx="1"/>
          </p:nvPr>
        </p:nvSpPr>
        <p:spPr/>
        <p:txBody>
          <a:bodyPr wrap="square" lIns="91700" tIns="45849" rIns="91700" bIns="45849" anchor="t" anchorCtr="0"/>
          <a:p>
            <a:pPr lvl="0" eaLnBrk="1" hangingPunct="1">
              <a:lnSpc>
                <a:spcPct val="120000"/>
              </a:lnSpc>
              <a:buFont typeface="Wingdings" panose="05000000000000000000" pitchFamily="2" charset="2"/>
              <a:buChar char="•"/>
            </a:pP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1362" name="幻灯片图像占位符 1"/>
          <p:cNvSpPr>
            <a:spLocks noGrp="1" noRot="1" noChangeAspect="1" noTextEdit="1"/>
          </p:cNvSpPr>
          <p:nvPr>
            <p:ph type="sldImg"/>
          </p:nvPr>
        </p:nvSpPr>
        <p:spPr/>
      </p:sp>
      <p:sp>
        <p:nvSpPr>
          <p:cNvPr id="271363" name="备注占位符 2"/>
          <p:cNvSpPr>
            <a:spLocks noGrp="1"/>
          </p:cNvSpPr>
          <p:nvPr>
            <p:ph type="body" idx="1"/>
          </p:nvPr>
        </p:nvSpPr>
        <p:spPr/>
        <p:txBody>
          <a:bodyPr wrap="square" lIns="91700" tIns="45849" rIns="91700" bIns="45849" anchor="ctr" anchorCtr="0"/>
          <a:p>
            <a:pPr lvl="0"/>
            <a:endParaRPr lang="zh-CN" altLang="en-US" dirty="0"/>
          </a:p>
        </p:txBody>
      </p:sp>
      <p:sp>
        <p:nvSpPr>
          <p:cNvPr id="27136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73410" name="Rectangle 2"/>
          <p:cNvSpPr>
            <a:spLocks noTextEdit="1"/>
          </p:cNvSpPr>
          <p:nvPr>
            <p:ph type="sldImg"/>
          </p:nvPr>
        </p:nvSpPr>
        <p:spPr/>
      </p:sp>
      <p:sp>
        <p:nvSpPr>
          <p:cNvPr id="273411"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p:txBody>
          <a:bodyPr wrap="square" lIns="91700" tIns="45849" rIns="91700" bIns="45849" anchor="ctr" anchorCtr="0"/>
          <a:p>
            <a:pPr lvl="0"/>
            <a:endParaRPr lang="zh-CN" altLang="en-US" dirty="0"/>
          </a:p>
        </p:txBody>
      </p:sp>
      <p:sp>
        <p:nvSpPr>
          <p:cNvPr id="3482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75458" name="Rectangle 2"/>
          <p:cNvSpPr>
            <a:spLocks noTextEdit="1"/>
          </p:cNvSpPr>
          <p:nvPr>
            <p:ph type="sldImg"/>
          </p:nvPr>
        </p:nvSpPr>
        <p:spPr/>
      </p:sp>
      <p:sp>
        <p:nvSpPr>
          <p:cNvPr id="275459"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77506" name="Rectangle 2"/>
          <p:cNvSpPr>
            <a:spLocks noTextEdit="1"/>
          </p:cNvSpPr>
          <p:nvPr>
            <p:ph type="sldImg"/>
          </p:nvPr>
        </p:nvSpPr>
        <p:spPr/>
      </p:sp>
      <p:sp>
        <p:nvSpPr>
          <p:cNvPr id="277507" name="Rectangle 3"/>
          <p:cNvSpPr>
            <a:spLocks noGrp="1"/>
          </p:cNvSpPr>
          <p:nvPr>
            <p:ph type="body" idx="1"/>
          </p:nvPr>
        </p:nvSpPr>
        <p:spPr/>
        <p:txBody>
          <a:bodyPr wrap="square" lIns="91700" tIns="45849" rIns="91700" bIns="45849" anchor="t" anchorCtr="0"/>
          <a:p>
            <a:pPr lvl="0" eaLnBrk="1" hangingPunct="1">
              <a:lnSpc>
                <a:spcPct val="120000"/>
              </a:lnSpc>
            </a:pP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79554" name="Rectangle 2"/>
          <p:cNvSpPr>
            <a:spLocks noTextEdit="1"/>
          </p:cNvSpPr>
          <p:nvPr>
            <p:ph type="sldImg"/>
          </p:nvPr>
        </p:nvSpPr>
        <p:spPr/>
      </p:sp>
      <p:sp>
        <p:nvSpPr>
          <p:cNvPr id="279555" name="Rectangle 3"/>
          <p:cNvSpPr>
            <a:spLocks noGrp="1"/>
          </p:cNvSpPr>
          <p:nvPr>
            <p:ph type="body" idx="1"/>
          </p:nvPr>
        </p:nvSpPr>
        <p:spPr/>
        <p:txBody>
          <a:bodyPr wrap="square" lIns="91700" tIns="45849" rIns="91700" bIns="45849" anchor="t" anchorCtr="0"/>
          <a:p>
            <a:pPr lvl="0" eaLnBrk="1" hangingPunct="1">
              <a:lnSpc>
                <a:spcPct val="120000"/>
              </a:lnSpc>
            </a:pP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81602" name="Rectangle 2"/>
          <p:cNvSpPr>
            <a:spLocks noTextEdit="1"/>
          </p:cNvSpPr>
          <p:nvPr>
            <p:ph type="sldImg"/>
          </p:nvPr>
        </p:nvSpPr>
        <p:spPr/>
      </p:sp>
      <p:sp>
        <p:nvSpPr>
          <p:cNvPr id="281603"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3650" name="幻灯片图像占位符 1"/>
          <p:cNvSpPr>
            <a:spLocks noGrp="1" noRot="1" noChangeAspect="1" noTextEdit="1"/>
          </p:cNvSpPr>
          <p:nvPr>
            <p:ph type="sldImg"/>
          </p:nvPr>
        </p:nvSpPr>
        <p:spPr/>
      </p:sp>
      <p:sp>
        <p:nvSpPr>
          <p:cNvPr id="283651" name="备注占位符 2"/>
          <p:cNvSpPr>
            <a:spLocks noGrp="1"/>
          </p:cNvSpPr>
          <p:nvPr>
            <p:ph type="body" idx="1"/>
          </p:nvPr>
        </p:nvSpPr>
        <p:spPr/>
        <p:txBody>
          <a:bodyPr wrap="square" lIns="91700" tIns="45849" rIns="91700" bIns="45849" anchor="ctr" anchorCtr="0"/>
          <a:p>
            <a:pPr lvl="0"/>
            <a:endParaRPr lang="zh-CN" altLang="en-US" dirty="0"/>
          </a:p>
        </p:txBody>
      </p:sp>
      <p:sp>
        <p:nvSpPr>
          <p:cNvPr id="28365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85698" name="Rectangle 2"/>
          <p:cNvSpPr>
            <a:spLocks noTextEdit="1"/>
          </p:cNvSpPr>
          <p:nvPr>
            <p:ph type="sldImg"/>
          </p:nvPr>
        </p:nvSpPr>
        <p:spPr/>
      </p:sp>
      <p:sp>
        <p:nvSpPr>
          <p:cNvPr id="285699"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87746" name="Rectangle 2"/>
          <p:cNvSpPr>
            <a:spLocks noTextEdit="1"/>
          </p:cNvSpPr>
          <p:nvPr>
            <p:ph type="sldImg"/>
          </p:nvPr>
        </p:nvSpPr>
        <p:spPr/>
      </p:sp>
      <p:sp>
        <p:nvSpPr>
          <p:cNvPr id="287747"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9794" name="Rectangle 2"/>
          <p:cNvSpPr>
            <a:spLocks noGrp="1" noTextEdit="1"/>
          </p:cNvSpPr>
          <p:nvPr>
            <p:ph type="sldImg"/>
          </p:nvPr>
        </p:nvSpPr>
        <p:spPr/>
      </p:sp>
      <p:sp>
        <p:nvSpPr>
          <p:cNvPr id="289795" name="Rectangle 3"/>
          <p:cNvSpPr>
            <a:spLocks noGrp="1"/>
          </p:cNvSpPr>
          <p:nvPr>
            <p:ph type="body" idx="1"/>
          </p:nvPr>
        </p:nvSpPr>
        <p:spPr/>
        <p:txBody>
          <a:bodyPr wrap="square" lIns="91700" tIns="45849" rIns="91700" bIns="45849" anchor="ctr" anchorCtr="0"/>
          <a:p>
            <a:pPr lvl="0"/>
            <a:endParaRPr lang="zh-CN" alt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1842" name="幻灯片图像占位符 1"/>
          <p:cNvSpPr>
            <a:spLocks noGrp="1" noRot="1" noChangeAspect="1" noTextEdit="1"/>
          </p:cNvSpPr>
          <p:nvPr>
            <p:ph type="sldImg"/>
          </p:nvPr>
        </p:nvSpPr>
        <p:spPr/>
      </p:sp>
      <p:sp>
        <p:nvSpPr>
          <p:cNvPr id="291843" name="备注占位符 2"/>
          <p:cNvSpPr>
            <a:spLocks noGrp="1"/>
          </p:cNvSpPr>
          <p:nvPr>
            <p:ph type="body" idx="1"/>
          </p:nvPr>
        </p:nvSpPr>
        <p:spPr/>
        <p:txBody>
          <a:bodyPr wrap="square" lIns="91700" tIns="45849" rIns="91700" bIns="45849" anchor="ctr" anchorCtr="0"/>
          <a:p>
            <a:pPr lvl="0"/>
            <a:endParaRPr lang="zh-CN" altLang="en-US" dirty="0"/>
          </a:p>
        </p:txBody>
      </p:sp>
      <p:sp>
        <p:nvSpPr>
          <p:cNvPr id="29184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93890" name="Rectangle 2"/>
          <p:cNvSpPr>
            <a:spLocks noTextEdit="1"/>
          </p:cNvSpPr>
          <p:nvPr>
            <p:ph type="sldImg"/>
          </p:nvPr>
        </p:nvSpPr>
        <p:spPr/>
      </p:sp>
      <p:sp>
        <p:nvSpPr>
          <p:cNvPr id="293891"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p:txBody>
          <a:bodyPr wrap="square" lIns="91700" tIns="45849" rIns="91700" bIns="45849" anchor="ctr" anchorCtr="0"/>
          <a:p>
            <a:pPr lvl="0"/>
            <a:endParaRPr lang="zh-CN" altLang="en-US" dirty="0"/>
          </a:p>
        </p:txBody>
      </p:sp>
      <p:sp>
        <p:nvSpPr>
          <p:cNvPr id="3686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5938" name="幻灯片图像占位符 1"/>
          <p:cNvSpPr>
            <a:spLocks noGrp="1" noRot="1" noChangeAspect="1" noTextEdit="1"/>
          </p:cNvSpPr>
          <p:nvPr>
            <p:ph type="sldImg"/>
          </p:nvPr>
        </p:nvSpPr>
        <p:spPr/>
      </p:sp>
      <p:sp>
        <p:nvSpPr>
          <p:cNvPr id="295939" name="备注占位符 2"/>
          <p:cNvSpPr>
            <a:spLocks noGrp="1"/>
          </p:cNvSpPr>
          <p:nvPr>
            <p:ph type="body" idx="1"/>
          </p:nvPr>
        </p:nvSpPr>
        <p:spPr/>
        <p:txBody>
          <a:bodyPr wrap="square" lIns="91700" tIns="45849" rIns="91700" bIns="45849" anchor="ctr" anchorCtr="0"/>
          <a:p>
            <a:pPr lvl="0"/>
            <a:endParaRPr lang="zh-CN" altLang="en-US" dirty="0"/>
          </a:p>
        </p:txBody>
      </p:sp>
      <p:sp>
        <p:nvSpPr>
          <p:cNvPr id="29594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97986" name="Rectangle 2"/>
          <p:cNvSpPr>
            <a:spLocks noTextEdit="1"/>
          </p:cNvSpPr>
          <p:nvPr>
            <p:ph type="sldImg"/>
          </p:nvPr>
        </p:nvSpPr>
        <p:spPr/>
      </p:sp>
      <p:sp>
        <p:nvSpPr>
          <p:cNvPr id="297987"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00034" name="Rectangle 2"/>
          <p:cNvSpPr>
            <a:spLocks noTextEdit="1"/>
          </p:cNvSpPr>
          <p:nvPr>
            <p:ph type="sldImg"/>
          </p:nvPr>
        </p:nvSpPr>
        <p:spPr/>
      </p:sp>
      <p:sp>
        <p:nvSpPr>
          <p:cNvPr id="300035"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02082" name="Rectangle 2"/>
          <p:cNvSpPr>
            <a:spLocks noTextEdit="1"/>
          </p:cNvSpPr>
          <p:nvPr>
            <p:ph type="sldImg"/>
          </p:nvPr>
        </p:nvSpPr>
        <p:spPr/>
      </p:sp>
      <p:sp>
        <p:nvSpPr>
          <p:cNvPr id="302083"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04130" name="Rectangle 2"/>
          <p:cNvSpPr>
            <a:spLocks noTextEdit="1"/>
          </p:cNvSpPr>
          <p:nvPr>
            <p:ph type="sldImg"/>
          </p:nvPr>
        </p:nvSpPr>
        <p:spPr/>
      </p:sp>
      <p:sp>
        <p:nvSpPr>
          <p:cNvPr id="304131"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06178" name="Rectangle 2"/>
          <p:cNvSpPr>
            <a:spLocks noTextEdit="1"/>
          </p:cNvSpPr>
          <p:nvPr>
            <p:ph type="sldImg"/>
          </p:nvPr>
        </p:nvSpPr>
        <p:spPr/>
      </p:sp>
      <p:sp>
        <p:nvSpPr>
          <p:cNvPr id="306179"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8226" name="幻灯片图像占位符 1"/>
          <p:cNvSpPr>
            <a:spLocks noGrp="1" noRot="1" noChangeAspect="1" noTextEdit="1"/>
          </p:cNvSpPr>
          <p:nvPr>
            <p:ph type="sldImg"/>
          </p:nvPr>
        </p:nvSpPr>
        <p:spPr/>
      </p:sp>
      <p:sp>
        <p:nvSpPr>
          <p:cNvPr id="308227" name="备注占位符 2"/>
          <p:cNvSpPr>
            <a:spLocks noGrp="1"/>
          </p:cNvSpPr>
          <p:nvPr>
            <p:ph type="body" idx="1"/>
          </p:nvPr>
        </p:nvSpPr>
        <p:spPr/>
        <p:txBody>
          <a:bodyPr wrap="square" lIns="91700" tIns="45849" rIns="91700" bIns="45849" anchor="ctr" anchorCtr="0"/>
          <a:p>
            <a:pPr lvl="0"/>
            <a:endParaRPr lang="zh-CN" altLang="en-US" dirty="0"/>
          </a:p>
        </p:txBody>
      </p:sp>
      <p:sp>
        <p:nvSpPr>
          <p:cNvPr id="30822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0274" name="幻灯片图像占位符 1"/>
          <p:cNvSpPr>
            <a:spLocks noGrp="1" noRot="1" noChangeAspect="1" noTextEdit="1"/>
          </p:cNvSpPr>
          <p:nvPr>
            <p:ph type="sldImg"/>
          </p:nvPr>
        </p:nvSpPr>
        <p:spPr/>
      </p:sp>
      <p:sp>
        <p:nvSpPr>
          <p:cNvPr id="310275" name="备注占位符 2"/>
          <p:cNvSpPr>
            <a:spLocks noGrp="1"/>
          </p:cNvSpPr>
          <p:nvPr>
            <p:ph type="body" idx="1"/>
          </p:nvPr>
        </p:nvSpPr>
        <p:spPr/>
        <p:txBody>
          <a:bodyPr wrap="square" lIns="91700" tIns="45849" rIns="91700" bIns="45849" anchor="ctr" anchorCtr="0"/>
          <a:p>
            <a:pPr lvl="0"/>
            <a:endParaRPr lang="zh-CN" altLang="en-US" dirty="0"/>
          </a:p>
        </p:txBody>
      </p:sp>
      <p:sp>
        <p:nvSpPr>
          <p:cNvPr id="31027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12322" name="Rectangle 2"/>
          <p:cNvSpPr>
            <a:spLocks noTextEdit="1"/>
          </p:cNvSpPr>
          <p:nvPr>
            <p:ph type="sldImg"/>
          </p:nvPr>
        </p:nvSpPr>
        <p:spPr/>
      </p:sp>
      <p:sp>
        <p:nvSpPr>
          <p:cNvPr id="312323"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4370" name="幻灯片图像占位符 1"/>
          <p:cNvSpPr>
            <a:spLocks noGrp="1" noRot="1" noChangeAspect="1" noTextEdit="1"/>
          </p:cNvSpPr>
          <p:nvPr>
            <p:ph type="sldImg"/>
          </p:nvPr>
        </p:nvSpPr>
        <p:spPr/>
      </p:sp>
      <p:sp>
        <p:nvSpPr>
          <p:cNvPr id="314371" name="备注占位符 2"/>
          <p:cNvSpPr>
            <a:spLocks noGrp="1"/>
          </p:cNvSpPr>
          <p:nvPr>
            <p:ph type="body" idx="1"/>
          </p:nvPr>
        </p:nvSpPr>
        <p:spPr/>
        <p:txBody>
          <a:bodyPr wrap="square" lIns="91700" tIns="45849" rIns="91700" bIns="45849" anchor="ctr" anchorCtr="0"/>
          <a:p>
            <a:pPr lvl="0"/>
            <a:endParaRPr lang="zh-CN" altLang="en-US" dirty="0"/>
          </a:p>
        </p:txBody>
      </p:sp>
      <p:sp>
        <p:nvSpPr>
          <p:cNvPr id="31437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幻灯片图像占位符 1"/>
          <p:cNvSpPr>
            <a:spLocks noGrp="1" noRot="1" noChangeAspect="1" noTextEdit="1"/>
          </p:cNvSpPr>
          <p:nvPr>
            <p:ph type="sldImg"/>
          </p:nvPr>
        </p:nvSpPr>
        <p:spPr/>
      </p:sp>
      <p:sp>
        <p:nvSpPr>
          <p:cNvPr id="38915" name="备注占位符 2"/>
          <p:cNvSpPr>
            <a:spLocks noGrp="1"/>
          </p:cNvSpPr>
          <p:nvPr>
            <p:ph type="body" idx="1"/>
          </p:nvPr>
        </p:nvSpPr>
        <p:spPr/>
        <p:txBody>
          <a:bodyPr wrap="square" lIns="91700" tIns="45849" rIns="91700" bIns="45849" anchor="ctr" anchorCtr="0"/>
          <a:p>
            <a:pPr lvl="0"/>
            <a:endParaRPr lang="zh-CN" altLang="en-US" dirty="0"/>
          </a:p>
        </p:txBody>
      </p:sp>
      <p:sp>
        <p:nvSpPr>
          <p:cNvPr id="3891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16418" name="Rectangle 2"/>
          <p:cNvSpPr>
            <a:spLocks noTextEdit="1"/>
          </p:cNvSpPr>
          <p:nvPr>
            <p:ph type="sldImg"/>
          </p:nvPr>
        </p:nvSpPr>
        <p:spPr/>
      </p:sp>
      <p:sp>
        <p:nvSpPr>
          <p:cNvPr id="316419"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8466" name="幻灯片图像占位符 1"/>
          <p:cNvSpPr>
            <a:spLocks noGrp="1" noRot="1" noChangeAspect="1" noTextEdit="1"/>
          </p:cNvSpPr>
          <p:nvPr>
            <p:ph type="sldImg"/>
          </p:nvPr>
        </p:nvSpPr>
        <p:spPr/>
      </p:sp>
      <p:sp>
        <p:nvSpPr>
          <p:cNvPr id="318467" name="备注占位符 2"/>
          <p:cNvSpPr>
            <a:spLocks noGrp="1"/>
          </p:cNvSpPr>
          <p:nvPr>
            <p:ph type="body" idx="1"/>
          </p:nvPr>
        </p:nvSpPr>
        <p:spPr/>
        <p:txBody>
          <a:bodyPr wrap="square" lIns="91700" tIns="45849" rIns="91700" bIns="45849" anchor="ctr" anchorCtr="0"/>
          <a:p>
            <a:pPr lvl="0"/>
            <a:endParaRPr lang="zh-CN" altLang="en-US" dirty="0"/>
          </a:p>
        </p:txBody>
      </p:sp>
      <p:sp>
        <p:nvSpPr>
          <p:cNvPr id="31846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20514" name="Rectangle 2"/>
          <p:cNvSpPr>
            <a:spLocks noTextEdit="1"/>
          </p:cNvSpPr>
          <p:nvPr>
            <p:ph type="sldImg"/>
          </p:nvPr>
        </p:nvSpPr>
        <p:spPr/>
      </p:sp>
      <p:sp>
        <p:nvSpPr>
          <p:cNvPr id="320515"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2562" name="幻灯片图像占位符 1"/>
          <p:cNvSpPr>
            <a:spLocks noGrp="1" noRot="1" noChangeAspect="1" noTextEdit="1"/>
          </p:cNvSpPr>
          <p:nvPr>
            <p:ph type="sldImg"/>
          </p:nvPr>
        </p:nvSpPr>
        <p:spPr/>
      </p:sp>
      <p:sp>
        <p:nvSpPr>
          <p:cNvPr id="322563" name="备注占位符 2"/>
          <p:cNvSpPr>
            <a:spLocks noGrp="1"/>
          </p:cNvSpPr>
          <p:nvPr>
            <p:ph type="body" idx="1"/>
          </p:nvPr>
        </p:nvSpPr>
        <p:spPr/>
        <p:txBody>
          <a:bodyPr wrap="square" lIns="91700" tIns="45849" rIns="91700" bIns="45849" anchor="ctr" anchorCtr="0"/>
          <a:p>
            <a:pPr lvl="0"/>
            <a:endParaRPr lang="zh-CN" altLang="en-US" dirty="0"/>
          </a:p>
        </p:txBody>
      </p:sp>
      <p:sp>
        <p:nvSpPr>
          <p:cNvPr id="32256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24610" name="Rectangle 2"/>
          <p:cNvSpPr>
            <a:spLocks noTextEdit="1"/>
          </p:cNvSpPr>
          <p:nvPr>
            <p:ph type="sldImg"/>
          </p:nvPr>
        </p:nvSpPr>
        <p:spPr/>
      </p:sp>
      <p:sp>
        <p:nvSpPr>
          <p:cNvPr id="324611"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26658" name="Rectangle 2"/>
          <p:cNvSpPr>
            <a:spLocks noTextEdit="1"/>
          </p:cNvSpPr>
          <p:nvPr>
            <p:ph type="sldImg"/>
          </p:nvPr>
        </p:nvSpPr>
        <p:spPr/>
      </p:sp>
      <p:sp>
        <p:nvSpPr>
          <p:cNvPr id="326659"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8706" name="幻灯片图像占位符 1"/>
          <p:cNvSpPr>
            <a:spLocks noGrp="1" noRot="1" noChangeAspect="1" noTextEdit="1"/>
          </p:cNvSpPr>
          <p:nvPr>
            <p:ph type="sldImg"/>
          </p:nvPr>
        </p:nvSpPr>
        <p:spPr/>
      </p:sp>
      <p:sp>
        <p:nvSpPr>
          <p:cNvPr id="328707" name="备注占位符 2"/>
          <p:cNvSpPr>
            <a:spLocks noGrp="1"/>
          </p:cNvSpPr>
          <p:nvPr>
            <p:ph type="body" idx="1"/>
          </p:nvPr>
        </p:nvSpPr>
        <p:spPr/>
        <p:txBody>
          <a:bodyPr wrap="square" lIns="91700" tIns="45849" rIns="91700" bIns="45849" anchor="ctr" anchorCtr="0"/>
          <a:p>
            <a:pPr lvl="0"/>
            <a:endParaRPr lang="zh-CN" altLang="en-US" dirty="0"/>
          </a:p>
        </p:txBody>
      </p:sp>
      <p:sp>
        <p:nvSpPr>
          <p:cNvPr id="32870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30754" name="Rectangle 2"/>
          <p:cNvSpPr>
            <a:spLocks noTextEdit="1"/>
          </p:cNvSpPr>
          <p:nvPr>
            <p:ph type="sldImg"/>
          </p:nvPr>
        </p:nvSpPr>
        <p:spPr/>
      </p:sp>
      <p:sp>
        <p:nvSpPr>
          <p:cNvPr id="330755"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2802" name="幻灯片图像占位符 1"/>
          <p:cNvSpPr>
            <a:spLocks noGrp="1" noRot="1" noChangeAspect="1" noTextEdit="1"/>
          </p:cNvSpPr>
          <p:nvPr>
            <p:ph type="sldImg"/>
          </p:nvPr>
        </p:nvSpPr>
        <p:spPr/>
      </p:sp>
      <p:sp>
        <p:nvSpPr>
          <p:cNvPr id="332803" name="备注占位符 2"/>
          <p:cNvSpPr>
            <a:spLocks noGrp="1"/>
          </p:cNvSpPr>
          <p:nvPr>
            <p:ph type="body" idx="1"/>
          </p:nvPr>
        </p:nvSpPr>
        <p:spPr/>
        <p:txBody>
          <a:bodyPr wrap="square" lIns="91700" tIns="45849" rIns="91700" bIns="45849" anchor="ctr" anchorCtr="0"/>
          <a:p>
            <a:pPr lvl="0"/>
            <a:endParaRPr lang="zh-CN" altLang="en-US" dirty="0"/>
          </a:p>
        </p:txBody>
      </p:sp>
      <p:sp>
        <p:nvSpPr>
          <p:cNvPr id="33280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4850" name="幻灯片图像占位符 1"/>
          <p:cNvSpPr>
            <a:spLocks noGrp="1" noRot="1" noChangeAspect="1" noTextEdit="1"/>
          </p:cNvSpPr>
          <p:nvPr>
            <p:ph type="sldImg"/>
          </p:nvPr>
        </p:nvSpPr>
        <p:spPr/>
      </p:sp>
      <p:sp>
        <p:nvSpPr>
          <p:cNvPr id="334851" name="备注占位符 2"/>
          <p:cNvSpPr>
            <a:spLocks noGrp="1"/>
          </p:cNvSpPr>
          <p:nvPr>
            <p:ph type="body" idx="1"/>
          </p:nvPr>
        </p:nvSpPr>
        <p:spPr/>
        <p:txBody>
          <a:bodyPr wrap="square" lIns="91700" tIns="45849" rIns="91700" bIns="45849" anchor="ctr" anchorCtr="0"/>
          <a:p>
            <a:pPr lvl="0"/>
            <a:endParaRPr lang="zh-CN" altLang="en-US" dirty="0"/>
          </a:p>
        </p:txBody>
      </p:sp>
      <p:sp>
        <p:nvSpPr>
          <p:cNvPr id="33485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p:txBody>
          <a:bodyPr wrap="square" lIns="91700" tIns="45849" rIns="91700" bIns="45849" anchor="ctr" anchorCtr="0"/>
          <a:p>
            <a:pPr lvl="0"/>
            <a:endParaRPr lang="zh-CN" altLang="en-US" dirty="0"/>
          </a:p>
        </p:txBody>
      </p:sp>
      <p:sp>
        <p:nvSpPr>
          <p:cNvPr id="4096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6898" name="幻灯片图像占位符 1"/>
          <p:cNvSpPr>
            <a:spLocks noGrp="1" noRot="1" noChangeAspect="1" noTextEdit="1"/>
          </p:cNvSpPr>
          <p:nvPr>
            <p:ph type="sldImg"/>
          </p:nvPr>
        </p:nvSpPr>
        <p:spPr/>
      </p:sp>
      <p:sp>
        <p:nvSpPr>
          <p:cNvPr id="336899" name="备注占位符 2"/>
          <p:cNvSpPr>
            <a:spLocks noGrp="1"/>
          </p:cNvSpPr>
          <p:nvPr>
            <p:ph type="body" idx="1"/>
          </p:nvPr>
        </p:nvSpPr>
        <p:spPr/>
        <p:txBody>
          <a:bodyPr wrap="square" lIns="91700" tIns="45849" rIns="91700" bIns="45849" anchor="ctr" anchorCtr="0"/>
          <a:p>
            <a:pPr lvl="0"/>
            <a:endParaRPr lang="zh-CN" altLang="en-US" dirty="0"/>
          </a:p>
        </p:txBody>
      </p:sp>
      <p:sp>
        <p:nvSpPr>
          <p:cNvPr id="33690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8946" name="幻灯片图像占位符 1"/>
          <p:cNvSpPr>
            <a:spLocks noGrp="1" noRot="1" noChangeAspect="1" noTextEdit="1"/>
          </p:cNvSpPr>
          <p:nvPr>
            <p:ph type="sldImg"/>
          </p:nvPr>
        </p:nvSpPr>
        <p:spPr/>
      </p:sp>
      <p:sp>
        <p:nvSpPr>
          <p:cNvPr id="338947" name="备注占位符 2"/>
          <p:cNvSpPr>
            <a:spLocks noGrp="1"/>
          </p:cNvSpPr>
          <p:nvPr>
            <p:ph type="body" idx="1"/>
          </p:nvPr>
        </p:nvSpPr>
        <p:spPr/>
        <p:txBody>
          <a:bodyPr wrap="square" lIns="91700" tIns="45849" rIns="91700" bIns="45849" anchor="ctr" anchorCtr="0"/>
          <a:p>
            <a:pPr lvl="0"/>
            <a:endParaRPr lang="zh-CN" altLang="en-US" dirty="0"/>
          </a:p>
        </p:txBody>
      </p:sp>
      <p:sp>
        <p:nvSpPr>
          <p:cNvPr id="33894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0994" name="幻灯片图像占位符 1"/>
          <p:cNvSpPr>
            <a:spLocks noGrp="1" noRot="1" noChangeAspect="1" noTextEdit="1"/>
          </p:cNvSpPr>
          <p:nvPr>
            <p:ph type="sldImg"/>
          </p:nvPr>
        </p:nvSpPr>
        <p:spPr/>
      </p:sp>
      <p:sp>
        <p:nvSpPr>
          <p:cNvPr id="340995" name="备注占位符 2"/>
          <p:cNvSpPr>
            <a:spLocks noGrp="1"/>
          </p:cNvSpPr>
          <p:nvPr>
            <p:ph type="body" idx="1"/>
          </p:nvPr>
        </p:nvSpPr>
        <p:spPr/>
        <p:txBody>
          <a:bodyPr wrap="square" lIns="91700" tIns="45849" rIns="91700" bIns="45849" anchor="ctr" anchorCtr="0"/>
          <a:p>
            <a:pPr lvl="0"/>
            <a:endParaRPr lang="zh-CN" altLang="en-US" dirty="0"/>
          </a:p>
        </p:txBody>
      </p:sp>
      <p:sp>
        <p:nvSpPr>
          <p:cNvPr id="34099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3042" name="幻灯片图像占位符 1"/>
          <p:cNvSpPr>
            <a:spLocks noGrp="1" noRot="1" noChangeAspect="1" noTextEdit="1"/>
          </p:cNvSpPr>
          <p:nvPr>
            <p:ph type="sldImg"/>
          </p:nvPr>
        </p:nvSpPr>
        <p:spPr/>
      </p:sp>
      <p:sp>
        <p:nvSpPr>
          <p:cNvPr id="343043" name="备注占位符 2"/>
          <p:cNvSpPr>
            <a:spLocks noGrp="1"/>
          </p:cNvSpPr>
          <p:nvPr>
            <p:ph type="body" idx="1"/>
          </p:nvPr>
        </p:nvSpPr>
        <p:spPr/>
        <p:txBody>
          <a:bodyPr wrap="square" lIns="91700" tIns="45849" rIns="91700" bIns="45849" anchor="ctr" anchorCtr="0"/>
          <a:p>
            <a:pPr lvl="0"/>
            <a:endParaRPr lang="zh-CN" altLang="en-US" dirty="0"/>
          </a:p>
        </p:txBody>
      </p:sp>
      <p:sp>
        <p:nvSpPr>
          <p:cNvPr id="34304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5090" name="幻灯片图像占位符 1"/>
          <p:cNvSpPr>
            <a:spLocks noGrp="1" noRot="1" noChangeAspect="1" noTextEdit="1"/>
          </p:cNvSpPr>
          <p:nvPr>
            <p:ph type="sldImg"/>
          </p:nvPr>
        </p:nvSpPr>
        <p:spPr/>
      </p:sp>
      <p:sp>
        <p:nvSpPr>
          <p:cNvPr id="345091" name="备注占位符 2"/>
          <p:cNvSpPr>
            <a:spLocks noGrp="1"/>
          </p:cNvSpPr>
          <p:nvPr>
            <p:ph type="body" idx="1"/>
          </p:nvPr>
        </p:nvSpPr>
        <p:spPr/>
        <p:txBody>
          <a:bodyPr wrap="square" lIns="91700" tIns="45849" rIns="91700" bIns="45849" anchor="ctr" anchorCtr="0"/>
          <a:p>
            <a:pPr lvl="0"/>
            <a:endParaRPr lang="zh-CN" altLang="en-US" dirty="0"/>
          </a:p>
        </p:txBody>
      </p:sp>
      <p:sp>
        <p:nvSpPr>
          <p:cNvPr id="34509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7138" name="幻灯片图像占位符 1"/>
          <p:cNvSpPr>
            <a:spLocks noGrp="1" noRot="1" noChangeAspect="1" noTextEdit="1"/>
          </p:cNvSpPr>
          <p:nvPr>
            <p:ph type="sldImg"/>
          </p:nvPr>
        </p:nvSpPr>
        <p:spPr/>
      </p:sp>
      <p:sp>
        <p:nvSpPr>
          <p:cNvPr id="347139" name="备注占位符 2"/>
          <p:cNvSpPr>
            <a:spLocks noGrp="1"/>
          </p:cNvSpPr>
          <p:nvPr>
            <p:ph type="body" idx="1"/>
          </p:nvPr>
        </p:nvSpPr>
        <p:spPr/>
        <p:txBody>
          <a:bodyPr wrap="square" lIns="91700" tIns="45849" rIns="91700" bIns="45849" anchor="ctr" anchorCtr="0"/>
          <a:p>
            <a:pPr lvl="0"/>
            <a:endParaRPr lang="zh-CN" altLang="en-US" dirty="0"/>
          </a:p>
        </p:txBody>
      </p:sp>
      <p:sp>
        <p:nvSpPr>
          <p:cNvPr id="34714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9186" name="幻灯片图像占位符 1"/>
          <p:cNvSpPr>
            <a:spLocks noGrp="1" noRot="1" noChangeAspect="1" noTextEdit="1"/>
          </p:cNvSpPr>
          <p:nvPr>
            <p:ph type="sldImg"/>
          </p:nvPr>
        </p:nvSpPr>
        <p:spPr/>
      </p:sp>
      <p:sp>
        <p:nvSpPr>
          <p:cNvPr id="349187" name="备注占位符 2"/>
          <p:cNvSpPr>
            <a:spLocks noGrp="1"/>
          </p:cNvSpPr>
          <p:nvPr>
            <p:ph type="body" idx="1"/>
          </p:nvPr>
        </p:nvSpPr>
        <p:spPr/>
        <p:txBody>
          <a:bodyPr wrap="square" lIns="91700" tIns="45849" rIns="91700" bIns="45849" anchor="ctr" anchorCtr="0"/>
          <a:p>
            <a:pPr lvl="0"/>
            <a:endParaRPr lang="zh-CN" altLang="en-US" dirty="0"/>
          </a:p>
        </p:txBody>
      </p:sp>
      <p:sp>
        <p:nvSpPr>
          <p:cNvPr id="34918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1234" name="幻灯片图像占位符 1"/>
          <p:cNvSpPr>
            <a:spLocks noGrp="1" noRot="1" noChangeAspect="1" noTextEdit="1"/>
          </p:cNvSpPr>
          <p:nvPr>
            <p:ph type="sldImg"/>
          </p:nvPr>
        </p:nvSpPr>
        <p:spPr/>
      </p:sp>
      <p:sp>
        <p:nvSpPr>
          <p:cNvPr id="351235" name="备注占位符 2"/>
          <p:cNvSpPr>
            <a:spLocks noGrp="1"/>
          </p:cNvSpPr>
          <p:nvPr>
            <p:ph type="body" idx="1"/>
          </p:nvPr>
        </p:nvSpPr>
        <p:spPr/>
        <p:txBody>
          <a:bodyPr wrap="square" lIns="91700" tIns="45849" rIns="91700" bIns="45849" anchor="ctr" anchorCtr="0"/>
          <a:p>
            <a:pPr lvl="0"/>
            <a:endParaRPr lang="zh-CN" altLang="en-US" dirty="0"/>
          </a:p>
        </p:txBody>
      </p:sp>
      <p:sp>
        <p:nvSpPr>
          <p:cNvPr id="35123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3282" name="幻灯片图像占位符 1"/>
          <p:cNvSpPr>
            <a:spLocks noGrp="1" noRot="1" noChangeAspect="1" noTextEdit="1"/>
          </p:cNvSpPr>
          <p:nvPr>
            <p:ph type="sldImg"/>
          </p:nvPr>
        </p:nvSpPr>
        <p:spPr/>
      </p:sp>
      <p:sp>
        <p:nvSpPr>
          <p:cNvPr id="353283" name="备注占位符 2"/>
          <p:cNvSpPr>
            <a:spLocks noGrp="1"/>
          </p:cNvSpPr>
          <p:nvPr>
            <p:ph type="body" idx="1"/>
          </p:nvPr>
        </p:nvSpPr>
        <p:spPr/>
        <p:txBody>
          <a:bodyPr wrap="square" lIns="91700" tIns="45849" rIns="91700" bIns="45849" anchor="ctr" anchorCtr="0"/>
          <a:p>
            <a:pPr lvl="0"/>
            <a:endParaRPr lang="zh-CN" altLang="en-US" dirty="0"/>
          </a:p>
        </p:txBody>
      </p:sp>
      <p:sp>
        <p:nvSpPr>
          <p:cNvPr id="35328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5330" name="幻灯片图像占位符 1"/>
          <p:cNvSpPr>
            <a:spLocks noGrp="1" noRot="1" noChangeAspect="1" noTextEdit="1"/>
          </p:cNvSpPr>
          <p:nvPr>
            <p:ph type="sldImg"/>
          </p:nvPr>
        </p:nvSpPr>
        <p:spPr/>
      </p:sp>
      <p:sp>
        <p:nvSpPr>
          <p:cNvPr id="355331" name="备注占位符 2"/>
          <p:cNvSpPr>
            <a:spLocks noGrp="1"/>
          </p:cNvSpPr>
          <p:nvPr>
            <p:ph type="body" idx="1"/>
          </p:nvPr>
        </p:nvSpPr>
        <p:spPr/>
        <p:txBody>
          <a:bodyPr wrap="square" lIns="91700" tIns="45849" rIns="91700" bIns="45849" anchor="ctr" anchorCtr="0"/>
          <a:p>
            <a:pPr lvl="0"/>
            <a:endParaRPr lang="zh-CN" altLang="en-US" dirty="0"/>
          </a:p>
        </p:txBody>
      </p:sp>
      <p:sp>
        <p:nvSpPr>
          <p:cNvPr id="35533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p:txBody>
          <a:bodyPr wrap="square" lIns="91700" tIns="45849" rIns="91700" bIns="45849" anchor="ctr" anchorCtr="0"/>
          <a:p>
            <a:pPr lvl="0"/>
            <a:endParaRPr lang="zh-CN" altLang="en-US" dirty="0"/>
          </a:p>
        </p:txBody>
      </p:sp>
      <p:sp>
        <p:nvSpPr>
          <p:cNvPr id="4301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7378" name="幻灯片图像占位符 1"/>
          <p:cNvSpPr>
            <a:spLocks noGrp="1" noRot="1" noChangeAspect="1" noTextEdit="1"/>
          </p:cNvSpPr>
          <p:nvPr>
            <p:ph type="sldImg"/>
          </p:nvPr>
        </p:nvSpPr>
        <p:spPr/>
      </p:sp>
      <p:sp>
        <p:nvSpPr>
          <p:cNvPr id="357379" name="备注占位符 2"/>
          <p:cNvSpPr>
            <a:spLocks noGrp="1"/>
          </p:cNvSpPr>
          <p:nvPr>
            <p:ph type="body" idx="1"/>
          </p:nvPr>
        </p:nvSpPr>
        <p:spPr/>
        <p:txBody>
          <a:bodyPr wrap="square" lIns="91700" tIns="45849" rIns="91700" bIns="45849" anchor="ctr" anchorCtr="0"/>
          <a:p>
            <a:pPr lvl="0"/>
            <a:endParaRPr lang="zh-CN" altLang="en-US" dirty="0"/>
          </a:p>
        </p:txBody>
      </p:sp>
      <p:sp>
        <p:nvSpPr>
          <p:cNvPr id="35738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9426" name="幻灯片图像占位符 1"/>
          <p:cNvSpPr>
            <a:spLocks noGrp="1" noRot="1" noChangeAspect="1" noTextEdit="1"/>
          </p:cNvSpPr>
          <p:nvPr>
            <p:ph type="sldImg"/>
          </p:nvPr>
        </p:nvSpPr>
        <p:spPr/>
      </p:sp>
      <p:sp>
        <p:nvSpPr>
          <p:cNvPr id="359427" name="备注占位符 2"/>
          <p:cNvSpPr>
            <a:spLocks noGrp="1"/>
          </p:cNvSpPr>
          <p:nvPr>
            <p:ph type="body" idx="1"/>
          </p:nvPr>
        </p:nvSpPr>
        <p:spPr/>
        <p:txBody>
          <a:bodyPr wrap="square" lIns="91700" tIns="45849" rIns="91700" bIns="45849" anchor="ctr" anchorCtr="0"/>
          <a:p>
            <a:pPr lvl="0"/>
            <a:endParaRPr lang="zh-CN" altLang="en-US" dirty="0"/>
          </a:p>
        </p:txBody>
      </p:sp>
      <p:sp>
        <p:nvSpPr>
          <p:cNvPr id="35942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1474" name="幻灯片图像占位符 1"/>
          <p:cNvSpPr>
            <a:spLocks noGrp="1" noRot="1" noChangeAspect="1" noTextEdit="1"/>
          </p:cNvSpPr>
          <p:nvPr>
            <p:ph type="sldImg"/>
          </p:nvPr>
        </p:nvSpPr>
        <p:spPr/>
      </p:sp>
      <p:sp>
        <p:nvSpPr>
          <p:cNvPr id="361475" name="备注占位符 2"/>
          <p:cNvSpPr>
            <a:spLocks noGrp="1"/>
          </p:cNvSpPr>
          <p:nvPr>
            <p:ph type="body" idx="1"/>
          </p:nvPr>
        </p:nvSpPr>
        <p:spPr/>
        <p:txBody>
          <a:bodyPr wrap="square" lIns="91700" tIns="45849" rIns="91700" bIns="45849" anchor="ctr" anchorCtr="0"/>
          <a:p>
            <a:pPr lvl="0"/>
            <a:endParaRPr lang="zh-CN" altLang="en-US" dirty="0"/>
          </a:p>
        </p:txBody>
      </p:sp>
      <p:sp>
        <p:nvSpPr>
          <p:cNvPr id="36147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3522" name="幻灯片图像占位符 1"/>
          <p:cNvSpPr>
            <a:spLocks noGrp="1" noRot="1" noChangeAspect="1" noTextEdit="1"/>
          </p:cNvSpPr>
          <p:nvPr>
            <p:ph type="sldImg"/>
          </p:nvPr>
        </p:nvSpPr>
        <p:spPr/>
      </p:sp>
      <p:sp>
        <p:nvSpPr>
          <p:cNvPr id="363523" name="备注占位符 2"/>
          <p:cNvSpPr>
            <a:spLocks noGrp="1"/>
          </p:cNvSpPr>
          <p:nvPr>
            <p:ph type="body" idx="1"/>
          </p:nvPr>
        </p:nvSpPr>
        <p:spPr/>
        <p:txBody>
          <a:bodyPr wrap="square" lIns="91700" tIns="45849" rIns="91700" bIns="45849" anchor="ctr" anchorCtr="0"/>
          <a:p>
            <a:pPr lvl="0"/>
            <a:endParaRPr lang="zh-CN" altLang="en-US" dirty="0"/>
          </a:p>
        </p:txBody>
      </p:sp>
      <p:sp>
        <p:nvSpPr>
          <p:cNvPr id="36352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5570" name="幻灯片图像占位符 1"/>
          <p:cNvSpPr>
            <a:spLocks noGrp="1" noRot="1" noChangeAspect="1" noTextEdit="1"/>
          </p:cNvSpPr>
          <p:nvPr>
            <p:ph type="sldImg"/>
          </p:nvPr>
        </p:nvSpPr>
        <p:spPr/>
      </p:sp>
      <p:sp>
        <p:nvSpPr>
          <p:cNvPr id="365571" name="备注占位符 2"/>
          <p:cNvSpPr>
            <a:spLocks noGrp="1"/>
          </p:cNvSpPr>
          <p:nvPr>
            <p:ph type="body" idx="1"/>
          </p:nvPr>
        </p:nvSpPr>
        <p:spPr/>
        <p:txBody>
          <a:bodyPr wrap="square" lIns="91700" tIns="45849" rIns="91700" bIns="45849" anchor="ctr" anchorCtr="0"/>
          <a:p>
            <a:pPr lvl="0"/>
            <a:endParaRPr lang="zh-CN" altLang="en-US" dirty="0"/>
          </a:p>
        </p:txBody>
      </p:sp>
      <p:sp>
        <p:nvSpPr>
          <p:cNvPr id="36557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7618" name="幻灯片图像占位符 1"/>
          <p:cNvSpPr>
            <a:spLocks noGrp="1" noRot="1" noChangeAspect="1" noTextEdit="1"/>
          </p:cNvSpPr>
          <p:nvPr>
            <p:ph type="sldImg"/>
          </p:nvPr>
        </p:nvSpPr>
        <p:spPr/>
      </p:sp>
      <p:sp>
        <p:nvSpPr>
          <p:cNvPr id="367619" name="备注占位符 2"/>
          <p:cNvSpPr>
            <a:spLocks noGrp="1"/>
          </p:cNvSpPr>
          <p:nvPr>
            <p:ph type="body" idx="1"/>
          </p:nvPr>
        </p:nvSpPr>
        <p:spPr/>
        <p:txBody>
          <a:bodyPr wrap="square" lIns="91700" tIns="45849" rIns="91700" bIns="45849" anchor="ctr" anchorCtr="0"/>
          <a:p>
            <a:pPr lvl="0"/>
            <a:endParaRPr lang="zh-CN" altLang="en-US" dirty="0"/>
          </a:p>
        </p:txBody>
      </p:sp>
      <p:sp>
        <p:nvSpPr>
          <p:cNvPr id="36762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9666" name="幻灯片图像占位符 1"/>
          <p:cNvSpPr>
            <a:spLocks noGrp="1" noRot="1" noChangeAspect="1" noTextEdit="1"/>
          </p:cNvSpPr>
          <p:nvPr>
            <p:ph type="sldImg"/>
          </p:nvPr>
        </p:nvSpPr>
        <p:spPr/>
      </p:sp>
      <p:sp>
        <p:nvSpPr>
          <p:cNvPr id="369667" name="备注占位符 2"/>
          <p:cNvSpPr>
            <a:spLocks noGrp="1"/>
          </p:cNvSpPr>
          <p:nvPr>
            <p:ph type="body" idx="1"/>
          </p:nvPr>
        </p:nvSpPr>
        <p:spPr/>
        <p:txBody>
          <a:bodyPr wrap="square" lIns="91700" tIns="45849" rIns="91700" bIns="45849" anchor="ctr" anchorCtr="0"/>
          <a:p>
            <a:pPr lvl="0"/>
            <a:endParaRPr lang="zh-CN" altLang="en-US" dirty="0"/>
          </a:p>
        </p:txBody>
      </p:sp>
      <p:sp>
        <p:nvSpPr>
          <p:cNvPr id="36966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1714" name="幻灯片图像占位符 1"/>
          <p:cNvSpPr>
            <a:spLocks noGrp="1" noRot="1" noChangeAspect="1" noTextEdit="1"/>
          </p:cNvSpPr>
          <p:nvPr>
            <p:ph type="sldImg"/>
          </p:nvPr>
        </p:nvSpPr>
        <p:spPr/>
      </p:sp>
      <p:sp>
        <p:nvSpPr>
          <p:cNvPr id="371715" name="备注占位符 2"/>
          <p:cNvSpPr>
            <a:spLocks noGrp="1"/>
          </p:cNvSpPr>
          <p:nvPr>
            <p:ph type="body" idx="1"/>
          </p:nvPr>
        </p:nvSpPr>
        <p:spPr/>
        <p:txBody>
          <a:bodyPr wrap="square" lIns="91700" tIns="45849" rIns="91700" bIns="45849" anchor="ctr" anchorCtr="0"/>
          <a:p>
            <a:pPr lvl="0"/>
            <a:endParaRPr lang="zh-CN" altLang="en-US" dirty="0"/>
          </a:p>
        </p:txBody>
      </p:sp>
      <p:sp>
        <p:nvSpPr>
          <p:cNvPr id="37171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3762" name="幻灯片图像占位符 1"/>
          <p:cNvSpPr>
            <a:spLocks noGrp="1" noRot="1" noChangeAspect="1" noTextEdit="1"/>
          </p:cNvSpPr>
          <p:nvPr>
            <p:ph type="sldImg"/>
          </p:nvPr>
        </p:nvSpPr>
        <p:spPr/>
      </p:sp>
      <p:sp>
        <p:nvSpPr>
          <p:cNvPr id="373763" name="备注占位符 2"/>
          <p:cNvSpPr>
            <a:spLocks noGrp="1"/>
          </p:cNvSpPr>
          <p:nvPr>
            <p:ph type="body" idx="1"/>
          </p:nvPr>
        </p:nvSpPr>
        <p:spPr/>
        <p:txBody>
          <a:bodyPr wrap="square" lIns="91700" tIns="45849" rIns="91700" bIns="45849" anchor="ctr" anchorCtr="0"/>
          <a:p>
            <a:pPr lvl="0"/>
            <a:endParaRPr lang="zh-CN" altLang="en-US" dirty="0"/>
          </a:p>
        </p:txBody>
      </p:sp>
      <p:sp>
        <p:nvSpPr>
          <p:cNvPr id="37376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5810" name="幻灯片图像占位符 1"/>
          <p:cNvSpPr>
            <a:spLocks noGrp="1" noRot="1" noChangeAspect="1" noTextEdit="1"/>
          </p:cNvSpPr>
          <p:nvPr>
            <p:ph type="sldImg"/>
          </p:nvPr>
        </p:nvSpPr>
        <p:spPr/>
      </p:sp>
      <p:sp>
        <p:nvSpPr>
          <p:cNvPr id="375811" name="备注占位符 2"/>
          <p:cNvSpPr>
            <a:spLocks noGrp="1"/>
          </p:cNvSpPr>
          <p:nvPr>
            <p:ph type="body" idx="1"/>
          </p:nvPr>
        </p:nvSpPr>
        <p:spPr/>
        <p:txBody>
          <a:bodyPr wrap="square" lIns="91700" tIns="45849" rIns="91700" bIns="45849" anchor="ctr" anchorCtr="0"/>
          <a:p>
            <a:pPr lvl="0"/>
            <a:endParaRPr lang="zh-CN" altLang="en-US" dirty="0"/>
          </a:p>
        </p:txBody>
      </p:sp>
      <p:sp>
        <p:nvSpPr>
          <p:cNvPr id="37581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p:txBody>
          <a:bodyPr wrap="square" lIns="91700" tIns="45849" rIns="91700" bIns="45849" anchor="ctr" anchorCtr="0"/>
          <a:p>
            <a:pPr lvl="0"/>
            <a:endParaRPr lang="zh-CN" altLang="en-US" dirty="0"/>
          </a:p>
        </p:txBody>
      </p:sp>
      <p:sp>
        <p:nvSpPr>
          <p:cNvPr id="4506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7858" name="幻灯片图像占位符 1"/>
          <p:cNvSpPr>
            <a:spLocks noGrp="1" noRot="1" noChangeAspect="1" noTextEdit="1"/>
          </p:cNvSpPr>
          <p:nvPr>
            <p:ph type="sldImg"/>
          </p:nvPr>
        </p:nvSpPr>
        <p:spPr/>
      </p:sp>
      <p:sp>
        <p:nvSpPr>
          <p:cNvPr id="377859" name="备注占位符 2"/>
          <p:cNvSpPr>
            <a:spLocks noGrp="1"/>
          </p:cNvSpPr>
          <p:nvPr>
            <p:ph type="body" idx="1"/>
          </p:nvPr>
        </p:nvSpPr>
        <p:spPr/>
        <p:txBody>
          <a:bodyPr wrap="square" lIns="91700" tIns="45849" rIns="91700" bIns="45849" anchor="ctr" anchorCtr="0"/>
          <a:p>
            <a:pPr lvl="0"/>
            <a:endParaRPr lang="zh-CN" altLang="en-US" dirty="0"/>
          </a:p>
        </p:txBody>
      </p:sp>
      <p:sp>
        <p:nvSpPr>
          <p:cNvPr id="37786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9906" name="幻灯片图像占位符 1"/>
          <p:cNvSpPr>
            <a:spLocks noGrp="1" noRot="1" noChangeAspect="1" noTextEdit="1"/>
          </p:cNvSpPr>
          <p:nvPr>
            <p:ph type="sldImg"/>
          </p:nvPr>
        </p:nvSpPr>
        <p:spPr/>
      </p:sp>
      <p:sp>
        <p:nvSpPr>
          <p:cNvPr id="379907" name="备注占位符 2"/>
          <p:cNvSpPr>
            <a:spLocks noGrp="1"/>
          </p:cNvSpPr>
          <p:nvPr>
            <p:ph type="body" idx="1"/>
          </p:nvPr>
        </p:nvSpPr>
        <p:spPr/>
        <p:txBody>
          <a:bodyPr wrap="square" lIns="91700" tIns="45849" rIns="91700" bIns="45849" anchor="ctr" anchorCtr="0"/>
          <a:p>
            <a:pPr lvl="0"/>
            <a:endParaRPr lang="zh-CN" altLang="en-US" dirty="0"/>
          </a:p>
        </p:txBody>
      </p:sp>
      <p:sp>
        <p:nvSpPr>
          <p:cNvPr id="37990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1954" name="幻灯片图像占位符 1"/>
          <p:cNvSpPr>
            <a:spLocks noGrp="1" noRot="1" noChangeAspect="1" noTextEdit="1"/>
          </p:cNvSpPr>
          <p:nvPr>
            <p:ph type="sldImg"/>
          </p:nvPr>
        </p:nvSpPr>
        <p:spPr/>
      </p:sp>
      <p:sp>
        <p:nvSpPr>
          <p:cNvPr id="381955" name="备注占位符 2"/>
          <p:cNvSpPr>
            <a:spLocks noGrp="1"/>
          </p:cNvSpPr>
          <p:nvPr>
            <p:ph type="body" idx="1"/>
          </p:nvPr>
        </p:nvSpPr>
        <p:spPr/>
        <p:txBody>
          <a:bodyPr wrap="square" lIns="91700" tIns="45849" rIns="91700" bIns="45849" anchor="ctr" anchorCtr="0"/>
          <a:p>
            <a:pPr lvl="0"/>
            <a:endParaRPr lang="zh-CN" altLang="en-US" dirty="0"/>
          </a:p>
        </p:txBody>
      </p:sp>
      <p:sp>
        <p:nvSpPr>
          <p:cNvPr id="38195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4002" name="幻灯片图像占位符 1"/>
          <p:cNvSpPr>
            <a:spLocks noGrp="1" noRot="1" noChangeAspect="1" noTextEdit="1"/>
          </p:cNvSpPr>
          <p:nvPr>
            <p:ph type="sldImg"/>
          </p:nvPr>
        </p:nvSpPr>
        <p:spPr/>
      </p:sp>
      <p:sp>
        <p:nvSpPr>
          <p:cNvPr id="384003" name="备注占位符 2"/>
          <p:cNvSpPr>
            <a:spLocks noGrp="1"/>
          </p:cNvSpPr>
          <p:nvPr>
            <p:ph type="body" idx="1"/>
          </p:nvPr>
        </p:nvSpPr>
        <p:spPr/>
        <p:txBody>
          <a:bodyPr wrap="square" lIns="91700" tIns="45849" rIns="91700" bIns="45849" anchor="ctr" anchorCtr="0"/>
          <a:p>
            <a:pPr lvl="0"/>
            <a:endParaRPr lang="zh-CN" altLang="en-US" dirty="0"/>
          </a:p>
        </p:txBody>
      </p:sp>
      <p:sp>
        <p:nvSpPr>
          <p:cNvPr id="38400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6050" name="幻灯片图像占位符 1"/>
          <p:cNvSpPr>
            <a:spLocks noGrp="1" noRot="1" noChangeAspect="1" noTextEdit="1"/>
          </p:cNvSpPr>
          <p:nvPr>
            <p:ph type="sldImg"/>
          </p:nvPr>
        </p:nvSpPr>
        <p:spPr/>
      </p:sp>
      <p:sp>
        <p:nvSpPr>
          <p:cNvPr id="386051" name="备注占位符 2"/>
          <p:cNvSpPr>
            <a:spLocks noGrp="1"/>
          </p:cNvSpPr>
          <p:nvPr>
            <p:ph type="body" idx="1"/>
          </p:nvPr>
        </p:nvSpPr>
        <p:spPr/>
        <p:txBody>
          <a:bodyPr wrap="square" lIns="91700" tIns="45849" rIns="91700" bIns="45849" anchor="ctr" anchorCtr="0"/>
          <a:p>
            <a:pPr lvl="0"/>
            <a:endParaRPr lang="zh-CN" altLang="en-US" dirty="0"/>
          </a:p>
        </p:txBody>
      </p:sp>
      <p:sp>
        <p:nvSpPr>
          <p:cNvPr id="38605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8098" name="Rectangle 7"/>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388099" name="Rectangle 2"/>
          <p:cNvSpPr>
            <a:spLocks noGrp="1" noRot="1" noChangeAspect="1" noTextEdit="1"/>
          </p:cNvSpPr>
          <p:nvPr>
            <p:ph type="sldImg"/>
          </p:nvPr>
        </p:nvSpPr>
        <p:spPr>
          <a:xfrm>
            <a:off x="73113" y="742950"/>
            <a:ext cx="6618112" cy="3722688"/>
          </a:xfrm>
          <a:ln>
            <a:solidFill>
              <a:srgbClr val="000000">
                <a:alpha val="100000"/>
              </a:srgbClr>
            </a:solidFill>
            <a:miter lim="800000"/>
          </a:ln>
        </p:spPr>
      </p:sp>
      <p:sp>
        <p:nvSpPr>
          <p:cNvPr id="388100" name="Rectangle 3"/>
          <p:cNvSpPr>
            <a:spLocks noGrp="1"/>
          </p:cNvSpPr>
          <p:nvPr>
            <p:ph type="body" idx="1"/>
          </p:nvPr>
        </p:nvSpPr>
        <p:spPr/>
        <p:txBody>
          <a:bodyPr wrap="square" lIns="91700" tIns="45849" rIns="91700" bIns="45849" anchor="t" anchorCtr="0"/>
          <a:p>
            <a:pPr lvl="0" eaLnBrk="1" hangingPunct="1">
              <a:spcBef>
                <a:spcPct val="0"/>
              </a:spcBef>
            </a:pPr>
            <a:endParaRPr lang="zh-CN" altLang="zh-CN" dirty="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0146" name="幻灯片图像占位符 1"/>
          <p:cNvSpPr>
            <a:spLocks noGrp="1" noRot="1" noChangeAspect="1" noTextEdit="1"/>
          </p:cNvSpPr>
          <p:nvPr>
            <p:ph type="sldImg"/>
          </p:nvPr>
        </p:nvSpPr>
        <p:spPr/>
      </p:sp>
      <p:sp>
        <p:nvSpPr>
          <p:cNvPr id="390147" name="备注占位符 2"/>
          <p:cNvSpPr>
            <a:spLocks noGrp="1"/>
          </p:cNvSpPr>
          <p:nvPr>
            <p:ph type="body" idx="1"/>
          </p:nvPr>
        </p:nvSpPr>
        <p:spPr/>
        <p:txBody>
          <a:bodyPr wrap="square" lIns="91700" tIns="45849" rIns="91700" bIns="45849" anchor="ctr" anchorCtr="0"/>
          <a:p>
            <a:pPr lvl="0"/>
            <a:endParaRPr lang="zh-CN" altLang="en-US" dirty="0"/>
          </a:p>
        </p:txBody>
      </p:sp>
      <p:sp>
        <p:nvSpPr>
          <p:cNvPr id="39014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2194" name="Rectangle 7"/>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392195" name="Rectangle 2"/>
          <p:cNvSpPr>
            <a:spLocks noGrp="1" noRot="1" noChangeAspect="1" noTextEdit="1"/>
          </p:cNvSpPr>
          <p:nvPr>
            <p:ph type="sldImg"/>
          </p:nvPr>
        </p:nvSpPr>
        <p:spPr>
          <a:xfrm>
            <a:off x="73113" y="742950"/>
            <a:ext cx="6618112" cy="3722688"/>
          </a:xfrm>
          <a:ln>
            <a:solidFill>
              <a:srgbClr val="000000">
                <a:alpha val="100000"/>
              </a:srgbClr>
            </a:solidFill>
            <a:miter lim="800000"/>
          </a:ln>
        </p:spPr>
      </p:sp>
      <p:sp>
        <p:nvSpPr>
          <p:cNvPr id="392196" name="Rectangle 3"/>
          <p:cNvSpPr>
            <a:spLocks noGrp="1"/>
          </p:cNvSpPr>
          <p:nvPr>
            <p:ph type="body" idx="1"/>
          </p:nvPr>
        </p:nvSpPr>
        <p:spPr/>
        <p:txBody>
          <a:bodyPr wrap="square" lIns="91700" tIns="45849" rIns="91700" bIns="45849" anchor="t" anchorCtr="0"/>
          <a:p>
            <a:pPr lvl="0" eaLnBrk="1" hangingPunct="1">
              <a:spcBef>
                <a:spcPct val="0"/>
              </a:spcBef>
            </a:pPr>
            <a:endParaRPr lang="zh-CN" altLang="zh-CN" dirty="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4242" name="幻灯片图像占位符 1"/>
          <p:cNvSpPr>
            <a:spLocks noGrp="1" noRot="1" noChangeAspect="1" noTextEdit="1"/>
          </p:cNvSpPr>
          <p:nvPr>
            <p:ph type="sldImg"/>
          </p:nvPr>
        </p:nvSpPr>
        <p:spPr/>
      </p:sp>
      <p:sp>
        <p:nvSpPr>
          <p:cNvPr id="394243" name="备注占位符 2"/>
          <p:cNvSpPr>
            <a:spLocks noGrp="1"/>
          </p:cNvSpPr>
          <p:nvPr>
            <p:ph type="body" idx="1"/>
          </p:nvPr>
        </p:nvSpPr>
        <p:spPr/>
        <p:txBody>
          <a:bodyPr wrap="square" lIns="91700" tIns="45849" rIns="91700" bIns="45849" anchor="ctr" anchorCtr="0"/>
          <a:p>
            <a:pPr lvl="0"/>
            <a:endParaRPr lang="zh-CN" altLang="en-US" dirty="0"/>
          </a:p>
        </p:txBody>
      </p:sp>
      <p:sp>
        <p:nvSpPr>
          <p:cNvPr id="39424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6290" name="Rectangle 7"/>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
        <p:nvSpPr>
          <p:cNvPr id="396291" name="Rectangle 2"/>
          <p:cNvSpPr>
            <a:spLocks noGrp="1" noRot="1" noChangeAspect="1" noTextEdit="1"/>
          </p:cNvSpPr>
          <p:nvPr>
            <p:ph type="sldImg"/>
          </p:nvPr>
        </p:nvSpPr>
        <p:spPr>
          <a:xfrm>
            <a:off x="73113" y="742950"/>
            <a:ext cx="6618112" cy="3722688"/>
          </a:xfrm>
          <a:ln>
            <a:solidFill>
              <a:srgbClr val="000000">
                <a:alpha val="100000"/>
              </a:srgbClr>
            </a:solidFill>
            <a:miter lim="800000"/>
          </a:ln>
        </p:spPr>
      </p:sp>
      <p:sp>
        <p:nvSpPr>
          <p:cNvPr id="396292" name="Rectangle 3"/>
          <p:cNvSpPr>
            <a:spLocks noGrp="1"/>
          </p:cNvSpPr>
          <p:nvPr>
            <p:ph type="body" idx="1"/>
          </p:nvPr>
        </p:nvSpPr>
        <p:spPr/>
        <p:txBody>
          <a:bodyPr wrap="square" lIns="91700" tIns="45849" rIns="91700" bIns="45849" anchor="t" anchorCtr="0"/>
          <a:p>
            <a:pPr lvl="0" eaLnBrk="1" hangingPunct="1">
              <a:spcBef>
                <a:spcPct val="0"/>
              </a:spcBef>
            </a:pPr>
            <a:endParaRPr lang="zh-CN"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p:txBody>
          <a:bodyPr wrap="square" lIns="91700" tIns="45849" rIns="91700" bIns="45849" anchor="ctr" anchorCtr="0"/>
          <a:p>
            <a:pPr lvl="0"/>
            <a:endParaRPr lang="zh-CN" altLang="en-US" dirty="0"/>
          </a:p>
        </p:txBody>
      </p:sp>
      <p:sp>
        <p:nvSpPr>
          <p:cNvPr id="4710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8338" name="幻灯片图像占位符 1"/>
          <p:cNvSpPr>
            <a:spLocks noGrp="1" noRot="1" noChangeAspect="1" noTextEdit="1"/>
          </p:cNvSpPr>
          <p:nvPr>
            <p:ph type="sldImg"/>
          </p:nvPr>
        </p:nvSpPr>
        <p:spPr/>
      </p:sp>
      <p:sp>
        <p:nvSpPr>
          <p:cNvPr id="398339" name="备注占位符 2"/>
          <p:cNvSpPr>
            <a:spLocks noGrp="1"/>
          </p:cNvSpPr>
          <p:nvPr>
            <p:ph type="body" idx="1"/>
          </p:nvPr>
        </p:nvSpPr>
        <p:spPr/>
        <p:txBody>
          <a:bodyPr wrap="square" lIns="91700" tIns="45849" rIns="91700" bIns="45849" anchor="ctr" anchorCtr="0"/>
          <a:p>
            <a:pPr lvl="0"/>
            <a:endParaRPr lang="zh-CN" altLang="en-US" dirty="0"/>
          </a:p>
        </p:txBody>
      </p:sp>
      <p:sp>
        <p:nvSpPr>
          <p:cNvPr id="39834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0386" name="幻灯片图像占位符 1"/>
          <p:cNvSpPr>
            <a:spLocks noGrp="1" noRot="1" noChangeAspect="1" noTextEdit="1"/>
          </p:cNvSpPr>
          <p:nvPr>
            <p:ph type="sldImg"/>
          </p:nvPr>
        </p:nvSpPr>
        <p:spPr/>
      </p:sp>
      <p:sp>
        <p:nvSpPr>
          <p:cNvPr id="400387" name="备注占位符 2"/>
          <p:cNvSpPr>
            <a:spLocks noGrp="1"/>
          </p:cNvSpPr>
          <p:nvPr>
            <p:ph type="body" idx="1"/>
          </p:nvPr>
        </p:nvSpPr>
        <p:spPr/>
        <p:txBody>
          <a:bodyPr wrap="square" lIns="91700" tIns="45849" rIns="91700" bIns="45849" anchor="ctr" anchorCtr="0"/>
          <a:p>
            <a:pPr lvl="0"/>
            <a:endParaRPr lang="zh-CN" altLang="en-US" dirty="0"/>
          </a:p>
        </p:txBody>
      </p:sp>
      <p:sp>
        <p:nvSpPr>
          <p:cNvPr id="40038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2434" name="幻灯片图像占位符 1"/>
          <p:cNvSpPr>
            <a:spLocks noGrp="1" noRot="1" noChangeAspect="1" noTextEdit="1"/>
          </p:cNvSpPr>
          <p:nvPr>
            <p:ph type="sldImg"/>
          </p:nvPr>
        </p:nvSpPr>
        <p:spPr/>
      </p:sp>
      <p:sp>
        <p:nvSpPr>
          <p:cNvPr id="402435" name="备注占位符 2"/>
          <p:cNvSpPr>
            <a:spLocks noGrp="1"/>
          </p:cNvSpPr>
          <p:nvPr>
            <p:ph type="body" idx="1"/>
          </p:nvPr>
        </p:nvSpPr>
        <p:spPr/>
        <p:txBody>
          <a:bodyPr wrap="square" lIns="91700" tIns="45849" rIns="91700" bIns="45849" anchor="ctr" anchorCtr="0"/>
          <a:p>
            <a:pPr lvl="0"/>
            <a:endParaRPr lang="zh-CN" altLang="en-US" dirty="0"/>
          </a:p>
        </p:txBody>
      </p:sp>
      <p:sp>
        <p:nvSpPr>
          <p:cNvPr id="40243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4482" name="Rectangle 2"/>
          <p:cNvSpPr>
            <a:spLocks noGrp="1" noTextEdit="1"/>
          </p:cNvSpPr>
          <p:nvPr>
            <p:ph type="sldImg"/>
          </p:nvPr>
        </p:nvSpPr>
        <p:spPr/>
      </p:sp>
      <p:sp>
        <p:nvSpPr>
          <p:cNvPr id="404483" name="Rectangle 3"/>
          <p:cNvSpPr>
            <a:spLocks noGrp="1"/>
          </p:cNvSpPr>
          <p:nvPr>
            <p:ph type="body" idx="1"/>
          </p:nvPr>
        </p:nvSpPr>
        <p:spPr/>
        <p:txBody>
          <a:bodyPr wrap="square" lIns="91700" tIns="45849" rIns="91700" bIns="45849" anchor="ctr" anchorCtr="0"/>
          <a:p>
            <a:pPr lvl="0"/>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幻灯片图像占位符 1"/>
          <p:cNvSpPr>
            <a:spLocks noGrp="1" noRot="1" noChangeAspect="1" noTextEdit="1"/>
          </p:cNvSpPr>
          <p:nvPr>
            <p:ph type="sldImg"/>
          </p:nvPr>
        </p:nvSpPr>
        <p:spPr/>
      </p:sp>
      <p:sp>
        <p:nvSpPr>
          <p:cNvPr id="12291" name="备注占位符 2"/>
          <p:cNvSpPr>
            <a:spLocks noGrp="1"/>
          </p:cNvSpPr>
          <p:nvPr>
            <p:ph type="body" idx="1"/>
          </p:nvPr>
        </p:nvSpPr>
        <p:spPr/>
        <p:txBody>
          <a:bodyPr wrap="square" lIns="91700" tIns="45849" rIns="91700" bIns="45849" anchor="ctr" anchorCtr="0"/>
          <a:p>
            <a:pPr lvl="0"/>
            <a:endParaRPr lang="zh-CN" altLang="en-US" dirty="0"/>
          </a:p>
        </p:txBody>
      </p:sp>
      <p:sp>
        <p:nvSpPr>
          <p:cNvPr id="1229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p:txBody>
          <a:bodyPr wrap="square" lIns="91700" tIns="45849" rIns="91700" bIns="45849" anchor="ctr" anchorCtr="0"/>
          <a:p>
            <a:pPr lvl="0"/>
            <a:endParaRPr lang="zh-CN" altLang="en-US" dirty="0"/>
          </a:p>
        </p:txBody>
      </p:sp>
      <p:sp>
        <p:nvSpPr>
          <p:cNvPr id="4915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ln>
            <a:solidFill>
              <a:srgbClr val="000000">
                <a:alpha val="100000"/>
              </a:srgbClr>
            </a:solidFill>
            <a:miter lim="800000"/>
          </a:ln>
        </p:spPr>
      </p:sp>
      <p:sp>
        <p:nvSpPr>
          <p:cNvPr id="51203" name="备注占位符 2"/>
          <p:cNvSpPr>
            <a:spLocks noGrp="1"/>
          </p:cNvSpPr>
          <p:nvPr>
            <p:ph type="body" idx="1"/>
          </p:nvPr>
        </p:nvSpPr>
        <p:spPr/>
        <p:txBody>
          <a:bodyPr wrap="square" lIns="91700" tIns="45849" rIns="91700" bIns="45849" anchor="t" anchorCtr="0"/>
          <a:p>
            <a:pPr lvl="0" eaLnBrk="1" hangingPunct="1"/>
            <a:endParaRPr lang="zh-CN" altLang="en-US" dirty="0"/>
          </a:p>
        </p:txBody>
      </p:sp>
      <p:sp>
        <p:nvSpPr>
          <p:cNvPr id="5120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ln>
            <a:solidFill>
              <a:srgbClr val="000000">
                <a:alpha val="100000"/>
              </a:srgbClr>
            </a:solidFill>
            <a:miter lim="800000"/>
          </a:ln>
        </p:spPr>
      </p:sp>
      <p:sp>
        <p:nvSpPr>
          <p:cNvPr id="53251" name="备注占位符 2"/>
          <p:cNvSpPr>
            <a:spLocks noGrp="1"/>
          </p:cNvSpPr>
          <p:nvPr>
            <p:ph type="body" idx="1"/>
          </p:nvPr>
        </p:nvSpPr>
        <p:spPr/>
        <p:txBody>
          <a:bodyPr wrap="square" lIns="91700" tIns="45849" rIns="91700" bIns="45849" anchor="t" anchorCtr="0"/>
          <a:p>
            <a:pPr lvl="0"/>
            <a:endParaRPr lang="zh-CN" altLang="en-US" dirty="0"/>
          </a:p>
        </p:txBody>
      </p:sp>
      <p:sp>
        <p:nvSpPr>
          <p:cNvPr id="5325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幻灯片图像占位符 1"/>
          <p:cNvSpPr>
            <a:spLocks noGrp="1" noRot="1" noChangeAspect="1" noTextEdit="1"/>
          </p:cNvSpPr>
          <p:nvPr>
            <p:ph type="sldImg"/>
          </p:nvPr>
        </p:nvSpPr>
        <p:spPr>
          <a:ln>
            <a:solidFill>
              <a:srgbClr val="000000">
                <a:alpha val="100000"/>
              </a:srgbClr>
            </a:solidFill>
            <a:miter lim="800000"/>
          </a:ln>
        </p:spPr>
      </p:sp>
      <p:sp>
        <p:nvSpPr>
          <p:cNvPr id="55299" name="备注占位符 2"/>
          <p:cNvSpPr>
            <a:spLocks noGrp="1"/>
          </p:cNvSpPr>
          <p:nvPr>
            <p:ph type="body" idx="1"/>
          </p:nvPr>
        </p:nvSpPr>
        <p:spPr/>
        <p:txBody>
          <a:bodyPr wrap="square" lIns="91700" tIns="45849" rIns="91700" bIns="45849" anchor="t" anchorCtr="0"/>
          <a:p>
            <a:pPr lvl="0" eaLnBrk="1" hangingPunct="1"/>
            <a:endParaRPr lang="zh-CN" altLang="zh-CN" dirty="0"/>
          </a:p>
        </p:txBody>
      </p:sp>
      <p:sp>
        <p:nvSpPr>
          <p:cNvPr id="5530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幻灯片图像占位符 1"/>
          <p:cNvSpPr>
            <a:spLocks noGrp="1" noRot="1" noChangeAspect="1" noTextEdit="1"/>
          </p:cNvSpPr>
          <p:nvPr>
            <p:ph type="sldImg"/>
          </p:nvPr>
        </p:nvSpPr>
        <p:spPr>
          <a:ln>
            <a:solidFill>
              <a:srgbClr val="000000">
                <a:alpha val="100000"/>
              </a:srgbClr>
            </a:solidFill>
            <a:miter lim="800000"/>
          </a:ln>
        </p:spPr>
      </p:sp>
      <p:sp>
        <p:nvSpPr>
          <p:cNvPr id="57347" name="备注占位符 2"/>
          <p:cNvSpPr>
            <a:spLocks noGrp="1"/>
          </p:cNvSpPr>
          <p:nvPr>
            <p:ph type="body" idx="1"/>
          </p:nvPr>
        </p:nvSpPr>
        <p:spPr/>
        <p:txBody>
          <a:bodyPr wrap="square" lIns="91700" tIns="45849" rIns="91700" bIns="45849" anchor="t" anchorCtr="0"/>
          <a:p>
            <a:pPr lvl="0" eaLnBrk="1" hangingPunct="1"/>
            <a:endParaRPr lang="zh-CN" altLang="en-US" dirty="0"/>
          </a:p>
        </p:txBody>
      </p:sp>
      <p:sp>
        <p:nvSpPr>
          <p:cNvPr id="5734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幻灯片图像占位符 1"/>
          <p:cNvSpPr>
            <a:spLocks noGrp="1" noRot="1" noChangeAspect="1" noTextEdit="1"/>
          </p:cNvSpPr>
          <p:nvPr>
            <p:ph type="sldImg"/>
          </p:nvPr>
        </p:nvSpPr>
        <p:spPr>
          <a:ln>
            <a:solidFill>
              <a:srgbClr val="000000">
                <a:alpha val="100000"/>
              </a:srgbClr>
            </a:solidFill>
            <a:miter lim="800000"/>
          </a:ln>
        </p:spPr>
      </p:sp>
      <p:sp>
        <p:nvSpPr>
          <p:cNvPr id="59395" name="备注占位符 2"/>
          <p:cNvSpPr>
            <a:spLocks noGrp="1"/>
          </p:cNvSpPr>
          <p:nvPr>
            <p:ph type="body" idx="1"/>
          </p:nvPr>
        </p:nvSpPr>
        <p:spPr/>
        <p:txBody>
          <a:bodyPr wrap="square" lIns="91700" tIns="45849" rIns="91700" bIns="45849" anchor="t" anchorCtr="0"/>
          <a:p>
            <a:pPr lvl="0" eaLnBrk="1" hangingPunct="1"/>
            <a:endParaRPr lang="zh-CN" altLang="en-US" dirty="0"/>
          </a:p>
        </p:txBody>
      </p:sp>
      <p:sp>
        <p:nvSpPr>
          <p:cNvPr id="5939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幻灯片图像占位符 1"/>
          <p:cNvSpPr>
            <a:spLocks noGrp="1" noRot="1" noChangeAspect="1" noTextEdit="1"/>
          </p:cNvSpPr>
          <p:nvPr>
            <p:ph type="sldImg"/>
          </p:nvPr>
        </p:nvSpPr>
        <p:spPr>
          <a:ln>
            <a:solidFill>
              <a:srgbClr val="000000">
                <a:alpha val="100000"/>
              </a:srgbClr>
            </a:solidFill>
            <a:miter lim="800000"/>
          </a:ln>
        </p:spPr>
      </p:sp>
      <p:sp>
        <p:nvSpPr>
          <p:cNvPr id="61443" name="备注占位符 2"/>
          <p:cNvSpPr>
            <a:spLocks noGrp="1"/>
          </p:cNvSpPr>
          <p:nvPr>
            <p:ph type="body" idx="1"/>
          </p:nvPr>
        </p:nvSpPr>
        <p:spPr/>
        <p:txBody>
          <a:bodyPr wrap="square" lIns="91700" tIns="45849" rIns="91700" bIns="45849" anchor="t" anchorCtr="0"/>
          <a:p>
            <a:pPr lvl="0" eaLnBrk="1" hangingPunct="1"/>
            <a:endParaRPr lang="zh-CN" altLang="en-US" dirty="0"/>
          </a:p>
        </p:txBody>
      </p:sp>
      <p:sp>
        <p:nvSpPr>
          <p:cNvPr id="6144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幻灯片图像占位符 1"/>
          <p:cNvSpPr>
            <a:spLocks noGrp="1" noRot="1" noChangeAspect="1" noTextEdit="1"/>
          </p:cNvSpPr>
          <p:nvPr>
            <p:ph type="sldImg"/>
          </p:nvPr>
        </p:nvSpPr>
        <p:spPr>
          <a:ln>
            <a:solidFill>
              <a:srgbClr val="000000">
                <a:alpha val="100000"/>
              </a:srgbClr>
            </a:solidFill>
            <a:miter lim="800000"/>
          </a:ln>
        </p:spPr>
      </p:sp>
      <p:sp>
        <p:nvSpPr>
          <p:cNvPr id="63491" name="备注占位符 2"/>
          <p:cNvSpPr>
            <a:spLocks noGrp="1"/>
          </p:cNvSpPr>
          <p:nvPr>
            <p:ph type="body" idx="1"/>
          </p:nvPr>
        </p:nvSpPr>
        <p:spPr/>
        <p:txBody>
          <a:bodyPr wrap="square" lIns="91700" tIns="45849" rIns="91700" bIns="45849" anchor="t" anchorCtr="0"/>
          <a:p>
            <a:pPr lvl="0" eaLnBrk="1" hangingPunct="1"/>
            <a:endParaRPr lang="zh-CN" altLang="en-US" dirty="0"/>
          </a:p>
        </p:txBody>
      </p:sp>
      <p:sp>
        <p:nvSpPr>
          <p:cNvPr id="6349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幻灯片图像占位符 1"/>
          <p:cNvSpPr>
            <a:spLocks noGrp="1" noRot="1" noChangeAspect="1" noTextEdit="1"/>
          </p:cNvSpPr>
          <p:nvPr>
            <p:ph type="sldImg"/>
          </p:nvPr>
        </p:nvSpPr>
        <p:spPr>
          <a:ln>
            <a:solidFill>
              <a:srgbClr val="000000">
                <a:alpha val="100000"/>
              </a:srgbClr>
            </a:solidFill>
            <a:miter lim="800000"/>
          </a:ln>
        </p:spPr>
      </p:sp>
      <p:sp>
        <p:nvSpPr>
          <p:cNvPr id="65539" name="备注占位符 2"/>
          <p:cNvSpPr>
            <a:spLocks noGrp="1"/>
          </p:cNvSpPr>
          <p:nvPr>
            <p:ph type="body" idx="1"/>
          </p:nvPr>
        </p:nvSpPr>
        <p:spPr/>
        <p:txBody>
          <a:bodyPr wrap="square" lIns="91700" tIns="45849" rIns="91700" bIns="45849" anchor="t" anchorCtr="0"/>
          <a:p>
            <a:pPr lvl="0" eaLnBrk="1" hangingPunct="1"/>
            <a:endParaRPr lang="zh-CN" altLang="en-US" dirty="0"/>
          </a:p>
        </p:txBody>
      </p:sp>
      <p:sp>
        <p:nvSpPr>
          <p:cNvPr id="6554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幻灯片图像占位符 1"/>
          <p:cNvSpPr>
            <a:spLocks noGrp="1" noRot="1" noChangeAspect="1" noTextEdit="1"/>
          </p:cNvSpPr>
          <p:nvPr>
            <p:ph type="sldImg"/>
          </p:nvPr>
        </p:nvSpPr>
        <p:spPr>
          <a:ln>
            <a:solidFill>
              <a:srgbClr val="000000">
                <a:alpha val="100000"/>
              </a:srgbClr>
            </a:solidFill>
            <a:miter lim="800000"/>
          </a:ln>
        </p:spPr>
      </p:sp>
      <p:sp>
        <p:nvSpPr>
          <p:cNvPr id="67587" name="备注占位符 2"/>
          <p:cNvSpPr>
            <a:spLocks noGrp="1"/>
          </p:cNvSpPr>
          <p:nvPr>
            <p:ph type="body" idx="1"/>
          </p:nvPr>
        </p:nvSpPr>
        <p:spPr/>
        <p:txBody>
          <a:bodyPr wrap="square" lIns="91700" tIns="45849" rIns="91700" bIns="45849" anchor="t" anchorCtr="0"/>
          <a:p>
            <a:pPr lvl="0"/>
            <a:endParaRPr lang="zh-CN" altLang="en-US" dirty="0"/>
          </a:p>
        </p:txBody>
      </p:sp>
      <p:sp>
        <p:nvSpPr>
          <p:cNvPr id="6758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p:txBody>
          <a:bodyPr wrap="square" lIns="91700" tIns="45849" rIns="91700" bIns="45849" anchor="ctr" anchorCtr="0"/>
          <a:p>
            <a:pPr lvl="0"/>
            <a:endParaRPr lang="zh-CN" altLang="en-US" dirty="0"/>
          </a:p>
        </p:txBody>
      </p:sp>
      <p:sp>
        <p:nvSpPr>
          <p:cNvPr id="1434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幻灯片图像占位符 1"/>
          <p:cNvSpPr>
            <a:spLocks noGrp="1" noRot="1" noChangeAspect="1" noTextEdit="1"/>
          </p:cNvSpPr>
          <p:nvPr>
            <p:ph type="sldImg"/>
          </p:nvPr>
        </p:nvSpPr>
        <p:spPr/>
      </p:sp>
      <p:sp>
        <p:nvSpPr>
          <p:cNvPr id="69635" name="备注占位符 2"/>
          <p:cNvSpPr>
            <a:spLocks noGrp="1"/>
          </p:cNvSpPr>
          <p:nvPr>
            <p:ph type="body" idx="1"/>
          </p:nvPr>
        </p:nvSpPr>
        <p:spPr/>
        <p:txBody>
          <a:bodyPr wrap="square" lIns="91700" tIns="45849" rIns="91700" bIns="45849" anchor="ctr" anchorCtr="0"/>
          <a:p>
            <a:pPr lvl="0"/>
            <a:endParaRPr lang="zh-CN" altLang="en-US" dirty="0"/>
          </a:p>
        </p:txBody>
      </p:sp>
      <p:sp>
        <p:nvSpPr>
          <p:cNvPr id="6963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幻灯片图像占位符 1"/>
          <p:cNvSpPr>
            <a:spLocks noGrp="1" noRot="1" noChangeAspect="1" noTextEdit="1"/>
          </p:cNvSpPr>
          <p:nvPr>
            <p:ph type="sldImg"/>
          </p:nvPr>
        </p:nvSpPr>
        <p:spPr>
          <a:ln>
            <a:solidFill>
              <a:srgbClr val="000000">
                <a:alpha val="100000"/>
              </a:srgbClr>
            </a:solidFill>
            <a:miter lim="800000"/>
          </a:ln>
        </p:spPr>
      </p:sp>
      <p:sp>
        <p:nvSpPr>
          <p:cNvPr id="71683" name="备注占位符 2"/>
          <p:cNvSpPr>
            <a:spLocks noGrp="1"/>
          </p:cNvSpPr>
          <p:nvPr>
            <p:ph type="body" idx="1"/>
          </p:nvPr>
        </p:nvSpPr>
        <p:spPr/>
        <p:txBody>
          <a:bodyPr wrap="square" lIns="91700" tIns="45849" rIns="91700" bIns="45849" anchor="t" anchorCtr="0"/>
          <a:p>
            <a:pPr lvl="0" eaLnBrk="1" hangingPunct="1">
              <a:lnSpc>
                <a:spcPct val="120000"/>
              </a:lnSpc>
              <a:spcAft>
                <a:spcPct val="50000"/>
              </a:spcAft>
              <a:buClr>
                <a:srgbClr val="FF0000"/>
              </a:buClr>
              <a:buFont typeface="Wingdings" panose="05000000000000000000" pitchFamily="2" charset="2"/>
              <a:buChar char="•"/>
            </a:pPr>
            <a:endParaRPr lang="zh-CN" altLang="en-US" dirty="0"/>
          </a:p>
        </p:txBody>
      </p:sp>
      <p:sp>
        <p:nvSpPr>
          <p:cNvPr id="7168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1"/>
          <p:cNvSpPr>
            <a:spLocks noGrp="1" noRot="1" noChangeAspect="1" noTextEdit="1"/>
          </p:cNvSpPr>
          <p:nvPr>
            <p:ph type="sldImg"/>
          </p:nvPr>
        </p:nvSpPr>
        <p:spPr/>
      </p:sp>
      <p:sp>
        <p:nvSpPr>
          <p:cNvPr id="73731" name="备注占位符 2"/>
          <p:cNvSpPr>
            <a:spLocks noGrp="1"/>
          </p:cNvSpPr>
          <p:nvPr>
            <p:ph type="body" idx="1"/>
          </p:nvPr>
        </p:nvSpPr>
        <p:spPr/>
        <p:txBody>
          <a:bodyPr wrap="square" lIns="91700" tIns="45849" rIns="91700" bIns="45849" anchor="ctr" anchorCtr="0"/>
          <a:p>
            <a:pPr lvl="0"/>
            <a:endParaRPr lang="zh-CN" altLang="en-US" dirty="0"/>
          </a:p>
        </p:txBody>
      </p:sp>
      <p:sp>
        <p:nvSpPr>
          <p:cNvPr id="7373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幻灯片图像占位符 1"/>
          <p:cNvSpPr>
            <a:spLocks noGrp="1" noRot="1" noChangeAspect="1" noTextEdit="1"/>
          </p:cNvSpPr>
          <p:nvPr>
            <p:ph type="sldImg"/>
          </p:nvPr>
        </p:nvSpPr>
        <p:spPr>
          <a:ln>
            <a:solidFill>
              <a:srgbClr val="000000">
                <a:alpha val="100000"/>
              </a:srgbClr>
            </a:solidFill>
            <a:miter lim="800000"/>
          </a:ln>
        </p:spPr>
      </p:sp>
      <p:sp>
        <p:nvSpPr>
          <p:cNvPr id="75779" name="备注占位符 2"/>
          <p:cNvSpPr>
            <a:spLocks noGrp="1"/>
          </p:cNvSpPr>
          <p:nvPr>
            <p:ph type="body" idx="1"/>
          </p:nvPr>
        </p:nvSpPr>
        <p:spPr/>
        <p:txBody>
          <a:bodyPr wrap="square" lIns="91700" tIns="45849" rIns="91700" bIns="45849" anchor="t" anchorCtr="0"/>
          <a:p>
            <a:pPr lvl="0"/>
            <a:endParaRPr lang="zh-CN" altLang="en-US" dirty="0"/>
          </a:p>
        </p:txBody>
      </p:sp>
      <p:sp>
        <p:nvSpPr>
          <p:cNvPr id="7578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幻灯片图像占位符 1"/>
          <p:cNvSpPr>
            <a:spLocks noGrp="1" noRot="1" noChangeAspect="1" noTextEdit="1"/>
          </p:cNvSpPr>
          <p:nvPr>
            <p:ph type="sldImg"/>
          </p:nvPr>
        </p:nvSpPr>
        <p:spPr/>
      </p:sp>
      <p:sp>
        <p:nvSpPr>
          <p:cNvPr id="77827" name="备注占位符 2"/>
          <p:cNvSpPr>
            <a:spLocks noGrp="1"/>
          </p:cNvSpPr>
          <p:nvPr>
            <p:ph type="body" idx="1"/>
          </p:nvPr>
        </p:nvSpPr>
        <p:spPr/>
        <p:txBody>
          <a:bodyPr wrap="square" lIns="91700" tIns="45849" rIns="91700" bIns="45849" anchor="ctr" anchorCtr="0"/>
          <a:p>
            <a:pPr lvl="0"/>
            <a:endParaRPr lang="zh-CN" altLang="en-US" dirty="0"/>
          </a:p>
        </p:txBody>
      </p:sp>
      <p:sp>
        <p:nvSpPr>
          <p:cNvPr id="7782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幻灯片图像占位符 1"/>
          <p:cNvSpPr>
            <a:spLocks noGrp="1" noRot="1" noChangeAspect="1" noTextEdit="1"/>
          </p:cNvSpPr>
          <p:nvPr>
            <p:ph type="sldImg"/>
          </p:nvPr>
        </p:nvSpPr>
        <p:spPr/>
      </p:sp>
      <p:sp>
        <p:nvSpPr>
          <p:cNvPr id="79875" name="备注占位符 2"/>
          <p:cNvSpPr>
            <a:spLocks noGrp="1"/>
          </p:cNvSpPr>
          <p:nvPr>
            <p:ph type="body" idx="1"/>
          </p:nvPr>
        </p:nvSpPr>
        <p:spPr/>
        <p:txBody>
          <a:bodyPr wrap="square" lIns="91700" tIns="45849" rIns="91700" bIns="45849" anchor="ctr" anchorCtr="0"/>
          <a:p>
            <a:pPr lvl="0"/>
            <a:endParaRPr lang="zh-CN" altLang="en-US" dirty="0"/>
          </a:p>
        </p:txBody>
      </p:sp>
      <p:sp>
        <p:nvSpPr>
          <p:cNvPr id="7987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幻灯片图像占位符 1"/>
          <p:cNvSpPr>
            <a:spLocks noGrp="1" noRot="1" noChangeAspect="1" noTextEdit="1"/>
          </p:cNvSpPr>
          <p:nvPr>
            <p:ph type="sldImg"/>
          </p:nvPr>
        </p:nvSpPr>
        <p:spPr/>
      </p:sp>
      <p:sp>
        <p:nvSpPr>
          <p:cNvPr id="81923" name="备注占位符 2"/>
          <p:cNvSpPr>
            <a:spLocks noGrp="1"/>
          </p:cNvSpPr>
          <p:nvPr>
            <p:ph type="body" idx="1"/>
          </p:nvPr>
        </p:nvSpPr>
        <p:spPr/>
        <p:txBody>
          <a:bodyPr wrap="square" lIns="91700" tIns="45849" rIns="91700" bIns="45849" anchor="ctr" anchorCtr="0"/>
          <a:p>
            <a:pPr lvl="0"/>
            <a:endParaRPr lang="zh-CN" altLang="en-US" dirty="0"/>
          </a:p>
        </p:txBody>
      </p:sp>
      <p:sp>
        <p:nvSpPr>
          <p:cNvPr id="8192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幻灯片图像占位符 1"/>
          <p:cNvSpPr>
            <a:spLocks noGrp="1" noRot="1" noChangeAspect="1" noTextEdit="1"/>
          </p:cNvSpPr>
          <p:nvPr>
            <p:ph type="sldImg"/>
          </p:nvPr>
        </p:nvSpPr>
        <p:spPr/>
      </p:sp>
      <p:sp>
        <p:nvSpPr>
          <p:cNvPr id="83971" name="备注占位符 2"/>
          <p:cNvSpPr>
            <a:spLocks noGrp="1"/>
          </p:cNvSpPr>
          <p:nvPr>
            <p:ph type="body" idx="1"/>
          </p:nvPr>
        </p:nvSpPr>
        <p:spPr/>
        <p:txBody>
          <a:bodyPr wrap="square" lIns="91700" tIns="45849" rIns="91700" bIns="45849" anchor="ctr" anchorCtr="0"/>
          <a:p>
            <a:pPr lvl="0"/>
            <a:endParaRPr lang="zh-CN" altLang="en-US" dirty="0"/>
          </a:p>
        </p:txBody>
      </p:sp>
      <p:sp>
        <p:nvSpPr>
          <p:cNvPr id="8397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幻灯片图像占位符 1"/>
          <p:cNvSpPr>
            <a:spLocks noGrp="1" noRot="1" noChangeAspect="1" noTextEdit="1"/>
          </p:cNvSpPr>
          <p:nvPr>
            <p:ph type="sldImg"/>
          </p:nvPr>
        </p:nvSpPr>
        <p:spPr/>
      </p:sp>
      <p:sp>
        <p:nvSpPr>
          <p:cNvPr id="86019" name="备注占位符 2"/>
          <p:cNvSpPr>
            <a:spLocks noGrp="1"/>
          </p:cNvSpPr>
          <p:nvPr>
            <p:ph type="body" idx="1"/>
          </p:nvPr>
        </p:nvSpPr>
        <p:spPr/>
        <p:txBody>
          <a:bodyPr wrap="square" lIns="91700" tIns="45849" rIns="91700" bIns="45849" anchor="ctr" anchorCtr="0"/>
          <a:p>
            <a:pPr lvl="0"/>
            <a:endParaRPr lang="zh-CN" altLang="en-US" dirty="0"/>
          </a:p>
        </p:txBody>
      </p:sp>
      <p:sp>
        <p:nvSpPr>
          <p:cNvPr id="8602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幻灯片图像占位符 1"/>
          <p:cNvSpPr>
            <a:spLocks noGrp="1" noRot="1" noChangeAspect="1" noTextEdit="1"/>
          </p:cNvSpPr>
          <p:nvPr>
            <p:ph type="sldImg"/>
          </p:nvPr>
        </p:nvSpPr>
        <p:spPr/>
      </p:sp>
      <p:sp>
        <p:nvSpPr>
          <p:cNvPr id="88067" name="备注占位符 2"/>
          <p:cNvSpPr>
            <a:spLocks noGrp="1"/>
          </p:cNvSpPr>
          <p:nvPr>
            <p:ph type="body" idx="1"/>
          </p:nvPr>
        </p:nvSpPr>
        <p:spPr/>
        <p:txBody>
          <a:bodyPr wrap="square" lIns="91700" tIns="45849" rIns="91700" bIns="45849" anchor="ctr" anchorCtr="0"/>
          <a:p>
            <a:pPr lvl="0"/>
            <a:endParaRPr lang="zh-CN" altLang="en-US" dirty="0"/>
          </a:p>
        </p:txBody>
      </p:sp>
      <p:sp>
        <p:nvSpPr>
          <p:cNvPr id="8806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p:txBody>
          <a:bodyPr wrap="square" lIns="91700" tIns="45849" rIns="91700" bIns="45849" anchor="ctr" anchorCtr="0"/>
          <a:p>
            <a:pPr lvl="0"/>
            <a:endParaRPr lang="zh-CN" altLang="en-US" dirty="0"/>
          </a:p>
        </p:txBody>
      </p:sp>
      <p:sp>
        <p:nvSpPr>
          <p:cNvPr id="1638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幻灯片图像占位符 1"/>
          <p:cNvSpPr>
            <a:spLocks noGrp="1" noRot="1" noChangeAspect="1" noTextEdit="1"/>
          </p:cNvSpPr>
          <p:nvPr>
            <p:ph type="sldImg"/>
          </p:nvPr>
        </p:nvSpPr>
        <p:spPr/>
      </p:sp>
      <p:sp>
        <p:nvSpPr>
          <p:cNvPr id="90115" name="备注占位符 2"/>
          <p:cNvSpPr>
            <a:spLocks noGrp="1"/>
          </p:cNvSpPr>
          <p:nvPr>
            <p:ph type="body" idx="1"/>
          </p:nvPr>
        </p:nvSpPr>
        <p:spPr/>
        <p:txBody>
          <a:bodyPr wrap="square" lIns="91700" tIns="45849" rIns="91700" bIns="45849" anchor="ctr" anchorCtr="0"/>
          <a:p>
            <a:pPr lvl="0"/>
            <a:endParaRPr lang="zh-CN" altLang="en-US" dirty="0"/>
          </a:p>
        </p:txBody>
      </p:sp>
      <p:sp>
        <p:nvSpPr>
          <p:cNvPr id="9011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幻灯片图像占位符 1"/>
          <p:cNvSpPr>
            <a:spLocks noGrp="1" noRot="1" noChangeAspect="1" noTextEdit="1"/>
          </p:cNvSpPr>
          <p:nvPr>
            <p:ph type="sldImg"/>
          </p:nvPr>
        </p:nvSpPr>
        <p:spPr/>
      </p:sp>
      <p:sp>
        <p:nvSpPr>
          <p:cNvPr id="92163" name="备注占位符 2"/>
          <p:cNvSpPr>
            <a:spLocks noGrp="1"/>
          </p:cNvSpPr>
          <p:nvPr>
            <p:ph type="body" idx="1"/>
          </p:nvPr>
        </p:nvSpPr>
        <p:spPr/>
        <p:txBody>
          <a:bodyPr wrap="square" lIns="91700" tIns="45849" rIns="91700" bIns="45849" anchor="ctr" anchorCtr="0"/>
          <a:p>
            <a:pPr lvl="0"/>
            <a:endParaRPr lang="zh-CN" altLang="en-US" dirty="0"/>
          </a:p>
        </p:txBody>
      </p:sp>
      <p:sp>
        <p:nvSpPr>
          <p:cNvPr id="9216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幻灯片图像占位符 1"/>
          <p:cNvSpPr>
            <a:spLocks noGrp="1" noRot="1" noChangeAspect="1" noTextEdit="1"/>
          </p:cNvSpPr>
          <p:nvPr>
            <p:ph type="sldImg"/>
          </p:nvPr>
        </p:nvSpPr>
        <p:spPr/>
      </p:sp>
      <p:sp>
        <p:nvSpPr>
          <p:cNvPr id="94211" name="备注占位符 2"/>
          <p:cNvSpPr>
            <a:spLocks noGrp="1"/>
          </p:cNvSpPr>
          <p:nvPr>
            <p:ph type="body" idx="1"/>
          </p:nvPr>
        </p:nvSpPr>
        <p:spPr/>
        <p:txBody>
          <a:bodyPr wrap="square" lIns="91700" tIns="45849" rIns="91700" bIns="45849" anchor="ctr" anchorCtr="0"/>
          <a:p>
            <a:pPr lvl="0"/>
            <a:endParaRPr lang="zh-CN" altLang="en-US" dirty="0"/>
          </a:p>
        </p:txBody>
      </p:sp>
      <p:sp>
        <p:nvSpPr>
          <p:cNvPr id="9421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幻灯片图像占位符 1"/>
          <p:cNvSpPr>
            <a:spLocks noGrp="1" noRot="1" noChangeAspect="1" noTextEdit="1"/>
          </p:cNvSpPr>
          <p:nvPr>
            <p:ph type="sldImg"/>
          </p:nvPr>
        </p:nvSpPr>
        <p:spPr>
          <a:ln>
            <a:solidFill>
              <a:srgbClr val="000000">
                <a:alpha val="100000"/>
              </a:srgbClr>
            </a:solidFill>
            <a:miter lim="800000"/>
          </a:ln>
        </p:spPr>
      </p:sp>
      <p:sp>
        <p:nvSpPr>
          <p:cNvPr id="96259" name="备注占位符 2"/>
          <p:cNvSpPr>
            <a:spLocks noGrp="1"/>
          </p:cNvSpPr>
          <p:nvPr>
            <p:ph type="body" idx="1"/>
          </p:nvPr>
        </p:nvSpPr>
        <p:spPr/>
        <p:txBody>
          <a:bodyPr wrap="square" lIns="91700" tIns="45849" rIns="91700" bIns="45849" anchor="t" anchorCtr="0"/>
          <a:p>
            <a:pPr lvl="0"/>
            <a:endParaRPr lang="zh-CN" altLang="en-US" dirty="0"/>
          </a:p>
        </p:txBody>
      </p:sp>
      <p:sp>
        <p:nvSpPr>
          <p:cNvPr id="9626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幻灯片图像占位符 1"/>
          <p:cNvSpPr>
            <a:spLocks noGrp="1" noRot="1" noChangeAspect="1" noTextEdit="1"/>
          </p:cNvSpPr>
          <p:nvPr>
            <p:ph type="sldImg"/>
          </p:nvPr>
        </p:nvSpPr>
        <p:spPr/>
      </p:sp>
      <p:sp>
        <p:nvSpPr>
          <p:cNvPr id="98307" name="备注占位符 2"/>
          <p:cNvSpPr>
            <a:spLocks noGrp="1"/>
          </p:cNvSpPr>
          <p:nvPr>
            <p:ph type="body" idx="1"/>
          </p:nvPr>
        </p:nvSpPr>
        <p:spPr/>
        <p:txBody>
          <a:bodyPr wrap="square" lIns="91700" tIns="45849" rIns="91700" bIns="45849" anchor="ctr" anchorCtr="0"/>
          <a:p>
            <a:pPr lvl="0"/>
            <a:endParaRPr lang="zh-CN" altLang="en-US" dirty="0"/>
          </a:p>
        </p:txBody>
      </p:sp>
      <p:sp>
        <p:nvSpPr>
          <p:cNvPr id="9830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a:spLocks noGrp="1" noRot="1" noChangeAspect="1" noTextEdit="1"/>
          </p:cNvSpPr>
          <p:nvPr>
            <p:ph type="sldImg"/>
          </p:nvPr>
        </p:nvSpPr>
        <p:spPr/>
      </p:sp>
      <p:sp>
        <p:nvSpPr>
          <p:cNvPr id="100355" name="Rectangle 3"/>
          <p:cNvSpPr>
            <a:spLocks noGrp="1"/>
          </p:cNvSpPr>
          <p:nvPr>
            <p:ph type="body" idx="1"/>
          </p:nvPr>
        </p:nvSpPr>
        <p:spPr/>
        <p:txBody>
          <a:bodyPr wrap="square" lIns="91700" tIns="45849" rIns="91700" bIns="45849" anchor="ctr" anchorCtr="0"/>
          <a:p>
            <a:pPr lvl="0"/>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2"/>
          <p:cNvSpPr>
            <a:spLocks noGrp="1" noRot="1" noChangeAspect="1" noTextEdit="1"/>
          </p:cNvSpPr>
          <p:nvPr>
            <p:ph type="sldImg"/>
          </p:nvPr>
        </p:nvSpPr>
        <p:spPr/>
      </p:sp>
      <p:sp>
        <p:nvSpPr>
          <p:cNvPr id="102403" name="Rectangle 3"/>
          <p:cNvSpPr>
            <a:spLocks noGrp="1"/>
          </p:cNvSpPr>
          <p:nvPr>
            <p:ph type="body" idx="1"/>
          </p:nvPr>
        </p:nvSpPr>
        <p:spPr/>
        <p:txBody>
          <a:bodyPr wrap="square" lIns="91700" tIns="45849" rIns="91700" bIns="45849" anchor="ctr" anchorCtr="0"/>
          <a:p>
            <a:pPr lvl="0"/>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2"/>
          <p:cNvSpPr>
            <a:spLocks noGrp="1" noRot="1" noChangeAspect="1" noTextEdit="1"/>
          </p:cNvSpPr>
          <p:nvPr>
            <p:ph type="sldImg"/>
          </p:nvPr>
        </p:nvSpPr>
        <p:spPr/>
      </p:sp>
      <p:sp>
        <p:nvSpPr>
          <p:cNvPr id="104451" name="Rectangle 3"/>
          <p:cNvSpPr>
            <a:spLocks noGrp="1"/>
          </p:cNvSpPr>
          <p:nvPr>
            <p:ph type="body" idx="1"/>
          </p:nvPr>
        </p:nvSpPr>
        <p:spPr/>
        <p:txBody>
          <a:bodyPr wrap="square" lIns="91700" tIns="45849" rIns="91700" bIns="45849" anchor="ctr" anchorCtr="0"/>
          <a:p>
            <a:pPr lvl="0"/>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幻灯片图像占位符 1"/>
          <p:cNvSpPr>
            <a:spLocks noGrp="1" noRot="1" noChangeAspect="1" noTextEdit="1"/>
          </p:cNvSpPr>
          <p:nvPr>
            <p:ph type="sldImg"/>
          </p:nvPr>
        </p:nvSpPr>
        <p:spPr/>
      </p:sp>
      <p:sp>
        <p:nvSpPr>
          <p:cNvPr id="106499" name="备注占位符 2"/>
          <p:cNvSpPr>
            <a:spLocks noGrp="1"/>
          </p:cNvSpPr>
          <p:nvPr>
            <p:ph type="body" idx="1"/>
          </p:nvPr>
        </p:nvSpPr>
        <p:spPr/>
        <p:txBody>
          <a:bodyPr wrap="square" lIns="91700" tIns="45849" rIns="91700" bIns="45849" anchor="ctr" anchorCtr="0"/>
          <a:p>
            <a:pPr lvl="0"/>
            <a:endParaRPr lang="zh-CN" altLang="en-US" dirty="0"/>
          </a:p>
        </p:txBody>
      </p:sp>
      <p:sp>
        <p:nvSpPr>
          <p:cNvPr id="10650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幻灯片图像占位符 1"/>
          <p:cNvSpPr>
            <a:spLocks noGrp="1" noRot="1" noChangeAspect="1" noTextEdit="1"/>
          </p:cNvSpPr>
          <p:nvPr>
            <p:ph type="sldImg"/>
          </p:nvPr>
        </p:nvSpPr>
        <p:spPr>
          <a:ln>
            <a:solidFill>
              <a:srgbClr val="000000">
                <a:alpha val="100000"/>
              </a:srgbClr>
            </a:solidFill>
            <a:miter lim="800000"/>
          </a:ln>
        </p:spPr>
      </p:sp>
      <p:sp>
        <p:nvSpPr>
          <p:cNvPr id="108547" name="备注占位符 2"/>
          <p:cNvSpPr>
            <a:spLocks noGrp="1"/>
          </p:cNvSpPr>
          <p:nvPr>
            <p:ph type="body" idx="1"/>
          </p:nvPr>
        </p:nvSpPr>
        <p:spPr/>
        <p:txBody>
          <a:bodyPr wrap="square" lIns="91700" tIns="45849" rIns="91700" bIns="45849" anchor="t" anchorCtr="0"/>
          <a:p>
            <a:pPr lvl="0"/>
            <a:endParaRPr lang="zh-CN" altLang="en-US" dirty="0"/>
          </a:p>
        </p:txBody>
      </p:sp>
      <p:sp>
        <p:nvSpPr>
          <p:cNvPr id="10854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幻灯片图像占位符 1"/>
          <p:cNvSpPr>
            <a:spLocks noGrp="1" noRot="1" noChangeAspect="1" noTextEdit="1"/>
          </p:cNvSpPr>
          <p:nvPr>
            <p:ph type="sldImg"/>
          </p:nvPr>
        </p:nvSpPr>
        <p:spPr/>
      </p:sp>
      <p:sp>
        <p:nvSpPr>
          <p:cNvPr id="18435" name="备注占位符 2"/>
          <p:cNvSpPr>
            <a:spLocks noGrp="1"/>
          </p:cNvSpPr>
          <p:nvPr>
            <p:ph type="body" idx="1"/>
          </p:nvPr>
        </p:nvSpPr>
        <p:spPr/>
        <p:txBody>
          <a:bodyPr wrap="square" lIns="91700" tIns="45849" rIns="91700" bIns="45849" anchor="ctr" anchorCtr="0"/>
          <a:p>
            <a:pPr lvl="0"/>
            <a:endParaRPr lang="zh-CN" altLang="en-US" dirty="0"/>
          </a:p>
        </p:txBody>
      </p:sp>
      <p:sp>
        <p:nvSpPr>
          <p:cNvPr id="1843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幻灯片图像占位符 1"/>
          <p:cNvSpPr>
            <a:spLocks noGrp="1" noRot="1" noChangeAspect="1" noTextEdit="1"/>
          </p:cNvSpPr>
          <p:nvPr>
            <p:ph type="sldImg"/>
          </p:nvPr>
        </p:nvSpPr>
        <p:spPr/>
      </p:sp>
      <p:sp>
        <p:nvSpPr>
          <p:cNvPr id="110595" name="备注占位符 2"/>
          <p:cNvSpPr>
            <a:spLocks noGrp="1"/>
          </p:cNvSpPr>
          <p:nvPr>
            <p:ph type="body" idx="1"/>
          </p:nvPr>
        </p:nvSpPr>
        <p:spPr/>
        <p:txBody>
          <a:bodyPr wrap="square" lIns="91700" tIns="45849" rIns="91700" bIns="45849" anchor="ctr" anchorCtr="0"/>
          <a:p>
            <a:pPr lvl="0"/>
            <a:endParaRPr lang="zh-CN" altLang="en-US" dirty="0"/>
          </a:p>
        </p:txBody>
      </p:sp>
      <p:sp>
        <p:nvSpPr>
          <p:cNvPr id="11059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幻灯片图像占位符 1"/>
          <p:cNvSpPr>
            <a:spLocks noGrp="1" noRot="1" noChangeAspect="1" noTextEdit="1"/>
          </p:cNvSpPr>
          <p:nvPr>
            <p:ph type="sldImg"/>
          </p:nvPr>
        </p:nvSpPr>
        <p:spPr>
          <a:ln>
            <a:solidFill>
              <a:srgbClr val="000000">
                <a:alpha val="100000"/>
              </a:srgbClr>
            </a:solidFill>
            <a:miter lim="800000"/>
          </a:ln>
        </p:spPr>
      </p:sp>
      <p:sp>
        <p:nvSpPr>
          <p:cNvPr id="112643" name="备注占位符 2"/>
          <p:cNvSpPr>
            <a:spLocks noGrp="1"/>
          </p:cNvSpPr>
          <p:nvPr>
            <p:ph type="body" idx="1"/>
          </p:nvPr>
        </p:nvSpPr>
        <p:spPr/>
        <p:txBody>
          <a:bodyPr wrap="square" lIns="91700" tIns="45849" rIns="91700" bIns="45849" anchor="t" anchorCtr="0"/>
          <a:p>
            <a:pPr lvl="0"/>
            <a:endParaRPr lang="zh-CN" altLang="en-US" dirty="0"/>
          </a:p>
        </p:txBody>
      </p:sp>
      <p:sp>
        <p:nvSpPr>
          <p:cNvPr id="11264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幻灯片图像占位符 1"/>
          <p:cNvSpPr>
            <a:spLocks noGrp="1" noRot="1" noChangeAspect="1" noTextEdit="1"/>
          </p:cNvSpPr>
          <p:nvPr>
            <p:ph type="sldImg"/>
          </p:nvPr>
        </p:nvSpPr>
        <p:spPr>
          <a:ln>
            <a:solidFill>
              <a:srgbClr val="000000">
                <a:alpha val="100000"/>
              </a:srgbClr>
            </a:solidFill>
            <a:miter lim="800000"/>
          </a:ln>
        </p:spPr>
      </p:sp>
      <p:sp>
        <p:nvSpPr>
          <p:cNvPr id="114691" name="备注占位符 2"/>
          <p:cNvSpPr>
            <a:spLocks noGrp="1"/>
          </p:cNvSpPr>
          <p:nvPr>
            <p:ph type="body" idx="1"/>
          </p:nvPr>
        </p:nvSpPr>
        <p:spPr/>
        <p:txBody>
          <a:bodyPr wrap="square" lIns="91700" tIns="45849" rIns="91700" bIns="45849" anchor="t" anchorCtr="0"/>
          <a:p>
            <a:pPr lvl="0"/>
            <a:endParaRPr lang="zh-CN" altLang="en-US" dirty="0"/>
          </a:p>
        </p:txBody>
      </p:sp>
      <p:sp>
        <p:nvSpPr>
          <p:cNvPr id="11469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16738" name="Rectangle 2"/>
          <p:cNvSpPr>
            <a:spLocks noTextEdit="1"/>
          </p:cNvSpPr>
          <p:nvPr>
            <p:ph type="sldImg"/>
          </p:nvPr>
        </p:nvSpPr>
        <p:spPr/>
      </p:sp>
      <p:sp>
        <p:nvSpPr>
          <p:cNvPr id="116739"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2"/>
          <p:cNvSpPr>
            <a:spLocks noGrp="1" noTextEdit="1"/>
          </p:cNvSpPr>
          <p:nvPr>
            <p:ph type="sldImg"/>
          </p:nvPr>
        </p:nvSpPr>
        <p:spPr/>
      </p:sp>
      <p:sp>
        <p:nvSpPr>
          <p:cNvPr id="118787" name="Rectangle 3"/>
          <p:cNvSpPr>
            <a:spLocks noGrp="1"/>
          </p:cNvSpPr>
          <p:nvPr>
            <p:ph type="body" idx="1"/>
          </p:nvPr>
        </p:nvSpPr>
        <p:spPr/>
        <p:txBody>
          <a:bodyPr wrap="square" lIns="91700" tIns="45849" rIns="91700" bIns="45849" anchor="ctr" anchorCtr="0"/>
          <a:p>
            <a:pPr lvl="0"/>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幻灯片图像占位符 1"/>
          <p:cNvSpPr>
            <a:spLocks noGrp="1" noRot="1" noChangeAspect="1" noTextEdit="1"/>
          </p:cNvSpPr>
          <p:nvPr>
            <p:ph type="sldImg"/>
          </p:nvPr>
        </p:nvSpPr>
        <p:spPr/>
      </p:sp>
      <p:sp>
        <p:nvSpPr>
          <p:cNvPr id="120835" name="备注占位符 2"/>
          <p:cNvSpPr>
            <a:spLocks noGrp="1"/>
          </p:cNvSpPr>
          <p:nvPr>
            <p:ph type="body" idx="1"/>
          </p:nvPr>
        </p:nvSpPr>
        <p:spPr/>
        <p:txBody>
          <a:bodyPr wrap="square" lIns="91700" tIns="45849" rIns="91700" bIns="45849" anchor="ctr" anchorCtr="0"/>
          <a:p>
            <a:pPr lvl="0"/>
            <a:endParaRPr lang="zh-CN" altLang="en-US" dirty="0"/>
          </a:p>
        </p:txBody>
      </p:sp>
      <p:sp>
        <p:nvSpPr>
          <p:cNvPr id="12083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幻灯片图像占位符 1"/>
          <p:cNvSpPr>
            <a:spLocks noGrp="1" noRot="1" noChangeAspect="1" noTextEdit="1"/>
          </p:cNvSpPr>
          <p:nvPr>
            <p:ph type="sldImg"/>
          </p:nvPr>
        </p:nvSpPr>
        <p:spPr/>
      </p:sp>
      <p:sp>
        <p:nvSpPr>
          <p:cNvPr id="122883" name="备注占位符 2"/>
          <p:cNvSpPr>
            <a:spLocks noGrp="1"/>
          </p:cNvSpPr>
          <p:nvPr>
            <p:ph type="body" idx="1"/>
          </p:nvPr>
        </p:nvSpPr>
        <p:spPr/>
        <p:txBody>
          <a:bodyPr wrap="square" lIns="91700" tIns="45849" rIns="91700" bIns="45849" anchor="ctr" anchorCtr="0"/>
          <a:p>
            <a:pPr lvl="0"/>
            <a:endParaRPr lang="zh-CN" altLang="en-US" dirty="0"/>
          </a:p>
        </p:txBody>
      </p:sp>
      <p:sp>
        <p:nvSpPr>
          <p:cNvPr id="12288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幻灯片图像占位符 1"/>
          <p:cNvSpPr>
            <a:spLocks noGrp="1" noRot="1" noChangeAspect="1" noTextEdit="1"/>
          </p:cNvSpPr>
          <p:nvPr>
            <p:ph type="sldImg"/>
          </p:nvPr>
        </p:nvSpPr>
        <p:spPr/>
      </p:sp>
      <p:sp>
        <p:nvSpPr>
          <p:cNvPr id="124931" name="备注占位符 2"/>
          <p:cNvSpPr>
            <a:spLocks noGrp="1"/>
          </p:cNvSpPr>
          <p:nvPr>
            <p:ph type="body" idx="1"/>
          </p:nvPr>
        </p:nvSpPr>
        <p:spPr/>
        <p:txBody>
          <a:bodyPr wrap="square" lIns="91700" tIns="45849" rIns="91700" bIns="45849" anchor="ctr" anchorCtr="0"/>
          <a:p>
            <a:pPr lvl="0"/>
            <a:endParaRPr lang="zh-CN" altLang="en-US" dirty="0"/>
          </a:p>
        </p:txBody>
      </p:sp>
      <p:sp>
        <p:nvSpPr>
          <p:cNvPr id="12493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幻灯片图像占位符 1"/>
          <p:cNvSpPr>
            <a:spLocks noGrp="1" noRot="1" noChangeAspect="1" noTextEdit="1"/>
          </p:cNvSpPr>
          <p:nvPr>
            <p:ph type="sldImg"/>
          </p:nvPr>
        </p:nvSpPr>
        <p:spPr/>
      </p:sp>
      <p:sp>
        <p:nvSpPr>
          <p:cNvPr id="126979" name="备注占位符 2"/>
          <p:cNvSpPr>
            <a:spLocks noGrp="1"/>
          </p:cNvSpPr>
          <p:nvPr>
            <p:ph type="body" idx="1"/>
          </p:nvPr>
        </p:nvSpPr>
        <p:spPr/>
        <p:txBody>
          <a:bodyPr wrap="square" lIns="91700" tIns="45849" rIns="91700" bIns="45849" anchor="ctr" anchorCtr="0"/>
          <a:p>
            <a:pPr lvl="0"/>
            <a:endParaRPr lang="zh-CN" altLang="en-US" dirty="0"/>
          </a:p>
        </p:txBody>
      </p:sp>
      <p:sp>
        <p:nvSpPr>
          <p:cNvPr id="12698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幻灯片图像占位符 1"/>
          <p:cNvSpPr>
            <a:spLocks noGrp="1" noRot="1" noChangeAspect="1" noTextEdit="1"/>
          </p:cNvSpPr>
          <p:nvPr>
            <p:ph type="sldImg"/>
          </p:nvPr>
        </p:nvSpPr>
        <p:spPr/>
      </p:sp>
      <p:sp>
        <p:nvSpPr>
          <p:cNvPr id="129027" name="备注占位符 2"/>
          <p:cNvSpPr>
            <a:spLocks noGrp="1"/>
          </p:cNvSpPr>
          <p:nvPr>
            <p:ph type="body" idx="1"/>
          </p:nvPr>
        </p:nvSpPr>
        <p:spPr/>
        <p:txBody>
          <a:bodyPr wrap="square" lIns="91700" tIns="45849" rIns="91700" bIns="45849" anchor="ctr" anchorCtr="0"/>
          <a:p>
            <a:pPr lvl="0"/>
            <a:endParaRPr lang="zh-CN" altLang="en-US" dirty="0"/>
          </a:p>
        </p:txBody>
      </p:sp>
      <p:sp>
        <p:nvSpPr>
          <p:cNvPr id="12902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幻灯片图像占位符 1"/>
          <p:cNvSpPr>
            <a:spLocks noGrp="1" noRot="1" noChangeAspect="1" noTextEdit="1"/>
          </p:cNvSpPr>
          <p:nvPr>
            <p:ph type="sldImg"/>
          </p:nvPr>
        </p:nvSpPr>
        <p:spPr/>
      </p:sp>
      <p:sp>
        <p:nvSpPr>
          <p:cNvPr id="20483" name="备注占位符 2"/>
          <p:cNvSpPr>
            <a:spLocks noGrp="1"/>
          </p:cNvSpPr>
          <p:nvPr>
            <p:ph type="body" idx="1"/>
          </p:nvPr>
        </p:nvSpPr>
        <p:spPr/>
        <p:txBody>
          <a:bodyPr wrap="square" lIns="91700" tIns="45849" rIns="91700" bIns="45849" anchor="ctr" anchorCtr="0"/>
          <a:p>
            <a:pPr lvl="0"/>
            <a:endParaRPr lang="zh-CN" altLang="en-US" dirty="0"/>
          </a:p>
        </p:txBody>
      </p:sp>
      <p:sp>
        <p:nvSpPr>
          <p:cNvPr id="2048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幻灯片图像占位符 1"/>
          <p:cNvSpPr>
            <a:spLocks noGrp="1" noRot="1" noChangeAspect="1" noTextEdit="1"/>
          </p:cNvSpPr>
          <p:nvPr>
            <p:ph type="sldImg"/>
          </p:nvPr>
        </p:nvSpPr>
        <p:spPr/>
      </p:sp>
      <p:sp>
        <p:nvSpPr>
          <p:cNvPr id="131075" name="备注占位符 2"/>
          <p:cNvSpPr>
            <a:spLocks noGrp="1"/>
          </p:cNvSpPr>
          <p:nvPr>
            <p:ph type="body" idx="1"/>
          </p:nvPr>
        </p:nvSpPr>
        <p:spPr/>
        <p:txBody>
          <a:bodyPr wrap="square" lIns="91700" tIns="45849" rIns="91700" bIns="45849" anchor="ctr" anchorCtr="0"/>
          <a:p>
            <a:pPr lvl="0"/>
            <a:endParaRPr lang="zh-CN" altLang="en-US" dirty="0"/>
          </a:p>
        </p:txBody>
      </p:sp>
      <p:sp>
        <p:nvSpPr>
          <p:cNvPr id="13107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幻灯片图像占位符 1"/>
          <p:cNvSpPr>
            <a:spLocks noGrp="1" noRot="1" noChangeAspect="1" noTextEdit="1"/>
          </p:cNvSpPr>
          <p:nvPr>
            <p:ph type="sldImg"/>
          </p:nvPr>
        </p:nvSpPr>
        <p:spPr/>
      </p:sp>
      <p:sp>
        <p:nvSpPr>
          <p:cNvPr id="133123" name="备注占位符 2"/>
          <p:cNvSpPr>
            <a:spLocks noGrp="1"/>
          </p:cNvSpPr>
          <p:nvPr>
            <p:ph type="body" idx="1"/>
          </p:nvPr>
        </p:nvSpPr>
        <p:spPr/>
        <p:txBody>
          <a:bodyPr wrap="square" lIns="91700" tIns="45849" rIns="91700" bIns="45849" anchor="ctr" anchorCtr="0"/>
          <a:p>
            <a:pPr lvl="0"/>
            <a:endParaRPr lang="zh-CN" altLang="en-US" dirty="0"/>
          </a:p>
        </p:txBody>
      </p:sp>
      <p:sp>
        <p:nvSpPr>
          <p:cNvPr id="13312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幻灯片图像占位符 1"/>
          <p:cNvSpPr>
            <a:spLocks noGrp="1" noRot="1" noChangeAspect="1" noTextEdit="1"/>
          </p:cNvSpPr>
          <p:nvPr>
            <p:ph type="sldImg"/>
          </p:nvPr>
        </p:nvSpPr>
        <p:spPr/>
      </p:sp>
      <p:sp>
        <p:nvSpPr>
          <p:cNvPr id="135171" name="备注占位符 2"/>
          <p:cNvSpPr>
            <a:spLocks noGrp="1"/>
          </p:cNvSpPr>
          <p:nvPr>
            <p:ph type="body" idx="1"/>
          </p:nvPr>
        </p:nvSpPr>
        <p:spPr/>
        <p:txBody>
          <a:bodyPr wrap="square" lIns="91700" tIns="45849" rIns="91700" bIns="45849" anchor="ctr" anchorCtr="0"/>
          <a:p>
            <a:pPr lvl="0"/>
            <a:endParaRPr lang="zh-CN" altLang="en-US" dirty="0"/>
          </a:p>
        </p:txBody>
      </p:sp>
      <p:sp>
        <p:nvSpPr>
          <p:cNvPr id="13517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幻灯片图像占位符 1"/>
          <p:cNvSpPr>
            <a:spLocks noGrp="1" noRot="1" noChangeAspect="1" noTextEdit="1"/>
          </p:cNvSpPr>
          <p:nvPr>
            <p:ph type="sldImg"/>
          </p:nvPr>
        </p:nvSpPr>
        <p:spPr/>
      </p:sp>
      <p:sp>
        <p:nvSpPr>
          <p:cNvPr id="137219" name="备注占位符 2"/>
          <p:cNvSpPr>
            <a:spLocks noGrp="1"/>
          </p:cNvSpPr>
          <p:nvPr>
            <p:ph type="body" idx="1"/>
          </p:nvPr>
        </p:nvSpPr>
        <p:spPr/>
        <p:txBody>
          <a:bodyPr wrap="square" lIns="91700" tIns="45849" rIns="91700" bIns="45849" anchor="ctr" anchorCtr="0"/>
          <a:p>
            <a:pPr lvl="0"/>
            <a:endParaRPr lang="zh-CN" altLang="en-US" dirty="0"/>
          </a:p>
        </p:txBody>
      </p:sp>
      <p:sp>
        <p:nvSpPr>
          <p:cNvPr id="13722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幻灯片图像占位符 1"/>
          <p:cNvSpPr>
            <a:spLocks noGrp="1" noRot="1" noChangeAspect="1" noTextEdit="1"/>
          </p:cNvSpPr>
          <p:nvPr>
            <p:ph type="sldImg"/>
          </p:nvPr>
        </p:nvSpPr>
        <p:spPr/>
      </p:sp>
      <p:sp>
        <p:nvSpPr>
          <p:cNvPr id="139267" name="备注占位符 2"/>
          <p:cNvSpPr>
            <a:spLocks noGrp="1"/>
          </p:cNvSpPr>
          <p:nvPr>
            <p:ph type="body" idx="1"/>
          </p:nvPr>
        </p:nvSpPr>
        <p:spPr/>
        <p:txBody>
          <a:bodyPr wrap="square" lIns="91700" tIns="45849" rIns="91700" bIns="45849" anchor="ctr" anchorCtr="0"/>
          <a:p>
            <a:pPr lvl="0"/>
            <a:endParaRPr lang="zh-CN" altLang="en-US" dirty="0"/>
          </a:p>
        </p:txBody>
      </p:sp>
      <p:sp>
        <p:nvSpPr>
          <p:cNvPr id="13926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幻灯片图像占位符 1"/>
          <p:cNvSpPr>
            <a:spLocks noGrp="1" noRot="1" noChangeAspect="1" noTextEdit="1"/>
          </p:cNvSpPr>
          <p:nvPr>
            <p:ph type="sldImg"/>
          </p:nvPr>
        </p:nvSpPr>
        <p:spPr/>
      </p:sp>
      <p:sp>
        <p:nvSpPr>
          <p:cNvPr id="141315" name="备注占位符 2"/>
          <p:cNvSpPr>
            <a:spLocks noGrp="1"/>
          </p:cNvSpPr>
          <p:nvPr>
            <p:ph type="body" idx="1"/>
          </p:nvPr>
        </p:nvSpPr>
        <p:spPr/>
        <p:txBody>
          <a:bodyPr wrap="square" lIns="91700" tIns="45849" rIns="91700" bIns="45849" anchor="ctr" anchorCtr="0"/>
          <a:p>
            <a:pPr lvl="0"/>
            <a:endParaRPr lang="zh-CN" altLang="en-US" dirty="0"/>
          </a:p>
        </p:txBody>
      </p:sp>
      <p:sp>
        <p:nvSpPr>
          <p:cNvPr id="14131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幻灯片图像占位符 1"/>
          <p:cNvSpPr>
            <a:spLocks noGrp="1" noRot="1" noChangeAspect="1" noTextEdit="1"/>
          </p:cNvSpPr>
          <p:nvPr>
            <p:ph type="sldImg"/>
          </p:nvPr>
        </p:nvSpPr>
        <p:spPr/>
      </p:sp>
      <p:sp>
        <p:nvSpPr>
          <p:cNvPr id="143363" name="备注占位符 2"/>
          <p:cNvSpPr>
            <a:spLocks noGrp="1"/>
          </p:cNvSpPr>
          <p:nvPr>
            <p:ph type="body" idx="1"/>
          </p:nvPr>
        </p:nvSpPr>
        <p:spPr/>
        <p:txBody>
          <a:bodyPr wrap="square" lIns="91700" tIns="45849" rIns="91700" bIns="45849" anchor="ctr" anchorCtr="0"/>
          <a:p>
            <a:pPr lvl="0"/>
            <a:endParaRPr lang="zh-CN" altLang="en-US" dirty="0"/>
          </a:p>
        </p:txBody>
      </p:sp>
      <p:sp>
        <p:nvSpPr>
          <p:cNvPr id="14336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幻灯片图像占位符 1"/>
          <p:cNvSpPr>
            <a:spLocks noGrp="1" noRot="1" noChangeAspect="1" noTextEdit="1"/>
          </p:cNvSpPr>
          <p:nvPr>
            <p:ph type="sldImg"/>
          </p:nvPr>
        </p:nvSpPr>
        <p:spPr/>
      </p:sp>
      <p:sp>
        <p:nvSpPr>
          <p:cNvPr id="145411" name="备注占位符 2"/>
          <p:cNvSpPr>
            <a:spLocks noGrp="1"/>
          </p:cNvSpPr>
          <p:nvPr>
            <p:ph type="body" idx="1"/>
          </p:nvPr>
        </p:nvSpPr>
        <p:spPr/>
        <p:txBody>
          <a:bodyPr wrap="square" lIns="91700" tIns="45849" rIns="91700" bIns="45849" anchor="ctr" anchorCtr="0"/>
          <a:p>
            <a:pPr lvl="0"/>
            <a:endParaRPr lang="zh-CN" altLang="en-US" dirty="0"/>
          </a:p>
        </p:txBody>
      </p:sp>
      <p:sp>
        <p:nvSpPr>
          <p:cNvPr id="14541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幻灯片图像占位符 1"/>
          <p:cNvSpPr>
            <a:spLocks noGrp="1" noRot="1" noChangeAspect="1" noTextEdit="1"/>
          </p:cNvSpPr>
          <p:nvPr>
            <p:ph type="sldImg"/>
          </p:nvPr>
        </p:nvSpPr>
        <p:spPr/>
      </p:sp>
      <p:sp>
        <p:nvSpPr>
          <p:cNvPr id="147459" name="备注占位符 2"/>
          <p:cNvSpPr>
            <a:spLocks noGrp="1"/>
          </p:cNvSpPr>
          <p:nvPr>
            <p:ph type="body" idx="1"/>
          </p:nvPr>
        </p:nvSpPr>
        <p:spPr/>
        <p:txBody>
          <a:bodyPr wrap="square" lIns="91700" tIns="45849" rIns="91700" bIns="45849" anchor="ctr" anchorCtr="0"/>
          <a:p>
            <a:pPr lvl="0"/>
            <a:endParaRPr lang="zh-CN" altLang="en-US" dirty="0"/>
          </a:p>
        </p:txBody>
      </p:sp>
      <p:sp>
        <p:nvSpPr>
          <p:cNvPr id="14746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幻灯片图像占位符 1"/>
          <p:cNvSpPr>
            <a:spLocks noGrp="1" noRot="1" noChangeAspect="1" noTextEdit="1"/>
          </p:cNvSpPr>
          <p:nvPr>
            <p:ph type="sldImg"/>
          </p:nvPr>
        </p:nvSpPr>
        <p:spPr/>
      </p:sp>
      <p:sp>
        <p:nvSpPr>
          <p:cNvPr id="149507" name="备注占位符 2"/>
          <p:cNvSpPr>
            <a:spLocks noGrp="1"/>
          </p:cNvSpPr>
          <p:nvPr>
            <p:ph type="body" idx="1"/>
          </p:nvPr>
        </p:nvSpPr>
        <p:spPr/>
        <p:txBody>
          <a:bodyPr wrap="square" lIns="91700" tIns="45849" rIns="91700" bIns="45849" anchor="ctr" anchorCtr="0"/>
          <a:p>
            <a:pPr lvl="0"/>
            <a:endParaRPr lang="zh-CN" altLang="en-US" dirty="0"/>
          </a:p>
        </p:txBody>
      </p:sp>
      <p:sp>
        <p:nvSpPr>
          <p:cNvPr id="14950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2530" name="Rectangle 2"/>
          <p:cNvSpPr>
            <a:spLocks noTextEdit="1"/>
          </p:cNvSpPr>
          <p:nvPr>
            <p:ph type="sldImg"/>
          </p:nvPr>
        </p:nvSpPr>
        <p:spPr/>
      </p:sp>
      <p:sp>
        <p:nvSpPr>
          <p:cNvPr id="22531"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幻灯片图像占位符 1"/>
          <p:cNvSpPr>
            <a:spLocks noGrp="1" noRot="1" noChangeAspect="1" noTextEdit="1"/>
          </p:cNvSpPr>
          <p:nvPr>
            <p:ph type="sldImg"/>
          </p:nvPr>
        </p:nvSpPr>
        <p:spPr>
          <a:ln>
            <a:solidFill>
              <a:srgbClr val="000000">
                <a:alpha val="100000"/>
              </a:srgbClr>
            </a:solidFill>
            <a:miter lim="800000"/>
          </a:ln>
        </p:spPr>
      </p:sp>
      <p:sp>
        <p:nvSpPr>
          <p:cNvPr id="151555" name="备注占位符 2"/>
          <p:cNvSpPr>
            <a:spLocks noGrp="1"/>
          </p:cNvSpPr>
          <p:nvPr>
            <p:ph type="body" idx="1"/>
          </p:nvPr>
        </p:nvSpPr>
        <p:spPr/>
        <p:txBody>
          <a:bodyPr wrap="square" lIns="91700" tIns="45849" rIns="91700" bIns="45849" anchor="t" anchorCtr="0"/>
          <a:p>
            <a:pPr lvl="0"/>
            <a:endParaRPr lang="zh-CN" altLang="en-US" dirty="0"/>
          </a:p>
        </p:txBody>
      </p:sp>
      <p:sp>
        <p:nvSpPr>
          <p:cNvPr id="15155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53602" name="Rectangle 2"/>
          <p:cNvSpPr>
            <a:spLocks noTextEdit="1"/>
          </p:cNvSpPr>
          <p:nvPr>
            <p:ph type="sldImg"/>
          </p:nvPr>
        </p:nvSpPr>
        <p:spPr/>
      </p:sp>
      <p:sp>
        <p:nvSpPr>
          <p:cNvPr id="153603"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55650" name="Rectangle 2"/>
          <p:cNvSpPr>
            <a:spLocks noTextEdit="1"/>
          </p:cNvSpPr>
          <p:nvPr>
            <p:ph type="sldImg"/>
          </p:nvPr>
        </p:nvSpPr>
        <p:spPr/>
      </p:sp>
      <p:sp>
        <p:nvSpPr>
          <p:cNvPr id="155651"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57698" name="Rectangle 2"/>
          <p:cNvSpPr>
            <a:spLocks noTextEdit="1"/>
          </p:cNvSpPr>
          <p:nvPr>
            <p:ph type="sldImg"/>
          </p:nvPr>
        </p:nvSpPr>
        <p:spPr/>
      </p:sp>
      <p:sp>
        <p:nvSpPr>
          <p:cNvPr id="157699"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59746" name="Rectangle 2"/>
          <p:cNvSpPr>
            <a:spLocks noTextEdit="1"/>
          </p:cNvSpPr>
          <p:nvPr>
            <p:ph type="sldImg"/>
          </p:nvPr>
        </p:nvSpPr>
        <p:spPr/>
      </p:sp>
      <p:sp>
        <p:nvSpPr>
          <p:cNvPr id="159747"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61794" name="Rectangle 2"/>
          <p:cNvSpPr>
            <a:spLocks noTextEdit="1"/>
          </p:cNvSpPr>
          <p:nvPr>
            <p:ph type="sldImg"/>
          </p:nvPr>
        </p:nvSpPr>
        <p:spPr/>
      </p:sp>
      <p:sp>
        <p:nvSpPr>
          <p:cNvPr id="161795" name="Rectangle 3"/>
          <p:cNvSpPr>
            <a:spLocks noGrp="1"/>
          </p:cNvSpPr>
          <p:nvPr>
            <p:ph type="body" idx="1"/>
          </p:nvPr>
        </p:nvSpPr>
        <p:spPr/>
        <p:txBody>
          <a:bodyPr wrap="square" lIns="91700" tIns="45849" rIns="91700" bIns="45849" anchor="t" anchorCtr="0"/>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63842" name="Rectangle 2"/>
          <p:cNvSpPr>
            <a:spLocks noTextEdit="1"/>
          </p:cNvSpPr>
          <p:nvPr>
            <p:ph type="sldImg"/>
          </p:nvPr>
        </p:nvSpPr>
        <p:spPr/>
      </p:sp>
      <p:sp>
        <p:nvSpPr>
          <p:cNvPr id="163843" name="Rectangle 3"/>
          <p:cNvSpPr>
            <a:spLocks noGrp="1"/>
          </p:cNvSpPr>
          <p:nvPr>
            <p:ph type="body" idx="1"/>
          </p:nvPr>
        </p:nvSpPr>
        <p:spPr/>
        <p:txBody>
          <a:bodyPr wrap="square" lIns="91700" tIns="45849" rIns="91700" bIns="45849" anchor="t" anchorCtr="0"/>
          <a:p>
            <a:pPr lvl="0"/>
            <a:endParaRPr lang="zh-CN" altLang="en-US" b="1" dirty="0"/>
          </a:p>
        </p:txBody>
      </p:sp>
    </p:spTree>
  </p:cSld>
  <p:clrMapOvr>
    <a:overrideClrMapping bg1="lt1" tx1="dk1" bg2="lt2" tx2="dk2" accent1="accent1" accent2="accent2" accent3="accent3" accent4="accent4" accent5="accent5" accent6="accent6" hlink="hlink" folHlink="folHlink"/>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幻灯片图像占位符 1"/>
          <p:cNvSpPr>
            <a:spLocks noGrp="1" noRot="1" noChangeAspect="1" noTextEdit="1"/>
          </p:cNvSpPr>
          <p:nvPr>
            <p:ph type="sldImg"/>
          </p:nvPr>
        </p:nvSpPr>
        <p:spPr>
          <a:ln>
            <a:solidFill>
              <a:srgbClr val="000000">
                <a:alpha val="100000"/>
              </a:srgbClr>
            </a:solidFill>
            <a:miter lim="800000"/>
          </a:ln>
        </p:spPr>
      </p:sp>
      <p:sp>
        <p:nvSpPr>
          <p:cNvPr id="165891" name="备注占位符 2"/>
          <p:cNvSpPr>
            <a:spLocks noGrp="1"/>
          </p:cNvSpPr>
          <p:nvPr>
            <p:ph type="body" idx="1"/>
          </p:nvPr>
        </p:nvSpPr>
        <p:spPr/>
        <p:txBody>
          <a:bodyPr wrap="square" lIns="91700" tIns="45849" rIns="91700" bIns="45849" anchor="t" anchorCtr="0"/>
          <a:p>
            <a:pPr lvl="0"/>
            <a:endParaRPr lang="zh-CN" altLang="en-US" dirty="0"/>
          </a:p>
        </p:txBody>
      </p:sp>
      <p:sp>
        <p:nvSpPr>
          <p:cNvPr id="16589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幻灯片图像占位符 1"/>
          <p:cNvSpPr>
            <a:spLocks noGrp="1" noRot="1" noChangeAspect="1" noTextEdit="1"/>
          </p:cNvSpPr>
          <p:nvPr>
            <p:ph type="sldImg"/>
          </p:nvPr>
        </p:nvSpPr>
        <p:spPr/>
      </p:sp>
      <p:sp>
        <p:nvSpPr>
          <p:cNvPr id="167939" name="备注占位符 2"/>
          <p:cNvSpPr>
            <a:spLocks noGrp="1"/>
          </p:cNvSpPr>
          <p:nvPr>
            <p:ph type="body" idx="1"/>
          </p:nvPr>
        </p:nvSpPr>
        <p:spPr/>
        <p:txBody>
          <a:bodyPr wrap="square" lIns="91700" tIns="45849" rIns="91700" bIns="45849" anchor="ctr" anchorCtr="0"/>
          <a:p>
            <a:pPr lvl="0"/>
            <a:endParaRPr lang="zh-CN" altLang="en-US" dirty="0"/>
          </a:p>
        </p:txBody>
      </p:sp>
      <p:sp>
        <p:nvSpPr>
          <p:cNvPr id="16794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幻灯片图像占位符 1"/>
          <p:cNvSpPr>
            <a:spLocks noGrp="1" noRot="1" noChangeAspect="1" noTextEdit="1"/>
          </p:cNvSpPr>
          <p:nvPr>
            <p:ph type="sldImg"/>
          </p:nvPr>
        </p:nvSpPr>
        <p:spPr/>
      </p:sp>
      <p:sp>
        <p:nvSpPr>
          <p:cNvPr id="169987" name="备注占位符 2"/>
          <p:cNvSpPr>
            <a:spLocks noGrp="1"/>
          </p:cNvSpPr>
          <p:nvPr>
            <p:ph type="body" idx="1"/>
          </p:nvPr>
        </p:nvSpPr>
        <p:spPr/>
        <p:txBody>
          <a:bodyPr wrap="square" lIns="91700" tIns="45849" rIns="91700" bIns="45849" anchor="ctr" anchorCtr="0"/>
          <a:p>
            <a:pPr lvl="0"/>
            <a:endParaRPr lang="zh-CN" altLang="en-US" dirty="0"/>
          </a:p>
        </p:txBody>
      </p:sp>
      <p:sp>
        <p:nvSpPr>
          <p:cNvPr id="16998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p:txBody>
          <a:bodyPr wrap="square" lIns="91700" tIns="45849" rIns="91700" bIns="45849" anchor="t" anchorCtr="0"/>
          <a:p>
            <a:pPr lvl="0"/>
            <a:endParaRPr lang="zh-CN" altLang="en-US" dirty="0"/>
          </a:p>
        </p:txBody>
      </p:sp>
      <p:sp>
        <p:nvSpPr>
          <p:cNvPr id="24580" name="灯片编号占位符 3"/>
          <p:cNvSpPr txBox="1">
            <a:spLocks noGrp="1"/>
          </p:cNvSpP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幻灯片图像占位符 1"/>
          <p:cNvSpPr>
            <a:spLocks noGrp="1" noRot="1" noChangeAspect="1" noTextEdit="1"/>
          </p:cNvSpPr>
          <p:nvPr>
            <p:ph type="sldImg"/>
          </p:nvPr>
        </p:nvSpPr>
        <p:spPr/>
      </p:sp>
      <p:sp>
        <p:nvSpPr>
          <p:cNvPr id="172035" name="备注占位符 2"/>
          <p:cNvSpPr>
            <a:spLocks noGrp="1"/>
          </p:cNvSpPr>
          <p:nvPr>
            <p:ph type="body" idx="1"/>
          </p:nvPr>
        </p:nvSpPr>
        <p:spPr/>
        <p:txBody>
          <a:bodyPr wrap="square" lIns="91700" tIns="45849" rIns="91700" bIns="45849" anchor="ctr" anchorCtr="0"/>
          <a:p>
            <a:pPr lvl="0"/>
            <a:endParaRPr lang="zh-CN" altLang="en-US" dirty="0"/>
          </a:p>
        </p:txBody>
      </p:sp>
      <p:sp>
        <p:nvSpPr>
          <p:cNvPr id="17203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幻灯片图像占位符 1"/>
          <p:cNvSpPr>
            <a:spLocks noGrp="1" noRot="1" noChangeAspect="1" noTextEdit="1"/>
          </p:cNvSpPr>
          <p:nvPr>
            <p:ph type="sldImg"/>
          </p:nvPr>
        </p:nvSpPr>
        <p:spPr/>
      </p:sp>
      <p:sp>
        <p:nvSpPr>
          <p:cNvPr id="174083" name="备注占位符 2"/>
          <p:cNvSpPr>
            <a:spLocks noGrp="1"/>
          </p:cNvSpPr>
          <p:nvPr>
            <p:ph type="body" idx="1"/>
          </p:nvPr>
        </p:nvSpPr>
        <p:spPr/>
        <p:txBody>
          <a:bodyPr wrap="square" lIns="91700" tIns="45849" rIns="91700" bIns="45849" anchor="ctr" anchorCtr="0"/>
          <a:p>
            <a:pPr lvl="0"/>
            <a:endParaRPr lang="zh-CN" altLang="en-US" dirty="0"/>
          </a:p>
        </p:txBody>
      </p:sp>
      <p:sp>
        <p:nvSpPr>
          <p:cNvPr id="17408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幻灯片图像占位符 1"/>
          <p:cNvSpPr>
            <a:spLocks noGrp="1" noRot="1" noChangeAspect="1" noTextEdit="1"/>
          </p:cNvSpPr>
          <p:nvPr>
            <p:ph type="sldImg"/>
          </p:nvPr>
        </p:nvSpPr>
        <p:spPr/>
      </p:sp>
      <p:sp>
        <p:nvSpPr>
          <p:cNvPr id="176131" name="备注占位符 2"/>
          <p:cNvSpPr>
            <a:spLocks noGrp="1"/>
          </p:cNvSpPr>
          <p:nvPr>
            <p:ph type="body" idx="1"/>
          </p:nvPr>
        </p:nvSpPr>
        <p:spPr/>
        <p:txBody>
          <a:bodyPr wrap="square" lIns="91700" tIns="45849" rIns="91700" bIns="45849" anchor="ctr" anchorCtr="0"/>
          <a:p>
            <a:pPr lvl="0"/>
            <a:endParaRPr lang="zh-CN" altLang="en-US" dirty="0"/>
          </a:p>
        </p:txBody>
      </p:sp>
      <p:sp>
        <p:nvSpPr>
          <p:cNvPr id="17613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8" name="幻灯片图像占位符 1"/>
          <p:cNvSpPr>
            <a:spLocks noGrp="1" noRot="1" noChangeAspect="1" noTextEdit="1"/>
          </p:cNvSpPr>
          <p:nvPr>
            <p:ph type="sldImg"/>
          </p:nvPr>
        </p:nvSpPr>
        <p:spPr/>
      </p:sp>
      <p:sp>
        <p:nvSpPr>
          <p:cNvPr id="178179" name="备注占位符 2"/>
          <p:cNvSpPr>
            <a:spLocks noGrp="1"/>
          </p:cNvSpPr>
          <p:nvPr>
            <p:ph type="body" idx="1"/>
          </p:nvPr>
        </p:nvSpPr>
        <p:spPr/>
        <p:txBody>
          <a:bodyPr wrap="square" lIns="91700" tIns="45849" rIns="91700" bIns="45849" anchor="ctr" anchorCtr="0"/>
          <a:p>
            <a:pPr lvl="0"/>
            <a:endParaRPr lang="zh-CN" altLang="en-US" dirty="0"/>
          </a:p>
        </p:txBody>
      </p:sp>
      <p:sp>
        <p:nvSpPr>
          <p:cNvPr id="17818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幻灯片图像占位符 1"/>
          <p:cNvSpPr>
            <a:spLocks noGrp="1" noRot="1" noChangeAspect="1" noTextEdit="1"/>
          </p:cNvSpPr>
          <p:nvPr>
            <p:ph type="sldImg"/>
          </p:nvPr>
        </p:nvSpPr>
        <p:spPr>
          <a:ln>
            <a:solidFill>
              <a:srgbClr val="000000">
                <a:alpha val="100000"/>
              </a:srgbClr>
            </a:solidFill>
            <a:miter lim="800000"/>
          </a:ln>
        </p:spPr>
      </p:sp>
      <p:sp>
        <p:nvSpPr>
          <p:cNvPr id="180227" name="备注占位符 2"/>
          <p:cNvSpPr>
            <a:spLocks noGrp="1"/>
          </p:cNvSpPr>
          <p:nvPr>
            <p:ph type="body" idx="1"/>
          </p:nvPr>
        </p:nvSpPr>
        <p:spPr/>
        <p:txBody>
          <a:bodyPr wrap="square" lIns="91700" tIns="45849" rIns="91700" bIns="45849" anchor="t" anchorCtr="0"/>
          <a:p>
            <a:pPr lvl="0" eaLnBrk="1" hangingPunct="1"/>
            <a:endParaRPr lang="zh-CN" altLang="zh-CN" dirty="0"/>
          </a:p>
        </p:txBody>
      </p:sp>
      <p:sp>
        <p:nvSpPr>
          <p:cNvPr id="18022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幻灯片图像占位符 1"/>
          <p:cNvSpPr>
            <a:spLocks noGrp="1" noRot="1" noChangeAspect="1" noTextEdit="1"/>
          </p:cNvSpPr>
          <p:nvPr>
            <p:ph type="sldImg"/>
          </p:nvPr>
        </p:nvSpPr>
        <p:spPr>
          <a:ln>
            <a:solidFill>
              <a:srgbClr val="000000">
                <a:alpha val="100000"/>
              </a:srgbClr>
            </a:solidFill>
            <a:miter lim="800000"/>
          </a:ln>
        </p:spPr>
      </p:sp>
      <p:sp>
        <p:nvSpPr>
          <p:cNvPr id="182275" name="备注占位符 2"/>
          <p:cNvSpPr>
            <a:spLocks noGrp="1"/>
          </p:cNvSpPr>
          <p:nvPr>
            <p:ph type="body" idx="1"/>
          </p:nvPr>
        </p:nvSpPr>
        <p:spPr/>
        <p:txBody>
          <a:bodyPr wrap="square" lIns="91700" tIns="45849" rIns="91700" bIns="45849" anchor="t" anchorCtr="0"/>
          <a:p>
            <a:pPr lvl="0" eaLnBrk="1" hangingPunct="1"/>
            <a:endParaRPr lang="zh-CN" altLang="zh-CN" dirty="0"/>
          </a:p>
        </p:txBody>
      </p:sp>
      <p:sp>
        <p:nvSpPr>
          <p:cNvPr id="18227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幻灯片图像占位符 1"/>
          <p:cNvSpPr>
            <a:spLocks noGrp="1" noRot="1" noChangeAspect="1" noTextEdit="1"/>
          </p:cNvSpPr>
          <p:nvPr>
            <p:ph type="sldImg"/>
          </p:nvPr>
        </p:nvSpPr>
        <p:spPr>
          <a:ln>
            <a:solidFill>
              <a:srgbClr val="000000">
                <a:alpha val="100000"/>
              </a:srgbClr>
            </a:solidFill>
            <a:miter lim="800000"/>
          </a:ln>
        </p:spPr>
      </p:sp>
      <p:sp>
        <p:nvSpPr>
          <p:cNvPr id="184323" name="备注占位符 2"/>
          <p:cNvSpPr>
            <a:spLocks noGrp="1"/>
          </p:cNvSpPr>
          <p:nvPr>
            <p:ph type="body" idx="1"/>
          </p:nvPr>
        </p:nvSpPr>
        <p:spPr/>
        <p:txBody>
          <a:bodyPr wrap="square" lIns="91700" tIns="45849" rIns="91700" bIns="45849" anchor="t" anchorCtr="0"/>
          <a:p>
            <a:pPr lvl="0" eaLnBrk="1" hangingPunct="1"/>
            <a:endParaRPr lang="zh-CN" altLang="en-US" dirty="0"/>
          </a:p>
        </p:txBody>
      </p:sp>
      <p:sp>
        <p:nvSpPr>
          <p:cNvPr id="18432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幻灯片图像占位符 1"/>
          <p:cNvSpPr>
            <a:spLocks noGrp="1" noRot="1" noChangeAspect="1" noTextEdit="1"/>
          </p:cNvSpPr>
          <p:nvPr>
            <p:ph type="sldImg"/>
          </p:nvPr>
        </p:nvSpPr>
        <p:spPr>
          <a:ln>
            <a:solidFill>
              <a:srgbClr val="000000">
                <a:alpha val="100000"/>
              </a:srgbClr>
            </a:solidFill>
            <a:miter lim="800000"/>
          </a:ln>
        </p:spPr>
      </p:sp>
      <p:sp>
        <p:nvSpPr>
          <p:cNvPr id="186371" name="备注占位符 2"/>
          <p:cNvSpPr>
            <a:spLocks noGrp="1"/>
          </p:cNvSpPr>
          <p:nvPr>
            <p:ph type="body" idx="1"/>
          </p:nvPr>
        </p:nvSpPr>
        <p:spPr/>
        <p:txBody>
          <a:bodyPr wrap="square" lIns="91700" tIns="45849" rIns="91700" bIns="45849" anchor="t" anchorCtr="0"/>
          <a:p>
            <a:pPr lvl="0" eaLnBrk="1" hangingPunct="1"/>
            <a:endParaRPr lang="zh-CN" altLang="en-US" dirty="0"/>
          </a:p>
        </p:txBody>
      </p:sp>
      <p:sp>
        <p:nvSpPr>
          <p:cNvPr id="18637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幻灯片图像占位符 1"/>
          <p:cNvSpPr>
            <a:spLocks noGrp="1" noRot="1" noChangeAspect="1" noTextEdit="1"/>
          </p:cNvSpPr>
          <p:nvPr>
            <p:ph type="sldImg"/>
          </p:nvPr>
        </p:nvSpPr>
        <p:spPr>
          <a:ln>
            <a:solidFill>
              <a:srgbClr val="000000">
                <a:alpha val="100000"/>
              </a:srgbClr>
            </a:solidFill>
            <a:miter lim="800000"/>
          </a:ln>
        </p:spPr>
      </p:sp>
      <p:sp>
        <p:nvSpPr>
          <p:cNvPr id="188419" name="备注占位符 2"/>
          <p:cNvSpPr>
            <a:spLocks noGrp="1"/>
          </p:cNvSpPr>
          <p:nvPr>
            <p:ph type="body" idx="1"/>
          </p:nvPr>
        </p:nvSpPr>
        <p:spPr/>
        <p:txBody>
          <a:bodyPr wrap="square" lIns="91700" tIns="45849" rIns="91700" bIns="45849" anchor="t" anchorCtr="0"/>
          <a:p>
            <a:pPr lvl="0" eaLnBrk="1" hangingPunct="1">
              <a:lnSpc>
                <a:spcPct val="110000"/>
              </a:lnSpc>
            </a:pPr>
            <a:endParaRPr lang="zh-CN" altLang="en-US" dirty="0"/>
          </a:p>
        </p:txBody>
      </p:sp>
      <p:sp>
        <p:nvSpPr>
          <p:cNvPr id="18842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幻灯片图像占位符 1"/>
          <p:cNvSpPr>
            <a:spLocks noGrp="1" noRot="1" noChangeAspect="1" noTextEdit="1"/>
          </p:cNvSpPr>
          <p:nvPr>
            <p:ph type="sldImg"/>
          </p:nvPr>
        </p:nvSpPr>
        <p:spPr/>
      </p:sp>
      <p:sp>
        <p:nvSpPr>
          <p:cNvPr id="190467" name="备注占位符 2"/>
          <p:cNvSpPr>
            <a:spLocks noGrp="1"/>
          </p:cNvSpPr>
          <p:nvPr>
            <p:ph type="body" idx="1"/>
          </p:nvPr>
        </p:nvSpPr>
        <p:spPr/>
        <p:txBody>
          <a:bodyPr wrap="square" lIns="91700" tIns="45849" rIns="91700" bIns="45849" anchor="ctr" anchorCtr="0"/>
          <a:p>
            <a:pPr lvl="0"/>
            <a:endParaRPr lang="zh-CN" altLang="en-US" dirty="0"/>
          </a:p>
        </p:txBody>
      </p:sp>
      <p:sp>
        <p:nvSpPr>
          <p:cNvPr id="19046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p:txBody>
          <a:bodyPr wrap="square" lIns="91700" tIns="45849" rIns="91700" bIns="45849" anchor="ctr" anchorCtr="0"/>
          <a:p>
            <a:pPr lvl="0"/>
            <a:endParaRPr lang="zh-CN" altLang="en-US" dirty="0"/>
          </a:p>
        </p:txBody>
      </p:sp>
      <p:sp>
        <p:nvSpPr>
          <p:cNvPr id="2662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4" name="幻灯片图像占位符 1"/>
          <p:cNvSpPr>
            <a:spLocks noGrp="1" noRot="1" noChangeAspect="1" noTextEdit="1"/>
          </p:cNvSpPr>
          <p:nvPr>
            <p:ph type="sldImg"/>
          </p:nvPr>
        </p:nvSpPr>
        <p:spPr/>
      </p:sp>
      <p:sp>
        <p:nvSpPr>
          <p:cNvPr id="192515" name="备注占位符 2"/>
          <p:cNvSpPr>
            <a:spLocks noGrp="1"/>
          </p:cNvSpPr>
          <p:nvPr>
            <p:ph type="body" idx="1"/>
          </p:nvPr>
        </p:nvSpPr>
        <p:spPr/>
        <p:txBody>
          <a:bodyPr wrap="square" lIns="91700" tIns="45849" rIns="91700" bIns="45849" anchor="ctr" anchorCtr="0"/>
          <a:p>
            <a:pPr lvl="0"/>
            <a:endParaRPr lang="zh-CN" altLang="en-US" dirty="0"/>
          </a:p>
        </p:txBody>
      </p:sp>
      <p:sp>
        <p:nvSpPr>
          <p:cNvPr id="19251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幻灯片图像占位符 1"/>
          <p:cNvSpPr>
            <a:spLocks noGrp="1" noRot="1" noChangeAspect="1" noTextEdit="1"/>
          </p:cNvSpPr>
          <p:nvPr>
            <p:ph type="sldImg"/>
          </p:nvPr>
        </p:nvSpPr>
        <p:spPr/>
      </p:sp>
      <p:sp>
        <p:nvSpPr>
          <p:cNvPr id="194563" name="备注占位符 2"/>
          <p:cNvSpPr>
            <a:spLocks noGrp="1"/>
          </p:cNvSpPr>
          <p:nvPr>
            <p:ph type="body" idx="1"/>
          </p:nvPr>
        </p:nvSpPr>
        <p:spPr/>
        <p:txBody>
          <a:bodyPr wrap="square" lIns="91700" tIns="45849" rIns="91700" bIns="45849" anchor="ctr" anchorCtr="0"/>
          <a:p>
            <a:pPr lvl="0"/>
            <a:endParaRPr lang="zh-CN" altLang="en-US" dirty="0"/>
          </a:p>
        </p:txBody>
      </p:sp>
      <p:sp>
        <p:nvSpPr>
          <p:cNvPr id="19456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幻灯片图像占位符 1"/>
          <p:cNvSpPr>
            <a:spLocks noGrp="1" noRot="1" noChangeAspect="1" noTextEdit="1"/>
          </p:cNvSpPr>
          <p:nvPr>
            <p:ph type="sldImg"/>
          </p:nvPr>
        </p:nvSpPr>
        <p:spPr/>
      </p:sp>
      <p:sp>
        <p:nvSpPr>
          <p:cNvPr id="196611" name="备注占位符 2"/>
          <p:cNvSpPr>
            <a:spLocks noGrp="1"/>
          </p:cNvSpPr>
          <p:nvPr>
            <p:ph type="body" idx="1"/>
          </p:nvPr>
        </p:nvSpPr>
        <p:spPr/>
        <p:txBody>
          <a:bodyPr wrap="square" lIns="91700" tIns="45849" rIns="91700" bIns="45849" anchor="ctr" anchorCtr="0"/>
          <a:p>
            <a:pPr lvl="0"/>
            <a:endParaRPr lang="zh-CN" altLang="en-US" dirty="0"/>
          </a:p>
        </p:txBody>
      </p:sp>
      <p:sp>
        <p:nvSpPr>
          <p:cNvPr id="19661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幻灯片图像占位符 1"/>
          <p:cNvSpPr>
            <a:spLocks noGrp="1" noRot="1" noChangeAspect="1" noTextEdit="1"/>
          </p:cNvSpPr>
          <p:nvPr>
            <p:ph type="sldImg"/>
          </p:nvPr>
        </p:nvSpPr>
        <p:spPr/>
      </p:sp>
      <p:sp>
        <p:nvSpPr>
          <p:cNvPr id="198659" name="备注占位符 2"/>
          <p:cNvSpPr>
            <a:spLocks noGrp="1"/>
          </p:cNvSpPr>
          <p:nvPr>
            <p:ph type="body" idx="1"/>
          </p:nvPr>
        </p:nvSpPr>
        <p:spPr/>
        <p:txBody>
          <a:bodyPr wrap="square" lIns="91700" tIns="45849" rIns="91700" bIns="45849" anchor="ctr" anchorCtr="0"/>
          <a:p>
            <a:pPr lvl="0"/>
            <a:endParaRPr lang="zh-CN" altLang="en-US" dirty="0"/>
          </a:p>
        </p:txBody>
      </p:sp>
      <p:sp>
        <p:nvSpPr>
          <p:cNvPr id="19866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幻灯片图像占位符 1"/>
          <p:cNvSpPr>
            <a:spLocks noGrp="1" noRot="1" noChangeAspect="1" noTextEdit="1"/>
          </p:cNvSpPr>
          <p:nvPr>
            <p:ph type="sldImg"/>
          </p:nvPr>
        </p:nvSpPr>
        <p:spPr/>
      </p:sp>
      <p:sp>
        <p:nvSpPr>
          <p:cNvPr id="200707" name="备注占位符 2"/>
          <p:cNvSpPr>
            <a:spLocks noGrp="1"/>
          </p:cNvSpPr>
          <p:nvPr>
            <p:ph type="body" idx="1"/>
          </p:nvPr>
        </p:nvSpPr>
        <p:spPr/>
        <p:txBody>
          <a:bodyPr wrap="square" lIns="91700" tIns="45849" rIns="91700" bIns="45849" anchor="ctr" anchorCtr="0"/>
          <a:p>
            <a:pPr lvl="0"/>
            <a:endParaRPr lang="zh-CN" altLang="en-US" dirty="0"/>
          </a:p>
        </p:txBody>
      </p:sp>
      <p:sp>
        <p:nvSpPr>
          <p:cNvPr id="200708"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幻灯片图像占位符 1"/>
          <p:cNvSpPr>
            <a:spLocks noGrp="1" noRot="1" noChangeAspect="1" noTextEdit="1"/>
          </p:cNvSpPr>
          <p:nvPr>
            <p:ph type="sldImg"/>
          </p:nvPr>
        </p:nvSpPr>
        <p:spPr>
          <a:ln>
            <a:solidFill>
              <a:srgbClr val="000000">
                <a:alpha val="100000"/>
              </a:srgbClr>
            </a:solidFill>
            <a:miter lim="800000"/>
          </a:ln>
        </p:spPr>
      </p:sp>
      <p:sp>
        <p:nvSpPr>
          <p:cNvPr id="202755" name="备注占位符 2"/>
          <p:cNvSpPr>
            <a:spLocks noGrp="1"/>
          </p:cNvSpPr>
          <p:nvPr>
            <p:ph type="body" idx="1"/>
          </p:nvPr>
        </p:nvSpPr>
        <p:spPr/>
        <p:txBody>
          <a:bodyPr wrap="square" lIns="91700" tIns="45849" rIns="91700" bIns="45849" anchor="t" anchorCtr="0"/>
          <a:p>
            <a:pPr lvl="0" eaLnBrk="1" hangingPunct="1"/>
            <a:endParaRPr lang="zh-CN" altLang="en-US" dirty="0"/>
          </a:p>
        </p:txBody>
      </p:sp>
      <p:sp>
        <p:nvSpPr>
          <p:cNvPr id="202756"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幻灯片图像占位符 1"/>
          <p:cNvSpPr>
            <a:spLocks noGrp="1" noRot="1" noChangeAspect="1" noTextEdit="1"/>
          </p:cNvSpPr>
          <p:nvPr>
            <p:ph type="sldImg"/>
          </p:nvPr>
        </p:nvSpPr>
        <p:spPr/>
      </p:sp>
      <p:sp>
        <p:nvSpPr>
          <p:cNvPr id="204803" name="备注占位符 2"/>
          <p:cNvSpPr>
            <a:spLocks noGrp="1"/>
          </p:cNvSpPr>
          <p:nvPr>
            <p:ph type="body" idx="1"/>
          </p:nvPr>
        </p:nvSpPr>
        <p:spPr/>
        <p:txBody>
          <a:bodyPr wrap="square" lIns="91700" tIns="45849" rIns="91700" bIns="45849" anchor="ctr" anchorCtr="0"/>
          <a:p>
            <a:pPr lvl="0"/>
            <a:endParaRPr lang="zh-CN" altLang="en-US" dirty="0"/>
          </a:p>
        </p:txBody>
      </p:sp>
      <p:sp>
        <p:nvSpPr>
          <p:cNvPr id="204804"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幻灯片图像占位符 1"/>
          <p:cNvSpPr>
            <a:spLocks noGrp="1" noRot="1" noChangeAspect="1" noTextEdit="1"/>
          </p:cNvSpPr>
          <p:nvPr>
            <p:ph type="sldImg"/>
          </p:nvPr>
        </p:nvSpPr>
        <p:spPr/>
      </p:sp>
      <p:sp>
        <p:nvSpPr>
          <p:cNvPr id="206851" name="备注占位符 2"/>
          <p:cNvSpPr>
            <a:spLocks noGrp="1"/>
          </p:cNvSpPr>
          <p:nvPr>
            <p:ph type="body" idx="1"/>
          </p:nvPr>
        </p:nvSpPr>
        <p:spPr/>
        <p:txBody>
          <a:bodyPr wrap="square" lIns="91700" tIns="45849" rIns="91700" bIns="45849" anchor="ctr" anchorCtr="0"/>
          <a:p>
            <a:pPr lvl="0"/>
            <a:endParaRPr lang="zh-CN" altLang="en-US" dirty="0"/>
          </a:p>
        </p:txBody>
      </p:sp>
      <p:sp>
        <p:nvSpPr>
          <p:cNvPr id="20685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8" name="幻灯片图像占位符 1"/>
          <p:cNvSpPr>
            <a:spLocks noGrp="1" noRot="1" noChangeAspect="1" noTextEdit="1"/>
          </p:cNvSpPr>
          <p:nvPr>
            <p:ph type="sldImg"/>
          </p:nvPr>
        </p:nvSpPr>
        <p:spPr/>
      </p:sp>
      <p:sp>
        <p:nvSpPr>
          <p:cNvPr id="208899" name="备注占位符 2"/>
          <p:cNvSpPr>
            <a:spLocks noGrp="1"/>
          </p:cNvSpPr>
          <p:nvPr>
            <p:ph type="body" idx="1"/>
          </p:nvPr>
        </p:nvSpPr>
        <p:spPr/>
        <p:txBody>
          <a:bodyPr wrap="square" lIns="91700" tIns="45849" rIns="91700" bIns="45849" anchor="ctr" anchorCtr="0"/>
          <a:p>
            <a:pPr lvl="0"/>
            <a:endParaRPr lang="zh-CN" altLang="en-US" dirty="0"/>
          </a:p>
        </p:txBody>
      </p:sp>
      <p:sp>
        <p:nvSpPr>
          <p:cNvPr id="208900"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幻灯片图像占位符 1"/>
          <p:cNvSpPr>
            <a:spLocks noGrp="1" noRot="1" noChangeAspect="1" noTextEdit="1"/>
          </p:cNvSpPr>
          <p:nvPr>
            <p:ph type="sldImg"/>
          </p:nvPr>
        </p:nvSpPr>
        <p:spPr/>
      </p:sp>
      <p:sp>
        <p:nvSpPr>
          <p:cNvPr id="211971" name="备注占位符 2"/>
          <p:cNvSpPr>
            <a:spLocks noGrp="1"/>
          </p:cNvSpPr>
          <p:nvPr>
            <p:ph type="body" idx="1"/>
          </p:nvPr>
        </p:nvSpPr>
        <p:spPr/>
        <p:txBody>
          <a:bodyPr wrap="square" lIns="91700" tIns="45849" rIns="91700" bIns="45849" anchor="ctr" anchorCtr="0"/>
          <a:p>
            <a:pPr lvl="0"/>
            <a:endParaRPr lang="zh-CN" altLang="en-US" dirty="0"/>
          </a:p>
        </p:txBody>
      </p:sp>
      <p:sp>
        <p:nvSpPr>
          <p:cNvPr id="211972" name="灯片编号占位符 3"/>
          <p:cNvSpPr txBox="1">
            <a:spLocks noGrp="1"/>
          </p:cNvSpPr>
          <p:nvPr>
            <p:ph type="sldNum" sz="quarter"/>
          </p:nvPr>
        </p:nvSpPr>
        <p:spPr>
          <a:xfrm>
            <a:off x="3851275" y="9429750"/>
            <a:ext cx="2946400" cy="496888"/>
          </a:xfrm>
          <a:prstGeom prst="rect">
            <a:avLst/>
          </a:prstGeom>
          <a:noFill/>
          <a:ln w="9525">
            <a:noFill/>
          </a:ln>
        </p:spPr>
        <p:txBody>
          <a:bodyPr lIns="91700" tIns="45849" rIns="91700" bIns="45849" anchor="b" anchorCtr="0"/>
          <a:p>
            <a:pPr lvl="0" algn="r" defTabSz="916305" eaLnBrk="1" hangingPunct="1"/>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3" Type="http://schemas.openxmlformats.org/officeDocument/2006/relationships/image" Target="../media/image1.png"/><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5" Type="http://schemas.openxmlformats.org/officeDocument/2006/relationships/image" Target="../media/image1.png"/><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1" Type="http://schemas.openxmlformats.org/officeDocument/2006/relationships/tags" Target="../tags/tag23.xml"/><Relationship Id="rId10"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方正舒体" panose="02010601030101010101" pitchFamily="2" charset="-122"/>
                <a:cs typeface="+mn-cs"/>
              </a:rPr>
              <a:t>－－－－－－－－－－－－－－－－－－－－－－－－－－－－－</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方正舒体" panose="0201060103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华文行楷" panose="02010800040101010101" pitchFamily="2" charset="-122"/>
                <a:cs typeface="+mn-cs"/>
              </a:rPr>
              <a:t> </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华文行楷" panose="02010800040101010101" pitchFamily="2" charset="-122"/>
              <a:cs typeface="+mn-cs"/>
            </a:endParaRPr>
          </a:p>
        </p:txBody>
      </p:sp>
      <p:sp>
        <p:nvSpPr>
          <p:cNvPr id="4" name="灯片编号占位符 3"/>
          <p:cNvSpPr>
            <a:spLocks noGrp="1"/>
          </p:cNvSpPr>
          <p:nvPr>
            <p:ph type="sldNum" sz="quarter" idx="12"/>
          </p:nvPr>
        </p:nvSpPr>
        <p:spPr/>
        <p:txBody>
          <a:bodyPr/>
          <a:p>
            <a:pPr lvl="0"/>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方正舒体" panose="02010601030101010101" pitchFamily="2" charset="-122"/>
                <a:cs typeface="+mn-cs"/>
              </a:rPr>
              <a:t>－－－－－－－－－－－－－－－－－－－－－－－－－－－－－</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方正舒体" panose="0201060103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华文行楷" panose="02010800040101010101" pitchFamily="2" charset="-122"/>
                <a:cs typeface="+mn-cs"/>
              </a:rPr>
              <a:t> </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华文行楷" panose="02010800040101010101" pitchFamily="2" charset="-122"/>
              <a:cs typeface="+mn-cs"/>
            </a:endParaRPr>
          </a:p>
        </p:txBody>
      </p:sp>
      <p:sp>
        <p:nvSpPr>
          <p:cNvPr id="6" name="灯片编号占位符 5"/>
          <p:cNvSpPr>
            <a:spLocks noGrp="1"/>
          </p:cNvSpPr>
          <p:nvPr>
            <p:ph type="sldNum" sz="quarter" idx="12"/>
          </p:nvPr>
        </p:nvSpPr>
        <p:spPr/>
        <p:txBody>
          <a:bodyPr/>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方正舒体" panose="02010601030101010101" pitchFamily="2" charset="-122"/>
                <a:cs typeface="+mn-cs"/>
              </a:rPr>
              <a:t>－－－－－－－－－－－－－－－－－－－－－－－－－－－－－</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方正舒体" panose="0201060103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华文行楷" panose="02010800040101010101" pitchFamily="2" charset="-122"/>
                <a:cs typeface="+mn-cs"/>
              </a:rPr>
              <a:t> </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华文行楷" panose="02010800040101010101" pitchFamily="2" charset="-122"/>
              <a:cs typeface="+mn-cs"/>
            </a:endParaRPr>
          </a:p>
        </p:txBody>
      </p:sp>
      <p:sp>
        <p:nvSpPr>
          <p:cNvPr id="4" name="灯片编号占位符 3"/>
          <p:cNvSpPr>
            <a:spLocks noGrp="1"/>
          </p:cNvSpPr>
          <p:nvPr>
            <p:ph type="sldNum" sz="quarter" idx="12"/>
          </p:nvPr>
        </p:nvSpPr>
        <p:spPr/>
        <p:txBody>
          <a:bodyPr/>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showMasterSp="0">
  <p:cSld name="内容">
    <p:bg>
      <p:bgPr>
        <a:solidFill>
          <a:schemeClr val="bg1"/>
        </a:solidFill>
        <a:effectLst/>
      </p:bgPr>
    </p:bg>
    <p:spTree>
      <p:nvGrpSpPr>
        <p:cNvPr id="1" name=""/>
        <p:cNvGrpSpPr/>
        <p:nvPr/>
      </p:nvGrpSpPr>
      <p:grpSpPr>
        <a:xfrm>
          <a:off x="0" y="0"/>
          <a:ext cx="0" cy="0"/>
          <a:chOff x="0" y="0"/>
          <a:chExt cx="0" cy="0"/>
        </a:xfrm>
      </p:grpSpPr>
      <p:sp>
        <p:nvSpPr>
          <p:cNvPr id="3074" name="Freeform 8"/>
          <p:cNvSpPr>
            <a:spLocks noEditPoints="1"/>
          </p:cNvSpPr>
          <p:nvPr userDrawn="1"/>
        </p:nvSpPr>
        <p:spPr>
          <a:xfrm>
            <a:off x="3860800" y="808038"/>
            <a:ext cx="7414684" cy="57150"/>
          </a:xfrm>
          <a:custGeom>
            <a:avLst/>
            <a:gdLst/>
            <a:ahLst/>
            <a:cxnLst>
              <a:cxn ang="0">
                <a:pos x="2147483646" y="2147483646"/>
              </a:cxn>
              <a:cxn ang="0">
                <a:pos x="0" y="2147483646"/>
              </a:cxn>
              <a:cxn ang="0">
                <a:pos x="0" y="2147483646"/>
              </a:cxn>
              <a:cxn ang="0">
                <a:pos x="2147483646" y="2147483646"/>
              </a:cxn>
              <a:cxn ang="0">
                <a:pos x="2147483646" y="2147483646"/>
              </a:cxn>
              <a:cxn ang="0">
                <a:pos x="2147483646" y="2147483646"/>
              </a:cxn>
              <a:cxn ang="0">
                <a:pos x="0" y="2147483646"/>
              </a:cxn>
              <a:cxn ang="0">
                <a:pos x="0" y="0"/>
              </a:cxn>
              <a:cxn ang="0">
                <a:pos x="2147483646" y="0"/>
              </a:cxn>
              <a:cxn ang="0">
                <a:pos x="2147483646" y="2147483646"/>
              </a:cxn>
            </a:cxnLst>
            <a:pathLst>
              <a:path w="7007" h="72">
                <a:moveTo>
                  <a:pt x="7007" y="72"/>
                </a:moveTo>
                <a:lnTo>
                  <a:pt x="0" y="72"/>
                </a:lnTo>
                <a:lnTo>
                  <a:pt x="0" y="57"/>
                </a:lnTo>
                <a:lnTo>
                  <a:pt x="7007" y="57"/>
                </a:lnTo>
                <a:lnTo>
                  <a:pt x="7007" y="72"/>
                </a:lnTo>
                <a:close/>
                <a:moveTo>
                  <a:pt x="7007" y="44"/>
                </a:moveTo>
                <a:lnTo>
                  <a:pt x="0" y="44"/>
                </a:lnTo>
                <a:lnTo>
                  <a:pt x="0" y="0"/>
                </a:lnTo>
                <a:lnTo>
                  <a:pt x="7007" y="0"/>
                </a:lnTo>
                <a:lnTo>
                  <a:pt x="7007" y="44"/>
                </a:lnTo>
                <a:close/>
              </a:path>
            </a:pathLst>
          </a:custGeom>
          <a:solidFill>
            <a:srgbClr val="003399">
              <a:alpha val="100000"/>
            </a:srgbClr>
          </a:solidFill>
          <a:ln w="1588" cap="flat" cmpd="sng">
            <a:solidFill>
              <a:srgbClr val="003399">
                <a:alpha val="100000"/>
              </a:srgbClr>
            </a:solidFill>
            <a:prstDash val="solid"/>
            <a:round/>
            <a:headEnd type="none" w="med" len="med"/>
            <a:tailEnd type="none" w="med" len="med"/>
          </a:ln>
        </p:spPr>
        <p:txBody>
          <a:bodyPr/>
          <a:p>
            <a:endParaRPr lang="zh-CN" altLang="en-US"/>
          </a:p>
        </p:txBody>
      </p:sp>
      <p:sp>
        <p:nvSpPr>
          <p:cNvPr id="3075" name="Freeform 10"/>
          <p:cNvSpPr>
            <a:spLocks noEditPoints="1"/>
          </p:cNvSpPr>
          <p:nvPr userDrawn="1"/>
        </p:nvSpPr>
        <p:spPr>
          <a:xfrm>
            <a:off x="3860800" y="808038"/>
            <a:ext cx="7414684" cy="57150"/>
          </a:xfrm>
          <a:custGeom>
            <a:avLst/>
            <a:gdLst/>
            <a:ahLst/>
            <a:cxnLst>
              <a:cxn ang="0">
                <a:pos x="2147483646" y="2147483646"/>
              </a:cxn>
              <a:cxn ang="0">
                <a:pos x="0" y="2147483646"/>
              </a:cxn>
              <a:cxn ang="0">
                <a:pos x="0" y="2147483646"/>
              </a:cxn>
              <a:cxn ang="0">
                <a:pos x="2147483646" y="2147483646"/>
              </a:cxn>
              <a:cxn ang="0">
                <a:pos x="2147483646" y="2147483646"/>
              </a:cxn>
              <a:cxn ang="0">
                <a:pos x="2147483646" y="2147483646"/>
              </a:cxn>
              <a:cxn ang="0">
                <a:pos x="0" y="2147483646"/>
              </a:cxn>
              <a:cxn ang="0">
                <a:pos x="0" y="0"/>
              </a:cxn>
              <a:cxn ang="0">
                <a:pos x="2147483646" y="0"/>
              </a:cxn>
              <a:cxn ang="0">
                <a:pos x="2147483646" y="2147483646"/>
              </a:cxn>
            </a:cxnLst>
            <a:pathLst>
              <a:path w="7007" h="72">
                <a:moveTo>
                  <a:pt x="7007" y="72"/>
                </a:moveTo>
                <a:lnTo>
                  <a:pt x="0" y="72"/>
                </a:lnTo>
                <a:lnTo>
                  <a:pt x="0" y="57"/>
                </a:lnTo>
                <a:lnTo>
                  <a:pt x="7007" y="57"/>
                </a:lnTo>
                <a:lnTo>
                  <a:pt x="7007" y="72"/>
                </a:lnTo>
                <a:close/>
                <a:moveTo>
                  <a:pt x="7007" y="44"/>
                </a:moveTo>
                <a:lnTo>
                  <a:pt x="0" y="44"/>
                </a:lnTo>
                <a:lnTo>
                  <a:pt x="0" y="0"/>
                </a:lnTo>
                <a:lnTo>
                  <a:pt x="7007" y="0"/>
                </a:lnTo>
                <a:lnTo>
                  <a:pt x="7007" y="44"/>
                </a:lnTo>
                <a:close/>
              </a:path>
            </a:pathLst>
          </a:custGeom>
          <a:solidFill>
            <a:srgbClr val="003399">
              <a:alpha val="100000"/>
            </a:srgbClr>
          </a:solidFill>
          <a:ln w="1588" cap="flat" cmpd="sng">
            <a:solidFill>
              <a:srgbClr val="003399">
                <a:alpha val="100000"/>
              </a:srgbClr>
            </a:solidFill>
            <a:prstDash val="solid"/>
            <a:round/>
            <a:headEnd type="none" w="med" len="med"/>
            <a:tailEnd type="none" w="med" len="med"/>
          </a:ln>
        </p:spPr>
        <p:txBody>
          <a:bodyPr/>
          <a:p>
            <a:endParaRPr lang="zh-CN" altLang="en-US"/>
          </a:p>
        </p:txBody>
      </p:sp>
      <p:sp>
        <p:nvSpPr>
          <p:cNvPr id="2" name="内容占位符 1"/>
          <p:cNvSpPr>
            <a:spLocks noGrp="1"/>
          </p:cNvSpPr>
          <p:nvPr>
            <p:ph/>
          </p:nvPr>
        </p:nvSpPr>
        <p:spPr>
          <a:xfrm>
            <a:off x="914400" y="609600"/>
            <a:ext cx="10363200" cy="5257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Rectangle 4"/>
          <p:cNvSpPr>
            <a:spLocks noGrp="1" noChangeArrowheads="1"/>
          </p:cNvSpPr>
          <p:nvPr>
            <p:ph type="dt" sz="half" idx="2"/>
          </p:nvPr>
        </p:nvSpPr>
        <p:spPr bwMode="auto">
          <a:xfrm>
            <a:off x="914400" y="6248400"/>
            <a:ext cx="2540000" cy="457200"/>
          </a:xfrm>
          <a:prstGeom prst="rect">
            <a:avLst/>
          </a:prstGeom>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12" name="Rectangle 5"/>
          <p:cNvSpPr>
            <a:spLocks noGrp="1" noChangeArrowheads="1"/>
          </p:cNvSpPr>
          <p:nvPr>
            <p:ph type="ftr" sz="quarter" idx="3"/>
          </p:nvPr>
        </p:nvSpPr>
        <p:spPr bwMode="auto">
          <a:xfrm>
            <a:off x="912284" y="6245225"/>
            <a:ext cx="9408584" cy="476250"/>
          </a:xfrm>
          <a:prstGeom prst="rect">
            <a:avLst/>
          </a:prstGeom>
        </p:spPr>
        <p:txBody>
          <a:bodyPr vert="horz" wrap="square" lIns="91440" tIns="45720" rIns="91440" bIns="45720" numCol="1" anchor="t" anchorCtr="0" compatLnSpc="1"/>
          <a:lstStyle>
            <a:lvl1pPr>
              <a:defRPr sz="1600">
                <a:ea typeface="方正舒体" panose="02010601030101010101" pitchFamily="2"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Times New Roman" panose="02020603050405020304" pitchFamily="18" charset="0"/>
                <a:ea typeface="方正舒体" panose="02010601030101010101" pitchFamily="2" charset="-122"/>
                <a:cs typeface="+mn-cs"/>
              </a:rPr>
              <a:t>－－－－－－－－－－－－－－－－－－－－－－－－－－－－－</a:t>
            </a:r>
            <a:endParaRPr kumimoji="0" lang="zh-CN" altLang="en-US" sz="1600" b="1" i="0" u="none" strike="noStrike" kern="1200" cap="none" spc="0" normalizeH="0" baseline="0" noProof="0" dirty="0">
              <a:ln>
                <a:noFill/>
              </a:ln>
              <a:solidFill>
                <a:schemeClr val="tx1"/>
              </a:solidFill>
              <a:effectLst/>
              <a:uLnTx/>
              <a:uFillTx/>
              <a:latin typeface="Times New Roman" panose="02020603050405020304" pitchFamily="18" charset="0"/>
              <a:ea typeface="方正舒体" panose="0201060103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Times New Roman" panose="02020603050405020304" pitchFamily="18" charset="0"/>
                <a:ea typeface="华文行楷" panose="02010800040101010101" pitchFamily="2" charset="-122"/>
                <a:cs typeface="+mn-cs"/>
              </a:rPr>
              <a:t> </a:t>
            </a:r>
            <a:endParaRPr kumimoji="0" lang="zh-CN" altLang="en-US" sz="1800" b="1" i="0" u="none" strike="noStrike" kern="1200" cap="none" spc="0" normalizeH="0" baseline="0" noProof="0" dirty="0">
              <a:ln>
                <a:noFill/>
              </a:ln>
              <a:solidFill>
                <a:schemeClr val="tx1"/>
              </a:solidFill>
              <a:effectLst/>
              <a:uLnTx/>
              <a:uFillTx/>
              <a:latin typeface="Times New Roman" panose="02020603050405020304" pitchFamily="18" charset="0"/>
              <a:ea typeface="华文行楷" panose="02010800040101010101" pitchFamily="2" charset="-122"/>
              <a:cs typeface="+mn-cs"/>
            </a:endParaRPr>
          </a:p>
        </p:txBody>
      </p:sp>
      <p:sp>
        <p:nvSpPr>
          <p:cNvPr id="13" name="Rectangle 6"/>
          <p:cNvSpPr>
            <a:spLocks noGrp="1" noChangeArrowheads="1"/>
          </p:cNvSpPr>
          <p:nvPr>
            <p:ph type="sldNum" sz="quarter" idx="4"/>
          </p:nvPr>
        </p:nvSpPr>
        <p:spPr bwMode="auto">
          <a:xfrm>
            <a:off x="8737600" y="6248400"/>
            <a:ext cx="2540000" cy="457200"/>
          </a:xfrm>
          <a:prstGeom prst="rect">
            <a:avLst/>
          </a:prstGeom>
        </p:spPr>
        <p:txBody>
          <a:bodyPr vert="horz" wrap="square" lIns="91440" tIns="45720" rIns="91440" bIns="45720" numCol="1" anchor="t" anchorCtr="0" compatLnSpc="1"/>
          <a:p>
            <a:pPr algn="r"/>
            <a:fld id="{9A0DB2DC-4C9A-4742-B13C-FB6460FD3503}" type="slidenum">
              <a:rPr lang="en-US" altLang="zh-CN" dirty="0"/>
            </a:fld>
            <a:endParaRPr lang="en-US" altLang="zh-CN"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1.png"/><Relationship Id="rId4" Type="http://schemas.openxmlformats.org/officeDocument/2006/relationships/tags" Target="../tags/tag3.xml"/><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8" Type="http://schemas.openxmlformats.org/officeDocument/2006/relationships/theme" Target="../theme/theme3.xml"/><Relationship Id="rId27" Type="http://schemas.openxmlformats.org/officeDocument/2006/relationships/image" Target="../media/image1.png"/><Relationship Id="rId26" Type="http://schemas.openxmlformats.org/officeDocument/2006/relationships/tags" Target="../tags/tag147.xml"/><Relationship Id="rId25" Type="http://schemas.openxmlformats.org/officeDocument/2006/relationships/tags" Target="../tags/tag146.xml"/><Relationship Id="rId24" Type="http://schemas.openxmlformats.org/officeDocument/2006/relationships/tags" Target="../tags/tag145.xml"/><Relationship Id="rId23" Type="http://schemas.openxmlformats.org/officeDocument/2006/relationships/tags" Target="../tags/tag144.xml"/><Relationship Id="rId22" Type="http://schemas.openxmlformats.org/officeDocument/2006/relationships/tags" Target="../tags/tag143.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slideLayout" Target="../slideLayouts/slideLayout6.xml"/><Relationship Id="rId19" Type="http://schemas.openxmlformats.org/officeDocument/2006/relationships/image" Target="../media/image3.png"/><Relationship Id="rId18" Type="http://schemas.openxmlformats.org/officeDocument/2006/relationships/slideLayout" Target="../slideLayouts/slideLayout22.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914400" y="609600"/>
            <a:ext cx="103632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914400" y="1981200"/>
            <a:ext cx="10363200" cy="38862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lstStyle>
            <a:lvl1pPr algn="l">
              <a:defRPr sz="1400">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29" name="Rectangle 5"/>
          <p:cNvSpPr>
            <a:spLocks noGrp="1" noChangeArrowheads="1"/>
          </p:cNvSpPr>
          <p:nvPr>
            <p:ph type="ftr" sz="quarter" idx="3"/>
          </p:nvPr>
        </p:nvSpPr>
        <p:spPr bwMode="auto">
          <a:xfrm>
            <a:off x="1016000" y="5943600"/>
            <a:ext cx="10261600" cy="685800"/>
          </a:xfrm>
          <a:prstGeom prst="rect">
            <a:avLst/>
          </a:prstGeom>
          <a:noFill/>
          <a:ln>
            <a:noFill/>
          </a:ln>
          <a:effectLst/>
        </p:spPr>
        <p:txBody>
          <a:bodyPr vert="horz" wrap="square" lIns="91440" tIns="45720" rIns="91440" bIns="45720" numCol="1" anchor="t" anchorCtr="0" compatLnSpc="1"/>
          <a:lstStyle>
            <a:lvl1pPr>
              <a:defRPr sz="2000" b="1">
                <a:ea typeface="方正舒体" panose="02010601030101010101" pitchFamily="2"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方正舒体" panose="02010601030101010101" pitchFamily="2" charset="-122"/>
                <a:cs typeface="+mn-cs"/>
              </a:rPr>
              <a:t>－－－－－－－－－－－－－－－－－－－－－－－－－－－－－</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方正舒体" panose="0201060103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华文行楷" panose="02010800040101010101" pitchFamily="2" charset="-122"/>
                <a:cs typeface="+mn-cs"/>
              </a:rPr>
              <a:t> </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华文行楷" panose="02010800040101010101" pitchFamily="2" charset="-122"/>
              <a:cs typeface="+mn-cs"/>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lstStyle>
            <a:lvl1pPr algn="r">
              <a:defRPr sz="1400">
                <a:ea typeface="宋体" panose="02010600030101010101" pitchFamily="2" charset="-122"/>
              </a:defRPr>
            </a:lvl1pPr>
          </a:lstStyle>
          <a:p>
            <a:pPr lvl="0"/>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
        <p:nvSpPr>
          <p:cNvPr id="1031" name="Freeform 17"/>
          <p:cNvSpPr>
            <a:spLocks noEditPoints="1"/>
          </p:cNvSpPr>
          <p:nvPr userDrawn="1"/>
        </p:nvSpPr>
        <p:spPr>
          <a:xfrm>
            <a:off x="3860800" y="808038"/>
            <a:ext cx="7414684" cy="57150"/>
          </a:xfrm>
          <a:custGeom>
            <a:avLst/>
            <a:gdLst/>
            <a:ahLst/>
            <a:cxnLst>
              <a:cxn ang="0">
                <a:pos x="2147483646" y="2147483646"/>
              </a:cxn>
              <a:cxn ang="0">
                <a:pos x="0" y="2147483646"/>
              </a:cxn>
              <a:cxn ang="0">
                <a:pos x="0" y="2147483646"/>
              </a:cxn>
              <a:cxn ang="0">
                <a:pos x="2147483646" y="2147483646"/>
              </a:cxn>
              <a:cxn ang="0">
                <a:pos x="2147483646" y="2147483646"/>
              </a:cxn>
              <a:cxn ang="0">
                <a:pos x="2147483646" y="2147483646"/>
              </a:cxn>
              <a:cxn ang="0">
                <a:pos x="0" y="2147483646"/>
              </a:cxn>
              <a:cxn ang="0">
                <a:pos x="0" y="0"/>
              </a:cxn>
              <a:cxn ang="0">
                <a:pos x="2147483646" y="0"/>
              </a:cxn>
              <a:cxn ang="0">
                <a:pos x="2147483646" y="2147483646"/>
              </a:cxn>
            </a:cxnLst>
            <a:pathLst>
              <a:path w="7007" h="72">
                <a:moveTo>
                  <a:pt x="7007" y="72"/>
                </a:moveTo>
                <a:lnTo>
                  <a:pt x="0" y="72"/>
                </a:lnTo>
                <a:lnTo>
                  <a:pt x="0" y="57"/>
                </a:lnTo>
                <a:lnTo>
                  <a:pt x="7007" y="57"/>
                </a:lnTo>
                <a:lnTo>
                  <a:pt x="7007" y="72"/>
                </a:lnTo>
                <a:close/>
                <a:moveTo>
                  <a:pt x="7007" y="44"/>
                </a:moveTo>
                <a:lnTo>
                  <a:pt x="0" y="44"/>
                </a:lnTo>
                <a:lnTo>
                  <a:pt x="0" y="0"/>
                </a:lnTo>
                <a:lnTo>
                  <a:pt x="7007" y="0"/>
                </a:lnTo>
                <a:lnTo>
                  <a:pt x="7007" y="44"/>
                </a:lnTo>
                <a:close/>
              </a:path>
            </a:pathLst>
          </a:custGeom>
          <a:solidFill>
            <a:srgbClr val="003399">
              <a:alpha val="100000"/>
            </a:srgbClr>
          </a:solidFill>
          <a:ln w="1588" cap="flat" cmpd="sng">
            <a:solidFill>
              <a:srgbClr val="003399">
                <a:alpha val="100000"/>
              </a:srgbClr>
            </a:solidFill>
            <a:prstDash val="solid"/>
            <a:round/>
            <a:headEnd type="none" w="med" len="med"/>
            <a:tailEnd type="none" w="med" len="med"/>
          </a:ln>
        </p:spPr>
        <p:txBody>
          <a:bodyPr/>
          <a:p>
            <a:endParaRPr lang="zh-CN" altLang="en-US"/>
          </a:p>
        </p:txBody>
      </p:sp>
      <p:sp>
        <p:nvSpPr>
          <p:cNvPr id="1032" name="Freeform 19"/>
          <p:cNvSpPr>
            <a:spLocks noEditPoints="1"/>
          </p:cNvSpPr>
          <p:nvPr userDrawn="1"/>
        </p:nvSpPr>
        <p:spPr>
          <a:xfrm>
            <a:off x="3860800" y="808038"/>
            <a:ext cx="7414684" cy="57150"/>
          </a:xfrm>
          <a:custGeom>
            <a:avLst/>
            <a:gdLst/>
            <a:ahLst/>
            <a:cxnLst>
              <a:cxn ang="0">
                <a:pos x="2147483646" y="2147483646"/>
              </a:cxn>
              <a:cxn ang="0">
                <a:pos x="0" y="2147483646"/>
              </a:cxn>
              <a:cxn ang="0">
                <a:pos x="0" y="2147483646"/>
              </a:cxn>
              <a:cxn ang="0">
                <a:pos x="2147483646" y="2147483646"/>
              </a:cxn>
              <a:cxn ang="0">
                <a:pos x="2147483646" y="2147483646"/>
              </a:cxn>
              <a:cxn ang="0">
                <a:pos x="2147483646" y="2147483646"/>
              </a:cxn>
              <a:cxn ang="0">
                <a:pos x="0" y="2147483646"/>
              </a:cxn>
              <a:cxn ang="0">
                <a:pos x="0" y="0"/>
              </a:cxn>
              <a:cxn ang="0">
                <a:pos x="2147483646" y="0"/>
              </a:cxn>
              <a:cxn ang="0">
                <a:pos x="2147483646" y="2147483646"/>
              </a:cxn>
            </a:cxnLst>
            <a:pathLst>
              <a:path w="7007" h="72">
                <a:moveTo>
                  <a:pt x="7007" y="72"/>
                </a:moveTo>
                <a:lnTo>
                  <a:pt x="0" y="72"/>
                </a:lnTo>
                <a:lnTo>
                  <a:pt x="0" y="57"/>
                </a:lnTo>
                <a:lnTo>
                  <a:pt x="7007" y="57"/>
                </a:lnTo>
                <a:lnTo>
                  <a:pt x="7007" y="72"/>
                </a:lnTo>
                <a:close/>
                <a:moveTo>
                  <a:pt x="7007" y="44"/>
                </a:moveTo>
                <a:lnTo>
                  <a:pt x="0" y="44"/>
                </a:lnTo>
                <a:lnTo>
                  <a:pt x="0" y="0"/>
                </a:lnTo>
                <a:lnTo>
                  <a:pt x="7007" y="0"/>
                </a:lnTo>
                <a:lnTo>
                  <a:pt x="7007" y="44"/>
                </a:lnTo>
                <a:close/>
              </a:path>
            </a:pathLst>
          </a:custGeom>
          <a:solidFill>
            <a:srgbClr val="003399">
              <a:alpha val="100000"/>
            </a:srgbClr>
          </a:solidFill>
          <a:ln w="1588" cap="flat" cmpd="sng">
            <a:solidFill>
              <a:srgbClr val="003399">
                <a:alpha val="100000"/>
              </a:srgbClr>
            </a:solidFill>
            <a:prstDash val="solid"/>
            <a:round/>
            <a:headEnd type="none" w="med" len="med"/>
            <a:tailEnd type="none" w="med" len="med"/>
          </a:ln>
        </p:spPr>
        <p:txBody>
          <a:bodyPr/>
          <a:p>
            <a:endParaRPr lang="zh-CN" altLang="en-US"/>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3"/>
          <p:cNvSpPr>
            <a:spLocks noGrp="1"/>
          </p:cNvSpPr>
          <p:nvPr>
            <p:ph type="body" idx="1"/>
          </p:nvPr>
        </p:nvSpPr>
        <p:spPr>
          <a:xfrm>
            <a:off x="914400" y="1916113"/>
            <a:ext cx="10363200" cy="3951287"/>
          </a:xfrm>
          <a:prstGeom prst="rect">
            <a:avLst/>
          </a:prstGeom>
          <a:noFill/>
          <a:ln w="9525">
            <a:noFill/>
          </a:ln>
        </p:spPr>
        <p:txBody>
          <a:bodyPr/>
          <a:p>
            <a:pPr lvl="0"/>
            <a:r>
              <a:rPr lang="zh-CN" altLang="en-US" dirty="0"/>
              <a:t>单击此处编辑母版文本样式</a:t>
            </a:r>
            <a:endParaRPr lang="zh-CN" altLang="en-US" dirty="0"/>
          </a:p>
        </p:txBody>
      </p:sp>
      <p:sp>
        <p:nvSpPr>
          <p:cNvPr id="2051"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lstStyle>
            <a:lvl1pPr algn="l">
              <a:defRPr sz="140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2052" name="Rectangle 5"/>
          <p:cNvSpPr>
            <a:spLocks noGrp="1" noChangeArrowheads="1"/>
          </p:cNvSpPr>
          <p:nvPr>
            <p:ph type="ftr" sz="quarter" idx="3"/>
          </p:nvPr>
        </p:nvSpPr>
        <p:spPr bwMode="auto">
          <a:xfrm>
            <a:off x="1016000" y="5943600"/>
            <a:ext cx="10261600" cy="685800"/>
          </a:xfrm>
          <a:prstGeom prst="rect">
            <a:avLst/>
          </a:prstGeom>
          <a:noFill/>
          <a:ln>
            <a:noFill/>
          </a:ln>
          <a:effectLst/>
        </p:spPr>
        <p:txBody>
          <a:bodyPr vert="horz" wrap="square" lIns="91440" tIns="45720" rIns="91440" bIns="45720" numCol="1" anchor="t" anchorCtr="0" compatLnSpc="1"/>
          <a:lstStyle>
            <a:lvl1pPr>
              <a:defRPr sz="2000" b="1">
                <a:ea typeface="方正舒体" panose="02010601030101010101" pitchFamily="2" charset="-122"/>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方正舒体" panose="02010601030101010101" pitchFamily="2" charset="-122"/>
                <a:cs typeface="+mn-cs"/>
              </a:rPr>
              <a:t>－－－－－－－－－－－－－－－－－－－－－－－－－－－－－</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方正舒体" panose="0201060103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华文行楷" panose="02010800040101010101" pitchFamily="2" charset="-122"/>
                <a:cs typeface="+mn-cs"/>
              </a:rPr>
              <a:t> </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华文行楷" panose="02010800040101010101" pitchFamily="2" charset="-122"/>
              <a:cs typeface="+mn-cs"/>
            </a:endParaRPr>
          </a:p>
        </p:txBody>
      </p:sp>
      <p:sp>
        <p:nvSpPr>
          <p:cNvPr id="2053"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lstStyle>
            <a:lvl1pPr algn="r">
              <a:defRPr sz="1400"/>
            </a:lvl1p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
        <p:nvSpPr>
          <p:cNvPr id="2054" name="Freeform 8"/>
          <p:cNvSpPr>
            <a:spLocks noEditPoints="1"/>
          </p:cNvSpPr>
          <p:nvPr userDrawn="1"/>
        </p:nvSpPr>
        <p:spPr>
          <a:xfrm>
            <a:off x="3860800" y="808038"/>
            <a:ext cx="7414684" cy="57150"/>
          </a:xfrm>
          <a:custGeom>
            <a:avLst/>
            <a:gdLst/>
            <a:ahLst/>
            <a:cxnLst>
              <a:cxn ang="0">
                <a:pos x="2147483646" y="2147483646"/>
              </a:cxn>
              <a:cxn ang="0">
                <a:pos x="0" y="2147483646"/>
              </a:cxn>
              <a:cxn ang="0">
                <a:pos x="0" y="2147483646"/>
              </a:cxn>
              <a:cxn ang="0">
                <a:pos x="2147483646" y="2147483646"/>
              </a:cxn>
              <a:cxn ang="0">
                <a:pos x="2147483646" y="2147483646"/>
              </a:cxn>
              <a:cxn ang="0">
                <a:pos x="2147483646" y="2147483646"/>
              </a:cxn>
              <a:cxn ang="0">
                <a:pos x="0" y="2147483646"/>
              </a:cxn>
              <a:cxn ang="0">
                <a:pos x="0" y="0"/>
              </a:cxn>
              <a:cxn ang="0">
                <a:pos x="2147483646" y="0"/>
              </a:cxn>
              <a:cxn ang="0">
                <a:pos x="2147483646" y="2147483646"/>
              </a:cxn>
            </a:cxnLst>
            <a:pathLst>
              <a:path w="7007" h="72">
                <a:moveTo>
                  <a:pt x="7007" y="72"/>
                </a:moveTo>
                <a:lnTo>
                  <a:pt x="0" y="72"/>
                </a:lnTo>
                <a:lnTo>
                  <a:pt x="0" y="57"/>
                </a:lnTo>
                <a:lnTo>
                  <a:pt x="7007" y="57"/>
                </a:lnTo>
                <a:lnTo>
                  <a:pt x="7007" y="72"/>
                </a:lnTo>
                <a:close/>
                <a:moveTo>
                  <a:pt x="7007" y="44"/>
                </a:moveTo>
                <a:lnTo>
                  <a:pt x="0" y="44"/>
                </a:lnTo>
                <a:lnTo>
                  <a:pt x="0" y="0"/>
                </a:lnTo>
                <a:lnTo>
                  <a:pt x="7007" y="0"/>
                </a:lnTo>
                <a:lnTo>
                  <a:pt x="7007" y="44"/>
                </a:lnTo>
                <a:close/>
              </a:path>
            </a:pathLst>
          </a:custGeom>
          <a:solidFill>
            <a:srgbClr val="003399">
              <a:alpha val="100000"/>
            </a:srgbClr>
          </a:solidFill>
          <a:ln w="1588" cap="flat" cmpd="sng">
            <a:solidFill>
              <a:srgbClr val="003399">
                <a:alpha val="100000"/>
              </a:srgbClr>
            </a:solidFill>
            <a:prstDash val="solid"/>
            <a:round/>
            <a:headEnd type="none" w="med" len="med"/>
            <a:tailEnd type="none" w="med" len="med"/>
          </a:ln>
        </p:spPr>
        <p:txBody>
          <a:bodyPr/>
          <a:p>
            <a:endParaRPr lang="zh-CN" altLang="en-US"/>
          </a:p>
        </p:txBody>
      </p:sp>
      <p:sp>
        <p:nvSpPr>
          <p:cNvPr id="2055" name="Freeform 10"/>
          <p:cNvSpPr>
            <a:spLocks noEditPoints="1"/>
          </p:cNvSpPr>
          <p:nvPr userDrawn="1"/>
        </p:nvSpPr>
        <p:spPr>
          <a:xfrm>
            <a:off x="3860800" y="808038"/>
            <a:ext cx="7414684" cy="57150"/>
          </a:xfrm>
          <a:custGeom>
            <a:avLst/>
            <a:gdLst/>
            <a:ahLst/>
            <a:cxnLst>
              <a:cxn ang="0">
                <a:pos x="2147483646" y="2147483646"/>
              </a:cxn>
              <a:cxn ang="0">
                <a:pos x="0" y="2147483646"/>
              </a:cxn>
              <a:cxn ang="0">
                <a:pos x="0" y="2147483646"/>
              </a:cxn>
              <a:cxn ang="0">
                <a:pos x="2147483646" y="2147483646"/>
              </a:cxn>
              <a:cxn ang="0">
                <a:pos x="2147483646" y="2147483646"/>
              </a:cxn>
              <a:cxn ang="0">
                <a:pos x="2147483646" y="2147483646"/>
              </a:cxn>
              <a:cxn ang="0">
                <a:pos x="0" y="2147483646"/>
              </a:cxn>
              <a:cxn ang="0">
                <a:pos x="0" y="0"/>
              </a:cxn>
              <a:cxn ang="0">
                <a:pos x="2147483646" y="0"/>
              </a:cxn>
              <a:cxn ang="0">
                <a:pos x="2147483646" y="2147483646"/>
              </a:cxn>
            </a:cxnLst>
            <a:pathLst>
              <a:path w="7007" h="72">
                <a:moveTo>
                  <a:pt x="7007" y="72"/>
                </a:moveTo>
                <a:lnTo>
                  <a:pt x="0" y="72"/>
                </a:lnTo>
                <a:lnTo>
                  <a:pt x="0" y="57"/>
                </a:lnTo>
                <a:lnTo>
                  <a:pt x="7007" y="57"/>
                </a:lnTo>
                <a:lnTo>
                  <a:pt x="7007" y="72"/>
                </a:lnTo>
                <a:close/>
                <a:moveTo>
                  <a:pt x="7007" y="44"/>
                </a:moveTo>
                <a:lnTo>
                  <a:pt x="0" y="44"/>
                </a:lnTo>
                <a:lnTo>
                  <a:pt x="0" y="0"/>
                </a:lnTo>
                <a:lnTo>
                  <a:pt x="7007" y="0"/>
                </a:lnTo>
                <a:lnTo>
                  <a:pt x="7007" y="44"/>
                </a:lnTo>
                <a:close/>
              </a:path>
            </a:pathLst>
          </a:custGeom>
          <a:solidFill>
            <a:srgbClr val="003399">
              <a:alpha val="100000"/>
            </a:srgbClr>
          </a:solidFill>
          <a:ln w="1588" cap="flat" cmpd="sng">
            <a:solidFill>
              <a:srgbClr val="003399">
                <a:alpha val="100000"/>
              </a:srgbClr>
            </a:solidFill>
            <a:prstDash val="solid"/>
            <a:round/>
            <a:headEnd type="none" w="med" len="med"/>
            <a:tailEnd type="none" w="med" len="med"/>
          </a:ln>
        </p:spPr>
        <p:txBody>
          <a:bodyPr/>
          <a:p>
            <a:endParaRPr lang="zh-CN" altLang="en-US"/>
          </a:p>
        </p:txBody>
      </p:sp>
      <p:sp>
        <p:nvSpPr>
          <p:cNvPr id="2056" name="Rectangle 19"/>
          <p:cNvSpPr>
            <a:spLocks noGrp="1"/>
          </p:cNvSpPr>
          <p:nvPr>
            <p:ph type="title"/>
          </p:nvPr>
        </p:nvSpPr>
        <p:spPr>
          <a:xfrm>
            <a:off x="914400" y="609600"/>
            <a:ext cx="10363200" cy="1143000"/>
          </a:xfrm>
          <a:prstGeom prst="rect">
            <a:avLst/>
          </a:prstGeom>
          <a:noFill/>
          <a:ln w="9525">
            <a:noFill/>
          </a:ln>
        </p:spPr>
        <p:txBody>
          <a:bodyPr anchor="ctr" anchorCtr="0"/>
          <a:p>
            <a:pPr lvl="0"/>
            <a:r>
              <a:rPr lang="zh-CN" altLang="en-US" dirty="0"/>
              <a:t>单击此处编辑母版标题样式</a:t>
            </a:r>
            <a:endParaRPr lang="zh-CN" altLang="en-US" dirty="0"/>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ransition>
    <p:blinds dir="vert"/>
  </p:transition>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imes New Roman" panose="02020603050405020304" pitchFamily="18" charset="0"/>
          <a:ea typeface="宋体" panose="02010600030101010101" pitchFamily="2" charset="-122"/>
        </a:defRPr>
      </a:lvl2pPr>
      <a:lvl3pPr algn="l" rtl="0" eaLnBrk="0" fontAlgn="base" hangingPunct="0">
        <a:spcBef>
          <a:spcPct val="0"/>
        </a:spcBef>
        <a:spcAft>
          <a:spcPct val="0"/>
        </a:spcAft>
        <a:defRPr sz="2800" b="1">
          <a:solidFill>
            <a:schemeClr val="tx2"/>
          </a:solidFill>
          <a:latin typeface="Times New Roman" panose="02020603050405020304" pitchFamily="18" charset="0"/>
          <a:ea typeface="宋体" panose="02010600030101010101" pitchFamily="2" charset="-122"/>
        </a:defRPr>
      </a:lvl3pPr>
      <a:lvl4pPr algn="l" rtl="0" eaLnBrk="0" fontAlgn="base" hangingPunct="0">
        <a:spcBef>
          <a:spcPct val="0"/>
        </a:spcBef>
        <a:spcAft>
          <a:spcPct val="0"/>
        </a:spcAft>
        <a:defRPr sz="2800" b="1">
          <a:solidFill>
            <a:schemeClr val="tx2"/>
          </a:solidFill>
          <a:latin typeface="Times New Roman" panose="02020603050405020304" pitchFamily="18" charset="0"/>
          <a:ea typeface="宋体" panose="02010600030101010101" pitchFamily="2" charset="-122"/>
        </a:defRPr>
      </a:lvl4pPr>
      <a:lvl5pPr algn="l" rtl="0" eaLnBrk="0" fontAlgn="base" hangingPunct="0">
        <a:spcBef>
          <a:spcPct val="0"/>
        </a:spcBef>
        <a:spcAft>
          <a:spcPct val="0"/>
        </a:spcAft>
        <a:defRPr sz="2800" b="1">
          <a:solidFill>
            <a:schemeClr val="tx2"/>
          </a:solidFill>
          <a:latin typeface="Times New Roman" panose="02020603050405020304" pitchFamily="18" charset="0"/>
          <a:ea typeface="宋体" panose="02010600030101010101" pitchFamily="2" charset="-122"/>
        </a:defRPr>
      </a:lvl5pPr>
      <a:lvl6pPr marL="457200" algn="l" rtl="0" eaLnBrk="0" fontAlgn="base" hangingPunct="0">
        <a:spcBef>
          <a:spcPct val="0"/>
        </a:spcBef>
        <a:spcAft>
          <a:spcPct val="0"/>
        </a:spcAft>
        <a:defRPr sz="2800" b="1">
          <a:solidFill>
            <a:schemeClr val="tx2"/>
          </a:solidFill>
          <a:latin typeface="Times New Roman" panose="02020603050405020304" pitchFamily="18" charset="0"/>
          <a:ea typeface="宋体" panose="02010600030101010101" pitchFamily="2" charset="-122"/>
        </a:defRPr>
      </a:lvl6pPr>
      <a:lvl7pPr marL="914400" algn="l" rtl="0" eaLnBrk="0" fontAlgn="base" hangingPunct="0">
        <a:spcBef>
          <a:spcPct val="0"/>
        </a:spcBef>
        <a:spcAft>
          <a:spcPct val="0"/>
        </a:spcAft>
        <a:defRPr sz="2800" b="1">
          <a:solidFill>
            <a:schemeClr val="tx2"/>
          </a:solidFill>
          <a:latin typeface="Times New Roman" panose="02020603050405020304" pitchFamily="18" charset="0"/>
          <a:ea typeface="宋体" panose="02010600030101010101" pitchFamily="2" charset="-122"/>
        </a:defRPr>
      </a:lvl7pPr>
      <a:lvl8pPr marL="1371600" algn="l" rtl="0" eaLnBrk="0" fontAlgn="base" hangingPunct="0">
        <a:spcBef>
          <a:spcPct val="0"/>
        </a:spcBef>
        <a:spcAft>
          <a:spcPct val="0"/>
        </a:spcAft>
        <a:defRPr sz="2800" b="1">
          <a:solidFill>
            <a:schemeClr val="tx2"/>
          </a:solidFill>
          <a:latin typeface="Times New Roman" panose="02020603050405020304" pitchFamily="18" charset="0"/>
          <a:ea typeface="宋体" panose="02010600030101010101" pitchFamily="2" charset="-122"/>
        </a:defRPr>
      </a:lvl8pPr>
      <a:lvl9pPr marL="1828800" algn="l" rtl="0" eaLnBrk="0" fontAlgn="base" hangingPunct="0">
        <a:spcBef>
          <a:spcPct val="0"/>
        </a:spcBef>
        <a:spcAft>
          <a:spcPct val="0"/>
        </a:spcAft>
        <a:defRPr sz="2800" b="1">
          <a:solidFill>
            <a:schemeClr val="tx2"/>
          </a:solidFill>
          <a:latin typeface="Times New Roman" panose="02020603050405020304" pitchFamily="18" charset="0"/>
          <a:ea typeface="宋体" panose="02010600030101010101" pitchFamily="2" charset="-122"/>
        </a:defRPr>
      </a:lvl9pPr>
    </p:titleStyle>
    <p:body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vl6pPr marL="2679700" indent="-228600" algn="l" rtl="0" eaLnBrk="0" fontAlgn="base" hangingPunct="0">
        <a:lnSpc>
          <a:spcPct val="120000"/>
        </a:lnSpc>
        <a:spcBef>
          <a:spcPct val="20000"/>
        </a:spcBef>
        <a:spcAft>
          <a:spcPct val="0"/>
        </a:spcAft>
        <a:defRPr sz="2400" b="1">
          <a:solidFill>
            <a:schemeClr val="tx1"/>
          </a:solidFill>
          <a:latin typeface="+mn-lt"/>
          <a:ea typeface="+mn-ea"/>
        </a:defRPr>
      </a:lvl6pPr>
      <a:lvl7pPr marL="3136900" indent="-228600" algn="l" rtl="0" eaLnBrk="0" fontAlgn="base" hangingPunct="0">
        <a:lnSpc>
          <a:spcPct val="120000"/>
        </a:lnSpc>
        <a:spcBef>
          <a:spcPct val="20000"/>
        </a:spcBef>
        <a:spcAft>
          <a:spcPct val="0"/>
        </a:spcAft>
        <a:defRPr sz="2400" b="1">
          <a:solidFill>
            <a:schemeClr val="tx1"/>
          </a:solidFill>
          <a:latin typeface="+mn-lt"/>
          <a:ea typeface="+mn-ea"/>
        </a:defRPr>
      </a:lvl7pPr>
      <a:lvl8pPr marL="3594100" indent="-228600" algn="l" rtl="0" eaLnBrk="0" fontAlgn="base" hangingPunct="0">
        <a:lnSpc>
          <a:spcPct val="120000"/>
        </a:lnSpc>
        <a:spcBef>
          <a:spcPct val="20000"/>
        </a:spcBef>
        <a:spcAft>
          <a:spcPct val="0"/>
        </a:spcAft>
        <a:defRPr sz="2400" b="1">
          <a:solidFill>
            <a:schemeClr val="tx1"/>
          </a:solidFill>
          <a:latin typeface="+mn-lt"/>
          <a:ea typeface="+mn-ea"/>
        </a:defRPr>
      </a:lvl8pPr>
      <a:lvl9pPr marL="4051300" indent="-228600" algn="l" rtl="0" eaLnBrk="0" fontAlgn="base" hangingPunct="0">
        <a:lnSpc>
          <a:spcPct val="120000"/>
        </a:lnSpc>
        <a:spcBef>
          <a:spcPct val="20000"/>
        </a:spcBef>
        <a:spcAft>
          <a:spcPct val="0"/>
        </a:spcAft>
        <a:defRPr sz="24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3.xml"/><Relationship Id="rId1" Type="http://schemas.openxmlformats.org/officeDocument/2006/relationships/image" Target="../media/image15.emf"/></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3.xml"/><Relationship Id="rId1" Type="http://schemas.openxmlformats.org/officeDocument/2006/relationships/image" Target="../media/image16.emf"/></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3.xml"/><Relationship Id="rId1" Type="http://schemas.openxmlformats.org/officeDocument/2006/relationships/image" Target="../media/image17.emf"/></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3.xml"/><Relationship Id="rId1" Type="http://schemas.openxmlformats.org/officeDocument/2006/relationships/image" Target="../media/image18.emf"/></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3.xml"/><Relationship Id="rId1" Type="http://schemas.openxmlformats.org/officeDocument/2006/relationships/image" Target="../media/image19.emf"/></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5" Type="http://schemas.openxmlformats.org/officeDocument/2006/relationships/notesSlide" Target="../notesSlides/notesSlide157.xml"/><Relationship Id="rId4" Type="http://schemas.openxmlformats.org/officeDocument/2006/relationships/vmlDrawing" Target="../drawings/vmlDrawing3.vml"/><Relationship Id="rId3" Type="http://schemas.openxmlformats.org/officeDocument/2006/relationships/slideLayout" Target="../slideLayouts/slideLayout3.xml"/><Relationship Id="rId2" Type="http://schemas.openxmlformats.org/officeDocument/2006/relationships/image" Target="../media/image20.emf"/><Relationship Id="rId1"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3.xml"/><Relationship Id="rId1" Type="http://schemas.openxmlformats.org/officeDocument/2006/relationships/image" Target="../media/image21.emf"/></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3.xml"/><Relationship Id="rId1" Type="http://schemas.openxmlformats.org/officeDocument/2006/relationships/image" Target="../media/image22.emf"/></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9" Type="http://schemas.openxmlformats.org/officeDocument/2006/relationships/notesSlide" Target="../notesSlides/notesSlide183.xml"/><Relationship Id="rId8" Type="http://schemas.openxmlformats.org/officeDocument/2006/relationships/slideLayout" Target="../slideLayouts/slideLayout3.xml"/><Relationship Id="rId7" Type="http://schemas.openxmlformats.org/officeDocument/2006/relationships/image" Target="../media/image29.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hyperlink" Target="http://www.bofety.com/" TargetMode="External"/><Relationship Id="rId7" Type="http://schemas.openxmlformats.org/officeDocument/2006/relationships/tags" Target="../tags/tag160.xml"/><Relationship Id="rId6" Type="http://schemas.openxmlformats.org/officeDocument/2006/relationships/image" Target="../media/image32.jpeg"/><Relationship Id="rId5" Type="http://schemas.openxmlformats.org/officeDocument/2006/relationships/tags" Target="../tags/tag159.xml"/><Relationship Id="rId4" Type="http://schemas.openxmlformats.org/officeDocument/2006/relationships/image" Target="../media/image31.jpeg"/><Relationship Id="rId3" Type="http://schemas.openxmlformats.org/officeDocument/2006/relationships/tags" Target="../tags/tag158.xml"/><Relationship Id="rId2" Type="http://schemas.openxmlformats.org/officeDocument/2006/relationships/tags" Target="../tags/tag157.xml"/><Relationship Id="rId10" Type="http://schemas.openxmlformats.org/officeDocument/2006/relationships/slideLayout" Target="../slideLayouts/slideLayout15.xml"/><Relationship Id="rId1" Type="http://schemas.openxmlformats.org/officeDocument/2006/relationships/image" Target="../media/image30.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tags" Target="../tags/tag156.xml"/><Relationship Id="rId5" Type="http://schemas.openxmlformats.org/officeDocument/2006/relationships/image" Target="../media/image1.png"/><Relationship Id="rId4" Type="http://schemas.openxmlformats.org/officeDocument/2006/relationships/tags" Target="../tags/tag15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vmlDrawing" Target="../drawings/vmlDrawing1.vml"/><Relationship Id="rId3" Type="http://schemas.openxmlformats.org/officeDocument/2006/relationships/slideLayout" Target="../slideLayouts/slideLayout4.xml"/><Relationship Id="rId2" Type="http://schemas.openxmlformats.org/officeDocument/2006/relationships/image" Target="../media/image7.emf"/><Relationship Id="rId1"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7" Type="http://schemas.openxmlformats.org/officeDocument/2006/relationships/notesSlide" Target="../notesSlides/notesSlide68.xml"/><Relationship Id="rId6"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5" Type="http://schemas.openxmlformats.org/officeDocument/2006/relationships/notesSlide" Target="../notesSlides/notesSlide91.xml"/><Relationship Id="rId4" Type="http://schemas.openxmlformats.org/officeDocument/2006/relationships/vmlDrawing" Target="../drawings/vmlDrawing2.vml"/><Relationship Id="rId3" Type="http://schemas.openxmlformats.org/officeDocument/2006/relationships/slideLayout" Target="../slideLayouts/slideLayout4.xml"/><Relationship Id="rId2" Type="http://schemas.openxmlformats.org/officeDocument/2006/relationships/image" Target="../media/image14.emf"/><Relationship Id="rId1" Type="http://schemas.openxmlformats.org/officeDocument/2006/relationships/oleObject" Target="../embeddings/oleObject2.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水利工程建设</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安全生产标准化管理</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3555" name="Rectangle 2"/>
          <p:cNvSpPr>
            <a:spLocks noGrp="1"/>
          </p:cNvSpPr>
          <p:nvPr>
            <p:ph type="body"/>
          </p:nvPr>
        </p:nvSpPr>
        <p:spPr>
          <a:xfrm>
            <a:off x="2209800" y="1125538"/>
            <a:ext cx="7772400" cy="4741862"/>
          </a:xfrm>
        </p:spPr>
        <p:txBody>
          <a:bodyPr vert="horz" wrap="square" lIns="91440" tIns="45720" rIns="91440" bIns="45720" anchor="t" anchorCtr="0"/>
          <a:p>
            <a:pPr marL="0" indent="624205" eaLnBrk="1" hangingPunct="1"/>
            <a:r>
              <a:rPr lang="zh-CN" altLang="en-US" sz="2400" dirty="0">
                <a:latin typeface="宋体" panose="02010600030101010101" pitchFamily="2" charset="-122"/>
              </a:rPr>
              <a:t>二、</a:t>
            </a:r>
            <a:r>
              <a:rPr lang="en-US" altLang="zh-CN" sz="2400" dirty="0">
                <a:latin typeface="宋体" panose="02010600030101010101" pitchFamily="2" charset="-122"/>
              </a:rPr>
              <a:t>安全管理主要内容</a:t>
            </a:r>
            <a:endParaRPr lang="en-US" altLang="zh-CN" sz="2400" dirty="0">
              <a:latin typeface="宋体" panose="02010600030101010101" pitchFamily="2" charset="-122"/>
            </a:endParaRPr>
          </a:p>
          <a:p>
            <a:pPr marL="0" indent="624205" eaLnBrk="1" hangingPunct="1"/>
            <a:r>
              <a:rPr lang="zh-CN" altLang="en-US" sz="2400" dirty="0">
                <a:latin typeface="宋体" panose="02010600030101010101" pitchFamily="2" charset="-122"/>
              </a:rPr>
              <a:t>（</a:t>
            </a:r>
            <a:r>
              <a:rPr lang="en-US" altLang="zh-CN" sz="2400" dirty="0">
                <a:latin typeface="宋体" panose="02010600030101010101" pitchFamily="2" charset="-122"/>
              </a:rPr>
              <a:t>1</a:t>
            </a:r>
            <a:r>
              <a:rPr lang="zh-CN" altLang="en-US" sz="2400" dirty="0">
                <a:latin typeface="宋体" panose="02010600030101010101" pitchFamily="2" charset="-122"/>
              </a:rPr>
              <a:t>）建立安全生产管理组织机构；</a:t>
            </a:r>
            <a:endParaRPr lang="zh-CN" altLang="en-US" sz="2400" dirty="0">
              <a:latin typeface="宋体" panose="02010600030101010101" pitchFamily="2" charset="-122"/>
            </a:endParaRPr>
          </a:p>
          <a:p>
            <a:pPr marL="0" indent="624205" eaLnBrk="1" hangingPunct="1"/>
            <a:r>
              <a:rPr lang="zh-CN" altLang="en-US" sz="2400" dirty="0">
                <a:latin typeface="宋体" panose="02010600030101010101" pitchFamily="2" charset="-122"/>
              </a:rPr>
              <a:t>（</a:t>
            </a:r>
            <a:r>
              <a:rPr lang="en-US" altLang="zh-CN" sz="2400" dirty="0">
                <a:latin typeface="宋体" panose="02010600030101010101" pitchFamily="2" charset="-122"/>
              </a:rPr>
              <a:t>2</a:t>
            </a:r>
            <a:r>
              <a:rPr lang="zh-CN" altLang="en-US" sz="2400" dirty="0">
                <a:latin typeface="宋体" panose="02010600030101010101" pitchFamily="2" charset="-122"/>
              </a:rPr>
              <a:t>）建立安全生产费用保障和使用管理制度，并有效实施。</a:t>
            </a:r>
            <a:endParaRPr lang="en-US" altLang="zh-CN" sz="2400" dirty="0">
              <a:latin typeface="宋体" panose="02010600030101010101" pitchFamily="2" charset="-122"/>
            </a:endParaRPr>
          </a:p>
          <a:p>
            <a:pPr marL="0" indent="624205" eaLnBrk="1" hangingPunct="1"/>
            <a:r>
              <a:rPr lang="zh-CN" altLang="en-US" sz="2400" dirty="0">
                <a:latin typeface="宋体" panose="02010600030101010101" pitchFamily="2" charset="-122"/>
              </a:rPr>
              <a:t>（</a:t>
            </a:r>
            <a:r>
              <a:rPr lang="en-US" altLang="zh-CN" sz="2400" dirty="0"/>
              <a:t>3</a:t>
            </a:r>
            <a:r>
              <a:rPr lang="zh-CN" altLang="en-US" sz="2400" dirty="0">
                <a:latin typeface="宋体" panose="02010600030101010101" pitchFamily="2" charset="-122"/>
              </a:rPr>
              <a:t>）建立安全规章制度并实施；</a:t>
            </a:r>
            <a:endParaRPr lang="zh-CN" altLang="en-US" sz="2400" dirty="0">
              <a:latin typeface="宋体" panose="02010600030101010101" pitchFamily="2" charset="-122"/>
            </a:endParaRPr>
          </a:p>
          <a:p>
            <a:pPr marL="0" indent="624205" eaLnBrk="1" hangingPunct="1"/>
            <a:r>
              <a:rPr lang="zh-CN" altLang="en-US" sz="2400" dirty="0">
                <a:latin typeface="宋体" panose="02010600030101010101" pitchFamily="2" charset="-122"/>
              </a:rPr>
              <a:t>（</a:t>
            </a:r>
            <a:r>
              <a:rPr lang="en-US" altLang="zh-CN" sz="2400" dirty="0">
                <a:latin typeface="宋体" panose="02010600030101010101" pitchFamily="2" charset="-122"/>
              </a:rPr>
              <a:t>4</a:t>
            </a:r>
            <a:r>
              <a:rPr lang="zh-CN" altLang="en-US" sz="2400" dirty="0">
                <a:latin typeface="宋体" panose="02010600030101010101" pitchFamily="2" charset="-122"/>
              </a:rPr>
              <a:t>）监督项目部各机构做好安全工作；</a:t>
            </a:r>
            <a:endParaRPr lang="zh-CN" altLang="en-US" sz="2400" dirty="0">
              <a:latin typeface="宋体" panose="02010600030101010101" pitchFamily="2" charset="-122"/>
            </a:endParaRPr>
          </a:p>
          <a:p>
            <a:pPr marL="0" indent="624205" eaLnBrk="1" hangingPunct="1"/>
            <a:r>
              <a:rPr lang="zh-CN" altLang="en-US" sz="2400" dirty="0">
                <a:latin typeface="宋体" panose="02010600030101010101" pitchFamily="2" charset="-122"/>
              </a:rPr>
              <a:t>（</a:t>
            </a:r>
            <a:r>
              <a:rPr lang="en-US" altLang="zh-CN" sz="2400" dirty="0">
                <a:latin typeface="宋体" panose="02010600030101010101" pitchFamily="2" charset="-122"/>
              </a:rPr>
              <a:t>5</a:t>
            </a:r>
            <a:r>
              <a:rPr lang="zh-CN" altLang="en-US" sz="2400" dirty="0">
                <a:latin typeface="宋体" panose="02010600030101010101" pitchFamily="2" charset="-122"/>
              </a:rPr>
              <a:t>）组织落实安全教育培训、安全检查等日常工作；</a:t>
            </a:r>
            <a:endParaRPr lang="en-US" altLang="zh-CN" sz="2400" dirty="0">
              <a:latin typeface="宋体" panose="02010600030101010101" pitchFamily="2" charset="-122"/>
            </a:endParaRPr>
          </a:p>
          <a:p>
            <a:pPr marL="0" indent="624205" eaLnBrk="1" hangingPunct="1"/>
            <a:r>
              <a:rPr lang="zh-CN" altLang="en-US" sz="2400" dirty="0">
                <a:latin typeface="宋体" panose="02010600030101010101" pitchFamily="2" charset="-122"/>
              </a:rPr>
              <a:t>（</a:t>
            </a:r>
            <a:r>
              <a:rPr lang="en-US" altLang="zh-CN" sz="2400" dirty="0">
                <a:latin typeface="宋体" panose="02010600030101010101" pitchFamily="2" charset="-122"/>
              </a:rPr>
              <a:t>6</a:t>
            </a:r>
            <a:r>
              <a:rPr lang="zh-CN" altLang="en-US" sz="2400" dirty="0">
                <a:latin typeface="宋体" panose="02010600030101010101" pitchFamily="2" charset="-122"/>
              </a:rPr>
              <a:t>）落实安全生产责任考核工作；</a:t>
            </a:r>
            <a:endParaRPr lang="zh-CN" altLang="en-US" sz="2400" dirty="0">
              <a:latin typeface="宋体" panose="02010600030101010101" pitchFamily="2" charset="-122"/>
            </a:endParaRPr>
          </a:p>
          <a:p>
            <a:pPr marL="0" indent="624205" eaLnBrk="1" hangingPunct="1"/>
            <a:endParaRPr lang="zh-CN" altLang="en-US" sz="2400" dirty="0"/>
          </a:p>
        </p:txBody>
      </p:sp>
    </p:spTree>
  </p:cSld>
  <p:clrMapOvr>
    <a:masterClrMapping/>
  </p:clrMapOvr>
  <p:transition>
    <p:blinds dir="ver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Text Box 3"/>
          <p:cNvSpPr txBox="1"/>
          <p:nvPr/>
        </p:nvSpPr>
        <p:spPr>
          <a:xfrm>
            <a:off x="2351088" y="2620963"/>
            <a:ext cx="7632700" cy="131000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10000"/>
              </a:lnSpc>
              <a:spcBef>
                <a:spcPct val="0"/>
              </a:spcBef>
              <a:spcAft>
                <a:spcPct val="50000"/>
              </a:spcAft>
            </a:pPr>
            <a:r>
              <a:rPr lang="en-US" altLang="zh-CN" sz="2400" b="0" dirty="0"/>
              <a:t>        </a:t>
            </a:r>
            <a:r>
              <a:rPr lang="zh-CN" altLang="en-US" sz="2400" b="0" dirty="0">
                <a:latin typeface="宋体" panose="02010600030101010101" pitchFamily="2" charset="-122"/>
              </a:rPr>
              <a:t>职业健康也称为劳动保护，是对职业活动中对身体健康造成危害或引起职业相关病症的有毒有害物质的防范。职业健康管理工作的主要内容包括以下方面。 </a:t>
            </a:r>
            <a:endParaRPr lang="zh-CN" altLang="en-US" sz="2400" b="0" dirty="0">
              <a:latin typeface="宋体" panose="02010600030101010101" pitchFamily="2" charset="-122"/>
            </a:endParaRPr>
          </a:p>
        </p:txBody>
      </p:sp>
      <p:sp>
        <p:nvSpPr>
          <p:cNvPr id="5" name="矩形 4"/>
          <p:cNvSpPr/>
          <p:nvPr/>
        </p:nvSpPr>
        <p:spPr>
          <a:xfrm>
            <a:off x="2351089" y="1753205"/>
            <a:ext cx="5257079"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3.10.1</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职业健康概念</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
        <p:nvSpPr>
          <p:cNvPr id="4" name="TextBox 1"/>
          <p:cNvSpPr txBox="1">
            <a:spLocks noChangeArrowheads="1"/>
          </p:cNvSpPr>
          <p:nvPr/>
        </p:nvSpPr>
        <p:spPr bwMode="auto">
          <a:xfrm>
            <a:off x="2351088" y="1044025"/>
            <a:ext cx="6409208"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28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3.10</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职业健康</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6" name="Text Box 3"/>
          <p:cNvSpPr txBox="1"/>
          <p:nvPr/>
        </p:nvSpPr>
        <p:spPr>
          <a:xfrm>
            <a:off x="2503488" y="2244725"/>
            <a:ext cx="7480300" cy="171577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31825" eaLnBrk="1" hangingPunct="1">
              <a:lnSpc>
                <a:spcPct val="110000"/>
              </a:lnSpc>
              <a:spcBef>
                <a:spcPct val="0"/>
              </a:spcBef>
              <a:spcAft>
                <a:spcPct val="50000"/>
              </a:spcAft>
            </a:pPr>
            <a:r>
              <a:rPr lang="zh-CN" altLang="en-US" sz="2400" b="0" dirty="0">
                <a:latin typeface="宋体" panose="02010600030101010101" pitchFamily="2" charset="-122"/>
              </a:rPr>
              <a:t>职业健康调查包括劳动健康监测和生物监测，识别与掌握职业危害因素的来源、分布及其动态变化，评价其对劳动者健康的危害程度，进而提出改善劳动条件的技术措施和健康要求。</a:t>
            </a:r>
            <a:endParaRPr lang="zh-CN" altLang="en-US" sz="2400" b="0" dirty="0">
              <a:latin typeface="宋体" panose="02010600030101010101" pitchFamily="2" charset="-122"/>
            </a:endParaRPr>
          </a:p>
        </p:txBody>
      </p:sp>
      <p:sp>
        <p:nvSpPr>
          <p:cNvPr id="6" name="矩形 5"/>
          <p:cNvSpPr/>
          <p:nvPr/>
        </p:nvSpPr>
        <p:spPr>
          <a:xfrm>
            <a:off x="2503489" y="1428943"/>
            <a:ext cx="5257079"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3.10.2</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职业健康调查</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4" name="Text Box 8"/>
          <p:cNvSpPr txBox="1"/>
          <p:nvPr/>
        </p:nvSpPr>
        <p:spPr>
          <a:xfrm>
            <a:off x="2279650" y="2133600"/>
            <a:ext cx="7681913" cy="2447925"/>
          </a:xfrm>
          <a:prstGeom prst="rect">
            <a:avLst/>
          </a:prstGeom>
          <a:noFill/>
          <a:ln w="9525">
            <a:noFill/>
          </a:ln>
        </p:spPr>
        <p:txBody>
          <a:bodyPr tIns="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22300" algn="just">
              <a:lnSpc>
                <a:spcPct val="100000"/>
              </a:lnSpc>
              <a:spcBef>
                <a:spcPct val="0"/>
              </a:spcBef>
            </a:pPr>
            <a:r>
              <a:rPr lang="zh-CN" altLang="en-US" sz="2400" dirty="0">
                <a:latin typeface="宋体" panose="02010600030101010101" pitchFamily="2" charset="-122"/>
              </a:rPr>
              <a:t>水利工程中的职业危害主要有粉尘、毒物、红外、紫外辐射、噪声、振动及高温。</a:t>
            </a:r>
            <a:endParaRPr lang="zh-CN" altLang="en-US" sz="2400" dirty="0">
              <a:latin typeface="宋体" panose="02010600030101010101" pitchFamily="2" charset="-122"/>
            </a:endParaRPr>
          </a:p>
          <a:p>
            <a:pPr marL="0" lvl="0" indent="622300">
              <a:lnSpc>
                <a:spcPct val="100000"/>
              </a:lnSpc>
              <a:spcBef>
                <a:spcPct val="30000"/>
              </a:spcBef>
            </a:pPr>
            <a:r>
              <a:rPr lang="zh-CN" altLang="en-US" sz="2400" b="0" dirty="0">
                <a:ea typeface="楷体_GB2312" pitchFamily="1" charset="-122"/>
              </a:rPr>
              <a:t>以上职业危害因素可以多种并存，加重危害程度，如水利工程建设施工过程中的振动与噪声的共同作用，可加重听力损伤；粉尘在高温环境下可增加肺通气量，增加粉尘吸入，对人体产生不利影响。</a:t>
            </a:r>
            <a:endParaRPr lang="zh-CN" altLang="en-US" sz="2400" dirty="0">
              <a:latin typeface="宋体" panose="02010600030101010101" pitchFamily="2" charset="-122"/>
            </a:endParaRPr>
          </a:p>
        </p:txBody>
      </p:sp>
    </p:spTree>
  </p:cSld>
  <p:clrMapOvr>
    <a:masterClrMapping/>
  </p:clrMapOvr>
  <p:transition>
    <p:blinds dir="ver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2" name="Text Box 3"/>
          <p:cNvSpPr txBox="1"/>
          <p:nvPr/>
        </p:nvSpPr>
        <p:spPr>
          <a:xfrm>
            <a:off x="2566988" y="1617663"/>
            <a:ext cx="7343775" cy="333946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541655" eaLnBrk="1" hangingPunct="1">
              <a:lnSpc>
                <a:spcPct val="110000"/>
              </a:lnSpc>
              <a:spcBef>
                <a:spcPct val="0"/>
              </a:spcBef>
              <a:spcAft>
                <a:spcPct val="50000"/>
              </a:spcAft>
            </a:pPr>
            <a:r>
              <a:rPr lang="zh-CN" altLang="en-US" sz="2400" b="0" dirty="0">
                <a:latin typeface="宋体" panose="02010600030101010101" pitchFamily="2" charset="-122"/>
              </a:rPr>
              <a:t>近年来，国家先后颁布了</a:t>
            </a:r>
            <a:r>
              <a:rPr lang="en-US" altLang="zh-CN" sz="2400" b="0" dirty="0">
                <a:latin typeface="宋体" panose="02010600030101010101" pitchFamily="2" charset="-122"/>
              </a:rPr>
              <a:t>《</a:t>
            </a:r>
            <a:r>
              <a:rPr lang="zh-CN" altLang="en-US" sz="2400" b="0" dirty="0">
                <a:latin typeface="宋体" panose="02010600030101010101" pitchFamily="2" charset="-122"/>
              </a:rPr>
              <a:t>工业企业设计卫生标准</a:t>
            </a:r>
            <a:r>
              <a:rPr lang="en-US" altLang="zh-CN" sz="2400" b="0" dirty="0">
                <a:latin typeface="宋体" panose="02010600030101010101" pitchFamily="2" charset="-122"/>
              </a:rPr>
              <a:t>》</a:t>
            </a:r>
            <a:r>
              <a:rPr lang="zh-CN" altLang="en-US" sz="2400" b="0" dirty="0">
                <a:latin typeface="宋体" panose="02010600030101010101" pitchFamily="2" charset="-122"/>
              </a:rPr>
              <a:t>、</a:t>
            </a:r>
            <a:r>
              <a:rPr lang="en-US" altLang="zh-CN" sz="2400" b="0" dirty="0">
                <a:latin typeface="宋体" panose="02010600030101010101" pitchFamily="2" charset="-122"/>
              </a:rPr>
              <a:t>《</a:t>
            </a:r>
            <a:r>
              <a:rPr lang="zh-CN" altLang="en-US" sz="2400" b="0" dirty="0">
                <a:latin typeface="宋体" panose="02010600030101010101" pitchFamily="2" charset="-122"/>
              </a:rPr>
              <a:t>工作场所有害因素职业接触限值</a:t>
            </a:r>
            <a:r>
              <a:rPr lang="en-US" altLang="zh-CN" sz="2400" b="0" dirty="0">
                <a:latin typeface="宋体" panose="02010600030101010101" pitchFamily="2" charset="-122"/>
              </a:rPr>
              <a:t>》</a:t>
            </a:r>
            <a:r>
              <a:rPr lang="zh-CN" altLang="en-US" sz="2400" b="0" dirty="0">
                <a:latin typeface="宋体" panose="02010600030101010101" pitchFamily="2" charset="-122"/>
              </a:rPr>
              <a:t>等国家标准，对于劳动安全健康的监督检查、促进企业改善劳动条件具有重要作用。在这些标准中，劳动条件分级就是在众多企业、工种中按劳动条件进行排序。</a:t>
            </a:r>
            <a:r>
              <a:rPr lang="zh-CN" altLang="en-US" sz="2400" b="0" dirty="0">
                <a:latin typeface="宋体" panose="02010600030101010101" pitchFamily="2" charset="-122"/>
              </a:rPr>
              <a:t>发电</a:t>
            </a:r>
            <a:r>
              <a:rPr lang="zh-CN" altLang="en-US" sz="2400" b="0" dirty="0">
                <a:latin typeface="宋体" panose="02010600030101010101" pitchFamily="2" charset="-122"/>
              </a:rPr>
              <a:t>企业应根据劳动条件排序情况，针对不同级别采取相应的管理和防范措施，突出重点检查、控制，逐步改善劳动条件，减少和消除职业危害。 </a:t>
            </a:r>
            <a:endParaRPr lang="zh-CN" altLang="en-US" sz="2400" b="0" dirty="0">
              <a:latin typeface="宋体" panose="02010600030101010101" pitchFamily="2" charset="-122"/>
            </a:endParaRPr>
          </a:p>
        </p:txBody>
      </p:sp>
      <p:sp>
        <p:nvSpPr>
          <p:cNvPr id="4" name="矩形 3"/>
          <p:cNvSpPr/>
          <p:nvPr/>
        </p:nvSpPr>
        <p:spPr>
          <a:xfrm>
            <a:off x="2503489" y="908720"/>
            <a:ext cx="7407274"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3.10.3</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改善劳动、工作、生活条件 </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6" name="Rectangle 3"/>
          <p:cNvSpPr>
            <a:spLocks noGrp="1" noChangeArrowheads="1"/>
          </p:cNvSpPr>
          <p:nvPr>
            <p:ph type="body" idx="1"/>
          </p:nvPr>
        </p:nvSpPr>
        <p:spPr>
          <a:xfrm>
            <a:off x="2209800" y="1268413"/>
            <a:ext cx="7772400" cy="3951288"/>
          </a:xfrm>
        </p:spPr>
        <p:txBody>
          <a:bodyPr vert="horz" wrap="square" lIns="91440" tIns="45720" rIns="91440" bIns="45720" numCol="1" anchor="t" anchorCtr="0" compatLnSpc="1"/>
          <a:lstStyle/>
          <a:p>
            <a:pPr marL="0" marR="0" lvl="0" indent="533400" algn="l" defTabSz="914400" rtl="0" eaLnBrk="1" fontAlgn="base" latinLnBrk="0" hangingPunct="1">
              <a:lnSpc>
                <a:spcPct val="120000"/>
              </a:lnSpc>
              <a:spcBef>
                <a:spcPct val="20000"/>
              </a:spcBef>
              <a:spcAft>
                <a:spcPct val="0"/>
              </a:spcAft>
              <a:buClrTx/>
              <a:buSzTx/>
              <a:buFontTx/>
              <a:buNone/>
              <a:defRPr/>
            </a:pPr>
            <a:r>
              <a:rPr kumimoji="0" lang="zh-CN" altLang="en-US" sz="2400" b="1" i="0" u="none" strike="noStrike" kern="0" cap="none" spc="0" normalizeH="0" baseline="0" noProof="0" dirty="0">
                <a:ln>
                  <a:noFill/>
                </a:ln>
                <a:solidFill>
                  <a:srgbClr val="FF0000"/>
                </a:solidFill>
                <a:effectLst/>
                <a:uLnTx/>
                <a:uFillTx/>
                <a:latin typeface="+mn-lt"/>
                <a:ea typeface="+mn-ea"/>
                <a:cs typeface="+mn-cs"/>
              </a:rPr>
              <a:t>（一）防尘措施</a:t>
            </a:r>
            <a:endParaRPr kumimoji="0" lang="zh-CN" altLang="en-US" sz="2400" b="1" i="0" u="none" strike="noStrike" kern="0" cap="none" spc="0" normalizeH="0" baseline="0" noProof="0" dirty="0">
              <a:ln>
                <a:noFill/>
              </a:ln>
              <a:solidFill>
                <a:srgbClr val="FF0000"/>
              </a:solidFill>
              <a:effectLst/>
              <a:uLnTx/>
              <a:uFillTx/>
              <a:latin typeface="+mn-lt"/>
              <a:ea typeface="+mn-ea"/>
              <a:cs typeface="+mn-cs"/>
            </a:endParaRPr>
          </a:p>
          <a:p>
            <a:pPr marL="0" marR="0" lvl="0" indent="533400" algn="l" defTabSz="914400" rtl="0" eaLnBrk="1" fontAlgn="base" latinLnBrk="0" hangingPunct="1">
              <a:lnSpc>
                <a:spcPct val="120000"/>
              </a:lnSpc>
              <a:spcBef>
                <a:spcPct val="20000"/>
              </a:spcBef>
              <a:spcAft>
                <a:spcPct val="0"/>
              </a:spcAft>
              <a:buClrTx/>
              <a:buSzTx/>
              <a:buFontTx/>
              <a:buNone/>
              <a:defRPr/>
            </a:pPr>
            <a:r>
              <a:rPr kumimoji="0" lang="zh-CN" altLang="en-US" sz="2400" b="1" i="0" u="none" strike="noStrike" kern="0" cap="none" spc="0" normalizeH="0" baseline="0" noProof="0" dirty="0">
                <a:ln>
                  <a:noFill/>
                </a:ln>
                <a:solidFill>
                  <a:schemeClr val="tx1"/>
                </a:solidFill>
                <a:effectLst/>
                <a:uLnTx/>
                <a:uFillTx/>
                <a:latin typeface="+mn-lt"/>
                <a:ea typeface="+mn-ea"/>
                <a:cs typeface="+mn-cs"/>
              </a:rPr>
              <a:t>采用工程技术措施消除和降低粉尘危害，是治本的对策，是防止尘肺发生的根本措施。</a:t>
            </a:r>
            <a:endParaRPr kumimoji="0" lang="zh-CN" altLang="en-US" sz="2400" b="1" i="0" u="none" strike="noStrike" kern="0" cap="none" spc="0" normalizeH="0" baseline="0" noProof="0" dirty="0">
              <a:ln>
                <a:noFill/>
              </a:ln>
              <a:solidFill>
                <a:schemeClr val="tx1"/>
              </a:solidFill>
              <a:effectLst/>
              <a:uLnTx/>
              <a:uFillTx/>
              <a:latin typeface="+mn-lt"/>
              <a:ea typeface="+mn-ea"/>
              <a:cs typeface="+mn-cs"/>
            </a:endParaRPr>
          </a:p>
          <a:p>
            <a:pPr marL="342900" marR="0" lvl="0" indent="190500" algn="l" defTabSz="914400" rtl="0" eaLnBrk="1" fontAlgn="base" latinLnBrk="0" hangingPunct="1">
              <a:lnSpc>
                <a:spcPct val="120000"/>
              </a:lnSpc>
              <a:spcBef>
                <a:spcPct val="20000"/>
              </a:spcBef>
              <a:spcAft>
                <a:spcPct val="0"/>
              </a:spcAft>
              <a:buClrTx/>
              <a:buSzTx/>
              <a:buFontTx/>
              <a:buNone/>
              <a:defRPr/>
            </a:pPr>
            <a:endParaRPr kumimoji="0" lang="en-US" altLang="zh-CN" sz="2400" b="1" i="0" u="none" strike="noStrike" kern="0" cap="none" spc="0" normalizeH="0" baseline="0" noProof="0" dirty="0">
              <a:ln>
                <a:noFill/>
              </a:ln>
              <a:solidFill>
                <a:schemeClr val="tx1"/>
              </a:solidFill>
              <a:effectLst/>
              <a:uLnTx/>
              <a:uFillTx/>
              <a:latin typeface="+mn-lt"/>
              <a:ea typeface="+mn-ea"/>
              <a:cs typeface="+mn-cs"/>
            </a:endParaRPr>
          </a:p>
        </p:txBody>
      </p:sp>
      <p:grpSp>
        <p:nvGrpSpPr>
          <p:cNvPr id="217091" name="Group 4"/>
          <p:cNvGrpSpPr/>
          <p:nvPr/>
        </p:nvGrpSpPr>
        <p:grpSpPr>
          <a:xfrm>
            <a:off x="3071813" y="2997200"/>
            <a:ext cx="6264275" cy="2808288"/>
            <a:chOff x="0" y="0"/>
            <a:chExt cx="7560" cy="2848"/>
          </a:xfrm>
        </p:grpSpPr>
        <p:sp>
          <p:nvSpPr>
            <p:cNvPr id="217092" name="AutoShape 5"/>
            <p:cNvSpPr>
              <a:spLocks noChangeAspect="1"/>
            </p:cNvSpPr>
            <p:nvPr/>
          </p:nvSpPr>
          <p:spPr>
            <a:xfrm>
              <a:off x="0" y="0"/>
              <a:ext cx="7560" cy="2848"/>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17093" name="AutoShape 6"/>
            <p:cNvSpPr>
              <a:spLocks noChangeAspect="1"/>
            </p:cNvSpPr>
            <p:nvPr/>
          </p:nvSpPr>
          <p:spPr>
            <a:xfrm>
              <a:off x="0" y="75"/>
              <a:ext cx="7560" cy="2577"/>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nvGrpSpPr>
            <p:cNvPr id="217094" name="Group 7"/>
            <p:cNvGrpSpPr/>
            <p:nvPr/>
          </p:nvGrpSpPr>
          <p:grpSpPr>
            <a:xfrm>
              <a:off x="0" y="75"/>
              <a:ext cx="7560" cy="2617"/>
              <a:chOff x="0" y="0"/>
              <a:chExt cx="4005" cy="4590"/>
            </a:xfrm>
          </p:grpSpPr>
          <p:sp>
            <p:nvSpPr>
              <p:cNvPr id="217108" name="AutoShape 8"/>
              <p:cNvSpPr/>
              <p:nvPr/>
            </p:nvSpPr>
            <p:spPr>
              <a:xfrm>
                <a:off x="0" y="0"/>
                <a:ext cx="4005" cy="4590"/>
              </a:xfrm>
              <a:prstGeom prst="roundRect">
                <a:avLst>
                  <a:gd name="adj" fmla="val 12699"/>
                </a:avLst>
              </a:prstGeom>
              <a:solidFill>
                <a:srgbClr val="339966"/>
              </a:soli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zh-CN" sz="1800" dirty="0">
                  <a:ea typeface="楷体_GB2312" pitchFamily="1" charset="-122"/>
                </a:endParaRPr>
              </a:p>
            </p:txBody>
          </p:sp>
          <p:sp>
            <p:nvSpPr>
              <p:cNvPr id="217109" name="AutoShape 9"/>
              <p:cNvSpPr/>
              <p:nvPr/>
            </p:nvSpPr>
            <p:spPr>
              <a:xfrm>
                <a:off x="85" y="615"/>
                <a:ext cx="3794" cy="3849"/>
              </a:xfrm>
              <a:prstGeom prst="roundRect">
                <a:avLst>
                  <a:gd name="adj" fmla="val 16667"/>
                </a:avLst>
              </a:prstGeom>
              <a:solidFill>
                <a:srgbClr val="FFFFFF"/>
              </a:solidFill>
              <a:ln w="9525">
                <a:noFill/>
              </a:ln>
              <a:effectLst>
                <a:prstShdw prst="shdw17" dist="17961" dir="13499999">
                  <a:srgbClr val="999999"/>
                </a:prstShdw>
              </a:effectLst>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zh-CN" sz="1800" dirty="0">
                  <a:ea typeface="楷体_GB2312" pitchFamily="1" charset="-122"/>
                </a:endParaRPr>
              </a:p>
            </p:txBody>
          </p:sp>
        </p:grpSp>
        <p:sp>
          <p:nvSpPr>
            <p:cNvPr id="217095" name="Text Box 9"/>
            <p:cNvSpPr txBox="1"/>
            <p:nvPr/>
          </p:nvSpPr>
          <p:spPr>
            <a:xfrm>
              <a:off x="181" y="664"/>
              <a:ext cx="7199" cy="1872"/>
            </a:xfrm>
            <a:prstGeom prst="rect">
              <a:avLst/>
            </a:prstGeom>
            <a:noFill/>
            <a:ln w="9525">
              <a:noFill/>
            </a:ln>
          </p:spPr>
          <p:txBody>
            <a:bodyPr/>
            <a:p>
              <a:pPr lvl="1" algn="just">
                <a:lnSpc>
                  <a:spcPct val="120000"/>
                </a:lnSpc>
                <a:buFont typeface="Wingdings" panose="05000000000000000000" pitchFamily="2" charset="2"/>
                <a:buChar char="Ø"/>
              </a:pPr>
              <a:r>
                <a:rPr lang="zh-CN" altLang="en-US" sz="1600" b="1" dirty="0">
                  <a:latin typeface="宋体" panose="02010600030101010101" pitchFamily="2" charset="-122"/>
                  <a:ea typeface="宋体" panose="02010600030101010101" pitchFamily="2" charset="-122"/>
                </a:rPr>
                <a:t>改革工艺过程，</a:t>
              </a:r>
              <a:r>
                <a:rPr lang="zh-CN" altLang="en-US" sz="1600" b="1" dirty="0">
                  <a:latin typeface="Times New Roman" panose="02020603050405020304" pitchFamily="18" charset="0"/>
                  <a:ea typeface="宋体" panose="02010600030101010101" pitchFamily="2" charset="-122"/>
                </a:rPr>
                <a:t>使生产过程机械化、密闭化、自动化</a:t>
              </a:r>
              <a:r>
                <a:rPr lang="zh-CN" altLang="en-US" sz="1600" b="1" dirty="0">
                  <a:latin typeface="宋体" panose="02010600030101010101" pitchFamily="2" charset="-122"/>
                  <a:ea typeface="宋体" panose="02010600030101010101" pitchFamily="2" charset="-122"/>
                </a:rPr>
                <a:t>；</a:t>
              </a:r>
              <a:endParaRPr lang="zh-CN" altLang="en-US" sz="1600" b="1" dirty="0">
                <a:latin typeface="宋体" panose="02010600030101010101" pitchFamily="2" charset="-122"/>
                <a:ea typeface="宋体" panose="02010600030101010101" pitchFamily="2" charset="-122"/>
              </a:endParaRPr>
            </a:p>
            <a:p>
              <a:pPr lvl="1" algn="just">
                <a:lnSpc>
                  <a:spcPct val="120000"/>
                </a:lnSpc>
                <a:buFont typeface="Wingdings" panose="05000000000000000000" pitchFamily="2" charset="2"/>
                <a:buChar char="Ø"/>
              </a:pPr>
              <a:r>
                <a:rPr lang="zh-CN" altLang="en-US" sz="1600" b="1" dirty="0">
                  <a:latin typeface="宋体" panose="02010600030101010101" pitchFamily="2" charset="-122"/>
                  <a:ea typeface="宋体" panose="02010600030101010101" pitchFamily="2" charset="-122"/>
                </a:rPr>
                <a:t>湿式作业，特点是</a:t>
              </a:r>
              <a:r>
                <a:rPr lang="zh-CN" altLang="en-US" sz="1600" b="1" dirty="0">
                  <a:latin typeface="Times New Roman" panose="02020603050405020304" pitchFamily="18" charset="0"/>
                  <a:ea typeface="宋体" panose="02010600030101010101" pitchFamily="2" charset="-122"/>
                </a:rPr>
                <a:t>防尘效果可靠，易于管理，投资较低</a:t>
              </a:r>
              <a:r>
                <a:rPr lang="zh-CN" altLang="en-US" sz="1600" b="1" dirty="0">
                  <a:latin typeface="宋体" panose="02010600030101010101" pitchFamily="2" charset="-122"/>
                  <a:ea typeface="宋体" panose="02010600030101010101" pitchFamily="2" charset="-122"/>
                </a:rPr>
                <a:t>；</a:t>
              </a:r>
              <a:endParaRPr lang="zh-CN" altLang="en-US" sz="1600" b="1" dirty="0">
                <a:latin typeface="宋体" panose="02010600030101010101" pitchFamily="2" charset="-122"/>
                <a:ea typeface="宋体" panose="02010600030101010101" pitchFamily="2" charset="-122"/>
              </a:endParaRPr>
            </a:p>
            <a:p>
              <a:pPr lvl="1" algn="just">
                <a:lnSpc>
                  <a:spcPct val="120000"/>
                </a:lnSpc>
                <a:buFont typeface="Wingdings" panose="05000000000000000000" pitchFamily="2" charset="2"/>
                <a:buChar char="Ø"/>
              </a:pPr>
              <a:r>
                <a:rPr lang="zh-CN" altLang="en-US" sz="1600" b="1" dirty="0">
                  <a:latin typeface="宋体" panose="02010600030101010101" pitchFamily="2" charset="-122"/>
                  <a:ea typeface="宋体" panose="02010600030101010101" pitchFamily="2" charset="-122"/>
                </a:rPr>
                <a:t>采取</a:t>
              </a:r>
              <a:r>
                <a:rPr lang="zh-CN" altLang="en-US" sz="1600" b="1" dirty="0">
                  <a:latin typeface="Times New Roman" panose="02020603050405020304" pitchFamily="18" charset="0"/>
                  <a:ea typeface="宋体" panose="02010600030101010101" pitchFamily="2" charset="-122"/>
                </a:rPr>
                <a:t>密闭、通风、除尘系统；</a:t>
              </a:r>
              <a:endParaRPr lang="zh-CN" altLang="en-US" sz="1600" b="1" dirty="0">
                <a:latin typeface="Times New Roman" panose="02020603050405020304" pitchFamily="18" charset="0"/>
                <a:ea typeface="宋体" panose="02010600030101010101" pitchFamily="2" charset="-122"/>
              </a:endParaRPr>
            </a:p>
            <a:p>
              <a:pPr lvl="1" algn="just">
                <a:lnSpc>
                  <a:spcPct val="120000"/>
                </a:lnSpc>
                <a:buFont typeface="Wingdings" panose="05000000000000000000" pitchFamily="2" charset="2"/>
                <a:buChar char="Ø"/>
              </a:pPr>
              <a:r>
                <a:rPr lang="zh-CN" altLang="en-US" sz="1600" b="1" dirty="0">
                  <a:latin typeface="Times New Roman" panose="02020603050405020304" pitchFamily="18" charset="0"/>
                  <a:ea typeface="宋体" panose="02010600030101010101" pitchFamily="2" charset="-122"/>
                </a:rPr>
                <a:t>个体防护和个人卫生。</a:t>
              </a:r>
              <a:endParaRPr lang="zh-CN" altLang="en-US" sz="1600" b="1" dirty="0">
                <a:latin typeface="Times New Roman" panose="02020603050405020304" pitchFamily="18" charset="0"/>
                <a:ea typeface="宋体" panose="02010600030101010101" pitchFamily="2" charset="-122"/>
              </a:endParaRPr>
            </a:p>
            <a:p>
              <a:pPr algn="ctr"/>
              <a:endParaRPr lang="en-US" altLang="zh-CN" sz="1600" b="1" dirty="0">
                <a:latin typeface="Times New Roman" panose="02020603050405020304" pitchFamily="18" charset="0"/>
              </a:endParaRPr>
            </a:p>
          </p:txBody>
        </p:sp>
        <p:grpSp>
          <p:nvGrpSpPr>
            <p:cNvPr id="217096" name="Group 11"/>
            <p:cNvGrpSpPr/>
            <p:nvPr/>
          </p:nvGrpSpPr>
          <p:grpSpPr>
            <a:xfrm>
              <a:off x="6050" y="890"/>
              <a:ext cx="1150" cy="1958"/>
              <a:chOff x="0" y="0"/>
              <a:chExt cx="1150" cy="1958"/>
            </a:xfrm>
          </p:grpSpPr>
          <p:grpSp>
            <p:nvGrpSpPr>
              <p:cNvPr id="217098" name="Group 12"/>
              <p:cNvGrpSpPr/>
              <p:nvPr/>
            </p:nvGrpSpPr>
            <p:grpSpPr>
              <a:xfrm>
                <a:off x="430" y="1125"/>
                <a:ext cx="320" cy="468"/>
                <a:chOff x="0" y="0"/>
                <a:chExt cx="118" cy="139"/>
              </a:xfrm>
            </p:grpSpPr>
            <p:sp>
              <p:nvSpPr>
                <p:cNvPr id="217103" name="未知"/>
                <p:cNvSpPr/>
                <p:nvPr/>
              </p:nvSpPr>
              <p:spPr>
                <a:xfrm>
                  <a:off x="0" y="30"/>
                  <a:ext cx="118" cy="109"/>
                </a:xfrm>
                <a:custGeom>
                  <a:avLst/>
                  <a:gdLst/>
                  <a:ahLst/>
                  <a:cxnLst>
                    <a:cxn ang="0">
                      <a:pos x="15" y="13"/>
                    </a:cxn>
                    <a:cxn ang="0">
                      <a:pos x="12" y="46"/>
                    </a:cxn>
                    <a:cxn ang="0">
                      <a:pos x="7" y="75"/>
                    </a:cxn>
                    <a:cxn ang="0">
                      <a:pos x="0" y="108"/>
                    </a:cxn>
                    <a:cxn ang="0">
                      <a:pos x="13" y="100"/>
                    </a:cxn>
                    <a:cxn ang="0">
                      <a:pos x="25" y="91"/>
                    </a:cxn>
                    <a:cxn ang="0">
                      <a:pos x="33" y="86"/>
                    </a:cxn>
                    <a:cxn ang="0">
                      <a:pos x="38" y="84"/>
                    </a:cxn>
                    <a:cxn ang="0">
                      <a:pos x="45" y="81"/>
                    </a:cxn>
                    <a:cxn ang="0">
                      <a:pos x="52" y="79"/>
                    </a:cxn>
                    <a:cxn ang="0">
                      <a:pos x="60" y="78"/>
                    </a:cxn>
                    <a:cxn ang="0">
                      <a:pos x="52" y="68"/>
                    </a:cxn>
                    <a:cxn ang="0">
                      <a:pos x="58" y="65"/>
                    </a:cxn>
                    <a:cxn ang="0">
                      <a:pos x="66" y="66"/>
                    </a:cxn>
                    <a:cxn ang="0">
                      <a:pos x="75" y="68"/>
                    </a:cxn>
                    <a:cxn ang="0">
                      <a:pos x="81" y="69"/>
                    </a:cxn>
                    <a:cxn ang="0">
                      <a:pos x="87" y="72"/>
                    </a:cxn>
                    <a:cxn ang="0">
                      <a:pos x="95" y="75"/>
                    </a:cxn>
                    <a:cxn ang="0">
                      <a:pos x="105" y="79"/>
                    </a:cxn>
                    <a:cxn ang="0">
                      <a:pos x="117" y="83"/>
                    </a:cxn>
                    <a:cxn ang="0">
                      <a:pos x="110" y="62"/>
                    </a:cxn>
                    <a:cxn ang="0">
                      <a:pos x="99" y="48"/>
                    </a:cxn>
                    <a:cxn ang="0">
                      <a:pos x="87" y="30"/>
                    </a:cxn>
                    <a:cxn ang="0">
                      <a:pos x="79" y="18"/>
                    </a:cxn>
                    <a:cxn ang="0">
                      <a:pos x="73" y="7"/>
                    </a:cxn>
                    <a:cxn ang="0">
                      <a:pos x="69" y="0"/>
                    </a:cxn>
                    <a:cxn ang="0">
                      <a:pos x="15" y="13"/>
                    </a:cxn>
                  </a:cxnLst>
                  <a:pathLst>
                    <a:path w="118" h="109">
                      <a:moveTo>
                        <a:pt x="15" y="13"/>
                      </a:moveTo>
                      <a:lnTo>
                        <a:pt x="12" y="46"/>
                      </a:lnTo>
                      <a:lnTo>
                        <a:pt x="7" y="75"/>
                      </a:lnTo>
                      <a:lnTo>
                        <a:pt x="0" y="108"/>
                      </a:lnTo>
                      <a:lnTo>
                        <a:pt x="13" y="100"/>
                      </a:lnTo>
                      <a:lnTo>
                        <a:pt x="25" y="91"/>
                      </a:lnTo>
                      <a:lnTo>
                        <a:pt x="33" y="86"/>
                      </a:lnTo>
                      <a:lnTo>
                        <a:pt x="38" y="84"/>
                      </a:lnTo>
                      <a:lnTo>
                        <a:pt x="45" y="81"/>
                      </a:lnTo>
                      <a:lnTo>
                        <a:pt x="52" y="79"/>
                      </a:lnTo>
                      <a:lnTo>
                        <a:pt x="60" y="78"/>
                      </a:lnTo>
                      <a:lnTo>
                        <a:pt x="52" y="68"/>
                      </a:lnTo>
                      <a:lnTo>
                        <a:pt x="58" y="65"/>
                      </a:lnTo>
                      <a:lnTo>
                        <a:pt x="66" y="66"/>
                      </a:lnTo>
                      <a:lnTo>
                        <a:pt x="75" y="68"/>
                      </a:lnTo>
                      <a:lnTo>
                        <a:pt x="81" y="69"/>
                      </a:lnTo>
                      <a:lnTo>
                        <a:pt x="87" y="72"/>
                      </a:lnTo>
                      <a:lnTo>
                        <a:pt x="95" y="75"/>
                      </a:lnTo>
                      <a:lnTo>
                        <a:pt x="105" y="79"/>
                      </a:lnTo>
                      <a:lnTo>
                        <a:pt x="117" y="83"/>
                      </a:lnTo>
                      <a:lnTo>
                        <a:pt x="110" y="62"/>
                      </a:lnTo>
                      <a:lnTo>
                        <a:pt x="99" y="48"/>
                      </a:lnTo>
                      <a:lnTo>
                        <a:pt x="87" y="30"/>
                      </a:lnTo>
                      <a:lnTo>
                        <a:pt x="79" y="18"/>
                      </a:lnTo>
                      <a:lnTo>
                        <a:pt x="73" y="7"/>
                      </a:lnTo>
                      <a:lnTo>
                        <a:pt x="69" y="0"/>
                      </a:lnTo>
                      <a:lnTo>
                        <a:pt x="15" y="13"/>
                      </a:lnTo>
                    </a:path>
                  </a:pathLst>
                </a:custGeom>
                <a:solidFill>
                  <a:srgbClr val="FF0000">
                    <a:alpha val="54901"/>
                  </a:srgbClr>
                </a:solidFill>
                <a:ln w="12700" cap="rnd" cmpd="sng">
                  <a:solidFill>
                    <a:srgbClr val="969696">
                      <a:alpha val="100000"/>
                    </a:srgbClr>
                  </a:solidFill>
                  <a:prstDash val="solid"/>
                  <a:round/>
                  <a:headEnd type="none" w="med" len="med"/>
                  <a:tailEnd type="none" w="med" len="med"/>
                </a:ln>
              </p:spPr>
              <p:txBody>
                <a:bodyPr/>
                <a:p>
                  <a:endParaRPr lang="zh-CN" altLang="en-US"/>
                </a:p>
              </p:txBody>
            </p:sp>
            <p:sp>
              <p:nvSpPr>
                <p:cNvPr id="217104" name="Oval 14"/>
                <p:cNvSpPr/>
                <p:nvPr/>
              </p:nvSpPr>
              <p:spPr>
                <a:xfrm rot="-720000">
                  <a:off x="4" y="4"/>
                  <a:ext cx="65" cy="42"/>
                </a:xfrm>
                <a:prstGeom prst="ellipse">
                  <a:avLst/>
                </a:prstGeom>
                <a:solidFill>
                  <a:srgbClr val="FFFF00">
                    <a:alpha val="54901"/>
                  </a:srgbClr>
                </a:solidFill>
                <a:ln w="12700" cap="flat" cmpd="sng">
                  <a:solidFill>
                    <a:srgbClr val="969696"/>
                  </a:solidFill>
                  <a:prstDash val="solid"/>
                  <a:headEnd type="none" w="med" len="med"/>
                  <a:tailEnd type="none" w="med" len="med"/>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17105" name="未知"/>
                <p:cNvSpPr/>
                <p:nvPr/>
              </p:nvSpPr>
              <p:spPr>
                <a:xfrm>
                  <a:off x="3" y="0"/>
                  <a:ext cx="69" cy="51"/>
                </a:xfrm>
                <a:custGeom>
                  <a:avLst/>
                  <a:gdLst/>
                  <a:ahLst/>
                  <a:cxnLst>
                    <a:cxn ang="0">
                      <a:pos x="28" y="0"/>
                    </a:cxn>
                    <a:cxn ang="0">
                      <a:pos x="28" y="10"/>
                    </a:cxn>
                    <a:cxn ang="0">
                      <a:pos x="19" y="3"/>
                    </a:cxn>
                    <a:cxn ang="0">
                      <a:pos x="23" y="12"/>
                    </a:cxn>
                    <a:cxn ang="0">
                      <a:pos x="12" y="6"/>
                    </a:cxn>
                    <a:cxn ang="0">
                      <a:pos x="18" y="15"/>
                    </a:cxn>
                    <a:cxn ang="0">
                      <a:pos x="7" y="11"/>
                    </a:cxn>
                    <a:cxn ang="0">
                      <a:pos x="14" y="18"/>
                    </a:cxn>
                    <a:cxn ang="0">
                      <a:pos x="2" y="17"/>
                    </a:cxn>
                    <a:cxn ang="0">
                      <a:pos x="12" y="23"/>
                    </a:cxn>
                    <a:cxn ang="0">
                      <a:pos x="0" y="23"/>
                    </a:cxn>
                    <a:cxn ang="0">
                      <a:pos x="12" y="26"/>
                    </a:cxn>
                    <a:cxn ang="0">
                      <a:pos x="0" y="30"/>
                    </a:cxn>
                    <a:cxn ang="0">
                      <a:pos x="13" y="30"/>
                    </a:cxn>
                    <a:cxn ang="0">
                      <a:pos x="3" y="35"/>
                    </a:cxn>
                    <a:cxn ang="0">
                      <a:pos x="15" y="34"/>
                    </a:cxn>
                    <a:cxn ang="0">
                      <a:pos x="8" y="42"/>
                    </a:cxn>
                    <a:cxn ang="0">
                      <a:pos x="20" y="37"/>
                    </a:cxn>
                    <a:cxn ang="0">
                      <a:pos x="15" y="45"/>
                    </a:cxn>
                    <a:cxn ang="0">
                      <a:pos x="25" y="39"/>
                    </a:cxn>
                    <a:cxn ang="0">
                      <a:pos x="24" y="48"/>
                    </a:cxn>
                    <a:cxn ang="0">
                      <a:pos x="30" y="41"/>
                    </a:cxn>
                    <a:cxn ang="0">
                      <a:pos x="32" y="50"/>
                    </a:cxn>
                    <a:cxn ang="0">
                      <a:pos x="35" y="41"/>
                    </a:cxn>
                    <a:cxn ang="0">
                      <a:pos x="41" y="49"/>
                    </a:cxn>
                    <a:cxn ang="0">
                      <a:pos x="42" y="41"/>
                    </a:cxn>
                    <a:cxn ang="0">
                      <a:pos x="47" y="48"/>
                    </a:cxn>
                    <a:cxn ang="0">
                      <a:pos x="47" y="39"/>
                    </a:cxn>
                    <a:cxn ang="0">
                      <a:pos x="56" y="45"/>
                    </a:cxn>
                    <a:cxn ang="0">
                      <a:pos x="50" y="36"/>
                    </a:cxn>
                    <a:cxn ang="0">
                      <a:pos x="62" y="40"/>
                    </a:cxn>
                    <a:cxn ang="0">
                      <a:pos x="55" y="32"/>
                    </a:cxn>
                    <a:cxn ang="0">
                      <a:pos x="66" y="34"/>
                    </a:cxn>
                    <a:cxn ang="0">
                      <a:pos x="57" y="28"/>
                    </a:cxn>
                    <a:cxn ang="0">
                      <a:pos x="68" y="26"/>
                    </a:cxn>
                    <a:cxn ang="0">
                      <a:pos x="57" y="24"/>
                    </a:cxn>
                    <a:cxn ang="0">
                      <a:pos x="68" y="19"/>
                    </a:cxn>
                    <a:cxn ang="0">
                      <a:pos x="56" y="19"/>
                    </a:cxn>
                    <a:cxn ang="0">
                      <a:pos x="66" y="15"/>
                    </a:cxn>
                    <a:cxn ang="0">
                      <a:pos x="54" y="15"/>
                    </a:cxn>
                    <a:cxn ang="0">
                      <a:pos x="63" y="9"/>
                    </a:cxn>
                    <a:cxn ang="0">
                      <a:pos x="50" y="12"/>
                    </a:cxn>
                    <a:cxn ang="0">
                      <a:pos x="56" y="5"/>
                    </a:cxn>
                    <a:cxn ang="0">
                      <a:pos x="45" y="10"/>
                    </a:cxn>
                    <a:cxn ang="0">
                      <a:pos x="47" y="2"/>
                    </a:cxn>
                    <a:cxn ang="0">
                      <a:pos x="40" y="8"/>
                    </a:cxn>
                    <a:cxn ang="0">
                      <a:pos x="39" y="0"/>
                    </a:cxn>
                    <a:cxn ang="0">
                      <a:pos x="35" y="8"/>
                    </a:cxn>
                    <a:cxn ang="0">
                      <a:pos x="28" y="0"/>
                    </a:cxn>
                  </a:cxnLst>
                  <a:pathLst>
                    <a:path w="69" h="51">
                      <a:moveTo>
                        <a:pt x="28" y="0"/>
                      </a:moveTo>
                      <a:lnTo>
                        <a:pt x="28" y="10"/>
                      </a:lnTo>
                      <a:lnTo>
                        <a:pt x="19" y="3"/>
                      </a:lnTo>
                      <a:lnTo>
                        <a:pt x="23" y="12"/>
                      </a:lnTo>
                      <a:lnTo>
                        <a:pt x="12" y="6"/>
                      </a:lnTo>
                      <a:lnTo>
                        <a:pt x="18" y="15"/>
                      </a:lnTo>
                      <a:lnTo>
                        <a:pt x="7" y="11"/>
                      </a:lnTo>
                      <a:lnTo>
                        <a:pt x="14" y="18"/>
                      </a:lnTo>
                      <a:lnTo>
                        <a:pt x="2" y="17"/>
                      </a:lnTo>
                      <a:lnTo>
                        <a:pt x="12" y="23"/>
                      </a:lnTo>
                      <a:lnTo>
                        <a:pt x="0" y="23"/>
                      </a:lnTo>
                      <a:lnTo>
                        <a:pt x="12" y="26"/>
                      </a:lnTo>
                      <a:lnTo>
                        <a:pt x="0" y="30"/>
                      </a:lnTo>
                      <a:lnTo>
                        <a:pt x="13" y="30"/>
                      </a:lnTo>
                      <a:lnTo>
                        <a:pt x="3" y="35"/>
                      </a:lnTo>
                      <a:lnTo>
                        <a:pt x="15" y="34"/>
                      </a:lnTo>
                      <a:lnTo>
                        <a:pt x="8" y="42"/>
                      </a:lnTo>
                      <a:lnTo>
                        <a:pt x="20" y="37"/>
                      </a:lnTo>
                      <a:lnTo>
                        <a:pt x="15" y="45"/>
                      </a:lnTo>
                      <a:lnTo>
                        <a:pt x="25" y="39"/>
                      </a:lnTo>
                      <a:lnTo>
                        <a:pt x="24" y="48"/>
                      </a:lnTo>
                      <a:lnTo>
                        <a:pt x="30" y="41"/>
                      </a:lnTo>
                      <a:lnTo>
                        <a:pt x="32" y="50"/>
                      </a:lnTo>
                      <a:lnTo>
                        <a:pt x="35" y="41"/>
                      </a:lnTo>
                      <a:lnTo>
                        <a:pt x="41" y="49"/>
                      </a:lnTo>
                      <a:lnTo>
                        <a:pt x="42" y="41"/>
                      </a:lnTo>
                      <a:lnTo>
                        <a:pt x="47" y="48"/>
                      </a:lnTo>
                      <a:lnTo>
                        <a:pt x="47" y="39"/>
                      </a:lnTo>
                      <a:lnTo>
                        <a:pt x="56" y="45"/>
                      </a:lnTo>
                      <a:lnTo>
                        <a:pt x="50" y="36"/>
                      </a:lnTo>
                      <a:lnTo>
                        <a:pt x="62" y="40"/>
                      </a:lnTo>
                      <a:lnTo>
                        <a:pt x="55" y="32"/>
                      </a:lnTo>
                      <a:lnTo>
                        <a:pt x="66" y="34"/>
                      </a:lnTo>
                      <a:lnTo>
                        <a:pt x="57" y="28"/>
                      </a:lnTo>
                      <a:lnTo>
                        <a:pt x="68" y="26"/>
                      </a:lnTo>
                      <a:lnTo>
                        <a:pt x="57" y="24"/>
                      </a:lnTo>
                      <a:lnTo>
                        <a:pt x="68" y="19"/>
                      </a:lnTo>
                      <a:lnTo>
                        <a:pt x="56" y="19"/>
                      </a:lnTo>
                      <a:lnTo>
                        <a:pt x="66" y="15"/>
                      </a:lnTo>
                      <a:lnTo>
                        <a:pt x="54" y="15"/>
                      </a:lnTo>
                      <a:lnTo>
                        <a:pt x="63" y="9"/>
                      </a:lnTo>
                      <a:lnTo>
                        <a:pt x="50" y="12"/>
                      </a:lnTo>
                      <a:lnTo>
                        <a:pt x="56" y="5"/>
                      </a:lnTo>
                      <a:lnTo>
                        <a:pt x="45" y="10"/>
                      </a:lnTo>
                      <a:lnTo>
                        <a:pt x="47" y="2"/>
                      </a:lnTo>
                      <a:lnTo>
                        <a:pt x="40" y="8"/>
                      </a:lnTo>
                      <a:lnTo>
                        <a:pt x="39" y="0"/>
                      </a:lnTo>
                      <a:lnTo>
                        <a:pt x="35" y="8"/>
                      </a:lnTo>
                      <a:lnTo>
                        <a:pt x="28" y="0"/>
                      </a:lnTo>
                    </a:path>
                  </a:pathLst>
                </a:custGeom>
                <a:solidFill>
                  <a:srgbClr val="808000">
                    <a:alpha val="54901"/>
                  </a:srgbClr>
                </a:solidFill>
                <a:ln w="12700" cap="rnd" cmpd="sng">
                  <a:solidFill>
                    <a:srgbClr val="969696">
                      <a:alpha val="100000"/>
                    </a:srgbClr>
                  </a:solidFill>
                  <a:prstDash val="solid"/>
                  <a:round/>
                  <a:headEnd type="none" w="med" len="med"/>
                  <a:tailEnd type="none" w="med" len="med"/>
                </a:ln>
              </p:spPr>
              <p:txBody>
                <a:bodyPr/>
                <a:p>
                  <a:endParaRPr lang="zh-CN" altLang="en-US"/>
                </a:p>
              </p:txBody>
            </p:sp>
            <p:sp>
              <p:nvSpPr>
                <p:cNvPr id="217106" name="Oval 16"/>
                <p:cNvSpPr/>
                <p:nvPr/>
              </p:nvSpPr>
              <p:spPr>
                <a:xfrm rot="-720000">
                  <a:off x="17" y="11"/>
                  <a:ext cx="41" cy="28"/>
                </a:xfrm>
                <a:prstGeom prst="ellipse">
                  <a:avLst/>
                </a:prstGeom>
                <a:solidFill>
                  <a:srgbClr val="FFFF00">
                    <a:alpha val="54901"/>
                  </a:srgbClr>
                </a:solidFill>
                <a:ln w="12700" cap="flat" cmpd="sng">
                  <a:solidFill>
                    <a:srgbClr val="969696"/>
                  </a:solidFill>
                  <a:prstDash val="solid"/>
                  <a:headEnd type="none" w="med" len="med"/>
                  <a:tailEnd type="none" w="med" len="med"/>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17107" name="未知"/>
                <p:cNvSpPr/>
                <p:nvPr/>
              </p:nvSpPr>
              <p:spPr>
                <a:xfrm>
                  <a:off x="38" y="50"/>
                  <a:ext cx="14" cy="53"/>
                </a:xfrm>
                <a:custGeom>
                  <a:avLst/>
                  <a:gdLst/>
                  <a:ahLst/>
                  <a:cxnLst>
                    <a:cxn ang="0">
                      <a:pos x="13" y="46"/>
                    </a:cxn>
                    <a:cxn ang="0">
                      <a:pos x="8" y="49"/>
                    </a:cxn>
                    <a:cxn ang="0">
                      <a:pos x="5" y="52"/>
                    </a:cxn>
                    <a:cxn ang="0">
                      <a:pos x="0" y="0"/>
                    </a:cxn>
                  </a:cxnLst>
                  <a:pathLst>
                    <a:path w="14" h="53">
                      <a:moveTo>
                        <a:pt x="13" y="46"/>
                      </a:moveTo>
                      <a:lnTo>
                        <a:pt x="8" y="49"/>
                      </a:lnTo>
                      <a:lnTo>
                        <a:pt x="5" y="52"/>
                      </a:lnTo>
                      <a:lnTo>
                        <a:pt x="0" y="0"/>
                      </a:lnTo>
                    </a:path>
                  </a:pathLst>
                </a:custGeom>
                <a:noFill/>
                <a:ln w="12700" cap="rnd" cmpd="sng">
                  <a:solidFill>
                    <a:srgbClr val="969696">
                      <a:alpha val="100000"/>
                    </a:srgbClr>
                  </a:solidFill>
                  <a:prstDash val="solid"/>
                  <a:round/>
                  <a:headEnd type="none" w="med" len="med"/>
                  <a:tailEnd type="none" w="med" len="med"/>
                </a:ln>
              </p:spPr>
              <p:txBody>
                <a:bodyPr/>
                <a:p>
                  <a:endParaRPr lang="zh-CN" altLang="en-US"/>
                </a:p>
              </p:txBody>
            </p:sp>
          </p:grpSp>
          <p:grpSp>
            <p:nvGrpSpPr>
              <p:cNvPr id="217099" name="Group 18"/>
              <p:cNvGrpSpPr/>
              <p:nvPr/>
            </p:nvGrpSpPr>
            <p:grpSpPr>
              <a:xfrm rot="1209619">
                <a:off x="0" y="0"/>
                <a:ext cx="1150" cy="1958"/>
                <a:chOff x="0" y="0"/>
                <a:chExt cx="2061" cy="2526"/>
              </a:xfrm>
            </p:grpSpPr>
            <p:sp>
              <p:nvSpPr>
                <p:cNvPr id="217100" name="未知"/>
                <p:cNvSpPr/>
                <p:nvPr/>
              </p:nvSpPr>
              <p:spPr>
                <a:xfrm>
                  <a:off x="47" y="412"/>
                  <a:ext cx="133" cy="124"/>
                </a:xfrm>
                <a:custGeom>
                  <a:avLst/>
                  <a:gdLst/>
                  <a:ahLst/>
                  <a:cxnLst>
                    <a:cxn ang="0">
                      <a:pos x="0" y="2147483646"/>
                    </a:cxn>
                    <a:cxn ang="0">
                      <a:pos x="1984566751"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2147483646"/>
                    </a:cxn>
                  </a:cxnLst>
                  <a:pathLst>
                    <a:path w="29" h="23">
                      <a:moveTo>
                        <a:pt x="0" y="6"/>
                      </a:moveTo>
                      <a:lnTo>
                        <a:pt x="5" y="8"/>
                      </a:lnTo>
                      <a:lnTo>
                        <a:pt x="9" y="9"/>
                      </a:lnTo>
                      <a:lnTo>
                        <a:pt x="10" y="12"/>
                      </a:lnTo>
                      <a:lnTo>
                        <a:pt x="11" y="15"/>
                      </a:lnTo>
                      <a:lnTo>
                        <a:pt x="11" y="18"/>
                      </a:lnTo>
                      <a:lnTo>
                        <a:pt x="9" y="22"/>
                      </a:lnTo>
                      <a:lnTo>
                        <a:pt x="28" y="16"/>
                      </a:lnTo>
                      <a:lnTo>
                        <a:pt x="22" y="0"/>
                      </a:lnTo>
                      <a:lnTo>
                        <a:pt x="0" y="6"/>
                      </a:lnTo>
                    </a:path>
                  </a:pathLst>
                </a:custGeom>
                <a:noFill/>
                <a:ln w="9525" cap="rnd" cmpd="sng">
                  <a:solidFill>
                    <a:srgbClr val="969696">
                      <a:alpha val="100000"/>
                    </a:srgbClr>
                  </a:solidFill>
                  <a:prstDash val="solid"/>
                  <a:round/>
                  <a:headEnd type="none" w="med" len="med"/>
                  <a:tailEnd type="none" w="med" len="med"/>
                </a:ln>
              </p:spPr>
              <p:txBody>
                <a:bodyPr/>
                <a:p>
                  <a:endParaRPr lang="zh-CN" altLang="en-US"/>
                </a:p>
              </p:txBody>
            </p:sp>
            <p:sp>
              <p:nvSpPr>
                <p:cNvPr id="217101" name="未知"/>
                <p:cNvSpPr/>
                <p:nvPr/>
              </p:nvSpPr>
              <p:spPr>
                <a:xfrm rot="-373953">
                  <a:off x="0" y="58"/>
                  <a:ext cx="1881" cy="478"/>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377" h="89">
                      <a:moveTo>
                        <a:pt x="349" y="0"/>
                      </a:moveTo>
                      <a:lnTo>
                        <a:pt x="0" y="51"/>
                      </a:lnTo>
                      <a:lnTo>
                        <a:pt x="11" y="50"/>
                      </a:lnTo>
                      <a:lnTo>
                        <a:pt x="14" y="51"/>
                      </a:lnTo>
                      <a:lnTo>
                        <a:pt x="18" y="51"/>
                      </a:lnTo>
                      <a:lnTo>
                        <a:pt x="21" y="53"/>
                      </a:lnTo>
                      <a:lnTo>
                        <a:pt x="25" y="55"/>
                      </a:lnTo>
                      <a:lnTo>
                        <a:pt x="27" y="58"/>
                      </a:lnTo>
                      <a:lnTo>
                        <a:pt x="28" y="60"/>
                      </a:lnTo>
                      <a:lnTo>
                        <a:pt x="29" y="64"/>
                      </a:lnTo>
                      <a:lnTo>
                        <a:pt x="32" y="66"/>
                      </a:lnTo>
                      <a:lnTo>
                        <a:pt x="32" y="71"/>
                      </a:lnTo>
                      <a:lnTo>
                        <a:pt x="32" y="75"/>
                      </a:lnTo>
                      <a:lnTo>
                        <a:pt x="30" y="79"/>
                      </a:lnTo>
                      <a:lnTo>
                        <a:pt x="27" y="83"/>
                      </a:lnTo>
                      <a:lnTo>
                        <a:pt x="24" y="85"/>
                      </a:lnTo>
                      <a:lnTo>
                        <a:pt x="20" y="88"/>
                      </a:lnTo>
                      <a:lnTo>
                        <a:pt x="42" y="82"/>
                      </a:lnTo>
                      <a:lnTo>
                        <a:pt x="67" y="77"/>
                      </a:lnTo>
                      <a:lnTo>
                        <a:pt x="107" y="68"/>
                      </a:lnTo>
                      <a:lnTo>
                        <a:pt x="139" y="61"/>
                      </a:lnTo>
                      <a:lnTo>
                        <a:pt x="179" y="55"/>
                      </a:lnTo>
                      <a:lnTo>
                        <a:pt x="223" y="49"/>
                      </a:lnTo>
                      <a:lnTo>
                        <a:pt x="278" y="42"/>
                      </a:lnTo>
                      <a:lnTo>
                        <a:pt x="331" y="36"/>
                      </a:lnTo>
                      <a:lnTo>
                        <a:pt x="354" y="36"/>
                      </a:lnTo>
                      <a:lnTo>
                        <a:pt x="359" y="36"/>
                      </a:lnTo>
                      <a:lnTo>
                        <a:pt x="365" y="35"/>
                      </a:lnTo>
                      <a:lnTo>
                        <a:pt x="370" y="33"/>
                      </a:lnTo>
                      <a:lnTo>
                        <a:pt x="373" y="30"/>
                      </a:lnTo>
                      <a:lnTo>
                        <a:pt x="374" y="26"/>
                      </a:lnTo>
                      <a:lnTo>
                        <a:pt x="376" y="23"/>
                      </a:lnTo>
                      <a:lnTo>
                        <a:pt x="374" y="19"/>
                      </a:lnTo>
                      <a:lnTo>
                        <a:pt x="372" y="13"/>
                      </a:lnTo>
                      <a:lnTo>
                        <a:pt x="369" y="10"/>
                      </a:lnTo>
                      <a:lnTo>
                        <a:pt x="365" y="6"/>
                      </a:lnTo>
                      <a:lnTo>
                        <a:pt x="361" y="4"/>
                      </a:lnTo>
                      <a:lnTo>
                        <a:pt x="358" y="2"/>
                      </a:lnTo>
                      <a:lnTo>
                        <a:pt x="355" y="0"/>
                      </a:lnTo>
                      <a:lnTo>
                        <a:pt x="349" y="0"/>
                      </a:lnTo>
                    </a:path>
                  </a:pathLst>
                </a:custGeom>
                <a:noFill/>
                <a:ln w="9525" cap="rnd" cmpd="sng">
                  <a:solidFill>
                    <a:srgbClr val="969696">
                      <a:alpha val="100000"/>
                    </a:srgbClr>
                  </a:solidFill>
                  <a:prstDash val="solid"/>
                  <a:round/>
                  <a:headEnd type="none" w="med" len="med"/>
                  <a:tailEnd type="none" w="med" len="med"/>
                </a:ln>
              </p:spPr>
              <p:txBody>
                <a:bodyPr/>
                <a:p>
                  <a:endParaRPr lang="zh-CN" altLang="en-US"/>
                </a:p>
              </p:txBody>
            </p:sp>
            <p:sp>
              <p:nvSpPr>
                <p:cNvPr id="217102" name="未知"/>
                <p:cNvSpPr/>
                <p:nvPr/>
              </p:nvSpPr>
              <p:spPr>
                <a:xfrm>
                  <a:off x="0" y="0"/>
                  <a:ext cx="2061" cy="2526"/>
                </a:xfrm>
                <a:custGeom>
                  <a:avLst/>
                  <a:gdLst/>
                  <a:ahLst/>
                  <a:cxnLst>
                    <a:cxn ang="0">
                      <a:pos x="15" y="302"/>
                    </a:cxn>
                    <a:cxn ang="0">
                      <a:pos x="35" y="172"/>
                    </a:cxn>
                    <a:cxn ang="0">
                      <a:pos x="58" y="0"/>
                    </a:cxn>
                    <a:cxn ang="0">
                      <a:pos x="64" y="172"/>
                    </a:cxn>
                    <a:cxn ang="0">
                      <a:pos x="64" y="640"/>
                    </a:cxn>
                    <a:cxn ang="0">
                      <a:pos x="58" y="1264"/>
                    </a:cxn>
                    <a:cxn ang="0">
                      <a:pos x="64" y="1872"/>
                    </a:cxn>
                    <a:cxn ang="0">
                      <a:pos x="65" y="2001"/>
                    </a:cxn>
                    <a:cxn ang="0">
                      <a:pos x="20" y="2286"/>
                    </a:cxn>
                    <a:cxn ang="0">
                      <a:pos x="6" y="2356"/>
                    </a:cxn>
                    <a:cxn ang="0">
                      <a:pos x="11" y="1264"/>
                    </a:cxn>
                    <a:cxn ang="0">
                      <a:pos x="6" y="640"/>
                    </a:cxn>
                    <a:cxn ang="0">
                      <a:pos x="2" y="426"/>
                    </a:cxn>
                    <a:cxn ang="0">
                      <a:pos x="13" y="313"/>
                    </a:cxn>
                    <a:cxn ang="0">
                      <a:pos x="15" y="302"/>
                    </a:cxn>
                  </a:cxnLst>
                  <a:pathLst>
                    <a:path w="2723" h="2526">
                      <a:moveTo>
                        <a:pt x="584" y="302"/>
                      </a:moveTo>
                      <a:cubicBezTo>
                        <a:pt x="720" y="278"/>
                        <a:pt x="1038" y="222"/>
                        <a:pt x="1304" y="172"/>
                      </a:cubicBezTo>
                      <a:cubicBezTo>
                        <a:pt x="1570" y="122"/>
                        <a:pt x="2003" y="0"/>
                        <a:pt x="2183" y="0"/>
                      </a:cubicBezTo>
                      <a:cubicBezTo>
                        <a:pt x="2363" y="0"/>
                        <a:pt x="2351" y="65"/>
                        <a:pt x="2384" y="172"/>
                      </a:cubicBezTo>
                      <a:cubicBezTo>
                        <a:pt x="2417" y="279"/>
                        <a:pt x="2423" y="458"/>
                        <a:pt x="2384" y="640"/>
                      </a:cubicBezTo>
                      <a:cubicBezTo>
                        <a:pt x="2345" y="822"/>
                        <a:pt x="2151" y="1059"/>
                        <a:pt x="2151" y="1264"/>
                      </a:cubicBezTo>
                      <a:cubicBezTo>
                        <a:pt x="2151" y="1469"/>
                        <a:pt x="2334" y="1749"/>
                        <a:pt x="2384" y="1872"/>
                      </a:cubicBezTo>
                      <a:cubicBezTo>
                        <a:pt x="2434" y="1995"/>
                        <a:pt x="2723" y="1932"/>
                        <a:pt x="2453" y="2001"/>
                      </a:cubicBezTo>
                      <a:cubicBezTo>
                        <a:pt x="2183" y="2070"/>
                        <a:pt x="1135" y="2227"/>
                        <a:pt x="764" y="2286"/>
                      </a:cubicBezTo>
                      <a:cubicBezTo>
                        <a:pt x="393" y="2345"/>
                        <a:pt x="284" y="2526"/>
                        <a:pt x="224" y="2356"/>
                      </a:cubicBezTo>
                      <a:cubicBezTo>
                        <a:pt x="164" y="2186"/>
                        <a:pt x="404" y="1550"/>
                        <a:pt x="404" y="1264"/>
                      </a:cubicBezTo>
                      <a:cubicBezTo>
                        <a:pt x="404" y="978"/>
                        <a:pt x="284" y="780"/>
                        <a:pt x="224" y="640"/>
                      </a:cubicBezTo>
                      <a:cubicBezTo>
                        <a:pt x="164" y="500"/>
                        <a:pt x="0" y="480"/>
                        <a:pt x="44" y="426"/>
                      </a:cubicBezTo>
                      <a:cubicBezTo>
                        <a:pt x="88" y="372"/>
                        <a:pt x="398" y="334"/>
                        <a:pt x="488" y="313"/>
                      </a:cubicBezTo>
                      <a:cubicBezTo>
                        <a:pt x="578" y="292"/>
                        <a:pt x="448" y="326"/>
                        <a:pt x="584" y="302"/>
                      </a:cubicBezTo>
                      <a:close/>
                    </a:path>
                  </a:pathLst>
                </a:custGeom>
                <a:noFill/>
                <a:ln w="9525" cap="flat" cmpd="sng">
                  <a:solidFill>
                    <a:srgbClr val="969696">
                      <a:alpha val="100000"/>
                    </a:srgbClr>
                  </a:solidFill>
                  <a:prstDash val="solid"/>
                  <a:round/>
                  <a:headEnd type="none" w="med" len="med"/>
                  <a:tailEnd type="none" w="med" len="med"/>
                </a:ln>
              </p:spPr>
              <p:txBody>
                <a:bodyPr/>
                <a:p>
                  <a:endParaRPr lang="zh-CN" altLang="en-US"/>
                </a:p>
              </p:txBody>
            </p:sp>
          </p:grpSp>
        </p:grpSp>
        <p:sp>
          <p:nvSpPr>
            <p:cNvPr id="217097" name="Text Box 18"/>
            <p:cNvSpPr txBox="1"/>
            <p:nvPr/>
          </p:nvSpPr>
          <p:spPr>
            <a:xfrm>
              <a:off x="181" y="0"/>
              <a:ext cx="3437" cy="43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latin typeface="宋体" panose="02010600030101010101" pitchFamily="2" charset="-122"/>
                </a:rPr>
                <a:t>粉尘治理的工程技术措施：</a:t>
              </a:r>
              <a:endParaRPr lang="zh-CN" altLang="en-US" sz="1600" dirty="0">
                <a:latin typeface="宋体" panose="02010600030101010101" pitchFamily="2" charset="-122"/>
              </a:endParaRPr>
            </a:p>
            <a:p>
              <a:pPr marL="0" lvl="0" indent="0" algn="ctr">
                <a:lnSpc>
                  <a:spcPct val="100000"/>
                </a:lnSpc>
                <a:spcBef>
                  <a:spcPct val="0"/>
                </a:spcBef>
              </a:pPr>
              <a:endParaRPr lang="en-US" altLang="zh-CN" sz="1800" dirty="0">
                <a:ea typeface="楷体_GB2312" pitchFamily="1" charset="-122"/>
              </a:endParaRPr>
            </a:p>
          </p:txBody>
        </p:sp>
      </p:grpSp>
    </p:spTree>
  </p:cSld>
  <p:clrMapOvr>
    <a:masterClrMapping/>
  </p:clrMapOvr>
  <p:transition>
    <p:blinds dir="ver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9" name="Rectangle 3"/>
          <p:cNvSpPr>
            <a:spLocks noGrp="1" noChangeArrowheads="1"/>
          </p:cNvSpPr>
          <p:nvPr>
            <p:ph type="body" idx="1"/>
          </p:nvPr>
        </p:nvSpPr>
        <p:spPr>
          <a:xfrm>
            <a:off x="2209800" y="1052513"/>
            <a:ext cx="7772400" cy="4814888"/>
          </a:xfrm>
        </p:spPr>
        <p:txBody>
          <a:bodyPr vert="horz" wrap="square" lIns="91440" tIns="45720" rIns="91440" bIns="45720" numCol="1" anchor="t" anchorCtr="0" compatLnSpc="1"/>
          <a:lstStyle/>
          <a:p>
            <a:pPr marL="0" marR="0" lvl="0" indent="533400" algn="l" defTabSz="914400" rtl="0" eaLnBrk="1" fontAlgn="base" latinLnBrk="0" hangingPunct="1">
              <a:lnSpc>
                <a:spcPct val="120000"/>
              </a:lnSpc>
              <a:spcBef>
                <a:spcPct val="20000"/>
              </a:spcBef>
              <a:spcAft>
                <a:spcPct val="0"/>
              </a:spcAft>
              <a:buClrTx/>
              <a:buSzTx/>
              <a:buFontTx/>
              <a:buNone/>
              <a:defRPr/>
            </a:pPr>
            <a:r>
              <a:rPr kumimoji="0" lang="zh-CN" altLang="en-US" sz="2400" b="1" i="0" u="none" strike="noStrike" kern="0" cap="none" spc="0" normalizeH="0" baseline="0" noProof="0" dirty="0">
                <a:ln>
                  <a:noFill/>
                </a:ln>
                <a:solidFill>
                  <a:srgbClr val="FF0000"/>
                </a:solidFill>
                <a:effectLst/>
                <a:uLnTx/>
                <a:uFillTx/>
                <a:latin typeface="+mn-lt"/>
                <a:ea typeface="+mn-ea"/>
                <a:cs typeface="+mn-cs"/>
              </a:rPr>
              <a:t>（二）防毒措施</a:t>
            </a:r>
            <a:endParaRPr kumimoji="0" lang="zh-CN" altLang="en-US" sz="2400" b="1" i="0" u="none" strike="noStrike" kern="0" cap="none" spc="0" normalizeH="0" baseline="0" noProof="0" dirty="0">
              <a:ln>
                <a:noFill/>
              </a:ln>
              <a:solidFill>
                <a:srgbClr val="FF0000"/>
              </a:solidFill>
              <a:effectLst/>
              <a:uLnTx/>
              <a:uFillTx/>
              <a:latin typeface="+mn-lt"/>
              <a:ea typeface="+mn-ea"/>
              <a:cs typeface="+mn-cs"/>
            </a:endParaRPr>
          </a:p>
          <a:p>
            <a:pPr marL="342900" marR="0" lvl="0" indent="190500" algn="l" defTabSz="914400" rtl="0" eaLnBrk="1" fontAlgn="base" latinLnBrk="0" hangingPunct="1">
              <a:lnSpc>
                <a:spcPct val="120000"/>
              </a:lnSpc>
              <a:spcBef>
                <a:spcPct val="20000"/>
              </a:spcBef>
              <a:spcAft>
                <a:spcPct val="0"/>
              </a:spcAft>
              <a:buClrTx/>
              <a:buSzTx/>
              <a:buFontTx/>
              <a:buNone/>
              <a:defRPr/>
            </a:pPr>
            <a:endParaRPr kumimoji="0" lang="en-US" altLang="zh-CN" sz="2400" b="1" i="0" u="none" strike="noStrike" kern="0" cap="none" spc="0" normalizeH="0" baseline="0" noProof="0" dirty="0">
              <a:ln>
                <a:noFill/>
              </a:ln>
              <a:solidFill>
                <a:srgbClr val="FF0000"/>
              </a:solidFill>
              <a:effectLst/>
              <a:uLnTx/>
              <a:uFillTx/>
              <a:latin typeface="+mn-lt"/>
              <a:ea typeface="+mn-ea"/>
              <a:cs typeface="+mn-cs"/>
            </a:endParaRPr>
          </a:p>
        </p:txBody>
      </p:sp>
      <p:grpSp>
        <p:nvGrpSpPr>
          <p:cNvPr id="219139" name="Group 4"/>
          <p:cNvGrpSpPr/>
          <p:nvPr/>
        </p:nvGrpSpPr>
        <p:grpSpPr>
          <a:xfrm>
            <a:off x="2495550" y="1412875"/>
            <a:ext cx="7777163" cy="4608513"/>
            <a:chOff x="0" y="0"/>
            <a:chExt cx="8640" cy="4896"/>
          </a:xfrm>
        </p:grpSpPr>
        <p:sp>
          <p:nvSpPr>
            <p:cNvPr id="219140" name="AutoShape 5"/>
            <p:cNvSpPr>
              <a:spLocks noChangeAspect="1"/>
            </p:cNvSpPr>
            <p:nvPr/>
          </p:nvSpPr>
          <p:spPr>
            <a:xfrm>
              <a:off x="0" y="0"/>
              <a:ext cx="8640" cy="4896"/>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nvGrpSpPr>
            <p:cNvPr id="219141" name="Group 6"/>
            <p:cNvGrpSpPr/>
            <p:nvPr/>
          </p:nvGrpSpPr>
          <p:grpSpPr>
            <a:xfrm>
              <a:off x="115" y="144"/>
              <a:ext cx="8341" cy="4689"/>
              <a:chOff x="0" y="0"/>
              <a:chExt cx="8341" cy="4689"/>
            </a:xfrm>
          </p:grpSpPr>
          <p:sp>
            <p:nvSpPr>
              <p:cNvPr id="219142" name="AutoShape 7"/>
              <p:cNvSpPr/>
              <p:nvPr/>
            </p:nvSpPr>
            <p:spPr>
              <a:xfrm>
                <a:off x="50" y="45"/>
                <a:ext cx="8287" cy="4644"/>
              </a:xfrm>
              <a:prstGeom prst="roundRect">
                <a:avLst>
                  <a:gd name="adj" fmla="val 3954"/>
                </a:avLst>
              </a:prstGeom>
              <a:gradFill rotWithShape="0">
                <a:gsLst>
                  <a:gs pos="0">
                    <a:srgbClr val="FFFFFF"/>
                  </a:gs>
                  <a:gs pos="100000">
                    <a:srgbClr val="C0C0C0">
                      <a:alpha val="70000"/>
                    </a:srgbClr>
                  </a:gs>
                </a:gsLst>
                <a:lin ang="2700000" scaled="1"/>
                <a:tileRect/>
              </a:gradFill>
              <a:ln w="9525" cap="flat" cmpd="sng">
                <a:prstDash val="solid"/>
                <a:headEnd type="none" w="med" len="med"/>
                <a:tailEnd type="none" w="med" len="med"/>
              </a:ln>
              <a:scene3d>
                <a:camera prst="legacyObliqueTopRight">
                  <a:rot lat="0" lon="0" rev="0"/>
                </a:camera>
                <a:lightRig rig="legacyFlat3" dir="b"/>
              </a:scene3d>
              <a:sp3d extrusionH="100000" prstMaterial="legacyMatte">
                <a:bevelT w="13500" h="13500" prst="angle"/>
                <a:bevelB w="13500" h="13500" prst="angle"/>
                <a:extrusionClr>
                  <a:srgbClr val="C0C0C0"/>
                </a:extrusionClr>
              </a:sp3d>
            </p:spPr>
            <p:txBody>
              <a:bodyPr lIns="57607" tIns="226800" rIns="57607" bIns="28804">
                <a:flatTx/>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zh-CN" sz="1800" b="0" dirty="0">
                  <a:ea typeface="楷体_GB2312" pitchFamily="1" charset="-122"/>
                </a:endParaRPr>
              </a:p>
            </p:txBody>
          </p:sp>
          <p:sp>
            <p:nvSpPr>
              <p:cNvPr id="219143" name="AutoShape 8"/>
              <p:cNvSpPr/>
              <p:nvPr/>
            </p:nvSpPr>
            <p:spPr>
              <a:xfrm>
                <a:off x="35" y="0"/>
                <a:ext cx="8306" cy="573"/>
              </a:xfrm>
              <a:prstGeom prst="roundRect">
                <a:avLst>
                  <a:gd name="adj" fmla="val 50000"/>
                </a:avLst>
              </a:prstGeom>
              <a:gradFill rotWithShape="1">
                <a:gsLst>
                  <a:gs pos="0">
                    <a:srgbClr val="009999">
                      <a:alpha val="57999"/>
                    </a:srgbClr>
                  </a:gs>
                  <a:gs pos="100000">
                    <a:srgbClr val="004747"/>
                  </a:gs>
                </a:gsLst>
                <a:lin ang="5400000" scaled="1"/>
                <a:tileRect/>
              </a:gradFill>
              <a:ln w="9525">
                <a:noFill/>
              </a:ln>
            </p:spPr>
            <p:txBody>
              <a:bodyPr lIns="57607" tIns="28804" rIns="57607" bIns="28804"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zh-CN" sz="1800" b="0" dirty="0">
                  <a:ea typeface="楷体_GB2312" pitchFamily="1" charset="-122"/>
                </a:endParaRPr>
              </a:p>
            </p:txBody>
          </p:sp>
          <p:sp>
            <p:nvSpPr>
              <p:cNvPr id="219144" name="Text Box 9"/>
              <p:cNvSpPr txBox="1"/>
              <p:nvPr/>
            </p:nvSpPr>
            <p:spPr>
              <a:xfrm>
                <a:off x="0" y="72"/>
                <a:ext cx="8280" cy="4506"/>
              </a:xfrm>
              <a:prstGeom prst="rect">
                <a:avLst/>
              </a:prstGeom>
              <a:noFill/>
              <a:ln w="9525">
                <a:noFill/>
              </a:ln>
            </p:spPr>
            <p:txBody>
              <a:bodyPr tIns="0" bIns="0"/>
              <a:p>
                <a:pPr algn="just"/>
                <a:r>
                  <a:rPr lang="zh-CN" altLang="en-US" sz="1800" b="1" dirty="0">
                    <a:latin typeface="宋体" panose="02010600030101010101" pitchFamily="2" charset="-122"/>
                    <a:ea typeface="宋体" panose="02010600030101010101" pitchFamily="2" charset="-122"/>
                  </a:rPr>
                  <a:t>控制工业毒物应掌握下列几条原则：</a:t>
                </a:r>
                <a:endParaRPr lang="zh-CN" altLang="en-US" sz="1800" b="1" dirty="0">
                  <a:latin typeface="宋体" panose="02010600030101010101" pitchFamily="2" charset="-122"/>
                  <a:ea typeface="宋体" panose="02010600030101010101" pitchFamily="2" charset="-122"/>
                </a:endParaRPr>
              </a:p>
              <a:p>
                <a:pPr lvl="1" algn="just"/>
                <a:endParaRPr lang="zh-CN" altLang="en-US" sz="1800" dirty="0">
                  <a:latin typeface="宋体" panose="02010600030101010101" pitchFamily="2" charset="-122"/>
                  <a:ea typeface="宋体" panose="02010600030101010101" pitchFamily="2" charset="-122"/>
                </a:endParaRPr>
              </a:p>
              <a:p>
                <a:pPr lvl="1" algn="just">
                  <a:buFont typeface="Wingdings" panose="05000000000000000000" pitchFamily="2" charset="2"/>
                  <a:buChar char="u"/>
                </a:pPr>
                <a:r>
                  <a:rPr lang="zh-CN" altLang="en-US" sz="1800" b="1" dirty="0">
                    <a:latin typeface="宋体" panose="02010600030101010101" pitchFamily="2" charset="-122"/>
                    <a:ea typeface="宋体" panose="02010600030101010101" pitchFamily="2" charset="-122"/>
                  </a:rPr>
                  <a:t>控制与消除有毒物质，用无毒或低毒物质代替有毒或高毒物质；改革生产工艺、生产设备，尽量将手工操作变为机械化、密闭化、自动化和遥控化操作；</a:t>
                </a:r>
                <a:endParaRPr lang="zh-CN" altLang="en-US" sz="1800" b="1" dirty="0">
                  <a:latin typeface="宋体" panose="02010600030101010101" pitchFamily="2" charset="-122"/>
                  <a:ea typeface="宋体" panose="02010600030101010101" pitchFamily="2" charset="-122"/>
                </a:endParaRPr>
              </a:p>
              <a:p>
                <a:pPr lvl="1" algn="just">
                  <a:buFont typeface="Wingdings" panose="05000000000000000000" pitchFamily="2" charset="2"/>
                  <a:buChar char="u"/>
                </a:pPr>
                <a:r>
                  <a:rPr lang="zh-CN" altLang="en-US" sz="1800" b="1" dirty="0">
                    <a:latin typeface="宋体" panose="02010600030101010101" pitchFamily="2" charset="-122"/>
                    <a:ea typeface="宋体" panose="02010600030101010101" pitchFamily="2" charset="-122"/>
                  </a:rPr>
                  <a:t>降低生产性毒物的浓度，避免有毒物质与人体接触；对生产过程中无法避免的有毒物质，通过安装合理的通风、排毒设备，使毒物得到有效控制；</a:t>
                </a:r>
                <a:endParaRPr lang="zh-CN" altLang="en-US" sz="1800" b="1" dirty="0">
                  <a:latin typeface="宋体" panose="02010600030101010101" pitchFamily="2" charset="-122"/>
                  <a:ea typeface="宋体" panose="02010600030101010101" pitchFamily="2" charset="-122"/>
                </a:endParaRPr>
              </a:p>
              <a:p>
                <a:pPr lvl="1" algn="just">
                  <a:buFont typeface="Wingdings" panose="05000000000000000000" pitchFamily="2" charset="2"/>
                  <a:buChar char="u"/>
                </a:pPr>
                <a:r>
                  <a:rPr lang="zh-CN" altLang="en-US" sz="1800" b="1" dirty="0">
                    <a:latin typeface="宋体" panose="02010600030101010101" pitchFamily="2" charset="-122"/>
                    <a:ea typeface="宋体" panose="02010600030101010101" pitchFamily="2" charset="-122"/>
                  </a:rPr>
                  <a:t>生产过程使用密闭、通风排毒系统；</a:t>
                </a:r>
                <a:endParaRPr lang="zh-CN" altLang="en-US" sz="1800" b="1" dirty="0">
                  <a:latin typeface="Times New Roman" panose="02020603050405020304" pitchFamily="18" charset="0"/>
                  <a:ea typeface="宋体" panose="02010600030101010101" pitchFamily="2" charset="-122"/>
                </a:endParaRPr>
              </a:p>
              <a:p>
                <a:pPr lvl="1" algn="just">
                  <a:buFont typeface="Wingdings" panose="05000000000000000000" pitchFamily="2" charset="2"/>
                  <a:buChar char="u"/>
                </a:pPr>
                <a:r>
                  <a:rPr lang="zh-CN" altLang="en-US" sz="1800" b="1" dirty="0">
                    <a:latin typeface="宋体" panose="02010600030101010101" pitchFamily="2" charset="-122"/>
                    <a:ea typeface="宋体" panose="02010600030101010101" pitchFamily="2" charset="-122"/>
                  </a:rPr>
                  <a:t>根据毒物的特性，选择有效的个人防护用品，包括防护服装、防尘口罩和防毒面具；</a:t>
                </a:r>
                <a:endParaRPr lang="zh-CN" altLang="en-US" sz="1800" b="1" dirty="0">
                  <a:latin typeface="Times New Roman" panose="02020603050405020304" pitchFamily="18" charset="0"/>
                  <a:ea typeface="宋体" panose="02010600030101010101" pitchFamily="2" charset="-122"/>
                </a:endParaRPr>
              </a:p>
              <a:p>
                <a:pPr lvl="1" algn="just">
                  <a:buFont typeface="Wingdings" panose="05000000000000000000" pitchFamily="2" charset="2"/>
                  <a:buChar char="u"/>
                </a:pPr>
                <a:r>
                  <a:rPr lang="zh-CN" altLang="en-US" sz="1800" b="1" dirty="0">
                    <a:latin typeface="宋体" panose="02010600030101010101" pitchFamily="2" charset="-122"/>
                    <a:ea typeface="宋体" panose="02010600030101010101" pitchFamily="2" charset="-122"/>
                  </a:rPr>
                  <a:t>根据国家有关标准结合职工数量和工作性质建立合理的卫生设施，设置盥洗设备，教育职工养成良好卫生习惯；</a:t>
                </a:r>
                <a:endParaRPr lang="zh-CN" altLang="en-US" sz="1800" b="1" dirty="0">
                  <a:latin typeface="Times New Roman" panose="02020603050405020304" pitchFamily="18" charset="0"/>
                  <a:ea typeface="宋体" panose="02010600030101010101" pitchFamily="2" charset="-122"/>
                </a:endParaRPr>
              </a:p>
              <a:p>
                <a:pPr lvl="1" algn="just">
                  <a:buFont typeface="Wingdings" panose="05000000000000000000" pitchFamily="2" charset="2"/>
                  <a:buChar char="u"/>
                </a:pPr>
                <a:r>
                  <a:rPr lang="zh-CN" altLang="en-US" sz="1800" b="1" dirty="0">
                    <a:latin typeface="宋体" panose="02010600030101010101" pitchFamily="2" charset="-122"/>
                    <a:ea typeface="宋体" panose="02010600030101010101" pitchFamily="2" charset="-122"/>
                  </a:rPr>
                  <a:t>对从事有毒作业的职工进行定期体检，定期监测作业环境中的有毒有害物质浓度，保证有毒有害物质浓度在国家允许范围内</a:t>
                </a:r>
                <a:endParaRPr lang="zh-CN" altLang="en-US" sz="1800" b="1" dirty="0">
                  <a:latin typeface="Times New Roman" panose="02020603050405020304" pitchFamily="18" charset="0"/>
                  <a:ea typeface="宋体" panose="02010600030101010101" pitchFamily="2" charset="-122"/>
                </a:endParaRPr>
              </a:p>
              <a:p>
                <a:pPr lvl="1" algn="just"/>
                <a:r>
                  <a:rPr lang="zh-CN" altLang="en-US" sz="1800" b="1" dirty="0">
                    <a:latin typeface="宋体" panose="02010600030101010101" pitchFamily="2" charset="-122"/>
                    <a:ea typeface="宋体" panose="02010600030101010101" pitchFamily="2" charset="-122"/>
                  </a:rPr>
                  <a:t>严格遵守安全操作规程，避免中毒事件的发生。</a:t>
                </a:r>
                <a:endParaRPr lang="zh-CN" altLang="en-US" sz="1800" b="1" dirty="0">
                  <a:latin typeface="Times New Roman" panose="02020603050405020304" pitchFamily="18" charset="0"/>
                </a:endParaRPr>
              </a:p>
            </p:txBody>
          </p:sp>
        </p:grpSp>
      </p:grpSp>
    </p:spTree>
  </p:cSld>
  <p:clrMapOvr>
    <a:masterClrMapping/>
  </p:clrMapOvr>
  <p:transition>
    <p:blinds dir="ver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3" name="Rectangle 3"/>
          <p:cNvSpPr>
            <a:spLocks noGrp="1" noChangeArrowheads="1"/>
          </p:cNvSpPr>
          <p:nvPr>
            <p:ph type="body" idx="1"/>
          </p:nvPr>
        </p:nvSpPr>
        <p:spPr>
          <a:xfrm>
            <a:off x="2209800" y="981075"/>
            <a:ext cx="7772400" cy="4886325"/>
          </a:xfrm>
        </p:spPr>
        <p:txBody>
          <a:bodyPr vert="horz" wrap="square" lIns="91440" tIns="45720" rIns="91440" bIns="45720" numCol="1" anchor="t" anchorCtr="0" compatLnSpc="1"/>
          <a:lstStyle/>
          <a:p>
            <a:pPr marL="342900" marR="0" lvl="0" indent="190500" algn="l" defTabSz="914400" rtl="0" eaLnBrk="1" fontAlgn="base" latinLnBrk="0" hangingPunct="1">
              <a:lnSpc>
                <a:spcPct val="120000"/>
              </a:lnSpc>
              <a:spcBef>
                <a:spcPct val="20000"/>
              </a:spcBef>
              <a:spcAft>
                <a:spcPct val="0"/>
              </a:spcAft>
              <a:buClrTx/>
              <a:buSzTx/>
              <a:buFontTx/>
              <a:buNone/>
              <a:defRPr/>
            </a:pPr>
            <a:r>
              <a:rPr kumimoji="0" lang="zh-CN" altLang="en-US" sz="2400" b="1" i="0" u="none" strike="noStrike" kern="0" cap="none" spc="0" normalizeH="0" baseline="0" noProof="0" dirty="0">
                <a:ln>
                  <a:noFill/>
                </a:ln>
                <a:solidFill>
                  <a:srgbClr val="FF0000"/>
                </a:solidFill>
                <a:effectLst/>
                <a:uLnTx/>
                <a:uFillTx/>
                <a:latin typeface="+mn-lt"/>
                <a:ea typeface="+mn-ea"/>
                <a:cs typeface="+mn-cs"/>
              </a:rPr>
              <a:t>（三）防止噪音危害措施</a:t>
            </a:r>
            <a:endParaRPr kumimoji="0" lang="zh-CN" altLang="en-US" sz="2400" b="1" i="0" u="none" strike="noStrike" kern="0" cap="none" spc="0" normalizeH="0" baseline="0" noProof="0" dirty="0">
              <a:ln>
                <a:noFill/>
              </a:ln>
              <a:solidFill>
                <a:srgbClr val="FF0000"/>
              </a:solidFill>
              <a:effectLst/>
              <a:uLnTx/>
              <a:uFillTx/>
              <a:latin typeface="+mn-lt"/>
              <a:ea typeface="+mn-ea"/>
              <a:cs typeface="+mn-cs"/>
            </a:endParaRPr>
          </a:p>
          <a:p>
            <a:pPr marL="0" marR="0" lvl="0" indent="533400" algn="l" defTabSz="914400" rtl="0" eaLnBrk="1" fontAlgn="base" latinLnBrk="0" hangingPunct="1">
              <a:lnSpc>
                <a:spcPct val="120000"/>
              </a:lnSpc>
              <a:spcBef>
                <a:spcPct val="20000"/>
              </a:spcBef>
              <a:spcAft>
                <a:spcPct val="0"/>
              </a:spcAft>
              <a:buClrTx/>
              <a:buSzTx/>
              <a:buFontTx/>
              <a:buNone/>
              <a:defRPr/>
            </a:pPr>
            <a:r>
              <a:rPr kumimoji="0" lang="zh-CN" altLang="en-US" sz="2400" b="1" i="0" u="none" strike="noStrike" kern="0" cap="none" spc="0" normalizeH="0" baseline="0" noProof="0" dirty="0">
                <a:ln>
                  <a:noFill/>
                </a:ln>
                <a:solidFill>
                  <a:schemeClr val="tx1"/>
                </a:solidFill>
                <a:effectLst/>
                <a:uLnTx/>
                <a:uFillTx/>
                <a:latin typeface="+mn-lt"/>
                <a:ea typeface="+mn-ea"/>
                <a:cs typeface="+mn-cs"/>
              </a:rPr>
              <a:t>控制生产性噪声的措施如下：</a:t>
            </a:r>
            <a:endParaRPr kumimoji="0" lang="zh-CN" altLang="en-US" sz="2400" b="1" i="0" u="none" strike="noStrike" kern="0" cap="none" spc="0" normalizeH="0" baseline="0" noProof="0" dirty="0">
              <a:ln>
                <a:noFill/>
              </a:ln>
              <a:solidFill>
                <a:schemeClr val="tx1"/>
              </a:solidFill>
              <a:effectLst/>
              <a:uLnTx/>
              <a:uFillTx/>
              <a:latin typeface="+mn-lt"/>
              <a:ea typeface="+mn-ea"/>
              <a:cs typeface="+mn-cs"/>
            </a:endParaRPr>
          </a:p>
          <a:p>
            <a:pPr marL="342900" marR="0" lvl="0" indent="190500" algn="l" defTabSz="914400" rtl="0" eaLnBrk="1" fontAlgn="base" latinLnBrk="0" hangingPunct="1">
              <a:lnSpc>
                <a:spcPct val="120000"/>
              </a:lnSpc>
              <a:spcBef>
                <a:spcPct val="20000"/>
              </a:spcBef>
              <a:spcAft>
                <a:spcPct val="0"/>
              </a:spcAft>
              <a:buClrTx/>
              <a:buSzTx/>
              <a:buFontTx/>
              <a:buNone/>
              <a:defRPr/>
            </a:pPr>
            <a:endParaRPr kumimoji="0" lang="en-US" altLang="zh-CN" sz="2400" b="1" i="0" u="none" strike="noStrike" kern="0" cap="none" spc="0" normalizeH="0" baseline="0" noProof="0" dirty="0">
              <a:ln>
                <a:noFill/>
              </a:ln>
              <a:solidFill>
                <a:schemeClr val="tx1"/>
              </a:solidFill>
              <a:effectLst/>
              <a:uLnTx/>
              <a:uFillTx/>
              <a:latin typeface="+mn-lt"/>
              <a:ea typeface="+mn-ea"/>
              <a:cs typeface="+mn-cs"/>
            </a:endParaRPr>
          </a:p>
        </p:txBody>
      </p:sp>
      <p:grpSp>
        <p:nvGrpSpPr>
          <p:cNvPr id="221187" name="Group 4"/>
          <p:cNvGrpSpPr/>
          <p:nvPr/>
        </p:nvGrpSpPr>
        <p:grpSpPr>
          <a:xfrm>
            <a:off x="2347913" y="1916113"/>
            <a:ext cx="7419975" cy="4033837"/>
            <a:chOff x="0" y="0"/>
            <a:chExt cx="8460" cy="3888"/>
          </a:xfrm>
        </p:grpSpPr>
        <p:sp>
          <p:nvSpPr>
            <p:cNvPr id="221188" name="AutoShape 5"/>
            <p:cNvSpPr>
              <a:spLocks noChangeAspect="1"/>
            </p:cNvSpPr>
            <p:nvPr/>
          </p:nvSpPr>
          <p:spPr>
            <a:xfrm>
              <a:off x="0" y="0"/>
              <a:ext cx="8460" cy="3888"/>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nvGrpSpPr>
            <p:cNvPr id="221189" name="Group 6"/>
            <p:cNvGrpSpPr/>
            <p:nvPr/>
          </p:nvGrpSpPr>
          <p:grpSpPr>
            <a:xfrm>
              <a:off x="146" y="69"/>
              <a:ext cx="8155" cy="3633"/>
              <a:chOff x="0" y="0"/>
              <a:chExt cx="8155" cy="3633"/>
            </a:xfrm>
          </p:grpSpPr>
          <p:sp>
            <p:nvSpPr>
              <p:cNvPr id="221190" name="AutoShape 7"/>
              <p:cNvSpPr/>
              <p:nvPr/>
            </p:nvSpPr>
            <p:spPr>
              <a:xfrm>
                <a:off x="2774" y="663"/>
                <a:ext cx="2521" cy="2361"/>
              </a:xfrm>
              <a:prstGeom prst="flowChartOffpageConnector">
                <a:avLst/>
              </a:prstGeom>
              <a:gradFill rotWithShape="1">
                <a:gsLst>
                  <a:gs pos="0">
                    <a:srgbClr val="009999"/>
                  </a:gs>
                  <a:gs pos="100000">
                    <a:srgbClr val="8FD2D2"/>
                  </a:gs>
                </a:gsLst>
                <a:lin ang="5400000" scaled="1"/>
                <a:tileRect/>
              </a:gradFill>
              <a:ln w="9525">
                <a:noFill/>
              </a:ln>
              <a:effectLst>
                <a:prstShdw prst="shdw13" dist="45791" dir="3378595">
                  <a:srgbClr val="1C1C1C">
                    <a:alpha val="50000"/>
                  </a:srgbClr>
                </a:prstShdw>
              </a:effectLst>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21191" name="Oval 8"/>
              <p:cNvSpPr/>
              <p:nvPr/>
            </p:nvSpPr>
            <p:spPr>
              <a:xfrm>
                <a:off x="2965" y="12"/>
                <a:ext cx="2045" cy="943"/>
              </a:xfrm>
              <a:prstGeom prst="ellipse">
                <a:avLst/>
              </a:prstGeom>
              <a:gradFill rotWithShape="1">
                <a:gsLst>
                  <a:gs pos="0">
                    <a:srgbClr val="DFDFDF"/>
                  </a:gs>
                  <a:gs pos="50000">
                    <a:srgbClr val="F7F7F7"/>
                  </a:gs>
                  <a:gs pos="100000">
                    <a:srgbClr val="DFDFDF"/>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21192" name="Rectangle 9"/>
              <p:cNvSpPr/>
              <p:nvPr/>
            </p:nvSpPr>
            <p:spPr>
              <a:xfrm>
                <a:off x="3169" y="168"/>
                <a:ext cx="1811" cy="846"/>
              </a:xfrm>
              <a:prstGeom prst="rect">
                <a:avLst/>
              </a:prstGeom>
              <a:noFill/>
              <a:ln w="9525">
                <a:noFill/>
              </a:ln>
            </p:spPr>
            <p:txBody>
              <a:bodyPr wrap="none" lIns="64922" tIns="32461" rIns="64922" bIns="32461"/>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600" dirty="0"/>
                  <a:t>消除或减少噪声、</a:t>
                </a:r>
                <a:endParaRPr lang="zh-CN" altLang="en-US" sz="1600" dirty="0"/>
              </a:p>
              <a:p>
                <a:pPr marL="0" lvl="0" indent="0" algn="ctr">
                  <a:lnSpc>
                    <a:spcPct val="100000"/>
                  </a:lnSpc>
                  <a:spcBef>
                    <a:spcPct val="0"/>
                  </a:spcBef>
                </a:pPr>
                <a:r>
                  <a:rPr lang="zh-CN" altLang="en-US" sz="1600" dirty="0"/>
                  <a:t>振动的传播</a:t>
                </a:r>
                <a:endParaRPr lang="zh-CN" altLang="en-US" sz="1600" dirty="0">
                  <a:ea typeface="楷体_GB2312" pitchFamily="1" charset="-122"/>
                </a:endParaRPr>
              </a:p>
            </p:txBody>
          </p:sp>
          <p:sp>
            <p:nvSpPr>
              <p:cNvPr id="221193" name="AutoShape 10"/>
              <p:cNvSpPr/>
              <p:nvPr/>
            </p:nvSpPr>
            <p:spPr>
              <a:xfrm>
                <a:off x="5611" y="636"/>
                <a:ext cx="2448" cy="2388"/>
              </a:xfrm>
              <a:prstGeom prst="flowChartOffpageConnector">
                <a:avLst/>
              </a:prstGeom>
              <a:gradFill rotWithShape="1">
                <a:gsLst>
                  <a:gs pos="0">
                    <a:srgbClr val="99CC00"/>
                  </a:gs>
                  <a:gs pos="100000">
                    <a:srgbClr val="D2E98F"/>
                  </a:gs>
                </a:gsLst>
                <a:lin ang="5400000" scaled="1"/>
                <a:tileRect/>
              </a:gradFill>
              <a:ln w="9525">
                <a:noFill/>
              </a:ln>
              <a:effectLst>
                <a:prstShdw prst="shdw13" dist="45791" dir="3378595">
                  <a:srgbClr val="1C1C1C">
                    <a:alpha val="50000"/>
                  </a:srgbClr>
                </a:prstShdw>
              </a:effectLst>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21194" name="Oval 11"/>
              <p:cNvSpPr/>
              <p:nvPr/>
            </p:nvSpPr>
            <p:spPr>
              <a:xfrm>
                <a:off x="5802" y="12"/>
                <a:ext cx="2041" cy="943"/>
              </a:xfrm>
              <a:prstGeom prst="ellipse">
                <a:avLst/>
              </a:prstGeom>
              <a:gradFill rotWithShape="1">
                <a:gsLst>
                  <a:gs pos="0">
                    <a:srgbClr val="DFDFDF"/>
                  </a:gs>
                  <a:gs pos="50000">
                    <a:srgbClr val="F7F7F7"/>
                  </a:gs>
                  <a:gs pos="100000">
                    <a:srgbClr val="DFDFDF"/>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21195" name="Rectangle 12"/>
              <p:cNvSpPr/>
              <p:nvPr/>
            </p:nvSpPr>
            <p:spPr>
              <a:xfrm>
                <a:off x="5921" y="93"/>
                <a:ext cx="1780" cy="537"/>
              </a:xfrm>
              <a:prstGeom prst="rect">
                <a:avLst/>
              </a:prstGeom>
              <a:noFill/>
              <a:ln w="9525">
                <a:noFill/>
              </a:ln>
            </p:spPr>
            <p:txBody>
              <a:bodyPr wrap="none" lIns="64922" tIns="32461" rIns="64922" bIns="3246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600" dirty="0"/>
                  <a:t>加强个人防护和</a:t>
                </a:r>
                <a:endParaRPr lang="zh-CN" altLang="en-US" sz="1600" dirty="0"/>
              </a:p>
              <a:p>
                <a:pPr marL="0" lvl="0" indent="0" algn="ctr">
                  <a:lnSpc>
                    <a:spcPct val="100000"/>
                  </a:lnSpc>
                  <a:spcBef>
                    <a:spcPct val="0"/>
                  </a:spcBef>
                </a:pPr>
                <a:r>
                  <a:rPr lang="zh-CN" altLang="en-US" sz="1600" dirty="0"/>
                  <a:t>健康监护</a:t>
                </a:r>
                <a:endParaRPr lang="zh-CN" altLang="en-US" sz="1600" dirty="0">
                  <a:ea typeface="楷体_GB2312" pitchFamily="1" charset="-122"/>
                </a:endParaRPr>
              </a:p>
            </p:txBody>
          </p:sp>
          <p:grpSp>
            <p:nvGrpSpPr>
              <p:cNvPr id="221196" name="Group 13"/>
              <p:cNvGrpSpPr/>
              <p:nvPr/>
            </p:nvGrpSpPr>
            <p:grpSpPr>
              <a:xfrm>
                <a:off x="0" y="0"/>
                <a:ext cx="2438" cy="3012"/>
                <a:chOff x="0" y="0"/>
                <a:chExt cx="2438" cy="3012"/>
              </a:xfrm>
            </p:grpSpPr>
            <p:sp>
              <p:nvSpPr>
                <p:cNvPr id="221203" name="AutoShape 14"/>
                <p:cNvSpPr/>
                <p:nvPr/>
              </p:nvSpPr>
              <p:spPr>
                <a:xfrm>
                  <a:off x="0" y="657"/>
                  <a:ext cx="2438" cy="2355"/>
                </a:xfrm>
                <a:prstGeom prst="flowChartOffpageConnector">
                  <a:avLst/>
                </a:prstGeom>
                <a:gradFill rotWithShape="1">
                  <a:gsLst>
                    <a:gs pos="0">
                      <a:srgbClr val="333399"/>
                    </a:gs>
                    <a:gs pos="100000">
                      <a:srgbClr val="A5A5D2"/>
                    </a:gs>
                  </a:gsLst>
                  <a:lin ang="5400000" scaled="1"/>
                  <a:tileRect/>
                </a:gradFill>
                <a:ln w="9525">
                  <a:noFill/>
                </a:ln>
                <a:effectLst>
                  <a:prstShdw prst="shdw13" dist="45791" dir="3378595">
                    <a:srgbClr val="1C1C1C">
                      <a:alpha val="50000"/>
                    </a:srgbClr>
                  </a:prstShdw>
                </a:effectLst>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21204" name="Oval 15"/>
                <p:cNvSpPr/>
                <p:nvPr/>
              </p:nvSpPr>
              <p:spPr>
                <a:xfrm>
                  <a:off x="187" y="0"/>
                  <a:ext cx="2042" cy="943"/>
                </a:xfrm>
                <a:prstGeom prst="ellipse">
                  <a:avLst/>
                </a:prstGeom>
                <a:gradFill rotWithShape="1">
                  <a:gsLst>
                    <a:gs pos="0">
                      <a:srgbClr val="DFDFDF"/>
                    </a:gs>
                    <a:gs pos="50000">
                      <a:srgbClr val="F7F7F7"/>
                    </a:gs>
                    <a:gs pos="100000">
                      <a:srgbClr val="DFDFDF"/>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21205" name="Rectangle 16"/>
                <p:cNvSpPr/>
                <p:nvPr/>
              </p:nvSpPr>
              <p:spPr>
                <a:xfrm>
                  <a:off x="58" y="1301"/>
                  <a:ext cx="2347" cy="1012"/>
                </a:xfrm>
                <a:prstGeom prst="rect">
                  <a:avLst/>
                </a:prstGeom>
                <a:noFill/>
                <a:ln w="9525">
                  <a:noFill/>
                </a:ln>
              </p:spPr>
              <p:txBody>
                <a:bodyPr lIns="64922" tIns="32461" rIns="64922" bIns="3246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主要在设计、制造生产工具或机械过程中，尽力采取消声措施。</a:t>
                  </a:r>
                  <a:endParaRPr lang="zh-CN" altLang="en-US" sz="1600" dirty="0">
                    <a:ea typeface="楷体_GB2312" pitchFamily="1" charset="-122"/>
                  </a:endParaRPr>
                </a:p>
              </p:txBody>
            </p:sp>
          </p:grpSp>
          <p:sp>
            <p:nvSpPr>
              <p:cNvPr id="221197" name="Rectangle 17"/>
              <p:cNvSpPr/>
              <p:nvPr/>
            </p:nvSpPr>
            <p:spPr>
              <a:xfrm>
                <a:off x="2914" y="1259"/>
                <a:ext cx="2345" cy="537"/>
              </a:xfrm>
              <a:prstGeom prst="rect">
                <a:avLst/>
              </a:prstGeom>
              <a:noFill/>
              <a:ln w="9525">
                <a:noFill/>
              </a:ln>
            </p:spPr>
            <p:txBody>
              <a:bodyPr lIns="64922" tIns="32461" rIns="64922" bIns="3246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如消声、吸声、隔声、隔振、阻尼。</a:t>
                </a:r>
                <a:endParaRPr lang="zh-CN" altLang="en-US" sz="1600" dirty="0">
                  <a:ea typeface="楷体_GB2312" pitchFamily="1" charset="-122"/>
                </a:endParaRPr>
              </a:p>
            </p:txBody>
          </p:sp>
          <p:sp>
            <p:nvSpPr>
              <p:cNvPr id="221198" name="Rectangle 18"/>
              <p:cNvSpPr/>
              <p:nvPr/>
            </p:nvSpPr>
            <p:spPr>
              <a:xfrm>
                <a:off x="5693" y="1249"/>
                <a:ext cx="2343" cy="774"/>
              </a:xfrm>
              <a:prstGeom prst="rect">
                <a:avLst/>
              </a:prstGeom>
              <a:noFill/>
              <a:ln w="9525">
                <a:noFill/>
              </a:ln>
            </p:spPr>
            <p:txBody>
              <a:bodyPr lIns="64922" tIns="32461" rIns="64922" bIns="3246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solidFill>
                      <a:srgbClr val="000000"/>
                    </a:solidFill>
                  </a:rPr>
                  <a:t>加强个人防护，常用的有耳塞、耳罩、防声帽等。</a:t>
                </a:r>
                <a:endParaRPr lang="zh-CN" altLang="en-US" sz="1600" dirty="0">
                  <a:ea typeface="楷体_GB2312" pitchFamily="1" charset="-122"/>
                </a:endParaRPr>
              </a:p>
            </p:txBody>
          </p:sp>
          <p:grpSp>
            <p:nvGrpSpPr>
              <p:cNvPr id="221199" name="Group 19"/>
              <p:cNvGrpSpPr/>
              <p:nvPr/>
            </p:nvGrpSpPr>
            <p:grpSpPr>
              <a:xfrm>
                <a:off x="34" y="3024"/>
                <a:ext cx="8121" cy="609"/>
                <a:chOff x="0" y="0"/>
                <a:chExt cx="8121" cy="609"/>
              </a:xfrm>
            </p:grpSpPr>
            <p:sp>
              <p:nvSpPr>
                <p:cNvPr id="221201" name="AutoShape 20"/>
                <p:cNvSpPr/>
                <p:nvPr/>
              </p:nvSpPr>
              <p:spPr>
                <a:xfrm>
                  <a:off x="0" y="0"/>
                  <a:ext cx="8121" cy="609"/>
                </a:xfrm>
                <a:prstGeom prst="roundRect">
                  <a:avLst>
                    <a:gd name="adj" fmla="val 50000"/>
                  </a:avLst>
                </a:prstGeom>
                <a:gradFill rotWithShape="1">
                  <a:gsLst>
                    <a:gs pos="0">
                      <a:srgbClr val="FFFFFF"/>
                    </a:gs>
                    <a:gs pos="100000">
                      <a:srgbClr val="C3C3C3"/>
                    </a:gs>
                  </a:gsLst>
                  <a:lin ang="5400000" scaled="1"/>
                  <a:tileRect/>
                </a:gradFill>
                <a:ln w="19050" cap="flat" cmpd="sng">
                  <a:solidFill>
                    <a:srgbClr val="C0C0C0"/>
                  </a:solidFill>
                  <a:prstDash val="solid"/>
                  <a:headEnd type="none" w="med" len="med"/>
                  <a:tailEnd type="none" w="med" len="med"/>
                </a:ln>
                <a:effectLst>
                  <a:outerShdw dist="56796" dir="3806096" algn="ctr" rotWithShape="0">
                    <a:srgbClr val="292929">
                      <a:alpha val="50000"/>
                    </a:srgbClr>
                  </a:outerShdw>
                </a:effectLst>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21202" name="Rectangle 21"/>
                <p:cNvSpPr/>
                <p:nvPr/>
              </p:nvSpPr>
              <p:spPr>
                <a:xfrm>
                  <a:off x="720" y="39"/>
                  <a:ext cx="6607" cy="570"/>
                </a:xfrm>
                <a:prstGeom prst="rect">
                  <a:avLst/>
                </a:prstGeom>
                <a:noFill/>
                <a:ln w="9525">
                  <a:noFill/>
                </a:ln>
              </p:spPr>
              <p:txBody>
                <a:bodyPr lIns="64922" tIns="72000" rIns="64922" bIns="32461"/>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en-US" altLang="zh-CN" sz="1600" dirty="0">
                      <a:latin typeface="宋体" panose="02010600030101010101" pitchFamily="2" charset="-122"/>
                    </a:rPr>
                    <a:t>                     </a:t>
                  </a:r>
                  <a:r>
                    <a:rPr lang="zh-CN" altLang="en-US" sz="1600" dirty="0">
                      <a:latin typeface="宋体" panose="02010600030101010101" pitchFamily="2" charset="-122"/>
                    </a:rPr>
                    <a:t>防止噪音危害措施</a:t>
                  </a:r>
                  <a:endParaRPr lang="zh-CN" altLang="en-US" sz="1600" dirty="0">
                    <a:ea typeface="楷体_GB2312" pitchFamily="1" charset="-122"/>
                  </a:endParaRPr>
                </a:p>
              </p:txBody>
            </p:sp>
          </p:grpSp>
          <p:sp>
            <p:nvSpPr>
              <p:cNvPr id="221200" name="Rectangle 22"/>
              <p:cNvSpPr/>
              <p:nvPr/>
            </p:nvSpPr>
            <p:spPr>
              <a:xfrm>
                <a:off x="255" y="93"/>
                <a:ext cx="1780" cy="537"/>
              </a:xfrm>
              <a:prstGeom prst="rect">
                <a:avLst/>
              </a:prstGeom>
              <a:noFill/>
              <a:ln w="9525">
                <a:noFill/>
              </a:ln>
            </p:spPr>
            <p:txBody>
              <a:bodyPr wrap="none" lIns="64922" tIns="32461" rIns="64922" bIns="3246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600" dirty="0"/>
                  <a:t>消除或减弱引起</a:t>
                </a:r>
                <a:endParaRPr lang="zh-CN" altLang="en-US" sz="1600" dirty="0"/>
              </a:p>
              <a:p>
                <a:pPr marL="0" lvl="0" indent="0" algn="ctr">
                  <a:lnSpc>
                    <a:spcPct val="100000"/>
                  </a:lnSpc>
                  <a:spcBef>
                    <a:spcPct val="0"/>
                  </a:spcBef>
                </a:pPr>
                <a:r>
                  <a:rPr lang="zh-CN" altLang="en-US" sz="1600" dirty="0"/>
                  <a:t>噪声的振动</a:t>
                </a:r>
                <a:endParaRPr lang="zh-CN" altLang="en-US" sz="1600" dirty="0">
                  <a:ea typeface="楷体_GB2312" pitchFamily="1" charset="-122"/>
                </a:endParaRPr>
              </a:p>
            </p:txBody>
          </p:sp>
        </p:grpSp>
      </p:grpSp>
    </p:spTree>
  </p:cSld>
  <p:clrMapOvr>
    <a:masterClrMapping/>
  </p:clrMapOvr>
  <p:transition>
    <p:blinds dir="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7" name="Rectangle 3"/>
          <p:cNvSpPr>
            <a:spLocks noGrp="1" noChangeArrowheads="1"/>
          </p:cNvSpPr>
          <p:nvPr>
            <p:ph type="body" idx="1"/>
          </p:nvPr>
        </p:nvSpPr>
        <p:spPr>
          <a:xfrm>
            <a:off x="2209800" y="1052513"/>
            <a:ext cx="7772400" cy="4814888"/>
          </a:xfrm>
        </p:spPr>
        <p:txBody>
          <a:bodyPr vert="horz" wrap="square" lIns="91440" tIns="45720" rIns="91440" bIns="45720" numCol="1" anchor="t" anchorCtr="0" compatLnSpc="1"/>
          <a:lstStyle/>
          <a:p>
            <a:pPr marL="342900" marR="0" lvl="0" indent="190500" algn="l" defTabSz="914400" rtl="0" eaLnBrk="1" fontAlgn="base" latinLnBrk="0" hangingPunct="1">
              <a:lnSpc>
                <a:spcPct val="120000"/>
              </a:lnSpc>
              <a:spcBef>
                <a:spcPct val="20000"/>
              </a:spcBef>
              <a:spcAft>
                <a:spcPct val="0"/>
              </a:spcAft>
              <a:buClrTx/>
              <a:buSzTx/>
              <a:buFontTx/>
              <a:buNone/>
              <a:defRPr/>
            </a:pPr>
            <a:r>
              <a:rPr kumimoji="0" lang="zh-CN" altLang="en-US" sz="2400" b="1" i="0" u="none" strike="noStrike" kern="0" cap="none" spc="0" normalizeH="0" baseline="0" noProof="0" dirty="0">
                <a:ln>
                  <a:noFill/>
                </a:ln>
                <a:solidFill>
                  <a:srgbClr val="FF0000"/>
                </a:solidFill>
                <a:effectLst/>
                <a:uLnTx/>
                <a:uFillTx/>
                <a:latin typeface="宋体" panose="02010600030101010101" pitchFamily="2" charset="-122"/>
                <a:ea typeface="+mn-ea"/>
                <a:cs typeface="+mn-cs"/>
              </a:rPr>
              <a:t>（四）防止振动危害措施</a:t>
            </a:r>
            <a:endParaRPr kumimoji="0" lang="zh-CN" altLang="en-US" sz="2400" b="1" i="0" u="none" strike="noStrike" kern="0" cap="none" spc="0" normalizeH="0" baseline="0" noProof="0" dirty="0">
              <a:ln>
                <a:noFill/>
              </a:ln>
              <a:solidFill>
                <a:srgbClr val="FF0000"/>
              </a:solidFill>
              <a:effectLst/>
              <a:uLnTx/>
              <a:uFillTx/>
              <a:latin typeface="宋体" panose="02010600030101010101" pitchFamily="2" charset="-122"/>
              <a:ea typeface="+mn-ea"/>
              <a:cs typeface="+mn-cs"/>
            </a:endParaRPr>
          </a:p>
          <a:p>
            <a:pPr marL="0" marR="0" lvl="0" indent="533400" algn="l" defTabSz="914400" rtl="0" eaLnBrk="1" fontAlgn="base" latinLnBrk="0" hangingPunct="1">
              <a:lnSpc>
                <a:spcPct val="120000"/>
              </a:lnSpc>
              <a:spcBef>
                <a:spcPct val="20000"/>
              </a:spcBef>
              <a:spcAft>
                <a:spcPct val="0"/>
              </a:spcAft>
              <a:buClrTx/>
              <a:buSzTx/>
              <a:buFontTx/>
              <a:buNone/>
              <a:defRPr/>
            </a:pP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防止振动危害的措施主要有：</a:t>
            </a:r>
            <a:endPar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533400" algn="l" defTabSz="914400" rtl="0" eaLnBrk="1" fontAlgn="base" latinLnBrk="0" hangingPunct="1">
              <a:lnSpc>
                <a:spcPct val="120000"/>
              </a:lnSpc>
              <a:spcBef>
                <a:spcPct val="20000"/>
              </a:spcBef>
              <a:spcAft>
                <a:spcPct val="0"/>
              </a:spcAft>
              <a:buClrTx/>
              <a:buSzTx/>
              <a:buFontTx/>
              <a:buNone/>
              <a:defRPr/>
            </a:pP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r>
              <a:rPr kumimoji="0" lang="en-US" altLang="zh-CN"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1</a:t>
            </a: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）控制振动源。应在设计、制造生产工具和机械时采用减振措施，使振动降低到对人体无害的水平。</a:t>
            </a:r>
            <a:endPar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533400" algn="l" defTabSz="914400" rtl="0" eaLnBrk="1" fontAlgn="base" latinLnBrk="0" hangingPunct="1">
              <a:lnSpc>
                <a:spcPct val="120000"/>
              </a:lnSpc>
              <a:spcBef>
                <a:spcPct val="20000"/>
              </a:spcBef>
              <a:spcAft>
                <a:spcPct val="0"/>
              </a:spcAft>
              <a:buClrTx/>
              <a:buSzTx/>
              <a:buFontTx/>
              <a:buNone/>
              <a:defRPr/>
            </a:pP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r>
              <a:rPr kumimoji="0" lang="en-US" altLang="zh-CN"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2</a:t>
            </a: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）改革工艺，采用减振和隔振等措施。如采用焊接等新工艺代替铆接工艺；采用水力清砂代替风铲清砂；工具的金属部件采用塑料或橡胶材料，减少撞击振动。</a:t>
            </a:r>
            <a:endPar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533400" algn="l" defTabSz="914400" rtl="0" eaLnBrk="1" fontAlgn="base" latinLnBrk="0" hangingPunct="1">
              <a:lnSpc>
                <a:spcPct val="120000"/>
              </a:lnSpc>
              <a:spcBef>
                <a:spcPct val="20000"/>
              </a:spcBef>
              <a:spcAft>
                <a:spcPct val="0"/>
              </a:spcAft>
              <a:buClrTx/>
              <a:buSzTx/>
              <a:buFontTx/>
              <a:buNone/>
              <a:defRPr/>
            </a:pP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r>
              <a:rPr kumimoji="0" lang="en-US" altLang="zh-CN"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3</a:t>
            </a: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）限制作业时间和振动强度。</a:t>
            </a:r>
            <a:endPar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533400" algn="l" defTabSz="914400" rtl="0" eaLnBrk="1" fontAlgn="base" latinLnBrk="0" hangingPunct="1">
              <a:lnSpc>
                <a:spcPct val="120000"/>
              </a:lnSpc>
              <a:spcBef>
                <a:spcPct val="20000"/>
              </a:spcBef>
              <a:spcAft>
                <a:spcPct val="0"/>
              </a:spcAft>
              <a:buClrTx/>
              <a:buSzTx/>
              <a:buFontTx/>
              <a:buNone/>
              <a:defRPr/>
            </a:pP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r>
              <a:rPr kumimoji="0" lang="en-US" altLang="zh-CN"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4</a:t>
            </a: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）改善作业环境，加强个体防护及健康监护。</a:t>
            </a:r>
            <a:endPar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Tree>
  </p:cSld>
  <p:clrMapOvr>
    <a:masterClrMapping/>
  </p:clrMapOvr>
  <p:transition>
    <p:blinds dir="ver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1" name="Rectangle 3"/>
          <p:cNvSpPr>
            <a:spLocks noGrp="1" noChangeArrowheads="1"/>
          </p:cNvSpPr>
          <p:nvPr>
            <p:ph type="body" idx="1"/>
          </p:nvPr>
        </p:nvSpPr>
        <p:spPr>
          <a:xfrm>
            <a:off x="2209800" y="1052513"/>
            <a:ext cx="7772400" cy="4814888"/>
          </a:xfrm>
        </p:spPr>
        <p:txBody>
          <a:bodyPr vert="horz" wrap="square" lIns="91440" tIns="45720" rIns="91440" bIns="45720" numCol="1" anchor="t" anchorCtr="0" compatLnSpc="1"/>
          <a:lstStyle/>
          <a:p>
            <a:pPr marL="0" marR="0" lvl="0" indent="533400" algn="l" defTabSz="914400" rtl="0" eaLnBrk="1" fontAlgn="base" latinLnBrk="0" hangingPunct="1">
              <a:lnSpc>
                <a:spcPct val="120000"/>
              </a:lnSpc>
              <a:spcBef>
                <a:spcPct val="20000"/>
              </a:spcBef>
              <a:spcAft>
                <a:spcPct val="0"/>
              </a:spcAft>
              <a:buClrTx/>
              <a:buSzTx/>
              <a:buFontTx/>
              <a:buNone/>
              <a:defRPr/>
            </a:pPr>
            <a:r>
              <a:rPr kumimoji="0" lang="zh-CN" altLang="en-US" sz="2400" b="1" i="0" u="none" strike="noStrike" kern="0" cap="none" spc="0" normalizeH="0" baseline="0" noProof="0" dirty="0">
                <a:ln>
                  <a:noFill/>
                </a:ln>
                <a:solidFill>
                  <a:srgbClr val="FF0000"/>
                </a:solidFill>
                <a:effectLst/>
                <a:uLnTx/>
                <a:uFillTx/>
                <a:latin typeface="+mn-lt"/>
                <a:ea typeface="+mn-ea"/>
                <a:cs typeface="+mn-cs"/>
              </a:rPr>
              <a:t>（五）防暑降温措施</a:t>
            </a:r>
            <a:endParaRPr kumimoji="0" lang="zh-CN" altLang="en-US" sz="2400" b="1" i="0" u="none" strike="noStrike" kern="0" cap="none" spc="0" normalizeH="0" baseline="0" noProof="0" dirty="0">
              <a:ln>
                <a:noFill/>
              </a:ln>
              <a:solidFill>
                <a:srgbClr val="FF0000"/>
              </a:solidFill>
              <a:effectLst/>
              <a:uLnTx/>
              <a:uFillTx/>
              <a:latin typeface="+mn-lt"/>
              <a:ea typeface="+mn-ea"/>
              <a:cs typeface="+mn-cs"/>
            </a:endParaRPr>
          </a:p>
          <a:p>
            <a:pPr marL="0" marR="0" lvl="0" indent="533400" algn="l" defTabSz="914400" rtl="0" eaLnBrk="1" fontAlgn="base" latinLnBrk="0" hangingPunct="1">
              <a:lnSpc>
                <a:spcPct val="120000"/>
              </a:lnSpc>
              <a:spcBef>
                <a:spcPct val="20000"/>
              </a:spcBef>
              <a:spcAft>
                <a:spcPct val="0"/>
              </a:spcAft>
              <a:buClrTx/>
              <a:buSzTx/>
              <a:buFontTx/>
              <a:buNone/>
              <a:defRPr/>
            </a:pPr>
            <a:r>
              <a:rPr kumimoji="0" lang="zh-CN" altLang="en-US" sz="2400" b="1" i="0" u="none" strike="noStrike" kern="0" cap="none" spc="0" normalizeH="0" baseline="0" noProof="0" dirty="0">
                <a:ln>
                  <a:noFill/>
                </a:ln>
                <a:solidFill>
                  <a:schemeClr val="tx1"/>
                </a:solidFill>
                <a:effectLst/>
                <a:uLnTx/>
                <a:uFillTx/>
                <a:latin typeface="+mn-lt"/>
                <a:ea typeface="+mn-ea"/>
                <a:cs typeface="+mn-cs"/>
              </a:rPr>
              <a:t>解决高温作业危害的根本出路在于实现生产过程的自动化，现在的防暑降温措施，主要是隔热、通风和个体防护。</a:t>
            </a:r>
            <a:endParaRPr kumimoji="0" lang="zh-CN" altLang="en-US" sz="2400" b="1" i="0" u="none" strike="noStrike" kern="0" cap="none" spc="0" normalizeH="0" baseline="0" noProof="0" dirty="0">
              <a:ln>
                <a:noFill/>
              </a:ln>
              <a:solidFill>
                <a:schemeClr val="tx1"/>
              </a:solidFill>
              <a:effectLst/>
              <a:uLnTx/>
              <a:uFillTx/>
              <a:latin typeface="+mn-lt"/>
              <a:ea typeface="+mn-ea"/>
              <a:cs typeface="+mn-cs"/>
            </a:endParaRPr>
          </a:p>
          <a:p>
            <a:pPr marL="342900" marR="0" lvl="0" indent="190500" algn="l" defTabSz="914400" rtl="0" eaLnBrk="1" fontAlgn="base" latinLnBrk="0" hangingPunct="1">
              <a:lnSpc>
                <a:spcPct val="120000"/>
              </a:lnSpc>
              <a:spcBef>
                <a:spcPct val="20000"/>
              </a:spcBef>
              <a:spcAft>
                <a:spcPct val="0"/>
              </a:spcAft>
              <a:buClrTx/>
              <a:buSzTx/>
              <a:buFontTx/>
              <a:buNone/>
              <a:defRPr/>
            </a:pPr>
            <a:endParaRPr kumimoji="0" lang="en-US" altLang="zh-CN" sz="2400" b="1" i="0" u="none" strike="noStrike" kern="0" cap="none" spc="0" normalizeH="0" baseline="0" noProof="0" dirty="0">
              <a:ln>
                <a:noFill/>
              </a:ln>
              <a:solidFill>
                <a:schemeClr val="tx1"/>
              </a:solidFill>
              <a:effectLst/>
              <a:uLnTx/>
              <a:uFillTx/>
              <a:latin typeface="+mn-lt"/>
              <a:ea typeface="+mn-ea"/>
              <a:cs typeface="+mn-cs"/>
            </a:endParaRPr>
          </a:p>
        </p:txBody>
      </p:sp>
      <p:grpSp>
        <p:nvGrpSpPr>
          <p:cNvPr id="225283" name="Group 4"/>
          <p:cNvGrpSpPr/>
          <p:nvPr/>
        </p:nvGrpSpPr>
        <p:grpSpPr>
          <a:xfrm>
            <a:off x="2711450" y="2852738"/>
            <a:ext cx="6985000" cy="3340100"/>
            <a:chOff x="0" y="0"/>
            <a:chExt cx="8640" cy="4464"/>
          </a:xfrm>
        </p:grpSpPr>
        <p:sp>
          <p:nvSpPr>
            <p:cNvPr id="225284" name="AutoShape 5"/>
            <p:cNvSpPr>
              <a:spLocks noChangeAspect="1"/>
            </p:cNvSpPr>
            <p:nvPr/>
          </p:nvSpPr>
          <p:spPr>
            <a:xfrm>
              <a:off x="0" y="0"/>
              <a:ext cx="8640" cy="4464"/>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nvGrpSpPr>
            <p:cNvPr id="225285" name="Group 6"/>
            <p:cNvGrpSpPr/>
            <p:nvPr/>
          </p:nvGrpSpPr>
          <p:grpSpPr>
            <a:xfrm>
              <a:off x="172" y="156"/>
              <a:ext cx="8129" cy="4122"/>
              <a:chOff x="0" y="0"/>
              <a:chExt cx="8129" cy="4122"/>
            </a:xfrm>
          </p:grpSpPr>
          <p:sp>
            <p:nvSpPr>
              <p:cNvPr id="225286" name="AutoShape 7"/>
              <p:cNvSpPr/>
              <p:nvPr/>
            </p:nvSpPr>
            <p:spPr>
              <a:xfrm>
                <a:off x="2748" y="651"/>
                <a:ext cx="2521" cy="2937"/>
              </a:xfrm>
              <a:prstGeom prst="flowChartOffpageConnector">
                <a:avLst/>
              </a:prstGeom>
              <a:gradFill rotWithShape="1">
                <a:gsLst>
                  <a:gs pos="0">
                    <a:srgbClr val="009999"/>
                  </a:gs>
                  <a:gs pos="100000">
                    <a:srgbClr val="8FD2D2"/>
                  </a:gs>
                </a:gsLst>
                <a:lin ang="5400000" scaled="1"/>
                <a:tileRect/>
              </a:gradFill>
              <a:ln w="9525">
                <a:noFill/>
              </a:ln>
              <a:effectLst>
                <a:prstShdw prst="shdw13" dist="45791" dir="3378595">
                  <a:srgbClr val="1C1C1C">
                    <a:alpha val="50000"/>
                  </a:srgbClr>
                </a:prstShdw>
              </a:effectLst>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25287" name="Oval 8"/>
              <p:cNvSpPr/>
              <p:nvPr/>
            </p:nvSpPr>
            <p:spPr>
              <a:xfrm>
                <a:off x="2939" y="0"/>
                <a:ext cx="2045" cy="943"/>
              </a:xfrm>
              <a:prstGeom prst="ellipse">
                <a:avLst/>
              </a:prstGeom>
              <a:gradFill rotWithShape="1">
                <a:gsLst>
                  <a:gs pos="0">
                    <a:srgbClr val="DFDFDF"/>
                  </a:gs>
                  <a:gs pos="50000">
                    <a:srgbClr val="F7F7F7"/>
                  </a:gs>
                  <a:gs pos="100000">
                    <a:srgbClr val="DFDFDF"/>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25288" name="Rectangle 9"/>
              <p:cNvSpPr/>
              <p:nvPr/>
            </p:nvSpPr>
            <p:spPr>
              <a:xfrm>
                <a:off x="3608" y="228"/>
                <a:ext cx="900" cy="468"/>
              </a:xfrm>
              <a:prstGeom prst="rect">
                <a:avLst/>
              </a:prstGeom>
              <a:noFill/>
              <a:ln w="9525">
                <a:noFill/>
              </a:ln>
            </p:spPr>
            <p:txBody>
              <a:bodyPr lIns="64922" tIns="32461" rIns="64922" bIns="32461"/>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latin typeface="宋体" panose="02010600030101010101" pitchFamily="2" charset="-122"/>
                  </a:rPr>
                  <a:t>通 风</a:t>
                </a:r>
                <a:endParaRPr lang="zh-CN" altLang="en-US" sz="1600" dirty="0">
                  <a:ea typeface="楷体_GB2312" pitchFamily="1" charset="-122"/>
                </a:endParaRPr>
              </a:p>
            </p:txBody>
          </p:sp>
          <p:grpSp>
            <p:nvGrpSpPr>
              <p:cNvPr id="225289" name="Group 10"/>
              <p:cNvGrpSpPr/>
              <p:nvPr/>
            </p:nvGrpSpPr>
            <p:grpSpPr>
              <a:xfrm>
                <a:off x="0" y="0"/>
                <a:ext cx="2438" cy="3588"/>
                <a:chOff x="0" y="0"/>
                <a:chExt cx="2438" cy="3588"/>
              </a:xfrm>
            </p:grpSpPr>
            <p:sp>
              <p:nvSpPr>
                <p:cNvPr id="225298" name="AutoShape 11"/>
                <p:cNvSpPr/>
                <p:nvPr/>
              </p:nvSpPr>
              <p:spPr>
                <a:xfrm>
                  <a:off x="0" y="657"/>
                  <a:ext cx="2438" cy="2931"/>
                </a:xfrm>
                <a:prstGeom prst="flowChartOffpageConnector">
                  <a:avLst/>
                </a:prstGeom>
                <a:gradFill rotWithShape="1">
                  <a:gsLst>
                    <a:gs pos="0">
                      <a:srgbClr val="333399"/>
                    </a:gs>
                    <a:gs pos="100000">
                      <a:srgbClr val="A5A5D2"/>
                    </a:gs>
                  </a:gsLst>
                  <a:lin ang="5400000" scaled="1"/>
                  <a:tileRect/>
                </a:gradFill>
                <a:ln w="9525">
                  <a:noFill/>
                </a:ln>
                <a:effectLst>
                  <a:prstShdw prst="shdw13" dist="45791" dir="3378595">
                    <a:srgbClr val="1C1C1C">
                      <a:alpha val="50000"/>
                    </a:srgbClr>
                  </a:prstShdw>
                </a:effectLst>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25299" name="Oval 12"/>
                <p:cNvSpPr/>
                <p:nvPr/>
              </p:nvSpPr>
              <p:spPr>
                <a:xfrm>
                  <a:off x="187" y="0"/>
                  <a:ext cx="2042" cy="943"/>
                </a:xfrm>
                <a:prstGeom prst="ellipse">
                  <a:avLst/>
                </a:prstGeom>
                <a:gradFill rotWithShape="1">
                  <a:gsLst>
                    <a:gs pos="0">
                      <a:srgbClr val="DFDFDF"/>
                    </a:gs>
                    <a:gs pos="50000">
                      <a:srgbClr val="F7F7F7"/>
                    </a:gs>
                    <a:gs pos="100000">
                      <a:srgbClr val="DFDFDF"/>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25300" name="Rectangle 13"/>
                <p:cNvSpPr/>
                <p:nvPr/>
              </p:nvSpPr>
              <p:spPr>
                <a:xfrm>
                  <a:off x="900" y="256"/>
                  <a:ext cx="706" cy="570"/>
                </a:xfrm>
                <a:prstGeom prst="rect">
                  <a:avLst/>
                </a:prstGeom>
                <a:noFill/>
                <a:ln w="9525">
                  <a:noFill/>
                </a:ln>
              </p:spPr>
              <p:txBody>
                <a:bodyPr wrap="none" lIns="64922" tIns="32461" rIns="64922" bIns="32461"/>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latin typeface="宋体" panose="02010600030101010101" pitchFamily="2" charset="-122"/>
                    </a:rPr>
                    <a:t>隔 热</a:t>
                  </a:r>
                  <a:endParaRPr lang="zh-CN" altLang="en-US" sz="1600" dirty="0">
                    <a:ea typeface="楷体_GB2312" pitchFamily="1" charset="-122"/>
                  </a:endParaRPr>
                </a:p>
              </p:txBody>
            </p:sp>
            <p:sp>
              <p:nvSpPr>
                <p:cNvPr id="225301" name="Rectangle 14"/>
                <p:cNvSpPr/>
                <p:nvPr/>
              </p:nvSpPr>
              <p:spPr>
                <a:xfrm>
                  <a:off x="59" y="1146"/>
                  <a:ext cx="2346" cy="2390"/>
                </a:xfrm>
                <a:prstGeom prst="rect">
                  <a:avLst/>
                </a:prstGeom>
                <a:noFill/>
                <a:ln w="9525">
                  <a:noFill/>
                </a:ln>
              </p:spPr>
              <p:txBody>
                <a:bodyPr lIns="64922" tIns="32461" rIns="64922" bIns="3246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latin typeface="宋体" panose="02010600030101010101" pitchFamily="2" charset="-122"/>
                    </a:rPr>
                    <a:t>用隔热材料（耐火、保温材料、水等）将各种热的炉体包起来，降低热源的表面温度，减少向车间散热和辐射热</a:t>
                  </a:r>
                  <a:endParaRPr lang="zh-CN" altLang="en-US" sz="1600" dirty="0">
                    <a:ea typeface="楷体_GB2312" pitchFamily="1" charset="-122"/>
                  </a:endParaRPr>
                </a:p>
              </p:txBody>
            </p:sp>
          </p:grpSp>
          <p:sp>
            <p:nvSpPr>
              <p:cNvPr id="225290" name="Rectangle 15"/>
              <p:cNvSpPr/>
              <p:nvPr/>
            </p:nvSpPr>
            <p:spPr>
              <a:xfrm>
                <a:off x="2887" y="1161"/>
                <a:ext cx="2343" cy="2061"/>
              </a:xfrm>
              <a:prstGeom prst="rect">
                <a:avLst/>
              </a:prstGeom>
              <a:noFill/>
              <a:ln w="9525">
                <a:noFill/>
              </a:ln>
            </p:spPr>
            <p:txBody>
              <a:bodyPr lIns="64922" tIns="32461" rIns="64922" bIns="3246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latin typeface="宋体" panose="02010600030101010101" pitchFamily="2" charset="-122"/>
                  </a:rPr>
                  <a:t>自然通风，如利用通风天窗对高温车间散热；</a:t>
                </a:r>
                <a:endParaRPr lang="zh-CN" altLang="en-US" sz="1600" dirty="0">
                  <a:latin typeface="宋体" panose="02010600030101010101" pitchFamily="2" charset="-122"/>
                </a:endParaRPr>
              </a:p>
              <a:p>
                <a:pPr marL="0" lvl="0" indent="0" algn="just">
                  <a:lnSpc>
                    <a:spcPct val="100000"/>
                  </a:lnSpc>
                  <a:spcBef>
                    <a:spcPct val="0"/>
                  </a:spcBef>
                </a:pPr>
                <a:r>
                  <a:rPr lang="zh-CN" altLang="en-US" sz="1600" dirty="0">
                    <a:latin typeface="宋体" panose="02010600030101010101" pitchFamily="2" charset="-122"/>
                  </a:rPr>
                  <a:t>机械通风，如全面送入式或全面排出式的机械通风</a:t>
                </a:r>
                <a:endParaRPr lang="zh-CN" altLang="en-US" sz="1600" dirty="0">
                  <a:ea typeface="楷体_GB2312" pitchFamily="1" charset="-122"/>
                </a:endParaRPr>
              </a:p>
            </p:txBody>
          </p:sp>
          <p:grpSp>
            <p:nvGrpSpPr>
              <p:cNvPr id="225291" name="Group 16"/>
              <p:cNvGrpSpPr/>
              <p:nvPr/>
            </p:nvGrpSpPr>
            <p:grpSpPr>
              <a:xfrm>
                <a:off x="5600" y="0"/>
                <a:ext cx="2448" cy="3588"/>
                <a:chOff x="0" y="0"/>
                <a:chExt cx="2448" cy="3588"/>
              </a:xfrm>
            </p:grpSpPr>
            <p:sp>
              <p:nvSpPr>
                <p:cNvPr id="225294" name="AutoShape 17"/>
                <p:cNvSpPr/>
                <p:nvPr/>
              </p:nvSpPr>
              <p:spPr>
                <a:xfrm>
                  <a:off x="0" y="624"/>
                  <a:ext cx="2448" cy="2964"/>
                </a:xfrm>
                <a:prstGeom prst="flowChartOffpageConnector">
                  <a:avLst/>
                </a:prstGeom>
                <a:gradFill rotWithShape="1">
                  <a:gsLst>
                    <a:gs pos="0">
                      <a:srgbClr val="99CC00"/>
                    </a:gs>
                    <a:gs pos="100000">
                      <a:srgbClr val="D2E98F"/>
                    </a:gs>
                  </a:gsLst>
                  <a:lin ang="5400000" scaled="1"/>
                  <a:tileRect/>
                </a:gradFill>
                <a:ln w="9525">
                  <a:noFill/>
                </a:ln>
                <a:effectLst>
                  <a:prstShdw prst="shdw13" dist="45791" dir="3378595">
                    <a:srgbClr val="1C1C1C">
                      <a:alpha val="50000"/>
                    </a:srgbClr>
                  </a:prstShdw>
                </a:effectLst>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25295" name="Oval 18"/>
                <p:cNvSpPr/>
                <p:nvPr/>
              </p:nvSpPr>
              <p:spPr>
                <a:xfrm>
                  <a:off x="206" y="0"/>
                  <a:ext cx="2041" cy="943"/>
                </a:xfrm>
                <a:prstGeom prst="ellipse">
                  <a:avLst/>
                </a:prstGeom>
                <a:gradFill rotWithShape="1">
                  <a:gsLst>
                    <a:gs pos="0">
                      <a:srgbClr val="DFDFDF"/>
                    </a:gs>
                    <a:gs pos="50000">
                      <a:srgbClr val="F7F7F7"/>
                    </a:gs>
                    <a:gs pos="100000">
                      <a:srgbClr val="DFDFDF"/>
                    </a:gs>
                  </a:gsLst>
                  <a:lin ang="5400000" scaled="1"/>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25296" name="Rectangle 19"/>
                <p:cNvSpPr/>
                <p:nvPr/>
              </p:nvSpPr>
              <p:spPr>
                <a:xfrm>
                  <a:off x="684" y="138"/>
                  <a:ext cx="1172" cy="415"/>
                </a:xfrm>
                <a:prstGeom prst="rect">
                  <a:avLst/>
                </a:prstGeom>
                <a:noFill/>
                <a:ln w="9525">
                  <a:noFill/>
                </a:ln>
              </p:spPr>
              <p:txBody>
                <a:bodyPr wrap="none" lIns="64922" tIns="32461" rIns="64922" bIns="3246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latin typeface="宋体" panose="02010600030101010101" pitchFamily="2" charset="-122"/>
                    </a:rPr>
                    <a:t>个体防护</a:t>
                  </a:r>
                  <a:endParaRPr lang="zh-CN" altLang="en-US" sz="1600" dirty="0">
                    <a:ea typeface="楷体_GB2312" pitchFamily="1" charset="-122"/>
                  </a:endParaRPr>
                </a:p>
              </p:txBody>
            </p:sp>
            <p:sp>
              <p:nvSpPr>
                <p:cNvPr id="225297" name="Rectangle 20"/>
                <p:cNvSpPr/>
                <p:nvPr/>
              </p:nvSpPr>
              <p:spPr>
                <a:xfrm>
                  <a:off x="35" y="1136"/>
                  <a:ext cx="2344" cy="2061"/>
                </a:xfrm>
                <a:prstGeom prst="rect">
                  <a:avLst/>
                </a:prstGeom>
                <a:noFill/>
                <a:ln w="9525">
                  <a:noFill/>
                </a:ln>
              </p:spPr>
              <p:txBody>
                <a:bodyPr lIns="64922" tIns="32461" rIns="64922" bIns="3246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latin typeface="宋体" panose="02010600030101010101" pitchFamily="2" charset="-122"/>
                    </a:rPr>
                    <a:t>如高温作业工人的防护服、帽、鞋、手套、眼镜等，并可在饮料中适当的补充盐分和水溶性维生素</a:t>
                  </a:r>
                  <a:endParaRPr lang="zh-CN" altLang="en-US" sz="1600" dirty="0">
                    <a:ea typeface="楷体_GB2312" pitchFamily="1" charset="-122"/>
                  </a:endParaRPr>
                </a:p>
              </p:txBody>
            </p:sp>
          </p:grpSp>
          <p:sp>
            <p:nvSpPr>
              <p:cNvPr id="225292" name="AutoShape 21"/>
              <p:cNvSpPr/>
              <p:nvPr/>
            </p:nvSpPr>
            <p:spPr>
              <a:xfrm>
                <a:off x="8" y="3588"/>
                <a:ext cx="8121" cy="534"/>
              </a:xfrm>
              <a:prstGeom prst="roundRect">
                <a:avLst>
                  <a:gd name="adj" fmla="val 50000"/>
                </a:avLst>
              </a:prstGeom>
              <a:gradFill rotWithShape="1">
                <a:gsLst>
                  <a:gs pos="0">
                    <a:srgbClr val="FFFFFF"/>
                  </a:gs>
                  <a:gs pos="100000">
                    <a:srgbClr val="C3C3C3"/>
                  </a:gs>
                </a:gsLst>
                <a:lin ang="5400000" scaled="1"/>
                <a:tileRect/>
              </a:gradFill>
              <a:ln w="19050" cap="flat" cmpd="sng">
                <a:solidFill>
                  <a:srgbClr val="C0C0C0"/>
                </a:solidFill>
                <a:prstDash val="solid"/>
                <a:headEnd type="none" w="med" len="med"/>
                <a:tailEnd type="none" w="med" len="med"/>
              </a:ln>
              <a:effectLst>
                <a:outerShdw dist="56796" dir="3806096" algn="ctr" rotWithShape="0">
                  <a:srgbClr val="292929">
                    <a:alpha val="50000"/>
                  </a:srgbClr>
                </a:outerShdw>
              </a:effectLst>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25293" name="Rectangle 22"/>
              <p:cNvSpPr/>
              <p:nvPr/>
            </p:nvSpPr>
            <p:spPr>
              <a:xfrm>
                <a:off x="623" y="3528"/>
                <a:ext cx="7020" cy="534"/>
              </a:xfrm>
              <a:prstGeom prst="rect">
                <a:avLst/>
              </a:prstGeom>
              <a:noFill/>
              <a:ln w="9525">
                <a:noFill/>
              </a:ln>
            </p:spPr>
            <p:txBody>
              <a:bodyPr lIns="64922" tIns="104400" rIns="64922" bIns="32461"/>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en-US" altLang="zh-CN" sz="1600" dirty="0">
                    <a:latin typeface="宋体" panose="02010600030101010101" pitchFamily="2" charset="-122"/>
                  </a:rPr>
                  <a:t>                    </a:t>
                </a:r>
                <a:r>
                  <a:rPr lang="zh-CN" altLang="en-US" sz="1600" dirty="0">
                    <a:latin typeface="宋体" panose="02010600030101010101" pitchFamily="2" charset="-122"/>
                  </a:rPr>
                  <a:t>防暑降温方法</a:t>
                </a:r>
                <a:endParaRPr lang="zh-CN" altLang="en-US" sz="1600" dirty="0">
                  <a:ea typeface="楷体_GB2312" pitchFamily="1" charset="-122"/>
                </a:endParaRPr>
              </a:p>
            </p:txBody>
          </p:sp>
        </p:grpSp>
      </p:grpSp>
    </p:spTree>
  </p:cSld>
  <p:clrMapOvr>
    <a:masterClrMapping/>
  </p:clrMapOvr>
  <p:transition>
    <p:blinds dir="ver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30" name="Text Box 3"/>
          <p:cNvSpPr txBox="1"/>
          <p:nvPr/>
        </p:nvSpPr>
        <p:spPr>
          <a:xfrm>
            <a:off x="2566988" y="1855788"/>
            <a:ext cx="7343775" cy="290322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31825" eaLnBrk="1" hangingPunct="1">
              <a:lnSpc>
                <a:spcPct val="110000"/>
              </a:lnSpc>
              <a:spcBef>
                <a:spcPct val="0"/>
              </a:spcBef>
            </a:pPr>
            <a:r>
              <a:rPr lang="zh-CN" altLang="en-US" sz="2400" b="0" dirty="0">
                <a:latin typeface="宋体" panose="02010600030101010101" pitchFamily="2" charset="-122"/>
              </a:rPr>
              <a:t>健康监护的内容包括健康检查、健康档案、健康状况分析等几个方面。</a:t>
            </a:r>
            <a:endParaRPr lang="zh-CN" altLang="en-US" sz="2400" b="0" dirty="0">
              <a:latin typeface="宋体" panose="02010600030101010101" pitchFamily="2" charset="-122"/>
            </a:endParaRPr>
          </a:p>
          <a:p>
            <a:pPr marL="0" lvl="0" indent="631825" eaLnBrk="1" hangingPunct="1">
              <a:lnSpc>
                <a:spcPct val="110000"/>
              </a:lnSpc>
              <a:spcBef>
                <a:spcPct val="50000"/>
              </a:spcBef>
              <a:spcAft>
                <a:spcPct val="50000"/>
              </a:spcAft>
            </a:pPr>
            <a:r>
              <a:rPr lang="zh-CN" altLang="en-US" sz="2400" b="0" dirty="0">
                <a:latin typeface="宋体" panose="02010600030101010101" pitchFamily="2" charset="-122"/>
              </a:rPr>
              <a:t>（一）健康检查 </a:t>
            </a:r>
            <a:endParaRPr lang="zh-CN" altLang="en-US" sz="2400" b="0" dirty="0">
              <a:latin typeface="宋体" panose="02010600030101010101" pitchFamily="2" charset="-122"/>
            </a:endParaRPr>
          </a:p>
          <a:p>
            <a:pPr marL="0" lvl="0" indent="631825" eaLnBrk="1" hangingPunct="1">
              <a:lnSpc>
                <a:spcPct val="110000"/>
              </a:lnSpc>
              <a:spcBef>
                <a:spcPct val="0"/>
              </a:spcBef>
            </a:pPr>
            <a:r>
              <a:rPr lang="zh-CN" altLang="en-US" sz="2400" b="0" dirty="0"/>
              <a:t>健康检查可分为就业前的健康检查和就业后的定期健康检查两种形式。此外，在调换工作岗位、从事特种工种前，也应进行健康检查。</a:t>
            </a:r>
            <a:endParaRPr lang="zh-CN" altLang="en-US" sz="2400" b="0" dirty="0"/>
          </a:p>
        </p:txBody>
      </p:sp>
      <p:sp>
        <p:nvSpPr>
          <p:cNvPr id="4" name="矩形 3"/>
          <p:cNvSpPr/>
          <p:nvPr/>
        </p:nvSpPr>
        <p:spPr>
          <a:xfrm>
            <a:off x="2503489" y="1280939"/>
            <a:ext cx="7407274"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3.10.4</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健康监护</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5603" name="Rectangle 2"/>
          <p:cNvSpPr>
            <a:spLocks noGrp="1"/>
          </p:cNvSpPr>
          <p:nvPr>
            <p:ph type="body"/>
          </p:nvPr>
        </p:nvSpPr>
        <p:spPr>
          <a:xfrm>
            <a:off x="2209800" y="981075"/>
            <a:ext cx="7772400" cy="4886325"/>
          </a:xfrm>
        </p:spPr>
        <p:txBody>
          <a:bodyPr vert="horz" wrap="square" lIns="91440" tIns="45720" rIns="91440" bIns="45720" anchor="t" anchorCtr="0"/>
          <a:p>
            <a:pPr eaLnBrk="1" hangingPunct="1"/>
            <a:r>
              <a:rPr lang="zh-CN" altLang="en-US" sz="2400" dirty="0">
                <a:latin typeface="宋体" panose="02010600030101010101" pitchFamily="2" charset="-122"/>
              </a:rPr>
              <a:t>（</a:t>
            </a:r>
            <a:r>
              <a:rPr lang="en-US" altLang="zh-CN" sz="2400" dirty="0"/>
              <a:t>7</a:t>
            </a:r>
            <a:r>
              <a:rPr lang="zh-CN" altLang="en-US" sz="2400" dirty="0">
                <a:latin typeface="宋体" panose="02010600030101010101" pitchFamily="2" charset="-122"/>
              </a:rPr>
              <a:t>）建立施工企业职业健康管理制度，将工程项目职业健康管理纳入企业管理中；</a:t>
            </a:r>
            <a:endParaRPr lang="zh-CN" altLang="en-US" sz="2400" dirty="0">
              <a:latin typeface="宋体" panose="02010600030101010101" pitchFamily="2" charset="-122"/>
            </a:endParaRPr>
          </a:p>
          <a:p>
            <a:pPr eaLnBrk="1" hangingPunct="1"/>
            <a:r>
              <a:rPr lang="zh-CN" altLang="en-US" sz="2400" dirty="0">
                <a:latin typeface="宋体" panose="02010600030101010101" pitchFamily="2" charset="-122"/>
              </a:rPr>
              <a:t>（</a:t>
            </a:r>
            <a:r>
              <a:rPr lang="en-US" altLang="zh-CN" sz="2400" dirty="0"/>
              <a:t>8</a:t>
            </a:r>
            <a:r>
              <a:rPr lang="zh-CN" altLang="en-US" sz="2400" dirty="0">
                <a:latin typeface="宋体" panose="02010600030101010101" pitchFamily="2" charset="-122"/>
              </a:rPr>
              <a:t>）做好建设工程安全事故的调查与处理工作，做好事故统计资料；</a:t>
            </a:r>
            <a:endParaRPr lang="zh-CN" altLang="en-US" sz="2400" dirty="0">
              <a:latin typeface="宋体" panose="02010600030101010101" pitchFamily="2" charset="-122"/>
            </a:endParaRPr>
          </a:p>
          <a:p>
            <a:pPr eaLnBrk="1" hangingPunct="1"/>
            <a:r>
              <a:rPr lang="zh-CN" altLang="en-US" sz="2400" dirty="0">
                <a:latin typeface="宋体" panose="02010600030101010101" pitchFamily="2" charset="-122"/>
              </a:rPr>
              <a:t>（</a:t>
            </a:r>
            <a:r>
              <a:rPr lang="en-US" altLang="zh-CN" sz="2400" dirty="0"/>
              <a:t>9</a:t>
            </a:r>
            <a:r>
              <a:rPr lang="zh-CN" altLang="en-US" sz="2400" dirty="0">
                <a:latin typeface="宋体" panose="02010600030101010101" pitchFamily="2" charset="-122"/>
              </a:rPr>
              <a:t>）组织制定并有效实施水利工程安全度汛措施和相关事故应急措施；</a:t>
            </a:r>
            <a:endParaRPr lang="zh-CN" altLang="en-US" sz="2400" dirty="0">
              <a:latin typeface="宋体" panose="02010600030101010101" pitchFamily="2" charset="-122"/>
            </a:endParaRPr>
          </a:p>
          <a:p>
            <a:pPr eaLnBrk="1" hangingPunct="1"/>
            <a:r>
              <a:rPr lang="en-US" altLang="zh-CN" sz="2400" dirty="0">
                <a:latin typeface="宋体" panose="02010600030101010101" pitchFamily="2" charset="-122"/>
              </a:rPr>
              <a:t>……</a:t>
            </a:r>
            <a:endParaRPr lang="zh-CN" altLang="en-US" sz="2400" dirty="0">
              <a:latin typeface="宋体" panose="02010600030101010101" pitchFamily="2" charset="-122"/>
            </a:endParaRPr>
          </a:p>
        </p:txBody>
      </p:sp>
    </p:spTree>
  </p:cSld>
  <p:clrMapOvr>
    <a:masterClrMapping/>
  </p:clrMapOvr>
  <p:transition>
    <p:blinds dir="ver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Text Box 4"/>
          <p:cNvSpPr txBox="1"/>
          <p:nvPr/>
        </p:nvSpPr>
        <p:spPr>
          <a:xfrm>
            <a:off x="2566988" y="1325563"/>
            <a:ext cx="7343775" cy="497903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457200" lvl="0" indent="-457200" eaLnBrk="1" hangingPunct="1">
              <a:lnSpc>
                <a:spcPct val="110000"/>
              </a:lnSpc>
              <a:spcBef>
                <a:spcPct val="0"/>
              </a:spcBef>
              <a:spcAft>
                <a:spcPct val="50000"/>
              </a:spcAft>
            </a:pPr>
            <a:r>
              <a:rPr lang="zh-CN" altLang="en-US" sz="2400" b="0" dirty="0">
                <a:latin typeface="宋体" panose="02010600030101010101" pitchFamily="2" charset="-122"/>
              </a:rPr>
              <a:t>（二）健康监护档案  </a:t>
            </a:r>
            <a:endParaRPr lang="zh-CN" altLang="en-US" sz="2400" b="0" dirty="0">
              <a:latin typeface="宋体" panose="02010600030101010101" pitchFamily="2" charset="-122"/>
            </a:endParaRPr>
          </a:p>
          <a:p>
            <a:pPr marL="457200" lvl="0" indent="-457200" eaLnBrk="1" hangingPunct="1">
              <a:spcBef>
                <a:spcPct val="0"/>
              </a:spcBef>
            </a:pPr>
            <a:r>
              <a:rPr lang="zh-CN" altLang="en-US" sz="2400" b="0" dirty="0">
                <a:latin typeface="宋体" panose="02010600030101010101" pitchFamily="2" charset="-122"/>
              </a:rPr>
              <a:t>    健康监护档案内容有：</a:t>
            </a:r>
            <a:endParaRPr lang="zh-CN" altLang="en-US" sz="2400" b="0" dirty="0">
              <a:latin typeface="宋体" panose="02010600030101010101" pitchFamily="2" charset="-122"/>
            </a:endParaRPr>
          </a:p>
          <a:p>
            <a:pPr marL="457200" lvl="0" indent="-457200" eaLnBrk="1" hangingPunct="1">
              <a:spcBef>
                <a:spcPct val="0"/>
              </a:spcBef>
            </a:pPr>
            <a:r>
              <a:rPr lang="zh-CN" altLang="en-US" sz="2400" b="0" dirty="0">
                <a:latin typeface="宋体" panose="02010600030101010101" pitchFamily="2" charset="-122"/>
              </a:rPr>
              <a:t>    （</a:t>
            </a:r>
            <a:r>
              <a:rPr lang="en-US" altLang="zh-CN" sz="2400" b="0" dirty="0">
                <a:latin typeface="宋体" panose="02010600030101010101" pitchFamily="2" charset="-122"/>
              </a:rPr>
              <a:t>1</a:t>
            </a:r>
            <a:r>
              <a:rPr lang="zh-CN" altLang="en-US" sz="2400" b="0" dirty="0">
                <a:latin typeface="宋体" panose="02010600030101010101" pitchFamily="2" charset="-122"/>
              </a:rPr>
              <a:t>）职业史和疾病史；</a:t>
            </a:r>
            <a:endParaRPr lang="zh-CN" altLang="en-US" sz="2400" b="0" dirty="0">
              <a:latin typeface="宋体" panose="02010600030101010101" pitchFamily="2" charset="-122"/>
            </a:endParaRPr>
          </a:p>
          <a:p>
            <a:pPr marL="457200" lvl="0" indent="-457200" eaLnBrk="1" hangingPunct="1">
              <a:spcBef>
                <a:spcPct val="0"/>
              </a:spcBef>
            </a:pPr>
            <a:r>
              <a:rPr lang="zh-CN" altLang="en-US" sz="2400" b="0" dirty="0">
                <a:latin typeface="宋体" panose="02010600030101010101" pitchFamily="2" charset="-122"/>
              </a:rPr>
              <a:t>    （</a:t>
            </a:r>
            <a:r>
              <a:rPr lang="en-US" altLang="zh-CN" sz="2400" b="0" dirty="0">
                <a:latin typeface="宋体" panose="02010600030101010101" pitchFamily="2" charset="-122"/>
              </a:rPr>
              <a:t>2</a:t>
            </a:r>
            <a:r>
              <a:rPr lang="zh-CN" altLang="en-US" sz="2400" b="0" dirty="0">
                <a:latin typeface="宋体" panose="02010600030101010101" pitchFamily="2" charset="-122"/>
              </a:rPr>
              <a:t>）职业性危害因素的接触水平；</a:t>
            </a:r>
            <a:endParaRPr lang="zh-CN" altLang="en-US" sz="2400" b="0" dirty="0">
              <a:latin typeface="宋体" panose="02010600030101010101" pitchFamily="2" charset="-122"/>
            </a:endParaRPr>
          </a:p>
          <a:p>
            <a:pPr marL="457200" lvl="0" indent="-457200" eaLnBrk="1" hangingPunct="1">
              <a:spcBef>
                <a:spcPct val="0"/>
              </a:spcBef>
            </a:pPr>
            <a:r>
              <a:rPr lang="zh-CN" altLang="en-US" sz="2400" b="0" dirty="0">
                <a:latin typeface="宋体" panose="02010600030101010101" pitchFamily="2" charset="-122"/>
              </a:rPr>
              <a:t>    （</a:t>
            </a:r>
            <a:r>
              <a:rPr lang="en-US" altLang="zh-CN" sz="2400" b="0" dirty="0">
                <a:latin typeface="宋体" panose="02010600030101010101" pitchFamily="2" charset="-122"/>
              </a:rPr>
              <a:t>3</a:t>
            </a:r>
            <a:r>
              <a:rPr lang="zh-CN" altLang="en-US" sz="2400" b="0" dirty="0">
                <a:latin typeface="宋体" panose="02010600030101010101" pitchFamily="2" charset="-122"/>
              </a:rPr>
              <a:t>）家族病史（特别注意遗传性疾病史）；</a:t>
            </a:r>
            <a:endParaRPr lang="zh-CN" altLang="en-US" sz="2400" b="0" dirty="0">
              <a:latin typeface="宋体" panose="02010600030101010101" pitchFamily="2" charset="-122"/>
            </a:endParaRPr>
          </a:p>
          <a:p>
            <a:pPr marL="457200" lvl="0" indent="-457200" eaLnBrk="1" hangingPunct="1">
              <a:spcBef>
                <a:spcPct val="0"/>
              </a:spcBef>
            </a:pPr>
            <a:r>
              <a:rPr lang="zh-CN" altLang="en-US" sz="2400" b="0" dirty="0">
                <a:latin typeface="宋体" panose="02010600030101010101" pitchFamily="2" charset="-122"/>
              </a:rPr>
              <a:t>    （</a:t>
            </a:r>
            <a:r>
              <a:rPr lang="en-US" altLang="zh-CN" sz="2400" b="0" dirty="0">
                <a:latin typeface="宋体" panose="02010600030101010101" pitchFamily="2" charset="-122"/>
              </a:rPr>
              <a:t>4</a:t>
            </a:r>
            <a:r>
              <a:rPr lang="zh-CN" altLang="en-US" sz="2400" b="0" dirty="0">
                <a:latin typeface="宋体" panose="02010600030101010101" pitchFamily="2" charset="-122"/>
              </a:rPr>
              <a:t>）个人健康基础资料等。</a:t>
            </a:r>
            <a:endParaRPr lang="zh-CN" altLang="en-US" sz="2400" b="0" dirty="0">
              <a:latin typeface="宋体" panose="02010600030101010101" pitchFamily="2" charset="-122"/>
            </a:endParaRPr>
          </a:p>
          <a:p>
            <a:pPr marL="457200" lvl="0" indent="-457200" eaLnBrk="1" hangingPunct="1">
              <a:lnSpc>
                <a:spcPct val="100000"/>
              </a:lnSpc>
              <a:spcBef>
                <a:spcPct val="50000"/>
              </a:spcBef>
              <a:spcAft>
                <a:spcPct val="50000"/>
              </a:spcAft>
            </a:pPr>
            <a:r>
              <a:rPr lang="zh-CN" altLang="en-US" sz="2400" b="0" dirty="0">
                <a:latin typeface="宋体" panose="02010600030101010101" pitchFamily="2" charset="-122"/>
              </a:rPr>
              <a:t>（三）对健康监护资料的分析 </a:t>
            </a:r>
            <a:endParaRPr lang="zh-CN" altLang="en-US" sz="2400" b="0" dirty="0">
              <a:latin typeface="宋体" panose="02010600030101010101" pitchFamily="2" charset="-122"/>
            </a:endParaRPr>
          </a:p>
          <a:p>
            <a:pPr marL="457200" lvl="0" indent="-457200" eaLnBrk="1" hangingPunct="1">
              <a:spcBef>
                <a:spcPct val="0"/>
              </a:spcBef>
            </a:pPr>
            <a:r>
              <a:rPr lang="zh-CN" altLang="en-US" sz="2400" b="0" dirty="0">
                <a:latin typeface="宋体" panose="02010600030101010101" pitchFamily="2" charset="-122"/>
              </a:rPr>
              <a:t>    接触有害因素工人的健康监护资料的统计分析，</a:t>
            </a:r>
            <a:endParaRPr lang="zh-CN" altLang="en-US" sz="2400" b="0" dirty="0">
              <a:latin typeface="宋体" panose="02010600030101010101" pitchFamily="2" charset="-122"/>
            </a:endParaRPr>
          </a:p>
          <a:p>
            <a:pPr marL="457200" lvl="0" indent="-457200" eaLnBrk="1" hangingPunct="1">
              <a:spcBef>
                <a:spcPct val="0"/>
              </a:spcBef>
            </a:pPr>
            <a:r>
              <a:rPr lang="zh-CN" altLang="en-US" sz="2400" b="0" dirty="0">
                <a:latin typeface="宋体" panose="02010600030101010101" pitchFamily="2" charset="-122"/>
              </a:rPr>
              <a:t>对指导防治工作有重要意义，可作为提高安全健康工</a:t>
            </a:r>
            <a:endParaRPr lang="zh-CN" altLang="en-US" sz="2400" b="0" dirty="0">
              <a:latin typeface="宋体" panose="02010600030101010101" pitchFamily="2" charset="-122"/>
            </a:endParaRPr>
          </a:p>
          <a:p>
            <a:pPr marL="457200" lvl="0" indent="-457200" eaLnBrk="1" hangingPunct="1">
              <a:spcBef>
                <a:spcPct val="0"/>
              </a:spcBef>
            </a:pPr>
            <a:r>
              <a:rPr lang="zh-CN" altLang="en-US" sz="2400" b="0" dirty="0">
                <a:latin typeface="宋体" panose="02010600030101010101" pitchFamily="2" charset="-122"/>
              </a:rPr>
              <a:t>作的可贵的信息资源。</a:t>
            </a:r>
            <a:endParaRPr lang="zh-CN" altLang="en-US" sz="2400" b="0" dirty="0">
              <a:latin typeface="宋体" panose="02010600030101010101" pitchFamily="2" charset="-122"/>
            </a:endParaRP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Text Box 3"/>
          <p:cNvSpPr txBox="1"/>
          <p:nvPr/>
        </p:nvSpPr>
        <p:spPr>
          <a:xfrm>
            <a:off x="2566988" y="1557338"/>
            <a:ext cx="7343775" cy="398335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457200" lvl="0" indent="-457200" eaLnBrk="1" hangingPunct="1">
              <a:lnSpc>
                <a:spcPct val="100000"/>
              </a:lnSpc>
              <a:spcBef>
                <a:spcPct val="0"/>
              </a:spcBef>
              <a:spcAft>
                <a:spcPct val="50000"/>
              </a:spcAft>
            </a:pPr>
            <a:r>
              <a:rPr lang="zh-CN" altLang="en-US" sz="2400" b="0" dirty="0">
                <a:latin typeface="宋体" panose="02010600030101010101" pitchFamily="2" charset="-122"/>
              </a:rPr>
              <a:t>（四）开展卫生监督</a:t>
            </a:r>
            <a:endParaRPr lang="zh-CN" altLang="en-US" sz="2400" b="0" dirty="0">
              <a:latin typeface="宋体" panose="02010600030101010101" pitchFamily="2" charset="-122"/>
            </a:endParaRPr>
          </a:p>
          <a:p>
            <a:pPr marL="457200" lvl="0" indent="-457200" eaLnBrk="1" hangingPunct="1">
              <a:lnSpc>
                <a:spcPct val="100000"/>
              </a:lnSpc>
              <a:spcBef>
                <a:spcPct val="0"/>
              </a:spcBef>
            </a:pPr>
            <a:r>
              <a:rPr lang="zh-CN" altLang="en-US" sz="2400" b="0" dirty="0">
                <a:latin typeface="宋体" panose="02010600030101010101" pitchFamily="2" charset="-122"/>
              </a:rPr>
              <a:t>    包括预防性卫生监督和经常性卫生监督。前者是</a:t>
            </a:r>
            <a:endParaRPr lang="zh-CN" altLang="en-US" sz="2400" b="0" dirty="0">
              <a:latin typeface="宋体" panose="02010600030101010101" pitchFamily="2" charset="-122"/>
            </a:endParaRPr>
          </a:p>
          <a:p>
            <a:pPr marL="457200" lvl="0" indent="-457200" eaLnBrk="1" hangingPunct="1">
              <a:lnSpc>
                <a:spcPct val="100000"/>
              </a:lnSpc>
              <a:spcBef>
                <a:spcPct val="0"/>
              </a:spcBef>
            </a:pPr>
            <a:r>
              <a:rPr lang="zh-CN" altLang="en-US" sz="2400" b="0" dirty="0">
                <a:latin typeface="宋体" panose="02010600030101010101" pitchFamily="2" charset="-122"/>
              </a:rPr>
              <a:t>对“三同时”的监督，后者是对劳动条件、持久监测</a:t>
            </a:r>
            <a:endParaRPr lang="zh-CN" altLang="en-US" sz="2400" b="0" dirty="0">
              <a:latin typeface="宋体" panose="02010600030101010101" pitchFamily="2" charset="-122"/>
            </a:endParaRPr>
          </a:p>
          <a:p>
            <a:pPr marL="457200" lvl="0" indent="-457200" eaLnBrk="1" hangingPunct="1">
              <a:lnSpc>
                <a:spcPct val="100000"/>
              </a:lnSpc>
              <a:spcBef>
                <a:spcPct val="0"/>
              </a:spcBef>
            </a:pPr>
            <a:r>
              <a:rPr lang="zh-CN" altLang="en-US" sz="2400" b="0" dirty="0">
                <a:latin typeface="宋体" panose="02010600030101010101" pitchFamily="2" charset="-122"/>
              </a:rPr>
              <a:t>、健康监护等的监督。广义的监督应包括外部（政府</a:t>
            </a:r>
            <a:endParaRPr lang="zh-CN" altLang="en-US" sz="2400" b="0" dirty="0">
              <a:latin typeface="宋体" panose="02010600030101010101" pitchFamily="2" charset="-122"/>
            </a:endParaRPr>
          </a:p>
          <a:p>
            <a:pPr marL="457200" lvl="0" indent="-457200" eaLnBrk="1" hangingPunct="1">
              <a:lnSpc>
                <a:spcPct val="100000"/>
              </a:lnSpc>
              <a:spcBef>
                <a:spcPct val="0"/>
              </a:spcBef>
            </a:pPr>
            <a:r>
              <a:rPr lang="zh-CN" altLang="en-US" sz="2400" b="0" dirty="0">
                <a:latin typeface="宋体" panose="02010600030101010101" pitchFamily="2" charset="-122"/>
              </a:rPr>
              <a:t>）监督和内部（主管部门）监督。</a:t>
            </a:r>
            <a:endParaRPr lang="zh-CN" altLang="en-US" sz="2400" b="0" dirty="0">
              <a:latin typeface="宋体" panose="02010600030101010101" pitchFamily="2" charset="-122"/>
            </a:endParaRPr>
          </a:p>
          <a:p>
            <a:pPr marL="457200" lvl="0" indent="-457200" eaLnBrk="1" hangingPunct="1">
              <a:lnSpc>
                <a:spcPct val="100000"/>
              </a:lnSpc>
              <a:spcBef>
                <a:spcPct val="50000"/>
              </a:spcBef>
              <a:spcAft>
                <a:spcPct val="50000"/>
              </a:spcAft>
            </a:pPr>
            <a:r>
              <a:rPr lang="zh-CN" altLang="en-US" sz="2400" b="0" dirty="0">
                <a:latin typeface="宋体" panose="02010600030101010101" pitchFamily="2" charset="-122"/>
              </a:rPr>
              <a:t>（五）宣传教育</a:t>
            </a:r>
            <a:endParaRPr lang="zh-CN" altLang="en-US" sz="2400" b="0" dirty="0">
              <a:latin typeface="宋体" panose="02010600030101010101" pitchFamily="2" charset="-122"/>
            </a:endParaRPr>
          </a:p>
          <a:p>
            <a:pPr marL="457200" lvl="0" indent="-457200" eaLnBrk="1" hangingPunct="1">
              <a:lnSpc>
                <a:spcPct val="100000"/>
              </a:lnSpc>
              <a:spcBef>
                <a:spcPct val="0"/>
              </a:spcBef>
            </a:pPr>
            <a:r>
              <a:rPr lang="zh-CN" altLang="en-US" sz="2400" b="0" dirty="0">
                <a:latin typeface="宋体" panose="02010600030101010101" pitchFamily="2" charset="-122"/>
              </a:rPr>
              <a:t>    预防职业危害需要全社会的关注，因此，有必要</a:t>
            </a:r>
            <a:endParaRPr lang="zh-CN" altLang="en-US" sz="2400" b="0" dirty="0">
              <a:latin typeface="宋体" panose="02010600030101010101" pitchFamily="2" charset="-122"/>
            </a:endParaRPr>
          </a:p>
          <a:p>
            <a:pPr marL="457200" lvl="0" indent="-457200" eaLnBrk="1" hangingPunct="1">
              <a:lnSpc>
                <a:spcPct val="100000"/>
              </a:lnSpc>
              <a:spcBef>
                <a:spcPct val="0"/>
              </a:spcBef>
            </a:pPr>
            <a:r>
              <a:rPr lang="zh-CN" altLang="en-US" sz="2400" b="0" dirty="0">
                <a:latin typeface="宋体" panose="02010600030101010101" pitchFamily="2" charset="-122"/>
              </a:rPr>
              <a:t>通过各种信息传播媒介、渠道、信息载体，大力开展</a:t>
            </a:r>
            <a:endParaRPr lang="zh-CN" altLang="en-US" sz="2400" b="0" dirty="0">
              <a:latin typeface="宋体" panose="02010600030101010101" pitchFamily="2" charset="-122"/>
            </a:endParaRPr>
          </a:p>
          <a:p>
            <a:pPr marL="457200" lvl="0" indent="-457200" eaLnBrk="1" hangingPunct="1">
              <a:lnSpc>
                <a:spcPct val="100000"/>
              </a:lnSpc>
              <a:spcBef>
                <a:spcPct val="0"/>
              </a:spcBef>
            </a:pPr>
            <a:r>
              <a:rPr lang="zh-CN" altLang="en-US" sz="2400" b="0" dirty="0">
                <a:latin typeface="宋体" panose="02010600030101010101" pitchFamily="2" charset="-122"/>
              </a:rPr>
              <a:t>安全健康的宣传工作。</a:t>
            </a:r>
            <a:endParaRPr lang="zh-CN" altLang="en-US" sz="2400" b="0" dirty="0">
              <a:latin typeface="宋体" panose="02010600030101010101" pitchFamily="2" charset="-122"/>
            </a:endParaRP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161805" name="Text Box 12"/>
          <p:cNvSpPr txBox="1"/>
          <p:nvPr/>
        </p:nvSpPr>
        <p:spPr>
          <a:xfrm>
            <a:off x="3719513" y="2781300"/>
            <a:ext cx="6192837" cy="83121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spcBef>
                <a:spcPct val="50000"/>
              </a:spcBef>
              <a:buClr>
                <a:srgbClr val="9D2E0B"/>
              </a:buClr>
              <a:buSzPct val="85000"/>
              <a:buFont typeface="Wingdings" panose="05000000000000000000" pitchFamily="2" charset="2"/>
              <a:buChar char="v"/>
            </a:pPr>
            <a:r>
              <a:rPr lang="zh-CN" altLang="en-US" sz="2000" dirty="0">
                <a:latin typeface="Arial" panose="020B0604020202020204" pitchFamily="34" charset="0"/>
              </a:rPr>
              <a:t>应急救援是为预防、控制和消除事故与灾害对人类生命和财产可能造成的损害所采取的反应行动。</a:t>
            </a:r>
            <a:endParaRPr lang="zh-CN" altLang="en-US" sz="2000" dirty="0">
              <a:latin typeface="Arial" panose="020B0604020202020204" pitchFamily="34" charset="0"/>
            </a:endParaRPr>
          </a:p>
        </p:txBody>
      </p:sp>
      <p:sp>
        <p:nvSpPr>
          <p:cNvPr id="161806" name="AutoShape 13"/>
          <p:cNvSpPr/>
          <p:nvPr/>
        </p:nvSpPr>
        <p:spPr>
          <a:xfrm>
            <a:off x="2495550" y="2852738"/>
            <a:ext cx="1008063" cy="865187"/>
          </a:xfrm>
          <a:prstGeom prst="bevel">
            <a:avLst>
              <a:gd name="adj" fmla="val 12500"/>
            </a:avLst>
          </a:prstGeom>
          <a:gradFill rotWithShape="1">
            <a:gsLst>
              <a:gs pos="0">
                <a:srgbClr val="F4CDA6"/>
              </a:gs>
              <a:gs pos="100000">
                <a:srgbClr val="EDAD6D"/>
              </a:gs>
            </a:gsLst>
            <a:path path="rect">
              <a:fillToRect l="50000" t="50000" r="50000" b="50000"/>
            </a:path>
            <a:tileRect/>
          </a:gradFill>
          <a:ln w="9525" cap="flat" cmpd="sng">
            <a:solidFill>
              <a:schemeClr val="bg1"/>
            </a:solidFill>
            <a:prstDash val="solid"/>
            <a:miter/>
            <a:headEnd type="none" w="med" len="med"/>
            <a:tailEnd type="none" w="med" len="med"/>
          </a:ln>
        </p:spPr>
        <p:txBody>
          <a:bodyPr wrap="none" lIns="90000" tIns="46800" rIns="90000" bIns="46800"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800" b="0" dirty="0">
                <a:latin typeface="黑体" panose="02010609060101010101" pitchFamily="49" charset="-122"/>
                <a:ea typeface="黑体" panose="02010609060101010101" pitchFamily="49" charset="-122"/>
              </a:rPr>
              <a:t>应急</a:t>
            </a:r>
            <a:endParaRPr lang="zh-CN" altLang="en-US" sz="1800" b="0" dirty="0">
              <a:latin typeface="黑体" panose="02010609060101010101" pitchFamily="49" charset="-122"/>
              <a:ea typeface="黑体" panose="02010609060101010101" pitchFamily="49" charset="-122"/>
            </a:endParaRPr>
          </a:p>
          <a:p>
            <a:pPr marL="0" lvl="0" indent="0" algn="ctr">
              <a:lnSpc>
                <a:spcPct val="100000"/>
              </a:lnSpc>
              <a:spcBef>
                <a:spcPct val="0"/>
              </a:spcBef>
            </a:pPr>
            <a:r>
              <a:rPr lang="zh-CN" altLang="en-US" sz="1800" b="0" dirty="0">
                <a:latin typeface="黑体" panose="02010609060101010101" pitchFamily="49" charset="-122"/>
                <a:ea typeface="黑体" panose="02010609060101010101" pitchFamily="49" charset="-122"/>
              </a:rPr>
              <a:t>救援</a:t>
            </a:r>
            <a:endParaRPr lang="zh-CN" altLang="en-US" sz="1800" b="0" dirty="0">
              <a:latin typeface="黑体" panose="02010609060101010101" pitchFamily="49" charset="-122"/>
              <a:ea typeface="黑体" panose="02010609060101010101" pitchFamily="49" charset="-122"/>
            </a:endParaRPr>
          </a:p>
        </p:txBody>
      </p:sp>
      <p:sp>
        <p:nvSpPr>
          <p:cNvPr id="161807" name="Line 14"/>
          <p:cNvSpPr/>
          <p:nvPr/>
        </p:nvSpPr>
        <p:spPr>
          <a:xfrm>
            <a:off x="3722688" y="3573463"/>
            <a:ext cx="6048375" cy="0"/>
          </a:xfrm>
          <a:prstGeom prst="line">
            <a:avLst/>
          </a:prstGeom>
          <a:ln w="19050" cap="flat" cmpd="sng">
            <a:solidFill>
              <a:srgbClr val="000080"/>
            </a:solidFill>
            <a:prstDash val="dash"/>
            <a:headEnd type="none" w="med" len="med"/>
            <a:tailEnd type="oval" w="med" len="med"/>
          </a:ln>
        </p:spPr>
      </p:sp>
      <p:sp>
        <p:nvSpPr>
          <p:cNvPr id="161808" name="Text Box 15"/>
          <p:cNvSpPr txBox="1"/>
          <p:nvPr/>
        </p:nvSpPr>
        <p:spPr>
          <a:xfrm>
            <a:off x="3575050" y="4365625"/>
            <a:ext cx="6335713" cy="156972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spcBef>
                <a:spcPct val="50000"/>
              </a:spcBef>
              <a:buClr>
                <a:srgbClr val="9D2E0B"/>
              </a:buClr>
              <a:buSzPct val="85000"/>
              <a:buFont typeface="Wingdings" panose="05000000000000000000" pitchFamily="2" charset="2"/>
              <a:buChar char="v"/>
            </a:pPr>
            <a:r>
              <a:rPr lang="zh-CN" altLang="en-US" sz="2000" dirty="0">
                <a:latin typeface="Arial" panose="020B0604020202020204" pitchFamily="34" charset="0"/>
              </a:rPr>
              <a:t>应急预案又称应急计划，是针对可能发生的重大事故（件）或灾害，为保证迅速、有序、高效地开展应急与救援行动、降低事故损失而预先制定的有关计划或方案。</a:t>
            </a:r>
            <a:endParaRPr lang="zh-CN" altLang="en-US" sz="2000" dirty="0">
              <a:latin typeface="Arial" panose="020B0604020202020204" pitchFamily="34" charset="0"/>
            </a:endParaRPr>
          </a:p>
        </p:txBody>
      </p:sp>
      <p:sp>
        <p:nvSpPr>
          <p:cNvPr id="161809" name="Line 16"/>
          <p:cNvSpPr/>
          <p:nvPr/>
        </p:nvSpPr>
        <p:spPr>
          <a:xfrm>
            <a:off x="3719513" y="5516563"/>
            <a:ext cx="6048375" cy="0"/>
          </a:xfrm>
          <a:prstGeom prst="line">
            <a:avLst/>
          </a:prstGeom>
          <a:ln w="19050" cap="flat" cmpd="sng">
            <a:solidFill>
              <a:srgbClr val="000080"/>
            </a:solidFill>
            <a:prstDash val="dash"/>
            <a:headEnd type="none" w="med" len="med"/>
            <a:tailEnd type="oval" w="med" len="med"/>
          </a:ln>
        </p:spPr>
      </p:sp>
      <p:sp>
        <p:nvSpPr>
          <p:cNvPr id="161810" name="AutoShape 17"/>
          <p:cNvSpPr/>
          <p:nvPr/>
        </p:nvSpPr>
        <p:spPr>
          <a:xfrm>
            <a:off x="2424113" y="4581525"/>
            <a:ext cx="1008062" cy="865188"/>
          </a:xfrm>
          <a:prstGeom prst="bevel">
            <a:avLst>
              <a:gd name="adj" fmla="val 12500"/>
            </a:avLst>
          </a:prstGeom>
          <a:gradFill rotWithShape="1">
            <a:gsLst>
              <a:gs pos="0">
                <a:srgbClr val="C9E8F3"/>
              </a:gs>
              <a:gs pos="100000">
                <a:srgbClr val="55B6D9"/>
              </a:gs>
            </a:gsLst>
            <a:path path="rect">
              <a:fillToRect l="50000" t="50000" r="50000" b="50000"/>
            </a:path>
            <a:tileRect/>
          </a:gradFill>
          <a:ln w="9525" cap="flat" cmpd="sng">
            <a:solidFill>
              <a:schemeClr val="bg1"/>
            </a:solidFill>
            <a:prstDash val="solid"/>
            <a:miter/>
            <a:headEnd type="none" w="med" len="med"/>
            <a:tailEnd type="none" w="med" len="med"/>
          </a:ln>
        </p:spPr>
        <p:txBody>
          <a:bodyPr wrap="none" lIns="90000" tIns="46800" rIns="90000" bIns="46800"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800" b="0" dirty="0">
                <a:latin typeface="黑体" panose="02010609060101010101" pitchFamily="49" charset="-122"/>
                <a:ea typeface="黑体" panose="02010609060101010101" pitchFamily="49" charset="-122"/>
              </a:rPr>
              <a:t>应急</a:t>
            </a:r>
            <a:endParaRPr lang="zh-CN" altLang="en-US" sz="1800" b="0" dirty="0">
              <a:latin typeface="黑体" panose="02010609060101010101" pitchFamily="49" charset="-122"/>
              <a:ea typeface="黑体" panose="02010609060101010101" pitchFamily="49" charset="-122"/>
            </a:endParaRPr>
          </a:p>
          <a:p>
            <a:pPr marL="0" lvl="0" indent="0" algn="ctr">
              <a:lnSpc>
                <a:spcPct val="100000"/>
              </a:lnSpc>
              <a:spcBef>
                <a:spcPct val="0"/>
              </a:spcBef>
            </a:pPr>
            <a:r>
              <a:rPr lang="zh-CN" altLang="en-US" sz="1800" b="0" dirty="0">
                <a:latin typeface="黑体" panose="02010609060101010101" pitchFamily="49" charset="-122"/>
                <a:ea typeface="黑体" panose="02010609060101010101" pitchFamily="49" charset="-122"/>
              </a:rPr>
              <a:t>预案</a:t>
            </a:r>
            <a:endParaRPr lang="zh-CN" altLang="en-US" sz="1800" b="0" dirty="0">
              <a:latin typeface="黑体" panose="02010609060101010101" pitchFamily="49" charset="-122"/>
              <a:ea typeface="黑体" panose="02010609060101010101" pitchFamily="49" charset="-122"/>
            </a:endParaRPr>
          </a:p>
        </p:txBody>
      </p:sp>
      <p:sp>
        <p:nvSpPr>
          <p:cNvPr id="15" name="矩形 14"/>
          <p:cNvSpPr/>
          <p:nvPr/>
        </p:nvSpPr>
        <p:spPr>
          <a:xfrm>
            <a:off x="2351584" y="1897668"/>
            <a:ext cx="7407274"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3.11.1</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基本概念</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
        <p:nvSpPr>
          <p:cNvPr id="16" name="TextBox 1"/>
          <p:cNvSpPr txBox="1">
            <a:spLocks noChangeArrowheads="1"/>
          </p:cNvSpPr>
          <p:nvPr/>
        </p:nvSpPr>
        <p:spPr bwMode="auto">
          <a:xfrm>
            <a:off x="2351088" y="1249596"/>
            <a:ext cx="6409208"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28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3.11</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应急救援</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1806"/>
                                        </p:tgtEl>
                                        <p:attrNameLst>
                                          <p:attrName>style.visibility</p:attrName>
                                        </p:attrNameLst>
                                      </p:cBhvr>
                                      <p:to>
                                        <p:strVal val="visible"/>
                                      </p:to>
                                    </p:set>
                                    <p:animEffect transition="in" filter="box(in)">
                                      <p:cBhvr>
                                        <p:cTn id="7" dur="500"/>
                                        <p:tgtEl>
                                          <p:spTgt spid="161806"/>
                                        </p:tgtEl>
                                      </p:cBhvr>
                                    </p:animEffect>
                                  </p:childTnLst>
                                </p:cTn>
                              </p:par>
                              <p:par>
                                <p:cTn id="8" presetID="18" presetClass="entr" presetSubtype="3" fill="hold" nodeType="withEffect">
                                  <p:stCondLst>
                                    <p:cond delay="0"/>
                                  </p:stCondLst>
                                  <p:childTnLst>
                                    <p:set>
                                      <p:cBhvr>
                                        <p:cTn id="9" dur="1" fill="hold">
                                          <p:stCondLst>
                                            <p:cond delay="0"/>
                                          </p:stCondLst>
                                        </p:cTn>
                                        <p:tgtEl>
                                          <p:spTgt spid="161807"/>
                                        </p:tgtEl>
                                        <p:attrNameLst>
                                          <p:attrName>style.visibility</p:attrName>
                                        </p:attrNameLst>
                                      </p:cBhvr>
                                      <p:to>
                                        <p:strVal val="visible"/>
                                      </p:to>
                                    </p:set>
                                    <p:animEffect transition="in" filter="strips(upRight)">
                                      <p:cBhvr>
                                        <p:cTn id="10" dur="1000"/>
                                        <p:tgtEl>
                                          <p:spTgt spid="16180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1805"/>
                                        </p:tgtEl>
                                        <p:attrNameLst>
                                          <p:attrName>style.visibility</p:attrName>
                                        </p:attrNameLst>
                                      </p:cBhvr>
                                      <p:to>
                                        <p:strVal val="visible"/>
                                      </p:to>
                                    </p:set>
                                    <p:animEffect transition="in" filter="fade">
                                      <p:cBhvr>
                                        <p:cTn id="14" dur="500"/>
                                        <p:tgtEl>
                                          <p:spTgt spid="161805"/>
                                        </p:tgtEl>
                                      </p:cBhvr>
                                    </p:animEffect>
                                  </p:childTnLst>
                                </p:cTn>
                              </p:par>
                              <p:par>
                                <p:cTn id="15" presetID="18" presetClass="entr" presetSubtype="3" fill="hold" nodeType="withEffect">
                                  <p:stCondLst>
                                    <p:cond delay="0"/>
                                  </p:stCondLst>
                                  <p:childTnLst>
                                    <p:set>
                                      <p:cBhvr>
                                        <p:cTn id="16" dur="1" fill="hold">
                                          <p:stCondLst>
                                            <p:cond delay="0"/>
                                          </p:stCondLst>
                                        </p:cTn>
                                        <p:tgtEl>
                                          <p:spTgt spid="161809"/>
                                        </p:tgtEl>
                                        <p:attrNameLst>
                                          <p:attrName>style.visibility</p:attrName>
                                        </p:attrNameLst>
                                      </p:cBhvr>
                                      <p:to>
                                        <p:strVal val="visible"/>
                                      </p:to>
                                    </p:set>
                                    <p:animEffect transition="in" filter="strips(upRight)">
                                      <p:cBhvr>
                                        <p:cTn id="17" dur="1000"/>
                                        <p:tgtEl>
                                          <p:spTgt spid="16180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1808"/>
                                        </p:tgtEl>
                                        <p:attrNameLst>
                                          <p:attrName>style.visibility</p:attrName>
                                        </p:attrNameLst>
                                      </p:cBhvr>
                                      <p:to>
                                        <p:strVal val="visible"/>
                                      </p:to>
                                    </p:set>
                                    <p:animEffect transition="in" filter="fade">
                                      <p:cBhvr>
                                        <p:cTn id="21" dur="500"/>
                                        <p:tgtEl>
                                          <p:spTgt spid="161808"/>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61810"/>
                                        </p:tgtEl>
                                        <p:attrNameLst>
                                          <p:attrName>style.visibility</p:attrName>
                                        </p:attrNameLst>
                                      </p:cBhvr>
                                      <p:to>
                                        <p:strVal val="visible"/>
                                      </p:to>
                                    </p:set>
                                    <p:animEffect transition="in" filter="box(in)">
                                      <p:cBhvr>
                                        <p:cTn id="24" dur="500"/>
                                        <p:tgtEl>
                                          <p:spTgt spid="161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5" grpId="0"/>
      <p:bldP spid="161806" grpId="0" bldLvl="0" animBg="1"/>
      <p:bldP spid="161808" grpId="0"/>
      <p:bldP spid="161810" grpId="0" bldLvl="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35523" name="Rectangle 2"/>
          <p:cNvSpPr>
            <a:spLocks noGrp="1"/>
          </p:cNvSpPr>
          <p:nvPr>
            <p:ph type="body"/>
          </p:nvPr>
        </p:nvSpPr>
        <p:spPr>
          <a:xfrm>
            <a:off x="2209800" y="1981200"/>
            <a:ext cx="7702550" cy="1087438"/>
          </a:xfrm>
        </p:spPr>
        <p:txBody>
          <a:bodyPr vert="horz" wrap="square" lIns="91440" tIns="45720" rIns="91440" bIns="45720" anchor="t" anchorCtr="0"/>
          <a:p>
            <a:pPr marL="0" indent="535305" eaLnBrk="1" hangingPunct="1"/>
            <a:r>
              <a:rPr lang="zh-CN" altLang="en-US" sz="2400" dirty="0"/>
              <a:t>应急管理是一个动态、循环的过程，包括预防、准备、响应和恢复四个阶段。 </a:t>
            </a:r>
            <a:endParaRPr lang="zh-CN" altLang="en-US" sz="2400" dirty="0"/>
          </a:p>
        </p:txBody>
      </p:sp>
      <p:sp>
        <p:nvSpPr>
          <p:cNvPr id="235524" name="Rectangle 3"/>
          <p:cNvSpPr/>
          <p:nvPr/>
        </p:nvSpPr>
        <p:spPr>
          <a:xfrm>
            <a:off x="2286000" y="1412875"/>
            <a:ext cx="7405688" cy="576263"/>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535305" eaLnBrk="1" hangingPunct="1">
              <a:lnSpc>
                <a:spcPct val="100000"/>
              </a:lnSpc>
            </a:pPr>
            <a:r>
              <a:rPr lang="zh-CN" altLang="en-US" sz="2400" dirty="0"/>
              <a:t>应急管理的四个阶段</a:t>
            </a:r>
            <a:endParaRPr lang="zh-CN" altLang="en-US" sz="2400" dirty="0"/>
          </a:p>
        </p:txBody>
      </p:sp>
      <p:grpSp>
        <p:nvGrpSpPr>
          <p:cNvPr id="235525" name="Group 5"/>
          <p:cNvGrpSpPr/>
          <p:nvPr/>
        </p:nvGrpSpPr>
        <p:grpSpPr>
          <a:xfrm>
            <a:off x="4511675" y="3284538"/>
            <a:ext cx="3097213" cy="2449512"/>
            <a:chOff x="0" y="0"/>
            <a:chExt cx="2820" cy="2424"/>
          </a:xfrm>
        </p:grpSpPr>
        <p:sp>
          <p:nvSpPr>
            <p:cNvPr id="235526" name="Oval 5"/>
            <p:cNvSpPr/>
            <p:nvPr/>
          </p:nvSpPr>
          <p:spPr>
            <a:xfrm>
              <a:off x="372" y="132"/>
              <a:ext cx="2100" cy="2100"/>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sz="2400" b="0" dirty="0">
                <a:ea typeface="楷体_GB2312" pitchFamily="1" charset="-122"/>
              </a:endParaRPr>
            </a:p>
          </p:txBody>
        </p:sp>
        <p:sp>
          <p:nvSpPr>
            <p:cNvPr id="235527" name="Text Box 6"/>
            <p:cNvSpPr txBox="1"/>
            <p:nvPr/>
          </p:nvSpPr>
          <p:spPr>
            <a:xfrm>
              <a:off x="1056" y="0"/>
              <a:ext cx="672" cy="408"/>
            </a:xfrm>
            <a:prstGeom prst="rect">
              <a:avLst/>
            </a:prstGeom>
            <a:solidFill>
              <a:srgbClr val="CCFFCC"/>
            </a:solidFill>
            <a:ln w="9525" cap="flat" cmpd="sng">
              <a:solidFill>
                <a:srgbClr val="000000"/>
              </a:solidFill>
              <a:prstDash val="solid"/>
              <a:miter/>
              <a:headEnd type="none" w="med" len="med"/>
              <a:tailEnd type="none" w="med" len="med"/>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400" dirty="0"/>
                <a:t>预防</a:t>
              </a:r>
              <a:endParaRPr lang="zh-CN" altLang="en-US" sz="1400" dirty="0">
                <a:ea typeface="楷体_GB2312" pitchFamily="1" charset="-122"/>
              </a:endParaRPr>
            </a:p>
          </p:txBody>
        </p:sp>
        <p:sp>
          <p:nvSpPr>
            <p:cNvPr id="235528" name="Text Box 7"/>
            <p:cNvSpPr txBox="1"/>
            <p:nvPr/>
          </p:nvSpPr>
          <p:spPr>
            <a:xfrm>
              <a:off x="2148" y="996"/>
              <a:ext cx="672" cy="408"/>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400" dirty="0"/>
                <a:t>准备</a:t>
              </a:r>
              <a:endParaRPr lang="zh-CN" altLang="en-US" sz="1400" dirty="0">
                <a:ea typeface="楷体_GB2312" pitchFamily="1" charset="-122"/>
              </a:endParaRPr>
            </a:p>
          </p:txBody>
        </p:sp>
        <p:sp>
          <p:nvSpPr>
            <p:cNvPr id="235529" name="Text Box 8"/>
            <p:cNvSpPr txBox="1"/>
            <p:nvPr/>
          </p:nvSpPr>
          <p:spPr>
            <a:xfrm>
              <a:off x="1092" y="2016"/>
              <a:ext cx="684" cy="408"/>
            </a:xfrm>
            <a:prstGeom prst="rect">
              <a:avLst/>
            </a:prstGeom>
            <a:solidFill>
              <a:srgbClr val="FF9900"/>
            </a:solidFill>
            <a:ln w="9525" cap="flat" cmpd="sng">
              <a:solidFill>
                <a:srgbClr val="000000"/>
              </a:solidFill>
              <a:prstDash val="solid"/>
              <a:miter/>
              <a:headEnd type="none" w="med" len="med"/>
              <a:tailEnd type="none" w="med" len="med"/>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400" dirty="0"/>
                <a:t>响应</a:t>
              </a:r>
              <a:endParaRPr lang="zh-CN" altLang="en-US" sz="1400" dirty="0">
                <a:ea typeface="楷体_GB2312" pitchFamily="1" charset="-122"/>
              </a:endParaRPr>
            </a:p>
          </p:txBody>
        </p:sp>
        <p:sp>
          <p:nvSpPr>
            <p:cNvPr id="235530" name="Text Box 9"/>
            <p:cNvSpPr txBox="1"/>
            <p:nvPr/>
          </p:nvSpPr>
          <p:spPr>
            <a:xfrm>
              <a:off x="0" y="972"/>
              <a:ext cx="684" cy="408"/>
            </a:xfrm>
            <a:prstGeom prst="rect">
              <a:avLst/>
            </a:prstGeom>
            <a:solidFill>
              <a:srgbClr val="AFC2FF"/>
            </a:solidFill>
            <a:ln w="9525" cap="flat" cmpd="sng">
              <a:solidFill>
                <a:srgbClr val="000000"/>
              </a:solidFill>
              <a:prstDash val="solid"/>
              <a:miter/>
              <a:headEnd type="none" w="med" len="med"/>
              <a:tailEnd type="none" w="med" len="med"/>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400" dirty="0"/>
                <a:t>恢复</a:t>
              </a:r>
              <a:endParaRPr lang="zh-CN" altLang="en-US" sz="1400" dirty="0">
                <a:ea typeface="楷体_GB2312" pitchFamily="1" charset="-122"/>
              </a:endParaRPr>
            </a:p>
          </p:txBody>
        </p:sp>
        <p:sp>
          <p:nvSpPr>
            <p:cNvPr id="235531" name="Line 10"/>
            <p:cNvSpPr/>
            <p:nvPr/>
          </p:nvSpPr>
          <p:spPr>
            <a:xfrm>
              <a:off x="2421" y="891"/>
              <a:ext cx="36" cy="72"/>
            </a:xfrm>
            <a:prstGeom prst="line">
              <a:avLst/>
            </a:prstGeom>
            <a:ln w="9525" cap="flat" cmpd="sng">
              <a:solidFill>
                <a:srgbClr val="000000"/>
              </a:solidFill>
              <a:prstDash val="solid"/>
              <a:headEnd type="none" w="med" len="med"/>
              <a:tailEnd type="stealth" w="sm" len="med"/>
            </a:ln>
          </p:spPr>
        </p:sp>
        <p:sp>
          <p:nvSpPr>
            <p:cNvPr id="235532" name="Line 11"/>
            <p:cNvSpPr/>
            <p:nvPr/>
          </p:nvSpPr>
          <p:spPr>
            <a:xfrm flipH="1">
              <a:off x="1788" y="2112"/>
              <a:ext cx="108" cy="48"/>
            </a:xfrm>
            <a:prstGeom prst="line">
              <a:avLst/>
            </a:prstGeom>
            <a:ln w="9525" cap="flat" cmpd="sng">
              <a:solidFill>
                <a:srgbClr val="000000"/>
              </a:solidFill>
              <a:prstDash val="solid"/>
              <a:headEnd type="none" w="med" len="med"/>
              <a:tailEnd type="stealth" w="sm" len="med"/>
            </a:ln>
          </p:spPr>
        </p:sp>
        <p:sp>
          <p:nvSpPr>
            <p:cNvPr id="235533" name="Line 12"/>
            <p:cNvSpPr/>
            <p:nvPr/>
          </p:nvSpPr>
          <p:spPr>
            <a:xfrm flipH="1" flipV="1">
              <a:off x="375" y="1380"/>
              <a:ext cx="48" cy="120"/>
            </a:xfrm>
            <a:prstGeom prst="line">
              <a:avLst/>
            </a:prstGeom>
            <a:ln w="9525" cap="flat" cmpd="sng">
              <a:solidFill>
                <a:srgbClr val="000000"/>
              </a:solidFill>
              <a:prstDash val="solid"/>
              <a:headEnd type="none" w="med" len="med"/>
              <a:tailEnd type="stealth" w="sm" len="med"/>
            </a:ln>
          </p:spPr>
        </p:sp>
        <p:sp>
          <p:nvSpPr>
            <p:cNvPr id="235534" name="Line 13"/>
            <p:cNvSpPr/>
            <p:nvPr/>
          </p:nvSpPr>
          <p:spPr>
            <a:xfrm flipV="1">
              <a:off x="936" y="180"/>
              <a:ext cx="108" cy="72"/>
            </a:xfrm>
            <a:prstGeom prst="line">
              <a:avLst/>
            </a:prstGeom>
            <a:ln w="9525" cap="flat" cmpd="sng">
              <a:solidFill>
                <a:srgbClr val="000000"/>
              </a:solidFill>
              <a:prstDash val="solid"/>
              <a:headEnd type="none" w="med" len="med"/>
              <a:tailEnd type="stealth" w="sm" len="med"/>
            </a:ln>
          </p:spPr>
        </p:sp>
      </p:grpSp>
    </p:spTree>
  </p:cSld>
  <p:clrMapOvr>
    <a:masterClrMapping/>
  </p:clrMapOvr>
  <p:transition>
    <p:blinds dir="vert"/>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7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37571" name="Rectangle 2"/>
          <p:cNvSpPr>
            <a:spLocks noGrp="1"/>
          </p:cNvSpPr>
          <p:nvPr>
            <p:ph type="body"/>
          </p:nvPr>
        </p:nvSpPr>
        <p:spPr>
          <a:xfrm>
            <a:off x="2209800" y="1241425"/>
            <a:ext cx="7772400" cy="4751388"/>
          </a:xfrm>
        </p:spPr>
        <p:txBody>
          <a:bodyPr vert="horz" wrap="square" lIns="91440" tIns="45720" rIns="91440" bIns="45720" anchor="t" anchorCtr="0"/>
          <a:p>
            <a:pPr marL="0" indent="533400" eaLnBrk="1" hangingPunct="1">
              <a:buSzPct val="80000"/>
              <a:buFont typeface="Wingdings" panose="05000000000000000000" pitchFamily="2" charset="2"/>
              <a:buChar char="v"/>
            </a:pPr>
            <a:r>
              <a:rPr lang="zh-CN" altLang="en-US" sz="2400" dirty="0">
                <a:solidFill>
                  <a:srgbClr val="FF0000"/>
                </a:solidFill>
              </a:rPr>
              <a:t>预防：</a:t>
            </a:r>
            <a:endParaRPr lang="zh-CN" altLang="en-US" sz="2400" dirty="0">
              <a:solidFill>
                <a:srgbClr val="FF0000"/>
              </a:solidFill>
            </a:endParaRPr>
          </a:p>
          <a:p>
            <a:pPr marL="0" indent="533400" eaLnBrk="1" hangingPunct="1">
              <a:buSzPct val="80000"/>
              <a:buFont typeface="Wingdings" panose="05000000000000000000" pitchFamily="2" charset="2"/>
              <a:buNone/>
            </a:pPr>
            <a:r>
              <a:rPr lang="zh-CN" altLang="en-US" sz="2400" dirty="0"/>
              <a:t>预防有两层含义。一是事故的预防工作，即通过安全管理和安全技术等手段，尽可能地防止事故的发生 。二是在假定事故必然发生的前提下，通过预先采取的预防措施，来达到降低或减缓事故的影响或后果严重程度。 </a:t>
            </a:r>
            <a:endParaRPr lang="zh-CN" altLang="en-US" sz="2400" dirty="0"/>
          </a:p>
          <a:p>
            <a:pPr marL="0" indent="533400" eaLnBrk="1" hangingPunct="1">
              <a:buSzPct val="80000"/>
              <a:buFont typeface="Wingdings" panose="05000000000000000000" pitchFamily="2" charset="2"/>
              <a:buChar char="v"/>
            </a:pPr>
            <a:r>
              <a:rPr lang="zh-CN" altLang="en-US" sz="2400" dirty="0">
                <a:solidFill>
                  <a:srgbClr val="FF0000"/>
                </a:solidFill>
              </a:rPr>
              <a:t>准备：</a:t>
            </a:r>
            <a:endParaRPr lang="zh-CN" altLang="en-US" sz="2400" dirty="0">
              <a:solidFill>
                <a:srgbClr val="FF0000"/>
              </a:solidFill>
            </a:endParaRPr>
          </a:p>
          <a:p>
            <a:pPr marL="0" indent="533400" eaLnBrk="1" hangingPunct="1">
              <a:buSzPct val="80000"/>
              <a:buFont typeface="Wingdings" panose="05000000000000000000" pitchFamily="2" charset="2"/>
              <a:buNone/>
            </a:pPr>
            <a:r>
              <a:rPr lang="zh-CN" altLang="en-US" sz="2400" dirty="0"/>
              <a:t>应急管理过程中的一个极其关键的过程，它是针对可能发生的事故，为迅速有效地开展应急行动而预先所做的各种准备。 </a:t>
            </a:r>
            <a:endParaRPr lang="zh-CN" altLang="en-US" sz="2400" dirty="0"/>
          </a:p>
        </p:txBody>
      </p:sp>
    </p:spTree>
  </p:cSld>
  <p:clrMapOvr>
    <a:masterClrMapping/>
  </p:clrMapOvr>
  <p:transition>
    <p:blinds dir="vert"/>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39619" name="Rectangle 2"/>
          <p:cNvSpPr>
            <a:spLocks noGrp="1"/>
          </p:cNvSpPr>
          <p:nvPr>
            <p:ph type="body"/>
          </p:nvPr>
        </p:nvSpPr>
        <p:spPr>
          <a:xfrm>
            <a:off x="2209800" y="1241425"/>
            <a:ext cx="7772400" cy="4751388"/>
          </a:xfrm>
        </p:spPr>
        <p:txBody>
          <a:bodyPr vert="horz" wrap="square" lIns="91440" tIns="45720" rIns="91440" bIns="45720" anchor="t" anchorCtr="0"/>
          <a:p>
            <a:pPr marL="0" indent="533400" eaLnBrk="1" hangingPunct="1">
              <a:buSzPct val="80000"/>
              <a:buFont typeface="Wingdings" panose="05000000000000000000" pitchFamily="2" charset="2"/>
              <a:buChar char="v"/>
            </a:pPr>
            <a:r>
              <a:rPr lang="zh-CN" altLang="en-US" sz="2400" dirty="0">
                <a:solidFill>
                  <a:srgbClr val="FF0000"/>
                </a:solidFill>
              </a:rPr>
              <a:t>响应：</a:t>
            </a:r>
            <a:endParaRPr lang="zh-CN" altLang="en-US" sz="2400" dirty="0">
              <a:solidFill>
                <a:srgbClr val="FF0000"/>
              </a:solidFill>
            </a:endParaRPr>
          </a:p>
          <a:p>
            <a:pPr marL="0" indent="533400" eaLnBrk="1" hangingPunct="1">
              <a:buSzPct val="80000"/>
              <a:buFont typeface="Wingdings" panose="05000000000000000000" pitchFamily="2" charset="2"/>
              <a:buNone/>
            </a:pPr>
            <a:r>
              <a:rPr lang="zh-CN" altLang="en-US" sz="2400" dirty="0"/>
              <a:t>在事故发生前以及事故期间和事故后立即采取的行动。</a:t>
            </a:r>
            <a:endParaRPr lang="zh-CN" altLang="en-US" sz="2400" dirty="0"/>
          </a:p>
          <a:p>
            <a:pPr marL="0" indent="533400" eaLnBrk="1" hangingPunct="1">
              <a:buSzPct val="80000"/>
              <a:buFont typeface="Wingdings" panose="05000000000000000000" pitchFamily="2" charset="2"/>
              <a:buNone/>
            </a:pPr>
            <a:r>
              <a:rPr lang="zh-CN" altLang="en-US" sz="2400" dirty="0"/>
              <a:t>目的：通过发挥预警、疏散、搜寻和营救以及提供避难所和医疗服务等紧急事务功能，尽可能地抢救受害人员，保护可能受到威胁的人群；尽可能控制并消除事故，最大限度地减少事故造成的影响和损失，维护经济社会稳定和人民生命财产安全。 </a:t>
            </a:r>
            <a:endParaRPr lang="zh-CN" altLang="en-US" sz="2400" dirty="0"/>
          </a:p>
        </p:txBody>
      </p:sp>
    </p:spTree>
  </p:cSld>
  <p:clrMapOvr>
    <a:masterClrMapping/>
  </p:clrMapOvr>
  <p:transition>
    <p:blinds dir="ver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41667" name="Rectangle 2"/>
          <p:cNvSpPr>
            <a:spLocks noGrp="1"/>
          </p:cNvSpPr>
          <p:nvPr>
            <p:ph type="body"/>
          </p:nvPr>
        </p:nvSpPr>
        <p:spPr>
          <a:xfrm>
            <a:off x="2209800" y="1241425"/>
            <a:ext cx="7772400" cy="4751388"/>
          </a:xfrm>
        </p:spPr>
        <p:txBody>
          <a:bodyPr vert="horz" wrap="square" lIns="91440" tIns="45720" rIns="91440" bIns="45720" anchor="t" anchorCtr="0"/>
          <a:p>
            <a:pPr marL="0" indent="533400" eaLnBrk="1" hangingPunct="1">
              <a:buSzPct val="80000"/>
              <a:buFont typeface="Wingdings" panose="05000000000000000000" pitchFamily="2" charset="2"/>
              <a:buChar char="v"/>
            </a:pPr>
            <a:r>
              <a:rPr lang="zh-CN" altLang="en-US" sz="2400" dirty="0">
                <a:solidFill>
                  <a:srgbClr val="FF0000"/>
                </a:solidFill>
              </a:rPr>
              <a:t>恢复：</a:t>
            </a:r>
            <a:endParaRPr lang="zh-CN" altLang="en-US" sz="2400" dirty="0">
              <a:solidFill>
                <a:srgbClr val="FF0000"/>
              </a:solidFill>
            </a:endParaRPr>
          </a:p>
          <a:p>
            <a:pPr marL="0" indent="533400" eaLnBrk="1" hangingPunct="1">
              <a:buSzPct val="80000"/>
              <a:buFont typeface="Wingdings" panose="05000000000000000000" pitchFamily="2" charset="2"/>
              <a:buNone/>
            </a:pPr>
            <a:r>
              <a:rPr lang="zh-CN" altLang="en-US" sz="2400" dirty="0"/>
              <a:t>恢复工作应在事故发生后立即进行，它首先使事故影响地区恢复相对安全的基本状态，然后继续努力逐步恢复到正常状态。</a:t>
            </a:r>
            <a:endParaRPr lang="zh-CN" altLang="en-US" sz="2400" dirty="0"/>
          </a:p>
          <a:p>
            <a:pPr marL="0" indent="533400" eaLnBrk="1" hangingPunct="1">
              <a:buSzPct val="80000"/>
              <a:buFont typeface="Wingdings" panose="05000000000000000000" pitchFamily="2" charset="2"/>
              <a:buNone/>
            </a:pPr>
            <a:r>
              <a:rPr lang="zh-CN" altLang="en-US" sz="2400" dirty="0"/>
              <a:t>要求立即开展的恢复工作包括事故损失评估、事故原因调查、清理废墟等；长期恢复工作包括场区重建和社区的再发展以及实施安全减灾计划。 </a:t>
            </a:r>
            <a:endParaRPr lang="zh-CN" altLang="en-US" sz="2400" dirty="0"/>
          </a:p>
        </p:txBody>
      </p:sp>
    </p:spTree>
  </p:cSld>
  <p:clrMapOvr>
    <a:masterClrMapping/>
  </p:clrMapOvr>
  <p:transition>
    <p:blinds dir="vert"/>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1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43715" name="Rectangle 2"/>
          <p:cNvSpPr>
            <a:spLocks noGrp="1"/>
          </p:cNvSpPr>
          <p:nvPr>
            <p:ph type="body"/>
          </p:nvPr>
        </p:nvSpPr>
        <p:spPr/>
        <p:txBody>
          <a:bodyPr vert="horz" wrap="square" lIns="91440" tIns="45720" rIns="91440" bIns="45720" anchor="t" anchorCtr="0"/>
          <a:p>
            <a:pPr marL="0" indent="535305" eaLnBrk="1" hangingPunct="1"/>
            <a:r>
              <a:rPr lang="zh-CN" altLang="en-US" sz="2400" dirty="0">
                <a:solidFill>
                  <a:srgbClr val="FF0000"/>
                </a:solidFill>
              </a:rPr>
              <a:t>一、 </a:t>
            </a:r>
            <a:r>
              <a:rPr lang="en-US" altLang="zh-CN" sz="2400" dirty="0">
                <a:solidFill>
                  <a:srgbClr val="FF0000"/>
                </a:solidFill>
              </a:rPr>
              <a:t>应急管理体系构成框架</a:t>
            </a:r>
            <a:endParaRPr lang="en-US" altLang="zh-CN" sz="2400" dirty="0">
              <a:solidFill>
                <a:srgbClr val="FF0000"/>
              </a:solidFill>
            </a:endParaRPr>
          </a:p>
          <a:p>
            <a:pPr marL="0" indent="535305" eaLnBrk="1" hangingPunct="1"/>
            <a:r>
              <a:rPr lang="zh-CN" altLang="en-US" sz="2400" dirty="0"/>
              <a:t>构建应急管理体系，应贯彻顶层设计和系统论的思想，以事件为中心，以功能为基础，分析和明确应急救援工作的各项需求，在应急能力评估和应急资源统筹安排的基础上，科学地建立规范化、标准化的应急管理体系，保障各级应急管理体系的统一和协调。</a:t>
            </a:r>
            <a:endParaRPr lang="zh-CN" altLang="en-US" sz="2400" dirty="0"/>
          </a:p>
          <a:p>
            <a:pPr marL="0" indent="535305" eaLnBrk="1" hangingPunct="1"/>
            <a:r>
              <a:rPr lang="zh-CN" altLang="en-US" sz="2400" dirty="0"/>
              <a:t>水利工程应急管理体系主要有组织体系、运作机制、预案体系、保障体系、法规制度等部分组成。 </a:t>
            </a:r>
            <a:endParaRPr lang="zh-CN" altLang="en-US" sz="2400" dirty="0"/>
          </a:p>
        </p:txBody>
      </p:sp>
      <p:sp>
        <p:nvSpPr>
          <p:cNvPr id="9" name="矩形 8"/>
          <p:cNvSpPr/>
          <p:nvPr/>
        </p:nvSpPr>
        <p:spPr>
          <a:xfrm>
            <a:off x="2351584" y="1052736"/>
            <a:ext cx="7407274"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3.11.2</a:t>
            </a:r>
            <a:r>
              <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应急管理体系的构成</a:t>
            </a: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blinds dir="vert"/>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45763" name="Rectangle 2"/>
          <p:cNvSpPr/>
          <p:nvPr/>
        </p:nvSpPr>
        <p:spPr>
          <a:xfrm>
            <a:off x="1552575" y="5805488"/>
            <a:ext cx="8964613" cy="1052512"/>
          </a:xfrm>
          <a:prstGeom prst="rect">
            <a:avLst/>
          </a:prstGeom>
          <a:solidFill>
            <a:schemeClr val="bg1"/>
          </a:solidFill>
          <a:ln w="9525" cap="flat" cmpd="sng">
            <a:solidFill>
              <a:schemeClr val="bg1"/>
            </a:solidFill>
            <a:prstDash val="solid"/>
            <a:miter/>
            <a:headEnd type="none" w="med" len="med"/>
            <a:tailEnd type="none" w="med" len="med"/>
          </a:ln>
        </p:spPr>
        <p:txBody>
          <a:bodyPr wrap="none" lIns="90000" tIns="46800" rIns="90000" bIns="46800"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pic>
        <p:nvPicPr>
          <p:cNvPr id="245764" name="Picture 3"/>
          <p:cNvPicPr>
            <a:picLocks noChangeAspect="1"/>
          </p:cNvPicPr>
          <p:nvPr/>
        </p:nvPicPr>
        <p:blipFill>
          <a:blip r:embed="rId1"/>
          <a:stretch>
            <a:fillRect/>
          </a:stretch>
        </p:blipFill>
        <p:spPr>
          <a:xfrm>
            <a:off x="3071813" y="925513"/>
            <a:ext cx="4243387" cy="5761037"/>
          </a:xfrm>
          <a:prstGeom prst="rect">
            <a:avLst/>
          </a:prstGeom>
          <a:noFill/>
          <a:ln w="9525">
            <a:noFill/>
          </a:ln>
        </p:spPr>
      </p:pic>
    </p:spTree>
  </p:cSld>
  <p:clrMapOvr>
    <a:masterClrMapping/>
  </p:clrMapOvr>
  <p:transition>
    <p:blinds dir="vert"/>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47811" name="Rectangle 2"/>
          <p:cNvSpPr>
            <a:spLocks noGrp="1"/>
          </p:cNvSpPr>
          <p:nvPr>
            <p:ph type="body"/>
          </p:nvPr>
        </p:nvSpPr>
        <p:spPr>
          <a:xfrm>
            <a:off x="2209800" y="1211263"/>
            <a:ext cx="7772400" cy="5184775"/>
          </a:xfrm>
        </p:spPr>
        <p:txBody>
          <a:bodyPr vert="horz" wrap="square" lIns="91440" tIns="45720" rIns="91440" bIns="45720" anchor="t" anchorCtr="0"/>
          <a:p>
            <a:pPr marL="0" indent="535305" eaLnBrk="1" hangingPunct="1"/>
            <a:r>
              <a:rPr lang="zh-CN" altLang="en-US" sz="2400" dirty="0">
                <a:solidFill>
                  <a:srgbClr val="FF0000"/>
                </a:solidFill>
              </a:rPr>
              <a:t>二、 </a:t>
            </a:r>
            <a:r>
              <a:rPr lang="en-US" altLang="zh-CN" sz="2400" dirty="0">
                <a:solidFill>
                  <a:srgbClr val="FF0000"/>
                </a:solidFill>
              </a:rPr>
              <a:t>应急组织体系</a:t>
            </a:r>
            <a:endParaRPr lang="en-US" altLang="zh-CN" sz="2400" dirty="0">
              <a:solidFill>
                <a:srgbClr val="FF0000"/>
              </a:solidFill>
            </a:endParaRPr>
          </a:p>
          <a:p>
            <a:pPr marL="0" indent="535305" eaLnBrk="1" hangingPunct="1">
              <a:buFont typeface="Wingdings" panose="05000000000000000000" pitchFamily="2" charset="2"/>
              <a:buChar char="p"/>
            </a:pPr>
            <a:r>
              <a:rPr lang="zh-CN" altLang="en-US" sz="2400" dirty="0"/>
              <a:t>组织体系是水利工程应急救援体系的基础之一。</a:t>
            </a:r>
            <a:endParaRPr lang="zh-CN" altLang="en-US" sz="2400" dirty="0"/>
          </a:p>
          <a:p>
            <a:pPr marL="0" indent="535305" eaLnBrk="1" hangingPunct="1">
              <a:buFont typeface="Wingdings" panose="05000000000000000000" pitchFamily="2" charset="2"/>
              <a:buChar char="p"/>
            </a:pPr>
            <a:r>
              <a:rPr lang="zh-CN" altLang="en-US" sz="2400" dirty="0"/>
              <a:t>通过建立分级的应急救援管理与指挥机构，制定各级应急救援负责人，形成完整的水利工程应急救援组织体系。</a:t>
            </a:r>
            <a:endParaRPr lang="zh-CN" altLang="en-US" sz="2400" dirty="0"/>
          </a:p>
          <a:p>
            <a:pPr marL="0" indent="535305" eaLnBrk="1" hangingPunct="1">
              <a:buFont typeface="Wingdings" panose="05000000000000000000" pitchFamily="2" charset="2"/>
              <a:buChar char="p"/>
            </a:pPr>
            <a:r>
              <a:rPr lang="zh-CN" altLang="en-US" sz="2400" dirty="0"/>
              <a:t>水利工程建设重大安全事故应急组织体系由水利部及流域机构、各级水行政主管部门的水利工程建设重大安全事故应急指挥部、地方各级人民政府、水利工程建设项目法人以及施工等工程参建单位的安全事故应急指挥部组成。 </a:t>
            </a:r>
            <a:endParaRPr lang="zh-CN" altLang="en-US" sz="2400" dirty="0"/>
          </a:p>
        </p:txBody>
      </p:sp>
    </p:spTree>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页脚占位符 4"/>
          <p:cNvSpPr txBox="1">
            <a:spLocks noGrp="1"/>
          </p:cNvSpPr>
          <p:nvPr>
            <p:ph type="ftr" sz="quarter" idx="11"/>
          </p:nvPr>
        </p:nvSpPr>
        <p:spPr/>
        <p:txBody>
          <a:bodyPr/>
          <a:p>
            <a:pPr mar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7651" name="AutoShape 2"/>
          <p:cNvSpPr/>
          <p:nvPr/>
        </p:nvSpPr>
        <p:spPr>
          <a:xfrm rot="5400000">
            <a:off x="-898525" y="1295400"/>
            <a:ext cx="4824413" cy="4770438"/>
          </a:xfrm>
          <a:custGeom>
            <a:avLst/>
            <a:gdLst>
              <a:gd name="txL" fmla="*/ 401 w 21600"/>
              <a:gd name="txT" fmla="*/ 0 h 21600"/>
              <a:gd name="txR" fmla="*/ 21199 w 21600"/>
              <a:gd name="txB" fmla="*/ 13628 h 21600"/>
            </a:gdLst>
            <a:ahLst/>
            <a:cxnLst>
              <a:cxn ang="0">
                <a:pos x="2412206" y="0"/>
              </a:cxn>
              <a:cxn ang="0">
                <a:pos x="36183" y="2349441"/>
              </a:cxn>
              <a:cxn ang="0">
                <a:pos x="2412206" y="71115"/>
              </a:cxn>
              <a:cxn ang="0">
                <a:pos x="4788229" y="2349441"/>
              </a:cxn>
            </a:cxnLst>
            <a:rect l="txL" t="txT" r="txR" b="txB"/>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1">
            <a:gsLst>
              <a:gs pos="0">
                <a:srgbClr val="C5C5C5">
                  <a:alpha val="100000"/>
                </a:srgbClr>
              </a:gs>
              <a:gs pos="50000">
                <a:schemeClr val="bg2">
                  <a:alpha val="100000"/>
                </a:schemeClr>
              </a:gs>
              <a:gs pos="100000">
                <a:srgbClr val="C5C5C5">
                  <a:alpha val="100000"/>
                </a:srgbClr>
              </a:gs>
            </a:gsLst>
            <a:lin ang="0" scaled="1"/>
            <a:tileRect/>
          </a:gradFill>
          <a:ln w="9525">
            <a:noFill/>
          </a:ln>
        </p:spPr>
        <p:txBody>
          <a:bodyPr/>
          <a:p>
            <a:endParaRPr lang="zh-CN" altLang="en-US"/>
          </a:p>
        </p:txBody>
      </p:sp>
      <p:sp>
        <p:nvSpPr>
          <p:cNvPr id="27652" name="AutoShape 3"/>
          <p:cNvSpPr/>
          <p:nvPr/>
        </p:nvSpPr>
        <p:spPr>
          <a:xfrm rot="5400000" flipH="1">
            <a:off x="-492125" y="1730375"/>
            <a:ext cx="4032250" cy="3929063"/>
          </a:xfrm>
          <a:custGeom>
            <a:avLst/>
            <a:gdLst>
              <a:gd name="txL" fmla="*/ 0 w 21600"/>
              <a:gd name="txT" fmla="*/ 0 h 21600"/>
              <a:gd name="txR" fmla="*/ 21600 w 21600"/>
              <a:gd name="txB" fmla="*/ 7713 h 21600"/>
            </a:gdLst>
            <a:ahLst/>
            <a:cxnLst>
              <a:cxn ang="0">
                <a:pos x="2147483646" y="0"/>
              </a:cxn>
              <a:cxn ang="0">
                <a:pos x="2147483646" y="2147483646"/>
              </a:cxn>
              <a:cxn ang="0">
                <a:pos x="2147483646" y="2147483646"/>
              </a:cxn>
              <a:cxn ang="0">
                <a:pos x="2147483646" y="2147483646"/>
              </a:cxn>
            </a:cxnLst>
            <a:rect l="txL" t="txT" r="txR" b="txB"/>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1">
            <a:gsLst>
              <a:gs pos="0">
                <a:srgbClr val="6699FF">
                  <a:alpha val="100000"/>
                </a:srgbClr>
              </a:gs>
              <a:gs pos="100000">
                <a:srgbClr val="FFFFFF">
                  <a:alpha val="100000"/>
                </a:srgbClr>
              </a:gs>
            </a:gsLst>
            <a:lin ang="5400000" scaled="1"/>
            <a:tileRect/>
          </a:gradFill>
          <a:ln w="0">
            <a:noFill/>
          </a:ln>
        </p:spPr>
        <p:txBody>
          <a:bodyPr/>
          <a:p>
            <a:endParaRPr lang="zh-CN" altLang="en-US"/>
          </a:p>
        </p:txBody>
      </p:sp>
      <p:sp>
        <p:nvSpPr>
          <p:cNvPr id="2458628" name="AutoShape 4"/>
          <p:cNvSpPr/>
          <p:nvPr/>
        </p:nvSpPr>
        <p:spPr>
          <a:xfrm>
            <a:off x="3646488" y="2135188"/>
            <a:ext cx="4394200" cy="501650"/>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r>
              <a:rPr lang="en-US" altLang="zh-CN" sz="2400" b="0" dirty="0">
                <a:latin typeface="Arial" panose="020B0604020202020204" pitchFamily="34" charset="0"/>
                <a:ea typeface="楷体_GB2312" pitchFamily="1" charset="-122"/>
              </a:rPr>
              <a:t>  1 </a:t>
            </a:r>
            <a:r>
              <a:rPr lang="zh-CN" altLang="en-US" sz="2400" b="0" dirty="0">
                <a:latin typeface="Arial" panose="020B0604020202020204" pitchFamily="34" charset="0"/>
                <a:ea typeface="楷体_GB2312" pitchFamily="1" charset="-122"/>
              </a:rPr>
              <a:t>概述</a:t>
            </a:r>
            <a:endParaRPr lang="zh-CN" altLang="en-US" sz="2400" b="0" dirty="0">
              <a:latin typeface="Arial" panose="020B0604020202020204" pitchFamily="34" charset="0"/>
              <a:ea typeface="楷体_GB2312" pitchFamily="1" charset="-122"/>
            </a:endParaRPr>
          </a:p>
        </p:txBody>
      </p:sp>
      <p:grpSp>
        <p:nvGrpSpPr>
          <p:cNvPr id="2458629" name="Group 5"/>
          <p:cNvGrpSpPr/>
          <p:nvPr/>
        </p:nvGrpSpPr>
        <p:grpSpPr>
          <a:xfrm>
            <a:off x="3287713" y="2067092"/>
            <a:ext cx="409575" cy="596365"/>
            <a:chOff x="2078" y="1000"/>
            <a:chExt cx="1615" cy="2974"/>
          </a:xfrm>
        </p:grpSpPr>
        <p:sp>
          <p:nvSpPr>
            <p:cNvPr id="27672" name="Oval 6"/>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7673" name="Oval 7"/>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458632" name="Oval 8"/>
            <p:cNvSpPr>
              <a:spLocks noChangeArrowheads="1"/>
            </p:cNvSpPr>
            <p:nvPr/>
          </p:nvSpPr>
          <p:spPr bwMode="gray">
            <a:xfrm>
              <a:off x="2089" y="1000"/>
              <a:ext cx="1592" cy="297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27675" name="Oval 9"/>
            <p:cNvSpPr/>
            <p:nvPr/>
          </p:nvSpPr>
          <p:spPr>
            <a:xfrm>
              <a:off x="2089" y="1001"/>
              <a:ext cx="1592" cy="2973"/>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458634" name="Oval 10"/>
            <p:cNvSpPr>
              <a:spLocks noChangeArrowheads="1"/>
            </p:cNvSpPr>
            <p:nvPr/>
          </p:nvSpPr>
          <p:spPr bwMode="gray">
            <a:xfrm>
              <a:off x="2335" y="1026"/>
              <a:ext cx="1095" cy="292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27677" name="Oval 11"/>
            <p:cNvSpPr/>
            <p:nvPr/>
          </p:nvSpPr>
          <p:spPr>
            <a:xfrm>
              <a:off x="2337" y="1026"/>
              <a:ext cx="1096" cy="2925"/>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
        <p:nvSpPr>
          <p:cNvPr id="27655" name="Text Box 12"/>
          <p:cNvSpPr txBox="1"/>
          <p:nvPr/>
        </p:nvSpPr>
        <p:spPr>
          <a:xfrm>
            <a:off x="1597025" y="3033713"/>
            <a:ext cx="1258888" cy="1027430"/>
          </a:xfrm>
          <a:prstGeom prst="rect">
            <a:avLst/>
          </a:prstGeom>
          <a:noFill/>
          <a:ln w="9525">
            <a:noFill/>
          </a:ln>
        </p:spPr>
        <p:txBody>
          <a:bodyPr lIns="90000" tIns="46800" rIns="90000" bIns="46800" anchor="t" anchorCtr="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70000"/>
              </a:lnSpc>
              <a:spcBef>
                <a:spcPct val="50000"/>
              </a:spcBef>
            </a:pPr>
            <a:r>
              <a:rPr lang="zh-CN" altLang="en-US" sz="3200" b="0" dirty="0">
                <a:ea typeface="华文彩云" panose="02010800040101010101" pitchFamily="2" charset="-122"/>
              </a:rPr>
              <a:t>内容</a:t>
            </a:r>
            <a:endParaRPr lang="zh-CN" altLang="en-US" sz="3200" b="0" dirty="0">
              <a:ea typeface="华文彩云" panose="02010800040101010101" pitchFamily="2" charset="-122"/>
            </a:endParaRPr>
          </a:p>
          <a:p>
            <a:pPr marL="0" lvl="0" indent="0" algn="ctr">
              <a:lnSpc>
                <a:spcPct val="70000"/>
              </a:lnSpc>
              <a:spcBef>
                <a:spcPct val="50000"/>
              </a:spcBef>
            </a:pPr>
            <a:r>
              <a:rPr lang="zh-CN" altLang="en-US" sz="3200" b="0" dirty="0">
                <a:ea typeface="华文彩云" panose="02010800040101010101" pitchFamily="2" charset="-122"/>
              </a:rPr>
              <a:t>提纲</a:t>
            </a:r>
            <a:endParaRPr lang="zh-CN" altLang="en-US" sz="3200" b="0" dirty="0">
              <a:ea typeface="华文彩云" panose="02010800040101010101" pitchFamily="2" charset="-122"/>
            </a:endParaRPr>
          </a:p>
        </p:txBody>
      </p:sp>
      <p:sp>
        <p:nvSpPr>
          <p:cNvPr id="2458645" name="AutoShape 21"/>
          <p:cNvSpPr/>
          <p:nvPr/>
        </p:nvSpPr>
        <p:spPr>
          <a:xfrm>
            <a:off x="3646488" y="4508500"/>
            <a:ext cx="4394200" cy="576263"/>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r>
              <a:rPr lang="en-US" altLang="zh-CN" sz="2400" b="0" dirty="0">
                <a:latin typeface="Arial" panose="020B0604020202020204" pitchFamily="34" charset="0"/>
                <a:ea typeface="楷体_GB2312" pitchFamily="1" charset="-122"/>
              </a:rPr>
              <a:t>  3 </a:t>
            </a:r>
            <a:r>
              <a:rPr lang="zh-CN" altLang="en-US" sz="2400" b="0" dirty="0">
                <a:latin typeface="Arial" panose="020B0604020202020204" pitchFamily="34" charset="0"/>
                <a:ea typeface="楷体_GB2312" pitchFamily="1" charset="-122"/>
              </a:rPr>
              <a:t>安全生产标准化主要内容</a:t>
            </a:r>
            <a:endParaRPr lang="zh-CN" altLang="en-US" sz="2400" b="0" dirty="0">
              <a:latin typeface="Arial" panose="020B0604020202020204" pitchFamily="34" charset="0"/>
              <a:ea typeface="楷体_GB2312" pitchFamily="1" charset="-122"/>
            </a:endParaRPr>
          </a:p>
        </p:txBody>
      </p:sp>
      <p:grpSp>
        <p:nvGrpSpPr>
          <p:cNvPr id="2458646" name="Group 22"/>
          <p:cNvGrpSpPr/>
          <p:nvPr/>
        </p:nvGrpSpPr>
        <p:grpSpPr>
          <a:xfrm>
            <a:off x="3421063" y="4519780"/>
            <a:ext cx="409575" cy="596365"/>
            <a:chOff x="2078" y="1000"/>
            <a:chExt cx="1615" cy="2974"/>
          </a:xfrm>
        </p:grpSpPr>
        <p:sp>
          <p:nvSpPr>
            <p:cNvPr id="27666" name="Oval 23"/>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7667" name="Oval 24"/>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458649" name="Oval 25"/>
            <p:cNvSpPr>
              <a:spLocks noChangeArrowheads="1"/>
            </p:cNvSpPr>
            <p:nvPr/>
          </p:nvSpPr>
          <p:spPr bwMode="gray">
            <a:xfrm>
              <a:off x="2089" y="1000"/>
              <a:ext cx="1592" cy="297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27669" name="Oval 26"/>
            <p:cNvSpPr/>
            <p:nvPr/>
          </p:nvSpPr>
          <p:spPr>
            <a:xfrm>
              <a:off x="2089" y="1001"/>
              <a:ext cx="1592" cy="2973"/>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458651" name="Oval 27"/>
            <p:cNvSpPr>
              <a:spLocks noChangeArrowheads="1"/>
            </p:cNvSpPr>
            <p:nvPr/>
          </p:nvSpPr>
          <p:spPr bwMode="gray">
            <a:xfrm>
              <a:off x="2335" y="1026"/>
              <a:ext cx="1095" cy="292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27671" name="Oval 28"/>
            <p:cNvSpPr/>
            <p:nvPr/>
          </p:nvSpPr>
          <p:spPr>
            <a:xfrm>
              <a:off x="2337" y="1026"/>
              <a:ext cx="1096" cy="2925"/>
            </a:xfrm>
            <a:prstGeom prst="ellipse">
              <a:avLst/>
            </a:prstGeom>
            <a:solidFill>
              <a:srgbClr val="0000FF"/>
            </a:solidFill>
            <a:ln w="38100">
              <a:noFill/>
            </a:ln>
          </p:spPr>
          <p:txBody>
            <a:bodyPr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
        <p:nvSpPr>
          <p:cNvPr id="38" name="AutoShape 29"/>
          <p:cNvSpPr/>
          <p:nvPr/>
        </p:nvSpPr>
        <p:spPr>
          <a:xfrm>
            <a:off x="4089400" y="3311525"/>
            <a:ext cx="4322763" cy="576263"/>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r>
              <a:rPr lang="en-US" altLang="zh-CN" sz="2400" b="0" dirty="0">
                <a:solidFill>
                  <a:srgbClr val="FF0000"/>
                </a:solidFill>
                <a:latin typeface="Arial" panose="020B0604020202020204" pitchFamily="34" charset="0"/>
                <a:ea typeface="楷体_GB2312" pitchFamily="1" charset="-122"/>
              </a:rPr>
              <a:t>  2 </a:t>
            </a:r>
            <a:r>
              <a:rPr lang="zh-CN" altLang="en-US" sz="2400" b="0" dirty="0">
                <a:solidFill>
                  <a:srgbClr val="FF0000"/>
                </a:solidFill>
                <a:latin typeface="Arial" panose="020B0604020202020204" pitchFamily="34" charset="0"/>
                <a:ea typeface="楷体_GB2312" pitchFamily="1" charset="-122"/>
              </a:rPr>
              <a:t>安全生产标准化基本知识</a:t>
            </a:r>
            <a:endParaRPr lang="zh-CN" altLang="en-US" sz="2400" b="0" dirty="0">
              <a:solidFill>
                <a:srgbClr val="FF0000"/>
              </a:solidFill>
              <a:latin typeface="Arial" panose="020B0604020202020204" pitchFamily="34" charset="0"/>
              <a:ea typeface="楷体_GB2312" pitchFamily="1" charset="-122"/>
            </a:endParaRPr>
          </a:p>
        </p:txBody>
      </p:sp>
      <p:grpSp>
        <p:nvGrpSpPr>
          <p:cNvPr id="39" name="Group 30"/>
          <p:cNvGrpSpPr/>
          <p:nvPr/>
        </p:nvGrpSpPr>
        <p:grpSpPr>
          <a:xfrm>
            <a:off x="3730625" y="3283117"/>
            <a:ext cx="409575" cy="596365"/>
            <a:chOff x="2078" y="1000"/>
            <a:chExt cx="1615" cy="2974"/>
          </a:xfrm>
        </p:grpSpPr>
        <p:sp>
          <p:nvSpPr>
            <p:cNvPr id="27660" name="Oval 31"/>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7661" name="Oval 32"/>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42" name="Oval 33"/>
            <p:cNvSpPr>
              <a:spLocks noChangeArrowheads="1"/>
            </p:cNvSpPr>
            <p:nvPr/>
          </p:nvSpPr>
          <p:spPr bwMode="gray">
            <a:xfrm>
              <a:off x="2089" y="1000"/>
              <a:ext cx="1592" cy="297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27663" name="Oval 34"/>
            <p:cNvSpPr/>
            <p:nvPr/>
          </p:nvSpPr>
          <p:spPr>
            <a:xfrm>
              <a:off x="2089" y="1001"/>
              <a:ext cx="1592" cy="2973"/>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44" name="Oval 35"/>
            <p:cNvSpPr>
              <a:spLocks noChangeArrowheads="1"/>
            </p:cNvSpPr>
            <p:nvPr/>
          </p:nvSpPr>
          <p:spPr bwMode="gray">
            <a:xfrm>
              <a:off x="2335" y="1026"/>
              <a:ext cx="1095" cy="292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27665" name="Oval 36"/>
            <p:cNvSpPr/>
            <p:nvPr/>
          </p:nvSpPr>
          <p:spPr>
            <a:xfrm>
              <a:off x="2337" y="1026"/>
              <a:ext cx="1096" cy="2925"/>
            </a:xfrm>
            <a:prstGeom prst="ellipse">
              <a:avLst/>
            </a:prstGeom>
            <a:solidFill>
              <a:srgbClr val="FF6600"/>
            </a:solidFill>
            <a:ln w="38100">
              <a:noFill/>
            </a:ln>
          </p:spPr>
          <p:txBody>
            <a:bodyPr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500"/>
                                        <p:tgtEl>
                                          <p:spTgt spid="276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651"/>
                                        </p:tgtEl>
                                        <p:attrNameLst>
                                          <p:attrName>style.visibility</p:attrName>
                                        </p:attrNameLst>
                                      </p:cBhvr>
                                      <p:to>
                                        <p:strVal val="visible"/>
                                      </p:to>
                                    </p:set>
                                    <p:animEffect transition="in" filter="fade">
                                      <p:cBhvr>
                                        <p:cTn id="11" dur="500"/>
                                        <p:tgtEl>
                                          <p:spTgt spid="27651"/>
                                        </p:tgtEl>
                                      </p:cBhvr>
                                    </p:animEffect>
                                  </p:childTnLst>
                                </p:cTn>
                              </p:par>
                              <p:par>
                                <p:cTn id="12" presetID="21" presetClass="entr" presetSubtype="4" fill="hold" nodeType="withEffect">
                                  <p:stCondLst>
                                    <p:cond delay="0"/>
                                  </p:stCondLst>
                                  <p:childTnLst>
                                    <p:set>
                                      <p:cBhvr>
                                        <p:cTn id="13" dur="1" fill="hold">
                                          <p:stCondLst>
                                            <p:cond delay="0"/>
                                          </p:stCondLst>
                                        </p:cTn>
                                        <p:tgtEl>
                                          <p:spTgt spid="2458629"/>
                                        </p:tgtEl>
                                        <p:attrNameLst>
                                          <p:attrName>style.visibility</p:attrName>
                                        </p:attrNameLst>
                                      </p:cBhvr>
                                      <p:to>
                                        <p:strVal val="visible"/>
                                      </p:to>
                                    </p:set>
                                    <p:animEffect transition="in" filter="wheel(4)">
                                      <p:cBhvr>
                                        <p:cTn id="14" dur="500"/>
                                        <p:tgtEl>
                                          <p:spTgt spid="2458629"/>
                                        </p:tgtEl>
                                      </p:cBhvr>
                                    </p:animEffect>
                                  </p:childTnLst>
                                </p:cTn>
                              </p:par>
                              <p:par>
                                <p:cTn id="15" presetID="39" presetClass="entr" presetSubtype="0" accel="100000" fill="hold" grpId="0" nodeType="withEffect">
                                  <p:stCondLst>
                                    <p:cond delay="0"/>
                                  </p:stCondLst>
                                  <p:childTnLst>
                                    <p:set>
                                      <p:cBhvr>
                                        <p:cTn id="16" dur="1" fill="hold">
                                          <p:stCondLst>
                                            <p:cond delay="0"/>
                                          </p:stCondLst>
                                        </p:cTn>
                                        <p:tgtEl>
                                          <p:spTgt spid="2458628"/>
                                        </p:tgtEl>
                                        <p:attrNameLst>
                                          <p:attrName>style.visibility</p:attrName>
                                        </p:attrNameLst>
                                      </p:cBhvr>
                                      <p:to>
                                        <p:strVal val="visible"/>
                                      </p:to>
                                    </p:set>
                                    <p:anim calcmode="lin" valueType="num">
                                      <p:cBhvr>
                                        <p:cTn id="17" dur="500" fill="hold"/>
                                        <p:tgtEl>
                                          <p:spTgt spid="2458628"/>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2458628"/>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2458628"/>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2458628"/>
                                        </p:tgtEl>
                                        <p:attrNameLst>
                                          <p:attrName>ppt_y</p:attrName>
                                        </p:attrNameLst>
                                      </p:cBhvr>
                                      <p:tavLst>
                                        <p:tav tm="0">
                                          <p:val>
                                            <p:strVal val="#ppt_y"/>
                                          </p:val>
                                        </p:tav>
                                        <p:tav tm="100000">
                                          <p:val>
                                            <p:strVal val="#ppt_y"/>
                                          </p:val>
                                        </p:tav>
                                      </p:tavLst>
                                    </p:anim>
                                  </p:childTnLst>
                                </p:cTn>
                              </p:par>
                              <p:par>
                                <p:cTn id="21" presetID="21" presetClass="entr" presetSubtype="4" fill="hold" nodeType="withEffect">
                                  <p:stCondLst>
                                    <p:cond delay="0"/>
                                  </p:stCondLst>
                                  <p:childTnLst>
                                    <p:set>
                                      <p:cBhvr>
                                        <p:cTn id="22" dur="1" fill="hold">
                                          <p:stCondLst>
                                            <p:cond delay="0"/>
                                          </p:stCondLst>
                                        </p:cTn>
                                        <p:tgtEl>
                                          <p:spTgt spid="2458646"/>
                                        </p:tgtEl>
                                        <p:attrNameLst>
                                          <p:attrName>style.visibility</p:attrName>
                                        </p:attrNameLst>
                                      </p:cBhvr>
                                      <p:to>
                                        <p:strVal val="visible"/>
                                      </p:to>
                                    </p:set>
                                    <p:animEffect transition="in" filter="wheel(4)">
                                      <p:cBhvr>
                                        <p:cTn id="23" dur="500"/>
                                        <p:tgtEl>
                                          <p:spTgt spid="2458646"/>
                                        </p:tgtEl>
                                      </p:cBhvr>
                                    </p:animEffect>
                                  </p:childTnLst>
                                </p:cTn>
                              </p:par>
                              <p:par>
                                <p:cTn id="24" presetID="39" presetClass="entr" presetSubtype="0" accel="100000" fill="hold" grpId="0" nodeType="withEffect">
                                  <p:stCondLst>
                                    <p:cond delay="0"/>
                                  </p:stCondLst>
                                  <p:childTnLst>
                                    <p:set>
                                      <p:cBhvr>
                                        <p:cTn id="25" dur="1" fill="hold">
                                          <p:stCondLst>
                                            <p:cond delay="0"/>
                                          </p:stCondLst>
                                        </p:cTn>
                                        <p:tgtEl>
                                          <p:spTgt spid="2458645"/>
                                        </p:tgtEl>
                                        <p:attrNameLst>
                                          <p:attrName>style.visibility</p:attrName>
                                        </p:attrNameLst>
                                      </p:cBhvr>
                                      <p:to>
                                        <p:strVal val="visible"/>
                                      </p:to>
                                    </p:set>
                                    <p:anim calcmode="lin" valueType="num">
                                      <p:cBhvr>
                                        <p:cTn id="26" dur="500" fill="hold"/>
                                        <p:tgtEl>
                                          <p:spTgt spid="2458645"/>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2458645"/>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2458645"/>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2458645"/>
                                        </p:tgtEl>
                                        <p:attrNameLst>
                                          <p:attrName>ppt_y</p:attrName>
                                        </p:attrNameLst>
                                      </p:cBhvr>
                                      <p:tavLst>
                                        <p:tav tm="0">
                                          <p:val>
                                            <p:strVal val="#ppt_y"/>
                                          </p:val>
                                        </p:tav>
                                        <p:tav tm="100000">
                                          <p:val>
                                            <p:strVal val="#ppt_y"/>
                                          </p:val>
                                        </p:tav>
                                      </p:tavLst>
                                    </p:anim>
                                  </p:childTnLst>
                                </p:cTn>
                              </p:par>
                              <p:par>
                                <p:cTn id="30" presetID="21" presetClass="entr" presetSubtype="4"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heel(4)">
                                      <p:cBhvr>
                                        <p:cTn id="32" dur="500"/>
                                        <p:tgtEl>
                                          <p:spTgt spid="39"/>
                                        </p:tgtEl>
                                      </p:cBhvr>
                                    </p:animEffect>
                                  </p:childTnLst>
                                </p:cTn>
                              </p:par>
                              <p:par>
                                <p:cTn id="33" presetID="39" presetClass="entr" presetSubtype="0" accel="10000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38"/>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38"/>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28" grpId="0" bldLvl="0" animBg="1"/>
      <p:bldP spid="2458645" grpId="0" bldLvl="0" animBg="1"/>
      <p:bldP spid="38" grpId="0" bldLvl="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124931" name="Rectangle 2"/>
          <p:cNvSpPr>
            <a:spLocks noGrp="1" noChangeArrowheads="1"/>
          </p:cNvSpPr>
          <p:nvPr>
            <p:ph type="body" idx="1"/>
          </p:nvPr>
        </p:nvSpPr>
        <p:spPr>
          <a:xfrm>
            <a:off x="2209800" y="1211263"/>
            <a:ext cx="7772400" cy="4449763"/>
          </a:xfrm>
        </p:spPr>
        <p:txBody>
          <a:bodyPr vert="horz" wrap="square" lIns="91440" tIns="45720" rIns="91440" bIns="45720" numCol="1" anchor="t" anchorCtr="0" compatLnSpc="1"/>
          <a:lstStyle/>
          <a:p>
            <a:pPr marL="0" marR="0" lvl="0" indent="535305" algn="l" defTabSz="914400" rtl="0" eaLnBrk="1" fontAlgn="base" latinLnBrk="0" hangingPunct="1">
              <a:lnSpc>
                <a:spcPct val="120000"/>
              </a:lnSpc>
              <a:spcBef>
                <a:spcPct val="20000"/>
              </a:spcBef>
              <a:spcAft>
                <a:spcPct val="0"/>
              </a:spcAft>
              <a:buClrTx/>
              <a:buSzTx/>
              <a:buFontTx/>
              <a:buNone/>
              <a:defRPr/>
            </a:pPr>
            <a:r>
              <a:rPr kumimoji="0" lang="zh-CN" altLang="en-US" sz="2400" b="1" i="0" u="none" strike="noStrike" kern="0" cap="none" spc="0" normalizeH="0" baseline="0" noProof="0" dirty="0">
                <a:ln>
                  <a:noFill/>
                </a:ln>
                <a:solidFill>
                  <a:srgbClr val="FF0000"/>
                </a:solidFill>
                <a:effectLst/>
                <a:uLnTx/>
                <a:uFillTx/>
                <a:latin typeface="+mn-lt"/>
                <a:ea typeface="+mn-ea"/>
                <a:cs typeface="+mn-cs"/>
              </a:rPr>
              <a:t>三、 </a:t>
            </a:r>
            <a:r>
              <a:rPr kumimoji="0" lang="en-US" sz="2400" b="1" i="0" u="none" strike="noStrike" kern="0" cap="none" spc="0" normalizeH="0" baseline="0" noProof="0" dirty="0" err="1">
                <a:ln>
                  <a:noFill/>
                </a:ln>
                <a:solidFill>
                  <a:srgbClr val="FF0000"/>
                </a:solidFill>
                <a:effectLst/>
                <a:uLnTx/>
                <a:uFillTx/>
                <a:latin typeface="+mn-lt"/>
                <a:ea typeface="+mn-ea"/>
                <a:cs typeface="+mn-cs"/>
              </a:rPr>
              <a:t>应急运作机制</a:t>
            </a:r>
            <a:endParaRPr kumimoji="0" lang="en-US" sz="2400" b="1" i="0" u="none" strike="noStrike" kern="0" cap="none" spc="0" normalizeH="0" baseline="0" noProof="0" dirty="0">
              <a:ln>
                <a:noFill/>
              </a:ln>
              <a:solidFill>
                <a:srgbClr val="FF0000"/>
              </a:solidFill>
              <a:effectLst/>
              <a:uLnTx/>
              <a:uFillTx/>
              <a:latin typeface="+mn-lt"/>
              <a:ea typeface="+mn-ea"/>
              <a:cs typeface="+mn-cs"/>
            </a:endParaRPr>
          </a:p>
          <a:p>
            <a:pPr marL="0" marR="0" lvl="0" indent="535305" algn="l" defTabSz="914400" rtl="0" eaLnBrk="1" fontAlgn="base" latinLnBrk="0" hangingPunct="1">
              <a:lnSpc>
                <a:spcPct val="120000"/>
              </a:lnSpc>
              <a:spcBef>
                <a:spcPct val="20000"/>
              </a:spcBef>
              <a:spcAft>
                <a:spcPct val="0"/>
              </a:spcAft>
              <a:buClrTx/>
              <a:buSzTx/>
              <a:buFont typeface="Wingdings" panose="05000000000000000000" pitchFamily="2" charset="2"/>
              <a:buChar char="p"/>
              <a:defRPr/>
            </a:pPr>
            <a:r>
              <a:rPr kumimoji="0" lang="zh-CN" altLang="en-US" sz="2400" b="1" i="0" u="none" strike="noStrike" kern="0" cap="none" spc="0" normalizeH="0" baseline="0" noProof="0" dirty="0">
                <a:ln>
                  <a:noFill/>
                </a:ln>
                <a:solidFill>
                  <a:schemeClr val="tx1"/>
                </a:solidFill>
                <a:effectLst/>
                <a:uLnTx/>
                <a:uFillTx/>
                <a:latin typeface="+mn-lt"/>
                <a:ea typeface="+mn-ea"/>
                <a:cs typeface="+mn-cs"/>
              </a:rPr>
              <a:t>运作机制是水利建设企业或工程项目事故应急救援体系的重要保障，目标是加强事故应急救援体系内部的应急管理，明确和规范响应程序，保证应急救援体系运转高效、应急反应灵敏，取得良好的抢救效果。</a:t>
            </a:r>
            <a:endParaRPr kumimoji="0" lang="zh-CN" altLang="en-US" sz="2400" b="1" i="0" u="none" strike="noStrike" kern="0" cap="none" spc="0" normalizeH="0" baseline="0" noProof="0" dirty="0">
              <a:ln>
                <a:noFill/>
              </a:ln>
              <a:solidFill>
                <a:schemeClr val="tx1"/>
              </a:solidFill>
              <a:effectLst/>
              <a:uLnTx/>
              <a:uFillTx/>
              <a:latin typeface="+mn-lt"/>
              <a:ea typeface="+mn-ea"/>
              <a:cs typeface="+mn-cs"/>
            </a:endParaRPr>
          </a:p>
          <a:p>
            <a:pPr marL="0" marR="0" lvl="0" indent="535305" algn="l" defTabSz="914400" rtl="0" eaLnBrk="1" fontAlgn="base" latinLnBrk="0" hangingPunct="1">
              <a:lnSpc>
                <a:spcPct val="120000"/>
              </a:lnSpc>
              <a:spcBef>
                <a:spcPct val="20000"/>
              </a:spcBef>
              <a:spcAft>
                <a:spcPct val="0"/>
              </a:spcAft>
              <a:buClrTx/>
              <a:buSzTx/>
              <a:buFont typeface="Wingdings" panose="05000000000000000000" pitchFamily="2" charset="2"/>
              <a:buChar char="p"/>
              <a:defRPr/>
            </a:pPr>
            <a:r>
              <a:rPr kumimoji="0" lang="zh-CN" altLang="en-US" sz="2400" b="1" i="0" u="none" strike="noStrike" kern="0" cap="none" spc="0" normalizeH="0" baseline="0" noProof="0" dirty="0">
                <a:ln>
                  <a:noFill/>
                </a:ln>
                <a:solidFill>
                  <a:schemeClr val="tx1"/>
                </a:solidFill>
                <a:effectLst/>
                <a:uLnTx/>
                <a:uFillTx/>
                <a:latin typeface="+mn-lt"/>
                <a:ea typeface="+mn-ea"/>
                <a:cs typeface="+mn-cs"/>
              </a:rPr>
              <a:t>涉及事故应急救援的运行机制众多，但最关键、最主要的是</a:t>
            </a:r>
            <a:r>
              <a:rPr kumimoji="0" lang="zh-CN" altLang="zh-CN" sz="2400" b="1" i="0" u="none" strike="noStrike" kern="1200" cap="none" spc="0" normalizeH="0" baseline="0" noProof="0" dirty="0">
                <a:ln>
                  <a:noFill/>
                </a:ln>
                <a:solidFill>
                  <a:schemeClr val="tx1"/>
                </a:solidFill>
                <a:effectLst/>
                <a:uLnTx/>
                <a:uFillTx/>
                <a:latin typeface="+mn-lt"/>
                <a:ea typeface="+mn-ea"/>
                <a:cs typeface="+mn-cs"/>
              </a:rPr>
              <a:t>统一指挥、分级响应、属地为主和公众动员</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4</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个机制。  </a:t>
            </a:r>
            <a:endParaRPr kumimoji="0" lang="zh-CN" altLang="en-US" sz="24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blinds dir="vert"/>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190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51907" name="Rectangle 2"/>
          <p:cNvSpPr>
            <a:spLocks noGrp="1"/>
          </p:cNvSpPr>
          <p:nvPr>
            <p:ph type="body"/>
          </p:nvPr>
        </p:nvSpPr>
        <p:spPr>
          <a:xfrm>
            <a:off x="2209800" y="1211263"/>
            <a:ext cx="7772400" cy="5386387"/>
          </a:xfrm>
        </p:spPr>
        <p:txBody>
          <a:bodyPr vert="horz" wrap="square" lIns="91440" tIns="45720" rIns="91440" bIns="45720" anchor="t" anchorCtr="0"/>
          <a:p>
            <a:pPr marL="0" indent="535305" eaLnBrk="1" hangingPunct="1"/>
            <a:r>
              <a:rPr lang="zh-CN" altLang="en-US" sz="2400" dirty="0">
                <a:solidFill>
                  <a:srgbClr val="FF0000"/>
                </a:solidFill>
              </a:rPr>
              <a:t>四、 </a:t>
            </a:r>
            <a:r>
              <a:rPr lang="en-US" altLang="zh-CN" sz="2400" dirty="0">
                <a:solidFill>
                  <a:srgbClr val="FF0000"/>
                </a:solidFill>
              </a:rPr>
              <a:t>应急预案体系</a:t>
            </a:r>
            <a:endParaRPr lang="en-US" altLang="zh-CN" sz="2400" dirty="0">
              <a:solidFill>
                <a:srgbClr val="FF0000"/>
              </a:solidFill>
            </a:endParaRPr>
          </a:p>
          <a:p>
            <a:pPr marL="0" indent="535305" eaLnBrk="1" hangingPunct="1">
              <a:buFont typeface="Wingdings" panose="05000000000000000000" pitchFamily="2" charset="2"/>
            </a:pPr>
            <a:r>
              <a:rPr lang="zh-CN" altLang="en-US" sz="2400" dirty="0"/>
              <a:t>水利工程建设应急救援预案体系为三级结构体系，包括：综合预案、专项预案及现场预案。 </a:t>
            </a:r>
            <a:endParaRPr lang="zh-CN" altLang="en-US" sz="2400" dirty="0"/>
          </a:p>
          <a:p>
            <a:pPr marL="0" indent="535305" eaLnBrk="1" hangingPunct="1">
              <a:buFont typeface="Wingdings" panose="05000000000000000000" pitchFamily="2" charset="2"/>
            </a:pPr>
            <a:r>
              <a:rPr lang="zh-CN" altLang="en-US" sz="2400" dirty="0">
                <a:solidFill>
                  <a:srgbClr val="0000CC"/>
                </a:solidFill>
              </a:rPr>
              <a:t>（</a:t>
            </a:r>
            <a:r>
              <a:rPr lang="en-US" altLang="zh-CN" sz="2400" dirty="0">
                <a:solidFill>
                  <a:srgbClr val="0000CC"/>
                </a:solidFill>
              </a:rPr>
              <a:t>1</a:t>
            </a:r>
            <a:r>
              <a:rPr lang="zh-CN" altLang="en-US" sz="2400" dirty="0">
                <a:solidFill>
                  <a:srgbClr val="0000CC"/>
                </a:solidFill>
              </a:rPr>
              <a:t>）综合预案</a:t>
            </a:r>
            <a:r>
              <a:rPr lang="zh-CN" altLang="en-US" sz="2400" dirty="0"/>
              <a:t>：</a:t>
            </a:r>
            <a:endParaRPr lang="zh-CN" altLang="en-US" sz="2400" dirty="0"/>
          </a:p>
          <a:p>
            <a:pPr marL="0" indent="535305" eaLnBrk="1" hangingPunct="1">
              <a:buFont typeface="Wingdings" panose="05000000000000000000" pitchFamily="2" charset="2"/>
              <a:buChar char="²"/>
            </a:pPr>
            <a:r>
              <a:rPr lang="zh-CN" altLang="en-US" sz="2400" dirty="0"/>
              <a:t>从总体上阐述处理事故的应急方针、政策，应急组织结构及相关应急职责，应急行动、措施和保障等基本要求和程序。</a:t>
            </a:r>
            <a:endParaRPr lang="zh-CN" altLang="en-US" sz="2400" dirty="0"/>
          </a:p>
          <a:p>
            <a:pPr marL="0" indent="535305" eaLnBrk="1" hangingPunct="1">
              <a:buFont typeface="Wingdings" panose="05000000000000000000" pitchFamily="2" charset="2"/>
              <a:buChar char="²"/>
            </a:pPr>
            <a:r>
              <a:rPr lang="zh-CN" altLang="en-US" sz="2400" dirty="0"/>
              <a:t>应对各类事故的综合性文件。 </a:t>
            </a:r>
            <a:endParaRPr lang="zh-CN" altLang="en-US" sz="2400" dirty="0"/>
          </a:p>
        </p:txBody>
      </p:sp>
    </p:spTree>
  </p:cSld>
  <p:clrMapOvr>
    <a:masterClrMapping/>
  </p:clrMapOvr>
  <p:transition>
    <p:blinds dir="vert"/>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395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53955" name="Rectangle 2"/>
          <p:cNvSpPr>
            <a:spLocks noGrp="1"/>
          </p:cNvSpPr>
          <p:nvPr>
            <p:ph type="body"/>
          </p:nvPr>
        </p:nvSpPr>
        <p:spPr>
          <a:xfrm>
            <a:off x="2209800" y="1211263"/>
            <a:ext cx="7772400" cy="3946525"/>
          </a:xfrm>
        </p:spPr>
        <p:txBody>
          <a:bodyPr vert="horz" wrap="square" lIns="91440" tIns="45720" rIns="91440" bIns="45720" anchor="t" anchorCtr="0"/>
          <a:p>
            <a:pPr marL="0" indent="535305" eaLnBrk="1" hangingPunct="1">
              <a:buFont typeface="Wingdings" panose="05000000000000000000" pitchFamily="2" charset="2"/>
              <a:buNone/>
            </a:pPr>
            <a:r>
              <a:rPr lang="zh-CN" altLang="en-US" sz="2400" dirty="0">
                <a:solidFill>
                  <a:srgbClr val="0000CC"/>
                </a:solidFill>
              </a:rPr>
              <a:t>（</a:t>
            </a:r>
            <a:r>
              <a:rPr lang="en-US" altLang="zh-CN" sz="2400" dirty="0">
                <a:solidFill>
                  <a:srgbClr val="0000CC"/>
                </a:solidFill>
              </a:rPr>
              <a:t>2</a:t>
            </a:r>
            <a:r>
              <a:rPr lang="zh-CN" altLang="en-US" sz="2400" dirty="0">
                <a:solidFill>
                  <a:srgbClr val="0000CC"/>
                </a:solidFill>
              </a:rPr>
              <a:t>）专项预案</a:t>
            </a:r>
            <a:endParaRPr lang="zh-CN" altLang="en-US" sz="2400" dirty="0"/>
          </a:p>
          <a:p>
            <a:pPr marL="0" indent="535305" eaLnBrk="1" hangingPunct="1">
              <a:buFont typeface="Wingdings" panose="05000000000000000000" pitchFamily="2" charset="2"/>
              <a:buChar char="²"/>
            </a:pPr>
            <a:r>
              <a:rPr lang="zh-CN" altLang="en-US" sz="2400" dirty="0"/>
              <a:t>针对具体的事故类别、危险源和应急保障而制定的计划或方案。</a:t>
            </a:r>
            <a:endParaRPr lang="zh-CN" altLang="en-US" sz="2400" dirty="0"/>
          </a:p>
          <a:p>
            <a:pPr marL="0" indent="535305" eaLnBrk="1" hangingPunct="1">
              <a:buFont typeface="Wingdings" panose="05000000000000000000" pitchFamily="2" charset="2"/>
              <a:buChar char="²"/>
            </a:pPr>
            <a:r>
              <a:rPr lang="zh-CN" altLang="en-US" sz="2400" dirty="0"/>
              <a:t>综合应急预案的组成部分，应按照综合应急预案的程序和要求组织制定，并作为综合应急预案的附件。</a:t>
            </a:r>
            <a:endParaRPr lang="zh-CN" altLang="en-US" sz="2400" dirty="0"/>
          </a:p>
          <a:p>
            <a:pPr marL="0" indent="535305" eaLnBrk="1" hangingPunct="1">
              <a:buFont typeface="Wingdings" panose="05000000000000000000" pitchFamily="2" charset="2"/>
              <a:buChar char="²"/>
            </a:pPr>
            <a:r>
              <a:rPr lang="zh-CN" altLang="en-US" sz="2400" dirty="0"/>
              <a:t>专项应急预案应制定明确的救援程序和具体的应急救援措施。 </a:t>
            </a:r>
            <a:endParaRPr lang="zh-CN" altLang="en-US" sz="2400" dirty="0"/>
          </a:p>
        </p:txBody>
      </p:sp>
    </p:spTree>
  </p:cSld>
  <p:clrMapOvr>
    <a:masterClrMapping/>
  </p:clrMapOvr>
  <p:transition>
    <p:blinds dir="vert"/>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0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56003" name="Rectangle 2"/>
          <p:cNvSpPr>
            <a:spLocks noGrp="1"/>
          </p:cNvSpPr>
          <p:nvPr>
            <p:ph type="body"/>
          </p:nvPr>
        </p:nvSpPr>
        <p:spPr>
          <a:xfrm>
            <a:off x="2209800" y="1211263"/>
            <a:ext cx="7772400" cy="3946525"/>
          </a:xfrm>
        </p:spPr>
        <p:txBody>
          <a:bodyPr vert="horz" wrap="square" lIns="91440" tIns="45720" rIns="91440" bIns="45720" anchor="t" anchorCtr="0"/>
          <a:p>
            <a:pPr marL="0" indent="535305" eaLnBrk="1" hangingPunct="1">
              <a:buFont typeface="Wingdings" panose="05000000000000000000" pitchFamily="2" charset="2"/>
              <a:buNone/>
            </a:pPr>
            <a:r>
              <a:rPr lang="zh-CN" altLang="en-US" sz="2400" dirty="0">
                <a:solidFill>
                  <a:srgbClr val="0000CC"/>
                </a:solidFill>
              </a:rPr>
              <a:t>（</a:t>
            </a:r>
            <a:r>
              <a:rPr lang="en-US" altLang="zh-CN" sz="2400" dirty="0">
                <a:solidFill>
                  <a:srgbClr val="0000CC"/>
                </a:solidFill>
              </a:rPr>
              <a:t>3</a:t>
            </a:r>
            <a:r>
              <a:rPr lang="zh-CN" altLang="en-US" sz="2400" dirty="0">
                <a:solidFill>
                  <a:srgbClr val="0000CC"/>
                </a:solidFill>
              </a:rPr>
              <a:t>）现场预案（现场处置方案）</a:t>
            </a:r>
            <a:endParaRPr lang="zh-CN" altLang="en-US" sz="2400" dirty="0"/>
          </a:p>
          <a:p>
            <a:pPr marL="0" indent="535305" eaLnBrk="1" hangingPunct="1">
              <a:buFont typeface="Wingdings" panose="05000000000000000000" pitchFamily="2" charset="2"/>
              <a:buChar char="²"/>
            </a:pPr>
            <a:r>
              <a:rPr lang="zh-CN" altLang="en-US" sz="2400" dirty="0"/>
              <a:t>针对具体的装置、场所或设施、岗位所制定的应急处置措施。</a:t>
            </a:r>
            <a:endParaRPr lang="zh-CN" altLang="en-US" sz="2400" dirty="0"/>
          </a:p>
          <a:p>
            <a:pPr marL="0" indent="535305" eaLnBrk="1" hangingPunct="1">
              <a:buFont typeface="Wingdings" panose="05000000000000000000" pitchFamily="2" charset="2"/>
              <a:buChar char="²"/>
            </a:pPr>
            <a:r>
              <a:rPr lang="zh-CN" altLang="en-US" sz="2400" dirty="0"/>
              <a:t>现场处置方案应具体、简单、针对性强。</a:t>
            </a:r>
            <a:endParaRPr lang="zh-CN" altLang="en-US" sz="2400" dirty="0"/>
          </a:p>
          <a:p>
            <a:pPr marL="0" indent="535305" eaLnBrk="1" hangingPunct="1">
              <a:buFont typeface="Wingdings" panose="05000000000000000000" pitchFamily="2" charset="2"/>
              <a:buChar char="²"/>
            </a:pPr>
            <a:r>
              <a:rPr lang="zh-CN" altLang="en-US" sz="2400" dirty="0"/>
              <a:t>现场处置方案应根据风险评估及危险性控制措施逐一编制，做到事故相关人员应知应会，熟练掌握，并通过应急演练，做到迅速反应、正确处置。 </a:t>
            </a:r>
            <a:endParaRPr lang="zh-CN" altLang="en-US" sz="2400" dirty="0"/>
          </a:p>
        </p:txBody>
      </p:sp>
    </p:spTree>
  </p:cSld>
  <p:clrMapOvr>
    <a:masterClrMapping/>
  </p:clrMapOvr>
  <p:transition>
    <p:blinds dir="vert"/>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805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58051" name="Rectangle 2"/>
          <p:cNvSpPr>
            <a:spLocks noGrp="1"/>
          </p:cNvSpPr>
          <p:nvPr>
            <p:ph type="body"/>
          </p:nvPr>
        </p:nvSpPr>
        <p:spPr>
          <a:xfrm>
            <a:off x="2209800" y="1268413"/>
            <a:ext cx="7772400" cy="4598987"/>
          </a:xfrm>
        </p:spPr>
        <p:txBody>
          <a:bodyPr vert="horz" wrap="square" lIns="91440" tIns="45720" rIns="91440" bIns="45720" anchor="t" anchorCtr="0"/>
          <a:p>
            <a:pPr marL="0" indent="535305" eaLnBrk="1" hangingPunct="1"/>
            <a:r>
              <a:rPr lang="zh-CN" altLang="en-US" sz="2400" dirty="0"/>
              <a:t>水利工程建设应根据现场情况，详细分析现场具体风险（如某处易发生滑坡事故），编制现场应急预案，主要由施工单位编制，监理单位审核，业主备案；分析工程现场的风险类型（如高处坠落），编写专项应急预案，由监理与业主起草，相关领导审核，向各施工单位发布；综合分析现场风险，应急行动、措施和保障等基本要求和程序，编写综合应急预案，由业主单位编写，业主领导审批，向监理单位、业主单位发布。</a:t>
            </a:r>
            <a:r>
              <a:rPr lang="zh-CN" altLang="en-US" dirty="0"/>
              <a:t> </a:t>
            </a:r>
            <a:endParaRPr lang="zh-CN" altLang="en-US" dirty="0"/>
          </a:p>
        </p:txBody>
      </p:sp>
    </p:spTree>
  </p:cSld>
  <p:clrMapOvr>
    <a:masterClrMapping/>
  </p:clrMapOvr>
  <p:transition>
    <p:blinds dir="vert"/>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009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60099" name="Rectangle 2"/>
          <p:cNvSpPr/>
          <p:nvPr/>
        </p:nvSpPr>
        <p:spPr>
          <a:xfrm>
            <a:off x="5942965" y="1592580"/>
            <a:ext cx="306070" cy="523240"/>
          </a:xfrm>
          <a:prstGeom prst="rect">
            <a:avLst/>
          </a:prstGeom>
          <a:noFill/>
          <a:ln w="9525">
            <a:noFill/>
          </a:ln>
        </p:spPr>
        <p:txBody>
          <a:bodyPr wrap="none" lIns="90000" tIns="46800" rIns="90000" bIns="46800"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pic>
        <p:nvPicPr>
          <p:cNvPr id="260100" name="Picture 3"/>
          <p:cNvPicPr>
            <a:picLocks noChangeAspect="1"/>
          </p:cNvPicPr>
          <p:nvPr/>
        </p:nvPicPr>
        <p:blipFill>
          <a:blip r:embed="rId1"/>
          <a:stretch>
            <a:fillRect/>
          </a:stretch>
        </p:blipFill>
        <p:spPr>
          <a:xfrm>
            <a:off x="2711450" y="1196975"/>
            <a:ext cx="6696075" cy="4373563"/>
          </a:xfrm>
          <a:prstGeom prst="rect">
            <a:avLst/>
          </a:prstGeom>
          <a:noFill/>
          <a:ln w="9525">
            <a:noFill/>
          </a:ln>
        </p:spPr>
      </p:pic>
      <p:sp>
        <p:nvSpPr>
          <p:cNvPr id="260101" name="Text Box 4"/>
          <p:cNvSpPr txBox="1"/>
          <p:nvPr/>
        </p:nvSpPr>
        <p:spPr>
          <a:xfrm>
            <a:off x="3143250" y="5776913"/>
            <a:ext cx="5976938" cy="307975"/>
          </a:xfrm>
          <a:prstGeom prst="rect">
            <a:avLst/>
          </a:prstGeom>
          <a:noFill/>
          <a:ln w="9525">
            <a:noFill/>
          </a:ln>
        </p:spPr>
        <p:txBody>
          <a:bodyPr lIns="90000" tIns="46800" rIns="90000" bIns="46800" anchor="t" anchorCtr="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50000"/>
              </a:spcBef>
            </a:pPr>
            <a:r>
              <a:rPr lang="zh-CN" altLang="en-US" sz="1400" b="0" dirty="0"/>
              <a:t>水利工程建设应急预案体系</a:t>
            </a:r>
            <a:endParaRPr lang="zh-CN" altLang="en-US" sz="1400" b="0" dirty="0"/>
          </a:p>
        </p:txBody>
      </p:sp>
    </p:spTree>
  </p:cSld>
  <p:clrMapOvr>
    <a:masterClrMapping/>
  </p:clrMapOvr>
  <p:transition>
    <p:blinds dir="vert"/>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214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62147" name="Rectangle 2"/>
          <p:cNvSpPr>
            <a:spLocks noGrp="1"/>
          </p:cNvSpPr>
          <p:nvPr>
            <p:ph type="body"/>
          </p:nvPr>
        </p:nvSpPr>
        <p:spPr>
          <a:xfrm>
            <a:off x="2209800" y="1211263"/>
            <a:ext cx="7772400" cy="4017962"/>
          </a:xfrm>
        </p:spPr>
        <p:txBody>
          <a:bodyPr vert="horz" wrap="square" lIns="91440" tIns="45720" rIns="91440" bIns="45720" anchor="t" anchorCtr="0"/>
          <a:p>
            <a:pPr marL="0" indent="535305" eaLnBrk="1" hangingPunct="1"/>
            <a:r>
              <a:rPr lang="zh-CN" altLang="en-US" sz="2400" dirty="0">
                <a:solidFill>
                  <a:srgbClr val="FF0000"/>
                </a:solidFill>
              </a:rPr>
              <a:t>五、 </a:t>
            </a:r>
            <a:r>
              <a:rPr lang="en-US" altLang="zh-CN" sz="2400" dirty="0">
                <a:solidFill>
                  <a:srgbClr val="FF0000"/>
                </a:solidFill>
              </a:rPr>
              <a:t>应急保障体系</a:t>
            </a:r>
            <a:endParaRPr lang="en-US" altLang="zh-CN" sz="2400" dirty="0">
              <a:solidFill>
                <a:srgbClr val="FF0000"/>
              </a:solidFill>
            </a:endParaRPr>
          </a:p>
          <a:p>
            <a:pPr marL="0" indent="535305" eaLnBrk="1" hangingPunct="1">
              <a:buFont typeface="Wingdings" panose="05000000000000000000" pitchFamily="2" charset="2"/>
              <a:buChar char="p"/>
            </a:pPr>
            <a:r>
              <a:rPr lang="zh-CN" altLang="en-US" sz="2400" dirty="0"/>
              <a:t>应急保障是水利工程建设事故应急救援体系重要的组成部分，是应急救援行动全面展开和顺利进行的强有力的保证。</a:t>
            </a:r>
            <a:endParaRPr lang="zh-CN" altLang="en-US" sz="2400" dirty="0"/>
          </a:p>
          <a:p>
            <a:pPr marL="0" indent="535305" eaLnBrk="1" hangingPunct="1">
              <a:buFont typeface="Wingdings" panose="05000000000000000000" pitchFamily="2" charset="2"/>
              <a:buChar char="p"/>
            </a:pPr>
            <a:r>
              <a:rPr lang="zh-CN" altLang="en-US" sz="2400" dirty="0"/>
              <a:t>事故应急救援工作能否快速有效地开展依赖于应急保障是否到位。</a:t>
            </a:r>
            <a:endParaRPr lang="zh-CN" altLang="en-US" sz="2400" dirty="0"/>
          </a:p>
          <a:p>
            <a:pPr marL="0" indent="535305" eaLnBrk="1" hangingPunct="1">
              <a:buFont typeface="Wingdings" panose="05000000000000000000" pitchFamily="2" charset="2"/>
              <a:buChar char="p"/>
            </a:pPr>
            <a:r>
              <a:rPr lang="zh-CN" altLang="en-US" sz="2400" dirty="0"/>
              <a:t>事故应急保障一般包括通讯与信息保障、应急队伍保障、应急物资装备保障、资金保障等。 </a:t>
            </a:r>
            <a:endParaRPr lang="zh-CN" altLang="en-US" sz="2400" dirty="0"/>
          </a:p>
        </p:txBody>
      </p:sp>
    </p:spTree>
  </p:cSld>
  <p:clrMapOvr>
    <a:masterClrMapping/>
  </p:clrMapOvr>
  <p:transition>
    <p:blinds dir="vert"/>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419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64195" name="Rectangle 2"/>
          <p:cNvSpPr>
            <a:spLocks noGrp="1"/>
          </p:cNvSpPr>
          <p:nvPr>
            <p:ph type="body"/>
          </p:nvPr>
        </p:nvSpPr>
        <p:spPr>
          <a:xfrm>
            <a:off x="2209800" y="1211263"/>
            <a:ext cx="7772400" cy="3946525"/>
          </a:xfrm>
        </p:spPr>
        <p:txBody>
          <a:bodyPr vert="horz" wrap="square" lIns="91440" tIns="45720" rIns="91440" bIns="45720" anchor="t" anchorCtr="0"/>
          <a:p>
            <a:pPr marL="0" indent="535305" eaLnBrk="1" hangingPunct="1">
              <a:buFont typeface="Wingdings" panose="05000000000000000000" pitchFamily="2" charset="2"/>
              <a:buNone/>
            </a:pPr>
            <a:r>
              <a:rPr lang="zh-CN" altLang="en-US" sz="2400" dirty="0">
                <a:solidFill>
                  <a:srgbClr val="0000CC"/>
                </a:solidFill>
              </a:rPr>
              <a:t>（</a:t>
            </a:r>
            <a:r>
              <a:rPr lang="en-US" altLang="zh-CN" sz="2400" dirty="0">
                <a:solidFill>
                  <a:srgbClr val="0000CC"/>
                </a:solidFill>
              </a:rPr>
              <a:t>1</a:t>
            </a:r>
            <a:r>
              <a:rPr lang="zh-CN" altLang="en-US" sz="2400" dirty="0">
                <a:solidFill>
                  <a:srgbClr val="0000CC"/>
                </a:solidFill>
              </a:rPr>
              <a:t>）通讯与信息保障</a:t>
            </a:r>
            <a:endParaRPr lang="zh-CN" altLang="en-US" sz="2400" dirty="0"/>
          </a:p>
          <a:p>
            <a:pPr marL="0" indent="535305" eaLnBrk="1" hangingPunct="1">
              <a:buFont typeface="Wingdings" panose="05000000000000000000" pitchFamily="2" charset="2"/>
              <a:buChar char="²"/>
            </a:pPr>
            <a:r>
              <a:rPr lang="zh-CN" altLang="en-US" sz="2400" dirty="0"/>
              <a:t>各级应急指挥机构部门及人员通讯方式应当报上一级应急指挥部备案正常情况下。</a:t>
            </a:r>
            <a:endParaRPr lang="zh-CN" altLang="en-US" sz="2400" dirty="0"/>
          </a:p>
          <a:p>
            <a:pPr marL="0" indent="535305" eaLnBrk="1" hangingPunct="1">
              <a:buFont typeface="Wingdings" panose="05000000000000000000" pitchFamily="2" charset="2"/>
              <a:buChar char="²"/>
            </a:pPr>
            <a:r>
              <a:rPr lang="zh-CN" altLang="en-US" sz="2400" dirty="0"/>
              <a:t>各级应急指挥机构和主要人员应当保持通讯设备</a:t>
            </a:r>
            <a:r>
              <a:rPr lang="en-US" altLang="zh-CN" sz="2400" dirty="0"/>
              <a:t>24</a:t>
            </a:r>
            <a:r>
              <a:rPr lang="zh-CN" altLang="en-US" sz="2400" dirty="0"/>
              <a:t>小时正常畅通。</a:t>
            </a:r>
            <a:endParaRPr lang="zh-CN" altLang="en-US" sz="2400" dirty="0"/>
          </a:p>
        </p:txBody>
      </p:sp>
    </p:spTree>
  </p:cSld>
  <p:clrMapOvr>
    <a:masterClrMapping/>
  </p:clrMapOvr>
  <p:transition>
    <p:blinds dir="vert"/>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4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66243" name="Rectangle 2"/>
          <p:cNvSpPr>
            <a:spLocks noGrp="1"/>
          </p:cNvSpPr>
          <p:nvPr>
            <p:ph type="body"/>
          </p:nvPr>
        </p:nvSpPr>
        <p:spPr>
          <a:xfrm>
            <a:off x="2208213" y="1196975"/>
            <a:ext cx="7772400" cy="4679950"/>
          </a:xfrm>
        </p:spPr>
        <p:txBody>
          <a:bodyPr vert="horz" wrap="square" lIns="91440" tIns="45720" rIns="91440" bIns="45720" anchor="t" anchorCtr="0"/>
          <a:p>
            <a:pPr marL="0" indent="535305" eaLnBrk="1" hangingPunct="1">
              <a:buFont typeface="Wingdings" panose="05000000000000000000" pitchFamily="2" charset="2"/>
              <a:buNone/>
            </a:pPr>
            <a:r>
              <a:rPr lang="zh-CN" altLang="en-US" sz="2400" dirty="0">
                <a:solidFill>
                  <a:srgbClr val="0000CC"/>
                </a:solidFill>
              </a:rPr>
              <a:t>（</a:t>
            </a:r>
            <a:r>
              <a:rPr lang="en-US" altLang="zh-CN" sz="2400" dirty="0">
                <a:solidFill>
                  <a:srgbClr val="0000CC"/>
                </a:solidFill>
              </a:rPr>
              <a:t>2</a:t>
            </a:r>
            <a:r>
              <a:rPr lang="zh-CN" altLang="en-US" sz="2400" dirty="0">
                <a:solidFill>
                  <a:srgbClr val="0000CC"/>
                </a:solidFill>
              </a:rPr>
              <a:t>）应急队伍保障</a:t>
            </a:r>
            <a:endParaRPr lang="zh-CN" altLang="en-US" sz="2400" dirty="0"/>
          </a:p>
          <a:p>
            <a:pPr marL="0" indent="535305" eaLnBrk="1" hangingPunct="1">
              <a:buFont typeface="Wingdings" panose="05000000000000000000" pitchFamily="2" charset="2"/>
              <a:buNone/>
            </a:pPr>
            <a:r>
              <a:rPr lang="zh-CN" altLang="en-US" sz="2400" dirty="0"/>
              <a:t>    各级应急指挥部应当组织好三支应急救援基本队伍 。</a:t>
            </a:r>
            <a:endParaRPr lang="zh-CN" altLang="en-US" sz="2400" dirty="0"/>
          </a:p>
          <a:p>
            <a:pPr marL="0" indent="535305" eaLnBrk="1" hangingPunct="1">
              <a:buFont typeface="Wingdings" panose="05000000000000000000" pitchFamily="2" charset="2"/>
              <a:buNone/>
            </a:pPr>
            <a:r>
              <a:rPr lang="zh-CN" altLang="en-US" sz="2400" dirty="0"/>
              <a:t>（</a:t>
            </a:r>
            <a:r>
              <a:rPr lang="en-US" altLang="zh-CN" sz="2400" dirty="0"/>
              <a:t>1</a:t>
            </a:r>
            <a:r>
              <a:rPr lang="zh-CN" altLang="en-US" sz="2400" dirty="0"/>
              <a:t>）工程设施抢险队伍</a:t>
            </a:r>
            <a:endParaRPr lang="zh-CN" altLang="en-US" sz="2400" dirty="0"/>
          </a:p>
          <a:p>
            <a:pPr marL="0" indent="535305" eaLnBrk="1" hangingPunct="1">
              <a:buFont typeface="Wingdings" panose="05000000000000000000" pitchFamily="2" charset="2"/>
              <a:buNone/>
            </a:pPr>
            <a:r>
              <a:rPr lang="zh-CN" altLang="en-US" sz="2400" dirty="0"/>
              <a:t>（</a:t>
            </a:r>
            <a:r>
              <a:rPr lang="en-US" altLang="zh-CN" sz="2400" dirty="0"/>
              <a:t>2</a:t>
            </a:r>
            <a:r>
              <a:rPr lang="zh-CN" altLang="en-US" sz="2400" dirty="0"/>
              <a:t>）专家咨询队伍</a:t>
            </a:r>
            <a:endParaRPr lang="zh-CN" altLang="en-US" sz="2400" dirty="0"/>
          </a:p>
          <a:p>
            <a:pPr marL="0" indent="535305" eaLnBrk="1" hangingPunct="1">
              <a:buFont typeface="Wingdings" panose="05000000000000000000" pitchFamily="2" charset="2"/>
              <a:buNone/>
            </a:pPr>
            <a:r>
              <a:rPr lang="zh-CN" altLang="en-US" sz="2400" dirty="0"/>
              <a:t>（</a:t>
            </a:r>
            <a:r>
              <a:rPr lang="en-US" altLang="zh-CN" sz="2400" dirty="0"/>
              <a:t>3</a:t>
            </a:r>
            <a:r>
              <a:rPr lang="zh-CN" altLang="en-US" sz="2400" dirty="0"/>
              <a:t>）应急管理队伍</a:t>
            </a:r>
            <a:endParaRPr lang="zh-CN" altLang="en-US" sz="2400" dirty="0"/>
          </a:p>
        </p:txBody>
      </p:sp>
    </p:spTree>
  </p:cSld>
  <p:clrMapOvr>
    <a:masterClrMapping/>
  </p:clrMapOvr>
  <p:transition>
    <p:blinds dir="vert"/>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829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68291" name="Rectangle 2"/>
          <p:cNvSpPr>
            <a:spLocks noGrp="1"/>
          </p:cNvSpPr>
          <p:nvPr>
            <p:ph type="body"/>
          </p:nvPr>
        </p:nvSpPr>
        <p:spPr>
          <a:xfrm>
            <a:off x="2208213" y="1196975"/>
            <a:ext cx="7772400" cy="4968875"/>
          </a:xfrm>
        </p:spPr>
        <p:txBody>
          <a:bodyPr vert="horz" wrap="square" lIns="91440" tIns="45720" rIns="91440" bIns="45720" anchor="t" anchorCtr="0"/>
          <a:p>
            <a:pPr marL="0" indent="535305" eaLnBrk="1" hangingPunct="1">
              <a:buFont typeface="Wingdings" panose="05000000000000000000" pitchFamily="2" charset="2"/>
              <a:buNone/>
            </a:pPr>
            <a:r>
              <a:rPr lang="zh-CN" altLang="en-US" dirty="0">
                <a:solidFill>
                  <a:srgbClr val="0000CC"/>
                </a:solidFill>
              </a:rPr>
              <a:t>（</a:t>
            </a:r>
            <a:r>
              <a:rPr lang="en-US" altLang="zh-CN" dirty="0">
                <a:solidFill>
                  <a:srgbClr val="0000CC"/>
                </a:solidFill>
              </a:rPr>
              <a:t>3</a:t>
            </a:r>
            <a:r>
              <a:rPr lang="zh-CN" altLang="en-US" dirty="0">
                <a:solidFill>
                  <a:srgbClr val="0000CC"/>
                </a:solidFill>
              </a:rPr>
              <a:t>）应急物资装备保障</a:t>
            </a:r>
            <a:endParaRPr lang="zh-CN" altLang="en-US" dirty="0">
              <a:solidFill>
                <a:srgbClr val="0000CC"/>
              </a:solidFill>
            </a:endParaRPr>
          </a:p>
          <a:p>
            <a:pPr marL="0" indent="535305" eaLnBrk="1" hangingPunct="1">
              <a:buFont typeface="Wingdings" panose="05000000000000000000" pitchFamily="2" charset="2"/>
              <a:buNone/>
            </a:pPr>
            <a:r>
              <a:rPr lang="zh-CN" altLang="en-US" dirty="0"/>
              <a:t>（</a:t>
            </a:r>
            <a:r>
              <a:rPr lang="en-US" altLang="zh-CN" dirty="0"/>
              <a:t>1</a:t>
            </a:r>
            <a:r>
              <a:rPr lang="zh-CN" altLang="en-US" dirty="0"/>
              <a:t>）事前准备资源</a:t>
            </a:r>
            <a:endParaRPr lang="zh-CN" altLang="en-US" dirty="0"/>
          </a:p>
          <a:p>
            <a:pPr marL="0" indent="535305" eaLnBrk="1" hangingPunct="1">
              <a:buFont typeface="Wingdings" panose="05000000000000000000" pitchFamily="2" charset="2"/>
              <a:buNone/>
            </a:pPr>
            <a:r>
              <a:rPr lang="zh-CN" altLang="en-US" dirty="0"/>
              <a:t>（</a:t>
            </a:r>
            <a:r>
              <a:rPr lang="en-US" altLang="zh-CN" dirty="0"/>
              <a:t>2</a:t>
            </a:r>
            <a:r>
              <a:rPr lang="zh-CN" altLang="en-US" dirty="0"/>
              <a:t>）现场资源调用</a:t>
            </a:r>
            <a:endParaRPr lang="zh-CN" altLang="en-US" dirty="0"/>
          </a:p>
          <a:p>
            <a:pPr marL="0" indent="535305" eaLnBrk="1" hangingPunct="1">
              <a:buFont typeface="Wingdings" panose="05000000000000000000" pitchFamily="2" charset="2"/>
              <a:buNone/>
            </a:pPr>
            <a:r>
              <a:rPr lang="zh-CN" altLang="en-US" dirty="0"/>
              <a:t>（</a:t>
            </a:r>
            <a:r>
              <a:rPr lang="en-US" altLang="zh-CN" dirty="0"/>
              <a:t>3</a:t>
            </a:r>
            <a:r>
              <a:rPr lang="zh-CN" altLang="en-US" dirty="0"/>
              <a:t>）社会资源调用</a:t>
            </a:r>
            <a:endParaRPr lang="zh-CN" altLang="en-US" dirty="0"/>
          </a:p>
          <a:p>
            <a:pPr marL="0" indent="535305" eaLnBrk="1" hangingPunct="1">
              <a:buFont typeface="Wingdings" panose="05000000000000000000" pitchFamily="2" charset="2"/>
              <a:buChar char="²"/>
            </a:pPr>
            <a:endParaRPr lang="zh-CN" altLang="en-US" dirty="0"/>
          </a:p>
        </p:txBody>
      </p:sp>
    </p:spTree>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0483" name="Text Box 8"/>
          <p:cNvSpPr txBox="1">
            <a:spLocks noChangeArrowheads="1"/>
          </p:cNvSpPr>
          <p:nvPr/>
        </p:nvSpPr>
        <p:spPr bwMode="gray">
          <a:xfrm>
            <a:off x="2063750" y="2220913"/>
            <a:ext cx="8208963" cy="2861310"/>
          </a:xfrm>
          <a:prstGeom prst="rect">
            <a:avLst/>
          </a:prstGeom>
          <a:noFill/>
          <a:ln>
            <a:noFill/>
          </a:ln>
          <a:effectLst/>
        </p:spPr>
        <p:txBody>
          <a:bodyPr>
            <a:spAutoFit/>
          </a:bodyPr>
          <a:lstStyle>
            <a:lvl1pPr>
              <a:defRPr sz="2800">
                <a:solidFill>
                  <a:schemeClr val="tx1"/>
                </a:solidFill>
                <a:latin typeface="Times New Roman" panose="02020603050405020304" pitchFamily="18" charset="0"/>
                <a:ea typeface="楷体_GB2312" pitchFamily="1" charset="-122"/>
              </a:defRPr>
            </a:lvl1pPr>
            <a:lvl2pPr marL="742950" indent="-285750">
              <a:defRPr sz="2800">
                <a:solidFill>
                  <a:schemeClr val="tx1"/>
                </a:solidFill>
                <a:latin typeface="Times New Roman" panose="02020603050405020304" pitchFamily="18" charset="0"/>
                <a:ea typeface="楷体_GB2312" pitchFamily="1" charset="-122"/>
              </a:defRPr>
            </a:lvl2pPr>
            <a:lvl3pPr marL="1143000" indent="-228600">
              <a:defRPr sz="2800">
                <a:solidFill>
                  <a:schemeClr val="tx1"/>
                </a:solidFill>
                <a:latin typeface="Times New Roman" panose="02020603050405020304" pitchFamily="18" charset="0"/>
                <a:ea typeface="楷体_GB2312" pitchFamily="1" charset="-122"/>
              </a:defRPr>
            </a:lvl3pPr>
            <a:lvl4pPr marL="1600200" indent="-228600">
              <a:defRPr sz="2800">
                <a:solidFill>
                  <a:schemeClr val="tx1"/>
                </a:solidFill>
                <a:latin typeface="Times New Roman" panose="02020603050405020304" pitchFamily="18" charset="0"/>
                <a:ea typeface="楷体_GB2312" pitchFamily="1" charset="-122"/>
              </a:defRPr>
            </a:lvl4pPr>
            <a:lvl5pPr marL="2057400" indent="-228600">
              <a:defRPr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9pPr>
          </a:lstStyle>
          <a:p>
            <a:pPr marL="0" marR="0" lvl="0" indent="622300" algn="l" defTabSz="914400" rtl="0" eaLnBrk="0" fontAlgn="base" latinLnBrk="0" hangingPunct="0">
              <a:lnSpc>
                <a:spcPct val="15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通过建立安全生产责任制，制定安全管理制度和操作规程，排查治理隐患和监控重大危险源，建立预防机制，规范生产行为，使各生产环节符合有关安全生产法律法规和标准规范的要求，人、机、物、环处于良好的生产状态，并持续改进，不断加强企业安全生产规范化建设。</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2" name="矩形 1"/>
          <p:cNvSpPr/>
          <p:nvPr/>
        </p:nvSpPr>
        <p:spPr>
          <a:xfrm>
            <a:off x="2108199" y="1558576"/>
            <a:ext cx="5355953" cy="521970"/>
          </a:xfrm>
          <a:prstGeom prst="rect">
            <a:avLst/>
          </a:prstGeom>
          <a:noFill/>
          <a:ln>
            <a:noFill/>
          </a:ln>
          <a:effectLst/>
        </p:spPr>
        <p:txBody>
          <a:bodyPr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2.1 </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安全生产标准化管理的概念   </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blinds dir="vert"/>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033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70339" name="Rectangle 2"/>
          <p:cNvSpPr>
            <a:spLocks noGrp="1"/>
          </p:cNvSpPr>
          <p:nvPr>
            <p:ph type="body"/>
          </p:nvPr>
        </p:nvSpPr>
        <p:spPr>
          <a:xfrm>
            <a:off x="2138363" y="981075"/>
            <a:ext cx="7991475" cy="5184775"/>
          </a:xfrm>
        </p:spPr>
        <p:txBody>
          <a:bodyPr vert="horz" wrap="square" lIns="91440" tIns="45720" rIns="91440" bIns="45720" anchor="t" anchorCtr="0"/>
          <a:p>
            <a:pPr marL="0" indent="535305" eaLnBrk="1" hangingPunct="1">
              <a:buFont typeface="Wingdings" panose="05000000000000000000" pitchFamily="2" charset="2"/>
              <a:buNone/>
            </a:pPr>
            <a:r>
              <a:rPr lang="zh-CN" altLang="en-US" sz="2400" dirty="0">
                <a:solidFill>
                  <a:srgbClr val="0000CC"/>
                </a:solidFill>
              </a:rPr>
              <a:t>（</a:t>
            </a:r>
            <a:r>
              <a:rPr lang="en-US" altLang="zh-CN" sz="2400" dirty="0">
                <a:solidFill>
                  <a:srgbClr val="0000CC"/>
                </a:solidFill>
              </a:rPr>
              <a:t>4</a:t>
            </a:r>
            <a:r>
              <a:rPr lang="zh-CN" altLang="en-US" sz="2400" dirty="0">
                <a:solidFill>
                  <a:srgbClr val="0000CC"/>
                </a:solidFill>
              </a:rPr>
              <a:t>）资金保障</a:t>
            </a:r>
            <a:endParaRPr lang="zh-CN" altLang="en-US" sz="2400" dirty="0"/>
          </a:p>
          <a:p>
            <a:pPr marL="0" indent="535305" eaLnBrk="1" hangingPunct="1">
              <a:buFont typeface="Wingdings" panose="05000000000000000000" pitchFamily="2" charset="2"/>
              <a:buNone/>
            </a:pPr>
            <a:r>
              <a:rPr lang="zh-CN" altLang="en-US" sz="2400" dirty="0"/>
              <a:t>地方各级应急指挥部应当确保应急处置过程中的资金供给。</a:t>
            </a:r>
            <a:endParaRPr lang="en-US" altLang="zh-CN" sz="2400" dirty="0"/>
          </a:p>
          <a:p>
            <a:pPr marL="0" indent="535305" eaLnBrk="1" hangingPunct="1">
              <a:buFont typeface="Wingdings" panose="05000000000000000000" pitchFamily="2" charset="2"/>
              <a:buNone/>
            </a:pPr>
            <a:r>
              <a:rPr lang="zh-CN" altLang="en-US" sz="2400" dirty="0">
                <a:solidFill>
                  <a:srgbClr val="0000CC"/>
                </a:solidFill>
              </a:rPr>
              <a:t>（</a:t>
            </a:r>
            <a:r>
              <a:rPr lang="en-US" altLang="zh-CN" sz="2400" dirty="0">
                <a:solidFill>
                  <a:srgbClr val="0000CC"/>
                </a:solidFill>
              </a:rPr>
              <a:t>5</a:t>
            </a:r>
            <a:r>
              <a:rPr lang="zh-CN" altLang="en-US" sz="2400" dirty="0">
                <a:solidFill>
                  <a:srgbClr val="0000CC"/>
                </a:solidFill>
              </a:rPr>
              <a:t>）技术装备与保障</a:t>
            </a:r>
            <a:endParaRPr lang="zh-CN" altLang="en-US" sz="2400" dirty="0">
              <a:solidFill>
                <a:srgbClr val="0000CC"/>
              </a:solidFill>
            </a:endParaRPr>
          </a:p>
          <a:p>
            <a:pPr marL="0" indent="535305" eaLnBrk="1" hangingPunct="1">
              <a:buFont typeface="Wingdings" panose="05000000000000000000" pitchFamily="2" charset="2"/>
              <a:buNone/>
            </a:pPr>
            <a:r>
              <a:rPr lang="zh-CN" altLang="en-US" sz="2400" dirty="0"/>
              <a:t>建立专家库</a:t>
            </a:r>
            <a:endParaRPr lang="zh-CN" altLang="en-US" sz="2400" dirty="0"/>
          </a:p>
          <a:p>
            <a:pPr marL="0" indent="535305" eaLnBrk="1" hangingPunct="1">
              <a:buFont typeface="Wingdings" panose="05000000000000000000" pitchFamily="2" charset="2"/>
              <a:buNone/>
            </a:pPr>
            <a:r>
              <a:rPr lang="zh-CN" altLang="en-US" sz="2400" dirty="0"/>
              <a:t>增强技术储备 </a:t>
            </a:r>
            <a:endParaRPr lang="en-US" altLang="zh-CN" sz="2400" dirty="0"/>
          </a:p>
          <a:p>
            <a:pPr marL="0" indent="535305" eaLnBrk="1" hangingPunct="1">
              <a:buFont typeface="Wingdings" panose="05000000000000000000" pitchFamily="2" charset="2"/>
              <a:buNone/>
            </a:pPr>
            <a:r>
              <a:rPr lang="zh-CN" altLang="en-US" sz="2400" dirty="0">
                <a:solidFill>
                  <a:srgbClr val="0000CC"/>
                </a:solidFill>
              </a:rPr>
              <a:t>（</a:t>
            </a:r>
            <a:r>
              <a:rPr lang="en-US" altLang="zh-CN" sz="2400" dirty="0">
                <a:solidFill>
                  <a:srgbClr val="0000CC"/>
                </a:solidFill>
              </a:rPr>
              <a:t>6</a:t>
            </a:r>
            <a:r>
              <a:rPr lang="zh-CN" altLang="en-US" sz="2400" dirty="0">
                <a:solidFill>
                  <a:srgbClr val="0000CC"/>
                </a:solidFill>
              </a:rPr>
              <a:t>）其他保障</a:t>
            </a:r>
            <a:endParaRPr lang="zh-CN" altLang="en-US" sz="2400" dirty="0">
              <a:solidFill>
                <a:srgbClr val="0000CC"/>
              </a:solidFill>
            </a:endParaRPr>
          </a:p>
          <a:p>
            <a:pPr marL="0" indent="535305" eaLnBrk="1" hangingPunct="1">
              <a:buFont typeface="Wingdings" panose="05000000000000000000" pitchFamily="2" charset="2"/>
              <a:buNone/>
            </a:pPr>
            <a:r>
              <a:rPr lang="zh-CN" altLang="en-US" sz="2400" dirty="0"/>
              <a:t>如交通运输保障、治安保障、医疗保障和后勤保障等。 </a:t>
            </a:r>
            <a:endParaRPr lang="zh-CN" altLang="en-US" sz="2400" dirty="0"/>
          </a:p>
        </p:txBody>
      </p:sp>
    </p:spTree>
  </p:cSld>
  <p:clrMapOvr>
    <a:masterClrMapping/>
  </p:clrMapOvr>
  <p:transition>
    <p:blinds dir="vert"/>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238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72387" name="Rectangle 2"/>
          <p:cNvSpPr>
            <a:spLocks noGrp="1"/>
          </p:cNvSpPr>
          <p:nvPr>
            <p:ph type="body"/>
          </p:nvPr>
        </p:nvSpPr>
        <p:spPr>
          <a:xfrm>
            <a:off x="2209800" y="1211263"/>
            <a:ext cx="7772400" cy="4017962"/>
          </a:xfrm>
        </p:spPr>
        <p:txBody>
          <a:bodyPr vert="horz" wrap="square" lIns="91440" tIns="45720" rIns="91440" bIns="45720" anchor="t" anchorCtr="0"/>
          <a:p>
            <a:pPr marL="0" indent="535305" eaLnBrk="1" hangingPunct="1"/>
            <a:r>
              <a:rPr lang="zh-CN" altLang="en-US" sz="2400" dirty="0">
                <a:solidFill>
                  <a:srgbClr val="FF0000"/>
                </a:solidFill>
              </a:rPr>
              <a:t>六、  </a:t>
            </a:r>
            <a:r>
              <a:rPr lang="en-US" altLang="zh-CN" sz="2400" dirty="0">
                <a:solidFill>
                  <a:srgbClr val="FF0000"/>
                </a:solidFill>
              </a:rPr>
              <a:t>应急法律法规</a:t>
            </a:r>
            <a:endParaRPr lang="en-US" altLang="zh-CN" sz="2400" dirty="0">
              <a:solidFill>
                <a:srgbClr val="FF0000"/>
              </a:solidFill>
            </a:endParaRPr>
          </a:p>
          <a:p>
            <a:pPr marL="0" indent="535305" eaLnBrk="1" hangingPunct="1">
              <a:buFont typeface="Wingdings" panose="05000000000000000000" pitchFamily="2" charset="2"/>
              <a:buChar char="p"/>
            </a:pPr>
            <a:r>
              <a:rPr lang="en-US" altLang="zh-CN" sz="2400" dirty="0"/>
              <a:t>《</a:t>
            </a:r>
            <a:r>
              <a:rPr lang="zh-CN" altLang="en-US" sz="2400" dirty="0"/>
              <a:t>中华人民共和国突发公共事件应对法</a:t>
            </a:r>
            <a:r>
              <a:rPr lang="en-US" altLang="zh-CN" sz="2400" dirty="0"/>
              <a:t>》</a:t>
            </a:r>
            <a:endParaRPr lang="en-US" altLang="zh-CN" sz="2400" dirty="0"/>
          </a:p>
          <a:p>
            <a:pPr marL="0" indent="535305" eaLnBrk="1" hangingPunct="1">
              <a:buFont typeface="Wingdings" panose="05000000000000000000" pitchFamily="2" charset="2"/>
              <a:buChar char="p"/>
            </a:pPr>
            <a:r>
              <a:rPr lang="en-US" altLang="zh-CN" sz="2400" dirty="0"/>
              <a:t>《</a:t>
            </a:r>
            <a:r>
              <a:rPr lang="zh-CN" altLang="en-US" sz="2400" dirty="0"/>
              <a:t>中华人民共和国安全生产法</a:t>
            </a:r>
            <a:r>
              <a:rPr lang="en-US" altLang="zh-CN" sz="2400" dirty="0"/>
              <a:t>》</a:t>
            </a:r>
            <a:endParaRPr lang="en-US" altLang="zh-CN" sz="2400" dirty="0"/>
          </a:p>
          <a:p>
            <a:pPr marL="0" indent="535305" eaLnBrk="1" hangingPunct="1">
              <a:buFont typeface="Wingdings" panose="05000000000000000000" pitchFamily="2" charset="2"/>
              <a:buChar char="p"/>
            </a:pPr>
            <a:r>
              <a:rPr lang="en-US" altLang="zh-CN" sz="2400" dirty="0"/>
              <a:t>《</a:t>
            </a:r>
            <a:r>
              <a:rPr lang="zh-CN" altLang="en-US" sz="2400" dirty="0"/>
              <a:t>中华人民共和国消防法</a:t>
            </a:r>
            <a:r>
              <a:rPr lang="en-US" altLang="zh-CN" sz="2400" dirty="0"/>
              <a:t>》</a:t>
            </a:r>
            <a:endParaRPr lang="en-US" altLang="zh-CN" sz="2400" dirty="0"/>
          </a:p>
          <a:p>
            <a:pPr marL="0" indent="535305" eaLnBrk="1" hangingPunct="1">
              <a:buFont typeface="Wingdings" panose="05000000000000000000" pitchFamily="2" charset="2"/>
              <a:buChar char="p"/>
            </a:pPr>
            <a:r>
              <a:rPr lang="en-US" altLang="zh-CN" sz="2400" dirty="0"/>
              <a:t>《</a:t>
            </a:r>
            <a:r>
              <a:rPr lang="zh-CN" altLang="en-US" sz="2400" dirty="0"/>
              <a:t>危险化学品安全管理条例</a:t>
            </a:r>
            <a:r>
              <a:rPr lang="en-US" altLang="zh-CN" sz="2400" dirty="0"/>
              <a:t>》</a:t>
            </a:r>
            <a:endParaRPr lang="en-US" altLang="zh-CN" sz="2400" dirty="0"/>
          </a:p>
          <a:p>
            <a:pPr marL="0" indent="535305" eaLnBrk="1" hangingPunct="1">
              <a:buFont typeface="Wingdings" panose="05000000000000000000" pitchFamily="2" charset="2"/>
              <a:buChar char="p"/>
            </a:pPr>
            <a:r>
              <a:rPr lang="en-US" altLang="zh-CN" sz="2400" dirty="0"/>
              <a:t>《</a:t>
            </a:r>
            <a:r>
              <a:rPr lang="zh-CN" altLang="en-US" sz="2400" dirty="0"/>
              <a:t>国家突发公共事件总体应急预案</a:t>
            </a:r>
            <a:r>
              <a:rPr lang="en-US" altLang="zh-CN" sz="2400" dirty="0"/>
              <a:t>》</a:t>
            </a:r>
            <a:endParaRPr lang="en-US" altLang="zh-CN" sz="2400" dirty="0"/>
          </a:p>
          <a:p>
            <a:pPr marL="0" indent="535305" eaLnBrk="1" hangingPunct="1">
              <a:buFont typeface="Wingdings" panose="05000000000000000000" pitchFamily="2" charset="2"/>
              <a:buChar char="p"/>
            </a:pPr>
            <a:r>
              <a:rPr lang="en-US" altLang="zh-CN" sz="2400" dirty="0"/>
              <a:t>《</a:t>
            </a:r>
            <a:r>
              <a:rPr lang="zh-CN" altLang="en-US" sz="2400" dirty="0"/>
              <a:t>水利工程建设安全生产管理规定</a:t>
            </a:r>
            <a:r>
              <a:rPr lang="en-US" altLang="zh-CN" sz="2400" dirty="0"/>
              <a:t>》</a:t>
            </a:r>
            <a:r>
              <a:rPr lang="zh-CN" altLang="en-US" sz="2400" dirty="0"/>
              <a:t>等。 </a:t>
            </a:r>
            <a:endParaRPr lang="zh-CN" altLang="en-US" sz="2400" dirty="0"/>
          </a:p>
        </p:txBody>
      </p:sp>
    </p:spTree>
  </p:cSld>
  <p:clrMapOvr>
    <a:masterClrMapping/>
  </p:clrMapOvr>
  <p:transition>
    <p:blinds dir="vert"/>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443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74435" name="Rectangle 11"/>
          <p:cNvSpPr>
            <a:spLocks noGrp="1"/>
          </p:cNvSpPr>
          <p:nvPr>
            <p:ph type="body"/>
          </p:nvPr>
        </p:nvSpPr>
        <p:spPr>
          <a:xfrm>
            <a:off x="1992313" y="2060575"/>
            <a:ext cx="7772400" cy="2520950"/>
          </a:xfrm>
        </p:spPr>
        <p:txBody>
          <a:bodyPr vert="horz" wrap="square" lIns="91440" tIns="45720" rIns="91440" bIns="45720" anchor="t" anchorCtr="0"/>
          <a:p>
            <a:pPr marL="0" indent="535305" eaLnBrk="1" hangingPunct="1"/>
            <a:r>
              <a:rPr lang="zh-CN" altLang="en-US" sz="2400" dirty="0">
                <a:solidFill>
                  <a:srgbClr val="FF0000"/>
                </a:solidFill>
              </a:rPr>
              <a:t>一、 </a:t>
            </a:r>
            <a:r>
              <a:rPr lang="en-US" altLang="zh-CN" sz="2400" dirty="0">
                <a:solidFill>
                  <a:srgbClr val="FF0000"/>
                </a:solidFill>
              </a:rPr>
              <a:t>应急预案的编制步骤</a:t>
            </a:r>
            <a:endParaRPr lang="en-US" altLang="zh-CN" sz="2400" dirty="0">
              <a:solidFill>
                <a:srgbClr val="FF0000"/>
              </a:solidFill>
            </a:endParaRPr>
          </a:p>
          <a:p>
            <a:pPr marL="0" indent="535305" eaLnBrk="1" hangingPunct="1"/>
            <a:r>
              <a:rPr lang="zh-CN" altLang="en-US" sz="2400" dirty="0"/>
              <a:t>应急预案的编制过程大致可分为以下</a:t>
            </a:r>
            <a:r>
              <a:rPr lang="en-US" altLang="zh-CN" sz="2400" dirty="0"/>
              <a:t>5</a:t>
            </a:r>
            <a:r>
              <a:rPr lang="zh-CN" altLang="en-US" sz="2400" dirty="0"/>
              <a:t>个步骤。</a:t>
            </a:r>
            <a:endParaRPr lang="zh-CN" altLang="en-US" sz="2400" dirty="0"/>
          </a:p>
          <a:p>
            <a:pPr marL="0" indent="535305" eaLnBrk="1" hangingPunct="1"/>
            <a:r>
              <a:rPr lang="zh-CN" altLang="en-US" sz="2400" dirty="0">
                <a:solidFill>
                  <a:srgbClr val="0000CC"/>
                </a:solidFill>
              </a:rPr>
              <a:t>（</a:t>
            </a:r>
            <a:r>
              <a:rPr lang="en-US" altLang="zh-CN" sz="2400" dirty="0">
                <a:solidFill>
                  <a:srgbClr val="0000CC"/>
                </a:solidFill>
              </a:rPr>
              <a:t>1</a:t>
            </a:r>
            <a:r>
              <a:rPr lang="zh-CN" altLang="en-US" sz="2400" dirty="0">
                <a:solidFill>
                  <a:srgbClr val="0000CC"/>
                </a:solidFill>
              </a:rPr>
              <a:t>）成立预案编制小组 </a:t>
            </a:r>
            <a:endParaRPr lang="zh-CN" altLang="en-US" sz="2400" dirty="0"/>
          </a:p>
          <a:p>
            <a:pPr marL="0" indent="535305" eaLnBrk="1" hangingPunct="1"/>
            <a:r>
              <a:rPr lang="zh-CN" altLang="en-US" sz="3500" dirty="0"/>
              <a:t>	</a:t>
            </a:r>
            <a:endParaRPr lang="zh-CN" altLang="en-US" sz="3500" dirty="0"/>
          </a:p>
        </p:txBody>
      </p:sp>
      <p:sp>
        <p:nvSpPr>
          <p:cNvPr id="9" name="矩形 8"/>
          <p:cNvSpPr/>
          <p:nvPr/>
        </p:nvSpPr>
        <p:spPr>
          <a:xfrm>
            <a:off x="2351584" y="1052736"/>
            <a:ext cx="7407274"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3.11.3</a:t>
            </a:r>
            <a:r>
              <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水利工程建设应急预案的编制</a:t>
            </a: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blinds dir="vert"/>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8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76483" name="Rectangle 2"/>
          <p:cNvSpPr>
            <a:spLocks noGrp="1"/>
          </p:cNvSpPr>
          <p:nvPr>
            <p:ph type="body"/>
          </p:nvPr>
        </p:nvSpPr>
        <p:spPr>
          <a:xfrm>
            <a:off x="2279650" y="1052513"/>
            <a:ext cx="7920038" cy="5113337"/>
          </a:xfrm>
        </p:spPr>
        <p:txBody>
          <a:bodyPr vert="horz" wrap="square" lIns="91440" tIns="45720" rIns="91440" bIns="45720" anchor="t" anchorCtr="0"/>
          <a:p>
            <a:pPr marL="0" indent="535305" eaLnBrk="1" hangingPunct="1"/>
            <a:r>
              <a:rPr lang="zh-CN" altLang="en-US" sz="2400" dirty="0">
                <a:solidFill>
                  <a:srgbClr val="0000CC"/>
                </a:solidFill>
              </a:rPr>
              <a:t>（</a:t>
            </a:r>
            <a:r>
              <a:rPr lang="en-US" altLang="zh-CN" sz="2400" dirty="0">
                <a:solidFill>
                  <a:srgbClr val="0000CC"/>
                </a:solidFill>
              </a:rPr>
              <a:t>2</a:t>
            </a:r>
            <a:r>
              <a:rPr lang="zh-CN" altLang="en-US" sz="2400" dirty="0">
                <a:solidFill>
                  <a:srgbClr val="0000CC"/>
                </a:solidFill>
              </a:rPr>
              <a:t>）收集相关资料</a:t>
            </a:r>
            <a:endParaRPr lang="en-US" altLang="zh-CN" sz="2400" dirty="0"/>
          </a:p>
          <a:p>
            <a:pPr marL="0" indent="535305" eaLnBrk="1" hangingPunct="1">
              <a:lnSpc>
                <a:spcPct val="110000"/>
              </a:lnSpc>
            </a:pPr>
            <a:r>
              <a:rPr lang="zh-CN" altLang="en-US" sz="2400" dirty="0"/>
              <a:t>需要收集的资料一般包括：</a:t>
            </a:r>
            <a:endParaRPr lang="zh-CN" altLang="en-US" sz="2400" dirty="0"/>
          </a:p>
          <a:p>
            <a:pPr marL="0" indent="535305" eaLnBrk="1" hangingPunct="1">
              <a:lnSpc>
                <a:spcPct val="110000"/>
              </a:lnSpc>
            </a:pPr>
            <a:r>
              <a:rPr lang="en-US" altLang="zh-CN" sz="2400" dirty="0"/>
              <a:t>1</a:t>
            </a:r>
            <a:r>
              <a:rPr lang="zh-CN" altLang="en-US" sz="2400" dirty="0"/>
              <a:t>）适用的法律、法规和标准；</a:t>
            </a:r>
            <a:endParaRPr lang="zh-CN" altLang="en-US" sz="2400" dirty="0"/>
          </a:p>
          <a:p>
            <a:pPr marL="0" indent="535305" eaLnBrk="1" hangingPunct="1">
              <a:lnSpc>
                <a:spcPct val="110000"/>
              </a:lnSpc>
            </a:pPr>
            <a:r>
              <a:rPr lang="en-US" altLang="zh-CN" sz="2400" dirty="0"/>
              <a:t>2</a:t>
            </a:r>
            <a:r>
              <a:rPr lang="zh-CN" altLang="en-US" sz="2400" dirty="0"/>
              <a:t>）本项目与国内外同类行业的事故资料及事故案例分析；</a:t>
            </a:r>
            <a:endParaRPr lang="zh-CN" altLang="en-US" sz="2400" dirty="0"/>
          </a:p>
          <a:p>
            <a:pPr marL="0" indent="535305" eaLnBrk="1" hangingPunct="1">
              <a:lnSpc>
                <a:spcPct val="110000"/>
              </a:lnSpc>
            </a:pPr>
            <a:r>
              <a:rPr lang="en-US" altLang="zh-CN" sz="2400" dirty="0"/>
              <a:t>3</a:t>
            </a:r>
            <a:r>
              <a:rPr lang="zh-CN" altLang="en-US" sz="2400" dirty="0"/>
              <a:t>）现场布局，工艺流程布置，主要装置、设备、设施布置，场区主要建（构）筑物布置等；</a:t>
            </a:r>
            <a:endParaRPr lang="zh-CN" altLang="en-US" sz="2400" dirty="0"/>
          </a:p>
          <a:p>
            <a:pPr marL="0" indent="535305" eaLnBrk="1" hangingPunct="1">
              <a:lnSpc>
                <a:spcPct val="110000"/>
              </a:lnSpc>
            </a:pPr>
            <a:r>
              <a:rPr lang="en-US" altLang="zh-CN" sz="2400" dirty="0"/>
              <a:t>4</a:t>
            </a:r>
            <a:r>
              <a:rPr lang="zh-CN" altLang="en-US" sz="2400" dirty="0"/>
              <a:t>）原材料、中间体、中间和最终产品的理化性质及危险特性；</a:t>
            </a:r>
            <a:endParaRPr lang="zh-CN" altLang="en-US" sz="2400" dirty="0"/>
          </a:p>
        </p:txBody>
      </p:sp>
    </p:spTree>
  </p:cSld>
  <p:clrMapOvr>
    <a:masterClrMapping/>
  </p:clrMapOvr>
  <p:transition>
    <p:blinds dir="vert"/>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853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78531" name="Rectangle 2"/>
          <p:cNvSpPr>
            <a:spLocks noGrp="1"/>
          </p:cNvSpPr>
          <p:nvPr>
            <p:ph type="body"/>
          </p:nvPr>
        </p:nvSpPr>
        <p:spPr>
          <a:xfrm>
            <a:off x="2279650" y="1052513"/>
            <a:ext cx="7920038" cy="5113337"/>
          </a:xfrm>
        </p:spPr>
        <p:txBody>
          <a:bodyPr vert="horz" wrap="square" lIns="91440" tIns="45720" rIns="91440" bIns="45720" anchor="t" anchorCtr="0"/>
          <a:p>
            <a:pPr marL="0" indent="535305" eaLnBrk="1" hangingPunct="1">
              <a:lnSpc>
                <a:spcPct val="110000"/>
              </a:lnSpc>
            </a:pPr>
            <a:r>
              <a:rPr lang="en-US" altLang="zh-CN" sz="2400" dirty="0"/>
              <a:t>5</a:t>
            </a:r>
            <a:r>
              <a:rPr lang="zh-CN" altLang="en-US" sz="2400" dirty="0"/>
              <a:t>）周边情况及地理、地质、水文、环境、自然灾害、气象资料；</a:t>
            </a:r>
            <a:endParaRPr lang="zh-CN" altLang="en-US" sz="2400" dirty="0"/>
          </a:p>
          <a:p>
            <a:pPr marL="0" indent="535305" eaLnBrk="1" hangingPunct="1">
              <a:lnSpc>
                <a:spcPct val="110000"/>
              </a:lnSpc>
            </a:pPr>
            <a:r>
              <a:rPr lang="en-US" altLang="zh-CN" sz="2400" dirty="0"/>
              <a:t>6</a:t>
            </a:r>
            <a:r>
              <a:rPr lang="zh-CN" altLang="en-US" sz="2400" dirty="0"/>
              <a:t>）事故应急所需的各种资源情况；</a:t>
            </a:r>
            <a:endParaRPr lang="zh-CN" altLang="en-US" sz="2400" dirty="0"/>
          </a:p>
          <a:p>
            <a:pPr marL="0" indent="535305" eaLnBrk="1" hangingPunct="1">
              <a:lnSpc>
                <a:spcPct val="110000"/>
              </a:lnSpc>
            </a:pPr>
            <a:r>
              <a:rPr lang="en-US" altLang="zh-CN" sz="2400" dirty="0"/>
              <a:t>7</a:t>
            </a:r>
            <a:r>
              <a:rPr lang="zh-CN" altLang="en-US" sz="2400" dirty="0"/>
              <a:t>）同类项目的应急预案；</a:t>
            </a:r>
            <a:endParaRPr lang="zh-CN" altLang="en-US" sz="2400" dirty="0"/>
          </a:p>
          <a:p>
            <a:pPr marL="0" indent="535305" eaLnBrk="1" hangingPunct="1">
              <a:lnSpc>
                <a:spcPct val="110000"/>
              </a:lnSpc>
            </a:pPr>
            <a:r>
              <a:rPr lang="en-US" altLang="zh-CN" sz="2400" dirty="0"/>
              <a:t>8</a:t>
            </a:r>
            <a:r>
              <a:rPr lang="zh-CN" altLang="en-US" sz="2400" dirty="0"/>
              <a:t>）政府的相关应急预案；</a:t>
            </a:r>
            <a:endParaRPr lang="zh-CN" altLang="en-US" sz="2400" dirty="0"/>
          </a:p>
          <a:p>
            <a:pPr marL="0" indent="535305" eaLnBrk="1" hangingPunct="1">
              <a:lnSpc>
                <a:spcPct val="110000"/>
              </a:lnSpc>
            </a:pPr>
            <a:r>
              <a:rPr lang="en-US" altLang="zh-CN" sz="2400" dirty="0"/>
              <a:t>9</a:t>
            </a:r>
            <a:r>
              <a:rPr lang="zh-CN" altLang="en-US" sz="2400" dirty="0"/>
              <a:t>）其他相关资料。</a:t>
            </a:r>
            <a:endParaRPr lang="zh-CN" altLang="en-US" sz="2400" dirty="0"/>
          </a:p>
        </p:txBody>
      </p:sp>
    </p:spTree>
  </p:cSld>
  <p:clrMapOvr>
    <a:masterClrMapping/>
  </p:clrMapOvr>
  <p:transition>
    <p:blinds dir="vert"/>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057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80579" name="Rectangle 2"/>
          <p:cNvSpPr>
            <a:spLocks noGrp="1"/>
          </p:cNvSpPr>
          <p:nvPr>
            <p:ph type="body"/>
          </p:nvPr>
        </p:nvSpPr>
        <p:spPr>
          <a:xfrm>
            <a:off x="2208213" y="1341438"/>
            <a:ext cx="7772400" cy="1655762"/>
          </a:xfrm>
        </p:spPr>
        <p:txBody>
          <a:bodyPr vert="horz" wrap="square" lIns="91440" tIns="45720" rIns="91440" bIns="45720" anchor="t" anchorCtr="0"/>
          <a:p>
            <a:pPr marL="0" indent="535305" eaLnBrk="1" hangingPunct="1"/>
            <a:r>
              <a:rPr lang="zh-CN" altLang="en-US" sz="2400" dirty="0">
                <a:solidFill>
                  <a:srgbClr val="0000CC"/>
                </a:solidFill>
              </a:rPr>
              <a:t>（</a:t>
            </a:r>
            <a:r>
              <a:rPr lang="en-US" altLang="zh-CN" sz="2400" dirty="0">
                <a:solidFill>
                  <a:srgbClr val="0000CC"/>
                </a:solidFill>
              </a:rPr>
              <a:t>3</a:t>
            </a:r>
            <a:r>
              <a:rPr lang="zh-CN" altLang="en-US" sz="2400" dirty="0">
                <a:solidFill>
                  <a:srgbClr val="0000CC"/>
                </a:solidFill>
              </a:rPr>
              <a:t>）危险源辨识与风险分析</a:t>
            </a:r>
            <a:endParaRPr lang="zh-CN" altLang="en-US" sz="2400" dirty="0">
              <a:solidFill>
                <a:srgbClr val="0000CC"/>
              </a:solidFill>
            </a:endParaRPr>
          </a:p>
          <a:p>
            <a:pPr marL="0" indent="535305" eaLnBrk="1" hangingPunct="1"/>
            <a:r>
              <a:rPr lang="zh-CN" altLang="en-US" sz="2400" dirty="0"/>
              <a:t>危险辨识与风险分析是编制应急预案的关键，所有应急预案都是建立在风险评价基础之上的。</a:t>
            </a:r>
            <a:endParaRPr lang="zh-CN" altLang="en-US" sz="2400" dirty="0"/>
          </a:p>
          <a:p>
            <a:pPr marL="0" indent="535305" eaLnBrk="1" hangingPunct="1"/>
            <a:r>
              <a:rPr lang="zh-CN" altLang="en-US" dirty="0"/>
              <a:t>	</a:t>
            </a:r>
            <a:endParaRPr lang="zh-CN" altLang="en-US" sz="3600" dirty="0"/>
          </a:p>
        </p:txBody>
      </p:sp>
    </p:spTree>
  </p:cSld>
  <p:clrMapOvr>
    <a:masterClrMapping/>
  </p:clrMapOvr>
  <p:transition>
    <p:blinds dir="vert"/>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262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82627" name="Rectangle 2"/>
          <p:cNvSpPr>
            <a:spLocks noGrp="1"/>
          </p:cNvSpPr>
          <p:nvPr>
            <p:ph type="body"/>
          </p:nvPr>
        </p:nvSpPr>
        <p:spPr>
          <a:xfrm>
            <a:off x="2208213" y="1341438"/>
            <a:ext cx="7772400" cy="2519362"/>
          </a:xfrm>
        </p:spPr>
        <p:txBody>
          <a:bodyPr vert="horz" wrap="square" lIns="91440" tIns="45720" rIns="91440" bIns="45720" anchor="t" anchorCtr="0"/>
          <a:p>
            <a:pPr marL="0" indent="535305" eaLnBrk="1" hangingPunct="1"/>
            <a:r>
              <a:rPr lang="zh-CN" altLang="en-US" sz="2400" dirty="0">
                <a:solidFill>
                  <a:srgbClr val="0000CC"/>
                </a:solidFill>
              </a:rPr>
              <a:t>（</a:t>
            </a:r>
            <a:r>
              <a:rPr lang="en-US" altLang="zh-CN" sz="2400" dirty="0">
                <a:solidFill>
                  <a:srgbClr val="0000CC"/>
                </a:solidFill>
              </a:rPr>
              <a:t>4</a:t>
            </a:r>
            <a:r>
              <a:rPr lang="zh-CN" altLang="en-US" sz="2400" dirty="0">
                <a:solidFill>
                  <a:srgbClr val="0000CC"/>
                </a:solidFill>
              </a:rPr>
              <a:t>）应急能力评估</a:t>
            </a:r>
            <a:endParaRPr lang="zh-CN" altLang="en-US" sz="2400" dirty="0">
              <a:solidFill>
                <a:srgbClr val="0000CC"/>
              </a:solidFill>
            </a:endParaRPr>
          </a:p>
          <a:p>
            <a:pPr marL="0" indent="535305" eaLnBrk="1" hangingPunct="1"/>
            <a:r>
              <a:rPr lang="zh-CN" altLang="en-US" sz="2400" dirty="0"/>
              <a:t>应急能力评估就是依据危险分析的结果，对应急资源的准备状况充分性和从事应急救援活动所具备的能力评估，以明确应急救援的需求和不足，为应急预案的编制奠定基础。 </a:t>
            </a:r>
            <a:endParaRPr lang="zh-CN" altLang="en-US" sz="2400" dirty="0"/>
          </a:p>
          <a:p>
            <a:pPr marL="0" indent="535305" eaLnBrk="1" hangingPunct="1"/>
            <a:endParaRPr lang="en-US" altLang="zh-CN" sz="2400" dirty="0"/>
          </a:p>
        </p:txBody>
      </p:sp>
    </p:spTree>
  </p:cSld>
  <p:clrMapOvr>
    <a:masterClrMapping/>
  </p:clrMapOvr>
  <p:transition>
    <p:blinds dir="vert"/>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467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84675" name="Rectangle 2"/>
          <p:cNvSpPr>
            <a:spLocks noGrp="1"/>
          </p:cNvSpPr>
          <p:nvPr>
            <p:ph type="body"/>
          </p:nvPr>
        </p:nvSpPr>
        <p:spPr>
          <a:xfrm>
            <a:off x="2209800" y="1052513"/>
            <a:ext cx="7772400" cy="2160587"/>
          </a:xfrm>
        </p:spPr>
        <p:txBody>
          <a:bodyPr vert="horz" wrap="square" lIns="91440" tIns="45720" rIns="91440" bIns="45720" anchor="t" anchorCtr="0"/>
          <a:p>
            <a:pPr marL="0" indent="535305" eaLnBrk="1" hangingPunct="1"/>
            <a:r>
              <a:rPr lang="zh-CN" altLang="en-US" sz="2400" dirty="0">
                <a:solidFill>
                  <a:srgbClr val="0000CC"/>
                </a:solidFill>
              </a:rPr>
              <a:t>（</a:t>
            </a:r>
            <a:r>
              <a:rPr lang="en-US" altLang="zh-CN" sz="2400" dirty="0">
                <a:solidFill>
                  <a:srgbClr val="0000CC"/>
                </a:solidFill>
              </a:rPr>
              <a:t>5</a:t>
            </a:r>
            <a:r>
              <a:rPr lang="zh-CN" altLang="en-US" sz="2400" dirty="0">
                <a:solidFill>
                  <a:srgbClr val="0000CC"/>
                </a:solidFill>
              </a:rPr>
              <a:t>）应急预案的编制</a:t>
            </a:r>
            <a:endParaRPr lang="zh-CN" altLang="en-US" sz="2400" dirty="0">
              <a:solidFill>
                <a:srgbClr val="0000CC"/>
              </a:solidFill>
            </a:endParaRPr>
          </a:p>
          <a:p>
            <a:pPr marL="0" indent="535305" eaLnBrk="1" hangingPunct="1"/>
            <a:r>
              <a:rPr lang="zh-CN" altLang="en-US" sz="2400" dirty="0"/>
              <a:t>在以上工作的基础上，针对本企业可能发生的事故，按照有关规定和要求，充分借鉴国内外同行业事故应急工作经验编制本企业的应急预案。</a:t>
            </a:r>
            <a:endParaRPr lang="zh-CN" altLang="en-US" sz="2400" dirty="0"/>
          </a:p>
        </p:txBody>
      </p:sp>
    </p:spTree>
  </p:cSld>
  <p:clrMapOvr>
    <a:masterClrMapping/>
  </p:clrMapOvr>
  <p:transition>
    <p:blinds dir="vert"/>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2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86723" name="Rectangle 2"/>
          <p:cNvSpPr>
            <a:spLocks noGrp="1"/>
          </p:cNvSpPr>
          <p:nvPr>
            <p:ph type="body"/>
          </p:nvPr>
        </p:nvSpPr>
        <p:spPr>
          <a:xfrm>
            <a:off x="2209800" y="1341438"/>
            <a:ext cx="7772400" cy="1800225"/>
          </a:xfrm>
        </p:spPr>
        <p:txBody>
          <a:bodyPr vert="horz" wrap="square" lIns="91440" tIns="45720" rIns="91440" bIns="45720" anchor="t" anchorCtr="0"/>
          <a:p>
            <a:pPr marL="0" indent="535305" eaLnBrk="1" hangingPunct="1"/>
            <a:r>
              <a:rPr lang="zh-CN" altLang="en-US" sz="2400" dirty="0">
                <a:solidFill>
                  <a:srgbClr val="FF0000"/>
                </a:solidFill>
              </a:rPr>
              <a:t>二、 </a:t>
            </a:r>
            <a:r>
              <a:rPr lang="en-US" altLang="zh-CN" sz="2400" dirty="0">
                <a:solidFill>
                  <a:srgbClr val="FF0000"/>
                </a:solidFill>
              </a:rPr>
              <a:t>应急预案的内容</a:t>
            </a:r>
            <a:endParaRPr lang="en-US" altLang="zh-CN" sz="2400" dirty="0">
              <a:solidFill>
                <a:srgbClr val="FF0000"/>
              </a:solidFill>
            </a:endParaRPr>
          </a:p>
          <a:p>
            <a:pPr marL="0" indent="535305" eaLnBrk="1" hangingPunct="1"/>
            <a:r>
              <a:rPr lang="zh-CN" altLang="en-US" sz="2400" dirty="0"/>
              <a:t>从应急预案自身结构看，不同的应急预案在内容的详略程度和侧重点上不同，都可以相似的“</a:t>
            </a:r>
            <a:r>
              <a:rPr lang="en-US" altLang="zh-CN" sz="2400" dirty="0"/>
              <a:t>1+4”</a:t>
            </a:r>
            <a:r>
              <a:rPr lang="zh-CN" altLang="en-US" sz="2400" dirty="0"/>
              <a:t>基本结构模式 。</a:t>
            </a:r>
            <a:endParaRPr lang="zh-CN" altLang="en-US" sz="2400" dirty="0"/>
          </a:p>
        </p:txBody>
      </p:sp>
      <p:grpSp>
        <p:nvGrpSpPr>
          <p:cNvPr id="286724" name="Group 4"/>
          <p:cNvGrpSpPr/>
          <p:nvPr/>
        </p:nvGrpSpPr>
        <p:grpSpPr>
          <a:xfrm>
            <a:off x="3143250" y="3284538"/>
            <a:ext cx="5761038" cy="2530475"/>
            <a:chOff x="0" y="0"/>
            <a:chExt cx="3629" cy="1594"/>
          </a:xfrm>
        </p:grpSpPr>
        <p:sp>
          <p:nvSpPr>
            <p:cNvPr id="286725" name="AutoShape 4"/>
            <p:cNvSpPr>
              <a:spLocks noChangeAspect="1"/>
            </p:cNvSpPr>
            <p:nvPr/>
          </p:nvSpPr>
          <p:spPr>
            <a:xfrm>
              <a:off x="0" y="0"/>
              <a:ext cx="3584" cy="1594"/>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86726" name="Oval 5"/>
            <p:cNvSpPr/>
            <p:nvPr/>
          </p:nvSpPr>
          <p:spPr>
            <a:xfrm>
              <a:off x="97" y="503"/>
              <a:ext cx="581" cy="504"/>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b="0" dirty="0"/>
                <a:t>综合</a:t>
              </a:r>
              <a:endParaRPr lang="zh-CN" altLang="en-US" sz="1600" b="0" dirty="0"/>
            </a:p>
            <a:p>
              <a:pPr marL="0" lvl="0" indent="0" algn="just">
                <a:lnSpc>
                  <a:spcPct val="100000"/>
                </a:lnSpc>
                <a:spcBef>
                  <a:spcPct val="0"/>
                </a:spcBef>
              </a:pPr>
              <a:r>
                <a:rPr lang="zh-CN" altLang="en-US" sz="1600" b="0" dirty="0"/>
                <a:t>预案</a:t>
              </a:r>
              <a:endParaRPr lang="zh-CN" altLang="en-US" sz="1600" b="0" dirty="0">
                <a:ea typeface="楷体_GB2312" pitchFamily="1" charset="-122"/>
              </a:endParaRPr>
            </a:p>
          </p:txBody>
        </p:sp>
        <p:sp>
          <p:nvSpPr>
            <p:cNvPr id="286727" name="Oval 6"/>
            <p:cNvSpPr/>
            <p:nvPr/>
          </p:nvSpPr>
          <p:spPr>
            <a:xfrm>
              <a:off x="1259" y="503"/>
              <a:ext cx="581" cy="504"/>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b="0" dirty="0"/>
                <a:t>基本</a:t>
              </a:r>
              <a:endParaRPr lang="zh-CN" altLang="en-US" sz="1600" b="0" dirty="0"/>
            </a:p>
            <a:p>
              <a:pPr marL="0" lvl="0" indent="0" algn="just">
                <a:lnSpc>
                  <a:spcPct val="100000"/>
                </a:lnSpc>
                <a:spcBef>
                  <a:spcPct val="0"/>
                </a:spcBef>
              </a:pPr>
              <a:r>
                <a:rPr lang="zh-CN" altLang="en-US" sz="1600" b="0" dirty="0"/>
                <a:t>预案</a:t>
              </a:r>
              <a:endParaRPr lang="zh-CN" altLang="en-US" sz="1600" b="0" dirty="0">
                <a:ea typeface="楷体_GB2312" pitchFamily="1" charset="-122"/>
              </a:endParaRPr>
            </a:p>
          </p:txBody>
        </p:sp>
        <p:sp>
          <p:nvSpPr>
            <p:cNvPr id="286728" name="Oval 7"/>
            <p:cNvSpPr/>
            <p:nvPr/>
          </p:nvSpPr>
          <p:spPr>
            <a:xfrm>
              <a:off x="2325" y="32"/>
              <a:ext cx="1259" cy="336"/>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b="0" dirty="0"/>
                <a:t>应急功能设置</a:t>
              </a:r>
              <a:endParaRPr lang="zh-CN" altLang="en-US" sz="1600" b="0" dirty="0">
                <a:ea typeface="楷体_GB2312" pitchFamily="1" charset="-122"/>
              </a:endParaRPr>
            </a:p>
          </p:txBody>
        </p:sp>
        <p:sp>
          <p:nvSpPr>
            <p:cNvPr id="286729" name="Oval 8"/>
            <p:cNvSpPr/>
            <p:nvPr/>
          </p:nvSpPr>
          <p:spPr>
            <a:xfrm>
              <a:off x="2325" y="419"/>
              <a:ext cx="1259" cy="336"/>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b="0" dirty="0"/>
                <a:t>特殊风险管理</a:t>
              </a:r>
              <a:endParaRPr lang="zh-CN" altLang="en-US" sz="1600" b="0" dirty="0">
                <a:ea typeface="楷体_GB2312" pitchFamily="1" charset="-122"/>
              </a:endParaRPr>
            </a:p>
          </p:txBody>
        </p:sp>
        <p:sp>
          <p:nvSpPr>
            <p:cNvPr id="286730" name="Oval 9"/>
            <p:cNvSpPr/>
            <p:nvPr/>
          </p:nvSpPr>
          <p:spPr>
            <a:xfrm>
              <a:off x="2325" y="815"/>
              <a:ext cx="1304" cy="335"/>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b="0" dirty="0"/>
                <a:t>标准操作程序</a:t>
              </a:r>
              <a:endParaRPr lang="zh-CN" altLang="en-US" sz="1600" b="0" dirty="0">
                <a:ea typeface="楷体_GB2312" pitchFamily="1" charset="-122"/>
              </a:endParaRPr>
            </a:p>
          </p:txBody>
        </p:sp>
        <p:sp>
          <p:nvSpPr>
            <p:cNvPr id="286731" name="Oval 10"/>
            <p:cNvSpPr/>
            <p:nvPr/>
          </p:nvSpPr>
          <p:spPr>
            <a:xfrm>
              <a:off x="2325" y="1202"/>
              <a:ext cx="1259" cy="335"/>
            </a:xfrm>
            <a:prstGeom prst="ellipse">
              <a:avLst/>
            </a:prstGeom>
            <a:solidFill>
              <a:srgbClr val="FFFFFF"/>
            </a:solidFill>
            <a:ln w="9525" cap="flat" cmpd="sng">
              <a:solidFill>
                <a:srgbClr val="000000"/>
              </a:solidFill>
              <a:prstDash val="solid"/>
              <a:headEnd type="none" w="med" len="med"/>
              <a:tailEnd type="none" w="med" len="med"/>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600" b="0" dirty="0"/>
                <a:t>支持附件</a:t>
              </a:r>
              <a:endParaRPr lang="zh-CN" altLang="en-US" sz="1600" b="0" dirty="0">
                <a:ea typeface="楷体_GB2312" pitchFamily="1" charset="-122"/>
              </a:endParaRPr>
            </a:p>
          </p:txBody>
        </p:sp>
        <p:sp>
          <p:nvSpPr>
            <p:cNvPr id="286732" name="Line 11"/>
            <p:cNvSpPr/>
            <p:nvPr/>
          </p:nvSpPr>
          <p:spPr>
            <a:xfrm>
              <a:off x="775" y="839"/>
              <a:ext cx="387" cy="0"/>
            </a:xfrm>
            <a:prstGeom prst="line">
              <a:avLst/>
            </a:prstGeom>
            <a:ln w="9525" cap="flat" cmpd="sng">
              <a:solidFill>
                <a:srgbClr val="000000"/>
              </a:solidFill>
              <a:prstDash val="solid"/>
              <a:headEnd type="none" w="med" len="med"/>
              <a:tailEnd type="none" w="med" len="med"/>
            </a:ln>
          </p:spPr>
        </p:sp>
        <p:sp>
          <p:nvSpPr>
            <p:cNvPr id="286733" name="Line 12"/>
            <p:cNvSpPr/>
            <p:nvPr/>
          </p:nvSpPr>
          <p:spPr>
            <a:xfrm>
              <a:off x="775" y="671"/>
              <a:ext cx="387" cy="1"/>
            </a:xfrm>
            <a:prstGeom prst="line">
              <a:avLst/>
            </a:prstGeom>
            <a:ln w="9525" cap="flat" cmpd="sng">
              <a:solidFill>
                <a:srgbClr val="000000"/>
              </a:solidFill>
              <a:prstDash val="solid"/>
              <a:headEnd type="none" w="med" len="med"/>
              <a:tailEnd type="none" w="med" len="med"/>
            </a:ln>
          </p:spPr>
        </p:sp>
        <p:sp>
          <p:nvSpPr>
            <p:cNvPr id="286734" name="Line 13"/>
            <p:cNvSpPr/>
            <p:nvPr/>
          </p:nvSpPr>
          <p:spPr>
            <a:xfrm>
              <a:off x="1905" y="755"/>
              <a:ext cx="387" cy="1"/>
            </a:xfrm>
            <a:prstGeom prst="line">
              <a:avLst/>
            </a:prstGeom>
            <a:ln w="9525" cap="flat" cmpd="sng">
              <a:solidFill>
                <a:srgbClr val="000000"/>
              </a:solidFill>
              <a:prstDash val="solid"/>
              <a:headEnd type="none" w="med" len="med"/>
              <a:tailEnd type="none" w="med" len="med"/>
            </a:ln>
          </p:spPr>
        </p:sp>
        <p:sp>
          <p:nvSpPr>
            <p:cNvPr id="286735" name="Line 14"/>
            <p:cNvSpPr/>
            <p:nvPr/>
          </p:nvSpPr>
          <p:spPr>
            <a:xfrm rot="-5400000">
              <a:off x="1888" y="752"/>
              <a:ext cx="387" cy="1"/>
            </a:xfrm>
            <a:prstGeom prst="line">
              <a:avLst/>
            </a:prstGeom>
            <a:ln w="9525" cap="flat" cmpd="sng">
              <a:solidFill>
                <a:srgbClr val="000000"/>
              </a:solidFill>
              <a:prstDash val="solid"/>
              <a:headEnd type="none" w="med" len="med"/>
              <a:tailEnd type="none" w="med" len="med"/>
            </a:ln>
          </p:spPr>
        </p:sp>
      </p:grpSp>
    </p:spTree>
  </p:cSld>
  <p:clrMapOvr>
    <a:masterClrMapping/>
  </p:clrMapOvr>
  <p:transition>
    <p:blinds dir="vert"/>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877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88771" name="Rectangle 2"/>
          <p:cNvSpPr>
            <a:spLocks noGrp="1"/>
          </p:cNvSpPr>
          <p:nvPr>
            <p:ph type="body"/>
          </p:nvPr>
        </p:nvSpPr>
        <p:spPr>
          <a:xfrm>
            <a:off x="2209800" y="1268413"/>
            <a:ext cx="7772400" cy="4598987"/>
          </a:xfrm>
        </p:spPr>
        <p:txBody>
          <a:bodyPr vert="horz" wrap="square" lIns="91440" tIns="45720" rIns="91440" bIns="45720" anchor="t" anchorCtr="0"/>
          <a:p>
            <a:pPr marL="0" indent="535305" eaLnBrk="1" hangingPunct="1">
              <a:buFont typeface="Wingdings" panose="05000000000000000000" pitchFamily="2" charset="2"/>
              <a:buNone/>
            </a:pPr>
            <a:r>
              <a:rPr lang="en-US" altLang="zh-CN" sz="2400" dirty="0">
                <a:solidFill>
                  <a:srgbClr val="FF0000"/>
                </a:solidFill>
              </a:rPr>
              <a:t>（1</a:t>
            </a:r>
            <a:r>
              <a:rPr lang="zh-CN" altLang="en-US" sz="2400" dirty="0">
                <a:solidFill>
                  <a:srgbClr val="FF0000"/>
                </a:solidFill>
              </a:rPr>
              <a:t>）</a:t>
            </a:r>
            <a:r>
              <a:rPr lang="en-US" altLang="zh-CN" sz="2400" dirty="0">
                <a:solidFill>
                  <a:srgbClr val="FF0000"/>
                </a:solidFill>
              </a:rPr>
              <a:t>综合预案</a:t>
            </a:r>
            <a:endParaRPr lang="en-US" altLang="zh-CN" sz="2400" dirty="0">
              <a:solidFill>
                <a:srgbClr val="FF0000"/>
              </a:solidFill>
            </a:endParaRPr>
          </a:p>
          <a:p>
            <a:pPr marL="0" indent="535305" eaLnBrk="1" hangingPunct="1">
              <a:buNone/>
            </a:pPr>
            <a:r>
              <a:rPr lang="zh-CN" altLang="en-US" sz="2400" dirty="0"/>
              <a:t>相当于总体预案，从总体上阐述预案的应急方针、政策，应急组织结构及相应的职责，应急行动的总体思路等。可作为应急救援工作的基础和“底线” 。 </a:t>
            </a:r>
            <a:endParaRPr lang="zh-CN" altLang="en-US" sz="2400" dirty="0"/>
          </a:p>
          <a:p>
            <a:pPr marL="0" indent="535305" eaLnBrk="1" hangingPunct="1">
              <a:buNone/>
            </a:pPr>
            <a:endParaRPr lang="en-US" altLang="zh-CN" sz="2400" dirty="0"/>
          </a:p>
        </p:txBody>
      </p:sp>
    </p:spTree>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85032" name="Text Box 8"/>
          <p:cNvSpPr txBox="1">
            <a:spLocks noChangeArrowheads="1"/>
          </p:cNvSpPr>
          <p:nvPr/>
        </p:nvSpPr>
        <p:spPr bwMode="gray">
          <a:xfrm>
            <a:off x="2063750" y="1628775"/>
            <a:ext cx="8208963" cy="4523105"/>
          </a:xfrm>
          <a:prstGeom prst="rect">
            <a:avLst/>
          </a:prstGeom>
          <a:noFill/>
          <a:ln>
            <a:noFill/>
          </a:ln>
          <a:effectLst/>
        </p:spPr>
        <p:txBody>
          <a:bodyPr>
            <a:spAutoFit/>
          </a:bodyPr>
          <a:lstStyle/>
          <a:p>
            <a:pPr marR="0" indent="622300" defTabSz="914400">
              <a:buClrTx/>
              <a:buSzTx/>
              <a:buFontTx/>
              <a:buNone/>
              <a:defRPr/>
            </a:pPr>
            <a:r>
              <a:rPr kumimoji="0" lang="zh-CN" altLang="zh-CN" sz="2400" kern="1200" cap="none" spc="0" normalizeH="0" baseline="0" noProof="0" dirty="0">
                <a:latin typeface="+mn-ea"/>
                <a:ea typeface="+mn-ea"/>
                <a:cs typeface="+mn-cs"/>
              </a:rPr>
              <a:t>开展安全生产标准化工作，要遵循“安全第一、预防为主、综合治理”的方针，以隐患排查治理为基础，提高安全生产水平，减少事故发生，保障人身安全健康，保证生产经营活动的顺利进行。通过加强本单位各个岗位和环节的安全生产标准化建设，不断提高安全管理水平，促进安全生产主体责任落实到位。建立预防机制，规范生产行为，使各生产环节符合有关安全生产法律法规和标准规范的要求，人、机、物、环处于良好的生产状态，并持续改进。</a:t>
            </a:r>
            <a:endParaRPr kumimoji="0" lang="zh-CN" altLang="zh-CN" sz="2400" kern="1200" cap="none" spc="0" normalizeH="0" baseline="0" noProof="0" dirty="0">
              <a:latin typeface="+mn-ea"/>
              <a:ea typeface="+mn-ea"/>
              <a:cs typeface="+mn-cs"/>
            </a:endParaRPr>
          </a:p>
          <a:p>
            <a:pPr marR="0" indent="622300" defTabSz="914400">
              <a:buClrTx/>
              <a:buSzTx/>
              <a:buFontTx/>
              <a:buNone/>
              <a:defRPr/>
            </a:pPr>
            <a:r>
              <a:rPr kumimoji="0" lang="zh-CN" altLang="zh-CN" sz="2400" kern="1200" cap="none" spc="0" normalizeH="0" baseline="0" noProof="0" dirty="0">
                <a:latin typeface="+mn-ea"/>
                <a:ea typeface="+mn-ea"/>
                <a:cs typeface="+mn-cs"/>
              </a:rPr>
              <a:t>电力建设安全生产标准化工作采用“策划、实施、检查、改进”动态循环的模式，结合自身的特点，建立并保持安全生产标准化系统，通过自我检查、自我纠正和自我完善，建立安全绩效持续改进的安全生产长效机制。</a:t>
            </a:r>
            <a:endParaRPr kumimoji="0" lang="zh-CN" altLang="zh-CN" sz="2400" kern="1200" cap="none" spc="0" normalizeH="0" baseline="0" noProof="0" dirty="0">
              <a:latin typeface="+mn-ea"/>
              <a:ea typeface="+mn-ea"/>
              <a:cs typeface="+mn-cs"/>
            </a:endParaRPr>
          </a:p>
        </p:txBody>
      </p:sp>
      <p:sp>
        <p:nvSpPr>
          <p:cNvPr id="2" name="矩形 1"/>
          <p:cNvSpPr/>
          <p:nvPr/>
        </p:nvSpPr>
        <p:spPr>
          <a:xfrm>
            <a:off x="2298948" y="1106205"/>
            <a:ext cx="5957291" cy="521970"/>
          </a:xfrm>
          <a:prstGeom prst="rect">
            <a:avLst/>
          </a:prstGeom>
          <a:noFill/>
          <a:ln>
            <a:noFill/>
          </a:ln>
          <a:effectLst/>
        </p:spPr>
        <p:txBody>
          <a:bodyPr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2.2</a:t>
            </a:r>
            <a:r>
              <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安全生产标准化建设的一般要求</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blinds dir="vert"/>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081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pic>
        <p:nvPicPr>
          <p:cNvPr id="290819" name="Picture 2"/>
          <p:cNvPicPr>
            <a:picLocks noChangeAspect="1"/>
          </p:cNvPicPr>
          <p:nvPr/>
        </p:nvPicPr>
        <p:blipFill>
          <a:blip r:embed="rId1"/>
          <a:srcRect b="-380"/>
          <a:stretch>
            <a:fillRect/>
          </a:stretch>
        </p:blipFill>
        <p:spPr>
          <a:xfrm>
            <a:off x="1846263" y="1125538"/>
            <a:ext cx="8137525" cy="5040312"/>
          </a:xfrm>
          <a:prstGeom prst="rect">
            <a:avLst/>
          </a:prstGeom>
          <a:noFill/>
          <a:ln w="9525">
            <a:noFill/>
          </a:ln>
        </p:spPr>
      </p:pic>
    </p:spTree>
  </p:cSld>
  <p:clrMapOvr>
    <a:masterClrMapping/>
  </p:clrMapOvr>
  <p:transition>
    <p:blinds dir="vert"/>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286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92867" name="Rectangle 2"/>
          <p:cNvSpPr>
            <a:spLocks noGrp="1"/>
          </p:cNvSpPr>
          <p:nvPr>
            <p:ph type="body"/>
          </p:nvPr>
        </p:nvSpPr>
        <p:spPr>
          <a:xfrm>
            <a:off x="2209800" y="1268413"/>
            <a:ext cx="7772400" cy="4598987"/>
          </a:xfrm>
        </p:spPr>
        <p:txBody>
          <a:bodyPr vert="horz" wrap="square" lIns="91440" tIns="45720" rIns="91440" bIns="45720" anchor="t" anchorCtr="0"/>
          <a:p>
            <a:pPr marL="0" indent="535305" eaLnBrk="1" hangingPunct="1">
              <a:buFont typeface="Wingdings" panose="05000000000000000000" pitchFamily="2" charset="2"/>
              <a:buNone/>
            </a:pPr>
            <a:r>
              <a:rPr lang="zh-CN" altLang="en-US" sz="2400" dirty="0">
                <a:solidFill>
                  <a:srgbClr val="FF0000"/>
                </a:solidFill>
              </a:rPr>
              <a:t>（</a:t>
            </a:r>
            <a:r>
              <a:rPr lang="en-US" altLang="zh-CN" sz="2400" dirty="0">
                <a:solidFill>
                  <a:srgbClr val="FF0000"/>
                </a:solidFill>
              </a:rPr>
              <a:t>2</a:t>
            </a:r>
            <a:r>
              <a:rPr lang="zh-CN" altLang="en-US" sz="2400" dirty="0">
                <a:solidFill>
                  <a:srgbClr val="FF0000"/>
                </a:solidFill>
              </a:rPr>
              <a:t>）专项预案</a:t>
            </a:r>
            <a:endParaRPr lang="zh-CN" altLang="en-US" sz="2400" dirty="0">
              <a:solidFill>
                <a:srgbClr val="FF0000"/>
              </a:solidFill>
            </a:endParaRPr>
          </a:p>
          <a:p>
            <a:pPr marL="0" indent="535305" eaLnBrk="1" hangingPunct="1">
              <a:buNone/>
            </a:pPr>
            <a:r>
              <a:rPr lang="zh-CN" altLang="en-US" sz="2400" dirty="0"/>
              <a:t>专项预案是针对某种具体的、特定类型的事故类别、危险源和应急保障（如危险物质泄漏、火灾、某一自然灾害）等而指定的计划和方案。</a:t>
            </a:r>
            <a:endParaRPr lang="zh-CN" altLang="en-US" sz="2400" dirty="0"/>
          </a:p>
        </p:txBody>
      </p:sp>
    </p:spTree>
  </p:cSld>
  <p:clrMapOvr>
    <a:masterClrMapping/>
  </p:clrMapOvr>
  <p:transition>
    <p:blinds dir="vert"/>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491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pic>
        <p:nvPicPr>
          <p:cNvPr id="294915" name="Picture 2"/>
          <p:cNvPicPr>
            <a:picLocks noChangeAspect="1"/>
          </p:cNvPicPr>
          <p:nvPr/>
        </p:nvPicPr>
        <p:blipFill>
          <a:blip r:embed="rId1"/>
          <a:srcRect l="12614" r="10806" b="6154"/>
          <a:stretch>
            <a:fillRect/>
          </a:stretch>
        </p:blipFill>
        <p:spPr>
          <a:xfrm>
            <a:off x="3071813" y="1700213"/>
            <a:ext cx="6119812" cy="2808287"/>
          </a:xfrm>
          <a:prstGeom prst="rect">
            <a:avLst/>
          </a:prstGeom>
          <a:noFill/>
          <a:ln w="9525">
            <a:noFill/>
          </a:ln>
        </p:spPr>
      </p:pic>
    </p:spTree>
  </p:cSld>
  <p:clrMapOvr>
    <a:masterClrMapping/>
  </p:clrMapOvr>
  <p:transition>
    <p:blinds dir="vert"/>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6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96963" name="Rectangle 2"/>
          <p:cNvSpPr>
            <a:spLocks noGrp="1"/>
          </p:cNvSpPr>
          <p:nvPr>
            <p:ph type="body"/>
          </p:nvPr>
        </p:nvSpPr>
        <p:spPr>
          <a:xfrm>
            <a:off x="2209800" y="1268413"/>
            <a:ext cx="7772400" cy="2016125"/>
          </a:xfrm>
        </p:spPr>
        <p:txBody>
          <a:bodyPr vert="horz" wrap="square" lIns="91440" tIns="45720" rIns="91440" bIns="45720" anchor="t" anchorCtr="0"/>
          <a:p>
            <a:pPr marL="0" indent="535305" eaLnBrk="1" hangingPunct="1">
              <a:buFont typeface="Wingdings" panose="05000000000000000000" pitchFamily="2" charset="2"/>
              <a:buNone/>
            </a:pPr>
            <a:r>
              <a:rPr lang="zh-CN" altLang="en-US" sz="2400" dirty="0">
                <a:solidFill>
                  <a:srgbClr val="FF0000"/>
                </a:solidFill>
              </a:rPr>
              <a:t>（</a:t>
            </a:r>
            <a:r>
              <a:rPr lang="en-US" altLang="zh-CN" sz="2400" dirty="0">
                <a:solidFill>
                  <a:srgbClr val="FF0000"/>
                </a:solidFill>
              </a:rPr>
              <a:t>3</a:t>
            </a:r>
            <a:r>
              <a:rPr lang="zh-CN" altLang="en-US" sz="2400" dirty="0">
                <a:solidFill>
                  <a:srgbClr val="FF0000"/>
                </a:solidFill>
              </a:rPr>
              <a:t>）现场预案</a:t>
            </a:r>
            <a:endParaRPr lang="zh-CN" altLang="en-US" sz="2400" dirty="0">
              <a:solidFill>
                <a:srgbClr val="FF0000"/>
              </a:solidFill>
            </a:endParaRPr>
          </a:p>
          <a:p>
            <a:pPr marL="0" indent="535305" eaLnBrk="1" hangingPunct="1">
              <a:buNone/>
            </a:pPr>
            <a:r>
              <a:rPr lang="zh-CN" altLang="en-US" sz="2400" dirty="0"/>
              <a:t>针对特定的具体场所（即以现场为目标），通常是该类型事故风险较大的场所、装置或重要防护区域等所制定的预案。</a:t>
            </a:r>
            <a:endParaRPr lang="zh-CN" altLang="en-US" sz="2400" dirty="0"/>
          </a:p>
        </p:txBody>
      </p:sp>
      <p:pic>
        <p:nvPicPr>
          <p:cNvPr id="296964" name="Picture 3"/>
          <p:cNvPicPr>
            <a:picLocks noChangeAspect="1"/>
          </p:cNvPicPr>
          <p:nvPr/>
        </p:nvPicPr>
        <p:blipFill>
          <a:blip r:embed="rId1"/>
          <a:srcRect l="12068" r="12943"/>
          <a:stretch>
            <a:fillRect/>
          </a:stretch>
        </p:blipFill>
        <p:spPr>
          <a:xfrm>
            <a:off x="1919288" y="3533775"/>
            <a:ext cx="6913562" cy="2401888"/>
          </a:xfrm>
          <a:prstGeom prst="rect">
            <a:avLst/>
          </a:prstGeom>
          <a:noFill/>
          <a:ln w="9525">
            <a:noFill/>
          </a:ln>
        </p:spPr>
      </p:pic>
    </p:spTree>
  </p:cSld>
  <p:clrMapOvr>
    <a:masterClrMapping/>
  </p:clrMapOvr>
  <p:transition>
    <p:blinds dir="vert"/>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901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99011" name="Rectangle 2"/>
          <p:cNvSpPr>
            <a:spLocks noGrp="1"/>
          </p:cNvSpPr>
          <p:nvPr>
            <p:ph type="body"/>
          </p:nvPr>
        </p:nvSpPr>
        <p:spPr>
          <a:xfrm>
            <a:off x="2208213" y="2133600"/>
            <a:ext cx="7772400" cy="1295400"/>
          </a:xfrm>
        </p:spPr>
        <p:txBody>
          <a:bodyPr vert="horz" wrap="square" lIns="91440" tIns="45720" rIns="91440" bIns="45720" anchor="t" anchorCtr="0"/>
          <a:p>
            <a:pPr marL="0" indent="535305" eaLnBrk="1" hangingPunct="1"/>
            <a:r>
              <a:rPr lang="zh-CN" altLang="en-US" sz="2400" dirty="0"/>
              <a:t>事故应急预案管理工作主要包括，应急预案的评审与发布、宣贯、培训、演练、修订、更新等内容。</a:t>
            </a:r>
            <a:endParaRPr lang="zh-CN" altLang="en-US" sz="2400" dirty="0"/>
          </a:p>
        </p:txBody>
      </p:sp>
      <p:sp>
        <p:nvSpPr>
          <p:cNvPr id="10" name="矩形 9"/>
          <p:cNvSpPr/>
          <p:nvPr/>
        </p:nvSpPr>
        <p:spPr>
          <a:xfrm>
            <a:off x="2351584" y="1052736"/>
            <a:ext cx="7407274"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3.11.4</a:t>
            </a:r>
            <a:r>
              <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应急预案的评审与发布</a:t>
            </a: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blinds dir="vert"/>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105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01059" name="Rectangle 2"/>
          <p:cNvSpPr>
            <a:spLocks noGrp="1"/>
          </p:cNvSpPr>
          <p:nvPr>
            <p:ph type="body"/>
          </p:nvPr>
        </p:nvSpPr>
        <p:spPr>
          <a:xfrm>
            <a:off x="2209800" y="1268413"/>
            <a:ext cx="7772400" cy="4598987"/>
          </a:xfrm>
        </p:spPr>
        <p:txBody>
          <a:bodyPr vert="horz" wrap="square" lIns="91440" tIns="45720" rIns="91440" bIns="45720" anchor="t" anchorCtr="0"/>
          <a:p>
            <a:pPr eaLnBrk="1" hangingPunct="1"/>
            <a:r>
              <a:rPr lang="zh-CN" altLang="en-US" sz="2400" dirty="0">
                <a:solidFill>
                  <a:srgbClr val="0000CC"/>
                </a:solidFill>
              </a:rPr>
              <a:t>一、</a:t>
            </a:r>
            <a:r>
              <a:rPr lang="en-US" altLang="zh-CN" sz="2400" dirty="0">
                <a:solidFill>
                  <a:srgbClr val="0000CC"/>
                </a:solidFill>
              </a:rPr>
              <a:t>内部评审</a:t>
            </a:r>
            <a:endParaRPr lang="en-US" altLang="zh-CN" sz="2400" dirty="0">
              <a:solidFill>
                <a:srgbClr val="0000CC"/>
              </a:solidFill>
            </a:endParaRPr>
          </a:p>
          <a:p>
            <a:pPr eaLnBrk="1" hangingPunct="1">
              <a:buFont typeface="Wingdings" panose="05000000000000000000" pitchFamily="2" charset="2"/>
              <a:buChar char="p"/>
            </a:pPr>
            <a:r>
              <a:rPr lang="zh-CN" altLang="en-US" sz="2400" dirty="0"/>
              <a:t>内部评审是指编制小组内部组织的评审。</a:t>
            </a:r>
            <a:endParaRPr lang="zh-CN" altLang="en-US" sz="2400" dirty="0"/>
          </a:p>
          <a:p>
            <a:pPr eaLnBrk="1" hangingPunct="1">
              <a:buFont typeface="Wingdings" panose="05000000000000000000" pitchFamily="2" charset="2"/>
              <a:buChar char="p"/>
            </a:pPr>
            <a:r>
              <a:rPr lang="zh-CN" altLang="en-US" dirty="0">
                <a:solidFill>
                  <a:srgbClr val="6600CC"/>
                </a:solidFill>
              </a:rPr>
              <a:t>作用：</a:t>
            </a:r>
            <a:r>
              <a:rPr lang="zh-CN" altLang="en-US" sz="2400" dirty="0"/>
              <a:t>内部评审工作完成之后，水利建设相关单位可以根据实际情况对预案进行修订。如果涉及外部资源，应进行外部评审。如果不涉及外部资源，根据情况或上级部门的意见而定。  </a:t>
            </a:r>
            <a:endParaRPr lang="zh-CN" altLang="en-US" sz="2400" dirty="0"/>
          </a:p>
        </p:txBody>
      </p:sp>
    </p:spTree>
  </p:cSld>
  <p:clrMapOvr>
    <a:masterClrMapping/>
  </p:clrMapOvr>
  <p:transition>
    <p:blinds dir="vert"/>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310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03107" name="Rectangle 2"/>
          <p:cNvSpPr>
            <a:spLocks noGrp="1"/>
          </p:cNvSpPr>
          <p:nvPr>
            <p:ph type="body"/>
          </p:nvPr>
        </p:nvSpPr>
        <p:spPr>
          <a:xfrm>
            <a:off x="2209800" y="1268413"/>
            <a:ext cx="7772400" cy="4598987"/>
          </a:xfrm>
        </p:spPr>
        <p:txBody>
          <a:bodyPr vert="horz" wrap="square" lIns="91440" tIns="45720" rIns="91440" bIns="45720" anchor="t" anchorCtr="0"/>
          <a:p>
            <a:pPr eaLnBrk="1" hangingPunct="1"/>
            <a:r>
              <a:rPr lang="zh-CN" altLang="en-US" sz="2400" dirty="0">
                <a:solidFill>
                  <a:srgbClr val="0000CC"/>
                </a:solidFill>
              </a:rPr>
              <a:t>二、</a:t>
            </a:r>
            <a:r>
              <a:rPr lang="en-US" altLang="zh-CN" sz="2400" dirty="0">
                <a:solidFill>
                  <a:srgbClr val="0000CC"/>
                </a:solidFill>
              </a:rPr>
              <a:t>外部评审</a:t>
            </a:r>
            <a:endParaRPr lang="en-US" altLang="zh-CN" sz="2400" dirty="0">
              <a:solidFill>
                <a:srgbClr val="0000CC"/>
              </a:solidFill>
            </a:endParaRPr>
          </a:p>
          <a:p>
            <a:pPr eaLnBrk="1" hangingPunct="1">
              <a:buFont typeface="Wingdings" panose="05000000000000000000" pitchFamily="2" charset="2"/>
              <a:buChar char="p"/>
            </a:pPr>
            <a:r>
              <a:rPr lang="zh-CN" altLang="en-US" sz="2400" dirty="0"/>
              <a:t>外部评审是水利建设相关单位组织本地或外地同行专家、上级机构、社区及有关政府部门对应急预案进行评议。</a:t>
            </a:r>
            <a:endParaRPr lang="zh-CN" altLang="en-US" sz="2400" dirty="0"/>
          </a:p>
          <a:p>
            <a:pPr eaLnBrk="1" hangingPunct="1">
              <a:buFont typeface="Wingdings" panose="05000000000000000000" pitchFamily="2" charset="2"/>
              <a:buChar char="p"/>
            </a:pPr>
            <a:r>
              <a:rPr lang="zh-CN" altLang="en-US" dirty="0">
                <a:solidFill>
                  <a:srgbClr val="6600CC"/>
                </a:solidFill>
              </a:rPr>
              <a:t>作用：</a:t>
            </a:r>
            <a:r>
              <a:rPr lang="zh-CN" altLang="en-US" sz="2400" dirty="0"/>
              <a:t>外部评审的主要作用是确保应急预案中规定的各项内容被所有部门接受。</a:t>
            </a:r>
            <a:endParaRPr lang="zh-CN" altLang="en-US" sz="2400" dirty="0"/>
          </a:p>
        </p:txBody>
      </p:sp>
    </p:spTree>
  </p:cSld>
  <p:clrMapOvr>
    <a:masterClrMapping/>
  </p:clrMapOvr>
  <p:transition>
    <p:blinds dir="vert"/>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515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05155" name="Rectangle 2"/>
          <p:cNvSpPr>
            <a:spLocks noGrp="1"/>
          </p:cNvSpPr>
          <p:nvPr>
            <p:ph type="body"/>
          </p:nvPr>
        </p:nvSpPr>
        <p:spPr/>
        <p:txBody>
          <a:bodyPr vert="horz" wrap="square" lIns="91440" tIns="45720" rIns="91440" bIns="45720" anchor="t" anchorCtr="0"/>
          <a:p>
            <a:pPr marL="0" indent="535305" eaLnBrk="1" hangingPunct="1">
              <a:lnSpc>
                <a:spcPct val="90000"/>
              </a:lnSpc>
            </a:pPr>
            <a:r>
              <a:rPr lang="zh-CN" altLang="en-US" sz="2400" dirty="0"/>
              <a:t>地方各级安全生产监督管理部门的应急预案，应当报同级人民政府和上一级安全生产监督管理部门备案。</a:t>
            </a:r>
            <a:endParaRPr lang="zh-CN" altLang="en-US" sz="2400" dirty="0"/>
          </a:p>
          <a:p>
            <a:pPr marL="0" indent="535305" eaLnBrk="1" hangingPunct="1">
              <a:lnSpc>
                <a:spcPct val="90000"/>
              </a:lnSpc>
            </a:pPr>
            <a:r>
              <a:rPr lang="zh-CN" altLang="en-US" sz="2400" dirty="0"/>
              <a:t>其他负有安全生产监督管理职责的部门的应急预案，应当抄送同级安全生产监督管理部门。</a:t>
            </a:r>
            <a:endParaRPr lang="zh-CN" altLang="en-US" sz="2400" dirty="0"/>
          </a:p>
          <a:p>
            <a:pPr marL="0" indent="535305" eaLnBrk="1" hangingPunct="1">
              <a:lnSpc>
                <a:spcPct val="90000"/>
              </a:lnSpc>
            </a:pPr>
            <a:r>
              <a:rPr lang="zh-CN" altLang="en-US" sz="2400" dirty="0"/>
              <a:t>中央管理的总公司的综合应急预案和专项应急预案，报国务院国有资产监督管理部门、国务院安全生产监督管理部门和国务院有关主管部门备案；其所属单位的应急预案分别抄送所在地的省、自治区、直辖市或者设区的市人民政府安全生产监督管理部门和有关主管部门备案。</a:t>
            </a:r>
            <a:endParaRPr lang="zh-CN" altLang="en-US" sz="2400" dirty="0"/>
          </a:p>
        </p:txBody>
      </p:sp>
      <p:sp>
        <p:nvSpPr>
          <p:cNvPr id="9" name="矩形 8"/>
          <p:cNvSpPr/>
          <p:nvPr/>
        </p:nvSpPr>
        <p:spPr>
          <a:xfrm>
            <a:off x="2351584" y="1052736"/>
            <a:ext cx="7407274"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3.11.5</a:t>
            </a:r>
            <a:r>
              <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应急预案的备案</a:t>
            </a: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blinds dir="vert"/>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0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07203" name="Rectangle 2"/>
          <p:cNvSpPr>
            <a:spLocks noGrp="1"/>
          </p:cNvSpPr>
          <p:nvPr>
            <p:ph type="body"/>
          </p:nvPr>
        </p:nvSpPr>
        <p:spPr>
          <a:xfrm>
            <a:off x="2208213" y="1196975"/>
            <a:ext cx="7772400" cy="3886200"/>
          </a:xfrm>
        </p:spPr>
        <p:txBody>
          <a:bodyPr vert="horz" wrap="square" lIns="91440" tIns="45720" rIns="91440" bIns="45720" anchor="t" anchorCtr="0"/>
          <a:p>
            <a:pPr marL="0" indent="535305" eaLnBrk="1" hangingPunct="1"/>
            <a:r>
              <a:rPr lang="zh-CN" altLang="en-US" sz="2400" dirty="0"/>
              <a:t>生产经营单位申请应急预案备案，应当提交以下材料：</a:t>
            </a:r>
            <a:endParaRPr lang="zh-CN" altLang="en-US" sz="2400" dirty="0"/>
          </a:p>
          <a:p>
            <a:pPr marL="0" indent="535305" eaLnBrk="1" hangingPunct="1"/>
            <a:r>
              <a:rPr lang="en-US" altLang="zh-CN" sz="2400" dirty="0"/>
              <a:t>1</a:t>
            </a:r>
            <a:r>
              <a:rPr lang="zh-CN" altLang="en-US" sz="2400" dirty="0"/>
              <a:t>）  应急预案备案申请表；</a:t>
            </a:r>
            <a:endParaRPr lang="zh-CN" altLang="en-US" sz="2400" dirty="0"/>
          </a:p>
          <a:p>
            <a:pPr marL="0" indent="535305" eaLnBrk="1" hangingPunct="1"/>
            <a:r>
              <a:rPr lang="en-US" altLang="zh-CN" sz="2400" dirty="0"/>
              <a:t>2</a:t>
            </a:r>
            <a:r>
              <a:rPr lang="zh-CN" altLang="en-US" sz="2400" dirty="0"/>
              <a:t>） </a:t>
            </a:r>
            <a:r>
              <a:rPr lang="en-US" altLang="zh-CN" sz="2400" dirty="0"/>
              <a:t>应急预案评审或者论证意见；</a:t>
            </a:r>
            <a:endParaRPr lang="en-US" altLang="zh-CN" sz="2400" dirty="0"/>
          </a:p>
          <a:p>
            <a:pPr marL="0" indent="535305" eaLnBrk="1" hangingPunct="1"/>
            <a:r>
              <a:rPr lang="en-US" altLang="zh-CN" sz="2400" dirty="0"/>
              <a:t>3</a:t>
            </a:r>
            <a:r>
              <a:rPr lang="zh-CN" altLang="en-US" sz="2400" dirty="0"/>
              <a:t>）</a:t>
            </a:r>
            <a:r>
              <a:rPr lang="en-US" altLang="zh-CN" sz="2400" dirty="0"/>
              <a:t>应急预案文本及电子文档。</a:t>
            </a:r>
            <a:endParaRPr lang="en-US" altLang="zh-CN" sz="2400" dirty="0"/>
          </a:p>
        </p:txBody>
      </p:sp>
    </p:spTree>
  </p:cSld>
  <p:clrMapOvr>
    <a:masterClrMapping/>
  </p:clrMapOvr>
  <p:transition>
    <p:blinds dir="vert"/>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925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09251" name="Rectangle 2"/>
          <p:cNvSpPr>
            <a:spLocks noGrp="1"/>
          </p:cNvSpPr>
          <p:nvPr>
            <p:ph type="body"/>
          </p:nvPr>
        </p:nvSpPr>
        <p:spPr>
          <a:xfrm>
            <a:off x="1919288" y="1773238"/>
            <a:ext cx="8132762" cy="3886200"/>
          </a:xfrm>
        </p:spPr>
        <p:txBody>
          <a:bodyPr vert="horz" wrap="square" lIns="91440" tIns="45720" rIns="91440" bIns="45720" anchor="t" anchorCtr="0"/>
          <a:p>
            <a:pPr marL="0" indent="535305" eaLnBrk="1" hangingPunct="1">
              <a:lnSpc>
                <a:spcPct val="80000"/>
              </a:lnSpc>
            </a:pPr>
            <a:r>
              <a:rPr lang="zh-CN" altLang="en-US" sz="2400" dirty="0"/>
              <a:t>应就下述情况对应急预案进行定期和不定期的修改或修订：</a:t>
            </a:r>
            <a:endParaRPr lang="zh-CN" altLang="en-US" sz="2400" dirty="0"/>
          </a:p>
          <a:p>
            <a:pPr marL="0" indent="535305" eaLnBrk="1" hangingPunct="1">
              <a:lnSpc>
                <a:spcPct val="80000"/>
              </a:lnSpc>
            </a:pPr>
            <a:r>
              <a:rPr lang="zh-CN" altLang="en-US" sz="2400" dirty="0"/>
              <a:t>（</a:t>
            </a:r>
            <a:r>
              <a:rPr lang="en-US" altLang="zh-CN" sz="2400" dirty="0"/>
              <a:t>1</a:t>
            </a:r>
            <a:r>
              <a:rPr lang="zh-CN" altLang="en-US" sz="2400" dirty="0"/>
              <a:t>）日常应急管理中发现预案的缺陷；</a:t>
            </a:r>
            <a:endParaRPr lang="zh-CN" altLang="en-US" sz="2400" dirty="0"/>
          </a:p>
          <a:p>
            <a:pPr marL="0" indent="535305" eaLnBrk="1" hangingPunct="1">
              <a:lnSpc>
                <a:spcPct val="80000"/>
              </a:lnSpc>
            </a:pPr>
            <a:r>
              <a:rPr lang="zh-CN" altLang="en-US" sz="2400" dirty="0"/>
              <a:t>（</a:t>
            </a:r>
            <a:r>
              <a:rPr lang="en-US" altLang="zh-CN" sz="2400" dirty="0"/>
              <a:t>2</a:t>
            </a:r>
            <a:r>
              <a:rPr lang="zh-CN" altLang="en-US" sz="2400" dirty="0"/>
              <a:t>）训练或演练过程中发现预案的缺陷；</a:t>
            </a:r>
            <a:endParaRPr lang="zh-CN" altLang="en-US" sz="2400" dirty="0"/>
          </a:p>
          <a:p>
            <a:pPr marL="0" indent="535305" eaLnBrk="1" hangingPunct="1">
              <a:lnSpc>
                <a:spcPct val="80000"/>
              </a:lnSpc>
            </a:pPr>
            <a:r>
              <a:rPr lang="zh-CN" altLang="en-US" sz="2400" dirty="0"/>
              <a:t>（</a:t>
            </a:r>
            <a:r>
              <a:rPr lang="en-US" altLang="zh-CN" sz="2400" dirty="0"/>
              <a:t>3</a:t>
            </a:r>
            <a:r>
              <a:rPr lang="zh-CN" altLang="en-US" sz="2400" dirty="0"/>
              <a:t>）实际应急过程中发现预案的缺陷；</a:t>
            </a:r>
            <a:endParaRPr lang="zh-CN" altLang="en-US" sz="2400" dirty="0"/>
          </a:p>
          <a:p>
            <a:pPr marL="0" indent="535305" eaLnBrk="1" hangingPunct="1">
              <a:lnSpc>
                <a:spcPct val="80000"/>
              </a:lnSpc>
            </a:pPr>
            <a:r>
              <a:rPr lang="zh-CN" altLang="en-US" sz="2400" dirty="0"/>
              <a:t>（</a:t>
            </a:r>
            <a:r>
              <a:rPr lang="en-US" altLang="zh-CN" sz="2400" dirty="0"/>
              <a:t>4</a:t>
            </a:r>
            <a:r>
              <a:rPr lang="zh-CN" altLang="en-US" sz="2400" dirty="0"/>
              <a:t>）组织机构发生变化；</a:t>
            </a:r>
            <a:endParaRPr lang="zh-CN" altLang="en-US" sz="2400" dirty="0"/>
          </a:p>
          <a:p>
            <a:pPr marL="0" indent="535305" eaLnBrk="1" hangingPunct="1">
              <a:lnSpc>
                <a:spcPct val="80000"/>
              </a:lnSpc>
            </a:pPr>
            <a:r>
              <a:rPr lang="zh-CN" altLang="en-US" sz="2400" dirty="0"/>
              <a:t>（</a:t>
            </a:r>
            <a:r>
              <a:rPr lang="en-US" altLang="zh-CN" sz="2400" dirty="0"/>
              <a:t>5</a:t>
            </a:r>
            <a:r>
              <a:rPr lang="zh-CN" altLang="en-US" sz="2400" dirty="0"/>
              <a:t>）原材料、生产工艺的危险性发生变化；</a:t>
            </a:r>
            <a:endParaRPr lang="zh-CN" altLang="en-US" sz="2400" dirty="0"/>
          </a:p>
          <a:p>
            <a:pPr marL="0" indent="535305" eaLnBrk="1" hangingPunct="1">
              <a:lnSpc>
                <a:spcPct val="80000"/>
              </a:lnSpc>
            </a:pPr>
            <a:r>
              <a:rPr lang="zh-CN" altLang="en-US" sz="2400" dirty="0"/>
              <a:t>（</a:t>
            </a:r>
            <a:r>
              <a:rPr lang="en-US" altLang="zh-CN" sz="2400" dirty="0"/>
              <a:t>6</a:t>
            </a:r>
            <a:r>
              <a:rPr lang="zh-CN" altLang="en-US" sz="2400" dirty="0"/>
              <a:t>）施工区域范围的变化；</a:t>
            </a:r>
            <a:endParaRPr lang="zh-CN" altLang="en-US" sz="2400" dirty="0"/>
          </a:p>
          <a:p>
            <a:pPr marL="0" indent="535305" eaLnBrk="1" hangingPunct="1">
              <a:lnSpc>
                <a:spcPct val="80000"/>
              </a:lnSpc>
            </a:pPr>
            <a:r>
              <a:rPr lang="zh-CN" altLang="en-US" sz="2400" dirty="0"/>
              <a:t>（</a:t>
            </a:r>
            <a:r>
              <a:rPr lang="en-US" altLang="zh-CN" sz="2400" dirty="0"/>
              <a:t>7</a:t>
            </a:r>
            <a:r>
              <a:rPr lang="zh-CN" altLang="en-US" sz="2400" dirty="0"/>
              <a:t>）布局、消防设施等发生变化；</a:t>
            </a:r>
            <a:endParaRPr lang="zh-CN" altLang="en-US" sz="2400" dirty="0"/>
          </a:p>
          <a:p>
            <a:pPr marL="0" indent="535305" eaLnBrk="1" hangingPunct="1">
              <a:lnSpc>
                <a:spcPct val="80000"/>
              </a:lnSpc>
            </a:pPr>
            <a:r>
              <a:rPr lang="zh-CN" altLang="en-US" sz="2400" dirty="0"/>
              <a:t>（</a:t>
            </a:r>
            <a:r>
              <a:rPr lang="en-US" altLang="zh-CN" sz="2400" dirty="0"/>
              <a:t>8</a:t>
            </a:r>
            <a:r>
              <a:rPr lang="zh-CN" altLang="en-US" sz="2400" dirty="0"/>
              <a:t>）人员及通信方式发生变化；</a:t>
            </a:r>
            <a:endParaRPr lang="zh-CN" altLang="en-US" sz="2400" dirty="0"/>
          </a:p>
          <a:p>
            <a:pPr marL="0" indent="535305" eaLnBrk="1" hangingPunct="1">
              <a:lnSpc>
                <a:spcPct val="80000"/>
              </a:lnSpc>
            </a:pPr>
            <a:r>
              <a:rPr lang="zh-CN" altLang="en-US" sz="2400" dirty="0"/>
              <a:t>（</a:t>
            </a:r>
            <a:r>
              <a:rPr lang="en-US" altLang="zh-CN" sz="2400" dirty="0"/>
              <a:t>9</a:t>
            </a:r>
            <a:r>
              <a:rPr lang="zh-CN" altLang="en-US" sz="2400" dirty="0"/>
              <a:t>）有关法律法规标准发生变化；</a:t>
            </a:r>
            <a:endParaRPr lang="zh-CN" altLang="en-US" sz="2400" dirty="0"/>
          </a:p>
          <a:p>
            <a:pPr marL="0" indent="535305" eaLnBrk="1" hangingPunct="1">
              <a:lnSpc>
                <a:spcPct val="80000"/>
              </a:lnSpc>
            </a:pPr>
            <a:r>
              <a:rPr lang="zh-CN" altLang="en-US" sz="2400" dirty="0"/>
              <a:t>（</a:t>
            </a:r>
            <a:r>
              <a:rPr lang="en-US" altLang="zh-CN" sz="2400" dirty="0"/>
              <a:t>10</a:t>
            </a:r>
            <a:r>
              <a:rPr lang="zh-CN" altLang="en-US" sz="2400" dirty="0"/>
              <a:t>）其他情况。</a:t>
            </a:r>
            <a:endParaRPr lang="zh-CN" altLang="en-US" sz="2400" dirty="0"/>
          </a:p>
        </p:txBody>
      </p:sp>
      <p:sp>
        <p:nvSpPr>
          <p:cNvPr id="9" name="矩形 8"/>
          <p:cNvSpPr/>
          <p:nvPr/>
        </p:nvSpPr>
        <p:spPr>
          <a:xfrm>
            <a:off x="2351584" y="1052736"/>
            <a:ext cx="7407274"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3.11.6</a:t>
            </a:r>
            <a:r>
              <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应急预案的修改或修订</a:t>
            </a: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3795" name="Text Box 3"/>
          <p:cNvSpPr txBox="1"/>
          <p:nvPr/>
        </p:nvSpPr>
        <p:spPr>
          <a:xfrm>
            <a:off x="2063750" y="1833563"/>
            <a:ext cx="8208963" cy="3969385"/>
          </a:xfrm>
          <a:prstGeom prst="rect">
            <a:avLst/>
          </a:prstGeom>
          <a:noFill/>
          <a:ln w="9525">
            <a:noFill/>
          </a:ln>
        </p:spPr>
        <p:txBody>
          <a:bodyPr>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50000"/>
              </a:lnSpc>
              <a:spcBef>
                <a:spcPct val="50000"/>
              </a:spcBef>
            </a:pPr>
            <a:r>
              <a:rPr lang="en-US" altLang="zh-CN" sz="2400" b="0" dirty="0"/>
              <a:t>《</a:t>
            </a:r>
            <a:r>
              <a:rPr lang="zh-CN" altLang="en-US" sz="2400" b="0" dirty="0"/>
              <a:t>基本规范</a:t>
            </a:r>
            <a:r>
              <a:rPr lang="en-US" altLang="zh-CN" sz="2400" b="0" dirty="0"/>
              <a:t>》</a:t>
            </a:r>
            <a:r>
              <a:rPr lang="zh-CN" altLang="en-US" sz="2400" b="0" dirty="0"/>
              <a:t>共分为范围、规范性引用文件、术语和定义、一般要求、核心要求等五章。在核心要求这一章，对企业安全生产工作的安全目标、组织机构、安全投入、安全管理制度、人员教育培训、设备设施运行管理、作业安全管理、隐患排查和治理、重大危险源监控、职业健康、应急救援、事故的报告和调查处理、绩效评定和持续改进等方面的内容作了具体规定。</a:t>
            </a:r>
            <a:endParaRPr lang="zh-CN" altLang="en-US" sz="2400" b="0" dirty="0"/>
          </a:p>
        </p:txBody>
      </p:sp>
      <p:sp>
        <p:nvSpPr>
          <p:cNvPr id="2" name="矩形 1"/>
          <p:cNvSpPr/>
          <p:nvPr/>
        </p:nvSpPr>
        <p:spPr>
          <a:xfrm>
            <a:off x="2063750" y="1250221"/>
            <a:ext cx="5976465" cy="521970"/>
          </a:xfrm>
          <a:prstGeom prst="rect">
            <a:avLst/>
          </a:prstGeom>
          <a:noFill/>
          <a:ln>
            <a:noFill/>
          </a:ln>
          <a:effectLst/>
        </p:spPr>
        <p:txBody>
          <a:bodyPr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2.3</a:t>
            </a:r>
            <a:r>
              <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安全生产标准化建设的主要内容</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blinds dir="vert"/>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129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11299" name="Rectangle 2"/>
          <p:cNvSpPr>
            <a:spLocks noGrp="1"/>
          </p:cNvSpPr>
          <p:nvPr>
            <p:ph type="body"/>
          </p:nvPr>
        </p:nvSpPr>
        <p:spPr>
          <a:xfrm>
            <a:off x="2208213" y="2276475"/>
            <a:ext cx="7772400" cy="3384550"/>
          </a:xfrm>
        </p:spPr>
        <p:txBody>
          <a:bodyPr vert="horz" wrap="square" lIns="91440" tIns="45720" rIns="91440" bIns="45720" anchor="t" anchorCtr="0"/>
          <a:p>
            <a:pPr marL="0" indent="627380" eaLnBrk="1" hangingPunct="1"/>
            <a:r>
              <a:rPr lang="zh-CN" altLang="en-US" sz="2400" dirty="0">
                <a:solidFill>
                  <a:srgbClr val="FF0000"/>
                </a:solidFill>
              </a:rPr>
              <a:t>一、  </a:t>
            </a:r>
            <a:r>
              <a:rPr lang="en-US" altLang="zh-CN" sz="2400" dirty="0">
                <a:solidFill>
                  <a:srgbClr val="FF0000"/>
                </a:solidFill>
              </a:rPr>
              <a:t>应急预案的培训</a:t>
            </a:r>
            <a:endParaRPr lang="en-US" altLang="zh-CN" sz="2400" dirty="0">
              <a:solidFill>
                <a:srgbClr val="FF0000"/>
              </a:solidFill>
            </a:endParaRPr>
          </a:p>
          <a:p>
            <a:pPr marL="0" indent="627380" eaLnBrk="1" hangingPunct="1"/>
            <a:r>
              <a:rPr lang="zh-CN" altLang="en-US" sz="2400" dirty="0">
                <a:solidFill>
                  <a:srgbClr val="0000CC"/>
                </a:solidFill>
              </a:rPr>
              <a:t>（</a:t>
            </a:r>
            <a:r>
              <a:rPr lang="en-US" altLang="zh-CN" sz="2400" dirty="0">
                <a:solidFill>
                  <a:srgbClr val="0000CC"/>
                </a:solidFill>
              </a:rPr>
              <a:t>1</a:t>
            </a:r>
            <a:r>
              <a:rPr lang="zh-CN" altLang="en-US" sz="2400" dirty="0">
                <a:solidFill>
                  <a:srgbClr val="0000CC"/>
                </a:solidFill>
              </a:rPr>
              <a:t>）应急培训计划的制定程序</a:t>
            </a:r>
            <a:endParaRPr lang="zh-CN" altLang="en-US" sz="2400" dirty="0">
              <a:solidFill>
                <a:srgbClr val="0000CC"/>
              </a:solidFill>
            </a:endParaRPr>
          </a:p>
          <a:p>
            <a:pPr marL="0" indent="627380" eaLnBrk="1" hangingPunct="1"/>
            <a:r>
              <a:rPr lang="en-US" altLang="zh-CN" sz="2400" dirty="0">
                <a:latin typeface="宋体" panose="02010600030101010101" pitchFamily="2" charset="-122"/>
              </a:rPr>
              <a:t>1</a:t>
            </a:r>
            <a:r>
              <a:rPr lang="zh-CN" altLang="en-US" sz="2400" dirty="0">
                <a:latin typeface="宋体" panose="02010600030101010101" pitchFamily="2" charset="-122"/>
              </a:rPr>
              <a:t>）确定必要步骤（任务要素）及其顺序。</a:t>
            </a:r>
            <a:endParaRPr lang="zh-CN" altLang="en-US" sz="2400" dirty="0">
              <a:latin typeface="宋体" panose="02010600030101010101" pitchFamily="2" charset="-122"/>
            </a:endParaRPr>
          </a:p>
          <a:p>
            <a:pPr marL="0" indent="627380" eaLnBrk="1" hangingPunct="1"/>
            <a:r>
              <a:rPr lang="en-US" altLang="zh-CN" sz="2400" dirty="0">
                <a:latin typeface="宋体" panose="02010600030101010101" pitchFamily="2" charset="-122"/>
              </a:rPr>
              <a:t>2</a:t>
            </a:r>
            <a:r>
              <a:rPr lang="zh-CN" altLang="en-US" sz="2400" dirty="0">
                <a:latin typeface="宋体" panose="02010600030101010101" pitchFamily="2" charset="-122"/>
              </a:rPr>
              <a:t>）辨识执行任务的条件。</a:t>
            </a:r>
            <a:endParaRPr lang="zh-CN" altLang="en-US" sz="2400" dirty="0">
              <a:latin typeface="宋体" panose="02010600030101010101" pitchFamily="2" charset="-122"/>
            </a:endParaRPr>
          </a:p>
          <a:p>
            <a:pPr marL="0" indent="627380" eaLnBrk="1" hangingPunct="1"/>
            <a:r>
              <a:rPr lang="en-US" altLang="zh-CN" sz="2400" dirty="0">
                <a:latin typeface="宋体" panose="02010600030101010101" pitchFamily="2" charset="-122"/>
              </a:rPr>
              <a:t>3</a:t>
            </a:r>
            <a:r>
              <a:rPr lang="zh-CN" altLang="en-US" sz="2400" dirty="0">
                <a:latin typeface="宋体" panose="02010600030101010101" pitchFamily="2" charset="-122"/>
              </a:rPr>
              <a:t>）识别任务开始和结束的提示。</a:t>
            </a:r>
            <a:endParaRPr lang="zh-CN" altLang="en-US" sz="2400" dirty="0">
              <a:latin typeface="宋体" panose="02010600030101010101" pitchFamily="2" charset="-122"/>
            </a:endParaRPr>
          </a:p>
        </p:txBody>
      </p:sp>
      <p:sp>
        <p:nvSpPr>
          <p:cNvPr id="9" name="矩形 8"/>
          <p:cNvSpPr/>
          <p:nvPr/>
        </p:nvSpPr>
        <p:spPr>
          <a:xfrm>
            <a:off x="2351584" y="1052736"/>
            <a:ext cx="7407274"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3.11.7</a:t>
            </a:r>
            <a:r>
              <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应急培训与演练</a:t>
            </a: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blinds dir="vert"/>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334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13347" name="Rectangle 2"/>
          <p:cNvSpPr>
            <a:spLocks noGrp="1"/>
          </p:cNvSpPr>
          <p:nvPr>
            <p:ph type="body"/>
          </p:nvPr>
        </p:nvSpPr>
        <p:spPr>
          <a:xfrm>
            <a:off x="2135188" y="1557338"/>
            <a:ext cx="7772400" cy="3095625"/>
          </a:xfrm>
        </p:spPr>
        <p:txBody>
          <a:bodyPr vert="horz" wrap="square" lIns="91440" tIns="45720" rIns="91440" bIns="45720" anchor="t" anchorCtr="0"/>
          <a:p>
            <a:pPr eaLnBrk="1" hangingPunct="1"/>
            <a:r>
              <a:rPr lang="en-US" altLang="zh-CN" sz="2400" dirty="0">
                <a:latin typeface="宋体" panose="02010600030101010101" pitchFamily="2" charset="-122"/>
              </a:rPr>
              <a:t>4</a:t>
            </a:r>
            <a:r>
              <a:rPr lang="zh-CN" altLang="en-US" sz="2400" dirty="0">
                <a:latin typeface="宋体" panose="02010600030101010101" pitchFamily="2" charset="-122"/>
              </a:rPr>
              <a:t>）执行任务的固定标准。</a:t>
            </a:r>
            <a:endParaRPr lang="zh-CN" altLang="en-US" sz="2400" dirty="0">
              <a:latin typeface="宋体" panose="02010600030101010101" pitchFamily="2" charset="-122"/>
            </a:endParaRPr>
          </a:p>
          <a:p>
            <a:pPr eaLnBrk="1" hangingPunct="1"/>
            <a:r>
              <a:rPr lang="en-US" altLang="zh-CN" sz="2400" dirty="0">
                <a:latin typeface="宋体" panose="02010600030101010101" pitchFamily="2" charset="-122"/>
              </a:rPr>
              <a:t>5</a:t>
            </a:r>
            <a:r>
              <a:rPr lang="zh-CN" altLang="en-US" sz="2400" dirty="0">
                <a:latin typeface="宋体" panose="02010600030101010101" pitchFamily="2" charset="-122"/>
              </a:rPr>
              <a:t>）辨识每项任务的所要求的技能和类型（例如，体力和脑力的）。</a:t>
            </a:r>
            <a:endParaRPr lang="zh-CN" altLang="en-US" sz="2400" dirty="0">
              <a:latin typeface="宋体" panose="02010600030101010101" pitchFamily="2" charset="-122"/>
            </a:endParaRPr>
          </a:p>
          <a:p>
            <a:pPr eaLnBrk="1" hangingPunct="1"/>
            <a:r>
              <a:rPr lang="en-US" altLang="zh-CN" sz="2400" dirty="0">
                <a:latin typeface="宋体" panose="02010600030101010101" pitchFamily="2" charset="-122"/>
              </a:rPr>
              <a:t>6</a:t>
            </a:r>
            <a:r>
              <a:rPr lang="zh-CN" altLang="en-US" sz="2400" dirty="0">
                <a:latin typeface="宋体" panose="02010600030101010101" pitchFamily="2" charset="-122"/>
              </a:rPr>
              <a:t>）辨识支持每个人技能的必要知识。</a:t>
            </a:r>
            <a:endParaRPr lang="zh-CN" altLang="en-US" sz="2400" dirty="0">
              <a:latin typeface="宋体" panose="02010600030101010101" pitchFamily="2" charset="-122"/>
            </a:endParaRPr>
          </a:p>
          <a:p>
            <a:pPr eaLnBrk="1" hangingPunct="1"/>
            <a:r>
              <a:rPr lang="en-US" altLang="zh-CN" sz="2400" dirty="0">
                <a:latin typeface="宋体" panose="02010600030101010101" pitchFamily="2" charset="-122"/>
              </a:rPr>
              <a:t>7</a:t>
            </a:r>
            <a:r>
              <a:rPr lang="zh-CN" altLang="en-US" sz="2400" dirty="0">
                <a:latin typeface="宋体" panose="02010600030101010101" pitchFamily="2" charset="-122"/>
              </a:rPr>
              <a:t>）继续分析任务，直到受训者的技能和知识符合工程建设最低选择基准（高中毕业生的程度）。</a:t>
            </a:r>
            <a:endParaRPr lang="zh-CN" altLang="en-US" sz="2400" dirty="0">
              <a:latin typeface="宋体" panose="02010600030101010101" pitchFamily="2" charset="-122"/>
            </a:endParaRPr>
          </a:p>
          <a:p>
            <a:pPr eaLnBrk="1" hangingPunct="1"/>
            <a:endParaRPr lang="en-US" altLang="zh-CN" dirty="0"/>
          </a:p>
        </p:txBody>
      </p:sp>
    </p:spTree>
  </p:cSld>
  <p:clrMapOvr>
    <a:masterClrMapping/>
  </p:clrMapOvr>
  <p:transition>
    <p:blinds dir="vert"/>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539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15395" name="Rectangle 2"/>
          <p:cNvSpPr>
            <a:spLocks noGrp="1"/>
          </p:cNvSpPr>
          <p:nvPr>
            <p:ph type="body"/>
          </p:nvPr>
        </p:nvSpPr>
        <p:spPr>
          <a:xfrm>
            <a:off x="2495550" y="1196975"/>
            <a:ext cx="7486650" cy="4670425"/>
          </a:xfrm>
        </p:spPr>
        <p:txBody>
          <a:bodyPr vert="horz" wrap="square" lIns="91440" tIns="45720" rIns="91440" bIns="45720" anchor="t" anchorCtr="0"/>
          <a:p>
            <a:pPr eaLnBrk="1" hangingPunct="1"/>
            <a:r>
              <a:rPr lang="zh-CN" altLang="en-US" sz="2400" dirty="0">
                <a:solidFill>
                  <a:srgbClr val="0000CC"/>
                </a:solidFill>
              </a:rPr>
              <a:t>（</a:t>
            </a:r>
            <a:r>
              <a:rPr lang="en-US" altLang="zh-CN" sz="2400" dirty="0">
                <a:solidFill>
                  <a:srgbClr val="0000CC"/>
                </a:solidFill>
              </a:rPr>
              <a:t>2</a:t>
            </a:r>
            <a:r>
              <a:rPr lang="zh-CN" altLang="en-US" sz="2400" dirty="0">
                <a:solidFill>
                  <a:srgbClr val="0000CC"/>
                </a:solidFill>
              </a:rPr>
              <a:t>）应急培训的内容</a:t>
            </a:r>
            <a:endParaRPr lang="zh-CN" altLang="en-US" sz="2400" dirty="0">
              <a:solidFill>
                <a:srgbClr val="0000CC"/>
              </a:solidFill>
            </a:endParaRPr>
          </a:p>
          <a:p>
            <a:pPr eaLnBrk="1" hangingPunct="1"/>
            <a:r>
              <a:rPr lang="zh-CN" altLang="en-US" sz="2400" dirty="0"/>
              <a:t>水利相关的应急救援法律法规；</a:t>
            </a:r>
            <a:endParaRPr lang="zh-CN" altLang="en-US" sz="2400" dirty="0"/>
          </a:p>
          <a:p>
            <a:pPr eaLnBrk="1" hangingPunct="1"/>
            <a:r>
              <a:rPr lang="zh-CN" altLang="en-US" sz="2400" dirty="0"/>
              <a:t>基本急救方法（如人工呼吸法、心脏复苏法等）；</a:t>
            </a:r>
            <a:endParaRPr lang="zh-CN" altLang="en-US" sz="2400" dirty="0"/>
          </a:p>
          <a:p>
            <a:pPr eaLnBrk="1" hangingPunct="1"/>
            <a:r>
              <a:rPr lang="zh-CN" altLang="en-US" sz="2400" dirty="0"/>
              <a:t>灭火器的灭火原理及适用对象等；</a:t>
            </a:r>
            <a:endParaRPr lang="zh-CN" altLang="en-US" sz="2400" dirty="0"/>
          </a:p>
          <a:p>
            <a:pPr eaLnBrk="1" hangingPunct="1"/>
            <a:r>
              <a:rPr lang="zh-CN" altLang="en-US" sz="2400" dirty="0"/>
              <a:t>应急安全常识和措施；</a:t>
            </a:r>
            <a:endParaRPr lang="zh-CN" altLang="en-US" sz="2400" dirty="0"/>
          </a:p>
          <a:p>
            <a:pPr eaLnBrk="1" hangingPunct="1"/>
            <a:r>
              <a:rPr lang="zh-CN" altLang="en-US" sz="2400" dirty="0"/>
              <a:t>报警程序及各应急部门的通讯录；</a:t>
            </a:r>
            <a:endParaRPr lang="zh-CN" altLang="en-US" sz="2400" dirty="0"/>
          </a:p>
          <a:p>
            <a:pPr eaLnBrk="1" hangingPunct="1"/>
            <a:r>
              <a:rPr lang="zh-CN" altLang="en-US" sz="2400" dirty="0"/>
              <a:t>危险信号的识别；</a:t>
            </a:r>
            <a:endParaRPr lang="zh-CN" altLang="en-US" sz="2400" dirty="0"/>
          </a:p>
        </p:txBody>
      </p:sp>
    </p:spTree>
  </p:cSld>
  <p:clrMapOvr>
    <a:masterClrMapping/>
  </p:clrMapOvr>
  <p:transition>
    <p:blinds dir="vert"/>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4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17443" name="Rectangle 2"/>
          <p:cNvSpPr>
            <a:spLocks noGrp="1"/>
          </p:cNvSpPr>
          <p:nvPr>
            <p:ph type="body"/>
          </p:nvPr>
        </p:nvSpPr>
        <p:spPr>
          <a:xfrm>
            <a:off x="2208213" y="1628775"/>
            <a:ext cx="7772400" cy="3886200"/>
          </a:xfrm>
        </p:spPr>
        <p:txBody>
          <a:bodyPr vert="horz" wrap="square" lIns="91440" tIns="45720" rIns="91440" bIns="45720" anchor="t" anchorCtr="0"/>
          <a:p>
            <a:pPr eaLnBrk="1" hangingPunct="1"/>
            <a:r>
              <a:rPr lang="zh-CN" altLang="en-US" sz="2400" dirty="0"/>
              <a:t>应急逃生的方法及注意事项；</a:t>
            </a:r>
            <a:endParaRPr lang="zh-CN" altLang="en-US" sz="2400" dirty="0"/>
          </a:p>
          <a:p>
            <a:pPr eaLnBrk="1" hangingPunct="1"/>
            <a:r>
              <a:rPr lang="zh-CN" altLang="en-US" sz="2400" dirty="0"/>
              <a:t>防护、自救和营救；</a:t>
            </a:r>
            <a:endParaRPr lang="zh-CN" altLang="en-US" sz="2400" dirty="0"/>
          </a:p>
          <a:p>
            <a:pPr eaLnBrk="1" hangingPunct="1"/>
            <a:r>
              <a:rPr lang="zh-CN" altLang="en-US" sz="2400" dirty="0"/>
              <a:t>水利行业以往事故发生时所采取的成功的应急响应行动的视频；</a:t>
            </a:r>
            <a:endParaRPr lang="zh-CN" altLang="en-US" sz="2400" dirty="0"/>
          </a:p>
          <a:p>
            <a:pPr eaLnBrk="1" hangingPunct="1"/>
            <a:r>
              <a:rPr lang="zh-CN" altLang="en-US" sz="2400" dirty="0"/>
              <a:t>不同层次的应急人员具有的功能和职责；</a:t>
            </a:r>
            <a:endParaRPr lang="zh-CN" altLang="en-US" sz="2400" dirty="0"/>
          </a:p>
          <a:p>
            <a:pPr eaLnBrk="1" hangingPunct="1"/>
            <a:r>
              <a:rPr lang="zh-CN" altLang="en-US" sz="2400" dirty="0"/>
              <a:t>事故案例分析；</a:t>
            </a:r>
            <a:endParaRPr lang="zh-CN" altLang="en-US" sz="2400" dirty="0"/>
          </a:p>
          <a:p>
            <a:pPr eaLnBrk="1" hangingPunct="1"/>
            <a:r>
              <a:rPr lang="zh-CN" altLang="en-US" sz="2400" dirty="0"/>
              <a:t>恢复重建；</a:t>
            </a:r>
            <a:endParaRPr lang="zh-CN" altLang="en-US" sz="2400" dirty="0"/>
          </a:p>
          <a:p>
            <a:pPr eaLnBrk="1" hangingPunct="1"/>
            <a:r>
              <a:rPr lang="zh-CN" altLang="en-US" sz="2400" dirty="0"/>
              <a:t>其他水利相关知识 。</a:t>
            </a:r>
            <a:endParaRPr lang="zh-CN" altLang="en-US" sz="2400" dirty="0"/>
          </a:p>
          <a:p>
            <a:pPr eaLnBrk="1" hangingPunct="1">
              <a:lnSpc>
                <a:spcPct val="80000"/>
              </a:lnSpc>
            </a:pPr>
            <a:endParaRPr lang="en-US" altLang="zh-CN" sz="2400" dirty="0"/>
          </a:p>
        </p:txBody>
      </p:sp>
    </p:spTree>
  </p:cSld>
  <p:clrMapOvr>
    <a:masterClrMapping/>
  </p:clrMapOvr>
  <p:transition>
    <p:blinds dir="vert"/>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949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19491" name="Rectangle 2"/>
          <p:cNvSpPr>
            <a:spLocks noGrp="1"/>
          </p:cNvSpPr>
          <p:nvPr>
            <p:ph type="body"/>
          </p:nvPr>
        </p:nvSpPr>
        <p:spPr>
          <a:xfrm>
            <a:off x="2209800" y="1206500"/>
            <a:ext cx="7772400" cy="4886325"/>
          </a:xfrm>
        </p:spPr>
        <p:txBody>
          <a:bodyPr vert="horz" wrap="square" lIns="91440" tIns="45720" rIns="91440" bIns="45720" anchor="t" anchorCtr="0"/>
          <a:p>
            <a:pPr marL="0" indent="535305" eaLnBrk="1" hangingPunct="1"/>
            <a:r>
              <a:rPr lang="zh-CN" altLang="en-US" sz="2400" dirty="0">
                <a:solidFill>
                  <a:srgbClr val="0000CC"/>
                </a:solidFill>
              </a:rPr>
              <a:t>（</a:t>
            </a:r>
            <a:r>
              <a:rPr lang="en-US" altLang="zh-CN" sz="2400" dirty="0">
                <a:solidFill>
                  <a:srgbClr val="0000CC"/>
                </a:solidFill>
              </a:rPr>
              <a:t>3</a:t>
            </a:r>
            <a:r>
              <a:rPr lang="zh-CN" altLang="en-US" sz="2400" dirty="0">
                <a:solidFill>
                  <a:srgbClr val="0000CC"/>
                </a:solidFill>
              </a:rPr>
              <a:t>）培训的要求</a:t>
            </a:r>
            <a:endParaRPr lang="zh-CN" altLang="en-US" sz="2400" dirty="0">
              <a:solidFill>
                <a:srgbClr val="0000CC"/>
              </a:solidFill>
            </a:endParaRPr>
          </a:p>
          <a:p>
            <a:pPr marL="0" indent="535305" eaLnBrk="1" hangingPunct="1"/>
            <a:r>
              <a:rPr lang="en-US" altLang="zh-CN" sz="2400" dirty="0"/>
              <a:t>1</a:t>
            </a:r>
            <a:r>
              <a:rPr lang="zh-CN" altLang="en-US" sz="2400" dirty="0"/>
              <a:t>）按分级管理原则，由各级应急指挥机构统一组织培训，上级水行政主管部门负责对下级应急指挥机构有关工作人员进行培训。</a:t>
            </a:r>
            <a:endParaRPr lang="zh-CN" altLang="en-US" sz="2400" dirty="0"/>
          </a:p>
          <a:p>
            <a:pPr marL="0" indent="535305" eaLnBrk="1" hangingPunct="1"/>
            <a:r>
              <a:rPr lang="en-US" altLang="zh-CN" sz="2400" dirty="0"/>
              <a:t>2</a:t>
            </a:r>
            <a:r>
              <a:rPr lang="zh-CN" altLang="en-US" sz="2400" dirty="0"/>
              <a:t>）项目法人应组织工程建设各参建单位人员进行各类安全事故及应急预案教育，对应急救援人员进行上岗前培训和常规性培训。</a:t>
            </a:r>
            <a:endParaRPr lang="zh-CN" altLang="en-US" sz="2400" dirty="0"/>
          </a:p>
          <a:p>
            <a:pPr marL="0" indent="535305" eaLnBrk="1" hangingPunct="1"/>
            <a:r>
              <a:rPr lang="en-US" altLang="zh-CN" sz="2400" dirty="0"/>
              <a:t>3</a:t>
            </a:r>
            <a:r>
              <a:rPr lang="zh-CN" altLang="en-US" sz="2400" dirty="0"/>
              <a:t>）培训对象包括有关领导和有关应急人员等，培训工作应做到合理规范，保证培训工作质量和实际效果。 </a:t>
            </a:r>
            <a:endParaRPr lang="zh-CN" altLang="en-US" sz="2400" dirty="0"/>
          </a:p>
        </p:txBody>
      </p:sp>
    </p:spTree>
  </p:cSld>
  <p:clrMapOvr>
    <a:masterClrMapping/>
  </p:clrMapOvr>
  <p:transition>
    <p:blinds dir="vert"/>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153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21539" name="Rectangle 2"/>
          <p:cNvSpPr>
            <a:spLocks noGrp="1"/>
          </p:cNvSpPr>
          <p:nvPr>
            <p:ph type="body"/>
          </p:nvPr>
        </p:nvSpPr>
        <p:spPr>
          <a:xfrm>
            <a:off x="2063750" y="908050"/>
            <a:ext cx="7772400" cy="655638"/>
          </a:xfrm>
        </p:spPr>
        <p:txBody>
          <a:bodyPr vert="horz" wrap="square" lIns="91440" tIns="45720" rIns="91440" bIns="45720" anchor="t" anchorCtr="0"/>
          <a:p>
            <a:pPr eaLnBrk="1" hangingPunct="1"/>
            <a:r>
              <a:rPr lang="zh-CN" altLang="en-US" sz="2400" dirty="0">
                <a:solidFill>
                  <a:srgbClr val="FF0000"/>
                </a:solidFill>
              </a:rPr>
              <a:t>二、  </a:t>
            </a:r>
            <a:r>
              <a:rPr lang="en-US" altLang="zh-CN" sz="2400" dirty="0">
                <a:solidFill>
                  <a:srgbClr val="FF0000"/>
                </a:solidFill>
              </a:rPr>
              <a:t>应急预案的演练</a:t>
            </a:r>
            <a:endParaRPr lang="en-US" altLang="zh-CN" sz="2400" dirty="0">
              <a:solidFill>
                <a:srgbClr val="FF0000"/>
              </a:solidFill>
            </a:endParaRPr>
          </a:p>
        </p:txBody>
      </p:sp>
      <p:sp>
        <p:nvSpPr>
          <p:cNvPr id="321540" name="Rectangle 3"/>
          <p:cNvSpPr/>
          <p:nvPr/>
        </p:nvSpPr>
        <p:spPr>
          <a:xfrm>
            <a:off x="1992313" y="1844675"/>
            <a:ext cx="8353425" cy="4321175"/>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535305" eaLnBrk="1" hangingPunct="1">
              <a:lnSpc>
                <a:spcPct val="80000"/>
              </a:lnSpc>
            </a:pPr>
            <a:r>
              <a:rPr lang="zh-CN" altLang="en-US" sz="2400" dirty="0">
                <a:solidFill>
                  <a:srgbClr val="0000CC"/>
                </a:solidFill>
                <a:latin typeface="宋体" panose="02010600030101010101" pitchFamily="2" charset="-122"/>
              </a:rPr>
              <a:t>（</a:t>
            </a:r>
            <a:r>
              <a:rPr lang="en-US" altLang="zh-CN" sz="2400" dirty="0">
                <a:solidFill>
                  <a:srgbClr val="0000CC"/>
                </a:solidFill>
                <a:latin typeface="宋体" panose="02010600030101010101" pitchFamily="2" charset="-122"/>
              </a:rPr>
              <a:t>1</a:t>
            </a:r>
            <a:r>
              <a:rPr lang="zh-CN" altLang="en-US" sz="2400" dirty="0">
                <a:solidFill>
                  <a:srgbClr val="0000CC"/>
                </a:solidFill>
                <a:latin typeface="宋体" panose="02010600030101010101" pitchFamily="2" charset="-122"/>
              </a:rPr>
              <a:t>）演练的目的</a:t>
            </a:r>
            <a:endParaRPr lang="zh-CN" altLang="en-US" sz="2400" dirty="0">
              <a:solidFill>
                <a:srgbClr val="0000CC"/>
              </a:solidFill>
              <a:latin typeface="宋体" panose="02010600030101010101" pitchFamily="2" charset="-122"/>
            </a:endParaRPr>
          </a:p>
          <a:p>
            <a:pPr marL="0" lvl="0" indent="535305" eaLnBrk="1" hangingPunct="1"/>
            <a:r>
              <a:rPr lang="zh-CN" altLang="en-US" sz="2400" dirty="0">
                <a:latin typeface="宋体" panose="02010600030101010101" pitchFamily="2" charset="-122"/>
              </a:rPr>
              <a:t>通过评估应急预案的各部分或整体是否能</a:t>
            </a:r>
            <a:r>
              <a:rPr lang="zh-CN" altLang="en-US" sz="2400" dirty="0">
                <a:solidFill>
                  <a:srgbClr val="6600CC"/>
                </a:solidFill>
                <a:latin typeface="宋体" panose="02010600030101010101" pitchFamily="2" charset="-122"/>
              </a:rPr>
              <a:t>有效地付诸实施</a:t>
            </a:r>
            <a:r>
              <a:rPr lang="zh-CN" altLang="en-US" sz="2400" dirty="0">
                <a:latin typeface="宋体" panose="02010600030101010101" pitchFamily="2" charset="-122"/>
              </a:rPr>
              <a:t>，验证应急预案可能出现的各种紧急情况的</a:t>
            </a:r>
            <a:r>
              <a:rPr lang="zh-CN" altLang="en-US" sz="2400" dirty="0">
                <a:solidFill>
                  <a:srgbClr val="6600CC"/>
                </a:solidFill>
                <a:latin typeface="宋体" panose="02010600030101010101" pitchFamily="2" charset="-122"/>
              </a:rPr>
              <a:t>适应性</a:t>
            </a:r>
            <a:r>
              <a:rPr lang="zh-CN" altLang="en-US" sz="2400" dirty="0">
                <a:latin typeface="宋体" panose="02010600030101010101" pitchFamily="2" charset="-122"/>
              </a:rPr>
              <a:t>，找出应急准备工作中可能需要</a:t>
            </a:r>
            <a:r>
              <a:rPr lang="zh-CN" altLang="en-US" sz="2400" dirty="0">
                <a:solidFill>
                  <a:srgbClr val="6600CC"/>
                </a:solidFill>
                <a:latin typeface="宋体" panose="02010600030101010101" pitchFamily="2" charset="-122"/>
              </a:rPr>
              <a:t>改善</a:t>
            </a:r>
            <a:r>
              <a:rPr lang="zh-CN" altLang="en-US" sz="2400" dirty="0">
                <a:latin typeface="宋体" panose="02010600030101010101" pitchFamily="2" charset="-122"/>
              </a:rPr>
              <a:t>的地方，确保建立和保持可靠的信息渠道及应急人员的</a:t>
            </a:r>
            <a:r>
              <a:rPr lang="zh-CN" altLang="en-US" sz="2400" dirty="0">
                <a:solidFill>
                  <a:srgbClr val="6600CC"/>
                </a:solidFill>
                <a:latin typeface="宋体" panose="02010600030101010101" pitchFamily="2" charset="-122"/>
              </a:rPr>
              <a:t>协同性</a:t>
            </a:r>
            <a:r>
              <a:rPr lang="zh-CN" altLang="en-US" sz="2400" dirty="0">
                <a:latin typeface="宋体" panose="02010600030101010101" pitchFamily="2" charset="-122"/>
              </a:rPr>
              <a:t>，确保所有应急组织都熟悉并</a:t>
            </a:r>
            <a:r>
              <a:rPr lang="zh-CN" altLang="en-US" sz="2400" dirty="0">
                <a:solidFill>
                  <a:srgbClr val="6600CC"/>
                </a:solidFill>
                <a:latin typeface="宋体" panose="02010600030101010101" pitchFamily="2" charset="-122"/>
              </a:rPr>
              <a:t>能够履行</a:t>
            </a:r>
            <a:r>
              <a:rPr lang="zh-CN" altLang="en-US" sz="2400" dirty="0">
                <a:latin typeface="宋体" panose="02010600030101010101" pitchFamily="2" charset="-122"/>
              </a:rPr>
              <a:t>他们的</a:t>
            </a:r>
            <a:r>
              <a:rPr lang="zh-CN" altLang="en-US" sz="2400" dirty="0">
                <a:solidFill>
                  <a:srgbClr val="6600CC"/>
                </a:solidFill>
                <a:latin typeface="宋体" panose="02010600030101010101" pitchFamily="2" charset="-122"/>
              </a:rPr>
              <a:t>职责</a:t>
            </a:r>
            <a:r>
              <a:rPr lang="zh-CN" altLang="en-US" sz="2400" dirty="0">
                <a:latin typeface="宋体" panose="02010600030101010101" pitchFamily="2" charset="-122"/>
              </a:rPr>
              <a:t>，找出需要</a:t>
            </a:r>
            <a:r>
              <a:rPr lang="zh-CN" altLang="en-US" sz="2400" dirty="0">
                <a:solidFill>
                  <a:srgbClr val="6600CC"/>
                </a:solidFill>
                <a:latin typeface="宋体" panose="02010600030101010101" pitchFamily="2" charset="-122"/>
              </a:rPr>
              <a:t>改善</a:t>
            </a:r>
            <a:r>
              <a:rPr lang="zh-CN" altLang="en-US" sz="2400" dirty="0">
                <a:latin typeface="宋体" panose="02010600030101010101" pitchFamily="2" charset="-122"/>
              </a:rPr>
              <a:t>的潜在问题。 </a:t>
            </a:r>
            <a:endParaRPr lang="zh-CN" altLang="en-US" sz="2400" dirty="0">
              <a:latin typeface="宋体" panose="02010600030101010101" pitchFamily="2" charset="-122"/>
            </a:endParaRPr>
          </a:p>
        </p:txBody>
      </p:sp>
    </p:spTree>
  </p:cSld>
  <p:clrMapOvr>
    <a:masterClrMapping/>
  </p:clrMapOvr>
  <p:transition>
    <p:blinds dir="vert"/>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358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23587" name="Rectangle 2"/>
          <p:cNvSpPr/>
          <p:nvPr/>
        </p:nvSpPr>
        <p:spPr>
          <a:xfrm>
            <a:off x="1992313" y="1268413"/>
            <a:ext cx="8353425" cy="3455987"/>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535305" eaLnBrk="1" hangingPunct="1">
              <a:lnSpc>
                <a:spcPct val="80000"/>
              </a:lnSpc>
            </a:pPr>
            <a:r>
              <a:rPr lang="zh-CN" altLang="en-US" sz="2400" dirty="0">
                <a:solidFill>
                  <a:srgbClr val="0000CC"/>
                </a:solidFill>
                <a:latin typeface="宋体" panose="02010600030101010101" pitchFamily="2" charset="-122"/>
              </a:rPr>
              <a:t>（</a:t>
            </a:r>
            <a:r>
              <a:rPr lang="en-US" altLang="zh-CN" sz="2400" dirty="0">
                <a:solidFill>
                  <a:srgbClr val="0000CC"/>
                </a:solidFill>
                <a:latin typeface="宋体" panose="02010600030101010101" pitchFamily="2" charset="-122"/>
              </a:rPr>
              <a:t>2</a:t>
            </a:r>
            <a:r>
              <a:rPr lang="zh-CN" altLang="en-US" sz="2400" dirty="0">
                <a:solidFill>
                  <a:srgbClr val="0000CC"/>
                </a:solidFill>
                <a:latin typeface="宋体" panose="02010600030101010101" pitchFamily="2" charset="-122"/>
              </a:rPr>
              <a:t>）演练的类型</a:t>
            </a:r>
            <a:endParaRPr lang="zh-CN" altLang="en-US" sz="2400" dirty="0">
              <a:solidFill>
                <a:srgbClr val="0000CC"/>
              </a:solidFill>
              <a:latin typeface="宋体" panose="02010600030101010101" pitchFamily="2" charset="-122"/>
            </a:endParaRPr>
          </a:p>
          <a:p>
            <a:pPr marL="0" lvl="0" indent="535305" eaLnBrk="1" hangingPunct="1"/>
            <a:r>
              <a:rPr lang="zh-CN" altLang="en-US" sz="2400" dirty="0">
                <a:latin typeface="宋体" panose="02010600030101010101" pitchFamily="2" charset="-122"/>
              </a:rPr>
              <a:t>可采用不同规模应急演练方法对应急救援预案的完整性和周密性进行评估，如</a:t>
            </a:r>
            <a:r>
              <a:rPr lang="zh-CN" altLang="en-US" sz="2400" dirty="0">
                <a:solidFill>
                  <a:srgbClr val="6600CC"/>
                </a:solidFill>
                <a:latin typeface="宋体" panose="02010600030101010101" pitchFamily="2" charset="-122"/>
              </a:rPr>
              <a:t>桌面演练、功能演练和全面演练</a:t>
            </a:r>
            <a:r>
              <a:rPr lang="zh-CN" altLang="en-US" sz="2400" dirty="0">
                <a:latin typeface="宋体" panose="02010600030101010101" pitchFamily="2" charset="-122"/>
              </a:rPr>
              <a:t>。</a:t>
            </a:r>
            <a:endParaRPr lang="zh-CN" altLang="en-US" sz="2400" b="0" dirty="0">
              <a:latin typeface="宋体" panose="02010600030101010101" pitchFamily="2" charset="-122"/>
            </a:endParaRPr>
          </a:p>
          <a:p>
            <a:pPr marL="0" lvl="0" indent="535305" eaLnBrk="1" hangingPunct="1"/>
            <a:r>
              <a:rPr lang="en-US" altLang="zh-CN" sz="2400" dirty="0">
                <a:latin typeface="宋体" panose="02010600030101010101" pitchFamily="2" charset="-122"/>
              </a:rPr>
              <a:t>1</a:t>
            </a:r>
            <a:r>
              <a:rPr lang="zh-CN" altLang="en-US" sz="2400" dirty="0">
                <a:latin typeface="宋体" panose="02010600030101010101" pitchFamily="2" charset="-122"/>
              </a:rPr>
              <a:t>）桌面演练</a:t>
            </a:r>
            <a:endParaRPr lang="zh-CN" altLang="en-US" sz="2400" dirty="0">
              <a:latin typeface="宋体" panose="02010600030101010101" pitchFamily="2" charset="-122"/>
            </a:endParaRPr>
          </a:p>
          <a:p>
            <a:pPr marL="0" lvl="0" indent="535305" eaLnBrk="1" hangingPunct="1"/>
            <a:r>
              <a:rPr lang="zh-CN" altLang="en-US" sz="2400" dirty="0">
                <a:latin typeface="宋体" panose="02010600030101010101" pitchFamily="2" charset="-122"/>
              </a:rPr>
              <a:t>桌面演练是指由应急组织的代表或关键岗位人员参加的，按照应急预案及其标准运作程序讨论紧急情况时应采取的演练活动。</a:t>
            </a:r>
            <a:endParaRPr lang="zh-CN" altLang="en-US" sz="2400" dirty="0">
              <a:latin typeface="宋体" panose="02010600030101010101" pitchFamily="2" charset="-122"/>
            </a:endParaRPr>
          </a:p>
        </p:txBody>
      </p:sp>
    </p:spTree>
  </p:cSld>
  <p:clrMapOvr>
    <a:masterClrMapping/>
  </p:clrMapOvr>
  <p:transition>
    <p:blinds dir="vert"/>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563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25635" name="Rectangle 2"/>
          <p:cNvSpPr/>
          <p:nvPr/>
        </p:nvSpPr>
        <p:spPr>
          <a:xfrm>
            <a:off x="2135188" y="3694906"/>
            <a:ext cx="7850187" cy="498475"/>
          </a:xfrm>
          <a:prstGeom prst="rect">
            <a:avLst/>
          </a:prstGeom>
          <a:noFill/>
          <a:ln w="9525">
            <a:noFill/>
          </a:ln>
        </p:spPr>
        <p:txBody>
          <a:bodyPr lIns="90000" tIns="46800" rIns="90000" bIns="46800"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304800" algn="just">
              <a:lnSpc>
                <a:spcPct val="110000"/>
              </a:lnSpc>
              <a:spcBef>
                <a:spcPct val="0"/>
              </a:spcBef>
            </a:pPr>
            <a:r>
              <a:rPr lang="en-US" altLang="zh-CN" sz="2400" dirty="0">
                <a:ea typeface="楷体_GB2312" pitchFamily="1" charset="-122"/>
              </a:rPr>
              <a:t>    </a:t>
            </a:r>
            <a:endParaRPr lang="en-US" altLang="zh-CN" sz="2400" dirty="0">
              <a:ea typeface="楷体_GB2312" pitchFamily="1" charset="-122"/>
            </a:endParaRPr>
          </a:p>
        </p:txBody>
      </p:sp>
      <p:sp>
        <p:nvSpPr>
          <p:cNvPr id="325636" name="Rectangle 3"/>
          <p:cNvSpPr>
            <a:spLocks noGrp="1"/>
          </p:cNvSpPr>
          <p:nvPr>
            <p:ph type="body"/>
          </p:nvPr>
        </p:nvSpPr>
        <p:spPr>
          <a:xfrm>
            <a:off x="1992313" y="1268413"/>
            <a:ext cx="7991475" cy="4537075"/>
          </a:xfrm>
        </p:spPr>
        <p:txBody>
          <a:bodyPr vert="horz" wrap="square" lIns="91440" tIns="45720" rIns="91440" bIns="45720" anchor="t" anchorCtr="0"/>
          <a:p>
            <a:pPr marL="0" indent="535305" algn="just" eaLnBrk="1" hangingPunct="1"/>
            <a:r>
              <a:rPr lang="en-US" altLang="zh-CN" sz="2400" dirty="0">
                <a:latin typeface="宋体" panose="02010600030101010101" pitchFamily="2" charset="-122"/>
              </a:rPr>
              <a:t>2</a:t>
            </a:r>
            <a:r>
              <a:rPr lang="zh-CN" altLang="en-US" sz="2400" dirty="0">
                <a:latin typeface="宋体" panose="02010600030101010101" pitchFamily="2" charset="-122"/>
              </a:rPr>
              <a:t>）功能演练</a:t>
            </a:r>
            <a:endParaRPr lang="zh-CN" altLang="en-US" sz="2400" dirty="0">
              <a:latin typeface="宋体" panose="02010600030101010101" pitchFamily="2" charset="-122"/>
            </a:endParaRPr>
          </a:p>
          <a:p>
            <a:pPr marL="0" indent="535305" algn="just" eaLnBrk="1" hangingPunct="1"/>
            <a:r>
              <a:rPr lang="zh-CN" altLang="en-US" sz="2400" dirty="0">
                <a:latin typeface="宋体" panose="02010600030101010101" pitchFamily="2" charset="-122"/>
              </a:rPr>
              <a:t>功能演练是指针对某项应急响应功能或其中某些应急响应活动举行的演练活动，主要目的是针对应急响应功能，检验应急响应人员以及应急管理体系的策划和响应能力。</a:t>
            </a:r>
            <a:endParaRPr lang="en-US" altLang="zh-CN" sz="2400" dirty="0">
              <a:latin typeface="宋体" panose="02010600030101010101" pitchFamily="2" charset="-122"/>
            </a:endParaRPr>
          </a:p>
          <a:p>
            <a:pPr marL="0" indent="535305" eaLnBrk="1" hangingPunct="1"/>
            <a:r>
              <a:rPr lang="en-US" altLang="zh-CN" sz="2400" dirty="0">
                <a:latin typeface="宋体" panose="02010600030101010101" pitchFamily="2" charset="-122"/>
              </a:rPr>
              <a:t>3</a:t>
            </a:r>
            <a:r>
              <a:rPr lang="zh-CN" altLang="en-US" sz="2400" dirty="0">
                <a:latin typeface="宋体" panose="02010600030101010101" pitchFamily="2" charset="-122"/>
              </a:rPr>
              <a:t>）全面演练</a:t>
            </a:r>
            <a:endParaRPr lang="zh-CN" altLang="en-US" sz="2400" dirty="0">
              <a:latin typeface="宋体" panose="02010600030101010101" pitchFamily="2" charset="-122"/>
            </a:endParaRPr>
          </a:p>
          <a:p>
            <a:pPr marL="0" indent="535305" eaLnBrk="1" hangingPunct="1"/>
            <a:r>
              <a:rPr lang="zh-CN" altLang="en-US" sz="2400" dirty="0">
                <a:latin typeface="宋体" panose="02010600030101010101" pitchFamily="2" charset="-122"/>
              </a:rPr>
              <a:t>全面演练针对应急预案中全部或大部分应急响应功能，检验、评价应急组织应急运行能力的演练活动。</a:t>
            </a:r>
            <a:endParaRPr lang="zh-CN" altLang="en-US" sz="2400" dirty="0">
              <a:latin typeface="宋体" panose="02010600030101010101" pitchFamily="2" charset="-122"/>
            </a:endParaRPr>
          </a:p>
          <a:p>
            <a:pPr marL="0" indent="535305" algn="just" eaLnBrk="1" hangingPunct="1"/>
            <a:endParaRPr lang="zh-CN" altLang="en-US" sz="2400" dirty="0">
              <a:latin typeface="宋体" panose="02010600030101010101" pitchFamily="2" charset="-122"/>
            </a:endParaRPr>
          </a:p>
        </p:txBody>
      </p:sp>
    </p:spTree>
  </p:cSld>
  <p:clrMapOvr>
    <a:masterClrMapping/>
  </p:clrMapOvr>
  <p:transition>
    <p:random/>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8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27683" name="Rectangle 2"/>
          <p:cNvSpPr/>
          <p:nvPr/>
        </p:nvSpPr>
        <p:spPr>
          <a:xfrm>
            <a:off x="2135188" y="3694906"/>
            <a:ext cx="7850187" cy="498475"/>
          </a:xfrm>
          <a:prstGeom prst="rect">
            <a:avLst/>
          </a:prstGeom>
          <a:noFill/>
          <a:ln w="9525">
            <a:noFill/>
          </a:ln>
        </p:spPr>
        <p:txBody>
          <a:bodyPr lIns="90000" tIns="46800" rIns="90000" bIns="46800"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304800" algn="just">
              <a:lnSpc>
                <a:spcPct val="110000"/>
              </a:lnSpc>
              <a:spcBef>
                <a:spcPct val="0"/>
              </a:spcBef>
            </a:pPr>
            <a:r>
              <a:rPr lang="en-US" altLang="zh-CN" sz="2400" dirty="0">
                <a:ea typeface="楷体_GB2312" pitchFamily="1" charset="-122"/>
              </a:rPr>
              <a:t>    </a:t>
            </a:r>
            <a:endParaRPr lang="en-US" altLang="zh-CN" sz="2400" dirty="0">
              <a:ea typeface="楷体_GB2312" pitchFamily="1" charset="-122"/>
            </a:endParaRPr>
          </a:p>
        </p:txBody>
      </p:sp>
      <p:sp>
        <p:nvSpPr>
          <p:cNvPr id="327684" name="Rectangle 3"/>
          <p:cNvSpPr>
            <a:spLocks noGrp="1"/>
          </p:cNvSpPr>
          <p:nvPr>
            <p:ph type="body"/>
          </p:nvPr>
        </p:nvSpPr>
        <p:spPr>
          <a:xfrm>
            <a:off x="1847850" y="1341438"/>
            <a:ext cx="8353425" cy="4319587"/>
          </a:xfrm>
        </p:spPr>
        <p:txBody>
          <a:bodyPr vert="horz" wrap="square" lIns="91440" tIns="45720" rIns="91440" bIns="45720" anchor="t" anchorCtr="0"/>
          <a:p>
            <a:pPr marL="0" indent="535305" eaLnBrk="1" hangingPunct="1"/>
            <a:r>
              <a:rPr lang="zh-CN" altLang="en-US" sz="2400" dirty="0">
                <a:solidFill>
                  <a:srgbClr val="0000CC"/>
                </a:solidFill>
                <a:latin typeface="宋体" panose="02010600030101010101" pitchFamily="2" charset="-122"/>
              </a:rPr>
              <a:t>（</a:t>
            </a:r>
            <a:r>
              <a:rPr lang="en-US" altLang="zh-CN" sz="2400" dirty="0">
                <a:solidFill>
                  <a:srgbClr val="0000CC"/>
                </a:solidFill>
                <a:latin typeface="宋体" panose="02010600030101010101" pitchFamily="2" charset="-122"/>
              </a:rPr>
              <a:t>3</a:t>
            </a:r>
            <a:r>
              <a:rPr lang="zh-CN" altLang="en-US" sz="2400" dirty="0">
                <a:solidFill>
                  <a:srgbClr val="0000CC"/>
                </a:solidFill>
                <a:latin typeface="宋体" panose="02010600030101010101" pitchFamily="2" charset="-122"/>
              </a:rPr>
              <a:t>）演练实施的基本过程</a:t>
            </a:r>
            <a:endParaRPr lang="zh-CN" altLang="en-US" sz="2400" dirty="0">
              <a:solidFill>
                <a:srgbClr val="0000CC"/>
              </a:solidFill>
              <a:latin typeface="宋体" panose="02010600030101010101" pitchFamily="2" charset="-122"/>
            </a:endParaRPr>
          </a:p>
          <a:p>
            <a:pPr marL="0" indent="535305" eaLnBrk="1" hangingPunct="1"/>
            <a:r>
              <a:rPr lang="zh-CN" altLang="en-US" sz="2400" dirty="0">
                <a:latin typeface="宋体" panose="02010600030101010101" pitchFamily="2" charset="-122"/>
              </a:rPr>
              <a:t>综合性应急演练的过程分为演练准备、演练实施和演练总结三个阶段，各阶段的基本任务如图所示： </a:t>
            </a:r>
            <a:endParaRPr lang="zh-CN" altLang="en-US" sz="2400" dirty="0">
              <a:latin typeface="宋体" panose="02010600030101010101" pitchFamily="2" charset="-122"/>
            </a:endParaRPr>
          </a:p>
        </p:txBody>
      </p:sp>
    </p:spTree>
  </p:cSld>
  <p:clrMapOvr>
    <a:masterClrMapping/>
  </p:clrMapOvr>
  <p:transition>
    <p:random/>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973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29731" name="Rectangle 2"/>
          <p:cNvSpPr/>
          <p:nvPr/>
        </p:nvSpPr>
        <p:spPr>
          <a:xfrm>
            <a:off x="5942965" y="1133793"/>
            <a:ext cx="306070" cy="523240"/>
          </a:xfrm>
          <a:prstGeom prst="rect">
            <a:avLst/>
          </a:prstGeom>
          <a:noFill/>
          <a:ln w="9525">
            <a:noFill/>
          </a:ln>
        </p:spPr>
        <p:txBody>
          <a:bodyPr wrap="none" lIns="90000" tIns="46800" rIns="90000" bIns="46800"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aphicFrame>
        <p:nvGraphicFramePr>
          <p:cNvPr id="329732" name="Object 3"/>
          <p:cNvGraphicFramePr>
            <a:graphicFrameLocks noChangeAspect="1"/>
          </p:cNvGraphicFramePr>
          <p:nvPr/>
        </p:nvGraphicFramePr>
        <p:xfrm>
          <a:off x="3362325" y="908050"/>
          <a:ext cx="5638800" cy="5761038"/>
        </p:xfrm>
        <a:graphic>
          <a:graphicData uri="http://schemas.openxmlformats.org/presentationml/2006/ole">
            <mc:AlternateContent xmlns:mc="http://schemas.openxmlformats.org/markup-compatibility/2006">
              <mc:Choice xmlns:v="urn:schemas-microsoft-com:vml" Requires="v">
                <p:oleObj spid="_x0000_s3078" name="" r:id="rId1" imgW="5814060" imgH="6682740" progId="Visio.Drawing.11">
                  <p:embed/>
                </p:oleObj>
              </mc:Choice>
              <mc:Fallback>
                <p:oleObj name="" r:id="rId1" imgW="5814060" imgH="6682740" progId="Visio.Drawing.11">
                  <p:embed/>
                  <p:pic>
                    <p:nvPicPr>
                      <p:cNvPr id="0" name="图片 3077"/>
                      <p:cNvPicPr/>
                      <p:nvPr/>
                    </p:nvPicPr>
                    <p:blipFill>
                      <a:blip r:embed="rId2"/>
                      <a:stretch>
                        <a:fillRect/>
                      </a:stretch>
                    </p:blipFill>
                    <p:spPr>
                      <a:xfrm>
                        <a:off x="3362325" y="908050"/>
                        <a:ext cx="5638800" cy="5761038"/>
                      </a:xfrm>
                      <a:prstGeom prst="rect">
                        <a:avLst/>
                      </a:prstGeom>
                      <a:solidFill>
                        <a:schemeClr val="bg1"/>
                      </a:solidFill>
                      <a:ln w="38100">
                        <a:noFill/>
                        <a:miter/>
                      </a:ln>
                    </p:spPr>
                  </p:pic>
                </p:oleObj>
              </mc:Fallback>
            </mc:AlternateContent>
          </a:graphicData>
        </a:graphic>
      </p:graphicFrame>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5843" name="Text Box 3"/>
          <p:cNvSpPr txBox="1"/>
          <p:nvPr/>
        </p:nvSpPr>
        <p:spPr>
          <a:xfrm>
            <a:off x="2566988" y="1268413"/>
            <a:ext cx="2769870" cy="4155440"/>
          </a:xfrm>
          <a:prstGeom prst="rect">
            <a:avLst/>
          </a:prstGeom>
          <a:noFill/>
          <a:ln w="9525">
            <a:noFill/>
          </a:ln>
        </p:spPr>
        <p:txBody>
          <a:bodyPr wrap="none"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r>
              <a:rPr lang="en-US" altLang="zh-CN" sz="2400" dirty="0"/>
              <a:t>1 </a:t>
            </a:r>
            <a:r>
              <a:rPr lang="zh-CN" altLang="en-US" sz="2400" dirty="0"/>
              <a:t>范围</a:t>
            </a:r>
            <a:endParaRPr lang="zh-CN" altLang="en-US" sz="2400" dirty="0"/>
          </a:p>
          <a:p>
            <a:pPr marL="0" lvl="0" indent="0">
              <a:lnSpc>
                <a:spcPct val="100000"/>
              </a:lnSpc>
              <a:spcBef>
                <a:spcPct val="0"/>
              </a:spcBef>
            </a:pPr>
            <a:r>
              <a:rPr lang="en-US" altLang="zh-CN" sz="2400" dirty="0"/>
              <a:t>2 </a:t>
            </a:r>
            <a:r>
              <a:rPr lang="zh-CN" altLang="en-US" sz="2400" dirty="0"/>
              <a:t>规范性引用文件</a:t>
            </a:r>
            <a:endParaRPr lang="zh-CN" altLang="en-US" sz="2400" dirty="0"/>
          </a:p>
          <a:p>
            <a:pPr marL="0" lvl="0" indent="0">
              <a:lnSpc>
                <a:spcPct val="100000"/>
              </a:lnSpc>
              <a:spcBef>
                <a:spcPct val="0"/>
              </a:spcBef>
            </a:pPr>
            <a:r>
              <a:rPr lang="en-US" altLang="zh-CN" sz="2400" dirty="0"/>
              <a:t>3 </a:t>
            </a:r>
            <a:r>
              <a:rPr lang="zh-CN" altLang="en-US" sz="2400" dirty="0"/>
              <a:t>术语和定义</a:t>
            </a:r>
            <a:endParaRPr lang="zh-CN" altLang="en-US" sz="2400" dirty="0"/>
          </a:p>
          <a:p>
            <a:pPr marL="0" lvl="0" indent="0">
              <a:lnSpc>
                <a:spcPct val="100000"/>
              </a:lnSpc>
              <a:spcBef>
                <a:spcPct val="0"/>
              </a:spcBef>
            </a:pPr>
            <a:r>
              <a:rPr lang="en-US" altLang="zh-CN" sz="2400" dirty="0"/>
              <a:t>4 </a:t>
            </a:r>
            <a:r>
              <a:rPr lang="zh-CN" altLang="en-US" sz="2400" dirty="0"/>
              <a:t>一般要求</a:t>
            </a:r>
            <a:endParaRPr lang="zh-CN" altLang="en-US" sz="2400" dirty="0"/>
          </a:p>
          <a:p>
            <a:pPr marL="0" lvl="0" indent="0">
              <a:lnSpc>
                <a:spcPct val="100000"/>
              </a:lnSpc>
              <a:spcBef>
                <a:spcPct val="0"/>
              </a:spcBef>
            </a:pPr>
            <a:r>
              <a:rPr lang="en-US" altLang="zh-CN" sz="2400" b="0" dirty="0"/>
              <a:t>4.1 </a:t>
            </a:r>
            <a:r>
              <a:rPr lang="zh-CN" altLang="en-US" sz="2400" b="0" dirty="0"/>
              <a:t>原则</a:t>
            </a:r>
            <a:endParaRPr lang="zh-CN" altLang="en-US" sz="2400" b="0" dirty="0"/>
          </a:p>
          <a:p>
            <a:pPr marL="0" lvl="0" indent="0">
              <a:lnSpc>
                <a:spcPct val="100000"/>
              </a:lnSpc>
              <a:spcBef>
                <a:spcPct val="0"/>
              </a:spcBef>
            </a:pPr>
            <a:r>
              <a:rPr lang="en-US" altLang="zh-CN" sz="2400" b="0" dirty="0"/>
              <a:t>4.2 </a:t>
            </a:r>
            <a:r>
              <a:rPr lang="zh-CN" altLang="en-US" sz="2400" b="0" dirty="0"/>
              <a:t>建立和保持</a:t>
            </a:r>
            <a:endParaRPr lang="zh-CN" altLang="en-US" sz="2400" b="0" dirty="0"/>
          </a:p>
          <a:p>
            <a:pPr marL="0" lvl="0" indent="0">
              <a:lnSpc>
                <a:spcPct val="100000"/>
              </a:lnSpc>
              <a:spcBef>
                <a:spcPct val="0"/>
              </a:spcBef>
            </a:pPr>
            <a:r>
              <a:rPr lang="en-US" altLang="zh-CN" sz="2400" b="0" dirty="0"/>
              <a:t>4.3 </a:t>
            </a:r>
            <a:r>
              <a:rPr lang="zh-CN" altLang="en-US" sz="2400" b="0" dirty="0"/>
              <a:t>评定和监督</a:t>
            </a:r>
            <a:endParaRPr lang="zh-CN" altLang="en-US" sz="2400" b="0" dirty="0"/>
          </a:p>
          <a:p>
            <a:pPr marL="0" lvl="0" indent="0">
              <a:lnSpc>
                <a:spcPct val="100000"/>
              </a:lnSpc>
              <a:spcBef>
                <a:spcPct val="0"/>
              </a:spcBef>
            </a:pPr>
            <a:r>
              <a:rPr lang="en-US" altLang="zh-CN" sz="2400" dirty="0"/>
              <a:t>5 </a:t>
            </a:r>
            <a:r>
              <a:rPr lang="zh-CN" altLang="en-US" sz="2400" dirty="0"/>
              <a:t>核心要求</a:t>
            </a:r>
            <a:endParaRPr lang="zh-CN" altLang="en-US" sz="2400" dirty="0"/>
          </a:p>
          <a:p>
            <a:pPr marL="0" lvl="0" indent="0">
              <a:lnSpc>
                <a:spcPct val="100000"/>
              </a:lnSpc>
              <a:spcBef>
                <a:spcPct val="0"/>
              </a:spcBef>
            </a:pPr>
            <a:r>
              <a:rPr lang="en-US" altLang="en-US" sz="2400" b="0" dirty="0"/>
              <a:t>5.1目标</a:t>
            </a:r>
            <a:endParaRPr lang="zh-CN" altLang="en-US" sz="2400" b="0" dirty="0"/>
          </a:p>
          <a:p>
            <a:pPr marL="0" lvl="0" indent="0">
              <a:lnSpc>
                <a:spcPct val="100000"/>
              </a:lnSpc>
              <a:spcBef>
                <a:spcPct val="0"/>
              </a:spcBef>
            </a:pPr>
            <a:r>
              <a:rPr lang="en-US" altLang="zh-CN" sz="2400" b="0" dirty="0"/>
              <a:t>5.2 </a:t>
            </a:r>
            <a:r>
              <a:rPr lang="zh-CN" altLang="en-US" sz="2400" b="0" dirty="0"/>
              <a:t>组织机构和职责</a:t>
            </a:r>
            <a:endParaRPr lang="zh-CN" altLang="en-US" sz="2400" b="0" dirty="0"/>
          </a:p>
          <a:p>
            <a:pPr marL="0" lvl="0" indent="0">
              <a:lnSpc>
                <a:spcPct val="100000"/>
              </a:lnSpc>
              <a:spcBef>
                <a:spcPct val="0"/>
              </a:spcBef>
            </a:pPr>
            <a:endParaRPr lang="zh-CN" altLang="en-US" sz="2400" u="sng" dirty="0"/>
          </a:p>
        </p:txBody>
      </p:sp>
      <p:sp>
        <p:nvSpPr>
          <p:cNvPr id="23556" name="Rectangle 4"/>
          <p:cNvSpPr>
            <a:spLocks noChangeArrowheads="1"/>
          </p:cNvSpPr>
          <p:nvPr/>
        </p:nvSpPr>
        <p:spPr bwMode="auto">
          <a:xfrm>
            <a:off x="5807075" y="1285875"/>
            <a:ext cx="4249738" cy="4155440"/>
          </a:xfrm>
          <a:prstGeom prst="rect">
            <a:avLst/>
          </a:prstGeom>
          <a:noFill/>
          <a:ln>
            <a:noFill/>
          </a:ln>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5.3 </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安全生产投入</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5.4 </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法律法规与安全管理制度</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5.5 </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教育培训</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5.6 </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生产设备设施</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5.7 </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作业安全</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5.8 </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隐患排查和治理</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5.9 </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重大危险源监控</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5.10 </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职业健康</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5.11 </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应急救援</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5.12 </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事故报告、调查和处理</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5.13 </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绩效评定和持续改进</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p:blinds dir="vert"/>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177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31779" name="Rectangle 2"/>
          <p:cNvSpPr/>
          <p:nvPr/>
        </p:nvSpPr>
        <p:spPr>
          <a:xfrm>
            <a:off x="2135188" y="3694906"/>
            <a:ext cx="7850187" cy="498475"/>
          </a:xfrm>
          <a:prstGeom prst="rect">
            <a:avLst/>
          </a:prstGeom>
          <a:noFill/>
          <a:ln w="9525">
            <a:noFill/>
          </a:ln>
        </p:spPr>
        <p:txBody>
          <a:bodyPr lIns="90000" tIns="46800" rIns="90000" bIns="46800"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304800" algn="just">
              <a:lnSpc>
                <a:spcPct val="110000"/>
              </a:lnSpc>
              <a:spcBef>
                <a:spcPct val="0"/>
              </a:spcBef>
            </a:pPr>
            <a:r>
              <a:rPr lang="en-US" altLang="zh-CN" sz="2400" dirty="0">
                <a:ea typeface="楷体_GB2312" pitchFamily="1" charset="-122"/>
              </a:rPr>
              <a:t>    </a:t>
            </a:r>
            <a:endParaRPr lang="en-US" altLang="zh-CN" sz="2400" dirty="0">
              <a:ea typeface="楷体_GB2312" pitchFamily="1" charset="-122"/>
            </a:endParaRPr>
          </a:p>
        </p:txBody>
      </p:sp>
      <p:sp>
        <p:nvSpPr>
          <p:cNvPr id="331780" name="Rectangle 3"/>
          <p:cNvSpPr>
            <a:spLocks noGrp="1"/>
          </p:cNvSpPr>
          <p:nvPr>
            <p:ph type="body"/>
          </p:nvPr>
        </p:nvSpPr>
        <p:spPr>
          <a:xfrm>
            <a:off x="1919288" y="1412875"/>
            <a:ext cx="8137525" cy="4824413"/>
          </a:xfrm>
        </p:spPr>
        <p:txBody>
          <a:bodyPr vert="horz" wrap="square" lIns="91440" tIns="45720" rIns="91440" bIns="45720" anchor="t" anchorCtr="0"/>
          <a:p>
            <a:pPr marL="0" indent="535305" eaLnBrk="1" hangingPunct="1"/>
            <a:r>
              <a:rPr lang="zh-CN" altLang="en-US" sz="2400" dirty="0">
                <a:solidFill>
                  <a:srgbClr val="0000CC"/>
                </a:solidFill>
                <a:latin typeface="宋体" panose="02010600030101010101" pitchFamily="2" charset="-122"/>
              </a:rPr>
              <a:t>（</a:t>
            </a:r>
            <a:r>
              <a:rPr lang="en-US" altLang="zh-CN" sz="2400" dirty="0">
                <a:solidFill>
                  <a:srgbClr val="0000CC"/>
                </a:solidFill>
                <a:latin typeface="宋体" panose="02010600030101010101" pitchFamily="2" charset="-122"/>
              </a:rPr>
              <a:t>4</a:t>
            </a:r>
            <a:r>
              <a:rPr lang="zh-CN" altLang="en-US" sz="2400" dirty="0">
                <a:solidFill>
                  <a:srgbClr val="0000CC"/>
                </a:solidFill>
                <a:latin typeface="宋体" panose="02010600030101010101" pitchFamily="2" charset="-122"/>
              </a:rPr>
              <a:t>）演练结果的评价</a:t>
            </a:r>
            <a:r>
              <a:rPr lang="zh-CN" altLang="en-US" sz="2400" dirty="0">
                <a:latin typeface="宋体" panose="02010600030101010101" pitchFamily="2" charset="-122"/>
              </a:rPr>
              <a:t> </a:t>
            </a:r>
            <a:endParaRPr lang="zh-CN" altLang="en-US" sz="2400" dirty="0">
              <a:solidFill>
                <a:schemeClr val="hlink"/>
              </a:solidFill>
              <a:latin typeface="宋体" panose="02010600030101010101" pitchFamily="2" charset="-122"/>
            </a:endParaRPr>
          </a:p>
          <a:p>
            <a:pPr marL="0" indent="535305" algn="just" eaLnBrk="1" hangingPunct="1"/>
            <a:r>
              <a:rPr lang="zh-CN" altLang="en-US" sz="2400" dirty="0">
                <a:latin typeface="宋体" panose="02010600030101010101" pitchFamily="2" charset="-122"/>
              </a:rPr>
              <a:t>应急演练结束后应对演练的效果做出评价，并提交演练报告，详细说明演练过程中发现的问题，按照对应急救援工作及时有效性的影响程度，将演练过程中的问题分为不足项、整改项和改进项。</a:t>
            </a:r>
            <a:endParaRPr lang="zh-CN" altLang="en-US" sz="2400" dirty="0">
              <a:latin typeface="宋体" panose="02010600030101010101" pitchFamily="2" charset="-122"/>
            </a:endParaRPr>
          </a:p>
          <a:p>
            <a:pPr marL="0" indent="535305" algn="just" eaLnBrk="1" hangingPunct="1"/>
            <a:r>
              <a:rPr lang="en-US" altLang="zh-CN" sz="2400" dirty="0">
                <a:latin typeface="宋体" panose="02010600030101010101" pitchFamily="2" charset="-122"/>
              </a:rPr>
              <a:t>1</a:t>
            </a:r>
            <a:r>
              <a:rPr lang="zh-CN" altLang="en-US" sz="2400" dirty="0">
                <a:latin typeface="宋体" panose="02010600030101010101" pitchFamily="2" charset="-122"/>
              </a:rPr>
              <a:t>）</a:t>
            </a:r>
            <a:r>
              <a:rPr lang="zh-CN" altLang="en-US" sz="2400" dirty="0">
                <a:solidFill>
                  <a:srgbClr val="CC0099"/>
                </a:solidFill>
                <a:latin typeface="宋体" panose="02010600030101010101" pitchFamily="2" charset="-122"/>
              </a:rPr>
              <a:t>不足项</a:t>
            </a:r>
            <a:r>
              <a:rPr lang="zh-CN" altLang="en-US" sz="2400" dirty="0">
                <a:latin typeface="宋体" panose="02010600030101010101" pitchFamily="2" charset="-122"/>
              </a:rPr>
              <a:t>：指演习过程中观察或识别出的，可能导致场外应急准备工作不足以在紧急事件发生时确保应急组织或应急救援体系有能力采取合理应对措施，保护附近公众生命安全健康的不完备。</a:t>
            </a:r>
            <a:endParaRPr lang="zh-CN" altLang="en-US" sz="2400" dirty="0">
              <a:latin typeface="宋体" panose="02010600030101010101" pitchFamily="2" charset="-122"/>
            </a:endParaRPr>
          </a:p>
          <a:p>
            <a:pPr marL="0" indent="535305" algn="just" eaLnBrk="1" hangingPunct="1"/>
            <a:endParaRPr lang="en-US" altLang="zh-CN" sz="2400" dirty="0">
              <a:latin typeface="宋体" panose="02010600030101010101" pitchFamily="2" charset="-122"/>
            </a:endParaRPr>
          </a:p>
        </p:txBody>
      </p:sp>
    </p:spTree>
  </p:cSld>
  <p:clrMapOvr>
    <a:masterClrMapping/>
  </p:clrMapOvr>
  <p:transition>
    <p:random/>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382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33827" name="Rectangle 2"/>
          <p:cNvSpPr>
            <a:spLocks noGrp="1"/>
          </p:cNvSpPr>
          <p:nvPr>
            <p:ph type="body"/>
          </p:nvPr>
        </p:nvSpPr>
        <p:spPr>
          <a:xfrm>
            <a:off x="2135188" y="1341438"/>
            <a:ext cx="7772400" cy="3024187"/>
          </a:xfrm>
        </p:spPr>
        <p:txBody>
          <a:bodyPr vert="horz" wrap="square" lIns="91440" tIns="45720" rIns="91440" bIns="45720" anchor="t" anchorCtr="0"/>
          <a:p>
            <a:pPr marL="0" indent="535305" eaLnBrk="1" hangingPunct="1"/>
            <a:r>
              <a:rPr lang="en-US" altLang="zh-CN" sz="2400" dirty="0">
                <a:latin typeface="宋体" panose="02010600030101010101" pitchFamily="2" charset="-122"/>
              </a:rPr>
              <a:t>2</a:t>
            </a:r>
            <a:r>
              <a:rPr lang="zh-CN" altLang="en-US" sz="2400" dirty="0">
                <a:latin typeface="宋体" panose="02010600030101010101" pitchFamily="2" charset="-122"/>
              </a:rPr>
              <a:t>）</a:t>
            </a:r>
            <a:r>
              <a:rPr lang="zh-CN" altLang="en-US" sz="2400" dirty="0">
                <a:solidFill>
                  <a:srgbClr val="CC0099"/>
                </a:solidFill>
                <a:latin typeface="宋体" panose="02010600030101010101" pitchFamily="2" charset="-122"/>
              </a:rPr>
              <a:t>整改项</a:t>
            </a:r>
            <a:r>
              <a:rPr lang="zh-CN" altLang="en-US" sz="2400" dirty="0">
                <a:latin typeface="宋体" panose="02010600030101010101" pitchFamily="2" charset="-122"/>
              </a:rPr>
              <a:t>：指演习过程中观察或识别出的，单独并不可能对公众生命安全健康造成不良影响的不完备。整改项应在下次演习时予以纠正。</a:t>
            </a:r>
            <a:endParaRPr lang="zh-CN" altLang="en-US" sz="2400" dirty="0">
              <a:latin typeface="宋体" panose="02010600030101010101" pitchFamily="2" charset="-122"/>
            </a:endParaRPr>
          </a:p>
          <a:p>
            <a:pPr marL="0" indent="535305" eaLnBrk="1" hangingPunct="1"/>
            <a:r>
              <a:rPr lang="en-US" altLang="zh-CN" sz="2400" dirty="0">
                <a:latin typeface="宋体" panose="02010600030101010101" pitchFamily="2" charset="-122"/>
              </a:rPr>
              <a:t>3</a:t>
            </a:r>
            <a:r>
              <a:rPr lang="zh-CN" altLang="en-US" sz="2400" dirty="0">
                <a:latin typeface="宋体" panose="02010600030101010101" pitchFamily="2" charset="-122"/>
              </a:rPr>
              <a:t>）</a:t>
            </a:r>
            <a:r>
              <a:rPr lang="zh-CN" altLang="en-US" sz="2400" dirty="0">
                <a:solidFill>
                  <a:srgbClr val="CC0099"/>
                </a:solidFill>
                <a:latin typeface="宋体" panose="02010600030101010101" pitchFamily="2" charset="-122"/>
              </a:rPr>
              <a:t>改进项</a:t>
            </a:r>
            <a:r>
              <a:rPr lang="zh-CN" altLang="en-US" sz="2400" dirty="0">
                <a:latin typeface="宋体" panose="02010600030101010101" pitchFamily="2" charset="-122"/>
              </a:rPr>
              <a:t>：指应急准备过程中应予以改善的问题。改进项不同于不足项和整改项，它不会对人员安全与健康产生严重的影响，视情况予以改进。</a:t>
            </a:r>
            <a:endParaRPr lang="zh-CN" altLang="en-US" sz="2400" dirty="0">
              <a:latin typeface="宋体" panose="02010600030101010101" pitchFamily="2" charset="-122"/>
            </a:endParaRPr>
          </a:p>
        </p:txBody>
      </p:sp>
    </p:spTree>
  </p:cSld>
  <p:clrMapOvr>
    <a:masterClrMapping/>
  </p:clrMapOvr>
  <p:transition>
    <p:blinds dir="vert"/>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587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35875" name="Rectangle 2"/>
          <p:cNvSpPr>
            <a:spLocks noGrp="1"/>
          </p:cNvSpPr>
          <p:nvPr>
            <p:ph type="body"/>
          </p:nvPr>
        </p:nvSpPr>
        <p:spPr>
          <a:xfrm>
            <a:off x="2208213" y="2133600"/>
            <a:ext cx="7772400" cy="1584325"/>
          </a:xfrm>
        </p:spPr>
        <p:txBody>
          <a:bodyPr vert="horz" wrap="square" lIns="91440" tIns="45720" rIns="91440" bIns="45720" anchor="t" anchorCtr="0"/>
          <a:p>
            <a:pPr marL="0" indent="535305" eaLnBrk="1" hangingPunct="1"/>
            <a:r>
              <a:rPr lang="zh-CN" altLang="en-US" sz="2400" dirty="0">
                <a:solidFill>
                  <a:srgbClr val="0000CC"/>
                </a:solidFill>
              </a:rPr>
              <a:t>一、  </a:t>
            </a:r>
            <a:r>
              <a:rPr lang="en-US" altLang="zh-CN" sz="2400" dirty="0">
                <a:solidFill>
                  <a:srgbClr val="0000CC"/>
                </a:solidFill>
              </a:rPr>
              <a:t>事故分类</a:t>
            </a:r>
            <a:endParaRPr lang="en-US" altLang="zh-CN" sz="2400" dirty="0">
              <a:solidFill>
                <a:srgbClr val="0000CC"/>
              </a:solidFill>
            </a:endParaRPr>
          </a:p>
          <a:p>
            <a:pPr marL="0" indent="535305" eaLnBrk="1" hangingPunct="1"/>
            <a:r>
              <a:rPr lang="en-US" altLang="zh-CN" sz="2400" dirty="0"/>
              <a:t>《</a:t>
            </a:r>
            <a:r>
              <a:rPr lang="zh-CN" altLang="en-US" sz="2400" dirty="0"/>
              <a:t>企业职工伤亡事故分类</a:t>
            </a:r>
            <a:r>
              <a:rPr lang="en-US" altLang="zh-CN" sz="2400" dirty="0"/>
              <a:t>》</a:t>
            </a:r>
            <a:r>
              <a:rPr lang="zh-CN" altLang="en-US" sz="2400" dirty="0"/>
              <a:t>（</a:t>
            </a:r>
            <a:r>
              <a:rPr lang="en-US" altLang="zh-CN" sz="2400" dirty="0"/>
              <a:t>GB6441—1986</a:t>
            </a:r>
            <a:r>
              <a:rPr lang="zh-CN" altLang="en-US" sz="2400" dirty="0"/>
              <a:t>）中，按致伤原因将其划分为了</a:t>
            </a:r>
            <a:r>
              <a:rPr lang="en-US" altLang="zh-CN" sz="2400" dirty="0"/>
              <a:t>20</a:t>
            </a:r>
            <a:r>
              <a:rPr lang="zh-CN" altLang="en-US" sz="2400" dirty="0"/>
              <a:t>类。</a:t>
            </a:r>
            <a:endParaRPr lang="zh-CN" altLang="en-US" sz="2400" dirty="0"/>
          </a:p>
        </p:txBody>
      </p:sp>
      <p:pic>
        <p:nvPicPr>
          <p:cNvPr id="335876" name="Picture 3"/>
          <p:cNvPicPr>
            <a:picLocks noChangeAspect="1"/>
          </p:cNvPicPr>
          <p:nvPr/>
        </p:nvPicPr>
        <p:blipFill>
          <a:blip r:embed="rId1"/>
          <a:srcRect r="1015" b="16263"/>
          <a:stretch>
            <a:fillRect/>
          </a:stretch>
        </p:blipFill>
        <p:spPr>
          <a:xfrm>
            <a:off x="2279650" y="4148138"/>
            <a:ext cx="7559675" cy="1368425"/>
          </a:xfrm>
          <a:prstGeom prst="rect">
            <a:avLst/>
          </a:prstGeom>
          <a:noFill/>
          <a:ln w="9525">
            <a:noFill/>
          </a:ln>
        </p:spPr>
      </p:pic>
      <p:sp>
        <p:nvSpPr>
          <p:cNvPr id="10" name="矩形 9"/>
          <p:cNvSpPr/>
          <p:nvPr/>
        </p:nvSpPr>
        <p:spPr>
          <a:xfrm>
            <a:off x="2351584" y="1465620"/>
            <a:ext cx="7407274"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3.12.1</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概述</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
        <p:nvSpPr>
          <p:cNvPr id="11" name="TextBox 1"/>
          <p:cNvSpPr txBox="1">
            <a:spLocks noChangeArrowheads="1"/>
          </p:cNvSpPr>
          <p:nvPr/>
        </p:nvSpPr>
        <p:spPr bwMode="auto">
          <a:xfrm>
            <a:off x="2351088" y="1052736"/>
            <a:ext cx="4753024"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28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3.12</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事故报告、调查和处理</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blinds dir="vert"/>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2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37923" name="Rectangle 2"/>
          <p:cNvSpPr>
            <a:spLocks noGrp="1"/>
          </p:cNvSpPr>
          <p:nvPr>
            <p:ph type="body"/>
          </p:nvPr>
        </p:nvSpPr>
        <p:spPr>
          <a:xfrm>
            <a:off x="2063750" y="1052513"/>
            <a:ext cx="8064500" cy="4968875"/>
          </a:xfrm>
        </p:spPr>
        <p:txBody>
          <a:bodyPr vert="horz" wrap="square" lIns="91440" tIns="45720" rIns="91440" bIns="45720" anchor="t" anchorCtr="0"/>
          <a:p>
            <a:pPr marL="0" indent="535305" eaLnBrk="1" hangingPunct="1"/>
            <a:r>
              <a:rPr lang="zh-CN" altLang="en-US" sz="2400" dirty="0">
                <a:solidFill>
                  <a:srgbClr val="0000CC"/>
                </a:solidFill>
              </a:rPr>
              <a:t>二、  </a:t>
            </a:r>
            <a:r>
              <a:rPr lang="en-US" altLang="zh-CN" sz="2400" dirty="0">
                <a:solidFill>
                  <a:srgbClr val="0000CC"/>
                </a:solidFill>
              </a:rPr>
              <a:t>事故分级</a:t>
            </a:r>
            <a:endParaRPr lang="en-US" altLang="zh-CN" sz="2400" dirty="0">
              <a:solidFill>
                <a:srgbClr val="0000CC"/>
              </a:solidFill>
            </a:endParaRPr>
          </a:p>
          <a:p>
            <a:pPr marL="0" indent="535305" eaLnBrk="1" hangingPunct="1"/>
            <a:r>
              <a:rPr lang="en-US" altLang="zh-CN" sz="2400" dirty="0"/>
              <a:t>《</a:t>
            </a:r>
            <a:r>
              <a:rPr lang="zh-CN" altLang="en-US" sz="2400" dirty="0"/>
              <a:t>生产安全事故报告和调查处理条例</a:t>
            </a:r>
            <a:r>
              <a:rPr lang="en-US" altLang="zh-CN" sz="2400" dirty="0"/>
              <a:t>》</a:t>
            </a:r>
            <a:r>
              <a:rPr lang="zh-CN" altLang="en-US" sz="2400" dirty="0"/>
              <a:t>对事故级别作出了规定。根据生产安全事故（以下简称事故）造成的人员伤亡或者直接经济损失，事故一般分为以下等级： </a:t>
            </a:r>
            <a:endParaRPr lang="zh-CN" altLang="en-US" sz="2400" dirty="0">
              <a:solidFill>
                <a:srgbClr val="0000CC"/>
              </a:solidFill>
            </a:endParaRPr>
          </a:p>
          <a:p>
            <a:pPr marL="0" indent="535305" eaLnBrk="1" hangingPunct="1"/>
            <a:r>
              <a:rPr lang="zh-CN" altLang="en-US" sz="2400" dirty="0">
                <a:solidFill>
                  <a:srgbClr val="FF0000"/>
                </a:solidFill>
              </a:rPr>
              <a:t>（</a:t>
            </a:r>
            <a:r>
              <a:rPr lang="en-US" altLang="zh-CN" sz="2400" dirty="0">
                <a:solidFill>
                  <a:srgbClr val="FF0000"/>
                </a:solidFill>
              </a:rPr>
              <a:t>1</a:t>
            </a:r>
            <a:r>
              <a:rPr lang="zh-CN" altLang="en-US" sz="2400" dirty="0">
                <a:solidFill>
                  <a:srgbClr val="FF0000"/>
                </a:solidFill>
              </a:rPr>
              <a:t>）特别重大事故</a:t>
            </a:r>
            <a:r>
              <a:rPr lang="zh-CN" altLang="en-US" sz="2400" dirty="0"/>
              <a:t>：指造成</a:t>
            </a:r>
            <a:r>
              <a:rPr lang="en-US" altLang="zh-CN" sz="2400" dirty="0"/>
              <a:t>30</a:t>
            </a:r>
            <a:r>
              <a:rPr lang="zh-CN" altLang="en-US" sz="2400" dirty="0"/>
              <a:t>人以上死亡，或者</a:t>
            </a:r>
            <a:r>
              <a:rPr lang="en-US" altLang="zh-CN" sz="2400" dirty="0"/>
              <a:t>100</a:t>
            </a:r>
            <a:r>
              <a:rPr lang="zh-CN" altLang="en-US" sz="2400" dirty="0"/>
              <a:t>人以上重伤（包括急性工业中毒，下同），或者</a:t>
            </a:r>
            <a:r>
              <a:rPr lang="en-US" altLang="zh-CN" sz="2400" dirty="0"/>
              <a:t>1</a:t>
            </a:r>
            <a:r>
              <a:rPr lang="zh-CN" altLang="en-US" sz="2400" dirty="0"/>
              <a:t>亿元以上直接经济损失的事故；</a:t>
            </a:r>
            <a:endParaRPr lang="zh-CN" altLang="en-US" sz="2400" dirty="0"/>
          </a:p>
          <a:p>
            <a:pPr marL="0" indent="535305" eaLnBrk="1" hangingPunct="1"/>
            <a:r>
              <a:rPr lang="zh-CN" altLang="en-US" sz="2400" dirty="0">
                <a:solidFill>
                  <a:srgbClr val="FF0000"/>
                </a:solidFill>
              </a:rPr>
              <a:t>（</a:t>
            </a:r>
            <a:r>
              <a:rPr lang="en-US" altLang="zh-CN" sz="2400" dirty="0">
                <a:solidFill>
                  <a:srgbClr val="FF0000"/>
                </a:solidFill>
              </a:rPr>
              <a:t>2</a:t>
            </a:r>
            <a:r>
              <a:rPr lang="zh-CN" altLang="en-US" sz="2400" dirty="0">
                <a:solidFill>
                  <a:srgbClr val="FF0000"/>
                </a:solidFill>
              </a:rPr>
              <a:t>）重大事故：</a:t>
            </a:r>
            <a:r>
              <a:rPr lang="zh-CN" altLang="en-US" sz="2400" dirty="0"/>
              <a:t>指造成</a:t>
            </a:r>
            <a:r>
              <a:rPr lang="en-US" altLang="zh-CN" sz="2400" dirty="0"/>
              <a:t>10</a:t>
            </a:r>
            <a:r>
              <a:rPr lang="zh-CN" altLang="en-US" sz="2400" dirty="0"/>
              <a:t>人以上</a:t>
            </a:r>
            <a:r>
              <a:rPr lang="en-US" altLang="zh-CN" sz="2400" dirty="0"/>
              <a:t>30</a:t>
            </a:r>
            <a:r>
              <a:rPr lang="zh-CN" altLang="en-US" sz="2400" dirty="0"/>
              <a:t>人以下死亡，或者</a:t>
            </a:r>
            <a:r>
              <a:rPr lang="en-US" altLang="zh-CN" sz="2400" dirty="0"/>
              <a:t>50</a:t>
            </a:r>
            <a:r>
              <a:rPr lang="zh-CN" altLang="en-US" sz="2400" dirty="0"/>
              <a:t>人以上</a:t>
            </a:r>
            <a:r>
              <a:rPr lang="en-US" altLang="zh-CN" sz="2400" dirty="0"/>
              <a:t>100</a:t>
            </a:r>
            <a:r>
              <a:rPr lang="zh-CN" altLang="en-US" sz="2400" dirty="0"/>
              <a:t>人以下重伤，或者</a:t>
            </a:r>
            <a:r>
              <a:rPr lang="en-US" altLang="zh-CN" sz="2400" dirty="0"/>
              <a:t>5000</a:t>
            </a:r>
            <a:r>
              <a:rPr lang="zh-CN" altLang="en-US" sz="2400" dirty="0"/>
              <a:t>万元以上</a:t>
            </a:r>
            <a:r>
              <a:rPr lang="en-US" altLang="zh-CN" sz="2400" dirty="0"/>
              <a:t>1</a:t>
            </a:r>
            <a:r>
              <a:rPr lang="zh-CN" altLang="en-US" sz="2400" dirty="0"/>
              <a:t>亿元以下直接经济损失的事故；</a:t>
            </a:r>
            <a:endParaRPr lang="zh-CN" altLang="en-US" sz="2400" dirty="0"/>
          </a:p>
          <a:p>
            <a:pPr marL="0" indent="535305" eaLnBrk="1" hangingPunct="1">
              <a:lnSpc>
                <a:spcPct val="90000"/>
              </a:lnSpc>
            </a:pPr>
            <a:endParaRPr lang="en-US" altLang="zh-CN" sz="2400" dirty="0"/>
          </a:p>
        </p:txBody>
      </p:sp>
    </p:spTree>
  </p:cSld>
  <p:clrMapOvr>
    <a:masterClrMapping/>
  </p:clrMapOvr>
  <p:transition>
    <p:blinds dir="vert"/>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997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39971" name="Rectangle 2"/>
          <p:cNvSpPr>
            <a:spLocks noGrp="1"/>
          </p:cNvSpPr>
          <p:nvPr>
            <p:ph type="body"/>
          </p:nvPr>
        </p:nvSpPr>
        <p:spPr>
          <a:xfrm>
            <a:off x="2209800" y="1412875"/>
            <a:ext cx="7772400" cy="4454525"/>
          </a:xfrm>
        </p:spPr>
        <p:txBody>
          <a:bodyPr vert="horz" wrap="square" lIns="91440" tIns="45720" rIns="91440" bIns="45720" anchor="t" anchorCtr="0"/>
          <a:p>
            <a:pPr marL="0" indent="535305" eaLnBrk="1" hangingPunct="1"/>
            <a:r>
              <a:rPr lang="zh-CN" altLang="en-US" sz="2400" dirty="0">
                <a:solidFill>
                  <a:srgbClr val="FF0000"/>
                </a:solidFill>
              </a:rPr>
              <a:t>（</a:t>
            </a:r>
            <a:r>
              <a:rPr lang="en-US" altLang="zh-CN" sz="2400" dirty="0">
                <a:solidFill>
                  <a:srgbClr val="FF0000"/>
                </a:solidFill>
              </a:rPr>
              <a:t>3</a:t>
            </a:r>
            <a:r>
              <a:rPr lang="zh-CN" altLang="en-US" sz="2400" dirty="0">
                <a:solidFill>
                  <a:srgbClr val="FF0000"/>
                </a:solidFill>
              </a:rPr>
              <a:t>）较大事故：</a:t>
            </a:r>
            <a:r>
              <a:rPr lang="zh-CN" altLang="en-US" sz="2400" dirty="0"/>
              <a:t>指造成</a:t>
            </a:r>
            <a:r>
              <a:rPr lang="en-US" altLang="zh-CN" sz="2400" dirty="0"/>
              <a:t>3</a:t>
            </a:r>
            <a:r>
              <a:rPr lang="zh-CN" altLang="en-US" sz="2400" dirty="0"/>
              <a:t>人以上</a:t>
            </a:r>
            <a:r>
              <a:rPr lang="en-US" altLang="zh-CN" sz="2400" dirty="0"/>
              <a:t>10</a:t>
            </a:r>
            <a:r>
              <a:rPr lang="zh-CN" altLang="en-US" sz="2400" dirty="0"/>
              <a:t>人以下死亡，或者</a:t>
            </a:r>
            <a:r>
              <a:rPr lang="en-US" altLang="zh-CN" sz="2400" dirty="0"/>
              <a:t>10</a:t>
            </a:r>
            <a:r>
              <a:rPr lang="zh-CN" altLang="en-US" sz="2400" dirty="0"/>
              <a:t>人以上</a:t>
            </a:r>
            <a:r>
              <a:rPr lang="en-US" altLang="zh-CN" sz="2400" dirty="0"/>
              <a:t>50</a:t>
            </a:r>
            <a:r>
              <a:rPr lang="zh-CN" altLang="en-US" sz="2400" dirty="0"/>
              <a:t>人以下重伤，或者</a:t>
            </a:r>
            <a:r>
              <a:rPr lang="en-US" altLang="zh-CN" sz="2400" dirty="0"/>
              <a:t>1000</a:t>
            </a:r>
            <a:r>
              <a:rPr lang="zh-CN" altLang="en-US" sz="2400" dirty="0"/>
              <a:t>万元以上</a:t>
            </a:r>
            <a:r>
              <a:rPr lang="en-US" altLang="zh-CN" sz="2400" dirty="0"/>
              <a:t>5000</a:t>
            </a:r>
            <a:r>
              <a:rPr lang="zh-CN" altLang="en-US" sz="2400" dirty="0"/>
              <a:t>万元以下直接经济损失的事故；</a:t>
            </a:r>
            <a:endParaRPr lang="zh-CN" altLang="en-US" sz="2400" dirty="0"/>
          </a:p>
          <a:p>
            <a:pPr marL="0" indent="535305" eaLnBrk="1" hangingPunct="1"/>
            <a:r>
              <a:rPr lang="zh-CN" altLang="en-US" sz="2400" dirty="0">
                <a:solidFill>
                  <a:srgbClr val="FF0000"/>
                </a:solidFill>
              </a:rPr>
              <a:t>（</a:t>
            </a:r>
            <a:r>
              <a:rPr lang="en-US" altLang="zh-CN" sz="2400" dirty="0">
                <a:solidFill>
                  <a:srgbClr val="FF0000"/>
                </a:solidFill>
              </a:rPr>
              <a:t>4</a:t>
            </a:r>
            <a:r>
              <a:rPr lang="zh-CN" altLang="en-US" sz="2400" dirty="0">
                <a:solidFill>
                  <a:srgbClr val="FF0000"/>
                </a:solidFill>
              </a:rPr>
              <a:t>）一般事故：</a:t>
            </a:r>
            <a:r>
              <a:rPr lang="zh-CN" altLang="en-US" sz="2400" dirty="0"/>
              <a:t>指造成</a:t>
            </a:r>
            <a:r>
              <a:rPr lang="en-US" altLang="zh-CN" sz="2400" dirty="0"/>
              <a:t>3</a:t>
            </a:r>
            <a:r>
              <a:rPr lang="zh-CN" altLang="en-US" sz="2400" dirty="0"/>
              <a:t>人以下死亡，或者</a:t>
            </a:r>
            <a:r>
              <a:rPr lang="en-US" altLang="zh-CN" sz="2400" dirty="0"/>
              <a:t>10</a:t>
            </a:r>
            <a:r>
              <a:rPr lang="zh-CN" altLang="en-US" sz="2400" dirty="0"/>
              <a:t>人以下重伤，或者</a:t>
            </a:r>
            <a:r>
              <a:rPr lang="en-US" altLang="zh-CN" sz="2400" dirty="0"/>
              <a:t>1000</a:t>
            </a:r>
            <a:r>
              <a:rPr lang="zh-CN" altLang="en-US" sz="2400" dirty="0"/>
              <a:t>万元以下直接经济损失的事故。</a:t>
            </a:r>
            <a:endParaRPr lang="zh-CN" altLang="en-US" sz="2400" dirty="0"/>
          </a:p>
          <a:p>
            <a:pPr marL="0" indent="535305" eaLnBrk="1" hangingPunct="1"/>
            <a:r>
              <a:rPr lang="zh-CN" altLang="en-US" sz="2400" dirty="0"/>
              <a:t>上述分级中的“以上”包括本数，“以下”不包括本数。 </a:t>
            </a:r>
            <a:endParaRPr lang="zh-CN" altLang="en-US" sz="2400" dirty="0"/>
          </a:p>
        </p:txBody>
      </p:sp>
    </p:spTree>
  </p:cSld>
  <p:clrMapOvr>
    <a:masterClrMapping/>
  </p:clrMapOvr>
  <p:transition>
    <p:blinds dir="vert"/>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201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42019" name="Rectangle 2"/>
          <p:cNvSpPr>
            <a:spLocks noGrp="1"/>
          </p:cNvSpPr>
          <p:nvPr>
            <p:ph type="title"/>
          </p:nvPr>
        </p:nvSpPr>
        <p:spPr>
          <a:xfrm>
            <a:off x="1992313" y="1052513"/>
            <a:ext cx="7772400" cy="803275"/>
          </a:xfrm>
        </p:spPr>
        <p:txBody>
          <a:bodyPr vert="horz" wrap="square" lIns="91440" tIns="45720" rIns="91440" bIns="45720" anchor="ctr" anchorCtr="0"/>
          <a:p>
            <a:pPr eaLnBrk="1" hangingPunct="1"/>
            <a:r>
              <a:rPr lang="zh-CN" altLang="en-US" sz="2400" dirty="0">
                <a:solidFill>
                  <a:srgbClr val="0000CC"/>
                </a:solidFill>
              </a:rPr>
              <a:t>三、  </a:t>
            </a:r>
            <a:r>
              <a:rPr lang="en-US" altLang="zh-CN" sz="2400" dirty="0">
                <a:solidFill>
                  <a:srgbClr val="0000CC"/>
                </a:solidFill>
              </a:rPr>
              <a:t>水利工程建设常见事故类型</a:t>
            </a:r>
            <a:endParaRPr lang="en-US" altLang="zh-CN" sz="2400" dirty="0">
              <a:solidFill>
                <a:srgbClr val="0000CC"/>
              </a:solidFill>
            </a:endParaRPr>
          </a:p>
        </p:txBody>
      </p:sp>
      <p:sp>
        <p:nvSpPr>
          <p:cNvPr id="342020" name="Rectangle 3"/>
          <p:cNvSpPr>
            <a:spLocks noGrp="1"/>
          </p:cNvSpPr>
          <p:nvPr>
            <p:ph type="body"/>
          </p:nvPr>
        </p:nvSpPr>
        <p:spPr>
          <a:xfrm>
            <a:off x="2208213" y="1700213"/>
            <a:ext cx="7920037" cy="3886200"/>
          </a:xfrm>
        </p:spPr>
        <p:txBody>
          <a:bodyPr vert="horz" wrap="square" lIns="91440" tIns="45720" rIns="91440" bIns="45720" anchor="t" anchorCtr="0"/>
          <a:p>
            <a:pPr marL="0" indent="535305" eaLnBrk="1" hangingPunct="1"/>
            <a:r>
              <a:rPr lang="zh-CN" altLang="en-US" sz="2400" dirty="0">
                <a:latin typeface="宋体" panose="02010600030101010101" pitchFamily="2" charset="-122"/>
              </a:rPr>
              <a:t>结合水利工程建设的实际，按照安全生产事故发生的过程、性质和机理，水利工程建设常见的安全事故包括：</a:t>
            </a:r>
            <a:endParaRPr lang="zh-CN" altLang="en-US" sz="2400" dirty="0">
              <a:latin typeface="宋体" panose="02010600030101010101" pitchFamily="2" charset="-122"/>
            </a:endParaRPr>
          </a:p>
          <a:p>
            <a:pPr marL="0" indent="535305" eaLnBrk="1" hangingPunct="1">
              <a:lnSpc>
                <a:spcPct val="80000"/>
              </a:lnSpc>
              <a:buFont typeface="Wingdings" panose="05000000000000000000" pitchFamily="2" charset="2"/>
              <a:buChar char="Ø"/>
            </a:pPr>
            <a:r>
              <a:rPr lang="zh-CN" altLang="en-US" sz="2400" dirty="0"/>
              <a:t>高处坠落</a:t>
            </a:r>
            <a:endParaRPr lang="zh-CN" altLang="en-US" sz="2400" dirty="0"/>
          </a:p>
          <a:p>
            <a:pPr marL="0" indent="535305" eaLnBrk="1" hangingPunct="1">
              <a:lnSpc>
                <a:spcPct val="80000"/>
              </a:lnSpc>
              <a:buFont typeface="Wingdings" panose="05000000000000000000" pitchFamily="2" charset="2"/>
              <a:buChar char="Ø"/>
            </a:pPr>
            <a:r>
              <a:rPr lang="zh-CN" altLang="en-US" sz="2400" dirty="0"/>
              <a:t>坍塌事故</a:t>
            </a:r>
            <a:endParaRPr lang="zh-CN" altLang="en-US" sz="2400" dirty="0"/>
          </a:p>
          <a:p>
            <a:pPr marL="0" indent="535305" eaLnBrk="1" hangingPunct="1">
              <a:lnSpc>
                <a:spcPct val="80000"/>
              </a:lnSpc>
              <a:buFont typeface="Wingdings" panose="05000000000000000000" pitchFamily="2" charset="2"/>
              <a:buChar char="Ø"/>
            </a:pPr>
            <a:r>
              <a:rPr lang="zh-CN" altLang="en-US" sz="2400" dirty="0"/>
              <a:t>车辆伤害</a:t>
            </a:r>
            <a:endParaRPr lang="zh-CN" altLang="en-US" sz="2400" dirty="0"/>
          </a:p>
          <a:p>
            <a:pPr marL="0" indent="535305" eaLnBrk="1" hangingPunct="1">
              <a:lnSpc>
                <a:spcPct val="80000"/>
              </a:lnSpc>
              <a:buFont typeface="Wingdings" panose="05000000000000000000" pitchFamily="2" charset="2"/>
              <a:buChar char="Ø"/>
            </a:pPr>
            <a:r>
              <a:rPr lang="zh-CN" altLang="en-US" sz="2400" dirty="0"/>
              <a:t>触电事故</a:t>
            </a:r>
            <a:endParaRPr lang="zh-CN" altLang="en-US" sz="2400" dirty="0"/>
          </a:p>
          <a:p>
            <a:pPr marL="0" indent="535305" eaLnBrk="1" hangingPunct="1">
              <a:lnSpc>
                <a:spcPct val="80000"/>
              </a:lnSpc>
              <a:buFont typeface="Wingdings" panose="05000000000000000000" pitchFamily="2" charset="2"/>
              <a:buChar char="Ø"/>
            </a:pPr>
            <a:r>
              <a:rPr lang="zh-CN" altLang="en-US" sz="2400" dirty="0"/>
              <a:t>物体打击</a:t>
            </a:r>
            <a:endParaRPr lang="zh-CN" altLang="en-US" sz="2400" dirty="0"/>
          </a:p>
          <a:p>
            <a:pPr marL="0" indent="535305" eaLnBrk="1" hangingPunct="1">
              <a:lnSpc>
                <a:spcPct val="80000"/>
              </a:lnSpc>
              <a:buFont typeface="Wingdings" panose="05000000000000000000" pitchFamily="2" charset="2"/>
              <a:buChar char="Ø"/>
            </a:pPr>
            <a:r>
              <a:rPr lang="zh-CN" altLang="en-US" sz="2400" dirty="0"/>
              <a:t>机械伤害</a:t>
            </a:r>
            <a:endParaRPr lang="zh-CN" altLang="en-US" sz="2400" dirty="0"/>
          </a:p>
          <a:p>
            <a:pPr marL="0" indent="535305" eaLnBrk="1" hangingPunct="1">
              <a:lnSpc>
                <a:spcPct val="80000"/>
              </a:lnSpc>
              <a:buFont typeface="Wingdings" panose="05000000000000000000" pitchFamily="2" charset="2"/>
              <a:buChar char="Ø"/>
            </a:pPr>
            <a:r>
              <a:rPr lang="zh-CN" altLang="en-US" sz="2400" dirty="0"/>
              <a:t>起重伤害</a:t>
            </a:r>
            <a:endParaRPr lang="zh-CN" altLang="en-US" sz="2400" dirty="0"/>
          </a:p>
          <a:p>
            <a:pPr marL="0" indent="535305" eaLnBrk="1" hangingPunct="1">
              <a:lnSpc>
                <a:spcPct val="80000"/>
              </a:lnSpc>
            </a:pPr>
            <a:endParaRPr lang="en-US" altLang="zh-CN" sz="2400" dirty="0"/>
          </a:p>
        </p:txBody>
      </p:sp>
    </p:spTree>
  </p:cSld>
  <p:clrMapOvr>
    <a:masterClrMapping/>
  </p:clrMapOvr>
  <p:transition>
    <p:blinds dir="vert"/>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406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44067" name="Rectangle 2"/>
          <p:cNvSpPr>
            <a:spLocks noGrp="1"/>
          </p:cNvSpPr>
          <p:nvPr>
            <p:ph type="title"/>
          </p:nvPr>
        </p:nvSpPr>
        <p:spPr>
          <a:xfrm>
            <a:off x="2208213" y="908050"/>
            <a:ext cx="7483475" cy="803275"/>
          </a:xfrm>
        </p:spPr>
        <p:txBody>
          <a:bodyPr vert="horz" wrap="square" lIns="91440" tIns="45720" rIns="91440" bIns="45720" anchor="ctr" anchorCtr="0"/>
          <a:p>
            <a:pPr eaLnBrk="1" hangingPunct="1"/>
            <a:r>
              <a:rPr lang="zh-CN" altLang="en-US" sz="2400" dirty="0">
                <a:solidFill>
                  <a:srgbClr val="0000CC"/>
                </a:solidFill>
              </a:rPr>
              <a:t>四、  </a:t>
            </a:r>
            <a:r>
              <a:rPr lang="en-US" altLang="zh-CN" sz="2400" dirty="0">
                <a:solidFill>
                  <a:srgbClr val="0000CC"/>
                </a:solidFill>
              </a:rPr>
              <a:t>水利工程建设事故的特点及原因分析</a:t>
            </a:r>
            <a:r>
              <a:rPr lang="en-US" altLang="zh-CN" dirty="0"/>
              <a:t> </a:t>
            </a:r>
            <a:endParaRPr lang="en-US" altLang="zh-CN" dirty="0"/>
          </a:p>
        </p:txBody>
      </p:sp>
      <p:sp>
        <p:nvSpPr>
          <p:cNvPr id="344068" name="Rectangle 3"/>
          <p:cNvSpPr>
            <a:spLocks noGrp="1"/>
          </p:cNvSpPr>
          <p:nvPr>
            <p:ph type="body"/>
          </p:nvPr>
        </p:nvSpPr>
        <p:spPr>
          <a:xfrm>
            <a:off x="2208213" y="1773238"/>
            <a:ext cx="7775575" cy="5084762"/>
          </a:xfrm>
        </p:spPr>
        <p:txBody>
          <a:bodyPr vert="horz" wrap="square" lIns="91440" tIns="45720" rIns="91440" bIns="45720" anchor="t" anchorCtr="0"/>
          <a:p>
            <a:pPr marL="0" indent="535305" eaLnBrk="1" hangingPunct="1">
              <a:lnSpc>
                <a:spcPct val="80000"/>
              </a:lnSpc>
            </a:pPr>
            <a:r>
              <a:rPr lang="zh-CN" altLang="en-US" sz="2400" dirty="0">
                <a:solidFill>
                  <a:srgbClr val="FF0000"/>
                </a:solidFill>
                <a:latin typeface="宋体" panose="02010600030101010101" pitchFamily="2" charset="-122"/>
              </a:rPr>
              <a:t>（</a:t>
            </a:r>
            <a:r>
              <a:rPr lang="en-US" altLang="zh-CN" sz="2400" dirty="0">
                <a:solidFill>
                  <a:srgbClr val="FF0000"/>
                </a:solidFill>
                <a:latin typeface="宋体" panose="02010600030101010101" pitchFamily="2" charset="-122"/>
              </a:rPr>
              <a:t>1</a:t>
            </a:r>
            <a:r>
              <a:rPr lang="zh-CN" altLang="en-US" sz="2400" dirty="0">
                <a:solidFill>
                  <a:srgbClr val="FF0000"/>
                </a:solidFill>
                <a:latin typeface="宋体" panose="02010600030101010101" pitchFamily="2" charset="-122"/>
              </a:rPr>
              <a:t>）事故发生的主要特点分析</a:t>
            </a:r>
            <a:endParaRPr lang="zh-CN" altLang="en-US" sz="2400" dirty="0">
              <a:solidFill>
                <a:srgbClr val="FF0000"/>
              </a:solidFill>
              <a:latin typeface="宋体" panose="02010600030101010101" pitchFamily="2" charset="-122"/>
            </a:endParaRPr>
          </a:p>
          <a:p>
            <a:pPr marL="0" indent="535305" eaLnBrk="1" hangingPunct="1"/>
            <a:r>
              <a:rPr lang="zh-CN" altLang="en-US" sz="2400" dirty="0">
                <a:latin typeface="宋体" panose="02010600030101010101" pitchFamily="2" charset="-122"/>
              </a:rPr>
              <a:t>  </a:t>
            </a:r>
            <a:r>
              <a:rPr lang="en-US" altLang="zh-CN" sz="2400" dirty="0">
                <a:latin typeface="宋体" panose="02010600030101010101" pitchFamily="2" charset="-122"/>
              </a:rPr>
              <a:t>1</a:t>
            </a:r>
            <a:r>
              <a:rPr lang="zh-CN" altLang="en-US" sz="2400" dirty="0">
                <a:latin typeface="宋体" panose="02010600030101010101" pitchFamily="2" charset="-122"/>
              </a:rPr>
              <a:t>）事故总量呈上升趋势，事故起数和死亡人数总量上升；</a:t>
            </a:r>
            <a:endParaRPr lang="zh-CN" altLang="en-US" sz="2400" dirty="0">
              <a:latin typeface="宋体" panose="02010600030101010101" pitchFamily="2" charset="-122"/>
            </a:endParaRPr>
          </a:p>
          <a:p>
            <a:pPr marL="0" indent="535305" eaLnBrk="1" hangingPunct="1"/>
            <a:r>
              <a:rPr lang="zh-CN" altLang="en-US" sz="2400" dirty="0">
                <a:latin typeface="宋体" panose="02010600030101010101" pitchFamily="2" charset="-122"/>
              </a:rPr>
              <a:t>  </a:t>
            </a:r>
            <a:r>
              <a:rPr lang="en-US" altLang="zh-CN" sz="2400" dirty="0">
                <a:latin typeface="宋体" panose="02010600030101010101" pitchFamily="2" charset="-122"/>
              </a:rPr>
              <a:t>2</a:t>
            </a:r>
            <a:r>
              <a:rPr lang="zh-CN" altLang="en-US" sz="2400" dirty="0">
                <a:latin typeface="宋体" panose="02010600030101010101" pitchFamily="2" charset="-122"/>
              </a:rPr>
              <a:t>）水利工程建设事故突出，高概率、高危害、高损失事故比较集中，施工作业人员违章事故较多，特种作业人员发生事故的概率高于其他人；</a:t>
            </a:r>
            <a:endParaRPr lang="zh-CN" altLang="en-US" sz="2400" dirty="0">
              <a:latin typeface="宋体" panose="02010600030101010101" pitchFamily="2" charset="-122"/>
            </a:endParaRPr>
          </a:p>
          <a:p>
            <a:pPr marL="0" indent="535305" eaLnBrk="1" hangingPunct="1"/>
            <a:r>
              <a:rPr lang="zh-CN" altLang="en-US" sz="2400" dirty="0">
                <a:latin typeface="宋体" panose="02010600030101010101" pitchFamily="2" charset="-122"/>
              </a:rPr>
              <a:t>  </a:t>
            </a:r>
            <a:r>
              <a:rPr lang="en-US" altLang="zh-CN" sz="2400" dirty="0">
                <a:latin typeface="宋体" panose="02010600030101010101" pitchFamily="2" charset="-122"/>
              </a:rPr>
              <a:t>3</a:t>
            </a:r>
            <a:r>
              <a:rPr lang="zh-CN" altLang="en-US" sz="2400" dirty="0">
                <a:latin typeface="宋体" panose="02010600030101010101" pitchFamily="2" charset="-122"/>
              </a:rPr>
              <a:t>）农村水电依然是安全事故多发领域；</a:t>
            </a:r>
            <a:endParaRPr lang="zh-CN" altLang="en-US" sz="2400" dirty="0">
              <a:latin typeface="宋体" panose="02010600030101010101" pitchFamily="2" charset="-122"/>
            </a:endParaRPr>
          </a:p>
          <a:p>
            <a:pPr marL="0" indent="535305" eaLnBrk="1" hangingPunct="1"/>
            <a:r>
              <a:rPr lang="zh-CN" altLang="en-US" sz="2400" dirty="0">
                <a:latin typeface="宋体" panose="02010600030101010101" pitchFamily="2" charset="-122"/>
              </a:rPr>
              <a:t>  </a:t>
            </a:r>
            <a:endParaRPr lang="zh-CN" altLang="en-US" sz="2400" dirty="0">
              <a:latin typeface="宋体" panose="02010600030101010101" pitchFamily="2" charset="-122"/>
            </a:endParaRPr>
          </a:p>
        </p:txBody>
      </p:sp>
    </p:spTree>
  </p:cSld>
  <p:clrMapOvr>
    <a:masterClrMapping/>
  </p:clrMapOvr>
  <p:transition>
    <p:blinds dir="vert"/>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611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46115" name="Rectangle 3"/>
          <p:cNvSpPr>
            <a:spLocks noGrp="1"/>
          </p:cNvSpPr>
          <p:nvPr>
            <p:ph type="body"/>
          </p:nvPr>
        </p:nvSpPr>
        <p:spPr>
          <a:xfrm>
            <a:off x="2208213" y="1773238"/>
            <a:ext cx="7775575" cy="5084762"/>
          </a:xfrm>
        </p:spPr>
        <p:txBody>
          <a:bodyPr vert="horz" wrap="square" lIns="91440" tIns="45720" rIns="91440" bIns="45720" anchor="t" anchorCtr="0"/>
          <a:p>
            <a:pPr marL="0" indent="627380" eaLnBrk="1" hangingPunct="1">
              <a:lnSpc>
                <a:spcPct val="80000"/>
              </a:lnSpc>
            </a:pPr>
            <a:r>
              <a:rPr lang="en-US" altLang="zh-CN" sz="2400" dirty="0">
                <a:latin typeface="宋体" panose="02010600030101010101" pitchFamily="2" charset="-122"/>
              </a:rPr>
              <a:t>4</a:t>
            </a:r>
            <a:r>
              <a:rPr lang="zh-CN" altLang="en-US" sz="2400" dirty="0">
                <a:latin typeface="宋体" panose="02010600030101010101" pitchFamily="2" charset="-122"/>
              </a:rPr>
              <a:t>）涉险事故导致群死群伤和对社会造成严重危害的风险大；</a:t>
            </a:r>
            <a:endParaRPr lang="zh-CN" altLang="en-US" sz="2400" dirty="0">
              <a:latin typeface="宋体" panose="02010600030101010101" pitchFamily="2" charset="-122"/>
            </a:endParaRPr>
          </a:p>
          <a:p>
            <a:pPr marL="0" indent="627380" eaLnBrk="1" hangingPunct="1"/>
            <a:r>
              <a:rPr lang="en-US" altLang="zh-CN" sz="2400" dirty="0">
                <a:latin typeface="宋体" panose="02010600030101010101" pitchFamily="2" charset="-122"/>
              </a:rPr>
              <a:t>5</a:t>
            </a:r>
            <a:r>
              <a:rPr lang="zh-CN" altLang="en-US" sz="2400" dirty="0">
                <a:latin typeface="宋体" panose="02010600030101010101" pitchFamily="2" charset="-122"/>
              </a:rPr>
              <a:t>）有的地区在较短时间内连续发生事故；</a:t>
            </a:r>
            <a:endParaRPr lang="zh-CN" altLang="en-US" sz="2400" dirty="0">
              <a:latin typeface="宋体" panose="02010600030101010101" pitchFamily="2" charset="-122"/>
            </a:endParaRPr>
          </a:p>
          <a:p>
            <a:pPr marL="0" indent="627380" eaLnBrk="1" hangingPunct="1"/>
            <a:r>
              <a:rPr lang="en-US" altLang="zh-CN" sz="2400" dirty="0">
                <a:latin typeface="宋体" panose="02010600030101010101" pitchFamily="2" charset="-122"/>
              </a:rPr>
              <a:t>6</a:t>
            </a:r>
            <a:r>
              <a:rPr lang="zh-CN" altLang="en-US" sz="2400" dirty="0">
                <a:latin typeface="宋体" panose="02010600030101010101" pitchFamily="2" charset="-122"/>
              </a:rPr>
              <a:t>）少数部门、单位存在事故漏报、迟报现象。 </a:t>
            </a:r>
            <a:endParaRPr lang="zh-CN" altLang="en-US" sz="2400" dirty="0">
              <a:latin typeface="宋体" panose="02010600030101010101" pitchFamily="2" charset="-122"/>
            </a:endParaRPr>
          </a:p>
        </p:txBody>
      </p:sp>
    </p:spTree>
  </p:cSld>
  <p:clrMapOvr>
    <a:masterClrMapping/>
  </p:clrMapOvr>
  <p:transition>
    <p:blinds dir="vert"/>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6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48163" name="Rectangle 2"/>
          <p:cNvSpPr>
            <a:spLocks noGrp="1"/>
          </p:cNvSpPr>
          <p:nvPr>
            <p:ph type="body"/>
          </p:nvPr>
        </p:nvSpPr>
        <p:spPr>
          <a:xfrm>
            <a:off x="2208213" y="992188"/>
            <a:ext cx="7772400" cy="4741862"/>
          </a:xfrm>
        </p:spPr>
        <p:txBody>
          <a:bodyPr vert="horz" wrap="square" lIns="91440" tIns="45720" rIns="91440" bIns="45720" anchor="t" anchorCtr="0"/>
          <a:p>
            <a:pPr marL="0" indent="535305" eaLnBrk="1" hangingPunct="1">
              <a:lnSpc>
                <a:spcPct val="90000"/>
              </a:lnSpc>
            </a:pPr>
            <a:r>
              <a:rPr lang="zh-CN" altLang="en-US" sz="2400" dirty="0">
                <a:solidFill>
                  <a:srgbClr val="FF0000"/>
                </a:solidFill>
                <a:latin typeface="宋体" panose="02010600030101010101" pitchFamily="2" charset="-122"/>
              </a:rPr>
              <a:t>（</a:t>
            </a:r>
            <a:r>
              <a:rPr lang="en-US" altLang="zh-CN" sz="2400" dirty="0">
                <a:solidFill>
                  <a:srgbClr val="FF0000"/>
                </a:solidFill>
                <a:latin typeface="宋体" panose="02010600030101010101" pitchFamily="2" charset="-122"/>
              </a:rPr>
              <a:t>2</a:t>
            </a:r>
            <a:r>
              <a:rPr lang="zh-CN" altLang="en-US" sz="2400" dirty="0">
                <a:solidFill>
                  <a:srgbClr val="FF0000"/>
                </a:solidFill>
                <a:latin typeface="宋体" panose="02010600030101010101" pitchFamily="2" charset="-122"/>
              </a:rPr>
              <a:t>）造成事故的主要原因分析</a:t>
            </a:r>
            <a:endParaRPr lang="zh-CN" altLang="en-US" sz="2400" dirty="0">
              <a:solidFill>
                <a:srgbClr val="FF0000"/>
              </a:solidFill>
              <a:latin typeface="宋体" panose="02010600030101010101" pitchFamily="2" charset="-122"/>
            </a:endParaRPr>
          </a:p>
          <a:p>
            <a:pPr marL="0" indent="535305" eaLnBrk="1" hangingPunct="1"/>
            <a:r>
              <a:rPr lang="zh-CN" altLang="en-US" sz="2400" dirty="0">
                <a:latin typeface="宋体" panose="02010600030101010101" pitchFamily="2" charset="-122"/>
              </a:rPr>
              <a:t>造成事故的原因主要是水利安全生产工作中存在的突出问题，说到底是党和政府安全生产的方针、政策和措施落实不下去，安全生产工作严格不起来的问题，具体表现为“五个不到位”：思想认识和组织领导不到位，安全责任和措施落实不到位，政府监督和安全执法不到位，安全教育和技能培训不到位，资金投入和安全设施不到位，没有把各项安全生产措施真正落实到各个生产单位、工程项目、工作岗位和操作人员。</a:t>
            </a:r>
            <a:endParaRPr lang="zh-CN" altLang="en-US" sz="2400" dirty="0">
              <a:latin typeface="宋体" panose="02010600030101010101" pitchFamily="2" charset="-122"/>
            </a:endParaRPr>
          </a:p>
        </p:txBody>
      </p:sp>
    </p:spTree>
  </p:cSld>
  <p:clrMapOvr>
    <a:masterClrMapping/>
  </p:clrMapOvr>
  <p:transition>
    <p:blinds dir="vert"/>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021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50211" name="Rectangle 2"/>
          <p:cNvSpPr>
            <a:spLocks noGrp="1"/>
          </p:cNvSpPr>
          <p:nvPr>
            <p:ph type="body"/>
          </p:nvPr>
        </p:nvSpPr>
        <p:spPr>
          <a:xfrm>
            <a:off x="2209800" y="1981200"/>
            <a:ext cx="7772400" cy="4543425"/>
          </a:xfrm>
        </p:spPr>
        <p:txBody>
          <a:bodyPr vert="horz" wrap="square" lIns="91440" tIns="45720" rIns="91440" bIns="45720" anchor="t" anchorCtr="0"/>
          <a:p>
            <a:pPr marL="0" indent="535305" eaLnBrk="1" hangingPunct="1"/>
            <a:r>
              <a:rPr lang="zh-CN" altLang="en-US" sz="2400" dirty="0">
                <a:solidFill>
                  <a:srgbClr val="FF0000"/>
                </a:solidFill>
              </a:rPr>
              <a:t>一、  </a:t>
            </a:r>
            <a:r>
              <a:rPr lang="en-US" altLang="zh-CN" sz="2400" dirty="0">
                <a:solidFill>
                  <a:srgbClr val="FF0000"/>
                </a:solidFill>
              </a:rPr>
              <a:t>事故报告程序</a:t>
            </a:r>
            <a:endParaRPr lang="en-US" altLang="zh-CN" sz="2400" dirty="0">
              <a:solidFill>
                <a:srgbClr val="FF0000"/>
              </a:solidFill>
            </a:endParaRPr>
          </a:p>
          <a:p>
            <a:pPr marL="0" indent="535305" eaLnBrk="1" hangingPunct="1"/>
            <a:r>
              <a:rPr lang="en-US" altLang="zh-CN" sz="2400" dirty="0"/>
              <a:t>《</a:t>
            </a:r>
            <a:r>
              <a:rPr lang="zh-CN" altLang="en-US" sz="2400" dirty="0"/>
              <a:t>水利工程建设安全生产管理规定</a:t>
            </a:r>
            <a:r>
              <a:rPr lang="en-US" altLang="zh-CN" sz="2400" dirty="0"/>
              <a:t>》</a:t>
            </a:r>
            <a:r>
              <a:rPr lang="zh-CN" altLang="en-US" sz="2400" dirty="0"/>
              <a:t>和</a:t>
            </a:r>
            <a:r>
              <a:rPr lang="en-US" altLang="zh-CN" sz="2400" dirty="0"/>
              <a:t>《</a:t>
            </a:r>
            <a:r>
              <a:rPr lang="zh-CN" altLang="en-US" sz="2400" dirty="0"/>
              <a:t>生产安全事故报告及调查条例</a:t>
            </a:r>
            <a:r>
              <a:rPr lang="en-US" altLang="zh-CN" sz="2400" dirty="0"/>
              <a:t>》</a:t>
            </a:r>
            <a:r>
              <a:rPr lang="zh-CN" altLang="en-US" sz="2400" dirty="0"/>
              <a:t>都对事故的报告做了相关规定。</a:t>
            </a:r>
            <a:endParaRPr lang="zh-CN" altLang="en-US" sz="2400" dirty="0"/>
          </a:p>
          <a:p>
            <a:pPr marL="0" indent="535305" eaLnBrk="1" hangingPunct="1">
              <a:buSzPct val="80000"/>
              <a:buFont typeface="Wingdings" panose="05000000000000000000" pitchFamily="2" charset="2"/>
              <a:buChar char="ü"/>
            </a:pPr>
            <a:r>
              <a:rPr lang="zh-CN" altLang="en-US" sz="2400" dirty="0"/>
              <a:t>事故发生后，事故</a:t>
            </a:r>
            <a:r>
              <a:rPr lang="zh-CN" altLang="en-US" sz="2400" dirty="0">
                <a:solidFill>
                  <a:srgbClr val="0000CC"/>
                </a:solidFill>
              </a:rPr>
              <a:t>现场的有关人员</a:t>
            </a:r>
            <a:r>
              <a:rPr lang="zh-CN" altLang="en-US" sz="2400" dirty="0"/>
              <a:t>（指事故的负伤者、在事故现场工作的人员、最先发现事故的人）</a:t>
            </a:r>
            <a:r>
              <a:rPr lang="zh-CN" altLang="en-US" sz="2400" dirty="0">
                <a:solidFill>
                  <a:srgbClr val="0000CC"/>
                </a:solidFill>
              </a:rPr>
              <a:t>立即向本单位的负责人报告</a:t>
            </a:r>
            <a:r>
              <a:rPr lang="zh-CN" altLang="en-US" sz="2400" dirty="0"/>
              <a:t>。本单位的负责可以是事故单位的主要负责人 。</a:t>
            </a:r>
            <a:endParaRPr lang="zh-CN" altLang="en-US" sz="2400" dirty="0"/>
          </a:p>
          <a:p>
            <a:pPr marL="0" indent="535305" eaLnBrk="1" hangingPunct="1">
              <a:buSzPct val="80000"/>
              <a:buFont typeface="Wingdings" panose="05000000000000000000" pitchFamily="2" charset="2"/>
              <a:buChar char="ü"/>
            </a:pPr>
            <a:r>
              <a:rPr lang="zh-CN" altLang="en-US" sz="2400" dirty="0"/>
              <a:t>单位负责人在接到事故报告后，应当在</a:t>
            </a:r>
            <a:r>
              <a:rPr lang="en-US" altLang="zh-CN" sz="2400" dirty="0">
                <a:solidFill>
                  <a:srgbClr val="0000CC"/>
                </a:solidFill>
              </a:rPr>
              <a:t>1</a:t>
            </a:r>
            <a:r>
              <a:rPr lang="zh-CN" altLang="en-US" sz="2400" dirty="0">
                <a:solidFill>
                  <a:srgbClr val="0000CC"/>
                </a:solidFill>
              </a:rPr>
              <a:t>小时内</a:t>
            </a:r>
            <a:r>
              <a:rPr lang="zh-CN" altLang="en-US" sz="2400" dirty="0"/>
              <a:t>报当地</a:t>
            </a:r>
            <a:r>
              <a:rPr lang="zh-CN" altLang="en-US" sz="2400" dirty="0">
                <a:solidFill>
                  <a:srgbClr val="0000CC"/>
                </a:solidFill>
              </a:rPr>
              <a:t>安全生产监管部门</a:t>
            </a:r>
            <a:r>
              <a:rPr lang="zh-CN" altLang="en-US" sz="2400" dirty="0"/>
              <a:t>和</a:t>
            </a:r>
            <a:r>
              <a:rPr lang="zh-CN" altLang="en-US" sz="2400" dirty="0">
                <a:solidFill>
                  <a:srgbClr val="0000CC"/>
                </a:solidFill>
              </a:rPr>
              <a:t>水行政部门或流域机构</a:t>
            </a:r>
            <a:r>
              <a:rPr lang="zh-CN" altLang="en-US" sz="2400" dirty="0"/>
              <a:t>报告。 </a:t>
            </a:r>
            <a:endParaRPr lang="zh-CN" altLang="en-US" sz="2400" dirty="0"/>
          </a:p>
        </p:txBody>
      </p:sp>
      <p:sp>
        <p:nvSpPr>
          <p:cNvPr id="9" name="矩形 8"/>
          <p:cNvSpPr/>
          <p:nvPr/>
        </p:nvSpPr>
        <p:spPr>
          <a:xfrm>
            <a:off x="2351584" y="1268760"/>
            <a:ext cx="7407274"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3.12.2</a:t>
            </a:r>
            <a:r>
              <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事故报告</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2531" name="Text Box 3"/>
          <p:cNvSpPr txBox="1">
            <a:spLocks noChangeArrowheads="1"/>
          </p:cNvSpPr>
          <p:nvPr/>
        </p:nvSpPr>
        <p:spPr bwMode="gray">
          <a:xfrm>
            <a:off x="2063750" y="1196975"/>
            <a:ext cx="8208963" cy="4154170"/>
          </a:xfrm>
          <a:prstGeom prst="rect">
            <a:avLst/>
          </a:prstGeom>
          <a:noFill/>
          <a:ln>
            <a:noFill/>
          </a:ln>
          <a:effectLst/>
        </p:spPr>
        <p:txBody>
          <a:bodyPr>
            <a:spAutoFit/>
          </a:bodyPr>
          <a:lstStyle>
            <a:lvl1pPr>
              <a:defRPr sz="2800">
                <a:solidFill>
                  <a:schemeClr val="tx1"/>
                </a:solidFill>
                <a:latin typeface="Times New Roman" panose="02020603050405020304" pitchFamily="18" charset="0"/>
                <a:ea typeface="楷体_GB2312" pitchFamily="1" charset="-122"/>
              </a:defRPr>
            </a:lvl1pPr>
            <a:lvl2pPr marL="742950" indent="-285750">
              <a:defRPr sz="2800">
                <a:solidFill>
                  <a:schemeClr val="tx1"/>
                </a:solidFill>
                <a:latin typeface="Times New Roman" panose="02020603050405020304" pitchFamily="18" charset="0"/>
                <a:ea typeface="楷体_GB2312" pitchFamily="1" charset="-122"/>
              </a:defRPr>
            </a:lvl2pPr>
            <a:lvl3pPr marL="1143000" indent="-228600">
              <a:defRPr sz="2800">
                <a:solidFill>
                  <a:schemeClr val="tx1"/>
                </a:solidFill>
                <a:latin typeface="Times New Roman" panose="02020603050405020304" pitchFamily="18" charset="0"/>
                <a:ea typeface="楷体_GB2312" pitchFamily="1" charset="-122"/>
              </a:defRPr>
            </a:lvl3pPr>
            <a:lvl4pPr marL="1600200" indent="-228600">
              <a:defRPr sz="2800">
                <a:solidFill>
                  <a:schemeClr val="tx1"/>
                </a:solidFill>
                <a:latin typeface="Times New Roman" panose="02020603050405020304" pitchFamily="18" charset="0"/>
                <a:ea typeface="楷体_GB2312" pitchFamily="1" charset="-122"/>
              </a:defRPr>
            </a:lvl4pPr>
            <a:lvl5pPr marL="2057400" indent="-228600">
              <a:defRPr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9pPr>
          </a:lstStyle>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）安全生产目标</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水利</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企业应根据自身特点设置安全生产目标，并逐层分解，同时要考虑安全生产目标的层次性、受众面以及奖惩办法。</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）组织机构和职责</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结合</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水利</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工程实际情况，企业要明确安全管理的组织框架以及各单位的基本职责。</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3</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）安全生产投入</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施工企业明确安全生产投入的费用（包括人、财、物等）相关要求，如提取标准、建立安全费用台帐、使用范围等。</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p:blinds dir="vert"/>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225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52259" name="Rectangle 2"/>
          <p:cNvSpPr>
            <a:spLocks noGrp="1"/>
          </p:cNvSpPr>
          <p:nvPr>
            <p:ph type="body"/>
          </p:nvPr>
        </p:nvSpPr>
        <p:spPr>
          <a:xfrm>
            <a:off x="2208213" y="1484313"/>
            <a:ext cx="7772400" cy="3240087"/>
          </a:xfrm>
        </p:spPr>
        <p:txBody>
          <a:bodyPr vert="horz" wrap="square" lIns="91440" tIns="45720" rIns="91440" bIns="45720" anchor="t" anchorCtr="0"/>
          <a:p>
            <a:pPr marL="0" indent="535305" eaLnBrk="1" hangingPunct="1">
              <a:buFont typeface="Wingdings" panose="05000000000000000000" pitchFamily="2" charset="2"/>
              <a:buChar char="ü"/>
            </a:pPr>
            <a:r>
              <a:rPr lang="zh-CN" altLang="en-US" sz="2400" dirty="0"/>
              <a:t>情况紧急时，事故现场的有关人员可以直接向负有安全生产监督管理部门和水行政主管部门或流域机构报告。 </a:t>
            </a:r>
            <a:endParaRPr lang="zh-CN" altLang="en-US" sz="2400" dirty="0"/>
          </a:p>
          <a:p>
            <a:pPr marL="0" indent="535305" eaLnBrk="1" hangingPunct="1">
              <a:buFont typeface="Wingdings" panose="05000000000000000000" pitchFamily="2" charset="2"/>
              <a:buChar char="ü"/>
            </a:pPr>
            <a:r>
              <a:rPr lang="zh-CN" altLang="en-US" sz="2400" dirty="0"/>
              <a:t>事故发生单位负责人接到事故报告后，应当立即启动事故应急预案，或者采取有效措施，组织抢救，防止事故扩大，减少人员伤亡和财产损失。 </a:t>
            </a:r>
            <a:endParaRPr lang="zh-CN" altLang="en-US" sz="2400" dirty="0"/>
          </a:p>
        </p:txBody>
      </p:sp>
    </p:spTree>
  </p:cSld>
  <p:clrMapOvr>
    <a:masterClrMapping/>
  </p:clrMapOvr>
  <p:transition>
    <p:blinds dir="vert"/>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430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54307" name="Text Box 2"/>
          <p:cNvSpPr txBox="1"/>
          <p:nvPr/>
        </p:nvSpPr>
        <p:spPr>
          <a:xfrm>
            <a:off x="1992313" y="1484313"/>
            <a:ext cx="7848600" cy="3194050"/>
          </a:xfrm>
          <a:prstGeom prst="rect">
            <a:avLst/>
          </a:prstGeom>
          <a:noFill/>
          <a:ln w="9525">
            <a:noFill/>
          </a:ln>
        </p:spPr>
        <p:txBody>
          <a:bodyPr lIns="90000" tIns="46800" rIns="90000" bIns="46800" anchor="t" anchorCtr="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535305">
              <a:spcBef>
                <a:spcPct val="0"/>
              </a:spcBef>
            </a:pPr>
            <a:r>
              <a:rPr lang="zh-CN" altLang="en-US" sz="2400" dirty="0">
                <a:solidFill>
                  <a:srgbClr val="0000CC"/>
                </a:solidFill>
                <a:latin typeface="宋体" panose="02010600030101010101" pitchFamily="2" charset="-122"/>
              </a:rPr>
              <a:t> 事故的上报遵循以下几条规定 ：</a:t>
            </a:r>
            <a:endParaRPr lang="zh-CN" altLang="en-US" sz="2400" dirty="0">
              <a:solidFill>
                <a:srgbClr val="0000CC"/>
              </a:solidFill>
              <a:latin typeface="宋体" panose="02010600030101010101" pitchFamily="2" charset="-122"/>
            </a:endParaRPr>
          </a:p>
          <a:p>
            <a:pPr marL="0" lvl="0" indent="535305" algn="ctr">
              <a:spcBef>
                <a:spcPct val="0"/>
              </a:spcBef>
            </a:pPr>
            <a:r>
              <a:rPr lang="zh-CN" altLang="en-US" sz="2400" dirty="0">
                <a:latin typeface="宋体" panose="02010600030101010101" pitchFamily="2" charset="-122"/>
              </a:rPr>
              <a:t>（</a:t>
            </a:r>
            <a:r>
              <a:rPr lang="en-US" altLang="zh-CN" sz="2400" dirty="0">
                <a:latin typeface="宋体" panose="02010600030101010101" pitchFamily="2" charset="-122"/>
              </a:rPr>
              <a:t>1</a:t>
            </a:r>
            <a:r>
              <a:rPr lang="zh-CN" altLang="en-US" sz="2400" dirty="0">
                <a:latin typeface="宋体" panose="02010600030101010101" pitchFamily="2" charset="-122"/>
              </a:rPr>
              <a:t>）特别重大事故、重大事故报至国务院安全生产监督管理部门和负有安全生产监督管理职责的有关部门。</a:t>
            </a:r>
            <a:endParaRPr lang="zh-CN" altLang="en-US" sz="2400" dirty="0">
              <a:latin typeface="宋体" panose="02010600030101010101" pitchFamily="2" charset="-122"/>
            </a:endParaRPr>
          </a:p>
          <a:p>
            <a:pPr marL="0" lvl="0" indent="535305" algn="ctr">
              <a:spcBef>
                <a:spcPct val="0"/>
              </a:spcBef>
            </a:pPr>
            <a:r>
              <a:rPr lang="zh-CN" altLang="en-US" sz="2400" dirty="0">
                <a:latin typeface="宋体" panose="02010600030101010101" pitchFamily="2" charset="-122"/>
              </a:rPr>
              <a:t>（</a:t>
            </a:r>
            <a:r>
              <a:rPr lang="en-US" altLang="zh-CN" sz="2400" dirty="0">
                <a:latin typeface="宋体" panose="02010600030101010101" pitchFamily="2" charset="-122"/>
              </a:rPr>
              <a:t>2</a:t>
            </a:r>
            <a:r>
              <a:rPr lang="zh-CN" altLang="en-US" sz="2400" dirty="0">
                <a:latin typeface="宋体" panose="02010600030101010101" pitchFamily="2" charset="-122"/>
              </a:rPr>
              <a:t>）较大事故报至省、自治区、直辖市安全生产监督管理部门和负有安全生产监督管理职责的有关部门。</a:t>
            </a:r>
            <a:endParaRPr lang="zh-CN" altLang="en-US" sz="2400" dirty="0">
              <a:latin typeface="宋体" panose="02010600030101010101" pitchFamily="2" charset="-122"/>
            </a:endParaRPr>
          </a:p>
          <a:p>
            <a:pPr marL="0" lvl="0" indent="535305" algn="ctr">
              <a:spcBef>
                <a:spcPct val="0"/>
              </a:spcBef>
            </a:pPr>
            <a:r>
              <a:rPr lang="zh-CN" altLang="en-US" sz="2400" dirty="0">
                <a:latin typeface="宋体" panose="02010600030101010101" pitchFamily="2" charset="-122"/>
              </a:rPr>
              <a:t>（</a:t>
            </a:r>
            <a:r>
              <a:rPr lang="en-US" altLang="zh-CN" sz="2400" dirty="0">
                <a:latin typeface="宋体" panose="02010600030101010101" pitchFamily="2" charset="-122"/>
              </a:rPr>
              <a:t>3</a:t>
            </a:r>
            <a:r>
              <a:rPr lang="zh-CN" altLang="en-US" sz="2400" dirty="0">
                <a:latin typeface="宋体" panose="02010600030101010101" pitchFamily="2" charset="-122"/>
              </a:rPr>
              <a:t>）一般事故报至设区的市级人民政府安全生产监督管理部门和负有安全生产监督管理职责的有关部门。</a:t>
            </a:r>
            <a:endParaRPr lang="zh-CN" altLang="en-US" sz="2400" dirty="0">
              <a:latin typeface="宋体" panose="02010600030101010101" pitchFamily="2" charset="-122"/>
            </a:endParaRPr>
          </a:p>
        </p:txBody>
      </p:sp>
      <p:sp>
        <p:nvSpPr>
          <p:cNvPr id="354308" name="Rectangle 3"/>
          <p:cNvSpPr/>
          <p:nvPr/>
        </p:nvSpPr>
        <p:spPr>
          <a:xfrm>
            <a:off x="5942965" y="2433955"/>
            <a:ext cx="306070" cy="523240"/>
          </a:xfrm>
          <a:prstGeom prst="rect">
            <a:avLst/>
          </a:prstGeom>
          <a:noFill/>
          <a:ln w="9525">
            <a:noFill/>
          </a:ln>
        </p:spPr>
        <p:txBody>
          <a:bodyPr wrap="none" lIns="90000" tIns="46800" rIns="90000" bIns="46800"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Tree>
  </p:cSld>
  <p:clrMapOvr>
    <a:masterClrMapping/>
  </p:clrMapOvr>
  <p:transition>
    <p:random/>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635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56355" name="Text Box 2"/>
          <p:cNvSpPr txBox="1"/>
          <p:nvPr/>
        </p:nvSpPr>
        <p:spPr>
          <a:xfrm>
            <a:off x="2187575" y="1168400"/>
            <a:ext cx="7940675" cy="4966970"/>
          </a:xfrm>
          <a:prstGeom prst="rect">
            <a:avLst/>
          </a:prstGeom>
          <a:noFill/>
          <a:ln w="9525">
            <a:noFill/>
          </a:ln>
        </p:spPr>
        <p:txBody>
          <a:bodyPr lIns="90000" tIns="46800" rIns="90000" bIns="46800" anchor="t" anchorCtr="1">
            <a:spAutoFit/>
          </a:bodyPr>
          <a:p>
            <a:pPr indent="535305">
              <a:lnSpc>
                <a:spcPct val="120000"/>
              </a:lnSpc>
              <a:spcBef>
                <a:spcPct val="20000"/>
              </a:spcBef>
            </a:pPr>
            <a:r>
              <a:rPr lang="zh-CN" altLang="en-US" sz="2400" b="1" dirty="0">
                <a:solidFill>
                  <a:srgbClr val="FF0000"/>
                </a:solidFill>
                <a:latin typeface="宋体" panose="02010600030101010101" pitchFamily="2" charset="-122"/>
                <a:ea typeface="宋体" panose="02010600030101010101" pitchFamily="2" charset="-122"/>
              </a:rPr>
              <a:t>二、事故报告内容：</a:t>
            </a:r>
            <a:endParaRPr lang="zh-CN" altLang="en-US" sz="2400" b="1" dirty="0">
              <a:solidFill>
                <a:srgbClr val="FF0000"/>
              </a:solidFill>
              <a:latin typeface="宋体" panose="02010600030101010101" pitchFamily="2" charset="-122"/>
              <a:ea typeface="宋体" panose="02010600030101010101" pitchFamily="2" charset="-122"/>
            </a:endParaRPr>
          </a:p>
          <a:p>
            <a:pPr indent="535305">
              <a:lnSpc>
                <a:spcPct val="120000"/>
              </a:lnSpc>
              <a:spcBef>
                <a:spcPct val="20000"/>
              </a:spcBef>
            </a:pPr>
            <a:r>
              <a:rPr lang="zh-CN" altLang="en-US" sz="2400" b="1" dirty="0">
                <a:latin typeface="宋体" panose="02010600030101010101" pitchFamily="2" charset="-122"/>
                <a:ea typeface="宋体" panose="02010600030101010101" pitchFamily="2" charset="-122"/>
              </a:rPr>
              <a:t>水利工程建设发生生产安全事故，应按有关规定，及时、如实地向负责安全生产监督管理的部门及水行政主管部门或者流域管理机构报告；特种设备发生事故的，还应当同时向特种设备安全监督管理部门报告。</a:t>
            </a:r>
            <a:endParaRPr lang="zh-CN" altLang="en-US" sz="2400" b="1" dirty="0">
              <a:latin typeface="宋体" panose="02010600030101010101" pitchFamily="2" charset="-122"/>
              <a:ea typeface="宋体" panose="02010600030101010101" pitchFamily="2" charset="-122"/>
            </a:endParaRPr>
          </a:p>
          <a:p>
            <a:pPr marL="714375" lvl="1" indent="0" algn="l">
              <a:lnSpc>
                <a:spcPct val="120000"/>
              </a:lnSpc>
              <a:spcBef>
                <a:spcPct val="20000"/>
              </a:spcBef>
              <a:buFont typeface="Wingdings" panose="05000000000000000000" pitchFamily="2" charset="2"/>
              <a:buChar char="ü"/>
            </a:pPr>
            <a:r>
              <a:rPr lang="zh-CN" altLang="en-US" sz="2000" b="1" dirty="0">
                <a:latin typeface="宋体" panose="02010600030101010101" pitchFamily="2" charset="-122"/>
                <a:ea typeface="宋体" panose="02010600030101010101" pitchFamily="2" charset="-122"/>
              </a:rPr>
              <a:t>事故发生产单位概况；</a:t>
            </a:r>
            <a:endParaRPr lang="zh-CN" altLang="en-US" sz="2000" b="1" dirty="0">
              <a:latin typeface="宋体" panose="02010600030101010101" pitchFamily="2" charset="-122"/>
              <a:ea typeface="宋体" panose="02010600030101010101" pitchFamily="2" charset="-122"/>
            </a:endParaRPr>
          </a:p>
          <a:p>
            <a:pPr marL="714375" lvl="1" indent="0" algn="l">
              <a:lnSpc>
                <a:spcPct val="120000"/>
              </a:lnSpc>
              <a:spcBef>
                <a:spcPct val="20000"/>
              </a:spcBef>
              <a:buFont typeface="Wingdings" panose="05000000000000000000" pitchFamily="2" charset="2"/>
              <a:buChar char="ü"/>
            </a:pPr>
            <a:r>
              <a:rPr lang="zh-CN" altLang="en-US" sz="2000" b="1" dirty="0">
                <a:latin typeface="宋体" panose="02010600030101010101" pitchFamily="2" charset="-122"/>
                <a:ea typeface="宋体" panose="02010600030101010101" pitchFamily="2" charset="-122"/>
              </a:rPr>
              <a:t>事故发生的时间、地点及事故现场情况；</a:t>
            </a:r>
            <a:endParaRPr lang="zh-CN" altLang="en-US" sz="2000" b="1" dirty="0">
              <a:latin typeface="宋体" panose="02010600030101010101" pitchFamily="2" charset="-122"/>
              <a:ea typeface="宋体" panose="02010600030101010101" pitchFamily="2" charset="-122"/>
            </a:endParaRPr>
          </a:p>
          <a:p>
            <a:pPr marL="714375" lvl="1" indent="0" algn="l">
              <a:lnSpc>
                <a:spcPct val="120000"/>
              </a:lnSpc>
              <a:spcBef>
                <a:spcPct val="20000"/>
              </a:spcBef>
              <a:buFont typeface="Wingdings" panose="05000000000000000000" pitchFamily="2" charset="2"/>
              <a:buChar char="ü"/>
            </a:pPr>
            <a:r>
              <a:rPr lang="zh-CN" altLang="en-US" sz="2000" b="1" dirty="0">
                <a:latin typeface="宋体" panose="02010600030101010101" pitchFamily="2" charset="-122"/>
                <a:ea typeface="宋体" panose="02010600030101010101" pitchFamily="2" charset="-122"/>
              </a:rPr>
              <a:t>事故简要经过；</a:t>
            </a:r>
            <a:endParaRPr lang="zh-CN" altLang="en-US" sz="2000" b="1" dirty="0">
              <a:latin typeface="宋体" panose="02010600030101010101" pitchFamily="2" charset="-122"/>
              <a:ea typeface="宋体" panose="02010600030101010101" pitchFamily="2" charset="-122"/>
            </a:endParaRPr>
          </a:p>
          <a:p>
            <a:pPr marL="714375" lvl="1" indent="0" algn="l">
              <a:lnSpc>
                <a:spcPct val="120000"/>
              </a:lnSpc>
              <a:spcBef>
                <a:spcPct val="20000"/>
              </a:spcBef>
              <a:buFont typeface="Wingdings" panose="05000000000000000000" pitchFamily="2" charset="2"/>
              <a:buChar char="ü"/>
            </a:pPr>
            <a:r>
              <a:rPr lang="zh-CN" altLang="en-US" sz="2000" b="1" dirty="0">
                <a:latin typeface="宋体" panose="02010600030101010101" pitchFamily="2" charset="-122"/>
                <a:ea typeface="宋体" panose="02010600030101010101" pitchFamily="2" charset="-122"/>
              </a:rPr>
              <a:t>人员伤亡和经济损失情况；</a:t>
            </a:r>
            <a:endParaRPr lang="zh-CN" altLang="en-US" sz="2000" b="1" dirty="0">
              <a:latin typeface="宋体" panose="02010600030101010101" pitchFamily="2" charset="-122"/>
              <a:ea typeface="宋体" panose="02010600030101010101" pitchFamily="2" charset="-122"/>
            </a:endParaRPr>
          </a:p>
          <a:p>
            <a:pPr marL="714375" lvl="1" indent="0" algn="l">
              <a:lnSpc>
                <a:spcPct val="120000"/>
              </a:lnSpc>
              <a:spcBef>
                <a:spcPct val="20000"/>
              </a:spcBef>
              <a:buFont typeface="Wingdings" panose="05000000000000000000" pitchFamily="2" charset="2"/>
              <a:buChar char="ü"/>
            </a:pPr>
            <a:r>
              <a:rPr lang="zh-CN" altLang="en-US" sz="2000" b="1" dirty="0">
                <a:latin typeface="宋体" panose="02010600030101010101" pitchFamily="2" charset="-122"/>
                <a:ea typeface="宋体" panose="02010600030101010101" pitchFamily="2" charset="-122"/>
              </a:rPr>
              <a:t>已采取的措施；</a:t>
            </a:r>
            <a:endParaRPr lang="zh-CN" altLang="en-US" sz="2000" b="1" dirty="0">
              <a:latin typeface="宋体" panose="02010600030101010101" pitchFamily="2" charset="-122"/>
              <a:ea typeface="宋体" panose="02010600030101010101" pitchFamily="2" charset="-122"/>
            </a:endParaRPr>
          </a:p>
          <a:p>
            <a:pPr marL="714375" lvl="1" indent="0" algn="l">
              <a:lnSpc>
                <a:spcPct val="120000"/>
              </a:lnSpc>
              <a:spcBef>
                <a:spcPct val="20000"/>
              </a:spcBef>
              <a:buFont typeface="Wingdings" panose="05000000000000000000" pitchFamily="2" charset="2"/>
              <a:buChar char="ü"/>
            </a:pPr>
            <a:r>
              <a:rPr lang="zh-CN" altLang="en-US" sz="2000" b="1" dirty="0">
                <a:latin typeface="宋体" panose="02010600030101010101" pitchFamily="2" charset="-122"/>
                <a:ea typeface="宋体" panose="02010600030101010101" pitchFamily="2" charset="-122"/>
              </a:rPr>
              <a:t>其他应当报告的情况。</a:t>
            </a:r>
            <a:endParaRPr lang="zh-CN" altLang="en-US" sz="2000" b="1" dirty="0">
              <a:latin typeface="宋体" panose="02010600030101010101" pitchFamily="2" charset="-122"/>
              <a:ea typeface="宋体" panose="02010600030101010101" pitchFamily="2" charset="-122"/>
            </a:endParaRPr>
          </a:p>
        </p:txBody>
      </p:sp>
      <p:sp>
        <p:nvSpPr>
          <p:cNvPr id="356356" name="Rectangle 3"/>
          <p:cNvSpPr/>
          <p:nvPr/>
        </p:nvSpPr>
        <p:spPr>
          <a:xfrm>
            <a:off x="5942965" y="2433955"/>
            <a:ext cx="306070" cy="523240"/>
          </a:xfrm>
          <a:prstGeom prst="rect">
            <a:avLst/>
          </a:prstGeom>
          <a:noFill/>
          <a:ln w="9525">
            <a:noFill/>
          </a:ln>
        </p:spPr>
        <p:txBody>
          <a:bodyPr wrap="none" lIns="90000" tIns="46800" rIns="90000" bIns="46800"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Tree>
  </p:cSld>
  <p:clrMapOvr>
    <a:masterClrMapping/>
  </p:clrMapOvr>
  <p:transition>
    <p:random/>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0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58403" name="Text Box 2"/>
          <p:cNvSpPr txBox="1"/>
          <p:nvPr/>
        </p:nvSpPr>
        <p:spPr>
          <a:xfrm>
            <a:off x="2208213" y="908050"/>
            <a:ext cx="7561262" cy="5704205"/>
          </a:xfrm>
          <a:prstGeom prst="rect">
            <a:avLst/>
          </a:prstGeom>
          <a:noFill/>
          <a:ln w="9525">
            <a:noFill/>
          </a:ln>
        </p:spPr>
        <p:txBody>
          <a:bodyPr lIns="90000" tIns="46800" rIns="90000" bIns="46800" anchor="t" anchorCtr="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535305" algn="just"/>
            <a:r>
              <a:rPr lang="zh-CN" altLang="en-US" sz="2400" dirty="0">
                <a:solidFill>
                  <a:srgbClr val="FF0000"/>
                </a:solidFill>
                <a:latin typeface="宋体" panose="02010600030101010101" pitchFamily="2" charset="-122"/>
              </a:rPr>
              <a:t>三、事故报告要求：</a:t>
            </a:r>
            <a:endParaRPr lang="zh-CN" altLang="en-US" sz="2400" dirty="0">
              <a:solidFill>
                <a:srgbClr val="FF0000"/>
              </a:solidFill>
              <a:latin typeface="宋体" panose="02010600030101010101" pitchFamily="2" charset="-122"/>
            </a:endParaRPr>
          </a:p>
          <a:p>
            <a:pPr marL="0" lvl="0" indent="535305" algn="just"/>
            <a:r>
              <a:rPr lang="zh-CN" altLang="en-US" sz="2400" dirty="0">
                <a:latin typeface="宋体" panose="02010600030101010101" pitchFamily="2" charset="-122"/>
              </a:rPr>
              <a:t>（</a:t>
            </a:r>
            <a:r>
              <a:rPr lang="en-US" altLang="zh-CN" sz="2400" dirty="0">
                <a:latin typeface="宋体" panose="02010600030101010101" pitchFamily="2" charset="-122"/>
              </a:rPr>
              <a:t>1</a:t>
            </a:r>
            <a:r>
              <a:rPr lang="zh-CN" altLang="en-US" sz="2400" dirty="0">
                <a:latin typeface="宋体" panose="02010600030101010101" pitchFamily="2" charset="-122"/>
              </a:rPr>
              <a:t>）事故报告应及时、准确、完整，任何单位和个人对事故不得迟报、漏报、谎报或者瞒报。不得故意破坏事故现场、毁灭有关证据</a:t>
            </a:r>
            <a:r>
              <a:rPr lang="zh-CN" altLang="en-US" sz="2400" b="0" dirty="0">
                <a:latin typeface="宋体" panose="02010600030101010101" pitchFamily="2" charset="-122"/>
              </a:rPr>
              <a:t>；</a:t>
            </a:r>
            <a:endParaRPr lang="zh-CN" altLang="en-US" sz="2400" b="0" dirty="0">
              <a:latin typeface="宋体" panose="02010600030101010101" pitchFamily="2" charset="-122"/>
            </a:endParaRPr>
          </a:p>
          <a:p>
            <a:pPr marL="0" lvl="0" indent="535305" algn="just"/>
            <a:r>
              <a:rPr lang="zh-CN" altLang="en-US" sz="2400" dirty="0">
                <a:latin typeface="宋体" panose="02010600030101010101" pitchFamily="2" charset="-122"/>
              </a:rPr>
              <a:t>（</a:t>
            </a:r>
            <a:r>
              <a:rPr lang="en-US" altLang="zh-CN" sz="2400" dirty="0">
                <a:latin typeface="宋体" panose="02010600030101010101" pitchFamily="2" charset="-122"/>
              </a:rPr>
              <a:t>2</a:t>
            </a:r>
            <a:r>
              <a:rPr lang="zh-CN" altLang="en-US" sz="2400" dirty="0">
                <a:latin typeface="宋体" panose="02010600030101010101" pitchFamily="2" charset="-122"/>
              </a:rPr>
              <a:t>）单位负责人接到事故报告后，应按照国家有关规定立即如实报告当地负有安全生产监督管理职责的部门及水行政管理部门或流域管理机构； </a:t>
            </a:r>
            <a:endParaRPr lang="zh-CN" altLang="en-US" sz="2400" dirty="0">
              <a:latin typeface="宋体" panose="02010600030101010101" pitchFamily="2" charset="-122"/>
            </a:endParaRPr>
          </a:p>
          <a:p>
            <a:pPr marL="0" lvl="0" indent="535305" algn="just"/>
            <a:r>
              <a:rPr lang="zh-CN" altLang="en-US" sz="2400" dirty="0">
                <a:latin typeface="宋体" panose="02010600030101010101" pitchFamily="2" charset="-122"/>
              </a:rPr>
              <a:t>（</a:t>
            </a:r>
            <a:r>
              <a:rPr lang="en-US" altLang="zh-CN" sz="2400" dirty="0">
                <a:latin typeface="宋体" panose="02010600030101010101" pitchFamily="2" charset="-122"/>
              </a:rPr>
              <a:t>3</a:t>
            </a:r>
            <a:r>
              <a:rPr lang="zh-CN" altLang="en-US" sz="2400" dirty="0">
                <a:latin typeface="宋体" panose="02010600030101010101" pitchFamily="2" charset="-122"/>
              </a:rPr>
              <a:t>）事故报告后出现新情况的，应当及时补报；</a:t>
            </a:r>
            <a:endParaRPr lang="zh-CN" altLang="en-US" sz="2400" dirty="0">
              <a:latin typeface="宋体" panose="02010600030101010101" pitchFamily="2" charset="-122"/>
            </a:endParaRPr>
          </a:p>
          <a:p>
            <a:pPr marL="0" lvl="0" indent="535305" algn="just"/>
            <a:r>
              <a:rPr lang="zh-CN" altLang="en-US" sz="2400" dirty="0">
                <a:latin typeface="宋体" panose="02010600030101010101" pitchFamily="2" charset="-122"/>
              </a:rPr>
              <a:t>（</a:t>
            </a:r>
            <a:r>
              <a:rPr lang="en-US" altLang="zh-CN" sz="2400" dirty="0">
                <a:latin typeface="宋体" panose="02010600030101010101" pitchFamily="2" charset="-122"/>
              </a:rPr>
              <a:t>4</a:t>
            </a:r>
            <a:r>
              <a:rPr lang="zh-CN" altLang="en-US" sz="2400" dirty="0">
                <a:latin typeface="宋体" panose="02010600030101010101" pitchFamily="2" charset="-122"/>
              </a:rPr>
              <a:t>）自事故发生之日起</a:t>
            </a:r>
            <a:r>
              <a:rPr lang="en-US" altLang="zh-CN" sz="2400" dirty="0">
                <a:latin typeface="宋体" panose="02010600030101010101" pitchFamily="2" charset="-122"/>
              </a:rPr>
              <a:t>30</a:t>
            </a:r>
            <a:r>
              <a:rPr lang="zh-CN" altLang="en-US" sz="2400" dirty="0">
                <a:latin typeface="宋体" panose="02010600030101010101" pitchFamily="2" charset="-122"/>
              </a:rPr>
              <a:t>日内，事故造成的伤亡人数发生变化的，应当及时补报。道路交通事故、火灾事故自发生之日起</a:t>
            </a:r>
            <a:r>
              <a:rPr lang="en-US" altLang="zh-CN" sz="2400" dirty="0">
                <a:latin typeface="宋体" panose="02010600030101010101" pitchFamily="2" charset="-122"/>
              </a:rPr>
              <a:t>7</a:t>
            </a:r>
            <a:r>
              <a:rPr lang="zh-CN" altLang="en-US" sz="2400" dirty="0">
                <a:latin typeface="宋体" panose="02010600030101010101" pitchFamily="2" charset="-122"/>
              </a:rPr>
              <a:t>日内，事故造成的伤亡人数发生变化的，应当及时补报。 </a:t>
            </a:r>
            <a:endParaRPr lang="zh-CN" altLang="en-US" sz="2400" dirty="0">
              <a:latin typeface="宋体" panose="02010600030101010101" pitchFamily="2" charset="-122"/>
            </a:endParaRPr>
          </a:p>
        </p:txBody>
      </p:sp>
      <p:sp>
        <p:nvSpPr>
          <p:cNvPr id="358404" name="Rectangle 3"/>
          <p:cNvSpPr/>
          <p:nvPr/>
        </p:nvSpPr>
        <p:spPr>
          <a:xfrm>
            <a:off x="5942965" y="2433955"/>
            <a:ext cx="306070" cy="523240"/>
          </a:xfrm>
          <a:prstGeom prst="rect">
            <a:avLst/>
          </a:prstGeom>
          <a:noFill/>
          <a:ln w="9525">
            <a:noFill/>
          </a:ln>
        </p:spPr>
        <p:txBody>
          <a:bodyPr wrap="none" lIns="90000" tIns="46800" rIns="90000" bIns="46800"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Tree>
  </p:cSld>
  <p:clrMapOvr>
    <a:masterClrMapping/>
  </p:clrMapOvr>
  <p:transition>
    <p:random/>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045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60451" name="Rectangle 2"/>
          <p:cNvSpPr>
            <a:spLocks noGrp="1"/>
          </p:cNvSpPr>
          <p:nvPr>
            <p:ph type="body"/>
          </p:nvPr>
        </p:nvSpPr>
        <p:spPr>
          <a:xfrm>
            <a:off x="2209800" y="2276475"/>
            <a:ext cx="7772400" cy="3590925"/>
          </a:xfrm>
        </p:spPr>
        <p:txBody>
          <a:bodyPr vert="horz" wrap="square" lIns="91440" tIns="45720" rIns="91440" bIns="45720" anchor="t" anchorCtr="0"/>
          <a:p>
            <a:pPr marL="0" indent="535305" eaLnBrk="1" hangingPunct="1"/>
            <a:r>
              <a:rPr lang="zh-CN" altLang="en-US" sz="2400" dirty="0">
                <a:solidFill>
                  <a:srgbClr val="FF0000"/>
                </a:solidFill>
              </a:rPr>
              <a:t>一、 </a:t>
            </a:r>
            <a:r>
              <a:rPr lang="en-US" altLang="zh-CN" sz="2400" dirty="0">
                <a:solidFill>
                  <a:srgbClr val="FF0000"/>
                </a:solidFill>
              </a:rPr>
              <a:t>事故调查</a:t>
            </a:r>
            <a:endParaRPr lang="en-US" altLang="zh-CN" sz="2400" dirty="0">
              <a:solidFill>
                <a:srgbClr val="FF0000"/>
              </a:solidFill>
            </a:endParaRPr>
          </a:p>
          <a:p>
            <a:pPr marL="0" indent="535305" eaLnBrk="1" hangingPunct="1"/>
            <a:r>
              <a:rPr lang="zh-CN" altLang="en-US" sz="2400" dirty="0">
                <a:solidFill>
                  <a:srgbClr val="FF0000"/>
                </a:solidFill>
              </a:rPr>
              <a:t>（</a:t>
            </a:r>
            <a:r>
              <a:rPr lang="en-US" altLang="zh-CN" sz="2400" dirty="0">
                <a:solidFill>
                  <a:srgbClr val="FF0000"/>
                </a:solidFill>
              </a:rPr>
              <a:t>1</a:t>
            </a:r>
            <a:r>
              <a:rPr lang="zh-CN" altLang="en-US" sz="2400" dirty="0">
                <a:solidFill>
                  <a:srgbClr val="FF0000"/>
                </a:solidFill>
              </a:rPr>
              <a:t>）事故调查程序</a:t>
            </a:r>
            <a:endParaRPr lang="zh-CN" altLang="en-US" sz="2400" dirty="0">
              <a:solidFill>
                <a:srgbClr val="FF0000"/>
              </a:solidFill>
            </a:endParaRPr>
          </a:p>
          <a:p>
            <a:pPr marL="0" indent="535305" eaLnBrk="1" hangingPunct="1"/>
            <a:r>
              <a:rPr lang="zh-CN" altLang="en-US" sz="2400" dirty="0"/>
              <a:t>发生事故后应按有关规定，及时组织有关部门和单位进行事故调查，认真吸取教训，总结经验，及时进行整改。</a:t>
            </a:r>
            <a:endParaRPr lang="zh-CN" altLang="en-US" sz="2400" dirty="0"/>
          </a:p>
          <a:p>
            <a:pPr marL="0" indent="535305" eaLnBrk="1" hangingPunct="1"/>
            <a:r>
              <a:rPr lang="zh-CN" altLang="en-US" sz="2400" dirty="0"/>
              <a:t>事故调查程序如下图：</a:t>
            </a:r>
            <a:endParaRPr lang="zh-CN" altLang="en-US" sz="2400" dirty="0">
              <a:solidFill>
                <a:srgbClr val="FF0000"/>
              </a:solidFill>
            </a:endParaRPr>
          </a:p>
          <a:p>
            <a:pPr marL="0" indent="535305" eaLnBrk="1" hangingPunct="1"/>
            <a:r>
              <a:rPr lang="zh-CN" altLang="en-US" sz="2400" dirty="0"/>
              <a:t>		</a:t>
            </a:r>
            <a:endParaRPr lang="zh-CN" altLang="en-US" sz="2400" dirty="0"/>
          </a:p>
        </p:txBody>
      </p:sp>
      <p:sp>
        <p:nvSpPr>
          <p:cNvPr id="9" name="矩形 8"/>
          <p:cNvSpPr/>
          <p:nvPr/>
        </p:nvSpPr>
        <p:spPr>
          <a:xfrm>
            <a:off x="2351584" y="1268760"/>
            <a:ext cx="7407274"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3.12.3</a:t>
            </a:r>
            <a:r>
              <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事故调查与处理</a:t>
            </a: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blinds dir="vert"/>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249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pic>
        <p:nvPicPr>
          <p:cNvPr id="362499" name="Picture 2"/>
          <p:cNvPicPr>
            <a:picLocks noChangeAspect="1"/>
          </p:cNvPicPr>
          <p:nvPr/>
        </p:nvPicPr>
        <p:blipFill>
          <a:blip r:embed="rId1"/>
          <a:stretch>
            <a:fillRect/>
          </a:stretch>
        </p:blipFill>
        <p:spPr>
          <a:xfrm>
            <a:off x="2711450" y="836613"/>
            <a:ext cx="6697663" cy="4897437"/>
          </a:xfrm>
          <a:prstGeom prst="rect">
            <a:avLst/>
          </a:prstGeom>
          <a:noFill/>
          <a:ln w="9525">
            <a:noFill/>
          </a:ln>
        </p:spPr>
      </p:pic>
      <p:sp>
        <p:nvSpPr>
          <p:cNvPr id="362500" name="Text Box 3"/>
          <p:cNvSpPr txBox="1"/>
          <p:nvPr/>
        </p:nvSpPr>
        <p:spPr>
          <a:xfrm>
            <a:off x="3719513" y="5661025"/>
            <a:ext cx="3959225" cy="400050"/>
          </a:xfrm>
          <a:prstGeom prst="rect">
            <a:avLst/>
          </a:prstGeom>
          <a:noFill/>
          <a:ln w="9525">
            <a:noFill/>
          </a:ln>
        </p:spPr>
        <p:txBody>
          <a:bodyPr lIns="90000" tIns="46800" rIns="90000" bIns="46800" anchor="t" anchorCtr="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50000"/>
              </a:spcBef>
            </a:pPr>
            <a:r>
              <a:rPr lang="zh-CN" altLang="en-US" sz="2000" dirty="0">
                <a:ea typeface="楷体_GB2312" pitchFamily="1" charset="-122"/>
              </a:rPr>
              <a:t>事故调查程序图</a:t>
            </a:r>
            <a:endParaRPr lang="zh-CN" altLang="en-US" sz="2000" dirty="0">
              <a:ea typeface="楷体_GB2312" pitchFamily="1" charset="-122"/>
            </a:endParaRPr>
          </a:p>
        </p:txBody>
      </p:sp>
    </p:spTree>
  </p:cSld>
  <p:clrMapOvr>
    <a:masterClrMapping/>
  </p:clrMapOvr>
  <p:transition>
    <p:blinds dir="vert"/>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454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64547" name="Rectangle 2"/>
          <p:cNvSpPr>
            <a:spLocks noGrp="1"/>
          </p:cNvSpPr>
          <p:nvPr>
            <p:ph type="body"/>
          </p:nvPr>
        </p:nvSpPr>
        <p:spPr>
          <a:xfrm>
            <a:off x="2209800" y="1268413"/>
            <a:ext cx="7772400" cy="4968875"/>
          </a:xfrm>
        </p:spPr>
        <p:txBody>
          <a:bodyPr vert="horz" wrap="square" lIns="91440" tIns="45720" rIns="91440" bIns="45720" anchor="t" anchorCtr="0"/>
          <a:p>
            <a:pPr marL="0" indent="535305" eaLnBrk="1" hangingPunct="1"/>
            <a:r>
              <a:rPr lang="zh-CN" altLang="en-US" sz="2400" dirty="0">
                <a:solidFill>
                  <a:srgbClr val="FF0000"/>
                </a:solidFill>
              </a:rPr>
              <a:t>（</a:t>
            </a:r>
            <a:r>
              <a:rPr lang="en-US" altLang="zh-CN" sz="2400" dirty="0">
                <a:solidFill>
                  <a:srgbClr val="FF0000"/>
                </a:solidFill>
              </a:rPr>
              <a:t>2</a:t>
            </a:r>
            <a:r>
              <a:rPr lang="zh-CN" altLang="en-US" sz="2400" dirty="0">
                <a:solidFill>
                  <a:srgbClr val="FF0000"/>
                </a:solidFill>
              </a:rPr>
              <a:t>）事故调查取证</a:t>
            </a:r>
            <a:endParaRPr lang="zh-CN" altLang="en-US" sz="2400" dirty="0">
              <a:solidFill>
                <a:srgbClr val="FF0000"/>
              </a:solidFill>
            </a:endParaRPr>
          </a:p>
          <a:p>
            <a:pPr marL="0" indent="535305" eaLnBrk="1" hangingPunct="1"/>
            <a:r>
              <a:rPr lang="zh-CN" altLang="en-US" sz="2400" dirty="0"/>
              <a:t>事故的调查取证包括事故的调查主要包括以下几个方面：</a:t>
            </a:r>
            <a:r>
              <a:rPr lang="zh-CN" altLang="en-US" sz="2400" dirty="0">
                <a:solidFill>
                  <a:srgbClr val="0000CC"/>
                </a:solidFill>
              </a:rPr>
              <a:t>    </a:t>
            </a:r>
            <a:endParaRPr lang="en-US" altLang="zh-CN" sz="2400" dirty="0">
              <a:solidFill>
                <a:srgbClr val="0000CC"/>
              </a:solidFill>
            </a:endParaRPr>
          </a:p>
          <a:p>
            <a:pPr marL="0" indent="535305" eaLnBrk="1" hangingPunct="1"/>
            <a:r>
              <a:rPr lang="en-US" altLang="zh-CN" sz="2400" dirty="0">
                <a:solidFill>
                  <a:srgbClr val="0000CC"/>
                </a:solidFill>
              </a:rPr>
              <a:t>1</a:t>
            </a:r>
            <a:r>
              <a:rPr lang="zh-CN" altLang="en-US" sz="2400" dirty="0">
                <a:solidFill>
                  <a:srgbClr val="0000CC"/>
                </a:solidFill>
              </a:rPr>
              <a:t>）现场处理</a:t>
            </a:r>
            <a:endParaRPr lang="zh-CN" altLang="en-US" sz="2400" dirty="0">
              <a:solidFill>
                <a:srgbClr val="0000CC"/>
              </a:solidFill>
            </a:endParaRPr>
          </a:p>
          <a:p>
            <a:pPr marL="0" indent="535305" eaLnBrk="1" hangingPunct="1">
              <a:buFont typeface="Wingdings" panose="05000000000000000000" pitchFamily="2" charset="2"/>
              <a:buChar char="Ø"/>
            </a:pPr>
            <a:r>
              <a:rPr lang="zh-CN" altLang="en-US" sz="2400" dirty="0"/>
              <a:t>事故发生后，应尽快救护受伤害者，并采取措施防止事故蔓延扩大；</a:t>
            </a:r>
            <a:endParaRPr lang="zh-CN" altLang="en-US" sz="2400" dirty="0"/>
          </a:p>
          <a:p>
            <a:pPr marL="0" indent="535305" eaLnBrk="1" hangingPunct="1">
              <a:buFont typeface="Wingdings" panose="05000000000000000000" pitchFamily="2" charset="2"/>
              <a:buChar char="Ø"/>
            </a:pPr>
            <a:r>
              <a:rPr lang="zh-CN" altLang="en-US" sz="2400" dirty="0"/>
              <a:t>保护事故现场，凡与事故有关的物体、痕迹、状态，不得破坏；</a:t>
            </a:r>
            <a:endParaRPr lang="zh-CN" altLang="en-US" sz="2400" dirty="0"/>
          </a:p>
          <a:p>
            <a:pPr marL="0" indent="535305" eaLnBrk="1" hangingPunct="1">
              <a:buFont typeface="Wingdings" panose="05000000000000000000" pitchFamily="2" charset="2"/>
              <a:buChar char="Ø"/>
            </a:pPr>
            <a:r>
              <a:rPr lang="zh-CN" altLang="en-US" sz="2400" dirty="0"/>
              <a:t>为抢救受伤害者需要移动现场某些物体时，必须做好现场标志。 </a:t>
            </a:r>
            <a:endParaRPr lang="zh-CN" altLang="en-US" sz="2400" dirty="0"/>
          </a:p>
        </p:txBody>
      </p:sp>
    </p:spTree>
  </p:cSld>
  <p:clrMapOvr>
    <a:masterClrMapping/>
  </p:clrMapOvr>
  <p:transition>
    <p:blinds dir="vert"/>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659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66595" name="Rectangle 2"/>
          <p:cNvSpPr>
            <a:spLocks noGrp="1"/>
          </p:cNvSpPr>
          <p:nvPr>
            <p:ph type="body"/>
          </p:nvPr>
        </p:nvSpPr>
        <p:spPr>
          <a:xfrm>
            <a:off x="2209800" y="1268413"/>
            <a:ext cx="7772400" cy="4968875"/>
          </a:xfrm>
        </p:spPr>
        <p:txBody>
          <a:bodyPr vert="horz" wrap="square" lIns="91440" tIns="45720" rIns="91440" bIns="45720" anchor="t" anchorCtr="0"/>
          <a:p>
            <a:pPr marL="0" indent="535305" eaLnBrk="1" hangingPunct="1"/>
            <a:r>
              <a:rPr lang="en-US" altLang="zh-CN" sz="2400" dirty="0">
                <a:solidFill>
                  <a:srgbClr val="0000CC"/>
                </a:solidFill>
              </a:rPr>
              <a:t>2</a:t>
            </a:r>
            <a:r>
              <a:rPr lang="zh-CN" altLang="en-US" sz="2400" dirty="0">
                <a:solidFill>
                  <a:srgbClr val="0000CC"/>
                </a:solidFill>
              </a:rPr>
              <a:t>）物证收集</a:t>
            </a:r>
            <a:endParaRPr lang="zh-CN" altLang="en-US" sz="2400" dirty="0">
              <a:solidFill>
                <a:srgbClr val="0000CC"/>
              </a:solidFill>
            </a:endParaRPr>
          </a:p>
          <a:p>
            <a:pPr marL="0" indent="535305" eaLnBrk="1" hangingPunct="1">
              <a:buFont typeface="Wingdings" panose="05000000000000000000" pitchFamily="2" charset="2"/>
              <a:buChar char="Ø"/>
            </a:pPr>
            <a:r>
              <a:rPr lang="zh-CN" altLang="en-US" sz="2400" dirty="0"/>
              <a:t>现场物证，包括：破损部件、碎片、残留物、致害物的位置等；</a:t>
            </a:r>
            <a:endParaRPr lang="zh-CN" altLang="en-US" sz="2400" dirty="0"/>
          </a:p>
          <a:p>
            <a:pPr marL="0" indent="535305" eaLnBrk="1" hangingPunct="1">
              <a:buFont typeface="Wingdings" panose="05000000000000000000" pitchFamily="2" charset="2"/>
              <a:buChar char="Ø"/>
            </a:pPr>
            <a:r>
              <a:rPr lang="zh-CN" altLang="en-US" sz="2400" dirty="0"/>
              <a:t>在现场收集到的所有物件都应贴上标签，注明地点、时间、管理者；</a:t>
            </a:r>
            <a:endParaRPr lang="zh-CN" altLang="en-US" sz="2400" dirty="0"/>
          </a:p>
          <a:p>
            <a:pPr marL="0" indent="535305" eaLnBrk="1" hangingPunct="1">
              <a:buFont typeface="Wingdings" panose="05000000000000000000" pitchFamily="2" charset="2"/>
              <a:buChar char="Ø"/>
            </a:pPr>
            <a:r>
              <a:rPr lang="zh-CN" altLang="en-US" sz="2400" dirty="0"/>
              <a:t>所有物件应保持原样，不准冲洗擦拭；</a:t>
            </a:r>
            <a:endParaRPr lang="zh-CN" altLang="en-US" sz="2400" dirty="0"/>
          </a:p>
          <a:p>
            <a:pPr marL="0" indent="535305" eaLnBrk="1" hangingPunct="1">
              <a:buFont typeface="Wingdings" panose="05000000000000000000" pitchFamily="2" charset="2"/>
              <a:buChar char="Ø"/>
            </a:pPr>
            <a:r>
              <a:rPr lang="zh-CN" altLang="en-US" sz="2400" dirty="0"/>
              <a:t>对健康有危害的物品，应采取措施不损坏原始证据的安全防护措施。 </a:t>
            </a:r>
            <a:endParaRPr lang="zh-CN" altLang="en-US" sz="2400" dirty="0"/>
          </a:p>
        </p:txBody>
      </p:sp>
    </p:spTree>
  </p:cSld>
  <p:clrMapOvr>
    <a:masterClrMapping/>
  </p:clrMapOvr>
  <p:transition>
    <p:blinds dir="vert"/>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4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68643" name="Rectangle 2"/>
          <p:cNvSpPr>
            <a:spLocks noGrp="1"/>
          </p:cNvSpPr>
          <p:nvPr>
            <p:ph type="body"/>
          </p:nvPr>
        </p:nvSpPr>
        <p:spPr>
          <a:xfrm>
            <a:off x="2208213" y="1196975"/>
            <a:ext cx="7775575" cy="5184775"/>
          </a:xfrm>
        </p:spPr>
        <p:txBody>
          <a:bodyPr vert="horz" wrap="square" lIns="91440" tIns="45720" rIns="91440" bIns="45720" anchor="t" anchorCtr="0"/>
          <a:p>
            <a:pPr marL="0" indent="535305" eaLnBrk="1" hangingPunct="1"/>
            <a:r>
              <a:rPr lang="en-US" altLang="zh-CN" sz="2400" dirty="0">
                <a:solidFill>
                  <a:srgbClr val="0000CC"/>
                </a:solidFill>
              </a:rPr>
              <a:t>3</a:t>
            </a:r>
            <a:r>
              <a:rPr lang="zh-CN" altLang="en-US" sz="2400" dirty="0">
                <a:solidFill>
                  <a:srgbClr val="0000CC"/>
                </a:solidFill>
              </a:rPr>
              <a:t>）事故事实材料的收集</a:t>
            </a:r>
            <a:endParaRPr lang="zh-CN" altLang="en-US" sz="2400" dirty="0">
              <a:solidFill>
                <a:srgbClr val="0000CC"/>
              </a:solidFill>
            </a:endParaRPr>
          </a:p>
          <a:p>
            <a:pPr marL="0" indent="535305" eaLnBrk="1" hangingPunct="1">
              <a:buFont typeface="Wingdings" panose="05000000000000000000" pitchFamily="2" charset="2"/>
              <a:buChar char="Ø"/>
            </a:pPr>
            <a:r>
              <a:rPr lang="zh-CN" altLang="en-US" sz="2400" dirty="0"/>
              <a:t>与事故鉴别、记录有关的材料。</a:t>
            </a:r>
            <a:endParaRPr lang="zh-CN" altLang="en-US" sz="2400" dirty="0"/>
          </a:p>
          <a:p>
            <a:pPr marL="0" indent="535305" eaLnBrk="1" hangingPunct="1">
              <a:buFont typeface="Wingdings" panose="05000000000000000000" pitchFamily="2" charset="2"/>
              <a:buChar char="Ø"/>
            </a:pPr>
            <a:r>
              <a:rPr lang="zh-CN" altLang="en-US" sz="2400" dirty="0"/>
              <a:t>事故发生的有关事实。</a:t>
            </a:r>
            <a:endParaRPr lang="zh-CN" altLang="en-US" sz="2400" dirty="0"/>
          </a:p>
          <a:p>
            <a:pPr marL="0" indent="535305" eaLnBrk="1" hangingPunct="1"/>
            <a:r>
              <a:rPr lang="en-US" altLang="zh-CN" sz="2400" dirty="0">
                <a:solidFill>
                  <a:srgbClr val="0000CC"/>
                </a:solidFill>
              </a:rPr>
              <a:t>4</a:t>
            </a:r>
            <a:r>
              <a:rPr lang="zh-CN" altLang="en-US" sz="2400" dirty="0">
                <a:solidFill>
                  <a:srgbClr val="0000CC"/>
                </a:solidFill>
              </a:rPr>
              <a:t>）证人材料收集</a:t>
            </a:r>
            <a:endParaRPr lang="zh-CN" altLang="en-US" sz="2400" dirty="0">
              <a:solidFill>
                <a:srgbClr val="0000CC"/>
              </a:solidFill>
            </a:endParaRPr>
          </a:p>
          <a:p>
            <a:pPr marL="0" indent="535305" eaLnBrk="1" hangingPunct="1"/>
            <a:r>
              <a:rPr lang="zh-CN" altLang="en-US" sz="2400" dirty="0"/>
              <a:t>事故发生后，要尽快找被调查者收集材料，对证人的口述材料，应认真考证其真实程度。</a:t>
            </a:r>
            <a:endParaRPr lang="zh-CN" altLang="en-US" sz="2400" dirty="0"/>
          </a:p>
          <a:p>
            <a:pPr marL="0" indent="535305" eaLnBrk="1" hangingPunct="1"/>
            <a:r>
              <a:rPr lang="en-US" altLang="zh-CN" sz="2400" dirty="0">
                <a:solidFill>
                  <a:srgbClr val="0000CC"/>
                </a:solidFill>
              </a:rPr>
              <a:t>5</a:t>
            </a:r>
            <a:r>
              <a:rPr lang="zh-CN" altLang="en-US" sz="2400" dirty="0">
                <a:solidFill>
                  <a:srgbClr val="0000CC"/>
                </a:solidFill>
              </a:rPr>
              <a:t>）现场摄影及绘图 </a:t>
            </a:r>
            <a:endParaRPr lang="zh-CN" altLang="en-US" sz="2400" dirty="0">
              <a:solidFill>
                <a:srgbClr val="0000CC"/>
              </a:solidFill>
            </a:endParaRPr>
          </a:p>
          <a:p>
            <a:pPr marL="0" indent="535305" eaLnBrk="1" hangingPunct="1"/>
            <a:r>
              <a:rPr lang="zh-CN" altLang="en-US" sz="2400" dirty="0"/>
              <a:t>显示残骸和受害者原始存息地的所有照片 ；可能被清除或被践踏的痕迹 ；事故现场全貌等 。</a:t>
            </a:r>
            <a:endParaRPr lang="zh-CN" altLang="en-US" sz="2400" dirty="0"/>
          </a:p>
        </p:txBody>
      </p:sp>
    </p:spTree>
  </p:cSld>
  <p:clrMapOvr>
    <a:masterClrMapping/>
  </p:clrMapOvr>
  <p:transition>
    <p:blinds dir="vert"/>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069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70691" name="Rectangle 2"/>
          <p:cNvSpPr>
            <a:spLocks noGrp="1"/>
          </p:cNvSpPr>
          <p:nvPr>
            <p:ph type="body"/>
          </p:nvPr>
        </p:nvSpPr>
        <p:spPr>
          <a:xfrm>
            <a:off x="2209800" y="1268413"/>
            <a:ext cx="7772400" cy="4968875"/>
          </a:xfrm>
        </p:spPr>
        <p:txBody>
          <a:bodyPr vert="horz" wrap="square" lIns="91440" tIns="45720" rIns="91440" bIns="45720" anchor="t" anchorCtr="0"/>
          <a:p>
            <a:pPr marL="0" indent="444500" eaLnBrk="1" hangingPunct="1">
              <a:buNone/>
            </a:pPr>
            <a:r>
              <a:rPr lang="zh-CN" altLang="en-US" sz="2400" dirty="0">
                <a:solidFill>
                  <a:srgbClr val="FF0000"/>
                </a:solidFill>
              </a:rPr>
              <a:t>（</a:t>
            </a:r>
            <a:r>
              <a:rPr lang="en-US" altLang="zh-CN" sz="2400" dirty="0">
                <a:solidFill>
                  <a:srgbClr val="FF0000"/>
                </a:solidFill>
              </a:rPr>
              <a:t>3</a:t>
            </a:r>
            <a:r>
              <a:rPr lang="zh-CN" altLang="en-US" sz="2400" dirty="0">
                <a:solidFill>
                  <a:srgbClr val="FF0000"/>
                </a:solidFill>
              </a:rPr>
              <a:t>）事故分析</a:t>
            </a:r>
            <a:endParaRPr lang="zh-CN" altLang="en-US" sz="2400" dirty="0">
              <a:solidFill>
                <a:srgbClr val="FF0000"/>
              </a:solidFill>
            </a:endParaRPr>
          </a:p>
          <a:p>
            <a:pPr marL="0" indent="444500" eaLnBrk="1" hangingPunct="1">
              <a:buNone/>
            </a:pPr>
            <a:r>
              <a:rPr lang="zh-CN" altLang="en-US" sz="2400" dirty="0"/>
              <a:t>事故调查分析的目的主要是为了查清事故经过，找出事故原因，分清事故责任，提出有针对性的防范措施，以防类似事故的再次发生。 包括：</a:t>
            </a:r>
            <a:endParaRPr lang="zh-CN" altLang="en-US" sz="2400" dirty="0"/>
          </a:p>
          <a:p>
            <a:pPr marL="1000125" lvl="1" eaLnBrk="1" hangingPunct="1">
              <a:buFont typeface="Wingdings" panose="05000000000000000000" pitchFamily="2" charset="2"/>
              <a:buChar char="q"/>
            </a:pPr>
            <a:r>
              <a:rPr lang="zh-CN" altLang="en-US" dirty="0"/>
              <a:t>事故原因的分析 （直接原因和间接原因）</a:t>
            </a:r>
            <a:endParaRPr lang="zh-CN" altLang="en-US" dirty="0"/>
          </a:p>
          <a:p>
            <a:pPr marL="1000125" lvl="1" eaLnBrk="1" hangingPunct="1">
              <a:buFont typeface="Wingdings" panose="05000000000000000000" pitchFamily="2" charset="2"/>
              <a:buChar char="q"/>
            </a:pPr>
            <a:r>
              <a:rPr lang="zh-CN" altLang="en-US" dirty="0"/>
              <a:t>事故责任的分析（直接责任者和领导责任者及其主要责任者 ）</a:t>
            </a:r>
            <a:endParaRPr lang="zh-CN" altLang="en-US" dirty="0"/>
          </a:p>
        </p:txBody>
      </p:sp>
    </p:spTree>
  </p:cSld>
  <p:clrMapOvr>
    <a:masterClrMapping/>
  </p:clrMapOvr>
  <p:transition>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2531" name="Text Box 3"/>
          <p:cNvSpPr txBox="1">
            <a:spLocks noChangeArrowheads="1"/>
          </p:cNvSpPr>
          <p:nvPr/>
        </p:nvSpPr>
        <p:spPr bwMode="gray">
          <a:xfrm>
            <a:off x="2063750" y="1196975"/>
            <a:ext cx="8208963" cy="4154170"/>
          </a:xfrm>
          <a:prstGeom prst="rect">
            <a:avLst/>
          </a:prstGeom>
          <a:noFill/>
          <a:ln>
            <a:noFill/>
          </a:ln>
          <a:effectLst/>
        </p:spPr>
        <p:txBody>
          <a:bodyPr>
            <a:spAutoFit/>
          </a:bodyPr>
          <a:lstStyle>
            <a:lvl1pPr>
              <a:defRPr sz="2800">
                <a:solidFill>
                  <a:schemeClr val="tx1"/>
                </a:solidFill>
                <a:latin typeface="Times New Roman" panose="02020603050405020304" pitchFamily="18" charset="0"/>
                <a:ea typeface="楷体_GB2312" pitchFamily="1" charset="-122"/>
              </a:defRPr>
            </a:lvl1pPr>
            <a:lvl2pPr marL="742950" indent="-285750">
              <a:defRPr sz="2800">
                <a:solidFill>
                  <a:schemeClr val="tx1"/>
                </a:solidFill>
                <a:latin typeface="Times New Roman" panose="02020603050405020304" pitchFamily="18" charset="0"/>
                <a:ea typeface="楷体_GB2312" pitchFamily="1" charset="-122"/>
              </a:defRPr>
            </a:lvl2pPr>
            <a:lvl3pPr marL="1143000" indent="-228600">
              <a:defRPr sz="2800">
                <a:solidFill>
                  <a:schemeClr val="tx1"/>
                </a:solidFill>
                <a:latin typeface="Times New Roman" panose="02020603050405020304" pitchFamily="18" charset="0"/>
                <a:ea typeface="楷体_GB2312" pitchFamily="1" charset="-122"/>
              </a:defRPr>
            </a:lvl3pPr>
            <a:lvl4pPr marL="1600200" indent="-228600">
              <a:defRPr sz="2800">
                <a:solidFill>
                  <a:schemeClr val="tx1"/>
                </a:solidFill>
                <a:latin typeface="Times New Roman" panose="02020603050405020304" pitchFamily="18" charset="0"/>
                <a:ea typeface="楷体_GB2312" pitchFamily="1" charset="-122"/>
              </a:defRPr>
            </a:lvl4pPr>
            <a:lvl5pPr marL="2057400" indent="-228600">
              <a:defRPr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9pPr>
          </a:lstStyle>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4</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）法律法规与安全管理制度</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施工企业提出</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水利</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建设工程应遵守的法规、体系文件、制度的相关要求，包括法规、标准的识别与获取，建立职业安全健康体系文件，规章制度、操作规程的制定内容及范围，以及对获取的法规、标准，编制的规章制度，操作规程进行评估要求，规章制度、操作规程的修订要求。</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）生产设备设施</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生产设备设施安全生产标准化建设</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主要涉及到三同时的问题。在水利工程上，其主要管理的内容主要是</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各种</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建设期间</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安全设施、标志</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标识等相关设施的配置。</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p:blinds dir="vert"/>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2738" name="页脚占位符 3"/>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72739" name="Text Box 2"/>
          <p:cNvSpPr txBox="1"/>
          <p:nvPr/>
        </p:nvSpPr>
        <p:spPr>
          <a:xfrm>
            <a:off x="1524000" y="836613"/>
            <a:ext cx="4067175" cy="461645"/>
          </a:xfrm>
          <a:prstGeom prst="rect">
            <a:avLst/>
          </a:prstGeom>
          <a:noFill/>
          <a:ln w="9525">
            <a:noFill/>
          </a:ln>
        </p:spPr>
        <p:txBody>
          <a:bodyPr lIns="90000" tIns="46800" rIns="90000" bIns="46800" anchor="t" anchorCtr="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buFont typeface="Wingdings" panose="05000000000000000000" pitchFamily="2" charset="2"/>
              <a:buNone/>
            </a:pPr>
            <a:r>
              <a:rPr lang="zh-CN" altLang="en-US" sz="2400" dirty="0">
                <a:solidFill>
                  <a:srgbClr val="FF0000"/>
                </a:solidFill>
                <a:latin typeface="宋体" panose="02010600030101010101" pitchFamily="2" charset="-122"/>
              </a:rPr>
              <a:t>（</a:t>
            </a:r>
            <a:r>
              <a:rPr lang="en-US" altLang="zh-CN" sz="2400" dirty="0">
                <a:solidFill>
                  <a:srgbClr val="FF0000"/>
                </a:solidFill>
                <a:latin typeface="宋体" panose="02010600030101010101" pitchFamily="2" charset="-122"/>
              </a:rPr>
              <a:t>4</a:t>
            </a:r>
            <a:r>
              <a:rPr lang="zh-CN" altLang="en-US" sz="2400" dirty="0">
                <a:solidFill>
                  <a:srgbClr val="FF0000"/>
                </a:solidFill>
                <a:latin typeface="宋体" panose="02010600030101010101" pitchFamily="2" charset="-122"/>
              </a:rPr>
              <a:t>）事故调查报告内容</a:t>
            </a:r>
            <a:r>
              <a:rPr lang="zh-CN" altLang="en-US" sz="2400" b="0" dirty="0">
                <a:solidFill>
                  <a:srgbClr val="FF0000"/>
                </a:solidFill>
                <a:latin typeface="宋体" panose="02010600030101010101" pitchFamily="2" charset="-122"/>
              </a:rPr>
              <a:t> </a:t>
            </a:r>
            <a:endParaRPr lang="zh-CN" altLang="en-US" sz="2400" dirty="0">
              <a:solidFill>
                <a:srgbClr val="FF0000"/>
              </a:solidFill>
              <a:latin typeface="宋体" panose="02010600030101010101" pitchFamily="2" charset="-122"/>
            </a:endParaRPr>
          </a:p>
        </p:txBody>
      </p:sp>
      <p:sp>
        <p:nvSpPr>
          <p:cNvPr id="372740" name="Rectangle 3"/>
          <p:cNvSpPr/>
          <p:nvPr/>
        </p:nvSpPr>
        <p:spPr>
          <a:xfrm>
            <a:off x="1631950" y="1418273"/>
            <a:ext cx="8856663" cy="4462780"/>
          </a:xfrm>
          <a:prstGeom prst="rect">
            <a:avLst/>
          </a:prstGeom>
          <a:noFill/>
          <a:ln w="9525">
            <a:noFill/>
          </a:ln>
        </p:spPr>
        <p:txBody>
          <a:bodyPr lIns="90000" tIns="46800" rIns="90000" bIns="46800"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266700">
              <a:lnSpc>
                <a:spcPct val="100000"/>
              </a:lnSpc>
            </a:pPr>
            <a:r>
              <a:rPr lang="en-US" altLang="zh-CN" sz="2400" dirty="0">
                <a:latin typeface="宋体" panose="02010600030101010101" pitchFamily="2" charset="-122"/>
              </a:rPr>
              <a:t>  </a:t>
            </a:r>
            <a:r>
              <a:rPr lang="zh-CN" altLang="en-US" sz="2000" dirty="0">
                <a:latin typeface="宋体" panose="02010600030101010101" pitchFamily="2" charset="-122"/>
              </a:rPr>
              <a:t>事故调查报告的核心内容应反映对事故的调查分析结果，事故调查报告应当包括以下内容：</a:t>
            </a:r>
            <a:endParaRPr lang="zh-CN" altLang="en-US" sz="2000" dirty="0">
              <a:latin typeface="宋体" panose="02010600030101010101" pitchFamily="2" charset="-122"/>
            </a:endParaRPr>
          </a:p>
          <a:p>
            <a:pPr marL="0" lvl="0" indent="266700">
              <a:lnSpc>
                <a:spcPct val="100000"/>
              </a:lnSpc>
            </a:pPr>
            <a:r>
              <a:rPr lang="en-US" altLang="zh-CN" sz="2000" dirty="0">
                <a:latin typeface="宋体" panose="02010600030101010101" pitchFamily="2" charset="-122"/>
              </a:rPr>
              <a:t>1</a:t>
            </a:r>
            <a:r>
              <a:rPr lang="zh-CN" altLang="en-US" sz="2000" dirty="0">
                <a:latin typeface="宋体" panose="02010600030101010101" pitchFamily="2" charset="-122"/>
              </a:rPr>
              <a:t>）发生事故的工程基本情况；</a:t>
            </a:r>
            <a:endParaRPr lang="zh-CN" altLang="en-US" sz="2000" dirty="0">
              <a:latin typeface="宋体" panose="02010600030101010101" pitchFamily="2" charset="-122"/>
            </a:endParaRPr>
          </a:p>
          <a:p>
            <a:pPr marL="0" lvl="0" indent="266700">
              <a:lnSpc>
                <a:spcPct val="100000"/>
              </a:lnSpc>
            </a:pPr>
            <a:r>
              <a:rPr lang="en-US" altLang="zh-CN" sz="2000" dirty="0">
                <a:latin typeface="宋体" panose="02010600030101010101" pitchFamily="2" charset="-122"/>
              </a:rPr>
              <a:t>2</a:t>
            </a:r>
            <a:r>
              <a:rPr lang="zh-CN" altLang="en-US" sz="2000" dirty="0">
                <a:latin typeface="宋体" panose="02010600030101010101" pitchFamily="2" charset="-122"/>
              </a:rPr>
              <a:t>）调查中查明的事实；</a:t>
            </a:r>
            <a:endParaRPr lang="zh-CN" altLang="en-US" sz="2000" dirty="0">
              <a:latin typeface="宋体" panose="02010600030101010101" pitchFamily="2" charset="-122"/>
            </a:endParaRPr>
          </a:p>
          <a:p>
            <a:pPr marL="0" lvl="0" indent="266700">
              <a:lnSpc>
                <a:spcPct val="100000"/>
              </a:lnSpc>
            </a:pPr>
            <a:r>
              <a:rPr lang="en-US" altLang="zh-CN" sz="2000" dirty="0">
                <a:latin typeface="宋体" panose="02010600030101010101" pitchFamily="2" charset="-122"/>
              </a:rPr>
              <a:t>3</a:t>
            </a:r>
            <a:r>
              <a:rPr lang="zh-CN" altLang="en-US" sz="2000" dirty="0">
                <a:latin typeface="宋体" panose="02010600030101010101" pitchFamily="2" charset="-122"/>
              </a:rPr>
              <a:t>）事故原因分析及主要依据；</a:t>
            </a:r>
            <a:endParaRPr lang="zh-CN" altLang="en-US" sz="2000" dirty="0">
              <a:latin typeface="宋体" panose="02010600030101010101" pitchFamily="2" charset="-122"/>
            </a:endParaRPr>
          </a:p>
          <a:p>
            <a:pPr marL="0" lvl="0" indent="266700">
              <a:lnSpc>
                <a:spcPct val="100000"/>
              </a:lnSpc>
            </a:pPr>
            <a:r>
              <a:rPr lang="en-US" altLang="zh-CN" sz="2000" dirty="0">
                <a:latin typeface="宋体" panose="02010600030101010101" pitchFamily="2" charset="-122"/>
              </a:rPr>
              <a:t>4</a:t>
            </a:r>
            <a:r>
              <a:rPr lang="zh-CN" altLang="en-US" sz="2000" dirty="0">
                <a:latin typeface="宋体" panose="02010600030101010101" pitchFamily="2" charset="-122"/>
              </a:rPr>
              <a:t>）事故发展过程及造成的后果（包括人员伤亡、经济损失）分析、评估；</a:t>
            </a:r>
            <a:endParaRPr lang="zh-CN" altLang="en-US" sz="2000" dirty="0">
              <a:latin typeface="宋体" panose="02010600030101010101" pitchFamily="2" charset="-122"/>
            </a:endParaRPr>
          </a:p>
          <a:p>
            <a:pPr marL="0" lvl="0" indent="266700">
              <a:lnSpc>
                <a:spcPct val="100000"/>
              </a:lnSpc>
            </a:pPr>
            <a:r>
              <a:rPr lang="en-US" altLang="zh-CN" sz="2000" dirty="0">
                <a:latin typeface="宋体" panose="02010600030101010101" pitchFamily="2" charset="-122"/>
              </a:rPr>
              <a:t>5</a:t>
            </a:r>
            <a:r>
              <a:rPr lang="zh-CN" altLang="en-US" sz="2000" dirty="0">
                <a:latin typeface="宋体" panose="02010600030101010101" pitchFamily="2" charset="-122"/>
              </a:rPr>
              <a:t>）采取的主要应急响应措施及其有效性；</a:t>
            </a:r>
            <a:endParaRPr lang="zh-CN" altLang="en-US" sz="2000" dirty="0">
              <a:latin typeface="宋体" panose="02010600030101010101" pitchFamily="2" charset="-122"/>
            </a:endParaRPr>
          </a:p>
          <a:p>
            <a:pPr marL="0" lvl="0" indent="266700">
              <a:lnSpc>
                <a:spcPct val="100000"/>
              </a:lnSpc>
            </a:pPr>
            <a:r>
              <a:rPr lang="en-US" altLang="zh-CN" sz="2000" dirty="0">
                <a:latin typeface="宋体" panose="02010600030101010101" pitchFamily="2" charset="-122"/>
              </a:rPr>
              <a:t>6</a:t>
            </a:r>
            <a:r>
              <a:rPr lang="zh-CN" altLang="en-US" sz="2000" dirty="0">
                <a:latin typeface="宋体" panose="02010600030101010101" pitchFamily="2" charset="-122"/>
              </a:rPr>
              <a:t>）事故结论；</a:t>
            </a:r>
            <a:endParaRPr lang="zh-CN" altLang="en-US" sz="2000" dirty="0">
              <a:latin typeface="宋体" panose="02010600030101010101" pitchFamily="2" charset="-122"/>
            </a:endParaRPr>
          </a:p>
          <a:p>
            <a:pPr marL="0" lvl="0" indent="266700">
              <a:lnSpc>
                <a:spcPct val="100000"/>
              </a:lnSpc>
            </a:pPr>
            <a:r>
              <a:rPr lang="en-US" altLang="zh-CN" sz="2000" dirty="0">
                <a:latin typeface="宋体" panose="02010600030101010101" pitchFamily="2" charset="-122"/>
              </a:rPr>
              <a:t>7</a:t>
            </a:r>
            <a:r>
              <a:rPr lang="zh-CN" altLang="en-US" sz="2000" dirty="0">
                <a:latin typeface="宋体" panose="02010600030101010101" pitchFamily="2" charset="-122"/>
              </a:rPr>
              <a:t>）事故性质，若为责任事故，需报告责任单位、事故责任人及处理建议；</a:t>
            </a:r>
            <a:endParaRPr lang="zh-CN" altLang="en-US" sz="2000" dirty="0">
              <a:latin typeface="宋体" panose="02010600030101010101" pitchFamily="2" charset="-122"/>
            </a:endParaRPr>
          </a:p>
          <a:p>
            <a:pPr marL="0" lvl="0" indent="266700">
              <a:lnSpc>
                <a:spcPct val="100000"/>
              </a:lnSpc>
            </a:pPr>
            <a:r>
              <a:rPr lang="en-US" altLang="zh-CN" sz="2000" dirty="0">
                <a:latin typeface="宋体" panose="02010600030101010101" pitchFamily="2" charset="-122"/>
              </a:rPr>
              <a:t>8</a:t>
            </a:r>
            <a:r>
              <a:rPr lang="zh-CN" altLang="en-US" sz="2000" dirty="0">
                <a:latin typeface="宋体" panose="02010600030101010101" pitchFamily="2" charset="-122"/>
              </a:rPr>
              <a:t>）调查中尚未解决的问题；</a:t>
            </a:r>
            <a:endParaRPr lang="zh-CN" altLang="en-US" sz="2000" dirty="0">
              <a:latin typeface="宋体" panose="02010600030101010101" pitchFamily="2" charset="-122"/>
            </a:endParaRPr>
          </a:p>
          <a:p>
            <a:pPr marL="0" lvl="0" indent="266700">
              <a:lnSpc>
                <a:spcPct val="100000"/>
              </a:lnSpc>
            </a:pPr>
            <a:r>
              <a:rPr lang="en-US" altLang="zh-CN" sz="2000" dirty="0">
                <a:latin typeface="宋体" panose="02010600030101010101" pitchFamily="2" charset="-122"/>
              </a:rPr>
              <a:t>9</a:t>
            </a:r>
            <a:r>
              <a:rPr lang="zh-CN" altLang="en-US" sz="2000" dirty="0">
                <a:latin typeface="宋体" panose="02010600030101010101" pitchFamily="2" charset="-122"/>
              </a:rPr>
              <a:t>）经验教训和有关水利工程建设的质量与安全建议；</a:t>
            </a:r>
            <a:endParaRPr lang="zh-CN" altLang="en-US" sz="2000" dirty="0">
              <a:latin typeface="宋体" panose="02010600030101010101" pitchFamily="2" charset="-122"/>
            </a:endParaRPr>
          </a:p>
          <a:p>
            <a:pPr marL="0" lvl="0" indent="266700">
              <a:lnSpc>
                <a:spcPct val="100000"/>
              </a:lnSpc>
            </a:pPr>
            <a:r>
              <a:rPr lang="en-US" altLang="zh-CN" sz="2000" dirty="0">
                <a:latin typeface="宋体" panose="02010600030101010101" pitchFamily="2" charset="-122"/>
              </a:rPr>
              <a:t>10</a:t>
            </a:r>
            <a:r>
              <a:rPr lang="zh-CN" altLang="en-US" sz="2000" dirty="0">
                <a:latin typeface="宋体" panose="02010600030101010101" pitchFamily="2" charset="-122"/>
              </a:rPr>
              <a:t>）各种必要的附件等。</a:t>
            </a:r>
            <a:endParaRPr lang="zh-CN" altLang="en-US" sz="2000" dirty="0">
              <a:latin typeface="宋体" panose="02010600030101010101" pitchFamily="2" charset="-122"/>
            </a:endParaRPr>
          </a:p>
        </p:txBody>
      </p:sp>
    </p:spTree>
  </p:cSld>
  <p:clrMapOvr>
    <a:masterClrMapping/>
  </p:clrMapOvr>
  <p:transition>
    <p:random/>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478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74787" name="Text Box 2"/>
          <p:cNvSpPr txBox="1"/>
          <p:nvPr/>
        </p:nvSpPr>
        <p:spPr>
          <a:xfrm>
            <a:off x="2135188" y="1125538"/>
            <a:ext cx="6697662" cy="4669790"/>
          </a:xfrm>
          <a:prstGeom prst="rect">
            <a:avLst/>
          </a:prstGeom>
          <a:noFill/>
          <a:ln w="9525">
            <a:noFill/>
          </a:ln>
        </p:spPr>
        <p:txBody>
          <a:bodyPr lIns="90000" tIns="46800" rIns="90000" bIns="46800" anchor="t" anchorCtr="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457200" lvl="0" indent="-457200"/>
            <a:r>
              <a:rPr lang="zh-CN" altLang="en-US" sz="2400" dirty="0">
                <a:solidFill>
                  <a:srgbClr val="0000FF"/>
                </a:solidFill>
                <a:latin typeface="宋体" panose="02010600030101010101" pitchFamily="2" charset="-122"/>
              </a:rPr>
              <a:t>事故调查报告的撰写要求：</a:t>
            </a:r>
            <a:endParaRPr lang="zh-CN" altLang="en-US" sz="2400" dirty="0">
              <a:solidFill>
                <a:srgbClr val="0000FF"/>
              </a:solidFill>
              <a:latin typeface="宋体" panose="02010600030101010101" pitchFamily="2" charset="-122"/>
            </a:endParaRPr>
          </a:p>
          <a:p>
            <a:pPr marL="457200" lvl="0" indent="-457200"/>
            <a:r>
              <a:rPr lang="en-US" altLang="zh-CN" sz="2400" dirty="0">
                <a:latin typeface="宋体" panose="02010600030101010101" pitchFamily="2" charset="-122"/>
              </a:rPr>
              <a:t>1</a:t>
            </a:r>
            <a:r>
              <a:rPr lang="zh-CN" altLang="en-US" sz="2400" dirty="0">
                <a:latin typeface="宋体" panose="02010600030101010101" pitchFamily="2" charset="-122"/>
              </a:rPr>
              <a:t>）事故发生过程调查分析要准确；</a:t>
            </a:r>
            <a:endParaRPr lang="zh-CN" altLang="en-US" sz="2400" dirty="0">
              <a:latin typeface="宋体" panose="02010600030101010101" pitchFamily="2" charset="-122"/>
            </a:endParaRPr>
          </a:p>
          <a:p>
            <a:pPr marL="457200" lvl="0" indent="-457200"/>
            <a:r>
              <a:rPr lang="en-US" altLang="zh-CN" sz="2400" dirty="0">
                <a:latin typeface="宋体" panose="02010600030101010101" pitchFamily="2" charset="-122"/>
              </a:rPr>
              <a:t>2</a:t>
            </a:r>
            <a:r>
              <a:rPr lang="zh-CN" altLang="en-US" sz="2400" dirty="0">
                <a:latin typeface="宋体" panose="02010600030101010101" pitchFamily="2" charset="-122"/>
              </a:rPr>
              <a:t>）事故原因分析要细致；</a:t>
            </a:r>
            <a:endParaRPr lang="zh-CN" altLang="en-US" sz="2400" dirty="0">
              <a:latin typeface="宋体" panose="02010600030101010101" pitchFamily="2" charset="-122"/>
            </a:endParaRPr>
          </a:p>
          <a:p>
            <a:pPr marL="457200" lvl="0" indent="-457200"/>
            <a:r>
              <a:rPr lang="en-US" altLang="zh-CN" sz="2400" dirty="0">
                <a:latin typeface="宋体" panose="02010600030101010101" pitchFamily="2" charset="-122"/>
              </a:rPr>
              <a:t>3</a:t>
            </a:r>
            <a:r>
              <a:rPr lang="zh-CN" altLang="en-US" sz="2400" dirty="0">
                <a:latin typeface="宋体" panose="02010600030101010101" pitchFamily="2" charset="-122"/>
              </a:rPr>
              <a:t>）事故责任分析要明确；</a:t>
            </a:r>
            <a:endParaRPr lang="zh-CN" altLang="en-US" sz="2400" dirty="0">
              <a:latin typeface="宋体" panose="02010600030101010101" pitchFamily="2" charset="-122"/>
            </a:endParaRPr>
          </a:p>
          <a:p>
            <a:pPr marL="457200" lvl="0" indent="-457200"/>
            <a:r>
              <a:rPr lang="en-US" altLang="zh-CN" sz="2400" dirty="0">
                <a:latin typeface="宋体" panose="02010600030101010101" pitchFamily="2" charset="-122"/>
              </a:rPr>
              <a:t>4</a:t>
            </a:r>
            <a:r>
              <a:rPr lang="zh-CN" altLang="en-US" sz="2400" dirty="0">
                <a:latin typeface="宋体" panose="02010600030101010101" pitchFamily="2" charset="-122"/>
              </a:rPr>
              <a:t>）对事故责任者处理要严肃；</a:t>
            </a:r>
            <a:endParaRPr lang="zh-CN" altLang="en-US" sz="2400" dirty="0">
              <a:latin typeface="宋体" panose="02010600030101010101" pitchFamily="2" charset="-122"/>
            </a:endParaRPr>
          </a:p>
          <a:p>
            <a:pPr marL="457200" lvl="0" indent="-457200"/>
            <a:r>
              <a:rPr lang="en-US" altLang="zh-CN" sz="2400" dirty="0">
                <a:latin typeface="宋体" panose="02010600030101010101" pitchFamily="2" charset="-122"/>
              </a:rPr>
              <a:t>5</a:t>
            </a:r>
            <a:r>
              <a:rPr lang="zh-CN" altLang="en-US" sz="2400" dirty="0">
                <a:latin typeface="宋体" panose="02010600030101010101" pitchFamily="2" charset="-122"/>
              </a:rPr>
              <a:t>）防范措施要具体；</a:t>
            </a:r>
            <a:endParaRPr lang="zh-CN" altLang="en-US" sz="2400" dirty="0">
              <a:latin typeface="宋体" panose="02010600030101010101" pitchFamily="2" charset="-122"/>
            </a:endParaRPr>
          </a:p>
          <a:p>
            <a:pPr marL="457200" lvl="0" indent="-457200"/>
            <a:r>
              <a:rPr lang="en-US" altLang="zh-CN" sz="2400" dirty="0">
                <a:latin typeface="宋体" panose="02010600030101010101" pitchFamily="2" charset="-122"/>
              </a:rPr>
              <a:t>6</a:t>
            </a:r>
            <a:r>
              <a:rPr lang="zh-CN" altLang="en-US" sz="2400" dirty="0">
                <a:latin typeface="宋体" panose="02010600030101010101" pitchFamily="2" charset="-122"/>
              </a:rPr>
              <a:t>）调查组成员要签字；</a:t>
            </a:r>
            <a:endParaRPr lang="zh-CN" altLang="en-US" sz="2400" dirty="0">
              <a:latin typeface="宋体" panose="02010600030101010101" pitchFamily="2" charset="-122"/>
            </a:endParaRPr>
          </a:p>
          <a:p>
            <a:pPr marL="457200" lvl="0" indent="-457200"/>
            <a:r>
              <a:rPr lang="en-US" altLang="zh-CN" sz="2400" dirty="0">
                <a:latin typeface="宋体" panose="02010600030101010101" pitchFamily="2" charset="-122"/>
              </a:rPr>
              <a:t>7</a:t>
            </a:r>
            <a:r>
              <a:rPr lang="zh-CN" altLang="en-US" sz="2400" dirty="0">
                <a:latin typeface="宋体" panose="02010600030101010101" pitchFamily="2" charset="-122"/>
              </a:rPr>
              <a:t>）单位负责人要认真讨论调查报告；</a:t>
            </a:r>
            <a:endParaRPr lang="zh-CN" altLang="en-US" sz="2400" dirty="0">
              <a:latin typeface="宋体" panose="02010600030101010101" pitchFamily="2" charset="-122"/>
            </a:endParaRPr>
          </a:p>
          <a:p>
            <a:pPr marL="457200" lvl="0" indent="-457200"/>
            <a:r>
              <a:rPr lang="en-US" altLang="zh-CN" sz="2400" dirty="0">
                <a:latin typeface="宋体" panose="02010600030101010101" pitchFamily="2" charset="-122"/>
              </a:rPr>
              <a:t>8</a:t>
            </a:r>
            <a:r>
              <a:rPr lang="zh-CN" altLang="en-US" sz="2400" dirty="0">
                <a:latin typeface="宋体" panose="02010600030101010101" pitchFamily="2" charset="-122"/>
              </a:rPr>
              <a:t>）要向群众公布调查处理结果。</a:t>
            </a:r>
            <a:endParaRPr lang="zh-CN" altLang="en-US" sz="2400" dirty="0">
              <a:latin typeface="宋体" panose="02010600030101010101" pitchFamily="2" charset="-122"/>
            </a:endParaRPr>
          </a:p>
        </p:txBody>
      </p:sp>
    </p:spTree>
  </p:cSld>
  <p:clrMapOvr>
    <a:masterClrMapping/>
  </p:clrMapOvr>
  <p:transition>
    <p:random/>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683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76835" name="Rectangle 2"/>
          <p:cNvSpPr>
            <a:spLocks noGrp="1"/>
          </p:cNvSpPr>
          <p:nvPr>
            <p:ph type="body"/>
          </p:nvPr>
        </p:nvSpPr>
        <p:spPr>
          <a:xfrm>
            <a:off x="2209800" y="1125538"/>
            <a:ext cx="7772400" cy="4741862"/>
          </a:xfrm>
        </p:spPr>
        <p:txBody>
          <a:bodyPr vert="horz" wrap="square" lIns="91440" tIns="45720" rIns="91440" bIns="45720" anchor="t" anchorCtr="0"/>
          <a:p>
            <a:pPr marL="0" indent="535305" eaLnBrk="1" hangingPunct="1"/>
            <a:r>
              <a:rPr lang="zh-CN" altLang="en-US" sz="2400" dirty="0">
                <a:solidFill>
                  <a:srgbClr val="FF0000"/>
                </a:solidFill>
              </a:rPr>
              <a:t>（</a:t>
            </a:r>
            <a:r>
              <a:rPr lang="en-US" altLang="zh-CN" sz="2400" dirty="0">
                <a:solidFill>
                  <a:srgbClr val="FF0000"/>
                </a:solidFill>
              </a:rPr>
              <a:t>5</a:t>
            </a:r>
            <a:r>
              <a:rPr lang="zh-CN" altLang="en-US" sz="2400" dirty="0">
                <a:solidFill>
                  <a:srgbClr val="FF0000"/>
                </a:solidFill>
              </a:rPr>
              <a:t>）材料归档及事故登记</a:t>
            </a:r>
            <a:endParaRPr lang="zh-CN" altLang="en-US" sz="2400" dirty="0">
              <a:solidFill>
                <a:srgbClr val="FF0000"/>
              </a:solidFill>
            </a:endParaRPr>
          </a:p>
          <a:p>
            <a:pPr marL="0" indent="535305" eaLnBrk="1" fontAlgn="t" hangingPunct="1"/>
            <a:r>
              <a:rPr lang="zh-CN" altLang="en-US" sz="2400" dirty="0"/>
              <a:t>事故处理结案后，应将事故调查处理的有关材料按伤亡事故登记表的要求进行归档和登记。这些材料包括：事故调查报告书及批复，现场调查的记录、图纸、照片，技术鉴定、试验报告，直接和间接经济损失的统计材料，物证、人证材料，医疗部门对伤亡人员的诊断书，处分决定，事故通报，调查组人员姓名、职务、单位等等。</a:t>
            </a:r>
            <a:endParaRPr lang="zh-CN" altLang="en-US" sz="2400" dirty="0"/>
          </a:p>
        </p:txBody>
      </p:sp>
    </p:spTree>
  </p:cSld>
  <p:clrMapOvr>
    <a:masterClrMapping/>
  </p:clrMapOvr>
  <p:transition>
    <p:blinds dir="vert"/>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8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78883" name="Rectangle 2"/>
          <p:cNvSpPr>
            <a:spLocks noGrp="1"/>
          </p:cNvSpPr>
          <p:nvPr>
            <p:ph type="body"/>
          </p:nvPr>
        </p:nvSpPr>
        <p:spPr>
          <a:xfrm>
            <a:off x="2209800" y="908050"/>
            <a:ext cx="7772400" cy="4959350"/>
          </a:xfrm>
        </p:spPr>
        <p:txBody>
          <a:bodyPr vert="horz" wrap="square" lIns="91440" tIns="45720" rIns="91440" bIns="45720" anchor="t" anchorCtr="0"/>
          <a:p>
            <a:pPr marL="0" indent="541655" eaLnBrk="1" hangingPunct="1"/>
            <a:r>
              <a:rPr lang="zh-CN" altLang="en-US" sz="2400" dirty="0">
                <a:solidFill>
                  <a:srgbClr val="FF0000"/>
                </a:solidFill>
              </a:rPr>
              <a:t>二、  </a:t>
            </a:r>
            <a:r>
              <a:rPr lang="en-US" altLang="zh-CN" sz="2400" dirty="0">
                <a:solidFill>
                  <a:srgbClr val="FF0000"/>
                </a:solidFill>
              </a:rPr>
              <a:t>事故处理</a:t>
            </a:r>
            <a:endParaRPr lang="en-US" altLang="zh-CN" sz="2400" dirty="0">
              <a:solidFill>
                <a:srgbClr val="FF0000"/>
              </a:solidFill>
            </a:endParaRPr>
          </a:p>
          <a:p>
            <a:pPr marL="0" indent="541655" eaLnBrk="1" hangingPunct="1"/>
            <a:r>
              <a:rPr lang="zh-CN" altLang="en-US" sz="2200" dirty="0">
                <a:latin typeface="宋体" panose="02010600030101010101" pitchFamily="2" charset="-122"/>
              </a:rPr>
              <a:t>（</a:t>
            </a:r>
            <a:r>
              <a:rPr lang="en-US" altLang="zh-CN" sz="2200" dirty="0">
                <a:latin typeface="宋体" panose="02010600030101010101" pitchFamily="2" charset="-122"/>
              </a:rPr>
              <a:t>1</a:t>
            </a:r>
            <a:r>
              <a:rPr lang="zh-CN" altLang="en-US" sz="2200" dirty="0">
                <a:latin typeface="宋体" panose="02010600030101010101" pitchFamily="2" charset="-122"/>
              </a:rPr>
              <a:t>）事故善后处理</a:t>
            </a:r>
            <a:endParaRPr lang="zh-CN" altLang="en-US" sz="2200" dirty="0">
              <a:latin typeface="宋体" panose="02010600030101010101" pitchFamily="2" charset="-122"/>
            </a:endParaRPr>
          </a:p>
          <a:p>
            <a:pPr marL="0" indent="541655" eaLnBrk="1" hangingPunct="1">
              <a:buFont typeface="Wingdings" panose="05000000000000000000" pitchFamily="2" charset="2"/>
            </a:pPr>
            <a:r>
              <a:rPr lang="zh-CN" altLang="en-US" sz="2200" dirty="0">
                <a:latin typeface="宋体" panose="02010600030101010101" pitchFamily="2" charset="-122"/>
              </a:rPr>
              <a:t>善后处理主要包括：伤亡者的妥善处理，群众的教育，恢复生产，整改措施的落实。</a:t>
            </a:r>
            <a:endParaRPr lang="zh-CN" altLang="en-US" sz="2200" dirty="0">
              <a:latin typeface="宋体" panose="02010600030101010101" pitchFamily="2" charset="-122"/>
            </a:endParaRPr>
          </a:p>
          <a:p>
            <a:pPr marL="0" indent="541655" eaLnBrk="1" hangingPunct="1"/>
            <a:r>
              <a:rPr lang="zh-CN" altLang="en-US" sz="2200" dirty="0">
                <a:latin typeface="宋体" panose="02010600030101010101" pitchFamily="2" charset="-122"/>
              </a:rPr>
              <a:t>（</a:t>
            </a:r>
            <a:r>
              <a:rPr lang="en-US" altLang="zh-CN" sz="2200" dirty="0">
                <a:latin typeface="宋体" panose="02010600030101010101" pitchFamily="2" charset="-122"/>
              </a:rPr>
              <a:t>2</a:t>
            </a:r>
            <a:r>
              <a:rPr lang="zh-CN" altLang="en-US" sz="2200" dirty="0">
                <a:latin typeface="宋体" panose="02010600030101010101" pitchFamily="2" charset="-122"/>
              </a:rPr>
              <a:t>）事故责任处理</a:t>
            </a:r>
            <a:endParaRPr lang="zh-CN" altLang="en-US" sz="2200" dirty="0">
              <a:latin typeface="宋体" panose="02010600030101010101" pitchFamily="2" charset="-122"/>
            </a:endParaRPr>
          </a:p>
          <a:p>
            <a:pPr marL="0" indent="541655" eaLnBrk="1" hangingPunct="1">
              <a:buFont typeface="Wingdings" panose="05000000000000000000" pitchFamily="2" charset="2"/>
            </a:pPr>
            <a:r>
              <a:rPr lang="zh-CN" altLang="en-US" sz="2200" dirty="0">
                <a:latin typeface="宋体" panose="02010600030101010101" pitchFamily="2" charset="-122"/>
              </a:rPr>
              <a:t>根据事故处理“四不放过”原则，对事故责任者要严肃处理，追究其相应的法律责任。法律责任分为行政责任、民事责任和刑事责任。 </a:t>
            </a:r>
            <a:endParaRPr lang="zh-CN" altLang="en-US" sz="2200" dirty="0">
              <a:latin typeface="宋体" panose="02010600030101010101" pitchFamily="2" charset="-122"/>
            </a:endParaRPr>
          </a:p>
          <a:p>
            <a:pPr marL="0" indent="541655" eaLnBrk="1" hangingPunct="1">
              <a:buFont typeface="Wingdings" panose="05000000000000000000" pitchFamily="2" charset="2"/>
            </a:pPr>
            <a:r>
              <a:rPr lang="zh-CN" altLang="en-US" sz="2200" dirty="0">
                <a:latin typeface="宋体" panose="02010600030101010101" pitchFamily="2" charset="-122"/>
              </a:rPr>
              <a:t>（</a:t>
            </a:r>
            <a:r>
              <a:rPr lang="en-US" altLang="zh-CN" sz="2200" dirty="0">
                <a:latin typeface="宋体" panose="02010600030101010101" pitchFamily="2" charset="-122"/>
              </a:rPr>
              <a:t>3</a:t>
            </a:r>
            <a:r>
              <a:rPr lang="zh-CN" altLang="en-US" sz="2200" dirty="0">
                <a:latin typeface="宋体" panose="02010600030101010101" pitchFamily="2" charset="-122"/>
              </a:rPr>
              <a:t>）整改措施制定</a:t>
            </a:r>
            <a:endParaRPr lang="zh-CN" altLang="en-US" sz="2200" dirty="0">
              <a:latin typeface="宋体" panose="02010600030101010101" pitchFamily="2" charset="-122"/>
            </a:endParaRPr>
          </a:p>
          <a:p>
            <a:pPr marL="0" indent="541655" eaLnBrk="1" hangingPunct="1">
              <a:buFont typeface="Wingdings" panose="05000000000000000000" pitchFamily="2" charset="2"/>
            </a:pPr>
            <a:r>
              <a:rPr lang="zh-CN" altLang="en-US" sz="2200" dirty="0">
                <a:latin typeface="宋体" panose="02010600030101010101" pitchFamily="2" charset="-122"/>
              </a:rPr>
              <a:t>科学合理的整改，达到预防同类事故再次发生的目的。应该从技术、管理、教育三方面提出整改措施，落实整改。 </a:t>
            </a:r>
            <a:endParaRPr lang="zh-CN" altLang="en-US" sz="2200" dirty="0">
              <a:latin typeface="宋体" panose="02010600030101010101" pitchFamily="2" charset="-122"/>
            </a:endParaRPr>
          </a:p>
        </p:txBody>
      </p:sp>
    </p:spTree>
  </p:cSld>
  <p:clrMapOvr>
    <a:masterClrMapping/>
  </p:clrMapOvr>
  <p:transition>
    <p:blinds dir="vert"/>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093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80931" name="Rectangle 2"/>
          <p:cNvSpPr>
            <a:spLocks noGrp="1"/>
          </p:cNvSpPr>
          <p:nvPr>
            <p:ph type="body"/>
          </p:nvPr>
        </p:nvSpPr>
        <p:spPr>
          <a:xfrm>
            <a:off x="2209800" y="2133600"/>
            <a:ext cx="7772400" cy="3095625"/>
          </a:xfrm>
        </p:spPr>
        <p:txBody>
          <a:bodyPr vert="horz" wrap="square" lIns="91440" tIns="45720" rIns="91440" bIns="45720" anchor="t" anchorCtr="0"/>
          <a:p>
            <a:pPr marL="0" indent="631825" eaLnBrk="1" hangingPunct="1"/>
            <a:r>
              <a:rPr lang="zh-CN" altLang="en-US" sz="2400" dirty="0">
                <a:solidFill>
                  <a:srgbClr val="FF0000"/>
                </a:solidFill>
              </a:rPr>
              <a:t>一、 </a:t>
            </a:r>
            <a:r>
              <a:rPr lang="en-US" altLang="zh-CN" sz="2400" dirty="0">
                <a:solidFill>
                  <a:srgbClr val="FF0000"/>
                </a:solidFill>
              </a:rPr>
              <a:t>事故统计指标</a:t>
            </a:r>
            <a:endParaRPr lang="en-US" altLang="zh-CN" sz="2400" dirty="0">
              <a:solidFill>
                <a:srgbClr val="FF0000"/>
              </a:solidFill>
            </a:endParaRPr>
          </a:p>
          <a:p>
            <a:pPr marL="0" indent="631825" eaLnBrk="1" hangingPunct="1"/>
            <a:r>
              <a:rPr lang="zh-CN" altLang="en-US" sz="2400" dirty="0"/>
              <a:t>统计指标有总量指标和相对指标。总量指标反映事故情况的绝对数，如事故起数、死亡人数、重伤人数、直接经济损失等。相对指标用来评价事故的比较值，如伤害频率、伤害严重率等。</a:t>
            </a:r>
            <a:endParaRPr lang="zh-CN" altLang="en-US" sz="2400" dirty="0"/>
          </a:p>
          <a:p>
            <a:pPr marL="0" indent="631825" eaLnBrk="1" hangingPunct="1"/>
            <a:r>
              <a:rPr lang="zh-CN" altLang="en-US" sz="2400" dirty="0"/>
              <a:t>以下是统计的主要指标： </a:t>
            </a:r>
            <a:endParaRPr lang="zh-CN" altLang="en-US" sz="2400" dirty="0"/>
          </a:p>
        </p:txBody>
      </p:sp>
      <p:sp>
        <p:nvSpPr>
          <p:cNvPr id="9" name="矩形 8"/>
          <p:cNvSpPr/>
          <p:nvPr/>
        </p:nvSpPr>
        <p:spPr>
          <a:xfrm>
            <a:off x="2351584" y="1268760"/>
            <a:ext cx="7407274"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3.12.3</a:t>
            </a:r>
            <a:r>
              <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水利工程建设应急预案的编制</a:t>
            </a: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blinds dir="vert"/>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297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pic>
        <p:nvPicPr>
          <p:cNvPr id="382979" name="Picture 2"/>
          <p:cNvPicPr>
            <a:picLocks noChangeAspect="1"/>
          </p:cNvPicPr>
          <p:nvPr/>
        </p:nvPicPr>
        <p:blipFill>
          <a:blip r:embed="rId1"/>
          <a:stretch>
            <a:fillRect/>
          </a:stretch>
        </p:blipFill>
        <p:spPr>
          <a:xfrm>
            <a:off x="2351088" y="2060575"/>
            <a:ext cx="3097212" cy="625475"/>
          </a:xfrm>
          <a:prstGeom prst="rect">
            <a:avLst/>
          </a:prstGeom>
          <a:solidFill>
            <a:srgbClr val="ABFFE9"/>
          </a:solidFill>
          <a:ln w="9525">
            <a:noFill/>
          </a:ln>
        </p:spPr>
      </p:pic>
      <p:pic>
        <p:nvPicPr>
          <p:cNvPr id="382980" name="Picture 3"/>
          <p:cNvPicPr>
            <a:picLocks noChangeAspect="1"/>
          </p:cNvPicPr>
          <p:nvPr/>
        </p:nvPicPr>
        <p:blipFill>
          <a:blip r:embed="rId2"/>
          <a:stretch>
            <a:fillRect/>
          </a:stretch>
        </p:blipFill>
        <p:spPr>
          <a:xfrm>
            <a:off x="2322513" y="2781300"/>
            <a:ext cx="3082925" cy="598488"/>
          </a:xfrm>
          <a:prstGeom prst="rect">
            <a:avLst/>
          </a:prstGeom>
          <a:solidFill>
            <a:srgbClr val="ABFFE9"/>
          </a:solidFill>
          <a:ln w="9525">
            <a:noFill/>
          </a:ln>
        </p:spPr>
      </p:pic>
      <p:pic>
        <p:nvPicPr>
          <p:cNvPr id="382981" name="Picture 4"/>
          <p:cNvPicPr>
            <a:picLocks noChangeAspect="1"/>
          </p:cNvPicPr>
          <p:nvPr/>
        </p:nvPicPr>
        <p:blipFill>
          <a:blip r:embed="rId3"/>
          <a:stretch>
            <a:fillRect/>
          </a:stretch>
        </p:blipFill>
        <p:spPr>
          <a:xfrm>
            <a:off x="2308225" y="4076700"/>
            <a:ext cx="3097213" cy="560388"/>
          </a:xfrm>
          <a:prstGeom prst="rect">
            <a:avLst/>
          </a:prstGeom>
          <a:solidFill>
            <a:srgbClr val="ABFFE9"/>
          </a:solidFill>
          <a:ln w="9525">
            <a:noFill/>
          </a:ln>
        </p:spPr>
      </p:pic>
      <p:pic>
        <p:nvPicPr>
          <p:cNvPr id="382982" name="Picture 5"/>
          <p:cNvPicPr>
            <a:picLocks noChangeAspect="1"/>
          </p:cNvPicPr>
          <p:nvPr/>
        </p:nvPicPr>
        <p:blipFill>
          <a:blip r:embed="rId4"/>
          <a:stretch>
            <a:fillRect/>
          </a:stretch>
        </p:blipFill>
        <p:spPr>
          <a:xfrm>
            <a:off x="2379663" y="4724400"/>
            <a:ext cx="3025775" cy="584200"/>
          </a:xfrm>
          <a:prstGeom prst="rect">
            <a:avLst/>
          </a:prstGeom>
          <a:solidFill>
            <a:srgbClr val="ABFFE9"/>
          </a:solidFill>
          <a:ln w="9525">
            <a:noFill/>
          </a:ln>
        </p:spPr>
      </p:pic>
      <p:pic>
        <p:nvPicPr>
          <p:cNvPr id="382983" name="Picture 6"/>
          <p:cNvPicPr>
            <a:picLocks noChangeAspect="1"/>
          </p:cNvPicPr>
          <p:nvPr/>
        </p:nvPicPr>
        <p:blipFill>
          <a:blip r:embed="rId5"/>
          <a:stretch>
            <a:fillRect/>
          </a:stretch>
        </p:blipFill>
        <p:spPr>
          <a:xfrm>
            <a:off x="2279650" y="3479800"/>
            <a:ext cx="3097213" cy="511175"/>
          </a:xfrm>
          <a:prstGeom prst="rect">
            <a:avLst/>
          </a:prstGeom>
          <a:solidFill>
            <a:srgbClr val="ABFFE9"/>
          </a:solidFill>
          <a:ln w="9525">
            <a:noFill/>
          </a:ln>
        </p:spPr>
      </p:pic>
      <p:sp>
        <p:nvSpPr>
          <p:cNvPr id="382984" name="Text Box 7"/>
          <p:cNvSpPr txBox="1"/>
          <p:nvPr/>
        </p:nvSpPr>
        <p:spPr>
          <a:xfrm>
            <a:off x="2713038" y="1268413"/>
            <a:ext cx="2305050" cy="369570"/>
          </a:xfrm>
          <a:prstGeom prst="rect">
            <a:avLst/>
          </a:prstGeom>
          <a:noFill/>
          <a:ln w="9525">
            <a:noFill/>
          </a:ln>
        </p:spPr>
        <p:txBody>
          <a:bodyPr lIns="90000" tIns="46800" rIns="90000" bIns="46800" anchor="t" anchorCtr="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50000"/>
              </a:spcBef>
            </a:pPr>
            <a:r>
              <a:rPr lang="zh-CN" altLang="en-US" sz="1800" b="0" dirty="0"/>
              <a:t>事故规模、严重程度</a:t>
            </a:r>
            <a:endParaRPr lang="zh-CN" altLang="en-US" sz="1800" b="0" dirty="0"/>
          </a:p>
        </p:txBody>
      </p:sp>
      <p:sp>
        <p:nvSpPr>
          <p:cNvPr id="382985" name="Text Box 8"/>
          <p:cNvSpPr txBox="1"/>
          <p:nvPr/>
        </p:nvSpPr>
        <p:spPr>
          <a:xfrm>
            <a:off x="5951538" y="2436813"/>
            <a:ext cx="3600450" cy="708025"/>
          </a:xfrm>
          <a:prstGeom prst="rect">
            <a:avLst/>
          </a:prstGeom>
          <a:solidFill>
            <a:srgbClr val="FFCC99"/>
          </a:solidFill>
          <a:ln w="9525">
            <a:noFill/>
          </a:ln>
        </p:spPr>
        <p:txBody>
          <a:bodyPr lIns="90000" tIns="46800" rIns="90000" bIns="46800" anchor="t" anchorCtr="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50000"/>
              </a:spcBef>
            </a:pPr>
            <a:r>
              <a:rPr lang="zh-CN" altLang="en-US" sz="1600" b="0" dirty="0">
                <a:latin typeface="宋体" panose="02010600030101010101" pitchFamily="2" charset="-122"/>
              </a:rPr>
              <a:t>经济损失 </a:t>
            </a:r>
            <a:r>
              <a:rPr lang="en-US" altLang="zh-CN" sz="1600" b="0" dirty="0">
                <a:latin typeface="宋体" panose="02010600030101010101" pitchFamily="2" charset="-122"/>
              </a:rPr>
              <a:t>= </a:t>
            </a:r>
            <a:r>
              <a:rPr lang="zh-CN" altLang="en-US" sz="1600" b="0" dirty="0">
                <a:latin typeface="宋体" panose="02010600030101010101" pitchFamily="2" charset="-122"/>
              </a:rPr>
              <a:t>直接经济损失 </a:t>
            </a:r>
            <a:r>
              <a:rPr lang="en-US" altLang="zh-CN" sz="1600" b="0" dirty="0">
                <a:latin typeface="宋体" panose="02010600030101010101" pitchFamily="2" charset="-122"/>
              </a:rPr>
              <a:t>+ </a:t>
            </a:r>
            <a:r>
              <a:rPr lang="zh-CN" altLang="en-US" sz="1600" b="0" dirty="0">
                <a:latin typeface="宋体" panose="02010600030101010101" pitchFamily="2" charset="-122"/>
              </a:rPr>
              <a:t>间接经济损失 （万元）</a:t>
            </a:r>
            <a:r>
              <a:rPr lang="zh-CN" altLang="en-US" sz="2400" b="0" dirty="0">
                <a:ea typeface="楷体_GB2312" pitchFamily="1" charset="-122"/>
              </a:rPr>
              <a:t> </a:t>
            </a:r>
            <a:endParaRPr lang="zh-CN" altLang="en-US" sz="2400" b="0" dirty="0">
              <a:ea typeface="楷体_GB2312" pitchFamily="1" charset="-122"/>
            </a:endParaRPr>
          </a:p>
        </p:txBody>
      </p:sp>
      <p:pic>
        <p:nvPicPr>
          <p:cNvPr id="382986" name="Picture 9"/>
          <p:cNvPicPr>
            <a:picLocks noChangeAspect="1"/>
          </p:cNvPicPr>
          <p:nvPr/>
        </p:nvPicPr>
        <p:blipFill>
          <a:blip r:embed="rId6"/>
          <a:stretch>
            <a:fillRect/>
          </a:stretch>
        </p:blipFill>
        <p:spPr>
          <a:xfrm>
            <a:off x="5994400" y="3402013"/>
            <a:ext cx="3600450" cy="555625"/>
          </a:xfrm>
          <a:prstGeom prst="rect">
            <a:avLst/>
          </a:prstGeom>
          <a:solidFill>
            <a:srgbClr val="FFCC99"/>
          </a:solidFill>
          <a:ln w="9525" cap="flat" cmpd="sng">
            <a:solidFill>
              <a:srgbClr val="FFCC99"/>
            </a:solidFill>
            <a:prstDash val="solid"/>
            <a:miter/>
            <a:headEnd type="none" w="med" len="med"/>
            <a:tailEnd type="none" w="med" len="med"/>
          </a:ln>
        </p:spPr>
      </p:pic>
      <p:pic>
        <p:nvPicPr>
          <p:cNvPr id="382987" name="Picture 10"/>
          <p:cNvPicPr>
            <a:picLocks noChangeAspect="1"/>
          </p:cNvPicPr>
          <p:nvPr/>
        </p:nvPicPr>
        <p:blipFill>
          <a:blip r:embed="rId7"/>
          <a:stretch>
            <a:fillRect/>
          </a:stretch>
        </p:blipFill>
        <p:spPr>
          <a:xfrm>
            <a:off x="5994400" y="4237038"/>
            <a:ext cx="3600450" cy="560387"/>
          </a:xfrm>
          <a:prstGeom prst="rect">
            <a:avLst/>
          </a:prstGeom>
          <a:solidFill>
            <a:srgbClr val="FFCC99"/>
          </a:solidFill>
          <a:ln w="9525">
            <a:noFill/>
          </a:ln>
        </p:spPr>
      </p:pic>
      <p:sp>
        <p:nvSpPr>
          <p:cNvPr id="382988" name="Line 11"/>
          <p:cNvSpPr/>
          <p:nvPr/>
        </p:nvSpPr>
        <p:spPr>
          <a:xfrm>
            <a:off x="2351088" y="1844675"/>
            <a:ext cx="3313112" cy="0"/>
          </a:xfrm>
          <a:prstGeom prst="line">
            <a:avLst/>
          </a:prstGeom>
          <a:ln w="9525" cap="flat" cmpd="sng">
            <a:solidFill>
              <a:srgbClr val="800000"/>
            </a:solidFill>
            <a:prstDash val="dash"/>
            <a:headEnd type="none" w="med" len="med"/>
            <a:tailEnd type="diamond" w="med" len="med"/>
          </a:ln>
        </p:spPr>
      </p:sp>
      <p:sp>
        <p:nvSpPr>
          <p:cNvPr id="382989" name="Line 12"/>
          <p:cNvSpPr/>
          <p:nvPr/>
        </p:nvSpPr>
        <p:spPr>
          <a:xfrm>
            <a:off x="5678488" y="1268413"/>
            <a:ext cx="0" cy="4248150"/>
          </a:xfrm>
          <a:prstGeom prst="line">
            <a:avLst/>
          </a:prstGeom>
          <a:ln w="9525" cap="flat" cmpd="sng">
            <a:solidFill>
              <a:srgbClr val="800000"/>
            </a:solidFill>
            <a:prstDash val="dash"/>
            <a:headEnd type="none" w="med" len="med"/>
            <a:tailEnd type="none" w="med" len="med"/>
          </a:ln>
        </p:spPr>
      </p:sp>
      <p:sp>
        <p:nvSpPr>
          <p:cNvPr id="382990" name="Line 13"/>
          <p:cNvSpPr/>
          <p:nvPr/>
        </p:nvSpPr>
        <p:spPr>
          <a:xfrm>
            <a:off x="5664200" y="2205038"/>
            <a:ext cx="3887788" cy="0"/>
          </a:xfrm>
          <a:prstGeom prst="line">
            <a:avLst/>
          </a:prstGeom>
          <a:ln w="9525" cap="flat" cmpd="sng">
            <a:solidFill>
              <a:srgbClr val="800000"/>
            </a:solidFill>
            <a:prstDash val="dash"/>
            <a:headEnd type="diamond" w="med" len="med"/>
            <a:tailEnd type="none" w="med" len="med"/>
          </a:ln>
        </p:spPr>
      </p:sp>
      <p:sp>
        <p:nvSpPr>
          <p:cNvPr id="382991" name="Text Box 14"/>
          <p:cNvSpPr txBox="1"/>
          <p:nvPr/>
        </p:nvSpPr>
        <p:spPr>
          <a:xfrm>
            <a:off x="6383338" y="1628775"/>
            <a:ext cx="2305050" cy="369570"/>
          </a:xfrm>
          <a:prstGeom prst="rect">
            <a:avLst/>
          </a:prstGeom>
          <a:noFill/>
          <a:ln w="9525">
            <a:noFill/>
          </a:ln>
        </p:spPr>
        <p:txBody>
          <a:bodyPr lIns="90000" tIns="46800" rIns="90000" bIns="46800" anchor="t" anchorCtr="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50000"/>
              </a:spcBef>
            </a:pPr>
            <a:r>
              <a:rPr lang="zh-CN" altLang="en-US" sz="1800" b="0" dirty="0"/>
              <a:t>经济损失</a:t>
            </a:r>
            <a:endParaRPr lang="zh-CN" altLang="en-US" sz="1800" b="0" dirty="0"/>
          </a:p>
        </p:txBody>
      </p:sp>
    </p:spTree>
  </p:cSld>
  <p:clrMapOvr>
    <a:masterClrMapping/>
  </p:clrMapOvr>
  <p:transition>
    <p:blinds dir="vert"/>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5026" name="Rectangle 2"/>
          <p:cNvSpPr>
            <a:spLocks noGrp="1"/>
          </p:cNvSpPr>
          <p:nvPr>
            <p:ph idx="1"/>
          </p:nvPr>
        </p:nvSpPr>
        <p:spPr>
          <a:xfrm>
            <a:off x="2208213" y="1628775"/>
            <a:ext cx="7772400" cy="3455988"/>
          </a:xfrm>
        </p:spPr>
        <p:txBody>
          <a:bodyPr vert="horz" wrap="square" lIns="91440" tIns="45720" rIns="91440" bIns="45720" anchor="t" anchorCtr="0"/>
          <a:p>
            <a:pPr marL="0" indent="631825" eaLnBrk="1" hangingPunct="1"/>
            <a:r>
              <a:rPr lang="zh-CN" altLang="en-US" sz="2400" dirty="0"/>
              <a:t>二、事故统计方法</a:t>
            </a:r>
            <a:endParaRPr lang="zh-CN" altLang="en-US" sz="2400" dirty="0"/>
          </a:p>
          <a:p>
            <a:pPr marL="0" indent="631825" eaLnBrk="1" hangingPunct="1">
              <a:buSzPct val="80000"/>
            </a:pPr>
            <a:r>
              <a:rPr lang="zh-CN" altLang="en-US" sz="2400" dirty="0"/>
              <a:t>（</a:t>
            </a:r>
            <a:r>
              <a:rPr lang="en-US" altLang="zh-CN" sz="2400" dirty="0"/>
              <a:t>1</a:t>
            </a:r>
            <a:r>
              <a:rPr lang="zh-CN" altLang="en-US" sz="2400" dirty="0"/>
              <a:t>）综合分析法：</a:t>
            </a:r>
            <a:endParaRPr lang="zh-CN" altLang="en-US" sz="2400" dirty="0"/>
          </a:p>
          <a:p>
            <a:pPr marL="0" indent="631825" eaLnBrk="1" hangingPunct="1">
              <a:lnSpc>
                <a:spcPct val="140000"/>
              </a:lnSpc>
            </a:pPr>
            <a:r>
              <a:rPr lang="zh-CN" altLang="en-US" sz="2400" dirty="0"/>
              <a:t>以大量同类型事故为对象所做的总结分析，将汇总整理的资料及有关数据形成书面材料或填入统计表或绘制统计图，使大量资料系统化、条理化、科学化，从中找出事故发生的规律性。 </a:t>
            </a:r>
            <a:endParaRPr lang="zh-CN" altLang="en-US" sz="2400" dirty="0"/>
          </a:p>
        </p:txBody>
      </p:sp>
    </p:spTree>
  </p:cSld>
  <p:clrMapOvr>
    <a:masterClrMapping/>
  </p:clrMapOvr>
  <p:transition>
    <p:blinds dir="vert"/>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84578" name="Group 2"/>
          <p:cNvGraphicFramePr>
            <a:graphicFrameLocks noGrp="1"/>
          </p:cNvGraphicFramePr>
          <p:nvPr/>
        </p:nvGraphicFramePr>
        <p:xfrm>
          <a:off x="2063750" y="1558925"/>
          <a:ext cx="8007350" cy="4572000"/>
        </p:xfrm>
        <a:graphic>
          <a:graphicData uri="http://schemas.openxmlformats.org/drawingml/2006/table">
            <a:tbl>
              <a:tblPr/>
              <a:tblGrid>
                <a:gridCol w="2018030"/>
                <a:gridCol w="2562225"/>
                <a:gridCol w="3427095"/>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事故类别</a:t>
                      </a: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伤亡人数</a:t>
                      </a: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Q</a:t>
                      </a:r>
                      <a:r>
                        <a:rPr kumimoji="1" lang="en-US" altLang="zh-CN" sz="2400" b="0"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i</a:t>
                      </a:r>
                      <a:endParaRPr kumimoji="1" lang="en-US" altLang="zh-CN" sz="2400" b="0" i="0" u="none" strike="noStrike" cap="none" normalizeH="0" baseline="-2500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比率</a:t>
                      </a: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q</a:t>
                      </a:r>
                      <a:r>
                        <a:rPr kumimoji="1" lang="en-US" altLang="zh-CN" sz="2400" b="0"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i</a:t>
                      </a: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=Q</a:t>
                      </a:r>
                      <a:r>
                        <a:rPr kumimoji="1" lang="en-US" altLang="zh-CN" sz="2400" b="0"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i</a:t>
                      </a: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/ΣQ</a:t>
                      </a:r>
                      <a:r>
                        <a:rPr kumimoji="1" lang="en-US" altLang="zh-CN" sz="2400" b="0"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i</a:t>
                      </a:r>
                      <a:r>
                        <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物体打击</a:t>
                      </a: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12</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15</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灼 烫</a:t>
                      </a: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机械伤害</a:t>
                      </a: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15</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19</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高空坠落</a:t>
                      </a:r>
                      <a:endParaRPr kumimoji="1" lang="zh-CN" altLang="en-US" sz="2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8</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车辆伤害</a:t>
                      </a: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23</a:t>
                      </a:r>
                      <a:endParaRPr kumimoji="1" lang="en-US" altLang="zh-CN" sz="2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29</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坍 塌</a:t>
                      </a: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8</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触电</a:t>
                      </a: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10</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爆炸</a:t>
                      </a: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合计</a:t>
                      </a: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ΣQ</a:t>
                      </a:r>
                      <a:r>
                        <a:rPr kumimoji="1" lang="en-US" altLang="zh-CN" sz="2400" b="0"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i</a:t>
                      </a:r>
                      <a:r>
                        <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=78</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100</a:t>
                      </a:r>
                      <a:endParaRPr kumimoji="1" lang="en-US" altLang="zh-CN" sz="2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84624" name="Text Box 48"/>
          <p:cNvSpPr txBox="1">
            <a:spLocks noChangeArrowheads="1"/>
          </p:cNvSpPr>
          <p:nvPr/>
        </p:nvSpPr>
        <p:spPr bwMode="auto">
          <a:xfrm>
            <a:off x="2063750" y="811213"/>
            <a:ext cx="7993063" cy="460375"/>
          </a:xfrm>
          <a:prstGeom prst="rect">
            <a:avLst/>
          </a:prstGeom>
          <a:noFill/>
          <a:ln>
            <a:noFill/>
          </a:ln>
          <a:effectLst/>
        </p:spPr>
        <p:txBody>
          <a:bodyPr>
            <a:spAutoFit/>
          </a:bodyPr>
          <a:lstStyle/>
          <a:p>
            <a:pPr marR="0" algn="ctr" defTabSz="914400">
              <a:spcBef>
                <a:spcPct val="50000"/>
              </a:spcBef>
              <a:buClrTx/>
              <a:buSzTx/>
              <a:buFontTx/>
              <a:buNone/>
              <a:defRPr/>
            </a:pPr>
            <a:r>
              <a:rPr kumimoji="0" lang="zh-CN" altLang="en-US" sz="2400" b="1" kern="1200" cap="none" spc="0" normalizeH="0" baseline="0" noProof="0" dirty="0">
                <a:effectLst>
                  <a:outerShdw blurRad="38100" dist="38100" dir="2700000" algn="tl">
                    <a:srgbClr val="C0C0C0"/>
                  </a:outerShdw>
                </a:effectLst>
                <a:latin typeface="Arial" panose="020B0604020202020204" pitchFamily="34" charset="0"/>
                <a:ea typeface="楷体_GB2312" pitchFamily="1" charset="-122"/>
                <a:cs typeface="+mn-cs"/>
              </a:rPr>
              <a:t>某行业“八五”期间事故统计数据</a:t>
            </a:r>
            <a:endParaRPr kumimoji="0" lang="zh-CN" altLang="en-US" sz="2400" b="1" kern="1200" cap="none" spc="0" normalizeH="0" baseline="0" noProof="0" dirty="0">
              <a:effectLst>
                <a:outerShdw blurRad="38100" dist="38100" dir="2700000" algn="tl">
                  <a:srgbClr val="C0C0C0"/>
                </a:outerShdw>
              </a:effectLst>
              <a:latin typeface="Arial" panose="020B0604020202020204" pitchFamily="34" charset="0"/>
              <a:ea typeface="楷体_GB2312" pitchFamily="1" charset="-122"/>
              <a:cs typeface="+mn-cs"/>
            </a:endParaRPr>
          </a:p>
        </p:txBody>
      </p:sp>
    </p:spTree>
  </p:cSld>
  <p:clrMapOvr>
    <a:masterClrMapping/>
  </p:clrMapOvr>
  <p:transition>
    <p:blinds dir="vert"/>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22" name="Rectangle 2"/>
          <p:cNvSpPr>
            <a:spLocks noGrp="1"/>
          </p:cNvSpPr>
          <p:nvPr>
            <p:ph idx="1"/>
          </p:nvPr>
        </p:nvSpPr>
        <p:spPr>
          <a:xfrm>
            <a:off x="2208213" y="1700213"/>
            <a:ext cx="7772400" cy="3879850"/>
          </a:xfrm>
        </p:spPr>
        <p:txBody>
          <a:bodyPr vert="horz" wrap="square" lIns="91440" tIns="45720" rIns="91440" bIns="45720" anchor="t" anchorCtr="0"/>
          <a:p>
            <a:pPr marL="0" indent="631825" eaLnBrk="1" hangingPunct="1">
              <a:buSzPct val="80000"/>
            </a:pPr>
            <a:r>
              <a:rPr lang="zh-CN" altLang="en-US" sz="2400" dirty="0"/>
              <a:t>（</a:t>
            </a:r>
            <a:r>
              <a:rPr lang="en-US" altLang="zh-CN" sz="2400" dirty="0"/>
              <a:t>2</a:t>
            </a:r>
            <a:r>
              <a:rPr lang="zh-CN" altLang="en-US" sz="2400" dirty="0"/>
              <a:t>）主次图分析法</a:t>
            </a:r>
            <a:endParaRPr lang="zh-CN" altLang="en-US" sz="2400" dirty="0"/>
          </a:p>
          <a:p>
            <a:pPr marL="0" indent="631825" eaLnBrk="1" hangingPunct="1"/>
            <a:r>
              <a:rPr lang="zh-CN" altLang="en-US" sz="2400" dirty="0"/>
              <a:t>主次图即主次因素排列图，是直方图与折线图的组合，直方图表示各类事故的绝对数，折线图表示各类事故的累计比率。</a:t>
            </a:r>
            <a:endParaRPr lang="zh-CN" altLang="en-US" sz="2400" dirty="0"/>
          </a:p>
          <a:p>
            <a:pPr marL="0" indent="631825" eaLnBrk="1" hangingPunct="1"/>
            <a:r>
              <a:rPr lang="zh-CN" altLang="en-US" sz="2400" dirty="0"/>
              <a:t>主次图可用来定量、直观地表示与事故有关的各种因素影响程度的大小，确定影响事故的主要因素、次要因素，为企业确定控制和预防事故的主攻方向提供依据。 </a:t>
            </a:r>
            <a:endParaRPr lang="zh-CN" altLang="en-US" sz="2400" dirty="0"/>
          </a:p>
        </p:txBody>
      </p:sp>
    </p:spTree>
  </p:cSld>
  <p:clrMapOvr>
    <a:masterClrMapping/>
  </p:clrMapOvr>
  <p:transition>
    <p:blinds dir="vert"/>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1170" name="Rectangle 2"/>
          <p:cNvSpPr/>
          <p:nvPr/>
        </p:nvSpPr>
        <p:spPr>
          <a:xfrm>
            <a:off x="4019550" y="1857375"/>
            <a:ext cx="571500" cy="2633663"/>
          </a:xfrm>
          <a:prstGeom prst="rect">
            <a:avLst/>
          </a:prstGeom>
          <a:solidFill>
            <a:srgbClr val="3333FF"/>
          </a:solidFill>
          <a:ln w="9525" cap="flat" cmpd="sng">
            <a:solidFill>
              <a:schemeClr val="folHlink"/>
            </a:solidFill>
            <a:prstDash val="solid"/>
            <a:miter/>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391171" name="Line 3"/>
          <p:cNvSpPr/>
          <p:nvPr/>
        </p:nvSpPr>
        <p:spPr>
          <a:xfrm>
            <a:off x="4019550" y="4491038"/>
            <a:ext cx="4391025" cy="0"/>
          </a:xfrm>
          <a:prstGeom prst="line">
            <a:avLst/>
          </a:prstGeom>
          <a:ln w="9525" cap="flat" cmpd="sng">
            <a:solidFill>
              <a:srgbClr val="FF9933"/>
            </a:solidFill>
            <a:prstDash val="solid"/>
            <a:headEnd type="none" w="med" len="med"/>
            <a:tailEnd type="none" w="med" len="med"/>
          </a:ln>
        </p:spPr>
      </p:sp>
      <p:sp>
        <p:nvSpPr>
          <p:cNvPr id="391172" name="Line 4"/>
          <p:cNvSpPr/>
          <p:nvPr/>
        </p:nvSpPr>
        <p:spPr>
          <a:xfrm flipV="1">
            <a:off x="4019550" y="1290638"/>
            <a:ext cx="0" cy="3200400"/>
          </a:xfrm>
          <a:prstGeom prst="line">
            <a:avLst/>
          </a:prstGeom>
          <a:ln w="19050" cap="flat" cmpd="sng">
            <a:solidFill>
              <a:srgbClr val="FF3300"/>
            </a:solidFill>
            <a:prstDash val="solid"/>
            <a:headEnd type="none" w="med" len="med"/>
            <a:tailEnd type="none" w="med" len="med"/>
          </a:ln>
        </p:spPr>
      </p:sp>
      <p:sp>
        <p:nvSpPr>
          <p:cNvPr id="391173" name="Line 5"/>
          <p:cNvSpPr/>
          <p:nvPr/>
        </p:nvSpPr>
        <p:spPr>
          <a:xfrm flipV="1">
            <a:off x="8396288" y="919163"/>
            <a:ext cx="0" cy="3571875"/>
          </a:xfrm>
          <a:prstGeom prst="line">
            <a:avLst/>
          </a:prstGeom>
          <a:ln w="19050" cap="flat" cmpd="sng">
            <a:solidFill>
              <a:srgbClr val="FF3300"/>
            </a:solidFill>
            <a:prstDash val="solid"/>
            <a:headEnd type="none" w="med" len="med"/>
            <a:tailEnd type="none" w="med" len="med"/>
          </a:ln>
        </p:spPr>
      </p:sp>
      <p:sp>
        <p:nvSpPr>
          <p:cNvPr id="391174" name="Line 6"/>
          <p:cNvSpPr/>
          <p:nvPr/>
        </p:nvSpPr>
        <p:spPr>
          <a:xfrm>
            <a:off x="4019550" y="3881438"/>
            <a:ext cx="228600" cy="0"/>
          </a:xfrm>
          <a:prstGeom prst="line">
            <a:avLst/>
          </a:prstGeom>
          <a:ln w="19050" cap="flat" cmpd="sng">
            <a:solidFill>
              <a:srgbClr val="FF3300"/>
            </a:solidFill>
            <a:prstDash val="solid"/>
            <a:headEnd type="none" w="med" len="med"/>
            <a:tailEnd type="none" w="med" len="med"/>
          </a:ln>
        </p:spPr>
      </p:sp>
      <p:sp>
        <p:nvSpPr>
          <p:cNvPr id="391175" name="Line 7"/>
          <p:cNvSpPr/>
          <p:nvPr/>
        </p:nvSpPr>
        <p:spPr>
          <a:xfrm>
            <a:off x="4019550" y="2738438"/>
            <a:ext cx="228600" cy="0"/>
          </a:xfrm>
          <a:prstGeom prst="line">
            <a:avLst/>
          </a:prstGeom>
          <a:ln w="19050" cap="flat" cmpd="sng">
            <a:solidFill>
              <a:srgbClr val="FF3300"/>
            </a:solidFill>
            <a:prstDash val="solid"/>
            <a:headEnd type="none" w="med" len="med"/>
            <a:tailEnd type="none" w="med" len="med"/>
          </a:ln>
        </p:spPr>
      </p:sp>
      <p:sp>
        <p:nvSpPr>
          <p:cNvPr id="391176" name="Line 8"/>
          <p:cNvSpPr/>
          <p:nvPr/>
        </p:nvSpPr>
        <p:spPr>
          <a:xfrm>
            <a:off x="4019550" y="2205038"/>
            <a:ext cx="228600" cy="0"/>
          </a:xfrm>
          <a:prstGeom prst="line">
            <a:avLst/>
          </a:prstGeom>
          <a:ln w="19050" cap="flat" cmpd="sng">
            <a:solidFill>
              <a:srgbClr val="FF3300"/>
            </a:solidFill>
            <a:prstDash val="solid"/>
            <a:headEnd type="none" w="med" len="med"/>
            <a:tailEnd type="none" w="med" len="med"/>
          </a:ln>
        </p:spPr>
      </p:sp>
      <p:sp>
        <p:nvSpPr>
          <p:cNvPr id="391177" name="Line 9"/>
          <p:cNvSpPr/>
          <p:nvPr/>
        </p:nvSpPr>
        <p:spPr>
          <a:xfrm>
            <a:off x="4019550" y="1671638"/>
            <a:ext cx="228600" cy="0"/>
          </a:xfrm>
          <a:prstGeom prst="line">
            <a:avLst/>
          </a:prstGeom>
          <a:ln w="19050" cap="flat" cmpd="sng">
            <a:solidFill>
              <a:schemeClr val="folHlink"/>
            </a:solidFill>
            <a:prstDash val="solid"/>
            <a:headEnd type="none" w="med" len="med"/>
            <a:tailEnd type="none" w="med" len="med"/>
          </a:ln>
        </p:spPr>
      </p:sp>
      <p:sp>
        <p:nvSpPr>
          <p:cNvPr id="391178" name="Line 10"/>
          <p:cNvSpPr/>
          <p:nvPr/>
        </p:nvSpPr>
        <p:spPr>
          <a:xfrm>
            <a:off x="4019550" y="3348038"/>
            <a:ext cx="228600" cy="0"/>
          </a:xfrm>
          <a:prstGeom prst="line">
            <a:avLst/>
          </a:prstGeom>
          <a:ln w="19050" cap="flat" cmpd="sng">
            <a:solidFill>
              <a:srgbClr val="FF3300"/>
            </a:solidFill>
            <a:prstDash val="solid"/>
            <a:headEnd type="none" w="med" len="med"/>
            <a:tailEnd type="none" w="med" len="med"/>
          </a:ln>
        </p:spPr>
      </p:sp>
      <p:sp>
        <p:nvSpPr>
          <p:cNvPr id="391179" name="Rectangle 11"/>
          <p:cNvSpPr/>
          <p:nvPr/>
        </p:nvSpPr>
        <p:spPr>
          <a:xfrm>
            <a:off x="4591050" y="2738438"/>
            <a:ext cx="557213" cy="1752600"/>
          </a:xfrm>
          <a:prstGeom prst="rect">
            <a:avLst/>
          </a:prstGeom>
          <a:solidFill>
            <a:srgbClr val="3333FF"/>
          </a:solidFill>
          <a:ln w="9525" cap="flat" cmpd="sng">
            <a:solidFill>
              <a:schemeClr val="accent1"/>
            </a:solidFill>
            <a:prstDash val="solid"/>
            <a:miter/>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391180" name="Rectangle 12"/>
          <p:cNvSpPr/>
          <p:nvPr/>
        </p:nvSpPr>
        <p:spPr>
          <a:xfrm>
            <a:off x="5148263" y="3195638"/>
            <a:ext cx="557212" cy="1295400"/>
          </a:xfrm>
          <a:prstGeom prst="rect">
            <a:avLst/>
          </a:prstGeom>
          <a:solidFill>
            <a:srgbClr val="3333FF"/>
          </a:solidFill>
          <a:ln w="9525" cap="flat" cmpd="sng">
            <a:solidFill>
              <a:schemeClr val="accent1"/>
            </a:solidFill>
            <a:prstDash val="solid"/>
            <a:miter/>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391181" name="Rectangle 13"/>
          <p:cNvSpPr/>
          <p:nvPr/>
        </p:nvSpPr>
        <p:spPr>
          <a:xfrm>
            <a:off x="5705475" y="3348038"/>
            <a:ext cx="571500" cy="1143000"/>
          </a:xfrm>
          <a:prstGeom prst="rect">
            <a:avLst/>
          </a:prstGeom>
          <a:solidFill>
            <a:srgbClr val="3333FF"/>
          </a:solidFill>
          <a:ln w="9525" cap="flat" cmpd="sng">
            <a:solidFill>
              <a:schemeClr val="accent1"/>
            </a:solidFill>
            <a:prstDash val="solid"/>
            <a:miter/>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391182" name="Rectangle 14"/>
          <p:cNvSpPr/>
          <p:nvPr/>
        </p:nvSpPr>
        <p:spPr>
          <a:xfrm>
            <a:off x="6276975" y="3800475"/>
            <a:ext cx="542925" cy="690563"/>
          </a:xfrm>
          <a:prstGeom prst="rect">
            <a:avLst/>
          </a:prstGeom>
          <a:solidFill>
            <a:srgbClr val="3333FF"/>
          </a:solidFill>
          <a:ln w="9525" cap="flat" cmpd="sng">
            <a:solidFill>
              <a:schemeClr val="accent1"/>
            </a:solidFill>
            <a:prstDash val="solid"/>
            <a:miter/>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391183" name="Rectangle 15"/>
          <p:cNvSpPr/>
          <p:nvPr/>
        </p:nvSpPr>
        <p:spPr>
          <a:xfrm>
            <a:off x="6815138" y="3795713"/>
            <a:ext cx="542925" cy="690562"/>
          </a:xfrm>
          <a:prstGeom prst="rect">
            <a:avLst/>
          </a:prstGeom>
          <a:solidFill>
            <a:srgbClr val="3333FF"/>
          </a:solidFill>
          <a:ln w="9525" cap="flat" cmpd="sng">
            <a:solidFill>
              <a:schemeClr val="accent1"/>
            </a:solidFill>
            <a:prstDash val="solid"/>
            <a:miter/>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391184" name="Rectangle 16"/>
          <p:cNvSpPr/>
          <p:nvPr/>
        </p:nvSpPr>
        <p:spPr>
          <a:xfrm>
            <a:off x="7358063" y="4143375"/>
            <a:ext cx="528637" cy="342900"/>
          </a:xfrm>
          <a:prstGeom prst="rect">
            <a:avLst/>
          </a:prstGeom>
          <a:solidFill>
            <a:srgbClr val="3333FF"/>
          </a:solidFill>
          <a:ln w="9525" cap="flat" cmpd="sng">
            <a:solidFill>
              <a:schemeClr val="accent1"/>
            </a:solidFill>
            <a:prstDash val="solid"/>
            <a:miter/>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391185" name="Rectangle 17"/>
          <p:cNvSpPr/>
          <p:nvPr/>
        </p:nvSpPr>
        <p:spPr>
          <a:xfrm>
            <a:off x="7881938" y="4138613"/>
            <a:ext cx="514350" cy="342900"/>
          </a:xfrm>
          <a:prstGeom prst="rect">
            <a:avLst/>
          </a:prstGeom>
          <a:solidFill>
            <a:srgbClr val="3333FF"/>
          </a:solidFill>
          <a:ln w="9525" cap="flat" cmpd="sng">
            <a:solidFill>
              <a:schemeClr val="accent1"/>
            </a:solidFill>
            <a:prstDash val="solid"/>
            <a:miter/>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391186" name="Line 18"/>
          <p:cNvSpPr/>
          <p:nvPr/>
        </p:nvSpPr>
        <p:spPr>
          <a:xfrm flipH="1">
            <a:off x="6146800" y="5286375"/>
            <a:ext cx="38100" cy="0"/>
          </a:xfrm>
          <a:prstGeom prst="line">
            <a:avLst/>
          </a:prstGeom>
          <a:ln w="9525" cap="flat" cmpd="sng">
            <a:solidFill>
              <a:srgbClr val="000000"/>
            </a:solidFill>
            <a:prstDash val="solid"/>
            <a:headEnd type="none" w="med" len="med"/>
            <a:tailEnd type="none" w="med" len="med"/>
          </a:ln>
        </p:spPr>
      </p:sp>
      <p:sp>
        <p:nvSpPr>
          <p:cNvPr id="391187" name="Rectangle 19"/>
          <p:cNvSpPr/>
          <p:nvPr/>
        </p:nvSpPr>
        <p:spPr>
          <a:xfrm>
            <a:off x="5287010" y="2128838"/>
            <a:ext cx="436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64</a:t>
            </a:r>
            <a:endParaRPr lang="en-US" altLang="zh-CN" sz="2000" dirty="0">
              <a:ea typeface="楷体_GB2312" pitchFamily="1" charset="-122"/>
            </a:endParaRPr>
          </a:p>
        </p:txBody>
      </p:sp>
      <p:sp>
        <p:nvSpPr>
          <p:cNvPr id="391188" name="Rectangle 20"/>
          <p:cNvSpPr/>
          <p:nvPr/>
        </p:nvSpPr>
        <p:spPr>
          <a:xfrm>
            <a:off x="6253798" y="2500313"/>
            <a:ext cx="214630" cy="24511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1000" dirty="0">
                <a:ea typeface="楷体_GB2312" pitchFamily="1" charset="-122"/>
              </a:rPr>
              <a:t> </a:t>
            </a:r>
            <a:endParaRPr lang="en-US" altLang="zh-CN" sz="2400" dirty="0">
              <a:ea typeface="楷体_GB2312" pitchFamily="1" charset="-122"/>
            </a:endParaRPr>
          </a:p>
        </p:txBody>
      </p:sp>
      <p:sp>
        <p:nvSpPr>
          <p:cNvPr id="391189" name="Rectangle 21"/>
          <p:cNvSpPr/>
          <p:nvPr/>
        </p:nvSpPr>
        <p:spPr>
          <a:xfrm>
            <a:off x="8401685" y="985838"/>
            <a:ext cx="64008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400" dirty="0">
                <a:ea typeface="楷体_GB2312" pitchFamily="1" charset="-122"/>
              </a:rPr>
              <a:t>100</a:t>
            </a:r>
            <a:endParaRPr lang="en-US" altLang="zh-CN" sz="2400" dirty="0">
              <a:ea typeface="楷体_GB2312" pitchFamily="1" charset="-122"/>
            </a:endParaRPr>
          </a:p>
        </p:txBody>
      </p:sp>
      <p:sp>
        <p:nvSpPr>
          <p:cNvPr id="391190" name="Rectangle 22"/>
          <p:cNvSpPr/>
          <p:nvPr/>
        </p:nvSpPr>
        <p:spPr>
          <a:xfrm>
            <a:off x="4155123" y="3192463"/>
            <a:ext cx="436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29</a:t>
            </a:r>
            <a:endParaRPr lang="en-US" altLang="zh-CN" sz="2000" dirty="0">
              <a:ea typeface="楷体_GB2312" pitchFamily="1" charset="-122"/>
            </a:endParaRPr>
          </a:p>
        </p:txBody>
      </p:sp>
      <p:sp>
        <p:nvSpPr>
          <p:cNvPr id="391191" name="Rectangle 23"/>
          <p:cNvSpPr/>
          <p:nvPr/>
        </p:nvSpPr>
        <p:spPr>
          <a:xfrm>
            <a:off x="4043363" y="4473575"/>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车</a:t>
            </a:r>
            <a:endParaRPr lang="zh-CN" altLang="en-US" sz="2400" dirty="0">
              <a:ea typeface="楷体_GB2312" pitchFamily="1" charset="-122"/>
            </a:endParaRPr>
          </a:p>
        </p:txBody>
      </p:sp>
      <p:sp>
        <p:nvSpPr>
          <p:cNvPr id="391192" name="Rectangle 24"/>
          <p:cNvSpPr/>
          <p:nvPr/>
        </p:nvSpPr>
        <p:spPr>
          <a:xfrm>
            <a:off x="4043363" y="4786313"/>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辆</a:t>
            </a:r>
            <a:endParaRPr lang="zh-CN" altLang="en-US" sz="2400" dirty="0">
              <a:ea typeface="楷体_GB2312" pitchFamily="1" charset="-122"/>
            </a:endParaRPr>
          </a:p>
        </p:txBody>
      </p:sp>
      <p:sp>
        <p:nvSpPr>
          <p:cNvPr id="391193" name="Rectangle 25"/>
          <p:cNvSpPr/>
          <p:nvPr/>
        </p:nvSpPr>
        <p:spPr>
          <a:xfrm>
            <a:off x="7900988" y="4514850"/>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爆</a:t>
            </a:r>
            <a:endParaRPr lang="zh-CN" altLang="en-US" sz="2400" dirty="0">
              <a:ea typeface="楷体_GB2312" pitchFamily="1" charset="-122"/>
            </a:endParaRPr>
          </a:p>
        </p:txBody>
      </p:sp>
      <p:sp>
        <p:nvSpPr>
          <p:cNvPr id="391194" name="Rectangle 26"/>
          <p:cNvSpPr/>
          <p:nvPr/>
        </p:nvSpPr>
        <p:spPr>
          <a:xfrm>
            <a:off x="7900988" y="4829175"/>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炸</a:t>
            </a:r>
            <a:endParaRPr lang="zh-CN" altLang="en-US" sz="2400" dirty="0">
              <a:ea typeface="楷体_GB2312" pitchFamily="1" charset="-122"/>
            </a:endParaRPr>
          </a:p>
        </p:txBody>
      </p:sp>
      <p:sp>
        <p:nvSpPr>
          <p:cNvPr id="391195" name="Rectangle 27"/>
          <p:cNvSpPr/>
          <p:nvPr/>
        </p:nvSpPr>
        <p:spPr>
          <a:xfrm>
            <a:off x="7386638" y="4500563"/>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灼</a:t>
            </a:r>
            <a:endParaRPr lang="zh-CN" altLang="en-US" sz="2400" dirty="0">
              <a:ea typeface="楷体_GB2312" pitchFamily="1" charset="-122"/>
            </a:endParaRPr>
          </a:p>
        </p:txBody>
      </p:sp>
      <p:sp>
        <p:nvSpPr>
          <p:cNvPr id="391196" name="Rectangle 28"/>
          <p:cNvSpPr/>
          <p:nvPr/>
        </p:nvSpPr>
        <p:spPr>
          <a:xfrm>
            <a:off x="7386638" y="4829175"/>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烫</a:t>
            </a:r>
            <a:endParaRPr lang="zh-CN" altLang="en-US" sz="2400" dirty="0">
              <a:ea typeface="楷体_GB2312" pitchFamily="1" charset="-122"/>
            </a:endParaRPr>
          </a:p>
        </p:txBody>
      </p:sp>
      <p:sp>
        <p:nvSpPr>
          <p:cNvPr id="391197" name="Rectangle 29"/>
          <p:cNvSpPr/>
          <p:nvPr/>
        </p:nvSpPr>
        <p:spPr>
          <a:xfrm>
            <a:off x="6843713" y="4486275"/>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坍</a:t>
            </a:r>
            <a:endParaRPr lang="zh-CN" altLang="en-US" sz="2400" dirty="0">
              <a:ea typeface="楷体_GB2312" pitchFamily="1" charset="-122"/>
            </a:endParaRPr>
          </a:p>
        </p:txBody>
      </p:sp>
      <p:sp>
        <p:nvSpPr>
          <p:cNvPr id="391198" name="Rectangle 30"/>
          <p:cNvSpPr/>
          <p:nvPr/>
        </p:nvSpPr>
        <p:spPr>
          <a:xfrm>
            <a:off x="6843713" y="4814888"/>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塌</a:t>
            </a:r>
            <a:endParaRPr lang="zh-CN" altLang="en-US" sz="2400" dirty="0">
              <a:ea typeface="楷体_GB2312" pitchFamily="1" charset="-122"/>
            </a:endParaRPr>
          </a:p>
        </p:txBody>
      </p:sp>
      <p:sp>
        <p:nvSpPr>
          <p:cNvPr id="391199" name="Rectangle 31"/>
          <p:cNvSpPr/>
          <p:nvPr/>
        </p:nvSpPr>
        <p:spPr>
          <a:xfrm>
            <a:off x="6300788" y="4471988"/>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高</a:t>
            </a:r>
            <a:endParaRPr lang="zh-CN" altLang="en-US" sz="2400" dirty="0">
              <a:ea typeface="楷体_GB2312" pitchFamily="1" charset="-122"/>
            </a:endParaRPr>
          </a:p>
        </p:txBody>
      </p:sp>
      <p:sp>
        <p:nvSpPr>
          <p:cNvPr id="391200" name="Rectangle 32"/>
          <p:cNvSpPr/>
          <p:nvPr/>
        </p:nvSpPr>
        <p:spPr>
          <a:xfrm>
            <a:off x="6286500" y="4800600"/>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空</a:t>
            </a:r>
            <a:endParaRPr lang="zh-CN" altLang="en-US" sz="2400" dirty="0">
              <a:ea typeface="楷体_GB2312" pitchFamily="1" charset="-122"/>
            </a:endParaRPr>
          </a:p>
        </p:txBody>
      </p:sp>
      <p:sp>
        <p:nvSpPr>
          <p:cNvPr id="391201" name="Rectangle 33"/>
          <p:cNvSpPr/>
          <p:nvPr/>
        </p:nvSpPr>
        <p:spPr>
          <a:xfrm>
            <a:off x="6300788" y="5114925"/>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坠</a:t>
            </a:r>
            <a:endParaRPr lang="zh-CN" altLang="en-US" sz="2400" dirty="0">
              <a:ea typeface="楷体_GB2312" pitchFamily="1" charset="-122"/>
            </a:endParaRPr>
          </a:p>
        </p:txBody>
      </p:sp>
      <p:sp>
        <p:nvSpPr>
          <p:cNvPr id="391202" name="Rectangle 34"/>
          <p:cNvSpPr/>
          <p:nvPr/>
        </p:nvSpPr>
        <p:spPr>
          <a:xfrm>
            <a:off x="6315075" y="5457825"/>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落</a:t>
            </a:r>
            <a:endParaRPr lang="zh-CN" altLang="en-US" sz="2400" dirty="0">
              <a:ea typeface="楷体_GB2312" pitchFamily="1" charset="-122"/>
            </a:endParaRPr>
          </a:p>
        </p:txBody>
      </p:sp>
      <p:sp>
        <p:nvSpPr>
          <p:cNvPr id="391203" name="Rectangle 35"/>
          <p:cNvSpPr/>
          <p:nvPr/>
        </p:nvSpPr>
        <p:spPr>
          <a:xfrm>
            <a:off x="5743575" y="4486275"/>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触</a:t>
            </a:r>
            <a:endParaRPr lang="zh-CN" altLang="en-US" sz="2400" dirty="0">
              <a:ea typeface="楷体_GB2312" pitchFamily="1" charset="-122"/>
            </a:endParaRPr>
          </a:p>
        </p:txBody>
      </p:sp>
      <p:sp>
        <p:nvSpPr>
          <p:cNvPr id="391204" name="Rectangle 36"/>
          <p:cNvSpPr/>
          <p:nvPr/>
        </p:nvSpPr>
        <p:spPr>
          <a:xfrm>
            <a:off x="5729288" y="4814888"/>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电</a:t>
            </a:r>
            <a:endParaRPr lang="zh-CN" altLang="en-US" sz="2400" dirty="0">
              <a:ea typeface="楷体_GB2312" pitchFamily="1" charset="-122"/>
            </a:endParaRPr>
          </a:p>
        </p:txBody>
      </p:sp>
      <p:sp>
        <p:nvSpPr>
          <p:cNvPr id="391205" name="Rectangle 37"/>
          <p:cNvSpPr/>
          <p:nvPr/>
        </p:nvSpPr>
        <p:spPr>
          <a:xfrm>
            <a:off x="5172075" y="4486275"/>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物</a:t>
            </a:r>
            <a:endParaRPr lang="zh-CN" altLang="en-US" sz="2400" dirty="0">
              <a:ea typeface="楷体_GB2312" pitchFamily="1" charset="-122"/>
            </a:endParaRPr>
          </a:p>
        </p:txBody>
      </p:sp>
      <p:sp>
        <p:nvSpPr>
          <p:cNvPr id="391206" name="Rectangle 38"/>
          <p:cNvSpPr/>
          <p:nvPr/>
        </p:nvSpPr>
        <p:spPr>
          <a:xfrm>
            <a:off x="5172075" y="4814888"/>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体</a:t>
            </a:r>
            <a:endParaRPr lang="zh-CN" altLang="en-US" sz="2400" dirty="0">
              <a:ea typeface="楷体_GB2312" pitchFamily="1" charset="-122"/>
            </a:endParaRPr>
          </a:p>
        </p:txBody>
      </p:sp>
      <p:sp>
        <p:nvSpPr>
          <p:cNvPr id="391207" name="Rectangle 39"/>
          <p:cNvSpPr/>
          <p:nvPr/>
        </p:nvSpPr>
        <p:spPr>
          <a:xfrm>
            <a:off x="5172075" y="5143500"/>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打</a:t>
            </a:r>
            <a:endParaRPr lang="zh-CN" altLang="en-US" sz="2400" dirty="0">
              <a:ea typeface="楷体_GB2312" pitchFamily="1" charset="-122"/>
            </a:endParaRPr>
          </a:p>
        </p:txBody>
      </p:sp>
      <p:sp>
        <p:nvSpPr>
          <p:cNvPr id="391208" name="Rectangle 40"/>
          <p:cNvSpPr/>
          <p:nvPr/>
        </p:nvSpPr>
        <p:spPr>
          <a:xfrm>
            <a:off x="5172075" y="5457825"/>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击</a:t>
            </a:r>
            <a:endParaRPr lang="zh-CN" altLang="en-US" sz="2400" dirty="0">
              <a:ea typeface="楷体_GB2312" pitchFamily="1" charset="-122"/>
            </a:endParaRPr>
          </a:p>
        </p:txBody>
      </p:sp>
      <p:sp>
        <p:nvSpPr>
          <p:cNvPr id="391209" name="Rectangle 41"/>
          <p:cNvSpPr/>
          <p:nvPr/>
        </p:nvSpPr>
        <p:spPr>
          <a:xfrm>
            <a:off x="4429125" y="4500563"/>
            <a:ext cx="814388" cy="460375"/>
          </a:xfrm>
          <a:prstGeom prst="rect">
            <a:avLst/>
          </a:prstGeom>
          <a:noFill/>
          <a:ln w="9525">
            <a:noFill/>
          </a:ln>
        </p:spPr>
        <p:txBody>
          <a:bodyPr>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机</a:t>
            </a:r>
            <a:endParaRPr lang="zh-CN" altLang="en-US" sz="2400" dirty="0">
              <a:ea typeface="楷体_GB2312" pitchFamily="1" charset="-122"/>
            </a:endParaRPr>
          </a:p>
        </p:txBody>
      </p:sp>
      <p:sp>
        <p:nvSpPr>
          <p:cNvPr id="391210" name="Rectangle 42"/>
          <p:cNvSpPr/>
          <p:nvPr/>
        </p:nvSpPr>
        <p:spPr>
          <a:xfrm>
            <a:off x="4586288" y="4829175"/>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械</a:t>
            </a:r>
            <a:endParaRPr lang="zh-CN" altLang="en-US" sz="2400" dirty="0">
              <a:ea typeface="楷体_GB2312" pitchFamily="1" charset="-122"/>
            </a:endParaRPr>
          </a:p>
        </p:txBody>
      </p:sp>
      <p:sp>
        <p:nvSpPr>
          <p:cNvPr id="391211" name="Rectangle 43"/>
          <p:cNvSpPr/>
          <p:nvPr/>
        </p:nvSpPr>
        <p:spPr>
          <a:xfrm>
            <a:off x="4586288" y="5157788"/>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伤</a:t>
            </a:r>
            <a:endParaRPr lang="zh-CN" altLang="en-US" sz="2400" dirty="0">
              <a:ea typeface="楷体_GB2312" pitchFamily="1" charset="-122"/>
            </a:endParaRPr>
          </a:p>
        </p:txBody>
      </p:sp>
      <p:sp>
        <p:nvSpPr>
          <p:cNvPr id="391212" name="Rectangle 44"/>
          <p:cNvSpPr/>
          <p:nvPr/>
        </p:nvSpPr>
        <p:spPr>
          <a:xfrm>
            <a:off x="4586288" y="5486400"/>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害</a:t>
            </a:r>
            <a:endParaRPr lang="zh-CN" altLang="en-US" sz="2400" dirty="0">
              <a:ea typeface="楷体_GB2312" pitchFamily="1" charset="-122"/>
            </a:endParaRPr>
          </a:p>
        </p:txBody>
      </p:sp>
      <p:sp>
        <p:nvSpPr>
          <p:cNvPr id="391213" name="Rectangle 45"/>
          <p:cNvSpPr/>
          <p:nvPr/>
        </p:nvSpPr>
        <p:spPr>
          <a:xfrm>
            <a:off x="4043363" y="5114925"/>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伤</a:t>
            </a:r>
            <a:endParaRPr lang="zh-CN" altLang="en-US" sz="2400" dirty="0">
              <a:ea typeface="楷体_GB2312" pitchFamily="1" charset="-122"/>
            </a:endParaRPr>
          </a:p>
        </p:txBody>
      </p:sp>
      <p:sp>
        <p:nvSpPr>
          <p:cNvPr id="391214" name="Rectangle 46"/>
          <p:cNvSpPr/>
          <p:nvPr/>
        </p:nvSpPr>
        <p:spPr>
          <a:xfrm>
            <a:off x="4057650" y="5443538"/>
            <a:ext cx="48895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400" dirty="0">
                <a:ea typeface="楷体_GB2312" pitchFamily="1" charset="-122"/>
              </a:rPr>
              <a:t>害</a:t>
            </a:r>
            <a:endParaRPr lang="zh-CN" altLang="en-US" sz="2400" dirty="0">
              <a:ea typeface="楷体_GB2312" pitchFamily="1" charset="-122"/>
            </a:endParaRPr>
          </a:p>
        </p:txBody>
      </p:sp>
      <p:sp>
        <p:nvSpPr>
          <p:cNvPr id="391215" name="Rectangle 47"/>
          <p:cNvSpPr/>
          <p:nvPr/>
        </p:nvSpPr>
        <p:spPr>
          <a:xfrm>
            <a:off x="3515360" y="3114675"/>
            <a:ext cx="48768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400" dirty="0">
                <a:ea typeface="楷体_GB2312" pitchFamily="1" charset="-122"/>
              </a:rPr>
              <a:t>10</a:t>
            </a:r>
            <a:endParaRPr lang="en-US" altLang="zh-CN" sz="2400" dirty="0">
              <a:ea typeface="楷体_GB2312" pitchFamily="1" charset="-122"/>
            </a:endParaRPr>
          </a:p>
        </p:txBody>
      </p:sp>
      <p:sp>
        <p:nvSpPr>
          <p:cNvPr id="391216" name="Rectangle 48"/>
          <p:cNvSpPr/>
          <p:nvPr/>
        </p:nvSpPr>
        <p:spPr>
          <a:xfrm>
            <a:off x="7499985" y="3763963"/>
            <a:ext cx="309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3</a:t>
            </a:r>
            <a:endParaRPr lang="en-US" altLang="zh-CN" sz="2000" dirty="0">
              <a:ea typeface="楷体_GB2312" pitchFamily="1" charset="-122"/>
            </a:endParaRPr>
          </a:p>
        </p:txBody>
      </p:sp>
      <p:sp>
        <p:nvSpPr>
          <p:cNvPr id="391217" name="Rectangle 49"/>
          <p:cNvSpPr/>
          <p:nvPr/>
        </p:nvSpPr>
        <p:spPr>
          <a:xfrm>
            <a:off x="5898198" y="1635125"/>
            <a:ext cx="436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77</a:t>
            </a:r>
            <a:endParaRPr lang="en-US" altLang="zh-CN" sz="2000" dirty="0">
              <a:ea typeface="楷体_GB2312" pitchFamily="1" charset="-122"/>
            </a:endParaRPr>
          </a:p>
        </p:txBody>
      </p:sp>
      <p:sp>
        <p:nvSpPr>
          <p:cNvPr id="391218" name="Rectangle 50"/>
          <p:cNvSpPr/>
          <p:nvPr/>
        </p:nvSpPr>
        <p:spPr>
          <a:xfrm>
            <a:off x="7985760" y="3778250"/>
            <a:ext cx="309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3</a:t>
            </a:r>
            <a:endParaRPr lang="en-US" altLang="zh-CN" sz="2000" dirty="0">
              <a:ea typeface="楷体_GB2312" pitchFamily="1" charset="-122"/>
            </a:endParaRPr>
          </a:p>
        </p:txBody>
      </p:sp>
      <p:sp>
        <p:nvSpPr>
          <p:cNvPr id="391219" name="Rectangle 51"/>
          <p:cNvSpPr/>
          <p:nvPr/>
        </p:nvSpPr>
        <p:spPr>
          <a:xfrm>
            <a:off x="6364923" y="3371850"/>
            <a:ext cx="89408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6</a:t>
            </a:r>
            <a:r>
              <a:rPr lang="en-US" altLang="zh-CN" sz="2400" dirty="0">
                <a:ea typeface="楷体_GB2312" pitchFamily="1" charset="-122"/>
              </a:rPr>
              <a:t>      </a:t>
            </a:r>
            <a:r>
              <a:rPr lang="en-US" altLang="zh-CN" sz="2000" dirty="0">
                <a:ea typeface="楷体_GB2312" pitchFamily="1" charset="-122"/>
              </a:rPr>
              <a:t>6</a:t>
            </a:r>
            <a:endParaRPr lang="en-US" altLang="zh-CN" sz="2000" dirty="0">
              <a:ea typeface="楷体_GB2312" pitchFamily="1" charset="-122"/>
            </a:endParaRPr>
          </a:p>
        </p:txBody>
      </p:sp>
      <p:sp>
        <p:nvSpPr>
          <p:cNvPr id="391220" name="Rectangle 52"/>
          <p:cNvSpPr/>
          <p:nvPr/>
        </p:nvSpPr>
        <p:spPr>
          <a:xfrm>
            <a:off x="3672523" y="3671888"/>
            <a:ext cx="33528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400" dirty="0">
                <a:ea typeface="楷体_GB2312" pitchFamily="1" charset="-122"/>
              </a:rPr>
              <a:t>5</a:t>
            </a:r>
            <a:endParaRPr lang="en-US" altLang="zh-CN" sz="2400" dirty="0">
              <a:ea typeface="楷体_GB2312" pitchFamily="1" charset="-122"/>
            </a:endParaRPr>
          </a:p>
        </p:txBody>
      </p:sp>
      <p:sp>
        <p:nvSpPr>
          <p:cNvPr id="391221" name="Rectangle 53"/>
          <p:cNvSpPr/>
          <p:nvPr/>
        </p:nvSpPr>
        <p:spPr>
          <a:xfrm>
            <a:off x="3529648" y="2543175"/>
            <a:ext cx="48768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400" dirty="0">
                <a:ea typeface="楷体_GB2312" pitchFamily="1" charset="-122"/>
              </a:rPr>
              <a:t>15</a:t>
            </a:r>
            <a:endParaRPr lang="en-US" altLang="zh-CN" sz="2400" dirty="0">
              <a:ea typeface="楷体_GB2312" pitchFamily="1" charset="-122"/>
            </a:endParaRPr>
          </a:p>
        </p:txBody>
      </p:sp>
      <p:sp>
        <p:nvSpPr>
          <p:cNvPr id="391222" name="Rectangle 54"/>
          <p:cNvSpPr/>
          <p:nvPr/>
        </p:nvSpPr>
        <p:spPr>
          <a:xfrm>
            <a:off x="3529648" y="1985963"/>
            <a:ext cx="48768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400" dirty="0">
                <a:ea typeface="楷体_GB2312" pitchFamily="1" charset="-122"/>
              </a:rPr>
              <a:t>20</a:t>
            </a:r>
            <a:endParaRPr lang="en-US" altLang="zh-CN" sz="2400" dirty="0">
              <a:ea typeface="楷体_GB2312" pitchFamily="1" charset="-122"/>
            </a:endParaRPr>
          </a:p>
        </p:txBody>
      </p:sp>
      <p:sp>
        <p:nvSpPr>
          <p:cNvPr id="391223" name="Rectangle 55"/>
          <p:cNvSpPr/>
          <p:nvPr/>
        </p:nvSpPr>
        <p:spPr>
          <a:xfrm>
            <a:off x="3529648" y="1443038"/>
            <a:ext cx="48768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400" dirty="0">
                <a:ea typeface="楷体_GB2312" pitchFamily="1" charset="-122"/>
              </a:rPr>
              <a:t>25</a:t>
            </a:r>
            <a:endParaRPr lang="en-US" altLang="zh-CN" sz="2400" dirty="0">
              <a:ea typeface="楷体_GB2312" pitchFamily="1" charset="-122"/>
            </a:endParaRPr>
          </a:p>
        </p:txBody>
      </p:sp>
      <p:sp>
        <p:nvSpPr>
          <p:cNvPr id="391224" name="Line 56"/>
          <p:cNvSpPr/>
          <p:nvPr/>
        </p:nvSpPr>
        <p:spPr>
          <a:xfrm>
            <a:off x="8229600" y="1228725"/>
            <a:ext cx="228600" cy="0"/>
          </a:xfrm>
          <a:prstGeom prst="line">
            <a:avLst/>
          </a:prstGeom>
          <a:ln w="9525" cap="flat" cmpd="sng">
            <a:solidFill>
              <a:srgbClr val="FF9933"/>
            </a:solidFill>
            <a:prstDash val="solid"/>
            <a:headEnd type="none" w="med" len="med"/>
            <a:tailEnd type="none" w="med" len="med"/>
          </a:ln>
        </p:spPr>
      </p:sp>
      <p:sp>
        <p:nvSpPr>
          <p:cNvPr id="391225" name="Line 57"/>
          <p:cNvSpPr/>
          <p:nvPr/>
        </p:nvSpPr>
        <p:spPr>
          <a:xfrm>
            <a:off x="8239125" y="2024063"/>
            <a:ext cx="228600" cy="0"/>
          </a:xfrm>
          <a:prstGeom prst="line">
            <a:avLst/>
          </a:prstGeom>
          <a:ln w="19050" cap="flat" cmpd="sng">
            <a:solidFill>
              <a:schemeClr val="folHlink"/>
            </a:solidFill>
            <a:prstDash val="solid"/>
            <a:headEnd type="none" w="med" len="med"/>
            <a:tailEnd type="none" w="med" len="med"/>
          </a:ln>
        </p:spPr>
      </p:sp>
      <p:sp>
        <p:nvSpPr>
          <p:cNvPr id="391226" name="Line 58"/>
          <p:cNvSpPr/>
          <p:nvPr/>
        </p:nvSpPr>
        <p:spPr>
          <a:xfrm>
            <a:off x="8248650" y="2847975"/>
            <a:ext cx="228600" cy="0"/>
          </a:xfrm>
          <a:prstGeom prst="line">
            <a:avLst/>
          </a:prstGeom>
          <a:ln w="19050" cap="flat" cmpd="sng">
            <a:solidFill>
              <a:schemeClr val="folHlink"/>
            </a:solidFill>
            <a:prstDash val="solid"/>
            <a:headEnd type="none" w="med" len="med"/>
            <a:tailEnd type="none" w="med" len="med"/>
          </a:ln>
        </p:spPr>
      </p:sp>
      <p:sp>
        <p:nvSpPr>
          <p:cNvPr id="391227" name="Line 59"/>
          <p:cNvSpPr/>
          <p:nvPr/>
        </p:nvSpPr>
        <p:spPr>
          <a:xfrm>
            <a:off x="8258175" y="3657600"/>
            <a:ext cx="228600" cy="0"/>
          </a:xfrm>
          <a:prstGeom prst="line">
            <a:avLst/>
          </a:prstGeom>
          <a:ln w="19050" cap="flat" cmpd="sng">
            <a:solidFill>
              <a:schemeClr val="folHlink"/>
            </a:solidFill>
            <a:prstDash val="solid"/>
            <a:headEnd type="none" w="med" len="med"/>
            <a:tailEnd type="none" w="med" len="med"/>
          </a:ln>
        </p:spPr>
      </p:sp>
      <p:sp>
        <p:nvSpPr>
          <p:cNvPr id="391228" name="Rectangle 60"/>
          <p:cNvSpPr/>
          <p:nvPr/>
        </p:nvSpPr>
        <p:spPr>
          <a:xfrm>
            <a:off x="8401685" y="3429000"/>
            <a:ext cx="48768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400" dirty="0">
                <a:ea typeface="楷体_GB2312" pitchFamily="1" charset="-122"/>
              </a:rPr>
              <a:t>25</a:t>
            </a:r>
            <a:endParaRPr lang="en-US" altLang="zh-CN" sz="2400" dirty="0">
              <a:ea typeface="楷体_GB2312" pitchFamily="1" charset="-122"/>
            </a:endParaRPr>
          </a:p>
        </p:txBody>
      </p:sp>
      <p:sp>
        <p:nvSpPr>
          <p:cNvPr id="391229" name="Rectangle 61"/>
          <p:cNvSpPr/>
          <p:nvPr/>
        </p:nvSpPr>
        <p:spPr>
          <a:xfrm>
            <a:off x="8387398" y="2614613"/>
            <a:ext cx="48768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400" dirty="0">
                <a:ea typeface="楷体_GB2312" pitchFamily="1" charset="-122"/>
              </a:rPr>
              <a:t>50</a:t>
            </a:r>
            <a:endParaRPr lang="en-US" altLang="zh-CN" sz="2400" dirty="0">
              <a:ea typeface="楷体_GB2312" pitchFamily="1" charset="-122"/>
            </a:endParaRPr>
          </a:p>
        </p:txBody>
      </p:sp>
      <p:sp>
        <p:nvSpPr>
          <p:cNvPr id="391230" name="Rectangle 62"/>
          <p:cNvSpPr/>
          <p:nvPr/>
        </p:nvSpPr>
        <p:spPr>
          <a:xfrm>
            <a:off x="8401685" y="1814513"/>
            <a:ext cx="487680" cy="460375"/>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400" dirty="0">
                <a:ea typeface="楷体_GB2312" pitchFamily="1" charset="-122"/>
              </a:rPr>
              <a:t>75</a:t>
            </a:r>
            <a:endParaRPr lang="en-US" altLang="zh-CN" sz="2400" dirty="0">
              <a:ea typeface="楷体_GB2312" pitchFamily="1" charset="-122"/>
            </a:endParaRPr>
          </a:p>
        </p:txBody>
      </p:sp>
      <p:sp>
        <p:nvSpPr>
          <p:cNvPr id="391231" name="Oval 63"/>
          <p:cNvSpPr/>
          <p:nvPr/>
        </p:nvSpPr>
        <p:spPr>
          <a:xfrm>
            <a:off x="6772275" y="1614488"/>
            <a:ext cx="88900" cy="88900"/>
          </a:xfrm>
          <a:prstGeom prst="ellipse">
            <a:avLst/>
          </a:prstGeom>
          <a:solidFill>
            <a:srgbClr val="FF9933"/>
          </a:solidFill>
          <a:ln w="9525" cap="flat" cmpd="sng">
            <a:solidFill>
              <a:srgbClr val="000000"/>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391232" name="Oval 64"/>
          <p:cNvSpPr/>
          <p:nvPr/>
        </p:nvSpPr>
        <p:spPr>
          <a:xfrm>
            <a:off x="7310438" y="1395413"/>
            <a:ext cx="88900" cy="88900"/>
          </a:xfrm>
          <a:prstGeom prst="ellipse">
            <a:avLst/>
          </a:prstGeom>
          <a:solidFill>
            <a:srgbClr val="FF9933"/>
          </a:solidFill>
          <a:ln w="9525" cap="flat" cmpd="sng">
            <a:solidFill>
              <a:srgbClr val="000000"/>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391233" name="Oval 65"/>
          <p:cNvSpPr/>
          <p:nvPr/>
        </p:nvSpPr>
        <p:spPr>
          <a:xfrm>
            <a:off x="6234113" y="1890713"/>
            <a:ext cx="88900" cy="88900"/>
          </a:xfrm>
          <a:prstGeom prst="ellipse">
            <a:avLst/>
          </a:prstGeom>
          <a:solidFill>
            <a:srgbClr val="FF9933"/>
          </a:solidFill>
          <a:ln w="9525" cap="flat" cmpd="sng">
            <a:solidFill>
              <a:srgbClr val="000000"/>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391234" name="Oval 66"/>
          <p:cNvSpPr/>
          <p:nvPr/>
        </p:nvSpPr>
        <p:spPr>
          <a:xfrm>
            <a:off x="8358188" y="1185863"/>
            <a:ext cx="88900" cy="88900"/>
          </a:xfrm>
          <a:prstGeom prst="ellipse">
            <a:avLst/>
          </a:prstGeom>
          <a:solidFill>
            <a:srgbClr val="FF9933"/>
          </a:solidFill>
          <a:ln w="9525" cap="flat" cmpd="sng">
            <a:solidFill>
              <a:srgbClr val="000000"/>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391235" name="Oval 67"/>
          <p:cNvSpPr/>
          <p:nvPr/>
        </p:nvSpPr>
        <p:spPr>
          <a:xfrm>
            <a:off x="7839075" y="1281113"/>
            <a:ext cx="88900" cy="88900"/>
          </a:xfrm>
          <a:prstGeom prst="ellipse">
            <a:avLst/>
          </a:prstGeom>
          <a:solidFill>
            <a:srgbClr val="FF9933"/>
          </a:solidFill>
          <a:ln w="9525" cap="flat" cmpd="sng">
            <a:solidFill>
              <a:srgbClr val="000000"/>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391236" name="Oval 68"/>
          <p:cNvSpPr/>
          <p:nvPr/>
        </p:nvSpPr>
        <p:spPr>
          <a:xfrm>
            <a:off x="5662613" y="2347913"/>
            <a:ext cx="88900" cy="88900"/>
          </a:xfrm>
          <a:prstGeom prst="ellipse">
            <a:avLst/>
          </a:prstGeom>
          <a:solidFill>
            <a:srgbClr val="FF9933"/>
          </a:solidFill>
          <a:ln w="9525" cap="flat" cmpd="sng">
            <a:solidFill>
              <a:srgbClr val="000000"/>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391237" name="Oval 69"/>
          <p:cNvSpPr/>
          <p:nvPr/>
        </p:nvSpPr>
        <p:spPr>
          <a:xfrm>
            <a:off x="5086350" y="2857500"/>
            <a:ext cx="88900" cy="88900"/>
          </a:xfrm>
          <a:prstGeom prst="ellipse">
            <a:avLst/>
          </a:prstGeom>
          <a:solidFill>
            <a:srgbClr val="FF9933"/>
          </a:solidFill>
          <a:ln w="9525" cap="flat" cmpd="sng">
            <a:solidFill>
              <a:srgbClr val="000000"/>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391238" name="Oval 70"/>
          <p:cNvSpPr/>
          <p:nvPr/>
        </p:nvSpPr>
        <p:spPr>
          <a:xfrm>
            <a:off x="4524375" y="3367088"/>
            <a:ext cx="88900" cy="88900"/>
          </a:xfrm>
          <a:prstGeom prst="ellipse">
            <a:avLst/>
          </a:prstGeom>
          <a:solidFill>
            <a:srgbClr val="FF9933"/>
          </a:solidFill>
          <a:ln w="9525" cap="flat" cmpd="sng">
            <a:solidFill>
              <a:srgbClr val="000000"/>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391239" name="Line 71"/>
          <p:cNvSpPr/>
          <p:nvPr/>
        </p:nvSpPr>
        <p:spPr>
          <a:xfrm flipH="1">
            <a:off x="4014788" y="3414713"/>
            <a:ext cx="571500" cy="1071562"/>
          </a:xfrm>
          <a:prstGeom prst="line">
            <a:avLst/>
          </a:prstGeom>
          <a:ln w="28575" cap="flat" cmpd="sng">
            <a:solidFill>
              <a:schemeClr val="tx2"/>
            </a:solidFill>
            <a:prstDash val="solid"/>
            <a:headEnd type="none" w="med" len="med"/>
            <a:tailEnd type="none" w="med" len="med"/>
          </a:ln>
        </p:spPr>
      </p:sp>
      <p:sp>
        <p:nvSpPr>
          <p:cNvPr id="391240" name="Line 72"/>
          <p:cNvSpPr/>
          <p:nvPr/>
        </p:nvSpPr>
        <p:spPr>
          <a:xfrm flipH="1">
            <a:off x="4586288" y="2900363"/>
            <a:ext cx="557212" cy="514350"/>
          </a:xfrm>
          <a:prstGeom prst="line">
            <a:avLst/>
          </a:prstGeom>
          <a:ln w="28575" cap="flat" cmpd="sng">
            <a:solidFill>
              <a:schemeClr val="tx2"/>
            </a:solidFill>
            <a:prstDash val="solid"/>
            <a:headEnd type="none" w="med" len="med"/>
            <a:tailEnd type="none" w="med" len="med"/>
          </a:ln>
        </p:spPr>
      </p:sp>
      <p:sp>
        <p:nvSpPr>
          <p:cNvPr id="391241" name="Line 73"/>
          <p:cNvSpPr/>
          <p:nvPr/>
        </p:nvSpPr>
        <p:spPr>
          <a:xfrm flipH="1">
            <a:off x="5143500" y="2386013"/>
            <a:ext cx="557213" cy="514350"/>
          </a:xfrm>
          <a:prstGeom prst="line">
            <a:avLst/>
          </a:prstGeom>
          <a:ln w="28575" cap="flat" cmpd="sng">
            <a:solidFill>
              <a:schemeClr val="tx2"/>
            </a:solidFill>
            <a:prstDash val="solid"/>
            <a:headEnd type="none" w="med" len="med"/>
            <a:tailEnd type="none" w="med" len="med"/>
          </a:ln>
        </p:spPr>
      </p:sp>
      <p:sp>
        <p:nvSpPr>
          <p:cNvPr id="391242" name="Line 74"/>
          <p:cNvSpPr/>
          <p:nvPr/>
        </p:nvSpPr>
        <p:spPr>
          <a:xfrm flipH="1">
            <a:off x="5715000" y="1943100"/>
            <a:ext cx="542925" cy="457200"/>
          </a:xfrm>
          <a:prstGeom prst="line">
            <a:avLst/>
          </a:prstGeom>
          <a:ln w="28575" cap="flat" cmpd="sng">
            <a:solidFill>
              <a:schemeClr val="tx2"/>
            </a:solidFill>
            <a:prstDash val="solid"/>
            <a:headEnd type="none" w="med" len="med"/>
            <a:tailEnd type="none" w="med" len="med"/>
          </a:ln>
        </p:spPr>
      </p:sp>
      <p:sp>
        <p:nvSpPr>
          <p:cNvPr id="391243" name="Line 75"/>
          <p:cNvSpPr/>
          <p:nvPr/>
        </p:nvSpPr>
        <p:spPr>
          <a:xfrm flipH="1">
            <a:off x="6286500" y="1657350"/>
            <a:ext cx="528638" cy="271463"/>
          </a:xfrm>
          <a:prstGeom prst="line">
            <a:avLst/>
          </a:prstGeom>
          <a:ln w="28575" cap="flat" cmpd="sng">
            <a:solidFill>
              <a:schemeClr val="tx2"/>
            </a:solidFill>
            <a:prstDash val="solid"/>
            <a:headEnd type="none" w="med" len="med"/>
            <a:tailEnd type="none" w="med" len="med"/>
          </a:ln>
        </p:spPr>
      </p:sp>
      <p:sp>
        <p:nvSpPr>
          <p:cNvPr id="391244" name="Line 76"/>
          <p:cNvSpPr/>
          <p:nvPr/>
        </p:nvSpPr>
        <p:spPr>
          <a:xfrm flipH="1">
            <a:off x="6815138" y="1443038"/>
            <a:ext cx="542925" cy="214312"/>
          </a:xfrm>
          <a:prstGeom prst="line">
            <a:avLst/>
          </a:prstGeom>
          <a:ln w="28575" cap="flat" cmpd="sng">
            <a:solidFill>
              <a:schemeClr val="tx2"/>
            </a:solidFill>
            <a:prstDash val="solid"/>
            <a:headEnd type="none" w="med" len="med"/>
            <a:tailEnd type="none" w="med" len="med"/>
          </a:ln>
        </p:spPr>
      </p:sp>
      <p:sp>
        <p:nvSpPr>
          <p:cNvPr id="391245" name="Line 77"/>
          <p:cNvSpPr/>
          <p:nvPr/>
        </p:nvSpPr>
        <p:spPr>
          <a:xfrm flipH="1">
            <a:off x="7358063" y="1314450"/>
            <a:ext cx="528637" cy="114300"/>
          </a:xfrm>
          <a:prstGeom prst="line">
            <a:avLst/>
          </a:prstGeom>
          <a:ln w="28575" cap="flat" cmpd="sng">
            <a:solidFill>
              <a:schemeClr val="tx2"/>
            </a:solidFill>
            <a:prstDash val="solid"/>
            <a:headEnd type="none" w="med" len="med"/>
            <a:tailEnd type="none" w="med" len="med"/>
          </a:ln>
        </p:spPr>
      </p:sp>
      <p:sp>
        <p:nvSpPr>
          <p:cNvPr id="391246" name="Line 78"/>
          <p:cNvSpPr/>
          <p:nvPr/>
        </p:nvSpPr>
        <p:spPr>
          <a:xfrm flipH="1">
            <a:off x="7900988" y="1241425"/>
            <a:ext cx="514350" cy="85725"/>
          </a:xfrm>
          <a:prstGeom prst="line">
            <a:avLst/>
          </a:prstGeom>
          <a:ln w="28575" cap="flat" cmpd="sng">
            <a:solidFill>
              <a:schemeClr val="tx2"/>
            </a:solidFill>
            <a:prstDash val="solid"/>
            <a:headEnd type="none" w="med" len="med"/>
            <a:tailEnd type="none" w="med" len="med"/>
          </a:ln>
        </p:spPr>
      </p:sp>
      <p:sp>
        <p:nvSpPr>
          <p:cNvPr id="391247" name="Rectangle 79"/>
          <p:cNvSpPr/>
          <p:nvPr/>
        </p:nvSpPr>
        <p:spPr>
          <a:xfrm>
            <a:off x="4701223" y="2700338"/>
            <a:ext cx="436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49</a:t>
            </a:r>
            <a:endParaRPr lang="en-US" altLang="zh-CN" sz="2000" dirty="0">
              <a:ea typeface="楷体_GB2312" pitchFamily="1" charset="-122"/>
            </a:endParaRPr>
          </a:p>
        </p:txBody>
      </p:sp>
      <p:sp>
        <p:nvSpPr>
          <p:cNvPr id="391248" name="Rectangle 80"/>
          <p:cNvSpPr/>
          <p:nvPr/>
        </p:nvSpPr>
        <p:spPr>
          <a:xfrm>
            <a:off x="6444298" y="1328738"/>
            <a:ext cx="436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85</a:t>
            </a:r>
            <a:endParaRPr lang="en-US" altLang="zh-CN" sz="2000" dirty="0">
              <a:ea typeface="楷体_GB2312" pitchFamily="1" charset="-122"/>
            </a:endParaRPr>
          </a:p>
        </p:txBody>
      </p:sp>
      <p:sp>
        <p:nvSpPr>
          <p:cNvPr id="391249" name="Rectangle 81"/>
          <p:cNvSpPr/>
          <p:nvPr/>
        </p:nvSpPr>
        <p:spPr>
          <a:xfrm>
            <a:off x="7115810" y="1042988"/>
            <a:ext cx="436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92</a:t>
            </a:r>
            <a:endParaRPr lang="en-US" altLang="zh-CN" sz="2000" dirty="0">
              <a:ea typeface="楷体_GB2312" pitchFamily="1" charset="-122"/>
            </a:endParaRPr>
          </a:p>
        </p:txBody>
      </p:sp>
      <p:sp>
        <p:nvSpPr>
          <p:cNvPr id="391250" name="Rectangle 82"/>
          <p:cNvSpPr/>
          <p:nvPr/>
        </p:nvSpPr>
        <p:spPr>
          <a:xfrm>
            <a:off x="7715885" y="914400"/>
            <a:ext cx="436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96</a:t>
            </a:r>
            <a:endParaRPr lang="en-US" altLang="zh-CN" sz="2000" dirty="0">
              <a:ea typeface="楷体_GB2312" pitchFamily="1" charset="-122"/>
            </a:endParaRPr>
          </a:p>
        </p:txBody>
      </p:sp>
      <p:sp>
        <p:nvSpPr>
          <p:cNvPr id="391251" name="Rectangle 83"/>
          <p:cNvSpPr/>
          <p:nvPr/>
        </p:nvSpPr>
        <p:spPr>
          <a:xfrm>
            <a:off x="5758498" y="2986088"/>
            <a:ext cx="436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10</a:t>
            </a:r>
            <a:endParaRPr lang="en-US" altLang="zh-CN" sz="2000" dirty="0">
              <a:ea typeface="楷体_GB2312" pitchFamily="1" charset="-122"/>
            </a:endParaRPr>
          </a:p>
        </p:txBody>
      </p:sp>
      <p:sp>
        <p:nvSpPr>
          <p:cNvPr id="391252" name="Rectangle 84"/>
          <p:cNvSpPr/>
          <p:nvPr/>
        </p:nvSpPr>
        <p:spPr>
          <a:xfrm>
            <a:off x="5201285" y="2843213"/>
            <a:ext cx="436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12</a:t>
            </a:r>
            <a:endParaRPr lang="en-US" altLang="zh-CN" sz="2000" dirty="0">
              <a:ea typeface="楷体_GB2312" pitchFamily="1" charset="-122"/>
            </a:endParaRPr>
          </a:p>
        </p:txBody>
      </p:sp>
      <p:sp>
        <p:nvSpPr>
          <p:cNvPr id="391253" name="Rectangle 85"/>
          <p:cNvSpPr/>
          <p:nvPr/>
        </p:nvSpPr>
        <p:spPr>
          <a:xfrm>
            <a:off x="4644073" y="2386013"/>
            <a:ext cx="436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15</a:t>
            </a:r>
            <a:endParaRPr lang="en-US" altLang="zh-CN" sz="2000" dirty="0">
              <a:ea typeface="楷体_GB2312" pitchFamily="1" charset="-122"/>
            </a:endParaRPr>
          </a:p>
        </p:txBody>
      </p:sp>
      <p:sp>
        <p:nvSpPr>
          <p:cNvPr id="391254" name="Rectangle 86"/>
          <p:cNvSpPr/>
          <p:nvPr/>
        </p:nvSpPr>
        <p:spPr>
          <a:xfrm>
            <a:off x="4144010" y="1500188"/>
            <a:ext cx="436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23</a:t>
            </a:r>
            <a:endParaRPr lang="en-US" altLang="zh-CN" sz="2000" dirty="0">
              <a:ea typeface="楷体_GB2312" pitchFamily="1" charset="-122"/>
            </a:endParaRPr>
          </a:p>
        </p:txBody>
      </p:sp>
      <p:sp>
        <p:nvSpPr>
          <p:cNvPr id="391255" name="Line 87"/>
          <p:cNvSpPr/>
          <p:nvPr/>
        </p:nvSpPr>
        <p:spPr>
          <a:xfrm>
            <a:off x="4014788" y="1857375"/>
            <a:ext cx="571500" cy="0"/>
          </a:xfrm>
          <a:prstGeom prst="line">
            <a:avLst/>
          </a:prstGeom>
          <a:ln w="9525" cap="flat" cmpd="sng">
            <a:solidFill>
              <a:schemeClr val="accent1"/>
            </a:solidFill>
            <a:prstDash val="solid"/>
            <a:headEnd type="none" w="med" len="med"/>
            <a:tailEnd type="none" w="med" len="med"/>
          </a:ln>
        </p:spPr>
      </p:sp>
      <p:sp>
        <p:nvSpPr>
          <p:cNvPr id="391256" name="Line 88"/>
          <p:cNvSpPr/>
          <p:nvPr/>
        </p:nvSpPr>
        <p:spPr>
          <a:xfrm>
            <a:off x="4586288" y="1857375"/>
            <a:ext cx="0" cy="942975"/>
          </a:xfrm>
          <a:prstGeom prst="line">
            <a:avLst/>
          </a:prstGeom>
          <a:ln w="9525" cap="flat" cmpd="sng">
            <a:solidFill>
              <a:schemeClr val="accent1"/>
            </a:solidFill>
            <a:prstDash val="solid"/>
            <a:headEnd type="none" w="med" len="med"/>
            <a:tailEnd type="none" w="med" len="med"/>
          </a:ln>
        </p:spPr>
      </p:sp>
      <p:sp>
        <p:nvSpPr>
          <p:cNvPr id="391257" name="Line 89"/>
          <p:cNvSpPr/>
          <p:nvPr/>
        </p:nvSpPr>
        <p:spPr>
          <a:xfrm flipV="1">
            <a:off x="8401050" y="3986213"/>
            <a:ext cx="0" cy="500062"/>
          </a:xfrm>
          <a:prstGeom prst="line">
            <a:avLst/>
          </a:prstGeom>
          <a:ln w="9525" cap="flat" cmpd="sng">
            <a:solidFill>
              <a:srgbClr val="FF9933"/>
            </a:solidFill>
            <a:prstDash val="solid"/>
            <a:headEnd type="none" w="med" len="med"/>
            <a:tailEnd type="none" w="med" len="med"/>
          </a:ln>
        </p:spPr>
      </p:sp>
      <p:sp>
        <p:nvSpPr>
          <p:cNvPr id="391258" name="Line 90"/>
          <p:cNvSpPr/>
          <p:nvPr/>
        </p:nvSpPr>
        <p:spPr>
          <a:xfrm>
            <a:off x="4471988" y="4486275"/>
            <a:ext cx="3929062" cy="0"/>
          </a:xfrm>
          <a:prstGeom prst="line">
            <a:avLst/>
          </a:prstGeom>
          <a:ln w="19050" cap="flat" cmpd="sng">
            <a:solidFill>
              <a:srgbClr val="FF3300"/>
            </a:solidFill>
            <a:prstDash val="solid"/>
            <a:headEnd type="none" w="med" len="med"/>
            <a:tailEnd type="none" w="med" len="med"/>
          </a:ln>
        </p:spPr>
      </p:sp>
      <p:sp>
        <p:nvSpPr>
          <p:cNvPr id="391259" name="Rectangle 91"/>
          <p:cNvSpPr/>
          <p:nvPr/>
        </p:nvSpPr>
        <p:spPr>
          <a:xfrm>
            <a:off x="2886075" y="2071688"/>
            <a:ext cx="43815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楷体_GB2312" pitchFamily="1" charset="-122"/>
              </a:rPr>
              <a:t>事</a:t>
            </a:r>
            <a:endParaRPr lang="zh-CN" altLang="en-US" sz="2000" dirty="0">
              <a:ea typeface="楷体_GB2312" pitchFamily="1" charset="-122"/>
            </a:endParaRPr>
          </a:p>
        </p:txBody>
      </p:sp>
      <p:sp>
        <p:nvSpPr>
          <p:cNvPr id="391260" name="Rectangle 92"/>
          <p:cNvSpPr/>
          <p:nvPr/>
        </p:nvSpPr>
        <p:spPr>
          <a:xfrm>
            <a:off x="2886075" y="2400300"/>
            <a:ext cx="43815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楷体_GB2312" pitchFamily="1" charset="-122"/>
              </a:rPr>
              <a:t>故</a:t>
            </a:r>
            <a:endParaRPr lang="zh-CN" altLang="en-US" sz="2000" dirty="0">
              <a:ea typeface="楷体_GB2312" pitchFamily="1" charset="-122"/>
            </a:endParaRPr>
          </a:p>
        </p:txBody>
      </p:sp>
      <p:sp>
        <p:nvSpPr>
          <p:cNvPr id="391261" name="Rectangle 93"/>
          <p:cNvSpPr/>
          <p:nvPr/>
        </p:nvSpPr>
        <p:spPr>
          <a:xfrm>
            <a:off x="2886075" y="2728913"/>
            <a:ext cx="43815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楷体_GB2312" pitchFamily="1" charset="-122"/>
              </a:rPr>
              <a:t>人</a:t>
            </a:r>
            <a:endParaRPr lang="zh-CN" altLang="en-US" sz="2000" dirty="0">
              <a:ea typeface="楷体_GB2312" pitchFamily="1" charset="-122"/>
            </a:endParaRPr>
          </a:p>
        </p:txBody>
      </p:sp>
      <p:sp>
        <p:nvSpPr>
          <p:cNvPr id="391262" name="Rectangle 94"/>
          <p:cNvSpPr/>
          <p:nvPr/>
        </p:nvSpPr>
        <p:spPr>
          <a:xfrm>
            <a:off x="2886075" y="3057525"/>
            <a:ext cx="43815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楷体_GB2312" pitchFamily="1" charset="-122"/>
              </a:rPr>
              <a:t>次</a:t>
            </a:r>
            <a:endParaRPr lang="zh-CN" altLang="en-US" sz="2000" dirty="0">
              <a:ea typeface="楷体_GB2312" pitchFamily="1" charset="-122"/>
            </a:endParaRPr>
          </a:p>
        </p:txBody>
      </p:sp>
      <p:sp>
        <p:nvSpPr>
          <p:cNvPr id="391263" name="Rectangle 95"/>
          <p:cNvSpPr/>
          <p:nvPr/>
        </p:nvSpPr>
        <p:spPr>
          <a:xfrm>
            <a:off x="2908777" y="3371850"/>
            <a:ext cx="426085"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Q</a:t>
            </a:r>
            <a:r>
              <a:rPr lang="en-US" altLang="zh-CN" sz="2000" baseline="-25000" dirty="0">
                <a:ea typeface="楷体_GB2312" pitchFamily="1" charset="-122"/>
              </a:rPr>
              <a:t>i</a:t>
            </a:r>
            <a:endParaRPr lang="en-US" altLang="zh-CN" sz="2000" baseline="-25000" dirty="0">
              <a:ea typeface="楷体_GB2312" pitchFamily="1" charset="-122"/>
            </a:endParaRPr>
          </a:p>
        </p:txBody>
      </p:sp>
      <p:sp>
        <p:nvSpPr>
          <p:cNvPr id="391264" name="Rectangle 96"/>
          <p:cNvSpPr/>
          <p:nvPr/>
        </p:nvSpPr>
        <p:spPr>
          <a:xfrm>
            <a:off x="9086850" y="1671638"/>
            <a:ext cx="43815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楷体_GB2312" pitchFamily="1" charset="-122"/>
              </a:rPr>
              <a:t>累</a:t>
            </a:r>
            <a:endParaRPr lang="zh-CN" altLang="en-US" sz="2000" dirty="0">
              <a:ea typeface="楷体_GB2312" pitchFamily="1" charset="-122"/>
            </a:endParaRPr>
          </a:p>
        </p:txBody>
      </p:sp>
      <p:sp>
        <p:nvSpPr>
          <p:cNvPr id="391265" name="Rectangle 97"/>
          <p:cNvSpPr/>
          <p:nvPr/>
        </p:nvSpPr>
        <p:spPr>
          <a:xfrm>
            <a:off x="9086850" y="2014538"/>
            <a:ext cx="43815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楷体_GB2312" pitchFamily="1" charset="-122"/>
              </a:rPr>
              <a:t>计</a:t>
            </a:r>
            <a:endParaRPr lang="zh-CN" altLang="en-US" sz="2000" dirty="0">
              <a:ea typeface="楷体_GB2312" pitchFamily="1" charset="-122"/>
            </a:endParaRPr>
          </a:p>
        </p:txBody>
      </p:sp>
      <p:sp>
        <p:nvSpPr>
          <p:cNvPr id="391266" name="Rectangle 98"/>
          <p:cNvSpPr/>
          <p:nvPr/>
        </p:nvSpPr>
        <p:spPr>
          <a:xfrm>
            <a:off x="9101138" y="2328863"/>
            <a:ext cx="43815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楷体_GB2312" pitchFamily="1" charset="-122"/>
              </a:rPr>
              <a:t>比</a:t>
            </a:r>
            <a:endParaRPr lang="zh-CN" altLang="en-US" sz="2000" dirty="0">
              <a:ea typeface="楷体_GB2312" pitchFamily="1" charset="-122"/>
            </a:endParaRPr>
          </a:p>
        </p:txBody>
      </p:sp>
      <p:sp>
        <p:nvSpPr>
          <p:cNvPr id="391267" name="Rectangle 99"/>
          <p:cNvSpPr/>
          <p:nvPr/>
        </p:nvSpPr>
        <p:spPr>
          <a:xfrm>
            <a:off x="9101138" y="2643188"/>
            <a:ext cx="43815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楷体_GB2312" pitchFamily="1" charset="-122"/>
              </a:rPr>
              <a:t>率</a:t>
            </a:r>
            <a:endParaRPr lang="zh-CN" altLang="en-US" sz="2000" dirty="0">
              <a:ea typeface="楷体_GB2312" pitchFamily="1" charset="-122"/>
            </a:endParaRPr>
          </a:p>
        </p:txBody>
      </p:sp>
      <p:sp>
        <p:nvSpPr>
          <p:cNvPr id="391268" name="Rectangle 100"/>
          <p:cNvSpPr/>
          <p:nvPr/>
        </p:nvSpPr>
        <p:spPr>
          <a:xfrm>
            <a:off x="9109710" y="2943225"/>
            <a:ext cx="436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a:t>
            </a:r>
            <a:endParaRPr lang="en-US" altLang="zh-CN" sz="2000" dirty="0">
              <a:ea typeface="楷体_GB2312" pitchFamily="1" charset="-122"/>
            </a:endParaRPr>
          </a:p>
        </p:txBody>
      </p:sp>
    </p:spTree>
  </p:cSld>
  <p:clrMapOvr>
    <a:masterClrMapping/>
  </p:clrMapOvr>
  <p:transition>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2531" name="Text Box 3"/>
          <p:cNvSpPr txBox="1">
            <a:spLocks noChangeArrowheads="1"/>
          </p:cNvSpPr>
          <p:nvPr/>
        </p:nvSpPr>
        <p:spPr bwMode="gray">
          <a:xfrm>
            <a:off x="2063750" y="1196975"/>
            <a:ext cx="8208963" cy="4523105"/>
          </a:xfrm>
          <a:prstGeom prst="rect">
            <a:avLst/>
          </a:prstGeom>
          <a:noFill/>
          <a:ln>
            <a:noFill/>
          </a:ln>
          <a:effectLst/>
        </p:spPr>
        <p:txBody>
          <a:bodyPr>
            <a:spAutoFit/>
          </a:bodyPr>
          <a:lstStyle>
            <a:lvl1pPr>
              <a:defRPr sz="2800">
                <a:solidFill>
                  <a:schemeClr val="tx1"/>
                </a:solidFill>
                <a:latin typeface="Times New Roman" panose="02020603050405020304" pitchFamily="18" charset="0"/>
                <a:ea typeface="楷体_GB2312" pitchFamily="1" charset="-122"/>
              </a:defRPr>
            </a:lvl1pPr>
            <a:lvl2pPr marL="742950" indent="-285750">
              <a:defRPr sz="2800">
                <a:solidFill>
                  <a:schemeClr val="tx1"/>
                </a:solidFill>
                <a:latin typeface="Times New Roman" panose="02020603050405020304" pitchFamily="18" charset="0"/>
                <a:ea typeface="楷体_GB2312" pitchFamily="1" charset="-122"/>
              </a:defRPr>
            </a:lvl2pPr>
            <a:lvl3pPr marL="1143000" indent="-228600">
              <a:defRPr sz="2800">
                <a:solidFill>
                  <a:schemeClr val="tx1"/>
                </a:solidFill>
                <a:latin typeface="Times New Roman" panose="02020603050405020304" pitchFamily="18" charset="0"/>
                <a:ea typeface="楷体_GB2312" pitchFamily="1" charset="-122"/>
              </a:defRPr>
            </a:lvl3pPr>
            <a:lvl4pPr marL="1600200" indent="-228600">
              <a:defRPr sz="2800">
                <a:solidFill>
                  <a:schemeClr val="tx1"/>
                </a:solidFill>
                <a:latin typeface="Times New Roman" panose="02020603050405020304" pitchFamily="18" charset="0"/>
                <a:ea typeface="楷体_GB2312" pitchFamily="1" charset="-122"/>
              </a:defRPr>
            </a:lvl4pPr>
            <a:lvl5pPr marL="2057400" indent="-228600">
              <a:defRPr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9pPr>
          </a:lstStyle>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6</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）作业安全</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施工企业作业标准化主要包括三个方面的内容：第一，对现场危险有害因素进行辨识，制定安全措施；第二，对爆破等高危作业实行许可制度，即实现现场与施工过程的控制；第三，提出对现场人员作业行为的要求、个人防护用品的佩戴要求、作业环境中的警示标志要求、外协队伍、分包商的相关要求以及机构、人员、设备设施、作业过程及环境发生变化时的控制程序要求</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7</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）教育培训</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施工企业提出</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水利</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建设工程安全培训教育的全面要求，包括管理要求、培训内容与范围要求、安全文化建设要求，重点强调农民工安全培训教育要求。</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p:blinds dir="vert"/>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7" name="Rectangle 2"/>
          <p:cNvSpPr>
            <a:spLocks noGrp="1" noChangeArrowheads="1"/>
          </p:cNvSpPr>
          <p:nvPr>
            <p:ph idx="1"/>
          </p:nvPr>
        </p:nvSpPr>
        <p:spPr>
          <a:xfrm>
            <a:off x="2208213" y="1628775"/>
            <a:ext cx="7772400" cy="3951288"/>
          </a:xfrm>
        </p:spPr>
        <p:txBody>
          <a:bodyPr vert="horz" wrap="square" lIns="91440" tIns="45720" rIns="91440" bIns="45720" numCol="1" anchor="t" anchorCtr="0" compatLnSpc="1"/>
          <a:lstStyle/>
          <a:p>
            <a:pPr marL="0" marR="0" lvl="0" indent="0" algn="l" defTabSz="914400" rtl="0" eaLnBrk="1" fontAlgn="base" latinLnBrk="0" hangingPunct="1">
              <a:lnSpc>
                <a:spcPct val="120000"/>
              </a:lnSpc>
              <a:spcBef>
                <a:spcPct val="20000"/>
              </a:spcBef>
              <a:spcAft>
                <a:spcPct val="0"/>
              </a:spcAft>
              <a:buClrTx/>
              <a:buSzPct val="80000"/>
              <a:buFontTx/>
              <a:buNone/>
              <a:defRPr/>
            </a:pPr>
            <a:r>
              <a:rPr kumimoji="0" lang="zh-CN" altLang="en-US" sz="2400" b="1" i="0" u="none" strike="noStrike" kern="0" cap="none" spc="0" normalizeH="0" baseline="0" noProof="0" dirty="0">
                <a:ln>
                  <a:noFill/>
                </a:ln>
                <a:solidFill>
                  <a:schemeClr val="tx1"/>
                </a:solidFill>
                <a:effectLst/>
                <a:uLnTx/>
                <a:uFillTx/>
                <a:latin typeface="+mn-lt"/>
                <a:ea typeface="+mn-ea"/>
                <a:cs typeface="+mn-cs"/>
              </a:rPr>
              <a:t>（</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3</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）事故趋势图分析法</a:t>
            </a:r>
            <a:endParaRPr kumimoji="0" lang="zh-CN" altLang="en-US" sz="2400" b="1" i="0" u="none" strike="noStrike" kern="0" cap="none" spc="0" normalizeH="0" baseline="0" noProof="0" dirty="0">
              <a:ln>
                <a:noFill/>
              </a:ln>
              <a:solidFill>
                <a:schemeClr val="tx1"/>
              </a:solidFill>
              <a:effectLst/>
              <a:uLnTx/>
              <a:uFillTx/>
              <a:latin typeface="+mn-lt"/>
              <a:ea typeface="+mn-ea"/>
              <a:cs typeface="+mn-cs"/>
            </a:endParaRPr>
          </a:p>
          <a:p>
            <a:pPr marL="342900" marR="0" lvl="0" indent="190500" algn="l" defTabSz="914400" rtl="0" eaLnBrk="1" fontAlgn="base" latinLnBrk="0" hangingPunct="1">
              <a:lnSpc>
                <a:spcPct val="120000"/>
              </a:lnSpc>
              <a:spcBef>
                <a:spcPct val="20000"/>
              </a:spcBef>
              <a:spcAft>
                <a:spcPct val="0"/>
              </a:spcAft>
              <a:buClrTx/>
              <a:buSzPct val="80000"/>
              <a:buFont typeface="Wingdings" panose="05000000000000000000" pitchFamily="2" charset="2"/>
              <a:buChar char="²"/>
              <a:defRPr/>
            </a:pPr>
            <a:r>
              <a:rPr kumimoji="0" lang="zh-CN" altLang="en-US" sz="2400" b="1" i="0" u="none" strike="noStrike" kern="0" cap="none" spc="0" normalizeH="0" baseline="0" noProof="0" dirty="0">
                <a:ln>
                  <a:noFill/>
                </a:ln>
                <a:solidFill>
                  <a:schemeClr val="tx1"/>
                </a:solidFill>
                <a:effectLst/>
                <a:uLnTx/>
                <a:uFillTx/>
                <a:latin typeface="+mn-lt"/>
                <a:ea typeface="+mn-ea"/>
                <a:cs typeface="+mn-cs"/>
              </a:rPr>
              <a:t>事故趋势图又称事故动态图。</a:t>
            </a:r>
            <a:endParaRPr kumimoji="0" lang="zh-CN" altLang="en-US" sz="2400" b="1" i="0" u="none" strike="noStrike" kern="0" cap="none" spc="0" normalizeH="0" baseline="0" noProof="0" dirty="0">
              <a:ln>
                <a:noFill/>
              </a:ln>
              <a:solidFill>
                <a:schemeClr val="tx1"/>
              </a:solidFill>
              <a:effectLst/>
              <a:uLnTx/>
              <a:uFillTx/>
              <a:latin typeface="+mn-lt"/>
              <a:ea typeface="+mn-ea"/>
              <a:cs typeface="+mn-cs"/>
            </a:endParaRPr>
          </a:p>
          <a:p>
            <a:pPr marL="342900" marR="0" lvl="0" indent="190500" algn="l" defTabSz="914400" rtl="0" eaLnBrk="1" fontAlgn="base" latinLnBrk="0" hangingPunct="1">
              <a:lnSpc>
                <a:spcPct val="120000"/>
              </a:lnSpc>
              <a:spcBef>
                <a:spcPct val="20000"/>
              </a:spcBef>
              <a:spcAft>
                <a:spcPct val="0"/>
              </a:spcAft>
              <a:buClrTx/>
              <a:buSzPct val="80000"/>
              <a:buFont typeface="Wingdings" panose="05000000000000000000" pitchFamily="2" charset="2"/>
              <a:buChar char="²"/>
              <a:defRPr/>
            </a:pPr>
            <a:r>
              <a:rPr kumimoji="0" lang="zh-CN" altLang="en-US" sz="2400" b="1" i="0" u="none" strike="noStrike" kern="0" cap="none" spc="0" normalizeH="0" baseline="0" noProof="0" dirty="0">
                <a:ln>
                  <a:noFill/>
                </a:ln>
                <a:solidFill>
                  <a:schemeClr val="tx1"/>
                </a:solidFill>
                <a:effectLst/>
                <a:uLnTx/>
                <a:uFillTx/>
                <a:latin typeface="+mn-lt"/>
                <a:ea typeface="+mn-ea"/>
                <a:cs typeface="+mn-cs"/>
              </a:rPr>
              <a:t>将某单位或某地区的事故发生情况按照时间顺序绘制成的图形。</a:t>
            </a:r>
            <a:endParaRPr kumimoji="0" lang="zh-CN" altLang="en-US" sz="2400" b="1" i="0" u="none" strike="noStrike" kern="0" cap="none" spc="0" normalizeH="0" baseline="0" noProof="0" dirty="0">
              <a:ln>
                <a:noFill/>
              </a:ln>
              <a:solidFill>
                <a:schemeClr val="tx1"/>
              </a:solidFill>
              <a:effectLst/>
              <a:uLnTx/>
              <a:uFillTx/>
              <a:latin typeface="+mn-lt"/>
              <a:ea typeface="+mn-ea"/>
              <a:cs typeface="+mn-cs"/>
            </a:endParaRPr>
          </a:p>
          <a:p>
            <a:pPr marL="342900" marR="0" lvl="0" indent="190500" algn="l" defTabSz="914400" rtl="0" eaLnBrk="1" fontAlgn="base" latinLnBrk="0" hangingPunct="1">
              <a:lnSpc>
                <a:spcPct val="120000"/>
              </a:lnSpc>
              <a:spcBef>
                <a:spcPct val="20000"/>
              </a:spcBef>
              <a:spcAft>
                <a:spcPct val="0"/>
              </a:spcAft>
              <a:buClrTx/>
              <a:buSzPct val="80000"/>
              <a:buFont typeface="Wingdings" panose="05000000000000000000" pitchFamily="2" charset="2"/>
              <a:buChar char="²"/>
              <a:defRPr/>
            </a:pPr>
            <a:r>
              <a:rPr kumimoji="0" lang="zh-CN" altLang="en-US" sz="2400" b="1" i="0" u="none" strike="noStrike" kern="0" cap="none" spc="0" normalizeH="0" baseline="0" noProof="0" dirty="0">
                <a:ln>
                  <a:noFill/>
                </a:ln>
                <a:solidFill>
                  <a:schemeClr val="tx1"/>
                </a:solidFill>
                <a:effectLst/>
                <a:uLnTx/>
                <a:uFillTx/>
                <a:latin typeface="+mn-lt"/>
                <a:ea typeface="+mn-ea"/>
                <a:cs typeface="+mn-cs"/>
              </a:rPr>
              <a:t>可以帮助人们掌握事故的发展规律或趋势。</a:t>
            </a:r>
            <a:endParaRPr kumimoji="0" lang="zh-CN" altLang="en-US" sz="2400" b="1" i="0" u="none" strike="noStrike" kern="0" cap="none" spc="0" normalizeH="0" baseline="0" noProof="0" dirty="0">
              <a:ln>
                <a:noFill/>
              </a:ln>
              <a:solidFill>
                <a:schemeClr val="tx1"/>
              </a:solidFill>
              <a:effectLst/>
              <a:uLnTx/>
              <a:uFillTx/>
              <a:latin typeface="+mn-lt"/>
              <a:ea typeface="+mn-ea"/>
              <a:cs typeface="+mn-cs"/>
            </a:endParaRPr>
          </a:p>
          <a:p>
            <a:pPr marL="342900" marR="0" lvl="0" indent="190500" algn="l" defTabSz="914400" rtl="0" eaLnBrk="1" fontAlgn="base" latinLnBrk="0" hangingPunct="1">
              <a:lnSpc>
                <a:spcPct val="120000"/>
              </a:lnSpc>
              <a:spcBef>
                <a:spcPct val="20000"/>
              </a:spcBef>
              <a:spcAft>
                <a:spcPct val="0"/>
              </a:spcAft>
              <a:buClrTx/>
              <a:buSzPct val="80000"/>
              <a:buFont typeface="Wingdings" panose="05000000000000000000" pitchFamily="2" charset="2"/>
              <a:buChar char="²"/>
              <a:defRPr/>
            </a:pPr>
            <a:r>
              <a:rPr kumimoji="0" lang="zh-CN" altLang="en-US" sz="2400" b="1" i="0" u="none" strike="noStrike" kern="0" cap="none" spc="0" normalizeH="0" baseline="0" noProof="0" dirty="0">
                <a:ln>
                  <a:noFill/>
                </a:ln>
                <a:solidFill>
                  <a:schemeClr val="tx1"/>
                </a:solidFill>
                <a:effectLst/>
                <a:uLnTx/>
                <a:uFillTx/>
                <a:latin typeface="+mn-lt"/>
                <a:ea typeface="+mn-ea"/>
                <a:cs typeface="+mn-cs"/>
              </a:rPr>
              <a:t>横坐标多表示时间、年龄或工龄等时间参数，纵坐标可据分析的需要选用不同的统计指标，如事故次数、伤害总人数、损失工作日数伤害严重率等。</a:t>
            </a:r>
            <a:r>
              <a:rPr kumimoji="0" lang="zh-CN" altLang="en-US" sz="2800" b="1" i="0" u="none" strike="noStrike" kern="0" cap="none" spc="0" normalizeH="0" baseline="0" noProof="0" dirty="0">
                <a:ln>
                  <a:noFill/>
                </a:ln>
                <a:solidFill>
                  <a:schemeClr val="tx1"/>
                </a:solidFill>
                <a:effectLst/>
                <a:uLnTx/>
                <a:uFillTx/>
                <a:latin typeface="+mn-lt"/>
                <a:ea typeface="+mn-ea"/>
                <a:cs typeface="+mn-cs"/>
              </a:rPr>
              <a:t> </a:t>
            </a:r>
            <a:endParaRPr kumimoji="0" lang="zh-CN" altLang="en-US" sz="28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blinds dir="vert"/>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5266" name="Line 4"/>
          <p:cNvSpPr/>
          <p:nvPr/>
        </p:nvSpPr>
        <p:spPr>
          <a:xfrm>
            <a:off x="2928938" y="5408613"/>
            <a:ext cx="6157912" cy="0"/>
          </a:xfrm>
          <a:prstGeom prst="line">
            <a:avLst/>
          </a:prstGeom>
          <a:ln w="19050" cap="flat" cmpd="sng">
            <a:solidFill>
              <a:schemeClr val="tx1"/>
            </a:solidFill>
            <a:prstDash val="solid"/>
            <a:headEnd type="none" w="med" len="med"/>
            <a:tailEnd type="none" w="med" len="med"/>
          </a:ln>
        </p:spPr>
      </p:sp>
      <p:sp>
        <p:nvSpPr>
          <p:cNvPr id="395267" name="Line 5"/>
          <p:cNvSpPr/>
          <p:nvPr/>
        </p:nvSpPr>
        <p:spPr>
          <a:xfrm flipV="1">
            <a:off x="2928938" y="2693988"/>
            <a:ext cx="0" cy="2714625"/>
          </a:xfrm>
          <a:prstGeom prst="line">
            <a:avLst/>
          </a:prstGeom>
          <a:ln w="19050" cap="flat" cmpd="sng">
            <a:solidFill>
              <a:schemeClr val="tx2"/>
            </a:solidFill>
            <a:prstDash val="solid"/>
            <a:headEnd type="none" w="med" len="med"/>
            <a:tailEnd type="none" w="med" len="med"/>
          </a:ln>
        </p:spPr>
      </p:sp>
      <p:sp>
        <p:nvSpPr>
          <p:cNvPr id="395268" name="Line 6"/>
          <p:cNvSpPr/>
          <p:nvPr/>
        </p:nvSpPr>
        <p:spPr>
          <a:xfrm>
            <a:off x="2928938" y="4694238"/>
            <a:ext cx="114300" cy="0"/>
          </a:xfrm>
          <a:prstGeom prst="line">
            <a:avLst/>
          </a:prstGeom>
          <a:ln w="19050" cap="flat" cmpd="sng">
            <a:solidFill>
              <a:schemeClr val="tx2"/>
            </a:solidFill>
            <a:prstDash val="solid"/>
            <a:headEnd type="none" w="med" len="med"/>
            <a:tailEnd type="none" w="med" len="med"/>
          </a:ln>
        </p:spPr>
      </p:sp>
      <p:sp>
        <p:nvSpPr>
          <p:cNvPr id="395269" name="Line 7"/>
          <p:cNvSpPr/>
          <p:nvPr/>
        </p:nvSpPr>
        <p:spPr>
          <a:xfrm>
            <a:off x="2924175" y="3975100"/>
            <a:ext cx="114300" cy="0"/>
          </a:xfrm>
          <a:prstGeom prst="line">
            <a:avLst/>
          </a:prstGeom>
          <a:ln w="19050" cap="flat" cmpd="sng">
            <a:solidFill>
              <a:schemeClr val="tx2"/>
            </a:solidFill>
            <a:prstDash val="solid"/>
            <a:headEnd type="none" w="med" len="med"/>
            <a:tailEnd type="none" w="med" len="med"/>
          </a:ln>
        </p:spPr>
      </p:sp>
      <p:sp>
        <p:nvSpPr>
          <p:cNvPr id="395270" name="Line 8"/>
          <p:cNvSpPr/>
          <p:nvPr/>
        </p:nvSpPr>
        <p:spPr>
          <a:xfrm>
            <a:off x="2933700" y="3284538"/>
            <a:ext cx="114300" cy="0"/>
          </a:xfrm>
          <a:prstGeom prst="line">
            <a:avLst/>
          </a:prstGeom>
          <a:ln w="19050" cap="flat" cmpd="sng">
            <a:solidFill>
              <a:schemeClr val="tx2"/>
            </a:solidFill>
            <a:prstDash val="solid"/>
            <a:headEnd type="none" w="med" len="med"/>
            <a:tailEnd type="none" w="med" len="med"/>
          </a:ln>
        </p:spPr>
      </p:sp>
      <p:sp>
        <p:nvSpPr>
          <p:cNvPr id="395271" name="Line 9"/>
          <p:cNvSpPr/>
          <p:nvPr/>
        </p:nvSpPr>
        <p:spPr>
          <a:xfrm flipV="1">
            <a:off x="3300413" y="5308600"/>
            <a:ext cx="0" cy="100013"/>
          </a:xfrm>
          <a:prstGeom prst="line">
            <a:avLst/>
          </a:prstGeom>
          <a:ln w="19050" cap="flat" cmpd="sng">
            <a:solidFill>
              <a:schemeClr val="tx2"/>
            </a:solidFill>
            <a:prstDash val="solid"/>
            <a:headEnd type="none" w="med" len="med"/>
            <a:tailEnd type="none" w="med" len="med"/>
          </a:ln>
        </p:spPr>
      </p:sp>
      <p:sp>
        <p:nvSpPr>
          <p:cNvPr id="395272" name="Line 10"/>
          <p:cNvSpPr/>
          <p:nvPr/>
        </p:nvSpPr>
        <p:spPr>
          <a:xfrm flipV="1">
            <a:off x="4010025" y="5303838"/>
            <a:ext cx="0" cy="100012"/>
          </a:xfrm>
          <a:prstGeom prst="line">
            <a:avLst/>
          </a:prstGeom>
          <a:ln w="19050" cap="flat" cmpd="sng">
            <a:solidFill>
              <a:schemeClr val="tx2"/>
            </a:solidFill>
            <a:prstDash val="solid"/>
            <a:headEnd type="none" w="med" len="med"/>
            <a:tailEnd type="none" w="med" len="med"/>
          </a:ln>
        </p:spPr>
      </p:sp>
      <p:sp>
        <p:nvSpPr>
          <p:cNvPr id="395273" name="Line 11"/>
          <p:cNvSpPr/>
          <p:nvPr/>
        </p:nvSpPr>
        <p:spPr>
          <a:xfrm flipV="1">
            <a:off x="7505700" y="5299075"/>
            <a:ext cx="0" cy="100013"/>
          </a:xfrm>
          <a:prstGeom prst="line">
            <a:avLst/>
          </a:prstGeom>
          <a:ln w="19050" cap="flat" cmpd="sng">
            <a:solidFill>
              <a:schemeClr val="tx2"/>
            </a:solidFill>
            <a:prstDash val="solid"/>
            <a:headEnd type="none" w="med" len="med"/>
            <a:tailEnd type="none" w="med" len="med"/>
          </a:ln>
        </p:spPr>
      </p:sp>
      <p:sp>
        <p:nvSpPr>
          <p:cNvPr id="395274" name="Line 12"/>
          <p:cNvSpPr/>
          <p:nvPr/>
        </p:nvSpPr>
        <p:spPr>
          <a:xfrm flipV="1">
            <a:off x="4700588" y="5308600"/>
            <a:ext cx="0" cy="100013"/>
          </a:xfrm>
          <a:prstGeom prst="line">
            <a:avLst/>
          </a:prstGeom>
          <a:ln w="19050" cap="flat" cmpd="sng">
            <a:solidFill>
              <a:schemeClr val="tx2"/>
            </a:solidFill>
            <a:prstDash val="solid"/>
            <a:headEnd type="none" w="med" len="med"/>
            <a:tailEnd type="none" w="med" len="med"/>
          </a:ln>
        </p:spPr>
      </p:sp>
      <p:sp>
        <p:nvSpPr>
          <p:cNvPr id="395275" name="Line 13"/>
          <p:cNvSpPr/>
          <p:nvPr/>
        </p:nvSpPr>
        <p:spPr>
          <a:xfrm flipV="1">
            <a:off x="5395913" y="5289550"/>
            <a:ext cx="0" cy="100013"/>
          </a:xfrm>
          <a:prstGeom prst="line">
            <a:avLst/>
          </a:prstGeom>
          <a:ln w="19050" cap="flat" cmpd="sng">
            <a:solidFill>
              <a:schemeClr val="tx2"/>
            </a:solidFill>
            <a:prstDash val="solid"/>
            <a:headEnd type="none" w="med" len="med"/>
            <a:tailEnd type="none" w="med" len="med"/>
          </a:ln>
        </p:spPr>
      </p:sp>
      <p:sp>
        <p:nvSpPr>
          <p:cNvPr id="395276" name="Line 14"/>
          <p:cNvSpPr/>
          <p:nvPr/>
        </p:nvSpPr>
        <p:spPr>
          <a:xfrm flipV="1">
            <a:off x="6105525" y="5299075"/>
            <a:ext cx="0" cy="100013"/>
          </a:xfrm>
          <a:prstGeom prst="line">
            <a:avLst/>
          </a:prstGeom>
          <a:ln w="19050" cap="flat" cmpd="sng">
            <a:solidFill>
              <a:schemeClr val="tx2"/>
            </a:solidFill>
            <a:prstDash val="solid"/>
            <a:headEnd type="none" w="med" len="med"/>
            <a:tailEnd type="none" w="med" len="med"/>
          </a:ln>
        </p:spPr>
      </p:sp>
      <p:sp>
        <p:nvSpPr>
          <p:cNvPr id="395277" name="Line 15"/>
          <p:cNvSpPr/>
          <p:nvPr/>
        </p:nvSpPr>
        <p:spPr>
          <a:xfrm flipV="1">
            <a:off x="6786563" y="5294313"/>
            <a:ext cx="0" cy="100012"/>
          </a:xfrm>
          <a:prstGeom prst="line">
            <a:avLst/>
          </a:prstGeom>
          <a:ln w="19050" cap="flat" cmpd="sng">
            <a:solidFill>
              <a:schemeClr val="tx2"/>
            </a:solidFill>
            <a:prstDash val="solid"/>
            <a:headEnd type="none" w="med" len="med"/>
            <a:tailEnd type="none" w="med" len="med"/>
          </a:ln>
        </p:spPr>
      </p:sp>
      <p:sp>
        <p:nvSpPr>
          <p:cNvPr id="395278" name="Oval 16"/>
          <p:cNvSpPr/>
          <p:nvPr/>
        </p:nvSpPr>
        <p:spPr>
          <a:xfrm>
            <a:off x="8143875" y="5151438"/>
            <a:ext cx="88900" cy="889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dirty="0">
              <a:ea typeface="楷体_GB2312" pitchFamily="1" charset="-122"/>
            </a:endParaRPr>
          </a:p>
        </p:txBody>
      </p:sp>
      <p:sp>
        <p:nvSpPr>
          <p:cNvPr id="395279" name="Oval 17"/>
          <p:cNvSpPr/>
          <p:nvPr/>
        </p:nvSpPr>
        <p:spPr>
          <a:xfrm>
            <a:off x="7453313" y="4889500"/>
            <a:ext cx="88900" cy="889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dirty="0">
              <a:ea typeface="楷体_GB2312" pitchFamily="1" charset="-122"/>
            </a:endParaRPr>
          </a:p>
        </p:txBody>
      </p:sp>
      <p:sp>
        <p:nvSpPr>
          <p:cNvPr id="395280" name="Oval 18"/>
          <p:cNvSpPr/>
          <p:nvPr/>
        </p:nvSpPr>
        <p:spPr>
          <a:xfrm>
            <a:off x="6748463" y="4527550"/>
            <a:ext cx="88900" cy="889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dirty="0">
              <a:ea typeface="楷体_GB2312" pitchFamily="1" charset="-122"/>
            </a:endParaRPr>
          </a:p>
        </p:txBody>
      </p:sp>
      <p:sp>
        <p:nvSpPr>
          <p:cNvPr id="395281" name="Oval 19"/>
          <p:cNvSpPr/>
          <p:nvPr/>
        </p:nvSpPr>
        <p:spPr>
          <a:xfrm>
            <a:off x="6057900" y="3979863"/>
            <a:ext cx="88900" cy="889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dirty="0">
              <a:ea typeface="楷体_GB2312" pitchFamily="1" charset="-122"/>
            </a:endParaRPr>
          </a:p>
        </p:txBody>
      </p:sp>
      <p:sp>
        <p:nvSpPr>
          <p:cNvPr id="395282" name="Oval 20"/>
          <p:cNvSpPr/>
          <p:nvPr/>
        </p:nvSpPr>
        <p:spPr>
          <a:xfrm>
            <a:off x="5353050" y="4046538"/>
            <a:ext cx="88900" cy="889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dirty="0">
              <a:ea typeface="楷体_GB2312" pitchFamily="1" charset="-122"/>
            </a:endParaRPr>
          </a:p>
        </p:txBody>
      </p:sp>
      <p:sp>
        <p:nvSpPr>
          <p:cNvPr id="395283" name="Oval 21"/>
          <p:cNvSpPr/>
          <p:nvPr/>
        </p:nvSpPr>
        <p:spPr>
          <a:xfrm>
            <a:off x="4662488" y="3484563"/>
            <a:ext cx="88900" cy="889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dirty="0">
              <a:ea typeface="楷体_GB2312" pitchFamily="1" charset="-122"/>
            </a:endParaRPr>
          </a:p>
        </p:txBody>
      </p:sp>
      <p:sp>
        <p:nvSpPr>
          <p:cNvPr id="395284" name="Oval 22"/>
          <p:cNvSpPr/>
          <p:nvPr/>
        </p:nvSpPr>
        <p:spPr>
          <a:xfrm>
            <a:off x="3971925" y="3365500"/>
            <a:ext cx="88900" cy="889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dirty="0">
              <a:ea typeface="楷体_GB2312" pitchFamily="1" charset="-122"/>
            </a:endParaRPr>
          </a:p>
        </p:txBody>
      </p:sp>
      <p:sp>
        <p:nvSpPr>
          <p:cNvPr id="395285" name="Oval 23"/>
          <p:cNvSpPr/>
          <p:nvPr/>
        </p:nvSpPr>
        <p:spPr>
          <a:xfrm>
            <a:off x="3252788" y="3146425"/>
            <a:ext cx="88900" cy="88900"/>
          </a:xfrm>
          <a:prstGeom prst="ellipse">
            <a:avLst/>
          </a:prstGeom>
          <a:solidFill>
            <a:schemeClr val="hlink"/>
          </a:solidFill>
          <a:ln w="9525" cap="flat" cmpd="sng">
            <a:solidFill>
              <a:schemeClr val="hlink"/>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dirty="0">
              <a:ea typeface="楷体_GB2312" pitchFamily="1" charset="-122"/>
            </a:endParaRPr>
          </a:p>
        </p:txBody>
      </p:sp>
      <p:sp>
        <p:nvSpPr>
          <p:cNvPr id="395286" name="Rectangle 24"/>
          <p:cNvSpPr/>
          <p:nvPr/>
        </p:nvSpPr>
        <p:spPr>
          <a:xfrm>
            <a:off x="2623186" y="4537075"/>
            <a:ext cx="309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5</a:t>
            </a:r>
            <a:endParaRPr lang="en-US" altLang="zh-CN" sz="2000" dirty="0">
              <a:ea typeface="楷体_GB2312" pitchFamily="1" charset="-122"/>
            </a:endParaRPr>
          </a:p>
        </p:txBody>
      </p:sp>
      <p:sp>
        <p:nvSpPr>
          <p:cNvPr id="395287" name="Rectangle 25"/>
          <p:cNvSpPr/>
          <p:nvPr/>
        </p:nvSpPr>
        <p:spPr>
          <a:xfrm>
            <a:off x="2502535" y="3779838"/>
            <a:ext cx="436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10</a:t>
            </a:r>
            <a:endParaRPr lang="en-US" altLang="zh-CN" sz="2000" dirty="0">
              <a:ea typeface="楷体_GB2312" pitchFamily="1" charset="-122"/>
            </a:endParaRPr>
          </a:p>
        </p:txBody>
      </p:sp>
      <p:sp>
        <p:nvSpPr>
          <p:cNvPr id="395288" name="Rectangle 26"/>
          <p:cNvSpPr/>
          <p:nvPr/>
        </p:nvSpPr>
        <p:spPr>
          <a:xfrm>
            <a:off x="2502535" y="3094038"/>
            <a:ext cx="436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15</a:t>
            </a:r>
            <a:endParaRPr lang="en-US" altLang="zh-CN" sz="2000" dirty="0">
              <a:ea typeface="楷体_GB2312" pitchFamily="1" charset="-122"/>
            </a:endParaRPr>
          </a:p>
        </p:txBody>
      </p:sp>
      <p:sp>
        <p:nvSpPr>
          <p:cNvPr id="395289" name="Rectangle 27"/>
          <p:cNvSpPr/>
          <p:nvPr/>
        </p:nvSpPr>
        <p:spPr>
          <a:xfrm>
            <a:off x="3113723" y="2808288"/>
            <a:ext cx="6273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15.5</a:t>
            </a:r>
            <a:endParaRPr lang="en-US" altLang="zh-CN" sz="2000" dirty="0">
              <a:ea typeface="楷体_GB2312" pitchFamily="1" charset="-122"/>
            </a:endParaRPr>
          </a:p>
        </p:txBody>
      </p:sp>
      <p:sp>
        <p:nvSpPr>
          <p:cNvPr id="395290" name="Rectangle 28"/>
          <p:cNvSpPr/>
          <p:nvPr/>
        </p:nvSpPr>
        <p:spPr>
          <a:xfrm>
            <a:off x="3785236" y="2965450"/>
            <a:ext cx="6273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14.1</a:t>
            </a:r>
            <a:endParaRPr lang="en-US" altLang="zh-CN" sz="2000" dirty="0">
              <a:ea typeface="楷体_GB2312" pitchFamily="1" charset="-122"/>
            </a:endParaRPr>
          </a:p>
        </p:txBody>
      </p:sp>
      <p:sp>
        <p:nvSpPr>
          <p:cNvPr id="395291" name="Rectangle 29"/>
          <p:cNvSpPr/>
          <p:nvPr/>
        </p:nvSpPr>
        <p:spPr>
          <a:xfrm>
            <a:off x="4485323" y="3122613"/>
            <a:ext cx="6273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13.0</a:t>
            </a:r>
            <a:endParaRPr lang="en-US" altLang="zh-CN" sz="2000" dirty="0">
              <a:ea typeface="楷体_GB2312" pitchFamily="1" charset="-122"/>
            </a:endParaRPr>
          </a:p>
        </p:txBody>
      </p:sp>
      <p:sp>
        <p:nvSpPr>
          <p:cNvPr id="395292" name="Rectangle 30"/>
          <p:cNvSpPr/>
          <p:nvPr/>
        </p:nvSpPr>
        <p:spPr>
          <a:xfrm>
            <a:off x="5206048" y="3608388"/>
            <a:ext cx="5003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9.3</a:t>
            </a:r>
            <a:endParaRPr lang="en-US" altLang="zh-CN" sz="2000" dirty="0">
              <a:ea typeface="楷体_GB2312" pitchFamily="1" charset="-122"/>
            </a:endParaRPr>
          </a:p>
        </p:txBody>
      </p:sp>
      <p:sp>
        <p:nvSpPr>
          <p:cNvPr id="395293" name="Rectangle 31"/>
          <p:cNvSpPr/>
          <p:nvPr/>
        </p:nvSpPr>
        <p:spPr>
          <a:xfrm>
            <a:off x="5848985" y="3622675"/>
            <a:ext cx="5003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9.5</a:t>
            </a:r>
            <a:endParaRPr lang="en-US" altLang="zh-CN" sz="2000" dirty="0">
              <a:ea typeface="楷体_GB2312" pitchFamily="1" charset="-122"/>
            </a:endParaRPr>
          </a:p>
        </p:txBody>
      </p:sp>
      <p:sp>
        <p:nvSpPr>
          <p:cNvPr id="395294" name="Rectangle 32"/>
          <p:cNvSpPr/>
          <p:nvPr/>
        </p:nvSpPr>
        <p:spPr>
          <a:xfrm>
            <a:off x="6677660" y="4137025"/>
            <a:ext cx="5003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5.6</a:t>
            </a:r>
            <a:endParaRPr lang="en-US" altLang="zh-CN" sz="2000" dirty="0">
              <a:ea typeface="楷体_GB2312" pitchFamily="1" charset="-122"/>
            </a:endParaRPr>
          </a:p>
        </p:txBody>
      </p:sp>
      <p:sp>
        <p:nvSpPr>
          <p:cNvPr id="395295" name="Rectangle 33"/>
          <p:cNvSpPr/>
          <p:nvPr/>
        </p:nvSpPr>
        <p:spPr>
          <a:xfrm>
            <a:off x="7292023" y="4494213"/>
            <a:ext cx="5003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3.2</a:t>
            </a:r>
            <a:endParaRPr lang="en-US" altLang="zh-CN" sz="2000" dirty="0">
              <a:ea typeface="楷体_GB2312" pitchFamily="1" charset="-122"/>
            </a:endParaRPr>
          </a:p>
        </p:txBody>
      </p:sp>
      <p:sp>
        <p:nvSpPr>
          <p:cNvPr id="395296" name="Rectangle 34"/>
          <p:cNvSpPr/>
          <p:nvPr/>
        </p:nvSpPr>
        <p:spPr>
          <a:xfrm>
            <a:off x="7934960" y="4779963"/>
            <a:ext cx="5003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1.4</a:t>
            </a:r>
            <a:endParaRPr lang="en-US" altLang="zh-CN" sz="2000" dirty="0">
              <a:ea typeface="楷体_GB2312" pitchFamily="1" charset="-122"/>
            </a:endParaRPr>
          </a:p>
        </p:txBody>
      </p:sp>
      <p:sp>
        <p:nvSpPr>
          <p:cNvPr id="395297" name="Rectangle 35"/>
          <p:cNvSpPr/>
          <p:nvPr/>
        </p:nvSpPr>
        <p:spPr>
          <a:xfrm>
            <a:off x="3289141" y="5480050"/>
            <a:ext cx="55803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1980   1981   1982   1983   1984   1985   1986   1987</a:t>
            </a:r>
            <a:endParaRPr lang="en-US" altLang="zh-CN" sz="2000" dirty="0">
              <a:ea typeface="楷体_GB2312" pitchFamily="1" charset="-122"/>
            </a:endParaRPr>
          </a:p>
        </p:txBody>
      </p:sp>
      <p:sp>
        <p:nvSpPr>
          <p:cNvPr id="395298" name="Line 36"/>
          <p:cNvSpPr/>
          <p:nvPr/>
        </p:nvSpPr>
        <p:spPr>
          <a:xfrm flipV="1">
            <a:off x="8186738" y="5308600"/>
            <a:ext cx="0" cy="100013"/>
          </a:xfrm>
          <a:prstGeom prst="line">
            <a:avLst/>
          </a:prstGeom>
          <a:ln w="19050" cap="flat" cmpd="sng">
            <a:solidFill>
              <a:schemeClr val="tx2"/>
            </a:solidFill>
            <a:prstDash val="solid"/>
            <a:headEnd type="none" w="med" len="med"/>
            <a:tailEnd type="none" w="med" len="med"/>
          </a:ln>
        </p:spPr>
      </p:sp>
      <p:sp>
        <p:nvSpPr>
          <p:cNvPr id="395299" name="Line 37"/>
          <p:cNvSpPr/>
          <p:nvPr/>
        </p:nvSpPr>
        <p:spPr>
          <a:xfrm>
            <a:off x="3300413" y="3194050"/>
            <a:ext cx="714375" cy="214313"/>
          </a:xfrm>
          <a:prstGeom prst="line">
            <a:avLst/>
          </a:prstGeom>
          <a:ln w="28575" cap="flat" cmpd="sng">
            <a:solidFill>
              <a:srgbClr val="FF3300"/>
            </a:solidFill>
            <a:prstDash val="solid"/>
            <a:headEnd type="none" w="med" len="med"/>
            <a:tailEnd type="none" w="med" len="med"/>
          </a:ln>
        </p:spPr>
      </p:sp>
      <p:sp>
        <p:nvSpPr>
          <p:cNvPr id="395300" name="Line 38"/>
          <p:cNvSpPr/>
          <p:nvPr/>
        </p:nvSpPr>
        <p:spPr>
          <a:xfrm>
            <a:off x="4014788" y="3408363"/>
            <a:ext cx="700087" cy="114300"/>
          </a:xfrm>
          <a:prstGeom prst="line">
            <a:avLst/>
          </a:prstGeom>
          <a:ln w="28575" cap="flat" cmpd="sng">
            <a:solidFill>
              <a:srgbClr val="FF3300"/>
            </a:solidFill>
            <a:prstDash val="solid"/>
            <a:headEnd type="none" w="med" len="med"/>
            <a:tailEnd type="none" w="med" len="med"/>
          </a:ln>
        </p:spPr>
      </p:sp>
      <p:sp>
        <p:nvSpPr>
          <p:cNvPr id="395301" name="Line 39"/>
          <p:cNvSpPr/>
          <p:nvPr/>
        </p:nvSpPr>
        <p:spPr>
          <a:xfrm>
            <a:off x="4714875" y="3522663"/>
            <a:ext cx="685800" cy="571500"/>
          </a:xfrm>
          <a:prstGeom prst="line">
            <a:avLst/>
          </a:prstGeom>
          <a:ln w="28575" cap="flat" cmpd="sng">
            <a:solidFill>
              <a:srgbClr val="FF3300"/>
            </a:solidFill>
            <a:prstDash val="solid"/>
            <a:headEnd type="none" w="med" len="med"/>
            <a:tailEnd type="none" w="med" len="med"/>
          </a:ln>
        </p:spPr>
      </p:sp>
      <p:sp>
        <p:nvSpPr>
          <p:cNvPr id="395302" name="Line 40"/>
          <p:cNvSpPr/>
          <p:nvPr/>
        </p:nvSpPr>
        <p:spPr>
          <a:xfrm flipV="1">
            <a:off x="5400675" y="4008438"/>
            <a:ext cx="700088" cy="85725"/>
          </a:xfrm>
          <a:prstGeom prst="line">
            <a:avLst/>
          </a:prstGeom>
          <a:ln w="28575" cap="flat" cmpd="sng">
            <a:solidFill>
              <a:srgbClr val="FF3300"/>
            </a:solidFill>
            <a:prstDash val="solid"/>
            <a:headEnd type="none" w="med" len="med"/>
            <a:tailEnd type="none" w="med" len="med"/>
          </a:ln>
        </p:spPr>
      </p:sp>
      <p:sp>
        <p:nvSpPr>
          <p:cNvPr id="395303" name="Line 41"/>
          <p:cNvSpPr/>
          <p:nvPr/>
        </p:nvSpPr>
        <p:spPr>
          <a:xfrm>
            <a:off x="6100763" y="4008438"/>
            <a:ext cx="685800" cy="571500"/>
          </a:xfrm>
          <a:prstGeom prst="line">
            <a:avLst/>
          </a:prstGeom>
          <a:ln w="28575" cap="flat" cmpd="sng">
            <a:solidFill>
              <a:srgbClr val="FF3300"/>
            </a:solidFill>
            <a:prstDash val="solid"/>
            <a:headEnd type="none" w="med" len="med"/>
            <a:tailEnd type="none" w="med" len="med"/>
          </a:ln>
        </p:spPr>
      </p:sp>
      <p:sp>
        <p:nvSpPr>
          <p:cNvPr id="395304" name="Line 42"/>
          <p:cNvSpPr/>
          <p:nvPr/>
        </p:nvSpPr>
        <p:spPr>
          <a:xfrm>
            <a:off x="6786563" y="4579938"/>
            <a:ext cx="714375" cy="357187"/>
          </a:xfrm>
          <a:prstGeom prst="line">
            <a:avLst/>
          </a:prstGeom>
          <a:ln w="28575" cap="flat" cmpd="sng">
            <a:solidFill>
              <a:srgbClr val="FF3300"/>
            </a:solidFill>
            <a:prstDash val="solid"/>
            <a:headEnd type="none" w="med" len="med"/>
            <a:tailEnd type="none" w="med" len="med"/>
          </a:ln>
        </p:spPr>
      </p:sp>
      <p:sp>
        <p:nvSpPr>
          <p:cNvPr id="395305" name="Line 43"/>
          <p:cNvSpPr/>
          <p:nvPr/>
        </p:nvSpPr>
        <p:spPr>
          <a:xfrm>
            <a:off x="7500938" y="4937125"/>
            <a:ext cx="685800" cy="257175"/>
          </a:xfrm>
          <a:prstGeom prst="line">
            <a:avLst/>
          </a:prstGeom>
          <a:ln w="28575" cap="flat" cmpd="sng">
            <a:solidFill>
              <a:srgbClr val="FF3300"/>
            </a:solidFill>
            <a:prstDash val="solid"/>
            <a:headEnd type="none" w="med" len="med"/>
            <a:tailEnd type="none" w="med" len="med"/>
          </a:ln>
        </p:spPr>
      </p:sp>
      <p:sp>
        <p:nvSpPr>
          <p:cNvPr id="395306" name="Rectangle 44"/>
          <p:cNvSpPr/>
          <p:nvPr/>
        </p:nvSpPr>
        <p:spPr>
          <a:xfrm>
            <a:off x="9283383" y="5157788"/>
            <a:ext cx="120396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楷体_GB2312" pitchFamily="1" charset="-122"/>
              </a:rPr>
              <a:t>时间，年</a:t>
            </a:r>
            <a:endParaRPr lang="zh-CN" altLang="en-US" sz="2000" dirty="0">
              <a:ea typeface="楷体_GB2312" pitchFamily="1" charset="-122"/>
            </a:endParaRPr>
          </a:p>
        </p:txBody>
      </p:sp>
      <p:sp>
        <p:nvSpPr>
          <p:cNvPr id="395307" name="Rectangle 45"/>
          <p:cNvSpPr/>
          <p:nvPr/>
        </p:nvSpPr>
        <p:spPr>
          <a:xfrm>
            <a:off x="2102644" y="3365500"/>
            <a:ext cx="43815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楷体_GB2312" pitchFamily="1" charset="-122"/>
              </a:rPr>
              <a:t>负</a:t>
            </a:r>
            <a:endParaRPr lang="zh-CN" altLang="en-US" sz="2000" dirty="0">
              <a:ea typeface="楷体_GB2312" pitchFamily="1" charset="-122"/>
            </a:endParaRPr>
          </a:p>
        </p:txBody>
      </p:sp>
      <p:sp>
        <p:nvSpPr>
          <p:cNvPr id="395308" name="Rectangle 46"/>
          <p:cNvSpPr/>
          <p:nvPr/>
        </p:nvSpPr>
        <p:spPr>
          <a:xfrm>
            <a:off x="2088357" y="3679825"/>
            <a:ext cx="43815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楷体_GB2312" pitchFamily="1" charset="-122"/>
              </a:rPr>
              <a:t>伤</a:t>
            </a:r>
            <a:endParaRPr lang="zh-CN" altLang="en-US" sz="2000" dirty="0">
              <a:ea typeface="楷体_GB2312" pitchFamily="1" charset="-122"/>
            </a:endParaRPr>
          </a:p>
        </p:txBody>
      </p:sp>
      <p:sp>
        <p:nvSpPr>
          <p:cNvPr id="395309" name="Rectangle 47"/>
          <p:cNvSpPr/>
          <p:nvPr/>
        </p:nvSpPr>
        <p:spPr>
          <a:xfrm>
            <a:off x="2088357" y="4022725"/>
            <a:ext cx="43815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楷体_GB2312" pitchFamily="1" charset="-122"/>
              </a:rPr>
              <a:t>频</a:t>
            </a:r>
            <a:endParaRPr lang="zh-CN" altLang="en-US" sz="2000" dirty="0">
              <a:ea typeface="楷体_GB2312" pitchFamily="1" charset="-122"/>
            </a:endParaRPr>
          </a:p>
        </p:txBody>
      </p:sp>
      <p:sp>
        <p:nvSpPr>
          <p:cNvPr id="395310" name="Rectangle 48"/>
          <p:cNvSpPr/>
          <p:nvPr/>
        </p:nvSpPr>
        <p:spPr>
          <a:xfrm>
            <a:off x="2088357" y="4379913"/>
            <a:ext cx="43815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楷体_GB2312" pitchFamily="1" charset="-122"/>
              </a:rPr>
              <a:t>率</a:t>
            </a:r>
            <a:endParaRPr lang="zh-CN" altLang="en-US" sz="2000" dirty="0">
              <a:ea typeface="楷体_GB2312" pitchFamily="1" charset="-122"/>
            </a:endParaRPr>
          </a:p>
        </p:txBody>
      </p:sp>
      <p:sp>
        <p:nvSpPr>
          <p:cNvPr id="395311" name="Rectangle 49"/>
          <p:cNvSpPr/>
          <p:nvPr/>
        </p:nvSpPr>
        <p:spPr>
          <a:xfrm>
            <a:off x="2067560" y="4722813"/>
            <a:ext cx="436880" cy="398780"/>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2000" dirty="0">
                <a:ea typeface="楷体_GB2312" pitchFamily="1" charset="-122"/>
              </a:rPr>
              <a:t>%</a:t>
            </a:r>
            <a:endParaRPr lang="en-US" altLang="zh-CN" sz="2000" dirty="0">
              <a:ea typeface="楷体_GB2312" pitchFamily="1" charset="-122"/>
            </a:endParaRPr>
          </a:p>
        </p:txBody>
      </p:sp>
      <p:sp>
        <p:nvSpPr>
          <p:cNvPr id="395312" name="Line 50"/>
          <p:cNvSpPr/>
          <p:nvPr/>
        </p:nvSpPr>
        <p:spPr>
          <a:xfrm>
            <a:off x="2963863" y="4687888"/>
            <a:ext cx="5616575" cy="0"/>
          </a:xfrm>
          <a:prstGeom prst="line">
            <a:avLst/>
          </a:prstGeom>
          <a:ln w="9525" cap="flat" cmpd="sng">
            <a:solidFill>
              <a:schemeClr val="accent2"/>
            </a:solidFill>
            <a:prstDash val="solid"/>
            <a:headEnd type="none" w="med" len="med"/>
            <a:tailEnd type="none" w="med" len="med"/>
          </a:ln>
        </p:spPr>
      </p:sp>
      <p:sp>
        <p:nvSpPr>
          <p:cNvPr id="395313" name="Line 51"/>
          <p:cNvSpPr/>
          <p:nvPr/>
        </p:nvSpPr>
        <p:spPr>
          <a:xfrm>
            <a:off x="2927350" y="3968750"/>
            <a:ext cx="5616575" cy="0"/>
          </a:xfrm>
          <a:prstGeom prst="line">
            <a:avLst/>
          </a:prstGeom>
          <a:ln w="9525" cap="flat" cmpd="sng">
            <a:solidFill>
              <a:schemeClr val="accent2"/>
            </a:solidFill>
            <a:prstDash val="solid"/>
            <a:headEnd type="none" w="med" len="med"/>
            <a:tailEnd type="none" w="med" len="med"/>
          </a:ln>
        </p:spPr>
      </p:sp>
      <p:sp>
        <p:nvSpPr>
          <p:cNvPr id="395314" name="Line 52"/>
          <p:cNvSpPr/>
          <p:nvPr/>
        </p:nvSpPr>
        <p:spPr>
          <a:xfrm>
            <a:off x="2963863" y="3284538"/>
            <a:ext cx="5616575" cy="0"/>
          </a:xfrm>
          <a:prstGeom prst="line">
            <a:avLst/>
          </a:prstGeom>
          <a:ln w="9525" cap="flat" cmpd="sng">
            <a:solidFill>
              <a:schemeClr val="accent2"/>
            </a:solidFill>
            <a:prstDash val="solid"/>
            <a:headEnd type="none" w="med" len="med"/>
            <a:tailEnd type="none" w="med" len="med"/>
          </a:ln>
        </p:spPr>
      </p:sp>
    </p:spTree>
  </p:cSld>
  <p:clrMapOvr>
    <a:masterClrMapping/>
  </p:clrMapOvr>
  <p:transition>
    <p:blinds dir="vert"/>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731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397315" name="Rectangle 2"/>
          <p:cNvSpPr>
            <a:spLocks noGrp="1"/>
          </p:cNvSpPr>
          <p:nvPr>
            <p:ph type="title"/>
          </p:nvPr>
        </p:nvSpPr>
        <p:spPr/>
        <p:txBody>
          <a:bodyPr vert="horz" wrap="square" lIns="91440" tIns="45720" rIns="91440" bIns="45720" anchor="ctr" anchorCtr="0"/>
          <a:p>
            <a:pPr eaLnBrk="1" hangingPunct="1"/>
            <a:r>
              <a:rPr lang="zh-CN" altLang="en-US" sz="2400" dirty="0">
                <a:solidFill>
                  <a:srgbClr val="FF0000"/>
                </a:solidFill>
              </a:rPr>
              <a:t>三、 </a:t>
            </a:r>
            <a:r>
              <a:rPr lang="en-US" altLang="zh-CN" sz="2400" dirty="0">
                <a:solidFill>
                  <a:srgbClr val="FF0000"/>
                </a:solidFill>
              </a:rPr>
              <a:t>水利施工企业事故管理台帐</a:t>
            </a:r>
            <a:r>
              <a:rPr lang="en-US" altLang="zh-CN" dirty="0"/>
              <a:t> </a:t>
            </a:r>
            <a:endParaRPr lang="en-US" altLang="zh-CN" dirty="0"/>
          </a:p>
        </p:txBody>
      </p:sp>
      <p:sp>
        <p:nvSpPr>
          <p:cNvPr id="397316" name="Rectangle 3"/>
          <p:cNvSpPr>
            <a:spLocks noGrp="1"/>
          </p:cNvSpPr>
          <p:nvPr>
            <p:ph type="body"/>
          </p:nvPr>
        </p:nvSpPr>
        <p:spPr>
          <a:xfrm>
            <a:off x="2209800" y="1557338"/>
            <a:ext cx="7772400" cy="3384550"/>
          </a:xfrm>
        </p:spPr>
        <p:txBody>
          <a:bodyPr vert="horz" wrap="square" lIns="91440" tIns="45720" rIns="91440" bIns="45720" anchor="t" anchorCtr="0"/>
          <a:p>
            <a:pPr marL="0" indent="541655" eaLnBrk="1" hangingPunct="1">
              <a:buFont typeface="Wingdings" panose="05000000000000000000" pitchFamily="2" charset="2"/>
              <a:buNone/>
            </a:pPr>
            <a:r>
              <a:rPr lang="zh-CN" altLang="en-US" sz="2400" dirty="0"/>
              <a:t>水利施工企业应建立事故管理台帐，对企业发生的各种事故，包括险肇事故、轻伤事故、死亡事故等，进行统计分析，并建档管理。</a:t>
            </a:r>
            <a:endParaRPr lang="zh-CN" altLang="en-US" sz="2400" dirty="0"/>
          </a:p>
          <a:p>
            <a:pPr marL="0" indent="541655" eaLnBrk="1" hangingPunct="1">
              <a:buFont typeface="Wingdings" panose="05000000000000000000" pitchFamily="2" charset="2"/>
              <a:buNone/>
            </a:pPr>
            <a:r>
              <a:rPr lang="zh-CN" altLang="en-US" sz="2400" dirty="0"/>
              <a:t>事故管理台帐的内容应该包括：编号，事故的名称，事故的性质（责任事故、非责任事故），事故发生的时间、地点、人员，事故处理的过程，事故原因分析，事故处理总结，事故的照片和影响资料等。</a:t>
            </a:r>
            <a:endParaRPr lang="zh-CN" altLang="en-US" sz="2400" dirty="0"/>
          </a:p>
        </p:txBody>
      </p:sp>
    </p:spTree>
  </p:cSld>
  <p:clrMapOvr>
    <a:masterClrMapping/>
  </p:clrMapOvr>
  <p:transition>
    <p:blinds dir="vert"/>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1"/>
          <p:cNvSpPr txBox="1">
            <a:spLocks noChangeArrowheads="1"/>
          </p:cNvSpPr>
          <p:nvPr/>
        </p:nvSpPr>
        <p:spPr bwMode="auto">
          <a:xfrm>
            <a:off x="2351088" y="1044025"/>
            <a:ext cx="6409208"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28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3.13</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绩效评定和持续改进</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
        <p:nvSpPr>
          <p:cNvPr id="7" name="Text Box 2"/>
          <p:cNvSpPr txBox="1">
            <a:spLocks noChangeArrowheads="1"/>
          </p:cNvSpPr>
          <p:nvPr/>
        </p:nvSpPr>
        <p:spPr bwMode="auto">
          <a:xfrm>
            <a:off x="2351088" y="2349500"/>
            <a:ext cx="7550150" cy="3047365"/>
          </a:xfrm>
          <a:prstGeom prst="rect">
            <a:avLst/>
          </a:prstGeom>
          <a:noFill/>
          <a:ln>
            <a:noFill/>
          </a:ln>
        </p:spPr>
        <p:style>
          <a:lnRef idx="1">
            <a:schemeClr val="dk1"/>
          </a:lnRef>
          <a:fillRef idx="2">
            <a:schemeClr val="dk1"/>
          </a:fillRef>
          <a:effectRef idx="1">
            <a:schemeClr val="dk1"/>
          </a:effectRef>
          <a:fontRef idx="minor">
            <a:schemeClr val="dk1"/>
          </a:fontRef>
        </p:style>
        <p:txBody>
          <a:bodyPr lIns="90000" tIns="46800" rIns="90000" bIns="46800">
            <a:spAutoFit/>
          </a:bodyPr>
          <a:lstStyle>
            <a:lvl1pPr>
              <a:defRPr kumimoji="1" sz="2800">
                <a:solidFill>
                  <a:schemeClr val="tx1"/>
                </a:solidFill>
                <a:latin typeface="Times New Roman" panose="02020603050405020304" pitchFamily="18" charset="0"/>
                <a:ea typeface="楷体_GB2312" pitchFamily="1" charset="-122"/>
              </a:defRPr>
            </a:lvl1pPr>
            <a:lvl2pPr marL="742950" indent="-285750">
              <a:defRPr kumimoji="1" sz="2800">
                <a:solidFill>
                  <a:schemeClr val="tx1"/>
                </a:solidFill>
                <a:latin typeface="Times New Roman" panose="02020603050405020304" pitchFamily="18" charset="0"/>
                <a:ea typeface="楷体_GB2312" pitchFamily="1" charset="-122"/>
              </a:defRPr>
            </a:lvl2pPr>
            <a:lvl3pPr marL="1143000" indent="-228600">
              <a:defRPr kumimoji="1" sz="2800">
                <a:solidFill>
                  <a:schemeClr val="tx1"/>
                </a:solidFill>
                <a:latin typeface="Times New Roman" panose="02020603050405020304" pitchFamily="18" charset="0"/>
                <a:ea typeface="楷体_GB2312" pitchFamily="1" charset="-122"/>
              </a:defRPr>
            </a:lvl3pPr>
            <a:lvl4pPr marL="1600200" indent="-228600">
              <a:defRPr kumimoji="1" sz="2800">
                <a:solidFill>
                  <a:schemeClr val="tx1"/>
                </a:solidFill>
                <a:latin typeface="Times New Roman" panose="02020603050405020304" pitchFamily="18" charset="0"/>
                <a:ea typeface="楷体_GB2312" pitchFamily="1" charset="-122"/>
              </a:defRPr>
            </a:lvl4pPr>
            <a:lvl5pPr marL="2057400" indent="-228600">
              <a:defRPr kumimoji="1"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9pPr>
          </a:lstStyle>
          <a:p>
            <a:pPr marL="0" marR="0" lvl="0" indent="533400" algn="l" defTabSz="914400" rtl="0" eaLnBrk="0" fontAlgn="base" latinLnBrk="0" hangingPunct="0">
              <a:lnSpc>
                <a:spcPct val="10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rPr>
              <a:t>企业应每年至少一次对本单位安全生产标准化的实施情况进行评定，验证各项安全生产制度措施的适宜性、充分性和有效性，检查安全生产工作目标、指标的完成情况。</a:t>
            </a:r>
            <a:endPar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rPr>
              <a:t>企业主要负责人应对绩效评定工作全面负责。评定工作应形成正式文件，并将结果向所有部门、所属单位和从业人员通报，作为年度考评的重要依据。</a:t>
            </a:r>
            <a:endPar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rPr>
              <a:t>企业发生死亡事故后应重新进行评定。</a:t>
            </a:r>
            <a:endPar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2" name="矩形 1"/>
          <p:cNvSpPr/>
          <p:nvPr/>
        </p:nvSpPr>
        <p:spPr>
          <a:xfrm>
            <a:off x="2351088" y="1671191"/>
            <a:ext cx="5473103"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3.13.1  </a:t>
            </a:r>
            <a:r>
              <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绩效评定</a:t>
            </a:r>
            <a:endPar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2"/>
          <p:cNvSpPr txBox="1">
            <a:spLocks noChangeArrowheads="1"/>
          </p:cNvSpPr>
          <p:nvPr/>
        </p:nvSpPr>
        <p:spPr bwMode="auto">
          <a:xfrm>
            <a:off x="2351088" y="2349500"/>
            <a:ext cx="7550150" cy="1939290"/>
          </a:xfrm>
          <a:prstGeom prst="rect">
            <a:avLst/>
          </a:prstGeom>
          <a:noFill/>
          <a:ln>
            <a:noFill/>
          </a:ln>
        </p:spPr>
        <p:style>
          <a:lnRef idx="1">
            <a:schemeClr val="dk1"/>
          </a:lnRef>
          <a:fillRef idx="2">
            <a:schemeClr val="dk1"/>
          </a:fillRef>
          <a:effectRef idx="1">
            <a:schemeClr val="dk1"/>
          </a:effectRef>
          <a:fontRef idx="minor">
            <a:schemeClr val="dk1"/>
          </a:fontRef>
        </p:style>
        <p:txBody>
          <a:bodyPr lIns="90000" tIns="46800" rIns="90000" bIns="46800">
            <a:spAutoFit/>
          </a:bodyPr>
          <a:lstStyle>
            <a:lvl1pPr>
              <a:defRPr kumimoji="1" sz="2800">
                <a:solidFill>
                  <a:schemeClr val="tx1"/>
                </a:solidFill>
                <a:latin typeface="Times New Roman" panose="02020603050405020304" pitchFamily="18" charset="0"/>
                <a:ea typeface="楷体_GB2312" pitchFamily="1" charset="-122"/>
              </a:defRPr>
            </a:lvl1pPr>
            <a:lvl2pPr marL="742950" indent="-285750">
              <a:defRPr kumimoji="1" sz="2800">
                <a:solidFill>
                  <a:schemeClr val="tx1"/>
                </a:solidFill>
                <a:latin typeface="Times New Roman" panose="02020603050405020304" pitchFamily="18" charset="0"/>
                <a:ea typeface="楷体_GB2312" pitchFamily="1" charset="-122"/>
              </a:defRPr>
            </a:lvl2pPr>
            <a:lvl3pPr marL="1143000" indent="-228600">
              <a:defRPr kumimoji="1" sz="2800">
                <a:solidFill>
                  <a:schemeClr val="tx1"/>
                </a:solidFill>
                <a:latin typeface="Times New Roman" panose="02020603050405020304" pitchFamily="18" charset="0"/>
                <a:ea typeface="楷体_GB2312" pitchFamily="1" charset="-122"/>
              </a:defRPr>
            </a:lvl3pPr>
            <a:lvl4pPr marL="1600200" indent="-228600">
              <a:defRPr kumimoji="1" sz="2800">
                <a:solidFill>
                  <a:schemeClr val="tx1"/>
                </a:solidFill>
                <a:latin typeface="Times New Roman" panose="02020603050405020304" pitchFamily="18" charset="0"/>
                <a:ea typeface="楷体_GB2312" pitchFamily="1" charset="-122"/>
              </a:defRPr>
            </a:lvl4pPr>
            <a:lvl5pPr marL="2057400" indent="-228600">
              <a:defRPr kumimoji="1"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9pPr>
          </a:lstStyle>
          <a:p>
            <a:pPr marL="0" marR="0" lvl="0" indent="533400" algn="l" defTabSz="914400" rtl="0" eaLnBrk="0" fontAlgn="base" latinLnBrk="0" hangingPunct="0">
              <a:lnSpc>
                <a:spcPct val="10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rPr>
              <a:t>企业应根据安全生产标准化的评定结果和安全生产预警指数系统所反映的趋势，对安全生产目标、指标、规章制度、操作规程等进行修改完善，持续改进，不断提高安全绩效。</a:t>
            </a:r>
            <a:endPar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endParaRPr>
          </a:p>
          <a:p>
            <a:pPr marL="0" marR="0" lvl="0" indent="541655" algn="l" defTabSz="914400" rtl="0" eaLnBrk="0" fontAlgn="base" latinLnBrk="0" hangingPunct="0">
              <a:lnSpc>
                <a:spcPct val="100000"/>
              </a:lnSpc>
              <a:spcBef>
                <a:spcPct val="0"/>
              </a:spcBef>
              <a:spcAft>
                <a:spcPct val="0"/>
              </a:spcAft>
              <a:buClrTx/>
              <a:buSzTx/>
              <a:buFontTx/>
              <a:buNone/>
              <a:defRPr/>
            </a:pPr>
            <a:endPar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2" name="矩形 1"/>
          <p:cNvSpPr/>
          <p:nvPr/>
        </p:nvSpPr>
        <p:spPr>
          <a:xfrm>
            <a:off x="2351088" y="1484783"/>
            <a:ext cx="3024831"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5.13.2  </a:t>
            </a:r>
            <a:r>
              <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持续改进</a:t>
            </a:r>
            <a:endPar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3458" name="页脚占位符 4"/>
          <p:cNvSpPr txBox="1">
            <a:spLocks noGrp="1"/>
          </p:cNvSpPr>
          <p:nvPr/>
        </p:nvSpPr>
        <p:spPr>
          <a:xfrm>
            <a:off x="2286000" y="5943600"/>
            <a:ext cx="76962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zh-CN" altLang="en-US" sz="2000" b="1" dirty="0">
                <a:ea typeface="方正舒体" panose="02010601030101010101" pitchFamily="2" charset="-122"/>
              </a:rPr>
              <a:t>－－－－－－－－－－－－－－－－－－－－－－－－－－－－－</a:t>
            </a:r>
            <a:endParaRPr lang="zh-CN" altLang="en-US" sz="2000" b="1" dirty="0">
              <a:ea typeface="方正舒体" panose="02010601030101010101" pitchFamily="2" charset="-122"/>
            </a:endParaRPr>
          </a:p>
          <a:p>
            <a:pPr marL="0" lvl="0" indent="0" algn="ctr">
              <a:spcBef>
                <a:spcPct val="0"/>
              </a:spcBef>
              <a:buNone/>
            </a:pPr>
            <a:r>
              <a:rPr lang="zh-CN" altLang="en-US" sz="2000" b="1" dirty="0">
                <a:ea typeface="华文行楷" panose="02010800040101010101" pitchFamily="2" charset="-122"/>
              </a:rPr>
              <a:t> </a:t>
            </a:r>
            <a:endParaRPr lang="zh-CN" altLang="en-US" sz="2000" b="1" dirty="0">
              <a:ea typeface="华文行楷" panose="02010800040101010101" pitchFamily="2" charset="-122"/>
            </a:endParaRPr>
          </a:p>
        </p:txBody>
      </p:sp>
      <p:sp>
        <p:nvSpPr>
          <p:cNvPr id="403459" name="Rectangle 2"/>
          <p:cNvSpPr>
            <a:spLocks noGrp="1"/>
          </p:cNvSpPr>
          <p:nvPr>
            <p:ph type="body"/>
          </p:nvPr>
        </p:nvSpPr>
        <p:spPr>
          <a:xfrm>
            <a:off x="1919288" y="981075"/>
            <a:ext cx="8497887" cy="5184775"/>
          </a:xfrm>
        </p:spPr>
        <p:txBody>
          <a:bodyPr vert="horz" wrap="square" lIns="91440" tIns="45720" rIns="91440" bIns="45720" anchor="t" anchorCtr="0"/>
          <a:p>
            <a:pPr algn="ctr" eaLnBrk="1" hangingPunct="1">
              <a:lnSpc>
                <a:spcPct val="80000"/>
              </a:lnSpc>
              <a:buNone/>
            </a:pPr>
            <a:r>
              <a:rPr lang="zh-CN" altLang="en-US" sz="2400" b="1" dirty="0">
                <a:solidFill>
                  <a:srgbClr val="FF0000"/>
                </a:solidFill>
                <a:latin typeface="Arial" panose="020B0604020202020204" pitchFamily="34" charset="0"/>
              </a:rPr>
              <a:t> </a:t>
            </a:r>
            <a:endParaRPr lang="zh-CN" altLang="en-US" sz="2400" b="1" dirty="0">
              <a:solidFill>
                <a:srgbClr val="FF0000"/>
              </a:solidFill>
              <a:latin typeface="Arial" panose="020B0604020202020204" pitchFamily="34" charset="0"/>
            </a:endParaRPr>
          </a:p>
          <a:p>
            <a:pPr algn="just" eaLnBrk="1" hangingPunct="1">
              <a:lnSpc>
                <a:spcPct val="80000"/>
              </a:lnSpc>
            </a:pPr>
            <a:r>
              <a:rPr lang="en-US" altLang="zh-CN" sz="2400" b="1" dirty="0">
                <a:latin typeface="宋体" panose="02010600030101010101" pitchFamily="2" charset="-122"/>
                <a:ea typeface="仿宋_GB2312" pitchFamily="49" charset="-122"/>
              </a:rPr>
              <a:t>A.</a:t>
            </a:r>
            <a:r>
              <a:rPr lang="en-US" altLang="zh-CN" sz="2400" b="1" dirty="0">
                <a:latin typeface="宋体" panose="02010600030101010101" pitchFamily="2" charset="-122"/>
                <a:cs typeface="Times New Roman" panose="02020603050405020304" pitchFamily="18" charset="0"/>
              </a:rPr>
              <a:t> </a:t>
            </a:r>
            <a:r>
              <a:rPr lang="zh-CN" altLang="en-US" sz="2400" b="1" dirty="0">
                <a:latin typeface="宋体" panose="02010600030101010101" pitchFamily="2" charset="-122"/>
                <a:ea typeface="仿宋_GB2312" pitchFamily="49" charset="-122"/>
              </a:rPr>
              <a:t>国家安监总局批准的国家级安全生产培训机构；</a:t>
            </a:r>
            <a:endParaRPr lang="zh-CN" altLang="en-US" sz="2400" b="1" dirty="0">
              <a:latin typeface="宋体" panose="02010600030101010101" pitchFamily="2" charset="-122"/>
              <a:ea typeface="仿宋_GB2312" pitchFamily="49" charset="-122"/>
            </a:endParaRPr>
          </a:p>
          <a:p>
            <a:pPr algn="just" eaLnBrk="1" hangingPunct="1">
              <a:lnSpc>
                <a:spcPct val="80000"/>
              </a:lnSpc>
            </a:pPr>
            <a:r>
              <a:rPr lang="en-US" altLang="zh-CN" sz="2400" b="1" dirty="0">
                <a:latin typeface="宋体" panose="02010600030101010101" pitchFamily="2" charset="-122"/>
                <a:ea typeface="仿宋_GB2312" pitchFamily="49" charset="-122"/>
              </a:rPr>
              <a:t>B.</a:t>
            </a:r>
            <a:r>
              <a:rPr lang="en-US" altLang="zh-CN" sz="2400" b="1" dirty="0">
                <a:latin typeface="宋体" panose="02010600030101010101" pitchFamily="2" charset="-122"/>
                <a:cs typeface="Times New Roman" panose="02020603050405020304" pitchFamily="18" charset="0"/>
              </a:rPr>
              <a:t> </a:t>
            </a:r>
            <a:r>
              <a:rPr lang="zh-CN" altLang="en-US" sz="2400" b="1" dirty="0">
                <a:latin typeface="宋体" panose="02010600030101010101" pitchFamily="2" charset="-122"/>
                <a:ea typeface="仿宋_GB2312" pitchFamily="49" charset="-122"/>
              </a:rPr>
              <a:t>开办工业工程“安全工程方向”工程硕士研究生；</a:t>
            </a:r>
            <a:endParaRPr lang="zh-CN" altLang="en-US" sz="2400" b="1" dirty="0">
              <a:latin typeface="宋体" panose="02010600030101010101" pitchFamily="2" charset="-122"/>
              <a:ea typeface="仿宋_GB2312" pitchFamily="49" charset="-122"/>
            </a:endParaRPr>
          </a:p>
          <a:p>
            <a:pPr algn="just" eaLnBrk="1" hangingPunct="1">
              <a:lnSpc>
                <a:spcPct val="125000"/>
              </a:lnSpc>
            </a:pPr>
            <a:r>
              <a:rPr lang="en-US" altLang="zh-CN" sz="2400" b="1" dirty="0">
                <a:latin typeface="宋体" panose="02010600030101010101" pitchFamily="2" charset="-122"/>
                <a:ea typeface="仿宋_GB2312" pitchFamily="49" charset="-122"/>
              </a:rPr>
              <a:t>C. </a:t>
            </a:r>
            <a:r>
              <a:rPr lang="zh-CN" altLang="en-US" sz="2400" b="1" dirty="0">
                <a:latin typeface="宋体" panose="02010600030101010101" pitchFamily="2" charset="-122"/>
                <a:ea typeface="仿宋_GB2312" pitchFamily="49" charset="-122"/>
              </a:rPr>
              <a:t>从事工程建设安全管理信息系统、工程建设安全设施标准化、工程建设安全总体策划与咨询。</a:t>
            </a:r>
            <a:endParaRPr lang="zh-CN" altLang="en-US" sz="2400" b="1" dirty="0">
              <a:latin typeface="宋体" panose="02010600030101010101" pitchFamily="2" charset="-122"/>
              <a:ea typeface="仿宋_GB2312" pitchFamily="49" charset="-122"/>
            </a:endParaRPr>
          </a:p>
          <a:p>
            <a:pPr algn="just" eaLnBrk="1" hangingPunct="1">
              <a:lnSpc>
                <a:spcPct val="80000"/>
              </a:lnSpc>
            </a:pPr>
            <a:r>
              <a:rPr lang="en-US" altLang="zh-CN" sz="2400" b="1" dirty="0">
                <a:latin typeface="宋体" panose="02010600030101010101" pitchFamily="2" charset="-122"/>
                <a:ea typeface="仿宋_GB2312" pitchFamily="49" charset="-122"/>
              </a:rPr>
              <a:t>D. </a:t>
            </a:r>
            <a:r>
              <a:rPr lang="zh-CN" altLang="en-US" sz="2400" b="1" dirty="0">
                <a:latin typeface="宋体" panose="02010600030101010101" pitchFamily="2" charset="-122"/>
                <a:ea typeface="仿宋_GB2312" pitchFamily="49" charset="-122"/>
              </a:rPr>
              <a:t>运营“中国电力安全管理网”网站</a:t>
            </a:r>
            <a:endParaRPr lang="zh-CN" altLang="en-US" sz="2400" b="1" dirty="0">
              <a:latin typeface="宋体" panose="02010600030101010101" pitchFamily="2" charset="-122"/>
              <a:ea typeface="仿宋_GB2312" pitchFamily="49" charset="-122"/>
            </a:endParaRPr>
          </a:p>
          <a:p>
            <a:pPr algn="just" eaLnBrk="1" hangingPunct="1">
              <a:lnSpc>
                <a:spcPct val="80000"/>
              </a:lnSpc>
              <a:buNone/>
            </a:pPr>
            <a:r>
              <a:rPr lang="zh-CN" altLang="en-US" sz="2400" dirty="0">
                <a:latin typeface="宋体" panose="02010600030101010101" pitchFamily="2" charset="-122"/>
                <a:ea typeface="仿宋_GB2312" pitchFamily="49" charset="-122"/>
              </a:rPr>
              <a:t>       </a:t>
            </a:r>
            <a:r>
              <a:rPr lang="en-US" altLang="zh-CN" sz="2400" b="1" dirty="0">
                <a:solidFill>
                  <a:srgbClr val="FF0000"/>
                </a:solidFill>
                <a:latin typeface="宋体" panose="02010600030101010101" pitchFamily="2" charset="-122"/>
                <a:ea typeface="仿宋_GB2312" pitchFamily="49" charset="-122"/>
              </a:rPr>
              <a:t>www.powersafety.com.cn</a:t>
            </a:r>
            <a:endParaRPr lang="en-US" altLang="zh-CN" sz="2400" b="1" dirty="0">
              <a:solidFill>
                <a:srgbClr val="FF0000"/>
              </a:solidFill>
              <a:latin typeface="宋体" panose="02010600030101010101" pitchFamily="2" charset="-122"/>
              <a:ea typeface="仿宋_GB2312" pitchFamily="49" charset="-122"/>
            </a:endParaRPr>
          </a:p>
          <a:p>
            <a:pPr eaLnBrk="1" hangingPunct="1">
              <a:lnSpc>
                <a:spcPct val="80000"/>
              </a:lnSpc>
            </a:pPr>
            <a:r>
              <a:rPr lang="en-US" altLang="zh-CN" sz="2400" b="1" dirty="0">
                <a:latin typeface="宋体" panose="02010600030101010101" pitchFamily="2" charset="-122"/>
                <a:ea typeface="仿宋_GB2312" pitchFamily="49" charset="-122"/>
              </a:rPr>
              <a:t>E. </a:t>
            </a:r>
            <a:r>
              <a:rPr lang="zh-CN" altLang="en-US" sz="2400" b="1" dirty="0">
                <a:latin typeface="宋体" panose="02010600030101010101" pitchFamily="2" charset="-122"/>
                <a:ea typeface="仿宋_GB2312" pitchFamily="49" charset="-122"/>
              </a:rPr>
              <a:t>运营“中国水利安全网”网站</a:t>
            </a:r>
            <a:endParaRPr lang="zh-CN" altLang="en-US" sz="2400" b="1" dirty="0">
              <a:latin typeface="宋体" panose="02010600030101010101" pitchFamily="2" charset="-122"/>
              <a:ea typeface="仿宋_GB2312" pitchFamily="49" charset="-122"/>
            </a:endParaRPr>
          </a:p>
          <a:p>
            <a:pPr eaLnBrk="1" hangingPunct="1">
              <a:lnSpc>
                <a:spcPct val="80000"/>
              </a:lnSpc>
              <a:buNone/>
            </a:pPr>
            <a:r>
              <a:rPr lang="zh-CN" altLang="en-US" sz="2400" b="1" dirty="0">
                <a:solidFill>
                  <a:srgbClr val="FF0000"/>
                </a:solidFill>
                <a:latin typeface="宋体" panose="02010600030101010101" pitchFamily="2" charset="-122"/>
                <a:ea typeface="仿宋_GB2312" pitchFamily="49" charset="-122"/>
              </a:rPr>
              <a:t>       </a:t>
            </a:r>
            <a:r>
              <a:rPr lang="en-US" altLang="zh-CN" sz="2400" b="1" dirty="0">
                <a:solidFill>
                  <a:srgbClr val="FF0000"/>
                </a:solidFill>
                <a:latin typeface="宋体" panose="02010600030101010101" pitchFamily="2" charset="-122"/>
                <a:ea typeface="仿宋_GB2312" pitchFamily="49" charset="-122"/>
              </a:rPr>
              <a:t>www.chhsn.com.cn</a:t>
            </a:r>
            <a:endParaRPr lang="en-US" altLang="zh-CN" sz="2400" b="1" dirty="0">
              <a:latin typeface="宋体" panose="02010600030101010101" pitchFamily="2" charset="-122"/>
              <a:ea typeface="仿宋_GB2312" pitchFamily="49" charset="-122"/>
            </a:endParaRPr>
          </a:p>
          <a:p>
            <a:pPr eaLnBrk="1" hangingPunct="1">
              <a:lnSpc>
                <a:spcPct val="80000"/>
              </a:lnSpc>
            </a:pPr>
            <a:r>
              <a:rPr lang="en-US" altLang="zh-CN" sz="2400" b="1" dirty="0">
                <a:latin typeface="宋体" panose="02010600030101010101" pitchFamily="2" charset="-122"/>
                <a:ea typeface="仿宋_GB2312" pitchFamily="49" charset="-122"/>
              </a:rPr>
              <a:t>F. </a:t>
            </a:r>
            <a:r>
              <a:rPr lang="zh-CN" altLang="en-US" sz="2400" b="1" dirty="0">
                <a:latin typeface="宋体" panose="02010600030101010101" pitchFamily="2" charset="-122"/>
                <a:ea typeface="仿宋_GB2312" pitchFamily="49" charset="-122"/>
              </a:rPr>
              <a:t>运营“中国电力建设安全网”网站</a:t>
            </a:r>
            <a:endParaRPr lang="zh-CN" altLang="en-US" sz="2400" b="1" dirty="0">
              <a:latin typeface="宋体" panose="02010600030101010101" pitchFamily="2" charset="-122"/>
              <a:ea typeface="仿宋_GB2312" pitchFamily="49" charset="-122"/>
            </a:endParaRPr>
          </a:p>
          <a:p>
            <a:pPr eaLnBrk="1" hangingPunct="1">
              <a:lnSpc>
                <a:spcPct val="80000"/>
              </a:lnSpc>
              <a:buNone/>
            </a:pPr>
            <a:r>
              <a:rPr lang="zh-CN" altLang="en-US" sz="2400" b="1" dirty="0">
                <a:solidFill>
                  <a:srgbClr val="FF0000"/>
                </a:solidFill>
                <a:latin typeface="宋体" panose="02010600030101010101" pitchFamily="2" charset="-122"/>
                <a:ea typeface="仿宋_GB2312" pitchFamily="49" charset="-122"/>
              </a:rPr>
              <a:t>       </a:t>
            </a:r>
            <a:r>
              <a:rPr lang="en-US" altLang="zh-CN" sz="2400" b="1" dirty="0">
                <a:solidFill>
                  <a:srgbClr val="FF0000"/>
                </a:solidFill>
                <a:latin typeface="宋体" panose="02010600030101010101" pitchFamily="2" charset="-122"/>
                <a:ea typeface="仿宋_GB2312" pitchFamily="49" charset="-122"/>
              </a:rPr>
              <a:t>www.cepcs.com</a:t>
            </a:r>
            <a:endParaRPr lang="en-US" altLang="zh-CN" sz="2400" b="1" dirty="0">
              <a:latin typeface="宋体" panose="02010600030101010101" pitchFamily="2" charset="-122"/>
              <a:ea typeface="仿宋_GB2312" pitchFamily="49" charset="-122"/>
            </a:endParaRPr>
          </a:p>
          <a:p>
            <a:pPr eaLnBrk="1" hangingPunct="1">
              <a:lnSpc>
                <a:spcPct val="80000"/>
              </a:lnSpc>
            </a:pPr>
            <a:r>
              <a:rPr lang="en-US" altLang="zh-CN" sz="2400" b="1" dirty="0">
                <a:latin typeface="宋体" panose="02010600030101010101" pitchFamily="2" charset="-122"/>
                <a:ea typeface="仿宋_GB2312" pitchFamily="49" charset="-122"/>
              </a:rPr>
              <a:t>G. </a:t>
            </a:r>
            <a:r>
              <a:rPr lang="zh-CN" altLang="en-US" sz="2400" b="1" dirty="0">
                <a:latin typeface="宋体" panose="02010600030101010101" pitchFamily="2" charset="-122"/>
                <a:ea typeface="仿宋_GB2312" pitchFamily="49" charset="-122"/>
              </a:rPr>
              <a:t>运营“湖北安全生产信息网”网站</a:t>
            </a:r>
            <a:endParaRPr lang="zh-CN" altLang="en-US" sz="2400" b="1" dirty="0">
              <a:latin typeface="宋体" panose="02010600030101010101" pitchFamily="2" charset="-122"/>
              <a:ea typeface="仿宋_GB2312" pitchFamily="49" charset="-122"/>
            </a:endParaRPr>
          </a:p>
          <a:p>
            <a:pPr algn="just" eaLnBrk="1" hangingPunct="1">
              <a:lnSpc>
                <a:spcPct val="80000"/>
              </a:lnSpc>
              <a:buNone/>
            </a:pPr>
            <a:r>
              <a:rPr lang="zh-CN" altLang="en-US" sz="2400" b="1" dirty="0">
                <a:solidFill>
                  <a:srgbClr val="FF0000"/>
                </a:solidFill>
                <a:latin typeface="宋体" panose="02010600030101010101" pitchFamily="2" charset="-122"/>
                <a:ea typeface="仿宋_GB2312" pitchFamily="49" charset="-122"/>
              </a:rPr>
              <a:t>       </a:t>
            </a:r>
            <a:r>
              <a:rPr lang="en-US" altLang="zh-CN" sz="2400" b="1" dirty="0">
                <a:solidFill>
                  <a:srgbClr val="FF0000"/>
                </a:solidFill>
                <a:latin typeface="宋体" panose="02010600030101010101" pitchFamily="2" charset="-122"/>
                <a:ea typeface="仿宋_GB2312" pitchFamily="49" charset="-122"/>
              </a:rPr>
              <a:t>www.hbsafety.com.cn</a:t>
            </a:r>
            <a:endParaRPr lang="en-US" altLang="zh-CN" sz="2400" b="1" dirty="0">
              <a:solidFill>
                <a:srgbClr val="FF0000"/>
              </a:solidFill>
              <a:latin typeface="宋体" panose="02010600030101010101" pitchFamily="2" charset="-122"/>
              <a:ea typeface="仿宋_GB2312" pitchFamily="49" charset="-122"/>
            </a:endParaRPr>
          </a:p>
        </p:txBody>
      </p:sp>
    </p:spTree>
  </p:cSld>
  <p:clrMapOvr>
    <a:masterClrMapping/>
  </p:clrMapOvr>
  <p:transition>
    <p:random/>
  </p:transition>
</p:sld>
</file>

<file path=ppt/slides/slide19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2531" name="Text Box 3"/>
          <p:cNvSpPr txBox="1">
            <a:spLocks noChangeArrowheads="1"/>
          </p:cNvSpPr>
          <p:nvPr/>
        </p:nvSpPr>
        <p:spPr bwMode="gray">
          <a:xfrm>
            <a:off x="2063750" y="1196975"/>
            <a:ext cx="8208963" cy="4523105"/>
          </a:xfrm>
          <a:prstGeom prst="rect">
            <a:avLst/>
          </a:prstGeom>
          <a:noFill/>
          <a:ln>
            <a:noFill/>
          </a:ln>
          <a:effectLst/>
        </p:spPr>
        <p:txBody>
          <a:bodyPr>
            <a:spAutoFit/>
          </a:bodyPr>
          <a:lstStyle>
            <a:lvl1pPr>
              <a:defRPr sz="2800">
                <a:solidFill>
                  <a:schemeClr val="tx1"/>
                </a:solidFill>
                <a:latin typeface="Times New Roman" panose="02020603050405020304" pitchFamily="18" charset="0"/>
                <a:ea typeface="楷体_GB2312" pitchFamily="1" charset="-122"/>
              </a:defRPr>
            </a:lvl1pPr>
            <a:lvl2pPr marL="742950" indent="-285750">
              <a:defRPr sz="2800">
                <a:solidFill>
                  <a:schemeClr val="tx1"/>
                </a:solidFill>
                <a:latin typeface="Times New Roman" panose="02020603050405020304" pitchFamily="18" charset="0"/>
                <a:ea typeface="楷体_GB2312" pitchFamily="1" charset="-122"/>
              </a:defRPr>
            </a:lvl2pPr>
            <a:lvl3pPr marL="1143000" indent="-228600">
              <a:defRPr sz="2800">
                <a:solidFill>
                  <a:schemeClr val="tx1"/>
                </a:solidFill>
                <a:latin typeface="Times New Roman" panose="02020603050405020304" pitchFamily="18" charset="0"/>
                <a:ea typeface="楷体_GB2312" pitchFamily="1" charset="-122"/>
              </a:defRPr>
            </a:lvl3pPr>
            <a:lvl4pPr marL="1600200" indent="-228600">
              <a:defRPr sz="2800">
                <a:solidFill>
                  <a:schemeClr val="tx1"/>
                </a:solidFill>
                <a:latin typeface="Times New Roman" panose="02020603050405020304" pitchFamily="18" charset="0"/>
                <a:ea typeface="楷体_GB2312" pitchFamily="1" charset="-122"/>
              </a:defRPr>
            </a:lvl4pPr>
            <a:lvl5pPr marL="2057400" indent="-228600">
              <a:defRPr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9pPr>
          </a:lstStyle>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8</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）隐患排查和治理</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水利</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施工企业提出隐患排查与治理的相关要求，包括隐患的分级、排查范围、方法、治理措施基本要求等，与安全生产检查及隐患整改实施细则，细化相关要求。</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9</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）重大危险源监控</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根据国家相关要求，</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水利</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施工企业提出施工现场重大危险源的辨识与评估、登记建档与备案、监控与管理等相关要求，明确登记建档的格式要求。</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10</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）职业健康</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水利</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施工企业规范职业健康管理，明确职业健康防护措施、职业健康档案、职业危害告知以及职业危害申报等相关要求。</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2531" name="Text Box 3"/>
          <p:cNvSpPr txBox="1">
            <a:spLocks noChangeArrowheads="1"/>
          </p:cNvSpPr>
          <p:nvPr/>
        </p:nvSpPr>
        <p:spPr bwMode="gray">
          <a:xfrm>
            <a:off x="2063750" y="1196975"/>
            <a:ext cx="8208963" cy="5262245"/>
          </a:xfrm>
          <a:prstGeom prst="rect">
            <a:avLst/>
          </a:prstGeom>
          <a:noFill/>
          <a:ln>
            <a:noFill/>
          </a:ln>
          <a:effectLst/>
        </p:spPr>
        <p:txBody>
          <a:bodyPr>
            <a:spAutoFit/>
          </a:bodyPr>
          <a:lstStyle>
            <a:lvl1pPr>
              <a:defRPr sz="2800">
                <a:solidFill>
                  <a:schemeClr val="tx1"/>
                </a:solidFill>
                <a:latin typeface="Times New Roman" panose="02020603050405020304" pitchFamily="18" charset="0"/>
                <a:ea typeface="楷体_GB2312" pitchFamily="1" charset="-122"/>
              </a:defRPr>
            </a:lvl1pPr>
            <a:lvl2pPr marL="742950" indent="-285750">
              <a:defRPr sz="2800">
                <a:solidFill>
                  <a:schemeClr val="tx1"/>
                </a:solidFill>
                <a:latin typeface="Times New Roman" panose="02020603050405020304" pitchFamily="18" charset="0"/>
                <a:ea typeface="楷体_GB2312" pitchFamily="1" charset="-122"/>
              </a:defRPr>
            </a:lvl2pPr>
            <a:lvl3pPr marL="1143000" indent="-228600">
              <a:defRPr sz="2800">
                <a:solidFill>
                  <a:schemeClr val="tx1"/>
                </a:solidFill>
                <a:latin typeface="Times New Roman" panose="02020603050405020304" pitchFamily="18" charset="0"/>
                <a:ea typeface="楷体_GB2312" pitchFamily="1" charset="-122"/>
              </a:defRPr>
            </a:lvl3pPr>
            <a:lvl4pPr marL="1600200" indent="-228600">
              <a:defRPr sz="2800">
                <a:solidFill>
                  <a:schemeClr val="tx1"/>
                </a:solidFill>
                <a:latin typeface="Times New Roman" panose="02020603050405020304" pitchFamily="18" charset="0"/>
                <a:ea typeface="楷体_GB2312" pitchFamily="1" charset="-122"/>
              </a:defRPr>
            </a:lvl4pPr>
            <a:lvl5pPr marL="2057400" indent="-228600">
              <a:defRPr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9pPr>
          </a:lstStyle>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11</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）应急救援</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水利</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施工企业提出构建应急救援体系的框架性要求，明确应成立的组织机构、应配置的专兼职应急队伍、应编制的应急预案、应配备的设施、物资等，同时提出对培训演练的要求。</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12</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）事故报告和调查处理</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根据国家事故报告、调查和处理的相关要求，企业应进一步明确</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水利</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工程事故报告、调查和处理的程序、组织、调查内容，各单位应负责的工作等。</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13</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）绩效评定和持续改进</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3340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水利</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施工企业应定期开展安全生产标准化实施情况评定的工作，验证各项安全生产制度措施的适宜性、充分性和有效性，提出定期评定与持续改进相关的要求，明确评定周期与标准等内容。</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页脚占位符 4"/>
          <p:cNvSpPr txBox="1">
            <a:spLocks noGrp="1"/>
          </p:cNvSpPr>
          <p:nvPr>
            <p:ph type="ftr" sz="quarter" idx="11"/>
          </p:nvPr>
        </p:nvSpPr>
        <p:spPr/>
        <p:txBody>
          <a:bodyPr/>
          <a:p>
            <a:pPr mar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48131" name="AutoShape 2"/>
          <p:cNvSpPr/>
          <p:nvPr/>
        </p:nvSpPr>
        <p:spPr>
          <a:xfrm rot="5400000">
            <a:off x="-898525" y="1295400"/>
            <a:ext cx="4824413" cy="4770438"/>
          </a:xfrm>
          <a:custGeom>
            <a:avLst/>
            <a:gdLst>
              <a:gd name="txL" fmla="*/ 401 w 21600"/>
              <a:gd name="txT" fmla="*/ 0 h 21600"/>
              <a:gd name="txR" fmla="*/ 21199 w 21600"/>
              <a:gd name="txB" fmla="*/ 13628 h 21600"/>
            </a:gdLst>
            <a:ahLst/>
            <a:cxnLst>
              <a:cxn ang="0">
                <a:pos x="2412206" y="0"/>
              </a:cxn>
              <a:cxn ang="0">
                <a:pos x="36183" y="2349441"/>
              </a:cxn>
              <a:cxn ang="0">
                <a:pos x="2412206" y="71115"/>
              </a:cxn>
              <a:cxn ang="0">
                <a:pos x="4788229" y="2349441"/>
              </a:cxn>
            </a:cxnLst>
            <a:rect l="txL" t="txT" r="txR" b="txB"/>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1">
            <a:gsLst>
              <a:gs pos="0">
                <a:srgbClr val="C5C5C5">
                  <a:alpha val="100000"/>
                </a:srgbClr>
              </a:gs>
              <a:gs pos="50000">
                <a:schemeClr val="bg2">
                  <a:alpha val="100000"/>
                </a:schemeClr>
              </a:gs>
              <a:gs pos="100000">
                <a:srgbClr val="C5C5C5">
                  <a:alpha val="100000"/>
                </a:srgbClr>
              </a:gs>
            </a:gsLst>
            <a:lin ang="0" scaled="1"/>
            <a:tileRect/>
          </a:gradFill>
          <a:ln w="9525">
            <a:noFill/>
          </a:ln>
        </p:spPr>
        <p:txBody>
          <a:bodyPr/>
          <a:p>
            <a:endParaRPr lang="zh-CN" altLang="en-US"/>
          </a:p>
        </p:txBody>
      </p:sp>
      <p:sp>
        <p:nvSpPr>
          <p:cNvPr id="48132" name="AutoShape 3"/>
          <p:cNvSpPr/>
          <p:nvPr/>
        </p:nvSpPr>
        <p:spPr>
          <a:xfrm rot="5400000" flipH="1">
            <a:off x="-492125" y="1730375"/>
            <a:ext cx="4032250" cy="3929063"/>
          </a:xfrm>
          <a:custGeom>
            <a:avLst/>
            <a:gdLst>
              <a:gd name="txL" fmla="*/ 0 w 21600"/>
              <a:gd name="txT" fmla="*/ 0 h 21600"/>
              <a:gd name="txR" fmla="*/ 21600 w 21600"/>
              <a:gd name="txB" fmla="*/ 7713 h 21600"/>
            </a:gdLst>
            <a:ahLst/>
            <a:cxnLst>
              <a:cxn ang="0">
                <a:pos x="2147483646" y="0"/>
              </a:cxn>
              <a:cxn ang="0">
                <a:pos x="2147483646" y="2147483646"/>
              </a:cxn>
              <a:cxn ang="0">
                <a:pos x="2147483646" y="2147483646"/>
              </a:cxn>
              <a:cxn ang="0">
                <a:pos x="2147483646" y="2147483646"/>
              </a:cxn>
            </a:cxnLst>
            <a:rect l="txL" t="txT" r="txR" b="txB"/>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1">
            <a:gsLst>
              <a:gs pos="0">
                <a:srgbClr val="6699FF">
                  <a:alpha val="100000"/>
                </a:srgbClr>
              </a:gs>
              <a:gs pos="100000">
                <a:srgbClr val="FFFFFF">
                  <a:alpha val="100000"/>
                </a:srgbClr>
              </a:gs>
            </a:gsLst>
            <a:lin ang="5400000" scaled="1"/>
            <a:tileRect/>
          </a:gradFill>
          <a:ln w="0">
            <a:noFill/>
          </a:ln>
        </p:spPr>
        <p:txBody>
          <a:bodyPr/>
          <a:p>
            <a:endParaRPr lang="zh-CN" altLang="en-US"/>
          </a:p>
        </p:txBody>
      </p:sp>
      <p:sp>
        <p:nvSpPr>
          <p:cNvPr id="2458628" name="AutoShape 4"/>
          <p:cNvSpPr/>
          <p:nvPr/>
        </p:nvSpPr>
        <p:spPr>
          <a:xfrm>
            <a:off x="3646488" y="2135188"/>
            <a:ext cx="4394200" cy="501650"/>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r>
              <a:rPr lang="en-US" altLang="zh-CN" sz="2400" b="0" dirty="0">
                <a:latin typeface="Arial" panose="020B0604020202020204" pitchFamily="34" charset="0"/>
                <a:ea typeface="楷体_GB2312" pitchFamily="1" charset="-122"/>
              </a:rPr>
              <a:t>  1 </a:t>
            </a:r>
            <a:r>
              <a:rPr lang="zh-CN" altLang="en-US" sz="2400" b="0" dirty="0">
                <a:latin typeface="Arial" panose="020B0604020202020204" pitchFamily="34" charset="0"/>
                <a:ea typeface="楷体_GB2312" pitchFamily="1" charset="-122"/>
              </a:rPr>
              <a:t>概述</a:t>
            </a:r>
            <a:endParaRPr lang="zh-CN" altLang="en-US" sz="2400" b="0" dirty="0">
              <a:latin typeface="Arial" panose="020B0604020202020204" pitchFamily="34" charset="0"/>
              <a:ea typeface="楷体_GB2312" pitchFamily="1" charset="-122"/>
            </a:endParaRPr>
          </a:p>
        </p:txBody>
      </p:sp>
      <p:grpSp>
        <p:nvGrpSpPr>
          <p:cNvPr id="2458629" name="Group 5"/>
          <p:cNvGrpSpPr/>
          <p:nvPr/>
        </p:nvGrpSpPr>
        <p:grpSpPr>
          <a:xfrm>
            <a:off x="3287713" y="2067092"/>
            <a:ext cx="409575" cy="596365"/>
            <a:chOff x="2078" y="1000"/>
            <a:chExt cx="1615" cy="2974"/>
          </a:xfrm>
        </p:grpSpPr>
        <p:sp>
          <p:nvSpPr>
            <p:cNvPr id="48152" name="Oval 6"/>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48153" name="Oval 7"/>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458632" name="Oval 8"/>
            <p:cNvSpPr>
              <a:spLocks noChangeArrowheads="1"/>
            </p:cNvSpPr>
            <p:nvPr/>
          </p:nvSpPr>
          <p:spPr bwMode="gray">
            <a:xfrm>
              <a:off x="2089" y="1000"/>
              <a:ext cx="1592" cy="297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48155" name="Oval 9"/>
            <p:cNvSpPr/>
            <p:nvPr/>
          </p:nvSpPr>
          <p:spPr>
            <a:xfrm>
              <a:off x="2089" y="1001"/>
              <a:ext cx="1592" cy="2973"/>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458634" name="Oval 10"/>
            <p:cNvSpPr>
              <a:spLocks noChangeArrowheads="1"/>
            </p:cNvSpPr>
            <p:nvPr/>
          </p:nvSpPr>
          <p:spPr bwMode="gray">
            <a:xfrm>
              <a:off x="2335" y="1026"/>
              <a:ext cx="1095" cy="292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48157" name="Oval 11"/>
            <p:cNvSpPr/>
            <p:nvPr/>
          </p:nvSpPr>
          <p:spPr>
            <a:xfrm>
              <a:off x="2337" y="1026"/>
              <a:ext cx="1096" cy="2925"/>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
        <p:nvSpPr>
          <p:cNvPr id="48135" name="Text Box 12"/>
          <p:cNvSpPr txBox="1"/>
          <p:nvPr/>
        </p:nvSpPr>
        <p:spPr>
          <a:xfrm>
            <a:off x="1597025" y="3033713"/>
            <a:ext cx="1258888" cy="1027430"/>
          </a:xfrm>
          <a:prstGeom prst="rect">
            <a:avLst/>
          </a:prstGeom>
          <a:noFill/>
          <a:ln w="9525">
            <a:noFill/>
          </a:ln>
        </p:spPr>
        <p:txBody>
          <a:bodyPr lIns="90000" tIns="46800" rIns="90000" bIns="46800" anchor="t" anchorCtr="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70000"/>
              </a:lnSpc>
              <a:spcBef>
                <a:spcPct val="50000"/>
              </a:spcBef>
            </a:pPr>
            <a:r>
              <a:rPr lang="zh-CN" altLang="en-US" sz="3200" b="0" dirty="0">
                <a:ea typeface="华文彩云" panose="02010800040101010101" pitchFamily="2" charset="-122"/>
              </a:rPr>
              <a:t>内容</a:t>
            </a:r>
            <a:endParaRPr lang="zh-CN" altLang="en-US" sz="3200" b="0" dirty="0">
              <a:ea typeface="华文彩云" panose="02010800040101010101" pitchFamily="2" charset="-122"/>
            </a:endParaRPr>
          </a:p>
          <a:p>
            <a:pPr marL="0" lvl="0" indent="0" algn="ctr">
              <a:lnSpc>
                <a:spcPct val="70000"/>
              </a:lnSpc>
              <a:spcBef>
                <a:spcPct val="50000"/>
              </a:spcBef>
            </a:pPr>
            <a:r>
              <a:rPr lang="zh-CN" altLang="en-US" sz="3200" b="0" dirty="0">
                <a:ea typeface="华文彩云" panose="02010800040101010101" pitchFamily="2" charset="-122"/>
              </a:rPr>
              <a:t>提纲</a:t>
            </a:r>
            <a:endParaRPr lang="zh-CN" altLang="en-US" sz="3200" b="0" dirty="0">
              <a:ea typeface="华文彩云" panose="02010800040101010101" pitchFamily="2" charset="-122"/>
            </a:endParaRPr>
          </a:p>
        </p:txBody>
      </p:sp>
      <p:sp>
        <p:nvSpPr>
          <p:cNvPr id="2458645" name="AutoShape 21"/>
          <p:cNvSpPr/>
          <p:nvPr/>
        </p:nvSpPr>
        <p:spPr>
          <a:xfrm>
            <a:off x="3646488" y="4508500"/>
            <a:ext cx="4394200" cy="576263"/>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r>
              <a:rPr lang="en-US" altLang="zh-CN" sz="2400" b="0" dirty="0">
                <a:latin typeface="Arial" panose="020B0604020202020204" pitchFamily="34" charset="0"/>
                <a:ea typeface="楷体_GB2312" pitchFamily="1" charset="-122"/>
              </a:rPr>
              <a:t>  </a:t>
            </a:r>
            <a:r>
              <a:rPr lang="en-US" altLang="zh-CN" sz="2400" b="0" dirty="0">
                <a:solidFill>
                  <a:srgbClr val="FF0000"/>
                </a:solidFill>
                <a:latin typeface="Arial" panose="020B0604020202020204" pitchFamily="34" charset="0"/>
                <a:ea typeface="楷体_GB2312" pitchFamily="1" charset="-122"/>
              </a:rPr>
              <a:t>3 </a:t>
            </a:r>
            <a:r>
              <a:rPr lang="zh-CN" altLang="en-US" sz="2400" b="0" dirty="0">
                <a:solidFill>
                  <a:srgbClr val="FF0000"/>
                </a:solidFill>
                <a:latin typeface="Arial" panose="020B0604020202020204" pitchFamily="34" charset="0"/>
                <a:ea typeface="楷体_GB2312" pitchFamily="1" charset="-122"/>
              </a:rPr>
              <a:t>安全生产标准化主要内容</a:t>
            </a:r>
            <a:endParaRPr lang="zh-CN" altLang="en-US" sz="2400" b="0" dirty="0">
              <a:solidFill>
                <a:srgbClr val="FF0000"/>
              </a:solidFill>
              <a:latin typeface="Arial" panose="020B0604020202020204" pitchFamily="34" charset="0"/>
              <a:ea typeface="楷体_GB2312" pitchFamily="1" charset="-122"/>
            </a:endParaRPr>
          </a:p>
        </p:txBody>
      </p:sp>
      <p:grpSp>
        <p:nvGrpSpPr>
          <p:cNvPr id="2458646" name="Group 22"/>
          <p:cNvGrpSpPr/>
          <p:nvPr/>
        </p:nvGrpSpPr>
        <p:grpSpPr>
          <a:xfrm>
            <a:off x="3421063" y="4519780"/>
            <a:ext cx="409575" cy="596365"/>
            <a:chOff x="2078" y="1000"/>
            <a:chExt cx="1615" cy="2974"/>
          </a:xfrm>
        </p:grpSpPr>
        <p:sp>
          <p:nvSpPr>
            <p:cNvPr id="48146" name="Oval 23"/>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48147" name="Oval 24"/>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458649" name="Oval 25"/>
            <p:cNvSpPr>
              <a:spLocks noChangeArrowheads="1"/>
            </p:cNvSpPr>
            <p:nvPr/>
          </p:nvSpPr>
          <p:spPr bwMode="gray">
            <a:xfrm>
              <a:off x="2089" y="1000"/>
              <a:ext cx="1592" cy="297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48149" name="Oval 26"/>
            <p:cNvSpPr/>
            <p:nvPr/>
          </p:nvSpPr>
          <p:spPr>
            <a:xfrm>
              <a:off x="2089" y="1001"/>
              <a:ext cx="1592" cy="2973"/>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458651" name="Oval 27"/>
            <p:cNvSpPr>
              <a:spLocks noChangeArrowheads="1"/>
            </p:cNvSpPr>
            <p:nvPr/>
          </p:nvSpPr>
          <p:spPr bwMode="gray">
            <a:xfrm>
              <a:off x="2335" y="1026"/>
              <a:ext cx="1095" cy="292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48151" name="Oval 28"/>
            <p:cNvSpPr/>
            <p:nvPr/>
          </p:nvSpPr>
          <p:spPr>
            <a:xfrm>
              <a:off x="2337" y="1026"/>
              <a:ext cx="1096" cy="2925"/>
            </a:xfrm>
            <a:prstGeom prst="ellipse">
              <a:avLst/>
            </a:prstGeom>
            <a:solidFill>
              <a:srgbClr val="0000FF"/>
            </a:solidFill>
            <a:ln w="38100">
              <a:noFill/>
            </a:ln>
          </p:spPr>
          <p:txBody>
            <a:bodyPr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
        <p:nvSpPr>
          <p:cNvPr id="38" name="AutoShape 29"/>
          <p:cNvSpPr/>
          <p:nvPr/>
        </p:nvSpPr>
        <p:spPr>
          <a:xfrm>
            <a:off x="4089400" y="3311525"/>
            <a:ext cx="4322763" cy="576263"/>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r>
              <a:rPr lang="en-US" altLang="zh-CN" sz="2400" b="0" dirty="0">
                <a:solidFill>
                  <a:srgbClr val="FF0000"/>
                </a:solidFill>
                <a:latin typeface="Arial" panose="020B0604020202020204" pitchFamily="34" charset="0"/>
                <a:ea typeface="楷体_GB2312" pitchFamily="1" charset="-122"/>
              </a:rPr>
              <a:t>  </a:t>
            </a:r>
            <a:r>
              <a:rPr lang="en-US" altLang="zh-CN" sz="2400" b="0" dirty="0">
                <a:latin typeface="Arial" panose="020B0604020202020204" pitchFamily="34" charset="0"/>
                <a:ea typeface="楷体_GB2312" pitchFamily="1" charset="-122"/>
              </a:rPr>
              <a:t>2 </a:t>
            </a:r>
            <a:r>
              <a:rPr lang="zh-CN" altLang="en-US" sz="2400" b="0" dirty="0">
                <a:latin typeface="Arial" panose="020B0604020202020204" pitchFamily="34" charset="0"/>
                <a:ea typeface="楷体_GB2312" pitchFamily="1" charset="-122"/>
              </a:rPr>
              <a:t>安全生产标准化基本知识</a:t>
            </a:r>
            <a:endParaRPr lang="zh-CN" altLang="en-US" sz="2400" b="0" dirty="0">
              <a:latin typeface="Arial" panose="020B0604020202020204" pitchFamily="34" charset="0"/>
              <a:ea typeface="楷体_GB2312" pitchFamily="1" charset="-122"/>
            </a:endParaRPr>
          </a:p>
        </p:txBody>
      </p:sp>
      <p:grpSp>
        <p:nvGrpSpPr>
          <p:cNvPr id="39" name="Group 30"/>
          <p:cNvGrpSpPr/>
          <p:nvPr/>
        </p:nvGrpSpPr>
        <p:grpSpPr>
          <a:xfrm>
            <a:off x="3730625" y="3283117"/>
            <a:ext cx="409575" cy="596365"/>
            <a:chOff x="2078" y="1000"/>
            <a:chExt cx="1615" cy="2974"/>
          </a:xfrm>
        </p:grpSpPr>
        <p:sp>
          <p:nvSpPr>
            <p:cNvPr id="48140" name="Oval 31"/>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48141" name="Oval 32"/>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42" name="Oval 33"/>
            <p:cNvSpPr>
              <a:spLocks noChangeArrowheads="1"/>
            </p:cNvSpPr>
            <p:nvPr/>
          </p:nvSpPr>
          <p:spPr bwMode="gray">
            <a:xfrm>
              <a:off x="2089" y="1000"/>
              <a:ext cx="1592" cy="297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48143" name="Oval 34"/>
            <p:cNvSpPr/>
            <p:nvPr/>
          </p:nvSpPr>
          <p:spPr>
            <a:xfrm>
              <a:off x="2089" y="1001"/>
              <a:ext cx="1592" cy="2973"/>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44" name="Oval 35"/>
            <p:cNvSpPr>
              <a:spLocks noChangeArrowheads="1"/>
            </p:cNvSpPr>
            <p:nvPr/>
          </p:nvSpPr>
          <p:spPr bwMode="gray">
            <a:xfrm>
              <a:off x="2335" y="1026"/>
              <a:ext cx="1095" cy="292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48145" name="Oval 36"/>
            <p:cNvSpPr/>
            <p:nvPr/>
          </p:nvSpPr>
          <p:spPr>
            <a:xfrm>
              <a:off x="2337" y="1026"/>
              <a:ext cx="1096" cy="2925"/>
            </a:xfrm>
            <a:prstGeom prst="ellipse">
              <a:avLst/>
            </a:prstGeom>
            <a:solidFill>
              <a:srgbClr val="FF6600"/>
            </a:solidFill>
            <a:ln w="38100">
              <a:noFill/>
            </a:ln>
          </p:spPr>
          <p:txBody>
            <a:bodyPr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fade">
                                      <p:cBhvr>
                                        <p:cTn id="7" dur="500"/>
                                        <p:tgtEl>
                                          <p:spTgt spid="481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131"/>
                                        </p:tgtEl>
                                        <p:attrNameLst>
                                          <p:attrName>style.visibility</p:attrName>
                                        </p:attrNameLst>
                                      </p:cBhvr>
                                      <p:to>
                                        <p:strVal val="visible"/>
                                      </p:to>
                                    </p:set>
                                    <p:animEffect transition="in" filter="fade">
                                      <p:cBhvr>
                                        <p:cTn id="11" dur="500"/>
                                        <p:tgtEl>
                                          <p:spTgt spid="48131"/>
                                        </p:tgtEl>
                                      </p:cBhvr>
                                    </p:animEffect>
                                  </p:childTnLst>
                                </p:cTn>
                              </p:par>
                              <p:par>
                                <p:cTn id="12" presetID="21" presetClass="entr" presetSubtype="4" fill="hold" nodeType="withEffect">
                                  <p:stCondLst>
                                    <p:cond delay="0"/>
                                  </p:stCondLst>
                                  <p:childTnLst>
                                    <p:set>
                                      <p:cBhvr>
                                        <p:cTn id="13" dur="1" fill="hold">
                                          <p:stCondLst>
                                            <p:cond delay="0"/>
                                          </p:stCondLst>
                                        </p:cTn>
                                        <p:tgtEl>
                                          <p:spTgt spid="2458629"/>
                                        </p:tgtEl>
                                        <p:attrNameLst>
                                          <p:attrName>style.visibility</p:attrName>
                                        </p:attrNameLst>
                                      </p:cBhvr>
                                      <p:to>
                                        <p:strVal val="visible"/>
                                      </p:to>
                                    </p:set>
                                    <p:animEffect transition="in" filter="wheel(4)">
                                      <p:cBhvr>
                                        <p:cTn id="14" dur="500"/>
                                        <p:tgtEl>
                                          <p:spTgt spid="2458629"/>
                                        </p:tgtEl>
                                      </p:cBhvr>
                                    </p:animEffect>
                                  </p:childTnLst>
                                </p:cTn>
                              </p:par>
                              <p:par>
                                <p:cTn id="15" presetID="39" presetClass="entr" presetSubtype="0" accel="100000" fill="hold" grpId="0" nodeType="withEffect">
                                  <p:stCondLst>
                                    <p:cond delay="0"/>
                                  </p:stCondLst>
                                  <p:childTnLst>
                                    <p:set>
                                      <p:cBhvr>
                                        <p:cTn id="16" dur="1" fill="hold">
                                          <p:stCondLst>
                                            <p:cond delay="0"/>
                                          </p:stCondLst>
                                        </p:cTn>
                                        <p:tgtEl>
                                          <p:spTgt spid="2458628"/>
                                        </p:tgtEl>
                                        <p:attrNameLst>
                                          <p:attrName>style.visibility</p:attrName>
                                        </p:attrNameLst>
                                      </p:cBhvr>
                                      <p:to>
                                        <p:strVal val="visible"/>
                                      </p:to>
                                    </p:set>
                                    <p:anim calcmode="lin" valueType="num">
                                      <p:cBhvr>
                                        <p:cTn id="17" dur="500" fill="hold"/>
                                        <p:tgtEl>
                                          <p:spTgt spid="2458628"/>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2458628"/>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2458628"/>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2458628"/>
                                        </p:tgtEl>
                                        <p:attrNameLst>
                                          <p:attrName>ppt_y</p:attrName>
                                        </p:attrNameLst>
                                      </p:cBhvr>
                                      <p:tavLst>
                                        <p:tav tm="0">
                                          <p:val>
                                            <p:strVal val="#ppt_y"/>
                                          </p:val>
                                        </p:tav>
                                        <p:tav tm="100000">
                                          <p:val>
                                            <p:strVal val="#ppt_y"/>
                                          </p:val>
                                        </p:tav>
                                      </p:tavLst>
                                    </p:anim>
                                  </p:childTnLst>
                                </p:cTn>
                              </p:par>
                              <p:par>
                                <p:cTn id="21" presetID="21" presetClass="entr" presetSubtype="4" fill="hold" nodeType="withEffect">
                                  <p:stCondLst>
                                    <p:cond delay="0"/>
                                  </p:stCondLst>
                                  <p:childTnLst>
                                    <p:set>
                                      <p:cBhvr>
                                        <p:cTn id="22" dur="1" fill="hold">
                                          <p:stCondLst>
                                            <p:cond delay="0"/>
                                          </p:stCondLst>
                                        </p:cTn>
                                        <p:tgtEl>
                                          <p:spTgt spid="2458646"/>
                                        </p:tgtEl>
                                        <p:attrNameLst>
                                          <p:attrName>style.visibility</p:attrName>
                                        </p:attrNameLst>
                                      </p:cBhvr>
                                      <p:to>
                                        <p:strVal val="visible"/>
                                      </p:to>
                                    </p:set>
                                    <p:animEffect transition="in" filter="wheel(4)">
                                      <p:cBhvr>
                                        <p:cTn id="23" dur="500"/>
                                        <p:tgtEl>
                                          <p:spTgt spid="2458646"/>
                                        </p:tgtEl>
                                      </p:cBhvr>
                                    </p:animEffect>
                                  </p:childTnLst>
                                </p:cTn>
                              </p:par>
                              <p:par>
                                <p:cTn id="24" presetID="39" presetClass="entr" presetSubtype="0" accel="100000" fill="hold" grpId="0" nodeType="withEffect">
                                  <p:stCondLst>
                                    <p:cond delay="0"/>
                                  </p:stCondLst>
                                  <p:childTnLst>
                                    <p:set>
                                      <p:cBhvr>
                                        <p:cTn id="25" dur="1" fill="hold">
                                          <p:stCondLst>
                                            <p:cond delay="0"/>
                                          </p:stCondLst>
                                        </p:cTn>
                                        <p:tgtEl>
                                          <p:spTgt spid="2458645"/>
                                        </p:tgtEl>
                                        <p:attrNameLst>
                                          <p:attrName>style.visibility</p:attrName>
                                        </p:attrNameLst>
                                      </p:cBhvr>
                                      <p:to>
                                        <p:strVal val="visible"/>
                                      </p:to>
                                    </p:set>
                                    <p:anim calcmode="lin" valueType="num">
                                      <p:cBhvr>
                                        <p:cTn id="26" dur="500" fill="hold"/>
                                        <p:tgtEl>
                                          <p:spTgt spid="2458645"/>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2458645"/>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2458645"/>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2458645"/>
                                        </p:tgtEl>
                                        <p:attrNameLst>
                                          <p:attrName>ppt_y</p:attrName>
                                        </p:attrNameLst>
                                      </p:cBhvr>
                                      <p:tavLst>
                                        <p:tav tm="0">
                                          <p:val>
                                            <p:strVal val="#ppt_y"/>
                                          </p:val>
                                        </p:tav>
                                        <p:tav tm="100000">
                                          <p:val>
                                            <p:strVal val="#ppt_y"/>
                                          </p:val>
                                        </p:tav>
                                      </p:tavLst>
                                    </p:anim>
                                  </p:childTnLst>
                                </p:cTn>
                              </p:par>
                              <p:par>
                                <p:cTn id="30" presetID="21" presetClass="entr" presetSubtype="4"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heel(4)">
                                      <p:cBhvr>
                                        <p:cTn id="32" dur="500"/>
                                        <p:tgtEl>
                                          <p:spTgt spid="39"/>
                                        </p:tgtEl>
                                      </p:cBhvr>
                                    </p:animEffect>
                                  </p:childTnLst>
                                </p:cTn>
                              </p:par>
                              <p:par>
                                <p:cTn id="33" presetID="39" presetClass="entr" presetSubtype="0" accel="10000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38"/>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38"/>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28" grpId="0" bldLvl="0" animBg="1"/>
      <p:bldP spid="2458645" grpId="0" bldLvl="0" animBg="1"/>
      <p:bldP spid="3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3" name="Text Box 2"/>
          <p:cNvSpPr txBox="1">
            <a:spLocks noChangeArrowheads="1"/>
          </p:cNvSpPr>
          <p:nvPr/>
        </p:nvSpPr>
        <p:spPr bwMode="auto">
          <a:xfrm>
            <a:off x="2351088" y="2166938"/>
            <a:ext cx="7550150" cy="3576320"/>
          </a:xfrm>
          <a:prstGeom prst="rect">
            <a:avLst/>
          </a:prstGeom>
          <a:noFill/>
          <a:ln>
            <a:noFill/>
          </a:ln>
          <a:effectLst/>
        </p:spPr>
        <p:txBody>
          <a:bodyPr lIns="90000" tIns="46800" rIns="90000" bIns="46800">
            <a:spAutoFit/>
          </a:bodyPr>
          <a:lstStyle>
            <a:lvl1pPr>
              <a:defRPr kumimoji="1" sz="2800">
                <a:solidFill>
                  <a:schemeClr val="tx1"/>
                </a:solidFill>
                <a:latin typeface="Times New Roman" panose="02020603050405020304" pitchFamily="18" charset="0"/>
                <a:ea typeface="楷体_GB2312" pitchFamily="1" charset="-122"/>
              </a:defRPr>
            </a:lvl1pPr>
            <a:lvl2pPr marL="742950" indent="-285750">
              <a:defRPr kumimoji="1" sz="2800">
                <a:solidFill>
                  <a:schemeClr val="tx1"/>
                </a:solidFill>
                <a:latin typeface="Times New Roman" panose="02020603050405020304" pitchFamily="18" charset="0"/>
                <a:ea typeface="楷体_GB2312" pitchFamily="1" charset="-122"/>
              </a:defRPr>
            </a:lvl2pPr>
            <a:lvl3pPr marL="1143000" indent="-228600">
              <a:defRPr kumimoji="1" sz="2800">
                <a:solidFill>
                  <a:schemeClr val="tx1"/>
                </a:solidFill>
                <a:latin typeface="Times New Roman" panose="02020603050405020304" pitchFamily="18" charset="0"/>
                <a:ea typeface="楷体_GB2312" pitchFamily="1" charset="-122"/>
              </a:defRPr>
            </a:lvl3pPr>
            <a:lvl4pPr marL="1600200" indent="-228600">
              <a:defRPr kumimoji="1" sz="2800">
                <a:solidFill>
                  <a:schemeClr val="tx1"/>
                </a:solidFill>
                <a:latin typeface="Times New Roman" panose="02020603050405020304" pitchFamily="18" charset="0"/>
                <a:ea typeface="楷体_GB2312" pitchFamily="1" charset="-122"/>
              </a:defRPr>
            </a:lvl4pPr>
            <a:lvl5pPr marL="2057400" indent="-228600">
              <a:defRPr kumimoji="1"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9pPr>
          </a:lstStyle>
          <a:p>
            <a:pPr marL="0" marR="0" lvl="0" indent="631825" algn="l" defTabSz="914400" rtl="0" eaLnBrk="0" fontAlgn="base" latinLnBrk="0" hangingPunct="0">
              <a:lnSpc>
                <a:spcPct val="120000"/>
              </a:lnSpc>
              <a:spcBef>
                <a:spcPct val="0"/>
              </a:spcBef>
              <a:spcAft>
                <a:spcPct val="50000"/>
              </a:spcAft>
              <a:buClr>
                <a:srgbClr val="FF0000"/>
              </a:buClr>
              <a:buSzTx/>
              <a:buFont typeface="Wingdings" panose="05000000000000000000" pitchFamily="2" charset="2"/>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安全目标管理就是在一定的时期内，根据水利工程项目的总体安全目标，并为达到这一目标制定一系列对策、措施，开展一系列的计划、组织、协调、指导、激励和控制活动。</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631825" algn="l" defTabSz="914400" rtl="0" eaLnBrk="0" fontAlgn="base" latinLnBrk="0" hangingPunct="0">
              <a:lnSpc>
                <a:spcPct val="120000"/>
              </a:lnSpc>
              <a:spcBef>
                <a:spcPct val="0"/>
              </a:spcBef>
              <a:spcAft>
                <a:spcPct val="50000"/>
              </a:spcAft>
              <a:buClr>
                <a:srgbClr val="FF0000"/>
              </a:buClr>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安全目标管理的三个阶段：目标设立、目标实施、考核与评价，流程图如下：</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631825" algn="ctr" defTabSz="914400" rtl="0" eaLnBrk="0" fontAlgn="base" latinLnBrk="0" hangingPunct="0">
              <a:lnSpc>
                <a:spcPct val="120000"/>
              </a:lnSpc>
              <a:spcBef>
                <a:spcPct val="0"/>
              </a:spcBef>
              <a:spcAft>
                <a:spcPct val="50000"/>
              </a:spcAft>
              <a:buClr>
                <a:srgbClr val="FF0000"/>
              </a:buClr>
              <a:buSzTx/>
              <a:buFont typeface="Wingdings" panose="05000000000000000000" pitchFamily="2" charset="2"/>
              <a:buNone/>
              <a:defRPr/>
            </a:pP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6" name="矩形 5"/>
          <p:cNvSpPr/>
          <p:nvPr/>
        </p:nvSpPr>
        <p:spPr>
          <a:xfrm>
            <a:off x="2351088" y="1609636"/>
            <a:ext cx="6265192"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3.1.1</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相关概念</a:t>
            </a:r>
            <a:endPar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
        <p:nvSpPr>
          <p:cNvPr id="4" name="TextBox 1"/>
          <p:cNvSpPr txBox="1">
            <a:spLocks noChangeArrowheads="1"/>
          </p:cNvSpPr>
          <p:nvPr/>
        </p:nvSpPr>
        <p:spPr bwMode="auto">
          <a:xfrm>
            <a:off x="2351088" y="972017"/>
            <a:ext cx="6409208" cy="583565"/>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32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vl2pPr marL="742950" indent="-285750">
              <a:defRPr kumimoji="1" sz="2800">
                <a:latin typeface="Times New Roman" panose="02020603050405020304" pitchFamily="18" charset="0"/>
                <a:ea typeface="楷体_GB2312" pitchFamily="1" charset="-122"/>
              </a:defRPr>
            </a:lvl2pPr>
            <a:lvl3pPr marL="1143000" indent="-228600">
              <a:defRPr kumimoji="1" sz="2800">
                <a:latin typeface="Times New Roman" panose="02020603050405020304" pitchFamily="18" charset="0"/>
                <a:ea typeface="楷体_GB2312" pitchFamily="1" charset="-122"/>
              </a:defRPr>
            </a:lvl3pPr>
            <a:lvl4pPr marL="1600200" indent="-228600">
              <a:defRPr kumimoji="1" sz="2800">
                <a:latin typeface="Times New Roman" panose="02020603050405020304" pitchFamily="18" charset="0"/>
                <a:ea typeface="楷体_GB2312" pitchFamily="1" charset="-122"/>
              </a:defRPr>
            </a:lvl4pPr>
            <a:lvl5pPr marL="2057400" indent="-228600">
              <a:defRPr kumimoji="1" sz="2800">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kumimoji="1" sz="2800">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kumimoji="1" sz="2800">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kumimoji="1" sz="2800">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kumimoji="1" sz="2800">
                <a:latin typeface="Times New Roman" panose="02020603050405020304" pitchFamily="18" charset="0"/>
                <a:ea typeface="楷体_GB2312" pitchFamily="1"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32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a:t>
            </a:r>
            <a:r>
              <a:rPr kumimoji="1" lang="zh-CN" altLang="en-US" sz="32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安全目标管理</a:t>
            </a:r>
            <a:endParaRPr kumimoji="1" lang="zh-CN" altLang="en-US" sz="32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226" name="Group 2"/>
          <p:cNvGrpSpPr>
            <a:grpSpLocks noChangeAspect="1"/>
          </p:cNvGrpSpPr>
          <p:nvPr/>
        </p:nvGrpSpPr>
        <p:grpSpPr>
          <a:xfrm>
            <a:off x="2668588" y="1042988"/>
            <a:ext cx="7229475" cy="4978400"/>
            <a:chOff x="1825" y="1858"/>
            <a:chExt cx="7422" cy="5076"/>
          </a:xfrm>
        </p:grpSpPr>
        <p:sp>
          <p:nvSpPr>
            <p:cNvPr id="52227" name="AutoShape 3"/>
            <p:cNvSpPr>
              <a:spLocks noChangeAspect="1"/>
            </p:cNvSpPr>
            <p:nvPr/>
          </p:nvSpPr>
          <p:spPr>
            <a:xfrm>
              <a:off x="1825" y="1858"/>
              <a:ext cx="7422" cy="5076"/>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3317" name="Text Box 4"/>
            <p:cNvSpPr txBox="1">
              <a:spLocks noChangeArrowheads="1"/>
            </p:cNvSpPr>
            <p:nvPr/>
          </p:nvSpPr>
          <p:spPr bwMode="auto">
            <a:xfrm>
              <a:off x="5780" y="1858"/>
              <a:ext cx="2313" cy="469"/>
            </a:xfrm>
            <a:prstGeom prst="rect">
              <a:avLst/>
            </a:prstGeom>
          </p:spPr>
          <p:style>
            <a:lnRef idx="1">
              <a:schemeClr val="accent6"/>
            </a:lnRef>
            <a:fillRef idx="3">
              <a:schemeClr val="accent6"/>
            </a:fillRef>
            <a:effectRef idx="2">
              <a:schemeClr val="accent6"/>
            </a:effectRef>
            <a:fontRef idx="minor">
              <a:schemeClr val="lt1"/>
            </a:fontRef>
          </p:style>
          <p:txBody>
            <a:bodyPr/>
            <a:lstStyle>
              <a:defPPr>
                <a:defRPr lang="zh-CN"/>
              </a:defPPr>
              <a:lvl1pPr>
                <a:defRPr sz="1600" b="1">
                  <a:ea typeface="宋体" panose="02010600030101010101" pitchFamily="2" charset="-122"/>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制定总目标</a:t>
              </a:r>
              <a:endParaRPr kumimoji="0" lang="zh-CN" altLang="en-US" sz="16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p:txBody>
        </p:sp>
        <p:sp>
          <p:nvSpPr>
            <p:cNvPr id="52229" name="Line 5"/>
            <p:cNvSpPr/>
            <p:nvPr/>
          </p:nvSpPr>
          <p:spPr>
            <a:xfrm>
              <a:off x="1897" y="5171"/>
              <a:ext cx="3903" cy="1"/>
            </a:xfrm>
            <a:prstGeom prst="line">
              <a:avLst/>
            </a:prstGeom>
            <a:ln w="19050" cap="rnd" cmpd="sng">
              <a:solidFill>
                <a:srgbClr val="008080"/>
              </a:solidFill>
              <a:prstDash val="sysDot"/>
              <a:headEnd type="none" w="med" len="med"/>
              <a:tailEnd type="none" w="med" len="med"/>
            </a:ln>
          </p:spPr>
        </p:sp>
        <p:sp>
          <p:nvSpPr>
            <p:cNvPr id="52230" name="AutoShape 6"/>
            <p:cNvSpPr/>
            <p:nvPr/>
          </p:nvSpPr>
          <p:spPr>
            <a:xfrm>
              <a:off x="2317" y="5747"/>
              <a:ext cx="1985" cy="721"/>
            </a:xfrm>
            <a:prstGeom prst="can">
              <a:avLst>
                <a:gd name="adj" fmla="val 25000"/>
              </a:avLst>
            </a:prstGeom>
            <a:gradFill rotWithShape="1">
              <a:gsLst>
                <a:gs pos="0">
                  <a:srgbClr val="454545"/>
                </a:gs>
                <a:gs pos="50000">
                  <a:srgbClr val="969696"/>
                </a:gs>
                <a:gs pos="100000">
                  <a:srgbClr val="454545"/>
                </a:gs>
              </a:gsLst>
              <a:lin ang="0" scaled="1"/>
              <a:tileRect/>
            </a:grad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52231" name="AutoShape 7"/>
            <p:cNvSpPr/>
            <p:nvPr/>
          </p:nvSpPr>
          <p:spPr>
            <a:xfrm>
              <a:off x="2317" y="4009"/>
              <a:ext cx="1985" cy="722"/>
            </a:xfrm>
            <a:prstGeom prst="can">
              <a:avLst>
                <a:gd name="adj" fmla="val 25000"/>
              </a:avLst>
            </a:prstGeom>
            <a:gradFill rotWithShape="1">
              <a:gsLst>
                <a:gs pos="0">
                  <a:srgbClr val="808080"/>
                </a:gs>
                <a:gs pos="100000">
                  <a:srgbClr val="3B3B3B"/>
                </a:gs>
              </a:gsLst>
              <a:lin ang="5400000" scaled="1"/>
              <a:tileRect/>
            </a:grad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52232" name="AutoShape 8"/>
            <p:cNvSpPr/>
            <p:nvPr/>
          </p:nvSpPr>
          <p:spPr>
            <a:xfrm>
              <a:off x="2354" y="2015"/>
              <a:ext cx="1985" cy="722"/>
            </a:xfrm>
            <a:prstGeom prst="can">
              <a:avLst>
                <a:gd name="adj" fmla="val 25000"/>
              </a:avLst>
            </a:prstGeom>
            <a:gradFill rotWithShape="1">
              <a:gsLst>
                <a:gs pos="0">
                  <a:srgbClr val="3B3B3B"/>
                </a:gs>
                <a:gs pos="50000">
                  <a:srgbClr val="808080"/>
                </a:gs>
                <a:gs pos="100000">
                  <a:srgbClr val="3B3B3B"/>
                </a:gs>
              </a:gsLst>
              <a:lin ang="0" scaled="1"/>
              <a:tileRect/>
            </a:grad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52233" name="Text Box 9"/>
            <p:cNvSpPr txBox="1"/>
            <p:nvPr/>
          </p:nvSpPr>
          <p:spPr>
            <a:xfrm>
              <a:off x="2240" y="2355"/>
              <a:ext cx="1921" cy="320"/>
            </a:xfrm>
            <a:prstGeom prst="rect">
              <a:avLst/>
            </a:prstGeom>
            <a:noFill/>
            <a:ln w="9525">
              <a:noFill/>
            </a:ln>
          </p:spPr>
          <p:txBody>
            <a:bodyPr lIns="68580" tIns="34290" rIns="68580" bIns="3429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457200" lvl="1" indent="0" algn="ctr" eaLnBrk="1" hangingPunct="1">
                <a:lnSpc>
                  <a:spcPct val="100000"/>
                </a:lnSpc>
                <a:spcBef>
                  <a:spcPct val="0"/>
                </a:spcBef>
                <a:buFont typeface="Arial" panose="020B0604020202020204" pitchFamily="34" charset="0"/>
                <a:buChar char="•"/>
              </a:pPr>
              <a:r>
                <a:rPr lang="zh-CN" altLang="en-US" sz="1600" dirty="0">
                  <a:solidFill>
                    <a:srgbClr val="FFFFFF"/>
                  </a:solidFill>
                  <a:latin typeface="Arial" panose="020B0604020202020204" pitchFamily="34" charset="0"/>
                </a:rPr>
                <a:t>目标设立</a:t>
              </a:r>
              <a:endParaRPr lang="zh-CN" altLang="en-US" sz="1600" dirty="0">
                <a:ea typeface="楷体_GB2312" pitchFamily="1" charset="-122"/>
              </a:endParaRPr>
            </a:p>
          </p:txBody>
        </p:sp>
        <p:sp>
          <p:nvSpPr>
            <p:cNvPr id="52234" name="Text Box 10"/>
            <p:cNvSpPr txBox="1"/>
            <p:nvPr/>
          </p:nvSpPr>
          <p:spPr>
            <a:xfrm>
              <a:off x="2395" y="4263"/>
              <a:ext cx="1544" cy="320"/>
            </a:xfrm>
            <a:prstGeom prst="rect">
              <a:avLst/>
            </a:prstGeom>
            <a:noFill/>
            <a:ln w="9525">
              <a:noFill/>
            </a:ln>
          </p:spPr>
          <p:txBody>
            <a:bodyPr lIns="68580" tIns="34290" rIns="68580" bIns="3429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457200" lvl="1" indent="0" algn="ctr" eaLnBrk="1" hangingPunct="1">
                <a:lnSpc>
                  <a:spcPct val="100000"/>
                </a:lnSpc>
                <a:spcBef>
                  <a:spcPct val="0"/>
                </a:spcBef>
                <a:buFont typeface="Arial" panose="020B0604020202020204" pitchFamily="34" charset="0"/>
                <a:buChar char="•"/>
              </a:pPr>
              <a:r>
                <a:rPr lang="zh-CN" altLang="en-US" sz="1600" dirty="0">
                  <a:solidFill>
                    <a:srgbClr val="FFFFFF"/>
                  </a:solidFill>
                  <a:latin typeface="Arial" panose="020B0604020202020204" pitchFamily="34" charset="0"/>
                </a:rPr>
                <a:t>目标实施</a:t>
              </a:r>
              <a:endParaRPr lang="zh-CN" altLang="en-US" sz="1600" dirty="0">
                <a:ea typeface="楷体_GB2312" pitchFamily="1" charset="-122"/>
              </a:endParaRPr>
            </a:p>
          </p:txBody>
        </p:sp>
        <p:sp>
          <p:nvSpPr>
            <p:cNvPr id="52235" name="Text Box 11"/>
            <p:cNvSpPr txBox="1"/>
            <p:nvPr/>
          </p:nvSpPr>
          <p:spPr>
            <a:xfrm>
              <a:off x="2087" y="6027"/>
              <a:ext cx="1985" cy="320"/>
            </a:xfrm>
            <a:prstGeom prst="rect">
              <a:avLst/>
            </a:prstGeom>
            <a:noFill/>
            <a:ln w="9525">
              <a:noFill/>
            </a:ln>
          </p:spPr>
          <p:txBody>
            <a:bodyPr lIns="68580" tIns="34290" rIns="68580" bIns="3429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457200" lvl="1" indent="0" algn="ctr" eaLnBrk="1" hangingPunct="1">
                <a:lnSpc>
                  <a:spcPct val="100000"/>
                </a:lnSpc>
                <a:spcBef>
                  <a:spcPct val="0"/>
                </a:spcBef>
                <a:buFont typeface="Arial" panose="020B0604020202020204" pitchFamily="34" charset="0"/>
                <a:buChar char="•"/>
              </a:pPr>
              <a:r>
                <a:rPr lang="zh-CN" altLang="en-US" sz="1600" dirty="0">
                  <a:solidFill>
                    <a:srgbClr val="FFFFFF"/>
                  </a:solidFill>
                  <a:latin typeface="Arial" panose="020B0604020202020204" pitchFamily="34" charset="0"/>
                </a:rPr>
                <a:t>考核与评价</a:t>
              </a:r>
              <a:endParaRPr lang="zh-CN" altLang="en-US" sz="1600" dirty="0">
                <a:ea typeface="楷体_GB2312" pitchFamily="1" charset="-122"/>
              </a:endParaRPr>
            </a:p>
          </p:txBody>
        </p:sp>
        <p:sp>
          <p:nvSpPr>
            <p:cNvPr id="13325" name="Text Box 12"/>
            <p:cNvSpPr txBox="1">
              <a:spLocks noChangeArrowheads="1"/>
            </p:cNvSpPr>
            <p:nvPr/>
          </p:nvSpPr>
          <p:spPr bwMode="auto">
            <a:xfrm>
              <a:off x="5282" y="6466"/>
              <a:ext cx="1156" cy="468"/>
            </a:xfrm>
            <a:prstGeom prst="rect">
              <a:avLst/>
            </a:prstGeom>
          </p:spPr>
          <p:style>
            <a:lnRef idx="1">
              <a:schemeClr val="accent6"/>
            </a:lnRef>
            <a:fillRef idx="3">
              <a:schemeClr val="accent6"/>
            </a:fillRef>
            <a:effectRef idx="2">
              <a:schemeClr val="accent6"/>
            </a:effectRef>
            <a:fontRef idx="minor">
              <a:schemeClr val="lt1"/>
            </a:fontRef>
          </p:style>
          <p:txBody>
            <a:bodyPr/>
            <a:lstStyle>
              <a:defPPr>
                <a:defRPr lang="zh-CN"/>
              </a:defPPr>
              <a:lvl1pPr algn="ctr">
                <a:defRPr sz="1600" b="1">
                  <a:solidFill>
                    <a:schemeClr val="bg1"/>
                  </a:solidFill>
                  <a:ea typeface="宋体" panose="02010600030101010101" pitchFamily="2" charset="-122"/>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奖惩</a:t>
              </a:r>
              <a:endParaRPr kumimoji="0" lang="zh-CN" altLang="en-US" sz="16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p:txBody>
        </p:sp>
        <p:sp>
          <p:nvSpPr>
            <p:cNvPr id="13326" name="Text Box 13"/>
            <p:cNvSpPr txBox="1">
              <a:spLocks noChangeArrowheads="1"/>
            </p:cNvSpPr>
            <p:nvPr/>
          </p:nvSpPr>
          <p:spPr bwMode="auto">
            <a:xfrm>
              <a:off x="7399" y="6466"/>
              <a:ext cx="1576" cy="468"/>
            </a:xfrm>
            <a:prstGeom prst="rect">
              <a:avLst/>
            </a:prstGeom>
          </p:spPr>
          <p:style>
            <a:lnRef idx="1">
              <a:schemeClr val="accent6"/>
            </a:lnRef>
            <a:fillRef idx="3">
              <a:schemeClr val="accent6"/>
            </a:fillRef>
            <a:effectRef idx="2">
              <a:schemeClr val="accent6"/>
            </a:effectRef>
            <a:fontRef idx="minor">
              <a:schemeClr val="lt1"/>
            </a:fontRef>
          </p:style>
          <p:txBody>
            <a:bodyPr/>
            <a:lstStyle>
              <a:defPPr>
                <a:defRPr lang="zh-CN"/>
              </a:defPPr>
              <a:lvl1pPr algn="ctr">
                <a:defRPr sz="1600" b="1">
                  <a:solidFill>
                    <a:schemeClr val="bg1"/>
                  </a:solidFill>
                  <a:ea typeface="宋体" panose="02010600030101010101" pitchFamily="2" charset="-122"/>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总结优劣</a:t>
              </a:r>
              <a:endParaRPr kumimoji="0" lang="zh-CN" altLang="en-US" sz="16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p:txBody>
        </p:sp>
        <p:sp>
          <p:nvSpPr>
            <p:cNvPr id="52238" name="Line 14"/>
            <p:cNvSpPr/>
            <p:nvPr/>
          </p:nvSpPr>
          <p:spPr>
            <a:xfrm>
              <a:off x="1825" y="3849"/>
              <a:ext cx="3903" cy="1"/>
            </a:xfrm>
            <a:prstGeom prst="line">
              <a:avLst/>
            </a:prstGeom>
            <a:ln w="19050" cap="rnd" cmpd="sng">
              <a:solidFill>
                <a:srgbClr val="008080"/>
              </a:solidFill>
              <a:prstDash val="sysDot"/>
              <a:headEnd type="none" w="med" len="med"/>
              <a:tailEnd type="none" w="med" len="med"/>
            </a:ln>
          </p:spPr>
        </p:sp>
        <p:cxnSp>
          <p:nvCxnSpPr>
            <p:cNvPr id="52239" name="AutoShape 15"/>
            <p:cNvCxnSpPr/>
            <p:nvPr/>
          </p:nvCxnSpPr>
          <p:spPr>
            <a:xfrm>
              <a:off x="6937" y="2328"/>
              <a:ext cx="2" cy="251"/>
            </a:xfrm>
            <a:prstGeom prst="straightConnector1">
              <a:avLst/>
            </a:prstGeom>
            <a:ln w="15875" cap="flat" cmpd="sng">
              <a:solidFill>
                <a:srgbClr val="333333"/>
              </a:solidFill>
              <a:prstDash val="solid"/>
              <a:headEnd type="none" w="med" len="med"/>
              <a:tailEnd type="triangle" w="med" len="med"/>
            </a:ln>
          </p:spPr>
        </p:cxnSp>
        <p:sp>
          <p:nvSpPr>
            <p:cNvPr id="52240" name="Line 16"/>
            <p:cNvSpPr/>
            <p:nvPr/>
          </p:nvSpPr>
          <p:spPr>
            <a:xfrm>
              <a:off x="6906" y="3011"/>
              <a:ext cx="1" cy="289"/>
            </a:xfrm>
            <a:prstGeom prst="line">
              <a:avLst/>
            </a:prstGeom>
            <a:ln w="9525" cap="flat" cmpd="sng">
              <a:solidFill>
                <a:srgbClr val="000000"/>
              </a:solidFill>
              <a:prstDash val="solid"/>
              <a:headEnd type="none" w="med" len="med"/>
              <a:tailEnd type="triangle" w="med" len="med"/>
            </a:ln>
          </p:spPr>
        </p:sp>
        <p:sp>
          <p:nvSpPr>
            <p:cNvPr id="52241" name="Line 17"/>
            <p:cNvSpPr/>
            <p:nvPr/>
          </p:nvSpPr>
          <p:spPr>
            <a:xfrm>
              <a:off x="6906" y="3730"/>
              <a:ext cx="1" cy="288"/>
            </a:xfrm>
            <a:prstGeom prst="line">
              <a:avLst/>
            </a:prstGeom>
            <a:ln w="9525" cap="flat" cmpd="sng">
              <a:solidFill>
                <a:srgbClr val="000000"/>
              </a:solidFill>
              <a:prstDash val="solid"/>
              <a:headEnd type="none" w="med" len="med"/>
              <a:tailEnd type="triangle" w="med" len="med"/>
            </a:ln>
          </p:spPr>
        </p:sp>
        <p:sp>
          <p:nvSpPr>
            <p:cNvPr id="52242" name="Line 18"/>
            <p:cNvSpPr/>
            <p:nvPr/>
          </p:nvSpPr>
          <p:spPr>
            <a:xfrm>
              <a:off x="6906" y="4450"/>
              <a:ext cx="1" cy="289"/>
            </a:xfrm>
            <a:prstGeom prst="line">
              <a:avLst/>
            </a:prstGeom>
            <a:ln w="9525" cap="flat" cmpd="sng">
              <a:solidFill>
                <a:srgbClr val="000000"/>
              </a:solidFill>
              <a:prstDash val="solid"/>
              <a:headEnd type="none" w="med" len="med"/>
              <a:tailEnd type="triangle" w="med" len="med"/>
            </a:ln>
          </p:spPr>
        </p:sp>
        <p:sp>
          <p:nvSpPr>
            <p:cNvPr id="52243" name="Line 19"/>
            <p:cNvSpPr/>
            <p:nvPr/>
          </p:nvSpPr>
          <p:spPr>
            <a:xfrm>
              <a:off x="6906" y="5171"/>
              <a:ext cx="1" cy="287"/>
            </a:xfrm>
            <a:prstGeom prst="line">
              <a:avLst/>
            </a:prstGeom>
            <a:ln w="9525" cap="flat" cmpd="sng">
              <a:solidFill>
                <a:srgbClr val="000000"/>
              </a:solidFill>
              <a:prstDash val="solid"/>
              <a:headEnd type="none" w="med" len="med"/>
              <a:tailEnd type="triangle" w="med" len="med"/>
            </a:ln>
          </p:spPr>
        </p:sp>
        <p:sp>
          <p:nvSpPr>
            <p:cNvPr id="52244" name="Line 20"/>
            <p:cNvSpPr/>
            <p:nvPr/>
          </p:nvSpPr>
          <p:spPr>
            <a:xfrm flipV="1">
              <a:off x="5853" y="6179"/>
              <a:ext cx="2311" cy="1"/>
            </a:xfrm>
            <a:prstGeom prst="line">
              <a:avLst/>
            </a:prstGeom>
            <a:ln w="9525" cap="flat" cmpd="sng">
              <a:solidFill>
                <a:srgbClr val="000000"/>
              </a:solidFill>
              <a:prstDash val="solid"/>
              <a:headEnd type="none" w="med" len="med"/>
              <a:tailEnd type="none" w="med" len="med"/>
            </a:ln>
          </p:spPr>
        </p:sp>
        <p:sp>
          <p:nvSpPr>
            <p:cNvPr id="52245" name="Line 21"/>
            <p:cNvSpPr/>
            <p:nvPr/>
          </p:nvSpPr>
          <p:spPr>
            <a:xfrm>
              <a:off x="6906" y="5890"/>
              <a:ext cx="1" cy="289"/>
            </a:xfrm>
            <a:prstGeom prst="line">
              <a:avLst/>
            </a:prstGeom>
            <a:ln w="9525" cap="flat" cmpd="sng">
              <a:solidFill>
                <a:srgbClr val="000000"/>
              </a:solidFill>
              <a:prstDash val="solid"/>
              <a:headEnd type="none" w="med" len="med"/>
              <a:tailEnd type="none" w="med" len="med"/>
            </a:ln>
          </p:spPr>
        </p:sp>
        <p:sp>
          <p:nvSpPr>
            <p:cNvPr id="52246" name="Line 22"/>
            <p:cNvSpPr/>
            <p:nvPr/>
          </p:nvSpPr>
          <p:spPr>
            <a:xfrm>
              <a:off x="5853" y="6179"/>
              <a:ext cx="2" cy="288"/>
            </a:xfrm>
            <a:prstGeom prst="line">
              <a:avLst/>
            </a:prstGeom>
            <a:ln w="9525" cap="flat" cmpd="sng">
              <a:solidFill>
                <a:srgbClr val="000000"/>
              </a:solidFill>
              <a:prstDash val="solid"/>
              <a:headEnd type="none" w="med" len="med"/>
              <a:tailEnd type="triangle" w="med" len="med"/>
            </a:ln>
          </p:spPr>
        </p:sp>
        <p:sp>
          <p:nvSpPr>
            <p:cNvPr id="52247" name="Line 23"/>
            <p:cNvSpPr/>
            <p:nvPr/>
          </p:nvSpPr>
          <p:spPr>
            <a:xfrm>
              <a:off x="8164" y="6179"/>
              <a:ext cx="2" cy="288"/>
            </a:xfrm>
            <a:prstGeom prst="line">
              <a:avLst/>
            </a:prstGeom>
            <a:ln w="9525" cap="flat" cmpd="sng">
              <a:solidFill>
                <a:srgbClr val="000000"/>
              </a:solidFill>
              <a:prstDash val="solid"/>
              <a:headEnd type="none" w="med" len="med"/>
              <a:tailEnd type="triangle" w="med" len="med"/>
            </a:ln>
          </p:spPr>
        </p:sp>
        <p:sp>
          <p:nvSpPr>
            <p:cNvPr id="52248" name="Text Box 24"/>
            <p:cNvSpPr txBox="1"/>
            <p:nvPr/>
          </p:nvSpPr>
          <p:spPr>
            <a:xfrm>
              <a:off x="4356" y="1990"/>
              <a:ext cx="1338" cy="633"/>
            </a:xfrm>
            <a:prstGeom prst="rect">
              <a:avLst/>
            </a:prstGeom>
            <a:noFill/>
            <a:ln w="9525">
              <a:noFill/>
            </a:ln>
          </p:spPr>
          <p:txBody>
            <a:bodyPr lIns="68580" tIns="34290" rIns="68580" bIns="3429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457200" lvl="1" indent="0" algn="ctr" eaLnBrk="1" hangingPunct="1">
                <a:lnSpc>
                  <a:spcPct val="100000"/>
                </a:lnSpc>
                <a:spcBef>
                  <a:spcPct val="0"/>
                </a:spcBef>
                <a:buFont typeface="Arial" panose="020B0604020202020204" pitchFamily="34" charset="0"/>
                <a:buChar char="•"/>
              </a:pPr>
              <a:r>
                <a:rPr lang="zh-CN" altLang="en-US" sz="1600" dirty="0">
                  <a:latin typeface="Arial" panose="020B0604020202020204" pitchFamily="34" charset="0"/>
                </a:rPr>
                <a:t>基础</a:t>
              </a:r>
              <a:endParaRPr lang="zh-CN" altLang="en-US" sz="1600" dirty="0">
                <a:latin typeface="Arial" panose="020B0604020202020204" pitchFamily="34" charset="0"/>
                <a:ea typeface="黑体" panose="02010609060101010101" pitchFamily="49" charset="-122"/>
              </a:endParaRPr>
            </a:p>
            <a:p>
              <a:pPr marL="457200" lvl="1" indent="0" algn="ctr" eaLnBrk="1" hangingPunct="1">
                <a:lnSpc>
                  <a:spcPct val="100000"/>
                </a:lnSpc>
                <a:spcBef>
                  <a:spcPct val="0"/>
                </a:spcBef>
                <a:buFont typeface="Arial" panose="020B0604020202020204" pitchFamily="34" charset="0"/>
                <a:buChar char="•"/>
              </a:pPr>
              <a:r>
                <a:rPr lang="zh-CN" altLang="en-US" sz="1600" dirty="0">
                  <a:latin typeface="Arial" panose="020B0604020202020204" pitchFamily="34" charset="0"/>
                </a:rPr>
                <a:t>前提</a:t>
              </a:r>
              <a:endParaRPr lang="zh-CN" altLang="en-US" sz="1600" dirty="0">
                <a:ea typeface="楷体_GB2312" pitchFamily="1" charset="-122"/>
              </a:endParaRPr>
            </a:p>
          </p:txBody>
        </p:sp>
        <p:sp>
          <p:nvSpPr>
            <p:cNvPr id="52249" name="Text Box 25"/>
            <p:cNvSpPr txBox="1"/>
            <p:nvPr/>
          </p:nvSpPr>
          <p:spPr>
            <a:xfrm>
              <a:off x="4274" y="5963"/>
              <a:ext cx="1329" cy="360"/>
            </a:xfrm>
            <a:prstGeom prst="rect">
              <a:avLst/>
            </a:prstGeom>
            <a:noFill/>
            <a:ln w="9525">
              <a:noFill/>
            </a:ln>
          </p:spPr>
          <p:txBody>
            <a:bodyPr lIns="68580" tIns="34290" rIns="68580" bIns="3429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457200" lvl="1" indent="0" algn="ctr" eaLnBrk="1" hangingPunct="1">
                <a:lnSpc>
                  <a:spcPct val="100000"/>
                </a:lnSpc>
                <a:spcBef>
                  <a:spcPct val="0"/>
                </a:spcBef>
                <a:buFont typeface="Arial" panose="020B0604020202020204" pitchFamily="34" charset="0"/>
                <a:buChar char="•"/>
              </a:pPr>
              <a:r>
                <a:rPr lang="zh-CN" altLang="en-US" sz="1600" dirty="0">
                  <a:latin typeface="Arial" panose="020B0604020202020204" pitchFamily="34" charset="0"/>
                </a:rPr>
                <a:t>动力</a:t>
              </a:r>
              <a:endParaRPr lang="zh-CN" altLang="en-US" sz="1600" dirty="0">
                <a:ea typeface="楷体_GB2312" pitchFamily="1" charset="-122"/>
              </a:endParaRPr>
            </a:p>
          </p:txBody>
        </p:sp>
        <p:sp>
          <p:nvSpPr>
            <p:cNvPr id="13339" name="Text Box 26"/>
            <p:cNvSpPr txBox="1">
              <a:spLocks noChangeArrowheads="1"/>
            </p:cNvSpPr>
            <p:nvPr/>
          </p:nvSpPr>
          <p:spPr bwMode="auto">
            <a:xfrm>
              <a:off x="5780" y="2578"/>
              <a:ext cx="2313" cy="469"/>
            </a:xfrm>
            <a:prstGeom prst="rect">
              <a:avLst/>
            </a:prstGeom>
          </p:spPr>
          <p:style>
            <a:lnRef idx="1">
              <a:schemeClr val="accent6"/>
            </a:lnRef>
            <a:fillRef idx="3">
              <a:schemeClr val="accent6"/>
            </a:fillRef>
            <a:effectRef idx="2">
              <a:schemeClr val="accent6"/>
            </a:effectRef>
            <a:fontRef idx="minor">
              <a:schemeClr val="lt1"/>
            </a:fontRef>
          </p:style>
          <p:txBody>
            <a:bodyPr/>
            <a:lstStyle>
              <a:defPPr>
                <a:defRPr lang="zh-CN"/>
              </a:defPPr>
              <a:lvl1pPr>
                <a:defRPr sz="1600" b="1">
                  <a:ea typeface="宋体" panose="02010600030101010101" pitchFamily="2" charset="-122"/>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分解形成目标体系</a:t>
              </a:r>
              <a:endParaRPr kumimoji="0" lang="zh-CN" altLang="en-US" sz="16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p:txBody>
        </p:sp>
        <p:sp>
          <p:nvSpPr>
            <p:cNvPr id="13340" name="Text Box 27"/>
            <p:cNvSpPr txBox="1">
              <a:spLocks noChangeArrowheads="1"/>
            </p:cNvSpPr>
            <p:nvPr/>
          </p:nvSpPr>
          <p:spPr bwMode="auto">
            <a:xfrm>
              <a:off x="5758" y="3336"/>
              <a:ext cx="2311" cy="468"/>
            </a:xfrm>
            <a:prstGeom prst="rect">
              <a:avLst/>
            </a:prstGeom>
          </p:spPr>
          <p:style>
            <a:lnRef idx="1">
              <a:schemeClr val="accent6"/>
            </a:lnRef>
            <a:fillRef idx="3">
              <a:schemeClr val="accent6"/>
            </a:fillRef>
            <a:effectRef idx="2">
              <a:schemeClr val="accent6"/>
            </a:effectRef>
            <a:fontRef idx="minor">
              <a:schemeClr val="lt1"/>
            </a:fontRef>
          </p:style>
          <p:txBody>
            <a:bodyPr/>
            <a:lstStyle>
              <a:defPPr>
                <a:defRPr lang="zh-CN"/>
              </a:defPPr>
              <a:lvl1pPr>
                <a:defRPr sz="1600" b="1">
                  <a:ea typeface="宋体" panose="02010600030101010101" pitchFamily="2" charset="-122"/>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制定保障措施</a:t>
              </a:r>
              <a:endParaRPr kumimoji="0" lang="zh-CN" altLang="en-US" sz="16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p:txBody>
        </p:sp>
        <p:sp>
          <p:nvSpPr>
            <p:cNvPr id="13341" name="Text Box 28"/>
            <p:cNvSpPr txBox="1">
              <a:spLocks noChangeArrowheads="1"/>
            </p:cNvSpPr>
            <p:nvPr/>
          </p:nvSpPr>
          <p:spPr bwMode="auto">
            <a:xfrm>
              <a:off x="5748" y="4017"/>
              <a:ext cx="2316" cy="471"/>
            </a:xfrm>
            <a:prstGeom prst="rect">
              <a:avLst/>
            </a:prstGeom>
          </p:spPr>
          <p:style>
            <a:lnRef idx="1">
              <a:schemeClr val="accent6"/>
            </a:lnRef>
            <a:fillRef idx="3">
              <a:schemeClr val="accent6"/>
            </a:fillRef>
            <a:effectRef idx="2">
              <a:schemeClr val="accent6"/>
            </a:effectRef>
            <a:fontRef idx="minor">
              <a:schemeClr val="lt1"/>
            </a:fontRef>
          </p:style>
          <p:txBody>
            <a:bodyPr/>
            <a:lstStyle>
              <a:lvl1pPr algn="ctr" eaLnBrk="0" hangingPunct="0">
                <a:defRPr kumimoji="1" sz="2800">
                  <a:solidFill>
                    <a:schemeClr val="tx1"/>
                  </a:solidFill>
                  <a:latin typeface="Times New Roman" panose="02020603050405020304" pitchFamily="18" charset="0"/>
                  <a:ea typeface="楷体_GB2312" pitchFamily="1" charset="-122"/>
                </a:defRPr>
              </a:lvl1pPr>
              <a:lvl2pPr marL="742950" indent="-285750" algn="ctr" eaLnBrk="0" hangingPunct="0">
                <a:defRPr kumimoji="1" sz="2800">
                  <a:solidFill>
                    <a:schemeClr val="tx1"/>
                  </a:solidFill>
                  <a:latin typeface="Times New Roman" panose="02020603050405020304" pitchFamily="18" charset="0"/>
                  <a:ea typeface="楷体_GB2312" pitchFamily="1" charset="-122"/>
                </a:defRPr>
              </a:lvl2pPr>
              <a:lvl3pPr marL="1143000" indent="-228600" algn="ctr" eaLnBrk="0" hangingPunct="0">
                <a:defRPr kumimoji="1" sz="2800">
                  <a:solidFill>
                    <a:schemeClr val="tx1"/>
                  </a:solidFill>
                  <a:latin typeface="Times New Roman" panose="02020603050405020304" pitchFamily="18" charset="0"/>
                  <a:ea typeface="楷体_GB2312" pitchFamily="1" charset="-122"/>
                </a:defRPr>
              </a:lvl3pPr>
              <a:lvl4pPr marL="1600200" indent="-228600" algn="ctr" eaLnBrk="0" hangingPunct="0">
                <a:defRPr kumimoji="1" sz="2800">
                  <a:solidFill>
                    <a:schemeClr val="tx1"/>
                  </a:solidFill>
                  <a:latin typeface="Times New Roman" panose="02020603050405020304" pitchFamily="18" charset="0"/>
                  <a:ea typeface="楷体_GB2312" pitchFamily="1" charset="-122"/>
                </a:defRPr>
              </a:lvl4pPr>
              <a:lvl5pPr marL="2057400" indent="-228600" algn="ctr" eaLnBrk="0" hangingPunct="0">
                <a:defRPr kumimoji="1"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16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权力下放、自主管理</a:t>
              </a:r>
              <a:endParaRPr kumimoji="1" lang="zh-CN" altLang="en-US" sz="1600" b="1" i="0" u="none" strike="noStrike" kern="1200" cap="none" spc="0" normalizeH="0" baseline="0" noProof="0" dirty="0">
                <a:ln>
                  <a:noFill/>
                </a:ln>
                <a:solidFill>
                  <a:schemeClr val="bg1"/>
                </a:solidFill>
                <a:effectLst/>
                <a:uLnTx/>
                <a:uFillTx/>
                <a:latin typeface="Times New Roman" panose="02020603050405020304" pitchFamily="18" charset="0"/>
                <a:ea typeface="楷体_GB2312" pitchFamily="1" charset="-122"/>
                <a:cs typeface="+mn-cs"/>
              </a:endParaRPr>
            </a:p>
          </p:txBody>
        </p:sp>
        <p:sp>
          <p:nvSpPr>
            <p:cNvPr id="13342" name="Text Box 29"/>
            <p:cNvSpPr txBox="1">
              <a:spLocks noChangeArrowheads="1"/>
            </p:cNvSpPr>
            <p:nvPr/>
          </p:nvSpPr>
          <p:spPr bwMode="auto">
            <a:xfrm>
              <a:off x="5225" y="4739"/>
              <a:ext cx="3362" cy="466"/>
            </a:xfrm>
            <a:prstGeom prst="rect">
              <a:avLst/>
            </a:prstGeom>
          </p:spPr>
          <p:style>
            <a:lnRef idx="1">
              <a:schemeClr val="accent6"/>
            </a:lnRef>
            <a:fillRef idx="3">
              <a:schemeClr val="accent6"/>
            </a:fillRef>
            <a:effectRef idx="2">
              <a:schemeClr val="accent6"/>
            </a:effectRef>
            <a:fontRef idx="minor">
              <a:schemeClr val="lt1"/>
            </a:fontRef>
          </p:style>
          <p:txBody>
            <a:bodyPr/>
            <a:lstStyle>
              <a:defPPr>
                <a:defRPr lang="zh-CN"/>
              </a:defPPr>
              <a:lvl1pPr>
                <a:defRPr sz="1600" b="1">
                  <a:ea typeface="宋体" panose="02010600030101010101" pitchFamily="2" charset="-122"/>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定期指导、检查目标执行情况</a:t>
              </a:r>
              <a:endParaRPr kumimoji="0" lang="zh-CN" altLang="en-US" sz="16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p:txBody>
        </p:sp>
        <p:sp>
          <p:nvSpPr>
            <p:cNvPr id="13343" name="Text Box 30"/>
            <p:cNvSpPr txBox="1">
              <a:spLocks noChangeArrowheads="1"/>
            </p:cNvSpPr>
            <p:nvPr/>
          </p:nvSpPr>
          <p:spPr bwMode="auto">
            <a:xfrm>
              <a:off x="5854" y="5458"/>
              <a:ext cx="2210" cy="469"/>
            </a:xfrm>
            <a:prstGeom prst="rect">
              <a:avLst/>
            </a:prstGeom>
          </p:spPr>
          <p:style>
            <a:lnRef idx="1">
              <a:schemeClr val="accent6"/>
            </a:lnRef>
            <a:fillRef idx="3">
              <a:schemeClr val="accent6"/>
            </a:fillRef>
            <a:effectRef idx="2">
              <a:schemeClr val="accent6"/>
            </a:effectRef>
            <a:fontRef idx="minor">
              <a:schemeClr val="lt1"/>
            </a:fontRef>
          </p:style>
          <p:txBody>
            <a:bodyPr/>
            <a:lstStyle>
              <a:defPPr>
                <a:defRPr lang="zh-CN"/>
              </a:defPPr>
              <a:lvl1pPr>
                <a:defRPr sz="1600" b="1">
                  <a:ea typeface="宋体" panose="02010600030101010101" pitchFamily="2" charset="-122"/>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rPr>
                <a:t>期末评价成果</a:t>
              </a:r>
              <a:endParaRPr kumimoji="0" lang="zh-CN" altLang="en-US" sz="1600" b="1" i="0" u="none" strike="noStrike" kern="1200" cap="none" spc="0" normalizeH="0" baseline="0" noProof="0" dirty="0">
                <a:ln>
                  <a:noFill/>
                </a:ln>
                <a:solidFill>
                  <a:schemeClr val="bg1"/>
                </a:solidFill>
                <a:effectLst/>
                <a:uLnTx/>
                <a:uFillTx/>
                <a:latin typeface="+mn-lt"/>
                <a:ea typeface="宋体" panose="02010600030101010101" pitchFamily="2" charset="-122"/>
                <a:cs typeface="+mn-cs"/>
              </a:endParaRPr>
            </a:p>
          </p:txBody>
        </p:sp>
        <p:sp>
          <p:nvSpPr>
            <p:cNvPr id="52255" name="AutoShape 31"/>
            <p:cNvSpPr/>
            <p:nvPr/>
          </p:nvSpPr>
          <p:spPr>
            <a:xfrm flipV="1">
              <a:off x="2632" y="2769"/>
              <a:ext cx="1470" cy="1240"/>
            </a:xfrm>
            <a:prstGeom prst="upArrow">
              <a:avLst>
                <a:gd name="adj1" fmla="val 65157"/>
                <a:gd name="adj2" fmla="val 48347"/>
              </a:avLst>
            </a:prstGeom>
            <a:gradFill rotWithShape="1">
              <a:gsLst>
                <a:gs pos="0">
                  <a:srgbClr val="008080"/>
                </a:gs>
                <a:gs pos="100000">
                  <a:srgbClr val="FFFFFF"/>
                </a:gs>
              </a:gsLst>
              <a:lin ang="5400000" scaled="1"/>
              <a:tileRect/>
            </a:grad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52256" name="AutoShape 32"/>
            <p:cNvSpPr/>
            <p:nvPr/>
          </p:nvSpPr>
          <p:spPr>
            <a:xfrm flipV="1">
              <a:off x="2632" y="4739"/>
              <a:ext cx="1470" cy="1009"/>
            </a:xfrm>
            <a:prstGeom prst="upArrow">
              <a:avLst>
                <a:gd name="adj1" fmla="val 65157"/>
                <a:gd name="adj2" fmla="val 48347"/>
              </a:avLst>
            </a:prstGeom>
            <a:gradFill rotWithShape="1">
              <a:gsLst>
                <a:gs pos="0">
                  <a:srgbClr val="008080"/>
                </a:gs>
                <a:gs pos="100000">
                  <a:srgbClr val="FFFFFF"/>
                </a:gs>
              </a:gsLst>
              <a:lin ang="5400000" scaled="1"/>
              <a:tileRect/>
            </a:grad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Tree>
  </p:cSld>
  <p:clrMapOvr>
    <a:masterClrMapping/>
  </p:clrMapOvr>
  <p:transition>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7" name="Text Box 3"/>
          <p:cNvSpPr txBox="1">
            <a:spLocks noChangeArrowheads="1"/>
          </p:cNvSpPr>
          <p:nvPr/>
        </p:nvSpPr>
        <p:spPr bwMode="auto">
          <a:xfrm>
            <a:off x="2351088" y="2459038"/>
            <a:ext cx="7343775" cy="3416300"/>
          </a:xfrm>
          <a:prstGeom prst="rect">
            <a:avLst/>
          </a:prstGeom>
          <a:noFill/>
          <a:ln>
            <a:noFill/>
          </a:ln>
          <a:effectLst/>
        </p:spPr>
        <p:txBody>
          <a:bodyPr lIns="90000" tIns="46800" rIns="90000" bIns="46800">
            <a:spAutoFit/>
          </a:bodyPr>
          <a:lstStyle>
            <a:lvl1pPr>
              <a:defRPr kumimoji="1" sz="2800">
                <a:solidFill>
                  <a:schemeClr val="tx1"/>
                </a:solidFill>
                <a:latin typeface="Times New Roman" panose="02020603050405020304" pitchFamily="18" charset="0"/>
                <a:ea typeface="楷体_GB2312" pitchFamily="1" charset="-122"/>
              </a:defRPr>
            </a:lvl1pPr>
            <a:lvl2pPr marL="742950" indent="-285750">
              <a:defRPr kumimoji="1" sz="2800">
                <a:solidFill>
                  <a:schemeClr val="tx1"/>
                </a:solidFill>
                <a:latin typeface="Times New Roman" panose="02020603050405020304" pitchFamily="18" charset="0"/>
                <a:ea typeface="楷体_GB2312" pitchFamily="1" charset="-122"/>
              </a:defRPr>
            </a:lvl2pPr>
            <a:lvl3pPr marL="1143000" indent="-228600">
              <a:defRPr kumimoji="1" sz="2800">
                <a:solidFill>
                  <a:schemeClr val="tx1"/>
                </a:solidFill>
                <a:latin typeface="Times New Roman" panose="02020603050405020304" pitchFamily="18" charset="0"/>
                <a:ea typeface="楷体_GB2312" pitchFamily="1" charset="-122"/>
              </a:defRPr>
            </a:lvl3pPr>
            <a:lvl4pPr marL="1600200" indent="-228600">
              <a:defRPr kumimoji="1" sz="2800">
                <a:solidFill>
                  <a:schemeClr val="tx1"/>
                </a:solidFill>
                <a:latin typeface="Times New Roman" panose="02020603050405020304" pitchFamily="18" charset="0"/>
                <a:ea typeface="楷体_GB2312" pitchFamily="1" charset="-122"/>
              </a:defRPr>
            </a:lvl4pPr>
            <a:lvl5pPr marL="2057400" indent="-228600">
              <a:defRPr kumimoji="1"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9pPr>
          </a:lstStyle>
          <a:p>
            <a:pPr marL="0" marR="0" lvl="0" indent="720725"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制定安全目标要根据国家法律法规要求以及水利工程实际情况（所以施工企业对工程项目客观的调查评估非常重要）。</a:t>
            </a:r>
            <a:endParaRPr kumimoji="0" lang="en-US" altLang="zh-CN"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720725"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安全生产目标的制定依据包括：</a:t>
            </a:r>
            <a:endParaRPr kumimoji="0" lang="en-US"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1825" marR="0" lvl="0" indent="36068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p"/>
              <a:defRPr/>
            </a:pP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安全方针、政策及上级下达的安全指标</a:t>
            </a:r>
            <a:endPar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楷体_GB2312" pitchFamily="1" charset="-122"/>
              <a:cs typeface="+mn-cs"/>
            </a:endParaRPr>
          </a:p>
          <a:p>
            <a:pPr marL="631825" marR="0" lvl="0" indent="36068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p"/>
              <a:defRPr/>
            </a:pP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企业中、长期安全生产规划</a:t>
            </a:r>
            <a:endPar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楷体_GB2312" pitchFamily="1" charset="-122"/>
              <a:cs typeface="+mn-cs"/>
            </a:endParaRPr>
          </a:p>
          <a:p>
            <a:pPr marL="631825" marR="0" lvl="0" indent="36068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p"/>
              <a:defRPr/>
            </a:pP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企业经济技术条件</a:t>
            </a:r>
            <a:endPar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a:p>
            <a:pPr marL="631825" marR="0" lvl="0" indent="36068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p"/>
              <a:defRPr/>
            </a:pP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工伤事故及职业病统计资料和数据</a:t>
            </a:r>
            <a:endPar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a:p>
            <a:pPr marL="631825" marR="0" lvl="0" indent="36068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p"/>
              <a:defRPr/>
            </a:pP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工程特点及危险源辨识、分析情况</a:t>
            </a:r>
            <a:endPar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4" name="矩形 3"/>
          <p:cNvSpPr/>
          <p:nvPr/>
        </p:nvSpPr>
        <p:spPr>
          <a:xfrm>
            <a:off x="2351088" y="1609636"/>
            <a:ext cx="6265192"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3.1.2</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安全目标制定</a:t>
            </a:r>
            <a:endPar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7" name="Text Box 3"/>
          <p:cNvSpPr txBox="1">
            <a:spLocks noChangeArrowheads="1"/>
          </p:cNvSpPr>
          <p:nvPr/>
        </p:nvSpPr>
        <p:spPr bwMode="auto">
          <a:xfrm>
            <a:off x="2351088" y="1989138"/>
            <a:ext cx="7343775" cy="1200150"/>
          </a:xfrm>
          <a:prstGeom prst="rect">
            <a:avLst/>
          </a:prstGeom>
          <a:noFill/>
          <a:ln>
            <a:noFill/>
          </a:ln>
          <a:effectLst/>
        </p:spPr>
        <p:txBody>
          <a:bodyPr lIns="90000" tIns="46800" rIns="90000" bIns="46800">
            <a:spAutoFit/>
          </a:bodyPr>
          <a:lstStyle>
            <a:lvl1pPr>
              <a:defRPr kumimoji="1" sz="2800">
                <a:solidFill>
                  <a:schemeClr val="tx1"/>
                </a:solidFill>
                <a:latin typeface="Times New Roman" panose="02020603050405020304" pitchFamily="18" charset="0"/>
                <a:ea typeface="楷体_GB2312" pitchFamily="1" charset="-122"/>
              </a:defRPr>
            </a:lvl1pPr>
            <a:lvl2pPr marL="742950" indent="-285750">
              <a:defRPr kumimoji="1" sz="2800">
                <a:solidFill>
                  <a:schemeClr val="tx1"/>
                </a:solidFill>
                <a:latin typeface="Times New Roman" panose="02020603050405020304" pitchFamily="18" charset="0"/>
                <a:ea typeface="楷体_GB2312" pitchFamily="1" charset="-122"/>
              </a:defRPr>
            </a:lvl2pPr>
            <a:lvl3pPr marL="1143000" indent="-228600">
              <a:defRPr kumimoji="1" sz="2800">
                <a:solidFill>
                  <a:schemeClr val="tx1"/>
                </a:solidFill>
                <a:latin typeface="Times New Roman" panose="02020603050405020304" pitchFamily="18" charset="0"/>
                <a:ea typeface="楷体_GB2312" pitchFamily="1" charset="-122"/>
              </a:defRPr>
            </a:lvl3pPr>
            <a:lvl4pPr marL="1600200" indent="-228600">
              <a:defRPr kumimoji="1" sz="2800">
                <a:solidFill>
                  <a:schemeClr val="tx1"/>
                </a:solidFill>
                <a:latin typeface="Times New Roman" panose="02020603050405020304" pitchFamily="18" charset="0"/>
                <a:ea typeface="楷体_GB2312" pitchFamily="1" charset="-122"/>
              </a:defRPr>
            </a:lvl4pPr>
            <a:lvl5pPr marL="2057400" indent="-228600">
              <a:defRPr kumimoji="1"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9pPr>
          </a:lstStyle>
          <a:p>
            <a:pPr marL="0" marR="0" lvl="0" indent="720725"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安全生产目标的内容包括：</a:t>
            </a:r>
            <a:endParaRPr kumimoji="0" lang="en-US"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1825" marR="0" lvl="0" indent="36068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p"/>
              <a:defRPr/>
            </a:pPr>
            <a:r>
              <a:rPr kumimoji="0"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总体目标</a:t>
            </a:r>
            <a:endParaRPr kumimoji="0"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a:p>
            <a:pPr marL="631825" marR="0" lvl="0" indent="36068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p"/>
              <a:defRPr/>
            </a:pPr>
            <a:r>
              <a:rPr kumimoji="0"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对策措施</a:t>
            </a:r>
            <a:endParaRPr kumimoji="0"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Text Box 3"/>
          <p:cNvSpPr txBox="1"/>
          <p:nvPr/>
        </p:nvSpPr>
        <p:spPr>
          <a:xfrm>
            <a:off x="2351088" y="1876425"/>
            <a:ext cx="7343775" cy="83121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31825" eaLnBrk="1" hangingPunct="1">
              <a:lnSpc>
                <a:spcPct val="100000"/>
              </a:lnSpc>
              <a:spcBef>
                <a:spcPct val="0"/>
              </a:spcBef>
              <a:buClr>
                <a:srgbClr val="FF0000"/>
              </a:buClr>
              <a:buFont typeface="Wingdings" panose="05000000000000000000" pitchFamily="2" charset="2"/>
              <a:buNone/>
            </a:pPr>
            <a:r>
              <a:rPr lang="zh-CN" altLang="en-US" sz="2400" dirty="0">
                <a:solidFill>
                  <a:srgbClr val="0000FF"/>
                </a:solidFill>
              </a:rPr>
              <a:t>总体目标</a:t>
            </a:r>
            <a:r>
              <a:rPr lang="zh-CN" altLang="en-US" sz="2400" b="0" dirty="0"/>
              <a:t>具体规定了为实现目标方针在各个主要方面应达到的要求和水平。</a:t>
            </a:r>
            <a:endParaRPr lang="zh-CN" altLang="en-US" sz="2400" b="0" dirty="0"/>
          </a:p>
        </p:txBody>
      </p:sp>
      <p:sp>
        <p:nvSpPr>
          <p:cNvPr id="4" name="矩形 3"/>
          <p:cNvSpPr/>
          <p:nvPr/>
        </p:nvSpPr>
        <p:spPr>
          <a:xfrm>
            <a:off x="2351088" y="2997200"/>
            <a:ext cx="7343775" cy="255333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marL="0" marR="0" lvl="0" indent="541655" algn="l" defTabSz="914400" rtl="0" eaLnBrk="0" fontAlgn="base" latinLnBrk="0" hangingPunct="0">
              <a:lnSpc>
                <a:spcPct val="100000"/>
              </a:lnSpc>
              <a:spcBef>
                <a:spcPct val="0"/>
              </a:spcBef>
              <a:spcAft>
                <a:spcPct val="0"/>
              </a:spcAft>
              <a:buClr>
                <a:srgbClr val="FF0000"/>
              </a:buClr>
              <a:buSzTx/>
              <a:buFontTx/>
              <a:buNone/>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制定总体目标时常用到的安全指标：</a:t>
            </a:r>
            <a:endParaRPr kumimoji="0" lang="en-US" altLang="zh-CN"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重大事故次数，包括死亡事故、重伤事故等；</a:t>
            </a:r>
            <a:endParaRPr kumimoji="0" lang="zh-CN" altLang="en-US" sz="20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死亡人数指标；</a:t>
            </a:r>
            <a:endParaRPr kumimoji="0" lang="en-US" altLang="zh-CN" sz="20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伤害频率或伤害严重率；</a:t>
            </a:r>
            <a:endParaRPr kumimoji="0" lang="zh-CN" altLang="en-US" sz="20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事故造成的经济损失，如工作日损失、工伤治疗费等；</a:t>
            </a:r>
            <a:endParaRPr kumimoji="0" lang="en-US" altLang="zh-CN" sz="20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作业点尘毒达标率；</a:t>
            </a:r>
            <a:endParaRPr kumimoji="0" lang="zh-CN" altLang="en-US" sz="20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安全措施计划完好率、隐患整改率、设施完好率；</a:t>
            </a:r>
            <a:endParaRPr kumimoji="0" lang="en-US" altLang="zh-CN" sz="20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全员安全教育率、特种作业人员培训率等</a:t>
            </a:r>
            <a:endParaRPr kumimoji="0" lang="zh-CN" alt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Text Box 3"/>
          <p:cNvSpPr txBox="1"/>
          <p:nvPr/>
        </p:nvSpPr>
        <p:spPr>
          <a:xfrm>
            <a:off x="2208213" y="1557338"/>
            <a:ext cx="7775575" cy="344995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31825" eaLnBrk="1" hangingPunct="1">
              <a:lnSpc>
                <a:spcPct val="130000"/>
              </a:lnSpc>
              <a:spcBef>
                <a:spcPct val="0"/>
              </a:spcBef>
              <a:buClr>
                <a:srgbClr val="FF0000"/>
              </a:buClr>
              <a:buFont typeface="Wingdings" panose="05000000000000000000" pitchFamily="2" charset="2"/>
              <a:buNone/>
            </a:pPr>
            <a:r>
              <a:rPr lang="zh-CN" altLang="en-US" sz="2400" dirty="0">
                <a:solidFill>
                  <a:srgbClr val="0000FF"/>
                </a:solidFill>
              </a:rPr>
              <a:t>对策措施</a:t>
            </a:r>
            <a:r>
              <a:rPr lang="zh-CN" altLang="en-US" sz="2400" b="0" dirty="0"/>
              <a:t>可以看做是为实现总体目标而确定的具体工作目标。</a:t>
            </a:r>
            <a:endParaRPr lang="en-US" altLang="zh-CN" sz="2400" b="0" dirty="0"/>
          </a:p>
          <a:p>
            <a:pPr marL="0" lvl="0" indent="631825" eaLnBrk="1" hangingPunct="1">
              <a:lnSpc>
                <a:spcPct val="130000"/>
              </a:lnSpc>
              <a:spcBef>
                <a:spcPct val="0"/>
              </a:spcBef>
              <a:buClr>
                <a:srgbClr val="FF0000"/>
              </a:buClr>
              <a:buFont typeface="Wingdings" panose="05000000000000000000" pitchFamily="2" charset="2"/>
              <a:buNone/>
            </a:pPr>
            <a:r>
              <a:rPr lang="zh-CN" altLang="en-US" sz="2400" b="0" dirty="0"/>
              <a:t>对策措施的制定要避免面面俱到或过于简单，应该抓住影响全局的关键因素，针对薄弱环节，集中力量有效解决问题。</a:t>
            </a:r>
            <a:endParaRPr lang="en-US" altLang="zh-CN" sz="2400" b="0" dirty="0"/>
          </a:p>
          <a:p>
            <a:pPr marL="0" lvl="0" indent="631825" eaLnBrk="1" hangingPunct="1">
              <a:lnSpc>
                <a:spcPct val="130000"/>
              </a:lnSpc>
              <a:spcBef>
                <a:spcPct val="0"/>
              </a:spcBef>
              <a:buClr>
                <a:srgbClr val="FF0000"/>
              </a:buClr>
              <a:buFont typeface="Wingdings" panose="05000000000000000000" pitchFamily="2" charset="2"/>
              <a:buNone/>
            </a:pPr>
            <a:r>
              <a:rPr lang="zh-CN" altLang="en-US" sz="2400" b="0" dirty="0"/>
              <a:t>对策措施应规定时限，落实责任，并尽可能有定量的指标要求。</a:t>
            </a:r>
            <a:endParaRPr lang="en-US" altLang="zh-CN" sz="2400" b="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eaLnBrk="1" hangingPunct="1">
              <a:lnSpc>
                <a:spcPct val="100000"/>
              </a:lnSpc>
              <a:spcBef>
                <a:spcPct val="0"/>
              </a:spcBef>
            </a:pPr>
            <a:r>
              <a:rPr lang="en-US" altLang="zh-CN" dirty="0"/>
              <a:t>        </a:t>
            </a:r>
            <a:endParaRPr lang="en-US" altLang="zh-CN" dirty="0"/>
          </a:p>
        </p:txBody>
      </p:sp>
      <p:sp>
        <p:nvSpPr>
          <p:cNvPr id="62467" name="Text Box 4"/>
          <p:cNvSpPr txBox="1"/>
          <p:nvPr/>
        </p:nvSpPr>
        <p:spPr>
          <a:xfrm>
            <a:off x="2351088" y="2319338"/>
            <a:ext cx="7632700" cy="186499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541655" eaLnBrk="1" hangingPunct="1">
              <a:spcBef>
                <a:spcPct val="0"/>
              </a:spcBef>
              <a:spcAft>
                <a:spcPct val="50000"/>
              </a:spcAft>
              <a:buClr>
                <a:srgbClr val="FF0000"/>
              </a:buClr>
            </a:pPr>
            <a:r>
              <a:rPr lang="zh-CN" altLang="en-US" sz="2400" b="0" dirty="0">
                <a:latin typeface="宋体" panose="02010600030101010101" pitchFamily="2" charset="-122"/>
              </a:rPr>
              <a:t>根据整分合原理，将安全目标分解落实到各项目、班组和个人，纵向到底，横向到边，是每个组织每个员工都明确自己的目标，明确自己的责任，形成一个层层互保的目标连锁体系。</a:t>
            </a:r>
            <a:endParaRPr lang="zh-CN" altLang="en-US" sz="2400" b="0" dirty="0">
              <a:latin typeface="宋体" panose="02010600030101010101" pitchFamily="2" charset="-122"/>
            </a:endParaRPr>
          </a:p>
        </p:txBody>
      </p:sp>
      <p:sp>
        <p:nvSpPr>
          <p:cNvPr id="5" name="矩形 4"/>
          <p:cNvSpPr/>
          <p:nvPr/>
        </p:nvSpPr>
        <p:spPr>
          <a:xfrm>
            <a:off x="2351088" y="1537628"/>
            <a:ext cx="3456880"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3.1.3</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安全目标分解</a:t>
            </a:r>
            <a:endPar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AutoShape 2"/>
          <p:cNvSpPr/>
          <p:nvPr/>
        </p:nvSpPr>
        <p:spPr>
          <a:xfrm rot="5400000">
            <a:off x="-898525" y="1295400"/>
            <a:ext cx="4824413" cy="4770438"/>
          </a:xfrm>
          <a:custGeom>
            <a:avLst/>
            <a:gdLst>
              <a:gd name="txL" fmla="*/ 401 w 21600"/>
              <a:gd name="txT" fmla="*/ 0 h 21600"/>
              <a:gd name="txR" fmla="*/ 21199 w 21600"/>
              <a:gd name="txB" fmla="*/ 13628 h 21600"/>
            </a:gdLst>
            <a:ahLst/>
            <a:cxnLst>
              <a:cxn ang="0">
                <a:pos x="2412206" y="0"/>
              </a:cxn>
              <a:cxn ang="0">
                <a:pos x="36183" y="2349441"/>
              </a:cxn>
              <a:cxn ang="0">
                <a:pos x="2412206" y="71115"/>
              </a:cxn>
              <a:cxn ang="0">
                <a:pos x="4788229" y="2349441"/>
              </a:cxn>
            </a:cxnLst>
            <a:rect l="txL" t="txT" r="txR" b="txB"/>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1">
            <a:gsLst>
              <a:gs pos="0">
                <a:srgbClr val="C5C5C5">
                  <a:alpha val="100000"/>
                </a:srgbClr>
              </a:gs>
              <a:gs pos="50000">
                <a:schemeClr val="bg2">
                  <a:alpha val="100000"/>
                </a:schemeClr>
              </a:gs>
              <a:gs pos="100000">
                <a:srgbClr val="C5C5C5">
                  <a:alpha val="100000"/>
                </a:srgbClr>
              </a:gs>
            </a:gsLst>
            <a:lin ang="0" scaled="1"/>
            <a:tileRect/>
          </a:gradFill>
          <a:ln w="9525">
            <a:noFill/>
          </a:ln>
        </p:spPr>
        <p:txBody>
          <a:bodyPr/>
          <a:p>
            <a:endParaRPr lang="zh-CN" altLang="en-US"/>
          </a:p>
        </p:txBody>
      </p:sp>
      <p:sp>
        <p:nvSpPr>
          <p:cNvPr id="9220" name="AutoShape 3"/>
          <p:cNvSpPr/>
          <p:nvPr/>
        </p:nvSpPr>
        <p:spPr>
          <a:xfrm rot="5400000" flipH="1">
            <a:off x="-492125" y="1730375"/>
            <a:ext cx="4032250" cy="3929063"/>
          </a:xfrm>
          <a:custGeom>
            <a:avLst/>
            <a:gdLst>
              <a:gd name="txL" fmla="*/ 0 w 21600"/>
              <a:gd name="txT" fmla="*/ 0 h 21600"/>
              <a:gd name="txR" fmla="*/ 21600 w 21600"/>
              <a:gd name="txB" fmla="*/ 7713 h 21600"/>
            </a:gdLst>
            <a:ahLst/>
            <a:cxnLst>
              <a:cxn ang="0">
                <a:pos x="2147483646" y="0"/>
              </a:cxn>
              <a:cxn ang="0">
                <a:pos x="2147483646" y="2147483646"/>
              </a:cxn>
              <a:cxn ang="0">
                <a:pos x="2147483646" y="2147483646"/>
              </a:cxn>
              <a:cxn ang="0">
                <a:pos x="2147483646" y="2147483646"/>
              </a:cxn>
            </a:cxnLst>
            <a:rect l="txL" t="txT" r="txR" b="txB"/>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1">
            <a:gsLst>
              <a:gs pos="0">
                <a:srgbClr val="6699FF">
                  <a:alpha val="100000"/>
                </a:srgbClr>
              </a:gs>
              <a:gs pos="100000">
                <a:srgbClr val="FFFFFF">
                  <a:alpha val="100000"/>
                </a:srgbClr>
              </a:gs>
            </a:gsLst>
            <a:lin ang="5400000" scaled="1"/>
            <a:tileRect/>
          </a:gradFill>
          <a:ln w="0">
            <a:noFill/>
          </a:ln>
        </p:spPr>
        <p:txBody>
          <a:bodyPr/>
          <a:p>
            <a:endParaRPr lang="zh-CN" altLang="en-US"/>
          </a:p>
        </p:txBody>
      </p:sp>
      <p:sp>
        <p:nvSpPr>
          <p:cNvPr id="2458628" name="AutoShape 4"/>
          <p:cNvSpPr/>
          <p:nvPr/>
        </p:nvSpPr>
        <p:spPr>
          <a:xfrm>
            <a:off x="3646488" y="2135188"/>
            <a:ext cx="4394200" cy="501650"/>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r>
              <a:rPr lang="en-US" altLang="zh-CN" sz="2400" b="0" dirty="0">
                <a:latin typeface="Arial" panose="020B0604020202020204" pitchFamily="34" charset="0"/>
                <a:ea typeface="楷体_GB2312" pitchFamily="1" charset="-122"/>
              </a:rPr>
              <a:t>  1 </a:t>
            </a:r>
            <a:r>
              <a:rPr lang="zh-CN" altLang="en-US" sz="2400" b="0" dirty="0">
                <a:latin typeface="Arial" panose="020B0604020202020204" pitchFamily="34" charset="0"/>
                <a:ea typeface="楷体_GB2312" pitchFamily="1" charset="-122"/>
              </a:rPr>
              <a:t>概述</a:t>
            </a:r>
            <a:endParaRPr lang="zh-CN" altLang="en-US" sz="2400" b="0" dirty="0">
              <a:latin typeface="Arial" panose="020B0604020202020204" pitchFamily="34" charset="0"/>
              <a:ea typeface="楷体_GB2312" pitchFamily="1" charset="-122"/>
            </a:endParaRPr>
          </a:p>
        </p:txBody>
      </p:sp>
      <p:grpSp>
        <p:nvGrpSpPr>
          <p:cNvPr id="2458629" name="Group 5"/>
          <p:cNvGrpSpPr/>
          <p:nvPr/>
        </p:nvGrpSpPr>
        <p:grpSpPr>
          <a:xfrm>
            <a:off x="3287713" y="2067092"/>
            <a:ext cx="409575" cy="596365"/>
            <a:chOff x="2078" y="1000"/>
            <a:chExt cx="1615" cy="2974"/>
          </a:xfrm>
        </p:grpSpPr>
        <p:sp>
          <p:nvSpPr>
            <p:cNvPr id="9240" name="Oval 6"/>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9241" name="Oval 7"/>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458632" name="Oval 8"/>
            <p:cNvSpPr>
              <a:spLocks noChangeArrowheads="1"/>
            </p:cNvSpPr>
            <p:nvPr/>
          </p:nvSpPr>
          <p:spPr bwMode="gray">
            <a:xfrm>
              <a:off x="2089" y="1000"/>
              <a:ext cx="1592" cy="297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9243" name="Oval 9"/>
            <p:cNvSpPr/>
            <p:nvPr/>
          </p:nvSpPr>
          <p:spPr>
            <a:xfrm>
              <a:off x="2089" y="1001"/>
              <a:ext cx="1592" cy="2973"/>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458634" name="Oval 10"/>
            <p:cNvSpPr>
              <a:spLocks noChangeArrowheads="1"/>
            </p:cNvSpPr>
            <p:nvPr/>
          </p:nvSpPr>
          <p:spPr bwMode="gray">
            <a:xfrm>
              <a:off x="2335" y="1026"/>
              <a:ext cx="1095" cy="292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9245" name="Oval 11"/>
            <p:cNvSpPr/>
            <p:nvPr/>
          </p:nvSpPr>
          <p:spPr>
            <a:xfrm>
              <a:off x="2337" y="1026"/>
              <a:ext cx="1096" cy="2925"/>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
        <p:nvSpPr>
          <p:cNvPr id="9223" name="Text Box 12"/>
          <p:cNvSpPr txBox="1"/>
          <p:nvPr/>
        </p:nvSpPr>
        <p:spPr>
          <a:xfrm>
            <a:off x="1597025" y="3033713"/>
            <a:ext cx="1258888" cy="1027430"/>
          </a:xfrm>
          <a:prstGeom prst="rect">
            <a:avLst/>
          </a:prstGeom>
          <a:noFill/>
          <a:ln w="9525">
            <a:noFill/>
          </a:ln>
        </p:spPr>
        <p:txBody>
          <a:bodyPr lIns="90000" tIns="46800" rIns="90000" bIns="46800" anchor="t" anchorCtr="1">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70000"/>
              </a:lnSpc>
              <a:spcBef>
                <a:spcPct val="50000"/>
              </a:spcBef>
            </a:pPr>
            <a:r>
              <a:rPr lang="zh-CN" altLang="en-US" sz="3200" b="0" dirty="0">
                <a:ea typeface="华文彩云" panose="02010800040101010101" pitchFamily="2" charset="-122"/>
              </a:rPr>
              <a:t>内容</a:t>
            </a:r>
            <a:endParaRPr lang="zh-CN" altLang="en-US" sz="3200" b="0" dirty="0">
              <a:ea typeface="华文彩云" panose="02010800040101010101" pitchFamily="2" charset="-122"/>
            </a:endParaRPr>
          </a:p>
          <a:p>
            <a:pPr marL="0" lvl="0" indent="0" algn="ctr">
              <a:lnSpc>
                <a:spcPct val="70000"/>
              </a:lnSpc>
              <a:spcBef>
                <a:spcPct val="50000"/>
              </a:spcBef>
            </a:pPr>
            <a:r>
              <a:rPr lang="zh-CN" altLang="en-US" sz="3200" b="0" dirty="0">
                <a:ea typeface="华文彩云" panose="02010800040101010101" pitchFamily="2" charset="-122"/>
              </a:rPr>
              <a:t>提纲</a:t>
            </a:r>
            <a:endParaRPr lang="zh-CN" altLang="en-US" sz="3200" b="0" dirty="0">
              <a:ea typeface="华文彩云" panose="02010800040101010101" pitchFamily="2" charset="-122"/>
            </a:endParaRPr>
          </a:p>
        </p:txBody>
      </p:sp>
      <p:sp>
        <p:nvSpPr>
          <p:cNvPr id="2458645" name="AutoShape 21"/>
          <p:cNvSpPr/>
          <p:nvPr/>
        </p:nvSpPr>
        <p:spPr>
          <a:xfrm>
            <a:off x="3646488" y="4508500"/>
            <a:ext cx="4394200" cy="576263"/>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r>
              <a:rPr lang="en-US" altLang="zh-CN" sz="2400" b="0" dirty="0">
                <a:latin typeface="Arial" panose="020B0604020202020204" pitchFamily="34" charset="0"/>
                <a:ea typeface="楷体_GB2312" pitchFamily="1" charset="-122"/>
              </a:rPr>
              <a:t>  3 </a:t>
            </a:r>
            <a:r>
              <a:rPr lang="zh-CN" altLang="en-US" sz="2400" b="0" dirty="0">
                <a:latin typeface="Arial" panose="020B0604020202020204" pitchFamily="34" charset="0"/>
                <a:ea typeface="楷体_GB2312" pitchFamily="1" charset="-122"/>
              </a:rPr>
              <a:t>安全生产标准化主要内容</a:t>
            </a:r>
            <a:endParaRPr lang="zh-CN" altLang="en-US" sz="2400" b="0" dirty="0">
              <a:latin typeface="Arial" panose="020B0604020202020204" pitchFamily="34" charset="0"/>
              <a:ea typeface="楷体_GB2312" pitchFamily="1" charset="-122"/>
            </a:endParaRPr>
          </a:p>
        </p:txBody>
      </p:sp>
      <p:grpSp>
        <p:nvGrpSpPr>
          <p:cNvPr id="2458646" name="Group 22"/>
          <p:cNvGrpSpPr/>
          <p:nvPr/>
        </p:nvGrpSpPr>
        <p:grpSpPr>
          <a:xfrm>
            <a:off x="3421063" y="4519780"/>
            <a:ext cx="409575" cy="596365"/>
            <a:chOff x="2078" y="1000"/>
            <a:chExt cx="1615" cy="2974"/>
          </a:xfrm>
        </p:grpSpPr>
        <p:sp>
          <p:nvSpPr>
            <p:cNvPr id="9234" name="Oval 23"/>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9235" name="Oval 24"/>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458649" name="Oval 25"/>
            <p:cNvSpPr>
              <a:spLocks noChangeArrowheads="1"/>
            </p:cNvSpPr>
            <p:nvPr/>
          </p:nvSpPr>
          <p:spPr bwMode="gray">
            <a:xfrm>
              <a:off x="2089" y="1000"/>
              <a:ext cx="1592" cy="297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9237" name="Oval 26"/>
            <p:cNvSpPr/>
            <p:nvPr/>
          </p:nvSpPr>
          <p:spPr>
            <a:xfrm>
              <a:off x="2089" y="1001"/>
              <a:ext cx="1592" cy="2973"/>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458651" name="Oval 27"/>
            <p:cNvSpPr>
              <a:spLocks noChangeArrowheads="1"/>
            </p:cNvSpPr>
            <p:nvPr/>
          </p:nvSpPr>
          <p:spPr bwMode="gray">
            <a:xfrm>
              <a:off x="2335" y="1026"/>
              <a:ext cx="1095" cy="292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9239" name="Oval 28"/>
            <p:cNvSpPr/>
            <p:nvPr/>
          </p:nvSpPr>
          <p:spPr>
            <a:xfrm>
              <a:off x="2337" y="1026"/>
              <a:ext cx="1096" cy="2925"/>
            </a:xfrm>
            <a:prstGeom prst="ellipse">
              <a:avLst/>
            </a:prstGeom>
            <a:solidFill>
              <a:srgbClr val="0000FF"/>
            </a:solidFill>
            <a:ln w="38100">
              <a:noFill/>
            </a:ln>
          </p:spPr>
          <p:txBody>
            <a:bodyPr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
        <p:nvSpPr>
          <p:cNvPr id="38" name="AutoShape 29"/>
          <p:cNvSpPr/>
          <p:nvPr/>
        </p:nvSpPr>
        <p:spPr>
          <a:xfrm>
            <a:off x="4089400" y="3311525"/>
            <a:ext cx="4322763" cy="576263"/>
          </a:xfrm>
          <a:prstGeom prst="roundRect">
            <a:avLst>
              <a:gd name="adj" fmla="val 50000"/>
            </a:avLst>
          </a:prstGeom>
          <a:noFill/>
          <a:ln w="28575" cap="flat" cmpd="sng">
            <a:solidFill>
              <a:schemeClr val="bg2"/>
            </a:solidFill>
            <a:prstDash val="solid"/>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r>
              <a:rPr lang="en-US" altLang="zh-CN" sz="2400" b="0" dirty="0">
                <a:solidFill>
                  <a:srgbClr val="FF0000"/>
                </a:solidFill>
                <a:latin typeface="Arial" panose="020B0604020202020204" pitchFamily="34" charset="0"/>
                <a:ea typeface="楷体_GB2312" pitchFamily="1" charset="-122"/>
              </a:rPr>
              <a:t>  2 </a:t>
            </a:r>
            <a:r>
              <a:rPr lang="zh-CN" altLang="en-US" sz="2400" b="0" dirty="0">
                <a:solidFill>
                  <a:srgbClr val="FF0000"/>
                </a:solidFill>
                <a:latin typeface="Arial" panose="020B0604020202020204" pitchFamily="34" charset="0"/>
                <a:ea typeface="楷体_GB2312" pitchFamily="1" charset="-122"/>
              </a:rPr>
              <a:t>安全生产标准化基本知识</a:t>
            </a:r>
            <a:endParaRPr lang="zh-CN" altLang="en-US" sz="2400" b="0" dirty="0">
              <a:solidFill>
                <a:srgbClr val="FF0000"/>
              </a:solidFill>
              <a:latin typeface="Arial" panose="020B0604020202020204" pitchFamily="34" charset="0"/>
              <a:ea typeface="楷体_GB2312" pitchFamily="1" charset="-122"/>
            </a:endParaRPr>
          </a:p>
        </p:txBody>
      </p:sp>
      <p:grpSp>
        <p:nvGrpSpPr>
          <p:cNvPr id="39" name="Group 30"/>
          <p:cNvGrpSpPr/>
          <p:nvPr/>
        </p:nvGrpSpPr>
        <p:grpSpPr>
          <a:xfrm>
            <a:off x="3730625" y="3283117"/>
            <a:ext cx="409575" cy="596365"/>
            <a:chOff x="2078" y="1000"/>
            <a:chExt cx="1615" cy="2974"/>
          </a:xfrm>
        </p:grpSpPr>
        <p:sp>
          <p:nvSpPr>
            <p:cNvPr id="9228" name="Oval 31"/>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9229" name="Oval 32"/>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42" name="Oval 33"/>
            <p:cNvSpPr>
              <a:spLocks noChangeArrowheads="1"/>
            </p:cNvSpPr>
            <p:nvPr/>
          </p:nvSpPr>
          <p:spPr bwMode="gray">
            <a:xfrm>
              <a:off x="2089" y="1000"/>
              <a:ext cx="1592" cy="297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9231" name="Oval 34"/>
            <p:cNvSpPr/>
            <p:nvPr/>
          </p:nvSpPr>
          <p:spPr>
            <a:xfrm>
              <a:off x="2089" y="1001"/>
              <a:ext cx="1592" cy="2973"/>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44" name="Oval 35"/>
            <p:cNvSpPr>
              <a:spLocks noChangeArrowheads="1"/>
            </p:cNvSpPr>
            <p:nvPr/>
          </p:nvSpPr>
          <p:spPr bwMode="gray">
            <a:xfrm>
              <a:off x="2335" y="1026"/>
              <a:ext cx="1095" cy="292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9233" name="Oval 36"/>
            <p:cNvSpPr/>
            <p:nvPr/>
          </p:nvSpPr>
          <p:spPr>
            <a:xfrm>
              <a:off x="2337" y="1026"/>
              <a:ext cx="1096" cy="2925"/>
            </a:xfrm>
            <a:prstGeom prst="ellipse">
              <a:avLst/>
            </a:prstGeom>
            <a:solidFill>
              <a:srgbClr val="FF6600"/>
            </a:solidFill>
            <a:ln w="38100">
              <a:noFill/>
            </a:ln>
          </p:spPr>
          <p:txBody>
            <a:bodyPr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fade">
                                      <p:cBhvr>
                                        <p:cTn id="11" dur="500"/>
                                        <p:tgtEl>
                                          <p:spTgt spid="9219"/>
                                        </p:tgtEl>
                                      </p:cBhvr>
                                    </p:animEffect>
                                  </p:childTnLst>
                                </p:cTn>
                              </p:par>
                              <p:par>
                                <p:cTn id="12" presetID="21" presetClass="entr" presetSubtype="4" fill="hold" nodeType="withEffect">
                                  <p:stCondLst>
                                    <p:cond delay="0"/>
                                  </p:stCondLst>
                                  <p:childTnLst>
                                    <p:set>
                                      <p:cBhvr>
                                        <p:cTn id="13" dur="1" fill="hold">
                                          <p:stCondLst>
                                            <p:cond delay="0"/>
                                          </p:stCondLst>
                                        </p:cTn>
                                        <p:tgtEl>
                                          <p:spTgt spid="2458629"/>
                                        </p:tgtEl>
                                        <p:attrNameLst>
                                          <p:attrName>style.visibility</p:attrName>
                                        </p:attrNameLst>
                                      </p:cBhvr>
                                      <p:to>
                                        <p:strVal val="visible"/>
                                      </p:to>
                                    </p:set>
                                    <p:animEffect transition="in" filter="wheel(4)">
                                      <p:cBhvr>
                                        <p:cTn id="14" dur="500"/>
                                        <p:tgtEl>
                                          <p:spTgt spid="2458629"/>
                                        </p:tgtEl>
                                      </p:cBhvr>
                                    </p:animEffect>
                                  </p:childTnLst>
                                </p:cTn>
                              </p:par>
                              <p:par>
                                <p:cTn id="15" presetID="39" presetClass="entr" presetSubtype="0" accel="100000" fill="hold" grpId="0" nodeType="withEffect">
                                  <p:stCondLst>
                                    <p:cond delay="0"/>
                                  </p:stCondLst>
                                  <p:childTnLst>
                                    <p:set>
                                      <p:cBhvr>
                                        <p:cTn id="16" dur="1" fill="hold">
                                          <p:stCondLst>
                                            <p:cond delay="0"/>
                                          </p:stCondLst>
                                        </p:cTn>
                                        <p:tgtEl>
                                          <p:spTgt spid="2458628"/>
                                        </p:tgtEl>
                                        <p:attrNameLst>
                                          <p:attrName>style.visibility</p:attrName>
                                        </p:attrNameLst>
                                      </p:cBhvr>
                                      <p:to>
                                        <p:strVal val="visible"/>
                                      </p:to>
                                    </p:set>
                                    <p:anim calcmode="lin" valueType="num">
                                      <p:cBhvr>
                                        <p:cTn id="17" dur="500" fill="hold"/>
                                        <p:tgtEl>
                                          <p:spTgt spid="2458628"/>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2458628"/>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2458628"/>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2458628"/>
                                        </p:tgtEl>
                                        <p:attrNameLst>
                                          <p:attrName>ppt_y</p:attrName>
                                        </p:attrNameLst>
                                      </p:cBhvr>
                                      <p:tavLst>
                                        <p:tav tm="0">
                                          <p:val>
                                            <p:strVal val="#ppt_y"/>
                                          </p:val>
                                        </p:tav>
                                        <p:tav tm="100000">
                                          <p:val>
                                            <p:strVal val="#ppt_y"/>
                                          </p:val>
                                        </p:tav>
                                      </p:tavLst>
                                    </p:anim>
                                  </p:childTnLst>
                                </p:cTn>
                              </p:par>
                              <p:par>
                                <p:cTn id="21" presetID="21" presetClass="entr" presetSubtype="4" fill="hold" nodeType="withEffect">
                                  <p:stCondLst>
                                    <p:cond delay="0"/>
                                  </p:stCondLst>
                                  <p:childTnLst>
                                    <p:set>
                                      <p:cBhvr>
                                        <p:cTn id="22" dur="1" fill="hold">
                                          <p:stCondLst>
                                            <p:cond delay="0"/>
                                          </p:stCondLst>
                                        </p:cTn>
                                        <p:tgtEl>
                                          <p:spTgt spid="2458646"/>
                                        </p:tgtEl>
                                        <p:attrNameLst>
                                          <p:attrName>style.visibility</p:attrName>
                                        </p:attrNameLst>
                                      </p:cBhvr>
                                      <p:to>
                                        <p:strVal val="visible"/>
                                      </p:to>
                                    </p:set>
                                    <p:animEffect transition="in" filter="wheel(4)">
                                      <p:cBhvr>
                                        <p:cTn id="23" dur="500"/>
                                        <p:tgtEl>
                                          <p:spTgt spid="2458646"/>
                                        </p:tgtEl>
                                      </p:cBhvr>
                                    </p:animEffect>
                                  </p:childTnLst>
                                </p:cTn>
                              </p:par>
                              <p:par>
                                <p:cTn id="24" presetID="39" presetClass="entr" presetSubtype="0" accel="100000" fill="hold" grpId="0" nodeType="withEffect">
                                  <p:stCondLst>
                                    <p:cond delay="0"/>
                                  </p:stCondLst>
                                  <p:childTnLst>
                                    <p:set>
                                      <p:cBhvr>
                                        <p:cTn id="25" dur="1" fill="hold">
                                          <p:stCondLst>
                                            <p:cond delay="0"/>
                                          </p:stCondLst>
                                        </p:cTn>
                                        <p:tgtEl>
                                          <p:spTgt spid="2458645"/>
                                        </p:tgtEl>
                                        <p:attrNameLst>
                                          <p:attrName>style.visibility</p:attrName>
                                        </p:attrNameLst>
                                      </p:cBhvr>
                                      <p:to>
                                        <p:strVal val="visible"/>
                                      </p:to>
                                    </p:set>
                                    <p:anim calcmode="lin" valueType="num">
                                      <p:cBhvr>
                                        <p:cTn id="26" dur="500" fill="hold"/>
                                        <p:tgtEl>
                                          <p:spTgt spid="2458645"/>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2458645"/>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2458645"/>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2458645"/>
                                        </p:tgtEl>
                                        <p:attrNameLst>
                                          <p:attrName>ppt_y</p:attrName>
                                        </p:attrNameLst>
                                      </p:cBhvr>
                                      <p:tavLst>
                                        <p:tav tm="0">
                                          <p:val>
                                            <p:strVal val="#ppt_y"/>
                                          </p:val>
                                        </p:tav>
                                        <p:tav tm="100000">
                                          <p:val>
                                            <p:strVal val="#ppt_y"/>
                                          </p:val>
                                        </p:tav>
                                      </p:tavLst>
                                    </p:anim>
                                  </p:childTnLst>
                                </p:cTn>
                              </p:par>
                              <p:par>
                                <p:cTn id="30" presetID="21" presetClass="entr" presetSubtype="4"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heel(4)">
                                      <p:cBhvr>
                                        <p:cTn id="32" dur="500"/>
                                        <p:tgtEl>
                                          <p:spTgt spid="39"/>
                                        </p:tgtEl>
                                      </p:cBhvr>
                                    </p:animEffect>
                                  </p:childTnLst>
                                </p:cTn>
                              </p:par>
                              <p:par>
                                <p:cTn id="33" presetID="39" presetClass="entr" presetSubtype="0" accel="10000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38"/>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38"/>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28" grpId="0" bldLvl="0" animBg="1"/>
      <p:bldP spid="2458645" grpId="0" bldLvl="0" animBg="1"/>
      <p:bldP spid="38"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4514" name="Object 4"/>
          <p:cNvGraphicFramePr>
            <a:graphicFrameLocks noGrp="1" noChangeAspect="1"/>
          </p:cNvGraphicFramePr>
          <p:nvPr>
            <p:ph/>
          </p:nvPr>
        </p:nvGraphicFramePr>
        <p:xfrm>
          <a:off x="2495550" y="1557338"/>
          <a:ext cx="7058025" cy="4173537"/>
        </p:xfrm>
        <a:graphic>
          <a:graphicData uri="http://schemas.openxmlformats.org/presentationml/2006/ole">
            <mc:AlternateContent xmlns:mc="http://schemas.openxmlformats.org/markup-compatibility/2006">
              <mc:Choice xmlns:v="urn:schemas-microsoft-com:vml" Requires="v">
                <p:oleObj spid="_x0000_s3076" name="" r:id="rId1" imgW="6144260" imgH="3633470" progId="Visio.Drawing.11">
                  <p:embed/>
                </p:oleObj>
              </mc:Choice>
              <mc:Fallback>
                <p:oleObj name="" r:id="rId1" imgW="6144260" imgH="3633470" progId="Visio.Drawing.11">
                  <p:embed/>
                  <p:pic>
                    <p:nvPicPr>
                      <p:cNvPr id="0" name="图片 3075"/>
                      <p:cNvPicPr/>
                      <p:nvPr/>
                    </p:nvPicPr>
                    <p:blipFill>
                      <a:blip r:embed="rId2"/>
                      <a:srcRect/>
                      <a:stretch>
                        <a:fillRect/>
                      </a:stretch>
                    </p:blipFill>
                    <p:spPr>
                      <a:xfrm>
                        <a:off x="2495550" y="1557338"/>
                        <a:ext cx="7058025" cy="4173537"/>
                      </a:xfrm>
                      <a:prstGeom prst="rect">
                        <a:avLst/>
                      </a:prstGeom>
                      <a:noFill/>
                      <a:ln w="38100">
                        <a:miter/>
                      </a:ln>
                    </p:spPr>
                  </p:pic>
                </p:oleObj>
              </mc:Fallback>
            </mc:AlternateContent>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66563" name="Text Box 4"/>
          <p:cNvSpPr txBox="1"/>
          <p:nvPr/>
        </p:nvSpPr>
        <p:spPr>
          <a:xfrm>
            <a:off x="2351088" y="1989138"/>
            <a:ext cx="7632700" cy="338518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31825" eaLnBrk="1" hangingPunct="1">
              <a:spcBef>
                <a:spcPct val="0"/>
              </a:spcBef>
              <a:spcAft>
                <a:spcPct val="50000"/>
              </a:spcAft>
              <a:buClr>
                <a:srgbClr val="FF0000"/>
              </a:buClr>
            </a:pPr>
            <a:r>
              <a:rPr lang="zh-CN" altLang="en-US" sz="2400" b="0" dirty="0"/>
              <a:t>在制定和分解安全生产目标后就转入了目标实施阶段。安全目标的实施是指在落实保障措施，措施安全目标实现的过程中所进行的管理活动。</a:t>
            </a:r>
            <a:endParaRPr lang="en-US" altLang="zh-CN" sz="2400" b="0" dirty="0"/>
          </a:p>
          <a:p>
            <a:pPr marL="0" lvl="0" indent="631825" eaLnBrk="1" hangingPunct="1">
              <a:spcBef>
                <a:spcPct val="0"/>
              </a:spcBef>
              <a:spcAft>
                <a:spcPct val="50000"/>
              </a:spcAft>
              <a:buClr>
                <a:srgbClr val="FF0000"/>
              </a:buClr>
            </a:pPr>
            <a:r>
              <a:rPr lang="zh-CN" altLang="en-US" sz="2400" b="0" dirty="0"/>
              <a:t>安全目标实施的效果如何，对安全目标管理的成效起决定性作用。在这个阶段中要着重做好</a:t>
            </a:r>
            <a:r>
              <a:rPr lang="zh-CN" altLang="en-US" sz="2400" b="0" dirty="0">
                <a:solidFill>
                  <a:srgbClr val="0000FF"/>
                </a:solidFill>
              </a:rPr>
              <a:t>自我管理</a:t>
            </a:r>
            <a:r>
              <a:rPr lang="zh-CN" altLang="en-US" sz="2400" b="0" dirty="0"/>
              <a:t>、</a:t>
            </a:r>
            <a:r>
              <a:rPr lang="zh-CN" altLang="en-US" sz="2400" b="0" dirty="0">
                <a:solidFill>
                  <a:srgbClr val="0000FF"/>
                </a:solidFill>
              </a:rPr>
              <a:t>自我控制</a:t>
            </a:r>
            <a:r>
              <a:rPr lang="zh-CN" altLang="en-US" sz="2400" b="0" dirty="0"/>
              <a:t>、必要的</a:t>
            </a:r>
            <a:r>
              <a:rPr lang="zh-CN" altLang="en-US" sz="2400" b="0" dirty="0">
                <a:solidFill>
                  <a:srgbClr val="0000FF"/>
                </a:solidFill>
              </a:rPr>
              <a:t>监督与协调</a:t>
            </a:r>
            <a:r>
              <a:rPr lang="zh-CN" altLang="en-US" sz="2400" b="0" dirty="0"/>
              <a:t>、有效的</a:t>
            </a:r>
            <a:r>
              <a:rPr lang="zh-CN" altLang="en-US" sz="2400" b="0" dirty="0">
                <a:solidFill>
                  <a:srgbClr val="0000FF"/>
                </a:solidFill>
              </a:rPr>
              <a:t>信息交流</a:t>
            </a:r>
            <a:r>
              <a:rPr lang="zh-CN" altLang="en-US" sz="2400" b="0" dirty="0"/>
              <a:t>等方面的工作。</a:t>
            </a:r>
            <a:endParaRPr lang="zh-CN" altLang="en-US" sz="2400" b="0" dirty="0">
              <a:solidFill>
                <a:srgbClr val="0066FF"/>
              </a:solidFill>
            </a:endParaRPr>
          </a:p>
        </p:txBody>
      </p:sp>
      <p:sp>
        <p:nvSpPr>
          <p:cNvPr id="5" name="矩形 4"/>
          <p:cNvSpPr/>
          <p:nvPr/>
        </p:nvSpPr>
        <p:spPr>
          <a:xfrm>
            <a:off x="2351088" y="1537628"/>
            <a:ext cx="3456880"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3.1.4</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安全目标实施</a:t>
            </a:r>
            <a:endPar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eaLnBrk="1" hangingPunct="1">
              <a:lnSpc>
                <a:spcPct val="100000"/>
              </a:lnSpc>
              <a:spcBef>
                <a:spcPct val="0"/>
              </a:spcBef>
            </a:pPr>
            <a:r>
              <a:rPr lang="en-US" altLang="zh-CN" dirty="0"/>
              <a:t>        </a:t>
            </a:r>
            <a:endParaRPr lang="en-US" altLang="zh-CN" dirty="0"/>
          </a:p>
        </p:txBody>
      </p:sp>
      <p:grpSp>
        <p:nvGrpSpPr>
          <p:cNvPr id="68611" name="Group 16"/>
          <p:cNvGrpSpPr>
            <a:grpSpLocks noChangeAspect="1"/>
          </p:cNvGrpSpPr>
          <p:nvPr/>
        </p:nvGrpSpPr>
        <p:grpSpPr>
          <a:xfrm>
            <a:off x="2144713" y="1611313"/>
            <a:ext cx="8064500" cy="4392612"/>
            <a:chOff x="3026" y="9183"/>
            <a:chExt cx="6543" cy="2275"/>
          </a:xfrm>
        </p:grpSpPr>
        <p:sp>
          <p:nvSpPr>
            <p:cNvPr id="68612" name="AutoShape 17"/>
            <p:cNvSpPr>
              <a:spLocks noChangeAspect="1"/>
            </p:cNvSpPr>
            <p:nvPr/>
          </p:nvSpPr>
          <p:spPr>
            <a:xfrm>
              <a:off x="3026" y="9183"/>
              <a:ext cx="6543" cy="2275"/>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68613" name="Rectangle 18"/>
            <p:cNvSpPr/>
            <p:nvPr/>
          </p:nvSpPr>
          <p:spPr>
            <a:xfrm>
              <a:off x="3026" y="9183"/>
              <a:ext cx="2639" cy="1592"/>
            </a:xfrm>
            <a:prstGeom prst="rect">
              <a:avLst/>
            </a:prstGeom>
            <a:gradFill rotWithShape="1">
              <a:gsLst>
                <a:gs pos="0">
                  <a:srgbClr val="FFFFFF"/>
                </a:gs>
                <a:gs pos="100000">
                  <a:srgbClr val="C2C2C2"/>
                </a:gs>
              </a:gsLst>
              <a:lin ang="5400000" scaled="1"/>
              <a:tileRect/>
            </a:gradFill>
            <a:ln w="9525" cap="flat" cmpd="sng">
              <a:prstDash val="solid"/>
              <a:miter/>
              <a:headEnd type="none" w="med" len="med"/>
              <a:tailEnd type="none" w="med" len="med"/>
            </a:ln>
            <a:scene3d>
              <a:camera prst="legacyPerspectiveTop">
                <a:rot lat="21300000" lon="0" rev="0"/>
              </a:camera>
              <a:lightRig rig="legacyFlat3" dir="r"/>
            </a:scene3d>
            <a:sp3d extrusionH="430200" prstMaterial="legacyMatte">
              <a:bevelT w="13500" h="13500" prst="angle"/>
              <a:bevelB w="13500" h="13500" prst="angle"/>
              <a:extrusionClr>
                <a:srgbClr val="FFFFFF"/>
              </a:extrusionClr>
            </a:sp3d>
          </p:spPr>
          <p:txBody>
            <a:bodyPr wrap="none" anchor="ctr" anchorCtr="0">
              <a:flatTx/>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68614" name="Rectangle 19"/>
            <p:cNvSpPr/>
            <p:nvPr/>
          </p:nvSpPr>
          <p:spPr>
            <a:xfrm>
              <a:off x="3081" y="9207"/>
              <a:ext cx="2534" cy="1568"/>
            </a:xfrm>
            <a:prstGeom prst="rect">
              <a:avLst/>
            </a:prstGeom>
            <a:gradFill rotWithShape="1">
              <a:gsLst>
                <a:gs pos="0">
                  <a:srgbClr val="3C778C"/>
                </a:gs>
                <a:gs pos="100000">
                  <a:srgbClr val="64A5BC">
                    <a:alpha val="99001"/>
                  </a:srgbClr>
                </a:gs>
              </a:gsLst>
              <a:lin ang="2700000" scaled="1"/>
              <a:tileRect/>
            </a:gradFill>
            <a:ln w="28575" cap="flat" cmpd="sng">
              <a:solidFill>
                <a:srgbClr val="C0C0C0"/>
              </a:solidFill>
              <a:prstDash val="solid"/>
              <a:miter/>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68615" name="Text Box 20"/>
            <p:cNvSpPr txBox="1"/>
            <p:nvPr/>
          </p:nvSpPr>
          <p:spPr>
            <a:xfrm>
              <a:off x="3141" y="9240"/>
              <a:ext cx="2372" cy="1649"/>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zh-CN" altLang="en-US" sz="1600" b="0" dirty="0">
                  <a:solidFill>
                    <a:schemeClr val="bg1"/>
                  </a:solidFill>
                </a:rPr>
                <a:t>下级站在本部门的立场上，根据本部门的现状，按部门、设备、环境、工种、人员等进行展开，找出实际本部门目标的问题点，然后采取措施制定本部门的活动计划，以确保目标实现。</a:t>
              </a:r>
              <a:endParaRPr lang="zh-CN" altLang="en-US" sz="1600" b="0" dirty="0">
                <a:solidFill>
                  <a:schemeClr val="bg1"/>
                </a:solidFill>
                <a:ea typeface="楷体_GB2312" pitchFamily="1" charset="-122"/>
              </a:endParaRPr>
            </a:p>
          </p:txBody>
        </p:sp>
        <p:sp>
          <p:nvSpPr>
            <p:cNvPr id="68616" name="AutoShape 21"/>
            <p:cNvSpPr/>
            <p:nvPr/>
          </p:nvSpPr>
          <p:spPr>
            <a:xfrm flipV="1">
              <a:off x="5161" y="10661"/>
              <a:ext cx="2395" cy="740"/>
            </a:xfrm>
            <a:prstGeom prst="downArrowCallout">
              <a:avLst>
                <a:gd name="adj1" fmla="val 48217"/>
                <a:gd name="adj2" fmla="val 39272"/>
                <a:gd name="adj3" fmla="val 11222"/>
                <a:gd name="adj4" fmla="val 65273"/>
              </a:avLst>
            </a:prstGeom>
            <a:gradFill rotWithShape="1">
              <a:gsLst>
                <a:gs pos="0">
                  <a:srgbClr val="9CC5D4"/>
                </a:gs>
                <a:gs pos="100000">
                  <a:srgbClr val="DDEBF0"/>
                </a:gs>
              </a:gsLst>
              <a:lin ang="5400000" scaled="1"/>
              <a:tileRect/>
            </a:gradFill>
            <a:ln w="28575" cap="flat" cmpd="sng">
              <a:solidFill>
                <a:srgbClr val="72B7CC"/>
              </a:solidFill>
              <a:prstDash val="solid"/>
              <a:miter/>
              <a:headEnd type="none" w="med" len="med"/>
              <a:tailEnd type="none" w="med" len="med"/>
            </a:ln>
            <a:effectLst>
              <a:outerShdw dist="35921" dir="2699999" algn="ctr" rotWithShape="0">
                <a:srgbClr val="302A32">
                  <a:alpha val="50000"/>
                </a:srgbClr>
              </a:outerShdw>
            </a:effectLst>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68617" name="Rectangle 22"/>
            <p:cNvSpPr/>
            <p:nvPr/>
          </p:nvSpPr>
          <p:spPr>
            <a:xfrm>
              <a:off x="5161" y="10889"/>
              <a:ext cx="2415" cy="455"/>
            </a:xfrm>
            <a:prstGeom prst="rect">
              <a:avLst/>
            </a:prstGeom>
            <a:noFill/>
            <a:ln w="9525">
              <a:noFill/>
            </a:ln>
          </p:spPr>
          <p:txBody>
            <a:bodyPr tIns="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457200" lvl="1" indent="0" algn="just">
                <a:lnSpc>
                  <a:spcPct val="100000"/>
                </a:lnSpc>
                <a:spcBef>
                  <a:spcPct val="0"/>
                </a:spcBef>
                <a:buNone/>
              </a:pPr>
              <a:endParaRPr lang="en-US" altLang="zh-CN" sz="1600" b="0" dirty="0">
                <a:ea typeface="楷体_GB2312" pitchFamily="1" charset="-122"/>
              </a:endParaRPr>
            </a:p>
            <a:p>
              <a:pPr marL="457200" lvl="1" indent="0" algn="just">
                <a:lnSpc>
                  <a:spcPct val="100000"/>
                </a:lnSpc>
                <a:spcBef>
                  <a:spcPct val="0"/>
                </a:spcBef>
                <a:buNone/>
              </a:pPr>
              <a:r>
                <a:rPr lang="en-US" altLang="zh-CN" sz="1600" b="0" dirty="0">
                  <a:ea typeface="楷体_GB2312" pitchFamily="1" charset="-122"/>
                </a:rPr>
                <a:t>“</a:t>
              </a:r>
              <a:r>
                <a:rPr lang="zh-CN" altLang="en-US" sz="1600" b="0" dirty="0">
                  <a:ea typeface="楷体_GB2312" pitchFamily="1" charset="-122"/>
                </a:rPr>
                <a:t>放权”不等于撒手不管</a:t>
              </a:r>
              <a:endParaRPr lang="zh-CN" altLang="en-US" sz="1600" b="0" dirty="0">
                <a:ea typeface="楷体_GB2312" pitchFamily="1" charset="-122"/>
              </a:endParaRPr>
            </a:p>
          </p:txBody>
        </p:sp>
        <p:sp>
          <p:nvSpPr>
            <p:cNvPr id="68618" name="Rectangle 23"/>
            <p:cNvSpPr/>
            <p:nvPr/>
          </p:nvSpPr>
          <p:spPr>
            <a:xfrm>
              <a:off x="7035" y="9206"/>
              <a:ext cx="2534" cy="1569"/>
            </a:xfrm>
            <a:prstGeom prst="rect">
              <a:avLst/>
            </a:prstGeom>
            <a:gradFill rotWithShape="1">
              <a:gsLst>
                <a:gs pos="0">
                  <a:srgbClr val="BABA75"/>
                </a:gs>
                <a:gs pos="100000">
                  <a:srgbClr val="808000">
                    <a:alpha val="99001"/>
                  </a:srgbClr>
                </a:gs>
              </a:gsLst>
              <a:lin ang="2700000" scaled="1"/>
              <a:tileRect/>
            </a:gradFill>
            <a:ln w="28575" cap="flat" cmpd="sng">
              <a:solidFill>
                <a:srgbClr val="C0C0C0"/>
              </a:solidFill>
              <a:prstDash val="solid"/>
              <a:miter/>
              <a:headEnd type="none" w="med" len="med"/>
              <a:tailEnd type="none" w="med" len="med"/>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68619" name="Text Box 24"/>
            <p:cNvSpPr txBox="1"/>
            <p:nvPr/>
          </p:nvSpPr>
          <p:spPr>
            <a:xfrm>
              <a:off x="7153" y="9297"/>
              <a:ext cx="2373" cy="1421"/>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zh-CN" altLang="en-US" sz="1600" b="0" dirty="0"/>
                <a:t>上级对下级目标的实施状况进行管理，定期深入下级部门，了解和检查目标完成情况，交换意见，对下级工作进行必要的具体指导。出现上下左右部门易扯皮的问题，要进行协调。</a:t>
              </a:r>
              <a:endParaRPr lang="zh-CN" altLang="en-US" sz="1600" b="0" dirty="0">
                <a:ea typeface="楷体_GB2312" pitchFamily="1" charset="-122"/>
              </a:endParaRPr>
            </a:p>
          </p:txBody>
        </p:sp>
        <p:sp>
          <p:nvSpPr>
            <p:cNvPr id="68620" name="Freeform 25"/>
            <p:cNvSpPr/>
            <p:nvPr/>
          </p:nvSpPr>
          <p:spPr>
            <a:xfrm>
              <a:off x="5600" y="9638"/>
              <a:ext cx="1387" cy="343"/>
            </a:xfrm>
            <a:custGeom>
              <a:avLst/>
              <a:gdLst/>
              <a:ahLst/>
              <a:cxnLst>
                <a:cxn ang="0">
                  <a:pos x="0" y="301"/>
                </a:cxn>
                <a:cxn ang="0">
                  <a:pos x="0" y="540"/>
                </a:cxn>
                <a:cxn ang="0">
                  <a:pos x="1" y="540"/>
                </a:cxn>
                <a:cxn ang="0">
                  <a:pos x="1" y="0"/>
                </a:cxn>
                <a:cxn ang="0">
                  <a:pos x="1" y="303"/>
                </a:cxn>
                <a:cxn ang="0">
                  <a:pos x="0" y="301"/>
                </a:cxn>
              </a:cxnLst>
              <a:pathLst>
                <a:path w="2347" h="336">
                  <a:moveTo>
                    <a:pt x="0" y="188"/>
                  </a:moveTo>
                  <a:lnTo>
                    <a:pt x="0" y="336"/>
                  </a:lnTo>
                  <a:lnTo>
                    <a:pt x="2347" y="336"/>
                  </a:lnTo>
                  <a:lnTo>
                    <a:pt x="2005" y="0"/>
                  </a:lnTo>
                  <a:lnTo>
                    <a:pt x="2005" y="189"/>
                  </a:lnTo>
                  <a:lnTo>
                    <a:pt x="0" y="188"/>
                  </a:lnTo>
                  <a:close/>
                </a:path>
              </a:pathLst>
            </a:custGeom>
            <a:gradFill rotWithShape="1">
              <a:gsLst>
                <a:gs pos="0">
                  <a:srgbClr val="008080">
                    <a:alpha val="100000"/>
                  </a:srgbClr>
                </a:gs>
                <a:gs pos="100000">
                  <a:srgbClr val="CCCC00">
                    <a:alpha val="100000"/>
                  </a:srgbClr>
                </a:gs>
              </a:gsLst>
              <a:lin ang="0" scaled="1"/>
              <a:tileRect/>
            </a:gradFill>
            <a:ln w="9525">
              <a:noFill/>
            </a:ln>
          </p:spPr>
          <p:txBody>
            <a:bodyPr/>
            <a:p>
              <a:endParaRPr lang="zh-CN" altLang="en-US"/>
            </a:p>
          </p:txBody>
        </p:sp>
        <p:sp>
          <p:nvSpPr>
            <p:cNvPr id="68621" name="Freeform 26"/>
            <p:cNvSpPr/>
            <p:nvPr/>
          </p:nvSpPr>
          <p:spPr>
            <a:xfrm flipH="1" flipV="1">
              <a:off x="5600" y="10094"/>
              <a:ext cx="1411" cy="340"/>
            </a:xfrm>
            <a:custGeom>
              <a:avLst/>
              <a:gdLst/>
              <a:ahLst/>
              <a:cxnLst>
                <a:cxn ang="0">
                  <a:pos x="0" y="246"/>
                </a:cxn>
                <a:cxn ang="0">
                  <a:pos x="0" y="440"/>
                </a:cxn>
                <a:cxn ang="0">
                  <a:pos x="1" y="440"/>
                </a:cxn>
                <a:cxn ang="0">
                  <a:pos x="1" y="0"/>
                </a:cxn>
                <a:cxn ang="0">
                  <a:pos x="1" y="247"/>
                </a:cxn>
                <a:cxn ang="0">
                  <a:pos x="0" y="246"/>
                </a:cxn>
              </a:cxnLst>
              <a:pathLst>
                <a:path w="2347" h="336">
                  <a:moveTo>
                    <a:pt x="0" y="188"/>
                  </a:moveTo>
                  <a:lnTo>
                    <a:pt x="0" y="336"/>
                  </a:lnTo>
                  <a:lnTo>
                    <a:pt x="2347" y="336"/>
                  </a:lnTo>
                  <a:lnTo>
                    <a:pt x="2005" y="0"/>
                  </a:lnTo>
                  <a:lnTo>
                    <a:pt x="2005" y="189"/>
                  </a:lnTo>
                  <a:lnTo>
                    <a:pt x="0" y="188"/>
                  </a:lnTo>
                  <a:close/>
                </a:path>
              </a:pathLst>
            </a:custGeom>
            <a:gradFill rotWithShape="1">
              <a:gsLst>
                <a:gs pos="0">
                  <a:srgbClr val="008080">
                    <a:alpha val="100000"/>
                  </a:srgbClr>
                </a:gs>
                <a:gs pos="100000">
                  <a:srgbClr val="CCCC00">
                    <a:alpha val="100000"/>
                  </a:srgbClr>
                </a:gs>
              </a:gsLst>
              <a:lin ang="0" scaled="1"/>
              <a:tileRect/>
            </a:gradFill>
            <a:ln w="9525">
              <a:noFill/>
            </a:ln>
          </p:spPr>
          <p:txBody>
            <a:bodyPr/>
            <a:p>
              <a:endParaRPr lang="zh-CN" altLang="en-US"/>
            </a:p>
          </p:txBody>
        </p:sp>
        <p:sp>
          <p:nvSpPr>
            <p:cNvPr id="68622" name="Text Box 27"/>
            <p:cNvSpPr txBox="1"/>
            <p:nvPr/>
          </p:nvSpPr>
          <p:spPr>
            <a:xfrm>
              <a:off x="5103" y="11017"/>
              <a:ext cx="1080" cy="165"/>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eaLnBrk="1" hangingPunct="1">
                <a:lnSpc>
                  <a:spcPct val="100000"/>
                </a:lnSpc>
                <a:spcBef>
                  <a:spcPct val="0"/>
                </a:spcBef>
              </a:pPr>
              <a:endParaRPr lang="zh-CN" altLang="zh-CN" sz="1600" dirty="0">
                <a:ea typeface="楷体_GB2312" pitchFamily="1" charset="-122"/>
              </a:endParaRP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2291716" name="Text Box 4"/>
          <p:cNvSpPr txBox="1">
            <a:spLocks noChangeArrowheads="1"/>
          </p:cNvSpPr>
          <p:nvPr/>
        </p:nvSpPr>
        <p:spPr bwMode="auto">
          <a:xfrm>
            <a:off x="2640013" y="1474788"/>
            <a:ext cx="7343775" cy="4622165"/>
          </a:xfrm>
          <a:prstGeom prst="rect">
            <a:avLst/>
          </a:prstGeom>
          <a:noFill/>
          <a:ln>
            <a:noFill/>
          </a:ln>
          <a:effectLst/>
        </p:spPr>
        <p:txBody>
          <a:bodyPr lIns="90000" tIns="46800" rIns="90000" bIns="46800">
            <a:spAutoFit/>
          </a:bodyPr>
          <a:lstStyle/>
          <a:p>
            <a:pPr marR="0" defTabSz="914400">
              <a:lnSpc>
                <a:spcPct val="120000"/>
              </a:lnSpc>
              <a:spcAft>
                <a:spcPct val="50000"/>
              </a:spcAft>
              <a:buClr>
                <a:srgbClr val="FF0000"/>
              </a:buClr>
              <a:buSzTx/>
              <a:buFont typeface="Wingdings" panose="05000000000000000000" pitchFamily="2" charset="2"/>
              <a:buNone/>
              <a:defRPr/>
            </a:pPr>
            <a:r>
              <a:rPr kumimoji="0" lang="zh-CN" altLang="en-US" sz="2000" kern="1200" cap="none" spc="0" normalizeH="0" baseline="0" noProof="0" dirty="0">
                <a:latin typeface="+mn-ea"/>
                <a:ea typeface="+mn-ea"/>
                <a:cs typeface="+mn-cs"/>
              </a:rPr>
              <a:t>目标考核一般采用打分法，其步骤如下：</a:t>
            </a:r>
            <a:endParaRPr kumimoji="0" lang="zh-CN" altLang="en-US" sz="2000" kern="1200" cap="none" spc="0" normalizeH="0" baseline="0" noProof="0" dirty="0">
              <a:latin typeface="+mn-ea"/>
              <a:ea typeface="+mn-ea"/>
              <a:cs typeface="+mn-cs"/>
            </a:endParaRPr>
          </a:p>
          <a:p>
            <a:pPr marL="342900" marR="0" indent="-342900" defTabSz="914400">
              <a:lnSpc>
                <a:spcPct val="130000"/>
              </a:lnSpc>
              <a:buClr>
                <a:srgbClr val="7030A0"/>
              </a:buClr>
              <a:buSzPct val="80000"/>
              <a:buFont typeface="Wingdings" panose="05000000000000000000" pitchFamily="2" charset="2"/>
              <a:buChar char="Ø"/>
              <a:defRPr/>
            </a:pPr>
            <a:r>
              <a:rPr kumimoji="0" lang="zh-CN" altLang="en-US" sz="2000" kern="1200" cap="none" spc="0" normalizeH="0" baseline="0" noProof="0" dirty="0">
                <a:latin typeface="+mn-ea"/>
                <a:ea typeface="+mn-ea"/>
                <a:cs typeface="+mn-cs"/>
              </a:rPr>
              <a:t>确定各目标项目的得分。把完成目标项得分定为</a:t>
            </a:r>
            <a:r>
              <a:rPr kumimoji="0" lang="en-US" altLang="zh-CN" sz="2000" kern="1200" cap="none" spc="0" normalizeH="0" baseline="0" noProof="0" dirty="0">
                <a:latin typeface="+mn-ea"/>
                <a:ea typeface="+mn-ea"/>
                <a:cs typeface="+mn-cs"/>
              </a:rPr>
              <a:t>100</a:t>
            </a:r>
            <a:r>
              <a:rPr kumimoji="0" lang="zh-CN" altLang="en-US" sz="2000" kern="1200" cap="none" spc="0" normalizeH="0" baseline="0" noProof="0" dirty="0">
                <a:latin typeface="+mn-ea"/>
                <a:ea typeface="+mn-ea"/>
                <a:cs typeface="+mn-cs"/>
              </a:rPr>
              <a:t>分，再按各个项目的重要程度，分别规定其比例。</a:t>
            </a:r>
            <a:endParaRPr kumimoji="0" lang="zh-CN" altLang="en-US" sz="2000" kern="1200" cap="none" spc="0" normalizeH="0" baseline="0" noProof="0" dirty="0">
              <a:latin typeface="+mn-ea"/>
              <a:ea typeface="+mn-ea"/>
              <a:cs typeface="+mn-cs"/>
            </a:endParaRPr>
          </a:p>
          <a:p>
            <a:pPr marL="342900" marR="0" indent="-342900" defTabSz="914400">
              <a:lnSpc>
                <a:spcPct val="130000"/>
              </a:lnSpc>
              <a:buClr>
                <a:srgbClr val="7030A0"/>
              </a:buClr>
              <a:buSzPct val="80000"/>
              <a:buFont typeface="Wingdings" panose="05000000000000000000" pitchFamily="2" charset="2"/>
              <a:buChar char="Ø"/>
              <a:defRPr/>
            </a:pPr>
            <a:r>
              <a:rPr kumimoji="0" lang="zh-CN" altLang="en-US" sz="2000" kern="1200" cap="none" spc="0" normalizeH="0" baseline="0" noProof="0" dirty="0">
                <a:latin typeface="+mn-ea"/>
                <a:ea typeface="+mn-ea"/>
                <a:cs typeface="+mn-cs"/>
              </a:rPr>
              <a:t>给个目标项打分。对每个目标项目，根据其达标程度、目标复杂困难程度、达标过程努力程度等方面分别打分，同时确定各个方面内容的比例，把每一方面内容的得分乘以相应比例数值后相加，得到每个目标项目的总分。</a:t>
            </a:r>
            <a:endParaRPr kumimoji="0" lang="zh-CN" altLang="en-US" sz="2000" kern="1200" cap="none" spc="0" normalizeH="0" baseline="0" noProof="0" dirty="0">
              <a:latin typeface="+mn-ea"/>
              <a:ea typeface="+mn-ea"/>
              <a:cs typeface="+mn-cs"/>
            </a:endParaRPr>
          </a:p>
          <a:p>
            <a:pPr marL="342900" marR="0" indent="-342900" defTabSz="914400">
              <a:lnSpc>
                <a:spcPct val="130000"/>
              </a:lnSpc>
              <a:buClr>
                <a:srgbClr val="7030A0"/>
              </a:buClr>
              <a:buSzPct val="80000"/>
              <a:buFont typeface="Wingdings" panose="05000000000000000000" pitchFamily="2" charset="2"/>
              <a:buChar char="Ø"/>
              <a:defRPr/>
            </a:pPr>
            <a:r>
              <a:rPr kumimoji="0" lang="zh-CN" altLang="en-US" sz="2000" kern="1200" cap="none" spc="0" normalizeH="0" baseline="0" noProof="0" dirty="0">
                <a:latin typeface="+mn-ea"/>
                <a:ea typeface="+mn-ea"/>
                <a:cs typeface="+mn-cs"/>
              </a:rPr>
              <a:t>综合评价。把每个目标项的得分乘以它的比例后，逐项相加就可得到所有目标的得分和，以此为基础，在考虑目标实施的有效性和协作情况，就可以得到目标成果的总分值。</a:t>
            </a:r>
            <a:endParaRPr kumimoji="0" lang="zh-CN" altLang="en-US" sz="2000" kern="1200" cap="none" spc="0" normalizeH="0" baseline="0" noProof="0" dirty="0">
              <a:latin typeface="+mn-ea"/>
              <a:ea typeface="+mn-ea"/>
              <a:cs typeface="+mn-cs"/>
            </a:endParaRPr>
          </a:p>
          <a:p>
            <a:pPr marR="0" defTabSz="914400">
              <a:lnSpc>
                <a:spcPct val="130000"/>
              </a:lnSpc>
              <a:buClrTx/>
              <a:buSzTx/>
              <a:buFontTx/>
              <a:buNone/>
              <a:defRPr/>
            </a:pPr>
            <a:r>
              <a:rPr kumimoji="0" lang="zh-CN" altLang="en-US" sz="2000" kern="1200" cap="none" spc="0" normalizeH="0" baseline="0" noProof="0" dirty="0">
                <a:solidFill>
                  <a:srgbClr val="0066FF"/>
                </a:solidFill>
                <a:latin typeface="+mn-ea"/>
                <a:ea typeface="+mn-ea"/>
                <a:cs typeface="+mn-cs"/>
              </a:rPr>
              <a:t>目标成果总分</a:t>
            </a:r>
            <a:r>
              <a:rPr kumimoji="0" lang="en-US" altLang="zh-CN" sz="2000" kern="1200" cap="none" spc="0" normalizeH="0" baseline="0" noProof="0" dirty="0">
                <a:solidFill>
                  <a:srgbClr val="0066FF"/>
                </a:solidFill>
                <a:latin typeface="+mn-ea"/>
                <a:ea typeface="+mn-ea"/>
                <a:cs typeface="+mn-cs"/>
              </a:rPr>
              <a:t>=</a:t>
            </a:r>
            <a:r>
              <a:rPr kumimoji="0" lang="zh-CN" altLang="en-US" sz="2000" kern="1200" cap="none" spc="0" normalizeH="0" baseline="0" noProof="0" dirty="0">
                <a:solidFill>
                  <a:srgbClr val="0066FF"/>
                </a:solidFill>
                <a:latin typeface="+mn-ea"/>
                <a:ea typeface="+mn-ea"/>
                <a:cs typeface="+mn-cs"/>
              </a:rPr>
              <a:t>各目标项目得分之和</a:t>
            </a:r>
            <a:r>
              <a:rPr kumimoji="0" lang="en-US" altLang="zh-CN" sz="2000" kern="1200" cap="none" spc="0" normalizeH="0" baseline="0" noProof="0" dirty="0">
                <a:solidFill>
                  <a:srgbClr val="0066FF"/>
                </a:solidFill>
                <a:latin typeface="+mn-ea"/>
                <a:ea typeface="+mn-ea"/>
                <a:cs typeface="+mn-cs"/>
              </a:rPr>
              <a:t>+</a:t>
            </a:r>
            <a:r>
              <a:rPr kumimoji="0" lang="zh-CN" altLang="en-US" sz="2000" kern="1200" cap="none" spc="0" normalizeH="0" baseline="0" noProof="0" dirty="0">
                <a:solidFill>
                  <a:srgbClr val="0066FF"/>
                </a:solidFill>
                <a:latin typeface="+mn-ea"/>
                <a:ea typeface="+mn-ea"/>
                <a:cs typeface="+mn-cs"/>
              </a:rPr>
              <a:t>实施措施有效性</a:t>
            </a:r>
            <a:r>
              <a:rPr kumimoji="0" lang="en-US" altLang="zh-CN" sz="2000" kern="1200" cap="none" spc="0" normalizeH="0" baseline="0" noProof="0" dirty="0">
                <a:solidFill>
                  <a:srgbClr val="0066FF"/>
                </a:solidFill>
                <a:latin typeface="+mn-ea"/>
                <a:ea typeface="+mn-ea"/>
                <a:cs typeface="+mn-cs"/>
              </a:rPr>
              <a:t>+</a:t>
            </a:r>
            <a:r>
              <a:rPr kumimoji="0" lang="zh-CN" altLang="en-US" sz="2000" kern="1200" cap="none" spc="0" normalizeH="0" baseline="0" noProof="0" dirty="0">
                <a:solidFill>
                  <a:srgbClr val="0066FF"/>
                </a:solidFill>
                <a:latin typeface="+mn-ea"/>
                <a:ea typeface="+mn-ea"/>
                <a:cs typeface="+mn-cs"/>
              </a:rPr>
              <a:t>协作分</a:t>
            </a:r>
            <a:endParaRPr kumimoji="0" lang="zh-CN" altLang="en-US" sz="2000" kern="1200" cap="none" spc="0" normalizeH="0" baseline="0" noProof="0" dirty="0">
              <a:solidFill>
                <a:srgbClr val="0066FF"/>
              </a:solidFill>
              <a:latin typeface="+mn-ea"/>
              <a:ea typeface="+mn-ea"/>
              <a:cs typeface="+mn-cs"/>
            </a:endParaRPr>
          </a:p>
        </p:txBody>
      </p:sp>
      <p:sp>
        <p:nvSpPr>
          <p:cNvPr id="4" name="矩形 3"/>
          <p:cNvSpPr/>
          <p:nvPr/>
        </p:nvSpPr>
        <p:spPr>
          <a:xfrm>
            <a:off x="2351088" y="980728"/>
            <a:ext cx="3456880"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3.1.5</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安全目标考核</a:t>
            </a:r>
            <a:endPar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72707" name="Text Box 4"/>
          <p:cNvSpPr txBox="1"/>
          <p:nvPr/>
        </p:nvSpPr>
        <p:spPr>
          <a:xfrm>
            <a:off x="2351088" y="2173288"/>
            <a:ext cx="7632700" cy="275082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541655" eaLnBrk="1" hangingPunct="1">
              <a:spcBef>
                <a:spcPct val="0"/>
              </a:spcBef>
              <a:spcAft>
                <a:spcPct val="50000"/>
              </a:spcAft>
              <a:buClr>
                <a:srgbClr val="FF0000"/>
              </a:buClr>
              <a:buFont typeface="Wingdings" panose="05000000000000000000" pitchFamily="2" charset="2"/>
              <a:buNone/>
            </a:pPr>
            <a:r>
              <a:rPr lang="zh-CN" altLang="en-US" sz="2400" b="0" dirty="0">
                <a:latin typeface="宋体" panose="02010600030101010101" pitchFamily="2" charset="-122"/>
              </a:rPr>
              <a:t>从企业主要负责人（项目经理）即第一责任人到最基层，即“纵向到底”。安全管理组织体系可以划分若干个安全生产管理层次，这个安全管理层次与企业规模有关。但都可以归纳为决策层、管理层、执行层。各层次员工在生产安全方面担负起不同的责任，从而有效地实现全面安全管理。</a:t>
            </a:r>
            <a:endParaRPr lang="en-US" altLang="zh-CN" sz="2400" b="0" dirty="0">
              <a:latin typeface="宋体" panose="02010600030101010101" pitchFamily="2" charset="-122"/>
            </a:endParaRPr>
          </a:p>
        </p:txBody>
      </p:sp>
      <p:sp>
        <p:nvSpPr>
          <p:cNvPr id="5" name="矩形 4"/>
          <p:cNvSpPr/>
          <p:nvPr/>
        </p:nvSpPr>
        <p:spPr>
          <a:xfrm>
            <a:off x="2351089" y="1537628"/>
            <a:ext cx="3456880"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3.2.1</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纵向组织体系 </a:t>
            </a:r>
            <a:endPar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
        <p:nvSpPr>
          <p:cNvPr id="6" name="TextBox 1"/>
          <p:cNvSpPr txBox="1">
            <a:spLocks noChangeArrowheads="1"/>
          </p:cNvSpPr>
          <p:nvPr/>
        </p:nvSpPr>
        <p:spPr bwMode="auto">
          <a:xfrm>
            <a:off x="2351088" y="908720"/>
            <a:ext cx="6409208" cy="583565"/>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28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32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3.2</a:t>
            </a:r>
            <a:r>
              <a:rPr kumimoji="1" lang="zh-CN" altLang="en-US" sz="32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组织机构和职责</a:t>
            </a:r>
            <a:endParaRPr kumimoji="1" lang="zh-CN" altLang="en-US" sz="32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74755" name="Text Box 4"/>
          <p:cNvSpPr txBox="1"/>
          <p:nvPr/>
        </p:nvSpPr>
        <p:spPr>
          <a:xfrm>
            <a:off x="2351088" y="2089150"/>
            <a:ext cx="7632700" cy="232410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541655" eaLnBrk="1" hangingPunct="1">
              <a:lnSpc>
                <a:spcPct val="110000"/>
              </a:lnSpc>
              <a:spcBef>
                <a:spcPct val="0"/>
              </a:spcBef>
            </a:pPr>
            <a:r>
              <a:rPr lang="zh-CN" altLang="en-US" sz="2200" b="0" dirty="0"/>
              <a:t>水利工程各施工企业项目部的安全组织管理体系还可以根据安全业务划分为若干个安全管理系统，各业务系统的主管领导对自己系统的安全生产负直接领导责任，即</a:t>
            </a:r>
            <a:r>
              <a:rPr lang="zh-CN" altLang="en-US" sz="2200" b="0" dirty="0">
                <a:latin typeface="宋体" panose="02010600030101010101" pitchFamily="2" charset="-122"/>
              </a:rPr>
              <a:t>“</a:t>
            </a:r>
            <a:r>
              <a:rPr lang="zh-CN" altLang="en-US" sz="2200" b="0" dirty="0"/>
              <a:t>横向到边</a:t>
            </a:r>
            <a:r>
              <a:rPr lang="zh-CN" altLang="en-US" sz="2200" b="0" dirty="0">
                <a:latin typeface="宋体" panose="02010600030101010101" pitchFamily="2" charset="-122"/>
              </a:rPr>
              <a:t>”</a:t>
            </a:r>
            <a:r>
              <a:rPr lang="zh-CN" altLang="en-US" sz="2200" b="0" dirty="0"/>
              <a:t>。</a:t>
            </a:r>
            <a:endParaRPr lang="zh-CN" altLang="en-US" sz="2200" b="0" dirty="0"/>
          </a:p>
          <a:p>
            <a:pPr marL="0" lvl="0" indent="541655" eaLnBrk="1" hangingPunct="1">
              <a:lnSpc>
                <a:spcPct val="110000"/>
              </a:lnSpc>
              <a:spcBef>
                <a:spcPct val="0"/>
              </a:spcBef>
            </a:pPr>
            <a:r>
              <a:rPr lang="zh-CN" altLang="en-US" sz="2200" b="0" dirty="0"/>
              <a:t>分系统负责可以有效调动各个系统的主管领导搞好分管范围安全生产的积极性，形成人人重视安全的局面。</a:t>
            </a:r>
            <a:endParaRPr lang="zh-CN" altLang="en-US" sz="2200" b="0" dirty="0"/>
          </a:p>
        </p:txBody>
      </p:sp>
      <p:sp>
        <p:nvSpPr>
          <p:cNvPr id="6" name="矩形 5"/>
          <p:cNvSpPr/>
          <p:nvPr/>
        </p:nvSpPr>
        <p:spPr>
          <a:xfrm>
            <a:off x="2351089" y="1537628"/>
            <a:ext cx="3456880"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3.2.2</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横向组织体系 </a:t>
            </a:r>
            <a:endPar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76803" name="Text Box 4"/>
          <p:cNvSpPr txBox="1"/>
          <p:nvPr/>
        </p:nvSpPr>
        <p:spPr>
          <a:xfrm>
            <a:off x="2351088" y="1700213"/>
            <a:ext cx="7632700" cy="456755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541655" eaLnBrk="1" hangingPunct="1">
              <a:spcBef>
                <a:spcPct val="0"/>
              </a:spcBef>
              <a:spcAft>
                <a:spcPct val="50000"/>
              </a:spcAft>
              <a:buClr>
                <a:srgbClr val="FF0000"/>
              </a:buClr>
              <a:buFont typeface="Wingdings" panose="05000000000000000000" pitchFamily="2" charset="2"/>
              <a:buNone/>
            </a:pPr>
            <a:r>
              <a:rPr lang="en-US" altLang="zh-CN" sz="2400" b="0" dirty="0">
                <a:latin typeface="宋体" panose="02010600030101010101" pitchFamily="2" charset="-122"/>
              </a:rPr>
              <a:t>《</a:t>
            </a:r>
            <a:r>
              <a:rPr lang="zh-CN" altLang="en-US" sz="2400" b="0" dirty="0">
                <a:latin typeface="宋体" panose="02010600030101010101" pitchFamily="2" charset="-122"/>
              </a:rPr>
              <a:t>安全生产法</a:t>
            </a:r>
            <a:r>
              <a:rPr lang="en-US" altLang="zh-CN" sz="2400" b="0" dirty="0">
                <a:latin typeface="宋体" panose="02010600030101010101" pitchFamily="2" charset="-122"/>
              </a:rPr>
              <a:t>》</a:t>
            </a:r>
            <a:r>
              <a:rPr lang="zh-CN" altLang="en-US" sz="2400" b="0" dirty="0">
                <a:latin typeface="宋体" panose="02010600030101010101" pitchFamily="2" charset="-122"/>
              </a:rPr>
              <a:t>第十九条规定：生产经营单位，应当设置安全生产管理机构或者配备专职安全生产管理人员。 </a:t>
            </a:r>
            <a:endParaRPr lang="zh-CN" altLang="en-US" sz="2400" b="0" dirty="0">
              <a:latin typeface="宋体" panose="02010600030101010101" pitchFamily="2" charset="-122"/>
            </a:endParaRPr>
          </a:p>
          <a:p>
            <a:pPr marL="0" lvl="0" indent="541655" eaLnBrk="1" hangingPunct="1">
              <a:lnSpc>
                <a:spcPct val="100000"/>
              </a:lnSpc>
              <a:spcBef>
                <a:spcPct val="0"/>
              </a:spcBef>
              <a:buNone/>
            </a:pPr>
            <a:r>
              <a:rPr lang="zh-CN" altLang="en-US" sz="2400" b="0" dirty="0">
                <a:latin typeface="宋体" panose="02010600030101010101" pitchFamily="2" charset="-122"/>
              </a:rPr>
              <a:t>水利工程项目安全管理机构一般分为三级，即：项目级、部门级和班组级。</a:t>
            </a:r>
            <a:endParaRPr lang="zh-CN" altLang="en-US" sz="2400" b="0" dirty="0">
              <a:latin typeface="宋体" panose="02010600030101010101" pitchFamily="2" charset="-122"/>
            </a:endParaRPr>
          </a:p>
          <a:p>
            <a:pPr marL="0" lvl="0" indent="541655" eaLnBrk="1" hangingPunct="1">
              <a:lnSpc>
                <a:spcPct val="100000"/>
              </a:lnSpc>
              <a:spcBef>
                <a:spcPct val="0"/>
              </a:spcBef>
              <a:buNone/>
            </a:pPr>
            <a:r>
              <a:rPr lang="zh-CN" altLang="en-US" sz="2400" b="0" dirty="0">
                <a:latin typeface="宋体" panose="02010600030101010101" pitchFamily="2" charset="-122"/>
              </a:rPr>
              <a:t>（</a:t>
            </a:r>
            <a:r>
              <a:rPr lang="en-US" altLang="zh-CN" sz="2400" b="0" dirty="0">
                <a:latin typeface="宋体" panose="02010600030101010101" pitchFamily="2" charset="-122"/>
              </a:rPr>
              <a:t>1</a:t>
            </a:r>
            <a:r>
              <a:rPr lang="zh-CN" altLang="en-US" sz="2400" b="0" dirty="0">
                <a:latin typeface="宋体" panose="02010600030101010101" pitchFamily="2" charset="-122"/>
              </a:rPr>
              <a:t>）项目级根据项目情况成立安全管理部门。</a:t>
            </a:r>
            <a:endParaRPr lang="zh-CN" altLang="en-US" sz="2400" b="0" dirty="0">
              <a:latin typeface="宋体" panose="02010600030101010101" pitchFamily="2" charset="-122"/>
            </a:endParaRPr>
          </a:p>
          <a:p>
            <a:pPr marL="0" lvl="0" indent="541655" eaLnBrk="1" hangingPunct="1">
              <a:lnSpc>
                <a:spcPct val="100000"/>
              </a:lnSpc>
              <a:spcBef>
                <a:spcPct val="0"/>
              </a:spcBef>
              <a:buNone/>
            </a:pPr>
            <a:r>
              <a:rPr lang="zh-CN" altLang="en-US" sz="2400" b="0" dirty="0">
                <a:latin typeface="宋体" panose="02010600030101010101" pitchFamily="2" charset="-122"/>
              </a:rPr>
              <a:t>（</a:t>
            </a:r>
            <a:r>
              <a:rPr lang="en-US" altLang="zh-CN" sz="2400" b="0" dirty="0">
                <a:latin typeface="宋体" panose="02010600030101010101" pitchFamily="2" charset="-122"/>
              </a:rPr>
              <a:t>2</a:t>
            </a:r>
            <a:r>
              <a:rPr lang="zh-CN" altLang="en-US" sz="2400" b="0" dirty="0">
                <a:latin typeface="宋体" panose="02010600030101010101" pitchFamily="2" charset="-122"/>
              </a:rPr>
              <a:t>）部门级根据其专业管理设立相应的安全管理人员。</a:t>
            </a:r>
            <a:endParaRPr lang="zh-CN" altLang="en-US" sz="2400" b="0" dirty="0">
              <a:latin typeface="宋体" panose="02010600030101010101" pitchFamily="2" charset="-122"/>
            </a:endParaRPr>
          </a:p>
          <a:p>
            <a:pPr marL="0" lvl="0" indent="541655" eaLnBrk="1" hangingPunct="1">
              <a:lnSpc>
                <a:spcPct val="100000"/>
              </a:lnSpc>
              <a:spcBef>
                <a:spcPct val="0"/>
              </a:spcBef>
              <a:buNone/>
            </a:pPr>
            <a:r>
              <a:rPr lang="zh-CN" altLang="en-US" sz="2400" b="0" dirty="0">
                <a:latin typeface="宋体" panose="02010600030101010101" pitchFamily="2" charset="-122"/>
              </a:rPr>
              <a:t>（</a:t>
            </a:r>
            <a:r>
              <a:rPr lang="en-US" altLang="zh-CN" sz="2400" b="0" dirty="0">
                <a:latin typeface="宋体" panose="02010600030101010101" pitchFamily="2" charset="-122"/>
              </a:rPr>
              <a:t>3</a:t>
            </a:r>
            <a:r>
              <a:rPr lang="zh-CN" altLang="en-US" sz="2400" b="0" dirty="0">
                <a:latin typeface="宋体" panose="02010600030101010101" pitchFamily="2" charset="-122"/>
              </a:rPr>
              <a:t>）各班组根据各自的实际情况，由班长负责或指定一、二名专职或兼职的安全管理员，协调负责安全管理。 </a:t>
            </a:r>
            <a:endParaRPr lang="zh-CN" altLang="en-US" sz="2400" b="0" dirty="0">
              <a:latin typeface="宋体" panose="02010600030101010101" pitchFamily="2" charset="-122"/>
            </a:endParaRPr>
          </a:p>
        </p:txBody>
      </p:sp>
      <p:sp>
        <p:nvSpPr>
          <p:cNvPr id="5" name="矩形 4"/>
          <p:cNvSpPr/>
          <p:nvPr/>
        </p:nvSpPr>
        <p:spPr>
          <a:xfrm>
            <a:off x="2351089" y="1105580"/>
            <a:ext cx="3456880"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3.2.3</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组织机构设置</a:t>
            </a:r>
            <a:endPar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Text Box 4"/>
          <p:cNvSpPr txBox="1"/>
          <p:nvPr/>
        </p:nvSpPr>
        <p:spPr>
          <a:xfrm>
            <a:off x="2351088" y="1628775"/>
            <a:ext cx="7632700" cy="478917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31825" eaLnBrk="1" hangingPunct="1">
              <a:spcBef>
                <a:spcPct val="0"/>
              </a:spcBef>
              <a:spcAft>
                <a:spcPct val="50000"/>
              </a:spcAft>
              <a:buClr>
                <a:srgbClr val="FF0000"/>
              </a:buClr>
            </a:pPr>
            <a:r>
              <a:rPr lang="zh-CN" altLang="en-US" sz="2400" b="0" dirty="0"/>
              <a:t>一、建立安全生产责任制的要求</a:t>
            </a:r>
            <a:endParaRPr lang="zh-CN" altLang="en-US" sz="2400" b="0" dirty="0"/>
          </a:p>
          <a:p>
            <a:pPr marL="0" lvl="0" indent="631825" eaLnBrk="1" hangingPunct="1">
              <a:lnSpc>
                <a:spcPct val="100000"/>
              </a:lnSpc>
              <a:spcBef>
                <a:spcPct val="0"/>
              </a:spcBef>
              <a:buClr>
                <a:schemeClr val="accent2"/>
              </a:buClr>
              <a:buFont typeface="Wingdings" panose="05000000000000000000" pitchFamily="2" charset="2"/>
            </a:pPr>
            <a:r>
              <a:rPr lang="zh-CN" altLang="en-US" sz="2400" b="0" dirty="0">
                <a:latin typeface="宋体" panose="02010600030101010101" pitchFamily="2" charset="-122"/>
              </a:rPr>
              <a:t>要建立一个完善的生产经营单位安全生产责任制，需要达到如下要求：</a:t>
            </a:r>
            <a:endParaRPr lang="zh-CN" altLang="en-US" sz="2400" b="0" dirty="0">
              <a:latin typeface="宋体" panose="02010600030101010101" pitchFamily="2" charset="-122"/>
            </a:endParaRPr>
          </a:p>
          <a:p>
            <a:pPr marL="0" lvl="0" indent="631825" eaLnBrk="1" hangingPunct="1">
              <a:lnSpc>
                <a:spcPct val="100000"/>
              </a:lnSpc>
              <a:spcBef>
                <a:spcPct val="0"/>
              </a:spcBef>
              <a:buClr>
                <a:schemeClr val="accent2"/>
              </a:buClr>
              <a:buFont typeface="Wingdings" panose="05000000000000000000" pitchFamily="2" charset="2"/>
            </a:pPr>
            <a:r>
              <a:rPr lang="zh-CN" altLang="en-US" sz="2400" b="0" dirty="0">
                <a:latin typeface="宋体" panose="02010600030101010101" pitchFamily="2" charset="-122"/>
              </a:rPr>
              <a:t>（</a:t>
            </a:r>
            <a:r>
              <a:rPr lang="en-US" altLang="zh-CN" sz="2400" b="0" dirty="0">
                <a:latin typeface="宋体" panose="02010600030101010101" pitchFamily="2" charset="-122"/>
              </a:rPr>
              <a:t>1</a:t>
            </a:r>
            <a:r>
              <a:rPr lang="zh-CN" altLang="en-US" sz="2400" b="0" dirty="0">
                <a:latin typeface="宋体" panose="02010600030101010101" pitchFamily="2" charset="-122"/>
              </a:rPr>
              <a:t>）必须符合国家安全生产法律法规和政策、方针的要求，并适时修订。</a:t>
            </a:r>
            <a:endParaRPr lang="zh-CN" altLang="en-US" sz="2400" b="0" dirty="0">
              <a:latin typeface="宋体" panose="02010600030101010101" pitchFamily="2" charset="-122"/>
            </a:endParaRPr>
          </a:p>
          <a:p>
            <a:pPr marL="0" lvl="0" indent="631825" eaLnBrk="1" hangingPunct="1">
              <a:lnSpc>
                <a:spcPct val="100000"/>
              </a:lnSpc>
              <a:spcBef>
                <a:spcPct val="0"/>
              </a:spcBef>
              <a:buClr>
                <a:schemeClr val="accent2"/>
              </a:buClr>
              <a:buFont typeface="Wingdings" panose="05000000000000000000" pitchFamily="2" charset="2"/>
            </a:pPr>
            <a:r>
              <a:rPr lang="zh-CN" altLang="en-US" sz="2400" b="0" dirty="0">
                <a:latin typeface="宋体" panose="02010600030101010101" pitchFamily="2" charset="-122"/>
              </a:rPr>
              <a:t>（</a:t>
            </a:r>
            <a:r>
              <a:rPr lang="en-US" altLang="zh-CN" sz="2400" b="0" dirty="0">
                <a:latin typeface="宋体" panose="02010600030101010101" pitchFamily="2" charset="-122"/>
              </a:rPr>
              <a:t>2</a:t>
            </a:r>
            <a:r>
              <a:rPr lang="zh-CN" altLang="en-US" sz="2400" b="0" dirty="0">
                <a:latin typeface="宋体" panose="02010600030101010101" pitchFamily="2" charset="-122"/>
              </a:rPr>
              <a:t>）建立的安全生产责任制体系要与工程项目管理体制协调一致。</a:t>
            </a:r>
            <a:endParaRPr lang="zh-CN" altLang="en-US" sz="2400" b="0" dirty="0">
              <a:latin typeface="宋体" panose="02010600030101010101" pitchFamily="2" charset="-122"/>
            </a:endParaRPr>
          </a:p>
          <a:p>
            <a:pPr marL="0" lvl="0" indent="631825" eaLnBrk="1" hangingPunct="1">
              <a:lnSpc>
                <a:spcPct val="100000"/>
              </a:lnSpc>
              <a:spcBef>
                <a:spcPct val="0"/>
              </a:spcBef>
              <a:buClr>
                <a:schemeClr val="accent2"/>
              </a:buClr>
              <a:buFont typeface="Wingdings" panose="05000000000000000000" pitchFamily="2" charset="2"/>
            </a:pPr>
            <a:r>
              <a:rPr lang="zh-CN" altLang="en-US" sz="2400" b="0" dirty="0">
                <a:latin typeface="宋体" panose="02010600030101010101" pitchFamily="2" charset="-122"/>
              </a:rPr>
              <a:t>（</a:t>
            </a:r>
            <a:r>
              <a:rPr lang="en-US" altLang="zh-CN" sz="2400" b="0" dirty="0">
                <a:latin typeface="宋体" panose="02010600030101010101" pitchFamily="2" charset="-122"/>
              </a:rPr>
              <a:t>3</a:t>
            </a:r>
            <a:r>
              <a:rPr lang="zh-CN" altLang="en-US" sz="2400" b="0" dirty="0">
                <a:latin typeface="宋体" panose="02010600030101010101" pitchFamily="2" charset="-122"/>
              </a:rPr>
              <a:t>）制定安全生产责任制要根据本工程、部门、班组、岗位的实际情况，明确、具体，具有可操作性，防止形式主义。</a:t>
            </a:r>
            <a:endParaRPr lang="zh-CN" altLang="en-US" sz="2400" b="0" dirty="0">
              <a:latin typeface="宋体" panose="02010600030101010101" pitchFamily="2" charset="-122"/>
            </a:endParaRPr>
          </a:p>
          <a:p>
            <a:pPr marL="0" lvl="0" indent="631825" eaLnBrk="1" hangingPunct="1">
              <a:lnSpc>
                <a:spcPct val="100000"/>
              </a:lnSpc>
              <a:spcBef>
                <a:spcPct val="0"/>
              </a:spcBef>
              <a:buClr>
                <a:schemeClr val="accent2"/>
              </a:buClr>
              <a:buFont typeface="Wingdings" panose="05000000000000000000" pitchFamily="2" charset="2"/>
            </a:pPr>
            <a:r>
              <a:rPr lang="zh-CN" altLang="en-US" sz="2400" b="0" dirty="0">
                <a:latin typeface="宋体" panose="02010600030101010101" pitchFamily="2" charset="-122"/>
              </a:rPr>
              <a:t>（</a:t>
            </a:r>
            <a:r>
              <a:rPr lang="en-US" altLang="zh-CN" sz="2400" b="0" dirty="0">
                <a:latin typeface="宋体" panose="02010600030101010101" pitchFamily="2" charset="-122"/>
              </a:rPr>
              <a:t>4</a:t>
            </a:r>
            <a:r>
              <a:rPr lang="zh-CN" altLang="en-US" sz="2400" b="0" dirty="0">
                <a:latin typeface="宋体" panose="02010600030101010101" pitchFamily="2" charset="-122"/>
              </a:rPr>
              <a:t>）制定、落实安全生产责任制要有专门的人员与机构来保障。</a:t>
            </a:r>
            <a:endParaRPr lang="zh-CN" altLang="en-US" sz="2400" b="0" dirty="0">
              <a:latin typeface="宋体" panose="02010600030101010101" pitchFamily="2" charset="-122"/>
            </a:endParaRPr>
          </a:p>
        </p:txBody>
      </p:sp>
      <p:sp>
        <p:nvSpPr>
          <p:cNvPr id="4" name="矩形 3"/>
          <p:cNvSpPr/>
          <p:nvPr/>
        </p:nvSpPr>
        <p:spPr>
          <a:xfrm>
            <a:off x="2351089" y="980728"/>
            <a:ext cx="3456880"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3.2.4</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安全生产责任制</a:t>
            </a:r>
            <a:endPar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Text Box 3"/>
          <p:cNvSpPr txBox="1"/>
          <p:nvPr/>
        </p:nvSpPr>
        <p:spPr>
          <a:xfrm>
            <a:off x="2208213" y="1638300"/>
            <a:ext cx="7775575" cy="379857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spcAft>
                <a:spcPct val="50000"/>
              </a:spcAft>
              <a:buClr>
                <a:srgbClr val="FF0000"/>
              </a:buClr>
              <a:buFont typeface="Wingdings" panose="05000000000000000000" pitchFamily="2" charset="2"/>
              <a:buNone/>
            </a:pPr>
            <a:r>
              <a:rPr lang="zh-CN" altLang="en-US" sz="2400" b="0" dirty="0"/>
              <a:t>二、安全生产责任制的主要内容</a:t>
            </a:r>
            <a:endParaRPr lang="zh-CN" altLang="en-US" sz="2400" b="0" dirty="0"/>
          </a:p>
          <a:p>
            <a:pPr marL="0" lvl="0" indent="0" eaLnBrk="1" hangingPunct="1">
              <a:lnSpc>
                <a:spcPct val="100000"/>
              </a:lnSpc>
              <a:spcBef>
                <a:spcPct val="0"/>
              </a:spcBef>
              <a:spcAft>
                <a:spcPct val="50000"/>
              </a:spcAft>
              <a:buClr>
                <a:srgbClr val="FF0000"/>
              </a:buClr>
              <a:buNone/>
            </a:pPr>
            <a:r>
              <a:rPr lang="zh-CN" altLang="en-US" sz="2400" b="0" dirty="0">
                <a:latin typeface="宋体" panose="02010600030101010101" pitchFamily="2" charset="-122"/>
              </a:rPr>
              <a:t>（一）主要负责人</a:t>
            </a:r>
            <a:endParaRPr lang="zh-CN" altLang="en-US" sz="2400" b="0" dirty="0">
              <a:latin typeface="宋体" panose="02010600030101010101" pitchFamily="2" charset="-122"/>
            </a:endParaRPr>
          </a:p>
          <a:p>
            <a:pPr marL="0" lvl="0" indent="0" eaLnBrk="1" hangingPunct="1">
              <a:lnSpc>
                <a:spcPct val="100000"/>
              </a:lnSpc>
              <a:spcBef>
                <a:spcPct val="0"/>
              </a:spcBef>
              <a:buNone/>
            </a:pPr>
            <a:r>
              <a:rPr lang="zh-CN" altLang="en-US" sz="2400" b="0" dirty="0">
                <a:latin typeface="宋体" panose="02010600030101010101" pitchFamily="2" charset="-122"/>
              </a:rPr>
              <a:t>（</a:t>
            </a:r>
            <a:r>
              <a:rPr lang="en-US" altLang="zh-CN" sz="2400" b="0" dirty="0">
                <a:latin typeface="宋体" panose="02010600030101010101" pitchFamily="2" charset="-122"/>
              </a:rPr>
              <a:t>1</a:t>
            </a:r>
            <a:r>
              <a:rPr lang="zh-CN" altLang="en-US" sz="2400" b="0" dirty="0">
                <a:latin typeface="宋体" panose="02010600030101010101" pitchFamily="2" charset="-122"/>
              </a:rPr>
              <a:t>）建立、健全本单位安全生产责任制；</a:t>
            </a:r>
            <a:endParaRPr lang="zh-CN" altLang="en-US" sz="2400" b="0" dirty="0">
              <a:latin typeface="宋体" panose="02010600030101010101" pitchFamily="2" charset="-122"/>
            </a:endParaRPr>
          </a:p>
          <a:p>
            <a:pPr marL="0" lvl="0" indent="0" eaLnBrk="1" hangingPunct="1">
              <a:lnSpc>
                <a:spcPct val="100000"/>
              </a:lnSpc>
              <a:spcBef>
                <a:spcPct val="0"/>
              </a:spcBef>
              <a:buNone/>
            </a:pPr>
            <a:r>
              <a:rPr lang="zh-CN" altLang="en-US" sz="2400" b="0" dirty="0">
                <a:latin typeface="宋体" panose="02010600030101010101" pitchFamily="2" charset="-122"/>
              </a:rPr>
              <a:t>（</a:t>
            </a:r>
            <a:r>
              <a:rPr lang="en-US" altLang="zh-CN" sz="2400" b="0" dirty="0">
                <a:latin typeface="宋体" panose="02010600030101010101" pitchFamily="2" charset="-122"/>
              </a:rPr>
              <a:t>2</a:t>
            </a:r>
            <a:r>
              <a:rPr lang="zh-CN" altLang="en-US" sz="2400" b="0" dirty="0">
                <a:latin typeface="宋体" panose="02010600030101010101" pitchFamily="2" charset="-122"/>
              </a:rPr>
              <a:t>）组织制定本单位安全生产规章制度和操作规程；</a:t>
            </a:r>
            <a:endParaRPr lang="zh-CN" altLang="en-US" sz="2400" b="0" dirty="0">
              <a:latin typeface="宋体" panose="02010600030101010101" pitchFamily="2" charset="-122"/>
            </a:endParaRPr>
          </a:p>
          <a:p>
            <a:pPr marL="0" lvl="0" indent="0" eaLnBrk="1" hangingPunct="1">
              <a:lnSpc>
                <a:spcPct val="100000"/>
              </a:lnSpc>
              <a:spcBef>
                <a:spcPct val="0"/>
              </a:spcBef>
              <a:buNone/>
            </a:pPr>
            <a:r>
              <a:rPr lang="zh-CN" altLang="en-US" sz="2400" b="0" dirty="0">
                <a:latin typeface="宋体" panose="02010600030101010101" pitchFamily="2" charset="-122"/>
              </a:rPr>
              <a:t>（</a:t>
            </a:r>
            <a:r>
              <a:rPr lang="en-US" altLang="zh-CN" sz="2400" b="0" dirty="0">
                <a:latin typeface="宋体" panose="02010600030101010101" pitchFamily="2" charset="-122"/>
              </a:rPr>
              <a:t>3</a:t>
            </a:r>
            <a:r>
              <a:rPr lang="zh-CN" altLang="en-US" sz="2400" b="0" dirty="0">
                <a:latin typeface="宋体" panose="02010600030101010101" pitchFamily="2" charset="-122"/>
              </a:rPr>
              <a:t>）保证本单位安全生产投入的有效实施；</a:t>
            </a:r>
            <a:endParaRPr lang="zh-CN" altLang="en-US" sz="2400" b="0" dirty="0">
              <a:latin typeface="宋体" panose="02010600030101010101" pitchFamily="2" charset="-122"/>
            </a:endParaRPr>
          </a:p>
          <a:p>
            <a:pPr marL="0" lvl="0" indent="0" eaLnBrk="1" hangingPunct="1">
              <a:lnSpc>
                <a:spcPct val="100000"/>
              </a:lnSpc>
              <a:spcBef>
                <a:spcPct val="0"/>
              </a:spcBef>
              <a:buNone/>
            </a:pPr>
            <a:r>
              <a:rPr lang="zh-CN" altLang="en-US" sz="2400" b="0" dirty="0">
                <a:latin typeface="宋体" panose="02010600030101010101" pitchFamily="2" charset="-122"/>
              </a:rPr>
              <a:t>（</a:t>
            </a:r>
            <a:r>
              <a:rPr lang="en-US" altLang="zh-CN" sz="2400" b="0" dirty="0">
                <a:latin typeface="宋体" panose="02010600030101010101" pitchFamily="2" charset="-122"/>
              </a:rPr>
              <a:t>4</a:t>
            </a:r>
            <a:r>
              <a:rPr lang="zh-CN" altLang="en-US" sz="2400" b="0" dirty="0">
                <a:latin typeface="宋体" panose="02010600030101010101" pitchFamily="2" charset="-122"/>
              </a:rPr>
              <a:t>）督促、检查本单位的安全生产工作，及时消除安全生产事故隐患；</a:t>
            </a:r>
            <a:endParaRPr lang="zh-CN" altLang="en-US" sz="2400" b="0" dirty="0">
              <a:latin typeface="宋体" panose="02010600030101010101" pitchFamily="2" charset="-122"/>
            </a:endParaRPr>
          </a:p>
          <a:p>
            <a:pPr marL="0" lvl="0" indent="0" eaLnBrk="1" hangingPunct="1">
              <a:lnSpc>
                <a:spcPct val="100000"/>
              </a:lnSpc>
              <a:spcBef>
                <a:spcPct val="0"/>
              </a:spcBef>
              <a:buNone/>
            </a:pPr>
            <a:r>
              <a:rPr lang="zh-CN" altLang="en-US" sz="2400" b="0" dirty="0">
                <a:latin typeface="宋体" panose="02010600030101010101" pitchFamily="2" charset="-122"/>
              </a:rPr>
              <a:t>（</a:t>
            </a:r>
            <a:r>
              <a:rPr lang="en-US" altLang="zh-CN" sz="2400" b="0" dirty="0">
                <a:latin typeface="宋体" panose="02010600030101010101" pitchFamily="2" charset="-122"/>
              </a:rPr>
              <a:t>5</a:t>
            </a:r>
            <a:r>
              <a:rPr lang="zh-CN" altLang="en-US" sz="2400" b="0" dirty="0">
                <a:latin typeface="宋体" panose="02010600030101010101" pitchFamily="2" charset="-122"/>
              </a:rPr>
              <a:t>）组织制定并实施本单位的生产事故应急救援预案；</a:t>
            </a:r>
            <a:endParaRPr lang="zh-CN" altLang="en-US" sz="2400" b="0" dirty="0">
              <a:latin typeface="宋体" panose="02010600030101010101" pitchFamily="2" charset="-122"/>
            </a:endParaRPr>
          </a:p>
          <a:p>
            <a:pPr marL="0" lvl="0" indent="0" eaLnBrk="1" hangingPunct="1">
              <a:lnSpc>
                <a:spcPct val="100000"/>
              </a:lnSpc>
              <a:spcBef>
                <a:spcPct val="0"/>
              </a:spcBef>
              <a:buNone/>
            </a:pPr>
            <a:r>
              <a:rPr lang="zh-CN" altLang="en-US" sz="2400" b="0" dirty="0">
                <a:latin typeface="宋体" panose="02010600030101010101" pitchFamily="2" charset="-122"/>
              </a:rPr>
              <a:t>（</a:t>
            </a:r>
            <a:r>
              <a:rPr lang="en-US" altLang="zh-CN" sz="2400" b="0" dirty="0">
                <a:latin typeface="宋体" panose="02010600030101010101" pitchFamily="2" charset="-122"/>
              </a:rPr>
              <a:t>6</a:t>
            </a:r>
            <a:r>
              <a:rPr lang="zh-CN" altLang="en-US" sz="2400" b="0" dirty="0">
                <a:latin typeface="宋体" panose="02010600030101010101" pitchFamily="2" charset="-122"/>
              </a:rPr>
              <a:t>）及时、如实报告安全生产事故。 </a:t>
            </a:r>
            <a:endParaRPr lang="zh-CN" altLang="en-US" sz="2400" b="0" dirty="0">
              <a:latin typeface="宋体" panose="02010600030101010101" pitchFamily="2"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9" name="Text Box 3"/>
          <p:cNvSpPr txBox="1">
            <a:spLocks noChangeArrowheads="1"/>
          </p:cNvSpPr>
          <p:nvPr/>
        </p:nvSpPr>
        <p:spPr bwMode="auto">
          <a:xfrm>
            <a:off x="2208213" y="2109788"/>
            <a:ext cx="7775575" cy="1539240"/>
          </a:xfrm>
          <a:prstGeom prst="rect">
            <a:avLst/>
          </a:prstGeom>
          <a:noFill/>
          <a:ln>
            <a:noFill/>
          </a:ln>
          <a:effec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622300" algn="l" defTabSz="914400" rtl="0" eaLnBrk="1" fontAlgn="base" latinLnBrk="0" hangingPunct="1">
              <a:lnSpc>
                <a:spcPct val="100000"/>
              </a:lnSpc>
              <a:spcBef>
                <a:spcPct val="0"/>
              </a:spcBef>
              <a:spcAft>
                <a:spcPct val="50000"/>
              </a:spcAft>
              <a:buClr>
                <a:schemeClr val="accent2"/>
              </a:buClr>
              <a:buSzTx/>
              <a:buFont typeface="Wingdings" panose="05000000000000000000" pitchFamily="2" charset="2"/>
              <a:buNone/>
              <a:defRPr/>
            </a:pP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（二）其他负责人</a:t>
            </a:r>
            <a:endPar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生产经营单位其他负责人在各自职责范围内，协助主要负责人搞好安全生产工作。</a:t>
            </a:r>
            <a:endPar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页脚占位符 4"/>
          <p:cNvSpPr txBox="1">
            <a:spLocks noGrp="1"/>
          </p:cNvSpPr>
          <p:nvPr>
            <p:ph type="ftr" sz="quarter" idx="11"/>
          </p:nvPr>
        </p:nvSpPr>
        <p:spPr/>
        <p:txBody>
          <a:bodyPr/>
          <a:p>
            <a:pPr mar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indent="0" algn="ctr">
              <a:lnSpc>
                <a:spcPct val="100000"/>
              </a:lnSpc>
              <a:spcBef>
                <a:spcPct val="0"/>
              </a:spcBef>
            </a:pPr>
            <a:endParaRPr lang="zh-CN" altLang="en-US" sz="2000" dirty="0">
              <a:ea typeface="华文行楷" panose="02010800040101010101" pitchFamily="2" charset="-122"/>
            </a:endParaRPr>
          </a:p>
        </p:txBody>
      </p:sp>
      <p:sp>
        <p:nvSpPr>
          <p:cNvPr id="2415619" name="Rectangle 3"/>
          <p:cNvSpPr>
            <a:spLocks noGrp="1" noChangeArrowheads="1"/>
          </p:cNvSpPr>
          <p:nvPr>
            <p:ph idx="1"/>
          </p:nvPr>
        </p:nvSpPr>
        <p:spPr>
          <a:xfrm>
            <a:off x="2209800" y="1981200"/>
            <a:ext cx="7772400" cy="3895725"/>
          </a:xfrm>
        </p:spPr>
        <p:txBody>
          <a:bodyPr vert="horz" wrap="square" lIns="91440" tIns="45720" rIns="91440" bIns="45720" numCol="1" anchor="t" anchorCtr="0" compatLnSpc="1"/>
          <a:lstStyle/>
          <a:p>
            <a:pPr marL="0" marR="0" lvl="0" indent="711200" algn="l" defTabSz="914400" rtl="0" eaLnBrk="1" fontAlgn="base" latinLnBrk="0" hangingPunct="1">
              <a:lnSpc>
                <a:spcPct val="150000"/>
              </a:lnSpc>
              <a:spcBef>
                <a:spcPct val="20000"/>
              </a:spcBef>
              <a:spcAft>
                <a:spcPct val="0"/>
              </a:spcAft>
              <a:buClrTx/>
              <a:buSzTx/>
              <a:buFontTx/>
              <a:buNone/>
              <a:defRPr/>
            </a:pPr>
            <a:r>
              <a:rPr kumimoji="0" lang="zh-CN" altLang="zh-CN" sz="2400" b="1" i="0" u="none" strike="noStrike" kern="0" cap="none" spc="0" normalizeH="0" baseline="0" noProof="0" dirty="0">
                <a:ln>
                  <a:noFill/>
                </a:ln>
                <a:solidFill>
                  <a:schemeClr val="tx1"/>
                </a:solidFill>
                <a:effectLst/>
                <a:uLnTx/>
                <a:uFillTx/>
                <a:latin typeface="+mn-ea"/>
                <a:ea typeface="+mn-ea"/>
                <a:cs typeface="+mn-cs"/>
              </a:rPr>
              <a:t>《中共中央国务院关于加快水利改革发展的决定》（中发〔</a:t>
            </a:r>
            <a:r>
              <a:rPr kumimoji="0" lang="en-US" altLang="zh-CN" sz="2400" b="1" i="0" u="none" strike="noStrike" kern="0" cap="none" spc="0" normalizeH="0" baseline="0" noProof="0" dirty="0">
                <a:ln>
                  <a:noFill/>
                </a:ln>
                <a:solidFill>
                  <a:schemeClr val="tx1"/>
                </a:solidFill>
                <a:effectLst/>
                <a:uLnTx/>
                <a:uFillTx/>
                <a:latin typeface="+mn-ea"/>
                <a:ea typeface="+mn-ea"/>
                <a:cs typeface="+mn-cs"/>
              </a:rPr>
              <a:t>2011</a:t>
            </a:r>
            <a:r>
              <a:rPr kumimoji="0" lang="zh-CN" altLang="zh-CN" sz="2400" b="1" i="0" u="none" strike="noStrike" kern="0" cap="none" spc="0" normalizeH="0" baseline="0" noProof="0" dirty="0">
                <a:ln>
                  <a:noFill/>
                </a:ln>
                <a:solidFill>
                  <a:schemeClr val="tx1"/>
                </a:solidFill>
                <a:effectLst/>
                <a:uLnTx/>
                <a:uFillTx/>
                <a:latin typeface="+mn-ea"/>
                <a:ea typeface="+mn-ea"/>
                <a:cs typeface="+mn-cs"/>
              </a:rPr>
              <a:t>〕</a:t>
            </a:r>
            <a:r>
              <a:rPr kumimoji="0" lang="en-US" altLang="zh-CN" sz="2400" b="1" i="0" u="none" strike="noStrike" kern="0" cap="none" spc="0" normalizeH="0" baseline="0" noProof="0" dirty="0">
                <a:ln>
                  <a:noFill/>
                </a:ln>
                <a:solidFill>
                  <a:schemeClr val="tx1"/>
                </a:solidFill>
                <a:effectLst/>
                <a:uLnTx/>
                <a:uFillTx/>
                <a:latin typeface="+mn-ea"/>
                <a:ea typeface="+mn-ea"/>
                <a:cs typeface="+mn-cs"/>
              </a:rPr>
              <a:t>1</a:t>
            </a:r>
            <a:r>
              <a:rPr kumimoji="0" lang="zh-CN" altLang="zh-CN" sz="2400" b="1" i="0" u="none" strike="noStrike" kern="0" cap="none" spc="0" normalizeH="0" baseline="0" noProof="0" dirty="0">
                <a:ln>
                  <a:noFill/>
                </a:ln>
                <a:solidFill>
                  <a:schemeClr val="tx1"/>
                </a:solidFill>
                <a:effectLst/>
                <a:uLnTx/>
                <a:uFillTx/>
                <a:latin typeface="+mn-ea"/>
                <a:ea typeface="+mn-ea"/>
                <a:cs typeface="+mn-cs"/>
              </a:rPr>
              <a:t>号） 强调了水利在国家的核心地位，明确指出水利不仅关系到防洪安全、供水安全、粮食安全，而且关系到经济安全、生态安全和国家安全。水利作为基础设施建设的重要领域，近年来持续面临投资强度高、建设规模大、完成时间紧的形势。</a:t>
            </a:r>
            <a:endParaRPr kumimoji="0" lang="zh-CN" altLang="en-US" sz="2400" b="1" i="0" u="none" strike="noStrike" kern="0" cap="none" spc="0" normalizeH="0" baseline="0" noProof="0" dirty="0">
              <a:ln>
                <a:noFill/>
              </a:ln>
              <a:solidFill>
                <a:schemeClr val="tx1"/>
              </a:solidFill>
              <a:effectLst/>
              <a:uLnTx/>
              <a:uFillTx/>
              <a:latin typeface="+mn-ea"/>
              <a:ea typeface="+mn-ea"/>
              <a:cs typeface="+mn-cs"/>
            </a:endParaRPr>
          </a:p>
        </p:txBody>
      </p:sp>
      <p:sp>
        <p:nvSpPr>
          <p:cNvPr id="4100" name="Rectangle 4"/>
          <p:cNvSpPr>
            <a:spLocks noGrp="1" noChangeArrowheads="1"/>
          </p:cNvSpPr>
          <p:nvPr>
            <p:ph type="title"/>
          </p:nvPr>
        </p:nvSpPr>
        <p:spPr bwMode="auto">
          <a:xfrm>
            <a:off x="2279650" y="1033621"/>
            <a:ext cx="7772400" cy="521970"/>
          </a:xfrm>
          <a:effectLst/>
          <a:sp3d prstMaterial="plastic"/>
        </p:spPr>
        <p:txBody>
          <a:bodyPr vert="horz" wrap="square" lIns="91440" tIns="45720" rIns="91440" bIns="45720" numCol="1" anchor="ctr" anchorCtr="0" compatLnSpc="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mj-lt"/>
                <a:ea typeface="楷体_GB2312" pitchFamily="1" charset="-122"/>
                <a:cs typeface="+mn-cs"/>
              </a:rPr>
              <a:t>1.1</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mj-lt"/>
                <a:ea typeface="楷体_GB2312" pitchFamily="1" charset="-122"/>
                <a:cs typeface="+mn-cs"/>
              </a:rPr>
              <a:t>水利工程安全生产现状</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mj-lt"/>
              <a:ea typeface="楷体_GB2312" pitchFamily="1" charset="-122"/>
              <a:cs typeface="+mn-cs"/>
            </a:endParaRPr>
          </a:p>
        </p:txBody>
      </p:sp>
    </p:spTree>
  </p:cSld>
  <p:clrMapOvr>
    <a:masterClrMapping/>
  </p:clrMapOvr>
  <p:transition>
    <p:blinds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Text Box 3"/>
          <p:cNvSpPr txBox="1"/>
          <p:nvPr/>
        </p:nvSpPr>
        <p:spPr>
          <a:xfrm>
            <a:off x="2208213" y="1612900"/>
            <a:ext cx="7775575" cy="476758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22300" eaLnBrk="1" hangingPunct="1">
              <a:lnSpc>
                <a:spcPct val="100000"/>
              </a:lnSpc>
              <a:spcBef>
                <a:spcPct val="0"/>
              </a:spcBef>
              <a:spcAft>
                <a:spcPct val="50000"/>
              </a:spcAft>
            </a:pPr>
            <a:r>
              <a:rPr lang="zh-CN" altLang="en-US" sz="2400" b="0" dirty="0">
                <a:latin typeface="宋体" panose="02010600030101010101" pitchFamily="2" charset="-122"/>
              </a:rPr>
              <a:t>（三）职能管理机构</a:t>
            </a:r>
            <a:endParaRPr lang="en-US" altLang="zh-CN" sz="2400" b="0" dirty="0">
              <a:latin typeface="宋体" panose="02010600030101010101" pitchFamily="2" charset="-122"/>
            </a:endParaRPr>
          </a:p>
          <a:p>
            <a:pPr marL="0" lvl="0" indent="622300" eaLnBrk="1" hangingPunct="1">
              <a:lnSpc>
                <a:spcPct val="100000"/>
              </a:lnSpc>
              <a:spcBef>
                <a:spcPct val="0"/>
              </a:spcBef>
              <a:spcAft>
                <a:spcPct val="50000"/>
              </a:spcAft>
            </a:pPr>
            <a:r>
              <a:rPr lang="zh-CN" altLang="en-US" sz="2400" b="0" dirty="0"/>
              <a:t>（</a:t>
            </a:r>
            <a:r>
              <a:rPr lang="en-US" altLang="zh-CN" sz="2400" b="0" dirty="0"/>
              <a:t>1</a:t>
            </a:r>
            <a:r>
              <a:rPr lang="zh-CN" altLang="en-US" sz="2400" b="0" dirty="0"/>
              <a:t>）安全管理部门主要职责</a:t>
            </a:r>
            <a:endParaRPr lang="en-US" altLang="zh-CN" sz="2400" b="0" dirty="0"/>
          </a:p>
          <a:p>
            <a:pPr marL="0" lvl="0" indent="622300" eaLnBrk="1" hangingPunct="1">
              <a:lnSpc>
                <a:spcPct val="100000"/>
              </a:lnSpc>
              <a:spcBef>
                <a:spcPct val="0"/>
              </a:spcBef>
              <a:spcAft>
                <a:spcPct val="50000"/>
              </a:spcAft>
            </a:pPr>
            <a:r>
              <a:rPr lang="zh-CN" altLang="en-US" sz="2400" b="0" dirty="0">
                <a:latin typeface="宋体" panose="02010600030101010101" pitchFamily="2" charset="-122"/>
              </a:rPr>
              <a:t>①</a:t>
            </a:r>
            <a:r>
              <a:rPr lang="zh-CN" altLang="en-US" sz="2400" b="0" dirty="0"/>
              <a:t>贯彻执行上级有关安全工作文件与精神；</a:t>
            </a:r>
            <a:endParaRPr lang="en-US" altLang="zh-CN" sz="2400" b="0" dirty="0"/>
          </a:p>
          <a:p>
            <a:pPr marL="0" lvl="0" indent="622300" eaLnBrk="1" hangingPunct="1">
              <a:lnSpc>
                <a:spcPct val="100000"/>
              </a:lnSpc>
              <a:spcBef>
                <a:spcPct val="0"/>
              </a:spcBef>
              <a:spcAft>
                <a:spcPct val="50000"/>
              </a:spcAft>
            </a:pPr>
            <a:r>
              <a:rPr lang="zh-CN" altLang="en-US" sz="2400" b="0" dirty="0">
                <a:latin typeface="宋体" panose="02010600030101010101" pitchFamily="2" charset="-122"/>
              </a:rPr>
              <a:t>②</a:t>
            </a:r>
            <a:r>
              <a:rPr lang="zh-CN" altLang="en-US" sz="2400" b="0" dirty="0"/>
              <a:t>制定年度安全工作计划；</a:t>
            </a:r>
            <a:endParaRPr lang="en-US" altLang="zh-CN" sz="2400" b="0" dirty="0"/>
          </a:p>
          <a:p>
            <a:pPr marL="0" lvl="0" indent="622300" eaLnBrk="1" hangingPunct="1">
              <a:lnSpc>
                <a:spcPct val="100000"/>
              </a:lnSpc>
              <a:spcBef>
                <a:spcPct val="0"/>
              </a:spcBef>
              <a:spcAft>
                <a:spcPct val="50000"/>
              </a:spcAft>
            </a:pPr>
            <a:r>
              <a:rPr lang="zh-CN" altLang="en-US" sz="2400" b="0" dirty="0">
                <a:latin typeface="宋体" panose="02010600030101010101" pitchFamily="2" charset="-122"/>
              </a:rPr>
              <a:t>③</a:t>
            </a:r>
            <a:r>
              <a:rPr lang="zh-CN" altLang="en-US" sz="2400" b="0" dirty="0"/>
              <a:t>制定安全工作制度、组织完善安全宣传教育；</a:t>
            </a:r>
            <a:endParaRPr lang="en-US" altLang="zh-CN" sz="2400" b="0" dirty="0"/>
          </a:p>
          <a:p>
            <a:pPr marL="0" lvl="0" indent="622300" eaLnBrk="1" hangingPunct="1">
              <a:lnSpc>
                <a:spcPct val="100000"/>
              </a:lnSpc>
              <a:spcBef>
                <a:spcPct val="0"/>
              </a:spcBef>
              <a:spcAft>
                <a:spcPct val="50000"/>
              </a:spcAft>
            </a:pPr>
            <a:r>
              <a:rPr lang="zh-CN" altLang="en-US" sz="2400" b="0" dirty="0">
                <a:latin typeface="宋体" panose="02010600030101010101" pitchFamily="2" charset="-122"/>
              </a:rPr>
              <a:t>④</a:t>
            </a:r>
            <a:r>
              <a:rPr lang="zh-CN" altLang="en-US" sz="2400" b="0" dirty="0"/>
              <a:t>实施安全工作日常管理，落实安全措施，组织安全检查；</a:t>
            </a:r>
            <a:endParaRPr lang="en-US" altLang="zh-CN" sz="2400" b="0" dirty="0"/>
          </a:p>
          <a:p>
            <a:pPr marL="0" lvl="0" indent="622300" eaLnBrk="1" hangingPunct="1">
              <a:lnSpc>
                <a:spcPct val="100000"/>
              </a:lnSpc>
              <a:spcBef>
                <a:spcPct val="0"/>
              </a:spcBef>
              <a:spcAft>
                <a:spcPct val="50000"/>
              </a:spcAft>
            </a:pPr>
            <a:r>
              <a:rPr lang="zh-CN" altLang="en-US" sz="2400" b="0" dirty="0">
                <a:latin typeface="宋体" panose="02010600030101010101" pitchFamily="2" charset="-122"/>
              </a:rPr>
              <a:t>⑤</a:t>
            </a:r>
            <a:r>
              <a:rPr lang="zh-CN" altLang="en-US" sz="2400" b="0" dirty="0"/>
              <a:t>报告安全情况；</a:t>
            </a:r>
            <a:endParaRPr lang="en-US" altLang="zh-CN" sz="2400" b="0" dirty="0"/>
          </a:p>
          <a:p>
            <a:pPr marL="0" lvl="0" indent="622300" eaLnBrk="1" hangingPunct="1">
              <a:lnSpc>
                <a:spcPct val="100000"/>
              </a:lnSpc>
              <a:spcBef>
                <a:spcPct val="0"/>
              </a:spcBef>
              <a:spcAft>
                <a:spcPct val="50000"/>
              </a:spcAft>
            </a:pPr>
            <a:r>
              <a:rPr lang="zh-CN" altLang="en-US" sz="2400" b="0" dirty="0">
                <a:latin typeface="宋体" panose="02010600030101010101" pitchFamily="2" charset="-122"/>
              </a:rPr>
              <a:t>⑥</a:t>
            </a:r>
            <a:r>
              <a:rPr lang="zh-CN" altLang="en-US" sz="2400" b="0" dirty="0"/>
              <a:t>协调上级主管部门关系。</a:t>
            </a:r>
            <a:endParaRPr lang="zh-CN" altLang="en-US" sz="2400" b="0"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Text Box 3"/>
          <p:cNvSpPr txBox="1"/>
          <p:nvPr/>
        </p:nvSpPr>
        <p:spPr>
          <a:xfrm>
            <a:off x="2208213" y="1731963"/>
            <a:ext cx="7775575" cy="371030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4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2</a:t>
            </a:r>
            <a:r>
              <a:rPr lang="zh-CN" altLang="en-US" sz="2400" b="0" dirty="0">
                <a:latin typeface="宋体" panose="02010600030101010101" pitchFamily="2" charset="-122"/>
              </a:rPr>
              <a:t>）部门级安全管理人员主要职责</a:t>
            </a:r>
            <a:endParaRPr lang="en-US" altLang="zh-CN" sz="2400" b="0" dirty="0">
              <a:latin typeface="宋体" panose="02010600030101010101" pitchFamily="2" charset="-122"/>
            </a:endParaRPr>
          </a:p>
          <a:p>
            <a:pPr marL="0" lvl="0" indent="0" eaLnBrk="1" hangingPunct="1">
              <a:lnSpc>
                <a:spcPct val="140000"/>
              </a:lnSpc>
              <a:spcBef>
                <a:spcPct val="0"/>
              </a:spcBef>
            </a:pPr>
            <a:r>
              <a:rPr lang="zh-CN" altLang="en-US" sz="2400" b="0" dirty="0">
                <a:latin typeface="宋体" panose="02010600030101010101" pitchFamily="2" charset="-122"/>
              </a:rPr>
              <a:t>①落实工程项目安全工作计划和安全责任状，制定具体实施措施；</a:t>
            </a:r>
            <a:endParaRPr lang="en-US" altLang="zh-CN" sz="2400" b="0" dirty="0">
              <a:latin typeface="宋体" panose="02010600030101010101" pitchFamily="2" charset="-122"/>
            </a:endParaRPr>
          </a:p>
          <a:p>
            <a:pPr marL="0" lvl="0" indent="0" eaLnBrk="1" hangingPunct="1">
              <a:lnSpc>
                <a:spcPct val="140000"/>
              </a:lnSpc>
              <a:spcBef>
                <a:spcPct val="0"/>
              </a:spcBef>
            </a:pPr>
            <a:r>
              <a:rPr lang="zh-CN" altLang="en-US" sz="2400" b="0" dirty="0">
                <a:latin typeface="宋体" panose="02010600030101010101" pitchFamily="2" charset="-122"/>
              </a:rPr>
              <a:t>②贯彻执行安全管理制度；</a:t>
            </a:r>
            <a:endParaRPr lang="en-US" altLang="zh-CN" sz="2400" b="0" dirty="0">
              <a:latin typeface="宋体" panose="02010600030101010101" pitchFamily="2" charset="-122"/>
            </a:endParaRPr>
          </a:p>
          <a:p>
            <a:pPr marL="0" lvl="0" indent="0" eaLnBrk="1" hangingPunct="1">
              <a:lnSpc>
                <a:spcPct val="140000"/>
              </a:lnSpc>
              <a:spcBef>
                <a:spcPct val="0"/>
              </a:spcBef>
            </a:pPr>
            <a:r>
              <a:rPr lang="zh-CN" altLang="en-US" sz="2400" b="0" dirty="0">
                <a:latin typeface="宋体" panose="02010600030101010101" pitchFamily="2" charset="-122"/>
              </a:rPr>
              <a:t>③协助、配合进行安全工作检查，落实安全整改措施；</a:t>
            </a:r>
            <a:endParaRPr lang="en-US" altLang="zh-CN" sz="2400" b="0" dirty="0">
              <a:latin typeface="宋体" panose="02010600030101010101" pitchFamily="2" charset="-122"/>
            </a:endParaRPr>
          </a:p>
          <a:p>
            <a:pPr marL="0" lvl="0" indent="0" eaLnBrk="1" hangingPunct="1">
              <a:lnSpc>
                <a:spcPct val="140000"/>
              </a:lnSpc>
              <a:spcBef>
                <a:spcPct val="0"/>
              </a:spcBef>
            </a:pPr>
            <a:r>
              <a:rPr lang="zh-CN" altLang="en-US" sz="2400" b="0" dirty="0">
                <a:latin typeface="宋体" panose="02010600030101010101" pitchFamily="2" charset="-122"/>
              </a:rPr>
              <a:t>④组织部门进行安全培训，传达上级精神；</a:t>
            </a:r>
            <a:endParaRPr lang="en-US" altLang="zh-CN" sz="2400" b="0" dirty="0">
              <a:latin typeface="宋体" panose="02010600030101010101" pitchFamily="2" charset="-122"/>
            </a:endParaRPr>
          </a:p>
          <a:p>
            <a:pPr marL="0" lvl="0" indent="0" eaLnBrk="1" hangingPunct="1">
              <a:lnSpc>
                <a:spcPct val="140000"/>
              </a:lnSpc>
              <a:spcBef>
                <a:spcPct val="0"/>
              </a:spcBef>
            </a:pPr>
            <a:r>
              <a:rPr lang="zh-CN" altLang="en-US" sz="2400" b="0" dirty="0">
                <a:latin typeface="宋体" panose="02010600030101010101" pitchFamily="2" charset="-122"/>
              </a:rPr>
              <a:t>⑤完成上级部门临时布置的安全工作任务。</a:t>
            </a:r>
            <a:endParaRPr lang="zh-CN" altLang="en-US" sz="2400" b="0" dirty="0">
              <a:latin typeface="宋体" panose="02010600030101010101" pitchFamily="2"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Text Box 3"/>
          <p:cNvSpPr txBox="1"/>
          <p:nvPr/>
        </p:nvSpPr>
        <p:spPr>
          <a:xfrm>
            <a:off x="2208213" y="1973263"/>
            <a:ext cx="7775575" cy="267652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4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3</a:t>
            </a:r>
            <a:r>
              <a:rPr lang="zh-CN" altLang="en-US" sz="2400" b="0" dirty="0">
                <a:latin typeface="宋体" panose="02010600030101010101" pitchFamily="2" charset="-122"/>
              </a:rPr>
              <a:t>）班组安全小组职责</a:t>
            </a:r>
            <a:endParaRPr lang="en-US" altLang="zh-CN" sz="2400" b="0" dirty="0">
              <a:latin typeface="宋体" panose="02010600030101010101" pitchFamily="2" charset="-122"/>
            </a:endParaRPr>
          </a:p>
          <a:p>
            <a:pPr marL="0" lvl="0" indent="0" eaLnBrk="1" hangingPunct="1">
              <a:lnSpc>
                <a:spcPct val="140000"/>
              </a:lnSpc>
              <a:spcBef>
                <a:spcPct val="0"/>
              </a:spcBef>
            </a:pPr>
            <a:r>
              <a:rPr lang="zh-CN" altLang="en-US" sz="2400" b="0" dirty="0">
                <a:latin typeface="宋体" panose="02010600030101010101" pitchFamily="2" charset="-122"/>
              </a:rPr>
              <a:t>①执行安全工作日常检查；</a:t>
            </a:r>
            <a:endParaRPr lang="en-US" altLang="zh-CN" sz="2400" b="0" dirty="0">
              <a:latin typeface="宋体" panose="02010600030101010101" pitchFamily="2" charset="-122"/>
            </a:endParaRPr>
          </a:p>
          <a:p>
            <a:pPr marL="0" lvl="0" indent="0" eaLnBrk="1" hangingPunct="1">
              <a:lnSpc>
                <a:spcPct val="140000"/>
              </a:lnSpc>
              <a:spcBef>
                <a:spcPct val="0"/>
              </a:spcBef>
            </a:pPr>
            <a:r>
              <a:rPr lang="zh-CN" altLang="en-US" sz="2400" b="0" dirty="0">
                <a:latin typeface="宋体" panose="02010600030101010101" pitchFamily="2" charset="-122"/>
              </a:rPr>
              <a:t>②落实安全措施；</a:t>
            </a:r>
            <a:endParaRPr lang="en-US" altLang="zh-CN" sz="2400" b="0" dirty="0">
              <a:latin typeface="宋体" panose="02010600030101010101" pitchFamily="2" charset="-122"/>
            </a:endParaRPr>
          </a:p>
          <a:p>
            <a:pPr marL="0" lvl="0" indent="0" eaLnBrk="1" hangingPunct="1">
              <a:lnSpc>
                <a:spcPct val="140000"/>
              </a:lnSpc>
              <a:spcBef>
                <a:spcPct val="0"/>
              </a:spcBef>
            </a:pPr>
            <a:r>
              <a:rPr lang="zh-CN" altLang="en-US" sz="2400" b="0" dirty="0">
                <a:latin typeface="宋体" panose="02010600030101010101" pitchFamily="2" charset="-122"/>
              </a:rPr>
              <a:t>③组织、安全培训与学习；</a:t>
            </a:r>
            <a:endParaRPr lang="en-US" altLang="zh-CN" sz="2400" b="0" dirty="0">
              <a:latin typeface="宋体" panose="02010600030101010101" pitchFamily="2" charset="-122"/>
            </a:endParaRPr>
          </a:p>
          <a:p>
            <a:pPr marL="0" lvl="0" indent="0" eaLnBrk="1" hangingPunct="1">
              <a:lnSpc>
                <a:spcPct val="140000"/>
              </a:lnSpc>
              <a:spcBef>
                <a:spcPct val="0"/>
              </a:spcBef>
            </a:pPr>
            <a:r>
              <a:rPr lang="zh-CN" altLang="en-US" sz="2400" b="0" dirty="0">
                <a:latin typeface="宋体" panose="02010600030101010101" pitchFamily="2" charset="-122"/>
              </a:rPr>
              <a:t>④及时报告安全情况</a:t>
            </a:r>
            <a:r>
              <a:rPr lang="zh-CN" altLang="en-US" sz="2400" dirty="0">
                <a:latin typeface="宋体" panose="02010600030101010101" pitchFamily="2" charset="-122"/>
              </a:rPr>
              <a:t>。</a:t>
            </a:r>
            <a:endParaRPr lang="zh-CN" altLang="en-US" sz="2400" dirty="0">
              <a:latin typeface="宋体" panose="02010600030101010101" pitchFamily="2"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Text Box 3"/>
          <p:cNvSpPr txBox="1"/>
          <p:nvPr/>
        </p:nvSpPr>
        <p:spPr>
          <a:xfrm>
            <a:off x="2279650" y="1860550"/>
            <a:ext cx="7704138" cy="286893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spcAft>
                <a:spcPct val="50000"/>
              </a:spcAft>
              <a:buClr>
                <a:schemeClr val="accent2"/>
              </a:buClr>
              <a:buFont typeface="Wingdings" panose="05000000000000000000" pitchFamily="2" charset="2"/>
              <a:buNone/>
            </a:pPr>
            <a:r>
              <a:rPr lang="zh-CN" altLang="en-US" sz="2400" b="0" dirty="0">
                <a:latin typeface="宋体" panose="02010600030101010101" pitchFamily="2" charset="-122"/>
              </a:rPr>
              <a:t>（四）班组长</a:t>
            </a:r>
            <a:endParaRPr lang="zh-CN" altLang="en-US" sz="2400" b="0" dirty="0">
              <a:latin typeface="宋体" panose="02010600030101010101" pitchFamily="2" charset="-122"/>
            </a:endParaRPr>
          </a:p>
          <a:p>
            <a:pPr marL="0" lvl="0" indent="0" eaLnBrk="1" hangingPunct="1">
              <a:lnSpc>
                <a:spcPct val="100000"/>
              </a:lnSpc>
              <a:spcBef>
                <a:spcPct val="0"/>
              </a:spcBef>
              <a:buClr>
                <a:schemeClr val="accent2"/>
              </a:buClr>
              <a:buFont typeface="Wingdings" panose="05000000000000000000" pitchFamily="2" charset="2"/>
              <a:buNone/>
            </a:pPr>
            <a:r>
              <a:rPr lang="zh-CN" altLang="en-US" sz="2400" b="0" dirty="0">
                <a:latin typeface="宋体" panose="02010600030101010101" pitchFamily="2" charset="-122"/>
              </a:rPr>
              <a:t>班组安全生产是搞好安全生产的关键，班组长全面负责本班组的安全生产，是安全生产法律、法规和规章制度的直接执行者。观测执行本单位对安全生产的规定和要求，督促本班组的工人遵守有关安全生产规章制度和安全操作规程，切实做到不违章指挥，不违章作业，遵守劳动纪律。</a:t>
            </a:r>
            <a:endParaRPr lang="zh-CN" altLang="en-US" sz="2400" b="0" dirty="0">
              <a:latin typeface="宋体" panose="02010600030101010101" pitchFamily="2" charset="-122"/>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Text Box 3"/>
          <p:cNvSpPr txBox="1"/>
          <p:nvPr/>
        </p:nvSpPr>
        <p:spPr>
          <a:xfrm>
            <a:off x="2208213" y="1654175"/>
            <a:ext cx="7775575" cy="249936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spcAft>
                <a:spcPct val="50000"/>
              </a:spcAft>
              <a:buClr>
                <a:schemeClr val="accent2"/>
              </a:buClr>
              <a:buFont typeface="Wingdings" panose="05000000000000000000" pitchFamily="2" charset="2"/>
              <a:buNone/>
            </a:pPr>
            <a:r>
              <a:rPr lang="zh-CN" altLang="en-US" sz="2400" b="0" dirty="0">
                <a:latin typeface="宋体" panose="02010600030101010101" pitchFamily="2" charset="-122"/>
              </a:rPr>
              <a:t>（五）岗位工人</a:t>
            </a:r>
            <a:endParaRPr lang="zh-CN" altLang="en-US" sz="2400" b="0" dirty="0">
              <a:latin typeface="宋体" panose="02010600030101010101" pitchFamily="2" charset="-122"/>
            </a:endParaRPr>
          </a:p>
          <a:p>
            <a:pPr marL="0" lvl="0" indent="0" eaLnBrk="1" hangingPunct="1">
              <a:lnSpc>
                <a:spcPct val="100000"/>
              </a:lnSpc>
              <a:spcBef>
                <a:spcPct val="0"/>
              </a:spcBef>
              <a:spcAft>
                <a:spcPct val="50000"/>
              </a:spcAft>
              <a:buClr>
                <a:schemeClr val="accent2"/>
              </a:buClr>
              <a:buFont typeface="Wingdings" panose="05000000000000000000" pitchFamily="2" charset="2"/>
              <a:buNone/>
            </a:pPr>
            <a:r>
              <a:rPr lang="zh-CN" altLang="en-US" sz="2400" b="0" dirty="0">
                <a:latin typeface="宋体" panose="02010600030101010101" pitchFamily="2" charset="-122"/>
              </a:rPr>
              <a:t>岗位工人对本岗位的安全生产负直接责任。要接受安全生产教育和培训，遵守有关安全生产规章和安全操作规程，不违章作业，遵守劳动纪律。特种作业人员必须接受专门的培训，经考试合格取得操作资格证书的，方可上岗作业。</a:t>
            </a:r>
            <a:endParaRPr lang="zh-CN" altLang="en-US" sz="2400" b="0"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Text Box 3"/>
          <p:cNvSpPr txBox="1"/>
          <p:nvPr/>
        </p:nvSpPr>
        <p:spPr>
          <a:xfrm>
            <a:off x="2351088" y="2601913"/>
            <a:ext cx="7632700" cy="279336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31825" eaLnBrk="1" hangingPunct="1">
              <a:spcBef>
                <a:spcPct val="0"/>
              </a:spcBef>
              <a:spcAft>
                <a:spcPct val="50000"/>
              </a:spcAft>
              <a:buClr>
                <a:srgbClr val="FF0000"/>
              </a:buClr>
            </a:pPr>
            <a:r>
              <a:rPr lang="zh-CN" altLang="en-US" sz="2400" b="0" dirty="0"/>
              <a:t>按照投入的性质不同，安全投入分为主动投入和被动投入。</a:t>
            </a:r>
            <a:endParaRPr lang="zh-CN" altLang="en-US" sz="2400" b="0" dirty="0"/>
          </a:p>
          <a:p>
            <a:pPr marL="0" lvl="0" indent="631825" eaLnBrk="1" hangingPunct="1">
              <a:lnSpc>
                <a:spcPct val="110000"/>
              </a:lnSpc>
              <a:spcBef>
                <a:spcPct val="0"/>
              </a:spcBef>
            </a:pPr>
            <a:r>
              <a:rPr lang="zh-CN" altLang="en-US" sz="2400" b="0" dirty="0"/>
              <a:t>（</a:t>
            </a:r>
            <a:r>
              <a:rPr lang="en-US" altLang="zh-CN" sz="2400" b="0" dirty="0"/>
              <a:t>1</a:t>
            </a:r>
            <a:r>
              <a:rPr lang="zh-CN" altLang="en-US" sz="2400" b="0" dirty="0"/>
              <a:t>）主动投入是为了保障安全生产，主动的采取各项防护措施所花费的资金。</a:t>
            </a:r>
            <a:endParaRPr lang="zh-CN" altLang="en-US" sz="2400" b="0" dirty="0"/>
          </a:p>
          <a:p>
            <a:pPr marL="0" lvl="0" indent="631825" eaLnBrk="1" hangingPunct="1">
              <a:lnSpc>
                <a:spcPct val="110000"/>
              </a:lnSpc>
              <a:spcBef>
                <a:spcPct val="0"/>
              </a:spcBef>
            </a:pPr>
            <a:r>
              <a:rPr lang="zh-CN" altLang="en-US" sz="2400" b="0" dirty="0"/>
              <a:t>（</a:t>
            </a:r>
            <a:r>
              <a:rPr lang="en-US" altLang="zh-CN" sz="2400" b="0" dirty="0"/>
              <a:t>2</a:t>
            </a:r>
            <a:r>
              <a:rPr lang="zh-CN" altLang="en-US" sz="2400" b="0" dirty="0"/>
              <a:t>）被动投入是各类安全事故事件发生造成经济损失的费用。</a:t>
            </a:r>
            <a:endParaRPr lang="zh-CN" altLang="en-US" sz="2400" b="0" dirty="0"/>
          </a:p>
        </p:txBody>
      </p:sp>
      <p:sp>
        <p:nvSpPr>
          <p:cNvPr id="4" name="矩形 3"/>
          <p:cNvSpPr/>
          <p:nvPr/>
        </p:nvSpPr>
        <p:spPr>
          <a:xfrm>
            <a:off x="2351088" y="2132856"/>
            <a:ext cx="4536998"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3.3.1</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安全生产投入分类</a:t>
            </a:r>
            <a:endPar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
        <p:nvSpPr>
          <p:cNvPr id="5" name="TextBox 1"/>
          <p:cNvSpPr txBox="1">
            <a:spLocks noChangeArrowheads="1"/>
          </p:cNvSpPr>
          <p:nvPr/>
        </p:nvSpPr>
        <p:spPr bwMode="auto">
          <a:xfrm>
            <a:off x="2351088" y="1556792"/>
            <a:ext cx="6409208" cy="583565"/>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28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32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3.3</a:t>
            </a:r>
            <a:r>
              <a:rPr kumimoji="1" lang="zh-CN" altLang="en-US" sz="32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安全生产投入</a:t>
            </a:r>
            <a:endParaRPr kumimoji="1" lang="zh-CN" altLang="en-US" sz="32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97283" name="Text Box 4"/>
          <p:cNvSpPr txBox="1"/>
          <p:nvPr/>
        </p:nvSpPr>
        <p:spPr>
          <a:xfrm>
            <a:off x="2351088" y="1628775"/>
            <a:ext cx="7632700" cy="333946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31825" eaLnBrk="1" hangingPunct="1">
              <a:lnSpc>
                <a:spcPct val="110000"/>
              </a:lnSpc>
              <a:spcBef>
                <a:spcPct val="0"/>
              </a:spcBef>
              <a:buClr>
                <a:srgbClr val="FF0000"/>
              </a:buClr>
            </a:pPr>
            <a:r>
              <a:rPr lang="zh-CN" altLang="en-US" sz="2400" b="0" dirty="0"/>
              <a:t>（</a:t>
            </a:r>
            <a:r>
              <a:rPr lang="en-US" altLang="zh-CN" sz="2400" b="0" dirty="0"/>
              <a:t>1</a:t>
            </a:r>
            <a:r>
              <a:rPr lang="zh-CN" altLang="en-US" sz="2400" b="0" dirty="0"/>
              <a:t>）完善、改造和维护安全防护设备、设施支出</a:t>
            </a:r>
            <a:endParaRPr lang="zh-CN" altLang="en-US" sz="2400" b="0" dirty="0"/>
          </a:p>
          <a:p>
            <a:pPr marL="0" lvl="0" indent="631825" eaLnBrk="1" hangingPunct="1">
              <a:lnSpc>
                <a:spcPct val="110000"/>
              </a:lnSpc>
              <a:spcBef>
                <a:spcPct val="0"/>
              </a:spcBef>
              <a:buClr>
                <a:srgbClr val="FF0000"/>
              </a:buClr>
            </a:pPr>
            <a:r>
              <a:rPr lang="zh-CN" altLang="en-US" sz="2400" b="0" dirty="0"/>
              <a:t>（</a:t>
            </a:r>
            <a:r>
              <a:rPr lang="en-US" altLang="zh-CN" sz="2400" b="0" dirty="0"/>
              <a:t>2</a:t>
            </a:r>
            <a:r>
              <a:rPr lang="zh-CN" altLang="en-US" sz="2400" b="0" dirty="0"/>
              <a:t>）配备必要的应急救援器材、设备和现场作业人员安全防护物品支出。</a:t>
            </a:r>
            <a:endParaRPr lang="zh-CN" altLang="en-US" sz="2400" b="0" dirty="0"/>
          </a:p>
          <a:p>
            <a:pPr marL="0" lvl="0" indent="631825" eaLnBrk="1" hangingPunct="1">
              <a:lnSpc>
                <a:spcPct val="110000"/>
              </a:lnSpc>
              <a:spcBef>
                <a:spcPct val="0"/>
              </a:spcBef>
              <a:buClr>
                <a:srgbClr val="FF0000"/>
              </a:buClr>
            </a:pPr>
            <a:r>
              <a:rPr lang="zh-CN" altLang="en-US" sz="2400" b="0" dirty="0"/>
              <a:t>（</a:t>
            </a:r>
            <a:r>
              <a:rPr lang="en-US" altLang="zh-CN" sz="2400" b="0" dirty="0"/>
              <a:t>3</a:t>
            </a:r>
            <a:r>
              <a:rPr lang="zh-CN" altLang="en-US" sz="2400" b="0" dirty="0"/>
              <a:t>）安全生产检查与评价支出。</a:t>
            </a:r>
            <a:endParaRPr lang="zh-CN" altLang="en-US" sz="2400" b="0" dirty="0"/>
          </a:p>
          <a:p>
            <a:pPr marL="0" lvl="0" indent="631825" eaLnBrk="1" hangingPunct="1">
              <a:lnSpc>
                <a:spcPct val="110000"/>
              </a:lnSpc>
              <a:spcBef>
                <a:spcPct val="0"/>
              </a:spcBef>
              <a:buClr>
                <a:srgbClr val="FF0000"/>
              </a:buClr>
            </a:pPr>
            <a:r>
              <a:rPr lang="zh-CN" altLang="en-US" sz="2400" b="0" dirty="0"/>
              <a:t>（</a:t>
            </a:r>
            <a:r>
              <a:rPr lang="en-US" altLang="zh-CN" sz="2400" b="0" dirty="0"/>
              <a:t>4</a:t>
            </a:r>
            <a:r>
              <a:rPr lang="zh-CN" altLang="en-US" sz="2400" b="0" dirty="0"/>
              <a:t>）重大危险源、重大事故隐患的评估、整改、监控支出。</a:t>
            </a:r>
            <a:endParaRPr lang="en-US" altLang="zh-CN" sz="2400" b="0" dirty="0"/>
          </a:p>
          <a:p>
            <a:pPr marL="0" lvl="0" indent="631825" eaLnBrk="1" hangingPunct="1">
              <a:lnSpc>
                <a:spcPct val="110000"/>
              </a:lnSpc>
              <a:spcBef>
                <a:spcPct val="0"/>
              </a:spcBef>
              <a:buClr>
                <a:srgbClr val="FF0000"/>
              </a:buClr>
            </a:pPr>
            <a:r>
              <a:rPr lang="zh-CN" altLang="en-US" sz="2400" b="0" dirty="0"/>
              <a:t>（</a:t>
            </a:r>
            <a:r>
              <a:rPr lang="en-US" altLang="zh-CN" sz="2400" b="0" dirty="0"/>
              <a:t>5</a:t>
            </a:r>
            <a:r>
              <a:rPr lang="zh-CN" altLang="en-US" sz="2400" b="0" dirty="0"/>
              <a:t>）安全技能培训及进行应急救援演练支出。</a:t>
            </a:r>
            <a:endParaRPr lang="zh-CN" altLang="en-US" sz="2400" b="0" dirty="0"/>
          </a:p>
          <a:p>
            <a:pPr marL="0" lvl="0" indent="631825" eaLnBrk="1" hangingPunct="1">
              <a:lnSpc>
                <a:spcPct val="110000"/>
              </a:lnSpc>
              <a:spcBef>
                <a:spcPct val="0"/>
              </a:spcBef>
              <a:buClr>
                <a:srgbClr val="FF0000"/>
              </a:buClr>
            </a:pPr>
            <a:r>
              <a:rPr lang="zh-CN" altLang="en-US" sz="2400" b="0" dirty="0"/>
              <a:t>（</a:t>
            </a:r>
            <a:r>
              <a:rPr lang="en-US" altLang="zh-CN" sz="2400" b="0" dirty="0"/>
              <a:t>6</a:t>
            </a:r>
            <a:r>
              <a:rPr lang="zh-CN" altLang="en-US" sz="2400" b="0" dirty="0"/>
              <a:t>）其他与安全生产直接相关的支出。</a:t>
            </a:r>
            <a:endParaRPr lang="zh-CN" altLang="en-US" sz="2400" b="0" dirty="0"/>
          </a:p>
        </p:txBody>
      </p:sp>
      <p:sp>
        <p:nvSpPr>
          <p:cNvPr id="5" name="矩形 4"/>
          <p:cNvSpPr/>
          <p:nvPr/>
        </p:nvSpPr>
        <p:spPr>
          <a:xfrm>
            <a:off x="2351088" y="980728"/>
            <a:ext cx="4536998"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3.3.2</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安全生产投入用途</a:t>
            </a:r>
            <a:endPar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页脚占位符 4"/>
          <p:cNvSpPr txBox="1">
            <a:spLocks noGrp="1"/>
          </p:cNvSpPr>
          <p:nvPr>
            <p:ph type="ftr" sz="quarter" idx="11"/>
          </p:nvPr>
        </p:nvSpPr>
        <p:spPr/>
        <p:txBody>
          <a:bodyPr/>
          <a:p>
            <a:pPr mar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99331" name="Rectangle 3"/>
          <p:cNvSpPr>
            <a:spLocks noGrp="1"/>
          </p:cNvSpPr>
          <p:nvPr>
            <p:ph idx="1"/>
          </p:nvPr>
        </p:nvSpPr>
        <p:spPr>
          <a:xfrm>
            <a:off x="2279650" y="2276475"/>
            <a:ext cx="7702550" cy="3590925"/>
          </a:xfrm>
        </p:spPr>
        <p:txBody>
          <a:bodyPr vert="horz" wrap="square" lIns="91440" tIns="45720" rIns="91440" bIns="45720" anchor="t" anchorCtr="0"/>
          <a:p>
            <a:pPr marL="0" indent="533400" eaLnBrk="1" hangingPunct="1"/>
            <a:r>
              <a:rPr lang="zh-CN" altLang="en-US" sz="2400" b="0" dirty="0">
                <a:latin typeface="宋体" panose="02010600030101010101" pitchFamily="2" charset="-122"/>
              </a:rPr>
              <a:t>安全生产费用（以下简称安全费用）是指企业按照规定标准提取，在成本中列支</a:t>
            </a:r>
            <a:r>
              <a:rPr lang="en-US" altLang="zh-CN" sz="2400" b="0" dirty="0">
                <a:latin typeface="宋体" panose="02010600030101010101" pitchFamily="2" charset="-122"/>
              </a:rPr>
              <a:t>,</a:t>
            </a:r>
            <a:r>
              <a:rPr lang="zh-CN" altLang="en-US" sz="2400" b="0" dirty="0">
                <a:latin typeface="宋体" panose="02010600030101010101" pitchFamily="2" charset="-122"/>
              </a:rPr>
              <a:t>专门用于完善和改进企业安全生产条件的资金。在水利工程建设中，用于安全技术措施的经费和安全文明施工措施经费是为了确保施工安全文明生产必要投入而单独设立的专项费用。</a:t>
            </a:r>
            <a:endParaRPr lang="zh-CN" altLang="en-US" sz="2400" b="0" dirty="0">
              <a:latin typeface="宋体" panose="02010600030101010101" pitchFamily="2" charset="-122"/>
            </a:endParaRPr>
          </a:p>
        </p:txBody>
      </p:sp>
      <p:sp>
        <p:nvSpPr>
          <p:cNvPr id="2" name="矩形 1"/>
          <p:cNvSpPr/>
          <p:nvPr/>
        </p:nvSpPr>
        <p:spPr>
          <a:xfrm>
            <a:off x="2639615" y="1518823"/>
            <a:ext cx="3168352"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3.3.3</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安全费用提取</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blinds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页脚占位符 4"/>
          <p:cNvSpPr txBox="1">
            <a:spLocks noGrp="1"/>
          </p:cNvSpPr>
          <p:nvPr>
            <p:ph type="ftr" sz="quarter" idx="11"/>
          </p:nvPr>
        </p:nvSpPr>
        <p:spPr/>
        <p:txBody>
          <a:bodyPr/>
          <a:p>
            <a:pPr mar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101379" name="Rectangle 3"/>
          <p:cNvSpPr>
            <a:spLocks noGrp="1"/>
          </p:cNvSpPr>
          <p:nvPr>
            <p:ph idx="1"/>
          </p:nvPr>
        </p:nvSpPr>
        <p:spPr>
          <a:xfrm>
            <a:off x="2209800" y="1196975"/>
            <a:ext cx="7772400" cy="3960813"/>
          </a:xfrm>
        </p:spPr>
        <p:txBody>
          <a:bodyPr vert="horz" wrap="square" lIns="91440" tIns="45720" rIns="91440" bIns="45720" anchor="t" anchorCtr="0"/>
          <a:p>
            <a:pPr marL="0" indent="533400">
              <a:lnSpc>
                <a:spcPct val="100000"/>
              </a:lnSpc>
            </a:pPr>
            <a:r>
              <a:rPr lang="en-US" altLang="zh-CN" sz="2400" b="0" dirty="0">
                <a:latin typeface="宋体" panose="02010600030101010101" pitchFamily="2" charset="-122"/>
              </a:rPr>
              <a:t>《</a:t>
            </a:r>
            <a:r>
              <a:rPr lang="zh-CN" altLang="en-US" sz="2400" b="0" dirty="0">
                <a:latin typeface="宋体" panose="02010600030101010101" pitchFamily="2" charset="-122"/>
              </a:rPr>
              <a:t>高危行业企业安全生产费用财务管理暂行办法</a:t>
            </a:r>
            <a:r>
              <a:rPr lang="en-US" altLang="zh-CN" sz="2400" b="0" dirty="0">
                <a:latin typeface="宋体" panose="02010600030101010101" pitchFamily="2" charset="-122"/>
              </a:rPr>
              <a:t>》</a:t>
            </a:r>
            <a:r>
              <a:rPr lang="zh-CN" altLang="en-US" sz="2400" b="0" dirty="0">
                <a:latin typeface="宋体" panose="02010600030101010101" pitchFamily="2" charset="-122"/>
              </a:rPr>
              <a:t> （财企</a:t>
            </a:r>
            <a:r>
              <a:rPr lang="en-US" altLang="zh-CN" sz="2400" b="0" dirty="0">
                <a:latin typeface="宋体" panose="02010600030101010101" pitchFamily="2" charset="-122"/>
              </a:rPr>
              <a:t>〔2006〕478</a:t>
            </a:r>
            <a:r>
              <a:rPr lang="zh-CN" altLang="en-US" sz="2400" b="0" dirty="0">
                <a:latin typeface="宋体" panose="02010600030101010101" pitchFamily="2" charset="-122"/>
              </a:rPr>
              <a:t>号）</a:t>
            </a:r>
            <a:endParaRPr lang="en-US" altLang="zh-CN" sz="2400" b="0" dirty="0">
              <a:latin typeface="宋体" panose="02010600030101010101" pitchFamily="2" charset="-122"/>
            </a:endParaRPr>
          </a:p>
          <a:p>
            <a:pPr marL="0" indent="533400">
              <a:lnSpc>
                <a:spcPct val="100000"/>
              </a:lnSpc>
            </a:pPr>
            <a:r>
              <a:rPr lang="zh-CN" altLang="zh-CN" sz="2400" b="0" dirty="0"/>
              <a:t>第八条 建筑施工企业以建筑安装工程造价为计提依据。各工程类别安全费用提取标准如下：</a:t>
            </a:r>
            <a:r>
              <a:rPr lang="en-US" altLang="zh-CN" sz="2400" b="0" dirty="0"/>
              <a:t> </a:t>
            </a:r>
            <a:endParaRPr lang="zh-CN" altLang="zh-CN" sz="2400" b="0" dirty="0"/>
          </a:p>
          <a:p>
            <a:pPr marL="0" indent="533400">
              <a:lnSpc>
                <a:spcPct val="100000"/>
              </a:lnSpc>
            </a:pPr>
            <a:r>
              <a:rPr lang="zh-CN" altLang="zh-CN" sz="2400" b="0" dirty="0"/>
              <a:t>（一）房屋建筑工程、矿山工程为</a:t>
            </a:r>
            <a:r>
              <a:rPr lang="en-US" altLang="zh-CN" sz="2400" b="0" dirty="0"/>
              <a:t>2.0%</a:t>
            </a:r>
            <a:r>
              <a:rPr lang="zh-CN" altLang="zh-CN" sz="2400" b="0" dirty="0"/>
              <a:t>；</a:t>
            </a:r>
            <a:r>
              <a:rPr lang="en-US" altLang="zh-CN" sz="2400" b="0" dirty="0"/>
              <a:t> </a:t>
            </a:r>
            <a:endParaRPr lang="zh-CN" altLang="zh-CN" sz="2400" b="0" dirty="0"/>
          </a:p>
          <a:p>
            <a:pPr marL="0" indent="533400">
              <a:lnSpc>
                <a:spcPct val="100000"/>
              </a:lnSpc>
            </a:pPr>
            <a:r>
              <a:rPr lang="zh-CN" altLang="zh-CN" sz="2400" b="0" dirty="0"/>
              <a:t>（二）电力工程、水利水电工程、铁路工程为</a:t>
            </a:r>
            <a:r>
              <a:rPr lang="en-US" altLang="zh-CN" sz="2400" b="0" dirty="0"/>
              <a:t>1.5%</a:t>
            </a:r>
            <a:r>
              <a:rPr lang="zh-CN" altLang="zh-CN" sz="2400" b="0" dirty="0"/>
              <a:t>；</a:t>
            </a:r>
            <a:r>
              <a:rPr lang="en-US" altLang="zh-CN" sz="2400" b="0" dirty="0"/>
              <a:t> </a:t>
            </a:r>
            <a:endParaRPr lang="zh-CN" altLang="zh-CN" sz="2400" b="0" dirty="0"/>
          </a:p>
          <a:p>
            <a:pPr marL="0" indent="533400">
              <a:lnSpc>
                <a:spcPct val="100000"/>
              </a:lnSpc>
            </a:pPr>
            <a:r>
              <a:rPr lang="zh-CN" altLang="zh-CN" sz="2400" b="0" dirty="0"/>
              <a:t>（三）市政公用工程、冶炼工程、机电安装工程、化工石油工程、港口与航道工程、公路工程、通信工程为</a:t>
            </a:r>
            <a:r>
              <a:rPr lang="en-US" altLang="zh-CN" sz="2400" b="0" dirty="0"/>
              <a:t>1.0%</a:t>
            </a:r>
            <a:r>
              <a:rPr lang="zh-CN" altLang="zh-CN" sz="2400" b="0" dirty="0"/>
              <a:t>。</a:t>
            </a:r>
            <a:r>
              <a:rPr lang="en-US" altLang="zh-CN" sz="2400" b="0" dirty="0"/>
              <a:t> </a:t>
            </a:r>
            <a:endParaRPr lang="zh-CN" altLang="zh-CN" sz="2400" b="0" dirty="0"/>
          </a:p>
          <a:p>
            <a:pPr marL="0" indent="533400" eaLnBrk="1" hangingPunct="1"/>
            <a:endParaRPr lang="zh-CN" altLang="en-US" sz="2400" b="0" dirty="0">
              <a:latin typeface="宋体" panose="02010600030101010101" pitchFamily="2" charset="-122"/>
            </a:endParaRPr>
          </a:p>
        </p:txBody>
      </p:sp>
    </p:spTree>
  </p:cSld>
  <p:clrMapOvr>
    <a:masterClrMapping/>
  </p:clrMapOvr>
  <p:transition>
    <p:blinds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页脚占位符 4"/>
          <p:cNvSpPr txBox="1">
            <a:spLocks noGrp="1"/>
          </p:cNvSpPr>
          <p:nvPr>
            <p:ph type="ftr" sz="quarter" idx="11"/>
          </p:nvPr>
        </p:nvSpPr>
        <p:spPr/>
        <p:txBody>
          <a:bodyPr/>
          <a:p>
            <a:pPr mar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103427" name="Rectangle 3"/>
          <p:cNvSpPr>
            <a:spLocks noGrp="1"/>
          </p:cNvSpPr>
          <p:nvPr>
            <p:ph idx="1"/>
          </p:nvPr>
        </p:nvSpPr>
        <p:spPr>
          <a:xfrm>
            <a:off x="2209800" y="1196975"/>
            <a:ext cx="7772400" cy="2232025"/>
          </a:xfrm>
        </p:spPr>
        <p:txBody>
          <a:bodyPr vert="horz" wrap="square" lIns="91440" tIns="45720" rIns="91440" bIns="45720" anchor="t" anchorCtr="0"/>
          <a:p>
            <a:pPr marL="0" indent="533400">
              <a:lnSpc>
                <a:spcPct val="100000"/>
              </a:lnSpc>
            </a:pPr>
            <a:r>
              <a:rPr lang="zh-CN" altLang="zh-CN" sz="2400" b="0" dirty="0"/>
              <a:t>建筑施工企业提取的安全费用列入工程造价，在竞标时，不得删减。国家对基本建设投资概算另有规定的，从其规定。</a:t>
            </a:r>
            <a:r>
              <a:rPr lang="en-US" altLang="zh-CN" sz="2400" b="0" dirty="0"/>
              <a:t> </a:t>
            </a:r>
            <a:endParaRPr lang="zh-CN" altLang="zh-CN" sz="2400" b="0" dirty="0"/>
          </a:p>
          <a:p>
            <a:pPr marL="0" indent="533400">
              <a:lnSpc>
                <a:spcPct val="100000"/>
              </a:lnSpc>
            </a:pPr>
            <a:r>
              <a:rPr lang="zh-CN" altLang="zh-CN" sz="2400" b="0" dirty="0"/>
              <a:t>总包单位应当将安全费用按比例直接支付分包单位，分包单位不再重复提取。</a:t>
            </a:r>
            <a:r>
              <a:rPr lang="en-US" altLang="zh-CN" sz="2400" b="0" dirty="0"/>
              <a:t> </a:t>
            </a:r>
            <a:endParaRPr lang="zh-CN" altLang="zh-CN" sz="2400" b="0" dirty="0"/>
          </a:p>
          <a:p>
            <a:pPr marL="0" indent="533400" eaLnBrk="1" hangingPunct="1"/>
            <a:endParaRPr lang="zh-CN" altLang="en-US" sz="2400" b="0" dirty="0">
              <a:latin typeface="宋体" panose="02010600030101010101" pitchFamily="2" charset="-122"/>
            </a:endParaRPr>
          </a:p>
        </p:txBody>
      </p:sp>
    </p:spTree>
  </p:cSld>
  <p:clrMapOvr>
    <a:masterClrMapping/>
  </p:clrMapOvr>
  <p:transition>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idx="1"/>
          </p:nvPr>
        </p:nvSpPr>
        <p:spPr>
          <a:xfrm>
            <a:off x="2209800" y="1844675"/>
            <a:ext cx="7772400" cy="2736850"/>
          </a:xfrm>
        </p:spPr>
        <p:txBody>
          <a:bodyPr vert="horz" wrap="square" lIns="91440" tIns="45720" rIns="91440" bIns="45720" numCol="1" anchor="t" anchorCtr="0" compatLnSpc="1"/>
          <a:lstStyle/>
          <a:p>
            <a:pPr marL="0" marR="0" lvl="0" indent="711200" algn="l" defTabSz="914400" rtl="0" eaLnBrk="1" fontAlgn="base" latinLnBrk="0" hangingPunct="1">
              <a:lnSpc>
                <a:spcPct val="150000"/>
              </a:lnSpc>
              <a:spcBef>
                <a:spcPct val="20000"/>
              </a:spcBef>
              <a:spcAft>
                <a:spcPct val="0"/>
              </a:spcAft>
              <a:buClrTx/>
              <a:buSzTx/>
              <a:buFontTx/>
              <a:buNone/>
              <a:defRPr/>
            </a:pPr>
            <a:r>
              <a:rPr kumimoji="0" lang="zh-CN" altLang="zh-CN" sz="2400" b="1" i="0" u="none" strike="noStrike" kern="0" cap="none" spc="0" normalizeH="0" baseline="0" noProof="0" dirty="0">
                <a:ln>
                  <a:noFill/>
                </a:ln>
                <a:solidFill>
                  <a:schemeClr val="tx1"/>
                </a:solidFill>
                <a:effectLst/>
                <a:uLnTx/>
                <a:uFillTx/>
                <a:latin typeface="+mn-ea"/>
                <a:ea typeface="+mn-ea"/>
                <a:cs typeface="+mn-cs"/>
              </a:rPr>
              <a:t>大规模</a:t>
            </a:r>
            <a:r>
              <a:rPr kumimoji="0" lang="zh-CN" altLang="en-US" sz="2400" b="1" i="0" u="none" strike="noStrike" kern="0" cap="none" spc="0" normalizeH="0" baseline="0" noProof="0" dirty="0">
                <a:ln>
                  <a:noFill/>
                </a:ln>
                <a:solidFill>
                  <a:schemeClr val="tx1"/>
                </a:solidFill>
                <a:effectLst/>
                <a:uLnTx/>
                <a:uFillTx/>
                <a:latin typeface="+mn-ea"/>
                <a:ea typeface="+mn-ea"/>
                <a:cs typeface="+mn-cs"/>
              </a:rPr>
              <a:t>水利</a:t>
            </a:r>
            <a:r>
              <a:rPr kumimoji="0" lang="zh-CN" altLang="zh-CN" sz="2400" b="1" i="0" u="none" strike="noStrike" kern="0" cap="none" spc="0" normalizeH="0" baseline="0" noProof="0" dirty="0">
                <a:ln>
                  <a:noFill/>
                </a:ln>
                <a:solidFill>
                  <a:schemeClr val="tx1"/>
                </a:solidFill>
                <a:effectLst/>
                <a:uLnTx/>
                <a:uFillTx/>
                <a:latin typeface="+mn-ea"/>
                <a:ea typeface="+mn-ea"/>
                <a:cs typeface="+mn-cs"/>
              </a:rPr>
              <a:t>工程的投资新建，不仅对人员、技术、资金提出更进一步的要求，而且对</a:t>
            </a:r>
            <a:r>
              <a:rPr kumimoji="0" lang="zh-CN" altLang="en-US" sz="2400" b="1" i="0" u="none" strike="noStrike" kern="0" cap="none" spc="0" normalizeH="0" baseline="0" noProof="0" dirty="0">
                <a:ln>
                  <a:noFill/>
                </a:ln>
                <a:solidFill>
                  <a:schemeClr val="tx1"/>
                </a:solidFill>
                <a:effectLst/>
                <a:uLnTx/>
                <a:uFillTx/>
                <a:latin typeface="+mn-ea"/>
                <a:ea typeface="+mn-ea"/>
                <a:cs typeface="+mn-cs"/>
              </a:rPr>
              <a:t>水利工程建设</a:t>
            </a:r>
            <a:r>
              <a:rPr kumimoji="0" lang="zh-CN" altLang="zh-CN" sz="2400" b="1" i="0" u="none" strike="noStrike" kern="0" cap="none" spc="0" normalizeH="0" baseline="0" noProof="0" dirty="0">
                <a:ln>
                  <a:noFill/>
                </a:ln>
                <a:solidFill>
                  <a:schemeClr val="tx1"/>
                </a:solidFill>
                <a:effectLst/>
                <a:uLnTx/>
                <a:uFillTx/>
                <a:latin typeface="+mn-ea"/>
                <a:ea typeface="+mn-ea"/>
                <a:cs typeface="+mn-cs"/>
              </a:rPr>
              <a:t>安全管理带来了严峻的挑战。</a:t>
            </a:r>
            <a:endParaRPr kumimoji="0" lang="zh-CN" altLang="zh-CN" sz="2400" b="1" i="0" u="none" strike="noStrike" kern="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p:blinds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105475" name="Text Box 4"/>
          <p:cNvSpPr txBox="1"/>
          <p:nvPr/>
        </p:nvSpPr>
        <p:spPr>
          <a:xfrm>
            <a:off x="2351088" y="1736725"/>
            <a:ext cx="7632700" cy="275082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31825" eaLnBrk="1" hangingPunct="1">
              <a:spcBef>
                <a:spcPct val="0"/>
              </a:spcBef>
            </a:pPr>
            <a:r>
              <a:rPr lang="zh-CN" altLang="en-US" sz="2400" b="0" dirty="0"/>
              <a:t>水利工程项目部</a:t>
            </a:r>
            <a:r>
              <a:rPr lang="zh-CN" altLang="zh-CN" sz="2400" b="0" dirty="0"/>
              <a:t>应制定安全生产投入的管理制度，明确具体的使用范围、管理程序、监督程序，每年完成后应及时总结项目和费用的完成情况。</a:t>
            </a:r>
            <a:endParaRPr lang="en-US" altLang="zh-CN" sz="2400" b="0" dirty="0"/>
          </a:p>
          <a:p>
            <a:pPr marL="0" lvl="0" indent="631825" eaLnBrk="1" hangingPunct="1">
              <a:spcBef>
                <a:spcPct val="0"/>
              </a:spcBef>
            </a:pPr>
            <a:r>
              <a:rPr lang="zh-CN" altLang="zh-CN" sz="2400" b="0" dirty="0"/>
              <a:t>在年度财务会计报告中，应当披露安全费用提取和使用的具体情况，接受</a:t>
            </a:r>
            <a:r>
              <a:rPr lang="zh-CN" altLang="en-US" sz="2400" b="0" dirty="0"/>
              <a:t>项目法人、</a:t>
            </a:r>
            <a:r>
              <a:rPr lang="zh-CN" altLang="zh-CN" sz="2400" b="0" dirty="0"/>
              <a:t>安全生产监督管理部门和财政部门的监督。</a:t>
            </a:r>
            <a:endParaRPr lang="en-US" altLang="zh-CN" sz="2400" b="0" dirty="0"/>
          </a:p>
        </p:txBody>
      </p:sp>
      <p:sp>
        <p:nvSpPr>
          <p:cNvPr id="5" name="矩形 4"/>
          <p:cNvSpPr/>
          <p:nvPr/>
        </p:nvSpPr>
        <p:spPr>
          <a:xfrm>
            <a:off x="2351089" y="980728"/>
            <a:ext cx="4536998"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3.3.3</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安全生产投入管理</a:t>
            </a:r>
            <a:endPar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Text Box 3"/>
          <p:cNvSpPr txBox="1"/>
          <p:nvPr/>
        </p:nvSpPr>
        <p:spPr>
          <a:xfrm>
            <a:off x="2290763" y="2722563"/>
            <a:ext cx="7343775" cy="294195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31825" eaLnBrk="1" hangingPunct="1">
              <a:spcBef>
                <a:spcPct val="0"/>
              </a:spcBef>
              <a:spcAft>
                <a:spcPct val="50000"/>
              </a:spcAft>
              <a:buClr>
                <a:srgbClr val="FF0000"/>
              </a:buClr>
            </a:pPr>
            <a:r>
              <a:rPr lang="zh-CN" altLang="en-US" sz="2400" b="0" dirty="0">
                <a:latin typeface="宋体" panose="02010600030101010101" pitchFamily="2" charset="-122"/>
              </a:rPr>
              <a:t>发电企业有了科学的、健全的安全生产规章制度，才能有序地、协调地实现安全生产的目标。</a:t>
            </a:r>
            <a:endParaRPr lang="en-US" altLang="zh-CN" sz="2400" b="0" dirty="0">
              <a:latin typeface="宋体" panose="02010600030101010101" pitchFamily="2" charset="-122"/>
            </a:endParaRPr>
          </a:p>
          <a:p>
            <a:pPr marL="0" lvl="0" indent="631825" eaLnBrk="1" hangingPunct="1">
              <a:spcBef>
                <a:spcPct val="0"/>
              </a:spcBef>
              <a:spcAft>
                <a:spcPct val="50000"/>
              </a:spcAft>
              <a:buClr>
                <a:srgbClr val="FF0000"/>
              </a:buClr>
            </a:pPr>
            <a:r>
              <a:rPr lang="zh-CN" altLang="en-US" sz="2400" b="0" dirty="0">
                <a:latin typeface="宋体" panose="02010600030101010101" pitchFamily="2" charset="-122"/>
              </a:rPr>
              <a:t>建立健全的安全生产规章制度，形成用制度管理安全生产的机制，通过制度规范企业领导、管理人员直至全体员工的行为，做到安全生产有章可循，同时要求采取确保制度的有效落实。 </a:t>
            </a:r>
            <a:endParaRPr lang="zh-CN" altLang="en-US" sz="2400" b="0" dirty="0">
              <a:latin typeface="宋体" panose="02010600030101010101" pitchFamily="2" charset="-122"/>
            </a:endParaRPr>
          </a:p>
        </p:txBody>
      </p:sp>
      <p:sp>
        <p:nvSpPr>
          <p:cNvPr id="5" name="矩形 4"/>
          <p:cNvSpPr/>
          <p:nvPr/>
        </p:nvSpPr>
        <p:spPr>
          <a:xfrm>
            <a:off x="2351089" y="2146176"/>
            <a:ext cx="4536998"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3.4.1</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建立规章制度的目的</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
        <p:nvSpPr>
          <p:cNvPr id="4" name="TextBox 1"/>
          <p:cNvSpPr txBox="1">
            <a:spLocks noChangeArrowheads="1"/>
          </p:cNvSpPr>
          <p:nvPr/>
        </p:nvSpPr>
        <p:spPr bwMode="auto">
          <a:xfrm>
            <a:off x="2351088" y="1044025"/>
            <a:ext cx="6409208" cy="583565"/>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28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32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3.4</a:t>
            </a:r>
            <a:r>
              <a:rPr kumimoji="1" lang="zh-CN" altLang="zh-CN" sz="32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法律法规与安全管理制度</a:t>
            </a:r>
            <a:endParaRPr kumimoji="1" lang="zh-CN" altLang="en-US" sz="32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Text Box 3"/>
          <p:cNvSpPr txBox="1"/>
          <p:nvPr/>
        </p:nvSpPr>
        <p:spPr>
          <a:xfrm>
            <a:off x="2351088" y="2097088"/>
            <a:ext cx="7632700" cy="341630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457200" eaLnBrk="1" hangingPunct="1">
              <a:lnSpc>
                <a:spcPct val="150000"/>
              </a:lnSpc>
              <a:spcBef>
                <a:spcPct val="0"/>
              </a:spcBef>
              <a:buClr>
                <a:srgbClr val="FF0000"/>
              </a:buClr>
            </a:pPr>
            <a:r>
              <a:rPr lang="zh-CN" altLang="en-US" sz="2400" b="0" dirty="0">
                <a:latin typeface="宋体" panose="02010600030101010101" pitchFamily="2" charset="-122"/>
              </a:rPr>
              <a:t>（</a:t>
            </a:r>
            <a:r>
              <a:rPr lang="en-US" altLang="zh-CN" sz="2400" b="0" dirty="0">
                <a:latin typeface="宋体" panose="02010600030101010101" pitchFamily="2" charset="-122"/>
              </a:rPr>
              <a:t>1</a:t>
            </a:r>
            <a:r>
              <a:rPr lang="zh-CN" altLang="en-US" sz="2400" b="0" dirty="0">
                <a:latin typeface="宋体" panose="02010600030101010101" pitchFamily="2" charset="-122"/>
              </a:rPr>
              <a:t>）决策层对安全规章制度建设的理解和支持是决定安全规章制度建设成功与否的关键。 </a:t>
            </a:r>
            <a:endParaRPr lang="en-US" altLang="zh-CN" sz="2400" b="0" dirty="0">
              <a:latin typeface="宋体" panose="02010600030101010101" pitchFamily="2" charset="-122"/>
            </a:endParaRPr>
          </a:p>
          <a:p>
            <a:pPr marL="0" lvl="0" indent="457200" eaLnBrk="1" hangingPunct="1">
              <a:lnSpc>
                <a:spcPct val="150000"/>
              </a:lnSpc>
              <a:spcBef>
                <a:spcPct val="0"/>
              </a:spcBef>
              <a:buClr>
                <a:srgbClr val="FF0000"/>
              </a:buClr>
            </a:pPr>
            <a:r>
              <a:rPr lang="zh-CN" altLang="en-US" sz="2400" b="0" dirty="0">
                <a:latin typeface="宋体" panose="02010600030101010101" pitchFamily="2" charset="-122"/>
              </a:rPr>
              <a:t>（</a:t>
            </a:r>
            <a:r>
              <a:rPr lang="en-US" altLang="zh-CN" sz="2400" b="0" dirty="0">
                <a:latin typeface="宋体" panose="02010600030101010101" pitchFamily="2" charset="-122"/>
              </a:rPr>
              <a:t>2</a:t>
            </a:r>
            <a:r>
              <a:rPr lang="zh-CN" altLang="en-US" sz="2400" b="0" dirty="0">
                <a:latin typeface="宋体" panose="02010600030101010101" pitchFamily="2" charset="-122"/>
              </a:rPr>
              <a:t>）加强监管力度。 </a:t>
            </a:r>
            <a:endParaRPr lang="zh-CN" altLang="en-US" sz="2400" b="0" dirty="0">
              <a:latin typeface="宋体" panose="02010600030101010101" pitchFamily="2" charset="-122"/>
            </a:endParaRPr>
          </a:p>
          <a:p>
            <a:pPr marL="0" lvl="0" indent="457200" eaLnBrk="1" hangingPunct="1">
              <a:lnSpc>
                <a:spcPct val="15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3</a:t>
            </a:r>
            <a:r>
              <a:rPr lang="zh-CN" altLang="en-US" sz="2400" b="0" dirty="0">
                <a:latin typeface="宋体" panose="02010600030101010101" pitchFamily="2" charset="-122"/>
              </a:rPr>
              <a:t>）安全制度面前人人平等。 </a:t>
            </a:r>
            <a:endParaRPr lang="zh-CN" altLang="en-US" sz="2400" b="0" dirty="0">
              <a:latin typeface="宋体" panose="02010600030101010101" pitchFamily="2" charset="-122"/>
            </a:endParaRPr>
          </a:p>
          <a:p>
            <a:pPr marL="0" lvl="0" indent="457200" eaLnBrk="1" hangingPunct="1">
              <a:lnSpc>
                <a:spcPct val="15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4</a:t>
            </a:r>
            <a:r>
              <a:rPr lang="zh-CN" altLang="en-US" sz="2400" b="0" dirty="0">
                <a:latin typeface="宋体" panose="02010600030101010101" pitchFamily="2" charset="-122"/>
              </a:rPr>
              <a:t>）奖罚分明是保障安全制度实际执行效果的最好护身符。 </a:t>
            </a:r>
            <a:endParaRPr lang="zh-CN" altLang="en-US" sz="2400" b="0" dirty="0">
              <a:latin typeface="宋体" panose="02010600030101010101" pitchFamily="2" charset="-122"/>
            </a:endParaRPr>
          </a:p>
        </p:txBody>
      </p:sp>
      <p:sp>
        <p:nvSpPr>
          <p:cNvPr id="4" name="矩形 3"/>
          <p:cNvSpPr/>
          <p:nvPr/>
        </p:nvSpPr>
        <p:spPr>
          <a:xfrm>
            <a:off x="2351089" y="980728"/>
            <a:ext cx="5905150"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3.4.2</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提高安全制度执行力的方法</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5" name="Text Box 3"/>
          <p:cNvSpPr txBox="1">
            <a:spLocks noChangeArrowheads="1"/>
          </p:cNvSpPr>
          <p:nvPr/>
        </p:nvSpPr>
        <p:spPr bwMode="auto">
          <a:xfrm>
            <a:off x="2351088" y="1635125"/>
            <a:ext cx="8208963" cy="4523105"/>
          </a:xfrm>
          <a:prstGeom prst="rect">
            <a:avLst/>
          </a:prstGeom>
          <a:noFill/>
          <a:ln>
            <a:noFill/>
          </a:ln>
          <a:effectLst/>
        </p:spPr>
        <p:txBody>
          <a:bodyPr lIns="90000" tIns="46800" rIns="90000" bIns="46800">
            <a:spAutoFit/>
          </a:bodyPr>
          <a:lstStyle>
            <a:lvl1pPr>
              <a:defRPr kumimoji="1" sz="2800">
                <a:solidFill>
                  <a:schemeClr val="tx1"/>
                </a:solidFill>
                <a:latin typeface="Times New Roman" panose="02020603050405020304" pitchFamily="18" charset="0"/>
                <a:ea typeface="楷体_GB2312" pitchFamily="1" charset="-122"/>
              </a:defRPr>
            </a:lvl1pPr>
            <a:lvl2pPr marL="742950" indent="-285750">
              <a:defRPr kumimoji="1" sz="2800">
                <a:solidFill>
                  <a:schemeClr val="tx1"/>
                </a:solidFill>
                <a:latin typeface="Times New Roman" panose="02020603050405020304" pitchFamily="18" charset="0"/>
                <a:ea typeface="楷体_GB2312" pitchFamily="1" charset="-122"/>
              </a:defRPr>
            </a:lvl2pPr>
            <a:lvl3pPr marL="1143000" indent="-228600">
              <a:defRPr kumimoji="1" sz="2800">
                <a:solidFill>
                  <a:schemeClr val="tx1"/>
                </a:solidFill>
                <a:latin typeface="Times New Roman" panose="02020603050405020304" pitchFamily="18" charset="0"/>
                <a:ea typeface="楷体_GB2312" pitchFamily="1" charset="-122"/>
              </a:defRPr>
            </a:lvl3pPr>
            <a:lvl4pPr marL="1600200" indent="-228600">
              <a:defRPr kumimoji="1" sz="2800">
                <a:solidFill>
                  <a:schemeClr val="tx1"/>
                </a:solidFill>
                <a:latin typeface="Times New Roman" panose="02020603050405020304" pitchFamily="18" charset="0"/>
                <a:ea typeface="楷体_GB2312" pitchFamily="1" charset="-122"/>
              </a:defRPr>
            </a:lvl4pPr>
            <a:lvl5pPr marL="2057400" indent="-228600">
              <a:defRPr kumimoji="1"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9pPr>
          </a:lstStyle>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1" lang="en-US" altLang="zh-CN" sz="2400" b="0" i="0" u="none" strike="noStrike" kern="1200" cap="none" spc="0" normalizeH="0" baseline="0" noProof="0" dirty="0">
                <a:ln>
                  <a:noFill/>
                </a:ln>
                <a:solidFill>
                  <a:schemeClr val="tx1"/>
                </a:solidFill>
                <a:effectLst/>
                <a:uLnTx/>
                <a:uFillTx/>
                <a:latin typeface="+mn-ea"/>
                <a:ea typeface="+mn-ea"/>
                <a:cs typeface="+mn-cs"/>
              </a:rPr>
              <a:t>1</a:t>
            </a:r>
            <a:r>
              <a:rPr kumimoji="1" lang="zh-CN" altLang="en-US" sz="2400" b="0" i="0" u="none" strike="noStrike" kern="1200" cap="none" spc="0" normalizeH="0" baseline="0" noProof="0" dirty="0">
                <a:ln>
                  <a:noFill/>
                </a:ln>
                <a:solidFill>
                  <a:schemeClr val="tx1"/>
                </a:solidFill>
                <a:effectLst/>
                <a:uLnTx/>
                <a:uFillTx/>
                <a:latin typeface="+mn-ea"/>
                <a:ea typeface="+mn-ea"/>
                <a:cs typeface="+mn-cs"/>
              </a:rPr>
              <a:t>）安全生产例会制度</a:t>
            </a:r>
            <a:endParaRPr kumimoji="1"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1" lang="en-US" altLang="zh-CN" sz="2400" b="0" i="0" u="none" strike="noStrike" kern="1200" cap="none" spc="0" normalizeH="0" baseline="0" noProof="0" dirty="0">
                <a:ln>
                  <a:noFill/>
                </a:ln>
                <a:solidFill>
                  <a:schemeClr val="tx1"/>
                </a:solidFill>
                <a:effectLst/>
                <a:uLnTx/>
                <a:uFillTx/>
                <a:latin typeface="+mn-ea"/>
                <a:ea typeface="+mn-ea"/>
                <a:cs typeface="+mn-cs"/>
              </a:rPr>
              <a:t>2</a:t>
            </a:r>
            <a:r>
              <a:rPr kumimoji="1" lang="zh-CN" altLang="en-US" sz="2400" b="0" i="0" u="none" strike="noStrike" kern="1200" cap="none" spc="0" normalizeH="0" baseline="0" noProof="0" dirty="0">
                <a:ln>
                  <a:noFill/>
                </a:ln>
                <a:solidFill>
                  <a:schemeClr val="tx1"/>
                </a:solidFill>
                <a:effectLst/>
                <a:uLnTx/>
                <a:uFillTx/>
                <a:latin typeface="+mn-ea"/>
                <a:ea typeface="+mn-ea"/>
                <a:cs typeface="+mn-cs"/>
              </a:rPr>
              <a:t>）安全生产培训制度</a:t>
            </a:r>
            <a:endParaRPr kumimoji="1"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1" lang="en-US" altLang="zh-CN" sz="2400" b="0" i="0" u="none" strike="noStrike" kern="1200" cap="none" spc="0" normalizeH="0" baseline="0" noProof="0" dirty="0">
                <a:ln>
                  <a:noFill/>
                </a:ln>
                <a:solidFill>
                  <a:schemeClr val="tx1"/>
                </a:solidFill>
                <a:effectLst/>
                <a:uLnTx/>
                <a:uFillTx/>
                <a:latin typeface="+mn-ea"/>
                <a:ea typeface="+mn-ea"/>
                <a:cs typeface="+mn-cs"/>
              </a:rPr>
              <a:t>3</a:t>
            </a:r>
            <a:r>
              <a:rPr kumimoji="1" lang="zh-CN" altLang="en-US" sz="2400" b="0" i="0" u="none" strike="noStrike" kern="1200" cap="none" spc="0" normalizeH="0" baseline="0" noProof="0" dirty="0">
                <a:ln>
                  <a:noFill/>
                </a:ln>
                <a:solidFill>
                  <a:schemeClr val="tx1"/>
                </a:solidFill>
                <a:effectLst/>
                <a:uLnTx/>
                <a:uFillTx/>
                <a:latin typeface="+mn-ea"/>
                <a:ea typeface="+mn-ea"/>
                <a:cs typeface="+mn-cs"/>
              </a:rPr>
              <a:t>）岗位安全生产责任制</a:t>
            </a:r>
            <a:endParaRPr kumimoji="1"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1" lang="en-US" altLang="zh-CN" sz="2400" b="0" i="0" u="none" strike="noStrike" kern="1200" cap="none" spc="0" normalizeH="0" baseline="0" noProof="0" dirty="0">
                <a:ln>
                  <a:noFill/>
                </a:ln>
                <a:solidFill>
                  <a:schemeClr val="tx1"/>
                </a:solidFill>
                <a:effectLst/>
                <a:uLnTx/>
                <a:uFillTx/>
                <a:latin typeface="+mn-ea"/>
                <a:ea typeface="+mn-ea"/>
                <a:cs typeface="+mn-cs"/>
              </a:rPr>
              <a:t>4</a:t>
            </a:r>
            <a:r>
              <a:rPr kumimoji="1" lang="zh-CN" altLang="en-US" sz="2400" b="0" i="0" u="none" strike="noStrike" kern="1200" cap="none" spc="0" normalizeH="0" baseline="0" noProof="0" dirty="0">
                <a:ln>
                  <a:noFill/>
                </a:ln>
                <a:solidFill>
                  <a:schemeClr val="tx1"/>
                </a:solidFill>
                <a:effectLst/>
                <a:uLnTx/>
                <a:uFillTx/>
                <a:latin typeface="+mn-ea"/>
                <a:ea typeface="+mn-ea"/>
                <a:cs typeface="+mn-cs"/>
              </a:rPr>
              <a:t>）领导干部和管理人员现场带班制度</a:t>
            </a:r>
            <a:endParaRPr kumimoji="1"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1" lang="en-US" altLang="zh-CN" sz="2400" b="0" i="0" u="none" strike="noStrike" kern="1200" cap="none" spc="0" normalizeH="0" baseline="0" noProof="0" dirty="0">
                <a:ln>
                  <a:noFill/>
                </a:ln>
                <a:solidFill>
                  <a:schemeClr val="tx1"/>
                </a:solidFill>
                <a:effectLst/>
                <a:uLnTx/>
                <a:uFillTx/>
                <a:latin typeface="+mn-ea"/>
                <a:ea typeface="+mn-ea"/>
                <a:cs typeface="+mn-cs"/>
              </a:rPr>
              <a:t>5</a:t>
            </a:r>
            <a:r>
              <a:rPr kumimoji="1" lang="zh-CN" altLang="en-US" sz="2400" b="0" i="0" u="none" strike="noStrike" kern="1200" cap="none" spc="0" normalizeH="0" baseline="0" noProof="0" dirty="0">
                <a:ln>
                  <a:noFill/>
                </a:ln>
                <a:solidFill>
                  <a:schemeClr val="tx1"/>
                </a:solidFill>
                <a:effectLst/>
                <a:uLnTx/>
                <a:uFillTx/>
                <a:latin typeface="+mn-ea"/>
                <a:ea typeface="+mn-ea"/>
                <a:cs typeface="+mn-cs"/>
              </a:rPr>
              <a:t>）安全技术操作规程</a:t>
            </a:r>
            <a:endParaRPr kumimoji="1"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1" lang="en-US" altLang="zh-CN" sz="2400" b="0" i="0" u="none" strike="noStrike" kern="1200" cap="none" spc="0" normalizeH="0" baseline="0" noProof="0" dirty="0">
                <a:ln>
                  <a:noFill/>
                </a:ln>
                <a:solidFill>
                  <a:schemeClr val="tx1"/>
                </a:solidFill>
                <a:effectLst/>
                <a:uLnTx/>
                <a:uFillTx/>
                <a:latin typeface="+mn-ea"/>
                <a:ea typeface="+mn-ea"/>
                <a:cs typeface="+mn-cs"/>
              </a:rPr>
              <a:t>6</a:t>
            </a:r>
            <a:r>
              <a:rPr kumimoji="1" lang="zh-CN" altLang="en-US" sz="2400" b="0" i="0" u="none" strike="noStrike" kern="1200" cap="none" spc="0" normalizeH="0" baseline="0" noProof="0" dirty="0">
                <a:ln>
                  <a:noFill/>
                </a:ln>
                <a:solidFill>
                  <a:schemeClr val="tx1"/>
                </a:solidFill>
                <a:effectLst/>
                <a:uLnTx/>
                <a:uFillTx/>
                <a:latin typeface="+mn-ea"/>
                <a:ea typeface="+mn-ea"/>
                <a:cs typeface="+mn-cs"/>
              </a:rPr>
              <a:t>）作业场所职业安全卫生健康管理制度</a:t>
            </a:r>
            <a:endParaRPr kumimoji="1"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1" lang="en-US" altLang="zh-CN" sz="2400" b="0" i="0" u="none" strike="noStrike" kern="1200" cap="none" spc="0" normalizeH="0" baseline="0" noProof="0" dirty="0">
                <a:ln>
                  <a:noFill/>
                </a:ln>
                <a:solidFill>
                  <a:schemeClr val="tx1"/>
                </a:solidFill>
                <a:effectLst/>
                <a:uLnTx/>
                <a:uFillTx/>
                <a:latin typeface="+mn-ea"/>
                <a:ea typeface="+mn-ea"/>
                <a:cs typeface="+mn-cs"/>
              </a:rPr>
              <a:t>7</a:t>
            </a:r>
            <a:r>
              <a:rPr kumimoji="1" lang="zh-CN" altLang="en-US" sz="2400" b="0" i="0" u="none" strike="noStrike" kern="1200" cap="none" spc="0" normalizeH="0" baseline="0" noProof="0" dirty="0">
                <a:ln>
                  <a:noFill/>
                </a:ln>
                <a:solidFill>
                  <a:schemeClr val="tx1"/>
                </a:solidFill>
                <a:effectLst/>
                <a:uLnTx/>
                <a:uFillTx/>
                <a:latin typeface="+mn-ea"/>
                <a:ea typeface="+mn-ea"/>
                <a:cs typeface="+mn-cs"/>
              </a:rPr>
              <a:t>）隐患排查治理制度</a:t>
            </a:r>
            <a:endParaRPr kumimoji="1"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1" lang="en-US" altLang="zh-CN" sz="2400" b="0" i="0" u="none" strike="noStrike" kern="1200" cap="none" spc="0" normalizeH="0" baseline="0" noProof="0" dirty="0">
                <a:ln>
                  <a:noFill/>
                </a:ln>
                <a:solidFill>
                  <a:schemeClr val="tx1"/>
                </a:solidFill>
                <a:effectLst/>
                <a:uLnTx/>
                <a:uFillTx/>
                <a:latin typeface="+mn-ea"/>
                <a:ea typeface="+mn-ea"/>
                <a:cs typeface="+mn-cs"/>
              </a:rPr>
              <a:t>8</a:t>
            </a:r>
            <a:r>
              <a:rPr kumimoji="1" lang="zh-CN" altLang="en-US" sz="2400" b="0" i="0" u="none" strike="noStrike" kern="1200" cap="none" spc="0" normalizeH="0" baseline="0" noProof="0" dirty="0">
                <a:ln>
                  <a:noFill/>
                </a:ln>
                <a:solidFill>
                  <a:schemeClr val="tx1"/>
                </a:solidFill>
                <a:effectLst/>
                <a:uLnTx/>
                <a:uFillTx/>
                <a:latin typeface="+mn-ea"/>
                <a:ea typeface="+mn-ea"/>
                <a:cs typeface="+mn-cs"/>
              </a:rPr>
              <a:t>）安全生产责任考核制度</a:t>
            </a:r>
            <a:endParaRPr kumimoji="1"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1" lang="en-US" altLang="zh-CN" sz="2400" b="0" i="0" u="none" strike="noStrike" kern="1200" cap="none" spc="0" normalizeH="0" baseline="0" noProof="0" dirty="0">
                <a:ln>
                  <a:noFill/>
                </a:ln>
                <a:solidFill>
                  <a:schemeClr val="tx1"/>
                </a:solidFill>
                <a:effectLst/>
                <a:uLnTx/>
                <a:uFillTx/>
                <a:latin typeface="+mn-ea"/>
                <a:ea typeface="+mn-ea"/>
                <a:cs typeface="+mn-cs"/>
              </a:rPr>
              <a:t>9</a:t>
            </a:r>
            <a:r>
              <a:rPr kumimoji="1" lang="zh-CN" altLang="en-US" sz="2400" b="0" i="0" u="none" strike="noStrike" kern="1200" cap="none" spc="0" normalizeH="0" baseline="0" noProof="0" dirty="0">
                <a:ln>
                  <a:noFill/>
                </a:ln>
                <a:solidFill>
                  <a:schemeClr val="tx1"/>
                </a:solidFill>
                <a:effectLst/>
                <a:uLnTx/>
                <a:uFillTx/>
                <a:latin typeface="+mn-ea"/>
                <a:ea typeface="+mn-ea"/>
                <a:cs typeface="+mn-cs"/>
              </a:rPr>
              <a:t>）员工风险抵押金制度</a:t>
            </a:r>
            <a:endParaRPr kumimoji="1"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1" lang="en-US" altLang="zh-CN" sz="2400" b="0" i="0" u="none" strike="noStrike" kern="1200" cap="none" spc="0" normalizeH="0" baseline="0" noProof="0" dirty="0">
                <a:ln>
                  <a:noFill/>
                </a:ln>
                <a:solidFill>
                  <a:schemeClr val="tx1"/>
                </a:solidFill>
                <a:effectLst/>
                <a:uLnTx/>
                <a:uFillTx/>
                <a:latin typeface="+mn-ea"/>
                <a:ea typeface="+mn-ea"/>
                <a:cs typeface="+mn-cs"/>
              </a:rPr>
              <a:t>……</a:t>
            </a:r>
            <a:endParaRPr kumimoji="1"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5" name="矩形 4"/>
          <p:cNvSpPr/>
          <p:nvPr/>
        </p:nvSpPr>
        <p:spPr>
          <a:xfrm>
            <a:off x="2351089" y="980728"/>
            <a:ext cx="5905150"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3.4.3</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主要规章制度</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113667" name="Text Box 4"/>
          <p:cNvSpPr txBox="1"/>
          <p:nvPr/>
        </p:nvSpPr>
        <p:spPr>
          <a:xfrm>
            <a:off x="2351088" y="2455863"/>
            <a:ext cx="7632700" cy="421005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31825" eaLnBrk="1" hangingPunct="1">
              <a:spcBef>
                <a:spcPct val="0"/>
              </a:spcBef>
              <a:spcAft>
                <a:spcPct val="50000"/>
              </a:spcAft>
              <a:buClr>
                <a:srgbClr val="FF0000"/>
              </a:buClr>
            </a:pPr>
            <a:r>
              <a:rPr lang="zh-CN" altLang="en-US" sz="2400" b="0" dirty="0"/>
              <a:t>一、安全培训分类</a:t>
            </a:r>
            <a:endParaRPr lang="en-US" altLang="zh-CN" sz="2400" b="0" dirty="0"/>
          </a:p>
          <a:p>
            <a:pPr marL="0" lvl="0" indent="631825" eaLnBrk="1" hangingPunct="1">
              <a:spcBef>
                <a:spcPct val="0"/>
              </a:spcBef>
              <a:spcAft>
                <a:spcPct val="50000"/>
              </a:spcAft>
              <a:buClr>
                <a:srgbClr val="FF0000"/>
              </a:buClr>
            </a:pPr>
            <a:r>
              <a:rPr lang="zh-CN" altLang="en-US" sz="2400" b="0" dirty="0"/>
              <a:t>按照培训的对象分类</a:t>
            </a:r>
            <a:r>
              <a:rPr lang="zh-CN" altLang="en-US" sz="2400" b="0" dirty="0">
                <a:latin typeface="宋体" panose="02010600030101010101" pitchFamily="2" charset="-122"/>
              </a:rPr>
              <a:t>，可分为三类人员的安全培训、一般管理人员的安全培训、新员工的三级安全培训、变换工种的安全培训，特种作业人员培训等。</a:t>
            </a:r>
            <a:endParaRPr lang="zh-CN" altLang="en-US" sz="2400" b="0" dirty="0">
              <a:latin typeface="宋体" panose="02010600030101010101" pitchFamily="2" charset="-122"/>
            </a:endParaRPr>
          </a:p>
          <a:p>
            <a:pPr marL="0" lvl="0" indent="631825" eaLnBrk="1" hangingPunct="1">
              <a:spcBef>
                <a:spcPct val="0"/>
              </a:spcBef>
              <a:spcAft>
                <a:spcPct val="50000"/>
              </a:spcAft>
              <a:buClr>
                <a:srgbClr val="FF0000"/>
              </a:buClr>
              <a:buFont typeface="Wingdings" panose="05000000000000000000" pitchFamily="2" charset="2"/>
            </a:pPr>
            <a:r>
              <a:rPr lang="zh-CN" altLang="en-US" sz="2400" b="0" dirty="0">
                <a:latin typeface="宋体" panose="02010600030101010101" pitchFamily="2" charset="-122"/>
              </a:rPr>
              <a:t>（</a:t>
            </a:r>
            <a:r>
              <a:rPr lang="en-US" altLang="zh-CN" sz="2400" b="0" dirty="0">
                <a:latin typeface="宋体" panose="02010600030101010101" pitchFamily="2" charset="-122"/>
              </a:rPr>
              <a:t>1</a:t>
            </a:r>
            <a:r>
              <a:rPr lang="zh-CN" altLang="en-US" sz="2400" b="0" dirty="0">
                <a:latin typeface="宋体" panose="02010600030101010101" pitchFamily="2" charset="-122"/>
              </a:rPr>
              <a:t>）</a:t>
            </a:r>
            <a:r>
              <a:rPr lang="zh-CN" altLang="en-US" sz="2400" b="0" dirty="0"/>
              <a:t>三类人员和一般管理人员的安全教育</a:t>
            </a:r>
            <a:endParaRPr lang="zh-CN" altLang="en-US" sz="2400" b="0" dirty="0"/>
          </a:p>
          <a:p>
            <a:pPr marL="0" lvl="0" indent="631825" eaLnBrk="1" hangingPunct="1">
              <a:spcBef>
                <a:spcPct val="0"/>
              </a:spcBef>
              <a:buClr>
                <a:schemeClr val="accent2"/>
              </a:buClr>
              <a:buFont typeface="Wingdings" panose="05000000000000000000" pitchFamily="2" charset="2"/>
            </a:pPr>
            <a:r>
              <a:rPr lang="zh-CN" altLang="en-US" sz="2400" b="0" dirty="0"/>
              <a:t>通过对三类人员和一般管理人员的安全培训教育，可以全面提高他们的安全管理水平，使他们真正从思想上树立起安全生产意识，增强安全生产责任心。</a:t>
            </a:r>
            <a:endParaRPr lang="zh-CN" altLang="en-US" sz="2400" b="0" dirty="0">
              <a:latin typeface="宋体" panose="02010600030101010101" pitchFamily="2" charset="-122"/>
            </a:endParaRPr>
          </a:p>
        </p:txBody>
      </p:sp>
      <p:sp>
        <p:nvSpPr>
          <p:cNvPr id="5" name="矩形 4"/>
          <p:cNvSpPr/>
          <p:nvPr/>
        </p:nvSpPr>
        <p:spPr>
          <a:xfrm>
            <a:off x="2351089" y="1825660"/>
            <a:ext cx="5905150"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3.5.1</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安全培训</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
        <p:nvSpPr>
          <p:cNvPr id="6" name="TextBox 1"/>
          <p:cNvSpPr txBox="1">
            <a:spLocks noChangeArrowheads="1"/>
          </p:cNvSpPr>
          <p:nvPr/>
        </p:nvSpPr>
        <p:spPr bwMode="auto">
          <a:xfrm>
            <a:off x="2351088" y="1177588"/>
            <a:ext cx="6409208"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28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3.5</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教育培训</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115715" name="Rectangle 3"/>
          <p:cNvSpPr>
            <a:spLocks noGrp="1"/>
          </p:cNvSpPr>
          <p:nvPr>
            <p:ph type="body"/>
          </p:nvPr>
        </p:nvSpPr>
        <p:spPr>
          <a:xfrm>
            <a:off x="2209800" y="2430463"/>
            <a:ext cx="7772400" cy="1790700"/>
          </a:xfrm>
        </p:spPr>
        <p:txBody>
          <a:bodyPr vert="horz" wrap="square" lIns="91440" tIns="45720" rIns="91440" bIns="45720" anchor="t" anchorCtr="0"/>
          <a:p>
            <a:pPr marL="0" indent="538480" eaLnBrk="1" hangingPunct="1">
              <a:lnSpc>
                <a:spcPct val="110000"/>
              </a:lnSpc>
            </a:pPr>
            <a:r>
              <a:rPr lang="zh-CN" altLang="en-US" sz="2400" b="0" dirty="0">
                <a:latin typeface="宋体" panose="02010600030101010101" pitchFamily="2" charset="-122"/>
              </a:rPr>
              <a:t>安全培训工作是提高员工安全意识和安全素质，防止产生不安全行为，减少人为失误的重要途径，也是各级领导真正从“以人为本”的高度出发，实现“安全第一，预防为主”的根本保证。</a:t>
            </a:r>
            <a:endParaRPr lang="zh-CN" altLang="en-US" sz="2400" b="0" dirty="0">
              <a:latin typeface="宋体" panose="02010600030101010101" pitchFamily="2" charset="-122"/>
            </a:endParaRPr>
          </a:p>
        </p:txBody>
      </p:sp>
      <p:sp>
        <p:nvSpPr>
          <p:cNvPr id="9" name="TextBox 1"/>
          <p:cNvSpPr txBox="1">
            <a:spLocks noChangeArrowheads="1"/>
          </p:cNvSpPr>
          <p:nvPr/>
        </p:nvSpPr>
        <p:spPr bwMode="auto">
          <a:xfrm>
            <a:off x="2351088" y="1177588"/>
            <a:ext cx="6409208"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28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3.5</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教育培训</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
        <p:nvSpPr>
          <p:cNvPr id="2" name="矩形 1"/>
          <p:cNvSpPr/>
          <p:nvPr/>
        </p:nvSpPr>
        <p:spPr>
          <a:xfrm>
            <a:off x="2351088" y="1717262"/>
            <a:ext cx="3783011"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3.5.1安全培训的目的</a:t>
            </a:r>
            <a:endPar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blinds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117763" name="Rectangle 3"/>
          <p:cNvSpPr>
            <a:spLocks noGrp="1"/>
          </p:cNvSpPr>
          <p:nvPr>
            <p:ph type="body"/>
          </p:nvPr>
        </p:nvSpPr>
        <p:spPr>
          <a:xfrm>
            <a:off x="2209800" y="1700213"/>
            <a:ext cx="7772400" cy="647700"/>
          </a:xfrm>
        </p:spPr>
        <p:txBody>
          <a:bodyPr vert="horz" wrap="square" lIns="91440" tIns="45720" rIns="91440" bIns="45720" anchor="t" anchorCtr="0"/>
          <a:p>
            <a:pPr marL="0" indent="538480" eaLnBrk="1" hangingPunct="1"/>
            <a:r>
              <a:rPr lang="zh-CN" altLang="en-US" sz="2400" dirty="0">
                <a:latin typeface="宋体" panose="02010600030101010101" pitchFamily="2" charset="-122"/>
              </a:rPr>
              <a:t>（</a:t>
            </a:r>
            <a:r>
              <a:rPr lang="en-US" altLang="zh-CN" sz="2400" dirty="0">
                <a:latin typeface="宋体" panose="02010600030101010101" pitchFamily="2" charset="-122"/>
              </a:rPr>
              <a:t>1</a:t>
            </a:r>
            <a:r>
              <a:rPr lang="zh-CN" altLang="en-US" sz="2400" dirty="0">
                <a:latin typeface="宋体" panose="02010600030101010101" pitchFamily="2" charset="-122"/>
              </a:rPr>
              <a:t>）按教育的对象分类</a:t>
            </a:r>
            <a:endParaRPr lang="zh-CN" altLang="en-US" sz="2400" dirty="0">
              <a:latin typeface="宋体" panose="02010600030101010101" pitchFamily="2" charset="-122"/>
            </a:endParaRPr>
          </a:p>
        </p:txBody>
      </p:sp>
      <p:grpSp>
        <p:nvGrpSpPr>
          <p:cNvPr id="117764" name="Group 4"/>
          <p:cNvGrpSpPr/>
          <p:nvPr/>
        </p:nvGrpSpPr>
        <p:grpSpPr>
          <a:xfrm>
            <a:off x="3216275" y="2347913"/>
            <a:ext cx="5543550" cy="4249737"/>
            <a:chOff x="0" y="0"/>
            <a:chExt cx="5704" cy="4464"/>
          </a:xfrm>
        </p:grpSpPr>
        <p:sp>
          <p:nvSpPr>
            <p:cNvPr id="117766" name="AutoShape 5"/>
            <p:cNvSpPr>
              <a:spLocks noChangeAspect="1"/>
            </p:cNvSpPr>
            <p:nvPr/>
          </p:nvSpPr>
          <p:spPr>
            <a:xfrm>
              <a:off x="0" y="0"/>
              <a:ext cx="5704" cy="4464"/>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17767" name="Freeform 6"/>
            <p:cNvSpPr>
              <a:spLocks noEditPoints="1"/>
            </p:cNvSpPr>
            <p:nvPr/>
          </p:nvSpPr>
          <p:spPr>
            <a:xfrm rot="-1358057">
              <a:off x="5" y="369"/>
              <a:ext cx="5699" cy="3807"/>
            </a:xfrm>
            <a:custGeom>
              <a:avLst/>
              <a:gdLst/>
              <a:ahLst/>
              <a:cxnLst>
                <a:cxn ang="0">
                  <a:pos x="37433" y="6525"/>
                </a:cxn>
                <a:cxn ang="0">
                  <a:pos x="27302" y="40663"/>
                </a:cxn>
                <a:cxn ang="0">
                  <a:pos x="18321" y="100270"/>
                </a:cxn>
                <a:cxn ang="0">
                  <a:pos x="10762" y="181756"/>
                </a:cxn>
                <a:cxn ang="0">
                  <a:pos x="5005" y="280978"/>
                </a:cxn>
                <a:cxn ang="0">
                  <a:pos x="1292" y="395791"/>
                </a:cxn>
                <a:cxn ang="0">
                  <a:pos x="0" y="520327"/>
                </a:cxn>
                <a:cxn ang="0">
                  <a:pos x="1292" y="644742"/>
                </a:cxn>
                <a:cxn ang="0">
                  <a:pos x="5005" y="759571"/>
                </a:cxn>
                <a:cxn ang="0">
                  <a:pos x="10762" y="858785"/>
                </a:cxn>
                <a:cxn ang="0">
                  <a:pos x="18321" y="940123"/>
                </a:cxn>
                <a:cxn ang="0">
                  <a:pos x="27302" y="999719"/>
                </a:cxn>
                <a:cxn ang="0">
                  <a:pos x="37433" y="1033893"/>
                </a:cxn>
                <a:cxn ang="0">
                  <a:pos x="48351" y="1038252"/>
                </a:cxn>
                <a:cxn ang="0">
                  <a:pos x="58791" y="1013987"/>
                </a:cxn>
                <a:cxn ang="0">
                  <a:pos x="68206" y="962356"/>
                </a:cxn>
                <a:cxn ang="0">
                  <a:pos x="76258" y="888211"/>
                </a:cxn>
                <a:cxn ang="0">
                  <a:pos x="82671" y="794772"/>
                </a:cxn>
                <a:cxn ang="0">
                  <a:pos x="87100" y="684345"/>
                </a:cxn>
                <a:cxn ang="0">
                  <a:pos x="89236" y="563289"/>
                </a:cxn>
                <a:cxn ang="0">
                  <a:pos x="88782" y="435349"/>
                </a:cxn>
                <a:cxn ang="0">
                  <a:pos x="85863" y="317278"/>
                </a:cxn>
                <a:cxn ang="0">
                  <a:pos x="80731" y="212682"/>
                </a:cxn>
                <a:cxn ang="0">
                  <a:pos x="73739" y="125776"/>
                </a:cxn>
                <a:cxn ang="0">
                  <a:pos x="65207" y="58537"/>
                </a:cxn>
                <a:cxn ang="0">
                  <a:pos x="55433" y="15341"/>
                </a:cxn>
                <a:cxn ang="0">
                  <a:pos x="44685" y="0"/>
                </a:cxn>
                <a:cxn ang="0">
                  <a:pos x="35514" y="956783"/>
                </a:cxn>
                <a:cxn ang="0">
                  <a:pos x="25746" y="924930"/>
                </a:cxn>
                <a:cxn ang="0">
                  <a:pos x="17170" y="868522"/>
                </a:cxn>
                <a:cxn ang="0">
                  <a:pos x="10124" y="791545"/>
                </a:cxn>
                <a:cxn ang="0">
                  <a:pos x="4956" y="697778"/>
                </a:cxn>
                <a:cxn ang="0">
                  <a:pos x="1947" y="592075"/>
                </a:cxn>
                <a:cxn ang="0">
                  <a:pos x="1497" y="476171"/>
                </a:cxn>
                <a:cxn ang="0">
                  <a:pos x="3672" y="365916"/>
                </a:cxn>
                <a:cxn ang="0">
                  <a:pos x="8176" y="267783"/>
                </a:cxn>
                <a:cxn ang="0">
                  <a:pos x="14648" y="185240"/>
                </a:cxn>
                <a:cxn ang="0">
                  <a:pos x="22735" y="122405"/>
                </a:cxn>
                <a:cxn ang="0">
                  <a:pos x="32157" y="81469"/>
                </a:cxn>
                <a:cxn ang="0">
                  <a:pos x="42504" y="66145"/>
                </a:cxn>
                <a:cxn ang="0">
                  <a:pos x="52910" y="81469"/>
                </a:cxn>
                <a:cxn ang="0">
                  <a:pos x="62322" y="122405"/>
                </a:cxn>
                <a:cxn ang="0">
                  <a:pos x="70415" y="185240"/>
                </a:cxn>
                <a:cxn ang="0">
                  <a:pos x="76870" y="267783"/>
                </a:cxn>
                <a:cxn ang="0">
                  <a:pos x="81396" y="365916"/>
                </a:cxn>
                <a:cxn ang="0">
                  <a:pos x="83552" y="476171"/>
                </a:cxn>
                <a:cxn ang="0">
                  <a:pos x="83122" y="592075"/>
                </a:cxn>
                <a:cxn ang="0">
                  <a:pos x="80110" y="697778"/>
                </a:cxn>
                <a:cxn ang="0">
                  <a:pos x="74926" y="791545"/>
                </a:cxn>
                <a:cxn ang="0">
                  <a:pos x="67906" y="868522"/>
                </a:cxn>
                <a:cxn ang="0">
                  <a:pos x="59309" y="924930"/>
                </a:cxn>
                <a:cxn ang="0">
                  <a:pos x="49557" y="956783"/>
                </a:cxn>
              </a:cxnLst>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rgbClr val="E8F4C6">
                    <a:alpha val="100000"/>
                  </a:srgbClr>
                </a:gs>
                <a:gs pos="100000">
                  <a:srgbClr val="99CC00">
                    <a:alpha val="100000"/>
                  </a:srgbClr>
                </a:gs>
              </a:gsLst>
              <a:lin ang="0" scaled="1"/>
              <a:tileRect/>
            </a:gradFill>
            <a:ln w="9525">
              <a:noFill/>
            </a:ln>
          </p:spPr>
          <p:txBody>
            <a:bodyPr/>
            <a:p>
              <a:endParaRPr lang="zh-CN" altLang="en-US"/>
            </a:p>
          </p:txBody>
        </p:sp>
        <p:sp>
          <p:nvSpPr>
            <p:cNvPr id="117768" name="Text Box 7"/>
            <p:cNvSpPr txBox="1"/>
            <p:nvPr/>
          </p:nvSpPr>
          <p:spPr>
            <a:xfrm>
              <a:off x="1470" y="1728"/>
              <a:ext cx="2730" cy="720"/>
            </a:xfrm>
            <a:prstGeom prst="rect">
              <a:avLst/>
            </a:prstGeom>
            <a:noFill/>
            <a:ln w="9525">
              <a:noFill/>
            </a:ln>
          </p:spPr>
          <p:txBody>
            <a:bodyPr lIns="59436" tIns="29718" rIns="59436" bIns="29718"/>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600" dirty="0">
                  <a:solidFill>
                    <a:srgbClr val="335338"/>
                  </a:solidFill>
                  <a:latin typeface="Arial" panose="020B0604020202020204" pitchFamily="34" charset="0"/>
                </a:rPr>
                <a:t>安全教育按对象分类</a:t>
              </a:r>
              <a:endParaRPr lang="zh-CN" altLang="en-US" sz="1600" dirty="0">
                <a:ea typeface="楷体_GB2312" pitchFamily="1" charset="-122"/>
              </a:endParaRPr>
            </a:p>
          </p:txBody>
        </p:sp>
        <p:sp>
          <p:nvSpPr>
            <p:cNvPr id="117769" name="Oval 8"/>
            <p:cNvSpPr/>
            <p:nvPr/>
          </p:nvSpPr>
          <p:spPr>
            <a:xfrm>
              <a:off x="3904" y="0"/>
              <a:ext cx="1429" cy="1440"/>
            </a:xfrm>
            <a:prstGeom prst="ellipse">
              <a:avLst/>
            </a:prstGeom>
            <a:gradFill rotWithShape="1">
              <a:gsLst>
                <a:gs pos="0">
                  <a:srgbClr val="3366FF"/>
                </a:gs>
                <a:gs pos="100000">
                  <a:srgbClr val="182F76"/>
                </a:gs>
              </a:gsLst>
              <a:path path="shape">
                <a:fillToRect l="50000" t="50000" r="50000" b="50000"/>
              </a:path>
              <a:tileRect/>
            </a:grad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sz="1600" dirty="0">
                <a:ea typeface="楷体_GB2312" pitchFamily="1" charset="-122"/>
              </a:endParaRPr>
            </a:p>
          </p:txBody>
        </p:sp>
        <p:sp>
          <p:nvSpPr>
            <p:cNvPr id="117770" name="Oval 9"/>
            <p:cNvSpPr/>
            <p:nvPr/>
          </p:nvSpPr>
          <p:spPr>
            <a:xfrm>
              <a:off x="4009" y="2016"/>
              <a:ext cx="1429" cy="1440"/>
            </a:xfrm>
            <a:prstGeom prst="ellipse">
              <a:avLst/>
            </a:prstGeom>
            <a:gradFill rotWithShape="1">
              <a:gsLst>
                <a:gs pos="0">
                  <a:srgbClr val="CC99FF"/>
                </a:gs>
                <a:gs pos="100000">
                  <a:srgbClr val="5E4776"/>
                </a:gs>
              </a:gsLst>
              <a:path path="shape">
                <a:fillToRect l="50000" t="50000" r="50000" b="50000"/>
              </a:path>
              <a:tileRect/>
            </a:grad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sz="1600" dirty="0">
                <a:ea typeface="楷体_GB2312" pitchFamily="1" charset="-122"/>
              </a:endParaRPr>
            </a:p>
          </p:txBody>
        </p:sp>
        <p:sp>
          <p:nvSpPr>
            <p:cNvPr id="117771" name="Oval 10"/>
            <p:cNvSpPr/>
            <p:nvPr/>
          </p:nvSpPr>
          <p:spPr>
            <a:xfrm>
              <a:off x="124" y="2880"/>
              <a:ext cx="1429" cy="1440"/>
            </a:xfrm>
            <a:prstGeom prst="ellipse">
              <a:avLst/>
            </a:prstGeom>
            <a:gradFill rotWithShape="1">
              <a:gsLst>
                <a:gs pos="0">
                  <a:srgbClr val="006699"/>
                </a:gs>
                <a:gs pos="100000">
                  <a:srgbClr val="002F47"/>
                </a:gs>
              </a:gsLst>
              <a:path path="shape">
                <a:fillToRect l="50000" t="50000" r="50000" b="50000"/>
              </a:path>
              <a:tileRect/>
            </a:grad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sz="1600" dirty="0">
                <a:ea typeface="楷体_GB2312" pitchFamily="1" charset="-122"/>
              </a:endParaRPr>
            </a:p>
          </p:txBody>
        </p:sp>
        <p:sp>
          <p:nvSpPr>
            <p:cNvPr id="117772" name="Oval 11"/>
            <p:cNvSpPr/>
            <p:nvPr/>
          </p:nvSpPr>
          <p:spPr>
            <a:xfrm>
              <a:off x="2224" y="3024"/>
              <a:ext cx="1429" cy="1440"/>
            </a:xfrm>
            <a:prstGeom prst="ellipse">
              <a:avLst/>
            </a:prstGeom>
            <a:gradFill rotWithShape="1">
              <a:gsLst>
                <a:gs pos="0">
                  <a:srgbClr val="666699"/>
                </a:gs>
                <a:gs pos="100000">
                  <a:srgbClr val="2F2F47"/>
                </a:gs>
              </a:gsLst>
              <a:path path="shape">
                <a:fillToRect l="50000" t="50000" r="50000" b="50000"/>
              </a:path>
              <a:tileRect/>
            </a:grad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sz="1600" dirty="0">
                <a:ea typeface="楷体_GB2312" pitchFamily="1" charset="-122"/>
              </a:endParaRPr>
            </a:p>
          </p:txBody>
        </p:sp>
        <p:sp>
          <p:nvSpPr>
            <p:cNvPr id="117773" name="Text Box 12"/>
            <p:cNvSpPr txBox="1"/>
            <p:nvPr/>
          </p:nvSpPr>
          <p:spPr>
            <a:xfrm>
              <a:off x="4110" y="2486"/>
              <a:ext cx="1260" cy="432"/>
            </a:xfrm>
            <a:prstGeom prst="rect">
              <a:avLst/>
            </a:prstGeom>
            <a:noFill/>
            <a:ln w="9525">
              <a:noFill/>
            </a:ln>
          </p:spPr>
          <p:txBody>
            <a:bodyPr lIns="87313" tIns="44450" rIns="87313" bIns="44450"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600" dirty="0">
                  <a:solidFill>
                    <a:srgbClr val="FFFFFF"/>
                  </a:solidFill>
                </a:rPr>
                <a:t>转场教育</a:t>
              </a:r>
              <a:endParaRPr lang="zh-CN" altLang="en-US" sz="1600" dirty="0">
                <a:ea typeface="楷体_GB2312" pitchFamily="1" charset="-122"/>
              </a:endParaRPr>
            </a:p>
          </p:txBody>
        </p:sp>
        <p:sp>
          <p:nvSpPr>
            <p:cNvPr id="117774" name="Text Box 13"/>
            <p:cNvSpPr txBox="1"/>
            <p:nvPr/>
          </p:nvSpPr>
          <p:spPr>
            <a:xfrm>
              <a:off x="2295" y="3401"/>
              <a:ext cx="1365" cy="864"/>
            </a:xfrm>
            <a:prstGeom prst="rect">
              <a:avLst/>
            </a:prstGeom>
            <a:noFill/>
            <a:ln w="9525">
              <a:noFill/>
            </a:ln>
          </p:spPr>
          <p:txBody>
            <a:bodyPr lIns="87313" tIns="44450" rIns="87313" bIns="44450"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600" dirty="0">
                  <a:solidFill>
                    <a:srgbClr val="FFFFFF"/>
                  </a:solidFill>
                </a:rPr>
                <a:t>变换工种</a:t>
              </a:r>
              <a:endParaRPr lang="zh-CN" altLang="en-US" sz="1600" dirty="0">
                <a:solidFill>
                  <a:srgbClr val="FFFFFF"/>
                </a:solidFill>
              </a:endParaRPr>
            </a:p>
            <a:p>
              <a:pPr marL="0" lvl="0" indent="0" algn="ctr">
                <a:lnSpc>
                  <a:spcPct val="100000"/>
                </a:lnSpc>
                <a:spcBef>
                  <a:spcPct val="0"/>
                </a:spcBef>
              </a:pPr>
              <a:r>
                <a:rPr lang="zh-CN" altLang="en-US" sz="1600" dirty="0">
                  <a:solidFill>
                    <a:srgbClr val="FFFFFF"/>
                  </a:solidFill>
                </a:rPr>
                <a:t>安全教育</a:t>
              </a:r>
              <a:endParaRPr lang="zh-CN" altLang="en-US" sz="1600" dirty="0">
                <a:ea typeface="楷体_GB2312" pitchFamily="1" charset="-122"/>
              </a:endParaRPr>
            </a:p>
          </p:txBody>
        </p:sp>
        <p:sp>
          <p:nvSpPr>
            <p:cNvPr id="117775" name="Text Box 14"/>
            <p:cNvSpPr txBox="1"/>
            <p:nvPr/>
          </p:nvSpPr>
          <p:spPr>
            <a:xfrm>
              <a:off x="0" y="3280"/>
              <a:ext cx="1785" cy="720"/>
            </a:xfrm>
            <a:prstGeom prst="rect">
              <a:avLst/>
            </a:prstGeom>
            <a:noFill/>
            <a:ln w="9525">
              <a:noFill/>
            </a:ln>
          </p:spPr>
          <p:txBody>
            <a:bodyPr lIns="87313" tIns="44450" rIns="87313" bIns="44450"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600" dirty="0">
                  <a:solidFill>
                    <a:srgbClr val="FFFFFF"/>
                  </a:solidFill>
                </a:rPr>
                <a:t>特种作业人员</a:t>
              </a:r>
              <a:endParaRPr lang="zh-CN" altLang="en-US" sz="1600" dirty="0">
                <a:solidFill>
                  <a:srgbClr val="FFFFFF"/>
                </a:solidFill>
              </a:endParaRPr>
            </a:p>
            <a:p>
              <a:pPr marL="0" lvl="0" indent="0" algn="ctr">
                <a:lnSpc>
                  <a:spcPct val="100000"/>
                </a:lnSpc>
                <a:spcBef>
                  <a:spcPct val="0"/>
                </a:spcBef>
              </a:pPr>
              <a:r>
                <a:rPr lang="zh-CN" altLang="en-US" sz="1600" dirty="0">
                  <a:solidFill>
                    <a:srgbClr val="FFFFFF"/>
                  </a:solidFill>
                </a:rPr>
                <a:t>安全教育</a:t>
              </a:r>
              <a:endParaRPr lang="zh-CN" altLang="en-US" sz="1600" dirty="0">
                <a:ea typeface="楷体_GB2312" pitchFamily="1" charset="-122"/>
              </a:endParaRPr>
            </a:p>
          </p:txBody>
        </p:sp>
        <p:sp>
          <p:nvSpPr>
            <p:cNvPr id="117776" name="Text Box 15"/>
            <p:cNvSpPr txBox="1"/>
            <p:nvPr/>
          </p:nvSpPr>
          <p:spPr>
            <a:xfrm>
              <a:off x="4000" y="294"/>
              <a:ext cx="1365" cy="864"/>
            </a:xfrm>
            <a:prstGeom prst="rect">
              <a:avLst/>
            </a:prstGeom>
            <a:noFill/>
            <a:ln w="9525">
              <a:noFill/>
            </a:ln>
          </p:spPr>
          <p:txBody>
            <a:bodyPr lIns="87313" tIns="44450" rIns="87313" bIns="44450"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600" dirty="0">
                  <a:solidFill>
                    <a:srgbClr val="FFFFFF"/>
                  </a:solidFill>
                </a:rPr>
                <a:t>新员工三级</a:t>
              </a:r>
              <a:endParaRPr lang="zh-CN" altLang="en-US" sz="1600" dirty="0">
                <a:solidFill>
                  <a:srgbClr val="FFFFFF"/>
                </a:solidFill>
              </a:endParaRPr>
            </a:p>
            <a:p>
              <a:pPr marL="0" lvl="0" indent="0" algn="ctr">
                <a:lnSpc>
                  <a:spcPct val="100000"/>
                </a:lnSpc>
                <a:spcBef>
                  <a:spcPct val="0"/>
                </a:spcBef>
              </a:pPr>
              <a:r>
                <a:rPr lang="zh-CN" altLang="en-US" sz="1600" dirty="0">
                  <a:solidFill>
                    <a:srgbClr val="FFFFFF"/>
                  </a:solidFill>
                </a:rPr>
                <a:t>安全教育</a:t>
              </a:r>
              <a:endParaRPr lang="zh-CN" altLang="en-US" sz="1600" dirty="0">
                <a:ea typeface="楷体_GB2312" pitchFamily="1" charset="-122"/>
              </a:endParaRPr>
            </a:p>
          </p:txBody>
        </p:sp>
        <p:sp>
          <p:nvSpPr>
            <p:cNvPr id="117777" name="Oval 16"/>
            <p:cNvSpPr/>
            <p:nvPr/>
          </p:nvSpPr>
          <p:spPr>
            <a:xfrm>
              <a:off x="1890" y="0"/>
              <a:ext cx="1429" cy="1440"/>
            </a:xfrm>
            <a:prstGeom prst="ellipse">
              <a:avLst/>
            </a:prstGeom>
            <a:gradFill rotWithShape="1">
              <a:gsLst>
                <a:gs pos="0">
                  <a:srgbClr val="339966">
                    <a:alpha val="92998"/>
                  </a:srgbClr>
                </a:gs>
                <a:gs pos="100000">
                  <a:srgbClr val="18472F"/>
                </a:gs>
              </a:gsLst>
              <a:path path="shape">
                <a:fillToRect l="50000" t="50000" r="50000" b="50000"/>
              </a:path>
              <a:tileRect/>
            </a:grad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sz="1600" dirty="0">
                <a:ea typeface="楷体_GB2312" pitchFamily="1" charset="-122"/>
              </a:endParaRPr>
            </a:p>
          </p:txBody>
        </p:sp>
        <p:sp>
          <p:nvSpPr>
            <p:cNvPr id="117778" name="Text Box 17"/>
            <p:cNvSpPr txBox="1"/>
            <p:nvPr/>
          </p:nvSpPr>
          <p:spPr>
            <a:xfrm>
              <a:off x="1995" y="288"/>
              <a:ext cx="1365" cy="1008"/>
            </a:xfrm>
            <a:prstGeom prst="rect">
              <a:avLst/>
            </a:prstGeom>
            <a:noFill/>
            <a:ln w="9525">
              <a:noFill/>
            </a:ln>
          </p:spPr>
          <p:txBody>
            <a:bodyPr lIns="87313" tIns="44450" rIns="87313" bIns="44450"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600" dirty="0">
                  <a:solidFill>
                    <a:srgbClr val="FFFFFF"/>
                  </a:solidFill>
                </a:rPr>
                <a:t>三类人员、一般管理人员安全教育</a:t>
              </a:r>
              <a:endParaRPr lang="zh-CN" altLang="en-US" sz="1600" dirty="0">
                <a:ea typeface="楷体_GB2312" pitchFamily="1" charset="-122"/>
              </a:endParaRPr>
            </a:p>
          </p:txBody>
        </p:sp>
        <p:sp>
          <p:nvSpPr>
            <p:cNvPr id="117779" name="Oval 18"/>
            <p:cNvSpPr/>
            <p:nvPr/>
          </p:nvSpPr>
          <p:spPr>
            <a:xfrm>
              <a:off x="124" y="1008"/>
              <a:ext cx="1429" cy="1440"/>
            </a:xfrm>
            <a:prstGeom prst="ellipse">
              <a:avLst/>
            </a:prstGeom>
            <a:gradFill rotWithShape="1">
              <a:gsLst>
                <a:gs pos="0">
                  <a:srgbClr val="993366"/>
                </a:gs>
                <a:gs pos="100000">
                  <a:srgbClr val="47182F"/>
                </a:gs>
              </a:gsLst>
              <a:path path="shape">
                <a:fillToRect l="50000" t="50000" r="50000" b="50000"/>
              </a:path>
              <a:tileRect/>
            </a:grad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sz="1600" dirty="0">
                <a:ea typeface="楷体_GB2312" pitchFamily="1" charset="-122"/>
              </a:endParaRPr>
            </a:p>
          </p:txBody>
        </p:sp>
        <p:sp>
          <p:nvSpPr>
            <p:cNvPr id="117780" name="Text Box 19"/>
            <p:cNvSpPr txBox="1"/>
            <p:nvPr/>
          </p:nvSpPr>
          <p:spPr>
            <a:xfrm>
              <a:off x="124" y="1368"/>
              <a:ext cx="1365" cy="720"/>
            </a:xfrm>
            <a:prstGeom prst="rect">
              <a:avLst/>
            </a:prstGeom>
            <a:noFill/>
            <a:ln w="9525">
              <a:noFill/>
            </a:ln>
          </p:spPr>
          <p:txBody>
            <a:bodyPr lIns="87313" tIns="44450" rIns="87313" bIns="44450"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600" dirty="0">
                  <a:solidFill>
                    <a:srgbClr val="FFFFFF"/>
                  </a:solidFill>
                </a:rPr>
                <a:t>外协队伍</a:t>
              </a:r>
              <a:endParaRPr lang="zh-CN" altLang="en-US" sz="1600" dirty="0">
                <a:solidFill>
                  <a:srgbClr val="FFFFFF"/>
                </a:solidFill>
              </a:endParaRPr>
            </a:p>
            <a:p>
              <a:pPr marL="0" lvl="0" indent="0" algn="ctr">
                <a:lnSpc>
                  <a:spcPct val="100000"/>
                </a:lnSpc>
                <a:spcBef>
                  <a:spcPct val="0"/>
                </a:spcBef>
              </a:pPr>
              <a:r>
                <a:rPr lang="zh-CN" altLang="en-US" sz="1600" dirty="0">
                  <a:solidFill>
                    <a:srgbClr val="FFFFFF"/>
                  </a:solidFill>
                </a:rPr>
                <a:t>安全教育</a:t>
              </a:r>
              <a:endParaRPr lang="zh-CN" altLang="en-US" sz="1600" dirty="0">
                <a:ea typeface="楷体_GB2312" pitchFamily="1" charset="-122"/>
              </a:endParaRPr>
            </a:p>
          </p:txBody>
        </p:sp>
      </p:grpSp>
      <p:sp>
        <p:nvSpPr>
          <p:cNvPr id="2" name="矩形 1"/>
          <p:cNvSpPr/>
          <p:nvPr/>
        </p:nvSpPr>
        <p:spPr>
          <a:xfrm>
            <a:off x="2737032" y="1151023"/>
            <a:ext cx="3517310"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3.5.2 </a:t>
            </a:r>
            <a:r>
              <a:rPr kumimoji="1" lang="en-US" altLang="zh-CN" sz="2800" b="1" i="0" u="none" strike="noStrike" kern="1200" cap="all" spc="0" normalizeH="0" baseline="0" noProof="0" dirty="0" err="1">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安全培训的种类</a:t>
            </a:r>
            <a:endPar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blinds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b="0" dirty="0">
                <a:ea typeface="方正舒体" panose="02010601030101010101" pitchFamily="2" charset="-122"/>
              </a:rPr>
              <a:t>－－－－－－－－－－－－－－－－－－－－－－－－－－－－－</a:t>
            </a:r>
            <a:endParaRPr lang="zh-CN" altLang="en-US" sz="2000" b="0" dirty="0">
              <a:ea typeface="方正舒体" panose="02010601030101010101" pitchFamily="2" charset="-122"/>
            </a:endParaRPr>
          </a:p>
          <a:p>
            <a:pPr marL="0" lvl="0" indent="0" algn="ctr">
              <a:lnSpc>
                <a:spcPct val="100000"/>
              </a:lnSpc>
              <a:spcBef>
                <a:spcPct val="0"/>
              </a:spcBef>
            </a:pPr>
            <a:r>
              <a:rPr lang="zh-CN" altLang="en-US" sz="2000" b="0" dirty="0">
                <a:ea typeface="华文行楷" panose="02010800040101010101" pitchFamily="2" charset="-122"/>
              </a:rPr>
              <a:t> </a:t>
            </a:r>
            <a:endParaRPr lang="zh-CN" altLang="en-US" sz="2000" b="0" dirty="0">
              <a:ea typeface="华文行楷" panose="02010800040101010101" pitchFamily="2" charset="-122"/>
            </a:endParaRPr>
          </a:p>
        </p:txBody>
      </p:sp>
      <p:sp>
        <p:nvSpPr>
          <p:cNvPr id="119811" name="Rectangle 3"/>
          <p:cNvSpPr>
            <a:spLocks noGrp="1"/>
          </p:cNvSpPr>
          <p:nvPr>
            <p:ph type="body"/>
          </p:nvPr>
        </p:nvSpPr>
        <p:spPr>
          <a:xfrm>
            <a:off x="2209800" y="908050"/>
            <a:ext cx="7772400" cy="4959350"/>
          </a:xfrm>
        </p:spPr>
        <p:txBody>
          <a:bodyPr vert="horz" wrap="square" lIns="91440" tIns="45720" rIns="91440" bIns="45720" anchor="t" anchorCtr="0"/>
          <a:p>
            <a:pPr marL="0" indent="533400" eaLnBrk="1" hangingPunct="1"/>
            <a:r>
              <a:rPr lang="en-US" altLang="zh-CN" sz="2400" b="0" dirty="0">
                <a:latin typeface="宋体" panose="02010600030101010101" pitchFamily="2" charset="-122"/>
              </a:rPr>
              <a:t> 1)</a:t>
            </a:r>
            <a:r>
              <a:rPr lang="zh-CN" altLang="en-US" sz="2400" b="0" dirty="0">
                <a:latin typeface="宋体" panose="02010600030101010101" pitchFamily="2" charset="-122"/>
              </a:rPr>
              <a:t>三类人员和一般管理人员的安全教育</a:t>
            </a:r>
            <a:endParaRPr lang="zh-CN" altLang="en-US" sz="2400" b="0" dirty="0">
              <a:latin typeface="宋体" panose="02010600030101010101" pitchFamily="2" charset="-122"/>
            </a:endParaRPr>
          </a:p>
          <a:p>
            <a:pPr marL="0" indent="533400" eaLnBrk="1" hangingPunct="1"/>
            <a:r>
              <a:rPr lang="zh-CN" altLang="en-US" sz="2400" b="0" dirty="0">
                <a:latin typeface="宋体" panose="02010600030101010101" pitchFamily="2" charset="-122"/>
              </a:rPr>
              <a:t>三类人员包企业负责人、项目经理和安全专责人员，通过对三类人员和一般管理人员的安全培训教育，可以全面提高他们的安全管理水平，使他们真正从思想上树立起安全生产意识，增强安全生产责任心。</a:t>
            </a:r>
            <a:endParaRPr lang="zh-CN" altLang="en-US" sz="2400" b="0" dirty="0">
              <a:latin typeface="宋体" panose="02010600030101010101" pitchFamily="2" charset="-122"/>
            </a:endParaRPr>
          </a:p>
          <a:p>
            <a:pPr marL="0" indent="533400" eaLnBrk="1" hangingPunct="1"/>
            <a:r>
              <a:rPr lang="zh-CN" altLang="en-US" sz="2400" b="0" dirty="0">
                <a:latin typeface="宋体" panose="02010600030101010101" pitchFamily="2" charset="-122"/>
              </a:rPr>
              <a:t> </a:t>
            </a:r>
            <a:r>
              <a:rPr lang="en-US" altLang="zh-CN" sz="2400" b="0" dirty="0">
                <a:latin typeface="宋体" panose="02010600030101010101" pitchFamily="2" charset="-122"/>
              </a:rPr>
              <a:t>2)</a:t>
            </a:r>
            <a:r>
              <a:rPr lang="zh-CN" altLang="en-US" sz="2400" b="0" dirty="0">
                <a:latin typeface="宋体" panose="02010600030101010101" pitchFamily="2" charset="-122"/>
              </a:rPr>
              <a:t>新员工三级安全教育</a:t>
            </a:r>
            <a:endParaRPr lang="zh-CN" altLang="en-US" sz="2400" b="0" dirty="0">
              <a:latin typeface="宋体" panose="02010600030101010101" pitchFamily="2" charset="-122"/>
            </a:endParaRPr>
          </a:p>
          <a:p>
            <a:pPr marL="0" indent="533400" eaLnBrk="1" hangingPunct="1"/>
            <a:r>
              <a:rPr lang="zh-CN" altLang="en-US" sz="2400" b="0" dirty="0">
                <a:latin typeface="宋体" panose="02010600030101010101" pitchFamily="2" charset="-122"/>
              </a:rPr>
              <a:t>三级教育是各企业单位应坚持的安全生产基本教育制度，是每个新员工必须接受的安全生产方面的基本教育，三级一般是指公司、项目部、班组这三级。</a:t>
            </a:r>
            <a:endParaRPr lang="zh-CN" altLang="en-US" sz="2400" b="0" dirty="0">
              <a:latin typeface="宋体" panose="02010600030101010101" pitchFamily="2" charset="-122"/>
            </a:endParaRPr>
          </a:p>
        </p:txBody>
      </p:sp>
    </p:spTree>
  </p:cSld>
  <p:clrMapOvr>
    <a:masterClrMapping/>
  </p:clrMapOvr>
  <p:transition>
    <p:blinds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b="0" dirty="0">
                <a:ea typeface="方正舒体" panose="02010601030101010101" pitchFamily="2" charset="-122"/>
              </a:rPr>
              <a:t>－－－－－－－－－－－－－－－－－－－－－－－－－－－－－</a:t>
            </a:r>
            <a:endParaRPr lang="zh-CN" altLang="en-US" sz="2000" b="0" dirty="0">
              <a:ea typeface="方正舒体" panose="02010601030101010101" pitchFamily="2" charset="-122"/>
            </a:endParaRPr>
          </a:p>
          <a:p>
            <a:pPr marL="0" lvl="0" indent="0" algn="ctr">
              <a:lnSpc>
                <a:spcPct val="100000"/>
              </a:lnSpc>
              <a:spcBef>
                <a:spcPct val="0"/>
              </a:spcBef>
            </a:pPr>
            <a:r>
              <a:rPr lang="zh-CN" altLang="en-US" sz="2000" b="0" dirty="0">
                <a:ea typeface="华文行楷" panose="02010800040101010101" pitchFamily="2" charset="-122"/>
              </a:rPr>
              <a:t> </a:t>
            </a:r>
            <a:endParaRPr lang="zh-CN" altLang="en-US" sz="2000" b="0" dirty="0">
              <a:ea typeface="华文行楷" panose="02010800040101010101" pitchFamily="2" charset="-122"/>
            </a:endParaRPr>
          </a:p>
        </p:txBody>
      </p:sp>
      <p:grpSp>
        <p:nvGrpSpPr>
          <p:cNvPr id="121859" name="Group 3"/>
          <p:cNvGrpSpPr/>
          <p:nvPr/>
        </p:nvGrpSpPr>
        <p:grpSpPr>
          <a:xfrm>
            <a:off x="2495550" y="1268413"/>
            <a:ext cx="6840538" cy="4491037"/>
            <a:chOff x="0" y="0"/>
            <a:chExt cx="8580" cy="3782"/>
          </a:xfrm>
        </p:grpSpPr>
        <p:sp>
          <p:nvSpPr>
            <p:cNvPr id="121860" name="AutoShape 5"/>
            <p:cNvSpPr>
              <a:spLocks noChangeAspect="1"/>
            </p:cNvSpPr>
            <p:nvPr/>
          </p:nvSpPr>
          <p:spPr>
            <a:xfrm>
              <a:off x="0" y="0"/>
              <a:ext cx="8580" cy="3782"/>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61" name="AutoShape 6"/>
            <p:cNvSpPr/>
            <p:nvPr/>
          </p:nvSpPr>
          <p:spPr>
            <a:xfrm>
              <a:off x="0" y="518"/>
              <a:ext cx="2694" cy="3264"/>
            </a:xfrm>
            <a:prstGeom prst="roundRect">
              <a:avLst>
                <a:gd name="adj" fmla="val 17509"/>
              </a:avLst>
            </a:prstGeom>
            <a:gradFill rotWithShape="1">
              <a:gsLst>
                <a:gs pos="0">
                  <a:srgbClr val="4E91D4"/>
                </a:gs>
                <a:gs pos="100000">
                  <a:srgbClr val="3477A4"/>
                </a:gs>
              </a:gsLst>
              <a:lin ang="18900000" scaled="1"/>
              <a:tileRect/>
            </a:gra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62" name="AutoShape 7"/>
            <p:cNvSpPr/>
            <p:nvPr/>
          </p:nvSpPr>
          <p:spPr>
            <a:xfrm>
              <a:off x="41" y="528"/>
              <a:ext cx="2614" cy="3254"/>
            </a:xfrm>
            <a:prstGeom prst="roundRect">
              <a:avLst>
                <a:gd name="adj" fmla="val 16667"/>
              </a:avLst>
            </a:prstGeom>
            <a:solidFill>
              <a:srgbClr val="3CA1E6"/>
            </a:soli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63" name="AutoShape 8"/>
            <p:cNvSpPr/>
            <p:nvPr/>
          </p:nvSpPr>
          <p:spPr>
            <a:xfrm>
              <a:off x="63" y="3094"/>
              <a:ext cx="2578" cy="688"/>
            </a:xfrm>
            <a:prstGeom prst="roundRect">
              <a:avLst>
                <a:gd name="adj" fmla="val 50000"/>
              </a:avLst>
            </a:prstGeom>
            <a:gradFill rotWithShape="1">
              <a:gsLst>
                <a:gs pos="0">
                  <a:srgbClr val="3CA1E6">
                    <a:alpha val="0"/>
                  </a:srgbClr>
                </a:gs>
                <a:gs pos="100000">
                  <a:srgbClr val="9BCFF2"/>
                </a:gs>
              </a:gsLst>
              <a:lin ang="5400000" scaled="1"/>
              <a:tileRect/>
            </a:gra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64" name="AutoShape 9"/>
            <p:cNvSpPr/>
            <p:nvPr/>
          </p:nvSpPr>
          <p:spPr>
            <a:xfrm>
              <a:off x="63" y="555"/>
              <a:ext cx="2578" cy="880"/>
            </a:xfrm>
            <a:prstGeom prst="roundRect">
              <a:avLst>
                <a:gd name="adj" fmla="val 50000"/>
              </a:avLst>
            </a:prstGeom>
            <a:gradFill rotWithShape="1">
              <a:gsLst>
                <a:gs pos="0">
                  <a:srgbClr val="BEE0F7"/>
                </a:gs>
                <a:gs pos="100000">
                  <a:srgbClr val="3CA1E6">
                    <a:alpha val="0"/>
                  </a:srgbClr>
                </a:gs>
              </a:gsLst>
              <a:lin ang="5400000" scaled="1"/>
              <a:tileRect/>
            </a:gra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nvGrpSpPr>
            <p:cNvPr id="121865" name="Group 9"/>
            <p:cNvGrpSpPr/>
            <p:nvPr/>
          </p:nvGrpSpPr>
          <p:grpSpPr>
            <a:xfrm>
              <a:off x="789" y="0"/>
              <a:ext cx="987" cy="945"/>
              <a:chOff x="0" y="0"/>
              <a:chExt cx="668" cy="668"/>
            </a:xfrm>
          </p:grpSpPr>
          <p:sp>
            <p:nvSpPr>
              <p:cNvPr id="121905" name="Oval 11"/>
              <p:cNvSpPr/>
              <p:nvPr/>
            </p:nvSpPr>
            <p:spPr>
              <a:xfrm>
                <a:off x="0" y="0"/>
                <a:ext cx="668" cy="668"/>
              </a:xfrm>
              <a:prstGeom prst="ellipse">
                <a:avLst/>
              </a:prstGeom>
              <a:solidFill>
                <a:srgbClr val="333333"/>
              </a:soli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906" name="Oval 12"/>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907" name="Oval 13"/>
              <p:cNvSpPr/>
              <p:nvPr/>
            </p:nvSpPr>
            <p:spPr>
              <a:xfrm>
                <a:off x="15" y="9"/>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908" name="Oval 14"/>
              <p:cNvSpPr/>
              <p:nvPr/>
            </p:nvSpPr>
            <p:spPr>
              <a:xfrm>
                <a:off x="22" y="15"/>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909" name="Oval 15"/>
              <p:cNvSpPr/>
              <p:nvPr/>
            </p:nvSpPr>
            <p:spPr>
              <a:xfrm>
                <a:off x="57" y="31"/>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
          <p:nvSpPr>
            <p:cNvPr id="121866" name="Text Box 16"/>
            <p:cNvSpPr txBox="1"/>
            <p:nvPr/>
          </p:nvSpPr>
          <p:spPr>
            <a:xfrm>
              <a:off x="691" y="135"/>
              <a:ext cx="1081" cy="568"/>
            </a:xfrm>
            <a:prstGeom prst="rect">
              <a:avLst/>
            </a:prstGeom>
            <a:noFill/>
            <a:ln w="9525">
              <a:noFill/>
            </a:ln>
          </p:spPr>
          <p:txBody>
            <a:bodyPr lIns="76810" tIns="0" rIns="76810" bIns="38405"/>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en-US" altLang="zh-CN" sz="1600" b="0" dirty="0">
                <a:latin typeface="Arial" panose="020B0604020202020204" pitchFamily="34" charset="0"/>
              </a:endParaRPr>
            </a:p>
            <a:p>
              <a:pPr marL="0" lvl="0" indent="0" algn="ctr">
                <a:lnSpc>
                  <a:spcPct val="100000"/>
                </a:lnSpc>
                <a:spcBef>
                  <a:spcPct val="0"/>
                </a:spcBef>
              </a:pPr>
              <a:r>
                <a:rPr lang="zh-CN" altLang="en-US" sz="1600" b="0" dirty="0">
                  <a:latin typeface="Arial" panose="020B0604020202020204" pitchFamily="34" charset="0"/>
                </a:rPr>
                <a:t>公司级</a:t>
              </a:r>
              <a:endParaRPr lang="zh-CN" altLang="en-US" sz="1600" b="0" dirty="0">
                <a:ea typeface="楷体_GB2312" pitchFamily="1" charset="-122"/>
              </a:endParaRPr>
            </a:p>
          </p:txBody>
        </p:sp>
        <p:sp>
          <p:nvSpPr>
            <p:cNvPr id="121867" name="Text Box 17"/>
            <p:cNvSpPr txBox="1"/>
            <p:nvPr/>
          </p:nvSpPr>
          <p:spPr>
            <a:xfrm>
              <a:off x="0" y="945"/>
              <a:ext cx="2562" cy="2432"/>
            </a:xfrm>
            <a:prstGeom prst="rect">
              <a:avLst/>
            </a:prstGeom>
            <a:noFill/>
            <a:ln w="9525">
              <a:noFill/>
            </a:ln>
          </p:spPr>
          <p:txBody>
            <a:bodyPr lIns="76810" tIns="38405" rIns="76810" bIns="38405"/>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b="0" dirty="0"/>
                <a:t>指新员工分配到工作岗位之前，由公司的安全生产部门进行的初步安全教育。</a:t>
              </a:r>
              <a:r>
                <a:rPr lang="zh-CN" altLang="en-US" sz="1600" b="0" dirty="0">
                  <a:latin typeface="Verdana" panose="020B0604030504040204" pitchFamily="34" charset="0"/>
                </a:rPr>
                <a:t> </a:t>
              </a:r>
              <a:endParaRPr lang="zh-CN" altLang="en-US" sz="1600" b="0" dirty="0">
                <a:latin typeface="Verdana" panose="020B0604030504040204" pitchFamily="34" charset="0"/>
              </a:endParaRPr>
            </a:p>
            <a:p>
              <a:pPr marL="0" lvl="0" indent="0" algn="just">
                <a:lnSpc>
                  <a:spcPct val="100000"/>
                </a:lnSpc>
                <a:spcBef>
                  <a:spcPct val="0"/>
                </a:spcBef>
              </a:pPr>
              <a:r>
                <a:rPr lang="zh-CN" altLang="en-US" sz="1600" b="0" dirty="0"/>
                <a:t>教育内容：本公司安全生产状况，国家有关安全生产的方针政策，公司的安全制度等。</a:t>
              </a:r>
              <a:endParaRPr lang="zh-CN" altLang="en-US" sz="1600" b="0" dirty="0">
                <a:ea typeface="楷体_GB2312" pitchFamily="1" charset="-122"/>
              </a:endParaRPr>
            </a:p>
          </p:txBody>
        </p:sp>
        <p:sp>
          <p:nvSpPr>
            <p:cNvPr id="121868" name="AutoShape 18"/>
            <p:cNvSpPr/>
            <p:nvPr/>
          </p:nvSpPr>
          <p:spPr>
            <a:xfrm>
              <a:off x="2941" y="518"/>
              <a:ext cx="2695" cy="3264"/>
            </a:xfrm>
            <a:prstGeom prst="roundRect">
              <a:avLst>
                <a:gd name="adj" fmla="val 17509"/>
              </a:avLst>
            </a:prstGeom>
            <a:gradFill rotWithShape="1">
              <a:gsLst>
                <a:gs pos="0">
                  <a:srgbClr val="34B034"/>
                </a:gs>
                <a:gs pos="100000">
                  <a:srgbClr val="3F8B4A"/>
                </a:gs>
              </a:gsLst>
              <a:lin ang="18900000" scaled="1"/>
              <a:tileRect/>
            </a:gra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69" name="AutoShape 19"/>
            <p:cNvSpPr/>
            <p:nvPr/>
          </p:nvSpPr>
          <p:spPr>
            <a:xfrm>
              <a:off x="2982" y="528"/>
              <a:ext cx="2615" cy="3254"/>
            </a:xfrm>
            <a:prstGeom prst="roundRect">
              <a:avLst>
                <a:gd name="adj" fmla="val 16667"/>
              </a:avLst>
            </a:prstGeom>
            <a:solidFill>
              <a:srgbClr val="73E77E"/>
            </a:soli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70" name="AutoShape 20"/>
            <p:cNvSpPr/>
            <p:nvPr/>
          </p:nvSpPr>
          <p:spPr>
            <a:xfrm>
              <a:off x="3004" y="3094"/>
              <a:ext cx="2579" cy="688"/>
            </a:xfrm>
            <a:prstGeom prst="roundRect">
              <a:avLst>
                <a:gd name="adj" fmla="val 50000"/>
              </a:avLst>
            </a:prstGeom>
            <a:gradFill rotWithShape="1">
              <a:gsLst>
                <a:gs pos="0">
                  <a:srgbClr val="73E77E"/>
                </a:gs>
                <a:gs pos="100000">
                  <a:srgbClr val="B3F2B9"/>
                </a:gs>
              </a:gsLst>
              <a:lin ang="5400000" scaled="1"/>
              <a:tileRect/>
            </a:gra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71" name="AutoShape 21"/>
            <p:cNvSpPr/>
            <p:nvPr/>
          </p:nvSpPr>
          <p:spPr>
            <a:xfrm>
              <a:off x="3004" y="555"/>
              <a:ext cx="2579" cy="880"/>
            </a:xfrm>
            <a:prstGeom prst="roundRect">
              <a:avLst>
                <a:gd name="adj" fmla="val 50000"/>
              </a:avLst>
            </a:prstGeom>
            <a:gradFill rotWithShape="1">
              <a:gsLst>
                <a:gs pos="0">
                  <a:srgbClr val="D0F7D4"/>
                </a:gs>
                <a:gs pos="100000">
                  <a:srgbClr val="73E77E"/>
                </a:gs>
              </a:gsLst>
              <a:lin ang="5400000" scaled="1"/>
              <a:tileRect/>
            </a:gra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72" name="Oval 22"/>
            <p:cNvSpPr/>
            <p:nvPr/>
          </p:nvSpPr>
          <p:spPr>
            <a:xfrm>
              <a:off x="3868" y="0"/>
              <a:ext cx="802" cy="799"/>
            </a:xfrm>
            <a:prstGeom prst="ellipse">
              <a:avLst/>
            </a:prstGeom>
            <a:solidFill>
              <a:srgbClr val="333333"/>
            </a:soli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73" name="Oval 23"/>
            <p:cNvSpPr/>
            <p:nvPr/>
          </p:nvSpPr>
          <p:spPr>
            <a:xfrm>
              <a:off x="3877" y="6"/>
              <a:ext cx="775" cy="774"/>
            </a:xfrm>
            <a:prstGeom prst="ellipse">
              <a:avLst/>
            </a:prstGeom>
            <a:gradFill rotWithShape="1">
              <a:gsLst>
                <a:gs pos="0">
                  <a:srgbClr val="636869"/>
                </a:gs>
                <a:gs pos="100000">
                  <a:srgbClr val="D6E1E2"/>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74" name="Oval 24"/>
            <p:cNvSpPr/>
            <p:nvPr/>
          </p:nvSpPr>
          <p:spPr>
            <a:xfrm>
              <a:off x="3886" y="10"/>
              <a:ext cx="757" cy="755"/>
            </a:xfrm>
            <a:prstGeom prst="ellipse">
              <a:avLst/>
            </a:prstGeom>
            <a:gradFill rotWithShape="1">
              <a:gsLst>
                <a:gs pos="0">
                  <a:srgbClr val="D6E1E2">
                    <a:alpha val="0"/>
                  </a:srgbClr>
                </a:gs>
                <a:gs pos="100000">
                  <a:srgbClr val="F1F5F5"/>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75" name="Oval 25"/>
            <p:cNvSpPr/>
            <p:nvPr/>
          </p:nvSpPr>
          <p:spPr>
            <a:xfrm>
              <a:off x="3894" y="18"/>
              <a:ext cx="720" cy="704"/>
            </a:xfrm>
            <a:prstGeom prst="ellipse">
              <a:avLst/>
            </a:prstGeom>
            <a:gradFill rotWithShape="1">
              <a:gsLst>
                <a:gs pos="0">
                  <a:srgbClr val="AAB2B3"/>
                </a:gs>
                <a:gs pos="100000">
                  <a:srgbClr val="D6E1E2">
                    <a:alpha val="48000"/>
                  </a:srgbClr>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76" name="Oval 26"/>
            <p:cNvSpPr/>
            <p:nvPr/>
          </p:nvSpPr>
          <p:spPr>
            <a:xfrm>
              <a:off x="3938" y="38"/>
              <a:ext cx="639" cy="572"/>
            </a:xfrm>
            <a:prstGeom prst="ellipse">
              <a:avLst/>
            </a:prstGeom>
            <a:gradFill rotWithShape="1">
              <a:gsLst>
                <a:gs pos="0">
                  <a:srgbClr val="FFFFFF"/>
                </a:gs>
                <a:gs pos="100000">
                  <a:srgbClr val="D6E1E2">
                    <a:alpha val="37999"/>
                  </a:srgbClr>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77" name="Text Box 27"/>
            <p:cNvSpPr txBox="1"/>
            <p:nvPr/>
          </p:nvSpPr>
          <p:spPr>
            <a:xfrm>
              <a:off x="4040" y="113"/>
              <a:ext cx="442" cy="570"/>
            </a:xfrm>
            <a:prstGeom prst="rect">
              <a:avLst/>
            </a:prstGeom>
            <a:noFill/>
            <a:ln w="9525">
              <a:noFill/>
            </a:ln>
          </p:spPr>
          <p:txBody>
            <a:bodyPr lIns="76810" tIns="38405" rIns="76810" bIns="38405"/>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1600" b="0" dirty="0">
                  <a:latin typeface="Arial" panose="020B0604020202020204" pitchFamily="34" charset="0"/>
                </a:rPr>
                <a:t>2</a:t>
              </a:r>
              <a:endParaRPr lang="en-US" altLang="zh-CN" sz="1600" b="0" dirty="0">
                <a:ea typeface="楷体_GB2312" pitchFamily="1" charset="-122"/>
              </a:endParaRPr>
            </a:p>
          </p:txBody>
        </p:sp>
        <p:sp>
          <p:nvSpPr>
            <p:cNvPr id="121878" name="Text Box 28"/>
            <p:cNvSpPr txBox="1"/>
            <p:nvPr/>
          </p:nvSpPr>
          <p:spPr>
            <a:xfrm>
              <a:off x="3036" y="945"/>
              <a:ext cx="2563" cy="2837"/>
            </a:xfrm>
            <a:prstGeom prst="rect">
              <a:avLst/>
            </a:prstGeom>
            <a:noFill/>
            <a:ln w="9525">
              <a:noFill/>
            </a:ln>
          </p:spPr>
          <p:txBody>
            <a:bodyPr lIns="76810" tIns="38405" rIns="76810" bIns="38405"/>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b="0" dirty="0"/>
                <a:t>指新员工分配到项目后，由项目部负责人事或安全管理部门进行的安全教育。</a:t>
              </a:r>
              <a:endParaRPr lang="zh-CN" altLang="en-US" sz="1600" b="0" dirty="0"/>
            </a:p>
            <a:p>
              <a:pPr marL="0" lvl="0" indent="0" algn="just">
                <a:lnSpc>
                  <a:spcPct val="100000"/>
                </a:lnSpc>
                <a:spcBef>
                  <a:spcPct val="0"/>
                </a:spcBef>
              </a:pPr>
              <a:r>
                <a:rPr lang="zh-CN" altLang="en-US" sz="1600" b="0" dirty="0"/>
                <a:t>教育内容：本工程项目内的危险地区、有毒有害作业的情况和安全事项，本工程项目安全生产情况，以及安全生产的典型事例。</a:t>
              </a:r>
              <a:endParaRPr lang="zh-CN" altLang="en-US" sz="1600" b="0" dirty="0">
                <a:ea typeface="楷体_GB2312" pitchFamily="1" charset="-122"/>
              </a:endParaRPr>
            </a:p>
          </p:txBody>
        </p:sp>
        <p:sp>
          <p:nvSpPr>
            <p:cNvPr id="121879" name="AutoShape 29"/>
            <p:cNvSpPr/>
            <p:nvPr/>
          </p:nvSpPr>
          <p:spPr>
            <a:xfrm>
              <a:off x="5883" y="518"/>
              <a:ext cx="2694" cy="3264"/>
            </a:xfrm>
            <a:prstGeom prst="roundRect">
              <a:avLst>
                <a:gd name="adj" fmla="val 17509"/>
              </a:avLst>
            </a:prstGeom>
            <a:gradFill rotWithShape="1">
              <a:gsLst>
                <a:gs pos="0">
                  <a:srgbClr val="B59F43"/>
                </a:gs>
                <a:gs pos="100000">
                  <a:srgbClr val="8F8849"/>
                </a:gs>
              </a:gsLst>
              <a:lin ang="18900000" scaled="1"/>
              <a:tileRect/>
            </a:gra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80" name="AutoShape 30"/>
            <p:cNvSpPr/>
            <p:nvPr/>
          </p:nvSpPr>
          <p:spPr>
            <a:xfrm>
              <a:off x="5925" y="528"/>
              <a:ext cx="2613" cy="3254"/>
            </a:xfrm>
            <a:prstGeom prst="roundRect">
              <a:avLst>
                <a:gd name="adj" fmla="val 16667"/>
              </a:avLst>
            </a:prstGeom>
            <a:solidFill>
              <a:srgbClr val="E9E065"/>
            </a:soli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81" name="AutoShape 31"/>
            <p:cNvSpPr/>
            <p:nvPr/>
          </p:nvSpPr>
          <p:spPr>
            <a:xfrm>
              <a:off x="5946" y="3094"/>
              <a:ext cx="2577" cy="688"/>
            </a:xfrm>
            <a:prstGeom prst="roundRect">
              <a:avLst>
                <a:gd name="adj" fmla="val 50000"/>
              </a:avLst>
            </a:prstGeom>
            <a:gradFill rotWithShape="1">
              <a:gsLst>
                <a:gs pos="0">
                  <a:srgbClr val="E9E065"/>
                </a:gs>
                <a:gs pos="100000">
                  <a:srgbClr val="F2EDA6"/>
                </a:gs>
              </a:gsLst>
              <a:lin ang="5400000" scaled="1"/>
              <a:tileRect/>
            </a:gra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82" name="AutoShape 32"/>
            <p:cNvSpPr/>
            <p:nvPr/>
          </p:nvSpPr>
          <p:spPr>
            <a:xfrm>
              <a:off x="5946" y="555"/>
              <a:ext cx="2577" cy="880"/>
            </a:xfrm>
            <a:prstGeom prst="roundRect">
              <a:avLst>
                <a:gd name="adj" fmla="val 50000"/>
              </a:avLst>
            </a:prstGeom>
            <a:gradFill rotWithShape="1">
              <a:gsLst>
                <a:gs pos="0">
                  <a:srgbClr val="F8F5CC"/>
                </a:gs>
                <a:gs pos="100000">
                  <a:srgbClr val="E9E065"/>
                </a:gs>
              </a:gsLst>
              <a:lin ang="5400000" scaled="1"/>
              <a:tileRect/>
            </a:gra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nvGrpSpPr>
            <p:cNvPr id="121883" name="Group 32"/>
            <p:cNvGrpSpPr/>
            <p:nvPr/>
          </p:nvGrpSpPr>
          <p:grpSpPr>
            <a:xfrm>
              <a:off x="6832" y="22"/>
              <a:ext cx="801" cy="799"/>
              <a:chOff x="0" y="0"/>
              <a:chExt cx="668" cy="668"/>
            </a:xfrm>
          </p:grpSpPr>
          <p:sp>
            <p:nvSpPr>
              <p:cNvPr id="121900" name="Oval 34"/>
              <p:cNvSpPr/>
              <p:nvPr/>
            </p:nvSpPr>
            <p:spPr>
              <a:xfrm>
                <a:off x="0" y="0"/>
                <a:ext cx="668" cy="668"/>
              </a:xfrm>
              <a:prstGeom prst="ellipse">
                <a:avLst/>
              </a:prstGeom>
              <a:solidFill>
                <a:srgbClr val="333333"/>
              </a:soli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901" name="Oval 35"/>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902" name="Oval 36"/>
              <p:cNvSpPr/>
              <p:nvPr/>
            </p:nvSpPr>
            <p:spPr>
              <a:xfrm>
                <a:off x="15" y="9"/>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903" name="Oval 37"/>
              <p:cNvSpPr/>
              <p:nvPr/>
            </p:nvSpPr>
            <p:spPr>
              <a:xfrm>
                <a:off x="22" y="15"/>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904" name="Oval 38"/>
              <p:cNvSpPr/>
              <p:nvPr/>
            </p:nvSpPr>
            <p:spPr>
              <a:xfrm>
                <a:off x="57" y="31"/>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
          <p:nvSpPr>
            <p:cNvPr id="121884" name="Text Box 39"/>
            <p:cNvSpPr txBox="1"/>
            <p:nvPr/>
          </p:nvSpPr>
          <p:spPr>
            <a:xfrm>
              <a:off x="7004" y="135"/>
              <a:ext cx="440" cy="569"/>
            </a:xfrm>
            <a:prstGeom prst="rect">
              <a:avLst/>
            </a:prstGeom>
            <a:noFill/>
            <a:ln w="9525">
              <a:noFill/>
            </a:ln>
          </p:spPr>
          <p:txBody>
            <a:bodyPr lIns="76810" tIns="38405" rIns="76810" bIns="38405"/>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en-US" altLang="zh-CN" sz="1600" b="0" dirty="0">
                  <a:latin typeface="Arial" panose="020B0604020202020204" pitchFamily="34" charset="0"/>
                </a:rPr>
                <a:t>3</a:t>
              </a:r>
              <a:endParaRPr lang="en-US" altLang="zh-CN" sz="1600" b="0" dirty="0">
                <a:ea typeface="楷体_GB2312" pitchFamily="1" charset="-122"/>
              </a:endParaRPr>
            </a:p>
          </p:txBody>
        </p:sp>
        <p:sp>
          <p:nvSpPr>
            <p:cNvPr id="121885" name="Text Box 40"/>
            <p:cNvSpPr txBox="1"/>
            <p:nvPr/>
          </p:nvSpPr>
          <p:spPr>
            <a:xfrm>
              <a:off x="5919" y="946"/>
              <a:ext cx="2562" cy="2836"/>
            </a:xfrm>
            <a:prstGeom prst="rect">
              <a:avLst/>
            </a:prstGeom>
            <a:noFill/>
            <a:ln w="9525">
              <a:noFill/>
            </a:ln>
          </p:spPr>
          <p:txBody>
            <a:bodyPr lIns="76810" tIns="38405" rIns="76810" bIns="38405"/>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b="0" dirty="0"/>
                <a:t>指新员工进入工作岗位前的教育。</a:t>
              </a:r>
              <a:endParaRPr lang="zh-CN" altLang="en-US" sz="1600" b="0" dirty="0"/>
            </a:p>
            <a:p>
              <a:pPr marL="0" lvl="0" indent="0" algn="just">
                <a:lnSpc>
                  <a:spcPct val="100000"/>
                </a:lnSpc>
                <a:spcBef>
                  <a:spcPct val="0"/>
                </a:spcBef>
              </a:pPr>
              <a:r>
                <a:rPr lang="zh-CN" altLang="en-US" sz="1600" b="0" dirty="0"/>
                <a:t>教育内容：本工段、本班组、本岗位的安全生产状况、工作性质、职责范围，岗位操作必要的安全知识和安全技能，各种机具设备及安全防护设备的性能、作用，个人防护用品和管理等。</a:t>
              </a:r>
              <a:endParaRPr lang="zh-CN" altLang="en-US" sz="1600" b="0" dirty="0">
                <a:ea typeface="楷体_GB2312" pitchFamily="1" charset="-122"/>
              </a:endParaRPr>
            </a:p>
          </p:txBody>
        </p:sp>
        <p:grpSp>
          <p:nvGrpSpPr>
            <p:cNvPr id="121886" name="Group 40"/>
            <p:cNvGrpSpPr/>
            <p:nvPr/>
          </p:nvGrpSpPr>
          <p:grpSpPr>
            <a:xfrm>
              <a:off x="3749" y="0"/>
              <a:ext cx="986" cy="945"/>
              <a:chOff x="0" y="0"/>
              <a:chExt cx="668" cy="668"/>
            </a:xfrm>
          </p:grpSpPr>
          <p:sp>
            <p:nvSpPr>
              <p:cNvPr id="121895" name="Oval 42"/>
              <p:cNvSpPr/>
              <p:nvPr/>
            </p:nvSpPr>
            <p:spPr>
              <a:xfrm>
                <a:off x="0" y="0"/>
                <a:ext cx="668" cy="668"/>
              </a:xfrm>
              <a:prstGeom prst="ellipse">
                <a:avLst/>
              </a:prstGeom>
              <a:solidFill>
                <a:srgbClr val="333333"/>
              </a:soli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96" name="Oval 43"/>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97" name="Oval 44"/>
              <p:cNvSpPr/>
              <p:nvPr/>
            </p:nvSpPr>
            <p:spPr>
              <a:xfrm>
                <a:off x="15" y="9"/>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98" name="Oval 45"/>
              <p:cNvSpPr/>
              <p:nvPr/>
            </p:nvSpPr>
            <p:spPr>
              <a:xfrm>
                <a:off x="22" y="15"/>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99" name="Oval 46"/>
              <p:cNvSpPr/>
              <p:nvPr/>
            </p:nvSpPr>
            <p:spPr>
              <a:xfrm>
                <a:off x="57" y="31"/>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
          <p:nvSpPr>
            <p:cNvPr id="121887" name="Text Box 47"/>
            <p:cNvSpPr txBox="1"/>
            <p:nvPr/>
          </p:nvSpPr>
          <p:spPr>
            <a:xfrm>
              <a:off x="3650" y="135"/>
              <a:ext cx="1283" cy="568"/>
            </a:xfrm>
            <a:prstGeom prst="rect">
              <a:avLst/>
            </a:prstGeom>
            <a:noFill/>
            <a:ln w="9525">
              <a:noFill/>
            </a:ln>
          </p:spPr>
          <p:txBody>
            <a:bodyPr lIns="76810" tIns="38405" rIns="76810" bIns="38405"/>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en-US" altLang="zh-CN" sz="1600" b="0" dirty="0">
                <a:latin typeface="Arial" panose="020B0604020202020204" pitchFamily="34" charset="0"/>
              </a:endParaRPr>
            </a:p>
            <a:p>
              <a:pPr marL="0" lvl="0" indent="0" algn="ctr">
                <a:lnSpc>
                  <a:spcPct val="100000"/>
                </a:lnSpc>
                <a:spcBef>
                  <a:spcPct val="0"/>
                </a:spcBef>
              </a:pPr>
              <a:r>
                <a:rPr lang="zh-CN" altLang="en-US" sz="1600" b="0" dirty="0">
                  <a:latin typeface="Arial" panose="020B0604020202020204" pitchFamily="34" charset="0"/>
                </a:rPr>
                <a:t>项目级</a:t>
              </a:r>
              <a:endParaRPr lang="zh-CN" altLang="en-US" sz="1600" b="0" dirty="0">
                <a:ea typeface="楷体_GB2312" pitchFamily="1" charset="-122"/>
              </a:endParaRPr>
            </a:p>
          </p:txBody>
        </p:sp>
        <p:grpSp>
          <p:nvGrpSpPr>
            <p:cNvPr id="121888" name="Group 47"/>
            <p:cNvGrpSpPr/>
            <p:nvPr/>
          </p:nvGrpSpPr>
          <p:grpSpPr>
            <a:xfrm>
              <a:off x="6731" y="22"/>
              <a:ext cx="986" cy="944"/>
              <a:chOff x="0" y="0"/>
              <a:chExt cx="668" cy="668"/>
            </a:xfrm>
          </p:grpSpPr>
          <p:sp>
            <p:nvSpPr>
              <p:cNvPr id="121890" name="Oval 49"/>
              <p:cNvSpPr/>
              <p:nvPr/>
            </p:nvSpPr>
            <p:spPr>
              <a:xfrm>
                <a:off x="0" y="0"/>
                <a:ext cx="668" cy="668"/>
              </a:xfrm>
              <a:prstGeom prst="ellipse">
                <a:avLst/>
              </a:prstGeom>
              <a:solidFill>
                <a:srgbClr val="333333"/>
              </a:soli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91" name="Oval 50"/>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92" name="Oval 51"/>
              <p:cNvSpPr/>
              <p:nvPr/>
            </p:nvSpPr>
            <p:spPr>
              <a:xfrm>
                <a:off x="15" y="9"/>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93" name="Oval 52"/>
              <p:cNvSpPr/>
              <p:nvPr/>
            </p:nvSpPr>
            <p:spPr>
              <a:xfrm>
                <a:off x="22" y="15"/>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21894" name="Oval 53"/>
              <p:cNvSpPr/>
              <p:nvPr/>
            </p:nvSpPr>
            <p:spPr>
              <a:xfrm>
                <a:off x="57" y="31"/>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
          <p:nvSpPr>
            <p:cNvPr id="121889" name="Text Box 54"/>
            <p:cNvSpPr txBox="1"/>
            <p:nvPr/>
          </p:nvSpPr>
          <p:spPr>
            <a:xfrm>
              <a:off x="6632" y="157"/>
              <a:ext cx="1283" cy="567"/>
            </a:xfrm>
            <a:prstGeom prst="rect">
              <a:avLst/>
            </a:prstGeom>
            <a:noFill/>
            <a:ln w="9525">
              <a:noFill/>
            </a:ln>
          </p:spPr>
          <p:txBody>
            <a:bodyPr lIns="76810" tIns="38405" rIns="76810" bIns="38405"/>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en-US" altLang="zh-CN" sz="1600" b="0" dirty="0">
                <a:latin typeface="Arial" panose="020B0604020202020204" pitchFamily="34" charset="0"/>
              </a:endParaRPr>
            </a:p>
            <a:p>
              <a:pPr marL="0" lvl="0" indent="0" algn="ctr">
                <a:lnSpc>
                  <a:spcPct val="100000"/>
                </a:lnSpc>
                <a:spcBef>
                  <a:spcPct val="0"/>
                </a:spcBef>
              </a:pPr>
              <a:r>
                <a:rPr lang="zh-CN" altLang="en-US" sz="1600" b="0" dirty="0">
                  <a:latin typeface="Arial" panose="020B0604020202020204" pitchFamily="34" charset="0"/>
                </a:rPr>
                <a:t>班组级</a:t>
              </a:r>
              <a:endParaRPr lang="zh-CN" altLang="en-US" sz="1600" b="0" dirty="0">
                <a:ea typeface="楷体_GB2312" pitchFamily="1" charset="-122"/>
              </a:endParaRPr>
            </a:p>
          </p:txBody>
        </p:sp>
      </p:grpSp>
    </p:spTree>
  </p:cSld>
  <p:clrMapOvr>
    <a:masterClrMapping/>
  </p:clrMapOvr>
  <p:transition>
    <p:blinds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b="0" dirty="0">
                <a:ea typeface="方正舒体" panose="02010601030101010101" pitchFamily="2" charset="-122"/>
              </a:rPr>
              <a:t>－－－－－－－－－－－－－－－－－－－－－－－－－－－－－</a:t>
            </a:r>
            <a:endParaRPr lang="zh-CN" altLang="en-US" sz="2000" b="0" dirty="0">
              <a:ea typeface="方正舒体" panose="02010601030101010101" pitchFamily="2" charset="-122"/>
            </a:endParaRPr>
          </a:p>
          <a:p>
            <a:pPr marL="0" lvl="0" indent="0" algn="ctr">
              <a:lnSpc>
                <a:spcPct val="100000"/>
              </a:lnSpc>
              <a:spcBef>
                <a:spcPct val="0"/>
              </a:spcBef>
            </a:pPr>
            <a:r>
              <a:rPr lang="zh-CN" altLang="en-US" sz="2000" b="0" dirty="0">
                <a:ea typeface="华文行楷" panose="02010800040101010101" pitchFamily="2" charset="-122"/>
              </a:rPr>
              <a:t> </a:t>
            </a:r>
            <a:endParaRPr lang="zh-CN" altLang="en-US" sz="2000" b="0" dirty="0">
              <a:ea typeface="华文行楷" panose="02010800040101010101" pitchFamily="2" charset="-122"/>
            </a:endParaRPr>
          </a:p>
        </p:txBody>
      </p:sp>
      <p:sp>
        <p:nvSpPr>
          <p:cNvPr id="123907" name="Rectangle 3"/>
          <p:cNvSpPr>
            <a:spLocks noGrp="1"/>
          </p:cNvSpPr>
          <p:nvPr>
            <p:ph type="body"/>
          </p:nvPr>
        </p:nvSpPr>
        <p:spPr>
          <a:xfrm>
            <a:off x="2209800" y="1052513"/>
            <a:ext cx="7772400" cy="4814887"/>
          </a:xfrm>
        </p:spPr>
        <p:txBody>
          <a:bodyPr vert="horz" wrap="square" lIns="91440" tIns="45720" rIns="91440" bIns="45720" anchor="t" anchorCtr="0"/>
          <a:p>
            <a:pPr marL="0" indent="538480" eaLnBrk="1" hangingPunct="1"/>
            <a:r>
              <a:rPr lang="en-US" altLang="zh-CN" sz="2400" b="0" dirty="0">
                <a:latin typeface="宋体" panose="02010600030101010101" pitchFamily="2" charset="-122"/>
              </a:rPr>
              <a:t>3</a:t>
            </a:r>
            <a:r>
              <a:rPr lang="zh-CN" altLang="en-US" sz="2400" b="0" dirty="0">
                <a:latin typeface="宋体" panose="02010600030101010101" pitchFamily="2" charset="-122"/>
              </a:rPr>
              <a:t>）转岗教育</a:t>
            </a:r>
            <a:endParaRPr lang="zh-CN" altLang="en-US" sz="2400" b="0" dirty="0">
              <a:latin typeface="宋体" panose="02010600030101010101" pitchFamily="2" charset="-122"/>
            </a:endParaRPr>
          </a:p>
          <a:p>
            <a:pPr marL="0" indent="538480" eaLnBrk="1" hangingPunct="1"/>
            <a:r>
              <a:rPr lang="zh-CN" altLang="en-US" sz="2400" b="0" dirty="0">
                <a:latin typeface="宋体" panose="02010600030101010101" pitchFamily="2" charset="-122"/>
              </a:rPr>
              <a:t>施工人员从原来工作岗位转入另一个工程项目工作岗位时必须进行转场安全教育。转场安全教育内容有：</a:t>
            </a:r>
            <a:endParaRPr lang="zh-CN" altLang="en-US" sz="2400" b="0" dirty="0">
              <a:latin typeface="宋体" panose="02010600030101010101" pitchFamily="2" charset="-122"/>
            </a:endParaRPr>
          </a:p>
          <a:p>
            <a:pPr marL="0" indent="538480" eaLnBrk="1" hangingPunct="1"/>
            <a:r>
              <a:rPr lang="zh-CN" altLang="en-US" sz="2400" b="0" dirty="0">
                <a:latin typeface="宋体" panose="02010600030101010101" pitchFamily="2" charset="-122"/>
              </a:rPr>
              <a:t>本工程项目安全生产状况及施工条件；</a:t>
            </a:r>
            <a:endParaRPr lang="zh-CN" altLang="en-US" sz="2400" b="0" dirty="0">
              <a:latin typeface="宋体" panose="02010600030101010101" pitchFamily="2" charset="-122"/>
            </a:endParaRPr>
          </a:p>
          <a:p>
            <a:pPr marL="0" indent="538480" eaLnBrk="1" hangingPunct="1"/>
            <a:r>
              <a:rPr lang="zh-CN" altLang="en-US" sz="2400" b="0" dirty="0">
                <a:latin typeface="宋体" panose="02010600030101010101" pitchFamily="2" charset="-122"/>
              </a:rPr>
              <a:t>施工现场中危险部位的防护措施及典型事故案例；</a:t>
            </a:r>
            <a:endParaRPr lang="zh-CN" altLang="en-US" sz="2400" b="0" dirty="0">
              <a:latin typeface="宋体" panose="02010600030101010101" pitchFamily="2" charset="-122"/>
            </a:endParaRPr>
          </a:p>
          <a:p>
            <a:pPr marL="0" indent="538480" eaLnBrk="1" hangingPunct="1"/>
            <a:r>
              <a:rPr lang="zh-CN" altLang="en-US" sz="2400" b="0" dirty="0">
                <a:latin typeface="宋体" panose="02010600030101010101" pitchFamily="2" charset="-122"/>
              </a:rPr>
              <a:t>本工程项目的安全管理体系、规定及制度。</a:t>
            </a:r>
            <a:endParaRPr lang="zh-CN" altLang="en-US" sz="2400" b="0" dirty="0">
              <a:latin typeface="宋体" panose="02010600030101010101" pitchFamily="2" charset="-122"/>
            </a:endParaRPr>
          </a:p>
        </p:txBody>
      </p:sp>
    </p:spTree>
  </p:cSld>
  <p:clrMapOvr>
    <a:masterClrMapping/>
  </p:clrMapOvr>
  <p:transition>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页脚占位符 4"/>
          <p:cNvSpPr txBox="1">
            <a:spLocks noGrp="1"/>
          </p:cNvSpPr>
          <p:nvPr>
            <p:ph type="ftr" sz="quarter" idx="11"/>
          </p:nvPr>
        </p:nvSpPr>
        <p:spPr/>
        <p:txBody>
          <a:bodyPr/>
          <a:p>
            <a:pPr mar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6147" name="Rectangle 3"/>
          <p:cNvSpPr>
            <a:spLocks noGrp="1" noChangeArrowheads="1"/>
          </p:cNvSpPr>
          <p:nvPr>
            <p:ph idx="1"/>
          </p:nvPr>
        </p:nvSpPr>
        <p:spPr>
          <a:xfrm>
            <a:off x="2209800" y="1844675"/>
            <a:ext cx="7772400" cy="3671888"/>
          </a:xfrm>
        </p:spPr>
        <p:txBody>
          <a:bodyPr vert="horz" wrap="square" lIns="91440" tIns="45720" rIns="91440" bIns="45720" numCol="1" anchor="t" anchorCtr="0" compatLnSpc="1"/>
          <a:lstStyle/>
          <a:p>
            <a:pPr marL="0" marR="0" lvl="0" indent="711200" algn="l" defTabSz="914400" rtl="0" eaLnBrk="1" fontAlgn="base" latinLnBrk="0" hangingPunct="1">
              <a:lnSpc>
                <a:spcPct val="150000"/>
              </a:lnSpc>
              <a:spcBef>
                <a:spcPct val="20000"/>
              </a:spcBef>
              <a:spcAft>
                <a:spcPct val="0"/>
              </a:spcAft>
              <a:buClrTx/>
              <a:buSzTx/>
              <a:buFontTx/>
              <a:buNone/>
              <a:defRPr/>
            </a:pPr>
            <a:r>
              <a:rPr kumimoji="0" lang="zh-CN" altLang="en-US" sz="2400" b="1" i="0" u="none" strike="noStrike" kern="0" cap="none" spc="0" normalizeH="0" baseline="0" noProof="0" dirty="0">
                <a:ln>
                  <a:noFill/>
                </a:ln>
                <a:solidFill>
                  <a:schemeClr val="tx1"/>
                </a:solidFill>
                <a:effectLst/>
                <a:uLnTx/>
                <a:uFillTx/>
                <a:latin typeface="+mn-ea"/>
                <a:ea typeface="+mn-ea"/>
                <a:cs typeface="+mn-cs"/>
              </a:rPr>
              <a:t>近年来，</a:t>
            </a:r>
            <a:r>
              <a:rPr kumimoji="0" lang="zh-CN" altLang="zh-CN" sz="2400" b="1" i="0" u="none" strike="noStrike" kern="0" cap="none" spc="0" normalizeH="0" baseline="0" noProof="0" dirty="0">
                <a:ln>
                  <a:noFill/>
                </a:ln>
                <a:solidFill>
                  <a:schemeClr val="tx1"/>
                </a:solidFill>
                <a:effectLst/>
                <a:uLnTx/>
                <a:uFillTx/>
                <a:latin typeface="+mn-ea"/>
                <a:ea typeface="+mn-ea"/>
                <a:cs typeface="+mn-cs"/>
              </a:rPr>
              <a:t>水利工程建设安全事故较多，事故起数和死亡人数分别占到水利行业事故总数的</a:t>
            </a:r>
            <a:r>
              <a:rPr kumimoji="0" lang="en-US" altLang="zh-CN" sz="2400" b="1" i="0" u="none" strike="noStrike" kern="0" cap="none" spc="0" normalizeH="0" baseline="0" noProof="0" dirty="0">
                <a:ln>
                  <a:noFill/>
                </a:ln>
                <a:solidFill>
                  <a:schemeClr val="tx1"/>
                </a:solidFill>
                <a:effectLst/>
                <a:uLnTx/>
                <a:uFillTx/>
                <a:latin typeface="+mn-ea"/>
                <a:ea typeface="+mn-ea"/>
                <a:cs typeface="+mn-cs"/>
              </a:rPr>
              <a:t>80%</a:t>
            </a:r>
            <a:r>
              <a:rPr kumimoji="0" lang="zh-CN" altLang="zh-CN" sz="2400" b="1" i="0" u="none" strike="noStrike" kern="0" cap="none" spc="0" normalizeH="0" baseline="0" noProof="0" dirty="0">
                <a:ln>
                  <a:noFill/>
                </a:ln>
                <a:solidFill>
                  <a:schemeClr val="tx1"/>
                </a:solidFill>
                <a:effectLst/>
                <a:uLnTx/>
                <a:uFillTx/>
                <a:latin typeface="+mn-ea"/>
                <a:ea typeface="+mn-ea"/>
                <a:cs typeface="+mn-cs"/>
              </a:rPr>
              <a:t>和</a:t>
            </a:r>
            <a:r>
              <a:rPr kumimoji="0" lang="en-US" altLang="zh-CN" sz="2400" b="1" i="0" u="none" strike="noStrike" kern="0" cap="none" spc="0" normalizeH="0" baseline="0" noProof="0" dirty="0">
                <a:ln>
                  <a:noFill/>
                </a:ln>
                <a:solidFill>
                  <a:schemeClr val="tx1"/>
                </a:solidFill>
                <a:effectLst/>
                <a:uLnTx/>
                <a:uFillTx/>
                <a:latin typeface="+mn-ea"/>
                <a:ea typeface="+mn-ea"/>
                <a:cs typeface="+mn-cs"/>
              </a:rPr>
              <a:t>73%</a:t>
            </a:r>
            <a:r>
              <a:rPr kumimoji="0" lang="zh-CN" altLang="zh-CN" sz="2400" b="1" i="0" u="none" strike="noStrike" kern="0" cap="none" spc="0" normalizeH="0" baseline="0" noProof="0" dirty="0">
                <a:ln>
                  <a:noFill/>
                </a:ln>
                <a:solidFill>
                  <a:schemeClr val="tx1"/>
                </a:solidFill>
                <a:effectLst/>
                <a:uLnTx/>
                <a:uFillTx/>
                <a:latin typeface="+mn-ea"/>
                <a:ea typeface="+mn-ea"/>
                <a:cs typeface="+mn-cs"/>
              </a:rPr>
              <a:t>以上，农村水电和中小型水利水电安全状况较差，小型水库安全达标率低，水利安全生产面临的形势依然严峻。</a:t>
            </a:r>
            <a:endParaRPr kumimoji="0" lang="zh-CN" altLang="zh-CN" sz="2400" b="1" i="0" u="none" strike="noStrike" kern="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p:blinds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b="0" dirty="0">
                <a:ea typeface="方正舒体" panose="02010601030101010101" pitchFamily="2" charset="-122"/>
              </a:rPr>
              <a:t>－－－－－－－－－－－－－－－－－－－－－－－－－－－－－</a:t>
            </a:r>
            <a:endParaRPr lang="zh-CN" altLang="en-US" sz="2000" b="0" dirty="0">
              <a:ea typeface="方正舒体" panose="02010601030101010101" pitchFamily="2" charset="-122"/>
            </a:endParaRPr>
          </a:p>
          <a:p>
            <a:pPr marL="0" lvl="0" indent="0" algn="ctr">
              <a:lnSpc>
                <a:spcPct val="100000"/>
              </a:lnSpc>
              <a:spcBef>
                <a:spcPct val="0"/>
              </a:spcBef>
            </a:pPr>
            <a:r>
              <a:rPr lang="zh-CN" altLang="en-US" sz="2000" b="0" dirty="0">
                <a:ea typeface="华文行楷" panose="02010800040101010101" pitchFamily="2" charset="-122"/>
              </a:rPr>
              <a:t> </a:t>
            </a:r>
            <a:endParaRPr lang="zh-CN" altLang="en-US" sz="2000" b="0" dirty="0">
              <a:ea typeface="华文行楷" panose="02010800040101010101" pitchFamily="2" charset="-122"/>
            </a:endParaRPr>
          </a:p>
        </p:txBody>
      </p:sp>
      <p:sp>
        <p:nvSpPr>
          <p:cNvPr id="125955" name="Rectangle 3"/>
          <p:cNvSpPr/>
          <p:nvPr/>
        </p:nvSpPr>
        <p:spPr>
          <a:xfrm>
            <a:off x="2135188" y="1207135"/>
            <a:ext cx="7597775" cy="4005580"/>
          </a:xfrm>
          <a:prstGeom prst="rect">
            <a:avLst/>
          </a:prstGeom>
          <a:noFill/>
          <a:ln w="9525">
            <a:noFill/>
          </a:ln>
        </p:spPr>
        <p:txBody>
          <a:bodyPr lIns="90000" tIns="46800" rIns="90000" bIns="46800" anchor="ctr" anchorCtr="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538480">
              <a:buFont typeface="Wingdings" panose="05000000000000000000" pitchFamily="2" charset="2"/>
              <a:buNone/>
            </a:pPr>
            <a:r>
              <a:rPr lang="en-US" altLang="zh-CN" sz="2400" b="0" dirty="0">
                <a:ea typeface="楷体_GB2312" pitchFamily="1" charset="-122"/>
              </a:rPr>
              <a:t>4)</a:t>
            </a:r>
            <a:r>
              <a:rPr lang="zh-CN" altLang="en-US" sz="2400" b="0" dirty="0">
                <a:ea typeface="楷体_GB2312" pitchFamily="1" charset="-122"/>
              </a:rPr>
              <a:t>变换工种的安全教育</a:t>
            </a:r>
            <a:endParaRPr lang="en-US" altLang="zh-CN" sz="2400" b="0" dirty="0">
              <a:ea typeface="楷体_GB2312" pitchFamily="1" charset="-122"/>
            </a:endParaRPr>
          </a:p>
          <a:p>
            <a:pPr marL="0" lvl="0" indent="538480">
              <a:buFont typeface="Wingdings" panose="05000000000000000000" pitchFamily="2" charset="2"/>
              <a:buChar char="l"/>
            </a:pPr>
            <a:r>
              <a:rPr lang="zh-CN" altLang="en-US" sz="2400" b="0" dirty="0">
                <a:latin typeface="宋体" panose="02010600030101010101" pitchFamily="2" charset="-122"/>
              </a:rPr>
              <a:t>新工作岗位或生产班组安全生产概况、工作性质和职责。</a:t>
            </a:r>
            <a:endParaRPr lang="zh-CN" altLang="en-US" sz="2400" b="0" dirty="0">
              <a:latin typeface="宋体" panose="02010600030101010101" pitchFamily="2" charset="-122"/>
            </a:endParaRPr>
          </a:p>
          <a:p>
            <a:pPr marL="0" lvl="0" indent="538480">
              <a:buFont typeface="Wingdings" panose="05000000000000000000" pitchFamily="2" charset="2"/>
              <a:buChar char="l"/>
            </a:pPr>
            <a:r>
              <a:rPr lang="zh-CN" altLang="en-US" sz="2400" b="0" dirty="0">
                <a:latin typeface="宋体" panose="02010600030101010101" pitchFamily="2" charset="-122"/>
              </a:rPr>
              <a:t>新工作岗位必要的安全知识。各种机具设备及安全防护设施的性能、作用和安全防护要求。</a:t>
            </a:r>
            <a:endParaRPr lang="zh-CN" altLang="en-US" sz="2400" b="0" dirty="0">
              <a:latin typeface="宋体" panose="02010600030101010101" pitchFamily="2" charset="-122"/>
            </a:endParaRPr>
          </a:p>
          <a:p>
            <a:pPr marL="0" lvl="0" indent="538480">
              <a:buFont typeface="Wingdings" panose="05000000000000000000" pitchFamily="2" charset="2"/>
              <a:buChar char="l"/>
            </a:pPr>
            <a:r>
              <a:rPr lang="zh-CN" altLang="en-US" sz="2400" b="0" dirty="0">
                <a:latin typeface="宋体" panose="02010600030101010101" pitchFamily="2" charset="-122"/>
              </a:rPr>
              <a:t>新工作岗位、新工种的安全技术操作规程。</a:t>
            </a:r>
            <a:endParaRPr lang="zh-CN" altLang="en-US" sz="2400" b="0" dirty="0">
              <a:latin typeface="宋体" panose="02010600030101010101" pitchFamily="2" charset="-122"/>
            </a:endParaRPr>
          </a:p>
          <a:p>
            <a:pPr marL="0" lvl="0" indent="538480">
              <a:buFont typeface="Wingdings" panose="05000000000000000000" pitchFamily="2" charset="2"/>
              <a:buChar char="l"/>
            </a:pPr>
            <a:r>
              <a:rPr lang="zh-CN" altLang="en-US" sz="2400" b="0" dirty="0">
                <a:latin typeface="宋体" panose="02010600030101010101" pitchFamily="2" charset="-122"/>
              </a:rPr>
              <a:t>新工作岗位易发生事故及有毒有害的地方。</a:t>
            </a:r>
            <a:endParaRPr lang="zh-CN" altLang="en-US" sz="2400" b="0" dirty="0">
              <a:latin typeface="宋体" panose="02010600030101010101" pitchFamily="2" charset="-122"/>
            </a:endParaRPr>
          </a:p>
          <a:p>
            <a:pPr marL="0" lvl="0" indent="538480">
              <a:buFont typeface="Wingdings" panose="05000000000000000000" pitchFamily="2" charset="2"/>
              <a:buChar char="l"/>
            </a:pPr>
            <a:r>
              <a:rPr lang="zh-CN" altLang="en-US" sz="2400" b="0" dirty="0">
                <a:latin typeface="宋体" panose="02010600030101010101" pitchFamily="2" charset="-122"/>
              </a:rPr>
              <a:t>新工作岗位个体防护用品的使用和保管。</a:t>
            </a:r>
            <a:endParaRPr lang="zh-CN" altLang="en-US" sz="2400" b="0" dirty="0">
              <a:latin typeface="宋体" panose="02010600030101010101" pitchFamily="2" charset="-122"/>
            </a:endParaRPr>
          </a:p>
        </p:txBody>
      </p:sp>
    </p:spTree>
  </p:cSld>
  <p:clrMapOvr>
    <a:masterClrMapping/>
  </p:clrMapOvr>
  <p:transition>
    <p:blinds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128003" name="Rectangle 3"/>
          <p:cNvSpPr>
            <a:spLocks noGrp="1"/>
          </p:cNvSpPr>
          <p:nvPr>
            <p:ph type="body"/>
          </p:nvPr>
        </p:nvSpPr>
        <p:spPr>
          <a:xfrm>
            <a:off x="2209800" y="981075"/>
            <a:ext cx="7772400" cy="4886325"/>
          </a:xfrm>
        </p:spPr>
        <p:txBody>
          <a:bodyPr vert="horz" wrap="square" lIns="91440" tIns="45720" rIns="91440" bIns="45720" anchor="t" anchorCtr="0"/>
          <a:p>
            <a:pPr marL="0" indent="538480" eaLnBrk="1" hangingPunct="1"/>
            <a:r>
              <a:rPr lang="en-US" altLang="zh-CN" sz="2400" dirty="0">
                <a:latin typeface="宋体" panose="02010600030101010101" pitchFamily="2" charset="-122"/>
              </a:rPr>
              <a:t>5)</a:t>
            </a:r>
            <a:r>
              <a:rPr lang="zh-CN" altLang="en-US" sz="2400" dirty="0">
                <a:latin typeface="宋体" panose="02010600030101010101" pitchFamily="2" charset="-122"/>
              </a:rPr>
              <a:t>特种作业人员的培训</a:t>
            </a:r>
            <a:endParaRPr lang="zh-CN" altLang="en-US" sz="2400" dirty="0">
              <a:latin typeface="宋体" panose="02010600030101010101" pitchFamily="2" charset="-122"/>
            </a:endParaRPr>
          </a:p>
        </p:txBody>
      </p:sp>
      <p:grpSp>
        <p:nvGrpSpPr>
          <p:cNvPr id="128004" name="Group 4"/>
          <p:cNvGrpSpPr/>
          <p:nvPr/>
        </p:nvGrpSpPr>
        <p:grpSpPr>
          <a:xfrm>
            <a:off x="2390775" y="1416050"/>
            <a:ext cx="7521575" cy="4533900"/>
            <a:chOff x="0" y="0"/>
            <a:chExt cx="9511" cy="5309"/>
          </a:xfrm>
        </p:grpSpPr>
        <p:sp>
          <p:nvSpPr>
            <p:cNvPr id="128005" name="AutoShape 5"/>
            <p:cNvSpPr>
              <a:spLocks noChangeAspect="1"/>
            </p:cNvSpPr>
            <p:nvPr/>
          </p:nvSpPr>
          <p:spPr>
            <a:xfrm>
              <a:off x="0" y="0"/>
              <a:ext cx="9511" cy="5309"/>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dirty="0">
                <a:ea typeface="楷体_GB2312" pitchFamily="1" charset="-122"/>
              </a:endParaRPr>
            </a:p>
          </p:txBody>
        </p:sp>
        <p:sp>
          <p:nvSpPr>
            <p:cNvPr id="128006" name="Freeform 6"/>
            <p:cNvSpPr/>
            <p:nvPr/>
          </p:nvSpPr>
          <p:spPr>
            <a:xfrm>
              <a:off x="235" y="804"/>
              <a:ext cx="8924" cy="1125"/>
            </a:xfrm>
            <a:custGeom>
              <a:avLst/>
              <a:gdLst/>
              <a:ahLst/>
              <a:cxnLst>
                <a:cxn ang="0">
                  <a:pos x="432560" y="0"/>
                </a:cxn>
                <a:cxn ang="0">
                  <a:pos x="253324" y="3"/>
                </a:cxn>
                <a:cxn ang="0">
                  <a:pos x="308314" y="3"/>
                </a:cxn>
                <a:cxn ang="0">
                  <a:pos x="0" y="17"/>
                </a:cxn>
                <a:cxn ang="0">
                  <a:pos x="870441" y="17"/>
                </a:cxn>
                <a:cxn ang="0">
                  <a:pos x="558287" y="3"/>
                </a:cxn>
                <a:cxn ang="0">
                  <a:pos x="624714" y="4"/>
                </a:cxn>
                <a:cxn ang="0">
                  <a:pos x="432560" y="0"/>
                </a:cxn>
              </a:cxnLst>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69362D">
                    <a:alpha val="100000"/>
                  </a:srgbClr>
                </a:gs>
                <a:gs pos="100000">
                  <a:srgbClr val="FFCC99">
                    <a:alpha val="100000"/>
                  </a:srgbClr>
                </a:gs>
              </a:gsLst>
              <a:lin ang="5400000" scaled="1"/>
              <a:tileRect/>
            </a:gradFill>
            <a:ln w="9525">
              <a:noFill/>
            </a:ln>
          </p:spPr>
          <p:txBody>
            <a:bodyPr/>
            <a:p>
              <a:endParaRPr lang="zh-CN" altLang="en-US"/>
            </a:p>
          </p:txBody>
        </p:sp>
        <p:sp>
          <p:nvSpPr>
            <p:cNvPr id="128007" name="Rectangle 81"/>
            <p:cNvSpPr/>
            <p:nvPr/>
          </p:nvSpPr>
          <p:spPr>
            <a:xfrm>
              <a:off x="318" y="1610"/>
              <a:ext cx="705" cy="3699"/>
            </a:xfrm>
            <a:prstGeom prst="rect">
              <a:avLst/>
            </a:prstGeom>
            <a:gradFill rotWithShape="1">
              <a:gsLst>
                <a:gs pos="0">
                  <a:srgbClr val="FFCC99"/>
                </a:gs>
                <a:gs pos="100000">
                  <a:srgbClr val="9A7B5C"/>
                </a:gs>
              </a:gsLst>
              <a:lin ang="5400000" scaled="1"/>
              <a:tileRect/>
            </a:gradFill>
            <a:ln w="9525" cap="flat" cmpd="sng">
              <a:prstDash val="solid"/>
              <a:miter/>
              <a:headEnd type="none" w="med" len="med"/>
              <a:tailEnd type="none" w="med" len="med"/>
            </a:ln>
            <a:scene3d>
              <a:camera prst="legacyPerspectiveTop">
                <a:rot lat="0" lon="0" rev="0"/>
              </a:camera>
              <a:lightRig rig="legacyFlat3" dir="r"/>
            </a:scene3d>
            <a:sp3d extrusionH="430200" prstMaterial="legacyMatte">
              <a:bevelT w="13500" h="13500" prst="angle"/>
              <a:bevelB w="13500" h="13500" prst="angle"/>
              <a:extrusionClr>
                <a:srgbClr val="D959A2"/>
              </a:extrusionClr>
            </a:sp3d>
          </p:spPr>
          <p:txBody>
            <a:bodyPr lIns="64922" tIns="0" rIns="64922" bIns="32461" anchor="ctr" anchorCtr="0">
              <a:flatTx/>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600" dirty="0"/>
                <a:t>电工作业</a:t>
              </a:r>
              <a:endParaRPr lang="zh-CN" altLang="en-US" sz="1600" dirty="0">
                <a:ea typeface="楷体_GB2312" pitchFamily="1" charset="-122"/>
              </a:endParaRPr>
            </a:p>
          </p:txBody>
        </p:sp>
        <p:sp>
          <p:nvSpPr>
            <p:cNvPr id="128008" name="Rectangle 81"/>
            <p:cNvSpPr/>
            <p:nvPr/>
          </p:nvSpPr>
          <p:spPr>
            <a:xfrm>
              <a:off x="1140" y="1610"/>
              <a:ext cx="705" cy="3699"/>
            </a:xfrm>
            <a:prstGeom prst="rect">
              <a:avLst/>
            </a:prstGeom>
            <a:gradFill rotWithShape="1">
              <a:gsLst>
                <a:gs pos="0">
                  <a:srgbClr val="FFCC99"/>
                </a:gs>
                <a:gs pos="100000">
                  <a:srgbClr val="9A7B5C"/>
                </a:gs>
              </a:gsLst>
              <a:lin ang="5400000" scaled="1"/>
              <a:tileRect/>
            </a:gradFill>
            <a:ln w="9525" cap="flat" cmpd="sng">
              <a:prstDash val="solid"/>
              <a:miter/>
              <a:headEnd type="none" w="med" len="med"/>
              <a:tailEnd type="none" w="med" len="med"/>
            </a:ln>
            <a:scene3d>
              <a:camera prst="legacyPerspectiveTop">
                <a:rot lat="0" lon="0" rev="0"/>
              </a:camera>
              <a:lightRig rig="legacyFlat3" dir="r"/>
            </a:scene3d>
            <a:sp3d extrusionH="430200" prstMaterial="legacyMatte">
              <a:bevelT w="13500" h="13500" prst="angle"/>
              <a:bevelB w="13500" h="13500" prst="angle"/>
              <a:extrusionClr>
                <a:srgbClr val="D959A2"/>
              </a:extrusionClr>
            </a:sp3d>
          </p:spPr>
          <p:txBody>
            <a:bodyPr lIns="64922" tIns="0" rIns="64922" bIns="32461" anchor="ctr" anchorCtr="0">
              <a:flatTx/>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600" dirty="0"/>
                <a:t>焊接与热切割作业</a:t>
              </a:r>
              <a:endParaRPr lang="zh-CN" altLang="en-US" sz="1600" dirty="0">
                <a:ea typeface="楷体_GB2312" pitchFamily="1" charset="-122"/>
              </a:endParaRPr>
            </a:p>
          </p:txBody>
        </p:sp>
        <p:sp>
          <p:nvSpPr>
            <p:cNvPr id="128009" name="Rectangle 81"/>
            <p:cNvSpPr/>
            <p:nvPr/>
          </p:nvSpPr>
          <p:spPr>
            <a:xfrm>
              <a:off x="1996" y="1608"/>
              <a:ext cx="704" cy="3699"/>
            </a:xfrm>
            <a:prstGeom prst="rect">
              <a:avLst/>
            </a:prstGeom>
            <a:gradFill rotWithShape="1">
              <a:gsLst>
                <a:gs pos="0">
                  <a:srgbClr val="FFCC99"/>
                </a:gs>
                <a:gs pos="100000">
                  <a:srgbClr val="9A7B5C"/>
                </a:gs>
              </a:gsLst>
              <a:lin ang="5400000" scaled="1"/>
              <a:tileRect/>
            </a:gradFill>
            <a:ln w="9525" cap="flat" cmpd="sng">
              <a:prstDash val="solid"/>
              <a:miter/>
              <a:headEnd type="none" w="med" len="med"/>
              <a:tailEnd type="none" w="med" len="med"/>
            </a:ln>
            <a:scene3d>
              <a:camera prst="legacyPerspectiveTop">
                <a:rot lat="0" lon="0" rev="0"/>
              </a:camera>
              <a:lightRig rig="legacyFlat3" dir="r"/>
            </a:scene3d>
            <a:sp3d extrusionH="430200" prstMaterial="legacyMatte">
              <a:bevelT w="13500" h="13500" prst="angle"/>
              <a:bevelB w="13500" h="13500" prst="angle"/>
              <a:extrusionClr>
                <a:srgbClr val="D959A2"/>
              </a:extrusionClr>
            </a:sp3d>
          </p:spPr>
          <p:txBody>
            <a:bodyPr lIns="64922" tIns="0" rIns="64922" bIns="32461" anchor="ctr" anchorCtr="0">
              <a:flatTx/>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高处作业</a:t>
              </a:r>
              <a:endParaRPr lang="zh-CN" altLang="en-US" sz="1600" dirty="0">
                <a:ea typeface="楷体_GB2312" pitchFamily="1" charset="-122"/>
              </a:endParaRPr>
            </a:p>
          </p:txBody>
        </p:sp>
        <p:sp>
          <p:nvSpPr>
            <p:cNvPr id="128010" name="Rectangle 81"/>
            <p:cNvSpPr/>
            <p:nvPr/>
          </p:nvSpPr>
          <p:spPr>
            <a:xfrm>
              <a:off x="2818" y="1608"/>
              <a:ext cx="703" cy="3699"/>
            </a:xfrm>
            <a:prstGeom prst="rect">
              <a:avLst/>
            </a:prstGeom>
            <a:gradFill rotWithShape="1">
              <a:gsLst>
                <a:gs pos="0">
                  <a:srgbClr val="FFCC99"/>
                </a:gs>
                <a:gs pos="100000">
                  <a:srgbClr val="9A7B5C"/>
                </a:gs>
              </a:gsLst>
              <a:lin ang="5400000" scaled="1"/>
              <a:tileRect/>
            </a:gradFill>
            <a:ln w="9525" cap="flat" cmpd="sng">
              <a:prstDash val="solid"/>
              <a:miter/>
              <a:headEnd type="none" w="med" len="med"/>
              <a:tailEnd type="none" w="med" len="med"/>
            </a:ln>
            <a:scene3d>
              <a:camera prst="legacyPerspectiveTop">
                <a:rot lat="0" lon="0" rev="0"/>
              </a:camera>
              <a:lightRig rig="legacyFlat3" dir="r"/>
            </a:scene3d>
            <a:sp3d extrusionH="430200" prstMaterial="legacyMatte">
              <a:bevelT w="13500" h="13500" prst="angle"/>
              <a:bevelB w="13500" h="13500" prst="angle"/>
              <a:extrusionClr>
                <a:srgbClr val="D959A2"/>
              </a:extrusionClr>
            </a:sp3d>
          </p:spPr>
          <p:txBody>
            <a:bodyPr lIns="64922" tIns="0" rIns="64922" bIns="32461" anchor="ctr" anchorCtr="0">
              <a:flatTx/>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制冷与空调作业</a:t>
              </a:r>
              <a:endParaRPr lang="zh-CN" altLang="en-US" sz="1600" dirty="0">
                <a:ea typeface="楷体_GB2312" pitchFamily="1" charset="-122"/>
              </a:endParaRPr>
            </a:p>
          </p:txBody>
        </p:sp>
        <p:sp>
          <p:nvSpPr>
            <p:cNvPr id="128011" name="Rectangle 81"/>
            <p:cNvSpPr/>
            <p:nvPr/>
          </p:nvSpPr>
          <p:spPr>
            <a:xfrm>
              <a:off x="3640" y="1608"/>
              <a:ext cx="705" cy="3699"/>
            </a:xfrm>
            <a:prstGeom prst="rect">
              <a:avLst/>
            </a:prstGeom>
            <a:gradFill rotWithShape="1">
              <a:gsLst>
                <a:gs pos="0">
                  <a:srgbClr val="FFCC99"/>
                </a:gs>
                <a:gs pos="100000">
                  <a:srgbClr val="9A7B5C"/>
                </a:gs>
              </a:gsLst>
              <a:lin ang="5400000" scaled="1"/>
              <a:tileRect/>
            </a:gradFill>
            <a:ln w="9525" cap="flat" cmpd="sng">
              <a:prstDash val="solid"/>
              <a:miter/>
              <a:headEnd type="none" w="med" len="med"/>
              <a:tailEnd type="none" w="med" len="med"/>
            </a:ln>
            <a:scene3d>
              <a:camera prst="legacyPerspectiveTop">
                <a:rot lat="0" lon="0" rev="0"/>
              </a:camera>
              <a:lightRig rig="legacyFlat3" dir="r"/>
            </a:scene3d>
            <a:sp3d extrusionH="430200" prstMaterial="legacyMatte">
              <a:bevelT w="13500" h="13500" prst="angle"/>
              <a:bevelB w="13500" h="13500" prst="angle"/>
              <a:extrusionClr>
                <a:srgbClr val="D959A2"/>
              </a:extrusionClr>
            </a:sp3d>
          </p:spPr>
          <p:txBody>
            <a:bodyPr lIns="64922" tIns="0" rIns="64922" bIns="32461" anchor="ctr" anchorCtr="0">
              <a:flatTx/>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煤矿安全作业</a:t>
              </a:r>
              <a:endParaRPr lang="zh-CN" altLang="en-US" sz="1600" dirty="0">
                <a:ea typeface="楷体_GB2312" pitchFamily="1" charset="-122"/>
              </a:endParaRPr>
            </a:p>
          </p:txBody>
        </p:sp>
        <p:sp>
          <p:nvSpPr>
            <p:cNvPr id="128012" name="Rectangle 81"/>
            <p:cNvSpPr/>
            <p:nvPr/>
          </p:nvSpPr>
          <p:spPr>
            <a:xfrm>
              <a:off x="4462" y="1608"/>
              <a:ext cx="704" cy="3698"/>
            </a:xfrm>
            <a:prstGeom prst="rect">
              <a:avLst/>
            </a:prstGeom>
            <a:gradFill rotWithShape="1">
              <a:gsLst>
                <a:gs pos="0">
                  <a:srgbClr val="FFCC99"/>
                </a:gs>
                <a:gs pos="100000">
                  <a:srgbClr val="9A7B5C"/>
                </a:gs>
              </a:gsLst>
              <a:lin ang="5400000" scaled="1"/>
              <a:tileRect/>
            </a:gradFill>
            <a:ln w="9525" cap="flat" cmpd="sng">
              <a:prstDash val="solid"/>
              <a:miter/>
              <a:headEnd type="none" w="med" len="med"/>
              <a:tailEnd type="none" w="med" len="med"/>
            </a:ln>
            <a:scene3d>
              <a:camera prst="legacyPerspectiveTop">
                <a:rot lat="0" lon="0" rev="0"/>
              </a:camera>
              <a:lightRig rig="legacyFlat3" dir="r"/>
            </a:scene3d>
            <a:sp3d extrusionH="430200" prstMaterial="legacyMatte">
              <a:bevelT w="13500" h="13500" prst="angle"/>
              <a:bevelB w="13500" h="13500" prst="angle"/>
              <a:extrusionClr>
                <a:srgbClr val="D959A2"/>
              </a:extrusionClr>
            </a:sp3d>
          </p:spPr>
          <p:txBody>
            <a:bodyPr lIns="64922" tIns="0" rIns="64922" bIns="32461" anchor="ctr" anchorCtr="0">
              <a:flatTx/>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金属非金属矿山安全作业</a:t>
              </a:r>
              <a:endParaRPr lang="zh-CN" altLang="en-US" sz="1600" dirty="0">
                <a:ea typeface="楷体_GB2312" pitchFamily="1" charset="-122"/>
              </a:endParaRPr>
            </a:p>
          </p:txBody>
        </p:sp>
        <p:sp>
          <p:nvSpPr>
            <p:cNvPr id="128013" name="Rectangle 81"/>
            <p:cNvSpPr/>
            <p:nvPr/>
          </p:nvSpPr>
          <p:spPr>
            <a:xfrm>
              <a:off x="5317" y="1606"/>
              <a:ext cx="705" cy="3700"/>
            </a:xfrm>
            <a:prstGeom prst="rect">
              <a:avLst/>
            </a:prstGeom>
            <a:gradFill rotWithShape="1">
              <a:gsLst>
                <a:gs pos="0">
                  <a:srgbClr val="FFCC99"/>
                </a:gs>
                <a:gs pos="100000">
                  <a:srgbClr val="9A7B5C"/>
                </a:gs>
              </a:gsLst>
              <a:lin ang="5400000" scaled="1"/>
              <a:tileRect/>
            </a:gradFill>
            <a:ln w="9525" cap="flat" cmpd="sng">
              <a:prstDash val="solid"/>
              <a:miter/>
              <a:headEnd type="none" w="med" len="med"/>
              <a:tailEnd type="none" w="med" len="med"/>
            </a:ln>
            <a:scene3d>
              <a:camera prst="legacyPerspectiveTop">
                <a:rot lat="0" lon="0" rev="0"/>
              </a:camera>
              <a:lightRig rig="legacyFlat3" dir="r"/>
            </a:scene3d>
            <a:sp3d extrusionH="430200" prstMaterial="legacyMatte">
              <a:bevelT w="13500" h="13500" prst="angle"/>
              <a:bevelB w="13500" h="13500" prst="angle"/>
              <a:extrusionClr>
                <a:srgbClr val="D959A2"/>
              </a:extrusionClr>
            </a:sp3d>
          </p:spPr>
          <p:txBody>
            <a:bodyPr lIns="64922" tIns="0" rIns="64922" bIns="32461" anchor="ctr" anchorCtr="0">
              <a:flatTx/>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石油天然气安全作业</a:t>
              </a:r>
              <a:endParaRPr lang="zh-CN" altLang="en-US" sz="1600" dirty="0">
                <a:ea typeface="楷体_GB2312" pitchFamily="1" charset="-122"/>
              </a:endParaRPr>
            </a:p>
          </p:txBody>
        </p:sp>
        <p:sp>
          <p:nvSpPr>
            <p:cNvPr id="128014" name="Rectangle 81"/>
            <p:cNvSpPr/>
            <p:nvPr/>
          </p:nvSpPr>
          <p:spPr>
            <a:xfrm>
              <a:off x="6105" y="1608"/>
              <a:ext cx="705" cy="3699"/>
            </a:xfrm>
            <a:prstGeom prst="rect">
              <a:avLst/>
            </a:prstGeom>
            <a:gradFill rotWithShape="1">
              <a:gsLst>
                <a:gs pos="0">
                  <a:srgbClr val="FFCC99"/>
                </a:gs>
                <a:gs pos="100000">
                  <a:srgbClr val="9A7B5C"/>
                </a:gs>
              </a:gsLst>
              <a:lin ang="5400000" scaled="1"/>
              <a:tileRect/>
            </a:gradFill>
            <a:ln w="9525" cap="flat" cmpd="sng">
              <a:prstDash val="solid"/>
              <a:miter/>
              <a:headEnd type="none" w="med" len="med"/>
              <a:tailEnd type="none" w="med" len="med"/>
            </a:ln>
            <a:scene3d>
              <a:camera prst="legacyPerspectiveTop">
                <a:rot lat="0" lon="0" rev="0"/>
              </a:camera>
              <a:lightRig rig="legacyFlat3" dir="r"/>
            </a:scene3d>
            <a:sp3d extrusionH="430200" prstMaterial="legacyMatte">
              <a:bevelT w="13500" h="13500" prst="angle"/>
              <a:bevelB w="13500" h="13500" prst="angle"/>
              <a:extrusionClr>
                <a:srgbClr val="D959A2"/>
              </a:extrusionClr>
            </a:sp3d>
          </p:spPr>
          <p:txBody>
            <a:bodyPr lIns="64922" tIns="0" rIns="64922" bIns="32461" anchor="ctr" anchorCtr="0">
              <a:flatTx/>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冶金（有色）生产安全作业</a:t>
              </a:r>
              <a:endParaRPr lang="zh-CN" altLang="en-US" sz="1600" dirty="0">
                <a:ea typeface="楷体_GB2312" pitchFamily="1" charset="-122"/>
              </a:endParaRPr>
            </a:p>
          </p:txBody>
        </p:sp>
        <p:sp>
          <p:nvSpPr>
            <p:cNvPr id="128015" name="Rectangle 81"/>
            <p:cNvSpPr/>
            <p:nvPr/>
          </p:nvSpPr>
          <p:spPr>
            <a:xfrm>
              <a:off x="6894" y="1610"/>
              <a:ext cx="704" cy="3699"/>
            </a:xfrm>
            <a:prstGeom prst="rect">
              <a:avLst/>
            </a:prstGeom>
            <a:gradFill rotWithShape="1">
              <a:gsLst>
                <a:gs pos="0">
                  <a:srgbClr val="FFCC99"/>
                </a:gs>
                <a:gs pos="100000">
                  <a:srgbClr val="9A7B5C"/>
                </a:gs>
              </a:gsLst>
              <a:lin ang="5400000" scaled="1"/>
              <a:tileRect/>
            </a:gradFill>
            <a:ln w="9525" cap="flat" cmpd="sng">
              <a:prstDash val="solid"/>
              <a:miter/>
              <a:headEnd type="none" w="med" len="med"/>
              <a:tailEnd type="none" w="med" len="med"/>
            </a:ln>
            <a:scene3d>
              <a:camera prst="legacyPerspectiveTop">
                <a:rot lat="0" lon="0" rev="0"/>
              </a:camera>
              <a:lightRig rig="legacyFlat3" dir="r"/>
            </a:scene3d>
            <a:sp3d extrusionH="430200" prstMaterial="legacyMatte">
              <a:bevelT w="13500" h="13500" prst="angle"/>
              <a:bevelB w="13500" h="13500" prst="angle"/>
              <a:extrusionClr>
                <a:srgbClr val="D959A2"/>
              </a:extrusionClr>
            </a:sp3d>
          </p:spPr>
          <p:txBody>
            <a:bodyPr lIns="64922" tIns="0" rIns="64922" bIns="32461" anchor="ctr" anchorCtr="0">
              <a:flatTx/>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危险化学品安全作业</a:t>
              </a:r>
              <a:endParaRPr lang="zh-CN" altLang="en-US" sz="1600" dirty="0">
                <a:ea typeface="楷体_GB2312" pitchFamily="1" charset="-122"/>
              </a:endParaRPr>
            </a:p>
          </p:txBody>
        </p:sp>
        <p:sp>
          <p:nvSpPr>
            <p:cNvPr id="128016" name="Rectangle 81"/>
            <p:cNvSpPr/>
            <p:nvPr/>
          </p:nvSpPr>
          <p:spPr>
            <a:xfrm>
              <a:off x="7716" y="1610"/>
              <a:ext cx="704" cy="3699"/>
            </a:xfrm>
            <a:prstGeom prst="rect">
              <a:avLst/>
            </a:prstGeom>
            <a:gradFill rotWithShape="1">
              <a:gsLst>
                <a:gs pos="0">
                  <a:srgbClr val="FFCC99"/>
                </a:gs>
                <a:gs pos="100000">
                  <a:srgbClr val="9A7B5C"/>
                </a:gs>
              </a:gsLst>
              <a:lin ang="5400000" scaled="1"/>
              <a:tileRect/>
            </a:gradFill>
            <a:ln w="9525" cap="flat" cmpd="sng">
              <a:prstDash val="solid"/>
              <a:miter/>
              <a:headEnd type="none" w="med" len="med"/>
              <a:tailEnd type="none" w="med" len="med"/>
            </a:ln>
            <a:scene3d>
              <a:camera prst="legacyPerspectiveTop">
                <a:rot lat="0" lon="0" rev="0"/>
              </a:camera>
              <a:lightRig rig="legacyFlat3" dir="r"/>
            </a:scene3d>
            <a:sp3d extrusionH="430200" prstMaterial="legacyMatte">
              <a:bevelT w="13500" h="13500" prst="angle"/>
              <a:bevelB w="13500" h="13500" prst="angle"/>
              <a:extrusionClr>
                <a:srgbClr val="D959A2"/>
              </a:extrusionClr>
            </a:sp3d>
          </p:spPr>
          <p:txBody>
            <a:bodyPr lIns="64922" tIns="0" rIns="64922" bIns="32461" anchor="ctr" anchorCtr="0">
              <a:flatTx/>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烟花爆竹安全作业</a:t>
              </a:r>
              <a:endParaRPr lang="zh-CN" altLang="en-US" sz="1600" dirty="0">
                <a:ea typeface="楷体_GB2312" pitchFamily="1" charset="-122"/>
              </a:endParaRPr>
            </a:p>
          </p:txBody>
        </p:sp>
        <p:sp>
          <p:nvSpPr>
            <p:cNvPr id="128017" name="Rectangle 81"/>
            <p:cNvSpPr/>
            <p:nvPr/>
          </p:nvSpPr>
          <p:spPr>
            <a:xfrm>
              <a:off x="8538" y="1610"/>
              <a:ext cx="703" cy="3699"/>
            </a:xfrm>
            <a:prstGeom prst="rect">
              <a:avLst/>
            </a:prstGeom>
            <a:gradFill rotWithShape="1">
              <a:gsLst>
                <a:gs pos="0">
                  <a:srgbClr val="FFCC99"/>
                </a:gs>
                <a:gs pos="100000">
                  <a:srgbClr val="9A7B5C"/>
                </a:gs>
              </a:gsLst>
              <a:lin ang="5400000" scaled="1"/>
              <a:tileRect/>
            </a:gradFill>
            <a:ln w="9525" cap="flat" cmpd="sng">
              <a:prstDash val="solid"/>
              <a:miter/>
              <a:headEnd type="none" w="med" len="med"/>
              <a:tailEnd type="none" w="med" len="med"/>
            </a:ln>
            <a:scene3d>
              <a:camera prst="legacyPerspectiveTop">
                <a:rot lat="0" lon="0" rev="0"/>
              </a:camera>
              <a:lightRig rig="legacyFlat3" dir="r"/>
            </a:scene3d>
            <a:sp3d extrusionH="430200" prstMaterial="legacyMatte">
              <a:bevelT w="13500" h="13500" prst="angle"/>
              <a:bevelB w="13500" h="13500" prst="angle"/>
              <a:extrusionClr>
                <a:srgbClr val="D959A2"/>
              </a:extrusionClr>
            </a:sp3d>
          </p:spPr>
          <p:txBody>
            <a:bodyPr lIns="64922" tIns="0" rIns="64922" bIns="32461" anchor="ctr" anchorCtr="0">
              <a:flatTx/>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安监总局认定的其他作业</a:t>
              </a:r>
              <a:endParaRPr lang="zh-CN" altLang="en-US" sz="1600" dirty="0">
                <a:ea typeface="楷体_GB2312" pitchFamily="1" charset="-122"/>
              </a:endParaRPr>
            </a:p>
          </p:txBody>
        </p:sp>
        <p:sp>
          <p:nvSpPr>
            <p:cNvPr id="128018" name="Rectangle 82"/>
            <p:cNvSpPr/>
            <p:nvPr/>
          </p:nvSpPr>
          <p:spPr>
            <a:xfrm>
              <a:off x="3405" y="161"/>
              <a:ext cx="2583" cy="642"/>
            </a:xfrm>
            <a:prstGeom prst="rect">
              <a:avLst/>
            </a:prstGeom>
            <a:solidFill>
              <a:srgbClr val="DD8F55"/>
            </a:solidFill>
            <a:ln w="9525" cap="flat" cmpd="sng">
              <a:prstDash val="solid"/>
              <a:miter/>
              <a:headEnd type="none" w="med" len="med"/>
              <a:tailEnd type="none" w="med" len="med"/>
            </a:ln>
            <a:scene3d>
              <a:camera prst="legacyPerspectiveTop">
                <a:rot lat="0" lon="0" rev="0"/>
              </a:camera>
              <a:lightRig rig="legacyFlat3" dir="r"/>
            </a:scene3d>
            <a:sp3d extrusionH="430200" prstMaterial="legacyMatte">
              <a:bevelT w="13500" h="13500" prst="angle"/>
              <a:bevelB w="13500" h="13500" prst="angle"/>
              <a:extrusionClr>
                <a:srgbClr val="DD8F55"/>
              </a:extrusionClr>
            </a:sp3d>
          </p:spPr>
          <p:txBody>
            <a:bodyPr tIns="0" anchor="ctr" anchorCtr="0">
              <a:flatTx/>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ko-KR" altLang="en-US" sz="1600" dirty="0">
                  <a:solidFill>
                    <a:srgbClr val="FFFFFF"/>
                  </a:solidFill>
                </a:rPr>
                <a:t>特种作业</a:t>
              </a:r>
              <a:endParaRPr lang="zh-CN" altLang="en-US" sz="1600" dirty="0">
                <a:ea typeface="楷体_GB2312" pitchFamily="1" charset="-122"/>
              </a:endParaRPr>
            </a:p>
          </p:txBody>
        </p:sp>
        <p:sp>
          <p:nvSpPr>
            <p:cNvPr id="128019" name="Line 19"/>
            <p:cNvSpPr/>
            <p:nvPr/>
          </p:nvSpPr>
          <p:spPr>
            <a:xfrm>
              <a:off x="704" y="1125"/>
              <a:ext cx="8220" cy="0"/>
            </a:xfrm>
            <a:prstGeom prst="line">
              <a:avLst/>
            </a:prstGeom>
            <a:ln w="9525">
              <a:noFill/>
            </a:ln>
          </p:spPr>
        </p:sp>
        <p:sp>
          <p:nvSpPr>
            <p:cNvPr id="128020" name="Line 20"/>
            <p:cNvSpPr/>
            <p:nvPr/>
          </p:nvSpPr>
          <p:spPr>
            <a:xfrm>
              <a:off x="821" y="964"/>
              <a:ext cx="8103" cy="0"/>
            </a:xfrm>
            <a:prstGeom prst="line">
              <a:avLst/>
            </a:prstGeom>
            <a:ln w="9525">
              <a:noFill/>
            </a:ln>
          </p:spPr>
        </p:sp>
      </p:grpSp>
    </p:spTree>
  </p:cSld>
  <p:clrMapOvr>
    <a:masterClrMapping/>
  </p:clrMapOvr>
  <p:transition>
    <p:blinds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b="0" dirty="0">
                <a:ea typeface="方正舒体" panose="02010601030101010101" pitchFamily="2" charset="-122"/>
              </a:rPr>
              <a:t>－－－－－－－－－－－－－－－－－－－－－－－－－－－－－</a:t>
            </a:r>
            <a:endParaRPr lang="zh-CN" altLang="en-US" sz="2000" b="0" dirty="0">
              <a:ea typeface="方正舒体" panose="02010601030101010101" pitchFamily="2" charset="-122"/>
            </a:endParaRPr>
          </a:p>
          <a:p>
            <a:pPr marL="0" lvl="0" indent="0" algn="ctr">
              <a:lnSpc>
                <a:spcPct val="100000"/>
              </a:lnSpc>
              <a:spcBef>
                <a:spcPct val="0"/>
              </a:spcBef>
            </a:pPr>
            <a:r>
              <a:rPr lang="zh-CN" altLang="en-US" sz="2000" b="0" dirty="0">
                <a:ea typeface="华文行楷" panose="02010800040101010101" pitchFamily="2" charset="-122"/>
              </a:rPr>
              <a:t> </a:t>
            </a:r>
            <a:endParaRPr lang="zh-CN" altLang="en-US" sz="2000" b="0" dirty="0">
              <a:ea typeface="华文行楷" panose="02010800040101010101" pitchFamily="2" charset="-122"/>
            </a:endParaRPr>
          </a:p>
        </p:txBody>
      </p:sp>
      <p:sp>
        <p:nvSpPr>
          <p:cNvPr id="130051" name="Rectangle 3"/>
          <p:cNvSpPr>
            <a:spLocks noGrp="1"/>
          </p:cNvSpPr>
          <p:nvPr>
            <p:ph type="body"/>
          </p:nvPr>
        </p:nvSpPr>
        <p:spPr>
          <a:xfrm>
            <a:off x="2209800" y="981075"/>
            <a:ext cx="7772400" cy="4886325"/>
          </a:xfrm>
        </p:spPr>
        <p:txBody>
          <a:bodyPr vert="horz" wrap="square" lIns="91440" tIns="45720" rIns="91440" bIns="45720" anchor="t" anchorCtr="0"/>
          <a:p>
            <a:pPr marL="0" indent="538480" eaLnBrk="1" hangingPunct="1">
              <a:lnSpc>
                <a:spcPct val="110000"/>
              </a:lnSpc>
              <a:buFont typeface="Wingdings" panose="05000000000000000000" pitchFamily="2" charset="2"/>
              <a:buChar char="l"/>
            </a:pPr>
            <a:r>
              <a:rPr lang="zh-CN" altLang="en-US" sz="2400" b="0" dirty="0">
                <a:latin typeface="宋体" panose="02010600030101010101" pitchFamily="2" charset="-122"/>
              </a:rPr>
              <a:t>国家规定的有关部门进行的安全教育和作业技术培训，考核合格取证，包括理论培训、实践操作培训。</a:t>
            </a:r>
            <a:endParaRPr lang="zh-CN" altLang="en-US" sz="2400" b="0" dirty="0">
              <a:latin typeface="宋体" panose="02010600030101010101" pitchFamily="2" charset="-122"/>
            </a:endParaRPr>
          </a:p>
          <a:p>
            <a:pPr marL="0" indent="538480" eaLnBrk="1" hangingPunct="1">
              <a:lnSpc>
                <a:spcPct val="110000"/>
              </a:lnSpc>
              <a:buFont typeface="Wingdings" panose="05000000000000000000" pitchFamily="2" charset="2"/>
              <a:buChar char="l"/>
            </a:pPr>
            <a:r>
              <a:rPr lang="zh-CN" altLang="en-US" sz="2400" b="0" dirty="0">
                <a:latin typeface="宋体" panose="02010600030101010101" pitchFamily="2" charset="-122"/>
              </a:rPr>
              <a:t>现场一般的安全培训。</a:t>
            </a:r>
            <a:endParaRPr lang="zh-CN" altLang="en-US" sz="2400" b="0" dirty="0">
              <a:latin typeface="宋体" panose="02010600030101010101" pitchFamily="2" charset="-122"/>
            </a:endParaRPr>
          </a:p>
        </p:txBody>
      </p:sp>
    </p:spTree>
  </p:cSld>
  <p:clrMapOvr>
    <a:masterClrMapping/>
  </p:clrMapOvr>
  <p:transition>
    <p:blinds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b="0" dirty="0">
                <a:ea typeface="方正舒体" panose="02010601030101010101" pitchFamily="2" charset="-122"/>
              </a:rPr>
              <a:t>－－－－－－－－－－－－－－－－－－－－－－－－－－－－－</a:t>
            </a:r>
            <a:endParaRPr lang="zh-CN" altLang="en-US" sz="2000" b="0" dirty="0">
              <a:ea typeface="方正舒体" panose="02010601030101010101" pitchFamily="2" charset="-122"/>
            </a:endParaRPr>
          </a:p>
          <a:p>
            <a:pPr marL="0" lvl="0" indent="0" algn="ctr">
              <a:lnSpc>
                <a:spcPct val="100000"/>
              </a:lnSpc>
              <a:spcBef>
                <a:spcPct val="0"/>
              </a:spcBef>
            </a:pPr>
            <a:r>
              <a:rPr lang="zh-CN" altLang="en-US" sz="2000" b="0" dirty="0">
                <a:ea typeface="华文行楷" panose="02010800040101010101" pitchFamily="2" charset="-122"/>
              </a:rPr>
              <a:t> </a:t>
            </a:r>
            <a:endParaRPr lang="zh-CN" altLang="en-US" sz="2000" b="0" dirty="0">
              <a:ea typeface="华文行楷" panose="02010800040101010101" pitchFamily="2" charset="-122"/>
            </a:endParaRPr>
          </a:p>
        </p:txBody>
      </p:sp>
      <p:sp>
        <p:nvSpPr>
          <p:cNvPr id="132099" name="Rectangle 3"/>
          <p:cNvSpPr>
            <a:spLocks noGrp="1"/>
          </p:cNvSpPr>
          <p:nvPr>
            <p:ph type="body"/>
          </p:nvPr>
        </p:nvSpPr>
        <p:spPr>
          <a:xfrm>
            <a:off x="2209800" y="981075"/>
            <a:ext cx="7772400" cy="4886325"/>
          </a:xfrm>
        </p:spPr>
        <p:txBody>
          <a:bodyPr vert="horz" wrap="square" lIns="91440" tIns="45720" rIns="91440" bIns="45720" anchor="t" anchorCtr="0"/>
          <a:p>
            <a:pPr marL="0" indent="538480" eaLnBrk="1" hangingPunct="1">
              <a:lnSpc>
                <a:spcPct val="110000"/>
              </a:lnSpc>
            </a:pPr>
            <a:r>
              <a:rPr lang="en-US" altLang="zh-CN" sz="2400" b="0" dirty="0">
                <a:latin typeface="宋体" panose="02010600030101010101" pitchFamily="2" charset="-122"/>
              </a:rPr>
              <a:t>6</a:t>
            </a:r>
            <a:r>
              <a:rPr lang="zh-CN" altLang="en-US" sz="2400" b="0" dirty="0">
                <a:latin typeface="宋体" panose="02010600030101010101" pitchFamily="2" charset="-122"/>
              </a:rPr>
              <a:t>）外协队伍安全生产教育内容</a:t>
            </a:r>
            <a:endParaRPr lang="zh-CN" altLang="en-US" sz="2400" b="0" dirty="0">
              <a:latin typeface="宋体" panose="02010600030101010101" pitchFamily="2" charset="-122"/>
            </a:endParaRPr>
          </a:p>
          <a:p>
            <a:pPr marL="0" indent="538480" eaLnBrk="1" hangingPunct="1">
              <a:lnSpc>
                <a:spcPct val="110000"/>
              </a:lnSpc>
            </a:pPr>
            <a:r>
              <a:rPr lang="zh-CN" altLang="en-US" sz="2400" b="0" dirty="0">
                <a:latin typeface="宋体" panose="02010600030101010101" pitchFamily="2" charset="-122"/>
              </a:rPr>
              <a:t>各用工单位使用的外协施工队伍，必须接受三级安全教育，经过考试合格方可上岗作业，未经安全教育或考试不合格者，严禁上岗作业。</a:t>
            </a:r>
            <a:endParaRPr lang="zh-CN" altLang="en-US" sz="2400" b="0" dirty="0">
              <a:latin typeface="宋体" panose="02010600030101010101" pitchFamily="2" charset="-122"/>
            </a:endParaRPr>
          </a:p>
        </p:txBody>
      </p:sp>
    </p:spTree>
  </p:cSld>
  <p:clrMapOvr>
    <a:masterClrMapping/>
  </p:clrMapOvr>
  <p:transition>
    <p:blinds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134147" name="Rectangle 3"/>
          <p:cNvSpPr>
            <a:spLocks noGrp="1"/>
          </p:cNvSpPr>
          <p:nvPr>
            <p:ph type="body"/>
          </p:nvPr>
        </p:nvSpPr>
        <p:spPr>
          <a:xfrm>
            <a:off x="2135188" y="981075"/>
            <a:ext cx="7772400" cy="4749800"/>
          </a:xfrm>
        </p:spPr>
        <p:txBody>
          <a:bodyPr vert="horz" wrap="square" lIns="91440" tIns="45720" rIns="91440" bIns="45720" anchor="t" anchorCtr="0"/>
          <a:p>
            <a:pPr eaLnBrk="1" hangingPunct="1"/>
            <a:r>
              <a:rPr lang="zh-CN" altLang="en-US" sz="2400" dirty="0"/>
              <a:t>（</a:t>
            </a:r>
            <a:r>
              <a:rPr lang="en-US" altLang="zh-CN" sz="2400" dirty="0"/>
              <a:t>2</a:t>
            </a:r>
            <a:r>
              <a:rPr lang="zh-CN" altLang="en-US" sz="2400" dirty="0"/>
              <a:t>）按教育的时间分类</a:t>
            </a:r>
            <a:endParaRPr lang="zh-CN" altLang="en-US" sz="2400" dirty="0"/>
          </a:p>
        </p:txBody>
      </p:sp>
      <p:grpSp>
        <p:nvGrpSpPr>
          <p:cNvPr id="134148" name="Group 4"/>
          <p:cNvGrpSpPr/>
          <p:nvPr/>
        </p:nvGrpSpPr>
        <p:grpSpPr>
          <a:xfrm>
            <a:off x="4151313" y="1557338"/>
            <a:ext cx="4105275" cy="4176712"/>
            <a:chOff x="0" y="0"/>
            <a:chExt cx="3487" cy="2652"/>
          </a:xfrm>
        </p:grpSpPr>
        <p:sp>
          <p:nvSpPr>
            <p:cNvPr id="134149" name="AutoShape 5"/>
            <p:cNvSpPr>
              <a:spLocks noChangeAspect="1"/>
            </p:cNvSpPr>
            <p:nvPr/>
          </p:nvSpPr>
          <p:spPr>
            <a:xfrm>
              <a:off x="0" y="0"/>
              <a:ext cx="3487" cy="2652"/>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nvGrpSpPr>
            <p:cNvPr id="134150" name="Group 6"/>
            <p:cNvGrpSpPr/>
            <p:nvPr/>
          </p:nvGrpSpPr>
          <p:grpSpPr>
            <a:xfrm>
              <a:off x="0" y="454"/>
              <a:ext cx="3487" cy="1876"/>
              <a:chOff x="0" y="0"/>
              <a:chExt cx="4107" cy="1929"/>
            </a:xfrm>
          </p:grpSpPr>
          <p:sp>
            <p:nvSpPr>
              <p:cNvPr id="134154" name="Oval 9"/>
              <p:cNvSpPr/>
              <p:nvPr/>
            </p:nvSpPr>
            <p:spPr>
              <a:xfrm rot="-1360545">
                <a:off x="0" y="0"/>
                <a:ext cx="4107" cy="1929"/>
              </a:xfrm>
              <a:prstGeom prst="ellipse">
                <a:avLst/>
              </a:prstGeom>
              <a:gradFill rotWithShape="0">
                <a:gsLst>
                  <a:gs pos="0">
                    <a:srgbClr val="00B050"/>
                  </a:gs>
                  <a:gs pos="100000">
                    <a:srgbClr val="F3F9FF"/>
                  </a:gs>
                </a:gsLst>
                <a:lin ang="5400000" scaled="1"/>
                <a:tileRect/>
              </a:gra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sz="1800" dirty="0">
                  <a:ea typeface="楷体_GB2312" pitchFamily="1" charset="-122"/>
                </a:endParaRPr>
              </a:p>
            </p:txBody>
          </p:sp>
          <p:sp>
            <p:nvSpPr>
              <p:cNvPr id="134155" name="Oval 10"/>
              <p:cNvSpPr/>
              <p:nvPr/>
            </p:nvSpPr>
            <p:spPr>
              <a:xfrm rot="-1359234">
                <a:off x="88" y="132"/>
                <a:ext cx="3733" cy="1693"/>
              </a:xfrm>
              <a:prstGeom prst="ellipse">
                <a:avLst/>
              </a:prstGeom>
              <a:solidFill>
                <a:srgbClr val="FFFFFF"/>
              </a:solidFill>
              <a:ln w="9525">
                <a:noFill/>
              </a:ln>
            </p:spPr>
            <p:txBody>
              <a:bodyPr tIns="0"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800" dirty="0"/>
                  <a:t>按教育时间</a:t>
                </a:r>
                <a:endParaRPr lang="zh-CN" altLang="en-US" sz="1800" dirty="0"/>
              </a:p>
              <a:p>
                <a:pPr marL="0" lvl="0" indent="0" algn="ctr">
                  <a:lnSpc>
                    <a:spcPct val="100000"/>
                  </a:lnSpc>
                  <a:spcBef>
                    <a:spcPct val="0"/>
                  </a:spcBef>
                </a:pPr>
                <a:r>
                  <a:rPr lang="zh-CN" altLang="en-US" sz="1800" dirty="0"/>
                  <a:t>分类</a:t>
                </a:r>
                <a:endParaRPr lang="zh-CN" altLang="en-US" sz="1800" dirty="0">
                  <a:ea typeface="楷体_GB2312" pitchFamily="1" charset="-122"/>
                </a:endParaRPr>
              </a:p>
            </p:txBody>
          </p:sp>
        </p:grpSp>
        <p:sp>
          <p:nvSpPr>
            <p:cNvPr id="134151" name="Oval 11"/>
            <p:cNvSpPr/>
            <p:nvPr/>
          </p:nvSpPr>
          <p:spPr>
            <a:xfrm>
              <a:off x="83" y="454"/>
              <a:ext cx="1121" cy="1119"/>
            </a:xfrm>
            <a:prstGeom prst="ellipse">
              <a:avLst/>
            </a:prstGeom>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lin ang="5400000"/>
              <a:tileRect/>
            </a:gradFill>
            <a:ln w="9525">
              <a:noFill/>
            </a:ln>
            <a:effectLst>
              <a:prstShdw prst="shdw12" dist="76200" dir="10800000">
                <a:srgbClr val="808080">
                  <a:alpha val="50000"/>
                </a:srgbClr>
              </a:prstShdw>
            </a:effectLst>
          </p:spPr>
          <p:txBody>
            <a:bodyPr lIns="0" tIns="144000" rIns="0"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800" dirty="0">
                  <a:solidFill>
                    <a:srgbClr val="FFFFFF"/>
                  </a:solidFill>
                </a:rPr>
                <a:t>经常性的</a:t>
              </a:r>
              <a:endParaRPr lang="zh-CN" altLang="en-US" sz="1800" dirty="0">
                <a:solidFill>
                  <a:srgbClr val="FFFFFF"/>
                </a:solidFill>
              </a:endParaRPr>
            </a:p>
            <a:p>
              <a:pPr marL="0" lvl="0" indent="0" algn="ctr">
                <a:lnSpc>
                  <a:spcPct val="100000"/>
                </a:lnSpc>
                <a:spcBef>
                  <a:spcPct val="0"/>
                </a:spcBef>
              </a:pPr>
              <a:r>
                <a:rPr lang="zh-CN" altLang="en-US" sz="1800" dirty="0">
                  <a:solidFill>
                    <a:srgbClr val="FFFFFF"/>
                  </a:solidFill>
                </a:rPr>
                <a:t>安全教育</a:t>
              </a:r>
              <a:endParaRPr lang="zh-CN" altLang="en-US" sz="1800" dirty="0">
                <a:ea typeface="楷体_GB2312" pitchFamily="1" charset="-122"/>
              </a:endParaRPr>
            </a:p>
          </p:txBody>
        </p:sp>
        <p:sp>
          <p:nvSpPr>
            <p:cNvPr id="134152" name="Oval 12"/>
            <p:cNvSpPr/>
            <p:nvPr/>
          </p:nvSpPr>
          <p:spPr>
            <a:xfrm>
              <a:off x="1080" y="1534"/>
              <a:ext cx="1120" cy="1118"/>
            </a:xfrm>
            <a:prstGeom prst="ellipse">
              <a:avLst/>
            </a:prstGeom>
            <a:gradFill rotWithShape="1">
              <a:gsLst>
                <a:gs pos="0">
                  <a:srgbClr val="03D4A8">
                    <a:alpha val="100000"/>
                  </a:srgbClr>
                </a:gs>
                <a:gs pos="25000">
                  <a:srgbClr val="21D6E0">
                    <a:alpha val="100000"/>
                  </a:srgbClr>
                </a:gs>
                <a:gs pos="75000">
                  <a:srgbClr val="0087E6">
                    <a:alpha val="100000"/>
                  </a:srgbClr>
                </a:gs>
                <a:gs pos="100000">
                  <a:srgbClr val="005CBF">
                    <a:alpha val="100000"/>
                  </a:srgbClr>
                </a:gs>
              </a:gsLst>
              <a:lin ang="5400000"/>
              <a:tileRect/>
            </a:gradFill>
            <a:ln w="9525">
              <a:noFill/>
            </a:ln>
            <a:effectLst>
              <a:prstShdw prst="shdw12" dist="76200" dir="10800000">
                <a:srgbClr val="808080">
                  <a:alpha val="50000"/>
                </a:srgbClr>
              </a:prstShdw>
            </a:effectLst>
          </p:spPr>
          <p:txBody>
            <a:bodyPr lIns="0" tIns="108000" rIns="0"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800" dirty="0"/>
                <a:t>节假日加班的安全教育</a:t>
              </a:r>
              <a:endParaRPr lang="zh-CN" altLang="en-US" sz="1800" dirty="0">
                <a:ea typeface="楷体_GB2312" pitchFamily="1" charset="-122"/>
              </a:endParaRPr>
            </a:p>
          </p:txBody>
        </p:sp>
        <p:sp>
          <p:nvSpPr>
            <p:cNvPr id="134153" name="Oval 13"/>
            <p:cNvSpPr/>
            <p:nvPr/>
          </p:nvSpPr>
          <p:spPr>
            <a:xfrm>
              <a:off x="2159" y="0"/>
              <a:ext cx="1121" cy="1118"/>
            </a:xfrm>
            <a:prstGeom prst="ellipse">
              <a:avLst/>
            </a:prstGeom>
            <a:gradFill rotWithShape="1">
              <a:gsLst>
                <a:gs pos="0">
                  <a:srgbClr val="FFF200">
                    <a:alpha val="100000"/>
                  </a:srgbClr>
                </a:gs>
                <a:gs pos="45000">
                  <a:srgbClr val="FF7A00">
                    <a:alpha val="100000"/>
                  </a:srgbClr>
                </a:gs>
                <a:gs pos="70000">
                  <a:srgbClr val="FF0300">
                    <a:alpha val="100000"/>
                  </a:srgbClr>
                </a:gs>
                <a:gs pos="100000">
                  <a:srgbClr val="4D0808">
                    <a:alpha val="100000"/>
                  </a:srgbClr>
                </a:gs>
              </a:gsLst>
              <a:lin ang="5400000"/>
              <a:tileRect/>
            </a:gradFill>
            <a:ln w="9525">
              <a:noFill/>
            </a:ln>
            <a:effectLst>
              <a:prstShdw prst="shdw12" dist="76200" dir="10800000">
                <a:srgbClr val="808080">
                  <a:alpha val="50000"/>
                </a:srgbClr>
              </a:prstShdw>
            </a:effectLst>
          </p:spPr>
          <p:txBody>
            <a:bodyPr lIns="0" tIns="108000" rIns="0"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800" dirty="0">
                  <a:solidFill>
                    <a:srgbClr val="FFFFFF"/>
                  </a:solidFill>
                </a:rPr>
                <a:t>季节性施工的安全教育</a:t>
              </a:r>
              <a:endParaRPr lang="zh-CN" altLang="en-US" sz="1800" dirty="0">
                <a:ea typeface="楷体_GB2312" pitchFamily="1" charset="-122"/>
              </a:endParaRPr>
            </a:p>
          </p:txBody>
        </p:sp>
      </p:grpSp>
    </p:spTree>
  </p:cSld>
  <p:clrMapOvr>
    <a:masterClrMapping/>
  </p:clrMapOvr>
  <p:transition>
    <p:blinds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b="0" dirty="0">
                <a:ea typeface="方正舒体" panose="02010601030101010101" pitchFamily="2" charset="-122"/>
              </a:rPr>
              <a:t>－－－－－－－－－－－－－－－－－－－－－－－－－－－－－</a:t>
            </a:r>
            <a:endParaRPr lang="zh-CN" altLang="en-US" sz="2000" b="0" dirty="0">
              <a:ea typeface="方正舒体" panose="02010601030101010101" pitchFamily="2" charset="-122"/>
            </a:endParaRPr>
          </a:p>
          <a:p>
            <a:pPr marL="0" lvl="0" indent="0" algn="ctr">
              <a:lnSpc>
                <a:spcPct val="100000"/>
              </a:lnSpc>
              <a:spcBef>
                <a:spcPct val="0"/>
              </a:spcBef>
            </a:pPr>
            <a:r>
              <a:rPr lang="zh-CN" altLang="en-US" sz="2000" b="0" dirty="0">
                <a:ea typeface="华文行楷" panose="02010800040101010101" pitchFamily="2" charset="-122"/>
              </a:rPr>
              <a:t> </a:t>
            </a:r>
            <a:endParaRPr lang="zh-CN" altLang="en-US" sz="2000" b="0" dirty="0">
              <a:ea typeface="华文行楷" panose="02010800040101010101" pitchFamily="2" charset="-122"/>
            </a:endParaRPr>
          </a:p>
        </p:txBody>
      </p:sp>
      <p:sp>
        <p:nvSpPr>
          <p:cNvPr id="136195" name="Rectangle 3"/>
          <p:cNvSpPr>
            <a:spLocks noGrp="1"/>
          </p:cNvSpPr>
          <p:nvPr>
            <p:ph type="body"/>
          </p:nvPr>
        </p:nvSpPr>
        <p:spPr>
          <a:xfrm>
            <a:off x="2209800" y="981075"/>
            <a:ext cx="7772400" cy="4886325"/>
          </a:xfrm>
        </p:spPr>
        <p:txBody>
          <a:bodyPr vert="horz" wrap="square" lIns="91440" tIns="45720" rIns="91440" bIns="45720" anchor="t" anchorCtr="0"/>
          <a:p>
            <a:pPr marL="0" indent="538480" eaLnBrk="1" hangingPunct="1"/>
            <a:r>
              <a:rPr lang="en-US" altLang="zh-CN" sz="2400" b="0" dirty="0">
                <a:latin typeface="宋体" panose="02010600030101010101" pitchFamily="2" charset="-122"/>
              </a:rPr>
              <a:t>1</a:t>
            </a:r>
            <a:r>
              <a:rPr lang="zh-CN" altLang="en-US" sz="2400" b="0" dirty="0">
                <a:latin typeface="宋体" panose="02010600030101010101" pitchFamily="2" charset="-122"/>
              </a:rPr>
              <a:t>）经常性的安全教育</a:t>
            </a:r>
            <a:endParaRPr lang="zh-CN" altLang="en-US" sz="2400" b="0" dirty="0">
              <a:latin typeface="宋体" panose="02010600030101010101" pitchFamily="2" charset="-122"/>
            </a:endParaRPr>
          </a:p>
          <a:p>
            <a:pPr marL="0" indent="538480" eaLnBrk="1" hangingPunct="1"/>
            <a:r>
              <a:rPr lang="zh-CN" altLang="en-US" sz="2400" b="0" dirty="0">
                <a:latin typeface="宋体" panose="02010600030101010101" pitchFamily="2" charset="-122"/>
              </a:rPr>
              <a:t>经常性的安全教育是施工现场开展安全教育的主要形。经常性安全教育的形式多样，包括：班前、安全知识竞赛、讲演、展览、黑板报、广播、录像等。</a:t>
            </a:r>
            <a:endParaRPr lang="zh-CN" altLang="en-US" sz="2400" b="0" dirty="0">
              <a:latin typeface="宋体" panose="02010600030101010101" pitchFamily="2" charset="-122"/>
            </a:endParaRPr>
          </a:p>
          <a:p>
            <a:pPr marL="0" indent="538480" eaLnBrk="1" hangingPunct="1"/>
            <a:r>
              <a:rPr lang="zh-CN" altLang="en-US" sz="2400" b="0" dirty="0">
                <a:latin typeface="宋体" panose="02010600030101010101" pitchFamily="2" charset="-122"/>
              </a:rPr>
              <a:t>经常性的安全教育须做到经常化、制度化，教育内容要突出一个新字，要结合当前工作的最新要求进行教育。安全教育不流于形式，注重实际效果。</a:t>
            </a:r>
            <a:endParaRPr lang="zh-CN" altLang="en-US" sz="2400" b="0" dirty="0">
              <a:latin typeface="宋体" panose="02010600030101010101" pitchFamily="2" charset="-122"/>
            </a:endParaRPr>
          </a:p>
        </p:txBody>
      </p:sp>
    </p:spTree>
  </p:cSld>
  <p:clrMapOvr>
    <a:masterClrMapping/>
  </p:clrMapOvr>
  <p:transition>
    <p:blinds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b="0" dirty="0">
                <a:ea typeface="方正舒体" panose="02010601030101010101" pitchFamily="2" charset="-122"/>
              </a:rPr>
              <a:t>－－－－－－－－－－－－－－－－－－－－－－－－－－－－－</a:t>
            </a:r>
            <a:endParaRPr lang="zh-CN" altLang="en-US" sz="2000" b="0" dirty="0">
              <a:ea typeface="方正舒体" panose="02010601030101010101" pitchFamily="2" charset="-122"/>
            </a:endParaRPr>
          </a:p>
          <a:p>
            <a:pPr marL="0" lvl="0" indent="0" algn="ctr">
              <a:lnSpc>
                <a:spcPct val="100000"/>
              </a:lnSpc>
              <a:spcBef>
                <a:spcPct val="0"/>
              </a:spcBef>
            </a:pPr>
            <a:r>
              <a:rPr lang="zh-CN" altLang="en-US" sz="2000" b="0" dirty="0">
                <a:ea typeface="华文行楷" panose="02010800040101010101" pitchFamily="2" charset="-122"/>
              </a:rPr>
              <a:t> </a:t>
            </a:r>
            <a:endParaRPr lang="zh-CN" altLang="en-US" sz="2000" b="0" dirty="0">
              <a:ea typeface="华文行楷" panose="02010800040101010101" pitchFamily="2" charset="-122"/>
            </a:endParaRPr>
          </a:p>
        </p:txBody>
      </p:sp>
      <p:sp>
        <p:nvSpPr>
          <p:cNvPr id="138243" name="Rectangle 3"/>
          <p:cNvSpPr>
            <a:spLocks noGrp="1"/>
          </p:cNvSpPr>
          <p:nvPr>
            <p:ph type="body"/>
          </p:nvPr>
        </p:nvSpPr>
        <p:spPr>
          <a:xfrm>
            <a:off x="2209800" y="908050"/>
            <a:ext cx="7772400" cy="4886325"/>
          </a:xfrm>
        </p:spPr>
        <p:txBody>
          <a:bodyPr vert="horz" wrap="square" lIns="91440" tIns="45720" rIns="91440" bIns="45720" anchor="t" anchorCtr="0"/>
          <a:p>
            <a:pPr marL="0" indent="538480" defTabSz="914400" eaLnBrk="1" hangingPunct="1">
              <a:tabLst>
                <a:tab pos="263525" algn="l"/>
              </a:tabLst>
            </a:pPr>
            <a:r>
              <a:rPr lang="en-US" altLang="zh-CN" sz="2400" b="0" dirty="0"/>
              <a:t>2</a:t>
            </a:r>
            <a:r>
              <a:rPr lang="zh-CN" altLang="en-US" sz="2400" b="0" dirty="0"/>
              <a:t>）季节性施工的安全教育</a:t>
            </a:r>
            <a:endParaRPr lang="zh-CN" altLang="en-US" sz="2400" b="0" dirty="0"/>
          </a:p>
          <a:p>
            <a:pPr marL="0" indent="538480" defTabSz="914400" eaLnBrk="1" hangingPunct="1">
              <a:tabLst>
                <a:tab pos="263525" algn="l"/>
              </a:tabLst>
            </a:pPr>
            <a:r>
              <a:rPr lang="zh-CN" altLang="en-US" sz="2400" b="0" dirty="0"/>
              <a:t>季节性施工主要是指夏季、冬季施工。</a:t>
            </a:r>
            <a:endParaRPr lang="zh-CN" altLang="en-US" sz="2400" b="0" dirty="0"/>
          </a:p>
        </p:txBody>
      </p:sp>
      <p:grpSp>
        <p:nvGrpSpPr>
          <p:cNvPr id="138244" name="Group 4"/>
          <p:cNvGrpSpPr/>
          <p:nvPr/>
        </p:nvGrpSpPr>
        <p:grpSpPr>
          <a:xfrm>
            <a:off x="3143250" y="1844675"/>
            <a:ext cx="6553200" cy="4321175"/>
            <a:chOff x="0" y="0"/>
            <a:chExt cx="6144" cy="3525"/>
          </a:xfrm>
        </p:grpSpPr>
        <p:sp>
          <p:nvSpPr>
            <p:cNvPr id="138245" name="AutoShape 5"/>
            <p:cNvSpPr>
              <a:spLocks noChangeAspect="1"/>
            </p:cNvSpPr>
            <p:nvPr/>
          </p:nvSpPr>
          <p:spPr>
            <a:xfrm>
              <a:off x="0" y="0"/>
              <a:ext cx="6144" cy="3525"/>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38246" name="AutoShape 6"/>
            <p:cNvSpPr/>
            <p:nvPr/>
          </p:nvSpPr>
          <p:spPr>
            <a:xfrm>
              <a:off x="1661" y="1933"/>
              <a:ext cx="2734" cy="1023"/>
            </a:xfrm>
            <a:prstGeom prst="downArrow">
              <a:avLst>
                <a:gd name="adj1" fmla="val 50000"/>
                <a:gd name="adj2" fmla="val 25000"/>
              </a:avLst>
            </a:prstGeom>
            <a:gradFill rotWithShape="1">
              <a:gsLst>
                <a:gs pos="0">
                  <a:srgbClr val="FFFFFF"/>
                </a:gs>
                <a:gs pos="100000">
                  <a:srgbClr val="99CC00"/>
                </a:gs>
              </a:gsLst>
              <a:lin ang="5400000" scaled="1"/>
              <a:tileRect/>
            </a:gradFill>
            <a:ln w="9525">
              <a:noFill/>
            </a:ln>
          </p:spPr>
          <p:txBody>
            <a:bodyPr vert="eaVert"/>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38247" name="AutoShape 47"/>
            <p:cNvSpPr/>
            <p:nvPr/>
          </p:nvSpPr>
          <p:spPr>
            <a:xfrm>
              <a:off x="332" y="0"/>
              <a:ext cx="2493" cy="2501"/>
            </a:xfrm>
            <a:prstGeom prst="roundRect">
              <a:avLst>
                <a:gd name="adj" fmla="val 11921"/>
              </a:avLst>
            </a:prstGeom>
            <a:gradFill rotWithShape="1">
              <a:gsLst>
                <a:gs pos="0">
                  <a:srgbClr val="BBE0E3"/>
                </a:gs>
                <a:gs pos="100000">
                  <a:srgbClr val="E5E5FF"/>
                </a:gs>
              </a:gsLst>
              <a:lin ang="5400000" scaled="1"/>
              <a:tileRect/>
            </a:gradFill>
            <a:ln w="25400" cap="flat" cmpd="sng">
              <a:solidFill>
                <a:srgbClr val="FFFFFF"/>
              </a:solidFill>
              <a:prstDash val="solid"/>
              <a:headEnd type="none" w="med" len="med"/>
              <a:tailEnd type="none" w="med" len="med"/>
            </a:ln>
            <a:effectLst>
              <a:outerShdw dist="53882" dir="2699999" algn="ctr" rotWithShape="0">
                <a:srgbClr val="000000">
                  <a:alpha val="50000"/>
                </a:srgbClr>
              </a:outerShdw>
            </a:effectLst>
          </p:spPr>
          <p:txBody>
            <a:bodyPr tIns="82800"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400" b="0" dirty="0"/>
                <a:t>夏季高温、炎热、多</a:t>
              </a:r>
              <a:endParaRPr lang="zh-CN" altLang="en-US" sz="1400" b="0" dirty="0"/>
            </a:p>
            <a:p>
              <a:pPr marL="0" lvl="0" indent="0" algn="just">
                <a:lnSpc>
                  <a:spcPct val="100000"/>
                </a:lnSpc>
                <a:spcBef>
                  <a:spcPct val="0"/>
                </a:spcBef>
              </a:pPr>
              <a:r>
                <a:rPr lang="zh-CN" altLang="en-US" sz="1400" b="0" dirty="0"/>
                <a:t>雷雨，是触电雷击、坍塌等事故的高发期；闷热的气候容易造成中暑，高温使得职工夜间休息不好，往往容易使人乏力、走神、瞌睡，容易引起伤害事故；工人为了解暑，到不明底细的河流中游泳，发生事故。</a:t>
              </a:r>
              <a:endParaRPr lang="zh-CN" altLang="en-US" sz="1400" b="0" dirty="0"/>
            </a:p>
          </p:txBody>
        </p:sp>
        <p:sp>
          <p:nvSpPr>
            <p:cNvPr id="138248" name="Freeform 48"/>
            <p:cNvSpPr/>
            <p:nvPr/>
          </p:nvSpPr>
          <p:spPr>
            <a:xfrm>
              <a:off x="415" y="114"/>
              <a:ext cx="1163" cy="935"/>
            </a:xfrm>
            <a:custGeom>
              <a:avLst/>
              <a:gdLst>
                <a:gd name="txL" fmla="*/ 0 w 596"/>
                <a:gd name="txT" fmla="*/ 0 h 598"/>
                <a:gd name="txR" fmla="*/ 596 w 596"/>
                <a:gd name="txB" fmla="*/ 598 h 598"/>
              </a:gdLst>
              <a:ahLst/>
              <a:cxnLst>
                <a:cxn ang="0">
                  <a:pos x="48354" y="0"/>
                </a:cxn>
                <a:cxn ang="0">
                  <a:pos x="0" y="6579"/>
                </a:cxn>
                <a:cxn ang="0">
                  <a:pos x="0" y="32899"/>
                </a:cxn>
                <a:cxn ang="0">
                  <a:pos x="66026" y="9717"/>
                </a:cxn>
                <a:cxn ang="0">
                  <a:pos x="241533" y="0"/>
                </a:cxn>
                <a:cxn ang="0">
                  <a:pos x="48354" y="0"/>
                </a:cxn>
              </a:cxnLst>
              <a:rect l="txL" t="txT" r="txR" b="tx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FCC99">
                    <a:alpha val="100000"/>
                  </a:srgbClr>
                </a:gs>
                <a:gs pos="100000">
                  <a:srgbClr val="FFFFFF">
                    <a:alpha val="100000"/>
                  </a:srgbClr>
                </a:gs>
              </a:gsLst>
              <a:lin ang="18900000" scaled="1"/>
              <a:tileRect/>
            </a:gradFill>
            <a:ln w="9525">
              <a:noFill/>
            </a:ln>
          </p:spPr>
          <p:txBody>
            <a:bodyPr/>
            <a:p>
              <a:endParaRPr lang="zh-CN" altLang="en-US"/>
            </a:p>
          </p:txBody>
        </p:sp>
        <p:sp>
          <p:nvSpPr>
            <p:cNvPr id="138249" name="AutoShape 54"/>
            <p:cNvSpPr/>
            <p:nvPr/>
          </p:nvSpPr>
          <p:spPr>
            <a:xfrm>
              <a:off x="3155" y="0"/>
              <a:ext cx="2491" cy="2501"/>
            </a:xfrm>
            <a:prstGeom prst="roundRect">
              <a:avLst>
                <a:gd name="adj" fmla="val 11921"/>
              </a:avLst>
            </a:prstGeom>
            <a:gradFill rotWithShape="1">
              <a:gsLst>
                <a:gs pos="0">
                  <a:srgbClr val="009999"/>
                </a:gs>
                <a:gs pos="100000">
                  <a:srgbClr val="691670"/>
                </a:gs>
              </a:gsLst>
              <a:lin ang="5400000" scaled="1"/>
              <a:tileRect/>
            </a:gradFill>
            <a:ln w="25400" cap="flat" cmpd="sng">
              <a:solidFill>
                <a:srgbClr val="FFFFFF"/>
              </a:solidFill>
              <a:prstDash val="solid"/>
              <a:headEnd type="none" w="med" len="med"/>
              <a:tailEnd type="none" w="med" len="med"/>
            </a:ln>
            <a:effectLst>
              <a:outerShdw dist="53882" dir="2699999" algn="ctr" rotWithShape="0">
                <a:srgbClr val="000000">
                  <a:alpha val="50000"/>
                </a:srgbClr>
              </a:outerShdw>
            </a:effectLst>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sz="1400" b="0" dirty="0">
                <a:ea typeface="楷体_GB2312" pitchFamily="1" charset="-122"/>
              </a:endParaRPr>
            </a:p>
          </p:txBody>
        </p:sp>
        <p:grpSp>
          <p:nvGrpSpPr>
            <p:cNvPr id="138250" name="Group 10"/>
            <p:cNvGrpSpPr/>
            <p:nvPr/>
          </p:nvGrpSpPr>
          <p:grpSpPr>
            <a:xfrm>
              <a:off x="3323" y="116"/>
              <a:ext cx="1074" cy="1547"/>
              <a:chOff x="0" y="0"/>
              <a:chExt cx="1146048" cy="1895856"/>
            </a:xfrm>
          </p:grpSpPr>
          <p:pic>
            <p:nvPicPr>
              <p:cNvPr id="138254" name="Freeform 55"/>
              <p:cNvPicPr/>
              <p:nvPr/>
            </p:nvPicPr>
            <p:blipFill>
              <a:blip r:embed="rId1"/>
              <a:stretch>
                <a:fillRect/>
              </a:stretch>
            </p:blipFill>
            <p:spPr>
              <a:xfrm>
                <a:off x="0" y="0"/>
                <a:ext cx="1146048" cy="1895856"/>
              </a:xfrm>
              <a:prstGeom prst="rect">
                <a:avLst/>
              </a:prstGeom>
              <a:noFill/>
              <a:ln w="9525">
                <a:noFill/>
              </a:ln>
            </p:spPr>
          </p:pic>
          <p:sp>
            <p:nvSpPr>
              <p:cNvPr id="138255" name="Text Box 12"/>
              <p:cNvSpPr txBox="1"/>
              <p:nvPr/>
            </p:nvSpPr>
            <p:spPr>
              <a:xfrm>
                <a:off x="-1878" y="-2872"/>
                <a:ext cx="1160463" cy="1920931"/>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sz="1400" b="0" dirty="0">
                  <a:ea typeface="楷体_GB2312" pitchFamily="1" charset="-122"/>
                </a:endParaRPr>
              </a:p>
            </p:txBody>
          </p:sp>
        </p:grpSp>
        <p:sp>
          <p:nvSpPr>
            <p:cNvPr id="138251" name="AutoShape 58"/>
            <p:cNvSpPr/>
            <p:nvPr/>
          </p:nvSpPr>
          <p:spPr>
            <a:xfrm>
              <a:off x="0" y="2956"/>
              <a:ext cx="6144" cy="567"/>
            </a:xfrm>
            <a:prstGeom prst="roundRect">
              <a:avLst>
                <a:gd name="adj" fmla="val 16667"/>
              </a:avLst>
            </a:prstGeom>
            <a:solidFill>
              <a:srgbClr val="FFFFFF"/>
            </a:solidFill>
            <a:ln w="38100" cap="flat" cmpd="sng">
              <a:solidFill>
                <a:srgbClr val="008000"/>
              </a:solidFill>
              <a:prstDash val="solid"/>
              <a:headEnd type="none" w="med" len="med"/>
              <a:tailEnd type="none" w="med" len="med"/>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sz="1400" b="0" dirty="0">
                <a:ea typeface="楷体_GB2312" pitchFamily="1" charset="-122"/>
              </a:endParaRPr>
            </a:p>
          </p:txBody>
        </p:sp>
        <p:sp>
          <p:nvSpPr>
            <p:cNvPr id="138252" name="Rectangle 59"/>
            <p:cNvSpPr/>
            <p:nvPr/>
          </p:nvSpPr>
          <p:spPr>
            <a:xfrm>
              <a:off x="166" y="2956"/>
              <a:ext cx="5853" cy="567"/>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400" b="0" dirty="0"/>
                <a:t>必须对安全管理工作进行调整，加强季节性施工的安全教育，即对员工进行有针对性的安全教育，使员工适合自然环境的变化，以确保安全生产。</a:t>
              </a:r>
              <a:endParaRPr lang="zh-CN" altLang="en-US" sz="1400" b="0" dirty="0">
                <a:ea typeface="楷体_GB2312" pitchFamily="1" charset="-122"/>
              </a:endParaRPr>
            </a:p>
          </p:txBody>
        </p:sp>
        <p:sp>
          <p:nvSpPr>
            <p:cNvPr id="138253" name="Rectangle 57"/>
            <p:cNvSpPr/>
            <p:nvPr/>
          </p:nvSpPr>
          <p:spPr>
            <a:xfrm>
              <a:off x="3398" y="33"/>
              <a:ext cx="2242" cy="2617"/>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endParaRPr lang="en-US" altLang="zh-CN" sz="1400" b="0" dirty="0">
                <a:solidFill>
                  <a:srgbClr val="FFFFFF"/>
                </a:solidFill>
              </a:endParaRPr>
            </a:p>
            <a:p>
              <a:pPr marL="0" lvl="0" indent="0" algn="just">
                <a:lnSpc>
                  <a:spcPct val="100000"/>
                </a:lnSpc>
                <a:spcBef>
                  <a:spcPct val="0"/>
                </a:spcBef>
              </a:pPr>
              <a:endParaRPr lang="en-US" altLang="zh-CN" sz="1400" b="0" dirty="0">
                <a:solidFill>
                  <a:schemeClr val="bg1"/>
                </a:solidFill>
              </a:endParaRPr>
            </a:p>
            <a:p>
              <a:pPr marL="0" lvl="0" indent="0" algn="just">
                <a:lnSpc>
                  <a:spcPct val="100000"/>
                </a:lnSpc>
                <a:spcBef>
                  <a:spcPct val="0"/>
                </a:spcBef>
              </a:pPr>
              <a:r>
                <a:rPr lang="zh-CN" altLang="en-US" sz="1400" b="0" dirty="0">
                  <a:solidFill>
                    <a:schemeClr val="bg1"/>
                  </a:solidFill>
                </a:rPr>
                <a:t>冬季气候干燥、寒冷且常常伴有大风和大雪，造成施工作业面及道路结冰打滑，给安全带来隐患；现场取暖，使用明火、接触易燃易爆物品的机会增多，又容易发生火灾、爆炸和中毒事故；冬季施工作业人员衣着笨重、反应迟钝，动作不灵敏，也容易发生事故。</a:t>
              </a:r>
              <a:endParaRPr lang="zh-CN" altLang="en-US" sz="1400" b="0" dirty="0">
                <a:solidFill>
                  <a:schemeClr val="bg1"/>
                </a:solidFill>
                <a:ea typeface="楷体_GB2312" pitchFamily="1" charset="-122"/>
              </a:endParaRPr>
            </a:p>
          </p:txBody>
        </p:sp>
      </p:grpSp>
    </p:spTree>
  </p:cSld>
  <p:clrMapOvr>
    <a:masterClrMapping/>
  </p:clrMapOvr>
  <p:transition>
    <p:blinds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b="0" dirty="0">
                <a:ea typeface="方正舒体" panose="02010601030101010101" pitchFamily="2" charset="-122"/>
              </a:rPr>
              <a:t>－－－－－－－－－－－－－－－－－－－－－－－－－－－－－</a:t>
            </a:r>
            <a:endParaRPr lang="zh-CN" altLang="en-US" sz="2000" b="0" dirty="0">
              <a:ea typeface="方正舒体" panose="02010601030101010101" pitchFamily="2" charset="-122"/>
            </a:endParaRPr>
          </a:p>
          <a:p>
            <a:pPr marL="0" lvl="0" indent="0" algn="ctr">
              <a:lnSpc>
                <a:spcPct val="100000"/>
              </a:lnSpc>
              <a:spcBef>
                <a:spcPct val="0"/>
              </a:spcBef>
            </a:pPr>
            <a:r>
              <a:rPr lang="zh-CN" altLang="en-US" sz="2000" b="0" dirty="0">
                <a:ea typeface="华文行楷" panose="02010800040101010101" pitchFamily="2" charset="-122"/>
              </a:rPr>
              <a:t> </a:t>
            </a:r>
            <a:endParaRPr lang="zh-CN" altLang="en-US" sz="2000" b="0" dirty="0">
              <a:ea typeface="华文行楷" panose="02010800040101010101" pitchFamily="2" charset="-122"/>
            </a:endParaRPr>
          </a:p>
        </p:txBody>
      </p:sp>
      <p:sp>
        <p:nvSpPr>
          <p:cNvPr id="140291" name="Rectangle 3"/>
          <p:cNvSpPr>
            <a:spLocks noGrp="1"/>
          </p:cNvSpPr>
          <p:nvPr>
            <p:ph type="body"/>
          </p:nvPr>
        </p:nvSpPr>
        <p:spPr>
          <a:xfrm>
            <a:off x="2209800" y="1052513"/>
            <a:ext cx="7772400" cy="4814887"/>
          </a:xfrm>
        </p:spPr>
        <p:txBody>
          <a:bodyPr vert="horz" wrap="square" lIns="91440" tIns="45720" rIns="91440" bIns="45720" anchor="t" anchorCtr="0"/>
          <a:p>
            <a:pPr marL="0" indent="538480" eaLnBrk="1" hangingPunct="1"/>
            <a:endParaRPr lang="en-US" altLang="zh-CN" sz="2400" b="0" dirty="0">
              <a:latin typeface="宋体" panose="02010600030101010101" pitchFamily="2" charset="-122"/>
            </a:endParaRPr>
          </a:p>
          <a:p>
            <a:pPr marL="0" indent="538480" eaLnBrk="1" hangingPunct="1"/>
            <a:r>
              <a:rPr lang="en-US" altLang="zh-CN" sz="2400" b="0" dirty="0">
                <a:latin typeface="宋体" panose="02010600030101010101" pitchFamily="2" charset="-122"/>
              </a:rPr>
              <a:t>3</a:t>
            </a:r>
            <a:r>
              <a:rPr lang="zh-CN" altLang="en-US" sz="2400" b="0" dirty="0">
                <a:latin typeface="宋体" panose="02010600030101010101" pitchFamily="2" charset="-122"/>
              </a:rPr>
              <a:t>）节假日加班的安全教育</a:t>
            </a:r>
            <a:endParaRPr lang="zh-CN" altLang="en-US" sz="2400" b="0" dirty="0">
              <a:latin typeface="宋体" panose="02010600030101010101" pitchFamily="2" charset="-122"/>
            </a:endParaRPr>
          </a:p>
          <a:p>
            <a:pPr marL="0" indent="538480" eaLnBrk="1" hangingPunct="1"/>
            <a:r>
              <a:rPr lang="zh-CN" altLang="en-US" sz="2400" b="0" dirty="0">
                <a:latin typeface="宋体" panose="02010600030101010101" pitchFamily="2" charset="-122"/>
              </a:rPr>
              <a:t>节假日期间，大部分单位及员工已经放假，因此往往影响加班员工的思想和工作情绪，造成思想不集中，注意力分散等不安全隐患，加强对部分员工的安全教育是非常必要的。</a:t>
            </a:r>
            <a:endParaRPr lang="zh-CN" altLang="en-US" sz="2400" b="0" dirty="0">
              <a:latin typeface="宋体" panose="02010600030101010101" pitchFamily="2" charset="-122"/>
            </a:endParaRPr>
          </a:p>
        </p:txBody>
      </p:sp>
    </p:spTree>
  </p:cSld>
  <p:clrMapOvr>
    <a:masterClrMapping/>
  </p:clrMapOvr>
  <p:transition>
    <p:blinds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142339" name="Rectangle 3"/>
          <p:cNvSpPr>
            <a:spLocks noGrp="1"/>
          </p:cNvSpPr>
          <p:nvPr>
            <p:ph type="body"/>
          </p:nvPr>
        </p:nvSpPr>
        <p:spPr>
          <a:xfrm>
            <a:off x="2209800" y="1711325"/>
            <a:ext cx="7772400" cy="2725738"/>
          </a:xfrm>
        </p:spPr>
        <p:txBody>
          <a:bodyPr vert="horz" wrap="square" lIns="91440" tIns="45720" rIns="91440" bIns="45720" anchor="t" anchorCtr="0"/>
          <a:p>
            <a:pPr marL="0" indent="538480" eaLnBrk="1" hangingPunct="1"/>
            <a:r>
              <a:rPr lang="zh-CN" altLang="en-US" sz="2400" b="0" dirty="0"/>
              <a:t>（</a:t>
            </a:r>
            <a:r>
              <a:rPr lang="en-US" altLang="zh-CN" sz="2400" b="0" dirty="0"/>
              <a:t>1</a:t>
            </a:r>
            <a:r>
              <a:rPr lang="zh-CN" altLang="en-US" sz="2400" b="0" dirty="0"/>
              <a:t>）制定安全培训计划</a:t>
            </a:r>
            <a:endParaRPr lang="zh-CN" altLang="en-US" sz="2400" b="0" dirty="0"/>
          </a:p>
          <a:p>
            <a:pPr marL="0" indent="538480" eaLnBrk="1" hangingPunct="1"/>
            <a:r>
              <a:rPr lang="zh-CN" altLang="en-US" sz="2400" b="0" dirty="0"/>
              <a:t>企业必须依据年度承接任务的情况编制企业的安全教育与培训计划。安全教育培训计划要确定培训内容，培训的对象和时间。</a:t>
            </a:r>
            <a:endParaRPr lang="zh-CN" altLang="en-US" sz="2400" b="0" dirty="0"/>
          </a:p>
        </p:txBody>
      </p:sp>
      <p:sp>
        <p:nvSpPr>
          <p:cNvPr id="4" name="矩形 3"/>
          <p:cNvSpPr/>
          <p:nvPr/>
        </p:nvSpPr>
        <p:spPr>
          <a:xfrm>
            <a:off x="2737032" y="1151023"/>
            <a:ext cx="4871136"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3.5.3 </a:t>
            </a:r>
            <a:r>
              <a:rPr kumimoji="1" lang="en-US" altLang="zh-CN" sz="2800" b="1" i="0" u="none" strike="noStrike" kern="1200" cap="all" spc="0" normalizeH="0" baseline="0" noProof="0" dirty="0" err="1">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安全培训</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实施与考核</a:t>
            </a:r>
            <a:endPar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blinds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b="0" dirty="0">
                <a:ea typeface="方正舒体" panose="02010601030101010101" pitchFamily="2" charset="-122"/>
              </a:rPr>
              <a:t>－－－－－－－－－－－－－－－－－－－－－－－－－－－－－</a:t>
            </a:r>
            <a:endParaRPr lang="zh-CN" altLang="en-US" sz="2000" b="0" dirty="0">
              <a:ea typeface="方正舒体" panose="02010601030101010101" pitchFamily="2" charset="-122"/>
            </a:endParaRPr>
          </a:p>
          <a:p>
            <a:pPr marL="0" lvl="0" indent="0" algn="ctr">
              <a:lnSpc>
                <a:spcPct val="100000"/>
              </a:lnSpc>
              <a:spcBef>
                <a:spcPct val="0"/>
              </a:spcBef>
            </a:pPr>
            <a:r>
              <a:rPr lang="zh-CN" altLang="en-US" sz="2000" b="0" dirty="0">
                <a:ea typeface="华文行楷" panose="02010800040101010101" pitchFamily="2" charset="-122"/>
              </a:rPr>
              <a:t> </a:t>
            </a:r>
            <a:endParaRPr lang="zh-CN" altLang="en-US" sz="2000" b="0" dirty="0">
              <a:ea typeface="华文行楷" panose="02010800040101010101" pitchFamily="2" charset="-122"/>
            </a:endParaRPr>
          </a:p>
        </p:txBody>
      </p:sp>
      <p:sp>
        <p:nvSpPr>
          <p:cNvPr id="144387" name="Rectangle 3"/>
          <p:cNvSpPr>
            <a:spLocks noGrp="1"/>
          </p:cNvSpPr>
          <p:nvPr>
            <p:ph type="body"/>
          </p:nvPr>
        </p:nvSpPr>
        <p:spPr>
          <a:xfrm>
            <a:off x="2209800" y="1052513"/>
            <a:ext cx="7772400" cy="4814887"/>
          </a:xfrm>
        </p:spPr>
        <p:txBody>
          <a:bodyPr vert="horz" wrap="square" lIns="91440" tIns="45720" rIns="91440" bIns="45720" anchor="t" anchorCtr="0"/>
          <a:p>
            <a:pPr marL="0" indent="533400" eaLnBrk="1" hangingPunct="1"/>
            <a:r>
              <a:rPr lang="zh-CN" altLang="en-US" sz="2400" b="0" dirty="0">
                <a:latin typeface="宋体" panose="02010600030101010101" pitchFamily="2" charset="-122"/>
              </a:rPr>
              <a:t>（</a:t>
            </a:r>
            <a:r>
              <a:rPr lang="en-US" altLang="zh-CN" sz="2400" b="0" dirty="0">
                <a:latin typeface="宋体" panose="02010600030101010101" pitchFamily="2" charset="-122"/>
              </a:rPr>
              <a:t>2</a:t>
            </a:r>
            <a:r>
              <a:rPr lang="zh-CN" altLang="en-US" sz="2400" b="0" dirty="0">
                <a:latin typeface="宋体" panose="02010600030101010101" pitchFamily="2" charset="-122"/>
              </a:rPr>
              <a:t>）选择安全培训方式</a:t>
            </a:r>
            <a:endParaRPr lang="zh-CN" altLang="en-US" sz="2400" b="0" dirty="0">
              <a:latin typeface="宋体" panose="02010600030101010101" pitchFamily="2" charset="-122"/>
            </a:endParaRPr>
          </a:p>
          <a:p>
            <a:pPr marL="0" indent="533400" eaLnBrk="1" hangingPunct="1"/>
            <a:r>
              <a:rPr lang="zh-CN" altLang="en-US" sz="2400" b="0" dirty="0">
                <a:latin typeface="宋体" panose="02010600030101010101" pitchFamily="2" charset="-122"/>
              </a:rPr>
              <a:t>目前安全教育和培训的教学方法，主要是沿袭传统的课堂教学方法，“教师讲，学员听”，如果是对于管理人员，一般具有丰富实践经验，有的员工在某些问题上的见解，不一定不如某些教师，因此，应积极研究和推广交互式教学等现代培训方法。从培训手段看，目前多数还是授课的传统手段，运用多媒体技术开展培训的不太普遍。从解决行业内较大的培训需求和培训资源相对不足的矛盾看，采取多媒体技术开展培训，大范围开展培训势在必行。</a:t>
            </a:r>
            <a:endParaRPr lang="zh-CN" altLang="en-US" sz="2400" b="0" dirty="0">
              <a:latin typeface="宋体" panose="02010600030101010101" pitchFamily="2" charset="-122"/>
            </a:endParaRPr>
          </a:p>
        </p:txBody>
      </p:sp>
    </p:spTree>
  </p:cSld>
  <p:clrMapOvr>
    <a:masterClrMapping/>
  </p:clrMapOvr>
  <p:transition>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5619" name="Rectangle 3"/>
          <p:cNvSpPr>
            <a:spLocks noGrp="1" noChangeArrowheads="1"/>
          </p:cNvSpPr>
          <p:nvPr>
            <p:ph idx="1"/>
          </p:nvPr>
        </p:nvSpPr>
        <p:spPr>
          <a:xfrm>
            <a:off x="2209800" y="1981200"/>
            <a:ext cx="7772400" cy="3679825"/>
          </a:xfrm>
        </p:spPr>
        <p:txBody>
          <a:bodyPr vert="horz" wrap="square" lIns="91440" tIns="45720" rIns="91440" bIns="45720" numCol="1" anchor="t" anchorCtr="0" compatLnSpc="1"/>
          <a:lstStyle/>
          <a:p>
            <a:pPr marL="0" marR="0" lvl="0" indent="533400" algn="l" defTabSz="914400" rtl="0" eaLnBrk="1" fontAlgn="base" latinLnBrk="0" hangingPunct="1">
              <a:lnSpc>
                <a:spcPct val="150000"/>
              </a:lnSpc>
              <a:spcBef>
                <a:spcPct val="20000"/>
              </a:spcBef>
              <a:spcAft>
                <a:spcPct val="0"/>
              </a:spcAft>
              <a:buClrTx/>
              <a:buSzTx/>
              <a:buFont typeface="Wingdings" panose="05000000000000000000" pitchFamily="2" charset="2"/>
              <a:buChar char="u"/>
              <a:defRPr/>
            </a:pPr>
            <a:r>
              <a:rPr kumimoji="0" lang="zh-CN" altLang="en-US" sz="2400" b="1" i="0" u="none" strike="noStrike" kern="0" cap="none" spc="0" normalizeH="0" baseline="0" noProof="0" dirty="0">
                <a:ln>
                  <a:noFill/>
                </a:ln>
                <a:solidFill>
                  <a:srgbClr val="0000FF"/>
                </a:solidFill>
                <a:effectLst/>
                <a:uLnTx/>
                <a:uFillTx/>
                <a:latin typeface="+mn-lt"/>
                <a:ea typeface="+mn-ea"/>
                <a:cs typeface="+mn-cs"/>
              </a:rPr>
              <a:t>自然环境复杂，潜在的安全风险大</a:t>
            </a:r>
            <a:r>
              <a:rPr kumimoji="0" lang="zh-CN" altLang="en-US" sz="2400" b="1" i="0" u="none" strike="noStrike" kern="0" cap="none" spc="0" normalizeH="0" baseline="0" noProof="0" dirty="0">
                <a:ln>
                  <a:noFill/>
                </a:ln>
                <a:solidFill>
                  <a:schemeClr val="tx1"/>
                </a:solidFill>
                <a:effectLst/>
                <a:uLnTx/>
                <a:uFillTx/>
                <a:latin typeface="+mn-ea"/>
                <a:ea typeface="+mn-ea"/>
                <a:cs typeface="+mn-cs"/>
              </a:rPr>
              <a:t>：</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地质</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条件复杂，施工环境受气象条件影响而引发自然灾害的可能性大</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a:t>
            </a:r>
            <a:endParaRPr kumimoji="0" lang="en-US" altLang="zh-CN" sz="2400" b="1" i="0" u="none" strike="noStrike" kern="0" cap="none" spc="0" normalizeH="0" baseline="0" noProof="0" dirty="0">
              <a:ln>
                <a:noFill/>
              </a:ln>
              <a:solidFill>
                <a:schemeClr val="tx1"/>
              </a:solidFill>
              <a:effectLst/>
              <a:uLnTx/>
              <a:uFillTx/>
              <a:latin typeface="+mn-ea"/>
              <a:ea typeface="+mn-ea"/>
              <a:cs typeface="+mn-cs"/>
            </a:endParaRPr>
          </a:p>
          <a:p>
            <a:pPr marL="0" marR="0" lvl="0" indent="533400" algn="l" defTabSz="914400" rtl="0" eaLnBrk="1" fontAlgn="base" latinLnBrk="0" hangingPunct="1">
              <a:lnSpc>
                <a:spcPct val="150000"/>
              </a:lnSpc>
              <a:spcBef>
                <a:spcPct val="20000"/>
              </a:spcBef>
              <a:spcAft>
                <a:spcPct val="0"/>
              </a:spcAft>
              <a:buClrTx/>
              <a:buSzTx/>
              <a:buFont typeface="Wingdings" panose="05000000000000000000" pitchFamily="2" charset="2"/>
              <a:buChar char="u"/>
              <a:defRPr/>
            </a:pPr>
            <a:r>
              <a:rPr kumimoji="0" lang="zh-CN" altLang="en-US" sz="2400" b="1" i="0" u="none" strike="noStrike" kern="0" cap="none" spc="0" normalizeH="0" baseline="0" noProof="0" dirty="0">
                <a:ln>
                  <a:noFill/>
                </a:ln>
                <a:solidFill>
                  <a:srgbClr val="0000FF"/>
                </a:solidFill>
                <a:effectLst/>
                <a:uLnTx/>
                <a:uFillTx/>
                <a:latin typeface="+mn-lt"/>
                <a:ea typeface="+mn-ea"/>
                <a:cs typeface="+mn-cs"/>
              </a:rPr>
              <a:t>环境恶劣，工作条件艰苦，受环境变化影响较大</a:t>
            </a:r>
            <a:r>
              <a:rPr kumimoji="0" lang="zh-CN" altLang="en-US" sz="2400" b="1" i="0" u="none" strike="noStrike" kern="0" cap="none" spc="0" normalizeH="0" baseline="0" noProof="0" dirty="0">
                <a:ln>
                  <a:noFill/>
                </a:ln>
                <a:solidFill>
                  <a:schemeClr val="tx1"/>
                </a:solidFill>
                <a:effectLst/>
                <a:uLnTx/>
                <a:uFillTx/>
                <a:latin typeface="+mn-ea"/>
                <a:ea typeface="+mn-ea"/>
                <a:cs typeface="+mn-cs"/>
              </a:rPr>
              <a:t>：</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约</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70%</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的工作属露天作业，约</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50%</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的工作属高处作业，易发生高处坠落等伤亡事故。地处深山峡谷的水利工程建设还受滑坡、坍塌等事故的威胁</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a:t>
            </a:r>
            <a:endParaRPr kumimoji="0" lang="zh-CN" altLang="en-US" sz="2400" b="1" i="0" u="none" strike="noStrike" kern="0" cap="none" spc="0" normalizeH="0" baseline="0" noProof="0" dirty="0">
              <a:ln>
                <a:noFill/>
              </a:ln>
              <a:solidFill>
                <a:schemeClr val="tx1"/>
              </a:solidFill>
              <a:effectLst/>
              <a:uLnTx/>
              <a:uFillTx/>
              <a:latin typeface="+mn-lt"/>
              <a:ea typeface="+mn-ea"/>
              <a:cs typeface="+mn-cs"/>
            </a:endParaRPr>
          </a:p>
        </p:txBody>
      </p:sp>
      <p:sp>
        <p:nvSpPr>
          <p:cNvPr id="10244" name="Rectangle 4"/>
          <p:cNvSpPr>
            <a:spLocks noGrp="1" noChangeArrowheads="1"/>
          </p:cNvSpPr>
          <p:nvPr>
            <p:ph type="title"/>
          </p:nvPr>
        </p:nvSpPr>
        <p:spPr bwMode="auto">
          <a:xfrm>
            <a:off x="2279650" y="1033621"/>
            <a:ext cx="7772400" cy="521970"/>
          </a:xfrm>
          <a:effectLst/>
          <a:sp3d prstMaterial="plastic"/>
        </p:spPr>
        <p:txBody>
          <a:bodyPr vert="horz" wrap="square" lIns="91440" tIns="45720" rIns="91440" bIns="45720" numCol="1" anchor="ctr" anchorCtr="0" compatLnSpc="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a:ln w="0"/>
                <a:solidFill>
                  <a:srgbClr val="002060"/>
                </a:solidFill>
                <a:effectLst>
                  <a:reflection blurRad="12700" stA="50000" endPos="50000" dist="5000" dir="5400000" sy="-100000" rotWithShape="0"/>
                </a:effectLst>
                <a:uLnTx/>
                <a:uFillTx/>
                <a:latin typeface="+mj-lt"/>
                <a:ea typeface="楷体_GB2312" pitchFamily="1" charset="-122"/>
                <a:cs typeface="+mn-cs"/>
              </a:rPr>
              <a:t>1.2</a:t>
            </a:r>
            <a:r>
              <a:rPr kumimoji="1" lang="zh-CN" altLang="en-US" sz="2800" b="1" i="0" u="none" strike="noStrike" kern="1200" cap="all" spc="0" normalizeH="0" baseline="0" noProof="0">
                <a:ln w="0"/>
                <a:solidFill>
                  <a:srgbClr val="002060"/>
                </a:solidFill>
                <a:effectLst>
                  <a:reflection blurRad="12700" stA="50000" endPos="50000" dist="5000" dir="5400000" sy="-100000" rotWithShape="0"/>
                </a:effectLst>
                <a:uLnTx/>
                <a:uFillTx/>
                <a:latin typeface="+mj-lt"/>
                <a:ea typeface="楷体_GB2312" pitchFamily="1" charset="-122"/>
                <a:cs typeface="+mn-cs"/>
              </a:rPr>
              <a:t>水利工程安全生产特点</a:t>
            </a:r>
            <a:endParaRPr kumimoji="1" lang="zh-CN" altLang="en-US" sz="2800" b="1" i="0" u="none" strike="noStrike" kern="1200" cap="all" spc="0" normalizeH="0" baseline="0" noProof="0">
              <a:ln w="0"/>
              <a:solidFill>
                <a:srgbClr val="002060"/>
              </a:solidFill>
              <a:effectLst>
                <a:reflection blurRad="12700" stA="50000" endPos="50000" dist="5000" dir="5400000" sy="-100000" rotWithShape="0"/>
              </a:effectLst>
              <a:uLnTx/>
              <a:uFillTx/>
              <a:latin typeface="+mj-lt"/>
              <a:ea typeface="楷体_GB2312" pitchFamily="1" charset="-122"/>
              <a:cs typeface="+mn-cs"/>
            </a:endParaRPr>
          </a:p>
        </p:txBody>
      </p:sp>
    </p:spTree>
  </p:cSld>
  <p:clrMapOvr>
    <a:masterClrMapping/>
  </p:clrMapOvr>
  <p:transition>
    <p:blinds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146435" name="Rectangle 3"/>
          <p:cNvSpPr>
            <a:spLocks noGrp="1"/>
          </p:cNvSpPr>
          <p:nvPr>
            <p:ph type="body"/>
          </p:nvPr>
        </p:nvSpPr>
        <p:spPr>
          <a:xfrm>
            <a:off x="2209800" y="908050"/>
            <a:ext cx="7772400" cy="4959350"/>
          </a:xfrm>
        </p:spPr>
        <p:txBody>
          <a:bodyPr vert="horz" wrap="square" lIns="91440" tIns="45720" rIns="91440" bIns="45720" anchor="t" anchorCtr="0"/>
          <a:p>
            <a:pPr marL="0" indent="538480" eaLnBrk="1" hangingPunct="1"/>
            <a:r>
              <a:rPr lang="zh-CN" altLang="en-US" sz="2400" b="0" dirty="0">
                <a:latin typeface="宋体" panose="02010600030101010101" pitchFamily="2" charset="-122"/>
              </a:rPr>
              <a:t>（</a:t>
            </a:r>
            <a:r>
              <a:rPr lang="en-US" altLang="zh-CN" sz="2400" b="0" dirty="0">
                <a:latin typeface="宋体" panose="02010600030101010101" pitchFamily="2" charset="-122"/>
              </a:rPr>
              <a:t>3</a:t>
            </a:r>
            <a:r>
              <a:rPr lang="zh-CN" altLang="en-US" sz="2400" b="0" dirty="0">
                <a:latin typeface="宋体" panose="02010600030101010101" pitchFamily="2" charset="-122"/>
              </a:rPr>
              <a:t>）安全培训考核</a:t>
            </a:r>
            <a:endParaRPr lang="zh-CN" altLang="en-US" sz="2400" b="0" dirty="0">
              <a:latin typeface="宋体" panose="02010600030101010101" pitchFamily="2" charset="-122"/>
            </a:endParaRPr>
          </a:p>
          <a:p>
            <a:pPr marL="0" indent="538480" eaLnBrk="1" hangingPunct="1"/>
            <a:r>
              <a:rPr lang="zh-CN" altLang="en-US" sz="2400" b="0" dirty="0">
                <a:latin typeface="宋体" panose="02010600030101010101" pitchFamily="2" charset="-122"/>
              </a:rPr>
              <a:t>考核是评价培训效果的重要环节，依据考核结果，可以评定员工接受培训的认知的程度和采用的教育与培训方式的适宜程度，也是改进安全与培训效果的重要输入信息。考核的形式一般主要有以下几种：</a:t>
            </a:r>
            <a:endParaRPr lang="zh-CN" altLang="en-US" sz="2400" b="0" dirty="0">
              <a:latin typeface="宋体" panose="02010600030101010101" pitchFamily="2" charset="-122"/>
            </a:endParaRPr>
          </a:p>
        </p:txBody>
      </p:sp>
      <p:grpSp>
        <p:nvGrpSpPr>
          <p:cNvPr id="146436" name="Group 4"/>
          <p:cNvGrpSpPr/>
          <p:nvPr/>
        </p:nvGrpSpPr>
        <p:grpSpPr>
          <a:xfrm>
            <a:off x="2767114" y="3068638"/>
            <a:ext cx="6784874" cy="3240087"/>
            <a:chOff x="-15" y="0"/>
            <a:chExt cx="6452" cy="2423"/>
          </a:xfrm>
        </p:grpSpPr>
        <p:sp>
          <p:nvSpPr>
            <p:cNvPr id="146437" name="AutoShape 5"/>
            <p:cNvSpPr>
              <a:spLocks noChangeAspect="1"/>
            </p:cNvSpPr>
            <p:nvPr/>
          </p:nvSpPr>
          <p:spPr>
            <a:xfrm>
              <a:off x="0" y="0"/>
              <a:ext cx="6437" cy="2423"/>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46438" name="AutoShape 6"/>
            <p:cNvSpPr/>
            <p:nvPr/>
          </p:nvSpPr>
          <p:spPr>
            <a:xfrm flipV="1">
              <a:off x="84" y="231"/>
              <a:ext cx="1770" cy="692"/>
            </a:xfrm>
            <a:prstGeom prst="triangle">
              <a:avLst>
                <a:gd name="adj" fmla="val 50000"/>
              </a:avLst>
            </a:prstGeom>
            <a:gradFill rotWithShape="1">
              <a:gsLst>
                <a:gs pos="0">
                  <a:srgbClr val="333399"/>
                </a:gs>
                <a:gs pos="100000">
                  <a:srgbClr val="FFFFFF"/>
                </a:gs>
              </a:gsLst>
              <a:lin ang="5400000" scaled="1"/>
              <a:tileRect/>
            </a:gra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46439" name="AutoShape 7"/>
            <p:cNvSpPr/>
            <p:nvPr/>
          </p:nvSpPr>
          <p:spPr>
            <a:xfrm flipV="1">
              <a:off x="2133" y="234"/>
              <a:ext cx="1916" cy="703"/>
            </a:xfrm>
            <a:prstGeom prst="triangle">
              <a:avLst>
                <a:gd name="adj" fmla="val 50000"/>
              </a:avLst>
            </a:prstGeom>
            <a:gradFill rotWithShape="1">
              <a:gsLst>
                <a:gs pos="0">
                  <a:srgbClr val="BBE0E3"/>
                </a:gs>
                <a:gs pos="100000">
                  <a:srgbClr val="FFFFFF"/>
                </a:gs>
              </a:gsLst>
              <a:lin ang="5400000" scaled="1"/>
              <a:tileRect/>
            </a:grad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46440" name="AutoShape 8"/>
            <p:cNvSpPr/>
            <p:nvPr/>
          </p:nvSpPr>
          <p:spPr>
            <a:xfrm flipV="1">
              <a:off x="4381" y="231"/>
              <a:ext cx="1916" cy="658"/>
            </a:xfrm>
            <a:prstGeom prst="triangle">
              <a:avLst>
                <a:gd name="adj" fmla="val 50000"/>
              </a:avLst>
            </a:prstGeom>
            <a:gradFill rotWithShape="1">
              <a:gsLst>
                <a:gs pos="0">
                  <a:srgbClr val="009999"/>
                </a:gs>
                <a:gs pos="100000">
                  <a:srgbClr val="FFFFFF"/>
                </a:gs>
              </a:gsLst>
              <a:lin ang="5400000" scaled="1"/>
              <a:tileRect/>
            </a:grad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nvGrpSpPr>
            <p:cNvPr id="146441" name="Group 9"/>
            <p:cNvGrpSpPr/>
            <p:nvPr/>
          </p:nvGrpSpPr>
          <p:grpSpPr>
            <a:xfrm>
              <a:off x="-15" y="910"/>
              <a:ext cx="1988" cy="1286"/>
              <a:chOff x="0" y="0"/>
              <a:chExt cx="2090928" cy="1719072"/>
            </a:xfrm>
          </p:grpSpPr>
          <p:pic>
            <p:nvPicPr>
              <p:cNvPr id="146478" name="AutoShape 9"/>
              <p:cNvPicPr/>
              <p:nvPr/>
            </p:nvPicPr>
            <p:blipFill>
              <a:blip r:embed="rId1"/>
              <a:stretch>
                <a:fillRect/>
              </a:stretch>
            </p:blipFill>
            <p:spPr>
              <a:xfrm>
                <a:off x="0" y="0"/>
                <a:ext cx="2090928" cy="1719072"/>
              </a:xfrm>
              <a:prstGeom prst="rect">
                <a:avLst/>
              </a:prstGeom>
              <a:noFill/>
              <a:ln w="9525">
                <a:noFill/>
              </a:ln>
            </p:spPr>
          </p:pic>
          <p:sp>
            <p:nvSpPr>
              <p:cNvPr id="146479" name="Text Box 11"/>
              <p:cNvSpPr txBox="1"/>
              <p:nvPr/>
            </p:nvSpPr>
            <p:spPr>
              <a:xfrm rot="5400000">
                <a:off x="301720" y="-72973"/>
                <a:ext cx="1486186" cy="1862980"/>
              </a:xfrm>
              <a:prstGeom prst="rect">
                <a:avLst/>
              </a:prstGeom>
              <a:no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
          <p:nvSpPr>
            <p:cNvPr id="146442" name="Freeform 10"/>
            <p:cNvSpPr/>
            <p:nvPr/>
          </p:nvSpPr>
          <p:spPr>
            <a:xfrm>
              <a:off x="0" y="923"/>
              <a:ext cx="1936" cy="452"/>
            </a:xfrm>
            <a:custGeom>
              <a:avLst/>
              <a:gdLst/>
              <a:ahLst/>
              <a:cxnLst>
                <a:cxn ang="0">
                  <a:pos x="223" y="11073"/>
                </a:cxn>
                <a:cxn ang="0">
                  <a:pos x="939" y="6476"/>
                </a:cxn>
                <a:cxn ang="0">
                  <a:pos x="7631" y="806"/>
                </a:cxn>
                <a:cxn ang="0">
                  <a:pos x="16025" y="403"/>
                </a:cxn>
                <a:cxn ang="0">
                  <a:pos x="41441" y="445"/>
                </a:cxn>
                <a:cxn ang="0">
                  <a:pos x="47565" y="512"/>
                </a:cxn>
                <a:cxn ang="0">
                  <a:pos x="56007" y="6920"/>
                </a:cxn>
                <a:cxn ang="0">
                  <a:pos x="56278" y="11066"/>
                </a:cxn>
                <a:cxn ang="0">
                  <a:pos x="223" y="11073"/>
                </a:cxn>
              </a:cxnLst>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rgbClr val="333399">
                <a:alpha val="50195"/>
              </a:srgbClr>
            </a:solidFill>
            <a:ln w="9525">
              <a:noFill/>
            </a:ln>
          </p:spPr>
          <p:txBody>
            <a:bodyPr/>
            <a:p>
              <a:endParaRPr lang="zh-CN" altLang="en-US"/>
            </a:p>
          </p:txBody>
        </p:sp>
        <p:sp>
          <p:nvSpPr>
            <p:cNvPr id="146443" name="Rectangle 11"/>
            <p:cNvSpPr/>
            <p:nvPr/>
          </p:nvSpPr>
          <p:spPr>
            <a:xfrm>
              <a:off x="84" y="1038"/>
              <a:ext cx="1685" cy="348"/>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600" dirty="0"/>
                <a:t>普及性培训</a:t>
              </a:r>
              <a:endParaRPr lang="zh-CN" altLang="en-US" sz="1600" dirty="0">
                <a:ea typeface="楷体_GB2312" pitchFamily="1" charset="-122"/>
              </a:endParaRPr>
            </a:p>
          </p:txBody>
        </p:sp>
        <p:sp>
          <p:nvSpPr>
            <p:cNvPr id="146444" name="Text Box 12"/>
            <p:cNvSpPr txBox="1"/>
            <p:nvPr/>
          </p:nvSpPr>
          <p:spPr>
            <a:xfrm>
              <a:off x="0" y="1384"/>
              <a:ext cx="1940" cy="436"/>
            </a:xfrm>
            <a:prstGeom prst="rect">
              <a:avLst/>
            </a:prstGeom>
            <a:noFill/>
            <a:ln w="9525">
              <a:noFill/>
            </a:ln>
          </p:spPr>
          <p:txBody>
            <a:bodyPr>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如：针对一般性操作工人的安全教育培训</a:t>
              </a:r>
              <a:endParaRPr lang="zh-CN" altLang="en-US" sz="1600" dirty="0">
                <a:ea typeface="楷体_GB2312" pitchFamily="1" charset="-122"/>
              </a:endParaRPr>
            </a:p>
          </p:txBody>
        </p:sp>
        <p:grpSp>
          <p:nvGrpSpPr>
            <p:cNvPr id="146445" name="Group 15"/>
            <p:cNvGrpSpPr/>
            <p:nvPr/>
          </p:nvGrpSpPr>
          <p:grpSpPr>
            <a:xfrm>
              <a:off x="2159" y="924"/>
              <a:ext cx="1994" cy="1281"/>
              <a:chOff x="0" y="0"/>
              <a:chExt cx="2097024" cy="1712976"/>
            </a:xfrm>
          </p:grpSpPr>
          <p:pic>
            <p:nvPicPr>
              <p:cNvPr id="146476" name="AutoShape 13"/>
              <p:cNvPicPr/>
              <p:nvPr/>
            </p:nvPicPr>
            <p:blipFill>
              <a:blip r:embed="rId2"/>
              <a:stretch>
                <a:fillRect/>
              </a:stretch>
            </p:blipFill>
            <p:spPr>
              <a:xfrm>
                <a:off x="0" y="0"/>
                <a:ext cx="2097024" cy="1712976"/>
              </a:xfrm>
              <a:prstGeom prst="rect">
                <a:avLst/>
              </a:prstGeom>
              <a:noFill/>
              <a:ln w="9525">
                <a:noFill/>
              </a:ln>
            </p:spPr>
          </p:pic>
          <p:sp>
            <p:nvSpPr>
              <p:cNvPr id="146477" name="Text Box 17"/>
              <p:cNvSpPr txBox="1"/>
              <p:nvPr/>
            </p:nvSpPr>
            <p:spPr>
              <a:xfrm rot="5400000">
                <a:off x="308449" y="-76436"/>
                <a:ext cx="1481461" cy="1866759"/>
              </a:xfrm>
              <a:prstGeom prst="rect">
                <a:avLst/>
              </a:prstGeom>
              <a:no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
          <p:nvSpPr>
            <p:cNvPr id="146446" name="Freeform 14"/>
            <p:cNvSpPr/>
            <p:nvPr/>
          </p:nvSpPr>
          <p:spPr>
            <a:xfrm>
              <a:off x="2196" y="933"/>
              <a:ext cx="1935" cy="451"/>
            </a:xfrm>
            <a:custGeom>
              <a:avLst/>
              <a:gdLst/>
              <a:ahLst/>
              <a:cxnLst>
                <a:cxn ang="0">
                  <a:pos x="270" y="10645"/>
                </a:cxn>
                <a:cxn ang="0">
                  <a:pos x="859" y="6251"/>
                </a:cxn>
                <a:cxn ang="0">
                  <a:pos x="8058" y="1088"/>
                </a:cxn>
                <a:cxn ang="0">
                  <a:pos x="16608" y="461"/>
                </a:cxn>
                <a:cxn ang="0">
                  <a:pos x="43486" y="359"/>
                </a:cxn>
                <a:cxn ang="0">
                  <a:pos x="50045" y="435"/>
                </a:cxn>
                <a:cxn ang="0">
                  <a:pos x="59023" y="6817"/>
                </a:cxn>
                <a:cxn ang="0">
                  <a:pos x="59298" y="10863"/>
                </a:cxn>
                <a:cxn ang="0">
                  <a:pos x="270" y="10645"/>
                </a:cxn>
              </a:cxnLst>
              <a:pathLst>
                <a:path w="1261" h="303">
                  <a:moveTo>
                    <a:pt x="6" y="297"/>
                  </a:moveTo>
                  <a:cubicBezTo>
                    <a:pt x="6" y="297"/>
                    <a:pt x="0" y="225"/>
                    <a:pt x="18" y="174"/>
                  </a:cubicBezTo>
                  <a:cubicBezTo>
                    <a:pt x="36" y="123"/>
                    <a:pt x="105" y="45"/>
                    <a:pt x="171" y="30"/>
                  </a:cubicBezTo>
                  <a:cubicBezTo>
                    <a:pt x="237" y="15"/>
                    <a:pt x="227" y="16"/>
                    <a:pt x="352" y="13"/>
                  </a:cubicBezTo>
                  <a:cubicBezTo>
                    <a:pt x="477" y="10"/>
                    <a:pt x="804" y="10"/>
                    <a:pt x="922" y="10"/>
                  </a:cubicBezTo>
                  <a:cubicBezTo>
                    <a:pt x="1039" y="10"/>
                    <a:pt x="988" y="0"/>
                    <a:pt x="1061" y="12"/>
                  </a:cubicBezTo>
                  <a:cubicBezTo>
                    <a:pt x="1133" y="24"/>
                    <a:pt x="1206" y="83"/>
                    <a:pt x="1251" y="190"/>
                  </a:cubicBezTo>
                  <a:cubicBezTo>
                    <a:pt x="1261" y="263"/>
                    <a:pt x="1257" y="303"/>
                    <a:pt x="1257" y="303"/>
                  </a:cubicBezTo>
                  <a:lnTo>
                    <a:pt x="6" y="297"/>
                  </a:lnTo>
                  <a:close/>
                </a:path>
              </a:pathLst>
            </a:custGeom>
            <a:solidFill>
              <a:srgbClr val="BBE0E3">
                <a:alpha val="50195"/>
              </a:srgbClr>
            </a:solidFill>
            <a:ln w="9525">
              <a:noFill/>
            </a:ln>
          </p:spPr>
          <p:txBody>
            <a:bodyPr/>
            <a:p>
              <a:endParaRPr lang="zh-CN" altLang="en-US"/>
            </a:p>
          </p:txBody>
        </p:sp>
        <p:sp>
          <p:nvSpPr>
            <p:cNvPr id="146447" name="Rectangle 15"/>
            <p:cNvSpPr/>
            <p:nvPr/>
          </p:nvSpPr>
          <p:spPr>
            <a:xfrm>
              <a:off x="2328" y="984"/>
              <a:ext cx="1729" cy="252"/>
            </a:xfrm>
            <a:prstGeom prst="rect">
              <a:avLst/>
            </a:prstGeom>
            <a:noFill/>
            <a:ln w="9525">
              <a:noFill/>
            </a:ln>
          </p:spPr>
          <p:txBody>
            <a:bodyPr wrap="none">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专业性较强的培训</a:t>
              </a:r>
              <a:endParaRPr lang="zh-CN" altLang="en-US" sz="1600" dirty="0">
                <a:ea typeface="楷体_GB2312" pitchFamily="1" charset="-122"/>
              </a:endParaRPr>
            </a:p>
          </p:txBody>
        </p:sp>
        <p:sp>
          <p:nvSpPr>
            <p:cNvPr id="146448" name="Text Box 16"/>
            <p:cNvSpPr txBox="1"/>
            <p:nvPr/>
          </p:nvSpPr>
          <p:spPr>
            <a:xfrm>
              <a:off x="2190" y="1501"/>
              <a:ext cx="1942" cy="436"/>
            </a:xfrm>
            <a:prstGeom prst="rect">
              <a:avLst/>
            </a:prstGeom>
            <a:noFill/>
            <a:ln w="9525">
              <a:noFill/>
            </a:ln>
          </p:spPr>
          <p:txBody>
            <a:bodyPr>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如：管理人员和特殊工种人员的年度考核</a:t>
              </a:r>
              <a:endParaRPr lang="zh-CN" altLang="en-US" sz="1600" dirty="0">
                <a:ea typeface="楷体_GB2312" pitchFamily="1" charset="-122"/>
              </a:endParaRPr>
            </a:p>
          </p:txBody>
        </p:sp>
        <p:grpSp>
          <p:nvGrpSpPr>
            <p:cNvPr id="146449" name="Group 21"/>
            <p:cNvGrpSpPr/>
            <p:nvPr/>
          </p:nvGrpSpPr>
          <p:grpSpPr>
            <a:xfrm>
              <a:off x="4333" y="924"/>
              <a:ext cx="1994" cy="1281"/>
              <a:chOff x="0" y="0"/>
              <a:chExt cx="2097024" cy="1712976"/>
            </a:xfrm>
          </p:grpSpPr>
          <p:pic>
            <p:nvPicPr>
              <p:cNvPr id="146474" name="AutoShape 17"/>
              <p:cNvPicPr/>
              <p:nvPr/>
            </p:nvPicPr>
            <p:blipFill>
              <a:blip r:embed="rId2"/>
              <a:stretch>
                <a:fillRect/>
              </a:stretch>
            </p:blipFill>
            <p:spPr>
              <a:xfrm>
                <a:off x="0" y="0"/>
                <a:ext cx="2097024" cy="1712976"/>
              </a:xfrm>
              <a:prstGeom prst="rect">
                <a:avLst/>
              </a:prstGeom>
              <a:noFill/>
              <a:ln w="9525">
                <a:noFill/>
              </a:ln>
            </p:spPr>
          </p:pic>
          <p:sp>
            <p:nvSpPr>
              <p:cNvPr id="146475" name="Text Box 23"/>
              <p:cNvSpPr txBox="1"/>
              <p:nvPr/>
            </p:nvSpPr>
            <p:spPr>
              <a:xfrm rot="5400000">
                <a:off x="309727" y="-76512"/>
                <a:ext cx="1480280" cy="1866915"/>
              </a:xfrm>
              <a:prstGeom prst="rect">
                <a:avLst/>
              </a:prstGeom>
              <a:noFill/>
              <a:ln w="9525">
                <a:noFill/>
              </a:ln>
            </p:spPr>
            <p:txBody>
              <a:bodyPr wrap="none"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sp>
          <p:nvSpPr>
            <p:cNvPr id="146450" name="Freeform 18"/>
            <p:cNvSpPr/>
            <p:nvPr/>
          </p:nvSpPr>
          <p:spPr>
            <a:xfrm>
              <a:off x="4363" y="933"/>
              <a:ext cx="1941" cy="451"/>
            </a:xfrm>
            <a:custGeom>
              <a:avLst/>
              <a:gdLst/>
              <a:ahLst/>
              <a:cxnLst>
                <a:cxn ang="0">
                  <a:pos x="0" y="12428"/>
                </a:cxn>
                <a:cxn ang="0">
                  <a:pos x="352" y="7124"/>
                </a:cxn>
                <a:cxn ang="0">
                  <a:pos x="8179" y="575"/>
                </a:cxn>
                <a:cxn ang="0">
                  <a:pos x="17508" y="540"/>
                </a:cxn>
                <a:cxn ang="0">
                  <a:pos x="45357" y="419"/>
                </a:cxn>
                <a:cxn ang="0">
                  <a:pos x="52156" y="492"/>
                </a:cxn>
                <a:cxn ang="0">
                  <a:pos x="61455" y="7726"/>
                </a:cxn>
                <a:cxn ang="0">
                  <a:pos x="61753" y="12362"/>
                </a:cxn>
                <a:cxn ang="0">
                  <a:pos x="0" y="12428"/>
                </a:cxn>
              </a:cxnLst>
              <a:pathLst>
                <a:path w="1259" h="298">
                  <a:moveTo>
                    <a:pt x="0" y="298"/>
                  </a:moveTo>
                  <a:lnTo>
                    <a:pt x="7" y="171"/>
                  </a:lnTo>
                  <a:cubicBezTo>
                    <a:pt x="35" y="124"/>
                    <a:pt x="108" y="40"/>
                    <a:pt x="166" y="14"/>
                  </a:cubicBezTo>
                  <a:lnTo>
                    <a:pt x="356" y="13"/>
                  </a:lnTo>
                  <a:cubicBezTo>
                    <a:pt x="482" y="12"/>
                    <a:pt x="805" y="10"/>
                    <a:pt x="922" y="10"/>
                  </a:cubicBezTo>
                  <a:cubicBezTo>
                    <a:pt x="1039" y="10"/>
                    <a:pt x="988" y="0"/>
                    <a:pt x="1060" y="12"/>
                  </a:cubicBezTo>
                  <a:cubicBezTo>
                    <a:pt x="1132" y="24"/>
                    <a:pt x="1204" y="81"/>
                    <a:pt x="1249" y="186"/>
                  </a:cubicBezTo>
                  <a:cubicBezTo>
                    <a:pt x="1259" y="258"/>
                    <a:pt x="1255" y="297"/>
                    <a:pt x="1255" y="297"/>
                  </a:cubicBezTo>
                  <a:lnTo>
                    <a:pt x="0" y="298"/>
                  </a:lnTo>
                  <a:close/>
                </a:path>
              </a:pathLst>
            </a:custGeom>
            <a:solidFill>
              <a:srgbClr val="009999">
                <a:alpha val="50195"/>
              </a:srgbClr>
            </a:solidFill>
            <a:ln w="9525">
              <a:noFill/>
            </a:ln>
          </p:spPr>
          <p:txBody>
            <a:bodyPr/>
            <a:p>
              <a:endParaRPr lang="zh-CN" altLang="en-US"/>
            </a:p>
          </p:txBody>
        </p:sp>
        <p:sp>
          <p:nvSpPr>
            <p:cNvPr id="146451" name="Rectangle 19"/>
            <p:cNvSpPr/>
            <p:nvPr/>
          </p:nvSpPr>
          <p:spPr>
            <a:xfrm>
              <a:off x="4331" y="978"/>
              <a:ext cx="2106" cy="436"/>
            </a:xfrm>
            <a:prstGeom prst="rect">
              <a:avLst/>
            </a:prstGeom>
            <a:noFill/>
            <a:ln w="9525">
              <a:noFill/>
            </a:ln>
          </p:spPr>
          <p:txBody>
            <a:bodyPr>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管理人员和特殊作业人员</a:t>
              </a:r>
              <a:endParaRPr lang="zh-CN" altLang="en-US" sz="1600" dirty="0">
                <a:ea typeface="楷体_GB2312" pitchFamily="1" charset="-122"/>
              </a:endParaRPr>
            </a:p>
          </p:txBody>
        </p:sp>
        <p:sp>
          <p:nvSpPr>
            <p:cNvPr id="146452" name="Text Box 20"/>
            <p:cNvSpPr txBox="1"/>
            <p:nvPr/>
          </p:nvSpPr>
          <p:spPr>
            <a:xfrm>
              <a:off x="4413" y="1384"/>
              <a:ext cx="1942" cy="621"/>
            </a:xfrm>
            <a:prstGeom prst="rect">
              <a:avLst/>
            </a:prstGeom>
            <a:noFill/>
            <a:ln w="9525">
              <a:noFill/>
            </a:ln>
          </p:spPr>
          <p:txBody>
            <a:bodyPr>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计算机联考便于培训档案管理，具有到期提醒功能</a:t>
              </a:r>
              <a:endParaRPr lang="zh-CN" altLang="en-US" sz="1600" dirty="0">
                <a:ea typeface="楷体_GB2312" pitchFamily="1" charset="-122"/>
              </a:endParaRPr>
            </a:p>
          </p:txBody>
        </p:sp>
        <p:grpSp>
          <p:nvGrpSpPr>
            <p:cNvPr id="146453" name="Group 27"/>
            <p:cNvGrpSpPr/>
            <p:nvPr/>
          </p:nvGrpSpPr>
          <p:grpSpPr>
            <a:xfrm>
              <a:off x="2177" y="0"/>
              <a:ext cx="1886" cy="433"/>
              <a:chOff x="0" y="0"/>
              <a:chExt cx="1501" cy="339"/>
            </a:xfrm>
          </p:grpSpPr>
          <p:sp>
            <p:nvSpPr>
              <p:cNvPr id="146470" name="AutoShape 22"/>
              <p:cNvSpPr/>
              <p:nvPr/>
            </p:nvSpPr>
            <p:spPr>
              <a:xfrm>
                <a:off x="0" y="0"/>
                <a:ext cx="1501" cy="339"/>
              </a:xfrm>
              <a:prstGeom prst="roundRect">
                <a:avLst>
                  <a:gd name="adj" fmla="val 50000"/>
                </a:avLst>
              </a:prstGeom>
              <a:gradFill rotWithShape="1">
                <a:gsLst>
                  <a:gs pos="0">
                    <a:srgbClr val="545454"/>
                  </a:gs>
                  <a:gs pos="50000">
                    <a:srgbClr val="EAEAEA"/>
                  </a:gs>
                  <a:gs pos="100000">
                    <a:srgbClr val="545454"/>
                  </a:gs>
                </a:gsLst>
                <a:lin ang="5400000" scaled="1"/>
                <a:tileRect/>
              </a:gradFill>
              <a:ln w="9525">
                <a:noFill/>
              </a:ln>
              <a:effectLst>
                <a:outerShdw dist="40161" dir="4293903" algn="ctr" rotWithShape="0">
                  <a:srgbClr val="FFFFCC">
                    <a:alpha val="50000"/>
                  </a:srgbClr>
                </a:outerShdw>
              </a:effectLst>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nvGrpSpPr>
              <p:cNvPr id="146471" name="Group 29"/>
              <p:cNvGrpSpPr/>
              <p:nvPr/>
            </p:nvGrpSpPr>
            <p:grpSpPr>
              <a:xfrm>
                <a:off x="18" y="20"/>
                <a:ext cx="1462" cy="303"/>
                <a:chOff x="0" y="0"/>
                <a:chExt cx="1932432" cy="518160"/>
              </a:xfrm>
            </p:grpSpPr>
            <p:pic>
              <p:nvPicPr>
                <p:cNvPr id="146472" name="AutoShape 23"/>
                <p:cNvPicPr/>
                <p:nvPr/>
              </p:nvPicPr>
              <p:blipFill>
                <a:blip r:embed="rId3"/>
                <a:stretch>
                  <a:fillRect/>
                </a:stretch>
              </p:blipFill>
              <p:spPr>
                <a:xfrm>
                  <a:off x="0" y="0"/>
                  <a:ext cx="1932432" cy="518160"/>
                </a:xfrm>
                <a:prstGeom prst="rect">
                  <a:avLst/>
                </a:prstGeom>
                <a:noFill/>
                <a:ln w="9525">
                  <a:noFill/>
                </a:ln>
              </p:spPr>
            </p:pic>
            <p:sp>
              <p:nvSpPr>
                <p:cNvPr id="146473" name="Text Box 31"/>
                <p:cNvSpPr txBox="1"/>
                <p:nvPr/>
              </p:nvSpPr>
              <p:spPr>
                <a:xfrm>
                  <a:off x="75522" y="74015"/>
                  <a:ext cx="1784157" cy="365950"/>
                </a:xfrm>
                <a:prstGeom prst="rect">
                  <a:avLst/>
                </a:prstGeom>
                <a:no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grpSp>
        <p:sp>
          <p:nvSpPr>
            <p:cNvPr id="146454" name="Rectangle 24"/>
            <p:cNvSpPr/>
            <p:nvPr/>
          </p:nvSpPr>
          <p:spPr>
            <a:xfrm>
              <a:off x="2443" y="115"/>
              <a:ext cx="1392" cy="259"/>
            </a:xfrm>
            <a:prstGeom prst="rect">
              <a:avLst/>
            </a:prstGeom>
            <a:noFill/>
            <a:ln w="9525">
              <a:noFill/>
            </a:ln>
          </p:spPr>
          <p:txBody>
            <a:bodyPr tIns="1080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600" dirty="0"/>
                <a:t>书面形式闭卷</a:t>
              </a:r>
              <a:endParaRPr lang="zh-CN" altLang="en-US" sz="1600" dirty="0">
                <a:ea typeface="楷体_GB2312" pitchFamily="1" charset="-122"/>
              </a:endParaRPr>
            </a:p>
          </p:txBody>
        </p:sp>
        <p:grpSp>
          <p:nvGrpSpPr>
            <p:cNvPr id="146455" name="Group 33"/>
            <p:cNvGrpSpPr/>
            <p:nvPr/>
          </p:nvGrpSpPr>
          <p:grpSpPr>
            <a:xfrm>
              <a:off x="4381" y="0"/>
              <a:ext cx="1887" cy="433"/>
              <a:chOff x="0" y="0"/>
              <a:chExt cx="1502" cy="339"/>
            </a:xfrm>
          </p:grpSpPr>
          <p:sp>
            <p:nvSpPr>
              <p:cNvPr id="146466" name="AutoShape 26"/>
              <p:cNvSpPr/>
              <p:nvPr/>
            </p:nvSpPr>
            <p:spPr>
              <a:xfrm>
                <a:off x="0" y="0"/>
                <a:ext cx="1502" cy="339"/>
              </a:xfrm>
              <a:prstGeom prst="roundRect">
                <a:avLst>
                  <a:gd name="adj" fmla="val 50000"/>
                </a:avLst>
              </a:prstGeom>
              <a:gradFill rotWithShape="1">
                <a:gsLst>
                  <a:gs pos="0">
                    <a:srgbClr val="545454"/>
                  </a:gs>
                  <a:gs pos="50000">
                    <a:srgbClr val="EAEAEA"/>
                  </a:gs>
                  <a:gs pos="100000">
                    <a:srgbClr val="545454"/>
                  </a:gs>
                </a:gsLst>
                <a:lin ang="5400000" scaled="1"/>
                <a:tileRect/>
              </a:gradFill>
              <a:ln w="9525">
                <a:noFill/>
              </a:ln>
              <a:effectLst>
                <a:outerShdw dist="40161" dir="4293903" algn="ctr" rotWithShape="0">
                  <a:srgbClr val="FFFFCC">
                    <a:alpha val="50000"/>
                  </a:srgbClr>
                </a:outerShdw>
              </a:effectLst>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nvGrpSpPr>
              <p:cNvPr id="146467" name="Group 35"/>
              <p:cNvGrpSpPr/>
              <p:nvPr/>
            </p:nvGrpSpPr>
            <p:grpSpPr>
              <a:xfrm>
                <a:off x="17" y="20"/>
                <a:ext cx="1467" cy="303"/>
                <a:chOff x="0" y="0"/>
                <a:chExt cx="1938528" cy="518160"/>
              </a:xfrm>
            </p:grpSpPr>
            <p:pic>
              <p:nvPicPr>
                <p:cNvPr id="146468" name="AutoShape 27"/>
                <p:cNvPicPr/>
                <p:nvPr/>
              </p:nvPicPr>
              <p:blipFill>
                <a:blip r:embed="rId4"/>
                <a:stretch>
                  <a:fillRect/>
                </a:stretch>
              </p:blipFill>
              <p:spPr>
                <a:xfrm>
                  <a:off x="0" y="0"/>
                  <a:ext cx="1938528" cy="518160"/>
                </a:xfrm>
                <a:prstGeom prst="rect">
                  <a:avLst/>
                </a:prstGeom>
                <a:noFill/>
                <a:ln w="9525">
                  <a:noFill/>
                </a:ln>
              </p:spPr>
            </p:pic>
            <p:sp>
              <p:nvSpPr>
                <p:cNvPr id="146469" name="Text Box 37"/>
                <p:cNvSpPr txBox="1"/>
                <p:nvPr/>
              </p:nvSpPr>
              <p:spPr>
                <a:xfrm>
                  <a:off x="78069" y="74015"/>
                  <a:ext cx="1782574" cy="365950"/>
                </a:xfrm>
                <a:prstGeom prst="rect">
                  <a:avLst/>
                </a:prstGeom>
                <a:no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grpSp>
        <p:sp>
          <p:nvSpPr>
            <p:cNvPr id="146456" name="Rectangle 28"/>
            <p:cNvSpPr/>
            <p:nvPr/>
          </p:nvSpPr>
          <p:spPr>
            <a:xfrm>
              <a:off x="4751" y="115"/>
              <a:ext cx="1150" cy="259"/>
            </a:xfrm>
            <a:prstGeom prst="rect">
              <a:avLst/>
            </a:prstGeom>
            <a:noFill/>
            <a:ln w="9525">
              <a:noFill/>
            </a:ln>
          </p:spPr>
          <p:txBody>
            <a:bodyPr tIns="1080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计算机联考</a:t>
              </a:r>
              <a:endParaRPr lang="zh-CN" altLang="en-US" sz="1600" dirty="0">
                <a:ea typeface="楷体_GB2312" pitchFamily="1" charset="-122"/>
              </a:endParaRPr>
            </a:p>
          </p:txBody>
        </p:sp>
        <p:grpSp>
          <p:nvGrpSpPr>
            <p:cNvPr id="146457" name="Group 39"/>
            <p:cNvGrpSpPr/>
            <p:nvPr/>
          </p:nvGrpSpPr>
          <p:grpSpPr>
            <a:xfrm>
              <a:off x="0" y="0"/>
              <a:ext cx="1889" cy="433"/>
              <a:chOff x="0" y="0"/>
              <a:chExt cx="1502" cy="339"/>
            </a:xfrm>
          </p:grpSpPr>
          <p:sp>
            <p:nvSpPr>
              <p:cNvPr id="146462" name="AutoShape 30"/>
              <p:cNvSpPr/>
              <p:nvPr/>
            </p:nvSpPr>
            <p:spPr>
              <a:xfrm>
                <a:off x="0" y="0"/>
                <a:ext cx="1502" cy="339"/>
              </a:xfrm>
              <a:prstGeom prst="roundRect">
                <a:avLst>
                  <a:gd name="adj" fmla="val 50000"/>
                </a:avLst>
              </a:prstGeom>
              <a:gradFill rotWithShape="1">
                <a:gsLst>
                  <a:gs pos="0">
                    <a:srgbClr val="121237"/>
                  </a:gs>
                  <a:gs pos="50000">
                    <a:srgbClr val="333399"/>
                  </a:gs>
                  <a:gs pos="100000">
                    <a:srgbClr val="121237"/>
                  </a:gs>
                </a:gsLst>
                <a:lin ang="5400000" scaled="1"/>
                <a:tileRect/>
              </a:gradFill>
              <a:ln w="9525">
                <a:noFill/>
              </a:ln>
              <a:effectLst>
                <a:outerShdw dist="40161" dir="4293903" algn="ctr" rotWithShape="0">
                  <a:srgbClr val="FFFFCC">
                    <a:alpha val="50000"/>
                  </a:srgbClr>
                </a:outerShdw>
              </a:effectLst>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nvGrpSpPr>
              <p:cNvPr id="146463" name="Group 41"/>
              <p:cNvGrpSpPr/>
              <p:nvPr/>
            </p:nvGrpSpPr>
            <p:grpSpPr>
              <a:xfrm>
                <a:off x="21" y="20"/>
                <a:ext cx="1461" cy="303"/>
                <a:chOff x="0" y="0"/>
                <a:chExt cx="1932432" cy="518160"/>
              </a:xfrm>
            </p:grpSpPr>
            <p:pic>
              <p:nvPicPr>
                <p:cNvPr id="146464" name="AutoShape 31"/>
                <p:cNvPicPr/>
                <p:nvPr/>
              </p:nvPicPr>
              <p:blipFill>
                <a:blip r:embed="rId5"/>
                <a:stretch>
                  <a:fillRect/>
                </a:stretch>
              </p:blipFill>
              <p:spPr>
                <a:xfrm>
                  <a:off x="0" y="0"/>
                  <a:ext cx="1932432" cy="518160"/>
                </a:xfrm>
                <a:prstGeom prst="rect">
                  <a:avLst/>
                </a:prstGeom>
                <a:noFill/>
                <a:ln w="9525">
                  <a:noFill/>
                </a:ln>
              </p:spPr>
            </p:pic>
            <p:sp>
              <p:nvSpPr>
                <p:cNvPr id="146465" name="Text Box 43"/>
                <p:cNvSpPr txBox="1"/>
                <p:nvPr/>
              </p:nvSpPr>
              <p:spPr>
                <a:xfrm>
                  <a:off x="73549" y="74015"/>
                  <a:ext cx="1784623" cy="365950"/>
                </a:xfrm>
                <a:prstGeom prst="rect">
                  <a:avLst/>
                </a:prstGeom>
                <a:no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grpSp>
        <p:sp>
          <p:nvSpPr>
            <p:cNvPr id="146458" name="Rectangle 32"/>
            <p:cNvSpPr/>
            <p:nvPr/>
          </p:nvSpPr>
          <p:spPr>
            <a:xfrm>
              <a:off x="253" y="115"/>
              <a:ext cx="1389" cy="259"/>
            </a:xfrm>
            <a:prstGeom prst="rect">
              <a:avLst/>
            </a:prstGeom>
            <a:noFill/>
            <a:ln w="9525">
              <a:noFill/>
            </a:ln>
          </p:spPr>
          <p:txBody>
            <a:bodyPr tIns="1080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书面形式开卷</a:t>
              </a:r>
              <a:endParaRPr lang="zh-CN" altLang="en-US" sz="1600" dirty="0">
                <a:ea typeface="楷体_GB2312" pitchFamily="1" charset="-122"/>
              </a:endParaRPr>
            </a:p>
          </p:txBody>
        </p:sp>
        <p:sp>
          <p:nvSpPr>
            <p:cNvPr id="146459" name="Rectangle 33"/>
            <p:cNvSpPr/>
            <p:nvPr/>
          </p:nvSpPr>
          <p:spPr>
            <a:xfrm>
              <a:off x="1264" y="577"/>
              <a:ext cx="674" cy="345"/>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适用</a:t>
              </a:r>
              <a:endParaRPr lang="zh-CN" altLang="en-US" sz="1600" dirty="0">
                <a:ea typeface="楷体_GB2312" pitchFamily="1" charset="-122"/>
              </a:endParaRPr>
            </a:p>
          </p:txBody>
        </p:sp>
        <p:sp>
          <p:nvSpPr>
            <p:cNvPr id="146460" name="Rectangle 34"/>
            <p:cNvSpPr/>
            <p:nvPr/>
          </p:nvSpPr>
          <p:spPr>
            <a:xfrm>
              <a:off x="3454" y="577"/>
              <a:ext cx="674" cy="346"/>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适用</a:t>
              </a:r>
              <a:endParaRPr lang="zh-CN" altLang="en-US" sz="1600" dirty="0">
                <a:ea typeface="楷体_GB2312" pitchFamily="1" charset="-122"/>
              </a:endParaRPr>
            </a:p>
          </p:txBody>
        </p:sp>
        <p:sp>
          <p:nvSpPr>
            <p:cNvPr id="146461" name="Rectangle 35"/>
            <p:cNvSpPr/>
            <p:nvPr/>
          </p:nvSpPr>
          <p:spPr>
            <a:xfrm>
              <a:off x="5729" y="577"/>
              <a:ext cx="673" cy="346"/>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just">
                <a:lnSpc>
                  <a:spcPct val="100000"/>
                </a:lnSpc>
                <a:spcBef>
                  <a:spcPct val="0"/>
                </a:spcBef>
              </a:pPr>
              <a:r>
                <a:rPr lang="zh-CN" altLang="en-US" sz="1600" dirty="0"/>
                <a:t>适用</a:t>
              </a:r>
              <a:endParaRPr lang="zh-CN" altLang="en-US" sz="1600" dirty="0">
                <a:ea typeface="楷体_GB2312" pitchFamily="1" charset="-122"/>
              </a:endParaRPr>
            </a:p>
          </p:txBody>
        </p:sp>
      </p:grpSp>
    </p:spTree>
  </p:cSld>
  <p:clrMapOvr>
    <a:masterClrMapping/>
  </p:clrMapOvr>
  <p:transition>
    <p:blinds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页脚占位符 4"/>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b="0" dirty="0">
                <a:ea typeface="方正舒体" panose="02010601030101010101" pitchFamily="2" charset="-122"/>
              </a:rPr>
              <a:t>－－－－－－－－－－－－－－－－－－－－－－－－－－－－－</a:t>
            </a:r>
            <a:endParaRPr lang="zh-CN" altLang="en-US" sz="2000" b="0" dirty="0">
              <a:ea typeface="方正舒体" panose="02010601030101010101" pitchFamily="2" charset="-122"/>
            </a:endParaRPr>
          </a:p>
          <a:p>
            <a:pPr marL="0" lvl="0" indent="0" algn="ctr">
              <a:lnSpc>
                <a:spcPct val="100000"/>
              </a:lnSpc>
              <a:spcBef>
                <a:spcPct val="0"/>
              </a:spcBef>
            </a:pPr>
            <a:r>
              <a:rPr lang="zh-CN" altLang="en-US" sz="2000" b="0" dirty="0">
                <a:ea typeface="华文行楷" panose="02010800040101010101" pitchFamily="2" charset="-122"/>
              </a:rPr>
              <a:t> </a:t>
            </a:r>
            <a:endParaRPr lang="zh-CN" altLang="en-US" sz="2000" b="0" dirty="0">
              <a:ea typeface="华文行楷" panose="02010800040101010101" pitchFamily="2" charset="-122"/>
            </a:endParaRPr>
          </a:p>
        </p:txBody>
      </p:sp>
      <p:sp>
        <p:nvSpPr>
          <p:cNvPr id="148483" name="Rectangle 3"/>
          <p:cNvSpPr>
            <a:spLocks noGrp="1"/>
          </p:cNvSpPr>
          <p:nvPr>
            <p:ph type="body"/>
          </p:nvPr>
        </p:nvSpPr>
        <p:spPr>
          <a:xfrm>
            <a:off x="2209800" y="908050"/>
            <a:ext cx="7772400" cy="3816350"/>
          </a:xfrm>
        </p:spPr>
        <p:txBody>
          <a:bodyPr vert="horz" wrap="square" lIns="91440" tIns="45720" rIns="91440" bIns="45720" anchor="t" anchorCtr="0"/>
          <a:p>
            <a:pPr marL="0" indent="538480" eaLnBrk="1" hangingPunct="1"/>
            <a:r>
              <a:rPr lang="zh-CN" altLang="en-US" sz="2400" b="0" dirty="0">
                <a:latin typeface="宋体" panose="02010600030101010101" pitchFamily="2" charset="-122"/>
              </a:rPr>
              <a:t>（</a:t>
            </a:r>
            <a:r>
              <a:rPr lang="en-US" altLang="zh-CN" sz="2400" b="0" dirty="0">
                <a:latin typeface="宋体" panose="02010600030101010101" pitchFamily="2" charset="-122"/>
              </a:rPr>
              <a:t>4</a:t>
            </a:r>
            <a:r>
              <a:rPr lang="zh-CN" altLang="en-US" sz="2400" b="0" dirty="0">
                <a:latin typeface="宋体" panose="02010600030101010101" pitchFamily="2" charset="-122"/>
              </a:rPr>
              <a:t>）建立培训档案</a:t>
            </a:r>
            <a:endParaRPr lang="zh-CN" altLang="en-US" sz="2400" b="0" dirty="0">
              <a:latin typeface="宋体" panose="02010600030101010101" pitchFamily="2" charset="-122"/>
            </a:endParaRPr>
          </a:p>
          <a:p>
            <a:pPr marL="0" indent="538480" eaLnBrk="1" hangingPunct="1"/>
            <a:r>
              <a:rPr lang="zh-CN" altLang="en-US" sz="2400" b="0" dirty="0">
                <a:latin typeface="宋体" panose="02010600030101010101" pitchFamily="2" charset="-122"/>
              </a:rPr>
              <a:t>通过建立培训档案，在整体上对培训的人员的安全素质作必要的跟踪和综合评估，在招收员工时可以与历史数据进行比对，比对的结果可以作为是否录用或发放安全上岗证的重要依据。</a:t>
            </a:r>
            <a:endParaRPr lang="zh-CN" altLang="en-US" sz="2400" b="0" dirty="0">
              <a:latin typeface="宋体" panose="02010600030101010101" pitchFamily="2" charset="-122"/>
            </a:endParaRPr>
          </a:p>
          <a:p>
            <a:pPr marL="0" indent="538480" eaLnBrk="1" hangingPunct="1"/>
            <a:r>
              <a:rPr lang="zh-CN" altLang="en-US" sz="2400" b="0" dirty="0">
                <a:latin typeface="宋体" panose="02010600030101010101" pitchFamily="2" charset="-122"/>
              </a:rPr>
              <a:t>培训档案可以使用计算机程序进行管理，计算机程序可以实现个人培训档案录入、个人培训档案查询、个人安全素质评价、企业安全教育与培训综合评价等功能。</a:t>
            </a:r>
            <a:endParaRPr lang="zh-CN" altLang="en-US" sz="2400" b="0" dirty="0">
              <a:latin typeface="宋体" panose="02010600030101010101" pitchFamily="2" charset="-122"/>
            </a:endParaRPr>
          </a:p>
        </p:txBody>
      </p:sp>
    </p:spTree>
  </p:cSld>
  <p:clrMapOvr>
    <a:masterClrMapping/>
  </p:clrMapOvr>
  <p:transition>
    <p:blinds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65539" name="Text Box 5"/>
          <p:cNvSpPr txBox="1">
            <a:spLocks noChangeArrowheads="1"/>
          </p:cNvSpPr>
          <p:nvPr/>
        </p:nvSpPr>
        <p:spPr bwMode="auto">
          <a:xfrm>
            <a:off x="2495550" y="1933575"/>
            <a:ext cx="7488238" cy="4151630"/>
          </a:xfrm>
          <a:prstGeom prst="rect">
            <a:avLst/>
          </a:prstGeom>
          <a:noFill/>
          <a:ln>
            <a:noFill/>
          </a:ln>
          <a:effectLst/>
        </p:spPr>
        <p:txBody>
          <a:bodyPr lIns="90000" tIns="46800" rIns="90000" bIns="46800">
            <a:spAutoFit/>
          </a:bodyPr>
          <a:lstStyle>
            <a:lvl1pPr>
              <a:defRPr sz="2800">
                <a:solidFill>
                  <a:schemeClr val="tx1"/>
                </a:solidFill>
                <a:latin typeface="Times New Roman" panose="02020603050405020304" pitchFamily="18" charset="0"/>
                <a:ea typeface="楷体_GB2312" pitchFamily="1" charset="-122"/>
              </a:defRPr>
            </a:lvl1pPr>
            <a:lvl2pPr marL="742950" indent="-285750">
              <a:defRPr sz="2800">
                <a:solidFill>
                  <a:schemeClr val="tx1"/>
                </a:solidFill>
                <a:latin typeface="Times New Roman" panose="02020603050405020304" pitchFamily="18" charset="0"/>
                <a:ea typeface="楷体_GB2312" pitchFamily="1" charset="-122"/>
              </a:defRPr>
            </a:lvl2pPr>
            <a:lvl3pPr marL="1143000" indent="-228600">
              <a:defRPr sz="2800">
                <a:solidFill>
                  <a:schemeClr val="tx1"/>
                </a:solidFill>
                <a:latin typeface="Times New Roman" panose="02020603050405020304" pitchFamily="18" charset="0"/>
                <a:ea typeface="楷体_GB2312" pitchFamily="1" charset="-122"/>
              </a:defRPr>
            </a:lvl3pPr>
            <a:lvl4pPr marL="1600200" indent="-228600">
              <a:defRPr sz="2800">
                <a:solidFill>
                  <a:schemeClr val="tx1"/>
                </a:solidFill>
                <a:latin typeface="Times New Roman" panose="02020603050405020304" pitchFamily="18" charset="0"/>
                <a:ea typeface="楷体_GB2312" pitchFamily="1" charset="-122"/>
              </a:defRPr>
            </a:lvl4pPr>
            <a:lvl5pPr marL="2057400" indent="-228600">
              <a:defRPr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9pPr>
          </a:lstStyle>
          <a:p>
            <a:pPr marL="0" marR="0" lvl="0" indent="622300" algn="l" defTabSz="914400" rtl="0" eaLnBrk="1" fontAlgn="base" latinLnBrk="0" hangingPunct="1">
              <a:lnSpc>
                <a:spcPct val="11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企业安全文化是指企业在长期的安全生产经营过程中逐步形成的，占据主导地位并为全体员工认可和恪守的共同价值观念和行为准则。是安全价值观和安全行为准则的综合，体现为每一个人、每一个单位、每一个群体对安全的态度、思维程度及采取的行动方式。</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622300" algn="l" defTabSz="914400" rtl="0" eaLnBrk="1" fontAlgn="base" latinLnBrk="0" hangingPunct="1">
              <a:lnSpc>
                <a:spcPct val="11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企业安全文化强调以人为本，在注重企业安全管理技术和方法的基础上，更多地强调企业安全生产赖以存在和发展的精神环境，重视“人”在现代企业安全经营中的作用。</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6" name="矩形 5"/>
          <p:cNvSpPr/>
          <p:nvPr/>
        </p:nvSpPr>
        <p:spPr>
          <a:xfrm>
            <a:off x="2351089" y="1411058"/>
            <a:ext cx="5905150"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3.5.2</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安全文化建设</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Rectangle 4"/>
          <p:cNvSpPr/>
          <p:nvPr/>
        </p:nvSpPr>
        <p:spPr>
          <a:xfrm>
            <a:off x="1992313" y="1196975"/>
            <a:ext cx="8229600" cy="647700"/>
          </a:xfrm>
          <a:prstGeom prst="rect">
            <a:avLst/>
          </a:prstGeom>
          <a:noFill/>
          <a:ln w="9525">
            <a:noFill/>
          </a:ln>
        </p:spPr>
        <p:txBody>
          <a:bodyPr anchor="ctr" anchorCtr="1"/>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eaLnBrk="1" hangingPunct="1">
              <a:lnSpc>
                <a:spcPct val="100000"/>
              </a:lnSpc>
              <a:spcBef>
                <a:spcPct val="0"/>
              </a:spcBef>
            </a:pPr>
            <a:endParaRPr lang="zh-CN" altLang="en-US" sz="4400" b="0" dirty="0">
              <a:solidFill>
                <a:schemeClr val="tx2"/>
              </a:solidFill>
              <a:latin typeface="Maiandra GD" panose="020E0502030308020204" pitchFamily="34" charset="0"/>
              <a:ea typeface="华文新魏" panose="02010800040101010101" pitchFamily="2" charset="-122"/>
            </a:endParaRPr>
          </a:p>
        </p:txBody>
      </p:sp>
      <p:sp>
        <p:nvSpPr>
          <p:cNvPr id="99331" name="Text Box 6"/>
          <p:cNvSpPr txBox="1">
            <a:spLocks noChangeArrowheads="1"/>
          </p:cNvSpPr>
          <p:nvPr/>
        </p:nvSpPr>
        <p:spPr bwMode="auto">
          <a:xfrm>
            <a:off x="1905000" y="1268413"/>
            <a:ext cx="8382000" cy="2306955"/>
          </a:xfrm>
          <a:prstGeom prst="rect">
            <a:avLst/>
          </a:prstGeom>
          <a:noFill/>
          <a:ln>
            <a:noFill/>
          </a:ln>
        </p:spPr>
        <p:txBody>
          <a:bodyPr>
            <a:spAutoFit/>
          </a:bodyPr>
          <a:lstStyle>
            <a:lvl1pPr indent="538480">
              <a:defRPr sz="2800">
                <a:solidFill>
                  <a:schemeClr val="tx1"/>
                </a:solidFill>
                <a:latin typeface="Times New Roman" panose="02020603050405020304" pitchFamily="18" charset="0"/>
                <a:ea typeface="楷体_GB2312" pitchFamily="1" charset="-122"/>
              </a:defRPr>
            </a:lvl1pPr>
            <a:lvl2pPr marL="1179830" indent="-285750">
              <a:defRPr sz="2800">
                <a:solidFill>
                  <a:schemeClr val="tx1"/>
                </a:solidFill>
                <a:latin typeface="Times New Roman" panose="02020603050405020304" pitchFamily="18" charset="0"/>
                <a:ea typeface="楷体_GB2312" pitchFamily="1" charset="-122"/>
              </a:defRPr>
            </a:lvl2pPr>
            <a:lvl3pPr marL="1587500" indent="-228600">
              <a:defRPr sz="2800">
                <a:solidFill>
                  <a:schemeClr val="tx1"/>
                </a:solidFill>
                <a:latin typeface="Times New Roman" panose="02020603050405020304" pitchFamily="18" charset="0"/>
                <a:ea typeface="楷体_GB2312" pitchFamily="1" charset="-122"/>
              </a:defRPr>
            </a:lvl3pPr>
            <a:lvl4pPr marL="1995805" indent="-228600">
              <a:defRPr sz="2800">
                <a:solidFill>
                  <a:schemeClr val="tx1"/>
                </a:solidFill>
                <a:latin typeface="Times New Roman" panose="02020603050405020304" pitchFamily="18" charset="0"/>
                <a:ea typeface="楷体_GB2312" pitchFamily="1" charset="-122"/>
              </a:defRPr>
            </a:lvl4pPr>
            <a:lvl5pPr marL="2403475" indent="-228600">
              <a:defRPr sz="2800">
                <a:solidFill>
                  <a:schemeClr val="tx1"/>
                </a:solidFill>
                <a:latin typeface="Times New Roman" panose="02020603050405020304" pitchFamily="18" charset="0"/>
                <a:ea typeface="楷体_GB2312" pitchFamily="1" charset="-122"/>
              </a:defRPr>
            </a:lvl5pPr>
            <a:lvl6pPr marL="2860675"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6pPr>
            <a:lvl7pPr marL="3317875"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7pPr>
            <a:lvl8pPr marL="3775075"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8pPr>
            <a:lvl9pPr marL="4232275" indent="-228600" algn="ctr" eaLnBrk="0" fontAlgn="base" hangingPunct="0">
              <a:spcBef>
                <a:spcPct val="0"/>
              </a:spcBef>
              <a:spcAft>
                <a:spcPct val="0"/>
              </a:spcAft>
              <a:defRPr sz="2800">
                <a:solidFill>
                  <a:schemeClr val="tx1"/>
                </a:solidFill>
                <a:latin typeface="Times New Roman" panose="02020603050405020304" pitchFamily="18" charset="0"/>
                <a:ea typeface="楷体_GB2312" pitchFamily="1" charset="-122"/>
              </a:defRPr>
            </a:lvl9pPr>
          </a:lstStyle>
          <a:p>
            <a:pPr marL="0" marR="0" lvl="0" indent="53848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文化是什么？</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53848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53848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1" charset="-122"/>
                <a:ea typeface="宋体" panose="02010600030101010101" pitchFamily="2" charset="-122"/>
                <a:cs typeface="+mn-cs"/>
              </a:rPr>
              <a:t>文化是人们</a:t>
            </a:r>
            <a:r>
              <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新魏" panose="02010800040101010101" pitchFamily="2" charset="-122"/>
                <a:ea typeface="宋体" panose="02010600030101010101" pitchFamily="2" charset="-122"/>
                <a:cs typeface="+mn-cs"/>
              </a:rPr>
              <a:t>潜意识中的行为规范（习惯）</a:t>
            </a:r>
            <a:endPar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新魏" panose="02010800040101010101" pitchFamily="2" charset="-122"/>
              <a:ea typeface="宋体" panose="02010600030101010101" pitchFamily="2" charset="-122"/>
              <a:cs typeface="+mn-cs"/>
            </a:endParaRPr>
          </a:p>
          <a:p>
            <a:pPr marL="0" marR="0" lvl="0" indent="53848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1" charset="-122"/>
                <a:ea typeface="宋体" panose="02010600030101010101" pitchFamily="2" charset="-122"/>
                <a:cs typeface="+mn-cs"/>
              </a:rPr>
              <a:t>文化的输入方式是：</a:t>
            </a:r>
            <a:r>
              <a:rPr kumimoji="0" lang="zh-CN" altLang="en-US" sz="2400" b="1" i="0" u="none" strike="noStrike" kern="1200" cap="none" spc="0" normalizeH="0" baseline="0" noProof="0">
                <a:ln>
                  <a:noFill/>
                </a:ln>
                <a:solidFill>
                  <a:srgbClr val="FF0000"/>
                </a:solidFill>
                <a:effectLst>
                  <a:outerShdw blurRad="38100" dist="38100" dir="2700000" algn="tl">
                    <a:srgbClr val="C0C0C0"/>
                  </a:outerShdw>
                </a:effectLst>
                <a:uLnTx/>
                <a:uFillTx/>
                <a:latin typeface="楷体_GB2312" pitchFamily="1" charset="-122"/>
                <a:ea typeface="宋体" panose="02010600030101010101" pitchFamily="2" charset="-122"/>
                <a:cs typeface="+mn-cs"/>
              </a:rPr>
              <a:t>渗透、浸润</a:t>
            </a:r>
            <a:endParaRPr kumimoji="0" lang="zh-CN" altLang="en-US" sz="2400" b="1" i="0" u="none" strike="noStrike" kern="1200" cap="none" spc="0" normalizeH="0" baseline="0" noProof="0">
              <a:ln>
                <a:noFill/>
              </a:ln>
              <a:solidFill>
                <a:srgbClr val="FF0000"/>
              </a:solidFill>
              <a:effectLst>
                <a:outerShdw blurRad="38100" dist="38100" dir="2700000" algn="tl">
                  <a:srgbClr val="C0C0C0"/>
                </a:outerShdw>
              </a:effectLst>
              <a:uLnTx/>
              <a:uFillTx/>
              <a:latin typeface="楷体_GB2312" pitchFamily="1" charset="-122"/>
              <a:ea typeface="宋体" panose="02010600030101010101" pitchFamily="2" charset="-122"/>
              <a:cs typeface="+mn-cs"/>
            </a:endParaRPr>
          </a:p>
          <a:p>
            <a:pPr marL="0" marR="0" lvl="0" indent="53848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FF0000"/>
              </a:solidFill>
              <a:effectLst>
                <a:outerShdw blurRad="38100" dist="38100" dir="2700000" algn="tl">
                  <a:srgbClr val="C0C0C0"/>
                </a:outerShdw>
              </a:effectLst>
              <a:uLnTx/>
              <a:uFillTx/>
              <a:latin typeface="楷体_GB2312" pitchFamily="1" charset="-122"/>
              <a:ea typeface="宋体" panose="02010600030101010101" pitchFamily="2" charset="-122"/>
              <a:cs typeface="+mn-cs"/>
            </a:endParaRPr>
          </a:p>
          <a:p>
            <a:pPr marL="0" marR="0" lvl="0" indent="53848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1" charset="-122"/>
                <a:ea typeface="宋体" panose="02010600030101010101" pitchFamily="2" charset="-122"/>
                <a:cs typeface="+mn-cs"/>
              </a:rPr>
              <a:t>文化的形成是</a:t>
            </a:r>
            <a:r>
              <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华文新魏" panose="02010800040101010101" pitchFamily="2" charset="-122"/>
                <a:ea typeface="宋体" panose="02010600030101010101" pitchFamily="2" charset="-122"/>
                <a:cs typeface="+mn-cs"/>
              </a:rPr>
              <a:t>潜移默化</a:t>
            </a:r>
            <a:r>
              <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1" charset="-122"/>
                <a:ea typeface="宋体" panose="02010600030101010101" pitchFamily="2" charset="-122"/>
                <a:cs typeface="+mn-cs"/>
              </a:rPr>
              <a:t>的过程</a:t>
            </a:r>
            <a:endPar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1" charset="-122"/>
              <a:ea typeface="宋体" panose="02010600030101010101" pitchFamily="2" charset="-122"/>
              <a:cs typeface="+mn-cs"/>
            </a:endParaRPr>
          </a:p>
        </p:txBody>
      </p:sp>
    </p:spTree>
  </p:cSld>
  <p:clrMapOvr>
    <a:masterClrMapping/>
  </p:clrMapOvr>
  <p:transition>
    <p:blinds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81" name="Rectangle 5"/>
          <p:cNvSpPr>
            <a:spLocks noChangeArrowheads="1"/>
          </p:cNvSpPr>
          <p:nvPr/>
        </p:nvSpPr>
        <p:spPr bwMode="auto">
          <a:xfrm>
            <a:off x="2063750" y="1268413"/>
            <a:ext cx="7831138" cy="4079875"/>
          </a:xfrm>
          <a:prstGeom prst="rect">
            <a:avLst/>
          </a:prstGeom>
          <a:noFill/>
          <a:ln>
            <a:noFill/>
          </a:ln>
          <a:effectLst>
            <a:prstShdw prst="shdw13" dist="53882" dir="13500000">
              <a:schemeClr val="accent1">
                <a:gamma/>
                <a:shade val="60000"/>
                <a:invGamma/>
                <a:alpha val="50000"/>
              </a:schemeClr>
            </a:prstShdw>
          </a:effectLst>
        </p:spPr>
        <p:txBody>
          <a:bodyPr lIns="90000" tIns="46800" rIns="90000" bIns="46800" anchorCtr="1">
            <a:spAutoFit/>
          </a:bodyPr>
          <a:lstStyle/>
          <a:p>
            <a:pPr marL="0" marR="0" lvl="0" indent="627380" algn="l" defTabSz="914400" rtl="0" eaLnBrk="0" fontAlgn="base" latinLnBrk="0" hangingPunct="0">
              <a:lnSpc>
                <a:spcPct val="12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二、安全文化建设内容</a:t>
            </a:r>
            <a:endPar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627380" algn="l" defTabSz="914400" rtl="0" eaLnBrk="0" fontAlgn="base" latinLnBrk="0" hangingPunct="0">
              <a:lnSpc>
                <a:spcPct val="12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）安全物质文化建设</a:t>
            </a:r>
            <a:endPar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627380" algn="l" defTabSz="914400" rtl="0" eaLnBrk="0" fontAlgn="base" latinLnBrk="0" hangingPunct="0">
              <a:lnSpc>
                <a:spcPct val="12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安全物质文化建设的目标是实现人、机、环境系统的本质安全化。进行物质安全文化建设，就需要依靠企业的技术进步与技术改造，来不断提高系统本质安全化程度，包括三个方面：</a:t>
            </a:r>
            <a:endPar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627380" algn="l" defTabSz="914400" rtl="0" eaLnBrk="0" fontAlgn="base" latinLnBrk="0" hangingPunct="0">
              <a:lnSpc>
                <a:spcPct val="12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工艺过程本质安全化。</a:t>
            </a:r>
            <a:endPar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627380" algn="l" defTabSz="914400" rtl="0" eaLnBrk="0" fontAlgn="base" latinLnBrk="0" hangingPunct="0">
              <a:lnSpc>
                <a:spcPct val="12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机械设备控制过程的本质安全化。</a:t>
            </a:r>
            <a:endPar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627380" algn="l" defTabSz="914400" rtl="0" eaLnBrk="0" fontAlgn="base" latinLnBrk="0" hangingPunct="0">
              <a:lnSpc>
                <a:spcPct val="12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整体环境的本质安全化。</a:t>
            </a:r>
            <a:endPar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p:blinds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Rectangle 4"/>
          <p:cNvSpPr/>
          <p:nvPr/>
        </p:nvSpPr>
        <p:spPr>
          <a:xfrm>
            <a:off x="1273175" y="1052513"/>
            <a:ext cx="9034463" cy="5805487"/>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1143000" lvl="2" indent="-228600" eaLnBrk="1" hangingPunct="1">
              <a:lnSpc>
                <a:spcPct val="100000"/>
              </a:lnSpc>
              <a:buClr>
                <a:srgbClr val="7B9B57"/>
              </a:buClr>
              <a:buSzPct val="60000"/>
              <a:buFont typeface="Wingdings" panose="05000000000000000000" pitchFamily="2" charset="2"/>
              <a:buChar char="ü"/>
            </a:pPr>
            <a:endParaRPr lang="zh-CN" altLang="en-US" b="0" dirty="0">
              <a:latin typeface="Cambria" panose="02040503050406030204" pitchFamily="18" charset="0"/>
              <a:ea typeface="华文楷体" panose="02010600040101010101" pitchFamily="2" charset="-122"/>
            </a:endParaRPr>
          </a:p>
        </p:txBody>
      </p:sp>
      <p:sp>
        <p:nvSpPr>
          <p:cNvPr id="103428" name="Rectangle 4"/>
          <p:cNvSpPr>
            <a:spLocks noChangeArrowheads="1"/>
          </p:cNvSpPr>
          <p:nvPr/>
        </p:nvSpPr>
        <p:spPr bwMode="auto">
          <a:xfrm>
            <a:off x="2495550" y="1196975"/>
            <a:ext cx="7488238" cy="1864995"/>
          </a:xfrm>
          <a:prstGeom prst="rect">
            <a:avLst/>
          </a:prstGeom>
          <a:noFill/>
          <a:ln>
            <a:noFill/>
          </a:ln>
          <a:effectLst>
            <a:prstShdw prst="shdw13" dist="53882" dir="13500000">
              <a:schemeClr val="accent1">
                <a:gamma/>
                <a:shade val="60000"/>
                <a:invGamma/>
                <a:alpha val="50000"/>
              </a:schemeClr>
            </a:prstShdw>
          </a:effectLst>
        </p:spPr>
        <p:txBody>
          <a:bodyPr lIns="90000" tIns="46800" rIns="90000" bIns="46800" anchorCtr="1">
            <a:spAutoFit/>
          </a:bodyPr>
          <a:lstStyle/>
          <a:p>
            <a:pPr marL="0" marR="0" lvl="0" indent="535305" algn="l" defTabSz="914400" rtl="0" eaLnBrk="0" fontAlgn="base" latinLnBrk="0" hangingPunct="0">
              <a:lnSpc>
                <a:spcPct val="12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）安全制度文化的建设</a:t>
            </a:r>
            <a:endPar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535305" algn="l" defTabSz="914400" rtl="0" eaLnBrk="0" fontAlgn="base" latinLnBrk="0" hangingPunct="0">
              <a:lnSpc>
                <a:spcPct val="12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安全制度文化是指与物质、心态、行为规范安全文化相适应的组织机构和规章制度的建立、实施及控制管理的总和。</a:t>
            </a:r>
            <a:endPar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p:blinds dir="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4"/>
          <p:cNvSpPr/>
          <p:nvPr/>
        </p:nvSpPr>
        <p:spPr>
          <a:xfrm>
            <a:off x="1703388" y="1125538"/>
            <a:ext cx="8713787" cy="68580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640080" lvl="1" indent="-285750" defTabSz="914400" eaLnBrk="1" hangingPunct="1">
              <a:lnSpc>
                <a:spcPct val="100000"/>
              </a:lnSpc>
              <a:buClr>
                <a:schemeClr val="accent2"/>
              </a:buClr>
              <a:buSzPct val="50000"/>
              <a:buFont typeface="Wingdings 2" panose="05020102010507070707" pitchFamily="18" charset="2"/>
              <a:buNone/>
              <a:tabLst>
                <a:tab pos="987425" algn="r"/>
              </a:tabLst>
            </a:pPr>
            <a:endParaRPr lang="zh-CN" altLang="en-US" sz="2000" b="0" dirty="0">
              <a:latin typeface="Cambria" panose="02040503050406030204" pitchFamily="18" charset="0"/>
              <a:ea typeface="华文楷体" panose="02010600040101010101" pitchFamily="2" charset="-122"/>
            </a:endParaRPr>
          </a:p>
        </p:txBody>
      </p:sp>
      <p:sp>
        <p:nvSpPr>
          <p:cNvPr id="105476" name="Rectangle 4"/>
          <p:cNvSpPr>
            <a:spLocks noChangeArrowheads="1"/>
          </p:cNvSpPr>
          <p:nvPr/>
        </p:nvSpPr>
        <p:spPr bwMode="auto">
          <a:xfrm>
            <a:off x="2208213" y="1125538"/>
            <a:ext cx="7775575" cy="4079875"/>
          </a:xfrm>
          <a:prstGeom prst="rect">
            <a:avLst/>
          </a:prstGeom>
          <a:noFill/>
          <a:ln>
            <a:noFill/>
          </a:ln>
          <a:effectLst>
            <a:prstShdw prst="shdw13" dist="53882" dir="13500000">
              <a:schemeClr val="accent1">
                <a:gamma/>
                <a:shade val="60000"/>
                <a:invGamma/>
                <a:alpha val="50000"/>
              </a:schemeClr>
            </a:prstShdw>
          </a:effectLst>
        </p:spPr>
        <p:txBody>
          <a:bodyPr lIns="90000" tIns="46800" rIns="90000" bIns="46800" anchorCtr="1">
            <a:spAutoFit/>
          </a:bodyPr>
          <a:lstStyle/>
          <a:p>
            <a:pPr marL="0" marR="0" lvl="0" indent="535305" algn="l" defTabSz="914400" rtl="0" eaLnBrk="0" fontAlgn="base" latinLnBrk="0" hangingPunct="0">
              <a:lnSpc>
                <a:spcPct val="12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）安全行为文化的建设</a:t>
            </a: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535305" algn="l" defTabSz="914400" rtl="0" eaLnBrk="0" fontAlgn="base" latinLnBrk="0" hangingPunct="0">
              <a:lnSpc>
                <a:spcPct val="12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安全行为文化是指人的安全价值观和行为规范，公认的价值标准存在于人们的内心，制约其行为，这就是行为规范，其具体表现为行为准则、习惯等。</a:t>
            </a: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535305" algn="l" defTabSz="914400" rtl="0" eaLnBrk="0" fontAlgn="base" latinLnBrk="0" hangingPunct="0">
              <a:lnSpc>
                <a:spcPct val="12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535305" algn="l" defTabSz="914400" rtl="0" eaLnBrk="0" fontAlgn="base" latinLnBrk="0" hangingPunct="0">
              <a:lnSpc>
                <a:spcPct val="12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进行员工的行为规范安全文化建设，具体做法如下：</a:t>
            </a: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535305" algn="l" defTabSz="914400" rtl="0" eaLnBrk="0" fontAlgn="base" latinLnBrk="0" hangingPunct="0">
              <a:lnSpc>
                <a:spcPct val="120000"/>
              </a:lnSpc>
              <a:spcBef>
                <a:spcPct val="0"/>
              </a:spcBef>
              <a:spcAft>
                <a:spcPct val="0"/>
              </a:spcAft>
              <a:buClrTx/>
              <a:buSzTx/>
              <a:buFontTx/>
              <a:buChar char="•"/>
              <a:defRPr/>
            </a:pPr>
            <a:r>
              <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建立行为准则</a:t>
            </a: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535305" algn="l" defTabSz="914400" rtl="0" eaLnBrk="0" fontAlgn="base" latinLnBrk="0" hangingPunct="0">
              <a:lnSpc>
                <a:spcPct val="120000"/>
              </a:lnSpc>
              <a:spcBef>
                <a:spcPct val="0"/>
              </a:spcBef>
              <a:spcAft>
                <a:spcPct val="0"/>
              </a:spcAft>
              <a:buClrTx/>
              <a:buSzTx/>
              <a:buFontTx/>
              <a:buChar char="•"/>
              <a:defRPr/>
            </a:pPr>
            <a:r>
              <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加强宣传教育</a:t>
            </a: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535305" algn="l" defTabSz="914400" rtl="0" eaLnBrk="0" fontAlgn="base" latinLnBrk="0" hangingPunct="0">
              <a:lnSpc>
                <a:spcPct val="120000"/>
              </a:lnSpc>
              <a:spcBef>
                <a:spcPct val="0"/>
              </a:spcBef>
              <a:spcAft>
                <a:spcPct val="0"/>
              </a:spcAft>
              <a:buClrTx/>
              <a:buSzTx/>
              <a:buFontTx/>
              <a:buChar char="•"/>
              <a:defRPr/>
            </a:pPr>
            <a:r>
              <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进行制度约束</a:t>
            </a: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5474">
                                            <p:txEl>
                                              <p:charRg st="0" end="1"/>
                                            </p:txEl>
                                          </p:spTgt>
                                        </p:tgtEl>
                                        <p:attrNameLst>
                                          <p:attrName>style.visibility</p:attrName>
                                        </p:attrNameLst>
                                      </p:cBhvr>
                                      <p:to>
                                        <p:strVal val="visible"/>
                                      </p:to>
                                    </p:set>
                                    <p:animEffect transition="in" filter="slide(fromBottom)">
                                      <p:cBhvr>
                                        <p:cTn id="7" dur="500"/>
                                        <p:tgtEl>
                                          <p:spTgt spid="105474">
                                            <p:txEl>
                                              <p:charRg st="0"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4" name="Rectangle 4"/>
          <p:cNvSpPr>
            <a:spLocks noChangeArrowheads="1"/>
          </p:cNvSpPr>
          <p:nvPr/>
        </p:nvSpPr>
        <p:spPr bwMode="auto">
          <a:xfrm>
            <a:off x="2135188" y="1035050"/>
            <a:ext cx="7848600" cy="2750820"/>
          </a:xfrm>
          <a:prstGeom prst="rect">
            <a:avLst/>
          </a:prstGeom>
          <a:noFill/>
          <a:ln>
            <a:noFill/>
          </a:ln>
          <a:effectLst>
            <a:prstShdw prst="shdw13" dist="53882" dir="13500000">
              <a:schemeClr val="accent1">
                <a:gamma/>
                <a:shade val="60000"/>
                <a:invGamma/>
                <a:alpha val="50000"/>
              </a:schemeClr>
            </a:prstShdw>
          </a:effectLst>
        </p:spPr>
        <p:txBody>
          <a:bodyPr lIns="90000" tIns="46800" rIns="90000" bIns="46800" anchorCtr="1">
            <a:spAutoFit/>
          </a:bodyPr>
          <a:lstStyle/>
          <a:p>
            <a:pPr marL="0" marR="0" lvl="0" indent="535305" algn="l" defTabSz="914400" rtl="0" eaLnBrk="0" fontAlgn="base" latinLnBrk="0" hangingPunct="0">
              <a:lnSpc>
                <a:spcPct val="12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4</a:t>
            </a: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）精神安全文化的建设</a:t>
            </a:r>
            <a:endPar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535305" algn="l" defTabSz="914400" rtl="0" eaLnBrk="0" fontAlgn="base" latinLnBrk="0" hangingPunct="0">
              <a:lnSpc>
                <a:spcPct val="12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安全文化中精神层次的文化是指员工心态安全文化。</a:t>
            </a:r>
            <a:endPar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535305" algn="l" defTabSz="914400" rtl="0" eaLnBrk="0" fontAlgn="base" latinLnBrk="0" hangingPunct="0">
              <a:lnSpc>
                <a:spcPct val="12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从本质上看，它是人的思想、情感和意志的综合表现，是人对外部客观世界和自身内心世界的认识能力与辨识结合的综合体现，其目的是提高职工的安全意识和安全思维。</a:t>
            </a:r>
            <a:endParaRPr kumimoji="0" lang="zh-CN" altLang="en-US"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p:blinds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81" name="Rectangle 5"/>
          <p:cNvSpPr>
            <a:spLocks noChangeArrowheads="1"/>
          </p:cNvSpPr>
          <p:nvPr/>
        </p:nvSpPr>
        <p:spPr bwMode="auto">
          <a:xfrm>
            <a:off x="6856413" y="1000125"/>
            <a:ext cx="3314700" cy="535305"/>
          </a:xfrm>
          <a:prstGeom prst="rect">
            <a:avLst/>
          </a:prstGeom>
          <a:noFill/>
          <a:ln>
            <a:noFill/>
          </a:ln>
          <a:effectLst>
            <a:prstShdw prst="shdw13" dist="53882" dir="13500000">
              <a:schemeClr val="accent1">
                <a:gamma/>
                <a:shade val="60000"/>
                <a:invGamma/>
                <a:alpha val="50000"/>
              </a:schemeClr>
            </a:prstShdw>
          </a:effectLst>
        </p:spPr>
        <p:txBody>
          <a:bodyPr lIns="90000" tIns="46800" rIns="90000" bIns="46800" anchorCtr="1">
            <a:spAutoFit/>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三、安全文化建设步骤</a:t>
            </a:r>
            <a:endParaRPr kumimoji="0" lang="en-US" altLang="zh-CN" sz="24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2" name="Rectangle 18"/>
          <p:cNvSpPr>
            <a:spLocks noChangeArrowheads="1"/>
          </p:cNvSpPr>
          <p:nvPr/>
        </p:nvSpPr>
        <p:spPr bwMode="auto">
          <a:xfrm>
            <a:off x="6095365" y="-109220"/>
            <a:ext cx="306070" cy="523240"/>
          </a:xfrm>
          <a:prstGeom prst="rect">
            <a:avLst/>
          </a:prstGeom>
          <a:noFill/>
          <a:ln>
            <a:noFill/>
          </a:ln>
          <a:effectLst>
            <a:prstShdw prst="shdw13" dist="53882" dir="13500000">
              <a:schemeClr val="accent1">
                <a:gamma/>
                <a:shade val="60000"/>
                <a:invGamma/>
                <a:alpha val="50000"/>
              </a:schemeClr>
            </a:prstShdw>
          </a:effectLst>
        </p:spPr>
        <p:txBody>
          <a:bodyPr wrap="none" lIns="90000" tIns="46800" rIns="90000" bIns="46800"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1" charset="-122"/>
              <a:cs typeface="+mn-cs"/>
            </a:endParaRPr>
          </a:p>
        </p:txBody>
      </p:sp>
      <p:grpSp>
        <p:nvGrpSpPr>
          <p:cNvPr id="162820" name="Group 1"/>
          <p:cNvGrpSpPr>
            <a:grpSpLocks noChangeAspect="1"/>
          </p:cNvGrpSpPr>
          <p:nvPr/>
        </p:nvGrpSpPr>
        <p:grpSpPr>
          <a:xfrm>
            <a:off x="1360488" y="771525"/>
            <a:ext cx="9307512" cy="5681663"/>
            <a:chOff x="1637" y="6931"/>
            <a:chExt cx="9658" cy="5896"/>
          </a:xfrm>
        </p:grpSpPr>
        <p:sp>
          <p:nvSpPr>
            <p:cNvPr id="162823" name="AutoShape 17"/>
            <p:cNvSpPr>
              <a:spLocks noChangeAspect="1" noTextEdit="1"/>
            </p:cNvSpPr>
            <p:nvPr/>
          </p:nvSpPr>
          <p:spPr>
            <a:xfrm>
              <a:off x="2280" y="8194"/>
              <a:ext cx="8820" cy="4633"/>
            </a:xfrm>
            <a:prstGeom prst="rect">
              <a:avLst/>
            </a:prstGeom>
            <a:noFill/>
            <a:ln w="9525">
              <a:noFill/>
            </a:ln>
          </p:spPr>
          <p:txBody>
            <a:bodyPr/>
            <a:p>
              <a:endParaRPr lang="zh-CN" altLang="en-US"/>
            </a:p>
          </p:txBody>
        </p:sp>
        <p:sp>
          <p:nvSpPr>
            <p:cNvPr id="162824" name="Text Box 16"/>
            <p:cNvSpPr txBox="1"/>
            <p:nvPr/>
          </p:nvSpPr>
          <p:spPr>
            <a:xfrm>
              <a:off x="8937" y="9910"/>
              <a:ext cx="2358" cy="366"/>
            </a:xfrm>
            <a:prstGeom prst="rect">
              <a:avLst/>
            </a:prstGeom>
            <a:noFill/>
            <a:ln w="9525">
              <a:noFill/>
            </a:ln>
          </p:spPr>
          <p:txBody>
            <a:bodyPr lIns="55778" tIns="27889" rIns="55778" bIns="27889"/>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zh-CN" sz="1800" b="0" dirty="0">
                  <a:solidFill>
                    <a:srgbClr val="FF0000"/>
                  </a:solidFill>
                  <a:ea typeface="Gulim" pitchFamily="34" charset="-127"/>
                </a:rPr>
                <a:t>☆</a:t>
              </a:r>
              <a:r>
                <a:rPr lang="zh-CN" altLang="en-US" sz="1800" b="0" dirty="0">
                  <a:ea typeface="Gulim" pitchFamily="34" charset="-127"/>
                </a:rPr>
                <a:t>安全文化建设总结</a:t>
              </a:r>
              <a:endParaRPr lang="zh-CN" altLang="en-US" sz="1800" b="0" dirty="0">
                <a:ea typeface="Gulim" pitchFamily="34" charset="-127"/>
              </a:endParaRPr>
            </a:p>
            <a:p>
              <a:pPr marL="0" lvl="0" indent="0" algn="ctr">
                <a:lnSpc>
                  <a:spcPct val="100000"/>
                </a:lnSpc>
                <a:spcBef>
                  <a:spcPct val="0"/>
                </a:spcBef>
              </a:pPr>
              <a:endParaRPr lang="zh-CN" altLang="zh-CN" sz="1800" b="0" dirty="0">
                <a:solidFill>
                  <a:srgbClr val="FF0000"/>
                </a:solidFill>
                <a:ea typeface="Gulim" pitchFamily="34" charset="-127"/>
              </a:endParaRPr>
            </a:p>
          </p:txBody>
        </p:sp>
        <p:sp>
          <p:nvSpPr>
            <p:cNvPr id="162825" name="Rectangle 15"/>
            <p:cNvSpPr/>
            <p:nvPr/>
          </p:nvSpPr>
          <p:spPr>
            <a:xfrm rot="3419336">
              <a:off x="3341" y="8794"/>
              <a:ext cx="1031" cy="1307"/>
            </a:xfrm>
            <a:prstGeom prst="rect">
              <a:avLst/>
            </a:prstGeom>
            <a:gradFill rotWithShape="1">
              <a:gsLst>
                <a:gs pos="0">
                  <a:srgbClr val="BBE0E3"/>
                </a:gs>
                <a:gs pos="100000">
                  <a:srgbClr val="576869"/>
                </a:gs>
              </a:gsLst>
              <a:lin ang="5400000" scaled="1"/>
              <a:tileRect/>
            </a:gradFill>
            <a:ln w="38100" cap="flat" cmpd="sng">
              <a:solidFill>
                <a:srgbClr val="FFFFFF"/>
              </a:solidFill>
              <a:prstDash val="solid"/>
              <a:miter/>
              <a:headEnd type="none" w="med" len="med"/>
              <a:tailEnd type="none" w="med" len="med"/>
            </a:ln>
            <a:effectLst>
              <a:outerShdw dist="179605" dir="487806" algn="ctr" rotWithShape="0">
                <a:srgbClr val="000000">
                  <a:alpha val="50000"/>
                </a:srgbClr>
              </a:outerShdw>
            </a:effectLst>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62826" name="Text Box 14"/>
            <p:cNvSpPr txBox="1"/>
            <p:nvPr/>
          </p:nvSpPr>
          <p:spPr>
            <a:xfrm>
              <a:off x="3105" y="9248"/>
              <a:ext cx="1580" cy="355"/>
            </a:xfrm>
            <a:prstGeom prst="rect">
              <a:avLst/>
            </a:prstGeom>
            <a:noFill/>
            <a:ln w="9525">
              <a:noFill/>
            </a:ln>
          </p:spPr>
          <p:txBody>
            <a:bodyPr lIns="55778" tIns="27889" rIns="55778" bIns="27889"/>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800" dirty="0"/>
                <a:t>文化宣教阶段</a:t>
              </a:r>
              <a:endParaRPr lang="zh-CN" altLang="en-US" sz="1800" b="0" dirty="0">
                <a:ea typeface="楷体_GB2312" pitchFamily="1" charset="-122"/>
              </a:endParaRPr>
            </a:p>
          </p:txBody>
        </p:sp>
        <p:sp>
          <p:nvSpPr>
            <p:cNvPr id="162827" name="Rectangle 13"/>
            <p:cNvSpPr/>
            <p:nvPr/>
          </p:nvSpPr>
          <p:spPr>
            <a:xfrm rot="3419336">
              <a:off x="4786" y="10751"/>
              <a:ext cx="1068" cy="1179"/>
            </a:xfrm>
            <a:prstGeom prst="rect">
              <a:avLst/>
            </a:prstGeom>
            <a:solidFill>
              <a:srgbClr val="CCCCFF"/>
            </a:solidFill>
            <a:ln w="38100" cap="flat" cmpd="sng">
              <a:solidFill>
                <a:srgbClr val="FFFFFF"/>
              </a:solidFill>
              <a:prstDash val="solid"/>
              <a:miter/>
              <a:headEnd type="none" w="med" len="med"/>
              <a:tailEnd type="none" w="med" len="med"/>
            </a:ln>
            <a:effectLst>
              <a:outerShdw dist="179605" dir="487806" algn="ctr" rotWithShape="0">
                <a:srgbClr val="000000">
                  <a:alpha val="50000"/>
                </a:srgbClr>
              </a:outerShdw>
            </a:effectLst>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62828" name="Text Box 12"/>
            <p:cNvSpPr txBox="1"/>
            <p:nvPr/>
          </p:nvSpPr>
          <p:spPr>
            <a:xfrm>
              <a:off x="4620" y="11137"/>
              <a:ext cx="1590" cy="355"/>
            </a:xfrm>
            <a:prstGeom prst="rect">
              <a:avLst/>
            </a:prstGeom>
            <a:noFill/>
            <a:ln w="9525">
              <a:noFill/>
            </a:ln>
          </p:spPr>
          <p:txBody>
            <a:bodyPr lIns="55778" tIns="27889" rIns="55778" bIns="27889"/>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800" dirty="0"/>
                <a:t>行为规范阶段</a:t>
              </a:r>
              <a:endParaRPr lang="zh-CN" altLang="en-US" sz="1800" dirty="0"/>
            </a:p>
          </p:txBody>
        </p:sp>
        <p:sp>
          <p:nvSpPr>
            <p:cNvPr id="162829" name="Rectangle 11"/>
            <p:cNvSpPr/>
            <p:nvPr/>
          </p:nvSpPr>
          <p:spPr>
            <a:xfrm rot="3419336">
              <a:off x="6924" y="9536"/>
              <a:ext cx="977" cy="1315"/>
            </a:xfrm>
            <a:prstGeom prst="rect">
              <a:avLst/>
            </a:prstGeom>
            <a:solidFill>
              <a:srgbClr val="CCFFFF"/>
            </a:solidFill>
            <a:ln w="38100" cap="flat" cmpd="sng">
              <a:solidFill>
                <a:srgbClr val="FFFFFF"/>
              </a:solidFill>
              <a:prstDash val="solid"/>
              <a:miter/>
              <a:headEnd type="none" w="med" len="med"/>
              <a:tailEnd type="none" w="med" len="med"/>
            </a:ln>
            <a:effectLst>
              <a:outerShdw dist="179605" dir="487806" algn="ctr" rotWithShape="0">
                <a:srgbClr val="000000">
                  <a:alpha val="50000"/>
                </a:srgbClr>
              </a:outerShdw>
            </a:effectLst>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62830" name="Text Box 10"/>
            <p:cNvSpPr txBox="1"/>
            <p:nvPr/>
          </p:nvSpPr>
          <p:spPr>
            <a:xfrm>
              <a:off x="6713" y="10027"/>
              <a:ext cx="1567" cy="355"/>
            </a:xfrm>
            <a:prstGeom prst="rect">
              <a:avLst/>
            </a:prstGeom>
            <a:noFill/>
            <a:ln w="9525">
              <a:noFill/>
            </a:ln>
          </p:spPr>
          <p:txBody>
            <a:bodyPr lIns="55778" tIns="27889" rIns="55778" bIns="27889"/>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800" dirty="0"/>
                <a:t>习惯养成阶段</a:t>
              </a:r>
              <a:endParaRPr lang="zh-CN" altLang="en-US" sz="1800" dirty="0"/>
            </a:p>
          </p:txBody>
        </p:sp>
        <p:sp>
          <p:nvSpPr>
            <p:cNvPr id="162831" name="Rectangle 9"/>
            <p:cNvSpPr/>
            <p:nvPr/>
          </p:nvSpPr>
          <p:spPr>
            <a:xfrm rot="3419336">
              <a:off x="9284" y="8313"/>
              <a:ext cx="946" cy="1340"/>
            </a:xfrm>
            <a:prstGeom prst="rect">
              <a:avLst/>
            </a:prstGeom>
            <a:gradFill rotWithShape="1">
              <a:gsLst>
                <a:gs pos="0">
                  <a:srgbClr val="99CC00"/>
                </a:gs>
                <a:gs pos="100000">
                  <a:srgbClr val="475E00"/>
                </a:gs>
              </a:gsLst>
              <a:lin ang="5400000" scaled="1"/>
              <a:tileRect/>
            </a:gradFill>
            <a:ln w="38100" cap="flat" cmpd="sng">
              <a:solidFill>
                <a:srgbClr val="FFFFFF"/>
              </a:solidFill>
              <a:prstDash val="solid"/>
              <a:miter/>
              <a:headEnd type="none" w="med" len="med"/>
              <a:tailEnd type="none" w="med" len="med"/>
            </a:ln>
            <a:effectLst>
              <a:outerShdw dist="179605" dir="487806" algn="ctr" rotWithShape="0">
                <a:srgbClr val="000000">
                  <a:alpha val="50000"/>
                </a:srgbClr>
              </a:outerShdw>
            </a:effectLst>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62832" name="Line 8"/>
            <p:cNvSpPr/>
            <p:nvPr/>
          </p:nvSpPr>
          <p:spPr>
            <a:xfrm>
              <a:off x="4124" y="9920"/>
              <a:ext cx="738" cy="1033"/>
            </a:xfrm>
            <a:prstGeom prst="line">
              <a:avLst/>
            </a:prstGeom>
            <a:ln w="57150" cap="rnd" cmpd="sng">
              <a:solidFill>
                <a:srgbClr val="808080"/>
              </a:solidFill>
              <a:prstDash val="sysDot"/>
              <a:headEnd type="none" w="med" len="med"/>
              <a:tailEnd type="none" w="med" len="med"/>
            </a:ln>
          </p:spPr>
        </p:sp>
        <p:sp>
          <p:nvSpPr>
            <p:cNvPr id="162833" name="Line 7"/>
            <p:cNvSpPr/>
            <p:nvPr/>
          </p:nvSpPr>
          <p:spPr>
            <a:xfrm flipV="1">
              <a:off x="5880" y="10436"/>
              <a:ext cx="824" cy="566"/>
            </a:xfrm>
            <a:prstGeom prst="line">
              <a:avLst/>
            </a:prstGeom>
            <a:ln w="57150" cap="rnd" cmpd="sng">
              <a:solidFill>
                <a:srgbClr val="808080"/>
              </a:solidFill>
              <a:prstDash val="sysDot"/>
              <a:headEnd type="none" w="med" len="med"/>
              <a:tailEnd type="none" w="med" len="med"/>
            </a:ln>
          </p:spPr>
        </p:sp>
        <p:sp>
          <p:nvSpPr>
            <p:cNvPr id="162834" name="Line 6"/>
            <p:cNvSpPr/>
            <p:nvPr/>
          </p:nvSpPr>
          <p:spPr>
            <a:xfrm flipV="1">
              <a:off x="8040" y="9097"/>
              <a:ext cx="951" cy="657"/>
            </a:xfrm>
            <a:prstGeom prst="line">
              <a:avLst/>
            </a:prstGeom>
            <a:ln w="57150" cap="rnd" cmpd="sng">
              <a:solidFill>
                <a:srgbClr val="808080"/>
              </a:solidFill>
              <a:prstDash val="sysDot"/>
              <a:headEnd type="none" w="med" len="med"/>
              <a:tailEnd type="none" w="med" len="med"/>
            </a:ln>
          </p:spPr>
        </p:sp>
        <p:sp>
          <p:nvSpPr>
            <p:cNvPr id="162835" name="Text Box 5"/>
            <p:cNvSpPr txBox="1"/>
            <p:nvPr/>
          </p:nvSpPr>
          <p:spPr>
            <a:xfrm>
              <a:off x="4345" y="12250"/>
              <a:ext cx="2255" cy="577"/>
            </a:xfrm>
            <a:prstGeom prst="rect">
              <a:avLst/>
            </a:prstGeom>
            <a:noFill/>
            <a:ln w="9525">
              <a:noFill/>
            </a:ln>
          </p:spPr>
          <p:txBody>
            <a:bodyPr lIns="55778" tIns="27889" rIns="55778" bIns="27889"/>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zh-CN" sz="1800" b="0" dirty="0">
                  <a:solidFill>
                    <a:srgbClr val="FF0000"/>
                  </a:solidFill>
                  <a:ea typeface="Gulim" pitchFamily="34" charset="-127"/>
                </a:rPr>
                <a:t>☆</a:t>
              </a:r>
              <a:r>
                <a:rPr lang="zh-CN" altLang="en-US" sz="1800" b="0" dirty="0">
                  <a:ea typeface="Gulim" pitchFamily="34" charset="-127"/>
                </a:rPr>
                <a:t>安全管理制度完善</a:t>
              </a:r>
              <a:endParaRPr lang="en-US" altLang="zh-CN" sz="1800" b="0" dirty="0">
                <a:ea typeface="Gulim" pitchFamily="34" charset="-127"/>
              </a:endParaRPr>
            </a:p>
            <a:p>
              <a:pPr marL="0" lvl="0" indent="0" algn="ctr">
                <a:lnSpc>
                  <a:spcPct val="100000"/>
                </a:lnSpc>
                <a:spcBef>
                  <a:spcPct val="0"/>
                </a:spcBef>
              </a:pPr>
              <a:endParaRPr lang="zh-CN" altLang="zh-CN" sz="1800" b="0" dirty="0">
                <a:solidFill>
                  <a:srgbClr val="FF0000"/>
                </a:solidFill>
                <a:ea typeface="Gulim" pitchFamily="34" charset="-127"/>
              </a:endParaRPr>
            </a:p>
          </p:txBody>
        </p:sp>
        <p:sp>
          <p:nvSpPr>
            <p:cNvPr id="162836" name="Text Box 4"/>
            <p:cNvSpPr txBox="1"/>
            <p:nvPr/>
          </p:nvSpPr>
          <p:spPr>
            <a:xfrm>
              <a:off x="6960" y="11158"/>
              <a:ext cx="1620" cy="707"/>
            </a:xfrm>
            <a:prstGeom prst="rect">
              <a:avLst/>
            </a:prstGeom>
            <a:noFill/>
            <a:ln w="9525">
              <a:noFill/>
            </a:ln>
          </p:spPr>
          <p:txBody>
            <a:bodyPr lIns="55778" tIns="27889" rIns="55778" bIns="27889"/>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zh-CN" b="0" dirty="0">
                <a:ea typeface="楷体_GB2312" pitchFamily="1" charset="-122"/>
              </a:endParaRPr>
            </a:p>
          </p:txBody>
        </p:sp>
        <p:sp>
          <p:nvSpPr>
            <p:cNvPr id="162837" name="Text Box 3"/>
            <p:cNvSpPr txBox="1"/>
            <p:nvPr/>
          </p:nvSpPr>
          <p:spPr>
            <a:xfrm>
              <a:off x="2089" y="10281"/>
              <a:ext cx="2256" cy="672"/>
            </a:xfrm>
            <a:prstGeom prst="rect">
              <a:avLst/>
            </a:prstGeom>
            <a:noFill/>
            <a:ln w="9525">
              <a:noFill/>
            </a:ln>
          </p:spPr>
          <p:txBody>
            <a:bodyPr lIns="55778" tIns="27889" rIns="55778" bIns="27889"/>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buNone/>
              </a:pPr>
              <a:r>
                <a:rPr lang="zh-CN" altLang="zh-CN" sz="1800" b="0" dirty="0">
                  <a:solidFill>
                    <a:srgbClr val="FF0000"/>
                  </a:solidFill>
                  <a:ea typeface="Gulim" pitchFamily="34" charset="-127"/>
                </a:rPr>
                <a:t>☆</a:t>
              </a:r>
              <a:r>
                <a:rPr lang="zh-CN" altLang="en-US" sz="1800" b="0" dirty="0">
                  <a:solidFill>
                    <a:srgbClr val="000000"/>
                  </a:solidFill>
                  <a:latin typeface="Arial" panose="020B0604020202020204" pitchFamily="34" charset="0"/>
                  <a:ea typeface="楷体_GB2312" pitchFamily="1" charset="-122"/>
                </a:rPr>
                <a:t>安全宣教系统设计</a:t>
              </a:r>
              <a:endParaRPr lang="zh-CN" altLang="en-US" sz="1800" b="0" dirty="0">
                <a:ea typeface="楷体_GB2312" pitchFamily="1" charset="-122"/>
              </a:endParaRPr>
            </a:p>
            <a:p>
              <a:pPr marL="0" lvl="0" indent="0">
                <a:lnSpc>
                  <a:spcPct val="100000"/>
                </a:lnSpc>
                <a:spcBef>
                  <a:spcPct val="0"/>
                </a:spcBef>
                <a:buNone/>
              </a:pPr>
              <a:r>
                <a:rPr lang="zh-CN" altLang="en-US" sz="1800" b="0" dirty="0">
                  <a:solidFill>
                    <a:srgbClr val="FF0000"/>
                  </a:solidFill>
                  <a:ea typeface="Gulim" pitchFamily="34" charset="-127"/>
                </a:rPr>
                <a:t>☆</a:t>
              </a:r>
              <a:r>
                <a:rPr lang="zh-CN" altLang="en-US" sz="1800" b="0" dirty="0">
                  <a:solidFill>
                    <a:srgbClr val="000000"/>
                  </a:solidFill>
                  <a:latin typeface="Arial" panose="020B0604020202020204" pitchFamily="34" charset="0"/>
                  <a:ea typeface="楷体_GB2312" pitchFamily="1" charset="-122"/>
                </a:rPr>
                <a:t>安全培训体系设计</a:t>
              </a:r>
              <a:endParaRPr lang="zh-CN" altLang="en-US" sz="1800" b="0" dirty="0">
                <a:ea typeface="楷体_GB2312" pitchFamily="1" charset="-122"/>
              </a:endParaRPr>
            </a:p>
          </p:txBody>
        </p:sp>
        <p:sp>
          <p:nvSpPr>
            <p:cNvPr id="162838" name="Text Box 2"/>
            <p:cNvSpPr txBox="1"/>
            <p:nvPr/>
          </p:nvSpPr>
          <p:spPr>
            <a:xfrm>
              <a:off x="9060" y="8813"/>
              <a:ext cx="1620" cy="355"/>
            </a:xfrm>
            <a:prstGeom prst="rect">
              <a:avLst/>
            </a:prstGeom>
            <a:noFill/>
            <a:ln w="9525">
              <a:noFill/>
            </a:ln>
          </p:spPr>
          <p:txBody>
            <a:bodyPr lIns="55778" tIns="27889" rIns="55778" bIns="27889"/>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800" dirty="0"/>
                <a:t>文化形成阶段</a:t>
              </a:r>
              <a:endParaRPr lang="zh-CN" altLang="en-US" sz="1800" dirty="0"/>
            </a:p>
          </p:txBody>
        </p:sp>
        <p:sp>
          <p:nvSpPr>
            <p:cNvPr id="162839" name="Rectangle 15"/>
            <p:cNvSpPr/>
            <p:nvPr/>
          </p:nvSpPr>
          <p:spPr>
            <a:xfrm rot="3419336">
              <a:off x="1873" y="6793"/>
              <a:ext cx="1031" cy="1307"/>
            </a:xfrm>
            <a:prstGeom prst="rect">
              <a:avLst/>
            </a:prstGeom>
            <a:solidFill>
              <a:srgbClr val="FFC000"/>
            </a:solidFill>
            <a:ln w="38100" cap="flat" cmpd="sng">
              <a:solidFill>
                <a:srgbClr val="FFFFFF"/>
              </a:solidFill>
              <a:prstDash val="solid"/>
              <a:miter/>
              <a:headEnd type="none" w="med" len="med"/>
              <a:tailEnd type="none" w="med" len="med"/>
            </a:ln>
            <a:effectLst>
              <a:outerShdw dist="179605" dir="487806" algn="ctr" rotWithShape="0">
                <a:srgbClr val="000000">
                  <a:alpha val="50000"/>
                </a:srgbClr>
              </a:outerShdw>
            </a:effectLst>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162840" name="Line 8"/>
            <p:cNvSpPr/>
            <p:nvPr/>
          </p:nvSpPr>
          <p:spPr>
            <a:xfrm>
              <a:off x="2815" y="7930"/>
              <a:ext cx="738" cy="1033"/>
            </a:xfrm>
            <a:prstGeom prst="line">
              <a:avLst/>
            </a:prstGeom>
            <a:ln w="57150" cap="rnd" cmpd="sng">
              <a:solidFill>
                <a:srgbClr val="808080"/>
              </a:solidFill>
              <a:prstDash val="sysDot"/>
              <a:headEnd type="none" w="med" len="med"/>
              <a:tailEnd type="none" w="med" len="med"/>
            </a:ln>
          </p:spPr>
        </p:sp>
        <p:sp>
          <p:nvSpPr>
            <p:cNvPr id="162841" name="Text Box 14"/>
            <p:cNvSpPr txBox="1"/>
            <p:nvPr/>
          </p:nvSpPr>
          <p:spPr>
            <a:xfrm>
              <a:off x="1637" y="7352"/>
              <a:ext cx="1580" cy="355"/>
            </a:xfrm>
            <a:prstGeom prst="rect">
              <a:avLst/>
            </a:prstGeom>
            <a:noFill/>
            <a:ln w="9525">
              <a:noFill/>
            </a:ln>
          </p:spPr>
          <p:txBody>
            <a:bodyPr lIns="55778" tIns="27889" rIns="55778" bIns="27889"/>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1800" dirty="0"/>
                <a:t>文化建设策划</a:t>
              </a:r>
              <a:endParaRPr lang="zh-CN" altLang="en-US" sz="1800" b="0" dirty="0">
                <a:ea typeface="楷体_GB2312" pitchFamily="1" charset="-122"/>
              </a:endParaRPr>
            </a:p>
          </p:txBody>
        </p:sp>
      </p:grpSp>
      <p:sp>
        <p:nvSpPr>
          <p:cNvPr id="162821" name="矩形 19"/>
          <p:cNvSpPr/>
          <p:nvPr/>
        </p:nvSpPr>
        <p:spPr>
          <a:xfrm>
            <a:off x="3048000" y="1025525"/>
            <a:ext cx="2373313" cy="646113"/>
          </a:xfrm>
          <a:prstGeom prst="rect">
            <a:avLst/>
          </a:prstGeom>
          <a:noFill/>
          <a:ln w="9525">
            <a:noFill/>
          </a:ln>
        </p:spPr>
        <p:txBody>
          <a:bodyPr lIns="55778" tIns="27889" rIns="55778" bIns="27889"/>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zh-CN" sz="1800" b="0" dirty="0">
                <a:solidFill>
                  <a:srgbClr val="FF0000"/>
                </a:solidFill>
                <a:ea typeface="Gulim" pitchFamily="34" charset="-127"/>
              </a:rPr>
              <a:t>☆</a:t>
            </a:r>
            <a:r>
              <a:rPr lang="zh-CN" altLang="zh-CN" sz="1800" b="0" dirty="0">
                <a:ea typeface="Gulim" pitchFamily="34" charset="-127"/>
              </a:rPr>
              <a:t>安全文化现状评估</a:t>
            </a:r>
            <a:endParaRPr lang="zh-CN" altLang="zh-CN" sz="1800" b="0" dirty="0">
              <a:ea typeface="Gulim" pitchFamily="34" charset="-127"/>
            </a:endParaRPr>
          </a:p>
          <a:p>
            <a:pPr marL="0" lvl="0" indent="0" algn="ctr">
              <a:lnSpc>
                <a:spcPct val="100000"/>
              </a:lnSpc>
              <a:spcBef>
                <a:spcPct val="0"/>
              </a:spcBef>
            </a:pPr>
            <a:r>
              <a:rPr lang="zh-CN" altLang="zh-CN" sz="1800" b="0" dirty="0">
                <a:solidFill>
                  <a:srgbClr val="FF0000"/>
                </a:solidFill>
                <a:ea typeface="Gulim" pitchFamily="34" charset="-127"/>
              </a:rPr>
              <a:t>☆</a:t>
            </a:r>
            <a:r>
              <a:rPr lang="zh-CN" altLang="zh-CN" sz="1800" b="0" dirty="0">
                <a:ea typeface="Gulim" pitchFamily="34" charset="-127"/>
              </a:rPr>
              <a:t>安全文化建设规划</a:t>
            </a:r>
            <a:endParaRPr lang="zh-CN" altLang="zh-CN" sz="1800" b="0" dirty="0">
              <a:ea typeface="Gulim" pitchFamily="34" charset="-127"/>
            </a:endParaRPr>
          </a:p>
        </p:txBody>
      </p:sp>
      <p:sp>
        <p:nvSpPr>
          <p:cNvPr id="162822" name="矩形 20"/>
          <p:cNvSpPr/>
          <p:nvPr/>
        </p:nvSpPr>
        <p:spPr>
          <a:xfrm>
            <a:off x="6583363" y="4660900"/>
            <a:ext cx="2262187" cy="368300"/>
          </a:xfrm>
          <a:prstGeom prst="rect">
            <a:avLst/>
          </a:prstGeom>
          <a:noFill/>
          <a:ln w="9525">
            <a:noFill/>
          </a:ln>
        </p:spPr>
        <p:txBody>
          <a:bodyPr lIns="55778" tIns="27889" rIns="55778" bIns="27889"/>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zh-CN" sz="1800" b="0" dirty="0">
                <a:solidFill>
                  <a:srgbClr val="FF0000"/>
                </a:solidFill>
                <a:ea typeface="Gulim" pitchFamily="34" charset="-127"/>
              </a:rPr>
              <a:t>☆</a:t>
            </a:r>
            <a:r>
              <a:rPr lang="zh-CN" altLang="zh-CN" sz="1800" b="0" dirty="0">
                <a:ea typeface="Gulim" pitchFamily="34" charset="-127"/>
              </a:rPr>
              <a:t>安全文化手册设计</a:t>
            </a:r>
            <a:endParaRPr lang="zh-CN" altLang="zh-CN" sz="1800" b="0" dirty="0">
              <a:ea typeface="Gulim" pitchFamily="34" charset="-127"/>
            </a:endParaRPr>
          </a:p>
        </p:txBody>
      </p:sp>
    </p:spTree>
  </p:cSld>
  <p:clrMapOvr>
    <a:masterClrMapping/>
  </p:clrMapOvr>
  <p:transition>
    <p:blinds dir="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1"/>
          <p:cNvSpPr txBox="1">
            <a:spLocks noChangeArrowheads="1"/>
          </p:cNvSpPr>
          <p:nvPr/>
        </p:nvSpPr>
        <p:spPr bwMode="auto">
          <a:xfrm>
            <a:off x="2346276" y="1044025"/>
            <a:ext cx="6409208"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28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3.6</a:t>
            </a:r>
            <a:r>
              <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生产设备设施</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
        <p:nvSpPr>
          <p:cNvPr id="7" name="Text Box 2"/>
          <p:cNvSpPr txBox="1">
            <a:spLocks noChangeArrowheads="1"/>
          </p:cNvSpPr>
          <p:nvPr/>
        </p:nvSpPr>
        <p:spPr bwMode="auto">
          <a:xfrm>
            <a:off x="2351088" y="2349500"/>
            <a:ext cx="7550150" cy="3637280"/>
          </a:xfrm>
          <a:prstGeom prst="rect">
            <a:avLst/>
          </a:prstGeom>
          <a:noFill/>
          <a:ln>
            <a:noFill/>
          </a:ln>
        </p:spPr>
        <p:style>
          <a:lnRef idx="1">
            <a:schemeClr val="dk1"/>
          </a:lnRef>
          <a:fillRef idx="2">
            <a:schemeClr val="dk1"/>
          </a:fillRef>
          <a:effectRef idx="1">
            <a:schemeClr val="dk1"/>
          </a:effectRef>
          <a:fontRef idx="minor">
            <a:schemeClr val="dk1"/>
          </a:fontRef>
        </p:style>
        <p:txBody>
          <a:bodyPr lIns="90000" tIns="46800" rIns="90000" bIns="46800">
            <a:spAutoFit/>
          </a:bodyPr>
          <a:lstStyle>
            <a:lvl1pPr>
              <a:defRPr kumimoji="1" sz="2800">
                <a:solidFill>
                  <a:schemeClr val="tx1"/>
                </a:solidFill>
                <a:latin typeface="Times New Roman" panose="02020603050405020304" pitchFamily="18" charset="0"/>
                <a:ea typeface="楷体_GB2312" pitchFamily="1" charset="-122"/>
              </a:defRPr>
            </a:lvl1pPr>
            <a:lvl2pPr marL="742950" indent="-285750">
              <a:defRPr kumimoji="1" sz="2800">
                <a:solidFill>
                  <a:schemeClr val="tx1"/>
                </a:solidFill>
                <a:latin typeface="Times New Roman" panose="02020603050405020304" pitchFamily="18" charset="0"/>
                <a:ea typeface="楷体_GB2312" pitchFamily="1" charset="-122"/>
              </a:defRPr>
            </a:lvl2pPr>
            <a:lvl3pPr marL="1143000" indent="-228600">
              <a:defRPr kumimoji="1" sz="2800">
                <a:solidFill>
                  <a:schemeClr val="tx1"/>
                </a:solidFill>
                <a:latin typeface="Times New Roman" panose="02020603050405020304" pitchFamily="18" charset="0"/>
                <a:ea typeface="楷体_GB2312" pitchFamily="1" charset="-122"/>
              </a:defRPr>
            </a:lvl3pPr>
            <a:lvl4pPr marL="1600200" indent="-228600">
              <a:defRPr kumimoji="1" sz="2800">
                <a:solidFill>
                  <a:schemeClr val="tx1"/>
                </a:solidFill>
                <a:latin typeface="Times New Roman" panose="02020603050405020304" pitchFamily="18" charset="0"/>
                <a:ea typeface="楷体_GB2312" pitchFamily="1" charset="-122"/>
              </a:defRPr>
            </a:lvl4pPr>
            <a:lvl5pPr marL="2057400" indent="-228600">
              <a:defRPr kumimoji="1"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9pPr>
          </a:lstStyle>
          <a:p>
            <a:pPr marL="0" marR="0" lvl="0" indent="533400" algn="l" defTabSz="914400" rtl="0" eaLnBrk="1" fontAlgn="base" latinLnBrk="0" hangingPunct="1">
              <a:lnSpc>
                <a:spcPct val="12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企业建设项目的所有设备设施应符合有关法律法规、标准规范要求；安全设备设施应与建设项目主体工程同时设计、同时施工、同时投入生产和使用。</a:t>
            </a:r>
            <a:endPar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533400" algn="l" defTabSz="914400" rtl="0" eaLnBrk="1" fontAlgn="base" latinLnBrk="0" hangingPunct="1">
              <a:lnSpc>
                <a:spcPct val="12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企业应按规定对项目建议书、可行性研究、初步设计、总体开工方案、开工前安全条件确认和竣工验收等阶段进行规范管理。</a:t>
            </a:r>
            <a:endPar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533400" algn="l" defTabSz="914400" rtl="0" eaLnBrk="1" fontAlgn="base" latinLnBrk="0" hangingPunct="1">
              <a:lnSpc>
                <a:spcPct val="12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生产设备设施变更应执行变更管理制度，履行变更程序，并对变更的全过程进行隐患控制。</a:t>
            </a:r>
            <a:endPar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矩形 5"/>
          <p:cNvSpPr/>
          <p:nvPr/>
        </p:nvSpPr>
        <p:spPr>
          <a:xfrm>
            <a:off x="2351089" y="1567245"/>
            <a:ext cx="4032943"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3.6.1 </a:t>
            </a:r>
            <a:r>
              <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生产设备设施建设</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页脚占位符 4"/>
          <p:cNvSpPr txBox="1">
            <a:spLocks noGrp="1"/>
          </p:cNvSpPr>
          <p:nvPr>
            <p:ph type="ftr" sz="quarter" idx="11"/>
          </p:nvPr>
        </p:nvSpPr>
        <p:spPr/>
        <p:txBody>
          <a:bodyPr/>
          <a:p>
            <a:pPr mar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indent="0" algn="ctr">
              <a:lnSpc>
                <a:spcPct val="100000"/>
              </a:lnSpc>
              <a:spcBef>
                <a:spcPct val="0"/>
              </a:spcBef>
            </a:pPr>
            <a:endParaRPr lang="zh-CN" altLang="en-US" sz="2000" dirty="0">
              <a:ea typeface="华文行楷" panose="02010800040101010101" pitchFamily="2" charset="-122"/>
            </a:endParaRPr>
          </a:p>
        </p:txBody>
      </p:sp>
      <p:sp>
        <p:nvSpPr>
          <p:cNvPr id="2415619" name="Rectangle 3"/>
          <p:cNvSpPr>
            <a:spLocks noGrp="1" noChangeArrowheads="1"/>
          </p:cNvSpPr>
          <p:nvPr>
            <p:ph idx="1"/>
          </p:nvPr>
        </p:nvSpPr>
        <p:spPr>
          <a:xfrm>
            <a:off x="2208213" y="1557338"/>
            <a:ext cx="7772400" cy="3895725"/>
          </a:xfrm>
        </p:spPr>
        <p:txBody>
          <a:bodyPr vert="horz" wrap="square" lIns="91440" tIns="45720" rIns="91440" bIns="45720" numCol="1" anchor="t" anchorCtr="0" compatLnSpc="1"/>
          <a:lstStyle/>
          <a:p>
            <a:pPr marL="0" marR="0" lvl="0" indent="533400" algn="l" defTabSz="914400" rtl="0" eaLnBrk="1" fontAlgn="base" latinLnBrk="0" hangingPunct="1">
              <a:lnSpc>
                <a:spcPct val="150000"/>
              </a:lnSpc>
              <a:spcBef>
                <a:spcPct val="20000"/>
              </a:spcBef>
              <a:spcAft>
                <a:spcPct val="0"/>
              </a:spcAft>
              <a:buClrTx/>
              <a:buSzTx/>
              <a:buFont typeface="Wingdings" panose="05000000000000000000" pitchFamily="2" charset="2"/>
              <a:buChar char="u"/>
              <a:defRPr/>
            </a:pPr>
            <a:r>
              <a:rPr kumimoji="0" lang="zh-CN" altLang="en-US" sz="2400" b="1" i="0" u="none" strike="noStrike" kern="0" cap="none" spc="0" normalizeH="0" baseline="0" noProof="0" dirty="0">
                <a:ln>
                  <a:noFill/>
                </a:ln>
                <a:solidFill>
                  <a:srgbClr val="0000FF"/>
                </a:solidFill>
                <a:effectLst/>
                <a:uLnTx/>
                <a:uFillTx/>
                <a:latin typeface="+mn-lt"/>
                <a:ea typeface="+mn-ea"/>
                <a:cs typeface="+mn-cs"/>
              </a:rPr>
              <a:t>作业分散，工作条件艰苦，人员流动性频繁</a:t>
            </a:r>
            <a:r>
              <a:rPr kumimoji="0" lang="zh-CN" altLang="en-US" sz="2400" b="1" i="0" u="none" strike="noStrike" kern="0" cap="none" spc="0" normalizeH="0" baseline="0" noProof="0" dirty="0">
                <a:ln>
                  <a:noFill/>
                </a:ln>
                <a:solidFill>
                  <a:schemeClr val="tx1"/>
                </a:solidFill>
                <a:effectLst/>
                <a:uLnTx/>
                <a:uFillTx/>
                <a:latin typeface="+mn-ea"/>
                <a:ea typeface="+mn-ea"/>
                <a:cs typeface="+mn-cs"/>
              </a:rPr>
              <a:t>：</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建设地域分布面广，组织与管理工作难度较大。施工过程中劳动强度高，易导致人员疲劳、注意力分散而误操作</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a:t>
            </a:r>
            <a:endParaRPr kumimoji="0" lang="en-US" altLang="zh-CN" sz="2400" b="1" i="0" u="none" strike="noStrike" kern="0" cap="none" spc="0" normalizeH="0" baseline="0" noProof="0" dirty="0">
              <a:ln>
                <a:noFill/>
              </a:ln>
              <a:solidFill>
                <a:schemeClr val="tx1"/>
              </a:solidFill>
              <a:effectLst/>
              <a:uLnTx/>
              <a:uFillTx/>
              <a:latin typeface="+mn-ea"/>
              <a:ea typeface="+mn-ea"/>
              <a:cs typeface="+mn-cs"/>
            </a:endParaRPr>
          </a:p>
          <a:p>
            <a:pPr marL="0" marR="0" lvl="0" indent="533400" algn="l" defTabSz="914400" rtl="0" eaLnBrk="1" fontAlgn="base" latinLnBrk="0" hangingPunct="1">
              <a:lnSpc>
                <a:spcPct val="150000"/>
              </a:lnSpc>
              <a:spcBef>
                <a:spcPct val="20000"/>
              </a:spcBef>
              <a:spcAft>
                <a:spcPct val="0"/>
              </a:spcAft>
              <a:buClrTx/>
              <a:buSzTx/>
              <a:buFont typeface="Wingdings" panose="05000000000000000000" pitchFamily="2" charset="2"/>
              <a:buChar char="u"/>
              <a:defRPr/>
            </a:pPr>
            <a:r>
              <a:rPr kumimoji="0" lang="zh-CN" altLang="en-US" sz="2400" b="1" i="0" u="none" strike="noStrike" kern="0" cap="none" spc="0" normalizeH="0" baseline="0" noProof="0" dirty="0">
                <a:ln>
                  <a:noFill/>
                </a:ln>
                <a:solidFill>
                  <a:srgbClr val="0000FF"/>
                </a:solidFill>
                <a:effectLst/>
                <a:uLnTx/>
                <a:uFillTx/>
                <a:latin typeface="+mn-lt"/>
                <a:ea typeface="+mn-ea"/>
                <a:cs typeface="+mn-cs"/>
              </a:rPr>
              <a:t>工艺复杂，技术密集</a:t>
            </a:r>
            <a:r>
              <a:rPr kumimoji="0" lang="zh-CN" altLang="en-US" sz="2400" b="1" i="0" u="none" strike="noStrike" kern="0" cap="none" spc="0" normalizeH="0" baseline="0" noProof="0" dirty="0">
                <a:ln>
                  <a:noFill/>
                </a:ln>
                <a:solidFill>
                  <a:schemeClr val="tx1"/>
                </a:solidFill>
                <a:effectLst/>
                <a:uLnTx/>
                <a:uFillTx/>
                <a:latin typeface="+mn-ea"/>
                <a:ea typeface="+mn-ea"/>
                <a:cs typeface="+mn-cs"/>
              </a:rPr>
              <a:t>：</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随着工程建设的进展，施工现场的不安全因素和风险也在随之变化，</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各类</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安全</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措施难以跟进</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a:t>
            </a:r>
            <a:endParaRPr kumimoji="0" lang="zh-CN" altLang="zh-CN" sz="2400" b="1" i="0" u="none" strike="noStrike" kern="0" cap="none" spc="0" normalizeH="0" baseline="0" noProof="0" dirty="0">
              <a:ln>
                <a:noFill/>
              </a:ln>
              <a:solidFill>
                <a:schemeClr val="tx1"/>
              </a:solidFill>
              <a:effectLst/>
              <a:uLnTx/>
              <a:uFillTx/>
              <a:latin typeface="+mn-lt"/>
              <a:ea typeface="+mn-ea"/>
              <a:cs typeface="+mn-cs"/>
            </a:endParaRPr>
          </a:p>
          <a:p>
            <a:pPr marL="0" marR="0" lvl="0" indent="711200" algn="l" defTabSz="914400" rtl="0" eaLnBrk="1" fontAlgn="base" latinLnBrk="0" hangingPunct="1">
              <a:lnSpc>
                <a:spcPct val="150000"/>
              </a:lnSpc>
              <a:spcBef>
                <a:spcPct val="20000"/>
              </a:spcBef>
              <a:spcAft>
                <a:spcPct val="0"/>
              </a:spcAft>
              <a:buClrTx/>
              <a:buSzTx/>
              <a:buFontTx/>
              <a:buNone/>
              <a:defRPr/>
            </a:pPr>
            <a:endParaRPr kumimoji="0" lang="zh-CN" altLang="en-US" sz="2400" b="1" i="0" u="none" strike="noStrike" kern="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p:blinds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2"/>
          <p:cNvSpPr txBox="1">
            <a:spLocks noChangeArrowheads="1"/>
          </p:cNvSpPr>
          <p:nvPr/>
        </p:nvSpPr>
        <p:spPr bwMode="auto">
          <a:xfrm>
            <a:off x="2351088" y="1916113"/>
            <a:ext cx="7550150" cy="4523105"/>
          </a:xfrm>
          <a:prstGeom prst="rect">
            <a:avLst/>
          </a:prstGeom>
          <a:noFill/>
          <a:ln>
            <a:noFill/>
          </a:ln>
        </p:spPr>
        <p:style>
          <a:lnRef idx="1">
            <a:schemeClr val="dk1"/>
          </a:lnRef>
          <a:fillRef idx="2">
            <a:schemeClr val="dk1"/>
          </a:fillRef>
          <a:effectRef idx="1">
            <a:schemeClr val="dk1"/>
          </a:effectRef>
          <a:fontRef idx="minor">
            <a:schemeClr val="dk1"/>
          </a:fontRef>
        </p:style>
        <p:txBody>
          <a:bodyPr lIns="90000" tIns="46800" rIns="90000" bIns="46800">
            <a:spAutoFit/>
          </a:bodyPr>
          <a:lstStyle>
            <a:lvl1pPr>
              <a:defRPr kumimoji="1" sz="2800">
                <a:solidFill>
                  <a:schemeClr val="tx1"/>
                </a:solidFill>
                <a:latin typeface="Times New Roman" panose="02020603050405020304" pitchFamily="18" charset="0"/>
                <a:ea typeface="楷体_GB2312" pitchFamily="1" charset="-122"/>
              </a:defRPr>
            </a:lvl1pPr>
            <a:lvl2pPr marL="742950" indent="-285750">
              <a:defRPr kumimoji="1" sz="2800">
                <a:solidFill>
                  <a:schemeClr val="tx1"/>
                </a:solidFill>
                <a:latin typeface="Times New Roman" panose="02020603050405020304" pitchFamily="18" charset="0"/>
                <a:ea typeface="楷体_GB2312" pitchFamily="1" charset="-122"/>
              </a:defRPr>
            </a:lvl2pPr>
            <a:lvl3pPr marL="1143000" indent="-228600">
              <a:defRPr kumimoji="1" sz="2800">
                <a:solidFill>
                  <a:schemeClr val="tx1"/>
                </a:solidFill>
                <a:latin typeface="Times New Roman" panose="02020603050405020304" pitchFamily="18" charset="0"/>
                <a:ea typeface="楷体_GB2312" pitchFamily="1" charset="-122"/>
              </a:defRPr>
            </a:lvl3pPr>
            <a:lvl4pPr marL="1600200" indent="-228600">
              <a:defRPr kumimoji="1" sz="2800">
                <a:solidFill>
                  <a:schemeClr val="tx1"/>
                </a:solidFill>
                <a:latin typeface="Times New Roman" panose="02020603050405020304" pitchFamily="18" charset="0"/>
                <a:ea typeface="楷体_GB2312" pitchFamily="1" charset="-122"/>
              </a:defRPr>
            </a:lvl4pPr>
            <a:lvl5pPr marL="2057400" indent="-228600">
              <a:defRPr kumimoji="1"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9pPr>
          </a:lstStyle>
          <a:p>
            <a:pPr marL="0" marR="0" lvl="0" indent="533400" algn="l" defTabSz="914400" rtl="0" eaLnBrk="1" fontAlgn="base" latinLnBrk="0" hangingPunct="1">
              <a:lnSpc>
                <a:spcPct val="12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企业应对生产设备设施进行规范化管理，保证其安全运行。</a:t>
            </a:r>
            <a:endPar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533400" algn="l" defTabSz="914400" rtl="0" eaLnBrk="1" fontAlgn="base" latinLnBrk="0" hangingPunct="1">
              <a:lnSpc>
                <a:spcPct val="12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企业应有专人负责管理各种安全设备设施，建立台账，定期检维修。对安全设备设施应制定检维修计划。</a:t>
            </a:r>
            <a:endPar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533400" algn="l" defTabSz="914400" rtl="0" eaLnBrk="1" fontAlgn="base" latinLnBrk="0" hangingPunct="1">
              <a:lnSpc>
                <a:spcPct val="12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设备设施检维修前应制定方案。检维修方案应包含作业行为分析和控制措施。检维修过程中应执行隐患控制措施并进行监督检查。</a:t>
            </a:r>
            <a:endPar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533400" algn="l" defTabSz="914400" rtl="0" eaLnBrk="1" fontAlgn="base" latinLnBrk="0" hangingPunct="1">
              <a:lnSpc>
                <a:spcPct val="12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安全设备设施不得随意拆除、挪用或弃置不用；确因检维修拆除的，应采取临时安全措施，检维修完毕后立即复原。</a:t>
            </a:r>
            <a:endPar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矩形 2"/>
          <p:cNvSpPr/>
          <p:nvPr/>
        </p:nvSpPr>
        <p:spPr>
          <a:xfrm>
            <a:off x="2351089" y="1268760"/>
            <a:ext cx="4032943"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3.6.2 </a:t>
            </a:r>
            <a:r>
              <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设备设施运行管理</a:t>
            </a:r>
            <a:endPar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2"/>
          <p:cNvSpPr txBox="1">
            <a:spLocks noChangeArrowheads="1"/>
          </p:cNvSpPr>
          <p:nvPr/>
        </p:nvSpPr>
        <p:spPr bwMode="auto">
          <a:xfrm>
            <a:off x="2351088" y="2387600"/>
            <a:ext cx="7550150" cy="3047365"/>
          </a:xfrm>
          <a:prstGeom prst="rect">
            <a:avLst/>
          </a:prstGeom>
          <a:noFill/>
          <a:ln>
            <a:noFill/>
          </a:ln>
        </p:spPr>
        <p:style>
          <a:lnRef idx="1">
            <a:schemeClr val="dk1"/>
          </a:lnRef>
          <a:fillRef idx="2">
            <a:schemeClr val="dk1"/>
          </a:fillRef>
          <a:effectRef idx="1">
            <a:schemeClr val="dk1"/>
          </a:effectRef>
          <a:fontRef idx="minor">
            <a:schemeClr val="dk1"/>
          </a:fontRef>
        </p:style>
        <p:txBody>
          <a:bodyPr lIns="90000" tIns="46800" rIns="90000" bIns="46800">
            <a:spAutoFit/>
          </a:bodyPr>
          <a:lstStyle>
            <a:lvl1pPr>
              <a:defRPr kumimoji="1" sz="2800">
                <a:solidFill>
                  <a:schemeClr val="tx1"/>
                </a:solidFill>
                <a:latin typeface="Times New Roman" panose="02020603050405020304" pitchFamily="18" charset="0"/>
                <a:ea typeface="楷体_GB2312" pitchFamily="1" charset="-122"/>
              </a:defRPr>
            </a:lvl1pPr>
            <a:lvl2pPr marL="742950" indent="-285750">
              <a:defRPr kumimoji="1" sz="2800">
                <a:solidFill>
                  <a:schemeClr val="tx1"/>
                </a:solidFill>
                <a:latin typeface="Times New Roman" panose="02020603050405020304" pitchFamily="18" charset="0"/>
                <a:ea typeface="楷体_GB2312" pitchFamily="1" charset="-122"/>
              </a:defRPr>
            </a:lvl2pPr>
            <a:lvl3pPr marL="1143000" indent="-228600">
              <a:defRPr kumimoji="1" sz="2800">
                <a:solidFill>
                  <a:schemeClr val="tx1"/>
                </a:solidFill>
                <a:latin typeface="Times New Roman" panose="02020603050405020304" pitchFamily="18" charset="0"/>
                <a:ea typeface="楷体_GB2312" pitchFamily="1" charset="-122"/>
              </a:defRPr>
            </a:lvl3pPr>
            <a:lvl4pPr marL="1600200" indent="-228600">
              <a:defRPr kumimoji="1" sz="2800">
                <a:solidFill>
                  <a:schemeClr val="tx1"/>
                </a:solidFill>
                <a:latin typeface="Times New Roman" panose="02020603050405020304" pitchFamily="18" charset="0"/>
                <a:ea typeface="楷体_GB2312" pitchFamily="1" charset="-122"/>
              </a:defRPr>
            </a:lvl4pPr>
            <a:lvl5pPr marL="2057400" indent="-228600">
              <a:defRPr kumimoji="1"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9pPr>
          </a:lstStyle>
          <a:p>
            <a:pPr marL="0" marR="0" lvl="0" indent="541655" algn="l" defTabSz="914400" rtl="0" eaLnBrk="0" fontAlgn="base" latinLnBrk="0" hangingPunct="0">
              <a:lnSpc>
                <a:spcPct val="10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mn-ea"/>
                <a:ea typeface="+mn-ea"/>
                <a:cs typeface="+mn-cs"/>
              </a:rPr>
              <a:t>设备的设计、制造、安装、使用、检测、维修、改造、拆除和报废，应符合有关法律法规、标准规范的要求。</a:t>
            </a:r>
            <a:endParaRPr kumimoji="1"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41655" algn="l" defTabSz="914400" rtl="0" eaLnBrk="0" fontAlgn="base" latinLnBrk="0" hangingPunct="0">
              <a:lnSpc>
                <a:spcPct val="10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mn-ea"/>
                <a:ea typeface="+mn-ea"/>
                <a:cs typeface="+mn-cs"/>
              </a:rPr>
              <a:t>企业应执行生产设备设施到货验收和报废管理制度，应使用质量合格、设计符合要求的生产设备设施。</a:t>
            </a:r>
            <a:endParaRPr kumimoji="1"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541655" algn="l" defTabSz="914400" rtl="0" eaLnBrk="0" fontAlgn="base" latinLnBrk="0" hangingPunct="0">
              <a:lnSpc>
                <a:spcPct val="10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mn-ea"/>
                <a:ea typeface="+mn-ea"/>
                <a:cs typeface="+mn-cs"/>
              </a:rPr>
              <a:t>拆除的生产设备设施应按规定进行处置。拆除的生产设备设施涉及到危险物品的，须制定危险物品处置方案和应急措施，并严格按规定组织实施。</a:t>
            </a:r>
            <a:endParaRPr kumimoji="1" lang="zh-CN" altLang="zh-CN"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2" name="矩形 1"/>
          <p:cNvSpPr/>
          <p:nvPr/>
        </p:nvSpPr>
        <p:spPr>
          <a:xfrm>
            <a:off x="2351088" y="1177588"/>
            <a:ext cx="7550150"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3.6.3  </a:t>
            </a:r>
            <a:r>
              <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新设备设施验收及旧设备拆除、报废</a:t>
            </a:r>
            <a:endPar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1"/>
          <p:cNvSpPr txBox="1">
            <a:spLocks noChangeArrowheads="1"/>
          </p:cNvSpPr>
          <p:nvPr/>
        </p:nvSpPr>
        <p:spPr bwMode="auto">
          <a:xfrm>
            <a:off x="2351088" y="1044025"/>
            <a:ext cx="6409208"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28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3.7</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作业安全</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
        <p:nvSpPr>
          <p:cNvPr id="7" name="Text Box 2"/>
          <p:cNvSpPr txBox="1">
            <a:spLocks noChangeArrowheads="1"/>
          </p:cNvSpPr>
          <p:nvPr/>
        </p:nvSpPr>
        <p:spPr bwMode="auto">
          <a:xfrm>
            <a:off x="2351088" y="2349500"/>
            <a:ext cx="7550150" cy="3416300"/>
          </a:xfrm>
          <a:prstGeom prst="rect">
            <a:avLst/>
          </a:prstGeom>
          <a:noFill/>
          <a:ln>
            <a:noFill/>
          </a:ln>
        </p:spPr>
        <p:style>
          <a:lnRef idx="1">
            <a:schemeClr val="dk1"/>
          </a:lnRef>
          <a:fillRef idx="2">
            <a:schemeClr val="dk1"/>
          </a:fillRef>
          <a:effectRef idx="1">
            <a:schemeClr val="dk1"/>
          </a:effectRef>
          <a:fontRef idx="minor">
            <a:schemeClr val="dk1"/>
          </a:fontRef>
        </p:style>
        <p:txBody>
          <a:bodyPr lIns="90000" tIns="46800" rIns="90000" bIns="46800">
            <a:spAutoFit/>
          </a:bodyPr>
          <a:lstStyle>
            <a:lvl1pPr>
              <a:defRPr kumimoji="1" sz="2800">
                <a:solidFill>
                  <a:schemeClr val="tx1"/>
                </a:solidFill>
                <a:latin typeface="Times New Roman" panose="02020603050405020304" pitchFamily="18" charset="0"/>
                <a:ea typeface="楷体_GB2312" pitchFamily="1" charset="-122"/>
              </a:defRPr>
            </a:lvl1pPr>
            <a:lvl2pPr marL="742950" indent="-285750">
              <a:defRPr kumimoji="1" sz="2800">
                <a:solidFill>
                  <a:schemeClr val="tx1"/>
                </a:solidFill>
                <a:latin typeface="Times New Roman" panose="02020603050405020304" pitchFamily="18" charset="0"/>
                <a:ea typeface="楷体_GB2312" pitchFamily="1" charset="-122"/>
              </a:defRPr>
            </a:lvl2pPr>
            <a:lvl3pPr marL="1143000" indent="-228600">
              <a:defRPr kumimoji="1" sz="2800">
                <a:solidFill>
                  <a:schemeClr val="tx1"/>
                </a:solidFill>
                <a:latin typeface="Times New Roman" panose="02020603050405020304" pitchFamily="18" charset="0"/>
                <a:ea typeface="楷体_GB2312" pitchFamily="1" charset="-122"/>
              </a:defRPr>
            </a:lvl3pPr>
            <a:lvl4pPr marL="1600200" indent="-228600">
              <a:defRPr kumimoji="1" sz="2800">
                <a:solidFill>
                  <a:schemeClr val="tx1"/>
                </a:solidFill>
                <a:latin typeface="Times New Roman" panose="02020603050405020304" pitchFamily="18" charset="0"/>
                <a:ea typeface="楷体_GB2312" pitchFamily="1" charset="-122"/>
              </a:defRPr>
            </a:lvl4pPr>
            <a:lvl5pPr marL="2057400" indent="-228600">
              <a:defRPr kumimoji="1"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9pPr>
          </a:lstStyle>
          <a:p>
            <a:pPr marL="0" marR="0" lvl="0" indent="631825" algn="l" defTabSz="914400" rtl="0" eaLnBrk="0" fontAlgn="base" latinLnBrk="0" hangingPunct="0">
              <a:lnSpc>
                <a:spcPct val="10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企业应加强生产现场安全管理和生产过程的控制。对生产过程及物料、设备设施、器材、通道、作业环境等存在的隐患，应进行分析和控制。对动火作业、受限空间内作业、临时用电作业、高处作业等危险性较高的作业活动实施作业许可管理，严格履行审批手续。作业许可证应包含危害因素分析和安全措施等内容。</a:t>
            </a:r>
            <a:endParaRPr kumimoji="1" lang="zh-CN" altLang="zh-CN"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631825" algn="l" defTabSz="914400" rtl="0" eaLnBrk="0" fontAlgn="base" latinLnBrk="0" hangingPunct="0">
              <a:lnSpc>
                <a:spcPct val="10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企业进行爆破、吊装等危险作业时，应当安排专人进行现场安全管理，确保安全规程的遵守和安全措施的落实。</a:t>
            </a:r>
            <a:endParaRPr kumimoji="1" lang="zh-CN" altLang="zh-CN" sz="24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6" name="TextBox 1"/>
          <p:cNvSpPr txBox="1">
            <a:spLocks noChangeArrowheads="1"/>
          </p:cNvSpPr>
          <p:nvPr/>
        </p:nvSpPr>
        <p:spPr bwMode="auto">
          <a:xfrm>
            <a:off x="2351584" y="1700808"/>
            <a:ext cx="6409208"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28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3.7.1 </a:t>
            </a:r>
            <a:r>
              <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生产现场管理和生产过程控制</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2"/>
          <p:cNvSpPr txBox="1">
            <a:spLocks noChangeArrowheads="1"/>
          </p:cNvSpPr>
          <p:nvPr/>
        </p:nvSpPr>
        <p:spPr bwMode="auto">
          <a:xfrm>
            <a:off x="2351088" y="2144713"/>
            <a:ext cx="7550150" cy="1200150"/>
          </a:xfrm>
          <a:prstGeom prst="rect">
            <a:avLst/>
          </a:prstGeom>
          <a:noFill/>
          <a:ln>
            <a:noFill/>
          </a:ln>
        </p:spPr>
        <p:style>
          <a:lnRef idx="1">
            <a:schemeClr val="dk1"/>
          </a:lnRef>
          <a:fillRef idx="2">
            <a:schemeClr val="dk1"/>
          </a:fillRef>
          <a:effectRef idx="1">
            <a:schemeClr val="dk1"/>
          </a:effectRef>
          <a:fontRef idx="minor">
            <a:schemeClr val="dk1"/>
          </a:fontRef>
        </p:style>
        <p:txBody>
          <a:bodyPr lIns="90000" tIns="46800" rIns="90000" bIns="46800">
            <a:spAutoFit/>
          </a:bodyPr>
          <a:lstStyle>
            <a:lvl1pPr>
              <a:defRPr kumimoji="1" sz="2800">
                <a:solidFill>
                  <a:schemeClr val="tx1"/>
                </a:solidFill>
                <a:latin typeface="Times New Roman" panose="02020603050405020304" pitchFamily="18" charset="0"/>
                <a:ea typeface="楷体_GB2312" pitchFamily="1" charset="-122"/>
              </a:defRPr>
            </a:lvl1pPr>
            <a:lvl2pPr marL="742950" indent="-285750">
              <a:defRPr kumimoji="1" sz="2800">
                <a:solidFill>
                  <a:schemeClr val="tx1"/>
                </a:solidFill>
                <a:latin typeface="Times New Roman" panose="02020603050405020304" pitchFamily="18" charset="0"/>
                <a:ea typeface="楷体_GB2312" pitchFamily="1" charset="-122"/>
              </a:defRPr>
            </a:lvl2pPr>
            <a:lvl3pPr marL="1143000" indent="-228600">
              <a:defRPr kumimoji="1" sz="2800">
                <a:solidFill>
                  <a:schemeClr val="tx1"/>
                </a:solidFill>
                <a:latin typeface="Times New Roman" panose="02020603050405020304" pitchFamily="18" charset="0"/>
                <a:ea typeface="楷体_GB2312" pitchFamily="1" charset="-122"/>
              </a:defRPr>
            </a:lvl3pPr>
            <a:lvl4pPr marL="1600200" indent="-228600">
              <a:defRPr kumimoji="1" sz="2800">
                <a:solidFill>
                  <a:schemeClr val="tx1"/>
                </a:solidFill>
                <a:latin typeface="Times New Roman" panose="02020603050405020304" pitchFamily="18" charset="0"/>
                <a:ea typeface="楷体_GB2312" pitchFamily="1" charset="-122"/>
              </a:defRPr>
            </a:lvl4pPr>
            <a:lvl5pPr marL="2057400" indent="-228600">
              <a:defRPr kumimoji="1"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9pPr>
          </a:lstStyle>
          <a:p>
            <a:pPr marL="0" marR="0" lvl="0" indent="631825" algn="l" defTabSz="914400" rtl="0" eaLnBrk="0" fontAlgn="base" latinLnBrk="0" hangingPunct="0">
              <a:lnSpc>
                <a:spcPct val="10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rPr>
              <a:t>企业应加强生产作业行为的安全管理。对作业行为隐患、设备设施使用隐患、工艺技术隐患等进行分析，采取控制措施。</a:t>
            </a:r>
            <a:endPar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3" name="TextBox 1"/>
          <p:cNvSpPr txBox="1">
            <a:spLocks noChangeArrowheads="1"/>
          </p:cNvSpPr>
          <p:nvPr/>
        </p:nvSpPr>
        <p:spPr bwMode="auto">
          <a:xfrm>
            <a:off x="2351584" y="1700808"/>
            <a:ext cx="6409208"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28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3.7.2 </a:t>
            </a:r>
            <a:r>
              <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作业行为管理</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2"/>
          <p:cNvSpPr txBox="1">
            <a:spLocks noChangeArrowheads="1"/>
          </p:cNvSpPr>
          <p:nvPr/>
        </p:nvSpPr>
        <p:spPr bwMode="auto">
          <a:xfrm>
            <a:off x="2351088" y="2468563"/>
            <a:ext cx="7550150" cy="2677795"/>
          </a:xfrm>
          <a:prstGeom prst="rect">
            <a:avLst/>
          </a:prstGeom>
          <a:noFill/>
          <a:ln>
            <a:noFill/>
          </a:ln>
        </p:spPr>
        <p:style>
          <a:lnRef idx="1">
            <a:schemeClr val="dk1"/>
          </a:lnRef>
          <a:fillRef idx="2">
            <a:schemeClr val="dk1"/>
          </a:fillRef>
          <a:effectRef idx="1">
            <a:schemeClr val="dk1"/>
          </a:effectRef>
          <a:fontRef idx="minor">
            <a:schemeClr val="dk1"/>
          </a:fontRef>
        </p:style>
        <p:txBody>
          <a:bodyPr lIns="90000" tIns="46800" rIns="90000" bIns="46800">
            <a:spAutoFit/>
          </a:bodyPr>
          <a:lstStyle>
            <a:lvl1pPr>
              <a:defRPr kumimoji="1" sz="2800">
                <a:solidFill>
                  <a:schemeClr val="tx1"/>
                </a:solidFill>
                <a:latin typeface="Times New Roman" panose="02020603050405020304" pitchFamily="18" charset="0"/>
                <a:ea typeface="楷体_GB2312" pitchFamily="1" charset="-122"/>
              </a:defRPr>
            </a:lvl1pPr>
            <a:lvl2pPr marL="742950" indent="-285750">
              <a:defRPr kumimoji="1" sz="2800">
                <a:solidFill>
                  <a:schemeClr val="tx1"/>
                </a:solidFill>
                <a:latin typeface="Times New Roman" panose="02020603050405020304" pitchFamily="18" charset="0"/>
                <a:ea typeface="楷体_GB2312" pitchFamily="1" charset="-122"/>
              </a:defRPr>
            </a:lvl2pPr>
            <a:lvl3pPr marL="1143000" indent="-228600">
              <a:defRPr kumimoji="1" sz="2800">
                <a:solidFill>
                  <a:schemeClr val="tx1"/>
                </a:solidFill>
                <a:latin typeface="Times New Roman" panose="02020603050405020304" pitchFamily="18" charset="0"/>
                <a:ea typeface="楷体_GB2312" pitchFamily="1" charset="-122"/>
              </a:defRPr>
            </a:lvl3pPr>
            <a:lvl4pPr marL="1600200" indent="-228600">
              <a:defRPr kumimoji="1" sz="2800">
                <a:solidFill>
                  <a:schemeClr val="tx1"/>
                </a:solidFill>
                <a:latin typeface="Times New Roman" panose="02020603050405020304" pitchFamily="18" charset="0"/>
                <a:ea typeface="楷体_GB2312" pitchFamily="1" charset="-122"/>
              </a:defRPr>
            </a:lvl4pPr>
            <a:lvl5pPr marL="2057400" indent="-228600">
              <a:defRPr kumimoji="1" sz="2800">
                <a:solidFill>
                  <a:schemeClr val="tx1"/>
                </a:solidFill>
                <a:latin typeface="Times New Roman" panose="02020603050405020304" pitchFamily="18" charset="0"/>
                <a:ea typeface="楷体_GB2312" pitchFamily="1" charset="-122"/>
              </a:defRPr>
            </a:lvl5pPr>
            <a:lvl6pPr marL="25146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6pPr>
            <a:lvl7pPr marL="29718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7pPr>
            <a:lvl8pPr marL="34290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8pPr>
            <a:lvl9pPr marL="3886200" indent="-228600" algn="ctr" eaLnBrk="0" fontAlgn="base" hangingPunct="0">
              <a:spcBef>
                <a:spcPct val="0"/>
              </a:spcBef>
              <a:spcAft>
                <a:spcPct val="0"/>
              </a:spcAft>
              <a:defRPr kumimoji="1" sz="2800">
                <a:solidFill>
                  <a:schemeClr val="tx1"/>
                </a:solidFill>
                <a:latin typeface="Times New Roman" panose="02020603050405020304" pitchFamily="18" charset="0"/>
                <a:ea typeface="楷体_GB2312" pitchFamily="1" charset="-122"/>
              </a:defRPr>
            </a:lvl9pPr>
          </a:lstStyle>
          <a:p>
            <a:pPr marL="0" marR="0" lvl="0" indent="631825" algn="l" defTabSz="914400" rtl="0" eaLnBrk="0" fontAlgn="base" latinLnBrk="0" hangingPunct="0">
              <a:lnSpc>
                <a:spcPct val="10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rPr>
              <a:t>企业应根据作业场所的实际情况，按照</a:t>
            </a:r>
            <a:r>
              <a:rPr kumimoji="1" lang="en-US"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rPr>
              <a:t>GB2894</a:t>
            </a:r>
            <a:r>
              <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rPr>
              <a:t>及企业内部规定，在有较大危险因素的作业场所和设备设施上，设置明显的安全警示标志，进行危险提示、警示，告知危险的种类、后果及应急措施等。</a:t>
            </a:r>
            <a:endPar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endParaRPr>
          </a:p>
          <a:p>
            <a:pPr marL="0" marR="0" lvl="0" indent="631825" algn="l" defTabSz="914400" rtl="0" eaLnBrk="0" fontAlgn="base" latinLnBrk="0" hangingPunct="0">
              <a:lnSpc>
                <a:spcPct val="100000"/>
              </a:lnSpc>
              <a:spcBef>
                <a:spcPct val="0"/>
              </a:spcBef>
              <a:spcAft>
                <a:spcPct val="0"/>
              </a:spcAft>
              <a:buClrTx/>
              <a:buSzTx/>
              <a:buFontTx/>
              <a:buNone/>
              <a:defRPr/>
            </a:pPr>
            <a:r>
              <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rPr>
              <a:t>企业应在设备设施检维修、施工、吊装等作业现场设置警戒区域和警示标志，在检维修现场的坑、井、洼、沟、陡坡等场所设置围栏和警示标志。</a:t>
            </a:r>
            <a:endParaRPr kumimoji="1" lang="zh-CN" altLang="zh-CN" sz="2400" b="0" i="0" u="none" strike="noStrike" kern="1200" cap="none" spc="0" normalizeH="0" baseline="0" noProof="0" dirty="0">
              <a:ln>
                <a:noFill/>
              </a:ln>
              <a:solidFill>
                <a:schemeClr val="tx1"/>
              </a:solidFill>
              <a:effectLst/>
              <a:uLnTx/>
              <a:uFillTx/>
              <a:latin typeface="Times New Roman" panose="02020603050405020304" pitchFamily="18" charset="0"/>
              <a:ea typeface="楷体_GB2312" pitchFamily="1" charset="-122"/>
              <a:cs typeface="+mn-cs"/>
            </a:endParaRPr>
          </a:p>
        </p:txBody>
      </p:sp>
      <p:sp>
        <p:nvSpPr>
          <p:cNvPr id="4" name="TextBox 1"/>
          <p:cNvSpPr txBox="1">
            <a:spLocks noChangeArrowheads="1"/>
          </p:cNvSpPr>
          <p:nvPr/>
        </p:nvSpPr>
        <p:spPr bwMode="auto">
          <a:xfrm>
            <a:off x="2351584" y="1700808"/>
            <a:ext cx="6409208"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28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3.7.3 </a:t>
            </a:r>
            <a:r>
              <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警示标志</a:t>
            </a:r>
            <a:endPar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Text Box 5"/>
          <p:cNvSpPr txBox="1"/>
          <p:nvPr/>
        </p:nvSpPr>
        <p:spPr>
          <a:xfrm>
            <a:off x="2438400" y="2636838"/>
            <a:ext cx="7343775" cy="276225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40000"/>
              </a:lnSpc>
              <a:spcBef>
                <a:spcPct val="0"/>
              </a:spcBef>
            </a:pPr>
            <a:r>
              <a:rPr lang="en-US" altLang="zh-CN" b="0" dirty="0">
                <a:latin typeface="宋体" panose="02010600030101010101" pitchFamily="2" charset="-122"/>
              </a:rPr>
              <a:t>    </a:t>
            </a:r>
            <a:r>
              <a:rPr lang="zh-CN" altLang="en-US" sz="2400" b="0" dirty="0">
                <a:solidFill>
                  <a:srgbClr val="FF0000"/>
                </a:solidFill>
                <a:latin typeface="宋体" panose="02010600030101010101" pitchFamily="2" charset="-122"/>
              </a:rPr>
              <a:t>隐患排查</a:t>
            </a:r>
            <a:r>
              <a:rPr lang="zh-CN" altLang="en-US" sz="2400" b="0" dirty="0">
                <a:latin typeface="宋体" panose="02010600030101010101" pitchFamily="2" charset="-122"/>
              </a:rPr>
              <a:t>即应用</a:t>
            </a:r>
            <a:r>
              <a:rPr lang="zh-CN" altLang="en-US" sz="2400" b="0" dirty="0">
                <a:solidFill>
                  <a:srgbClr val="FF0000"/>
                </a:solidFill>
                <a:latin typeface="宋体" panose="02010600030101010101" pitchFamily="2" charset="-122"/>
              </a:rPr>
              <a:t>安全检查</a:t>
            </a:r>
            <a:r>
              <a:rPr lang="zh-CN" altLang="en-US" sz="2400" b="0" dirty="0">
                <a:latin typeface="宋体" panose="02010600030101010101" pitchFamily="2" charset="-122"/>
              </a:rPr>
              <a:t>的方式对生产过程中及安全管理中可能存在的隐患、危险、有害因素、缺陷等进行查证，以确定危险、有害因素的存在状态，以及它们转化为事故的条件，以便制定整改措施，消除安全隐患、危险有害因素和管理缺陷。</a:t>
            </a:r>
            <a:endParaRPr lang="zh-CN" altLang="en-US" sz="2400" b="0" dirty="0">
              <a:latin typeface="宋体" panose="02010600030101010101" pitchFamily="2" charset="-122"/>
            </a:endParaRPr>
          </a:p>
        </p:txBody>
      </p:sp>
      <p:sp>
        <p:nvSpPr>
          <p:cNvPr id="6" name="矩形 5"/>
          <p:cNvSpPr/>
          <p:nvPr/>
        </p:nvSpPr>
        <p:spPr>
          <a:xfrm>
            <a:off x="2438797" y="1921793"/>
            <a:ext cx="5905151"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3.8.1</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安全检查与整改</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
        <p:nvSpPr>
          <p:cNvPr id="5" name="TextBox 1"/>
          <p:cNvSpPr txBox="1">
            <a:spLocks noChangeArrowheads="1"/>
          </p:cNvSpPr>
          <p:nvPr/>
        </p:nvSpPr>
        <p:spPr bwMode="auto">
          <a:xfrm>
            <a:off x="2438797" y="1369973"/>
            <a:ext cx="6409208"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28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3.8</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隐患排查和治理</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179203" name="Text Box 5"/>
          <p:cNvSpPr txBox="1"/>
          <p:nvPr/>
        </p:nvSpPr>
        <p:spPr>
          <a:xfrm>
            <a:off x="2351088" y="1938338"/>
            <a:ext cx="7632700" cy="397256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30000"/>
              </a:lnSpc>
              <a:spcBef>
                <a:spcPct val="0"/>
              </a:spcBef>
              <a:spcAft>
                <a:spcPct val="40000"/>
              </a:spcAft>
            </a:pPr>
            <a:r>
              <a:rPr lang="zh-CN" altLang="en-US" sz="2400" b="0" dirty="0"/>
              <a:t>一、安全检查的类型</a:t>
            </a:r>
            <a:endParaRPr lang="zh-CN" altLang="en-US" sz="2400" b="0" dirty="0"/>
          </a:p>
          <a:p>
            <a:pPr marL="0" lvl="0" indent="0" eaLnBrk="1" hangingPunct="1">
              <a:lnSpc>
                <a:spcPct val="11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1</a:t>
            </a:r>
            <a:r>
              <a:rPr lang="zh-CN" altLang="en-US" sz="2400" b="0" dirty="0">
                <a:latin typeface="宋体" panose="02010600030101010101" pitchFamily="2" charset="-122"/>
              </a:rPr>
              <a:t>）日常性安全检查 </a:t>
            </a:r>
            <a:endParaRPr lang="zh-CN" altLang="en-US" sz="2400" b="0" dirty="0">
              <a:latin typeface="宋体" panose="02010600030101010101" pitchFamily="2" charset="-122"/>
            </a:endParaRPr>
          </a:p>
          <a:p>
            <a:pPr marL="0" lvl="0" indent="0" eaLnBrk="1" hangingPunct="1">
              <a:lnSpc>
                <a:spcPct val="11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2</a:t>
            </a:r>
            <a:r>
              <a:rPr lang="zh-CN" altLang="en-US" sz="2400" b="0" dirty="0">
                <a:latin typeface="宋体" panose="02010600030101010101" pitchFamily="2" charset="-122"/>
              </a:rPr>
              <a:t>）定期性安全检查 </a:t>
            </a:r>
            <a:endParaRPr lang="zh-CN" altLang="en-US" sz="2400" b="0" dirty="0">
              <a:latin typeface="宋体" panose="02010600030101010101" pitchFamily="2" charset="-122"/>
            </a:endParaRPr>
          </a:p>
          <a:p>
            <a:pPr marL="0" lvl="0" indent="0" eaLnBrk="1" hangingPunct="1">
              <a:lnSpc>
                <a:spcPct val="11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3</a:t>
            </a:r>
            <a:r>
              <a:rPr lang="zh-CN" altLang="en-US" sz="2400" b="0" dirty="0">
                <a:latin typeface="宋体" panose="02010600030101010101" pitchFamily="2" charset="-122"/>
              </a:rPr>
              <a:t>）阶段性安全检查 </a:t>
            </a:r>
            <a:endParaRPr lang="zh-CN" altLang="en-US" sz="2400" b="0" dirty="0">
              <a:latin typeface="宋体" panose="02010600030101010101" pitchFamily="2" charset="-122"/>
            </a:endParaRPr>
          </a:p>
          <a:p>
            <a:pPr marL="0" lvl="0" indent="0" eaLnBrk="1" hangingPunct="1">
              <a:lnSpc>
                <a:spcPct val="11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4</a:t>
            </a:r>
            <a:r>
              <a:rPr lang="zh-CN" altLang="en-US" sz="2400" b="0" dirty="0">
                <a:latin typeface="宋体" panose="02010600030101010101" pitchFamily="2" charset="-122"/>
              </a:rPr>
              <a:t>）专业性安全检查 </a:t>
            </a:r>
            <a:endParaRPr lang="zh-CN" altLang="en-US" sz="2400" b="0" dirty="0">
              <a:latin typeface="宋体" panose="02010600030101010101" pitchFamily="2" charset="-122"/>
            </a:endParaRPr>
          </a:p>
          <a:p>
            <a:pPr marL="0" lvl="0" indent="0" eaLnBrk="1" hangingPunct="1">
              <a:lnSpc>
                <a:spcPct val="11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5</a:t>
            </a:r>
            <a:r>
              <a:rPr lang="zh-CN" altLang="en-US" sz="2400" b="0" dirty="0">
                <a:latin typeface="宋体" panose="02010600030101010101" pitchFamily="2" charset="-122"/>
              </a:rPr>
              <a:t>）季节性安全检查 </a:t>
            </a:r>
            <a:endParaRPr lang="zh-CN" altLang="en-US" sz="2400" b="0" dirty="0">
              <a:latin typeface="宋体" panose="02010600030101010101" pitchFamily="2" charset="-122"/>
            </a:endParaRPr>
          </a:p>
          <a:p>
            <a:pPr marL="0" lvl="0" indent="0" eaLnBrk="1" hangingPunct="1">
              <a:lnSpc>
                <a:spcPct val="11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6</a:t>
            </a:r>
            <a:r>
              <a:rPr lang="zh-CN" altLang="en-US" sz="2400" b="0" dirty="0">
                <a:latin typeface="宋体" panose="02010600030101010101" pitchFamily="2" charset="-122"/>
              </a:rPr>
              <a:t>）主管部门对下属单位进行的安全检查 </a:t>
            </a:r>
            <a:endParaRPr lang="zh-CN" altLang="en-US" sz="2400" b="0" dirty="0">
              <a:latin typeface="宋体" panose="02010600030101010101" pitchFamily="2" charset="-122"/>
            </a:endParaRPr>
          </a:p>
          <a:p>
            <a:pPr marL="0" lvl="0" indent="0" eaLnBrk="1" hangingPunct="1">
              <a:lnSpc>
                <a:spcPct val="11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7</a:t>
            </a:r>
            <a:r>
              <a:rPr lang="zh-CN" altLang="en-US" sz="2400" b="0" dirty="0">
                <a:latin typeface="宋体" panose="02010600030101010101" pitchFamily="2" charset="-122"/>
              </a:rPr>
              <a:t>）节假日前后安全检查 </a:t>
            </a:r>
            <a:endParaRPr lang="zh-CN" altLang="en-US" sz="2400" b="0" dirty="0">
              <a:latin typeface="宋体" panose="02010600030101010101" pitchFamily="2" charset="-122"/>
            </a:endParaRPr>
          </a:p>
          <a:p>
            <a:pPr marL="0" lvl="0" indent="0" eaLnBrk="1" hangingPunct="1">
              <a:lnSpc>
                <a:spcPct val="11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8</a:t>
            </a:r>
            <a:r>
              <a:rPr lang="zh-CN" altLang="en-US" sz="2400" b="0" dirty="0">
                <a:latin typeface="宋体" panose="02010600030101010101" pitchFamily="2" charset="-122"/>
              </a:rPr>
              <a:t>）不定期的员工代表巡视安全检查</a:t>
            </a:r>
            <a:r>
              <a:rPr lang="zh-CN" altLang="en-US" sz="2400" b="0" dirty="0">
                <a:ea typeface="楷体_GB2312" pitchFamily="1" charset="-122"/>
              </a:rPr>
              <a:t> </a:t>
            </a:r>
            <a:endParaRPr lang="en-US" altLang="zh-CN" sz="2400" b="0" dirty="0">
              <a:ea typeface="楷体_GB2312" pitchFamily="1" charset="-122"/>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181251" name="Text Box 5"/>
          <p:cNvSpPr txBox="1"/>
          <p:nvPr/>
        </p:nvSpPr>
        <p:spPr>
          <a:xfrm>
            <a:off x="2279650" y="2403475"/>
            <a:ext cx="7704138" cy="194310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30000"/>
              </a:lnSpc>
              <a:spcBef>
                <a:spcPct val="0"/>
              </a:spcBef>
              <a:spcAft>
                <a:spcPct val="40000"/>
              </a:spcAft>
            </a:pPr>
            <a:r>
              <a:rPr lang="zh-CN" altLang="en-US" sz="2400" b="0" dirty="0"/>
              <a:t>二、安全检查的方法</a:t>
            </a:r>
            <a:endParaRPr lang="zh-CN" altLang="en-US" sz="2400" b="0" dirty="0"/>
          </a:p>
          <a:p>
            <a:pPr marL="0" lvl="0" indent="0" eaLnBrk="1" hangingPunct="1">
              <a:lnSpc>
                <a:spcPct val="11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1</a:t>
            </a:r>
            <a:r>
              <a:rPr lang="zh-CN" altLang="en-US" sz="2400" b="0" dirty="0">
                <a:latin typeface="宋体" panose="02010600030101010101" pitchFamily="2" charset="-122"/>
              </a:rPr>
              <a:t>）常规检查    </a:t>
            </a:r>
            <a:endParaRPr lang="en-US" altLang="zh-CN" sz="2400" b="0" dirty="0">
              <a:latin typeface="宋体" panose="02010600030101010101" pitchFamily="2" charset="-122"/>
            </a:endParaRPr>
          </a:p>
          <a:p>
            <a:pPr marL="0" lvl="0" indent="0" eaLnBrk="1" hangingPunct="1">
              <a:lnSpc>
                <a:spcPct val="11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2</a:t>
            </a:r>
            <a:r>
              <a:rPr lang="zh-CN" altLang="en-US" sz="2400" b="0" dirty="0">
                <a:latin typeface="宋体" panose="02010600030101010101" pitchFamily="2" charset="-122"/>
              </a:rPr>
              <a:t>）安全检查表法</a:t>
            </a:r>
            <a:endParaRPr lang="en-US" altLang="zh-CN" sz="2400" b="0" dirty="0">
              <a:latin typeface="宋体" panose="02010600030101010101" pitchFamily="2" charset="-122"/>
            </a:endParaRPr>
          </a:p>
          <a:p>
            <a:pPr marL="0" lvl="0" indent="0" eaLnBrk="1" hangingPunct="1">
              <a:lnSpc>
                <a:spcPct val="11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3</a:t>
            </a:r>
            <a:r>
              <a:rPr lang="zh-CN" altLang="en-US" sz="2400" b="0" dirty="0">
                <a:latin typeface="宋体" panose="02010600030101010101" pitchFamily="2" charset="-122"/>
              </a:rPr>
              <a:t>）仪器检查法</a:t>
            </a:r>
            <a:endParaRPr lang="en-US" altLang="zh-CN" sz="2400" b="0" dirty="0">
              <a:latin typeface="宋体" panose="02010600030101010101" pitchFamily="2" charset="-122"/>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79876" name="Text Box 4"/>
          <p:cNvSpPr txBox="1">
            <a:spLocks noChangeArrowheads="1"/>
          </p:cNvSpPr>
          <p:nvPr/>
        </p:nvSpPr>
        <p:spPr bwMode="auto">
          <a:xfrm>
            <a:off x="2279650" y="1743075"/>
            <a:ext cx="7704138" cy="3488690"/>
          </a:xfrm>
          <a:prstGeom prst="rect">
            <a:avLst/>
          </a:prstGeom>
          <a:noFill/>
          <a:ln>
            <a:noFill/>
          </a:ln>
          <a:effec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4000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三、安全检查的内容</a:t>
            </a:r>
            <a:endPar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533400" algn="l" defTabSz="914400" rtl="0" eaLnBrk="1" fontAlgn="base" latinLnBrk="0" hangingPunct="1">
              <a:lnSpc>
                <a:spcPct val="12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一般应重点检查：易造成重大损失的易燃易爆物品、剧毒物品、压力容器、起重设备、运输设备、电气设备、冲压机械、高处作业和本企业易发生工伤、火灾、爆炸事故的设备、工种、场所及其作业人员；造成职业中毒或职业病尘毒点及其作业人员；直接管理重要危险点的部位及其负责人。</a:t>
            </a:r>
            <a:endParaRPr kumimoji="0" lang="zh-CN"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b="0" dirty="0"/>
              <a:t>        </a:t>
            </a:r>
            <a:endParaRPr lang="en-US" altLang="zh-CN" b="0" dirty="0"/>
          </a:p>
        </p:txBody>
      </p:sp>
      <p:sp>
        <p:nvSpPr>
          <p:cNvPr id="185347" name="Text Box 4"/>
          <p:cNvSpPr txBox="1"/>
          <p:nvPr/>
        </p:nvSpPr>
        <p:spPr>
          <a:xfrm>
            <a:off x="2279650" y="1341438"/>
            <a:ext cx="7704138" cy="57213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30000"/>
              </a:lnSpc>
              <a:spcBef>
                <a:spcPct val="0"/>
              </a:spcBef>
              <a:spcAft>
                <a:spcPct val="40000"/>
              </a:spcAft>
            </a:pPr>
            <a:r>
              <a:rPr lang="zh-CN" altLang="en-US" sz="2400" b="0" dirty="0"/>
              <a:t>四、安全检查的程序</a:t>
            </a:r>
            <a:endParaRPr lang="zh-CN" altLang="en-US" sz="2400" b="0" dirty="0">
              <a:latin typeface="宋体" panose="02010600030101010101" pitchFamily="2" charset="-122"/>
            </a:endParaRPr>
          </a:p>
        </p:txBody>
      </p:sp>
      <p:sp>
        <p:nvSpPr>
          <p:cNvPr id="185348" name="AutoShape 7"/>
          <p:cNvSpPr/>
          <p:nvPr/>
        </p:nvSpPr>
        <p:spPr>
          <a:xfrm>
            <a:off x="5060950" y="2255838"/>
            <a:ext cx="2214563" cy="2541587"/>
          </a:xfrm>
          <a:prstGeom prst="roundRect">
            <a:avLst>
              <a:gd name="adj" fmla="val 4690"/>
            </a:avLst>
          </a:prstGeom>
          <a:noFill/>
          <a:ln w="38100" cap="flat" cmpd="sng">
            <a:solidFill>
              <a:srgbClr val="FFCC99"/>
            </a:solidFill>
            <a:prstDash val="solid"/>
            <a:headEnd type="none" w="med" len="med"/>
            <a:tailEnd type="none" w="med" len="med"/>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endParaRPr lang="zh-CN" altLang="zh-CN" b="0" dirty="0">
              <a:ea typeface="楷体_GB2312" pitchFamily="1" charset="-122"/>
            </a:endParaRPr>
          </a:p>
        </p:txBody>
      </p:sp>
      <p:sp>
        <p:nvSpPr>
          <p:cNvPr id="185349" name="AutoShape 8"/>
          <p:cNvSpPr/>
          <p:nvPr/>
        </p:nvSpPr>
        <p:spPr>
          <a:xfrm>
            <a:off x="5286375" y="2095500"/>
            <a:ext cx="1797050" cy="334963"/>
          </a:xfrm>
          <a:prstGeom prst="roundRect">
            <a:avLst>
              <a:gd name="adj" fmla="val 50000"/>
            </a:avLst>
          </a:prstGeom>
          <a:gradFill rotWithShape="1">
            <a:gsLst>
              <a:gs pos="0">
                <a:srgbClr val="765E47"/>
              </a:gs>
              <a:gs pos="50000">
                <a:srgbClr val="FFCC99"/>
              </a:gs>
              <a:gs pos="100000">
                <a:srgbClr val="765E47"/>
              </a:gs>
            </a:gsLst>
            <a:lin ang="5400000" scaled="1"/>
            <a:tileRect/>
          </a:gra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endParaRPr lang="zh-CN" altLang="zh-CN" b="0" dirty="0">
              <a:ea typeface="楷体_GB2312" pitchFamily="1" charset="-122"/>
            </a:endParaRPr>
          </a:p>
        </p:txBody>
      </p:sp>
      <p:sp>
        <p:nvSpPr>
          <p:cNvPr id="185350" name="AutoShape 9"/>
          <p:cNvSpPr/>
          <p:nvPr/>
        </p:nvSpPr>
        <p:spPr>
          <a:xfrm flipH="1">
            <a:off x="6902450" y="2182813"/>
            <a:ext cx="71438" cy="169862"/>
          </a:xfrm>
          <a:prstGeom prst="octagon">
            <a:avLst>
              <a:gd name="adj" fmla="val 29287"/>
            </a:avLst>
          </a:prstGeom>
          <a:solidFill>
            <a:srgbClr val="FFFFFF"/>
          </a:soli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endParaRPr lang="zh-CN" altLang="zh-CN" b="0" dirty="0">
              <a:ea typeface="楷体_GB2312" pitchFamily="1" charset="-122"/>
            </a:endParaRPr>
          </a:p>
        </p:txBody>
      </p:sp>
      <p:sp>
        <p:nvSpPr>
          <p:cNvPr id="185351" name="AutoShape 10"/>
          <p:cNvSpPr/>
          <p:nvPr/>
        </p:nvSpPr>
        <p:spPr>
          <a:xfrm flipH="1">
            <a:off x="5368925" y="2173288"/>
            <a:ext cx="68263" cy="168275"/>
          </a:xfrm>
          <a:prstGeom prst="octagon">
            <a:avLst>
              <a:gd name="adj" fmla="val 29287"/>
            </a:avLst>
          </a:prstGeom>
          <a:solidFill>
            <a:srgbClr val="FFFFFF"/>
          </a:soli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endParaRPr lang="zh-CN" altLang="zh-CN" b="0" dirty="0">
              <a:ea typeface="楷体_GB2312" pitchFamily="1" charset="-122"/>
            </a:endParaRPr>
          </a:p>
        </p:txBody>
      </p:sp>
      <p:sp>
        <p:nvSpPr>
          <p:cNvPr id="185352" name="AutoShape 11"/>
          <p:cNvSpPr/>
          <p:nvPr/>
        </p:nvSpPr>
        <p:spPr>
          <a:xfrm>
            <a:off x="7481888" y="1671638"/>
            <a:ext cx="2214562" cy="2262187"/>
          </a:xfrm>
          <a:prstGeom prst="roundRect">
            <a:avLst>
              <a:gd name="adj" fmla="val 4690"/>
            </a:avLst>
          </a:prstGeom>
          <a:noFill/>
          <a:ln w="38100" cap="flat" cmpd="sng">
            <a:solidFill>
              <a:srgbClr val="FF9900"/>
            </a:solidFill>
            <a:prstDash val="solid"/>
            <a:headEnd type="none" w="med" len="med"/>
            <a:tailEnd type="none" w="med" len="med"/>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endParaRPr lang="zh-CN" altLang="zh-CN" b="0" dirty="0">
              <a:ea typeface="楷体_GB2312" pitchFamily="1" charset="-122"/>
            </a:endParaRPr>
          </a:p>
        </p:txBody>
      </p:sp>
      <p:sp>
        <p:nvSpPr>
          <p:cNvPr id="185353" name="AutoShape 12"/>
          <p:cNvSpPr/>
          <p:nvPr/>
        </p:nvSpPr>
        <p:spPr>
          <a:xfrm>
            <a:off x="7689850" y="1504950"/>
            <a:ext cx="1798638" cy="334963"/>
          </a:xfrm>
          <a:prstGeom prst="roundRect">
            <a:avLst>
              <a:gd name="adj" fmla="val 50000"/>
            </a:avLst>
          </a:prstGeom>
          <a:gradFill rotWithShape="1">
            <a:gsLst>
              <a:gs pos="0">
                <a:srgbClr val="764700"/>
              </a:gs>
              <a:gs pos="50000">
                <a:srgbClr val="FF9900"/>
              </a:gs>
              <a:gs pos="100000">
                <a:srgbClr val="764700"/>
              </a:gs>
            </a:gsLst>
            <a:lin ang="5400000" scaled="1"/>
            <a:tileRect/>
          </a:gra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endParaRPr lang="zh-CN" altLang="zh-CN" b="0" dirty="0">
              <a:ea typeface="楷体_GB2312" pitchFamily="1" charset="-122"/>
            </a:endParaRPr>
          </a:p>
        </p:txBody>
      </p:sp>
      <p:sp>
        <p:nvSpPr>
          <p:cNvPr id="185354" name="AutoShape 13"/>
          <p:cNvSpPr/>
          <p:nvPr/>
        </p:nvSpPr>
        <p:spPr>
          <a:xfrm flipH="1">
            <a:off x="9317038" y="1589088"/>
            <a:ext cx="68262" cy="165100"/>
          </a:xfrm>
          <a:prstGeom prst="octagon">
            <a:avLst>
              <a:gd name="adj" fmla="val 29287"/>
            </a:avLst>
          </a:prstGeom>
          <a:solidFill>
            <a:srgbClr val="FFFFFF"/>
          </a:soli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endParaRPr lang="zh-CN" altLang="zh-CN" b="0" dirty="0">
              <a:ea typeface="楷体_GB2312" pitchFamily="1" charset="-122"/>
            </a:endParaRPr>
          </a:p>
        </p:txBody>
      </p:sp>
      <p:sp>
        <p:nvSpPr>
          <p:cNvPr id="185355" name="AutoShape 14"/>
          <p:cNvSpPr/>
          <p:nvPr/>
        </p:nvSpPr>
        <p:spPr>
          <a:xfrm flipH="1">
            <a:off x="7789863" y="1589088"/>
            <a:ext cx="68262" cy="165100"/>
          </a:xfrm>
          <a:prstGeom prst="octagon">
            <a:avLst>
              <a:gd name="adj" fmla="val 29287"/>
            </a:avLst>
          </a:prstGeom>
          <a:solidFill>
            <a:srgbClr val="FFFFFF"/>
          </a:soli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endParaRPr lang="zh-CN" altLang="zh-CN" b="0" dirty="0">
              <a:ea typeface="楷体_GB2312" pitchFamily="1" charset="-122"/>
            </a:endParaRPr>
          </a:p>
        </p:txBody>
      </p:sp>
      <p:sp>
        <p:nvSpPr>
          <p:cNvPr id="185356" name="Text Box 16"/>
          <p:cNvSpPr txBox="1"/>
          <p:nvPr/>
        </p:nvSpPr>
        <p:spPr>
          <a:xfrm>
            <a:off x="5159375" y="2032000"/>
            <a:ext cx="3024188" cy="393700"/>
          </a:xfrm>
          <a:prstGeom prst="rect">
            <a:avLst/>
          </a:prstGeom>
          <a:noFill/>
          <a:ln w="9525">
            <a:noFill/>
          </a:ln>
        </p:spPr>
        <p:txBody>
          <a:bodyPr lIns="82296" tIns="41148" rIns="82296" bIns="41148"/>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zh-CN" altLang="en-US" sz="2400" b="0" dirty="0"/>
              <a:t>自查互查结合</a:t>
            </a:r>
            <a:endParaRPr lang="zh-CN" altLang="en-US" b="0" dirty="0">
              <a:latin typeface="Arial" panose="020B0604020202020204" pitchFamily="34" charset="0"/>
            </a:endParaRPr>
          </a:p>
        </p:txBody>
      </p:sp>
      <p:sp>
        <p:nvSpPr>
          <p:cNvPr id="185357" name="Text Box 17"/>
          <p:cNvSpPr txBox="1"/>
          <p:nvPr/>
        </p:nvSpPr>
        <p:spPr>
          <a:xfrm>
            <a:off x="7877175" y="1441450"/>
            <a:ext cx="1427163" cy="392113"/>
          </a:xfrm>
          <a:prstGeom prst="rect">
            <a:avLst/>
          </a:prstGeom>
          <a:noFill/>
          <a:ln w="9525">
            <a:noFill/>
          </a:ln>
        </p:spPr>
        <p:txBody>
          <a:bodyPr lIns="82296" tIns="41148" rIns="82296" bIns="41148"/>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zh-CN" altLang="en-US" sz="2400" b="0" dirty="0"/>
              <a:t>边查边改</a:t>
            </a:r>
            <a:endParaRPr lang="zh-CN" altLang="en-US" b="0" dirty="0">
              <a:latin typeface="Arial" panose="020B0604020202020204" pitchFamily="34" charset="0"/>
            </a:endParaRPr>
          </a:p>
        </p:txBody>
      </p:sp>
      <p:sp>
        <p:nvSpPr>
          <p:cNvPr id="185358" name="AutoShape 18"/>
          <p:cNvSpPr/>
          <p:nvPr/>
        </p:nvSpPr>
        <p:spPr>
          <a:xfrm>
            <a:off x="2640013" y="2755900"/>
            <a:ext cx="2214562" cy="2978150"/>
          </a:xfrm>
          <a:prstGeom prst="roundRect">
            <a:avLst>
              <a:gd name="adj" fmla="val 4690"/>
            </a:avLst>
          </a:prstGeom>
          <a:noFill/>
          <a:ln w="38100" cap="flat" cmpd="sng">
            <a:solidFill>
              <a:srgbClr val="99CC00"/>
            </a:solidFill>
            <a:prstDash val="solid"/>
            <a:headEnd type="none" w="med" len="med"/>
            <a:tailEnd type="none" w="med" len="med"/>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endParaRPr lang="zh-CN" altLang="zh-CN" b="0" dirty="0">
              <a:ea typeface="楷体_GB2312" pitchFamily="1" charset="-122"/>
            </a:endParaRPr>
          </a:p>
        </p:txBody>
      </p:sp>
      <p:sp>
        <p:nvSpPr>
          <p:cNvPr id="185359" name="AutoShape 19"/>
          <p:cNvSpPr/>
          <p:nvPr/>
        </p:nvSpPr>
        <p:spPr>
          <a:xfrm>
            <a:off x="2847975" y="2589213"/>
            <a:ext cx="1798638" cy="334962"/>
          </a:xfrm>
          <a:prstGeom prst="roundRect">
            <a:avLst>
              <a:gd name="adj" fmla="val 50000"/>
            </a:avLst>
          </a:prstGeom>
          <a:gradFill rotWithShape="1">
            <a:gsLst>
              <a:gs pos="0">
                <a:srgbClr val="3B4F00"/>
              </a:gs>
              <a:gs pos="50000">
                <a:srgbClr val="99CC00"/>
              </a:gs>
              <a:gs pos="100000">
                <a:srgbClr val="3B4F00"/>
              </a:gs>
            </a:gsLst>
            <a:lin ang="5400000" scaled="1"/>
            <a:tileRect/>
          </a:gra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endParaRPr lang="zh-CN" altLang="zh-CN" b="0" dirty="0">
              <a:ea typeface="楷体_GB2312" pitchFamily="1" charset="-122"/>
            </a:endParaRPr>
          </a:p>
        </p:txBody>
      </p:sp>
      <p:sp>
        <p:nvSpPr>
          <p:cNvPr id="185360" name="AutoShape 20"/>
          <p:cNvSpPr/>
          <p:nvPr/>
        </p:nvSpPr>
        <p:spPr>
          <a:xfrm flipH="1">
            <a:off x="4471988" y="2673350"/>
            <a:ext cx="69850" cy="168275"/>
          </a:xfrm>
          <a:prstGeom prst="octagon">
            <a:avLst>
              <a:gd name="adj" fmla="val 29287"/>
            </a:avLst>
          </a:prstGeom>
          <a:solidFill>
            <a:srgbClr val="FFFFFF"/>
          </a:soli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endParaRPr lang="zh-CN" altLang="zh-CN" b="0" dirty="0">
              <a:ea typeface="楷体_GB2312" pitchFamily="1" charset="-122"/>
            </a:endParaRPr>
          </a:p>
        </p:txBody>
      </p:sp>
      <p:sp>
        <p:nvSpPr>
          <p:cNvPr id="185361" name="AutoShape 21"/>
          <p:cNvSpPr/>
          <p:nvPr/>
        </p:nvSpPr>
        <p:spPr>
          <a:xfrm flipH="1">
            <a:off x="2946400" y="2673350"/>
            <a:ext cx="69850" cy="168275"/>
          </a:xfrm>
          <a:prstGeom prst="octagon">
            <a:avLst>
              <a:gd name="adj" fmla="val 29287"/>
            </a:avLst>
          </a:prstGeom>
          <a:solidFill>
            <a:srgbClr val="FFFFFF"/>
          </a:solidFill>
          <a:ln w="9525">
            <a:noFill/>
          </a:ln>
        </p:spPr>
        <p:txBody>
          <a:bodyPr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nSpc>
                <a:spcPct val="100000"/>
              </a:lnSpc>
              <a:spcBef>
                <a:spcPct val="0"/>
              </a:spcBef>
            </a:pPr>
            <a:endParaRPr lang="zh-CN" altLang="zh-CN" b="0" dirty="0">
              <a:ea typeface="楷体_GB2312" pitchFamily="1" charset="-122"/>
            </a:endParaRPr>
          </a:p>
        </p:txBody>
      </p:sp>
      <p:sp>
        <p:nvSpPr>
          <p:cNvPr id="185362" name="Text Box 22"/>
          <p:cNvSpPr txBox="1"/>
          <p:nvPr/>
        </p:nvSpPr>
        <p:spPr>
          <a:xfrm>
            <a:off x="3025775" y="2492375"/>
            <a:ext cx="1428750" cy="393700"/>
          </a:xfrm>
          <a:prstGeom prst="rect">
            <a:avLst/>
          </a:prstGeom>
          <a:noFill/>
          <a:ln w="9525">
            <a:noFill/>
          </a:ln>
        </p:spPr>
        <p:txBody>
          <a:bodyPr lIns="82296" tIns="41148" rIns="82296" bIns="41148"/>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zh-CN" altLang="en-US" sz="2400" b="0" dirty="0"/>
              <a:t>准备工作</a:t>
            </a:r>
            <a:endParaRPr lang="zh-CN" altLang="en-US" b="0" dirty="0">
              <a:latin typeface="Arial" panose="020B0604020202020204" pitchFamily="34" charset="0"/>
            </a:endParaRPr>
          </a:p>
        </p:txBody>
      </p:sp>
      <p:sp>
        <p:nvSpPr>
          <p:cNvPr id="185363" name="Text Box 23"/>
          <p:cNvSpPr txBox="1"/>
          <p:nvPr/>
        </p:nvSpPr>
        <p:spPr>
          <a:xfrm>
            <a:off x="2720975" y="2951163"/>
            <a:ext cx="2058988" cy="3286125"/>
          </a:xfrm>
          <a:prstGeom prst="rect">
            <a:avLst/>
          </a:prstGeom>
          <a:noFill/>
          <a:ln w="9525">
            <a:noFill/>
          </a:ln>
        </p:spPr>
        <p:txBody>
          <a:bodyPr lIns="82296" tIns="41148" rIns="82296" bIns="41148"/>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endParaRPr lang="zh-CN" altLang="zh-CN" sz="2400" b="0" dirty="0"/>
          </a:p>
          <a:p>
            <a:pPr marL="0" lvl="0" indent="0" eaLnBrk="1" hangingPunct="1">
              <a:lnSpc>
                <a:spcPct val="100000"/>
              </a:lnSpc>
              <a:spcBef>
                <a:spcPct val="0"/>
              </a:spcBef>
              <a:buClr>
                <a:schemeClr val="tx1"/>
              </a:buClr>
              <a:buFont typeface="Times New Roman" panose="02020603050405020304" pitchFamily="18" charset="0"/>
              <a:buChar char="•"/>
            </a:pPr>
            <a:r>
              <a:rPr lang="zh-CN" altLang="en-US" sz="2400" b="0" dirty="0"/>
              <a:t>组建安全检查组</a:t>
            </a:r>
            <a:endParaRPr lang="zh-CN" altLang="en-US" sz="2400" b="0" dirty="0"/>
          </a:p>
          <a:p>
            <a:pPr marL="0" lvl="0" indent="0" eaLnBrk="1" hangingPunct="1">
              <a:lnSpc>
                <a:spcPct val="100000"/>
              </a:lnSpc>
              <a:spcBef>
                <a:spcPct val="0"/>
              </a:spcBef>
              <a:buClr>
                <a:schemeClr val="tx1"/>
              </a:buClr>
              <a:buFont typeface="Times New Roman" panose="02020603050405020304" pitchFamily="18" charset="0"/>
              <a:buChar char="•"/>
            </a:pPr>
            <a:r>
              <a:rPr lang="zh-CN" altLang="en-US" sz="2400" b="0" dirty="0"/>
              <a:t> 思想和物质准备</a:t>
            </a:r>
            <a:endParaRPr lang="zh-CN" altLang="en-US" sz="2400" b="0" dirty="0"/>
          </a:p>
          <a:p>
            <a:pPr marL="0" lvl="0" indent="0" eaLnBrk="1" hangingPunct="1">
              <a:lnSpc>
                <a:spcPct val="100000"/>
              </a:lnSpc>
              <a:spcBef>
                <a:spcPct val="0"/>
              </a:spcBef>
              <a:buClr>
                <a:schemeClr val="tx1"/>
              </a:buClr>
              <a:buFont typeface="Times New Roman" panose="02020603050405020304" pitchFamily="18" charset="0"/>
              <a:buChar char="•"/>
            </a:pPr>
            <a:r>
              <a:rPr lang="zh-CN" altLang="en-US" sz="2400" b="0" dirty="0"/>
              <a:t>明确检查目的和要求</a:t>
            </a:r>
            <a:endParaRPr lang="zh-CN" altLang="en-US" b="0" dirty="0">
              <a:latin typeface="Arial" panose="020B0604020202020204" pitchFamily="34" charset="0"/>
            </a:endParaRPr>
          </a:p>
        </p:txBody>
      </p:sp>
      <p:sp>
        <p:nvSpPr>
          <p:cNvPr id="185364" name="Text Box 24"/>
          <p:cNvSpPr txBox="1"/>
          <p:nvPr/>
        </p:nvSpPr>
        <p:spPr>
          <a:xfrm>
            <a:off x="5140325" y="3213100"/>
            <a:ext cx="2055813" cy="2366963"/>
          </a:xfrm>
          <a:prstGeom prst="rect">
            <a:avLst/>
          </a:prstGeom>
          <a:noFill/>
          <a:ln w="9525">
            <a:noFill/>
          </a:ln>
        </p:spPr>
        <p:txBody>
          <a:bodyPr lIns="82296" tIns="41148" rIns="82296" bIns="41148"/>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buClr>
                <a:schemeClr val="tx1"/>
              </a:buClr>
              <a:buFont typeface="Times New Roman" panose="02020603050405020304" pitchFamily="18" charset="0"/>
              <a:buChar char="•"/>
            </a:pPr>
            <a:r>
              <a:rPr lang="zh-CN" altLang="en-US" sz="2400" b="0" dirty="0"/>
              <a:t>自查</a:t>
            </a:r>
            <a:endParaRPr lang="zh-CN" altLang="en-US" sz="2400" b="0" dirty="0"/>
          </a:p>
          <a:p>
            <a:pPr marL="0" lvl="0" indent="0" eaLnBrk="1" hangingPunct="1">
              <a:lnSpc>
                <a:spcPct val="100000"/>
              </a:lnSpc>
              <a:spcBef>
                <a:spcPct val="0"/>
              </a:spcBef>
              <a:buClr>
                <a:schemeClr val="tx1"/>
              </a:buClr>
              <a:buFont typeface="Times New Roman" panose="02020603050405020304" pitchFamily="18" charset="0"/>
              <a:buChar char="•"/>
            </a:pPr>
            <a:r>
              <a:rPr lang="zh-CN" altLang="en-US" sz="2400" b="0" dirty="0"/>
              <a:t>互查</a:t>
            </a:r>
            <a:endParaRPr lang="zh-CN" altLang="en-US" b="0" dirty="0">
              <a:latin typeface="Arial" panose="020B0604020202020204" pitchFamily="34" charset="0"/>
            </a:endParaRPr>
          </a:p>
        </p:txBody>
      </p:sp>
      <p:sp>
        <p:nvSpPr>
          <p:cNvPr id="185365" name="Text Box 25"/>
          <p:cNvSpPr txBox="1"/>
          <p:nvPr/>
        </p:nvSpPr>
        <p:spPr>
          <a:xfrm>
            <a:off x="7608888" y="2276475"/>
            <a:ext cx="2058987" cy="2598738"/>
          </a:xfrm>
          <a:prstGeom prst="rect">
            <a:avLst/>
          </a:prstGeom>
          <a:noFill/>
          <a:ln w="9525">
            <a:noFill/>
          </a:ln>
        </p:spPr>
        <p:txBody>
          <a:bodyPr lIns="82296" tIns="41148" rIns="82296" bIns="41148"/>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ts val="2875"/>
              </a:spcBef>
            </a:pPr>
            <a:r>
              <a:rPr lang="zh-CN" altLang="en-US" sz="2400" b="0" dirty="0">
                <a:latin typeface="宋体" panose="02010600030101010101" pitchFamily="2" charset="-122"/>
              </a:rPr>
              <a:t>坚持</a:t>
            </a:r>
            <a:r>
              <a:rPr lang="zh-CN" altLang="en-US" sz="2400" b="0" dirty="0"/>
              <a:t>边查边改</a:t>
            </a:r>
            <a:r>
              <a:rPr lang="zh-CN" altLang="en-US" sz="2400" b="0" dirty="0">
                <a:latin typeface="宋体" panose="02010600030101010101" pitchFamily="2" charset="-122"/>
              </a:rPr>
              <a:t>原则</a:t>
            </a:r>
            <a:endParaRPr lang="zh-CN" altLang="en-US" b="0" dirty="0">
              <a:latin typeface="Arial" panose="020B0604020202020204" pitchFamily="34" charset="0"/>
            </a:endParaRPr>
          </a:p>
        </p:txBody>
      </p:sp>
      <p:sp>
        <p:nvSpPr>
          <p:cNvPr id="185366" name="Freeform 15"/>
          <p:cNvSpPr/>
          <p:nvPr/>
        </p:nvSpPr>
        <p:spPr>
          <a:xfrm>
            <a:off x="4019550" y="1847850"/>
            <a:ext cx="1217613" cy="919163"/>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FFE2C4">
                  <a:alpha val="32001"/>
                </a:srgbClr>
              </a:gs>
              <a:gs pos="100000">
                <a:srgbClr val="FFCC99">
                  <a:alpha val="100000"/>
                </a:srgbClr>
              </a:gs>
            </a:gsLst>
            <a:lin ang="0" scaled="1"/>
            <a:tileRect/>
          </a:gradFill>
          <a:ln w="12700">
            <a:noFill/>
          </a:ln>
        </p:spPr>
        <p:txBody>
          <a:bodyPr/>
          <a:p>
            <a:endParaRPr lang="zh-CN" altLang="en-US"/>
          </a:p>
        </p:txBody>
      </p:sp>
      <p:sp>
        <p:nvSpPr>
          <p:cNvPr id="185367" name="Freeform 15"/>
          <p:cNvSpPr/>
          <p:nvPr/>
        </p:nvSpPr>
        <p:spPr>
          <a:xfrm>
            <a:off x="6472238" y="1254125"/>
            <a:ext cx="1217612" cy="919163"/>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FFE2C4">
                  <a:alpha val="32001"/>
                </a:srgbClr>
              </a:gs>
              <a:gs pos="100000">
                <a:srgbClr val="FFCC99">
                  <a:alpha val="100000"/>
                </a:srgbClr>
              </a:gs>
            </a:gsLst>
            <a:lin ang="0" scaled="1"/>
            <a:tileRect/>
          </a:gradFill>
          <a:ln w="12700">
            <a:noFill/>
          </a:ln>
        </p:spPr>
        <p:txBody>
          <a:bodyPr/>
          <a:p>
            <a:endParaRPr lang="zh-CN"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页脚占位符 5"/>
          <p:cNvSpPr txBox="1">
            <a:spLocks noGrp="1"/>
          </p:cNvSpPr>
          <p:nvPr/>
        </p:nvSpPr>
        <p:spPr>
          <a:xfrm>
            <a:off x="2286000" y="5943600"/>
            <a:ext cx="7696200" cy="685800"/>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zh-CN" altLang="en-US" sz="2000" dirty="0">
                <a:ea typeface="方正舒体" panose="02010601030101010101" pitchFamily="2" charset="-122"/>
              </a:rPr>
              <a:t>－－－－－－－－－－－－－－－－－－－－－－－－－－－－－</a:t>
            </a:r>
            <a:endParaRPr lang="zh-CN" altLang="en-US" sz="2000" dirty="0">
              <a:ea typeface="方正舒体" panose="02010601030101010101" pitchFamily="2" charset="-122"/>
            </a:endParaRPr>
          </a:p>
          <a:p>
            <a:pPr marL="0" lvl="0" indent="0" algn="ctr">
              <a:lnSpc>
                <a:spcPct val="100000"/>
              </a:lnSpc>
              <a:spcBef>
                <a:spcPct val="0"/>
              </a:spcBef>
            </a:pPr>
            <a:r>
              <a:rPr lang="zh-CN" altLang="en-US" sz="2000" dirty="0">
                <a:ea typeface="华文行楷" panose="02010800040101010101" pitchFamily="2" charset="-122"/>
              </a:rPr>
              <a:t> </a:t>
            </a:r>
            <a:endParaRPr lang="zh-CN" altLang="en-US" sz="2000" dirty="0">
              <a:ea typeface="华文行楷" panose="02010800040101010101" pitchFamily="2" charset="-122"/>
            </a:endParaRPr>
          </a:p>
        </p:txBody>
      </p:sp>
      <p:sp>
        <p:nvSpPr>
          <p:cNvPr id="21507" name="Rectangle 3"/>
          <p:cNvSpPr>
            <a:spLocks noGrp="1"/>
          </p:cNvSpPr>
          <p:nvPr>
            <p:ph type="body" sz="half"/>
          </p:nvPr>
        </p:nvSpPr>
        <p:spPr>
          <a:xfrm>
            <a:off x="2063750" y="1700213"/>
            <a:ext cx="8135938" cy="4392612"/>
          </a:xfrm>
        </p:spPr>
        <p:txBody>
          <a:bodyPr vert="horz" wrap="square" lIns="91440" tIns="45720" rIns="91440" bIns="45720" anchor="t" anchorCtr="0"/>
          <a:lstStyle>
            <a:lvl1pPr lvl="0">
              <a:buClrTx/>
              <a:buSzTx/>
              <a:buFontTx/>
              <a:defRPr sz="2400"/>
            </a:lvl1pPr>
            <a:lvl2pPr lvl="1">
              <a:buClrTx/>
              <a:buSzTx/>
              <a:buFontTx/>
              <a:defRPr sz="2000"/>
            </a:lvl2pPr>
            <a:lvl3pPr lvl="2">
              <a:buClrTx/>
              <a:buSzTx/>
              <a:buFontTx/>
              <a:defRPr sz="2000"/>
            </a:lvl3pPr>
            <a:lvl4pPr lvl="3">
              <a:buClrTx/>
              <a:buSzTx/>
              <a:buFontTx/>
              <a:defRPr sz="2000"/>
            </a:lvl4pPr>
            <a:lvl5pPr lvl="4">
              <a:buClrTx/>
              <a:buSzTx/>
              <a:buFontTx/>
              <a:defRPr sz="2000"/>
            </a:lvl5pPr>
          </a:lstStyle>
          <a:p>
            <a:pPr marL="0" lvl="0" indent="538480" eaLnBrk="1" hangingPunct="1"/>
            <a:r>
              <a:rPr lang="zh-CN" altLang="en-US" dirty="0">
                <a:latin typeface="宋体" panose="02010600030101010101" pitchFamily="2" charset="-122"/>
              </a:rPr>
              <a:t>一、水利企业安全管理的职能</a:t>
            </a:r>
            <a:endParaRPr lang="zh-CN" altLang="en-US" dirty="0">
              <a:latin typeface="宋体" panose="02010600030101010101" pitchFamily="2" charset="-122"/>
            </a:endParaRPr>
          </a:p>
        </p:txBody>
      </p:sp>
      <p:sp>
        <p:nvSpPr>
          <p:cNvPr id="21508" name="AutoShape 4"/>
          <p:cNvSpPr/>
          <p:nvPr/>
        </p:nvSpPr>
        <p:spPr>
          <a:xfrm>
            <a:off x="2351088" y="981075"/>
            <a:ext cx="7345362" cy="719138"/>
          </a:xfrm>
          <a:prstGeom prst="flowChartAlternateProcess">
            <a:avLst/>
          </a:prstGeom>
          <a:noFill/>
          <a:ln w="9525" cap="flat" cmpd="sng">
            <a:solidFill>
              <a:schemeClr val="bg1"/>
            </a:solidFill>
            <a:prstDash val="solid"/>
            <a:miter/>
            <a:headEnd type="none" w="med" len="med"/>
            <a:tailEnd type="none" w="med" len="med"/>
          </a:ln>
        </p:spPr>
        <p:txBody>
          <a:bodyPr wrap="none" lIns="90000" tIns="46800" rIns="90000" bIns="46800"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sp>
        <p:nvSpPr>
          <p:cNvPr id="21509" name="AutoShape 5"/>
          <p:cNvSpPr/>
          <p:nvPr/>
        </p:nvSpPr>
        <p:spPr>
          <a:xfrm>
            <a:off x="2208213" y="981075"/>
            <a:ext cx="7632700" cy="792163"/>
          </a:xfrm>
          <a:prstGeom prst="roundRect">
            <a:avLst>
              <a:gd name="adj" fmla="val 16667"/>
            </a:avLst>
          </a:prstGeom>
          <a:noFill/>
          <a:ln w="9525" cap="flat" cmpd="sng">
            <a:solidFill>
              <a:schemeClr val="bg1"/>
            </a:solidFill>
            <a:prstDash val="solid"/>
            <a:headEnd type="none" w="med" len="med"/>
            <a:tailEnd type="none" w="med" len="med"/>
          </a:ln>
        </p:spPr>
        <p:txBody>
          <a:bodyPr wrap="none" lIns="90000" tIns="46800" rIns="90000" bIns="46800"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b="0" dirty="0">
              <a:ea typeface="楷体_GB2312" pitchFamily="1" charset="-122"/>
            </a:endParaRPr>
          </a:p>
        </p:txBody>
      </p:sp>
      <p:grpSp>
        <p:nvGrpSpPr>
          <p:cNvPr id="21510" name="Group 13"/>
          <p:cNvGrpSpPr/>
          <p:nvPr/>
        </p:nvGrpSpPr>
        <p:grpSpPr>
          <a:xfrm>
            <a:off x="2566988" y="2852738"/>
            <a:ext cx="7416800" cy="2592387"/>
            <a:chOff x="0" y="0"/>
            <a:chExt cx="11802" cy="3051"/>
          </a:xfrm>
        </p:grpSpPr>
        <p:sp>
          <p:nvSpPr>
            <p:cNvPr id="21512" name="AutoShape 13"/>
            <p:cNvSpPr>
              <a:spLocks noChangeAspect="1"/>
            </p:cNvSpPr>
            <p:nvPr/>
          </p:nvSpPr>
          <p:spPr>
            <a:xfrm>
              <a:off x="0" y="0"/>
              <a:ext cx="11802" cy="3051"/>
            </a:xfrm>
            <a:prstGeom prst="rect">
              <a:avLst/>
            </a:prstGeom>
            <a:noFill/>
            <a:ln w="9525">
              <a:noFill/>
            </a:ln>
          </p:spPr>
          <p:txBody>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endParaRPr lang="zh-CN" altLang="en-US" dirty="0">
                <a:solidFill>
                  <a:schemeClr val="bg1"/>
                </a:solidFill>
                <a:ea typeface="楷体_GB2312" pitchFamily="1" charset="-122"/>
              </a:endParaRPr>
            </a:p>
          </p:txBody>
        </p:sp>
        <p:sp>
          <p:nvSpPr>
            <p:cNvPr id="21513" name="Line 5"/>
            <p:cNvSpPr/>
            <p:nvPr/>
          </p:nvSpPr>
          <p:spPr>
            <a:xfrm flipH="1">
              <a:off x="1070" y="381"/>
              <a:ext cx="4762" cy="1032"/>
            </a:xfrm>
            <a:prstGeom prst="line">
              <a:avLst/>
            </a:prstGeom>
            <a:ln w="25400" cap="flat" cmpd="sng">
              <a:solidFill>
                <a:srgbClr val="9E9E9E"/>
              </a:solidFill>
              <a:prstDash val="solid"/>
              <a:headEnd type="none" w="med" len="med"/>
              <a:tailEnd type="none" w="med" len="med"/>
            </a:ln>
          </p:spPr>
        </p:sp>
        <p:sp>
          <p:nvSpPr>
            <p:cNvPr id="21514" name="Line 5"/>
            <p:cNvSpPr/>
            <p:nvPr/>
          </p:nvSpPr>
          <p:spPr>
            <a:xfrm flipH="1">
              <a:off x="2807" y="381"/>
              <a:ext cx="3163" cy="1032"/>
            </a:xfrm>
            <a:prstGeom prst="line">
              <a:avLst/>
            </a:prstGeom>
            <a:ln w="25400" cap="flat" cmpd="sng">
              <a:solidFill>
                <a:srgbClr val="9E9E9E"/>
              </a:solidFill>
              <a:prstDash val="solid"/>
              <a:headEnd type="none" w="med" len="med"/>
              <a:tailEnd type="none" w="med" len="med"/>
            </a:ln>
          </p:spPr>
        </p:sp>
        <p:sp>
          <p:nvSpPr>
            <p:cNvPr id="21515" name="Line 5"/>
            <p:cNvSpPr/>
            <p:nvPr/>
          </p:nvSpPr>
          <p:spPr>
            <a:xfrm flipH="1">
              <a:off x="4278" y="381"/>
              <a:ext cx="1970" cy="1032"/>
            </a:xfrm>
            <a:prstGeom prst="line">
              <a:avLst/>
            </a:prstGeom>
            <a:ln w="25400" cap="flat" cmpd="sng">
              <a:solidFill>
                <a:srgbClr val="9E9E9E"/>
              </a:solidFill>
              <a:prstDash val="solid"/>
              <a:headEnd type="none" w="med" len="med"/>
              <a:tailEnd type="none" w="med" len="med"/>
            </a:ln>
          </p:spPr>
        </p:sp>
        <p:sp>
          <p:nvSpPr>
            <p:cNvPr id="21516" name="Line 5"/>
            <p:cNvSpPr/>
            <p:nvPr/>
          </p:nvSpPr>
          <p:spPr>
            <a:xfrm flipH="1">
              <a:off x="5748" y="-8"/>
              <a:ext cx="0" cy="1413"/>
            </a:xfrm>
            <a:prstGeom prst="line">
              <a:avLst/>
            </a:prstGeom>
            <a:ln w="25400" cap="flat" cmpd="sng">
              <a:solidFill>
                <a:srgbClr val="9E9E9E"/>
              </a:solidFill>
              <a:prstDash val="solid"/>
              <a:headEnd type="none" w="med" len="med"/>
              <a:tailEnd type="none" w="med" len="med"/>
            </a:ln>
          </p:spPr>
        </p:sp>
        <p:sp>
          <p:nvSpPr>
            <p:cNvPr id="21517" name="Line 5"/>
            <p:cNvSpPr/>
            <p:nvPr/>
          </p:nvSpPr>
          <p:spPr>
            <a:xfrm>
              <a:off x="5693" y="572"/>
              <a:ext cx="1793" cy="841"/>
            </a:xfrm>
            <a:prstGeom prst="line">
              <a:avLst/>
            </a:prstGeom>
            <a:ln w="25400" cap="flat" cmpd="sng">
              <a:solidFill>
                <a:srgbClr val="9E9E9E"/>
              </a:solidFill>
              <a:prstDash val="solid"/>
              <a:headEnd type="none" w="med" len="med"/>
              <a:tailEnd type="none" w="med" len="med"/>
            </a:ln>
          </p:spPr>
        </p:sp>
        <p:sp>
          <p:nvSpPr>
            <p:cNvPr id="21518" name="Line 5"/>
            <p:cNvSpPr/>
            <p:nvPr/>
          </p:nvSpPr>
          <p:spPr>
            <a:xfrm>
              <a:off x="5693" y="381"/>
              <a:ext cx="5134" cy="1209"/>
            </a:xfrm>
            <a:prstGeom prst="line">
              <a:avLst/>
            </a:prstGeom>
            <a:ln w="25400" cap="flat" cmpd="sng">
              <a:solidFill>
                <a:srgbClr val="9E9E9E"/>
              </a:solidFill>
              <a:prstDash val="solid"/>
              <a:headEnd type="none" w="med" len="med"/>
              <a:tailEnd type="none" w="med" len="med"/>
            </a:ln>
          </p:spPr>
        </p:sp>
        <p:sp>
          <p:nvSpPr>
            <p:cNvPr id="21519" name="Line 5"/>
            <p:cNvSpPr/>
            <p:nvPr/>
          </p:nvSpPr>
          <p:spPr>
            <a:xfrm>
              <a:off x="5693" y="572"/>
              <a:ext cx="3397" cy="841"/>
            </a:xfrm>
            <a:prstGeom prst="line">
              <a:avLst/>
            </a:prstGeom>
            <a:ln w="25400" cap="flat" cmpd="sng">
              <a:solidFill>
                <a:srgbClr val="9E9E9E"/>
              </a:solidFill>
              <a:prstDash val="solid"/>
              <a:headEnd type="none" w="med" len="med"/>
              <a:tailEnd type="none" w="med" len="med"/>
            </a:ln>
          </p:spPr>
        </p:sp>
        <p:sp>
          <p:nvSpPr>
            <p:cNvPr id="21520" name="AutoShape 21"/>
            <p:cNvSpPr/>
            <p:nvPr/>
          </p:nvSpPr>
          <p:spPr>
            <a:xfrm>
              <a:off x="4027" y="0"/>
              <a:ext cx="3364" cy="980"/>
            </a:xfrm>
            <a:prstGeom prst="roundRect">
              <a:avLst>
                <a:gd name="adj" fmla="val 50000"/>
              </a:avLst>
            </a:prstGeom>
            <a:gradFill rotWithShape="1">
              <a:gsLst>
                <a:gs pos="0">
                  <a:srgbClr val="996600"/>
                </a:gs>
                <a:gs pos="100000">
                  <a:srgbClr val="654400"/>
                </a:gs>
              </a:gsLst>
              <a:lin ang="5400000" scaled="1"/>
              <a:tileRect/>
            </a:gradFill>
            <a:ln w="9525">
              <a:noFill/>
            </a:ln>
            <a:effectLst>
              <a:outerShdw dist="107763" dir="2699999" algn="ctr" rotWithShape="0">
                <a:srgbClr val="B2B2B2"/>
              </a:outerShdw>
            </a:effectLst>
          </p:spPr>
          <p:txBody>
            <a:bodyPr lIns="60350" tIns="72000" rIns="60350" bIns="30175"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ko-KR" altLang="en-US" sz="1400" dirty="0">
                  <a:solidFill>
                    <a:schemeClr val="bg1"/>
                  </a:solidFill>
                  <a:latin typeface="HY각헤드라인M" charset="-127"/>
                </a:rPr>
                <a:t>企业安全管理的功能</a:t>
              </a:r>
              <a:endParaRPr lang="zh-CN" altLang="en-US" sz="1400" dirty="0">
                <a:solidFill>
                  <a:schemeClr val="bg1"/>
                </a:solidFill>
                <a:ea typeface="楷体_GB2312" pitchFamily="1" charset="-122"/>
              </a:endParaRPr>
            </a:p>
          </p:txBody>
        </p:sp>
        <p:sp>
          <p:nvSpPr>
            <p:cNvPr id="21521" name="Oval 22"/>
            <p:cNvSpPr/>
            <p:nvPr/>
          </p:nvSpPr>
          <p:spPr>
            <a:xfrm>
              <a:off x="0" y="1405"/>
              <a:ext cx="1641" cy="1620"/>
            </a:xfrm>
            <a:prstGeom prst="ellipse">
              <a:avLst/>
            </a:prstGeom>
            <a:gradFill rotWithShape="1">
              <a:gsLst>
                <a:gs pos="0">
                  <a:srgbClr val="99CC00"/>
                </a:gs>
                <a:gs pos="100000">
                  <a:srgbClr val="283600"/>
                </a:gs>
              </a:gsLst>
              <a:path path="rect">
                <a:fillToRect r="100000" b="100000"/>
              </a:path>
              <a:tileRect/>
            </a:gradFill>
            <a:ln w="9525">
              <a:noFill/>
            </a:ln>
          </p:spPr>
          <p:txBody>
            <a:bodyPr lIns="0" tIns="208800" rIns="18000" bIns="30175"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ko-KR" altLang="en-US" sz="1400" dirty="0">
                  <a:solidFill>
                    <a:schemeClr val="bg1"/>
                  </a:solidFill>
                </a:rPr>
                <a:t>决策功能</a:t>
              </a:r>
              <a:endParaRPr lang="zh-CN" altLang="en-US" sz="1400" dirty="0">
                <a:solidFill>
                  <a:schemeClr val="bg1"/>
                </a:solidFill>
                <a:ea typeface="楷体_GB2312" pitchFamily="1" charset="-122"/>
              </a:endParaRPr>
            </a:p>
          </p:txBody>
        </p:sp>
        <p:sp>
          <p:nvSpPr>
            <p:cNvPr id="21522" name="Oval 23"/>
            <p:cNvSpPr/>
            <p:nvPr/>
          </p:nvSpPr>
          <p:spPr>
            <a:xfrm>
              <a:off x="3361" y="1431"/>
              <a:ext cx="1641" cy="1620"/>
            </a:xfrm>
            <a:prstGeom prst="ellipse">
              <a:avLst/>
            </a:prstGeom>
            <a:gradFill rotWithShape="1">
              <a:gsLst>
                <a:gs pos="0">
                  <a:srgbClr val="339966"/>
                </a:gs>
                <a:gs pos="100000">
                  <a:srgbClr val="0D281B"/>
                </a:gs>
              </a:gsLst>
              <a:path path="rect">
                <a:fillToRect r="100000" b="100000"/>
              </a:path>
              <a:tileRect/>
            </a:gradFill>
            <a:ln w="9525">
              <a:noFill/>
            </a:ln>
          </p:spPr>
          <p:txBody>
            <a:bodyPr lIns="0" tIns="208800" rIns="0" bIns="30175"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ko-KR" altLang="en-US" sz="1400" dirty="0">
                  <a:solidFill>
                    <a:schemeClr val="bg1"/>
                  </a:solidFill>
                </a:rPr>
                <a:t>组织功能</a:t>
              </a:r>
              <a:endParaRPr lang="zh-CN" altLang="en-US" sz="1400" dirty="0">
                <a:solidFill>
                  <a:schemeClr val="bg1"/>
                </a:solidFill>
                <a:ea typeface="楷体_GB2312" pitchFamily="1" charset="-122"/>
              </a:endParaRPr>
            </a:p>
          </p:txBody>
        </p:sp>
        <p:sp>
          <p:nvSpPr>
            <p:cNvPr id="21523" name="Oval 24"/>
            <p:cNvSpPr/>
            <p:nvPr/>
          </p:nvSpPr>
          <p:spPr>
            <a:xfrm>
              <a:off x="1661" y="1409"/>
              <a:ext cx="1642" cy="1619"/>
            </a:xfrm>
            <a:prstGeom prst="ellipse">
              <a:avLst/>
            </a:prstGeom>
            <a:gradFill rotWithShape="1">
              <a:gsLst>
                <a:gs pos="0">
                  <a:srgbClr val="99CCFF"/>
                </a:gs>
                <a:gs pos="100000">
                  <a:srgbClr val="283643"/>
                </a:gs>
              </a:gsLst>
              <a:path path="rect">
                <a:fillToRect r="100000" b="100000"/>
              </a:path>
              <a:tileRect/>
            </a:gradFill>
            <a:ln w="9525">
              <a:noFill/>
            </a:ln>
          </p:spPr>
          <p:txBody>
            <a:bodyPr lIns="0" tIns="208800" rIns="0" bIns="30175"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ko-KR" altLang="en-US" sz="1400" dirty="0">
                  <a:solidFill>
                    <a:schemeClr val="bg1"/>
                  </a:solidFill>
                </a:rPr>
                <a:t>教育功能</a:t>
              </a:r>
              <a:endParaRPr lang="zh-CN" altLang="en-US" sz="1400" dirty="0">
                <a:solidFill>
                  <a:schemeClr val="bg1"/>
                </a:solidFill>
                <a:ea typeface="楷体_GB2312" pitchFamily="1" charset="-122"/>
              </a:endParaRPr>
            </a:p>
          </p:txBody>
        </p:sp>
        <p:sp>
          <p:nvSpPr>
            <p:cNvPr id="21524" name="Oval 25"/>
            <p:cNvSpPr/>
            <p:nvPr/>
          </p:nvSpPr>
          <p:spPr>
            <a:xfrm>
              <a:off x="5008" y="1419"/>
              <a:ext cx="1642" cy="1620"/>
            </a:xfrm>
            <a:prstGeom prst="ellipse">
              <a:avLst/>
            </a:prstGeom>
            <a:gradFill rotWithShape="1">
              <a:gsLst>
                <a:gs pos="0">
                  <a:srgbClr val="CC99FF"/>
                </a:gs>
                <a:gs pos="100000">
                  <a:srgbClr val="362843"/>
                </a:gs>
              </a:gsLst>
              <a:path path="rect">
                <a:fillToRect r="100000" b="100000"/>
              </a:path>
              <a:tileRect/>
            </a:gradFill>
            <a:ln w="9525">
              <a:noFill/>
            </a:ln>
          </p:spPr>
          <p:txBody>
            <a:bodyPr lIns="0" tIns="208800" rIns="0" bIns="30175"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ko-KR" altLang="en-US" sz="1400" dirty="0">
                  <a:solidFill>
                    <a:schemeClr val="bg1"/>
                  </a:solidFill>
                </a:rPr>
                <a:t>监督功能</a:t>
              </a:r>
              <a:endParaRPr lang="zh-CN" altLang="en-US" sz="1400" dirty="0">
                <a:solidFill>
                  <a:schemeClr val="bg1"/>
                </a:solidFill>
                <a:ea typeface="楷体_GB2312" pitchFamily="1" charset="-122"/>
              </a:endParaRPr>
            </a:p>
          </p:txBody>
        </p:sp>
        <p:sp>
          <p:nvSpPr>
            <p:cNvPr id="21525" name="Oval 26"/>
            <p:cNvSpPr/>
            <p:nvPr/>
          </p:nvSpPr>
          <p:spPr>
            <a:xfrm>
              <a:off x="6683" y="1413"/>
              <a:ext cx="1643" cy="1618"/>
            </a:xfrm>
            <a:prstGeom prst="ellipse">
              <a:avLst/>
            </a:prstGeom>
            <a:gradFill rotWithShape="1">
              <a:gsLst>
                <a:gs pos="0">
                  <a:srgbClr val="FFCC00"/>
                </a:gs>
                <a:gs pos="100000">
                  <a:srgbClr val="433600"/>
                </a:gs>
              </a:gsLst>
              <a:path path="rect">
                <a:fillToRect r="100000" b="100000"/>
              </a:path>
              <a:tileRect/>
            </a:gradFill>
            <a:ln w="9525">
              <a:noFill/>
            </a:ln>
          </p:spPr>
          <p:txBody>
            <a:bodyPr lIns="0" tIns="208800" rIns="0" bIns="30175"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ko-KR" altLang="en-US" sz="1400" dirty="0">
                  <a:solidFill>
                    <a:schemeClr val="bg1"/>
                  </a:solidFill>
                </a:rPr>
                <a:t>指挥功能</a:t>
              </a:r>
              <a:endParaRPr lang="zh-CN" altLang="en-US" sz="1400" dirty="0">
                <a:solidFill>
                  <a:schemeClr val="bg1"/>
                </a:solidFill>
                <a:ea typeface="楷体_GB2312" pitchFamily="1" charset="-122"/>
              </a:endParaRPr>
            </a:p>
          </p:txBody>
        </p:sp>
        <p:sp>
          <p:nvSpPr>
            <p:cNvPr id="21526" name="Oval 27"/>
            <p:cNvSpPr/>
            <p:nvPr/>
          </p:nvSpPr>
          <p:spPr>
            <a:xfrm>
              <a:off x="8422" y="1413"/>
              <a:ext cx="1642" cy="1618"/>
            </a:xfrm>
            <a:prstGeom prst="ellipse">
              <a:avLst/>
            </a:prstGeom>
            <a:gradFill rotWithShape="1">
              <a:gsLst>
                <a:gs pos="0">
                  <a:srgbClr val="FF9900"/>
                </a:gs>
                <a:gs pos="100000">
                  <a:srgbClr val="432800"/>
                </a:gs>
              </a:gsLst>
              <a:path path="rect">
                <a:fillToRect r="100000" b="100000"/>
              </a:path>
              <a:tileRect/>
            </a:gradFill>
            <a:ln w="9525">
              <a:noFill/>
            </a:ln>
          </p:spPr>
          <p:txBody>
            <a:bodyPr lIns="0" tIns="208800" rIns="0" bIns="30175"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ko-KR" altLang="en-US" sz="1400" dirty="0">
                  <a:solidFill>
                    <a:schemeClr val="bg1"/>
                  </a:solidFill>
                </a:rPr>
                <a:t>奖惩功能</a:t>
              </a:r>
              <a:endParaRPr lang="zh-CN" altLang="en-US" sz="1400" dirty="0">
                <a:solidFill>
                  <a:schemeClr val="bg1"/>
                </a:solidFill>
                <a:ea typeface="楷体_GB2312" pitchFamily="1" charset="-122"/>
              </a:endParaRPr>
            </a:p>
          </p:txBody>
        </p:sp>
        <p:sp>
          <p:nvSpPr>
            <p:cNvPr id="21527" name="Oval 28"/>
            <p:cNvSpPr/>
            <p:nvPr/>
          </p:nvSpPr>
          <p:spPr>
            <a:xfrm>
              <a:off x="10160" y="1413"/>
              <a:ext cx="1642" cy="1621"/>
            </a:xfrm>
            <a:prstGeom prst="ellipse">
              <a:avLst/>
            </a:prstGeom>
            <a:gradFill rotWithShape="1">
              <a:gsLst>
                <a:gs pos="0">
                  <a:srgbClr val="FF6600"/>
                </a:gs>
                <a:gs pos="100000">
                  <a:srgbClr val="431B00"/>
                </a:gs>
              </a:gsLst>
              <a:path path="rect">
                <a:fillToRect r="100000" b="100000"/>
              </a:path>
              <a:tileRect/>
            </a:gradFill>
            <a:ln w="9525">
              <a:noFill/>
            </a:ln>
          </p:spPr>
          <p:txBody>
            <a:bodyPr lIns="0" tIns="208800" rIns="0" bIns="30175" anchor="ctr" anchorCtr="0"/>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algn="ctr">
                <a:lnSpc>
                  <a:spcPct val="100000"/>
                </a:lnSpc>
                <a:spcBef>
                  <a:spcPct val="0"/>
                </a:spcBef>
              </a:pPr>
              <a:r>
                <a:rPr lang="ko-KR" altLang="en-US" sz="1400" dirty="0">
                  <a:solidFill>
                    <a:schemeClr val="bg1"/>
                  </a:solidFill>
                </a:rPr>
                <a:t>预防功能</a:t>
              </a:r>
              <a:endParaRPr lang="zh-CN" altLang="en-US" sz="1400" dirty="0">
                <a:solidFill>
                  <a:schemeClr val="bg1"/>
                </a:solidFill>
                <a:ea typeface="楷体_GB2312" pitchFamily="1" charset="-122"/>
              </a:endParaRPr>
            </a:p>
          </p:txBody>
        </p:sp>
      </p:grpSp>
      <p:sp>
        <p:nvSpPr>
          <p:cNvPr id="2" name="TextBox 1"/>
          <p:cNvSpPr txBox="1"/>
          <p:nvPr/>
        </p:nvSpPr>
        <p:spPr>
          <a:xfrm>
            <a:off x="2063552" y="1125369"/>
            <a:ext cx="7307511" cy="521970"/>
          </a:xfrm>
          <a:prstGeom prst="rect">
            <a:avLst/>
          </a:prstGeom>
          <a:noFill/>
          <a:ln>
            <a:noFill/>
          </a:ln>
          <a:effectLst/>
        </p:spPr>
        <p:txBody>
          <a:bodyPr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kumimoji="1" b="1" cap="all">
                <a:ln w="0"/>
                <a:solidFill>
                  <a:srgbClr val="002060"/>
                </a:solidFill>
                <a:effectLst>
                  <a:reflection blurRad="12700" stA="50000" endPos="50000" dist="5000" dir="5400000" sy="-100000" rotWithShape="0"/>
                </a:effectLst>
              </a:defRPr>
            </a:lvl1pPr>
            <a:lvl2pPr algn="l">
              <a:defRPr b="1">
                <a:solidFill>
                  <a:schemeClr val="tx2"/>
                </a:solidFill>
                <a:ea typeface="宋体" panose="02010600030101010101" pitchFamily="2" charset="-122"/>
              </a:defRPr>
            </a:lvl2pPr>
            <a:lvl3pPr algn="l">
              <a:defRPr b="1">
                <a:solidFill>
                  <a:schemeClr val="tx2"/>
                </a:solidFill>
                <a:ea typeface="宋体" panose="02010600030101010101" pitchFamily="2" charset="-122"/>
              </a:defRPr>
            </a:lvl3pPr>
            <a:lvl4pPr algn="l">
              <a:defRPr b="1">
                <a:solidFill>
                  <a:schemeClr val="tx2"/>
                </a:solidFill>
                <a:ea typeface="宋体" panose="02010600030101010101" pitchFamily="2" charset="-122"/>
              </a:defRPr>
            </a:lvl4pPr>
            <a:lvl5pPr algn="l">
              <a:defRPr b="1">
                <a:solidFill>
                  <a:schemeClr val="tx2"/>
                </a:solidFill>
                <a:ea typeface="宋体" panose="02010600030101010101" pitchFamily="2" charset="-122"/>
              </a:defRPr>
            </a:lvl5pPr>
            <a:lvl6pPr marL="457200" eaLnBrk="0" fontAlgn="base" hangingPunct="0">
              <a:spcBef>
                <a:spcPct val="0"/>
              </a:spcBef>
              <a:spcAft>
                <a:spcPct val="0"/>
              </a:spcAft>
              <a:defRPr b="1">
                <a:solidFill>
                  <a:schemeClr val="tx2"/>
                </a:solidFill>
                <a:ea typeface="宋体" panose="02010600030101010101" pitchFamily="2" charset="-122"/>
              </a:defRPr>
            </a:lvl6pPr>
            <a:lvl7pPr marL="914400" eaLnBrk="0" fontAlgn="base" hangingPunct="0">
              <a:spcBef>
                <a:spcPct val="0"/>
              </a:spcBef>
              <a:spcAft>
                <a:spcPct val="0"/>
              </a:spcAft>
              <a:defRPr b="1">
                <a:solidFill>
                  <a:schemeClr val="tx2"/>
                </a:solidFill>
                <a:ea typeface="宋体" panose="02010600030101010101" pitchFamily="2" charset="-122"/>
              </a:defRPr>
            </a:lvl7pPr>
            <a:lvl8pPr marL="1371600" eaLnBrk="0" fontAlgn="base" hangingPunct="0">
              <a:spcBef>
                <a:spcPct val="0"/>
              </a:spcBef>
              <a:spcAft>
                <a:spcPct val="0"/>
              </a:spcAft>
              <a:defRPr b="1">
                <a:solidFill>
                  <a:schemeClr val="tx2"/>
                </a:solidFill>
                <a:ea typeface="宋体" panose="02010600030101010101" pitchFamily="2" charset="-122"/>
              </a:defRPr>
            </a:lvl8pPr>
            <a:lvl9pPr marL="1828800" eaLnBrk="0" fontAlgn="base" hangingPunct="0">
              <a:spcBef>
                <a:spcPct val="0"/>
              </a:spcBef>
              <a:spcAft>
                <a:spcPct val="0"/>
              </a:spcAft>
              <a:defRPr b="1">
                <a:solidFill>
                  <a:schemeClr val="tx2"/>
                </a:solidFill>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1.3</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水利企业安全管理内容</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187395" name="Text Box 4"/>
          <p:cNvSpPr txBox="1"/>
          <p:nvPr/>
        </p:nvSpPr>
        <p:spPr>
          <a:xfrm>
            <a:off x="2640013" y="1919288"/>
            <a:ext cx="7343775" cy="352996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30000"/>
              </a:lnSpc>
              <a:spcBef>
                <a:spcPct val="0"/>
              </a:spcBef>
              <a:spcAft>
                <a:spcPct val="40000"/>
              </a:spcAft>
            </a:pPr>
            <a:r>
              <a:rPr lang="zh-CN" altLang="en-US" sz="2400" b="0" dirty="0"/>
              <a:t>五、隐患整改</a:t>
            </a:r>
            <a:endParaRPr lang="zh-CN" altLang="en-US" sz="2400" b="0" dirty="0"/>
          </a:p>
          <a:p>
            <a:pPr marL="0" lvl="0" indent="0" eaLnBrk="1" hangingPunct="1">
              <a:lnSpc>
                <a:spcPct val="110000"/>
              </a:lnSpc>
              <a:spcBef>
                <a:spcPct val="0"/>
              </a:spcBef>
            </a:pPr>
            <a:r>
              <a:rPr lang="zh-CN" altLang="en-US" sz="2400" b="0" dirty="0">
                <a:latin typeface="宋体" panose="02010600030101010101" pitchFamily="2" charset="-122"/>
              </a:rPr>
              <a:t>    安全检查完成后即进入隐患整改阶段。隐患整改工作包括隐患登记、整改、复查、销案等几个阶段。</a:t>
            </a:r>
            <a:endParaRPr lang="zh-CN" altLang="en-US" sz="2400" b="0" dirty="0">
              <a:latin typeface="宋体" panose="02010600030101010101" pitchFamily="2" charset="-122"/>
            </a:endParaRPr>
          </a:p>
          <a:p>
            <a:pPr marL="0" lvl="0" indent="0" eaLnBrk="1" hangingPunct="1">
              <a:lnSpc>
                <a:spcPct val="110000"/>
              </a:lnSpc>
              <a:spcBef>
                <a:spcPct val="0"/>
              </a:spcBef>
            </a:pPr>
            <a:r>
              <a:rPr lang="zh-CN" altLang="en-US" sz="2400" b="0" dirty="0">
                <a:latin typeface="宋体" panose="02010600030101010101" pitchFamily="2" charset="-122"/>
              </a:rPr>
              <a:t>    对于检查出来的安全隐患，整改要落实到位，做好整改记录表 ，在整改过程中要注意以下几点：</a:t>
            </a:r>
            <a:endParaRPr lang="zh-CN" altLang="en-US" sz="2400" b="0" dirty="0">
              <a:latin typeface="宋体" panose="02010600030101010101" pitchFamily="2" charset="-122"/>
            </a:endParaRPr>
          </a:p>
          <a:p>
            <a:pPr marL="0" lvl="0" indent="0" eaLnBrk="1" hangingPunct="1">
              <a:lnSpc>
                <a:spcPct val="110000"/>
              </a:lnSpc>
              <a:spcBef>
                <a:spcPct val="0"/>
              </a:spcBef>
            </a:pPr>
            <a:r>
              <a:rPr lang="zh-CN" altLang="en-US" sz="2400" b="0" dirty="0">
                <a:latin typeface="宋体" panose="02010600030101010101" pitchFamily="2" charset="-122"/>
              </a:rPr>
              <a:t>    （</a:t>
            </a:r>
            <a:r>
              <a:rPr lang="en-US" altLang="zh-CN" sz="2400" b="0" dirty="0">
                <a:latin typeface="宋体" panose="02010600030101010101" pitchFamily="2" charset="-122"/>
              </a:rPr>
              <a:t>1</a:t>
            </a:r>
            <a:r>
              <a:rPr lang="zh-CN" altLang="en-US" sz="2400" b="0" dirty="0">
                <a:latin typeface="宋体" panose="02010600030101010101" pitchFamily="2" charset="-122"/>
              </a:rPr>
              <a:t>）要狠抓安全检查的隐患整改；</a:t>
            </a:r>
            <a:endParaRPr lang="en-US" altLang="zh-CN" sz="2400" b="0" dirty="0">
              <a:latin typeface="宋体" panose="02010600030101010101" pitchFamily="2" charset="-122"/>
            </a:endParaRPr>
          </a:p>
          <a:p>
            <a:pPr marL="0" lvl="0" indent="0" eaLnBrk="1" hangingPunct="1">
              <a:lnSpc>
                <a:spcPct val="110000"/>
              </a:lnSpc>
              <a:spcBef>
                <a:spcPct val="0"/>
              </a:spcBef>
            </a:pPr>
            <a:r>
              <a:rPr lang="zh-CN" altLang="en-US" sz="2400" b="0" dirty="0">
                <a:latin typeface="宋体" panose="02010600030101010101" pitchFamily="2" charset="-122"/>
              </a:rPr>
              <a:t>    （</a:t>
            </a:r>
            <a:r>
              <a:rPr lang="en-US" altLang="zh-CN" sz="2400" b="0" dirty="0">
                <a:latin typeface="宋体" panose="02010600030101010101" pitchFamily="2" charset="-122"/>
              </a:rPr>
              <a:t>2</a:t>
            </a:r>
            <a:r>
              <a:rPr lang="zh-CN" altLang="en-US" sz="2400" b="0" dirty="0">
                <a:latin typeface="宋体" panose="02010600030101010101" pitchFamily="2" charset="-122"/>
              </a:rPr>
              <a:t>）在隐患整改中做到“三不推” ；</a:t>
            </a:r>
            <a:endParaRPr lang="zh-CN" altLang="en-US" sz="2400" b="0" dirty="0">
              <a:latin typeface="宋体" panose="02010600030101010101" pitchFamily="2" charset="-122"/>
            </a:endParaRPr>
          </a:p>
          <a:p>
            <a:pPr marL="0" lvl="0" indent="0" eaLnBrk="1" hangingPunct="1">
              <a:lnSpc>
                <a:spcPct val="100000"/>
              </a:lnSpc>
              <a:spcBef>
                <a:spcPct val="0"/>
              </a:spcBef>
            </a:pPr>
            <a:r>
              <a:rPr lang="zh-CN" altLang="en-US" sz="2400" b="0" dirty="0">
                <a:latin typeface="宋体" panose="02010600030101010101" pitchFamily="2" charset="-122"/>
              </a:rPr>
              <a:t>    （</a:t>
            </a:r>
            <a:r>
              <a:rPr lang="en-US" altLang="zh-CN" sz="2400" b="0" dirty="0">
                <a:latin typeface="宋体" panose="02010600030101010101" pitchFamily="2" charset="-122"/>
              </a:rPr>
              <a:t>3</a:t>
            </a:r>
            <a:r>
              <a:rPr lang="zh-CN" altLang="en-US" sz="2400" b="0" dirty="0">
                <a:latin typeface="宋体" panose="02010600030101010101" pitchFamily="2" charset="-122"/>
              </a:rPr>
              <a:t>）在隐患整改中防止流于形式。</a:t>
            </a:r>
            <a:endParaRPr lang="zh-CN" altLang="en-US" sz="2400" b="0" dirty="0">
              <a:latin typeface="宋体" panose="02010600030101010101" pitchFamily="2" charset="-122"/>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189443" name="Text Box 4"/>
          <p:cNvSpPr txBox="1"/>
          <p:nvPr/>
        </p:nvSpPr>
        <p:spPr>
          <a:xfrm>
            <a:off x="2208213" y="2413000"/>
            <a:ext cx="7775575" cy="230822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31825" eaLnBrk="1" hangingPunct="1">
              <a:lnSpc>
                <a:spcPct val="150000"/>
              </a:lnSpc>
              <a:spcBef>
                <a:spcPct val="0"/>
              </a:spcBef>
            </a:pPr>
            <a:r>
              <a:rPr lang="zh-CN" altLang="en-US" sz="2400" b="0" dirty="0">
                <a:latin typeface="宋体" panose="02010600030101010101" pitchFamily="2" charset="-122"/>
              </a:rPr>
              <a:t>建立事故预测预警机有关机制，能有效地辨识和提取隐患信息，提前进行预测警报，是企业及时、有针对性地采取预防措施，降低事故发生。事故预测预警机制已经成为安全生产管理过程的重要技术途径。</a:t>
            </a:r>
            <a:endParaRPr lang="zh-CN" altLang="en-US" sz="2400" b="0" dirty="0">
              <a:latin typeface="宋体" panose="02010600030101010101" pitchFamily="2" charset="-122"/>
            </a:endParaRPr>
          </a:p>
        </p:txBody>
      </p:sp>
      <p:sp>
        <p:nvSpPr>
          <p:cNvPr id="6" name="矩形 5"/>
          <p:cNvSpPr/>
          <p:nvPr/>
        </p:nvSpPr>
        <p:spPr>
          <a:xfrm>
            <a:off x="2351089" y="1609636"/>
            <a:ext cx="5905150"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3.8.2</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预测预警的建设</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191491" name="Text Box 4"/>
          <p:cNvSpPr txBox="1"/>
          <p:nvPr/>
        </p:nvSpPr>
        <p:spPr>
          <a:xfrm>
            <a:off x="2225675" y="1374775"/>
            <a:ext cx="7704138" cy="482409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22300" eaLnBrk="1" hangingPunct="1">
              <a:lnSpc>
                <a:spcPct val="110000"/>
              </a:lnSpc>
              <a:spcBef>
                <a:spcPct val="0"/>
              </a:spcBef>
              <a:spcAft>
                <a:spcPct val="50000"/>
              </a:spcAft>
            </a:pPr>
            <a:r>
              <a:rPr lang="zh-CN" altLang="en-US" sz="2400" b="0" dirty="0"/>
              <a:t>一、预测预警管理体系的要素</a:t>
            </a:r>
            <a:endParaRPr lang="zh-CN" altLang="en-US" sz="2400" b="0" dirty="0"/>
          </a:p>
          <a:p>
            <a:pPr marL="0" lvl="0" indent="622300" eaLnBrk="1" hangingPunct="1">
              <a:lnSpc>
                <a:spcPct val="140000"/>
              </a:lnSpc>
              <a:spcBef>
                <a:spcPct val="0"/>
              </a:spcBef>
            </a:pPr>
            <a:r>
              <a:rPr lang="en-US" altLang="zh-CN" sz="2400" b="0" dirty="0">
                <a:latin typeface="宋体" panose="02010600030101010101" pitchFamily="2" charset="-122"/>
              </a:rPr>
              <a:t>1. </a:t>
            </a:r>
            <a:r>
              <a:rPr lang="zh-CN" altLang="en-US" sz="2400" b="0" dirty="0">
                <a:latin typeface="宋体" panose="02010600030101010101" pitchFamily="2" charset="-122"/>
              </a:rPr>
              <a:t>外部环境预警</a:t>
            </a:r>
            <a:endParaRPr lang="zh-CN" altLang="en-US" sz="2400" b="0" dirty="0">
              <a:latin typeface="宋体" panose="02010600030101010101" pitchFamily="2" charset="-122"/>
            </a:endParaRPr>
          </a:p>
          <a:p>
            <a:pPr marL="0" lvl="0" indent="622300" eaLnBrk="1" hangingPunct="1">
              <a:lnSpc>
                <a:spcPct val="140000"/>
              </a:lnSpc>
              <a:spcBef>
                <a:spcPct val="0"/>
              </a:spcBef>
            </a:pPr>
            <a:r>
              <a:rPr lang="zh-CN" altLang="en-US" sz="2400" b="0" dirty="0">
                <a:latin typeface="宋体" panose="02010600030101010101" pitchFamily="2" charset="-122"/>
              </a:rPr>
              <a:t>①自然环境突变的预警</a:t>
            </a:r>
            <a:endParaRPr lang="zh-CN" altLang="en-US" sz="2400" b="0" dirty="0">
              <a:latin typeface="宋体" panose="02010600030101010101" pitchFamily="2" charset="-122"/>
            </a:endParaRPr>
          </a:p>
          <a:p>
            <a:pPr marL="0" lvl="0" indent="622300" eaLnBrk="1" hangingPunct="1">
              <a:lnSpc>
                <a:spcPct val="140000"/>
              </a:lnSpc>
              <a:spcBef>
                <a:spcPct val="0"/>
              </a:spcBef>
            </a:pPr>
            <a:r>
              <a:rPr lang="zh-CN" altLang="en-US" sz="2400" b="0" dirty="0">
                <a:latin typeface="宋体" panose="02010600030101010101" pitchFamily="2" charset="-122"/>
              </a:rPr>
              <a:t>②政策法规变化的预警</a:t>
            </a:r>
            <a:endParaRPr lang="zh-CN" altLang="en-US" sz="2400" b="0" dirty="0">
              <a:latin typeface="宋体" panose="02010600030101010101" pitchFamily="2" charset="-122"/>
            </a:endParaRPr>
          </a:p>
          <a:p>
            <a:pPr marL="0" lvl="0" indent="622300" eaLnBrk="1" hangingPunct="1">
              <a:lnSpc>
                <a:spcPct val="140000"/>
              </a:lnSpc>
              <a:spcBef>
                <a:spcPct val="0"/>
              </a:spcBef>
            </a:pPr>
            <a:r>
              <a:rPr lang="zh-CN" altLang="en-US" sz="2400" b="0" dirty="0">
                <a:latin typeface="宋体" panose="02010600030101010101" pitchFamily="2" charset="-122"/>
              </a:rPr>
              <a:t>③技术变化的预警</a:t>
            </a:r>
            <a:endParaRPr lang="zh-CN" altLang="en-US" sz="2400" b="0" dirty="0">
              <a:latin typeface="宋体" panose="02010600030101010101" pitchFamily="2" charset="-122"/>
            </a:endParaRPr>
          </a:p>
          <a:p>
            <a:pPr marL="0" lvl="0" indent="622300" eaLnBrk="1" hangingPunct="1">
              <a:lnSpc>
                <a:spcPct val="140000"/>
              </a:lnSpc>
              <a:spcBef>
                <a:spcPct val="0"/>
              </a:spcBef>
            </a:pPr>
            <a:r>
              <a:rPr lang="en-US" altLang="zh-CN" sz="2400" b="0" dirty="0">
                <a:latin typeface="宋体" panose="02010600030101010101" pitchFamily="2" charset="-122"/>
              </a:rPr>
              <a:t>2. </a:t>
            </a:r>
            <a:r>
              <a:rPr lang="zh-CN" altLang="en-US" sz="2400" b="0" dirty="0">
                <a:latin typeface="宋体" panose="02010600030101010101" pitchFamily="2" charset="-122"/>
              </a:rPr>
              <a:t>内部管理预警</a:t>
            </a:r>
            <a:endParaRPr lang="zh-CN" altLang="en-US" sz="2400" b="0" dirty="0">
              <a:latin typeface="宋体" panose="02010600030101010101" pitchFamily="2" charset="-122"/>
            </a:endParaRPr>
          </a:p>
          <a:p>
            <a:pPr marL="0" lvl="0" indent="622300" eaLnBrk="1" hangingPunct="1">
              <a:lnSpc>
                <a:spcPct val="140000"/>
              </a:lnSpc>
              <a:spcBef>
                <a:spcPct val="0"/>
              </a:spcBef>
            </a:pPr>
            <a:r>
              <a:rPr lang="zh-CN" altLang="en-US" sz="2400" b="0" dirty="0">
                <a:latin typeface="宋体" panose="02010600030101010101" pitchFamily="2" charset="-122"/>
              </a:rPr>
              <a:t>①质量管理预警</a:t>
            </a:r>
            <a:endParaRPr lang="zh-CN" altLang="en-US" sz="2400" b="0" dirty="0">
              <a:latin typeface="宋体" panose="02010600030101010101" pitchFamily="2" charset="-122"/>
            </a:endParaRPr>
          </a:p>
          <a:p>
            <a:pPr marL="0" lvl="0" indent="622300" eaLnBrk="1" hangingPunct="1">
              <a:lnSpc>
                <a:spcPct val="140000"/>
              </a:lnSpc>
              <a:spcBef>
                <a:spcPct val="0"/>
              </a:spcBef>
            </a:pPr>
            <a:r>
              <a:rPr lang="zh-CN" altLang="en-US" sz="2400" b="0" dirty="0">
                <a:latin typeface="宋体" panose="02010600030101010101" pitchFamily="2" charset="-122"/>
              </a:rPr>
              <a:t>②设备管理预警</a:t>
            </a:r>
            <a:endParaRPr lang="zh-CN" altLang="en-US" sz="2400" b="0" dirty="0">
              <a:latin typeface="宋体" panose="02010600030101010101" pitchFamily="2" charset="-122"/>
            </a:endParaRPr>
          </a:p>
          <a:p>
            <a:pPr marL="0" lvl="0" indent="622300" eaLnBrk="1" hangingPunct="1">
              <a:lnSpc>
                <a:spcPct val="140000"/>
              </a:lnSpc>
              <a:spcBef>
                <a:spcPct val="0"/>
              </a:spcBef>
            </a:pPr>
            <a:r>
              <a:rPr lang="zh-CN" altLang="en-US" sz="2400" b="0" dirty="0">
                <a:latin typeface="宋体" panose="02010600030101010101" pitchFamily="2" charset="-122"/>
              </a:rPr>
              <a:t>③人的行为活动管理预警</a:t>
            </a:r>
            <a:endParaRPr lang="zh-CN" altLang="en-US" sz="2400" b="0" dirty="0">
              <a:latin typeface="宋体" panose="02010600030101010101" pitchFamily="2" charset="-122"/>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193539" name="Text Box 4"/>
          <p:cNvSpPr txBox="1"/>
          <p:nvPr/>
        </p:nvSpPr>
        <p:spPr>
          <a:xfrm>
            <a:off x="2279650" y="1654175"/>
            <a:ext cx="4464050" cy="393636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22300" eaLnBrk="1" hangingPunct="1">
              <a:lnSpc>
                <a:spcPct val="110000"/>
              </a:lnSpc>
              <a:spcBef>
                <a:spcPct val="0"/>
              </a:spcBef>
              <a:spcAft>
                <a:spcPct val="50000"/>
              </a:spcAft>
            </a:pPr>
            <a:r>
              <a:rPr lang="zh-CN" altLang="en-US" sz="2400" b="0" dirty="0"/>
              <a:t>二、预测预警信息管理系统</a:t>
            </a:r>
            <a:endParaRPr lang="zh-CN" altLang="en-US" sz="2400" b="0" dirty="0"/>
          </a:p>
          <a:p>
            <a:pPr marL="0" lvl="0" indent="622300" eaLnBrk="1" hangingPunct="1">
              <a:lnSpc>
                <a:spcPct val="110000"/>
              </a:lnSpc>
              <a:spcBef>
                <a:spcPct val="0"/>
              </a:spcBef>
            </a:pPr>
            <a:r>
              <a:rPr lang="zh-CN" altLang="en-US" sz="2400" b="0" dirty="0">
                <a:latin typeface="宋体" panose="02010600030101010101" pitchFamily="2" charset="-122"/>
              </a:rPr>
              <a:t>预测预警信息管理系统是以管理信息系统（</a:t>
            </a:r>
            <a:r>
              <a:rPr lang="en-US" altLang="zh-CN" sz="2400" b="0" dirty="0">
                <a:latin typeface="宋体" panose="02010600030101010101" pitchFamily="2" charset="-122"/>
              </a:rPr>
              <a:t>MIS</a:t>
            </a:r>
            <a:r>
              <a:rPr lang="zh-CN" altLang="en-US" sz="2400" b="0" dirty="0">
                <a:latin typeface="宋体" panose="02010600030101010101" pitchFamily="2" charset="-122"/>
              </a:rPr>
              <a:t>）为基础，专用于预警管理的信息管理主要是检测外部环境与内部环境的信息。预测预警信息管理包括信息收集、处理、变为、存储、推断等过程。信息流动及其预警部门的运转模式如图：</a:t>
            </a:r>
            <a:endParaRPr lang="zh-CN" altLang="en-US" sz="2400" b="0" dirty="0">
              <a:latin typeface="宋体" panose="02010600030101010101" pitchFamily="2" charset="-122"/>
            </a:endParaRPr>
          </a:p>
        </p:txBody>
      </p:sp>
      <p:graphicFrame>
        <p:nvGraphicFramePr>
          <p:cNvPr id="193540" name="Object 5"/>
          <p:cNvGraphicFramePr>
            <a:graphicFrameLocks noGrp="1" noChangeAspect="1"/>
          </p:cNvGraphicFramePr>
          <p:nvPr>
            <p:ph/>
          </p:nvPr>
        </p:nvGraphicFramePr>
        <p:xfrm>
          <a:off x="6743700" y="1654175"/>
          <a:ext cx="3240088" cy="4367213"/>
        </p:xfrm>
        <a:graphic>
          <a:graphicData uri="http://schemas.openxmlformats.org/presentationml/2006/ole">
            <mc:AlternateContent xmlns:mc="http://schemas.openxmlformats.org/markup-compatibility/2006">
              <mc:Choice xmlns:v="urn:schemas-microsoft-com:vml" Requires="v">
                <p:oleObj spid="_x0000_s3077" name="" r:id="rId1" imgW="2927985" imgH="3385185" progId="Visio.Drawing.11">
                  <p:embed/>
                </p:oleObj>
              </mc:Choice>
              <mc:Fallback>
                <p:oleObj name="" r:id="rId1" imgW="2927985" imgH="3385185" progId="Visio.Drawing.11">
                  <p:embed/>
                  <p:pic>
                    <p:nvPicPr>
                      <p:cNvPr id="0" name="图片 3076"/>
                      <p:cNvPicPr/>
                      <p:nvPr/>
                    </p:nvPicPr>
                    <p:blipFill>
                      <a:blip r:embed="rId2"/>
                      <a:srcRect/>
                      <a:stretch>
                        <a:fillRect/>
                      </a:stretch>
                    </p:blipFill>
                    <p:spPr>
                      <a:xfrm>
                        <a:off x="6743700" y="1654175"/>
                        <a:ext cx="3240088" cy="4367213"/>
                      </a:xfrm>
                      <a:prstGeom prst="rect">
                        <a:avLst/>
                      </a:prstGeom>
                      <a:noFill/>
                      <a:ln w="38100">
                        <a:miter/>
                      </a:ln>
                    </p:spPr>
                  </p:pic>
                </p:oleObj>
              </mc:Fallback>
            </mc:AlternateContent>
          </a:graphicData>
        </a:graphic>
      </p:graphicFrame>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195587" name="Text Box 4"/>
          <p:cNvSpPr txBox="1"/>
          <p:nvPr/>
        </p:nvSpPr>
        <p:spPr>
          <a:xfrm>
            <a:off x="2640013" y="1668463"/>
            <a:ext cx="7343775" cy="370141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spcAft>
                <a:spcPct val="50000"/>
              </a:spcAft>
            </a:pPr>
            <a:r>
              <a:rPr lang="zh-CN" altLang="en-US" b="0" dirty="0"/>
              <a:t>三、预测预警系统的建立</a:t>
            </a:r>
            <a:endParaRPr lang="zh-CN" altLang="en-US" b="0" dirty="0"/>
          </a:p>
          <a:p>
            <a:pPr marL="0" lvl="0" indent="0" eaLnBrk="1" hangingPunct="1">
              <a:lnSpc>
                <a:spcPct val="100000"/>
              </a:lnSpc>
              <a:spcBef>
                <a:spcPct val="0"/>
              </a:spcBef>
            </a:pPr>
            <a:r>
              <a:rPr lang="zh-CN" altLang="en-US" sz="2400" b="0" dirty="0">
                <a:latin typeface="宋体" panose="02010600030101010101" pitchFamily="2" charset="-122"/>
              </a:rPr>
              <a:t>（一）预测预警系统的组成</a:t>
            </a:r>
            <a:endParaRPr lang="zh-CN" altLang="en-US" sz="2400" b="0" dirty="0">
              <a:latin typeface="宋体" panose="02010600030101010101" pitchFamily="2" charset="-122"/>
            </a:endParaRPr>
          </a:p>
          <a:p>
            <a:pPr marL="0" lvl="0" indent="0" eaLnBrk="1" hangingPunct="1">
              <a:lnSpc>
                <a:spcPct val="100000"/>
              </a:lnSpc>
              <a:spcBef>
                <a:spcPct val="0"/>
              </a:spcBef>
            </a:pPr>
            <a:r>
              <a:rPr lang="zh-CN" altLang="en-US" sz="2400" b="0" dirty="0">
                <a:latin typeface="宋体" panose="02010600030101010101" pitchFamily="2" charset="-122"/>
              </a:rPr>
              <a:t>预测预警系统主要由预警分析系统和预控对策系统两部分组成。其中预警分析系统主要包括：监测系统、预警信息系统、预警评价指标体系系统、预测评价系统。</a:t>
            </a:r>
            <a:endParaRPr lang="zh-CN" altLang="en-US" sz="2400" b="0" dirty="0">
              <a:latin typeface="宋体" panose="02010600030101010101" pitchFamily="2" charset="-122"/>
            </a:endParaRPr>
          </a:p>
          <a:p>
            <a:pPr marL="0" lvl="0" indent="0" eaLnBrk="1" hangingPunct="1">
              <a:lnSpc>
                <a:spcPct val="100000"/>
              </a:lnSpc>
              <a:spcBef>
                <a:spcPct val="0"/>
              </a:spcBef>
            </a:pPr>
            <a:r>
              <a:rPr lang="zh-CN" altLang="en-US" sz="2400" b="0" dirty="0">
                <a:latin typeface="宋体" panose="02010600030101010101" pitchFamily="2" charset="-122"/>
              </a:rPr>
              <a:t>（二）预测预警系统的功能</a:t>
            </a:r>
            <a:endParaRPr lang="zh-CN" altLang="en-US" sz="2400" b="0" dirty="0">
              <a:latin typeface="宋体" panose="02010600030101010101" pitchFamily="2" charset="-122"/>
            </a:endParaRPr>
          </a:p>
          <a:p>
            <a:pPr marL="0" lvl="0" indent="0" eaLnBrk="1" hangingPunct="1">
              <a:lnSpc>
                <a:spcPct val="10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1</a:t>
            </a:r>
            <a:r>
              <a:rPr lang="zh-CN" altLang="en-US" sz="2400" b="0" dirty="0">
                <a:latin typeface="宋体" panose="02010600030101010101" pitchFamily="2" charset="-122"/>
              </a:rPr>
              <a:t>）监测系统：主要是预测预警系统的硬件部分，功能是采用各种监测手段获取有关信息和运行数据。</a:t>
            </a:r>
            <a:endParaRPr lang="zh-CN" altLang="en-US" sz="2400" b="0" dirty="0">
              <a:latin typeface="宋体" panose="02010600030101010101" pitchFamily="2" charset="-122"/>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Text Box 3"/>
          <p:cNvSpPr txBox="1"/>
          <p:nvPr/>
        </p:nvSpPr>
        <p:spPr>
          <a:xfrm>
            <a:off x="2640013" y="2206625"/>
            <a:ext cx="7343775" cy="52324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0" eaLnBrk="1" hangingPunct="1">
              <a:lnSpc>
                <a:spcPct val="100000"/>
              </a:lnSpc>
              <a:spcBef>
                <a:spcPct val="0"/>
              </a:spcBef>
            </a:pPr>
            <a:r>
              <a:rPr lang="en-US" altLang="zh-CN" dirty="0"/>
              <a:t>        </a:t>
            </a:r>
            <a:endParaRPr lang="en-US" altLang="zh-CN" dirty="0"/>
          </a:p>
        </p:txBody>
      </p:sp>
      <p:sp>
        <p:nvSpPr>
          <p:cNvPr id="197635" name="Text Box 4"/>
          <p:cNvSpPr txBox="1"/>
          <p:nvPr/>
        </p:nvSpPr>
        <p:spPr>
          <a:xfrm>
            <a:off x="2640013" y="1638300"/>
            <a:ext cx="7127875" cy="341630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22300" eaLnBrk="1" hangingPunct="1">
              <a:lnSpc>
                <a:spcPct val="10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2</a:t>
            </a:r>
            <a:r>
              <a:rPr lang="zh-CN" altLang="en-US" sz="2400" b="0" dirty="0">
                <a:latin typeface="宋体" panose="02010600030101010101" pitchFamily="2" charset="-122"/>
              </a:rPr>
              <a:t>）预警信息系统：负责对信息的存储、处理、识别。</a:t>
            </a:r>
            <a:endParaRPr lang="zh-CN" altLang="en-US" sz="2400" b="0" dirty="0">
              <a:latin typeface="宋体" panose="02010600030101010101" pitchFamily="2" charset="-122"/>
            </a:endParaRPr>
          </a:p>
          <a:p>
            <a:pPr marL="0" lvl="0" indent="622300" eaLnBrk="1" hangingPunct="1">
              <a:lnSpc>
                <a:spcPct val="10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3</a:t>
            </a:r>
            <a:r>
              <a:rPr lang="zh-CN" altLang="en-US" sz="2400" b="0" dirty="0">
                <a:latin typeface="宋体" panose="02010600030101010101" pitchFamily="2" charset="-122"/>
              </a:rPr>
              <a:t>）预警评价指标体系系统：主要完成指标的选取、预警准则和阀值的确定。</a:t>
            </a:r>
            <a:endParaRPr lang="zh-CN" altLang="en-US" sz="2400" b="0" dirty="0">
              <a:latin typeface="宋体" panose="02010600030101010101" pitchFamily="2" charset="-122"/>
            </a:endParaRPr>
          </a:p>
          <a:p>
            <a:pPr marL="0" lvl="0" indent="622300" eaLnBrk="1" hangingPunct="1">
              <a:lnSpc>
                <a:spcPct val="10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4</a:t>
            </a:r>
            <a:r>
              <a:rPr lang="zh-CN" altLang="en-US" sz="2400" b="0" dirty="0">
                <a:latin typeface="宋体" panose="02010600030101010101" pitchFamily="2" charset="-122"/>
              </a:rPr>
              <a:t>）预测评价系统：主要完成评价对象的选择，根据预警准则、选择预警评价方法，给出评价结果，根据危险级别，进行报警。</a:t>
            </a:r>
            <a:endParaRPr lang="zh-CN" altLang="en-US" sz="2400" b="0" dirty="0">
              <a:latin typeface="宋体" panose="02010600030101010101" pitchFamily="2" charset="-122"/>
            </a:endParaRPr>
          </a:p>
          <a:p>
            <a:pPr marL="0" lvl="0" indent="622300" eaLnBrk="1" hangingPunct="1">
              <a:lnSpc>
                <a:spcPct val="10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5</a:t>
            </a:r>
            <a:r>
              <a:rPr lang="zh-CN" altLang="en-US" sz="2400" b="0" dirty="0">
                <a:latin typeface="宋体" panose="02010600030101010101" pitchFamily="2" charset="-122"/>
              </a:rPr>
              <a:t>）预控对策系统：根据具体警情确定控制方案。</a:t>
            </a:r>
            <a:endParaRPr lang="zh-CN" altLang="en-US" sz="2400" b="0" dirty="0">
              <a:latin typeface="宋体" panose="02010600030101010101" pitchFamily="2" charset="-122"/>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Text Box 3"/>
          <p:cNvSpPr txBox="1"/>
          <p:nvPr/>
        </p:nvSpPr>
        <p:spPr>
          <a:xfrm>
            <a:off x="2351088" y="1973263"/>
            <a:ext cx="7775575" cy="212217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31825" eaLnBrk="1" hangingPunct="1">
              <a:lnSpc>
                <a:spcPct val="110000"/>
              </a:lnSpc>
              <a:spcBef>
                <a:spcPct val="0"/>
              </a:spcBef>
              <a:spcAft>
                <a:spcPct val="50000"/>
              </a:spcAft>
            </a:pPr>
            <a:r>
              <a:rPr lang="zh-CN" altLang="en-US" sz="2400" b="0" dirty="0">
                <a:latin typeface="宋体" panose="02010600030101010101" pitchFamily="2" charset="-122"/>
              </a:rPr>
              <a:t>防止重大生产事故的第一步，是辨识或确认高危险性的危险源。由政府部门和权威机构在物质毒性、燃烧、爆炸特性的基础上，制定出危险物质及其临界量标准。通过危险物质及其临界量标准，可以确定哪些是可能发生事故的潜在危险源</a:t>
            </a:r>
            <a:endParaRPr lang="zh-CN" altLang="en-US" sz="2400" b="0" dirty="0">
              <a:latin typeface="宋体" panose="02010600030101010101" pitchFamily="2" charset="-122"/>
            </a:endParaRPr>
          </a:p>
        </p:txBody>
      </p:sp>
      <p:sp>
        <p:nvSpPr>
          <p:cNvPr id="5" name="矩形 4"/>
          <p:cNvSpPr/>
          <p:nvPr/>
        </p:nvSpPr>
        <p:spPr>
          <a:xfrm>
            <a:off x="2351089" y="1465620"/>
            <a:ext cx="3960935"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1.10.1</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重大危险源的辨识</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
        <p:nvSpPr>
          <p:cNvPr id="4" name="TextBox 1"/>
          <p:cNvSpPr txBox="1">
            <a:spLocks noChangeArrowheads="1"/>
          </p:cNvSpPr>
          <p:nvPr/>
        </p:nvSpPr>
        <p:spPr bwMode="auto">
          <a:xfrm>
            <a:off x="2351088" y="1044025"/>
            <a:ext cx="6409208"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zh-CN"/>
            </a:defPPr>
            <a:lvl1pPr>
              <a:defRPr kumimoji="1" sz="2800" b="1" cap="all">
                <a:ln w="0"/>
                <a:solidFill>
                  <a:srgbClr val="002060"/>
                </a:solidFill>
                <a:effectLst>
                  <a:reflection blurRad="12700" stA="50000" endPos="50000" dist="5000" dir="5400000" sy="-100000" rotWithShape="0"/>
                </a:effectLst>
                <a:latin typeface="Times New Roman" panose="02020603050405020304" pitchFamily="18" charset="0"/>
                <a:ea typeface="楷体_GB2312" pitchFamily="1"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3.9</a:t>
            </a:r>
            <a:r>
              <a:rPr kumimoji="1" lang="zh-CN"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重大危险源监控</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Text Box 3"/>
          <p:cNvSpPr txBox="1"/>
          <p:nvPr/>
        </p:nvSpPr>
        <p:spPr>
          <a:xfrm>
            <a:off x="2351088" y="1844675"/>
            <a:ext cx="7775575" cy="312483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31825" eaLnBrk="1" hangingPunct="1">
              <a:lnSpc>
                <a:spcPct val="110000"/>
              </a:lnSpc>
              <a:spcBef>
                <a:spcPct val="0"/>
              </a:spcBef>
              <a:spcAft>
                <a:spcPct val="50000"/>
              </a:spcAft>
            </a:pPr>
            <a:r>
              <a:rPr lang="zh-CN" altLang="en-US" sz="2400" b="0" dirty="0">
                <a:latin typeface="宋体" panose="02010600030101010101" pitchFamily="2" charset="-122"/>
              </a:rPr>
              <a:t>对重大危险源进行辨识确认后，就对其进行风险分析评价，一般包括以下几个方面：</a:t>
            </a:r>
            <a:endParaRPr lang="zh-CN" altLang="en-US" sz="2400" b="0" dirty="0">
              <a:latin typeface="宋体" panose="02010600030101010101" pitchFamily="2" charset="-122"/>
            </a:endParaRPr>
          </a:p>
          <a:p>
            <a:pPr marL="0" lvl="0" indent="631825" eaLnBrk="1" hangingPunct="1">
              <a:lnSpc>
                <a:spcPct val="11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1</a:t>
            </a:r>
            <a:r>
              <a:rPr lang="zh-CN" altLang="en-US" sz="2400" b="0" dirty="0">
                <a:latin typeface="宋体" panose="02010600030101010101" pitchFamily="2" charset="-122"/>
              </a:rPr>
              <a:t>）辨识各类危险因素及其原因与机制。</a:t>
            </a:r>
            <a:endParaRPr lang="zh-CN" altLang="en-US" sz="2400" b="0" dirty="0">
              <a:latin typeface="宋体" panose="02010600030101010101" pitchFamily="2" charset="-122"/>
            </a:endParaRPr>
          </a:p>
          <a:p>
            <a:pPr marL="0" lvl="0" indent="631825" eaLnBrk="1" hangingPunct="1">
              <a:lnSpc>
                <a:spcPct val="11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2</a:t>
            </a:r>
            <a:r>
              <a:rPr lang="zh-CN" altLang="en-US" sz="2400" b="0" dirty="0">
                <a:latin typeface="宋体" panose="02010600030101010101" pitchFamily="2" charset="-122"/>
              </a:rPr>
              <a:t>）一次评价已辨识的危险事件发生的概率。</a:t>
            </a:r>
            <a:endParaRPr lang="zh-CN" altLang="en-US" sz="2400" b="0" dirty="0">
              <a:latin typeface="宋体" panose="02010600030101010101" pitchFamily="2" charset="-122"/>
            </a:endParaRPr>
          </a:p>
          <a:p>
            <a:pPr marL="0" lvl="0" indent="631825" eaLnBrk="1" hangingPunct="1">
              <a:lnSpc>
                <a:spcPct val="11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3</a:t>
            </a:r>
            <a:r>
              <a:rPr lang="zh-CN" altLang="en-US" sz="2400" b="0" dirty="0">
                <a:latin typeface="宋体" panose="02010600030101010101" pitchFamily="2" charset="-122"/>
              </a:rPr>
              <a:t>）评价危险事件的后果。</a:t>
            </a:r>
            <a:endParaRPr lang="zh-CN" altLang="en-US" sz="2400" b="0" dirty="0">
              <a:latin typeface="宋体" panose="02010600030101010101" pitchFamily="2" charset="-122"/>
            </a:endParaRPr>
          </a:p>
          <a:p>
            <a:pPr marL="0" lvl="0" indent="631825" eaLnBrk="1" hangingPunct="1">
              <a:lnSpc>
                <a:spcPct val="11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4</a:t>
            </a:r>
            <a:r>
              <a:rPr lang="zh-CN" altLang="en-US" sz="2400" b="0" dirty="0">
                <a:latin typeface="宋体" panose="02010600030101010101" pitchFamily="2" charset="-122"/>
              </a:rPr>
              <a:t>）进行风险评价。</a:t>
            </a:r>
            <a:endParaRPr lang="zh-CN" altLang="en-US" sz="2400" b="0" dirty="0">
              <a:latin typeface="宋体" panose="02010600030101010101" pitchFamily="2" charset="-122"/>
            </a:endParaRPr>
          </a:p>
          <a:p>
            <a:pPr marL="0" lvl="0" indent="631825" eaLnBrk="1" hangingPunct="1">
              <a:lnSpc>
                <a:spcPct val="110000"/>
              </a:lnSpc>
              <a:spcBef>
                <a:spcPct val="0"/>
              </a:spcBef>
            </a:pPr>
            <a:r>
              <a:rPr lang="zh-CN" altLang="en-US" sz="2400" b="0" dirty="0">
                <a:latin typeface="宋体" panose="02010600030101010101" pitchFamily="2" charset="-122"/>
              </a:rPr>
              <a:t>（</a:t>
            </a:r>
            <a:r>
              <a:rPr lang="en-US" altLang="zh-CN" sz="2400" b="0" dirty="0">
                <a:latin typeface="宋体" panose="02010600030101010101" pitchFamily="2" charset="-122"/>
              </a:rPr>
              <a:t>5</a:t>
            </a:r>
            <a:r>
              <a:rPr lang="zh-CN" altLang="en-US" sz="2400" b="0" dirty="0">
                <a:latin typeface="宋体" panose="02010600030101010101" pitchFamily="2" charset="-122"/>
              </a:rPr>
              <a:t>）风险控制策划。</a:t>
            </a:r>
            <a:endParaRPr lang="zh-CN" altLang="en-US" sz="2400" b="0" dirty="0">
              <a:latin typeface="宋体" panose="02010600030101010101" pitchFamily="2" charset="-122"/>
            </a:endParaRPr>
          </a:p>
        </p:txBody>
      </p:sp>
      <p:sp>
        <p:nvSpPr>
          <p:cNvPr id="4" name="矩形 3"/>
          <p:cNvSpPr/>
          <p:nvPr/>
        </p:nvSpPr>
        <p:spPr>
          <a:xfrm>
            <a:off x="2351089" y="980728"/>
            <a:ext cx="3960935"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1.10.2</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重大危险源的评价</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Text Box 3"/>
          <p:cNvSpPr txBox="1"/>
          <p:nvPr/>
        </p:nvSpPr>
        <p:spPr>
          <a:xfrm>
            <a:off x="2351088" y="1941513"/>
            <a:ext cx="7775575" cy="2490470"/>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31825" eaLnBrk="1" hangingPunct="1">
              <a:lnSpc>
                <a:spcPct val="130000"/>
              </a:lnSpc>
              <a:spcBef>
                <a:spcPct val="0"/>
              </a:spcBef>
              <a:spcAft>
                <a:spcPct val="50000"/>
              </a:spcAft>
            </a:pPr>
            <a:r>
              <a:rPr lang="zh-CN" altLang="en-US" sz="2400" b="0" dirty="0">
                <a:latin typeface="宋体" panose="02010600030101010101" pitchFamily="2" charset="-122"/>
              </a:rPr>
              <a:t>在对重大危险源进行辨识评价后，应该对每个重大危险源制定出一套严格的安全管理制度，通过技术措施和组织措施（包括人员的培训与设施的设计、建造、运转维修以及有计划的检查），对重大危险源进行严格的监控和管理。</a:t>
            </a:r>
            <a:endParaRPr lang="zh-CN" altLang="en-US" sz="2400" b="0" dirty="0">
              <a:latin typeface="宋体" panose="02010600030101010101" pitchFamily="2" charset="-122"/>
            </a:endParaRPr>
          </a:p>
        </p:txBody>
      </p:sp>
      <p:sp>
        <p:nvSpPr>
          <p:cNvPr id="4" name="矩形 3"/>
          <p:cNvSpPr/>
          <p:nvPr/>
        </p:nvSpPr>
        <p:spPr>
          <a:xfrm>
            <a:off x="2351089" y="980728"/>
            <a:ext cx="5257079"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1.10.3</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重大危险源的监控和管理</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6" name="Text Box 3"/>
          <p:cNvSpPr txBox="1"/>
          <p:nvPr/>
        </p:nvSpPr>
        <p:spPr>
          <a:xfrm>
            <a:off x="2351088" y="1973263"/>
            <a:ext cx="7704137" cy="3339465"/>
          </a:xfrm>
          <a:prstGeom prst="rect">
            <a:avLst/>
          </a:prstGeom>
          <a:noFill/>
          <a:ln w="9525">
            <a:noFill/>
          </a:ln>
        </p:spPr>
        <p:txBody>
          <a:bodyPr lIns="90000" tIns="46800" rIns="90000" bIns="46800">
            <a:spAutoFit/>
          </a:bodyPr>
          <a:lstStyle>
            <a:lvl1pPr marL="342900" indent="190500" algn="l" rtl="0" eaLnBrk="0" fontAlgn="base" hangingPunct="0">
              <a:lnSpc>
                <a:spcPct val="120000"/>
              </a:lnSpc>
              <a:spcBef>
                <a:spcPct val="20000"/>
              </a:spcBef>
              <a:spcAft>
                <a:spcPct val="0"/>
              </a:spcAft>
              <a:defRPr sz="2800" b="1">
                <a:solidFill>
                  <a:schemeClr val="tx1"/>
                </a:solidFill>
                <a:latin typeface="+mn-lt"/>
                <a:ea typeface="+mn-ea"/>
                <a:cs typeface="+mn-cs"/>
              </a:defRPr>
            </a:lvl1pPr>
            <a:lvl2pPr marL="998855" indent="-285750" algn="l" rtl="0" eaLnBrk="0" fontAlgn="base" hangingPunct="0">
              <a:lnSpc>
                <a:spcPct val="120000"/>
              </a:lnSpc>
              <a:spcBef>
                <a:spcPct val="20000"/>
              </a:spcBef>
              <a:spcAft>
                <a:spcPct val="0"/>
              </a:spcAft>
              <a:defRPr sz="2400" b="1">
                <a:solidFill>
                  <a:schemeClr val="tx1"/>
                </a:solidFill>
                <a:latin typeface="+mn-lt"/>
                <a:ea typeface="+mn-ea"/>
              </a:defRPr>
            </a:lvl2pPr>
            <a:lvl3pPr marL="1406525" indent="-228600" algn="l" rtl="0" eaLnBrk="0" fontAlgn="base" hangingPunct="0">
              <a:lnSpc>
                <a:spcPct val="120000"/>
              </a:lnSpc>
              <a:spcBef>
                <a:spcPct val="20000"/>
              </a:spcBef>
              <a:spcAft>
                <a:spcPct val="0"/>
              </a:spcAft>
              <a:defRPr sz="2400" b="1">
                <a:solidFill>
                  <a:schemeClr val="tx1"/>
                </a:solidFill>
                <a:latin typeface="+mn-lt"/>
                <a:ea typeface="+mn-ea"/>
              </a:defRPr>
            </a:lvl3pPr>
            <a:lvl4pPr marL="1814830" indent="-228600" algn="l" rtl="0" eaLnBrk="0" fontAlgn="base" hangingPunct="0">
              <a:lnSpc>
                <a:spcPct val="120000"/>
              </a:lnSpc>
              <a:spcBef>
                <a:spcPct val="20000"/>
              </a:spcBef>
              <a:spcAft>
                <a:spcPct val="0"/>
              </a:spcAft>
              <a:defRPr sz="2400" b="1">
                <a:solidFill>
                  <a:schemeClr val="tx1"/>
                </a:solidFill>
                <a:latin typeface="+mn-lt"/>
                <a:ea typeface="+mn-ea"/>
              </a:defRPr>
            </a:lvl4pPr>
            <a:lvl5pPr marL="2222500" indent="-228600" algn="l" rtl="0" eaLnBrk="0" fontAlgn="base" hangingPunct="0">
              <a:lnSpc>
                <a:spcPct val="120000"/>
              </a:lnSpc>
              <a:spcBef>
                <a:spcPct val="20000"/>
              </a:spcBef>
              <a:spcAft>
                <a:spcPct val="0"/>
              </a:spcAft>
              <a:defRPr sz="2400" b="1">
                <a:solidFill>
                  <a:schemeClr val="tx1"/>
                </a:solidFill>
                <a:latin typeface="+mn-lt"/>
                <a:ea typeface="+mn-ea"/>
              </a:defRPr>
            </a:lvl5pPr>
          </a:lstStyle>
          <a:p>
            <a:pPr marL="0" lvl="0" indent="631825" eaLnBrk="1" hangingPunct="1">
              <a:lnSpc>
                <a:spcPct val="110000"/>
              </a:lnSpc>
              <a:spcBef>
                <a:spcPct val="0"/>
              </a:spcBef>
              <a:spcAft>
                <a:spcPct val="50000"/>
              </a:spcAft>
            </a:pPr>
            <a:r>
              <a:rPr lang="zh-CN" altLang="en-US" sz="2400" b="0" dirty="0">
                <a:latin typeface="宋体" panose="02010600030101010101" pitchFamily="2" charset="-122"/>
              </a:rPr>
              <a:t>在规定的时间内，对已辨识和评价的重大危险源向政府主管部门提交安全报告，以便建立登记档案进行备案。如属新建的又重大危害性的设施，则应在其投入运转之前提交安全报告。安全报告应该详细说明重大危险源的情况，可能引发事故的前提条件，安全操作和预防失误的控制措施，可能发生的事故类型，事故发生的可能性及后果，限制事故后果的措施，现场事故应急救援预案等。</a:t>
            </a:r>
            <a:endParaRPr lang="zh-CN" altLang="en-US" sz="2400" b="0" dirty="0">
              <a:latin typeface="宋体" panose="02010600030101010101" pitchFamily="2" charset="-122"/>
            </a:endParaRPr>
          </a:p>
        </p:txBody>
      </p:sp>
      <p:sp>
        <p:nvSpPr>
          <p:cNvPr id="4" name="矩形 3"/>
          <p:cNvSpPr/>
          <p:nvPr/>
        </p:nvSpPr>
        <p:spPr>
          <a:xfrm>
            <a:off x="2351089" y="980728"/>
            <a:ext cx="5257079" cy="52197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1.10.4</a:t>
            </a:r>
            <a:r>
              <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rPr>
              <a:t>重大危险源的上报</a:t>
            </a:r>
            <a:endParaRPr kumimoji="1" lang="zh-CN" altLang="en-US" sz="28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楷体_GB2312" pitchFamily="1" charset="-122"/>
              <a:cs typeface="+mn-cs"/>
            </a:endParaRPr>
          </a:p>
        </p:txBody>
      </p:sp>
    </p:spTree>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SPECIAL_SOURCE" val="bdnull"/>
</p:tagLst>
</file>

<file path=ppt/tags/tag15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2.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标准模板">
  <a:themeElements>
    <a:clrScheme name="标准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标准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1"/>
          </a:solidFill>
          <a:prstDash val="solid"/>
          <a:round/>
          <a:headEnd type="triangle" w="med" len="med"/>
          <a:tailEnd type="triangle" w="med" len="med"/>
        </a:ln>
        <a:effectLst>
          <a:outerShdw dist="53882" dir="13500000" algn="ctr" rotWithShape="0">
            <a:schemeClr val="bg1">
              <a:gamma/>
              <a:shade val="60000"/>
              <a:invGamma/>
              <a:alpha val="50000"/>
            </a:schemeClr>
          </a:outerShdw>
        </a:effectLst>
      </a:spPr>
      <a:bodyPr vert="horz" wrap="square" lIns="90000" tIns="46800" rIns="90000" bIns="46800" numCol="1" anchor="ctr" anchorCtr="1"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sz="2800" b="0" i="0" u="none" strike="noStrike" cap="none" normalizeH="0" baseline="0" smtClean="0">
            <a:ln>
              <a:noFill/>
            </a:ln>
            <a:solidFill>
              <a:schemeClr val="tx1"/>
            </a:solidFill>
            <a:effectLst/>
            <a:latin typeface="Times New Roman" panose="02020603050405020304" pitchFamily="18" charset="0"/>
            <a:ea typeface="楷体_GB2312" pitchFamily="1" charset="-122"/>
          </a:defRPr>
        </a:defPPr>
      </a:lstStyle>
    </a:spDef>
    <a:lnDef>
      <a:spPr bwMode="auto">
        <a:xfrm>
          <a:off x="0" y="0"/>
          <a:ext cx="1" cy="1"/>
        </a:xfrm>
        <a:custGeom>
          <a:avLst/>
          <a:gdLst/>
          <a:ahLst/>
          <a:cxnLst/>
          <a:rect l="0" t="0" r="0" b="0"/>
          <a:pathLst/>
        </a:custGeom>
        <a:noFill/>
        <a:ln w="9525" cap="flat" cmpd="sng" algn="ctr">
          <a:solidFill>
            <a:schemeClr val="bg1"/>
          </a:solidFill>
          <a:prstDash val="solid"/>
          <a:round/>
          <a:headEnd type="triangle" w="med" len="med"/>
          <a:tailEnd type="triangle" w="med" len="med"/>
        </a:ln>
        <a:effectLst>
          <a:outerShdw dist="53882" dir="13500000" algn="ctr" rotWithShape="0">
            <a:schemeClr val="bg1">
              <a:gamma/>
              <a:shade val="60000"/>
              <a:invGamma/>
              <a:alpha val="50000"/>
            </a:schemeClr>
          </a:outerShdw>
        </a:effectLst>
      </a:spPr>
      <a:bodyPr vert="horz" wrap="square" lIns="90000" tIns="46800" rIns="90000" bIns="46800" numCol="1" anchor="ctr" anchorCtr="1"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sz="2800" b="0" i="0" u="none" strike="noStrike" cap="none" normalizeH="0" baseline="0" smtClean="0">
            <a:ln>
              <a:noFill/>
            </a:ln>
            <a:solidFill>
              <a:schemeClr val="tx1"/>
            </a:solidFill>
            <a:effectLst/>
            <a:latin typeface="Times New Roman" panose="02020603050405020304" pitchFamily="18" charset="0"/>
            <a:ea typeface="楷体_GB2312" pitchFamily="1" charset="-122"/>
          </a:defRPr>
        </a:defPPr>
      </a:lstStyle>
    </a:lnDef>
  </a:objectDefaults>
  <a:extraClrSchemeLst>
    <a:extraClrScheme>
      <a:clrScheme name="标准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标准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标准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标准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标准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标准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标准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标准模板">
  <a:themeElements>
    <a:clrScheme name="标准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标准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1"/>
          </a:solidFill>
          <a:prstDash val="solid"/>
          <a:round/>
          <a:headEnd type="triangle" w="med" len="med"/>
          <a:tailEnd type="triangle" w="med" len="med"/>
        </a:ln>
        <a:effectLst>
          <a:outerShdw dist="53882" dir="13500000" algn="ctr" rotWithShape="0">
            <a:schemeClr val="bg1">
              <a:gamma/>
              <a:shade val="60000"/>
              <a:invGamma/>
              <a:alpha val="50000"/>
            </a:schemeClr>
          </a:outerShdw>
        </a:effectLst>
      </a:spPr>
      <a:bodyPr vert="horz" wrap="square" lIns="90000" tIns="46800" rIns="90000" bIns="46800" numCol="1" anchor="ctr" anchorCtr="1"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sz="2800" b="0" i="0" u="none" strike="noStrike" cap="none" normalizeH="0" baseline="0" smtClean="0">
            <a:ln>
              <a:noFill/>
            </a:ln>
            <a:solidFill>
              <a:schemeClr val="tx1"/>
            </a:solidFill>
            <a:effectLst/>
            <a:latin typeface="Times New Roman" panose="02020603050405020304" pitchFamily="18" charset="0"/>
            <a:ea typeface="楷体_GB2312" pitchFamily="1" charset="-122"/>
          </a:defRPr>
        </a:defPPr>
      </a:lstStyle>
    </a:spDef>
    <a:lnDef>
      <a:spPr bwMode="auto">
        <a:xfrm>
          <a:off x="0" y="0"/>
          <a:ext cx="1" cy="1"/>
        </a:xfrm>
        <a:custGeom>
          <a:avLst/>
          <a:gdLst/>
          <a:ahLst/>
          <a:cxnLst/>
          <a:rect l="0" t="0" r="0" b="0"/>
          <a:pathLst/>
        </a:custGeom>
        <a:noFill/>
        <a:ln w="9525" cap="flat" cmpd="sng" algn="ctr">
          <a:solidFill>
            <a:schemeClr val="bg1"/>
          </a:solidFill>
          <a:prstDash val="solid"/>
          <a:round/>
          <a:headEnd type="triangle" w="med" len="med"/>
          <a:tailEnd type="triangle" w="med" len="med"/>
        </a:ln>
        <a:effectLst>
          <a:outerShdw dist="53882" dir="13500000" algn="ctr" rotWithShape="0">
            <a:schemeClr val="bg1">
              <a:gamma/>
              <a:shade val="60000"/>
              <a:invGamma/>
              <a:alpha val="50000"/>
            </a:schemeClr>
          </a:outerShdw>
        </a:effectLst>
      </a:spPr>
      <a:bodyPr vert="horz" wrap="square" lIns="90000" tIns="46800" rIns="90000" bIns="46800" numCol="1" anchor="ctr" anchorCtr="1"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sz="2800" b="0" i="0" u="none" strike="noStrike" cap="none" normalizeH="0" baseline="0" smtClean="0">
            <a:ln>
              <a:noFill/>
            </a:ln>
            <a:solidFill>
              <a:schemeClr val="tx1"/>
            </a:solidFill>
            <a:effectLst/>
            <a:latin typeface="Times New Roman" panose="02020603050405020304" pitchFamily="18" charset="0"/>
            <a:ea typeface="楷体_GB2312" pitchFamily="1" charset="-122"/>
          </a:defRPr>
        </a:defPPr>
      </a:lstStyle>
    </a:lnDef>
  </a:objectDefaults>
  <a:extraClrSchemeLst>
    <a:extraClrScheme>
      <a:clrScheme name="标准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标准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标准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标准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标准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标准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标准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标准模板</Template>
  <TotalTime>0</TotalTime>
  <Words>28449</Words>
  <Application>WPS 演示</Application>
  <PresentationFormat/>
  <Paragraphs>1960</Paragraphs>
  <Slides>196</Slides>
  <Notes>195</Notes>
  <HiddenSlides>0</HiddenSlides>
  <MMClips>0</MMClips>
  <ScaleCrop>false</ScaleCrop>
  <HeadingPairs>
    <vt:vector size="8" baseType="variant">
      <vt:variant>
        <vt:lpstr>已用的字体</vt:lpstr>
      </vt:variant>
      <vt:variant>
        <vt:i4>27</vt:i4>
      </vt:variant>
      <vt:variant>
        <vt:lpstr>主题</vt:lpstr>
      </vt:variant>
      <vt:variant>
        <vt:i4>3</vt:i4>
      </vt:variant>
      <vt:variant>
        <vt:lpstr>嵌入 OLE 服务器</vt:lpstr>
      </vt:variant>
      <vt:variant>
        <vt:i4>3</vt:i4>
      </vt:variant>
      <vt:variant>
        <vt:lpstr>幻灯片标题</vt:lpstr>
      </vt:variant>
      <vt:variant>
        <vt:i4>196</vt:i4>
      </vt:variant>
    </vt:vector>
  </HeadingPairs>
  <TitlesOfParts>
    <vt:vector size="229" baseType="lpstr">
      <vt:lpstr>Arial</vt:lpstr>
      <vt:lpstr>宋体</vt:lpstr>
      <vt:lpstr>Wingdings</vt:lpstr>
      <vt:lpstr>Times New Roman</vt:lpstr>
      <vt:lpstr>楷体_GB2312</vt:lpstr>
      <vt:lpstr>新宋体</vt:lpstr>
      <vt:lpstr>方正舒体</vt:lpstr>
      <vt:lpstr>华文行楷</vt:lpstr>
      <vt:lpstr>华文彩云</vt:lpstr>
      <vt:lpstr>HY각헤드라인M</vt:lpstr>
      <vt:lpstr>Malgun Gothic</vt:lpstr>
      <vt:lpstr>微软雅黑</vt:lpstr>
      <vt:lpstr>Arial Unicode MS</vt:lpstr>
      <vt:lpstr>黑体</vt:lpstr>
      <vt:lpstr>Verdana</vt:lpstr>
      <vt:lpstr>Maiandra GD</vt:lpstr>
      <vt:lpstr>华文新魏</vt:lpstr>
      <vt:lpstr>Cambria</vt:lpstr>
      <vt:lpstr>华文楷体</vt:lpstr>
      <vt:lpstr>Wingdings 2</vt:lpstr>
      <vt:lpstr>Gulim</vt:lpstr>
      <vt:lpstr>仿宋_GB2312</vt:lpstr>
      <vt:lpstr>仿宋</vt:lpstr>
      <vt:lpstr>隶书</vt:lpstr>
      <vt:lpstr>汉仪旗黑-85S</vt:lpstr>
      <vt:lpstr>李旭科毛笔行书</vt:lpstr>
      <vt:lpstr>楷体</vt:lpstr>
      <vt:lpstr>标准模板</vt:lpstr>
      <vt:lpstr>1_标准模板</vt:lpstr>
      <vt:lpstr>3_Office 主题​​</vt:lpstr>
      <vt:lpstr>Visio.Drawing.11</vt:lpstr>
      <vt:lpstr>Visio.Drawing.11</vt:lpstr>
      <vt:lpstr>Visio.Drawing.11</vt:lpstr>
      <vt:lpstr>《中华人民共和国 安全生产法》</vt:lpstr>
      <vt:lpstr>PowerPoint 演示文稿</vt:lpstr>
      <vt:lpstr>PowerPoint 演示文稿</vt:lpstr>
      <vt:lpstr>1.1水利工程安全生产现状</vt:lpstr>
      <vt:lpstr>PowerPoint 演示文稿</vt:lpstr>
      <vt:lpstr>PowerPoint 演示文稿</vt:lpstr>
      <vt:lpstr>1.2水利工程安全生产特点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  水利工程建设常见事故类型</vt:lpstr>
      <vt:lpstr>四、  水利工程建设事故的特点及原因分析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 水利施工企业事故管理台帐 </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水利工程建设安全生产标准化管理</dc:title>
  <dc:creator/>
  <cp:lastModifiedBy>monkeyhappy</cp:lastModifiedBy>
  <cp:revision>3</cp:revision>
  <cp:lastPrinted>2003-03-29T07:43:00Z</cp:lastPrinted>
  <dcterms:created xsi:type="dcterms:W3CDTF">2022-03-10T01:48:00Z</dcterms:created>
  <dcterms:modified xsi:type="dcterms:W3CDTF">2024-02-21T06:13:03Z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696AD854510C4414890235D24DDF4A09</vt:lpwstr>
  </property>
</Properties>
</file>