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0" r:id="rId25"/>
  </p:sldIdLst>
  <p:sldSz cx="9144000" cy="6858000" type="screen4x3"/>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3" d="100"/>
          <a:sy n="73" d="100"/>
        </p:scale>
        <p:origin x="-12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9.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1" name="直角三角形 9"/>
          <p:cNvSpPr/>
          <p:nvPr userDrawn="1"/>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组合 1"/>
          <p:cNvGrpSpPr/>
          <p:nvPr userDrawn="1"/>
        </p:nvGrpSpPr>
        <p:grpSpPr>
          <a:xfrm>
            <a:off x="-3175" y="4953000"/>
            <a:ext cx="9147175" cy="1911350"/>
            <a:chOff x="-3765" y="4832896"/>
            <a:chExt cx="9147765" cy="2032192"/>
          </a:xfrm>
        </p:grpSpPr>
        <p:sp>
          <p:nvSpPr>
            <p:cNvPr id="2" name="任意多边形 6"/>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任意多边形 7"/>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1"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23" name="日期占位符 29"/>
          <p:cNvSpPr>
            <a:spLocks noGrp="1"/>
          </p:cNvSpPr>
          <p:nvPr>
            <p:ph type="dt" sz="half" idx="2"/>
          </p:nvPr>
        </p:nvSpPr>
        <p:spPr>
          <a:xfrm>
            <a:off x="6727825" y="6408738"/>
            <a:ext cx="1919288" cy="365125"/>
          </a:xfrm>
          <a:prstGeom prst="rect">
            <a:avLst/>
          </a:prstGeom>
        </p:spPr>
        <p:txBody>
          <a:bodyPr vert="horz" anchor="b"/>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3094E87-4AD4-452A-88EE-1015583761AB}" type="datetimeFigureOut">
              <a:rPr kumimoji="0" lang="zh-CN" altLang="en-US" sz="1000" b="0" i="0" u="none" strike="noStrike" kern="1200" cap="none" spc="0" normalizeH="0" baseline="0" noProof="0">
                <a:ln>
                  <a:noFill/>
                </a:ln>
                <a:solidFill>
                  <a:srgbClr val="FFFFFF"/>
                </a:solidFill>
                <a:effectLst/>
                <a:uLnTx/>
                <a:uFillTx/>
                <a:latin typeface="+mn-lt"/>
                <a:ea typeface="+mn-ea"/>
                <a:cs typeface="+mn-cs"/>
              </a:rPr>
            </a:fld>
            <a:endParaRPr kumimoji="0" lang="zh-CN" altLang="en-US" sz="1000" b="0" i="0" u="none" strike="noStrike" kern="1200" cap="none" spc="0" normalizeH="0" baseline="0" noProof="0">
              <a:ln>
                <a:noFill/>
              </a:ln>
              <a:solidFill>
                <a:srgbClr val="FFFFFF"/>
              </a:solidFill>
              <a:effectLst/>
              <a:uLnTx/>
              <a:uFillTx/>
              <a:latin typeface="+mn-lt"/>
              <a:ea typeface="+mn-ea"/>
              <a:cs typeface="+mn-cs"/>
            </a:endParaRPr>
          </a:p>
        </p:txBody>
      </p:sp>
      <p:sp>
        <p:nvSpPr>
          <p:cNvPr id="24" name="页脚占位符 18"/>
          <p:cNvSpPr>
            <a:spLocks noGrp="1"/>
          </p:cNvSpPr>
          <p:nvPr>
            <p:ph type="ftr" sz="quarter" idx="3"/>
          </p:nvPr>
        </p:nvSpPr>
        <p:spPr>
          <a:xfrm>
            <a:off x="4379913" y="6408738"/>
            <a:ext cx="2351088" cy="365125"/>
          </a:xfrm>
          <a:prstGeom prst="rect">
            <a:avLst/>
          </a:prstGeom>
        </p:spPr>
        <p:txBody>
          <a:bodyPr vert="horz" anchor="b"/>
          <a:lstStyle>
            <a:lvl1pPr>
              <a:defRPr>
                <a:solidFill>
                  <a:schemeClr val="accent1">
                    <a:tint val="2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accent1">
                  <a:tint val="20000"/>
                </a:schemeClr>
              </a:solidFill>
              <a:effectLst/>
              <a:uLnTx/>
              <a:uFillTx/>
              <a:latin typeface="+mn-lt"/>
              <a:ea typeface="+mn-ea"/>
              <a:cs typeface="+mn-cs"/>
            </a:endParaRPr>
          </a:p>
        </p:txBody>
      </p:sp>
      <p:sp>
        <p:nvSpPr>
          <p:cNvPr id="25" name="灯片编号占位符 26"/>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solidFill>
                  <a:srgbClr val="FFFFFF"/>
                </a:solidFill>
                <a:latin typeface="Lucida Sans Unicode" panose="020B0602030504020204" pitchFamily="34" charset="0"/>
                <a:ea typeface="黑体" panose="02010609060101010101" pitchFamily="49" charset="-122"/>
                <a:cs typeface="+mn-cs"/>
              </a:rPr>
            </a:fld>
            <a:endParaRPr lang="zh-CN" altLang="en-US" strike="noStrike" noProof="1" dirty="0">
              <a:solidFill>
                <a:srgbClr val="FFFFFF"/>
              </a:solidFill>
              <a:latin typeface="Lucida Sans Unicode" panose="020B0602030504020204" pitchFamily="34" charset="0"/>
              <a:ea typeface="黑体" panose="02010609060101010101" pitchFamily="49" charset="-122"/>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1481329"/>
            <a:ext cx="8229600" cy="438607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CA5355-7387-4006-A2F3-C40B4B9889B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274641"/>
            <a:ext cx="6324600" cy="559276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CA5355-7387-4006-A2F3-C40B4B9889B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标题 6"/>
          <p:cNvSpPr>
            <a:spLocks noGrp="1"/>
          </p:cNvSpPr>
          <p:nvPr>
            <p:ph type="title"/>
          </p:nvPr>
        </p:nvSpPr>
        <p:spPr/>
        <p:txBody>
          <a:bodyPr rtlCol="0"/>
          <a:lstStyle/>
          <a:p>
            <a:pPr fontAlgn="base"/>
            <a:r>
              <a:rPr lang="zh-CN" altLang="en-US" strike="noStrike" noProof="1" smtClean="0"/>
              <a:t>单击此处编辑母版标题样式</a:t>
            </a:r>
            <a:endParaRPr lang="en-US" strike="noStrike" noProof="1"/>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CA5355-7387-4006-A2F3-C40B4B9889B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燕尾形 6"/>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燕尾形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7" name="日期占位符 3"/>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B44F3B6-81D9-429C-9BC2-5793150762B9}"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9" name="页脚占位符 4"/>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 name="灯片编号占位符 5"/>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8" name="标题 7"/>
          <p:cNvSpPr>
            <a:spLocks noGrp="1"/>
          </p:cNvSpPr>
          <p:nvPr>
            <p:ph type="title"/>
          </p:nvPr>
        </p:nvSpPr>
        <p:spPr/>
        <p:txBody>
          <a:bodyPr rtlCol="0"/>
          <a:lstStyle/>
          <a:p>
            <a:pPr fontAlgn="base"/>
            <a:r>
              <a:rPr lang="zh-CN" altLang="en-US" strike="noStrike" noProof="1" smtClean="0"/>
              <a:t>单击此处编辑母版标题样式</a:t>
            </a:r>
            <a:endParaRPr lang="en-US" strike="noStrike" noProof="1"/>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4386F23-264F-4E6E-81C9-002C9B0C03E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1" name="日期占位符 6"/>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AFC988-22C5-4512-910F-87099963A68F}"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7"/>
          <p:cNvSpPr>
            <a:spLocks noGrp="1"/>
          </p:cNvSpPr>
          <p:nvPr>
            <p:ph type="ftr" sz="quarter" idx="1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8"/>
          <p:cNvSpPr>
            <a:spLocks noGrp="1"/>
          </p:cNvSpPr>
          <p:nvPr>
            <p:ph type="sldNum" sz="quarter" idx="1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pPr fontAlgn="base"/>
            <a:r>
              <a:rPr lang="zh-CN" altLang="en-US" strike="noStrike" noProof="1" smtClean="0"/>
              <a:t>单击此处编辑母版标题样式</a:t>
            </a:r>
            <a:endParaRPr lang="en-US" strike="noStrike" noProof="1"/>
          </a:p>
        </p:txBody>
      </p:sp>
      <p:sp>
        <p:nvSpPr>
          <p:cNvPr id="11" name="日期占位符 2"/>
          <p:cNvSpPr>
            <a:spLocks noGrp="1"/>
          </p:cNvSpPr>
          <p:nvPr>
            <p:ph type="dt" sz="half" idx="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5656A53-B9EC-4B4A-A650-5FB487E5897D}"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3"/>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4"/>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0CA5355-7387-4006-A2F3-C40B4B9889B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11" name="日期占位符 4"/>
          <p:cNvSpPr>
            <a:spLocks noGrp="1"/>
          </p:cNvSpPr>
          <p:nvPr>
            <p:ph type="dt" sz="half" idx="12"/>
          </p:nvPr>
        </p:nvSpPr>
        <p:spPr>
          <a:xfrm>
            <a:off x="6727825" y="6408738"/>
            <a:ext cx="1919288"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B755DE7-C1B5-4A33-8ED5-1DC4E0312FC2}"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页脚占位符 5"/>
          <p:cNvSpPr>
            <a:spLocks noGrp="1"/>
          </p:cNvSpPr>
          <p:nvPr>
            <p:ph type="ftr" sz="quarter" idx="3"/>
          </p:nvPr>
        </p:nvSpPr>
        <p:spPr>
          <a:xfrm>
            <a:off x="4379913" y="6408738"/>
            <a:ext cx="2351088" cy="365125"/>
          </a:xfrm>
          <a:prstGeom prst="rect">
            <a:avLst/>
          </a:prstGeom>
        </p:spPr>
        <p:txBody>
          <a:bodyPr vert="horz"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灯片编号占位符 6"/>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任意多边形 7"/>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任意多边形 8"/>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直角三角形 9"/>
          <p:cNvSpPr/>
          <p:nvPr/>
        </p:nvSpPr>
        <p:spPr bwMode="auto">
          <a:xfrm>
            <a:off x="-6042" y="5791253"/>
            <a:ext cx="3402313"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9"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0" name="燕尾形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燕尾形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pPr fontAlgn="base"/>
            <a:r>
              <a:rPr lang="zh-CN" altLang="en-US" strike="noStrike" noProof="1" smtClean="0"/>
              <a:t>单击此处编辑母版标题样式</a:t>
            </a:r>
            <a:endParaRPr lang="en-US" strike="noStrike" noProof="1"/>
          </a:p>
        </p:txBody>
      </p:sp>
      <p:sp>
        <p:nvSpPr>
          <p:cNvPr id="23" name="日期占位符 4"/>
          <p:cNvSpPr>
            <a:spLocks noGrp="1"/>
          </p:cNvSpPr>
          <p:nvPr>
            <p:ph type="dt" sz="half" idx="12"/>
          </p:nvPr>
        </p:nvSpPr>
        <p:spPr>
          <a:xfrm>
            <a:off x="6727825" y="6408738"/>
            <a:ext cx="1919288" cy="365125"/>
          </a:xfrm>
          <a:prstGeom prst="rect">
            <a:avLst/>
          </a:prstGeom>
        </p:spPr>
        <p:txBody>
          <a:bodyPr vert="horz" anchor="b"/>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C71703D-8523-4502-9855-8E10CA0F2C31}"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4" name="页脚占位符 5"/>
          <p:cNvSpPr>
            <a:spLocks noGrp="1"/>
          </p:cNvSpPr>
          <p:nvPr>
            <p:ph type="ftr" sz="quarter" idx="3"/>
          </p:nvPr>
        </p:nvSpPr>
        <p:spPr>
          <a:xfrm>
            <a:off x="4379913" y="6408738"/>
            <a:ext cx="2351088" cy="365125"/>
          </a:xfrm>
          <a:prstGeom prst="rect">
            <a:avLst/>
          </a:prstGeom>
        </p:spPr>
        <p:txBody>
          <a:bodyPr vert="horz" anchor="b"/>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5" name="灯片编号占位符 6"/>
          <p:cNvSpPr>
            <a:spLocks noGrp="1"/>
          </p:cNvSpPr>
          <p:nvPr>
            <p:ph type="sldNum" sz="quarter" idx="4"/>
          </p:nvPr>
        </p:nvSpPr>
        <p:spPr>
          <a:xfrm>
            <a:off x="8647113" y="6408738"/>
            <a:ext cx="366713" cy="365125"/>
          </a:xfrm>
          <a:prstGeom prst="rect">
            <a:avLst/>
          </a:prstGeom>
        </p:spPr>
        <p:txBody>
          <a:bodyPr vert="horz" anchor="b"/>
          <a:p>
            <a:pPr algn="r"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latin typeface="Lucida Sans Unicode" panose="020B0602030504020204" pitchFamily="34" charset="0"/>
              <a:ea typeface="黑体" panose="02010609060101010101" pitchFamily="49" charset="-122"/>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 name="任意多边形 12"/>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任意多边形 11"/>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直角三角形 13"/>
          <p:cNvSpPr/>
          <p:nvPr userDrawn="1"/>
        </p:nvSpPr>
        <p:spPr bwMode="auto">
          <a:xfrm>
            <a:off x="-6042" y="5791253"/>
            <a:ext cx="3402313"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5" name="直接连接符 14"/>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pPr fontAlgn="base"/>
            <a:r>
              <a:rPr lang="zh-CN" altLang="en-US" strike="noStrike" noProof="1" smtClean="0"/>
              <a:t>单击此处编辑母版标题样式</a:t>
            </a:r>
            <a:endParaRPr lang="en-US" strike="noStrike" noProof="1"/>
          </a:p>
        </p:txBody>
      </p:sp>
      <p:sp>
        <p:nvSpPr>
          <p:cNvPr id="1031" name="文本占位符 29"/>
          <p:cNvSpPr>
            <a:spLocks noGrp="1"/>
          </p:cNvSpPr>
          <p:nvPr>
            <p:ph type="body"/>
          </p:nvPr>
        </p:nvSpPr>
        <p:spPr>
          <a:xfrm>
            <a:off x="457200" y="1481138"/>
            <a:ext cx="8229600" cy="4525962"/>
          </a:xfrm>
          <a:prstGeom prst="rect">
            <a:avLst/>
          </a:prstGeom>
          <a:noFill/>
          <a:ln w="9525">
            <a:noFill/>
          </a:ln>
        </p:spPr>
        <p:txBody>
          <a:bodyPr anchor="t" anchorCtr="0"/>
          <a:p>
            <a:pPr lvl="0" indent="-25527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0CA5355-7387-4006-A2F3-C40B4B9889BC}" type="datetimeFigureOut">
              <a:rPr kumimoji="0" lang="zh-CN" altLang="en-US" sz="1000" b="0" i="0" u="none" strike="noStrike" kern="1200" cap="none" spc="0" normalizeH="0" baseline="0" noProof="0">
                <a:ln>
                  <a:noFill/>
                </a:ln>
                <a:solidFill>
                  <a:schemeClr val="tx1"/>
                </a:solidFill>
                <a:effectLst/>
                <a:uLnTx/>
                <a:uFillTx/>
                <a:latin typeface="+mn-lt"/>
                <a:ea typeface="+mn-ea"/>
                <a:cs typeface="+mn-cs"/>
              </a:rPr>
            </a:fld>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2" name="页脚占位符 21"/>
          <p:cNvSpPr>
            <a:spLocks noGrp="1"/>
          </p:cNvSpPr>
          <p:nvPr>
            <p:ph type="ftr" sz="quarter" idx="3"/>
          </p:nvPr>
        </p:nvSpPr>
        <p:spPr>
          <a:xfrm>
            <a:off x="4379913" y="6408738"/>
            <a:ext cx="2351088"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8" name="灯片编号占位符 17"/>
          <p:cNvSpPr>
            <a:spLocks noGrp="1"/>
          </p:cNvSpPr>
          <p:nvPr>
            <p:ph type="sldNum" sz="quarter" idx="4"/>
          </p:nvPr>
        </p:nvSpPr>
        <p:spPr>
          <a:xfrm>
            <a:off x="8647113" y="6408738"/>
            <a:ext cx="366713" cy="365125"/>
          </a:xfrm>
          <a:prstGeom prst="rect">
            <a:avLst/>
          </a:prstGeom>
        </p:spPr>
        <p:txBody>
          <a:bodyPr vert="horz" anchor="b"/>
          <a:lstStyle>
            <a:lvl1pPr algn="r">
              <a:defRPr sz="1000">
                <a:latin typeface="Lucida Sans Unicode" panose="020B0602030504020204" pitchFamily="34" charset="0"/>
                <a:ea typeface="黑体" panose="02010609060101010101" pitchFamily="49" charset="-122"/>
              </a:defRPr>
            </a:lvl1pPr>
          </a:lstStyle>
          <a:p>
            <a:pPr lvl="0" fontAlgn="base"/>
            <a:fld id="{9A0DB2DC-4C9A-4742-B13C-FB6460FD3503}" type="slidenum">
              <a:rPr lang="zh-CN" altLang="en-US" strike="noStrike" noProof="1" dirty="0">
                <a:latin typeface="Lucida Sans Unicode" panose="020B0602030504020204" pitchFamily="34" charset="0"/>
                <a:ea typeface="黑体" panose="02010609060101010101" pitchFamily="49" charset="-122"/>
                <a:cs typeface="+mn-cs"/>
              </a:rPr>
            </a:fld>
            <a:endParaRPr lang="zh-CN" altLang="en-US" strike="noStrike" noProof="1" dirty="0"/>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tags" Target="../tags/tag16.xml"/><Relationship Id="rId3" Type="http://schemas.openxmlformats.org/officeDocument/2006/relationships/image" Target="../media/image11.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noFill/>
          <a:ln>
            <a:noFill/>
          </a:ln>
          <a:effectLst/>
          <a:sp3d prstMaterial="plastic"/>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安全生产中的“四不伤害”</a:t>
            </a:r>
            <a:endParaRPr kumimoji="0" lang="zh-CN" altLang="en-US" sz="4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218" name="副标题 3"/>
          <p:cNvSpPr>
            <a:spLocks noGrp="1"/>
          </p:cNvSpPr>
          <p:nvPr>
            <p:ph type="subTitle" idx="1"/>
          </p:nvPr>
        </p:nvSpPr>
        <p:spPr>
          <a:xfrm>
            <a:off x="685800" y="3611563"/>
            <a:ext cx="7772400" cy="1200150"/>
          </a:xfrm>
          <a:ln/>
        </p:spPr>
        <p:txBody>
          <a:bodyPr vert="horz" wrap="square" lIns="45720" tIns="45720" rIns="45720" bIns="45720" anchor="t" anchorCtr="0"/>
          <a:p>
            <a:pPr marR="0" eaLnBrk="1" hangingPunct="1">
              <a:buSzPct val="68000"/>
            </a:pPr>
            <a:endParaRPr lang="zh-CN" altLang="en-US" kern="1200" dirty="0">
              <a:latin typeface="+mn-lt"/>
              <a:ea typeface="+mn-ea"/>
              <a:cs typeface="+mn-cs"/>
            </a:endParaRPr>
          </a:p>
        </p:txBody>
      </p:sp>
      <p:sp>
        <p:nvSpPr>
          <p:cNvPr id="3" name="文本框 2" descr="7b0a2020202022776f7264617274223a20227b5c2269645c223a32353030343531362c5c227469645c223a31333439377d220a7d0a"/>
          <p:cNvSpPr txBox="1"/>
          <p:nvPr>
            <p:custDataLst>
              <p:tags r:id="rId1"/>
            </p:custDataLst>
          </p:nvPr>
        </p:nvSpPr>
        <p:spPr>
          <a:xfrm>
            <a:off x="5652294" y="43647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14794" y="53006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247130" y="53011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179466" y="53006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fontScale="92500"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7.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加强现场的安全检查，及时发现安全隐患、及时组织人员处理</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8.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高处检查一律使用工具袋，或者将工具拴在身上，严防坠落物品</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9.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高温炉、干燥箱取放物体时，要注意周围人和物，小心烧伤他人</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10.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化验人员化验过程中，小心认真，注意不使药品溅在他人身上或洒在地板、桌面上，警防腐蚀</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化验人员加热油时，试样不得超过试管的三分之二，且试管口禁止对准他人， 以防飞溅烧伤</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化验人员使用玻璃仪器时，轻拿轻放，小心因玻璃破损而伤了自己和他人</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不伤害他人</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内容占位符 1"/>
          <p:cNvSpPr>
            <a:spLocks noGrp="1"/>
          </p:cNvSpPr>
          <p:nvPr>
            <p:ph idx="1"/>
          </p:nvPr>
        </p:nvSpPr>
        <p:spPr>
          <a:ln/>
        </p:spPr>
        <p:txBody>
          <a:bodyPr vert="horz" wrap="square" lIns="91440" tIns="45720" rIns="91440" bIns="45720" anchor="t" anchorCtr="0"/>
          <a:p>
            <a:pPr indent="-255270" eaLnBrk="1" hangingPunct="1"/>
            <a:r>
              <a:rPr lang="en-US" altLang="zh-CN" dirty="0"/>
              <a:t>13. </a:t>
            </a:r>
            <a:r>
              <a:rPr lang="zh-CN" altLang="en-US" dirty="0"/>
              <a:t>化验人员取用有挥发性的酸、有机物等应在通风柜内进行，以防气体中毒</a:t>
            </a:r>
            <a:endParaRPr lang="zh-CN" altLang="en-US" dirty="0"/>
          </a:p>
          <a:p>
            <a:pPr indent="-255270" eaLnBrk="1" hangingPunct="1"/>
            <a:r>
              <a:rPr lang="en-US" altLang="zh-CN" dirty="0"/>
              <a:t>14. </a:t>
            </a:r>
            <a:r>
              <a:rPr lang="zh-CN" altLang="en-US" dirty="0"/>
              <a:t>化学人员做绝缘强度时，电源接通后，严禁他人触及油杯外壳，以免发生危险。</a:t>
            </a:r>
            <a:endParaRPr lang="zh-CN" altLang="en-US" dirty="0"/>
          </a:p>
          <a:p>
            <a:pPr indent="-255270" eaLnBrk="1" hangingPunct="1"/>
            <a:r>
              <a:rPr lang="en-US" altLang="zh-CN" dirty="0"/>
              <a:t>15. </a:t>
            </a:r>
            <a:r>
              <a:rPr lang="zh-CN" altLang="en-US" dirty="0"/>
              <a:t>做监护工作时，一定要监护到位</a:t>
            </a:r>
            <a:endParaRPr lang="zh-CN" altLang="en-US" dirty="0"/>
          </a:p>
          <a:p>
            <a:pPr indent="-255270" eaLnBrk="1" hangingPunct="1"/>
            <a:r>
              <a:rPr lang="en-US" altLang="zh-CN" dirty="0"/>
              <a:t>16. </a:t>
            </a:r>
            <a:r>
              <a:rPr lang="zh-CN" altLang="en-US" dirty="0"/>
              <a:t>有毒药品及其瓶不得随意丢弃，防止别人捡到误用造成事故以及环境污染</a:t>
            </a:r>
            <a:endParaRPr lang="zh-CN" altLang="en-US" dirty="0"/>
          </a:p>
          <a:p>
            <a:pPr indent="-255270" eaLnBrk="1" hangingPunct="1"/>
            <a:r>
              <a:rPr lang="en-US" altLang="zh-CN" dirty="0"/>
              <a:t>17. </a:t>
            </a:r>
            <a:r>
              <a:rPr lang="zh-CN" altLang="en-US" dirty="0"/>
              <a:t>在检修时做好防护措施</a:t>
            </a:r>
            <a:endParaRPr lang="zh-CN" altLang="en-US" dirty="0"/>
          </a:p>
          <a:p>
            <a:pPr indent="-255270" eaLnBrk="1" hangingPunct="1"/>
            <a:r>
              <a:rPr lang="en-US" altLang="zh-CN" dirty="0"/>
              <a:t>18. </a:t>
            </a:r>
            <a:r>
              <a:rPr lang="zh-CN" altLang="en-US" dirty="0"/>
              <a:t>检修完成时清理现场卫生防止有不安全因素对他人造成伤害</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不伤害他人</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内容占位符 1"/>
          <p:cNvSpPr>
            <a:spLocks noGrp="1"/>
          </p:cNvSpPr>
          <p:nvPr>
            <p:ph idx="1"/>
          </p:nvPr>
        </p:nvSpPr>
        <p:spPr>
          <a:ln/>
        </p:spPr>
        <p:txBody>
          <a:bodyPr vert="horz" wrap="square" lIns="91440" tIns="45720" rIns="91440" bIns="45720" anchor="t" anchorCtr="0"/>
          <a:p>
            <a:pPr indent="-255270" eaLnBrk="1" hangingPunct="1"/>
            <a:r>
              <a:rPr lang="en-US" altLang="zh-CN" dirty="0"/>
              <a:t>19. </a:t>
            </a:r>
            <a:r>
              <a:rPr lang="zh-CN" altLang="en-US" dirty="0"/>
              <a:t>首先应严格按规章制度办事，认真执行工作票制度，禁止无票工作或一边办票一边工作</a:t>
            </a:r>
            <a:endParaRPr lang="zh-CN" altLang="en-US" dirty="0"/>
          </a:p>
          <a:p>
            <a:pPr indent="-255270" eaLnBrk="1" hangingPunct="1"/>
            <a:r>
              <a:rPr lang="en-US" altLang="zh-CN" dirty="0"/>
              <a:t>20. </a:t>
            </a:r>
            <a:r>
              <a:rPr lang="zh-CN" altLang="en-US" dirty="0"/>
              <a:t>按工作票所提到的内容做好安全措施。在工作中注意其他人，提醒其他人要保持足够的安全距离，无关人员要远离现场，防止他人受到自己的伤害</a:t>
            </a:r>
            <a:r>
              <a:rPr lang="en-US" altLang="zh-CN" dirty="0"/>
              <a:t>,</a:t>
            </a:r>
            <a:r>
              <a:rPr lang="zh-CN" altLang="en-US" dirty="0"/>
              <a:t>发生违章现象要立即制止工作</a:t>
            </a:r>
            <a:endParaRPr lang="zh-CN" altLang="en-US" dirty="0"/>
          </a:p>
          <a:p>
            <a:pPr indent="-255270" eaLnBrk="1" hangingPunct="1"/>
            <a:r>
              <a:rPr lang="en-US" altLang="zh-CN" dirty="0"/>
              <a:t>21. </a:t>
            </a:r>
            <a:r>
              <a:rPr lang="zh-CN" altLang="en-US" dirty="0"/>
              <a:t>不发出有危害人身安全的命令</a:t>
            </a:r>
            <a:endParaRPr lang="zh-CN" altLang="en-US" dirty="0"/>
          </a:p>
          <a:p>
            <a:pPr indent="-255270" eaLnBrk="1" hangingPunct="1"/>
            <a:r>
              <a:rPr lang="en-US" altLang="zh-CN" dirty="0"/>
              <a:t>22. </a:t>
            </a:r>
            <a:r>
              <a:rPr lang="zh-CN" altLang="en-US" dirty="0"/>
              <a:t>设备启停和停送电时要认真检查，确保无人工作和不存在安全隐患时，方可操作</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不伤害他人</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内容占位符 1"/>
          <p:cNvSpPr>
            <a:spLocks noGrp="1"/>
          </p:cNvSpPr>
          <p:nvPr>
            <p:ph idx="1"/>
          </p:nvPr>
        </p:nvSpPr>
        <p:spPr>
          <a:ln/>
        </p:spPr>
        <p:txBody>
          <a:bodyPr vert="horz" wrap="square" lIns="91440" tIns="45720" rIns="91440" bIns="45720" anchor="t" anchorCtr="0"/>
          <a:p>
            <a:pPr indent="-255270" eaLnBrk="1" hangingPunct="1"/>
            <a:r>
              <a:rPr lang="en-US" altLang="zh-CN" dirty="0"/>
              <a:t>23. </a:t>
            </a:r>
            <a:r>
              <a:rPr lang="zh-CN" altLang="en-US" dirty="0"/>
              <a:t>办票应认真审核，布置措施要全面</a:t>
            </a:r>
            <a:endParaRPr lang="zh-CN" altLang="en-US" dirty="0"/>
          </a:p>
          <a:p>
            <a:pPr indent="-255270" eaLnBrk="1" hangingPunct="1"/>
            <a:r>
              <a:rPr lang="en-US" altLang="zh-CN" dirty="0"/>
              <a:t>24. </a:t>
            </a:r>
            <a:r>
              <a:rPr lang="zh-CN" altLang="en-US" dirty="0"/>
              <a:t>开工结票时要和工作负责人共赴现场交待事项</a:t>
            </a:r>
            <a:endParaRPr lang="zh-CN" altLang="en-US" dirty="0"/>
          </a:p>
          <a:p>
            <a:pPr indent="-255270" eaLnBrk="1" hangingPunct="1"/>
            <a:r>
              <a:rPr lang="en-US" altLang="zh-CN" dirty="0"/>
              <a:t>25. </a:t>
            </a:r>
            <a:r>
              <a:rPr lang="zh-CN" altLang="en-US" dirty="0"/>
              <a:t>检修过程中发现工作人员私自变更措施或扩大工作范围时应及时制止</a:t>
            </a:r>
            <a:endParaRPr lang="zh-CN" altLang="en-US" dirty="0"/>
          </a:p>
          <a:p>
            <a:pPr indent="-255270" eaLnBrk="1" hangingPunct="1"/>
            <a:r>
              <a:rPr lang="en-US" altLang="zh-CN" dirty="0"/>
              <a:t>26. </a:t>
            </a:r>
            <a:r>
              <a:rPr lang="zh-CN" altLang="en-US" dirty="0"/>
              <a:t>不随易移动检修设置的标示牌</a:t>
            </a:r>
            <a:endParaRPr lang="zh-CN" altLang="en-US" dirty="0"/>
          </a:p>
          <a:p>
            <a:pPr indent="-255270" eaLnBrk="1" hangingPunct="1"/>
            <a:r>
              <a:rPr lang="en-US" altLang="zh-CN" dirty="0"/>
              <a:t>27. </a:t>
            </a:r>
            <a:r>
              <a:rPr lang="zh-CN" altLang="en-US" dirty="0"/>
              <a:t>除灰及灰库人员工作时头脑要清醒，时刻了解设备的运行状态，仔细调整灰水比例、控制干灰飞扬保护环境、保护他人身体健康</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不伤害他人</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内容占位符 1"/>
          <p:cNvSpPr>
            <a:spLocks noGrp="1"/>
          </p:cNvSpPr>
          <p:nvPr>
            <p:ph idx="1"/>
          </p:nvPr>
        </p:nvSpPr>
        <p:spPr>
          <a:ln/>
        </p:spPr>
        <p:txBody>
          <a:bodyPr vert="horz" wrap="square" lIns="91440" tIns="45720" rIns="91440" bIns="45720" anchor="t" anchorCtr="0"/>
          <a:p>
            <a:pPr indent="-255270" eaLnBrk="1" hangingPunct="1"/>
            <a:r>
              <a:rPr lang="en-US" altLang="zh-CN" dirty="0"/>
              <a:t>1. </a:t>
            </a:r>
            <a:r>
              <a:rPr lang="zh-CN" altLang="en-US" dirty="0"/>
              <a:t>不在起重物下行走或停留</a:t>
            </a:r>
            <a:endParaRPr lang="zh-CN" altLang="en-US" dirty="0"/>
          </a:p>
          <a:p>
            <a:pPr indent="-255270" eaLnBrk="1" hangingPunct="1"/>
            <a:r>
              <a:rPr lang="en-US" altLang="zh-CN" dirty="0"/>
              <a:t>2. </a:t>
            </a:r>
            <a:r>
              <a:rPr lang="zh-CN" altLang="en-US" dirty="0"/>
              <a:t>不盲目听从指挥，对违章命令拒绝接受</a:t>
            </a:r>
            <a:endParaRPr lang="zh-CN" altLang="en-US" dirty="0"/>
          </a:p>
          <a:p>
            <a:pPr indent="-255270" eaLnBrk="1" hangingPunct="1"/>
            <a:r>
              <a:rPr lang="en-US" altLang="zh-CN" dirty="0"/>
              <a:t>3. </a:t>
            </a:r>
            <a:r>
              <a:rPr lang="zh-CN" altLang="en-US" dirty="0"/>
              <a:t>巡检及操作时对周围环境要观察清楚，尽量不进入危险区</a:t>
            </a:r>
            <a:endParaRPr lang="zh-CN" altLang="en-US" dirty="0"/>
          </a:p>
          <a:p>
            <a:pPr indent="-255270" eaLnBrk="1" hangingPunct="1"/>
            <a:r>
              <a:rPr lang="en-US" altLang="zh-CN" dirty="0"/>
              <a:t>4. </a:t>
            </a:r>
            <a:r>
              <a:rPr lang="zh-CN" altLang="en-US" dirty="0"/>
              <a:t>不在马路上停留，在穿越时，时刻注意过往车辆的情况，确保自身安全</a:t>
            </a:r>
            <a:endParaRPr lang="zh-CN" altLang="en-US" dirty="0"/>
          </a:p>
          <a:p>
            <a:pPr indent="-255270" eaLnBrk="1" hangingPunct="1"/>
            <a:r>
              <a:rPr lang="en-US" altLang="zh-CN" dirty="0"/>
              <a:t>5. </a:t>
            </a:r>
            <a:r>
              <a:rPr lang="zh-CN" altLang="en-US" dirty="0"/>
              <a:t>不跨入检修人员设置的安全遮栏、隔离带等区域</a:t>
            </a:r>
            <a:endParaRPr lang="zh-CN" altLang="en-US" dirty="0"/>
          </a:p>
          <a:p>
            <a:pPr indent="-255270" eaLnBrk="1" hangingPunct="1"/>
            <a:r>
              <a:rPr lang="en-US" altLang="zh-CN" dirty="0"/>
              <a:t>6. </a:t>
            </a:r>
            <a:r>
              <a:rPr lang="zh-CN" altLang="en-US" dirty="0"/>
              <a:t>拒绝执行违反安全规程的命令和指令</a:t>
            </a:r>
            <a:endParaRPr lang="en-US" altLang="zh-CN" dirty="0"/>
          </a:p>
          <a:p>
            <a:pPr indent="-255270" eaLnBrk="1" hangingPunct="1"/>
            <a:r>
              <a:rPr lang="en-US" altLang="zh-CN" dirty="0"/>
              <a:t>7. </a:t>
            </a:r>
            <a:r>
              <a:rPr lang="zh-CN" altLang="en-US" dirty="0"/>
              <a:t>不在易燃、易爆、高温、高压设备旁逗留</a:t>
            </a:r>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不被他人伤害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内容占位符 1"/>
          <p:cNvSpPr>
            <a:spLocks noGrp="1"/>
          </p:cNvSpPr>
          <p:nvPr>
            <p:ph idx="1"/>
          </p:nvPr>
        </p:nvSpPr>
        <p:spPr>
          <a:ln/>
        </p:spPr>
        <p:txBody>
          <a:bodyPr vert="horz" wrap="square" lIns="91440" tIns="45720" rIns="91440" bIns="45720" anchor="t" anchorCtr="0"/>
          <a:p>
            <a:pPr indent="-255270" eaLnBrk="1" hangingPunct="1"/>
            <a:r>
              <a:rPr lang="en-US" altLang="zh-CN" dirty="0"/>
              <a:t>8. </a:t>
            </a:r>
            <a:r>
              <a:rPr lang="zh-CN" altLang="en-US" dirty="0"/>
              <a:t>进入生产现场的服饰一定要符合安全规定</a:t>
            </a:r>
            <a:endParaRPr lang="zh-CN" altLang="en-US" dirty="0"/>
          </a:p>
          <a:p>
            <a:pPr indent="-255270" eaLnBrk="1" hangingPunct="1"/>
            <a:r>
              <a:rPr lang="en-US" altLang="zh-CN" dirty="0"/>
              <a:t>9. </a:t>
            </a:r>
            <a:r>
              <a:rPr lang="zh-CN" altLang="en-US" dirty="0"/>
              <a:t>注意现场有无危险因素，特别是装置性违章</a:t>
            </a:r>
            <a:endParaRPr lang="zh-CN" altLang="en-US" dirty="0"/>
          </a:p>
          <a:p>
            <a:pPr indent="-255270" eaLnBrk="1" hangingPunct="1"/>
            <a:r>
              <a:rPr lang="en-US" altLang="zh-CN" dirty="0"/>
              <a:t>10. </a:t>
            </a:r>
            <a:r>
              <a:rPr lang="zh-CN" altLang="en-US" dirty="0"/>
              <a:t>进入生产现场，要密切注意现场的井、沟、孔、洞、盖板是否齐全，高处有无交叉作业等危险因素</a:t>
            </a:r>
            <a:endParaRPr lang="zh-CN" altLang="en-US" dirty="0"/>
          </a:p>
          <a:p>
            <a:pPr indent="-255270" eaLnBrk="1" hangingPunct="1"/>
            <a:r>
              <a:rPr lang="en-US" altLang="zh-CN" dirty="0"/>
              <a:t>11. </a:t>
            </a:r>
            <a:r>
              <a:rPr lang="zh-CN" altLang="en-US" dirty="0"/>
              <a:t>常点检急救箱内的防护物品是否齐全，急救药品是否定期更换</a:t>
            </a:r>
            <a:endParaRPr lang="zh-CN" altLang="en-US" dirty="0"/>
          </a:p>
          <a:p>
            <a:pPr indent="-255270" eaLnBrk="1" hangingPunct="1"/>
            <a:r>
              <a:rPr lang="en-US" altLang="zh-CN" dirty="0"/>
              <a:t>12.</a:t>
            </a:r>
            <a:r>
              <a:rPr lang="zh-CN" altLang="en-US" dirty="0"/>
              <a:t>经常组织防火检查，发现火灾隐患及时组织处理</a:t>
            </a:r>
            <a:endParaRPr lang="zh-CN" altLang="en-US" dirty="0"/>
          </a:p>
          <a:p>
            <a:pPr indent="-255270" eaLnBrk="1" hangingPunct="1"/>
            <a:r>
              <a:rPr lang="en-US" altLang="zh-CN" dirty="0"/>
              <a:t>13. </a:t>
            </a:r>
            <a:r>
              <a:rPr lang="zh-CN" altLang="en-US" dirty="0"/>
              <a:t>检修人员在卸酸碱时，不靠近卸酸、碱管周围</a:t>
            </a:r>
            <a:endParaRPr lang="zh-CN" altLang="en-US" dirty="0"/>
          </a:p>
          <a:p>
            <a:pPr indent="-255270" eaLnBrk="1" hangingPunct="1"/>
            <a:r>
              <a:rPr lang="en-US" altLang="zh-CN" dirty="0"/>
              <a:t>14. </a:t>
            </a:r>
            <a:r>
              <a:rPr lang="zh-CN" altLang="en-US" dirty="0"/>
              <a:t>对不明性质的药品拒绝使用</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不被他人伤害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smtClean="0">
                <a:ln>
                  <a:noFill/>
                </a:ln>
                <a:solidFill>
                  <a:schemeClr val="tx1"/>
                </a:solidFill>
                <a:effectLst/>
                <a:uLnTx/>
                <a:uFillTx/>
                <a:latin typeface="+mn-lt"/>
                <a:ea typeface="+mn-ea"/>
                <a:cs typeface="+mn-cs"/>
              </a:rPr>
              <a:t>15.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不在交叉作业现场随意走动防止高空落物伤害自己</a:t>
            </a:r>
            <a:endParaRPr kumimoji="0" lang="zh-CN"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smtClean="0">
                <a:ln>
                  <a:noFill/>
                </a:ln>
                <a:solidFill>
                  <a:schemeClr val="tx1"/>
                </a:solidFill>
                <a:effectLst/>
                <a:uLnTx/>
                <a:uFillTx/>
                <a:latin typeface="+mn-lt"/>
                <a:ea typeface="+mn-ea"/>
                <a:cs typeface="+mn-cs"/>
              </a:rPr>
              <a:t>16.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对不按安全规章制度的指示不予执行</a:t>
            </a:r>
            <a:endParaRPr kumimoji="0" lang="zh-CN"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smtClean="0">
                <a:ln>
                  <a:noFill/>
                </a:ln>
                <a:solidFill>
                  <a:schemeClr val="tx1"/>
                </a:solidFill>
                <a:effectLst/>
                <a:uLnTx/>
                <a:uFillTx/>
                <a:latin typeface="+mn-lt"/>
                <a:ea typeface="+mn-ea"/>
                <a:cs typeface="+mn-cs"/>
              </a:rPr>
              <a:t>17.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进入现场时要戴安全帽防止他人作业造成高空落物</a:t>
            </a:r>
            <a:endParaRPr kumimoji="0" lang="zh-CN"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smtClean="0">
                <a:ln>
                  <a:noFill/>
                </a:ln>
                <a:solidFill>
                  <a:schemeClr val="tx1"/>
                </a:solidFill>
                <a:effectLst/>
                <a:uLnTx/>
                <a:uFillTx/>
                <a:latin typeface="+mn-lt"/>
                <a:ea typeface="+mn-ea"/>
                <a:cs typeface="+mn-cs"/>
              </a:rPr>
              <a:t>18.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在工作的时候，没有自己的任务要远离工作现场，在头脑中要有安全意识</a:t>
            </a:r>
            <a:endParaRPr kumimoji="0" lang="zh-CN"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smtClean="0">
                <a:ln>
                  <a:noFill/>
                </a:ln>
                <a:solidFill>
                  <a:schemeClr val="tx1"/>
                </a:solidFill>
                <a:effectLst/>
                <a:uLnTx/>
                <a:uFillTx/>
                <a:latin typeface="+mn-lt"/>
                <a:ea typeface="+mn-ea"/>
                <a:cs typeface="+mn-cs"/>
              </a:rPr>
              <a:t>19.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加强对安全教育的学习和培训，认真执行两票和巡回检查制，提高安全工作水平</a:t>
            </a:r>
            <a:endParaRPr kumimoji="0" lang="zh-CN" alt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smtClean="0">
                <a:ln>
                  <a:noFill/>
                </a:ln>
                <a:solidFill>
                  <a:schemeClr val="tx1"/>
                </a:solidFill>
                <a:effectLst/>
                <a:uLnTx/>
                <a:uFillTx/>
                <a:latin typeface="+mn-lt"/>
                <a:ea typeface="+mn-ea"/>
                <a:cs typeface="+mn-cs"/>
              </a:rPr>
              <a:t>20. </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巡检及操作时对周围环境观察清楚，不进入危险区。</a:t>
            </a:r>
            <a:endParaRPr kumimoji="0" lang="en-US" altLang="zh-CN"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不被他人伤害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内容占位符 1"/>
          <p:cNvSpPr>
            <a:spLocks noGrp="1"/>
          </p:cNvSpPr>
          <p:nvPr>
            <p:ph idx="1"/>
          </p:nvPr>
        </p:nvSpPr>
        <p:spPr>
          <a:ln/>
        </p:spPr>
        <p:txBody>
          <a:bodyPr vert="horz" wrap="square" lIns="91440" tIns="45720" rIns="91440" bIns="45720" anchor="t" anchorCtr="0"/>
          <a:p>
            <a:pPr indent="-255270" eaLnBrk="1" hangingPunct="1"/>
            <a:r>
              <a:rPr lang="en-US" altLang="zh-CN" dirty="0"/>
              <a:t>21. </a:t>
            </a:r>
            <a:r>
              <a:rPr lang="zh-CN" altLang="en-US" dirty="0"/>
              <a:t>发现有人违章作业，严厉制止</a:t>
            </a:r>
            <a:endParaRPr lang="en-US" altLang="zh-CN"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不被他人伤害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24579" name="Picture 2"/>
          <p:cNvPicPr>
            <a:picLocks noChangeAspect="1"/>
          </p:cNvPicPr>
          <p:nvPr/>
        </p:nvPicPr>
        <p:blipFill>
          <a:blip r:embed="rId1"/>
          <a:stretch>
            <a:fillRect/>
          </a:stretch>
        </p:blipFill>
        <p:spPr>
          <a:xfrm>
            <a:off x="2124075" y="2420938"/>
            <a:ext cx="4968875" cy="29622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对新入场人员要传递安全经验和安全信息，教育新入场人员遵守各项规章制度和操作规程</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发现一切违反安规的行为，要及时告知他人，并且予以制止</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现场巡检和操作要认真细致，不制造、遗留任何安全隐患</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一旦发生事故，在保护自己的同时要主动帮助他人尽快摆脱困境</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发现他人有违章违纪以及习惯性违章等现象时，要加以制止，以免发生事故</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6.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试验完的废油应合理保管，防止着火</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保护他人不受伤害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7.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破碎的玻璃仪器及时丢弃</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8.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发现有人触电时，要立即切断电源并进行急救</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9.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试验人员使用有毒有害药品时，要做好监督、监护工作</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10.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检修人员在检修过程中监护人员一定要监护到位</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对新来的工作人员要做好安全教育、培训工作，杜绝其盲目操作</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签发工作票时，安全措施不全不给签发</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不定期安排他人到危险区域工作，如特殊需要时做好安全措施</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保护他人不受伤害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830" y="1714500"/>
            <a:ext cx="58864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1"/>
          <p:cNvSpPr>
            <a:spLocks noGrp="1"/>
          </p:cNvSpPr>
          <p:nvPr>
            <p:ph idx="1"/>
          </p:nvPr>
        </p:nvSpPr>
        <p:spPr>
          <a:ln/>
        </p:spPr>
        <p:txBody>
          <a:bodyPr vert="horz" wrap="square" lIns="91440" tIns="45720" rIns="91440" bIns="45720" anchor="t" anchorCtr="0"/>
          <a:p>
            <a:pPr indent="-255270" eaLnBrk="1" hangingPunct="1">
              <a:lnSpc>
                <a:spcPct val="90000"/>
              </a:lnSpc>
            </a:pPr>
            <a:r>
              <a:rPr lang="en-US" altLang="zh-CN" dirty="0"/>
              <a:t>14. </a:t>
            </a:r>
            <a:r>
              <a:rPr lang="zh-CN" altLang="en-US" dirty="0"/>
              <a:t>他人从事工作时，提醒工作危险性及注意事项</a:t>
            </a:r>
            <a:endParaRPr lang="zh-CN" altLang="en-US" dirty="0"/>
          </a:p>
          <a:p>
            <a:pPr indent="-255270" eaLnBrk="1" hangingPunct="1">
              <a:lnSpc>
                <a:spcPct val="90000"/>
              </a:lnSpc>
            </a:pPr>
            <a:r>
              <a:rPr lang="en-US" altLang="zh-CN" dirty="0"/>
              <a:t>15. </a:t>
            </a:r>
            <a:r>
              <a:rPr lang="zh-CN" altLang="en-US" dirty="0"/>
              <a:t>工作开始后要经常去现场进行检查、督促，保证人员遵章守纪</a:t>
            </a:r>
            <a:endParaRPr lang="zh-CN" altLang="en-US" dirty="0"/>
          </a:p>
          <a:p>
            <a:pPr indent="-255270" eaLnBrk="1" hangingPunct="1">
              <a:lnSpc>
                <a:spcPct val="90000"/>
              </a:lnSpc>
            </a:pPr>
            <a:r>
              <a:rPr lang="en-US" altLang="zh-CN" dirty="0"/>
              <a:t>16. </a:t>
            </a:r>
            <a:r>
              <a:rPr lang="zh-CN" altLang="en-US" dirty="0"/>
              <a:t>常点检急救箱内的防护物品是否齐全，急救药品是否定期更换</a:t>
            </a:r>
            <a:endParaRPr lang="zh-CN" altLang="en-US" dirty="0"/>
          </a:p>
          <a:p>
            <a:pPr indent="-255270" eaLnBrk="1" hangingPunct="1">
              <a:lnSpc>
                <a:spcPct val="90000"/>
              </a:lnSpc>
            </a:pPr>
            <a:r>
              <a:rPr lang="en-US" altLang="zh-CN" dirty="0"/>
              <a:t>17. </a:t>
            </a:r>
            <a:r>
              <a:rPr lang="zh-CN" altLang="en-US" dirty="0"/>
              <a:t>经常组织防火检查，发现火灾隐患及时组织处理</a:t>
            </a:r>
            <a:endParaRPr lang="zh-CN" altLang="en-US" dirty="0"/>
          </a:p>
          <a:p>
            <a:pPr indent="-255270" eaLnBrk="1" hangingPunct="1">
              <a:lnSpc>
                <a:spcPct val="90000"/>
              </a:lnSpc>
            </a:pPr>
            <a:r>
              <a:rPr lang="en-US" altLang="zh-CN" dirty="0"/>
              <a:t>18.</a:t>
            </a:r>
            <a:r>
              <a:rPr lang="zh-CN" altLang="en-US" dirty="0"/>
              <a:t>经常检查氧、氮气瓶等承压部件是否完好，防止爆炸伤人</a:t>
            </a:r>
            <a:endParaRPr lang="zh-CN" altLang="en-US" dirty="0"/>
          </a:p>
          <a:p>
            <a:pPr indent="-255270" eaLnBrk="1" hangingPunct="1">
              <a:lnSpc>
                <a:spcPct val="90000"/>
              </a:lnSpc>
            </a:pPr>
            <a:r>
              <a:rPr lang="en-US" altLang="zh-CN" dirty="0"/>
              <a:t>19. </a:t>
            </a:r>
            <a:r>
              <a:rPr lang="zh-CN" altLang="en-US" dirty="0"/>
              <a:t>发现事故隐患，及时向相关部位提出处理，防止他人受到伤害</a:t>
            </a:r>
            <a:endParaRPr lang="zh-CN" altLang="en-US" dirty="0"/>
          </a:p>
          <a:p>
            <a:pPr indent="-255270" eaLnBrk="1" hangingPunct="1">
              <a:lnSpc>
                <a:spcPct val="90000"/>
              </a:lnSpc>
            </a:pPr>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保护他人不受伤害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fontScale="92500"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20.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不在工作现场吸烟</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在现场工作中看到他人操作有不安全隐患时及时给与提示和制止</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在保护好自身安全的同时，也不能忘记同事的人身安全，要发自内心的关爱他人，只有“我为人人”，才能“人人为我”</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在相互付出真诚的基础上，紧密协作，共同努力</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对于他人的危险行为，无论是否正在进行工作，都应及时阻止并予以纠正， 这样做不仅是对他人负责，也是对自己的一种考验</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布置操作任务时必须明确</a:t>
            </a:r>
            <a:r>
              <a:rPr kumimoji="0" lang="en-US" altLang="zh-CN" sz="2700" b="0" i="0" u="none" strike="noStrike" kern="1200" cap="none" spc="0" normalizeH="0" baseline="0" noProof="0" dirty="0">
                <a:ln>
                  <a:noFill/>
                </a:ln>
                <a:solidFill>
                  <a:schemeClr val="tx1"/>
                </a:solidFill>
                <a:effectLst/>
                <a:uLnTx/>
                <a:uFillTx/>
                <a:latin typeface="+mn-lt"/>
                <a:ea typeface="+mn-ea"/>
                <a:cs typeface="+mn-cs"/>
              </a:rPr>
              <a:t>,</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要指出作业中存在的危险因素，并交代安全注意 和防范措施。</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保护他人不受伤害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fontScale="925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26.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办理工作票时，严格执行两票管理制度，对于各项安全措施严格执行，并向 检修人员交代现场情况，指出危险所在，严格执行“四不开工”、“五不结束”</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27.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发现一切违反安规的行为，要及时告知他人，并且予以制止</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28.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对新入场人员要传递安全经验和安全信息，教育新入场人员遵守各项规章制度和操作规程</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29.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发现他人身体、精神状态不佳等异常变化时，应根据情况安排合理的操作</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30.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启停设备时，运行人员必须就地检查合格后方可启动</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保护他人不受伤害</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12790" y="3968750"/>
            <a:ext cx="30162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90895" y="4231005"/>
            <a:ext cx="10515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42455" y="4907915"/>
            <a:ext cx="8159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ln/>
        </p:spPr>
        <p:txBody>
          <a:bodyPr vert="horz" wrap="square" lIns="91440" tIns="45720" rIns="91440" bIns="45720" anchor="t" anchorCtr="0"/>
          <a:p>
            <a:pPr indent="-255270" eaLnBrk="1" hangingPunct="1"/>
            <a:endParaRPr lang="en-US" altLang="zh-CN" dirty="0"/>
          </a:p>
          <a:p>
            <a:pPr indent="-255270" eaLnBrk="1" hangingPunct="1"/>
            <a:r>
              <a:rPr lang="zh-CN" altLang="en-US" sz="2800" dirty="0"/>
              <a:t>工作中，每一个成员都是团队一分子，工作就意味着责任，无论是谁，一旦发生安全事故必然牵涉到自己、他人和集体，这就要求我们不仅自己要注意安全，还要保护团队其他成员不受伤害。</a:t>
            </a:r>
            <a:endParaRPr lang="en-US" altLang="zh-CN" sz="2800" dirty="0"/>
          </a:p>
          <a:p>
            <a:pPr indent="-255270" eaLnBrk="1" hangingPunct="1"/>
            <a:endParaRPr lang="zh-CN" altLang="en-US" sz="2800" dirty="0"/>
          </a:p>
          <a:p>
            <a:pPr indent="-255270" eaLnBrk="1" hangingPunct="1"/>
            <a:r>
              <a:rPr lang="zh-CN" altLang="en-US" sz="2800" dirty="0"/>
              <a:t>如何才能做到“四不伤害”中的不伤害自己，不伤害别人，不被别人伤害，不让他人受到伤害呢</a:t>
            </a:r>
            <a:r>
              <a:rPr lang="en-US" altLang="zh-CN" sz="2800" dirty="0"/>
              <a:t>?</a:t>
            </a:r>
            <a:endParaRPr lang="en-US" altLang="zh-CN" sz="2800" dirty="0"/>
          </a:p>
          <a:p>
            <a:pPr indent="-255270" eaLnBrk="1" hangingPunct="1"/>
            <a:endParaRPr lang="zh-CN" altLang="en-US" dirty="0"/>
          </a:p>
        </p:txBody>
      </p:sp>
      <p:sp>
        <p:nvSpPr>
          <p:cNvPr id="2" name="标题 1"/>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如何做到</a:t>
            </a:r>
            <a:r>
              <a:rPr kumimoji="0" lang="en-US" altLang="zh-CN"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四不伤害</a:t>
            </a:r>
            <a:r>
              <a:rPr kumimoji="0" lang="en-US" altLang="zh-CN"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474663" y="265111"/>
            <a:ext cx="8229600" cy="1143000"/>
          </a:xfrm>
          <a:noFill/>
          <a:ln>
            <a:noFill/>
          </a:ln>
          <a:effectLst/>
          <a:sp3d prstMaterial="plastic"/>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不伤害自己</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1266" name="文本占位符 7"/>
          <p:cNvSpPr>
            <a:spLocks noGrp="1"/>
          </p:cNvSpPr>
          <p:nvPr>
            <p:ph type="body" idx="1"/>
          </p:nvPr>
        </p:nvSpPr>
        <p:spPr>
          <a:ln>
            <a:miter/>
          </a:ln>
        </p:spPr>
        <p:txBody>
          <a:bodyPr vert="horz" wrap="square" lIns="182880" tIns="45720" rIns="91440" bIns="45720" anchor="ctr" anchorCtr="0"/>
          <a:p>
            <a:pPr eaLnBrk="1" hangingPunct="1">
              <a:buSzPct val="68000"/>
            </a:pPr>
            <a:r>
              <a:rPr lang="zh-CN" altLang="en-US" kern="1200" dirty="0">
                <a:solidFill>
                  <a:schemeClr val="tx1"/>
                </a:solidFill>
                <a:latin typeface="+mn-lt"/>
                <a:ea typeface="+mn-ea"/>
                <a:cs typeface="+mn-cs"/>
              </a:rPr>
              <a:t>安全没有终点，只有起点</a:t>
            </a:r>
            <a:endParaRPr lang="zh-CN" altLang="en-US" kern="1200" dirty="0">
              <a:solidFill>
                <a:schemeClr val="tx1"/>
              </a:solidFill>
              <a:latin typeface="+mn-lt"/>
              <a:ea typeface="+mn-ea"/>
              <a:cs typeface="+mn-cs"/>
            </a:endParaRPr>
          </a:p>
        </p:txBody>
      </p:sp>
      <p:sp>
        <p:nvSpPr>
          <p:cNvPr id="11267" name="文本占位符 9"/>
          <p:cNvSpPr>
            <a:spLocks noGrp="1"/>
          </p:cNvSpPr>
          <p:nvPr>
            <p:ph type="body" sz="half" idx="3"/>
          </p:nvPr>
        </p:nvSpPr>
        <p:spPr>
          <a:ln>
            <a:miter/>
          </a:ln>
        </p:spPr>
        <p:txBody>
          <a:bodyPr vert="horz" wrap="square" lIns="182880" tIns="45720" rIns="91440" bIns="45720" anchor="ctr" anchorCtr="0"/>
          <a:p>
            <a:pPr eaLnBrk="1" hangingPunct="1">
              <a:buSzPct val="68000"/>
            </a:pPr>
            <a:r>
              <a:rPr lang="zh-CN" altLang="en-US" kern="1200" dirty="0">
                <a:solidFill>
                  <a:schemeClr val="tx1"/>
                </a:solidFill>
                <a:latin typeface="+mn-lt"/>
                <a:ea typeface="+mn-ea"/>
                <a:cs typeface="+mn-cs"/>
              </a:rPr>
              <a:t>         不伤害自己</a:t>
            </a:r>
            <a:endParaRPr lang="zh-CN" altLang="en-US" kern="1200" dirty="0">
              <a:solidFill>
                <a:schemeClr val="tx1"/>
              </a:solidFill>
              <a:latin typeface="+mn-lt"/>
              <a:ea typeface="+mn-ea"/>
              <a:cs typeface="+mn-cs"/>
            </a:endParaRPr>
          </a:p>
        </p:txBody>
      </p:sp>
      <p:sp>
        <p:nvSpPr>
          <p:cNvPr id="11268" name="内容占位符 10"/>
          <p:cNvSpPr>
            <a:spLocks noGrp="1"/>
          </p:cNvSpPr>
          <p:nvPr>
            <p:ph sz="quarter" idx="4"/>
          </p:nvPr>
        </p:nvSpPr>
        <p:spPr>
          <a:xfrm>
            <a:off x="4643438" y="1341438"/>
            <a:ext cx="4041775" cy="3941762"/>
          </a:xfrm>
          <a:ln/>
        </p:spPr>
        <p:txBody>
          <a:bodyPr vert="horz" wrap="square" lIns="91440" tIns="45720" rIns="91440" bIns="45720" anchor="t" anchorCtr="0"/>
          <a:p>
            <a:pPr indent="-255270" eaLnBrk="1" hangingPunct="1">
              <a:spcBef>
                <a:spcPct val="0"/>
              </a:spcBef>
              <a:buSzPct val="68000"/>
            </a:pPr>
            <a:r>
              <a:rPr lang="en-US" altLang="zh-CN" kern="1200" dirty="0">
                <a:latin typeface="+mn-lt"/>
                <a:ea typeface="+mn-ea"/>
                <a:cs typeface="+mn-cs"/>
              </a:rPr>
              <a:t>1. </a:t>
            </a:r>
            <a:r>
              <a:rPr lang="zh-CN" altLang="en-US" kern="1200" dirty="0">
                <a:latin typeface="+mn-lt"/>
                <a:ea typeface="+mn-ea"/>
                <a:cs typeface="+mn-cs"/>
              </a:rPr>
              <a:t>进入生产现场要穿好工作服，戴好安全帽</a:t>
            </a:r>
            <a:endParaRPr lang="zh-CN" altLang="en-US" kern="1200" dirty="0">
              <a:latin typeface="+mn-lt"/>
              <a:ea typeface="+mn-ea"/>
              <a:cs typeface="+mn-cs"/>
            </a:endParaRPr>
          </a:p>
          <a:p>
            <a:pPr indent="-255270" eaLnBrk="1" hangingPunct="1">
              <a:spcBef>
                <a:spcPct val="0"/>
              </a:spcBef>
              <a:buSzPct val="68000"/>
            </a:pPr>
            <a:r>
              <a:rPr lang="en-US" altLang="zh-CN" kern="1200" dirty="0">
                <a:latin typeface="+mn-lt"/>
                <a:ea typeface="+mn-ea"/>
                <a:cs typeface="+mn-cs"/>
              </a:rPr>
              <a:t>2. </a:t>
            </a:r>
            <a:r>
              <a:rPr lang="zh-CN" altLang="en-US" kern="1200" dirty="0">
                <a:latin typeface="+mn-lt"/>
                <a:ea typeface="+mn-ea"/>
                <a:cs typeface="+mn-cs"/>
              </a:rPr>
              <a:t>工作时要保持头脑清醒，精神状态良好</a:t>
            </a:r>
            <a:endParaRPr lang="zh-CN" altLang="en-US" kern="1200" dirty="0">
              <a:latin typeface="+mn-lt"/>
              <a:ea typeface="+mn-ea"/>
              <a:cs typeface="+mn-cs"/>
            </a:endParaRPr>
          </a:p>
          <a:p>
            <a:pPr indent="-255270" eaLnBrk="1" hangingPunct="1">
              <a:spcBef>
                <a:spcPct val="0"/>
              </a:spcBef>
              <a:buSzPct val="68000"/>
            </a:pPr>
            <a:r>
              <a:rPr lang="en-US" altLang="zh-CN" kern="1200" dirty="0">
                <a:latin typeface="+mn-lt"/>
                <a:ea typeface="+mn-ea"/>
                <a:cs typeface="+mn-cs"/>
              </a:rPr>
              <a:t>3. </a:t>
            </a:r>
            <a:r>
              <a:rPr lang="zh-CN" altLang="en-US" kern="1200" dirty="0">
                <a:latin typeface="+mn-lt"/>
                <a:ea typeface="+mn-ea"/>
                <a:cs typeface="+mn-cs"/>
              </a:rPr>
              <a:t>不随意跨越栅栏、不乱动设备</a:t>
            </a:r>
            <a:endParaRPr lang="zh-CN" altLang="en-US" kern="1200" dirty="0">
              <a:latin typeface="+mn-lt"/>
              <a:ea typeface="+mn-ea"/>
              <a:cs typeface="+mn-cs"/>
            </a:endParaRPr>
          </a:p>
          <a:p>
            <a:pPr indent="-255270" eaLnBrk="1" hangingPunct="1">
              <a:spcBef>
                <a:spcPct val="0"/>
              </a:spcBef>
              <a:buSzPct val="68000"/>
            </a:pPr>
            <a:r>
              <a:rPr lang="en-US" altLang="zh-CN" kern="1200" dirty="0">
                <a:latin typeface="+mn-lt"/>
                <a:ea typeface="+mn-ea"/>
                <a:cs typeface="+mn-cs"/>
              </a:rPr>
              <a:t>4. </a:t>
            </a:r>
            <a:r>
              <a:rPr lang="zh-CN" altLang="en-US" kern="1200" dirty="0">
                <a:latin typeface="+mn-lt"/>
                <a:ea typeface="+mn-ea"/>
                <a:cs typeface="+mn-cs"/>
              </a:rPr>
              <a:t>不盲目听从指挥，对违章命令拒绝接受</a:t>
            </a:r>
            <a:endParaRPr lang="zh-CN" altLang="en-US" kern="1200" dirty="0">
              <a:latin typeface="+mn-lt"/>
              <a:ea typeface="+mn-ea"/>
              <a:cs typeface="+mn-cs"/>
            </a:endParaRPr>
          </a:p>
          <a:p>
            <a:pPr indent="-255270" eaLnBrk="1" hangingPunct="1">
              <a:spcBef>
                <a:spcPct val="0"/>
              </a:spcBef>
              <a:buSzPct val="68000"/>
            </a:pPr>
            <a:r>
              <a:rPr lang="en-US" altLang="zh-CN" kern="1200" dirty="0">
                <a:latin typeface="+mn-lt"/>
                <a:ea typeface="+mn-ea"/>
                <a:cs typeface="+mn-cs"/>
              </a:rPr>
              <a:t>5. </a:t>
            </a:r>
            <a:r>
              <a:rPr lang="zh-CN" altLang="en-US" kern="1200" dirty="0">
                <a:latin typeface="+mn-lt"/>
                <a:ea typeface="+mn-ea"/>
                <a:cs typeface="+mn-cs"/>
              </a:rPr>
              <a:t>不随意移动或跨越检修设置的标示牌或栅栏</a:t>
            </a:r>
            <a:endParaRPr lang="zh-CN" altLang="en-US" kern="1200" dirty="0">
              <a:latin typeface="+mn-lt"/>
              <a:ea typeface="+mn-ea"/>
              <a:cs typeface="+mn-cs"/>
            </a:endParaRPr>
          </a:p>
          <a:p>
            <a:pPr indent="-255270" eaLnBrk="1" hangingPunct="1">
              <a:spcBef>
                <a:spcPct val="0"/>
              </a:spcBef>
              <a:buSzPct val="68000"/>
            </a:pPr>
            <a:endParaRPr lang="zh-CN" altLang="en-US" kern="1200" dirty="0">
              <a:latin typeface="+mn-lt"/>
              <a:ea typeface="+mn-ea"/>
              <a:cs typeface="+mn-cs"/>
            </a:endParaRPr>
          </a:p>
        </p:txBody>
      </p:sp>
      <p:pic>
        <p:nvPicPr>
          <p:cNvPr id="11269" name="Picture 2"/>
          <p:cNvPicPr>
            <a:picLocks noGrp="1" noChangeAspect="1"/>
          </p:cNvPicPr>
          <p:nvPr>
            <p:ph sz="quarter" idx="2"/>
          </p:nvPr>
        </p:nvPicPr>
        <p:blipFill>
          <a:blip r:embed="rId1"/>
          <a:stretch>
            <a:fillRect/>
          </a:stretch>
        </p:blipFill>
        <p:spPr>
          <a:xfrm>
            <a:off x="457200" y="2032000"/>
            <a:ext cx="4040188" cy="2767013"/>
          </a:xfr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不伤害自己</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2290" name="内容占位符 7"/>
          <p:cNvSpPr>
            <a:spLocks noGrp="1"/>
          </p:cNvSpPr>
          <p:nvPr>
            <p:ph idx="1"/>
          </p:nvPr>
        </p:nvSpPr>
        <p:spPr>
          <a:ln/>
        </p:spPr>
        <p:txBody>
          <a:bodyPr vert="horz" wrap="square" lIns="91440" tIns="45720" rIns="91440" bIns="45720" anchor="t" anchorCtr="0"/>
          <a:p>
            <a:pPr indent="-255270" eaLnBrk="1" hangingPunct="1"/>
            <a:r>
              <a:rPr lang="en-US" altLang="zh-CN" sz="2500" dirty="0"/>
              <a:t>6. </a:t>
            </a:r>
            <a:r>
              <a:rPr lang="zh-CN" altLang="en-US" sz="2500" dirty="0"/>
              <a:t>严格执行操作规程，杜绝违章操作，杜绝酒后操作</a:t>
            </a:r>
            <a:endParaRPr lang="zh-CN" altLang="en-US" sz="2500" dirty="0"/>
          </a:p>
          <a:p>
            <a:pPr indent="-255270" eaLnBrk="1" hangingPunct="1"/>
            <a:r>
              <a:rPr lang="en-US" altLang="zh-CN" sz="2500" dirty="0"/>
              <a:t>7. </a:t>
            </a:r>
            <a:r>
              <a:rPr lang="zh-CN" altLang="en-US" sz="2500" dirty="0"/>
              <a:t>进入生产现场穿工作服，戴安全帽并系好帽带，且服装要整洁，扣好袖口和钮扣，不穿高跟鞋、凉鞋、拖鞋，女工应留短发或将头发盘在帽子中</a:t>
            </a:r>
            <a:endParaRPr lang="zh-CN" altLang="en-US" sz="2500" dirty="0"/>
          </a:p>
          <a:p>
            <a:pPr indent="-255270" eaLnBrk="1" hangingPunct="1"/>
            <a:r>
              <a:rPr lang="en-US" altLang="zh-CN" sz="2500" dirty="0"/>
              <a:t>8. </a:t>
            </a:r>
            <a:r>
              <a:rPr lang="zh-CN" altLang="en-US" sz="2500" dirty="0"/>
              <a:t>进入生产现场，注意地面上的沟、孔、洞、井等；随时留心高处物体，小心被周围设备烧伤、烫伤</a:t>
            </a:r>
            <a:endParaRPr lang="zh-CN" altLang="en-US" sz="2500" dirty="0"/>
          </a:p>
          <a:p>
            <a:pPr indent="-255270" eaLnBrk="1" hangingPunct="1"/>
            <a:r>
              <a:rPr lang="en-US" altLang="zh-CN" sz="2500" dirty="0"/>
              <a:t>9. </a:t>
            </a:r>
            <a:r>
              <a:rPr lang="zh-CN" altLang="en-US" sz="2500" dirty="0"/>
              <a:t>在皮带间工作时不要在运动皮带上行走或跨过、越过；不在皮带上传递东西；不跨越卷扬机钢丝绳等；不误动其它不相关设备</a:t>
            </a:r>
            <a:endParaRPr lang="zh-CN" altLang="en-US" sz="2500" dirty="0"/>
          </a:p>
          <a:p>
            <a:pPr indent="-255270" eaLnBrk="1" hangingPunct="1"/>
            <a:r>
              <a:rPr lang="en-US" altLang="zh-CN" sz="2500" dirty="0"/>
              <a:t>10. </a:t>
            </a:r>
            <a:r>
              <a:rPr lang="zh-CN" altLang="en-US" sz="2500" dirty="0"/>
              <a:t>保证设备不带电工作，不用湿手接触电源开头、不用湿抹布擦带电及转动设备等</a:t>
            </a:r>
            <a:endParaRPr lang="zh-CN" altLang="en-US" sz="2500" dirty="0"/>
          </a:p>
          <a:p>
            <a:pPr indent="-255270" eaLnBrk="1" hangingPunct="1"/>
            <a:endParaRPr lang="zh-CN" alt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481138"/>
            <a:ext cx="8229600" cy="4525963"/>
          </a:xfrm>
        </p:spPr>
        <p:txBody>
          <a:bodyPr vert="horz" wrap="square" lIns="91440" tIns="45720" rIns="91440" bIns="45720" numCol="1" anchor="t" anchorCtr="0" compatLnSpc="1">
            <a:normAutofit fontScale="92500" lnSpcReduction="10000"/>
          </a:bodyPr>
          <a:lstStyle/>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11.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有高处作业、检查时，要系安全带，并做好防护措施，防止高处坠落</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12.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无特殊工作时，不在易燃、易爆、高温、高压设备旁逗留</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13.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接触剧毒、强挥发性药品时，除小心操作外，还要戴手套、穿防腐服等必要的防护措施</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14.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使用易爆药品如苦味酸时，不能研磨、锤击或加热</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15.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化验人员做燃煤发热量时，点火时要远离主机，以防氧弹爆炸而伤害自己</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a:p>
            <a:pPr marL="365760" marR="0" lvl="0" indent="-255905" algn="l" defTabSz="914400" rtl="0" eaLnBrk="1" fontAlgn="auto" latinLnBrk="0" hangingPunct="1">
              <a:lnSpc>
                <a:spcPct val="100000"/>
              </a:lnSpc>
              <a:spcBef>
                <a:spcPts val="400"/>
              </a:spcBef>
              <a:spcAft>
                <a:spcPts val="0"/>
              </a:spcAft>
              <a:buClr>
                <a:schemeClr val="accent1"/>
              </a:buClr>
              <a:buSzPct val="68000"/>
              <a:buFont typeface="Wingdings 3"/>
              <a:buChar char=""/>
              <a:defRPr/>
            </a:pPr>
            <a:r>
              <a:rPr kumimoji="0" lang="en-US" altLang="zh-CN" sz="2700" b="0" i="0" u="none" strike="noStrike" kern="1200" cap="none" spc="0" normalizeH="0" baseline="0" noProof="0" dirty="0">
                <a:ln>
                  <a:noFill/>
                </a:ln>
                <a:solidFill>
                  <a:schemeClr val="tx1"/>
                </a:solidFill>
                <a:effectLst/>
                <a:uLnTx/>
                <a:uFillTx/>
                <a:latin typeface="+mn-lt"/>
                <a:ea typeface="+mn-ea"/>
                <a:cs typeface="+mn-cs"/>
              </a:rPr>
              <a:t>16. </a:t>
            </a:r>
            <a:r>
              <a:rPr kumimoji="0" lang="zh-CN" altLang="en-US" sz="2700" b="0" i="0" u="none" strike="noStrike" kern="1200" cap="none" spc="0" normalizeH="0" baseline="0" noProof="0" dirty="0">
                <a:ln>
                  <a:noFill/>
                </a:ln>
                <a:solidFill>
                  <a:schemeClr val="tx1"/>
                </a:solidFill>
                <a:effectLst/>
                <a:uLnTx/>
                <a:uFillTx/>
                <a:latin typeface="+mn-lt"/>
                <a:ea typeface="+mn-ea"/>
                <a:cs typeface="+mn-cs"/>
              </a:rPr>
              <a:t>化验人员移液管吸取液体时，要用吸耳球，决不用口</a:t>
            </a:r>
            <a:r>
              <a:rPr kumimoji="0" lang="zh-CN" altLang="en-US" sz="2700" b="0" i="0" u="none" strike="noStrike" kern="1200" cap="none" spc="0" normalizeH="0" baseline="0" noProof="0" dirty="0" smtClean="0">
                <a:ln>
                  <a:noFill/>
                </a:ln>
                <a:solidFill>
                  <a:schemeClr val="tx1"/>
                </a:solidFill>
                <a:effectLst/>
                <a:uLnTx/>
                <a:uFillTx/>
                <a:latin typeface="+mn-lt"/>
                <a:ea typeface="+mn-ea"/>
                <a:cs typeface="+mn-cs"/>
              </a:rPr>
              <a:t>吸取</a:t>
            </a:r>
            <a:endParaRPr kumimoji="0" lang="zh-CN"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不伤害自己</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内容占位符 1"/>
          <p:cNvSpPr>
            <a:spLocks noGrp="1"/>
          </p:cNvSpPr>
          <p:nvPr>
            <p:ph idx="1"/>
          </p:nvPr>
        </p:nvSpPr>
        <p:spPr>
          <a:ln/>
        </p:spPr>
        <p:txBody>
          <a:bodyPr vert="horz" wrap="square" lIns="91440" tIns="45720" rIns="91440" bIns="45720" anchor="t" anchorCtr="0"/>
          <a:p>
            <a:pPr indent="-255270" eaLnBrk="1" hangingPunct="1"/>
            <a:r>
              <a:rPr lang="en-US" altLang="zh-CN" dirty="0"/>
              <a:t>17. </a:t>
            </a:r>
            <a:r>
              <a:rPr lang="zh-CN" altLang="en-US" dirty="0"/>
              <a:t>化验人员做汽、水化验时，应熟悉药品的性质，防止被腐蚀及中毒</a:t>
            </a:r>
            <a:endParaRPr lang="zh-CN" altLang="en-US" dirty="0"/>
          </a:p>
          <a:p>
            <a:pPr indent="-255270" eaLnBrk="1" hangingPunct="1"/>
            <a:r>
              <a:rPr lang="en-US" altLang="zh-CN" dirty="0"/>
              <a:t>18.</a:t>
            </a:r>
            <a:r>
              <a:rPr lang="zh-CN" altLang="en-US" dirty="0"/>
              <a:t>不酒后驾车及上班，不无证驾驶</a:t>
            </a:r>
            <a:endParaRPr lang="zh-CN" altLang="en-US" dirty="0"/>
          </a:p>
          <a:p>
            <a:pPr indent="-255270" eaLnBrk="1" hangingPunct="1"/>
            <a:r>
              <a:rPr lang="en-US" altLang="zh-CN" dirty="0"/>
              <a:t>19. </a:t>
            </a:r>
            <a:r>
              <a:rPr lang="zh-CN" altLang="en-US" dirty="0"/>
              <a:t>巡检时不动与自己无关的设备</a:t>
            </a:r>
            <a:endParaRPr lang="zh-CN" altLang="en-US" dirty="0"/>
          </a:p>
          <a:p>
            <a:pPr indent="-255270" eaLnBrk="1" hangingPunct="1"/>
            <a:r>
              <a:rPr lang="en-US" altLang="zh-CN" dirty="0"/>
              <a:t>20. </a:t>
            </a:r>
            <a:r>
              <a:rPr lang="zh-CN" altLang="en-US" dirty="0"/>
              <a:t>进入现场时注意警示牌和禁止牌</a:t>
            </a:r>
            <a:endParaRPr lang="zh-CN" altLang="en-US" dirty="0"/>
          </a:p>
          <a:p>
            <a:pPr indent="-255270" eaLnBrk="1" hangingPunct="1"/>
            <a:r>
              <a:rPr lang="en-US" altLang="zh-CN" dirty="0"/>
              <a:t>21. </a:t>
            </a:r>
            <a:r>
              <a:rPr lang="zh-CN" altLang="en-US" dirty="0"/>
              <a:t>检修过程中要有工作票做好相应的安全措施</a:t>
            </a:r>
            <a:endParaRPr lang="zh-CN" altLang="en-US" dirty="0"/>
          </a:p>
          <a:p>
            <a:pPr indent="-255270" eaLnBrk="1" hangingPunct="1"/>
            <a:r>
              <a:rPr lang="en-US" altLang="zh-CN" dirty="0"/>
              <a:t>22. </a:t>
            </a:r>
            <a:r>
              <a:rPr lang="zh-CN" altLang="en-US" dirty="0"/>
              <a:t>进入现场时不吸烟防止着火</a:t>
            </a:r>
            <a:endParaRPr lang="en-US" altLang="zh-CN" dirty="0"/>
          </a:p>
          <a:p>
            <a:pPr indent="-255270" eaLnBrk="1" hangingPunct="1"/>
            <a:r>
              <a:rPr lang="en-US" altLang="zh-CN" dirty="0"/>
              <a:t>23. </a:t>
            </a:r>
            <a:r>
              <a:rPr lang="zh-CN" altLang="en-US" dirty="0"/>
              <a:t>操作时正确佩戴防护用品，并使用合格的防护用品</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不伤害自己</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1"/>
          <p:cNvSpPr>
            <a:spLocks noGrp="1"/>
          </p:cNvSpPr>
          <p:nvPr>
            <p:ph idx="1"/>
          </p:nvPr>
        </p:nvSpPr>
        <p:spPr>
          <a:ln/>
        </p:spPr>
        <p:txBody>
          <a:bodyPr vert="horz" wrap="square" lIns="91440" tIns="45720" rIns="91440" bIns="45720" anchor="t" anchorCtr="0"/>
          <a:p>
            <a:pPr indent="-255270" eaLnBrk="1" hangingPunct="1"/>
            <a:r>
              <a:rPr lang="en-US" altLang="zh-CN" dirty="0"/>
              <a:t>24. </a:t>
            </a:r>
            <a:r>
              <a:rPr lang="zh-CN" altLang="en-US" dirty="0"/>
              <a:t>任何操作必须严格执行规范化的要求，不图省事</a:t>
            </a:r>
            <a:endParaRPr lang="zh-CN" altLang="en-US" dirty="0"/>
          </a:p>
          <a:p>
            <a:pPr indent="-255270" eaLnBrk="1" hangingPunct="1"/>
            <a:r>
              <a:rPr lang="en-US" altLang="zh-CN" dirty="0"/>
              <a:t>25. </a:t>
            </a:r>
            <a:r>
              <a:rPr lang="zh-CN" altLang="en-US" dirty="0"/>
              <a:t>电气设备不单人操作</a:t>
            </a:r>
            <a:endParaRPr lang="zh-CN" altLang="en-US" dirty="0"/>
          </a:p>
          <a:p>
            <a:pPr indent="-255270" eaLnBrk="1" hangingPunct="1"/>
            <a:r>
              <a:rPr lang="en-US" altLang="zh-CN" dirty="0"/>
              <a:t>26. </a:t>
            </a:r>
            <a:r>
              <a:rPr lang="zh-CN" altLang="en-US" dirty="0"/>
              <a:t>巡视设备时，不得乱动设备，不得移动和跨越遮拦，时刻注意与带电体的安全距离；雷雨天，应穿绝缘靴，不得靠近避雷针、避雷器</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不伤害自己</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5363" name="Picture 2"/>
          <p:cNvPicPr>
            <a:picLocks noChangeAspect="1"/>
          </p:cNvPicPr>
          <p:nvPr/>
        </p:nvPicPr>
        <p:blipFill>
          <a:blip r:embed="rId1"/>
          <a:stretch>
            <a:fillRect/>
          </a:stretch>
        </p:blipFill>
        <p:spPr>
          <a:xfrm>
            <a:off x="2124075" y="4152900"/>
            <a:ext cx="3960813" cy="18684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1"/>
          <p:cNvSpPr>
            <a:spLocks noGrp="1"/>
          </p:cNvSpPr>
          <p:nvPr>
            <p:ph idx="1"/>
          </p:nvPr>
        </p:nvSpPr>
        <p:spPr>
          <a:ln/>
        </p:spPr>
        <p:txBody>
          <a:bodyPr vert="horz" wrap="square" lIns="91440" tIns="45720" rIns="91440" bIns="45720" anchor="t" anchorCtr="0"/>
          <a:p>
            <a:pPr indent="-255270" eaLnBrk="1" hangingPunct="1"/>
            <a:r>
              <a:rPr lang="en-US" altLang="zh-CN" dirty="0"/>
              <a:t>1. </a:t>
            </a:r>
            <a:r>
              <a:rPr lang="zh-CN" altLang="en-US" dirty="0"/>
              <a:t>认真学习贯彻“安全第一、预防为主、综合治理”的方针</a:t>
            </a:r>
            <a:endParaRPr lang="zh-CN" altLang="en-US" dirty="0"/>
          </a:p>
          <a:p>
            <a:pPr indent="-255270" eaLnBrk="1" hangingPunct="1"/>
            <a:r>
              <a:rPr lang="en-US" altLang="zh-CN" dirty="0"/>
              <a:t>2. </a:t>
            </a:r>
            <a:r>
              <a:rPr lang="zh-CN" altLang="en-US" dirty="0"/>
              <a:t>启动设备前要认真检查，了解设备的健康状况，确保无人工作和不存在安全 隐患时方可启动设备</a:t>
            </a:r>
            <a:endParaRPr lang="zh-CN" altLang="en-US" dirty="0"/>
          </a:p>
          <a:p>
            <a:pPr indent="-255270" eaLnBrk="1" hangingPunct="1"/>
            <a:r>
              <a:rPr lang="en-US" altLang="zh-CN" dirty="0"/>
              <a:t>3. </a:t>
            </a:r>
            <a:r>
              <a:rPr lang="zh-CN" altLang="en-US" dirty="0"/>
              <a:t>不违章操作，杜绝违章指挥，杜绝酒后操作</a:t>
            </a:r>
            <a:endParaRPr lang="zh-CN" altLang="en-US" dirty="0"/>
          </a:p>
          <a:p>
            <a:pPr indent="-255270" eaLnBrk="1" hangingPunct="1"/>
            <a:r>
              <a:rPr lang="en-US" altLang="zh-CN" dirty="0"/>
              <a:t>4. </a:t>
            </a:r>
            <a:r>
              <a:rPr lang="zh-CN" altLang="en-US" dirty="0"/>
              <a:t>工作后不留任何隐患</a:t>
            </a:r>
            <a:endParaRPr lang="zh-CN" altLang="en-US" dirty="0"/>
          </a:p>
          <a:p>
            <a:pPr indent="-255270" eaLnBrk="1" hangingPunct="1"/>
            <a:r>
              <a:rPr lang="en-US" altLang="zh-CN" dirty="0"/>
              <a:t>5. </a:t>
            </a:r>
            <a:r>
              <a:rPr lang="zh-CN" altLang="en-US" dirty="0"/>
              <a:t>不违章指挥，安排工作时同时要考虑安全因素</a:t>
            </a:r>
            <a:endParaRPr lang="zh-CN" altLang="en-US" dirty="0"/>
          </a:p>
          <a:p>
            <a:pPr indent="-255270" eaLnBrk="1" hangingPunct="1"/>
            <a:r>
              <a:rPr lang="en-US" altLang="zh-CN" dirty="0"/>
              <a:t>6. </a:t>
            </a:r>
            <a:r>
              <a:rPr lang="zh-CN" altLang="en-US" dirty="0"/>
              <a:t>现场有工作时，做到安全措施齐全完善，不对他人造成危害</a:t>
            </a:r>
            <a:endParaRPr lang="zh-CN" altLang="en-US" dirty="0"/>
          </a:p>
          <a:p>
            <a:pPr indent="-255270" eaLnBrk="1" hangingPunct="1"/>
            <a:endParaRPr lang="zh-CN" altLang="en-US" dirty="0"/>
          </a:p>
        </p:txBody>
      </p:sp>
      <p:sp>
        <p:nvSpPr>
          <p:cNvPr id="3" name="标题 2"/>
          <p:cNvSpPr>
            <a:spLocks noGrp="1"/>
          </p:cNvSpPr>
          <p:nvPr>
            <p:ph type="title"/>
          </p:nvPr>
        </p:nvSpPr>
        <p:spPr>
          <a:xfrm>
            <a:off x="457200" y="274637"/>
            <a:ext cx="8229600" cy="1143000"/>
          </a:xfrm>
          <a:noFill/>
          <a:ln>
            <a:noFill/>
          </a:ln>
          <a:effectLst/>
          <a:sp3d prstMaterial="plastic"/>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不伤害他人</a:t>
            </a:r>
            <a:endParaRPr kumimoji="0" lang="zh-CN"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_rels/them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5.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3816</Words>
  <Application>WPS 演示</Application>
  <PresentationFormat>在屏幕上显示</PresentationFormat>
  <Paragraphs>223</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Lucida Sans Unicode</vt:lpstr>
      <vt:lpstr>黑体</vt:lpstr>
      <vt:lpstr>Wingdings 3</vt:lpstr>
      <vt:lpstr>Symbol</vt:lpstr>
      <vt:lpstr>Verdana</vt:lpstr>
      <vt:lpstr>Wingdings 2</vt:lpstr>
      <vt:lpstr>Wingdings</vt:lpstr>
      <vt:lpstr>Calibri</vt:lpstr>
      <vt:lpstr>Wingdings 2</vt:lpstr>
      <vt:lpstr>Wingdings 3</vt:lpstr>
      <vt:lpstr>微软雅黑</vt:lpstr>
      <vt:lpstr>Arial Unicode MS</vt:lpstr>
      <vt:lpstr>楷体</vt:lpstr>
      <vt:lpstr>汉仪旗黑-85S</vt:lpstr>
      <vt:lpstr>聚合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安全生产中的“四不伤害”</dc:title>
  <dc:creator>win7</dc:creator>
  <cp:lastModifiedBy>little fairy</cp:lastModifiedBy>
  <cp:revision>14</cp:revision>
  <dcterms:created xsi:type="dcterms:W3CDTF">2018-08-08T12:52:00Z</dcterms:created>
  <dcterms:modified xsi:type="dcterms:W3CDTF">2024-02-23T06:55:53Z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D6CD56C81E14473991F3308C642E9F46_13</vt:lpwstr>
  </property>
</Properties>
</file>