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55"/>
  </p:notesMasterIdLst>
  <p:sldIdLst>
    <p:sldId id="576" r:id="rId5"/>
    <p:sldId id="577" r:id="rId6"/>
    <p:sldId id="496" r:id="rId7"/>
    <p:sldId id="454" r:id="rId8"/>
    <p:sldId id="456" r:id="rId9"/>
    <p:sldId id="457" r:id="rId10"/>
    <p:sldId id="458" r:id="rId11"/>
    <p:sldId id="459" r:id="rId12"/>
    <p:sldId id="462" r:id="rId13"/>
    <p:sldId id="463" r:id="rId14"/>
    <p:sldId id="464" r:id="rId15"/>
    <p:sldId id="466" r:id="rId16"/>
    <p:sldId id="467" r:id="rId17"/>
    <p:sldId id="468" r:id="rId18"/>
    <p:sldId id="469" r:id="rId19"/>
    <p:sldId id="470" r:id="rId20"/>
    <p:sldId id="471" r:id="rId21"/>
    <p:sldId id="472" r:id="rId22"/>
    <p:sldId id="473" r:id="rId23"/>
    <p:sldId id="544" r:id="rId24"/>
    <p:sldId id="545" r:id="rId25"/>
    <p:sldId id="547" r:id="rId26"/>
    <p:sldId id="460" r:id="rId27"/>
    <p:sldId id="535" r:id="rId28"/>
    <p:sldId id="537" r:id="rId29"/>
    <p:sldId id="536" r:id="rId30"/>
    <p:sldId id="538" r:id="rId31"/>
    <p:sldId id="539" r:id="rId32"/>
    <p:sldId id="540" r:id="rId33"/>
    <p:sldId id="542" r:id="rId34"/>
    <p:sldId id="543" r:id="rId35"/>
    <p:sldId id="494" r:id="rId36"/>
    <p:sldId id="476" r:id="rId37"/>
    <p:sldId id="497" r:id="rId38"/>
    <p:sldId id="498" r:id="rId39"/>
    <p:sldId id="499" r:id="rId40"/>
    <p:sldId id="500" r:id="rId41"/>
    <p:sldId id="501" r:id="rId42"/>
    <p:sldId id="513" r:id="rId43"/>
    <p:sldId id="514" r:id="rId44"/>
    <p:sldId id="515" r:id="rId45"/>
    <p:sldId id="516" r:id="rId46"/>
    <p:sldId id="517" r:id="rId47"/>
    <p:sldId id="511" r:id="rId48"/>
    <p:sldId id="512" r:id="rId49"/>
    <p:sldId id="478" r:id="rId50"/>
    <p:sldId id="479" r:id="rId51"/>
    <p:sldId id="519" r:id="rId52"/>
    <p:sldId id="520" r:id="rId53"/>
    <p:sldId id="578" r:id="rId54"/>
  </p:sldIdLst>
  <p:sldSz cx="12192000" cy="6858000"/>
  <p:notesSz cx="7099300" cy="10234930"/>
  <p:custDataLst>
    <p:tags r:id="rId60"/>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6" d="100"/>
          <a:sy n="66" d="100"/>
        </p:scale>
        <p:origin x="0" y="0"/>
      </p:cViewPr>
      <p:guideLst>
        <p:guide orient="horz" pos="2152"/>
        <p:guide pos="3840"/>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0" Type="http://schemas.openxmlformats.org/officeDocument/2006/relationships/tags" Target="tags/tag161.xml"/><Relationship Id="rId6" Type="http://schemas.openxmlformats.org/officeDocument/2006/relationships/slide" Target="slides/slide2.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notesMaster" Target="notesMasters/notesMaster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1"/>
          <p:cNvSpPr>
            <a:spLocks noGrp="1"/>
          </p:cNvSpPr>
          <p:nvPr>
            <p:ph type="hdr" sz="quarter"/>
          </p:nvPr>
        </p:nvSpPr>
        <p:spPr>
          <a:xfrm>
            <a:off x="0" y="0"/>
            <a:ext cx="3076575" cy="512763"/>
          </a:xfrm>
          <a:prstGeom prst="rect">
            <a:avLst/>
          </a:prstGeom>
          <a:noFill/>
          <a:ln w="9525">
            <a:noFill/>
          </a:ln>
        </p:spPr>
        <p:txBody>
          <a:bodyPr vert="horz" wrap="square" lIns="94768" tIns="47384" rIns="94768" bIns="47384" anchor="t" anchorCtr="0"/>
          <a:p>
            <a:pPr lvl="0" fontAlgn="base"/>
            <a:endParaRPr sz="1200" strike="noStrike" noProof="1">
              <a:latin typeface="Calibri" panose="020F0502020204030204" pitchFamily="34" charset="0"/>
              <a:ea typeface="宋体" panose="02010600030101010101" pitchFamily="2" charset="-122"/>
            </a:endParaRPr>
          </a:p>
        </p:txBody>
      </p:sp>
      <p:sp>
        <p:nvSpPr>
          <p:cNvPr id="4099" name="日期占位符 2"/>
          <p:cNvSpPr>
            <a:spLocks noGrp="1"/>
          </p:cNvSpPr>
          <p:nvPr>
            <p:ph type="dt" idx="1"/>
          </p:nvPr>
        </p:nvSpPr>
        <p:spPr>
          <a:xfrm>
            <a:off x="4019550" y="0"/>
            <a:ext cx="3078163" cy="512763"/>
          </a:xfrm>
          <a:prstGeom prst="rect">
            <a:avLst/>
          </a:prstGeom>
          <a:noFill/>
          <a:ln w="9525">
            <a:noFill/>
          </a:ln>
        </p:spPr>
        <p:txBody>
          <a:bodyPr vert="horz" wrap="square" lIns="94768" tIns="47384" rIns="94768" bIns="47384" anchor="t" anchorCtr="0"/>
          <a:p>
            <a:pPr lvl="0" algn="r"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z="1200" strike="noStrike" noProof="1" dirty="0">
              <a:latin typeface="Calibri" panose="020F0502020204030204" pitchFamily="34" charset="0"/>
              <a:ea typeface="宋体" panose="02010600030101010101" pitchFamily="2" charset="-122"/>
            </a:endParaRPr>
          </a:p>
        </p:txBody>
      </p:sp>
      <p:sp>
        <p:nvSpPr>
          <p:cNvPr id="4100" name="幻灯片图像占位符 3"/>
          <p:cNvSpPr>
            <a:spLocks noGrp="1" noRot="1" noChangeAspect="1"/>
          </p:cNvSpPr>
          <p:nvPr>
            <p:ph type="sldImg"/>
          </p:nvPr>
        </p:nvSpPr>
        <p:spPr>
          <a:xfrm>
            <a:off x="138201" y="768350"/>
            <a:ext cx="6821312" cy="3836988"/>
          </a:xfrm>
          <a:prstGeom prst="rect">
            <a:avLst/>
          </a:prstGeom>
          <a:noFill/>
          <a:ln w="9525">
            <a:noFill/>
          </a:ln>
        </p:spPr>
      </p:sp>
      <p:sp>
        <p:nvSpPr>
          <p:cNvPr id="4101" name="备注占位符 4"/>
          <p:cNvSpPr>
            <a:spLocks noGrp="1" noRot="1" noChangeAspect="1"/>
          </p:cNvSpPr>
          <p:nvPr/>
        </p:nvSpPr>
        <p:spPr>
          <a:xfrm>
            <a:off x="709613" y="4860925"/>
            <a:ext cx="5680075" cy="4605338"/>
          </a:xfrm>
          <a:prstGeom prst="rect">
            <a:avLst/>
          </a:prstGeom>
          <a:noFill/>
          <a:ln w="9525">
            <a:noFill/>
          </a:ln>
        </p:spPr>
        <p:txBody>
          <a:bodyPr wrap="square" lIns="94768" tIns="47384" rIns="94768" bIns="47384" anchor="ctr"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4102" name="页脚占位符 5"/>
          <p:cNvSpPr>
            <a:spLocks noGrp="1"/>
          </p:cNvSpPr>
          <p:nvPr>
            <p:ph type="ftr" sz="quarter" idx="4"/>
          </p:nvPr>
        </p:nvSpPr>
        <p:spPr>
          <a:xfrm>
            <a:off x="0" y="9720263"/>
            <a:ext cx="3076575" cy="512763"/>
          </a:xfrm>
          <a:prstGeom prst="rect">
            <a:avLst/>
          </a:prstGeom>
          <a:noFill/>
          <a:ln w="9525">
            <a:noFill/>
          </a:ln>
        </p:spPr>
        <p:txBody>
          <a:bodyPr vert="horz" wrap="square" lIns="94768" tIns="47384" rIns="94768" bIns="47384" anchor="b" anchorCtr="0"/>
          <a:p>
            <a:pPr lvl="0" fontAlgn="base"/>
            <a:endParaRPr sz="1200" strike="noStrike" noProof="1">
              <a:latin typeface="Calibri" panose="020F0502020204030204" pitchFamily="34" charset="0"/>
              <a:ea typeface="宋体" panose="02010600030101010101" pitchFamily="2" charset="-122"/>
            </a:endParaRPr>
          </a:p>
        </p:txBody>
      </p:sp>
      <p:sp>
        <p:nvSpPr>
          <p:cNvPr id="4103" name="灯片编号占位符 6"/>
          <p:cNvSpPr>
            <a:spLocks noGrp="1"/>
          </p:cNvSpPr>
          <p:nvPr>
            <p:ph type="sldNum" sz="quarter" idx="5"/>
          </p:nvPr>
        </p:nvSpPr>
        <p:spPr>
          <a:xfrm>
            <a:off x="4019550" y="9720263"/>
            <a:ext cx="3078163" cy="512763"/>
          </a:xfrm>
          <a:prstGeom prst="rect">
            <a:avLst/>
          </a:prstGeom>
          <a:noFill/>
          <a:ln w="9525">
            <a:noFill/>
          </a:ln>
        </p:spPr>
        <p:txBody>
          <a:bodyPr vert="horz" wrap="square" lIns="94768" tIns="47384" rIns="94768" bIns="47384" anchor="b" anchorCtr="0"/>
          <a:p>
            <a:pPr lvl="0"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z="1200" strike="noStrike" noProof="1"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
        <p:nvSpPr>
          <p:cNvPr id="5" name="页脚占位符 4"/>
          <p:cNvSpPr>
            <a:spLocks noGrp="1"/>
          </p:cNvSpPr>
          <p:nvPr>
            <p:ph type="ftr" sz="quarter" idx="11"/>
          </p:nvPr>
        </p:nvSpPr>
        <p:spPr/>
        <p:txBody>
          <a:bodyPr/>
          <a:p>
            <a:pPr lvl="0" fontAlgn="base"/>
            <a:endParaRPr strike="noStrike" noProof="1">
              <a:sym typeface="Franklin Gothic Book" panose="020B05030201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
        <p:nvSpPr>
          <p:cNvPr id="5" name="页脚占位符 4"/>
          <p:cNvSpPr>
            <a:spLocks noGrp="1"/>
          </p:cNvSpPr>
          <p:nvPr>
            <p:ph type="ftr" sz="quarter" idx="11"/>
          </p:nvPr>
        </p:nvSpPr>
        <p:spPr/>
        <p:txBody>
          <a:bodyPr/>
          <a:p>
            <a:pPr lvl="0" fontAlgn="base"/>
            <a:endParaRPr strike="noStrike" noProof="1">
              <a:sym typeface="Franklin Gothic Book" panose="020B05030201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24409" y="115888"/>
            <a:ext cx="2928408" cy="6010275"/>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239184" y="115888"/>
            <a:ext cx="8615463" cy="60102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
        <p:nvSpPr>
          <p:cNvPr id="5" name="页脚占位符 4"/>
          <p:cNvSpPr>
            <a:spLocks noGrp="1"/>
          </p:cNvSpPr>
          <p:nvPr>
            <p:ph type="ftr" sz="quarter" idx="11"/>
          </p:nvPr>
        </p:nvSpPr>
        <p:spPr/>
        <p:txBody>
          <a:bodyPr/>
          <a:p>
            <a:pPr lvl="0" fontAlgn="base"/>
            <a:endParaRPr strike="noStrike" noProof="1">
              <a:sym typeface="Franklin Gothic Book" panose="020B05030201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buNone/>
            </a:pPr>
            <a:endParaRPr strike="noStrike" noProof="1">
              <a:sym typeface="Arial" panose="020B0604020202020204" pitchFamily="34" charset="0"/>
            </a:endParaRPr>
          </a:p>
        </p:txBody>
      </p:sp>
      <p:sp>
        <p:nvSpPr>
          <p:cNvPr id="5" name="页脚占位符 4"/>
          <p:cNvSpPr>
            <a:spLocks noGrp="1"/>
          </p:cNvSpPr>
          <p:nvPr>
            <p:ph type="ftr" sz="quarter" idx="11"/>
          </p:nvPr>
        </p:nvSpPr>
        <p:spPr/>
        <p:txBody>
          <a:bodyPr/>
          <a:p>
            <a:pPr lvl="0" fontAlgn="base">
              <a:buNone/>
            </a:pPr>
            <a:endParaRPr strike="noStrike" noProof="1">
              <a:sym typeface="Arial" panose="020B0604020202020204" pitchFamily="34" charset="0"/>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buNone/>
            </a:pPr>
            <a:endParaRPr strike="noStrike" noProof="1">
              <a:sym typeface="Arial" panose="020B0604020202020204" pitchFamily="34" charset="0"/>
            </a:endParaRPr>
          </a:p>
        </p:txBody>
      </p:sp>
      <p:sp>
        <p:nvSpPr>
          <p:cNvPr id="5" name="页脚占位符 4"/>
          <p:cNvSpPr>
            <a:spLocks noGrp="1"/>
          </p:cNvSpPr>
          <p:nvPr>
            <p:ph type="ftr" sz="quarter" idx="11"/>
          </p:nvPr>
        </p:nvSpPr>
        <p:spPr/>
        <p:txBody>
          <a:bodyPr/>
          <a:p>
            <a:pPr lvl="0" fontAlgn="base">
              <a:buNone/>
            </a:pPr>
            <a:endParaRPr strike="noStrike" noProof="1">
              <a:sym typeface="Arial" panose="020B0604020202020204" pitchFamily="34" charset="0"/>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buNone/>
            </a:pPr>
            <a:endParaRPr strike="noStrike" noProof="1">
              <a:sym typeface="Arial" panose="020B0604020202020204" pitchFamily="34" charset="0"/>
            </a:endParaRPr>
          </a:p>
        </p:txBody>
      </p:sp>
      <p:sp>
        <p:nvSpPr>
          <p:cNvPr id="5" name="页脚占位符 4"/>
          <p:cNvSpPr>
            <a:spLocks noGrp="1"/>
          </p:cNvSpPr>
          <p:nvPr>
            <p:ph type="ftr" sz="quarter" idx="11"/>
          </p:nvPr>
        </p:nvSpPr>
        <p:spPr/>
        <p:txBody>
          <a:bodyPr/>
          <a:p>
            <a:pPr lvl="0" fontAlgn="base">
              <a:buNone/>
            </a:pPr>
            <a:endParaRPr strike="noStrike" noProof="1">
              <a:sym typeface="Arial" panose="020B0604020202020204" pitchFamily="34" charset="0"/>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4417" y="1700213"/>
            <a:ext cx="5376672" cy="4454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20545" y="1700213"/>
            <a:ext cx="5376672" cy="4454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buNone/>
            </a:pPr>
            <a:endParaRPr strike="noStrike" noProof="1">
              <a:sym typeface="Arial" panose="020B0604020202020204" pitchFamily="34" charset="0"/>
            </a:endParaRPr>
          </a:p>
        </p:txBody>
      </p:sp>
      <p:sp>
        <p:nvSpPr>
          <p:cNvPr id="6" name="页脚占位符 5"/>
          <p:cNvSpPr>
            <a:spLocks noGrp="1"/>
          </p:cNvSpPr>
          <p:nvPr>
            <p:ph type="ftr" sz="quarter" idx="11"/>
          </p:nvPr>
        </p:nvSpPr>
        <p:spPr/>
        <p:txBody>
          <a:bodyPr/>
          <a:p>
            <a:pPr lvl="0" fontAlgn="base">
              <a:buNone/>
            </a:pPr>
            <a:endParaRPr strike="noStrike" noProof="1">
              <a:sym typeface="Arial" panose="020B0604020202020204" pitchFamily="34" charset="0"/>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buNone/>
            </a:pPr>
            <a:endParaRPr strike="noStrike" noProof="1">
              <a:sym typeface="Arial" panose="020B0604020202020204" pitchFamily="34" charset="0"/>
            </a:endParaRPr>
          </a:p>
        </p:txBody>
      </p:sp>
      <p:sp>
        <p:nvSpPr>
          <p:cNvPr id="8" name="页脚占位符 7"/>
          <p:cNvSpPr>
            <a:spLocks noGrp="1"/>
          </p:cNvSpPr>
          <p:nvPr>
            <p:ph type="ftr" sz="quarter" idx="11"/>
          </p:nvPr>
        </p:nvSpPr>
        <p:spPr/>
        <p:txBody>
          <a:bodyPr/>
          <a:p>
            <a:pPr lvl="0" fontAlgn="base">
              <a:buNone/>
            </a:pPr>
            <a:endParaRPr strike="noStrike" noProof="1">
              <a:sym typeface="Arial" panose="020B0604020202020204" pitchFamily="34" charset="0"/>
            </a:endParaRPr>
          </a:p>
        </p:txBody>
      </p:sp>
      <p:sp>
        <p:nvSpPr>
          <p:cNvPr id="9" name="灯片编号占位符 8"/>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buNone/>
            </a:pPr>
            <a:endParaRPr strike="noStrike" noProof="1">
              <a:sym typeface="Arial" panose="020B0604020202020204" pitchFamily="34" charset="0"/>
            </a:endParaRPr>
          </a:p>
        </p:txBody>
      </p:sp>
      <p:sp>
        <p:nvSpPr>
          <p:cNvPr id="4" name="页脚占位符 3"/>
          <p:cNvSpPr>
            <a:spLocks noGrp="1"/>
          </p:cNvSpPr>
          <p:nvPr>
            <p:ph type="ftr" sz="quarter" idx="11"/>
          </p:nvPr>
        </p:nvSpPr>
        <p:spPr/>
        <p:txBody>
          <a:bodyPr/>
          <a:p>
            <a:pPr lvl="0" fontAlgn="base">
              <a:buNone/>
            </a:pPr>
            <a:endParaRPr strike="noStrike" noProof="1">
              <a:sym typeface="Arial" panose="020B0604020202020204" pitchFamily="34" charset="0"/>
            </a:endParaRPr>
          </a:p>
        </p:txBody>
      </p:sp>
      <p:sp>
        <p:nvSpPr>
          <p:cNvPr id="5" name="灯片编号占位符 4"/>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buNone/>
            </a:pPr>
            <a:endParaRPr strike="noStrike" noProof="1">
              <a:sym typeface="Arial" panose="020B0604020202020204" pitchFamily="34" charset="0"/>
            </a:endParaRPr>
          </a:p>
        </p:txBody>
      </p:sp>
      <p:sp>
        <p:nvSpPr>
          <p:cNvPr id="3" name="页脚占位符 2"/>
          <p:cNvSpPr>
            <a:spLocks noGrp="1"/>
          </p:cNvSpPr>
          <p:nvPr>
            <p:ph type="ftr" sz="quarter" idx="11"/>
          </p:nvPr>
        </p:nvSpPr>
        <p:spPr/>
        <p:txBody>
          <a:bodyPr/>
          <a:p>
            <a:pPr lvl="0" fontAlgn="base">
              <a:buNone/>
            </a:pPr>
            <a:endParaRPr strike="noStrike" noProof="1">
              <a:sym typeface="Arial" panose="020B0604020202020204" pitchFamily="34" charset="0"/>
            </a:endParaRPr>
          </a:p>
        </p:txBody>
      </p:sp>
      <p:sp>
        <p:nvSpPr>
          <p:cNvPr id="4" name="灯片编号占位符 3"/>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buNone/>
            </a:pPr>
            <a:endParaRPr strike="noStrike" noProof="1">
              <a:sym typeface="Arial" panose="020B0604020202020204" pitchFamily="34" charset="0"/>
            </a:endParaRPr>
          </a:p>
        </p:txBody>
      </p:sp>
      <p:sp>
        <p:nvSpPr>
          <p:cNvPr id="6" name="页脚占位符 5"/>
          <p:cNvSpPr>
            <a:spLocks noGrp="1"/>
          </p:cNvSpPr>
          <p:nvPr>
            <p:ph type="ftr" sz="quarter" idx="11"/>
          </p:nvPr>
        </p:nvSpPr>
        <p:spPr/>
        <p:txBody>
          <a:bodyPr/>
          <a:p>
            <a:pPr lvl="0" fontAlgn="base">
              <a:buNone/>
            </a:pPr>
            <a:endParaRPr strike="noStrike" noProof="1">
              <a:sym typeface="Arial" panose="020B0604020202020204" pitchFamily="34" charset="0"/>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
        <p:nvSpPr>
          <p:cNvPr id="5" name="页脚占位符 4"/>
          <p:cNvSpPr>
            <a:spLocks noGrp="1"/>
          </p:cNvSpPr>
          <p:nvPr>
            <p:ph type="ftr" sz="quarter" idx="11"/>
          </p:nvPr>
        </p:nvSpPr>
        <p:spPr/>
        <p:txBody>
          <a:bodyPr/>
          <a:p>
            <a:pPr lvl="0" fontAlgn="base"/>
            <a:endParaRPr strike="noStrike" noProof="1">
              <a:sym typeface="Franklin Gothic Book" panose="020B05030201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buNone/>
            </a:pPr>
            <a:endParaRPr strike="noStrike" noProof="1">
              <a:sym typeface="Arial" panose="020B0604020202020204" pitchFamily="34" charset="0"/>
            </a:endParaRPr>
          </a:p>
        </p:txBody>
      </p:sp>
      <p:sp>
        <p:nvSpPr>
          <p:cNvPr id="6" name="页脚占位符 5"/>
          <p:cNvSpPr>
            <a:spLocks noGrp="1"/>
          </p:cNvSpPr>
          <p:nvPr>
            <p:ph type="ftr" sz="quarter" idx="11"/>
          </p:nvPr>
        </p:nvSpPr>
        <p:spPr/>
        <p:txBody>
          <a:bodyPr/>
          <a:p>
            <a:pPr lvl="0" fontAlgn="base">
              <a:buNone/>
            </a:pPr>
            <a:endParaRPr strike="noStrike" noProof="1">
              <a:sym typeface="Arial" panose="020B0604020202020204" pitchFamily="34" charset="0"/>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buNone/>
            </a:pPr>
            <a:endParaRPr strike="noStrike" noProof="1">
              <a:sym typeface="Arial" panose="020B0604020202020204" pitchFamily="34" charset="0"/>
            </a:endParaRPr>
          </a:p>
        </p:txBody>
      </p:sp>
      <p:sp>
        <p:nvSpPr>
          <p:cNvPr id="5" name="页脚占位符 4"/>
          <p:cNvSpPr>
            <a:spLocks noGrp="1"/>
          </p:cNvSpPr>
          <p:nvPr>
            <p:ph type="ftr" sz="quarter" idx="11"/>
          </p:nvPr>
        </p:nvSpPr>
        <p:spPr/>
        <p:txBody>
          <a:bodyPr/>
          <a:p>
            <a:pPr lvl="0" fontAlgn="base">
              <a:buNone/>
            </a:pPr>
            <a:endParaRPr strike="noStrike" noProof="1">
              <a:sym typeface="Arial" panose="020B0604020202020204" pitchFamily="34" charset="0"/>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4017" y="260350"/>
            <a:ext cx="2743200" cy="589438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4417" y="260350"/>
            <a:ext cx="8070573" cy="589438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buNone/>
            </a:pPr>
            <a:endParaRPr strike="noStrike" noProof="1">
              <a:sym typeface="Arial" panose="020B0604020202020204" pitchFamily="34" charset="0"/>
            </a:endParaRPr>
          </a:p>
        </p:txBody>
      </p:sp>
      <p:sp>
        <p:nvSpPr>
          <p:cNvPr id="5" name="页脚占位符 4"/>
          <p:cNvSpPr>
            <a:spLocks noGrp="1"/>
          </p:cNvSpPr>
          <p:nvPr>
            <p:ph type="ftr" sz="quarter" idx="11"/>
          </p:nvPr>
        </p:nvSpPr>
        <p:spPr/>
        <p:txBody>
          <a:bodyPr/>
          <a:p>
            <a:pPr lvl="0" fontAlgn="base">
              <a:buNone/>
            </a:pPr>
            <a:endParaRPr strike="noStrike" noProof="1">
              <a:sym typeface="Arial" panose="020B0604020202020204" pitchFamily="34" charset="0"/>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sym typeface="Arial" panose="020B0604020202020204" pitchFamily="34" charset="0"/>
              </a:rPr>
            </a:fld>
            <a:endParaRPr lang="zh-CN" altLang="en-US" strike="noStrike" noProof="1" dirty="0">
              <a:sym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
        <p:nvSpPr>
          <p:cNvPr id="5" name="页脚占位符 4"/>
          <p:cNvSpPr>
            <a:spLocks noGrp="1"/>
          </p:cNvSpPr>
          <p:nvPr>
            <p:ph type="ftr" sz="quarter" idx="11"/>
          </p:nvPr>
        </p:nvSpPr>
        <p:spPr/>
        <p:txBody>
          <a:bodyPr/>
          <a:p>
            <a:pPr lvl="0" fontAlgn="base"/>
            <a:endParaRPr strike="noStrike" noProof="1">
              <a:sym typeface="Franklin Gothic Book" panose="020B05030201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908050"/>
            <a:ext cx="5376672" cy="52181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908050"/>
            <a:ext cx="5376672" cy="52181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
        <p:nvSpPr>
          <p:cNvPr id="6" name="页脚占位符 5"/>
          <p:cNvSpPr>
            <a:spLocks noGrp="1"/>
          </p:cNvSpPr>
          <p:nvPr>
            <p:ph type="ftr" sz="quarter" idx="11"/>
          </p:nvPr>
        </p:nvSpPr>
        <p:spPr/>
        <p:txBody>
          <a:bodyPr/>
          <a:p>
            <a:pPr lvl="0" fontAlgn="base"/>
            <a:endParaRPr strike="noStrike" noProof="1">
              <a:sym typeface="Franklin Gothic Book" panose="020B05030201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
        <p:nvSpPr>
          <p:cNvPr id="8" name="页脚占位符 7"/>
          <p:cNvSpPr>
            <a:spLocks noGrp="1"/>
          </p:cNvSpPr>
          <p:nvPr>
            <p:ph type="ftr" sz="quarter" idx="11"/>
          </p:nvPr>
        </p:nvSpPr>
        <p:spPr/>
        <p:txBody>
          <a:bodyPr/>
          <a:p>
            <a:pPr lvl="0" fontAlgn="base"/>
            <a:endParaRPr strike="noStrike" noProof="1">
              <a:sym typeface="Franklin Gothic Book" panose="020B05030201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
        <p:nvSpPr>
          <p:cNvPr id="4" name="页脚占位符 3"/>
          <p:cNvSpPr>
            <a:spLocks noGrp="1"/>
          </p:cNvSpPr>
          <p:nvPr>
            <p:ph type="ftr" sz="quarter" idx="11"/>
          </p:nvPr>
        </p:nvSpPr>
        <p:spPr/>
        <p:txBody>
          <a:bodyPr/>
          <a:p>
            <a:pPr lvl="0" fontAlgn="base"/>
            <a:endParaRPr strike="noStrike" noProof="1">
              <a:sym typeface="Franklin Gothic Book" panose="020B05030201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
        <p:nvSpPr>
          <p:cNvPr id="3" name="页脚占位符 2"/>
          <p:cNvSpPr>
            <a:spLocks noGrp="1"/>
          </p:cNvSpPr>
          <p:nvPr>
            <p:ph type="ftr" sz="quarter" idx="11"/>
          </p:nvPr>
        </p:nvSpPr>
        <p:spPr/>
        <p:txBody>
          <a:bodyPr/>
          <a:p>
            <a:pPr lvl="0" fontAlgn="base"/>
            <a:endParaRPr strike="noStrike" noProof="1">
              <a:sym typeface="Franklin Gothic Book" panose="020B05030201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
        <p:nvSpPr>
          <p:cNvPr id="6" name="页脚占位符 5"/>
          <p:cNvSpPr>
            <a:spLocks noGrp="1"/>
          </p:cNvSpPr>
          <p:nvPr>
            <p:ph type="ftr" sz="quarter" idx="11"/>
          </p:nvPr>
        </p:nvSpPr>
        <p:spPr/>
        <p:txBody>
          <a:bodyPr/>
          <a:p>
            <a:pPr lvl="0" fontAlgn="base"/>
            <a:endParaRPr strike="noStrike" noProof="1">
              <a:sym typeface="Franklin Gothic Book" panose="020B05030201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
        <p:nvSpPr>
          <p:cNvPr id="6" name="页脚占位符 5"/>
          <p:cNvSpPr>
            <a:spLocks noGrp="1"/>
          </p:cNvSpPr>
          <p:nvPr>
            <p:ph type="ftr" sz="quarter" idx="11"/>
          </p:nvPr>
        </p:nvSpPr>
        <p:spPr/>
        <p:txBody>
          <a:bodyPr/>
          <a:p>
            <a:pPr lvl="0" fontAlgn="base"/>
            <a:endParaRPr strike="noStrike" noProof="1">
              <a:sym typeface="Franklin Gothic Book" panose="020B05030201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tags" Target="../tags/tag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24.xml"/><Relationship Id="rId19" Type="http://schemas.openxmlformats.org/officeDocument/2006/relationships/image" Target="../media/image3.png"/><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6" name="文本占位符 2"/>
          <p:cNvSpPr>
            <a:spLocks noGrp="1"/>
          </p:cNvSpPr>
          <p:nvPr>
            <p:ph type="body"/>
          </p:nvPr>
        </p:nvSpPr>
        <p:spPr>
          <a:xfrm>
            <a:off x="609600" y="908050"/>
            <a:ext cx="10972800" cy="5218113"/>
          </a:xfrm>
          <a:prstGeom prst="rect">
            <a:avLst/>
          </a:prstGeom>
          <a:noFill/>
          <a:ln w="9525">
            <a:noFill/>
          </a:ln>
        </p:spPr>
        <p:txBody>
          <a:bodyPr vert="horz" wrap="square"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7" name="标题占位符 10"/>
          <p:cNvSpPr>
            <a:spLocks noGrp="1"/>
          </p:cNvSpPr>
          <p:nvPr>
            <p:ph type="title"/>
          </p:nvPr>
        </p:nvSpPr>
        <p:spPr>
          <a:xfrm>
            <a:off x="239184" y="115888"/>
            <a:ext cx="11713633" cy="503237"/>
          </a:xfrm>
          <a:prstGeom prst="rect">
            <a:avLst/>
          </a:prstGeom>
          <a:noFill/>
          <a:ln w="9525">
            <a:noFill/>
          </a:ln>
        </p:spPr>
        <p:txBody>
          <a:bodyPr vert="horz" wrap="square" anchor="ctr" anchorCtr="0"/>
          <a:p>
            <a:pPr lvl="0"/>
            <a:r>
              <a:rPr lang="zh-CN" altLang="en-US"/>
              <a:t>单击此处编辑母版标题样式</a:t>
            </a:r>
            <a:endParaRPr lang="zh-CN" altLang="en-US"/>
          </a:p>
        </p:txBody>
      </p:sp>
      <p:sp>
        <p:nvSpPr>
          <p:cNvPr id="1028" name="日期占位符 3"/>
          <p:cNvSpPr>
            <a:spLocks noGrp="1"/>
          </p:cNvSpPr>
          <p:nvPr>
            <p:ph type="dt" sz="half" idx="2"/>
          </p:nvPr>
        </p:nvSpPr>
        <p:spPr>
          <a:xfrm>
            <a:off x="609600" y="6356350"/>
            <a:ext cx="2844800" cy="365125"/>
          </a:xfrm>
          <a:prstGeom prst="rect">
            <a:avLst/>
          </a:prstGeom>
          <a:noFill/>
          <a:ln w="9525">
            <a:noFill/>
          </a:ln>
        </p:spPr>
        <p:txBody>
          <a:bodyPr vert="horz" wrap="square" anchor="ctr" anchorCtr="0"/>
          <a:lstStyle>
            <a:lvl1pPr>
              <a:defRPr sz="1200">
                <a:solidFill>
                  <a:srgbClr val="898989"/>
                </a:solidFill>
                <a:latin typeface="Franklin Gothic Book" panose="020B0503020102020204" pitchFamily="34" charset="0"/>
                <a:ea typeface="黑体" panose="02010609060101010101" pitchFamily="49" charset="-122"/>
              </a:defRPr>
            </a:lvl1pPr>
          </a:lstStyle>
          <a:p>
            <a:pPr lvl="0" fontAlgn="base"/>
            <a:fld id="{BB962C8B-B14F-4D97-AF65-F5344CB8AC3E}" type="datetime1">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sp>
        <p:nvSpPr>
          <p:cNvPr id="1029" name="页脚占位符 4"/>
          <p:cNvSpPr>
            <a:spLocks noGrp="1"/>
          </p:cNvSpPr>
          <p:nvPr>
            <p:ph type="ftr" sz="quarter" idx="3"/>
          </p:nvPr>
        </p:nvSpPr>
        <p:spPr>
          <a:xfrm>
            <a:off x="4165600" y="6356350"/>
            <a:ext cx="3860800" cy="365125"/>
          </a:xfrm>
          <a:prstGeom prst="rect">
            <a:avLst/>
          </a:prstGeom>
          <a:noFill/>
          <a:ln w="9525">
            <a:noFill/>
          </a:ln>
        </p:spPr>
        <p:txBody>
          <a:bodyPr vert="horz" wrap="square" anchor="ctr" anchorCtr="0"/>
          <a:lstStyle>
            <a:lvl1pPr algn="ctr">
              <a:defRPr sz="1200">
                <a:solidFill>
                  <a:srgbClr val="898989"/>
                </a:solidFill>
                <a:latin typeface="Franklin Gothic Book" panose="020B0503020102020204" pitchFamily="34" charset="0"/>
                <a:ea typeface="黑体" panose="02010609060101010101" pitchFamily="49" charset="-122"/>
              </a:defRPr>
            </a:lvl1pPr>
          </a:lstStyle>
          <a:p>
            <a:pPr lvl="0" fontAlgn="base"/>
            <a:endParaRPr strike="noStrike" noProof="1">
              <a:sym typeface="Franklin Gothic Book" panose="020B0503020102020204" pitchFamily="34" charset="0"/>
            </a:endParaRPr>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ln>
        </p:spPr>
        <p:txBody>
          <a:bodyPr vert="horz" wrap="square" anchor="ctr" anchorCtr="0"/>
          <a:lstStyle>
            <a:lvl1pPr algn="r">
              <a:defRPr sz="1200">
                <a:solidFill>
                  <a:srgbClr val="898989"/>
                </a:solidFill>
                <a:latin typeface="Franklin Gothic Book" panose="020B0503020102020204" pitchFamily="34" charset="0"/>
                <a:ea typeface="黑体" panose="02010609060101010101" pitchFamily="49" charset="-122"/>
              </a:defRPr>
            </a:lvl1pPr>
          </a:lstStyle>
          <a:p>
            <a:pPr lvl="0" fontAlgn="base"/>
            <a:fld id="{9A0DB2DC-4C9A-4742-B13C-FB6460FD3503}" type="slidenum">
              <a:rPr lang="zh-CN" altLang="en-US" strike="noStrike" noProof="1" dirty="0">
                <a:latin typeface="Franklin Gothic Book" panose="020B0503020102020204" pitchFamily="34" charset="0"/>
                <a:ea typeface="黑体" panose="02010609060101010101" pitchFamily="49" charset="-122"/>
                <a:cs typeface="+mn-cs"/>
                <a:sym typeface="Franklin Gothic Book" panose="020B0503020102020204" pitchFamily="34" charset="0"/>
              </a:rPr>
            </a:fld>
            <a:endParaRPr lang="zh-CN" altLang="en-US" strike="noStrike" noProof="1" dirty="0">
              <a:sym typeface="Franklin Gothic Book" panose="020B050302010202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eaLnBrk="0" latinLnBrk="0" hangingPunct="0">
        <a:lnSpc>
          <a:spcPct val="100000"/>
        </a:lnSpc>
        <a:spcBef>
          <a:spcPct val="0"/>
        </a:spcBef>
        <a:spcAft>
          <a:spcPct val="0"/>
        </a:spcAft>
        <a:buNone/>
        <a:defRPr sz="3000" b="1" kern="1200">
          <a:solidFill>
            <a:srgbClr val="FF0000"/>
          </a:solidFill>
          <a:latin typeface="+mj-lt"/>
          <a:ea typeface="+mj-ea"/>
          <a:cs typeface="+mj-cs"/>
          <a:sym typeface="微软雅黑" panose="020B0503020204020204" pitchFamily="34" charset="-122"/>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mn-lt"/>
          <a:ea typeface="+mn-ea"/>
          <a:cs typeface="+mn-cs"/>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cs typeface="+mn-cs"/>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cs typeface="+mn-cs"/>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cs typeface="+mn-cs"/>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cs typeface="+mn-cs"/>
          <a:sym typeface="Franklin Gothic Book" panose="020B0503020102020204" pitchFamily="34"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cs typeface="+mn-cs"/>
          <a:sym typeface="Franklin Gothic Book" panose="020B0503020102020204" pitchFamily="34"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cs typeface="+mn-cs"/>
          <a:sym typeface="Franklin Gothic Book" panose="020B0503020102020204" pitchFamily="34"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cs typeface="+mn-cs"/>
          <a:sym typeface="Franklin Gothic Book" panose="020B0503020102020204" pitchFamily="34"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cs typeface="+mn-cs"/>
          <a:sym typeface="Franklin Gothic Book" panose="020B0503020102020204" pitchFamily="34" charset="0"/>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074" name="Rectangle 2"/>
          <p:cNvSpPr>
            <a:spLocks noGrp="1"/>
          </p:cNvSpPr>
          <p:nvPr>
            <p:ph type="title"/>
          </p:nvPr>
        </p:nvSpPr>
        <p:spPr>
          <a:xfrm>
            <a:off x="624417" y="260350"/>
            <a:ext cx="10972800" cy="1081088"/>
          </a:xfrm>
          <a:prstGeom prst="rect">
            <a:avLst/>
          </a:prstGeom>
          <a:noFill/>
          <a:ln w="9525">
            <a:noFill/>
          </a:ln>
        </p:spPr>
        <p:txBody>
          <a:bodyPr vert="horz" wrap="square" anchor="ctr" anchorCtr="0"/>
          <a:p>
            <a:pPr lvl="0"/>
            <a:r>
              <a:rPr lang="zh-CN" altLang="en-US"/>
              <a:t>单击此处编辑母版标题样式</a:t>
            </a:r>
            <a:endParaRPr lang="zh-CN" altLang="en-US"/>
          </a:p>
        </p:txBody>
      </p:sp>
      <p:sp>
        <p:nvSpPr>
          <p:cNvPr id="3075" name="Rectangle 3"/>
          <p:cNvSpPr>
            <a:spLocks noGrp="1"/>
          </p:cNvSpPr>
          <p:nvPr>
            <p:ph type="body"/>
          </p:nvPr>
        </p:nvSpPr>
        <p:spPr>
          <a:xfrm>
            <a:off x="624417" y="1700213"/>
            <a:ext cx="10972800" cy="4454525"/>
          </a:xfrm>
          <a:prstGeom prst="rect">
            <a:avLst/>
          </a:prstGeom>
          <a:noFill/>
          <a:ln w="9525">
            <a:noFill/>
          </a:ln>
        </p:spPr>
        <p:txBody>
          <a:bodyPr vert="horz" wrap="square"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6" name="Rectangle 4"/>
          <p:cNvSpPr>
            <a:spLocks noGrp="1"/>
          </p:cNvSpPr>
          <p:nvPr>
            <p:ph type="dt" sz="half" idx="2"/>
          </p:nvPr>
        </p:nvSpPr>
        <p:spPr>
          <a:xfrm>
            <a:off x="624417" y="6381750"/>
            <a:ext cx="2844800" cy="476250"/>
          </a:xfrm>
          <a:prstGeom prst="rect">
            <a:avLst/>
          </a:prstGeom>
          <a:noFill/>
          <a:ln w="9525">
            <a:noFill/>
          </a:ln>
        </p:spPr>
        <p:txBody>
          <a:bodyPr vert="horz" wrap="square" anchor="t" anchorCtr="0"/>
          <a:lstStyle>
            <a:lvl1pPr>
              <a:buFont typeface="Arial" panose="020B0604020202020204" pitchFamily="34" charset="0"/>
              <a:defRPr sz="1400">
                <a:latin typeface="Arial" panose="020B0604020202020204" pitchFamily="34" charset="0"/>
              </a:defRPr>
            </a:lvl1pPr>
          </a:lstStyle>
          <a:p>
            <a:pPr lvl="0" fontAlgn="base">
              <a:buNone/>
            </a:pPr>
            <a:endParaRPr strike="noStrike" noProof="1">
              <a:sym typeface="Arial" panose="020B0604020202020204" pitchFamily="34" charset="0"/>
            </a:endParaRPr>
          </a:p>
        </p:txBody>
      </p:sp>
      <p:sp>
        <p:nvSpPr>
          <p:cNvPr id="3077" name="Rectangle 5"/>
          <p:cNvSpPr>
            <a:spLocks noGrp="1"/>
          </p:cNvSpPr>
          <p:nvPr>
            <p:ph type="ftr" sz="quarter" idx="3"/>
          </p:nvPr>
        </p:nvSpPr>
        <p:spPr>
          <a:xfrm>
            <a:off x="4176183" y="6381750"/>
            <a:ext cx="3860800" cy="476250"/>
          </a:xfrm>
          <a:prstGeom prst="rect">
            <a:avLst/>
          </a:prstGeom>
          <a:noFill/>
          <a:ln w="9525">
            <a:noFill/>
          </a:ln>
        </p:spPr>
        <p:txBody>
          <a:bodyPr vert="horz" wrap="square" anchor="t" anchorCtr="0"/>
          <a:lstStyle>
            <a:lvl1pPr algn="ctr">
              <a:buFont typeface="Arial" panose="020B0604020202020204" pitchFamily="34" charset="0"/>
              <a:defRPr sz="1400">
                <a:latin typeface="Arial" panose="020B0604020202020204" pitchFamily="34" charset="0"/>
              </a:defRPr>
            </a:lvl1pPr>
          </a:lstStyle>
          <a:p>
            <a:pPr lvl="0" fontAlgn="base">
              <a:buNone/>
            </a:pPr>
            <a:endParaRPr strike="noStrike" noProof="1">
              <a:sym typeface="Arial" panose="020B0604020202020204" pitchFamily="34" charset="0"/>
            </a:endParaRPr>
          </a:p>
        </p:txBody>
      </p:sp>
      <p:sp>
        <p:nvSpPr>
          <p:cNvPr id="3078" name="Rectangle 6"/>
          <p:cNvSpPr>
            <a:spLocks noGrp="1"/>
          </p:cNvSpPr>
          <p:nvPr>
            <p:ph type="sldNum" sz="quarter" idx="4"/>
          </p:nvPr>
        </p:nvSpPr>
        <p:spPr>
          <a:xfrm>
            <a:off x="8784167" y="6381750"/>
            <a:ext cx="2844800" cy="476250"/>
          </a:xfrm>
          <a:prstGeom prst="rect">
            <a:avLst/>
          </a:prstGeom>
          <a:noFill/>
          <a:ln w="9525">
            <a:noFill/>
          </a:ln>
        </p:spPr>
        <p:txBody>
          <a:bodyPr vert="horz" wrap="square" anchor="t" anchorCtr="0"/>
          <a:lstStyle>
            <a:lvl1pPr algn="r">
              <a:buFont typeface="Arial" panose="020B0604020202020204" pitchFamily="34" charset="0"/>
              <a:defRPr sz="1400">
                <a:latin typeface="Arial" panose="020B0604020202020204" pitchFamily="34" charset="0"/>
              </a:defRPr>
            </a:lvl1pPr>
          </a:lstStyle>
          <a:p>
            <a:pPr lvl="0"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sym typeface="Arial" panose="020B0604020202020204" pitchFamily="34" charset="0"/>
              </a:rPr>
            </a:fld>
            <a:endParaRPr lang="zh-CN" altLang="en-US" strike="noStrike" noProof="1" dirty="0">
              <a:sym typeface="Arial" panose="020B060402020202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eaLnBrk="0" latinLnBrk="0" hangingPunct="0">
        <a:lnSpc>
          <a:spcPct val="100000"/>
        </a:lnSpc>
        <a:spcBef>
          <a:spcPct val="0"/>
        </a:spcBef>
        <a:spcAft>
          <a:spcPct val="0"/>
        </a:spcAft>
        <a:buNone/>
        <a:defRPr sz="3200" kern="1200">
          <a:solidFill>
            <a:schemeClr val="tx2"/>
          </a:solidFill>
          <a:latin typeface="+mj-lt"/>
          <a:ea typeface="+mj-ea"/>
          <a:cs typeface="+mj-cs"/>
          <a:sym typeface="Arial" panose="020B0604020202020204" pitchFamily="34" charset="0"/>
        </a:defRPr>
      </a:lvl1pPr>
    </p:titleStyle>
    <p:bodyStyle>
      <a:lvl1pPr marL="342900" lvl="0" indent="-3429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pitchFamily="34" charset="0"/>
          <a:ea typeface="黑体" panose="02010609060101010101" pitchFamily="49" charset="-122"/>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pitchFamily="34" charset="0"/>
          <a:ea typeface="黑体" panose="02010609060101010101" pitchFamily="49" charset="-122"/>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pitchFamily="34" charset="0"/>
          <a:ea typeface="黑体" panose="02010609060101010101" pitchFamily="49" charset="-122"/>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bodyStyle>
    <p:other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jpeg"/><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jpeg"/><Relationship Id="rId1" Type="http://schemas.openxmlformats.org/officeDocument/2006/relationships/image" Target="../media/image30.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7.jpeg"/><Relationship Id="rId1" Type="http://schemas.openxmlformats.org/officeDocument/2006/relationships/image" Target="../media/image36.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tags" Target="../tags/tag155.xml"/><Relationship Id="rId5" Type="http://schemas.openxmlformats.org/officeDocument/2006/relationships/image" Target="../media/image1.png"/><Relationship Id="rId4" Type="http://schemas.openxmlformats.org/officeDocument/2006/relationships/tags" Target="../tags/tag154.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8.jpeg"/><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jpeg"/><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4.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5.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6.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7.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9.jpeg"/><Relationship Id="rId1" Type="http://schemas.openxmlformats.org/officeDocument/2006/relationships/image" Target="../media/image6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hyperlink" Target="http://www.bofety.com/" TargetMode="External"/><Relationship Id="rId7" Type="http://schemas.openxmlformats.org/officeDocument/2006/relationships/tags" Target="../tags/tag159.xml"/><Relationship Id="rId6" Type="http://schemas.openxmlformats.org/officeDocument/2006/relationships/image" Target="../media/image73.jpeg"/><Relationship Id="rId5" Type="http://schemas.openxmlformats.org/officeDocument/2006/relationships/tags" Target="../tags/tag158.xml"/><Relationship Id="rId4" Type="http://schemas.openxmlformats.org/officeDocument/2006/relationships/image" Target="../media/image72.jpeg"/><Relationship Id="rId3" Type="http://schemas.openxmlformats.org/officeDocument/2006/relationships/tags" Target="../tags/tag157.xml"/><Relationship Id="rId2" Type="http://schemas.openxmlformats.org/officeDocument/2006/relationships/tags" Target="../tags/tag156.xml"/><Relationship Id="rId10" Type="http://schemas.openxmlformats.org/officeDocument/2006/relationships/slideLayout" Target="../slideLayouts/slideLayout33.xml"/><Relationship Id="rId1" Type="http://schemas.openxmlformats.org/officeDocument/2006/relationships/image" Target="../media/image7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安拆与起重吊装安全管理培训</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13314" name="Rectangle 1"/>
          <p:cNvSpPr/>
          <p:nvPr/>
        </p:nvSpPr>
        <p:spPr>
          <a:xfrm>
            <a:off x="6078538" y="2155984"/>
            <a:ext cx="4321175" cy="2753995"/>
          </a:xfrm>
          <a:prstGeom prst="rect">
            <a:avLst/>
          </a:prstGeom>
          <a:noFill/>
          <a:ln w="9525">
            <a:noFill/>
          </a:ln>
        </p:spPr>
        <p:txBody>
          <a:bodyPr bIns="0" anchor="ctr" anchorCtr="0">
            <a:spAutoFit/>
          </a:bodyPr>
          <a:p>
            <a:pPr indent="508000" eaLnBrk="0" hangingPunct="0"/>
            <a:r>
              <a:rPr lang="en-US" altLang="zh-CN" sz="2200" dirty="0">
                <a:latin typeface="Arial" panose="020B0604020202020204" pitchFamily="34" charset="0"/>
                <a:ea typeface="宋体" panose="02010600030101010101" pitchFamily="2" charset="-122"/>
              </a:rPr>
              <a:t>8</a:t>
            </a:r>
            <a:r>
              <a:rPr lang="zh-CN" altLang="en-US" sz="2200" dirty="0">
                <a:latin typeface="Arial" panose="020B0604020202020204" pitchFamily="34" charset="0"/>
                <a:ea typeface="宋体" panose="02010600030101010101" pitchFamily="2" charset="-122"/>
              </a:rPr>
              <a:t>月</a:t>
            </a:r>
            <a:r>
              <a:rPr lang="en-US" altLang="zh-CN" sz="2200" dirty="0">
                <a:latin typeface="Arial" panose="020B0604020202020204" pitchFamily="34" charset="0"/>
                <a:ea typeface="宋体" panose="02010600030101010101" pitchFamily="2" charset="-122"/>
              </a:rPr>
              <a:t>25</a:t>
            </a:r>
            <a:r>
              <a:rPr lang="zh-CN" altLang="en-US" sz="2200" dirty="0">
                <a:latin typeface="Arial" panose="020B0604020202020204" pitchFamily="34" charset="0"/>
                <a:ea typeface="宋体" panose="02010600030101010101" pitchFamily="2" charset="-122"/>
              </a:rPr>
              <a:t>日上午</a:t>
            </a:r>
            <a:r>
              <a:rPr lang="en-US" altLang="zh-CN" sz="2200" dirty="0">
                <a:latin typeface="Arial" panose="020B0604020202020204" pitchFamily="34" charset="0"/>
                <a:ea typeface="宋体" panose="02010600030101010101" pitchFamily="2" charset="-122"/>
              </a:rPr>
              <a:t>12</a:t>
            </a:r>
            <a:r>
              <a:rPr lang="zh-CN" altLang="en-US" sz="2200" dirty="0">
                <a:latin typeface="Arial" panose="020B0604020202020204" pitchFamily="34" charset="0"/>
                <a:ea typeface="宋体" panose="02010600030101010101" pitchFamily="2" charset="-122"/>
              </a:rPr>
              <a:t>点左右，广元市朝天区锦绣家园建筑工地</a:t>
            </a:r>
            <a:r>
              <a:rPr lang="en-US" altLang="zh-CN" sz="2200" dirty="0">
                <a:latin typeface="Arial" panose="020B0604020202020204" pitchFamily="34" charset="0"/>
                <a:ea typeface="宋体" panose="02010600030101010101" pitchFamily="2" charset="-122"/>
              </a:rPr>
              <a:t>5</a:t>
            </a:r>
            <a:r>
              <a:rPr lang="zh-CN" altLang="en-US" sz="2200" dirty="0">
                <a:latin typeface="Arial" panose="020B0604020202020204" pitchFamily="34" charset="0"/>
                <a:ea typeface="宋体" panose="02010600030101010101" pitchFamily="2" charset="-122"/>
              </a:rPr>
              <a:t>名工人在拆除塔吊的过程中，因塔吊坍塌导致</a:t>
            </a:r>
            <a:r>
              <a:rPr lang="en-US" altLang="zh-CN" sz="2200" dirty="0">
                <a:latin typeface="Arial" panose="020B0604020202020204" pitchFamily="34" charset="0"/>
                <a:ea typeface="宋体" panose="02010600030101010101" pitchFamily="2" charset="-122"/>
              </a:rPr>
              <a:t>1</a:t>
            </a:r>
            <a:r>
              <a:rPr lang="zh-CN" altLang="en-US" sz="2200" dirty="0">
                <a:latin typeface="Arial" panose="020B0604020202020204" pitchFamily="34" charset="0"/>
                <a:ea typeface="宋体" panose="02010600030101010101" pitchFamily="2" charset="-122"/>
              </a:rPr>
              <a:t>人当场死亡，</a:t>
            </a:r>
            <a:r>
              <a:rPr lang="en-US" altLang="zh-CN" sz="2200" dirty="0">
                <a:latin typeface="Arial" panose="020B0604020202020204" pitchFamily="34" charset="0"/>
                <a:ea typeface="宋体" panose="02010600030101010101" pitchFamily="2" charset="-122"/>
              </a:rPr>
              <a:t>3</a:t>
            </a:r>
            <a:r>
              <a:rPr lang="zh-CN" altLang="en-US" sz="2200" dirty="0">
                <a:latin typeface="Arial" panose="020B0604020202020204" pitchFamily="34" charset="0"/>
                <a:ea typeface="宋体" panose="02010600030101010101" pitchFamily="2" charset="-122"/>
              </a:rPr>
              <a:t>人重伤，</a:t>
            </a:r>
            <a:r>
              <a:rPr lang="en-US" altLang="zh-CN" sz="2200" dirty="0">
                <a:latin typeface="Arial" panose="020B0604020202020204" pitchFamily="34" charset="0"/>
                <a:ea typeface="宋体" panose="02010600030101010101" pitchFamily="2" charset="-122"/>
              </a:rPr>
              <a:t>1</a:t>
            </a:r>
            <a:r>
              <a:rPr lang="zh-CN" altLang="en-US" sz="2200" dirty="0">
                <a:latin typeface="Arial" panose="020B0604020202020204" pitchFamily="34" charset="0"/>
                <a:ea typeface="宋体" panose="02010600030101010101" pitchFamily="2" charset="-122"/>
              </a:rPr>
              <a:t>人轻伤，</a:t>
            </a:r>
            <a:r>
              <a:rPr lang="en-US" altLang="zh-CN" sz="2200" dirty="0">
                <a:latin typeface="Arial" panose="020B0604020202020204" pitchFamily="34" charset="0"/>
                <a:ea typeface="宋体" panose="02010600030101010101" pitchFamily="2" charset="-122"/>
              </a:rPr>
              <a:t>4</a:t>
            </a:r>
            <a:r>
              <a:rPr lang="zh-CN" altLang="en-US" sz="2200" dirty="0">
                <a:latin typeface="Arial" panose="020B0604020202020204" pitchFamily="34" charset="0"/>
                <a:ea typeface="宋体" panose="02010600030101010101" pitchFamily="2" charset="-122"/>
              </a:rPr>
              <a:t>名受伤人员当即送往当地医院抢救，其中</a:t>
            </a:r>
            <a:r>
              <a:rPr lang="en-US" altLang="zh-CN" sz="2200" dirty="0">
                <a:latin typeface="Arial" panose="020B0604020202020204" pitchFamily="34" charset="0"/>
                <a:ea typeface="宋体" panose="02010600030101010101" pitchFamily="2" charset="-122"/>
              </a:rPr>
              <a:t>2</a:t>
            </a:r>
            <a:r>
              <a:rPr lang="zh-CN" altLang="en-US" sz="2200" dirty="0">
                <a:latin typeface="Arial" panose="020B0604020202020204" pitchFamily="34" charset="0"/>
                <a:ea typeface="宋体" panose="02010600030101010101" pitchFamily="2" charset="-122"/>
              </a:rPr>
              <a:t>名重伤者经抢救无效于当日</a:t>
            </a:r>
            <a:r>
              <a:rPr lang="en-US" altLang="zh-CN" sz="2200" dirty="0">
                <a:latin typeface="Arial" panose="020B0604020202020204" pitchFamily="34" charset="0"/>
                <a:ea typeface="宋体" panose="02010600030101010101" pitchFamily="2" charset="-122"/>
              </a:rPr>
              <a:t>13</a:t>
            </a:r>
            <a:r>
              <a:rPr lang="zh-CN" altLang="en-US" sz="2200" dirty="0">
                <a:latin typeface="Arial" panose="020B0604020202020204" pitchFamily="34" charset="0"/>
                <a:ea typeface="宋体" panose="02010600030101010101" pitchFamily="2" charset="-122"/>
              </a:rPr>
              <a:t>点</a:t>
            </a:r>
            <a:r>
              <a:rPr lang="en-US" altLang="zh-CN" sz="2200" dirty="0">
                <a:latin typeface="Arial" panose="020B0604020202020204" pitchFamily="34" charset="0"/>
                <a:ea typeface="宋体" panose="02010600030101010101" pitchFamily="2" charset="-122"/>
              </a:rPr>
              <a:t>15</a:t>
            </a:r>
            <a:r>
              <a:rPr lang="zh-CN" altLang="en-US" sz="2200" dirty="0">
                <a:latin typeface="Arial" panose="020B0604020202020204" pitchFamily="34" charset="0"/>
                <a:ea typeface="宋体" panose="02010600030101010101" pitchFamily="2" charset="-122"/>
              </a:rPr>
              <a:t>分左右死亡。</a:t>
            </a:r>
            <a:endParaRPr lang="zh-CN" altLang="en-US" dirty="0">
              <a:latin typeface="Arial" panose="020B0604020202020204" pitchFamily="34" charset="0"/>
              <a:ea typeface="宋体" panose="02010600030101010101" pitchFamily="2" charset="-122"/>
            </a:endParaRPr>
          </a:p>
        </p:txBody>
      </p:sp>
      <p:pic>
        <p:nvPicPr>
          <p:cNvPr id="13315" name="内容占位符 5" descr="109865874.jpg"/>
          <p:cNvPicPr>
            <a:picLocks noChangeAspect="1"/>
          </p:cNvPicPr>
          <p:nvPr/>
        </p:nvPicPr>
        <p:blipFill>
          <a:blip r:embed="rId1"/>
          <a:stretch>
            <a:fillRect/>
          </a:stretch>
        </p:blipFill>
        <p:spPr>
          <a:xfrm>
            <a:off x="1847850" y="965200"/>
            <a:ext cx="3887788" cy="5195888"/>
          </a:xfrm>
          <a:prstGeom prst="rect">
            <a:avLst/>
          </a:prstGeom>
          <a:noFill/>
          <a:ln w="9525">
            <a:noFill/>
          </a:ln>
        </p:spPr>
      </p:pic>
      <p:sp>
        <p:nvSpPr>
          <p:cNvPr id="13316" name="标题 1"/>
          <p:cNvSpPr/>
          <p:nvPr/>
        </p:nvSpPr>
        <p:spPr>
          <a:xfrm>
            <a:off x="1927225" y="52388"/>
            <a:ext cx="3376613" cy="568325"/>
          </a:xfrm>
          <a:prstGeom prst="rect">
            <a:avLst/>
          </a:prstGeom>
          <a:noFill/>
          <a:ln w="9525">
            <a:noFill/>
          </a:ln>
        </p:spPr>
        <p:txBody>
          <a:bodyPr anchor="t" anchorCtr="0"/>
          <a:p>
            <a:pPr eaLnBrk="0" hangingPunct="0"/>
            <a:r>
              <a:rPr lang="en-US" altLang="zh-CN" sz="3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3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年塔吊倾覆</a:t>
            </a:r>
            <a:endParaRPr lang="zh-CN" altLang="en-US" sz="3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14338" name="Rectangle 1"/>
          <p:cNvSpPr/>
          <p:nvPr/>
        </p:nvSpPr>
        <p:spPr>
          <a:xfrm>
            <a:off x="2022475" y="5373688"/>
            <a:ext cx="8172450" cy="784225"/>
          </a:xfrm>
          <a:prstGeom prst="rect">
            <a:avLst/>
          </a:prstGeom>
          <a:noFill/>
          <a:ln w="9525">
            <a:noFill/>
          </a:ln>
        </p:spPr>
        <p:txBody>
          <a:bodyPr wrap="square" bIns="0" anchor="ctr" anchorCtr="0">
            <a:spAutoFit/>
          </a:bodyPr>
          <a:p>
            <a:pPr indent="508000" eaLnBrk="0" hangingPunct="0"/>
            <a:r>
              <a:rPr lang="en-US" altLang="zh-CN" sz="2000" dirty="0">
                <a:latin typeface="Arial" panose="020B0604020202020204" pitchFamily="34" charset="0"/>
                <a:ea typeface="宋体" panose="02010600030101010101" pitchFamily="2" charset="-122"/>
              </a:rPr>
              <a:t>11</a:t>
            </a:r>
            <a:r>
              <a:rPr lang="zh-CN" altLang="en-US" sz="2000" dirty="0">
                <a:latin typeface="Arial" panose="020B0604020202020204" pitchFamily="34" charset="0"/>
                <a:ea typeface="宋体" panose="02010600030101010101" pitchFamily="2" charset="-122"/>
              </a:rPr>
              <a:t>月</a:t>
            </a:r>
            <a:r>
              <a:rPr lang="en-US" altLang="zh-CN" sz="2000" dirty="0">
                <a:latin typeface="Arial" panose="020B0604020202020204" pitchFamily="34" charset="0"/>
                <a:ea typeface="宋体" panose="02010600030101010101" pitchFamily="2" charset="-122"/>
              </a:rPr>
              <a:t>1</a:t>
            </a:r>
            <a:r>
              <a:rPr lang="zh-CN" altLang="en-US" sz="2000" dirty="0">
                <a:latin typeface="Arial" panose="020B0604020202020204" pitchFamily="34" charset="0"/>
                <a:ea typeface="宋体" panose="02010600030101010101" pitchFamily="2" charset="-122"/>
              </a:rPr>
              <a:t>日</a:t>
            </a:r>
            <a:r>
              <a:rPr lang="en-US" altLang="zh-CN" sz="2000" dirty="0">
                <a:latin typeface="Arial" panose="020B0604020202020204" pitchFamily="34" charset="0"/>
                <a:ea typeface="宋体" panose="02010600030101010101" pitchFamily="2" charset="-122"/>
              </a:rPr>
              <a:t>13</a:t>
            </a:r>
            <a:r>
              <a:rPr lang="zh-CN" altLang="en-US" sz="2000" dirty="0">
                <a:latin typeface="Arial" panose="020B0604020202020204" pitchFamily="34" charset="0"/>
                <a:ea typeface="宋体" panose="02010600030101010101" pitchFamily="2" charset="-122"/>
              </a:rPr>
              <a:t>时</a:t>
            </a:r>
            <a:r>
              <a:rPr lang="en-US" altLang="zh-CN" sz="2000" dirty="0">
                <a:latin typeface="Arial" panose="020B0604020202020204" pitchFamily="34" charset="0"/>
                <a:ea typeface="宋体" panose="02010600030101010101" pitchFamily="2" charset="-122"/>
              </a:rPr>
              <a:t>30</a:t>
            </a:r>
            <a:r>
              <a:rPr lang="zh-CN" altLang="en-US" sz="2000" dirty="0">
                <a:latin typeface="Arial" panose="020B0604020202020204" pitchFamily="34" charset="0"/>
                <a:ea typeface="宋体" panose="02010600030101010101" pitchFamily="2" charset="-122"/>
              </a:rPr>
              <a:t>分，山东省东营市明潭府小区施工现场，塔吊在拆除过程中发生倾覆，造成</a:t>
            </a:r>
            <a:r>
              <a:rPr lang="en-US" altLang="zh-CN" sz="2000" dirty="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名施工人员死亡</a:t>
            </a:r>
            <a:r>
              <a:rPr lang="zh-CN" altLang="en-US" sz="2800" dirty="0">
                <a:latin typeface="Arial" panose="020B0604020202020204" pitchFamily="34" charset="0"/>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p:txBody>
      </p:sp>
      <p:pic>
        <p:nvPicPr>
          <p:cNvPr id="14339" name="内容占位符 6" descr="120702175619778345.jpg"/>
          <p:cNvPicPr>
            <a:picLocks noChangeAspect="1"/>
          </p:cNvPicPr>
          <p:nvPr/>
        </p:nvPicPr>
        <p:blipFill>
          <a:blip r:embed="rId1"/>
          <a:stretch>
            <a:fillRect/>
          </a:stretch>
        </p:blipFill>
        <p:spPr>
          <a:xfrm>
            <a:off x="2711450" y="809625"/>
            <a:ext cx="6794500" cy="4525963"/>
          </a:xfrm>
          <a:prstGeom prst="rect">
            <a:avLst/>
          </a:prstGeom>
          <a:noFill/>
          <a:ln w="9525">
            <a:noFill/>
          </a:ln>
        </p:spPr>
      </p:pic>
      <p:sp>
        <p:nvSpPr>
          <p:cNvPr id="14340" name="标题 1"/>
          <p:cNvSpPr/>
          <p:nvPr/>
        </p:nvSpPr>
        <p:spPr>
          <a:xfrm>
            <a:off x="1927225" y="52388"/>
            <a:ext cx="3376613" cy="568325"/>
          </a:xfrm>
          <a:prstGeom prst="rect">
            <a:avLst/>
          </a:prstGeom>
          <a:noFill/>
          <a:ln w="9525">
            <a:noFill/>
          </a:ln>
        </p:spPr>
        <p:txBody>
          <a:bodyPr anchor="t" anchorCtr="0"/>
          <a:p>
            <a:pPr eaLnBrk="0" hangingPunct="0"/>
            <a:r>
              <a:rPr lang="en-US" altLang="zh-CN" sz="3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3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年塔吊倾覆</a:t>
            </a:r>
            <a:endParaRPr lang="zh-CN" altLang="en-US" sz="3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15362" name="MH_PageTitle"/>
          <p:cNvSpPr/>
          <p:nvPr/>
        </p:nvSpPr>
        <p:spPr>
          <a:xfrm>
            <a:off x="1936750" y="-3175"/>
            <a:ext cx="7886700" cy="1323975"/>
          </a:xfrm>
          <a:prstGeom prst="rect">
            <a:avLst/>
          </a:prstGeom>
          <a:noFill/>
          <a:ln w="9525">
            <a:noFill/>
          </a:ln>
        </p:spPr>
        <p:txBody>
          <a:bodyPr anchor="ctr" anchorCtr="0"/>
          <a:p>
            <a:pPr eaLnBrk="0" hangingPunct="0"/>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2015年1月14长沙河西一项目工地塔吊倒塌 </a:t>
            </a:r>
            <a:endPar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endPar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2死1伤</a:t>
            </a: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根据事故现场设备来看安全检查保养细节不到位</a:t>
            </a:r>
            <a:endPar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364" name="Picture 3" descr="14 (1)"/>
          <p:cNvPicPr>
            <a:picLocks noChangeAspect="1"/>
          </p:cNvPicPr>
          <p:nvPr/>
        </p:nvPicPr>
        <p:blipFill>
          <a:blip r:embed="rId1"/>
          <a:stretch>
            <a:fillRect/>
          </a:stretch>
        </p:blipFill>
        <p:spPr>
          <a:xfrm>
            <a:off x="1577975" y="1179513"/>
            <a:ext cx="4302125" cy="2663825"/>
          </a:xfrm>
          <a:prstGeom prst="rect">
            <a:avLst/>
          </a:prstGeom>
          <a:noFill/>
          <a:ln w="9525">
            <a:noFill/>
          </a:ln>
        </p:spPr>
      </p:pic>
      <p:pic>
        <p:nvPicPr>
          <p:cNvPr id="15365" name="Picture 4" descr="14 (1) (1)"/>
          <p:cNvPicPr>
            <a:picLocks noChangeAspect="1"/>
          </p:cNvPicPr>
          <p:nvPr/>
        </p:nvPicPr>
        <p:blipFill>
          <a:blip r:embed="rId2"/>
          <a:stretch>
            <a:fillRect/>
          </a:stretch>
        </p:blipFill>
        <p:spPr>
          <a:xfrm>
            <a:off x="5957888" y="1179513"/>
            <a:ext cx="4679950" cy="2663825"/>
          </a:xfrm>
          <a:prstGeom prst="rect">
            <a:avLst/>
          </a:prstGeom>
          <a:noFill/>
          <a:ln w="9525">
            <a:noFill/>
          </a:ln>
        </p:spPr>
      </p:pic>
      <p:pic>
        <p:nvPicPr>
          <p:cNvPr id="15366" name="Picture 5" descr="14 (1) (1) (1)"/>
          <p:cNvPicPr>
            <a:picLocks noChangeAspect="1"/>
          </p:cNvPicPr>
          <p:nvPr/>
        </p:nvPicPr>
        <p:blipFill>
          <a:blip r:embed="rId3"/>
          <a:stretch>
            <a:fillRect/>
          </a:stretch>
        </p:blipFill>
        <p:spPr>
          <a:xfrm>
            <a:off x="1570038" y="3898900"/>
            <a:ext cx="4318000" cy="2881313"/>
          </a:xfrm>
          <a:prstGeom prst="rect">
            <a:avLst/>
          </a:prstGeom>
          <a:noFill/>
          <a:ln w="9525">
            <a:noFill/>
          </a:ln>
        </p:spPr>
      </p:pic>
      <p:pic>
        <p:nvPicPr>
          <p:cNvPr id="15367" name="Picture 6" descr="14 (1) (1) (1) (1)"/>
          <p:cNvPicPr>
            <a:picLocks noChangeAspect="1"/>
          </p:cNvPicPr>
          <p:nvPr/>
        </p:nvPicPr>
        <p:blipFill>
          <a:blip r:embed="rId4"/>
          <a:stretch>
            <a:fillRect/>
          </a:stretch>
        </p:blipFill>
        <p:spPr>
          <a:xfrm>
            <a:off x="5957888" y="3905250"/>
            <a:ext cx="4679950" cy="28797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ppt_x</p:attrName>
                                        </p:attrNameLst>
                                      </p:cBhvr>
                                      <p:tavLst>
                                        <p:tav tm="0">
                                          <p:val>
                                            <p:strVal val="1+#ppt_w/2"/>
                                          </p:val>
                                        </p:tav>
                                        <p:tav tm="100000">
                                          <p:val>
                                            <p:strVal val="#ppt_x"/>
                                          </p:val>
                                        </p:tav>
                                      </p:tavLst>
                                    </p:anim>
                                    <p:anim calcmode="lin" valueType="num">
                                      <p:cBhvr>
                                        <p:cTn id="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p:cTn id="13" dur="500" fill="hold"/>
                                        <p:tgtEl>
                                          <p:spTgt spid="15365"/>
                                        </p:tgtEl>
                                        <p:attrNameLst>
                                          <p:attrName>ppt_x</p:attrName>
                                        </p:attrNameLst>
                                      </p:cBhvr>
                                      <p:tavLst>
                                        <p:tav tm="0">
                                          <p:val>
                                            <p:strVal val="0-#ppt_w/2"/>
                                          </p:val>
                                        </p:tav>
                                        <p:tav tm="100000">
                                          <p:val>
                                            <p:strVal val="#ppt_x"/>
                                          </p:val>
                                        </p:tav>
                                      </p:tavLst>
                                    </p:anim>
                                    <p:anim calcmode="lin" valueType="num">
                                      <p:cBhvr>
                                        <p:cTn id="14"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anim calcmode="lin" valueType="num">
                                      <p:cBhvr>
                                        <p:cTn id="19" dur="500" fill="hold"/>
                                        <p:tgtEl>
                                          <p:spTgt spid="15366"/>
                                        </p:tgtEl>
                                        <p:attrNameLst>
                                          <p:attrName>ppt_x</p:attrName>
                                        </p:attrNameLst>
                                      </p:cBhvr>
                                      <p:tavLst>
                                        <p:tav tm="0">
                                          <p:val>
                                            <p:strVal val="1+#ppt_w/2"/>
                                          </p:val>
                                        </p:tav>
                                        <p:tav tm="100000">
                                          <p:val>
                                            <p:strVal val="#ppt_x"/>
                                          </p:val>
                                        </p:tav>
                                      </p:tavLst>
                                    </p:anim>
                                    <p:anim calcmode="lin" valueType="num">
                                      <p:cBhvr>
                                        <p:cTn id="20" dur="500" fill="hold"/>
                                        <p:tgtEl>
                                          <p:spTgt spid="1536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p:cTn id="25" dur="500" fill="hold"/>
                                        <p:tgtEl>
                                          <p:spTgt spid="15367"/>
                                        </p:tgtEl>
                                        <p:attrNameLst>
                                          <p:attrName>ppt_x</p:attrName>
                                        </p:attrNameLst>
                                      </p:cBhvr>
                                      <p:tavLst>
                                        <p:tav tm="0">
                                          <p:val>
                                            <p:strVal val="0-#ppt_w/2"/>
                                          </p:val>
                                        </p:tav>
                                        <p:tav tm="100000">
                                          <p:val>
                                            <p:strVal val="#ppt_x"/>
                                          </p:val>
                                        </p:tav>
                                      </p:tavLst>
                                    </p:anim>
                                    <p:anim calcmode="lin" valueType="num">
                                      <p:cBhvr>
                                        <p:cTn id="26" dur="500" fill="hold"/>
                                        <p:tgtEl>
                                          <p:spTgt spid="153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16386" name="MH_PageTitle"/>
          <p:cNvSpPr/>
          <p:nvPr/>
        </p:nvSpPr>
        <p:spPr>
          <a:xfrm>
            <a:off x="1919288" y="0"/>
            <a:ext cx="7886700" cy="692150"/>
          </a:xfrm>
          <a:prstGeom prst="rect">
            <a:avLst/>
          </a:prstGeom>
          <a:noFill/>
          <a:ln w="9525">
            <a:noFill/>
          </a:ln>
        </p:spPr>
        <p:txBody>
          <a:bodyPr anchor="ctr" anchorCtr="0"/>
          <a:p>
            <a:pPr eaLnBrk="0" hangingPunct="0"/>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2015年1月15日安徽马鞍山安粮城市广场东南地块项目</a:t>
            </a:r>
            <a:endPar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6387" name="Picture 3" descr="12"/>
          <p:cNvPicPr>
            <a:picLocks noChangeAspect="1"/>
          </p:cNvPicPr>
          <p:nvPr/>
        </p:nvPicPr>
        <p:blipFill>
          <a:blip r:embed="rId1"/>
          <a:stretch>
            <a:fillRect/>
          </a:stretch>
        </p:blipFill>
        <p:spPr>
          <a:xfrm>
            <a:off x="1560513" y="1196975"/>
            <a:ext cx="4681537" cy="2520950"/>
          </a:xfrm>
          <a:prstGeom prst="rect">
            <a:avLst/>
          </a:prstGeom>
          <a:noFill/>
          <a:ln w="9525">
            <a:noFill/>
          </a:ln>
        </p:spPr>
      </p:pic>
      <p:pic>
        <p:nvPicPr>
          <p:cNvPr id="16388" name="Picture 4" descr="12"/>
          <p:cNvPicPr>
            <a:picLocks noChangeAspect="1"/>
          </p:cNvPicPr>
          <p:nvPr/>
        </p:nvPicPr>
        <p:blipFill>
          <a:blip r:embed="rId2"/>
          <a:stretch>
            <a:fillRect/>
          </a:stretch>
        </p:blipFill>
        <p:spPr>
          <a:xfrm>
            <a:off x="6242050" y="1198563"/>
            <a:ext cx="4391025" cy="2520950"/>
          </a:xfrm>
          <a:prstGeom prst="rect">
            <a:avLst/>
          </a:prstGeom>
          <a:noFill/>
          <a:ln w="9525">
            <a:noFill/>
          </a:ln>
        </p:spPr>
      </p:pic>
      <p:pic>
        <p:nvPicPr>
          <p:cNvPr id="16389" name="Picture 5" descr="12"/>
          <p:cNvPicPr>
            <a:picLocks noChangeAspect="1"/>
          </p:cNvPicPr>
          <p:nvPr/>
        </p:nvPicPr>
        <p:blipFill>
          <a:blip r:embed="rId3"/>
          <a:stretch>
            <a:fillRect/>
          </a:stretch>
        </p:blipFill>
        <p:spPr>
          <a:xfrm>
            <a:off x="1560513" y="3789363"/>
            <a:ext cx="4679950" cy="3025775"/>
          </a:xfrm>
          <a:prstGeom prst="rect">
            <a:avLst/>
          </a:prstGeom>
          <a:noFill/>
          <a:ln w="9525">
            <a:noFill/>
          </a:ln>
        </p:spPr>
      </p:pic>
      <p:pic>
        <p:nvPicPr>
          <p:cNvPr id="16390" name="Picture 6" descr="12 (1)"/>
          <p:cNvPicPr>
            <a:picLocks noChangeAspect="1"/>
          </p:cNvPicPr>
          <p:nvPr/>
        </p:nvPicPr>
        <p:blipFill>
          <a:blip r:embed="rId4"/>
          <a:stretch>
            <a:fillRect/>
          </a:stretch>
        </p:blipFill>
        <p:spPr>
          <a:xfrm>
            <a:off x="6242050" y="3790950"/>
            <a:ext cx="4391025" cy="3024188"/>
          </a:xfrm>
          <a:prstGeom prst="rect">
            <a:avLst/>
          </a:prstGeom>
          <a:noFill/>
          <a:ln w="9525">
            <a:noFill/>
          </a:ln>
        </p:spPr>
      </p:pic>
      <p:sp>
        <p:nvSpPr>
          <p:cNvPr id="16391" name="矩形 1"/>
          <p:cNvSpPr/>
          <p:nvPr/>
        </p:nvSpPr>
        <p:spPr>
          <a:xfrm>
            <a:off x="1949450" y="687388"/>
            <a:ext cx="5832475" cy="398780"/>
          </a:xfrm>
          <a:prstGeom prst="rect">
            <a:avLst/>
          </a:prstGeom>
          <a:noFill/>
          <a:ln w="9525">
            <a:noFill/>
          </a:ln>
        </p:spPr>
        <p:txBody>
          <a:bodyPr wrap="square" anchor="t" anchorCtr="0">
            <a:spAutoFit/>
          </a:bodyPr>
          <a:p>
            <a:pPr eaLnBrk="0" hangingPunct="0"/>
            <a:r>
              <a:rPr lang="zh-CN" altLang="en-US" sz="2000" b="1" dirty="0">
                <a:solidFill>
                  <a:srgbClr val="000000"/>
                </a:solidFill>
                <a:latin typeface="黑体" panose="02010609060101010101" pitchFamily="49" charset="-122"/>
                <a:ea typeface="黑体" panose="02010609060101010101" pitchFamily="49" charset="-122"/>
                <a:sym typeface="黑体" panose="02010609060101010101" pitchFamily="49" charset="-122"/>
              </a:rPr>
              <a:t>塔机严重超载</a:t>
            </a:r>
            <a:r>
              <a:rPr lang="zh-CN" altLang="en-US" sz="2000" b="1" dirty="0">
                <a:solidFill>
                  <a:srgbClr val="000000"/>
                </a:solidFill>
                <a:latin typeface="黑体" panose="02010609060101010101" pitchFamily="49" charset="-122"/>
                <a:ea typeface="黑体" panose="02010609060101010101" pitchFamily="49" charset="-122"/>
                <a:sym typeface="微软雅黑" panose="020B0503020204020204" pitchFamily="34" charset="-122"/>
              </a:rPr>
              <a:t>塔吊倾覆事故导致</a:t>
            </a:r>
            <a:r>
              <a:rPr lang="zh-CN" altLang="en-US" sz="2000" b="1" dirty="0">
                <a:solidFill>
                  <a:srgbClr val="FF0000"/>
                </a:solidFill>
                <a:latin typeface="黑体" panose="02010609060101010101" pitchFamily="49" charset="-122"/>
                <a:ea typeface="黑体" panose="02010609060101010101" pitchFamily="49" charset="-122"/>
                <a:sym typeface="微软雅黑" panose="020B0503020204020204" pitchFamily="34" charset="-122"/>
              </a:rPr>
              <a:t>2死亡1人受伤</a:t>
            </a:r>
            <a:endParaRPr lang="zh-CN" altLang="en-US" sz="2000" b="1" dirty="0">
              <a:solidFill>
                <a:srgbClr val="FF0000"/>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17410" name="MH_PageTitle"/>
          <p:cNvSpPr/>
          <p:nvPr/>
        </p:nvSpPr>
        <p:spPr>
          <a:xfrm>
            <a:off x="1876425" y="142875"/>
            <a:ext cx="7886700" cy="431800"/>
          </a:xfrm>
          <a:prstGeom prst="rect">
            <a:avLst/>
          </a:prstGeom>
          <a:noFill/>
          <a:ln w="9525">
            <a:noFill/>
          </a:ln>
        </p:spPr>
        <p:txBody>
          <a:bodyPr anchor="ctr" anchorCtr="0"/>
          <a:p>
            <a:pPr eaLnBrk="0" hangingPunct="0"/>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2015年1月22日灌口一工地塔吊重物掉落</a:t>
            </a:r>
            <a:endPar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411" name="Picture 3" descr="12 (1) (1) (1)"/>
          <p:cNvPicPr>
            <a:picLocks noChangeAspect="1"/>
          </p:cNvPicPr>
          <p:nvPr/>
        </p:nvPicPr>
        <p:blipFill>
          <a:blip r:embed="rId1"/>
          <a:stretch>
            <a:fillRect/>
          </a:stretch>
        </p:blipFill>
        <p:spPr>
          <a:xfrm>
            <a:off x="1560513" y="1069975"/>
            <a:ext cx="4175125" cy="2668588"/>
          </a:xfrm>
          <a:prstGeom prst="rect">
            <a:avLst/>
          </a:prstGeom>
          <a:noFill/>
          <a:ln w="9525">
            <a:noFill/>
          </a:ln>
        </p:spPr>
      </p:pic>
      <p:pic>
        <p:nvPicPr>
          <p:cNvPr id="17412" name="Picture 4" descr="12 (1) (1) (1) (1)"/>
          <p:cNvPicPr>
            <a:picLocks noChangeAspect="1"/>
          </p:cNvPicPr>
          <p:nvPr/>
        </p:nvPicPr>
        <p:blipFill>
          <a:blip r:embed="rId2"/>
          <a:stretch>
            <a:fillRect/>
          </a:stretch>
        </p:blipFill>
        <p:spPr>
          <a:xfrm>
            <a:off x="1560513" y="3860800"/>
            <a:ext cx="4189412" cy="2952750"/>
          </a:xfrm>
          <a:prstGeom prst="rect">
            <a:avLst/>
          </a:prstGeom>
          <a:noFill/>
          <a:ln w="9525">
            <a:noFill/>
          </a:ln>
        </p:spPr>
      </p:pic>
      <p:pic>
        <p:nvPicPr>
          <p:cNvPr id="17413" name="Picture 5" descr="12 (1) (1) (1) (1) (1)"/>
          <p:cNvPicPr>
            <a:picLocks noChangeAspect="1"/>
          </p:cNvPicPr>
          <p:nvPr/>
        </p:nvPicPr>
        <p:blipFill>
          <a:blip r:embed="rId3"/>
          <a:stretch>
            <a:fillRect/>
          </a:stretch>
        </p:blipFill>
        <p:spPr>
          <a:xfrm>
            <a:off x="6026150" y="1106488"/>
            <a:ext cx="4318000" cy="2632075"/>
          </a:xfrm>
          <a:prstGeom prst="rect">
            <a:avLst/>
          </a:prstGeom>
          <a:noFill/>
          <a:ln w="9525">
            <a:noFill/>
          </a:ln>
        </p:spPr>
      </p:pic>
      <p:pic>
        <p:nvPicPr>
          <p:cNvPr id="17414" name="Picture 6" descr="12 (1) (1) (1) (1) (1) (1)"/>
          <p:cNvPicPr>
            <a:picLocks noChangeAspect="1"/>
          </p:cNvPicPr>
          <p:nvPr/>
        </p:nvPicPr>
        <p:blipFill>
          <a:blip r:embed="rId4"/>
          <a:stretch>
            <a:fillRect/>
          </a:stretch>
        </p:blipFill>
        <p:spPr>
          <a:xfrm>
            <a:off x="6024563" y="3911600"/>
            <a:ext cx="4319587" cy="2901950"/>
          </a:xfrm>
          <a:prstGeom prst="rect">
            <a:avLst/>
          </a:prstGeom>
          <a:noFill/>
          <a:ln w="9525">
            <a:noFill/>
          </a:ln>
        </p:spPr>
      </p:pic>
      <p:sp>
        <p:nvSpPr>
          <p:cNvPr id="17415" name="矩形 1"/>
          <p:cNvSpPr/>
          <p:nvPr/>
        </p:nvSpPr>
        <p:spPr>
          <a:xfrm>
            <a:off x="1781175" y="669925"/>
            <a:ext cx="6624638" cy="398780"/>
          </a:xfrm>
          <a:prstGeom prst="rect">
            <a:avLst/>
          </a:prstGeom>
          <a:noFill/>
          <a:ln w="9525">
            <a:noFill/>
          </a:ln>
        </p:spPr>
        <p:txBody>
          <a:bodyPr wrap="square" anchor="t" anchorCtr="0">
            <a:spAutoFit/>
          </a:bodyPr>
          <a:p>
            <a:pPr eaLnBrk="0" hangingPunct="0"/>
            <a:r>
              <a:rPr lang="zh-CN" altLang="en-US" sz="2000" b="1" dirty="0">
                <a:solidFill>
                  <a:srgbClr val="000000"/>
                </a:solidFill>
                <a:latin typeface="黑体" panose="02010609060101010101" pitchFamily="49" charset="-122"/>
                <a:ea typeface="宋体" panose="02010600030101010101" pitchFamily="2" charset="-122"/>
                <a:sym typeface="黑体" panose="02010609060101010101" pitchFamily="49" charset="-122"/>
              </a:rPr>
              <a:t>钢丝绳索突然断裂导致吊物坠落</a:t>
            </a:r>
            <a:r>
              <a:rPr lang="zh-CN" altLang="en-US" sz="2000" b="1" dirty="0">
                <a:solidFill>
                  <a:srgbClr val="000000"/>
                </a:solidFill>
                <a:latin typeface="黑体" panose="02010609060101010101" pitchFamily="49" charset="-122"/>
                <a:ea typeface="黑体" panose="02010609060101010101" pitchFamily="49" charset="-122"/>
                <a:sym typeface="黑体" panose="02010609060101010101" pitchFamily="49" charset="-122"/>
              </a:rPr>
              <a:t>砸中两名工人致</a:t>
            </a:r>
            <a:r>
              <a:rPr lang="zh-CN" altLang="en-US" sz="2000" b="1" dirty="0">
                <a:solidFill>
                  <a:srgbClr val="FF0000"/>
                </a:solidFill>
                <a:latin typeface="黑体" panose="02010609060101010101" pitchFamily="49" charset="-122"/>
                <a:ea typeface="黑体" panose="02010609060101010101" pitchFamily="49" charset="-122"/>
                <a:sym typeface="黑体" panose="02010609060101010101" pitchFamily="49" charset="-122"/>
              </a:rPr>
              <a:t>1死1伤</a:t>
            </a:r>
            <a:endParaRPr lang="zh-CN" altLang="en-US" sz="2000" b="1"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18434" name="MH_PageTitle"/>
          <p:cNvSpPr/>
          <p:nvPr/>
        </p:nvSpPr>
        <p:spPr>
          <a:xfrm>
            <a:off x="1784350" y="-384175"/>
            <a:ext cx="7886700" cy="1323975"/>
          </a:xfrm>
          <a:prstGeom prst="rect">
            <a:avLst/>
          </a:prstGeom>
          <a:noFill/>
          <a:ln w="9525">
            <a:noFill/>
          </a:ln>
        </p:spPr>
        <p:txBody>
          <a:bodyPr anchor="ctr" anchorCtr="0"/>
          <a:p>
            <a:pPr eaLnBrk="0" hangingPunct="0"/>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2015年2月2日上午9点多合肥“加侨广场”塔吊坍塌砸中楼顶</a:t>
            </a:r>
            <a:br>
              <a:rPr lang="zh-CN" altLang="en-US" sz="2000" dirty="0">
                <a:solidFill>
                  <a:srgbClr val="000000"/>
                </a:solidFill>
                <a:latin typeface="Arial" panose="020B0604020202020204" pitchFamily="34" charset="0"/>
                <a:ea typeface="宋体" panose="02010600030101010101" pitchFamily="2" charset="-122"/>
                <a:sym typeface="Franklin Gothic Book" panose="020B0503020102020204" pitchFamily="34" charset="0"/>
              </a:rPr>
            </a:br>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超载导致本次事故的发生2人受伤</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435" name="Picture 3" descr="12 (1) (1) (1) (1) (1) (1) (1)"/>
          <p:cNvPicPr>
            <a:picLocks noChangeAspect="1"/>
          </p:cNvPicPr>
          <p:nvPr/>
        </p:nvPicPr>
        <p:blipFill>
          <a:blip r:embed="rId1"/>
          <a:stretch>
            <a:fillRect/>
          </a:stretch>
        </p:blipFill>
        <p:spPr>
          <a:xfrm>
            <a:off x="1538288" y="1077913"/>
            <a:ext cx="4283075" cy="5472112"/>
          </a:xfrm>
          <a:prstGeom prst="rect">
            <a:avLst/>
          </a:prstGeom>
          <a:noFill/>
          <a:ln w="9525">
            <a:noFill/>
          </a:ln>
        </p:spPr>
      </p:pic>
      <p:pic>
        <p:nvPicPr>
          <p:cNvPr id="18436" name="Picture 4" descr="12 (1) (1) (1) (1) (1) (1) (1) (1)"/>
          <p:cNvPicPr>
            <a:picLocks noChangeAspect="1"/>
          </p:cNvPicPr>
          <p:nvPr/>
        </p:nvPicPr>
        <p:blipFill>
          <a:blip r:embed="rId2"/>
          <a:stretch>
            <a:fillRect/>
          </a:stretch>
        </p:blipFill>
        <p:spPr>
          <a:xfrm>
            <a:off x="5880100" y="1077913"/>
            <a:ext cx="4754563" cy="5472112"/>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19458" name="MH_PageTitle"/>
          <p:cNvSpPr/>
          <p:nvPr/>
        </p:nvSpPr>
        <p:spPr>
          <a:xfrm>
            <a:off x="1847850" y="-212725"/>
            <a:ext cx="7886700" cy="1323975"/>
          </a:xfrm>
          <a:prstGeom prst="rect">
            <a:avLst/>
          </a:prstGeom>
          <a:noFill/>
          <a:ln w="9525">
            <a:noFill/>
          </a:ln>
        </p:spPr>
        <p:txBody>
          <a:bodyPr anchor="ctr" anchorCtr="0"/>
          <a:p>
            <a:pPr eaLnBrk="0" hangingPunct="0"/>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2015年3月17日富川县廉租房旁一工地塔吊发生侧翻事故1人死亡</a:t>
            </a:r>
            <a:br>
              <a:rPr lang="zh-CN" altLang="en-US" sz="2000" dirty="0">
                <a:solidFill>
                  <a:srgbClr val="000000"/>
                </a:solidFill>
                <a:latin typeface="Arial" panose="020B0604020202020204" pitchFamily="34" charset="0"/>
                <a:ea typeface="宋体" panose="02010600030101010101" pitchFamily="2" charset="-122"/>
                <a:sym typeface="Franklin Gothic Book" panose="020B0503020102020204" pitchFamily="34" charset="0"/>
              </a:rPr>
            </a:br>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据目击者称可能是违章操作</a:t>
            </a:r>
            <a:br>
              <a:rPr lang="zh-CN" altLang="en-US" sz="2000" dirty="0">
                <a:solidFill>
                  <a:srgbClr val="000000"/>
                </a:solidFill>
                <a:latin typeface="Arial" panose="020B0604020202020204" pitchFamily="34" charset="0"/>
                <a:ea typeface="宋体" panose="02010600030101010101" pitchFamily="2" charset="-122"/>
                <a:sym typeface="Franklin Gothic Book" panose="020B0503020102020204" pitchFamily="34" charset="0"/>
              </a:rPr>
            </a:br>
            <a:endPar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9459" name="Picture 3" descr="12 (1) (1) (1) (1) (1) (1) (1) (1) (1) (1) (1) (1) (1) (1) (1) (1) (1)"/>
          <p:cNvPicPr>
            <a:picLocks noChangeAspect="1"/>
          </p:cNvPicPr>
          <p:nvPr/>
        </p:nvPicPr>
        <p:blipFill>
          <a:blip r:embed="rId1"/>
          <a:stretch>
            <a:fillRect/>
          </a:stretch>
        </p:blipFill>
        <p:spPr>
          <a:xfrm>
            <a:off x="1558925" y="849313"/>
            <a:ext cx="4537075" cy="5689600"/>
          </a:xfrm>
          <a:prstGeom prst="rect">
            <a:avLst/>
          </a:prstGeom>
          <a:noFill/>
          <a:ln w="9525">
            <a:noFill/>
          </a:ln>
        </p:spPr>
      </p:pic>
      <p:pic>
        <p:nvPicPr>
          <p:cNvPr id="19460" name="Picture 4" descr="12 (1) (1) (1) (1) (1) (1) (1) (1) (1) (1) (1) (1) (1) (1) (1) (1) (1) (1)"/>
          <p:cNvPicPr>
            <a:picLocks noChangeAspect="1"/>
          </p:cNvPicPr>
          <p:nvPr/>
        </p:nvPicPr>
        <p:blipFill>
          <a:blip r:embed="rId2"/>
          <a:stretch>
            <a:fillRect/>
          </a:stretch>
        </p:blipFill>
        <p:spPr>
          <a:xfrm>
            <a:off x="6203950" y="849313"/>
            <a:ext cx="4464050" cy="56896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20482" name="MH_PageTitle"/>
          <p:cNvSpPr/>
          <p:nvPr/>
        </p:nvSpPr>
        <p:spPr>
          <a:xfrm>
            <a:off x="1860550" y="-168275"/>
            <a:ext cx="7886700" cy="1006475"/>
          </a:xfrm>
          <a:prstGeom prst="rect">
            <a:avLst/>
          </a:prstGeom>
          <a:noFill/>
          <a:ln w="9525">
            <a:noFill/>
          </a:ln>
        </p:spPr>
        <p:txBody>
          <a:bodyPr anchor="ctr" anchorCtr="0"/>
          <a:p>
            <a:pPr eaLnBrk="0" hangingPunct="0"/>
            <a:r>
              <a:rPr lang="en-US" altLang="zh-CN" sz="20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2015-3-23 </a:t>
            </a:r>
            <a:r>
              <a:rPr lang="zh-CN" altLang="en-US" sz="20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江苏省江阴市发生塔吊事故 司机当场死亡</a:t>
            </a:r>
            <a:br>
              <a:rPr lang="zh-CN" altLang="en-US" sz="2000">
                <a:solidFill>
                  <a:srgbClr val="000000"/>
                </a:solidFill>
                <a:latin typeface="Arial" panose="020B0604020202020204" pitchFamily="34" charset="0"/>
                <a:ea typeface="宋体" panose="02010600030101010101" pitchFamily="2" charset="-122"/>
                <a:sym typeface="Franklin Gothic Book" panose="020B0503020102020204" pitchFamily="34" charset="0"/>
              </a:rPr>
            </a:br>
            <a:r>
              <a:rPr lang="zh-CN" altLang="en-US" sz="20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违章超重吊起成捆重物导致塔吊断裂</a:t>
            </a:r>
            <a:endParaRPr lang="zh-CN" altLang="en-US" sz="20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0483" name="Picture 3" descr="12 (1) (1) (1) (1) (1) (1) (1) (1) (1)"/>
          <p:cNvPicPr>
            <a:picLocks noChangeAspect="1"/>
          </p:cNvPicPr>
          <p:nvPr/>
        </p:nvPicPr>
        <p:blipFill>
          <a:blip r:embed="rId1"/>
          <a:stretch>
            <a:fillRect/>
          </a:stretch>
        </p:blipFill>
        <p:spPr>
          <a:xfrm>
            <a:off x="1558925" y="909638"/>
            <a:ext cx="4248150" cy="2517775"/>
          </a:xfrm>
          <a:prstGeom prst="rect">
            <a:avLst/>
          </a:prstGeom>
          <a:noFill/>
          <a:ln w="9525">
            <a:noFill/>
          </a:ln>
        </p:spPr>
      </p:pic>
      <p:pic>
        <p:nvPicPr>
          <p:cNvPr id="20484" name="Picture 4" descr="12 (1) (1) (1) (1) (1) (1) (1) (1) (1) (1)"/>
          <p:cNvPicPr>
            <a:picLocks noChangeAspect="1"/>
          </p:cNvPicPr>
          <p:nvPr/>
        </p:nvPicPr>
        <p:blipFill>
          <a:blip r:embed="rId2"/>
          <a:stretch>
            <a:fillRect/>
          </a:stretch>
        </p:blipFill>
        <p:spPr>
          <a:xfrm>
            <a:off x="5880100" y="911225"/>
            <a:ext cx="4752975" cy="2520950"/>
          </a:xfrm>
          <a:prstGeom prst="rect">
            <a:avLst/>
          </a:prstGeom>
          <a:noFill/>
          <a:ln w="9525">
            <a:noFill/>
          </a:ln>
        </p:spPr>
      </p:pic>
      <p:pic>
        <p:nvPicPr>
          <p:cNvPr id="20485" name="Picture 5" descr="12 (1) (1) (1) (1) (1) (1) (1) (1) (1) (1) (1)"/>
          <p:cNvPicPr>
            <a:picLocks noChangeAspect="1"/>
          </p:cNvPicPr>
          <p:nvPr/>
        </p:nvPicPr>
        <p:blipFill>
          <a:blip r:embed="rId3"/>
          <a:stretch>
            <a:fillRect/>
          </a:stretch>
        </p:blipFill>
        <p:spPr>
          <a:xfrm>
            <a:off x="1558925" y="3502025"/>
            <a:ext cx="4248150" cy="3313113"/>
          </a:xfrm>
          <a:prstGeom prst="rect">
            <a:avLst/>
          </a:prstGeom>
          <a:noFill/>
          <a:ln w="9525">
            <a:noFill/>
          </a:ln>
        </p:spPr>
      </p:pic>
      <p:pic>
        <p:nvPicPr>
          <p:cNvPr id="20486" name="Picture 6" descr="12 (1) (1) (1) (1) (1) (1) (1) (1) (1) (1) (1) (1)"/>
          <p:cNvPicPr>
            <a:picLocks noChangeAspect="1"/>
          </p:cNvPicPr>
          <p:nvPr/>
        </p:nvPicPr>
        <p:blipFill>
          <a:blip r:embed="rId4"/>
          <a:stretch>
            <a:fillRect/>
          </a:stretch>
        </p:blipFill>
        <p:spPr>
          <a:xfrm>
            <a:off x="5880100" y="3502025"/>
            <a:ext cx="4752975" cy="3313113"/>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21506" name="MH_PageTitle"/>
          <p:cNvSpPr/>
          <p:nvPr/>
        </p:nvSpPr>
        <p:spPr>
          <a:xfrm>
            <a:off x="1774825" y="-239712"/>
            <a:ext cx="7886700" cy="1076325"/>
          </a:xfrm>
          <a:prstGeom prst="rect">
            <a:avLst/>
          </a:prstGeom>
          <a:noFill/>
          <a:ln w="9525">
            <a:noFill/>
          </a:ln>
        </p:spPr>
        <p:txBody>
          <a:bodyPr anchor="ctr" anchorCtr="0"/>
          <a:p>
            <a:pPr eaLnBrk="0" hangingPunct="0"/>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2015年3月25日下午唐山市玉田一工地塔吊折成三截致2人受伤</a:t>
            </a:r>
            <a:br>
              <a:rPr lang="zh-CN" altLang="en-US" sz="2000" dirty="0">
                <a:solidFill>
                  <a:srgbClr val="000000"/>
                </a:solidFill>
                <a:latin typeface="Arial" panose="020B0604020202020204" pitchFamily="34" charset="0"/>
                <a:ea typeface="宋体" panose="02010600030101010101" pitchFamily="2" charset="-122"/>
                <a:sym typeface="Franklin Gothic Book" panose="020B0503020102020204" pitchFamily="34" charset="0"/>
              </a:rPr>
            </a:b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违章操作，吊重导致本次事故的发生</a:t>
            </a:r>
            <a:endPar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1507" name="Picture 3" descr="12 (1) (1) (1) (1) (1) (1) (1) (1) (1) (1) (1) (1) (1)"/>
          <p:cNvPicPr>
            <a:picLocks noChangeAspect="1"/>
          </p:cNvPicPr>
          <p:nvPr/>
        </p:nvPicPr>
        <p:blipFill>
          <a:blip r:embed="rId1"/>
          <a:stretch>
            <a:fillRect/>
          </a:stretch>
        </p:blipFill>
        <p:spPr>
          <a:xfrm>
            <a:off x="1558925" y="981075"/>
            <a:ext cx="4826000" cy="5832475"/>
          </a:xfrm>
          <a:prstGeom prst="rect">
            <a:avLst/>
          </a:prstGeom>
          <a:noFill/>
          <a:ln w="9525">
            <a:noFill/>
          </a:ln>
        </p:spPr>
      </p:pic>
      <p:pic>
        <p:nvPicPr>
          <p:cNvPr id="21508" name="Picture 4" descr="12 (1) (1) (1) (1) (1) (1) (1) (1) (1) (1) (1) (1) (1) (1)"/>
          <p:cNvPicPr>
            <a:picLocks noChangeAspect="1"/>
          </p:cNvPicPr>
          <p:nvPr/>
        </p:nvPicPr>
        <p:blipFill>
          <a:blip r:embed="rId2"/>
          <a:stretch>
            <a:fillRect/>
          </a:stretch>
        </p:blipFill>
        <p:spPr>
          <a:xfrm>
            <a:off x="6456363" y="981075"/>
            <a:ext cx="4160837" cy="583247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22530" name="Rectangle 2"/>
          <p:cNvSpPr/>
          <p:nvPr/>
        </p:nvSpPr>
        <p:spPr>
          <a:xfrm>
            <a:off x="1838325" y="-28575"/>
            <a:ext cx="8229600" cy="1139825"/>
          </a:xfrm>
          <a:prstGeom prst="rect">
            <a:avLst/>
          </a:prstGeom>
          <a:noFill/>
          <a:ln w="9525">
            <a:noFill/>
          </a:ln>
        </p:spPr>
        <p:txBody>
          <a:bodyPr anchor="t" anchorCtr="0"/>
          <a:p>
            <a:pPr eaLnBrk="0" hangingPunct="0"/>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2015年6月14日近十二点大化瑶族自治县的一个工地塔吊发生倒塌</a:t>
            </a:r>
            <a:br>
              <a:rPr lang="zh-CN" altLang="en-US" sz="2000" dirty="0">
                <a:solidFill>
                  <a:srgbClr val="000000"/>
                </a:solidFill>
                <a:latin typeface="Arial" panose="020B0604020202020204" pitchFamily="34" charset="0"/>
                <a:ea typeface="宋体" panose="02010600030101010101" pitchFamily="2" charset="-122"/>
                <a:sym typeface="Franklin Gothic Book" panose="020B0503020102020204" pitchFamily="34" charset="0"/>
              </a:rPr>
            </a:b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基础太单薄，被大雨冲到无人员伤亡</a:t>
            </a:r>
            <a:endPar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2531" name="Picture 3" descr="12 (1) (1) (1) (1) (1) (1) (1) (1)"/>
          <p:cNvPicPr>
            <a:picLocks noChangeAspect="1"/>
          </p:cNvPicPr>
          <p:nvPr/>
        </p:nvPicPr>
        <p:blipFill>
          <a:blip r:embed="rId1"/>
          <a:stretch>
            <a:fillRect/>
          </a:stretch>
        </p:blipFill>
        <p:spPr>
          <a:xfrm>
            <a:off x="1682750" y="1109663"/>
            <a:ext cx="4251325" cy="2519362"/>
          </a:xfrm>
          <a:prstGeom prst="rect">
            <a:avLst/>
          </a:prstGeom>
          <a:noFill/>
          <a:ln w="9525">
            <a:noFill/>
          </a:ln>
        </p:spPr>
      </p:pic>
      <p:pic>
        <p:nvPicPr>
          <p:cNvPr id="22532" name="Picture 4" descr="12 (1) (1) (1) (1) (1) (1) (1) (1)"/>
          <p:cNvPicPr>
            <a:picLocks noChangeAspect="1"/>
          </p:cNvPicPr>
          <p:nvPr/>
        </p:nvPicPr>
        <p:blipFill>
          <a:blip r:embed="rId2"/>
          <a:stretch>
            <a:fillRect/>
          </a:stretch>
        </p:blipFill>
        <p:spPr>
          <a:xfrm>
            <a:off x="5956300" y="1109663"/>
            <a:ext cx="4610100" cy="2519362"/>
          </a:xfrm>
          <a:prstGeom prst="rect">
            <a:avLst/>
          </a:prstGeom>
          <a:noFill/>
          <a:ln w="9525">
            <a:noFill/>
          </a:ln>
        </p:spPr>
      </p:pic>
      <p:pic>
        <p:nvPicPr>
          <p:cNvPr id="22533" name="Picture 5" descr="12 (1) (1) (1) (1) (1) (1) (1) (1)"/>
          <p:cNvPicPr>
            <a:picLocks noChangeAspect="1"/>
          </p:cNvPicPr>
          <p:nvPr/>
        </p:nvPicPr>
        <p:blipFill>
          <a:blip r:embed="rId3"/>
          <a:stretch>
            <a:fillRect/>
          </a:stretch>
        </p:blipFill>
        <p:spPr>
          <a:xfrm>
            <a:off x="1670050" y="3729038"/>
            <a:ext cx="4248150" cy="2809875"/>
          </a:xfrm>
          <a:prstGeom prst="rect">
            <a:avLst/>
          </a:prstGeom>
          <a:noFill/>
          <a:ln w="9525">
            <a:noFill/>
          </a:ln>
        </p:spPr>
      </p:pic>
      <p:pic>
        <p:nvPicPr>
          <p:cNvPr id="22534" name="Picture 6" descr="12 (1) (1) (1) (1) (1) (1) (1) (1)"/>
          <p:cNvPicPr>
            <a:picLocks noChangeAspect="1"/>
          </p:cNvPicPr>
          <p:nvPr/>
        </p:nvPicPr>
        <p:blipFill>
          <a:blip r:embed="rId4"/>
          <a:stretch>
            <a:fillRect/>
          </a:stretch>
        </p:blipFill>
        <p:spPr>
          <a:xfrm>
            <a:off x="5957888" y="3729038"/>
            <a:ext cx="4606925" cy="280828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p:nvPr/>
        </p:nvSpPr>
        <p:spPr>
          <a:xfrm>
            <a:off x="1954213" y="0"/>
            <a:ext cx="8229600" cy="1143000"/>
          </a:xfrm>
          <a:prstGeom prst="rect">
            <a:avLst/>
          </a:prstGeom>
          <a:noFill/>
          <a:ln w="9525">
            <a:noFill/>
          </a:ln>
        </p:spPr>
        <p:txBody>
          <a:bodyPr anchor="t" anchorCtr="0"/>
          <a:p>
            <a:pPr eaLnBrk="0" hangingPunct="0"/>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2015年8月16日下午四点左右南京外高桥附近一处工地的施工塔吊倒塌</a:t>
            </a:r>
            <a:br>
              <a:rPr lang="zh-CN" altLang="en-US" sz="2000" dirty="0">
                <a:solidFill>
                  <a:srgbClr val="000000"/>
                </a:solidFill>
                <a:latin typeface="Arial" panose="020B0604020202020204" pitchFamily="34" charset="0"/>
                <a:ea typeface="宋体" panose="02010600030101010101" pitchFamily="2" charset="-122"/>
                <a:sym typeface="Franklin Gothic Book" panose="020B0503020102020204" pitchFamily="34" charset="0"/>
              </a:rPr>
            </a:b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塔机超载作业1人当场死亡</a:t>
            </a:r>
            <a:endPar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554" name="Picture 3" descr="12 (1) (1) (1) (1) (1) (1) (1) (1) (1) (1) (1)"/>
          <p:cNvPicPr>
            <a:picLocks noChangeAspect="1"/>
          </p:cNvPicPr>
          <p:nvPr/>
        </p:nvPicPr>
        <p:blipFill>
          <a:blip r:embed="rId1"/>
          <a:stretch>
            <a:fillRect/>
          </a:stretch>
        </p:blipFill>
        <p:spPr>
          <a:xfrm>
            <a:off x="1604963" y="995363"/>
            <a:ext cx="4464050" cy="5545137"/>
          </a:xfrm>
          <a:prstGeom prst="rect">
            <a:avLst/>
          </a:prstGeom>
          <a:noFill/>
          <a:ln w="9525">
            <a:noFill/>
          </a:ln>
        </p:spPr>
      </p:pic>
      <p:pic>
        <p:nvPicPr>
          <p:cNvPr id="23555" name="Picture 4" descr="12 (1) (1) (1) (1) (1) (1) (1) (1) (1) (1) (1)"/>
          <p:cNvPicPr>
            <a:picLocks noChangeAspect="1"/>
          </p:cNvPicPr>
          <p:nvPr/>
        </p:nvPicPr>
        <p:blipFill>
          <a:blip r:embed="rId2"/>
          <a:stretch>
            <a:fillRect/>
          </a:stretch>
        </p:blipFill>
        <p:spPr>
          <a:xfrm>
            <a:off x="6069013" y="995363"/>
            <a:ext cx="4465637" cy="2665412"/>
          </a:xfrm>
          <a:prstGeom prst="rect">
            <a:avLst/>
          </a:prstGeom>
          <a:noFill/>
          <a:ln w="9525">
            <a:noFill/>
          </a:ln>
        </p:spPr>
      </p:pic>
      <p:pic>
        <p:nvPicPr>
          <p:cNvPr id="23556" name="Picture 5" descr="12 (1) (1) (1) (1) (1) (1) (1) (1) (1) (1) (1)"/>
          <p:cNvPicPr>
            <a:picLocks noChangeAspect="1"/>
          </p:cNvPicPr>
          <p:nvPr/>
        </p:nvPicPr>
        <p:blipFill>
          <a:blip r:embed="rId3"/>
          <a:stretch>
            <a:fillRect/>
          </a:stretch>
        </p:blipFill>
        <p:spPr>
          <a:xfrm>
            <a:off x="6070600" y="3659188"/>
            <a:ext cx="4459288" cy="287972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p:nvPr/>
        </p:nvSpPr>
        <p:spPr>
          <a:xfrm>
            <a:off x="1981200" y="-34925"/>
            <a:ext cx="8229600" cy="1139825"/>
          </a:xfrm>
          <a:prstGeom prst="rect">
            <a:avLst/>
          </a:prstGeom>
          <a:noFill/>
          <a:ln w="9525">
            <a:noFill/>
          </a:ln>
        </p:spPr>
        <p:txBody>
          <a:bodyPr anchor="t" anchorCtr="0"/>
          <a:p>
            <a:pPr eaLnBrk="0" hangingPunct="0"/>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2015年9月2日安徽省某工地塔机安装中发生坍塌事故</a:t>
            </a:r>
            <a:br>
              <a:rPr lang="zh-CN" altLang="en-US" sz="2000" dirty="0">
                <a:solidFill>
                  <a:srgbClr val="000000"/>
                </a:solidFill>
                <a:latin typeface="Arial" panose="020B0604020202020204" pitchFamily="34" charset="0"/>
                <a:ea typeface="宋体" panose="02010600030101010101" pitchFamily="2" charset="-122"/>
                <a:sym typeface="Franklin Gothic Book" panose="020B0503020102020204" pitchFamily="34" charset="0"/>
              </a:rPr>
            </a:b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系吊车用副钩去吊平衡臂钢丝绳断了2死1伤</a:t>
            </a:r>
            <a:endPar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578" name="Picture 3" descr="12 (1) (1) (1) (1) (1) (1) (1) (1)"/>
          <p:cNvPicPr>
            <a:picLocks noChangeAspect="1"/>
          </p:cNvPicPr>
          <p:nvPr/>
        </p:nvPicPr>
        <p:blipFill>
          <a:blip r:embed="rId1"/>
          <a:stretch>
            <a:fillRect/>
          </a:stretch>
        </p:blipFill>
        <p:spPr>
          <a:xfrm>
            <a:off x="1560513" y="884238"/>
            <a:ext cx="4464050" cy="2662237"/>
          </a:xfrm>
          <a:prstGeom prst="rect">
            <a:avLst/>
          </a:prstGeom>
          <a:noFill/>
          <a:ln w="9525">
            <a:noFill/>
          </a:ln>
        </p:spPr>
      </p:pic>
      <p:pic>
        <p:nvPicPr>
          <p:cNvPr id="24579" name="Picture 4" descr="12 (1) (1) (1) (1) (1) (1) (1) (1)"/>
          <p:cNvPicPr>
            <a:picLocks noChangeAspect="1"/>
          </p:cNvPicPr>
          <p:nvPr/>
        </p:nvPicPr>
        <p:blipFill>
          <a:blip r:embed="rId2"/>
          <a:stretch>
            <a:fillRect/>
          </a:stretch>
        </p:blipFill>
        <p:spPr>
          <a:xfrm>
            <a:off x="1560513" y="3546475"/>
            <a:ext cx="4464050" cy="2952750"/>
          </a:xfrm>
          <a:prstGeom prst="rect">
            <a:avLst/>
          </a:prstGeom>
          <a:noFill/>
          <a:ln w="9525">
            <a:noFill/>
          </a:ln>
        </p:spPr>
      </p:pic>
      <p:pic>
        <p:nvPicPr>
          <p:cNvPr id="24580" name="Picture 5" descr="12 (1) (1) (1) (1) (1) (1) (1) (1)"/>
          <p:cNvPicPr>
            <a:picLocks noChangeAspect="1"/>
          </p:cNvPicPr>
          <p:nvPr/>
        </p:nvPicPr>
        <p:blipFill>
          <a:blip r:embed="rId3"/>
          <a:stretch>
            <a:fillRect/>
          </a:stretch>
        </p:blipFill>
        <p:spPr>
          <a:xfrm>
            <a:off x="6096000" y="882650"/>
            <a:ext cx="4505325" cy="2663825"/>
          </a:xfrm>
          <a:prstGeom prst="rect">
            <a:avLst/>
          </a:prstGeom>
          <a:noFill/>
          <a:ln w="9525">
            <a:noFill/>
          </a:ln>
        </p:spPr>
      </p:pic>
      <p:pic>
        <p:nvPicPr>
          <p:cNvPr id="24581" name="Picture 6" descr="12 (1) (1) (1) (1) (1) (1) (1) (1)"/>
          <p:cNvPicPr>
            <a:picLocks noChangeAspect="1"/>
          </p:cNvPicPr>
          <p:nvPr/>
        </p:nvPicPr>
        <p:blipFill>
          <a:blip r:embed="rId4"/>
          <a:stretch>
            <a:fillRect/>
          </a:stretch>
        </p:blipFill>
        <p:spPr>
          <a:xfrm>
            <a:off x="6096000" y="3546475"/>
            <a:ext cx="4505325" cy="295275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p:nvPr/>
        </p:nvSpPr>
        <p:spPr>
          <a:xfrm>
            <a:off x="2063750" y="6350"/>
            <a:ext cx="8229600" cy="1143000"/>
          </a:xfrm>
          <a:prstGeom prst="rect">
            <a:avLst/>
          </a:prstGeom>
          <a:noFill/>
          <a:ln w="9525">
            <a:noFill/>
          </a:ln>
        </p:spPr>
        <p:txBody>
          <a:bodyPr anchor="t" anchorCtr="0"/>
          <a:p>
            <a:pPr eaLnBrk="0" hangingPunct="0"/>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2015年9月6日上午位于泸州市酒城大道三段一处建筑工地内的塔吊倒塌系操作不当无专业人员指导</a:t>
            </a:r>
            <a:endPar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5602" name="Picture 3" descr="66"/>
          <p:cNvPicPr>
            <a:picLocks noChangeAspect="1"/>
          </p:cNvPicPr>
          <p:nvPr/>
        </p:nvPicPr>
        <p:blipFill>
          <a:blip r:embed="rId1"/>
          <a:stretch>
            <a:fillRect/>
          </a:stretch>
        </p:blipFill>
        <p:spPr>
          <a:xfrm>
            <a:off x="1560513" y="982663"/>
            <a:ext cx="4464050" cy="5759450"/>
          </a:xfrm>
          <a:prstGeom prst="rect">
            <a:avLst/>
          </a:prstGeom>
          <a:noFill/>
          <a:ln w="9525">
            <a:noFill/>
          </a:ln>
        </p:spPr>
      </p:pic>
      <p:pic>
        <p:nvPicPr>
          <p:cNvPr id="25603" name="Picture 4" descr="66"/>
          <p:cNvPicPr>
            <a:picLocks noChangeAspect="1"/>
          </p:cNvPicPr>
          <p:nvPr/>
        </p:nvPicPr>
        <p:blipFill>
          <a:blip r:embed="rId2"/>
          <a:stretch>
            <a:fillRect/>
          </a:stretch>
        </p:blipFill>
        <p:spPr>
          <a:xfrm>
            <a:off x="6026150" y="981075"/>
            <a:ext cx="4584700" cy="2808288"/>
          </a:xfrm>
          <a:prstGeom prst="rect">
            <a:avLst/>
          </a:prstGeom>
          <a:noFill/>
          <a:ln w="9525">
            <a:noFill/>
          </a:ln>
        </p:spPr>
      </p:pic>
      <p:pic>
        <p:nvPicPr>
          <p:cNvPr id="25604" name="Picture 5" descr="66"/>
          <p:cNvPicPr>
            <a:picLocks noChangeAspect="1"/>
          </p:cNvPicPr>
          <p:nvPr/>
        </p:nvPicPr>
        <p:blipFill>
          <a:blip r:embed="rId3"/>
          <a:stretch>
            <a:fillRect/>
          </a:stretch>
        </p:blipFill>
        <p:spPr>
          <a:xfrm>
            <a:off x="6024563" y="3790950"/>
            <a:ext cx="4587875" cy="295275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26626" name="标题 1"/>
          <p:cNvSpPr/>
          <p:nvPr/>
        </p:nvSpPr>
        <p:spPr>
          <a:xfrm>
            <a:off x="1711325" y="26988"/>
            <a:ext cx="7283450" cy="630237"/>
          </a:xfrm>
          <a:prstGeom prst="rect">
            <a:avLst/>
          </a:prstGeom>
          <a:noFill/>
          <a:ln w="9525">
            <a:noFill/>
          </a:ln>
        </p:spPr>
        <p:txBody>
          <a:bodyPr anchor="t" anchorCtr="0"/>
          <a:p>
            <a:pPr eaLnBrk="0" hangingPunct="0"/>
            <a:r>
              <a:rPr lang="zh-CN" altLang="en-US" sz="3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江阴市凤凰凯旋门顶升作业时失稳</a:t>
            </a:r>
            <a:endParaRPr lang="zh-CN" altLang="en-US" sz="3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28" name="Rectangle 1"/>
          <p:cNvSpPr/>
          <p:nvPr/>
        </p:nvSpPr>
        <p:spPr>
          <a:xfrm>
            <a:off x="6856730" y="1931035"/>
            <a:ext cx="4904740" cy="2614295"/>
          </a:xfrm>
          <a:prstGeom prst="rect">
            <a:avLst/>
          </a:prstGeom>
          <a:noFill/>
          <a:ln w="9525">
            <a:noFill/>
          </a:ln>
        </p:spPr>
        <p:txBody>
          <a:bodyPr wrap="square" bIns="0" anchor="ctr" anchorCtr="0">
            <a:noAutofit/>
          </a:bodyPr>
          <a:p>
            <a:pPr indent="508000" eaLnBrk="0" hangingPunct="0"/>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2014</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年</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2</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月</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22</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日下午</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16</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时</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30</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分左右，江阴市先锋建筑有限责任公司的</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1</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名塔吊司机、</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3</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名安装拆卸工人，在江阴市凤凰凯旋门</a:t>
            </a:r>
            <a:r>
              <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rPr>
              <a:t>A</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地块工程工地</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2#</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楼</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2#</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塔吊操作平台上进行第</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9 </a:t>
            </a:r>
            <a:r>
              <a:rPr lang="zh-CN" altLang="en-US"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节</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标准节的顶升作业。正在顶升作业时套架以上部分突然失稳下落，上层操作平台上的</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3</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名操作人员随即从</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36</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米的高空坠落，</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1</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人当场死亡，</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2</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名重伤送医院抢救无效于晚上</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19</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en-US" altLang="zh-CN" dirty="0">
                <a:solidFill>
                  <a:srgbClr val="000000"/>
                </a:solidFill>
                <a:latin typeface="黑体" panose="02010609060101010101" pitchFamily="49" charset="-122"/>
                <a:ea typeface="黑体" panose="02010609060101010101" pitchFamily="49" charset="-122"/>
                <a:sym typeface="Times New Roman" panose="02020603050405020304" pitchFamily="18" charset="0"/>
              </a:rPr>
              <a:t>30</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死亡。塔吊司机在起吊完标准节后，从操作室出来下到下层操作平台上，帮助扶标准节安装没有坠落下来，无生命危险。</a:t>
            </a:r>
            <a:endParaRPr lang="zh-CN" altLang="en-US" b="1"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26629" name="矩形 1"/>
          <p:cNvSpPr/>
          <p:nvPr/>
        </p:nvSpPr>
        <p:spPr>
          <a:xfrm>
            <a:off x="7031990" y="4854575"/>
            <a:ext cx="4816475" cy="1652270"/>
          </a:xfrm>
          <a:prstGeom prst="rect">
            <a:avLst/>
          </a:prstGeom>
          <a:noFill/>
          <a:ln w="9525">
            <a:noFill/>
          </a:ln>
        </p:spPr>
        <p:txBody>
          <a:bodyPr wrap="square" anchor="t" anchorCtr="0">
            <a:noAutofit/>
          </a:bodyPr>
          <a:p>
            <a:pPr indent="406400" eaLnBrk="0" hangingPunct="0"/>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经初步查证，该工程未办理安监手续，无施工许可证，未办理起重设备产权登记、起重设备安装告知，无专业安装单位安装，无起重机械安装专项施工方案，是一起典型的非法、违法工程</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a:t>
            </a:r>
            <a:endPar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Picture 2" descr="C:\Users\babby\Desktop\20140227003.jpg"/>
          <p:cNvPicPr>
            <a:picLocks noChangeAspect="1"/>
          </p:cNvPicPr>
          <p:nvPr/>
        </p:nvPicPr>
        <p:blipFill>
          <a:blip r:embed="rId1"/>
          <a:srcRect r="-27"/>
          <a:stretch>
            <a:fillRect/>
          </a:stretch>
        </p:blipFill>
        <p:spPr>
          <a:xfrm>
            <a:off x="1698625" y="1216025"/>
            <a:ext cx="5124450" cy="4746625"/>
          </a:xfrm>
          <a:prstGeom prst="rect">
            <a:avLst/>
          </a:prstGeom>
          <a:noFill/>
          <a:ln w="9525">
            <a:noFill/>
          </a:ln>
        </p:spPr>
      </p:pic>
      <p:sp>
        <p:nvSpPr>
          <p:cNvPr id="26630" name="Rectangle 2"/>
          <p:cNvSpPr/>
          <p:nvPr/>
        </p:nvSpPr>
        <p:spPr>
          <a:xfrm>
            <a:off x="6378575" y="1011238"/>
            <a:ext cx="4786313" cy="411162"/>
          </a:xfrm>
          <a:prstGeom prst="rect">
            <a:avLst/>
          </a:prstGeom>
          <a:noFill/>
          <a:ln w="9525">
            <a:noFill/>
          </a:ln>
        </p:spPr>
        <p:txBody>
          <a:bodyPr wrap="square" anchor="ctr" anchorCtr="0"/>
          <a:p>
            <a:pPr algn="ctr" eaLnBrk="0" hangingPunct="0"/>
            <a:br>
              <a:rPr lang="zh-CN" altLang="en-US" sz="28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一、事故情况介绍</a:t>
            </a:r>
            <a:br>
              <a:rPr lang="zh-CN" altLang="en-US" sz="2800" dirty="0">
                <a:solidFill>
                  <a:srgbClr val="CC3300"/>
                </a:solidFill>
                <a:latin typeface="Arial" panose="020B0604020202020204" pitchFamily="34" charset="0"/>
                <a:ea typeface="微软雅黑" panose="020B0503020204020204" pitchFamily="34" charset="-122"/>
              </a:rPr>
            </a:br>
            <a:br>
              <a:rPr lang="zh-CN" altLang="en-US" sz="24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4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filter="wipe(up)">
                                      <p:cBhvr>
                                        <p:cTn id="7" dur="50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filter="fade">
                                      <p:cBhvr>
                                        <p:cTn id="11" dur="750"/>
                                        <p:tgtEl>
                                          <p:spTgt spid="26628"/>
                                        </p:tgtEl>
                                      </p:cBhvr>
                                    </p:animEffect>
                                    <p:set>
                                      <p:cBhvr>
                                        <p:cTn id="12" dur="1" fill="hold">
                                          <p:stCondLst>
                                            <p:cond delay="749"/>
                                          </p:stCondLst>
                                        </p:cTn>
                                        <p:tgtEl>
                                          <p:spTgt spid="266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629"/>
                                        </p:tgtEl>
                                        <p:attrNameLst>
                                          <p:attrName>style.visibility</p:attrName>
                                        </p:attrNameLst>
                                      </p:cBhvr>
                                      <p:to>
                                        <p:strVal val="visible"/>
                                      </p:to>
                                    </p:set>
                                    <p:animEffect filter="wipe(up)">
                                      <p:cBhvr>
                                        <p:cTn id="17" dur="4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ldLvl="0"/>
      <p:bldP spid="26628" grpId="1" bldLvl="0"/>
      <p:bldP spid="26629"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内容占位符 3" descr="051010491J1_lit.jpg"/>
          <p:cNvPicPr>
            <a:picLocks noChangeAspect="1"/>
          </p:cNvPicPr>
          <p:nvPr/>
        </p:nvPicPr>
        <p:blipFill>
          <a:blip r:embed="rId1"/>
          <a:stretch>
            <a:fillRect/>
          </a:stretch>
        </p:blipFill>
        <p:spPr>
          <a:xfrm>
            <a:off x="6816725" y="1268413"/>
            <a:ext cx="3311525" cy="4679950"/>
          </a:xfrm>
          <a:prstGeom prst="rect">
            <a:avLst/>
          </a:prstGeom>
          <a:noFill/>
          <a:ln w="9525">
            <a:noFill/>
          </a:ln>
        </p:spPr>
      </p:pic>
      <p:sp>
        <p:nvSpPr>
          <p:cNvPr id="27651" name="矩形 3"/>
          <p:cNvSpPr/>
          <p:nvPr/>
        </p:nvSpPr>
        <p:spPr>
          <a:xfrm>
            <a:off x="3295650" y="1408113"/>
            <a:ext cx="3240088" cy="4399915"/>
          </a:xfrm>
          <a:prstGeom prst="rect">
            <a:avLst/>
          </a:prstGeom>
          <a:noFill/>
          <a:ln w="9525">
            <a:noFill/>
          </a:ln>
        </p:spPr>
        <p:txBody>
          <a:bodyPr wrap="square" anchor="t" anchorCtr="0">
            <a:spAutoFit/>
          </a:bodyPr>
          <a:p>
            <a:pPr eaLnBrk="0" hangingPunct="0"/>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根据事故调查需要，事故调查组聘请了</a:t>
            </a:r>
            <a:r>
              <a:rPr lang="en-US"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7</a:t>
            </a:r>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名专家成立专家组，分析事故发生的技术原因，形成了事故技术分析意见。事故调查组认真开展现场勘察、技术分析、调查取证和综合分析，查明了事故发生的经过、原因、应急救援、人员伤亡和直接经济损失情况，认定了事故性质和责任，提出了对有关责任人员及责任单位的处理建议和事故防范及整改措施建议。现将有关情况报告如下：</a:t>
            </a:r>
            <a:endParaRPr lang="zh-CN" altLang="en-US" dirty="0">
              <a:latin typeface="Arial" panose="020B0604020202020204" pitchFamily="34" charset="0"/>
              <a:ea typeface="宋体" panose="02010600030101010101" pitchFamily="2" charset="-122"/>
            </a:endParaRPr>
          </a:p>
        </p:txBody>
      </p:sp>
      <p:sp>
        <p:nvSpPr>
          <p:cNvPr id="2" name="Rectangle 2"/>
          <p:cNvSpPr/>
          <p:nvPr/>
        </p:nvSpPr>
        <p:spPr>
          <a:xfrm>
            <a:off x="2292350" y="892175"/>
            <a:ext cx="4786313" cy="412750"/>
          </a:xfrm>
          <a:prstGeom prst="rect">
            <a:avLst/>
          </a:prstGeom>
          <a:noFill/>
          <a:ln w="9525">
            <a:noFill/>
          </a:ln>
        </p:spPr>
        <p:txBody>
          <a:bodyPr wrap="square" anchor="ctr" anchorCtr="0"/>
          <a:p>
            <a:pPr algn="ctr" eaLnBrk="0" hangingPunct="0"/>
            <a:br>
              <a:rPr lang="zh-CN" altLang="en-US" sz="28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二、事故调查处理</a:t>
            </a:r>
            <a:br>
              <a:rPr lang="zh-CN" altLang="en-US" sz="2800" dirty="0">
                <a:solidFill>
                  <a:srgbClr val="CC3300"/>
                </a:solidFill>
                <a:latin typeface="Arial" panose="020B0604020202020204" pitchFamily="34" charset="0"/>
                <a:ea typeface="微软雅黑" panose="020B0503020204020204" pitchFamily="34" charset="-122"/>
              </a:rPr>
            </a:br>
            <a:br>
              <a:rPr lang="zh-CN" altLang="en-US" sz="24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4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filter="fade">
                                      <p:cBhvr>
                                        <p:cTn id="7" dur="10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filter="fade">
                                      <p:cBhvr>
                                        <p:cTn id="11" dur="750"/>
                                        <p:tgtEl>
                                          <p:spTgt spid="27651"/>
                                        </p:tgtEl>
                                      </p:cBhvr>
                                    </p:animEffect>
                                    <p:set>
                                      <p:cBhvr>
                                        <p:cTn id="12" dur="1" fill="hold">
                                          <p:stCondLst>
                                            <p:cond delay="749"/>
                                          </p:stCondLst>
                                        </p:cTn>
                                        <p:tgtEl>
                                          <p:spTgt spid="276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filter="fade">
                                      <p:cBhvr>
                                        <p:cTn id="16" dur="500"/>
                                        <p:tgtEl>
                                          <p:spTgt spid="27650"/>
                                        </p:tgtEl>
                                      </p:cBhvr>
                                    </p:animEffect>
                                    <p:set>
                                      <p:cBhvr>
                                        <p:cTn id="17" dur="1" fill="hold">
                                          <p:stCondLst>
                                            <p:cond delay="499"/>
                                          </p:stCondLst>
                                        </p:cTn>
                                        <p:tgtEl>
                                          <p:spTgt spid="276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ldLvl="0"/>
      <p:bldP spid="27651" grpId="1"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矩形 4"/>
          <p:cNvSpPr/>
          <p:nvPr/>
        </p:nvSpPr>
        <p:spPr>
          <a:xfrm>
            <a:off x="2820988" y="1730375"/>
            <a:ext cx="3860800" cy="368300"/>
          </a:xfrm>
          <a:prstGeom prst="rect">
            <a:avLst/>
          </a:prstGeom>
          <a:noFill/>
          <a:ln w="9525">
            <a:noFill/>
          </a:ln>
        </p:spPr>
        <p:txBody>
          <a:bodyPr wrap="none" anchor="t" anchorCtr="0">
            <a:spAutoFit/>
          </a:bodyPr>
          <a:p>
            <a:pPr eaLnBrk="0" hangingPunct="0"/>
            <a:r>
              <a:rPr lang="zh-CN" altLang="en-US" b="1" dirty="0">
                <a:solidFill>
                  <a:srgbClr val="FF0000"/>
                </a:solidFill>
                <a:latin typeface="Arial" panose="020B0604020202020204" pitchFamily="34" charset="0"/>
                <a:ea typeface="宋体" panose="02010600030101010101" pitchFamily="2" charset="-122"/>
                <a:sym typeface="Arial" panose="020B0604020202020204" pitchFamily="34" charset="0"/>
              </a:rPr>
              <a:t>（一）工程概况和工程报批手续情况</a:t>
            </a:r>
            <a:endPar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pic>
        <p:nvPicPr>
          <p:cNvPr id="2" name="内容占位符 3" descr="051010491J1_lit.jpg"/>
          <p:cNvPicPr>
            <a:picLocks noChangeAspect="1"/>
          </p:cNvPicPr>
          <p:nvPr/>
        </p:nvPicPr>
        <p:blipFill>
          <a:blip r:embed="rId1"/>
          <a:stretch>
            <a:fillRect/>
          </a:stretch>
        </p:blipFill>
        <p:spPr>
          <a:xfrm>
            <a:off x="6959600" y="1158875"/>
            <a:ext cx="3313113" cy="4679950"/>
          </a:xfrm>
          <a:prstGeom prst="rect">
            <a:avLst/>
          </a:prstGeom>
          <a:noFill/>
          <a:ln w="9525">
            <a:noFill/>
          </a:ln>
        </p:spPr>
      </p:pic>
      <p:sp>
        <p:nvSpPr>
          <p:cNvPr id="28676" name="矩形 6"/>
          <p:cNvSpPr/>
          <p:nvPr/>
        </p:nvSpPr>
        <p:spPr>
          <a:xfrm>
            <a:off x="2851150" y="2317750"/>
            <a:ext cx="3937000" cy="645160"/>
          </a:xfrm>
          <a:prstGeom prst="rect">
            <a:avLst/>
          </a:prstGeom>
          <a:noFill/>
          <a:ln w="9525">
            <a:noFill/>
          </a:ln>
        </p:spPr>
        <p:txBody>
          <a:bodyPr wrap="square" anchor="t" anchorCtr="0">
            <a:spAutoFit/>
          </a:bodyPr>
          <a:p>
            <a:pPr eaLnBrk="0" hangingPunct="0"/>
            <a:r>
              <a:rPr lang="zh-CN" altLang="en-US" b="1" dirty="0">
                <a:solidFill>
                  <a:srgbClr val="000000"/>
                </a:solidFill>
                <a:latin typeface="Arial" panose="020B0604020202020204" pitchFamily="34" charset="0"/>
                <a:ea typeface="宋体" panose="02010600030101010101" pitchFamily="2" charset="-122"/>
                <a:sym typeface="Arial" panose="020B0604020202020204" pitchFamily="34" charset="0"/>
              </a:rPr>
              <a:t>（二）事故有关单位基本情况和资质情况</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8677" name="矩形 7"/>
          <p:cNvSpPr/>
          <p:nvPr/>
        </p:nvSpPr>
        <p:spPr>
          <a:xfrm>
            <a:off x="2819400" y="2978150"/>
            <a:ext cx="3630930" cy="368300"/>
          </a:xfrm>
          <a:prstGeom prst="rect">
            <a:avLst/>
          </a:prstGeom>
          <a:noFill/>
          <a:ln w="9525">
            <a:noFill/>
          </a:ln>
        </p:spPr>
        <p:txBody>
          <a:bodyPr wrap="none" anchor="t" anchorCtr="0">
            <a:spAutoFit/>
          </a:bodyPr>
          <a:p>
            <a:pPr eaLnBrk="0" hangingPunct="0"/>
            <a:r>
              <a:rPr lang="zh-CN" altLang="en-US" b="1" dirty="0">
                <a:solidFill>
                  <a:srgbClr val="000000"/>
                </a:solidFill>
                <a:latin typeface="Arial" panose="020B0604020202020204" pitchFamily="34" charset="0"/>
                <a:ea typeface="宋体" panose="02010600030101010101" pitchFamily="2" charset="-122"/>
                <a:sym typeface="Arial" panose="020B0604020202020204" pitchFamily="34" charset="0"/>
              </a:rPr>
              <a:t>（三）工程招投标和合同签订情况</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8678" name="矩形 8"/>
          <p:cNvSpPr/>
          <p:nvPr/>
        </p:nvSpPr>
        <p:spPr>
          <a:xfrm>
            <a:off x="2819400" y="3602038"/>
            <a:ext cx="1791970" cy="368300"/>
          </a:xfrm>
          <a:prstGeom prst="rect">
            <a:avLst/>
          </a:prstGeom>
          <a:noFill/>
          <a:ln w="9525">
            <a:noFill/>
          </a:ln>
        </p:spPr>
        <p:txBody>
          <a:bodyPr wrap="none" anchor="t" anchorCtr="0">
            <a:spAutoFit/>
          </a:bodyPr>
          <a:p>
            <a:pPr eaLnBrk="0" hangingPunct="0"/>
            <a:r>
              <a:rPr lang="zh-CN" altLang="en-US" b="1" dirty="0">
                <a:solidFill>
                  <a:srgbClr val="000000"/>
                </a:solidFill>
                <a:latin typeface="Arial" panose="020B0604020202020204" pitchFamily="34" charset="0"/>
                <a:ea typeface="宋体" panose="02010600030101010101" pitchFamily="2" charset="-122"/>
                <a:sym typeface="Arial" panose="020B0604020202020204" pitchFamily="34" charset="0"/>
              </a:rPr>
              <a:t>（四）监管情况</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8679" name="矩形 9"/>
          <p:cNvSpPr/>
          <p:nvPr/>
        </p:nvSpPr>
        <p:spPr>
          <a:xfrm>
            <a:off x="2790825" y="4152900"/>
            <a:ext cx="3401060" cy="368300"/>
          </a:xfrm>
          <a:prstGeom prst="rect">
            <a:avLst/>
          </a:prstGeom>
          <a:noFill/>
          <a:ln w="9525">
            <a:noFill/>
          </a:ln>
        </p:spPr>
        <p:txBody>
          <a:bodyPr wrap="none" anchor="t" anchorCtr="0">
            <a:spAutoFit/>
          </a:bodyPr>
          <a:p>
            <a:pPr eaLnBrk="0" hangingPunct="0"/>
            <a:r>
              <a:rPr lang="zh-CN" altLang="en-US" b="1" dirty="0">
                <a:solidFill>
                  <a:srgbClr val="FF0000"/>
                </a:solidFill>
                <a:latin typeface="Arial" panose="020B0604020202020204" pitchFamily="34" charset="0"/>
                <a:ea typeface="宋体" panose="02010600030101010101" pitchFamily="2" charset="-122"/>
                <a:sym typeface="Arial" panose="020B0604020202020204" pitchFamily="34" charset="0"/>
              </a:rPr>
              <a:t>（五）事故经过和应急处置情况</a:t>
            </a:r>
            <a:endPar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
        <p:nvSpPr>
          <p:cNvPr id="3" name="Rectangle 2"/>
          <p:cNvSpPr/>
          <p:nvPr/>
        </p:nvSpPr>
        <p:spPr>
          <a:xfrm>
            <a:off x="2117725" y="892175"/>
            <a:ext cx="4786313" cy="412750"/>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二、事故调查处理</a:t>
            </a:r>
            <a:endParaRPr lang="zh-CN" altLang="en-US" sz="24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filter="wipe(up)">
                                      <p:cBhvr>
                                        <p:cTn id="7" dur="500"/>
                                        <p:tgtEl>
                                          <p:spTgt spid="2867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filter="wipe(up)">
                                      <p:cBhvr>
                                        <p:cTn id="11" dur="500"/>
                                        <p:tgtEl>
                                          <p:spTgt spid="2867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8677"/>
                                        </p:tgtEl>
                                        <p:attrNameLst>
                                          <p:attrName>style.visibility</p:attrName>
                                        </p:attrNameLst>
                                      </p:cBhvr>
                                      <p:to>
                                        <p:strVal val="visible"/>
                                      </p:to>
                                    </p:set>
                                    <p:animEffect filter="wipe(up)">
                                      <p:cBhvr>
                                        <p:cTn id="15" dur="500"/>
                                        <p:tgtEl>
                                          <p:spTgt spid="2867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8678"/>
                                        </p:tgtEl>
                                        <p:attrNameLst>
                                          <p:attrName>style.visibility</p:attrName>
                                        </p:attrNameLst>
                                      </p:cBhvr>
                                      <p:to>
                                        <p:strVal val="visible"/>
                                      </p:to>
                                    </p:set>
                                    <p:animEffect filter="wipe(up)">
                                      <p:cBhvr>
                                        <p:cTn id="19" dur="500"/>
                                        <p:tgtEl>
                                          <p:spTgt spid="2867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8679"/>
                                        </p:tgtEl>
                                        <p:attrNameLst>
                                          <p:attrName>style.visibility</p:attrName>
                                        </p:attrNameLst>
                                      </p:cBhvr>
                                      <p:to>
                                        <p:strVal val="visible"/>
                                      </p:to>
                                    </p:set>
                                    <p:animEffect filter="wipe(up)">
                                      <p:cBhvr>
                                        <p:cTn id="23"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ldLvl="0"/>
      <p:bldP spid="28676" grpId="0" bldLvl="0"/>
      <p:bldP spid="28677" grpId="0" bldLvl="0"/>
      <p:bldP spid="28678" grpId="0" bldLvl="0"/>
      <p:bldP spid="28679"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Picture 2" descr="C:\Users\babby\Desktop\201308241106393535.jpg"/>
          <p:cNvPicPr>
            <a:picLocks noChangeAspect="1"/>
          </p:cNvPicPr>
          <p:nvPr/>
        </p:nvPicPr>
        <p:blipFill>
          <a:blip r:embed="rId1"/>
          <a:stretch>
            <a:fillRect/>
          </a:stretch>
        </p:blipFill>
        <p:spPr>
          <a:xfrm>
            <a:off x="3838575" y="2540000"/>
            <a:ext cx="6046788" cy="3990975"/>
          </a:xfrm>
          <a:prstGeom prst="rect">
            <a:avLst/>
          </a:prstGeom>
          <a:noFill/>
          <a:ln w="9525">
            <a:noFill/>
          </a:ln>
        </p:spPr>
      </p:pic>
      <p:sp>
        <p:nvSpPr>
          <p:cNvPr id="29699" name="矩形 3"/>
          <p:cNvSpPr/>
          <p:nvPr/>
        </p:nvSpPr>
        <p:spPr>
          <a:xfrm>
            <a:off x="3243263" y="619125"/>
            <a:ext cx="6815137" cy="1938020"/>
          </a:xfrm>
          <a:prstGeom prst="rect">
            <a:avLst/>
          </a:prstGeom>
          <a:noFill/>
          <a:ln w="9525">
            <a:noFill/>
          </a:ln>
        </p:spPr>
        <p:txBody>
          <a:bodyPr wrap="square" anchor="t" anchorCtr="0">
            <a:spAutoFit/>
          </a:bodyPr>
          <a:p>
            <a:pPr eaLnBrk="0" hangingPunct="0"/>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江阴市凤凰凯旋门</a:t>
            </a:r>
            <a:r>
              <a:rPr lang="en-US"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A</a:t>
            </a:r>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地块位于江阴市梅园路东、中山路西、通运路北侧，总建筑面积约</a:t>
            </a:r>
            <a:r>
              <a:rPr lang="en-US"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75000</a:t>
            </a:r>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平方米，主要为</a:t>
            </a:r>
            <a:r>
              <a:rPr lang="en-US"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A1#-A5#</a:t>
            </a:r>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共</a:t>
            </a:r>
            <a:r>
              <a:rPr lang="en-US"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5</a:t>
            </a:r>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幢</a:t>
            </a:r>
            <a:r>
              <a:rPr lang="en-US"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28</a:t>
            </a:r>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层的建筑和</a:t>
            </a:r>
            <a:r>
              <a:rPr lang="en-US"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2</a:t>
            </a:r>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层地下室，建设总投资</a:t>
            </a:r>
            <a:r>
              <a:rPr lang="en-US"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16310</a:t>
            </a:r>
            <a:r>
              <a:rPr lang="zh-CN" altLang="en-US" sz="2000" dirty="0">
                <a:solidFill>
                  <a:srgbClr val="000000"/>
                </a:solidFill>
                <a:latin typeface="黑体" panose="02010609060101010101" pitchFamily="49" charset="-122"/>
                <a:ea typeface="黑体" panose="02010609060101010101" pitchFamily="49" charset="-122"/>
                <a:sym typeface="黑体" panose="02010609060101010101" pitchFamily="49" charset="-122"/>
              </a:rPr>
              <a:t>万元人民币。工程建设单位为江阴顺嘉置业有限公司。经查，该工程至事故发生时，建设单位</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尚未取得施工许可，亦未办理施工安监</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质监等手续。</a:t>
            </a:r>
            <a:endParaRPr lang="zh-CN" altLang="en-US" dirty="0">
              <a:latin typeface="Arial" panose="020B0604020202020204" pitchFamily="34" charset="0"/>
              <a:ea typeface="宋体" panose="02010600030101010101" pitchFamily="2" charset="-122"/>
            </a:endParaRPr>
          </a:p>
        </p:txBody>
      </p:sp>
      <p:sp>
        <p:nvSpPr>
          <p:cNvPr id="2" name="矩形 2"/>
          <p:cNvSpPr/>
          <p:nvPr/>
        </p:nvSpPr>
        <p:spPr>
          <a:xfrm>
            <a:off x="3243263" y="177800"/>
            <a:ext cx="5570537" cy="460375"/>
          </a:xfrm>
          <a:prstGeom prst="rect">
            <a:avLst/>
          </a:prstGeom>
          <a:noFill/>
          <a:ln w="9525">
            <a:noFill/>
          </a:ln>
        </p:spPr>
        <p:txBody>
          <a:bodyPr wrap="square" anchor="t" anchorCtr="0">
            <a:spAutoFit/>
          </a:bodyPr>
          <a:p>
            <a:pPr eaLnBrk="0" hangingPunct="0"/>
            <a:r>
              <a:rPr lang="zh-CN" altLang="en-US" sz="2400" b="1" dirty="0">
                <a:solidFill>
                  <a:srgbClr val="FF0000"/>
                </a:solidFill>
                <a:latin typeface="Arial" panose="020B0604020202020204" pitchFamily="34" charset="0"/>
                <a:ea typeface="宋体" panose="02010600030101010101" pitchFamily="2" charset="-122"/>
                <a:sym typeface="Arial" panose="020B0604020202020204" pitchFamily="34" charset="0"/>
              </a:rPr>
              <a:t>（一）工程概况和工程报批手续情况</a:t>
            </a:r>
            <a:endParaRPr lang="zh-CN" altLang="en-US" sz="240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Effect filter="fade">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filter="fade">
                                      <p:cBhvr>
                                        <p:cTn id="11" dur="500"/>
                                        <p:tgtEl>
                                          <p:spTgt spid="29699"/>
                                        </p:tgtEl>
                                      </p:cBhvr>
                                    </p:animEffect>
                                    <p:set>
                                      <p:cBhvr>
                                        <p:cTn id="12" dur="1" fill="hold">
                                          <p:stCondLst>
                                            <p:cond delay="499"/>
                                          </p:stCondLst>
                                        </p:cTn>
                                        <p:tgtEl>
                                          <p:spTgt spid="296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ldLvl="0"/>
      <p:bldP spid="29699" grpId="1"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矩形 2"/>
          <p:cNvSpPr/>
          <p:nvPr/>
        </p:nvSpPr>
        <p:spPr>
          <a:xfrm>
            <a:off x="3119438" y="188913"/>
            <a:ext cx="7127875" cy="3692525"/>
          </a:xfrm>
          <a:prstGeom prst="rect">
            <a:avLst/>
          </a:prstGeom>
          <a:noFill/>
          <a:ln w="9525">
            <a:noFill/>
          </a:ln>
        </p:spPr>
        <p:txBody>
          <a:bodyPr wrap="square" anchor="t" anchorCtr="0">
            <a:spAutoFit/>
          </a:bodyPr>
          <a:p>
            <a:pPr indent="457200"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一</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事故经过</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indent="457200"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2</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月</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22</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日下午，曹承礼、夏军等</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4</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人安装塔吊，作业内容为加节至安装高度（塔吊安装承包人张惠清不在施工现场）。至下午</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16</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时</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30</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分，安装最后一节标准节，此时塔吊安装高度约</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30</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米。当作业人员操作液压油缸顶升塔吊时，塔吊回转承台以上部分瞬间快速向下落约</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3</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米，产生剧烈震动。操作平台受震动后脱落，</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3</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名在操作平台上的作业人员随操作平台坠地。</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indent="457200" eaLnBrk="0" hangingPunct="0"/>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事故发生后，</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2</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名伤员在第一时间被送往医院抢救，因伤势过重，抢救无效先后于当日死亡。</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indent="457200" eaLnBrk="0" hangingPunct="0"/>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经查，曹承礼，持建筑塔式起重机安装拆卸工资格证书，证号苏</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F072011000721</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；夏军，持建筑塔式起重机安装拆卸工资格证书，证号苏</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K072013000059</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；胡跃，持建筑塔式起重机操作资格证书，证号苏</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F042011004023</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未见王杰相关操作证书</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a:t>
            </a:r>
            <a:endParaRPr lang="zh-CN" altLang="en-US" dirty="0">
              <a:latin typeface="Arial" panose="020B0604020202020204" pitchFamily="34" charset="0"/>
              <a:ea typeface="宋体" panose="02010600030101010101" pitchFamily="2" charset="-122"/>
            </a:endParaRPr>
          </a:p>
        </p:txBody>
      </p:sp>
      <p:sp>
        <p:nvSpPr>
          <p:cNvPr id="30722" name="矩形 3"/>
          <p:cNvSpPr/>
          <p:nvPr/>
        </p:nvSpPr>
        <p:spPr>
          <a:xfrm>
            <a:off x="3000375" y="3763963"/>
            <a:ext cx="6985000" cy="2861310"/>
          </a:xfrm>
          <a:prstGeom prst="rect">
            <a:avLst/>
          </a:prstGeom>
          <a:noFill/>
          <a:ln w="9525">
            <a:noFill/>
          </a:ln>
        </p:spPr>
        <p:txBody>
          <a:bodyPr wrap="square" anchor="t" anchorCtr="0">
            <a:spAutoFit/>
          </a:bodyPr>
          <a:p>
            <a:pPr indent="457200" eaLnBrk="0" hangingPunct="0"/>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（二）应急处置情况</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indent="457200" eaLnBrk="0" hangingPunct="0"/>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事故发生后，</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江阴先锋公司立即报警并开展自救</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。接报事故后，江阴市政府立即启动应急救援预案，江阴市安监局和建设局部门负责人第一时间赶赴现场，开展现场应急处置。伤者均在第一时间送往医院抢救。</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indent="457200" eaLnBrk="0" hangingPunct="0"/>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无锡市安监局和建设局主要负责人、市监察局等部门负责人和江阴市市政府负责人快速赶赴现场，了解情况，指挥应急处置，周密部署善后处理等各项工作。至</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3</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月</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6</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日，江阴先锋公司与</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3</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名死者家属达成赔偿协议，遗体火化，死者家属全部返乡。</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全过程未出现聚众闹事等过激行为。</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2"/>
          <p:cNvSpPr/>
          <p:nvPr/>
        </p:nvSpPr>
        <p:spPr>
          <a:xfrm>
            <a:off x="2740025" y="260350"/>
            <a:ext cx="4787900" cy="711200"/>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三、事故原因分析和事故性质</a:t>
            </a:r>
            <a:endParaRPr lang="zh-CN" altLang="en-US" sz="24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46" name="矩形 4"/>
          <p:cNvSpPr/>
          <p:nvPr/>
        </p:nvSpPr>
        <p:spPr>
          <a:xfrm>
            <a:off x="2903538" y="908050"/>
            <a:ext cx="1791970" cy="368300"/>
          </a:xfrm>
          <a:prstGeom prst="rect">
            <a:avLst/>
          </a:prstGeom>
          <a:noFill/>
          <a:ln w="9525">
            <a:noFill/>
          </a:ln>
        </p:spPr>
        <p:txBody>
          <a:bodyPr wrap="none" anchor="t" anchorCtr="0">
            <a:spAutoFit/>
          </a:bodyPr>
          <a:p>
            <a:pPr eaLnBrk="0" hangingPunct="0"/>
            <a:r>
              <a:rPr lang="zh-CN" altLang="en-US" b="1" dirty="0">
                <a:solidFill>
                  <a:srgbClr val="000000"/>
                </a:solidFill>
                <a:latin typeface="Arial" panose="020B0604020202020204" pitchFamily="34" charset="0"/>
                <a:ea typeface="宋体" panose="02010600030101010101" pitchFamily="2" charset="-122"/>
                <a:sym typeface="Arial" panose="020B0604020202020204" pitchFamily="34" charset="0"/>
              </a:rPr>
              <a:t>（一）直接原因</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31747" name="矩形 5"/>
          <p:cNvSpPr/>
          <p:nvPr/>
        </p:nvSpPr>
        <p:spPr>
          <a:xfrm>
            <a:off x="3287713" y="1196975"/>
            <a:ext cx="6767512" cy="1476375"/>
          </a:xfrm>
          <a:prstGeom prst="rect">
            <a:avLst/>
          </a:prstGeom>
          <a:noFill/>
          <a:ln w="9525">
            <a:noFill/>
          </a:ln>
        </p:spPr>
        <p:txBody>
          <a:bodyPr wrap="square" anchor="t" anchorCtr="0">
            <a:spAutoFit/>
          </a:bodyPr>
          <a:p>
            <a:pPr indent="457200" eaLnBrk="0" hangingPunct="0"/>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塔式起重机顶升时，</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作业人员操作不当</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未能使顶升横梁销轴完全就位于踏步内，且未将顶升套架四周的操作平台用螺栓联接为整体，致销轴滑出踏步</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，塔式起重机回转承台以上部分失去支撑，快速下落约</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3</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米，强烈震动造成操作平台脱落坠地，引发事故。这是本起事故发生的直接原因。</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31748" name="矩形 6"/>
          <p:cNvSpPr/>
          <p:nvPr/>
        </p:nvSpPr>
        <p:spPr>
          <a:xfrm>
            <a:off x="2903538" y="2533650"/>
            <a:ext cx="1791970" cy="368300"/>
          </a:xfrm>
          <a:prstGeom prst="rect">
            <a:avLst/>
          </a:prstGeom>
          <a:noFill/>
          <a:ln w="9525">
            <a:noFill/>
          </a:ln>
        </p:spPr>
        <p:txBody>
          <a:bodyPr wrap="none" anchor="t" anchorCtr="0">
            <a:spAutoFit/>
          </a:bodyPr>
          <a:p>
            <a:pPr eaLnBrk="0" hangingPunct="0"/>
            <a:r>
              <a:rPr lang="zh-CN" altLang="en-US" b="1" dirty="0">
                <a:solidFill>
                  <a:srgbClr val="000000"/>
                </a:solidFill>
                <a:latin typeface="Arial" panose="020B0604020202020204" pitchFamily="34" charset="0"/>
                <a:ea typeface="宋体" panose="02010600030101010101" pitchFamily="2" charset="-122"/>
                <a:sym typeface="Arial" panose="020B0604020202020204" pitchFamily="34" charset="0"/>
              </a:rPr>
              <a:t>（二）间接原因</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31749" name="矩形 7"/>
          <p:cNvSpPr/>
          <p:nvPr/>
        </p:nvSpPr>
        <p:spPr>
          <a:xfrm>
            <a:off x="3251200" y="2871788"/>
            <a:ext cx="6842125" cy="3415030"/>
          </a:xfrm>
          <a:prstGeom prst="rect">
            <a:avLst/>
          </a:prstGeom>
          <a:noFill/>
          <a:ln w="9525">
            <a:noFill/>
          </a:ln>
        </p:spPr>
        <p:txBody>
          <a:bodyPr wrap="square" anchor="t" anchorCtr="0">
            <a:spAutoFit/>
          </a:bodyPr>
          <a:p>
            <a:pPr indent="457200"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1</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塔吊安装承包人</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张惠清</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无塔吊安装施工资质</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承接塔吊安装作业，</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未</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按规定至江阴市建设局</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办理安装告知手续</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，且在塔吊安装作业前，</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未编制塔吊安装施工专项方案、未组织安全技术交底、未编制应急预案；在塔吊安装作业过程中，其本人未在现场管理</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，也未安排技术负责人在场巡查，致塔吊安装作业的安全完全失控。这是本起事故发生的主要原因。</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indent="457200"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2</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、江阴先锋公司凤凰凯旋门</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A</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地块工程</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项目经理部</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施工管理存在漏洞，</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在项目未取得施工许可的情况下，违规组织施工</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；明知塔吊安装作业未告知江阴市建设局，仍同意塔吊安装作业人员进场安装塔吊；塔吊安装作业前，</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未审核安装单位资质和人员证书，未审核安装专项施工方案和应急预案</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；塔吊安装作业过程中，</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未指定安全员到场监督安装作业</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。这也是本起事故发生的主要原因。</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2"/>
          <p:cNvSpPr/>
          <p:nvPr/>
        </p:nvSpPr>
        <p:spPr>
          <a:xfrm>
            <a:off x="2949575" y="700088"/>
            <a:ext cx="7416800" cy="2553335"/>
          </a:xfrm>
          <a:prstGeom prst="rect">
            <a:avLst/>
          </a:prstGeom>
          <a:noFill/>
          <a:ln w="9525">
            <a:noFill/>
          </a:ln>
        </p:spPr>
        <p:txBody>
          <a:bodyPr wrap="square" anchor="t" anchorCtr="0">
            <a:spAutoFit/>
          </a:bodyPr>
          <a:p>
            <a:pPr eaLnBrk="0" hangingPunct="0"/>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3</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sz="1600" dirty="0">
                <a:solidFill>
                  <a:srgbClr val="FF0000"/>
                </a:solidFill>
                <a:latin typeface="Arial" panose="020B0604020202020204" pitchFamily="34" charset="0"/>
                <a:ea typeface="宋体" panose="02010600030101010101" pitchFamily="2" charset="-122"/>
                <a:sym typeface="Arial" panose="020B0604020202020204" pitchFamily="34" charset="0"/>
              </a:rPr>
              <a:t>江阴先锋公司</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对承建的凤凰凯旋门</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A</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地块工程工地管理不到位，在工程无施工许可证的情况下，组建项目经理部进场施工；同时，公司事故隐患排查制度和安全检查制度流于形式，在近</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1</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个月的时间内，未制止项目部违规组织</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5</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台塔吊（其中</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4</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台塔吊安装作业由张惠清承接）的安装作业，亦未审核安装单位资质、审批施工专项方案。这是本起事故发生的重要原因。</a:t>
            </a:r>
            <a:endPar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4</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、深圳建艺公司凤凰凯旋门</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A</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地块</a:t>
            </a:r>
            <a:r>
              <a:rPr lang="zh-CN" altLang="en-US" sz="1600" dirty="0">
                <a:solidFill>
                  <a:srgbClr val="FF0000"/>
                </a:solidFill>
                <a:latin typeface="Arial" panose="020B0604020202020204" pitchFamily="34" charset="0"/>
                <a:ea typeface="宋体" panose="02010600030101010101" pitchFamily="2" charset="-122"/>
                <a:sym typeface="Arial" panose="020B0604020202020204" pitchFamily="34" charset="0"/>
              </a:rPr>
              <a:t>工程监理部</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监理工作开展不到位，在塔吊安装前，未审核安装单位资质和人员证书；明知塔吊专项施工方案未经监理审批同意，却在近</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1</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个月的时间内未制止塔吊安装行为，也未向建设行政主管部门报告；且在事故发生后，向事故调查组提供虚假停工指令单。这也是本起事故发生的重要原因。</a:t>
            </a:r>
            <a:endParaRPr lang="zh-CN" altLang="en-US" dirty="0">
              <a:latin typeface="Arial" panose="020B0604020202020204" pitchFamily="34" charset="0"/>
              <a:ea typeface="宋体" panose="02010600030101010101" pitchFamily="2" charset="-122"/>
            </a:endParaRPr>
          </a:p>
        </p:txBody>
      </p:sp>
      <p:sp>
        <p:nvSpPr>
          <p:cNvPr id="32770" name="矩形 3"/>
          <p:cNvSpPr/>
          <p:nvPr/>
        </p:nvSpPr>
        <p:spPr>
          <a:xfrm>
            <a:off x="2946400" y="3135313"/>
            <a:ext cx="7413625" cy="2553335"/>
          </a:xfrm>
          <a:prstGeom prst="rect">
            <a:avLst/>
          </a:prstGeom>
          <a:noFill/>
          <a:ln w="9525">
            <a:noFill/>
          </a:ln>
        </p:spPr>
        <p:txBody>
          <a:bodyPr wrap="square" anchor="t" anchorCtr="0">
            <a:spAutoFit/>
          </a:bodyPr>
          <a:p>
            <a:pPr eaLnBrk="0" hangingPunct="0"/>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5</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sz="1600" dirty="0">
                <a:solidFill>
                  <a:srgbClr val="FF0000"/>
                </a:solidFill>
                <a:latin typeface="Arial" panose="020B0604020202020204" pitchFamily="34" charset="0"/>
                <a:ea typeface="宋体" panose="02010600030101010101" pitchFamily="2" charset="-122"/>
                <a:sym typeface="Arial" panose="020B0604020202020204" pitchFamily="34" charset="0"/>
              </a:rPr>
              <a:t>江阴顺嘉公司</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在凤凰凯旋门</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A</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地块工程实施过程中，未正确履行建设单位职责，在未取得施工许可的情况下组织施工单位进场作业，且不配合江阴市建设局稽查大队的调查工作。这也是本起事故发生的原因。</a:t>
            </a:r>
            <a:endPar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6</a:t>
            </a:r>
            <a:r>
              <a:rPr lang="zh-CN" altLang="en-US" sz="1600" dirty="0">
                <a:solidFill>
                  <a:srgbClr val="FF0000"/>
                </a:solidFill>
                <a:latin typeface="Arial" panose="020B0604020202020204" pitchFamily="34" charset="0"/>
                <a:ea typeface="宋体" panose="02010600030101010101" pitchFamily="2" charset="-122"/>
                <a:sym typeface="Arial" panose="020B0604020202020204" pitchFamily="34" charset="0"/>
              </a:rPr>
              <a:t>、江阴市建设工程稽查大队</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明知江阴顺嘉公司未办理建筑工程施工许可证，对其土方施工等违法行为未进行深入调查，仅限于口头或电话询问和催办。</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2013</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年</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12</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月</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27</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日江阴顺嘉公司取得</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建设工程规划许可证</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后，直至本起事故发生的近</a:t>
            </a:r>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2</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个月内，对施工许可手续办理情况跟踪掌握不及时，未发现及制止江阴顺嘉公司组织非法施工的行为。这是本起事故发生的监管原因。</a:t>
            </a:r>
            <a:endPar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en-US" altLang="zh-CN" sz="1600" dirty="0">
                <a:solidFill>
                  <a:srgbClr val="000000"/>
                </a:solidFill>
                <a:latin typeface="Arial" panose="020B0604020202020204" pitchFamily="34" charset="0"/>
                <a:ea typeface="宋体" panose="02010600030101010101" pitchFamily="2" charset="-122"/>
                <a:sym typeface="Arial" panose="020B0604020202020204" pitchFamily="34" charset="0"/>
              </a:rPr>
              <a:t>7</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sz="1600" dirty="0">
                <a:solidFill>
                  <a:srgbClr val="FF0000"/>
                </a:solidFill>
                <a:latin typeface="Arial" panose="020B0604020202020204" pitchFamily="34" charset="0"/>
                <a:ea typeface="宋体" panose="02010600030101010101" pitchFamily="2" charset="-122"/>
                <a:sym typeface="Arial" panose="020B0604020202020204" pitchFamily="34" charset="0"/>
              </a:rPr>
              <a:t>江阴市建设局</a:t>
            </a:r>
            <a:r>
              <a:rPr lang="zh-CN" altLang="en-US" sz="1600" dirty="0">
                <a:solidFill>
                  <a:srgbClr val="000000"/>
                </a:solidFill>
                <a:latin typeface="Arial" panose="020B0604020202020204" pitchFamily="34" charset="0"/>
                <a:ea typeface="宋体" panose="02010600030101010101" pitchFamily="2" charset="-122"/>
                <a:sym typeface="Arial" panose="020B0604020202020204" pitchFamily="34" charset="0"/>
              </a:rPr>
              <a:t>对江阴市建设工程稽查大队“打非治违”的落实情况督查检查不力，疏于监管，对非法建设行为失察。这也是本起事故发生的监管原因。</a:t>
            </a:r>
            <a:endParaRPr lang="zh-CN" altLang="en-US" dirty="0">
              <a:latin typeface="Arial" panose="020B0604020202020204" pitchFamily="34" charset="0"/>
              <a:ea typeface="宋体" panose="02010600030101010101" pitchFamily="2" charset="-122"/>
            </a:endParaRPr>
          </a:p>
        </p:txBody>
      </p:sp>
      <p:sp>
        <p:nvSpPr>
          <p:cNvPr id="32771" name="Rectangle 2"/>
          <p:cNvSpPr/>
          <p:nvPr/>
        </p:nvSpPr>
        <p:spPr>
          <a:xfrm>
            <a:off x="2740025" y="106363"/>
            <a:ext cx="4787900" cy="709612"/>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三、事故原因分析和事故性质</a:t>
            </a:r>
            <a:endParaRPr lang="zh-CN" altLang="en-US" sz="24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72" name="矩形 5"/>
          <p:cNvSpPr/>
          <p:nvPr/>
        </p:nvSpPr>
        <p:spPr>
          <a:xfrm>
            <a:off x="2946400" y="5589588"/>
            <a:ext cx="6842125" cy="922020"/>
          </a:xfrm>
          <a:prstGeom prst="rect">
            <a:avLst/>
          </a:prstGeom>
          <a:noFill/>
          <a:ln w="9525">
            <a:noFill/>
          </a:ln>
        </p:spPr>
        <p:txBody>
          <a:bodyPr wrap="square" anchor="t" anchorCtr="0">
            <a:spAutoFit/>
          </a:bodyPr>
          <a:p>
            <a:pPr eaLnBrk="0" hangingPunct="0"/>
            <a:r>
              <a:rPr lang="zh-CN" altLang="en-US" b="1" dirty="0">
                <a:solidFill>
                  <a:srgbClr val="000000"/>
                </a:solidFill>
                <a:latin typeface="Arial" panose="020B0604020202020204" pitchFamily="34" charset="0"/>
                <a:ea typeface="宋体" panose="02010600030101010101" pitchFamily="2" charset="-122"/>
                <a:sym typeface="Arial" panose="020B0604020202020204" pitchFamily="34" charset="0"/>
              </a:rPr>
              <a:t>（三）事故性质</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经调查认定，江阴市凤凰凯旋门</a:t>
            </a:r>
            <a:r>
              <a:rPr lang="en-US" altLang="zh-CN" dirty="0">
                <a:solidFill>
                  <a:srgbClr val="FF0000"/>
                </a:solidFill>
                <a:latin typeface="Arial" panose="020B0604020202020204" pitchFamily="34" charset="0"/>
                <a:ea typeface="宋体" panose="02010600030101010101" pitchFamily="2" charset="-122"/>
                <a:sym typeface="Arial" panose="020B0604020202020204" pitchFamily="34" charset="0"/>
              </a:rPr>
              <a:t>A</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地块工程“</a:t>
            </a:r>
            <a:r>
              <a:rPr lang="en-US" altLang="zh-CN" dirty="0">
                <a:solidFill>
                  <a:srgbClr val="FF0000"/>
                </a:solidFill>
                <a:latin typeface="Arial" panose="020B0604020202020204" pitchFamily="34" charset="0"/>
                <a:ea typeface="宋体" panose="02010600030101010101" pitchFamily="2" charset="-122"/>
                <a:sym typeface="Arial" panose="020B0604020202020204" pitchFamily="34" charset="0"/>
              </a:rPr>
              <a:t>2.22”</a:t>
            </a:r>
            <a:r>
              <a:rPr lang="zh-CN" altLang="en-US" dirty="0">
                <a:solidFill>
                  <a:srgbClr val="FF0000"/>
                </a:solidFill>
                <a:latin typeface="Arial" panose="020B0604020202020204" pitchFamily="34" charset="0"/>
                <a:ea typeface="宋体" panose="02010600030101010101" pitchFamily="2" charset="-122"/>
                <a:sym typeface="Arial" panose="020B0604020202020204" pitchFamily="34" charset="0"/>
              </a:rPr>
              <a:t>高处坠落较大生产安全事故是一起生产安全责任事故</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灯片编号占位符 2"/>
          <p:cNvSpPr>
            <a:spLocks noGrp="1"/>
          </p:cNvSpPr>
          <p:nvPr/>
        </p:nvSpPr>
        <p:spPr>
          <a:xfrm>
            <a:off x="8718550" y="6246813"/>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Arial" panose="020B06040202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Arial" panose="020B0604020202020204" pitchFamily="34" charset="0"/>
            </a:endParaRPr>
          </a:p>
        </p:txBody>
      </p:sp>
      <p:sp>
        <p:nvSpPr>
          <p:cNvPr id="6147" name="TextBox 3"/>
          <p:cNvSpPr/>
          <p:nvPr/>
        </p:nvSpPr>
        <p:spPr>
          <a:xfrm>
            <a:off x="3648075" y="404813"/>
            <a:ext cx="6048375" cy="645160"/>
          </a:xfrm>
          <a:prstGeom prst="rect">
            <a:avLst/>
          </a:prstGeom>
          <a:noFill/>
          <a:ln w="9525">
            <a:noFill/>
          </a:ln>
        </p:spPr>
        <p:txBody>
          <a:bodyPr anchor="t" anchorCtr="0">
            <a:spAutoFit/>
          </a:bodyPr>
          <a:p>
            <a:pPr eaLnBrk="0" hangingPunct="0"/>
            <a:r>
              <a:rPr lang="zh-CN" altLang="en-US" sz="3600" b="1" dirty="0">
                <a:solidFill>
                  <a:srgbClr val="0000FF"/>
                </a:solidFill>
                <a:latin typeface="楷体_GB2312" pitchFamily="1" charset="-122"/>
                <a:ea typeface="楷体_GB2312" pitchFamily="1" charset="-122"/>
                <a:sym typeface="楷体_GB2312" pitchFamily="1" charset="-122"/>
              </a:rPr>
              <a:t>一、塔吊事故典型案例分析</a:t>
            </a:r>
            <a:endParaRPr lang="zh-CN" altLang="en-US" dirty="0">
              <a:latin typeface="Arial" panose="020B0604020202020204" pitchFamily="34" charset="0"/>
              <a:ea typeface="宋体" panose="02010600030101010101" pitchFamily="2" charset="-122"/>
            </a:endParaRPr>
          </a:p>
        </p:txBody>
      </p:sp>
      <p:pic>
        <p:nvPicPr>
          <p:cNvPr id="2" name="Picture 2"/>
          <p:cNvPicPr>
            <a:picLocks noChangeAspect="1"/>
          </p:cNvPicPr>
          <p:nvPr/>
        </p:nvPicPr>
        <p:blipFill>
          <a:blip r:embed="rId1"/>
          <a:stretch>
            <a:fillRect/>
          </a:stretch>
        </p:blipFill>
        <p:spPr>
          <a:xfrm>
            <a:off x="3622675" y="3573463"/>
            <a:ext cx="3494088" cy="2620962"/>
          </a:xfrm>
          <a:prstGeom prst="rect">
            <a:avLst/>
          </a:prstGeom>
          <a:solidFill>
            <a:srgbClr val="EDEDED"/>
          </a:solidFill>
          <a:ln w="9525">
            <a:noFill/>
          </a:ln>
        </p:spPr>
      </p:pic>
      <p:pic>
        <p:nvPicPr>
          <p:cNvPr id="6148" name="Picture 3" descr="E:\办公\青大附院\照片\安全照片\IMG_8424.JPG"/>
          <p:cNvPicPr>
            <a:picLocks noChangeAspect="1"/>
          </p:cNvPicPr>
          <p:nvPr/>
        </p:nvPicPr>
        <p:blipFill>
          <a:blip r:embed="rId2"/>
          <a:stretch>
            <a:fillRect/>
          </a:stretch>
        </p:blipFill>
        <p:spPr>
          <a:xfrm>
            <a:off x="3648075" y="1120775"/>
            <a:ext cx="3441700" cy="2295525"/>
          </a:xfrm>
          <a:prstGeom prst="rect">
            <a:avLst/>
          </a:prstGeom>
          <a:noFill/>
          <a:ln w="9525">
            <a:noFill/>
          </a:ln>
        </p:spPr>
      </p:pic>
      <p:pic>
        <p:nvPicPr>
          <p:cNvPr id="6149" name="Picture 4" descr="F:\babby\iphone\2015-07-09\IMG_7905.JPG"/>
          <p:cNvPicPr>
            <a:picLocks noChangeAspect="1"/>
          </p:cNvPicPr>
          <p:nvPr/>
        </p:nvPicPr>
        <p:blipFill>
          <a:blip r:embed="rId3"/>
          <a:stretch>
            <a:fillRect/>
          </a:stretch>
        </p:blipFill>
        <p:spPr>
          <a:xfrm>
            <a:off x="7362825" y="1247775"/>
            <a:ext cx="2711450" cy="3616325"/>
          </a:xfrm>
          <a:prstGeom prst="rect">
            <a:avLst/>
          </a:prstGeom>
          <a:solidFill>
            <a:srgbClr val="EDEDED"/>
          </a:solid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filter="wipe(left)">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ldLvl="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p:nvPr/>
        </p:nvSpPr>
        <p:spPr>
          <a:xfrm>
            <a:off x="2740025" y="188913"/>
            <a:ext cx="4787900" cy="709612"/>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四、事故责任认定及处理建议</a:t>
            </a:r>
            <a:endParaRPr lang="zh-CN" altLang="en-US" dirty="0">
              <a:latin typeface="Arial" panose="020B0604020202020204" pitchFamily="34" charset="0"/>
              <a:ea typeface="宋体" panose="02010600030101010101" pitchFamily="2" charset="-122"/>
            </a:endParaRPr>
          </a:p>
        </p:txBody>
      </p:sp>
      <p:sp>
        <p:nvSpPr>
          <p:cNvPr id="33794" name="矩形 1"/>
          <p:cNvSpPr/>
          <p:nvPr/>
        </p:nvSpPr>
        <p:spPr>
          <a:xfrm>
            <a:off x="3071813" y="898525"/>
            <a:ext cx="7127875" cy="4799965"/>
          </a:xfrm>
          <a:prstGeom prst="rect">
            <a:avLst/>
          </a:prstGeom>
          <a:noFill/>
          <a:ln w="9525">
            <a:noFill/>
          </a:ln>
        </p:spPr>
        <p:txBody>
          <a:bodyPr wrap="square" anchor="t" anchorCtr="0">
            <a:spAutoFit/>
          </a:bodyPr>
          <a:p>
            <a:pPr eaLnBrk="0" hangingPunct="0"/>
            <a:r>
              <a:rPr lang="zh-CN" altLang="en-US" b="1" dirty="0">
                <a:solidFill>
                  <a:srgbClr val="000000"/>
                </a:solidFill>
                <a:latin typeface="Arial" panose="020B0604020202020204" pitchFamily="34" charset="0"/>
                <a:ea typeface="宋体" panose="02010600030101010101" pitchFamily="2" charset="-122"/>
                <a:sym typeface="Arial" panose="020B0604020202020204" pitchFamily="34" charset="0"/>
              </a:rPr>
              <a:t>（一）免于追究责任的人员</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曹承礼和夏军，塔吊安装作业人员，进行塔吊安装作业时，操作不当，应对本起事故的发生负有直接责任。鉴于其在事故中死亡，不再追究其责任。</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zh-CN" altLang="en-US" b="1" dirty="0">
                <a:solidFill>
                  <a:srgbClr val="000000"/>
                </a:solidFill>
                <a:latin typeface="Arial" panose="020B0604020202020204" pitchFamily="34" charset="0"/>
                <a:ea typeface="宋体" panose="02010600030101010101" pitchFamily="2" charset="-122"/>
                <a:sym typeface="Arial" panose="020B0604020202020204" pitchFamily="34" charset="0"/>
              </a:rPr>
              <a:t>（二）追究刑事责任的人员</a:t>
            </a:r>
            <a:endParaRPr lang="en-US" altLang="zh-CN" b="1"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1</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、张惠清，塔吊安装承包人</a:t>
            </a:r>
            <a:endPar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2</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、苏生华，凤凰凯旋门</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A</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地块工程现场实际负责人</a:t>
            </a:r>
            <a:endPar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3</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、柯国志，深圳建艺公司凤凰凯旋门</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A</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地块工程监理部总监理工程师</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4</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、赵金标，江阴市建设工程稽查大队副大队长兼城区中队中队长</a:t>
            </a:r>
            <a:endPar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zh-CN" altLang="en-US" b="1" dirty="0">
                <a:solidFill>
                  <a:srgbClr val="000000"/>
                </a:solidFill>
                <a:latin typeface="Arial" panose="020B0604020202020204" pitchFamily="34" charset="0"/>
                <a:ea typeface="宋体" panose="02010600030101010101" pitchFamily="2" charset="-122"/>
                <a:sym typeface="Arial" panose="020B0604020202020204" pitchFamily="34" charset="0"/>
              </a:rPr>
              <a:t>（三）给予行政处罚和处理的人员</a:t>
            </a:r>
            <a:endParaRPr lang="en-US" altLang="zh-CN" b="1"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1</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、苏健，江阴先锋公司凤凰凯旋门</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A</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地块工程项目经理部副经理</a:t>
            </a:r>
            <a:endPar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2</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、项国金，江阴先锋公司凤凰凯旋门</a:t>
            </a: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A</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地块工程项目部项目经理</a:t>
            </a:r>
            <a:endPar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3</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、沈和兴，江阴先锋公司总经理</a:t>
            </a:r>
            <a:endPar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zh-CN" altLang="en-US" b="1" dirty="0">
                <a:solidFill>
                  <a:srgbClr val="000000"/>
                </a:solidFill>
                <a:latin typeface="Arial" panose="020B0604020202020204" pitchFamily="34" charset="0"/>
                <a:ea typeface="宋体" panose="02010600030101010101" pitchFamily="2" charset="-122"/>
                <a:sym typeface="Arial" panose="020B0604020202020204" pitchFamily="34" charset="0"/>
              </a:rPr>
              <a:t>（四）给予党政纪处分的监管部门</a:t>
            </a:r>
            <a:r>
              <a:rPr lang="en-US" altLang="zh-CN" b="1"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b="1" dirty="0">
                <a:solidFill>
                  <a:srgbClr val="000000"/>
                </a:solidFill>
                <a:latin typeface="Arial" panose="020B0604020202020204" pitchFamily="34" charset="0"/>
                <a:ea typeface="宋体" panose="02010600030101010101" pitchFamily="2" charset="-122"/>
                <a:sym typeface="Arial" panose="020B0604020202020204" pitchFamily="34" charset="0"/>
              </a:rPr>
              <a:t>机构</a:t>
            </a:r>
            <a:r>
              <a:rPr lang="en-US" altLang="zh-CN" b="1"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b="1" dirty="0">
                <a:solidFill>
                  <a:srgbClr val="000000"/>
                </a:solidFill>
                <a:latin typeface="Arial" panose="020B0604020202020204" pitchFamily="34" charset="0"/>
                <a:ea typeface="宋体" panose="02010600030101010101" pitchFamily="2" charset="-122"/>
                <a:sym typeface="Arial" panose="020B0604020202020204" pitchFamily="34" charset="0"/>
              </a:rPr>
              <a:t>人员</a:t>
            </a:r>
            <a:endParaRPr lang="en-US" altLang="zh-CN" b="1"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1</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、陈明生，江阴市建设工程稽查大队大队长</a:t>
            </a:r>
            <a:endPar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2</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、陈林，江阴市建设局副局长，分管稽查大队</a:t>
            </a:r>
            <a:endPar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eaLnBrk="0" hangingPunct="0"/>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3</a:t>
            </a:r>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、蔡欣，江阴市建设局局长</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2"/>
          <p:cNvSpPr/>
          <p:nvPr/>
        </p:nvSpPr>
        <p:spPr>
          <a:xfrm>
            <a:off x="2740025" y="188913"/>
            <a:ext cx="4787900" cy="709612"/>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五、事故防范措施建议</a:t>
            </a:r>
            <a:endParaRPr lang="zh-CN" altLang="en-US" dirty="0">
              <a:latin typeface="Arial" panose="020B0604020202020204" pitchFamily="34" charset="0"/>
              <a:ea typeface="宋体" panose="02010600030101010101" pitchFamily="2" charset="-122"/>
            </a:endParaRPr>
          </a:p>
        </p:txBody>
      </p:sp>
      <p:sp>
        <p:nvSpPr>
          <p:cNvPr id="34818" name="矩形 2"/>
          <p:cNvSpPr/>
          <p:nvPr/>
        </p:nvSpPr>
        <p:spPr>
          <a:xfrm>
            <a:off x="3287713" y="765175"/>
            <a:ext cx="6408737" cy="2030095"/>
          </a:xfrm>
          <a:prstGeom prst="rect">
            <a:avLst/>
          </a:prstGeom>
          <a:noFill/>
          <a:ln w="9525">
            <a:noFill/>
          </a:ln>
        </p:spPr>
        <p:txBody>
          <a:bodyPr wrap="square" anchor="t" anchorCtr="0">
            <a:spAutoFit/>
          </a:bodyPr>
          <a:p>
            <a:pPr eaLnBrk="0" hangingPunct="0"/>
            <a:r>
              <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rPr>
              <a:t>要从根本上强化安全意识，真正落实企业安全生产主体责任，切实贯彻执行安全生产和施工管理等方面的法律法规，建立健全并严格执行各项规章制度和安全操作规程，强化隐患排查和治理工作，及时消除施工现场的事故隐患；要完善公司内部管理，加强对项目部的管理，及时纠正项目部违章违规行为；要切实加强对危险性较大分部分项工程的管理，规范施工现场安全管理，防止类似事故再次发生。</a:t>
            </a:r>
            <a:endParaRPr lang="zh-CN" altLang="en-US" dirty="0">
              <a:latin typeface="Arial" panose="020B0604020202020204" pitchFamily="34" charset="0"/>
              <a:ea typeface="宋体" panose="02010600030101010101" pitchFamily="2" charset="-122"/>
            </a:endParaRPr>
          </a:p>
        </p:txBody>
      </p:sp>
      <p:sp>
        <p:nvSpPr>
          <p:cNvPr id="34820" name="内容占位符 2"/>
          <p:cNvSpPr/>
          <p:nvPr/>
        </p:nvSpPr>
        <p:spPr>
          <a:xfrm>
            <a:off x="3216275" y="2774950"/>
            <a:ext cx="6489700" cy="3529013"/>
          </a:xfrm>
          <a:prstGeom prst="rect">
            <a:avLst/>
          </a:prstGeom>
          <a:noFill/>
          <a:ln w="9525">
            <a:noFill/>
          </a:ln>
        </p:spPr>
        <p:txBody>
          <a:bodyPr anchor="t" anchorCtr="0"/>
          <a:p>
            <a:pPr marL="342900" indent="-342900" eaLnBrk="0" hangingPunct="0">
              <a:spcBef>
                <a:spcPct val="20000"/>
              </a:spcBef>
              <a:buFont typeface="Arial" panose="020B0604020202020204" pitchFamily="34" charset="0"/>
              <a:buChar char="•"/>
            </a:pPr>
            <a:r>
              <a:rPr lang="zh-CN" altLang="en-US" sz="3200" dirty="0">
                <a:latin typeface="楷体_GB2312" pitchFamily="1" charset="-122"/>
                <a:ea typeface="楷体_GB2312" pitchFamily="1" charset="-122"/>
                <a:sym typeface="楷体_GB2312" pitchFamily="1" charset="-122"/>
              </a:rPr>
              <a:t>塔吊安装、顶升、拆除作业是建筑施工现场的重大危险源，我们各级安全管理人员在工作中要严格按照国家有关规定执行审核、旁站等监管程序，决不能</a:t>
            </a:r>
            <a:r>
              <a:rPr lang="zh-CN" altLang="en-US" sz="3200" dirty="0">
                <a:solidFill>
                  <a:srgbClr val="FF0000"/>
                </a:solidFill>
                <a:latin typeface="楷体_GB2312" pitchFamily="1" charset="-122"/>
                <a:ea typeface="楷体_GB2312" pitchFamily="1" charset="-122"/>
                <a:sym typeface="楷体_GB2312" pitchFamily="1" charset="-122"/>
              </a:rPr>
              <a:t>掉以轻心、麻痹大意</a:t>
            </a:r>
            <a:r>
              <a:rPr lang="zh-CN" altLang="en-US" sz="3200" dirty="0">
                <a:latin typeface="楷体_GB2312" pitchFamily="1" charset="-122"/>
                <a:ea typeface="楷体_GB2312" pitchFamily="1" charset="-122"/>
                <a:sym typeface="楷体_GB2312" pitchFamily="1" charset="-122"/>
              </a:rPr>
              <a:t>。</a:t>
            </a:r>
            <a:endParaRPr lang="zh-CN" altLang="en-US" sz="3200" dirty="0">
              <a:latin typeface="楷体_GB2312" pitchFamily="1" charset="-122"/>
              <a:ea typeface="楷体_GB2312" pitchFamily="1" charset="-122"/>
              <a:sym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filter="wipe(up)">
                                      <p:cBhvr>
                                        <p:cTn id="7" dur="4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ldLvl="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灯片编号占位符 2"/>
          <p:cNvSpPr>
            <a:spLocks noGrp="1"/>
          </p:cNvSpPr>
          <p:nvPr/>
        </p:nvSpPr>
        <p:spPr>
          <a:xfrm>
            <a:off x="8385175" y="6492875"/>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Arial" panose="020B06040202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Arial" panose="020B0604020202020204" pitchFamily="34" charset="0"/>
            </a:endParaRPr>
          </a:p>
        </p:txBody>
      </p:sp>
      <p:sp>
        <p:nvSpPr>
          <p:cNvPr id="35842" name="TextBox 3"/>
          <p:cNvSpPr/>
          <p:nvPr/>
        </p:nvSpPr>
        <p:spPr>
          <a:xfrm>
            <a:off x="3648075" y="239713"/>
            <a:ext cx="6442075" cy="953135"/>
          </a:xfrm>
          <a:prstGeom prst="rect">
            <a:avLst/>
          </a:prstGeom>
          <a:noFill/>
          <a:ln w="9525">
            <a:noFill/>
          </a:ln>
        </p:spPr>
        <p:txBody>
          <a:bodyPr wrap="square" anchor="t" anchorCtr="0">
            <a:spAutoFit/>
          </a:bodyPr>
          <a:p>
            <a:pPr eaLnBrk="0" hangingPunct="0"/>
            <a:r>
              <a:rPr lang="zh-CN" altLang="en-US" sz="2800" b="1" dirty="0">
                <a:solidFill>
                  <a:srgbClr val="0000FF"/>
                </a:solidFill>
                <a:latin typeface="楷体_GB2312" pitchFamily="1" charset="-122"/>
                <a:ea typeface="楷体_GB2312" pitchFamily="1" charset="-122"/>
                <a:sym typeface="楷体_GB2312" pitchFamily="1" charset="-122"/>
              </a:rPr>
              <a:t>二、塔式起重机安拆及起重吊装作业安全管理分析</a:t>
            </a:r>
            <a:endParaRPr lang="zh-CN" altLang="en-US" dirty="0">
              <a:latin typeface="Arial" panose="020B0604020202020204" pitchFamily="34" charset="0"/>
              <a:ea typeface="宋体" panose="02010600030101010101" pitchFamily="2" charset="-122"/>
            </a:endParaRPr>
          </a:p>
        </p:txBody>
      </p:sp>
      <p:pic>
        <p:nvPicPr>
          <p:cNvPr id="35843" name="Picture 2"/>
          <p:cNvPicPr>
            <a:picLocks noChangeAspect="1"/>
          </p:cNvPicPr>
          <p:nvPr/>
        </p:nvPicPr>
        <p:blipFill>
          <a:blip r:embed="rId1"/>
          <a:stretch>
            <a:fillRect/>
          </a:stretch>
        </p:blipFill>
        <p:spPr>
          <a:xfrm>
            <a:off x="3624263" y="3717925"/>
            <a:ext cx="3494087" cy="2619375"/>
          </a:xfrm>
          <a:prstGeom prst="rect">
            <a:avLst/>
          </a:prstGeom>
          <a:solidFill>
            <a:srgbClr val="EDEDED"/>
          </a:solidFill>
          <a:ln w="9525">
            <a:noFill/>
          </a:ln>
        </p:spPr>
      </p:pic>
      <p:pic>
        <p:nvPicPr>
          <p:cNvPr id="35844" name="Picture 3" descr="E:\办公\青大附院\照片\安全照片\IMG_8424.JPG"/>
          <p:cNvPicPr>
            <a:picLocks noChangeAspect="1"/>
          </p:cNvPicPr>
          <p:nvPr/>
        </p:nvPicPr>
        <p:blipFill>
          <a:blip r:embed="rId2"/>
          <a:stretch>
            <a:fillRect/>
          </a:stretch>
        </p:blipFill>
        <p:spPr>
          <a:xfrm>
            <a:off x="3648075" y="1227138"/>
            <a:ext cx="3441700" cy="2293937"/>
          </a:xfrm>
          <a:prstGeom prst="rect">
            <a:avLst/>
          </a:prstGeom>
          <a:noFill/>
          <a:ln w="9525">
            <a:noFill/>
          </a:ln>
        </p:spPr>
      </p:pic>
      <p:pic>
        <p:nvPicPr>
          <p:cNvPr id="35845" name="Picture 4" descr="F:\babby\iphone\2015-07-09\IMG_7905.JPG"/>
          <p:cNvPicPr>
            <a:picLocks noChangeAspect="1"/>
          </p:cNvPicPr>
          <p:nvPr/>
        </p:nvPicPr>
        <p:blipFill>
          <a:blip r:embed="rId3"/>
          <a:stretch>
            <a:fillRect/>
          </a:stretch>
        </p:blipFill>
        <p:spPr>
          <a:xfrm>
            <a:off x="7362825" y="1557338"/>
            <a:ext cx="2711450" cy="3614737"/>
          </a:xfrm>
          <a:prstGeom prst="rect">
            <a:avLst/>
          </a:prstGeom>
          <a:solidFill>
            <a:srgbClr val="EDEDED"/>
          </a:solid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pic>
        <p:nvPicPr>
          <p:cNvPr id="36867" name="Picture 2" descr="D:\我的业务作品\20130128中联安监站培训课件\ppt图像\7817587.jpg"/>
          <p:cNvPicPr>
            <a:picLocks noChangeAspect="1"/>
          </p:cNvPicPr>
          <p:nvPr/>
        </p:nvPicPr>
        <p:blipFill>
          <a:blip r:embed="rId1">
            <a:grayscl/>
          </a:blip>
          <a:stretch>
            <a:fillRect/>
          </a:stretch>
        </p:blipFill>
        <p:spPr>
          <a:xfrm>
            <a:off x="1501775" y="1195388"/>
            <a:ext cx="4249738" cy="2773362"/>
          </a:xfrm>
          <a:prstGeom prst="rect">
            <a:avLst/>
          </a:prstGeom>
          <a:noFill/>
          <a:ln w="9525">
            <a:noFill/>
          </a:ln>
        </p:spPr>
      </p:pic>
      <p:pic>
        <p:nvPicPr>
          <p:cNvPr id="36868" name="图片 12"/>
          <p:cNvPicPr>
            <a:picLocks noChangeAspect="1"/>
          </p:cNvPicPr>
          <p:nvPr/>
        </p:nvPicPr>
        <p:blipFill>
          <a:blip r:embed="rId2">
            <a:grayscl/>
          </a:blip>
          <a:srcRect r="-40"/>
          <a:stretch>
            <a:fillRect/>
          </a:stretch>
        </p:blipFill>
        <p:spPr>
          <a:xfrm>
            <a:off x="5751513" y="1241425"/>
            <a:ext cx="4916487" cy="2773363"/>
          </a:xfrm>
          <a:prstGeom prst="rect">
            <a:avLst/>
          </a:prstGeom>
          <a:noFill/>
          <a:ln w="9525">
            <a:noFill/>
          </a:ln>
        </p:spPr>
      </p:pic>
      <p:pic>
        <p:nvPicPr>
          <p:cNvPr id="36869" name="图片 13"/>
          <p:cNvPicPr>
            <a:picLocks noChangeAspect="1"/>
          </p:cNvPicPr>
          <p:nvPr/>
        </p:nvPicPr>
        <p:blipFill>
          <a:blip r:embed="rId3">
            <a:grayscl/>
          </a:blip>
          <a:stretch>
            <a:fillRect/>
          </a:stretch>
        </p:blipFill>
        <p:spPr>
          <a:xfrm>
            <a:off x="1498600" y="3968750"/>
            <a:ext cx="4252913" cy="2905125"/>
          </a:xfrm>
          <a:prstGeom prst="rect">
            <a:avLst/>
          </a:prstGeom>
          <a:noFill/>
          <a:ln w="9525">
            <a:noFill/>
          </a:ln>
        </p:spPr>
      </p:pic>
      <p:pic>
        <p:nvPicPr>
          <p:cNvPr id="36870" name="图片 14"/>
          <p:cNvPicPr>
            <a:picLocks noChangeAspect="1"/>
          </p:cNvPicPr>
          <p:nvPr/>
        </p:nvPicPr>
        <p:blipFill>
          <a:blip r:embed="rId4">
            <a:grayscl/>
          </a:blip>
          <a:srcRect b="79"/>
          <a:stretch>
            <a:fillRect/>
          </a:stretch>
        </p:blipFill>
        <p:spPr>
          <a:xfrm>
            <a:off x="5751513" y="4014788"/>
            <a:ext cx="4900612" cy="2843212"/>
          </a:xfrm>
          <a:prstGeom prst="rect">
            <a:avLst/>
          </a:prstGeom>
          <a:noFill/>
          <a:ln w="9525">
            <a:noFill/>
          </a:ln>
        </p:spPr>
      </p:pic>
      <p:grpSp>
        <p:nvGrpSpPr>
          <p:cNvPr id="36871" name="Group 14"/>
          <p:cNvGrpSpPr/>
          <p:nvPr/>
        </p:nvGrpSpPr>
        <p:grpSpPr>
          <a:xfrm>
            <a:off x="1493838" y="-65087"/>
            <a:ext cx="9175750" cy="6796087"/>
            <a:chOff x="0" y="0"/>
            <a:chExt cx="8819070" cy="6588732"/>
          </a:xfrm>
        </p:grpSpPr>
        <p:pic>
          <p:nvPicPr>
            <p:cNvPr id="2" name="图片 9"/>
            <p:cNvPicPr>
              <a:picLocks noChangeAspect="1"/>
            </p:cNvPicPr>
            <p:nvPr/>
          </p:nvPicPr>
          <p:blipFill>
            <a:blip r:embed="rId5"/>
            <a:stretch>
              <a:fillRect/>
            </a:stretch>
          </p:blipFill>
          <p:spPr>
            <a:xfrm>
              <a:off x="34094" y="0"/>
              <a:ext cx="8784976" cy="6588732"/>
            </a:xfrm>
            <a:prstGeom prst="rect">
              <a:avLst/>
            </a:prstGeom>
            <a:noFill/>
            <a:ln w="9525">
              <a:noFill/>
            </a:ln>
          </p:spPr>
        </p:pic>
        <p:sp>
          <p:nvSpPr>
            <p:cNvPr id="36872" name="矩形 15"/>
            <p:cNvSpPr/>
            <p:nvPr/>
          </p:nvSpPr>
          <p:spPr>
            <a:xfrm>
              <a:off x="0" y="66534"/>
              <a:ext cx="8742107" cy="1759458"/>
            </a:xfrm>
            <a:prstGeom prst="rect">
              <a:avLst/>
            </a:prstGeom>
            <a:noFill/>
            <a:ln w="9525">
              <a:noFill/>
            </a:ln>
          </p:spPr>
          <p:txBody>
            <a:bodyPr anchor="t" anchorCtr="0">
              <a:spAutoFit/>
            </a:bodyPr>
            <a:p>
              <a:r>
                <a:rPr lang="zh-CN" altLang="en-US" sz="2800" b="1" dirty="0">
                  <a:solidFill>
                    <a:schemeClr val="bg1"/>
                  </a:solidFill>
                  <a:latin typeface="Arial" panose="020B0604020202020204" pitchFamily="34" charset="0"/>
                  <a:ea typeface="楷体_GB2312" pitchFamily="1" charset="-122"/>
                </a:rPr>
                <a:t>塔机、升降机如果出事，后果十分严重，根据安监部门统计，建筑机械事故造成人员伤亡事故占建筑工地人员伤亡事故的</a:t>
              </a:r>
              <a:r>
                <a:rPr lang="en-US" altLang="zh-CN" sz="2800" b="1" dirty="0">
                  <a:solidFill>
                    <a:schemeClr val="bg1"/>
                  </a:solidFill>
                  <a:latin typeface="Arial" panose="020B0604020202020204" pitchFamily="34" charset="0"/>
                  <a:ea typeface="楷体_GB2312" pitchFamily="1" charset="-122"/>
                </a:rPr>
                <a:t>60%</a:t>
              </a:r>
              <a:endParaRPr lang="zh-CN" altLang="en-US" sz="2800" b="1" dirty="0">
                <a:solidFill>
                  <a:schemeClr val="bg1"/>
                </a:solidFill>
                <a:latin typeface="Arial" panose="020B0604020202020204" pitchFamily="34" charset="0"/>
                <a:ea typeface="楷体_GB2312" pitchFamily="1" charset="-122"/>
              </a:endParaRPr>
            </a:p>
            <a:p>
              <a:pPr algn="ctr"/>
              <a:endParaRPr lang="zh-CN" altLang="en-US" sz="2800" b="1" dirty="0">
                <a:solidFill>
                  <a:schemeClr val="bg1"/>
                </a:solidFill>
                <a:latin typeface="Arial" panose="020B0604020202020204" pitchFamily="34" charset="0"/>
                <a:ea typeface="楷体_GB2312" pitchFamily="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867"/>
                                        </p:tgtEl>
                                        <p:attrNameLst>
                                          <p:attrName>style.visibility</p:attrName>
                                        </p:attrNameLst>
                                      </p:cBhvr>
                                      <p:to>
                                        <p:strVal val="visible"/>
                                      </p:to>
                                    </p:set>
                                    <p:animEffect filter="fade">
                                      <p:cBhvr>
                                        <p:cTn id="7" dur="500"/>
                                        <p:tgtEl>
                                          <p:spTgt spid="36867"/>
                                        </p:tgtEl>
                                      </p:cBhvr>
                                    </p:animEffect>
                                  </p:childTnLst>
                                </p:cTn>
                              </p:par>
                              <p:par>
                                <p:cTn id="8" presetID="10" presetClass="entr" presetSubtype="0" fill="hold"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filter="fade">
                                      <p:cBhvr>
                                        <p:cTn id="10" dur="500"/>
                                        <p:tgtEl>
                                          <p:spTgt spid="36868"/>
                                        </p:tgtEl>
                                      </p:cBhvr>
                                    </p:animEffect>
                                  </p:childTnLst>
                                </p:cTn>
                              </p:par>
                              <p:par>
                                <p:cTn id="11" presetID="10" presetClass="entr" presetSubtype="0" fill="hold" nodeType="withEffect">
                                  <p:stCondLst>
                                    <p:cond delay="0"/>
                                  </p:stCondLst>
                                  <p:childTnLst>
                                    <p:set>
                                      <p:cBhvr>
                                        <p:cTn id="12" dur="1" fill="hold">
                                          <p:stCondLst>
                                            <p:cond delay="0"/>
                                          </p:stCondLst>
                                        </p:cTn>
                                        <p:tgtEl>
                                          <p:spTgt spid="36869"/>
                                        </p:tgtEl>
                                        <p:attrNameLst>
                                          <p:attrName>style.visibility</p:attrName>
                                        </p:attrNameLst>
                                      </p:cBhvr>
                                      <p:to>
                                        <p:strVal val="visible"/>
                                      </p:to>
                                    </p:set>
                                    <p:animEffect filter="fade">
                                      <p:cBhvr>
                                        <p:cTn id="13" dur="500"/>
                                        <p:tgtEl>
                                          <p:spTgt spid="36869"/>
                                        </p:tgtEl>
                                      </p:cBhvr>
                                    </p:animEffect>
                                  </p:childTnLst>
                                </p:cTn>
                              </p:par>
                              <p:par>
                                <p:cTn id="14" presetID="10" presetClass="entr" presetSubtype="0" fill="hold" nodeType="withEffect">
                                  <p:stCondLst>
                                    <p:cond delay="0"/>
                                  </p:stCondLst>
                                  <p:childTnLst>
                                    <p:set>
                                      <p:cBhvr>
                                        <p:cTn id="15" dur="1" fill="hold">
                                          <p:stCondLst>
                                            <p:cond delay="0"/>
                                          </p:stCondLst>
                                        </p:cTn>
                                        <p:tgtEl>
                                          <p:spTgt spid="36870"/>
                                        </p:tgtEl>
                                        <p:attrNameLst>
                                          <p:attrName>style.visibility</p:attrName>
                                        </p:attrNameLst>
                                      </p:cBhvr>
                                      <p:to>
                                        <p:strVal val="visible"/>
                                      </p:to>
                                    </p:set>
                                    <p:animEffect filter="fade">
                                      <p:cBhvr>
                                        <p:cTn id="16" dur="500"/>
                                        <p:tgtEl>
                                          <p:spTgt spid="36870"/>
                                        </p:tgtEl>
                                      </p:cBhvr>
                                    </p:animEffect>
                                  </p:childTnLst>
                                </p:cTn>
                              </p:par>
                              <p:par>
                                <p:cTn id="17" presetID="22" presetClass="entr" presetSubtype="1" fill="hold" nodeType="withEffect">
                                  <p:stCondLst>
                                    <p:cond delay="0"/>
                                  </p:stCondLst>
                                  <p:childTnLst>
                                    <p:set>
                                      <p:cBhvr>
                                        <p:cTn id="18" dur="1" fill="hold">
                                          <p:stCondLst>
                                            <p:cond delay="0"/>
                                          </p:stCondLst>
                                        </p:cTn>
                                        <p:tgtEl>
                                          <p:spTgt spid="36871"/>
                                        </p:tgtEl>
                                        <p:attrNameLst>
                                          <p:attrName>style.visibility</p:attrName>
                                        </p:attrNameLst>
                                      </p:cBhvr>
                                      <p:to>
                                        <p:strVal val="visible"/>
                                      </p:to>
                                    </p:set>
                                    <p:animEffect filter="wipe(up)">
                                      <p:cBhvr>
                                        <p:cTn id="19" dur="1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Arial" panose="020B06040202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Arial" panose="020B0604020202020204" pitchFamily="34" charset="0"/>
            </a:endParaRPr>
          </a:p>
        </p:txBody>
      </p:sp>
      <p:sp>
        <p:nvSpPr>
          <p:cNvPr id="37890" name="Rectangle 3"/>
          <p:cNvSpPr/>
          <p:nvPr/>
        </p:nvSpPr>
        <p:spPr>
          <a:xfrm>
            <a:off x="2833688" y="117475"/>
            <a:ext cx="7883525" cy="1504950"/>
          </a:xfrm>
          <a:prstGeom prst="rect">
            <a:avLst/>
          </a:prstGeom>
          <a:noFill/>
          <a:ln w="9525">
            <a:noFill/>
          </a:ln>
        </p:spPr>
        <p:txBody>
          <a:bodyPr wrap="square" anchor="t" anchorCtr="0"/>
          <a:p>
            <a:pPr marL="342900" indent="-342900">
              <a:spcBef>
                <a:spcPct val="20000"/>
              </a:spcBef>
            </a:pPr>
            <a:r>
              <a:rPr lang="zh-CN" altLang="en-US" sz="3600" dirty="0">
                <a:solidFill>
                  <a:srgbClr val="663300"/>
                </a:solidFill>
                <a:latin typeface="黑体" panose="02010609060101010101" pitchFamily="49" charset="-122"/>
                <a:ea typeface="黑体" panose="02010609060101010101" pitchFamily="49" charset="-122"/>
                <a:sym typeface="黑体" panose="02010609060101010101" pitchFamily="49" charset="-122"/>
              </a:rPr>
              <a:t>   </a:t>
            </a:r>
            <a:r>
              <a:rPr lang="zh-CN" altLang="en-US" sz="2400" dirty="0">
                <a:solidFill>
                  <a:srgbClr val="663300"/>
                </a:solidFill>
                <a:latin typeface="黑体" panose="02010609060101010101" pitchFamily="49" charset="-122"/>
                <a:ea typeface="黑体" panose="02010609060101010101" pitchFamily="49" charset="-122"/>
                <a:sym typeface="黑体" panose="02010609060101010101" pitchFamily="49" charset="-122"/>
              </a:rPr>
              <a:t>起重机械包括塔机和升降机，</a:t>
            </a:r>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塔机最大的事故就是意外倒塌</a:t>
            </a:r>
            <a:r>
              <a:rPr lang="zh-CN" altLang="en-US" sz="2400" dirty="0">
                <a:solidFill>
                  <a:srgbClr val="663300"/>
                </a:solidFill>
                <a:latin typeface="黑体" panose="02010609060101010101" pitchFamily="49" charset="-122"/>
                <a:ea typeface="黑体" panose="02010609060101010101" pitchFamily="49" charset="-122"/>
                <a:sym typeface="黑体" panose="02010609060101010101" pitchFamily="49" charset="-122"/>
              </a:rPr>
              <a:t>，升降机最大的事故除了意外倒塌外还有吊笼坠落，造成这些事故不外乎六个原因：</a:t>
            </a:r>
            <a:endParaRPr lang="zh-CN" altLang="en-US" sz="2400" dirty="0">
              <a:solidFill>
                <a:srgbClr val="663300"/>
              </a:solidFill>
              <a:latin typeface="黑体" panose="02010609060101010101" pitchFamily="49" charset="-122"/>
              <a:ea typeface="黑体" panose="02010609060101010101" pitchFamily="49" charset="-122"/>
              <a:sym typeface="黑体" panose="02010609060101010101" pitchFamily="49" charset="-122"/>
            </a:endParaRPr>
          </a:p>
          <a:p>
            <a:pPr marL="342900" indent="-342900">
              <a:spcBef>
                <a:spcPct val="20000"/>
              </a:spcBef>
            </a:pPr>
            <a:r>
              <a:rPr lang="zh-CN" altLang="en-US" sz="3200" dirty="0">
                <a:solidFill>
                  <a:srgbClr val="663300"/>
                </a:solidFill>
                <a:latin typeface="黑体" panose="02010609060101010101" pitchFamily="49" charset="-122"/>
                <a:ea typeface="黑体" panose="02010609060101010101" pitchFamily="49" charset="-122"/>
                <a:sym typeface="黑体" panose="02010609060101010101" pitchFamily="49" charset="-122"/>
              </a:rPr>
              <a:t>           </a:t>
            </a:r>
            <a:endParaRPr lang="zh-CN" altLang="en-US" sz="3200" dirty="0">
              <a:solidFill>
                <a:srgbClr val="663300"/>
              </a:solidFill>
              <a:latin typeface="黑体" panose="02010609060101010101" pitchFamily="49" charset="-122"/>
              <a:ea typeface="黑体" panose="02010609060101010101" pitchFamily="49" charset="-122"/>
              <a:sym typeface="黑体" panose="02010609060101010101" pitchFamily="49" charset="-122"/>
            </a:endParaRPr>
          </a:p>
          <a:p>
            <a:pPr marL="342900" indent="-342900" eaLnBrk="0" hangingPunct="0">
              <a:spcBef>
                <a:spcPct val="20000"/>
              </a:spcBef>
            </a:pPr>
            <a:endParaRPr lang="zh-CN" altLang="en-US" sz="1400" dirty="0">
              <a:latin typeface="Arial" panose="020B0604020202020204" pitchFamily="34" charset="0"/>
              <a:ea typeface="黑体" panose="02010609060101010101" pitchFamily="49" charset="-122"/>
              <a:sym typeface="Arial" panose="020B0604020202020204" pitchFamily="34" charset="0"/>
            </a:endParaRPr>
          </a:p>
        </p:txBody>
      </p:sp>
      <p:grpSp>
        <p:nvGrpSpPr>
          <p:cNvPr id="37892" name="组合 37891"/>
          <p:cNvGrpSpPr/>
          <p:nvPr/>
        </p:nvGrpSpPr>
        <p:grpSpPr>
          <a:xfrm>
            <a:off x="2566988" y="1484313"/>
            <a:ext cx="8529637" cy="5103812"/>
            <a:chOff x="0" y="0"/>
            <a:chExt cx="8528756" cy="5103168"/>
          </a:xfrm>
        </p:grpSpPr>
        <p:sp>
          <p:nvSpPr>
            <p:cNvPr id="2" name="椭圆 37892"/>
            <p:cNvSpPr/>
            <p:nvPr/>
          </p:nvSpPr>
          <p:spPr>
            <a:xfrm>
              <a:off x="3593904" y="1881110"/>
              <a:ext cx="1340946" cy="1340946"/>
            </a:xfrm>
            <a:prstGeom prst="ellipse">
              <a:avLst/>
            </a:prstGeom>
            <a:solidFill>
              <a:srgbClr val="CC3300"/>
            </a:solidFill>
            <a:ln w="25400" cap="flat" cmpd="sng">
              <a:solidFill>
                <a:srgbClr val="FFFFFF"/>
              </a:solidFill>
              <a:prstDash val="solid"/>
              <a:miter/>
              <a:headEnd type="none" w="med" len="med"/>
              <a:tailEnd type="none" w="med" len="med"/>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893" name="矩形 37893"/>
            <p:cNvSpPr/>
            <p:nvPr/>
          </p:nvSpPr>
          <p:spPr>
            <a:xfrm>
              <a:off x="3790281" y="2077487"/>
              <a:ext cx="948192" cy="948192"/>
            </a:xfrm>
            <a:prstGeom prst="rect">
              <a:avLst/>
            </a:prstGeom>
            <a:noFill/>
            <a:ln w="9525">
              <a:noFill/>
            </a:ln>
          </p:spPr>
          <p:txBody>
            <a:bodyPr wrap="square" lIns="36830" tIns="36830" rIns="36830" bIns="36830" anchor="ctr" anchorCtr="0"/>
            <a:p>
              <a:pPr algn="ctr" eaLnBrk="0" hangingPunct="0">
                <a:lnSpc>
                  <a:spcPct val="90000"/>
                </a:lnSpc>
                <a:spcAft>
                  <a:spcPct val="35000"/>
                </a:spcAft>
              </a:pPr>
              <a:r>
                <a:rPr lang="zh-CN" altLang="en-US" sz="2900" dirty="0">
                  <a:solidFill>
                    <a:srgbClr val="FFFFFF"/>
                  </a:solidFill>
                  <a:latin typeface="Arial" panose="020B0604020202020204" pitchFamily="34" charset="0"/>
                  <a:ea typeface="宋体" panose="02010600030101010101" pitchFamily="2" charset="-122"/>
                </a:rPr>
                <a:t>塔吊倒塌</a:t>
              </a:r>
              <a:endParaRPr lang="zh-CN" altLang="en-US" sz="2900" dirty="0">
                <a:solidFill>
                  <a:srgbClr val="FFFFFF"/>
                </a:solidFill>
                <a:latin typeface="Arial" panose="020B0604020202020204" pitchFamily="34" charset="0"/>
                <a:ea typeface="宋体" panose="02010600030101010101" pitchFamily="2" charset="-122"/>
              </a:endParaRPr>
            </a:p>
          </p:txBody>
        </p:sp>
        <p:sp>
          <p:nvSpPr>
            <p:cNvPr id="37894" name="右箭头 37894"/>
            <p:cNvSpPr/>
            <p:nvPr/>
          </p:nvSpPr>
          <p:spPr>
            <a:xfrm rot="5400000">
              <a:off x="4117877" y="1354726"/>
              <a:ext cx="285059" cy="455921"/>
            </a:xfrm>
            <a:prstGeom prst="rightArrow">
              <a:avLst>
                <a:gd name="adj1" fmla="val 60000"/>
                <a:gd name="adj2" fmla="val 50000"/>
              </a:avLst>
            </a:prstGeom>
            <a:solidFill>
              <a:srgbClr val="00B0F0"/>
            </a:solidFill>
            <a:ln w="9525">
              <a:noFill/>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895" name="矩形 37895"/>
            <p:cNvSpPr/>
            <p:nvPr/>
          </p:nvSpPr>
          <p:spPr>
            <a:xfrm rot="5400000">
              <a:off x="4160636" y="1403151"/>
              <a:ext cx="199541" cy="273553"/>
            </a:xfrm>
            <a:prstGeom prst="rect">
              <a:avLst/>
            </a:prstGeom>
            <a:noFill/>
            <a:ln w="9525">
              <a:noFill/>
            </a:ln>
          </p:spPr>
          <p:txBody>
            <a:bodyPr wrap="square" lIns="0" tIns="0" rIns="0" bIns="0" anchor="ctr" anchorCtr="0"/>
            <a:p>
              <a:pPr algn="ctr" eaLnBrk="0" hangingPunct="0">
                <a:lnSpc>
                  <a:spcPct val="90000"/>
                </a:lnSpc>
                <a:spcAft>
                  <a:spcPct val="35000"/>
                </a:spcAft>
              </a:pPr>
              <a:endParaRPr lang="zh-CN" sz="2000">
                <a:solidFill>
                  <a:srgbClr val="FFFFFF"/>
                </a:solidFill>
                <a:latin typeface="Arial" panose="020B0604020202020204" pitchFamily="34" charset="0"/>
                <a:ea typeface="宋体" panose="02010600030101010101" pitchFamily="2" charset="-122"/>
              </a:endParaRPr>
            </a:p>
          </p:txBody>
        </p:sp>
        <p:sp>
          <p:nvSpPr>
            <p:cNvPr id="37896" name="椭圆 37896"/>
            <p:cNvSpPr/>
            <p:nvPr/>
          </p:nvSpPr>
          <p:spPr>
            <a:xfrm>
              <a:off x="3593904" y="2315"/>
              <a:ext cx="1340946" cy="1340946"/>
            </a:xfrm>
            <a:prstGeom prst="ellipse">
              <a:avLst/>
            </a:prstGeom>
            <a:solidFill>
              <a:srgbClr val="303099"/>
            </a:solidFill>
            <a:ln w="25400" cap="flat" cmpd="sng">
              <a:solidFill>
                <a:srgbClr val="FFFFFF"/>
              </a:solidFill>
              <a:prstDash val="solid"/>
              <a:miter/>
              <a:headEnd type="none" w="med" len="med"/>
              <a:tailEnd type="none" w="med" len="med"/>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897" name="矩形 37897"/>
            <p:cNvSpPr/>
            <p:nvPr/>
          </p:nvSpPr>
          <p:spPr>
            <a:xfrm>
              <a:off x="3790281" y="198692"/>
              <a:ext cx="948192" cy="948192"/>
            </a:xfrm>
            <a:prstGeom prst="rect">
              <a:avLst/>
            </a:prstGeom>
            <a:noFill/>
            <a:ln w="9525">
              <a:noFill/>
            </a:ln>
          </p:spPr>
          <p:txBody>
            <a:bodyPr wrap="square" lIns="29210" tIns="29210" rIns="29210" bIns="29210" anchor="ctr" anchorCtr="0"/>
            <a:p>
              <a:pPr algn="ctr" eaLnBrk="0" hangingPunct="0">
                <a:lnSpc>
                  <a:spcPct val="90000"/>
                </a:lnSpc>
                <a:spcAft>
                  <a:spcPct val="35000"/>
                </a:spcAft>
              </a:pPr>
              <a:r>
                <a:rPr lang="zh-CN" altLang="en-US" sz="2300" dirty="0">
                  <a:solidFill>
                    <a:srgbClr val="FFFFFF"/>
                  </a:solidFill>
                  <a:latin typeface="黑体" panose="02010609060101010101" pitchFamily="49" charset="-122"/>
                  <a:ea typeface="黑体" panose="02010609060101010101" pitchFamily="49" charset="-122"/>
                  <a:sym typeface="黑体" panose="02010609060101010101" pitchFamily="49" charset="-122"/>
                </a:rPr>
                <a:t>装拆程序错误</a:t>
              </a:r>
              <a:endParaRPr lang="zh-CN" altLang="en-US" sz="2300" dirty="0">
                <a:solidFill>
                  <a:srgbClr val="FFFFFF"/>
                </a:solidFill>
                <a:latin typeface="Arial" panose="020B0604020202020204" pitchFamily="34" charset="0"/>
                <a:ea typeface="宋体" panose="02010600030101010101" pitchFamily="2" charset="-122"/>
              </a:endParaRPr>
            </a:p>
          </p:txBody>
        </p:sp>
        <p:sp>
          <p:nvSpPr>
            <p:cNvPr id="37898" name="右箭头 37898"/>
            <p:cNvSpPr/>
            <p:nvPr/>
          </p:nvSpPr>
          <p:spPr>
            <a:xfrm rot="8653643">
              <a:off x="4957522" y="1850448"/>
              <a:ext cx="285059" cy="455921"/>
            </a:xfrm>
            <a:prstGeom prst="rightArrow">
              <a:avLst>
                <a:gd name="adj1" fmla="val 60000"/>
                <a:gd name="adj2" fmla="val 50000"/>
              </a:avLst>
            </a:prstGeom>
            <a:solidFill>
              <a:srgbClr val="00B0F0"/>
            </a:solidFill>
            <a:ln w="9525">
              <a:noFill/>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899" name="矩形 37899"/>
            <p:cNvSpPr/>
            <p:nvPr/>
          </p:nvSpPr>
          <p:spPr>
            <a:xfrm rot="8640000">
              <a:off x="5034973" y="1916636"/>
              <a:ext cx="199541" cy="273553"/>
            </a:xfrm>
            <a:prstGeom prst="rect">
              <a:avLst/>
            </a:prstGeom>
            <a:noFill/>
            <a:ln w="9525">
              <a:noFill/>
            </a:ln>
          </p:spPr>
          <p:txBody>
            <a:bodyPr wrap="square" lIns="0" tIns="0" rIns="0" bIns="0" anchor="ctr" anchorCtr="0"/>
            <a:p>
              <a:pPr algn="ctr" eaLnBrk="0" hangingPunct="0">
                <a:lnSpc>
                  <a:spcPct val="90000"/>
                </a:lnSpc>
                <a:spcAft>
                  <a:spcPct val="35000"/>
                </a:spcAft>
              </a:pPr>
              <a:endParaRPr lang="zh-CN" sz="2000">
                <a:solidFill>
                  <a:srgbClr val="FFFFFF"/>
                </a:solidFill>
                <a:latin typeface="Arial" panose="020B0604020202020204" pitchFamily="34" charset="0"/>
                <a:ea typeface="宋体" panose="02010600030101010101" pitchFamily="2" charset="-122"/>
              </a:endParaRPr>
            </a:p>
          </p:txBody>
        </p:sp>
        <p:sp>
          <p:nvSpPr>
            <p:cNvPr id="37900" name="椭圆 37900"/>
            <p:cNvSpPr/>
            <p:nvPr/>
          </p:nvSpPr>
          <p:spPr>
            <a:xfrm>
              <a:off x="5220989" y="941712"/>
              <a:ext cx="1340946" cy="1340946"/>
            </a:xfrm>
            <a:prstGeom prst="ellipse">
              <a:avLst/>
            </a:prstGeom>
            <a:solidFill>
              <a:srgbClr val="51A0B5"/>
            </a:solidFill>
            <a:ln w="25400" cap="flat" cmpd="sng">
              <a:solidFill>
                <a:srgbClr val="FFFFFF"/>
              </a:solidFill>
              <a:prstDash val="solid"/>
              <a:miter/>
              <a:headEnd type="none" w="med" len="med"/>
              <a:tailEnd type="none" w="med" len="med"/>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901" name="矩形 37901"/>
            <p:cNvSpPr/>
            <p:nvPr/>
          </p:nvSpPr>
          <p:spPr>
            <a:xfrm>
              <a:off x="5417366" y="1138089"/>
              <a:ext cx="948192" cy="948192"/>
            </a:xfrm>
            <a:prstGeom prst="rect">
              <a:avLst/>
            </a:prstGeom>
            <a:noFill/>
            <a:ln w="9525">
              <a:noFill/>
            </a:ln>
          </p:spPr>
          <p:txBody>
            <a:bodyPr wrap="square" lIns="29210" tIns="29210" rIns="29210" bIns="29210" anchor="ctr" anchorCtr="0"/>
            <a:p>
              <a:pPr algn="ctr" eaLnBrk="0" hangingPunct="0">
                <a:lnSpc>
                  <a:spcPct val="90000"/>
                </a:lnSpc>
                <a:spcAft>
                  <a:spcPct val="35000"/>
                </a:spcAft>
              </a:pPr>
              <a:r>
                <a:rPr lang="zh-CN" altLang="en-US" sz="2300" dirty="0">
                  <a:solidFill>
                    <a:srgbClr val="FFFFFF"/>
                  </a:solidFill>
                  <a:latin typeface="黑体" panose="02010609060101010101" pitchFamily="49" charset="-122"/>
                  <a:ea typeface="黑体" panose="02010609060101010101" pitchFamily="49" charset="-122"/>
                  <a:sym typeface="黑体" panose="02010609060101010101" pitchFamily="49" charset="-122"/>
                </a:rPr>
                <a:t>安全装置失灵</a:t>
              </a:r>
              <a:endParaRPr lang="zh-CN" altLang="en-US" sz="2300" dirty="0">
                <a:solidFill>
                  <a:srgbClr val="FFFFFF"/>
                </a:solidFill>
                <a:latin typeface="Arial" panose="020B0604020202020204" pitchFamily="34" charset="0"/>
                <a:ea typeface="宋体" panose="02010600030101010101" pitchFamily="2" charset="-122"/>
              </a:endParaRPr>
            </a:p>
          </p:txBody>
        </p:sp>
        <p:sp>
          <p:nvSpPr>
            <p:cNvPr id="37902" name="右箭头 37902"/>
            <p:cNvSpPr/>
            <p:nvPr/>
          </p:nvSpPr>
          <p:spPr>
            <a:xfrm rot="-9000000">
              <a:off x="4991430" y="2777028"/>
              <a:ext cx="285059" cy="455921"/>
            </a:xfrm>
            <a:prstGeom prst="rightArrow">
              <a:avLst>
                <a:gd name="adj1" fmla="val 60000"/>
                <a:gd name="adj2" fmla="val 50000"/>
              </a:avLst>
            </a:prstGeom>
            <a:solidFill>
              <a:srgbClr val="00B0F0"/>
            </a:solidFill>
            <a:ln w="9525">
              <a:noFill/>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903" name="矩形 37903"/>
            <p:cNvSpPr/>
            <p:nvPr/>
          </p:nvSpPr>
          <p:spPr>
            <a:xfrm rot="-9000000">
              <a:off x="5071219" y="2889592"/>
              <a:ext cx="199541" cy="273553"/>
            </a:xfrm>
            <a:prstGeom prst="rect">
              <a:avLst/>
            </a:prstGeom>
            <a:noFill/>
            <a:ln w="9525">
              <a:noFill/>
            </a:ln>
          </p:spPr>
          <p:txBody>
            <a:bodyPr wrap="square" lIns="0" tIns="0" rIns="0" bIns="0" anchor="ctr" anchorCtr="0"/>
            <a:p>
              <a:pPr algn="ctr" eaLnBrk="0" hangingPunct="0">
                <a:lnSpc>
                  <a:spcPct val="90000"/>
                </a:lnSpc>
                <a:spcAft>
                  <a:spcPct val="35000"/>
                </a:spcAft>
              </a:pPr>
              <a:endParaRPr lang="zh-CN" sz="2000">
                <a:solidFill>
                  <a:srgbClr val="FFFFFF"/>
                </a:solidFill>
                <a:latin typeface="Arial" panose="020B0604020202020204" pitchFamily="34" charset="0"/>
                <a:ea typeface="宋体" panose="02010600030101010101" pitchFamily="2" charset="-122"/>
              </a:endParaRPr>
            </a:p>
          </p:txBody>
        </p:sp>
        <p:sp>
          <p:nvSpPr>
            <p:cNvPr id="37904" name="椭圆 37904"/>
            <p:cNvSpPr/>
            <p:nvPr/>
          </p:nvSpPr>
          <p:spPr>
            <a:xfrm>
              <a:off x="5220989" y="2820508"/>
              <a:ext cx="1340946" cy="1340946"/>
            </a:xfrm>
            <a:prstGeom prst="ellipse">
              <a:avLst/>
            </a:prstGeom>
            <a:solidFill>
              <a:srgbClr val="85BE9C"/>
            </a:solidFill>
            <a:ln w="25400" cap="flat" cmpd="sng">
              <a:solidFill>
                <a:srgbClr val="FFFFFF"/>
              </a:solidFill>
              <a:prstDash val="solid"/>
              <a:miter/>
              <a:headEnd type="none" w="med" len="med"/>
              <a:tailEnd type="none" w="med" len="med"/>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905" name="矩形 37905"/>
            <p:cNvSpPr/>
            <p:nvPr/>
          </p:nvSpPr>
          <p:spPr>
            <a:xfrm>
              <a:off x="5417366" y="3016885"/>
              <a:ext cx="948192" cy="948192"/>
            </a:xfrm>
            <a:prstGeom prst="rect">
              <a:avLst/>
            </a:prstGeom>
            <a:noFill/>
            <a:ln w="9525">
              <a:noFill/>
            </a:ln>
          </p:spPr>
          <p:txBody>
            <a:bodyPr wrap="square" lIns="29210" tIns="29210" rIns="29210" bIns="29210" anchor="ctr" anchorCtr="0"/>
            <a:p>
              <a:pPr algn="ctr" eaLnBrk="0" hangingPunct="0">
                <a:lnSpc>
                  <a:spcPct val="90000"/>
                </a:lnSpc>
                <a:spcAft>
                  <a:spcPct val="35000"/>
                </a:spcAft>
              </a:pPr>
              <a:r>
                <a:rPr lang="zh-CN" altLang="en-US" sz="2300" dirty="0">
                  <a:solidFill>
                    <a:srgbClr val="FFFFFF"/>
                  </a:solidFill>
                  <a:latin typeface="黑体" panose="02010609060101010101" pitchFamily="49" charset="-122"/>
                  <a:ea typeface="黑体" panose="02010609060101010101" pitchFamily="49" charset="-122"/>
                  <a:sym typeface="黑体" panose="02010609060101010101" pitchFamily="49" charset="-122"/>
                </a:rPr>
                <a:t>地基基础不牢</a:t>
              </a:r>
              <a:endParaRPr lang="zh-CN" altLang="en-US" sz="2300" dirty="0">
                <a:solidFill>
                  <a:srgbClr val="FFFFFF"/>
                </a:solidFill>
                <a:latin typeface="Arial" panose="020B0604020202020204" pitchFamily="34" charset="0"/>
                <a:ea typeface="宋体" panose="02010600030101010101" pitchFamily="2" charset="-122"/>
              </a:endParaRPr>
            </a:p>
          </p:txBody>
        </p:sp>
        <p:sp>
          <p:nvSpPr>
            <p:cNvPr id="37906" name="右箭头 37906"/>
            <p:cNvSpPr/>
            <p:nvPr/>
          </p:nvSpPr>
          <p:spPr>
            <a:xfrm rot="-5400000">
              <a:off x="4117877" y="3298941"/>
              <a:ext cx="285059" cy="455921"/>
            </a:xfrm>
            <a:prstGeom prst="rightArrow">
              <a:avLst>
                <a:gd name="adj1" fmla="val 60000"/>
                <a:gd name="adj2" fmla="val 50000"/>
              </a:avLst>
            </a:prstGeom>
            <a:solidFill>
              <a:srgbClr val="00B0F0"/>
            </a:solidFill>
            <a:ln w="9525">
              <a:noFill/>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907" name="矩形 37907"/>
            <p:cNvSpPr/>
            <p:nvPr/>
          </p:nvSpPr>
          <p:spPr>
            <a:xfrm rot="-5400000">
              <a:off x="4160636" y="3432884"/>
              <a:ext cx="199541" cy="273553"/>
            </a:xfrm>
            <a:prstGeom prst="rect">
              <a:avLst/>
            </a:prstGeom>
            <a:noFill/>
            <a:ln w="9525">
              <a:noFill/>
            </a:ln>
          </p:spPr>
          <p:txBody>
            <a:bodyPr wrap="square" lIns="0" tIns="0" rIns="0" bIns="0" anchor="ctr" anchorCtr="0"/>
            <a:p>
              <a:pPr algn="ctr" eaLnBrk="0" hangingPunct="0">
                <a:lnSpc>
                  <a:spcPct val="90000"/>
                </a:lnSpc>
                <a:spcAft>
                  <a:spcPct val="35000"/>
                </a:spcAft>
              </a:pPr>
              <a:endParaRPr lang="zh-CN" sz="2000">
                <a:solidFill>
                  <a:srgbClr val="FFFFFF"/>
                </a:solidFill>
                <a:latin typeface="Arial" panose="020B0604020202020204" pitchFamily="34" charset="0"/>
                <a:ea typeface="宋体" panose="02010600030101010101" pitchFamily="2" charset="-122"/>
              </a:endParaRPr>
            </a:p>
          </p:txBody>
        </p:sp>
        <p:sp>
          <p:nvSpPr>
            <p:cNvPr id="37908" name="椭圆 37908"/>
            <p:cNvSpPr/>
            <p:nvPr/>
          </p:nvSpPr>
          <p:spPr>
            <a:xfrm>
              <a:off x="3593904" y="3759905"/>
              <a:ext cx="1340946" cy="1340946"/>
            </a:xfrm>
            <a:prstGeom prst="ellipse">
              <a:avLst/>
            </a:prstGeom>
            <a:solidFill>
              <a:srgbClr val="BECDB3"/>
            </a:solidFill>
            <a:ln w="25400" cap="flat" cmpd="sng">
              <a:solidFill>
                <a:srgbClr val="FFFFFF"/>
              </a:solidFill>
              <a:prstDash val="solid"/>
              <a:miter/>
              <a:headEnd type="none" w="med" len="med"/>
              <a:tailEnd type="none" w="med" len="med"/>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909" name="矩形 37909"/>
            <p:cNvSpPr/>
            <p:nvPr/>
          </p:nvSpPr>
          <p:spPr>
            <a:xfrm>
              <a:off x="3790281" y="3956282"/>
              <a:ext cx="948192" cy="948192"/>
            </a:xfrm>
            <a:prstGeom prst="rect">
              <a:avLst/>
            </a:prstGeom>
            <a:noFill/>
            <a:ln w="9525">
              <a:noFill/>
            </a:ln>
          </p:spPr>
          <p:txBody>
            <a:bodyPr wrap="square" lIns="29210" tIns="29210" rIns="29210" bIns="29210" anchor="ctr" anchorCtr="0"/>
            <a:p>
              <a:pPr algn="ctr" eaLnBrk="0" hangingPunct="0">
                <a:lnSpc>
                  <a:spcPct val="90000"/>
                </a:lnSpc>
                <a:spcAft>
                  <a:spcPct val="35000"/>
                </a:spcAft>
              </a:pPr>
              <a:r>
                <a:rPr lang="zh-CN" altLang="en-US" sz="2300" dirty="0">
                  <a:solidFill>
                    <a:srgbClr val="FFFFFF"/>
                  </a:solidFill>
                  <a:latin typeface="黑体" panose="02010609060101010101" pitchFamily="49" charset="-122"/>
                  <a:ea typeface="黑体" panose="02010609060101010101" pitchFamily="49" charset="-122"/>
                  <a:sym typeface="黑体" panose="02010609060101010101" pitchFamily="49" charset="-122"/>
                </a:rPr>
                <a:t>产品质量问题</a:t>
              </a:r>
              <a:endParaRPr lang="zh-CN" altLang="en-US" sz="2300" dirty="0">
                <a:solidFill>
                  <a:srgbClr val="FFFFFF"/>
                </a:solidFill>
                <a:latin typeface="Arial" panose="020B0604020202020204" pitchFamily="34" charset="0"/>
                <a:ea typeface="宋体" panose="02010600030101010101" pitchFamily="2" charset="-122"/>
              </a:endParaRPr>
            </a:p>
          </p:txBody>
        </p:sp>
        <p:sp>
          <p:nvSpPr>
            <p:cNvPr id="37910" name="右箭头 37910"/>
            <p:cNvSpPr/>
            <p:nvPr/>
          </p:nvSpPr>
          <p:spPr>
            <a:xfrm rot="-2043873">
              <a:off x="3287798" y="2770321"/>
              <a:ext cx="285059" cy="455921"/>
            </a:xfrm>
            <a:prstGeom prst="rightArrow">
              <a:avLst>
                <a:gd name="adj1" fmla="val 60000"/>
                <a:gd name="adj2" fmla="val 50000"/>
              </a:avLst>
            </a:prstGeom>
            <a:solidFill>
              <a:srgbClr val="00B0F0"/>
            </a:solidFill>
            <a:ln w="9525">
              <a:noFill/>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911" name="矩形 37911"/>
            <p:cNvSpPr/>
            <p:nvPr/>
          </p:nvSpPr>
          <p:spPr>
            <a:xfrm rot="8700000">
              <a:off x="3295135" y="2885455"/>
              <a:ext cx="199541" cy="273553"/>
            </a:xfrm>
            <a:prstGeom prst="rect">
              <a:avLst/>
            </a:prstGeom>
            <a:noFill/>
            <a:ln w="9525">
              <a:noFill/>
            </a:ln>
          </p:spPr>
          <p:txBody>
            <a:bodyPr wrap="square" lIns="0" tIns="0" rIns="0" bIns="0" anchor="ctr" anchorCtr="0"/>
            <a:p>
              <a:pPr algn="ctr" eaLnBrk="0" hangingPunct="0">
                <a:lnSpc>
                  <a:spcPct val="90000"/>
                </a:lnSpc>
                <a:spcAft>
                  <a:spcPct val="35000"/>
                </a:spcAft>
              </a:pPr>
              <a:endParaRPr lang="zh-CN" sz="2000">
                <a:solidFill>
                  <a:srgbClr val="FFFFFF"/>
                </a:solidFill>
                <a:latin typeface="Arial" panose="020B0604020202020204" pitchFamily="34" charset="0"/>
                <a:ea typeface="宋体" panose="02010600030101010101" pitchFamily="2" charset="-122"/>
              </a:endParaRPr>
            </a:p>
          </p:txBody>
        </p:sp>
        <p:sp>
          <p:nvSpPr>
            <p:cNvPr id="37912" name="椭圆 37912"/>
            <p:cNvSpPr/>
            <p:nvPr/>
          </p:nvSpPr>
          <p:spPr>
            <a:xfrm>
              <a:off x="1966819" y="2820508"/>
              <a:ext cx="1340946" cy="1340946"/>
            </a:xfrm>
            <a:prstGeom prst="ellipse">
              <a:avLst/>
            </a:prstGeom>
            <a:solidFill>
              <a:srgbClr val="E2E1DB"/>
            </a:solidFill>
            <a:ln w="25400" cap="flat" cmpd="sng">
              <a:solidFill>
                <a:srgbClr val="FFFFFF"/>
              </a:solidFill>
              <a:prstDash val="solid"/>
              <a:miter/>
              <a:headEnd type="none" w="med" len="med"/>
              <a:tailEnd type="none" w="med" len="med"/>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913" name="矩形 37913"/>
            <p:cNvSpPr/>
            <p:nvPr/>
          </p:nvSpPr>
          <p:spPr>
            <a:xfrm>
              <a:off x="2163196" y="3016885"/>
              <a:ext cx="948192" cy="948192"/>
            </a:xfrm>
            <a:prstGeom prst="rect">
              <a:avLst/>
            </a:prstGeom>
            <a:noFill/>
            <a:ln w="9525">
              <a:noFill/>
            </a:ln>
          </p:spPr>
          <p:txBody>
            <a:bodyPr wrap="square" lIns="29210" tIns="29210" rIns="29210" bIns="29210" anchor="ctr" anchorCtr="0"/>
            <a:p>
              <a:pPr algn="ctr" eaLnBrk="0" hangingPunct="0">
                <a:lnSpc>
                  <a:spcPct val="90000"/>
                </a:lnSpc>
                <a:spcAft>
                  <a:spcPct val="35000"/>
                </a:spcAft>
              </a:pPr>
              <a:r>
                <a:rPr lang="zh-CN" altLang="en-US" sz="2300" dirty="0">
                  <a:solidFill>
                    <a:srgbClr val="FFFFFF"/>
                  </a:solidFill>
                  <a:latin typeface="黑体" panose="02010609060101010101" pitchFamily="49" charset="-122"/>
                  <a:ea typeface="黑体" panose="02010609060101010101" pitchFamily="49" charset="-122"/>
                  <a:sym typeface="黑体" panose="02010609060101010101" pitchFamily="49" charset="-122"/>
                </a:rPr>
                <a:t>管理监督不力</a:t>
              </a:r>
              <a:endParaRPr lang="zh-CN" altLang="en-US" sz="2300" dirty="0">
                <a:solidFill>
                  <a:srgbClr val="FFFFFF"/>
                </a:solidFill>
                <a:latin typeface="Arial" panose="020B0604020202020204" pitchFamily="34" charset="0"/>
                <a:ea typeface="宋体" panose="02010600030101010101" pitchFamily="2" charset="-122"/>
              </a:endParaRPr>
            </a:p>
          </p:txBody>
        </p:sp>
        <p:sp>
          <p:nvSpPr>
            <p:cNvPr id="37914" name="右箭头 37914"/>
            <p:cNvSpPr/>
            <p:nvPr/>
          </p:nvSpPr>
          <p:spPr>
            <a:xfrm rot="1800000">
              <a:off x="3263238" y="1840924"/>
              <a:ext cx="285059" cy="455921"/>
            </a:xfrm>
            <a:prstGeom prst="rightArrow">
              <a:avLst>
                <a:gd name="adj1" fmla="val 60000"/>
                <a:gd name="adj2" fmla="val 50000"/>
              </a:avLst>
            </a:prstGeom>
            <a:solidFill>
              <a:srgbClr val="00B0F0"/>
            </a:solidFill>
            <a:ln w="9525">
              <a:noFill/>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915" name="矩形 37915"/>
            <p:cNvSpPr/>
            <p:nvPr/>
          </p:nvSpPr>
          <p:spPr>
            <a:xfrm rot="-9000000">
              <a:off x="3268967" y="1910729"/>
              <a:ext cx="199541" cy="273553"/>
            </a:xfrm>
            <a:prstGeom prst="rect">
              <a:avLst/>
            </a:prstGeom>
            <a:noFill/>
            <a:ln w="9525">
              <a:noFill/>
            </a:ln>
          </p:spPr>
          <p:txBody>
            <a:bodyPr wrap="square" lIns="0" tIns="0" rIns="0" bIns="0" anchor="ctr" anchorCtr="0"/>
            <a:p>
              <a:pPr algn="ctr" eaLnBrk="0" hangingPunct="0">
                <a:lnSpc>
                  <a:spcPct val="90000"/>
                </a:lnSpc>
                <a:spcAft>
                  <a:spcPct val="35000"/>
                </a:spcAft>
              </a:pPr>
              <a:endParaRPr lang="zh-CN" sz="2000">
                <a:solidFill>
                  <a:srgbClr val="FFFFFF"/>
                </a:solidFill>
                <a:latin typeface="Arial" panose="020B0604020202020204" pitchFamily="34" charset="0"/>
                <a:ea typeface="宋体" panose="02010600030101010101" pitchFamily="2" charset="-122"/>
              </a:endParaRPr>
            </a:p>
          </p:txBody>
        </p:sp>
        <p:sp>
          <p:nvSpPr>
            <p:cNvPr id="37916" name="椭圆 37916"/>
            <p:cNvSpPr/>
            <p:nvPr/>
          </p:nvSpPr>
          <p:spPr>
            <a:xfrm>
              <a:off x="1966819" y="941712"/>
              <a:ext cx="1340946" cy="1340946"/>
            </a:xfrm>
            <a:prstGeom prst="ellipse">
              <a:avLst/>
            </a:prstGeom>
            <a:solidFill>
              <a:schemeClr val="tx2"/>
            </a:solidFill>
            <a:ln w="25400" cap="flat" cmpd="sng">
              <a:solidFill>
                <a:srgbClr val="FFFFFF"/>
              </a:solidFill>
              <a:prstDash val="solid"/>
              <a:miter/>
              <a:headEnd type="none" w="med" len="med"/>
              <a:tailEnd type="none" w="med" len="med"/>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37917" name="矩形 37917"/>
            <p:cNvSpPr/>
            <p:nvPr/>
          </p:nvSpPr>
          <p:spPr>
            <a:xfrm>
              <a:off x="2163196" y="1138089"/>
              <a:ext cx="948192" cy="948192"/>
            </a:xfrm>
            <a:prstGeom prst="rect">
              <a:avLst/>
            </a:prstGeom>
            <a:noFill/>
            <a:ln w="9525">
              <a:noFill/>
            </a:ln>
          </p:spPr>
          <p:txBody>
            <a:bodyPr wrap="square" lIns="29210" tIns="29210" rIns="29210" bIns="29210" anchor="ctr" anchorCtr="0"/>
            <a:p>
              <a:pPr algn="ctr" eaLnBrk="0" hangingPunct="0">
                <a:lnSpc>
                  <a:spcPct val="90000"/>
                </a:lnSpc>
                <a:spcAft>
                  <a:spcPct val="35000"/>
                </a:spcAft>
              </a:pPr>
              <a:r>
                <a:rPr lang="zh-CN" altLang="en-US" sz="2300" dirty="0">
                  <a:solidFill>
                    <a:srgbClr val="FFFFFF"/>
                  </a:solidFill>
                  <a:latin typeface="黑体" panose="02010609060101010101" pitchFamily="49" charset="-122"/>
                  <a:ea typeface="黑体" panose="02010609060101010101" pitchFamily="49" charset="-122"/>
                  <a:sym typeface="黑体" panose="02010609060101010101" pitchFamily="49" charset="-122"/>
                </a:rPr>
                <a:t>无证违规使用</a:t>
              </a:r>
              <a:endParaRPr lang="zh-CN" altLang="en-US" sz="2300" dirty="0">
                <a:solidFill>
                  <a:srgbClr val="FFFFFF"/>
                </a:solidFill>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filter="wheel(1)">
                                      <p:cBhvr>
                                        <p:cTn id="7" dur="500"/>
                                        <p:tgtEl>
                                          <p:spTgt spid="3789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7892"/>
                                        </p:tgtEl>
                                        <p:attrNameLst>
                                          <p:attrName>style.visibility</p:attrName>
                                        </p:attrNameLst>
                                      </p:cBhvr>
                                      <p:to>
                                        <p:strVal val="visible"/>
                                      </p:to>
                                    </p:set>
                                    <p:animEffect filter="wheel(1)">
                                      <p:cBhvr>
                                        <p:cTn id="11" dur="1250"/>
                                        <p:tgtEl>
                                          <p:spTgt spid="37892"/>
                                        </p:tgtEl>
                                      </p:cBhvr>
                                    </p:animEffect>
                                  </p:childTnLst>
                                </p:cTn>
                              </p:par>
                              <p:par>
                                <p:cTn id="12" presetID="21" presetClass="entr" presetSubtype="1" fill="hold" grpId="0" nodeType="withEffect">
                                  <p:stCondLst>
                                    <p:cond delay="250"/>
                                  </p:stCondLst>
                                  <p:childTnLst>
                                    <p:set>
                                      <p:cBhvr>
                                        <p:cTn id="13" dur="1" fill="hold">
                                          <p:stCondLst>
                                            <p:cond delay="0"/>
                                          </p:stCondLst>
                                        </p:cTn>
                                        <p:tgtEl>
                                          <p:spTgt spid="37892"/>
                                        </p:tgtEl>
                                        <p:attrNameLst>
                                          <p:attrName>style.visibility</p:attrName>
                                        </p:attrNameLst>
                                      </p:cBhvr>
                                      <p:to>
                                        <p:strVal val="visible"/>
                                      </p:to>
                                    </p:set>
                                    <p:animEffect filter="wheel(1)">
                                      <p:cBhvr>
                                        <p:cTn id="14" dur="500"/>
                                        <p:tgtEl>
                                          <p:spTgt spid="37892"/>
                                        </p:tgtEl>
                                      </p:cBhvr>
                                    </p:animEffect>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37892"/>
                                        </p:tgtEl>
                                        <p:attrNameLst>
                                          <p:attrName>style.visibility</p:attrName>
                                        </p:attrNameLst>
                                      </p:cBhvr>
                                      <p:to>
                                        <p:strVal val="visible"/>
                                      </p:to>
                                    </p:set>
                                    <p:animEffect filter="wheel(1)">
                                      <p:cBhvr>
                                        <p:cTn id="18" dur="1250"/>
                                        <p:tgtEl>
                                          <p:spTgt spid="3789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7892"/>
                                        </p:tgtEl>
                                        <p:attrNameLst>
                                          <p:attrName>style.visibility</p:attrName>
                                        </p:attrNameLst>
                                      </p:cBhvr>
                                      <p:to>
                                        <p:strVal val="visible"/>
                                      </p:to>
                                    </p:set>
                                    <p:animEffect filter="wheel(1)">
                                      <p:cBhvr>
                                        <p:cTn id="21" dur="500"/>
                                        <p:tgtEl>
                                          <p:spTgt spid="37892"/>
                                        </p:tgtEl>
                                      </p:cBhvr>
                                    </p:animEffect>
                                  </p:childTnLst>
                                </p:cTn>
                              </p:par>
                            </p:childTnLst>
                          </p:cTn>
                        </p:par>
                        <p:par>
                          <p:cTn id="22" fill="hold">
                            <p:stCondLst>
                              <p:cond delay="3500"/>
                            </p:stCondLst>
                            <p:childTnLst>
                              <p:par>
                                <p:cTn id="23" presetID="21" presetClass="entr" presetSubtype="1" fill="hold" grpId="0" nodeType="afterEffect">
                                  <p:stCondLst>
                                    <p:cond delay="0"/>
                                  </p:stCondLst>
                                  <p:childTnLst>
                                    <p:set>
                                      <p:cBhvr>
                                        <p:cTn id="24" dur="1" fill="hold">
                                          <p:stCondLst>
                                            <p:cond delay="0"/>
                                          </p:stCondLst>
                                        </p:cTn>
                                        <p:tgtEl>
                                          <p:spTgt spid="37892"/>
                                        </p:tgtEl>
                                        <p:attrNameLst>
                                          <p:attrName>style.visibility</p:attrName>
                                        </p:attrNameLst>
                                      </p:cBhvr>
                                      <p:to>
                                        <p:strVal val="visible"/>
                                      </p:to>
                                    </p:set>
                                    <p:animEffect filter="wheel(1)">
                                      <p:cBhvr>
                                        <p:cTn id="25" dur="1250"/>
                                        <p:tgtEl>
                                          <p:spTgt spid="3789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7892"/>
                                        </p:tgtEl>
                                        <p:attrNameLst>
                                          <p:attrName>style.visibility</p:attrName>
                                        </p:attrNameLst>
                                      </p:cBhvr>
                                      <p:to>
                                        <p:strVal val="visible"/>
                                      </p:to>
                                    </p:set>
                                    <p:animEffect filter="wheel(1)">
                                      <p:cBhvr>
                                        <p:cTn id="28" dur="500"/>
                                        <p:tgtEl>
                                          <p:spTgt spid="37892"/>
                                        </p:tgtEl>
                                      </p:cBhvr>
                                    </p:animEffect>
                                  </p:childTnLst>
                                </p:cTn>
                              </p:par>
                            </p:childTnLst>
                          </p:cTn>
                        </p:par>
                        <p:par>
                          <p:cTn id="29" fill="hold">
                            <p:stCondLst>
                              <p:cond delay="5000"/>
                            </p:stCondLst>
                            <p:childTnLst>
                              <p:par>
                                <p:cTn id="30" presetID="21" presetClass="entr" presetSubtype="1" fill="hold" grpId="0" nodeType="afterEffect">
                                  <p:stCondLst>
                                    <p:cond delay="0"/>
                                  </p:stCondLst>
                                  <p:childTnLst>
                                    <p:set>
                                      <p:cBhvr>
                                        <p:cTn id="31" dur="1" fill="hold">
                                          <p:stCondLst>
                                            <p:cond delay="0"/>
                                          </p:stCondLst>
                                        </p:cTn>
                                        <p:tgtEl>
                                          <p:spTgt spid="37892"/>
                                        </p:tgtEl>
                                        <p:attrNameLst>
                                          <p:attrName>style.visibility</p:attrName>
                                        </p:attrNameLst>
                                      </p:cBhvr>
                                      <p:to>
                                        <p:strVal val="visible"/>
                                      </p:to>
                                    </p:set>
                                    <p:animEffect filter="wheel(1)">
                                      <p:cBhvr>
                                        <p:cTn id="32" dur="1250"/>
                                        <p:tgtEl>
                                          <p:spTgt spid="3789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7892"/>
                                        </p:tgtEl>
                                        <p:attrNameLst>
                                          <p:attrName>style.visibility</p:attrName>
                                        </p:attrNameLst>
                                      </p:cBhvr>
                                      <p:to>
                                        <p:strVal val="visible"/>
                                      </p:to>
                                    </p:set>
                                    <p:animEffect filter="wheel(1)">
                                      <p:cBhvr>
                                        <p:cTn id="35" dur="500"/>
                                        <p:tgtEl>
                                          <p:spTgt spid="37892"/>
                                        </p:tgtEl>
                                      </p:cBhvr>
                                    </p:animEffect>
                                  </p:childTnLst>
                                </p:cTn>
                              </p:par>
                            </p:childTnLst>
                          </p:cTn>
                        </p:par>
                        <p:par>
                          <p:cTn id="36" fill="hold">
                            <p:stCondLst>
                              <p:cond delay="6500"/>
                            </p:stCondLst>
                            <p:childTnLst>
                              <p:par>
                                <p:cTn id="37" presetID="21" presetClass="entr" presetSubtype="1" fill="hold" grpId="0" nodeType="afterEffect">
                                  <p:stCondLst>
                                    <p:cond delay="0"/>
                                  </p:stCondLst>
                                  <p:childTnLst>
                                    <p:set>
                                      <p:cBhvr>
                                        <p:cTn id="38" dur="1" fill="hold">
                                          <p:stCondLst>
                                            <p:cond delay="0"/>
                                          </p:stCondLst>
                                        </p:cTn>
                                        <p:tgtEl>
                                          <p:spTgt spid="37892"/>
                                        </p:tgtEl>
                                        <p:attrNameLst>
                                          <p:attrName>style.visibility</p:attrName>
                                        </p:attrNameLst>
                                      </p:cBhvr>
                                      <p:to>
                                        <p:strVal val="visible"/>
                                      </p:to>
                                    </p:set>
                                    <p:animEffect filter="wheel(1)">
                                      <p:cBhvr>
                                        <p:cTn id="39" dur="1250"/>
                                        <p:tgtEl>
                                          <p:spTgt spid="3789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7892"/>
                                        </p:tgtEl>
                                        <p:attrNameLst>
                                          <p:attrName>style.visibility</p:attrName>
                                        </p:attrNameLst>
                                      </p:cBhvr>
                                      <p:to>
                                        <p:strVal val="visible"/>
                                      </p:to>
                                    </p:set>
                                    <p:animEffect filter="wheel(1)">
                                      <p:cBhvr>
                                        <p:cTn id="42" dur="500"/>
                                        <p:tgtEl>
                                          <p:spTgt spid="37892"/>
                                        </p:tgtEl>
                                      </p:cBhvr>
                                    </p:animEffect>
                                  </p:childTnLst>
                                </p:cTn>
                              </p:par>
                            </p:childTnLst>
                          </p:cTn>
                        </p:par>
                        <p:par>
                          <p:cTn id="43" fill="hold">
                            <p:stCondLst>
                              <p:cond delay="8000"/>
                            </p:stCondLst>
                            <p:childTnLst>
                              <p:par>
                                <p:cTn id="44" presetID="21" presetClass="entr" presetSubtype="1" fill="hold" grpId="0" nodeType="afterEffect">
                                  <p:stCondLst>
                                    <p:cond delay="0"/>
                                  </p:stCondLst>
                                  <p:childTnLst>
                                    <p:set>
                                      <p:cBhvr>
                                        <p:cTn id="45" dur="1" fill="hold">
                                          <p:stCondLst>
                                            <p:cond delay="0"/>
                                          </p:stCondLst>
                                        </p:cTn>
                                        <p:tgtEl>
                                          <p:spTgt spid="37892"/>
                                        </p:tgtEl>
                                        <p:attrNameLst>
                                          <p:attrName>style.visibility</p:attrName>
                                        </p:attrNameLst>
                                      </p:cBhvr>
                                      <p:to>
                                        <p:strVal val="visible"/>
                                      </p:to>
                                    </p:set>
                                    <p:animEffect filter="wheel(1)">
                                      <p:cBhvr>
                                        <p:cTn id="46" dur="1250"/>
                                        <p:tgtEl>
                                          <p:spTgt spid="37892"/>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7892"/>
                                        </p:tgtEl>
                                        <p:attrNameLst>
                                          <p:attrName>style.visibility</p:attrName>
                                        </p:attrNameLst>
                                      </p:cBhvr>
                                      <p:to>
                                        <p:strVal val="visible"/>
                                      </p:to>
                                    </p:set>
                                    <p:animEffect filter="wheel(1)">
                                      <p:cBhvr>
                                        <p:cTn id="49"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4" descr="20020902-1801"/>
          <p:cNvPicPr>
            <a:picLocks noChangeAspect="1"/>
          </p:cNvPicPr>
          <p:nvPr/>
        </p:nvPicPr>
        <p:blipFill>
          <a:blip r:embed="rId1"/>
          <a:stretch>
            <a:fillRect/>
          </a:stretch>
        </p:blipFill>
        <p:spPr>
          <a:xfrm>
            <a:off x="3071813" y="549275"/>
            <a:ext cx="7131050" cy="5543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filter="randombar(horizontal)">
                                      <p:cBhvr>
                                        <p:cTn id="7" dur="75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p:nvPr/>
        </p:nvSpPr>
        <p:spPr>
          <a:xfrm>
            <a:off x="2566988" y="1155700"/>
            <a:ext cx="7235825" cy="504825"/>
          </a:xfrm>
          <a:prstGeom prst="rect">
            <a:avLst/>
          </a:prstGeom>
          <a:noFill/>
          <a:ln w="9525">
            <a:noFill/>
          </a:ln>
        </p:spPr>
        <p:txBody>
          <a:bodyPr wrap="square" anchor="ctr" anchorCtr="0"/>
          <a:p>
            <a:pPr algn="ctr" eaLnBrk="0" hangingPunct="0"/>
            <a:br>
              <a:rPr lang="zh-CN" altLang="en-US" sz="28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400" dirty="0">
                <a:solidFill>
                  <a:srgbClr val="000000"/>
                </a:solidFill>
                <a:latin typeface="黑体" panose="02010609060101010101" pitchFamily="49" charset="-122"/>
                <a:ea typeface="黑体" panose="02010609060101010101" pitchFamily="49" charset="-122"/>
                <a:sym typeface="黑体" panose="02010609060101010101" pitchFamily="49" charset="-122"/>
              </a:rPr>
              <a:t>一、基础不稳固或突遇大风袭击引发倒塔事故</a:t>
            </a:r>
            <a:br>
              <a:rPr lang="zh-CN" altLang="en-US" sz="2800" dirty="0">
                <a:solidFill>
                  <a:srgbClr val="CC3300"/>
                </a:solidFill>
                <a:latin typeface="Arial" panose="020B0604020202020204" pitchFamily="34" charset="0"/>
                <a:ea typeface="微软雅黑" panose="020B0503020204020204" pitchFamily="34" charset="-122"/>
              </a:rPr>
            </a:br>
            <a:br>
              <a:rPr lang="zh-CN" altLang="en-US" sz="24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4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9938" name="Picture 4" descr="188"/>
          <p:cNvPicPr>
            <a:picLocks noChangeAspect="1"/>
          </p:cNvPicPr>
          <p:nvPr/>
        </p:nvPicPr>
        <p:blipFill>
          <a:blip r:embed="rId1"/>
          <a:stretch>
            <a:fillRect/>
          </a:stretch>
        </p:blipFill>
        <p:spPr>
          <a:xfrm>
            <a:off x="2924175" y="2749550"/>
            <a:ext cx="7302500" cy="3449638"/>
          </a:xfrm>
          <a:prstGeom prst="rect">
            <a:avLst/>
          </a:prstGeom>
          <a:noFill/>
          <a:ln w="9525">
            <a:noFill/>
          </a:ln>
        </p:spPr>
      </p:pic>
      <p:sp>
        <p:nvSpPr>
          <p:cNvPr id="39939" name="矩形 3"/>
          <p:cNvSpPr/>
          <p:nvPr/>
        </p:nvSpPr>
        <p:spPr>
          <a:xfrm>
            <a:off x="4240213" y="450850"/>
            <a:ext cx="4766310" cy="521970"/>
          </a:xfrm>
          <a:prstGeom prst="rect">
            <a:avLst/>
          </a:prstGeom>
          <a:noFill/>
          <a:ln w="9525">
            <a:noFill/>
          </a:ln>
        </p:spPr>
        <p:txBody>
          <a:bodyPr wrap="none" anchor="t" anchorCtr="0">
            <a:spAutoFit/>
          </a:bodyPr>
          <a:p>
            <a:pPr eaLnBrk="0" hangingPunct="0"/>
            <a:r>
              <a:rPr lang="zh-CN" altLang="en-US" sz="2800" dirty="0">
                <a:solidFill>
                  <a:srgbClr val="FF0000"/>
                </a:solidFill>
                <a:latin typeface="方正小标宋简体" pitchFamily="2" charset="-122"/>
                <a:ea typeface="方正小标宋简体" pitchFamily="2" charset="-122"/>
                <a:sym typeface="Arial" panose="020B0604020202020204" pitchFamily="34" charset="0"/>
              </a:rPr>
              <a:t>第一节   倒塔事故及原因分析</a:t>
            </a:r>
            <a:endParaRPr lang="zh-CN" altLang="en-US" dirty="0">
              <a:latin typeface="Arial" panose="020B0604020202020204" pitchFamily="34" charset="0"/>
              <a:ea typeface="宋体" panose="02010600030101010101" pitchFamily="2" charset="-122"/>
            </a:endParaRPr>
          </a:p>
        </p:txBody>
      </p:sp>
      <p:sp>
        <p:nvSpPr>
          <p:cNvPr id="39941" name="矩形 4"/>
          <p:cNvSpPr/>
          <p:nvPr/>
        </p:nvSpPr>
        <p:spPr>
          <a:xfrm>
            <a:off x="2989263" y="1660525"/>
            <a:ext cx="6697662" cy="1014730"/>
          </a:xfrm>
          <a:prstGeom prst="rect">
            <a:avLst/>
          </a:prstGeom>
          <a:noFill/>
          <a:ln w="9525">
            <a:noFill/>
          </a:ln>
        </p:spPr>
        <p:txBody>
          <a:bodyPr wrap="square" anchor="t" anchorCtr="0">
            <a:spAutoFit/>
          </a:bodyPr>
          <a:p>
            <a:pPr eaLnBrk="0" hangingPunct="0"/>
            <a:r>
              <a:rPr lang="en-US" altLang="zh-CN"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、地基设在沉陷不均的地方，或者地沟没有夯实就浇混凝土。用久了以后，发生局部下沉，而又没有采取补救措施。</a:t>
            </a:r>
            <a:endParaRPr lang="zh-CN" altLang="en-US" sz="2000" dirty="0">
              <a:solidFill>
                <a:srgbClr val="00B0F0"/>
              </a:solidFill>
              <a:latin typeface="Arial" panose="020B0604020202020204" pitchFamily="34" charset="0"/>
              <a:ea typeface="宋体" panose="02010600030101010101" pitchFamily="2" charset="-122"/>
              <a:sym typeface="Arial" panose="020B0604020202020204" pitchFamily="34" charset="0"/>
            </a:endParaRPr>
          </a:p>
        </p:txBody>
      </p:sp>
      <p:sp>
        <p:nvSpPr>
          <p:cNvPr id="39942" name="矩形 5"/>
          <p:cNvSpPr/>
          <p:nvPr/>
        </p:nvSpPr>
        <p:spPr>
          <a:xfrm>
            <a:off x="3071813" y="1660525"/>
            <a:ext cx="6615112" cy="1322070"/>
          </a:xfrm>
          <a:prstGeom prst="rect">
            <a:avLst/>
          </a:prstGeom>
          <a:noFill/>
          <a:ln w="9525">
            <a:noFill/>
          </a:ln>
        </p:spPr>
        <p:txBody>
          <a:bodyPr wrap="square" anchor="t" anchorCtr="0">
            <a:spAutoFit/>
          </a:bodyPr>
          <a:p>
            <a:pPr eaLnBrk="0" hangingPunct="0"/>
            <a:r>
              <a:rPr lang="en-US" altLang="zh-CN"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、地基太靠近边坡，尤其是在有地下室的建筑物，基础离开挖坑边太近，在受载或大的暴风雨后，容易滑坡倒塔。凡是离边坡很近的塔机，在浇灌基础前一定要打桩或加固。</a:t>
            </a:r>
            <a:endParaRPr lang="zh-CN" altLang="en-US" dirty="0">
              <a:latin typeface="Arial" panose="020B0604020202020204" pitchFamily="34" charset="0"/>
              <a:ea typeface="宋体" panose="02010600030101010101" pitchFamily="2" charset="-122"/>
            </a:endParaRPr>
          </a:p>
        </p:txBody>
      </p:sp>
      <p:sp>
        <p:nvSpPr>
          <p:cNvPr id="39943" name="矩形 6"/>
          <p:cNvSpPr/>
          <p:nvPr/>
        </p:nvSpPr>
        <p:spPr>
          <a:xfrm>
            <a:off x="3071813" y="1704975"/>
            <a:ext cx="6615112" cy="1014730"/>
          </a:xfrm>
          <a:prstGeom prst="rect">
            <a:avLst/>
          </a:prstGeom>
          <a:noFill/>
          <a:ln w="9525">
            <a:noFill/>
          </a:ln>
        </p:spPr>
        <p:txBody>
          <a:bodyPr wrap="square" anchor="t" anchorCtr="0">
            <a:spAutoFit/>
          </a:bodyPr>
          <a:p>
            <a:pPr eaLnBrk="0" hangingPunct="0"/>
            <a:r>
              <a:rPr lang="en-US" altLang="zh-CN"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、虽然基础打下了桩，但桩下又挖得太空，实际有些桩没多少承载能力，局部塌陷而倒塔。这种事已发生过多起，工地有关负责人员要严格把握。</a:t>
            </a:r>
            <a:endParaRPr lang="zh-CN" altLang="en-US" dirty="0">
              <a:latin typeface="Arial" panose="020B0604020202020204" pitchFamily="34" charset="0"/>
              <a:ea typeface="宋体" panose="02010600030101010101" pitchFamily="2" charset="-122"/>
            </a:endParaRPr>
          </a:p>
        </p:txBody>
      </p:sp>
      <p:sp>
        <p:nvSpPr>
          <p:cNvPr id="39944" name="矩形 7"/>
          <p:cNvSpPr/>
          <p:nvPr/>
        </p:nvSpPr>
        <p:spPr>
          <a:xfrm>
            <a:off x="3100388" y="1709738"/>
            <a:ext cx="6615112" cy="706755"/>
          </a:xfrm>
          <a:prstGeom prst="rect">
            <a:avLst/>
          </a:prstGeom>
          <a:noFill/>
          <a:ln w="9525">
            <a:noFill/>
          </a:ln>
        </p:spPr>
        <p:txBody>
          <a:bodyPr wrap="square" anchor="t" anchorCtr="0">
            <a:spAutoFit/>
          </a:bodyPr>
          <a:p>
            <a:pPr eaLnBrk="0" hangingPunct="0"/>
            <a:r>
              <a:rPr lang="en-US" altLang="zh-CN"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、混凝土基础浇灌不合要求，配比不对，达不到抗拉强度，提早破裂。地脚螺栓松脱，发挥不了作用。</a:t>
            </a:r>
            <a:endParaRPr lang="zh-CN" altLang="en-US" dirty="0">
              <a:latin typeface="Arial" panose="020B0604020202020204" pitchFamily="34" charset="0"/>
              <a:ea typeface="宋体" panose="02010600030101010101" pitchFamily="2" charset="-122"/>
            </a:endParaRPr>
          </a:p>
        </p:txBody>
      </p:sp>
      <p:sp>
        <p:nvSpPr>
          <p:cNvPr id="39945" name="矩形 8"/>
          <p:cNvSpPr/>
          <p:nvPr/>
        </p:nvSpPr>
        <p:spPr>
          <a:xfrm>
            <a:off x="3127375" y="1709738"/>
            <a:ext cx="6588125" cy="706755"/>
          </a:xfrm>
          <a:prstGeom prst="rect">
            <a:avLst/>
          </a:prstGeom>
          <a:noFill/>
          <a:ln w="9525">
            <a:noFill/>
          </a:ln>
        </p:spPr>
        <p:txBody>
          <a:bodyPr wrap="square" anchor="t" anchorCtr="0">
            <a:spAutoFit/>
          </a:bodyPr>
          <a:p>
            <a:pPr eaLnBrk="0" hangingPunct="0"/>
            <a:r>
              <a:rPr lang="en-US" altLang="zh-CN"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、基础浇灌后，没注意对混凝土的养护，没及时浇水降温，造成基础内部被烧坏，达不到强度要求。    </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filter="fade">
                                      <p:cBhvr>
                                        <p:cTn id="7" dur="250"/>
                                        <p:tgtEl>
                                          <p:spTgt spid="399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filter="fade">
                                      <p:cBhvr>
                                        <p:cTn id="11" dur="750"/>
                                        <p:tgtEl>
                                          <p:spTgt spid="39941"/>
                                        </p:tgtEl>
                                      </p:cBhvr>
                                    </p:animEffect>
                                    <p:set>
                                      <p:cBhvr>
                                        <p:cTn id="12" dur="1" fill="hold">
                                          <p:stCondLst>
                                            <p:cond delay="749"/>
                                          </p:stCondLst>
                                        </p:cTn>
                                        <p:tgtEl>
                                          <p:spTgt spid="39941"/>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9942"/>
                                        </p:tgtEl>
                                        <p:attrNameLst>
                                          <p:attrName>style.visibility</p:attrName>
                                        </p:attrNameLst>
                                      </p:cBhvr>
                                      <p:to>
                                        <p:strVal val="visible"/>
                                      </p:to>
                                    </p:set>
                                    <p:animEffect filter="fade">
                                      <p:cBhvr>
                                        <p:cTn id="16" dur="500"/>
                                        <p:tgtEl>
                                          <p:spTgt spid="399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filter="fade">
                                      <p:cBhvr>
                                        <p:cTn id="20" dur="750"/>
                                        <p:tgtEl>
                                          <p:spTgt spid="39942"/>
                                        </p:tgtEl>
                                      </p:cBhvr>
                                    </p:animEffect>
                                    <p:set>
                                      <p:cBhvr>
                                        <p:cTn id="21" dur="1" fill="hold">
                                          <p:stCondLst>
                                            <p:cond delay="749"/>
                                          </p:stCondLst>
                                        </p:cTn>
                                        <p:tgtEl>
                                          <p:spTgt spid="39942"/>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9943"/>
                                        </p:tgtEl>
                                        <p:attrNameLst>
                                          <p:attrName>style.visibility</p:attrName>
                                        </p:attrNameLst>
                                      </p:cBhvr>
                                      <p:to>
                                        <p:strVal val="visible"/>
                                      </p:to>
                                    </p:set>
                                    <p:animEffect filter="fade">
                                      <p:cBhvr>
                                        <p:cTn id="25" dur="500"/>
                                        <p:tgtEl>
                                          <p:spTgt spid="399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filter="fade">
                                      <p:cBhvr>
                                        <p:cTn id="29" dur="750"/>
                                        <p:tgtEl>
                                          <p:spTgt spid="39943"/>
                                        </p:tgtEl>
                                      </p:cBhvr>
                                    </p:animEffect>
                                    <p:set>
                                      <p:cBhvr>
                                        <p:cTn id="30" dur="1" fill="hold">
                                          <p:stCondLst>
                                            <p:cond delay="749"/>
                                          </p:stCondLst>
                                        </p:cTn>
                                        <p:tgtEl>
                                          <p:spTgt spid="39943"/>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9944"/>
                                        </p:tgtEl>
                                        <p:attrNameLst>
                                          <p:attrName>style.visibility</p:attrName>
                                        </p:attrNameLst>
                                      </p:cBhvr>
                                      <p:to>
                                        <p:strVal val="visible"/>
                                      </p:to>
                                    </p:set>
                                    <p:animEffect filter="fade">
                                      <p:cBhvr>
                                        <p:cTn id="34" dur="500"/>
                                        <p:tgtEl>
                                          <p:spTgt spid="3994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filter="fade">
                                      <p:cBhvr>
                                        <p:cTn id="38" dur="750"/>
                                        <p:tgtEl>
                                          <p:spTgt spid="39944"/>
                                        </p:tgtEl>
                                      </p:cBhvr>
                                    </p:animEffect>
                                    <p:set>
                                      <p:cBhvr>
                                        <p:cTn id="39" dur="1" fill="hold">
                                          <p:stCondLst>
                                            <p:cond delay="749"/>
                                          </p:stCondLst>
                                        </p:cTn>
                                        <p:tgtEl>
                                          <p:spTgt spid="39944"/>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9945"/>
                                        </p:tgtEl>
                                        <p:attrNameLst>
                                          <p:attrName>style.visibility</p:attrName>
                                        </p:attrNameLst>
                                      </p:cBhvr>
                                      <p:to>
                                        <p:strVal val="visible"/>
                                      </p:to>
                                    </p:set>
                                    <p:animEffect filter="fade">
                                      <p:cBhvr>
                                        <p:cTn id="43" dur="5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ldLvl="0"/>
      <p:bldP spid="39941" grpId="1" bldLvl="0"/>
      <p:bldP spid="39942" grpId="0" bldLvl="0"/>
      <p:bldP spid="39942" grpId="1" bldLvl="0"/>
      <p:bldP spid="39943" grpId="0" bldLvl="0"/>
      <p:bldP spid="39943" grpId="1" bldLvl="0"/>
      <p:bldP spid="39944" grpId="0" bldLvl="0"/>
      <p:bldP spid="39944" grpId="1" bldLvl="0"/>
      <p:bldP spid="39945" grpId="0" bldLvl="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p:nvPr/>
        </p:nvSpPr>
        <p:spPr>
          <a:xfrm>
            <a:off x="2566988" y="1155700"/>
            <a:ext cx="7235825" cy="504825"/>
          </a:xfrm>
          <a:prstGeom prst="rect">
            <a:avLst/>
          </a:prstGeom>
          <a:noFill/>
          <a:ln w="9525">
            <a:noFill/>
          </a:ln>
        </p:spPr>
        <p:txBody>
          <a:bodyPr wrap="square" anchor="ctr" anchorCtr="0"/>
          <a:p>
            <a:pPr algn="ctr" eaLnBrk="0" hangingPunct="0"/>
            <a:br>
              <a:rPr lang="zh-CN" altLang="en-US" sz="28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一、基础不稳固或突遇大风袭击引发倒塔事故</a:t>
            </a:r>
            <a:br>
              <a:rPr lang="zh-CN" altLang="en-US" sz="2800" dirty="0">
                <a:solidFill>
                  <a:srgbClr val="CC3300"/>
                </a:solidFill>
                <a:latin typeface="Arial" panose="020B0604020202020204" pitchFamily="34" charset="0"/>
                <a:ea typeface="微软雅黑" panose="020B0503020204020204" pitchFamily="34" charset="-122"/>
              </a:rPr>
            </a:br>
            <a:br>
              <a:rPr lang="zh-CN" altLang="en-US" sz="24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400" dirty="0">
              <a:solidFill>
                <a:srgbClr val="0000C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3" name="矩形 3"/>
          <p:cNvSpPr/>
          <p:nvPr/>
        </p:nvSpPr>
        <p:spPr>
          <a:xfrm>
            <a:off x="4240213" y="450850"/>
            <a:ext cx="4766310" cy="521970"/>
          </a:xfrm>
          <a:prstGeom prst="rect">
            <a:avLst/>
          </a:prstGeom>
          <a:noFill/>
          <a:ln w="9525">
            <a:noFill/>
          </a:ln>
        </p:spPr>
        <p:txBody>
          <a:bodyPr wrap="none" anchor="t" anchorCtr="0">
            <a:spAutoFit/>
          </a:bodyPr>
          <a:p>
            <a:pPr eaLnBrk="0" hangingPunct="0"/>
            <a:r>
              <a:rPr lang="zh-CN" altLang="en-US" sz="2800" dirty="0">
                <a:solidFill>
                  <a:srgbClr val="000000"/>
                </a:solidFill>
                <a:latin typeface="方正小标宋简体" pitchFamily="2" charset="-122"/>
                <a:ea typeface="方正小标宋简体" pitchFamily="2" charset="-122"/>
                <a:sym typeface="Arial" panose="020B0604020202020204" pitchFamily="34" charset="0"/>
              </a:rPr>
              <a:t>第一节   倒塔事故及原因分析</a:t>
            </a:r>
            <a:endParaRPr lang="zh-CN" altLang="en-US" dirty="0">
              <a:latin typeface="Arial" panose="020B0604020202020204" pitchFamily="34" charset="0"/>
              <a:ea typeface="宋体" panose="02010600030101010101" pitchFamily="2" charset="-122"/>
            </a:endParaRPr>
          </a:p>
        </p:txBody>
      </p:sp>
      <p:sp>
        <p:nvSpPr>
          <p:cNvPr id="40965" name="矩形 4"/>
          <p:cNvSpPr/>
          <p:nvPr/>
        </p:nvSpPr>
        <p:spPr>
          <a:xfrm>
            <a:off x="407670" y="1660525"/>
            <a:ext cx="4699000" cy="1014730"/>
          </a:xfrm>
          <a:prstGeom prst="rect">
            <a:avLst/>
          </a:prstGeom>
          <a:noFill/>
          <a:ln w="9525">
            <a:noFill/>
          </a:ln>
        </p:spPr>
        <p:txBody>
          <a:bodyPr wrap="square" anchor="t" anchorCtr="0">
            <a:spAutoFit/>
          </a:bodyPr>
          <a:p>
            <a:pPr eaLnBrk="0" hangingPunct="0"/>
            <a:r>
              <a:rPr lang="en-US" altLang="zh-CN"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、基础浇灌后，时间太短就使用，混凝土达不到强度要求，满足不了负载的要求。</a:t>
            </a:r>
            <a:endParaRPr lang="zh-CN" altLang="en-US" dirty="0">
              <a:latin typeface="Arial" panose="020B0604020202020204" pitchFamily="34" charset="0"/>
              <a:ea typeface="宋体" panose="02010600030101010101" pitchFamily="2" charset="-122"/>
            </a:endParaRPr>
          </a:p>
        </p:txBody>
      </p:sp>
      <p:sp>
        <p:nvSpPr>
          <p:cNvPr id="40966" name="矩形 5"/>
          <p:cNvSpPr/>
          <p:nvPr/>
        </p:nvSpPr>
        <p:spPr>
          <a:xfrm>
            <a:off x="407670" y="3141345"/>
            <a:ext cx="4754880" cy="706755"/>
          </a:xfrm>
          <a:prstGeom prst="rect">
            <a:avLst/>
          </a:prstGeom>
          <a:noFill/>
          <a:ln w="9525">
            <a:noFill/>
          </a:ln>
        </p:spPr>
        <p:txBody>
          <a:bodyPr wrap="square" anchor="t" anchorCtr="0">
            <a:spAutoFit/>
          </a:bodyPr>
          <a:p>
            <a:pPr eaLnBrk="0" hangingPunct="0"/>
            <a:r>
              <a:rPr lang="en-US" altLang="zh-CN"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、地脚螺栓钩内没穿插横杆，引起钩头局部混凝土破坏或者拔出来。</a:t>
            </a:r>
            <a:endParaRPr lang="zh-CN" altLang="en-US" dirty="0">
              <a:latin typeface="Arial" panose="020B0604020202020204" pitchFamily="34" charset="0"/>
              <a:ea typeface="宋体" panose="02010600030101010101" pitchFamily="2" charset="-122"/>
            </a:endParaRPr>
          </a:p>
        </p:txBody>
      </p:sp>
      <p:sp>
        <p:nvSpPr>
          <p:cNvPr id="40967" name="矩形 6"/>
          <p:cNvSpPr/>
          <p:nvPr/>
        </p:nvSpPr>
        <p:spPr>
          <a:xfrm>
            <a:off x="191453" y="5328920"/>
            <a:ext cx="6827837" cy="1014730"/>
          </a:xfrm>
          <a:prstGeom prst="rect">
            <a:avLst/>
          </a:prstGeom>
          <a:noFill/>
          <a:ln w="9525">
            <a:noFill/>
          </a:ln>
        </p:spPr>
        <p:txBody>
          <a:bodyPr wrap="square" anchor="t" anchorCtr="0">
            <a:spAutoFit/>
          </a:bodyPr>
          <a:p>
            <a:pPr eaLnBrk="0" hangingPunct="0"/>
            <a:r>
              <a:rPr lang="en-US" altLang="zh-CN"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、有的塔机用埋入半个钢架作基础，重复使用时不是用螺栓连接，而是将地上地下部分用汽焊切割又对焊，容易发生焊缝开裂，或产生脆性疲劳断裂而倒塔。</a:t>
            </a:r>
            <a:endParaRPr lang="zh-CN" altLang="en-US" dirty="0">
              <a:latin typeface="Arial" panose="020B0604020202020204" pitchFamily="34" charset="0"/>
              <a:ea typeface="宋体" panose="02010600030101010101" pitchFamily="2" charset="-122"/>
            </a:endParaRPr>
          </a:p>
        </p:txBody>
      </p:sp>
      <p:sp>
        <p:nvSpPr>
          <p:cNvPr id="40968" name="矩形 7"/>
          <p:cNvSpPr/>
          <p:nvPr/>
        </p:nvSpPr>
        <p:spPr>
          <a:xfrm>
            <a:off x="5375910" y="3128328"/>
            <a:ext cx="6896100" cy="706755"/>
          </a:xfrm>
          <a:prstGeom prst="rect">
            <a:avLst/>
          </a:prstGeom>
          <a:noFill/>
          <a:ln w="9525">
            <a:noFill/>
          </a:ln>
        </p:spPr>
        <p:txBody>
          <a:bodyPr wrap="square" anchor="t" anchorCtr="0">
            <a:spAutoFit/>
          </a:bodyPr>
          <a:p>
            <a:pPr eaLnBrk="0" hangingPunct="0"/>
            <a:r>
              <a:rPr lang="en-US" altLang="zh-CN"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、行走式塔机，下班后忘记锁夹轨器，晚上突道风暴袭击而倒塔。</a:t>
            </a:r>
            <a:endParaRPr lang="en-US" altLang="zh-CN"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9" name="矩形 8"/>
          <p:cNvSpPr/>
          <p:nvPr/>
        </p:nvSpPr>
        <p:spPr>
          <a:xfrm>
            <a:off x="5520055" y="1629093"/>
            <a:ext cx="6775450" cy="706755"/>
          </a:xfrm>
          <a:prstGeom prst="rect">
            <a:avLst/>
          </a:prstGeom>
          <a:noFill/>
          <a:ln w="9525">
            <a:noFill/>
          </a:ln>
        </p:spPr>
        <p:txBody>
          <a:bodyPr wrap="square" anchor="t" anchorCtr="0">
            <a:spAutoFit/>
          </a:bodyPr>
          <a:p>
            <a:pPr eaLnBrk="0" hangingPunct="0"/>
            <a:r>
              <a:rPr lang="en-US" altLang="zh-CN"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9</a:t>
            </a:r>
            <a:r>
              <a:rPr lang="zh-CN" altLang="en-US"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、行走式塔机压重平衡稳定储备量不足，在超载情况下易于发生倾翻倒塔。</a:t>
            </a:r>
            <a:endParaRPr lang="zh-CN" altLang="en-US" dirty="0">
              <a:latin typeface="Arial" panose="020B0604020202020204" pitchFamily="34" charset="0"/>
              <a:ea typeface="宋体" panose="02010600030101010101" pitchFamily="2" charset="-122"/>
            </a:endParaRPr>
          </a:p>
        </p:txBody>
      </p:sp>
      <p:sp>
        <p:nvSpPr>
          <p:cNvPr id="40970" name="矩形 9"/>
          <p:cNvSpPr/>
          <p:nvPr/>
        </p:nvSpPr>
        <p:spPr>
          <a:xfrm>
            <a:off x="5519738" y="4365308"/>
            <a:ext cx="6696075" cy="706755"/>
          </a:xfrm>
          <a:prstGeom prst="rect">
            <a:avLst/>
          </a:prstGeom>
          <a:noFill/>
          <a:ln w="9525">
            <a:noFill/>
          </a:ln>
        </p:spPr>
        <p:txBody>
          <a:bodyPr wrap="square" anchor="t" anchorCtr="0">
            <a:spAutoFit/>
          </a:bodyPr>
          <a:p>
            <a:pPr eaLnBrk="0" hangingPunct="0"/>
            <a:r>
              <a:rPr lang="en-US" altLang="zh-CN"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20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、行走式塔机，轨道铺设不可靠，或地面承载能力不够，引起局部下沉，导致倾斜过分而引发倒塔。</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filter="fade">
                                      <p:cBhvr>
                                        <p:cTn id="7" dur="500"/>
                                        <p:tgtEl>
                                          <p:spTgt spid="409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filter="fade">
                                      <p:cBhvr>
                                        <p:cTn id="11" dur="750"/>
                                        <p:tgtEl>
                                          <p:spTgt spid="40965"/>
                                        </p:tgtEl>
                                      </p:cBhvr>
                                    </p:animEffect>
                                    <p:set>
                                      <p:cBhvr>
                                        <p:cTn id="12" dur="1" fill="hold">
                                          <p:stCondLst>
                                            <p:cond delay="749"/>
                                          </p:stCondLst>
                                        </p:cTn>
                                        <p:tgtEl>
                                          <p:spTgt spid="40965"/>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0966"/>
                                        </p:tgtEl>
                                        <p:attrNameLst>
                                          <p:attrName>style.visibility</p:attrName>
                                        </p:attrNameLst>
                                      </p:cBhvr>
                                      <p:to>
                                        <p:strVal val="visible"/>
                                      </p:to>
                                    </p:set>
                                    <p:animEffect filter="fade">
                                      <p:cBhvr>
                                        <p:cTn id="16" dur="500"/>
                                        <p:tgtEl>
                                          <p:spTgt spid="4096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filter="fade">
                                      <p:cBhvr>
                                        <p:cTn id="20" dur="500"/>
                                        <p:tgtEl>
                                          <p:spTgt spid="40966"/>
                                        </p:tgtEl>
                                      </p:cBhvr>
                                    </p:animEffect>
                                    <p:set>
                                      <p:cBhvr>
                                        <p:cTn id="21" dur="1" fill="hold">
                                          <p:stCondLst>
                                            <p:cond delay="499"/>
                                          </p:stCondLst>
                                        </p:cTn>
                                        <p:tgtEl>
                                          <p:spTgt spid="4096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0967"/>
                                        </p:tgtEl>
                                        <p:attrNameLst>
                                          <p:attrName>style.visibility</p:attrName>
                                        </p:attrNameLst>
                                      </p:cBhvr>
                                      <p:to>
                                        <p:strVal val="visible"/>
                                      </p:to>
                                    </p:set>
                                    <p:animEffect filter="fade">
                                      <p:cBhvr>
                                        <p:cTn id="25" dur="500"/>
                                        <p:tgtEl>
                                          <p:spTgt spid="4096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filter="fade">
                                      <p:cBhvr>
                                        <p:cTn id="29" dur="500"/>
                                        <p:tgtEl>
                                          <p:spTgt spid="40967"/>
                                        </p:tgtEl>
                                      </p:cBhvr>
                                    </p:animEffect>
                                    <p:set>
                                      <p:cBhvr>
                                        <p:cTn id="30" dur="1" fill="hold">
                                          <p:stCondLst>
                                            <p:cond delay="499"/>
                                          </p:stCondLst>
                                        </p:cTn>
                                        <p:tgtEl>
                                          <p:spTgt spid="40967"/>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0969"/>
                                        </p:tgtEl>
                                        <p:attrNameLst>
                                          <p:attrName>style.visibility</p:attrName>
                                        </p:attrNameLst>
                                      </p:cBhvr>
                                      <p:to>
                                        <p:strVal val="visible"/>
                                      </p:to>
                                    </p:set>
                                    <p:animEffect filter="fade">
                                      <p:cBhvr>
                                        <p:cTn id="34" dur="500"/>
                                        <p:tgtEl>
                                          <p:spTgt spid="4096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filter="fade">
                                      <p:cBhvr>
                                        <p:cTn id="38" dur="750"/>
                                        <p:tgtEl>
                                          <p:spTgt spid="40969"/>
                                        </p:tgtEl>
                                      </p:cBhvr>
                                    </p:animEffect>
                                    <p:set>
                                      <p:cBhvr>
                                        <p:cTn id="39" dur="1" fill="hold">
                                          <p:stCondLst>
                                            <p:cond delay="749"/>
                                          </p:stCondLst>
                                        </p:cTn>
                                        <p:tgtEl>
                                          <p:spTgt spid="40969"/>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40968"/>
                                        </p:tgtEl>
                                        <p:attrNameLst>
                                          <p:attrName>style.visibility</p:attrName>
                                        </p:attrNameLst>
                                      </p:cBhvr>
                                      <p:to>
                                        <p:strVal val="visible"/>
                                      </p:to>
                                    </p:set>
                                    <p:animEffect filter="fade">
                                      <p:cBhvr>
                                        <p:cTn id="43" dur="500"/>
                                        <p:tgtEl>
                                          <p:spTgt spid="4096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filter="fade">
                                      <p:cBhvr>
                                        <p:cTn id="47" dur="750"/>
                                        <p:tgtEl>
                                          <p:spTgt spid="40968"/>
                                        </p:tgtEl>
                                      </p:cBhvr>
                                    </p:animEffect>
                                    <p:set>
                                      <p:cBhvr>
                                        <p:cTn id="48" dur="1" fill="hold">
                                          <p:stCondLst>
                                            <p:cond delay="749"/>
                                          </p:stCondLst>
                                        </p:cTn>
                                        <p:tgtEl>
                                          <p:spTgt spid="4096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970"/>
                                        </p:tgtEl>
                                        <p:attrNameLst>
                                          <p:attrName>style.visibility</p:attrName>
                                        </p:attrNameLst>
                                      </p:cBhvr>
                                      <p:to>
                                        <p:strVal val="visible"/>
                                      </p:to>
                                    </p:set>
                                    <p:animEffect filter="fade">
                                      <p:cBhvr>
                                        <p:cTn id="53" dur="500"/>
                                        <p:tgtEl>
                                          <p:spTgt spid="4097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filter="fade">
                                      <p:cBhvr>
                                        <p:cTn id="57" dur="500"/>
                                        <p:tgtEl>
                                          <p:spTgt spid="40970"/>
                                        </p:tgtEl>
                                      </p:cBhvr>
                                    </p:animEffect>
                                    <p:set>
                                      <p:cBhvr>
                                        <p:cTn id="58" dur="1" fill="hold">
                                          <p:stCondLst>
                                            <p:cond delay="499"/>
                                          </p:stCondLst>
                                        </p:cTn>
                                        <p:tgtEl>
                                          <p:spTgt spid="409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ldLvl="0"/>
      <p:bldP spid="40965" grpId="1" bldLvl="0"/>
      <p:bldP spid="40966" grpId="0" bldLvl="0"/>
      <p:bldP spid="40966" grpId="1" bldLvl="0"/>
      <p:bldP spid="40967" grpId="0" bldLvl="0"/>
      <p:bldP spid="40967" grpId="1" bldLvl="0"/>
      <p:bldP spid="40968" grpId="0" bldLvl="0"/>
      <p:bldP spid="40968" grpId="1" bldLvl="0"/>
      <p:bldP spid="40969" grpId="0" bldLvl="0"/>
      <p:bldP spid="40969" grpId="1" bldLvl="0"/>
      <p:bldP spid="40970" grpId="0" bldLvl="0"/>
      <p:bldP spid="40970" grpId="1" bldLvl="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5" name="Picture 4" descr="189"/>
          <p:cNvPicPr>
            <a:picLocks noChangeAspect="1"/>
          </p:cNvPicPr>
          <p:nvPr/>
        </p:nvPicPr>
        <p:blipFill>
          <a:blip r:embed="rId1"/>
          <a:stretch>
            <a:fillRect/>
          </a:stretch>
        </p:blipFill>
        <p:spPr>
          <a:xfrm>
            <a:off x="6759575" y="1611313"/>
            <a:ext cx="3613150" cy="4968875"/>
          </a:xfrm>
          <a:prstGeom prst="rect">
            <a:avLst/>
          </a:prstGeom>
          <a:noFill/>
          <a:ln w="9525">
            <a:noFill/>
          </a:ln>
        </p:spPr>
      </p:pic>
      <p:sp>
        <p:nvSpPr>
          <p:cNvPr id="41986" name="矩形 5"/>
          <p:cNvSpPr/>
          <p:nvPr/>
        </p:nvSpPr>
        <p:spPr>
          <a:xfrm>
            <a:off x="3359150" y="1460500"/>
            <a:ext cx="3141663" cy="5015865"/>
          </a:xfrm>
          <a:prstGeom prst="rect">
            <a:avLst/>
          </a:prstGeom>
          <a:noFill/>
          <a:ln w="9525">
            <a:noFill/>
          </a:ln>
        </p:spPr>
        <p:txBody>
          <a:bodyPr wrap="square" anchor="t" anchorCtr="0">
            <a:spAutoFit/>
          </a:bodyPr>
          <a:p>
            <a:pPr eaLnBrk="0" hangingPunct="0"/>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1</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违背安装顺序、没掌握好平衡规律。</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标准是先装平衡臂，再装</a:t>
            </a:r>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1~2</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块平衡重，使塔机适当后倾然后装起重臂。最后再装余下的平衡重。有的人一装平衡重就一直装下去，也会引发后倾倒塔。反之在拆塔时，一定要先拆平衡重，最多留</a:t>
            </a:r>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1</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一</a:t>
            </a:r>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2</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块，然后才能拆吊臂，最后再拆留下的平衡重和平衡臂。但是有的人在拆卸吊重臂前，不先拆平衡重，后倾力矩太大，结果一拆了起重臂，塔机就向后倒。</a:t>
            </a:r>
            <a:endPar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endParaRPr>
          </a:p>
        </p:txBody>
      </p:sp>
      <p:sp>
        <p:nvSpPr>
          <p:cNvPr id="41987" name="Rectangle 2"/>
          <p:cNvSpPr/>
          <p:nvPr/>
        </p:nvSpPr>
        <p:spPr>
          <a:xfrm>
            <a:off x="2613025" y="955675"/>
            <a:ext cx="7235825" cy="504825"/>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二、安装、顶升、附着、拆卸引发的倒塔事故</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88" name="矩形 7"/>
          <p:cNvSpPr/>
          <p:nvPr/>
        </p:nvSpPr>
        <p:spPr>
          <a:xfrm>
            <a:off x="4240213" y="450850"/>
            <a:ext cx="4766310" cy="521970"/>
          </a:xfrm>
          <a:prstGeom prst="rect">
            <a:avLst/>
          </a:prstGeom>
          <a:noFill/>
          <a:ln w="9525">
            <a:noFill/>
          </a:ln>
        </p:spPr>
        <p:txBody>
          <a:bodyPr wrap="none" anchor="t" anchorCtr="0">
            <a:spAutoFit/>
          </a:bodyPr>
          <a:p>
            <a:pPr eaLnBrk="0" hangingPunct="0"/>
            <a:r>
              <a:rPr lang="zh-CN" altLang="en-US" sz="2800" dirty="0">
                <a:solidFill>
                  <a:srgbClr val="000000"/>
                </a:solidFill>
                <a:latin typeface="方正小标宋简体" pitchFamily="2" charset="-122"/>
                <a:ea typeface="方正小标宋简体" pitchFamily="2" charset="-122"/>
                <a:sym typeface="Arial" panose="020B0604020202020204" pitchFamily="34" charset="0"/>
              </a:rPr>
              <a:t>第一节   倒塔事故及原因分析</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09" name="Picture 4" descr="1"/>
          <p:cNvPicPr>
            <a:picLocks noChangeAspect="1"/>
          </p:cNvPicPr>
          <p:nvPr/>
        </p:nvPicPr>
        <p:blipFill>
          <a:blip r:embed="rId1"/>
          <a:stretch>
            <a:fillRect/>
          </a:stretch>
        </p:blipFill>
        <p:spPr>
          <a:xfrm>
            <a:off x="5702300" y="2133600"/>
            <a:ext cx="4549775" cy="3821113"/>
          </a:xfrm>
          <a:prstGeom prst="rect">
            <a:avLst/>
          </a:prstGeom>
          <a:noFill/>
          <a:ln w="9525">
            <a:noFill/>
          </a:ln>
        </p:spPr>
      </p:pic>
      <p:sp>
        <p:nvSpPr>
          <p:cNvPr id="43010" name="Rectangle 3"/>
          <p:cNvSpPr/>
          <p:nvPr/>
        </p:nvSpPr>
        <p:spPr>
          <a:xfrm>
            <a:off x="3071813" y="2060575"/>
            <a:ext cx="2733675" cy="3455988"/>
          </a:xfrm>
          <a:prstGeom prst="rect">
            <a:avLst/>
          </a:prstGeom>
          <a:noFill/>
          <a:ln w="9525">
            <a:noFill/>
          </a:ln>
        </p:spPr>
        <p:txBody>
          <a:bodyPr wrap="square" anchor="t" anchorCtr="0"/>
          <a:p>
            <a:pPr marL="342900" indent="-342900" eaLnBrk="0" hangingPunct="0"/>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2</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、顶升时扁担梁没搭好，或者严重变形，当顶升到一定高度后发生脱落，造成整个上部掉下，导致倒塔。</a:t>
            </a:r>
            <a:endPar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endParaRPr>
          </a:p>
          <a:p>
            <a:pPr marL="342900" indent="-342900" eaLnBrk="0" hangingPunct="0"/>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3</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、没有顶升防脱销或者没有用，当扁担梁端部从爬爪的槽内脱出时，不能保护，造成倒塔事故。</a:t>
            </a:r>
            <a:endPar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endParaRPr>
          </a:p>
          <a:p>
            <a:pPr marL="342900" indent="-342900" eaLnBrk="0" hangingPunct="0">
              <a:spcBef>
                <a:spcPct val="20000"/>
              </a:spcBef>
            </a:pPr>
            <a:endParaRPr lang="zh-CN" altLang="en-US" sz="2400" dirty="0">
              <a:solidFill>
                <a:srgbClr val="A5002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1" name="Rectangle 2"/>
          <p:cNvSpPr/>
          <p:nvPr/>
        </p:nvSpPr>
        <p:spPr>
          <a:xfrm>
            <a:off x="2613025" y="955675"/>
            <a:ext cx="7235825" cy="504825"/>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二、安装、顶升、附着、拆卸引发的倒塔事故</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2" name="矩形 9"/>
          <p:cNvSpPr/>
          <p:nvPr/>
        </p:nvSpPr>
        <p:spPr>
          <a:xfrm>
            <a:off x="4240213" y="450850"/>
            <a:ext cx="4766310" cy="521970"/>
          </a:xfrm>
          <a:prstGeom prst="rect">
            <a:avLst/>
          </a:prstGeom>
          <a:noFill/>
          <a:ln w="9525">
            <a:noFill/>
          </a:ln>
        </p:spPr>
        <p:txBody>
          <a:bodyPr wrap="none" anchor="t" anchorCtr="0">
            <a:spAutoFit/>
          </a:bodyPr>
          <a:p>
            <a:pPr eaLnBrk="0" hangingPunct="0"/>
            <a:r>
              <a:rPr lang="zh-CN" altLang="en-US" sz="2800" dirty="0">
                <a:solidFill>
                  <a:srgbClr val="000000"/>
                </a:solidFill>
                <a:latin typeface="方正小标宋简体" pitchFamily="2" charset="-122"/>
                <a:ea typeface="方正小标宋简体" pitchFamily="2" charset="-122"/>
                <a:sym typeface="Arial" panose="020B0604020202020204" pitchFamily="34" charset="0"/>
              </a:rPr>
              <a:t>第一节   倒塔事故及原因分析</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graphicFrame>
        <p:nvGraphicFramePr>
          <p:cNvPr id="7171" name="表格 7170"/>
          <p:cNvGraphicFramePr/>
          <p:nvPr/>
        </p:nvGraphicFramePr>
        <p:xfrm>
          <a:off x="1524000" y="692150"/>
          <a:ext cx="9144000" cy="5332095"/>
        </p:xfrm>
        <a:graphic>
          <a:graphicData uri="http://schemas.openxmlformats.org/drawingml/2006/table">
            <a:tbl>
              <a:tblPr/>
              <a:tblGrid>
                <a:gridCol w="811530"/>
                <a:gridCol w="1360170"/>
                <a:gridCol w="5761355"/>
                <a:gridCol w="1210945"/>
              </a:tblGrid>
              <a:tr h="40957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a:solidFill>
                            <a:srgbClr val="000000"/>
                          </a:solidFill>
                          <a:latin typeface="楷体_GB2312" pitchFamily="1" charset="-122"/>
                          <a:ea typeface="楷体_GB2312" pitchFamily="1" charset="-122"/>
                          <a:sym typeface="楷体_GB2312" pitchFamily="1" charset="-122"/>
                        </a:rPr>
                        <a:t>序号</a:t>
                      </a:r>
                      <a:endParaRPr lang="zh-CN" altLang="en-US" sz="180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a:solidFill>
                            <a:srgbClr val="000000"/>
                          </a:solidFill>
                          <a:latin typeface="楷体_GB2312" pitchFamily="1" charset="-122"/>
                          <a:ea typeface="楷体_GB2312" pitchFamily="1" charset="-122"/>
                          <a:sym typeface="楷体_GB2312" pitchFamily="1" charset="-122"/>
                        </a:rPr>
                        <a:t>通报日期</a:t>
                      </a:r>
                      <a:endParaRPr lang="zh-CN" altLang="en-US" sz="180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a:solidFill>
                            <a:srgbClr val="000000"/>
                          </a:solidFill>
                          <a:latin typeface="楷体_GB2312" pitchFamily="1" charset="-122"/>
                          <a:ea typeface="楷体_GB2312" pitchFamily="1" charset="-122"/>
                          <a:sym typeface="楷体_GB2312" pitchFamily="1" charset="-122"/>
                        </a:rPr>
                        <a:t>事故情况</a:t>
                      </a:r>
                      <a:endParaRPr lang="zh-CN" altLang="en-US" sz="180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a:solidFill>
                            <a:srgbClr val="000000"/>
                          </a:solidFill>
                          <a:latin typeface="楷体_GB2312" pitchFamily="1" charset="-122"/>
                          <a:ea typeface="楷体_GB2312" pitchFamily="1" charset="-122"/>
                          <a:sym typeface="楷体_GB2312" pitchFamily="1" charset="-122"/>
                        </a:rPr>
                        <a:t>死亡人数</a:t>
                      </a:r>
                      <a:endParaRPr lang="zh-CN" altLang="en-US" sz="180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r h="411480">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1</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2014.01.13</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北京市通州区发生一起卸料平台垮塌事故</a:t>
                      </a:r>
                      <a:endParaRPr lang="zh-CN" altLang="en-US" sz="1800" b="1">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5</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r h="40957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2</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2014.03.05</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b="1">
                          <a:solidFill>
                            <a:srgbClr val="FF0000"/>
                          </a:solidFill>
                          <a:latin typeface="楷体_GB2312" pitchFamily="1" charset="-122"/>
                          <a:ea typeface="楷体_GB2312" pitchFamily="1" charset="-122"/>
                          <a:sym typeface="Franklin Gothic Book" panose="020B0503020102020204" pitchFamily="34" charset="0"/>
                        </a:rPr>
                        <a:t>江苏省江阴市发生一起塔吊倾覆事故</a:t>
                      </a:r>
                      <a:endParaRPr lang="zh-CN" altLang="en-US" sz="1800" b="1">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3</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r h="41084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3</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2014.04.14</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b="1">
                          <a:solidFill>
                            <a:srgbClr val="FF0000"/>
                          </a:solidFill>
                          <a:latin typeface="楷体_GB2312" pitchFamily="1" charset="-122"/>
                          <a:ea typeface="楷体_GB2312" pitchFamily="1" charset="-122"/>
                          <a:sym typeface="Franklin Gothic Book" panose="020B0503020102020204" pitchFamily="34" charset="0"/>
                        </a:rPr>
                        <a:t>辽宁省大连市发生一起塔吊倾覆事故</a:t>
                      </a:r>
                      <a:endParaRPr lang="zh-CN" altLang="en-US" sz="1800" b="1">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3</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r h="40957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4</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2014.04.29</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宁夏回族自治区银川市发生一起砖胎模坍塌事故</a:t>
                      </a:r>
                      <a:endParaRPr lang="zh-CN" altLang="en-US" sz="1800" b="1">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3</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r h="40957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5</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2014.05.15</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河南省新乡市发生一起钢构厂房钢梁失稳倒塌事故</a:t>
                      </a:r>
                      <a:endParaRPr lang="zh-CN" altLang="en-US" sz="1800" b="1">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3</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r h="41084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6</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2014.05.15</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湖北省武汉市发生一起自制移动吊装支架倾倒事故</a:t>
                      </a:r>
                      <a:endParaRPr lang="zh-CN" altLang="en-US" sz="1800" b="1">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3</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r h="40957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7</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2014.05.22</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广西壮族自治区桂林市发生一起模板坍塌事故</a:t>
                      </a:r>
                      <a:endParaRPr lang="zh-CN" altLang="en-US" sz="1800" b="1">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5</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r h="41084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8</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2014.06.12</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新疆自治区乌鲁木齐市发生一起基坑边坡坍塌事故</a:t>
                      </a:r>
                      <a:endParaRPr lang="zh-CN" altLang="en-US" sz="1800" b="1">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4</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r h="40957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9</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2014.07.09</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b="1">
                          <a:solidFill>
                            <a:srgbClr val="FF0000"/>
                          </a:solidFill>
                          <a:latin typeface="楷体_GB2312" pitchFamily="1" charset="-122"/>
                          <a:ea typeface="楷体_GB2312" pitchFamily="1" charset="-122"/>
                          <a:sym typeface="Franklin Gothic Book" panose="020B0503020102020204" pitchFamily="34" charset="0"/>
                        </a:rPr>
                        <a:t>黑龙江省牡丹江市发生一起塔吊倾覆事故</a:t>
                      </a:r>
                      <a:endParaRPr lang="zh-CN" altLang="en-US" sz="1800" b="1">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3</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r h="40957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10</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2014.07.09</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b="1">
                          <a:solidFill>
                            <a:srgbClr val="FF0000"/>
                          </a:solidFill>
                          <a:latin typeface="楷体_GB2312" pitchFamily="1" charset="-122"/>
                          <a:ea typeface="楷体_GB2312" pitchFamily="1" charset="-122"/>
                          <a:sym typeface="Franklin Gothic Book" panose="020B0503020102020204" pitchFamily="34" charset="0"/>
                        </a:rPr>
                        <a:t>新疆维吾尔自治区乌鲁木齐市发生一起塔吊倾覆事故</a:t>
                      </a:r>
                      <a:endParaRPr lang="zh-CN" altLang="en-US" sz="1800" b="1">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3</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r h="411480">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11</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2014.07.17</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湖南省湘潭市发生一起外脚手架坍塌事故</a:t>
                      </a:r>
                      <a:endParaRPr lang="zh-CN" altLang="en-US" sz="1800" b="1">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楷体_GB2312" pitchFamily="1" charset="-122"/>
                        </a:rPr>
                        <a:t>3</a:t>
                      </a:r>
                      <a:endParaRPr lang="zh-CN" altLang="en-US" sz="1800" b="1" dirty="0">
                        <a:solidFill>
                          <a:srgbClr val="00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r h="40957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12</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2014.08.07</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zh-CN" altLang="en-US" sz="1800" b="1">
                          <a:solidFill>
                            <a:srgbClr val="FF0000"/>
                          </a:solidFill>
                          <a:latin typeface="楷体_GB2312" pitchFamily="1" charset="-122"/>
                          <a:ea typeface="楷体_GB2312" pitchFamily="1" charset="-122"/>
                          <a:sym typeface="Franklin Gothic Book" panose="020B0503020102020204" pitchFamily="34" charset="0"/>
                        </a:rPr>
                        <a:t>贵州省铜仁市发生一起塔吊倾覆事故</a:t>
                      </a:r>
                      <a:endParaRPr lang="zh-CN" altLang="en-US" sz="1800" b="1">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楷体_GB2312" pitchFamily="1" charset="-122"/>
                        </a:rPr>
                        <a:t>3</a:t>
                      </a:r>
                      <a:endParaRPr lang="zh-CN" altLang="en-US" sz="1800" b="1" dirty="0">
                        <a:solidFill>
                          <a:srgbClr val="FF0000"/>
                        </a:solidFill>
                        <a:latin typeface="楷体_GB2312" pitchFamily="1" charset="-122"/>
                        <a:ea typeface="楷体_GB2312" pitchFamily="1" charset="-122"/>
                        <a:sym typeface="楷体_GB2312" pitchFamily="1" charset="-122"/>
                      </a:endParaRPr>
                    </a:p>
                  </a:txBody>
                  <a:tcPr marT="45726" marB="45726" vert="horz" anchor="t" anchorCtr="0">
                    <a:lnL>
                      <a:noFill/>
                    </a:lnL>
                    <a:lnR>
                      <a:noFill/>
                    </a:lnR>
                    <a:lnT>
                      <a:noFill/>
                    </a:lnT>
                    <a:lnB>
                      <a:noFill/>
                    </a:lnB>
                    <a:lnTlToBr>
                      <a:noFill/>
                    </a:lnTlToBr>
                    <a:lnBlToTr>
                      <a:noFill/>
                    </a:lnBlToTr>
                    <a:noFill/>
                  </a:tcPr>
                </a:tc>
              </a:tr>
            </a:tbl>
          </a:graphicData>
        </a:graphic>
      </p:graphicFrame>
      <p:sp>
        <p:nvSpPr>
          <p:cNvPr id="7242" name="标题 1"/>
          <p:cNvSpPr/>
          <p:nvPr/>
        </p:nvSpPr>
        <p:spPr>
          <a:xfrm>
            <a:off x="1703388" y="115888"/>
            <a:ext cx="8856662" cy="1143000"/>
          </a:xfrm>
          <a:prstGeom prst="rect">
            <a:avLst/>
          </a:prstGeom>
          <a:noFill/>
          <a:ln w="9525">
            <a:noFill/>
          </a:ln>
        </p:spPr>
        <p:txBody>
          <a:bodyPr anchor="t" anchorCtr="0"/>
          <a:p>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年住建部通报全国建筑业发生较大以上死亡事故统计汇总</a:t>
            </a:r>
            <a:endPar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filter="wipe(up)">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nodeType="clickEffect">
                                  <p:stCondLst>
                                    <p:cond delay="0"/>
                                  </p:stCondLst>
                                  <p:childTnLst>
                                    <p:animEffect filter="wipe(up)">
                                      <p:cBhvr>
                                        <p:cTn id="11" dur="500"/>
                                        <p:tgtEl>
                                          <p:spTgt spid="7171"/>
                                        </p:tgtEl>
                                      </p:cBhvr>
                                    </p:animEffect>
                                    <p:set>
                                      <p:cBhvr>
                                        <p:cTn id="12" dur="1" fill="hold">
                                          <p:stCondLst>
                                            <p:cond delay="499"/>
                                          </p:stCondLst>
                                        </p:cTn>
                                        <p:tgtEl>
                                          <p:spTgt spid="7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2"/>
          <p:cNvSpPr/>
          <p:nvPr/>
        </p:nvSpPr>
        <p:spPr>
          <a:xfrm>
            <a:off x="2613025" y="955675"/>
            <a:ext cx="7235825" cy="504825"/>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二、安装、顶升、附着、拆卸引发的倒塔事故</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34" name="矩形 3"/>
          <p:cNvSpPr/>
          <p:nvPr/>
        </p:nvSpPr>
        <p:spPr>
          <a:xfrm>
            <a:off x="4240213" y="450850"/>
            <a:ext cx="4766310" cy="521970"/>
          </a:xfrm>
          <a:prstGeom prst="rect">
            <a:avLst/>
          </a:prstGeom>
          <a:noFill/>
          <a:ln w="9525">
            <a:noFill/>
          </a:ln>
        </p:spPr>
        <p:txBody>
          <a:bodyPr wrap="none" anchor="t" anchorCtr="0">
            <a:spAutoFit/>
          </a:bodyPr>
          <a:p>
            <a:pPr eaLnBrk="0" hangingPunct="0"/>
            <a:r>
              <a:rPr lang="zh-CN" altLang="en-US" sz="2800" dirty="0">
                <a:solidFill>
                  <a:srgbClr val="000000"/>
                </a:solidFill>
                <a:latin typeface="方正小标宋简体" pitchFamily="2" charset="-122"/>
                <a:ea typeface="方正小标宋简体" pitchFamily="2" charset="-122"/>
                <a:sym typeface="Arial" panose="020B0604020202020204" pitchFamily="34" charset="0"/>
              </a:rPr>
              <a:t>第一节   倒塔事故及原因分析</a:t>
            </a:r>
            <a:endParaRPr lang="zh-CN" altLang="en-US" dirty="0">
              <a:latin typeface="Arial" panose="020B0604020202020204" pitchFamily="34" charset="0"/>
              <a:ea typeface="宋体" panose="02010600030101010101" pitchFamily="2" charset="-122"/>
            </a:endParaRPr>
          </a:p>
        </p:txBody>
      </p:sp>
      <p:sp>
        <p:nvSpPr>
          <p:cNvPr id="44036" name="Rectangle 3"/>
          <p:cNvSpPr/>
          <p:nvPr/>
        </p:nvSpPr>
        <p:spPr>
          <a:xfrm>
            <a:off x="3048000" y="1700213"/>
            <a:ext cx="3165475" cy="4217987"/>
          </a:xfrm>
          <a:prstGeom prst="rect">
            <a:avLst/>
          </a:prstGeom>
          <a:noFill/>
          <a:ln w="9525">
            <a:noFill/>
          </a:ln>
        </p:spPr>
        <p:txBody>
          <a:bodyPr wrap="square" anchor="t" anchorCtr="0"/>
          <a:p>
            <a:pPr marL="342900" indent="-342900" eaLnBrk="0" hangingPunct="0"/>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4</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、顶升时回转机构没有制动，在偶然的风力作用下臂架发生回转，致使套架引入门的主弦杆单边受力太大而失去稳定，导致上部倾斜而倒塔。</a:t>
            </a:r>
            <a:endPar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endParaRPr>
          </a:p>
          <a:p>
            <a:pPr marL="342900" indent="-342900" eaLnBrk="0" hangingPunct="0"/>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5</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、顶升时没有注意把小车开到足够远处，或者没有吊一个标准节来调节上部的重心位置，使上部重心偏离油缸轴线太远，导致滚轮的局部轮压太大，使主弦局部弯曲而倾斜。</a:t>
            </a:r>
            <a:endPar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endParaRPr>
          </a:p>
          <a:p>
            <a:pPr marL="342900" indent="-342900" eaLnBrk="0" hangingPunct="0">
              <a:spcBef>
                <a:spcPct val="20000"/>
              </a:spcBef>
              <a:buFont typeface="Arial" panose="020B0604020202020204" pitchFamily="34" charset="0"/>
              <a:buChar char="•"/>
            </a:pPr>
            <a:endParaRPr lang="zh-CN" altLang="en-US" sz="2400" dirty="0">
              <a:solidFill>
                <a:srgbClr val="A5002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37" name="矩形 1"/>
          <p:cNvSpPr/>
          <p:nvPr/>
        </p:nvSpPr>
        <p:spPr>
          <a:xfrm>
            <a:off x="3068638" y="1700213"/>
            <a:ext cx="2951162" cy="4399915"/>
          </a:xfrm>
          <a:prstGeom prst="rect">
            <a:avLst/>
          </a:prstGeom>
          <a:noFill/>
          <a:ln w="9525">
            <a:noFill/>
          </a:ln>
        </p:spPr>
        <p:txBody>
          <a:bodyPr wrap="square" anchor="t" anchorCtr="0">
            <a:spAutoFit/>
          </a:bodyPr>
          <a:p>
            <a:pPr eaLnBrk="0" hangingPunct="0"/>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6</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、套架已顶起一定高度后，液压顶升系统突然发生故障，造成上不能上，下不能下。而作业人员缺乏经验，无法及时排除，停留过久，遇到过大的风力，容易引发倒塔。                                                                                     </a:t>
            </a:r>
            <a:endPar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7</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、塔机打附着时，没有设置结实可靠的附着支点，当附着架受力时，把支点毁坏，导致上部变形过大而发生重大事故。 </a:t>
            </a:r>
            <a:endParaRPr lang="zh-CN" altLang="en-US" dirty="0">
              <a:latin typeface="Arial" panose="020B0604020202020204" pitchFamily="34" charset="0"/>
              <a:ea typeface="宋体" panose="02010600030101010101" pitchFamily="2" charset="-122"/>
            </a:endParaRPr>
          </a:p>
        </p:txBody>
      </p:sp>
      <p:pic>
        <p:nvPicPr>
          <p:cNvPr id="44038" name="Picture 3" descr="12 (1) (1) (1) (1) (1) (1) (1) (1) (1) (1) (1) (1) (1)"/>
          <p:cNvPicPr>
            <a:picLocks noChangeAspect="1"/>
          </p:cNvPicPr>
          <p:nvPr/>
        </p:nvPicPr>
        <p:blipFill>
          <a:blip r:embed="rId1"/>
          <a:stretch>
            <a:fillRect/>
          </a:stretch>
        </p:blipFill>
        <p:spPr>
          <a:xfrm>
            <a:off x="6457950" y="1447800"/>
            <a:ext cx="3390900" cy="4492625"/>
          </a:xfrm>
          <a:prstGeom prst="rect">
            <a:avLst/>
          </a:prstGeom>
          <a:noFill/>
          <a:ln w="9525">
            <a:noFill/>
          </a:ln>
        </p:spPr>
      </p:pic>
      <p:sp>
        <p:nvSpPr>
          <p:cNvPr id="2" name="矩形 4"/>
          <p:cNvSpPr/>
          <p:nvPr/>
        </p:nvSpPr>
        <p:spPr>
          <a:xfrm>
            <a:off x="6019800" y="5940425"/>
            <a:ext cx="4460875" cy="583565"/>
          </a:xfrm>
          <a:prstGeom prst="rect">
            <a:avLst/>
          </a:prstGeom>
          <a:noFill/>
          <a:ln w="9525">
            <a:noFill/>
          </a:ln>
        </p:spPr>
        <p:txBody>
          <a:bodyPr wrap="square" anchor="t" anchorCtr="0">
            <a:spAutoFit/>
          </a:bodyPr>
          <a:p>
            <a:pPr eaLnBrk="0" hangingPunct="0"/>
            <a:r>
              <a:rPr lang="zh-CN" altLang="en-US" sz="1600" dirty="0">
                <a:solidFill>
                  <a:srgbClr val="000000"/>
                </a:solidFill>
                <a:latin typeface="宋体" panose="02010600030101010101" pitchFamily="2" charset="-122"/>
                <a:ea typeface="宋体" panose="02010600030101010101" pitchFamily="2" charset="-122"/>
                <a:sym typeface="宋体" panose="02010600030101010101" pitchFamily="2" charset="-122"/>
              </a:rPr>
              <a:t>2015年4月25日湖南安化塔吊安拆的过程中失稳塔机突然侧翻致3人死亡</a:t>
            </a:r>
            <a:endParaRPr lang="zh-CN" altLang="en-US" sz="16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038"/>
                                        </p:tgtEl>
                                        <p:attrNameLst>
                                          <p:attrName>style.visibility</p:attrName>
                                        </p:attrNameLst>
                                      </p:cBhvr>
                                      <p:to>
                                        <p:strVal val="visible"/>
                                      </p:to>
                                    </p:set>
                                    <p:animEffect filter="wipe(up)">
                                      <p:cBhvr>
                                        <p:cTn id="7" dur="500"/>
                                        <p:tgtEl>
                                          <p:spTgt spid="440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036"/>
                                        </p:tgtEl>
                                        <p:attrNameLst>
                                          <p:attrName>style.visibility</p:attrName>
                                        </p:attrNameLst>
                                      </p:cBhvr>
                                      <p:to>
                                        <p:strVal val="visible"/>
                                      </p:to>
                                    </p:set>
                                    <p:animEffect filter="fade">
                                      <p:cBhvr>
                                        <p:cTn id="11" dur="500"/>
                                        <p:tgtEl>
                                          <p:spTgt spid="4403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filter="fade">
                                      <p:cBhvr>
                                        <p:cTn id="15" dur="750"/>
                                        <p:tgtEl>
                                          <p:spTgt spid="44036"/>
                                        </p:tgtEl>
                                      </p:cBhvr>
                                    </p:animEffect>
                                    <p:set>
                                      <p:cBhvr>
                                        <p:cTn id="16" dur="1" fill="hold">
                                          <p:stCondLst>
                                            <p:cond delay="749"/>
                                          </p:stCondLst>
                                        </p:cTn>
                                        <p:tgtEl>
                                          <p:spTgt spid="44036"/>
                                        </p:tgtEl>
                                        <p:attrNameLst>
                                          <p:attrName>style.visibility</p:attrName>
                                        </p:attrNameLst>
                                      </p:cBhvr>
                                      <p:to>
                                        <p:strVal val="hidden"/>
                                      </p:to>
                                    </p:se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4037"/>
                                        </p:tgtEl>
                                        <p:attrNameLst>
                                          <p:attrName>style.visibility</p:attrName>
                                        </p:attrNameLst>
                                      </p:cBhvr>
                                      <p:to>
                                        <p:strVal val="visible"/>
                                      </p:to>
                                    </p:set>
                                    <p:animEffect filter="fade">
                                      <p:cBhvr>
                                        <p:cTn id="20"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ldLvl="0"/>
      <p:bldP spid="44036" grpId="1" bldLvl="0"/>
      <p:bldP spid="44037" grpId="0" bldLvl="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2"/>
          <p:cNvSpPr/>
          <p:nvPr/>
        </p:nvSpPr>
        <p:spPr>
          <a:xfrm>
            <a:off x="2613025" y="955675"/>
            <a:ext cx="7235825" cy="504825"/>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二、安装、顶升、附着、拆卸引发的倒塔事故</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58" name="矩形 3"/>
          <p:cNvSpPr/>
          <p:nvPr/>
        </p:nvSpPr>
        <p:spPr>
          <a:xfrm>
            <a:off x="4240213" y="450850"/>
            <a:ext cx="4766310" cy="521970"/>
          </a:xfrm>
          <a:prstGeom prst="rect">
            <a:avLst/>
          </a:prstGeom>
          <a:noFill/>
          <a:ln w="9525">
            <a:noFill/>
          </a:ln>
        </p:spPr>
        <p:txBody>
          <a:bodyPr wrap="none" anchor="t" anchorCtr="0">
            <a:spAutoFit/>
          </a:bodyPr>
          <a:p>
            <a:pPr eaLnBrk="0" hangingPunct="0"/>
            <a:r>
              <a:rPr lang="zh-CN" altLang="en-US" sz="2800" dirty="0">
                <a:solidFill>
                  <a:srgbClr val="000000"/>
                </a:solidFill>
                <a:latin typeface="方正小标宋简体" pitchFamily="2" charset="-122"/>
                <a:ea typeface="方正小标宋简体" pitchFamily="2" charset="-122"/>
                <a:sym typeface="Arial" panose="020B0604020202020204" pitchFamily="34" charset="0"/>
              </a:rPr>
              <a:t>第一节   倒塔事故及原因分析</a:t>
            </a:r>
            <a:endParaRPr lang="zh-CN" altLang="en-US" dirty="0">
              <a:latin typeface="Arial" panose="020B0604020202020204" pitchFamily="34" charset="0"/>
              <a:ea typeface="宋体" panose="02010600030101010101" pitchFamily="2" charset="-122"/>
            </a:endParaRPr>
          </a:p>
        </p:txBody>
      </p:sp>
      <p:sp>
        <p:nvSpPr>
          <p:cNvPr id="45060" name="矩形 4"/>
          <p:cNvSpPr/>
          <p:nvPr/>
        </p:nvSpPr>
        <p:spPr>
          <a:xfrm>
            <a:off x="3203575" y="1700213"/>
            <a:ext cx="3219450" cy="4092575"/>
          </a:xfrm>
          <a:prstGeom prst="rect">
            <a:avLst/>
          </a:prstGeom>
          <a:noFill/>
          <a:ln w="9525">
            <a:noFill/>
          </a:ln>
        </p:spPr>
        <p:txBody>
          <a:bodyPr wrap="square" anchor="t" anchorCtr="0">
            <a:spAutoFit/>
          </a:bodyPr>
          <a:p>
            <a:pPr eaLnBrk="0" hangingPunct="0"/>
            <a:r>
              <a:rPr lang="en-US" altLang="zh-CN"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10</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、在已拆除回转下支座与标准节之间的连接螺栓情况下，进行起吊，结果导致不平衡力矩失控而发生顶部倾斜。</a:t>
            </a:r>
            <a:endPar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11</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、前面所述顶升时容易倒塔的各种因素，在拆塔时同样存在。因为拆塔时，为了把标准节从套架内拉出来，先要顶升一小段距离，所以操作中的</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粗心大意</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，同样存在事故危险。</a:t>
            </a:r>
            <a:endParaRPr lang="zh-CN" altLang="en-US" dirty="0">
              <a:latin typeface="Arial" panose="020B0604020202020204" pitchFamily="34" charset="0"/>
              <a:ea typeface="宋体" panose="02010600030101010101" pitchFamily="2" charset="-122"/>
            </a:endParaRPr>
          </a:p>
        </p:txBody>
      </p:sp>
      <p:sp>
        <p:nvSpPr>
          <p:cNvPr id="45061" name="矩形 6"/>
          <p:cNvSpPr/>
          <p:nvPr/>
        </p:nvSpPr>
        <p:spPr>
          <a:xfrm>
            <a:off x="174625" y="1628458"/>
            <a:ext cx="3024188" cy="4092575"/>
          </a:xfrm>
          <a:prstGeom prst="rect">
            <a:avLst/>
          </a:prstGeom>
          <a:noFill/>
          <a:ln w="9525">
            <a:noFill/>
          </a:ln>
        </p:spPr>
        <p:txBody>
          <a:bodyPr wrap="square" anchor="t" anchorCtr="0">
            <a:spAutoFit/>
          </a:bodyPr>
          <a:p>
            <a:pPr eaLnBrk="0" hangingPunct="0"/>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8</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、受条件限制，</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附着距离</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远远超过说明书上的附着距离，不经咨询计算，随意增加附着杆的长度，结果导致附着杆局部失稳，上部变形过大而发生倒塔。</a:t>
            </a:r>
            <a:endPar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9</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、塔机</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超高使用</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，不经咨询计算，随意增加附着高度，在高空恶劣的风力条件下，因附加风力太大，而发生附着失效，</a:t>
            </a:r>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51</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发倒塔事故。</a:t>
            </a:r>
            <a:endParaRPr lang="zh-CN" altLang="en-US" dirty="0">
              <a:latin typeface="Arial" panose="020B0604020202020204" pitchFamily="34" charset="0"/>
              <a:ea typeface="宋体" panose="02010600030101010101" pitchFamily="2" charset="-122"/>
            </a:endParaRPr>
          </a:p>
        </p:txBody>
      </p:sp>
      <p:pic>
        <p:nvPicPr>
          <p:cNvPr id="45062" name="Picture 3" descr="12 (1) (1) (1) (1) (1) (1) (1) (1) (1) (1) (1)"/>
          <p:cNvPicPr>
            <a:picLocks noChangeAspect="1"/>
          </p:cNvPicPr>
          <p:nvPr/>
        </p:nvPicPr>
        <p:blipFill>
          <a:blip r:embed="rId1"/>
          <a:stretch>
            <a:fillRect/>
          </a:stretch>
        </p:blipFill>
        <p:spPr>
          <a:xfrm>
            <a:off x="6238875" y="1844675"/>
            <a:ext cx="4137025" cy="40782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filter="wipe(up)">
                                      <p:cBhvr>
                                        <p:cTn id="7" dur="500"/>
                                        <p:tgtEl>
                                          <p:spTgt spid="450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061"/>
                                        </p:tgtEl>
                                        <p:attrNameLst>
                                          <p:attrName>style.visibility</p:attrName>
                                        </p:attrNameLst>
                                      </p:cBhvr>
                                      <p:to>
                                        <p:strVal val="visible"/>
                                      </p:to>
                                    </p:set>
                                    <p:animEffect filter="fade">
                                      <p:cBhvr>
                                        <p:cTn id="11" dur="500"/>
                                        <p:tgtEl>
                                          <p:spTgt spid="4506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filter="fade">
                                      <p:cBhvr>
                                        <p:cTn id="15" dur="750"/>
                                        <p:tgtEl>
                                          <p:spTgt spid="45061"/>
                                        </p:tgtEl>
                                      </p:cBhvr>
                                    </p:animEffect>
                                    <p:set>
                                      <p:cBhvr>
                                        <p:cTn id="16" dur="1" fill="hold">
                                          <p:stCondLst>
                                            <p:cond delay="749"/>
                                          </p:stCondLst>
                                        </p:cTn>
                                        <p:tgtEl>
                                          <p:spTgt spid="45061"/>
                                        </p:tgtEl>
                                        <p:attrNameLst>
                                          <p:attrName>style.visibility</p:attrName>
                                        </p:attrNameLst>
                                      </p:cBhvr>
                                      <p:to>
                                        <p:strVal val="hidden"/>
                                      </p:to>
                                    </p:se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5060"/>
                                        </p:tgtEl>
                                        <p:attrNameLst>
                                          <p:attrName>style.visibility</p:attrName>
                                        </p:attrNameLst>
                                      </p:cBhvr>
                                      <p:to>
                                        <p:strVal val="visible"/>
                                      </p:to>
                                    </p:set>
                                    <p:animEffect filter="fade">
                                      <p:cBhvr>
                                        <p:cTn id="20"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ldLvl="0"/>
      <p:bldP spid="45061" grpId="0" bldLvl="0"/>
      <p:bldP spid="45061" grpId="1" bldLvl="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2"/>
          <p:cNvSpPr/>
          <p:nvPr/>
        </p:nvSpPr>
        <p:spPr>
          <a:xfrm>
            <a:off x="2613025" y="955675"/>
            <a:ext cx="7235825" cy="504825"/>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二、安装、顶升、附着、拆卸引发的倒塔事故</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2" name="矩形 3"/>
          <p:cNvSpPr/>
          <p:nvPr/>
        </p:nvSpPr>
        <p:spPr>
          <a:xfrm>
            <a:off x="4240213" y="450850"/>
            <a:ext cx="4766310" cy="521970"/>
          </a:xfrm>
          <a:prstGeom prst="rect">
            <a:avLst/>
          </a:prstGeom>
          <a:noFill/>
          <a:ln w="9525">
            <a:noFill/>
          </a:ln>
        </p:spPr>
        <p:txBody>
          <a:bodyPr wrap="none" anchor="t" anchorCtr="0">
            <a:spAutoFit/>
          </a:bodyPr>
          <a:p>
            <a:pPr eaLnBrk="0" hangingPunct="0"/>
            <a:r>
              <a:rPr lang="zh-CN" altLang="en-US" sz="2800" dirty="0">
                <a:solidFill>
                  <a:srgbClr val="000000"/>
                </a:solidFill>
                <a:latin typeface="方正小标宋简体" pitchFamily="2" charset="-122"/>
                <a:ea typeface="方正小标宋简体" pitchFamily="2" charset="-122"/>
                <a:sym typeface="Arial" panose="020B0604020202020204" pitchFamily="34" charset="0"/>
              </a:rPr>
              <a:t>第一节   倒塔事故及原因分析</a:t>
            </a:r>
            <a:endParaRPr lang="zh-CN" altLang="en-US" dirty="0">
              <a:latin typeface="Arial" panose="020B0604020202020204" pitchFamily="34" charset="0"/>
              <a:ea typeface="宋体" panose="02010600030101010101" pitchFamily="2" charset="-122"/>
            </a:endParaRPr>
          </a:p>
        </p:txBody>
      </p:sp>
      <p:sp>
        <p:nvSpPr>
          <p:cNvPr id="46084" name="矩形 1"/>
          <p:cNvSpPr/>
          <p:nvPr/>
        </p:nvSpPr>
        <p:spPr>
          <a:xfrm>
            <a:off x="3216275" y="1490663"/>
            <a:ext cx="3014663" cy="4399915"/>
          </a:xfrm>
          <a:prstGeom prst="rect">
            <a:avLst/>
          </a:prstGeom>
          <a:noFill/>
          <a:ln w="9525">
            <a:noFill/>
          </a:ln>
        </p:spPr>
        <p:txBody>
          <a:bodyPr wrap="square" anchor="t" anchorCtr="0">
            <a:spAutoFit/>
          </a:bodyPr>
          <a:p>
            <a:pPr eaLnBrk="0" hangingPunct="0"/>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12</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在安装中，销轴没有可靠的防窜位措施</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。有的用铁丝、钢筋代替开口销，日久因锈蚀而发生脱落。销轴失去定位而窜动脱落。会导致重大的倒塔事故。所以加强检查很有必要。</a:t>
            </a:r>
            <a:endPar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13</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、多次安装和拆卸中丢失高强螺栓，不按原规格购买补充，随意就近购买普通螺栓</a:t>
            </a:r>
            <a:r>
              <a:rPr lang="zh-CN" altLang="en-US" sz="2000" dirty="0">
                <a:solidFill>
                  <a:srgbClr val="FF0000"/>
                </a:solidFill>
                <a:latin typeface="黑体" panose="02010609060101010101" pitchFamily="49" charset="-122"/>
                <a:ea typeface="黑体" panose="02010609060101010101" pitchFamily="49" charset="-122"/>
                <a:sym typeface="黑体" panose="02010609060101010101" pitchFamily="49" charset="-122"/>
              </a:rPr>
              <a:t>代用</a:t>
            </a:r>
            <a:r>
              <a:rPr lang="zh-CN" altLang="en-US" sz="2000" dirty="0">
                <a:solidFill>
                  <a:srgbClr val="00B0F0"/>
                </a:solidFill>
                <a:latin typeface="黑体" panose="02010609060101010101" pitchFamily="49" charset="-122"/>
                <a:ea typeface="黑体" panose="02010609060101010101" pitchFamily="49" charset="-122"/>
                <a:sym typeface="黑体" panose="02010609060101010101" pitchFamily="49" charset="-122"/>
              </a:rPr>
              <a:t>，结果因强度不够而发生断裂，导至倒塔。这种事故也较多。 </a:t>
            </a:r>
            <a:endParaRPr lang="zh-CN" altLang="en-US" dirty="0">
              <a:latin typeface="Arial" panose="020B0604020202020204" pitchFamily="34" charset="0"/>
              <a:ea typeface="宋体" panose="02010600030101010101" pitchFamily="2" charset="-122"/>
            </a:endParaRPr>
          </a:p>
        </p:txBody>
      </p:sp>
      <p:pic>
        <p:nvPicPr>
          <p:cNvPr id="46085" name="Picture 3" descr="12 (1) (1) (1) (1) (1) (1) (1) (1) (1) (1) (1) (1) (1) (1) (1) (1) (1) (1) (1) (1) (1) (1) (1) (1) (1)"/>
          <p:cNvPicPr>
            <a:picLocks noChangeAspect="1"/>
          </p:cNvPicPr>
          <p:nvPr/>
        </p:nvPicPr>
        <p:blipFill>
          <a:blip r:embed="rId1"/>
          <a:stretch>
            <a:fillRect/>
          </a:stretch>
        </p:blipFill>
        <p:spPr>
          <a:xfrm>
            <a:off x="6210300" y="1893888"/>
            <a:ext cx="4183063" cy="3867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filter="wipe(up)">
                                      <p:cBhvr>
                                        <p:cTn id="7" dur="500"/>
                                        <p:tgtEl>
                                          <p:spTgt spid="460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084"/>
                                        </p:tgtEl>
                                        <p:attrNameLst>
                                          <p:attrName>style.visibility</p:attrName>
                                        </p:attrNameLst>
                                      </p:cBhvr>
                                      <p:to>
                                        <p:strVal val="visible"/>
                                      </p:to>
                                    </p:set>
                                    <p:animEffect filter="fade">
                                      <p:cBhvr>
                                        <p:cTn id="11" dur="500"/>
                                        <p:tgtEl>
                                          <p:spTgt spid="4608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filter="fade">
                                      <p:cBhvr>
                                        <p:cTn id="15" dur="500"/>
                                        <p:tgtEl>
                                          <p:spTgt spid="46084"/>
                                        </p:tgtEl>
                                      </p:cBhvr>
                                    </p:animEffect>
                                    <p:set>
                                      <p:cBhvr>
                                        <p:cTn id="16" dur="1" fill="hold">
                                          <p:stCondLst>
                                            <p:cond delay="499"/>
                                          </p:stCondLst>
                                        </p:cTn>
                                        <p:tgtEl>
                                          <p:spTgt spid="46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ldLvl="0"/>
      <p:bldP spid="46084" grpId="1" bldLvl="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2"/>
          <p:cNvSpPr/>
          <p:nvPr/>
        </p:nvSpPr>
        <p:spPr>
          <a:xfrm>
            <a:off x="2633663" y="976313"/>
            <a:ext cx="6416675" cy="503237"/>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三、使用维护管理不当引起的倒塔事故</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06" name="矩形 3"/>
          <p:cNvSpPr/>
          <p:nvPr/>
        </p:nvSpPr>
        <p:spPr>
          <a:xfrm>
            <a:off x="4240213" y="450850"/>
            <a:ext cx="4766310" cy="521970"/>
          </a:xfrm>
          <a:prstGeom prst="rect">
            <a:avLst/>
          </a:prstGeom>
          <a:noFill/>
          <a:ln w="9525">
            <a:noFill/>
          </a:ln>
        </p:spPr>
        <p:txBody>
          <a:bodyPr wrap="none" anchor="t" anchorCtr="0">
            <a:spAutoFit/>
          </a:bodyPr>
          <a:p>
            <a:pPr eaLnBrk="0" hangingPunct="0"/>
            <a:r>
              <a:rPr lang="zh-CN" altLang="en-US" sz="2800" dirty="0">
                <a:solidFill>
                  <a:srgbClr val="000000"/>
                </a:solidFill>
                <a:latin typeface="方正小标宋简体" pitchFamily="2" charset="-122"/>
                <a:ea typeface="方正小标宋简体" pitchFamily="2" charset="-122"/>
                <a:sym typeface="Arial" panose="020B0604020202020204" pitchFamily="34" charset="0"/>
              </a:rPr>
              <a:t>第一节   倒塔事故及原因分析</a:t>
            </a:r>
            <a:endParaRPr lang="zh-CN" altLang="en-US" dirty="0">
              <a:latin typeface="Arial" panose="020B0604020202020204" pitchFamily="34" charset="0"/>
              <a:ea typeface="宋体" panose="02010600030101010101" pitchFamily="2" charset="-122"/>
            </a:endParaRPr>
          </a:p>
        </p:txBody>
      </p:sp>
      <p:sp>
        <p:nvSpPr>
          <p:cNvPr id="47107" name="矩形 4"/>
          <p:cNvSpPr/>
          <p:nvPr/>
        </p:nvSpPr>
        <p:spPr>
          <a:xfrm>
            <a:off x="3216275" y="1917700"/>
            <a:ext cx="3005138" cy="3692525"/>
          </a:xfrm>
          <a:prstGeom prst="rect">
            <a:avLst/>
          </a:prstGeom>
          <a:noFill/>
          <a:ln w="9525">
            <a:noFill/>
          </a:ln>
        </p:spPr>
        <p:txBody>
          <a:bodyPr wrap="square" anchor="t" anchorCtr="0">
            <a:spAutoFit/>
          </a:bodyPr>
          <a:p>
            <a:pPr eaLnBrk="0" hangingPunct="0"/>
            <a:r>
              <a:rPr lang="en-US" altLang="zh-CN" dirty="0">
                <a:solidFill>
                  <a:srgbClr val="0000CC"/>
                </a:solidFill>
                <a:latin typeface="黑体" panose="02010609060101010101" pitchFamily="49" charset="-122"/>
                <a:ea typeface="黑体" panose="02010609060101010101" pitchFamily="49" charset="-122"/>
                <a:sym typeface="黑体" panose="02010609060101010101" pitchFamily="49" charset="-122"/>
              </a:rPr>
              <a:t>1</a:t>
            </a:r>
            <a:r>
              <a:rPr lang="zh-CN" altLang="en-US" dirty="0">
                <a:solidFill>
                  <a:srgbClr val="0000CC"/>
                </a:solidFill>
                <a:latin typeface="黑体" panose="02010609060101010101" pitchFamily="49" charset="-122"/>
                <a:ea typeface="黑体" panose="02010609060101010101" pitchFamily="49" charset="-122"/>
                <a:sym typeface="黑体" panose="02010609060101010101" pitchFamily="49" charset="-122"/>
              </a:rPr>
              <a:t>、把小塔当大塔用，故意使力矩限制器不起作用，或者加大力矩限制值，从而导致超力矩倒塔，这种事故实例很多。</a:t>
            </a:r>
            <a:endParaRPr lang="zh-CN" altLang="en-US" dirty="0">
              <a:solidFill>
                <a:srgbClr val="0000CC"/>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dirty="0">
                <a:solidFill>
                  <a:srgbClr val="0000CC"/>
                </a:solidFill>
                <a:latin typeface="黑体" panose="02010609060101010101" pitchFamily="49" charset="-122"/>
                <a:ea typeface="黑体" panose="02010609060101010101" pitchFamily="49" charset="-122"/>
                <a:sym typeface="黑体" panose="02010609060101010101" pitchFamily="49" charset="-122"/>
              </a:rPr>
              <a:t>2</a:t>
            </a:r>
            <a:r>
              <a:rPr lang="zh-CN" altLang="en-US" dirty="0">
                <a:solidFill>
                  <a:srgbClr val="0000CC"/>
                </a:solidFill>
                <a:latin typeface="黑体" panose="02010609060101010101" pitchFamily="49" charset="-122"/>
                <a:ea typeface="黑体" panose="02010609060101010101" pitchFamily="49" charset="-122"/>
                <a:sym typeface="黑体" panose="02010609060101010101" pitchFamily="49" charset="-122"/>
              </a:rPr>
              <a:t>、日常保养不善，力矩限制器失灵而没发现，早已超力矩还在往外变幅，造成折臂而失去平衡，引发倒塔。</a:t>
            </a:r>
            <a:endParaRPr lang="zh-CN" altLang="en-US" dirty="0">
              <a:solidFill>
                <a:srgbClr val="0000CC"/>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dirty="0">
                <a:solidFill>
                  <a:srgbClr val="0000CC"/>
                </a:solidFill>
                <a:latin typeface="黑体" panose="02010609060101010101" pitchFamily="49" charset="-122"/>
                <a:ea typeface="黑体" panose="02010609060101010101" pitchFamily="49" charset="-122"/>
                <a:sym typeface="黑体" panose="02010609060101010101" pitchFamily="49" charset="-122"/>
              </a:rPr>
              <a:t>3</a:t>
            </a:r>
            <a:r>
              <a:rPr lang="zh-CN" altLang="en-US" dirty="0">
                <a:solidFill>
                  <a:srgbClr val="0000CC"/>
                </a:solidFill>
                <a:latin typeface="黑体" panose="02010609060101010101" pitchFamily="49" charset="-122"/>
                <a:ea typeface="黑体" panose="02010609060101010101" pitchFamily="49" charset="-122"/>
                <a:sym typeface="黑体" panose="02010609060101010101" pitchFamily="49" charset="-122"/>
              </a:rPr>
              <a:t>、斜拉、侧拉起吊重物。不知道斜拉、侧拉会使吊臂产生很大的横向弯矩，引起倒塔。</a:t>
            </a:r>
            <a:endParaRPr lang="zh-CN" altLang="en-US" dirty="0">
              <a:solidFill>
                <a:srgbClr val="0000CC"/>
              </a:solidFill>
              <a:latin typeface="黑体" panose="02010609060101010101" pitchFamily="49" charset="-122"/>
              <a:ea typeface="黑体" panose="02010609060101010101" pitchFamily="49" charset="-122"/>
              <a:sym typeface="黑体" panose="02010609060101010101" pitchFamily="49" charset="-122"/>
            </a:endParaRPr>
          </a:p>
        </p:txBody>
      </p:sp>
      <p:pic>
        <p:nvPicPr>
          <p:cNvPr id="47108" name="Picture 3" descr="12 (1) (1) (1) (1) (1) (1) (1) (1) (1) (1) (1) (1) (1) (1) (1) (1)"/>
          <p:cNvPicPr>
            <a:picLocks noChangeAspect="1"/>
          </p:cNvPicPr>
          <p:nvPr/>
        </p:nvPicPr>
        <p:blipFill>
          <a:blip r:embed="rId1"/>
          <a:srcRect r="-82"/>
          <a:stretch>
            <a:fillRect/>
          </a:stretch>
        </p:blipFill>
        <p:spPr>
          <a:xfrm>
            <a:off x="6311900" y="1530350"/>
            <a:ext cx="3816350" cy="4465638"/>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矩形 1"/>
          <p:cNvSpPr/>
          <p:nvPr/>
        </p:nvSpPr>
        <p:spPr>
          <a:xfrm>
            <a:off x="3216275" y="1411288"/>
            <a:ext cx="3311525" cy="5631180"/>
          </a:xfrm>
          <a:prstGeom prst="rect">
            <a:avLst/>
          </a:prstGeom>
          <a:noFill/>
          <a:ln w="9525">
            <a:noFill/>
          </a:ln>
        </p:spPr>
        <p:txBody>
          <a:bodyPr wrap="square" anchor="t" anchorCtr="0">
            <a:spAutoFit/>
          </a:bodyPr>
          <a:p>
            <a:pPr eaLnBrk="0" hangingPunct="0"/>
            <a:r>
              <a:rPr lang="en-US" altLang="zh-CN" dirty="0">
                <a:solidFill>
                  <a:srgbClr val="0000CC"/>
                </a:solidFill>
                <a:latin typeface="黑体" panose="02010609060101010101" pitchFamily="49" charset="-122"/>
                <a:ea typeface="黑体" panose="02010609060101010101" pitchFamily="49" charset="-122"/>
                <a:sym typeface="黑体" panose="02010609060101010101" pitchFamily="49" charset="-122"/>
              </a:rPr>
              <a:t>4</a:t>
            </a:r>
            <a:r>
              <a:rPr lang="zh-CN" altLang="en-US" dirty="0">
                <a:solidFill>
                  <a:srgbClr val="0000CC"/>
                </a:solidFill>
                <a:latin typeface="黑体" panose="02010609060101010101" pitchFamily="49" charset="-122"/>
                <a:ea typeface="黑体" panose="02010609060101010101" pitchFamily="49" charset="-122"/>
                <a:sym typeface="黑体" panose="02010609060101010101" pitchFamily="49" charset="-122"/>
              </a:rPr>
              <a:t>、在有障碍物的场合下操作回转，快接近障碍物才停车，因惯性太大停不下来，横向冲击砸坏吊臂，失去平衡引发倒塔。</a:t>
            </a:r>
            <a:endParaRPr lang="zh-CN" altLang="en-US" dirty="0">
              <a:solidFill>
                <a:srgbClr val="0000CC"/>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dirty="0">
                <a:solidFill>
                  <a:srgbClr val="0000CC"/>
                </a:solidFill>
                <a:latin typeface="黑体" panose="02010609060101010101" pitchFamily="49" charset="-122"/>
                <a:ea typeface="黑体" panose="02010609060101010101" pitchFamily="49" charset="-122"/>
                <a:sym typeface="黑体" panose="02010609060101010101" pitchFamily="49" charset="-122"/>
              </a:rPr>
              <a:t>5</a:t>
            </a:r>
            <a:r>
              <a:rPr lang="zh-CN" altLang="en-US" dirty="0">
                <a:solidFill>
                  <a:srgbClr val="0000CC"/>
                </a:solidFill>
                <a:latin typeface="黑体" panose="02010609060101010101" pitchFamily="49" charset="-122"/>
                <a:ea typeface="黑体" panose="02010609060101010101" pitchFamily="49" charset="-122"/>
                <a:sym typeface="黑体" panose="02010609060101010101" pitchFamily="49" charset="-122"/>
              </a:rPr>
              <a:t>、在塔机安装吊臂各节连接过程中，因销轴敲击过重而冲坏卡板的焊缝，而检查维护管理中又没发现，使用中销轴慢慢内滑而脱出，造成吊臂突然折断而引起倒塔。有的销轴卡板用螺钉固定，使用中螺钉松脱而没有发现，或者忘了装开口销，同样引发上面的严重后果。</a:t>
            </a:r>
            <a:endParaRPr lang="zh-CN" altLang="en-US" dirty="0">
              <a:solidFill>
                <a:srgbClr val="0000CC"/>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zh-CN" altLang="en-US" dirty="0">
                <a:solidFill>
                  <a:srgbClr val="0000CC"/>
                </a:solidFill>
                <a:latin typeface="黑体" panose="02010609060101010101" pitchFamily="49" charset="-122"/>
                <a:ea typeface="黑体" panose="02010609060101010101" pitchFamily="49" charset="-122"/>
                <a:sym typeface="黑体" panose="02010609060101010101" pitchFamily="49" charset="-122"/>
              </a:rPr>
              <a:t> </a:t>
            </a:r>
            <a:r>
              <a:rPr lang="en-US" altLang="zh-CN" dirty="0">
                <a:solidFill>
                  <a:srgbClr val="0000CC"/>
                </a:solidFill>
                <a:latin typeface="黑体" panose="02010609060101010101" pitchFamily="49" charset="-122"/>
                <a:ea typeface="黑体" panose="02010609060101010101" pitchFamily="49" charset="-122"/>
                <a:sym typeface="黑体" panose="02010609060101010101" pitchFamily="49" charset="-122"/>
              </a:rPr>
              <a:t>6</a:t>
            </a:r>
            <a:r>
              <a:rPr lang="zh-CN" altLang="en-US" dirty="0">
                <a:solidFill>
                  <a:srgbClr val="0000CC"/>
                </a:solidFill>
                <a:latin typeface="黑体" panose="02010609060101010101" pitchFamily="49" charset="-122"/>
                <a:ea typeface="黑体" panose="02010609060101010101" pitchFamily="49" charset="-122"/>
                <a:sym typeface="黑体" panose="02010609060101010101" pitchFamily="49" charset="-122"/>
              </a:rPr>
              <a:t>、塔机年久失修，臂架下弦导轨磨损锈蚀严重，检查保养又不注意，造成簿弱处折臂而倒塔。故塔机应当有报废年限的限制。</a:t>
            </a:r>
            <a:endParaRPr lang="zh-CN" altLang="en-US" dirty="0">
              <a:latin typeface="Arial" panose="020B0604020202020204" pitchFamily="34" charset="0"/>
              <a:ea typeface="宋体" panose="02010600030101010101" pitchFamily="2" charset="-122"/>
            </a:endParaRPr>
          </a:p>
        </p:txBody>
      </p:sp>
      <p:sp>
        <p:nvSpPr>
          <p:cNvPr id="48130" name="Rectangle 2"/>
          <p:cNvSpPr/>
          <p:nvPr/>
        </p:nvSpPr>
        <p:spPr>
          <a:xfrm>
            <a:off x="2633663" y="976313"/>
            <a:ext cx="6416675" cy="503237"/>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三、使用维护管理不当引起的倒塔事故</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31" name="矩形 3"/>
          <p:cNvSpPr/>
          <p:nvPr/>
        </p:nvSpPr>
        <p:spPr>
          <a:xfrm>
            <a:off x="4240213" y="450850"/>
            <a:ext cx="4766310" cy="521970"/>
          </a:xfrm>
          <a:prstGeom prst="rect">
            <a:avLst/>
          </a:prstGeom>
          <a:noFill/>
          <a:ln w="9525">
            <a:noFill/>
          </a:ln>
        </p:spPr>
        <p:txBody>
          <a:bodyPr wrap="none" anchor="t" anchorCtr="0">
            <a:spAutoFit/>
          </a:bodyPr>
          <a:p>
            <a:pPr eaLnBrk="0" hangingPunct="0"/>
            <a:r>
              <a:rPr lang="zh-CN" altLang="en-US" sz="2800" dirty="0">
                <a:solidFill>
                  <a:srgbClr val="000000"/>
                </a:solidFill>
                <a:latin typeface="方正小标宋简体" pitchFamily="2" charset="-122"/>
                <a:ea typeface="方正小标宋简体" pitchFamily="2" charset="-122"/>
                <a:sym typeface="Arial" panose="020B0604020202020204" pitchFamily="34" charset="0"/>
              </a:rPr>
              <a:t>第一节   倒塔事故及原因分析</a:t>
            </a:r>
            <a:endParaRPr lang="zh-CN" altLang="en-US" dirty="0">
              <a:latin typeface="Arial" panose="020B0604020202020204" pitchFamily="34" charset="0"/>
              <a:ea typeface="宋体" panose="02010600030101010101" pitchFamily="2" charset="-122"/>
            </a:endParaRPr>
          </a:p>
        </p:txBody>
      </p:sp>
      <p:pic>
        <p:nvPicPr>
          <p:cNvPr id="48132" name="Picture 4" descr="12 (1) (1) (1) (1) (1) (1) (1) (1) (1) (1) (1)"/>
          <p:cNvPicPr>
            <a:picLocks noChangeAspect="1"/>
          </p:cNvPicPr>
          <p:nvPr/>
        </p:nvPicPr>
        <p:blipFill>
          <a:blip r:embed="rId1"/>
          <a:stretch>
            <a:fillRect/>
          </a:stretch>
        </p:blipFill>
        <p:spPr>
          <a:xfrm>
            <a:off x="6718300" y="1479550"/>
            <a:ext cx="3409950" cy="2470150"/>
          </a:xfrm>
          <a:prstGeom prst="rect">
            <a:avLst/>
          </a:prstGeom>
          <a:noFill/>
          <a:ln w="9525">
            <a:noFill/>
          </a:ln>
        </p:spPr>
      </p:pic>
      <p:pic>
        <p:nvPicPr>
          <p:cNvPr id="48133" name="Picture 6" descr="12 (1) (1) (1) (1) (1) (1) (1) (1) (1) (1) (1)"/>
          <p:cNvPicPr>
            <a:picLocks noChangeAspect="1"/>
          </p:cNvPicPr>
          <p:nvPr/>
        </p:nvPicPr>
        <p:blipFill>
          <a:blip r:embed="rId2"/>
          <a:stretch>
            <a:fillRect/>
          </a:stretch>
        </p:blipFill>
        <p:spPr>
          <a:xfrm>
            <a:off x="6645275" y="4048125"/>
            <a:ext cx="3482975" cy="2103438"/>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2"/>
          <p:cNvSpPr/>
          <p:nvPr/>
        </p:nvSpPr>
        <p:spPr>
          <a:xfrm>
            <a:off x="1919288" y="947738"/>
            <a:ext cx="6416675" cy="504825"/>
          </a:xfrm>
          <a:prstGeom prst="rect">
            <a:avLst/>
          </a:prstGeom>
          <a:noFill/>
          <a:ln w="9525">
            <a:noFill/>
          </a:ln>
        </p:spPr>
        <p:txBody>
          <a:bodyPr wrap="square" anchor="ctr" anchorCtr="0"/>
          <a:p>
            <a:pPr algn="ctr" eaLnBrk="0" hangingPunct="0"/>
            <a:r>
              <a:rPr lang="zh-CN" altLang="en-US" sz="2400" dirty="0">
                <a:solidFill>
                  <a:srgbClr val="FF0000"/>
                </a:solidFill>
                <a:latin typeface="黑体" panose="02010609060101010101" pitchFamily="49" charset="-122"/>
                <a:ea typeface="黑体" panose="02010609060101010101" pitchFamily="49" charset="-122"/>
                <a:sym typeface="黑体" panose="02010609060101010101" pitchFamily="49" charset="-122"/>
              </a:rPr>
              <a:t>四、制作质量问题或设计缺点</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54" name="矩形 2"/>
          <p:cNvSpPr/>
          <p:nvPr/>
        </p:nvSpPr>
        <p:spPr>
          <a:xfrm>
            <a:off x="4240213" y="450850"/>
            <a:ext cx="4766310" cy="521970"/>
          </a:xfrm>
          <a:prstGeom prst="rect">
            <a:avLst/>
          </a:prstGeom>
          <a:noFill/>
          <a:ln w="9525">
            <a:noFill/>
          </a:ln>
        </p:spPr>
        <p:txBody>
          <a:bodyPr wrap="none" anchor="t" anchorCtr="0">
            <a:spAutoFit/>
          </a:bodyPr>
          <a:p>
            <a:pPr eaLnBrk="0" hangingPunct="0"/>
            <a:r>
              <a:rPr lang="zh-CN" altLang="en-US" sz="2800" dirty="0">
                <a:solidFill>
                  <a:srgbClr val="000000"/>
                </a:solidFill>
                <a:latin typeface="方正小标宋简体" pitchFamily="2" charset="-122"/>
                <a:ea typeface="方正小标宋简体" pitchFamily="2" charset="-122"/>
                <a:sym typeface="Arial" panose="020B0604020202020204" pitchFamily="34" charset="0"/>
              </a:rPr>
              <a:t>第一节   倒塔事故及原因分析</a:t>
            </a:r>
            <a:endParaRPr lang="zh-CN" altLang="en-US" dirty="0">
              <a:latin typeface="Arial" panose="020B0604020202020204" pitchFamily="34" charset="0"/>
              <a:ea typeface="宋体" panose="02010600030101010101" pitchFamily="2" charset="-122"/>
            </a:endParaRPr>
          </a:p>
        </p:txBody>
      </p:sp>
      <p:sp>
        <p:nvSpPr>
          <p:cNvPr id="49155" name="矩形 3"/>
          <p:cNvSpPr/>
          <p:nvPr/>
        </p:nvSpPr>
        <p:spPr>
          <a:xfrm>
            <a:off x="3071813" y="1339850"/>
            <a:ext cx="7200900" cy="1599565"/>
          </a:xfrm>
          <a:prstGeom prst="rect">
            <a:avLst/>
          </a:prstGeom>
          <a:noFill/>
          <a:ln w="9525">
            <a:noFill/>
          </a:ln>
        </p:spPr>
        <p:txBody>
          <a:bodyPr wrap="square" anchor="t" anchorCtr="0">
            <a:spAutoFit/>
          </a:bodyPr>
          <a:p>
            <a:pPr eaLnBrk="0" hangingPunct="0"/>
            <a:r>
              <a:rPr lang="en-US" altLang="zh-CN"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1</a:t>
            </a:r>
            <a:r>
              <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、塔顶或回转塔身等钢结构焊缝过小，在反复起吊作业下，应力过大，提前产生疲劳破坏，使顶部突然发生断裂而掉下来，或者单根主弦杆连接焊缝撕裂，而使吊重臂先下坠，接着平衡臂下坠，砸坏塔身而倒塔。</a:t>
            </a:r>
            <a:endPar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2</a:t>
            </a:r>
            <a:r>
              <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、超静定双吊点拉杆制作精度不好，造成受力不均，一紧一松，在起吊中单根拉杆受力过大而破断，导致折臂倒塔。</a:t>
            </a:r>
            <a:endPar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3</a:t>
            </a:r>
            <a:r>
              <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、为减小回转支承规格，未经计算随意改动回转上支座。因刚度不够，导致产生附加的交变应力，使回转塔身主弦杆产生疲劳破坏，腹杆产生剪切变形，引发严重的事故危险。</a:t>
            </a:r>
            <a:endParaRPr lang="zh-CN" altLang="en-US" dirty="0">
              <a:latin typeface="Arial" panose="020B0604020202020204" pitchFamily="34" charset="0"/>
              <a:ea typeface="宋体" panose="02010600030101010101" pitchFamily="2" charset="-122"/>
            </a:endParaRPr>
          </a:p>
        </p:txBody>
      </p:sp>
      <p:sp>
        <p:nvSpPr>
          <p:cNvPr id="49156" name="矩形 4"/>
          <p:cNvSpPr/>
          <p:nvPr/>
        </p:nvSpPr>
        <p:spPr>
          <a:xfrm>
            <a:off x="3071813" y="2852738"/>
            <a:ext cx="7200900" cy="1814830"/>
          </a:xfrm>
          <a:prstGeom prst="rect">
            <a:avLst/>
          </a:prstGeom>
          <a:noFill/>
          <a:ln w="9525">
            <a:noFill/>
          </a:ln>
        </p:spPr>
        <p:txBody>
          <a:bodyPr wrap="square" anchor="t" anchorCtr="0">
            <a:spAutoFit/>
          </a:bodyPr>
          <a:p>
            <a:pPr eaLnBrk="0" hangingPunct="0"/>
            <a:r>
              <a:rPr lang="en-US" altLang="zh-CN"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4</a:t>
            </a:r>
            <a:r>
              <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、连接螺栓热处理不过关，过硬过脆，达不到应有的性能指标。提早产生疲劳破坏，引起塔身折断倒塔。</a:t>
            </a:r>
            <a:endPar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5</a:t>
            </a:r>
            <a:r>
              <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、塔身截面尺寸偏小，连接套的焊缝应力偏大，又有应力集中，用久了易产生疲劳开裂，引起倒塔。</a:t>
            </a:r>
            <a:endPar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6</a:t>
            </a:r>
            <a:r>
              <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、臂架截面高度偏小，刚度不够，起吊时挠度过大，容易造成往外溜车，又未设置防断绳溜车保护装置，结果在小车牵引绳断裂时失控，小车外溜，加大起重力矩而导致倒塔。</a:t>
            </a:r>
            <a:endPar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7</a:t>
            </a:r>
            <a:r>
              <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、为降低成本，使用劣质钢材，尺寸没保证，机械性能指标没有保证。结果造成主弦杆脆断，臂架折断或塔身折断而导致倒塔</a:t>
            </a:r>
            <a:r>
              <a:rPr lang="zh-CN" altLang="en-US" sz="1400" dirty="0">
                <a:solidFill>
                  <a:srgbClr val="0066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latin typeface="Arial" panose="020B0604020202020204" pitchFamily="34" charset="0"/>
              <a:ea typeface="宋体" panose="02010600030101010101" pitchFamily="2" charset="-122"/>
            </a:endParaRPr>
          </a:p>
        </p:txBody>
      </p:sp>
      <p:sp>
        <p:nvSpPr>
          <p:cNvPr id="49157" name="矩形 5"/>
          <p:cNvSpPr/>
          <p:nvPr/>
        </p:nvSpPr>
        <p:spPr>
          <a:xfrm>
            <a:off x="3079750" y="4581525"/>
            <a:ext cx="7185025" cy="1814830"/>
          </a:xfrm>
          <a:prstGeom prst="rect">
            <a:avLst/>
          </a:prstGeom>
          <a:noFill/>
          <a:ln w="9525">
            <a:noFill/>
          </a:ln>
        </p:spPr>
        <p:txBody>
          <a:bodyPr wrap="square" anchor="t" anchorCtr="0">
            <a:spAutoFit/>
          </a:bodyPr>
          <a:p>
            <a:pPr eaLnBrk="0" hangingPunct="0"/>
            <a:r>
              <a:rPr lang="en-US" altLang="zh-CN"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8</a:t>
            </a:r>
            <a:r>
              <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刚性平衡臂式塔机，平衡臂刚度不够，或者衍架式平衡臂的主弦杆局部稳定储备不足，没有考虑到在安装过程中，平衡臂在无拉杆时承受平衡重块的能力，导致在安装中预加平衡重块时，平衡臂根部折弯，平衡重下砸而倒塔。也有塔机在使用中，平衡臂的上弦杆局部失稳，导致平街臂尾部上翘，吊重臂下坠而倒塔的实例。</a:t>
            </a:r>
            <a:endPar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9</a:t>
            </a:r>
            <a:r>
              <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、在吊臂拉杆设计时，只作了宏观应力分析，没考虑到拉杆耳板和圆钢焊接处的应力集中，耳板边宽留得不够宽，结果该点容易产生疲劳断裂，导致拉杆断裂而倒塔。</a:t>
            </a:r>
            <a:endPar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10</a:t>
            </a:r>
            <a:r>
              <a:rPr lang="zh-CN" altLang="en-US" sz="1400" dirty="0">
                <a:solidFill>
                  <a:srgbClr val="000000"/>
                </a:solidFill>
                <a:latin typeface="黑体" panose="02010609060101010101" pitchFamily="49" charset="-122"/>
                <a:ea typeface="黑体" panose="02010609060101010101" pitchFamily="49" charset="-122"/>
                <a:sym typeface="黑体" panose="02010609060101010101" pitchFamily="49" charset="-122"/>
              </a:rPr>
              <a:t>、使用说明书不够细致，有些过程没说清楚。尤其是拆塔过程过于简单。易引起拆塔步骤的失误。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Franklin Gothic Book" panose="020B0503020102020204" pitchFamily="34" charset="0"/>
              <a:ea typeface="黑体" panose="02010609060101010101" pitchFamily="49" charset="-122"/>
              <a:sym typeface="Franklin Gothic Book" panose="020B0503020102020204" pitchFamily="34" charset="0"/>
            </a:endParaRPr>
          </a:p>
        </p:txBody>
      </p:sp>
      <p:pic>
        <p:nvPicPr>
          <p:cNvPr id="50178" name="Picture 5"/>
          <p:cNvPicPr>
            <a:picLocks noChangeAspect="1"/>
          </p:cNvPicPr>
          <p:nvPr/>
        </p:nvPicPr>
        <p:blipFill>
          <a:blip r:embed="rId1"/>
          <a:stretch>
            <a:fillRect/>
          </a:stretch>
        </p:blipFill>
        <p:spPr>
          <a:xfrm>
            <a:off x="1524000" y="692150"/>
            <a:ext cx="9144000" cy="5257800"/>
          </a:xfrm>
          <a:prstGeom prst="rect">
            <a:avLst/>
          </a:prstGeom>
          <a:noFill/>
          <a:ln w="9525">
            <a:noFill/>
          </a:ln>
        </p:spPr>
      </p:pic>
      <p:sp>
        <p:nvSpPr>
          <p:cNvPr id="50179" name="矩形 3"/>
          <p:cNvSpPr/>
          <p:nvPr/>
        </p:nvSpPr>
        <p:spPr>
          <a:xfrm>
            <a:off x="1803400" y="61913"/>
            <a:ext cx="6544310" cy="521970"/>
          </a:xfrm>
          <a:prstGeom prst="rect">
            <a:avLst/>
          </a:prstGeom>
          <a:noFill/>
          <a:ln w="9525">
            <a:noFill/>
          </a:ln>
        </p:spPr>
        <p:txBody>
          <a:bodyPr wrap="none" anchor="t" anchorCtr="0">
            <a:spAutoFit/>
          </a:bodyPr>
          <a:p>
            <a:pPr eaLnBrk="0" hangingPunct="0"/>
            <a:r>
              <a:rPr lang="zh-CN" altLang="en-US" sz="2800" dirty="0">
                <a:solidFill>
                  <a:srgbClr val="FF0000"/>
                </a:solidFill>
                <a:latin typeface="方正小标宋简体" pitchFamily="2" charset="-122"/>
                <a:ea typeface="方正小标宋简体" pitchFamily="2" charset="-122"/>
                <a:sym typeface="微软雅黑" panose="020B0503020204020204" pitchFamily="34" charset="-122"/>
              </a:rPr>
              <a:t>第二节   起吊吊物坠落伤人事故原因分析</a:t>
            </a:r>
            <a:endParaRPr lang="zh-CN" altLang="en-US" sz="2800" dirty="0">
              <a:solidFill>
                <a:srgbClr val="FF0000"/>
              </a:solidFill>
              <a:latin typeface="方正小标宋简体" pitchFamily="2" charset="-122"/>
              <a:ea typeface="方正小标宋简体" pitchFamily="2" charset="-122"/>
              <a:sym typeface="微软雅黑" panose="020B0503020204020204" pitchFamily="34" charset="-122"/>
            </a:endParaRPr>
          </a:p>
        </p:txBody>
      </p:sp>
      <p:sp>
        <p:nvSpPr>
          <p:cNvPr id="50180" name="内容占位符 2"/>
          <p:cNvSpPr/>
          <p:nvPr/>
        </p:nvSpPr>
        <p:spPr>
          <a:xfrm>
            <a:off x="1703388" y="836613"/>
            <a:ext cx="5832475" cy="720725"/>
          </a:xfrm>
          <a:prstGeom prst="rect">
            <a:avLst/>
          </a:prstGeom>
          <a:noFill/>
          <a:ln w="9525">
            <a:noFill/>
          </a:ln>
        </p:spPr>
        <p:txBody>
          <a:bodyPr anchor="t" anchorCtr="0"/>
          <a:p>
            <a:pPr marL="342900" indent="-342900" eaLnBrk="0" hangingPunct="0">
              <a:spcBef>
                <a:spcPct val="20000"/>
              </a:spcBef>
              <a:buFont typeface="Wingdings" panose="05000000000000000000" pitchFamily="2" charset="2"/>
              <a:buChar char="u"/>
            </a:pPr>
            <a:r>
              <a:rPr lang="zh-CN" altLang="en-US" sz="2400" b="1"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塔吊吊物坠落</a:t>
            </a:r>
            <a:r>
              <a:rPr lang="en-US" altLang="zh-CN" sz="2400" b="1"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FTA</a:t>
            </a:r>
            <a:r>
              <a:rPr lang="zh-CN" altLang="en-US" sz="2400" b="1"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分析</a:t>
            </a:r>
            <a:endParaRPr lang="zh-CN" altLang="en-US" sz="2400" b="1"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Franklin Gothic Book" panose="020B0503020102020204" pitchFamily="34" charset="0"/>
              <a:ea typeface="黑体" panose="02010609060101010101" pitchFamily="49" charset="-122"/>
              <a:sym typeface="Franklin Gothic Book" panose="020B0503020102020204" pitchFamily="34" charset="0"/>
            </a:endParaRPr>
          </a:p>
        </p:txBody>
      </p:sp>
      <p:grpSp>
        <p:nvGrpSpPr>
          <p:cNvPr id="51202" name="组合 52226"/>
          <p:cNvGrpSpPr/>
          <p:nvPr/>
        </p:nvGrpSpPr>
        <p:grpSpPr>
          <a:xfrm>
            <a:off x="2566988" y="2060575"/>
            <a:ext cx="7345362" cy="2557463"/>
            <a:chOff x="0" y="0"/>
            <a:chExt cx="7344816" cy="2557992"/>
          </a:xfrm>
        </p:grpSpPr>
        <p:sp>
          <p:nvSpPr>
            <p:cNvPr id="51203" name="任意多边形 52227"/>
            <p:cNvSpPr/>
            <p:nvPr/>
          </p:nvSpPr>
          <p:spPr>
            <a:xfrm rot="5400000">
              <a:off x="4664733" y="-1936915"/>
              <a:ext cx="659482" cy="4700682"/>
            </a:xfrm>
            <a:custGeom>
              <a:avLst/>
              <a:gdLst/>
              <a:ahLst/>
              <a:cxnLst/>
              <a:pathLst>
                <a:path w="659482" h="4700682">
                  <a:moveTo>
                    <a:pt x="109915" y="0"/>
                  </a:moveTo>
                  <a:lnTo>
                    <a:pt x="549566" y="0"/>
                  </a:lnTo>
                  <a:cubicBezTo>
                    <a:pt x="610270" y="0"/>
                    <a:pt x="659481" y="49211"/>
                    <a:pt x="659481" y="109915"/>
                  </a:cubicBezTo>
                  <a:lnTo>
                    <a:pt x="659482" y="4700682"/>
                  </a:lnTo>
                  <a:lnTo>
                    <a:pt x="659482" y="4700682"/>
                  </a:lnTo>
                  <a:lnTo>
                    <a:pt x="0" y="4700682"/>
                  </a:lnTo>
                  <a:lnTo>
                    <a:pt x="0" y="4700682"/>
                  </a:lnTo>
                  <a:lnTo>
                    <a:pt x="0" y="109915"/>
                  </a:lnTo>
                  <a:cubicBezTo>
                    <a:pt x="0" y="49211"/>
                    <a:pt x="49211" y="0"/>
                    <a:pt x="109915" y="0"/>
                  </a:cubicBezTo>
                  <a:close/>
                </a:path>
              </a:pathLst>
            </a:custGeom>
            <a:solidFill>
              <a:srgbClr val="CFD8E7">
                <a:alpha val="89000"/>
              </a:srgbClr>
            </a:solidFill>
            <a:ln w="25400" cap="flat" cmpd="sng">
              <a:solidFill>
                <a:srgbClr val="CFD8E7">
                  <a:alpha val="87999"/>
                </a:srgbClr>
              </a:solidFill>
              <a:prstDash val="solid"/>
              <a:miter/>
              <a:headEnd type="none" w="med" len="med"/>
              <a:tailEnd type="none" w="med" len="med"/>
            </a:ln>
          </p:spPr>
          <p:txBody>
            <a:bodyPr/>
            <a:p>
              <a:endParaRPr lang="zh-CN" altLang="en-US"/>
            </a:p>
          </p:txBody>
        </p:sp>
        <p:sp>
          <p:nvSpPr>
            <p:cNvPr id="51204" name="矩形 52228"/>
            <p:cNvSpPr/>
            <p:nvPr/>
          </p:nvSpPr>
          <p:spPr>
            <a:xfrm>
              <a:off x="2644134" y="115877"/>
              <a:ext cx="4668489" cy="595096"/>
            </a:xfrm>
            <a:prstGeom prst="rect">
              <a:avLst/>
            </a:prstGeom>
            <a:noFill/>
            <a:ln w="9525">
              <a:noFill/>
            </a:ln>
          </p:spPr>
          <p:txBody>
            <a:bodyPr lIns="114300" tIns="57150" rIns="114300" bIns="57150" anchor="ctr" anchorCtr="0"/>
            <a:p>
              <a:pPr marL="228600" lvl="1" indent="-228600" eaLnBrk="0" hangingPunct="0">
                <a:lnSpc>
                  <a:spcPct val="90000"/>
                </a:lnSpc>
                <a:spcAft>
                  <a:spcPct val="15000"/>
                </a:spcAft>
                <a:buFont typeface="Arial" panose="020B0604020202020204" pitchFamily="34" charset="0"/>
                <a:buChar char="•"/>
              </a:pPr>
              <a:r>
                <a:rPr lang="zh-CN" altLang="en-US" sz="2000" dirty="0">
                  <a:solidFill>
                    <a:srgbClr val="000000"/>
                  </a:solidFill>
                  <a:latin typeface="Arial" panose="020B0604020202020204" pitchFamily="34" charset="0"/>
                  <a:ea typeface="宋体" panose="02010600030101010101" pitchFamily="2" charset="-122"/>
                </a:rPr>
                <a:t>共有</a:t>
              </a:r>
              <a:r>
                <a:rPr lang="en-US" altLang="zh-CN" sz="2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90</a:t>
              </a:r>
              <a:r>
                <a:rPr lang="zh-CN" altLang="en-US" sz="2000" dirty="0">
                  <a:solidFill>
                    <a:srgbClr val="000000"/>
                  </a:solidFill>
                  <a:latin typeface="Arial" panose="020B0604020202020204" pitchFamily="34" charset="0"/>
                  <a:ea typeface="宋体" panose="02010600030101010101" pitchFamily="2" charset="-122"/>
                </a:rPr>
                <a:t>组</a:t>
              </a:r>
              <a:endParaRPr lang="zh-CN" altLang="en-US" sz="2000" dirty="0">
                <a:solidFill>
                  <a:srgbClr val="000000"/>
                </a:solidFill>
                <a:latin typeface="Arial" panose="020B0604020202020204" pitchFamily="34" charset="0"/>
                <a:ea typeface="宋体" panose="02010600030101010101" pitchFamily="2" charset="-122"/>
              </a:endParaRPr>
            </a:p>
          </p:txBody>
        </p:sp>
        <p:sp>
          <p:nvSpPr>
            <p:cNvPr id="51205" name="圆角矩形 52229"/>
            <p:cNvSpPr/>
            <p:nvPr/>
          </p:nvSpPr>
          <p:spPr>
            <a:xfrm>
              <a:off x="0" y="1249"/>
              <a:ext cx="2644133" cy="824352"/>
            </a:xfrm>
            <a:prstGeom prst="roundRect">
              <a:avLst>
                <a:gd name="adj" fmla="val 16667"/>
              </a:avLst>
            </a:prstGeom>
            <a:solidFill>
              <a:srgbClr val="4F81BD"/>
            </a:solidFill>
            <a:ln w="25400" cap="flat" cmpd="sng">
              <a:solidFill>
                <a:srgbClr val="FFFFFF"/>
              </a:solidFill>
              <a:prstDash val="solid"/>
              <a:miter/>
              <a:headEnd type="none" w="med" len="med"/>
              <a:tailEnd type="none" w="med" len="med"/>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51206" name="矩形 52230"/>
            <p:cNvSpPr/>
            <p:nvPr/>
          </p:nvSpPr>
          <p:spPr>
            <a:xfrm>
              <a:off x="40242" y="41491"/>
              <a:ext cx="2563649" cy="743868"/>
            </a:xfrm>
            <a:prstGeom prst="rect">
              <a:avLst/>
            </a:prstGeom>
            <a:noFill/>
            <a:ln w="9525">
              <a:noFill/>
            </a:ln>
          </p:spPr>
          <p:txBody>
            <a:bodyPr lIns="68580" tIns="34290" rIns="68580" bIns="34290" anchor="ctr" anchorCtr="0"/>
            <a:p>
              <a:pPr algn="ctr" eaLnBrk="0" hangingPunct="0">
                <a:lnSpc>
                  <a:spcPct val="90000"/>
                </a:lnSpc>
                <a:spcAft>
                  <a:spcPct val="35000"/>
                </a:spcAft>
              </a:pPr>
              <a:r>
                <a:rPr lang="zh-CN" altLang="en-US" dirty="0">
                  <a:solidFill>
                    <a:srgbClr val="FFFFFF"/>
                  </a:solidFill>
                  <a:latin typeface="幼圆" panose="02010509060101010101" pitchFamily="49" charset="-122"/>
                  <a:ea typeface="幼圆" panose="02010509060101010101" pitchFamily="49" charset="-122"/>
                  <a:sym typeface="幼圆" panose="02010509060101010101" pitchFamily="49" charset="-122"/>
                </a:rPr>
                <a:t>最小割集</a:t>
              </a:r>
              <a:endParaRPr lang="zh-CN" altLang="en-US" dirty="0">
                <a:solidFill>
                  <a:srgbClr val="FFFFFF"/>
                </a:solidFill>
                <a:latin typeface="幼圆" panose="02010509060101010101" pitchFamily="49" charset="-122"/>
                <a:ea typeface="幼圆" panose="02010509060101010101" pitchFamily="49" charset="-122"/>
                <a:sym typeface="幼圆" panose="02010509060101010101" pitchFamily="49" charset="-122"/>
              </a:endParaRPr>
            </a:p>
          </p:txBody>
        </p:sp>
        <p:sp>
          <p:nvSpPr>
            <p:cNvPr id="51207" name="任意多边形 52231"/>
            <p:cNvSpPr/>
            <p:nvPr/>
          </p:nvSpPr>
          <p:spPr>
            <a:xfrm rot="5400000">
              <a:off x="4664733" y="-1071345"/>
              <a:ext cx="659482" cy="4700682"/>
            </a:xfrm>
            <a:custGeom>
              <a:avLst/>
              <a:gdLst/>
              <a:ahLst/>
              <a:cxnLst/>
              <a:pathLst>
                <a:path w="659482" h="4700682">
                  <a:moveTo>
                    <a:pt x="109915" y="0"/>
                  </a:moveTo>
                  <a:lnTo>
                    <a:pt x="549566" y="0"/>
                  </a:lnTo>
                  <a:cubicBezTo>
                    <a:pt x="610270" y="0"/>
                    <a:pt x="659481" y="49211"/>
                    <a:pt x="659481" y="109915"/>
                  </a:cubicBezTo>
                  <a:lnTo>
                    <a:pt x="659482" y="4700682"/>
                  </a:lnTo>
                  <a:lnTo>
                    <a:pt x="659482" y="4700682"/>
                  </a:lnTo>
                  <a:lnTo>
                    <a:pt x="0" y="4700682"/>
                  </a:lnTo>
                  <a:lnTo>
                    <a:pt x="0" y="4700682"/>
                  </a:lnTo>
                  <a:lnTo>
                    <a:pt x="0" y="109915"/>
                  </a:lnTo>
                  <a:cubicBezTo>
                    <a:pt x="0" y="49211"/>
                    <a:pt x="49211" y="0"/>
                    <a:pt x="109915" y="0"/>
                  </a:cubicBezTo>
                  <a:close/>
                </a:path>
              </a:pathLst>
            </a:custGeom>
            <a:solidFill>
              <a:srgbClr val="CFD8E7">
                <a:alpha val="89000"/>
              </a:srgbClr>
            </a:solidFill>
            <a:ln w="25400" cap="flat" cmpd="sng">
              <a:solidFill>
                <a:srgbClr val="CFD8E7">
                  <a:alpha val="87999"/>
                </a:srgbClr>
              </a:solidFill>
              <a:prstDash val="solid"/>
              <a:miter/>
              <a:headEnd type="none" w="med" len="med"/>
              <a:tailEnd type="none" w="med" len="med"/>
            </a:ln>
          </p:spPr>
          <p:txBody>
            <a:bodyPr/>
            <a:p>
              <a:endParaRPr lang="zh-CN" altLang="en-US"/>
            </a:p>
          </p:txBody>
        </p:sp>
        <p:sp>
          <p:nvSpPr>
            <p:cNvPr id="51208" name="矩形 52232"/>
            <p:cNvSpPr/>
            <p:nvPr/>
          </p:nvSpPr>
          <p:spPr>
            <a:xfrm>
              <a:off x="2644134" y="981447"/>
              <a:ext cx="4668489" cy="595096"/>
            </a:xfrm>
            <a:prstGeom prst="rect">
              <a:avLst/>
            </a:prstGeom>
            <a:noFill/>
            <a:ln w="9525">
              <a:noFill/>
            </a:ln>
          </p:spPr>
          <p:txBody>
            <a:bodyPr lIns="64770" tIns="32385" rIns="64770" bIns="32385" anchor="ctr" anchorCtr="0"/>
            <a:p>
              <a:pPr marL="171450" lvl="1" indent="-171450" eaLnBrk="0" hangingPunct="0">
                <a:lnSpc>
                  <a:spcPct val="90000"/>
                </a:lnSpc>
                <a:spcAft>
                  <a:spcPct val="15000"/>
                </a:spcAft>
                <a:buFont typeface="Arial" panose="020B0604020202020204" pitchFamily="34" charset="0"/>
                <a:buChar char="•"/>
              </a:pP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1</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2</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3</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4</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5</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6</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7</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8</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9</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10</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11</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12</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13</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14</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15</a:t>
              </a:r>
              <a:r>
                <a:rPr lang="zh-CN" altLang="en-US" sz="1700" dirty="0">
                  <a:solidFill>
                    <a:srgbClr val="000000"/>
                  </a:solidFill>
                  <a:latin typeface="Arial" panose="020B0604020202020204" pitchFamily="34" charset="0"/>
                  <a:ea typeface="宋体" panose="02010600030101010101" pitchFamily="2" charset="-122"/>
                </a:rPr>
                <a:t>，</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17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16</a:t>
              </a:r>
              <a:r>
                <a:rPr lang="en-US" altLang="zh-CN" sz="17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a:t>
              </a:r>
              <a:endParaRPr lang="zh-CN" altLang="en-US" sz="1700" dirty="0">
                <a:solidFill>
                  <a:srgbClr val="000000"/>
                </a:solidFill>
                <a:latin typeface="Arial" panose="020B0604020202020204" pitchFamily="34" charset="0"/>
                <a:ea typeface="宋体" panose="02010600030101010101" pitchFamily="2" charset="-122"/>
              </a:endParaRPr>
            </a:p>
          </p:txBody>
        </p:sp>
        <p:sp>
          <p:nvSpPr>
            <p:cNvPr id="51209" name="圆角矩形 52233"/>
            <p:cNvSpPr/>
            <p:nvPr/>
          </p:nvSpPr>
          <p:spPr>
            <a:xfrm>
              <a:off x="0" y="866819"/>
              <a:ext cx="2644133" cy="824352"/>
            </a:xfrm>
            <a:prstGeom prst="roundRect">
              <a:avLst>
                <a:gd name="adj" fmla="val 16667"/>
              </a:avLst>
            </a:prstGeom>
            <a:solidFill>
              <a:srgbClr val="4F81BD"/>
            </a:solidFill>
            <a:ln w="25400" cap="flat" cmpd="sng">
              <a:solidFill>
                <a:srgbClr val="FFFFFF"/>
              </a:solidFill>
              <a:prstDash val="solid"/>
              <a:miter/>
              <a:headEnd type="none" w="med" len="med"/>
              <a:tailEnd type="none" w="med" len="med"/>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51210" name="矩形 52234"/>
            <p:cNvSpPr/>
            <p:nvPr/>
          </p:nvSpPr>
          <p:spPr>
            <a:xfrm>
              <a:off x="40242" y="907061"/>
              <a:ext cx="2563649" cy="743868"/>
            </a:xfrm>
            <a:prstGeom prst="rect">
              <a:avLst/>
            </a:prstGeom>
            <a:noFill/>
            <a:ln w="9525">
              <a:noFill/>
            </a:ln>
          </p:spPr>
          <p:txBody>
            <a:bodyPr lIns="68580" tIns="34290" rIns="68580" bIns="34290" anchor="ctr" anchorCtr="0"/>
            <a:p>
              <a:pPr algn="ctr" eaLnBrk="0" hangingPunct="0">
                <a:lnSpc>
                  <a:spcPct val="90000"/>
                </a:lnSpc>
                <a:spcAft>
                  <a:spcPct val="35000"/>
                </a:spcAft>
              </a:pPr>
              <a:r>
                <a:rPr lang="zh-CN" altLang="en-US" dirty="0">
                  <a:solidFill>
                    <a:srgbClr val="FFFFFF"/>
                  </a:solidFill>
                  <a:latin typeface="幼圆" panose="02010509060101010101" pitchFamily="49" charset="-122"/>
                  <a:ea typeface="幼圆" panose="02010509060101010101" pitchFamily="49" charset="-122"/>
                  <a:sym typeface="幼圆" panose="02010509060101010101" pitchFamily="49" charset="-122"/>
                </a:rPr>
                <a:t>最小径集</a:t>
              </a:r>
              <a:endParaRPr lang="zh-CN" altLang="en-US" dirty="0">
                <a:solidFill>
                  <a:srgbClr val="FFFFFF"/>
                </a:solidFill>
                <a:latin typeface="幼圆" panose="02010509060101010101" pitchFamily="49" charset="-122"/>
                <a:ea typeface="幼圆" panose="02010509060101010101" pitchFamily="49" charset="-122"/>
                <a:sym typeface="幼圆" panose="02010509060101010101" pitchFamily="49" charset="-122"/>
              </a:endParaRPr>
            </a:p>
          </p:txBody>
        </p:sp>
        <p:sp>
          <p:nvSpPr>
            <p:cNvPr id="51211" name="任意多边形 52235"/>
            <p:cNvSpPr/>
            <p:nvPr/>
          </p:nvSpPr>
          <p:spPr>
            <a:xfrm rot="5400000">
              <a:off x="4664733" y="-232134"/>
              <a:ext cx="659482" cy="4700682"/>
            </a:xfrm>
            <a:custGeom>
              <a:avLst/>
              <a:gdLst/>
              <a:ahLst/>
              <a:cxnLst/>
              <a:pathLst>
                <a:path w="659482" h="4700682">
                  <a:moveTo>
                    <a:pt x="109915" y="0"/>
                  </a:moveTo>
                  <a:lnTo>
                    <a:pt x="549566" y="0"/>
                  </a:lnTo>
                  <a:cubicBezTo>
                    <a:pt x="610270" y="0"/>
                    <a:pt x="659481" y="49211"/>
                    <a:pt x="659481" y="109915"/>
                  </a:cubicBezTo>
                  <a:lnTo>
                    <a:pt x="659482" y="4700682"/>
                  </a:lnTo>
                  <a:lnTo>
                    <a:pt x="659482" y="4700682"/>
                  </a:lnTo>
                  <a:lnTo>
                    <a:pt x="0" y="4700682"/>
                  </a:lnTo>
                  <a:lnTo>
                    <a:pt x="0" y="4700682"/>
                  </a:lnTo>
                  <a:lnTo>
                    <a:pt x="0" y="109915"/>
                  </a:lnTo>
                  <a:cubicBezTo>
                    <a:pt x="0" y="49211"/>
                    <a:pt x="49211" y="0"/>
                    <a:pt x="109915" y="0"/>
                  </a:cubicBezTo>
                  <a:close/>
                </a:path>
              </a:pathLst>
            </a:custGeom>
            <a:solidFill>
              <a:srgbClr val="CFD8E7">
                <a:alpha val="89000"/>
              </a:srgbClr>
            </a:solidFill>
            <a:ln w="25400" cap="flat" cmpd="sng">
              <a:solidFill>
                <a:srgbClr val="CFD8E7">
                  <a:alpha val="87999"/>
                </a:srgbClr>
              </a:solidFill>
              <a:prstDash val="solid"/>
              <a:miter/>
              <a:headEnd type="none" w="med" len="med"/>
              <a:tailEnd type="none" w="med" len="med"/>
            </a:ln>
          </p:spPr>
          <p:txBody>
            <a:bodyPr/>
            <a:p>
              <a:endParaRPr lang="zh-CN" altLang="en-US"/>
            </a:p>
          </p:txBody>
        </p:sp>
        <p:sp>
          <p:nvSpPr>
            <p:cNvPr id="51212" name="矩形 52236"/>
            <p:cNvSpPr/>
            <p:nvPr/>
          </p:nvSpPr>
          <p:spPr>
            <a:xfrm>
              <a:off x="2644134" y="1820658"/>
              <a:ext cx="4668489" cy="595096"/>
            </a:xfrm>
            <a:prstGeom prst="rect">
              <a:avLst/>
            </a:prstGeom>
            <a:noFill/>
            <a:ln w="9525">
              <a:noFill/>
            </a:ln>
          </p:spPr>
          <p:txBody>
            <a:bodyPr lIns="64770" tIns="32385" rIns="64770" bIns="32385" anchor="ctr" anchorCtr="0"/>
            <a:p>
              <a:pPr marL="228600" lvl="1" indent="-228600" eaLnBrk="0" hangingPunct="0">
                <a:lnSpc>
                  <a:spcPct val="90000"/>
                </a:lnSpc>
                <a:spcAft>
                  <a:spcPct val="15000"/>
                </a:spcAft>
                <a:buFont typeface="Arial" panose="020B0604020202020204" pitchFamily="34" charset="0"/>
                <a:buChar char="•"/>
              </a:pPr>
              <a:r>
                <a:rPr lang="en-US" altLang="zh-CN" sz="2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I</a:t>
              </a:r>
              <a:r>
                <a:rPr lang="zh-CN" altLang="en-US" sz="2000" dirty="0">
                  <a:solidFill>
                    <a:srgbClr val="000000"/>
                  </a:solidFill>
                  <a:latin typeface="Arial" panose="020B0604020202020204" pitchFamily="34" charset="0"/>
                  <a:ea typeface="宋体" panose="02010600030101010101" pitchFamily="2" charset="-122"/>
                </a:rPr>
                <a:t>（</a:t>
              </a:r>
              <a:r>
                <a:rPr lang="en-US" altLang="zh-CN" sz="2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20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7</a:t>
              </a:r>
              <a:r>
                <a:rPr lang="zh-CN" altLang="en-US" sz="2000" dirty="0">
                  <a:solidFill>
                    <a:srgbClr val="000000"/>
                  </a:solidFill>
                  <a:latin typeface="Arial" panose="020B0604020202020204" pitchFamily="34" charset="0"/>
                  <a:ea typeface="宋体" panose="02010600030101010101" pitchFamily="2" charset="-122"/>
                </a:rPr>
                <a:t>）</a:t>
              </a:r>
              <a:r>
                <a:rPr lang="en-US" altLang="zh-CN" sz="2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=I</a:t>
              </a:r>
              <a:r>
                <a:rPr lang="zh-CN" altLang="en-US" sz="2000" dirty="0">
                  <a:solidFill>
                    <a:srgbClr val="000000"/>
                  </a:solidFill>
                  <a:latin typeface="Arial" panose="020B0604020202020204" pitchFamily="34" charset="0"/>
                  <a:ea typeface="宋体" panose="02010600030101010101" pitchFamily="2" charset="-122"/>
                </a:rPr>
                <a:t>（</a:t>
              </a:r>
              <a:r>
                <a:rPr lang="en-US" altLang="zh-CN" sz="2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X</a:t>
              </a:r>
              <a:r>
                <a:rPr lang="en-US" altLang="zh-CN" sz="2000" baseline="-25000"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6</a:t>
              </a:r>
              <a:r>
                <a:rPr lang="zh-CN" altLang="en-US" sz="2000" dirty="0">
                  <a:solidFill>
                    <a:srgbClr val="000000"/>
                  </a:solidFill>
                  <a:latin typeface="Arial" panose="020B0604020202020204" pitchFamily="34" charset="0"/>
                  <a:ea typeface="宋体" panose="02010600030101010101" pitchFamily="2" charset="-122"/>
                </a:rPr>
                <a:t>）最大</a:t>
              </a:r>
              <a:endParaRPr lang="zh-CN" altLang="en-US" sz="2000" baseline="-25000" dirty="0">
                <a:solidFill>
                  <a:srgbClr val="000000"/>
                </a:solidFill>
                <a:latin typeface="Arial" panose="020B0604020202020204" pitchFamily="34" charset="0"/>
                <a:ea typeface="宋体" panose="02010600030101010101" pitchFamily="2" charset="-122"/>
              </a:endParaRPr>
            </a:p>
          </p:txBody>
        </p:sp>
        <p:sp>
          <p:nvSpPr>
            <p:cNvPr id="51213" name="圆角矩形 52237"/>
            <p:cNvSpPr/>
            <p:nvPr/>
          </p:nvSpPr>
          <p:spPr>
            <a:xfrm>
              <a:off x="0" y="1732390"/>
              <a:ext cx="2644133" cy="824352"/>
            </a:xfrm>
            <a:prstGeom prst="roundRect">
              <a:avLst>
                <a:gd name="adj" fmla="val 16667"/>
              </a:avLst>
            </a:prstGeom>
            <a:solidFill>
              <a:srgbClr val="4F81BD"/>
            </a:solidFill>
            <a:ln w="25400" cap="flat" cmpd="sng">
              <a:solidFill>
                <a:srgbClr val="FFFFFF"/>
              </a:solidFill>
              <a:prstDash val="solid"/>
              <a:miter/>
              <a:headEnd type="none" w="med" len="med"/>
              <a:tailEnd type="none" w="med" len="med"/>
            </a:ln>
          </p:spPr>
          <p:txBody>
            <a:bodyPr anchor="t" anchorCtr="0"/>
            <a:p>
              <a:pPr eaLnBrk="0" hangingPunct="0"/>
              <a:endParaRPr lang="zh-CN" altLang="en-US">
                <a:latin typeface="Arial" panose="020B0604020202020204" pitchFamily="34" charset="0"/>
                <a:ea typeface="宋体" panose="02010600030101010101" pitchFamily="2" charset="-122"/>
              </a:endParaRPr>
            </a:p>
          </p:txBody>
        </p:sp>
        <p:sp>
          <p:nvSpPr>
            <p:cNvPr id="51214" name="矩形 52238"/>
            <p:cNvSpPr/>
            <p:nvPr/>
          </p:nvSpPr>
          <p:spPr>
            <a:xfrm>
              <a:off x="40242" y="1772632"/>
              <a:ext cx="2563649" cy="743868"/>
            </a:xfrm>
            <a:prstGeom prst="rect">
              <a:avLst/>
            </a:prstGeom>
            <a:noFill/>
            <a:ln w="9525">
              <a:noFill/>
            </a:ln>
          </p:spPr>
          <p:txBody>
            <a:bodyPr lIns="68580" tIns="34290" rIns="68580" bIns="34290" anchor="ctr" anchorCtr="0"/>
            <a:p>
              <a:pPr algn="ctr" eaLnBrk="0" hangingPunct="0">
                <a:lnSpc>
                  <a:spcPct val="90000"/>
                </a:lnSpc>
                <a:spcAft>
                  <a:spcPct val="35000"/>
                </a:spcAft>
              </a:pPr>
              <a:r>
                <a:rPr lang="zh-CN" altLang="en-US" dirty="0">
                  <a:solidFill>
                    <a:srgbClr val="FFFFFF"/>
                  </a:solidFill>
                  <a:latin typeface="幼圆" panose="02010509060101010101" pitchFamily="49" charset="-122"/>
                  <a:ea typeface="幼圆" panose="02010509060101010101" pitchFamily="49" charset="-122"/>
                  <a:sym typeface="幼圆" panose="02010509060101010101" pitchFamily="49" charset="-122"/>
                </a:rPr>
                <a:t>结构重要度</a:t>
              </a:r>
              <a:endParaRPr lang="zh-CN" altLang="en-US" dirty="0">
                <a:solidFill>
                  <a:srgbClr val="FFFFFF"/>
                </a:solidFill>
                <a:latin typeface="幼圆" panose="02010509060101010101" pitchFamily="49" charset="-122"/>
                <a:ea typeface="幼圆" panose="02010509060101010101" pitchFamily="49" charset="-122"/>
                <a:sym typeface="幼圆" panose="02010509060101010101" pitchFamily="49" charset="-122"/>
              </a:endParaRPr>
            </a:p>
          </p:txBody>
        </p:sp>
      </p:grpSp>
      <p:sp>
        <p:nvSpPr>
          <p:cNvPr id="51215" name="内容占位符 2"/>
          <p:cNvSpPr/>
          <p:nvPr/>
        </p:nvSpPr>
        <p:spPr>
          <a:xfrm>
            <a:off x="2784475" y="1052513"/>
            <a:ext cx="5832475" cy="720725"/>
          </a:xfrm>
          <a:prstGeom prst="rect">
            <a:avLst/>
          </a:prstGeom>
          <a:noFill/>
          <a:ln w="9525">
            <a:noFill/>
          </a:ln>
        </p:spPr>
        <p:txBody>
          <a:bodyPr anchor="t" anchorCtr="0"/>
          <a:p>
            <a:pPr marL="342900" indent="-342900" eaLnBrk="0" hangingPunct="0">
              <a:spcBef>
                <a:spcPct val="20000"/>
              </a:spcBef>
              <a:buFont typeface="Wingdings" panose="05000000000000000000" pitchFamily="2" charset="2"/>
              <a:buChar char="u"/>
            </a:pPr>
            <a:r>
              <a:rPr lang="zh-CN" altLang="en-US" sz="2800" b="1"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塔吊吊物坠落</a:t>
            </a:r>
            <a:r>
              <a:rPr lang="en-US" altLang="zh-CN" sz="2800" b="1"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LEC-FTA</a:t>
            </a:r>
            <a:r>
              <a:rPr lang="zh-CN" altLang="en-US" sz="2800" b="1" dirty="0">
                <a:solidFill>
                  <a:srgbClr val="000000"/>
                </a:solidFill>
                <a:latin typeface="Franklin Gothic Book" panose="020B0503020102020204" pitchFamily="34" charset="0"/>
                <a:ea typeface="宋体" panose="02010600030101010101" pitchFamily="2" charset="-122"/>
                <a:sym typeface="Franklin Gothic Book" panose="020B0503020102020204" pitchFamily="34" charset="0"/>
              </a:rPr>
              <a:t>分析结果</a:t>
            </a:r>
            <a:endParaRPr lang="zh-CN" altLang="en-US" dirty="0">
              <a:latin typeface="Arial" panose="020B0604020202020204" pitchFamily="34" charset="0"/>
              <a:ea typeface="宋体" panose="02010600030101010101" pitchFamily="2" charset="-122"/>
            </a:endParaRPr>
          </a:p>
        </p:txBody>
      </p:sp>
      <p:sp>
        <p:nvSpPr>
          <p:cNvPr id="51216" name="TextBox 4"/>
          <p:cNvSpPr/>
          <p:nvPr/>
        </p:nvSpPr>
        <p:spPr>
          <a:xfrm>
            <a:off x="3430588" y="5084763"/>
            <a:ext cx="5881687" cy="460375"/>
          </a:xfrm>
          <a:prstGeom prst="rect">
            <a:avLst/>
          </a:prstGeom>
          <a:noFill/>
          <a:ln w="9525">
            <a:noFill/>
          </a:ln>
        </p:spPr>
        <p:txBody>
          <a:bodyPr anchor="t" anchorCtr="0">
            <a:spAutoFit/>
          </a:bodyPr>
          <a:p>
            <a:r>
              <a:rPr lang="en-US" altLang="zh-CN" sz="2400" dirty="0">
                <a:solidFill>
                  <a:schemeClr val="bg1"/>
                </a:solidFill>
                <a:latin typeface="Times New Roman" panose="02020603050405020304" pitchFamily="18" charset="0"/>
                <a:ea typeface="Gulim" pitchFamily="2" charset="-127"/>
                <a:sym typeface="Times New Roman" panose="02020603050405020304" pitchFamily="18" charset="0"/>
              </a:rPr>
              <a:t> </a:t>
            </a:r>
            <a:r>
              <a:rPr lang="en-US" altLang="zh-CN" sz="2400" dirty="0">
                <a:solidFill>
                  <a:srgbClr val="FF0000"/>
                </a:solidFill>
                <a:latin typeface="Times New Roman" panose="02020603050405020304" pitchFamily="18" charset="0"/>
                <a:ea typeface="Gulim" pitchFamily="2" charset="-127"/>
                <a:sym typeface="Times New Roman" panose="02020603050405020304" pitchFamily="18" charset="0"/>
              </a:rPr>
              <a:t>“</a:t>
            </a:r>
            <a:r>
              <a:rPr lang="zh-CN" altLang="en-US" sz="2400" dirty="0">
                <a:solidFill>
                  <a:srgbClr val="FF0000"/>
                </a:solidFill>
                <a:latin typeface="Times New Roman" panose="02020603050405020304" pitchFamily="18" charset="0"/>
                <a:ea typeface="宋体" panose="02010600030101010101" pitchFamily="2" charset="-122"/>
                <a:sym typeface="Times New Roman" panose="02020603050405020304" pitchFamily="18" charset="0"/>
              </a:rPr>
              <a:t>指挥者没有制止</a:t>
            </a:r>
            <a:r>
              <a:rPr lang="en-US" altLang="zh-CN" sz="2400" dirty="0">
                <a:solidFill>
                  <a:srgbClr val="FF0000"/>
                </a:solidFill>
                <a:latin typeface="Times New Roman" panose="02020603050405020304" pitchFamily="18" charset="0"/>
                <a:ea typeface="Gulim" pitchFamily="2" charset="-127"/>
                <a:sym typeface="Times New Roman" panose="02020603050405020304" pitchFamily="18" charset="0"/>
              </a:rPr>
              <a:t>”</a:t>
            </a:r>
            <a:r>
              <a:rPr lang="zh-CN" altLang="en-US" sz="2400" dirty="0">
                <a:solidFill>
                  <a:srgbClr val="FF0000"/>
                </a:solidFill>
                <a:latin typeface="Times New Roman" panose="02020603050405020304" pitchFamily="18" charset="0"/>
                <a:ea typeface="宋体" panose="02010600030101010101" pitchFamily="2" charset="-122"/>
                <a:sym typeface="Times New Roman" panose="02020603050405020304" pitchFamily="18" charset="0"/>
              </a:rPr>
              <a:t>、</a:t>
            </a:r>
            <a:r>
              <a:rPr lang="en-US" altLang="zh-CN" sz="2400" dirty="0">
                <a:solidFill>
                  <a:srgbClr val="FF0000"/>
                </a:solidFill>
                <a:latin typeface="Times New Roman" panose="02020603050405020304" pitchFamily="18" charset="0"/>
                <a:ea typeface="Gulim" pitchFamily="2" charset="-127"/>
                <a:sym typeface="Times New Roman" panose="02020603050405020304" pitchFamily="18" charset="0"/>
              </a:rPr>
              <a:t>“</a:t>
            </a:r>
            <a:r>
              <a:rPr lang="zh-CN" altLang="en-US" sz="2400" dirty="0">
                <a:solidFill>
                  <a:srgbClr val="FF0000"/>
                </a:solidFill>
                <a:latin typeface="Times New Roman" panose="02020603050405020304" pitchFamily="18" charset="0"/>
                <a:ea typeface="宋体" panose="02010600030101010101" pitchFamily="2" charset="-122"/>
                <a:sym typeface="Times New Roman" panose="02020603050405020304" pitchFamily="18" charset="0"/>
              </a:rPr>
              <a:t>指挥者制止不及时</a:t>
            </a:r>
            <a:r>
              <a:rPr lang="en-US" altLang="zh-CN" sz="2400" dirty="0">
                <a:solidFill>
                  <a:srgbClr val="FF0000"/>
                </a:solidFill>
                <a:latin typeface="Times New Roman" panose="02020603050405020304" pitchFamily="18" charset="0"/>
                <a:ea typeface="Gulim" pitchFamily="2" charset="-127"/>
                <a:sym typeface="Times New Roman" panose="02020603050405020304" pitchFamily="18" charset="0"/>
              </a:rPr>
              <a:t>”</a:t>
            </a:r>
            <a:endParaRPr lang="zh-CN" altLang="en-US" sz="2400" dirty="0">
              <a:solidFill>
                <a:srgbClr val="FF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1217" name="矩形 5"/>
          <p:cNvSpPr/>
          <p:nvPr/>
        </p:nvSpPr>
        <p:spPr>
          <a:xfrm>
            <a:off x="1803400" y="61913"/>
            <a:ext cx="6544310" cy="521970"/>
          </a:xfrm>
          <a:prstGeom prst="rect">
            <a:avLst/>
          </a:prstGeom>
          <a:noFill/>
          <a:ln w="9525">
            <a:noFill/>
          </a:ln>
        </p:spPr>
        <p:txBody>
          <a:bodyPr wrap="none" anchor="t" anchorCtr="0">
            <a:spAutoFit/>
          </a:bodyPr>
          <a:p>
            <a:pPr eaLnBrk="0" hangingPunct="0"/>
            <a:r>
              <a:rPr lang="zh-CN" altLang="en-US" sz="2800" dirty="0">
                <a:solidFill>
                  <a:srgbClr val="FF0000"/>
                </a:solidFill>
                <a:latin typeface="方正小标宋简体" pitchFamily="2" charset="-122"/>
                <a:ea typeface="方正小标宋简体" pitchFamily="2" charset="-122"/>
                <a:sym typeface="微软雅黑" panose="020B0503020204020204" pitchFamily="34" charset="-122"/>
              </a:rPr>
              <a:t>第二节   起吊吊物坠落伤人事故原因分析</a:t>
            </a:r>
            <a:endParaRPr lang="zh-CN" altLang="en-US" sz="2800" dirty="0">
              <a:solidFill>
                <a:srgbClr val="FF0000"/>
              </a:solidFill>
              <a:latin typeface="方正小标宋简体" pitchFamily="2" charset="-122"/>
              <a:ea typeface="方正小标宋简体" pitchFamily="2" charset="-122"/>
              <a:sym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矩形 2"/>
          <p:cNvSpPr/>
          <p:nvPr/>
        </p:nvSpPr>
        <p:spPr>
          <a:xfrm>
            <a:off x="3790950" y="450850"/>
            <a:ext cx="6188710" cy="521970"/>
          </a:xfrm>
          <a:prstGeom prst="rect">
            <a:avLst/>
          </a:prstGeom>
          <a:noFill/>
          <a:ln w="9525">
            <a:noFill/>
          </a:ln>
        </p:spPr>
        <p:txBody>
          <a:bodyPr wrap="none" anchor="t" anchorCtr="0">
            <a:spAutoFit/>
          </a:bodyPr>
          <a:p>
            <a:pPr eaLnBrk="0" hangingPunct="0"/>
            <a:r>
              <a:rPr lang="zh-CN" altLang="en-US" sz="2800" dirty="0">
                <a:solidFill>
                  <a:srgbClr val="FF0000"/>
                </a:solidFill>
                <a:latin typeface="方正小标宋简体" pitchFamily="2" charset="-122"/>
                <a:ea typeface="方正小标宋简体" pitchFamily="2" charset="-122"/>
                <a:sym typeface="Arial" panose="020B0604020202020204" pitchFamily="34" charset="0"/>
              </a:rPr>
              <a:t>第三节   使用维护管理不善方面的原因</a:t>
            </a:r>
            <a:endParaRPr lang="zh-CN" altLang="en-US" sz="2800" dirty="0">
              <a:solidFill>
                <a:srgbClr val="FF0000"/>
              </a:solidFill>
              <a:latin typeface="方正小标宋简体" pitchFamily="2" charset="-122"/>
              <a:ea typeface="方正小标宋简体" pitchFamily="2" charset="-122"/>
              <a:sym typeface="Arial" panose="020B0604020202020204" pitchFamily="34" charset="0"/>
            </a:endParaRPr>
          </a:p>
        </p:txBody>
      </p:sp>
      <p:sp>
        <p:nvSpPr>
          <p:cNvPr id="53251" name="矩形 6"/>
          <p:cNvSpPr/>
          <p:nvPr/>
        </p:nvSpPr>
        <p:spPr>
          <a:xfrm>
            <a:off x="119063" y="1052830"/>
            <a:ext cx="3294062" cy="5354320"/>
          </a:xfrm>
          <a:prstGeom prst="rect">
            <a:avLst/>
          </a:prstGeom>
          <a:noFill/>
          <a:ln w="9525">
            <a:noFill/>
          </a:ln>
        </p:spPr>
        <p:txBody>
          <a:bodyPr wrap="square" anchor="t" anchorCtr="0">
            <a:spAutoFit/>
          </a:bodyPr>
          <a:p>
            <a:pPr eaLnBrk="0" hangingPunct="0"/>
            <a:r>
              <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rPr>
              <a:t>1</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、不重视</a:t>
            </a:r>
            <a:r>
              <a:rPr lang="zh-CN" altLang="en-US" dirty="0">
                <a:solidFill>
                  <a:srgbClr val="FF0000"/>
                </a:solidFill>
                <a:latin typeface="黑体" panose="02010609060101010101" pitchFamily="49" charset="-122"/>
                <a:ea typeface="黑体" panose="02010609060101010101" pitchFamily="49" charset="-122"/>
                <a:sym typeface="黑体" panose="02010609060101010101" pitchFamily="49" charset="-122"/>
              </a:rPr>
              <a:t>安全保护装置</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的维护保养，不调节好安全保护装置就使用设备，有的甚至故意不用，或加大限制值，起不到应有的限制保护作用。或者只限制最大重量，塔式起重机的起升机构，住往是多速运行，重载低速，轻载高速，在低速下吊起来的物件，吊到一定的高度后，如切入到高速，就有可能吊不起来，而产生向下溜车。当装有起重量限制器时，这时它就会自动切换回低速，而没有起重量限制器就没有这个功能。溜车时司机若处理得当，打回低速，还不致造成事故，但不熟练的操作者，凭感性意气用事，反而往高速打，就会造成重物快速下坠事故。</a:t>
            </a:r>
            <a:endParaRPr lang="zh-CN" altLang="en-US" dirty="0">
              <a:latin typeface="Arial" panose="020B0604020202020204" pitchFamily="34" charset="0"/>
              <a:ea typeface="宋体" panose="02010600030101010101" pitchFamily="2" charset="-122"/>
            </a:endParaRPr>
          </a:p>
        </p:txBody>
      </p:sp>
      <p:sp>
        <p:nvSpPr>
          <p:cNvPr id="53254" name="Rectangle 3"/>
          <p:cNvSpPr/>
          <p:nvPr/>
        </p:nvSpPr>
        <p:spPr>
          <a:xfrm>
            <a:off x="3935413" y="1124903"/>
            <a:ext cx="3384550" cy="5641975"/>
          </a:xfrm>
          <a:prstGeom prst="rect">
            <a:avLst/>
          </a:prstGeom>
          <a:noFill/>
          <a:ln w="9525">
            <a:noFill/>
          </a:ln>
        </p:spPr>
        <p:txBody>
          <a:bodyPr wrap="square" anchor="t" anchorCtr="0"/>
          <a:p>
            <a:pPr marL="342900" indent="-342900" eaLnBrk="0" hangingPunct="0">
              <a:spcBef>
                <a:spcPct val="20000"/>
              </a:spcBef>
            </a:pPr>
            <a:r>
              <a:rPr lang="en-US" altLang="zh-CN" dirty="0">
                <a:latin typeface="黑体" panose="02010609060101010101" pitchFamily="49" charset="-122"/>
                <a:ea typeface="黑体" panose="02010609060101010101" pitchFamily="49" charset="-122"/>
                <a:sym typeface="黑体" panose="02010609060101010101" pitchFamily="49" charset="-122"/>
              </a:rPr>
              <a:t>2</a:t>
            </a:r>
            <a:r>
              <a:rPr lang="zh-CN" altLang="en-US" dirty="0">
                <a:latin typeface="黑体" panose="02010609060101010101" pitchFamily="49" charset="-122"/>
                <a:ea typeface="黑体" panose="02010609060101010101" pitchFamily="49" charset="-122"/>
                <a:sym typeface="黑体" panose="02010609060101010101" pitchFamily="49" charset="-122"/>
              </a:rPr>
              <a:t>、起升机构制动器没调好，太松。在超重情况高速下放时，因惯性作用而制不住，产生溜车下坠。尤其是盘式制动起升机构，更容易发生这种事故。电磁铁抱闸制动器也容易损坏，造成突然溜车下坠。所以塔机的起升机构，要经常检查调整制动器。</a:t>
            </a:r>
            <a:endParaRPr lang="zh-CN" altLang="en-US" dirty="0">
              <a:latin typeface="黑体" panose="02010609060101010101" pitchFamily="49" charset="-122"/>
              <a:ea typeface="黑体" panose="02010609060101010101" pitchFamily="49" charset="-122"/>
              <a:sym typeface="黑体" panose="02010609060101010101" pitchFamily="49" charset="-122"/>
            </a:endParaRPr>
          </a:p>
          <a:p>
            <a:pPr marL="342900" indent="-342900" eaLnBrk="0" hangingPunct="0">
              <a:spcBef>
                <a:spcPct val="20000"/>
              </a:spcBef>
            </a:pPr>
            <a:r>
              <a:rPr lang="en-US" altLang="zh-CN" dirty="0">
                <a:latin typeface="黑体" panose="02010609060101010101" pitchFamily="49" charset="-122"/>
                <a:ea typeface="黑体" panose="02010609060101010101" pitchFamily="49" charset="-122"/>
                <a:sym typeface="黑体" panose="02010609060101010101" pitchFamily="49" charset="-122"/>
              </a:rPr>
              <a:t>3</a:t>
            </a:r>
            <a:r>
              <a:rPr lang="zh-CN" altLang="en-US" dirty="0">
                <a:latin typeface="黑体" panose="02010609060101010101" pitchFamily="49" charset="-122"/>
                <a:ea typeface="黑体" panose="02010609060101010101" pitchFamily="49" charset="-122"/>
                <a:sym typeface="黑体" panose="02010609060101010101" pitchFamily="49" charset="-122"/>
              </a:rPr>
              <a:t>、自动换倍率机构，由</a:t>
            </a:r>
            <a:r>
              <a:rPr lang="en-US" altLang="zh-CN" dirty="0">
                <a:latin typeface="黑体" panose="02010609060101010101" pitchFamily="49" charset="-122"/>
                <a:ea typeface="黑体" panose="02010609060101010101" pitchFamily="49" charset="-122"/>
                <a:sym typeface="黑体" panose="02010609060101010101" pitchFamily="49" charset="-122"/>
              </a:rPr>
              <a:t>2</a:t>
            </a:r>
            <a:r>
              <a:rPr lang="zh-CN" altLang="en-US" dirty="0">
                <a:latin typeface="黑体" panose="02010609060101010101" pitchFamily="49" charset="-122"/>
                <a:ea typeface="黑体" panose="02010609060101010101" pitchFamily="49" charset="-122"/>
                <a:sym typeface="黑体" panose="02010609060101010101" pitchFamily="49" charset="-122"/>
              </a:rPr>
              <a:t>倍率换</a:t>
            </a:r>
            <a:r>
              <a:rPr lang="en-US" altLang="zh-CN" dirty="0">
                <a:latin typeface="黑体" panose="02010609060101010101" pitchFamily="49" charset="-122"/>
                <a:ea typeface="黑体" panose="02010609060101010101" pitchFamily="49" charset="-122"/>
                <a:sym typeface="黑体" panose="02010609060101010101" pitchFamily="49" charset="-122"/>
              </a:rPr>
              <a:t>4</a:t>
            </a:r>
            <a:r>
              <a:rPr lang="zh-CN" altLang="en-US" dirty="0">
                <a:latin typeface="黑体" panose="02010609060101010101" pitchFamily="49" charset="-122"/>
                <a:ea typeface="黑体" panose="02010609060101010101" pitchFamily="49" charset="-122"/>
                <a:sym typeface="黑体" panose="02010609060101010101" pitchFamily="49" charset="-122"/>
              </a:rPr>
              <a:t>倍率时切换不到位，也没注意检查，或者没有加保险销，在起吊中，活动滑轮会突然下落，引起重大事故。所以自动换倍率装置虽然好，但最好能加保险销。</a:t>
            </a:r>
            <a:endParaRPr lang="zh-CN" altLang="en-US" dirty="0">
              <a:latin typeface="黑体" panose="02010609060101010101" pitchFamily="49" charset="-122"/>
              <a:ea typeface="黑体" panose="02010609060101010101" pitchFamily="49" charset="-122"/>
              <a:sym typeface="黑体" panose="02010609060101010101" pitchFamily="49" charset="-122"/>
            </a:endParaRPr>
          </a:p>
        </p:txBody>
      </p:sp>
      <p:sp>
        <p:nvSpPr>
          <p:cNvPr id="53255" name="矩形 10"/>
          <p:cNvSpPr/>
          <p:nvPr/>
        </p:nvSpPr>
        <p:spPr>
          <a:xfrm>
            <a:off x="8039418" y="1182688"/>
            <a:ext cx="2989262" cy="4492625"/>
          </a:xfrm>
          <a:prstGeom prst="rect">
            <a:avLst/>
          </a:prstGeom>
          <a:noFill/>
          <a:ln w="9525">
            <a:noFill/>
          </a:ln>
        </p:spPr>
        <p:txBody>
          <a:bodyPr wrap="square" anchor="t" anchorCtr="0">
            <a:spAutoFit/>
          </a:bodyPr>
          <a:p>
            <a:pPr eaLnBrk="0" hangingPunct="0"/>
            <a:r>
              <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rPr>
              <a:t>4</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、钢丝绳打扭乱绳严重，没及时排除，强行使用。或钢丝绳沾上砂粒，又没有扶润滑油，磨损严重。有断股现象，又没有及时更换引起断绳下坠。</a:t>
            </a:r>
            <a:endPar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rPr>
              <a:t>5</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、因吊钩落地，钢丝绳松动反弹，钢丝绳跳出卷筒外或滑轮之外，严重挤伤或断股，又没有及时更换，在满载或超载起吊时，弓</a:t>
            </a:r>
            <a:r>
              <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rPr>
              <a:t>l</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发断绳下坠。小而长的起升卷筒最易发生这类事故。</a:t>
            </a:r>
            <a:endPar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dirty="0">
                <a:solidFill>
                  <a:srgbClr val="000000"/>
                </a:solidFill>
                <a:latin typeface="黑体" panose="02010609060101010101" pitchFamily="49" charset="-122"/>
                <a:ea typeface="黑体" panose="02010609060101010101" pitchFamily="49" charset="-122"/>
                <a:sym typeface="黑体" panose="02010609060101010101" pitchFamily="49" charset="-122"/>
              </a:rPr>
              <a:t>6</a:t>
            </a:r>
            <a:r>
              <a:rPr lang="zh-CN" altLang="en-US" dirty="0">
                <a:solidFill>
                  <a:srgbClr val="000000"/>
                </a:solidFill>
                <a:latin typeface="黑体" panose="02010609060101010101" pitchFamily="49" charset="-122"/>
                <a:ea typeface="黑体" panose="02010609060101010101" pitchFamily="49" charset="-122"/>
                <a:sym typeface="黑体" panose="02010609060101010101" pitchFamily="49" charset="-122"/>
              </a:rPr>
              <a:t>、钢丝绳末端绳扣螺母没有锁紧，使绳头从中滑出。</a:t>
            </a:r>
            <a:endParaRPr lang="zh-CN" altLang="en-US"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altLang="en-US" sz="1600"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filter="wipe(right)">
                                      <p:cBhvr>
                                        <p:cTn id="7" dur="5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filter="fade">
                                      <p:cBhvr>
                                        <p:cTn id="11" dur="750"/>
                                        <p:tgtEl>
                                          <p:spTgt spid="53251"/>
                                        </p:tgtEl>
                                      </p:cBhvr>
                                    </p:animEffect>
                                    <p:set>
                                      <p:cBhvr>
                                        <p:cTn id="12" dur="1" fill="hold">
                                          <p:stCondLst>
                                            <p:cond delay="749"/>
                                          </p:stCondLst>
                                        </p:cTn>
                                        <p:tgtEl>
                                          <p:spTgt spid="53251"/>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3254"/>
                                        </p:tgtEl>
                                        <p:attrNameLst>
                                          <p:attrName>style.visibility</p:attrName>
                                        </p:attrNameLst>
                                      </p:cBhvr>
                                      <p:to>
                                        <p:strVal val="visible"/>
                                      </p:to>
                                    </p:set>
                                    <p:animEffect filter="fade">
                                      <p:cBhvr>
                                        <p:cTn id="16" dur="500"/>
                                        <p:tgtEl>
                                          <p:spTgt spid="532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filter="fade">
                                      <p:cBhvr>
                                        <p:cTn id="20" dur="750"/>
                                        <p:tgtEl>
                                          <p:spTgt spid="53254"/>
                                        </p:tgtEl>
                                      </p:cBhvr>
                                    </p:animEffect>
                                    <p:set>
                                      <p:cBhvr>
                                        <p:cTn id="21" dur="1" fill="hold">
                                          <p:stCondLst>
                                            <p:cond delay="749"/>
                                          </p:stCondLst>
                                        </p:cTn>
                                        <p:tgtEl>
                                          <p:spTgt spid="53254"/>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3255"/>
                                        </p:tgtEl>
                                        <p:attrNameLst>
                                          <p:attrName>style.visibility</p:attrName>
                                        </p:attrNameLst>
                                      </p:cBhvr>
                                      <p:to>
                                        <p:strVal val="visible"/>
                                      </p:to>
                                    </p:set>
                                    <p:animEffect filter="fade">
                                      <p:cBhvr>
                                        <p:cTn id="25"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ldLvl="0"/>
      <p:bldP spid="53251" grpId="1" bldLvl="0"/>
      <p:bldP spid="53254" grpId="0" bldLvl="0"/>
      <p:bldP spid="53254" grpId="1" bldLvl="0"/>
      <p:bldP spid="53255" grpId="0" bldLvl="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矩形 2"/>
          <p:cNvSpPr/>
          <p:nvPr/>
        </p:nvSpPr>
        <p:spPr>
          <a:xfrm>
            <a:off x="4943475" y="450850"/>
            <a:ext cx="3699510" cy="521970"/>
          </a:xfrm>
          <a:prstGeom prst="rect">
            <a:avLst/>
          </a:prstGeom>
          <a:noFill/>
          <a:ln w="9525">
            <a:noFill/>
          </a:ln>
        </p:spPr>
        <p:txBody>
          <a:bodyPr wrap="none" anchor="t" anchorCtr="0">
            <a:spAutoFit/>
          </a:bodyPr>
          <a:p>
            <a:pPr eaLnBrk="0" hangingPunct="0"/>
            <a:r>
              <a:rPr lang="zh-CN" altLang="en-US" sz="2800" dirty="0">
                <a:solidFill>
                  <a:srgbClr val="FF0000"/>
                </a:solidFill>
                <a:latin typeface="方正小标宋简体" pitchFamily="2" charset="-122"/>
                <a:ea typeface="方正小标宋简体" pitchFamily="2" charset="-122"/>
                <a:sym typeface="Arial" panose="020B0604020202020204" pitchFamily="34" charset="0"/>
              </a:rPr>
              <a:t>第四节   其它方面因素</a:t>
            </a:r>
            <a:endParaRPr lang="zh-CN" altLang="en-US" sz="2800" dirty="0">
              <a:solidFill>
                <a:srgbClr val="FF0000"/>
              </a:solidFill>
              <a:latin typeface="方正小标宋简体" pitchFamily="2" charset="-122"/>
              <a:ea typeface="方正小标宋简体" pitchFamily="2" charset="-122"/>
              <a:sym typeface="Arial" panose="020B0604020202020204" pitchFamily="34" charset="0"/>
            </a:endParaRPr>
          </a:p>
        </p:txBody>
      </p:sp>
      <p:sp>
        <p:nvSpPr>
          <p:cNvPr id="53250" name="矩形 1"/>
          <p:cNvSpPr/>
          <p:nvPr/>
        </p:nvSpPr>
        <p:spPr>
          <a:xfrm>
            <a:off x="3071813" y="1552575"/>
            <a:ext cx="6367462" cy="1938020"/>
          </a:xfrm>
          <a:prstGeom prst="rect">
            <a:avLst/>
          </a:prstGeom>
          <a:noFill/>
          <a:ln w="9525">
            <a:noFill/>
          </a:ln>
        </p:spPr>
        <p:txBody>
          <a:bodyPr wrap="square" anchor="t" anchorCtr="0">
            <a:spAutoFit/>
          </a:bodyPr>
          <a:p>
            <a:pPr eaLnBrk="0" hangingPunct="0"/>
            <a:r>
              <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rPr>
              <a:t>１、使用变极电机减速器，低速档使用太多，使用时间过长；</a:t>
            </a:r>
            <a:endPar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rPr>
              <a:t>２、没有调整好起重重量限制器；</a:t>
            </a:r>
            <a:endPar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rPr>
              <a:t>３、连续使用高速提升载荷；</a:t>
            </a:r>
            <a:endPar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rPr>
              <a:t>４、电气线路设计上有缺点。</a:t>
            </a:r>
            <a:endParaRPr lang="zh-CN" altLang="en-US" dirty="0">
              <a:latin typeface="Arial" panose="020B0604020202020204" pitchFamily="34" charset="0"/>
              <a:ea typeface="宋体" panose="02010600030101010101" pitchFamily="2" charset="-122"/>
            </a:endParaRPr>
          </a:p>
        </p:txBody>
      </p:sp>
      <p:sp>
        <p:nvSpPr>
          <p:cNvPr id="53251" name="矩形 3"/>
          <p:cNvSpPr/>
          <p:nvPr/>
        </p:nvSpPr>
        <p:spPr>
          <a:xfrm>
            <a:off x="3151188" y="3429000"/>
            <a:ext cx="6192837" cy="1938020"/>
          </a:xfrm>
          <a:prstGeom prst="rect">
            <a:avLst/>
          </a:prstGeom>
          <a:noFill/>
          <a:ln w="9525">
            <a:noFill/>
          </a:ln>
        </p:spPr>
        <p:txBody>
          <a:bodyPr wrap="square" anchor="t" anchorCtr="0">
            <a:spAutoFit/>
          </a:bodyPr>
          <a:p>
            <a:pPr eaLnBrk="0" hangingPunct="0"/>
            <a:r>
              <a:rPr lang="en-US" altLang="zh-CN" sz="2400" dirty="0">
                <a:solidFill>
                  <a:srgbClr val="0000CC"/>
                </a:solidFill>
                <a:latin typeface="黑体" panose="02010609060101010101" pitchFamily="49" charset="-122"/>
                <a:ea typeface="黑体" panose="02010609060101010101" pitchFamily="49" charset="-122"/>
                <a:sym typeface="黑体" panose="02010609060101010101" pitchFamily="49" charset="-122"/>
              </a:rPr>
              <a:t>5</a:t>
            </a:r>
            <a:r>
              <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rPr>
              <a:t>、小车行走轮脱轨，从吊臂上掉下来，或半边挂在空中；</a:t>
            </a:r>
            <a:endPar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2400" dirty="0">
                <a:solidFill>
                  <a:srgbClr val="0000CC"/>
                </a:solidFill>
                <a:latin typeface="黑体" panose="02010609060101010101" pitchFamily="49" charset="-122"/>
                <a:ea typeface="黑体" panose="02010609060101010101" pitchFamily="49" charset="-122"/>
                <a:sym typeface="黑体" panose="02010609060101010101" pitchFamily="49" charset="-122"/>
              </a:rPr>
              <a:t>6</a:t>
            </a:r>
            <a:r>
              <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rPr>
              <a:t>、吊重撞人；</a:t>
            </a:r>
            <a:endPar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2400" dirty="0">
                <a:solidFill>
                  <a:srgbClr val="0000CC"/>
                </a:solidFill>
                <a:latin typeface="黑体" panose="02010609060101010101" pitchFamily="49" charset="-122"/>
                <a:ea typeface="黑体" panose="02010609060101010101" pitchFamily="49" charset="-122"/>
                <a:sym typeface="黑体" panose="02010609060101010101" pitchFamily="49" charset="-122"/>
              </a:rPr>
              <a:t>7</a:t>
            </a:r>
            <a:r>
              <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rPr>
              <a:t>、人员从高空掉下来；</a:t>
            </a:r>
            <a:endPar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endParaRPr>
          </a:p>
          <a:p>
            <a:pPr eaLnBrk="0" hangingPunct="0"/>
            <a:r>
              <a:rPr lang="en-US" altLang="zh-CN" sz="2400" dirty="0">
                <a:solidFill>
                  <a:srgbClr val="0000CC"/>
                </a:solidFill>
                <a:latin typeface="黑体" panose="02010609060101010101" pitchFamily="49" charset="-122"/>
                <a:ea typeface="黑体" panose="02010609060101010101" pitchFamily="49" charset="-122"/>
                <a:sym typeface="黑体" panose="02010609060101010101" pitchFamily="49" charset="-122"/>
              </a:rPr>
              <a:t>8</a:t>
            </a:r>
            <a:r>
              <a:rPr lang="zh-CN" altLang="en-US" sz="2400" dirty="0">
                <a:solidFill>
                  <a:srgbClr val="0000CC"/>
                </a:solidFill>
                <a:latin typeface="黑体" panose="02010609060101010101" pitchFamily="49" charset="-122"/>
                <a:ea typeface="黑体" panose="02010609060101010101" pitchFamily="49" charset="-122"/>
                <a:sym typeface="黑体" panose="02010609060101010101" pitchFamily="49" charset="-122"/>
              </a:rPr>
              <a:t>、小件物品坠落伤人。</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graphicFrame>
        <p:nvGraphicFramePr>
          <p:cNvPr id="8195" name="表格 8194"/>
          <p:cNvGraphicFramePr/>
          <p:nvPr/>
        </p:nvGraphicFramePr>
        <p:xfrm>
          <a:off x="1524000" y="692150"/>
          <a:ext cx="9144000" cy="2962275"/>
        </p:xfrm>
        <a:graphic>
          <a:graphicData uri="http://schemas.openxmlformats.org/drawingml/2006/table">
            <a:tbl>
              <a:tblPr/>
              <a:tblGrid>
                <a:gridCol w="811530"/>
                <a:gridCol w="1360170"/>
                <a:gridCol w="5600700"/>
                <a:gridCol w="1371600"/>
              </a:tblGrid>
              <a:tr h="365760">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序号</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通报日期</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事故情况</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死亡人数</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r>
              <a:tr h="520700">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25</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2014.12.25</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江苏省南京市发生一起地铁隧道二衬钢筋倾覆事故</a:t>
                      </a:r>
                      <a:endParaRPr lang="zh-CN" altLang="en-US" sz="1800" b="1">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4</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r>
              <a:tr h="520700">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26</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2014.12.25</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江苏省南京市发生一起吊车侧翻事故</a:t>
                      </a:r>
                      <a:endParaRPr lang="zh-CN" altLang="en-US" sz="1800" b="1">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3</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r>
              <a:tr h="516890">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27</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2014.12.30</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河南省信阳市发生一起模板支撑体系坍塌事故</a:t>
                      </a:r>
                      <a:endParaRPr lang="zh-CN" altLang="en-US" sz="1800" b="1">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5</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r>
              <a:tr h="520700">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28</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2014.12.31</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北京市海淀区发生一起钢筋坍塌重大事故</a:t>
                      </a:r>
                      <a:endParaRPr lang="zh-CN" altLang="en-US" sz="1800" b="1">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10</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r>
              <a:tr h="51752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Franklin Gothic Book" panose="020B0503020102020204" pitchFamily="34" charset="0"/>
                        </a:rPr>
                        <a:t>29</a:t>
                      </a:r>
                      <a:endParaRPr lang="zh-CN" altLang="en-US" sz="1800" b="1" dirty="0">
                        <a:solidFill>
                          <a:srgbClr val="FF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Franklin Gothic Book" panose="020B0503020102020204" pitchFamily="34" charset="0"/>
                        </a:rPr>
                        <a:t>2014.12.31</a:t>
                      </a:r>
                      <a:endParaRPr lang="zh-CN" altLang="en-US" sz="1800" b="1" dirty="0">
                        <a:solidFill>
                          <a:srgbClr val="FF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zh-CN" altLang="en-US" sz="1800" b="1">
                          <a:solidFill>
                            <a:srgbClr val="FF0000"/>
                          </a:solidFill>
                          <a:latin typeface="楷体_GB2312" pitchFamily="1" charset="-122"/>
                          <a:ea typeface="楷体_GB2312" pitchFamily="1" charset="-122"/>
                          <a:sym typeface="Franklin Gothic Book" panose="020B0503020102020204" pitchFamily="34" charset="0"/>
                        </a:rPr>
                        <a:t>安徽省蚌埠市发生一起塔吊倾覆事故</a:t>
                      </a:r>
                      <a:endParaRPr lang="zh-CN" altLang="en-US" sz="1800" b="1">
                        <a:solidFill>
                          <a:srgbClr val="FF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5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Franklin Gothic Book" panose="020B0503020102020204" pitchFamily="34" charset="0"/>
                        </a:rPr>
                        <a:t>3</a:t>
                      </a:r>
                      <a:endParaRPr lang="zh-CN" altLang="en-US" sz="1800" b="1" dirty="0">
                        <a:solidFill>
                          <a:srgbClr val="FF0000"/>
                        </a:solidFill>
                        <a:latin typeface="楷体_GB2312" pitchFamily="1" charset="-122"/>
                        <a:ea typeface="楷体_GB2312" pitchFamily="1" charset="-122"/>
                        <a:sym typeface="Franklin Gothic Book" panose="020B0503020102020204" pitchFamily="34" charset="0"/>
                      </a:endParaRPr>
                    </a:p>
                  </a:txBody>
                  <a:tcPr marT="45722" marB="45722" vert="horz" anchor="t" anchorCtr="0">
                    <a:lnL>
                      <a:noFill/>
                    </a:lnL>
                    <a:lnR>
                      <a:noFill/>
                    </a:lnR>
                    <a:lnT>
                      <a:noFill/>
                    </a:lnT>
                    <a:lnB>
                      <a:noFill/>
                    </a:lnB>
                    <a:lnTlToBr>
                      <a:noFill/>
                    </a:lnTlToBr>
                    <a:lnBlToTr>
                      <a:noFill/>
                    </a:lnBlToTr>
                    <a:noFill/>
                  </a:tcPr>
                </a:tc>
              </a:tr>
            </a:tbl>
          </a:graphicData>
        </a:graphic>
      </p:graphicFrame>
      <p:sp>
        <p:nvSpPr>
          <p:cNvPr id="8231" name="标题 1"/>
          <p:cNvSpPr/>
          <p:nvPr/>
        </p:nvSpPr>
        <p:spPr>
          <a:xfrm>
            <a:off x="1703388" y="115888"/>
            <a:ext cx="8856662" cy="1143000"/>
          </a:xfrm>
          <a:prstGeom prst="rect">
            <a:avLst/>
          </a:prstGeom>
          <a:noFill/>
          <a:ln w="9525">
            <a:noFill/>
          </a:ln>
        </p:spPr>
        <p:txBody>
          <a:bodyPr anchor="t" anchorCtr="0"/>
          <a:p>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年住建部通报全国建筑业发生较大以上死亡事故统计汇总</a:t>
            </a:r>
            <a:endPar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1" name="矩形 1"/>
          <p:cNvSpPr/>
          <p:nvPr/>
        </p:nvSpPr>
        <p:spPr>
          <a:xfrm>
            <a:off x="3000375" y="4005263"/>
            <a:ext cx="7371080" cy="583565"/>
          </a:xfrm>
          <a:prstGeom prst="rect">
            <a:avLst/>
          </a:prstGeom>
          <a:noFill/>
          <a:ln w="9525">
            <a:noFill/>
          </a:ln>
        </p:spPr>
        <p:txBody>
          <a:bodyPr wrap="none" anchor="t" anchorCtr="0">
            <a:spAutoFit/>
          </a:bodyPr>
          <a:p>
            <a:pPr eaLnBrk="0" hangingPunct="0"/>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截止到</a:t>
            </a:r>
            <a:r>
              <a:rPr lang="en-US" altLang="zh-CN" sz="3200" dirty="0">
                <a:solidFill>
                  <a:srgbClr val="000000"/>
                </a:solidFill>
                <a:latin typeface="微软雅黑" panose="020B0503020204020204" pitchFamily="34" charset="-122"/>
                <a:ea typeface="楷体_GB2312" pitchFamily="1" charset="-122"/>
                <a:sym typeface="微软雅黑" panose="020B0503020204020204" pitchFamily="34" charset="-122"/>
              </a:rPr>
              <a:t>2014</a:t>
            </a:r>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年</a:t>
            </a:r>
            <a:r>
              <a:rPr lang="en-US" altLang="zh-CN" sz="3200" dirty="0">
                <a:solidFill>
                  <a:srgbClr val="000000"/>
                </a:solidFill>
                <a:latin typeface="微软雅黑" panose="020B0503020204020204" pitchFamily="34" charset="-122"/>
                <a:ea typeface="楷体_GB2312" pitchFamily="1" charset="-122"/>
                <a:sym typeface="微软雅黑" panose="020B0503020204020204" pitchFamily="34" charset="-122"/>
              </a:rPr>
              <a:t>12</a:t>
            </a:r>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月</a:t>
            </a:r>
            <a:r>
              <a:rPr lang="en-US" altLang="zh-CN" sz="3200" dirty="0">
                <a:solidFill>
                  <a:srgbClr val="000000"/>
                </a:solidFill>
                <a:latin typeface="微软雅黑" panose="020B0503020204020204" pitchFamily="34" charset="-122"/>
                <a:ea typeface="楷体_GB2312" pitchFamily="1" charset="-122"/>
                <a:sym typeface="微软雅黑" panose="020B0503020204020204" pitchFamily="34" charset="-122"/>
              </a:rPr>
              <a:t>31</a:t>
            </a:r>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日，住建部通报全</a:t>
            </a:r>
            <a:endParaRPr lang="zh-CN" altLang="en-US" dirty="0">
              <a:latin typeface="Arial" panose="020B0604020202020204" pitchFamily="34" charset="0"/>
              <a:ea typeface="宋体" panose="02010600030101010101" pitchFamily="2" charset="-122"/>
            </a:endParaRPr>
          </a:p>
        </p:txBody>
      </p:sp>
      <p:sp>
        <p:nvSpPr>
          <p:cNvPr id="8222" name="矩形 5"/>
          <p:cNvSpPr/>
          <p:nvPr/>
        </p:nvSpPr>
        <p:spPr>
          <a:xfrm>
            <a:off x="2424113" y="4598988"/>
            <a:ext cx="7904480" cy="583565"/>
          </a:xfrm>
          <a:prstGeom prst="rect">
            <a:avLst/>
          </a:prstGeom>
          <a:noFill/>
          <a:ln w="9525">
            <a:noFill/>
          </a:ln>
        </p:spPr>
        <p:txBody>
          <a:bodyPr wrap="none" anchor="t" anchorCtr="0">
            <a:spAutoFit/>
          </a:bodyPr>
          <a:p>
            <a:pPr eaLnBrk="0" hangingPunct="0"/>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国房屋市政工程发生</a:t>
            </a:r>
            <a:r>
              <a:rPr lang="zh-CN" altLang="en-US" sz="3200" dirty="0">
                <a:solidFill>
                  <a:srgbClr val="FF0000"/>
                </a:solidFill>
                <a:latin typeface="微软雅黑" panose="020B0503020204020204" pitchFamily="34" charset="-122"/>
                <a:ea typeface="楷体_GB2312" pitchFamily="1" charset="-122"/>
                <a:sym typeface="微软雅黑" panose="020B0503020204020204" pitchFamily="34" charset="-122"/>
              </a:rPr>
              <a:t>塔吊倾覆</a:t>
            </a:r>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较大以上生产</a:t>
            </a:r>
            <a:endParaRPr lang="zh-CN" altLang="en-US" dirty="0">
              <a:latin typeface="Arial" panose="020B0604020202020204" pitchFamily="34" charset="0"/>
              <a:ea typeface="宋体" panose="02010600030101010101" pitchFamily="2" charset="-122"/>
            </a:endParaRPr>
          </a:p>
        </p:txBody>
      </p:sp>
      <p:sp>
        <p:nvSpPr>
          <p:cNvPr id="8223" name="矩形 6"/>
          <p:cNvSpPr/>
          <p:nvPr/>
        </p:nvSpPr>
        <p:spPr>
          <a:xfrm>
            <a:off x="2403475" y="5178425"/>
            <a:ext cx="6824980" cy="583565"/>
          </a:xfrm>
          <a:prstGeom prst="rect">
            <a:avLst/>
          </a:prstGeom>
          <a:noFill/>
          <a:ln w="9525">
            <a:noFill/>
          </a:ln>
        </p:spPr>
        <p:txBody>
          <a:bodyPr wrap="none" anchor="t" anchorCtr="0">
            <a:spAutoFit/>
          </a:bodyPr>
          <a:p>
            <a:pPr eaLnBrk="0" hangingPunct="0"/>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安全事故共</a:t>
            </a:r>
            <a:r>
              <a:rPr lang="en-US" altLang="zh-CN" sz="3200" dirty="0">
                <a:solidFill>
                  <a:srgbClr val="000000"/>
                </a:solidFill>
                <a:latin typeface="微软雅黑" panose="020B0503020204020204" pitchFamily="34" charset="-122"/>
                <a:ea typeface="楷体_GB2312" pitchFamily="1" charset="-122"/>
                <a:sym typeface="微软雅黑" panose="020B0503020204020204" pitchFamily="34" charset="-122"/>
              </a:rPr>
              <a:t>11</a:t>
            </a:r>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起，死亡人数共</a:t>
            </a:r>
            <a:r>
              <a:rPr lang="en-US" altLang="zh-CN" sz="3200" dirty="0">
                <a:solidFill>
                  <a:srgbClr val="000000"/>
                </a:solidFill>
                <a:latin typeface="微软雅黑" panose="020B0503020204020204" pitchFamily="34" charset="-122"/>
                <a:ea typeface="楷体_GB2312" pitchFamily="1" charset="-122"/>
                <a:sym typeface="微软雅黑" panose="020B0503020204020204" pitchFamily="34" charset="-122"/>
              </a:rPr>
              <a:t>33</a:t>
            </a:r>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人。</a:t>
            </a:r>
            <a:endParaRPr lang="en-US" altLang="zh-CN" sz="3200" dirty="0">
              <a:solidFill>
                <a:srgbClr val="000000"/>
              </a:solidFill>
              <a:latin typeface="微软雅黑" panose="020B0503020204020204" pitchFamily="34" charset="-122"/>
              <a:ea typeface="楷体_GB2312" pitchFamily="1"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filter="wipe(up)">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1"/>
                                        </p:tgtEl>
                                        <p:attrNameLst>
                                          <p:attrName>style.visibility</p:attrName>
                                        </p:attrNameLst>
                                      </p:cBhvr>
                                      <p:to>
                                        <p:strVal val="visible"/>
                                      </p:to>
                                    </p:set>
                                    <p:animEffect filter="wipe(left)">
                                      <p:cBhvr>
                                        <p:cTn id="12" dur="3000"/>
                                        <p:tgtEl>
                                          <p:spTgt spid="82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22"/>
                                        </p:tgtEl>
                                        <p:attrNameLst>
                                          <p:attrName>style.visibility</p:attrName>
                                        </p:attrNameLst>
                                      </p:cBhvr>
                                      <p:to>
                                        <p:strVal val="visible"/>
                                      </p:to>
                                    </p:set>
                                    <p:animEffect filter="wipe(left)">
                                      <p:cBhvr>
                                        <p:cTn id="17" dur="3000"/>
                                        <p:tgtEl>
                                          <p:spTgt spid="82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23"/>
                                        </p:tgtEl>
                                        <p:attrNameLst>
                                          <p:attrName>style.visibility</p:attrName>
                                        </p:attrNameLst>
                                      </p:cBhvr>
                                      <p:to>
                                        <p:strVal val="visible"/>
                                      </p:to>
                                    </p:set>
                                    <p:animEffect filter="wipe(left)">
                                      <p:cBhvr>
                                        <p:cTn id="22" dur="3000"/>
                                        <p:tgtEl>
                                          <p:spTgt spid="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1" grpId="0" bldLvl="0"/>
      <p:bldP spid="8222" grpId="0" bldLvl="0"/>
      <p:bldP spid="8223" grpId="0" bldLvl="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idx="12"/>
          </p:nvPr>
        </p:nvSpPr>
        <p:spPr>
          <a:ln/>
        </p:spPr>
        <p:txBody>
          <a:bodyPr wrap="square"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200" dirty="0">
                <a:solidFill>
                  <a:srgbClr val="898989"/>
                </a:solidFill>
                <a:latin typeface="Franklin Gothic Book" panose="020B0503020102020204" pitchFamily="34" charset="0"/>
                <a:ea typeface="黑体" panose="02010609060101010101" pitchFamily="49" charset="-122"/>
                <a:sym typeface="Franklin Gothic Book" panose="020B0503020102020204" pitchFamily="34" charset="0"/>
              </a:rPr>
            </a:fld>
            <a:endParaRPr lang="zh-CN" altLang="en-US" sz="1200" dirty="0">
              <a:solidFill>
                <a:srgbClr val="898989"/>
              </a:solidFill>
              <a:latin typeface="Franklin Gothic Book" panose="020B0503020102020204" pitchFamily="34" charset="0"/>
              <a:ea typeface="黑体" panose="02010609060101010101" pitchFamily="49" charset="-122"/>
              <a:sym typeface="Franklin Gothic Book" panose="020B0503020102020204" pitchFamily="34" charset="0"/>
            </a:endParaRPr>
          </a:p>
        </p:txBody>
      </p:sp>
      <p:sp>
        <p:nvSpPr>
          <p:cNvPr id="9218"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graphicFrame>
        <p:nvGraphicFramePr>
          <p:cNvPr id="9219" name="表格 9218"/>
          <p:cNvGraphicFramePr/>
          <p:nvPr/>
        </p:nvGraphicFramePr>
        <p:xfrm>
          <a:off x="1524000" y="692150"/>
          <a:ext cx="9144000" cy="3752850"/>
        </p:xfrm>
        <a:graphic>
          <a:graphicData uri="http://schemas.openxmlformats.org/drawingml/2006/table">
            <a:tbl>
              <a:tblPr/>
              <a:tblGrid>
                <a:gridCol w="831850"/>
                <a:gridCol w="830580"/>
                <a:gridCol w="831850"/>
                <a:gridCol w="829945"/>
                <a:gridCol w="831850"/>
                <a:gridCol w="831850"/>
                <a:gridCol w="830580"/>
                <a:gridCol w="831850"/>
                <a:gridCol w="829945"/>
                <a:gridCol w="831850"/>
                <a:gridCol w="831850"/>
              </a:tblGrid>
              <a:tr h="118935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事故类型</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卸料平台垮塌</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0000"/>
                          </a:solidFill>
                          <a:latin typeface="楷体_GB2312" pitchFamily="1" charset="-122"/>
                          <a:ea typeface="楷体_GB2312" pitchFamily="1" charset="-122"/>
                          <a:sym typeface="Franklin Gothic Book" panose="020B0503020102020204" pitchFamily="34" charset="0"/>
                        </a:rPr>
                        <a:t>塔吊倾覆</a:t>
                      </a:r>
                      <a:endParaRPr lang="zh-CN" altLang="en-US" sz="1800" b="1">
                        <a:solidFill>
                          <a:srgbClr val="FF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砖胎模坍塌</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屋架钢梁倒塌</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自制吊装支架倒塌</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模板支撑坍塌</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基坑边坡坍塌</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脚手架坍塌</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钢筋倾覆坍塌</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FFFFFF"/>
                          </a:solidFill>
                          <a:latin typeface="楷体_GB2312" pitchFamily="1" charset="-122"/>
                          <a:ea typeface="楷体_GB2312" pitchFamily="1" charset="-122"/>
                          <a:sym typeface="Franklin Gothic Book" panose="020B0503020102020204" pitchFamily="34" charset="0"/>
                        </a:rPr>
                        <a:t>吊车侧翻</a:t>
                      </a:r>
                      <a:endParaRPr lang="zh-CN" altLang="en-US" sz="1800" b="1">
                        <a:solidFill>
                          <a:srgbClr val="FFFFFF"/>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r>
              <a:tr h="640080">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事故起数</a:t>
                      </a:r>
                      <a:endParaRPr lang="zh-CN" altLang="en-US" sz="1800" b="1">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1</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Franklin Gothic Book" panose="020B0503020102020204" pitchFamily="34" charset="0"/>
                        </a:rPr>
                        <a:t>11</a:t>
                      </a:r>
                      <a:endParaRPr lang="zh-CN" altLang="en-US" sz="1800" b="1" dirty="0">
                        <a:solidFill>
                          <a:srgbClr val="FF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1</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1</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5</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4</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1</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1</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r>
              <a:tr h="641985">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起数占比</a:t>
                      </a:r>
                      <a:endParaRPr lang="zh-CN" altLang="en-US" sz="1800" b="1">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3.44</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Franklin Gothic Book" panose="020B0503020102020204" pitchFamily="34" charset="0"/>
                        </a:rPr>
                        <a:t>37.93</a:t>
                      </a:r>
                      <a:endParaRPr lang="zh-CN" altLang="en-US" sz="1800" b="1" dirty="0">
                        <a:solidFill>
                          <a:srgbClr val="FF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3.44</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6.89</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3.44</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17.24</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13.79</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3.44</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6.89</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3.44</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r>
              <a:tr h="640080">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死亡人数</a:t>
                      </a:r>
                      <a:endParaRPr lang="zh-CN" altLang="en-US" sz="1800" b="1">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5</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Franklin Gothic Book" panose="020B0503020102020204" pitchFamily="34" charset="0"/>
                        </a:rPr>
                        <a:t>33</a:t>
                      </a:r>
                      <a:endParaRPr lang="zh-CN" altLang="en-US" sz="1800" b="1" dirty="0">
                        <a:solidFill>
                          <a:srgbClr val="FF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3</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6</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3</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22</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13</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3</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14</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3</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r>
              <a:tr h="641350">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zh-CN" altLang="en-US" sz="1800" b="1">
                          <a:solidFill>
                            <a:srgbClr val="000000"/>
                          </a:solidFill>
                          <a:latin typeface="楷体_GB2312" pitchFamily="1" charset="-122"/>
                          <a:ea typeface="楷体_GB2312" pitchFamily="1" charset="-122"/>
                          <a:sym typeface="Franklin Gothic Book" panose="020B0503020102020204" pitchFamily="34" charset="0"/>
                        </a:rPr>
                        <a:t>人数占比</a:t>
                      </a:r>
                      <a:endParaRPr lang="zh-CN" altLang="en-US" sz="1800" b="1">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4.76</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FF0000"/>
                          </a:solidFill>
                          <a:latin typeface="楷体_GB2312" pitchFamily="1" charset="-122"/>
                          <a:ea typeface="楷体_GB2312" pitchFamily="1" charset="-122"/>
                          <a:sym typeface="Franklin Gothic Book" panose="020B0503020102020204" pitchFamily="34" charset="0"/>
                        </a:rPr>
                        <a:t>31.42</a:t>
                      </a:r>
                      <a:endParaRPr lang="zh-CN" altLang="en-US" sz="1800" b="1" dirty="0">
                        <a:solidFill>
                          <a:srgbClr val="FF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2.85</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5.71</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2.85</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20.95</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12.38</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2.85</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13.33</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ClrTx/>
                        <a:buSzTx/>
                        <a:buFont typeface="Arial" panose="020B0604020202020204" pitchFamily="34" charset="0"/>
                        <a:buChar char="•"/>
                        <a:defRPr sz="32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lvl="1" indent="-285750" algn="l" defTabSz="0" eaLnBrk="0" fontAlgn="base" latinLnBrk="0" hangingPunct="0">
                        <a:lnSpc>
                          <a:spcPct val="100000"/>
                        </a:lnSpc>
                        <a:spcBef>
                          <a:spcPct val="20000"/>
                        </a:spcBef>
                        <a:spcAft>
                          <a:spcPct val="0"/>
                        </a:spcAft>
                        <a:buClrTx/>
                        <a:buSzTx/>
                        <a:buFont typeface="Arial" panose="020B0604020202020204" pitchFamily="34" charset="0"/>
                        <a:buChar char="–"/>
                        <a:defRPr sz="28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lvl="2"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4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lvl="3"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lvl="4" indent="-228600" algn="l" defTabSz="0" eaLnBrk="0" fontAlgn="base" latinLnBrk="0" hangingPunct="0">
                        <a:lnSpc>
                          <a:spcPct val="100000"/>
                        </a:lnSpc>
                        <a:spcBef>
                          <a:spcPct val="20000"/>
                        </a:spcBef>
                        <a:spcAft>
                          <a:spcPct val="0"/>
                        </a:spcAft>
                        <a:buClrTx/>
                        <a:buSzTx/>
                        <a:buFont typeface="Arial" panose="020B0604020202020204" pitchFamily="34" charset="0"/>
                        <a:buChar char="»"/>
                        <a:defRPr sz="2000" kern="1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stStyle>
                    <a:p>
                      <a:pPr marL="0" lvl="0" indent="0" algn="ctr" eaLnBrk="1" latinLnBrk="0" hangingPunct="1">
                        <a:lnSpc>
                          <a:spcPct val="100000"/>
                        </a:lnSpc>
                        <a:spcBef>
                          <a:spcPct val="0"/>
                        </a:spcBef>
                        <a:buFont typeface="Arial" panose="020B0604020202020204" pitchFamily="34" charset="0"/>
                        <a:buNone/>
                      </a:pPr>
                      <a:r>
                        <a:rPr lang="en-US" altLang="zh-CN" sz="1800" b="1" dirty="0">
                          <a:solidFill>
                            <a:srgbClr val="000000"/>
                          </a:solidFill>
                          <a:latin typeface="楷体_GB2312" pitchFamily="1" charset="-122"/>
                          <a:ea typeface="楷体_GB2312" pitchFamily="1" charset="-122"/>
                          <a:sym typeface="Franklin Gothic Book" panose="020B0503020102020204" pitchFamily="34" charset="0"/>
                        </a:rPr>
                        <a:t>2.85</a:t>
                      </a:r>
                      <a:endParaRPr lang="zh-CN" altLang="en-US" sz="1800" b="1" dirty="0">
                        <a:solidFill>
                          <a:srgbClr val="000000"/>
                        </a:solidFill>
                        <a:latin typeface="楷体_GB2312" pitchFamily="1" charset="-122"/>
                        <a:ea typeface="楷体_GB2312" pitchFamily="1" charset="-122"/>
                        <a:sym typeface="Franklin Gothic Book" panose="020B0503020102020204" pitchFamily="34" charset="0"/>
                      </a:endParaRPr>
                    </a:p>
                  </a:txBody>
                  <a:tcPr marT="45735" marB="45735" vert="horz" anchor="t" anchorCtr="0">
                    <a:lnL>
                      <a:noFill/>
                    </a:lnL>
                    <a:lnR>
                      <a:noFill/>
                    </a:lnR>
                    <a:lnT>
                      <a:noFill/>
                    </a:lnT>
                    <a:lnB>
                      <a:noFill/>
                    </a:lnB>
                    <a:lnTlToBr>
                      <a:noFill/>
                    </a:lnTlToBr>
                    <a:lnBlToTr>
                      <a:noFill/>
                    </a:lnBlToTr>
                    <a:noFill/>
                  </a:tcPr>
                </a:tc>
              </a:tr>
            </a:tbl>
          </a:graphicData>
        </a:graphic>
      </p:graphicFrame>
      <p:sp>
        <p:nvSpPr>
          <p:cNvPr id="9293" name="标题 1"/>
          <p:cNvSpPr/>
          <p:nvPr/>
        </p:nvSpPr>
        <p:spPr>
          <a:xfrm>
            <a:off x="1703388" y="115888"/>
            <a:ext cx="8856662" cy="1143000"/>
          </a:xfrm>
          <a:prstGeom prst="rect">
            <a:avLst/>
          </a:prstGeom>
          <a:noFill/>
          <a:ln w="9525">
            <a:noFill/>
          </a:ln>
        </p:spPr>
        <p:txBody>
          <a:bodyPr anchor="t" anchorCtr="0"/>
          <a:p>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年住建部通报全国建筑业发生较大以上死亡事故统计汇总</a:t>
            </a:r>
            <a:endPar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94" name="矩形 1"/>
          <p:cNvSpPr/>
          <p:nvPr/>
        </p:nvSpPr>
        <p:spPr>
          <a:xfrm>
            <a:off x="2566988" y="4519613"/>
            <a:ext cx="7643812" cy="1568450"/>
          </a:xfrm>
          <a:prstGeom prst="rect">
            <a:avLst/>
          </a:prstGeom>
          <a:noFill/>
          <a:ln w="9525">
            <a:noFill/>
          </a:ln>
        </p:spPr>
        <p:txBody>
          <a:bodyPr wrap="square" anchor="t" anchorCtr="0">
            <a:spAutoFit/>
          </a:bodyPr>
          <a:p>
            <a:pPr eaLnBrk="0" hangingPunct="0"/>
            <a:r>
              <a:rPr lang="en-US" altLang="zh-CN" sz="3200" dirty="0">
                <a:solidFill>
                  <a:srgbClr val="000000"/>
                </a:solidFill>
                <a:latin typeface="微软雅黑" panose="020B0503020204020204" pitchFamily="34" charset="-122"/>
                <a:ea typeface="楷体_GB2312" pitchFamily="1" charset="-122"/>
                <a:sym typeface="微软雅黑" panose="020B0503020204020204" pitchFamily="34" charset="-122"/>
              </a:rPr>
              <a:t>2014</a:t>
            </a:r>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年的</a:t>
            </a:r>
            <a:r>
              <a:rPr lang="en-US" altLang="zh-CN" sz="3200" dirty="0">
                <a:solidFill>
                  <a:srgbClr val="000000"/>
                </a:solidFill>
                <a:latin typeface="微软雅黑" panose="020B0503020204020204" pitchFamily="34" charset="-122"/>
                <a:ea typeface="楷体_GB2312" pitchFamily="1" charset="-122"/>
                <a:sym typeface="微软雅黑" panose="020B0503020204020204" pitchFamily="34" charset="-122"/>
              </a:rPr>
              <a:t>11</a:t>
            </a:r>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起塔吊倾覆事故中，有</a:t>
            </a:r>
            <a:r>
              <a:rPr lang="en-US" altLang="zh-CN" sz="3200" dirty="0">
                <a:solidFill>
                  <a:srgbClr val="000000"/>
                </a:solidFill>
                <a:latin typeface="微软雅黑" panose="020B0503020204020204" pitchFamily="34" charset="-122"/>
                <a:ea typeface="楷体_GB2312" pitchFamily="1" charset="-122"/>
                <a:sym typeface="微软雅黑" panose="020B0503020204020204" pitchFamily="34" charset="-122"/>
              </a:rPr>
              <a:t>6</a:t>
            </a:r>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起发生在塔吊安装、顶升过程中，有</a:t>
            </a:r>
            <a:r>
              <a:rPr lang="en-US" altLang="zh-CN" sz="3200" dirty="0">
                <a:solidFill>
                  <a:srgbClr val="000000"/>
                </a:solidFill>
                <a:latin typeface="微软雅黑" panose="020B0503020204020204" pitchFamily="34" charset="-122"/>
                <a:ea typeface="楷体_GB2312" pitchFamily="1" charset="-122"/>
                <a:sym typeface="微软雅黑" panose="020B0503020204020204" pitchFamily="34" charset="-122"/>
              </a:rPr>
              <a:t>5</a:t>
            </a:r>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起发生在拆除过程中，每次事故至少死亡</a:t>
            </a:r>
            <a:r>
              <a:rPr lang="en-US" altLang="zh-CN" sz="3200" dirty="0">
                <a:solidFill>
                  <a:srgbClr val="000000"/>
                </a:solidFill>
                <a:latin typeface="微软雅黑" panose="020B0503020204020204" pitchFamily="34" charset="-122"/>
                <a:ea typeface="楷体_GB2312" pitchFamily="1" charset="-122"/>
                <a:sym typeface="微软雅黑" panose="020B0503020204020204" pitchFamily="34" charset="-122"/>
              </a:rPr>
              <a:t>3</a:t>
            </a:r>
            <a:r>
              <a:rPr lang="zh-CN" altLang="en-US" sz="3200" dirty="0">
                <a:solidFill>
                  <a:srgbClr val="000000"/>
                </a:solidFill>
                <a:latin typeface="微软雅黑" panose="020B0503020204020204" pitchFamily="34" charset="-122"/>
                <a:ea typeface="楷体_GB2312" pitchFamily="1" charset="-122"/>
                <a:sym typeface="微软雅黑" panose="020B0503020204020204" pitchFamily="34" charset="-122"/>
              </a:rPr>
              <a:t>人。</a:t>
            </a:r>
            <a:endParaRPr lang="en-US" altLang="zh-CN" sz="3200" dirty="0">
              <a:solidFill>
                <a:srgbClr val="000000"/>
              </a:solidFill>
              <a:latin typeface="微软雅黑" panose="020B0503020204020204" pitchFamily="34" charset="-122"/>
              <a:ea typeface="楷体_GB2312" pitchFamily="1" charset="-122"/>
              <a:sym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对象 2"/>
          <p:cNvPicPr>
            <a:picLocks noGrp="1"/>
          </p:cNvPicPr>
          <p:nvPr/>
        </p:nvPicPr>
        <p:blipFill>
          <a:blip r:embed="rId1"/>
          <a:stretch>
            <a:fillRect/>
          </a:stretch>
        </p:blipFill>
        <p:spPr>
          <a:xfrm>
            <a:off x="1847850" y="549275"/>
            <a:ext cx="8194675" cy="6181725"/>
          </a:xfrm>
          <a:prstGeom prst="rect">
            <a:avLst/>
          </a:prstGeom>
          <a:noFill/>
          <a:ln w="9525">
            <a:noFill/>
          </a:ln>
        </p:spPr>
      </p:pic>
      <p:sp>
        <p:nvSpPr>
          <p:cNvPr id="10242" name="标题 1"/>
          <p:cNvSpPr/>
          <p:nvPr/>
        </p:nvSpPr>
        <p:spPr>
          <a:xfrm>
            <a:off x="1917700" y="115888"/>
            <a:ext cx="8229600" cy="549275"/>
          </a:xfrm>
          <a:prstGeom prst="rect">
            <a:avLst/>
          </a:prstGeom>
          <a:noFill/>
          <a:ln w="9525">
            <a:noFill/>
          </a:ln>
        </p:spPr>
        <p:txBody>
          <a:bodyPr anchor="t" anchorCtr="0"/>
          <a:p>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年建筑业较大以上事故分类统计</a:t>
            </a:r>
            <a:endParaRPr lang="zh-CN" altLang="en-US" dirty="0">
              <a:latin typeface="Arial" panose="020B0604020202020204" pitchFamily="34" charset="0"/>
              <a:ea typeface="宋体" panose="02010600030101010101" pitchFamily="2" charset="-122"/>
            </a:endParaRPr>
          </a:p>
        </p:txBody>
      </p:sp>
      <p:sp>
        <p:nvSpPr>
          <p:cNvPr id="10243" name="矩形 6"/>
          <p:cNvSpPr/>
          <p:nvPr/>
        </p:nvSpPr>
        <p:spPr>
          <a:xfrm rot="8189907">
            <a:off x="2705100" y="5308600"/>
            <a:ext cx="1016000" cy="420688"/>
          </a:xfrm>
          <a:prstGeom prst="rect">
            <a:avLst/>
          </a:prstGeom>
          <a:solidFill>
            <a:srgbClr val="FF0000">
              <a:alpha val="51999"/>
            </a:srgbClr>
          </a:solidFill>
          <a:ln w="9525">
            <a:noFill/>
          </a:ln>
        </p:spPr>
        <p:txBody>
          <a:bodyPr anchor="ctr" anchorCtr="0"/>
          <a:p>
            <a:pPr algn="ctr" eaLnBrk="0" hangingPunct="0"/>
            <a:endParaRPr lang="zh-CN">
              <a:solidFill>
                <a:srgbClr val="FFFFFF"/>
              </a:solidFill>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pic>
        <p:nvPicPr>
          <p:cNvPr id="11266" name="内容占位符 3"/>
          <p:cNvPicPr/>
          <p:nvPr/>
        </p:nvPicPr>
        <p:blipFill>
          <a:blip r:embed="rId1"/>
          <a:stretch>
            <a:fillRect/>
          </a:stretch>
        </p:blipFill>
        <p:spPr>
          <a:xfrm>
            <a:off x="1917700" y="633413"/>
            <a:ext cx="8337550" cy="5930900"/>
          </a:xfrm>
          <a:prstGeom prst="rect">
            <a:avLst/>
          </a:prstGeom>
          <a:noFill/>
          <a:ln w="9525">
            <a:noFill/>
          </a:ln>
        </p:spPr>
      </p:pic>
      <p:sp>
        <p:nvSpPr>
          <p:cNvPr id="11267" name="TextBox 4"/>
          <p:cNvSpPr/>
          <p:nvPr/>
        </p:nvSpPr>
        <p:spPr>
          <a:xfrm>
            <a:off x="2782888" y="4868863"/>
            <a:ext cx="1584325" cy="521970"/>
          </a:xfrm>
          <a:prstGeom prst="rect">
            <a:avLst/>
          </a:prstGeom>
          <a:noFill/>
          <a:ln w="9525">
            <a:noFill/>
          </a:ln>
        </p:spPr>
        <p:txBody>
          <a:bodyPr anchor="t" anchorCtr="0">
            <a:spAutoFit/>
          </a:bodyPr>
          <a:p>
            <a:r>
              <a:rPr lang="en-US" altLang="zh-CN" sz="2800" dirty="0">
                <a:latin typeface="Arial" panose="020B0604020202020204" pitchFamily="34" charset="0"/>
                <a:ea typeface="宋体" panose="02010600030101010101" pitchFamily="2" charset="-122"/>
                <a:sym typeface="Arial" panose="020B0604020202020204" pitchFamily="34" charset="0"/>
              </a:rPr>
              <a:t>20.95%</a:t>
            </a:r>
            <a:endParaRPr lang="zh-CN" altLang="en-US" sz="2800" dirty="0">
              <a:latin typeface="Arial" panose="020B0604020202020204" pitchFamily="34" charset="0"/>
              <a:ea typeface="宋体" panose="02010600030101010101" pitchFamily="2" charset="-122"/>
              <a:sym typeface="Arial" panose="020B0604020202020204" pitchFamily="34" charset="0"/>
            </a:endParaRPr>
          </a:p>
        </p:txBody>
      </p:sp>
      <p:sp>
        <p:nvSpPr>
          <p:cNvPr id="11268" name="标题 1"/>
          <p:cNvSpPr/>
          <p:nvPr/>
        </p:nvSpPr>
        <p:spPr>
          <a:xfrm>
            <a:off x="1917700" y="115888"/>
            <a:ext cx="8229600" cy="549275"/>
          </a:xfrm>
          <a:prstGeom prst="rect">
            <a:avLst/>
          </a:prstGeom>
          <a:noFill/>
          <a:ln w="9525">
            <a:noFill/>
          </a:ln>
        </p:spPr>
        <p:txBody>
          <a:bodyPr anchor="t" anchorCtr="0"/>
          <a:p>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年建筑业较大以上事故分类统计</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灯片编号占位符 2"/>
          <p:cNvSpPr>
            <a:spLocks noGrp="1"/>
          </p:cNvSpPr>
          <p:nvPr/>
        </p:nvSpPr>
        <p:spPr>
          <a:xfrm>
            <a:off x="8077200" y="6356350"/>
            <a:ext cx="2133600" cy="365125"/>
          </a:xfrm>
          <a:prstGeom prst="rect">
            <a:avLst/>
          </a:prstGeom>
          <a:noFill/>
          <a:ln w="9525">
            <a:noFill/>
          </a:ln>
        </p:spPr>
        <p:txBody>
          <a:bodyPr anchor="ctr" anchorCtr="0"/>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rPr>
            </a:fld>
            <a:endParaRPr lang="zh-CN" altLang="en-US" sz="1200" dirty="0">
              <a:solidFill>
                <a:srgbClr val="898989"/>
              </a:solidFill>
              <a:latin typeface="Arial" panose="020B0604020202020204" pitchFamily="34" charset="0"/>
              <a:ea typeface="宋体" panose="02010600030101010101" pitchFamily="2" charset="-122"/>
              <a:sym typeface="Franklin Gothic Book" panose="020B0503020102020204" pitchFamily="34" charset="0"/>
            </a:endParaRPr>
          </a:p>
        </p:txBody>
      </p:sp>
      <p:sp>
        <p:nvSpPr>
          <p:cNvPr id="12290" name="标题 1"/>
          <p:cNvSpPr/>
          <p:nvPr/>
        </p:nvSpPr>
        <p:spPr>
          <a:xfrm>
            <a:off x="1927225" y="52388"/>
            <a:ext cx="3376613" cy="568325"/>
          </a:xfrm>
          <a:prstGeom prst="rect">
            <a:avLst/>
          </a:prstGeom>
          <a:noFill/>
          <a:ln w="9525">
            <a:noFill/>
          </a:ln>
        </p:spPr>
        <p:txBody>
          <a:bodyPr anchor="t" anchorCtr="0"/>
          <a:p>
            <a:pPr eaLnBrk="0" hangingPunct="0"/>
            <a:r>
              <a:rPr lang="en-US" altLang="zh-CN" sz="3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3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年塔吊倾覆</a:t>
            </a:r>
            <a:endParaRPr lang="zh-CN" altLang="en-US" sz="3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1" name="Rectangle 1"/>
          <p:cNvSpPr/>
          <p:nvPr/>
        </p:nvSpPr>
        <p:spPr>
          <a:xfrm>
            <a:off x="1938338" y="908368"/>
            <a:ext cx="4321175" cy="2415540"/>
          </a:xfrm>
          <a:prstGeom prst="rect">
            <a:avLst/>
          </a:prstGeom>
          <a:noFill/>
          <a:ln w="9525">
            <a:noFill/>
          </a:ln>
        </p:spPr>
        <p:txBody>
          <a:bodyPr bIns="0" anchor="ctr" anchorCtr="0">
            <a:spAutoFit/>
          </a:bodyPr>
          <a:p>
            <a:pPr indent="508000" eaLnBrk="0" hangingPunct="0"/>
            <a:r>
              <a:rPr lang="en-US" altLang="zh-CN" sz="2200" dirty="0">
                <a:latin typeface="Arial" panose="020B0604020202020204" pitchFamily="34" charset="0"/>
                <a:ea typeface="宋体" panose="02010600030101010101" pitchFamily="2" charset="-122"/>
              </a:rPr>
              <a:t>6</a:t>
            </a:r>
            <a:r>
              <a:rPr lang="zh-CN" altLang="en-US" sz="2200" dirty="0">
                <a:latin typeface="Arial" panose="020B0604020202020204" pitchFamily="34" charset="0"/>
                <a:ea typeface="宋体" panose="02010600030101010101" pitchFamily="2" charset="-122"/>
              </a:rPr>
              <a:t>月</a:t>
            </a:r>
            <a:r>
              <a:rPr lang="en-US" altLang="zh-CN" sz="2200" dirty="0">
                <a:latin typeface="Arial" panose="020B0604020202020204" pitchFamily="34" charset="0"/>
                <a:ea typeface="宋体" panose="02010600030101010101" pitchFamily="2" charset="-122"/>
              </a:rPr>
              <a:t>26</a:t>
            </a:r>
            <a:r>
              <a:rPr lang="zh-CN" altLang="en-US" sz="2200" dirty="0">
                <a:latin typeface="Arial" panose="020B0604020202020204" pitchFamily="34" charset="0"/>
                <a:ea typeface="宋体" panose="02010600030101010101" pitchFamily="2" charset="-122"/>
              </a:rPr>
              <a:t>日在黑龙江省牡丹江市裕华园小区在建四号楼工地拍摄的塔吊倒塌事故现场。当日</a:t>
            </a:r>
            <a:r>
              <a:rPr lang="en-US" altLang="zh-CN" sz="2200" dirty="0">
                <a:latin typeface="Arial" panose="020B0604020202020204" pitchFamily="34" charset="0"/>
                <a:ea typeface="宋体" panose="02010600030101010101" pitchFamily="2" charset="-122"/>
              </a:rPr>
              <a:t>11</a:t>
            </a:r>
            <a:r>
              <a:rPr lang="zh-CN" altLang="en-US" sz="2200" dirty="0">
                <a:latin typeface="Arial" panose="020B0604020202020204" pitchFamily="34" charset="0"/>
                <a:ea typeface="宋体" panose="02010600030101010101" pitchFamily="2" charset="-122"/>
              </a:rPr>
              <a:t>时</a:t>
            </a:r>
            <a:r>
              <a:rPr lang="en-US" altLang="zh-CN" sz="2200" dirty="0">
                <a:latin typeface="Arial" panose="020B0604020202020204" pitchFamily="34" charset="0"/>
                <a:ea typeface="宋体" panose="02010600030101010101" pitchFamily="2" charset="-122"/>
              </a:rPr>
              <a:t>40</a:t>
            </a:r>
            <a:r>
              <a:rPr lang="zh-CN" altLang="en-US" sz="2200" dirty="0">
                <a:latin typeface="Arial" panose="020B0604020202020204" pitchFamily="34" charset="0"/>
                <a:ea typeface="宋体" panose="02010600030101010101" pitchFamily="2" charset="-122"/>
              </a:rPr>
              <a:t>分左右，黑龙江省牡丹江市裕华园小区在建四号楼工地发生塔吊倒塌事故，三人当场死亡，一人被送往医院救治</a:t>
            </a:r>
            <a:r>
              <a:rPr lang="zh-CN" altLang="en-US" sz="2000" dirty="0">
                <a:latin typeface="Arial" panose="020B0604020202020204" pitchFamily="34" charset="0"/>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p:txBody>
      </p:sp>
      <p:pic>
        <p:nvPicPr>
          <p:cNvPr id="12292" name="图片 6" descr="47ac7f8372871d7d90acc173891_p1_mk1_wm35.jpg"/>
          <p:cNvPicPr>
            <a:picLocks noChangeAspect="1"/>
          </p:cNvPicPr>
          <p:nvPr/>
        </p:nvPicPr>
        <p:blipFill>
          <a:blip r:embed="rId1"/>
          <a:stretch>
            <a:fillRect/>
          </a:stretch>
        </p:blipFill>
        <p:spPr>
          <a:xfrm>
            <a:off x="1908175" y="3476625"/>
            <a:ext cx="4608513" cy="2797175"/>
          </a:xfrm>
          <a:prstGeom prst="rect">
            <a:avLst/>
          </a:prstGeom>
          <a:noFill/>
          <a:ln w="9525">
            <a:noFill/>
          </a:ln>
        </p:spPr>
      </p:pic>
      <p:pic>
        <p:nvPicPr>
          <p:cNvPr id="12293" name="内容占位符 8" descr="113e1d61b44e802357bacea04c8_p1_mk1_wm35.jpg"/>
          <p:cNvPicPr>
            <a:picLocks noChangeAspect="1"/>
          </p:cNvPicPr>
          <p:nvPr/>
        </p:nvPicPr>
        <p:blipFill>
          <a:blip r:embed="rId2"/>
          <a:stretch>
            <a:fillRect/>
          </a:stretch>
        </p:blipFill>
        <p:spPr>
          <a:xfrm>
            <a:off x="6789738" y="758825"/>
            <a:ext cx="3733800" cy="5262563"/>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1.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3_cscec3b">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微软雅黑"/>
        <a:cs typeface=""/>
      </a:majorFont>
      <a:minorFont>
        <a:latin typeface="Franklin Gothic Book"/>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9499</Words>
  <Application>WPS 演示</Application>
  <PresentationFormat>在屏幕上显示</PresentationFormat>
  <Paragraphs>663</Paragraphs>
  <Slides>50</Slides>
  <Notes>0</Notes>
  <HiddenSlides>0</HiddenSlides>
  <MMClips>0</MMClips>
  <ScaleCrop>false</ScaleCrop>
  <HeadingPairs>
    <vt:vector size="6" baseType="variant">
      <vt:variant>
        <vt:lpstr>已用的字体</vt:lpstr>
      </vt:variant>
      <vt:variant>
        <vt:i4>25</vt:i4>
      </vt:variant>
      <vt:variant>
        <vt:lpstr>主题</vt:lpstr>
      </vt:variant>
      <vt:variant>
        <vt:i4>3</vt:i4>
      </vt:variant>
      <vt:variant>
        <vt:lpstr>幻灯片标题</vt:lpstr>
      </vt:variant>
      <vt:variant>
        <vt:i4>50</vt:i4>
      </vt:variant>
    </vt:vector>
  </HeadingPairs>
  <TitlesOfParts>
    <vt:vector size="78" baseType="lpstr">
      <vt:lpstr>Arial</vt:lpstr>
      <vt:lpstr>宋体</vt:lpstr>
      <vt:lpstr>Wingdings</vt:lpstr>
      <vt:lpstr>微软雅黑</vt:lpstr>
      <vt:lpstr>Franklin Gothic Book</vt:lpstr>
      <vt:lpstr>黑体</vt:lpstr>
      <vt:lpstr>Calibri</vt:lpstr>
      <vt:lpstr>方正小标宋简体</vt:lpstr>
      <vt:lpstr>楷体_GB2312</vt:lpstr>
      <vt:lpstr>新宋体</vt:lpstr>
      <vt:lpstr>仿宋_GB2312</vt:lpstr>
      <vt:lpstr>仿宋</vt:lpstr>
      <vt:lpstr>Times New Roman</vt:lpstr>
      <vt:lpstr>幼圆</vt:lpstr>
      <vt:lpstr>Gulim</vt:lpstr>
      <vt:lpstr>Malgun Gothic</vt:lpstr>
      <vt:lpstr>RomanS</vt:lpstr>
      <vt:lpstr>Segoe Print</vt:lpstr>
      <vt:lpstr>TanukiMagic</vt:lpstr>
      <vt:lpstr>Yu Gothic</vt:lpstr>
      <vt:lpstr>Arial Unicode MS</vt:lpstr>
      <vt:lpstr>隶书</vt:lpstr>
      <vt:lpstr>汉仪旗黑-85S</vt:lpstr>
      <vt:lpstr>李旭科毛笔行书</vt:lpstr>
      <vt:lpstr>楷体</vt:lpstr>
      <vt:lpstr>3_cscec3b</vt:lpstr>
      <vt:lpstr>1_默认设计模板</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wuhan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徐奔</dc:creator>
  <cp:lastModifiedBy>monkeyhappy</cp:lastModifiedBy>
  <cp:revision>226</cp:revision>
  <cp:lastPrinted>2015-09-16T13:11:00Z</cp:lastPrinted>
  <dcterms:created xsi:type="dcterms:W3CDTF">2011-12-31T01:38:00Z</dcterms:created>
  <dcterms:modified xsi:type="dcterms:W3CDTF">2024-02-21T07:08:14Z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NXTAG2">
    <vt:lpwstr>0008000e270000000000010250600207f7000400038000</vt:lpwstr>
  </property>
  <property fmtid="{D5CDD505-2E9C-101B-9397-08002B2CF9AE}" pid="4" name="ICV">
    <vt:lpwstr>6FD5599AB2E34CDB95BA33B2A7BB5700_12</vt:lpwstr>
  </property>
</Properties>
</file>