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395" r:id="rId5"/>
    <p:sldId id="340" r:id="rId6"/>
    <p:sldId id="264" r:id="rId7"/>
    <p:sldId id="265" r:id="rId8"/>
    <p:sldId id="266" r:id="rId9"/>
    <p:sldId id="267" r:id="rId10"/>
    <p:sldId id="268" r:id="rId11"/>
    <p:sldId id="269" r:id="rId12"/>
    <p:sldId id="270" r:id="rId13"/>
    <p:sldId id="275" r:id="rId14"/>
    <p:sldId id="276" r:id="rId15"/>
    <p:sldId id="277" r:id="rId16"/>
    <p:sldId id="278" r:id="rId17"/>
    <p:sldId id="279" r:id="rId18"/>
    <p:sldId id="293" r:id="rId19"/>
    <p:sldId id="294" r:id="rId20"/>
    <p:sldId id="295" r:id="rId21"/>
    <p:sldId id="296"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7" r:id="rId49"/>
    <p:sldId id="326" r:id="rId50"/>
    <p:sldId id="328" r:id="rId51"/>
    <p:sldId id="329" r:id="rId52"/>
    <p:sldId id="330" r:id="rId53"/>
    <p:sldId id="331" r:id="rId54"/>
    <p:sldId id="332" r:id="rId55"/>
    <p:sldId id="334" r:id="rId56"/>
    <p:sldId id="336" r:id="rId57"/>
    <p:sldId id="337" r:id="rId58"/>
    <p:sldId id="338" r:id="rId59"/>
    <p:sldId id="339" r:id="rId60"/>
    <p:sldId id="397" r:id="rId61"/>
  </p:sldIdLst>
  <p:sldSz cx="9144000" cy="6858000" type="screen4x3"/>
  <p:notesSz cx="6858000" cy="9144000"/>
  <p:custDataLst>
    <p:tags r:id="rId66"/>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445"/>
    <p:restoredTop sz="94784"/>
  </p:normalViewPr>
  <p:slideViewPr>
    <p:cSldViewPr showGuides="1">
      <p:cViewPr>
        <p:scale>
          <a:sx n="75" d="100"/>
          <a:sy n="75" d="100"/>
        </p:scale>
        <p:origin x="-474"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34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6" Type="http://schemas.openxmlformats.org/officeDocument/2006/relationships/tags" Target="tags/tag19.xml"/><Relationship Id="rId65" Type="http://schemas.openxmlformats.org/officeDocument/2006/relationships/commentAuthors" Target="commentAuthors.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3250" name="页眉占位符 53249"/>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53251" name="日期占位符 53250"/>
          <p:cNvSpPr>
            <a:spLocks noGrp="1"/>
          </p:cNvSpPr>
          <p:nvPr>
            <p:ph type="dt" idx="1"/>
          </p:nvPr>
        </p:nvSpPr>
        <p:spPr>
          <a:xfrm>
            <a:off x="3886200" y="0"/>
            <a:ext cx="2971800" cy="457200"/>
          </a:xfrm>
          <a:prstGeom prst="rect">
            <a:avLst/>
          </a:prstGeom>
          <a:noFill/>
          <a:ln w="9525">
            <a:noFill/>
          </a:ln>
        </p:spPr>
        <p:txBody>
          <a:bodyPr/>
          <a:p>
            <a:pPr lvl="0" algn="r"/>
            <a:endParaRPr lang="zh-CN" altLang="en-US" sz="1200" dirty="0"/>
          </a:p>
        </p:txBody>
      </p:sp>
      <p:sp>
        <p:nvSpPr>
          <p:cNvPr id="53252" name="幻灯片图像占位符 53251"/>
          <p:cNvSpPr>
            <a:spLocks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53253" name="文本占位符 53252"/>
          <p:cNvSpPr>
            <a:spLocks noGrp="1"/>
          </p:cNvSpPr>
          <p:nvPr>
            <p:ph type="body" sz="quarter" idx="3"/>
          </p:nvPr>
        </p:nvSpPr>
        <p:spPr>
          <a:xfrm>
            <a:off x="914400" y="4343400"/>
            <a:ext cx="50292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3254" name="页脚占位符 53253"/>
          <p:cNvSpPr>
            <a:spLocks noGrp="1"/>
          </p:cNvSpPr>
          <p:nvPr>
            <p:ph type="ftr" sz="quarter" idx="4"/>
          </p:nvPr>
        </p:nvSpPr>
        <p:spPr>
          <a:xfrm>
            <a:off x="0" y="8686800"/>
            <a:ext cx="2971800" cy="457200"/>
          </a:xfrm>
          <a:prstGeom prst="rect">
            <a:avLst/>
          </a:prstGeom>
          <a:noFill/>
          <a:ln w="9525">
            <a:noFill/>
          </a:ln>
        </p:spPr>
        <p:txBody>
          <a:bodyPr anchor="b" anchorCtr="0"/>
          <a:p>
            <a:pPr lvl="0"/>
            <a:endParaRPr lang="zh-CN" altLang="en-US" sz="1200" dirty="0"/>
          </a:p>
        </p:txBody>
      </p:sp>
      <p:sp>
        <p:nvSpPr>
          <p:cNvPr id="53255" name="灯片编号占位符 53254"/>
          <p:cNvSpPr>
            <a:spLocks noGrp="1"/>
          </p:cNvSpPr>
          <p:nvPr>
            <p:ph type="sldNum" sz="quarter" idx="5"/>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54274" name="幻灯片图像占位符 54273"/>
          <p:cNvSpPr>
            <a:spLocks noTextEdit="1"/>
          </p:cNvSpPr>
          <p:nvPr>
            <p:ph type="sldImg"/>
          </p:nvPr>
        </p:nvSpPr>
        <p:spPr>
          <a:ln/>
        </p:spPr>
      </p:sp>
      <p:sp>
        <p:nvSpPr>
          <p:cNvPr id="54275" name="文本占位符 54274"/>
          <p:cNvSpPr>
            <a:spLocks noGrp="1"/>
          </p:cNvSpPr>
          <p:nvPr>
            <p:ph type="body" idx="1"/>
          </p:nvPr>
        </p:nvSpPr>
        <p:spPr>
          <a:ln/>
        </p:spPr>
        <p:txBody>
          <a:bodyPr/>
          <a:p>
            <a:pPr lvl="0"/>
            <a:endParaRPr lang="en-US" altLang="zh-CN" dirty="0"/>
          </a:p>
          <a:p>
            <a:pPr lvl="0"/>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stretch>
            <a:fillRect/>
          </a:stretch>
        </a:blipFill>
        <a:effectLst/>
      </p:bgPr>
    </p:bg>
    <p:spTree>
      <p:nvGrpSpPr>
        <p:cNvPr id="1" name=""/>
        <p:cNvGrpSpPr/>
        <p:nvPr/>
      </p:nvGrpSpPr>
      <p:grpSpPr/>
      <p:sp>
        <p:nvSpPr>
          <p:cNvPr id="317442" name="标题 317441"/>
          <p:cNvSpPr>
            <a:spLocks noGrp="1" noRot="1"/>
          </p:cNvSpPr>
          <p:nvPr>
            <p:ph type="ctrTitle"/>
          </p:nvPr>
        </p:nvSpPr>
        <p:spPr>
          <a:xfrm>
            <a:off x="685800" y="2286000"/>
            <a:ext cx="7772400" cy="1143000"/>
          </a:xfrm>
          <a:prstGeom prst="rect">
            <a:avLst/>
          </a:prstGeom>
          <a:noFill/>
          <a:ln w="9525">
            <a:noFill/>
          </a:ln>
        </p:spPr>
        <p:txBody>
          <a:bodyPr anchor="ctr" anchorCtr="0"/>
          <a:lstStyle>
            <a:lvl1pPr lvl="0">
              <a:buClrTx/>
              <a:buSzTx/>
              <a:buFontTx/>
              <a:defRPr/>
            </a:lvl1pPr>
          </a:lstStyle>
          <a:p>
            <a:pPr lvl="0"/>
            <a:r>
              <a:rPr lang="zh-CN" altLang="en-US" dirty="0"/>
              <a:t>单击此处编辑母版标题样式</a:t>
            </a:r>
            <a:endParaRPr lang="zh-CN" altLang="en-US" dirty="0"/>
          </a:p>
        </p:txBody>
      </p:sp>
      <p:sp>
        <p:nvSpPr>
          <p:cNvPr id="317443" name="副标题 317442"/>
          <p:cNvSpPr>
            <a:spLocks noGrp="1" noRot="1"/>
          </p:cNvSpPr>
          <p:nvPr>
            <p:ph type="subTitle" idx="1"/>
          </p:nvPr>
        </p:nvSpPr>
        <p:spPr>
          <a:xfrm>
            <a:off x="1371600" y="3886200"/>
            <a:ext cx="6400800" cy="1752600"/>
          </a:xfrm>
          <a:prstGeom prst="rect">
            <a:avLst/>
          </a:prstGeom>
          <a:noFill/>
          <a:ln w="9525">
            <a:noFill/>
          </a:ln>
        </p:spPr>
        <p:txBody>
          <a:bodyPr anchor="t" anchorCtr="0"/>
          <a:lstStyle>
            <a:lvl1pPr marL="0" lvl="0" indent="0" algn="ctr">
              <a:buClr>
                <a:schemeClr val="hlink"/>
              </a:buClr>
              <a:buSzPct val="75000"/>
              <a:buFont typeface="Wingdings" panose="05000000000000000000" pitchFamily="2" charset="2"/>
              <a:buNone/>
              <a:defRPr/>
            </a:lvl1pPr>
            <a:lvl2pPr marL="457200" lvl="1" indent="0" algn="ctr">
              <a:buClr>
                <a:schemeClr val="accent2"/>
              </a:buClr>
              <a:buSzPct val="85000"/>
              <a:buFont typeface="Wingdings" panose="05000000000000000000" pitchFamily="2" charset="2"/>
              <a:buNone/>
              <a:defRPr/>
            </a:lvl2pPr>
            <a:lvl3pPr marL="914400" lvl="2" indent="0" algn="ctr">
              <a:buClr>
                <a:schemeClr val="hlink"/>
              </a:buClr>
              <a:buSzPct val="85000"/>
              <a:buFont typeface="Wingdings" panose="05000000000000000000" pitchFamily="2" charset="2"/>
              <a:buNone/>
              <a:defRPr/>
            </a:lvl3pPr>
            <a:lvl4pPr marL="1371600" lvl="3" indent="0" algn="ctr">
              <a:buClr>
                <a:schemeClr val="accent2"/>
              </a:buClr>
              <a:buSzPct val="90000"/>
              <a:buFont typeface="Wingdings" panose="05000000000000000000" pitchFamily="2" charset="2"/>
              <a:buNone/>
              <a:defRPr/>
            </a:lvl4pPr>
            <a:lvl5pPr marL="1828800" lvl="4" indent="0" algn="ctr">
              <a:buClr>
                <a:schemeClr val="hlink"/>
              </a:buClr>
              <a:buSzPct val="85000"/>
              <a:buFont typeface="Wingdings" panose="05000000000000000000" pitchFamily="2" charset="2"/>
              <a:buNone/>
              <a:defRPr/>
            </a:lvl5pPr>
          </a:lstStyle>
          <a:p>
            <a:pPr lvl="0"/>
            <a:r>
              <a:rPr lang="zh-CN" altLang="en-US" dirty="0"/>
              <a:t>单击此处编辑母版副标题样式</a:t>
            </a:r>
            <a:endParaRPr lang="zh-CN" altLang="en-US" dirty="0"/>
          </a:p>
        </p:txBody>
      </p:sp>
      <p:sp>
        <p:nvSpPr>
          <p:cNvPr id="317444" name="日期占位符 317443"/>
          <p:cNvSpPr>
            <a:spLocks noGrp="1"/>
          </p:cNvSpPr>
          <p:nvPr>
            <p:ph type="dt" sz="half" idx="2"/>
          </p:nvPr>
        </p:nvSpPr>
        <p:spPr>
          <a:xfrm>
            <a:off x="301625" y="6245225"/>
            <a:ext cx="2289175" cy="476250"/>
          </a:xfrm>
          <a:prstGeom prst="rect">
            <a:avLst/>
          </a:prstGeom>
          <a:noFill/>
          <a:ln w="9525">
            <a:noFill/>
          </a:ln>
        </p:spPr>
        <p:txBody>
          <a:bodyPr anchor="t" anchorCtr="0"/>
          <a:lstStyle>
            <a:lvl1pPr>
              <a:defRPr sz="1400">
                <a:latin typeface="Arial" panose="020B0604020202020204" pitchFamily="34" charset="0"/>
              </a:defRPr>
            </a:lvl1pPr>
          </a:lstStyle>
          <a:p>
            <a:endParaRPr lang="zh-CN" altLang="en-US" dirty="0">
              <a:latin typeface="Times New Roman" panose="02020603050405020304" pitchFamily="18" charset="0"/>
            </a:endParaRPr>
          </a:p>
        </p:txBody>
      </p:sp>
      <p:sp>
        <p:nvSpPr>
          <p:cNvPr id="317445" name="页脚占位符 317444"/>
          <p:cNvSpPr>
            <a:spLocks noGrp="1"/>
          </p:cNvSpPr>
          <p:nvPr>
            <p:ph type="ftr" sz="quarter" idx="3"/>
          </p:nvPr>
        </p:nvSpPr>
        <p:spPr>
          <a:xfrm>
            <a:off x="3124200" y="6245225"/>
            <a:ext cx="2895600" cy="476250"/>
          </a:xfrm>
          <a:prstGeom prst="rect">
            <a:avLst/>
          </a:prstGeom>
          <a:noFill/>
          <a:ln w="9525">
            <a:noFill/>
          </a:ln>
        </p:spPr>
        <p:txBody>
          <a:bodyPr anchor="t" anchorCtr="0"/>
          <a:lstStyle>
            <a:lvl1pPr algn="ctr">
              <a:defRPr sz="1400">
                <a:latin typeface="Arial" panose="020B0604020202020204" pitchFamily="34" charset="0"/>
              </a:defRPr>
            </a:lvl1pPr>
          </a:lstStyle>
          <a:p>
            <a:endParaRPr lang="zh-CN" altLang="en-US" dirty="0"/>
          </a:p>
        </p:txBody>
      </p:sp>
      <p:sp>
        <p:nvSpPr>
          <p:cNvPr id="317446" name="灯片编号占位符 317445"/>
          <p:cNvSpPr>
            <a:spLocks noGrp="1"/>
          </p:cNvSpPr>
          <p:nvPr>
            <p:ph type="sldNum" sz="quarter" idx="4"/>
          </p:nvPr>
        </p:nvSpPr>
        <p:spPr>
          <a:xfrm>
            <a:off x="6553200" y="6245225"/>
            <a:ext cx="2289175" cy="476250"/>
          </a:xfrm>
          <a:prstGeom prst="rect">
            <a:avLst/>
          </a:prstGeom>
          <a:noFill/>
          <a:ln w="9525">
            <a:noFill/>
          </a:ln>
        </p:spPr>
        <p:txBody>
          <a:bodyPr anchor="t" anchorCtr="0"/>
          <a:lstStyle>
            <a:lvl1pPr algn="r">
              <a:defRPr sz="1400">
                <a:latin typeface="Arial" panose="020B0604020202020204" pitchFamily="34" charset="0"/>
              </a:defRPr>
            </a:lvl1pPr>
          </a:lstStyle>
          <a:p>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8" cy="5489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609600"/>
            <a:ext cx="6281784" cy="54895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01625" y="609600"/>
            <a:ext cx="8540750" cy="54895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latin typeface="Times New Roman" panose="02020603050405020304" pitchFamily="18" charset="0"/>
            </a:endParaRPr>
          </a:p>
        </p:txBody>
      </p:sp>
      <p:sp>
        <p:nvSpPr>
          <p:cNvPr id="4" name="页脚占位符 3"/>
          <p:cNvSpPr>
            <a:spLocks noGrp="1"/>
          </p:cNvSpPr>
          <p:nvPr>
            <p:ph type="ftr" sz="quarter" idx="11"/>
          </p:nvPr>
        </p:nvSpPr>
        <p:spPr/>
        <p:txBody>
          <a:bodyPr/>
          <a:lstStyle/>
          <a:p>
            <a:pPr lvl="0"/>
            <a:endParaRPr lang="zh-CN" altLang="en-US" dirty="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461010" y="989330"/>
            <a:ext cx="4710430" cy="521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1625" y="1905000"/>
            <a:ext cx="4184968" cy="41941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7408" y="1905000"/>
            <a:ext cx="4184968" cy="41941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8" name="页脚占位符 7"/>
          <p:cNvSpPr>
            <a:spLocks noGrp="1"/>
          </p:cNvSpPr>
          <p:nvPr>
            <p:ph type="ftr" sz="quarter" idx="11"/>
          </p:nvPr>
        </p:nvSpPr>
        <p:spPr/>
        <p:txBody>
          <a:bodyPr/>
          <a:lstStyle/>
          <a:p>
            <a:pPr lvl="0"/>
            <a:endParaRPr lang="zh-CN" altLang="en-US" dirty="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4" name="页脚占位符 3"/>
          <p:cNvSpPr>
            <a:spLocks noGrp="1"/>
          </p:cNvSpPr>
          <p:nvPr>
            <p:ph type="ftr" sz="quarter" idx="11"/>
          </p:nvPr>
        </p:nvSpPr>
        <p:spPr/>
        <p:txBody>
          <a:bodyPr/>
          <a:lstStyle/>
          <a:p>
            <a:pPr lvl="0"/>
            <a:endParaRPr lang="zh-CN" altLang="en-US" dirty="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3" name="页脚占位符 2"/>
          <p:cNvSpPr>
            <a:spLocks noGrp="1"/>
          </p:cNvSpPr>
          <p:nvPr>
            <p:ph type="ftr" sz="quarter" idx="11"/>
          </p:nvPr>
        </p:nvSpPr>
        <p:spPr/>
        <p:txBody>
          <a:bodyPr/>
          <a:lstStyle/>
          <a:p>
            <a:pPr lvl="0"/>
            <a:endParaRPr lang="zh-CN" altLang="en-US" dirty="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png"/><Relationship Id="rId15" Type="http://schemas.openxmlformats.org/officeDocument/2006/relationships/image" Target="../media/image2.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p:sp>
        <p:nvSpPr>
          <p:cNvPr id="316418" name="标题 316417"/>
          <p:cNvSpPr>
            <a:spLocks noGrp="1" noRot="1"/>
          </p:cNvSpPr>
          <p:nvPr>
            <p:ph type="title"/>
          </p:nvPr>
        </p:nvSpPr>
        <p:spPr>
          <a:xfrm>
            <a:off x="301625" y="609600"/>
            <a:ext cx="854075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16419" name="文本占位符 316418"/>
          <p:cNvSpPr>
            <a:spLocks noGrp="1" noRot="1"/>
          </p:cNvSpPr>
          <p:nvPr>
            <p:ph type="body" idx="1"/>
          </p:nvPr>
        </p:nvSpPr>
        <p:spPr>
          <a:xfrm>
            <a:off x="301625" y="1905000"/>
            <a:ext cx="8540750" cy="419417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16420" name="日期占位符 316419"/>
          <p:cNvSpPr>
            <a:spLocks noGrp="1"/>
          </p:cNvSpPr>
          <p:nvPr>
            <p:ph type="dt" sz="half" idx="2"/>
          </p:nvPr>
        </p:nvSpPr>
        <p:spPr>
          <a:xfrm>
            <a:off x="301625" y="6245225"/>
            <a:ext cx="2289175" cy="476250"/>
          </a:xfrm>
          <a:prstGeom prst="rect">
            <a:avLst/>
          </a:prstGeom>
          <a:noFill/>
          <a:ln w="9525">
            <a:noFill/>
          </a:ln>
        </p:spPr>
        <p:txBody>
          <a:bodyPr/>
          <a:lstStyle>
            <a:lvl1pPr>
              <a:defRPr sz="1400">
                <a:latin typeface="Arial" panose="020B0604020202020204" pitchFamily="34" charset="0"/>
              </a:defRPr>
            </a:lvl1pPr>
          </a:lstStyle>
          <a:p>
            <a:pPr lvl="0"/>
            <a:fld id="{BB962C8B-B14F-4D97-AF65-F5344CB8AC3E}" type="datetime1">
              <a:rPr lang="zh-CN" altLang="en-US" dirty="0"/>
            </a:fld>
            <a:endParaRPr lang="zh-CN" altLang="en-US" dirty="0">
              <a:latin typeface="Times New Roman" panose="02020603050405020304" pitchFamily="18" charset="0"/>
            </a:endParaRPr>
          </a:p>
        </p:txBody>
      </p:sp>
      <p:sp>
        <p:nvSpPr>
          <p:cNvPr id="316421" name="页脚占位符 316420"/>
          <p:cNvSpPr>
            <a:spLocks noGrp="1"/>
          </p:cNvSpPr>
          <p:nvPr>
            <p:ph type="ftr" sz="quarter" idx="3"/>
          </p:nvPr>
        </p:nvSpPr>
        <p:spPr>
          <a:xfrm>
            <a:off x="3124200" y="6245225"/>
            <a:ext cx="2895600" cy="476250"/>
          </a:xfrm>
          <a:prstGeom prst="rect">
            <a:avLst/>
          </a:prstGeom>
          <a:noFill/>
          <a:ln w="9525">
            <a:noFill/>
          </a:ln>
        </p:spPr>
        <p:txBody>
          <a:bodyPr/>
          <a:lstStyle>
            <a:lvl1pPr algn="ctr">
              <a:defRPr sz="1400">
                <a:latin typeface="Arial" panose="020B0604020202020204" pitchFamily="34" charset="0"/>
              </a:defRPr>
            </a:lvl1pPr>
          </a:lstStyle>
          <a:p>
            <a:pPr lvl="0"/>
            <a:endParaRPr lang="zh-CN" altLang="en-US" dirty="0"/>
          </a:p>
        </p:txBody>
      </p:sp>
      <p:sp>
        <p:nvSpPr>
          <p:cNvPr id="316422" name="灯片编号占位符 316421"/>
          <p:cNvSpPr>
            <a:spLocks noGrp="1"/>
          </p:cNvSpPr>
          <p:nvPr>
            <p:ph type="sldNum" sz="quarter" idx="4"/>
          </p:nvPr>
        </p:nvSpPr>
        <p:spPr>
          <a:xfrm>
            <a:off x="6553200" y="6245225"/>
            <a:ext cx="2289175" cy="476250"/>
          </a:xfrm>
          <a:prstGeom prst="rect">
            <a:avLst/>
          </a:prstGeom>
          <a:noFill/>
          <a:ln w="9525">
            <a:noFill/>
          </a:ln>
        </p:spPr>
        <p:txBody>
          <a:bodyPr/>
          <a:lstStyle>
            <a:lvl1pPr algn="r">
              <a:defRPr sz="1400">
                <a:latin typeface="Arial" panose="020B0604020202020204" pitchFamily="34" charset="0"/>
              </a:defRPr>
            </a:lvl1pPr>
          </a:lstStyle>
          <a:p>
            <a:pPr lvl="0"/>
            <a:fld id="{9A0DB2DC-4C9A-4742-B13C-FB6460FD3503}" type="slidenum">
              <a:rPr lang="zh-CN" altLang="en-US" dirty="0"/>
            </a:fld>
            <a:endParaRPr lang="zh-CN" altLang="en-US" dirty="0">
              <a:latin typeface="Times New Roman" panose="02020603050405020304" pitchFamily="18" charset="0"/>
            </a:endParaRPr>
          </a:p>
        </p:txBody>
      </p:sp>
      <p:pic>
        <p:nvPicPr>
          <p:cNvPr id="8" name="图片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99856" y="73326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3.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6.wmf"/><Relationship Id="rId1"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7.wmf"/><Relationship Id="rId1" Type="http://schemas.openxmlformats.org/officeDocument/2006/relationships/oleObject" Target="../embeddings/oleObject2.bin"/></Relationships>
</file>

<file path=ppt/slides/_rels/slide57.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8.wmf"/><Relationship Id="rId1" Type="http://schemas.openxmlformats.org/officeDocument/2006/relationships/oleObject" Target="../embeddings/oleObject3.bin"/></Relationships>
</file>

<file path=ppt/slides/_rels/slide58.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10.jpeg"/><Relationship Id="rId4" Type="http://schemas.openxmlformats.org/officeDocument/2006/relationships/tags" Target="../tags/tag16.xml"/><Relationship Id="rId3" Type="http://schemas.openxmlformats.org/officeDocument/2006/relationships/image" Target="../media/image9.jpeg"/><Relationship Id="rId2" Type="http://schemas.openxmlformats.org/officeDocument/2006/relationships/tags" Target="../tags/tag15.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92" name="标题 3091"/>
          <p:cNvSpPr>
            <a:spLocks noGrp="1" noRot="1"/>
          </p:cNvSpPr>
          <p:nvPr>
            <p:ph type="title"/>
          </p:nvPr>
        </p:nvSpPr>
        <p:spPr>
          <a:xfrm>
            <a:off x="1043623" y="1268730"/>
            <a:ext cx="7772400" cy="2976563"/>
          </a:xfrm>
          <a:ln/>
        </p:spPr>
        <p:txBody>
          <a:bodyPr anchor="ctr" anchorCtr="0"/>
          <a:p>
            <a:br>
              <a:rPr lang="en-US" altLang="zh-CN" sz="4800" b="1">
                <a:solidFill>
                  <a:srgbClr val="FF3300"/>
                </a:solidFill>
              </a:rPr>
            </a:br>
            <a:r>
              <a:rPr lang="en-US" altLang="zh-CN" sz="4800" b="1">
                <a:solidFill>
                  <a:srgbClr val="FF3300"/>
                </a:solidFill>
              </a:rPr>
              <a:t>CNC</a:t>
            </a:r>
            <a:r>
              <a:rPr lang="zh-CN" altLang="en-US" sz="4800" b="1" dirty="0">
                <a:solidFill>
                  <a:srgbClr val="FF3300"/>
                </a:solidFill>
              </a:rPr>
              <a:t>员工上岗培训</a:t>
            </a:r>
            <a:br>
              <a:rPr lang="zh-CN" altLang="en-US" sz="4800" b="1" dirty="0">
                <a:solidFill>
                  <a:srgbClr val="FF3300"/>
                </a:solidFill>
              </a:rPr>
            </a:br>
            <a:endParaRPr lang="zh-CN" altLang="en-US" sz="4800" b="1">
              <a:solidFill>
                <a:srgbClr val="FF3300"/>
              </a:solidFill>
            </a:endParaRPr>
          </a:p>
        </p:txBody>
      </p:sp>
      <p:sp>
        <p:nvSpPr>
          <p:cNvPr id="3093" name="文本框 3092"/>
          <p:cNvSpPr txBox="1"/>
          <p:nvPr/>
        </p:nvSpPr>
        <p:spPr>
          <a:xfrm>
            <a:off x="2362200" y="1905000"/>
            <a:ext cx="3825875" cy="457200"/>
          </a:xfrm>
          <a:prstGeom prst="rect">
            <a:avLst/>
          </a:prstGeom>
          <a:noFill/>
          <a:ln w="9525">
            <a:noFill/>
          </a:ln>
        </p:spPr>
        <p:txBody>
          <a:bodyPr>
            <a:spAutoFit/>
          </a:bodyPr>
          <a:p>
            <a:endParaRPr sz="2400" dirty="0">
              <a:latin typeface="Times New Roman" panose="02020603050405020304" pitchFamily="18" charset="0"/>
            </a:endParaRPr>
          </a:p>
        </p:txBody>
      </p:sp>
      <p:sp>
        <p:nvSpPr>
          <p:cNvPr id="3" name="文本框 2" descr="7b0a2020202022776f7264617274223a20227b5c2269645c223a32353030343531362c5c227469645c223a31333439377d220a7d0a"/>
          <p:cNvSpPr txBox="1"/>
          <p:nvPr>
            <p:custDataLst>
              <p:tags r:id="rId1"/>
            </p:custDataLst>
          </p:nvPr>
        </p:nvSpPr>
        <p:spPr>
          <a:xfrm>
            <a:off x="6084729" y="398563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747229" y="492158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3"/>
            </p:custDataLst>
          </p:nvPr>
        </p:nvSpPr>
        <p:spPr>
          <a:xfrm>
            <a:off x="6679565" y="492204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4"/>
            </p:custDataLst>
          </p:nvPr>
        </p:nvSpPr>
        <p:spPr>
          <a:xfrm>
            <a:off x="7611901" y="492158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标题 147457"/>
          <p:cNvSpPr>
            <a:spLocks noGrp="1" noRot="1"/>
          </p:cNvSpPr>
          <p:nvPr>
            <p:ph type="title"/>
          </p:nvPr>
        </p:nvSpPr>
        <p:spPr>
          <a:ln/>
        </p:spPr>
        <p:txBody>
          <a:bodyPr anchor="ctr" anchorCtr="0"/>
          <a:p>
            <a:r>
              <a:rPr lang="zh-CN" altLang="en-US" dirty="0"/>
              <a:t>不定期检查内容及要求</a:t>
            </a:r>
            <a:endParaRPr lang="zh-CN" altLang="en-US" dirty="0"/>
          </a:p>
        </p:txBody>
      </p:sp>
      <p:sp>
        <p:nvSpPr>
          <p:cNvPr id="147459" name="文本占位符 147458"/>
          <p:cNvSpPr>
            <a:spLocks noGrp="1" noRot="1"/>
          </p:cNvSpPr>
          <p:nvPr>
            <p:ph type="body" idx="1"/>
          </p:nvPr>
        </p:nvSpPr>
        <p:spPr>
          <a:ln/>
        </p:spPr>
        <p:txBody>
          <a:bodyPr/>
          <a:p>
            <a:r>
              <a:rPr lang="en-US" altLang="zh-CN"/>
              <a:t>1.</a:t>
            </a:r>
            <a:r>
              <a:rPr lang="zh-CN" altLang="en-US" dirty="0"/>
              <a:t>切削液箱	检查液面高度，切削液液面浮油多时需要清除掉。</a:t>
            </a:r>
            <a:endParaRPr lang="zh-CN" altLang="en-US"/>
          </a:p>
          <a:p>
            <a:r>
              <a:rPr lang="en-US" altLang="zh-CN"/>
              <a:t>2.</a:t>
            </a:r>
            <a:r>
              <a:rPr lang="zh-CN" altLang="en-US" dirty="0"/>
              <a:t>清理废油池	及时取走废油池中废油，以免外溢</a:t>
            </a:r>
            <a:endParaRPr lang="zh-CN" altLang="en-US" dirty="0"/>
          </a:p>
          <a:p>
            <a:r>
              <a:rPr lang="en-US" altLang="zh-CN"/>
              <a:t>3.</a:t>
            </a:r>
            <a:r>
              <a:rPr lang="zh-CN" altLang="en-US" dirty="0"/>
              <a:t>调整主轴驱动带松紧	按机床说明书调整</a:t>
            </a:r>
            <a:endParaRPr lang="zh-CN" altLang="en-US" dirty="0"/>
          </a:p>
          <a:p>
            <a:endParaRPr lang="zh-CN" alt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标题 155649"/>
          <p:cNvSpPr>
            <a:spLocks noGrp="1" noRot="1"/>
          </p:cNvSpPr>
          <p:nvPr>
            <p:ph type="title"/>
          </p:nvPr>
        </p:nvSpPr>
        <p:spPr>
          <a:ln/>
        </p:spPr>
        <p:txBody>
          <a:bodyPr anchor="ctr" anchorCtr="0"/>
          <a:p>
            <a:r>
              <a:rPr lang="zh-CN" altLang="en-US" dirty="0"/>
              <a:t>数控机床操作规程 </a:t>
            </a:r>
            <a:endParaRPr lang="zh-CN" altLang="en-US" dirty="0"/>
          </a:p>
        </p:txBody>
      </p:sp>
      <p:sp>
        <p:nvSpPr>
          <p:cNvPr id="155651" name="文本占位符 155650"/>
          <p:cNvSpPr>
            <a:spLocks noGrp="1" noRot="1"/>
          </p:cNvSpPr>
          <p:nvPr>
            <p:ph type="body" idx="1"/>
          </p:nvPr>
        </p:nvSpPr>
        <p:spPr>
          <a:ln/>
        </p:spPr>
        <p:txBody>
          <a:bodyPr/>
          <a:p>
            <a:r>
              <a:rPr lang="zh-CN" altLang="en-US" dirty="0"/>
              <a:t>目的：规定了数控操作员日常工作的内容和工作程序，为了有效规范和管理公司数控操作员职责。</a:t>
            </a:r>
            <a:endParaRPr lang="zh-CN" altLang="en-US" dirty="0"/>
          </a:p>
          <a:p>
            <a:r>
              <a:rPr lang="zh-CN" altLang="en-US" dirty="0"/>
              <a:t>定义：数控操作员是指经过掊训或持上岗证直接上岗的进行数控 操作的员工。</a:t>
            </a:r>
            <a:endParaRPr lang="zh-CN" alt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标题 161793"/>
          <p:cNvSpPr>
            <a:spLocks noGrp="1" noRot="1"/>
          </p:cNvSpPr>
          <p:nvPr>
            <p:ph type="title"/>
          </p:nvPr>
        </p:nvSpPr>
        <p:spPr>
          <a:ln/>
        </p:spPr>
        <p:txBody>
          <a:bodyPr anchor="ctr" anchorCtr="0"/>
          <a:p>
            <a:r>
              <a:rPr lang="zh-CN" altLang="en-US" dirty="0"/>
              <a:t>操作者能独立上岗的条件 </a:t>
            </a:r>
            <a:endParaRPr lang="zh-CN" altLang="en-US" dirty="0"/>
          </a:p>
        </p:txBody>
      </p:sp>
      <p:sp>
        <p:nvSpPr>
          <p:cNvPr id="161795" name="文本占位符 161794"/>
          <p:cNvSpPr>
            <a:spLocks noGrp="1" noRot="1"/>
          </p:cNvSpPr>
          <p:nvPr>
            <p:ph type="body" idx="1"/>
          </p:nvPr>
        </p:nvSpPr>
        <p:spPr>
          <a:ln/>
        </p:spPr>
        <p:txBody>
          <a:bodyPr/>
          <a:p>
            <a:pPr marL="609600" indent="-609600">
              <a:lnSpc>
                <a:spcPct val="90000"/>
              </a:lnSpc>
            </a:pPr>
            <a:r>
              <a:rPr lang="en-US" altLang="zh-CN" sz="2400"/>
              <a:t>1.</a:t>
            </a:r>
            <a:r>
              <a:rPr lang="zh-CN" altLang="en-US" sz="2400" dirty="0"/>
              <a:t>能根据产品订单进行</a:t>
            </a:r>
            <a:r>
              <a:rPr lang="en-US" altLang="zh-CN" sz="2400"/>
              <a:t>ERP</a:t>
            </a:r>
            <a:r>
              <a:rPr lang="zh-CN" altLang="en-US" sz="2400" dirty="0"/>
              <a:t>图纸查询；并能看懂图纸。</a:t>
            </a:r>
            <a:endParaRPr lang="zh-CN" altLang="en-US" sz="2400" dirty="0"/>
          </a:p>
          <a:p>
            <a:pPr marL="609600" indent="-609600">
              <a:lnSpc>
                <a:spcPct val="90000"/>
              </a:lnSpc>
            </a:pPr>
            <a:r>
              <a:rPr lang="en-US" altLang="zh-CN" sz="2400"/>
              <a:t>2.</a:t>
            </a:r>
            <a:r>
              <a:rPr lang="zh-CN" altLang="en-US" sz="2400" dirty="0"/>
              <a:t>明确机床各操作按键的具体作用和看懂程序；</a:t>
            </a:r>
            <a:endParaRPr lang="zh-CN" altLang="en-US" sz="2400" dirty="0"/>
          </a:p>
          <a:p>
            <a:pPr marL="609600" indent="-609600">
              <a:lnSpc>
                <a:spcPct val="90000"/>
              </a:lnSpc>
            </a:pPr>
            <a:r>
              <a:rPr lang="en-US" altLang="zh-CN" sz="2400"/>
              <a:t>3.</a:t>
            </a:r>
            <a:r>
              <a:rPr lang="zh-CN" altLang="en-US" sz="2400" dirty="0"/>
              <a:t>能根据程序，明确产品的加工工艺流程；</a:t>
            </a:r>
            <a:endParaRPr lang="zh-CN" altLang="en-US" sz="2400" dirty="0"/>
          </a:p>
          <a:p>
            <a:pPr marL="609600" indent="-609600">
              <a:lnSpc>
                <a:spcPct val="90000"/>
              </a:lnSpc>
            </a:pPr>
            <a:r>
              <a:rPr lang="en-US" altLang="zh-CN" sz="2400"/>
              <a:t>4.</a:t>
            </a:r>
            <a:r>
              <a:rPr lang="zh-CN" altLang="en-US" sz="2400" dirty="0"/>
              <a:t>能根据程序的注释或刀具卡进行正确的刀具安装；</a:t>
            </a:r>
            <a:endParaRPr lang="zh-CN" altLang="en-US" sz="2400" dirty="0"/>
          </a:p>
          <a:p>
            <a:pPr marL="609600" indent="-609600">
              <a:lnSpc>
                <a:spcPct val="90000"/>
              </a:lnSpc>
            </a:pPr>
            <a:r>
              <a:rPr lang="en-US" altLang="zh-CN" sz="2400"/>
              <a:t>5.</a:t>
            </a:r>
            <a:r>
              <a:rPr lang="zh-CN" altLang="en-US" sz="2400" dirty="0"/>
              <a:t>根据程序，能知道程序的工作坐标零点的位置所在，并能根据零件的伸出长度变化作出相应的调整；</a:t>
            </a:r>
            <a:endParaRPr lang="zh-CN" altLang="en-US" sz="2400" dirty="0"/>
          </a:p>
          <a:p>
            <a:pPr marL="609600" indent="-609600">
              <a:lnSpc>
                <a:spcPct val="90000"/>
              </a:lnSpc>
            </a:pPr>
            <a:r>
              <a:rPr lang="en-US" altLang="zh-CN" sz="2400"/>
              <a:t>6.</a:t>
            </a:r>
            <a:r>
              <a:rPr lang="zh-CN" altLang="en-US" sz="2400" dirty="0"/>
              <a:t>加工过程中，能根据突发情况作出紧急调整，</a:t>
            </a:r>
            <a:endParaRPr lang="zh-CN" altLang="en-US" sz="2400" dirty="0"/>
          </a:p>
          <a:p>
            <a:pPr marL="609600" indent="-609600">
              <a:lnSpc>
                <a:spcPct val="90000"/>
              </a:lnSpc>
            </a:pPr>
            <a:r>
              <a:rPr lang="en-US" altLang="zh-CN" sz="2400"/>
              <a:t>7.</a:t>
            </a:r>
            <a:r>
              <a:rPr lang="zh-CN" altLang="en-US" sz="2400" dirty="0"/>
              <a:t>正确使用检测量具。</a:t>
            </a:r>
            <a:endParaRPr lang="zh-CN" altLang="en-US" sz="24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标题 162817"/>
          <p:cNvSpPr>
            <a:spLocks noGrp="1" noRot="1"/>
          </p:cNvSpPr>
          <p:nvPr>
            <p:ph type="title"/>
          </p:nvPr>
        </p:nvSpPr>
        <p:spPr>
          <a:ln/>
        </p:spPr>
        <p:txBody>
          <a:bodyPr anchor="ctr" anchorCtr="0"/>
          <a:p>
            <a:r>
              <a:rPr lang="zh-CN" altLang="en-US" dirty="0"/>
              <a:t>工作程序</a:t>
            </a:r>
            <a:endParaRPr lang="zh-CN" altLang="en-US" dirty="0"/>
          </a:p>
        </p:txBody>
      </p:sp>
      <p:sp>
        <p:nvSpPr>
          <p:cNvPr id="162819" name="文本占位符 162818"/>
          <p:cNvSpPr>
            <a:spLocks noGrp="1" noRot="1"/>
          </p:cNvSpPr>
          <p:nvPr>
            <p:ph type="body" idx="1"/>
          </p:nvPr>
        </p:nvSpPr>
        <p:spPr>
          <a:ln/>
        </p:spPr>
        <p:txBody>
          <a:bodyPr/>
          <a:p>
            <a:pPr>
              <a:lnSpc>
                <a:spcPct val="80000"/>
              </a:lnSpc>
            </a:pPr>
            <a:r>
              <a:rPr lang="zh-CN" altLang="en-US" sz="2000" dirty="0"/>
              <a:t>一．加工前认真做到</a:t>
            </a:r>
            <a:r>
              <a:rPr lang="en-US" altLang="zh-CN" sz="2000"/>
              <a:t>:</a:t>
            </a:r>
            <a:endParaRPr lang="en-US" altLang="zh-CN" sz="2000"/>
          </a:p>
          <a:p>
            <a:pPr>
              <a:lnSpc>
                <a:spcPct val="80000"/>
              </a:lnSpc>
            </a:pPr>
            <a:r>
              <a:rPr lang="zh-CN" altLang="en-US" sz="2000" dirty="0"/>
              <a:t>仔细阅读交班记录</a:t>
            </a:r>
            <a:r>
              <a:rPr lang="en-US" altLang="zh-CN" sz="2000"/>
              <a:t>,</a:t>
            </a:r>
            <a:r>
              <a:rPr lang="zh-CN" altLang="en-US" sz="2000" dirty="0"/>
              <a:t>了解上一班机床的运转情况和存在问题</a:t>
            </a:r>
            <a:r>
              <a:rPr lang="en-US" altLang="zh-CN" sz="2000"/>
              <a:t>.</a:t>
            </a:r>
            <a:endParaRPr lang="en-US" altLang="zh-CN" sz="2000"/>
          </a:p>
          <a:p>
            <a:pPr>
              <a:lnSpc>
                <a:spcPct val="80000"/>
              </a:lnSpc>
            </a:pPr>
            <a:r>
              <a:rPr lang="zh-CN" altLang="en-US" sz="2000" dirty="0"/>
              <a:t>检查机床、导轨有及各主要光滑动面，如有障碍物、工具、铁屑、杂质等，必须清理，擦试干净、上油。发现异常及时通知领导，并作好记录。</a:t>
            </a:r>
            <a:endParaRPr lang="zh-CN" altLang="en-US" sz="2000" dirty="0"/>
          </a:p>
          <a:p>
            <a:pPr>
              <a:lnSpc>
                <a:spcPct val="80000"/>
              </a:lnSpc>
            </a:pPr>
            <a:r>
              <a:rPr lang="zh-CN" altLang="en-US" sz="2000" dirty="0"/>
              <a:t>检查机械、液压、气动等装置应齐全完好。</a:t>
            </a:r>
            <a:endParaRPr lang="zh-CN" altLang="en-US" sz="2000" dirty="0"/>
          </a:p>
          <a:p>
            <a:pPr>
              <a:lnSpc>
                <a:spcPct val="80000"/>
              </a:lnSpc>
            </a:pPr>
            <a:r>
              <a:rPr lang="zh-CN" altLang="en-US" sz="2000" dirty="0"/>
              <a:t>检查润滑系统储油部位的油量应符合规定，按润湿指示图规定作人工加油或手动打油。</a:t>
            </a:r>
            <a:endParaRPr lang="zh-CN" altLang="en-US" sz="2000" dirty="0"/>
          </a:p>
          <a:p>
            <a:pPr>
              <a:lnSpc>
                <a:spcPct val="80000"/>
              </a:lnSpc>
            </a:pPr>
            <a:r>
              <a:rPr lang="zh-CN" altLang="en-US" sz="2000" dirty="0"/>
              <a:t>确认一切正常后，方可开机工作。凡交接班的设备，待交接班清楚后，交班人方可离去。凡隔班接班的设备，如发现上一班有严重违犯操作规程现象，必须通知车间负责人，作好记录。</a:t>
            </a:r>
            <a:endParaRPr lang="zh-CN" altLang="en-US" sz="2000" dirty="0"/>
          </a:p>
          <a:p>
            <a:pPr>
              <a:lnSpc>
                <a:spcPct val="80000"/>
              </a:lnSpc>
            </a:pPr>
            <a:r>
              <a:rPr lang="zh-CN" altLang="en-US" sz="2000" dirty="0"/>
              <a:t>根据生产下达任务，仔细核对图纸、刀具、程序是否正确。</a:t>
            </a:r>
            <a:endParaRPr lang="zh-CN" altLang="en-US" sz="20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1" name="文本占位符 165890"/>
          <p:cNvSpPr>
            <a:spLocks noGrp="1" noRot="1"/>
          </p:cNvSpPr>
          <p:nvPr>
            <p:ph type="body" idx="1"/>
          </p:nvPr>
        </p:nvSpPr>
        <p:spPr>
          <a:xfrm>
            <a:off x="468313" y="981075"/>
            <a:ext cx="7989887" cy="5114925"/>
          </a:xfrm>
          <a:ln/>
        </p:spPr>
        <p:txBody>
          <a:bodyPr/>
          <a:p>
            <a:pPr>
              <a:lnSpc>
                <a:spcPct val="80000"/>
              </a:lnSpc>
            </a:pPr>
            <a:r>
              <a:rPr lang="zh-CN" altLang="en-US" sz="2000" dirty="0"/>
              <a:t>二．工作中认真做到：</a:t>
            </a:r>
            <a:endParaRPr lang="zh-CN" altLang="en-US" sz="2000" dirty="0"/>
          </a:p>
          <a:p>
            <a:pPr>
              <a:lnSpc>
                <a:spcPct val="80000"/>
              </a:lnSpc>
            </a:pPr>
            <a:r>
              <a:rPr lang="en-US" altLang="zh-CN" sz="2000"/>
              <a:t>1</a:t>
            </a:r>
            <a:r>
              <a:rPr lang="zh-CN" altLang="en-US" sz="2000" dirty="0"/>
              <a:t>．在明确工艺要求的前提下，认真负责地进行零件的加工，确保所加工零件符合工艺要求。</a:t>
            </a:r>
            <a:endParaRPr lang="zh-CN" altLang="en-US" sz="2000" dirty="0"/>
          </a:p>
          <a:p>
            <a:pPr>
              <a:lnSpc>
                <a:spcPct val="80000"/>
              </a:lnSpc>
            </a:pPr>
            <a:r>
              <a:rPr lang="en-US" altLang="zh-CN" sz="2000"/>
              <a:t>2</a:t>
            </a:r>
            <a:r>
              <a:rPr lang="zh-CN" altLang="en-US" sz="2000" dirty="0"/>
              <a:t>．工作装夹正确、紧固牢靠。刀具装置合理，无干涉。</a:t>
            </a:r>
            <a:endParaRPr lang="zh-CN" altLang="en-US" sz="2000" dirty="0"/>
          </a:p>
          <a:p>
            <a:pPr>
              <a:lnSpc>
                <a:spcPct val="80000"/>
              </a:lnSpc>
            </a:pPr>
            <a:r>
              <a:rPr lang="en-US" altLang="zh-CN" sz="2000"/>
              <a:t>3</a:t>
            </a:r>
            <a:r>
              <a:rPr lang="zh-CN" altLang="en-US" sz="2000" dirty="0"/>
              <a:t>．加工初始时必须将快速移动倍率打在</a:t>
            </a:r>
            <a:r>
              <a:rPr lang="en-US" altLang="zh-CN" sz="2000"/>
              <a:t>5%</a:t>
            </a:r>
            <a:r>
              <a:rPr lang="zh-CN" altLang="en-US" sz="2000" dirty="0"/>
              <a:t>上进行单步加工。</a:t>
            </a:r>
            <a:endParaRPr lang="zh-CN" altLang="en-US" sz="2000" dirty="0"/>
          </a:p>
          <a:p>
            <a:pPr>
              <a:lnSpc>
                <a:spcPct val="80000"/>
              </a:lnSpc>
            </a:pPr>
            <a:r>
              <a:rPr lang="en-US" altLang="zh-CN" sz="2000"/>
              <a:t>4</a:t>
            </a:r>
            <a:r>
              <a:rPr lang="zh-CN" altLang="en-US" sz="2000" dirty="0"/>
              <a:t>．加工完成，自检合格后，方可下机。</a:t>
            </a:r>
            <a:endParaRPr lang="zh-CN" altLang="en-US" sz="2000" dirty="0"/>
          </a:p>
          <a:p>
            <a:pPr>
              <a:lnSpc>
                <a:spcPct val="80000"/>
              </a:lnSpc>
            </a:pPr>
            <a:r>
              <a:rPr lang="en-US" altLang="zh-CN" sz="2000"/>
              <a:t>5</a:t>
            </a:r>
            <a:r>
              <a:rPr lang="zh-CN" altLang="en-US" sz="2000" dirty="0"/>
              <a:t>．生产过程中，按程序规定进行加工，根据情况加大进给速度、转速、切削量。</a:t>
            </a:r>
            <a:endParaRPr lang="zh-CN" altLang="en-US" sz="2000" dirty="0"/>
          </a:p>
          <a:p>
            <a:pPr>
              <a:lnSpc>
                <a:spcPct val="80000"/>
              </a:lnSpc>
            </a:pPr>
            <a:r>
              <a:rPr lang="en-US" altLang="zh-CN" sz="2000"/>
              <a:t>6</a:t>
            </a:r>
            <a:r>
              <a:rPr lang="zh-CN" altLang="en-US" sz="2000" dirty="0"/>
              <a:t>．人工测量尺寸应在切削终止，刀具退离工件后，方可进行。</a:t>
            </a:r>
            <a:endParaRPr lang="zh-CN" altLang="en-US" sz="2000" dirty="0"/>
          </a:p>
          <a:p>
            <a:pPr>
              <a:lnSpc>
                <a:spcPct val="80000"/>
              </a:lnSpc>
            </a:pPr>
            <a:r>
              <a:rPr lang="en-US" altLang="zh-CN" sz="2000"/>
              <a:t>7</a:t>
            </a:r>
            <a:r>
              <a:rPr lang="zh-CN" altLang="en-US" sz="2000" dirty="0"/>
              <a:t>．经常清除机床上的铁屑、油污，保持导轨面、滑动面、转动面、和工作台清洁。</a:t>
            </a:r>
            <a:endParaRPr lang="zh-CN" altLang="en-US" sz="2000" dirty="0"/>
          </a:p>
          <a:p>
            <a:pPr>
              <a:lnSpc>
                <a:spcPct val="80000"/>
              </a:lnSpc>
            </a:pPr>
            <a:r>
              <a:rPr lang="en-US" altLang="zh-CN" sz="2000"/>
              <a:t>8</a:t>
            </a:r>
            <a:r>
              <a:rPr lang="zh-CN" altLang="en-US" sz="2000" dirty="0"/>
              <a:t>．密切注意机床运转情况，润滑情况，如发现动作失灵、震动、发热、噪音、导味、机床报警等异常现象，应立即停机检查，排除故障后，方可继续工作。</a:t>
            </a:r>
            <a:endParaRPr lang="zh-CN" altLang="en-US" sz="2000" dirty="0"/>
          </a:p>
          <a:p>
            <a:pPr>
              <a:lnSpc>
                <a:spcPct val="80000"/>
              </a:lnSpc>
            </a:pPr>
            <a:r>
              <a:rPr lang="en-US" altLang="zh-CN" sz="2000"/>
              <a:t>9</a:t>
            </a:r>
            <a:r>
              <a:rPr lang="zh-CN" altLang="en-US" sz="2000" dirty="0"/>
              <a:t>．机床发生事故时应立即按总停按钮，报告负责人分析处理。</a:t>
            </a:r>
            <a:endParaRPr lang="zh-CN" altLang="en-US" sz="2000"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5" name="文本占位符 166914"/>
          <p:cNvSpPr>
            <a:spLocks noGrp="1" noRot="1"/>
          </p:cNvSpPr>
          <p:nvPr>
            <p:ph type="body" idx="1"/>
          </p:nvPr>
        </p:nvSpPr>
        <p:spPr>
          <a:xfrm>
            <a:off x="685800" y="1125538"/>
            <a:ext cx="7772400" cy="4970462"/>
          </a:xfrm>
          <a:ln/>
        </p:spPr>
        <p:txBody>
          <a:bodyPr/>
          <a:p>
            <a:r>
              <a:rPr lang="zh-CN" altLang="en-US" sz="2000" dirty="0"/>
              <a:t>三．工作后认真做到：</a:t>
            </a:r>
            <a:endParaRPr lang="zh-CN" altLang="en-US" sz="2000" dirty="0"/>
          </a:p>
          <a:p>
            <a:r>
              <a:rPr lang="en-US" altLang="zh-CN" sz="2000" dirty="0"/>
              <a:t>1</a:t>
            </a:r>
            <a:r>
              <a:rPr lang="zh-CN" altLang="en-US" sz="2000" dirty="0"/>
              <a:t>．清扫铁屑，打扫工作现场，认真擦净机床。</a:t>
            </a:r>
            <a:endParaRPr lang="zh-CN" altLang="en-US" sz="2000" dirty="0"/>
          </a:p>
          <a:p>
            <a:r>
              <a:rPr lang="en-US" altLang="zh-CN" sz="2000"/>
              <a:t>2</a:t>
            </a:r>
            <a:r>
              <a:rPr lang="zh-CN" altLang="en-US" sz="2000" dirty="0"/>
              <a:t>．切断电源、气源。</a:t>
            </a:r>
            <a:endParaRPr lang="zh-CN" altLang="en-US" sz="2000" dirty="0"/>
          </a:p>
          <a:p>
            <a:r>
              <a:rPr lang="en-US" altLang="zh-CN" sz="2000" dirty="0"/>
              <a:t>3</a:t>
            </a:r>
            <a:r>
              <a:rPr lang="zh-CN" altLang="en-US" sz="2000" dirty="0"/>
              <a:t>．认真将班中发现的机床问题，填到交接班记录本上，做好交班记录。</a:t>
            </a:r>
            <a:endParaRPr lang="zh-CN" altLang="en-US" sz="2000"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1490" name="标题 191489"/>
          <p:cNvSpPr>
            <a:spLocks noGrp="1" noRot="1"/>
          </p:cNvSpPr>
          <p:nvPr>
            <p:ph type="title"/>
          </p:nvPr>
        </p:nvSpPr>
        <p:spPr>
          <a:ln/>
        </p:spPr>
        <p:txBody>
          <a:bodyPr anchor="ctr" anchorCtr="0"/>
          <a:p>
            <a:r>
              <a:rPr lang="zh-CN" altLang="en-US" dirty="0"/>
              <a:t>操作员加工产品时具体要求</a:t>
            </a:r>
            <a:endParaRPr lang="zh-CN" altLang="en-US" dirty="0"/>
          </a:p>
        </p:txBody>
      </p:sp>
      <p:sp>
        <p:nvSpPr>
          <p:cNvPr id="191492" name="文本占位符 191491"/>
          <p:cNvSpPr>
            <a:spLocks noGrp="1" noRot="1"/>
          </p:cNvSpPr>
          <p:nvPr>
            <p:ph type="body" idx="1"/>
          </p:nvPr>
        </p:nvSpPr>
        <p:spPr>
          <a:ln/>
        </p:spPr>
        <p:txBody>
          <a:bodyPr/>
          <a:p>
            <a:pPr>
              <a:lnSpc>
                <a:spcPct val="90000"/>
              </a:lnSpc>
            </a:pPr>
            <a:r>
              <a:rPr lang="zh-CN" altLang="en-US" sz="3600" dirty="0">
                <a:ea typeface="隶书" pitchFamily="49" charset="-122"/>
              </a:rPr>
              <a:t>开机</a:t>
            </a:r>
            <a:endParaRPr lang="zh-CN" altLang="en-US" sz="3600" dirty="0">
              <a:ea typeface="隶书" pitchFamily="49" charset="-122"/>
            </a:endParaRPr>
          </a:p>
          <a:p>
            <a:pPr>
              <a:lnSpc>
                <a:spcPct val="90000"/>
              </a:lnSpc>
            </a:pPr>
            <a:r>
              <a:rPr lang="zh-CN" altLang="en-US" dirty="0"/>
              <a:t>首先查阅上一班交接记录，确定机床状态良好后方可开机。</a:t>
            </a:r>
            <a:endParaRPr lang="zh-CN" altLang="en-US" dirty="0"/>
          </a:p>
          <a:p>
            <a:pPr>
              <a:lnSpc>
                <a:spcPct val="90000"/>
              </a:lnSpc>
            </a:pPr>
            <a:r>
              <a:rPr lang="zh-CN" altLang="en-US" b="1" dirty="0">
                <a:ea typeface="隶书" pitchFamily="49" charset="-122"/>
              </a:rPr>
              <a:t>每次交接接加工前准备</a:t>
            </a:r>
            <a:r>
              <a:rPr lang="zh-CN" altLang="en-US" dirty="0">
                <a:ea typeface="隶书" pitchFamily="49" charset="-122"/>
              </a:rPr>
              <a:t>：</a:t>
            </a:r>
            <a:endParaRPr lang="zh-CN" altLang="en-US" dirty="0">
              <a:ea typeface="隶书" pitchFamily="49" charset="-122"/>
            </a:endParaRPr>
          </a:p>
          <a:p>
            <a:pPr>
              <a:lnSpc>
                <a:spcPct val="90000"/>
              </a:lnSpc>
            </a:pPr>
            <a:r>
              <a:rPr lang="en-US" altLang="zh-CN"/>
              <a:t>1.</a:t>
            </a:r>
            <a:r>
              <a:rPr lang="zh-CN" altLang="en-US" dirty="0"/>
              <a:t>按各机床的要求进行工作准备。检查机床各项状态参数，确保机床的运转状态良好；</a:t>
            </a:r>
            <a:endParaRPr lang="zh-CN" altLang="en-US" dirty="0"/>
          </a:p>
          <a:p>
            <a:pPr>
              <a:lnSpc>
                <a:spcPct val="90000"/>
              </a:lnSpc>
            </a:pPr>
            <a:r>
              <a:rPr lang="en-US" altLang="zh-CN"/>
              <a:t>2</a:t>
            </a:r>
            <a:r>
              <a:rPr lang="zh-CN" altLang="en-US" dirty="0"/>
              <a:t>．核对刀具补偿值是否正确；</a:t>
            </a:r>
            <a:endParaRPr lang="zh-CN" altLang="en-US" dirty="0"/>
          </a:p>
          <a:p>
            <a:pPr>
              <a:lnSpc>
                <a:spcPct val="90000"/>
              </a:lnSpc>
            </a:pPr>
            <a:r>
              <a:rPr lang="en-US" altLang="zh-CN"/>
              <a:t>3</a:t>
            </a:r>
            <a:r>
              <a:rPr lang="zh-CN" altLang="en-US" dirty="0"/>
              <a:t>．检查程序号是否正确。</a:t>
            </a:r>
            <a:endParaRPr lang="zh-CN" altLang="en-US" dirty="0"/>
          </a:p>
          <a:p>
            <a:pPr>
              <a:lnSpc>
                <a:spcPct val="90000"/>
              </a:lnSpc>
              <a:buNone/>
            </a:pPr>
            <a:endParaRPr lang="zh-CN" alt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2515" name="文本占位符 192514"/>
          <p:cNvSpPr>
            <a:spLocks noGrp="1" noRot="1"/>
          </p:cNvSpPr>
          <p:nvPr>
            <p:ph type="body" idx="1"/>
          </p:nvPr>
        </p:nvSpPr>
        <p:spPr>
          <a:xfrm>
            <a:off x="323850" y="1052513"/>
            <a:ext cx="7772400" cy="4968875"/>
          </a:xfrm>
          <a:ln/>
        </p:spPr>
        <p:txBody>
          <a:bodyPr/>
          <a:p>
            <a:pPr>
              <a:lnSpc>
                <a:spcPct val="90000"/>
              </a:lnSpc>
            </a:pPr>
            <a:r>
              <a:rPr lang="zh-CN" altLang="en-US" b="1" dirty="0">
                <a:latin typeface="隶书" pitchFamily="49" charset="-122"/>
                <a:ea typeface="隶书" pitchFamily="49" charset="-122"/>
              </a:rPr>
              <a:t>首件的加工和检验</a:t>
            </a:r>
            <a:r>
              <a:rPr lang="en-US" altLang="zh-CN" b="1">
                <a:latin typeface="隶书" pitchFamily="49" charset="-122"/>
                <a:ea typeface="隶书" pitchFamily="49" charset="-122"/>
              </a:rPr>
              <a:t>:</a:t>
            </a:r>
            <a:endParaRPr lang="en-US" altLang="zh-CN">
              <a:latin typeface="隶书" pitchFamily="49" charset="-122"/>
              <a:ea typeface="隶书" pitchFamily="49" charset="-122"/>
            </a:endParaRPr>
          </a:p>
          <a:p>
            <a:pPr>
              <a:lnSpc>
                <a:spcPct val="90000"/>
              </a:lnSpc>
            </a:pPr>
            <a:r>
              <a:rPr lang="zh-CN" altLang="en-US" sz="2400" dirty="0"/>
              <a:t>明确工艺要求的前提下，认真负责地进行零件的首件加工，确保所加工零件符合工艺要求。</a:t>
            </a:r>
            <a:endParaRPr lang="zh-CN" altLang="en-US" sz="2400" dirty="0"/>
          </a:p>
          <a:p>
            <a:pPr>
              <a:lnSpc>
                <a:spcPct val="90000"/>
              </a:lnSpc>
            </a:pPr>
            <a:r>
              <a:rPr lang="zh-CN" altLang="en-US" sz="2400"/>
              <a:t> </a:t>
            </a:r>
            <a:r>
              <a:rPr lang="zh-CN" altLang="en-US" sz="2400" dirty="0"/>
              <a:t>确定工件毛坯的伸出长度是否正确。</a:t>
            </a:r>
            <a:endParaRPr lang="zh-CN" altLang="en-US" sz="2400" dirty="0"/>
          </a:p>
          <a:p>
            <a:pPr>
              <a:lnSpc>
                <a:spcPct val="90000"/>
              </a:lnSpc>
            </a:pPr>
            <a:r>
              <a:rPr lang="zh-CN" altLang="en-US" sz="2400" dirty="0"/>
              <a:t>首件加工时必须将快速移动倍率打在</a:t>
            </a:r>
            <a:r>
              <a:rPr lang="en-US" altLang="zh-CN" sz="2400"/>
              <a:t>5%</a:t>
            </a:r>
            <a:r>
              <a:rPr lang="zh-CN" altLang="en-US" sz="2400" dirty="0"/>
              <a:t>上并进行单步加工。</a:t>
            </a:r>
            <a:endParaRPr lang="zh-CN" altLang="en-US" sz="2400" dirty="0"/>
          </a:p>
          <a:p>
            <a:pPr>
              <a:lnSpc>
                <a:spcPct val="90000"/>
              </a:lnSpc>
            </a:pPr>
            <a:r>
              <a:rPr lang="zh-CN" altLang="en-US" sz="2400" dirty="0"/>
              <a:t>首件加工完成，自检合格后，填写</a:t>
            </a:r>
            <a:r>
              <a:rPr lang="zh-CN" altLang="en-US" sz="2400"/>
              <a:t>〈</a:t>
            </a:r>
            <a:r>
              <a:rPr lang="zh-CN" altLang="en-US" sz="2400" dirty="0"/>
              <a:t>零件加工首检单</a:t>
            </a:r>
            <a:r>
              <a:rPr lang="zh-CN" altLang="en-US" sz="2400"/>
              <a:t>〉</a:t>
            </a:r>
            <a:r>
              <a:rPr lang="zh-CN" altLang="en-US" sz="2400" dirty="0"/>
              <a:t>和零件一起交检验复检。首检合格后方可生产。</a:t>
            </a:r>
            <a:endParaRPr lang="zh-CN" altLang="en-US" sz="2400" dirty="0"/>
          </a:p>
          <a:p>
            <a:pPr>
              <a:lnSpc>
                <a:spcPct val="90000"/>
              </a:lnSpc>
            </a:pPr>
            <a:r>
              <a:rPr lang="zh-CN" altLang="en-US" sz="2400" dirty="0"/>
              <a:t>首检需要检尺寸范围</a:t>
            </a:r>
            <a:r>
              <a:rPr lang="en-US" altLang="zh-CN" sz="2400"/>
              <a:t>: </a:t>
            </a:r>
            <a:r>
              <a:rPr lang="zh-CN" altLang="en-US" sz="2400" dirty="0"/>
              <a:t>除本工序加工的尺寸外</a:t>
            </a:r>
            <a:r>
              <a:rPr lang="en-US" altLang="zh-CN" sz="2400"/>
              <a:t>,</a:t>
            </a:r>
            <a:r>
              <a:rPr lang="zh-CN" altLang="en-US" sz="2400" dirty="0"/>
              <a:t>还有与之相关的尺寸</a:t>
            </a:r>
            <a:r>
              <a:rPr lang="en-US" altLang="zh-CN" sz="2400"/>
              <a:t>.( </a:t>
            </a:r>
            <a:r>
              <a:rPr lang="zh-CN" altLang="en-US" sz="2400" dirty="0"/>
              <a:t>相关的尺寸包括本工序加工影响到上序尺寸和装夹部分有可能导致变形的尺寸</a:t>
            </a:r>
            <a:r>
              <a:rPr lang="en-US" altLang="zh-CN" sz="2400"/>
              <a:t>)</a:t>
            </a:r>
            <a:r>
              <a:rPr lang="zh-CN" altLang="en-US" sz="2400" dirty="0"/>
              <a:t>这些尺寸不管公差大小都在首检的检验范围之内</a:t>
            </a:r>
            <a:r>
              <a:rPr lang="en-US" altLang="zh-CN" sz="2400"/>
              <a:t>.</a:t>
            </a:r>
            <a:endParaRPr lang="en-US" altLang="zh-CN" sz="240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9" name="文本占位符 193538"/>
          <p:cNvSpPr>
            <a:spLocks noGrp="1" noRot="1"/>
          </p:cNvSpPr>
          <p:nvPr>
            <p:ph type="body" idx="1"/>
          </p:nvPr>
        </p:nvSpPr>
        <p:spPr>
          <a:xfrm>
            <a:off x="685800" y="908050"/>
            <a:ext cx="7772400" cy="5187950"/>
          </a:xfrm>
          <a:ln/>
        </p:spPr>
        <p:txBody>
          <a:bodyPr/>
          <a:p>
            <a:pPr>
              <a:buNone/>
            </a:pPr>
            <a:r>
              <a:rPr lang="zh-CN" altLang="en-US" b="1" dirty="0"/>
              <a:t>生产过程中操作员应作的各项记录和事件</a:t>
            </a:r>
            <a:r>
              <a:rPr lang="en-US" altLang="zh-CN" b="1"/>
              <a:t>:</a:t>
            </a:r>
            <a:endParaRPr lang="en-US" altLang="zh-CN"/>
          </a:p>
          <a:p>
            <a:r>
              <a:rPr lang="en-US" altLang="zh-CN"/>
              <a:t>1</a:t>
            </a:r>
            <a:r>
              <a:rPr lang="zh-CN" altLang="en-US" dirty="0"/>
              <a:t>．按要求填写</a:t>
            </a:r>
            <a:r>
              <a:rPr lang="zh-CN" altLang="en-US"/>
              <a:t>〈</a:t>
            </a:r>
            <a:r>
              <a:rPr lang="zh-CN" altLang="en-US" dirty="0"/>
              <a:t>零件加工首检单</a:t>
            </a:r>
            <a:r>
              <a:rPr lang="zh-CN" altLang="en-US"/>
              <a:t>〉</a:t>
            </a:r>
            <a:r>
              <a:rPr lang="zh-CN" altLang="en-US" dirty="0"/>
              <a:t>；</a:t>
            </a:r>
            <a:endParaRPr lang="zh-CN" altLang="en-US" dirty="0"/>
          </a:p>
          <a:p>
            <a:r>
              <a:rPr lang="en-US" altLang="zh-CN"/>
              <a:t>2</a:t>
            </a:r>
            <a:r>
              <a:rPr lang="zh-CN" altLang="en-US" dirty="0"/>
              <a:t>．在加工过程中随时检验加工出来产品；</a:t>
            </a:r>
            <a:endParaRPr lang="zh-CN" altLang="en-US" dirty="0"/>
          </a:p>
          <a:p>
            <a:r>
              <a:rPr lang="en-US" altLang="zh-CN"/>
              <a:t>3</a:t>
            </a:r>
            <a:r>
              <a:rPr lang="zh-CN" altLang="en-US" dirty="0"/>
              <a:t>．按要求填写</a:t>
            </a:r>
            <a:r>
              <a:rPr lang="zh-CN" altLang="en-US"/>
              <a:t>〈</a:t>
            </a:r>
            <a:r>
              <a:rPr lang="zh-CN" altLang="en-US" dirty="0"/>
              <a:t>交接班记录</a:t>
            </a:r>
            <a:r>
              <a:rPr lang="zh-CN" altLang="en-US"/>
              <a:t>〉</a:t>
            </a:r>
            <a:r>
              <a:rPr lang="zh-CN" altLang="en-US" dirty="0"/>
              <a:t>；</a:t>
            </a:r>
            <a:endParaRPr lang="zh-CN" altLang="en-US" dirty="0"/>
          </a:p>
          <a:p>
            <a:r>
              <a:rPr lang="en-US" altLang="zh-CN"/>
              <a:t>4</a:t>
            </a:r>
            <a:r>
              <a:rPr lang="zh-CN" altLang="en-US" dirty="0"/>
              <a:t>．下班后清理机床并打扫周围环境卫生；</a:t>
            </a:r>
            <a:endParaRPr lang="zh-CN" altLang="en-US" dirty="0"/>
          </a:p>
          <a:p>
            <a:r>
              <a:rPr lang="en-US" altLang="zh-CN"/>
              <a:t>5</a:t>
            </a:r>
            <a:r>
              <a:rPr lang="zh-CN" altLang="en-US" dirty="0"/>
              <a:t>．关掉车间照明电源与供气系统。</a:t>
            </a:r>
            <a:endParaRPr lang="zh-CN" alt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2" name="标题 194561"/>
          <p:cNvSpPr>
            <a:spLocks noGrp="1" noRot="1"/>
          </p:cNvSpPr>
          <p:nvPr>
            <p:ph type="title"/>
          </p:nvPr>
        </p:nvSpPr>
        <p:spPr>
          <a:ln/>
        </p:spPr>
        <p:txBody>
          <a:bodyPr anchor="ctr" anchorCtr="0"/>
          <a:p>
            <a:r>
              <a:rPr lang="zh-CN" altLang="en-US" dirty="0"/>
              <a:t>技术方面知识</a:t>
            </a:r>
            <a:endParaRPr lang="zh-CN" altLang="en-US" dirty="0"/>
          </a:p>
        </p:txBody>
      </p:sp>
      <p:sp>
        <p:nvSpPr>
          <p:cNvPr id="194563" name="文本占位符 194562"/>
          <p:cNvSpPr>
            <a:spLocks noGrp="1" noRot="1"/>
          </p:cNvSpPr>
          <p:nvPr>
            <p:ph type="body" idx="1"/>
          </p:nvPr>
        </p:nvSpPr>
        <p:spPr>
          <a:ln/>
        </p:spPr>
        <p:txBody>
          <a:bodyPr/>
          <a:p>
            <a:r>
              <a:rPr lang="zh-CN" altLang="en-US" b="1" dirty="0">
                <a:latin typeface="宋体" panose="02010600030101010101" pitchFamily="2" charset="-122"/>
              </a:rPr>
              <a:t>对刀操作过程中需注意的</a:t>
            </a:r>
            <a:endParaRPr lang="zh-CN" altLang="en-US" b="1" dirty="0">
              <a:latin typeface="宋体" panose="02010600030101010101" pitchFamily="2" charset="-122"/>
            </a:endParaRPr>
          </a:p>
          <a:p>
            <a:r>
              <a:rPr lang="zh-CN" altLang="en-US" b="1" dirty="0"/>
              <a:t>刀具补偿值的输入和修改</a:t>
            </a:r>
            <a:r>
              <a:rPr lang="zh-CN" altLang="en-US" dirty="0"/>
              <a:t> </a:t>
            </a:r>
            <a:endParaRPr lang="zh-CN" altLang="en-US" dirty="0"/>
          </a:p>
          <a:p>
            <a:r>
              <a:rPr lang="zh-CN" altLang="en-US" b="1" dirty="0"/>
              <a:t>设备安全操作加工</a:t>
            </a:r>
            <a:endParaRPr lang="zh-CN" altLang="en-US" b="1" dirty="0"/>
          </a:p>
          <a:p>
            <a:r>
              <a:rPr lang="zh-CN" altLang="en-US" b="1" dirty="0"/>
              <a:t>程序里面的一些常用注释</a:t>
            </a:r>
            <a:endParaRPr lang="zh-CN" altLang="en-US" b="1" dirty="0"/>
          </a:p>
          <a:p>
            <a:r>
              <a:rPr lang="zh-CN" altLang="en-US" b="1" dirty="0"/>
              <a:t>数车程序段头注解</a:t>
            </a:r>
            <a:r>
              <a:rPr lang="zh-CN" altLang="en-US" dirty="0"/>
              <a:t> </a:t>
            </a:r>
            <a:endParaRPr lang="zh-CN"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535" y="1714500"/>
            <a:ext cx="597535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9856" y="73326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8658" name="标题 198657"/>
          <p:cNvSpPr>
            <a:spLocks noGrp="1" noRot="1"/>
          </p:cNvSpPr>
          <p:nvPr>
            <p:ph type="title"/>
          </p:nvPr>
        </p:nvSpPr>
        <p:spPr>
          <a:ln/>
        </p:spPr>
        <p:txBody>
          <a:bodyPr anchor="ctr" anchorCtr="0"/>
          <a:p>
            <a:r>
              <a:rPr lang="zh-CN" altLang="en-US" b="1" dirty="0"/>
              <a:t>对刀注意事项</a:t>
            </a:r>
            <a:r>
              <a:rPr lang="zh-CN" altLang="en-US" dirty="0"/>
              <a:t> </a:t>
            </a:r>
            <a:endParaRPr lang="zh-CN" altLang="en-US" dirty="0"/>
          </a:p>
        </p:txBody>
      </p:sp>
      <p:sp>
        <p:nvSpPr>
          <p:cNvPr id="198659" name="文本占位符 198658"/>
          <p:cNvSpPr>
            <a:spLocks noGrp="1" noRot="1"/>
          </p:cNvSpPr>
          <p:nvPr>
            <p:ph type="body" idx="1"/>
          </p:nvPr>
        </p:nvSpPr>
        <p:spPr>
          <a:ln/>
        </p:spPr>
        <p:txBody>
          <a:bodyPr/>
          <a:p>
            <a:pPr>
              <a:lnSpc>
                <a:spcPct val="80000"/>
              </a:lnSpc>
              <a:buNone/>
            </a:pPr>
            <a:r>
              <a:rPr lang="zh-CN" altLang="en-US" sz="2800" dirty="0"/>
              <a:t>在对刀操作过程中需注意以下问题： </a:t>
            </a:r>
            <a:endParaRPr lang="zh-CN" altLang="en-US" sz="2800" dirty="0"/>
          </a:p>
          <a:p>
            <a:pPr>
              <a:lnSpc>
                <a:spcPct val="80000"/>
              </a:lnSpc>
            </a:pPr>
            <a:r>
              <a:rPr lang="zh-CN" altLang="en-US" sz="2800" dirty="0"/>
              <a:t>（ </a:t>
            </a:r>
            <a:r>
              <a:rPr lang="en-US" altLang="zh-CN" sz="2800"/>
              <a:t>1 </a:t>
            </a:r>
            <a:r>
              <a:rPr lang="zh-CN" altLang="en-US" sz="2800" dirty="0"/>
              <a:t>）根据加工要求采用正确的对刀工具，控制对刀误差； </a:t>
            </a:r>
            <a:endParaRPr lang="zh-CN" altLang="en-US" sz="2800" dirty="0"/>
          </a:p>
          <a:p>
            <a:pPr>
              <a:lnSpc>
                <a:spcPct val="80000"/>
              </a:lnSpc>
            </a:pPr>
            <a:r>
              <a:rPr lang="zh-CN" altLang="en-US" sz="2800" dirty="0"/>
              <a:t>（ </a:t>
            </a:r>
            <a:r>
              <a:rPr lang="en-US" altLang="zh-CN" sz="2800"/>
              <a:t>2 </a:t>
            </a:r>
            <a:r>
              <a:rPr lang="zh-CN" altLang="en-US" sz="2800" dirty="0"/>
              <a:t>）在对刀过程中，可通过改变微调进给量来提高对刀精度；在快速移动主轴时</a:t>
            </a:r>
            <a:r>
              <a:rPr lang="en-US" altLang="zh-CN" sz="2800"/>
              <a:t>,</a:t>
            </a:r>
            <a:r>
              <a:rPr lang="zh-CN" altLang="en-US" sz="2800" dirty="0"/>
              <a:t>尽量不要用</a:t>
            </a:r>
            <a:r>
              <a:rPr lang="en-US" altLang="zh-CN" sz="2800"/>
              <a:t>1.00</a:t>
            </a:r>
            <a:r>
              <a:rPr lang="zh-CN" altLang="en-US" sz="2800" dirty="0"/>
              <a:t>变微调那一挡</a:t>
            </a:r>
            <a:r>
              <a:rPr lang="en-US" altLang="zh-CN" sz="2800"/>
              <a:t>,</a:t>
            </a:r>
            <a:r>
              <a:rPr lang="zh-CN" altLang="en-US" sz="2800" dirty="0"/>
              <a:t>太快不好控制</a:t>
            </a:r>
            <a:r>
              <a:rPr lang="en-US" altLang="zh-CN" sz="2800"/>
              <a:t>, </a:t>
            </a:r>
            <a:r>
              <a:rPr lang="zh-CN" altLang="en-US" sz="2800" dirty="0"/>
              <a:t>避免发生碰撞危险</a:t>
            </a:r>
            <a:r>
              <a:rPr lang="en-US" altLang="zh-CN" sz="2800"/>
              <a:t>.</a:t>
            </a:r>
            <a:endParaRPr lang="en-US" altLang="zh-CN" sz="2800"/>
          </a:p>
          <a:p>
            <a:pPr>
              <a:lnSpc>
                <a:spcPct val="80000"/>
              </a:lnSpc>
            </a:pPr>
            <a:r>
              <a:rPr lang="zh-CN" altLang="en-US" sz="2800" dirty="0"/>
              <a:t>（ </a:t>
            </a:r>
            <a:r>
              <a:rPr lang="en-US" altLang="zh-CN" sz="2800"/>
              <a:t>3 </a:t>
            </a:r>
            <a:r>
              <a:rPr lang="zh-CN" altLang="en-US" sz="2800" dirty="0"/>
              <a:t>）对刀时需小心谨慎操作，尤其要注意移动方向，避免发生碰撞危险； </a:t>
            </a:r>
            <a:endParaRPr lang="zh-CN" altLang="en-US" sz="2800" dirty="0"/>
          </a:p>
          <a:p>
            <a:pPr>
              <a:lnSpc>
                <a:spcPct val="80000"/>
              </a:lnSpc>
            </a:pPr>
            <a:r>
              <a:rPr lang="zh-CN" altLang="en-US" sz="2800" dirty="0"/>
              <a:t>（ </a:t>
            </a:r>
            <a:r>
              <a:rPr lang="en-US" altLang="zh-CN" sz="2800"/>
              <a:t>4 </a:t>
            </a:r>
            <a:r>
              <a:rPr lang="zh-CN" altLang="en-US" sz="2800" dirty="0"/>
              <a:t>）对刀数据一定要存入与程序对应的存储地址，防止因调用错误而产生严重后果。</a:t>
            </a:r>
            <a:endParaRPr lang="zh-CN" altLang="en-US" sz="2800"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9682" name="标题 199681"/>
          <p:cNvSpPr>
            <a:spLocks noGrp="1" noRot="1"/>
          </p:cNvSpPr>
          <p:nvPr>
            <p:ph type="title"/>
          </p:nvPr>
        </p:nvSpPr>
        <p:spPr>
          <a:ln/>
        </p:spPr>
        <p:txBody>
          <a:bodyPr anchor="ctr" anchorCtr="0"/>
          <a:p>
            <a:r>
              <a:rPr lang="zh-CN" altLang="en-US" b="1" dirty="0"/>
              <a:t>刀具补偿值的输入和修改</a:t>
            </a:r>
            <a:r>
              <a:rPr lang="zh-CN" altLang="en-US" dirty="0"/>
              <a:t> </a:t>
            </a:r>
            <a:endParaRPr lang="zh-CN" altLang="en-US" dirty="0"/>
          </a:p>
        </p:txBody>
      </p:sp>
      <p:sp>
        <p:nvSpPr>
          <p:cNvPr id="199683" name="文本占位符 199682"/>
          <p:cNvSpPr>
            <a:spLocks noGrp="1" noRot="1"/>
          </p:cNvSpPr>
          <p:nvPr>
            <p:ph type="body" idx="1"/>
          </p:nvPr>
        </p:nvSpPr>
        <p:spPr>
          <a:ln/>
        </p:spPr>
        <p:txBody>
          <a:bodyPr/>
          <a:p>
            <a:r>
              <a:rPr lang="en-US" altLang="zh-CN" sz="2800"/>
              <a:t>1. </a:t>
            </a:r>
            <a:r>
              <a:rPr lang="zh-CN" altLang="en-US" sz="2800" dirty="0"/>
              <a:t>根据刀具的实际尺寸和位置，将刀具半径补偿值和刀具长度补偿值输入到与程序对应的存储位置。 </a:t>
            </a:r>
            <a:endParaRPr lang="zh-CN" altLang="en-US" sz="2800" dirty="0"/>
          </a:p>
          <a:p>
            <a:r>
              <a:rPr lang="en-US" altLang="zh-CN" sz="2800"/>
              <a:t>2. </a:t>
            </a:r>
            <a:r>
              <a:rPr lang="zh-CN" altLang="en-US" sz="2800" dirty="0"/>
              <a:t>需注意的是，补偿的数据正确性、符号正确性及数据所在地址正确性都将威胁到加工，从而导致撞车危险或加工报废</a:t>
            </a:r>
            <a:endParaRPr lang="zh-CN" altLang="en-US" sz="2800" dirty="0"/>
          </a:p>
          <a:p>
            <a:r>
              <a:rPr lang="en-US" altLang="zh-CN" sz="2800"/>
              <a:t>3. ****</a:t>
            </a:r>
            <a:r>
              <a:rPr lang="zh-CN" altLang="en-US" sz="2800" dirty="0"/>
              <a:t>刀具在使用过程中磨损后的刀具补偿必须要在磨损补偿刀补一栏里面进行补偿</a:t>
            </a:r>
            <a:r>
              <a:rPr lang="en-US" altLang="zh-CN" sz="2800"/>
              <a:t>.</a:t>
            </a:r>
            <a:r>
              <a:rPr lang="zh-CN" altLang="en-US" sz="2800" dirty="0"/>
              <a:t>不能在几何刀补一栏里面进行补偿</a:t>
            </a:r>
            <a:r>
              <a:rPr lang="en-US" altLang="zh-CN" sz="2800"/>
              <a:t>.****</a:t>
            </a:r>
            <a:endParaRPr lang="en-US" altLang="zh-CN" sz="280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0706" name="标题 200705"/>
          <p:cNvSpPr>
            <a:spLocks noGrp="1" noRot="1"/>
          </p:cNvSpPr>
          <p:nvPr>
            <p:ph type="title"/>
          </p:nvPr>
        </p:nvSpPr>
        <p:spPr>
          <a:ln/>
        </p:spPr>
        <p:txBody>
          <a:bodyPr anchor="ctr" anchorCtr="0"/>
          <a:p>
            <a:r>
              <a:rPr lang="zh-CN" altLang="en-US" b="1" dirty="0"/>
              <a:t>安全操作加工</a:t>
            </a:r>
            <a:endParaRPr lang="zh-CN" altLang="en-US" b="1" dirty="0"/>
          </a:p>
        </p:txBody>
      </p:sp>
      <p:sp>
        <p:nvSpPr>
          <p:cNvPr id="200707" name="文本占位符 200706"/>
          <p:cNvSpPr>
            <a:spLocks noGrp="1" noRot="1"/>
          </p:cNvSpPr>
          <p:nvPr>
            <p:ph type="body" idx="1"/>
          </p:nvPr>
        </p:nvSpPr>
        <p:spPr>
          <a:ln/>
        </p:spPr>
        <p:txBody>
          <a:bodyPr/>
          <a:p>
            <a:pPr>
              <a:lnSpc>
                <a:spcPct val="90000"/>
              </a:lnSpc>
            </a:pPr>
            <a:r>
              <a:rPr lang="en-US" altLang="zh-CN" sz="2800"/>
              <a:t>1. </a:t>
            </a:r>
            <a:r>
              <a:rPr lang="zh-CN" altLang="en-US" sz="2800" dirty="0"/>
              <a:t>利用机床自带的模拟显示功能</a:t>
            </a:r>
            <a:endParaRPr lang="zh-CN" altLang="en-US" sz="2800" dirty="0"/>
          </a:p>
          <a:p>
            <a:pPr>
              <a:lnSpc>
                <a:spcPct val="90000"/>
              </a:lnSpc>
              <a:buNone/>
            </a:pPr>
            <a:r>
              <a:rPr lang="zh-CN" altLang="en-US" sz="2800" dirty="0"/>
              <a:t>    当输入程序后，可以调用图形模拟显示功能，详细地观察刀具的运动轨迹，以便检查刀具与工件或夹具是否有可能碰撞</a:t>
            </a:r>
            <a:r>
              <a:rPr lang="en-US" altLang="zh-CN" sz="2800"/>
              <a:t>,</a:t>
            </a:r>
            <a:r>
              <a:rPr lang="zh-CN" altLang="en-US" sz="2800" dirty="0"/>
              <a:t>还有程序是否正确。</a:t>
            </a:r>
            <a:endParaRPr lang="zh-CN" altLang="en-US" sz="2800" dirty="0"/>
          </a:p>
          <a:p>
            <a:pPr>
              <a:lnSpc>
                <a:spcPct val="90000"/>
              </a:lnSpc>
            </a:pPr>
            <a:r>
              <a:rPr lang="en-US" altLang="zh-CN" sz="2800"/>
              <a:t>2. </a:t>
            </a:r>
            <a:r>
              <a:rPr lang="zh-CN" altLang="en-US" sz="2800" dirty="0"/>
              <a:t>坐标系、刀补的设置必须正确</a:t>
            </a:r>
            <a:endParaRPr lang="zh-CN" altLang="en-US" sz="2800" dirty="0"/>
          </a:p>
          <a:p>
            <a:pPr>
              <a:lnSpc>
                <a:spcPct val="90000"/>
              </a:lnSpc>
              <a:buNone/>
            </a:pPr>
            <a:r>
              <a:rPr lang="zh-CN" altLang="en-US" sz="2800" dirty="0"/>
              <a:t>    在启动机床时，一定要设置机床参考点。机床工作坐标系应与编程时保持一致，尤其是</a:t>
            </a:r>
            <a:r>
              <a:rPr lang="en-US" altLang="zh-CN" sz="2800"/>
              <a:t>Z</a:t>
            </a:r>
            <a:r>
              <a:rPr lang="zh-CN" altLang="en-US" sz="2800" dirty="0"/>
              <a:t>轴方向，如果出错，刀具与工件相碰的可能性就非常大。此外，刀具长度补偿的设置必须正确，否则，要么是空加工，要么是发生碰撞。 </a:t>
            </a:r>
            <a:endParaRPr lang="zh-CN" altLang="en-US" sz="2800"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1730" name="标题 201729"/>
          <p:cNvSpPr>
            <a:spLocks noGrp="1" noRot="1"/>
          </p:cNvSpPr>
          <p:nvPr>
            <p:ph type="title"/>
          </p:nvPr>
        </p:nvSpPr>
        <p:spPr>
          <a:ln/>
        </p:spPr>
        <p:txBody>
          <a:bodyPr anchor="ctr" anchorCtr="0"/>
          <a:p>
            <a:r>
              <a:rPr lang="zh-CN" altLang="en-US" b="1" dirty="0"/>
              <a:t>程序里面的一些常用注释</a:t>
            </a:r>
            <a:endParaRPr lang="zh-CN" altLang="en-US" b="1" dirty="0"/>
          </a:p>
        </p:txBody>
      </p:sp>
      <p:sp>
        <p:nvSpPr>
          <p:cNvPr id="201732" name="文本占位符 201731"/>
          <p:cNvSpPr>
            <a:spLocks noGrp="1" noRot="1"/>
          </p:cNvSpPr>
          <p:nvPr>
            <p:ph type="body" idx="1"/>
          </p:nvPr>
        </p:nvSpPr>
        <p:spPr>
          <a:ln/>
        </p:spPr>
        <p:txBody>
          <a:bodyPr/>
          <a:p>
            <a:pPr>
              <a:lnSpc>
                <a:spcPct val="80000"/>
              </a:lnSpc>
            </a:pPr>
            <a:r>
              <a:rPr lang="en-US" altLang="zh-CN" sz="1400"/>
              <a:t>%</a:t>
            </a:r>
            <a:endParaRPr lang="en-US" altLang="zh-CN" sz="1400"/>
          </a:p>
          <a:p>
            <a:pPr>
              <a:lnSpc>
                <a:spcPct val="80000"/>
              </a:lnSpc>
            </a:pPr>
            <a:r>
              <a:rPr lang="en-US" altLang="zh-CN" sz="1400"/>
              <a:t>O1394(23/508.1655.SEAT-OP30) -------------</a:t>
            </a:r>
            <a:r>
              <a:rPr lang="zh-CN" altLang="en-US" sz="1400" b="1" dirty="0"/>
              <a:t>程序号</a:t>
            </a:r>
            <a:r>
              <a:rPr lang="en-US" altLang="zh-CN" sz="1400" b="1"/>
              <a:t>. </a:t>
            </a:r>
            <a:r>
              <a:rPr lang="zh-CN" altLang="en-US" sz="1400" b="1" dirty="0"/>
              <a:t>产品型号</a:t>
            </a:r>
            <a:r>
              <a:rPr lang="en-US" altLang="zh-CN" sz="1400" b="1"/>
              <a:t>. 30</a:t>
            </a:r>
            <a:r>
              <a:rPr lang="zh-CN" altLang="en-US" sz="1400" b="1" dirty="0"/>
              <a:t>序 </a:t>
            </a:r>
            <a:endParaRPr lang="zh-CN" altLang="en-US" sz="1400" dirty="0"/>
          </a:p>
          <a:p>
            <a:pPr>
              <a:lnSpc>
                <a:spcPct val="80000"/>
              </a:lnSpc>
            </a:pPr>
            <a:r>
              <a:rPr lang="en-US" altLang="zh-CN" sz="1400"/>
              <a:t>(V-16-1394) ----------------------------------------</a:t>
            </a:r>
            <a:r>
              <a:rPr lang="zh-CN" altLang="en-US" sz="1400" b="1" dirty="0"/>
              <a:t>产品的图号</a:t>
            </a:r>
            <a:endParaRPr lang="zh-CN" altLang="en-US" sz="1400" dirty="0"/>
          </a:p>
          <a:p>
            <a:pPr>
              <a:lnSpc>
                <a:spcPct val="80000"/>
              </a:lnSpc>
            </a:pPr>
            <a:r>
              <a:rPr lang="en-US" altLang="zh-CN" sz="1400"/>
              <a:t>G90 G40 G49 G80 G17 --------------------------</a:t>
            </a:r>
            <a:r>
              <a:rPr lang="zh-CN" altLang="en-US" sz="1400" b="1" dirty="0"/>
              <a:t>这段代码是起保护作用</a:t>
            </a:r>
            <a:endParaRPr lang="zh-CN" altLang="en-US" sz="1400" dirty="0"/>
          </a:p>
          <a:p>
            <a:pPr>
              <a:lnSpc>
                <a:spcPct val="80000"/>
              </a:lnSpc>
            </a:pPr>
            <a:r>
              <a:rPr lang="en-US" altLang="zh-CN" sz="1400"/>
              <a:t>G91G28Z0</a:t>
            </a:r>
            <a:endParaRPr lang="en-US" altLang="zh-CN" sz="1400"/>
          </a:p>
          <a:p>
            <a:pPr>
              <a:lnSpc>
                <a:spcPct val="80000"/>
              </a:lnSpc>
            </a:pPr>
            <a:r>
              <a:rPr lang="en-US" altLang="zh-CN" sz="1400"/>
              <a:t>N1(CENTER DRILL)----------------------------</a:t>
            </a:r>
            <a:r>
              <a:rPr lang="zh-CN" altLang="en-US" sz="1400" b="1" dirty="0"/>
              <a:t>中心钻</a:t>
            </a:r>
            <a:endParaRPr lang="zh-CN" altLang="en-US" sz="1400" dirty="0"/>
          </a:p>
          <a:p>
            <a:pPr>
              <a:lnSpc>
                <a:spcPct val="80000"/>
              </a:lnSpc>
            </a:pPr>
            <a:r>
              <a:rPr lang="en-US" altLang="zh-CN" sz="1400"/>
              <a:t>G54</a:t>
            </a:r>
            <a:endParaRPr lang="en-US" altLang="zh-CN" sz="1400"/>
          </a:p>
          <a:p>
            <a:pPr>
              <a:lnSpc>
                <a:spcPct val="80000"/>
              </a:lnSpc>
            </a:pPr>
            <a:r>
              <a:rPr lang="en-US" altLang="zh-CN" sz="1400"/>
              <a:t>G91 G28 Z0.0</a:t>
            </a:r>
            <a:endParaRPr lang="en-US" altLang="zh-CN" sz="1400"/>
          </a:p>
          <a:p>
            <a:pPr>
              <a:lnSpc>
                <a:spcPct val="80000"/>
              </a:lnSpc>
            </a:pPr>
            <a:r>
              <a:rPr lang="en-US" altLang="zh-CN" sz="1400"/>
              <a:t>T10 M06</a:t>
            </a:r>
            <a:endParaRPr lang="en-US" altLang="zh-CN" sz="1400"/>
          </a:p>
          <a:p>
            <a:pPr>
              <a:lnSpc>
                <a:spcPct val="80000"/>
              </a:lnSpc>
            </a:pPr>
            <a:r>
              <a:rPr lang="en-US" altLang="zh-CN" sz="1400"/>
              <a:t>T9</a:t>
            </a:r>
            <a:endParaRPr lang="en-US" altLang="zh-CN" sz="1400"/>
          </a:p>
          <a:p>
            <a:pPr>
              <a:lnSpc>
                <a:spcPct val="80000"/>
              </a:lnSpc>
            </a:pPr>
            <a:r>
              <a:rPr lang="en-US" altLang="zh-CN" sz="1400"/>
              <a:t>G0 G90 X28.48 Y0 S1500 M03</a:t>
            </a:r>
            <a:endParaRPr lang="en-US" altLang="zh-CN" sz="1400"/>
          </a:p>
          <a:p>
            <a:pPr>
              <a:lnSpc>
                <a:spcPct val="80000"/>
              </a:lnSpc>
            </a:pPr>
            <a:r>
              <a:rPr lang="en-US" altLang="zh-CN" sz="1400"/>
              <a:t>G43 Z50. H10 M8</a:t>
            </a:r>
            <a:endParaRPr lang="en-US" altLang="zh-CN" sz="1400"/>
          </a:p>
          <a:p>
            <a:pPr>
              <a:lnSpc>
                <a:spcPct val="80000"/>
              </a:lnSpc>
            </a:pPr>
            <a:r>
              <a:rPr lang="en-US" altLang="zh-CN" sz="1400"/>
              <a:t>G98G81Z-.5R3.F50.</a:t>
            </a:r>
            <a:endParaRPr lang="en-US" altLang="zh-CN" sz="1400"/>
          </a:p>
          <a:p>
            <a:pPr>
              <a:lnSpc>
                <a:spcPct val="80000"/>
              </a:lnSpc>
            </a:pPr>
            <a:r>
              <a:rPr lang="en-US" altLang="zh-CN" sz="1400"/>
              <a:t>G80</a:t>
            </a:r>
            <a:endParaRPr lang="en-US" altLang="zh-CN" sz="1400"/>
          </a:p>
          <a:p>
            <a:pPr>
              <a:lnSpc>
                <a:spcPct val="80000"/>
              </a:lnSpc>
            </a:pPr>
            <a:r>
              <a:rPr lang="en-US" altLang="zh-CN" sz="1400"/>
              <a:t>G0Z50.M9</a:t>
            </a:r>
            <a:endParaRPr lang="en-US" altLang="zh-CN" sz="1400"/>
          </a:p>
          <a:p>
            <a:pPr>
              <a:lnSpc>
                <a:spcPct val="80000"/>
              </a:lnSpc>
            </a:pPr>
            <a:r>
              <a:rPr lang="en-US" altLang="zh-CN" sz="1400"/>
              <a:t>G91G28Z0</a:t>
            </a:r>
            <a:endParaRPr lang="en-US" altLang="zh-CN" sz="1400"/>
          </a:p>
          <a:p>
            <a:pPr>
              <a:lnSpc>
                <a:spcPct val="80000"/>
              </a:lnSpc>
            </a:pPr>
            <a:r>
              <a:rPr lang="en-US" altLang="zh-CN" sz="1400"/>
              <a:t>M1</a:t>
            </a:r>
            <a:endParaRPr lang="en-US" altLang="zh-CN" sz="14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6" name="文本占位符 202755"/>
          <p:cNvSpPr>
            <a:spLocks noGrp="1" noRot="1"/>
          </p:cNvSpPr>
          <p:nvPr>
            <p:ph type="body" idx="1"/>
          </p:nvPr>
        </p:nvSpPr>
        <p:spPr>
          <a:xfrm>
            <a:off x="685800" y="836613"/>
            <a:ext cx="7772400" cy="5259387"/>
          </a:xfrm>
          <a:ln/>
        </p:spPr>
        <p:txBody>
          <a:bodyPr/>
          <a:p>
            <a:pPr>
              <a:lnSpc>
                <a:spcPct val="90000"/>
              </a:lnSpc>
            </a:pPr>
            <a:r>
              <a:rPr lang="en-US" altLang="zh-CN" sz="1400"/>
              <a:t>N2(2.8MM DRILL)-------------------------------</a:t>
            </a:r>
            <a:r>
              <a:rPr lang="zh-CN" altLang="en-US" sz="1400" b="1" dirty="0"/>
              <a:t>钻头</a:t>
            </a:r>
            <a:endParaRPr lang="zh-CN" altLang="en-US" sz="1400" dirty="0"/>
          </a:p>
          <a:p>
            <a:pPr>
              <a:lnSpc>
                <a:spcPct val="90000"/>
              </a:lnSpc>
            </a:pPr>
            <a:r>
              <a:rPr lang="en-US" altLang="zh-CN" sz="1400"/>
              <a:t>G54</a:t>
            </a:r>
            <a:endParaRPr lang="en-US" altLang="zh-CN" sz="1400"/>
          </a:p>
          <a:p>
            <a:pPr>
              <a:lnSpc>
                <a:spcPct val="90000"/>
              </a:lnSpc>
            </a:pPr>
            <a:r>
              <a:rPr lang="en-US" altLang="zh-CN" sz="1400"/>
              <a:t>G91 G28 Z0.0</a:t>
            </a:r>
            <a:endParaRPr lang="en-US" altLang="zh-CN" sz="1400"/>
          </a:p>
          <a:p>
            <a:pPr>
              <a:lnSpc>
                <a:spcPct val="90000"/>
              </a:lnSpc>
            </a:pPr>
            <a:r>
              <a:rPr lang="en-US" altLang="zh-CN" sz="1400"/>
              <a:t>T9 M06</a:t>
            </a:r>
            <a:endParaRPr lang="en-US" altLang="zh-CN" sz="1400"/>
          </a:p>
          <a:p>
            <a:pPr>
              <a:lnSpc>
                <a:spcPct val="90000"/>
              </a:lnSpc>
            </a:pPr>
            <a:r>
              <a:rPr lang="en-US" altLang="zh-CN" sz="1400"/>
              <a:t>T8</a:t>
            </a:r>
            <a:endParaRPr lang="en-US" altLang="zh-CN" sz="1400"/>
          </a:p>
          <a:p>
            <a:pPr>
              <a:lnSpc>
                <a:spcPct val="90000"/>
              </a:lnSpc>
            </a:pPr>
            <a:r>
              <a:rPr lang="en-US" altLang="zh-CN" sz="1400"/>
              <a:t>G0 G90 X28.48 Y0 S1500 M03</a:t>
            </a:r>
            <a:endParaRPr lang="en-US" altLang="zh-CN" sz="1400"/>
          </a:p>
          <a:p>
            <a:pPr>
              <a:lnSpc>
                <a:spcPct val="90000"/>
              </a:lnSpc>
            </a:pPr>
            <a:r>
              <a:rPr lang="en-US" altLang="zh-CN" sz="1400"/>
              <a:t>G43 Z50. H9 M8</a:t>
            </a:r>
            <a:endParaRPr lang="en-US" altLang="zh-CN" sz="1400"/>
          </a:p>
          <a:p>
            <a:pPr>
              <a:lnSpc>
                <a:spcPct val="90000"/>
              </a:lnSpc>
            </a:pPr>
            <a:r>
              <a:rPr lang="en-US" altLang="zh-CN" sz="1400"/>
              <a:t>G98G81Z-2.25 R3.F50.</a:t>
            </a:r>
            <a:endParaRPr lang="en-US" altLang="zh-CN" sz="1400"/>
          </a:p>
          <a:p>
            <a:pPr>
              <a:lnSpc>
                <a:spcPct val="90000"/>
              </a:lnSpc>
            </a:pPr>
            <a:r>
              <a:rPr lang="en-US" altLang="zh-CN" sz="1400"/>
              <a:t>G80</a:t>
            </a:r>
            <a:endParaRPr lang="en-US" altLang="zh-CN" sz="1400"/>
          </a:p>
          <a:p>
            <a:pPr>
              <a:lnSpc>
                <a:spcPct val="90000"/>
              </a:lnSpc>
            </a:pPr>
            <a:r>
              <a:rPr lang="en-US" altLang="zh-CN" sz="1400"/>
              <a:t>G0Z50.M9</a:t>
            </a:r>
            <a:endParaRPr lang="en-US" altLang="zh-CN" sz="1400"/>
          </a:p>
          <a:p>
            <a:pPr>
              <a:lnSpc>
                <a:spcPct val="90000"/>
              </a:lnSpc>
            </a:pPr>
            <a:r>
              <a:rPr lang="en-US" altLang="zh-CN" sz="1400"/>
              <a:t>G91G28Z0</a:t>
            </a:r>
            <a:endParaRPr lang="en-US" altLang="zh-CN" sz="1400"/>
          </a:p>
          <a:p>
            <a:pPr>
              <a:lnSpc>
                <a:spcPct val="90000"/>
              </a:lnSpc>
            </a:pPr>
            <a:r>
              <a:rPr lang="en-US" altLang="zh-CN" sz="1400"/>
              <a:t>M1</a:t>
            </a:r>
            <a:endParaRPr lang="en-US" altLang="zh-CN" sz="1400"/>
          </a:p>
          <a:p>
            <a:pPr>
              <a:lnSpc>
                <a:spcPct val="90000"/>
              </a:lnSpc>
            </a:pPr>
            <a:r>
              <a:rPr lang="en-US" altLang="zh-CN" sz="1400"/>
              <a:t>N3(3MM END DRILL)-----------------------------</a:t>
            </a:r>
            <a:r>
              <a:rPr lang="zh-CN" altLang="en-US" sz="1400" b="1" dirty="0"/>
              <a:t>平底钻</a:t>
            </a:r>
            <a:r>
              <a:rPr lang="en-US" altLang="zh-CN" sz="1400"/>
              <a:t>(FACE  DRILL)</a:t>
            </a:r>
            <a:endParaRPr lang="en-US" altLang="zh-CN" sz="1400"/>
          </a:p>
          <a:p>
            <a:pPr>
              <a:lnSpc>
                <a:spcPct val="90000"/>
              </a:lnSpc>
            </a:pPr>
            <a:r>
              <a:rPr lang="en-US" altLang="zh-CN" sz="1400"/>
              <a:t>G54</a:t>
            </a:r>
            <a:endParaRPr lang="en-US" altLang="zh-CN" sz="1400"/>
          </a:p>
          <a:p>
            <a:pPr>
              <a:lnSpc>
                <a:spcPct val="90000"/>
              </a:lnSpc>
            </a:pPr>
            <a:r>
              <a:rPr lang="en-US" altLang="zh-CN" sz="1400"/>
              <a:t>G91 G28 Z0.0</a:t>
            </a:r>
            <a:endParaRPr lang="en-US" altLang="zh-CN" sz="1400"/>
          </a:p>
          <a:p>
            <a:pPr>
              <a:lnSpc>
                <a:spcPct val="90000"/>
              </a:lnSpc>
            </a:pPr>
            <a:r>
              <a:rPr lang="en-US" altLang="zh-CN" sz="1400"/>
              <a:t>T8 M06</a:t>
            </a:r>
            <a:endParaRPr lang="en-US" altLang="zh-CN" sz="1400"/>
          </a:p>
          <a:p>
            <a:pPr>
              <a:lnSpc>
                <a:spcPct val="90000"/>
              </a:lnSpc>
            </a:pPr>
            <a:r>
              <a:rPr lang="en-US" altLang="zh-CN" sz="1400"/>
              <a:t>T7</a:t>
            </a:r>
            <a:endParaRPr lang="en-US" altLang="zh-CN" sz="1400"/>
          </a:p>
          <a:p>
            <a:pPr>
              <a:lnSpc>
                <a:spcPct val="90000"/>
              </a:lnSpc>
            </a:pPr>
            <a:endParaRPr lang="en-US" altLang="zh-CN" sz="1400"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27" name="文本占位符 205826"/>
          <p:cNvSpPr>
            <a:spLocks noGrp="1" noRot="1"/>
          </p:cNvSpPr>
          <p:nvPr>
            <p:ph type="body" idx="1"/>
          </p:nvPr>
        </p:nvSpPr>
        <p:spPr>
          <a:xfrm>
            <a:off x="685800" y="692150"/>
            <a:ext cx="7772400" cy="5403850"/>
          </a:xfrm>
          <a:ln/>
        </p:spPr>
        <p:txBody>
          <a:bodyPr/>
          <a:p>
            <a:pPr>
              <a:lnSpc>
                <a:spcPct val="80000"/>
              </a:lnSpc>
            </a:pPr>
            <a:r>
              <a:rPr lang="en-US" altLang="zh-CN" sz="1400"/>
              <a:t>G0 G90 X28.48 Y0 S1500 M03</a:t>
            </a:r>
            <a:endParaRPr lang="en-US" altLang="zh-CN" sz="1400"/>
          </a:p>
          <a:p>
            <a:pPr>
              <a:lnSpc>
                <a:spcPct val="80000"/>
              </a:lnSpc>
            </a:pPr>
            <a:r>
              <a:rPr lang="en-US" altLang="zh-CN" sz="1400"/>
              <a:t>G43 Z50. H8 M8</a:t>
            </a:r>
            <a:endParaRPr lang="en-US" altLang="zh-CN" sz="1400"/>
          </a:p>
          <a:p>
            <a:pPr>
              <a:lnSpc>
                <a:spcPct val="80000"/>
              </a:lnSpc>
            </a:pPr>
            <a:r>
              <a:rPr lang="en-US" altLang="zh-CN" sz="1400"/>
              <a:t>G98G81Z-2.25 R3.F40.</a:t>
            </a:r>
            <a:endParaRPr lang="en-US" altLang="zh-CN" sz="1400"/>
          </a:p>
          <a:p>
            <a:pPr>
              <a:lnSpc>
                <a:spcPct val="80000"/>
              </a:lnSpc>
            </a:pPr>
            <a:r>
              <a:rPr lang="en-US" altLang="zh-CN" sz="1400"/>
              <a:t>G80</a:t>
            </a:r>
            <a:endParaRPr lang="en-US" altLang="zh-CN" sz="1400"/>
          </a:p>
          <a:p>
            <a:pPr>
              <a:lnSpc>
                <a:spcPct val="80000"/>
              </a:lnSpc>
            </a:pPr>
            <a:r>
              <a:rPr lang="en-US" altLang="zh-CN" sz="1400"/>
              <a:t>G0Z50.M9</a:t>
            </a:r>
            <a:endParaRPr lang="en-US" altLang="zh-CN" sz="1400"/>
          </a:p>
          <a:p>
            <a:pPr>
              <a:lnSpc>
                <a:spcPct val="80000"/>
              </a:lnSpc>
            </a:pPr>
            <a:r>
              <a:rPr lang="en-US" altLang="zh-CN" sz="1400"/>
              <a:t>G91G28Z0</a:t>
            </a:r>
            <a:endParaRPr lang="en-US" altLang="zh-CN" sz="1400"/>
          </a:p>
          <a:p>
            <a:pPr>
              <a:lnSpc>
                <a:spcPct val="80000"/>
              </a:lnSpc>
            </a:pPr>
            <a:r>
              <a:rPr lang="en-US" altLang="zh-CN" sz="1400"/>
              <a:t>M1</a:t>
            </a:r>
            <a:endParaRPr lang="en-US" altLang="zh-CN" sz="1400"/>
          </a:p>
          <a:p>
            <a:pPr>
              <a:lnSpc>
                <a:spcPct val="80000"/>
              </a:lnSpc>
            </a:pPr>
            <a:r>
              <a:rPr lang="en-US" altLang="zh-CN" sz="1400"/>
              <a:t>N4(CHAMFER DRILL)--------------------------</a:t>
            </a:r>
            <a:r>
              <a:rPr lang="en-US" altLang="zh-CN" sz="1400" b="1"/>
              <a:t>-</a:t>
            </a:r>
            <a:r>
              <a:rPr lang="zh-CN" altLang="en-US" sz="1400" b="1" dirty="0"/>
              <a:t>倒角钻</a:t>
            </a:r>
            <a:endParaRPr lang="zh-CN" altLang="en-US" sz="1400" dirty="0"/>
          </a:p>
          <a:p>
            <a:pPr>
              <a:lnSpc>
                <a:spcPct val="80000"/>
              </a:lnSpc>
            </a:pPr>
            <a:r>
              <a:rPr lang="en-US" altLang="zh-CN" sz="1400"/>
              <a:t>G54</a:t>
            </a:r>
            <a:endParaRPr lang="en-US" altLang="zh-CN" sz="1400"/>
          </a:p>
          <a:p>
            <a:pPr>
              <a:lnSpc>
                <a:spcPct val="80000"/>
              </a:lnSpc>
            </a:pPr>
            <a:r>
              <a:rPr lang="en-US" altLang="zh-CN" sz="1400"/>
              <a:t>G91 G28 Z0.0</a:t>
            </a:r>
            <a:endParaRPr lang="en-US" altLang="zh-CN" sz="1400"/>
          </a:p>
          <a:p>
            <a:pPr>
              <a:lnSpc>
                <a:spcPct val="80000"/>
              </a:lnSpc>
            </a:pPr>
            <a:r>
              <a:rPr lang="en-US" altLang="zh-CN" sz="1400"/>
              <a:t>T7 M06</a:t>
            </a:r>
            <a:endParaRPr lang="en-US" altLang="zh-CN" sz="1400"/>
          </a:p>
          <a:p>
            <a:pPr>
              <a:lnSpc>
                <a:spcPct val="80000"/>
              </a:lnSpc>
            </a:pPr>
            <a:r>
              <a:rPr lang="en-US" altLang="zh-CN" sz="1400"/>
              <a:t>T10</a:t>
            </a:r>
            <a:endParaRPr lang="en-US" altLang="zh-CN" sz="1400"/>
          </a:p>
          <a:p>
            <a:pPr>
              <a:lnSpc>
                <a:spcPct val="80000"/>
              </a:lnSpc>
            </a:pPr>
            <a:r>
              <a:rPr lang="en-US" altLang="zh-CN" sz="1400"/>
              <a:t>G0 G90 X28.48 Y0 S1500 M03</a:t>
            </a:r>
            <a:endParaRPr lang="en-US" altLang="zh-CN" sz="1400"/>
          </a:p>
          <a:p>
            <a:pPr>
              <a:lnSpc>
                <a:spcPct val="80000"/>
              </a:lnSpc>
            </a:pPr>
            <a:r>
              <a:rPr lang="en-US" altLang="zh-CN" sz="1400"/>
              <a:t>G43 Z50. H7 M8</a:t>
            </a:r>
            <a:endParaRPr lang="en-US" altLang="zh-CN" sz="1400"/>
          </a:p>
          <a:p>
            <a:pPr>
              <a:lnSpc>
                <a:spcPct val="80000"/>
              </a:lnSpc>
            </a:pPr>
            <a:r>
              <a:rPr lang="en-US" altLang="zh-CN" sz="1400"/>
              <a:t>G98G81Z-.7 R3.F50.</a:t>
            </a:r>
            <a:endParaRPr lang="en-US" altLang="zh-CN" sz="1400"/>
          </a:p>
          <a:p>
            <a:pPr>
              <a:lnSpc>
                <a:spcPct val="80000"/>
              </a:lnSpc>
            </a:pPr>
            <a:r>
              <a:rPr lang="en-US" altLang="zh-CN" sz="1400"/>
              <a:t>G80</a:t>
            </a:r>
            <a:endParaRPr lang="en-US" altLang="zh-CN" sz="1400"/>
          </a:p>
          <a:p>
            <a:pPr>
              <a:lnSpc>
                <a:spcPct val="80000"/>
              </a:lnSpc>
            </a:pPr>
            <a:r>
              <a:rPr lang="en-US" altLang="zh-CN" sz="1400"/>
              <a:t>G0Z50.M9</a:t>
            </a:r>
            <a:endParaRPr lang="en-US" altLang="zh-CN" sz="1400"/>
          </a:p>
          <a:p>
            <a:pPr>
              <a:lnSpc>
                <a:spcPct val="80000"/>
              </a:lnSpc>
            </a:pPr>
            <a:r>
              <a:rPr lang="en-US" altLang="zh-CN" sz="1400"/>
              <a:t>G91G28Z0M5</a:t>
            </a:r>
            <a:endParaRPr lang="en-US" altLang="zh-CN" sz="1400"/>
          </a:p>
          <a:p>
            <a:pPr>
              <a:lnSpc>
                <a:spcPct val="80000"/>
              </a:lnSpc>
            </a:pPr>
            <a:r>
              <a:rPr lang="en-US" altLang="zh-CN" sz="1400"/>
              <a:t>G91G28Y0</a:t>
            </a:r>
            <a:endParaRPr lang="en-US" altLang="zh-CN" sz="1400"/>
          </a:p>
          <a:p>
            <a:pPr>
              <a:lnSpc>
                <a:spcPct val="80000"/>
              </a:lnSpc>
            </a:pPr>
            <a:r>
              <a:rPr lang="en-US" altLang="zh-CN" sz="1400"/>
              <a:t>M30</a:t>
            </a:r>
            <a:endParaRPr lang="en-US" altLang="zh-CN" sz="1400"/>
          </a:p>
          <a:p>
            <a:pPr>
              <a:lnSpc>
                <a:spcPct val="80000"/>
              </a:lnSpc>
            </a:pPr>
            <a:r>
              <a:rPr lang="en-US" altLang="zh-CN" sz="1400"/>
              <a:t>%</a:t>
            </a:r>
            <a:endParaRPr lang="en-US" altLang="zh-CN" sz="1400"/>
          </a:p>
          <a:p>
            <a:pPr>
              <a:lnSpc>
                <a:spcPct val="80000"/>
              </a:lnSpc>
            </a:pPr>
            <a:r>
              <a:rPr lang="zh-CN" altLang="en-US" sz="1400" dirty="0"/>
              <a:t>还有这个程序里没有的  </a:t>
            </a:r>
            <a:r>
              <a:rPr lang="en-US" altLang="zh-CN" sz="1400" b="1"/>
              <a:t>MILL-------------</a:t>
            </a:r>
            <a:r>
              <a:rPr lang="zh-CN" altLang="en-US" sz="1400" b="1" dirty="0"/>
              <a:t>铣刀</a:t>
            </a:r>
            <a:r>
              <a:rPr lang="zh-CN" altLang="en-US" sz="1400" dirty="0"/>
              <a:t>  </a:t>
            </a:r>
            <a:r>
              <a:rPr lang="en-US" altLang="zh-CN" sz="1400" b="1"/>
              <a:t>TAP ----------</a:t>
            </a:r>
            <a:r>
              <a:rPr lang="zh-CN" altLang="en-US" sz="1400" b="1" dirty="0"/>
              <a:t>丝锥</a:t>
            </a:r>
            <a:endParaRPr lang="zh-CN" altLang="en-US" sz="1400" dirty="0"/>
          </a:p>
          <a:p>
            <a:pPr>
              <a:lnSpc>
                <a:spcPct val="80000"/>
              </a:lnSpc>
            </a:pPr>
            <a:r>
              <a:rPr lang="zh-CN" altLang="en-US" sz="1400" dirty="0"/>
              <a:t>换序时根据这些注释来查零件图纸和选刀具</a:t>
            </a:r>
            <a:endParaRPr lang="zh-CN" altLang="en-US" sz="1400"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50" name="标题 206849"/>
          <p:cNvSpPr>
            <a:spLocks noGrp="1" noRot="1"/>
          </p:cNvSpPr>
          <p:nvPr>
            <p:ph type="title"/>
          </p:nvPr>
        </p:nvSpPr>
        <p:spPr>
          <a:ln/>
        </p:spPr>
        <p:txBody>
          <a:bodyPr anchor="ctr" anchorCtr="0"/>
          <a:p>
            <a:r>
              <a:rPr lang="zh-CN" altLang="en-US" b="1" dirty="0"/>
              <a:t>数车程序段头注解</a:t>
            </a:r>
            <a:endParaRPr lang="zh-CN" altLang="en-US" b="1" dirty="0"/>
          </a:p>
        </p:txBody>
      </p:sp>
      <p:sp>
        <p:nvSpPr>
          <p:cNvPr id="206851" name="文本占位符 206850"/>
          <p:cNvSpPr>
            <a:spLocks noGrp="1" noRot="1"/>
          </p:cNvSpPr>
          <p:nvPr>
            <p:ph type="body" idx="1"/>
          </p:nvPr>
        </p:nvSpPr>
        <p:spPr>
          <a:ln/>
        </p:spPr>
        <p:txBody>
          <a:bodyPr/>
          <a:p>
            <a:pPr marL="609600" indent="-609600"/>
            <a:r>
              <a:rPr lang="en-US" altLang="zh-CN" b="1"/>
              <a:t>(ROUGH O/D)------</a:t>
            </a:r>
            <a:r>
              <a:rPr lang="zh-CN" altLang="en-US" b="1" dirty="0"/>
              <a:t>外圆粗车</a:t>
            </a:r>
            <a:r>
              <a:rPr lang="en-US" altLang="zh-CN" b="1"/>
              <a:t>(R-O/D)</a:t>
            </a:r>
            <a:endParaRPr lang="en-US" altLang="zh-CN" b="1"/>
          </a:p>
          <a:p>
            <a:pPr marL="609600" indent="-609600"/>
            <a:r>
              <a:rPr lang="en-US" altLang="zh-CN" b="1"/>
              <a:t>(ROUGH I/D</a:t>
            </a:r>
            <a:r>
              <a:rPr lang="zh-CN" altLang="en-US" b="1" dirty="0"/>
              <a:t>）</a:t>
            </a:r>
            <a:r>
              <a:rPr lang="en-US" altLang="zh-CN" b="1"/>
              <a:t>--------------</a:t>
            </a:r>
            <a:r>
              <a:rPr lang="zh-CN" altLang="en-US" b="1" dirty="0"/>
              <a:t>内孔粗车</a:t>
            </a:r>
            <a:r>
              <a:rPr lang="en-US" altLang="zh-CN" b="1"/>
              <a:t>(R-I/D)</a:t>
            </a:r>
            <a:endParaRPr lang="en-US" altLang="zh-CN" b="1"/>
          </a:p>
          <a:p>
            <a:pPr marL="609600" indent="-609600"/>
            <a:r>
              <a:rPr lang="en-US" altLang="zh-CN" b="1"/>
              <a:t>(FINISH O/D)-----</a:t>
            </a:r>
            <a:r>
              <a:rPr lang="zh-CN" altLang="en-US" b="1" dirty="0"/>
              <a:t>外圆精车</a:t>
            </a:r>
            <a:r>
              <a:rPr lang="en-US" altLang="zh-CN" b="1"/>
              <a:t>(F-O/D)</a:t>
            </a:r>
            <a:endParaRPr lang="en-US" altLang="zh-CN" b="1"/>
          </a:p>
          <a:p>
            <a:pPr marL="609600" indent="-609600"/>
            <a:r>
              <a:rPr lang="en-US" altLang="zh-CN" b="1"/>
              <a:t>(FINISH I/D)--------------</a:t>
            </a:r>
            <a:r>
              <a:rPr lang="zh-CN" altLang="en-US" b="1" dirty="0"/>
              <a:t>内孔精车</a:t>
            </a:r>
            <a:r>
              <a:rPr lang="en-US" altLang="zh-CN" b="1"/>
              <a:t>(F-I/D)</a:t>
            </a:r>
            <a:endParaRPr lang="en-US" altLang="zh-CN" b="1"/>
          </a:p>
          <a:p>
            <a:pPr marL="609600" indent="-609600"/>
            <a:r>
              <a:rPr lang="en-US" altLang="zh-CN" b="1"/>
              <a:t>(GROOVE-I/D)--------------</a:t>
            </a:r>
            <a:r>
              <a:rPr lang="zh-CN" altLang="en-US" b="1" dirty="0"/>
              <a:t>内槽刀</a:t>
            </a:r>
            <a:endParaRPr lang="zh-CN" altLang="en-US" b="1" dirty="0"/>
          </a:p>
          <a:p>
            <a:pPr marL="609600" indent="-609600"/>
            <a:r>
              <a:rPr lang="en-US" altLang="zh-CN" b="1"/>
              <a:t>(GROOVE-O/D)---------------</a:t>
            </a:r>
            <a:r>
              <a:rPr lang="zh-CN" altLang="en-US" b="1" dirty="0"/>
              <a:t>外槽刀</a:t>
            </a:r>
            <a:endParaRPr lang="zh-CN" altLang="en-US" b="1" dirty="0"/>
          </a:p>
          <a:p>
            <a:pPr marL="609600" indent="-609600">
              <a:buFont typeface="Wingdings" panose="05000000000000000000" pitchFamily="2" charset="2"/>
              <a:buAutoNum type="arabicPeriod"/>
            </a:pPr>
            <a:r>
              <a:rPr lang="en-US" altLang="zh-CN" b="1"/>
              <a:t>(PART OFF)-----------------</a:t>
            </a:r>
            <a:r>
              <a:rPr lang="zh-CN" altLang="en-US" b="1" dirty="0"/>
              <a:t>割断刀</a:t>
            </a:r>
            <a:endParaRPr lang="zh-CN" altLang="en-US" b="1" dirty="0"/>
          </a:p>
          <a:p>
            <a:pPr marL="609600" indent="-609600">
              <a:buNone/>
            </a:pPr>
            <a:endParaRPr lang="zh-CN" altLang="en-US" b="1"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74" name="标题 207873"/>
          <p:cNvSpPr>
            <a:spLocks noGrp="1" noRot="1"/>
          </p:cNvSpPr>
          <p:nvPr>
            <p:ph type="title"/>
          </p:nvPr>
        </p:nvSpPr>
        <p:spPr>
          <a:ln/>
        </p:spPr>
        <p:txBody>
          <a:bodyPr anchor="ctr" anchorCtr="0"/>
          <a:p>
            <a:r>
              <a:rPr lang="zh-CN" altLang="en-US" dirty="0"/>
              <a:t>数控代码</a:t>
            </a:r>
            <a:endParaRPr lang="zh-CN" altLang="en-US" dirty="0"/>
          </a:p>
        </p:txBody>
      </p:sp>
      <p:sp>
        <p:nvSpPr>
          <p:cNvPr id="207875" name="文本占位符 207874"/>
          <p:cNvSpPr>
            <a:spLocks noGrp="1" noRot="1"/>
          </p:cNvSpPr>
          <p:nvPr>
            <p:ph type="body" idx="1"/>
          </p:nvPr>
        </p:nvSpPr>
        <p:spPr>
          <a:xfrm>
            <a:off x="301625" y="1905000"/>
            <a:ext cx="8842375" cy="4194175"/>
          </a:xfrm>
          <a:ln/>
        </p:spPr>
        <p:txBody>
          <a:bodyPr/>
          <a:p>
            <a:pPr>
              <a:buNone/>
            </a:pPr>
            <a:r>
              <a:rPr lang="en-US" altLang="zh-CN" dirty="0"/>
              <a:t>   </a:t>
            </a:r>
            <a:r>
              <a:rPr lang="zh-CN" altLang="en-US" dirty="0"/>
              <a:t>数控程序是由控制数控机床运动的指令组成的，这些指令通过对应的字地址来进行表达，数控程序的字地址除了表示坐标轴运动方向和数据以外，还需有表达走刀插补运动的功能、坐标功能、刀具选择功能、主轴开停功能、冷却液控制功能等。</a:t>
            </a:r>
            <a:endParaRPr lang="zh-CN" alt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898" name="标题 208897"/>
          <p:cNvSpPr>
            <a:spLocks noGrp="1" noRot="1"/>
          </p:cNvSpPr>
          <p:nvPr>
            <p:ph type="title"/>
          </p:nvPr>
        </p:nvSpPr>
        <p:spPr>
          <a:xfrm>
            <a:off x="301625" y="609600"/>
            <a:ext cx="8224838" cy="371475"/>
          </a:xfrm>
          <a:ln/>
        </p:spPr>
        <p:txBody>
          <a:bodyPr anchor="ctr" anchorCtr="0"/>
          <a:p>
            <a:r>
              <a:rPr lang="zh-CN" altLang="en-US" sz="4000" dirty="0"/>
              <a:t>准备功能</a:t>
            </a:r>
            <a:br>
              <a:rPr lang="zh-CN" altLang="en-US" sz="4000" dirty="0"/>
            </a:br>
            <a:endParaRPr lang="zh-CN" altLang="en-US" sz="4000" dirty="0"/>
          </a:p>
        </p:txBody>
      </p:sp>
      <p:sp>
        <p:nvSpPr>
          <p:cNvPr id="208900" name="矩形 208899"/>
          <p:cNvSpPr/>
          <p:nvPr/>
        </p:nvSpPr>
        <p:spPr>
          <a:xfrm>
            <a:off x="2322513" y="744538"/>
            <a:ext cx="565150" cy="274637"/>
          </a:xfrm>
          <a:prstGeom prst="rect">
            <a:avLst/>
          </a:prstGeom>
          <a:noFill/>
          <a:ln w="9525">
            <a:noFill/>
          </a:ln>
        </p:spPr>
        <p:txBody>
          <a:bodyPr wrap="none" anchor="ctr" anchorCtr="0">
            <a:spAutoFit/>
          </a:bodyPr>
          <a:p>
            <a:pPr>
              <a:buChar char="•"/>
            </a:pPr>
            <a:r>
              <a:rPr lang="zh-CN" altLang="en-US" sz="1200" dirty="0">
                <a:latin typeface="Arial Narrow" pitchFamily="34" charset="0"/>
                <a:ea typeface="楷体_GB2312" pitchFamily="49" charset="-122"/>
              </a:rPr>
              <a:t>表</a:t>
            </a:r>
            <a:r>
              <a:rPr lang="en-US" altLang="zh-CN" sz="1200">
                <a:latin typeface="Arial Narrow" pitchFamily="34" charset="0"/>
                <a:ea typeface="楷体_GB2312" pitchFamily="49" charset="-122"/>
              </a:rPr>
              <a:t>1.1</a:t>
            </a:r>
            <a:endParaRPr lang="en-US" altLang="zh-CN" sz="2400">
              <a:latin typeface="Times New Roman" panose="02020603050405020304" pitchFamily="18" charset="0"/>
              <a:ea typeface="楷体_GB2312" pitchFamily="49" charset="-122"/>
            </a:endParaRPr>
          </a:p>
        </p:txBody>
      </p:sp>
      <p:graphicFrame>
        <p:nvGraphicFramePr>
          <p:cNvPr id="209757" name="表格 209756"/>
          <p:cNvGraphicFramePr/>
          <p:nvPr/>
        </p:nvGraphicFramePr>
        <p:xfrm>
          <a:off x="2322513" y="1019175"/>
          <a:ext cx="4500562" cy="5148263"/>
        </p:xfrm>
        <a:graphic>
          <a:graphicData uri="http://schemas.openxmlformats.org/drawingml/2006/table">
            <a:tbl>
              <a:tblPr/>
              <a:tblGrid>
                <a:gridCol w="895350"/>
                <a:gridCol w="904875"/>
                <a:gridCol w="2700338"/>
              </a:tblGrid>
              <a:tr h="39687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endParaRPr lang="en-US" altLang="zh-CN" sz="1000" dirty="0">
                        <a:cs typeface="Times New Roman" panose="02020603050405020304" pitchFamily="18" charset="0"/>
                      </a:endParaRPr>
                    </a:p>
                    <a:p>
                      <a:pPr lvl="0" algn="ctr" eaLnBrk="0" hangingPunct="0">
                        <a:spcBef>
                          <a:spcPct val="0"/>
                        </a:spcBef>
                        <a:buClrTx/>
                        <a:buFontTx/>
                        <a:buNone/>
                      </a:pPr>
                      <a:r>
                        <a:rPr lang="en-US" altLang="zh-CN" sz="1000">
                          <a:cs typeface="Times New Roman" panose="02020603050405020304" pitchFamily="18" charset="0"/>
                        </a:rPr>
                        <a:t>G</a:t>
                      </a:r>
                      <a:r>
                        <a:rPr lang="zh-CN" altLang="en-US" sz="1000" dirty="0">
                          <a:cs typeface="Times New Roman" panose="02020603050405020304" pitchFamily="18" charset="0"/>
                        </a:rPr>
                        <a:t>代码</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zh-CN" altLang="en-US" sz="1000" dirty="0">
                          <a:cs typeface="Times New Roman" panose="02020603050405020304" pitchFamily="18" charset="0"/>
                        </a:rPr>
                        <a:t>分组</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zh-CN" altLang="en-US" sz="1000" dirty="0">
                          <a:cs typeface="Times New Roman" panose="02020603050405020304" pitchFamily="18" charset="0"/>
                        </a:rPr>
                        <a:t>功能</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718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400" b="1" dirty="0">
                          <a:cs typeface="Times New Roman" panose="02020603050405020304" pitchFamily="18" charset="0"/>
                        </a:rPr>
                        <a:t>*</a:t>
                      </a:r>
                      <a:r>
                        <a:rPr lang="en-US" altLang="zh-CN" sz="1400" b="1">
                          <a:cs typeface="Times New Roman" panose="02020603050405020304" pitchFamily="18" charset="0"/>
                        </a:rPr>
                        <a:t>G00</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400" b="1">
                          <a:cs typeface="Times New Roman" panose="02020603050405020304" pitchFamily="18" charset="0"/>
                        </a:rPr>
                        <a:t>01</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zh-CN" altLang="en-US" sz="1400" b="1" dirty="0">
                          <a:cs typeface="Times New Roman" panose="02020603050405020304" pitchFamily="18" charset="0"/>
                        </a:rPr>
                        <a:t>定位（快速移动）</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400" b="1" dirty="0">
                          <a:cs typeface="Times New Roman" panose="02020603050405020304" pitchFamily="18" charset="0"/>
                        </a:rPr>
                        <a:t>*</a:t>
                      </a:r>
                      <a:r>
                        <a:rPr lang="en-US" altLang="zh-CN" sz="1400" b="1">
                          <a:cs typeface="Times New Roman" panose="02020603050405020304" pitchFamily="18" charset="0"/>
                        </a:rPr>
                        <a:t>G01</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400" b="1">
                          <a:cs typeface="Times New Roman" panose="02020603050405020304" pitchFamily="18" charset="0"/>
                        </a:rPr>
                        <a:t>01</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zh-CN" altLang="en-US" sz="1400" b="1" dirty="0">
                          <a:cs typeface="Times New Roman" panose="02020603050405020304" pitchFamily="18" charset="0"/>
                        </a:rPr>
                        <a:t>直线插补（进给速度）</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400" b="1">
                          <a:cs typeface="Times New Roman" panose="02020603050405020304" pitchFamily="18" charset="0"/>
                        </a:rPr>
                        <a:t>G02</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400" b="1">
                          <a:cs typeface="Times New Roman" panose="02020603050405020304" pitchFamily="18" charset="0"/>
                        </a:rPr>
                        <a:t>01</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zh-CN" altLang="en-US" sz="1400" b="1" dirty="0">
                          <a:cs typeface="Times New Roman" panose="02020603050405020304" pitchFamily="18" charset="0"/>
                        </a:rPr>
                        <a:t>顺时针圆弧插补</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400" b="1">
                          <a:cs typeface="Times New Roman" panose="02020603050405020304" pitchFamily="18" charset="0"/>
                        </a:rPr>
                        <a:t>G03</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400" b="1">
                          <a:cs typeface="Times New Roman" panose="02020603050405020304" pitchFamily="18" charset="0"/>
                        </a:rPr>
                        <a:t>01</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zh-CN" altLang="en-US" sz="1400" b="1" dirty="0">
                          <a:cs typeface="Times New Roman" panose="02020603050405020304" pitchFamily="18" charset="0"/>
                        </a:rPr>
                        <a:t>逆时针圆弧插补</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400" b="1">
                          <a:cs typeface="Times New Roman" panose="02020603050405020304" pitchFamily="18" charset="0"/>
                        </a:rPr>
                        <a:t>G04</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400" b="1">
                          <a:cs typeface="Times New Roman" panose="02020603050405020304" pitchFamily="18" charset="0"/>
                        </a:rPr>
                        <a:t>00</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zh-CN" altLang="en-US" sz="1400" b="1" dirty="0">
                          <a:cs typeface="Times New Roman" panose="02020603050405020304" pitchFamily="18" charset="0"/>
                        </a:rPr>
                        <a:t>暂停，精确停止</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447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000">
                          <a:cs typeface="Times New Roman" panose="02020603050405020304" pitchFamily="18" charset="0"/>
                        </a:rPr>
                        <a:t>G09</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000">
                          <a:cs typeface="Times New Roman" panose="02020603050405020304" pitchFamily="18" charset="0"/>
                        </a:rPr>
                        <a:t>00</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zh-CN" altLang="en-US" sz="1000" dirty="0">
                          <a:cs typeface="Times New Roman" panose="02020603050405020304" pitchFamily="18" charset="0"/>
                        </a:rPr>
                        <a:t>精确停止</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447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000" dirty="0">
                          <a:cs typeface="Times New Roman" panose="02020603050405020304" pitchFamily="18" charset="0"/>
                        </a:rPr>
                        <a:t>*</a:t>
                      </a:r>
                      <a:r>
                        <a:rPr lang="en-US" altLang="zh-CN" sz="1000">
                          <a:cs typeface="Times New Roman" panose="02020603050405020304" pitchFamily="18" charset="0"/>
                        </a:rPr>
                        <a:t>G17</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000">
                          <a:cs typeface="Times New Roman" panose="02020603050405020304" pitchFamily="18" charset="0"/>
                        </a:rPr>
                        <a:t>02</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zh-CN" altLang="en-US" sz="1000" dirty="0">
                          <a:cs typeface="Times New Roman" panose="02020603050405020304" pitchFamily="18" charset="0"/>
                        </a:rPr>
                        <a:t>选择</a:t>
                      </a:r>
                      <a:r>
                        <a:rPr lang="en-US" altLang="zh-CN" sz="1000">
                          <a:cs typeface="Times New Roman" panose="02020603050405020304" pitchFamily="18" charset="0"/>
                        </a:rPr>
                        <a:t>X Y</a:t>
                      </a:r>
                      <a:r>
                        <a:rPr lang="zh-CN" altLang="en-US" sz="1000" dirty="0">
                          <a:cs typeface="Times New Roman" panose="02020603050405020304" pitchFamily="18" charset="0"/>
                        </a:rPr>
                        <a:t>平面</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447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000">
                          <a:cs typeface="Times New Roman" panose="02020603050405020304" pitchFamily="18" charset="0"/>
                        </a:rPr>
                        <a:t>G18</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000">
                          <a:cs typeface="Times New Roman" panose="02020603050405020304" pitchFamily="18" charset="0"/>
                        </a:rPr>
                        <a:t>02</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zh-CN" altLang="en-US" sz="1000" dirty="0">
                          <a:cs typeface="Times New Roman" panose="02020603050405020304" pitchFamily="18" charset="0"/>
                        </a:rPr>
                        <a:t>选择</a:t>
                      </a:r>
                      <a:r>
                        <a:rPr lang="en-US" altLang="zh-CN" sz="1000">
                          <a:cs typeface="Times New Roman" panose="02020603050405020304" pitchFamily="18" charset="0"/>
                        </a:rPr>
                        <a:t>Z X</a:t>
                      </a:r>
                      <a:r>
                        <a:rPr lang="zh-CN" altLang="en-US" sz="1000" dirty="0">
                          <a:cs typeface="Times New Roman" panose="02020603050405020304" pitchFamily="18" charset="0"/>
                        </a:rPr>
                        <a:t>平面</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447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000">
                          <a:cs typeface="Times New Roman" panose="02020603050405020304" pitchFamily="18" charset="0"/>
                        </a:rPr>
                        <a:t>G19</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000">
                          <a:cs typeface="Times New Roman" panose="02020603050405020304" pitchFamily="18" charset="0"/>
                        </a:rPr>
                        <a:t>02</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zh-CN" altLang="en-US" sz="1000" dirty="0">
                          <a:cs typeface="Times New Roman" panose="02020603050405020304" pitchFamily="18" charset="0"/>
                        </a:rPr>
                        <a:t>选择</a:t>
                      </a:r>
                      <a:r>
                        <a:rPr lang="en-US" altLang="zh-CN" sz="1000">
                          <a:cs typeface="Times New Roman" panose="02020603050405020304" pitchFamily="18" charset="0"/>
                        </a:rPr>
                        <a:t>Y Z</a:t>
                      </a:r>
                      <a:r>
                        <a:rPr lang="zh-CN" altLang="en-US" sz="1000" dirty="0">
                          <a:cs typeface="Times New Roman" panose="02020603050405020304" pitchFamily="18" charset="0"/>
                        </a:rPr>
                        <a:t>平面</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447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000">
                          <a:cs typeface="Times New Roman" panose="02020603050405020304" pitchFamily="18" charset="0"/>
                        </a:rPr>
                        <a:t>G27</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000">
                          <a:cs typeface="Times New Roman" panose="02020603050405020304" pitchFamily="18" charset="0"/>
                        </a:rPr>
                        <a:t>00</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zh-CN" altLang="en-US" sz="1000" dirty="0">
                          <a:cs typeface="Times New Roman" panose="02020603050405020304" pitchFamily="18" charset="0"/>
                        </a:rPr>
                        <a:t>返回并检查参考点</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447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000">
                          <a:cs typeface="Times New Roman" panose="02020603050405020304" pitchFamily="18" charset="0"/>
                        </a:rPr>
                        <a:t>G28</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000">
                          <a:cs typeface="Times New Roman" panose="02020603050405020304" pitchFamily="18" charset="0"/>
                        </a:rPr>
                        <a:t>00</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zh-CN" altLang="en-US" sz="1000" dirty="0">
                          <a:cs typeface="Times New Roman" panose="02020603050405020304" pitchFamily="18" charset="0"/>
                        </a:rPr>
                        <a:t>返回参考点</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447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000">
                          <a:cs typeface="Times New Roman" panose="02020603050405020304" pitchFamily="18" charset="0"/>
                        </a:rPr>
                        <a:t>G29</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000">
                          <a:cs typeface="Times New Roman" panose="02020603050405020304" pitchFamily="18" charset="0"/>
                        </a:rPr>
                        <a:t>00</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zh-CN" altLang="en-US" sz="1000" dirty="0">
                          <a:cs typeface="Times New Roman" panose="02020603050405020304" pitchFamily="18" charset="0"/>
                        </a:rPr>
                        <a:t>从参考点返回</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447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000">
                          <a:cs typeface="Times New Roman" panose="02020603050405020304" pitchFamily="18" charset="0"/>
                        </a:rPr>
                        <a:t>G30</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000">
                          <a:cs typeface="Times New Roman" panose="02020603050405020304" pitchFamily="18" charset="0"/>
                        </a:rPr>
                        <a:t>00</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zh-CN" altLang="en-US" sz="1000" dirty="0">
                          <a:cs typeface="Times New Roman" panose="02020603050405020304" pitchFamily="18" charset="0"/>
                        </a:rPr>
                        <a:t>返回第二参考点</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400" b="1" dirty="0">
                          <a:cs typeface="Times New Roman" panose="02020603050405020304" pitchFamily="18" charset="0"/>
                        </a:rPr>
                        <a:t>*</a:t>
                      </a:r>
                      <a:r>
                        <a:rPr lang="en-US" altLang="zh-CN" sz="1400" b="1">
                          <a:cs typeface="Times New Roman" panose="02020603050405020304" pitchFamily="18" charset="0"/>
                        </a:rPr>
                        <a:t>G40</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400" b="1">
                          <a:cs typeface="Times New Roman" panose="02020603050405020304" pitchFamily="18" charset="0"/>
                        </a:rPr>
                        <a:t>07</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zh-CN" altLang="en-US" sz="1400" b="1" dirty="0">
                          <a:cs typeface="Times New Roman" panose="02020603050405020304" pitchFamily="18" charset="0"/>
                        </a:rPr>
                        <a:t>取消刀具半径补偿</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400" b="1">
                          <a:cs typeface="Times New Roman" panose="02020603050405020304" pitchFamily="18" charset="0"/>
                        </a:rPr>
                        <a:t>G41</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400" b="1">
                          <a:cs typeface="Times New Roman" panose="02020603050405020304" pitchFamily="18" charset="0"/>
                        </a:rPr>
                        <a:t>07</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zh-CN" altLang="en-US" sz="1400" b="1" dirty="0">
                          <a:cs typeface="Times New Roman" panose="02020603050405020304" pitchFamily="18" charset="0"/>
                        </a:rPr>
                        <a:t>左侧刀具半径补偿</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400" b="1">
                          <a:cs typeface="Times New Roman" panose="02020603050405020304" pitchFamily="18" charset="0"/>
                        </a:rPr>
                        <a:t>G42</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400" b="1">
                          <a:cs typeface="Times New Roman" panose="02020603050405020304" pitchFamily="18" charset="0"/>
                        </a:rPr>
                        <a:t>07</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zh-CN" altLang="en-US" sz="1400" b="1" dirty="0">
                          <a:cs typeface="Times New Roman" panose="02020603050405020304" pitchFamily="18" charset="0"/>
                        </a:rPr>
                        <a:t>右侧刀具半径补偿</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400" b="1">
                          <a:cs typeface="Times New Roman" panose="02020603050405020304" pitchFamily="18" charset="0"/>
                        </a:rPr>
                        <a:t>G43</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en-US" altLang="zh-CN" sz="1400" b="1">
                          <a:cs typeface="Times New Roman" panose="02020603050405020304" pitchFamily="18" charset="0"/>
                        </a:rPr>
                        <a:t>08</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None/>
                      </a:pPr>
                      <a:r>
                        <a:rPr lang="zh-CN" altLang="en-US" sz="1400" b="1" dirty="0">
                          <a:cs typeface="Times New Roman" panose="02020603050405020304" pitchFamily="18" charset="0"/>
                        </a:rPr>
                        <a:t>刀具长度补偿＋</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11225" name="内容占位符 211224"/>
          <p:cNvGraphicFramePr/>
          <p:nvPr>
            <p:ph idx="1"/>
          </p:nvPr>
        </p:nvGraphicFramePr>
        <p:xfrm>
          <a:off x="684213" y="404813"/>
          <a:ext cx="7772400" cy="5187950"/>
        </p:xfrm>
        <a:graphic>
          <a:graphicData uri="http://schemas.openxmlformats.org/drawingml/2006/table">
            <a:tbl>
              <a:tblPr/>
              <a:tblGrid>
                <a:gridCol w="1957388"/>
                <a:gridCol w="963612"/>
                <a:gridCol w="4851400"/>
              </a:tblGrid>
              <a:tr h="5191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t">
                        <a:spcBef>
                          <a:spcPct val="0"/>
                        </a:spcBef>
                        <a:buNone/>
                      </a:pPr>
                      <a:r>
                        <a:rPr lang="en-US" altLang="zh-CN" sz="1800" b="1">
                          <a:cs typeface="Times New Roman" panose="02020603050405020304" pitchFamily="18" charset="0"/>
                        </a:rPr>
                        <a:t>G44</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t">
                        <a:spcBef>
                          <a:spcPct val="0"/>
                        </a:spcBef>
                        <a:buNone/>
                      </a:pPr>
                      <a:r>
                        <a:rPr lang="en-US" altLang="zh-CN" sz="1800" b="1">
                          <a:cs typeface="Times New Roman" panose="02020603050405020304" pitchFamily="18" charset="0"/>
                        </a:rPr>
                        <a:t>8</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fontAlgn="t">
                        <a:spcBef>
                          <a:spcPct val="0"/>
                        </a:spcBef>
                        <a:buNone/>
                      </a:pPr>
                      <a:r>
                        <a:rPr lang="zh-CN" altLang="en-US" sz="1800" b="1" dirty="0">
                          <a:latin typeface="宋体" panose="02010600030101010101" pitchFamily="2" charset="-122"/>
                        </a:rPr>
                        <a:t>刀具长度补偿－</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911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t">
                        <a:spcBef>
                          <a:spcPct val="0"/>
                        </a:spcBef>
                        <a:buNone/>
                      </a:pPr>
                      <a:r>
                        <a:rPr lang="en-US" altLang="zh-CN" sz="1800" b="1" dirty="0">
                          <a:cs typeface="Times New Roman" panose="02020603050405020304" pitchFamily="18" charset="0"/>
                        </a:rPr>
                        <a:t>*</a:t>
                      </a:r>
                      <a:r>
                        <a:rPr lang="en-US" altLang="zh-CN" sz="1800" b="1">
                          <a:cs typeface="Times New Roman" panose="02020603050405020304" pitchFamily="18" charset="0"/>
                        </a:rPr>
                        <a:t>G49</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t">
                        <a:spcBef>
                          <a:spcPct val="0"/>
                        </a:spcBef>
                        <a:buNone/>
                      </a:pPr>
                      <a:r>
                        <a:rPr lang="en-US" altLang="zh-CN" sz="1800" b="1">
                          <a:cs typeface="Times New Roman" panose="02020603050405020304" pitchFamily="18" charset="0"/>
                        </a:rPr>
                        <a:t>8</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fontAlgn="t">
                        <a:spcBef>
                          <a:spcPct val="0"/>
                        </a:spcBef>
                        <a:buNone/>
                      </a:pPr>
                      <a:r>
                        <a:rPr lang="zh-CN" altLang="en-US" sz="1800" b="1" dirty="0">
                          <a:latin typeface="宋体" panose="02010600030101010101" pitchFamily="2" charset="-122"/>
                        </a:rPr>
                        <a:t>取消刀具长度补偿</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75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t">
                        <a:spcBef>
                          <a:spcPct val="0"/>
                        </a:spcBef>
                        <a:buNone/>
                      </a:pPr>
                      <a:r>
                        <a:rPr lang="en-US" altLang="zh-CN" sz="1800">
                          <a:cs typeface="Times New Roman" panose="02020603050405020304" pitchFamily="18" charset="0"/>
                        </a:rPr>
                        <a:t>G52</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t">
                        <a:spcBef>
                          <a:spcPct val="0"/>
                        </a:spcBef>
                        <a:buNone/>
                      </a:pPr>
                      <a:r>
                        <a:rPr lang="en-US" altLang="zh-CN" sz="1800">
                          <a:cs typeface="Times New Roman" panose="02020603050405020304" pitchFamily="18" charset="0"/>
                        </a:rPr>
                        <a:t>0</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fontAlgn="t">
                        <a:spcBef>
                          <a:spcPct val="0"/>
                        </a:spcBef>
                        <a:buNone/>
                      </a:pPr>
                      <a:r>
                        <a:rPr lang="zh-CN" altLang="en-US" sz="1800" dirty="0">
                          <a:latin typeface="宋体" panose="02010600030101010101" pitchFamily="2" charset="-122"/>
                        </a:rPr>
                        <a:t>设置局部坐标系</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91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t">
                        <a:spcBef>
                          <a:spcPct val="0"/>
                        </a:spcBef>
                        <a:buNone/>
                      </a:pPr>
                      <a:r>
                        <a:rPr lang="en-US" altLang="zh-CN" sz="1800">
                          <a:cs typeface="Times New Roman" panose="02020603050405020304" pitchFamily="18" charset="0"/>
                        </a:rPr>
                        <a:t>G53</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t">
                        <a:spcBef>
                          <a:spcPct val="0"/>
                        </a:spcBef>
                        <a:buNone/>
                      </a:pPr>
                      <a:r>
                        <a:rPr lang="en-US" altLang="zh-CN" sz="1800">
                          <a:cs typeface="Times New Roman" panose="02020603050405020304" pitchFamily="18" charset="0"/>
                        </a:rPr>
                        <a:t>0</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fontAlgn="t">
                        <a:spcBef>
                          <a:spcPct val="0"/>
                        </a:spcBef>
                        <a:buNone/>
                      </a:pPr>
                      <a:r>
                        <a:rPr lang="zh-CN" altLang="en-US" sz="1800" dirty="0">
                          <a:latin typeface="宋体" panose="02010600030101010101" pitchFamily="2" charset="-122"/>
                        </a:rPr>
                        <a:t>选择机床坐标系</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911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t">
                        <a:spcBef>
                          <a:spcPct val="0"/>
                        </a:spcBef>
                        <a:buNone/>
                      </a:pPr>
                      <a:r>
                        <a:rPr lang="en-US" altLang="zh-CN" sz="1800" b="1" dirty="0">
                          <a:cs typeface="Times New Roman" panose="02020603050405020304" pitchFamily="18" charset="0"/>
                        </a:rPr>
                        <a:t>*</a:t>
                      </a:r>
                      <a:r>
                        <a:rPr lang="en-US" altLang="zh-CN" sz="1800" b="1">
                          <a:cs typeface="Times New Roman" panose="02020603050405020304" pitchFamily="18" charset="0"/>
                        </a:rPr>
                        <a:t>G54</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t">
                        <a:spcBef>
                          <a:spcPct val="0"/>
                        </a:spcBef>
                        <a:buNone/>
                      </a:pPr>
                      <a:r>
                        <a:rPr lang="en-US" altLang="zh-CN" sz="1800" b="1">
                          <a:cs typeface="Times New Roman" panose="02020603050405020304" pitchFamily="18" charset="0"/>
                        </a:rPr>
                        <a:t>14</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fontAlgn="t">
                        <a:spcBef>
                          <a:spcPct val="0"/>
                        </a:spcBef>
                        <a:buNone/>
                      </a:pPr>
                      <a:r>
                        <a:rPr lang="zh-CN" altLang="en-US" sz="1800" b="1" dirty="0">
                          <a:latin typeface="宋体" panose="02010600030101010101" pitchFamily="2" charset="-122"/>
                        </a:rPr>
                        <a:t>选用</a:t>
                      </a:r>
                      <a:r>
                        <a:rPr lang="en-US" altLang="zh-CN" sz="1800" b="1">
                          <a:cs typeface="Times New Roman" panose="02020603050405020304" pitchFamily="18" charset="0"/>
                        </a:rPr>
                        <a:t>1</a:t>
                      </a:r>
                      <a:r>
                        <a:rPr lang="zh-CN" altLang="en-US" sz="1800" b="1" dirty="0">
                          <a:latin typeface="宋体" panose="02010600030101010101" pitchFamily="2" charset="-122"/>
                        </a:rPr>
                        <a:t>号工件坐标系</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91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t">
                        <a:spcBef>
                          <a:spcPct val="0"/>
                        </a:spcBef>
                        <a:buNone/>
                      </a:pPr>
                      <a:r>
                        <a:rPr lang="en-US" altLang="zh-CN" sz="1800" b="1">
                          <a:cs typeface="Times New Roman" panose="02020603050405020304" pitchFamily="18" charset="0"/>
                        </a:rPr>
                        <a:t>G55</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t">
                        <a:spcBef>
                          <a:spcPct val="0"/>
                        </a:spcBef>
                        <a:buNone/>
                      </a:pPr>
                      <a:r>
                        <a:rPr lang="en-US" altLang="zh-CN" sz="1800" b="1">
                          <a:cs typeface="Times New Roman" panose="02020603050405020304" pitchFamily="18" charset="0"/>
                        </a:rPr>
                        <a:t>14</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fontAlgn="t">
                        <a:spcBef>
                          <a:spcPct val="0"/>
                        </a:spcBef>
                        <a:buNone/>
                      </a:pPr>
                      <a:r>
                        <a:rPr lang="zh-CN" altLang="en-US" sz="1800" b="1" dirty="0">
                          <a:latin typeface="宋体" panose="02010600030101010101" pitchFamily="2" charset="-122"/>
                        </a:rPr>
                        <a:t>选用</a:t>
                      </a:r>
                      <a:r>
                        <a:rPr lang="en-US" altLang="zh-CN" sz="1800" b="1">
                          <a:cs typeface="Times New Roman" panose="02020603050405020304" pitchFamily="18" charset="0"/>
                        </a:rPr>
                        <a:t>2</a:t>
                      </a:r>
                      <a:r>
                        <a:rPr lang="zh-CN" altLang="en-US" sz="1800" b="1" dirty="0">
                          <a:latin typeface="宋体" panose="02010600030101010101" pitchFamily="2" charset="-122"/>
                        </a:rPr>
                        <a:t>号工件坐标系</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911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t">
                        <a:spcBef>
                          <a:spcPct val="0"/>
                        </a:spcBef>
                        <a:buNone/>
                      </a:pPr>
                      <a:r>
                        <a:rPr lang="en-US" altLang="zh-CN" sz="1800" b="1">
                          <a:cs typeface="Times New Roman" panose="02020603050405020304" pitchFamily="18" charset="0"/>
                        </a:rPr>
                        <a:t>G56</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t">
                        <a:spcBef>
                          <a:spcPct val="0"/>
                        </a:spcBef>
                        <a:buNone/>
                      </a:pPr>
                      <a:r>
                        <a:rPr lang="en-US" altLang="zh-CN" sz="1800" b="1">
                          <a:cs typeface="Times New Roman" panose="02020603050405020304" pitchFamily="18" charset="0"/>
                        </a:rPr>
                        <a:t>14</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fontAlgn="t">
                        <a:spcBef>
                          <a:spcPct val="0"/>
                        </a:spcBef>
                        <a:buNone/>
                      </a:pPr>
                      <a:r>
                        <a:rPr lang="zh-CN" altLang="en-US" sz="1800" b="1" dirty="0">
                          <a:latin typeface="宋体" panose="02010600030101010101" pitchFamily="2" charset="-122"/>
                        </a:rPr>
                        <a:t>选用</a:t>
                      </a:r>
                      <a:r>
                        <a:rPr lang="en-US" altLang="zh-CN" sz="1800" b="1">
                          <a:cs typeface="Times New Roman" panose="02020603050405020304" pitchFamily="18" charset="0"/>
                        </a:rPr>
                        <a:t>3</a:t>
                      </a:r>
                      <a:r>
                        <a:rPr lang="zh-CN" altLang="en-US" sz="1800" b="1" dirty="0">
                          <a:latin typeface="宋体" panose="02010600030101010101" pitchFamily="2" charset="-122"/>
                        </a:rPr>
                        <a:t>号工件坐标系</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75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t">
                        <a:spcBef>
                          <a:spcPct val="0"/>
                        </a:spcBef>
                        <a:buNone/>
                      </a:pPr>
                      <a:r>
                        <a:rPr lang="en-US" altLang="zh-CN" sz="1800" b="1">
                          <a:cs typeface="Times New Roman" panose="02020603050405020304" pitchFamily="18" charset="0"/>
                        </a:rPr>
                        <a:t>G57</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t">
                        <a:spcBef>
                          <a:spcPct val="0"/>
                        </a:spcBef>
                        <a:buNone/>
                      </a:pPr>
                      <a:r>
                        <a:rPr lang="en-US" altLang="zh-CN" sz="1800" b="1">
                          <a:cs typeface="Times New Roman" panose="02020603050405020304" pitchFamily="18" charset="0"/>
                        </a:rPr>
                        <a:t>14</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fontAlgn="t">
                        <a:spcBef>
                          <a:spcPct val="0"/>
                        </a:spcBef>
                        <a:buNone/>
                      </a:pPr>
                      <a:r>
                        <a:rPr lang="zh-CN" altLang="en-US" sz="1800" b="1" dirty="0">
                          <a:latin typeface="宋体" panose="02010600030101010101" pitchFamily="2" charset="-122"/>
                        </a:rPr>
                        <a:t>选用</a:t>
                      </a:r>
                      <a:r>
                        <a:rPr lang="en-US" altLang="zh-CN" sz="1800" b="1">
                          <a:cs typeface="Times New Roman" panose="02020603050405020304" pitchFamily="18" charset="0"/>
                        </a:rPr>
                        <a:t>4</a:t>
                      </a:r>
                      <a:r>
                        <a:rPr lang="zh-CN" altLang="en-US" sz="1800" b="1" dirty="0">
                          <a:latin typeface="宋体" panose="02010600030101010101" pitchFamily="2" charset="-122"/>
                        </a:rPr>
                        <a:t>号工件坐标系</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91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t">
                        <a:spcBef>
                          <a:spcPct val="0"/>
                        </a:spcBef>
                        <a:buNone/>
                      </a:pPr>
                      <a:r>
                        <a:rPr lang="en-US" altLang="zh-CN" sz="1800" b="1">
                          <a:cs typeface="Times New Roman" panose="02020603050405020304" pitchFamily="18" charset="0"/>
                        </a:rPr>
                        <a:t>G58</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t">
                        <a:spcBef>
                          <a:spcPct val="0"/>
                        </a:spcBef>
                        <a:buNone/>
                      </a:pPr>
                      <a:r>
                        <a:rPr lang="en-US" altLang="zh-CN" sz="1800" b="1">
                          <a:cs typeface="Times New Roman" panose="02020603050405020304" pitchFamily="18" charset="0"/>
                        </a:rPr>
                        <a:t>14</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fontAlgn="t">
                        <a:spcBef>
                          <a:spcPct val="0"/>
                        </a:spcBef>
                        <a:buNone/>
                      </a:pPr>
                      <a:r>
                        <a:rPr lang="zh-CN" altLang="en-US" sz="1800" b="1" dirty="0">
                          <a:latin typeface="宋体" panose="02010600030101010101" pitchFamily="2" charset="-122"/>
                        </a:rPr>
                        <a:t>选用</a:t>
                      </a:r>
                      <a:r>
                        <a:rPr lang="en-US" altLang="zh-CN" sz="1800" b="1">
                          <a:cs typeface="Times New Roman" panose="02020603050405020304" pitchFamily="18" charset="0"/>
                        </a:rPr>
                        <a:t>5</a:t>
                      </a:r>
                      <a:r>
                        <a:rPr lang="zh-CN" altLang="en-US" sz="1800" b="1" dirty="0">
                          <a:latin typeface="宋体" panose="02010600030101010101" pitchFamily="2" charset="-122"/>
                        </a:rPr>
                        <a:t>号工件坐标系</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911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t">
                        <a:spcBef>
                          <a:spcPct val="0"/>
                        </a:spcBef>
                        <a:buNone/>
                      </a:pPr>
                      <a:r>
                        <a:rPr lang="en-US" altLang="zh-CN" sz="1800" b="1">
                          <a:cs typeface="Times New Roman" panose="02020603050405020304" pitchFamily="18" charset="0"/>
                        </a:rPr>
                        <a:t>G59</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t">
                        <a:spcBef>
                          <a:spcPct val="0"/>
                        </a:spcBef>
                        <a:buNone/>
                      </a:pPr>
                      <a:r>
                        <a:rPr lang="en-US" altLang="zh-CN" sz="1800" b="1">
                          <a:cs typeface="Times New Roman" panose="02020603050405020304" pitchFamily="18" charset="0"/>
                        </a:rPr>
                        <a:t>14</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fontAlgn="t">
                        <a:spcBef>
                          <a:spcPct val="0"/>
                        </a:spcBef>
                        <a:buNone/>
                      </a:pPr>
                      <a:r>
                        <a:rPr lang="zh-CN" altLang="en-US" sz="1800" b="1" dirty="0">
                          <a:latin typeface="宋体" panose="02010600030101010101" pitchFamily="2" charset="-122"/>
                        </a:rPr>
                        <a:t>选用</a:t>
                      </a:r>
                      <a:r>
                        <a:rPr lang="en-US" altLang="zh-CN" sz="1800" b="1">
                          <a:cs typeface="Times New Roman" panose="02020603050405020304" pitchFamily="18" charset="0"/>
                        </a:rPr>
                        <a:t>6</a:t>
                      </a:r>
                      <a:r>
                        <a:rPr lang="zh-CN" altLang="en-US" sz="1800" b="1" dirty="0">
                          <a:latin typeface="宋体" panose="02010600030101010101" pitchFamily="2" charset="-122"/>
                        </a:rPr>
                        <a:t>号工件坐标系</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9314" name="标题 269313"/>
          <p:cNvSpPr>
            <a:spLocks noGrp="1" noRot="1"/>
          </p:cNvSpPr>
          <p:nvPr>
            <p:ph type="title"/>
          </p:nvPr>
        </p:nvSpPr>
        <p:spPr>
          <a:ln/>
        </p:spPr>
        <p:txBody>
          <a:bodyPr anchor="ctr" anchorCtr="0"/>
          <a:p>
            <a:r>
              <a:rPr lang="zh-CN" altLang="en-US" dirty="0"/>
              <a:t>培训内容</a:t>
            </a:r>
            <a:endParaRPr lang="zh-CN" altLang="en-US" dirty="0"/>
          </a:p>
        </p:txBody>
      </p:sp>
      <p:sp>
        <p:nvSpPr>
          <p:cNvPr id="269315" name="文本占位符 269314"/>
          <p:cNvSpPr>
            <a:spLocks noGrp="1" noRot="1"/>
          </p:cNvSpPr>
          <p:nvPr>
            <p:ph type="body" idx="1"/>
          </p:nvPr>
        </p:nvSpPr>
        <p:spPr>
          <a:ln/>
        </p:spPr>
        <p:txBody>
          <a:bodyPr/>
          <a:p>
            <a:pPr>
              <a:buNone/>
            </a:pPr>
            <a:endParaRPr lang="en-US" altLang="zh-CN"/>
          </a:p>
          <a:p>
            <a:r>
              <a:rPr lang="en-US" altLang="zh-CN"/>
              <a:t>CNC</a:t>
            </a:r>
            <a:r>
              <a:rPr lang="zh-CN" altLang="en-US" dirty="0"/>
              <a:t>日常维护与保养</a:t>
            </a:r>
            <a:endParaRPr lang="zh-CN" altLang="en-US" dirty="0"/>
          </a:p>
          <a:p>
            <a:r>
              <a:rPr lang="en-US" altLang="zh-CN"/>
              <a:t>CNC</a:t>
            </a:r>
            <a:r>
              <a:rPr lang="zh-CN" altLang="en-US" dirty="0"/>
              <a:t>工艺纪律制度</a:t>
            </a:r>
            <a:endParaRPr lang="zh-CN" altLang="en-US" dirty="0"/>
          </a:p>
          <a:p>
            <a:r>
              <a:rPr lang="zh-CN" altLang="en-US" dirty="0"/>
              <a:t>数控机床操作规程</a:t>
            </a:r>
            <a:endParaRPr lang="zh-CN" altLang="en-US" dirty="0"/>
          </a:p>
          <a:p>
            <a:r>
              <a:rPr lang="zh-CN" altLang="en-US" dirty="0"/>
              <a:t>数控技术</a:t>
            </a:r>
            <a:endParaRPr lang="zh-CN" altLang="en-US" dirty="0"/>
          </a:p>
          <a:p>
            <a:endParaRPr lang="zh-CN" altLang="en-US" dirty="0"/>
          </a:p>
          <a:p>
            <a:endParaRPr lang="zh-CN" altLang="en-US" dirty="0"/>
          </a:p>
          <a:p>
            <a:endParaRPr lang="zh-CN" altLang="en-US"/>
          </a:p>
          <a:p>
            <a:endParaRPr lang="zh-CN" alt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13401" name="内容占位符 213400"/>
          <p:cNvGraphicFramePr/>
          <p:nvPr>
            <p:ph/>
          </p:nvPr>
        </p:nvGraphicFramePr>
        <p:xfrm>
          <a:off x="301625" y="609600"/>
          <a:ext cx="8540750" cy="5489575"/>
        </p:xfrm>
        <a:graphic>
          <a:graphicData uri="http://schemas.openxmlformats.org/drawingml/2006/table">
            <a:tbl>
              <a:tblPr/>
              <a:tblGrid>
                <a:gridCol w="2151063"/>
                <a:gridCol w="1058862"/>
                <a:gridCol w="5330825"/>
              </a:tblGrid>
              <a:tr h="4000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a:cs typeface="Times New Roman" panose="02020603050405020304" pitchFamily="18" charset="0"/>
                        </a:rPr>
                        <a:t>G73</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a:cs typeface="Times New Roman" panose="02020603050405020304" pitchFamily="18" charset="0"/>
                        </a:rPr>
                        <a:t>9</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1800" dirty="0">
                          <a:latin typeface="宋体" panose="02010600030101010101" pitchFamily="2" charset="-122"/>
                        </a:rPr>
                        <a:t>深孔钻削固定循环</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r>
              <a:tr h="6969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a:cs typeface="Times New Roman" panose="02020603050405020304" pitchFamily="18" charset="0"/>
                        </a:rPr>
                        <a:t>G74</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a:cs typeface="Times New Roman" panose="02020603050405020304" pitchFamily="18" charset="0"/>
                        </a:rPr>
                        <a:t>9</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1800" dirty="0">
                          <a:latin typeface="宋体" panose="02010600030101010101" pitchFamily="2" charset="-122"/>
                        </a:rPr>
                        <a:t>反螺纹攻丝固定循环</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846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a:cs typeface="Times New Roman" panose="02020603050405020304" pitchFamily="18" charset="0"/>
                        </a:rPr>
                        <a:t>G76</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a:cs typeface="Times New Roman" panose="02020603050405020304" pitchFamily="18" charset="0"/>
                        </a:rPr>
                        <a:t>9</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1800" dirty="0">
                          <a:latin typeface="宋体" panose="02010600030101010101" pitchFamily="2" charset="-122"/>
                        </a:rPr>
                        <a:t>精镗固定循环</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b="1" dirty="0">
                          <a:cs typeface="Times New Roman" panose="02020603050405020304" pitchFamily="18" charset="0"/>
                        </a:rPr>
                        <a:t>*</a:t>
                      </a:r>
                      <a:r>
                        <a:rPr lang="en-US" altLang="zh-CN" sz="1800" b="1">
                          <a:cs typeface="Times New Roman" panose="02020603050405020304" pitchFamily="18" charset="0"/>
                        </a:rPr>
                        <a:t>G80</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b="1">
                          <a:cs typeface="Times New Roman" panose="02020603050405020304" pitchFamily="18" charset="0"/>
                        </a:rPr>
                        <a:t>9</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1800" b="1" dirty="0">
                          <a:latin typeface="宋体" panose="02010600030101010101" pitchFamily="2" charset="-122"/>
                        </a:rPr>
                        <a:t>取消固定循环</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84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b="1">
                          <a:cs typeface="Times New Roman" panose="02020603050405020304" pitchFamily="18" charset="0"/>
                        </a:rPr>
                        <a:t>G81</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b="1">
                          <a:cs typeface="Times New Roman" panose="02020603050405020304" pitchFamily="18" charset="0"/>
                        </a:rPr>
                        <a:t>9</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1800" b="1" dirty="0">
                          <a:latin typeface="宋体" panose="02010600030101010101" pitchFamily="2" charset="-122"/>
                        </a:rPr>
                        <a:t>钻削固定循环</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b="1">
                          <a:cs typeface="Times New Roman" panose="02020603050405020304" pitchFamily="18" charset="0"/>
                        </a:rPr>
                        <a:t>G82</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b="1">
                          <a:cs typeface="Times New Roman" panose="02020603050405020304" pitchFamily="18" charset="0"/>
                        </a:rPr>
                        <a:t>9</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1800" b="1" dirty="0">
                          <a:latin typeface="宋体" panose="02010600030101010101" pitchFamily="2" charset="-122"/>
                        </a:rPr>
                        <a:t>钻削固定循环</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846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b="1">
                          <a:cs typeface="Times New Roman" panose="02020603050405020304" pitchFamily="18" charset="0"/>
                        </a:rPr>
                        <a:t>G83</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b="1">
                          <a:cs typeface="Times New Roman" panose="02020603050405020304" pitchFamily="18" charset="0"/>
                        </a:rPr>
                        <a:t>9</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1800" b="1" dirty="0">
                          <a:latin typeface="宋体" panose="02010600030101010101" pitchFamily="2" charset="-122"/>
                        </a:rPr>
                        <a:t>深孔钻削固定循环</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b="1">
                          <a:cs typeface="Times New Roman" panose="02020603050405020304" pitchFamily="18" charset="0"/>
                        </a:rPr>
                        <a:t>G84</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b="1">
                          <a:cs typeface="Times New Roman" panose="02020603050405020304" pitchFamily="18" charset="0"/>
                        </a:rPr>
                        <a:t>9</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1800" b="1" dirty="0">
                          <a:latin typeface="宋体" panose="02010600030101010101" pitchFamily="2" charset="-122"/>
                        </a:rPr>
                        <a:t>攻丝固定循环</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a:cs typeface="Times New Roman" panose="02020603050405020304" pitchFamily="18" charset="0"/>
                        </a:rPr>
                        <a:t>G85</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a:cs typeface="Times New Roman" panose="02020603050405020304" pitchFamily="18" charset="0"/>
                        </a:rPr>
                        <a:t>9</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1800" dirty="0">
                          <a:latin typeface="宋体" panose="02010600030101010101" pitchFamily="2" charset="-122"/>
                        </a:rPr>
                        <a:t>镗削固定循环</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84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a:cs typeface="Times New Roman" panose="02020603050405020304" pitchFamily="18" charset="0"/>
                        </a:rPr>
                        <a:t>G86</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a:cs typeface="Times New Roman" panose="02020603050405020304" pitchFamily="18" charset="0"/>
                        </a:rPr>
                        <a:t>9</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1800" dirty="0">
                          <a:latin typeface="宋体" panose="02010600030101010101" pitchFamily="2" charset="-122"/>
                        </a:rPr>
                        <a:t>镗削固定循环</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a:cs typeface="Times New Roman" panose="02020603050405020304" pitchFamily="18" charset="0"/>
                        </a:rPr>
                        <a:t>G87</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a:cs typeface="Times New Roman" panose="02020603050405020304" pitchFamily="18" charset="0"/>
                        </a:rPr>
                        <a:t>9</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1800" dirty="0">
                          <a:latin typeface="宋体" panose="02010600030101010101" pitchFamily="2" charset="-122"/>
                        </a:rPr>
                        <a:t>反镗固定循环</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846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a:cs typeface="Times New Roman" panose="02020603050405020304" pitchFamily="18" charset="0"/>
                        </a:rPr>
                        <a:t>G88</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a:cs typeface="Times New Roman" panose="02020603050405020304" pitchFamily="18" charset="0"/>
                        </a:rPr>
                        <a:t>9</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1800" dirty="0">
                          <a:latin typeface="宋体" panose="02010600030101010101" pitchFamily="2" charset="-122"/>
                        </a:rPr>
                        <a:t>镗削固定循环</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a:cs typeface="Times New Roman" panose="02020603050405020304" pitchFamily="18" charset="0"/>
                        </a:rPr>
                        <a:t>G89</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a:cs typeface="Times New Roman" panose="02020603050405020304" pitchFamily="18" charset="0"/>
                        </a:rPr>
                        <a:t>9</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1800" dirty="0">
                          <a:latin typeface="宋体" panose="02010600030101010101" pitchFamily="2" charset="-122"/>
                        </a:rPr>
                        <a:t>镗削固定循环</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16203" name="内容占位符 216202"/>
          <p:cNvGraphicFramePr/>
          <p:nvPr>
            <p:ph/>
          </p:nvPr>
        </p:nvGraphicFramePr>
        <p:xfrm>
          <a:off x="301625" y="609600"/>
          <a:ext cx="8540750" cy="2797175"/>
        </p:xfrm>
        <a:graphic>
          <a:graphicData uri="http://schemas.openxmlformats.org/drawingml/2006/table">
            <a:tbl>
              <a:tblPr/>
              <a:tblGrid>
                <a:gridCol w="2151063"/>
                <a:gridCol w="1058862"/>
                <a:gridCol w="5330825"/>
              </a:tblGrid>
              <a:tr h="55403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b="1" dirty="0">
                          <a:cs typeface="Times New Roman" panose="02020603050405020304" pitchFamily="18" charset="0"/>
                        </a:rPr>
                        <a:t>*</a:t>
                      </a:r>
                      <a:r>
                        <a:rPr lang="en-US" altLang="zh-CN" sz="1800" b="1">
                          <a:cs typeface="Times New Roman" panose="02020603050405020304" pitchFamily="18" charset="0"/>
                        </a:rPr>
                        <a:t>G90</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b="1">
                          <a:cs typeface="Times New Roman" panose="02020603050405020304" pitchFamily="18" charset="0"/>
                        </a:rPr>
                        <a:t>3</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1800" b="1" dirty="0">
                          <a:latin typeface="宋体" panose="02010600030101010101" pitchFamily="2" charset="-122"/>
                        </a:rPr>
                        <a:t>绝对值指令方式</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r>
              <a:tr h="5524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b="1" dirty="0">
                          <a:cs typeface="Times New Roman" panose="02020603050405020304" pitchFamily="18" charset="0"/>
                        </a:rPr>
                        <a:t>*</a:t>
                      </a:r>
                      <a:r>
                        <a:rPr lang="en-US" altLang="zh-CN" sz="1800" b="1">
                          <a:cs typeface="Times New Roman" panose="02020603050405020304" pitchFamily="18" charset="0"/>
                        </a:rPr>
                        <a:t>G91</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b="1">
                          <a:cs typeface="Times New Roman" panose="02020603050405020304" pitchFamily="18" charset="0"/>
                        </a:rPr>
                        <a:t>3</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1800" b="1" dirty="0">
                          <a:latin typeface="宋体" panose="02010600030101010101" pitchFamily="2" charset="-122"/>
                        </a:rPr>
                        <a:t>增量值指令方式</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403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a:cs typeface="Times New Roman" panose="02020603050405020304" pitchFamily="18" charset="0"/>
                        </a:rPr>
                        <a:t>G92</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a:cs typeface="Times New Roman" panose="02020603050405020304" pitchFamily="18" charset="0"/>
                        </a:rPr>
                        <a:t>0</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1800" dirty="0">
                          <a:latin typeface="宋体" panose="02010600030101010101" pitchFamily="2" charset="-122"/>
                        </a:rPr>
                        <a:t>工件零点设定</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826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b="1" dirty="0">
                          <a:cs typeface="Times New Roman" panose="02020603050405020304" pitchFamily="18" charset="0"/>
                        </a:rPr>
                        <a:t>*</a:t>
                      </a:r>
                      <a:r>
                        <a:rPr lang="en-US" altLang="zh-CN" sz="1800" b="1">
                          <a:cs typeface="Times New Roman" panose="02020603050405020304" pitchFamily="18" charset="0"/>
                        </a:rPr>
                        <a:t>G98</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b="1">
                          <a:cs typeface="Times New Roman" panose="02020603050405020304" pitchFamily="18" charset="0"/>
                        </a:rPr>
                        <a:t>10</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1800" b="1" dirty="0">
                          <a:latin typeface="宋体" panose="02010600030101010101" pitchFamily="2" charset="-122"/>
                        </a:rPr>
                        <a:t>固定循环返回初始点</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403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b="1">
                          <a:cs typeface="Times New Roman" panose="02020603050405020304" pitchFamily="18" charset="0"/>
                        </a:rPr>
                        <a:t>G99</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1800" b="1">
                          <a:cs typeface="Times New Roman" panose="02020603050405020304" pitchFamily="18" charset="0"/>
                        </a:rPr>
                        <a:t>10</a:t>
                      </a:r>
                      <a:endParaRPr lang="zh-CN" altLang="en-US" sz="24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zh-CN" altLang="en-US" sz="1800" b="1" dirty="0">
                          <a:latin typeface="宋体" panose="02010600030101010101" pitchFamily="2" charset="-122"/>
                        </a:rPr>
                        <a:t>固定循环返回</a:t>
                      </a:r>
                      <a:r>
                        <a:rPr lang="en-US" altLang="zh-CN" sz="1800" b="1">
                          <a:cs typeface="Times New Roman" panose="02020603050405020304" pitchFamily="18" charset="0"/>
                        </a:rPr>
                        <a:t>R</a:t>
                      </a:r>
                      <a:r>
                        <a:rPr lang="zh-CN" altLang="en-US" sz="1800" b="1" dirty="0">
                          <a:latin typeface="宋体" panose="02010600030101010101" pitchFamily="2" charset="-122"/>
                        </a:rPr>
                        <a:t>点</a:t>
                      </a:r>
                      <a:endParaRPr lang="zh-CN" altLang="en-US" sz="24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8" name="标题 219137"/>
          <p:cNvSpPr>
            <a:spLocks noGrp="1" noRot="1"/>
          </p:cNvSpPr>
          <p:nvPr>
            <p:ph type="title"/>
          </p:nvPr>
        </p:nvSpPr>
        <p:spPr>
          <a:xfrm>
            <a:off x="301625" y="609600"/>
            <a:ext cx="8540750" cy="658813"/>
          </a:xfrm>
          <a:ln/>
        </p:spPr>
        <p:txBody>
          <a:bodyPr anchor="ctr" anchorCtr="0"/>
          <a:p>
            <a:r>
              <a:rPr lang="zh-CN" altLang="en-US" sz="4000" b="1" dirty="0"/>
              <a:t>辅助功能</a:t>
            </a:r>
            <a:br>
              <a:rPr lang="zh-CN" altLang="en-US" sz="4000" dirty="0"/>
            </a:br>
            <a:endParaRPr lang="zh-CN" altLang="en-US" sz="4000" dirty="0"/>
          </a:p>
        </p:txBody>
      </p:sp>
      <p:sp>
        <p:nvSpPr>
          <p:cNvPr id="219139" name="文本占位符 219138"/>
          <p:cNvSpPr>
            <a:spLocks noGrp="1" noRot="1"/>
          </p:cNvSpPr>
          <p:nvPr>
            <p:ph type="body" idx="1"/>
          </p:nvPr>
        </p:nvSpPr>
        <p:spPr>
          <a:ln/>
        </p:spPr>
        <p:txBody>
          <a:bodyPr/>
          <a:p>
            <a:r>
              <a:rPr lang="zh-CN" altLang="en-US" dirty="0"/>
              <a:t>本机床用</a:t>
            </a:r>
            <a:r>
              <a:rPr lang="en-US" altLang="zh-CN"/>
              <a:t>S</a:t>
            </a:r>
            <a:r>
              <a:rPr lang="zh-CN" altLang="en-US" dirty="0"/>
              <a:t>代码来对主轴转速进行编程，用</a:t>
            </a:r>
            <a:r>
              <a:rPr lang="en-US" altLang="zh-CN"/>
              <a:t>T</a:t>
            </a:r>
            <a:r>
              <a:rPr lang="zh-CN" altLang="en-US" dirty="0"/>
              <a:t>代码来进行选刀编程，其它可编程辅助功能由</a:t>
            </a:r>
            <a:r>
              <a:rPr lang="en-US" altLang="zh-CN"/>
              <a:t>M</a:t>
            </a:r>
            <a:r>
              <a:rPr lang="zh-CN" altLang="en-US" dirty="0"/>
              <a:t>代码来实现，本机床可供用户使用的</a:t>
            </a:r>
            <a:r>
              <a:rPr lang="en-US" altLang="zh-CN"/>
              <a:t>M</a:t>
            </a:r>
            <a:r>
              <a:rPr lang="zh-CN" altLang="en-US" dirty="0"/>
              <a:t>代码列表如下</a:t>
            </a:r>
            <a:r>
              <a:rPr lang="en-US" altLang="zh-CN"/>
              <a:t>(</a:t>
            </a:r>
            <a:r>
              <a:rPr lang="zh-CN" altLang="en-US" dirty="0"/>
              <a:t>表</a:t>
            </a:r>
            <a:r>
              <a:rPr lang="en-US" altLang="zh-CN"/>
              <a:t>1.2)</a:t>
            </a:r>
            <a:r>
              <a:rPr lang="zh-CN" altLang="en-US" dirty="0"/>
              <a:t>：</a:t>
            </a:r>
            <a:endParaRPr lang="zh-CN" altLang="en-US" dirty="0"/>
          </a:p>
          <a:p>
            <a:endParaRPr lang="zh-CN" altLang="en-US" dirty="0"/>
          </a:p>
          <a:p>
            <a:r>
              <a:rPr lang="en-US" altLang="zh-CN" dirty="0"/>
              <a:t>***</a:t>
            </a:r>
            <a:r>
              <a:rPr lang="zh-CN" altLang="en-US" dirty="0"/>
              <a:t>一般地，一个程序段中，</a:t>
            </a:r>
            <a:r>
              <a:rPr lang="en-US" altLang="zh-CN"/>
              <a:t>M</a:t>
            </a:r>
            <a:r>
              <a:rPr lang="zh-CN" altLang="en-US" dirty="0"/>
              <a:t>代码最多可以有一个。</a:t>
            </a:r>
            <a:endParaRPr lang="zh-CN" altLang="en-US" dirty="0"/>
          </a:p>
          <a:p>
            <a:endParaRPr lang="zh-CN" alt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21343" name="内容占位符 221342"/>
          <p:cNvGraphicFramePr/>
          <p:nvPr>
            <p:ph idx="1"/>
          </p:nvPr>
        </p:nvGraphicFramePr>
        <p:xfrm>
          <a:off x="755650" y="549275"/>
          <a:ext cx="7556500" cy="5476875"/>
        </p:xfrm>
        <a:graphic>
          <a:graphicData uri="http://schemas.openxmlformats.org/drawingml/2006/table">
            <a:tbl>
              <a:tblPr/>
              <a:tblGrid>
                <a:gridCol w="1871663"/>
                <a:gridCol w="5684837"/>
              </a:tblGrid>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en-US" altLang="zh-CN" sz="1800">
                          <a:cs typeface="Times New Roman" panose="02020603050405020304" pitchFamily="18" charset="0"/>
                        </a:rPr>
                        <a:t>M</a:t>
                      </a:r>
                      <a:r>
                        <a:rPr lang="zh-CN" altLang="en-US" sz="1800" dirty="0">
                          <a:latin typeface="宋体" panose="02010600030101010101" pitchFamily="2" charset="-122"/>
                          <a:cs typeface="Times New Roman" panose="02020603050405020304" pitchFamily="18" charset="0"/>
                        </a:rPr>
                        <a:t>代码</a:t>
                      </a:r>
                      <a:endParaRPr lang="zh-CN" altLang="en-US" sz="18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zh-CN" altLang="en-US" sz="1800" dirty="0">
                          <a:latin typeface="宋体" panose="02010600030101010101" pitchFamily="2" charset="-122"/>
                        </a:rPr>
                        <a:t>功</a:t>
                      </a:r>
                      <a:r>
                        <a:rPr lang="zh-CN" altLang="en-US" sz="1800" dirty="0">
                          <a:cs typeface="Times New Roman" panose="02020603050405020304" pitchFamily="18" charset="0"/>
                        </a:rPr>
                        <a:t>              </a:t>
                      </a:r>
                      <a:r>
                        <a:rPr lang="zh-CN" altLang="en-US" sz="1800" dirty="0">
                          <a:latin typeface="宋体" panose="02010600030101010101" pitchFamily="2" charset="-122"/>
                        </a:rPr>
                        <a:t>能</a:t>
                      </a:r>
                      <a:endParaRPr lang="zh-CN" altLang="en-US" sz="18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en-US" altLang="zh-CN" sz="1800">
                          <a:cs typeface="Times New Roman" panose="02020603050405020304" pitchFamily="18" charset="0"/>
                        </a:rPr>
                        <a:t>M00</a:t>
                      </a:r>
                      <a:endParaRPr lang="zh-CN" altLang="en-US" sz="18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zh-CN" altLang="en-US" sz="1800" dirty="0">
                          <a:latin typeface="宋体" panose="02010600030101010101" pitchFamily="2" charset="-122"/>
                        </a:rPr>
                        <a:t>程序停止</a:t>
                      </a:r>
                      <a:endParaRPr lang="zh-CN" altLang="en-US" sz="18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en-US" altLang="zh-CN" sz="1800">
                          <a:cs typeface="Times New Roman" panose="02020603050405020304" pitchFamily="18" charset="0"/>
                        </a:rPr>
                        <a:t>M01</a:t>
                      </a:r>
                      <a:endParaRPr lang="zh-CN" altLang="en-US" sz="18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zh-CN" altLang="en-US" sz="1800" dirty="0">
                          <a:latin typeface="宋体" panose="02010600030101010101" pitchFamily="2" charset="-122"/>
                        </a:rPr>
                        <a:t>条件程序停止</a:t>
                      </a:r>
                      <a:endParaRPr lang="zh-CN" altLang="en-US" sz="18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en-US" altLang="zh-CN" sz="1800">
                          <a:cs typeface="Times New Roman" panose="02020603050405020304" pitchFamily="18" charset="0"/>
                        </a:rPr>
                        <a:t>M02</a:t>
                      </a:r>
                      <a:endParaRPr lang="zh-CN" altLang="en-US" sz="18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zh-CN" altLang="en-US" sz="1800" dirty="0">
                          <a:latin typeface="宋体" panose="02010600030101010101" pitchFamily="2" charset="-122"/>
                        </a:rPr>
                        <a:t>程序结束</a:t>
                      </a:r>
                      <a:endParaRPr lang="zh-CN" altLang="en-US" sz="18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en-US" altLang="zh-CN" sz="1800">
                          <a:cs typeface="Times New Roman" panose="02020603050405020304" pitchFamily="18" charset="0"/>
                        </a:rPr>
                        <a:t>M03</a:t>
                      </a:r>
                      <a:endParaRPr lang="zh-CN" altLang="en-US" sz="18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zh-CN" altLang="en-US" sz="1800" dirty="0">
                          <a:latin typeface="宋体" panose="02010600030101010101" pitchFamily="2" charset="-122"/>
                        </a:rPr>
                        <a:t>主轴正转</a:t>
                      </a:r>
                      <a:endParaRPr lang="zh-CN" altLang="en-US" sz="18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en-US" altLang="zh-CN" sz="1800">
                          <a:cs typeface="Times New Roman" panose="02020603050405020304" pitchFamily="18" charset="0"/>
                        </a:rPr>
                        <a:t>M04</a:t>
                      </a:r>
                      <a:endParaRPr lang="zh-CN" altLang="en-US" sz="18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zh-CN" altLang="en-US" sz="1800" dirty="0">
                          <a:latin typeface="宋体" panose="02010600030101010101" pitchFamily="2" charset="-122"/>
                        </a:rPr>
                        <a:t>主轴反转</a:t>
                      </a:r>
                      <a:endParaRPr lang="zh-CN" altLang="en-US" sz="18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en-US" altLang="zh-CN" sz="1800">
                          <a:cs typeface="Times New Roman" panose="02020603050405020304" pitchFamily="18" charset="0"/>
                        </a:rPr>
                        <a:t>M05</a:t>
                      </a:r>
                      <a:endParaRPr lang="zh-CN" altLang="en-US" sz="18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zh-CN" altLang="en-US" sz="1800" dirty="0">
                          <a:latin typeface="宋体" panose="02010600030101010101" pitchFamily="2" charset="-122"/>
                        </a:rPr>
                        <a:t>主轴停止</a:t>
                      </a:r>
                      <a:endParaRPr lang="zh-CN" altLang="en-US" sz="18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en-US" altLang="zh-CN" sz="1800">
                          <a:cs typeface="Times New Roman" panose="02020603050405020304" pitchFamily="18" charset="0"/>
                        </a:rPr>
                        <a:t>M06</a:t>
                      </a:r>
                      <a:endParaRPr lang="zh-CN" altLang="en-US" sz="18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zh-CN" altLang="en-US" sz="1800" dirty="0">
                          <a:latin typeface="宋体" panose="02010600030101010101" pitchFamily="2" charset="-122"/>
                        </a:rPr>
                        <a:t>刀具交换</a:t>
                      </a:r>
                      <a:endParaRPr lang="zh-CN" altLang="en-US" sz="18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en-US" altLang="zh-CN" sz="1800">
                          <a:cs typeface="Times New Roman" panose="02020603050405020304" pitchFamily="18" charset="0"/>
                        </a:rPr>
                        <a:t>M08</a:t>
                      </a:r>
                      <a:endParaRPr lang="zh-CN" altLang="en-US" sz="18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zh-CN" altLang="en-US" sz="1800" dirty="0">
                          <a:latin typeface="宋体" panose="02010600030101010101" pitchFamily="2" charset="-122"/>
                        </a:rPr>
                        <a:t>冷却开</a:t>
                      </a:r>
                      <a:endParaRPr lang="zh-CN" altLang="en-US" sz="18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en-US" altLang="zh-CN" sz="1800">
                          <a:cs typeface="Times New Roman" panose="02020603050405020304" pitchFamily="18" charset="0"/>
                        </a:rPr>
                        <a:t>M09</a:t>
                      </a:r>
                      <a:endParaRPr lang="zh-CN" altLang="en-US" sz="18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zh-CN" altLang="en-US" sz="1800" dirty="0">
                          <a:latin typeface="宋体" panose="02010600030101010101" pitchFamily="2" charset="-122"/>
                        </a:rPr>
                        <a:t>冷却关</a:t>
                      </a:r>
                      <a:endParaRPr lang="zh-CN" altLang="en-US" sz="18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en-US" altLang="zh-CN" sz="1800">
                          <a:cs typeface="Times New Roman" panose="02020603050405020304" pitchFamily="18" charset="0"/>
                        </a:rPr>
                        <a:t>M18</a:t>
                      </a:r>
                      <a:endParaRPr lang="zh-CN" altLang="en-US" sz="18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zh-CN" altLang="en-US" sz="1800" dirty="0">
                          <a:latin typeface="宋体" panose="02010600030101010101" pitchFamily="2" charset="-122"/>
                        </a:rPr>
                        <a:t>主轴定向解除</a:t>
                      </a:r>
                      <a:endParaRPr lang="zh-CN" altLang="en-US" sz="18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en-US" altLang="zh-CN" sz="1800">
                          <a:cs typeface="Times New Roman" panose="02020603050405020304" pitchFamily="18" charset="0"/>
                        </a:rPr>
                        <a:t>M19</a:t>
                      </a:r>
                      <a:endParaRPr lang="zh-CN" altLang="en-US" sz="18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zh-CN" altLang="en-US" sz="1800" dirty="0">
                          <a:latin typeface="宋体" panose="02010600030101010101" pitchFamily="2" charset="-122"/>
                        </a:rPr>
                        <a:t>主轴定向</a:t>
                      </a:r>
                      <a:endParaRPr lang="zh-CN" altLang="en-US" sz="18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en-US" altLang="zh-CN" sz="1800">
                          <a:cs typeface="Times New Roman" panose="02020603050405020304" pitchFamily="18" charset="0"/>
                        </a:rPr>
                        <a:t>M30</a:t>
                      </a:r>
                      <a:endParaRPr lang="zh-CN" altLang="en-US" sz="18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zh-CN" altLang="en-US" sz="1800" dirty="0">
                          <a:latin typeface="宋体" panose="02010600030101010101" pitchFamily="2" charset="-122"/>
                        </a:rPr>
                        <a:t>程序结束并返回程序头</a:t>
                      </a:r>
                      <a:endParaRPr lang="zh-CN" altLang="en-US" sz="18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en-US" altLang="zh-CN" sz="1800">
                          <a:cs typeface="Times New Roman" panose="02020603050405020304" pitchFamily="18" charset="0"/>
                        </a:rPr>
                        <a:t>M98</a:t>
                      </a:r>
                      <a:endParaRPr lang="zh-CN" altLang="en-US" sz="18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zh-CN" altLang="en-US" sz="1800" dirty="0">
                          <a:latin typeface="宋体" panose="02010600030101010101" pitchFamily="2" charset="-122"/>
                        </a:rPr>
                        <a:t>调用子程序</a:t>
                      </a:r>
                      <a:endParaRPr lang="zh-CN" altLang="en-US" sz="18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en-US" altLang="zh-CN" sz="1800">
                          <a:cs typeface="Times New Roman" panose="02020603050405020304" pitchFamily="18" charset="0"/>
                        </a:rPr>
                        <a:t>M99</a:t>
                      </a:r>
                      <a:endParaRPr lang="zh-CN" altLang="en-US" sz="18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just" fontAlgn="t">
                        <a:spcBef>
                          <a:spcPct val="0"/>
                        </a:spcBef>
                        <a:buNone/>
                      </a:pPr>
                      <a:r>
                        <a:rPr lang="zh-CN" altLang="en-US" sz="1800" dirty="0">
                          <a:latin typeface="宋体" panose="02010600030101010101" pitchFamily="2" charset="-122"/>
                        </a:rPr>
                        <a:t>子程序结束返回／重复执行</a:t>
                      </a:r>
                      <a:endParaRPr lang="zh-CN" altLang="en-US" sz="18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234" name="标题 223233"/>
          <p:cNvSpPr>
            <a:spLocks noGrp="1" noRot="1"/>
          </p:cNvSpPr>
          <p:nvPr>
            <p:ph type="title"/>
          </p:nvPr>
        </p:nvSpPr>
        <p:spPr>
          <a:ln/>
        </p:spPr>
        <p:txBody>
          <a:bodyPr anchor="ctr" anchorCtr="0"/>
          <a:p>
            <a:r>
              <a:rPr lang="zh-CN" altLang="en-US" sz="4000" b="1" dirty="0"/>
              <a:t>地址和词</a:t>
            </a:r>
            <a:br>
              <a:rPr lang="zh-CN" altLang="en-US" sz="4000" b="1" dirty="0"/>
            </a:br>
            <a:endParaRPr lang="zh-CN" altLang="en-US" sz="4000" b="1" dirty="0"/>
          </a:p>
        </p:txBody>
      </p:sp>
      <p:sp>
        <p:nvSpPr>
          <p:cNvPr id="223235" name="文本占位符 223234"/>
          <p:cNvSpPr>
            <a:spLocks noGrp="1" noRot="1"/>
          </p:cNvSpPr>
          <p:nvPr>
            <p:ph type="body" idx="1"/>
          </p:nvPr>
        </p:nvSpPr>
        <p:spPr>
          <a:ln/>
        </p:spPr>
        <p:txBody>
          <a:bodyPr/>
          <a:p>
            <a:r>
              <a:rPr lang="zh-CN" altLang="en-US" dirty="0"/>
              <a:t>在加工程序正文中，一个英 文字母被称为一个地址，一个地址后面跟 着一个数字就组成了一个词。每个地址有不同的意义，它们后面所跟的数字也因此具有不同的格式和取值范围，参见下表：</a:t>
            </a:r>
            <a:endParaRPr lang="zh-CN" alt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401" name="标题 224400"/>
          <p:cNvSpPr>
            <a:spLocks noGrp="1" noRot="1"/>
          </p:cNvSpPr>
          <p:nvPr>
            <p:ph type="title"/>
          </p:nvPr>
        </p:nvSpPr>
        <p:spPr>
          <a:xfrm>
            <a:off x="463550" y="703263"/>
            <a:ext cx="8062913" cy="712787"/>
          </a:xfrm>
          <a:ln/>
        </p:spPr>
        <p:txBody>
          <a:bodyPr anchor="ctr" anchorCtr="0"/>
          <a:p>
            <a:r>
              <a:rPr lang="zh-CN" altLang="en-US" dirty="0"/>
              <a:t>表</a:t>
            </a:r>
            <a:r>
              <a:rPr lang="en-US" altLang="zh-CN"/>
              <a:t>7.1</a:t>
            </a:r>
            <a:endParaRPr lang="en-US" altLang="zh-CN"/>
          </a:p>
        </p:txBody>
      </p:sp>
      <p:graphicFrame>
        <p:nvGraphicFramePr>
          <p:cNvPr id="224407" name="内容占位符 224406"/>
          <p:cNvGraphicFramePr/>
          <p:nvPr>
            <p:ph idx="1"/>
          </p:nvPr>
        </p:nvGraphicFramePr>
        <p:xfrm>
          <a:off x="611188" y="1628775"/>
          <a:ext cx="7772400" cy="4605338"/>
        </p:xfrm>
        <a:graphic>
          <a:graphicData uri="http://schemas.openxmlformats.org/drawingml/2006/table">
            <a:tbl>
              <a:tblPr/>
              <a:tblGrid>
                <a:gridCol w="1943100"/>
                <a:gridCol w="1943100"/>
                <a:gridCol w="1943100"/>
                <a:gridCol w="1943100"/>
              </a:tblGrid>
              <a:tr h="4810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zh-CN" altLang="en-US" sz="2000" dirty="0">
                          <a:latin typeface="宋体" panose="02010600030101010101" pitchFamily="2" charset="-122"/>
                          <a:ea typeface="楷体_GB2312" pitchFamily="49" charset="-122"/>
                        </a:rPr>
                        <a:t>功能</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zh-CN" altLang="en-US" sz="2000" dirty="0">
                          <a:latin typeface="宋体" panose="02010600030101010101" pitchFamily="2" charset="-122"/>
                          <a:ea typeface="楷体_GB2312" pitchFamily="49" charset="-122"/>
                        </a:rPr>
                        <a:t>地址</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zh-CN" altLang="en-US" sz="2000" dirty="0">
                          <a:latin typeface="宋体" panose="02010600030101010101" pitchFamily="2" charset="-122"/>
                          <a:ea typeface="楷体_GB2312" pitchFamily="49" charset="-122"/>
                        </a:rPr>
                        <a:t>取值范围</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zh-CN" altLang="en-US" sz="2000" dirty="0">
                          <a:latin typeface="宋体" panose="02010600030101010101" pitchFamily="2" charset="-122"/>
                          <a:ea typeface="楷体_GB2312" pitchFamily="49" charset="-122"/>
                        </a:rPr>
                        <a:t>含义</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64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程序号</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O</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1~9999</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程序号</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798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顺序号</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N</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1~9999</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顺序号</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10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准备功能</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G</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00~99</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指定数控功能</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7151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尺寸定义</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X</a:t>
                      </a:r>
                      <a:r>
                        <a:rPr lang="zh-CN" altLang="en-US" sz="2000" dirty="0">
                          <a:latin typeface="Arial Narrow" pitchFamily="34" charset="0"/>
                          <a:ea typeface="楷体_GB2312" pitchFamily="49" charset="-122"/>
                        </a:rPr>
                        <a:t>，</a:t>
                      </a:r>
                      <a:r>
                        <a:rPr lang="en-US" altLang="zh-CN" sz="2000">
                          <a:latin typeface="Arial Narrow" pitchFamily="34" charset="0"/>
                        </a:rPr>
                        <a:t>Y</a:t>
                      </a:r>
                      <a:r>
                        <a:rPr lang="zh-CN" altLang="en-US" sz="2000" dirty="0">
                          <a:latin typeface="Arial Narrow" pitchFamily="34" charset="0"/>
                          <a:ea typeface="楷体_GB2312" pitchFamily="49" charset="-122"/>
                        </a:rPr>
                        <a:t>，</a:t>
                      </a:r>
                      <a:r>
                        <a:rPr lang="en-US" altLang="zh-CN" sz="2000">
                          <a:latin typeface="Arial Narrow" pitchFamily="34" charset="0"/>
                        </a:rPr>
                        <a:t>Z</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宋体" panose="02010600030101010101" pitchFamily="2" charset="-122"/>
                          <a:ea typeface="楷体_GB2312" pitchFamily="49" charset="-122"/>
                        </a:rPr>
                        <a:t>±</a:t>
                      </a:r>
                      <a:r>
                        <a:rPr lang="en-US" altLang="zh-CN" sz="2000">
                          <a:latin typeface="Arial Narrow" pitchFamily="34" charset="0"/>
                          <a:ea typeface="楷体_GB2312" pitchFamily="49" charset="-122"/>
                        </a:rPr>
                        <a:t>99999.999</a:t>
                      </a:r>
                      <a:r>
                        <a:rPr lang="zh-CN" altLang="en-US" sz="2000" dirty="0">
                          <a:latin typeface="宋体" panose="02010600030101010101" pitchFamily="2" charset="-122"/>
                          <a:ea typeface="楷体_GB2312" pitchFamily="49" charset="-122"/>
                        </a:rPr>
                        <a:t>毫米</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坐标位置值</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207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Arial Narrow" pitchFamily="34" charset="0"/>
                        </a:rPr>
                        <a:t>　</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R</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Arial Narrow" pitchFamily="34" charset="0"/>
                        </a:rPr>
                        <a:t>　</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圆弧半径，圆角半径</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207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Arial Narrow" pitchFamily="34" charset="0"/>
                        </a:rPr>
                        <a:t>　</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I</a:t>
                      </a:r>
                      <a:r>
                        <a:rPr lang="zh-CN" altLang="en-US" sz="2000" dirty="0">
                          <a:latin typeface="Arial Narrow" pitchFamily="34" charset="0"/>
                          <a:ea typeface="楷体_GB2312" pitchFamily="49" charset="-122"/>
                        </a:rPr>
                        <a:t>，</a:t>
                      </a:r>
                      <a:r>
                        <a:rPr lang="en-US" altLang="zh-CN" sz="2000">
                          <a:latin typeface="Arial Narrow" pitchFamily="34" charset="0"/>
                        </a:rPr>
                        <a:t>J</a:t>
                      </a:r>
                      <a:r>
                        <a:rPr lang="zh-CN" altLang="en-US" sz="2000" dirty="0">
                          <a:latin typeface="Arial Narrow" pitchFamily="34" charset="0"/>
                          <a:ea typeface="楷体_GB2312" pitchFamily="49" charset="-122"/>
                        </a:rPr>
                        <a:t>，</a:t>
                      </a:r>
                      <a:r>
                        <a:rPr lang="en-US" altLang="zh-CN" sz="2000">
                          <a:latin typeface="Arial Narrow" pitchFamily="34" charset="0"/>
                        </a:rPr>
                        <a:t>K</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宋体" panose="02010600030101010101" pitchFamily="2" charset="-122"/>
                          <a:ea typeface="楷体_GB2312" pitchFamily="49" charset="-122"/>
                        </a:rPr>
                        <a:t>±</a:t>
                      </a:r>
                      <a:r>
                        <a:rPr lang="en-US" altLang="zh-CN" sz="2000">
                          <a:latin typeface="Arial Narrow" pitchFamily="34" charset="0"/>
                          <a:ea typeface="楷体_GB2312" pitchFamily="49" charset="-122"/>
                        </a:rPr>
                        <a:t>9999.9999</a:t>
                      </a:r>
                      <a:r>
                        <a:rPr lang="zh-CN" altLang="en-US" sz="2000" dirty="0">
                          <a:latin typeface="宋体" panose="02010600030101010101" pitchFamily="2" charset="-122"/>
                          <a:ea typeface="楷体_GB2312" pitchFamily="49" charset="-122"/>
                        </a:rPr>
                        <a:t>毫米</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圆心坐标位置值</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159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进给速率</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F</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1~100,000</a:t>
                      </a:r>
                      <a:r>
                        <a:rPr lang="zh-CN" altLang="en-US" sz="2000" dirty="0">
                          <a:latin typeface="Arial Narrow" pitchFamily="34" charset="0"/>
                          <a:ea typeface="楷体_GB2312" pitchFamily="49" charset="-122"/>
                        </a:rPr>
                        <a:t>毫米每分</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进给速率</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26502" name="内容占位符 226501"/>
          <p:cNvGraphicFramePr/>
          <p:nvPr>
            <p:ph idx="1"/>
          </p:nvPr>
        </p:nvGraphicFramePr>
        <p:xfrm>
          <a:off x="395288" y="620713"/>
          <a:ext cx="7772400" cy="5526087"/>
        </p:xfrm>
        <a:graphic>
          <a:graphicData uri="http://schemas.openxmlformats.org/drawingml/2006/table">
            <a:tbl>
              <a:tblPr/>
              <a:tblGrid>
                <a:gridCol w="1943100"/>
                <a:gridCol w="1943100"/>
                <a:gridCol w="1943100"/>
                <a:gridCol w="1943100"/>
              </a:tblGrid>
              <a:tr h="70008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进给速率</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F</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1~100,000</a:t>
                      </a:r>
                      <a:r>
                        <a:rPr lang="zh-CN" altLang="en-US" sz="2000" dirty="0">
                          <a:latin typeface="Arial Narrow" pitchFamily="34" charset="0"/>
                          <a:ea typeface="楷体_GB2312" pitchFamily="49" charset="-122"/>
                        </a:rPr>
                        <a:t>毫米每分</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进给速率</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528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主轴转速</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S</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1~4000</a:t>
                      </a:r>
                      <a:r>
                        <a:rPr lang="zh-CN" altLang="en-US" sz="2000" dirty="0">
                          <a:latin typeface="Arial Narrow" pitchFamily="34" charset="0"/>
                          <a:ea typeface="楷体_GB2312" pitchFamily="49" charset="-122"/>
                        </a:rPr>
                        <a:t>转每分</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主轴转速值</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528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选刀</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T</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0~99</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刀具号</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0008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辅助功能</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M</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0~99</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辅助功能</a:t>
                      </a:r>
                      <a:r>
                        <a:rPr lang="en-US" altLang="zh-CN" sz="2000">
                          <a:latin typeface="Arial Narrow" pitchFamily="34" charset="0"/>
                          <a:ea typeface="楷体_GB2312" pitchFamily="49" charset="-122"/>
                        </a:rPr>
                        <a:t>M</a:t>
                      </a:r>
                      <a:r>
                        <a:rPr lang="zh-CN" altLang="en-US" sz="2000" dirty="0">
                          <a:latin typeface="宋体" panose="02010600030101010101" pitchFamily="2" charset="-122"/>
                          <a:ea typeface="楷体_GB2312" pitchFamily="49" charset="-122"/>
                        </a:rPr>
                        <a:t>代码号</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0008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刀具偏置号</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H</a:t>
                      </a:r>
                      <a:r>
                        <a:rPr lang="zh-CN" altLang="en-US" sz="2000" dirty="0">
                          <a:latin typeface="Arial Narrow" pitchFamily="34" charset="0"/>
                          <a:ea typeface="楷体_GB2312" pitchFamily="49" charset="-122"/>
                        </a:rPr>
                        <a:t>，</a:t>
                      </a:r>
                      <a:r>
                        <a:rPr lang="en-US" altLang="zh-CN" sz="2000">
                          <a:latin typeface="Arial Narrow" pitchFamily="34" charset="0"/>
                        </a:rPr>
                        <a:t>D</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1~200</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指定刀具偏置号</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0008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暂停时间</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P</a:t>
                      </a:r>
                      <a:r>
                        <a:rPr lang="zh-CN" altLang="en-US" sz="2000" dirty="0">
                          <a:latin typeface="Arial Narrow" pitchFamily="34" charset="0"/>
                          <a:ea typeface="楷体_GB2312" pitchFamily="49" charset="-122"/>
                        </a:rPr>
                        <a:t>，</a:t>
                      </a:r>
                      <a:r>
                        <a:rPr lang="en-US" altLang="zh-CN" sz="2000">
                          <a:latin typeface="Arial Narrow" pitchFamily="34" charset="0"/>
                        </a:rPr>
                        <a:t>X</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0~99999.999</a:t>
                      </a:r>
                      <a:r>
                        <a:rPr lang="zh-CN" altLang="en-US" sz="2000" dirty="0">
                          <a:latin typeface="Arial Narrow" pitchFamily="34" charset="0"/>
                          <a:ea typeface="楷体_GB2312" pitchFamily="49" charset="-122"/>
                        </a:rPr>
                        <a:t>秒</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暂停时间（毫秒）</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528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指定子程序号</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P</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1~9999</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调用子程序用</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528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重复次数</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P</a:t>
                      </a:r>
                      <a:r>
                        <a:rPr lang="zh-CN" altLang="en-US" sz="2000" dirty="0">
                          <a:latin typeface="Arial Narrow" pitchFamily="34" charset="0"/>
                          <a:ea typeface="楷体_GB2312" pitchFamily="49" charset="-122"/>
                        </a:rPr>
                        <a:t>，</a:t>
                      </a:r>
                      <a:r>
                        <a:rPr lang="en-US" altLang="zh-CN" sz="2000">
                          <a:latin typeface="Arial Narrow" pitchFamily="34" charset="0"/>
                        </a:rPr>
                        <a:t>L</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1~999</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调用子程序用</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4500">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参数</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P</a:t>
                      </a:r>
                      <a:r>
                        <a:rPr lang="zh-CN" altLang="en-US" sz="2000" dirty="0">
                          <a:latin typeface="Arial Narrow" pitchFamily="34" charset="0"/>
                          <a:ea typeface="楷体_GB2312" pitchFamily="49" charset="-122"/>
                        </a:rPr>
                        <a:t>，</a:t>
                      </a:r>
                      <a:r>
                        <a:rPr lang="en-US" altLang="zh-CN" sz="2000">
                          <a:latin typeface="Arial Narrow" pitchFamily="34" charset="0"/>
                        </a:rPr>
                        <a:t>Q</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P</a:t>
                      </a:r>
                      <a:r>
                        <a:rPr lang="zh-CN" altLang="en-US" sz="2000" dirty="0">
                          <a:latin typeface="Arial Narrow" pitchFamily="34" charset="0"/>
                          <a:ea typeface="楷体_GB2312" pitchFamily="49" charset="-122"/>
                        </a:rPr>
                        <a:t>为</a:t>
                      </a:r>
                      <a:r>
                        <a:rPr lang="en-US" altLang="zh-CN" sz="2000">
                          <a:latin typeface="Arial Narrow" pitchFamily="34" charset="0"/>
                        </a:rPr>
                        <a:t>0~99999.999</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固定循环参数</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00088">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Q</a:t>
                      </a:r>
                      <a:r>
                        <a:rPr lang="zh-CN" altLang="en-US" sz="2000" dirty="0">
                          <a:latin typeface="Arial Narrow" pitchFamily="34" charset="0"/>
                          <a:ea typeface="楷体_GB2312" pitchFamily="49" charset="-122"/>
                        </a:rPr>
                        <a:t>为</a:t>
                      </a:r>
                      <a:r>
                        <a:rPr lang="en-US" altLang="zh-CN" sz="2000">
                          <a:latin typeface="Arial Narrow" pitchFamily="34" charset="0"/>
                          <a:ea typeface="楷体_GB2312" pitchFamily="49" charset="-122"/>
                        </a:rPr>
                        <a:t>±</a:t>
                      </a:r>
                      <a:r>
                        <a:rPr lang="en-US" altLang="zh-CN" sz="2000">
                          <a:latin typeface="Arial Narrow" pitchFamily="34" charset="0"/>
                        </a:rPr>
                        <a:t>99999.999</a:t>
                      </a:r>
                      <a:r>
                        <a:rPr lang="zh-CN" altLang="en-US" sz="2000" dirty="0">
                          <a:latin typeface="Arial Narrow" pitchFamily="34" charset="0"/>
                          <a:ea typeface="楷体_GB2312" pitchFamily="49" charset="-122"/>
                        </a:rPr>
                        <a:t>毫米</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bl>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8356" name="标题 228355"/>
          <p:cNvSpPr>
            <a:spLocks noGrp="1" noRot="1"/>
          </p:cNvSpPr>
          <p:nvPr>
            <p:ph type="title"/>
          </p:nvPr>
        </p:nvSpPr>
        <p:spPr>
          <a:ln/>
        </p:spPr>
        <p:txBody>
          <a:bodyPr anchor="ctr" anchorCtr="0"/>
          <a:p>
            <a:r>
              <a:rPr lang="zh-CN" altLang="en-US" b="1" dirty="0"/>
              <a:t>条件程序段</a:t>
            </a:r>
            <a:endParaRPr lang="zh-CN" altLang="en-US" b="1" dirty="0"/>
          </a:p>
        </p:txBody>
      </p:sp>
      <p:sp>
        <p:nvSpPr>
          <p:cNvPr id="228357" name="矩形 228356"/>
          <p:cNvSpPr/>
          <p:nvPr/>
        </p:nvSpPr>
        <p:spPr>
          <a:xfrm>
            <a:off x="468313" y="2138363"/>
            <a:ext cx="8424862" cy="2041525"/>
          </a:xfrm>
          <a:prstGeom prst="rect">
            <a:avLst/>
          </a:prstGeom>
          <a:noFill/>
          <a:ln w="9525">
            <a:noFill/>
          </a:ln>
        </p:spPr>
        <p:txBody>
          <a:bodyPr anchor="ctr" anchorCtr="0">
            <a:spAutoFit/>
          </a:bodyPr>
          <a:p>
            <a:r>
              <a:rPr lang="zh-CN" altLang="en-US" sz="3200" dirty="0">
                <a:latin typeface="Times New Roman" panose="02020603050405020304" pitchFamily="18" charset="0"/>
              </a:rPr>
              <a:t>一程序段的第一个字符为“</a:t>
            </a:r>
            <a:r>
              <a:rPr lang="en-US" altLang="zh-CN" sz="3200">
                <a:latin typeface="Times New Roman" panose="02020603050405020304" pitchFamily="18" charset="0"/>
              </a:rPr>
              <a:t>/”</a:t>
            </a:r>
            <a:r>
              <a:rPr lang="zh-CN" altLang="en-US" sz="3200" dirty="0">
                <a:latin typeface="Times New Roman" panose="02020603050405020304" pitchFamily="18" charset="0"/>
              </a:rPr>
              <a:t>，则表示该程序段为条件程序段，即可选跳段开关 在上位时，不执行该程序段，而可选跳段开关在下位时，该程序段才能被执行。</a:t>
            </a:r>
            <a:endParaRPr lang="zh-CN" altLang="en-US" sz="3200" dirty="0">
              <a:latin typeface="Times New Roman" panose="02020603050405020304" pitchFamily="18"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9378" name="标题 229377"/>
          <p:cNvSpPr>
            <a:spLocks noGrp="1" noRot="1"/>
          </p:cNvSpPr>
          <p:nvPr>
            <p:ph type="title"/>
          </p:nvPr>
        </p:nvSpPr>
        <p:spPr>
          <a:ln/>
        </p:spPr>
        <p:txBody>
          <a:bodyPr anchor="ctr" anchorCtr="0"/>
          <a:p>
            <a:r>
              <a:rPr lang="zh-CN" altLang="en-US" b="1" dirty="0"/>
              <a:t>暂停</a:t>
            </a:r>
            <a:r>
              <a:rPr lang="en-US" altLang="zh-CN" b="1"/>
              <a:t>( G04 )</a:t>
            </a:r>
            <a:endParaRPr lang="en-US" altLang="zh-CN" b="1"/>
          </a:p>
        </p:txBody>
      </p:sp>
      <p:sp>
        <p:nvSpPr>
          <p:cNvPr id="229379" name="文本占位符 229378"/>
          <p:cNvSpPr>
            <a:spLocks noGrp="1" noRot="1"/>
          </p:cNvSpPr>
          <p:nvPr>
            <p:ph type="body" idx="1"/>
          </p:nvPr>
        </p:nvSpPr>
        <p:spPr>
          <a:ln/>
        </p:spPr>
        <p:txBody>
          <a:bodyPr/>
          <a:p>
            <a:r>
              <a:rPr lang="zh-CN" altLang="en-US" dirty="0"/>
              <a:t>作用：在两个程序段之间产生一段时间的暂停。</a:t>
            </a:r>
            <a:endParaRPr lang="zh-CN" altLang="en-US" dirty="0"/>
          </a:p>
          <a:p>
            <a:r>
              <a:rPr lang="zh-CN" altLang="en-US" dirty="0"/>
              <a:t>格式：</a:t>
            </a:r>
            <a:r>
              <a:rPr lang="en-US" altLang="zh-CN"/>
              <a:t>G04 P-</a:t>
            </a:r>
            <a:r>
              <a:rPr lang="zh-CN" altLang="en-US" dirty="0"/>
              <a:t>；或</a:t>
            </a:r>
            <a:r>
              <a:rPr lang="en-US" altLang="zh-CN"/>
              <a:t>G04 X-</a:t>
            </a:r>
            <a:r>
              <a:rPr lang="zh-CN" altLang="en-US" dirty="0"/>
              <a:t>；</a:t>
            </a:r>
            <a:endParaRPr lang="zh-CN" altLang="en-US" dirty="0"/>
          </a:p>
          <a:p>
            <a:r>
              <a:rPr lang="zh-CN" altLang="en-US" dirty="0"/>
              <a:t>地址</a:t>
            </a:r>
            <a:r>
              <a:rPr lang="en-US" altLang="zh-CN"/>
              <a:t>P</a:t>
            </a:r>
            <a:r>
              <a:rPr lang="zh-CN" altLang="en-US" dirty="0"/>
              <a:t>或</a:t>
            </a:r>
            <a:r>
              <a:rPr lang="en-US" altLang="zh-CN"/>
              <a:t>X</a:t>
            </a:r>
            <a:r>
              <a:rPr lang="zh-CN" altLang="en-US" dirty="0"/>
              <a:t>给定暂停的时间，以秒为单位，范围是</a:t>
            </a:r>
            <a:r>
              <a:rPr lang="en-US" altLang="zh-CN"/>
              <a:t>0.001~9999.999</a:t>
            </a:r>
            <a:r>
              <a:rPr lang="zh-CN" altLang="en-US" dirty="0"/>
              <a:t>秒</a:t>
            </a:r>
            <a:r>
              <a:rPr lang="en-US" altLang="zh-CN"/>
              <a:t>.</a:t>
            </a:r>
            <a:endParaRPr lang="en-US" altLang="zh-CN"/>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0402" name="标题 230401"/>
          <p:cNvSpPr>
            <a:spLocks noGrp="1" noRot="1"/>
          </p:cNvSpPr>
          <p:nvPr>
            <p:ph type="title"/>
          </p:nvPr>
        </p:nvSpPr>
        <p:spPr>
          <a:ln/>
        </p:spPr>
        <p:txBody>
          <a:bodyPr anchor="ctr" anchorCtr="0"/>
          <a:p>
            <a:r>
              <a:rPr lang="en-US" altLang="zh-CN" b="1"/>
              <a:t>G41-G42-G40</a:t>
            </a:r>
            <a:r>
              <a:rPr lang="zh-CN" altLang="en-US" b="1" dirty="0"/>
              <a:t>刀具半径补偿</a:t>
            </a:r>
            <a:endParaRPr lang="zh-CN" altLang="en-US" b="1" dirty="0"/>
          </a:p>
        </p:txBody>
      </p:sp>
      <p:graphicFrame>
        <p:nvGraphicFramePr>
          <p:cNvPr id="230441" name="内容占位符 230440"/>
          <p:cNvGraphicFramePr/>
          <p:nvPr>
            <p:ph idx="1"/>
          </p:nvPr>
        </p:nvGraphicFramePr>
        <p:xfrm>
          <a:off x="301625" y="1905000"/>
          <a:ext cx="8540750" cy="1550988"/>
        </p:xfrm>
        <a:graphic>
          <a:graphicData uri="http://schemas.openxmlformats.org/drawingml/2006/table">
            <a:tbl>
              <a:tblPr/>
              <a:tblGrid>
                <a:gridCol w="1746250"/>
                <a:gridCol w="1747838"/>
                <a:gridCol w="5046662"/>
              </a:tblGrid>
              <a:tr h="8175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a:cs typeface="Times New Roman" panose="02020603050405020304" pitchFamily="18" charset="0"/>
                        </a:rPr>
                        <a:t>G41</a:t>
                      </a:r>
                      <a:endParaRPr lang="zh-CN" altLang="en-US"/>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a:cs typeface="Times New Roman" panose="02020603050405020304" pitchFamily="18" charset="0"/>
                        </a:rPr>
                        <a:t>7</a:t>
                      </a:r>
                      <a:endParaRPr lang="zh-CN" altLang="en-US"/>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zh-CN" altLang="en-US" dirty="0">
                          <a:latin typeface="宋体" panose="02010600030101010101" pitchFamily="2" charset="-122"/>
                        </a:rPr>
                        <a:t>左侧刀具半径补偿</a:t>
                      </a:r>
                      <a:endParaRPr lang="zh-CN" altLang="en-US"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334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a:cs typeface="Times New Roman" panose="02020603050405020304" pitchFamily="18" charset="0"/>
                        </a:rPr>
                        <a:t>G42</a:t>
                      </a:r>
                      <a:endParaRPr lang="zh-CN" altLang="en-US"/>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a:cs typeface="Times New Roman" panose="02020603050405020304" pitchFamily="18" charset="0"/>
                        </a:rPr>
                        <a:t>7</a:t>
                      </a:r>
                      <a:endParaRPr lang="zh-CN" altLang="en-US"/>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zh-CN" altLang="en-US" dirty="0">
                          <a:latin typeface="宋体" panose="02010600030101010101" pitchFamily="2" charset="-122"/>
                        </a:rPr>
                        <a:t>右侧刀具半径补偿</a:t>
                      </a:r>
                      <a:endParaRPr lang="zh-CN" altLang="en-US"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30439" name="矩形 230438"/>
          <p:cNvSpPr/>
          <p:nvPr/>
        </p:nvSpPr>
        <p:spPr>
          <a:xfrm>
            <a:off x="539750" y="3500438"/>
            <a:ext cx="7920038" cy="822325"/>
          </a:xfrm>
          <a:prstGeom prst="rect">
            <a:avLst/>
          </a:prstGeom>
          <a:noFill/>
          <a:ln w="9525">
            <a:noFill/>
          </a:ln>
        </p:spPr>
        <p:txBody>
          <a:bodyPr anchor="ctr" anchorCtr="0">
            <a:spAutoFit/>
          </a:bodyPr>
          <a:p>
            <a:r>
              <a:rPr lang="en-US" altLang="zh-CN" sz="2400">
                <a:latin typeface="Times New Roman" panose="02020603050405020304" pitchFamily="18" charset="0"/>
              </a:rPr>
              <a:t>*G41</a:t>
            </a:r>
            <a:r>
              <a:rPr lang="zh-CN" altLang="en-US" sz="2400" dirty="0">
                <a:latin typeface="Times New Roman" panose="02020603050405020304" pitchFamily="18" charset="0"/>
              </a:rPr>
              <a:t>左侧刀具半径补偿</a:t>
            </a:r>
            <a:r>
              <a:rPr lang="en-US" altLang="zh-CN" sz="2400">
                <a:latin typeface="Times New Roman" panose="02020603050405020304" pitchFamily="18" charset="0"/>
              </a:rPr>
              <a:t>.</a:t>
            </a:r>
            <a:r>
              <a:rPr lang="zh-CN" altLang="en-US" sz="2400" dirty="0">
                <a:latin typeface="Times New Roman" panose="02020603050405020304" pitchFamily="18" charset="0"/>
              </a:rPr>
              <a:t>可以理解为刀具在前进方向左侧用</a:t>
            </a:r>
            <a:r>
              <a:rPr lang="en-US" altLang="zh-CN" sz="2400">
                <a:latin typeface="Times New Roman" panose="02020603050405020304" pitchFamily="18" charset="0"/>
              </a:rPr>
              <a:t>G41</a:t>
            </a:r>
            <a:endParaRPr lang="en-US" altLang="zh-CN" sz="2400">
              <a:latin typeface="Times New Roman" panose="02020603050405020304" pitchFamily="18" charset="0"/>
            </a:endParaRPr>
          </a:p>
        </p:txBody>
      </p:sp>
      <p:sp>
        <p:nvSpPr>
          <p:cNvPr id="230440" name="矩形 230439"/>
          <p:cNvSpPr/>
          <p:nvPr/>
        </p:nvSpPr>
        <p:spPr>
          <a:xfrm>
            <a:off x="539750" y="4292600"/>
            <a:ext cx="7643813" cy="1651000"/>
          </a:xfrm>
          <a:prstGeom prst="rect">
            <a:avLst/>
          </a:prstGeom>
          <a:noFill/>
          <a:ln w="9525">
            <a:noFill/>
          </a:ln>
        </p:spPr>
        <p:txBody>
          <a:bodyPr tIns="152352" bIns="38088" anchor="ctr" anchorCtr="0">
            <a:spAutoFit/>
          </a:bodyPr>
          <a:p>
            <a:r>
              <a:rPr lang="en-US" altLang="zh-CN" sz="2400">
                <a:latin typeface="Times New Roman" panose="02020603050405020304" pitchFamily="18" charset="0"/>
              </a:rPr>
              <a:t>*G42</a:t>
            </a:r>
            <a:r>
              <a:rPr lang="zh-CN" altLang="en-US" sz="2400" dirty="0">
                <a:latin typeface="Times New Roman" panose="02020603050405020304" pitchFamily="18" charset="0"/>
              </a:rPr>
              <a:t>右侧刀具半径补偿</a:t>
            </a:r>
            <a:r>
              <a:rPr lang="en-US" altLang="zh-CN" sz="2400">
                <a:latin typeface="Times New Roman" panose="02020603050405020304" pitchFamily="18" charset="0"/>
              </a:rPr>
              <a:t>.</a:t>
            </a:r>
            <a:r>
              <a:rPr lang="zh-CN" altLang="en-US" sz="2400" dirty="0">
                <a:latin typeface="Times New Roman" panose="02020603050405020304" pitchFamily="18" charset="0"/>
              </a:rPr>
              <a:t>可以理解为刀具在前进方向右侧</a:t>
            </a:r>
            <a:endParaRPr lang="zh-CN" altLang="en-US" sz="2400" dirty="0">
              <a:latin typeface="Times New Roman" panose="02020603050405020304" pitchFamily="18" charset="0"/>
            </a:endParaRPr>
          </a:p>
          <a:p>
            <a:r>
              <a:rPr lang="zh-CN" altLang="en-US" sz="2400" dirty="0">
                <a:latin typeface="Times New Roman" panose="02020603050405020304" pitchFamily="18" charset="0"/>
              </a:rPr>
              <a:t>用</a:t>
            </a:r>
            <a:r>
              <a:rPr lang="en-US" altLang="zh-CN" sz="2400">
                <a:latin typeface="Times New Roman" panose="02020603050405020304" pitchFamily="18" charset="0"/>
              </a:rPr>
              <a:t>G42	</a:t>
            </a:r>
            <a:endParaRPr lang="en-US" altLang="zh-CN" sz="2400">
              <a:latin typeface="Times New Roman" panose="02020603050405020304" pitchFamily="18" charset="0"/>
            </a:endParaRPr>
          </a:p>
          <a:p>
            <a:pPr eaLnBrk="0" hangingPunct="0"/>
            <a:r>
              <a:rPr lang="zh-CN" altLang="en-US" sz="2400" dirty="0">
                <a:solidFill>
                  <a:srgbClr val="FF3300"/>
                </a:solidFill>
                <a:latin typeface="Times New Roman" panose="02020603050405020304" pitchFamily="18" charset="0"/>
              </a:rPr>
              <a:t>对于</a:t>
            </a:r>
            <a:r>
              <a:rPr lang="en-US" altLang="zh-CN" sz="2400">
                <a:solidFill>
                  <a:srgbClr val="FF3300"/>
                </a:solidFill>
                <a:latin typeface="Times New Roman" panose="02020603050405020304" pitchFamily="18" charset="0"/>
              </a:rPr>
              <a:t>G41-G42</a:t>
            </a:r>
            <a:r>
              <a:rPr lang="zh-CN" altLang="en-US" sz="2400" dirty="0">
                <a:solidFill>
                  <a:srgbClr val="FF3300"/>
                </a:solidFill>
                <a:latin typeface="Times New Roman" panose="02020603050405020304" pitchFamily="18" charset="0"/>
              </a:rPr>
              <a:t>加工中心和数控车床都是这样理解	</a:t>
            </a:r>
            <a:endParaRPr lang="zh-CN" altLang="en-US" sz="2400" dirty="0">
              <a:solidFill>
                <a:srgbClr val="FF3300"/>
              </a:solidFill>
              <a:latin typeface="Times New Roman" panose="02020603050405020304" pitchFamily="18" charset="0"/>
            </a:endParaRPr>
          </a:p>
          <a:p>
            <a:pPr eaLnBrk="0" hangingPunct="0"/>
            <a:endParaRPr lang="zh-CN" altLang="en-US" sz="2400">
              <a:solidFill>
                <a:srgbClr val="FF3300"/>
              </a:solidFill>
              <a:latin typeface="Times New Roman" panose="02020603050405020304"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标题 136193"/>
          <p:cNvSpPr>
            <a:spLocks noGrp="1" noRot="1"/>
          </p:cNvSpPr>
          <p:nvPr>
            <p:ph type="title"/>
          </p:nvPr>
        </p:nvSpPr>
        <p:spPr>
          <a:ln/>
        </p:spPr>
        <p:txBody>
          <a:bodyPr anchor="ctr" anchorCtr="0"/>
          <a:p>
            <a:r>
              <a:rPr lang="en-US" altLang="zh-CN"/>
              <a:t>CNC</a:t>
            </a:r>
            <a:r>
              <a:rPr lang="zh-CN" altLang="en-US" dirty="0"/>
              <a:t>设备的日常维护与保养</a:t>
            </a:r>
            <a:endParaRPr lang="zh-CN" altLang="en-US" dirty="0"/>
          </a:p>
        </p:txBody>
      </p:sp>
      <p:sp>
        <p:nvSpPr>
          <p:cNvPr id="136291" name="矩形 136290"/>
          <p:cNvSpPr/>
          <p:nvPr/>
        </p:nvSpPr>
        <p:spPr>
          <a:xfrm>
            <a:off x="1042988" y="2636838"/>
            <a:ext cx="7704137" cy="1249362"/>
          </a:xfrm>
          <a:prstGeom prst="rect">
            <a:avLst/>
          </a:prstGeom>
          <a:noFill/>
          <a:ln w="9525">
            <a:noFill/>
          </a:ln>
        </p:spPr>
        <p:txBody>
          <a:bodyPr>
            <a:spAutoFit/>
          </a:bodyPr>
          <a:p>
            <a:r>
              <a:rPr lang="zh-CN" altLang="en-US" sz="2800" dirty="0">
                <a:latin typeface="Times New Roman" panose="02020603050405020304" pitchFamily="18" charset="0"/>
              </a:rPr>
              <a:t>目的：</a:t>
            </a:r>
            <a:r>
              <a:rPr lang="zh-CN" altLang="en-US" sz="2400" dirty="0">
                <a:latin typeface="Times New Roman" panose="02020603050405020304" pitchFamily="18" charset="0"/>
              </a:rPr>
              <a:t>延长器件的使用寿命和机械部件的更换周期，防止发生意外的恶性事故，使机床始终保持良好的		状态，保持长时间的稳定工作</a:t>
            </a:r>
            <a:endParaRPr lang="zh-CN" altLang="en-US" sz="2400" dirty="0">
              <a:latin typeface="Times New Roman" panose="02020603050405020304" pitchFamily="18"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2451" name="文本占位符 232450"/>
          <p:cNvSpPr>
            <a:spLocks noGrp="1" noRot="1"/>
          </p:cNvSpPr>
          <p:nvPr>
            <p:ph type="body" idx="1"/>
          </p:nvPr>
        </p:nvSpPr>
        <p:spPr>
          <a:xfrm>
            <a:off x="685800" y="981075"/>
            <a:ext cx="7772400" cy="5114925"/>
          </a:xfrm>
          <a:ln/>
        </p:spPr>
        <p:txBody>
          <a:bodyPr/>
          <a:p>
            <a:r>
              <a:rPr lang="en-US" altLang="zh-CN"/>
              <a:t>1.  G41-G42</a:t>
            </a:r>
            <a:r>
              <a:rPr lang="zh-CN" altLang="en-US" dirty="0"/>
              <a:t>用于加工中心时</a:t>
            </a:r>
            <a:r>
              <a:rPr lang="en-US" altLang="zh-CN"/>
              <a:t>.</a:t>
            </a:r>
            <a:r>
              <a:rPr lang="zh-CN" altLang="en-US" dirty="0"/>
              <a:t>只需要在与程序</a:t>
            </a:r>
            <a:r>
              <a:rPr lang="en-US" altLang="zh-CN"/>
              <a:t>D</a:t>
            </a:r>
            <a:r>
              <a:rPr lang="zh-CN" altLang="en-US" dirty="0"/>
              <a:t>相应的刀补</a:t>
            </a:r>
            <a:r>
              <a:rPr lang="en-US" altLang="zh-CN"/>
              <a:t>D</a:t>
            </a:r>
            <a:r>
              <a:rPr lang="zh-CN" altLang="en-US" dirty="0"/>
              <a:t>一栏里输入刀具的半径</a:t>
            </a:r>
            <a:r>
              <a:rPr lang="en-US" altLang="zh-CN"/>
              <a:t>. </a:t>
            </a:r>
            <a:r>
              <a:rPr lang="zh-CN" altLang="en-US" dirty="0"/>
              <a:t>通过调整</a:t>
            </a:r>
            <a:r>
              <a:rPr lang="en-US" altLang="zh-CN"/>
              <a:t>D</a:t>
            </a:r>
            <a:r>
              <a:rPr lang="zh-CN" altLang="en-US" dirty="0"/>
              <a:t>的大小来改变加工尺寸的大小</a:t>
            </a:r>
            <a:endParaRPr lang="zh-CN" altLang="en-US" dirty="0"/>
          </a:p>
          <a:p>
            <a:r>
              <a:rPr lang="en-US" altLang="zh-CN"/>
              <a:t>2.  G41-G42</a:t>
            </a:r>
            <a:r>
              <a:rPr lang="zh-CN" altLang="en-US" dirty="0"/>
              <a:t>用于数控车床</a:t>
            </a:r>
            <a:r>
              <a:rPr lang="en-US" altLang="zh-CN"/>
              <a:t>.</a:t>
            </a:r>
            <a:r>
              <a:rPr lang="zh-CN" altLang="en-US" dirty="0"/>
              <a:t>需要在与程序刀号相应刀补的</a:t>
            </a:r>
            <a:r>
              <a:rPr lang="en-US" altLang="zh-CN"/>
              <a:t>R</a:t>
            </a:r>
            <a:r>
              <a:rPr lang="zh-CN" altLang="en-US" dirty="0"/>
              <a:t>栏输入刀尖半径的大小和在</a:t>
            </a:r>
            <a:r>
              <a:rPr lang="en-US" altLang="zh-CN"/>
              <a:t>T</a:t>
            </a:r>
            <a:r>
              <a:rPr lang="zh-CN" altLang="en-US" dirty="0"/>
              <a:t>栏里输入相应的象限</a:t>
            </a:r>
            <a:r>
              <a:rPr lang="en-US" altLang="zh-CN"/>
              <a:t>.	</a:t>
            </a:r>
            <a:endParaRPr lang="en-US" altLang="zh-CN"/>
          </a:p>
          <a:p>
            <a:endParaRPr lang="en-US" altLang="zh-CN"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3475" name="文本占位符 233474"/>
          <p:cNvSpPr>
            <a:spLocks noGrp="1" noRot="1"/>
          </p:cNvSpPr>
          <p:nvPr>
            <p:ph type="body" idx="1"/>
          </p:nvPr>
        </p:nvSpPr>
        <p:spPr>
          <a:xfrm>
            <a:off x="684213" y="1052513"/>
            <a:ext cx="7772400" cy="4114800"/>
          </a:xfrm>
          <a:ln/>
        </p:spPr>
        <p:txBody>
          <a:bodyPr/>
          <a:p>
            <a:r>
              <a:rPr lang="zh-CN" altLang="en-US" sz="2000" dirty="0"/>
              <a:t>比如</a:t>
            </a:r>
            <a:r>
              <a:rPr lang="en-US" altLang="zh-CN" sz="2000"/>
              <a:t>: a. </a:t>
            </a:r>
            <a:r>
              <a:rPr lang="zh-CN" altLang="en-US" sz="2000" dirty="0"/>
              <a:t>刀尖为</a:t>
            </a:r>
            <a:r>
              <a:rPr lang="en-US" altLang="zh-CN" sz="2000"/>
              <a:t>R0.4</a:t>
            </a:r>
            <a:r>
              <a:rPr lang="zh-CN" altLang="en-US" sz="2000" dirty="0"/>
              <a:t>的</a:t>
            </a:r>
            <a:r>
              <a:rPr lang="en-US" altLang="zh-CN" sz="2000"/>
              <a:t>(</a:t>
            </a:r>
            <a:r>
              <a:rPr lang="zh-CN" altLang="en-US" sz="2000" dirty="0"/>
              <a:t>正向</a:t>
            </a:r>
            <a:r>
              <a:rPr lang="en-US" altLang="zh-CN" sz="2000"/>
              <a:t>)</a:t>
            </a:r>
            <a:r>
              <a:rPr lang="zh-CN" altLang="en-US" sz="2000" dirty="0"/>
              <a:t>外圆刀</a:t>
            </a:r>
            <a:r>
              <a:rPr lang="en-US" altLang="zh-CN" sz="2000"/>
              <a:t>,</a:t>
            </a:r>
            <a:r>
              <a:rPr lang="zh-CN" altLang="en-US" sz="2000" dirty="0"/>
              <a:t>那么在刀补</a:t>
            </a:r>
            <a:r>
              <a:rPr lang="en-US" altLang="zh-CN" sz="2000"/>
              <a:t>R</a:t>
            </a:r>
            <a:r>
              <a:rPr lang="zh-CN" altLang="en-US" sz="2000" dirty="0"/>
              <a:t>栏输入</a:t>
            </a:r>
            <a:r>
              <a:rPr lang="en-US" altLang="zh-CN" sz="2000"/>
              <a:t>0.4 . </a:t>
            </a:r>
            <a:r>
              <a:rPr lang="zh-CN" altLang="en-US" sz="2000" dirty="0"/>
              <a:t>在</a:t>
            </a:r>
            <a:r>
              <a:rPr lang="en-US" altLang="zh-CN" sz="2000"/>
              <a:t>T</a:t>
            </a:r>
            <a:r>
              <a:rPr lang="zh-CN" altLang="en-US" sz="2000" dirty="0"/>
              <a:t>栏里输入</a:t>
            </a:r>
            <a:r>
              <a:rPr lang="en-US" altLang="zh-CN" sz="2000"/>
              <a:t>3	</a:t>
            </a:r>
            <a:endParaRPr lang="en-US" altLang="zh-CN" sz="2000"/>
          </a:p>
          <a:p>
            <a:r>
              <a:rPr lang="en-US" altLang="zh-CN" sz="2000"/>
              <a:t>b. </a:t>
            </a:r>
            <a:r>
              <a:rPr lang="zh-CN" altLang="en-US" sz="2000" dirty="0"/>
              <a:t>刀尖为</a:t>
            </a:r>
            <a:r>
              <a:rPr lang="en-US" altLang="zh-CN" sz="2000"/>
              <a:t>R0.4</a:t>
            </a:r>
            <a:r>
              <a:rPr lang="zh-CN" altLang="en-US" sz="2000" dirty="0"/>
              <a:t>的</a:t>
            </a:r>
            <a:r>
              <a:rPr lang="en-US" altLang="zh-CN" sz="2000"/>
              <a:t>(</a:t>
            </a:r>
            <a:r>
              <a:rPr lang="zh-CN" altLang="en-US" sz="2000" dirty="0"/>
              <a:t>正向</a:t>
            </a:r>
            <a:r>
              <a:rPr lang="en-US" altLang="zh-CN" sz="2000"/>
              <a:t>)</a:t>
            </a:r>
            <a:r>
              <a:rPr lang="zh-CN" altLang="en-US" sz="2000" dirty="0"/>
              <a:t>镗刀</a:t>
            </a:r>
            <a:r>
              <a:rPr lang="en-US" altLang="zh-CN" sz="2000"/>
              <a:t>,</a:t>
            </a:r>
            <a:r>
              <a:rPr lang="zh-CN" altLang="en-US" sz="2000" dirty="0"/>
              <a:t>那么在刀补</a:t>
            </a:r>
            <a:r>
              <a:rPr lang="en-US" altLang="zh-CN" sz="2000"/>
              <a:t>R</a:t>
            </a:r>
            <a:r>
              <a:rPr lang="zh-CN" altLang="en-US" sz="2000" dirty="0"/>
              <a:t>栏输入</a:t>
            </a:r>
            <a:r>
              <a:rPr lang="en-US" altLang="zh-CN" sz="2000"/>
              <a:t>0.4 . </a:t>
            </a:r>
            <a:r>
              <a:rPr lang="zh-CN" altLang="en-US" sz="2000" dirty="0"/>
              <a:t>在</a:t>
            </a:r>
            <a:r>
              <a:rPr lang="en-US" altLang="zh-CN" sz="2000"/>
              <a:t>T</a:t>
            </a:r>
            <a:r>
              <a:rPr lang="zh-CN" altLang="en-US" sz="2000" dirty="0"/>
              <a:t>栏里输</a:t>
            </a:r>
            <a:r>
              <a:rPr lang="zh-CN" altLang="en-US" dirty="0"/>
              <a:t> </a:t>
            </a:r>
            <a:r>
              <a:rPr lang="zh-CN" altLang="en-US" sz="2000" dirty="0"/>
              <a:t>入</a:t>
            </a:r>
            <a:r>
              <a:rPr lang="en-US" altLang="zh-CN" sz="2000"/>
              <a:t>2</a:t>
            </a:r>
            <a:endParaRPr lang="en-US" altLang="zh-CN" sz="2000"/>
          </a:p>
        </p:txBody>
      </p:sp>
      <p:sp>
        <p:nvSpPr>
          <p:cNvPr id="233480" name="矩形 233479"/>
          <p:cNvSpPr/>
          <p:nvPr/>
        </p:nvSpPr>
        <p:spPr>
          <a:xfrm>
            <a:off x="2393950" y="1577975"/>
            <a:ext cx="1168400" cy="0"/>
          </a:xfrm>
          <a:prstGeom prst="rect">
            <a:avLst/>
          </a:prstGeom>
          <a:noFill/>
          <a:ln w="9525">
            <a:noFill/>
          </a:ln>
        </p:spPr>
        <p:txBody>
          <a:bodyPr/>
          <a:p>
            <a:endParaRPr lang="zh-CN" altLang="en-US"/>
          </a:p>
        </p:txBody>
      </p:sp>
      <p:graphicFrame>
        <p:nvGraphicFramePr>
          <p:cNvPr id="233673" name="表格 233672"/>
          <p:cNvGraphicFramePr/>
          <p:nvPr/>
        </p:nvGraphicFramePr>
        <p:xfrm>
          <a:off x="4210050" y="1587500"/>
          <a:ext cx="1168400" cy="1028700"/>
        </p:xfrm>
        <a:graphic>
          <a:graphicData uri="http://schemas.openxmlformats.org/drawingml/2006/table">
            <a:tbl>
              <a:tblPr/>
              <a:tblGrid>
                <a:gridCol w="1168400"/>
              </a:tblGrid>
              <a:tr h="10287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nchor="ctr" anchorCtr="0">
                    <a:lnL cap="flat">
                      <a:noFill/>
                    </a:lnL>
                    <a:lnR cap="flat">
                      <a:noFill/>
                    </a:lnR>
                    <a:lnT cap="flat">
                      <a:noFill/>
                    </a:lnT>
                    <a:lnB cap="flat">
                      <a:noFill/>
                    </a:lnB>
                    <a:lnTlToBr>
                      <a:noFill/>
                    </a:lnTlToBr>
                    <a:lnBlToTr>
                      <a:noFill/>
                    </a:lnBlToTr>
                    <a:noFill/>
                  </a:tcPr>
                </a:tc>
              </a:tr>
            </a:tbl>
          </a:graphicData>
        </a:graphic>
      </p:graphicFrame>
      <p:sp>
        <p:nvSpPr>
          <p:cNvPr id="233558" name="矩形 233557"/>
          <p:cNvSpPr/>
          <p:nvPr/>
        </p:nvSpPr>
        <p:spPr>
          <a:xfrm>
            <a:off x="2771775" y="3789363"/>
            <a:ext cx="1512888" cy="719137"/>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33559" name="矩形 233558"/>
          <p:cNvSpPr/>
          <p:nvPr/>
        </p:nvSpPr>
        <p:spPr>
          <a:xfrm>
            <a:off x="2771775" y="4508500"/>
            <a:ext cx="1512888" cy="7921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33560" name="矩形 233559"/>
          <p:cNvSpPr/>
          <p:nvPr/>
        </p:nvSpPr>
        <p:spPr>
          <a:xfrm>
            <a:off x="4067175" y="3789363"/>
            <a:ext cx="1368425" cy="719137"/>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33561" name="矩形 233560"/>
          <p:cNvSpPr/>
          <p:nvPr/>
        </p:nvSpPr>
        <p:spPr>
          <a:xfrm>
            <a:off x="4067175" y="4508500"/>
            <a:ext cx="1368425" cy="7921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33563" name="矩形 233562"/>
          <p:cNvSpPr/>
          <p:nvPr/>
        </p:nvSpPr>
        <p:spPr>
          <a:xfrm>
            <a:off x="2700338" y="5373688"/>
            <a:ext cx="228600" cy="457200"/>
          </a:xfrm>
          <a:prstGeom prst="rect">
            <a:avLst/>
          </a:prstGeom>
        </p:spPr>
        <p:txBody>
          <a:bodyPr wrap="none" fromWordArt="1">
            <a:prstTxWarp prst="textPlain">
              <a:avLst>
                <a:gd name="adj" fmla="val 50000"/>
              </a:avLst>
            </a:prstTxWarp>
            <a:normAutofit/>
          </a:bodyPr>
          <a:p>
            <a:pPr algn="ctr"/>
            <a:r>
              <a:rPr lang="zh-CN" altLang="en-US" sz="36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1</a:t>
            </a:r>
            <a:endParaRPr lang="zh-CN" altLang="en-US" sz="36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33564" name="矩形 233563"/>
          <p:cNvSpPr/>
          <p:nvPr/>
        </p:nvSpPr>
        <p:spPr>
          <a:xfrm>
            <a:off x="5292725" y="5373688"/>
            <a:ext cx="228600" cy="457200"/>
          </a:xfrm>
          <a:prstGeom prst="rect">
            <a:avLst/>
          </a:prstGeom>
        </p:spPr>
        <p:txBody>
          <a:bodyPr wrap="none" fromWordArt="1">
            <a:prstTxWarp prst="textPlain">
              <a:avLst>
                <a:gd name="adj" fmla="val 50000"/>
              </a:avLst>
            </a:prstTxWarp>
            <a:normAutofit/>
          </a:bodyPr>
          <a:p>
            <a:pPr algn="ctr"/>
            <a:r>
              <a:rPr lang="zh-CN" altLang="en-US" sz="36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2</a:t>
            </a:r>
            <a:endParaRPr lang="zh-CN" altLang="en-US" sz="36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33566" name="矩形 233565"/>
          <p:cNvSpPr/>
          <p:nvPr/>
        </p:nvSpPr>
        <p:spPr>
          <a:xfrm>
            <a:off x="5435600" y="3357563"/>
            <a:ext cx="228600" cy="457200"/>
          </a:xfrm>
          <a:prstGeom prst="rect">
            <a:avLst/>
          </a:prstGeom>
        </p:spPr>
        <p:txBody>
          <a:bodyPr wrap="none" fromWordArt="1">
            <a:prstTxWarp prst="textPlain">
              <a:avLst>
                <a:gd name="adj" fmla="val 50000"/>
              </a:avLst>
            </a:prstTxWarp>
            <a:normAutofit/>
          </a:bodyPr>
          <a:p>
            <a:pPr algn="ctr"/>
            <a:r>
              <a:rPr lang="zh-CN" altLang="en-US" sz="36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3</a:t>
            </a:r>
            <a:endParaRPr lang="zh-CN" altLang="en-US" sz="36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33567" name="矩形 233566"/>
          <p:cNvSpPr/>
          <p:nvPr/>
        </p:nvSpPr>
        <p:spPr>
          <a:xfrm>
            <a:off x="2555875" y="3357563"/>
            <a:ext cx="228600" cy="457200"/>
          </a:xfrm>
          <a:prstGeom prst="rect">
            <a:avLst/>
          </a:prstGeom>
        </p:spPr>
        <p:txBody>
          <a:bodyPr wrap="none" fromWordArt="1">
            <a:prstTxWarp prst="textPlain">
              <a:avLst>
                <a:gd name="adj" fmla="val 50000"/>
              </a:avLst>
            </a:prstTxWarp>
            <a:normAutofit/>
          </a:bodyPr>
          <a:p>
            <a:pPr algn="ctr"/>
            <a:r>
              <a:rPr lang="zh-CN" altLang="en-US" sz="36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4</a:t>
            </a:r>
            <a:endParaRPr lang="zh-CN" altLang="en-US" sz="36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33568" name="矩形 233567"/>
          <p:cNvSpPr/>
          <p:nvPr/>
        </p:nvSpPr>
        <p:spPr>
          <a:xfrm>
            <a:off x="2268538" y="4365625"/>
            <a:ext cx="228600" cy="457200"/>
          </a:xfrm>
          <a:prstGeom prst="rect">
            <a:avLst/>
          </a:prstGeom>
        </p:spPr>
        <p:txBody>
          <a:bodyPr wrap="none" fromWordArt="1">
            <a:prstTxWarp prst="textPlain">
              <a:avLst>
                <a:gd name="adj" fmla="val 50000"/>
              </a:avLst>
            </a:prstTxWarp>
            <a:normAutofit/>
          </a:bodyPr>
          <a:p>
            <a:pPr algn="ctr"/>
            <a:r>
              <a:rPr lang="zh-CN" altLang="en-US" sz="36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5</a:t>
            </a:r>
            <a:endParaRPr lang="zh-CN" altLang="en-US" sz="36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33569" name="矩形 233568"/>
          <p:cNvSpPr/>
          <p:nvPr/>
        </p:nvSpPr>
        <p:spPr>
          <a:xfrm>
            <a:off x="3924300" y="5300663"/>
            <a:ext cx="228600" cy="457200"/>
          </a:xfrm>
          <a:prstGeom prst="rect">
            <a:avLst/>
          </a:prstGeom>
        </p:spPr>
        <p:txBody>
          <a:bodyPr wrap="none" fromWordArt="1">
            <a:prstTxWarp prst="textPlain">
              <a:avLst>
                <a:gd name="adj" fmla="val 50000"/>
              </a:avLst>
            </a:prstTxWarp>
            <a:normAutofit/>
          </a:bodyPr>
          <a:p>
            <a:pPr algn="ctr"/>
            <a:r>
              <a:rPr lang="zh-CN" altLang="en-US" sz="36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6</a:t>
            </a:r>
            <a:endParaRPr lang="zh-CN" altLang="en-US" sz="36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33570" name="矩形 233569"/>
          <p:cNvSpPr/>
          <p:nvPr/>
        </p:nvSpPr>
        <p:spPr>
          <a:xfrm>
            <a:off x="5580063" y="4365625"/>
            <a:ext cx="228600" cy="457200"/>
          </a:xfrm>
          <a:prstGeom prst="rect">
            <a:avLst/>
          </a:prstGeom>
        </p:spPr>
        <p:txBody>
          <a:bodyPr wrap="none" fromWordArt="1">
            <a:prstTxWarp prst="textPlain">
              <a:avLst>
                <a:gd name="adj" fmla="val 50000"/>
              </a:avLst>
            </a:prstTxWarp>
            <a:normAutofit/>
          </a:bodyPr>
          <a:p>
            <a:pPr algn="ctr"/>
            <a:r>
              <a:rPr lang="zh-CN" altLang="en-US" sz="36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7</a:t>
            </a:r>
            <a:endParaRPr lang="zh-CN" altLang="en-US" sz="36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33571" name="矩形 233570"/>
          <p:cNvSpPr/>
          <p:nvPr/>
        </p:nvSpPr>
        <p:spPr>
          <a:xfrm>
            <a:off x="3924300" y="3284538"/>
            <a:ext cx="228600" cy="457200"/>
          </a:xfrm>
          <a:prstGeom prst="rect">
            <a:avLst/>
          </a:prstGeom>
        </p:spPr>
        <p:txBody>
          <a:bodyPr wrap="none" fromWordArt="1">
            <a:prstTxWarp prst="textPlain">
              <a:avLst>
                <a:gd name="adj" fmla="val 50000"/>
              </a:avLst>
            </a:prstTxWarp>
            <a:normAutofit/>
          </a:bodyPr>
          <a:p>
            <a:pPr algn="ctr"/>
            <a:r>
              <a:rPr lang="zh-CN" altLang="en-US" sz="36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8</a:t>
            </a:r>
            <a:endParaRPr lang="zh-CN" altLang="en-US" sz="36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33671" name="任意多边形 233670"/>
          <p:cNvSpPr/>
          <p:nvPr/>
        </p:nvSpPr>
        <p:spPr>
          <a:xfrm>
            <a:off x="5867400" y="2349500"/>
            <a:ext cx="1009650" cy="1439863"/>
          </a:xfrm>
          <a:custGeom>
            <a:avLst/>
            <a:gdLst/>
            <a:ahLst/>
            <a:cxnLst/>
            <a:pathLst>
              <a:path w="636" h="907">
                <a:moveTo>
                  <a:pt x="227" y="680"/>
                </a:moveTo>
                <a:lnTo>
                  <a:pt x="0" y="907"/>
                </a:lnTo>
                <a:lnTo>
                  <a:pt x="363" y="816"/>
                </a:lnTo>
                <a:lnTo>
                  <a:pt x="636" y="45"/>
                </a:lnTo>
                <a:lnTo>
                  <a:pt x="363" y="0"/>
                </a:lnTo>
                <a:lnTo>
                  <a:pt x="227" y="680"/>
                </a:lnTo>
                <a:close/>
              </a:path>
            </a:pathLst>
          </a:cu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233672" name="任意多边形 233671"/>
          <p:cNvSpPr/>
          <p:nvPr/>
        </p:nvSpPr>
        <p:spPr>
          <a:xfrm>
            <a:off x="5795963" y="5373688"/>
            <a:ext cx="1655762" cy="576262"/>
          </a:xfrm>
          <a:custGeom>
            <a:avLst/>
            <a:gdLst/>
            <a:ahLst/>
            <a:cxnLst/>
            <a:pathLst>
              <a:path w="1043" h="363">
                <a:moveTo>
                  <a:pt x="0" y="0"/>
                </a:moveTo>
                <a:lnTo>
                  <a:pt x="136" y="227"/>
                </a:lnTo>
                <a:lnTo>
                  <a:pt x="1043" y="363"/>
                </a:lnTo>
                <a:lnTo>
                  <a:pt x="1043" y="45"/>
                </a:lnTo>
                <a:lnTo>
                  <a:pt x="272" y="136"/>
                </a:lnTo>
                <a:lnTo>
                  <a:pt x="0" y="0"/>
                </a:lnTo>
                <a:close/>
              </a:path>
            </a:pathLst>
          </a:custGeom>
          <a:solidFill>
            <a:schemeClr val="accent1"/>
          </a:solidFill>
          <a:ln w="9525" cap="flat" cmpd="sng">
            <a:solidFill>
              <a:schemeClr val="tx1"/>
            </a:solidFill>
            <a:prstDash val="solid"/>
            <a:headEnd type="none" w="med" len="med"/>
            <a:tailEnd type="none" w="med" len="med"/>
          </a:ln>
        </p:spPr>
        <p:txBody>
          <a:bodyPr/>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3671"/>
                                        </p:tgtEl>
                                        <p:attrNameLst>
                                          <p:attrName>style.visibility</p:attrName>
                                        </p:attrNameLst>
                                      </p:cBhvr>
                                      <p:to>
                                        <p:strVal val="visible"/>
                                      </p:to>
                                    </p:set>
                                    <p:anim calcmode="lin" valueType="num">
                                      <p:cBhvr additive="base">
                                        <p:cTn id="7" dur="500" fill="hold"/>
                                        <p:tgtEl>
                                          <p:spTgt spid="233671"/>
                                        </p:tgtEl>
                                        <p:attrNameLst>
                                          <p:attrName>ppt_x</p:attrName>
                                        </p:attrNameLst>
                                      </p:cBhvr>
                                      <p:tavLst>
                                        <p:tav tm="0">
                                          <p:val>
                                            <p:strVal val="#ppt_x"/>
                                          </p:val>
                                        </p:tav>
                                        <p:tav tm="100000">
                                          <p:val>
                                            <p:strVal val="#ppt_x"/>
                                          </p:val>
                                        </p:tav>
                                      </p:tavLst>
                                    </p:anim>
                                    <p:anim calcmode="lin" valueType="num">
                                      <p:cBhvr additive="base">
                                        <p:cTn id="8" dur="500" fill="hold"/>
                                        <p:tgtEl>
                                          <p:spTgt spid="2336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3672"/>
                                        </p:tgtEl>
                                        <p:attrNameLst>
                                          <p:attrName>style.visibility</p:attrName>
                                        </p:attrNameLst>
                                      </p:cBhvr>
                                      <p:to>
                                        <p:strVal val="visible"/>
                                      </p:to>
                                    </p:set>
                                    <p:anim calcmode="lin" valueType="num">
                                      <p:cBhvr additive="base">
                                        <p:cTn id="13" dur="500" fill="hold"/>
                                        <p:tgtEl>
                                          <p:spTgt spid="233672"/>
                                        </p:tgtEl>
                                        <p:attrNameLst>
                                          <p:attrName>ppt_x</p:attrName>
                                        </p:attrNameLst>
                                      </p:cBhvr>
                                      <p:tavLst>
                                        <p:tav tm="0">
                                          <p:val>
                                            <p:strVal val="#ppt_x"/>
                                          </p:val>
                                        </p:tav>
                                        <p:tav tm="100000">
                                          <p:val>
                                            <p:strVal val="#ppt_x"/>
                                          </p:val>
                                        </p:tav>
                                      </p:tavLst>
                                    </p:anim>
                                    <p:anim calcmode="lin" valueType="num">
                                      <p:cBhvr additive="base">
                                        <p:cTn id="14" dur="500" fill="hold"/>
                                        <p:tgtEl>
                                          <p:spTgt spid="2336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22" name="标题 235521"/>
          <p:cNvSpPr>
            <a:spLocks noGrp="1" noRot="1"/>
          </p:cNvSpPr>
          <p:nvPr>
            <p:ph type="title"/>
          </p:nvPr>
        </p:nvSpPr>
        <p:spPr>
          <a:ln/>
        </p:spPr>
        <p:txBody>
          <a:bodyPr anchor="ctr" anchorCtr="0"/>
          <a:p>
            <a:r>
              <a:rPr lang="zh-CN" altLang="en-US" sz="4000" b="1" dirty="0"/>
              <a:t>孔加工固定循环</a:t>
            </a:r>
            <a:r>
              <a:rPr lang="en-US" altLang="zh-CN" sz="4000"/>
              <a:t>(G73,G74,G76,G80~G89)</a:t>
            </a:r>
            <a:br>
              <a:rPr lang="en-US" altLang="zh-CN" sz="4000"/>
            </a:br>
            <a:endParaRPr lang="en-US" altLang="zh-CN" sz="4000"/>
          </a:p>
        </p:txBody>
      </p:sp>
      <p:sp>
        <p:nvSpPr>
          <p:cNvPr id="235523" name="文本占位符 235522"/>
          <p:cNvSpPr>
            <a:spLocks noGrp="1" noRot="1"/>
          </p:cNvSpPr>
          <p:nvPr>
            <p:ph type="body" idx="1"/>
          </p:nvPr>
        </p:nvSpPr>
        <p:spPr>
          <a:ln/>
        </p:spPr>
        <p:txBody>
          <a:bodyPr/>
          <a:p>
            <a:pPr>
              <a:lnSpc>
                <a:spcPct val="90000"/>
              </a:lnSpc>
            </a:pPr>
            <a:r>
              <a:rPr lang="zh-CN" altLang="en-US" sz="2400" dirty="0"/>
              <a:t>应 用孔加工固定循环功能，使得其它方法需要几个程序段完成的功能 在一个程序段内完成。表</a:t>
            </a:r>
            <a:r>
              <a:rPr lang="en-US" altLang="zh-CN" sz="2400"/>
              <a:t>8.1</a:t>
            </a:r>
            <a:r>
              <a:rPr lang="zh-CN" altLang="en-US" sz="2400" dirty="0"/>
              <a:t>列出了所有的孔加工固定循环。一般地，一个孔加工固定循环完成以下</a:t>
            </a:r>
            <a:r>
              <a:rPr lang="en-US" altLang="zh-CN" sz="2400"/>
              <a:t>6</a:t>
            </a:r>
            <a:r>
              <a:rPr lang="zh-CN" altLang="en-US" sz="2400" dirty="0"/>
              <a:t>步操作</a:t>
            </a:r>
            <a:r>
              <a:rPr lang="en-US" altLang="zh-CN" sz="2400"/>
              <a:t>(</a:t>
            </a:r>
            <a:r>
              <a:rPr lang="zh-CN" altLang="en-US" sz="2400" dirty="0"/>
              <a:t>见图</a:t>
            </a:r>
            <a:r>
              <a:rPr lang="en-US" altLang="zh-CN" sz="2400"/>
              <a:t>8.1)</a:t>
            </a:r>
            <a:r>
              <a:rPr lang="zh-CN" altLang="en-US" sz="2400" dirty="0"/>
              <a:t>：</a:t>
            </a:r>
            <a:endParaRPr lang="zh-CN" altLang="en-US" sz="2400" dirty="0"/>
          </a:p>
          <a:p>
            <a:pPr>
              <a:lnSpc>
                <a:spcPct val="90000"/>
              </a:lnSpc>
            </a:pPr>
            <a:r>
              <a:rPr lang="en-US" altLang="zh-CN" sz="2400"/>
              <a:t>1</a:t>
            </a:r>
            <a:r>
              <a:rPr lang="zh-CN" altLang="en-US" sz="2400" dirty="0"/>
              <a:t>、</a:t>
            </a:r>
            <a:r>
              <a:rPr lang="en-US" altLang="zh-CN" sz="2400"/>
              <a:t>X</a:t>
            </a:r>
            <a:r>
              <a:rPr lang="zh-CN" altLang="en-US" sz="2400" dirty="0"/>
              <a:t>、</a:t>
            </a:r>
            <a:r>
              <a:rPr lang="en-US" altLang="zh-CN" sz="2400"/>
              <a:t>Y </a:t>
            </a:r>
            <a:r>
              <a:rPr lang="zh-CN" altLang="en-US" sz="2400" dirty="0"/>
              <a:t>轴快速定位。</a:t>
            </a:r>
            <a:endParaRPr lang="zh-CN" altLang="en-US" sz="2400" dirty="0"/>
          </a:p>
          <a:p>
            <a:pPr>
              <a:lnSpc>
                <a:spcPct val="90000"/>
              </a:lnSpc>
            </a:pPr>
            <a:r>
              <a:rPr lang="en-US" altLang="zh-CN" sz="2400"/>
              <a:t>2</a:t>
            </a:r>
            <a:r>
              <a:rPr lang="zh-CN" altLang="en-US" sz="2400" dirty="0"/>
              <a:t>、</a:t>
            </a:r>
            <a:r>
              <a:rPr lang="en-US" altLang="zh-CN" sz="2400"/>
              <a:t>Z</a:t>
            </a:r>
            <a:r>
              <a:rPr lang="zh-CN" altLang="en-US" sz="2400" dirty="0"/>
              <a:t>轴快速定位到</a:t>
            </a:r>
            <a:r>
              <a:rPr lang="en-US" altLang="zh-CN" sz="2400"/>
              <a:t>R</a:t>
            </a:r>
            <a:r>
              <a:rPr lang="zh-CN" altLang="en-US" sz="2400" dirty="0"/>
              <a:t>点。</a:t>
            </a:r>
            <a:endParaRPr lang="zh-CN" altLang="en-US" sz="2400" dirty="0"/>
          </a:p>
          <a:p>
            <a:pPr>
              <a:lnSpc>
                <a:spcPct val="90000"/>
              </a:lnSpc>
            </a:pPr>
            <a:r>
              <a:rPr lang="en-US" altLang="zh-CN" sz="2400"/>
              <a:t>3</a:t>
            </a:r>
            <a:r>
              <a:rPr lang="zh-CN" altLang="en-US" sz="2400" dirty="0"/>
              <a:t>、孔加工</a:t>
            </a:r>
            <a:endParaRPr lang="zh-CN" altLang="en-US" sz="2400" dirty="0"/>
          </a:p>
          <a:p>
            <a:pPr>
              <a:lnSpc>
                <a:spcPct val="90000"/>
              </a:lnSpc>
            </a:pPr>
            <a:r>
              <a:rPr lang="en-US" altLang="zh-CN" sz="2400"/>
              <a:t>4</a:t>
            </a:r>
            <a:r>
              <a:rPr lang="zh-CN" altLang="en-US" sz="2400" dirty="0"/>
              <a:t>、孔底动作。</a:t>
            </a:r>
            <a:endParaRPr lang="zh-CN" altLang="en-US" sz="2400" dirty="0"/>
          </a:p>
          <a:p>
            <a:pPr>
              <a:lnSpc>
                <a:spcPct val="90000"/>
              </a:lnSpc>
            </a:pPr>
            <a:r>
              <a:rPr lang="en-US" altLang="zh-CN" sz="2400"/>
              <a:t>5</a:t>
            </a:r>
            <a:r>
              <a:rPr lang="zh-CN" altLang="en-US" sz="2400" dirty="0"/>
              <a:t>、</a:t>
            </a:r>
            <a:r>
              <a:rPr lang="en-US" altLang="zh-CN" sz="2400"/>
              <a:t>Z</a:t>
            </a:r>
            <a:r>
              <a:rPr lang="zh-CN" altLang="en-US" sz="2400" dirty="0"/>
              <a:t>轴返回</a:t>
            </a:r>
            <a:r>
              <a:rPr lang="en-US" altLang="zh-CN" sz="2400"/>
              <a:t>R</a:t>
            </a:r>
            <a:r>
              <a:rPr lang="zh-CN" altLang="en-US" sz="2400" dirty="0"/>
              <a:t>点。</a:t>
            </a:r>
            <a:endParaRPr lang="zh-CN" altLang="en-US" sz="2400" dirty="0"/>
          </a:p>
          <a:p>
            <a:pPr>
              <a:lnSpc>
                <a:spcPct val="90000"/>
              </a:lnSpc>
            </a:pPr>
            <a:r>
              <a:rPr lang="en-US" altLang="zh-CN" sz="2400"/>
              <a:t>6</a:t>
            </a:r>
            <a:r>
              <a:rPr lang="zh-CN" altLang="en-US" sz="2400" dirty="0"/>
              <a:t>、</a:t>
            </a:r>
            <a:r>
              <a:rPr lang="en-US" altLang="zh-CN" sz="2400"/>
              <a:t>Z</a:t>
            </a:r>
            <a:r>
              <a:rPr lang="zh-CN" altLang="en-US" sz="2400" dirty="0"/>
              <a:t>轴快速返回初始点。</a:t>
            </a:r>
            <a:endParaRPr lang="zh-CN" altLang="en-US" sz="2400"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8788" name="标题 238787"/>
          <p:cNvSpPr>
            <a:spLocks noGrp="1" noRot="1"/>
          </p:cNvSpPr>
          <p:nvPr>
            <p:ph type="title"/>
          </p:nvPr>
        </p:nvSpPr>
        <p:spPr>
          <a:xfrm>
            <a:off x="574675" y="606425"/>
            <a:ext cx="7994650" cy="714375"/>
          </a:xfrm>
          <a:ln/>
        </p:spPr>
        <p:txBody>
          <a:bodyPr anchor="ctr" anchorCtr="0"/>
          <a:p>
            <a:r>
              <a:rPr lang="zh-CN" altLang="en-US" dirty="0"/>
              <a:t>表</a:t>
            </a:r>
            <a:r>
              <a:rPr lang="en-US" altLang="zh-CN"/>
              <a:t>8.1</a:t>
            </a:r>
            <a:endParaRPr lang="en-US" altLang="zh-CN"/>
          </a:p>
        </p:txBody>
      </p:sp>
      <p:graphicFrame>
        <p:nvGraphicFramePr>
          <p:cNvPr id="238967" name="内容占位符 238966"/>
          <p:cNvGraphicFramePr/>
          <p:nvPr>
            <p:ph idx="1"/>
          </p:nvPr>
        </p:nvGraphicFramePr>
        <p:xfrm>
          <a:off x="900113" y="1557338"/>
          <a:ext cx="7772400" cy="4629150"/>
        </p:xfrm>
        <a:graphic>
          <a:graphicData uri="http://schemas.openxmlformats.org/drawingml/2006/table">
            <a:tbl>
              <a:tblPr/>
              <a:tblGrid>
                <a:gridCol w="1597025"/>
                <a:gridCol w="1412875"/>
                <a:gridCol w="1936750"/>
                <a:gridCol w="1412875"/>
                <a:gridCol w="1412875"/>
              </a:tblGrid>
              <a:tr h="428625">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en-US" altLang="zh-CN" sz="2000">
                          <a:latin typeface="Arial Narrow" pitchFamily="34" charset="0"/>
                        </a:rPr>
                        <a:t>G</a:t>
                      </a:r>
                      <a:r>
                        <a:rPr lang="zh-CN" altLang="en-US" sz="2000" dirty="0">
                          <a:latin typeface="Arial Narrow" pitchFamily="34" charset="0"/>
                          <a:ea typeface="楷体_GB2312" pitchFamily="49" charset="-122"/>
                        </a:rPr>
                        <a:t>代码</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zh-CN" altLang="en-US" sz="2000" dirty="0">
                          <a:latin typeface="宋体" panose="02010600030101010101" pitchFamily="2" charset="-122"/>
                          <a:ea typeface="楷体_GB2312" pitchFamily="49" charset="-122"/>
                        </a:rPr>
                        <a:t>加工运动</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zh-CN" altLang="en-US" sz="2000" dirty="0">
                          <a:latin typeface="宋体" panose="02010600030101010101" pitchFamily="2" charset="-122"/>
                          <a:ea typeface="楷体_GB2312" pitchFamily="49" charset="-122"/>
                        </a:rPr>
                        <a:t>孔底动作</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zh-CN" altLang="en-US" sz="2000" dirty="0">
                          <a:latin typeface="宋体" panose="02010600030101010101" pitchFamily="2" charset="-122"/>
                          <a:ea typeface="楷体_GB2312" pitchFamily="49" charset="-122"/>
                        </a:rPr>
                        <a:t>返回运动</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zh-CN" altLang="en-US" sz="2000" dirty="0">
                          <a:latin typeface="宋体" panose="02010600030101010101" pitchFamily="2" charset="-122"/>
                          <a:ea typeface="楷体_GB2312" pitchFamily="49" charset="-122"/>
                        </a:rPr>
                        <a:t>应用</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00088">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zh-CN" altLang="en-US" sz="2000" dirty="0">
                          <a:latin typeface="宋体" panose="02010600030101010101" pitchFamily="2" charset="-122"/>
                          <a:ea typeface="楷体_GB2312" pitchFamily="49" charset="-122"/>
                        </a:rPr>
                        <a:t>（</a:t>
                      </a:r>
                      <a:r>
                        <a:rPr lang="en-US" altLang="zh-CN" sz="2000">
                          <a:latin typeface="Arial Narrow" pitchFamily="34" charset="0"/>
                          <a:ea typeface="楷体_GB2312" pitchFamily="49" charset="-122"/>
                        </a:rPr>
                        <a:t>Z</a:t>
                      </a:r>
                      <a:r>
                        <a:rPr lang="zh-CN" altLang="en-US" sz="2000" dirty="0">
                          <a:latin typeface="宋体" panose="02010600030101010101" pitchFamily="2" charset="-122"/>
                          <a:ea typeface="楷体_GB2312" pitchFamily="49" charset="-122"/>
                        </a:rPr>
                        <a:t>轴负向）</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algn="ctr" fontAlgn="t">
                        <a:spcBef>
                          <a:spcPct val="0"/>
                        </a:spcBef>
                        <a:buNone/>
                      </a:pPr>
                      <a:r>
                        <a:rPr lang="zh-CN" altLang="en-US" sz="2000" dirty="0">
                          <a:latin typeface="宋体" panose="02010600030101010101" pitchFamily="2" charset="-122"/>
                          <a:ea typeface="楷体_GB2312" pitchFamily="49" charset="-122"/>
                        </a:rPr>
                        <a:t>（</a:t>
                      </a:r>
                      <a:r>
                        <a:rPr lang="en-US" altLang="zh-CN" sz="2000">
                          <a:latin typeface="Arial Narrow" pitchFamily="34" charset="0"/>
                          <a:ea typeface="楷体_GB2312" pitchFamily="49" charset="-122"/>
                        </a:rPr>
                        <a:t>Z</a:t>
                      </a:r>
                      <a:r>
                        <a:rPr lang="zh-CN" altLang="en-US" sz="2000" dirty="0">
                          <a:latin typeface="宋体" panose="02010600030101010101" pitchFamily="2" charset="-122"/>
                          <a:ea typeface="楷体_GB2312" pitchFamily="49" charset="-122"/>
                        </a:rPr>
                        <a:t>轴正向）</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70008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G73</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分次，切削进给</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快速定位进给</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高速深孔钻削</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0008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G74</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切削进给</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暂停－主轴正转</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切削进给</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左螺纹攻丝</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0008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G76</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切削进给</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主轴定向，让刀</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快速定位进给</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精镗循环</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0008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G80</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取消固定环</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0008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G81</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切削进给</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快速定位给</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普通钻削环</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43988" name="内容占位符 243987"/>
          <p:cNvGraphicFramePr/>
          <p:nvPr>
            <p:ph idx="1"/>
          </p:nvPr>
        </p:nvGraphicFramePr>
        <p:xfrm>
          <a:off x="900113" y="765175"/>
          <a:ext cx="7631112" cy="4832350"/>
        </p:xfrm>
        <a:graphic>
          <a:graphicData uri="http://schemas.openxmlformats.org/drawingml/2006/table">
            <a:tbl>
              <a:tblPr/>
              <a:tblGrid>
                <a:gridCol w="1455738"/>
                <a:gridCol w="1412875"/>
                <a:gridCol w="1936750"/>
                <a:gridCol w="1412875"/>
                <a:gridCol w="1412875"/>
              </a:tblGrid>
              <a:tr h="70008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G82</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切削进给</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暂停</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快速定位给</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钻削或粗削</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2867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G83</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分次，切削给</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快速定位给</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深孔钻削环</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0008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G84</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切削进给</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暂停－主轴转</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切削进给</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右螺纹攻丝</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163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G85</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切削进给</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切削进给</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镗削循环</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0008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G86</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切削进给</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主轴停</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快速定位进给</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镗削循环</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0008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G87</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切削进给</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主轴正转</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快速定位进给</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反镗削循环</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G88</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切削进给</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暂停－主轴停</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手动</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镗削循环</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163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en-US" altLang="zh-CN" sz="2000">
                          <a:latin typeface="Arial Narrow" pitchFamily="34" charset="0"/>
                        </a:rPr>
                        <a:t>G89</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切削进给</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暂停</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切削进给</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镗削循环</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65" name="矩形 245764"/>
          <p:cNvSpPr/>
          <p:nvPr/>
        </p:nvSpPr>
        <p:spPr>
          <a:xfrm>
            <a:off x="0" y="0"/>
            <a:ext cx="9144000" cy="0"/>
          </a:xfrm>
          <a:prstGeom prst="rect">
            <a:avLst/>
          </a:prstGeom>
          <a:noFill/>
          <a:ln w="9525">
            <a:noFill/>
          </a:ln>
        </p:spPr>
        <p:txBody>
          <a:bodyPr/>
          <a:p>
            <a:endParaRPr lang="zh-CN" altLang="en-US"/>
          </a:p>
        </p:txBody>
      </p:sp>
      <p:graphicFrame>
        <p:nvGraphicFramePr>
          <p:cNvPr id="245764" name="对象 245763"/>
          <p:cNvGraphicFramePr/>
          <p:nvPr/>
        </p:nvGraphicFramePr>
        <p:xfrm>
          <a:off x="1042988" y="1268413"/>
          <a:ext cx="7705725" cy="4665662"/>
        </p:xfrm>
        <a:graphic>
          <a:graphicData uri="http://schemas.openxmlformats.org/presentationml/2006/ole">
            <mc:AlternateContent xmlns:mc="http://schemas.openxmlformats.org/markup-compatibility/2006">
              <mc:Choice xmlns:v="urn:schemas-microsoft-com:vml" Requires="v">
                <p:oleObj spid="_x0000_s3078" name="" r:id="rId1" imgW="3556635" imgH="1784985" progId="AutoCAD-r13">
                  <p:embed/>
                </p:oleObj>
              </mc:Choice>
              <mc:Fallback>
                <p:oleObj name="" r:id="rId1" imgW="3556635" imgH="1784985" progId="AutoCAD-r13">
                  <p:embed/>
                  <p:pic>
                    <p:nvPicPr>
                      <p:cNvPr id="0" name="图片 3077"/>
                      <p:cNvPicPr/>
                      <p:nvPr/>
                    </p:nvPicPr>
                    <p:blipFill>
                      <a:blip r:embed="rId2"/>
                      <a:stretch>
                        <a:fillRect/>
                      </a:stretch>
                    </p:blipFill>
                    <p:spPr>
                      <a:xfrm>
                        <a:off x="1042988" y="1268413"/>
                        <a:ext cx="7705725" cy="4665662"/>
                      </a:xfrm>
                      <a:prstGeom prst="rect">
                        <a:avLst/>
                      </a:prstGeom>
                      <a:noFill/>
                      <a:ln w="38100">
                        <a:noFill/>
                        <a:miter/>
                      </a:ln>
                    </p:spPr>
                  </p:pic>
                </p:oleObj>
              </mc:Fallback>
            </mc:AlternateContent>
          </a:graphicData>
        </a:graphic>
      </p:graphicFrame>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7811" name="文本占位符 247810"/>
          <p:cNvSpPr>
            <a:spLocks noGrp="1" noRot="1"/>
          </p:cNvSpPr>
          <p:nvPr>
            <p:ph type="body" idx="1"/>
          </p:nvPr>
        </p:nvSpPr>
        <p:spPr>
          <a:xfrm>
            <a:off x="685800" y="1052513"/>
            <a:ext cx="7772400" cy="5043487"/>
          </a:xfrm>
          <a:ln/>
        </p:spPr>
        <p:txBody>
          <a:bodyPr/>
          <a:p>
            <a:pPr>
              <a:lnSpc>
                <a:spcPct val="90000"/>
              </a:lnSpc>
            </a:pPr>
            <a:r>
              <a:rPr lang="zh-CN" altLang="en-US" sz="2400" dirty="0"/>
              <a:t>对孔加工固定循环指令的执行有影响的指令主要有</a:t>
            </a:r>
            <a:r>
              <a:rPr lang="en-US" altLang="zh-CN" sz="2400"/>
              <a:t>G90/G91</a:t>
            </a:r>
            <a:r>
              <a:rPr lang="zh-CN" altLang="en-US" sz="2400" dirty="0"/>
              <a:t>及</a:t>
            </a:r>
            <a:r>
              <a:rPr lang="en-US" altLang="zh-CN" sz="2400"/>
              <a:t>G98/G99</a:t>
            </a:r>
            <a:r>
              <a:rPr lang="zh-CN" altLang="en-US" sz="2400" dirty="0"/>
              <a:t>指令。图</a:t>
            </a:r>
            <a:r>
              <a:rPr lang="en-US" altLang="zh-CN" sz="2400"/>
              <a:t>8.2(a)</a:t>
            </a:r>
            <a:r>
              <a:rPr lang="zh-CN" altLang="en-US" sz="2400" dirty="0"/>
              <a:t>及图</a:t>
            </a:r>
            <a:r>
              <a:rPr lang="en-US" altLang="zh-CN" sz="2400"/>
              <a:t>8.2(b)</a:t>
            </a:r>
            <a:r>
              <a:rPr lang="zh-CN" altLang="en-US" sz="2400" dirty="0"/>
              <a:t>示意了</a:t>
            </a:r>
            <a:r>
              <a:rPr lang="en-US" altLang="zh-CN" sz="2400"/>
              <a:t>G90/G91</a:t>
            </a:r>
            <a:r>
              <a:rPr lang="zh-CN" altLang="en-US" sz="2400" dirty="0"/>
              <a:t>对孔加工固定循环指令的影响。	</a:t>
            </a:r>
            <a:endParaRPr lang="zh-CN" altLang="en-US" sz="2400" dirty="0"/>
          </a:p>
          <a:p>
            <a:pPr>
              <a:lnSpc>
                <a:spcPct val="90000"/>
              </a:lnSpc>
            </a:pPr>
            <a:r>
              <a:rPr lang="en-US" altLang="zh-CN" sz="2400"/>
              <a:t>G98/G99</a:t>
            </a:r>
            <a:r>
              <a:rPr lang="zh-CN" altLang="en-US" sz="2400" dirty="0"/>
              <a:t>决定固定循环在孔加工完成后返回</a:t>
            </a:r>
            <a:r>
              <a:rPr lang="en-US" altLang="zh-CN" sz="2400"/>
              <a:t>R</a:t>
            </a:r>
            <a:r>
              <a:rPr lang="zh-CN" altLang="en-US" sz="2400" dirty="0"/>
              <a:t>点还是起始点，</a:t>
            </a:r>
            <a:r>
              <a:rPr lang="en-US" altLang="zh-CN" sz="2400"/>
              <a:t>G98</a:t>
            </a:r>
            <a:r>
              <a:rPr lang="zh-CN" altLang="en-US" sz="2400" dirty="0"/>
              <a:t>模态下，孔加工完成后</a:t>
            </a:r>
            <a:r>
              <a:rPr lang="en-US" altLang="zh-CN" sz="2400"/>
              <a:t>Z</a:t>
            </a:r>
            <a:r>
              <a:rPr lang="zh-CN" altLang="en-US" sz="2400" dirty="0"/>
              <a:t>轴返回起始点；在</a:t>
            </a:r>
            <a:r>
              <a:rPr lang="en-US" altLang="zh-CN" sz="2400"/>
              <a:t>G99</a:t>
            </a:r>
            <a:r>
              <a:rPr lang="zh-CN" altLang="en-US" sz="2400" dirty="0"/>
              <a:t>模态下则返回</a:t>
            </a:r>
            <a:r>
              <a:rPr lang="en-US" altLang="zh-CN" sz="2400"/>
              <a:t>R</a:t>
            </a:r>
            <a:r>
              <a:rPr lang="zh-CN" altLang="en-US" sz="2400" dirty="0"/>
              <a:t>点。</a:t>
            </a:r>
            <a:endParaRPr lang="zh-CN" altLang="en-US" sz="2400" dirty="0"/>
          </a:p>
          <a:p>
            <a:pPr>
              <a:lnSpc>
                <a:spcPct val="90000"/>
              </a:lnSpc>
            </a:pPr>
            <a:r>
              <a:rPr lang="zh-CN" altLang="en-US" sz="2400" dirty="0"/>
              <a:t>一般地，如果被加工的孔在一个平整的平面上，我们可以使用</a:t>
            </a:r>
            <a:r>
              <a:rPr lang="en-US" altLang="zh-CN" sz="2400"/>
              <a:t>G99</a:t>
            </a:r>
            <a:r>
              <a:rPr lang="zh-CN" altLang="en-US" sz="2400" dirty="0"/>
              <a:t>指令，因为</a:t>
            </a:r>
            <a:r>
              <a:rPr lang="en-US" altLang="zh-CN" sz="2400"/>
              <a:t>G99</a:t>
            </a:r>
            <a:r>
              <a:rPr lang="zh-CN" altLang="en-US" sz="2400" dirty="0"/>
              <a:t>模态下返回</a:t>
            </a:r>
            <a:r>
              <a:rPr lang="en-US" altLang="zh-CN" sz="2400"/>
              <a:t>R</a:t>
            </a:r>
            <a:r>
              <a:rPr lang="zh-CN" altLang="en-US" sz="2400" dirty="0"/>
              <a:t>点进行下一个孔的定位，而一般编程中</a:t>
            </a:r>
            <a:r>
              <a:rPr lang="en-US" altLang="zh-CN" sz="2400"/>
              <a:t>R</a:t>
            </a:r>
            <a:r>
              <a:rPr lang="zh-CN" altLang="en-US" sz="2400" dirty="0"/>
              <a:t>点非常靠近工件表面，这样可以缩短零件加工时间，但如果工件表面有高于被加工孔的凸台或筋时，使用</a:t>
            </a:r>
            <a:r>
              <a:rPr lang="en-US" altLang="zh-CN" sz="2400"/>
              <a:t>G99</a:t>
            </a:r>
            <a:r>
              <a:rPr lang="zh-CN" altLang="en-US" sz="2400" dirty="0"/>
              <a:t>时非常有可能使刀具和工件发生碰撞，这时，就应该 使用</a:t>
            </a:r>
            <a:r>
              <a:rPr lang="en-US" altLang="zh-CN" sz="2400"/>
              <a:t>G98</a:t>
            </a:r>
            <a:r>
              <a:rPr lang="zh-CN" altLang="en-US" sz="2400" dirty="0"/>
              <a:t>，使</a:t>
            </a:r>
            <a:r>
              <a:rPr lang="en-US" altLang="zh-CN" sz="2400"/>
              <a:t>Z</a:t>
            </a:r>
            <a:r>
              <a:rPr lang="zh-CN" altLang="en-US" sz="2400" dirty="0"/>
              <a:t>轴返回初始点后再进行下一个孔的定位，这样就比较安全。参见图</a:t>
            </a:r>
            <a:r>
              <a:rPr lang="en-US" altLang="zh-CN" sz="2400"/>
              <a:t>8.3(a)</a:t>
            </a:r>
            <a:r>
              <a:rPr lang="zh-CN" altLang="en-US" sz="2400" dirty="0"/>
              <a:t>、图</a:t>
            </a:r>
            <a:r>
              <a:rPr lang="en-US" altLang="zh-CN" sz="2400"/>
              <a:t>8.3(b)</a:t>
            </a:r>
            <a:r>
              <a:rPr lang="zh-CN" altLang="en-US" sz="2400" dirty="0"/>
              <a:t>。</a:t>
            </a:r>
            <a:endParaRPr lang="zh-CN" altLang="en-US" sz="2400"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6786" name="标题 246785"/>
          <p:cNvSpPr>
            <a:spLocks noGrp="1" noRot="1"/>
          </p:cNvSpPr>
          <p:nvPr>
            <p:ph type="title"/>
          </p:nvPr>
        </p:nvSpPr>
        <p:spPr>
          <a:xfrm>
            <a:off x="755650" y="0"/>
            <a:ext cx="7772400" cy="1143000"/>
          </a:xfrm>
          <a:ln/>
        </p:spPr>
        <p:txBody>
          <a:bodyPr anchor="ctr" anchorCtr="0"/>
          <a:p>
            <a:r>
              <a:rPr lang="zh-CN" altLang="en-US" sz="3200" dirty="0"/>
              <a:t>孔加工说明</a:t>
            </a:r>
            <a:endParaRPr lang="zh-CN" altLang="en-US" sz="3200" dirty="0"/>
          </a:p>
        </p:txBody>
      </p:sp>
      <p:sp>
        <p:nvSpPr>
          <p:cNvPr id="246787" name="文本占位符 246786"/>
          <p:cNvSpPr>
            <a:spLocks noGrp="1" noRot="1"/>
          </p:cNvSpPr>
          <p:nvPr>
            <p:ph type="body" idx="1"/>
          </p:nvPr>
        </p:nvSpPr>
        <p:spPr>
          <a:xfrm>
            <a:off x="827088" y="908050"/>
            <a:ext cx="7772400" cy="4114800"/>
          </a:xfrm>
          <a:ln/>
        </p:spPr>
        <p:txBody>
          <a:bodyPr/>
          <a:p>
            <a:pPr>
              <a:buNone/>
            </a:pPr>
            <a:r>
              <a:rPr lang="en-US" altLang="zh-CN" sz="2400" dirty="0"/>
              <a:t>	</a:t>
            </a:r>
            <a:endParaRPr lang="en-US" altLang="zh-CN" sz="2400" dirty="0"/>
          </a:p>
          <a:p>
            <a:r>
              <a:rPr lang="en-US" altLang="zh-CN" sz="2400"/>
              <a:t>    G99</a:t>
            </a:r>
            <a:r>
              <a:rPr lang="zh-CN" altLang="en-US" sz="2400" dirty="0"/>
              <a:t>返回</a:t>
            </a:r>
            <a:r>
              <a:rPr lang="en-US" altLang="zh-CN" sz="2400"/>
              <a:t>R</a:t>
            </a:r>
            <a:r>
              <a:rPr lang="zh-CN" altLang="en-US" sz="2400" dirty="0"/>
              <a:t>点</a:t>
            </a:r>
            <a:r>
              <a:rPr lang="en-US" altLang="zh-CN" sz="2400" b="1"/>
              <a:t>(a)</a:t>
            </a:r>
            <a:r>
              <a:rPr lang="en-US" altLang="zh-CN"/>
              <a:t>                    </a:t>
            </a:r>
            <a:r>
              <a:rPr lang="en-US" altLang="zh-CN" sz="2400"/>
              <a:t>G98</a:t>
            </a:r>
            <a:r>
              <a:rPr lang="zh-CN" altLang="en-US" sz="2400" dirty="0"/>
              <a:t>返回初始点</a:t>
            </a:r>
            <a:r>
              <a:rPr lang="en-US" altLang="zh-CN" sz="2400"/>
              <a:t>( b)</a:t>
            </a:r>
            <a:r>
              <a:rPr lang="en-US" altLang="zh-CN"/>
              <a:t>    </a:t>
            </a:r>
            <a:endParaRPr lang="en-US" altLang="zh-CN"/>
          </a:p>
        </p:txBody>
      </p:sp>
      <p:sp>
        <p:nvSpPr>
          <p:cNvPr id="246791" name="下箭头 246790"/>
          <p:cNvSpPr/>
          <p:nvPr/>
        </p:nvSpPr>
        <p:spPr>
          <a:xfrm>
            <a:off x="1042988" y="1989138"/>
            <a:ext cx="433387" cy="976312"/>
          </a:xfrm>
          <a:prstGeom prst="downArrow">
            <a:avLst>
              <a:gd name="adj1" fmla="val 50000"/>
              <a:gd name="adj2" fmla="val 56318"/>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46792" name="流程图: 联系 246791"/>
          <p:cNvSpPr/>
          <p:nvPr/>
        </p:nvSpPr>
        <p:spPr>
          <a:xfrm>
            <a:off x="2339975" y="2565400"/>
            <a:ext cx="457200" cy="457200"/>
          </a:xfrm>
          <a:prstGeom prst="flowChartConnector">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246793" name="流程图: 联系 246792"/>
          <p:cNvSpPr/>
          <p:nvPr/>
        </p:nvSpPr>
        <p:spPr>
          <a:xfrm>
            <a:off x="2339975" y="3573463"/>
            <a:ext cx="457200" cy="457200"/>
          </a:xfrm>
          <a:prstGeom prst="flowChartConnector">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246794" name="流程图: 联系 246793"/>
          <p:cNvSpPr/>
          <p:nvPr/>
        </p:nvSpPr>
        <p:spPr>
          <a:xfrm>
            <a:off x="2339975" y="4724400"/>
            <a:ext cx="457200" cy="457200"/>
          </a:xfrm>
          <a:prstGeom prst="flowChartConnector">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246795" name="矩形 246794"/>
          <p:cNvSpPr/>
          <p:nvPr/>
        </p:nvSpPr>
        <p:spPr>
          <a:xfrm>
            <a:off x="3203575" y="2708275"/>
            <a:ext cx="771525" cy="257175"/>
          </a:xfrm>
          <a:prstGeom prst="rect">
            <a:avLst/>
          </a:prstGeom>
        </p:spPr>
        <p:txBody>
          <a:bodyPr wrap="none" fromWordArt="1">
            <a:prstTxWarp prst="textPlain">
              <a:avLst>
                <a:gd name="adj" fmla="val 50000"/>
              </a:avLst>
            </a:prstTxWarp>
            <a:normAutofit/>
          </a:bodyPr>
          <a:p>
            <a:pPr algn="ctr"/>
            <a:r>
              <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初始点</a:t>
            </a:r>
            <a:endPar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cxnSp>
        <p:nvCxnSpPr>
          <p:cNvPr id="246799" name="直接箭头连接符 246798"/>
          <p:cNvCxnSpPr/>
          <p:nvPr/>
        </p:nvCxnSpPr>
        <p:spPr>
          <a:xfrm flipV="1">
            <a:off x="1258888" y="2924175"/>
            <a:ext cx="1146175" cy="9525"/>
          </a:xfrm>
          <a:prstGeom prst="straightConnector1">
            <a:avLst/>
          </a:prstGeom>
          <a:ln w="9525" cap="flat" cmpd="sng">
            <a:solidFill>
              <a:schemeClr val="tx1"/>
            </a:solidFill>
            <a:prstDash val="sysDot"/>
            <a:headEnd type="none" w="med" len="med"/>
            <a:tailEnd type="triangle" w="med" len="med"/>
          </a:ln>
        </p:spPr>
      </p:cxnSp>
      <p:cxnSp>
        <p:nvCxnSpPr>
          <p:cNvPr id="246800" name="直接箭头连接符 246799"/>
          <p:cNvCxnSpPr>
            <a:stCxn id="246792" idx="4"/>
            <a:endCxn id="246793" idx="0"/>
          </p:cNvCxnSpPr>
          <p:nvPr/>
        </p:nvCxnSpPr>
        <p:spPr>
          <a:xfrm>
            <a:off x="2568575" y="3022600"/>
            <a:ext cx="0" cy="550863"/>
          </a:xfrm>
          <a:prstGeom prst="straightConnector1">
            <a:avLst/>
          </a:prstGeom>
          <a:ln w="9525" cap="flat" cmpd="sng">
            <a:solidFill>
              <a:schemeClr val="tx1"/>
            </a:solidFill>
            <a:prstDash val="sysDot"/>
            <a:headEnd type="none" w="med" len="med"/>
            <a:tailEnd type="triangle" w="med" len="med"/>
          </a:ln>
        </p:spPr>
      </p:cxnSp>
      <p:cxnSp>
        <p:nvCxnSpPr>
          <p:cNvPr id="246801" name="直接箭头连接符 246800"/>
          <p:cNvCxnSpPr>
            <a:stCxn id="246793" idx="4"/>
            <a:endCxn id="246794" idx="0"/>
          </p:cNvCxnSpPr>
          <p:nvPr/>
        </p:nvCxnSpPr>
        <p:spPr>
          <a:xfrm>
            <a:off x="2568575" y="4030663"/>
            <a:ext cx="0" cy="693737"/>
          </a:xfrm>
          <a:prstGeom prst="straightConnector1">
            <a:avLst/>
          </a:prstGeom>
          <a:ln w="28575" cap="flat" cmpd="sng">
            <a:solidFill>
              <a:schemeClr val="tx1"/>
            </a:solidFill>
            <a:prstDash val="solid"/>
            <a:headEnd type="none" w="med" len="med"/>
            <a:tailEnd type="triangle" w="med" len="med"/>
          </a:ln>
        </p:spPr>
      </p:cxnSp>
      <p:sp>
        <p:nvSpPr>
          <p:cNvPr id="246802" name="矩形 246801"/>
          <p:cNvSpPr/>
          <p:nvPr/>
        </p:nvSpPr>
        <p:spPr>
          <a:xfrm>
            <a:off x="1692275" y="3716338"/>
            <a:ext cx="390525" cy="257175"/>
          </a:xfrm>
          <a:prstGeom prst="rect">
            <a:avLst/>
          </a:prstGeom>
        </p:spPr>
        <p:txBody>
          <a:bodyPr wrap="none" fromWordArt="1">
            <a:prstTxWarp prst="textPlain">
              <a:avLst>
                <a:gd name="adj" fmla="val 50000"/>
              </a:avLst>
            </a:prstTxWarp>
            <a:normAutofit/>
          </a:bodyPr>
          <a:p>
            <a:pPr algn="ctr"/>
            <a:r>
              <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R点</a:t>
            </a:r>
            <a:endPar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46803" name="矩形 246802"/>
          <p:cNvSpPr/>
          <p:nvPr/>
        </p:nvSpPr>
        <p:spPr>
          <a:xfrm>
            <a:off x="2771775" y="3573463"/>
            <a:ext cx="1285875" cy="257175"/>
          </a:xfrm>
          <a:prstGeom prst="rect">
            <a:avLst/>
          </a:prstGeom>
        </p:spPr>
        <p:txBody>
          <a:bodyPr wrap="none" fromWordArt="1">
            <a:prstTxWarp prst="textPlain">
              <a:avLst>
                <a:gd name="adj" fmla="val 50000"/>
              </a:avLst>
            </a:prstTxWarp>
            <a:normAutofit/>
          </a:bodyPr>
          <a:p>
            <a:pPr algn="ctr"/>
            <a:r>
              <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下个孔定位</a:t>
            </a:r>
            <a:endPar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46804" name="下箭头 246803"/>
          <p:cNvSpPr/>
          <p:nvPr/>
        </p:nvSpPr>
        <p:spPr>
          <a:xfrm>
            <a:off x="5075238" y="1989138"/>
            <a:ext cx="433387" cy="976312"/>
          </a:xfrm>
          <a:prstGeom prst="downArrow">
            <a:avLst>
              <a:gd name="adj1" fmla="val 50000"/>
              <a:gd name="adj2" fmla="val 56318"/>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46805" name="流程图: 联系 246804"/>
          <p:cNvSpPr/>
          <p:nvPr/>
        </p:nvSpPr>
        <p:spPr>
          <a:xfrm>
            <a:off x="6372225" y="2565400"/>
            <a:ext cx="457200" cy="457200"/>
          </a:xfrm>
          <a:prstGeom prst="flowChartConnector">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246806" name="流程图: 联系 246805"/>
          <p:cNvSpPr/>
          <p:nvPr/>
        </p:nvSpPr>
        <p:spPr>
          <a:xfrm>
            <a:off x="6372225" y="3573463"/>
            <a:ext cx="457200" cy="457200"/>
          </a:xfrm>
          <a:prstGeom prst="flowChartConnector">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246807" name="流程图: 联系 246806"/>
          <p:cNvSpPr/>
          <p:nvPr/>
        </p:nvSpPr>
        <p:spPr>
          <a:xfrm>
            <a:off x="6372225" y="4724400"/>
            <a:ext cx="457200" cy="457200"/>
          </a:xfrm>
          <a:prstGeom prst="flowChartConnector">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cxnSp>
        <p:nvCxnSpPr>
          <p:cNvPr id="246808" name="直接箭头连接符 246807"/>
          <p:cNvCxnSpPr>
            <a:stCxn id="246804" idx="2"/>
            <a:endCxn id="246805" idx="3"/>
          </p:cNvCxnSpPr>
          <p:nvPr/>
        </p:nvCxnSpPr>
        <p:spPr>
          <a:xfrm flipV="1">
            <a:off x="5292725" y="2955925"/>
            <a:ext cx="1146175" cy="9525"/>
          </a:xfrm>
          <a:prstGeom prst="straightConnector1">
            <a:avLst/>
          </a:prstGeom>
          <a:ln w="28575" cap="flat" cmpd="sng">
            <a:solidFill>
              <a:schemeClr val="tx1"/>
            </a:solidFill>
            <a:prstDash val="sysDot"/>
            <a:headEnd type="none" w="med" len="med"/>
            <a:tailEnd type="triangle" w="med" len="med"/>
          </a:ln>
        </p:spPr>
      </p:cxnSp>
      <p:cxnSp>
        <p:nvCxnSpPr>
          <p:cNvPr id="246809" name="直接箭头连接符 246808"/>
          <p:cNvCxnSpPr>
            <a:stCxn id="246805" idx="4"/>
            <a:endCxn id="246806" idx="0"/>
          </p:cNvCxnSpPr>
          <p:nvPr/>
        </p:nvCxnSpPr>
        <p:spPr>
          <a:xfrm>
            <a:off x="6600825" y="3022600"/>
            <a:ext cx="0" cy="550863"/>
          </a:xfrm>
          <a:prstGeom prst="straightConnector1">
            <a:avLst/>
          </a:prstGeom>
          <a:ln w="28575" cap="flat" cmpd="sng">
            <a:solidFill>
              <a:schemeClr val="tx1"/>
            </a:solidFill>
            <a:prstDash val="sysDot"/>
            <a:headEnd type="none" w="med" len="med"/>
            <a:tailEnd type="triangle" w="med" len="med"/>
          </a:ln>
        </p:spPr>
      </p:cxnSp>
      <p:cxnSp>
        <p:nvCxnSpPr>
          <p:cNvPr id="246810" name="直接箭头连接符 246809"/>
          <p:cNvCxnSpPr/>
          <p:nvPr/>
        </p:nvCxnSpPr>
        <p:spPr>
          <a:xfrm>
            <a:off x="6588125" y="4005263"/>
            <a:ext cx="0" cy="693737"/>
          </a:xfrm>
          <a:prstGeom prst="straightConnector1">
            <a:avLst/>
          </a:prstGeom>
          <a:ln w="28575" cap="flat" cmpd="sng">
            <a:solidFill>
              <a:schemeClr val="tx1"/>
            </a:solidFill>
            <a:prstDash val="solid"/>
            <a:headEnd type="none" w="med" len="med"/>
            <a:tailEnd type="triangle" w="med" len="med"/>
          </a:ln>
        </p:spPr>
      </p:cxnSp>
      <p:sp>
        <p:nvSpPr>
          <p:cNvPr id="246811" name="矩形 246810"/>
          <p:cNvSpPr/>
          <p:nvPr/>
        </p:nvSpPr>
        <p:spPr>
          <a:xfrm>
            <a:off x="6948488" y="2781300"/>
            <a:ext cx="771525" cy="257175"/>
          </a:xfrm>
          <a:prstGeom prst="rect">
            <a:avLst/>
          </a:prstGeom>
        </p:spPr>
        <p:txBody>
          <a:bodyPr wrap="none" fromWordArt="1">
            <a:prstTxWarp prst="textPlain">
              <a:avLst>
                <a:gd name="adj" fmla="val 50000"/>
              </a:avLst>
            </a:prstTxWarp>
            <a:normAutofit/>
          </a:bodyPr>
          <a:p>
            <a:pPr algn="ctr"/>
            <a:r>
              <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初始点</a:t>
            </a:r>
            <a:endPar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46812" name="矩形 246811"/>
          <p:cNvSpPr/>
          <p:nvPr/>
        </p:nvSpPr>
        <p:spPr>
          <a:xfrm>
            <a:off x="5795963" y="3716338"/>
            <a:ext cx="390525" cy="288925"/>
          </a:xfrm>
          <a:prstGeom prst="rect">
            <a:avLst/>
          </a:prstGeom>
        </p:spPr>
        <p:txBody>
          <a:bodyPr wrap="none" fromWordArt="1">
            <a:prstTxWarp prst="textPlain">
              <a:avLst>
                <a:gd name="adj" fmla="val 50000"/>
              </a:avLst>
            </a:prstTxWarp>
            <a:normAutofit/>
          </a:bodyPr>
          <a:p>
            <a:pPr algn="ctr"/>
            <a:r>
              <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R点</a:t>
            </a:r>
            <a:endPar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46816" name="直接连接符 246815"/>
          <p:cNvSpPr/>
          <p:nvPr/>
        </p:nvSpPr>
        <p:spPr>
          <a:xfrm flipV="1">
            <a:off x="3203575" y="3860800"/>
            <a:ext cx="0" cy="1223963"/>
          </a:xfrm>
          <a:prstGeom prst="line">
            <a:avLst/>
          </a:prstGeom>
          <a:ln w="28575" cap="flat" cmpd="sng">
            <a:solidFill>
              <a:schemeClr val="tx1"/>
            </a:solidFill>
            <a:prstDash val="sysDot"/>
            <a:headEnd type="none" w="med" len="med"/>
            <a:tailEnd type="triangle" w="med" len="med"/>
          </a:ln>
        </p:spPr>
      </p:sp>
      <p:cxnSp>
        <p:nvCxnSpPr>
          <p:cNvPr id="246820" name="直接箭头连接符 246819"/>
          <p:cNvCxnSpPr/>
          <p:nvPr/>
        </p:nvCxnSpPr>
        <p:spPr>
          <a:xfrm flipV="1">
            <a:off x="1246188" y="2898775"/>
            <a:ext cx="1146175" cy="9525"/>
          </a:xfrm>
          <a:prstGeom prst="straightConnector1">
            <a:avLst/>
          </a:prstGeom>
          <a:ln w="28575" cap="flat" cmpd="sng">
            <a:solidFill>
              <a:schemeClr val="tx1"/>
            </a:solidFill>
            <a:prstDash val="sysDot"/>
            <a:headEnd type="none" w="med" len="med"/>
            <a:tailEnd type="triangle" w="med" len="med"/>
          </a:ln>
        </p:spPr>
      </p:cxnSp>
      <p:cxnSp>
        <p:nvCxnSpPr>
          <p:cNvPr id="246821" name="直接箭头连接符 246820"/>
          <p:cNvCxnSpPr/>
          <p:nvPr/>
        </p:nvCxnSpPr>
        <p:spPr>
          <a:xfrm>
            <a:off x="2555875" y="2997200"/>
            <a:ext cx="0" cy="550863"/>
          </a:xfrm>
          <a:prstGeom prst="straightConnector1">
            <a:avLst/>
          </a:prstGeom>
          <a:ln w="28575" cap="flat" cmpd="sng">
            <a:solidFill>
              <a:schemeClr val="tx1"/>
            </a:solidFill>
            <a:prstDash val="sysDot"/>
            <a:headEnd type="none" w="med" len="med"/>
            <a:tailEnd type="triangle" w="med" len="med"/>
          </a:ln>
        </p:spPr>
      </p:cxnSp>
      <p:sp>
        <p:nvSpPr>
          <p:cNvPr id="246822" name="直接连接符 246821"/>
          <p:cNvSpPr/>
          <p:nvPr/>
        </p:nvSpPr>
        <p:spPr>
          <a:xfrm flipV="1">
            <a:off x="7451725" y="2636838"/>
            <a:ext cx="0" cy="2520950"/>
          </a:xfrm>
          <a:prstGeom prst="line">
            <a:avLst/>
          </a:prstGeom>
          <a:ln w="28575" cap="flat" cmpd="sng">
            <a:solidFill>
              <a:schemeClr val="tx1"/>
            </a:solidFill>
            <a:prstDash val="sysDot"/>
            <a:headEnd type="none" w="med" len="med"/>
            <a:tailEnd type="stealth" w="med" len="med"/>
          </a:ln>
        </p:spPr>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9858" name="标题 249857"/>
          <p:cNvSpPr>
            <a:spLocks noGrp="1" noRot="1"/>
          </p:cNvSpPr>
          <p:nvPr>
            <p:ph type="title"/>
          </p:nvPr>
        </p:nvSpPr>
        <p:spPr>
          <a:xfrm>
            <a:off x="300038" y="620713"/>
            <a:ext cx="8540750" cy="935037"/>
          </a:xfrm>
          <a:ln/>
        </p:spPr>
        <p:txBody>
          <a:bodyPr anchor="ctr" anchorCtr="0"/>
          <a:p>
            <a:r>
              <a:rPr lang="zh-CN" altLang="en-US" sz="3200" dirty="0"/>
              <a:t>在</a:t>
            </a:r>
            <a:r>
              <a:rPr lang="en-US" altLang="zh-CN" sz="3200"/>
              <a:t>G73/G74/G76/G81~G89</a:t>
            </a:r>
            <a:r>
              <a:rPr lang="zh-CN" altLang="en-US" sz="3200" dirty="0"/>
              <a:t>后面，给出孔加工参数，格式如下</a:t>
            </a:r>
            <a:r>
              <a:rPr lang="en-US" altLang="zh-CN" sz="3200"/>
              <a:t>:</a:t>
            </a:r>
            <a:r>
              <a:rPr lang="en-US" altLang="zh-CN" sz="4000"/>
              <a:t> </a:t>
            </a:r>
            <a:endParaRPr lang="en-US" altLang="zh-CN" sz="4000"/>
          </a:p>
        </p:txBody>
      </p:sp>
      <p:sp>
        <p:nvSpPr>
          <p:cNvPr id="249859" name="文本占位符 249858"/>
          <p:cNvSpPr>
            <a:spLocks noGrp="1" noRot="1"/>
          </p:cNvSpPr>
          <p:nvPr>
            <p:ph type="body" idx="1"/>
          </p:nvPr>
        </p:nvSpPr>
        <p:spPr>
          <a:ln/>
        </p:spPr>
        <p:txBody>
          <a:bodyPr/>
          <a:p>
            <a:pPr>
              <a:lnSpc>
                <a:spcPct val="90000"/>
              </a:lnSpc>
              <a:buNone/>
            </a:pPr>
            <a:r>
              <a:rPr lang="en-US" altLang="zh-CN" sz="2400"/>
              <a:t>G××X___  Y___  Z___  R___  Q___  P___  F___   K___</a:t>
            </a:r>
            <a:r>
              <a:rPr lang="zh-CN" altLang="en-US" sz="2400" dirty="0"/>
              <a:t>；</a:t>
            </a:r>
            <a:endParaRPr lang="zh-CN" altLang="en-US" sz="2400" dirty="0"/>
          </a:p>
          <a:p>
            <a:pPr>
              <a:lnSpc>
                <a:spcPct val="90000"/>
              </a:lnSpc>
              <a:buNone/>
            </a:pPr>
            <a:r>
              <a:rPr lang="zh-CN" altLang="en-US" sz="2400" dirty="0"/>
              <a:t>	</a:t>
            </a:r>
            <a:endParaRPr lang="zh-CN" altLang="en-US" sz="2400" dirty="0"/>
          </a:p>
          <a:p>
            <a:pPr>
              <a:lnSpc>
                <a:spcPct val="90000"/>
              </a:lnSpc>
              <a:buNone/>
            </a:pPr>
            <a:r>
              <a:rPr lang="zh-CN" altLang="en-US" sz="2000" dirty="0"/>
              <a:t>	                                                             </a:t>
            </a:r>
            <a:endParaRPr lang="zh-CN" altLang="en-US" sz="2000" dirty="0"/>
          </a:p>
          <a:p>
            <a:pPr>
              <a:lnSpc>
                <a:spcPct val="90000"/>
              </a:lnSpc>
              <a:buNone/>
            </a:pPr>
            <a:r>
              <a:rPr lang="zh-CN" altLang="en-US" sz="2000" dirty="0"/>
              <a:t>				       		                                </a:t>
            </a:r>
            <a:endParaRPr lang="zh-CN" altLang="en-US" sz="2000" dirty="0"/>
          </a:p>
          <a:p>
            <a:pPr>
              <a:lnSpc>
                <a:spcPct val="90000"/>
              </a:lnSpc>
              <a:buNone/>
            </a:pPr>
            <a:r>
              <a:rPr lang="zh-CN" altLang="en-US" sz="2000" dirty="0"/>
              <a:t>   </a:t>
            </a:r>
            <a:endParaRPr lang="zh-CN" altLang="en-US" sz="2000" dirty="0"/>
          </a:p>
        </p:txBody>
      </p:sp>
      <p:cxnSp>
        <p:nvCxnSpPr>
          <p:cNvPr id="249862" name="直接箭头连接符 249861"/>
          <p:cNvCxnSpPr>
            <a:stCxn id="249859" idx="1"/>
            <a:endCxn id="249859" idx="1"/>
          </p:cNvCxnSpPr>
          <p:nvPr/>
        </p:nvCxnSpPr>
        <p:spPr>
          <a:xfrm>
            <a:off x="301625" y="4002088"/>
            <a:ext cx="0" cy="0"/>
          </a:xfrm>
          <a:prstGeom prst="straightConnector1">
            <a:avLst/>
          </a:prstGeom>
          <a:ln w="9525" cap="flat" cmpd="sng">
            <a:solidFill>
              <a:schemeClr val="tx1"/>
            </a:solidFill>
            <a:prstDash val="solid"/>
            <a:headEnd type="none" w="med" len="med"/>
            <a:tailEnd type="triangle" w="med" len="med"/>
          </a:ln>
        </p:spPr>
      </p:cxnSp>
      <p:sp>
        <p:nvSpPr>
          <p:cNvPr id="249864" name="矩形 249863"/>
          <p:cNvSpPr/>
          <p:nvPr/>
        </p:nvSpPr>
        <p:spPr>
          <a:xfrm>
            <a:off x="755650" y="5300663"/>
            <a:ext cx="1762125" cy="352425"/>
          </a:xfrm>
          <a:prstGeom prst="rect">
            <a:avLst/>
          </a:prstGeom>
        </p:spPr>
        <p:txBody>
          <a:bodyPr wrap="none" fromWordArt="1">
            <a:prstTxWarp prst="textPlain">
              <a:avLst>
                <a:gd name="adj" fmla="val 50000"/>
              </a:avLst>
            </a:prstTxWarp>
            <a:normAutofit/>
          </a:bodyPr>
          <a:p>
            <a:pPr algn="ctr"/>
            <a:r>
              <a:rPr lang="zh-CN" altLang="en-US" sz="28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孔加工方法</a:t>
            </a:r>
            <a:endParaRPr lang="zh-CN" altLang="en-US" sz="28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49868" name="下箭头 249867"/>
          <p:cNvSpPr/>
          <p:nvPr/>
        </p:nvSpPr>
        <p:spPr>
          <a:xfrm>
            <a:off x="1042988" y="2420938"/>
            <a:ext cx="485775" cy="2808287"/>
          </a:xfrm>
          <a:prstGeom prst="downArrow">
            <a:avLst>
              <a:gd name="adj1" fmla="val 50000"/>
              <a:gd name="adj2" fmla="val 144526"/>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49869" name="下箭头 249868"/>
          <p:cNvSpPr/>
          <p:nvPr/>
        </p:nvSpPr>
        <p:spPr>
          <a:xfrm>
            <a:off x="2339975" y="2492375"/>
            <a:ext cx="485775" cy="865188"/>
          </a:xfrm>
          <a:prstGeom prst="downArrow">
            <a:avLst>
              <a:gd name="adj1" fmla="val 50000"/>
              <a:gd name="adj2" fmla="val 44526"/>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49871" name="矩形 249870"/>
          <p:cNvSpPr/>
          <p:nvPr/>
        </p:nvSpPr>
        <p:spPr>
          <a:xfrm>
            <a:off x="6732588" y="4076700"/>
            <a:ext cx="1762125" cy="352425"/>
          </a:xfrm>
          <a:prstGeom prst="rect">
            <a:avLst/>
          </a:prstGeom>
        </p:spPr>
        <p:txBody>
          <a:bodyPr wrap="none" fromWordArt="1">
            <a:prstTxWarp prst="textPlain">
              <a:avLst>
                <a:gd name="adj" fmla="val 50000"/>
              </a:avLst>
            </a:prstTxWarp>
            <a:normAutofit/>
          </a:bodyPr>
          <a:p>
            <a:pPr algn="ctr"/>
            <a:r>
              <a:rPr lang="zh-CN" altLang="en-US" sz="28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重复次数</a:t>
            </a:r>
            <a:endParaRPr lang="zh-CN" altLang="en-US" sz="28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49872" name="矩形 249871"/>
          <p:cNvSpPr/>
          <p:nvPr/>
        </p:nvSpPr>
        <p:spPr>
          <a:xfrm>
            <a:off x="4427538" y="3500438"/>
            <a:ext cx="1762125" cy="352425"/>
          </a:xfrm>
          <a:prstGeom prst="rect">
            <a:avLst/>
          </a:prstGeom>
        </p:spPr>
        <p:txBody>
          <a:bodyPr wrap="none" fromWordArt="1">
            <a:prstTxWarp prst="textPlain">
              <a:avLst>
                <a:gd name="adj" fmla="val 50000"/>
              </a:avLst>
            </a:prstTxWarp>
            <a:normAutofit/>
          </a:bodyPr>
          <a:p>
            <a:pPr algn="ctr"/>
            <a:r>
              <a:rPr lang="zh-CN" altLang="en-US" sz="28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孔加工参数</a:t>
            </a:r>
            <a:endParaRPr lang="zh-CN" altLang="en-US" sz="28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49873" name="矩形 249872"/>
          <p:cNvSpPr/>
          <p:nvPr/>
        </p:nvSpPr>
        <p:spPr>
          <a:xfrm>
            <a:off x="1763713" y="3573463"/>
            <a:ext cx="1762125" cy="352425"/>
          </a:xfrm>
          <a:prstGeom prst="rect">
            <a:avLst/>
          </a:prstGeom>
        </p:spPr>
        <p:txBody>
          <a:bodyPr wrap="none" fromWordArt="1">
            <a:prstTxWarp prst="textPlain">
              <a:avLst>
                <a:gd name="adj" fmla="val 50000"/>
              </a:avLst>
            </a:prstTxWarp>
            <a:normAutofit/>
          </a:bodyPr>
          <a:p>
            <a:pPr algn="ctr"/>
            <a:r>
              <a:rPr lang="zh-CN" altLang="en-US" sz="28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孔位置参数</a:t>
            </a:r>
            <a:endParaRPr lang="zh-CN" altLang="en-US" sz="28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49874" name="下箭头 249873"/>
          <p:cNvSpPr/>
          <p:nvPr/>
        </p:nvSpPr>
        <p:spPr>
          <a:xfrm>
            <a:off x="5003800" y="2420938"/>
            <a:ext cx="485775" cy="976312"/>
          </a:xfrm>
          <a:prstGeom prst="downArrow">
            <a:avLst>
              <a:gd name="adj1" fmla="val 50000"/>
              <a:gd name="adj2" fmla="val 50245"/>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49875" name="下箭头 249874"/>
          <p:cNvSpPr/>
          <p:nvPr/>
        </p:nvSpPr>
        <p:spPr>
          <a:xfrm>
            <a:off x="7596188" y="2492375"/>
            <a:ext cx="485775" cy="1441450"/>
          </a:xfrm>
          <a:prstGeom prst="downArrow">
            <a:avLst>
              <a:gd name="adj1" fmla="val 50000"/>
              <a:gd name="adj2" fmla="val 74183"/>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0882" name="标题 250881"/>
          <p:cNvSpPr>
            <a:spLocks noGrp="1" noRot="1"/>
          </p:cNvSpPr>
          <p:nvPr>
            <p:ph type="title"/>
          </p:nvPr>
        </p:nvSpPr>
        <p:spPr>
          <a:ln/>
        </p:spPr>
        <p:txBody>
          <a:bodyPr anchor="ctr" anchorCtr="0"/>
          <a:p>
            <a:r>
              <a:rPr lang="zh-CN" altLang="en-US" sz="4000" dirty="0"/>
              <a:t>下面的表</a:t>
            </a:r>
            <a:r>
              <a:rPr lang="en-US" altLang="zh-CN" sz="4000"/>
              <a:t>8.2</a:t>
            </a:r>
            <a:r>
              <a:rPr lang="zh-CN" altLang="en-US" sz="4000" dirty="0"/>
              <a:t>则说明了各地址指定的加工参数的含义。</a:t>
            </a:r>
            <a:endParaRPr lang="zh-CN" altLang="en-US" sz="4000" dirty="0"/>
          </a:p>
        </p:txBody>
      </p:sp>
      <p:graphicFrame>
        <p:nvGraphicFramePr>
          <p:cNvPr id="250941" name="内容占位符 250940"/>
          <p:cNvGraphicFramePr/>
          <p:nvPr>
            <p:ph idx="1"/>
          </p:nvPr>
        </p:nvGraphicFramePr>
        <p:xfrm>
          <a:off x="685800" y="1981200"/>
          <a:ext cx="7772400" cy="4532313"/>
        </p:xfrm>
        <a:graphic>
          <a:graphicData uri="http://schemas.openxmlformats.org/drawingml/2006/table">
            <a:tbl>
              <a:tblPr/>
              <a:tblGrid>
                <a:gridCol w="2581275"/>
                <a:gridCol w="5191125"/>
              </a:tblGrid>
              <a:tr h="46037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孔加工方式</a:t>
                      </a:r>
                      <a:r>
                        <a:rPr lang="zh-CN" altLang="en-US" sz="2000" dirty="0">
                          <a:latin typeface="Arial Narrow" pitchFamily="34" charset="0"/>
                          <a:ea typeface="楷体_GB2312" pitchFamily="49" charset="-122"/>
                        </a:rPr>
                        <a:t> </a:t>
                      </a:r>
                      <a:r>
                        <a:rPr lang="en-US" altLang="zh-CN" sz="2000">
                          <a:latin typeface="Arial Narrow" pitchFamily="34" charset="0"/>
                          <a:ea typeface="楷体_GB2312" pitchFamily="49" charset="-122"/>
                        </a:rPr>
                        <a:t>G</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见表</a:t>
                      </a:r>
                      <a:r>
                        <a:rPr lang="en-US" altLang="zh-CN" sz="2000">
                          <a:latin typeface="Arial Narrow" pitchFamily="34" charset="0"/>
                          <a:ea typeface="楷体_GB2312" pitchFamily="49" charset="-122"/>
                        </a:rPr>
                        <a:t>8.1</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0488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被加工孔位置参数</a:t>
                      </a:r>
                      <a:r>
                        <a:rPr lang="en-US" altLang="zh-CN" sz="2000">
                          <a:latin typeface="Arial Narrow" pitchFamily="34" charset="0"/>
                          <a:ea typeface="楷体_GB2312" pitchFamily="49" charset="-122"/>
                        </a:rPr>
                        <a:t>X</a:t>
                      </a:r>
                      <a:r>
                        <a:rPr lang="zh-CN" altLang="en-US" sz="2000" dirty="0">
                          <a:latin typeface="宋体" panose="02010600030101010101" pitchFamily="2" charset="-122"/>
                          <a:ea typeface="楷体_GB2312" pitchFamily="49" charset="-122"/>
                        </a:rPr>
                        <a:t>、</a:t>
                      </a:r>
                      <a:r>
                        <a:rPr lang="en-US" altLang="zh-CN" sz="2000">
                          <a:latin typeface="Arial Narrow" pitchFamily="34" charset="0"/>
                          <a:ea typeface="楷体_GB2312" pitchFamily="49" charset="-122"/>
                        </a:rPr>
                        <a:t>Y</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以增量值方式或绝对值方式指定被加工孔的位置，刀具向被加</a:t>
                      </a:r>
                      <a:r>
                        <a:rPr lang="zh-CN" altLang="en-US" sz="2000" dirty="0">
                          <a:latin typeface="Arial Narrow" pitchFamily="34" charset="0"/>
                          <a:ea typeface="楷体_GB2312" pitchFamily="49" charset="-122"/>
                        </a:rPr>
                        <a:t> </a:t>
                      </a:r>
                      <a:r>
                        <a:rPr lang="zh-CN" altLang="en-US" sz="2000" dirty="0">
                          <a:latin typeface="宋体" panose="02010600030101010101" pitchFamily="2" charset="-122"/>
                          <a:ea typeface="楷体_GB2312" pitchFamily="49" charset="-122"/>
                        </a:rPr>
                        <a:t>工</a:t>
                      </a:r>
                      <a:r>
                        <a:rPr lang="zh-CN" altLang="en-US" sz="2000" dirty="0">
                          <a:latin typeface="Arial Narrow" pitchFamily="34" charset="0"/>
                          <a:ea typeface="楷体_GB2312" pitchFamily="49" charset="-122"/>
                        </a:rPr>
                        <a:t> </a:t>
                      </a:r>
                      <a:r>
                        <a:rPr lang="zh-CN" altLang="en-US" sz="2000" dirty="0">
                          <a:latin typeface="宋体" panose="02010600030101010101" pitchFamily="2" charset="-122"/>
                          <a:ea typeface="楷体_GB2312" pitchFamily="49" charset="-122"/>
                        </a:rPr>
                        <a:t>孔运动的轨迹和速度与</a:t>
                      </a:r>
                      <a:r>
                        <a:rPr lang="en-US" altLang="zh-CN" sz="2000">
                          <a:latin typeface="Arial Narrow" pitchFamily="34" charset="0"/>
                          <a:ea typeface="楷体_GB2312" pitchFamily="49" charset="-122"/>
                        </a:rPr>
                        <a:t>G00 </a:t>
                      </a:r>
                      <a:r>
                        <a:rPr lang="zh-CN" altLang="en-US" sz="2000" dirty="0">
                          <a:latin typeface="宋体" panose="02010600030101010101" pitchFamily="2" charset="-122"/>
                          <a:ea typeface="楷体_GB2312" pitchFamily="49" charset="-122"/>
                        </a:rPr>
                        <a:t>的相同。</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5247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孔加工参数</a:t>
                      </a:r>
                      <a:r>
                        <a:rPr lang="en-US" altLang="zh-CN" sz="2000">
                          <a:latin typeface="Arial Narrow" pitchFamily="34" charset="0"/>
                          <a:ea typeface="楷体_GB2312" pitchFamily="49" charset="-122"/>
                        </a:rPr>
                        <a:t>Z</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在绝对值方式下指定沿</a:t>
                      </a:r>
                      <a:r>
                        <a:rPr lang="en-US" altLang="zh-CN" sz="2000">
                          <a:latin typeface="Arial Narrow" pitchFamily="34" charset="0"/>
                          <a:ea typeface="楷体_GB2312" pitchFamily="49" charset="-122"/>
                        </a:rPr>
                        <a:t>Z</a:t>
                      </a:r>
                      <a:r>
                        <a:rPr lang="zh-CN" altLang="en-US" sz="2000" dirty="0">
                          <a:latin typeface="宋体" panose="02010600030101010101" pitchFamily="2" charset="-122"/>
                          <a:ea typeface="楷体_GB2312" pitchFamily="49" charset="-122"/>
                        </a:rPr>
                        <a:t>轴方向孔底的位置，增量值方式下指</a:t>
                      </a:r>
                      <a:r>
                        <a:rPr lang="zh-CN" altLang="en-US" sz="2000" dirty="0">
                          <a:latin typeface="Arial Narrow" pitchFamily="34" charset="0"/>
                          <a:ea typeface="楷体_GB2312" pitchFamily="49" charset="-122"/>
                        </a:rPr>
                        <a:t> </a:t>
                      </a:r>
                      <a:r>
                        <a:rPr lang="zh-CN" altLang="en-US" sz="2000" dirty="0">
                          <a:latin typeface="宋体" panose="02010600030101010101" pitchFamily="2" charset="-122"/>
                          <a:ea typeface="楷体_GB2312" pitchFamily="49" charset="-122"/>
                        </a:rPr>
                        <a:t>定从</a:t>
                      </a:r>
                      <a:r>
                        <a:rPr lang="en-US" altLang="zh-CN" sz="2000">
                          <a:latin typeface="Arial Narrow" pitchFamily="34" charset="0"/>
                          <a:ea typeface="楷体_GB2312" pitchFamily="49" charset="-122"/>
                        </a:rPr>
                        <a:t>R</a:t>
                      </a:r>
                      <a:r>
                        <a:rPr lang="zh-CN" altLang="en-US" sz="2000" dirty="0">
                          <a:latin typeface="宋体" panose="02010600030101010101" pitchFamily="2" charset="-122"/>
                          <a:ea typeface="楷体_GB2312" pitchFamily="49" charset="-122"/>
                        </a:rPr>
                        <a:t>点到孔底的距离。</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0488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孔加工参数</a:t>
                      </a:r>
                      <a:r>
                        <a:rPr lang="en-US" altLang="zh-CN" sz="2000">
                          <a:latin typeface="Arial Narrow" pitchFamily="34" charset="0"/>
                          <a:ea typeface="楷体_GB2312" pitchFamily="49" charset="-122"/>
                        </a:rPr>
                        <a:t>R</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在绝对值方式下指定沿</a:t>
                      </a:r>
                      <a:r>
                        <a:rPr lang="en-US" altLang="zh-CN" sz="2000">
                          <a:latin typeface="Arial Narrow" pitchFamily="34" charset="0"/>
                          <a:ea typeface="楷体_GB2312" pitchFamily="49" charset="-122"/>
                        </a:rPr>
                        <a:t>Z</a:t>
                      </a:r>
                      <a:r>
                        <a:rPr lang="zh-CN" altLang="en-US" sz="2000" dirty="0">
                          <a:latin typeface="宋体" panose="02010600030101010101" pitchFamily="2" charset="-122"/>
                          <a:ea typeface="楷体_GB2312" pitchFamily="49" charset="-122"/>
                        </a:rPr>
                        <a:t>轴方向</a:t>
                      </a:r>
                      <a:r>
                        <a:rPr lang="en-US" altLang="zh-CN" sz="2000">
                          <a:latin typeface="Arial Narrow" pitchFamily="34" charset="0"/>
                          <a:ea typeface="楷体_GB2312" pitchFamily="49" charset="-122"/>
                        </a:rPr>
                        <a:t>R</a:t>
                      </a:r>
                      <a:r>
                        <a:rPr lang="zh-CN" altLang="en-US" sz="2000" dirty="0">
                          <a:latin typeface="宋体" panose="02010600030101010101" pitchFamily="2" charset="-122"/>
                          <a:ea typeface="楷体_GB2312" pitchFamily="49" charset="-122"/>
                        </a:rPr>
                        <a:t>点的位置，增量值方式下指定从初始点到</a:t>
                      </a:r>
                      <a:r>
                        <a:rPr lang="en-US" altLang="zh-CN" sz="2000">
                          <a:latin typeface="Arial Narrow" pitchFamily="34" charset="0"/>
                          <a:ea typeface="楷体_GB2312" pitchFamily="49" charset="-122"/>
                        </a:rPr>
                        <a:t>R</a:t>
                      </a:r>
                      <a:r>
                        <a:rPr lang="zh-CN" altLang="en-US" sz="2000" dirty="0">
                          <a:latin typeface="宋体" panose="02010600030101010101" pitchFamily="2" charset="-122"/>
                          <a:ea typeface="楷体_GB2312" pitchFamily="49" charset="-122"/>
                        </a:rPr>
                        <a:t>点的距离。</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0968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孔加工参数</a:t>
                      </a:r>
                      <a:r>
                        <a:rPr lang="en-US" altLang="zh-CN" sz="2000">
                          <a:latin typeface="Arial Narrow" pitchFamily="34" charset="0"/>
                          <a:ea typeface="楷体_GB2312" pitchFamily="49" charset="-122"/>
                        </a:rPr>
                        <a:t>Q</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lvl="0" fontAlgn="t">
                        <a:spcBef>
                          <a:spcPct val="0"/>
                        </a:spcBef>
                        <a:buNone/>
                      </a:pPr>
                      <a:r>
                        <a:rPr lang="zh-CN" altLang="en-US" sz="2000" dirty="0">
                          <a:latin typeface="宋体" panose="02010600030101010101" pitchFamily="2" charset="-122"/>
                          <a:ea typeface="楷体_GB2312" pitchFamily="49" charset="-122"/>
                        </a:rPr>
                        <a:t>用于指定深孔钻循环</a:t>
                      </a:r>
                      <a:r>
                        <a:rPr lang="en-US" altLang="zh-CN" sz="2000">
                          <a:latin typeface="Arial Narrow" pitchFamily="34" charset="0"/>
                          <a:ea typeface="楷体_GB2312" pitchFamily="49" charset="-122"/>
                        </a:rPr>
                        <a:t>G73</a:t>
                      </a:r>
                      <a:r>
                        <a:rPr lang="zh-CN" altLang="en-US" sz="2000" dirty="0">
                          <a:latin typeface="宋体" panose="02010600030101010101" pitchFamily="2" charset="-122"/>
                          <a:ea typeface="楷体_GB2312" pitchFamily="49" charset="-122"/>
                        </a:rPr>
                        <a:t>和</a:t>
                      </a:r>
                      <a:r>
                        <a:rPr lang="en-US" altLang="zh-CN" sz="2000">
                          <a:latin typeface="Arial Narrow" pitchFamily="34" charset="0"/>
                          <a:ea typeface="楷体_GB2312" pitchFamily="49" charset="-122"/>
                        </a:rPr>
                        <a:t>G83</a:t>
                      </a:r>
                      <a:r>
                        <a:rPr lang="zh-CN" altLang="en-US" sz="2000" dirty="0">
                          <a:latin typeface="宋体" panose="02010600030101010101" pitchFamily="2" charset="-122"/>
                          <a:ea typeface="楷体_GB2312" pitchFamily="49" charset="-122"/>
                        </a:rPr>
                        <a:t>中的每次进刀量，精镗循环</a:t>
                      </a:r>
                      <a:r>
                        <a:rPr lang="en-US" altLang="zh-CN" sz="2000">
                          <a:latin typeface="Arial Narrow" pitchFamily="34" charset="0"/>
                          <a:ea typeface="楷体_GB2312" pitchFamily="49" charset="-122"/>
                        </a:rPr>
                        <a:t>G76</a:t>
                      </a:r>
                      <a:r>
                        <a:rPr lang="zh-CN" altLang="en-US" sz="2000" dirty="0">
                          <a:latin typeface="宋体" panose="02010600030101010101" pitchFamily="2" charset="-122"/>
                          <a:ea typeface="楷体_GB2312" pitchFamily="49" charset="-122"/>
                        </a:rPr>
                        <a:t>和反镗循环</a:t>
                      </a:r>
                      <a:r>
                        <a:rPr lang="en-US" altLang="zh-CN" sz="2000">
                          <a:latin typeface="Arial Narrow" pitchFamily="34" charset="0"/>
                          <a:ea typeface="楷体_GB2312" pitchFamily="49" charset="-122"/>
                        </a:rPr>
                        <a:t>G87</a:t>
                      </a:r>
                      <a:r>
                        <a:rPr lang="zh-CN" altLang="en-US" sz="2000" dirty="0">
                          <a:latin typeface="宋体" panose="02010600030101010101" pitchFamily="2" charset="-122"/>
                          <a:ea typeface="楷体_GB2312" pitchFamily="49" charset="-122"/>
                        </a:rPr>
                        <a:t>中的偏移量（无论</a:t>
                      </a:r>
                      <a:r>
                        <a:rPr lang="en-US" altLang="zh-CN" sz="2000">
                          <a:latin typeface="Arial Narrow" pitchFamily="34" charset="0"/>
                          <a:ea typeface="楷体_GB2312" pitchFamily="49" charset="-122"/>
                        </a:rPr>
                        <a:t>G90</a:t>
                      </a:r>
                      <a:r>
                        <a:rPr lang="zh-CN" altLang="en-US" sz="2000" dirty="0">
                          <a:latin typeface="宋体" panose="02010600030101010101" pitchFamily="2" charset="-122"/>
                          <a:ea typeface="楷体_GB2312" pitchFamily="49" charset="-122"/>
                        </a:rPr>
                        <a:t>或</a:t>
                      </a:r>
                      <a:r>
                        <a:rPr lang="en-US" altLang="zh-CN" sz="2000">
                          <a:latin typeface="Arial Narrow" pitchFamily="34" charset="0"/>
                          <a:ea typeface="楷体_GB2312" pitchFamily="49" charset="-122"/>
                        </a:rPr>
                        <a:t>G91</a:t>
                      </a:r>
                      <a:r>
                        <a:rPr lang="zh-CN" altLang="en-US" sz="2000" dirty="0">
                          <a:latin typeface="宋体" panose="02010600030101010101" pitchFamily="2" charset="-122"/>
                          <a:ea typeface="楷体_GB2312" pitchFamily="49" charset="-122"/>
                        </a:rPr>
                        <a:t>模态，总是增量值指令）</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51" name="矩形 138250"/>
          <p:cNvSpPr/>
          <p:nvPr/>
        </p:nvSpPr>
        <p:spPr>
          <a:xfrm>
            <a:off x="611188" y="836613"/>
            <a:ext cx="8137525" cy="641350"/>
          </a:xfrm>
          <a:prstGeom prst="rect">
            <a:avLst/>
          </a:prstGeom>
          <a:noFill/>
          <a:ln w="9525">
            <a:noFill/>
          </a:ln>
        </p:spPr>
        <p:txBody>
          <a:bodyPr>
            <a:spAutoFit/>
          </a:bodyPr>
          <a:p>
            <a:r>
              <a:rPr lang="zh-CN" altLang="en-US" sz="3600" dirty="0">
                <a:latin typeface="Times New Roman" panose="02020603050405020304" pitchFamily="18" charset="0"/>
              </a:rPr>
              <a:t>数控机床的定期维护的具体内容与要求</a:t>
            </a:r>
            <a:endParaRPr lang="zh-CN" altLang="en-US" sz="3600" dirty="0">
              <a:latin typeface="Times New Roman" panose="02020603050405020304" pitchFamily="18" charset="0"/>
            </a:endParaRPr>
          </a:p>
        </p:txBody>
      </p:sp>
      <p:sp>
        <p:nvSpPr>
          <p:cNvPr id="138271" name="矩形 138270"/>
          <p:cNvSpPr/>
          <p:nvPr/>
        </p:nvSpPr>
        <p:spPr>
          <a:xfrm>
            <a:off x="323850" y="1917700"/>
            <a:ext cx="8351838" cy="2284413"/>
          </a:xfrm>
          <a:prstGeom prst="rect">
            <a:avLst/>
          </a:prstGeom>
          <a:noFill/>
          <a:ln w="9525">
            <a:noFill/>
          </a:ln>
        </p:spPr>
        <p:txBody>
          <a:bodyPr>
            <a:spAutoFit/>
          </a:bodyPr>
          <a:p>
            <a:r>
              <a:rPr lang="en-US" altLang="zh-CN" sz="4800" dirty="0">
                <a:latin typeface="Times New Roman" panose="02020603050405020304" pitchFamily="18" charset="0"/>
              </a:rPr>
              <a:t>            </a:t>
            </a:r>
            <a:r>
              <a:rPr lang="zh-CN" altLang="en-US" sz="4400" dirty="0">
                <a:latin typeface="Times New Roman" panose="02020603050405020304" pitchFamily="18" charset="0"/>
              </a:rPr>
              <a:t>每天检查内容及要求</a:t>
            </a:r>
            <a:endParaRPr lang="zh-CN" altLang="en-US" sz="4400" dirty="0">
              <a:latin typeface="Times New Roman" panose="02020603050405020304" pitchFamily="18" charset="0"/>
            </a:endParaRPr>
          </a:p>
          <a:p>
            <a:r>
              <a:rPr lang="en-US" altLang="zh-CN" sz="2400">
                <a:latin typeface="Times New Roman" panose="02020603050405020304" pitchFamily="18" charset="0"/>
              </a:rPr>
              <a:t>1.</a:t>
            </a:r>
            <a:r>
              <a:rPr lang="zh-CN" altLang="en-US" sz="2400" dirty="0">
                <a:latin typeface="Times New Roman" panose="02020603050405020304" pitchFamily="18" charset="0"/>
              </a:rPr>
              <a:t>导轨润滑箱	检查油标、油量，及时添加润滑油，润滑油泵能定时起动泵油及停止。</a:t>
            </a:r>
            <a:endParaRPr lang="zh-CN" altLang="en-US" sz="2400" dirty="0">
              <a:latin typeface="Times New Roman" panose="02020603050405020304" pitchFamily="18" charset="0"/>
            </a:endParaRPr>
          </a:p>
          <a:p>
            <a:endParaRPr lang="zh-CN" altLang="en-US" sz="2400" dirty="0">
              <a:latin typeface="Times New Roman" panose="02020603050405020304" pitchFamily="18" charset="0"/>
            </a:endParaRPr>
          </a:p>
          <a:p>
            <a:endParaRPr lang="zh-CN" altLang="en-US" sz="2400" dirty="0">
              <a:latin typeface="Times New Roman" panose="02020603050405020304" pitchFamily="18" charset="0"/>
            </a:endParaRPr>
          </a:p>
        </p:txBody>
      </p:sp>
      <p:sp>
        <p:nvSpPr>
          <p:cNvPr id="138272" name="矩形 138271"/>
          <p:cNvSpPr/>
          <p:nvPr/>
        </p:nvSpPr>
        <p:spPr>
          <a:xfrm>
            <a:off x="323850" y="3644900"/>
            <a:ext cx="8280400" cy="822325"/>
          </a:xfrm>
          <a:prstGeom prst="rect">
            <a:avLst/>
          </a:prstGeom>
          <a:noFill/>
          <a:ln w="9525">
            <a:noFill/>
          </a:ln>
        </p:spPr>
        <p:txBody>
          <a:bodyPr>
            <a:spAutoFit/>
          </a:bodyPr>
          <a:p>
            <a:r>
              <a:rPr lang="en-US" altLang="zh-CN" sz="2400">
                <a:latin typeface="Times New Roman" panose="02020603050405020304" pitchFamily="18" charset="0"/>
              </a:rPr>
              <a:t>2.X</a:t>
            </a:r>
            <a:r>
              <a:rPr lang="zh-CN" altLang="en-US" sz="2400" dirty="0">
                <a:latin typeface="Times New Roman" panose="02020603050405020304" pitchFamily="18" charset="0"/>
              </a:rPr>
              <a:t>、</a:t>
            </a:r>
            <a:r>
              <a:rPr lang="en-US" altLang="zh-CN" sz="2400">
                <a:latin typeface="Times New Roman" panose="02020603050405020304" pitchFamily="18" charset="0"/>
              </a:rPr>
              <a:t>Y</a:t>
            </a:r>
            <a:r>
              <a:rPr lang="zh-CN" altLang="en-US" sz="2400" dirty="0">
                <a:latin typeface="Times New Roman" panose="02020603050405020304" pitchFamily="18" charset="0"/>
              </a:rPr>
              <a:t>、</a:t>
            </a:r>
            <a:r>
              <a:rPr lang="en-US" altLang="zh-CN" sz="2400">
                <a:latin typeface="Times New Roman" panose="02020603050405020304" pitchFamily="18" charset="0"/>
              </a:rPr>
              <a:t>Z</a:t>
            </a:r>
            <a:r>
              <a:rPr lang="zh-CN" altLang="en-US" sz="2400" dirty="0">
                <a:latin typeface="Times New Roman" panose="02020603050405020304" pitchFamily="18" charset="0"/>
              </a:rPr>
              <a:t>轴向导轨面	清除切屑及脏物，检查润滑是否充分，导轨面有无划伤损坏。</a:t>
            </a:r>
            <a:endParaRPr lang="zh-CN" altLang="en-US" sz="2400" dirty="0">
              <a:latin typeface="Times New Roman" panose="02020603050405020304" pitchFamily="18" charset="0"/>
            </a:endParaRPr>
          </a:p>
        </p:txBody>
      </p:sp>
      <p:sp>
        <p:nvSpPr>
          <p:cNvPr id="138273" name="矩形 138272"/>
          <p:cNvSpPr/>
          <p:nvPr/>
        </p:nvSpPr>
        <p:spPr>
          <a:xfrm>
            <a:off x="323850" y="4797425"/>
            <a:ext cx="8496300" cy="822325"/>
          </a:xfrm>
          <a:prstGeom prst="rect">
            <a:avLst/>
          </a:prstGeom>
          <a:noFill/>
          <a:ln w="9525">
            <a:noFill/>
          </a:ln>
        </p:spPr>
        <p:txBody>
          <a:bodyPr>
            <a:spAutoFit/>
          </a:bodyPr>
          <a:p>
            <a:r>
              <a:rPr lang="en-US" altLang="zh-CN" sz="2400">
                <a:latin typeface="Times New Roman" panose="02020603050405020304" pitchFamily="18" charset="0"/>
              </a:rPr>
              <a:t>3.</a:t>
            </a:r>
            <a:r>
              <a:rPr lang="zh-CN" altLang="en-US" sz="2400" dirty="0">
                <a:latin typeface="Times New Roman" panose="02020603050405020304" pitchFamily="18" charset="0"/>
              </a:rPr>
              <a:t>压缩空气气源压力	检查气动控制系统压力，应在正常范围</a:t>
            </a:r>
            <a:r>
              <a:rPr lang="en-US" altLang="zh-CN" sz="2400">
                <a:latin typeface="Times New Roman" panose="02020603050405020304" pitchFamily="18" charset="0"/>
              </a:rPr>
              <a:t>(0.65-0.8)</a:t>
            </a:r>
            <a:r>
              <a:rPr lang="zh-CN" altLang="en-US" sz="2400" dirty="0">
                <a:latin typeface="Times New Roman" panose="02020603050405020304" pitchFamily="18" charset="0"/>
              </a:rPr>
              <a:t>之间</a:t>
            </a:r>
            <a:r>
              <a:rPr lang="en-US" altLang="zh-CN" sz="2400">
                <a:latin typeface="Times New Roman" panose="02020603050405020304" pitchFamily="18" charset="0"/>
              </a:rPr>
              <a:t>,</a:t>
            </a:r>
            <a:r>
              <a:rPr lang="zh-CN" altLang="en-US" sz="2400" dirty="0">
                <a:latin typeface="Times New Roman" panose="02020603050405020304" pitchFamily="18" charset="0"/>
              </a:rPr>
              <a:t>及时清理油水净化器内的积水</a:t>
            </a:r>
            <a:r>
              <a:rPr lang="en-US" altLang="zh-CN" sz="2400">
                <a:latin typeface="Times New Roman" panose="02020603050405020304" pitchFamily="18" charset="0"/>
              </a:rPr>
              <a:t>,</a:t>
            </a:r>
            <a:r>
              <a:rPr lang="zh-CN" altLang="en-US" sz="2400" dirty="0">
                <a:latin typeface="Times New Roman" panose="02020603050405020304" pitchFamily="18" charset="0"/>
              </a:rPr>
              <a:t>每班放</a:t>
            </a:r>
            <a:r>
              <a:rPr lang="en-US" altLang="zh-CN" sz="2400">
                <a:latin typeface="Times New Roman" panose="02020603050405020304" pitchFamily="18" charset="0"/>
              </a:rPr>
              <a:t>1-2</a:t>
            </a:r>
            <a:r>
              <a:rPr lang="zh-CN" altLang="en-US" sz="2400" dirty="0">
                <a:latin typeface="Times New Roman" panose="02020603050405020304" pitchFamily="18" charset="0"/>
              </a:rPr>
              <a:t>次</a:t>
            </a:r>
            <a:r>
              <a:rPr lang="en-US" altLang="zh-CN" sz="2400">
                <a:latin typeface="Times New Roman" panose="02020603050405020304" pitchFamily="18" charset="0"/>
              </a:rPr>
              <a:t>.</a:t>
            </a:r>
            <a:endParaRPr lang="en-US" altLang="zh-CN" sz="2400">
              <a:latin typeface="Times New Roman" panose="02020603050405020304" pitchFamily="18"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53028" name="内容占位符 253027"/>
          <p:cNvGraphicFramePr/>
          <p:nvPr>
            <p:ph/>
          </p:nvPr>
        </p:nvGraphicFramePr>
        <p:xfrm>
          <a:off x="755650" y="620713"/>
          <a:ext cx="8086725" cy="4503737"/>
        </p:xfrm>
        <a:graphic>
          <a:graphicData uri="http://schemas.openxmlformats.org/drawingml/2006/table">
            <a:tbl>
              <a:tblPr/>
              <a:tblGrid>
                <a:gridCol w="2382838"/>
                <a:gridCol w="5703887"/>
              </a:tblGrid>
              <a:tr h="9191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fontAlgn="t">
                        <a:spcBef>
                          <a:spcPct val="0"/>
                        </a:spcBef>
                        <a:buNone/>
                      </a:pPr>
                      <a:r>
                        <a:rPr lang="zh-CN" altLang="en-US" sz="2000" dirty="0">
                          <a:latin typeface="宋体" panose="02010600030101010101" pitchFamily="2" charset="-122"/>
                          <a:ea typeface="楷体_GB2312" pitchFamily="49" charset="-122"/>
                        </a:rPr>
                        <a:t>孔加工参数</a:t>
                      </a:r>
                      <a:r>
                        <a:rPr lang="zh-CN" altLang="en-US" sz="2000" dirty="0">
                          <a:latin typeface="Arial Narrow" pitchFamily="34" charset="0"/>
                          <a:ea typeface="楷体_GB2312" pitchFamily="49" charset="-122"/>
                        </a:rPr>
                        <a:t> </a:t>
                      </a:r>
                      <a:r>
                        <a:rPr lang="en-US" altLang="zh-CN" sz="2000">
                          <a:latin typeface="Arial Narrow" pitchFamily="34" charset="0"/>
                          <a:ea typeface="楷体_GB2312" pitchFamily="49" charset="-122"/>
                        </a:rPr>
                        <a:t>P</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fontAlgn="t">
                        <a:spcBef>
                          <a:spcPct val="0"/>
                        </a:spcBef>
                        <a:buNone/>
                      </a:pPr>
                      <a:r>
                        <a:rPr lang="zh-CN" altLang="en-US" sz="2000" dirty="0">
                          <a:latin typeface="宋体" panose="02010600030101010101" pitchFamily="2" charset="-122"/>
                          <a:ea typeface="楷体_GB2312" pitchFamily="49" charset="-122"/>
                        </a:rPr>
                        <a:t>用于孔底动作有暂停的固定循环中指定暂停时间，单位为秒。</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177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fontAlgn="t">
                        <a:spcBef>
                          <a:spcPct val="0"/>
                        </a:spcBef>
                        <a:buNone/>
                      </a:pPr>
                      <a:r>
                        <a:rPr lang="zh-CN" altLang="en-US" sz="2000" dirty="0">
                          <a:latin typeface="宋体" panose="02010600030101010101" pitchFamily="2" charset="-122"/>
                          <a:ea typeface="楷体_GB2312" pitchFamily="49" charset="-122"/>
                        </a:rPr>
                        <a:t>孔加工参数</a:t>
                      </a:r>
                      <a:r>
                        <a:rPr lang="en-US" altLang="zh-CN" sz="2000">
                          <a:latin typeface="Arial Narrow" pitchFamily="34" charset="0"/>
                          <a:ea typeface="楷体_GB2312" pitchFamily="49" charset="-122"/>
                        </a:rPr>
                        <a:t>F</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fontAlgn="t">
                        <a:spcBef>
                          <a:spcPct val="0"/>
                        </a:spcBef>
                        <a:buNone/>
                      </a:pPr>
                      <a:r>
                        <a:rPr lang="zh-CN" altLang="en-US" sz="2000" dirty="0">
                          <a:latin typeface="宋体" panose="02010600030101010101" pitchFamily="2" charset="-122"/>
                          <a:ea typeface="楷体_GB2312" pitchFamily="49" charset="-122"/>
                        </a:rPr>
                        <a:t>用于指定固定循环中的切削进给速率，在固定循环中，从初始点到</a:t>
                      </a:r>
                      <a:r>
                        <a:rPr lang="en-US" altLang="zh-CN" sz="2000">
                          <a:latin typeface="Arial Narrow" pitchFamily="34" charset="0"/>
                          <a:ea typeface="楷体_GB2312" pitchFamily="49" charset="-122"/>
                        </a:rPr>
                        <a:t>R</a:t>
                      </a:r>
                      <a:r>
                        <a:rPr lang="zh-CN" altLang="en-US" sz="2000" dirty="0">
                          <a:latin typeface="宋体" panose="02010600030101010101" pitchFamily="2" charset="-122"/>
                          <a:ea typeface="楷体_GB2312" pitchFamily="49" charset="-122"/>
                        </a:rPr>
                        <a:t>点及从</a:t>
                      </a:r>
                      <a:r>
                        <a:rPr lang="en-US" altLang="zh-CN" sz="2000">
                          <a:latin typeface="Arial Narrow" pitchFamily="34" charset="0"/>
                          <a:ea typeface="楷体_GB2312" pitchFamily="49" charset="-122"/>
                        </a:rPr>
                        <a:t>R</a:t>
                      </a:r>
                      <a:r>
                        <a:rPr lang="zh-CN" altLang="en-US" sz="2000" dirty="0">
                          <a:latin typeface="宋体" panose="02010600030101010101" pitchFamily="2" charset="-122"/>
                          <a:ea typeface="楷体_GB2312" pitchFamily="49" charset="-122"/>
                        </a:rPr>
                        <a:t>点到初始点的运动以快速进给的速度进行，从</a:t>
                      </a:r>
                      <a:r>
                        <a:rPr lang="en-US" altLang="zh-CN" sz="2000">
                          <a:latin typeface="Arial Narrow" pitchFamily="34" charset="0"/>
                          <a:ea typeface="楷体_GB2312" pitchFamily="49" charset="-122"/>
                        </a:rPr>
                        <a:t>R</a:t>
                      </a:r>
                      <a:r>
                        <a:rPr lang="zh-CN" altLang="en-US" sz="2000" dirty="0">
                          <a:latin typeface="宋体" panose="02010600030101010101" pitchFamily="2" charset="-122"/>
                          <a:ea typeface="楷体_GB2312" pitchFamily="49" charset="-122"/>
                        </a:rPr>
                        <a:t>点到</a:t>
                      </a:r>
                      <a:r>
                        <a:rPr lang="en-US" altLang="zh-CN" sz="2000">
                          <a:latin typeface="Arial Narrow" pitchFamily="34" charset="0"/>
                          <a:ea typeface="楷体_GB2312" pitchFamily="49" charset="-122"/>
                        </a:rPr>
                        <a:t>Z</a:t>
                      </a:r>
                      <a:r>
                        <a:rPr lang="zh-CN" altLang="en-US" sz="2000" dirty="0">
                          <a:latin typeface="宋体" panose="02010600030101010101" pitchFamily="2" charset="-122"/>
                          <a:ea typeface="楷体_GB2312" pitchFamily="49" charset="-122"/>
                        </a:rPr>
                        <a:t>点的运动以</a:t>
                      </a:r>
                      <a:r>
                        <a:rPr lang="en-US" altLang="zh-CN" sz="2000">
                          <a:latin typeface="Arial Narrow" pitchFamily="34" charset="0"/>
                          <a:ea typeface="楷体_GB2312" pitchFamily="49" charset="-122"/>
                        </a:rPr>
                        <a:t>F</a:t>
                      </a:r>
                      <a:r>
                        <a:rPr lang="zh-CN" altLang="en-US" sz="2000" dirty="0">
                          <a:latin typeface="宋体" panose="02010600030101010101" pitchFamily="2" charset="-122"/>
                          <a:ea typeface="楷体_GB2312" pitchFamily="49" charset="-122"/>
                        </a:rPr>
                        <a:t>指定的切削进给速度进行，而从</a:t>
                      </a:r>
                      <a:r>
                        <a:rPr lang="en-US" altLang="zh-CN" sz="2000">
                          <a:latin typeface="Arial Narrow" pitchFamily="34" charset="0"/>
                          <a:ea typeface="楷体_GB2312" pitchFamily="49" charset="-122"/>
                        </a:rPr>
                        <a:t>Z</a:t>
                      </a:r>
                      <a:r>
                        <a:rPr lang="zh-CN" altLang="en-US" sz="2000" dirty="0">
                          <a:latin typeface="宋体" panose="02010600030101010101" pitchFamily="2" charset="-122"/>
                          <a:ea typeface="楷体_GB2312" pitchFamily="49" charset="-122"/>
                        </a:rPr>
                        <a:t>点返回</a:t>
                      </a:r>
                      <a:r>
                        <a:rPr lang="en-US" altLang="zh-CN" sz="2000">
                          <a:latin typeface="Arial Narrow" pitchFamily="34" charset="0"/>
                          <a:ea typeface="楷体_GB2312" pitchFamily="49" charset="-122"/>
                        </a:rPr>
                        <a:t>R</a:t>
                      </a:r>
                      <a:r>
                        <a:rPr lang="zh-CN" altLang="en-US" sz="2000" dirty="0">
                          <a:latin typeface="宋体" panose="02010600030101010101" pitchFamily="2" charset="-122"/>
                          <a:ea typeface="楷体_GB2312" pitchFamily="49" charset="-122"/>
                        </a:rPr>
                        <a:t>点的运动则根据固定循环的不同可能以</a:t>
                      </a:r>
                      <a:r>
                        <a:rPr lang="en-US" altLang="zh-CN" sz="2000">
                          <a:latin typeface="Arial Narrow" pitchFamily="34" charset="0"/>
                          <a:ea typeface="楷体_GB2312" pitchFamily="49" charset="-122"/>
                        </a:rPr>
                        <a:t>F</a:t>
                      </a:r>
                      <a:r>
                        <a:rPr lang="zh-CN" altLang="en-US" sz="2000" dirty="0">
                          <a:latin typeface="宋体" panose="02010600030101010101" pitchFamily="2" charset="-122"/>
                          <a:ea typeface="楷体_GB2312" pitchFamily="49" charset="-122"/>
                        </a:rPr>
                        <a:t>指定的速率或快速进给</a:t>
                      </a:r>
                      <a:r>
                        <a:rPr lang="zh-CN" altLang="en-US" sz="2000" dirty="0">
                          <a:latin typeface="Arial Narrow" pitchFamily="34" charset="0"/>
                          <a:ea typeface="楷体_GB2312" pitchFamily="49" charset="-122"/>
                        </a:rPr>
                        <a:t> </a:t>
                      </a:r>
                      <a:r>
                        <a:rPr lang="zh-CN" altLang="en-US" sz="2000" dirty="0">
                          <a:latin typeface="宋体" panose="02010600030101010101" pitchFamily="2" charset="-122"/>
                          <a:ea typeface="楷体_GB2312" pitchFamily="49" charset="-122"/>
                        </a:rPr>
                        <a:t>速率进行。</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668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fontAlgn="t">
                        <a:spcBef>
                          <a:spcPct val="0"/>
                        </a:spcBef>
                        <a:buNone/>
                      </a:pPr>
                      <a:r>
                        <a:rPr lang="zh-CN" altLang="en-US" sz="2000" dirty="0">
                          <a:latin typeface="宋体" panose="02010600030101010101" pitchFamily="2" charset="-122"/>
                          <a:ea typeface="楷体_GB2312" pitchFamily="49" charset="-122"/>
                        </a:rPr>
                        <a:t>重复次数</a:t>
                      </a:r>
                      <a:r>
                        <a:rPr lang="en-US" altLang="zh-CN" sz="2000">
                          <a:latin typeface="Arial Narrow" pitchFamily="34" charset="0"/>
                          <a:ea typeface="楷体_GB2312" pitchFamily="49" charset="-122"/>
                        </a:rPr>
                        <a:t>K</a:t>
                      </a:r>
                      <a:endParaRPr lang="zh-CN" altLang="en-US" sz="200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fontAlgn="t">
                        <a:spcBef>
                          <a:spcPct val="0"/>
                        </a:spcBef>
                        <a:buNone/>
                      </a:pPr>
                      <a:r>
                        <a:rPr lang="zh-CN" altLang="en-US" sz="2000" dirty="0">
                          <a:latin typeface="宋体" panose="02010600030101010101" pitchFamily="2" charset="-122"/>
                          <a:ea typeface="楷体_GB2312" pitchFamily="49" charset="-122"/>
                        </a:rPr>
                        <a:t>指定固定循环在当前定位点的重复次数，如果不指令</a:t>
                      </a:r>
                      <a:r>
                        <a:rPr lang="en-US" altLang="zh-CN" sz="2000">
                          <a:latin typeface="Arial Narrow" pitchFamily="34" charset="0"/>
                          <a:ea typeface="楷体_GB2312" pitchFamily="49" charset="-122"/>
                        </a:rPr>
                        <a:t>K</a:t>
                      </a:r>
                      <a:r>
                        <a:rPr lang="zh-CN" altLang="en-US" sz="2000" dirty="0">
                          <a:latin typeface="宋体" panose="02010600030101010101" pitchFamily="2" charset="-122"/>
                          <a:ea typeface="楷体_GB2312" pitchFamily="49" charset="-122"/>
                        </a:rPr>
                        <a:t>，</a:t>
                      </a:r>
                      <a:r>
                        <a:rPr lang="en-US" altLang="zh-CN" sz="2000">
                          <a:latin typeface="Arial Narrow" pitchFamily="34" charset="0"/>
                          <a:ea typeface="楷体_GB2312" pitchFamily="49" charset="-122"/>
                        </a:rPr>
                        <a:t>NC</a:t>
                      </a:r>
                      <a:r>
                        <a:rPr lang="zh-CN" altLang="en-US" sz="2000" dirty="0">
                          <a:latin typeface="宋体" panose="02010600030101010101" pitchFamily="2" charset="-122"/>
                          <a:ea typeface="楷体_GB2312" pitchFamily="49" charset="-122"/>
                        </a:rPr>
                        <a:t>认为</a:t>
                      </a:r>
                      <a:r>
                        <a:rPr lang="en-US" altLang="zh-CN" sz="2000">
                          <a:latin typeface="Arial Narrow" pitchFamily="34" charset="0"/>
                          <a:ea typeface="楷体_GB2312" pitchFamily="49" charset="-122"/>
                        </a:rPr>
                        <a:t>K=1</a:t>
                      </a:r>
                      <a:r>
                        <a:rPr lang="zh-CN" altLang="en-US" sz="2000" dirty="0">
                          <a:latin typeface="宋体" panose="02010600030101010101" pitchFamily="2" charset="-122"/>
                          <a:ea typeface="楷体_GB2312" pitchFamily="49" charset="-122"/>
                        </a:rPr>
                        <a:t>，如果指令</a:t>
                      </a:r>
                      <a:r>
                        <a:rPr lang="en-US" altLang="zh-CN" sz="2000">
                          <a:latin typeface="Arial Narrow" pitchFamily="34" charset="0"/>
                          <a:ea typeface="楷体_GB2312" pitchFamily="49" charset="-122"/>
                        </a:rPr>
                        <a:t>K0</a:t>
                      </a:r>
                      <a:r>
                        <a:rPr lang="zh-CN" altLang="en-US" sz="2000" dirty="0">
                          <a:latin typeface="宋体" panose="02010600030101010101" pitchFamily="2" charset="-122"/>
                          <a:ea typeface="楷体_GB2312" pitchFamily="49" charset="-122"/>
                        </a:rPr>
                        <a:t>，则固定循环在当前点不执行。</a:t>
                      </a:r>
                      <a:endParaRPr lang="zh-CN" altLang="en-US" sz="2000"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03" name="文本占位符 256002"/>
          <p:cNvSpPr>
            <a:spLocks noGrp="1" noRot="1"/>
          </p:cNvSpPr>
          <p:nvPr>
            <p:ph type="body" idx="1"/>
          </p:nvPr>
        </p:nvSpPr>
        <p:spPr>
          <a:xfrm>
            <a:off x="684213" y="981075"/>
            <a:ext cx="7772400" cy="4114800"/>
          </a:xfrm>
          <a:ln/>
        </p:spPr>
        <p:txBody>
          <a:bodyPr/>
          <a:p>
            <a:pPr>
              <a:lnSpc>
                <a:spcPct val="80000"/>
              </a:lnSpc>
            </a:pPr>
            <a:r>
              <a:rPr lang="zh-CN" altLang="en-US" sz="2400" dirty="0"/>
              <a:t>由</a:t>
            </a:r>
            <a:r>
              <a:rPr lang="en-US" altLang="zh-CN" sz="2400"/>
              <a:t>G××</a:t>
            </a:r>
            <a:r>
              <a:rPr lang="zh-CN" altLang="en-US" sz="2400" dirty="0"/>
              <a:t>指定的孔加工方式是模态的，如果不改变当前的孔加工方式模 态或取消固定循环的话，孔加工模态会一直保持下去。使用</a:t>
            </a:r>
            <a:r>
              <a:rPr lang="en-US" altLang="zh-CN" sz="2400"/>
              <a:t>G80</a:t>
            </a:r>
            <a:r>
              <a:rPr lang="zh-CN" altLang="en-US" sz="2400" dirty="0"/>
              <a:t>或</a:t>
            </a:r>
            <a:r>
              <a:rPr lang="en-US" altLang="zh-CN" sz="2400"/>
              <a:t>01</a:t>
            </a:r>
            <a:r>
              <a:rPr lang="zh-CN" altLang="en-US" sz="2400" dirty="0"/>
              <a:t>组的</a:t>
            </a:r>
            <a:r>
              <a:rPr lang="en-US" altLang="zh-CN" sz="2400"/>
              <a:t>G</a:t>
            </a:r>
            <a:r>
              <a:rPr lang="zh-CN" altLang="en-US" sz="2400" dirty="0"/>
              <a:t>指令（参见表</a:t>
            </a:r>
            <a:r>
              <a:rPr lang="en-US" altLang="zh-CN" sz="2400"/>
              <a:t>1.1</a:t>
            </a:r>
            <a:r>
              <a:rPr lang="zh-CN" altLang="en-US" sz="2400" dirty="0"/>
              <a:t>）可以取消固定循环。孔加工参数也是模态的，在被改变或固定循环被取消之前也会一直保持，即使孔加工模态被改变。我们可以在指令一个固定循环时或执行固定循环中的任何时候指定或改变任何一个孔加工参数。</a:t>
            </a:r>
            <a:endParaRPr lang="zh-CN" altLang="en-US" sz="2400" dirty="0"/>
          </a:p>
          <a:p>
            <a:pPr>
              <a:lnSpc>
                <a:spcPct val="80000"/>
              </a:lnSpc>
            </a:pPr>
            <a:r>
              <a:rPr lang="zh-CN" altLang="en-US" sz="2400" dirty="0"/>
              <a:t>重复次数</a:t>
            </a:r>
            <a:r>
              <a:rPr lang="en-US" altLang="zh-CN" sz="2400"/>
              <a:t>K</a:t>
            </a:r>
            <a:r>
              <a:rPr lang="zh-CN" altLang="en-US" sz="2400" dirty="0"/>
              <a:t>不是一个模态的值，它只在需要重复的时候给出。进给速率</a:t>
            </a:r>
            <a:r>
              <a:rPr lang="en-US" altLang="zh-CN" sz="2400"/>
              <a:t>F</a:t>
            </a:r>
            <a:r>
              <a:rPr lang="zh-CN" altLang="en-US" sz="2400" dirty="0"/>
              <a:t>则是一个模态的值，即使固定循环取消后它仍然会保持。</a:t>
            </a:r>
            <a:endParaRPr lang="zh-CN" altLang="en-US" sz="2400" dirty="0"/>
          </a:p>
          <a:p>
            <a:pPr>
              <a:lnSpc>
                <a:spcPct val="80000"/>
              </a:lnSpc>
            </a:pPr>
            <a:r>
              <a:rPr lang="zh-CN" altLang="en-US" sz="2400" dirty="0"/>
              <a:t>如果正在执行固定循环的过程中</a:t>
            </a:r>
            <a:r>
              <a:rPr lang="en-US" altLang="zh-CN" sz="2400"/>
              <a:t>NC</a:t>
            </a:r>
            <a:r>
              <a:rPr lang="zh-CN" altLang="en-US" sz="2400" dirty="0"/>
              <a:t>系统被复位，则孔加工模态、孔加工参数及重复次数</a:t>
            </a:r>
            <a:r>
              <a:rPr lang="en-US" altLang="zh-CN" sz="2400"/>
              <a:t>K</a:t>
            </a:r>
            <a:r>
              <a:rPr lang="zh-CN" altLang="en-US" sz="2400" dirty="0"/>
              <a:t>均被取消。</a:t>
            </a:r>
            <a:endParaRPr lang="zh-CN" altLang="en-US" sz="2400"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8050" name="标题 258049"/>
          <p:cNvSpPr>
            <a:spLocks noGrp="1" noRot="1"/>
          </p:cNvSpPr>
          <p:nvPr>
            <p:ph type="title"/>
          </p:nvPr>
        </p:nvSpPr>
        <p:spPr>
          <a:ln/>
        </p:spPr>
        <p:txBody>
          <a:bodyPr anchor="ctr" anchorCtr="0"/>
          <a:p>
            <a:r>
              <a:rPr lang="en-US" altLang="zh-CN"/>
              <a:t>G80(</a:t>
            </a:r>
            <a:r>
              <a:rPr lang="zh-CN" altLang="en-US" dirty="0"/>
              <a:t>取消固定循环 </a:t>
            </a:r>
            <a:r>
              <a:rPr lang="en-US" altLang="zh-CN"/>
              <a:t>)</a:t>
            </a:r>
            <a:endParaRPr lang="en-US" altLang="zh-CN"/>
          </a:p>
        </p:txBody>
      </p:sp>
      <p:sp>
        <p:nvSpPr>
          <p:cNvPr id="258051" name="文本占位符 258050"/>
          <p:cNvSpPr>
            <a:spLocks noGrp="1" noRot="1"/>
          </p:cNvSpPr>
          <p:nvPr>
            <p:ph type="body" idx="1"/>
          </p:nvPr>
        </p:nvSpPr>
        <p:spPr>
          <a:ln/>
        </p:spPr>
        <p:txBody>
          <a:bodyPr/>
          <a:p>
            <a:r>
              <a:rPr lang="en-US" altLang="zh-CN"/>
              <a:t>G80</a:t>
            </a:r>
            <a:r>
              <a:rPr lang="zh-CN" altLang="en-US" dirty="0"/>
              <a:t>指令被执行以后，固定循环（</a:t>
            </a:r>
            <a:r>
              <a:rPr lang="en-US" altLang="zh-CN"/>
              <a:t>G73</a:t>
            </a:r>
            <a:r>
              <a:rPr lang="zh-CN" altLang="en-US" dirty="0"/>
              <a:t>、</a:t>
            </a:r>
            <a:r>
              <a:rPr lang="en-US" altLang="zh-CN"/>
              <a:t>G74</a:t>
            </a:r>
            <a:r>
              <a:rPr lang="zh-CN" altLang="en-US" dirty="0"/>
              <a:t>、</a:t>
            </a:r>
            <a:r>
              <a:rPr lang="en-US" altLang="zh-CN"/>
              <a:t>G76</a:t>
            </a:r>
            <a:r>
              <a:rPr lang="zh-CN" altLang="en-US" dirty="0"/>
              <a:t>、</a:t>
            </a:r>
            <a:r>
              <a:rPr lang="en-US" altLang="zh-CN"/>
              <a:t>G81</a:t>
            </a:r>
            <a:r>
              <a:rPr lang="zh-CN" altLang="en-US" dirty="0"/>
              <a:t>～</a:t>
            </a:r>
            <a:r>
              <a:rPr lang="en-US" altLang="zh-CN"/>
              <a:t>G89</a:t>
            </a:r>
            <a:r>
              <a:rPr lang="zh-CN" altLang="en-US" dirty="0"/>
              <a:t>）被该指令取消，</a:t>
            </a:r>
            <a:r>
              <a:rPr lang="en-US" altLang="zh-CN"/>
              <a:t>R</a:t>
            </a:r>
            <a:r>
              <a:rPr lang="zh-CN" altLang="en-US" dirty="0"/>
              <a:t>点和</a:t>
            </a:r>
            <a:r>
              <a:rPr lang="en-US" altLang="zh-CN"/>
              <a:t>Z</a:t>
            </a:r>
            <a:r>
              <a:rPr lang="zh-CN" altLang="en-US" dirty="0"/>
              <a:t>点的参数以及除</a:t>
            </a:r>
            <a:r>
              <a:rPr lang="en-US" altLang="zh-CN"/>
              <a:t>F</a:t>
            </a:r>
            <a:r>
              <a:rPr lang="zh-CN" altLang="en-US" dirty="0"/>
              <a:t>外的所有孔加工参数均被取消。另外</a:t>
            </a:r>
            <a:r>
              <a:rPr lang="en-US" altLang="zh-CN"/>
              <a:t>01</a:t>
            </a:r>
            <a:r>
              <a:rPr lang="zh-CN" altLang="en-US" dirty="0"/>
              <a:t>组的</a:t>
            </a:r>
            <a:r>
              <a:rPr lang="en-US" altLang="zh-CN"/>
              <a:t>G</a:t>
            </a:r>
            <a:r>
              <a:rPr lang="zh-CN" altLang="en-US" dirty="0"/>
              <a:t>代码也会起到同样的作用。</a:t>
            </a:r>
            <a:endParaRPr lang="zh-CN" altLang="en-US"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0098" name="标题 260097"/>
          <p:cNvSpPr>
            <a:spLocks noGrp="1" noRot="1"/>
          </p:cNvSpPr>
          <p:nvPr>
            <p:ph type="title"/>
          </p:nvPr>
        </p:nvSpPr>
        <p:spPr>
          <a:xfrm>
            <a:off x="398463" y="928688"/>
            <a:ext cx="8132762" cy="595312"/>
          </a:xfrm>
          <a:ln/>
        </p:spPr>
        <p:txBody>
          <a:bodyPr anchor="ctr" anchorCtr="0"/>
          <a:p>
            <a:r>
              <a:rPr lang="en-US" altLang="zh-CN" b="1"/>
              <a:t>G81(</a:t>
            </a:r>
            <a:r>
              <a:rPr lang="zh-CN" altLang="en-US" b="1" dirty="0"/>
              <a:t>钻削循环</a:t>
            </a:r>
            <a:r>
              <a:rPr lang="en-US" altLang="zh-CN" b="1"/>
              <a:t>)</a:t>
            </a:r>
            <a:br>
              <a:rPr lang="en-US" altLang="zh-CN" b="1"/>
            </a:br>
            <a:r>
              <a:rPr lang="en-US" altLang="zh-CN" sz="1800" b="1"/>
              <a:t>G81</a:t>
            </a:r>
            <a:r>
              <a:rPr lang="zh-CN" altLang="en-US" sz="1800" b="1" dirty="0"/>
              <a:t>是最简单的固定循环，它的执行过程为：</a:t>
            </a:r>
            <a:r>
              <a:rPr lang="en-US" altLang="zh-CN" sz="1800" b="1"/>
              <a:t>X</a:t>
            </a:r>
            <a:r>
              <a:rPr lang="zh-CN" altLang="en-US" sz="1800" b="1" dirty="0"/>
              <a:t>、</a:t>
            </a:r>
            <a:r>
              <a:rPr lang="en-US" altLang="zh-CN" sz="1800" b="1"/>
              <a:t>Y</a:t>
            </a:r>
            <a:r>
              <a:rPr lang="zh-CN" altLang="en-US" sz="1800" b="1" dirty="0"/>
              <a:t>定位，</a:t>
            </a:r>
            <a:r>
              <a:rPr lang="en-US" altLang="zh-CN" sz="1800" b="1"/>
              <a:t>Z</a:t>
            </a:r>
            <a:r>
              <a:rPr lang="zh-CN" altLang="en-US" sz="1800" b="1" dirty="0"/>
              <a:t>轴快进到</a:t>
            </a:r>
            <a:r>
              <a:rPr lang="en-US" altLang="zh-CN" sz="1800" b="1"/>
              <a:t>R</a:t>
            </a:r>
            <a:r>
              <a:rPr lang="zh-CN" altLang="en-US" sz="1800" b="1" dirty="0"/>
              <a:t>点以</a:t>
            </a:r>
            <a:r>
              <a:rPr lang="en-US" altLang="zh-CN" sz="1800" b="1"/>
              <a:t>F</a:t>
            </a:r>
            <a:r>
              <a:rPr lang="zh-CN" altLang="en-US" sz="1800" b="1" dirty="0"/>
              <a:t>速度进给到</a:t>
            </a:r>
            <a:r>
              <a:rPr lang="en-US" altLang="zh-CN" sz="1800" b="1"/>
              <a:t>Z</a:t>
            </a:r>
            <a:r>
              <a:rPr lang="zh-CN" altLang="en-US" sz="1800" b="1" dirty="0"/>
              <a:t>点，快速返回初始点</a:t>
            </a:r>
            <a:r>
              <a:rPr lang="en-US" altLang="zh-CN" sz="1800" b="1"/>
              <a:t>(G98)</a:t>
            </a:r>
            <a:r>
              <a:rPr lang="zh-CN" altLang="en-US" sz="1800" b="1" dirty="0"/>
              <a:t>或</a:t>
            </a:r>
            <a:r>
              <a:rPr lang="en-US" altLang="zh-CN" sz="1800" b="1"/>
              <a:t>R</a:t>
            </a:r>
            <a:r>
              <a:rPr lang="zh-CN" altLang="en-US" sz="1800" b="1" dirty="0"/>
              <a:t>点</a:t>
            </a:r>
            <a:r>
              <a:rPr lang="en-US" altLang="zh-CN" sz="1800" b="1"/>
              <a:t>(G99)</a:t>
            </a:r>
            <a:r>
              <a:rPr lang="zh-CN" altLang="en-US" sz="1800" b="1" dirty="0"/>
              <a:t>，没有孔底动作</a:t>
            </a:r>
            <a:r>
              <a:rPr lang="zh-CN" altLang="en-US" b="1" dirty="0"/>
              <a:t>。</a:t>
            </a:r>
            <a:endParaRPr lang="zh-CN" altLang="en-US" b="1" dirty="0"/>
          </a:p>
        </p:txBody>
      </p:sp>
      <p:sp>
        <p:nvSpPr>
          <p:cNvPr id="260099" name="文本占位符 260098"/>
          <p:cNvSpPr>
            <a:spLocks noGrp="1" noRot="1"/>
          </p:cNvSpPr>
          <p:nvPr>
            <p:ph type="body" idx="1"/>
          </p:nvPr>
        </p:nvSpPr>
        <p:spPr>
          <a:xfrm>
            <a:off x="609600" y="1928813"/>
            <a:ext cx="7924800" cy="3143250"/>
          </a:xfrm>
          <a:ln/>
        </p:spPr>
        <p:txBody>
          <a:bodyPr/>
          <a:p>
            <a:r>
              <a:rPr lang="en-US" altLang="zh-CN" sz="2400"/>
              <a:t>   G81 G99</a:t>
            </a:r>
            <a:r>
              <a:rPr lang="zh-CN" altLang="en-US" sz="2400" dirty="0"/>
              <a:t>返回</a:t>
            </a:r>
            <a:r>
              <a:rPr lang="en-US" altLang="zh-CN" sz="2400"/>
              <a:t>R</a:t>
            </a:r>
            <a:r>
              <a:rPr lang="zh-CN" altLang="en-US" sz="2400" dirty="0"/>
              <a:t>点</a:t>
            </a:r>
            <a:r>
              <a:rPr lang="zh-CN" altLang="en-US"/>
              <a:t>          </a:t>
            </a:r>
            <a:r>
              <a:rPr lang="en-US" altLang="zh-CN" sz="2400"/>
              <a:t>G81</a:t>
            </a:r>
            <a:r>
              <a:rPr lang="en-US" altLang="zh-CN"/>
              <a:t>  </a:t>
            </a:r>
            <a:r>
              <a:rPr lang="en-US" altLang="zh-CN" sz="2400"/>
              <a:t>G98</a:t>
            </a:r>
            <a:r>
              <a:rPr lang="zh-CN" altLang="en-US" sz="2400" dirty="0"/>
              <a:t>返回初始点</a:t>
            </a:r>
            <a:r>
              <a:rPr lang="zh-CN" altLang="en-US"/>
              <a:t>  </a:t>
            </a:r>
            <a:endParaRPr lang="zh-CN" altLang="en-US"/>
          </a:p>
          <a:p>
            <a:pPr>
              <a:buNone/>
            </a:pPr>
            <a:r>
              <a:rPr lang="zh-CN" altLang="en-US" sz="2400" dirty="0"/>
              <a:t>	</a:t>
            </a:r>
            <a:endParaRPr lang="zh-CN" altLang="en-US" sz="2400" dirty="0"/>
          </a:p>
        </p:txBody>
      </p:sp>
      <p:sp>
        <p:nvSpPr>
          <p:cNvPr id="260100" name="下箭头 260099"/>
          <p:cNvSpPr/>
          <p:nvPr/>
        </p:nvSpPr>
        <p:spPr>
          <a:xfrm>
            <a:off x="1042988" y="1989138"/>
            <a:ext cx="433387" cy="976312"/>
          </a:xfrm>
          <a:prstGeom prst="downArrow">
            <a:avLst>
              <a:gd name="adj1" fmla="val 50000"/>
              <a:gd name="adj2" fmla="val 56318"/>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60101" name="流程图: 联系 260100"/>
          <p:cNvSpPr/>
          <p:nvPr/>
        </p:nvSpPr>
        <p:spPr>
          <a:xfrm>
            <a:off x="2339975" y="2565400"/>
            <a:ext cx="457200" cy="457200"/>
          </a:xfrm>
          <a:prstGeom prst="flowChartConnector">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260102" name="流程图: 联系 260101"/>
          <p:cNvSpPr/>
          <p:nvPr/>
        </p:nvSpPr>
        <p:spPr>
          <a:xfrm>
            <a:off x="2339975" y="3573463"/>
            <a:ext cx="457200" cy="457200"/>
          </a:xfrm>
          <a:prstGeom prst="flowChartConnector">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260103" name="流程图: 联系 260102"/>
          <p:cNvSpPr/>
          <p:nvPr/>
        </p:nvSpPr>
        <p:spPr>
          <a:xfrm>
            <a:off x="2339975" y="4724400"/>
            <a:ext cx="457200" cy="457200"/>
          </a:xfrm>
          <a:prstGeom prst="flowChartConnector">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260104" name="矩形 260103"/>
          <p:cNvSpPr/>
          <p:nvPr/>
        </p:nvSpPr>
        <p:spPr>
          <a:xfrm>
            <a:off x="3203575" y="2708275"/>
            <a:ext cx="771525" cy="257175"/>
          </a:xfrm>
          <a:prstGeom prst="rect">
            <a:avLst/>
          </a:prstGeom>
        </p:spPr>
        <p:txBody>
          <a:bodyPr wrap="none" fromWordArt="1">
            <a:prstTxWarp prst="textPlain">
              <a:avLst>
                <a:gd name="adj" fmla="val 50000"/>
              </a:avLst>
            </a:prstTxWarp>
            <a:normAutofit/>
          </a:bodyPr>
          <a:p>
            <a:pPr algn="ctr"/>
            <a:r>
              <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初始点</a:t>
            </a:r>
            <a:endPar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cxnSp>
        <p:nvCxnSpPr>
          <p:cNvPr id="260105" name="直接箭头连接符 260104"/>
          <p:cNvCxnSpPr/>
          <p:nvPr/>
        </p:nvCxnSpPr>
        <p:spPr>
          <a:xfrm flipV="1">
            <a:off x="1258888" y="2924175"/>
            <a:ext cx="1146175" cy="9525"/>
          </a:xfrm>
          <a:prstGeom prst="straightConnector1">
            <a:avLst/>
          </a:prstGeom>
          <a:ln w="9525" cap="flat" cmpd="sng">
            <a:solidFill>
              <a:schemeClr val="tx1"/>
            </a:solidFill>
            <a:prstDash val="sysDot"/>
            <a:headEnd type="none" w="med" len="med"/>
            <a:tailEnd type="triangle" w="med" len="med"/>
          </a:ln>
        </p:spPr>
      </p:cxnSp>
      <p:cxnSp>
        <p:nvCxnSpPr>
          <p:cNvPr id="260106" name="直接箭头连接符 260105"/>
          <p:cNvCxnSpPr>
            <a:stCxn id="260101" idx="4"/>
            <a:endCxn id="260102" idx="0"/>
          </p:cNvCxnSpPr>
          <p:nvPr/>
        </p:nvCxnSpPr>
        <p:spPr>
          <a:xfrm>
            <a:off x="2568575" y="3022600"/>
            <a:ext cx="0" cy="550863"/>
          </a:xfrm>
          <a:prstGeom prst="straightConnector1">
            <a:avLst/>
          </a:prstGeom>
          <a:ln w="9525" cap="flat" cmpd="sng">
            <a:solidFill>
              <a:schemeClr val="tx1"/>
            </a:solidFill>
            <a:prstDash val="sysDot"/>
            <a:headEnd type="none" w="med" len="med"/>
            <a:tailEnd type="triangle" w="med" len="med"/>
          </a:ln>
        </p:spPr>
      </p:cxnSp>
      <p:cxnSp>
        <p:nvCxnSpPr>
          <p:cNvPr id="260107" name="直接箭头连接符 260106"/>
          <p:cNvCxnSpPr>
            <a:stCxn id="260102" idx="4"/>
            <a:endCxn id="260103" idx="0"/>
          </p:cNvCxnSpPr>
          <p:nvPr/>
        </p:nvCxnSpPr>
        <p:spPr>
          <a:xfrm>
            <a:off x="2568575" y="4030663"/>
            <a:ext cx="0" cy="693737"/>
          </a:xfrm>
          <a:prstGeom prst="straightConnector1">
            <a:avLst/>
          </a:prstGeom>
          <a:ln w="28575" cap="flat" cmpd="sng">
            <a:solidFill>
              <a:schemeClr val="tx1"/>
            </a:solidFill>
            <a:prstDash val="solid"/>
            <a:headEnd type="none" w="med" len="med"/>
            <a:tailEnd type="triangle" w="med" len="med"/>
          </a:ln>
        </p:spPr>
      </p:cxnSp>
      <p:sp>
        <p:nvSpPr>
          <p:cNvPr id="260108" name="矩形 260107"/>
          <p:cNvSpPr/>
          <p:nvPr/>
        </p:nvSpPr>
        <p:spPr>
          <a:xfrm>
            <a:off x="1692275" y="3716338"/>
            <a:ext cx="390525" cy="257175"/>
          </a:xfrm>
          <a:prstGeom prst="rect">
            <a:avLst/>
          </a:prstGeom>
        </p:spPr>
        <p:txBody>
          <a:bodyPr wrap="none" fromWordArt="1">
            <a:prstTxWarp prst="textPlain">
              <a:avLst>
                <a:gd name="adj" fmla="val 50000"/>
              </a:avLst>
            </a:prstTxWarp>
            <a:normAutofit/>
          </a:bodyPr>
          <a:p>
            <a:pPr algn="ctr"/>
            <a:r>
              <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R点</a:t>
            </a:r>
            <a:endPar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60109" name="矩形 260108"/>
          <p:cNvSpPr/>
          <p:nvPr/>
        </p:nvSpPr>
        <p:spPr>
          <a:xfrm>
            <a:off x="2771775" y="3573463"/>
            <a:ext cx="1285875" cy="257175"/>
          </a:xfrm>
          <a:prstGeom prst="rect">
            <a:avLst/>
          </a:prstGeom>
        </p:spPr>
        <p:txBody>
          <a:bodyPr wrap="none" fromWordArt="1">
            <a:prstTxWarp prst="textPlain">
              <a:avLst>
                <a:gd name="adj" fmla="val 50000"/>
              </a:avLst>
            </a:prstTxWarp>
            <a:normAutofit/>
          </a:bodyPr>
          <a:p>
            <a:pPr algn="ctr"/>
            <a:r>
              <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下个孔定位</a:t>
            </a:r>
            <a:endPar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60110" name="下箭头 260109"/>
          <p:cNvSpPr/>
          <p:nvPr/>
        </p:nvSpPr>
        <p:spPr>
          <a:xfrm>
            <a:off x="4716463" y="1989138"/>
            <a:ext cx="433387" cy="976312"/>
          </a:xfrm>
          <a:prstGeom prst="downArrow">
            <a:avLst>
              <a:gd name="adj1" fmla="val 50000"/>
              <a:gd name="adj2" fmla="val 56318"/>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60111" name="流程图: 联系 260110"/>
          <p:cNvSpPr/>
          <p:nvPr/>
        </p:nvSpPr>
        <p:spPr>
          <a:xfrm>
            <a:off x="6372225" y="2565400"/>
            <a:ext cx="457200" cy="457200"/>
          </a:xfrm>
          <a:prstGeom prst="flowChartConnector">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260112" name="流程图: 联系 260111"/>
          <p:cNvSpPr/>
          <p:nvPr/>
        </p:nvSpPr>
        <p:spPr>
          <a:xfrm>
            <a:off x="6372225" y="3573463"/>
            <a:ext cx="457200" cy="457200"/>
          </a:xfrm>
          <a:prstGeom prst="flowChartConnector">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260113" name="流程图: 联系 260112"/>
          <p:cNvSpPr/>
          <p:nvPr/>
        </p:nvSpPr>
        <p:spPr>
          <a:xfrm>
            <a:off x="6372225" y="4724400"/>
            <a:ext cx="457200" cy="457200"/>
          </a:xfrm>
          <a:prstGeom prst="flowChartConnector">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cxnSp>
        <p:nvCxnSpPr>
          <p:cNvPr id="260114" name="直接箭头连接符 260113"/>
          <p:cNvCxnSpPr>
            <a:stCxn id="260110" idx="2"/>
            <a:endCxn id="260111" idx="3"/>
          </p:cNvCxnSpPr>
          <p:nvPr/>
        </p:nvCxnSpPr>
        <p:spPr>
          <a:xfrm flipV="1">
            <a:off x="4933950" y="2955925"/>
            <a:ext cx="1504950" cy="9525"/>
          </a:xfrm>
          <a:prstGeom prst="straightConnector1">
            <a:avLst/>
          </a:prstGeom>
          <a:ln w="28575" cap="flat" cmpd="sng">
            <a:solidFill>
              <a:schemeClr val="tx1"/>
            </a:solidFill>
            <a:prstDash val="sysDot"/>
            <a:headEnd type="none" w="med" len="med"/>
            <a:tailEnd type="triangle" w="med" len="med"/>
          </a:ln>
        </p:spPr>
      </p:cxnSp>
      <p:cxnSp>
        <p:nvCxnSpPr>
          <p:cNvPr id="260115" name="直接箭头连接符 260114"/>
          <p:cNvCxnSpPr>
            <a:stCxn id="260111" idx="4"/>
            <a:endCxn id="260112" idx="0"/>
          </p:cNvCxnSpPr>
          <p:nvPr/>
        </p:nvCxnSpPr>
        <p:spPr>
          <a:xfrm>
            <a:off x="6600825" y="3022600"/>
            <a:ext cx="0" cy="550863"/>
          </a:xfrm>
          <a:prstGeom prst="straightConnector1">
            <a:avLst/>
          </a:prstGeom>
          <a:ln w="28575" cap="flat" cmpd="sng">
            <a:solidFill>
              <a:schemeClr val="tx1"/>
            </a:solidFill>
            <a:prstDash val="sysDot"/>
            <a:headEnd type="none" w="med" len="med"/>
            <a:tailEnd type="triangle" w="med" len="med"/>
          </a:ln>
        </p:spPr>
      </p:cxnSp>
      <p:cxnSp>
        <p:nvCxnSpPr>
          <p:cNvPr id="260116" name="直接箭头连接符 260115"/>
          <p:cNvCxnSpPr/>
          <p:nvPr/>
        </p:nvCxnSpPr>
        <p:spPr>
          <a:xfrm>
            <a:off x="6588125" y="4005263"/>
            <a:ext cx="0" cy="693737"/>
          </a:xfrm>
          <a:prstGeom prst="straightConnector1">
            <a:avLst/>
          </a:prstGeom>
          <a:ln w="28575" cap="flat" cmpd="sng">
            <a:solidFill>
              <a:schemeClr val="tx1"/>
            </a:solidFill>
            <a:prstDash val="solid"/>
            <a:headEnd type="none" w="med" len="med"/>
            <a:tailEnd type="triangle" w="med" len="med"/>
          </a:ln>
        </p:spPr>
      </p:cxnSp>
      <p:sp>
        <p:nvSpPr>
          <p:cNvPr id="260117" name="矩形 260116"/>
          <p:cNvSpPr/>
          <p:nvPr/>
        </p:nvSpPr>
        <p:spPr>
          <a:xfrm>
            <a:off x="6948488" y="2781300"/>
            <a:ext cx="771525" cy="257175"/>
          </a:xfrm>
          <a:prstGeom prst="rect">
            <a:avLst/>
          </a:prstGeom>
        </p:spPr>
        <p:txBody>
          <a:bodyPr wrap="none" fromWordArt="1">
            <a:prstTxWarp prst="textPlain">
              <a:avLst>
                <a:gd name="adj" fmla="val 50000"/>
              </a:avLst>
            </a:prstTxWarp>
            <a:normAutofit/>
          </a:bodyPr>
          <a:p>
            <a:pPr algn="ctr"/>
            <a:r>
              <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初始点</a:t>
            </a:r>
            <a:endPar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60118" name="矩形 260117"/>
          <p:cNvSpPr/>
          <p:nvPr/>
        </p:nvSpPr>
        <p:spPr>
          <a:xfrm>
            <a:off x="5795963" y="3716338"/>
            <a:ext cx="390525" cy="288925"/>
          </a:xfrm>
          <a:prstGeom prst="rect">
            <a:avLst/>
          </a:prstGeom>
        </p:spPr>
        <p:txBody>
          <a:bodyPr wrap="none" fromWordArt="1">
            <a:prstTxWarp prst="textPlain">
              <a:avLst>
                <a:gd name="adj" fmla="val 50000"/>
              </a:avLst>
            </a:prstTxWarp>
            <a:normAutofit/>
          </a:bodyPr>
          <a:p>
            <a:pPr algn="ctr"/>
            <a:r>
              <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R点</a:t>
            </a:r>
            <a:endPar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60119" name="直接连接符 260118"/>
          <p:cNvSpPr/>
          <p:nvPr/>
        </p:nvSpPr>
        <p:spPr>
          <a:xfrm flipV="1">
            <a:off x="3203575" y="3860800"/>
            <a:ext cx="0" cy="1223963"/>
          </a:xfrm>
          <a:prstGeom prst="line">
            <a:avLst/>
          </a:prstGeom>
          <a:ln w="28575" cap="flat" cmpd="sng">
            <a:solidFill>
              <a:schemeClr val="tx1"/>
            </a:solidFill>
            <a:prstDash val="sysDot"/>
            <a:headEnd type="none" w="med" len="med"/>
            <a:tailEnd type="triangle" w="med" len="med"/>
          </a:ln>
        </p:spPr>
      </p:sp>
      <p:cxnSp>
        <p:nvCxnSpPr>
          <p:cNvPr id="260120" name="直接箭头连接符 260119"/>
          <p:cNvCxnSpPr/>
          <p:nvPr/>
        </p:nvCxnSpPr>
        <p:spPr>
          <a:xfrm flipV="1">
            <a:off x="1246188" y="2898775"/>
            <a:ext cx="1146175" cy="9525"/>
          </a:xfrm>
          <a:prstGeom prst="straightConnector1">
            <a:avLst/>
          </a:prstGeom>
          <a:ln w="28575" cap="flat" cmpd="sng">
            <a:solidFill>
              <a:schemeClr val="tx1"/>
            </a:solidFill>
            <a:prstDash val="sysDot"/>
            <a:headEnd type="none" w="med" len="med"/>
            <a:tailEnd type="triangle" w="med" len="med"/>
          </a:ln>
        </p:spPr>
      </p:cxnSp>
      <p:cxnSp>
        <p:nvCxnSpPr>
          <p:cNvPr id="260121" name="直接箭头连接符 260120"/>
          <p:cNvCxnSpPr/>
          <p:nvPr/>
        </p:nvCxnSpPr>
        <p:spPr>
          <a:xfrm>
            <a:off x="2555875" y="2997200"/>
            <a:ext cx="0" cy="550863"/>
          </a:xfrm>
          <a:prstGeom prst="straightConnector1">
            <a:avLst/>
          </a:prstGeom>
          <a:ln w="28575" cap="flat" cmpd="sng">
            <a:solidFill>
              <a:schemeClr val="tx1"/>
            </a:solidFill>
            <a:prstDash val="sysDot"/>
            <a:headEnd type="none" w="med" len="med"/>
            <a:tailEnd type="triangle" w="med" len="med"/>
          </a:ln>
        </p:spPr>
      </p:cxnSp>
      <p:sp>
        <p:nvSpPr>
          <p:cNvPr id="260122" name="直接连接符 260121"/>
          <p:cNvSpPr/>
          <p:nvPr/>
        </p:nvSpPr>
        <p:spPr>
          <a:xfrm flipV="1">
            <a:off x="7451725" y="2636838"/>
            <a:ext cx="0" cy="2520950"/>
          </a:xfrm>
          <a:prstGeom prst="line">
            <a:avLst/>
          </a:prstGeom>
          <a:ln w="28575" cap="flat" cmpd="sng">
            <a:solidFill>
              <a:schemeClr val="tx1"/>
            </a:solidFill>
            <a:prstDash val="sysDot"/>
            <a:headEnd type="none" w="med" len="med"/>
            <a:tailEnd type="stealth" w="med" len="med"/>
          </a:ln>
        </p:spPr>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3170" name="标题 263169"/>
          <p:cNvSpPr>
            <a:spLocks noGrp="1" noRot="1"/>
          </p:cNvSpPr>
          <p:nvPr>
            <p:ph type="title"/>
          </p:nvPr>
        </p:nvSpPr>
        <p:spPr>
          <a:xfrm>
            <a:off x="611188" y="188913"/>
            <a:ext cx="7772400" cy="1143000"/>
          </a:xfrm>
          <a:ln/>
        </p:spPr>
        <p:txBody>
          <a:bodyPr anchor="ctr" anchorCtr="0"/>
          <a:p>
            <a:r>
              <a:rPr lang="en-US" altLang="zh-CN" sz="3600" b="1"/>
              <a:t>G82(</a:t>
            </a:r>
            <a:r>
              <a:rPr lang="zh-CN" altLang="en-US" sz="3600" b="1" dirty="0"/>
              <a:t>钻削循环，粗镗削循环</a:t>
            </a:r>
            <a:r>
              <a:rPr lang="en-US" altLang="zh-CN" sz="3600" b="1"/>
              <a:t>)</a:t>
            </a:r>
            <a:br>
              <a:rPr lang="en-US" altLang="zh-CN" b="1"/>
            </a:br>
            <a:endParaRPr lang="en-US" altLang="zh-CN" b="1"/>
          </a:p>
        </p:txBody>
      </p:sp>
      <p:sp>
        <p:nvSpPr>
          <p:cNvPr id="263171" name="文本占位符 263170"/>
          <p:cNvSpPr>
            <a:spLocks noGrp="1" noRot="1"/>
          </p:cNvSpPr>
          <p:nvPr>
            <p:ph type="body" idx="1"/>
          </p:nvPr>
        </p:nvSpPr>
        <p:spPr>
          <a:xfrm>
            <a:off x="827088" y="908050"/>
            <a:ext cx="7993062" cy="4968875"/>
          </a:xfrm>
          <a:ln/>
        </p:spPr>
        <p:txBody>
          <a:bodyPr/>
          <a:p>
            <a:pPr>
              <a:buNone/>
            </a:pPr>
            <a:r>
              <a:rPr lang="en-US" altLang="zh-CN" sz="2400" dirty="0"/>
              <a:t>	</a:t>
            </a:r>
            <a:r>
              <a:rPr lang="en-US" altLang="zh-CN" sz="2000"/>
              <a:t>G82</a:t>
            </a:r>
            <a:r>
              <a:rPr lang="zh-CN" altLang="en-US" sz="2000" dirty="0"/>
              <a:t>固定循环在孔底有一个暂停的动作，除此之外和</a:t>
            </a:r>
            <a:r>
              <a:rPr lang="en-US" altLang="zh-CN" sz="2000"/>
              <a:t>G81</a:t>
            </a:r>
            <a:r>
              <a:rPr lang="zh-CN" altLang="en-US" sz="2000" dirty="0"/>
              <a:t>完全相同。孔底的暂停可以提高孔深的精度。</a:t>
            </a:r>
            <a:r>
              <a:rPr lang="zh-CN" altLang="en-US" dirty="0"/>
              <a:t> </a:t>
            </a:r>
            <a:endParaRPr lang="zh-CN" altLang="en-US" sz="2400" dirty="0"/>
          </a:p>
          <a:p>
            <a:r>
              <a:rPr lang="en-US" altLang="zh-CN" sz="2400"/>
              <a:t>G82   G99</a:t>
            </a:r>
            <a:r>
              <a:rPr lang="zh-CN" altLang="en-US" sz="2400" dirty="0"/>
              <a:t>返回</a:t>
            </a:r>
            <a:r>
              <a:rPr lang="en-US" altLang="zh-CN" sz="2400"/>
              <a:t>R</a:t>
            </a:r>
            <a:r>
              <a:rPr lang="zh-CN" altLang="en-US" sz="2400" dirty="0"/>
              <a:t>点</a:t>
            </a:r>
            <a:r>
              <a:rPr lang="zh-CN" altLang="en-US"/>
              <a:t>         </a:t>
            </a:r>
            <a:r>
              <a:rPr lang="en-US" altLang="zh-CN" sz="2400"/>
              <a:t>G82 </a:t>
            </a:r>
            <a:r>
              <a:rPr lang="en-US" altLang="zh-CN"/>
              <a:t> </a:t>
            </a:r>
            <a:r>
              <a:rPr lang="en-US" altLang="zh-CN" sz="2400"/>
              <a:t>G98</a:t>
            </a:r>
            <a:r>
              <a:rPr lang="zh-CN" altLang="en-US" sz="2400" dirty="0"/>
              <a:t>返回初始点</a:t>
            </a:r>
            <a:r>
              <a:rPr lang="zh-CN" altLang="en-US"/>
              <a:t>    </a:t>
            </a:r>
            <a:endParaRPr lang="zh-CN" altLang="en-US"/>
          </a:p>
        </p:txBody>
      </p:sp>
      <p:sp>
        <p:nvSpPr>
          <p:cNvPr id="263172" name="下箭头 263171"/>
          <p:cNvSpPr/>
          <p:nvPr/>
        </p:nvSpPr>
        <p:spPr>
          <a:xfrm>
            <a:off x="1763713" y="1916113"/>
            <a:ext cx="433387" cy="976312"/>
          </a:xfrm>
          <a:prstGeom prst="downArrow">
            <a:avLst>
              <a:gd name="adj1" fmla="val 50000"/>
              <a:gd name="adj2" fmla="val 56318"/>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63173" name="流程图: 联系 263172"/>
          <p:cNvSpPr/>
          <p:nvPr/>
        </p:nvSpPr>
        <p:spPr>
          <a:xfrm>
            <a:off x="2339975" y="2565400"/>
            <a:ext cx="457200" cy="457200"/>
          </a:xfrm>
          <a:prstGeom prst="flowChartConnector">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263174" name="流程图: 联系 263173"/>
          <p:cNvSpPr/>
          <p:nvPr/>
        </p:nvSpPr>
        <p:spPr>
          <a:xfrm>
            <a:off x="2339975" y="3573463"/>
            <a:ext cx="457200" cy="457200"/>
          </a:xfrm>
          <a:prstGeom prst="flowChartConnector">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263175" name="流程图: 联系 263174"/>
          <p:cNvSpPr/>
          <p:nvPr/>
        </p:nvSpPr>
        <p:spPr>
          <a:xfrm>
            <a:off x="2339975" y="4724400"/>
            <a:ext cx="457200" cy="457200"/>
          </a:xfrm>
          <a:prstGeom prst="flowChartConnector">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263176" name="矩形 263175"/>
          <p:cNvSpPr/>
          <p:nvPr/>
        </p:nvSpPr>
        <p:spPr>
          <a:xfrm>
            <a:off x="3203575" y="2708275"/>
            <a:ext cx="771525" cy="257175"/>
          </a:xfrm>
          <a:prstGeom prst="rect">
            <a:avLst/>
          </a:prstGeom>
        </p:spPr>
        <p:txBody>
          <a:bodyPr wrap="none" fromWordArt="1">
            <a:prstTxWarp prst="textPlain">
              <a:avLst>
                <a:gd name="adj" fmla="val 50000"/>
              </a:avLst>
            </a:prstTxWarp>
            <a:normAutofit/>
          </a:bodyPr>
          <a:p>
            <a:pPr algn="ctr"/>
            <a:r>
              <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初始点</a:t>
            </a:r>
            <a:endPar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cxnSp>
        <p:nvCxnSpPr>
          <p:cNvPr id="263177" name="直接箭头连接符 263176"/>
          <p:cNvCxnSpPr/>
          <p:nvPr/>
        </p:nvCxnSpPr>
        <p:spPr>
          <a:xfrm flipV="1">
            <a:off x="1258888" y="2924175"/>
            <a:ext cx="1146175" cy="9525"/>
          </a:xfrm>
          <a:prstGeom prst="straightConnector1">
            <a:avLst/>
          </a:prstGeom>
          <a:ln w="9525" cap="flat" cmpd="sng">
            <a:solidFill>
              <a:schemeClr val="tx1"/>
            </a:solidFill>
            <a:prstDash val="sysDot"/>
            <a:headEnd type="none" w="med" len="med"/>
            <a:tailEnd type="triangle" w="med" len="med"/>
          </a:ln>
        </p:spPr>
      </p:cxnSp>
      <p:cxnSp>
        <p:nvCxnSpPr>
          <p:cNvPr id="263178" name="直接箭头连接符 263177"/>
          <p:cNvCxnSpPr>
            <a:stCxn id="263173" idx="4"/>
            <a:endCxn id="263174" idx="0"/>
          </p:cNvCxnSpPr>
          <p:nvPr/>
        </p:nvCxnSpPr>
        <p:spPr>
          <a:xfrm>
            <a:off x="2568575" y="3022600"/>
            <a:ext cx="0" cy="550863"/>
          </a:xfrm>
          <a:prstGeom prst="straightConnector1">
            <a:avLst/>
          </a:prstGeom>
          <a:ln w="9525" cap="flat" cmpd="sng">
            <a:solidFill>
              <a:schemeClr val="tx1"/>
            </a:solidFill>
            <a:prstDash val="sysDot"/>
            <a:headEnd type="none" w="med" len="med"/>
            <a:tailEnd type="triangle" w="med" len="med"/>
          </a:ln>
        </p:spPr>
      </p:cxnSp>
      <p:cxnSp>
        <p:nvCxnSpPr>
          <p:cNvPr id="263179" name="直接箭头连接符 263178"/>
          <p:cNvCxnSpPr>
            <a:stCxn id="263174" idx="4"/>
            <a:endCxn id="263175" idx="0"/>
          </p:cNvCxnSpPr>
          <p:nvPr/>
        </p:nvCxnSpPr>
        <p:spPr>
          <a:xfrm>
            <a:off x="2568575" y="4030663"/>
            <a:ext cx="0" cy="693737"/>
          </a:xfrm>
          <a:prstGeom prst="straightConnector1">
            <a:avLst/>
          </a:prstGeom>
          <a:ln w="28575" cap="flat" cmpd="sng">
            <a:solidFill>
              <a:schemeClr val="tx1"/>
            </a:solidFill>
            <a:prstDash val="solid"/>
            <a:headEnd type="none" w="med" len="med"/>
            <a:tailEnd type="triangle" w="med" len="med"/>
          </a:ln>
        </p:spPr>
      </p:cxnSp>
      <p:sp>
        <p:nvSpPr>
          <p:cNvPr id="263180" name="矩形 263179"/>
          <p:cNvSpPr/>
          <p:nvPr/>
        </p:nvSpPr>
        <p:spPr>
          <a:xfrm>
            <a:off x="1692275" y="3716338"/>
            <a:ext cx="390525" cy="257175"/>
          </a:xfrm>
          <a:prstGeom prst="rect">
            <a:avLst/>
          </a:prstGeom>
        </p:spPr>
        <p:txBody>
          <a:bodyPr wrap="none" fromWordArt="1">
            <a:prstTxWarp prst="textPlain">
              <a:avLst>
                <a:gd name="adj" fmla="val 50000"/>
              </a:avLst>
            </a:prstTxWarp>
            <a:normAutofit/>
          </a:bodyPr>
          <a:p>
            <a:pPr algn="ctr"/>
            <a:r>
              <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R点</a:t>
            </a:r>
            <a:endPar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63181" name="矩形 263180"/>
          <p:cNvSpPr/>
          <p:nvPr/>
        </p:nvSpPr>
        <p:spPr>
          <a:xfrm>
            <a:off x="2771775" y="3573463"/>
            <a:ext cx="1285875" cy="257175"/>
          </a:xfrm>
          <a:prstGeom prst="rect">
            <a:avLst/>
          </a:prstGeom>
        </p:spPr>
        <p:txBody>
          <a:bodyPr wrap="none" fromWordArt="1">
            <a:prstTxWarp prst="textPlain">
              <a:avLst>
                <a:gd name="adj" fmla="val 50000"/>
              </a:avLst>
            </a:prstTxWarp>
            <a:normAutofit/>
          </a:bodyPr>
          <a:p>
            <a:pPr algn="ctr"/>
            <a:r>
              <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下个孔定位</a:t>
            </a:r>
            <a:endPar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63182" name="下箭头 263181"/>
          <p:cNvSpPr/>
          <p:nvPr/>
        </p:nvSpPr>
        <p:spPr>
          <a:xfrm>
            <a:off x="5292725" y="1989138"/>
            <a:ext cx="433388" cy="976312"/>
          </a:xfrm>
          <a:prstGeom prst="downArrow">
            <a:avLst>
              <a:gd name="adj1" fmla="val 50000"/>
              <a:gd name="adj2" fmla="val 56318"/>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63183" name="流程图: 联系 263182"/>
          <p:cNvSpPr/>
          <p:nvPr/>
        </p:nvSpPr>
        <p:spPr>
          <a:xfrm>
            <a:off x="6372225" y="2565400"/>
            <a:ext cx="457200" cy="457200"/>
          </a:xfrm>
          <a:prstGeom prst="flowChartConnector">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263184" name="流程图: 联系 263183"/>
          <p:cNvSpPr/>
          <p:nvPr/>
        </p:nvSpPr>
        <p:spPr>
          <a:xfrm>
            <a:off x="6372225" y="3573463"/>
            <a:ext cx="457200" cy="457200"/>
          </a:xfrm>
          <a:prstGeom prst="flowChartConnector">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263185" name="流程图: 联系 263184"/>
          <p:cNvSpPr/>
          <p:nvPr/>
        </p:nvSpPr>
        <p:spPr>
          <a:xfrm>
            <a:off x="6372225" y="4724400"/>
            <a:ext cx="457200" cy="457200"/>
          </a:xfrm>
          <a:prstGeom prst="flowChartConnector">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cxnSp>
        <p:nvCxnSpPr>
          <p:cNvPr id="263186" name="直接箭头连接符 263185"/>
          <p:cNvCxnSpPr>
            <a:stCxn id="263182" idx="2"/>
            <a:endCxn id="263183" idx="3"/>
          </p:cNvCxnSpPr>
          <p:nvPr/>
        </p:nvCxnSpPr>
        <p:spPr>
          <a:xfrm flipV="1">
            <a:off x="5510213" y="2955925"/>
            <a:ext cx="928687" cy="9525"/>
          </a:xfrm>
          <a:prstGeom prst="straightConnector1">
            <a:avLst/>
          </a:prstGeom>
          <a:ln w="28575" cap="flat" cmpd="sng">
            <a:solidFill>
              <a:schemeClr val="tx1"/>
            </a:solidFill>
            <a:prstDash val="sysDot"/>
            <a:headEnd type="none" w="med" len="med"/>
            <a:tailEnd type="triangle" w="med" len="med"/>
          </a:ln>
        </p:spPr>
      </p:cxnSp>
      <p:cxnSp>
        <p:nvCxnSpPr>
          <p:cNvPr id="263187" name="直接箭头连接符 263186"/>
          <p:cNvCxnSpPr>
            <a:stCxn id="263183" idx="4"/>
            <a:endCxn id="263184" idx="0"/>
          </p:cNvCxnSpPr>
          <p:nvPr/>
        </p:nvCxnSpPr>
        <p:spPr>
          <a:xfrm>
            <a:off x="6600825" y="3022600"/>
            <a:ext cx="0" cy="550863"/>
          </a:xfrm>
          <a:prstGeom prst="straightConnector1">
            <a:avLst/>
          </a:prstGeom>
          <a:ln w="28575" cap="flat" cmpd="sng">
            <a:solidFill>
              <a:schemeClr val="tx1"/>
            </a:solidFill>
            <a:prstDash val="sysDot"/>
            <a:headEnd type="none" w="med" len="med"/>
            <a:tailEnd type="triangle" w="med" len="med"/>
          </a:ln>
        </p:spPr>
      </p:cxnSp>
      <p:cxnSp>
        <p:nvCxnSpPr>
          <p:cNvPr id="263188" name="直接箭头连接符 263187"/>
          <p:cNvCxnSpPr/>
          <p:nvPr/>
        </p:nvCxnSpPr>
        <p:spPr>
          <a:xfrm>
            <a:off x="6588125" y="4005263"/>
            <a:ext cx="0" cy="693737"/>
          </a:xfrm>
          <a:prstGeom prst="straightConnector1">
            <a:avLst/>
          </a:prstGeom>
          <a:ln w="28575" cap="flat" cmpd="sng">
            <a:solidFill>
              <a:schemeClr val="tx1"/>
            </a:solidFill>
            <a:prstDash val="solid"/>
            <a:headEnd type="none" w="med" len="med"/>
            <a:tailEnd type="triangle" w="med" len="med"/>
          </a:ln>
        </p:spPr>
      </p:cxnSp>
      <p:sp>
        <p:nvSpPr>
          <p:cNvPr id="263189" name="矩形 263188"/>
          <p:cNvSpPr/>
          <p:nvPr/>
        </p:nvSpPr>
        <p:spPr>
          <a:xfrm>
            <a:off x="6948488" y="2781300"/>
            <a:ext cx="771525" cy="257175"/>
          </a:xfrm>
          <a:prstGeom prst="rect">
            <a:avLst/>
          </a:prstGeom>
        </p:spPr>
        <p:txBody>
          <a:bodyPr wrap="none" fromWordArt="1">
            <a:prstTxWarp prst="textPlain">
              <a:avLst>
                <a:gd name="adj" fmla="val 50000"/>
              </a:avLst>
            </a:prstTxWarp>
            <a:normAutofit/>
          </a:bodyPr>
          <a:p>
            <a:pPr algn="ctr"/>
            <a:r>
              <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初始点</a:t>
            </a:r>
            <a:endPar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63190" name="矩形 263189"/>
          <p:cNvSpPr/>
          <p:nvPr/>
        </p:nvSpPr>
        <p:spPr>
          <a:xfrm>
            <a:off x="5795963" y="3716338"/>
            <a:ext cx="390525" cy="288925"/>
          </a:xfrm>
          <a:prstGeom prst="rect">
            <a:avLst/>
          </a:prstGeom>
        </p:spPr>
        <p:txBody>
          <a:bodyPr wrap="none" fromWordArt="1">
            <a:prstTxWarp prst="textPlain">
              <a:avLst>
                <a:gd name="adj" fmla="val 50000"/>
              </a:avLst>
            </a:prstTxWarp>
            <a:normAutofit/>
          </a:bodyPr>
          <a:p>
            <a:pPr algn="ctr"/>
            <a:r>
              <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R点</a:t>
            </a:r>
            <a:endPar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63191" name="直接连接符 263190"/>
          <p:cNvSpPr/>
          <p:nvPr/>
        </p:nvSpPr>
        <p:spPr>
          <a:xfrm flipV="1">
            <a:off x="3203575" y="3860800"/>
            <a:ext cx="0" cy="1223963"/>
          </a:xfrm>
          <a:prstGeom prst="line">
            <a:avLst/>
          </a:prstGeom>
          <a:ln w="28575" cap="flat" cmpd="sng">
            <a:solidFill>
              <a:schemeClr val="tx1"/>
            </a:solidFill>
            <a:prstDash val="sysDot"/>
            <a:headEnd type="none" w="med" len="med"/>
            <a:tailEnd type="triangle" w="med" len="med"/>
          </a:ln>
        </p:spPr>
      </p:sp>
      <p:cxnSp>
        <p:nvCxnSpPr>
          <p:cNvPr id="263192" name="直接箭头连接符 263191"/>
          <p:cNvCxnSpPr/>
          <p:nvPr/>
        </p:nvCxnSpPr>
        <p:spPr>
          <a:xfrm flipV="1">
            <a:off x="1246188" y="2898775"/>
            <a:ext cx="1146175" cy="9525"/>
          </a:xfrm>
          <a:prstGeom prst="straightConnector1">
            <a:avLst/>
          </a:prstGeom>
          <a:ln w="28575" cap="flat" cmpd="sng">
            <a:solidFill>
              <a:schemeClr val="tx1"/>
            </a:solidFill>
            <a:prstDash val="sysDot"/>
            <a:headEnd type="none" w="med" len="med"/>
            <a:tailEnd type="triangle" w="med" len="med"/>
          </a:ln>
        </p:spPr>
      </p:cxnSp>
      <p:cxnSp>
        <p:nvCxnSpPr>
          <p:cNvPr id="263193" name="直接箭头连接符 263192"/>
          <p:cNvCxnSpPr/>
          <p:nvPr/>
        </p:nvCxnSpPr>
        <p:spPr>
          <a:xfrm>
            <a:off x="2555875" y="2997200"/>
            <a:ext cx="0" cy="550863"/>
          </a:xfrm>
          <a:prstGeom prst="straightConnector1">
            <a:avLst/>
          </a:prstGeom>
          <a:ln w="28575" cap="flat" cmpd="sng">
            <a:solidFill>
              <a:schemeClr val="tx1"/>
            </a:solidFill>
            <a:prstDash val="sysDot"/>
            <a:headEnd type="none" w="med" len="med"/>
            <a:tailEnd type="triangle" w="med" len="med"/>
          </a:ln>
        </p:spPr>
      </p:cxnSp>
      <p:sp>
        <p:nvSpPr>
          <p:cNvPr id="263194" name="直接连接符 263193"/>
          <p:cNvSpPr/>
          <p:nvPr/>
        </p:nvSpPr>
        <p:spPr>
          <a:xfrm flipV="1">
            <a:off x="7451725" y="2636838"/>
            <a:ext cx="0" cy="2520950"/>
          </a:xfrm>
          <a:prstGeom prst="line">
            <a:avLst/>
          </a:prstGeom>
          <a:ln w="28575" cap="flat" cmpd="sng">
            <a:solidFill>
              <a:schemeClr val="tx1"/>
            </a:solidFill>
            <a:prstDash val="sysDot"/>
            <a:headEnd type="none" w="med" len="med"/>
            <a:tailEnd type="stealth" w="med" len="med"/>
          </a:ln>
        </p:spPr>
      </p:sp>
      <p:sp>
        <p:nvSpPr>
          <p:cNvPr id="263195" name="矩形 263194"/>
          <p:cNvSpPr/>
          <p:nvPr/>
        </p:nvSpPr>
        <p:spPr>
          <a:xfrm>
            <a:off x="1619250" y="4868863"/>
            <a:ext cx="533400" cy="352425"/>
          </a:xfrm>
          <a:prstGeom prst="rect">
            <a:avLst/>
          </a:prstGeom>
        </p:spPr>
        <p:txBody>
          <a:bodyPr wrap="none" fromWordArt="1">
            <a:prstTxWarp prst="textPlain">
              <a:avLst>
                <a:gd name="adj" fmla="val 50000"/>
              </a:avLst>
            </a:prstTxWarp>
            <a:normAutofit/>
          </a:bodyPr>
          <a:p>
            <a:pPr algn="ctr"/>
            <a:r>
              <a:rPr lang="zh-CN" altLang="en-US" sz="28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Z点</a:t>
            </a:r>
            <a:endParaRPr lang="zh-CN" altLang="en-US" sz="28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63196" name="矩形 263195"/>
          <p:cNvSpPr/>
          <p:nvPr/>
        </p:nvSpPr>
        <p:spPr>
          <a:xfrm>
            <a:off x="5580063" y="4797425"/>
            <a:ext cx="533400" cy="352425"/>
          </a:xfrm>
          <a:prstGeom prst="rect">
            <a:avLst/>
          </a:prstGeom>
        </p:spPr>
        <p:txBody>
          <a:bodyPr wrap="none" fromWordArt="1">
            <a:prstTxWarp prst="textPlain">
              <a:avLst>
                <a:gd name="adj" fmla="val 50000"/>
              </a:avLst>
            </a:prstTxWarp>
            <a:normAutofit/>
          </a:bodyPr>
          <a:p>
            <a:pPr algn="ctr"/>
            <a:r>
              <a:rPr lang="zh-CN" altLang="en-US" sz="28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Z点</a:t>
            </a:r>
            <a:endParaRPr lang="zh-CN" altLang="en-US" sz="28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63197" name="矩形 263196"/>
          <p:cNvSpPr/>
          <p:nvPr/>
        </p:nvSpPr>
        <p:spPr>
          <a:xfrm>
            <a:off x="2339975" y="5229225"/>
            <a:ext cx="514350" cy="257175"/>
          </a:xfrm>
          <a:prstGeom prst="rect">
            <a:avLst/>
          </a:prstGeom>
        </p:spPr>
        <p:txBody>
          <a:bodyPr wrap="none" fromWordArt="1">
            <a:prstTxWarp prst="textPlain">
              <a:avLst>
                <a:gd name="adj" fmla="val 50000"/>
              </a:avLst>
            </a:prstTxWarp>
            <a:normAutofit/>
          </a:bodyPr>
          <a:p>
            <a:pPr algn="ctr"/>
            <a:r>
              <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暂停</a:t>
            </a:r>
            <a:endPar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
        <p:nvSpPr>
          <p:cNvPr id="263198" name="矩形 263197"/>
          <p:cNvSpPr/>
          <p:nvPr/>
        </p:nvSpPr>
        <p:spPr>
          <a:xfrm>
            <a:off x="6443663" y="5229225"/>
            <a:ext cx="514350" cy="257175"/>
          </a:xfrm>
          <a:prstGeom prst="rect">
            <a:avLst/>
          </a:prstGeom>
        </p:spPr>
        <p:txBody>
          <a:bodyPr wrap="none" fromWordArt="1">
            <a:prstTxWarp prst="textPlain">
              <a:avLst>
                <a:gd name="adj" fmla="val 50000"/>
              </a:avLst>
            </a:prstTxWarp>
            <a:normAutofit/>
          </a:bodyPr>
          <a:p>
            <a:pPr algn="ctr"/>
            <a:r>
              <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暂停</a:t>
            </a:r>
            <a:endParaRPr lang="zh-CN" altLang="en-US" sz="2000">
              <a:ln w="9525" cap="flat" cmpd="sng">
                <a:solidFill>
                  <a:srgbClr val="00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3171">
                                            <p:txEl>
                                              <p:charRg st="0" end="50"/>
                                            </p:txEl>
                                          </p:spTgt>
                                        </p:tgtEl>
                                        <p:attrNameLst>
                                          <p:attrName>style.visibility</p:attrName>
                                        </p:attrNameLst>
                                      </p:cBhvr>
                                      <p:to>
                                        <p:strVal val="visible"/>
                                      </p:to>
                                    </p:set>
                                    <p:anim calcmode="lin" valueType="num">
                                      <p:cBhvr additive="base">
                                        <p:cTn id="7" dur="500" fill="hold"/>
                                        <p:tgtEl>
                                          <p:spTgt spid="263171">
                                            <p:txEl>
                                              <p:charRg st="0" end="5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3171">
                                            <p:txEl>
                                              <p:charRg st="0" end="5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5218" name="标题 265217"/>
          <p:cNvSpPr>
            <a:spLocks noGrp="1" noRot="1"/>
          </p:cNvSpPr>
          <p:nvPr>
            <p:ph type="title"/>
          </p:nvPr>
        </p:nvSpPr>
        <p:spPr>
          <a:ln/>
        </p:spPr>
        <p:txBody>
          <a:bodyPr anchor="ctr" anchorCtr="0"/>
          <a:p>
            <a:r>
              <a:rPr lang="en-US" altLang="zh-CN" sz="4000" b="1"/>
              <a:t>G83(</a:t>
            </a:r>
            <a:r>
              <a:rPr lang="zh-CN" altLang="en-US" sz="4000" b="1" dirty="0"/>
              <a:t>深孔钻削循环</a:t>
            </a:r>
            <a:r>
              <a:rPr lang="en-US" altLang="zh-CN" sz="4000" b="1"/>
              <a:t>)</a:t>
            </a:r>
            <a:br>
              <a:rPr lang="en-US" altLang="zh-CN" sz="4000" b="1"/>
            </a:br>
            <a:endParaRPr lang="en-US" altLang="zh-CN" sz="4000" b="1"/>
          </a:p>
        </p:txBody>
      </p:sp>
      <p:sp>
        <p:nvSpPr>
          <p:cNvPr id="265219" name="文本占位符 265218"/>
          <p:cNvSpPr>
            <a:spLocks noGrp="1" noRot="1"/>
          </p:cNvSpPr>
          <p:nvPr>
            <p:ph type="body" idx="1"/>
          </p:nvPr>
        </p:nvSpPr>
        <p:spPr>
          <a:ln/>
        </p:spPr>
        <p:txBody>
          <a:bodyPr/>
          <a:p>
            <a:r>
              <a:rPr lang="zh-CN" altLang="en-US" sz="2800" dirty="0"/>
              <a:t>和</a:t>
            </a:r>
            <a:r>
              <a:rPr lang="en-US" altLang="zh-CN" sz="2800"/>
              <a:t>G73</a:t>
            </a:r>
            <a:r>
              <a:rPr lang="zh-CN" altLang="en-US" sz="2800" dirty="0"/>
              <a:t>指令相似，</a:t>
            </a:r>
            <a:r>
              <a:rPr lang="en-US" altLang="zh-CN" sz="2800"/>
              <a:t>G83</a:t>
            </a:r>
            <a:r>
              <a:rPr lang="zh-CN" altLang="en-US" sz="2800" dirty="0"/>
              <a:t>指令下从</a:t>
            </a:r>
            <a:r>
              <a:rPr lang="en-US" altLang="zh-CN" sz="2800"/>
              <a:t>R</a:t>
            </a:r>
            <a:r>
              <a:rPr lang="zh-CN" altLang="en-US" sz="2800" dirty="0"/>
              <a:t>点到</a:t>
            </a:r>
            <a:r>
              <a:rPr lang="en-US" altLang="zh-CN" sz="2800"/>
              <a:t>Z</a:t>
            </a:r>
            <a:r>
              <a:rPr lang="zh-CN" altLang="en-US" sz="2800" dirty="0"/>
              <a:t>点的进给也分段完成，和</a:t>
            </a:r>
            <a:r>
              <a:rPr lang="en-US" altLang="zh-CN" sz="2800"/>
              <a:t>G73</a:t>
            </a:r>
            <a:r>
              <a:rPr lang="zh-CN" altLang="en-US" sz="2800" dirty="0"/>
              <a:t>指令不同的是，每段进给完成后，</a:t>
            </a:r>
            <a:r>
              <a:rPr lang="en-US" altLang="zh-CN" sz="2800"/>
              <a:t>Z</a:t>
            </a:r>
            <a:r>
              <a:rPr lang="zh-CN" altLang="en-US" sz="2800" dirty="0"/>
              <a:t>轴返回的是</a:t>
            </a:r>
            <a:r>
              <a:rPr lang="en-US" altLang="zh-CN" sz="2800"/>
              <a:t>R</a:t>
            </a:r>
            <a:r>
              <a:rPr lang="zh-CN" altLang="en-US" sz="2800" dirty="0"/>
              <a:t>点，然后以快速进给速率运动到距离下一段进给起点上方</a:t>
            </a:r>
            <a:r>
              <a:rPr lang="en-US" altLang="zh-CN" sz="2800"/>
              <a:t>d</a:t>
            </a:r>
            <a:r>
              <a:rPr lang="zh-CN" altLang="en-US" sz="2800" dirty="0"/>
              <a:t>的位置开始下一段进给运动。</a:t>
            </a:r>
            <a:endParaRPr lang="zh-CN" altLang="en-US" sz="2800" dirty="0"/>
          </a:p>
          <a:p>
            <a:r>
              <a:rPr lang="zh-CN" altLang="en-US" sz="2800" dirty="0"/>
              <a:t>每段进给的距离由孔加工参数</a:t>
            </a:r>
            <a:r>
              <a:rPr lang="en-US" altLang="zh-CN" sz="2800"/>
              <a:t>Q</a:t>
            </a:r>
            <a:r>
              <a:rPr lang="zh-CN" altLang="en-US" sz="2800" dirty="0"/>
              <a:t>给定，</a:t>
            </a:r>
            <a:r>
              <a:rPr lang="en-US" altLang="zh-CN" sz="2800"/>
              <a:t>Q</a:t>
            </a:r>
            <a:r>
              <a:rPr lang="zh-CN" altLang="en-US" sz="2800" dirty="0"/>
              <a:t>始终为正值，</a:t>
            </a:r>
            <a:r>
              <a:rPr lang="en-US" altLang="zh-CN" sz="2800"/>
              <a:t>d</a:t>
            </a:r>
            <a:r>
              <a:rPr lang="zh-CN" altLang="en-US" sz="2800" dirty="0"/>
              <a:t>的值由</a:t>
            </a:r>
            <a:r>
              <a:rPr lang="en-US" altLang="zh-CN" sz="2800"/>
              <a:t>532</a:t>
            </a:r>
            <a:r>
              <a:rPr lang="zh-CN" altLang="en-US" sz="2800" dirty="0"/>
              <a:t>＃机床参数给定 </a:t>
            </a:r>
            <a:endParaRPr lang="zh-CN" altLang="en-US" sz="2800"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42" name="标题 266241"/>
          <p:cNvSpPr>
            <a:spLocks noGrp="1" noRot="1"/>
          </p:cNvSpPr>
          <p:nvPr>
            <p:ph type="title"/>
          </p:nvPr>
        </p:nvSpPr>
        <p:spPr>
          <a:ln/>
        </p:spPr>
        <p:txBody>
          <a:bodyPr anchor="ctr" anchorCtr="0"/>
          <a:p>
            <a:r>
              <a:rPr lang="zh-CN" altLang="en-US" dirty="0"/>
              <a:t>图示</a:t>
            </a:r>
            <a:endParaRPr lang="zh-CN" altLang="en-US" dirty="0"/>
          </a:p>
        </p:txBody>
      </p:sp>
      <p:sp>
        <p:nvSpPr>
          <p:cNvPr id="266245" name="矩形 266244"/>
          <p:cNvSpPr/>
          <p:nvPr/>
        </p:nvSpPr>
        <p:spPr>
          <a:xfrm>
            <a:off x="0" y="0"/>
            <a:ext cx="9144000" cy="0"/>
          </a:xfrm>
          <a:prstGeom prst="rect">
            <a:avLst/>
          </a:prstGeom>
          <a:noFill/>
          <a:ln w="9525">
            <a:noFill/>
          </a:ln>
        </p:spPr>
        <p:txBody>
          <a:bodyPr/>
          <a:p>
            <a:endParaRPr lang="zh-CN" altLang="en-US"/>
          </a:p>
        </p:txBody>
      </p:sp>
      <p:sp>
        <p:nvSpPr>
          <p:cNvPr id="266247" name="矩形 266246"/>
          <p:cNvSpPr/>
          <p:nvPr/>
        </p:nvSpPr>
        <p:spPr>
          <a:xfrm>
            <a:off x="0" y="0"/>
            <a:ext cx="9144000" cy="0"/>
          </a:xfrm>
          <a:prstGeom prst="rect">
            <a:avLst/>
          </a:prstGeom>
          <a:noFill/>
          <a:ln w="9525">
            <a:noFill/>
          </a:ln>
        </p:spPr>
        <p:txBody>
          <a:bodyPr/>
          <a:p>
            <a:endParaRPr lang="zh-CN" altLang="en-US"/>
          </a:p>
        </p:txBody>
      </p:sp>
      <p:graphicFrame>
        <p:nvGraphicFramePr>
          <p:cNvPr id="266246" name="对象 266245"/>
          <p:cNvGraphicFramePr/>
          <p:nvPr/>
        </p:nvGraphicFramePr>
        <p:xfrm>
          <a:off x="1258888" y="1484313"/>
          <a:ext cx="8243887" cy="4475162"/>
        </p:xfrm>
        <a:graphic>
          <a:graphicData uri="http://schemas.openxmlformats.org/presentationml/2006/ole">
            <mc:AlternateContent xmlns:mc="http://schemas.openxmlformats.org/markup-compatibility/2006">
              <mc:Choice xmlns:v="urn:schemas-microsoft-com:vml" Requires="v">
                <p:oleObj spid="_x0000_s3076" name="" r:id="rId1" imgW="6295390" imgH="3352800" progId="AutoCAD-r13">
                  <p:embed/>
                </p:oleObj>
              </mc:Choice>
              <mc:Fallback>
                <p:oleObj name="" r:id="rId1" imgW="6295390" imgH="3352800" progId="AutoCAD-r13">
                  <p:embed/>
                  <p:pic>
                    <p:nvPicPr>
                      <p:cNvPr id="0" name="图片 3075"/>
                      <p:cNvPicPr/>
                      <p:nvPr/>
                    </p:nvPicPr>
                    <p:blipFill>
                      <a:blip r:embed="rId2"/>
                      <a:stretch>
                        <a:fillRect/>
                      </a:stretch>
                    </p:blipFill>
                    <p:spPr>
                      <a:xfrm>
                        <a:off x="1258888" y="1484313"/>
                        <a:ext cx="8243887" cy="4475162"/>
                      </a:xfrm>
                      <a:prstGeom prst="rect">
                        <a:avLst/>
                      </a:prstGeom>
                      <a:noFill/>
                      <a:ln w="38100">
                        <a:noFill/>
                        <a:miter/>
                      </a:ln>
                    </p:spPr>
                  </p:pic>
                </p:oleObj>
              </mc:Fallback>
            </mc:AlternateContent>
          </a:graphicData>
        </a:graphic>
      </p:graphicFrame>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7266" name="标题 267265"/>
          <p:cNvSpPr>
            <a:spLocks noGrp="1" noRot="1"/>
          </p:cNvSpPr>
          <p:nvPr>
            <p:ph type="title"/>
          </p:nvPr>
        </p:nvSpPr>
        <p:spPr>
          <a:ln/>
        </p:spPr>
        <p:txBody>
          <a:bodyPr anchor="ctr" anchorCtr="0"/>
          <a:p>
            <a:r>
              <a:rPr lang="en-US" altLang="zh-CN" sz="4000"/>
              <a:t>G84(</a:t>
            </a:r>
            <a:r>
              <a:rPr lang="zh-CN" altLang="en-US" sz="4000" dirty="0"/>
              <a:t>攻丝循环</a:t>
            </a:r>
            <a:r>
              <a:rPr lang="en-US" altLang="zh-CN" sz="4000"/>
              <a:t>) </a:t>
            </a:r>
            <a:br>
              <a:rPr lang="en-US" altLang="zh-CN" sz="4000"/>
            </a:br>
            <a:r>
              <a:rPr lang="zh-CN" altLang="en-US" sz="2000" dirty="0">
                <a:solidFill>
                  <a:srgbClr val="FF3300"/>
                </a:solidFill>
              </a:rPr>
              <a:t>在循环开始以前指令主轴</a:t>
            </a:r>
            <a:r>
              <a:rPr lang="zh-CN" altLang="en-US" sz="2800" dirty="0">
                <a:solidFill>
                  <a:srgbClr val="FF3300"/>
                </a:solidFill>
              </a:rPr>
              <a:t>正转</a:t>
            </a:r>
            <a:r>
              <a:rPr lang="zh-CN" altLang="en-US" sz="2000" dirty="0"/>
              <a:t>并且使</a:t>
            </a:r>
            <a:r>
              <a:rPr lang="en-US" altLang="zh-CN" sz="2000"/>
              <a:t>F</a:t>
            </a:r>
            <a:r>
              <a:rPr lang="zh-CN" altLang="en-US" sz="2000" dirty="0"/>
              <a:t>与</a:t>
            </a:r>
            <a:r>
              <a:rPr lang="en-US" altLang="zh-CN" sz="2000"/>
              <a:t>S</a:t>
            </a:r>
            <a:r>
              <a:rPr lang="zh-CN" altLang="en-US" sz="2000" dirty="0"/>
              <a:t>的比值等于螺距。另外，</a:t>
            </a:r>
            <a:r>
              <a:rPr lang="en-US" altLang="zh-CN" sz="2000"/>
              <a:t>G84</a:t>
            </a:r>
            <a:r>
              <a:rPr lang="zh-CN" altLang="en-US" sz="2000" dirty="0"/>
              <a:t>循环进行中</a:t>
            </a:r>
            <a:r>
              <a:rPr lang="en-US" altLang="zh-CN" sz="2000"/>
              <a:t>,</a:t>
            </a:r>
            <a:r>
              <a:rPr lang="zh-CN" altLang="en-US" sz="2000" dirty="0"/>
              <a:t>进给倍率开关和进给保持开关的作用将被忽略 </a:t>
            </a:r>
            <a:br>
              <a:rPr lang="zh-CN" altLang="en-US" sz="2000"/>
            </a:br>
            <a:endParaRPr lang="zh-CN" altLang="en-US" sz="2000" dirty="0"/>
          </a:p>
        </p:txBody>
      </p:sp>
      <p:sp>
        <p:nvSpPr>
          <p:cNvPr id="267269" name="矩形 267268"/>
          <p:cNvSpPr/>
          <p:nvPr/>
        </p:nvSpPr>
        <p:spPr>
          <a:xfrm>
            <a:off x="0" y="0"/>
            <a:ext cx="9144000" cy="0"/>
          </a:xfrm>
          <a:prstGeom prst="rect">
            <a:avLst/>
          </a:prstGeom>
          <a:noFill/>
          <a:ln w="9525">
            <a:noFill/>
          </a:ln>
        </p:spPr>
        <p:txBody>
          <a:bodyPr/>
          <a:p>
            <a:endParaRPr lang="zh-CN" altLang="en-US"/>
          </a:p>
        </p:txBody>
      </p:sp>
      <p:graphicFrame>
        <p:nvGraphicFramePr>
          <p:cNvPr id="267268" name="对象 267267"/>
          <p:cNvGraphicFramePr/>
          <p:nvPr/>
        </p:nvGraphicFramePr>
        <p:xfrm>
          <a:off x="900113" y="1557338"/>
          <a:ext cx="9720262" cy="4352925"/>
        </p:xfrm>
        <a:graphic>
          <a:graphicData uri="http://schemas.openxmlformats.org/presentationml/2006/ole">
            <mc:AlternateContent xmlns:mc="http://schemas.openxmlformats.org/markup-compatibility/2006">
              <mc:Choice xmlns:v="urn:schemas-microsoft-com:vml" Requires="v">
                <p:oleObj spid="_x0000_s3077" name="" r:id="rId1" imgW="5900420" imgH="3142615" progId="AutoCAD-r13">
                  <p:embed/>
                </p:oleObj>
              </mc:Choice>
              <mc:Fallback>
                <p:oleObj name="" r:id="rId1" imgW="5900420" imgH="3142615" progId="AutoCAD-r13">
                  <p:embed/>
                  <p:pic>
                    <p:nvPicPr>
                      <p:cNvPr id="0" name="图片 3076"/>
                      <p:cNvPicPr/>
                      <p:nvPr/>
                    </p:nvPicPr>
                    <p:blipFill>
                      <a:blip r:embed="rId2"/>
                      <a:stretch>
                        <a:fillRect/>
                      </a:stretch>
                    </p:blipFill>
                    <p:spPr>
                      <a:xfrm>
                        <a:off x="900113" y="1557338"/>
                        <a:ext cx="9720262" cy="4352925"/>
                      </a:xfrm>
                      <a:prstGeom prst="rect">
                        <a:avLst/>
                      </a:prstGeom>
                      <a:noFill/>
                      <a:ln w="38100">
                        <a:noFill/>
                        <a:miter/>
                      </a:ln>
                    </p:spPr>
                  </p:pic>
                </p:oleObj>
              </mc:Fallback>
            </mc:AlternateContent>
          </a:graphicData>
        </a:graphic>
      </p:graphicFrame>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934969" y="211431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35015" y="3968750"/>
            <a:ext cx="299402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36285" y="4231005"/>
            <a:ext cx="105727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bg1"/>
                </a:solidFill>
                <a:latin typeface="宋体" panose="02010600030101010101" pitchFamily="2" charset="-122"/>
                <a:ea typeface="宋体" panose="02010600030101010101" pitchFamily="2" charset="-122"/>
              </a:rPr>
              <a:t>扫码关注我们</a:t>
            </a:r>
            <a:endParaRPr lang="zh-CN" altLang="en-US" sz="105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1"/>
                </a:solidFill>
                <a:latin typeface="微软雅黑" panose="020B0503020204020204" charset="-122"/>
                <a:ea typeface="微软雅黑" panose="020B0503020204020204" charset="-122"/>
              </a:rPr>
              <a:t>获取第一手安全资讯</a:t>
            </a:r>
            <a:endParaRPr lang="zh-CN" altLang="en-US" sz="1050" b="1"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421481" y="422039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737043" y="324847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33565" y="4907915"/>
            <a:ext cx="824865" cy="218440"/>
          </a:xfrm>
          <a:prstGeom prst="rect">
            <a:avLst/>
          </a:prstGeom>
          <a:noFill/>
        </p:spPr>
        <p:txBody>
          <a:bodyPr wrap="square" rtlCol="0">
            <a:spAutoFit/>
          </a:bodyPr>
          <a:lstStyle/>
          <a:p>
            <a:pPr algn="ctr"/>
            <a:r>
              <a:rPr lang="zh-CN" altLang="en-US" sz="825" dirty="0">
                <a:solidFill>
                  <a:schemeClr val="bg1"/>
                </a:solidFill>
              </a:rPr>
              <a:t>微信公众号</a:t>
            </a:r>
            <a:endParaRPr lang="zh-CN" altLang="en-US" sz="825" dirty="0">
              <a:solidFill>
                <a:schemeClr val="bg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bg1"/>
                </a:solidFill>
              </a:rPr>
              <a:t>抖音</a:t>
            </a:r>
            <a:endParaRPr lang="zh-CN" altLang="en-US" sz="825" dirty="0">
              <a:solidFill>
                <a:schemeClr val="bg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42357" name="表格 142356"/>
          <p:cNvGraphicFramePr/>
          <p:nvPr/>
        </p:nvGraphicFramePr>
        <p:xfrm>
          <a:off x="323850" y="981075"/>
          <a:ext cx="8424863" cy="658813"/>
        </p:xfrm>
        <a:graphic>
          <a:graphicData uri="http://schemas.openxmlformats.org/drawingml/2006/table">
            <a:tbl>
              <a:tblPr/>
              <a:tblGrid>
                <a:gridCol w="3403600"/>
                <a:gridCol w="5021263"/>
              </a:tblGrid>
              <a:tr h="6588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fontAlgn="ctr">
                        <a:spcBef>
                          <a:spcPct val="0"/>
                        </a:spcBef>
                        <a:buNone/>
                      </a:pPr>
                      <a:r>
                        <a:rPr lang="en-US" altLang="zh-CN" sz="2400">
                          <a:latin typeface="宋体" panose="02010600030101010101" pitchFamily="2" charset="-122"/>
                        </a:rPr>
                        <a:t>4.</a:t>
                      </a:r>
                      <a:r>
                        <a:rPr lang="zh-CN" altLang="en-US" sz="2400" dirty="0">
                          <a:latin typeface="宋体" panose="02010600030101010101" pitchFamily="2" charset="-122"/>
                        </a:rPr>
                        <a:t>液压油、导轨油油面</a:t>
                      </a:r>
                      <a:endParaRPr lang="zh-CN" altLang="en-US" sz="2400" dirty="0"/>
                    </a:p>
                  </a:txBody>
                  <a:tcPr anchor="ctr" anchorCtr="0">
                    <a:lnL cap="flat">
                      <a:noFill/>
                    </a:lnL>
                    <a:lnR>
                      <a:noFill/>
                    </a:lnR>
                    <a:lnT cap="flat">
                      <a:noFill/>
                    </a:lnT>
                    <a:lnB cap="flat">
                      <a:noFill/>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fontAlgn="ctr">
                        <a:spcBef>
                          <a:spcPct val="0"/>
                        </a:spcBef>
                        <a:buNone/>
                      </a:pPr>
                      <a:r>
                        <a:rPr lang="en-US" altLang="zh-CN" sz="2400">
                          <a:latin typeface="宋体" panose="02010600030101010101" pitchFamily="2" charset="-122"/>
                        </a:rPr>
                        <a:t>,</a:t>
                      </a:r>
                      <a:r>
                        <a:rPr lang="zh-CN" altLang="en-US" sz="2400" dirty="0">
                          <a:latin typeface="宋体" panose="02010600030101010101" pitchFamily="2" charset="-122"/>
                        </a:rPr>
                        <a:t>发现油面不够及时补足油</a:t>
                      </a:r>
                      <a:r>
                        <a:rPr lang="en-US" altLang="zh-CN" sz="2400">
                          <a:latin typeface="宋体" panose="02010600030101010101" pitchFamily="2" charset="-122"/>
                        </a:rPr>
                        <a:t>.</a:t>
                      </a:r>
                      <a:endParaRPr lang="zh-CN" altLang="en-US" sz="2400"/>
                    </a:p>
                  </a:txBody>
                  <a:tcPr anchor="ctr" anchorCtr="0">
                    <a:lnL>
                      <a:noFill/>
                    </a:lnL>
                    <a:lnR cap="flat">
                      <a:noFill/>
                    </a:lnR>
                    <a:lnT cap="flat">
                      <a:noFill/>
                    </a:lnT>
                    <a:lnB cap="flat">
                      <a:noFill/>
                    </a:lnB>
                    <a:lnTlToBr>
                      <a:noFill/>
                    </a:lnTlToBr>
                    <a:lnBlToTr>
                      <a:noFill/>
                    </a:lnBlToTr>
                    <a:noFill/>
                  </a:tcPr>
                </a:tc>
              </a:tr>
            </a:tbl>
          </a:graphicData>
        </a:graphic>
      </p:graphicFrame>
      <p:sp>
        <p:nvSpPr>
          <p:cNvPr id="142377" name="矩形 142376"/>
          <p:cNvSpPr/>
          <p:nvPr/>
        </p:nvSpPr>
        <p:spPr>
          <a:xfrm>
            <a:off x="323850" y="1989138"/>
            <a:ext cx="8461375" cy="822325"/>
          </a:xfrm>
          <a:prstGeom prst="rect">
            <a:avLst/>
          </a:prstGeom>
          <a:noFill/>
          <a:ln w="9525">
            <a:noFill/>
          </a:ln>
        </p:spPr>
        <p:txBody>
          <a:bodyPr>
            <a:spAutoFit/>
          </a:bodyPr>
          <a:p>
            <a:r>
              <a:rPr lang="en-US" altLang="zh-CN" sz="2400">
                <a:latin typeface="Times New Roman" panose="02020603050405020304" pitchFamily="18" charset="0"/>
              </a:rPr>
              <a:t>5.</a:t>
            </a:r>
            <a:r>
              <a:rPr lang="zh-CN" altLang="en-US" sz="2400" dirty="0">
                <a:latin typeface="Times New Roman" panose="02020603050405020304" pitchFamily="18" charset="0"/>
              </a:rPr>
              <a:t>油箱、油泵无异常噪声，压力表指示正常，管路及各接头无泄漏，工作油面高度正常</a:t>
            </a:r>
            <a:endParaRPr lang="zh-CN" altLang="en-US" sz="2400" dirty="0">
              <a:latin typeface="Times New Roman" panose="02020603050405020304" pitchFamily="18" charset="0"/>
            </a:endParaRPr>
          </a:p>
        </p:txBody>
      </p:sp>
      <p:graphicFrame>
        <p:nvGraphicFramePr>
          <p:cNvPr id="142417" name="表格 142416"/>
          <p:cNvGraphicFramePr/>
          <p:nvPr/>
        </p:nvGraphicFramePr>
        <p:xfrm>
          <a:off x="323850" y="3141663"/>
          <a:ext cx="6408738" cy="517525"/>
        </p:xfrm>
        <a:graphic>
          <a:graphicData uri="http://schemas.openxmlformats.org/drawingml/2006/table">
            <a:tbl>
              <a:tblPr/>
              <a:tblGrid>
                <a:gridCol w="6408738"/>
              </a:tblGrid>
              <a:tr h="5175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fontAlgn="ctr">
                        <a:spcBef>
                          <a:spcPct val="0"/>
                        </a:spcBef>
                        <a:buNone/>
                      </a:pPr>
                      <a:r>
                        <a:rPr lang="en-US" altLang="zh-CN" sz="2400">
                          <a:latin typeface="宋体" panose="02010600030101010101" pitchFamily="2" charset="-122"/>
                        </a:rPr>
                        <a:t>6.</a:t>
                      </a:r>
                      <a:r>
                        <a:rPr lang="zh-CN" altLang="en-US" dirty="0"/>
                        <a:t>清洁主轴孔锥度，上轻油（</a:t>
                      </a:r>
                      <a:r>
                        <a:rPr lang="en-US" altLang="zh-CN"/>
                        <a:t>HAAS</a:t>
                      </a:r>
                      <a:r>
                        <a:rPr lang="zh-CN" altLang="en-US" dirty="0"/>
                        <a:t>）</a:t>
                      </a:r>
                      <a:endParaRPr lang="zh-CN" altLang="en-US" dirty="0"/>
                    </a:p>
                  </a:txBody>
                  <a:tcPr anchor="ctr" anchorCtr="0">
                    <a:lnL cap="flat">
                      <a:noFill/>
                    </a:lnL>
                    <a:lnR cap="flat">
                      <a:noFill/>
                    </a:lnR>
                    <a:lnT cap="flat">
                      <a:noFill/>
                    </a:lnT>
                    <a:lnB cap="flat">
                      <a:noFill/>
                    </a:lnB>
                    <a:lnTlToBr>
                      <a:noFill/>
                    </a:lnTlToBr>
                    <a:lnBlToTr>
                      <a:noFill/>
                    </a:lnBlToTr>
                    <a:noFill/>
                  </a:tcPr>
                </a:tc>
              </a:tr>
            </a:tbl>
          </a:graphicData>
        </a:graphic>
      </p:graphicFrame>
      <p:sp>
        <p:nvSpPr>
          <p:cNvPr id="142406" name="矩形 142405"/>
          <p:cNvSpPr/>
          <p:nvPr/>
        </p:nvSpPr>
        <p:spPr>
          <a:xfrm>
            <a:off x="395288" y="4005263"/>
            <a:ext cx="7956550" cy="822325"/>
          </a:xfrm>
          <a:prstGeom prst="rect">
            <a:avLst/>
          </a:prstGeom>
          <a:noFill/>
          <a:ln w="9525">
            <a:noFill/>
          </a:ln>
        </p:spPr>
        <p:txBody>
          <a:bodyPr>
            <a:spAutoFit/>
          </a:bodyPr>
          <a:p>
            <a:r>
              <a:rPr lang="en-US" altLang="zh-CN" sz="2400">
                <a:latin typeface="Times New Roman" panose="02020603050405020304" pitchFamily="18" charset="0"/>
              </a:rPr>
              <a:t>7.</a:t>
            </a:r>
            <a:r>
              <a:rPr lang="zh-CN" altLang="en-US" sz="2400" dirty="0">
                <a:latin typeface="Times New Roman" panose="02020603050405020304" pitchFamily="18" charset="0"/>
              </a:rPr>
              <a:t>各种电气柜散热通风装置	</a:t>
            </a:r>
            <a:r>
              <a:rPr lang="en-US" altLang="zh-CN" sz="2400">
                <a:latin typeface="Times New Roman" panose="02020603050405020304" pitchFamily="18" charset="0"/>
              </a:rPr>
              <a:t>,</a:t>
            </a:r>
            <a:r>
              <a:rPr lang="zh-CN" altLang="en-US" sz="2400" dirty="0">
                <a:latin typeface="Times New Roman" panose="02020603050405020304" pitchFamily="18" charset="0"/>
              </a:rPr>
              <a:t>各电气柜冷却风扇工作正常，风道过滤网无堵塞</a:t>
            </a:r>
            <a:endParaRPr lang="zh-CN" altLang="en-US" sz="2400" dirty="0">
              <a:latin typeface="Times New Roman" panose="02020603050405020304" pitchFamily="18" charset="0"/>
            </a:endParaRPr>
          </a:p>
        </p:txBody>
      </p:sp>
      <p:sp>
        <p:nvSpPr>
          <p:cNvPr id="142407" name="矩形 142406"/>
          <p:cNvSpPr/>
          <p:nvPr/>
        </p:nvSpPr>
        <p:spPr>
          <a:xfrm>
            <a:off x="395288" y="5157788"/>
            <a:ext cx="8532812" cy="822325"/>
          </a:xfrm>
          <a:prstGeom prst="rect">
            <a:avLst/>
          </a:prstGeom>
          <a:noFill/>
          <a:ln w="9525">
            <a:noFill/>
          </a:ln>
        </p:spPr>
        <p:txBody>
          <a:bodyPr>
            <a:spAutoFit/>
          </a:bodyPr>
          <a:p>
            <a:r>
              <a:rPr lang="en-US" altLang="zh-CN" sz="2400">
                <a:latin typeface="Times New Roman" panose="02020603050405020304" pitchFamily="18" charset="0"/>
              </a:rPr>
              <a:t>8.</a:t>
            </a:r>
            <a:r>
              <a:rPr lang="zh-CN" altLang="en-US" sz="2400" dirty="0">
                <a:latin typeface="Times New Roman" panose="02020603050405020304" pitchFamily="18" charset="0"/>
              </a:rPr>
              <a:t>各种防护装置</a:t>
            </a:r>
            <a:r>
              <a:rPr lang="en-US" altLang="zh-CN" sz="2400">
                <a:latin typeface="Times New Roman" panose="02020603050405020304" pitchFamily="18" charset="0"/>
              </a:rPr>
              <a:t>,	</a:t>
            </a:r>
            <a:r>
              <a:rPr lang="zh-CN" altLang="en-US" sz="2400" dirty="0">
                <a:latin typeface="Times New Roman" panose="02020603050405020304" pitchFamily="18" charset="0"/>
              </a:rPr>
              <a:t>导轨、机床防护罩无松动，门锁正常、无漏水</a:t>
            </a:r>
            <a:endParaRPr lang="zh-CN" altLang="en-US" sz="2400" dirty="0">
              <a:latin typeface="Times New Roman" panose="02020603050405020304" pitchFamily="18"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标题 143361"/>
          <p:cNvSpPr>
            <a:spLocks noGrp="1" noRot="1"/>
          </p:cNvSpPr>
          <p:nvPr>
            <p:ph type="title"/>
          </p:nvPr>
        </p:nvSpPr>
        <p:spPr>
          <a:xfrm>
            <a:off x="301625" y="188913"/>
            <a:ext cx="8540750" cy="1563687"/>
          </a:xfrm>
          <a:ln/>
        </p:spPr>
        <p:txBody>
          <a:bodyPr anchor="ctr" anchorCtr="0"/>
          <a:p>
            <a:r>
              <a:rPr lang="zh-CN" altLang="en-US" dirty="0"/>
              <a:t>每周检查内容及要求</a:t>
            </a:r>
            <a:endParaRPr lang="zh-CN" altLang="en-US" dirty="0"/>
          </a:p>
        </p:txBody>
      </p:sp>
      <p:sp>
        <p:nvSpPr>
          <p:cNvPr id="143384" name="矩形 143383"/>
          <p:cNvSpPr/>
          <p:nvPr/>
        </p:nvSpPr>
        <p:spPr>
          <a:xfrm>
            <a:off x="971550" y="5229225"/>
            <a:ext cx="7632700" cy="579438"/>
          </a:xfrm>
          <a:prstGeom prst="rect">
            <a:avLst/>
          </a:prstGeom>
          <a:noFill/>
          <a:ln w="9525">
            <a:noFill/>
          </a:ln>
        </p:spPr>
        <p:txBody>
          <a:bodyPr>
            <a:spAutoFit/>
          </a:bodyPr>
          <a:p>
            <a:r>
              <a:rPr lang="en-US" altLang="zh-CN" sz="3200">
                <a:latin typeface="Times New Roman" panose="02020603050405020304" pitchFamily="18" charset="0"/>
              </a:rPr>
              <a:t>6.</a:t>
            </a:r>
            <a:r>
              <a:rPr lang="zh-CN" altLang="en-US" sz="3200" dirty="0">
                <a:latin typeface="Times New Roman" panose="02020603050405020304" pitchFamily="18" charset="0"/>
              </a:rPr>
              <a:t>机床周围外表面	周未彻底打扫</a:t>
            </a:r>
            <a:endParaRPr lang="zh-CN" altLang="en-US" sz="3200" dirty="0">
              <a:latin typeface="Times New Roman" panose="02020603050405020304" pitchFamily="18" charset="0"/>
            </a:endParaRPr>
          </a:p>
        </p:txBody>
      </p:sp>
      <p:sp>
        <p:nvSpPr>
          <p:cNvPr id="143386" name="矩形 143385"/>
          <p:cNvSpPr/>
          <p:nvPr/>
        </p:nvSpPr>
        <p:spPr>
          <a:xfrm>
            <a:off x="900113" y="1557338"/>
            <a:ext cx="8064500" cy="579437"/>
          </a:xfrm>
          <a:prstGeom prst="rect">
            <a:avLst/>
          </a:prstGeom>
          <a:noFill/>
          <a:ln w="9525">
            <a:noFill/>
          </a:ln>
        </p:spPr>
        <p:txBody>
          <a:bodyPr>
            <a:spAutoFit/>
          </a:bodyPr>
          <a:p>
            <a:r>
              <a:rPr lang="en-US" altLang="zh-CN" sz="3200">
                <a:latin typeface="Times New Roman" panose="02020603050405020304" pitchFamily="18" charset="0"/>
              </a:rPr>
              <a:t>1.</a:t>
            </a:r>
            <a:r>
              <a:rPr lang="zh-CN" altLang="en-US" sz="3200" dirty="0">
                <a:latin typeface="Times New Roman" panose="02020603050405020304" pitchFamily="18" charset="0"/>
              </a:rPr>
              <a:t>自动油水滤器</a:t>
            </a:r>
            <a:r>
              <a:rPr lang="en-US" altLang="zh-CN" sz="3200">
                <a:latin typeface="Times New Roman" panose="02020603050405020304" pitchFamily="18" charset="0"/>
              </a:rPr>
              <a:t>,</a:t>
            </a:r>
            <a:r>
              <a:rPr lang="zh-CN" altLang="en-US" sz="3200" dirty="0">
                <a:latin typeface="Times New Roman" panose="02020603050405020304" pitchFamily="18" charset="0"/>
              </a:rPr>
              <a:t>及时清理油水器中滤出的油</a:t>
            </a:r>
            <a:endParaRPr lang="zh-CN" altLang="en-US" sz="3200" dirty="0">
              <a:latin typeface="Times New Roman" panose="02020603050405020304" pitchFamily="18" charset="0"/>
            </a:endParaRPr>
          </a:p>
        </p:txBody>
      </p:sp>
      <p:sp>
        <p:nvSpPr>
          <p:cNvPr id="143387" name="文本框 143386"/>
          <p:cNvSpPr txBox="1"/>
          <p:nvPr/>
        </p:nvSpPr>
        <p:spPr>
          <a:xfrm>
            <a:off x="900113" y="2276475"/>
            <a:ext cx="7273925" cy="579438"/>
          </a:xfrm>
          <a:prstGeom prst="rect">
            <a:avLst/>
          </a:prstGeom>
          <a:noFill/>
          <a:ln w="9525">
            <a:noFill/>
          </a:ln>
        </p:spPr>
        <p:txBody>
          <a:bodyPr>
            <a:spAutoFit/>
          </a:bodyPr>
          <a:p>
            <a:pPr>
              <a:spcBef>
                <a:spcPct val="50000"/>
              </a:spcBef>
            </a:pPr>
            <a:r>
              <a:rPr lang="en-US" altLang="zh-CN" sz="3200">
                <a:latin typeface="Arial" panose="020B0604020202020204" pitchFamily="34" charset="0"/>
              </a:rPr>
              <a:t>2.</a:t>
            </a:r>
            <a:r>
              <a:rPr lang="zh-CN" altLang="en-US" sz="3200" dirty="0">
                <a:latin typeface="Arial" panose="020B0604020202020204" pitchFamily="34" charset="0"/>
              </a:rPr>
              <a:t>清除机床主轴孔尾部切屑 </a:t>
            </a:r>
            <a:endParaRPr lang="zh-CN" altLang="en-US" sz="3200" dirty="0">
              <a:latin typeface="Arial" panose="020B0604020202020204" pitchFamily="34" charset="0"/>
            </a:endParaRPr>
          </a:p>
        </p:txBody>
      </p:sp>
      <p:sp>
        <p:nvSpPr>
          <p:cNvPr id="143388" name="文本框 143387"/>
          <p:cNvSpPr txBox="1"/>
          <p:nvPr/>
        </p:nvSpPr>
        <p:spPr>
          <a:xfrm>
            <a:off x="900113" y="2997200"/>
            <a:ext cx="7632700" cy="579438"/>
          </a:xfrm>
          <a:prstGeom prst="rect">
            <a:avLst/>
          </a:prstGeom>
          <a:noFill/>
          <a:ln w="9525">
            <a:noFill/>
          </a:ln>
        </p:spPr>
        <p:txBody>
          <a:bodyPr>
            <a:spAutoFit/>
          </a:bodyPr>
          <a:p>
            <a:pPr>
              <a:spcBef>
                <a:spcPct val="50000"/>
              </a:spcBef>
            </a:pPr>
            <a:r>
              <a:rPr lang="en-US" altLang="zh-CN" sz="3200">
                <a:latin typeface="Arial" panose="020B0604020202020204" pitchFamily="34" charset="0"/>
              </a:rPr>
              <a:t>3.</a:t>
            </a:r>
            <a:r>
              <a:rPr lang="zh-CN" altLang="en-US" sz="3200" dirty="0">
                <a:latin typeface="Arial" panose="020B0604020202020204" pitchFamily="34" charset="0"/>
              </a:rPr>
              <a:t>清洗冷却液过滤网 </a:t>
            </a:r>
            <a:endParaRPr lang="zh-CN" altLang="en-US" sz="3200" dirty="0">
              <a:latin typeface="Arial" panose="020B0604020202020204" pitchFamily="34" charset="0"/>
            </a:endParaRPr>
          </a:p>
        </p:txBody>
      </p:sp>
      <p:sp>
        <p:nvSpPr>
          <p:cNvPr id="143389" name="文本框 143388"/>
          <p:cNvSpPr txBox="1"/>
          <p:nvPr/>
        </p:nvSpPr>
        <p:spPr>
          <a:xfrm>
            <a:off x="900113" y="3644900"/>
            <a:ext cx="7272337" cy="579438"/>
          </a:xfrm>
          <a:prstGeom prst="rect">
            <a:avLst/>
          </a:prstGeom>
          <a:noFill/>
          <a:ln w="9525">
            <a:noFill/>
          </a:ln>
        </p:spPr>
        <p:txBody>
          <a:bodyPr>
            <a:spAutoFit/>
          </a:bodyPr>
          <a:p>
            <a:pPr>
              <a:spcBef>
                <a:spcPct val="50000"/>
              </a:spcBef>
            </a:pPr>
            <a:r>
              <a:rPr lang="en-US" altLang="zh-CN" sz="3200">
                <a:latin typeface="Arial" panose="020B0604020202020204" pitchFamily="34" charset="0"/>
              </a:rPr>
              <a:t>4.</a:t>
            </a:r>
            <a:r>
              <a:rPr lang="zh-CN" altLang="en-US" sz="3200" dirty="0">
                <a:latin typeface="Arial" panose="020B0604020202020204" pitchFamily="34" charset="0"/>
              </a:rPr>
              <a:t>清理冷却液切屑筐（</a:t>
            </a:r>
            <a:r>
              <a:rPr lang="en-US" altLang="zh-CN" sz="3200">
                <a:latin typeface="Arial" panose="020B0604020202020204" pitchFamily="34" charset="0"/>
              </a:rPr>
              <a:t>HAAS</a:t>
            </a:r>
            <a:r>
              <a:rPr lang="zh-CN" altLang="en-US" sz="3200" dirty="0">
                <a:latin typeface="Arial" panose="020B0604020202020204" pitchFamily="34" charset="0"/>
              </a:rPr>
              <a:t>）</a:t>
            </a:r>
            <a:endParaRPr lang="zh-CN" altLang="en-US" sz="3200">
              <a:latin typeface="Arial" panose="020B0604020202020204" pitchFamily="34" charset="0"/>
            </a:endParaRPr>
          </a:p>
        </p:txBody>
      </p:sp>
      <p:sp>
        <p:nvSpPr>
          <p:cNvPr id="143390" name="文本框 143389"/>
          <p:cNvSpPr txBox="1"/>
          <p:nvPr/>
        </p:nvSpPr>
        <p:spPr>
          <a:xfrm>
            <a:off x="900113" y="4437063"/>
            <a:ext cx="6913562" cy="579437"/>
          </a:xfrm>
          <a:prstGeom prst="rect">
            <a:avLst/>
          </a:prstGeom>
          <a:noFill/>
          <a:ln w="9525">
            <a:noFill/>
          </a:ln>
        </p:spPr>
        <p:txBody>
          <a:bodyPr>
            <a:spAutoFit/>
          </a:bodyPr>
          <a:p>
            <a:pPr>
              <a:spcBef>
                <a:spcPct val="50000"/>
              </a:spcBef>
            </a:pPr>
            <a:r>
              <a:rPr lang="en-US" altLang="zh-CN" sz="3200">
                <a:latin typeface="Arial" panose="020B0604020202020204" pitchFamily="34" charset="0"/>
              </a:rPr>
              <a:t>5.</a:t>
            </a:r>
            <a:r>
              <a:rPr lang="zh-CN" altLang="en-US" sz="3200" dirty="0">
                <a:latin typeface="Arial" panose="020B0604020202020204" pitchFamily="34" charset="0"/>
              </a:rPr>
              <a:t>清洗电控箱空气滤清器 </a:t>
            </a:r>
            <a:endParaRPr lang="zh-CN" altLang="en-US" sz="3200">
              <a:latin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标题 145409"/>
          <p:cNvSpPr>
            <a:spLocks noGrp="1" noRot="1"/>
          </p:cNvSpPr>
          <p:nvPr>
            <p:ph type="title"/>
          </p:nvPr>
        </p:nvSpPr>
        <p:spPr>
          <a:ln/>
        </p:spPr>
        <p:txBody>
          <a:bodyPr anchor="ctr" anchorCtr="0"/>
          <a:p>
            <a:r>
              <a:rPr lang="zh-CN" altLang="en-US" dirty="0"/>
              <a:t>每半年检查内容及要求</a:t>
            </a:r>
            <a:endParaRPr lang="zh-CN" altLang="en-US" dirty="0"/>
          </a:p>
        </p:txBody>
      </p:sp>
      <p:sp>
        <p:nvSpPr>
          <p:cNvPr id="145411" name="文本占位符 145410"/>
          <p:cNvSpPr>
            <a:spLocks noGrp="1" noRot="1"/>
          </p:cNvSpPr>
          <p:nvPr>
            <p:ph type="body" idx="1"/>
          </p:nvPr>
        </p:nvSpPr>
        <p:spPr>
          <a:xfrm>
            <a:off x="250825" y="1916113"/>
            <a:ext cx="8540750" cy="4194175"/>
          </a:xfrm>
          <a:ln/>
        </p:spPr>
        <p:txBody>
          <a:bodyPr/>
          <a:p>
            <a:pPr>
              <a:lnSpc>
                <a:spcPct val="90000"/>
              </a:lnSpc>
            </a:pPr>
            <a:r>
              <a:rPr lang="en-US" altLang="zh-CN"/>
              <a:t>1.</a:t>
            </a:r>
            <a:r>
              <a:rPr lang="zh-CN" altLang="en-US" dirty="0"/>
              <a:t>液压油路	清洁液压油箱中的吸滤 ，清洁润滑液油箱 。</a:t>
            </a:r>
            <a:endParaRPr lang="zh-CN" altLang="en-US" dirty="0"/>
          </a:p>
          <a:p>
            <a:pPr>
              <a:lnSpc>
                <a:spcPct val="90000"/>
              </a:lnSpc>
            </a:pPr>
            <a:r>
              <a:rPr lang="en-US" altLang="zh-CN"/>
              <a:t>2.</a:t>
            </a:r>
            <a:r>
              <a:rPr lang="zh-CN" altLang="en-US" dirty="0"/>
              <a:t>冷却液     更换冷却液并彻底清洗冷液箱；</a:t>
            </a:r>
            <a:r>
              <a:rPr lang="en-US" altLang="zh-CN"/>
              <a:t>SL2500</a:t>
            </a:r>
            <a:r>
              <a:rPr lang="zh-CN" altLang="en-US" dirty="0"/>
              <a:t>为三个月一换</a:t>
            </a:r>
            <a:endParaRPr lang="zh-CN" altLang="en-US" dirty="0"/>
          </a:p>
          <a:p>
            <a:pPr>
              <a:lnSpc>
                <a:spcPct val="90000"/>
              </a:lnSpc>
            </a:pPr>
            <a:r>
              <a:rPr lang="en-US" altLang="zh-CN"/>
              <a:t>3.</a:t>
            </a:r>
            <a:r>
              <a:rPr lang="zh-CN" altLang="en-US" dirty="0"/>
              <a:t>油路	检查全部软管及润滑管道有无断裂。</a:t>
            </a:r>
            <a:endParaRPr lang="zh-CN" altLang="en-US" dirty="0"/>
          </a:p>
          <a:p>
            <a:pPr>
              <a:lnSpc>
                <a:spcPct val="90000"/>
              </a:lnSpc>
            </a:pPr>
            <a:r>
              <a:rPr lang="en-US" altLang="zh-CN"/>
              <a:t>4.</a:t>
            </a:r>
            <a:r>
              <a:rPr lang="zh-CN" altLang="en-US" dirty="0"/>
              <a:t>清洁风扇   保持各通风口排风正常。</a:t>
            </a:r>
            <a:endParaRPr lang="zh-CN" altLang="en-US" dirty="0"/>
          </a:p>
          <a:p>
            <a:pPr>
              <a:lnSpc>
                <a:spcPct val="90000"/>
              </a:lnSpc>
            </a:pPr>
            <a:r>
              <a:rPr lang="en-US" altLang="zh-CN" sz="3600">
                <a:latin typeface="宋体" panose="02010600030101010101" pitchFamily="2" charset="-122"/>
              </a:rPr>
              <a:t>5.</a:t>
            </a:r>
            <a:r>
              <a:rPr lang="zh-CN" altLang="en-US" sz="3600" dirty="0">
                <a:latin typeface="宋体" panose="02010600030101010101" pitchFamily="2" charset="-122"/>
              </a:rPr>
              <a:t>检查、添加</a:t>
            </a:r>
            <a:r>
              <a:rPr lang="en-US" altLang="zh-CN" sz="3600">
                <a:latin typeface="宋体" panose="02010600030101010101" pitchFamily="2" charset="-122"/>
              </a:rPr>
              <a:t>A</a:t>
            </a:r>
            <a:r>
              <a:rPr lang="zh-CN" altLang="en-US" sz="3600" dirty="0">
                <a:latin typeface="宋体" panose="02010600030101010101" pitchFamily="2" charset="-122"/>
              </a:rPr>
              <a:t>轴和主轴变速箱油</a:t>
            </a:r>
            <a:endParaRPr lang="zh-CN" altLang="en-US" dirty="0"/>
          </a:p>
          <a:p>
            <a:pPr>
              <a:lnSpc>
                <a:spcPct val="90000"/>
              </a:lnSpc>
            </a:pPr>
            <a:endParaRPr lang="zh-CN" altLang="en-US" dirty="0"/>
          </a:p>
          <a:p>
            <a:pPr>
              <a:lnSpc>
                <a:spcPct val="90000"/>
              </a:lnSpc>
              <a:buNone/>
            </a:pPr>
            <a:endParaRPr lang="zh-CN" alt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标题 146433"/>
          <p:cNvSpPr>
            <a:spLocks noGrp="1" noRot="1"/>
          </p:cNvSpPr>
          <p:nvPr>
            <p:ph type="title"/>
          </p:nvPr>
        </p:nvSpPr>
        <p:spPr>
          <a:ln/>
        </p:spPr>
        <p:txBody>
          <a:bodyPr anchor="ctr" anchorCtr="0"/>
          <a:p>
            <a:r>
              <a:rPr lang="zh-CN" altLang="en-US" sz="4800" dirty="0"/>
              <a:t>每年检查内容及要求</a:t>
            </a:r>
            <a:endParaRPr lang="zh-CN" altLang="en-US" sz="4800" dirty="0"/>
          </a:p>
        </p:txBody>
      </p:sp>
      <p:sp>
        <p:nvSpPr>
          <p:cNvPr id="146435" name="文本占位符 146434"/>
          <p:cNvSpPr>
            <a:spLocks noGrp="1" noRot="1"/>
          </p:cNvSpPr>
          <p:nvPr>
            <p:ph type="body" idx="1"/>
          </p:nvPr>
        </p:nvSpPr>
        <p:spPr>
          <a:xfrm>
            <a:off x="301625" y="1905000"/>
            <a:ext cx="8540750" cy="5845175"/>
          </a:xfrm>
          <a:ln/>
        </p:spPr>
        <p:txBody>
          <a:bodyPr/>
          <a:p>
            <a:r>
              <a:rPr lang="zh-CN" altLang="en-US" dirty="0"/>
              <a:t>更换电池：锂电池 </a:t>
            </a:r>
            <a:r>
              <a:rPr lang="en-US" altLang="zh-CN"/>
              <a:t>2CR5 6V 1300mAh</a:t>
            </a:r>
            <a:r>
              <a:rPr lang="zh-CN" altLang="en-US" dirty="0"/>
              <a:t>（</a:t>
            </a:r>
            <a:r>
              <a:rPr lang="en-US" altLang="zh-CN"/>
              <a:t>SL2500</a:t>
            </a:r>
            <a:r>
              <a:rPr lang="zh-CN" altLang="en-US" dirty="0"/>
              <a:t>）</a:t>
            </a:r>
            <a:endParaRPr lang="zh-CN" altLang="en-US" dirty="0"/>
          </a:p>
          <a:p>
            <a:r>
              <a:rPr lang="zh-CN" altLang="en-US" dirty="0"/>
              <a:t>检查和更换滑动密封件 （</a:t>
            </a:r>
            <a:r>
              <a:rPr lang="en-US" altLang="zh-CN"/>
              <a:t>SL2500</a:t>
            </a:r>
            <a:r>
              <a:rPr lang="zh-CN" altLang="en-US" dirty="0"/>
              <a:t>）</a:t>
            </a:r>
            <a:endParaRPr lang="zh-CN" altLang="en-US" dirty="0"/>
          </a:p>
          <a:p>
            <a:r>
              <a:rPr lang="zh-CN" altLang="en-US" dirty="0"/>
              <a:t>更换变速箱油（</a:t>
            </a:r>
            <a:r>
              <a:rPr lang="en-US" altLang="zh-CN"/>
              <a:t>HAAS</a:t>
            </a:r>
            <a:r>
              <a:rPr lang="zh-CN" altLang="en-US" dirty="0"/>
              <a:t>）</a:t>
            </a:r>
            <a:endParaRPr lang="zh-CN" altLang="en-US" dirty="0"/>
          </a:p>
          <a:p>
            <a:r>
              <a:rPr lang="zh-CN" altLang="en-US" dirty="0"/>
              <a:t>清除滤油器沉淀（</a:t>
            </a:r>
            <a:r>
              <a:rPr lang="en-US" altLang="zh-CN"/>
              <a:t>HAAS</a:t>
            </a:r>
            <a:r>
              <a:rPr lang="zh-CN" altLang="en-US" dirty="0"/>
              <a:t>）</a:t>
            </a:r>
            <a:endParaRPr lang="zh-CN" altLang="en-US" dirty="0"/>
          </a:p>
          <a:p>
            <a:r>
              <a:rPr lang="zh-CN" altLang="en-US" dirty="0"/>
              <a:t>更换空气过滤器（</a:t>
            </a:r>
            <a:r>
              <a:rPr lang="en-US" altLang="zh-CN"/>
              <a:t>HAAS</a:t>
            </a:r>
            <a:r>
              <a:rPr lang="zh-CN" altLang="en-US" dirty="0"/>
              <a:t>二年）</a:t>
            </a:r>
            <a:endParaRPr lang="zh-CN" altLang="en-US" dirty="0"/>
          </a:p>
          <a:p>
            <a:pPr>
              <a:buNone/>
            </a:pPr>
            <a:endParaRPr lang="zh-CN" altLang="en-US" sz="3600" dirty="0">
              <a:latin typeface="宋体" panose="02010600030101010101" pitchFamily="2" charset="-122"/>
            </a:endParaRPr>
          </a:p>
        </p:txBody>
      </p:sp>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诗情画意">
  <a:themeElements>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5FBE"/>
        </a:dk1>
        <a:lt1>
          <a:srgbClr val="FFFFDD"/>
        </a:lt1>
        <a:dk2>
          <a:srgbClr val="2C5884"/>
        </a:dk2>
        <a:lt2>
          <a:srgbClr val="C0C0C0"/>
        </a:lt2>
        <a:accent1>
          <a:srgbClr val="E9F7FF"/>
        </a:accent1>
        <a:accent2>
          <a:srgbClr val="F89400"/>
        </a:accent2>
        <a:accent3>
          <a:srgbClr val="FFFFEB"/>
        </a:accent3>
        <a:accent4>
          <a:srgbClr val="0051A3"/>
        </a:accent4>
        <a:accent5>
          <a:srgbClr val="F2FAFF"/>
        </a:accent5>
        <a:accent6>
          <a:srgbClr val="DE84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
        <a:dk1>
          <a:srgbClr val="5D5D8B"/>
        </a:dk1>
        <a:lt1>
          <a:srgbClr val="DAEADE"/>
        </a:lt1>
        <a:dk2>
          <a:srgbClr val="A25269"/>
        </a:dk2>
        <a:lt2>
          <a:srgbClr val="C0C0C0"/>
        </a:lt2>
        <a:accent1>
          <a:srgbClr val="FFFFDD"/>
        </a:accent1>
        <a:accent2>
          <a:srgbClr val="3399FF"/>
        </a:accent2>
        <a:accent3>
          <a:srgbClr val="E9F2EB"/>
        </a:accent3>
        <a:accent4>
          <a:srgbClr val="4F4F77"/>
        </a:accent4>
        <a:accent5>
          <a:srgbClr val="FFFFEB"/>
        </a:accent5>
        <a:accent6>
          <a:srgbClr val="2D89E5"/>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
        <a:dk1>
          <a:srgbClr val="006666"/>
        </a:dk1>
        <a:lt1>
          <a:srgbClr val="CCECFF"/>
        </a:lt1>
        <a:dk2>
          <a:srgbClr val="336699"/>
        </a:dk2>
        <a:lt2>
          <a:srgbClr val="C0C0C0"/>
        </a:lt2>
        <a:accent1>
          <a:srgbClr val="FFFFCC"/>
        </a:accent1>
        <a:accent2>
          <a:srgbClr val="FF6600"/>
        </a:accent2>
        <a:accent3>
          <a:srgbClr val="E2F4FF"/>
        </a:accent3>
        <a:accent4>
          <a:srgbClr val="005757"/>
        </a:accent4>
        <a:accent5>
          <a:srgbClr val="FFFFE2"/>
        </a:accent5>
        <a:accent6>
          <a:srgbClr val="E55B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
        <a:dk1>
          <a:srgbClr val="0033CC"/>
        </a:dk1>
        <a:lt1>
          <a:srgbClr val="FFE9E9"/>
        </a:lt1>
        <a:dk2>
          <a:srgbClr val="000000"/>
        </a:dk2>
        <a:lt2>
          <a:srgbClr val="C0C0C0"/>
        </a:lt2>
        <a:accent1>
          <a:srgbClr val="D5E5DB"/>
        </a:accent1>
        <a:accent2>
          <a:srgbClr val="3366FF"/>
        </a:accent2>
        <a:accent3>
          <a:srgbClr val="FFF2F2"/>
        </a:accent3>
        <a:accent4>
          <a:srgbClr val="002AAF"/>
        </a:accent4>
        <a:accent5>
          <a:srgbClr val="E6EFEA"/>
        </a:accent5>
        <a:accent6>
          <a:srgbClr val="2D5BE5"/>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
        <a:dk1>
          <a:srgbClr val="336699"/>
        </a:dk1>
        <a:lt1>
          <a:srgbClr val="F4E9E0"/>
        </a:lt1>
        <a:dk2>
          <a:srgbClr val="DC5900"/>
        </a:dk2>
        <a:lt2>
          <a:srgbClr val="C0C0C0"/>
        </a:lt2>
        <a:accent1>
          <a:srgbClr val="E4E4E4"/>
        </a:accent1>
        <a:accent2>
          <a:srgbClr val="3399FF"/>
        </a:accent2>
        <a:accent3>
          <a:srgbClr val="F8F2ED"/>
        </a:accent3>
        <a:accent4>
          <a:srgbClr val="2A5783"/>
        </a:accent4>
        <a:accent5>
          <a:srgbClr val="EFEFEF"/>
        </a:accent5>
        <a:accent6>
          <a:srgbClr val="2D89E5"/>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
        <a:dk1>
          <a:srgbClr val="CC3300"/>
        </a:dk1>
        <a:lt1>
          <a:srgbClr val="E5E5FF"/>
        </a:lt1>
        <a:dk2>
          <a:srgbClr val="565680"/>
        </a:dk2>
        <a:lt2>
          <a:srgbClr val="C0C0C0"/>
        </a:lt2>
        <a:accent1>
          <a:srgbClr val="E6E4EC"/>
        </a:accent1>
        <a:accent2>
          <a:srgbClr val="0066CC"/>
        </a:accent2>
        <a:accent3>
          <a:srgbClr val="EFEFFF"/>
        </a:accent3>
        <a:accent4>
          <a:srgbClr val="AF2A00"/>
        </a:accent4>
        <a:accent5>
          <a:srgbClr val="F0EFF4"/>
        </a:accent5>
        <a:accent6>
          <a:srgbClr val="005BB7"/>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
        <a:dk1>
          <a:srgbClr val="000099"/>
        </a:dk1>
        <a:lt1>
          <a:srgbClr val="FFE2C5"/>
        </a:lt1>
        <a:dk2>
          <a:srgbClr val="007D7A"/>
        </a:dk2>
        <a:lt2>
          <a:srgbClr val="C0C0C0"/>
        </a:lt2>
        <a:accent1>
          <a:srgbClr val="EAEAEA"/>
        </a:accent1>
        <a:accent2>
          <a:srgbClr val="B26EB4"/>
        </a:accent2>
        <a:accent3>
          <a:srgbClr val="FFEEDE"/>
        </a:accent3>
        <a:accent4>
          <a:srgbClr val="000083"/>
        </a:accent4>
        <a:accent5>
          <a:srgbClr val="F2F2F2"/>
        </a:accent5>
        <a:accent6>
          <a:srgbClr val="9F62A1"/>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演示文稿1</Template>
  <TotalTime>0</TotalTime>
  <Words>8623</Words>
  <Application>WPS 演示</Application>
  <PresentationFormat>在屏幕上显示</PresentationFormat>
  <Paragraphs>1121</Paragraphs>
  <Slides>58</Slides>
  <Notes>1</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3</vt:i4>
      </vt:variant>
      <vt:variant>
        <vt:lpstr>幻灯片标题</vt:lpstr>
      </vt:variant>
      <vt:variant>
        <vt:i4>58</vt:i4>
      </vt:variant>
    </vt:vector>
  </HeadingPairs>
  <TitlesOfParts>
    <vt:vector size="75" baseType="lpstr">
      <vt:lpstr>Arial</vt:lpstr>
      <vt:lpstr>宋体</vt:lpstr>
      <vt:lpstr>Wingdings</vt:lpstr>
      <vt:lpstr>Times New Roman</vt:lpstr>
      <vt:lpstr>隶书</vt:lpstr>
      <vt:lpstr>微软雅黑</vt:lpstr>
      <vt:lpstr>Arial Narrow</vt:lpstr>
      <vt:lpstr>楷体_GB2312</vt:lpstr>
      <vt:lpstr>新宋体</vt:lpstr>
      <vt:lpstr>Arial Unicode MS</vt:lpstr>
      <vt:lpstr>楷体</vt:lpstr>
      <vt:lpstr>汉仪旗黑-85S</vt:lpstr>
      <vt:lpstr>黑体</vt:lpstr>
      <vt:lpstr>诗情画意</vt:lpstr>
      <vt:lpstr>AutoCAD-r13</vt:lpstr>
      <vt:lpstr>AutoCAD-r13</vt:lpstr>
      <vt:lpstr>AutoCAD-r13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aes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没有幻灯片标题</dc:title>
  <dc:creator>yf</dc:creator>
  <cp:lastModifiedBy>little fairy</cp:lastModifiedBy>
  <cp:revision>235</cp:revision>
  <dcterms:created xsi:type="dcterms:W3CDTF">2002-12-16T01:43:32Z</dcterms:created>
  <dcterms:modified xsi:type="dcterms:W3CDTF">2024-02-21T07:53:52Z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DD1E68C58F954B1883892B0CF71F47CB_13</vt:lpwstr>
  </property>
  <property fmtid="{D5CDD505-2E9C-101B-9397-08002B2CF9AE}" pid="3" name="KSOProductBuildVer">
    <vt:lpwstr>2052-12.1.0.16388</vt:lpwstr>
  </property>
</Properties>
</file>