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2"/>
  </p:handoutMasterIdLst>
  <p:sldIdLst>
    <p:sldId id="334" r:id="rId3"/>
    <p:sldId id="396" r:id="rId5"/>
    <p:sldId id="338" r:id="rId6"/>
    <p:sldId id="264" r:id="rId7"/>
    <p:sldId id="343" r:id="rId8"/>
    <p:sldId id="265" r:id="rId9"/>
    <p:sldId id="335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2" r:id="rId35"/>
    <p:sldId id="303" r:id="rId36"/>
    <p:sldId id="304" r:id="rId37"/>
    <p:sldId id="305" r:id="rId38"/>
    <p:sldId id="306" r:id="rId39"/>
    <p:sldId id="307" r:id="rId40"/>
    <p:sldId id="309" r:id="rId41"/>
    <p:sldId id="310" r:id="rId42"/>
    <p:sldId id="311" r:id="rId43"/>
    <p:sldId id="312" r:id="rId44"/>
    <p:sldId id="313" r:id="rId45"/>
    <p:sldId id="315" r:id="rId46"/>
    <p:sldId id="316" r:id="rId47"/>
    <p:sldId id="317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98" r:id="rId61"/>
  </p:sldIdLst>
  <p:sldSz cx="12192000" cy="6858000"/>
  <p:notesSz cx="6858000" cy="9144000"/>
  <p:custDataLst>
    <p:tags r:id="rId6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933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24"/>
      </p:cViewPr>
      <p:guideLst>
        <p:guide orient="horz" pos="2160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gs" Target="tags/tag19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幻灯片图像占位符 19968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9683" name="文本占位符 19968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085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8547" name="文本占位符 10854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126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12643" name="文本占位符 112642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105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endParaRPr lang="en-US" altLang="zh-TW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幻灯片图像占位符 20172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1731" name="文本占位符 2017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幻灯片图像占位符 2027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2755" name="文本占位符 2027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1468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14691" name="文本占位符 11469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218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幻灯片图像占位符 2037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3779" name="文本占位符 2037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幻灯片图像占位符 2048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03" name="文本占位符 2048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730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3059" name="文本占位符 1730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7510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5107" name="文本占位符 1751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2390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幻灯片图像占位符 2058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5827" name="文本占位符 2058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259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25955" name="文本占位符 12595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280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28003" name="文本占位符 128002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  <a:endParaRPr lang="en-US" altLang="zh-TW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幻灯片图像占位符 1597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9747" name="文本占位符 1597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幻灯片图像占位符 1781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8179" name="文本占位符 17817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幻灯片图像占位符 180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0227" name="文本占位符 180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300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幻灯片图像占位符 19456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63" name="文本占位符 1945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幻灯片图像占位符 208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8899" name="文本占位符 208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幻灯片图像占位符 209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9923" name="文本占位符 209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幻灯片图像占位符 14028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0291" name="文本占位符 14029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幻灯片图像占位符 1341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34147" name="文本占位符 134146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  <a:endParaRPr lang="en-US" altLang="zh-TW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幻灯片图像占位符 184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23" name="文本占位符 1843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幻灯片图像占位符 186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6371" name="文本占位符 186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幻灯片图像占位符 188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8419" name="文本占位符 188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幻灯片图像占位符 2109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0947" name="文本占位符 2109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361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6195" name="文本占位符 13619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3824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38243" name="文本占位符 138242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幻灯片图像占位符 1976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7635" name="文本占位符 1976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幻灯片图像占位符 147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7459" name="文本占位符 147458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4336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963" y="676275"/>
            <a:ext cx="6142037" cy="3455988"/>
          </a:xfrm>
        </p:spPr>
      </p:sp>
      <p:sp>
        <p:nvSpPr>
          <p:cNvPr id="143363" name="文本占位符 143362"/>
          <p:cNvSpPr>
            <a:spLocks noGrp="1"/>
          </p:cNvSpPr>
          <p:nvPr>
            <p:ph type="body" idx="1"/>
          </p:nvPr>
        </p:nvSpPr>
        <p:spPr>
          <a:xfrm>
            <a:off x="898525" y="4359275"/>
            <a:ext cx="5011738" cy="4133850"/>
          </a:xfrm>
        </p:spPr>
        <p:txBody>
          <a:bodyPr vert="horz" wrap="square" lIns="89951" tIns="44976" rIns="89951" bIns="44976" anchor="t"/>
          <a:lstStyle/>
          <a:p>
            <a:pPr lvl="0"/>
            <a:r>
              <a:rPr lang="en-US" altLang="zh-TW" dirty="0" err="1"/>
              <a:t>Client cited in this case study is Commonwealth Edison.  Contact Bob Krzywicki</a:t>
            </a:r>
            <a:r>
              <a:rPr lang="en-US" altLang="zh-TW"/>
              <a:t> for additional information on the engagement with Commonwealth Edison.  Please also review the Commonwealth Edison case study for additional details.</a:t>
            </a:r>
            <a:endParaRPr lang="en-US" altLang="zh-TW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幻灯片图像占位符 19046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0467" name="文本占位符 1904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幻灯片图像占位符 145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45411" name="文本占位符 145410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幻灯片图像占位符 2140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4019" name="文本占位符 214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幻灯片图像占位符 21811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8115" name="文本占位符 2181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幻灯片图像占位符 156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6238" y="682625"/>
            <a:ext cx="6065837" cy="3413125"/>
          </a:xfrm>
        </p:spPr>
      </p:sp>
      <p:sp>
        <p:nvSpPr>
          <p:cNvPr id="156675" name="文本占位符 156674"/>
          <p:cNvSpPr>
            <a:spLocks noGrp="1"/>
          </p:cNvSpPr>
          <p:nvPr>
            <p:ph type="body" idx="1"/>
          </p:nvPr>
        </p:nvSpPr>
        <p:spPr>
          <a:xfrm>
            <a:off x="909638" y="4324350"/>
            <a:ext cx="4999037" cy="4097338"/>
          </a:xfrm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013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8913" y="649288"/>
            <a:ext cx="6791325" cy="3821112"/>
          </a:xfrm>
        </p:spPr>
      </p:sp>
      <p:sp>
        <p:nvSpPr>
          <p:cNvPr id="2" name="灯片编号占位符 1"/>
          <p:cNvSpPr>
            <a:spLocks noGrp="1"/>
          </p:cNvSpPr>
          <p:nvPr>
            <p:ph type="sldNum" sz="quarter" idx="1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034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3427" name="文本占位符 103426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054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2900" y="679450"/>
            <a:ext cx="6157913" cy="3465513"/>
          </a:xfrm>
        </p:spPr>
      </p:sp>
      <p:sp>
        <p:nvSpPr>
          <p:cNvPr id="105475" name="文本占位符 105474"/>
          <p:cNvSpPr>
            <a:spLocks noGrp="1"/>
          </p:cNvSpPr>
          <p:nvPr>
            <p:ph type="body" idx="1"/>
          </p:nvPr>
        </p:nvSpPr>
        <p:spPr>
          <a:xfrm>
            <a:off x="900113" y="4371975"/>
            <a:ext cx="5038725" cy="4073525"/>
          </a:xfrm>
        </p:spPr>
        <p:txBody>
          <a:bodyPr vert="horz" wrap="square" lIns="90987" tIns="45494" rIns="90987" bIns="45494" anchor="t"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幻灯片图像占位符 198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8659" name="文本占位符 198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TW" altLang="en-US" sz="1200" dirty="0"/>
            </a:fld>
            <a:endParaRPr lang="zh-TW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4" y="214313"/>
            <a:ext cx="10390716" cy="146208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endParaRPr lang="zh-TW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-1"/>
            <a:ext cx="12192000" cy="1515291"/>
          </a:xfrm>
          <a:prstGeom prst="rect">
            <a:avLst/>
          </a:prstGeom>
          <a:solidFill>
            <a:srgbClr val="487A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5"/>
          <p:cNvSpPr txBox="1"/>
          <p:nvPr userDrawn="1"/>
        </p:nvSpPr>
        <p:spPr>
          <a:xfrm>
            <a:off x="655092" y="1024859"/>
            <a:ext cx="165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Contents Page</a:t>
            </a:r>
            <a:endParaRPr lang="zh-CN" altLang="en-US" sz="1600" dirty="0">
              <a:solidFill>
                <a:schemeClr val="bg1"/>
              </a:solidFill>
              <a:latin typeface="Agency FB" panose="020B0503020202020204" pitchFamily="34" charset="0"/>
              <a:ea typeface="Adobe 宋体 Std L" panose="02020300000000000000" pitchFamily="18" charset="-122"/>
            </a:endParaRPr>
          </a:p>
        </p:txBody>
      </p:sp>
      <p:sp>
        <p:nvSpPr>
          <p:cNvPr id="6" name="文本框 13"/>
          <p:cNvSpPr txBox="1"/>
          <p:nvPr userDrawn="1"/>
        </p:nvSpPr>
        <p:spPr>
          <a:xfrm>
            <a:off x="655092" y="584329"/>
            <a:ext cx="1655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ea typeface="微软雅黑" panose="020B0503020204020204" charset="-122"/>
              </a:rPr>
              <a:t>目录页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968500" y="2643565"/>
            <a:ext cx="8255000" cy="3115885"/>
            <a:chOff x="2324100" y="2762250"/>
            <a:chExt cx="7503160" cy="2832100"/>
          </a:xfrm>
          <a:solidFill>
            <a:srgbClr val="487AB5"/>
          </a:solidFill>
        </p:grpSpPr>
        <p:sp>
          <p:nvSpPr>
            <p:cNvPr id="21" name="六边形 20"/>
            <p:cNvSpPr/>
            <p:nvPr/>
          </p:nvSpPr>
          <p:spPr>
            <a:xfrm>
              <a:off x="3650848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触目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可及</a:t>
              </a:r>
              <a:endParaRPr lang="zh-CN" altLang="en-US" sz="2800" b="1" dirty="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3650848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培训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宣导</a:t>
              </a:r>
              <a:endParaRPr lang="zh-CN" altLang="en-US" sz="2800" b="1" dirty="0"/>
            </a:p>
          </p:txBody>
        </p:sp>
        <p:sp>
          <p:nvSpPr>
            <p:cNvPr id="23" name="六边形 22"/>
            <p:cNvSpPr/>
            <p:nvPr/>
          </p:nvSpPr>
          <p:spPr>
            <a:xfrm>
              <a:off x="6953653" y="27622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标杆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示范</a:t>
              </a:r>
              <a:endParaRPr lang="zh-CN" altLang="en-US" sz="2800" b="1" dirty="0"/>
            </a:p>
          </p:txBody>
        </p:sp>
        <p:sp>
          <p:nvSpPr>
            <p:cNvPr id="24" name="六边形 23"/>
            <p:cNvSpPr/>
            <p:nvPr/>
          </p:nvSpPr>
          <p:spPr>
            <a:xfrm>
              <a:off x="6953653" y="42608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仪式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强化</a:t>
              </a:r>
              <a:endParaRPr lang="zh-CN" altLang="en-US" sz="2800" b="1" dirty="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23241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成文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入册</a:t>
              </a:r>
              <a:endParaRPr lang="zh-CN" altLang="en-US" sz="2800" b="1" dirty="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8280400" y="3511550"/>
              <a:ext cx="1546860" cy="13335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/>
                <a:t>互动</a:t>
              </a:r>
              <a:endParaRPr lang="en-US" altLang="zh-CN" sz="2800" b="1" dirty="0" smtClean="0"/>
            </a:p>
            <a:p>
              <a:pPr algn="ctr"/>
              <a:r>
                <a:rPr lang="zh-CN" altLang="en-US" sz="2800" b="1" dirty="0" smtClean="0"/>
                <a:t>参与</a:t>
              </a:r>
              <a:endParaRPr lang="zh-CN" altLang="en-US" sz="2800" b="1" dirty="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4977596" y="3251199"/>
              <a:ext cx="2196169" cy="1893249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 smtClean="0"/>
                <a:t>机制</a:t>
              </a:r>
              <a:endParaRPr lang="en-US" altLang="zh-CN" sz="4400" b="1" dirty="0" smtClean="0"/>
            </a:p>
            <a:p>
              <a:pPr algn="ctr"/>
              <a:r>
                <a:rPr lang="zh-CN" altLang="en-US" sz="4400" b="1" dirty="0" smtClean="0"/>
                <a:t>保障</a:t>
              </a:r>
              <a:endParaRPr lang="zh-CN" altLang="en-US" sz="44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0" y="790600"/>
            <a:ext cx="1219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BB6FB-76B8-4FC8-A281-3EDE5E0055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1B887-3BF5-45DF-A7F3-17DABC5A0B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7906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media" Target="../media/media1.wma"/><Relationship Id="rId2" Type="http://schemas.openxmlformats.org/officeDocument/2006/relationships/audio" Target="../media/media1.wma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.png"/><Relationship Id="rId3" Type="http://schemas.openxmlformats.org/officeDocument/2006/relationships/image" Target="../media/image18.jpeg"/><Relationship Id="rId2" Type="http://schemas.openxmlformats.org/officeDocument/2006/relationships/image" Target="../media/image19.w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23.wmf"/><Relationship Id="rId1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23.wmf"/><Relationship Id="rId1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3.xml"/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36.wmf"/><Relationship Id="rId1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.pn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44.jpeg"/></Relationships>
</file>

<file path=ppt/slides/_rels/slide4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5.xml"/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45.wmf"/><Relationship Id="rId1" Type="http://schemas.openxmlformats.org/officeDocument/2006/relationships/oleObject" Target="../embeddings/oleObject7.bin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hyperlink" Target="&#26085;&#24120;&#24037;&#20316;&#35413;&#20272;&#34920;.doc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1.xml"/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.png"/><Relationship Id="rId3" Type="http://schemas.openxmlformats.org/officeDocument/2006/relationships/hyperlink" Target="&#32317;&#20307;&#35413;&#20729;&#32080;&#26524;&#34920;.doc" TargetMode="External"/><Relationship Id="rId2" Type="http://schemas.openxmlformats.org/officeDocument/2006/relationships/image" Target="../media/image45.wmf"/><Relationship Id="rId1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47.wmf"/><Relationship Id="rId1" Type="http://schemas.openxmlformats.org/officeDocument/2006/relationships/oleObject" Target="../embeddings/oleObject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2.png"/><Relationship Id="rId2" Type="http://schemas.openxmlformats.org/officeDocument/2006/relationships/image" Target="../media/image48.wmf"/><Relationship Id="rId1" Type="http://schemas.openxmlformats.org/officeDocument/2006/relationships/oleObject" Target="../embeddings/oleObject1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2.png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50.jpeg"/><Relationship Id="rId4" Type="http://schemas.openxmlformats.org/officeDocument/2006/relationships/tags" Target="../tags/tag16.xml"/><Relationship Id="rId3" Type="http://schemas.openxmlformats.org/officeDocument/2006/relationships/image" Target="../media/image49.jpeg"/><Relationship Id="rId2" Type="http://schemas.openxmlformats.org/officeDocument/2006/relationships/tags" Target="../tags/tag15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483496" y="-116205"/>
            <a:ext cx="5378450" cy="34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Audiomachine - Breath And Life - 呼吸与生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8640" y="-1297940"/>
            <a:ext cx="812544" cy="812837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9019975" y="373848"/>
            <a:ext cx="325990" cy="325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6" name="同心圆 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17555" y="2364575"/>
            <a:ext cx="276942" cy="2769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9" name="同心圆 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95002" y="1193352"/>
            <a:ext cx="386166" cy="3947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2698657" y="1829446"/>
            <a:ext cx="244670" cy="244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9037259" y="1525729"/>
            <a:ext cx="244670" cy="2446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103" name="TextBox 7"/>
          <p:cNvSpPr>
            <a:spLocks noChangeArrowheads="1"/>
          </p:cNvSpPr>
          <p:nvPr/>
        </p:nvSpPr>
        <p:spPr bwMode="auto">
          <a:xfrm>
            <a:off x="0" y="2934970"/>
            <a:ext cx="12192000" cy="1168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70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承包商安全管理全流程介绍</a:t>
            </a:r>
            <a:endParaRPr lang="zh-CN" altLang="en-US" sz="70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2413630" y="4411084"/>
            <a:ext cx="7250746" cy="672106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4" tIns="60946" rIns="121894" bIns="60946"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199788" y="4363546"/>
            <a:ext cx="959802" cy="766194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9" name="圆角矩形 108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110" name="圆角矩形 109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pic>
        <p:nvPicPr>
          <p:cNvPr id="111" name="Picture 2" descr="C:\Users\Administrator\Desktop\手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27486" y="4557299"/>
            <a:ext cx="3945235" cy="3835269"/>
          </a:xfrm>
          <a:prstGeom prst="rect">
            <a:avLst/>
          </a:prstGeom>
          <a:noFill/>
        </p:spPr>
      </p:pic>
      <p:grpSp>
        <p:nvGrpSpPr>
          <p:cNvPr id="31" name="组合 30"/>
          <p:cNvGrpSpPr/>
          <p:nvPr/>
        </p:nvGrpSpPr>
        <p:grpSpPr>
          <a:xfrm>
            <a:off x="9963038" y="852555"/>
            <a:ext cx="976891" cy="9768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6"/>
            </p:custDataLst>
          </p:nvPr>
        </p:nvSpPr>
        <p:spPr>
          <a:xfrm>
            <a:off x="6981190" y="451725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6470230" y="571248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7713345" y="571309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8956460" y="571248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22600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5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66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8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9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7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78691E-6 L 0.575 -4.78691E-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4.93827E-6 L 0.58351 4.93827E-6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8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numSld="999">
                    <p:cTn id="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4"/>
                    </p:tgtEl>
                  </p:cMediaNode>
                </p:audio>
              </p:childTnLst>
            </p:cTn>
          </p:par>
        </p:tnLst>
        <p:bldLst>
          <p:bldP spid="103" grpId="0" bldLvl="0" animBg="1" autoUpdateAnimBg="0"/>
          <p:bldP spid="103" grpId="1" bldLvl="0" animBg="1"/>
          <p:bldP spid="106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8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9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226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65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66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7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68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69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49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7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78691E-6 L 0.575 -4.78691E-6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4.93827E-6 L 0.58351 4.93827E-6 " pathEditMode="relative" rAng="0" ptsTypes="AA">
                                          <p:cBhvr>
                                            <p:cTn id="85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1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049"/>
                                </p:stCondLst>
                                <p:childTnLst>
                                  <p:par>
                                    <p:cTn id="8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mute="1" numSld="999">
                    <p:cTn id="9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4"/>
                    </p:tgtEl>
                  </p:cMediaNode>
                </p:audio>
              </p:childTnLst>
            </p:cTn>
          </p:par>
        </p:tnLst>
        <p:bldLst>
          <p:bldP spid="103" grpId="0" bldLvl="0" animBg="1" autoUpdateAnimBg="0"/>
          <p:bldP spid="103" grpId="1" bldLvl="0" animBg="1"/>
          <p:bldP spid="106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标题 102401"/>
          <p:cNvSpPr>
            <a:spLocks noGrp="1"/>
          </p:cNvSpPr>
          <p:nvPr>
            <p:ph type="title" idx="4294967295"/>
          </p:nvPr>
        </p:nvSpPr>
        <p:spPr>
          <a:xfrm>
            <a:off x="4419600" y="1125538"/>
            <a:ext cx="7772400" cy="579437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承包商选择时须注意下列事项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TW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2403" name="文本占位符 102402"/>
          <p:cNvSpPr>
            <a:spLocks noGrp="1"/>
          </p:cNvSpPr>
          <p:nvPr>
            <p:ph type="body" idx="4294967295"/>
          </p:nvPr>
        </p:nvSpPr>
        <p:spPr>
          <a:xfrm>
            <a:off x="0" y="1992313"/>
            <a:ext cx="8977313" cy="4076700"/>
          </a:xfrm>
          <a:prstGeom prst="rect">
            <a:avLst/>
          </a:prstGeom>
        </p:spPr>
        <p:txBody>
          <a:bodyPr wrap="square"/>
          <a:lstStyle/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承包商是否曾在本公司或其它公司有过成功的工作安全案例表现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承包商是否在该项工作的所有相关方面皆有通过审核、接受完整训练的工作与监督人员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承包商是否有正式的安全计划文本、执行作业相关的安全检查、并保留相关意外的调查纪录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3275" lvl="1" indent="-342900">
              <a:lnSpc>
                <a:spcPct val="90000"/>
              </a:lnSpc>
              <a:spcBef>
                <a:spcPct val="35000"/>
              </a:spcBef>
              <a:buSzPct val="5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承包商是否拥有足够的资源 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资金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设备、人员等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以安全地完成该项工作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04449"/>
          <p:cNvSpPr>
            <a:spLocks noGrp="1"/>
          </p:cNvSpPr>
          <p:nvPr>
            <p:ph type="title" idx="4294967295"/>
          </p:nvPr>
        </p:nvSpPr>
        <p:spPr>
          <a:xfrm>
            <a:off x="4398963" y="981075"/>
            <a:ext cx="7793037" cy="693738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承包商选择时须注意下列事项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TW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4451" name="文本占位符 104450"/>
          <p:cNvSpPr>
            <a:spLocks noGrp="1"/>
          </p:cNvSpPr>
          <p:nvPr>
            <p:ph type="body" idx="4294967295"/>
          </p:nvPr>
        </p:nvSpPr>
        <p:spPr>
          <a:xfrm>
            <a:off x="0" y="1947863"/>
            <a:ext cx="8955088" cy="3881437"/>
          </a:xfrm>
          <a:prstGeom prst="rect">
            <a:avLst/>
          </a:prstGeom>
        </p:spPr>
        <p:txBody>
          <a:bodyPr wrap="square"/>
          <a:lstStyle/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承包商提出的安全计划文本是否可信、易于了解、并符合时宜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投标承包商是否能有效地监管转包商的相关活动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承包商是否能出示证据以证实其安全计划确实有效 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例如，他们是否能出示具评估结果的安全稽核纪录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)?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承包商是否有相关的安全训练文件，例如证明或专业证照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承包商是否有足够且适当的保险与担保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?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标题 106497"/>
          <p:cNvSpPr>
            <a:spLocks noGrp="1"/>
          </p:cNvSpPr>
          <p:nvPr>
            <p:ph type="title" idx="4294967295"/>
          </p:nvPr>
        </p:nvSpPr>
        <p:spPr>
          <a:xfrm>
            <a:off x="3827463" y="1125538"/>
            <a:ext cx="8364537" cy="579437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选择承包商小组成员必备经验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6499" name="文本占位符 106498"/>
          <p:cNvSpPr>
            <a:spLocks noGrp="1"/>
          </p:cNvSpPr>
          <p:nvPr>
            <p:ph type="body" idx="4294967295"/>
          </p:nvPr>
        </p:nvSpPr>
        <p:spPr>
          <a:xfrm>
            <a:off x="0" y="2136775"/>
            <a:ext cx="7924800" cy="3527425"/>
          </a:xfrm>
          <a:prstGeom prst="rect">
            <a:avLst/>
          </a:prstGeom>
        </p:spPr>
        <p:txBody>
          <a:bodyPr wrap="square"/>
          <a:lstStyle/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对应纪录事件总频率具有实际作业相关知识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了解政府相关法令规范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保险方面知识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: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劳工补助、需求，政策，法令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对小型公司运作的了解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必要之安全装备知识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评估相关经验与知识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其它相关参考信息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395605" indent="-395605">
              <a:lnSpc>
                <a:spcPct val="95000"/>
              </a:lnSpc>
              <a:spcBef>
                <a:spcPct val="3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3513915"/>
            <a:ext cx="6350000" cy="25717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标题 166913"/>
          <p:cNvSpPr>
            <a:spLocks noGrp="1"/>
          </p:cNvSpPr>
          <p:nvPr>
            <p:ph type="title" idx="4294967295"/>
          </p:nvPr>
        </p:nvSpPr>
        <p:spPr>
          <a:xfrm>
            <a:off x="4398963" y="1052513"/>
            <a:ext cx="7793037" cy="623887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选择承包商的责任</a:t>
            </a:r>
            <a:endParaRPr lang="en-US" altLang="zh-TW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66915" name="文本占位符 166914"/>
          <p:cNvSpPr>
            <a:spLocks noGrp="1"/>
          </p:cNvSpPr>
          <p:nvPr>
            <p:ph type="body" idx="4294967295"/>
          </p:nvPr>
        </p:nvSpPr>
        <p:spPr>
          <a:xfrm>
            <a:off x="3911600" y="1976438"/>
            <a:ext cx="8280400" cy="38877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项目组织实施单位或用户单位应</a:t>
            </a:r>
            <a:endParaRPr lang="zh-CN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负责对承包商进行安全资格审查和能力评估，经用户单位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主管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审核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批准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后，报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安全部门核发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《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安全资质证书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》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择优推荐通过安全资格审查和能力评估的承包商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endParaRPr lang="zh-TW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TW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</a:t>
            </a: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安全部门</a:t>
            </a:r>
            <a:endParaRPr lang="zh-CN" altLang="zh-TW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对推荐的承包商进行安全资质审核，合格后发放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《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安全资质证书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》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0752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6013450" cy="768350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承包商选择时常犯的错误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7523" name="文本占位符 107522"/>
          <p:cNvSpPr>
            <a:spLocks noGrp="1"/>
          </p:cNvSpPr>
          <p:nvPr>
            <p:ph type="body" idx="4294967295"/>
          </p:nvPr>
        </p:nvSpPr>
        <p:spPr>
          <a:xfrm>
            <a:off x="0" y="2276475"/>
            <a:ext cx="7467600" cy="2543175"/>
          </a:xfrm>
          <a:prstGeom prst="rect">
            <a:avLst/>
          </a:prstGeom>
        </p:spPr>
        <p:txBody>
          <a:bodyPr wrap="square"/>
          <a:lstStyle/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未检查、确认是否具有安全执行工作的能力，就直接选择最低价的投标承包商。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只依数据做评断，而非实地了解该承包商如何执行相关安全规范。请谨记，凡事仍应眼见为凭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!!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lnSpc>
                <a:spcPct val="110000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将选择合格承包商的任务，错误授权给组织中不适任之人选。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 111617"/>
          <p:cNvSpPr>
            <a:spLocks noGrp="1"/>
          </p:cNvSpPr>
          <p:nvPr>
            <p:ph type="title" idx="4294967295"/>
          </p:nvPr>
        </p:nvSpPr>
        <p:spPr>
          <a:xfrm>
            <a:off x="4398963" y="908050"/>
            <a:ext cx="7793037" cy="7683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步骤二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合约的准备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11619" name="文本占位符 111618"/>
          <p:cNvSpPr>
            <a:spLocks noGrp="1"/>
          </p:cNvSpPr>
          <p:nvPr>
            <p:ph type="body" sz="half" idx="4294967295"/>
          </p:nvPr>
        </p:nvSpPr>
        <p:spPr>
          <a:xfrm>
            <a:off x="0" y="2184400"/>
            <a:ext cx="6342063" cy="3355975"/>
          </a:xfrm>
        </p:spPr>
        <p:txBody>
          <a:bodyPr wrap="square"/>
          <a:lstStyle/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建立“游戏规则”</a:t>
            </a:r>
            <a:endParaRPr lang="zh-CN" altLang="en-US" sz="2400" b="1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提出对安全绩效的期许与要求。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提出执行相关作业的标准。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确认关键人员应具备的各项能力。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为项目设立安全目标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零意外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零例外 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3280" y="1562735"/>
            <a:ext cx="4596765" cy="39770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组合 109569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09571" name="矩形 109570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72" name="椭圆 109571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9573" name="矩形 109572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4" name="矩形 109573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5" name="矩形 109574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9576" name="矩形 109575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9" name="文本框 109578"/>
          <p:cNvSpPr txBox="1"/>
          <p:nvPr/>
        </p:nvSpPr>
        <p:spPr>
          <a:xfrm>
            <a:off x="2268924" y="1899942"/>
            <a:ext cx="7086600" cy="43027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决定该项工作相关的范围。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进行该项工作的风险分析。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>
              <a:spcBef>
                <a:spcPct val="7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在进行投标前即应要求承包商备妥相关安全计划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针对性的安全规定 、计划、标准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期望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安全要求契约及计划书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角色与职责的界定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其它 </a:t>
            </a:r>
            <a:r>
              <a:rPr lang="en-US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….</a:t>
            </a:r>
            <a:endParaRPr lang="en-US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9580" name="文本框 109579"/>
          <p:cNvSpPr txBox="1"/>
          <p:nvPr/>
        </p:nvSpPr>
        <p:spPr>
          <a:xfrm>
            <a:off x="3071813" y="1125538"/>
            <a:ext cx="366959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合约的内容应包括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9581" name="文本框 109580"/>
          <p:cNvSpPr txBox="1"/>
          <p:nvPr/>
        </p:nvSpPr>
        <p:spPr>
          <a:xfrm>
            <a:off x="4784725" y="13319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b="1" dirty="0">
              <a:latin typeface="Arial" panose="020B0604020202020204" pitchFamily="34" charset="0"/>
            </a:endParaRPr>
          </a:p>
        </p:txBody>
      </p:sp>
      <p:grpSp>
        <p:nvGrpSpPr>
          <p:cNvPr id="109582" name="组合 109581"/>
          <p:cNvGrpSpPr/>
          <p:nvPr/>
        </p:nvGrpSpPr>
        <p:grpSpPr>
          <a:xfrm>
            <a:off x="8401050" y="404813"/>
            <a:ext cx="2057400" cy="1371600"/>
            <a:chOff x="864" y="2784"/>
            <a:chExt cx="1968" cy="1152"/>
          </a:xfrm>
        </p:grpSpPr>
        <p:graphicFrame>
          <p:nvGraphicFramePr>
            <p:cNvPr id="109583" name="对象 109582"/>
            <p:cNvGraphicFramePr/>
            <p:nvPr/>
          </p:nvGraphicFramePr>
          <p:xfrm>
            <a:off x="864" y="2784"/>
            <a:ext cx="1968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1" imgW="1036320" imgH="504825" progId="MS_ClipArt_Gallery.2">
                    <p:embed/>
                  </p:oleObj>
                </mc:Choice>
                <mc:Fallback>
                  <p:oleObj name="" r:id="rId1" imgW="1036320" imgH="504825" progId="MS_ClipArt_Gallery.2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864" y="2784"/>
                          <a:ext cx="1968" cy="115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4" name="文本框 109583"/>
            <p:cNvSpPr txBox="1"/>
            <p:nvPr/>
          </p:nvSpPr>
          <p:spPr>
            <a:xfrm>
              <a:off x="1919" y="2976"/>
              <a:ext cx="577" cy="38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TW" sz="800" b="1">
                  <a:latin typeface="Times New Roman" panose="02020603050405020304" pitchFamily="18" charset="0"/>
                </a:rPr>
                <a:t>GHGHGHGHGHGHGH</a:t>
              </a:r>
              <a:endParaRPr lang="en-US" altLang="zh-TW" sz="1600" b="1">
                <a:latin typeface="Times New Roman" panose="02020603050405020304" pitchFamily="18" charset="0"/>
              </a:endParaRPr>
            </a:p>
          </p:txBody>
        </p:sp>
        <p:sp>
          <p:nvSpPr>
            <p:cNvPr id="109585" name="文本框 109584"/>
            <p:cNvSpPr txBox="1"/>
            <p:nvPr/>
          </p:nvSpPr>
          <p:spPr>
            <a:xfrm>
              <a:off x="1200" y="2976"/>
              <a:ext cx="577" cy="38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bg1"/>
                </a:buClr>
              </a:pPr>
              <a:r>
                <a:rPr lang="en-US" altLang="zh-TW" sz="800" b="1">
                  <a:latin typeface="Times New Roman" panose="02020603050405020304" pitchFamily="18" charset="0"/>
                </a:rPr>
                <a:t>GHGHGHGHGHGHGHG,</a:t>
              </a:r>
              <a:endParaRPr lang="en-US" altLang="zh-TW" sz="16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文本占位符 161794"/>
          <p:cNvSpPr>
            <a:spLocks noGrp="1"/>
          </p:cNvSpPr>
          <p:nvPr>
            <p:ph type="body" idx="4294967295"/>
          </p:nvPr>
        </p:nvSpPr>
        <p:spPr>
          <a:xfrm>
            <a:off x="4270375" y="2257425"/>
            <a:ext cx="7921625" cy="35179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项目组织实施单位或用户单位要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明确承包商应遵守的安全标准与要求、执行工作的标准、人员的专业要求、行为规范及安全工作目标。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要明确发包的安全工作内容，并对发包 工作进行危害分析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对所发包的高危作业制定安全说明</a:t>
            </a: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对项目的全部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HSE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费用作出概算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应明确发包前承包商应准备的相关文件和计划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buNone/>
            </a:pP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61796" name="标题 161795"/>
          <p:cNvSpPr txBox="1">
            <a:spLocks noGrp="1"/>
          </p:cNvSpPr>
          <p:nvPr>
            <p:ph type="title" idx="4294967295"/>
          </p:nvPr>
        </p:nvSpPr>
        <p:spPr>
          <a:xfrm>
            <a:off x="4398963" y="836613"/>
            <a:ext cx="7793037" cy="839787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合约的准备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–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责任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8182610" y="836930"/>
            <a:ext cx="3273425" cy="2096135"/>
          </a:xfrm>
          <a:prstGeom prst="rect">
            <a:avLst/>
          </a:prstGeom>
          <a:blipFill>
            <a:blip r:embed="rId2"/>
            <a:stretch>
              <a:fillRect l="-5000" r="-5000"/>
            </a:stretch>
          </a:blip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文本占位符 162817"/>
          <p:cNvSpPr>
            <a:spLocks noGrp="1"/>
          </p:cNvSpPr>
          <p:nvPr>
            <p:ph type="body" idx="4294967295"/>
          </p:nvPr>
        </p:nvSpPr>
        <p:spPr>
          <a:xfrm>
            <a:off x="4135438" y="1898650"/>
            <a:ext cx="8056562" cy="3848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项目组织实施单位或用户单位要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负责提供项目相关的安全技术标准和要求</a:t>
            </a:r>
            <a:endParaRPr lang="zh-CN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负责确保招标文件的安全条款具有针对性</a:t>
            </a:r>
            <a:endParaRPr lang="zh-CN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负责项目中的安全风险评估</a:t>
            </a:r>
            <a:endParaRPr lang="zh-CN" altLang="zh-TW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不能与生产区域完全隔断的改扩建项目部份，由用户单位负责执行</a:t>
            </a:r>
            <a:r>
              <a:rPr lang="zh-TW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以上工作</a:t>
            </a:r>
            <a:endParaRPr lang="zh-TW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合约管理部们应明确</a:t>
            </a:r>
            <a:r>
              <a:rPr lang="en-US" altLang="zh-CN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该项目实施期间的安全监督、管理、审核主体及归口管理部门</a:t>
            </a:r>
            <a:endParaRPr lang="zh-CN" altLang="zh-TW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/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确保招标文件中相关安全技术标准和要求的完整性</a:t>
            </a:r>
            <a:endParaRPr lang="zh-TW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80000"/>
              </a:lnSpc>
            </a:pPr>
            <a:endParaRPr lang="zh-TW" altLang="en-US" sz="2400" b="1" dirty="0">
              <a:solidFill>
                <a:schemeClr val="tx1"/>
              </a:solidFill>
              <a:effectLst/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62819" name="标题 162818"/>
          <p:cNvSpPr txBox="1">
            <a:spLocks noGrp="1"/>
          </p:cNvSpPr>
          <p:nvPr>
            <p:ph type="title" idx="4294967295"/>
          </p:nvPr>
        </p:nvSpPr>
        <p:spPr>
          <a:xfrm>
            <a:off x="4398963" y="754063"/>
            <a:ext cx="7793037" cy="839787"/>
          </a:xfrm>
          <a:prstGeom prst="rect">
            <a:avLst/>
          </a:prstGeom>
        </p:spPr>
        <p:txBody>
          <a:bodyPr vert="horz" wrap="square" lIns="91440" tIns="45720" rIns="91440" bIns="45720" anchor="b"/>
          <a:lstStyle/>
          <a:p>
            <a:pPr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合约的准备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–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责任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文本占位符 113665"/>
          <p:cNvSpPr>
            <a:spLocks noGrp="1"/>
          </p:cNvSpPr>
          <p:nvPr>
            <p:ph type="body" idx="4294967295"/>
          </p:nvPr>
        </p:nvSpPr>
        <p:spPr>
          <a:xfrm>
            <a:off x="0" y="2208213"/>
            <a:ext cx="8286750" cy="2266950"/>
          </a:xfrm>
          <a:prstGeom prst="rect">
            <a:avLst/>
          </a:prstGeom>
        </p:spPr>
        <p:txBody>
          <a:bodyPr wrap="square"/>
          <a:lstStyle/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没有一套完整拟定合约的正式流程。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公司的决策成员未参与拟定合约。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使用无法符合合约特殊要求的共通语言与合约内容。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spcBef>
                <a:spcPct val="6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未能清楚表达出正确的期许与要求。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13667" name="标题 113666"/>
          <p:cNvSpPr>
            <a:spLocks noGrp="1"/>
          </p:cNvSpPr>
          <p:nvPr>
            <p:ph type="title" idx="4294967295"/>
          </p:nvPr>
        </p:nvSpPr>
        <p:spPr>
          <a:xfrm>
            <a:off x="0" y="1147763"/>
            <a:ext cx="5821363" cy="534987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合约准备阶段常犯的错误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849235" y="3774440"/>
            <a:ext cx="3973830" cy="2489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1" y="1143000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标题 120833"/>
          <p:cNvSpPr>
            <a:spLocks noGrp="1"/>
          </p:cNvSpPr>
          <p:nvPr>
            <p:ph type="title" idx="4294967295"/>
          </p:nvPr>
        </p:nvSpPr>
        <p:spPr>
          <a:xfrm>
            <a:off x="4398963" y="1052513"/>
            <a:ext cx="7793037" cy="623887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步骤三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招标会议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0835" name="文本占位符 120834"/>
          <p:cNvSpPr>
            <a:spLocks noGrp="1"/>
          </p:cNvSpPr>
          <p:nvPr>
            <p:ph type="body" sz="half" idx="4294967295"/>
          </p:nvPr>
        </p:nvSpPr>
        <p:spPr>
          <a:xfrm>
            <a:off x="0" y="2114550"/>
            <a:ext cx="6773863" cy="4114800"/>
          </a:xfrm>
        </p:spPr>
        <p:txBody>
          <a:bodyPr wrap="square"/>
          <a:lstStyle/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选择适合解说安全需求的人员，此人员应具有完整的相关知识，并受过妥善训练、能适切的表达并回复任何问题。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提出并主导在发包会议时，彻底表达您在合约中对安全的要求，确保承包商能够完全理解。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95000"/>
              </a:lnSpc>
              <a:spcBef>
                <a:spcPct val="40000"/>
              </a:spcBef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确认执行流程中，与安全相关的所有信息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皆能被妥善地传达给现场管理人员。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95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20836" name="内容占位符 120835"/>
          <p:cNvGraphicFramePr>
            <a:graphicFrameLocks noGrp="1"/>
          </p:cNvGraphicFramePr>
          <p:nvPr>
            <p:ph sz="half" idx="4294967295"/>
          </p:nvPr>
        </p:nvGraphicFramePr>
        <p:xfrm>
          <a:off x="10756900" y="404813"/>
          <a:ext cx="14351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" r:id="rId1" imgW="3293745" imgH="3469005" progId="MS_ClipArt_Gallery.5">
                  <p:embed/>
                </p:oleObj>
              </mc:Choice>
              <mc:Fallback>
                <p:oleObj name="" r:id="rId1" imgW="3293745" imgH="3469005" progId="MS_ClipArt_Gallery.5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56900" y="404813"/>
                        <a:ext cx="1435100" cy="151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87285" y="2087245"/>
            <a:ext cx="4618990" cy="342963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标题 118785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4645025" cy="69532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招标与合约发包会议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18787" name="文本占位符 118786"/>
          <p:cNvSpPr>
            <a:spLocks noGrp="1"/>
          </p:cNvSpPr>
          <p:nvPr>
            <p:ph type="body" idx="4294967295"/>
          </p:nvPr>
        </p:nvSpPr>
        <p:spPr>
          <a:xfrm>
            <a:off x="0" y="2438400"/>
            <a:ext cx="7956550" cy="3379788"/>
          </a:xfrm>
          <a:prstGeom prst="rect">
            <a:avLst/>
          </a:prstGeom>
        </p:spPr>
        <p:txBody>
          <a:bodyPr wrap="square"/>
          <a:lstStyle/>
          <a:p>
            <a:pPr>
              <a:spcBef>
                <a:spcPct val="70000"/>
              </a:spcBef>
              <a:buNone/>
            </a:pPr>
            <a:r>
              <a:rPr lang="zh-CN" altLang="en-US" sz="24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勿预设任何立场</a:t>
            </a:r>
            <a:r>
              <a:rPr lang="en-US" altLang="zh-CN" sz="24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! </a:t>
            </a:r>
            <a:r>
              <a:rPr lang="zh-CN" altLang="en-US" sz="24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注意，承包商并不会永远</a:t>
            </a:r>
            <a:r>
              <a:rPr lang="en-US" altLang="zh-CN" sz="24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</a:t>
            </a:r>
            <a:endParaRPr lang="en-US" altLang="zh-CN" sz="2400" b="1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切实阅读、了解或注意合约中与安全要求相关的内容。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了解并遵守相关的法令规定。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切实计算安全计划的支出成本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lvl="1">
              <a:lnSpc>
                <a:spcPct val="95000"/>
              </a:lnSpc>
              <a:spcBef>
                <a:spcPct val="3500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对合约中所执行工作提出适当的安全计划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标题 119809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3925888" cy="550862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必要的参会人员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19811" name="文本占位符 119810"/>
          <p:cNvSpPr>
            <a:spLocks noGrp="1"/>
          </p:cNvSpPr>
          <p:nvPr>
            <p:ph type="body" idx="4294967295"/>
          </p:nvPr>
        </p:nvSpPr>
        <p:spPr>
          <a:xfrm>
            <a:off x="0" y="2286000"/>
            <a:ext cx="8259763" cy="3857625"/>
          </a:xfrm>
          <a:prstGeom prst="rect">
            <a:avLst/>
          </a:prstGeom>
        </p:spPr>
        <p:txBody>
          <a:bodyPr wrap="square"/>
          <a:lstStyle/>
          <a:p>
            <a:pPr marL="360680" indent="-360680">
              <a:lnSpc>
                <a:spcPct val="120000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承包商代表 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能了解对安全的期许要求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与他们投标或企划做出完善整合后，可安全的完成合同任务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</a:t>
            </a:r>
            <a:endParaRPr lang="en-US" alt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lnSpc>
                <a:spcPct val="120000"/>
              </a:lnSpc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业主代表 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–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应具有对安全竞争力的完整概念，并具有良好的沟通能力与技巧。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标题 172033"/>
          <p:cNvSpPr>
            <a:spLocks noGrp="1"/>
          </p:cNvSpPr>
          <p:nvPr>
            <p:ph type="title" idx="4294967295"/>
          </p:nvPr>
        </p:nvSpPr>
        <p:spPr>
          <a:xfrm>
            <a:off x="0" y="942975"/>
            <a:ext cx="5859463" cy="633413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管理要求</a:t>
            </a:r>
            <a:endParaRPr lang="en-US" altLang="zh-CN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2035" name="文本占位符 172034"/>
          <p:cNvSpPr>
            <a:spLocks noGrp="1"/>
          </p:cNvSpPr>
          <p:nvPr>
            <p:ph type="body" idx="4294967295"/>
          </p:nvPr>
        </p:nvSpPr>
        <p:spPr>
          <a:xfrm>
            <a:off x="4164013" y="1947863"/>
            <a:ext cx="8027987" cy="3927475"/>
          </a:xfrm>
          <a:prstGeom prst="rect">
            <a:avLst/>
          </a:prstGeom>
        </p:spPr>
        <p:txBody>
          <a:bodyPr wrap="square"/>
          <a:lstStyle/>
          <a:p>
            <a:pPr marL="714375" indent="-714375">
              <a:buNone/>
            </a:pPr>
            <a:r>
              <a:rPr lang="zh-CN" altLang="en-US" sz="2400" b="1" u="sng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</a:t>
            </a:r>
            <a:r>
              <a:rPr lang="en-US" altLang="zh-CN" sz="2400" b="1" u="sng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400" b="1" u="sng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4375" indent="-714375">
              <a:buNone/>
            </a:pPr>
            <a:endParaRPr lang="zh-CN" altLang="zh-TW" sz="2400" b="1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4375" indent="-7143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）项目组织实施单位应选派能够解释相关安全标准和要求的人员，负责说明与项目相关的安全标准和要求。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4375" indent="-7143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）项目组织实施单位在招（议）标会议上应明确表达对项目安全管理和安全目标的期望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4375" indent="-7143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）项目组织实施单位应明确安全信息交流渠道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4375" indent="-7143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）负责审核承包商的安全工作计划和高危作业的安全措施及预案</a:t>
            </a:r>
            <a:endParaRPr lang="zh-CN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标题 174081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5656263" cy="62547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职责</a:t>
            </a:r>
            <a:endParaRPr lang="en-US" altLang="zh-CN" sz="32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4083" name="文本占位符 174082"/>
          <p:cNvSpPr>
            <a:spLocks noGrp="1"/>
          </p:cNvSpPr>
          <p:nvPr>
            <p:ph type="body" idx="4294967295"/>
          </p:nvPr>
        </p:nvSpPr>
        <p:spPr>
          <a:xfrm>
            <a:off x="2682875" y="2276475"/>
            <a:ext cx="9509125" cy="3927475"/>
          </a:xfrm>
          <a:prstGeom prst="rect">
            <a:avLst/>
          </a:prstGeom>
        </p:spPr>
        <p:txBody>
          <a:bodyPr wrap="square"/>
          <a:lstStyle/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）由项目组织实施单位负责确认承包商所报的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HSE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费用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构成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（6）不能与生产区域完全隔断的改扩建项目部份，用户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单位要参加招（议）标会议，由用户单位负责执行（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）、（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）、（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）、（4）项的工作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合同管理部门</a:t>
            </a:r>
            <a:endParaRPr lang="zh-CN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）确保安排招（议）标会议中安全标准及要求的议程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8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）负责向投标承包商发放及回收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《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安全要求传达确认书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》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图片 122881" descr="untitled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6988" y="2133600"/>
            <a:ext cx="7045325" cy="389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标题 122882"/>
          <p:cNvSpPr>
            <a:spLocks noGrp="1"/>
          </p:cNvSpPr>
          <p:nvPr>
            <p:ph type="title" idx="4294967295"/>
          </p:nvPr>
        </p:nvSpPr>
        <p:spPr>
          <a:xfrm>
            <a:off x="4049713" y="1125538"/>
            <a:ext cx="8142287" cy="565150"/>
          </a:xfrm>
          <a:prstGeom prst="rect">
            <a:avLst/>
          </a:prstGeom>
        </p:spPr>
        <p:txBody>
          <a:bodyPr wrap="square" anchor="b"/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接棒的工作 必须 成功、分毫不差</a:t>
            </a:r>
            <a:endParaRPr lang="zh-CN" altLang="en-US" sz="36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标题 117761"/>
          <p:cNvSpPr>
            <a:spLocks noGrp="1"/>
          </p:cNvSpPr>
          <p:nvPr>
            <p:ph type="title" idx="4294967295"/>
          </p:nvPr>
        </p:nvSpPr>
        <p:spPr>
          <a:xfrm>
            <a:off x="5422900" y="1052513"/>
            <a:ext cx="6769100" cy="579437"/>
          </a:xfrm>
          <a:prstGeom prst="rect">
            <a:avLst/>
          </a:prstGeom>
        </p:spPr>
        <p:txBody>
          <a:bodyPr anchor="b"/>
          <a:lstStyle/>
          <a:p>
            <a:r>
              <a:rPr lang="zh-TW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发包方式</a:t>
            </a:r>
            <a:endParaRPr lang="zh-TW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17763" name="文本占位符 117762"/>
          <p:cNvSpPr>
            <a:spLocks noGrp="1"/>
          </p:cNvSpPr>
          <p:nvPr>
            <p:ph type="body" idx="4294967295"/>
          </p:nvPr>
        </p:nvSpPr>
        <p:spPr>
          <a:xfrm>
            <a:off x="1639614" y="2205037"/>
            <a:ext cx="4752975" cy="3240087"/>
          </a:xfrm>
          <a:prstGeom prst="rect">
            <a:avLst/>
          </a:prstGeom>
        </p:spPr>
        <p:txBody>
          <a:bodyPr wrap="square"/>
          <a:lstStyle/>
          <a:p>
            <a:r>
              <a:rPr lang="zh-TW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议价</a:t>
            </a:r>
            <a:endParaRPr lang="zh-TW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TW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比价</a:t>
            </a:r>
            <a:endParaRPr lang="zh-TW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TW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资格标</a:t>
            </a:r>
            <a:endParaRPr lang="zh-TW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TW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规格标</a:t>
            </a:r>
            <a:endParaRPr lang="zh-TW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TW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合理标</a:t>
            </a:r>
            <a:endParaRPr lang="zh-TW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17769" name="图片 117768" descr="BD1049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9600" y="2636838"/>
            <a:ext cx="2208213" cy="237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文本占位符 124929"/>
          <p:cNvSpPr>
            <a:spLocks noGrp="1"/>
          </p:cNvSpPr>
          <p:nvPr>
            <p:ph type="body" idx="4294967295"/>
          </p:nvPr>
        </p:nvSpPr>
        <p:spPr>
          <a:xfrm>
            <a:off x="0" y="2359025"/>
            <a:ext cx="7767638" cy="2341563"/>
          </a:xfrm>
          <a:prstGeom prst="rect">
            <a:avLst/>
          </a:prstGeom>
        </p:spPr>
        <p:txBody>
          <a:bodyPr wrap="square"/>
          <a:lstStyle/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会议议程只留意工作范畴、规格、进度与相关金额，而未注意安全相关事项。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假设承包商都会切实阅读、了解并执行所有安全相关的要求。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0680" indent="-360680">
              <a:lnSpc>
                <a:spcPct val="12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未能确保现场管理人员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能获得与安全要求相关的信息。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4931" name="标题 124930"/>
          <p:cNvSpPr>
            <a:spLocks noGrp="1"/>
          </p:cNvSpPr>
          <p:nvPr>
            <p:ph type="title" idx="4294967295"/>
          </p:nvPr>
        </p:nvSpPr>
        <p:spPr>
          <a:xfrm>
            <a:off x="5937250" y="1147763"/>
            <a:ext cx="6254750" cy="534987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合约的招标时常犯的错误</a:t>
            </a:r>
            <a:endParaRPr lang="en-US" altLang="zh-TW" sz="3200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8976360" y="1019810"/>
            <a:ext cx="2948940" cy="193484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组合 126977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26979" name="矩形 126978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0" name="椭圆 126979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6981" name="矩形 126980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2" name="矩形 126981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3" name="矩形 126982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26984" name="矩形 126983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6985" name="对象 126984"/>
          <p:cNvGraphicFramePr/>
          <p:nvPr/>
        </p:nvGraphicFramePr>
        <p:xfrm>
          <a:off x="8197850" y="2014855"/>
          <a:ext cx="2834005" cy="224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" r:id="rId1" imgW="1877060" imgH="1362710" progId="MS_ClipArt_Gallery.5">
                  <p:embed/>
                </p:oleObj>
              </mc:Choice>
              <mc:Fallback>
                <p:oleObj name="" r:id="rId1" imgW="1877060" imgH="1362710" progId="MS_ClipArt_Gallery.5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197850" y="2014855"/>
                        <a:ext cx="2834005" cy="2242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文本框 126986"/>
          <p:cNvSpPr txBox="1"/>
          <p:nvPr/>
        </p:nvSpPr>
        <p:spPr>
          <a:xfrm>
            <a:off x="3000375" y="2252980"/>
            <a:ext cx="69945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雇主负责完成法定训练 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(&gt;3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小时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业主提供现场安全训练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讲师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-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足够经验知识资源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训练的有效性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反映与工作有关的安全信息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训练记录</a:t>
            </a:r>
            <a:endParaRPr lang="zh-TW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其它 </a:t>
            </a:r>
            <a:r>
              <a:rPr lang="en-US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….</a:t>
            </a:r>
            <a:endParaRPr lang="en-US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6988" name="文本框 126987"/>
          <p:cNvSpPr txBox="1"/>
          <p:nvPr/>
        </p:nvSpPr>
        <p:spPr>
          <a:xfrm>
            <a:off x="3000375" y="1052513"/>
            <a:ext cx="335059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步骤四</a:t>
            </a:r>
            <a:r>
              <a:rPr lang="en-US" altLang="zh-CN" sz="32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lang="zh-CN" altLang="en-US" sz="32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安全培训</a:t>
            </a:r>
            <a:endParaRPr lang="en-US" altLang="zh-TW" sz="32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文本占位符 158721"/>
          <p:cNvSpPr>
            <a:spLocks noGrp="1"/>
          </p:cNvSpPr>
          <p:nvPr>
            <p:ph type="body" sz="half" idx="4294967295"/>
          </p:nvPr>
        </p:nvSpPr>
        <p:spPr>
          <a:xfrm>
            <a:off x="0" y="1922463"/>
            <a:ext cx="8772525" cy="4383087"/>
          </a:xfrm>
        </p:spPr>
        <p:txBody>
          <a:bodyPr wrap="square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zh-TW" sz="2400" b="1" u="sng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三级安全培训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(安全生产要求进行的三个等级的安全培训</a:t>
            </a:r>
            <a:r>
              <a:rPr lang="zh-TW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zh-TW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一级安全培训指相关安全法律、法规的培训；</a:t>
            </a:r>
            <a:endParaRPr lang="zh-CN" altLang="en-US" sz="20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二级安全培训指相关作业场所的安全规则、规定的培训；</a:t>
            </a:r>
            <a:endParaRPr lang="zh-CN" altLang="en-US" sz="20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zh-TW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三级安全培训指作业工种和高危作业的安全培训</a:t>
            </a:r>
            <a:endParaRPr lang="zh-CN" altLang="en-US" sz="20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0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u="sng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再培训</a:t>
            </a:r>
            <a:endParaRPr lang="zh-CN" altLang="en-US" sz="2400" b="1" u="sng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在培训周期内，承包商因现场工作表现不能满足安全生产要求，而增加的强制培训</a:t>
            </a: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u="sng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复习培训</a:t>
            </a:r>
            <a:endParaRPr lang="zh-CN" altLang="en-US" sz="2400" b="1" u="sng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承包商经过一定的工作周期，为保证或提升其安全资质和技能水平而进行的定期同科目培训</a:t>
            </a: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zh-CN" altLang="zh-TW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58724" name="内容占位符 158723">
            <a:hlinkClick r:id="" action="ppaction://ole?verb=0"/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0264775" y="223838"/>
          <a:ext cx="1927225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" r:id="rId1" imgW="2381250" imgH="2089150" progId="MS_ClipArt_Gallery.2">
                  <p:embed/>
                </p:oleObj>
              </mc:Choice>
              <mc:Fallback>
                <p:oleObj name="" r:id="rId1" imgW="2381250" imgH="2089150" progId="MS_ClipArt_Gallery.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64775" y="223838"/>
                        <a:ext cx="1927225" cy="13827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158726" name="文本框 158725"/>
          <p:cNvSpPr txBox="1"/>
          <p:nvPr/>
        </p:nvSpPr>
        <p:spPr>
          <a:xfrm>
            <a:off x="3000375" y="1125538"/>
            <a:ext cx="229261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培训的种类</a:t>
            </a:r>
            <a:endParaRPr lang="en-US" altLang="zh-TW" sz="32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8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8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" y="0"/>
            <a:ext cx="12192005" cy="685800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" y="2252817"/>
            <a:ext cx="12192001" cy="18753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spcCol="0" rtlCol="0" anchor="ctr"/>
          <a:lstStyle/>
          <a:p>
            <a:pPr algn="ctr"/>
            <a:endParaRPr lang="zh-CN" altLang="en-US" sz="240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"/>
          <a:srcRect l="26636"/>
          <a:stretch>
            <a:fillRect/>
          </a:stretch>
        </p:blipFill>
        <p:spPr>
          <a:xfrm>
            <a:off x="3247367" y="0"/>
            <a:ext cx="8944633" cy="685800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" y="0"/>
            <a:ext cx="324736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spcCol="0"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TextBox 39"/>
          <p:cNvSpPr txBox="1"/>
          <p:nvPr/>
        </p:nvSpPr>
        <p:spPr>
          <a:xfrm>
            <a:off x="1609725" y="2137410"/>
            <a:ext cx="1311910" cy="21069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7335" b="1" spc="599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7335" b="1" spc="599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079775" y="1320952"/>
            <a:ext cx="6912769" cy="932180"/>
            <a:chOff x="2987824" y="1300427"/>
            <a:chExt cx="5184576" cy="699136"/>
          </a:xfrm>
        </p:grpSpPr>
        <p:sp>
          <p:nvSpPr>
            <p:cNvPr id="43" name="TextBox 42"/>
            <p:cNvSpPr txBox="1"/>
            <p:nvPr/>
          </p:nvSpPr>
          <p:spPr>
            <a:xfrm>
              <a:off x="3625305" y="1407864"/>
              <a:ext cx="4547095" cy="437674"/>
            </a:xfrm>
            <a:prstGeom prst="rect">
              <a:avLst/>
            </a:prstGeom>
            <a:ln>
              <a:solidFill>
                <a:srgbClr val="133FC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0" dirty="0" smtClea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合约的准备</a:t>
              </a:r>
              <a:endParaRPr lang="zh-CN" altLang="en-US" sz="3200" b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987824" y="1300427"/>
              <a:ext cx="864096" cy="699136"/>
              <a:chOff x="2165941" y="1632858"/>
              <a:chExt cx="864096" cy="699136"/>
            </a:xfrm>
          </p:grpSpPr>
          <p:sp>
            <p:nvSpPr>
              <p:cNvPr id="45" name="五边形 44"/>
              <p:cNvSpPr/>
              <p:nvPr/>
            </p:nvSpPr>
            <p:spPr>
              <a:xfrm>
                <a:off x="2165941" y="1740295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16421" y="1632858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2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4147180" y="2252980"/>
            <a:ext cx="6845305" cy="932180"/>
            <a:chOff x="3038304" y="2045907"/>
            <a:chExt cx="5134096" cy="510105"/>
          </a:xfrm>
        </p:grpSpPr>
        <p:sp>
          <p:nvSpPr>
            <p:cNvPr id="48" name="TextBox 47"/>
            <p:cNvSpPr txBox="1"/>
            <p:nvPr/>
          </p:nvSpPr>
          <p:spPr>
            <a:xfrm>
              <a:off x="3625305" y="2147553"/>
              <a:ext cx="4547095" cy="31933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招标会议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038304" y="2045907"/>
              <a:ext cx="812977" cy="510105"/>
              <a:chOff x="2216421" y="2378338"/>
              <a:chExt cx="812977" cy="510105"/>
            </a:xfrm>
          </p:grpSpPr>
          <p:sp>
            <p:nvSpPr>
              <p:cNvPr id="50" name="五边形 49"/>
              <p:cNvSpPr/>
              <p:nvPr/>
            </p:nvSpPr>
            <p:spPr>
              <a:xfrm>
                <a:off x="2216897" y="2504822"/>
                <a:ext cx="812501" cy="314820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16421" y="2378338"/>
                <a:ext cx="484822" cy="510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3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080410" y="3302514"/>
            <a:ext cx="6912769" cy="932180"/>
            <a:chOff x="2987824" y="2783740"/>
            <a:chExt cx="5184576" cy="699136"/>
          </a:xfrm>
        </p:grpSpPr>
        <p:sp>
          <p:nvSpPr>
            <p:cNvPr id="53" name="TextBox 52"/>
            <p:cNvSpPr txBox="1"/>
            <p:nvPr/>
          </p:nvSpPr>
          <p:spPr>
            <a:xfrm>
              <a:off x="3625305" y="2887242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安全培训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987824" y="2783740"/>
              <a:ext cx="864096" cy="699136"/>
              <a:chOff x="2165941" y="3116171"/>
              <a:chExt cx="864096" cy="699136"/>
            </a:xfrm>
          </p:grpSpPr>
          <p:sp>
            <p:nvSpPr>
              <p:cNvPr id="55" name="五边形 54"/>
              <p:cNvSpPr/>
              <p:nvPr/>
            </p:nvSpPr>
            <p:spPr>
              <a:xfrm>
                <a:off x="2165941" y="3219673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216421" y="311617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4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079775" y="4127998"/>
            <a:ext cx="6912769" cy="932180"/>
            <a:chOff x="2987824" y="3503820"/>
            <a:chExt cx="5184576" cy="699136"/>
          </a:xfrm>
        </p:grpSpPr>
        <p:sp>
          <p:nvSpPr>
            <p:cNvPr id="58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工作前安全检查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60" name="五边形 59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5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79775" y="328158"/>
            <a:ext cx="6912769" cy="932180"/>
            <a:chOff x="2987824" y="3503820"/>
            <a:chExt cx="5184576" cy="699136"/>
          </a:xfrm>
        </p:grpSpPr>
        <p:sp>
          <p:nvSpPr>
            <p:cNvPr id="3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承包商的选择及预审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5" name="五边形 4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1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079775" y="5060178"/>
            <a:ext cx="6912769" cy="932180"/>
            <a:chOff x="2987824" y="3503820"/>
            <a:chExt cx="5184576" cy="699136"/>
          </a:xfrm>
        </p:grpSpPr>
        <p:sp>
          <p:nvSpPr>
            <p:cNvPr id="8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现场管理及监督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10" name="五边形 9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6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079775" y="5992358"/>
            <a:ext cx="6912769" cy="932180"/>
            <a:chOff x="2987824" y="3503820"/>
            <a:chExt cx="5184576" cy="699136"/>
          </a:xfrm>
        </p:grpSpPr>
        <p:sp>
          <p:nvSpPr>
            <p:cNvPr id="13" name="TextBox 57"/>
            <p:cNvSpPr txBox="1"/>
            <p:nvPr/>
          </p:nvSpPr>
          <p:spPr>
            <a:xfrm>
              <a:off x="3625305" y="3626931"/>
              <a:ext cx="4547095" cy="43767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zh-CN" altLang="en-US" sz="3200" b="0" dirty="0">
                  <a:solidFill>
                    <a:schemeClr val="tx1"/>
                  </a:solidFill>
                </a:rPr>
                <a:t>签约后的绩效评估</a:t>
              </a:r>
              <a:endParaRPr lang="zh-CN" altLang="en-US" sz="3200" b="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987824" y="3503820"/>
              <a:ext cx="864096" cy="699136"/>
              <a:chOff x="2165941" y="3836251"/>
              <a:chExt cx="864096" cy="699136"/>
            </a:xfrm>
          </p:grpSpPr>
          <p:sp>
            <p:nvSpPr>
              <p:cNvPr id="15" name="五边形 14"/>
              <p:cNvSpPr/>
              <p:nvPr/>
            </p:nvSpPr>
            <p:spPr>
              <a:xfrm>
                <a:off x="2165941" y="3959362"/>
                <a:ext cx="864096" cy="461665"/>
              </a:xfrm>
              <a:prstGeom prst="homePlat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60"/>
              <p:cNvSpPr txBox="1"/>
              <p:nvPr/>
            </p:nvSpPr>
            <p:spPr>
              <a:xfrm>
                <a:off x="2216421" y="3836251"/>
                <a:ext cx="484822" cy="699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65" b="0" dirty="0">
                    <a:solidFill>
                      <a:schemeClr val="bg1"/>
                    </a:solidFill>
                    <a:latin typeface="Arial Black" panose="020B0A04020102020204" pitchFamily="34" charset="0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7</a:t>
                </a:r>
                <a:endParaRPr lang="en-US" sz="5465" b="0" dirty="0">
                  <a:solidFill>
                    <a:schemeClr val="bg1"/>
                  </a:solidFill>
                  <a:latin typeface="Arial Black" panose="020B0A0402010202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8000">
        <p14:switch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标题 177153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3997325" cy="819150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培训的相关职责</a:t>
            </a:r>
            <a:endParaRPr lang="en-US" altLang="zh-CN" sz="3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7155" name="文本占位符 177154"/>
          <p:cNvSpPr>
            <a:spLocks noGrp="1"/>
          </p:cNvSpPr>
          <p:nvPr>
            <p:ph type="body" idx="4294967295"/>
          </p:nvPr>
        </p:nvSpPr>
        <p:spPr>
          <a:xfrm>
            <a:off x="4056063" y="2060575"/>
            <a:ext cx="8135937" cy="3908425"/>
          </a:xfrm>
          <a:prstGeom prst="rect">
            <a:avLst/>
          </a:prstGeom>
        </p:spPr>
        <p:txBody>
          <a:bodyPr wrap="square"/>
          <a:lstStyle/>
          <a:p>
            <a:pPr marL="716280" indent="-716280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）承包商入厂前，应按照合同要求对参加项目的所有员工进行相关安全法律、法规的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一级安全培训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，并向项目组织实施单位提供相关培训和考试记录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6280" indent="-716280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）项目实施单位（用户单位）负责安排具有资格的人员，对承包商进行入厂、施工作业及其它安全要求的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二级安全培训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，并为承包商提供相应的安全标准和要求，考核合格后，发给“入厂许可证”，并记录归档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6280" indent="-716280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）项目实施单位（用户单位）负责安排具有资格的人员，对承包商进行与项目相关的高危作业的专项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三级安全培训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，并提供相关的安全标准，考核合格后，发给相关“高危作业资格证”，并记录归档</a:t>
            </a:r>
            <a:endParaRPr lang="zh-CN" altLang="zh-TW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6280" indent="-716280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）属地主管在日常安全审核中，发现承包商员工不能满足安全作业要求时，应立即提出并按要求对其进行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再培训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，结束后进行考核，重新认证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716280" indent="-716280">
              <a:buNone/>
            </a:pP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标题 179201"/>
          <p:cNvSpPr>
            <a:spLocks noGrp="1"/>
          </p:cNvSpPr>
          <p:nvPr>
            <p:ph type="title" idx="4294967295"/>
          </p:nvPr>
        </p:nvSpPr>
        <p:spPr>
          <a:xfrm>
            <a:off x="0" y="1196975"/>
            <a:ext cx="3952875" cy="547688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培训的相关职责</a:t>
            </a:r>
            <a:endParaRPr lang="en-US" altLang="zh-CN" sz="3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79203" name="文本占位符 179202"/>
          <p:cNvSpPr>
            <a:spLocks noGrp="1"/>
          </p:cNvSpPr>
          <p:nvPr>
            <p:ph type="body" sz="half" idx="4294967295"/>
          </p:nvPr>
        </p:nvSpPr>
        <p:spPr>
          <a:xfrm>
            <a:off x="0" y="2492375"/>
            <a:ext cx="7416800" cy="3619500"/>
          </a:xfrm>
        </p:spPr>
        <p:txBody>
          <a:bodyPr wrap="square"/>
          <a:lstStyle/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）承包商员工若离开工作区域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个月以上，视作新员工进行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安全三级培训</a:t>
            </a:r>
            <a:endParaRPr lang="zh-CN" altLang="en-US" sz="20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）承包商员工在同一工作区域连续工作满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年以上，需做施工作业及高危作业的</a:t>
            </a:r>
            <a:r>
              <a:rPr lang="zh-CN" altLang="en-US" sz="20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复习培训</a:t>
            </a:r>
            <a:endParaRPr lang="zh-CN" altLang="en-US" sz="20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）项目组织实施单位负责对承包商培训记录的归档管理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8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）不能与生产区域完全隔断的改扩建项目部份，由用户单位承担（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）、（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）、（</a:t>
            </a:r>
            <a:r>
              <a:rPr lang="en-US" altLang="zh-CN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）项工作内容，并将培训考核结果反馈给项目组织实施单位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79204" name="内容占位符 179203"/>
          <p:cNvGraphicFramePr>
            <a:graphicFrameLocks noGrp="1"/>
          </p:cNvGraphicFramePr>
          <p:nvPr>
            <p:ph sz="half" idx="4294967295"/>
          </p:nvPr>
        </p:nvGraphicFramePr>
        <p:xfrm>
          <a:off x="9691688" y="0"/>
          <a:ext cx="2500312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" r:id="rId1" imgW="1877060" imgH="1362710" progId="MS_ClipArt_Gallery.5">
                  <p:embed/>
                </p:oleObj>
              </mc:Choice>
              <mc:Fallback>
                <p:oleObj name="" r:id="rId1" imgW="1877060" imgH="1362710" progId="MS_ClipArt_Gallery.5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91688" y="0"/>
                        <a:ext cx="2500312" cy="18145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文本占位符 129025"/>
          <p:cNvSpPr>
            <a:spLocks noGrp="1"/>
          </p:cNvSpPr>
          <p:nvPr>
            <p:ph type="body" idx="4294967295"/>
          </p:nvPr>
        </p:nvSpPr>
        <p:spPr>
          <a:xfrm>
            <a:off x="0" y="1776413"/>
            <a:ext cx="8543925" cy="3657600"/>
          </a:xfrm>
          <a:prstGeom prst="rect">
            <a:avLst/>
          </a:prstGeom>
        </p:spPr>
        <p:txBody>
          <a:bodyPr wrap="square"/>
          <a:lstStyle/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仅提出通用型的培训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没有针对性的培训。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视提供培训为负担。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所提供的培训与先前步骤中所沟通的安全信息不符。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选择不适当的人员担任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参与培训。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视培训为“单一事件”，而非需要持续付出努力的工作。</a:t>
            </a:r>
            <a:endParaRPr lang="en-US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29027" name="标题 129026"/>
          <p:cNvSpPr>
            <a:spLocks noGrp="1"/>
          </p:cNvSpPr>
          <p:nvPr>
            <p:ph type="title" idx="4294967295"/>
          </p:nvPr>
        </p:nvSpPr>
        <p:spPr>
          <a:xfrm>
            <a:off x="4152900" y="1023938"/>
            <a:ext cx="8039100" cy="533400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对承包商的培训常犯的错误</a:t>
            </a:r>
            <a:endParaRPr lang="en-US" altLang="zh-TW" sz="3200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10600" y="533400"/>
            <a:ext cx="34988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标题 157697"/>
          <p:cNvSpPr>
            <a:spLocks noGrp="1"/>
          </p:cNvSpPr>
          <p:nvPr>
            <p:ph type="title" idx="4294967295"/>
          </p:nvPr>
        </p:nvSpPr>
        <p:spPr>
          <a:xfrm>
            <a:off x="5602288" y="981075"/>
            <a:ext cx="6589712" cy="69532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步骤五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工作前安全检查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57699" name="文本占位符 157698"/>
          <p:cNvSpPr>
            <a:spLocks noGrp="1"/>
          </p:cNvSpPr>
          <p:nvPr>
            <p:ph type="body" idx="4294967295"/>
          </p:nvPr>
        </p:nvSpPr>
        <p:spPr>
          <a:xfrm>
            <a:off x="4487863" y="2420938"/>
            <a:ext cx="7704137" cy="256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工作计划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高危险作业程序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工作预案及高危险作业票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监护人及应急计划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危害源隔离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上锁挂签及测试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所有工作必须在开具</a:t>
            </a: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工作许可证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后才允许施工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57700" name="图片 157699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8388" y="188913"/>
            <a:ext cx="17272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标题 191489"/>
          <p:cNvSpPr>
            <a:spLocks noGrp="1"/>
          </p:cNvSpPr>
          <p:nvPr>
            <p:ph type="title" idx="4294967295"/>
          </p:nvPr>
        </p:nvSpPr>
        <p:spPr>
          <a:xfrm>
            <a:off x="4398963" y="1052513"/>
            <a:ext cx="7793037" cy="623887"/>
          </a:xfrm>
          <a:prstGeom prst="rect">
            <a:avLst/>
          </a:prstGeom>
        </p:spPr>
        <p:txBody>
          <a:bodyPr anchor="b"/>
          <a:lstStyle/>
          <a:p>
            <a:r>
              <a:rPr lang="zh-TW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工作前安全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检</a:t>
            </a:r>
            <a:r>
              <a:rPr lang="zh-TW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查</a:t>
            </a:r>
            <a:endParaRPr lang="zh-TW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91491" name="文本占位符 191490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工具设备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所有施工设备在投入现场使用之前，必须检查合格并挂上检查标签并作好记录。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施工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工具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设备每天必须由相关操作人员和/或承包商主管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使用前检查一遍。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劳保品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  <a:sym typeface="Monotype Sorts" pitchFamily="2" charset="2"/>
              </a:rPr>
              <a:t>适当的着装 及基本安全装备要求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  <a:sym typeface="Monotype Sorts" pitchFamily="2" charset="2"/>
            </a:endParaRPr>
          </a:p>
          <a:p>
            <a:pPr>
              <a:lnSpc>
                <a:spcPct val="120000"/>
              </a:lnSpc>
              <a:buNone/>
            </a:pP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TW" altLang="en-US" sz="24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标题 139265"/>
          <p:cNvSpPr>
            <a:spLocks noGrp="1"/>
          </p:cNvSpPr>
          <p:nvPr>
            <p:ph type="title" idx="4294967295"/>
          </p:nvPr>
        </p:nvSpPr>
        <p:spPr>
          <a:xfrm>
            <a:off x="3862388" y="1125538"/>
            <a:ext cx="8329612" cy="579437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步骤六</a:t>
            </a:r>
            <a:r>
              <a:rPr lang="en-US" altLang="zh-CN" sz="3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现场管理及监督</a:t>
            </a:r>
            <a:endParaRPr lang="en-US" altLang="zh-TW" sz="3200" b="1">
              <a:solidFill>
                <a:schemeClr val="bg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9267" name="文本占位符 139266"/>
          <p:cNvSpPr>
            <a:spLocks noGrp="1"/>
          </p:cNvSpPr>
          <p:nvPr>
            <p:ph type="body" idx="4294967295"/>
          </p:nvPr>
        </p:nvSpPr>
        <p:spPr>
          <a:xfrm>
            <a:off x="4343400" y="2205038"/>
            <a:ext cx="7848600" cy="4321175"/>
          </a:xfrm>
          <a:prstGeom prst="rect">
            <a:avLst/>
          </a:prstGeom>
        </p:spPr>
        <p:txBody>
          <a:bodyPr/>
          <a:lstStyle/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执行正式的安全审核或检查。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对相关的安全训练与会议进行审核与监控。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切实调查所有意外事件 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 “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未遂事件”亦应接受仔细的调查</a:t>
            </a:r>
            <a:r>
              <a:rPr lang="en-US" altLang="zh-CN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根据实际情况更新相关工作计划。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定期检视相关安全管理系统运作情况。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5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对所发现的问题进行广泛地沟通，并从中学习。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3716" name="图片 243715" descr="IMG_00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925" y="851535"/>
            <a:ext cx="7571105" cy="5530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7812" name="图片 247811" descr="IMG_01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916940"/>
            <a:ext cx="5275580" cy="5024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7813" name="图片 247812" descr="IMG_0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772160"/>
            <a:ext cx="5353050" cy="5257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4740" name="图片 244739" descr="IMG_0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920750"/>
            <a:ext cx="5668010" cy="4935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4741" name="图片 244740" descr="IMG_0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05" y="901065"/>
            <a:ext cx="5354320" cy="4974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8837" name="图片 248836" descr="IMG_01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288" y="441325"/>
            <a:ext cx="8280400" cy="599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矩形 94210"/>
          <p:cNvSpPr/>
          <p:nvPr/>
        </p:nvSpPr>
        <p:spPr>
          <a:xfrm>
            <a:off x="4135755" y="187325"/>
            <a:ext cx="4474845" cy="589280"/>
          </a:xfrm>
          <a:prstGeom prst="rect">
            <a:avLst/>
          </a:prstGeom>
          <a:solidFill>
            <a:srgbClr val="0066FF"/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承包商安全事故案例</a:t>
            </a:r>
            <a:endParaRPr lang="zh-CN" altLang="en-US" sz="36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-601"/>
          <a:stretch>
            <a:fillRect/>
          </a:stretch>
        </p:blipFill>
        <p:spPr>
          <a:xfrm>
            <a:off x="31750" y="903605"/>
            <a:ext cx="12129135" cy="32315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4395" y="4197557"/>
            <a:ext cx="108356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2018</a:t>
            </a:r>
            <a:r>
              <a:rPr lang="zh-CN" altLang="en-US" sz="2400" b="1" dirty="0"/>
              <a:t>年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月</a:t>
            </a:r>
            <a:r>
              <a:rPr lang="en-US" altLang="zh-CN" sz="2400" b="1" dirty="0"/>
              <a:t>12</a:t>
            </a:r>
            <a:r>
              <a:rPr lang="zh-CN" altLang="en-US" sz="2400" b="1" dirty="0"/>
              <a:t>日下午三点多，上海赛科石化苯罐燃爆致6人死亡。风险管理缺失，撤销安标化一级。</a:t>
            </a:r>
            <a:r>
              <a:rPr lang="zh-CN" altLang="en-US" sz="2400" b="1" dirty="0">
                <a:solidFill>
                  <a:srgbClr val="FF0000"/>
                </a:solidFill>
              </a:rPr>
              <a:t>承包商：上海埃金科工程建设服务公司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应急管理部</a:t>
            </a:r>
            <a:r>
              <a:rPr lang="en-US" altLang="zh-CN" sz="2400" b="1" dirty="0">
                <a:solidFill>
                  <a:srgbClr val="FF0000"/>
                </a:solidFill>
              </a:rPr>
              <a:t>:</a:t>
            </a:r>
            <a:r>
              <a:rPr lang="zh-CN" altLang="en-US" sz="2400" b="1" dirty="0">
                <a:solidFill>
                  <a:srgbClr val="FF0000"/>
                </a:solidFill>
              </a:rPr>
              <a:t>今年至今，共发生</a:t>
            </a:r>
            <a:r>
              <a:rPr lang="en-US" altLang="zh-CN" sz="2400" b="1" dirty="0">
                <a:solidFill>
                  <a:srgbClr val="FF0000"/>
                </a:solidFill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起较大化工事故，四起与承包商有关，死亡</a:t>
            </a:r>
            <a:r>
              <a:rPr lang="en-US" altLang="zh-CN" sz="2400" b="1" dirty="0">
                <a:solidFill>
                  <a:srgbClr val="FF0000"/>
                </a:solidFill>
              </a:rPr>
              <a:t>21</a:t>
            </a:r>
            <a:r>
              <a:rPr lang="zh-CN" altLang="en-US" sz="2400" b="1" dirty="0">
                <a:solidFill>
                  <a:srgbClr val="FF0000"/>
                </a:solidFill>
              </a:rPr>
              <a:t>人！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5764" name="图片 245763" descr="IMG_0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9495" y="836930"/>
            <a:ext cx="7890510" cy="5373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46788" name="图片 246787" descr="IMG_01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9870" y="873760"/>
            <a:ext cx="7503160" cy="5541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50884" name="图片 250883" descr="IMG_0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7120" y="748030"/>
            <a:ext cx="7477760" cy="5608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组合 133121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33123" name="矩形 133122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33124" name="椭圆 133123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</p:grpSp>
      <p:sp>
        <p:nvSpPr>
          <p:cNvPr id="133125" name="矩形 133124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3126" name="矩形 133125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3127" name="矩形 133126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3128" name="矩形 133127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3129" name="标题 133128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2000" cy="114300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altLang="zh-TW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33130" name="对象 133129"/>
          <p:cNvGraphicFramePr/>
          <p:nvPr/>
        </p:nvGraphicFramePr>
        <p:xfrm>
          <a:off x="9016048" y="876300"/>
          <a:ext cx="2195512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" r:id="rId1" imgW="4036060" imgH="3469005" progId="MS_ClipArt_Gallery.5">
                  <p:embed/>
                </p:oleObj>
              </mc:Choice>
              <mc:Fallback>
                <p:oleObj name="" r:id="rId1" imgW="4036060" imgH="3469005" progId="MS_ClipArt_Gallery.5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016048" y="876300"/>
                        <a:ext cx="2195512" cy="168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文本框 133131"/>
          <p:cNvSpPr txBox="1"/>
          <p:nvPr/>
        </p:nvSpPr>
        <p:spPr>
          <a:xfrm>
            <a:off x="2171700" y="1989138"/>
            <a:ext cx="8496300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u="sng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属地管理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员工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班组长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车间主任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区域经理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u="sng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目视管理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人员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工具设备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工作区域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工艺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审核观察并记录发现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制定整改计划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避免敌对维持良好互动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调查安全意外并广泛沟通发现从中学习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晨会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/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交班会议 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(JSA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工作安全分析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工作计划</a:t>
            </a:r>
            <a:endParaRPr lang="zh-TW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TW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其它 </a:t>
            </a:r>
            <a:r>
              <a:rPr lang="en-US" altLang="zh-TW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</a:t>
            </a:r>
            <a:endParaRPr lang="en-US" altLang="zh-TW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3133" name="文本框 133132"/>
          <p:cNvSpPr txBox="1"/>
          <p:nvPr/>
        </p:nvSpPr>
        <p:spPr>
          <a:xfrm>
            <a:off x="3071813" y="1125538"/>
            <a:ext cx="397897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现场管理的关键要点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53956" name="图片 253955" descr="P10102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3275" y="615950"/>
            <a:ext cx="3687763" cy="275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7" name="图片 253956" descr="P1010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512763"/>
            <a:ext cx="3836988" cy="287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3958" name="图片 253957" descr="DSCF00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275" y="3502025"/>
            <a:ext cx="5251450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标题 254977"/>
          <p:cNvSpPr>
            <a:spLocks noGrp="1"/>
          </p:cNvSpPr>
          <p:nvPr>
            <p:ph type="title" idx="4294967295"/>
          </p:nvPr>
        </p:nvSpPr>
        <p:spPr>
          <a:xfrm>
            <a:off x="3787775" y="915988"/>
            <a:ext cx="8404225" cy="110172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可以工服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背心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颜色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安全帽颜色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或工作区域的隔离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作不同部门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工种或承包商的辨识区别管理</a:t>
            </a:r>
            <a:r>
              <a:rPr lang="en-US" altLang="zh-CN" sz="2800" b="1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en-US" altLang="zh-TW" sz="2800" b="1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254980" name="图片 2549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040" y="2173923"/>
            <a:ext cx="2505075" cy="232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1" name="图片 2549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073" y="2278063"/>
            <a:ext cx="2857500" cy="2363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2" name="图片 2549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15" y="2265045"/>
            <a:ext cx="220027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3" name="图片 254982" descr="P1010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890" y="2278380"/>
            <a:ext cx="3638550" cy="2383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标题 183297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5873750" cy="520700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管理要求</a:t>
            </a:r>
            <a:endParaRPr lang="en-US" altLang="zh-CN" sz="3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83299" name="文本占位符 183298"/>
          <p:cNvSpPr>
            <a:spLocks noGrp="1"/>
          </p:cNvSpPr>
          <p:nvPr>
            <p:ph type="body" idx="4294967295"/>
          </p:nvPr>
        </p:nvSpPr>
        <p:spPr>
          <a:xfrm>
            <a:off x="0" y="2276475"/>
            <a:ext cx="7280275" cy="3927475"/>
          </a:xfrm>
          <a:prstGeom prst="rect">
            <a:avLst/>
          </a:prstGeom>
        </p:spPr>
        <p:txBody>
          <a:bodyPr wrap="square"/>
          <a:lstStyle/>
          <a:p>
            <a:pPr marL="625475" indent="-625475">
              <a:buNone/>
            </a:pP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项目组织实施单位应</a:t>
            </a:r>
            <a:endParaRPr lang="zh-CN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）明确划分属地安全责任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）属地主管应确保承包商在作业过程中相关安全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标准和要求得到落实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(3)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属地主管负责承包商项目期间日常的安全管理、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监督、审核和评估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（4）承包商在项目正式实施前，应编写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HSE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计划（或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许可），得到批准后，方可组织作业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183300" name="图片 183299" descr="DSCF0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54900" y="1283970"/>
            <a:ext cx="3771900" cy="144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标题 185345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5757863" cy="568325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管理要求</a:t>
            </a:r>
            <a:endParaRPr lang="en-US" altLang="zh-CN" sz="32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85347" name="文本占位符 185346"/>
          <p:cNvSpPr>
            <a:spLocks noGrp="1"/>
          </p:cNvSpPr>
          <p:nvPr>
            <p:ph type="body" sz="half" idx="4294967295"/>
          </p:nvPr>
        </p:nvSpPr>
        <p:spPr>
          <a:xfrm>
            <a:off x="0" y="2095500"/>
            <a:ext cx="7632700" cy="2667000"/>
          </a:xfrm>
        </p:spPr>
        <p:txBody>
          <a:bodyPr wrap="square"/>
          <a:lstStyle/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（5）承包商员工必须佩带“入厂许可证”方可入厂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）从事特种作业的承包商员工必须接受事特种作业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培训并考核合格后方可组织作业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特种作业资格证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（7）属地主管每日需参与承包商的班前（后）会，并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督导承包商使用“工作安全分析（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JSA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）”方法与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员工进行沟通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（8）属地主管与承包商每日应共同进行一次安全审核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与观察</a:t>
            </a:r>
            <a:endParaRPr lang="en-US" altLang="zh-TW" sz="24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lnSpc>
                <a:spcPct val="110000"/>
              </a:lnSpc>
              <a:buNone/>
            </a:pP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85348" name="内容占位符 185347"/>
          <p:cNvGraphicFramePr>
            <a:graphicFrameLocks noGrp="1"/>
          </p:cNvGraphicFramePr>
          <p:nvPr>
            <p:ph sz="half" idx="4294967295"/>
          </p:nvPr>
        </p:nvGraphicFramePr>
        <p:xfrm>
          <a:off x="9652000" y="592138"/>
          <a:ext cx="25400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" r:id="rId1" imgW="3281680" imgH="3469005" progId="MS_ClipArt_Gallery.5">
                  <p:embed/>
                </p:oleObj>
              </mc:Choice>
              <mc:Fallback>
                <p:oleObj name="" r:id="rId1" imgW="3281680" imgH="3469005" progId="MS_ClipArt_Gallery.5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652000" y="592138"/>
                        <a:ext cx="2540000" cy="1381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标题 187393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5210175" cy="565150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管理要求</a:t>
            </a:r>
            <a:endParaRPr lang="en-US" altLang="zh-CN" sz="32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87395" name="文本占位符 187394"/>
          <p:cNvSpPr>
            <a:spLocks noGrp="1"/>
          </p:cNvSpPr>
          <p:nvPr>
            <p:ph type="body" idx="4294967295"/>
          </p:nvPr>
        </p:nvSpPr>
        <p:spPr>
          <a:xfrm>
            <a:off x="0" y="1690688"/>
            <a:ext cx="8407400" cy="4665662"/>
          </a:xfrm>
          <a:prstGeom prst="rect">
            <a:avLst/>
          </a:prstGeom>
        </p:spPr>
        <p:txBody>
          <a:bodyPr wrap="square"/>
          <a:lstStyle/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（9）新建项目投产后发生整改作业时，由用户单位负责对承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包商进行安全管理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(10)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属地主管负责承包商损工、限工、急救箱、未遂事件的通报及调查</a:t>
            </a:r>
            <a:endParaRPr lang="zh-CN" altLang="zh-TW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(11）</a:t>
            </a: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</a:t>
            </a:r>
            <a:r>
              <a:rPr lang="zh-TW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及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属地主管应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依照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合同的长短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期限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适时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定期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评估</a:t>
            </a: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承包商日常工作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表现</a:t>
            </a: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  <a:hlinkClick r:id="rId1" action="ppaction://hlinkfile"/>
              </a:rPr>
              <a:t>(</a:t>
            </a:r>
            <a:r>
              <a:rPr lang="zh-CN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  <a:hlinkClick r:id="rId1" action="ppaction://hlinkfile"/>
              </a:rPr>
              <a:t>承包商安全评估表</a:t>
            </a:r>
            <a:r>
              <a:rPr lang="en-US" altLang="zh-TW" sz="2400" b="1" dirty="0">
                <a:latin typeface="Adobe 黑体 Std R" panose="020B0400000000000000" pitchFamily="34" charset="-122"/>
                <a:ea typeface="Adobe 黑体 Std R" panose="020B0400000000000000" pitchFamily="34" charset="-122"/>
                <a:hlinkClick r:id="rId1" action="ppaction://hlinkfile"/>
              </a:rPr>
              <a:t>)</a:t>
            </a:r>
            <a:r>
              <a:rPr 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并将评估结果及时传达给双方管理层</a:t>
            </a:r>
            <a:endParaRPr 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8355" indent="-808355">
              <a:lnSpc>
                <a:spcPct val="110000"/>
              </a:lnSpc>
              <a:buNone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(12）不能与生产区域完全隔断的改扩建项目，现场监督管理以用户单位的属地主管为主，项目组织实施单位的属地主管配合。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808355" indent="-808355">
              <a:lnSpc>
                <a:spcPct val="110000"/>
              </a:lnSpc>
              <a:buNone/>
            </a:pPr>
            <a:endParaRPr lang="zh-TW" altLang="en-US" sz="24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标题 141313"/>
          <p:cNvSpPr>
            <a:spLocks noGrp="1"/>
          </p:cNvSpPr>
          <p:nvPr>
            <p:ph type="title" idx="4294967295"/>
          </p:nvPr>
        </p:nvSpPr>
        <p:spPr>
          <a:xfrm>
            <a:off x="0" y="1125538"/>
            <a:ext cx="5662613" cy="549275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与承包商之间的沟通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1315" name="文本占位符 141314"/>
          <p:cNvSpPr>
            <a:spLocks noGrp="1"/>
          </p:cNvSpPr>
          <p:nvPr>
            <p:ph type="body" idx="4294967295"/>
          </p:nvPr>
        </p:nvSpPr>
        <p:spPr>
          <a:xfrm>
            <a:off x="4049713" y="2305050"/>
            <a:ext cx="8142287" cy="3571875"/>
          </a:xfrm>
          <a:prstGeom prst="rect">
            <a:avLst/>
          </a:prstGeom>
        </p:spPr>
        <p:txBody>
          <a:bodyPr wrap="square"/>
          <a:lstStyle/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每天开始作业前，与承包商先进行小组会议。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在工作场合利用布告栏或其它方式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标语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广告牌 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等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来显示安全绩效数据与相关安全信息。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定期的安全会议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并有固定的相关议题。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危害风险沟通计划。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废弃物处理标准程序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有害或毒性气液体喷溅、滴漏或泄漏之预防 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...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400" b="1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90000"/>
              </a:lnSpc>
              <a:spcBef>
                <a:spcPct val="7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  </a:t>
            </a:r>
            <a:endParaRPr lang="en-US" altLang="zh-TW" sz="240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5529263" cy="43116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讨论：</a:t>
            </a:r>
            <a:br>
              <a:rPr lang="zh-CN" altLang="en-US" sz="3600" b="1" dirty="0"/>
            </a:b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承包商事故与业主的关系是什么？</a:t>
            </a:r>
            <a:br>
              <a:rPr lang="zh-CN" altLang="en-US" sz="3600" dirty="0">
                <a:solidFill>
                  <a:srgbClr val="FF0000"/>
                </a:solidFill>
                <a:sym typeface="+mn-ea"/>
              </a:rPr>
            </a:br>
            <a:br>
              <a:rPr lang="zh-CN" altLang="en-US" dirty="0">
                <a:sym typeface="+mn-ea"/>
              </a:rPr>
            </a:br>
            <a:br>
              <a:rPr lang="zh-CN" altLang="en-US" b="1" dirty="0"/>
            </a:br>
            <a:br>
              <a:rPr lang="zh-CN" altLang="en-US" dirty="0"/>
            </a:br>
            <a:endParaRPr lang="zh-CN" altLang="en-US" dirty="0"/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815340"/>
            <a:ext cx="5173980" cy="51130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文本占位符 135170"/>
          <p:cNvSpPr>
            <a:spLocks noGrp="1"/>
          </p:cNvSpPr>
          <p:nvPr>
            <p:ph type="body" idx="4294967295"/>
          </p:nvPr>
        </p:nvSpPr>
        <p:spPr>
          <a:xfrm>
            <a:off x="0" y="2362200"/>
            <a:ext cx="5095875" cy="2470150"/>
          </a:xfrm>
        </p:spPr>
        <p:txBody>
          <a:bodyPr wrap="square"/>
          <a:lstStyle/>
          <a:p>
            <a:pPr marL="0" indent="0" algn="ctr">
              <a:buNone/>
            </a:pP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妥善计划工作的执行</a:t>
            </a:r>
            <a:r>
              <a:rPr lang="en-US" altLang="zh-CN" sz="3600" b="1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br>
              <a:rPr lang="en-US" altLang="zh-CN" sz="3600" b="1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CN" altLang="en-US" sz="3600" b="1" dirty="0">
                <a:latin typeface="DFKai-SB" panose="03000509000000000000" pitchFamily="65" charset="-120"/>
                <a:ea typeface="DFKai-SB" panose="03000509000000000000" pitchFamily="65" charset="-120"/>
              </a:rPr>
              <a:t>谨慎执行计划的工作。</a:t>
            </a:r>
            <a:endParaRPr lang="zh-CN" altLang="en-US" sz="36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4800"/>
              <a:t>Plan the work;</a:t>
            </a:r>
            <a:br>
              <a:rPr lang="en-US" altLang="zh-TW" sz="4800"/>
            </a:br>
            <a:r>
              <a:rPr lang="en-US" altLang="zh-TW" sz="4800"/>
              <a:t>then work the plan.</a:t>
            </a:r>
            <a:endParaRPr lang="en-US" altLang="zh-TW" sz="48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35172" name="图片 135171" descr="untitled6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07275" y="712788"/>
            <a:ext cx="2616200" cy="437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文本占位符 137217"/>
          <p:cNvSpPr>
            <a:spLocks noGrp="1"/>
          </p:cNvSpPr>
          <p:nvPr>
            <p:ph type="body" idx="4294967295"/>
          </p:nvPr>
        </p:nvSpPr>
        <p:spPr>
          <a:xfrm>
            <a:off x="0" y="2420938"/>
            <a:ext cx="7913688" cy="3109912"/>
          </a:xfrm>
          <a:prstGeom prst="rect">
            <a:avLst/>
          </a:prstGeom>
        </p:spPr>
        <p:txBody>
          <a:bodyPr wrap="square"/>
          <a:lstStyle/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到此步骤才开始为承包商安全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投资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人力与相关资源。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对监控安全作业提出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不当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的角色与职责定义。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对监控承包商的相关安全作业，抱持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敌对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态度，而非将其视为合作对象。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只注重已发生的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违章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事项，而非事前的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预防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3230" indent="-443230">
              <a:lnSpc>
                <a:spcPct val="95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当相关工作范畴有所</a:t>
            </a:r>
            <a:r>
              <a:rPr lang="zh-CN" altLang="en-US" sz="2400" b="1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变化时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，没有确实根据该变化进行安全计划之调整与更新。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37219" name="标题 137218"/>
          <p:cNvSpPr>
            <a:spLocks noGrp="1"/>
          </p:cNvSpPr>
          <p:nvPr>
            <p:ph type="title" idx="4294967295"/>
          </p:nvPr>
        </p:nvSpPr>
        <p:spPr>
          <a:xfrm>
            <a:off x="0" y="1074738"/>
            <a:ext cx="5816600" cy="534987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现场管理常犯的错误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标题 146433"/>
          <p:cNvSpPr>
            <a:spLocks noGrp="1"/>
          </p:cNvSpPr>
          <p:nvPr>
            <p:ph type="title" idx="4294967295"/>
          </p:nvPr>
        </p:nvSpPr>
        <p:spPr>
          <a:xfrm>
            <a:off x="4022725" y="1125538"/>
            <a:ext cx="8169275" cy="549275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步骤七</a:t>
            </a:r>
            <a:r>
              <a:rPr lang="en-US" altLang="zh-CN" sz="32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签约后的绩效评估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6435" name="文本占位符 146434"/>
          <p:cNvSpPr>
            <a:spLocks noGrp="1"/>
          </p:cNvSpPr>
          <p:nvPr>
            <p:ph type="body" idx="4294967295"/>
          </p:nvPr>
        </p:nvSpPr>
        <p:spPr>
          <a:xfrm>
            <a:off x="3886200" y="2065338"/>
            <a:ext cx="8305800" cy="4792662"/>
          </a:xfrm>
          <a:prstGeom prst="rect">
            <a:avLst/>
          </a:prstGeom>
        </p:spPr>
        <p:txBody>
          <a:bodyPr wrap="square"/>
          <a:lstStyle/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业主应与承包商一同根据合约之要求，评估承包商在工作上的表现。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业主与承包商应互相提供与交流，对该合同工作相关的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意见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及回馈。随时更新数据库信息、调整相关流程、并促成各项改善。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对承包商日常工作表现的评估考核和定期评估结果</a:t>
            </a:r>
            <a:r>
              <a:rPr lang="en-US" altLang="zh-CN" sz="24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 </a:t>
            </a: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应及时告知承包商和相关方。对日常工作表现评估的不合格项，由属地主管要求承包商做出整改计划并督促整改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SzPct val="80000"/>
              <a:buNone/>
            </a:pPr>
            <a:endParaRPr lang="en-US" altLang="zh-TW" sz="24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57200" indent="-457200">
              <a:lnSpc>
                <a:spcPct val="110000"/>
              </a:lnSpc>
              <a:spcBef>
                <a:spcPct val="40000"/>
              </a:spcBef>
              <a:buNone/>
            </a:pPr>
            <a:r>
              <a:rPr lang="en-US" altLang="zh-TW" sz="20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     </a:t>
            </a:r>
            <a:endParaRPr lang="en-US" altLang="zh-TW" sz="20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组合 142337"/>
          <p:cNvGrpSpPr/>
          <p:nvPr/>
        </p:nvGrpSpPr>
        <p:grpSpPr>
          <a:xfrm>
            <a:off x="1535113" y="914400"/>
            <a:ext cx="9132887" cy="2108200"/>
            <a:chOff x="0" y="554"/>
            <a:chExt cx="5753" cy="1328"/>
          </a:xfrm>
        </p:grpSpPr>
        <p:sp>
          <p:nvSpPr>
            <p:cNvPr id="142339" name="矩形 142338"/>
            <p:cNvSpPr/>
            <p:nvPr/>
          </p:nvSpPr>
          <p:spPr>
            <a:xfrm>
              <a:off x="0" y="554"/>
              <a:ext cx="4884" cy="10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340" name="椭圆 142339"/>
            <p:cNvSpPr/>
            <p:nvPr/>
          </p:nvSpPr>
          <p:spPr>
            <a:xfrm>
              <a:off x="4040" y="556"/>
              <a:ext cx="1713" cy="1326"/>
            </a:xfrm>
            <a:prstGeom prst="ellipse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2341" name="矩形 142340"/>
          <p:cNvSpPr/>
          <p:nvPr/>
        </p:nvSpPr>
        <p:spPr>
          <a:xfrm>
            <a:off x="1527175" y="1087438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2342" name="矩形 142341"/>
          <p:cNvSpPr/>
          <p:nvPr/>
        </p:nvSpPr>
        <p:spPr>
          <a:xfrm>
            <a:off x="1524000" y="3960813"/>
            <a:ext cx="4570413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42343" name="矩形 142342"/>
          <p:cNvSpPr/>
          <p:nvPr/>
        </p:nvSpPr>
        <p:spPr>
          <a:xfrm>
            <a:off x="6097588" y="3957638"/>
            <a:ext cx="4570412" cy="289718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2344" name="矩形 142343"/>
          <p:cNvSpPr/>
          <p:nvPr/>
        </p:nvSpPr>
        <p:spPr>
          <a:xfrm>
            <a:off x="1765300" y="5783263"/>
            <a:ext cx="4343400" cy="4873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65000"/>
              </a:spcBef>
              <a:buClr>
                <a:schemeClr val="bg1"/>
              </a:buClr>
              <a:buChar char="•"/>
            </a:pPr>
            <a:endParaRPr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2345" name="对象 142344"/>
          <p:cNvGraphicFramePr/>
          <p:nvPr/>
        </p:nvGraphicFramePr>
        <p:xfrm>
          <a:off x="8401050" y="188913"/>
          <a:ext cx="2030413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" r:id="rId1" imgW="3281680" imgH="3469005" progId="MS_ClipArt_Gallery.5">
                  <p:embed/>
                </p:oleObj>
              </mc:Choice>
              <mc:Fallback>
                <p:oleObj name="" r:id="rId1" imgW="3281680" imgH="3469005" progId="MS_ClipArt_Gallery.5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01050" y="188913"/>
                        <a:ext cx="2030413" cy="1522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7" name="文本框 142346"/>
          <p:cNvSpPr txBox="1"/>
          <p:nvPr/>
        </p:nvSpPr>
        <p:spPr>
          <a:xfrm>
            <a:off x="2566988" y="1965325"/>
            <a:ext cx="7561262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日常的安全观察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绩效整改及记录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定期评估包商工作表现及效率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包括安全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工作能力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工作态度及下包商管理能力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项目结束后，综合各方的审核评估意见，做出总体评价结果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hlinkClick r:id="rId3" action="ppaction://hlinkfile"/>
              </a:rPr>
              <a:t>,(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hlinkClick r:id="rId3" action="ppaction://hlinkfile"/>
              </a:rPr>
              <a:t>承包商总体评价评估表</a:t>
            </a:r>
            <a:r>
              <a:rPr lang="en-US" altLang="zh-CN" sz="2400" b="1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hlinkClick r:id="rId3" action="ppaction://hlinkfile"/>
              </a:rPr>
              <a:t>) </a:t>
            </a: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并将此结果报合同管理部门，作为项目结算的重要依据及下次招（议）标的参考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不能与生产区域完全隔断的改扩建项目，总体评价结果要以用户单位属地主管日常审核评估结果为主要参考，总体评价结果要反馈给用户单位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77825" indent="-377825" eaLnBrk="0" hangingPunct="0">
              <a:spcBef>
                <a:spcPct val="50000"/>
              </a:spcBef>
              <a:buClr>
                <a:srgbClr val="003CFC"/>
              </a:buClr>
              <a:buSzPct val="65000"/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2348" name="文本框 142347"/>
          <p:cNvSpPr txBox="1"/>
          <p:nvPr/>
        </p:nvSpPr>
        <p:spPr>
          <a:xfrm>
            <a:off x="3143250" y="1125538"/>
            <a:ext cx="187102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评估内容</a:t>
            </a:r>
            <a:endParaRPr lang="en-US" altLang="zh-TW" sz="3200" b="1">
              <a:solidFill>
                <a:schemeClr val="bg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标题 18944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4270375" cy="666750"/>
          </a:xfr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评估的职责</a:t>
            </a:r>
            <a:endParaRPr lang="en-US" altLang="zh-CN" sz="32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89443" name="文本占位符 189442"/>
          <p:cNvSpPr>
            <a:spLocks noGrp="1"/>
          </p:cNvSpPr>
          <p:nvPr>
            <p:ph type="body" sz="half" idx="4294967295"/>
          </p:nvPr>
        </p:nvSpPr>
        <p:spPr>
          <a:xfrm>
            <a:off x="0" y="1844675"/>
            <a:ext cx="8531225" cy="4392613"/>
          </a:xfrm>
        </p:spPr>
        <p:txBody>
          <a:bodyPr wrap="square"/>
          <a:lstStyle/>
          <a:p>
            <a:pPr marL="625475" indent="-625475">
              <a:buNone/>
            </a:pPr>
            <a:r>
              <a:rPr lang="zh-CN" altLang="en-US" sz="2400" b="1" u="sng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项目组织实施单位</a:t>
            </a:r>
            <a:endParaRPr lang="zh-CN" altLang="en-US" sz="2400" b="1" u="sng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）负责在承包商选择阶段的综合能力评估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）负责对重要和长周期项目进行定期评估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）属地主管负责承包商日常工作表现的评估考核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）在项目结束后，对各阶段的评估情况进行综合分析，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zh-TW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形成对承包商的总体评价结果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）负责将总体评价结果提交合同管理部门，并归档共享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）不能与生产区域完全隔断的改扩建项目部份，由用户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en-US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单位负责执行第（</a:t>
            </a:r>
            <a:r>
              <a:rPr lang="en-US" altLang="zh-CN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）项的工作，项目组织实施单位</a:t>
            </a:r>
            <a:endParaRPr lang="zh-CN" altLang="zh-TW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应根据用户单位日常工作表现的评估考核结果负责做</a:t>
            </a:r>
            <a:endParaRPr lang="zh-CN" altLang="zh-TW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625475" indent="-625475">
              <a:buNone/>
            </a:pP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zh-TW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</a:t>
            </a:r>
            <a:r>
              <a:rPr lang="zh-CN" altLang="en-US" sz="20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好承包商的总体评价结果</a:t>
            </a:r>
            <a:endParaRPr lang="zh-CN" altLang="en-US" sz="20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89444" name="内容占位符 189443">
            <a:hlinkClick r:id="" action="ppaction://ole?verb=0"/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10799763" y="850900"/>
          <a:ext cx="1392237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" r:id="rId1" imgW="2305685" imgH="3171190" progId="MS_ClipArt_Gallery.2">
                  <p:embed/>
                </p:oleObj>
              </mc:Choice>
              <mc:Fallback>
                <p:oleObj name="" r:id="rId1" imgW="2305685" imgH="3171190" progId="MS_ClipArt_Gallery.2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799763" y="850900"/>
                        <a:ext cx="1392237" cy="1709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文本占位符 144385"/>
          <p:cNvSpPr>
            <a:spLocks noGrp="1"/>
          </p:cNvSpPr>
          <p:nvPr>
            <p:ph type="body" idx="4294967295"/>
          </p:nvPr>
        </p:nvSpPr>
        <p:spPr>
          <a:xfrm>
            <a:off x="4287838" y="2205038"/>
            <a:ext cx="7904162" cy="3671887"/>
          </a:xfrm>
          <a:prstGeom prst="rect">
            <a:avLst/>
          </a:prstGeom>
        </p:spPr>
        <p:txBody>
          <a:bodyPr wrap="square"/>
          <a:lstStyle/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未执行此项定期评估的重要步骤。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没有从错误中学到教训，不断重蹈覆辙。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未明确交代相关要求与标准，因而造成违章的情况发生。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与业主共同作业的相关管理，以不公平的态度责怪承包商安全绩效不彰。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281305" indent="-281305">
              <a:lnSpc>
                <a:spcPct val="110000"/>
              </a:lnSpc>
              <a:spcBef>
                <a:spcPct val="4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未将评估工作的进度与结果适当地告知并建议承包商。</a:t>
            </a:r>
            <a:endParaRPr lang="zh-CN" altLang="en-US" sz="24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44387" name="标题 144386"/>
          <p:cNvSpPr>
            <a:spLocks noGrp="1"/>
          </p:cNvSpPr>
          <p:nvPr>
            <p:ph type="title" idx="4294967295"/>
          </p:nvPr>
        </p:nvSpPr>
        <p:spPr>
          <a:xfrm>
            <a:off x="4398963" y="1074738"/>
            <a:ext cx="7793037" cy="534987"/>
          </a:xfrm>
          <a:prstGeom prst="rect">
            <a:avLst/>
          </a:prstGeo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对承包商的评估易犯的错误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 152577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3732213" cy="649287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如何达成目标</a:t>
            </a:r>
            <a:endParaRPr lang="zh-CN" altLang="en-US" sz="3200" b="1" dirty="0">
              <a:solidFill>
                <a:schemeClr val="tx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52579" name="文本占位符 152578"/>
          <p:cNvSpPr>
            <a:spLocks noGrp="1"/>
          </p:cNvSpPr>
          <p:nvPr>
            <p:ph type="body" idx="4294967295"/>
          </p:nvPr>
        </p:nvSpPr>
        <p:spPr>
          <a:xfrm>
            <a:off x="4598988" y="2565400"/>
            <a:ext cx="7593012" cy="14112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3CFC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业主的承诺</a:t>
            </a:r>
            <a:endParaRPr lang="zh-CN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buClr>
                <a:srgbClr val="003CFC"/>
              </a:buClr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承包商管理者的承诺</a:t>
            </a:r>
            <a:endParaRPr lang="zh-CN" altLang="en-US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buClr>
                <a:srgbClr val="003CFC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solidFill>
                  <a:srgbClr val="F6041B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安全是不可妥协的</a:t>
            </a:r>
            <a:endParaRPr lang="en-US" altLang="zh-TW" sz="3600" b="1" dirty="0">
              <a:solidFill>
                <a:srgbClr val="F6041B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graphicFrame>
        <p:nvGraphicFramePr>
          <p:cNvPr id="152580" name="对象 152579"/>
          <p:cNvGraphicFramePr/>
          <p:nvPr/>
        </p:nvGraphicFramePr>
        <p:xfrm>
          <a:off x="7391400" y="2636838"/>
          <a:ext cx="2509838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" r:id="rId1" imgW="3473450" imgH="3473450" progId="MS_ClipArt_Gallery.2">
                  <p:embed/>
                </p:oleObj>
              </mc:Choice>
              <mc:Fallback>
                <p:oleObj name="" r:id="rId1" imgW="3473450" imgH="3473450" progId="MS_ClipArt_Gallery.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91400" y="2636838"/>
                        <a:ext cx="2509838" cy="2509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标题 217089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5292725" cy="695325"/>
          </a:xfrm>
          <a:prstGeom prst="rect">
            <a:avLst/>
          </a:prstGeom>
        </p:spPr>
        <p:txBody>
          <a:bodyPr anchor="b"/>
          <a:lstStyle/>
          <a:p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下一步</a:t>
            </a:r>
            <a:r>
              <a:rPr lang="en-US" altLang="zh-CN" sz="3600" b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…</a:t>
            </a:r>
            <a:endParaRPr lang="en-US" altLang="zh-CN" sz="3600" b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6" name="文本占位符 217095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444500" indent="-444500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各单位应积极</a:t>
            </a:r>
            <a:r>
              <a:rPr lang="zh-CN" altLang="zh-TW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开展</a:t>
            </a: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培训宣贯</a:t>
            </a:r>
            <a:endParaRPr lang="zh-CN" altLang="zh-TW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4500" indent="-444500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TW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频繁的现</a:t>
            </a: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场观察审核</a:t>
            </a:r>
            <a:endParaRPr lang="zh-CN" altLang="en-US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4500" indent="-444500"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建立严谨的作业纪律 </a:t>
            </a:r>
            <a:r>
              <a:rPr lang="en-US" altLang="zh-CN" sz="28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</a:t>
            </a: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经验</a:t>
            </a:r>
            <a:r>
              <a:rPr lang="en-US" altLang="zh-CN" sz="28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Vs</a:t>
            </a:r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制度</a:t>
            </a:r>
            <a:r>
              <a:rPr lang="en-US" altLang="zh-CN" sz="2800" b="1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)</a:t>
            </a:r>
            <a:endParaRPr lang="en-US" altLang="zh-CN" sz="2800" b="1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444500" indent="-444500">
              <a:buChar char="•"/>
            </a:pPr>
            <a:endParaRPr lang="zh-TW" altLang="en-US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</a:fld>
            <a:endParaRPr lang="zh-TW" altLang="en-US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1" name="矩形 217090"/>
          <p:cNvSpPr/>
          <p:nvPr/>
        </p:nvSpPr>
        <p:spPr>
          <a:xfrm>
            <a:off x="5511800" y="3849688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宣贯培训</a:t>
            </a:r>
            <a:endParaRPr lang="zh-CN" altLang="en-US" sz="2400" b="1" dirty="0">
              <a:solidFill>
                <a:schemeClr val="hlink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2" name="矩形 217091"/>
          <p:cNvSpPr/>
          <p:nvPr/>
        </p:nvSpPr>
        <p:spPr>
          <a:xfrm>
            <a:off x="8191500" y="5627688"/>
            <a:ext cx="19050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chemeClr val="hlink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审核</a:t>
            </a:r>
            <a:endParaRPr lang="zh-CN" altLang="en-US" sz="2400" b="1" dirty="0">
              <a:solidFill>
                <a:schemeClr val="hlink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3" name="矩形 217092"/>
          <p:cNvSpPr/>
          <p:nvPr/>
        </p:nvSpPr>
        <p:spPr>
          <a:xfrm>
            <a:off x="5473700" y="5614988"/>
            <a:ext cx="17526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考评</a:t>
            </a:r>
            <a:endParaRPr lang="zh-CN" altLang="en-US" sz="2400" b="1" dirty="0">
              <a:solidFill>
                <a:schemeClr val="hlink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4" name="矩形 217093"/>
          <p:cNvSpPr/>
          <p:nvPr/>
        </p:nvSpPr>
        <p:spPr>
          <a:xfrm>
            <a:off x="8115300" y="3849688"/>
            <a:ext cx="20574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hlink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执行</a:t>
            </a:r>
            <a:endParaRPr lang="zh-CN" altLang="en-US" sz="2400" b="1" dirty="0">
              <a:solidFill>
                <a:schemeClr val="hlink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5" name="矩形 217094"/>
          <p:cNvSpPr/>
          <p:nvPr/>
        </p:nvSpPr>
        <p:spPr>
          <a:xfrm>
            <a:off x="2438400" y="5614988"/>
            <a:ext cx="1752600" cy="609600"/>
          </a:xfrm>
          <a:prstGeom prst="rect">
            <a:avLst/>
          </a:prstGeom>
          <a:solidFill>
            <a:srgbClr val="ED171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FF3F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激励</a:t>
            </a:r>
            <a:endParaRPr lang="zh-CN" altLang="en-US" sz="2400" b="1" dirty="0">
              <a:solidFill>
                <a:srgbClr val="FFFF3F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7" name="椭圆 217096"/>
          <p:cNvSpPr/>
          <p:nvPr/>
        </p:nvSpPr>
        <p:spPr>
          <a:xfrm>
            <a:off x="2108200" y="3494088"/>
            <a:ext cx="2362200" cy="15367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规章制度</a:t>
            </a:r>
            <a:endParaRPr lang="zh-CN" altLang="zh-TW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algn="ctr"/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的制定</a:t>
            </a:r>
            <a:endParaRPr lang="en-US" altLang="zh-TW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8" name="任意多边形 217097"/>
          <p:cNvSpPr/>
          <p:nvPr/>
        </p:nvSpPr>
        <p:spPr>
          <a:xfrm rot="16200000">
            <a:off x="2984500" y="5056188"/>
            <a:ext cx="520700" cy="4953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099" name="任意多边形 217098"/>
          <p:cNvSpPr/>
          <p:nvPr/>
        </p:nvSpPr>
        <p:spPr>
          <a:xfrm>
            <a:off x="4546600" y="3697288"/>
            <a:ext cx="5588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100" name="任意多边形 217099"/>
          <p:cNvSpPr/>
          <p:nvPr/>
        </p:nvSpPr>
        <p:spPr>
          <a:xfrm>
            <a:off x="4673600" y="39258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101" name="任意多边形 217100"/>
          <p:cNvSpPr/>
          <p:nvPr/>
        </p:nvSpPr>
        <p:spPr>
          <a:xfrm rot="10800000">
            <a:off x="7429500" y="57419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102" name="任意多边形 217101"/>
          <p:cNvSpPr/>
          <p:nvPr/>
        </p:nvSpPr>
        <p:spPr>
          <a:xfrm rot="10800000">
            <a:off x="4572000" y="57292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103" name="任意多边形 217102"/>
          <p:cNvSpPr/>
          <p:nvPr/>
        </p:nvSpPr>
        <p:spPr>
          <a:xfrm rot="5400000">
            <a:off x="8801100" y="48148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17104" name="任意多边形 217103"/>
          <p:cNvSpPr/>
          <p:nvPr/>
        </p:nvSpPr>
        <p:spPr>
          <a:xfrm>
            <a:off x="7366000" y="3976688"/>
            <a:ext cx="622300" cy="4572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C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ldLvl="0" animBg="1"/>
      <p:bldP spid="217092" grpId="0" bldLvl="0" animBg="1"/>
      <p:bldP spid="217093" grpId="0" bldLvl="0" animBg="1"/>
      <p:bldP spid="217094" grpId="0" bldLvl="0" animBg="1"/>
      <p:bldP spid="217095" grpId="0" bldLvl="0" animBg="1"/>
      <p:bldP spid="217097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89545" y="4149090"/>
            <a:ext cx="3982085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标题 96257"/>
          <p:cNvSpPr>
            <a:spLocks noGrp="1"/>
          </p:cNvSpPr>
          <p:nvPr>
            <p:ph type="title" idx="4294967295"/>
          </p:nvPr>
        </p:nvSpPr>
        <p:spPr>
          <a:xfrm>
            <a:off x="6816725" y="820738"/>
            <a:ext cx="5375275" cy="741362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承包商之定义与分类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96259" name="文本占位符 96258"/>
          <p:cNvSpPr>
            <a:spLocks noGrp="1"/>
          </p:cNvSpPr>
          <p:nvPr>
            <p:ph type="body" idx="4294967295"/>
          </p:nvPr>
        </p:nvSpPr>
        <p:spPr>
          <a:xfrm>
            <a:off x="0" y="2068513"/>
            <a:ext cx="8027988" cy="4016375"/>
          </a:xfrm>
          <a:prstGeom prst="rect">
            <a:avLst/>
          </a:prstGeom>
        </p:spPr>
        <p:txBody>
          <a:bodyPr/>
          <a:lstStyle/>
          <a:p>
            <a:pPr marL="365125" indent="-365125"/>
            <a:r>
              <a:rPr lang="zh-CN" altLang="en-US" sz="28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承包商通常指与业主签订合同，以一定的金额为业主执行某些工作的厂商。</a:t>
            </a:r>
            <a:endParaRPr lang="zh-CN" altLang="zh-TW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8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承包商的分类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</a:t>
            </a: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）工程技术类</a:t>
            </a:r>
            <a:endParaRPr lang="zh-CN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</a:t>
            </a: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）操作运行类</a:t>
            </a:r>
            <a:endParaRPr lang="zh-CN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3</a:t>
            </a: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）设备维修类</a:t>
            </a:r>
            <a:endParaRPr lang="zh-CN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TW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</a:t>
            </a:r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）运输类</a:t>
            </a:r>
            <a:endParaRPr lang="zh-TW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65125" indent="-365125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 </a:t>
            </a:r>
            <a:endParaRPr lang="zh-TW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96260" name="图片 96259" descr="PE01838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2830830"/>
            <a:ext cx="3309620" cy="290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1" name="文本框 96260"/>
          <p:cNvSpPr txBox="1"/>
          <p:nvPr/>
        </p:nvSpPr>
        <p:spPr>
          <a:xfrm>
            <a:off x="4399603" y="3924300"/>
            <a:ext cx="3839513" cy="193899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TW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</a:t>
            </a:r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）建筑类</a:t>
            </a:r>
            <a:endParaRPr lang="zh-TW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6</a:t>
            </a: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）物资采购类</a:t>
            </a:r>
            <a:endParaRPr lang="zh-CN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（</a:t>
            </a:r>
            <a:r>
              <a:rPr lang="en-US" altLang="zh-CN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</a:t>
            </a:r>
            <a:r>
              <a:rPr lang="zh-CN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）技术服务（咨询）类</a:t>
            </a:r>
            <a:endParaRPr lang="zh-CN" altLang="zh-TW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r>
              <a:rPr lang="zh-TW" altLang="en-US" sz="2400" b="1" dirty="0" smtClean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</a:t>
            </a:r>
            <a:r>
              <a:rPr lang="en-US" altLang="zh-TW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(8) </a:t>
            </a:r>
            <a:r>
              <a:rPr lang="zh-TW" altLang="en-US" sz="2400" b="1" dirty="0">
                <a:solidFill>
                  <a:srgbClr val="0000CC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其它</a:t>
            </a:r>
            <a:endParaRPr lang="zh-TW" altLang="en-US" sz="2400" b="1" dirty="0">
              <a:solidFill>
                <a:srgbClr val="0000CC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/>
      <p:bldP spid="96259" grpId="1" uiExpand="1" build="p"/>
      <p:bldP spid="962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58369"/>
          <p:cNvSpPr txBox="1"/>
          <p:nvPr/>
        </p:nvSpPr>
        <p:spPr>
          <a:xfrm>
            <a:off x="3505200" y="134938"/>
            <a:ext cx="4114800" cy="39878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业主公司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承包商联合行动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1" name="文本框 58370"/>
          <p:cNvSpPr txBox="1"/>
          <p:nvPr/>
        </p:nvSpPr>
        <p:spPr>
          <a:xfrm>
            <a:off x="3429000" y="59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承包商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文本框 58371"/>
          <p:cNvSpPr txBox="1"/>
          <p:nvPr/>
        </p:nvSpPr>
        <p:spPr>
          <a:xfrm>
            <a:off x="5638800" y="59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公司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4" name="文本框 58373"/>
          <p:cNvSpPr txBox="1"/>
          <p:nvPr/>
        </p:nvSpPr>
        <p:spPr>
          <a:xfrm>
            <a:off x="2743200" y="98456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计划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hlinkClick r:id="rId1" action="ppaction://hlinksldjump"/>
            </a:endParaRPr>
          </a:p>
        </p:txBody>
      </p:sp>
      <p:sp>
        <p:nvSpPr>
          <p:cNvPr id="58375" name="文本框 58374"/>
          <p:cNvSpPr txBox="1"/>
          <p:nvPr/>
        </p:nvSpPr>
        <p:spPr>
          <a:xfrm>
            <a:off x="5638800" y="973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作业描述和风险识别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6" name="文本框 58375"/>
          <p:cNvSpPr txBox="1"/>
          <p:nvPr/>
        </p:nvSpPr>
        <p:spPr>
          <a:xfrm>
            <a:off x="5638800" y="1354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合同策略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7" name="流程图: 合并 58376"/>
          <p:cNvSpPr/>
          <p:nvPr/>
        </p:nvSpPr>
        <p:spPr>
          <a:xfrm>
            <a:off x="6553200" y="1658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78" name="文本框 58377"/>
          <p:cNvSpPr txBox="1"/>
          <p:nvPr/>
        </p:nvSpPr>
        <p:spPr>
          <a:xfrm>
            <a:off x="2743200" y="1746568"/>
            <a:ext cx="7315200" cy="7067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预审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9" name="文本框 58378"/>
          <p:cNvSpPr txBox="1"/>
          <p:nvPr/>
        </p:nvSpPr>
        <p:spPr>
          <a:xfrm>
            <a:off x="5638800" y="1735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筛选承包商、短名单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0" name="文本框 58379"/>
          <p:cNvSpPr txBox="1"/>
          <p:nvPr/>
        </p:nvSpPr>
        <p:spPr>
          <a:xfrm>
            <a:off x="5638800" y="2116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建立投标评价指标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1" name="文本框 58380"/>
          <p:cNvSpPr txBox="1"/>
          <p:nvPr/>
        </p:nvSpPr>
        <p:spPr>
          <a:xfrm>
            <a:off x="3352800" y="1735138"/>
            <a:ext cx="2057400" cy="5835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承包商答复提问清单，提供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资料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3" name="文本框 58382"/>
          <p:cNvSpPr txBox="1"/>
          <p:nvPr/>
        </p:nvSpPr>
        <p:spPr>
          <a:xfrm>
            <a:off x="8001000" y="1887538"/>
            <a:ext cx="1447800" cy="337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承包商数据库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5" name="直接连接符 58384"/>
          <p:cNvSpPr/>
          <p:nvPr/>
        </p:nvSpPr>
        <p:spPr>
          <a:xfrm>
            <a:off x="7696200" y="2039938"/>
            <a:ext cx="3048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58386" name="文本框 58385"/>
          <p:cNvSpPr txBox="1"/>
          <p:nvPr/>
        </p:nvSpPr>
        <p:spPr>
          <a:xfrm>
            <a:off x="2743200" y="249713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选择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7" name="文本框 58386"/>
          <p:cNvSpPr txBox="1"/>
          <p:nvPr/>
        </p:nvSpPr>
        <p:spPr>
          <a:xfrm>
            <a:off x="2743200" y="3259138"/>
            <a:ext cx="7315200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动员前</a:t>
            </a: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准备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8" name="文本框 58387"/>
          <p:cNvSpPr txBox="1"/>
          <p:nvPr/>
        </p:nvSpPr>
        <p:spPr>
          <a:xfrm>
            <a:off x="2743200" y="4021138"/>
            <a:ext cx="7315200" cy="70675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动员</a:t>
            </a:r>
            <a:endParaRPr lang="zh-CN" altLang="en-US" sz="16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89" name="文本框 58388"/>
          <p:cNvSpPr txBox="1"/>
          <p:nvPr/>
        </p:nvSpPr>
        <p:spPr>
          <a:xfrm>
            <a:off x="2743200" y="4783138"/>
            <a:ext cx="7315200" cy="337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实施</a:t>
            </a:r>
            <a:endParaRPr lang="zh-CN" altLang="en-US" sz="16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0" name="流程图: 合并 58389"/>
          <p:cNvSpPr/>
          <p:nvPr/>
        </p:nvSpPr>
        <p:spPr>
          <a:xfrm>
            <a:off x="6553200" y="2420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1" name="矩形 58390"/>
          <p:cNvSpPr/>
          <p:nvPr/>
        </p:nvSpPr>
        <p:spPr>
          <a:xfrm>
            <a:off x="2743200" y="5926138"/>
            <a:ext cx="7315200" cy="7067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关闭</a:t>
            </a:r>
            <a:endParaRPr lang="zh-CN" altLang="en-US" sz="16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r">
              <a:lnSpc>
                <a:spcPct val="100000"/>
              </a:lnSpc>
              <a:spcBef>
                <a:spcPct val="50000"/>
              </a:spcBef>
            </a:pPr>
            <a:endParaRPr lang="zh-CN" altLang="en-US" sz="16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2" name="文本框 58391"/>
          <p:cNvSpPr txBox="1"/>
          <p:nvPr/>
        </p:nvSpPr>
        <p:spPr>
          <a:xfrm>
            <a:off x="3352800" y="2573338"/>
            <a:ext cx="2057400" cy="5835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承包商准备投标书和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计划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3" name="文本框 58392"/>
          <p:cNvSpPr txBox="1"/>
          <p:nvPr/>
        </p:nvSpPr>
        <p:spPr>
          <a:xfrm>
            <a:off x="5638800" y="251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评标、澄清会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4" name="文本框 58393"/>
          <p:cNvSpPr txBox="1"/>
          <p:nvPr/>
        </p:nvSpPr>
        <p:spPr>
          <a:xfrm>
            <a:off x="5638800" y="2895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授标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5" name="流程图: 合并 58394"/>
          <p:cNvSpPr/>
          <p:nvPr/>
        </p:nvSpPr>
        <p:spPr>
          <a:xfrm>
            <a:off x="6553200" y="3182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396" name="文本框 58395"/>
          <p:cNvSpPr txBox="1"/>
          <p:nvPr/>
        </p:nvSpPr>
        <p:spPr>
          <a:xfrm>
            <a:off x="3352800" y="3259138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联合完成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HSE</a:t>
            </a: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和实施计划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7" name="文本框 58396"/>
          <p:cNvSpPr txBox="1"/>
          <p:nvPr/>
        </p:nvSpPr>
        <p:spPr>
          <a:xfrm>
            <a:off x="3352800" y="3657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准备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8" name="文本框 58397"/>
          <p:cNvSpPr txBox="1"/>
          <p:nvPr/>
        </p:nvSpPr>
        <p:spPr>
          <a:xfrm>
            <a:off x="5638800" y="3640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动员前审核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99" name="流程图: 合并 58398"/>
          <p:cNvSpPr/>
          <p:nvPr/>
        </p:nvSpPr>
        <p:spPr>
          <a:xfrm>
            <a:off x="6553200" y="3944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0" name="文本框 58399"/>
          <p:cNvSpPr txBox="1"/>
          <p:nvPr/>
        </p:nvSpPr>
        <p:spPr>
          <a:xfrm>
            <a:off x="3352800" y="4021138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启动见面会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1" name="文本框 58400"/>
          <p:cNvSpPr txBox="1"/>
          <p:nvPr/>
        </p:nvSpPr>
        <p:spPr>
          <a:xfrm>
            <a:off x="3352800" y="4419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动员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2" name="文本框 58401"/>
          <p:cNvSpPr txBox="1"/>
          <p:nvPr/>
        </p:nvSpPr>
        <p:spPr>
          <a:xfrm>
            <a:off x="5638800" y="4402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实施前审核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3" name="流程图: 合并 58402"/>
          <p:cNvSpPr/>
          <p:nvPr/>
        </p:nvSpPr>
        <p:spPr>
          <a:xfrm>
            <a:off x="6553200" y="4706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4" name="文本框 58403"/>
          <p:cNvSpPr txBox="1"/>
          <p:nvPr/>
        </p:nvSpPr>
        <p:spPr>
          <a:xfrm>
            <a:off x="3352800" y="4800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实施、监督、报告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5" name="文本框 58404"/>
          <p:cNvSpPr txBox="1"/>
          <p:nvPr/>
        </p:nvSpPr>
        <p:spPr>
          <a:xfrm>
            <a:off x="5638800" y="4783138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监控、监察、审核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6" name="文本框 58405"/>
          <p:cNvSpPr txBox="1"/>
          <p:nvPr/>
        </p:nvSpPr>
        <p:spPr>
          <a:xfrm>
            <a:off x="2743200" y="5181600"/>
            <a:ext cx="7315200" cy="33718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复员</a:t>
            </a:r>
            <a:endParaRPr lang="zh-CN" altLang="en-US" sz="1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7" name="流程图: 合并 58406"/>
          <p:cNvSpPr/>
          <p:nvPr/>
        </p:nvSpPr>
        <p:spPr>
          <a:xfrm>
            <a:off x="6629400" y="5087938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09" name="文本框 58408"/>
          <p:cNvSpPr txBox="1"/>
          <p:nvPr/>
        </p:nvSpPr>
        <p:spPr>
          <a:xfrm>
            <a:off x="3352800" y="5181600"/>
            <a:ext cx="4343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审核复员计划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10" name="文本框 58409"/>
          <p:cNvSpPr txBox="1"/>
          <p:nvPr/>
        </p:nvSpPr>
        <p:spPr>
          <a:xfrm>
            <a:off x="3352800" y="5562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复员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11" name="文本框 58410"/>
          <p:cNvSpPr txBox="1"/>
          <p:nvPr/>
        </p:nvSpPr>
        <p:spPr>
          <a:xfrm>
            <a:off x="5638800" y="5562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验收、恢复场地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12" name="流程图: 合并 58411"/>
          <p:cNvSpPr/>
          <p:nvPr/>
        </p:nvSpPr>
        <p:spPr>
          <a:xfrm>
            <a:off x="6629400" y="5867400"/>
            <a:ext cx="228600" cy="76200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417" name="文本框 58416"/>
          <p:cNvSpPr txBox="1"/>
          <p:nvPr/>
        </p:nvSpPr>
        <p:spPr>
          <a:xfrm>
            <a:off x="3352800" y="632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报告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18" name="文本框 58417"/>
          <p:cNvSpPr txBox="1"/>
          <p:nvPr/>
        </p:nvSpPr>
        <p:spPr>
          <a:xfrm>
            <a:off x="5715000" y="6324600"/>
            <a:ext cx="2057400" cy="33718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rgbClr val="FF33CC">
                  <a:gamma/>
                  <a:shade val="46275"/>
                  <a:invGamma/>
                </a:srgbClr>
              </a:gs>
              <a:gs pos="100000">
                <a:srgbClr val="FF33CC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rPr>
              <a:t>最终评价和报告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19" name="文本框 58418"/>
          <p:cNvSpPr txBox="1"/>
          <p:nvPr/>
        </p:nvSpPr>
        <p:spPr>
          <a:xfrm>
            <a:off x="3352800" y="5943600"/>
            <a:ext cx="4419600" cy="33718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审核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22" name="标题 58421"/>
          <p:cNvSpPr>
            <a:spLocks noGrp="1"/>
          </p:cNvSpPr>
          <p:nvPr>
            <p:ph type="title" idx="4294967295"/>
          </p:nvPr>
        </p:nvSpPr>
        <p:spPr>
          <a:xfrm>
            <a:off x="0" y="984250"/>
            <a:ext cx="989013" cy="5503863"/>
          </a:xfrm>
        </p:spPr>
        <p:txBody>
          <a:bodyPr anchor="ctr"/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承包商安全管理典型</a:t>
            </a:r>
            <a:b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流程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8423" name="直接连接符 58422"/>
          <p:cNvSpPr/>
          <p:nvPr/>
        </p:nvSpPr>
        <p:spPr>
          <a:xfrm>
            <a:off x="10058400" y="6172200"/>
            <a:ext cx="228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58424" name="直接连接符 58423"/>
          <p:cNvSpPr/>
          <p:nvPr/>
        </p:nvSpPr>
        <p:spPr>
          <a:xfrm flipV="1">
            <a:off x="10287000" y="2057400"/>
            <a:ext cx="0" cy="41148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sp>
        <p:nvSpPr>
          <p:cNvPr id="3" name="直接连接符 2"/>
          <p:cNvSpPr/>
          <p:nvPr/>
        </p:nvSpPr>
        <p:spPr>
          <a:xfrm>
            <a:off x="9312910" y="2057400"/>
            <a:ext cx="838835" cy="127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4" name="标题 58421"/>
          <p:cNvSpPr>
            <a:spLocks noGrp="1"/>
          </p:cNvSpPr>
          <p:nvPr/>
        </p:nvSpPr>
        <p:spPr>
          <a:xfrm>
            <a:off x="850900" y="755650"/>
            <a:ext cx="748030" cy="5804535"/>
          </a:xfr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国际油气协会</a:t>
            </a:r>
            <a:endParaRPr lang="en-US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630" y="5040630"/>
            <a:ext cx="876300" cy="521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OGP</a:t>
            </a:r>
            <a:endParaRPr lang="en-US" altLang="zh-CN" sz="2800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椭圆 155650"/>
          <p:cNvSpPr/>
          <p:nvPr/>
        </p:nvSpPr>
        <p:spPr>
          <a:xfrm>
            <a:off x="3000375" y="1773238"/>
            <a:ext cx="2376488" cy="1368425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400" b="1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7.</a:t>
            </a: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签约后的</a:t>
            </a:r>
            <a:endParaRPr lang="zh-CN" altLang="en-US" sz="2400" b="1" dirty="0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绩效评估</a:t>
            </a:r>
            <a:endParaRPr lang="en-US" altLang="zh-TW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2" name="椭圆 155651"/>
          <p:cNvSpPr/>
          <p:nvPr/>
        </p:nvSpPr>
        <p:spPr>
          <a:xfrm>
            <a:off x="4943475" y="476250"/>
            <a:ext cx="2349500" cy="1657350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承包商的</a:t>
            </a:r>
            <a:endParaRPr lang="zh-TW" altLang="en-US" sz="2400" b="1" dirty="0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选择及预审</a:t>
            </a:r>
            <a:endParaRPr lang="zh-TW" altLang="en-US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3" name="椭圆 155652"/>
          <p:cNvSpPr/>
          <p:nvPr/>
        </p:nvSpPr>
        <p:spPr>
          <a:xfrm>
            <a:off x="7032625" y="1700213"/>
            <a:ext cx="2438400" cy="1430337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endParaRPr lang="en-US" altLang="zh-TW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2.合约</a:t>
            </a:r>
            <a:r>
              <a:rPr lang="zh-TW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</a:t>
            </a:r>
            <a:endParaRPr lang="zh-TW" altLang="en-US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准备</a:t>
            </a:r>
            <a:endParaRPr lang="zh-TW" altLang="en-US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4" name="椭圆 155653"/>
          <p:cNvSpPr/>
          <p:nvPr/>
        </p:nvSpPr>
        <p:spPr>
          <a:xfrm>
            <a:off x="7680325" y="3357563"/>
            <a:ext cx="2305050" cy="1285875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 招标会议</a:t>
            </a:r>
            <a:endParaRPr lang="en-US" altLang="zh-TW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5" name="椭圆 155654"/>
          <p:cNvSpPr/>
          <p:nvPr/>
        </p:nvSpPr>
        <p:spPr>
          <a:xfrm>
            <a:off x="6672263" y="4724400"/>
            <a:ext cx="2349500" cy="1511300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4. </a:t>
            </a:r>
            <a:r>
              <a:rPr lang="zh-TW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安全</a:t>
            </a: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培训</a:t>
            </a:r>
            <a:endParaRPr lang="zh-TW" altLang="en-US" sz="2400" b="1" dirty="0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6" name="椭圆 155655"/>
          <p:cNvSpPr/>
          <p:nvPr/>
        </p:nvSpPr>
        <p:spPr>
          <a:xfrm>
            <a:off x="4008438" y="4652963"/>
            <a:ext cx="2376487" cy="1439862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TW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5. </a:t>
            </a:r>
            <a:r>
              <a:rPr lang="zh-TW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工作前安全</a:t>
            </a:r>
            <a:endParaRPr lang="zh-TW" altLang="en-US" sz="2400" b="1" dirty="0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检</a:t>
            </a:r>
            <a:r>
              <a:rPr lang="zh-TW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查</a:t>
            </a:r>
            <a:endParaRPr lang="zh-TW" altLang="en-US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57" name="椭圆 155656"/>
          <p:cNvSpPr/>
          <p:nvPr/>
        </p:nvSpPr>
        <p:spPr>
          <a:xfrm>
            <a:off x="2424113" y="3429000"/>
            <a:ext cx="2232025" cy="1376363"/>
          </a:xfrm>
          <a:prstGeom prst="ellipse">
            <a:avLst/>
          </a:prstGeom>
          <a:solidFill>
            <a:srgbClr val="00FFFF"/>
          </a:solidFill>
          <a:ln w="12700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  <a:effectLst>
            <a:outerShdw dist="107763" dir="2699999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400" b="1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6.</a:t>
            </a: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现场管理</a:t>
            </a:r>
            <a:endParaRPr lang="zh-CN" altLang="zh-TW" sz="2400" b="1" dirty="0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及监督</a:t>
            </a:r>
            <a:endParaRPr lang="en-US" altLang="zh-TW" sz="2400" b="1">
              <a:solidFill>
                <a:schemeClr val="hlin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5675" name="上弧形箭头 155674"/>
          <p:cNvSpPr/>
          <p:nvPr/>
        </p:nvSpPr>
        <p:spPr>
          <a:xfrm rot="2623427">
            <a:off x="7324725" y="896938"/>
            <a:ext cx="1223963" cy="431800"/>
          </a:xfrm>
          <a:prstGeom prst="curvedDownArrow">
            <a:avLst>
              <a:gd name="adj1" fmla="val 56691"/>
              <a:gd name="adj2" fmla="val 113382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6" name="上弧形箭头 155675"/>
          <p:cNvSpPr/>
          <p:nvPr/>
        </p:nvSpPr>
        <p:spPr>
          <a:xfrm rot="3935891">
            <a:off x="9337675" y="2995613"/>
            <a:ext cx="1366838" cy="360362"/>
          </a:xfrm>
          <a:prstGeom prst="curvedDownArrow">
            <a:avLst>
              <a:gd name="adj1" fmla="val 75859"/>
              <a:gd name="adj2" fmla="val 15171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7" name="上弧形箭头 155676"/>
          <p:cNvSpPr/>
          <p:nvPr/>
        </p:nvSpPr>
        <p:spPr>
          <a:xfrm rot="6815320">
            <a:off x="8940800" y="5119688"/>
            <a:ext cx="1216025" cy="425450"/>
          </a:xfrm>
          <a:prstGeom prst="curvedDownArrow">
            <a:avLst>
              <a:gd name="adj1" fmla="val 57164"/>
              <a:gd name="adj2" fmla="val 11432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8" name="上弧形箭头 155677"/>
          <p:cNvSpPr/>
          <p:nvPr/>
        </p:nvSpPr>
        <p:spPr>
          <a:xfrm rot="10800000">
            <a:off x="5664200" y="6237288"/>
            <a:ext cx="1511300" cy="279400"/>
          </a:xfrm>
          <a:prstGeom prst="curvedDownArrow">
            <a:avLst>
              <a:gd name="adj1" fmla="val 108181"/>
              <a:gd name="adj2" fmla="val 216363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79" name="上弧形箭头 155678"/>
          <p:cNvSpPr/>
          <p:nvPr/>
        </p:nvSpPr>
        <p:spPr>
          <a:xfrm rot="12774305">
            <a:off x="2582863" y="5099050"/>
            <a:ext cx="1295400" cy="358775"/>
          </a:xfrm>
          <a:prstGeom prst="curvedDownArrow">
            <a:avLst>
              <a:gd name="adj1" fmla="val 72212"/>
              <a:gd name="adj2" fmla="val 144424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0" name="上弧形箭头 155679"/>
          <p:cNvSpPr/>
          <p:nvPr/>
        </p:nvSpPr>
        <p:spPr>
          <a:xfrm rot="16635273">
            <a:off x="2087563" y="2682875"/>
            <a:ext cx="1087437" cy="425450"/>
          </a:xfrm>
          <a:prstGeom prst="curvedDownArrow">
            <a:avLst>
              <a:gd name="adj1" fmla="val 51119"/>
              <a:gd name="adj2" fmla="val 102238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1" name="上弧形箭头 155680"/>
          <p:cNvSpPr/>
          <p:nvPr/>
        </p:nvSpPr>
        <p:spPr>
          <a:xfrm rot="-2205751">
            <a:off x="3711575" y="950913"/>
            <a:ext cx="1223963" cy="360362"/>
          </a:xfrm>
          <a:prstGeom prst="curvedDownArrow">
            <a:avLst>
              <a:gd name="adj1" fmla="val 67929"/>
              <a:gd name="adj2" fmla="val 135859"/>
              <a:gd name="adj3" fmla="val 33333"/>
            </a:avLst>
          </a:prstGeom>
          <a:solidFill>
            <a:srgbClr val="CC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2" name="棱台 155681"/>
          <p:cNvSpPr/>
          <p:nvPr/>
        </p:nvSpPr>
        <p:spPr>
          <a:xfrm>
            <a:off x="4727575" y="3068638"/>
            <a:ext cx="2952750" cy="1441450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83" name="矩形 155682"/>
          <p:cNvSpPr/>
          <p:nvPr/>
        </p:nvSpPr>
        <p:spPr>
          <a:xfrm>
            <a:off x="4872038" y="3225800"/>
            <a:ext cx="2717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DFKai-SB" panose="03000509000000000000" pitchFamily="65" charset="-120"/>
              </a:rPr>
              <a:t>承包商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  <a:ea typeface="DFKai-SB" panose="03000509000000000000" pitchFamily="65" charset="-120"/>
            </a:endParaRPr>
          </a:p>
          <a:p>
            <a:pPr algn="ctr"/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DFKai-SB" panose="03000509000000000000" pitchFamily="65" charset="-120"/>
              </a:rPr>
              <a:t>安全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  <a:ea typeface="DFKai-SB" panose="03000509000000000000" pitchFamily="65" charset="-120"/>
              </a:rPr>
              <a:t>管理流程</a:t>
            </a:r>
            <a:endParaRPr lang="zh-TW" altLang="en-US"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ahoma" panose="020B0604030504040204" pitchFamily="34" charset="0"/>
              <a:ea typeface="DFKai-SB" panose="03000509000000000000" pitchFamily="65" charset="-12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3638"/>
            <a:ext cx="2540000" cy="457200"/>
          </a:xfr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sp>
        <p:nvSpPr>
          <p:cNvPr id="58422" name="标题 58421"/>
          <p:cNvSpPr>
            <a:spLocks noGrp="1"/>
          </p:cNvSpPr>
          <p:nvPr>
            <p:ph type="title" idx="4294967295"/>
          </p:nvPr>
        </p:nvSpPr>
        <p:spPr>
          <a:xfrm>
            <a:off x="0" y="1012825"/>
            <a:ext cx="989013" cy="5502275"/>
          </a:xfrm>
        </p:spPr>
        <p:txBody>
          <a:bodyPr anchor="ctr"/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杜邦承包商安全管理</a:t>
            </a:r>
            <a:b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流程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ldLvl="0" animBg="1"/>
      <p:bldP spid="155652" grpId="0" bldLvl="0" animBg="1"/>
      <p:bldP spid="155653" grpId="0" bldLvl="0" animBg="1"/>
      <p:bldP spid="155654" grpId="0" bldLvl="0" animBg="1"/>
      <p:bldP spid="155655" grpId="0" bldLvl="0" animBg="1"/>
      <p:bldP spid="155656" grpId="0" bldLvl="0" animBg="1"/>
      <p:bldP spid="15565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标题 100353"/>
          <p:cNvSpPr>
            <a:spLocks noGrp="1"/>
          </p:cNvSpPr>
          <p:nvPr>
            <p:ph type="title" idx="4294967295"/>
          </p:nvPr>
        </p:nvSpPr>
        <p:spPr>
          <a:xfrm>
            <a:off x="3625850" y="1125538"/>
            <a:ext cx="8566150" cy="549275"/>
          </a:xfrm>
          <a:prstGeom prst="rect">
            <a:avLst/>
          </a:prstGeom>
        </p:spPr>
        <p:txBody>
          <a:bodyPr wrap="square" anchor="b"/>
          <a:lstStyle/>
          <a:p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步骤一</a:t>
            </a:r>
            <a:r>
              <a:rPr lang="en-US" altLang="zh-CN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 </a:t>
            </a:r>
            <a:r>
              <a:rPr lang="zh-CN" altLang="en-US" sz="3200" b="1" dirty="0">
                <a:solidFill>
                  <a:schemeClr val="tx1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承包商的选择及预审</a:t>
            </a:r>
            <a:endParaRPr lang="en-US" altLang="zh-TW" sz="3200" b="1" dirty="0">
              <a:solidFill>
                <a:schemeClr val="bg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100355" name="文本占位符 100354"/>
          <p:cNvSpPr>
            <a:spLocks noGrp="1"/>
          </p:cNvSpPr>
          <p:nvPr>
            <p:ph type="body" idx="4294967295"/>
          </p:nvPr>
        </p:nvSpPr>
        <p:spPr>
          <a:xfrm>
            <a:off x="0" y="1971675"/>
            <a:ext cx="7124700" cy="3311525"/>
          </a:xfrm>
          <a:prstGeom prst="rect">
            <a:avLst/>
          </a:prstGeom>
        </p:spPr>
        <p:txBody>
          <a:bodyPr wrap="square"/>
          <a:lstStyle/>
          <a:p>
            <a:pPr marL="357505" indent="-357505">
              <a:lnSpc>
                <a:spcPct val="90000"/>
              </a:lnSpc>
              <a:spcBef>
                <a:spcPct val="65000"/>
              </a:spcBef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筛选合格承包商的四大关键标准</a:t>
            </a:r>
            <a:r>
              <a:rPr lang="en-US" altLang="zh-CN" sz="2800" b="1" dirty="0">
                <a:solidFill>
                  <a:schemeClr val="tx2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:</a:t>
            </a:r>
            <a:endParaRPr lang="en-US" altLang="zh-CN" sz="2800" b="1" dirty="0">
              <a:solidFill>
                <a:schemeClr val="tx2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zh-TW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近三年来员工补偿金的支出总额                    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伤害与意外事件发生率或应纪录事件总发生率 </a:t>
            </a:r>
            <a:r>
              <a:rPr lang="en-US" altLang="zh-CN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(TRFR)</a:t>
            </a:r>
            <a:endParaRPr lang="en-US" altLang="zh-CN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是否曾发生任何法律事件</a:t>
            </a:r>
            <a:endParaRPr lang="zh-CN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 marL="357505" indent="-357505">
              <a:lnSpc>
                <a:spcPct val="90000"/>
              </a:lnSpc>
              <a:spcBef>
                <a:spcPct val="65000"/>
              </a:spcBef>
              <a:buSzPct val="90000"/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执行工作的能力评估</a:t>
            </a:r>
            <a:endParaRPr lang="zh-TW" altLang="en-US" sz="2400" b="1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TW" altLang="en-US" dirty="0"/>
            </a:fld>
            <a:endParaRPr lang="zh-TW" altLang="en-US" dirty="0">
              <a:latin typeface="Arial" panose="020B0604020202020204" pitchFamily="34" charset="0"/>
            </a:endParaRPr>
          </a:p>
        </p:txBody>
      </p:sp>
      <p:pic>
        <p:nvPicPr>
          <p:cNvPr id="16" name="Picture 2" descr="http://imagexinli.b0.upaiyun.com/20120619/1742499ab586a34004df4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07375" y="1920240"/>
            <a:ext cx="3905250" cy="360870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6235</Words>
  <Application>WPS 演示</Application>
  <PresentationFormat>自定义</PresentationFormat>
  <Paragraphs>662</Paragraphs>
  <Slides>58</Slides>
  <Notes>45</Notes>
  <HiddenSlides>0</HiddenSlides>
  <MMClips>1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58</vt:i4>
      </vt:variant>
    </vt:vector>
  </HeadingPairs>
  <TitlesOfParts>
    <vt:vector size="93" baseType="lpstr">
      <vt:lpstr>Arial</vt:lpstr>
      <vt:lpstr>宋体</vt:lpstr>
      <vt:lpstr>Wingdings</vt:lpstr>
      <vt:lpstr>Agency FB</vt:lpstr>
      <vt:lpstr>Trebuchet MS</vt:lpstr>
      <vt:lpstr>Adobe 宋体 Std L</vt:lpstr>
      <vt:lpstr>微软雅黑</vt:lpstr>
      <vt:lpstr>黑体</vt:lpstr>
      <vt:lpstr>Arial Black</vt:lpstr>
      <vt:lpstr>Arial Unicode MS</vt:lpstr>
      <vt:lpstr>DFKai-SB</vt:lpstr>
      <vt:lpstr>MingLiU-ExtB</vt:lpstr>
      <vt:lpstr>Adobe 黑体 Std R</vt:lpstr>
      <vt:lpstr>Tahoma</vt:lpstr>
      <vt:lpstr>Calibri</vt:lpstr>
      <vt:lpstr>Arial Unicode MS</vt:lpstr>
      <vt:lpstr>Times New Roman</vt:lpstr>
      <vt:lpstr>Monotype Sorts</vt:lpstr>
      <vt:lpstr>Calibri Light</vt:lpstr>
      <vt:lpstr>PMingLiU</vt:lpstr>
      <vt:lpstr>Segoe Print</vt:lpstr>
      <vt:lpstr>Wingdings</vt:lpstr>
      <vt:lpstr>楷体</vt:lpstr>
      <vt:lpstr>汉仪旗黑-85S</vt:lpstr>
      <vt:lpstr>Office 主题</vt:lpstr>
      <vt:lpstr>MS_ClipArt_Gallery.2</vt:lpstr>
      <vt:lpstr>MS_ClipArt_Gallery.2</vt:lpstr>
      <vt:lpstr>MS_ClipArt_Gallery.5</vt:lpstr>
      <vt:lpstr>MS_ClipArt_Gallery.5</vt:lpstr>
      <vt:lpstr>MS_ClipArt_Gallery.2</vt:lpstr>
      <vt:lpstr>MS_ClipArt_Gallery.5</vt:lpstr>
      <vt:lpstr>MS_ClipArt_Gallery.5</vt:lpstr>
      <vt:lpstr>MS_ClipArt_Gallery.5</vt:lpstr>
      <vt:lpstr>MS_ClipArt_Gallery.5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讨论： 承包商事故与业主的关系是什么？    </vt:lpstr>
      <vt:lpstr>承包商之定义与分类</vt:lpstr>
      <vt:lpstr>承包商安全管理典型 流程</vt:lpstr>
      <vt:lpstr>杜邦承包商安全管理 流程</vt:lpstr>
      <vt:lpstr>步骤一: 承包商的选择及预审</vt:lpstr>
      <vt:lpstr>承包商选择时须注意下列事项:</vt:lpstr>
      <vt:lpstr>承包商选择时须注意下列事项:</vt:lpstr>
      <vt:lpstr>选择承包商小组成员必备经验</vt:lpstr>
      <vt:lpstr>选择承包商的责任</vt:lpstr>
      <vt:lpstr>承包商选择时常犯的错误</vt:lpstr>
      <vt:lpstr>步骤二: 合约的准备</vt:lpstr>
      <vt:lpstr>PowerPoint 演示文稿</vt:lpstr>
      <vt:lpstr>合约的准备–责任</vt:lpstr>
      <vt:lpstr>合约的准备–责任</vt:lpstr>
      <vt:lpstr>合约准备阶段常犯的错误</vt:lpstr>
      <vt:lpstr>步骤三: 招标会议</vt:lpstr>
      <vt:lpstr>招标与合约发包会议</vt:lpstr>
      <vt:lpstr>必要的参会人员</vt:lpstr>
      <vt:lpstr>管理要求</vt:lpstr>
      <vt:lpstr>职责</vt:lpstr>
      <vt:lpstr>接棒的工作 必须 成功、分毫不差</vt:lpstr>
      <vt:lpstr>发包方式</vt:lpstr>
      <vt:lpstr>合约的招标时常犯的错误</vt:lpstr>
      <vt:lpstr>PowerPoint 演示文稿</vt:lpstr>
      <vt:lpstr>PowerPoint 演示文稿</vt:lpstr>
      <vt:lpstr>培训的相关职责</vt:lpstr>
      <vt:lpstr>培训的相关职责</vt:lpstr>
      <vt:lpstr>对承包商的培训常犯的错误</vt:lpstr>
      <vt:lpstr>步骤五: 工作前安全检查</vt:lpstr>
      <vt:lpstr>工作前安全检查</vt:lpstr>
      <vt:lpstr>步骤六:现场管理及监督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可以工服(背心)颜色, 安全帽颜色, 或工作区域的隔离, 作不同部门, 工种或承包商的辨识区别管理.</vt:lpstr>
      <vt:lpstr>管理要求</vt:lpstr>
      <vt:lpstr>管理要求</vt:lpstr>
      <vt:lpstr>管理要求</vt:lpstr>
      <vt:lpstr>与承包商之间的沟通</vt:lpstr>
      <vt:lpstr>PowerPoint 演示文稿</vt:lpstr>
      <vt:lpstr>现场管理常犯的错误</vt:lpstr>
      <vt:lpstr>步骤七:签约后的绩效评估</vt:lpstr>
      <vt:lpstr>PowerPoint 演示文稿</vt:lpstr>
      <vt:lpstr>评估的职责</vt:lpstr>
      <vt:lpstr>对承包商的评估易犯的错误</vt:lpstr>
      <vt:lpstr>如何达成目标</vt:lpstr>
      <vt:lpstr>下一步…</vt:lpstr>
      <vt:lpstr>感谢聆听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Rachel</dc:creator>
  <cp:lastModifiedBy>little fairy</cp:lastModifiedBy>
  <cp:revision>40</cp:revision>
  <dcterms:created xsi:type="dcterms:W3CDTF">2016-12-21T07:19:00Z</dcterms:created>
  <dcterms:modified xsi:type="dcterms:W3CDTF">2024-02-23T05:39:59Z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29ADEBF5284C4EEDB595D1635F9AEAB0_13</vt:lpwstr>
  </property>
</Properties>
</file>