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333" r:id="rId4"/>
    <p:sldId id="334" r:id="rId5"/>
    <p:sldId id="302" r:id="rId6"/>
    <p:sldId id="291" r:id="rId7"/>
    <p:sldId id="307" r:id="rId9"/>
    <p:sldId id="308" r:id="rId10"/>
    <p:sldId id="310" r:id="rId11"/>
    <p:sldId id="309" r:id="rId12"/>
    <p:sldId id="311" r:id="rId13"/>
    <p:sldId id="312" r:id="rId14"/>
    <p:sldId id="315" r:id="rId15"/>
    <p:sldId id="314" r:id="rId16"/>
    <p:sldId id="313" r:id="rId17"/>
    <p:sldId id="304" r:id="rId18"/>
    <p:sldId id="305" r:id="rId19"/>
    <p:sldId id="306" r:id="rId20"/>
    <p:sldId id="257" r:id="rId21"/>
    <p:sldId id="282" r:id="rId22"/>
    <p:sldId id="303" r:id="rId23"/>
    <p:sldId id="292" r:id="rId24"/>
    <p:sldId id="280" r:id="rId25"/>
    <p:sldId id="260" r:id="rId26"/>
    <p:sldId id="261" r:id="rId27"/>
    <p:sldId id="262" r:id="rId28"/>
    <p:sldId id="286" r:id="rId29"/>
    <p:sldId id="287" r:id="rId30"/>
    <p:sldId id="288" r:id="rId31"/>
    <p:sldId id="335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8"/>
    <p:penClr>
      <a:srgbClr val="003366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5050"/>
    <a:srgbClr val="66FF33"/>
    <a:srgbClr val="00FF00"/>
    <a:srgbClr val="FF9933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02" y="-234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168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4" name="Rectangle 4"/>
          <p:cNvSpPr>
            <a:spLocks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solidFill>
                  <a:schemeClr val="tx1"/>
                </a:solidFill>
              </a:rPr>
            </a:fld>
            <a:endParaRPr lang="en-US" altLang="zh-CN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chemeClr val="tx1"/>
                </a:solidFill>
              </a:rPr>
            </a:fld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chemeClr val="tx1"/>
                </a:solidFill>
              </a:rPr>
            </a:fld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1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1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61.xml"/><Relationship Id="rId5" Type="http://schemas.openxmlformats.org/officeDocument/2006/relationships/image" Target="../media/image1.png"/><Relationship Id="rId4" Type="http://schemas.openxmlformats.org/officeDocument/2006/relationships/tags" Target="../tags/tag16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6.xml"/><Relationship Id="rId5" Type="http://schemas.openxmlformats.org/officeDocument/2006/relationships/image" Target="../media/image17.jpeg"/><Relationship Id="rId4" Type="http://schemas.openxmlformats.org/officeDocument/2006/relationships/tags" Target="../tags/tag165.xml"/><Relationship Id="rId3" Type="http://schemas.openxmlformats.org/officeDocument/2006/relationships/image" Target="../media/image16.jpe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天然气安全</a:t>
            </a:r>
            <a:b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</a:b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知识培训课件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22531" name="Picture 4" descr="7331382_39717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19288" y="822325"/>
            <a:ext cx="7848600" cy="5273675"/>
          </a:xfrm>
          <a:ln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23555" name="Picture 4" descr="10370158"/>
          <p:cNvPicPr>
            <a:picLocks noChangeAspect="1"/>
          </p:cNvPicPr>
          <p:nvPr>
            <p:ph idx="1"/>
          </p:nvPr>
        </p:nvPicPr>
        <p:blipFill>
          <a:blip r:embed="rId1"/>
          <a:srcRect b="26645"/>
          <a:stretch>
            <a:fillRect/>
          </a:stretch>
        </p:blipFill>
        <p:spPr>
          <a:xfrm>
            <a:off x="2279650" y="765175"/>
            <a:ext cx="7345363" cy="5889625"/>
          </a:xfrm>
          <a:ln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2135188" y="1125538"/>
            <a:ext cx="7847012" cy="4970462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</a:pPr>
            <a:r>
              <a:rPr lang="en-US" altLang="zh-CN" sz="2400" b="1" dirty="0"/>
              <a:t>3.</a:t>
            </a:r>
            <a:r>
              <a:rPr lang="zh-CN" altLang="en-US" sz="2400" b="1" dirty="0"/>
              <a:t>山东</a:t>
            </a:r>
            <a:r>
              <a:rPr lang="en-US" altLang="zh-CN" sz="2400" b="1" dirty="0"/>
              <a:t>XXX</a:t>
            </a:r>
            <a:r>
              <a:rPr lang="zh-CN" altLang="en-US" sz="2400" b="1" dirty="0"/>
              <a:t>天然气爆炸事故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/>
              <a:t>       </a:t>
            </a:r>
            <a:r>
              <a:rPr lang="en-US" altLang="zh-CN" sz="2400" b="1" dirty="0"/>
              <a:t>2012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月</a:t>
            </a:r>
            <a:r>
              <a:rPr lang="en-US" altLang="zh-CN" sz="2400" b="1" dirty="0"/>
              <a:t>28</a:t>
            </a:r>
            <a:r>
              <a:rPr lang="zh-CN" altLang="en-US" sz="2400" b="1" dirty="0"/>
              <a:t>日</a:t>
            </a:r>
            <a:r>
              <a:rPr lang="en-US" altLang="zh-CN" sz="2400" b="1" dirty="0"/>
              <a:t>21</a:t>
            </a:r>
            <a:r>
              <a:rPr lang="zh-CN" altLang="en-US" sz="2400" b="1" dirty="0"/>
              <a:t>时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分，</a:t>
            </a:r>
            <a:r>
              <a:rPr lang="en-US" altLang="zh-CN" sz="2400" b="1" dirty="0"/>
              <a:t>XXX</a:t>
            </a:r>
            <a:r>
              <a:rPr lang="zh-CN" altLang="en-US" sz="2400" b="1" dirty="0"/>
              <a:t>新园公寓</a:t>
            </a:r>
            <a:r>
              <a:rPr lang="en-US" altLang="zh-CN" sz="2400" b="1" dirty="0"/>
              <a:t>16</a:t>
            </a:r>
            <a:r>
              <a:rPr lang="zh-CN" altLang="en-US" sz="2400" b="1" dirty="0"/>
              <a:t>号楼三单元一居民家中发生天然气爆炸，爆炸造成王某、宫某两夫妇死亡，邻居墙壁轻微裂缝，窗户边形。</a:t>
            </a:r>
            <a:br>
              <a:rPr lang="zh-CN" altLang="en-US" sz="2400" b="1" dirty="0"/>
            </a:br>
            <a:r>
              <a:rPr lang="zh-CN" altLang="en-US" sz="2400" b="1" dirty="0"/>
              <a:t>　　据目击者描述，爆炸时发出的声响很大，南面有个窗户直接被爆炸的气浪摧毁并坠落，南面的窗户掉下来以后有一个人在火海里挣扎，浑身都是火，转眼间，他看见一个大火团在楼上坠落，原来遇难者在楼上跳了下了，熊熊大火冲天，大火经过一个小时的扑救才被彻底扑灭。遇难者家里已经面目全非，乳白的墙面被大火熏得黑乎乎的，一楼至六楼楼道的玻璃全部震碎，地上、车顶上、绿地里到处都是碎玻璃，对面</a:t>
            </a:r>
            <a:r>
              <a:rPr lang="en-US" altLang="zh-CN" sz="2400" b="1" dirty="0"/>
              <a:t>17</a:t>
            </a:r>
            <a:r>
              <a:rPr lang="zh-CN" altLang="en-US" sz="2400" b="1" dirty="0"/>
              <a:t>号楼有一业主家的玻璃被穿了一个小洞，隔壁邻居家的窗户已经变形，墙面上有一道细微的裂缝。</a:t>
            </a:r>
            <a:endParaRPr lang="zh-CN" altLang="en-US" sz="2400" b="1" dirty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25603" name="Picture 4" descr="10370322"/>
          <p:cNvPicPr>
            <a:picLocks noChangeAspect="1"/>
          </p:cNvPicPr>
          <p:nvPr>
            <p:ph idx="1"/>
          </p:nvPr>
        </p:nvPicPr>
        <p:blipFill>
          <a:blip r:embed="rId1"/>
          <a:srcRect b="9349"/>
          <a:stretch>
            <a:fillRect/>
          </a:stretch>
        </p:blipFill>
        <p:spPr>
          <a:xfrm>
            <a:off x="2351088" y="333375"/>
            <a:ext cx="6840537" cy="5762625"/>
          </a:xfrm>
          <a:ln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20000">
              <a:srgbClr val="85C2FF">
                <a:alpha val="100000"/>
              </a:srgbClr>
            </a:gs>
            <a:gs pos="35001">
              <a:srgbClr val="C4D6EB">
                <a:alpha val="100000"/>
              </a:srgbClr>
            </a:gs>
            <a:gs pos="50000">
              <a:srgbClr val="FFEBFA">
                <a:alpha val="100000"/>
              </a:srgbClr>
            </a:gs>
            <a:gs pos="64999">
              <a:srgbClr val="C4D6EB">
                <a:alpha val="100000"/>
              </a:srgbClr>
            </a:gs>
            <a:gs pos="80000">
              <a:srgbClr val="85C2FF">
                <a:alpha val="100000"/>
              </a:srgbClr>
            </a:gs>
            <a:gs pos="100000">
              <a:srgbClr val="5E9E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8" name="矩形 3"/>
          <p:cNvSpPr/>
          <p:nvPr/>
        </p:nvSpPr>
        <p:spPr>
          <a:xfrm>
            <a:off x="1919288" y="1844675"/>
            <a:ext cx="8353425" cy="3907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天然气的爆炸极限较宽是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4%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～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15%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，爆炸下限较低，逸散的天然气和空气混合，浓度达到爆炸下限时，遇明火、高热就会发生爆炸。</a:t>
            </a:r>
            <a:endParaRPr lang="zh-CN" altLang="en-US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/>
            <a:endParaRPr lang="zh-CN" altLang="en-US" sz="2400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/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/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/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/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/>
            <a:endParaRPr lang="zh-CN" altLang="en-US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9" name="Rectangle 2"/>
          <p:cNvSpPr/>
          <p:nvPr/>
        </p:nvSpPr>
        <p:spPr>
          <a:xfrm>
            <a:off x="2208213" y="26035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zh-CN" altLang="en-US" sz="4400" dirty="0">
                <a:latin typeface="Times New Roman" panose="02020603050405020304" pitchFamily="18" charset="0"/>
                <a:ea typeface="楷体_GB2312" pitchFamily="49" charset="-122"/>
              </a:rPr>
              <a:t>天然气的危害性</a:t>
            </a:r>
            <a:endParaRPr lang="zh-CN" altLang="en-US" sz="4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30" name="Text Box 11"/>
          <p:cNvSpPr txBox="1"/>
          <p:nvPr/>
        </p:nvSpPr>
        <p:spPr>
          <a:xfrm>
            <a:off x="1774825" y="1341438"/>
            <a:ext cx="20177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易爆性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026" name="图表 11"/>
          <p:cNvGraphicFramePr/>
          <p:nvPr/>
        </p:nvGraphicFramePr>
        <p:xfrm>
          <a:off x="4800600" y="3500438"/>
          <a:ext cx="5132388" cy="306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528945" imgH="3820160" progId="Excel.Chart.8">
                  <p:embed/>
                </p:oleObj>
              </mc:Choice>
              <mc:Fallback>
                <p:oleObj name="" r:id="rId1" imgW="5528945" imgH="3820160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00600" y="3500438"/>
                        <a:ext cx="5132388" cy="3062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1"/>
          <p:cNvSpPr/>
          <p:nvPr/>
        </p:nvSpPr>
        <p:spPr>
          <a:xfrm>
            <a:off x="2063750" y="1106805"/>
            <a:ext cx="8135938" cy="439991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l">
              <a:buNone/>
            </a:pP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>
              <a:buNone/>
            </a:pP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>
              <a:buNone/>
            </a:pP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       火焰传播速度将超过音速而达到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1000m/s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4000m/s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，局部压力可达到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8MPa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>
              <a:buNone/>
            </a:pP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buNone/>
            </a:pP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    以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6.4MPa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管线为例：输气管道或相关设施发生腐蚀穿孔泄漏，气体扩散遇火源发生蒸气云爆炸，最大爆炸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TNT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当量可达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2283.8kg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，最大的致死半径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79.4m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，最大重伤半径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107.1m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，最大轻伤半径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218.9m,50%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玻璃破碎距离为</a:t>
            </a:r>
            <a:r>
              <a:rPr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1337.9m </a:t>
            </a:r>
            <a:r>
              <a:rPr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20000">
              <a:srgbClr val="85C2FF">
                <a:alpha val="100000"/>
              </a:srgbClr>
            </a:gs>
            <a:gs pos="35001">
              <a:srgbClr val="C4D6EB">
                <a:alpha val="100000"/>
              </a:srgbClr>
            </a:gs>
            <a:gs pos="50000">
              <a:srgbClr val="FFEBFA">
                <a:alpha val="100000"/>
              </a:srgbClr>
            </a:gs>
            <a:gs pos="64999">
              <a:srgbClr val="C4D6EB">
                <a:alpha val="100000"/>
              </a:srgbClr>
            </a:gs>
            <a:gs pos="80000">
              <a:srgbClr val="85C2FF">
                <a:alpha val="100000"/>
              </a:srgbClr>
            </a:gs>
            <a:gs pos="100000">
              <a:srgbClr val="5E9E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7650" name="矩形 10"/>
          <p:cNvSpPr/>
          <p:nvPr/>
        </p:nvSpPr>
        <p:spPr>
          <a:xfrm>
            <a:off x="1381125" y="1047750"/>
            <a:ext cx="7929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以</a:t>
            </a:r>
            <a:r>
              <a:rPr lang="en-US" altLang="zh-CN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6.4MPa</a:t>
            </a:r>
            <a:r>
              <a:rPr lang="zh-CN" altLang="en-US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管道为例：</a:t>
            </a:r>
            <a:endParaRPr lang="zh-CN" altLang="en-US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同心圆 15"/>
          <p:cNvSpPr/>
          <p:nvPr/>
        </p:nvSpPr>
        <p:spPr bwMode="auto">
          <a:xfrm>
            <a:off x="3738563" y="1143000"/>
            <a:ext cx="6000750" cy="57150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矩形 31"/>
          <p:cNvSpPr/>
          <p:nvPr/>
        </p:nvSpPr>
        <p:spPr>
          <a:xfrm>
            <a:off x="1595438" y="2286000"/>
            <a:ext cx="714375" cy="4286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r"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矩形 32"/>
          <p:cNvSpPr/>
          <p:nvPr/>
        </p:nvSpPr>
        <p:spPr>
          <a:xfrm>
            <a:off x="1595438" y="3286125"/>
            <a:ext cx="714375" cy="4286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r"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矩形 33"/>
          <p:cNvSpPr/>
          <p:nvPr/>
        </p:nvSpPr>
        <p:spPr>
          <a:xfrm>
            <a:off x="1595438" y="4214813"/>
            <a:ext cx="714375" cy="428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r"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TextBox 34"/>
          <p:cNvSpPr txBox="1"/>
          <p:nvPr/>
        </p:nvSpPr>
        <p:spPr>
          <a:xfrm>
            <a:off x="2452688" y="2286000"/>
            <a:ext cx="15001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半径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370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米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TextBox 35"/>
          <p:cNvSpPr txBox="1"/>
          <p:nvPr/>
        </p:nvSpPr>
        <p:spPr>
          <a:xfrm>
            <a:off x="2381250" y="3286125"/>
            <a:ext cx="15001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半径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926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米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TextBox 36"/>
          <p:cNvSpPr txBox="1"/>
          <p:nvPr/>
        </p:nvSpPr>
        <p:spPr>
          <a:xfrm>
            <a:off x="2381250" y="4214813"/>
            <a:ext cx="15001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半径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3000-5000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米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8" name="TextBox 36"/>
          <p:cNvSpPr txBox="1"/>
          <p:nvPr/>
        </p:nvSpPr>
        <p:spPr>
          <a:xfrm>
            <a:off x="8953500" y="6149975"/>
            <a:ext cx="1500188" cy="3987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水试压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9" name="椭圆 27"/>
          <p:cNvSpPr/>
          <p:nvPr/>
        </p:nvSpPr>
        <p:spPr>
          <a:xfrm>
            <a:off x="4881563" y="2000250"/>
            <a:ext cx="4214812" cy="41433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r"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同心圆 15"/>
          <p:cNvSpPr/>
          <p:nvPr/>
        </p:nvSpPr>
        <p:spPr bwMode="auto">
          <a:xfrm>
            <a:off x="3738563" y="1143000"/>
            <a:ext cx="6000750" cy="571500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1" name="椭圆 12"/>
          <p:cNvSpPr/>
          <p:nvPr/>
        </p:nvSpPr>
        <p:spPr>
          <a:xfrm>
            <a:off x="6096000" y="3357563"/>
            <a:ext cx="1285875" cy="12858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r"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62" name="TextBox 28"/>
          <p:cNvSpPr txBox="1"/>
          <p:nvPr/>
        </p:nvSpPr>
        <p:spPr>
          <a:xfrm>
            <a:off x="6167438" y="3857625"/>
            <a:ext cx="121443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中毒区域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63" name="TextBox 29"/>
          <p:cNvSpPr txBox="1"/>
          <p:nvPr/>
        </p:nvSpPr>
        <p:spPr>
          <a:xfrm>
            <a:off x="6096000" y="2857500"/>
            <a:ext cx="12144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扩散区域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TextBox 30"/>
          <p:cNvSpPr txBox="1"/>
          <p:nvPr/>
        </p:nvSpPr>
        <p:spPr>
          <a:xfrm>
            <a:off x="6096000" y="1785938"/>
            <a:ext cx="12144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疏散区域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65" name="Line 5"/>
          <p:cNvSpPr/>
          <p:nvPr/>
        </p:nvSpPr>
        <p:spPr>
          <a:xfrm>
            <a:off x="1524000" y="1052513"/>
            <a:ext cx="9144000" cy="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11"/>
          <p:cNvSpPr>
            <a:spLocks noGrp="1"/>
          </p:cNvSpPr>
          <p:nvPr>
            <p:ph type="subTitle" idx="1"/>
          </p:nvPr>
        </p:nvSpPr>
        <p:spPr>
          <a:xfrm>
            <a:off x="1992313" y="2060575"/>
            <a:ext cx="8207375" cy="1752600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kumimoji="1"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天然气的密度比空气小（天然气分子量平均</a:t>
            </a:r>
            <a:r>
              <a:rPr kumimoji="1"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16</a:t>
            </a:r>
            <a:r>
              <a:rPr kumimoji="1"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，空气平均</a:t>
            </a:r>
            <a:r>
              <a:rPr kumimoji="1" lang="en-US" altLang="zh-CN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29</a:t>
            </a:r>
            <a:r>
              <a:rPr kumimoji="1" lang="zh-CN" altLang="en-US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），泄露后不易留在低凹处，有较好的扩散性。</a:t>
            </a:r>
            <a:endParaRPr kumimoji="1" lang="zh-CN" altLang="en-US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8675" name="Rectangle 12"/>
          <p:cNvSpPr>
            <a:spLocks noGrp="1"/>
          </p:cNvSpPr>
          <p:nvPr>
            <p:ph type="ctrTitle"/>
          </p:nvPr>
        </p:nvSpPr>
        <p:spPr>
          <a:xfrm>
            <a:off x="2135188" y="908050"/>
            <a:ext cx="7772400" cy="10826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易扩散性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云形标注 4"/>
          <p:cNvSpPr>
            <a:spLocks noChangeArrowheads="1"/>
          </p:cNvSpPr>
          <p:nvPr/>
        </p:nvSpPr>
        <p:spPr bwMode="auto">
          <a:xfrm>
            <a:off x="4738688" y="4786313"/>
            <a:ext cx="5286375" cy="1571625"/>
          </a:xfrm>
          <a:prstGeom prst="cloudCallout">
            <a:avLst>
              <a:gd name="adj1" fmla="val -14894"/>
              <a:gd name="adj2" fmla="val 45134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空气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4667250" y="3571875"/>
            <a:ext cx="5286375" cy="1571625"/>
          </a:xfrm>
          <a:prstGeom prst="cloudCallout">
            <a:avLst>
              <a:gd name="adj1" fmla="val -13602"/>
              <a:gd name="adj2" fmla="val 40792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天然气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9698" name="Text Box 7"/>
          <p:cNvSpPr txBox="1"/>
          <p:nvPr/>
        </p:nvSpPr>
        <p:spPr>
          <a:xfrm>
            <a:off x="2711450" y="765175"/>
            <a:ext cx="39608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6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毒性</a:t>
            </a:r>
            <a:endParaRPr lang="zh-CN" altLang="en-US" sz="36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699" name="Text Box 8"/>
          <p:cNvSpPr txBox="1"/>
          <p:nvPr/>
        </p:nvSpPr>
        <p:spPr>
          <a:xfrm>
            <a:off x="1919288" y="2133600"/>
            <a:ext cx="8353425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天然气属低毒物质，主要成分为甲烷。空气中甲烷浓度达到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25%~30%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时，可引起头痛、头晕、乏力、注意力不集中、呼吸和心脏加速、精神动作故障等，甚至产生窒息、昏迷。长期接触天然气可出现神经衰弱综合症。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20000">
              <a:srgbClr val="85C2FF">
                <a:alpha val="100000"/>
              </a:srgbClr>
            </a:gs>
            <a:gs pos="35001">
              <a:srgbClr val="C4D6EB">
                <a:alpha val="100000"/>
              </a:srgbClr>
            </a:gs>
            <a:gs pos="50000">
              <a:srgbClr val="FFEBFA">
                <a:alpha val="100000"/>
              </a:srgbClr>
            </a:gs>
            <a:gs pos="64999">
              <a:srgbClr val="C4D6EB">
                <a:alpha val="100000"/>
              </a:srgbClr>
            </a:gs>
            <a:gs pos="80000">
              <a:srgbClr val="85C2FF">
                <a:alpha val="100000"/>
              </a:srgbClr>
            </a:gs>
            <a:gs pos="100000">
              <a:srgbClr val="5E9E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0722" name="Group 4"/>
          <p:cNvGrpSpPr/>
          <p:nvPr/>
        </p:nvGrpSpPr>
        <p:grpSpPr>
          <a:xfrm>
            <a:off x="1992313" y="1196975"/>
            <a:ext cx="8207375" cy="3565526"/>
            <a:chOff x="295" y="754"/>
            <a:chExt cx="5170" cy="2246"/>
          </a:xfrm>
        </p:grpSpPr>
        <p:sp>
          <p:nvSpPr>
            <p:cNvPr id="30723" name="Rectangle 4"/>
            <p:cNvSpPr/>
            <p:nvPr/>
          </p:nvSpPr>
          <p:spPr>
            <a:xfrm>
              <a:off x="295" y="754"/>
              <a:ext cx="4608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 algn="l" eaLnBrk="1" hangingPunct="1">
                <a:spcBef>
                  <a:spcPct val="20000"/>
                </a:spcBef>
              </a:pP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zh-CN" sz="36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4.</a:t>
              </a:r>
              <a:r>
                <a:rPr lang="zh-CN" altLang="en-US" sz="36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腐蚀性</a:t>
              </a:r>
              <a:endParaRPr lang="zh-CN" altLang="en-US" sz="3600" b="1" dirty="0">
                <a:solidFill>
                  <a:srgbClr val="003366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0724" name="Text Box 5"/>
            <p:cNvSpPr txBox="1"/>
            <p:nvPr/>
          </p:nvSpPr>
          <p:spPr>
            <a:xfrm>
              <a:off x="295" y="1392"/>
              <a:ext cx="5170" cy="16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 eaLnBrk="1" hangingPunct="1"/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         </a:t>
              </a:r>
              <a:r>
                <a:rPr lang="zh-CN" altLang="en-US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天然气中含有大量酸性气体，主要有硫化氢（</a:t>
              </a:r>
              <a:r>
                <a:rPr lang="en-US" altLang="zh-CN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H</a:t>
              </a:r>
              <a:r>
                <a:rPr lang="en-US" altLang="zh-CN" sz="3200" baseline="-250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en-US" altLang="zh-CN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S</a:t>
              </a:r>
              <a:r>
                <a:rPr lang="zh-CN" altLang="en-US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）、二氧化碳（</a:t>
              </a:r>
              <a:r>
                <a:rPr lang="en-US" altLang="zh-CN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CO</a:t>
              </a:r>
              <a:r>
                <a:rPr lang="en-US" altLang="zh-CN" sz="3200" baseline="-250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）等组分，可以造成对金属的腐蚀。天然气含水时腐蚀程度更严重因为</a:t>
              </a:r>
              <a:r>
                <a:rPr lang="en-US" altLang="zh-CN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CO</a:t>
              </a:r>
              <a:r>
                <a:rPr lang="en-US" altLang="zh-CN" sz="3200" baseline="-250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溶于水后形成</a:t>
              </a:r>
              <a:r>
                <a:rPr lang="en-US" altLang="zh-CN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H</a:t>
              </a:r>
              <a:r>
                <a:rPr lang="en-US" altLang="zh-CN" sz="3200" baseline="-250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en-US" altLang="zh-CN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C0</a:t>
              </a:r>
              <a:r>
                <a:rPr lang="en-US" altLang="zh-CN" sz="3200" baseline="-250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sz="32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，对金属的腐蚀性比较强。</a:t>
              </a:r>
              <a:endParaRPr lang="zh-CN" altLang="en-US" sz="3200" b="1" dirty="0">
                <a:solidFill>
                  <a:srgbClr val="00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135188" y="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天然气水合物的危害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1703388" y="981075"/>
            <a:ext cx="8640762" cy="5661025"/>
          </a:xfrm>
          <a:ln/>
        </p:spPr>
        <p:txBody>
          <a:bodyPr vert="horz" wrap="square" lIns="91440" tIns="45720" rIns="91440" bIns="45720" anchor="t" anchorCtr="0"/>
          <a:p>
            <a:pPr eaLnBrk="1" latinLnBrk="1" hangingPunct="1">
              <a:buNone/>
            </a:pPr>
            <a:r>
              <a:rPr lang="en-US" altLang="zh-CN" sz="800" dirty="0">
                <a:ea typeface="楷体_GB2312" pitchFamily="49" charset="-122"/>
              </a:rPr>
              <a:t>                             </a:t>
            </a:r>
            <a:r>
              <a:rPr lang="zh-CN" altLang="en-US" sz="2800" dirty="0">
                <a:ea typeface="楷体_GB2312" pitchFamily="49" charset="-122"/>
              </a:rPr>
              <a:t>天然气水合物一旦形成后，它与金属结合牢固，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会减少管道的流通面积，产生节流，加速水合物的进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一步形成，进而造成管道、阀门等设备的堵塞，严重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影响管道的安全运行。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        水合物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        在一定的温度和压力条件下，含水天然气可生成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白色致密的结晶固体，称为天然气水合物。水合物是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一种不稳定的化合物，是采输气</a:t>
            </a:r>
            <a:endParaRPr lang="zh-CN" altLang="en-US" sz="2800" dirty="0">
              <a:ea typeface="楷体_GB2312" pitchFamily="49" charset="-122"/>
            </a:endParaRPr>
          </a:p>
          <a:p>
            <a:pPr eaLnBrk="1" latinLnBrk="1" hangingPunct="1">
              <a:buNone/>
            </a:pPr>
            <a:r>
              <a:rPr lang="zh-CN" altLang="en-US" sz="2800" dirty="0">
                <a:ea typeface="楷体_GB2312" pitchFamily="49" charset="-122"/>
              </a:rPr>
              <a:t>中经常遇到的一个难题之一。</a:t>
            </a:r>
            <a:endParaRPr lang="zh-CN" altLang="en-US" sz="2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800" dirty="0">
                <a:solidFill>
                  <a:srgbClr val="CC0000"/>
                </a:solidFill>
                <a:ea typeface="楷体_GB2312" pitchFamily="49" charset="-122"/>
              </a:rPr>
              <a:t>           </a:t>
            </a: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800" dirty="0">
              <a:ea typeface="楷体_GB2312" pitchFamily="49" charset="-122"/>
            </a:endParaRPr>
          </a:p>
        </p:txBody>
      </p:sp>
      <p:pic>
        <p:nvPicPr>
          <p:cNvPr id="31748" name="Picture 7" descr="W0201111204908246493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0" y="4591050"/>
            <a:ext cx="2857500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2770" name="Group 5"/>
          <p:cNvGrpSpPr/>
          <p:nvPr/>
        </p:nvGrpSpPr>
        <p:grpSpPr>
          <a:xfrm>
            <a:off x="1847850" y="981075"/>
            <a:ext cx="8496300" cy="4398963"/>
            <a:chOff x="204" y="618"/>
            <a:chExt cx="5352" cy="2771"/>
          </a:xfrm>
        </p:grpSpPr>
        <p:sp>
          <p:nvSpPr>
            <p:cNvPr id="32772" name="Rectangle 2"/>
            <p:cNvSpPr/>
            <p:nvPr/>
          </p:nvSpPr>
          <p:spPr>
            <a:xfrm>
              <a:off x="204" y="618"/>
              <a:ext cx="535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天然气水合物的形成条件</a:t>
              </a:r>
              <a:endParaRPr lang="zh-CN" altLang="en-US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2773" name="Rectangle 3"/>
            <p:cNvSpPr/>
            <p:nvPr/>
          </p:nvSpPr>
          <p:spPr>
            <a:xfrm>
              <a:off x="249" y="1525"/>
              <a:ext cx="5232" cy="1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 eaLnBrk="1" hangingPunct="1">
                <a:lnSpc>
                  <a:spcPct val="9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    1.</a:t>
              </a:r>
              <a:r>
                <a:rPr lang="zh-CN" altLang="en-US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气体处于水汽的饱和或过饱和状态并存在游离水。</a:t>
              </a:r>
              <a:endPara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l" eaLnBrk="1" hangingPunct="1"/>
              <a:r>
                <a:rPr lang="zh-CN" altLang="en-US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en-US" altLang="zh-CN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2.</a:t>
              </a:r>
              <a:r>
                <a:rPr lang="zh-CN" altLang="en-US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有足够高的压力和足够低的温度。</a:t>
              </a:r>
              <a:endPara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l" eaLnBrk="1" hangingPunct="1"/>
              <a:r>
                <a:rPr lang="zh-CN" altLang="en-US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en-US" altLang="zh-CN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3.</a:t>
              </a:r>
              <a:r>
                <a:rPr lang="zh-CN" altLang="en-US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天然气流速和方向改变也是形成天然气水合物的</a:t>
              </a:r>
              <a:r>
                <a: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辅助条件。</a:t>
              </a:r>
              <a:endPara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l" eaLnBrk="1" hangingPunct="1"/>
              <a:endPara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l" eaLnBrk="1" hangingPunct="1"/>
              <a:endPara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32771" name="Text Box 6"/>
          <p:cNvSpPr txBox="1"/>
          <p:nvPr/>
        </p:nvSpPr>
        <p:spPr>
          <a:xfrm>
            <a:off x="2209800" y="3352800"/>
            <a:ext cx="1676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endParaRPr lang="zh-CN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rgbClr val="CCFFFF"/>
            </a:gs>
            <a:gs pos="100000">
              <a:srgbClr val="66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8"/>
          <p:cNvSpPr txBox="1"/>
          <p:nvPr/>
        </p:nvSpPr>
        <p:spPr>
          <a:xfrm>
            <a:off x="2743200" y="5029200"/>
            <a:ext cx="7467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9"/>
          <p:cNvSpPr txBox="1"/>
          <p:nvPr/>
        </p:nvSpPr>
        <p:spPr>
          <a:xfrm>
            <a:off x="2057400" y="5791200"/>
            <a:ext cx="830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Rectangle 15"/>
          <p:cNvSpPr>
            <a:spLocks noGrp="1"/>
          </p:cNvSpPr>
          <p:nvPr>
            <p:ph type="subTitle" idx="1"/>
          </p:nvPr>
        </p:nvSpPr>
        <p:spPr>
          <a:xfrm>
            <a:off x="1524000" y="765175"/>
            <a:ext cx="9144000" cy="7699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kumimoji="1" lang="zh-CN" altLang="en-US" sz="3600" b="1" dirty="0">
                <a:latin typeface="+mn-lt"/>
                <a:ea typeface="楷体_GB2312" pitchFamily="49" charset="-122"/>
                <a:cs typeface="+mn-cs"/>
              </a:rPr>
              <a:t>天然气水合物的预防</a:t>
            </a:r>
            <a:endParaRPr kumimoji="1" lang="zh-CN" altLang="en-US" sz="3600" b="1" dirty="0">
              <a:latin typeface="+mn-lt"/>
              <a:ea typeface="楷体_GB2312" pitchFamily="49" charset="-122"/>
              <a:cs typeface="+mn-cs"/>
            </a:endParaRPr>
          </a:p>
        </p:txBody>
      </p:sp>
      <p:sp>
        <p:nvSpPr>
          <p:cNvPr id="33797" name="Text Box 16"/>
          <p:cNvSpPr txBox="1"/>
          <p:nvPr/>
        </p:nvSpPr>
        <p:spPr>
          <a:xfrm>
            <a:off x="3411538" y="3303588"/>
            <a:ext cx="5060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/>
            <a:endParaRPr lang="zh-CN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3798" name="Rectangle 17"/>
          <p:cNvSpPr/>
          <p:nvPr/>
        </p:nvSpPr>
        <p:spPr>
          <a:xfrm>
            <a:off x="1524000" y="1219200"/>
            <a:ext cx="9144000" cy="3429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Text Box 18"/>
          <p:cNvSpPr txBox="1"/>
          <p:nvPr/>
        </p:nvSpPr>
        <p:spPr>
          <a:xfrm>
            <a:off x="1703388" y="1628775"/>
            <a:ext cx="8786812" cy="43516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lnSpc>
                <a:spcPct val="90000"/>
              </a:lnSpc>
            </a:pPr>
            <a:r>
              <a:rPr lang="en-US" altLang="zh-CN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主要采取以下方法：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天然气进入输气管道之前应进行充分脱水，是天然气水露点低于管线周围介质最低温度</a:t>
            </a:r>
            <a:r>
              <a:rPr lang="en-US" altLang="zh-CN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5-7℃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，这是最根本的方法。</a:t>
            </a:r>
            <a:endParaRPr lang="zh-CN" altLang="en-US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天然气进入输气管道时进行监督、检测，防止水及污物的进入。</a:t>
            </a:r>
            <a:endParaRPr lang="zh-CN" altLang="en-US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添加化学反应剂，吸收天然气的水分，降低天然气的水露点。</a:t>
            </a:r>
            <a:endParaRPr lang="zh-CN" altLang="en-US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在输气管道的天然气入口处安装除液器。</a:t>
            </a:r>
            <a:endParaRPr lang="zh-CN" altLang="en-US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调压阀、分离器、除液器等易产生冰堵部位加电伴热或水加热。</a:t>
            </a:r>
            <a:endParaRPr lang="zh-CN" altLang="en-US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br>
              <a:rPr lang="en-US" altLang="zh-CN" sz="2400" dirty="0">
                <a:ea typeface="楷体_GB2312" pitchFamily="49" charset="-122"/>
              </a:rPr>
            </a:br>
            <a:r>
              <a:rPr lang="zh-CN" altLang="en-US" sz="3600" dirty="0">
                <a:ea typeface="楷体_GB2312" pitchFamily="49" charset="-122"/>
              </a:rPr>
              <a:t>天然气净化脱水</a:t>
            </a:r>
            <a:endParaRPr lang="zh-CN" altLang="en-US" sz="3600" b="1" dirty="0">
              <a:solidFill>
                <a:srgbClr val="6600CC"/>
              </a:solidFill>
              <a:ea typeface="楷体_GB2312" pitchFamily="49" charset="-122"/>
            </a:endParaRPr>
          </a:p>
        </p:txBody>
      </p:sp>
      <p:sp>
        <p:nvSpPr>
          <p:cNvPr id="34819" name="Rectangle 14"/>
          <p:cNvSpPr>
            <a:spLocks noGrp="1"/>
          </p:cNvSpPr>
          <p:nvPr>
            <p:ph type="subTitle" idx="1"/>
          </p:nvPr>
        </p:nvSpPr>
        <p:spPr>
          <a:xfrm>
            <a:off x="1774825" y="1916113"/>
            <a:ext cx="8642350" cy="4249737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    1.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低温分离脱水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高压天然气经过节流膨胀造成低温，使水分离出来。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2.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固体干燥吸附脱水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利用多孔性的固体干燥吸附天然气中的水蒸气。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3.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液体吸收脱水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常用的吸附剂有二甘醇、三甘醇等，在吸收塔中吸附剂与天然气接触，吸水后稀释，进入再生塔中蒸发出水分，天然气被脱水干燥。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9"/>
          <p:cNvSpPr>
            <a:spLocks noGrp="1"/>
          </p:cNvSpPr>
          <p:nvPr>
            <p:ph type="ctrTitle"/>
          </p:nvPr>
        </p:nvSpPr>
        <p:spPr>
          <a:xfrm>
            <a:off x="2279650" y="476250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3600" dirty="0">
                <a:ea typeface="楷体_GB2312" pitchFamily="49" charset="-122"/>
              </a:rPr>
              <a:t>输气管道干燥</a:t>
            </a:r>
            <a:endParaRPr lang="zh-CN" altLang="en-US" sz="3600" dirty="0">
              <a:ea typeface="楷体_GB2312" pitchFamily="49" charset="-122"/>
            </a:endParaRPr>
          </a:p>
        </p:txBody>
      </p:sp>
      <p:sp>
        <p:nvSpPr>
          <p:cNvPr id="35843" name="Rectangle 10"/>
          <p:cNvSpPr>
            <a:spLocks noGrp="1"/>
          </p:cNvSpPr>
          <p:nvPr>
            <p:ph type="subTitle" idx="1"/>
          </p:nvPr>
        </p:nvSpPr>
        <p:spPr>
          <a:xfrm>
            <a:off x="1847850" y="2060575"/>
            <a:ext cx="8569325" cy="4105275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干燥剂法   此种方法适用高浓度干燥剂置换                                                 管道中的试压水。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真空干燥法   此方法有除水和干燥两个阶段。除   水阶段用空气吹扫或发送清管器置换管道中的存水；干燥阶段采用真空泵从管道的一端抽气，在管道内形成负压使水分蒸发并随着气体排出管道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超干空气法   在管道的干燥阶段将深度脱水的超干空气（水露点在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-50</a:t>
            </a:r>
            <a:r>
              <a:rPr kumimoji="1" lang="en-US" altLang="en-US" dirty="0">
                <a:latin typeface="+mn-lt"/>
                <a:ea typeface="+mn-ea"/>
                <a:cs typeface="+mn-cs"/>
              </a:rPr>
              <a:t>～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70℃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）注入管道，吸收管道中的残水使管道干燥。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5844" name="AutoShape 7"/>
          <p:cNvSpPr/>
          <p:nvPr/>
        </p:nvSpPr>
        <p:spPr>
          <a:xfrm>
            <a:off x="1774825" y="2133600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5845" name="AutoShape 8"/>
          <p:cNvSpPr/>
          <p:nvPr/>
        </p:nvSpPr>
        <p:spPr>
          <a:xfrm>
            <a:off x="1774825" y="2997200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5846" name="AutoShape 9"/>
          <p:cNvSpPr/>
          <p:nvPr/>
        </p:nvSpPr>
        <p:spPr>
          <a:xfrm>
            <a:off x="1703388" y="4724400"/>
            <a:ext cx="792162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6866" name="Group 5"/>
          <p:cNvGrpSpPr/>
          <p:nvPr/>
        </p:nvGrpSpPr>
        <p:grpSpPr>
          <a:xfrm>
            <a:off x="1847850" y="692150"/>
            <a:ext cx="8496300" cy="5842000"/>
            <a:chOff x="204" y="436"/>
            <a:chExt cx="5352" cy="3680"/>
          </a:xfrm>
        </p:grpSpPr>
        <p:sp>
          <p:nvSpPr>
            <p:cNvPr id="36867" name="Text Box 14"/>
            <p:cNvSpPr txBox="1"/>
            <p:nvPr/>
          </p:nvSpPr>
          <p:spPr>
            <a:xfrm>
              <a:off x="204" y="436"/>
              <a:ext cx="535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天然气管道运行安全</a:t>
              </a:r>
              <a:endPara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6868" name="Text Box 15"/>
            <p:cNvSpPr txBox="1"/>
            <p:nvPr/>
          </p:nvSpPr>
          <p:spPr>
            <a:xfrm>
              <a:off x="249" y="1026"/>
              <a:ext cx="5262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 </a:t>
              </a:r>
              <a:r>
                <a: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管输天然气中的有害成分及含量，对天然气管道的运行安全、经济效果和使用寿命有重大的影响。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6869" name="Text Box 16"/>
            <p:cNvSpPr txBox="1"/>
            <p:nvPr/>
          </p:nvSpPr>
          <p:spPr>
            <a:xfrm>
              <a:off x="340" y="1752"/>
              <a:ext cx="5035" cy="2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（一）天然气中有害杂质的危害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1.</a:t>
              </a:r>
              <a:r>
                <a: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机械杂质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 输气管道中天然气的流速很高，如果夹带机械杂质如沙、石、铁锈等，可能给管道或设备造成磨蚀，将管道弯头击穿，阀门造成内漏，也有可能造成仪表及控制的失灵。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l" eaLnBrk="1" hangingPunct="1">
                <a:spcBef>
                  <a:spcPct val="50000"/>
                </a:spcBef>
              </a:pPr>
              <a:endPara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7890" name="Text Box 12"/>
          <p:cNvSpPr txBox="1"/>
          <p:nvPr/>
        </p:nvSpPr>
        <p:spPr>
          <a:xfrm>
            <a:off x="1703388" y="188913"/>
            <a:ext cx="8785225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有害气体组分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在天然气中有害气体组分如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等，可能引起管道腐蚀，降低天然气的使用性能或产生毒害等。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液态烃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液态烃在管道低凹处积聚会降低管道输气能力。清管时排出的轻烃处理不慎容易引起火灾事故。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因此，必须严格控制管道输送天然气质量，进入长输管道的天然气应经过净化处理，达到管道输送天然气标准。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66FF3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8914" name="Text Box 14"/>
          <p:cNvSpPr txBox="1"/>
          <p:nvPr/>
        </p:nvSpPr>
        <p:spPr>
          <a:xfrm>
            <a:off x="1847850" y="404813"/>
            <a:ext cx="84963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输气管道的运行管理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15" name="Text Box 15"/>
          <p:cNvSpPr txBox="1"/>
          <p:nvPr/>
        </p:nvSpPr>
        <p:spPr>
          <a:xfrm>
            <a:off x="1919288" y="1341438"/>
            <a:ext cx="8353425" cy="50463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输气管道的运行管理应遵循有关的规范，如天然气管道运行规范、输油输气管道仪表及自动化设施管理规定、输油输气管道电气设备管理规定等。为了安全运行，应注意：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管道运行压力不应高于其允许最高操作压力。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管道内天然气温度应小于防腐层允许最高温度，保证管道的热应力符合设计要求。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应根据管道实际条件及输气计划，制定经济合理的运行方案与供气调峰。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bg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2"/>
          <p:cNvSpPr/>
          <p:nvPr/>
        </p:nvSpPr>
        <p:spPr>
          <a:xfrm>
            <a:off x="3863975" y="187008"/>
            <a:ext cx="3857625" cy="645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0" lvl="1" indent="0" algn="l"/>
            <a:r>
              <a:rPr lang="zh-CN" altLang="en-US" sz="36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天然气的物理性质</a:t>
            </a:r>
            <a:endParaRPr lang="zh-CN" altLang="en-US" sz="3600" b="1" i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4" name="Rectangle 2"/>
          <p:cNvSpPr/>
          <p:nvPr/>
        </p:nvSpPr>
        <p:spPr>
          <a:xfrm>
            <a:off x="1703388" y="1028542"/>
            <a:ext cx="8713787" cy="48310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0" lvl="1" indent="0" algn="l"/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天然气的主要成份为甲烷，无色、无味、比空气轻、不易察觉，具有较强的扩散性，极易引起燃烧和爆炸。</a:t>
            </a:r>
            <a:endParaRPr lang="zh-CN" altLang="en-US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1" indent="0" algn="l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0" lvl="1" indent="0" algn="l"/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       甲烷，属低等毒性物质。 空气中甲烷浓度过高能使人窒息，当空气中甲烷达到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25%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30%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楷体_GB2312" pitchFamily="49" charset="-122"/>
              </a:rPr>
              <a:t>时，可引起头痛、头晕、乏力、注意力不集中、呼吸和心跳加速等，甚至产生窒息、昏迷。长期接触可出现神经衰弱综合症。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0" lvl="1" indent="0" algn="l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endParaRPr lang="zh-CN" altLang="en-US" b="1" i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0" lvl="1" indent="0" algn="l"/>
            <a:endParaRPr lang="en-US" altLang="zh-CN" b="1" i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365" name="Picture 6" descr="甲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3" y="4508500"/>
            <a:ext cx="2857500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chemeClr val="bg1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subTitle" idx="1"/>
          </p:nvPr>
        </p:nvSpPr>
        <p:spPr>
          <a:xfrm>
            <a:off x="1703388" y="1125538"/>
            <a:ext cx="8785225" cy="5616575"/>
          </a:xfrm>
          <a:ln/>
        </p:spPr>
        <p:txBody>
          <a:bodyPr vert="horz" wrap="square" lIns="91440" tIns="45720" rIns="91440" bIns="45720" anchor="t" anchorCtr="0"/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en-US" altLang="zh-CN" sz="24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天然气是以甲烷为主要成分的多种物质组成的混合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物，大致有以下主要成分。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1.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烷烃   烷烃是天然气的主要成分，一般含量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为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85%-98%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2.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烯烃   烯烃在天然气中以微量存在，主要为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乙烯、丙烯、丁烯等。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3.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环烷烃   在天然气中含量很少，一般为环戊烷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、环己烷等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4.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芳香烃   是一种不饱和的环状烃类。在天然气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中可能存在的芳香烃有苯、甲苯、二甲苯和三甲苯。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en-US" altLang="zh-CN" sz="2800" dirty="0">
                <a:latin typeface="楷体_GB2312" pitchFamily="49" charset="-122"/>
                <a:ea typeface="楷体_GB2312" pitchFamily="49" charset="-122"/>
                <a:cs typeface="+mn-cs"/>
              </a:rPr>
              <a:t>5.</a:t>
            </a: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非烃类   主要包括氮气、二氧化碳、硫化氢、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r>
              <a:rPr kumimoji="1" lang="zh-CN" altLang="en-US" sz="2800" dirty="0">
                <a:latin typeface="楷体_GB2312" pitchFamily="49" charset="-122"/>
                <a:ea typeface="楷体_GB2312" pitchFamily="49" charset="-122"/>
                <a:cs typeface="+mn-cs"/>
              </a:rPr>
              <a:t>氢气、氦气、水蒸气。</a:t>
            </a:r>
            <a:endParaRPr kumimoji="1" lang="zh-CN" altLang="en-US" sz="28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609600" indent="-609600" algn="l" fontAlgn="b">
              <a:lnSpc>
                <a:spcPct val="80000"/>
              </a:lnSpc>
              <a:buClrTx/>
              <a:buSzTx/>
              <a:buFontTx/>
            </a:pPr>
            <a:endParaRPr kumimoji="1" lang="en-US" altLang="zh-CN" sz="28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ctrTitle"/>
          </p:nvPr>
        </p:nvSpPr>
        <p:spPr>
          <a:xfrm>
            <a:off x="2063750" y="0"/>
            <a:ext cx="7772400" cy="146685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3600" dirty="0">
                <a:ea typeface="楷体_GB2312" pitchFamily="49" charset="-122"/>
              </a:rPr>
              <a:t>天然气成分</a:t>
            </a:r>
            <a:endParaRPr lang="zh-CN" altLang="en-US" sz="3600" dirty="0"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3600" b="1" dirty="0">
                <a:ea typeface="黑体" panose="02010609060101010101" pitchFamily="2" charset="-122"/>
              </a:rPr>
              <a:t>天然气爆炸事件介绍</a:t>
            </a:r>
            <a:endParaRPr lang="zh-CN" altLang="en-US" sz="3600" b="1" dirty="0">
              <a:ea typeface="黑体" panose="02010609060101010101" pitchFamily="2" charset="-122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lvl="1">
              <a:buNone/>
            </a:pPr>
            <a:r>
              <a:rPr lang="en-US" altLang="zh-CN" b="1" dirty="0"/>
              <a:t>1. XXX</a:t>
            </a:r>
            <a:r>
              <a:rPr lang="zh-CN" altLang="en-US" b="1" dirty="0"/>
              <a:t>油田天然气爆炸事故     </a:t>
            </a:r>
            <a:endParaRPr lang="zh-CN" altLang="en-US" b="1" dirty="0"/>
          </a:p>
          <a:p>
            <a:pPr lvl="1">
              <a:buNone/>
            </a:pPr>
            <a:r>
              <a:rPr lang="zh-CN" altLang="en-US" b="1" dirty="0"/>
              <a:t>     </a:t>
            </a:r>
            <a:r>
              <a:rPr lang="en-US" altLang="zh-CN" b="1" dirty="0"/>
              <a:t>2010</a:t>
            </a:r>
            <a:r>
              <a:rPr lang="zh-CN" altLang="en-US" b="1" dirty="0"/>
              <a:t>年</a:t>
            </a:r>
            <a:r>
              <a:rPr lang="en-US" altLang="zh-CN" b="1" dirty="0"/>
              <a:t>10</a:t>
            </a:r>
            <a:r>
              <a:rPr lang="zh-CN" altLang="en-US" b="1" dirty="0"/>
              <a:t>月</a:t>
            </a:r>
            <a:r>
              <a:rPr lang="en-US" altLang="zh-CN" b="1" dirty="0"/>
              <a:t>28</a:t>
            </a:r>
            <a:r>
              <a:rPr lang="zh-CN" altLang="en-US" b="1" dirty="0"/>
              <a:t>日，早上</a:t>
            </a:r>
            <a:r>
              <a:rPr lang="en-US" altLang="zh-CN" b="1" dirty="0"/>
              <a:t>7</a:t>
            </a:r>
            <a:r>
              <a:rPr lang="zh-CN" altLang="en-US" b="1" dirty="0"/>
              <a:t>：</a:t>
            </a:r>
            <a:r>
              <a:rPr lang="en-US" altLang="zh-CN" b="1" dirty="0"/>
              <a:t>02</a:t>
            </a:r>
            <a:r>
              <a:rPr lang="zh-CN" altLang="en-US" b="1" dirty="0"/>
              <a:t>左右，</a:t>
            </a:r>
            <a:r>
              <a:rPr lang="en-US" altLang="zh-CN" b="1" dirty="0"/>
              <a:t>XXX</a:t>
            </a:r>
            <a:r>
              <a:rPr lang="zh-CN" altLang="en-US" b="1" dirty="0"/>
              <a:t>油田</a:t>
            </a:r>
            <a:r>
              <a:rPr lang="en-US" altLang="zh-CN" b="1" dirty="0"/>
              <a:t>XXX</a:t>
            </a:r>
            <a:r>
              <a:rPr lang="zh-CN" altLang="en-US" b="1" dirty="0"/>
              <a:t>家园三里</a:t>
            </a:r>
            <a:r>
              <a:rPr lang="en-US" altLang="zh-CN" b="1" dirty="0"/>
              <a:t>3</a:t>
            </a:r>
            <a:r>
              <a:rPr lang="zh-CN" altLang="en-US" b="1" dirty="0"/>
              <a:t>号楼发生了爆炸，前后数栋楼房玻璃全部震碎，三楼一户人家大火燃起，浓烟滚滚。约</a:t>
            </a:r>
            <a:r>
              <a:rPr lang="en-US" altLang="zh-CN" b="1" dirty="0"/>
              <a:t>6</a:t>
            </a:r>
            <a:r>
              <a:rPr lang="zh-CN" altLang="en-US" b="1" dirty="0"/>
              <a:t>分钟后，消防车到达现场进行救火，救护车随后赶到。</a:t>
            </a:r>
            <a:endParaRPr lang="zh-CN" altLang="en-US" b="1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3600" b="1" dirty="0">
                <a:ea typeface="黑体" panose="02010609060101010101" pitchFamily="2" charset="-122"/>
              </a:rPr>
              <a:t>天然气爆炸事件介绍</a:t>
            </a:r>
            <a:endParaRPr lang="zh-CN" altLang="en-US" sz="3600" b="1" dirty="0">
              <a:ea typeface="黑体" panose="02010609060101010101" pitchFamily="2" charset="-122"/>
            </a:endParaRPr>
          </a:p>
        </p:txBody>
      </p:sp>
      <p:pic>
        <p:nvPicPr>
          <p:cNvPr id="18435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782888" y="1700213"/>
            <a:ext cx="6480175" cy="4860925"/>
          </a:xfrm>
          <a:ln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08213" y="1120775"/>
            <a:ext cx="7343775" cy="4975225"/>
          </a:xfrm>
          <a:ln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3200" b="1" dirty="0">
                <a:ea typeface="黑体" panose="02010609060101010101" pitchFamily="2" charset="-122"/>
              </a:rPr>
              <a:t>天然气爆炸事件介绍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</a:pPr>
            <a:r>
              <a:rPr lang="en-US" altLang="zh-CN" b="1" dirty="0"/>
              <a:t>1.XXX</a:t>
            </a:r>
            <a:r>
              <a:rPr lang="zh-CN" altLang="en-US" b="1" dirty="0"/>
              <a:t>油田天然气爆炸事故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zh-CN" altLang="en-US" b="1" dirty="0"/>
              <a:t>事件原因：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）未能发觉天然气外泄，点火做饭导致天然气爆炸。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）原有燃气炉为液化气燃炉，私自接天然气，并有损坏情况。</a:t>
            </a:r>
            <a:endParaRPr lang="zh-CN" altLang="en-US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）室内通风不足。厨房应当开启“一条小缝”。</a:t>
            </a:r>
            <a:endParaRPr lang="zh-CN" altLang="en-US" b="1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2279650" y="1484313"/>
            <a:ext cx="7772400" cy="4114800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吉林市天然气爆炸事故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        </a:t>
            </a:r>
            <a:r>
              <a:rPr lang="en-US" altLang="zh-CN" sz="2800" b="1" dirty="0"/>
              <a:t>2011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17</a:t>
            </a:r>
            <a:r>
              <a:rPr lang="zh-CN" altLang="en-US" sz="2800" b="1" dirty="0"/>
              <a:t>日</a:t>
            </a:r>
            <a:r>
              <a:rPr lang="en-US" altLang="zh-CN" sz="2800" b="1" dirty="0"/>
              <a:t>6</a:t>
            </a:r>
            <a:r>
              <a:rPr lang="zh-CN" altLang="en-US" sz="2800" b="1" dirty="0"/>
              <a:t>时</a:t>
            </a:r>
            <a:r>
              <a:rPr lang="en-US" altLang="zh-CN" sz="2800" b="1" dirty="0"/>
              <a:t>03</a:t>
            </a:r>
            <a:r>
              <a:rPr lang="zh-CN" altLang="en-US" sz="2800" b="1" dirty="0"/>
              <a:t>分，位于吉林省吉林市的中石油昆仑燃气公司吉林分公司发生燃气泄漏，泄漏引发吉林石化矿区服务部食堂发生爆炸，巨大的冲击波将附近十几栋居民楼的门窗震碎，距离爆炸点</a:t>
            </a:r>
            <a:r>
              <a:rPr lang="en-US" altLang="zh-CN" sz="2800" b="1" dirty="0"/>
              <a:t>100</a:t>
            </a:r>
            <a:r>
              <a:rPr lang="zh-CN" altLang="en-US" sz="2800" b="1" dirty="0"/>
              <a:t>多米外的一栋</a:t>
            </a:r>
            <a:r>
              <a:rPr lang="en-US" altLang="zh-CN" sz="2800" b="1" dirty="0"/>
              <a:t>20</a:t>
            </a:r>
            <a:r>
              <a:rPr lang="zh-CN" altLang="en-US" sz="2800" b="1" dirty="0"/>
              <a:t>多层居民楼的顶楼窗户也被震碎，有的单元门也被炸飞，十几栋大楼几乎没有完整的窗户，附近五十多辆轿车被掀翻，炸得面目全非，事故造成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人死亡，</a:t>
            </a:r>
            <a:r>
              <a:rPr lang="en-US" altLang="zh-CN" sz="2800" b="1" dirty="0"/>
              <a:t>28</a:t>
            </a:r>
            <a:r>
              <a:rPr lang="zh-CN" altLang="en-US" sz="2800" b="1" dirty="0"/>
              <a:t>人受伤 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endParaRPr lang="zh-CN" altLang="en-US" sz="2800" dirty="0"/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8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3631</Words>
  <Application>WPS 演示</Application>
  <PresentationFormat>全屏显示(4:3)</PresentationFormat>
  <Paragraphs>212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楷体_GB2312</vt:lpstr>
      <vt:lpstr>新宋体</vt:lpstr>
      <vt:lpstr>黑体</vt:lpstr>
      <vt:lpstr>微软雅黑</vt:lpstr>
      <vt:lpstr>Arial Unicode MS</vt:lpstr>
      <vt:lpstr>隶书</vt:lpstr>
      <vt:lpstr>汉仪旗黑-85S</vt:lpstr>
      <vt:lpstr>李旭科毛笔行书</vt:lpstr>
      <vt:lpstr>楷体</vt:lpstr>
      <vt:lpstr>默认设计模板</vt:lpstr>
      <vt:lpstr>3_Office 主题​​</vt:lpstr>
      <vt:lpstr>Excel.Chart.8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keywords>财务 管理</cp:keywords>
  <cp:lastModifiedBy>monkeyhappy</cp:lastModifiedBy>
  <cp:revision>84</cp:revision>
  <dcterms:created xsi:type="dcterms:W3CDTF">2024-02-21T07:46:17Z</dcterms:created>
  <dcterms:modified xsi:type="dcterms:W3CDTF">2024-02-21T07:52:32Z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4649D179C35849B1B3A2DDF11D297CB3_12</vt:lpwstr>
  </property>
  <property fmtid="{D5CDD505-2E9C-101B-9397-08002B2CF9AE}" pid="3" name="KSOProductBuildVer">
    <vt:lpwstr>2052-12.1.0.16388</vt:lpwstr>
  </property>
</Properties>
</file>