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3"/>
    <p:sldId id="302" r:id="rId4"/>
    <p:sldId id="283" r:id="rId5"/>
    <p:sldId id="261" r:id="rId6"/>
    <p:sldId id="284" r:id="rId7"/>
    <p:sldId id="262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5" r:id="rId16"/>
    <p:sldId id="296" r:id="rId17"/>
    <p:sldId id="297" r:id="rId18"/>
    <p:sldId id="298" r:id="rId19"/>
    <p:sldId id="292" r:id="rId20"/>
    <p:sldId id="293" r:id="rId21"/>
    <p:sldId id="282" r:id="rId22"/>
    <p:sldId id="304" r:id="rId23"/>
  </p:sldIdLst>
  <p:sldSz cx="9144000" cy="6858000" type="screen4x3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光启" initials="光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5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gs" Target="tags/tag19.xml"/><Relationship Id="rId3" Type="http://schemas.openxmlformats.org/officeDocument/2006/relationships/slide" Target="slides/slide1.xml"/><Relationship Id="rId29" Type="http://schemas.openxmlformats.org/officeDocument/2006/relationships/commentAuthors" Target="commentAuthors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handoutMaster" Target="handoutMasters/handoutMaster1.xml"/><Relationship Id="rId24" Type="http://schemas.openxmlformats.org/officeDocument/2006/relationships/notesMaster" Target="notesMasters/notesMaster1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714965" y="804067"/>
            <a:ext cx="4051700" cy="54022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3150455" y="1800369"/>
            <a:ext cx="2683069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03366" y="2662659"/>
            <a:ext cx="39632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803366" y="3950373"/>
            <a:ext cx="39632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3429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856" y="332581"/>
            <a:ext cx="898096" cy="4535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3.xml"/><Relationship Id="rId4" Type="http://schemas.openxmlformats.org/officeDocument/2006/relationships/image" Target="../media/image1.pn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tags" Target="../tags/tag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tags" Target="../tags/tag18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17.xml"/><Relationship Id="rId5" Type="http://schemas.openxmlformats.org/officeDocument/2006/relationships/image" Target="../media/image20.jpeg"/><Relationship Id="rId4" Type="http://schemas.openxmlformats.org/officeDocument/2006/relationships/tags" Target="../tags/tag16.xml"/><Relationship Id="rId3" Type="http://schemas.openxmlformats.org/officeDocument/2006/relationships/image" Target="../media/image19.jpeg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极端天气及防治知识</a:t>
            </a:r>
            <a:b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4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--</a:t>
            </a:r>
            <a:r>
              <a:rPr lang="zh-CN" altLang="en-US" sz="40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暴雨篇</a:t>
            </a:r>
            <a:endParaRPr lang="zh-CN" altLang="en-US" sz="40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59840" y="4365625"/>
            <a:ext cx="6400800" cy="1752600"/>
          </a:xfrm>
        </p:spPr>
        <p:txBody>
          <a:bodyPr>
            <a:normAutofit/>
          </a:bodyPr>
          <a:lstStyle/>
          <a:p>
            <a:r>
              <a:rPr lang="zh-CN" altLang="en-US" sz="2400" dirty="0" smtClean="0">
                <a:solidFill>
                  <a:schemeClr val="accent5">
                    <a:lumMod val="75000"/>
                  </a:schemeClr>
                </a:solidFill>
              </a:rPr>
              <a:t>夏季安全竞赛活动专题学习材料</a:t>
            </a:r>
            <a:endParaRPr lang="en-US" altLang="zh-CN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altLang="zh-CN" sz="2400" dirty="0" smtClean="0">
                <a:solidFill>
                  <a:schemeClr val="accent5">
                    <a:lumMod val="75000"/>
                  </a:schemeClr>
                </a:solidFill>
              </a:rPr>
              <a:t>            </a:t>
            </a:r>
            <a:endParaRPr lang="zh-CN" alt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357158" y="571480"/>
            <a:ext cx="8358246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 descr="7b0a2020202022776f7264617274223a20227b5c2269645c223a32353030343531362c5c227469645c223a31333439377d220a7d0a"/>
          <p:cNvSpPr txBox="1"/>
          <p:nvPr>
            <p:custDataLst>
              <p:tags r:id="rId1"/>
            </p:custDataLst>
          </p:nvPr>
        </p:nvSpPr>
        <p:spPr>
          <a:xfrm>
            <a:off x="6012339" y="4007226"/>
            <a:ext cx="1773555" cy="35814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pPr algn="dist"/>
            <a:r>
              <a:rPr lang="zh-CN" altLang="en-US" b="1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博富特咨询</a:t>
            </a:r>
            <a:r>
              <a:rPr lang="en-US" altLang="zh-CN" b="1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b="1" dirty="0">
              <a:solidFill>
                <a:schemeClr val="lt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>
            <p:custDataLst>
              <p:tags r:id="rId2"/>
            </p:custDataLst>
          </p:nvPr>
        </p:nvSpPr>
        <p:spPr>
          <a:xfrm>
            <a:off x="5674839" y="4943174"/>
            <a:ext cx="675000" cy="675000"/>
          </a:xfrm>
          <a:prstGeom prst="ellipse">
            <a:avLst/>
          </a:prstGeom>
          <a:solidFill>
            <a:schemeClr val="accent4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350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sz="135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3"/>
            </p:custDataLst>
          </p:nvPr>
        </p:nvSpPr>
        <p:spPr>
          <a:xfrm>
            <a:off x="6607175" y="4943634"/>
            <a:ext cx="675000" cy="675000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350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sz="135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4"/>
            </p:custDataLst>
          </p:nvPr>
        </p:nvSpPr>
        <p:spPr>
          <a:xfrm>
            <a:off x="7539511" y="4943174"/>
            <a:ext cx="675000" cy="675000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350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sz="135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/>
          <a:lstStyle/>
          <a:p>
            <a:pPr algn="l"/>
            <a:r>
              <a:rPr lang="zh-CN" altLang="en-US" dirty="0" smtClean="0"/>
              <a:t>四级防御指南</a:t>
            </a:r>
            <a:r>
              <a:rPr lang="en-US" altLang="zh-CN" dirty="0" smtClean="0"/>
              <a:t>1—</a:t>
            </a:r>
            <a:r>
              <a:rPr lang="zh-CN" altLang="en-US" b="1" dirty="0" smtClean="0">
                <a:solidFill>
                  <a:srgbClr val="00B0F0"/>
                </a:solidFill>
              </a:rPr>
              <a:t>蓝色</a:t>
            </a:r>
            <a:endParaRPr lang="zh-CN" altLang="en-US" b="1" dirty="0">
              <a:solidFill>
                <a:srgbClr val="00B0F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zh-CN" altLang="en-US" sz="2000" dirty="0" smtClean="0"/>
              <a:t>暴雨</a:t>
            </a:r>
            <a:r>
              <a:rPr lang="zh-CN" altLang="en-US" sz="2000" b="1" dirty="0" smtClean="0">
                <a:solidFill>
                  <a:srgbClr val="00B0F0"/>
                </a:solidFill>
              </a:rPr>
              <a:t>蓝色</a:t>
            </a:r>
            <a:r>
              <a:rPr lang="zh-CN" altLang="en-US" sz="2000" dirty="0" smtClean="0"/>
              <a:t>预警 </a:t>
            </a:r>
            <a:br>
              <a:rPr lang="en-US" altLang="zh-CN" sz="2000" dirty="0" smtClean="0"/>
            </a:br>
            <a:endParaRPr lang="en-US" altLang="zh-CN" sz="2000" dirty="0" smtClean="0"/>
          </a:p>
          <a:p>
            <a:pPr>
              <a:buNone/>
            </a:pPr>
            <a:r>
              <a:rPr lang="en-US" altLang="zh-CN" sz="2000" dirty="0" smtClean="0"/>
              <a:t>      · </a:t>
            </a:r>
            <a:r>
              <a:rPr lang="zh-CN" altLang="en-US" sz="2000" dirty="0" smtClean="0"/>
              <a:t>政府及相关部门按照职责，做好防暴雨准备工作。</a:t>
            </a:r>
            <a:br>
              <a:rPr lang="zh-CN" altLang="en-US" sz="2000" dirty="0" smtClean="0"/>
            </a:br>
            <a:br>
              <a:rPr lang="zh-CN" altLang="en-US" sz="2000" dirty="0" smtClean="0"/>
            </a:br>
            <a:r>
              <a:rPr lang="en-US" altLang="zh-CN" sz="2000" dirty="0" smtClean="0"/>
              <a:t>· </a:t>
            </a:r>
            <a:r>
              <a:rPr lang="zh-CN" altLang="en-US" sz="2000" dirty="0" smtClean="0"/>
              <a:t>学校、幼儿园采取适当措施，保证学生和幼儿安全。</a:t>
            </a:r>
            <a:br>
              <a:rPr lang="zh-CN" altLang="en-US" sz="2000" dirty="0" smtClean="0"/>
            </a:br>
            <a:br>
              <a:rPr lang="zh-CN" altLang="en-US" sz="2000" dirty="0" smtClean="0"/>
            </a:br>
            <a:r>
              <a:rPr lang="en-US" altLang="zh-CN" sz="2000" dirty="0" smtClean="0"/>
              <a:t>· </a:t>
            </a:r>
            <a:r>
              <a:rPr lang="zh-CN" altLang="en-US" sz="2000" dirty="0" smtClean="0"/>
              <a:t>公众应远离电线，不要在大树底下避雨。</a:t>
            </a:r>
            <a:br>
              <a:rPr lang="zh-CN" altLang="en-US" sz="2000" dirty="0" smtClean="0"/>
            </a:br>
            <a:br>
              <a:rPr lang="zh-CN" altLang="en-US" sz="2000" dirty="0" smtClean="0"/>
            </a:br>
            <a:r>
              <a:rPr lang="en-US" altLang="zh-CN" sz="2000" dirty="0" smtClean="0"/>
              <a:t>· </a:t>
            </a:r>
            <a:r>
              <a:rPr lang="zh-CN" altLang="en-US" sz="2000" dirty="0" smtClean="0"/>
              <a:t>不要拿着金属物品，及接打手机，以防雷击。</a:t>
            </a:r>
            <a:br>
              <a:rPr lang="zh-CN" altLang="en-US" sz="2000" dirty="0" smtClean="0"/>
            </a:br>
            <a:br>
              <a:rPr lang="zh-CN" altLang="en-US" sz="2000" dirty="0" smtClean="0"/>
            </a:br>
            <a:r>
              <a:rPr lang="en-US" altLang="zh-CN" sz="2000" dirty="0" smtClean="0"/>
              <a:t>· </a:t>
            </a:r>
            <a:r>
              <a:rPr lang="zh-CN" altLang="en-US" sz="2000" dirty="0" smtClean="0"/>
              <a:t>要远离广告牌以及简易建筑物。</a:t>
            </a:r>
            <a:endParaRPr lang="en-US" altLang="zh-CN" sz="2000" dirty="0" smtClean="0"/>
          </a:p>
          <a:p>
            <a:endParaRPr lang="en-US" altLang="zh-CN" sz="7200" dirty="0" smtClean="0">
              <a:latin typeface="仿宋_GB2312" pitchFamily="49" charset="-122"/>
              <a:ea typeface="仿宋_GB2312" pitchFamily="49" charset="-122"/>
            </a:endParaRPr>
          </a:p>
          <a:p>
            <a:endParaRPr lang="zh-CN" altLang="en-US" dirty="0"/>
          </a:p>
        </p:txBody>
      </p:sp>
      <p:cxnSp>
        <p:nvCxnSpPr>
          <p:cNvPr id="5" name="直接连接符 4"/>
          <p:cNvCxnSpPr/>
          <p:nvPr/>
        </p:nvCxnSpPr>
        <p:spPr>
          <a:xfrm>
            <a:off x="357158" y="571480"/>
            <a:ext cx="8358246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/>
          <a:lstStyle/>
          <a:p>
            <a:pPr algn="l"/>
            <a:r>
              <a:rPr lang="zh-CN" altLang="en-US" dirty="0" smtClean="0"/>
              <a:t>四级防御指南</a:t>
            </a:r>
            <a:r>
              <a:rPr lang="en-US" altLang="zh-CN" dirty="0" smtClean="0"/>
              <a:t>2—</a:t>
            </a:r>
            <a:r>
              <a:rPr lang="zh-CN" altLang="en-US" b="1" dirty="0" smtClean="0">
                <a:solidFill>
                  <a:srgbClr val="FFFF00"/>
                </a:solidFill>
              </a:rPr>
              <a:t>黄色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zh-CN" altLang="en-US" sz="2000" dirty="0" smtClean="0"/>
              <a:t>暴雨</a:t>
            </a:r>
            <a:r>
              <a:rPr lang="zh-CN" altLang="en-US" sz="2000" b="1" dirty="0" smtClean="0">
                <a:solidFill>
                  <a:srgbClr val="FFFF00"/>
                </a:solidFill>
              </a:rPr>
              <a:t>黄色</a:t>
            </a:r>
            <a:r>
              <a:rPr lang="zh-CN" altLang="en-US" sz="2000" dirty="0" smtClean="0"/>
              <a:t>预警 </a:t>
            </a:r>
            <a:br>
              <a:rPr lang="en-US" altLang="zh-CN" sz="2000" dirty="0" smtClean="0"/>
            </a:br>
            <a:endParaRPr lang="en-US" altLang="zh-CN" sz="2000" dirty="0" smtClean="0"/>
          </a:p>
          <a:p>
            <a:pPr>
              <a:buNone/>
            </a:pPr>
            <a:r>
              <a:rPr lang="en-US" altLang="zh-CN" sz="2000" dirty="0" smtClean="0"/>
              <a:t>      · </a:t>
            </a:r>
            <a:r>
              <a:rPr lang="zh-CN" altLang="en-US" sz="2000" dirty="0" smtClean="0"/>
              <a:t>交通管理部门应当根据路况，在强降雨路段采取交通管制措施，在积水路段实行交通引导。</a:t>
            </a:r>
            <a:br>
              <a:rPr lang="zh-CN" altLang="en-US" sz="2000" dirty="0" smtClean="0"/>
            </a:br>
            <a:br>
              <a:rPr lang="zh-CN" altLang="en-US" sz="2000" dirty="0" smtClean="0"/>
            </a:br>
            <a:r>
              <a:rPr lang="en-US" altLang="zh-CN" sz="2000" dirty="0" smtClean="0"/>
              <a:t>· </a:t>
            </a:r>
            <a:r>
              <a:rPr lang="zh-CN" altLang="en-US" sz="2000" dirty="0" smtClean="0"/>
              <a:t>立交桥涵洞出现积水后，政府相关部门应立即封锁立交桥，并设立警示标志。</a:t>
            </a:r>
            <a:br>
              <a:rPr lang="zh-CN" altLang="en-US" sz="2000" dirty="0" smtClean="0"/>
            </a:br>
            <a:br>
              <a:rPr lang="zh-CN" altLang="en-US" sz="2000" dirty="0" smtClean="0"/>
            </a:br>
            <a:r>
              <a:rPr lang="en-US" altLang="zh-CN" sz="2000" dirty="0" smtClean="0"/>
              <a:t>· </a:t>
            </a:r>
            <a:r>
              <a:rPr lang="zh-CN" altLang="en-US" sz="2000" dirty="0" smtClean="0"/>
              <a:t>暴雨来临后，要立即将车开到地势较高处停放，千万不要停放在地势低洼处。</a:t>
            </a:r>
            <a:br>
              <a:rPr lang="zh-CN" altLang="en-US" sz="2000" dirty="0" smtClean="0"/>
            </a:br>
            <a:br>
              <a:rPr lang="zh-CN" altLang="en-US" sz="2000" dirty="0" smtClean="0"/>
            </a:br>
            <a:r>
              <a:rPr lang="en-US" altLang="zh-CN" sz="2000" dirty="0" smtClean="0"/>
              <a:t>· </a:t>
            </a:r>
            <a:r>
              <a:rPr lang="zh-CN" altLang="en-US" sz="2000" dirty="0" smtClean="0"/>
              <a:t>切断低洼地带有危险的室外电源，暂停在空旷地方的户外作业，转移危险地带人员和危房居民到安全场所避雨。</a:t>
            </a:r>
            <a:endParaRPr lang="zh-CN" altLang="en-US" sz="2000" dirty="0" smtClean="0"/>
          </a:p>
          <a:p>
            <a:pPr>
              <a:buNone/>
            </a:pPr>
            <a:endParaRPr lang="en-US" altLang="zh-CN" sz="2000" dirty="0" smtClean="0"/>
          </a:p>
          <a:p>
            <a:endParaRPr lang="en-US" altLang="zh-CN" sz="7200" dirty="0" smtClean="0">
              <a:latin typeface="仿宋_GB2312" pitchFamily="49" charset="-122"/>
              <a:ea typeface="仿宋_GB2312" pitchFamily="49" charset="-122"/>
            </a:endParaRPr>
          </a:p>
          <a:p>
            <a:endParaRPr lang="zh-CN" altLang="en-US" dirty="0"/>
          </a:p>
        </p:txBody>
      </p:sp>
      <p:cxnSp>
        <p:nvCxnSpPr>
          <p:cNvPr id="5" name="直接连接符 4"/>
          <p:cNvCxnSpPr/>
          <p:nvPr/>
        </p:nvCxnSpPr>
        <p:spPr>
          <a:xfrm>
            <a:off x="357158" y="571480"/>
            <a:ext cx="8358246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/>
          <a:lstStyle/>
          <a:p>
            <a:pPr algn="l"/>
            <a:r>
              <a:rPr lang="zh-CN" altLang="en-US" dirty="0" smtClean="0"/>
              <a:t>四级防御指南</a:t>
            </a:r>
            <a:r>
              <a:rPr lang="en-US" altLang="zh-CN" dirty="0" smtClean="0"/>
              <a:t>3—</a:t>
            </a:r>
            <a:r>
              <a:rPr lang="zh-CN" altLang="en-US" b="1" dirty="0" smtClean="0">
                <a:solidFill>
                  <a:srgbClr val="FFC000"/>
                </a:solidFill>
              </a:rPr>
              <a:t>橙色</a:t>
            </a:r>
            <a:endParaRPr lang="zh-CN" altLang="en-US" b="1" dirty="0">
              <a:solidFill>
                <a:srgbClr val="FFC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zh-CN" altLang="en-US" sz="2000" dirty="0" smtClean="0"/>
              <a:t>暴雨</a:t>
            </a:r>
            <a:r>
              <a:rPr lang="zh-CN" altLang="en-US" sz="2000" b="1" dirty="0" smtClean="0">
                <a:solidFill>
                  <a:srgbClr val="FFC000"/>
                </a:solidFill>
              </a:rPr>
              <a:t>橙色</a:t>
            </a:r>
            <a:r>
              <a:rPr lang="zh-CN" altLang="en-US" sz="2000" dirty="0" smtClean="0"/>
              <a:t>预警 </a:t>
            </a:r>
            <a:br>
              <a:rPr lang="en-US" altLang="zh-CN" sz="2000" dirty="0" smtClean="0"/>
            </a:br>
            <a:endParaRPr lang="en-US" altLang="zh-CN" sz="2000" dirty="0" smtClean="0"/>
          </a:p>
          <a:p>
            <a:pPr>
              <a:buNone/>
            </a:pPr>
            <a:r>
              <a:rPr lang="en-US" altLang="zh-CN" sz="2000" dirty="0" smtClean="0"/>
              <a:t>      · </a:t>
            </a:r>
            <a:r>
              <a:rPr lang="zh-CN" altLang="en-US" sz="2000" dirty="0" smtClean="0"/>
              <a:t>处于危险地带的单位，应当停课、停业，采取专门措施保护已到校学生、幼儿和其他上班人员的安全。</a:t>
            </a:r>
            <a:br>
              <a:rPr lang="zh-CN" altLang="en-US" sz="2000" dirty="0" smtClean="0"/>
            </a:br>
            <a:br>
              <a:rPr lang="zh-CN" altLang="en-US" sz="2000" dirty="0" smtClean="0"/>
            </a:br>
            <a:r>
              <a:rPr lang="en-US" altLang="zh-CN" sz="2000" dirty="0" smtClean="0"/>
              <a:t>· </a:t>
            </a:r>
            <a:r>
              <a:rPr lang="zh-CN" altLang="en-US" sz="2000" dirty="0" smtClean="0"/>
              <a:t>处于山地、丘陵、河流附近的人员，应马上撤离至安全地区。</a:t>
            </a:r>
            <a:br>
              <a:rPr lang="zh-CN" altLang="en-US" sz="2000" dirty="0" smtClean="0"/>
            </a:br>
            <a:br>
              <a:rPr lang="zh-CN" altLang="en-US" sz="2000" dirty="0" smtClean="0"/>
            </a:br>
            <a:r>
              <a:rPr lang="en-US" altLang="zh-CN" sz="2000" dirty="0" smtClean="0"/>
              <a:t>· </a:t>
            </a:r>
            <a:r>
              <a:rPr lang="zh-CN" altLang="en-US" sz="2000" dirty="0" smtClean="0"/>
              <a:t>做好城市、农田的排涝，做好山洪、滑坡、泥石流等灾害的防御和抢险工作。</a:t>
            </a:r>
            <a:endParaRPr lang="zh-CN" altLang="en-US" sz="2000" dirty="0" smtClean="0"/>
          </a:p>
          <a:p>
            <a:pPr>
              <a:buNone/>
            </a:pPr>
            <a:endParaRPr lang="zh-CN" altLang="en-US" sz="2000" dirty="0" smtClean="0"/>
          </a:p>
          <a:p>
            <a:pPr>
              <a:buNone/>
            </a:pPr>
            <a:endParaRPr lang="en-US" altLang="zh-CN" sz="2000" dirty="0" smtClean="0"/>
          </a:p>
          <a:p>
            <a:endParaRPr lang="en-US" altLang="zh-CN" sz="7200" dirty="0" smtClean="0">
              <a:latin typeface="仿宋_GB2312" pitchFamily="49" charset="-122"/>
              <a:ea typeface="仿宋_GB2312" pitchFamily="49" charset="-122"/>
            </a:endParaRPr>
          </a:p>
          <a:p>
            <a:endParaRPr lang="zh-CN" altLang="en-US" dirty="0"/>
          </a:p>
        </p:txBody>
      </p:sp>
      <p:cxnSp>
        <p:nvCxnSpPr>
          <p:cNvPr id="5" name="直接连接符 4"/>
          <p:cNvCxnSpPr/>
          <p:nvPr/>
        </p:nvCxnSpPr>
        <p:spPr>
          <a:xfrm>
            <a:off x="357158" y="571480"/>
            <a:ext cx="8358246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/>
          <a:lstStyle/>
          <a:p>
            <a:pPr algn="l"/>
            <a:r>
              <a:rPr lang="zh-CN" altLang="en-US" dirty="0" smtClean="0"/>
              <a:t>四级防御指南</a:t>
            </a:r>
            <a:r>
              <a:rPr lang="en-US" altLang="zh-CN" dirty="0" smtClean="0"/>
              <a:t>4—</a:t>
            </a:r>
            <a:r>
              <a:rPr lang="zh-CN" altLang="en-US" b="1" dirty="0" smtClean="0">
                <a:solidFill>
                  <a:srgbClr val="FF0000"/>
                </a:solidFill>
              </a:rPr>
              <a:t>红色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zh-CN" altLang="en-US" sz="2000" dirty="0" smtClean="0"/>
              <a:t>暴雨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红色</a:t>
            </a:r>
            <a:r>
              <a:rPr lang="zh-CN" altLang="en-US" sz="2000" dirty="0" smtClean="0"/>
              <a:t>预警 </a:t>
            </a:r>
            <a:br>
              <a:rPr lang="en-US" altLang="zh-CN" sz="2000" dirty="0" smtClean="0"/>
            </a:br>
            <a:endParaRPr lang="en-US" altLang="zh-CN" sz="2000" dirty="0" smtClean="0"/>
          </a:p>
          <a:p>
            <a:pPr>
              <a:buNone/>
            </a:pPr>
            <a:r>
              <a:rPr lang="en-US" altLang="zh-CN" sz="2000" dirty="0" smtClean="0"/>
              <a:t>      · </a:t>
            </a:r>
            <a:r>
              <a:rPr lang="zh-CN" altLang="en-US" sz="2000" dirty="0" smtClean="0"/>
              <a:t>政府及相关部门按照职责，做好防暴雨应急和抢险工作。</a:t>
            </a:r>
            <a:br>
              <a:rPr lang="zh-CN" altLang="en-US" sz="2000" dirty="0" smtClean="0"/>
            </a:br>
            <a:br>
              <a:rPr lang="zh-CN" altLang="en-US" sz="2000" dirty="0" smtClean="0"/>
            </a:br>
            <a:r>
              <a:rPr lang="en-US" altLang="zh-CN" sz="2000" dirty="0" smtClean="0"/>
              <a:t>· </a:t>
            </a:r>
            <a:r>
              <a:rPr lang="zh-CN" altLang="en-US" sz="2000" dirty="0" smtClean="0"/>
              <a:t>停止集会、停课、停业（除特殊行业外）。</a:t>
            </a:r>
            <a:br>
              <a:rPr lang="zh-CN" altLang="en-US" sz="2000" dirty="0" smtClean="0"/>
            </a:br>
            <a:br>
              <a:rPr lang="zh-CN" altLang="en-US" sz="2000" dirty="0" smtClean="0"/>
            </a:br>
            <a:r>
              <a:rPr lang="en-US" altLang="zh-CN" sz="2000" dirty="0" smtClean="0"/>
              <a:t>· </a:t>
            </a:r>
            <a:r>
              <a:rPr lang="zh-CN" altLang="en-US" sz="2000" dirty="0" smtClean="0"/>
              <a:t>驾驶员如果遇到车辆熄火或者无法正常行驶时，应观察地表径流情况，如果径流在迅速汇集应果断弃车躲避，等待降雨停止再行转移车辆。</a:t>
            </a:r>
            <a:r>
              <a:rPr lang="en-US" altLang="zh-CN" sz="2000" dirty="0" smtClean="0"/>
              <a:t> </a:t>
            </a:r>
            <a:endParaRPr lang="zh-CN" altLang="en-US" sz="2000" dirty="0" smtClean="0"/>
          </a:p>
          <a:p>
            <a:pPr>
              <a:buNone/>
            </a:pPr>
            <a:endParaRPr lang="zh-CN" altLang="en-US" sz="2000" dirty="0" smtClean="0"/>
          </a:p>
          <a:p>
            <a:pPr>
              <a:buNone/>
            </a:pPr>
            <a:endParaRPr lang="zh-CN" altLang="en-US" sz="2000" dirty="0" smtClean="0"/>
          </a:p>
          <a:p>
            <a:pPr>
              <a:buNone/>
            </a:pPr>
            <a:endParaRPr lang="en-US" altLang="zh-CN" sz="2000" dirty="0" smtClean="0"/>
          </a:p>
          <a:p>
            <a:endParaRPr lang="en-US" altLang="zh-CN" sz="7200" dirty="0" smtClean="0">
              <a:latin typeface="仿宋_GB2312" pitchFamily="49" charset="-122"/>
              <a:ea typeface="仿宋_GB2312" pitchFamily="49" charset="-122"/>
            </a:endParaRPr>
          </a:p>
          <a:p>
            <a:endParaRPr lang="zh-CN" altLang="en-US" dirty="0"/>
          </a:p>
        </p:txBody>
      </p:sp>
      <p:cxnSp>
        <p:nvCxnSpPr>
          <p:cNvPr id="5" name="直接连接符 4"/>
          <p:cNvCxnSpPr/>
          <p:nvPr/>
        </p:nvCxnSpPr>
        <p:spPr>
          <a:xfrm>
            <a:off x="357158" y="571480"/>
            <a:ext cx="8358246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/>
          <a:lstStyle/>
          <a:p>
            <a:pPr algn="l"/>
            <a:r>
              <a:rPr lang="zh-CN" altLang="en-US" dirty="0" smtClean="0"/>
              <a:t>暴雨可能引发的灾害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altLang="zh-CN" sz="2000" dirty="0" smtClean="0"/>
          </a:p>
          <a:p>
            <a:endParaRPr lang="en-US" altLang="zh-CN" sz="7200" dirty="0" smtClean="0">
              <a:latin typeface="仿宋_GB2312" pitchFamily="49" charset="-122"/>
              <a:ea typeface="仿宋_GB2312" pitchFamily="49" charset="-122"/>
            </a:endParaRPr>
          </a:p>
          <a:p>
            <a:endParaRPr lang="zh-CN" altLang="en-US" dirty="0"/>
          </a:p>
        </p:txBody>
      </p:sp>
      <p:cxnSp>
        <p:nvCxnSpPr>
          <p:cNvPr id="5" name="直接连接符 4"/>
          <p:cNvCxnSpPr/>
          <p:nvPr/>
        </p:nvCxnSpPr>
        <p:spPr>
          <a:xfrm>
            <a:off x="357158" y="571480"/>
            <a:ext cx="8358246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暴雨可能引发的灾害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214678" y="1500174"/>
            <a:ext cx="5429288" cy="435771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71472" y="1500174"/>
            <a:ext cx="235745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/>
              <a:t>今年南方多地防洪抗汛形势严峻，</a:t>
            </a:r>
            <a:br>
              <a:rPr lang="zh-CN" altLang="en-US" b="1" dirty="0" smtClean="0"/>
            </a:br>
            <a:r>
              <a:rPr lang="zh-CN" altLang="en-US" b="1" dirty="0" smtClean="0"/>
              <a:t>国家防总将防汛应急响应提升至</a:t>
            </a:r>
            <a:r>
              <a:rPr lang="en-US" altLang="zh-CN" b="1" dirty="0" smtClean="0"/>
              <a:t>Ⅲ</a:t>
            </a:r>
            <a:r>
              <a:rPr lang="zh-CN" altLang="en-US" b="1" dirty="0" smtClean="0"/>
              <a:t>级。</a:t>
            </a:r>
            <a:br>
              <a:rPr lang="zh-CN" altLang="en-US" b="1" dirty="0" smtClean="0"/>
            </a:br>
            <a:r>
              <a:rPr lang="zh-CN" altLang="en-US" b="1" dirty="0" smtClean="0"/>
              <a:t>国家减灾委、民政部针对近期</a:t>
            </a:r>
            <a:br>
              <a:rPr lang="zh-CN" altLang="en-US" b="1" dirty="0" smtClean="0"/>
            </a:br>
            <a:r>
              <a:rPr lang="zh-CN" altLang="en-US" b="1" dirty="0" smtClean="0"/>
              <a:t>湖北省严重暴雨洪涝灾情紧急启动国家</a:t>
            </a:r>
            <a:r>
              <a:rPr lang="en-US" altLang="zh-CN" b="1" dirty="0" smtClean="0"/>
              <a:t>Ⅳ</a:t>
            </a:r>
            <a:r>
              <a:rPr lang="zh-CN" altLang="en-US" b="1" dirty="0" smtClean="0"/>
              <a:t>级救灾应急响应。</a:t>
            </a:r>
            <a:br>
              <a:rPr lang="zh-CN" altLang="en-US" b="1" dirty="0" smtClean="0"/>
            </a:br>
            <a:r>
              <a:rPr lang="zh-CN" altLang="en-US" b="1" dirty="0" smtClean="0"/>
              <a:t>多部门正严阵以待，应对极端降雨天气。</a:t>
            </a:r>
            <a:endParaRPr lang="zh-CN" altLang="en-US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/>
          <a:lstStyle/>
          <a:p>
            <a:pPr algn="l"/>
            <a:r>
              <a:rPr lang="zh-CN" altLang="en-US" dirty="0" smtClean="0"/>
              <a:t>提前做好应对措施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altLang="zh-CN" sz="2000" dirty="0" smtClean="0"/>
          </a:p>
          <a:p>
            <a:endParaRPr lang="en-US" altLang="zh-CN" sz="7200" dirty="0" smtClean="0">
              <a:latin typeface="仿宋_GB2312" pitchFamily="49" charset="-122"/>
              <a:ea typeface="仿宋_GB2312" pitchFamily="49" charset="-122"/>
            </a:endParaRPr>
          </a:p>
          <a:p>
            <a:endParaRPr lang="zh-CN" altLang="en-US" dirty="0"/>
          </a:p>
        </p:txBody>
      </p:sp>
      <p:cxnSp>
        <p:nvCxnSpPr>
          <p:cNvPr id="5" name="直接连接符 4"/>
          <p:cNvCxnSpPr/>
          <p:nvPr/>
        </p:nvCxnSpPr>
        <p:spPr>
          <a:xfrm>
            <a:off x="357158" y="571480"/>
            <a:ext cx="8358246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571472" y="1500174"/>
            <a:ext cx="23574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/>
              <a:t>面对强降雨我们应该提前做好防范，</a:t>
            </a:r>
            <a:br>
              <a:rPr lang="zh-CN" altLang="en-US" b="1" dirty="0" smtClean="0"/>
            </a:br>
            <a:r>
              <a:rPr lang="zh-CN" altLang="en-US" b="1" dirty="0" smtClean="0"/>
              <a:t>了解安全避险攻略</a:t>
            </a:r>
            <a:br>
              <a:rPr lang="zh-CN" altLang="en-US" b="1" dirty="0" smtClean="0"/>
            </a:br>
            <a:r>
              <a:rPr lang="zh-CN" altLang="en-US" b="1" dirty="0" smtClean="0"/>
              <a:t>有备无患。</a:t>
            </a:r>
            <a:endParaRPr lang="zh-CN" altLang="en-US" b="1" dirty="0"/>
          </a:p>
        </p:txBody>
      </p:sp>
      <p:sp>
        <p:nvSpPr>
          <p:cNvPr id="9" name="矩形 8"/>
          <p:cNvSpPr/>
          <p:nvPr/>
        </p:nvSpPr>
        <p:spPr>
          <a:xfrm>
            <a:off x="571472" y="3786190"/>
            <a:ext cx="23574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chemeClr val="accent5">
                    <a:lumMod val="75000"/>
                  </a:schemeClr>
                </a:solidFill>
              </a:rPr>
              <a:t>四川省近期也连续发布暴雨预警。</a:t>
            </a:r>
            <a:br>
              <a:rPr lang="zh-CN" altLang="en-US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zh-CN" altLang="en-US" b="1" dirty="0" smtClean="0">
                <a:solidFill>
                  <a:schemeClr val="accent5">
                    <a:lumMod val="75000"/>
                  </a:schemeClr>
                </a:solidFill>
              </a:rPr>
              <a:t>本单位应切实做好应急准备，特别是暑期轮休期间的防范不可松懈。</a:t>
            </a:r>
            <a:endParaRPr lang="zh-CN" alt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2" name="图片 11" descr="暴雨防范措施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023248" y="1571612"/>
            <a:ext cx="5650179" cy="427937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/>
          <a:lstStyle/>
          <a:p>
            <a:pPr algn="l"/>
            <a:r>
              <a:rPr lang="zh-CN" altLang="en-US" dirty="0" smtClean="0"/>
              <a:t>提前做好应对措施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altLang="zh-CN" sz="2000" dirty="0" smtClean="0"/>
          </a:p>
          <a:p>
            <a:endParaRPr lang="en-US" altLang="zh-CN" sz="7200" dirty="0" smtClean="0">
              <a:latin typeface="仿宋_GB2312" pitchFamily="49" charset="-122"/>
              <a:ea typeface="仿宋_GB2312" pitchFamily="49" charset="-122"/>
            </a:endParaRPr>
          </a:p>
          <a:p>
            <a:endParaRPr lang="zh-CN" altLang="en-US" dirty="0"/>
          </a:p>
        </p:txBody>
      </p:sp>
      <p:cxnSp>
        <p:nvCxnSpPr>
          <p:cNvPr id="5" name="直接连接符 4"/>
          <p:cNvCxnSpPr/>
          <p:nvPr/>
        </p:nvCxnSpPr>
        <p:spPr>
          <a:xfrm>
            <a:off x="357158" y="571480"/>
            <a:ext cx="8358246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571472" y="1500174"/>
            <a:ext cx="23574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/>
              <a:t>面对强降雨我们应该提前做好防范，</a:t>
            </a:r>
            <a:br>
              <a:rPr lang="zh-CN" altLang="en-US" b="1" dirty="0" smtClean="0"/>
            </a:br>
            <a:r>
              <a:rPr lang="zh-CN" altLang="en-US" b="1" dirty="0" smtClean="0"/>
              <a:t>了解安全避险攻略</a:t>
            </a:r>
            <a:br>
              <a:rPr lang="zh-CN" altLang="en-US" b="1" dirty="0" smtClean="0"/>
            </a:br>
            <a:r>
              <a:rPr lang="zh-CN" altLang="en-US" b="1" dirty="0" smtClean="0"/>
              <a:t>有备无患。</a:t>
            </a:r>
            <a:endParaRPr lang="zh-CN" altLang="en-US" b="1" dirty="0"/>
          </a:p>
        </p:txBody>
      </p:sp>
      <p:sp>
        <p:nvSpPr>
          <p:cNvPr id="9" name="矩形 8"/>
          <p:cNvSpPr/>
          <p:nvPr/>
        </p:nvSpPr>
        <p:spPr>
          <a:xfrm>
            <a:off x="571472" y="3786190"/>
            <a:ext cx="23574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chemeClr val="accent5">
                    <a:lumMod val="75000"/>
                  </a:schemeClr>
                </a:solidFill>
              </a:rPr>
              <a:t>本单位已经就暑期的防洪措施提出了相关建议，并报分院研究。</a:t>
            </a:r>
            <a:endParaRPr lang="zh-CN" alt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" name="图片 9" descr="暴雨防范措施2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143240" y="1643050"/>
            <a:ext cx="5500347" cy="389572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/>
          <a:lstStyle/>
          <a:p>
            <a:pPr algn="l"/>
            <a:r>
              <a:rPr lang="zh-CN" altLang="en-US" dirty="0" smtClean="0"/>
              <a:t>提前做好应对措施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altLang="zh-CN" sz="2000" dirty="0" smtClean="0"/>
          </a:p>
          <a:p>
            <a:endParaRPr lang="en-US" altLang="zh-CN" sz="7200" dirty="0" smtClean="0">
              <a:latin typeface="仿宋_GB2312" pitchFamily="49" charset="-122"/>
              <a:ea typeface="仿宋_GB2312" pitchFamily="49" charset="-122"/>
            </a:endParaRPr>
          </a:p>
          <a:p>
            <a:endParaRPr lang="zh-CN" altLang="en-US" dirty="0"/>
          </a:p>
        </p:txBody>
      </p:sp>
      <p:cxnSp>
        <p:nvCxnSpPr>
          <p:cNvPr id="5" name="直接连接符 4"/>
          <p:cNvCxnSpPr/>
          <p:nvPr/>
        </p:nvCxnSpPr>
        <p:spPr>
          <a:xfrm>
            <a:off x="357158" y="571480"/>
            <a:ext cx="8358246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571472" y="1500174"/>
            <a:ext cx="23574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/>
              <a:t>面对强降雨我们应该提前做好防范，</a:t>
            </a:r>
            <a:br>
              <a:rPr lang="zh-CN" altLang="en-US" b="1" dirty="0" smtClean="0"/>
            </a:br>
            <a:r>
              <a:rPr lang="zh-CN" altLang="en-US" b="1" dirty="0" smtClean="0"/>
              <a:t>了解安全避险攻略</a:t>
            </a:r>
            <a:br>
              <a:rPr lang="zh-CN" altLang="en-US" b="1" dirty="0" smtClean="0"/>
            </a:br>
            <a:r>
              <a:rPr lang="zh-CN" altLang="en-US" b="1" dirty="0" smtClean="0"/>
              <a:t>有备无患。</a:t>
            </a:r>
            <a:endParaRPr lang="zh-CN" altLang="en-US" b="1" dirty="0"/>
          </a:p>
        </p:txBody>
      </p:sp>
      <p:sp>
        <p:nvSpPr>
          <p:cNvPr id="9" name="矩形 8"/>
          <p:cNvSpPr/>
          <p:nvPr/>
        </p:nvSpPr>
        <p:spPr>
          <a:xfrm>
            <a:off x="571472" y="3786190"/>
            <a:ext cx="23574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chemeClr val="accent5">
                    <a:lumMod val="75000"/>
                  </a:schemeClr>
                </a:solidFill>
              </a:rPr>
              <a:t>暑假轮休前，维修中队应再次确认应急物资齐全、在位。</a:t>
            </a:r>
            <a:endParaRPr lang="en-US" altLang="zh-CN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zh-CN" altLang="en-US" b="1" dirty="0" smtClean="0">
                <a:solidFill>
                  <a:schemeClr val="accent5">
                    <a:lumMod val="75000"/>
                  </a:schemeClr>
                </a:solidFill>
              </a:rPr>
              <a:t>防洪小组成员轮休期间做好准备。</a:t>
            </a:r>
            <a:endParaRPr lang="zh-CN" alt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1" name="图片 10" descr="暴雨防范措施3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286116" y="1525466"/>
            <a:ext cx="5205406" cy="494675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/>
          <a:lstStyle/>
          <a:p>
            <a:pPr algn="l"/>
            <a:r>
              <a:rPr lang="zh-CN" altLang="en-US" dirty="0" smtClean="0"/>
              <a:t>其他需要了解和掌握的知识点</a:t>
            </a:r>
            <a:endParaRPr lang="zh-CN" altLang="en-US" dirty="0"/>
          </a:p>
        </p:txBody>
      </p:sp>
      <p:cxnSp>
        <p:nvCxnSpPr>
          <p:cNvPr id="5" name="直接连接符 4"/>
          <p:cNvCxnSpPr/>
          <p:nvPr/>
        </p:nvCxnSpPr>
        <p:spPr>
          <a:xfrm>
            <a:off x="357158" y="571480"/>
            <a:ext cx="8358246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内容占位符 10" descr="暴雨今年知识点1.jp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2364213" y="1600200"/>
            <a:ext cx="4415574" cy="452596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/>
          <a:lstStyle/>
          <a:p>
            <a:pPr algn="l"/>
            <a:r>
              <a:rPr lang="zh-CN" altLang="en-US" dirty="0" smtClean="0"/>
              <a:t>其他需要了解和掌握的知识点</a:t>
            </a:r>
            <a:endParaRPr lang="zh-CN" altLang="en-US" dirty="0"/>
          </a:p>
        </p:txBody>
      </p:sp>
      <p:cxnSp>
        <p:nvCxnSpPr>
          <p:cNvPr id="5" name="直接连接符 4"/>
          <p:cNvCxnSpPr/>
          <p:nvPr/>
        </p:nvCxnSpPr>
        <p:spPr>
          <a:xfrm>
            <a:off x="357158" y="571480"/>
            <a:ext cx="8358246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内容占位符 7" descr="暴雨今年知识点2.jp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1977060" y="1600200"/>
            <a:ext cx="5189879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5585" y="1714500"/>
            <a:ext cx="5732780" cy="1833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sz="13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sz="13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sz="13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sz="135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sz="13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sz="13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sz="135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429000" y="4114800"/>
            <a:ext cx="5148739" cy="112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350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15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59617" y="3829050"/>
            <a:ext cx="2822734" cy="1881378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100525" y="1714500"/>
            <a:ext cx="2809399" cy="1872615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89535" y="998696"/>
            <a:ext cx="5111591" cy="447675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1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sym typeface="宋体" panose="02010600030101010101" pitchFamily="2" charset="-122"/>
              </a:rPr>
              <a:t>关于博富特</a:t>
            </a:r>
            <a:endParaRPr lang="zh-CN" altLang="en-US" sz="21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856" y="332581"/>
            <a:ext cx="898096" cy="453553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zh-CN" altLang="en-US" sz="3600" b="1" dirty="0" smtClean="0"/>
              <a:t>暴雨天气，</a:t>
            </a:r>
            <a:br>
              <a:rPr lang="zh-CN" altLang="en-US" sz="3600" b="1" dirty="0" smtClean="0"/>
            </a:br>
            <a:r>
              <a:rPr lang="zh-CN" altLang="en-US" sz="3600" b="1" dirty="0" smtClean="0"/>
              <a:t>提前掌握气象预警信息。</a:t>
            </a:r>
            <a:br>
              <a:rPr lang="zh-CN" altLang="en-US" sz="3600" b="1" dirty="0" smtClean="0"/>
            </a:br>
            <a:r>
              <a:rPr lang="zh-CN" altLang="en-US" sz="3600" b="1" dirty="0" smtClean="0"/>
              <a:t>科学规划出行及应对方案，注意安全！</a:t>
            </a:r>
            <a:endParaRPr lang="zh-CN" altLang="en-US" sz="3600" b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sz="4000" dirty="0" smtClean="0">
                <a:solidFill>
                  <a:srgbClr val="FF000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谢谢</a:t>
            </a:r>
            <a:endParaRPr lang="zh-CN" altLang="en-US" sz="4000" dirty="0">
              <a:solidFill>
                <a:srgbClr val="FF0000"/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pic>
        <p:nvPicPr>
          <p:cNvPr id="1026" name="图片 2" descr="ccafcCcafc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71448" y="214290"/>
            <a:ext cx="3429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直接连接符 5"/>
          <p:cNvCxnSpPr/>
          <p:nvPr/>
        </p:nvCxnSpPr>
        <p:spPr>
          <a:xfrm>
            <a:off x="357158" y="571480"/>
            <a:ext cx="8358246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714348" y="214290"/>
            <a:ext cx="4286280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zh-CN" sz="1600" b="1" dirty="0" smtClean="0">
              <a:solidFill>
                <a:srgbClr val="0070C0"/>
              </a:solidFill>
              <a:latin typeface="仿宋_GB2312" pitchFamily="49" charset="-122"/>
              <a:ea typeface="仿宋_GB2312" pitchFamily="49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91459" y="1970806"/>
            <a:ext cx="3963299" cy="884705"/>
          </a:xfrm>
        </p:spPr>
        <p:txBody>
          <a:bodyPr>
            <a:noAutofit/>
          </a:bodyPr>
          <a:lstStyle/>
          <a:p>
            <a:r>
              <a:rPr sz="495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感谢聆听</a:t>
            </a:r>
            <a:endParaRPr lang="zh-CN" altLang="en-US" sz="495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5781040" y="3968750"/>
            <a:ext cx="3048000" cy="118808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346" y="4017161"/>
            <a:ext cx="891000" cy="8910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5868035" y="4231005"/>
            <a:ext cx="1030605" cy="652145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05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获取第一手安全资讯</a:t>
            </a:r>
            <a:endParaRPr lang="zh-CN" altLang="en-US" sz="105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7920514" y="4057643"/>
            <a:ext cx="830047" cy="810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277971" y="4076882"/>
            <a:ext cx="3015037" cy="816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05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05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05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05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93533" y="3104964"/>
            <a:ext cx="2359819" cy="786289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2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988175" y="4907915"/>
            <a:ext cx="770255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微信公众号</a:t>
            </a:r>
            <a:endParaRPr lang="zh-CN" altLang="en-US" sz="825" dirty="0"/>
          </a:p>
        </p:txBody>
      </p:sp>
      <p:sp>
        <p:nvSpPr>
          <p:cNvPr id="9" name="文本框 8"/>
          <p:cNvSpPr txBox="1"/>
          <p:nvPr/>
        </p:nvSpPr>
        <p:spPr>
          <a:xfrm>
            <a:off x="7942499" y="4907220"/>
            <a:ext cx="702078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抖音</a:t>
            </a:r>
            <a:endParaRPr lang="zh-CN" altLang="en-US" sz="825" dirty="0"/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/>
          <a:lstStyle/>
          <a:p>
            <a:pPr algn="l"/>
            <a:r>
              <a:rPr lang="zh-CN" altLang="en-US" dirty="0" smtClean="0"/>
              <a:t>近期暴雨动态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zh-CN" altLang="en-US" sz="4900" dirty="0" smtClean="0"/>
              <a:t>据官方各大媒体报道， </a:t>
            </a:r>
            <a:r>
              <a:rPr lang="en-US" altLang="zh-CN" sz="4800" dirty="0" smtClean="0"/>
              <a:t>6</a:t>
            </a:r>
            <a:r>
              <a:rPr lang="zh-CN" altLang="en-US" sz="4800" dirty="0" smtClean="0"/>
              <a:t>月</a:t>
            </a:r>
            <a:r>
              <a:rPr lang="en-US" altLang="zh-CN" sz="4800" dirty="0" smtClean="0"/>
              <a:t>3</a:t>
            </a:r>
            <a:r>
              <a:rPr lang="zh-CN" altLang="en-US" sz="4800" dirty="0" smtClean="0"/>
              <a:t>日以来，南方部分地区相继出现</a:t>
            </a:r>
            <a:r>
              <a:rPr lang="en-US" altLang="zh-CN" sz="4800" dirty="0" smtClean="0"/>
              <a:t>4</a:t>
            </a:r>
            <a:r>
              <a:rPr lang="zh-CN" altLang="en-US" sz="4800" dirty="0" smtClean="0"/>
              <a:t>次强降雨天气过程，截至</a:t>
            </a:r>
            <a:r>
              <a:rPr lang="en-US" altLang="zh-CN" sz="4800" dirty="0" smtClean="0"/>
              <a:t>6</a:t>
            </a:r>
            <a:r>
              <a:rPr lang="zh-CN" altLang="en-US" sz="4800" dirty="0" smtClean="0"/>
              <a:t>月</a:t>
            </a:r>
            <a:r>
              <a:rPr lang="en-US" altLang="zh-CN" sz="4800" dirty="0" smtClean="0"/>
              <a:t>20</a:t>
            </a:r>
            <a:r>
              <a:rPr lang="zh-CN" altLang="en-US" sz="4800" dirty="0" smtClean="0"/>
              <a:t>日</a:t>
            </a:r>
            <a:r>
              <a:rPr lang="en-US" altLang="zh-CN" sz="4800" dirty="0" smtClean="0"/>
              <a:t>16</a:t>
            </a:r>
            <a:r>
              <a:rPr lang="zh-CN" altLang="en-US" sz="4800" dirty="0" smtClean="0"/>
              <a:t>时，此次灾害已造成</a:t>
            </a:r>
            <a:r>
              <a:rPr lang="en-US" altLang="zh-CN" sz="4800" dirty="0" smtClean="0"/>
              <a:t>13</a:t>
            </a:r>
            <a:r>
              <a:rPr lang="zh-CN" altLang="en-US" sz="4800" dirty="0" smtClean="0"/>
              <a:t>省份</a:t>
            </a:r>
            <a:r>
              <a:rPr lang="en-US" altLang="zh-CN" sz="4800" dirty="0" smtClean="0"/>
              <a:t>175</a:t>
            </a:r>
            <a:r>
              <a:rPr lang="zh-CN" altLang="en-US" sz="4800" dirty="0" smtClean="0"/>
              <a:t>人死亡</a:t>
            </a:r>
            <a:r>
              <a:rPr lang="en-US" altLang="zh-CN" sz="4800" dirty="0" smtClean="0"/>
              <a:t>86</a:t>
            </a:r>
            <a:r>
              <a:rPr lang="zh-CN" altLang="en-US" sz="4800" dirty="0" smtClean="0"/>
              <a:t>人失踪。最新天气预报显示，</a:t>
            </a:r>
            <a:r>
              <a:rPr lang="en-US" altLang="zh-CN" sz="4800" dirty="0" smtClean="0"/>
              <a:t>22-24</a:t>
            </a:r>
            <a:r>
              <a:rPr lang="zh-CN" altLang="en-US" sz="4800" dirty="0" smtClean="0"/>
              <a:t>日，华南中东部有大到暴雨，局地大暴雨。针对未来一周黄淮、江淮、华南等地可能发生的又一轮降雨过程，国家减灾委、民政部今日已紧急启动国家救灾预警响应。</a:t>
            </a:r>
            <a:endParaRPr lang="zh-CN" altLang="en-US" dirty="0"/>
          </a:p>
        </p:txBody>
      </p:sp>
      <p:cxnSp>
        <p:nvCxnSpPr>
          <p:cNvPr id="5" name="直接连接符 4"/>
          <p:cNvCxnSpPr/>
          <p:nvPr/>
        </p:nvCxnSpPr>
        <p:spPr>
          <a:xfrm>
            <a:off x="357158" y="571480"/>
            <a:ext cx="8358246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/>
          <a:lstStyle/>
          <a:p>
            <a:pPr algn="l"/>
            <a:r>
              <a:rPr lang="zh-CN" altLang="en-US" dirty="0" smtClean="0"/>
              <a:t>遂宁类似的极端天气回顾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CN" sz="7200" dirty="0" smtClean="0"/>
              <a:t>2013</a:t>
            </a:r>
            <a:r>
              <a:rPr lang="zh-CN" altLang="en-US" sz="7200" dirty="0" smtClean="0"/>
              <a:t>年</a:t>
            </a:r>
            <a:r>
              <a:rPr lang="en-US" altLang="zh-CN" sz="7200" dirty="0" smtClean="0"/>
              <a:t>6</a:t>
            </a:r>
            <a:r>
              <a:rPr lang="zh-CN" altLang="en-US" sz="7200" dirty="0" smtClean="0"/>
              <a:t>月</a:t>
            </a:r>
            <a:r>
              <a:rPr lang="en-US" altLang="zh-CN" sz="7200" dirty="0" smtClean="0"/>
              <a:t>30</a:t>
            </a:r>
            <a:r>
              <a:rPr lang="zh-CN" altLang="en-US" sz="7200" dirty="0" smtClean="0"/>
              <a:t>日</a:t>
            </a:r>
            <a:r>
              <a:rPr lang="en-US" altLang="zh-CN" sz="7200" dirty="0" smtClean="0"/>
              <a:t>9</a:t>
            </a:r>
            <a:r>
              <a:rPr lang="zh-CN" altLang="en-US" sz="7200" dirty="0" smtClean="0"/>
              <a:t>时许，遂宁城区遭遇暴雨袭击，导致城区以及船山、安居等地部分乡镇出现特大洪涝灾害。其中，遂宁分院遭遇洪水侵袭，机场运行区及</a:t>
            </a:r>
            <a:r>
              <a:rPr lang="en-US" altLang="zh-CN" sz="7200" dirty="0" smtClean="0"/>
              <a:t>B</a:t>
            </a:r>
            <a:r>
              <a:rPr lang="zh-CN" altLang="en-US" sz="7200" dirty="0" smtClean="0"/>
              <a:t>机库遭洪水倒灌，涌入机库的洪水直逼停放的飞机，造成较大险情。</a:t>
            </a:r>
            <a:endParaRPr lang="en-US" altLang="zh-CN" sz="7200" dirty="0" smtClean="0"/>
          </a:p>
          <a:p>
            <a:pPr>
              <a:buFont typeface="Wingdings" panose="05000000000000000000" pitchFamily="2" charset="2"/>
              <a:buChar char="n"/>
            </a:pPr>
            <a:endParaRPr lang="en-US" altLang="zh-CN" sz="7200" dirty="0" smtClean="0"/>
          </a:p>
          <a:p>
            <a:pPr>
              <a:buFont typeface="Wingdings" panose="05000000000000000000" pitchFamily="2" charset="2"/>
              <a:buChar char="n"/>
            </a:pPr>
            <a:r>
              <a:rPr lang="zh-CN" altLang="en-US" sz="7200" dirty="0" smtClean="0"/>
              <a:t>经遂宁分院部分干部和职工全力抢险，最终保住了机库内的飞机，未造成重大损失。</a:t>
            </a:r>
            <a:endParaRPr lang="en-US" altLang="zh-CN" sz="7200" dirty="0" smtClean="0"/>
          </a:p>
          <a:p>
            <a:endParaRPr lang="en-US" altLang="zh-CN" sz="7200" dirty="0" smtClean="0">
              <a:latin typeface="仿宋_GB2312" pitchFamily="49" charset="-122"/>
              <a:ea typeface="仿宋_GB2312" pitchFamily="49" charset="-122"/>
            </a:endParaRPr>
          </a:p>
          <a:p>
            <a:endParaRPr lang="zh-CN" altLang="en-US" dirty="0"/>
          </a:p>
        </p:txBody>
      </p:sp>
      <p:cxnSp>
        <p:nvCxnSpPr>
          <p:cNvPr id="5" name="直接连接符 4"/>
          <p:cNvCxnSpPr/>
          <p:nvPr/>
        </p:nvCxnSpPr>
        <p:spPr>
          <a:xfrm>
            <a:off x="357158" y="571480"/>
            <a:ext cx="8358246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/>
          <a:lstStyle/>
          <a:p>
            <a:pPr algn="l"/>
            <a:r>
              <a:rPr lang="zh-CN" altLang="en-US" dirty="0" smtClean="0"/>
              <a:t>暴雨及洪水的应急处置要求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n"/>
            </a:pPr>
            <a:endParaRPr lang="en-US" altLang="zh-CN" sz="7200" dirty="0" smtClean="0">
              <a:latin typeface="仿宋_GB2312" pitchFamily="49" charset="-122"/>
              <a:ea typeface="仿宋_GB2312" pitchFamily="49" charset="-122"/>
            </a:endParaRPr>
          </a:p>
          <a:p>
            <a:pPr>
              <a:buFont typeface="Wingdings" panose="05000000000000000000" pitchFamily="2" charset="2"/>
              <a:buChar char="n"/>
            </a:pPr>
            <a:endParaRPr lang="en-US" altLang="zh-CN" sz="7200" dirty="0" smtClean="0">
              <a:latin typeface="仿宋_GB2312" pitchFamily="49" charset="-122"/>
              <a:ea typeface="仿宋_GB2312" pitchFamily="49" charset="-122"/>
            </a:endParaRPr>
          </a:p>
          <a:p>
            <a:pPr>
              <a:buFont typeface="Wingdings" panose="05000000000000000000" pitchFamily="2" charset="2"/>
              <a:buChar char="n"/>
            </a:pPr>
            <a:endParaRPr lang="en-US" altLang="zh-CN" sz="7200" dirty="0" smtClean="0">
              <a:latin typeface="仿宋_GB2312" pitchFamily="49" charset="-122"/>
              <a:ea typeface="仿宋_GB2312" pitchFamily="49" charset="-122"/>
            </a:endParaRPr>
          </a:p>
          <a:p>
            <a:pPr>
              <a:buFont typeface="Wingdings" panose="05000000000000000000" pitchFamily="2" charset="2"/>
              <a:buChar char="n"/>
            </a:pPr>
            <a:endParaRPr lang="en-US" altLang="zh-CN" sz="7200" dirty="0" smtClean="0">
              <a:latin typeface="仿宋_GB2312" pitchFamily="49" charset="-122"/>
              <a:ea typeface="仿宋_GB2312" pitchFamily="49" charset="-122"/>
            </a:endParaRPr>
          </a:p>
          <a:p>
            <a:endParaRPr lang="en-US" altLang="zh-CN" sz="7200" dirty="0" smtClean="0">
              <a:latin typeface="仿宋_GB2312" pitchFamily="49" charset="-122"/>
              <a:ea typeface="仿宋_GB2312" pitchFamily="49" charset="-122"/>
            </a:endParaRPr>
          </a:p>
          <a:p>
            <a:endParaRPr lang="en-US" altLang="zh-CN" sz="7200" dirty="0" smtClean="0">
              <a:latin typeface="仿宋_GB2312" pitchFamily="49" charset="-122"/>
              <a:ea typeface="仿宋_GB2312" pitchFamily="49" charset="-122"/>
            </a:endParaRPr>
          </a:p>
          <a:p>
            <a:endParaRPr lang="en-US" altLang="zh-CN" sz="7200" dirty="0" smtClean="0">
              <a:latin typeface="仿宋_GB2312" pitchFamily="49" charset="-122"/>
              <a:ea typeface="仿宋_GB2312" pitchFamily="49" charset="-122"/>
            </a:endParaRPr>
          </a:p>
          <a:p>
            <a:r>
              <a:rPr lang="en-US" altLang="zh-CN" sz="8000" dirty="0" smtClean="0">
                <a:latin typeface="+mn-ea"/>
              </a:rPr>
              <a:t>2014</a:t>
            </a:r>
            <a:r>
              <a:rPr lang="zh-CN" altLang="en-US" sz="8000" dirty="0" smtClean="0">
                <a:latin typeface="+mn-ea"/>
              </a:rPr>
              <a:t>年</a:t>
            </a:r>
            <a:r>
              <a:rPr lang="en-US" altLang="zh-CN" sz="8000" dirty="0" smtClean="0">
                <a:latin typeface="+mn-ea"/>
              </a:rPr>
              <a:t>8</a:t>
            </a:r>
            <a:r>
              <a:rPr lang="zh-CN" altLang="en-US" sz="8000" dirty="0" smtClean="0">
                <a:latin typeface="+mn-ea"/>
              </a:rPr>
              <a:t>月份，根据分院相关要求，机务工程部出台了防洪应急预案并按预案要求进行应急备战，成立防洪抢险小组，准备了救生衣、系留绳等应急物资，时刻防范汛期中可能发生的紧急状况。</a:t>
            </a:r>
            <a:endParaRPr lang="en-US" altLang="zh-CN" sz="8000" dirty="0" smtClean="0">
              <a:latin typeface="+mn-ea"/>
            </a:endParaRPr>
          </a:p>
          <a:p>
            <a:endParaRPr lang="en-US" altLang="zh-CN" sz="8000" dirty="0" smtClean="0">
              <a:latin typeface="+mn-ea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CN" altLang="en-US" sz="8000" dirty="0" smtClean="0">
                <a:solidFill>
                  <a:srgbClr val="247274"/>
                </a:solidFill>
                <a:latin typeface="+mn-ea"/>
                <a:cs typeface="Arial Unicode MS" pitchFamily="34" charset="-122"/>
              </a:rPr>
              <a:t>俗话说“水火无情人有情，防灾防洪学先行”</a:t>
            </a:r>
            <a:endParaRPr lang="en-US" altLang="zh-CN" sz="8000" dirty="0" smtClean="0">
              <a:solidFill>
                <a:srgbClr val="247274"/>
              </a:solidFill>
              <a:latin typeface="+mn-ea"/>
              <a:cs typeface="Arial Unicode MS" pitchFamily="34" charset="-122"/>
            </a:endParaRPr>
          </a:p>
          <a:p>
            <a:pPr>
              <a:lnSpc>
                <a:spcPct val="80000"/>
              </a:lnSpc>
            </a:pPr>
            <a:endParaRPr lang="en-US" altLang="zh-CN" sz="8000" dirty="0" smtClean="0">
              <a:solidFill>
                <a:srgbClr val="247274"/>
              </a:solidFill>
              <a:latin typeface="+mn-ea"/>
              <a:cs typeface="Arial Unicode MS" pitchFamily="34" charset="-122"/>
            </a:endParaRPr>
          </a:p>
          <a:p>
            <a:pPr>
              <a:lnSpc>
                <a:spcPct val="80000"/>
              </a:lnSpc>
              <a:buNone/>
            </a:pPr>
            <a:r>
              <a:rPr lang="zh-CN" altLang="en-US" sz="8000" dirty="0" smtClean="0">
                <a:latin typeface="+mn-ea"/>
              </a:rPr>
              <a:t>  </a:t>
            </a:r>
            <a:r>
              <a:rPr lang="en-US" altLang="zh-CN" sz="8000" dirty="0" smtClean="0">
                <a:latin typeface="+mn-ea"/>
              </a:rPr>
              <a:t>--</a:t>
            </a:r>
            <a:r>
              <a:rPr lang="zh-CN" altLang="en-US" sz="8000" dirty="0" smtClean="0">
                <a:latin typeface="+mn-ea"/>
              </a:rPr>
              <a:t>暴雨及其衍生灾害是巨大的，汛期到来之时必须予以持续关注和防</a:t>
            </a:r>
            <a:endParaRPr lang="en-US" altLang="zh-CN" sz="8000" dirty="0" smtClean="0">
              <a:latin typeface="+mn-ea"/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zh-CN" sz="8000" dirty="0" smtClean="0">
                <a:latin typeface="+mn-ea"/>
              </a:rPr>
              <a:t>    </a:t>
            </a:r>
            <a:r>
              <a:rPr lang="zh-CN" altLang="en-US" sz="8000" dirty="0" smtClean="0">
                <a:latin typeface="+mn-ea"/>
              </a:rPr>
              <a:t>范。然而，对于这些，我们究竟了解多少呢？</a:t>
            </a:r>
            <a:endParaRPr lang="en-US" altLang="zh-CN" sz="8000" dirty="0" smtClean="0">
              <a:latin typeface="+mn-ea"/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zh-CN" sz="8000" dirty="0" smtClean="0">
                <a:latin typeface="+mn-ea"/>
              </a:rPr>
              <a:t>  --</a:t>
            </a:r>
            <a:r>
              <a:rPr lang="zh-CN" altLang="en-US" sz="8000" dirty="0" smtClean="0">
                <a:latin typeface="+mn-ea"/>
              </a:rPr>
              <a:t>专业的词汇和术语往往过于专业，而不易被非专业人士直观理解和</a:t>
            </a:r>
            <a:endParaRPr lang="en-US" altLang="zh-CN" sz="8000" dirty="0" smtClean="0">
              <a:latin typeface="+mn-ea"/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zh-CN" sz="8000" dirty="0" smtClean="0">
                <a:latin typeface="+mn-ea"/>
              </a:rPr>
              <a:t>    </a:t>
            </a:r>
            <a:r>
              <a:rPr lang="zh-CN" altLang="en-US" sz="8000" dirty="0" smtClean="0">
                <a:latin typeface="+mn-ea"/>
              </a:rPr>
              <a:t>读懂，下面我们尽量用通俗易懂的解释对暴雨和相关知识点进行解</a:t>
            </a:r>
            <a:endParaRPr lang="en-US" altLang="zh-CN" sz="8000" dirty="0" smtClean="0">
              <a:latin typeface="+mn-ea"/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zh-CN" sz="8000" dirty="0" smtClean="0">
                <a:latin typeface="+mn-ea"/>
              </a:rPr>
              <a:t>    </a:t>
            </a:r>
            <a:r>
              <a:rPr lang="zh-CN" altLang="en-US" sz="8000" dirty="0" smtClean="0">
                <a:latin typeface="+mn-ea"/>
              </a:rPr>
              <a:t>读，力求让非专业人士尽快掌握相关知识，以备不时之需。</a:t>
            </a:r>
            <a:endParaRPr lang="en-US" altLang="zh-CN" sz="8000" dirty="0" smtClean="0">
              <a:latin typeface="+mn-ea"/>
            </a:endParaRPr>
          </a:p>
          <a:p>
            <a:endParaRPr lang="zh-CN" altLang="en-US" dirty="0"/>
          </a:p>
        </p:txBody>
      </p:sp>
      <p:pic>
        <p:nvPicPr>
          <p:cNvPr id="4" name="图片 2" descr="ccafcCcafc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71448" y="214290"/>
            <a:ext cx="3429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直接连接符 4"/>
          <p:cNvCxnSpPr/>
          <p:nvPr/>
        </p:nvCxnSpPr>
        <p:spPr>
          <a:xfrm>
            <a:off x="357158" y="571480"/>
            <a:ext cx="8358246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714348" y="214290"/>
            <a:ext cx="4286280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zh-CN" sz="1600" b="1" dirty="0" smtClean="0">
              <a:solidFill>
                <a:srgbClr val="0070C0"/>
              </a:solidFill>
              <a:latin typeface="仿宋_GB2312" pitchFamily="49" charset="-122"/>
              <a:ea typeface="仿宋_GB2312" pitchFamily="49" charset="-122"/>
            </a:endParaRPr>
          </a:p>
        </p:txBody>
      </p:sp>
      <p:pic>
        <p:nvPicPr>
          <p:cNvPr id="1025" name="Picture 1" descr="C:\Users\Administrator\AppData\Roaming\Tencent\Users\582561472\QQ\WinTemp\RichOle\XIPY@(XH2G2U0(3@W[`{I@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357298"/>
            <a:ext cx="6500858" cy="185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/>
          <a:lstStyle/>
          <a:p>
            <a:pPr algn="l"/>
            <a:r>
              <a:rPr lang="zh-CN" altLang="en-US" dirty="0" smtClean="0"/>
              <a:t>暴雨等级</a:t>
            </a:r>
            <a:endParaRPr lang="zh-CN" altLang="en-US" dirty="0"/>
          </a:p>
        </p:txBody>
      </p:sp>
      <p:pic>
        <p:nvPicPr>
          <p:cNvPr id="7" name="内容占位符 6" descr="暴雨等级.jp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3244265" y="1600200"/>
            <a:ext cx="5399701" cy="4525963"/>
          </a:xfrm>
        </p:spPr>
      </p:pic>
      <p:cxnSp>
        <p:nvCxnSpPr>
          <p:cNvPr id="5" name="直接连接符 4"/>
          <p:cNvCxnSpPr/>
          <p:nvPr/>
        </p:nvCxnSpPr>
        <p:spPr>
          <a:xfrm>
            <a:off x="357158" y="571480"/>
            <a:ext cx="8358246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428596" y="1714488"/>
            <a:ext cx="264320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暴雨来临之前气象部门会向社会发布预警信号</a:t>
            </a:r>
            <a:br>
              <a:rPr lang="zh-CN" altLang="en-US" dirty="0" smtClean="0"/>
            </a:br>
            <a:br>
              <a:rPr lang="zh-CN" altLang="en-US" dirty="0" smtClean="0"/>
            </a:br>
            <a:r>
              <a:rPr lang="zh-CN" altLang="en-US" dirty="0" smtClean="0"/>
              <a:t>共分为四级：</a:t>
            </a:r>
            <a:br>
              <a:rPr lang="zh-CN" altLang="en-US" dirty="0" smtClean="0"/>
            </a:br>
            <a:r>
              <a:rPr lang="zh-CN" altLang="en-US" dirty="0" smtClean="0"/>
              <a:t>按照由弱到强的顺序</a:t>
            </a:r>
            <a:br>
              <a:rPr lang="zh-CN" altLang="en-US" dirty="0" smtClean="0"/>
            </a:br>
            <a:r>
              <a:rPr lang="zh-CN" altLang="en-US" dirty="0" smtClean="0"/>
              <a:t>分别以蓝色、黄色、橙色、红色表示</a:t>
            </a:r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/>
          <a:lstStyle/>
          <a:p>
            <a:pPr algn="l"/>
            <a:r>
              <a:rPr lang="zh-CN" altLang="en-US" dirty="0" smtClean="0"/>
              <a:t>暴雨等级</a:t>
            </a:r>
            <a:endParaRPr lang="zh-CN" altLang="en-US" dirty="0"/>
          </a:p>
        </p:txBody>
      </p:sp>
      <p:cxnSp>
        <p:nvCxnSpPr>
          <p:cNvPr id="5" name="直接连接符 4"/>
          <p:cNvCxnSpPr/>
          <p:nvPr/>
        </p:nvCxnSpPr>
        <p:spPr>
          <a:xfrm>
            <a:off x="357158" y="571480"/>
            <a:ext cx="8358246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内容占位符 8" descr="暴雨等级2.jp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3710051" y="1600200"/>
            <a:ext cx="4933915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/>
          <a:lstStyle/>
          <a:p>
            <a:pPr algn="l"/>
            <a:r>
              <a:rPr lang="zh-CN" altLang="en-US" dirty="0" smtClean="0"/>
              <a:t>暴雨预警等级</a:t>
            </a:r>
            <a:endParaRPr lang="zh-CN" altLang="en-US" dirty="0"/>
          </a:p>
        </p:txBody>
      </p:sp>
      <p:pic>
        <p:nvPicPr>
          <p:cNvPr id="4" name="图片 2" descr="ccafcCcafc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71448" y="214290"/>
            <a:ext cx="3429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直接连接符 4"/>
          <p:cNvCxnSpPr/>
          <p:nvPr/>
        </p:nvCxnSpPr>
        <p:spPr>
          <a:xfrm>
            <a:off x="357158" y="571480"/>
            <a:ext cx="8358246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内容占位符 7" descr="暴雨等级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6313" y="2214554"/>
            <a:ext cx="4233207" cy="2643206"/>
          </a:xfrm>
        </p:spPr>
      </p:pic>
      <p:pic>
        <p:nvPicPr>
          <p:cNvPr id="10" name="图片 9" descr="201607082037251wqd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285860"/>
            <a:ext cx="4424372" cy="407399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/>
          <a:lstStyle/>
          <a:p>
            <a:pPr algn="l"/>
            <a:r>
              <a:rPr lang="zh-CN" altLang="en-US" dirty="0" smtClean="0"/>
              <a:t>暴雨预警后的措施</a:t>
            </a:r>
            <a:endParaRPr lang="zh-CN" altLang="en-US" dirty="0"/>
          </a:p>
        </p:txBody>
      </p:sp>
      <p:cxnSp>
        <p:nvCxnSpPr>
          <p:cNvPr id="5" name="直接连接符 4"/>
          <p:cNvCxnSpPr/>
          <p:nvPr/>
        </p:nvCxnSpPr>
        <p:spPr>
          <a:xfrm>
            <a:off x="357158" y="571480"/>
            <a:ext cx="8358246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内容占位符 10" descr="暴雨预警1.jp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500034" y="1357297"/>
            <a:ext cx="3571900" cy="2876585"/>
          </a:xfrm>
        </p:spPr>
      </p:pic>
      <p:pic>
        <p:nvPicPr>
          <p:cNvPr id="12" name="图片 11" descr="暴雨预警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76771" y="1410900"/>
            <a:ext cx="4170973" cy="2732480"/>
          </a:xfrm>
          <a:prstGeom prst="rect">
            <a:avLst/>
          </a:prstGeom>
        </p:spPr>
      </p:pic>
      <p:pic>
        <p:nvPicPr>
          <p:cNvPr id="13" name="图片 12" descr="暴雨预警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1736" y="4116056"/>
            <a:ext cx="3952881" cy="2670529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1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.xml><?xml version="1.0" encoding="utf-8"?>
<p:tagLst xmlns:p="http://schemas.openxmlformats.org/presentationml/2006/main">
  <p:tag name="KSO_WM_SPECIAL_SOURCE" val="bdnull"/>
</p:tagLst>
</file>

<file path=ppt/tags/tag14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15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17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18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19.xml><?xml version="1.0" encoding="utf-8"?>
<p:tagLst xmlns:p="http://schemas.openxmlformats.org/presentationml/2006/main">
  <p:tag name="commondata" val="eyJoZGlkIjoiNDY1MmY4MTY3YzFkZTg4NGM1MWI4N2I1NTA1MWI4MWEifQ==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</p:tagLst>
</file>

<file path=ppt/tags/tag9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2080</Words>
  <Application>WPS 演示</Application>
  <PresentationFormat>全屏显示(4:3)</PresentationFormat>
  <Paragraphs>155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5" baseType="lpstr">
      <vt:lpstr>Arial</vt:lpstr>
      <vt:lpstr>宋体</vt:lpstr>
      <vt:lpstr>Wingdings</vt:lpstr>
      <vt:lpstr>微软雅黑</vt:lpstr>
      <vt:lpstr>仿宋_GB2312</vt:lpstr>
      <vt:lpstr>Arial Unicode MS</vt:lpstr>
      <vt:lpstr>方正舒体</vt:lpstr>
      <vt:lpstr>Calibri</vt:lpstr>
      <vt:lpstr>Arial Unicode MS</vt:lpstr>
      <vt:lpstr>仿宋</vt:lpstr>
      <vt:lpstr>楷体</vt:lpstr>
      <vt:lpstr>汉仪旗黑-85S</vt:lpstr>
      <vt:lpstr>黑体</vt:lpstr>
      <vt:lpstr>Office 主题</vt:lpstr>
      <vt:lpstr>极端天气及防治知识 --暴雨篇</vt:lpstr>
      <vt:lpstr>PowerPoint 演示文稿</vt:lpstr>
      <vt:lpstr>近期暴雨动态</vt:lpstr>
      <vt:lpstr>遂宁类似的极端天气回顾</vt:lpstr>
      <vt:lpstr>暴雨及洪水的应急处置要求</vt:lpstr>
      <vt:lpstr>暴雨等级</vt:lpstr>
      <vt:lpstr>暴雨等级</vt:lpstr>
      <vt:lpstr>暴雨预警等级</vt:lpstr>
      <vt:lpstr>暴雨预警后的措施</vt:lpstr>
      <vt:lpstr>四级防御指南1—蓝色</vt:lpstr>
      <vt:lpstr>四级防御指南2—黄色</vt:lpstr>
      <vt:lpstr>四级防御指南3—橙色</vt:lpstr>
      <vt:lpstr>四级防御指南4—红色</vt:lpstr>
      <vt:lpstr>暴雨可能引发的灾害</vt:lpstr>
      <vt:lpstr>提前做好应对措施</vt:lpstr>
      <vt:lpstr>提前做好应对措施</vt:lpstr>
      <vt:lpstr>提前做好应对措施</vt:lpstr>
      <vt:lpstr>其他需要了解和掌握的知识点</vt:lpstr>
      <vt:lpstr>其他需要了解和掌握的知识点</vt:lpstr>
      <vt:lpstr>暴雨天气， 提前掌握气象预警信息。 科学规划出行及应对方案，注意安全！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6月份安全形势分析会</dc:title>
  <dc:creator/>
  <cp:lastModifiedBy>little fairy</cp:lastModifiedBy>
  <cp:revision>69</cp:revision>
  <dcterms:created xsi:type="dcterms:W3CDTF">2021-07-14T02:35:00Z</dcterms:created>
  <dcterms:modified xsi:type="dcterms:W3CDTF">2024-02-23T07:19:44Z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SaveFontToCloudKey">
    <vt:lpwstr>259347719_cloud</vt:lpwstr>
  </property>
  <property fmtid="{D5CDD505-2E9C-101B-9397-08002B2CF9AE}" pid="3" name="ICV">
    <vt:lpwstr>27BE22375BA84BFDB9B873CC720EF3F2_13</vt:lpwstr>
  </property>
  <property fmtid="{D5CDD505-2E9C-101B-9397-08002B2CF9AE}" pid="4" name="KSOProductBuildVer">
    <vt:lpwstr>2052-12.1.0.16388</vt:lpwstr>
  </property>
</Properties>
</file>