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7"/>
  </p:notesMasterIdLst>
  <p:handoutMasterIdLst>
    <p:handoutMasterId r:id="rId32"/>
  </p:handoutMasterIdLst>
  <p:sldIdLst>
    <p:sldId id="462" r:id="rId4"/>
    <p:sldId id="463" r:id="rId5"/>
    <p:sldId id="420" r:id="rId6"/>
    <p:sldId id="421" r:id="rId8"/>
    <p:sldId id="438" r:id="rId9"/>
    <p:sldId id="423" r:id="rId10"/>
    <p:sldId id="424" r:id="rId11"/>
    <p:sldId id="425" r:id="rId12"/>
    <p:sldId id="426" r:id="rId13"/>
    <p:sldId id="428" r:id="rId14"/>
    <p:sldId id="427" r:id="rId15"/>
    <p:sldId id="429" r:id="rId16"/>
    <p:sldId id="431" r:id="rId17"/>
    <p:sldId id="437" r:id="rId18"/>
    <p:sldId id="432" r:id="rId19"/>
    <p:sldId id="433" r:id="rId20"/>
    <p:sldId id="409" r:id="rId21"/>
    <p:sldId id="434" r:id="rId22"/>
    <p:sldId id="410" r:id="rId23"/>
    <p:sldId id="411" r:id="rId24"/>
    <p:sldId id="412" r:id="rId25"/>
    <p:sldId id="413" r:id="rId26"/>
    <p:sldId id="414" r:id="rId27"/>
    <p:sldId id="415" r:id="rId28"/>
    <p:sldId id="417" r:id="rId29"/>
    <p:sldId id="435" r:id="rId30"/>
    <p:sldId id="464" r:id="rId31"/>
  </p:sldIdLst>
  <p:sldSz cx="12192000" cy="6858000"/>
  <p:notesSz cx="6858000" cy="9945370"/>
  <p:custDataLst>
    <p:tags r:id="rId3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2" clrIdx="0"/>
  <p:cmAuthor id="2" name="作者" initials="作" lastIdx="0" clrIdx="1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C77"/>
    <a:srgbClr val="00FF00"/>
    <a:srgbClr val="0000FF"/>
    <a:srgbClr val="7030A0"/>
    <a:srgbClr val="FFDE00"/>
    <a:srgbClr val="D0D8D8"/>
    <a:srgbClr val="E9EDED"/>
    <a:srgbClr val="608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5" autoAdjust="0"/>
    <p:restoredTop sz="90796" autoAdjust="0"/>
  </p:normalViewPr>
  <p:slideViewPr>
    <p:cSldViewPr showGuides="1">
      <p:cViewPr varScale="1">
        <p:scale>
          <a:sx n="75" d="100"/>
          <a:sy n="75" d="100"/>
        </p:scale>
        <p:origin x="1085" y="48"/>
      </p:cViewPr>
      <p:guideLst>
        <p:guide orient="horz" pos="220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7" Type="http://schemas.openxmlformats.org/officeDocument/2006/relationships/tags" Target="tags/tag167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93447-9025-4616-A5A2-B7999B9E1D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DB530-81F8-4B65-85BD-77EB20357AC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37170-0D24-424D-8267-FC9BCDB5E6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1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42AA8-59A1-44CA-AEA6-9BB94D03FAE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42AA8-59A1-44CA-AEA6-9BB94D03FA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42AA8-59A1-44CA-AEA6-9BB94D03FA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42AA8-59A1-44CA-AEA6-9BB94D03FA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42AA8-59A1-44CA-AEA6-9BB94D03FA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42AA8-59A1-44CA-AEA6-9BB94D03FA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42AA8-59A1-44CA-AEA6-9BB94D03FA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42AA8-59A1-44CA-AEA6-9BB94D03FA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42AA8-59A1-44CA-AEA6-9BB94D03FA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42AA8-59A1-44CA-AEA6-9BB94D03FA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42AA8-59A1-44CA-AEA6-9BB94D03FA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42AA8-59A1-44CA-AEA6-9BB94D03FA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42AA8-59A1-44CA-AEA6-9BB94D03FA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42AA8-59A1-44CA-AEA6-9BB94D03FA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42AA8-59A1-44CA-AEA6-9BB94D03FA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42AA8-59A1-44CA-AEA6-9BB94D03FA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42AA8-59A1-44CA-AEA6-9BB94D03FA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42AA8-59A1-44CA-AEA6-9BB94D03FA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42AA8-59A1-44CA-AEA6-9BB94D03FA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42AA8-59A1-44CA-AEA6-9BB94D03FA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42AA8-59A1-44CA-AEA6-9BB94D03FA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42AA8-59A1-44CA-AEA6-9BB94D03FA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42AA8-59A1-44CA-AEA6-9BB94D03FA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42AA8-59A1-44CA-AEA6-9BB94D03FA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42AA8-59A1-44CA-AEA6-9BB94D03FA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3" Type="http://schemas.openxmlformats.org/officeDocument/2006/relationships/tags" Target="../tags/tag89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1" Type="http://schemas.openxmlformats.org/officeDocument/2006/relationships/tags" Target="../tags/tag99.xml"/><Relationship Id="rId10" Type="http://schemas.openxmlformats.org/officeDocument/2006/relationships/tags" Target="../tags/tag98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3" Type="http://schemas.openxmlformats.org/officeDocument/2006/relationships/image" Target="../media/image1.png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tags" Target="../tags/tag117.xml"/><Relationship Id="rId7" Type="http://schemas.openxmlformats.org/officeDocument/2006/relationships/tags" Target="../tags/tag116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1" Type="http://schemas.openxmlformats.org/officeDocument/2006/relationships/tags" Target="../tags/tag120.xml"/><Relationship Id="rId10" Type="http://schemas.openxmlformats.org/officeDocument/2006/relationships/tags" Target="../tags/tag11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5" Type="http://schemas.openxmlformats.org/officeDocument/2006/relationships/image" Target="../media/image1.png"/><Relationship Id="rId14" Type="http://schemas.openxmlformats.org/officeDocument/2006/relationships/tags" Target="../tags/tag133.xml"/><Relationship Id="rId13" Type="http://schemas.openxmlformats.org/officeDocument/2006/relationships/tags" Target="../tags/tag132.xml"/><Relationship Id="rId12" Type="http://schemas.openxmlformats.org/officeDocument/2006/relationships/tags" Target="../tags/tag131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41.xml"/><Relationship Id="rId8" Type="http://schemas.openxmlformats.org/officeDocument/2006/relationships/tags" Target="../tags/tag140.xml"/><Relationship Id="rId7" Type="http://schemas.openxmlformats.org/officeDocument/2006/relationships/tags" Target="../tags/tag139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3" Type="http://schemas.openxmlformats.org/officeDocument/2006/relationships/tags" Target="../tags/tag145.xml"/><Relationship Id="rId12" Type="http://schemas.openxmlformats.org/officeDocument/2006/relationships/tags" Target="../tags/tag144.xml"/><Relationship Id="rId11" Type="http://schemas.openxmlformats.org/officeDocument/2006/relationships/tags" Target="../tags/tag143.xml"/><Relationship Id="rId10" Type="http://schemas.openxmlformats.org/officeDocument/2006/relationships/tags" Target="../tags/tag14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1" Type="http://schemas.openxmlformats.org/officeDocument/2006/relationships/tags" Target="../tags/tag28.xml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000" tIns="46800" rIns="90000" bIns="4680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508"/>
            <a:ext cx="10852237" cy="5388907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任意多边形: 形状 13"/>
          <p:cNvSpPr/>
          <p:nvPr userDrawn="1">
            <p:custDataLst>
              <p:tags r:id="rId5"/>
            </p:custDataLst>
          </p:nvPr>
        </p:nvSpPr>
        <p:spPr>
          <a:xfrm>
            <a:off x="9311005" y="6246495"/>
            <a:ext cx="2726055" cy="611505"/>
          </a:xfrm>
          <a:custGeom>
            <a:avLst/>
            <a:gdLst>
              <a:gd name="connsiteX0" fmla="*/ 1892027 w 3784054"/>
              <a:gd name="connsiteY0" fmla="*/ 0 h 1248903"/>
              <a:gd name="connsiteX1" fmla="*/ 3701110 w 3784054"/>
              <a:gd name="connsiteY1" fmla="*/ 1076721 h 1248903"/>
              <a:gd name="connsiteX2" fmla="*/ 3784054 w 3784054"/>
              <a:gd name="connsiteY2" fmla="*/ 1248903 h 1248903"/>
              <a:gd name="connsiteX3" fmla="*/ 3035755 w 3784054"/>
              <a:gd name="connsiteY3" fmla="*/ 1248903 h 1248903"/>
              <a:gd name="connsiteX4" fmla="*/ 2973620 w 3784054"/>
              <a:gd name="connsiteY4" fmla="*/ 1165811 h 1248903"/>
              <a:gd name="connsiteX5" fmla="*/ 1892027 w 3784054"/>
              <a:gd name="connsiteY5" fmla="*/ 655735 h 1248903"/>
              <a:gd name="connsiteX6" fmla="*/ 810435 w 3784054"/>
              <a:gd name="connsiteY6" fmla="*/ 1165811 h 1248903"/>
              <a:gd name="connsiteX7" fmla="*/ 748300 w 3784054"/>
              <a:gd name="connsiteY7" fmla="*/ 1248903 h 1248903"/>
              <a:gd name="connsiteX8" fmla="*/ 0 w 3784054"/>
              <a:gd name="connsiteY8" fmla="*/ 1248903 h 1248903"/>
              <a:gd name="connsiteX9" fmla="*/ 82944 w 3784054"/>
              <a:gd name="connsiteY9" fmla="*/ 1076721 h 1248903"/>
              <a:gd name="connsiteX10" fmla="*/ 1892027 w 3784054"/>
              <a:gd name="connsiteY10" fmla="*/ 0 h 124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84054" h="1248903">
                <a:moveTo>
                  <a:pt x="1892027" y="0"/>
                </a:moveTo>
                <a:cubicBezTo>
                  <a:pt x="2673213" y="0"/>
                  <a:pt x="3352711" y="435378"/>
                  <a:pt x="3701110" y="1076721"/>
                </a:cubicBezTo>
                <a:lnTo>
                  <a:pt x="3784054" y="1248903"/>
                </a:lnTo>
                <a:lnTo>
                  <a:pt x="3035755" y="1248903"/>
                </a:lnTo>
                <a:lnTo>
                  <a:pt x="2973620" y="1165811"/>
                </a:lnTo>
                <a:cubicBezTo>
                  <a:pt x="2716534" y="854295"/>
                  <a:pt x="2327468" y="655735"/>
                  <a:pt x="1892027" y="655735"/>
                </a:cubicBezTo>
                <a:cubicBezTo>
                  <a:pt x="1456586" y="655735"/>
                  <a:pt x="1067520" y="854295"/>
                  <a:pt x="810435" y="1165811"/>
                </a:cubicBezTo>
                <a:lnTo>
                  <a:pt x="748300" y="1248903"/>
                </a:lnTo>
                <a:lnTo>
                  <a:pt x="0" y="1248903"/>
                </a:lnTo>
                <a:lnTo>
                  <a:pt x="82944" y="1076721"/>
                </a:lnTo>
                <a:cubicBezTo>
                  <a:pt x="431343" y="435378"/>
                  <a:pt x="1110841" y="0"/>
                  <a:pt x="189202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6" tIns="46787" rIns="89976" bIns="46787" rtlCol="0" anchor="ctr">
            <a:normAutofit/>
          </a:bodyPr>
          <a:lstStyle/>
          <a:p>
            <a:pPr algn="ctr"/>
            <a:endParaRPr lang="zh-CN" altLang="en-US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980728"/>
            <a:ext cx="11563840" cy="5573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6" tIns="46787" rIns="89976" bIns="46787" rtlCol="0" anchor="ctr">
            <a:normAutofit/>
          </a:bodyPr>
          <a:lstStyle/>
          <a:p>
            <a:pPr algn="ctr"/>
            <a:endParaRPr lang="zh-CN" altLang="en-US" sz="1800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90000" tIns="46800" rIns="90000" bIns="46800"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>
            <a:off x="-1140460" y="-1856740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弧形 8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 userDrawn="1">
            <p:custDataLst>
              <p:tags r:id="rId10"/>
            </p:custDataLst>
          </p:nvPr>
        </p:nvGrpSpPr>
        <p:grpSpPr>
          <a:xfrm flipH="1" flipV="1">
            <a:off x="10365740" y="5610225"/>
            <a:ext cx="2961640" cy="3140711"/>
            <a:chOff x="-1596" y="-2724"/>
            <a:chExt cx="4664" cy="4946"/>
          </a:xfrm>
        </p:grpSpPr>
        <p:sp>
          <p:nvSpPr>
            <p:cNvPr id="10" name="弧形 9"/>
            <p:cNvSpPr/>
            <p:nvPr userDrawn="1">
              <p:custDataLst>
                <p:tags r:id="rId11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弧形 10"/>
            <p:cNvSpPr/>
            <p:nvPr userDrawn="1">
              <p:custDataLst>
                <p:tags r:id="rId12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lIns="90000" tIns="46800" rIns="90000" bIns="46800"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5101200" y="769939"/>
            <a:ext cx="6480000" cy="5087937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 flipV="1">
            <a:off x="-1129665" y="5607051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弧形 9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>
            <a:off x="-1140460" y="-1856740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弧形 7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8"/>
            </p:custDataLst>
          </p:nvPr>
        </p:nvGrpSpPr>
        <p:grpSpPr>
          <a:xfrm flipH="1">
            <a:off x="10377805" y="-1854835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9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弧形 9"/>
            <p:cNvSpPr/>
            <p:nvPr userDrawn="1">
              <p:custDataLst>
                <p:tags r:id="rId10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BAEDEF-C50C-4428-AC53-629CF7EE3640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86AA24-049D-4061-A022-05CCB9CA5C0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11"/>
            </p:custDataLst>
          </p:nvPr>
        </p:nvGrpSpPr>
        <p:grpSpPr>
          <a:xfrm flipH="1" flipV="1">
            <a:off x="10365740" y="5610225"/>
            <a:ext cx="2961640" cy="3140711"/>
            <a:chOff x="-1596" y="-27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12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弧形 7"/>
            <p:cNvSpPr/>
            <p:nvPr userDrawn="1">
              <p:custDataLst>
                <p:tags r:id="rId13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lIns="90000" tIns="46800" rIns="90000" bIns="46800"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8"/>
            </p:custDataLst>
          </p:nvPr>
        </p:nvGrpSpPr>
        <p:grpSpPr>
          <a:xfrm flipH="1" flipV="1">
            <a:off x="10365740" y="5610225"/>
            <a:ext cx="2961640" cy="3140711"/>
            <a:chOff x="-1596" y="-27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9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弧形 10"/>
            <p:cNvSpPr/>
            <p:nvPr userDrawn="1">
              <p:custDataLst>
                <p:tags r:id="rId10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-1123315" y="-1883409"/>
            <a:ext cx="2961640" cy="3140711"/>
            <a:chOff x="-1596" y="-2724"/>
            <a:chExt cx="4664" cy="4946"/>
          </a:xfrm>
        </p:grpSpPr>
        <p:sp>
          <p:nvSpPr>
            <p:cNvPr id="17" name="弧形 16"/>
            <p:cNvSpPr/>
            <p:nvPr userDrawn="1">
              <p:custDataLst>
                <p:tags r:id="rId12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8" name="弧形 17"/>
            <p:cNvSpPr/>
            <p:nvPr userDrawn="1">
              <p:custDataLst>
                <p:tags r:id="rId13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博富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>
            <p:custDataLst>
              <p:tags r:id="rId2"/>
            </p:custDataLst>
          </p:nvPr>
        </p:nvSpPr>
        <p:spPr>
          <a:xfrm>
            <a:off x="704849" y="378959"/>
            <a:ext cx="6143625" cy="61436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147493" y="2089484"/>
            <a:ext cx="5363363" cy="1047831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4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146293" y="3209187"/>
            <a:ext cx="5363363" cy="522681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147080" y="3809063"/>
            <a:ext cx="5362575" cy="821191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单击此处添加文本具体内容，简明扼要地阐述你的观点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15"/>
          <p:cNvSpPr/>
          <p:nvPr userDrawn="1">
            <p:custDataLst>
              <p:tags r:id="rId2"/>
            </p:custDataLst>
          </p:nvPr>
        </p:nvSpPr>
        <p:spPr>
          <a:xfrm>
            <a:off x="5695951" y="1450649"/>
            <a:ext cx="6496051" cy="5407351"/>
          </a:xfrm>
          <a:custGeom>
            <a:avLst/>
            <a:gdLst>
              <a:gd name="connsiteX0" fmla="*/ 4709239 w 6496050"/>
              <a:gd name="connsiteY0" fmla="*/ 0 h 5407351"/>
              <a:gd name="connsiteX1" fmla="*/ 6328434 w 6496050"/>
              <a:gd name="connsiteY1" fmla="*/ 285756 h 5407351"/>
              <a:gd name="connsiteX2" fmla="*/ 6496050 w 6496050"/>
              <a:gd name="connsiteY2" fmla="*/ 351845 h 5407351"/>
              <a:gd name="connsiteX3" fmla="*/ 6496050 w 6496050"/>
              <a:gd name="connsiteY3" fmla="*/ 818208 h 5407351"/>
              <a:gd name="connsiteX4" fmla="*/ 6375920 w 6496050"/>
              <a:gd name="connsiteY4" fmla="*/ 763899 h 5407351"/>
              <a:gd name="connsiteX5" fmla="*/ 4709239 w 6496050"/>
              <a:gd name="connsiteY5" fmla="*/ 427411 h 5407351"/>
              <a:gd name="connsiteX6" fmla="*/ 427411 w 6496050"/>
              <a:gd name="connsiteY6" fmla="*/ 4709240 h 5407351"/>
              <a:gd name="connsiteX7" fmla="*/ 449517 w 6496050"/>
              <a:gd name="connsiteY7" fmla="*/ 5147033 h 5407351"/>
              <a:gd name="connsiteX8" fmla="*/ 489246 w 6496050"/>
              <a:gd name="connsiteY8" fmla="*/ 5407351 h 5407351"/>
              <a:gd name="connsiteX9" fmla="*/ 57374 w 6496050"/>
              <a:gd name="connsiteY9" fmla="*/ 5407351 h 5407351"/>
              <a:gd name="connsiteX10" fmla="*/ 24313 w 6496050"/>
              <a:gd name="connsiteY10" fmla="*/ 5190733 h 5407351"/>
              <a:gd name="connsiteX11" fmla="*/ 0 w 6496050"/>
              <a:gd name="connsiteY11" fmla="*/ 4709240 h 5407351"/>
              <a:gd name="connsiteX12" fmla="*/ 4709239 w 6496050"/>
              <a:gd name="connsiteY12" fmla="*/ 0 h 540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96050" h="5407351">
                <a:moveTo>
                  <a:pt x="4709239" y="0"/>
                </a:moveTo>
                <a:cubicBezTo>
                  <a:pt x="5278173" y="0"/>
                  <a:pt x="5823543" y="100890"/>
                  <a:pt x="6328434" y="285756"/>
                </a:cubicBezTo>
                <a:lnTo>
                  <a:pt x="6496050" y="351845"/>
                </a:lnTo>
                <a:lnTo>
                  <a:pt x="6496050" y="818208"/>
                </a:lnTo>
                <a:lnTo>
                  <a:pt x="6375920" y="763899"/>
                </a:lnTo>
                <a:cubicBezTo>
                  <a:pt x="5863649" y="547226"/>
                  <a:pt x="5300436" y="427411"/>
                  <a:pt x="4709239" y="427411"/>
                </a:cubicBezTo>
                <a:cubicBezTo>
                  <a:pt x="2344451" y="427411"/>
                  <a:pt x="427411" y="2344451"/>
                  <a:pt x="427411" y="4709240"/>
                </a:cubicBezTo>
                <a:cubicBezTo>
                  <a:pt x="427411" y="4857040"/>
                  <a:pt x="434900" y="5003090"/>
                  <a:pt x="449517" y="5147033"/>
                </a:cubicBezTo>
                <a:lnTo>
                  <a:pt x="489246" y="5407351"/>
                </a:lnTo>
                <a:lnTo>
                  <a:pt x="57374" y="5407351"/>
                </a:lnTo>
                <a:lnTo>
                  <a:pt x="24313" y="5190733"/>
                </a:lnTo>
                <a:cubicBezTo>
                  <a:pt x="8236" y="5032422"/>
                  <a:pt x="0" y="4871793"/>
                  <a:pt x="0" y="4709240"/>
                </a:cubicBezTo>
                <a:cubicBezTo>
                  <a:pt x="0" y="2108399"/>
                  <a:pt x="2108398" y="0"/>
                  <a:pt x="470923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7" name="弧形 16"/>
          <p:cNvSpPr/>
          <p:nvPr userDrawn="1">
            <p:custDataLst>
              <p:tags r:id="rId3"/>
            </p:custDataLst>
          </p:nvPr>
        </p:nvSpPr>
        <p:spPr>
          <a:xfrm>
            <a:off x="3185160" y="-1074420"/>
            <a:ext cx="9006840" cy="9006840"/>
          </a:xfrm>
          <a:prstGeom prst="arc">
            <a:avLst>
              <a:gd name="adj1" fmla="val 7848479"/>
              <a:gd name="adj2" fmla="val 13838895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圆: 空心 17"/>
          <p:cNvSpPr/>
          <p:nvPr userDrawn="1">
            <p:custDataLst>
              <p:tags r:id="rId4"/>
            </p:custDataLst>
          </p:nvPr>
        </p:nvSpPr>
        <p:spPr>
          <a:xfrm>
            <a:off x="2398411" y="1651651"/>
            <a:ext cx="1573499" cy="1573499"/>
          </a:xfrm>
          <a:prstGeom prst="donut">
            <a:avLst>
              <a:gd name="adj" fmla="val 1351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52888" y="4583115"/>
            <a:ext cx="5595939" cy="749301"/>
          </a:xfrm>
        </p:spPr>
        <p:txBody>
          <a:bodyPr lIns="90000" tIns="46800" rIns="90000" bIns="46800" anchor="t" anchorCtr="0">
            <a:normAutofit/>
          </a:bodyPr>
          <a:lstStyle>
            <a:lvl1pPr algn="ctr">
              <a:defRPr sz="36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653" y="2437393"/>
            <a:ext cx="5513056" cy="4420607"/>
          </a:xfrm>
          <a:prstGeom prst="rect">
            <a:avLst/>
          </a:prstGeom>
        </p:spPr>
      </p:pic>
      <p:cxnSp>
        <p:nvCxnSpPr>
          <p:cNvPr id="21" name="直接连接符 20"/>
          <p:cNvCxnSpPr/>
          <p:nvPr userDrawn="1">
            <p:custDataLst>
              <p:tags r:id="rId11"/>
            </p:custDataLst>
          </p:nvPr>
        </p:nvCxnSpPr>
        <p:spPr>
          <a:xfrm>
            <a:off x="2721863" y="4511499"/>
            <a:ext cx="65799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3" cy="5388907"/>
          </a:xfrm>
        </p:spPr>
        <p:txBody>
          <a:bodyPr lIns="90000" tIns="46800" rIns="90000" bIns="4680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1" y="952508"/>
            <a:ext cx="5283243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508"/>
            <a:ext cx="5283243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525"/>
            <a:ext cx="5283243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 userDrawn="1">
            <p:custDataLst>
              <p:tags r:id="rId2"/>
            </p:custDataLst>
          </p:nvPr>
        </p:nvSpPr>
        <p:spPr>
          <a:xfrm>
            <a:off x="0" y="230217"/>
            <a:ext cx="569493" cy="1138985"/>
          </a:xfrm>
          <a:custGeom>
            <a:avLst/>
            <a:gdLst>
              <a:gd name="connsiteX0" fmla="*/ 0 w 1899285"/>
              <a:gd name="connsiteY0" fmla="*/ 0 h 3798570"/>
              <a:gd name="connsiteX1" fmla="*/ 1899285 w 1899285"/>
              <a:gd name="connsiteY1" fmla="*/ 1899285 h 3798570"/>
              <a:gd name="connsiteX2" fmla="*/ 0 w 1899285"/>
              <a:gd name="connsiteY2" fmla="*/ 3798570 h 3798570"/>
              <a:gd name="connsiteX3" fmla="*/ 0 w 1899285"/>
              <a:gd name="connsiteY3" fmla="*/ 3022191 h 3798570"/>
              <a:gd name="connsiteX4" fmla="*/ 1122906 w 1899285"/>
              <a:gd name="connsiteY4" fmla="*/ 1899285 h 3798570"/>
              <a:gd name="connsiteX5" fmla="*/ 0 w 1899285"/>
              <a:gd name="connsiteY5" fmla="*/ 776379 h 379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9285" h="3798570">
                <a:moveTo>
                  <a:pt x="0" y="0"/>
                </a:moveTo>
                <a:cubicBezTo>
                  <a:pt x="1048946" y="0"/>
                  <a:pt x="1899285" y="850339"/>
                  <a:pt x="1899285" y="1899285"/>
                </a:cubicBezTo>
                <a:cubicBezTo>
                  <a:pt x="1899285" y="2948231"/>
                  <a:pt x="1048946" y="3798570"/>
                  <a:pt x="0" y="3798570"/>
                </a:cubicBezTo>
                <a:lnTo>
                  <a:pt x="0" y="3022191"/>
                </a:lnTo>
                <a:cubicBezTo>
                  <a:pt x="620164" y="3022191"/>
                  <a:pt x="1122906" y="2519449"/>
                  <a:pt x="1122906" y="1899285"/>
                </a:cubicBezTo>
                <a:cubicBezTo>
                  <a:pt x="1122906" y="1279121"/>
                  <a:pt x="620164" y="776379"/>
                  <a:pt x="0" y="77637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74000">
                <a:schemeClr val="accent1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6" tIns="46787" rIns="89976" bIns="46787" rtlCol="0" anchor="ctr">
            <a:normAutofit/>
          </a:bodyPr>
          <a:lstStyle/>
          <a:p>
            <a:pPr algn="ctr"/>
            <a:endParaRPr lang="zh-CN" altLang="en-US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1.png"/><Relationship Id="rId4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8" Type="http://schemas.openxmlformats.org/officeDocument/2006/relationships/theme" Target="../theme/theme2.xml"/><Relationship Id="rId27" Type="http://schemas.openxmlformats.org/officeDocument/2006/relationships/image" Target="../media/image1.png"/><Relationship Id="rId26" Type="http://schemas.openxmlformats.org/officeDocument/2006/relationships/tags" Target="../tags/tag152.xml"/><Relationship Id="rId25" Type="http://schemas.openxmlformats.org/officeDocument/2006/relationships/tags" Target="../tags/tag151.xml"/><Relationship Id="rId24" Type="http://schemas.openxmlformats.org/officeDocument/2006/relationships/tags" Target="../tags/tag150.xml"/><Relationship Id="rId23" Type="http://schemas.openxmlformats.org/officeDocument/2006/relationships/tags" Target="../tags/tag149.xml"/><Relationship Id="rId22" Type="http://schemas.openxmlformats.org/officeDocument/2006/relationships/tags" Target="../tags/tag148.xml"/><Relationship Id="rId21" Type="http://schemas.openxmlformats.org/officeDocument/2006/relationships/tags" Target="../tags/tag147.xml"/><Relationship Id="rId20" Type="http://schemas.openxmlformats.org/officeDocument/2006/relationships/tags" Target="../tags/tag146.xml"/><Relationship Id="rId2" Type="http://schemas.openxmlformats.org/officeDocument/2006/relationships/slideLayout" Target="../slideLayouts/slideLayout5.xml"/><Relationship Id="rId19" Type="http://schemas.openxmlformats.org/officeDocument/2006/relationships/image" Target="../media/image3.png"/><Relationship Id="rId18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61353-CC53-48DD-AB87-DF911E4DD7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811B8-4F99-4318-9B91-D259B4E461C1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3" y="443231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3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766453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2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090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599565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6765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tags" Target="../tags/tag158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0.xml"/><Relationship Id="rId6" Type="http://schemas.openxmlformats.org/officeDocument/2006/relationships/tags" Target="../tags/tag161.xml"/><Relationship Id="rId5" Type="http://schemas.openxmlformats.org/officeDocument/2006/relationships/image" Target="../media/image1.png"/><Relationship Id="rId4" Type="http://schemas.openxmlformats.org/officeDocument/2006/relationships/tags" Target="../tags/tag160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ags" Target="../tags/tag15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tags" Target="../tags/tag166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65.xml"/><Relationship Id="rId5" Type="http://schemas.openxmlformats.org/officeDocument/2006/relationships/image" Target="../media/image43.jpeg"/><Relationship Id="rId4" Type="http://schemas.openxmlformats.org/officeDocument/2006/relationships/tags" Target="../tags/tag164.xml"/><Relationship Id="rId3" Type="http://schemas.openxmlformats.org/officeDocument/2006/relationships/image" Target="../media/image42.jpeg"/><Relationship Id="rId2" Type="http://schemas.openxmlformats.org/officeDocument/2006/relationships/tags" Target="../tags/tag163.xml"/><Relationship Id="rId1" Type="http://schemas.openxmlformats.org/officeDocument/2006/relationships/tags" Target="../tags/tag16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emf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03885" y="1673225"/>
            <a:ext cx="6363335" cy="1600835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400" dirty="0">
                <a:solidFill>
                  <a:schemeClr val="tx1"/>
                </a:solidFill>
                <a:latin typeface="李旭科毛笔行书" panose="02010600030101010101" pitchFamily="2" charset="-122"/>
                <a:ea typeface="李旭科毛笔行书" panose="02010600030101010101" pitchFamily="2" charset="-122"/>
                <a:sym typeface="+mn-ea"/>
              </a:rPr>
              <a:t>手动工具、电动工具使用与安全</a:t>
            </a:r>
            <a:endParaRPr lang="zh-CN" altLang="en-US" sz="4400" dirty="0">
              <a:solidFill>
                <a:schemeClr val="tx1"/>
              </a:solidFill>
              <a:latin typeface="李旭科毛笔行书" panose="02010600030101010101" pitchFamily="2" charset="-122"/>
              <a:ea typeface="李旭科毛笔行书" panose="02010600030101010101" pitchFamily="2" charset="-122"/>
              <a:sym typeface="+mn-ea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3"/>
            </p:custDataLst>
          </p:nvPr>
        </p:nvSpPr>
        <p:spPr>
          <a:xfrm>
            <a:off x="2603775" y="3693592"/>
            <a:ext cx="2364124" cy="4773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2153892" y="4941198"/>
            <a:ext cx="899766" cy="899766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5"/>
            </p:custDataLst>
          </p:nvPr>
        </p:nvSpPr>
        <p:spPr>
          <a:xfrm>
            <a:off x="3396683" y="4941811"/>
            <a:ext cx="899766" cy="899766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4639475" y="4941198"/>
            <a:ext cx="899766" cy="899766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88" b="47103"/>
          <a:stretch>
            <a:fillRect/>
          </a:stretch>
        </p:blipFill>
        <p:spPr>
          <a:xfrm flipV="1">
            <a:off x="1544455" y="3468202"/>
            <a:ext cx="9144000" cy="3402462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2135560" y="1839609"/>
            <a:ext cx="3239790" cy="323979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2430193" y="2159059"/>
            <a:ext cx="2650524" cy="26505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071379" y="2429068"/>
            <a:ext cx="1368152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3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53305" y="2808609"/>
            <a:ext cx="42976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常用电动工具的简介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 descr="s1050097"/>
          <p:cNvPicPr>
            <a:picLocks noChangeAspect="1" noChangeArrowheads="1"/>
          </p:cNvPicPr>
          <p:nvPr/>
        </p:nvPicPr>
        <p:blipFill rotWithShape="1">
          <a:blip r:embed="rId1" cstate="print"/>
          <a:srcRect l="19520" t="23573" r="4350" b="14011"/>
          <a:stretch>
            <a:fillRect/>
          </a:stretch>
        </p:blipFill>
        <p:spPr bwMode="auto">
          <a:xfrm>
            <a:off x="6927653" y="4117989"/>
            <a:ext cx="2631989" cy="160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C:\My Documents\My Pictures\CY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656" y="4051240"/>
            <a:ext cx="1993443" cy="1739732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4937760" y="476672"/>
            <a:ext cx="23164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常见工具介绍</a:t>
            </a:r>
            <a:endParaRPr lang="zh-CN" altLang="en-US" sz="2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5" descr="c_1300156874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5303" y="1386944"/>
            <a:ext cx="2350961" cy="1535739"/>
          </a:xfrm>
          <a:prstGeom prst="rect">
            <a:avLst/>
          </a:prstGeom>
          <a:noFill/>
        </p:spPr>
      </p:pic>
      <p:sp>
        <p:nvSpPr>
          <p:cNvPr id="4" name="图文框 3"/>
          <p:cNvSpPr/>
          <p:nvPr/>
        </p:nvSpPr>
        <p:spPr>
          <a:xfrm>
            <a:off x="2441636" y="1196752"/>
            <a:ext cx="3078299" cy="2664296"/>
          </a:xfrm>
          <a:prstGeom prst="frame">
            <a:avLst>
              <a:gd name="adj1" fmla="val 376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57659" y="2975585"/>
            <a:ext cx="2646251" cy="7107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8" descr="b_200911121636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1967" y="1343328"/>
            <a:ext cx="2249096" cy="1605806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6904411" y="2975585"/>
            <a:ext cx="2664209" cy="7107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图文框 9"/>
          <p:cNvSpPr/>
          <p:nvPr/>
        </p:nvSpPr>
        <p:spPr>
          <a:xfrm>
            <a:off x="6697368" y="1196752"/>
            <a:ext cx="3078299" cy="2664296"/>
          </a:xfrm>
          <a:prstGeom prst="frame">
            <a:avLst>
              <a:gd name="adj1" fmla="val 376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图文框 11"/>
          <p:cNvSpPr/>
          <p:nvPr/>
        </p:nvSpPr>
        <p:spPr>
          <a:xfrm>
            <a:off x="2441636" y="3977538"/>
            <a:ext cx="3078299" cy="2727884"/>
          </a:xfrm>
          <a:prstGeom prst="frame">
            <a:avLst>
              <a:gd name="adj1" fmla="val 376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57659" y="5756371"/>
            <a:ext cx="2646251" cy="7107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图文框 13"/>
          <p:cNvSpPr/>
          <p:nvPr/>
        </p:nvSpPr>
        <p:spPr>
          <a:xfrm>
            <a:off x="6697368" y="3977538"/>
            <a:ext cx="3078299" cy="2727884"/>
          </a:xfrm>
          <a:prstGeom prst="frame">
            <a:avLst>
              <a:gd name="adj1" fmla="val 376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913391" y="5756371"/>
            <a:ext cx="2646251" cy="7107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467226" y="3130924"/>
            <a:ext cx="1027113" cy="3987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手电钻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375488" y="5929010"/>
            <a:ext cx="1210588" cy="3987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手持圆锯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7481863" y="5911710"/>
            <a:ext cx="1523568" cy="3987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砂轮切割机</a:t>
            </a:r>
            <a:endParaRPr lang="zh-CN" altLang="en-US" dirty="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763333" y="3143988"/>
            <a:ext cx="946364" cy="3987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角磨机</a:t>
            </a: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弧形 11"/>
          <p:cNvSpPr/>
          <p:nvPr/>
        </p:nvSpPr>
        <p:spPr>
          <a:xfrm rot="21000329" flipV="1">
            <a:off x="3154350" y="2813485"/>
            <a:ext cx="2358765" cy="2358765"/>
          </a:xfrm>
          <a:prstGeom prst="arc">
            <a:avLst>
              <a:gd name="adj1" fmla="val 17318290"/>
              <a:gd name="adj2" fmla="val 0"/>
            </a:avLst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弧形 12"/>
          <p:cNvSpPr/>
          <p:nvPr/>
        </p:nvSpPr>
        <p:spPr>
          <a:xfrm rot="599671">
            <a:off x="3154350" y="2460867"/>
            <a:ext cx="2358765" cy="2358765"/>
          </a:xfrm>
          <a:prstGeom prst="arc">
            <a:avLst>
              <a:gd name="adj1" fmla="val 17318290"/>
              <a:gd name="adj2" fmla="val 0"/>
            </a:avLst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弧形 8"/>
          <p:cNvSpPr/>
          <p:nvPr/>
        </p:nvSpPr>
        <p:spPr>
          <a:xfrm rot="599671" flipH="1" flipV="1">
            <a:off x="6737031" y="2723738"/>
            <a:ext cx="2358765" cy="2358765"/>
          </a:xfrm>
          <a:prstGeom prst="arc">
            <a:avLst>
              <a:gd name="adj1" fmla="val 17318290"/>
              <a:gd name="adj2" fmla="val 0"/>
            </a:avLst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弧形 5"/>
          <p:cNvSpPr/>
          <p:nvPr/>
        </p:nvSpPr>
        <p:spPr>
          <a:xfrm rot="1720557" flipH="1">
            <a:off x="5996291" y="3554347"/>
            <a:ext cx="2358765" cy="2358765"/>
          </a:xfrm>
          <a:prstGeom prst="arc">
            <a:avLst>
              <a:gd name="adj1" fmla="val 17318290"/>
              <a:gd name="adj2" fmla="val 0"/>
            </a:avLst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弧形 2"/>
          <p:cNvSpPr/>
          <p:nvPr/>
        </p:nvSpPr>
        <p:spPr>
          <a:xfrm rot="21000329" flipH="1">
            <a:off x="6737031" y="2371120"/>
            <a:ext cx="2358765" cy="2358765"/>
          </a:xfrm>
          <a:prstGeom prst="arc">
            <a:avLst>
              <a:gd name="adj1" fmla="val 17318290"/>
              <a:gd name="adj2" fmla="val 0"/>
            </a:avLst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39" y="2627007"/>
            <a:ext cx="1573121" cy="2361988"/>
          </a:xfrm>
          <a:prstGeom prst="rect">
            <a:avLst/>
          </a:prstGeom>
          <a:ln w="69850">
            <a:solidFill>
              <a:schemeClr val="tx2"/>
            </a:solidFill>
          </a:ln>
        </p:spPr>
      </p:pic>
      <p:sp>
        <p:nvSpPr>
          <p:cNvPr id="4" name="椭圆 3"/>
          <p:cNvSpPr/>
          <p:nvPr/>
        </p:nvSpPr>
        <p:spPr>
          <a:xfrm>
            <a:off x="7390000" y="2167788"/>
            <a:ext cx="526413" cy="52641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925998" y="2167788"/>
            <a:ext cx="2592070" cy="506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定期维护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保持良好状况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399585" y="3376707"/>
            <a:ext cx="526413" cy="52641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925998" y="3410459"/>
            <a:ext cx="2468880" cy="506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使用正确的工具和配件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399585" y="4606562"/>
            <a:ext cx="526413" cy="52641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880671" y="4527330"/>
            <a:ext cx="2803827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使用前检查工具是否破损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严禁使用已损坏的工具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344999" y="2184331"/>
            <a:ext cx="526413" cy="52641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855268" y="1985484"/>
            <a:ext cx="2468880" cy="977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根据厂方提示使用工具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和配件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57857" y="4725788"/>
            <a:ext cx="526413" cy="52641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819149" y="4520854"/>
            <a:ext cx="2468880" cy="977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提供及使用正确的个人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防护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468537" y="2184331"/>
            <a:ext cx="39931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1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481357" y="3365116"/>
            <a:ext cx="39931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2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81357" y="4601440"/>
            <a:ext cx="39931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3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402685" y="2167788"/>
            <a:ext cx="39931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4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404279" y="4734588"/>
            <a:ext cx="39931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5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4582160" y="367663"/>
            <a:ext cx="3027680" cy="52197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五项基本安全准则</a:t>
            </a:r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88" b="47103"/>
          <a:stretch>
            <a:fillRect/>
          </a:stretch>
        </p:blipFill>
        <p:spPr>
          <a:xfrm flipV="1">
            <a:off x="1544455" y="3468202"/>
            <a:ext cx="9144000" cy="3402462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2135560" y="1839609"/>
            <a:ext cx="3239790" cy="323979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2430193" y="2159059"/>
            <a:ext cx="2650524" cy="26505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071379" y="2429068"/>
            <a:ext cx="1368152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3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978593" y="2802020"/>
            <a:ext cx="3840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工具使用安全细则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22125" y="1047867"/>
            <a:ext cx="3749697" cy="54054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9" descr="3C认证电动工具.png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096000" y="1556792"/>
            <a:ext cx="3816350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椭圆 3"/>
          <p:cNvSpPr/>
          <p:nvPr/>
        </p:nvSpPr>
        <p:spPr>
          <a:xfrm>
            <a:off x="7788151" y="2277219"/>
            <a:ext cx="216024" cy="2160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5758414" y="1531392"/>
            <a:ext cx="2121936" cy="785812"/>
          </a:xfrm>
          <a:custGeom>
            <a:avLst/>
            <a:gdLst>
              <a:gd name="connsiteX0" fmla="*/ 2243138 w 2243138"/>
              <a:gd name="connsiteY0" fmla="*/ 785812 h 785812"/>
              <a:gd name="connsiteX1" fmla="*/ 1885950 w 2243138"/>
              <a:gd name="connsiteY1" fmla="*/ 0 h 785812"/>
              <a:gd name="connsiteX2" fmla="*/ 0 w 2243138"/>
              <a:gd name="connsiteY2" fmla="*/ 0 h 78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3138" h="785812">
                <a:moveTo>
                  <a:pt x="2243138" y="785812"/>
                </a:moveTo>
                <a:lnTo>
                  <a:pt x="1885950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801337" y="1047867"/>
            <a:ext cx="1554480" cy="506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产品认证标志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13" descr="QQ截图201108081651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075578">
            <a:off x="9082087" y="3398292"/>
            <a:ext cx="303213" cy="447675"/>
          </a:xfrm>
          <a:prstGeom prst="rect">
            <a:avLst/>
          </a:prstGeom>
          <a:noFill/>
        </p:spPr>
      </p:pic>
      <p:sp>
        <p:nvSpPr>
          <p:cNvPr id="8" name="椭圆 7"/>
          <p:cNvSpPr/>
          <p:nvPr/>
        </p:nvSpPr>
        <p:spPr>
          <a:xfrm>
            <a:off x="9125681" y="3254483"/>
            <a:ext cx="216024" cy="2160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9266237" y="2674392"/>
            <a:ext cx="1228725" cy="642937"/>
          </a:xfrm>
          <a:custGeom>
            <a:avLst/>
            <a:gdLst>
              <a:gd name="connsiteX0" fmla="*/ 0 w 1228725"/>
              <a:gd name="connsiteY0" fmla="*/ 642937 h 642937"/>
              <a:gd name="connsiteX1" fmla="*/ 242888 w 1228725"/>
              <a:gd name="connsiteY1" fmla="*/ 0 h 642937"/>
              <a:gd name="connsiteX2" fmla="*/ 1228725 w 1228725"/>
              <a:gd name="connsiteY2" fmla="*/ 0 h 64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8725" h="642937">
                <a:moveTo>
                  <a:pt x="0" y="642937"/>
                </a:moveTo>
                <a:lnTo>
                  <a:pt x="242888" y="0"/>
                </a:lnTo>
                <a:lnTo>
                  <a:pt x="1228725" y="0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341705" y="1772353"/>
            <a:ext cx="1217793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定期检查合格标志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8035987" y="3813493"/>
            <a:ext cx="216024" cy="2160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5822950" y="4031704"/>
            <a:ext cx="2286000" cy="714375"/>
          </a:xfrm>
          <a:custGeom>
            <a:avLst/>
            <a:gdLst>
              <a:gd name="connsiteX0" fmla="*/ 2286000 w 2286000"/>
              <a:gd name="connsiteY0" fmla="*/ 0 h 714375"/>
              <a:gd name="connsiteX1" fmla="*/ 1985962 w 2286000"/>
              <a:gd name="connsiteY1" fmla="*/ 714375 h 714375"/>
              <a:gd name="connsiteX2" fmla="*/ 0 w 2286000"/>
              <a:gd name="connsiteY2" fmla="*/ 714375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714375">
                <a:moveTo>
                  <a:pt x="2286000" y="0"/>
                </a:moveTo>
                <a:lnTo>
                  <a:pt x="1985962" y="714375"/>
                </a:lnTo>
                <a:lnTo>
                  <a:pt x="0" y="714375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768237" y="4188320"/>
            <a:ext cx="2011680" cy="506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外壳无裂缝或破损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5822950" y="5258132"/>
            <a:ext cx="3080915" cy="0"/>
          </a:xfrm>
          <a:prstGeom prst="lin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椭圆 15"/>
          <p:cNvSpPr/>
          <p:nvPr/>
        </p:nvSpPr>
        <p:spPr>
          <a:xfrm>
            <a:off x="8871135" y="5150120"/>
            <a:ext cx="216024" cy="2160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832772" y="4771479"/>
            <a:ext cx="2011680" cy="506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手柄无裂缝或破损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9"/>
          <p:cNvSpPr>
            <a:spLocks noChangeArrowheads="1"/>
          </p:cNvSpPr>
          <p:nvPr/>
        </p:nvSpPr>
        <p:spPr bwMode="auto">
          <a:xfrm>
            <a:off x="2115400" y="1706220"/>
            <a:ext cx="3298945" cy="38309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安全检查内容：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、有产品认证标志、产品合格证书及定期检查合格标志；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、外壳、手柄无裂缝或破损； 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080348" y="351058"/>
            <a:ext cx="4126161" cy="2814016"/>
          </a:xfrm>
          <a:prstGeom prst="rect">
            <a:avLst/>
          </a:prstGeom>
          <a:noFill/>
        </p:spPr>
      </p:pic>
      <p:cxnSp>
        <p:nvCxnSpPr>
          <p:cNvPr id="4" name="直接连接符 3"/>
          <p:cNvCxnSpPr/>
          <p:nvPr/>
        </p:nvCxnSpPr>
        <p:spPr>
          <a:xfrm>
            <a:off x="6656412" y="2661588"/>
            <a:ext cx="0" cy="792088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080348" y="3453676"/>
            <a:ext cx="1960736" cy="14401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548400" y="2661588"/>
            <a:ext cx="216024" cy="2160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152356" y="3504342"/>
            <a:ext cx="1816720" cy="13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电源插头应完好无损。不得任意拆除或调换。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174991" y="3453676"/>
            <a:ext cx="2037929" cy="14401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8960668" y="2475404"/>
            <a:ext cx="0" cy="978272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8852656" y="2475404"/>
            <a:ext cx="216024" cy="2160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181167" y="3573016"/>
            <a:ext cx="2063081" cy="13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电源线应完好无损。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不得任意接长或拆换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3820" y="5036740"/>
            <a:ext cx="1689100" cy="1538288"/>
          </a:xfrm>
          <a:prstGeom prst="rect">
            <a:avLst/>
          </a:prstGeom>
          <a:noFill/>
        </p:spPr>
      </p:pic>
      <p:cxnSp>
        <p:nvCxnSpPr>
          <p:cNvPr id="17" name="直接连接符 16"/>
          <p:cNvCxnSpPr>
            <a:endCxn id="19" idx="3"/>
          </p:cNvCxnSpPr>
          <p:nvPr/>
        </p:nvCxnSpPr>
        <p:spPr>
          <a:xfrm flipH="1">
            <a:off x="8041084" y="5805884"/>
            <a:ext cx="444016" cy="10008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8415808" y="5697872"/>
            <a:ext cx="216024" cy="2160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080348" y="5095812"/>
            <a:ext cx="1960736" cy="14401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432314" y="5510290"/>
            <a:ext cx="1325880" cy="506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保护接地线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62599" y="361219"/>
            <a:ext cx="3749697" cy="61849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9"/>
          <p:cNvSpPr>
            <a:spLocks noChangeArrowheads="1"/>
          </p:cNvSpPr>
          <p:nvPr/>
        </p:nvSpPr>
        <p:spPr bwMode="auto">
          <a:xfrm>
            <a:off x="1964831" y="926985"/>
            <a:ext cx="3506998" cy="49663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安全检查内容：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</a:pP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、保护接地线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(PE)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联接应完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好无损；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、电源线应完好无损；工具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的电源线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不得任意接长或拆换。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、电源插头应完好无损，工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具电源线上的插头不得任意拆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除或调换。  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_20091112163637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096000" y="1196752"/>
            <a:ext cx="4002249" cy="2857520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1866366" y="1196753"/>
            <a:ext cx="3749697" cy="47746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9"/>
          <p:cNvSpPr>
            <a:spLocks noChangeArrowheads="1"/>
          </p:cNvSpPr>
          <p:nvPr/>
        </p:nvSpPr>
        <p:spPr bwMode="auto">
          <a:xfrm>
            <a:off x="2044492" y="1869222"/>
            <a:ext cx="3692760" cy="3261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安全检查内容：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、电源开关动作正常、灵活，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无缺损、破裂 ；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、机械防护装置应完好；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、工具转动部分应转动灵活、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轻快，无阻滞现象； 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682953" y="3658228"/>
            <a:ext cx="0" cy="792088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6574941" y="3658228"/>
            <a:ext cx="216024" cy="2160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702585" y="4485560"/>
            <a:ext cx="1960736" cy="64609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905713" y="4554691"/>
            <a:ext cx="1554480" cy="506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工具转动部分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68208" y="4485560"/>
            <a:ext cx="1960736" cy="64609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8105247" y="2780928"/>
            <a:ext cx="0" cy="1669388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7997235" y="2625512"/>
            <a:ext cx="216024" cy="2160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399936" y="4554691"/>
            <a:ext cx="1097280" cy="506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电源开关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7824192" y="3393134"/>
            <a:ext cx="0" cy="1980082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7716180" y="3315473"/>
            <a:ext cx="216024" cy="2160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843824" y="5373216"/>
            <a:ext cx="1960736" cy="64609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7046952" y="5463557"/>
            <a:ext cx="1554480" cy="506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机械防护装置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033173" y="346345"/>
            <a:ext cx="4094480" cy="52197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电动工具的使用安全事项</a:t>
            </a:r>
            <a:endParaRPr lang="zh-CN" altLang="en-US" dirty="0"/>
          </a:p>
        </p:txBody>
      </p:sp>
      <p:pic>
        <p:nvPicPr>
          <p:cNvPr id="4098" name="Picture 2" descr="http://pictures.dfic.cn/thumbs/topic/imgs/2009/1225/671919/jpg/icpress_dfic/3624217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0"/>
          <a:stretch>
            <a:fillRect/>
          </a:stretch>
        </p:blipFill>
        <p:spPr bwMode="auto">
          <a:xfrm>
            <a:off x="1553765" y="1294424"/>
            <a:ext cx="4302534" cy="543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513189" y="1528431"/>
            <a:ext cx="548112" cy="5481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513189" y="2258637"/>
            <a:ext cx="548112" cy="5481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513189" y="2988843"/>
            <a:ext cx="548112" cy="5481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513189" y="3719049"/>
            <a:ext cx="548112" cy="5481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513189" y="4449255"/>
            <a:ext cx="548112" cy="5481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513189" y="5179461"/>
            <a:ext cx="548112" cy="5481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513189" y="5909666"/>
            <a:ext cx="548112" cy="5481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571221" y="1572487"/>
            <a:ext cx="432048" cy="432048"/>
          </a:xfrm>
          <a:prstGeom prst="rect">
            <a:avLst/>
          </a:prstGeom>
          <a:noFill/>
          <a:ln w="158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607225" y="1571654"/>
            <a:ext cx="360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1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571221" y="2315178"/>
            <a:ext cx="432048" cy="432048"/>
          </a:xfrm>
          <a:prstGeom prst="rect">
            <a:avLst/>
          </a:prstGeom>
          <a:noFill/>
          <a:ln w="158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5607225" y="2294728"/>
            <a:ext cx="360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2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607225" y="3032066"/>
            <a:ext cx="360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3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571221" y="3049841"/>
            <a:ext cx="432048" cy="432048"/>
          </a:xfrm>
          <a:prstGeom prst="rect">
            <a:avLst/>
          </a:prstGeom>
          <a:noFill/>
          <a:ln w="158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571705" y="3777081"/>
            <a:ext cx="432048" cy="432048"/>
          </a:xfrm>
          <a:prstGeom prst="rect">
            <a:avLst/>
          </a:prstGeom>
          <a:noFill/>
          <a:ln w="158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5607225" y="3762272"/>
            <a:ext cx="360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4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571221" y="4507287"/>
            <a:ext cx="432048" cy="432048"/>
          </a:xfrm>
          <a:prstGeom prst="rect">
            <a:avLst/>
          </a:prstGeom>
          <a:noFill/>
          <a:ln w="158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5612107" y="4508857"/>
            <a:ext cx="360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5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571221" y="5245163"/>
            <a:ext cx="432048" cy="432048"/>
          </a:xfrm>
          <a:prstGeom prst="rect">
            <a:avLst/>
          </a:prstGeom>
          <a:noFill/>
          <a:ln w="158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5601465" y="5245163"/>
            <a:ext cx="360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6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571221" y="5966208"/>
            <a:ext cx="432048" cy="432048"/>
          </a:xfrm>
          <a:prstGeom prst="rect">
            <a:avLst/>
          </a:prstGeom>
          <a:noFill/>
          <a:ln w="158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601153" y="5949280"/>
            <a:ext cx="360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7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80414" y="1618222"/>
            <a:ext cx="4500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不要通过提拉工具上的电缆来进行搬运</a:t>
            </a:r>
            <a:endParaRPr lang="zh-CN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6129678" y="2322492"/>
            <a:ext cx="2722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拔插头时不要猛拽电线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110663" y="3100563"/>
            <a:ext cx="2976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工具不用时要把插头拔下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140429" y="3715458"/>
            <a:ext cx="4469911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对工具进行紧固时要使用专用的夹子或卡子</a:t>
            </a:r>
            <a:endParaRPr lang="zh-CN" altLang="en-US" sz="2000" dirty="0"/>
          </a:p>
        </p:txBody>
      </p:sp>
      <p:sp>
        <p:nvSpPr>
          <p:cNvPr id="31" name="矩形 30"/>
          <p:cNvSpPr/>
          <p:nvPr/>
        </p:nvSpPr>
        <p:spPr>
          <a:xfrm>
            <a:off x="6190912" y="4538645"/>
            <a:ext cx="246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防止工具被意外启动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6" name="矩形 4095"/>
          <p:cNvSpPr/>
          <p:nvPr/>
        </p:nvSpPr>
        <p:spPr>
          <a:xfrm>
            <a:off x="6193764" y="5276521"/>
            <a:ext cx="246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保持工具的干净整洁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7" name="矩形 4096"/>
          <p:cNvSpPr/>
          <p:nvPr/>
        </p:nvSpPr>
        <p:spPr>
          <a:xfrm>
            <a:off x="6193764" y="6043540"/>
            <a:ext cx="4500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手持工具时，脚要站稳并保持身体平衡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10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ictures.dfic.cn/thumbs/plainpicture/imgs/2016/0313/p228m777619/jpg/icpress_dfic/15173797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5" t="39637" r="4025" b="11908"/>
          <a:stretch>
            <a:fillRect/>
          </a:stretch>
        </p:blipFill>
        <p:spPr bwMode="auto">
          <a:xfrm rot="5400000" flipV="1">
            <a:off x="5726086" y="1916085"/>
            <a:ext cx="6859492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6827100" y="1406990"/>
            <a:ext cx="548112" cy="5481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827100" y="2137196"/>
            <a:ext cx="548112" cy="5481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827100" y="2867402"/>
            <a:ext cx="548112" cy="5481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827100" y="3597608"/>
            <a:ext cx="548112" cy="5481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827100" y="4327814"/>
            <a:ext cx="548112" cy="5481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827100" y="5058020"/>
            <a:ext cx="548112" cy="5481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885132" y="1451046"/>
            <a:ext cx="432048" cy="432048"/>
          </a:xfrm>
          <a:prstGeom prst="rect">
            <a:avLst/>
          </a:prstGeom>
          <a:noFill/>
          <a:ln w="158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921136" y="1450213"/>
            <a:ext cx="360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8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85132" y="2193737"/>
            <a:ext cx="432048" cy="432048"/>
          </a:xfrm>
          <a:prstGeom prst="rect">
            <a:avLst/>
          </a:prstGeom>
          <a:noFill/>
          <a:ln w="158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921136" y="2173287"/>
            <a:ext cx="360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9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827100" y="2912717"/>
            <a:ext cx="64807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10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85132" y="2928400"/>
            <a:ext cx="432048" cy="432048"/>
          </a:xfrm>
          <a:prstGeom prst="rect">
            <a:avLst/>
          </a:prstGeom>
          <a:noFill/>
          <a:ln w="158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885616" y="3655640"/>
            <a:ext cx="432048" cy="432048"/>
          </a:xfrm>
          <a:prstGeom prst="rect">
            <a:avLst/>
          </a:prstGeom>
          <a:noFill/>
          <a:ln w="158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6832599" y="3642923"/>
            <a:ext cx="51210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11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885132" y="4385846"/>
            <a:ext cx="432048" cy="432048"/>
          </a:xfrm>
          <a:prstGeom prst="rect">
            <a:avLst/>
          </a:prstGeom>
          <a:noFill/>
          <a:ln w="158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6827100" y="4356229"/>
            <a:ext cx="54915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12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885132" y="5123722"/>
            <a:ext cx="432048" cy="432048"/>
          </a:xfrm>
          <a:prstGeom prst="rect">
            <a:avLst/>
          </a:prstGeom>
          <a:noFill/>
          <a:ln w="158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6830563" y="5094105"/>
            <a:ext cx="67535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13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59001" y="1464959"/>
            <a:ext cx="2011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穿着适当的工作服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1710311" y="2117954"/>
            <a:ext cx="5062080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已损坏的工具不能继续使用并贴上“禁用”标签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08709" y="2928400"/>
            <a:ext cx="4297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电动工具应在它们的设计工作范围内使用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3817736" y="3686998"/>
            <a:ext cx="29260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工具不用时应存放于干燥处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3578242" y="4423578"/>
            <a:ext cx="3154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不能在潮湿环境使用电动工具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4007768" y="5157192"/>
            <a:ext cx="26974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工作地点应有充足的照明</a:t>
            </a:r>
            <a:endParaRPr lang="zh-CN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15359" y="261273"/>
            <a:ext cx="5161280" cy="521970"/>
          </a:xfrm>
        </p:spPr>
        <p:txBody>
          <a:bodyPr wrap="non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看看强人！你能看出什么问题？</a:t>
            </a:r>
            <a:endParaRPr lang="zh-CN" altLang="en-US" sz="2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88421" name="Picture 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761650" y="2051342"/>
            <a:ext cx="6660232" cy="37992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图文框 1"/>
          <p:cNvSpPr/>
          <p:nvPr/>
        </p:nvSpPr>
        <p:spPr>
          <a:xfrm>
            <a:off x="2451128" y="1734525"/>
            <a:ext cx="7272808" cy="4432920"/>
          </a:xfrm>
          <a:prstGeom prst="frame">
            <a:avLst>
              <a:gd name="adj1" fmla="val 4006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5197" y="1143595"/>
            <a:ext cx="7419948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397" y="4343162"/>
            <a:ext cx="6863198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80952" y="3962261"/>
            <a:ext cx="3762665" cy="2507851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3503" y="1143595"/>
            <a:ext cx="3744890" cy="249617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20937" y="189439"/>
            <a:ext cx="6813681" cy="59674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240338" y="261273"/>
            <a:ext cx="1711325" cy="521970"/>
          </a:xfrm>
        </p:spPr>
        <p:txBody>
          <a:bodyPr wrap="non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zh-CN" altLang="en-US" sz="28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正确答案</a:t>
            </a:r>
            <a:endParaRPr lang="zh-CN" altLang="en-US" sz="28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91493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2481111" y="2065035"/>
            <a:ext cx="7071273" cy="3771900"/>
          </a:xfrm>
        </p:spPr>
      </p:pic>
      <p:sp>
        <p:nvSpPr>
          <p:cNvPr id="5" name="图文框 4"/>
          <p:cNvSpPr/>
          <p:nvPr/>
        </p:nvSpPr>
        <p:spPr>
          <a:xfrm>
            <a:off x="2135560" y="1734525"/>
            <a:ext cx="7776864" cy="4432920"/>
          </a:xfrm>
          <a:prstGeom prst="frame">
            <a:avLst>
              <a:gd name="adj1" fmla="val 4006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15359" y="405289"/>
            <a:ext cx="5161280" cy="521970"/>
          </a:xfrm>
        </p:spPr>
        <p:txBody>
          <a:bodyPr wrap="non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zh-CN" altLang="en-US" sz="28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看看强人！你能看出什么问题？</a:t>
            </a:r>
            <a:endParaRPr lang="zh-CN" altLang="en-US" sz="28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9251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2747628" y="1977978"/>
            <a:ext cx="6696744" cy="3946013"/>
          </a:xfrm>
          <a:noFill/>
          <a:ln>
            <a:solidFill>
              <a:schemeClr val="tx1"/>
            </a:solidFill>
          </a:ln>
        </p:spPr>
      </p:pic>
      <p:sp>
        <p:nvSpPr>
          <p:cNvPr id="5" name="图文框 4"/>
          <p:cNvSpPr/>
          <p:nvPr/>
        </p:nvSpPr>
        <p:spPr>
          <a:xfrm>
            <a:off x="2451128" y="1734525"/>
            <a:ext cx="7272808" cy="4432920"/>
          </a:xfrm>
          <a:prstGeom prst="frame">
            <a:avLst>
              <a:gd name="adj1" fmla="val 4006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293360" y="333281"/>
            <a:ext cx="1605280" cy="521970"/>
          </a:xfrm>
        </p:spPr>
        <p:txBody>
          <a:bodyPr wrap="non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zh-CN" altLang="en-US" sz="28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正确答案</a:t>
            </a:r>
            <a:endParaRPr lang="zh-CN" altLang="en-US" sz="28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935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2639616" y="1979310"/>
            <a:ext cx="6912768" cy="3943350"/>
          </a:xfrm>
        </p:spPr>
      </p:pic>
      <p:sp>
        <p:nvSpPr>
          <p:cNvPr id="5" name="图文框 4"/>
          <p:cNvSpPr/>
          <p:nvPr/>
        </p:nvSpPr>
        <p:spPr>
          <a:xfrm>
            <a:off x="2351584" y="1734525"/>
            <a:ext cx="7445878" cy="4432920"/>
          </a:xfrm>
          <a:prstGeom prst="frame">
            <a:avLst>
              <a:gd name="adj1" fmla="val 4006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759960" y="405289"/>
            <a:ext cx="2672080" cy="521970"/>
          </a:xfrm>
        </p:spPr>
        <p:txBody>
          <a:bodyPr wrap="non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zh-CN" altLang="en-US" sz="28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这样做应该吗？</a:t>
            </a:r>
            <a:endParaRPr lang="zh-CN" altLang="en-US" sz="28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94564" name="Picture 4" descr="砂轮机的不正确使用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1826685" y="2114550"/>
            <a:ext cx="8434916" cy="3543300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293360" y="405289"/>
            <a:ext cx="1605280" cy="521970"/>
          </a:xfrm>
        </p:spPr>
        <p:txBody>
          <a:bodyPr wrap="non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zh-CN" altLang="en-US" sz="28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好！！！</a:t>
            </a:r>
            <a:endParaRPr lang="zh-CN" altLang="en-US" sz="28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95588" name="Picture 4" descr="砂轮机的正确使用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1930400" y="2199085"/>
            <a:ext cx="8331200" cy="3515915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3"/>
          <p:cNvSpPr txBox="1">
            <a:spLocks noChangeArrowheads="1"/>
          </p:cNvSpPr>
          <p:nvPr/>
        </p:nvSpPr>
        <p:spPr>
          <a:xfrm>
            <a:off x="4582160" y="295640"/>
            <a:ext cx="3027680" cy="52197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其它附件注意事项</a:t>
            </a:r>
            <a:endParaRPr lang="zh-CN" altLang="en-US" dirty="0"/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3047060" y="6179967"/>
            <a:ext cx="6097880" cy="592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defTabSz="91440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zh-CN" altLang="en-US" b="1" dirty="0"/>
              <a:t>注意</a:t>
            </a:r>
            <a:r>
              <a:rPr lang="en-US" altLang="zh-CN" b="1" dirty="0"/>
              <a:t>:</a:t>
            </a:r>
            <a:r>
              <a:rPr lang="zh-CN" altLang="en-US" b="1" dirty="0"/>
              <a:t>严格按照厂家产品说明安  装满足要求的附件</a:t>
            </a:r>
            <a:r>
              <a:rPr lang="en-US" altLang="zh-CN" b="1" dirty="0"/>
              <a:t>!</a:t>
            </a:r>
            <a:endParaRPr lang="en-US" altLang="zh-CN" b="1" dirty="0"/>
          </a:p>
        </p:txBody>
      </p:sp>
      <p:sp>
        <p:nvSpPr>
          <p:cNvPr id="2" name="圆角矩形 1"/>
          <p:cNvSpPr/>
          <p:nvPr/>
        </p:nvSpPr>
        <p:spPr>
          <a:xfrm>
            <a:off x="2655804" y="1354799"/>
            <a:ext cx="6894133" cy="79172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2660190" y="1366732"/>
            <a:ext cx="773960" cy="768733"/>
          </a:xfrm>
          <a:prstGeom prst="roundRect">
            <a:avLst>
              <a:gd name="adj" fmla="val 1542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524414" y="1495320"/>
            <a:ext cx="3992880" cy="553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在生产厂家推荐和同意情况下使用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2660190" y="2289907"/>
            <a:ext cx="6907875" cy="79172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524414" y="2403287"/>
            <a:ext cx="4246880" cy="553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附件的技术指标符合砂轮机有关要求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2660190" y="2306325"/>
            <a:ext cx="773960" cy="775310"/>
          </a:xfrm>
          <a:prstGeom prst="roundRect">
            <a:avLst>
              <a:gd name="adj" fmla="val 1542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2655804" y="3246364"/>
            <a:ext cx="6907875" cy="79172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532996" y="3404488"/>
            <a:ext cx="3484880" cy="553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转速、尺寸、固定和防护要求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2660190" y="3251930"/>
            <a:ext cx="773960" cy="775310"/>
          </a:xfrm>
          <a:prstGeom prst="roundRect">
            <a:avLst>
              <a:gd name="adj" fmla="val 1542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2655804" y="4219228"/>
            <a:ext cx="6907875" cy="79172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24414" y="4363965"/>
            <a:ext cx="4246880" cy="553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使用附件不能影响砂轮机的防护装置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2660190" y="4219521"/>
            <a:ext cx="773960" cy="775310"/>
          </a:xfrm>
          <a:prstGeom prst="roundRect">
            <a:avLst>
              <a:gd name="adj" fmla="val 1542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2642062" y="5219093"/>
            <a:ext cx="6907875" cy="79172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542099" y="5361041"/>
            <a:ext cx="5845810" cy="553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除非该防护装置由其它可靠的防护装置或设备替代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2631554" y="5229945"/>
            <a:ext cx="773960" cy="775310"/>
          </a:xfrm>
          <a:prstGeom prst="roundRect">
            <a:avLst>
              <a:gd name="adj" fmla="val 1542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2855640" y="1445145"/>
            <a:ext cx="360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1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855640" y="2385027"/>
            <a:ext cx="360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2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867040" y="3335814"/>
            <a:ext cx="360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3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867040" y="4311134"/>
            <a:ext cx="360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4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837919" y="5322569"/>
            <a:ext cx="360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5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0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3"/>
          <a:stretch>
            <a:fillRect/>
          </a:stretch>
        </p:blipFill>
        <p:spPr>
          <a:xfrm>
            <a:off x="1536005" y="1333290"/>
            <a:ext cx="9119989" cy="552471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24000" y="1333290"/>
            <a:ext cx="9144000" cy="5524710"/>
          </a:xfrm>
          <a:prstGeom prst="rect">
            <a:avLst/>
          </a:prstGeom>
          <a:solidFill>
            <a:schemeClr val="tx2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793522" y="1741154"/>
            <a:ext cx="8604956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因为我们经常使用手动和电动工具，所以常常忘记它们是如何导致危险的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了解你的工具及其潜在的危险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切割工具可能是我们所使用的最危险的工具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工作时使用的材料与工具本身一样会导致许多问题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十分重要的是，了解如何选择和使用个人防护用具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电动工具可能带来一些特殊危险，如电击和汽油蒸汽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为了避免事故，正确维护工具也十分重要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电动工具可能非常危险，但是，如果注意到精神和身体状态，并且养成较好的安全使用工具的习惯，它们局对不会对你造成任何问题。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标题 1"/>
          <p:cNvSpPr>
            <a:spLocks noGrp="1" noChangeArrowheads="1"/>
          </p:cNvSpPr>
          <p:nvPr/>
        </p:nvSpPr>
        <p:spPr bwMode="auto">
          <a:xfrm>
            <a:off x="4700588" y="342576"/>
            <a:ext cx="279082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仿宋_GB2312" pitchFamily="49" charset="-122"/>
              </a:rPr>
              <a:t>请记住以下</a:t>
            </a:r>
            <a:r>
              <a:rPr lang="en-US" altLang="zh-CN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仿宋_GB2312" pitchFamily="49" charset="-122"/>
              </a:rPr>
              <a:t>`</a:t>
            </a:r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仿宋_GB2312" pitchFamily="49" charset="-122"/>
              </a:rPr>
              <a:t>要点</a:t>
            </a:r>
            <a:endParaRPr lang="zh-CN" altLang="en-US" sz="2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仿宋_GB2312" pitchFamily="49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6592" y="1570950"/>
            <a:ext cx="5283023" cy="1179300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977650" y="4148893"/>
            <a:ext cx="3792503" cy="158376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966" y="4213011"/>
            <a:ext cx="1187691" cy="1187691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8087970" y="4498309"/>
            <a:ext cx="1257607" cy="869089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59523" y="4266973"/>
            <a:ext cx="1106441" cy="1079719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705105" y="4292618"/>
            <a:ext cx="4019002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5745" y="2997064"/>
            <a:ext cx="3145606" cy="1048112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7506" y="5400702"/>
            <a:ext cx="93586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8829" y="5399447"/>
            <a:ext cx="93586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353275" y="1664076"/>
            <a:ext cx="504056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400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34471" y="1832772"/>
            <a:ext cx="45719" cy="4320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145363" y="1801344"/>
            <a:ext cx="26212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工具的分类及定义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53275" y="2597649"/>
            <a:ext cx="504056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400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34471" y="2744196"/>
            <a:ext cx="45719" cy="4320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145363" y="2714579"/>
            <a:ext cx="2926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常用手动工具的简介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53274" y="3541096"/>
            <a:ext cx="504056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34471" y="3709792"/>
            <a:ext cx="45719" cy="4320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145363" y="3676032"/>
            <a:ext cx="26212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常见电动工具介绍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45363" y="4653136"/>
            <a:ext cx="26212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工具使用安全细则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353274" y="4514056"/>
            <a:ext cx="504056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4400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834471" y="4667945"/>
            <a:ext cx="45719" cy="4320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5" r="37447" b="47008"/>
          <a:stretch>
            <a:fillRect/>
          </a:stretch>
        </p:blipFill>
        <p:spPr>
          <a:xfrm>
            <a:off x="6456040" y="20609"/>
            <a:ext cx="1525852" cy="3623297"/>
          </a:xfrm>
          <a:custGeom>
            <a:avLst/>
            <a:gdLst>
              <a:gd name="connsiteX0" fmla="*/ 381463 w 1525852"/>
              <a:gd name="connsiteY0" fmla="*/ 0 h 3623297"/>
              <a:gd name="connsiteX1" fmla="*/ 1525852 w 1525852"/>
              <a:gd name="connsiteY1" fmla="*/ 0 h 3623297"/>
              <a:gd name="connsiteX2" fmla="*/ 1144389 w 1525852"/>
              <a:gd name="connsiteY2" fmla="*/ 3623297 h 3623297"/>
              <a:gd name="connsiteX3" fmla="*/ 0 w 1525852"/>
              <a:gd name="connsiteY3" fmla="*/ 3623297 h 362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852" h="3623297">
                <a:moveTo>
                  <a:pt x="381463" y="0"/>
                </a:moveTo>
                <a:lnTo>
                  <a:pt x="1525852" y="0"/>
                </a:lnTo>
                <a:lnTo>
                  <a:pt x="1144389" y="3623297"/>
                </a:lnTo>
                <a:lnTo>
                  <a:pt x="0" y="3623297"/>
                </a:lnTo>
                <a:close/>
              </a:path>
            </a:pathLst>
          </a:custGeom>
        </p:spPr>
      </p:pic>
      <p:sp>
        <p:nvSpPr>
          <p:cNvPr id="20" name="流程图: 手动输入 19"/>
          <p:cNvSpPr/>
          <p:nvPr/>
        </p:nvSpPr>
        <p:spPr>
          <a:xfrm rot="16200000" flipH="1">
            <a:off x="5658811" y="1825952"/>
            <a:ext cx="6837389" cy="3226707"/>
          </a:xfrm>
          <a:prstGeom prst="flowChartManualIn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39" t="301" r="6594"/>
          <a:stretch>
            <a:fillRect/>
          </a:stretch>
        </p:blipFill>
        <p:spPr>
          <a:xfrm>
            <a:off x="7466098" y="41222"/>
            <a:ext cx="3224761" cy="6816776"/>
          </a:xfrm>
          <a:custGeom>
            <a:avLst/>
            <a:gdLst>
              <a:gd name="connsiteX0" fmla="*/ 643396 w 3224761"/>
              <a:gd name="connsiteY0" fmla="*/ 0 h 6816776"/>
              <a:gd name="connsiteX1" fmla="*/ 3224761 w 3224761"/>
              <a:gd name="connsiteY1" fmla="*/ 0 h 6816776"/>
              <a:gd name="connsiteX2" fmla="*/ 3224761 w 3224761"/>
              <a:gd name="connsiteY2" fmla="*/ 6816776 h 6816776"/>
              <a:gd name="connsiteX3" fmla="*/ 0 w 3224761"/>
              <a:gd name="connsiteY3" fmla="*/ 6816776 h 681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4761" h="6816776">
                <a:moveTo>
                  <a:pt x="643396" y="0"/>
                </a:moveTo>
                <a:lnTo>
                  <a:pt x="3224761" y="0"/>
                </a:lnTo>
                <a:lnTo>
                  <a:pt x="3224761" y="6816776"/>
                </a:lnTo>
                <a:lnTo>
                  <a:pt x="0" y="6816776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8381" y="4145113"/>
            <a:ext cx="1220560" cy="22318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88" b="47103"/>
          <a:stretch>
            <a:fillRect/>
          </a:stretch>
        </p:blipFill>
        <p:spPr>
          <a:xfrm flipV="1">
            <a:off x="1544455" y="3468202"/>
            <a:ext cx="9144000" cy="3402462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2135560" y="1839609"/>
            <a:ext cx="3239790" cy="323979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2430193" y="2159059"/>
            <a:ext cx="2650524" cy="26505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978593" y="2821872"/>
            <a:ext cx="3840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工具的分类及定义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71379" y="2429068"/>
            <a:ext cx="1368152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3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1932182" y="2421173"/>
            <a:ext cx="2664296" cy="3888147"/>
          </a:xfrm>
          <a:prstGeom prst="round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http://pictures.dfic.cn/thumbs/blend/imgs/2013/0514rf/MEM000737/jpg/icpress_dfic/7047823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0" t="11665" r="654" b="20900"/>
          <a:stretch>
            <a:fillRect/>
          </a:stretch>
        </p:blipFill>
        <p:spPr bwMode="auto">
          <a:xfrm>
            <a:off x="5303627" y="1628800"/>
            <a:ext cx="1584746" cy="1584746"/>
          </a:xfrm>
          <a:custGeom>
            <a:avLst/>
            <a:gdLst>
              <a:gd name="connsiteX0" fmla="*/ 1836204 w 3672408"/>
              <a:gd name="connsiteY0" fmla="*/ 0 h 3672408"/>
              <a:gd name="connsiteX1" fmla="*/ 3672408 w 3672408"/>
              <a:gd name="connsiteY1" fmla="*/ 1836204 h 3672408"/>
              <a:gd name="connsiteX2" fmla="*/ 1836204 w 3672408"/>
              <a:gd name="connsiteY2" fmla="*/ 3672408 h 3672408"/>
              <a:gd name="connsiteX3" fmla="*/ 0 w 3672408"/>
              <a:gd name="connsiteY3" fmla="*/ 1836204 h 3672408"/>
              <a:gd name="connsiteX4" fmla="*/ 1836204 w 3672408"/>
              <a:gd name="connsiteY4" fmla="*/ 0 h 367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2408" h="3672408">
                <a:moveTo>
                  <a:pt x="1836204" y="0"/>
                </a:moveTo>
                <a:cubicBezTo>
                  <a:pt x="2850311" y="0"/>
                  <a:pt x="3672408" y="822097"/>
                  <a:pt x="3672408" y="1836204"/>
                </a:cubicBezTo>
                <a:cubicBezTo>
                  <a:pt x="3672408" y="2850311"/>
                  <a:pt x="2850311" y="3672408"/>
                  <a:pt x="1836204" y="3672408"/>
                </a:cubicBezTo>
                <a:cubicBezTo>
                  <a:pt x="822097" y="3672408"/>
                  <a:pt x="0" y="2850311"/>
                  <a:pt x="0" y="1836204"/>
                </a:cubicBezTo>
                <a:cubicBezTo>
                  <a:pt x="0" y="822097"/>
                  <a:pt x="822097" y="0"/>
                  <a:pt x="18362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 descr="http://pictures.dfic.cn/thumbs/agefotostock/imgs/2011/0801/S35-1481356/jpg/icpress_dfic/56898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5" t="50000" r="2238" b="1376"/>
          <a:stretch>
            <a:fillRect/>
          </a:stretch>
        </p:blipFill>
        <p:spPr bwMode="auto">
          <a:xfrm>
            <a:off x="2472242" y="1629370"/>
            <a:ext cx="1584176" cy="1584176"/>
          </a:xfrm>
          <a:custGeom>
            <a:avLst/>
            <a:gdLst>
              <a:gd name="connsiteX0" fmla="*/ 2371291 w 4742582"/>
              <a:gd name="connsiteY0" fmla="*/ 0 h 4742582"/>
              <a:gd name="connsiteX1" fmla="*/ 4742582 w 4742582"/>
              <a:gd name="connsiteY1" fmla="*/ 2371291 h 4742582"/>
              <a:gd name="connsiteX2" fmla="*/ 2371291 w 4742582"/>
              <a:gd name="connsiteY2" fmla="*/ 4742582 h 4742582"/>
              <a:gd name="connsiteX3" fmla="*/ 0 w 4742582"/>
              <a:gd name="connsiteY3" fmla="*/ 2371291 h 4742582"/>
              <a:gd name="connsiteX4" fmla="*/ 2371291 w 4742582"/>
              <a:gd name="connsiteY4" fmla="*/ 0 h 474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2582" h="4742582">
                <a:moveTo>
                  <a:pt x="2371291" y="0"/>
                </a:moveTo>
                <a:cubicBezTo>
                  <a:pt x="3680919" y="0"/>
                  <a:pt x="4742582" y="1061663"/>
                  <a:pt x="4742582" y="2371291"/>
                </a:cubicBezTo>
                <a:cubicBezTo>
                  <a:pt x="4742582" y="3680919"/>
                  <a:pt x="3680919" y="4742582"/>
                  <a:pt x="2371291" y="4742582"/>
                </a:cubicBezTo>
                <a:cubicBezTo>
                  <a:pt x="1061663" y="4742582"/>
                  <a:pt x="0" y="3680919"/>
                  <a:pt x="0" y="2371291"/>
                </a:cubicBezTo>
                <a:cubicBezTo>
                  <a:pt x="0" y="1061663"/>
                  <a:pt x="1061663" y="0"/>
                  <a:pt x="237129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圆角矩形 14"/>
          <p:cNvSpPr/>
          <p:nvPr/>
        </p:nvSpPr>
        <p:spPr>
          <a:xfrm>
            <a:off x="4763852" y="2421173"/>
            <a:ext cx="2664296" cy="3888147"/>
          </a:xfrm>
          <a:prstGeom prst="round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7595522" y="2421173"/>
            <a:ext cx="2664296" cy="3888147"/>
          </a:xfrm>
          <a:prstGeom prst="round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http://pictures.dfic.cn/thumbs/bluejeanimages/imgs/2016/0927rf/bji61600682/jpg/icpress_dfic/163041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5" t="10415" r="35339" b="10415"/>
          <a:stretch>
            <a:fillRect/>
          </a:stretch>
        </p:blipFill>
        <p:spPr bwMode="auto">
          <a:xfrm>
            <a:off x="8135297" y="1643697"/>
            <a:ext cx="1584746" cy="1584746"/>
          </a:xfrm>
          <a:custGeom>
            <a:avLst/>
            <a:gdLst>
              <a:gd name="connsiteX0" fmla="*/ 1836204 w 3672408"/>
              <a:gd name="connsiteY0" fmla="*/ 0 h 3672408"/>
              <a:gd name="connsiteX1" fmla="*/ 3672408 w 3672408"/>
              <a:gd name="connsiteY1" fmla="*/ 1836204 h 3672408"/>
              <a:gd name="connsiteX2" fmla="*/ 1836204 w 3672408"/>
              <a:gd name="connsiteY2" fmla="*/ 3672408 h 3672408"/>
              <a:gd name="connsiteX3" fmla="*/ 0 w 3672408"/>
              <a:gd name="connsiteY3" fmla="*/ 1836204 h 3672408"/>
              <a:gd name="connsiteX4" fmla="*/ 1836204 w 3672408"/>
              <a:gd name="connsiteY4" fmla="*/ 0 h 367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2408" h="3672408">
                <a:moveTo>
                  <a:pt x="1836204" y="0"/>
                </a:moveTo>
                <a:cubicBezTo>
                  <a:pt x="2850311" y="0"/>
                  <a:pt x="3672408" y="822097"/>
                  <a:pt x="3672408" y="1836204"/>
                </a:cubicBezTo>
                <a:cubicBezTo>
                  <a:pt x="3672408" y="2850311"/>
                  <a:pt x="2850311" y="3672408"/>
                  <a:pt x="1836204" y="3672408"/>
                </a:cubicBezTo>
                <a:cubicBezTo>
                  <a:pt x="822097" y="3672408"/>
                  <a:pt x="0" y="2850311"/>
                  <a:pt x="0" y="1836204"/>
                </a:cubicBezTo>
                <a:cubicBezTo>
                  <a:pt x="0" y="822097"/>
                  <a:pt x="822097" y="0"/>
                  <a:pt x="18362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任意多边形 18"/>
          <p:cNvSpPr/>
          <p:nvPr/>
        </p:nvSpPr>
        <p:spPr>
          <a:xfrm flipV="1">
            <a:off x="2482287" y="2465850"/>
            <a:ext cx="1576043" cy="749206"/>
          </a:xfrm>
          <a:custGeom>
            <a:avLst/>
            <a:gdLst>
              <a:gd name="connsiteX0" fmla="*/ 788021 w 1576043"/>
              <a:gd name="connsiteY0" fmla="*/ 0 h 749206"/>
              <a:gd name="connsiteX1" fmla="*/ 1564296 w 1576043"/>
              <a:gd name="connsiteY1" fmla="*/ 632682 h 749206"/>
              <a:gd name="connsiteX2" fmla="*/ 1576043 w 1576043"/>
              <a:gd name="connsiteY2" fmla="*/ 749206 h 749206"/>
              <a:gd name="connsiteX3" fmla="*/ 0 w 1576043"/>
              <a:gd name="connsiteY3" fmla="*/ 749206 h 749206"/>
              <a:gd name="connsiteX4" fmla="*/ 11746 w 1576043"/>
              <a:gd name="connsiteY4" fmla="*/ 632682 h 749206"/>
              <a:gd name="connsiteX5" fmla="*/ 788021 w 1576043"/>
              <a:gd name="connsiteY5" fmla="*/ 0 h 74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043" h="749206">
                <a:moveTo>
                  <a:pt x="788021" y="0"/>
                </a:moveTo>
                <a:cubicBezTo>
                  <a:pt x="1170935" y="0"/>
                  <a:pt x="1490410" y="271611"/>
                  <a:pt x="1564296" y="632682"/>
                </a:cubicBezTo>
                <a:lnTo>
                  <a:pt x="1576043" y="749206"/>
                </a:lnTo>
                <a:lnTo>
                  <a:pt x="0" y="749206"/>
                </a:lnTo>
                <a:lnTo>
                  <a:pt x="11746" y="632682"/>
                </a:lnTo>
                <a:cubicBezTo>
                  <a:pt x="85632" y="271611"/>
                  <a:pt x="405107" y="0"/>
                  <a:pt x="788021" y="0"/>
                </a:cubicBezTo>
                <a:close/>
              </a:path>
            </a:pathLst>
          </a:custGeom>
          <a:solidFill>
            <a:schemeClr val="tx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 flipV="1">
            <a:off x="5303342" y="2465850"/>
            <a:ext cx="1576043" cy="749206"/>
          </a:xfrm>
          <a:custGeom>
            <a:avLst/>
            <a:gdLst>
              <a:gd name="connsiteX0" fmla="*/ 788021 w 1576043"/>
              <a:gd name="connsiteY0" fmla="*/ 0 h 749206"/>
              <a:gd name="connsiteX1" fmla="*/ 1564296 w 1576043"/>
              <a:gd name="connsiteY1" fmla="*/ 632682 h 749206"/>
              <a:gd name="connsiteX2" fmla="*/ 1576043 w 1576043"/>
              <a:gd name="connsiteY2" fmla="*/ 749206 h 749206"/>
              <a:gd name="connsiteX3" fmla="*/ 0 w 1576043"/>
              <a:gd name="connsiteY3" fmla="*/ 749206 h 749206"/>
              <a:gd name="connsiteX4" fmla="*/ 11746 w 1576043"/>
              <a:gd name="connsiteY4" fmla="*/ 632682 h 749206"/>
              <a:gd name="connsiteX5" fmla="*/ 788021 w 1576043"/>
              <a:gd name="connsiteY5" fmla="*/ 0 h 74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043" h="749206">
                <a:moveTo>
                  <a:pt x="788021" y="0"/>
                </a:moveTo>
                <a:cubicBezTo>
                  <a:pt x="1170935" y="0"/>
                  <a:pt x="1490410" y="271611"/>
                  <a:pt x="1564296" y="632682"/>
                </a:cubicBezTo>
                <a:lnTo>
                  <a:pt x="1576043" y="749206"/>
                </a:lnTo>
                <a:lnTo>
                  <a:pt x="0" y="749206"/>
                </a:lnTo>
                <a:lnTo>
                  <a:pt x="11746" y="632682"/>
                </a:lnTo>
                <a:cubicBezTo>
                  <a:pt x="85632" y="271611"/>
                  <a:pt x="405107" y="0"/>
                  <a:pt x="788021" y="0"/>
                </a:cubicBezTo>
                <a:close/>
              </a:path>
            </a:pathLst>
          </a:custGeom>
          <a:solidFill>
            <a:schemeClr val="tx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 flipV="1">
            <a:off x="8135297" y="2465850"/>
            <a:ext cx="1576043" cy="749206"/>
          </a:xfrm>
          <a:custGeom>
            <a:avLst/>
            <a:gdLst>
              <a:gd name="connsiteX0" fmla="*/ 788021 w 1576043"/>
              <a:gd name="connsiteY0" fmla="*/ 0 h 749206"/>
              <a:gd name="connsiteX1" fmla="*/ 1564296 w 1576043"/>
              <a:gd name="connsiteY1" fmla="*/ 632682 h 749206"/>
              <a:gd name="connsiteX2" fmla="*/ 1576043 w 1576043"/>
              <a:gd name="connsiteY2" fmla="*/ 749206 h 749206"/>
              <a:gd name="connsiteX3" fmla="*/ 0 w 1576043"/>
              <a:gd name="connsiteY3" fmla="*/ 749206 h 749206"/>
              <a:gd name="connsiteX4" fmla="*/ 11746 w 1576043"/>
              <a:gd name="connsiteY4" fmla="*/ 632682 h 749206"/>
              <a:gd name="connsiteX5" fmla="*/ 788021 w 1576043"/>
              <a:gd name="connsiteY5" fmla="*/ 0 h 74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043" h="749206">
                <a:moveTo>
                  <a:pt x="788021" y="0"/>
                </a:moveTo>
                <a:cubicBezTo>
                  <a:pt x="1170935" y="0"/>
                  <a:pt x="1490410" y="271611"/>
                  <a:pt x="1564296" y="632682"/>
                </a:cubicBezTo>
                <a:lnTo>
                  <a:pt x="1576043" y="749206"/>
                </a:lnTo>
                <a:lnTo>
                  <a:pt x="0" y="749206"/>
                </a:lnTo>
                <a:lnTo>
                  <a:pt x="11746" y="632682"/>
                </a:lnTo>
                <a:cubicBezTo>
                  <a:pt x="85632" y="271611"/>
                  <a:pt x="405107" y="0"/>
                  <a:pt x="788021" y="0"/>
                </a:cubicBezTo>
                <a:close/>
              </a:path>
            </a:pathLst>
          </a:custGeom>
          <a:solidFill>
            <a:schemeClr val="tx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556444" y="2563126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手动工具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388177" y="2563126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电动工具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215432" y="2563126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检测工具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085635" y="3454166"/>
            <a:ext cx="2594530" cy="2609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用手握持，以人力或以人控制的其他动力作用于物体的小型工具。用于手工切削和辅助装修的，我们统称为手动工具。一般这类工具均带有手柄，便于携带。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998132" y="3633982"/>
            <a:ext cx="2430016" cy="2249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以小功率电动机或电磁铁为动力，通过传动机构驱动工作头的一种机械化工具。用手握持操作，我们统称电动工具。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817156" y="3259733"/>
            <a:ext cx="2442662" cy="2968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能够正确选用测量器具和正确测量方法，以对物件进行尺寸型位和误差进行检测，并能根据数据进行处理和判断是否符合要求的，我们统称为检测工具。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755323" y="313492"/>
            <a:ext cx="2672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常见工具的分类</a:t>
            </a:r>
            <a:endParaRPr lang="zh-CN" altLang="en-US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88" b="47103"/>
          <a:stretch>
            <a:fillRect/>
          </a:stretch>
        </p:blipFill>
        <p:spPr>
          <a:xfrm flipV="1">
            <a:off x="1544455" y="3468202"/>
            <a:ext cx="9144000" cy="3402462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2135560" y="1839609"/>
            <a:ext cx="3239790" cy="323979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2430193" y="2159059"/>
            <a:ext cx="2650524" cy="26505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071379" y="2429068"/>
            <a:ext cx="1368152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3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53305" y="2808609"/>
            <a:ext cx="42976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常用手动工具的简介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弧形 9"/>
          <p:cNvSpPr/>
          <p:nvPr/>
        </p:nvSpPr>
        <p:spPr>
          <a:xfrm flipV="1">
            <a:off x="1955540" y="-1827584"/>
            <a:ext cx="8280920" cy="8280920"/>
          </a:xfrm>
          <a:prstGeom prst="arc">
            <a:avLst>
              <a:gd name="adj1" fmla="val 11449552"/>
              <a:gd name="adj2" fmla="val 20957389"/>
            </a:avLst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279576" y="2924374"/>
            <a:ext cx="1152128" cy="11521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053662" y="4076502"/>
            <a:ext cx="1152128" cy="11521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151784" y="4899421"/>
            <a:ext cx="1152128" cy="11521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5519936" y="5157192"/>
            <a:ext cx="1152128" cy="11521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6942348" y="4899421"/>
            <a:ext cx="1152128" cy="11521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8040470" y="4075310"/>
            <a:ext cx="1152128" cy="11521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8760296" y="2924374"/>
            <a:ext cx="1152128" cy="11521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 descr="20091006075541034805"/>
          <p:cNvPicPr>
            <a:picLocks noChangeAspect="1" noChangeArrowheads="1"/>
          </p:cNvPicPr>
          <p:nvPr/>
        </p:nvPicPr>
        <p:blipFill>
          <a:blip r:embed="rId1" cstate="print"/>
          <a:srcRect l="4763" r="25117" b="6480"/>
          <a:stretch>
            <a:fillRect/>
          </a:stretch>
        </p:blipFill>
        <p:spPr bwMode="auto">
          <a:xfrm>
            <a:off x="2335864" y="2980662"/>
            <a:ext cx="1039552" cy="1039552"/>
          </a:xfrm>
          <a:custGeom>
            <a:avLst/>
            <a:gdLst>
              <a:gd name="connsiteX0" fmla="*/ 576064 w 1152128"/>
              <a:gd name="connsiteY0" fmla="*/ 0 h 1152128"/>
              <a:gd name="connsiteX1" fmla="*/ 1152128 w 1152128"/>
              <a:gd name="connsiteY1" fmla="*/ 576064 h 1152128"/>
              <a:gd name="connsiteX2" fmla="*/ 576064 w 1152128"/>
              <a:gd name="connsiteY2" fmla="*/ 1152128 h 1152128"/>
              <a:gd name="connsiteX3" fmla="*/ 0 w 1152128"/>
              <a:gd name="connsiteY3" fmla="*/ 576064 h 1152128"/>
              <a:gd name="connsiteX4" fmla="*/ 576064 w 1152128"/>
              <a:gd name="connsiteY4" fmla="*/ 0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2128" h="1152128">
                <a:moveTo>
                  <a:pt x="576064" y="0"/>
                </a:moveTo>
                <a:cubicBezTo>
                  <a:pt x="894215" y="0"/>
                  <a:pt x="1152128" y="257913"/>
                  <a:pt x="1152128" y="576064"/>
                </a:cubicBezTo>
                <a:cubicBezTo>
                  <a:pt x="1152128" y="894215"/>
                  <a:pt x="894215" y="1152128"/>
                  <a:pt x="576064" y="1152128"/>
                </a:cubicBezTo>
                <a:cubicBezTo>
                  <a:pt x="257913" y="1152128"/>
                  <a:pt x="0" y="894215"/>
                  <a:pt x="0" y="576064"/>
                </a:cubicBezTo>
                <a:cubicBezTo>
                  <a:pt x="0" y="257913"/>
                  <a:pt x="257913" y="0"/>
                  <a:pt x="576064" y="0"/>
                </a:cubicBezTo>
                <a:close/>
              </a:path>
            </a:pathLst>
          </a:custGeom>
          <a:noFill/>
        </p:spPr>
      </p:pic>
      <p:pic>
        <p:nvPicPr>
          <p:cNvPr id="26" name="Picture 10" descr="81928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573506">
            <a:off x="3452171" y="4146402"/>
            <a:ext cx="342449" cy="1051580"/>
          </a:xfrm>
          <a:prstGeom prst="rect">
            <a:avLst/>
          </a:prstGeom>
          <a:noFill/>
        </p:spPr>
      </p:pic>
      <p:pic>
        <p:nvPicPr>
          <p:cNvPr id="28" name="Picture 12" descr="b_090312100056"/>
          <p:cNvPicPr>
            <a:picLocks noChangeAspect="1" noChangeArrowheads="1"/>
          </p:cNvPicPr>
          <p:nvPr/>
        </p:nvPicPr>
        <p:blipFill>
          <a:blip r:embed="rId3" cstate="print"/>
          <a:srcRect t="6203" b="28668"/>
          <a:stretch>
            <a:fillRect/>
          </a:stretch>
        </p:blipFill>
        <p:spPr bwMode="auto">
          <a:xfrm rot="3433265">
            <a:off x="4296180" y="5186052"/>
            <a:ext cx="1052482" cy="547999"/>
          </a:xfrm>
          <a:prstGeom prst="rect">
            <a:avLst/>
          </a:prstGeom>
          <a:noFill/>
        </p:spPr>
      </p:pic>
      <p:pic>
        <p:nvPicPr>
          <p:cNvPr id="29" name="Picture 11" descr="b25d99016f4db6f8267fb5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1944" y="5373216"/>
            <a:ext cx="1079550" cy="799464"/>
          </a:xfrm>
          <a:prstGeom prst="rect">
            <a:avLst/>
          </a:prstGeom>
          <a:noFill/>
        </p:spPr>
      </p:pic>
      <p:pic>
        <p:nvPicPr>
          <p:cNvPr id="30" name="Picture 6" descr="2008949584587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838320">
            <a:off x="6805563" y="5013806"/>
            <a:ext cx="1313167" cy="923357"/>
          </a:xfrm>
          <a:prstGeom prst="rect">
            <a:avLst/>
          </a:prstGeom>
          <a:noFill/>
        </p:spPr>
      </p:pic>
      <p:pic>
        <p:nvPicPr>
          <p:cNvPr id="31" name="Picture 7" descr="1242863598628499042"/>
          <p:cNvPicPr>
            <a:picLocks noChangeAspect="1" noChangeArrowheads="1"/>
          </p:cNvPicPr>
          <p:nvPr/>
        </p:nvPicPr>
        <p:blipFill>
          <a:blip r:embed="rId6" cstate="print"/>
          <a:srcRect t="24882" b="25355"/>
          <a:stretch>
            <a:fillRect/>
          </a:stretch>
        </p:blipFill>
        <p:spPr bwMode="auto">
          <a:xfrm>
            <a:off x="8094476" y="4390186"/>
            <a:ext cx="1062638" cy="479035"/>
          </a:xfrm>
          <a:prstGeom prst="rect">
            <a:avLst/>
          </a:prstGeom>
          <a:noFill/>
        </p:spPr>
      </p:pic>
      <p:pic>
        <p:nvPicPr>
          <p:cNvPr id="32" name="Picture 14" descr="2008122771229780501984"/>
          <p:cNvPicPr>
            <a:picLocks noChangeAspect="1" noChangeArrowheads="1"/>
          </p:cNvPicPr>
          <p:nvPr/>
        </p:nvPicPr>
        <p:blipFill>
          <a:blip r:embed="rId7" cstate="print"/>
          <a:srcRect b="24647"/>
          <a:stretch>
            <a:fillRect/>
          </a:stretch>
        </p:blipFill>
        <p:spPr bwMode="auto">
          <a:xfrm rot="2204804">
            <a:off x="8862755" y="3111713"/>
            <a:ext cx="1076593" cy="601377"/>
          </a:xfrm>
          <a:prstGeom prst="rect">
            <a:avLst/>
          </a:prstGeom>
          <a:noFill/>
        </p:spPr>
      </p:pic>
      <p:sp>
        <p:nvSpPr>
          <p:cNvPr id="33" name="Rectangle 2"/>
          <p:cNvSpPr txBox="1">
            <a:spLocks noRot="1" noChangeArrowheads="1"/>
          </p:cNvSpPr>
          <p:nvPr/>
        </p:nvSpPr>
        <p:spPr>
          <a:xfrm>
            <a:off x="3040071" y="2590099"/>
            <a:ext cx="1357290" cy="33748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lvl="0" fontAlgn="auto">
              <a:spcAft>
                <a:spcPts val="0"/>
              </a:spcAft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圆头锤 </a:t>
            </a:r>
            <a:b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Rectangle 3"/>
          <p:cNvSpPr txBox="1">
            <a:spLocks noRot="1" noChangeArrowheads="1"/>
          </p:cNvSpPr>
          <p:nvPr/>
        </p:nvSpPr>
        <p:spPr>
          <a:xfrm>
            <a:off x="3613733" y="3757671"/>
            <a:ext cx="1071538" cy="428628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lvl="0" fontAlgn="auto">
              <a:spcAft>
                <a:spcPts val="0"/>
              </a:spcAft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羊角锤</a:t>
            </a:r>
            <a:endParaRPr lang="zh-CN" altLang="en-US" dirty="0"/>
          </a:p>
        </p:txBody>
      </p:sp>
      <p:sp>
        <p:nvSpPr>
          <p:cNvPr id="35" name="Rectangle 3"/>
          <p:cNvSpPr txBox="1">
            <a:spLocks noRot="1" noChangeArrowheads="1"/>
          </p:cNvSpPr>
          <p:nvPr/>
        </p:nvSpPr>
        <p:spPr>
          <a:xfrm>
            <a:off x="4559087" y="4473645"/>
            <a:ext cx="1071538" cy="428628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lvl="0" fontAlgn="auto">
              <a:spcAft>
                <a:spcPts val="0"/>
              </a:spcAft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斩口锤</a:t>
            </a:r>
            <a:endParaRPr lang="zh-CN" altLang="en-US" dirty="0"/>
          </a:p>
        </p:txBody>
      </p:sp>
      <p:sp>
        <p:nvSpPr>
          <p:cNvPr id="36" name="Rectangle 2"/>
          <p:cNvSpPr txBox="1">
            <a:spLocks noRot="1" noChangeArrowheads="1"/>
          </p:cNvSpPr>
          <p:nvPr/>
        </p:nvSpPr>
        <p:spPr>
          <a:xfrm>
            <a:off x="5547563" y="4742664"/>
            <a:ext cx="1127598" cy="3483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lvl="0" fontAlgn="auto">
              <a:spcAft>
                <a:spcPts val="0"/>
              </a:spcAft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/>
              <a:t>钢丝钳</a:t>
            </a:r>
            <a:br>
              <a:rPr lang="zh-CN" altLang="en-US" dirty="0"/>
            </a:br>
            <a:r>
              <a:rPr lang="zh-CN" altLang="en-US" dirty="0"/>
              <a:t> </a:t>
            </a:r>
            <a:endParaRPr lang="zh-CN" altLang="en-US" dirty="0"/>
          </a:p>
        </p:txBody>
      </p:sp>
      <p:sp>
        <p:nvSpPr>
          <p:cNvPr id="37" name="Rectangle 2"/>
          <p:cNvSpPr txBox="1">
            <a:spLocks noRot="1" noChangeArrowheads="1"/>
          </p:cNvSpPr>
          <p:nvPr/>
        </p:nvSpPr>
        <p:spPr>
          <a:xfrm>
            <a:off x="6635747" y="4522336"/>
            <a:ext cx="1357290" cy="57150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lvl="0" fontAlgn="auto">
              <a:spcAft>
                <a:spcPts val="0"/>
              </a:spcAft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鲤鱼钳</a:t>
            </a:r>
            <a:br>
              <a:rPr lang="zh-CN" altLang="en-US" dirty="0"/>
            </a:br>
            <a:br>
              <a:rPr lang="zh-CN" altLang="en-US" dirty="0"/>
            </a:br>
            <a:br>
              <a:rPr lang="zh-CN" altLang="en-US" dirty="0"/>
            </a:br>
            <a:r>
              <a:rPr lang="zh-CN" altLang="en-US" dirty="0"/>
              <a:t> </a:t>
            </a:r>
            <a:endParaRPr lang="zh-CN" altLang="en-US" dirty="0"/>
          </a:p>
        </p:txBody>
      </p:sp>
      <p:sp>
        <p:nvSpPr>
          <p:cNvPr id="38" name="Rectangle 2"/>
          <p:cNvSpPr txBox="1">
            <a:spLocks noRot="1" noChangeArrowheads="1"/>
          </p:cNvSpPr>
          <p:nvPr/>
        </p:nvSpPr>
        <p:spPr>
          <a:xfrm>
            <a:off x="7513629" y="3770153"/>
            <a:ext cx="1357290" cy="57150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lvl="0" fontAlgn="auto">
              <a:spcAft>
                <a:spcPts val="0"/>
              </a:spcAft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尖嘴钳</a:t>
            </a:r>
            <a:br>
              <a:rPr lang="zh-CN" altLang="en-US" dirty="0"/>
            </a:br>
            <a:br>
              <a:rPr lang="zh-CN" altLang="en-US" dirty="0"/>
            </a:br>
            <a:br>
              <a:rPr lang="zh-CN" altLang="en-US" dirty="0"/>
            </a:br>
            <a:r>
              <a:rPr lang="zh-CN" altLang="en-US" dirty="0"/>
              <a:t> </a:t>
            </a:r>
            <a:endParaRPr lang="zh-CN" altLang="en-US" dirty="0"/>
          </a:p>
        </p:txBody>
      </p:sp>
      <p:sp>
        <p:nvSpPr>
          <p:cNvPr id="39" name="Rectangle 2"/>
          <p:cNvSpPr txBox="1">
            <a:spLocks noRot="1" noChangeArrowheads="1"/>
          </p:cNvSpPr>
          <p:nvPr/>
        </p:nvSpPr>
        <p:spPr>
          <a:xfrm>
            <a:off x="8228669" y="2611457"/>
            <a:ext cx="1357290" cy="36920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lvl="0" fontAlgn="auto">
              <a:spcAft>
                <a:spcPts val="0"/>
              </a:spcAft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卡簧钳</a:t>
            </a:r>
            <a:br>
              <a:rPr lang="zh-CN" altLang="en-US" dirty="0"/>
            </a:br>
            <a:br>
              <a:rPr lang="zh-CN" altLang="en-US" dirty="0"/>
            </a:br>
            <a:r>
              <a:rPr lang="zh-CN" altLang="en-US" dirty="0"/>
              <a:t> </a:t>
            </a:r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4964287" y="332656"/>
            <a:ext cx="23164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手动工具介绍</a:t>
            </a:r>
            <a:endParaRPr lang="zh-CN" altLang="en-US" sz="2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Rectangle 26"/>
          <p:cNvSpPr txBox="1">
            <a:spLocks noRot="1" noChangeArrowheads="1"/>
          </p:cNvSpPr>
          <p:nvPr/>
        </p:nvSpPr>
        <p:spPr>
          <a:xfrm>
            <a:off x="2348042" y="1551464"/>
            <a:ext cx="7526640" cy="470379"/>
          </a:xfrm>
          <a:prstGeom prst="rect">
            <a:avLst/>
          </a:prstGeom>
        </p:spPr>
        <p:txBody>
          <a:bodyPr/>
          <a:lstStyle/>
          <a:p>
            <a:pPr lvl="0" algn="ctr" fontAlgn="auto">
              <a:spcAft>
                <a:spcPts val="0"/>
              </a:spcAft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常见的手工工具有锤子、锉子、钳子、改锥、扳手和金刚石等。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119933362362724640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057216" y="5380146"/>
            <a:ext cx="1373802" cy="809992"/>
          </a:xfrm>
          <a:prstGeom prst="rect">
            <a:avLst/>
          </a:prstGeom>
          <a:noFill/>
        </p:spPr>
      </p:pic>
      <p:pic>
        <p:nvPicPr>
          <p:cNvPr id="9" name="Picture 6" descr="gk_pro_2424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9186" y="3820908"/>
            <a:ext cx="1222326" cy="794445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5115561" y="332656"/>
            <a:ext cx="19608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扳手的类别</a:t>
            </a:r>
            <a:endParaRPr lang="zh-CN" altLang="en-US" sz="2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3863752" y="5013176"/>
            <a:ext cx="6152718" cy="8102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一端与单头呆扳手相同，另一端与梅花扳手相同，两端拧转相同规格的螺栓或螺母。又叫棘轮扳手。</a:t>
            </a:r>
            <a:endParaRPr lang="zh-CN" altLang="en-US" dirty="0"/>
          </a:p>
        </p:txBody>
      </p:sp>
      <p:pic>
        <p:nvPicPr>
          <p:cNvPr id="4" name="Picture 4" descr="]T810[ZWG4[F@)EGIWQ_Q)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54026">
            <a:off x="1925875" y="2420564"/>
            <a:ext cx="1494017" cy="461108"/>
          </a:xfrm>
          <a:prstGeom prst="rect">
            <a:avLst/>
          </a:prstGeom>
          <a:noFill/>
        </p:spPr>
      </p:pic>
      <p:sp>
        <p:nvSpPr>
          <p:cNvPr id="5" name="椭圆 4"/>
          <p:cNvSpPr/>
          <p:nvPr/>
        </p:nvSpPr>
        <p:spPr>
          <a:xfrm>
            <a:off x="1952803" y="1931040"/>
            <a:ext cx="1440160" cy="144016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960269" y="3498051"/>
            <a:ext cx="1440160" cy="144016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960269" y="5065062"/>
            <a:ext cx="1440160" cy="144016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3431018" y="1803862"/>
            <a:ext cx="3409950" cy="666750"/>
          </a:xfrm>
          <a:custGeom>
            <a:avLst/>
            <a:gdLst>
              <a:gd name="connsiteX0" fmla="*/ 0 w 3409950"/>
              <a:gd name="connsiteY0" fmla="*/ 666750 h 666750"/>
              <a:gd name="connsiteX1" fmla="*/ 438150 w 3409950"/>
              <a:gd name="connsiteY1" fmla="*/ 0 h 666750"/>
              <a:gd name="connsiteX2" fmla="*/ 3409950 w 3409950"/>
              <a:gd name="connsiteY2" fmla="*/ 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09950" h="666750">
                <a:moveTo>
                  <a:pt x="0" y="666750"/>
                </a:moveTo>
                <a:lnTo>
                  <a:pt x="438150" y="0"/>
                </a:lnTo>
                <a:lnTo>
                  <a:pt x="3409950" y="0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308072" y="2435317"/>
            <a:ext cx="184713" cy="18471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658939" y="1403752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呆扳手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863752" y="1941229"/>
            <a:ext cx="6152718" cy="810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fontAlgn="auto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一端或两端制有固定尺寸的开  口 ，用以拧转一定尺寸的螺母或螺栓 又称叉扳手。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3408192" y="3318851"/>
            <a:ext cx="3409950" cy="666750"/>
          </a:xfrm>
          <a:custGeom>
            <a:avLst/>
            <a:gdLst>
              <a:gd name="connsiteX0" fmla="*/ 0 w 3409950"/>
              <a:gd name="connsiteY0" fmla="*/ 666750 h 666750"/>
              <a:gd name="connsiteX1" fmla="*/ 438150 w 3409950"/>
              <a:gd name="connsiteY1" fmla="*/ 0 h 666750"/>
              <a:gd name="connsiteX2" fmla="*/ 3409950 w 3409950"/>
              <a:gd name="connsiteY2" fmla="*/ 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09950" h="666750">
                <a:moveTo>
                  <a:pt x="0" y="666750"/>
                </a:moveTo>
                <a:lnTo>
                  <a:pt x="438150" y="0"/>
                </a:lnTo>
                <a:lnTo>
                  <a:pt x="3409950" y="0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285246" y="3950306"/>
            <a:ext cx="184713" cy="18471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658939" y="291874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梅花扳手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863752" y="3348258"/>
            <a:ext cx="6152718" cy="810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两端具有带六角孔或十二角孔的工作端，适用于工作空间狭小，不能使用普通扳手的场合 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3431018" y="4790360"/>
            <a:ext cx="3409950" cy="666750"/>
          </a:xfrm>
          <a:custGeom>
            <a:avLst/>
            <a:gdLst>
              <a:gd name="connsiteX0" fmla="*/ 0 w 3409950"/>
              <a:gd name="connsiteY0" fmla="*/ 666750 h 666750"/>
              <a:gd name="connsiteX1" fmla="*/ 438150 w 3409950"/>
              <a:gd name="connsiteY1" fmla="*/ 0 h 666750"/>
              <a:gd name="connsiteX2" fmla="*/ 3409950 w 3409950"/>
              <a:gd name="connsiteY2" fmla="*/ 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09950" h="666750">
                <a:moveTo>
                  <a:pt x="0" y="666750"/>
                </a:moveTo>
                <a:lnTo>
                  <a:pt x="438150" y="0"/>
                </a:lnTo>
                <a:lnTo>
                  <a:pt x="3409950" y="0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3308072" y="5421815"/>
            <a:ext cx="184713" cy="18471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658939" y="435705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两用扳手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ictures.dfic.cn/thumbs/imagemore/imgs/2015/0305/9a00124068/jpg/icpress_dfic/11983024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" t="15565" r="4764"/>
          <a:stretch>
            <a:fillRect/>
          </a:stretch>
        </p:blipFill>
        <p:spPr bwMode="auto">
          <a:xfrm>
            <a:off x="1531466" y="1350821"/>
            <a:ext cx="9136534" cy="550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 noChangeArrowheads="1"/>
          </p:cNvSpPr>
          <p:nvPr/>
        </p:nvSpPr>
        <p:spPr bwMode="auto">
          <a:xfrm>
            <a:off x="3870961" y="404664"/>
            <a:ext cx="4450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仿宋_GB2312" pitchFamily="49" charset="-122"/>
              </a:rPr>
              <a:t>扳手和螺丝刀也会导致伤害</a:t>
            </a:r>
            <a:endParaRPr lang="zh-CN" altLang="en-US" sz="2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仿宋_GB2312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31466" y="1350821"/>
            <a:ext cx="9136534" cy="5507179"/>
          </a:xfrm>
          <a:prstGeom prst="rect">
            <a:avLst/>
          </a:prstGeom>
          <a:solidFill>
            <a:schemeClr val="tx2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919536" y="1253073"/>
            <a:ext cx="8496944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扳手和螺丝刀也会引起许多伤害。和螺丝刀一起使用常常导致“滑边”问题。为了防止这个问题，确保你使用的刀片适合你使用的螺丝刀。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扳手和老虎钳也会滑边，使用的时候要确保它的松紧程度适合。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对于较轻的工作使用活动扳手，如其他情况，在给扳手加力之前，一定要给扳手定好位。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在使用板钳的时候，向哪个方向旋转也很重要，你应该：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站好位置，保持身体最大平衡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朝自己站的这个方向用力，而不是相反的方向用力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不要使用加力棒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为拧开难拧的螺帽，不要使用榔头去敲打扳手或老虎钳的手柄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TEMPLATE_SUBCATEGORY" val="0"/>
  <p:tag name="KSO_WM_TEMPLATE_COLOR_TYPE" val="1"/>
  <p:tag name="KSO_WM_TEMPLATE_MASTER_THUMB_INDEX" val="12"/>
  <p:tag name="KSO_WM_TEMPLATE_THUMBS_INDEX" val="1、4、10、12、15、18、21、24、27、29、34"/>
  <p:tag name="KSO_WM_TAG_VERSION" val="1.0"/>
  <p:tag name="KSO_WM_BEAUTIFY_FLAG" val="#wm#"/>
  <p:tag name="KSO_WM_TEMPLATE_CATEGORY" val="custom"/>
  <p:tag name="KSO_WM_TEMPLATE_INDEX" val="20203621"/>
  <p:tag name="KSO_WM_TEMPLATE_MASTER_TYPE" val="1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产品发布会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1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154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55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6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8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15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SPECIAL_SOURCE" val="bdnull"/>
</p:tagLst>
</file>

<file path=ppt/tags/tag162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63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4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65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66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67.xml><?xml version="1.0" encoding="utf-8"?>
<p:tagLst xmlns:p="http://schemas.openxmlformats.org/presentationml/2006/main">
  <p:tag name="COMMONDATA" val="eyJoZGlkIjoiOWY5ZWEzYzcyMGNiNDA0ZDcxNDhjZjNlMDk5Y2ViZTIifQ=="/>
  <p:tag name="commondata" val="eyJoZGlkIjoiMmU4YWI0YWE3YWNmZGVjNjMyYTRjYTFjMTc3YzAyZGIifQ==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/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">
      <a:dk1>
        <a:srgbClr val="000000"/>
      </a:dk1>
      <a:lt1>
        <a:srgbClr val="FFFFFF"/>
      </a:lt1>
      <a:dk2>
        <a:srgbClr val="E6EFE9"/>
      </a:dk2>
      <a:lt2>
        <a:srgbClr val="FFFFFF"/>
      </a:lt2>
      <a:accent1>
        <a:srgbClr val="74BE8B"/>
      </a:accent1>
      <a:accent2>
        <a:srgbClr val="A4D252"/>
      </a:accent2>
      <a:accent3>
        <a:srgbClr val="C2CD57"/>
      </a:accent3>
      <a:accent4>
        <a:srgbClr val="DACE36"/>
      </a:accent4>
      <a:accent5>
        <a:srgbClr val="E0C252"/>
      </a:accent5>
      <a:accent6>
        <a:srgbClr val="E19C51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2104</Words>
  <Application>WPS 演示</Application>
  <PresentationFormat>全屏显示(4:3)</PresentationFormat>
  <Paragraphs>306</Paragraphs>
  <Slides>27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仿宋_GB2312</vt:lpstr>
      <vt:lpstr>仿宋</vt:lpstr>
      <vt:lpstr>Calibri</vt:lpstr>
      <vt:lpstr>Arial Unicode MS</vt:lpstr>
      <vt:lpstr>隶书</vt:lpstr>
      <vt:lpstr>汉仪旗黑-85S</vt:lpstr>
      <vt:lpstr>黑体</vt:lpstr>
      <vt:lpstr>李旭科毛笔行书</vt:lpstr>
      <vt:lpstr>楷体</vt:lpstr>
      <vt:lpstr>/</vt:lpstr>
      <vt:lpstr>3_Office 主题​​</vt:lpstr>
      <vt:lpstr>《中华人民共和国 安全生产法》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看看强人！你能看出什么问题？</vt:lpstr>
      <vt:lpstr> 正确答案</vt:lpstr>
      <vt:lpstr>看看强人！你能看出什么问题？</vt:lpstr>
      <vt:lpstr>正确答案</vt:lpstr>
      <vt:lpstr>这样做应该吗？</vt:lpstr>
      <vt:lpstr>好！！！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monkeyhappy</cp:lastModifiedBy>
  <cp:revision>3</cp:revision>
  <dcterms:created xsi:type="dcterms:W3CDTF">2022-05-25T01:00:00Z</dcterms:created>
  <dcterms:modified xsi:type="dcterms:W3CDTF">2024-02-21T05:52:11Z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8DDAD97CA8DE4289A0BF81B234350E5E</vt:lpwstr>
  </property>
</Properties>
</file>