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4" r:id="rId4"/>
    <p:sldId id="257" r:id="rId5"/>
    <p:sldId id="258" r:id="rId6"/>
    <p:sldId id="259" r:id="rId7"/>
    <p:sldId id="260" r:id="rId8"/>
    <p:sldId id="261" r:id="rId9"/>
    <p:sldId id="263" r:id="rId10"/>
    <p:sldId id="262" r:id="rId11"/>
    <p:sldId id="279" r:id="rId12"/>
    <p:sldId id="264" r:id="rId13"/>
    <p:sldId id="265" r:id="rId14"/>
    <p:sldId id="266" r:id="rId15"/>
    <p:sldId id="267" r:id="rId16"/>
    <p:sldId id="269" r:id="rId17"/>
    <p:sldId id="268" r:id="rId18"/>
    <p:sldId id="270" r:id="rId19"/>
    <p:sldId id="271" r:id="rId20"/>
    <p:sldId id="272" r:id="rId21"/>
    <p:sldId id="274" r:id="rId22"/>
    <p:sldId id="273" r:id="rId23"/>
    <p:sldId id="275" r:id="rId24"/>
    <p:sldId id="276" r:id="rId25"/>
    <p:sldId id="29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guide id="3" pos="3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372" y="96"/>
      </p:cViewPr>
      <p:guideLst>
        <p:guide orient="horz" pos="2159"/>
        <p:guide pos="3840"/>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C75C36-2F1D-411E-86AB-6E195557AEF0}" type="slidenum">
              <a:rPr lang="zh-CN" altLang="en-US" smtClean="0"/>
            </a:fld>
            <a:endParaRPr lang="zh-CN" altLang="en-US"/>
          </a:p>
        </p:txBody>
      </p:sp>
      <p:sp>
        <p:nvSpPr>
          <p:cNvPr id="325636" name="文本框 2"/>
          <p:cNvSpPr/>
          <p:nvPr userDrawn="1"/>
        </p:nvSpPr>
        <p:spPr>
          <a:xfrm>
            <a:off x="90170" y="4668203"/>
            <a:ext cx="4549775" cy="1954947"/>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8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8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en-US" altLang="zh-CN" sz="3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6" name="文本框 2"/>
          <p:cNvSpPr/>
          <p:nvPr userDrawn="1"/>
        </p:nvSpPr>
        <p:spPr>
          <a:xfrm>
            <a:off x="220980" y="85090"/>
            <a:ext cx="4144010" cy="1418332"/>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3000" dirty="0">
                <a:solidFill>
                  <a:srgbClr val="FF0000"/>
                </a:solidFill>
                <a:latin typeface="方正大标宋简体" panose="02010601030101010101" charset="-122"/>
                <a:ea typeface="方正大标宋简体" panose="02010601030101010101" charset="-122"/>
              </a:rPr>
              <a:t>扫码关注微信公众号</a:t>
            </a:r>
            <a:endParaRPr lang="zh-CN" altLang="en-US" sz="3000" dirty="0">
              <a:solidFill>
                <a:srgbClr val="FF0000"/>
              </a:solidFill>
              <a:latin typeface="方正大标宋简体" panose="02010601030101010101" charset="-122"/>
              <a:ea typeface="方正大标宋简体" panose="02010601030101010101" charset="-122"/>
            </a:endParaRPr>
          </a:p>
          <a:p>
            <a:pPr algn="ctr"/>
            <a:r>
              <a:rPr lang="zh-CN" altLang="en-US" sz="3000" dirty="0">
                <a:solidFill>
                  <a:srgbClr val="0000FF"/>
                </a:solidFill>
                <a:latin typeface="方正大标宋简体" panose="02010601030101010101" charset="-122"/>
                <a:ea typeface="方正大标宋简体" panose="02010601030101010101" charset="-122"/>
              </a:rPr>
              <a:t>“安全生产管理”</a:t>
            </a:r>
            <a:endParaRPr lang="zh-CN" altLang="en-US" sz="3000" dirty="0">
              <a:solidFill>
                <a:srgbClr val="0000FF"/>
              </a:solidFill>
              <a:latin typeface="方正大标宋简体" panose="02010601030101010101" charset="-122"/>
              <a:ea typeface="方正大标宋简体" panose="02010601030101010101" charset="-122"/>
            </a:endParaRPr>
          </a:p>
        </p:txBody>
      </p:sp>
      <p:sp>
        <p:nvSpPr>
          <p:cNvPr id="7" name="文本框 2"/>
          <p:cNvSpPr/>
          <p:nvPr userDrawn="1"/>
        </p:nvSpPr>
        <p:spPr>
          <a:xfrm>
            <a:off x="4639945" y="85090"/>
            <a:ext cx="4220845" cy="1429262"/>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3000" dirty="0">
                <a:solidFill>
                  <a:srgbClr val="FF0000"/>
                </a:solidFill>
                <a:latin typeface="方正大标宋简体" panose="02010601030101010101" charset="-122"/>
                <a:ea typeface="方正大标宋简体" panose="02010601030101010101" charset="-122"/>
              </a:rPr>
              <a:t>扫码添加管理员账号</a:t>
            </a:r>
            <a:endParaRPr lang="zh-CN" altLang="en-US" sz="3000" dirty="0">
              <a:solidFill>
                <a:srgbClr val="FF0000"/>
              </a:solidFill>
              <a:latin typeface="方正大标宋简体" panose="02010601030101010101" charset="-122"/>
              <a:ea typeface="方正大标宋简体" panose="02010601030101010101" charset="-122"/>
            </a:endParaRPr>
          </a:p>
          <a:p>
            <a:pPr algn="ctr"/>
            <a:r>
              <a:rPr lang="zh-CN" altLang="en-US" sz="3000" dirty="0">
                <a:solidFill>
                  <a:srgbClr val="0000FF"/>
                </a:solidFill>
                <a:latin typeface="方正大标宋简体" panose="02010601030101010101" charset="-122"/>
                <a:ea typeface="方正大标宋简体" panose="02010601030101010101" charset="-122"/>
              </a:rPr>
              <a:t>“安全生产管理”</a:t>
            </a:r>
            <a:endParaRPr lang="zh-CN" altLang="en-US" sz="3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90170" y="4659313"/>
            <a:ext cx="4549775" cy="1954947"/>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8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8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8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8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8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en-US" altLang="zh-CN" sz="3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4806950" y="555180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A安全生产管理3.jpgA安全生产管理3"/>
          <p:cNvPicPr>
            <a:picLocks noChangeAspect="1"/>
          </p:cNvPicPr>
          <p:nvPr userDrawn="1"/>
        </p:nvPicPr>
        <p:blipFill>
          <a:blip r:embed="rId2"/>
          <a:srcRect/>
          <a:stretch>
            <a:fillRect/>
          </a:stretch>
        </p:blipFill>
        <p:spPr>
          <a:xfrm>
            <a:off x="5543550" y="1825625"/>
            <a:ext cx="2416810" cy="2416175"/>
          </a:xfrm>
          <a:prstGeom prst="rect">
            <a:avLst/>
          </a:prstGeom>
          <a:noFill/>
          <a:ln w="9525">
            <a:noFill/>
          </a:ln>
        </p:spPr>
      </p:pic>
      <p:pic>
        <p:nvPicPr>
          <p:cNvPr id="13" name="图片 5" descr="公众号二维码（蓝色）"/>
          <p:cNvPicPr>
            <a:picLocks noChangeAspect="1"/>
          </p:cNvPicPr>
          <p:nvPr userDrawn="1"/>
        </p:nvPicPr>
        <p:blipFill>
          <a:blip r:embed="rId3"/>
          <a:stretch>
            <a:fillRect/>
          </a:stretch>
        </p:blipFill>
        <p:spPr>
          <a:xfrm>
            <a:off x="1148080" y="1924685"/>
            <a:ext cx="2290445" cy="2291080"/>
          </a:xfrm>
          <a:prstGeom prst="rect">
            <a:avLst/>
          </a:prstGeom>
          <a:noFill/>
          <a:ln w="9525">
            <a:noFill/>
          </a:ln>
        </p:spPr>
      </p:pic>
      <p:sp>
        <p:nvSpPr>
          <p:cNvPr id="14" name=" 159"/>
          <p:cNvSpPr/>
          <p:nvPr userDrawn="1"/>
        </p:nvSpPr>
        <p:spPr>
          <a:xfrm rot="5400000">
            <a:off x="2088515" y="1592580"/>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6553200" y="1617980"/>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4"/>
          <a:srcRect/>
          <a:stretch>
            <a:fillRect/>
          </a:stretch>
        </p:blipFill>
        <p:spPr>
          <a:xfrm>
            <a:off x="5543550" y="4356735"/>
            <a:ext cx="2416810" cy="24168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E7E16F8-FA75-48DD-BA37-0EC438C9E4B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75C36-2F1D-411E-86AB-6E195557AEF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E16F8-FA75-48DD-BA37-0EC438C9E4B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75C36-2F1D-411E-86AB-6E195557AEF0}" type="slidenum">
              <a:rPr lang="zh-CN" altLang="en-US" smtClean="0"/>
            </a:fld>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4.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24.jpeg"/><Relationship Id="rId4" Type="http://schemas.openxmlformats.org/officeDocument/2006/relationships/tags" Target="../tags/tag19.xml"/><Relationship Id="rId3" Type="http://schemas.openxmlformats.org/officeDocument/2006/relationships/image" Target="../media/image23.jpeg"/><Relationship Id="rId2" Type="http://schemas.openxmlformats.org/officeDocument/2006/relationships/tags" Target="../tags/tag1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任意多边形: 形状 5"/>
          <p:cNvSpPr/>
          <p:nvPr/>
        </p:nvSpPr>
        <p:spPr>
          <a:xfrm>
            <a:off x="0" y="6330950"/>
            <a:ext cx="5245505" cy="232228"/>
          </a:xfrm>
          <a:custGeom>
            <a:avLst/>
            <a:gdLst>
              <a:gd name="connsiteX0" fmla="*/ 0 w 5245505"/>
              <a:gd name="connsiteY0" fmla="*/ 0 h 232228"/>
              <a:gd name="connsiteX1" fmla="*/ 5142032 w 5245505"/>
              <a:gd name="connsiteY1" fmla="*/ 0 h 232228"/>
              <a:gd name="connsiteX2" fmla="*/ 5245505 w 5245505"/>
              <a:gd name="connsiteY2" fmla="*/ 232228 h 232228"/>
              <a:gd name="connsiteX3" fmla="*/ 0 w 5245505"/>
              <a:gd name="connsiteY3" fmla="*/ 232228 h 232228"/>
            </a:gdLst>
            <a:ahLst/>
            <a:cxnLst>
              <a:cxn ang="0">
                <a:pos x="connsiteX0" y="connsiteY0"/>
              </a:cxn>
              <a:cxn ang="0">
                <a:pos x="connsiteX1" y="connsiteY1"/>
              </a:cxn>
              <a:cxn ang="0">
                <a:pos x="connsiteX2" y="connsiteY2"/>
              </a:cxn>
              <a:cxn ang="0">
                <a:pos x="connsiteX3" y="connsiteY3"/>
              </a:cxn>
            </a:cxnLst>
            <a:rect l="l" t="t" r="r" b="b"/>
            <a:pathLst>
              <a:path w="5245505" h="232228">
                <a:moveTo>
                  <a:pt x="0" y="0"/>
                </a:moveTo>
                <a:lnTo>
                  <a:pt x="5142032" y="0"/>
                </a:lnTo>
                <a:lnTo>
                  <a:pt x="5245505" y="232228"/>
                </a:lnTo>
                <a:lnTo>
                  <a:pt x="0" y="23222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nvSpPr>
        <p:spPr>
          <a:xfrm>
            <a:off x="5245505" y="6330950"/>
            <a:ext cx="6946495" cy="232228"/>
          </a:xfrm>
          <a:custGeom>
            <a:avLst/>
            <a:gdLst>
              <a:gd name="connsiteX0" fmla="*/ 0 w 6946495"/>
              <a:gd name="connsiteY0" fmla="*/ 0 h 232228"/>
              <a:gd name="connsiteX1" fmla="*/ 5245505 w 6946495"/>
              <a:gd name="connsiteY1" fmla="*/ 0 h 232228"/>
              <a:gd name="connsiteX2" fmla="*/ 6946495 w 6946495"/>
              <a:gd name="connsiteY2" fmla="*/ 0 h 232228"/>
              <a:gd name="connsiteX3" fmla="*/ 6946495 w 6946495"/>
              <a:gd name="connsiteY3" fmla="*/ 232228 h 232228"/>
              <a:gd name="connsiteX4" fmla="*/ 5245505 w 6946495"/>
              <a:gd name="connsiteY4" fmla="*/ 232228 h 232228"/>
              <a:gd name="connsiteX5" fmla="*/ 103473 w 6946495"/>
              <a:gd name="connsiteY5" fmla="*/ 232228 h 2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495" h="232228">
                <a:moveTo>
                  <a:pt x="0" y="0"/>
                </a:moveTo>
                <a:lnTo>
                  <a:pt x="5245505" y="0"/>
                </a:lnTo>
                <a:lnTo>
                  <a:pt x="6946495" y="0"/>
                </a:lnTo>
                <a:lnTo>
                  <a:pt x="6946495" y="232228"/>
                </a:lnTo>
                <a:lnTo>
                  <a:pt x="5245505" y="232228"/>
                </a:lnTo>
                <a:lnTo>
                  <a:pt x="103473" y="23222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2852" t="16311" r="9953"/>
          <a:stretch>
            <a:fillRect/>
          </a:stretch>
        </p:blipFill>
        <p:spPr>
          <a:xfrm>
            <a:off x="-1" y="4352184"/>
            <a:ext cx="2496457" cy="1802562"/>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15968" b="13412"/>
          <a:stretch>
            <a:fillRect/>
          </a:stretch>
        </p:blipFill>
        <p:spPr>
          <a:xfrm>
            <a:off x="7775200" y="4352184"/>
            <a:ext cx="2622753" cy="1802562"/>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b="13412"/>
          <a:stretch>
            <a:fillRect/>
          </a:stretch>
        </p:blipFill>
        <p:spPr>
          <a:xfrm>
            <a:off x="2622752" y="4352184"/>
            <a:ext cx="3121152" cy="1802562"/>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5419" r="38428" b="13412"/>
          <a:stretch>
            <a:fillRect/>
          </a:stretch>
        </p:blipFill>
        <p:spPr>
          <a:xfrm>
            <a:off x="5883252" y="4352184"/>
            <a:ext cx="1752600" cy="1802562"/>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r="48153" b="7863"/>
          <a:stretch>
            <a:fillRect/>
          </a:stretch>
        </p:blipFill>
        <p:spPr>
          <a:xfrm>
            <a:off x="10498145" y="4355701"/>
            <a:ext cx="1693856" cy="1799045"/>
          </a:xfrm>
          <a:prstGeom prst="rect">
            <a:avLst/>
          </a:prstGeom>
        </p:spPr>
      </p:pic>
      <p:sp>
        <p:nvSpPr>
          <p:cNvPr id="20" name="矩形 19"/>
          <p:cNvSpPr/>
          <p:nvPr/>
        </p:nvSpPr>
        <p:spPr>
          <a:xfrm>
            <a:off x="0" y="4037693"/>
            <a:ext cx="12192000" cy="1161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75198" y="2088094"/>
            <a:ext cx="10241280" cy="1106805"/>
          </a:xfrm>
          <a:prstGeom prst="rect">
            <a:avLst/>
          </a:prstGeom>
        </p:spPr>
        <p:txBody>
          <a:bodyPr wrap="none">
            <a:spAutoFit/>
          </a:bodyPr>
          <a:lstStyle/>
          <a:p>
            <a:pPr algn="r"/>
            <a:r>
              <a:rPr lang="zh-CN" altLang="en-US" sz="6600" b="1" dirty="0">
                <a:solidFill>
                  <a:schemeClr val="accent5">
                    <a:lumMod val="50000"/>
                  </a:schemeClr>
                </a:solidFill>
                <a:latin typeface="微软雅黑" panose="020B0503020204020204" charset="-122"/>
                <a:ea typeface="微软雅黑" panose="020B0503020204020204" charset="-122"/>
                <a:sym typeface="Arial" panose="020B0604020202020204" pitchFamily="34" charset="0"/>
              </a:rPr>
              <a:t>领导</a:t>
            </a:r>
            <a:r>
              <a:rPr lang="zh-CN" altLang="en-US" sz="6600" b="1" dirty="0" smtClean="0">
                <a:solidFill>
                  <a:schemeClr val="accent5">
                    <a:lumMod val="50000"/>
                  </a:schemeClr>
                </a:solidFill>
                <a:latin typeface="微软雅黑" panose="020B0503020204020204" charset="-122"/>
                <a:ea typeface="微软雅黑" panose="020B0503020204020204" charset="-122"/>
                <a:sym typeface="Arial" panose="020B0604020202020204" pitchFamily="34" charset="0"/>
              </a:rPr>
              <a:t>安全生产责任履</a:t>
            </a:r>
            <a:r>
              <a:rPr lang="zh-CN" altLang="en-US" sz="6600" b="1" dirty="0">
                <a:solidFill>
                  <a:schemeClr val="accent5">
                    <a:lumMod val="50000"/>
                  </a:schemeClr>
                </a:solidFill>
                <a:latin typeface="微软雅黑" panose="020B0503020204020204" charset="-122"/>
                <a:ea typeface="微软雅黑" panose="020B0503020204020204" charset="-122"/>
                <a:sym typeface="Arial" panose="020B0604020202020204" pitchFamily="34" charset="0"/>
              </a:rPr>
              <a:t>职培训</a:t>
            </a:r>
            <a:endParaRPr lang="zh-CN" altLang="en-US" sz="6600" b="1" dirty="0">
              <a:solidFill>
                <a:schemeClr val="accent5">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6"/>
            </p:custDataLst>
          </p:nvPr>
        </p:nvSpPr>
        <p:spPr>
          <a:xfrm>
            <a:off x="8295005" y="33583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7"/>
            </p:custDataLst>
          </p:nvPr>
        </p:nvSpPr>
        <p:spPr>
          <a:xfrm>
            <a:off x="2098255" y="313755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8"/>
            </p:custDataLst>
          </p:nvPr>
        </p:nvSpPr>
        <p:spPr>
          <a:xfrm>
            <a:off x="3341370" y="313817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9"/>
            </p:custDataLst>
          </p:nvPr>
        </p:nvSpPr>
        <p:spPr>
          <a:xfrm>
            <a:off x="4584485" y="313755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485900"/>
            <a:ext cx="12192000" cy="15621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964547"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主要领导安全职责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nvSpPr>
        <p:spPr>
          <a:xfrm>
            <a:off x="1384935" y="1728538"/>
            <a:ext cx="7000875" cy="368300"/>
          </a:xfrm>
          <a:prstGeom prst="rect">
            <a:avLst/>
          </a:prstGeom>
        </p:spPr>
        <p:txBody>
          <a:bodyPr wrap="square">
            <a:spAutoFit/>
          </a:bodyPr>
          <a:lstStyle/>
          <a:p>
            <a:pPr algn="just"/>
            <a:r>
              <a:rPr lang="zh-CN" altLang="en-US" b="1" dirty="0">
                <a:solidFill>
                  <a:schemeClr val="bg1"/>
                </a:solidFill>
                <a:latin typeface="微软雅黑" panose="020B0503020204020204" charset="-122"/>
                <a:ea typeface="微软雅黑" panose="020B0503020204020204" charset="-122"/>
                <a:sym typeface="+mn-ea"/>
              </a:rPr>
              <a:t>生产经营单位的安全管理人员主要负有下列职责：</a:t>
            </a:r>
            <a:endParaRPr lang="zh-CN" altLang="en-US"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6543145" y="6217674"/>
            <a:ext cx="5546725" cy="368300"/>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-----摘自《中华人民共和国安全生产法》第二十五条 </a:t>
            </a:r>
            <a:endParaRPr lang="zh-CN" altLang="en-US"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0" y="3226997"/>
            <a:ext cx="12192000" cy="3478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50026" y="3661953"/>
            <a:ext cx="8664575" cy="2609215"/>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charset="-122"/>
                <a:ea typeface="微软雅黑" panose="020B0503020204020204" charset="-122"/>
              </a:rPr>
              <a:t>（一）组织或者参与拟订本单位安全生产规章制度、操作规程和生产安全事故应急救援预案；（二）组织或者参与本单位安全生产教育和培训，如实记录安全生产教育和培训情况；（三）组织开展危险源辨识和评估，督促落实本单位重大危险源的安全管理措施；（四）组织或者参与本单位应急救援演练；（五）检查本单位的安全生产状况，及时排查生产安全事故隐患，提出改进安全生产管理的建议；（六）制止和纠正违章指挥、强令冒险作业、违反操作规程的行为；（七）督促落实本单位安全生产整改措施。</a:t>
            </a:r>
            <a:endParaRPr lang="zh-CN" altLang="en-US"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5589257" y="6298369"/>
            <a:ext cx="5478780" cy="368300"/>
          </a:xfrm>
          <a:prstGeom prst="rect">
            <a:avLst/>
          </a:prstGeom>
        </p:spPr>
        <p:txBody>
          <a:bodyPr wrap="none">
            <a:spAutoFit/>
          </a:bodyPr>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-----摘自《中华人民共和国安全生产法》第二十五条</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385805"/>
            <a:ext cx="3554178"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安全责职责分工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79425" y="2786745"/>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9425" y="3492139"/>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9425" y="4197533"/>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9425" y="4902927"/>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79425" y="5608321"/>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9425" y="6313717"/>
            <a:ext cx="110449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79425" y="1614603"/>
            <a:ext cx="4544834"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生产经营单位主要负责人安全生产职责</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6" name="矩形 15"/>
          <p:cNvSpPr/>
          <p:nvPr/>
        </p:nvSpPr>
        <p:spPr>
          <a:xfrm>
            <a:off x="7366762" y="1614603"/>
            <a:ext cx="1800493"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分管安全领导 </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7" name="矩形 16"/>
          <p:cNvSpPr/>
          <p:nvPr/>
        </p:nvSpPr>
        <p:spPr>
          <a:xfrm>
            <a:off x="9568566" y="1614603"/>
            <a:ext cx="1723549"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分管业务领导</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8" name="矩形 17"/>
          <p:cNvSpPr/>
          <p:nvPr/>
        </p:nvSpPr>
        <p:spPr>
          <a:xfrm>
            <a:off x="479425" y="2350442"/>
            <a:ext cx="364715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建立、健全本单位安全生产责任制</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19" name="矩形 18"/>
          <p:cNvSpPr/>
          <p:nvPr/>
        </p:nvSpPr>
        <p:spPr>
          <a:xfrm>
            <a:off x="479425" y="2996529"/>
            <a:ext cx="4801314"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组织制定本单位安全生产规章制度和操作规程</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0" name="矩形 19"/>
          <p:cNvSpPr/>
          <p:nvPr/>
        </p:nvSpPr>
        <p:spPr>
          <a:xfrm>
            <a:off x="479425" y="3733519"/>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保证本单位安全生产投入的有效实施</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1" name="矩形 20"/>
          <p:cNvSpPr/>
          <p:nvPr/>
        </p:nvSpPr>
        <p:spPr>
          <a:xfrm>
            <a:off x="479425" y="4438914"/>
            <a:ext cx="677771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督促、检查本单位的安全生产工作，及时消除生产安全事故隐患</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2" name="矩形 21"/>
          <p:cNvSpPr/>
          <p:nvPr/>
        </p:nvSpPr>
        <p:spPr>
          <a:xfrm>
            <a:off x="479425" y="5150280"/>
            <a:ext cx="549381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组织制定并实施本单位的生产安全事故应急救援预案</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3" name="矩形 22"/>
          <p:cNvSpPr/>
          <p:nvPr/>
        </p:nvSpPr>
        <p:spPr>
          <a:xfrm>
            <a:off x="479425" y="5856837"/>
            <a:ext cx="318548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及时、如实报告生产安全事故</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4" name="矩形 23"/>
          <p:cNvSpPr/>
          <p:nvPr/>
        </p:nvSpPr>
        <p:spPr>
          <a:xfrm>
            <a:off x="8065425" y="2306998"/>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245674" y="2307148"/>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065425" y="299652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245674" y="299667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065425" y="373351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245674" y="3733669"/>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065425" y="4438912"/>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0245674" y="4439062"/>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065425" y="5150280"/>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245674" y="5150430"/>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065425" y="5856837"/>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245674" y="5856987"/>
            <a:ext cx="369332" cy="369332"/>
          </a:xfrm>
          <a:prstGeom prst="rect">
            <a:avLst/>
          </a:prstGeom>
          <a:noFill/>
          <a:ln w="222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024408" y="2315843"/>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37" name="文本框 36"/>
          <p:cNvSpPr txBox="1"/>
          <p:nvPr/>
        </p:nvSpPr>
        <p:spPr>
          <a:xfrm>
            <a:off x="8024408" y="2996529"/>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38" name="文本框 37"/>
          <p:cNvSpPr txBox="1"/>
          <p:nvPr/>
        </p:nvSpPr>
        <p:spPr>
          <a:xfrm>
            <a:off x="8024408" y="3742745"/>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39" name="文本框 38"/>
          <p:cNvSpPr txBox="1"/>
          <p:nvPr/>
        </p:nvSpPr>
        <p:spPr>
          <a:xfrm>
            <a:off x="8024408" y="4441004"/>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0" name="文本框 39"/>
          <p:cNvSpPr txBox="1"/>
          <p:nvPr/>
        </p:nvSpPr>
        <p:spPr>
          <a:xfrm>
            <a:off x="8024408" y="5173387"/>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1" name="文本框 40"/>
          <p:cNvSpPr txBox="1"/>
          <p:nvPr/>
        </p:nvSpPr>
        <p:spPr>
          <a:xfrm>
            <a:off x="8029312" y="5878780"/>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2" name="文本框 41"/>
          <p:cNvSpPr txBox="1"/>
          <p:nvPr/>
        </p:nvSpPr>
        <p:spPr>
          <a:xfrm>
            <a:off x="10204657" y="3012541"/>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3" name="文本框 42"/>
          <p:cNvSpPr txBox="1"/>
          <p:nvPr/>
        </p:nvSpPr>
        <p:spPr>
          <a:xfrm>
            <a:off x="10204657" y="3744273"/>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4" name="文本框 43"/>
          <p:cNvSpPr txBox="1"/>
          <p:nvPr/>
        </p:nvSpPr>
        <p:spPr>
          <a:xfrm>
            <a:off x="10204657" y="4446197"/>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45" name="文本框 44"/>
          <p:cNvSpPr txBox="1"/>
          <p:nvPr/>
        </p:nvSpPr>
        <p:spPr>
          <a:xfrm>
            <a:off x="10204657" y="5169504"/>
            <a:ext cx="451366" cy="369332"/>
          </a:xfrm>
          <a:prstGeom prst="rect">
            <a:avLst/>
          </a:prstGeom>
          <a:noFill/>
        </p:spPr>
        <p:txBody>
          <a:bodyPr wrap="square" rtlCol="0">
            <a:spAutoFit/>
          </a:bodyPr>
          <a:lstStyle/>
          <a:p>
            <a:pPr algn="ct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964547"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 分管领导具体职责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7" name="矩形 6"/>
          <p:cNvSpPr/>
          <p:nvPr/>
        </p:nvSpPr>
        <p:spPr>
          <a:xfrm>
            <a:off x="624115" y="2177143"/>
            <a:ext cx="5181600" cy="4136571"/>
          </a:xfrm>
          <a:prstGeom prst="rect">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6386285" y="2177142"/>
            <a:ext cx="5181600" cy="4136571"/>
          </a:xfrm>
          <a:prstGeom prst="rect">
            <a:avLst/>
          </a:prstGeom>
          <a:solidFill>
            <a:schemeClr val="bg1"/>
          </a:solidFill>
          <a:ln>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80457" y="1872343"/>
            <a:ext cx="3468915" cy="6425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242627" y="1872343"/>
            <a:ext cx="3468915" cy="6425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30523" y="1993562"/>
            <a:ext cx="3262432"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分管安全生产工作的负责人</a:t>
            </a:r>
            <a:endParaRPr lang="zh-CN" altLang="en-US" sz="2000" b="1"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670939" y="2730604"/>
            <a:ext cx="5181600" cy="336739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是安全生产工作综合监督管理的责任人，对安全生产工作负组织领导和综合监督管理领导责任，协助主要负责人做好安全管理工作</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负责贯彻落实安全生产有关方针政策、法律法规，组织建立安全管理体系</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组织开展安全生产事故的应急救援和调查处理工作  </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指导协调本企业的安全生产监督、检查和考核 </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3" name="矩形 12"/>
          <p:cNvSpPr/>
          <p:nvPr/>
        </p:nvSpPr>
        <p:spPr>
          <a:xfrm>
            <a:off x="6489524" y="2730604"/>
            <a:ext cx="4975120" cy="336739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对其分管范围内的安全生产工作负直接领导责任</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抓好分管范围内的安全生产工作</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支持配合分管安全生产工作负责人的工作  </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分管安全生产的负责人协助主要负责人履行安全生产职责</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其他负责人应当按照各自分工，负责其职责范围内的安全生产工作</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14" name="矩形 13"/>
          <p:cNvSpPr/>
          <p:nvPr/>
        </p:nvSpPr>
        <p:spPr>
          <a:xfrm>
            <a:off x="7602348" y="1968631"/>
            <a:ext cx="2749471"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分管其它工作的负责人</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6154057" y="-40834"/>
            <a:ext cx="5820229" cy="6898834"/>
          </a:xfrm>
          <a:prstGeom prst="parallelogram">
            <a:avLst>
              <a:gd name="adj" fmla="val 8148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179075"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其他管理者职责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72248" y="729931"/>
            <a:ext cx="4609014" cy="6154389"/>
          </a:xfrm>
          <a:prstGeom prst="rect">
            <a:avLst/>
          </a:prstGeom>
        </p:spPr>
      </p:pic>
      <p:sp>
        <p:nvSpPr>
          <p:cNvPr id="9" name="矩形 8"/>
          <p:cNvSpPr/>
          <p:nvPr/>
        </p:nvSpPr>
        <p:spPr>
          <a:xfrm>
            <a:off x="479425" y="1549345"/>
            <a:ext cx="2319866" cy="400110"/>
          </a:xfrm>
          <a:prstGeom prst="rect">
            <a:avLst/>
          </a:prstGeom>
        </p:spPr>
        <p:txBody>
          <a:bodyPr wrap="square">
            <a:spAutoFit/>
          </a:bodyPr>
          <a:lstStyle/>
          <a:p>
            <a:pPr algn="just"/>
            <a:r>
              <a:rPr lang="zh-CN" altLang="en-US" sz="2000" b="1"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工厂厂长（部长）</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
        <p:nvSpPr>
          <p:cNvPr id="10" name="矩形 9"/>
          <p:cNvSpPr/>
          <p:nvPr/>
        </p:nvSpPr>
        <p:spPr>
          <a:xfrm>
            <a:off x="479425" y="1949455"/>
            <a:ext cx="6892824" cy="461389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全面负责本工厂安全生产工作，召开安全会议，开展安全活动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保证法律法规和规章制度的执行，把安全工作列入重要议程</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在专业人员指导下，组织制定安全作业规程、规章制度，并检查执行情况</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组织制定临时生产任务，设备检修等安全预案，落实措施，并负责现场指挥</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组织经常性安全设施，现场隐患的检查治理，不断改善生产条件</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开展对员工的安全教育，负责组织编制、实施安全技术措施</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发生安全事故时及时采取应急措施，并报告上级领导，参与事故调查，落实整改措施</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检查、督促下属履行安全生产职责</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554178"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en-US" altLang="zh-CN"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4 </a:t>
            </a: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二长及员工职责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6" name="矩形 5"/>
          <p:cNvSpPr/>
          <p:nvPr/>
        </p:nvSpPr>
        <p:spPr>
          <a:xfrm>
            <a:off x="479425" y="2098397"/>
            <a:ext cx="5181146" cy="4307404"/>
          </a:xfrm>
          <a:prstGeom prst="rect">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70856" y="1851655"/>
            <a:ext cx="2394858" cy="4934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91231" y="1898342"/>
            <a:ext cx="954107"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班组长</a:t>
            </a:r>
            <a:endParaRPr lang="zh-CN" altLang="en-US" sz="2000" b="1"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740227" y="2679306"/>
            <a:ext cx="4601030" cy="336739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全面负责本班组的安全生产工作</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执行本单位对安全生产的规定和要求</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督促本班组员工遵守安全规章制度和安全操作规程</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规范作业、杜绝三违</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带领班组员工开展隐患排查、自查自改；推行安全自主化管理，保持和改善现场作业环境</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2" name="矩形 11"/>
          <p:cNvSpPr/>
          <p:nvPr/>
        </p:nvSpPr>
        <p:spPr>
          <a:xfrm>
            <a:off x="6531429" y="2082901"/>
            <a:ext cx="5181146" cy="4307404"/>
          </a:xfrm>
          <a:prstGeom prst="rect">
            <a:avLst/>
          </a:prstGeom>
          <a:no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947004" y="1851655"/>
            <a:ext cx="2394858" cy="4934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845404" y="2476274"/>
            <a:ext cx="4606369" cy="378289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对本岗位的安全生产负直接责任</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接受安全生产教育培训，学习安全法律法规，掌握安全操作技能，增强安全保护意识</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遵守有关安全规章制度和操作规程</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遵守劳动纪律，坚持标准化作业</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做好设备、工器具等维护保养，保持作业现场整洁，正确使用、妥善维护、保管各种安全装  置，防护设施、劳防用品</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5" name="矩形 14"/>
          <p:cNvSpPr/>
          <p:nvPr/>
        </p:nvSpPr>
        <p:spPr>
          <a:xfrm>
            <a:off x="7539139" y="1898342"/>
            <a:ext cx="1210588" cy="400110"/>
          </a:xfrm>
          <a:prstGeom prst="rect">
            <a:avLst/>
          </a:prstGeom>
        </p:spPr>
        <p:txBody>
          <a:bodyPr wrap="none">
            <a:spAutoFit/>
          </a:bodyPr>
          <a:lstStyle/>
          <a:p>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岗位人员</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3</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管理者履职方案</a:t>
            </a:r>
            <a:endParaRPr lang="zh-CN" altLang="en-US" sz="54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408657"/>
            <a:ext cx="6016391"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转变安全管理理念和管理方式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b="9736"/>
          <a:stretch>
            <a:fillRect/>
          </a:stretch>
        </p:blipFill>
        <p:spPr>
          <a:xfrm>
            <a:off x="479425" y="1930908"/>
            <a:ext cx="2422018" cy="1458178"/>
          </a:xfrm>
          <a:prstGeom prst="rect">
            <a:avLst/>
          </a:prstGeom>
        </p:spPr>
      </p:pic>
      <p:sp>
        <p:nvSpPr>
          <p:cNvPr id="8" name="矩形 7"/>
          <p:cNvSpPr/>
          <p:nvPr/>
        </p:nvSpPr>
        <p:spPr>
          <a:xfrm>
            <a:off x="3091542" y="1930908"/>
            <a:ext cx="2119086" cy="1498092"/>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38014" y="2332008"/>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宣传</a:t>
            </a:r>
            <a:r>
              <a:rPr lang="zh-CN" altLang="en-US" sz="2800" b="1" dirty="0">
                <a:solidFill>
                  <a:schemeClr val="accent4">
                    <a:lumMod val="75000"/>
                  </a:schemeClr>
                </a:solidFill>
                <a:latin typeface="微软雅黑" panose="020B0503020204020204" charset="-122"/>
                <a:ea typeface="微软雅黑" panose="020B0503020204020204" charset="-122"/>
              </a:rPr>
              <a:t>三</a:t>
            </a:r>
            <a:r>
              <a:rPr lang="zh-CN" altLang="en-US" sz="2000" dirty="0">
                <a:solidFill>
                  <a:schemeClr val="tx1">
                    <a:lumMod val="85000"/>
                    <a:lumOff val="15000"/>
                  </a:schemeClr>
                </a:solidFill>
                <a:latin typeface="微软雅黑" panose="020B0503020204020204" charset="-122"/>
                <a:ea typeface="微软雅黑" panose="020B0503020204020204" charset="-122"/>
              </a:rPr>
              <a:t>个理念</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10" name="矩形 9"/>
          <p:cNvSpPr/>
          <p:nvPr/>
        </p:nvSpPr>
        <p:spPr>
          <a:xfrm>
            <a:off x="5616575" y="2015044"/>
            <a:ext cx="2656568" cy="128990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事故可以控制和避免</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隐患就是事故</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我要安全、我的责任</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r="5770" b="5077"/>
          <a:stretch>
            <a:fillRect/>
          </a:stretch>
        </p:blipFill>
        <p:spPr>
          <a:xfrm>
            <a:off x="479425" y="3991937"/>
            <a:ext cx="2422018" cy="1458178"/>
          </a:xfrm>
          <a:prstGeom prst="rect">
            <a:avLst/>
          </a:prstGeom>
        </p:spPr>
      </p:pic>
      <p:sp>
        <p:nvSpPr>
          <p:cNvPr id="13" name="矩形 12"/>
          <p:cNvSpPr/>
          <p:nvPr/>
        </p:nvSpPr>
        <p:spPr>
          <a:xfrm>
            <a:off x="3091542" y="4002343"/>
            <a:ext cx="2119086" cy="1498092"/>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38014" y="4422065"/>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强化</a:t>
            </a:r>
            <a:r>
              <a:rPr lang="zh-CN" altLang="en-US" sz="2800" b="1" dirty="0">
                <a:solidFill>
                  <a:schemeClr val="accent4">
                    <a:lumMod val="75000"/>
                  </a:schemeClr>
                </a:solidFill>
                <a:latin typeface="微软雅黑" panose="020B0503020204020204" charset="-122"/>
                <a:ea typeface="微软雅黑" panose="020B0503020204020204" charset="-122"/>
              </a:rPr>
              <a:t>二</a:t>
            </a:r>
            <a:r>
              <a:rPr lang="zh-CN" altLang="en-US" sz="2000" dirty="0">
                <a:solidFill>
                  <a:schemeClr val="tx1">
                    <a:lumMod val="85000"/>
                    <a:lumOff val="15000"/>
                  </a:schemeClr>
                </a:solidFill>
                <a:latin typeface="微软雅黑" panose="020B0503020204020204" charset="-122"/>
                <a:ea typeface="微软雅黑" panose="020B0503020204020204" charset="-122"/>
              </a:rPr>
              <a:t>个了解</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15" name="矩形 14"/>
          <p:cNvSpPr/>
          <p:nvPr/>
        </p:nvSpPr>
        <p:spPr>
          <a:xfrm>
            <a:off x="5616574" y="3868323"/>
            <a:ext cx="5965825" cy="170540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充</a:t>
            </a:r>
            <a:r>
              <a:rPr lang="zh-CN" altLang="en-US" dirty="0">
                <a:solidFill>
                  <a:schemeClr val="tx1">
                    <a:lumMod val="85000"/>
                    <a:lumOff val="15000"/>
                  </a:schemeClr>
                </a:solidFill>
                <a:latin typeface="微软雅黑" panose="020B0503020204020204" charset="-122"/>
                <a:ea typeface="微软雅黑" panose="020B0503020204020204" charset="-122"/>
              </a:rPr>
              <a:t>分了解现场安全状态和薄弱环节，加强调查研究、听取现场意见、解决实际问题、追求工作实效</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充分了解员工行为习惯和思想动态，因势利导、扬长避短，调动员工的自主性、积极性</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408657"/>
            <a:ext cx="6016391"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转变安全管理理念和管理方式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b="9040"/>
          <a:stretch>
            <a:fillRect/>
          </a:stretch>
        </p:blipFill>
        <p:spPr>
          <a:xfrm>
            <a:off x="479425" y="1930531"/>
            <a:ext cx="2422018" cy="1469441"/>
          </a:xfrm>
          <a:prstGeom prst="rect">
            <a:avLst/>
          </a:prstGeom>
        </p:spPr>
      </p:pic>
      <p:sp>
        <p:nvSpPr>
          <p:cNvPr id="9" name="矩形 8"/>
          <p:cNvSpPr/>
          <p:nvPr/>
        </p:nvSpPr>
        <p:spPr>
          <a:xfrm>
            <a:off x="3091542" y="1930908"/>
            <a:ext cx="2119086" cy="1469064"/>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3238014" y="2322748"/>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rPr>
              <a:t>推进</a:t>
            </a:r>
            <a:r>
              <a:rPr lang="zh-CN" altLang="en-US" sz="2800" b="1" dirty="0">
                <a:solidFill>
                  <a:schemeClr val="accent4">
                    <a:lumMod val="75000"/>
                  </a:schemeClr>
                </a:solidFill>
                <a:latin typeface="微软雅黑" panose="020B0503020204020204" charset="-122"/>
                <a:ea typeface="微软雅黑" panose="020B0503020204020204" charset="-122"/>
              </a:rPr>
              <a:t>三</a:t>
            </a:r>
            <a:r>
              <a:rPr lang="zh-CN" altLang="en-US" sz="2000" dirty="0">
                <a:solidFill>
                  <a:schemeClr val="tx1">
                    <a:lumMod val="85000"/>
                    <a:lumOff val="15000"/>
                  </a:schemeClr>
                </a:solidFill>
                <a:latin typeface="微软雅黑" panose="020B0503020204020204" charset="-122"/>
                <a:ea typeface="微软雅黑" panose="020B0503020204020204" charset="-122"/>
              </a:rPr>
              <a:t>个转变</a:t>
            </a:r>
            <a:endParaRPr lang="zh-CN" alt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11" name="矩形 10"/>
          <p:cNvSpPr/>
          <p:nvPr/>
        </p:nvSpPr>
        <p:spPr>
          <a:xfrm>
            <a:off x="5639020" y="1988640"/>
            <a:ext cx="4245209" cy="1295163"/>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由</a:t>
            </a:r>
            <a:r>
              <a:rPr lang="zh-CN" altLang="en-US" dirty="0">
                <a:solidFill>
                  <a:schemeClr val="tx1">
                    <a:lumMod val="85000"/>
                    <a:lumOff val="15000"/>
                  </a:schemeClr>
                </a:solidFill>
                <a:latin typeface="微软雅黑" panose="020B0503020204020204" charset="-122"/>
                <a:ea typeface="微软雅黑" panose="020B0503020204020204" charset="-122"/>
              </a:rPr>
              <a:t>管事故向控隐患转变</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由重视制度制定向强化现场执行转变</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charset="-122"/>
                <a:ea typeface="微软雅黑" panose="020B0503020204020204" charset="-122"/>
              </a:rPr>
              <a:t>由职能推进型向自主管理型转变</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13832" r="14398" b="7906"/>
          <a:stretch>
            <a:fillRect/>
          </a:stretch>
        </p:blipFill>
        <p:spPr>
          <a:xfrm>
            <a:off x="479425" y="4024040"/>
            <a:ext cx="2422018" cy="1476975"/>
          </a:xfrm>
          <a:prstGeom prst="rect">
            <a:avLst/>
          </a:prstGeom>
        </p:spPr>
      </p:pic>
      <p:sp>
        <p:nvSpPr>
          <p:cNvPr id="14" name="矩形 13"/>
          <p:cNvSpPr/>
          <p:nvPr/>
        </p:nvSpPr>
        <p:spPr>
          <a:xfrm>
            <a:off x="3091542" y="4024040"/>
            <a:ext cx="2119086" cy="1469064"/>
          </a:xfrm>
          <a:prstGeom prst="rect">
            <a:avLst/>
          </a:prstGeom>
          <a:solidFill>
            <a:schemeClr val="bg1"/>
          </a:solidFill>
          <a:ln w="22225">
            <a:solidFill>
              <a:schemeClr val="accent4">
                <a:lumMod val="75000"/>
              </a:schemeClr>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3238013" y="4387041"/>
            <a:ext cx="1826141" cy="597921"/>
          </a:xfrm>
          <a:prstGeom prst="rect">
            <a:avLst/>
          </a:prstGeom>
        </p:spPr>
        <p:txBody>
          <a:bodyPr wrap="none">
            <a:spAutoFit/>
          </a:bodyPr>
          <a:lstStyle/>
          <a:p>
            <a:pPr>
              <a:lnSpc>
                <a:spcPct val="130000"/>
              </a:lnSpc>
            </a:pPr>
            <a:r>
              <a:rPr lang="zh-CN" altLang="en-US" sz="20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落实</a:t>
            </a:r>
            <a:r>
              <a:rPr lang="zh-CN" altLang="en-US" sz="2800" b="1" dirty="0">
                <a:solidFill>
                  <a:schemeClr val="accent4">
                    <a:lumMod val="75000"/>
                  </a:schemeClr>
                </a:solidFill>
                <a:latin typeface="微软雅黑" panose="020B0503020204020204" charset="-122"/>
                <a:ea typeface="微软雅黑" panose="020B0503020204020204" charset="-122"/>
                <a:sym typeface="Arial" panose="020B0604020202020204" pitchFamily="34" charset="0"/>
              </a:rPr>
              <a:t>七</a:t>
            </a:r>
            <a:r>
              <a:rPr lang="zh-CN" altLang="en-US" sz="20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项措施</a:t>
            </a:r>
            <a:endParaRPr lang="zh-CN" altLang="en-US" sz="20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6" name="矩形 15"/>
          <p:cNvSpPr/>
          <p:nvPr/>
        </p:nvSpPr>
        <p:spPr>
          <a:xfrm>
            <a:off x="5639020" y="4248797"/>
            <a:ext cx="4956409" cy="874407"/>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安全生产 、安全责任、隐患排查、自主管理、班组学习、制度执行、计划落实</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5" y="408657"/>
            <a:ext cx="3143809"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安全履职要素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Group 4"/>
          <p:cNvGraphicFramePr/>
          <p:nvPr>
            <p:custDataLst>
              <p:tags r:id="rId1"/>
            </p:custDataLst>
          </p:nvPr>
        </p:nvGraphicFramePr>
        <p:xfrm>
          <a:off x="2387600" y="1355271"/>
          <a:ext cx="7416800" cy="5230813"/>
        </p:xfrm>
        <a:graphic>
          <a:graphicData uri="http://schemas.openxmlformats.org/drawingml/2006/table">
            <a:tbl>
              <a:tblPr/>
              <a:tblGrid>
                <a:gridCol w="1220787"/>
                <a:gridCol w="2495550"/>
                <a:gridCol w="3700463"/>
              </a:tblGrid>
              <a:tr h="350838">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rPr>
                        <a:t>序号</a:t>
                      </a:r>
                      <a:endPar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75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rPr>
                        <a:t>一级要素</a:t>
                      </a:r>
                      <a:endPar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75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rPr>
                        <a:t>二级要素</a:t>
                      </a:r>
                      <a:endParaRPr kumimoji="0" lang="zh-CN" altLang="zh-CN" sz="1400" b="1" i="0" u="none" strike="noStrike" cap="none" normalizeH="0" baseline="0" dirty="0">
                        <a:ln>
                          <a:noFill/>
                        </a:ln>
                        <a:solidFill>
                          <a:srgbClr val="FFFFFF"/>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lumMod val="75000"/>
                      </a:schemeClr>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rPr>
                        <a:t>1</a:t>
                      </a:r>
                      <a:endPar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安全履职方案</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自身履职方案建立</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7975">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相关管理者履职方案</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marL="90170" marR="90170" marT="46990" marB="4699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rPr>
                        <a:t>2</a:t>
                      </a:r>
                      <a:endPar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安全责任制</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责任制度建设</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责任的分解落实</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rPr>
                        <a:t>3</a:t>
                      </a:r>
                      <a:endParaRPr kumimoji="0" lang="zh-CN" altLang="en-US" sz="1400" b="0" i="0" u="none" strike="noStrike" cap="none" normalizeH="0" baseline="0" dirty="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安全资金投入</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资金投入计划</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资金实际投入</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rPr>
                        <a:t>4</a:t>
                      </a:r>
                      <a:endPar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人力资源投入</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安全管理人员配置</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安全管理人员发展</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6">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rPr>
                        <a:t>5</a:t>
                      </a:r>
                      <a:endPar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6">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领导精力投入</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管理方式转变</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常规工作开展</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微软雅黑" panose="020B0503020204020204" charset="-122"/>
                          <a:ea typeface="微软雅黑" panose="020B0503020204020204" charset="-122"/>
                        </a:rPr>
                        <a:t>安全“五同时</a:t>
                      </a:r>
                      <a:endParaRPr kumimoji="0" lang="zh-CN" altLang="zh-CN"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三项制度实施</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安全活动开展</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应急管理</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0480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rPr>
                        <a:t>6</a:t>
                      </a:r>
                      <a:endParaRPr kumimoji="0" lang="zh-CN" altLang="en-US" sz="1400" b="0" i="0" u="none" strike="noStrike" cap="none" normalizeH="0" baseline="0">
                        <a:ln>
                          <a:noFill/>
                        </a:ln>
                        <a:solidFill>
                          <a:srgbClr val="000000"/>
                        </a:solidFill>
                        <a:effectLst/>
                        <a:latin typeface="微软雅黑" panose="020B0503020204020204" charset="-122"/>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事故管理</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rPr>
                        <a:t>事故的及时上报</a:t>
                      </a:r>
                      <a:endParaRPr kumimoji="0" lang="zh-CN" altLang="zh-CN" sz="1400" b="0" i="0" u="none" strike="noStrike" cap="none" normalizeH="0" baseline="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04800">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rPr>
                        <a:t>事故的四不放过</a:t>
                      </a:r>
                      <a:endParaRPr kumimoji="0" lang="zh-CN" altLang="zh-CN" sz="1400" b="0" i="0" u="none" strike="noStrike" cap="none" normalizeH="0" baseline="0" dirty="0">
                        <a:ln>
                          <a:noFill/>
                        </a:ln>
                        <a:solidFill>
                          <a:srgbClr val="000000"/>
                        </a:solidFill>
                        <a:effectLst/>
                        <a:latin typeface="Calibri" panose="020F0502020204030204" charset="0"/>
                        <a:ea typeface="微软雅黑" panose="020B050302020402020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143809"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 相关要求提示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6" name="矩形 5"/>
          <p:cNvSpPr/>
          <p:nvPr/>
        </p:nvSpPr>
        <p:spPr>
          <a:xfrm>
            <a:off x="479425" y="1419953"/>
            <a:ext cx="6763204" cy="502939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管理者安全履职方案涉及单位主要领导、分管领导及工厂厂长；</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履职方案应以提升现场安全管理能力为主要目的，重心下移、立足现场、解决问题；</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应在调查研究的基础上，结合单位/区域特点，相关管理者亲自制定方案；</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安全履职要从现场改善、健康安全出发，追求实效，避免任何形式主义；</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履职内容要纳入管理者工作计划，要明确目标、进度节点、闭环控制；</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要及时记录、总结、改进，善于发现区域内的亮点与不足，实现持续改进；</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安全、技术管理人员要在专业技术方面给予支撑。</a:t>
            </a:r>
            <a:endParaRPr lang="zh-CN" altLang="en-US" dirty="0">
              <a:latin typeface="微软雅黑" panose="020B0503020204020204" charset="-122"/>
              <a:ea typeface="微软雅黑" panose="020B0503020204020204"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r="55580" b="5093"/>
          <a:stretch>
            <a:fillRect/>
          </a:stretch>
        </p:blipFill>
        <p:spPr>
          <a:xfrm flipH="1">
            <a:off x="7379682" y="0"/>
            <a:ext cx="481231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4</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履职评价的标准</a:t>
            </a:r>
            <a:endParaRPr lang="zh-CN" altLang="en-US" sz="54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14921" y="0"/>
            <a:ext cx="10281979" cy="6858000"/>
          </a:xfrm>
          <a:prstGeom prst="rect">
            <a:avLst/>
          </a:prstGeom>
        </p:spPr>
      </p:pic>
      <p:sp>
        <p:nvSpPr>
          <p:cNvPr id="4" name="矩形 3"/>
          <p:cNvSpPr/>
          <p:nvPr/>
        </p:nvSpPr>
        <p:spPr>
          <a:xfrm>
            <a:off x="479425" y="408657"/>
            <a:ext cx="3143809"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履职评价办法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9425" y="1339136"/>
            <a:ext cx="6492875" cy="46138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安工部拟订领导履职评价标准，并在一季度发到各子公司，听取相关人员意见；</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安工部将组织相关人员开展评价，两次/年（6、11）；若无法按时完成，将考虑请外单位专家到现场指导评价工作；</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评价结果将在公司安委会会议上报告，会议将提出整改要求；</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针对不合格者，将组织再培训；同时，将评价结果纳入个人和单位年度安全绩效；</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评价结果分级：优秀≥90分、良好≥80分、合格≥70分、待整改＜70分；</a:t>
            </a:r>
            <a:endParaRPr lang="zh-CN" altLang="en-US" dirty="0">
              <a:latin typeface="微软雅黑" panose="020B0503020204020204" charset="-122"/>
              <a:ea typeface="微软雅黑" panose="020B0503020204020204" charset="-122"/>
            </a:endParaRPr>
          </a:p>
          <a:p>
            <a:pPr marL="342900" indent="-342900" algn="just">
              <a:lnSpc>
                <a:spcPct val="150000"/>
              </a:lnSpc>
              <a:buFont typeface="Wingdings" panose="05000000000000000000" pitchFamily="2" charset="2"/>
              <a:buChar char="Ø"/>
            </a:pPr>
            <a:r>
              <a:rPr lang="zh-CN" altLang="en-US" dirty="0">
                <a:latin typeface="微软雅黑" panose="020B0503020204020204" charset="-122"/>
                <a:ea typeface="微软雅黑" panose="020B0503020204020204" charset="-122"/>
              </a:rPr>
              <a:t>公司组织开展评价对象是：主要领导、安全分管领导、业务分管领导，若无分管领导，将由主要领导承担其职责。</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5308900" cy="63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履职评价标准（仅供参考）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6" name="Group 4"/>
          <p:cNvGraphicFramePr>
            <a:graphicFrameLocks noGrp="1"/>
          </p:cNvGraphicFramePr>
          <p:nvPr>
            <p:custDataLst>
              <p:tags r:id="rId1"/>
            </p:custDataLst>
          </p:nvPr>
        </p:nvGraphicFramePr>
        <p:xfrm>
          <a:off x="461962" y="1262679"/>
          <a:ext cx="11268076" cy="5313664"/>
        </p:xfrm>
        <a:graphic>
          <a:graphicData uri="http://schemas.openxmlformats.org/drawingml/2006/table">
            <a:tbl>
              <a:tblPr/>
              <a:tblGrid>
                <a:gridCol w="203738"/>
                <a:gridCol w="433697"/>
                <a:gridCol w="825035"/>
                <a:gridCol w="4956258"/>
                <a:gridCol w="1516934"/>
                <a:gridCol w="336873"/>
                <a:gridCol w="522454"/>
                <a:gridCol w="617263"/>
                <a:gridCol w="407474"/>
                <a:gridCol w="748382"/>
                <a:gridCol w="699968"/>
              </a:tblGrid>
              <a:tr h="216360">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序号</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一级要素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二级要素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三级要素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检查要求</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适用范围</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标准分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实得分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检查评价描述</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045">
                <a:tc vMerge="1">
                  <a:tcPr/>
                </a:tc>
                <a:tc vMerge="1">
                  <a:tcPr/>
                </a:tc>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主要领导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分管安全领导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分管业务领导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364879">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安全履职方案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自身履职方案建立</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主要领导、分管领导根据宝钢金属《关于转变安全管理理念和管理方式的工作方案》(以下简称《方案》)的要求,亲自、按时建立履职方案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查方案和现场调查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10</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履职重点内容明确、突出现场安全工作，并体现自身特点，符合《方案》要求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订履职计划和总结，包括主要内容、方式方法、时间节点、工作目标和成效等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查计划和总结</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相关管理者履职方案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帮助相关管理者建立履职方案（如工厂厂长、作业长等）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与厂长、作业长等交流</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3</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检查、推进相关管理者履职方案的有效实施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2044">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2</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安全责任制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责任制度建设</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完善安全生产责任制，充分体现安全生产“一岗双责、党政同责”</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含相关业务部门责任制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3878">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明确和熟知自身安全生产职责，符合相关法律法规和宝钢金属安全生产责任制要求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查责任制，调查测试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责任的分解落实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组织细化各级管理者安全责任制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查制度、记录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组织逐级签订安全生产目标责任书</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查责任书</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定期检查安全责任制的落实情况</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3</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安全资金投入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资金投入计划</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结合本单位安全生产特点，制定年度安全费用预算，符合相关要求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查预算（书面）</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制定安全费用计划，明确具体科目、时间节点、责任人</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资金实际投入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按照计划合理使用费用</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查费用投入清单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76022">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及时做好安全费用分析评价，确保资金投入成效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7023">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4</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人力资源投入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安全管理人员配置</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结合本单位安全生产特点，配备安全管理人员</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查记录，调研</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07193">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根据相关要求，设置安全管理机构</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查记录，调研</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07193">
                <a:tc vMerge="1">
                  <a:tcPr/>
                </a:tc>
                <a:tc vMerge="1">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安全管理人员发展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制定和实施安全管理等相关人员能力提升三年计划及目标</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查计划和实绩记录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34696">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为安全管理等相关人员提供学习、培训的机会，并采取鼓励措施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3045">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rPr>
                        <a:t>安全管理人员岗位待遇和提升不低于同级岗位人员</a:t>
                      </a:r>
                      <a:endPar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查岗级是否明确（书面），查实绩记录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5075986"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履职评价标准（仅供参考）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6" name="Group 4"/>
          <p:cNvGraphicFramePr>
            <a:graphicFrameLocks noGrp="1"/>
          </p:cNvGraphicFramePr>
          <p:nvPr>
            <p:custDataLst>
              <p:tags r:id="rId1"/>
            </p:custDataLst>
          </p:nvPr>
        </p:nvGraphicFramePr>
        <p:xfrm>
          <a:off x="479425" y="1321717"/>
          <a:ext cx="11199812" cy="5127626"/>
        </p:xfrm>
        <a:graphic>
          <a:graphicData uri="http://schemas.openxmlformats.org/drawingml/2006/table">
            <a:tbl>
              <a:tblPr/>
              <a:tblGrid>
                <a:gridCol w="258908"/>
                <a:gridCol w="372181"/>
                <a:gridCol w="687726"/>
                <a:gridCol w="5075009"/>
                <a:gridCol w="1567610"/>
                <a:gridCol w="360045"/>
                <a:gridCol w="533999"/>
                <a:gridCol w="536021"/>
                <a:gridCol w="382295"/>
                <a:gridCol w="659407"/>
                <a:gridCol w="766611"/>
              </a:tblGrid>
              <a:tr h="161925">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序号</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一级要素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二级要素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三级要素</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检查要求</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适用范围</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标准分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实得分</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检查评价描述</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5913">
                <a:tc vMerge="1">
                  <a:tcPr/>
                </a:tc>
                <a:tc vMerge="1">
                  <a:tcPr/>
                </a:tc>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主要领导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分管安全领导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分管业务领导</a:t>
                      </a:r>
                      <a:endParaRPr kumimoji="0" lang="zh-CN" altLang="zh-CN" sz="1000" b="1"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201613">
                <a:tc rowSpan="1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1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领导精力投入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管理方式转变</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深入现场，宣传三个理念、强化两个了解</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问卷调查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10</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推进六个转变（上/本年各3个）、措施七项措施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问卷调查，检查记录、成效评价</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常规工作开展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批阅相关文件对安全管理的指示和要求需明确</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查文件批阅</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日常工作会议对安全工作的布置和要求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会议记录或会议纪要</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安全“五同时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年度安全工作计划的制定、落实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年度安全工作计划充分结合自身特点全面落实宝钢金属安全工作计划和要求</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查计划与落实的内容</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rPr>
                        <a:t>年/季/月度会议，在进行生产经营工作计划、布置、检查、总结、评比的同时，进行安全工作的计划、布置、检查、总结、评比</a:t>
                      </a:r>
                      <a:endParaRPr kumimoji="0" lang="zh-CN" altLang="zh-CN" sz="1000" b="0" i="0" u="none" strike="noStrike" cap="none" normalizeH="0" baseline="0" dirty="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查会议纪要，查纪要的落实</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72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充分体现工作成效、不足之处、改进措施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针对“五同时”工作的成效，在上一条基础上抽查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三项制度实施</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结合自身特点，建立检查、值班、带班制度，明确具体内容、时间安排、周期频次和工作方式                                 </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检查制度文件</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按照三项制度要求严格执行</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查执行情况（记录）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安全活动开展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立足现场，开展安全活动(如定点、对口活动)，明确内容、时间、地点、方式、频度、成效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查记录和对口的现场</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10</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组织并直接参与其他安全活动（如安全月、525、119活动等）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04800">
                <a:tc vMerge="1">
                  <a:tcPr/>
                </a:tc>
                <a:tc vMerge="1">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应急管理</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在组织对危险源进行动态辨识、风险评估、措施落实、检测预警、持续改进等基础上，推进建立、评审事故应急预案</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查应急预案和相关记录，组织领导情况</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6</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组织应急预案演练计划，直接参与预案演练</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查计划和实绩记录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6</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事故管理</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事故的及时上报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按照相关法律法规和宝钢金属相关制度要求，及时进行事故报告</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6</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按照要求报告后续的变化信息</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针对事故单位查记录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row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事故的四不放过</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组织开展事故处理和调查</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按照相关规定，对事故做到四不放过</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cPr/>
                </a:tc>
                <a:tc vMerge="1">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对外单位事故的举一反三</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查记录、知晓情况</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57200">
                <a:tc gridSpan="2">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合计</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1524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若无分管领导，由主要领导承担其职责</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r>
                        <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rPr>
                        <a:t>57</a:t>
                      </a:r>
                      <a:endParaRPr kumimoji="0" lang="zh-CN" altLang="zh-CN" sz="1000" b="0" i="0" u="none" strike="noStrike" cap="none" normalizeH="0" baseline="0">
                        <a:ln>
                          <a:noFill/>
                        </a:ln>
                        <a:solidFill>
                          <a:srgbClr val="000000"/>
                        </a:solidFill>
                        <a:effectLst/>
                        <a:latin typeface="微软雅黑" panose="020B0503020204020204" charset="-122"/>
                        <a:ea typeface="微软雅黑" panose="020B0503020204020204" charset="-122"/>
                        <a:sym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eaLnBrk="0" hangingPunct="0">
                        <a:spcBef>
                          <a:spcPct val="20000"/>
                        </a:spcBef>
                        <a:buClr>
                          <a:schemeClr val="hlink"/>
                        </a:buClr>
                        <a:buFont typeface="Wingdings" panose="05000000000000000000" pitchFamily="2" charset="2"/>
                        <a:defRPr sz="2400" b="1">
                          <a:solidFill>
                            <a:schemeClr val="tx1"/>
                          </a:solidFill>
                          <a:latin typeface="Arial" panose="020B0604020202020204" pitchFamily="34" charset="0"/>
                        </a:defRPr>
                      </a:lvl2pPr>
                      <a:lvl3pPr eaLnBrk="0" hangingPunct="0">
                        <a:spcBef>
                          <a:spcPct val="20000"/>
                        </a:spcBef>
                        <a:buClr>
                          <a:schemeClr val="hlink"/>
                        </a:buClr>
                        <a:buFont typeface="Wingdings" panose="05000000000000000000" pitchFamily="2" charset="2"/>
                        <a:defRPr sz="2000" b="1">
                          <a:solidFill>
                            <a:schemeClr val="tx1"/>
                          </a:solidFill>
                          <a:latin typeface="Arial" panose="020B0604020202020204" pitchFamily="34" charset="0"/>
                        </a:defRPr>
                      </a:lvl3pPr>
                      <a:lvl4pPr eaLnBrk="0" hangingPunct="0">
                        <a:spcBef>
                          <a:spcPct val="20000"/>
                        </a:spcBef>
                        <a:buFont typeface="Wingdings" panose="05000000000000000000" pitchFamily="2" charset="2"/>
                        <a:defRPr b="1">
                          <a:solidFill>
                            <a:schemeClr val="tx1"/>
                          </a:solidFill>
                          <a:latin typeface="Arial" panose="020B0604020202020204" pitchFamily="34" charset="0"/>
                        </a:defRPr>
                      </a:lvl4pPr>
                      <a:lvl5pPr eaLnBrk="0" hangingPunct="0">
                        <a:spcBef>
                          <a:spcPct val="20000"/>
                        </a:spcBef>
                        <a:buFont typeface="Wingdings" panose="05000000000000000000" pitchFamily="2" charset="2"/>
                        <a:defRPr b="1">
                          <a:solidFill>
                            <a:schemeClr val="tx1"/>
                          </a:solidFill>
                          <a:latin typeface="Arial" panose="020B0604020202020204" pitchFamily="34" charset="0"/>
                        </a:defRPr>
                      </a:lvl5pPr>
                      <a:lvl6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6pPr>
                      <a:lvl7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7pPr>
                      <a:lvl8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8pPr>
                      <a:lvl9pPr eaLnBrk="0" fontAlgn="base" hangingPunct="0">
                        <a:spcBef>
                          <a:spcPct val="20000"/>
                        </a:spcBef>
                        <a:spcAft>
                          <a:spcPct val="0"/>
                        </a:spcAft>
                        <a:buFont typeface="Wingdings" panose="05000000000000000000" pitchFamily="2" charset="2"/>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pPr>
                      <a:endParaRPr kumimoji="0" lang="zh-CN" altLang="zh-CN" sz="1000" b="1" i="0" u="none" strike="noStrike" cap="none" normalizeH="0" baseline="0" dirty="0">
                        <a:ln>
                          <a:noFill/>
                        </a:ln>
                        <a:solidFill>
                          <a:schemeClr val="tx1"/>
                        </a:solidFill>
                        <a:effectLst/>
                        <a:latin typeface="微软雅黑" panose="020B0503020204020204" charset="-122"/>
                        <a:ea typeface="微软雅黑" panose="020B0503020204020204" charset="-122"/>
                      </a:endParaRPr>
                    </a:p>
                  </a:txBody>
                  <a:tcPr marL="0" marR="0" marT="0" marB="0" anchor="ctr" horzOverflow="overflow">
                    <a:lnL w="635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42250" y="4149090"/>
            <a:ext cx="392938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086" y="910771"/>
            <a:ext cx="11001830" cy="5036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595085" y="0"/>
            <a:ext cx="198845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12801" y="1992070"/>
            <a:ext cx="1654628" cy="2554545"/>
          </a:xfrm>
          <a:prstGeom prst="rect">
            <a:avLst/>
          </a:prstGeom>
          <a:noFill/>
        </p:spPr>
        <p:txBody>
          <a:bodyPr wrap="square" rtlCol="0">
            <a:spAutoFit/>
          </a:bodyPr>
          <a:lstStyle/>
          <a:p>
            <a:pPr algn="ctr"/>
            <a:r>
              <a:rPr lang="zh-CN" altLang="en-US" sz="8000" dirty="0">
                <a:solidFill>
                  <a:schemeClr val="bg1"/>
                </a:solidFill>
                <a:latin typeface="微软雅黑" panose="020B0503020204020204" charset="-122"/>
                <a:ea typeface="微软雅黑" panose="020B0503020204020204" charset="-122"/>
              </a:rPr>
              <a:t>目</a:t>
            </a:r>
            <a:endParaRPr lang="en-US" altLang="zh-CN" sz="8000" dirty="0">
              <a:solidFill>
                <a:schemeClr val="bg1"/>
              </a:solidFill>
              <a:latin typeface="微软雅黑" panose="020B0503020204020204" charset="-122"/>
              <a:ea typeface="微软雅黑" panose="020B0503020204020204" charset="-122"/>
            </a:endParaRPr>
          </a:p>
          <a:p>
            <a:pPr algn="ctr"/>
            <a:r>
              <a:rPr lang="zh-CN" altLang="en-US" sz="8000" dirty="0">
                <a:solidFill>
                  <a:schemeClr val="bg1"/>
                </a:solidFill>
                <a:latin typeface="微软雅黑" panose="020B0503020204020204" charset="-122"/>
                <a:ea typeface="微软雅黑" panose="020B0503020204020204" charset="-122"/>
              </a:rPr>
              <a:t>录</a:t>
            </a:r>
            <a:endParaRPr lang="zh-CN" altLang="en-US" sz="8000" dirty="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696686" y="4643873"/>
            <a:ext cx="1886857" cy="523220"/>
          </a:xfrm>
          <a:prstGeom prst="rect">
            <a:avLst/>
          </a:prstGeom>
          <a:noFill/>
        </p:spPr>
        <p:txBody>
          <a:bodyPr wrap="square" rtlCol="0">
            <a:spAutoFit/>
          </a:bodyPr>
          <a:lstStyle/>
          <a:p>
            <a:pPr algn="ctr"/>
            <a:r>
              <a:rPr lang="en-US" altLang="zh-CN" sz="2800" dirty="0">
                <a:solidFill>
                  <a:schemeClr val="bg1"/>
                </a:solidFill>
              </a:rPr>
              <a:t>CONTENT</a:t>
            </a:r>
            <a:endParaRPr lang="zh-CN" altLang="en-US" sz="2800" dirty="0">
              <a:solidFill>
                <a:schemeClr val="bg1"/>
              </a:solidFill>
            </a:endParaRPr>
          </a:p>
        </p:txBody>
      </p:sp>
      <p:sp>
        <p:nvSpPr>
          <p:cNvPr id="8" name="矩形 7"/>
          <p:cNvSpPr/>
          <p:nvPr/>
        </p:nvSpPr>
        <p:spPr>
          <a:xfrm>
            <a:off x="4165598" y="1478321"/>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165598" y="2610449"/>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65598" y="3742577"/>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65598" y="4874705"/>
            <a:ext cx="580572" cy="5805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52684" y="1506997"/>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 name="文本框 12"/>
          <p:cNvSpPr txBox="1"/>
          <p:nvPr/>
        </p:nvSpPr>
        <p:spPr>
          <a:xfrm>
            <a:off x="4252684" y="2629794"/>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4" name="文本框 13"/>
          <p:cNvSpPr txBox="1"/>
          <p:nvPr/>
        </p:nvSpPr>
        <p:spPr>
          <a:xfrm>
            <a:off x="4252684" y="3761922"/>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5" name="文本框 14"/>
          <p:cNvSpPr txBox="1"/>
          <p:nvPr/>
        </p:nvSpPr>
        <p:spPr>
          <a:xfrm>
            <a:off x="4252684" y="4897154"/>
            <a:ext cx="4064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6" name="矩形 15"/>
          <p:cNvSpPr/>
          <p:nvPr/>
        </p:nvSpPr>
        <p:spPr>
          <a:xfrm>
            <a:off x="5201385" y="1474118"/>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安全生产责任制</a:t>
            </a:r>
            <a:endPar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7" name="矩形 16"/>
          <p:cNvSpPr/>
          <p:nvPr/>
        </p:nvSpPr>
        <p:spPr>
          <a:xfrm>
            <a:off x="5201384" y="2608347"/>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管理者安全职责</a:t>
            </a:r>
            <a:endPar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8" name="矩形 17"/>
          <p:cNvSpPr/>
          <p:nvPr/>
        </p:nvSpPr>
        <p:spPr>
          <a:xfrm>
            <a:off x="5201383" y="3742576"/>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管理者履职方案</a:t>
            </a:r>
            <a:endPar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9" name="矩形 18"/>
          <p:cNvSpPr/>
          <p:nvPr/>
        </p:nvSpPr>
        <p:spPr>
          <a:xfrm>
            <a:off x="5201382" y="4874705"/>
            <a:ext cx="3057247" cy="584775"/>
          </a:xfrm>
          <a:prstGeom prst="rect">
            <a:avLst/>
          </a:prstGeom>
        </p:spPr>
        <p:txBody>
          <a:bodyPr wrap="none">
            <a:spAutoFit/>
          </a:bodyPr>
          <a:lstStyle/>
          <a:p>
            <a:r>
              <a:rPr lang="zh-CN" altLang="en-US" sz="32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履职评价的标准</a:t>
            </a:r>
            <a:endParaRPr lang="zh-CN" alt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20" name="矩形 19"/>
          <p:cNvSpPr/>
          <p:nvPr/>
        </p:nvSpPr>
        <p:spPr>
          <a:xfrm>
            <a:off x="11488064" y="2717793"/>
            <a:ext cx="101597" cy="14224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1</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7" name="矩形 6"/>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安全生产责任制</a:t>
            </a:r>
            <a:endParaRPr lang="zh-CN" altLang="en-US" sz="5400"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rcRect l="14416" t="6782" r="61868" b="37442"/>
          <a:stretch>
            <a:fillRect/>
          </a:stretch>
        </p:blipFill>
        <p:spPr>
          <a:xfrm>
            <a:off x="4840512" y="3170355"/>
            <a:ext cx="885371" cy="1388817"/>
          </a:xfrm>
          <a:custGeom>
            <a:avLst/>
            <a:gdLst>
              <a:gd name="connsiteX0" fmla="*/ 0 w 885371"/>
              <a:gd name="connsiteY0" fmla="*/ 0 h 1388817"/>
              <a:gd name="connsiteX1" fmla="*/ 442686 w 885371"/>
              <a:gd name="connsiteY1" fmla="*/ 0 h 1388817"/>
              <a:gd name="connsiteX2" fmla="*/ 885371 w 885371"/>
              <a:gd name="connsiteY2" fmla="*/ 694409 h 1388817"/>
              <a:gd name="connsiteX3" fmla="*/ 442686 w 885371"/>
              <a:gd name="connsiteY3" fmla="*/ 1388817 h 1388817"/>
              <a:gd name="connsiteX4" fmla="*/ 0 w 885371"/>
              <a:gd name="connsiteY4" fmla="*/ 1388817 h 1388817"/>
              <a:gd name="connsiteX5" fmla="*/ 442686 w 885371"/>
              <a:gd name="connsiteY5" fmla="*/ 694409 h 13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71" h="1388817">
                <a:moveTo>
                  <a:pt x="0" y="0"/>
                </a:moveTo>
                <a:lnTo>
                  <a:pt x="442686" y="0"/>
                </a:lnTo>
                <a:lnTo>
                  <a:pt x="885371" y="694409"/>
                </a:lnTo>
                <a:lnTo>
                  <a:pt x="442686" y="1388817"/>
                </a:lnTo>
                <a:lnTo>
                  <a:pt x="0" y="1388817"/>
                </a:lnTo>
                <a:lnTo>
                  <a:pt x="442686" y="694409"/>
                </a:lnTo>
                <a:close/>
              </a:path>
            </a:pathLst>
          </a:custGeom>
          <a:ln w="15875">
            <a:solidFill>
              <a:schemeClr val="tx1">
                <a:lumMod val="75000"/>
                <a:lumOff val="25000"/>
              </a:schemeClr>
            </a:solidFill>
          </a:ln>
          <a:effectLst>
            <a:outerShdw blurRad="127000" dist="38100" dir="2700000" algn="tl" rotWithShape="0">
              <a:prstClr val="black">
                <a:alpha val="40000"/>
              </a:prstClr>
            </a:outerShdw>
          </a:effectLst>
        </p:spPr>
      </p:pic>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27"/>
          <p:cNvSpPr txBox="1">
            <a:spLocks noChangeArrowheads="1"/>
          </p:cNvSpPr>
          <p:nvPr/>
        </p:nvSpPr>
        <p:spPr bwMode="auto">
          <a:xfrm>
            <a:off x="483506" y="413337"/>
            <a:ext cx="3540579" cy="63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相关法律法规</a:t>
            </a:r>
            <a:endPar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515" y="1725059"/>
            <a:ext cx="2893314" cy="4329175"/>
          </a:xfrm>
          <a:prstGeom prst="rect">
            <a:avLst/>
          </a:prstGeom>
          <a:effectLst>
            <a:outerShdw blurRad="203200" dist="38100" dir="2700000" algn="tl" rotWithShape="0">
              <a:prstClr val="black">
                <a:alpha val="40000"/>
              </a:prstClr>
            </a:outerShdw>
          </a:effectLst>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50000" t="16644" r="21633" b="16644"/>
          <a:stretch>
            <a:fillRect/>
          </a:stretch>
        </p:blipFill>
        <p:spPr>
          <a:xfrm>
            <a:off x="5653314" y="3170355"/>
            <a:ext cx="885371" cy="1388817"/>
          </a:xfrm>
          <a:custGeom>
            <a:avLst/>
            <a:gdLst>
              <a:gd name="connsiteX0" fmla="*/ 0 w 885371"/>
              <a:gd name="connsiteY0" fmla="*/ 0 h 1388817"/>
              <a:gd name="connsiteX1" fmla="*/ 442686 w 885371"/>
              <a:gd name="connsiteY1" fmla="*/ 0 h 1388817"/>
              <a:gd name="connsiteX2" fmla="*/ 885371 w 885371"/>
              <a:gd name="connsiteY2" fmla="*/ 694409 h 1388817"/>
              <a:gd name="connsiteX3" fmla="*/ 442686 w 885371"/>
              <a:gd name="connsiteY3" fmla="*/ 1388817 h 1388817"/>
              <a:gd name="connsiteX4" fmla="*/ 0 w 885371"/>
              <a:gd name="connsiteY4" fmla="*/ 1388817 h 1388817"/>
              <a:gd name="connsiteX5" fmla="*/ 442686 w 885371"/>
              <a:gd name="connsiteY5" fmla="*/ 694409 h 13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371" h="1388817">
                <a:moveTo>
                  <a:pt x="0" y="0"/>
                </a:moveTo>
                <a:lnTo>
                  <a:pt x="442686" y="0"/>
                </a:lnTo>
                <a:lnTo>
                  <a:pt x="885371" y="694409"/>
                </a:lnTo>
                <a:lnTo>
                  <a:pt x="442686" y="1388817"/>
                </a:lnTo>
                <a:lnTo>
                  <a:pt x="0" y="1388817"/>
                </a:lnTo>
                <a:lnTo>
                  <a:pt x="442686" y="694409"/>
                </a:lnTo>
                <a:close/>
              </a:path>
            </a:pathLst>
          </a:custGeom>
          <a:ln w="15875">
            <a:solidFill>
              <a:schemeClr val="tx1">
                <a:lumMod val="75000"/>
                <a:lumOff val="25000"/>
              </a:schemeClr>
            </a:solidFill>
          </a:ln>
          <a:effectLst>
            <a:outerShdw blurRad="127000" dist="38100" dir="2700000" algn="tl" rotWithShape="0">
              <a:prstClr val="black">
                <a:alpha val="40000"/>
              </a:prstClr>
            </a:outerShdw>
          </a:effectLst>
        </p:spPr>
      </p:pic>
      <p:sp>
        <p:nvSpPr>
          <p:cNvPr id="17" name="矩形 16"/>
          <p:cNvSpPr/>
          <p:nvPr/>
        </p:nvSpPr>
        <p:spPr>
          <a:xfrm>
            <a:off x="7351489" y="2307771"/>
            <a:ext cx="4016827" cy="5080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351488" y="2923611"/>
            <a:ext cx="4016827" cy="508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51487" y="3539451"/>
            <a:ext cx="4016827" cy="5080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51487" y="4155291"/>
            <a:ext cx="4016827" cy="508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51486" y="4771131"/>
            <a:ext cx="4016827" cy="50800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453086" y="2365988"/>
            <a:ext cx="2031325"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安全生产管理方针</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3" name="矩形 22"/>
          <p:cNvSpPr/>
          <p:nvPr/>
        </p:nvSpPr>
        <p:spPr>
          <a:xfrm>
            <a:off x="7453086" y="2967234"/>
            <a:ext cx="3877985"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生产经营单位是安全生产的责任主体</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 name="矩形 23"/>
          <p:cNvSpPr/>
          <p:nvPr/>
        </p:nvSpPr>
        <p:spPr>
          <a:xfrm>
            <a:off x="7453086" y="3618028"/>
            <a:ext cx="2723823"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管生产的同时必须管安全</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5" name="矩形 24"/>
          <p:cNvSpPr/>
          <p:nvPr/>
        </p:nvSpPr>
        <p:spPr>
          <a:xfrm>
            <a:off x="7453086" y="4210686"/>
            <a:ext cx="2492990"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安全生产“一岗双责”</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6" name="矩形 25"/>
          <p:cNvSpPr/>
          <p:nvPr/>
        </p:nvSpPr>
        <p:spPr>
          <a:xfrm>
            <a:off x="7453086" y="4840465"/>
            <a:ext cx="1800493"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安全生产责任制</a:t>
            </a:r>
            <a:endParaRPr lang="zh-CN" altLang="en-US" dirty="0">
              <a:solidFill>
                <a:schemeClr val="bg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021981"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2 安全履职要求</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7" name="直接连接符 6"/>
          <p:cNvCxnSpPr/>
          <p:nvPr/>
        </p:nvCxnSpPr>
        <p:spPr>
          <a:xfrm>
            <a:off x="479425" y="3142331"/>
            <a:ext cx="1085623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79425" y="4847772"/>
            <a:ext cx="10856232"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335657" y="3142331"/>
            <a:ext cx="0" cy="1705441"/>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96999" y="2865515"/>
            <a:ext cx="1777997" cy="5079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207001" y="2891660"/>
            <a:ext cx="1777997" cy="507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017003" y="2891660"/>
            <a:ext cx="1777997" cy="5079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017003" y="4593784"/>
            <a:ext cx="1777997" cy="507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07001" y="4593784"/>
            <a:ext cx="1777997" cy="5079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396998" y="4593784"/>
            <a:ext cx="1777997" cy="507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37182" y="2888345"/>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有责</a:t>
            </a:r>
            <a:endPar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1" name="矩形 20"/>
          <p:cNvSpPr/>
          <p:nvPr/>
        </p:nvSpPr>
        <p:spPr>
          <a:xfrm>
            <a:off x="5708715" y="2945065"/>
            <a:ext cx="774571"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知 责</a:t>
            </a:r>
            <a:endParaRPr lang="zh-CN" altLang="en-US" sz="2000" b="1" dirty="0">
              <a:solidFill>
                <a:schemeClr val="bg1"/>
              </a:solidFill>
              <a:latin typeface="微软雅黑" panose="020B0503020204020204" charset="-122"/>
              <a:ea typeface="微软雅黑" panose="020B0503020204020204" charset="-122"/>
            </a:endParaRPr>
          </a:p>
        </p:txBody>
      </p:sp>
      <p:sp>
        <p:nvSpPr>
          <p:cNvPr id="22" name="矩形 21"/>
          <p:cNvSpPr/>
          <p:nvPr/>
        </p:nvSpPr>
        <p:spPr>
          <a:xfrm>
            <a:off x="9557188" y="2939618"/>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尽责</a:t>
            </a:r>
            <a:endParaRPr lang="zh-CN" altLang="en-US" sz="2000" b="1" dirty="0">
              <a:solidFill>
                <a:schemeClr val="bg1"/>
              </a:solidFill>
              <a:latin typeface="微软雅黑" panose="020B0503020204020204" charset="-122"/>
              <a:ea typeface="微软雅黑" panose="020B0503020204020204" charset="-122"/>
            </a:endParaRPr>
          </a:p>
        </p:txBody>
      </p:sp>
      <p:sp>
        <p:nvSpPr>
          <p:cNvPr id="23" name="矩形 22"/>
          <p:cNvSpPr/>
          <p:nvPr/>
        </p:nvSpPr>
        <p:spPr>
          <a:xfrm>
            <a:off x="9557187" y="4628464"/>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自查</a:t>
            </a:r>
            <a:endParaRPr lang="zh-CN" altLang="en-US" sz="2000" b="1" dirty="0">
              <a:solidFill>
                <a:schemeClr val="bg1"/>
              </a:solidFill>
              <a:latin typeface="微软雅黑" panose="020B0503020204020204" charset="-122"/>
              <a:ea typeface="微软雅黑" panose="020B0503020204020204" charset="-122"/>
            </a:endParaRPr>
          </a:p>
        </p:txBody>
      </p:sp>
      <p:sp>
        <p:nvSpPr>
          <p:cNvPr id="24" name="矩形 23"/>
          <p:cNvSpPr/>
          <p:nvPr/>
        </p:nvSpPr>
        <p:spPr>
          <a:xfrm>
            <a:off x="5747186" y="4628464"/>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监督</a:t>
            </a:r>
            <a:endParaRPr lang="zh-CN" altLang="en-US" sz="2000" b="1" dirty="0">
              <a:solidFill>
                <a:schemeClr val="bg1"/>
              </a:solidFill>
              <a:latin typeface="微软雅黑" panose="020B0503020204020204" charset="-122"/>
              <a:ea typeface="微软雅黑" panose="020B0503020204020204" charset="-122"/>
            </a:endParaRPr>
          </a:p>
        </p:txBody>
      </p:sp>
      <p:sp>
        <p:nvSpPr>
          <p:cNvPr id="25" name="矩形 24"/>
          <p:cNvSpPr/>
          <p:nvPr/>
        </p:nvSpPr>
        <p:spPr>
          <a:xfrm>
            <a:off x="1937181" y="4647716"/>
            <a:ext cx="697627" cy="400110"/>
          </a:xfrm>
          <a:prstGeom prst="rect">
            <a:avLst/>
          </a:prstGeom>
          <a:effectLst/>
        </p:spPr>
        <p:txBody>
          <a:bodyPr wrap="none">
            <a:spAutoFit/>
          </a:bodyPr>
          <a:lstStyle/>
          <a:p>
            <a:pPr algn="ctr" fontAlgn="ctr"/>
            <a:r>
              <a:rPr lang="zh-CN" altLang="en-US" sz="2000" b="1" dirty="0">
                <a:solidFill>
                  <a:schemeClr val="bg1"/>
                </a:solidFill>
                <a:latin typeface="微软雅黑" panose="020B0503020204020204" charset="-122"/>
                <a:ea typeface="微软雅黑" panose="020B0503020204020204" charset="-122"/>
                <a:sym typeface="Arial" panose="020B0604020202020204" pitchFamily="34" charset="0"/>
              </a:rPr>
              <a:t>评价</a:t>
            </a:r>
            <a:endParaRPr lang="zh-CN" altLang="en-US" sz="2000" b="1" dirty="0">
              <a:solidFill>
                <a:schemeClr val="bg1"/>
              </a:solidFill>
              <a:latin typeface="微软雅黑" panose="020B0503020204020204" charset="-122"/>
              <a:ea typeface="微软雅黑" panose="020B0503020204020204" charset="-122"/>
            </a:endParaRPr>
          </a:p>
        </p:txBody>
      </p:sp>
      <p:sp>
        <p:nvSpPr>
          <p:cNvPr id="26" name="矩形 25"/>
          <p:cNvSpPr/>
          <p:nvPr/>
        </p:nvSpPr>
        <p:spPr>
          <a:xfrm>
            <a:off x="1396996" y="1758921"/>
            <a:ext cx="1777995" cy="1061381"/>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建立责任制度</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细化职责</a:t>
            </a:r>
            <a:endParaRPr lang="zh-CN" altLang="en-US" dirty="0">
              <a:solidFill>
                <a:schemeClr val="tx1">
                  <a:lumMod val="85000"/>
                  <a:lumOff val="15000"/>
                </a:schemeClr>
              </a:solidFill>
              <a:latin typeface="微软雅黑" panose="020B0503020204020204" charset="-122"/>
              <a:ea typeface="微软雅黑" panose="020B0503020204020204" charset="-122"/>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明确责任</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27" name="矩形 26"/>
          <p:cNvSpPr/>
          <p:nvPr/>
        </p:nvSpPr>
        <p:spPr>
          <a:xfrm>
            <a:off x="5524494" y="1828227"/>
            <a:ext cx="1143000" cy="1063433"/>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宣传教育</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培训</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自主学习</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8" name="矩形 27"/>
          <p:cNvSpPr/>
          <p:nvPr/>
        </p:nvSpPr>
        <p:spPr>
          <a:xfrm>
            <a:off x="9264651" y="1830759"/>
            <a:ext cx="1282697" cy="1058367"/>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自觉履职</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投入精力</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改进方法</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9" name="矩形 28"/>
          <p:cNvSpPr/>
          <p:nvPr/>
        </p:nvSpPr>
        <p:spPr>
          <a:xfrm>
            <a:off x="9264651" y="5136439"/>
            <a:ext cx="1384298" cy="1061381"/>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自查自改</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追求实效</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PDCA</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0" name="矩形 29"/>
          <p:cNvSpPr/>
          <p:nvPr/>
        </p:nvSpPr>
        <p:spPr>
          <a:xfrm>
            <a:off x="5257794" y="5136439"/>
            <a:ext cx="1676399" cy="1063433"/>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安全管理部门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上级主管部门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政府主管部门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1" name="矩形 30"/>
          <p:cNvSpPr/>
          <p:nvPr/>
        </p:nvSpPr>
        <p:spPr>
          <a:xfrm>
            <a:off x="1457349" y="5136439"/>
            <a:ext cx="1657287" cy="1058367"/>
          </a:xfrm>
          <a:prstGeom prst="rect">
            <a:avLst/>
          </a:prstGeom>
        </p:spPr>
        <p:txBody>
          <a:bodyPr wrap="square">
            <a:spAutoFit/>
          </a:bodyPr>
          <a:lstStyle/>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本单位</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综合评价</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主管部门评价</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2" name="等腰三角形 31"/>
          <p:cNvSpPr/>
          <p:nvPr/>
        </p:nvSpPr>
        <p:spPr>
          <a:xfrm rot="5400000">
            <a:off x="4151171" y="3027754"/>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7961173" y="3028607"/>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7961173" y="4733471"/>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4151170" y="4733472"/>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0800000">
            <a:off x="11295830" y="3880751"/>
            <a:ext cx="79654" cy="228601"/>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424" y="398854"/>
            <a:ext cx="7089775" cy="63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 公司安全责任体系架构（仅供参考）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矩形 4"/>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25600" y="1591468"/>
            <a:ext cx="2689225" cy="519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1387" y="1591467"/>
            <a:ext cx="2689225" cy="5191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877174" y="1591467"/>
            <a:ext cx="2689225" cy="519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08437" y="1650968"/>
            <a:ext cx="1723550" cy="400110"/>
          </a:xfrm>
          <a:prstGeom prst="rect">
            <a:avLst/>
          </a:prstGeom>
        </p:spPr>
        <p:txBody>
          <a:bodyPr wrap="none">
            <a:spAutoFit/>
          </a:bodyPr>
          <a:lstStyle/>
          <a:p>
            <a:pPr algn="ctr" eaLnBrk="0" hangingPunct="0">
              <a:spcBef>
                <a:spcPct val="50000"/>
              </a:spcBef>
            </a:pPr>
            <a:r>
              <a:rPr lang="zh-CN" altLang="en-US" sz="2000" b="1" dirty="0">
                <a:solidFill>
                  <a:schemeClr val="bg1"/>
                </a:solidFill>
                <a:latin typeface="微软雅黑" panose="020B0503020204020204" charset="-122"/>
                <a:ea typeface="微软雅黑" panose="020B0503020204020204" charset="-122"/>
              </a:rPr>
              <a:t>主体责任体系</a:t>
            </a:r>
            <a:endParaRPr lang="zh-CN" altLang="en-US" sz="2000" b="1"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5234224" y="1650968"/>
            <a:ext cx="1723550" cy="400110"/>
          </a:xfrm>
          <a:prstGeom prst="rect">
            <a:avLst/>
          </a:prstGeom>
        </p:spPr>
        <p:txBody>
          <a:bodyPr wrap="none">
            <a:spAutoFit/>
          </a:bodyPr>
          <a:lstStyle/>
          <a:p>
            <a:pPr algn="ctr" eaLnBrk="0" hangingPunct="0">
              <a:spcBef>
                <a:spcPct val="50000"/>
              </a:spcBef>
            </a:pPr>
            <a:r>
              <a:rPr lang="zh-CN" altLang="en-US" sz="2000" b="1" dirty="0">
                <a:solidFill>
                  <a:schemeClr val="bg1"/>
                </a:solidFill>
                <a:latin typeface="微软雅黑" panose="020B0503020204020204" charset="-122"/>
                <a:ea typeface="微软雅黑" panose="020B0503020204020204" charset="-122"/>
              </a:rPr>
              <a:t>管理责任体系</a:t>
            </a:r>
            <a:endParaRPr lang="zh-CN" altLang="en-US" sz="20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8436956" y="1650968"/>
            <a:ext cx="1569660" cy="369332"/>
          </a:xfrm>
          <a:prstGeom prst="rect">
            <a:avLst/>
          </a:prstGeom>
        </p:spPr>
        <p:txBody>
          <a:bodyPr wrap="none">
            <a:spAutoFit/>
          </a:bodyPr>
          <a:lstStyle/>
          <a:p>
            <a:pPr algn="ctr" eaLnBrk="0" hangingPunct="0">
              <a:spcBef>
                <a:spcPct val="50000"/>
              </a:spcBef>
            </a:pPr>
            <a:r>
              <a:rPr lang="zh-CN" altLang="en-US" sz="2000" b="1" dirty="0">
                <a:solidFill>
                  <a:schemeClr val="bg1"/>
                </a:solidFill>
                <a:latin typeface="微软雅黑" panose="020B0503020204020204" charset="-122"/>
                <a:ea typeface="微软雅黑" panose="020B0503020204020204" charset="-122"/>
              </a:rPr>
              <a:t>支持责任体系</a:t>
            </a:r>
            <a:endParaRPr lang="zh-CN" altLang="en-US" sz="2000" b="1"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0" y="2286000"/>
            <a:ext cx="12192000" cy="1409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797332"/>
            <a:ext cx="12192000" cy="30606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9425" y="2329130"/>
            <a:ext cx="441146" cy="1323439"/>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公</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司</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总</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部</a:t>
            </a:r>
            <a:endPar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8" name="矩形 17"/>
          <p:cNvSpPr/>
          <p:nvPr/>
        </p:nvSpPr>
        <p:spPr>
          <a:xfrm>
            <a:off x="1625600" y="2422358"/>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25600" y="3038308"/>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877174" y="2422358"/>
            <a:ext cx="2689225" cy="111125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751387" y="2422358"/>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751387" y="3038308"/>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25600" y="3880477"/>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25600" y="4496427"/>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625600" y="5093359"/>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25600" y="5709309"/>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625599" y="6283654"/>
            <a:ext cx="2689225" cy="4953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751387" y="3880477"/>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751387" y="4496427"/>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751387" y="5093359"/>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751387" y="5709309"/>
            <a:ext cx="2689225" cy="4953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300797" y="2485342"/>
            <a:ext cx="1338828"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企业负责人</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4" name="矩形 33"/>
          <p:cNvSpPr/>
          <p:nvPr/>
        </p:nvSpPr>
        <p:spPr>
          <a:xfrm>
            <a:off x="2031494" y="3093077"/>
            <a:ext cx="180049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安全生产委员会</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5" name="矩形 34"/>
          <p:cNvSpPr/>
          <p:nvPr/>
        </p:nvSpPr>
        <p:spPr>
          <a:xfrm>
            <a:off x="2178616" y="3952850"/>
            <a:ext cx="1569660"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子公司负责人</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36" name="矩形 35"/>
          <p:cNvSpPr/>
          <p:nvPr/>
        </p:nvSpPr>
        <p:spPr>
          <a:xfrm>
            <a:off x="2063199" y="4537400"/>
            <a:ext cx="1800493" cy="409023"/>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下属公司负责人</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7" name="矩形 36"/>
          <p:cNvSpPr/>
          <p:nvPr/>
        </p:nvSpPr>
        <p:spPr>
          <a:xfrm>
            <a:off x="2236323" y="5145050"/>
            <a:ext cx="1454244"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工厂厂/部长</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8" name="矩形 37"/>
          <p:cNvSpPr/>
          <p:nvPr/>
        </p:nvSpPr>
        <p:spPr>
          <a:xfrm>
            <a:off x="1998581" y="5740077"/>
            <a:ext cx="180049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作业长、班组长</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39" name="矩形 38"/>
          <p:cNvSpPr/>
          <p:nvPr/>
        </p:nvSpPr>
        <p:spPr>
          <a:xfrm>
            <a:off x="2377742" y="6349870"/>
            <a:ext cx="1107996"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岗位工人</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0" name="矩形 39"/>
          <p:cNvSpPr/>
          <p:nvPr/>
        </p:nvSpPr>
        <p:spPr>
          <a:xfrm>
            <a:off x="4751387" y="2485340"/>
            <a:ext cx="272382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政府、集团专业监督部门</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1" name="矩形 40"/>
          <p:cNvSpPr/>
          <p:nvPr/>
        </p:nvSpPr>
        <p:spPr>
          <a:xfrm>
            <a:off x="4866803" y="3115109"/>
            <a:ext cx="2492990"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政府、安管部门、工会</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2" name="矩形 41"/>
          <p:cNvSpPr/>
          <p:nvPr/>
        </p:nvSpPr>
        <p:spPr>
          <a:xfrm>
            <a:off x="5685388" y="4577091"/>
            <a:ext cx="87716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安全员</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3" name="矩形 42"/>
          <p:cNvSpPr/>
          <p:nvPr/>
        </p:nvSpPr>
        <p:spPr>
          <a:xfrm>
            <a:off x="5679121" y="5195145"/>
            <a:ext cx="877163"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安全员</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4" name="矩形 43"/>
          <p:cNvSpPr/>
          <p:nvPr/>
        </p:nvSpPr>
        <p:spPr>
          <a:xfrm>
            <a:off x="5542001" y="5772293"/>
            <a:ext cx="1107996"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安全代表</a:t>
            </a:r>
            <a:endPar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45" name="矩形 44"/>
          <p:cNvSpPr/>
          <p:nvPr/>
        </p:nvSpPr>
        <p:spPr>
          <a:xfrm>
            <a:off x="7971395" y="2454834"/>
            <a:ext cx="2480706" cy="1061381"/>
          </a:xfrm>
          <a:prstGeom prst="rect">
            <a:avLst/>
          </a:prstGeom>
        </p:spPr>
        <p:txBody>
          <a:bodyPr wrap="square">
            <a:spAutoFit/>
          </a:bodyPr>
          <a:lstStyle/>
          <a:p>
            <a:pPr algn="just" eaLnBrk="0" hangingPunct="0">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办公室、人力部、财务部、规</a:t>
            </a:r>
            <a:r>
              <a:rPr lang="zh-CN" altLang="en-US" dirty="0">
                <a:solidFill>
                  <a:schemeClr val="tx1">
                    <a:lumMod val="85000"/>
                    <a:lumOff val="15000"/>
                  </a:schemeClr>
                </a:solidFill>
                <a:latin typeface="微软雅黑" panose="020B0503020204020204" charset="-122"/>
                <a:ea typeface="微软雅黑" panose="020B0503020204020204" charset="-122"/>
              </a:rPr>
              <a:t>划部、资产部、</a:t>
            </a:r>
            <a:r>
              <a:rPr lang="zh-CN" altLang="en-US"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工程部</a:t>
            </a:r>
            <a:r>
              <a:rPr lang="zh-CN" altLang="en-US" dirty="0">
                <a:solidFill>
                  <a:schemeClr val="tx1">
                    <a:lumMod val="85000"/>
                    <a:lumOff val="15000"/>
                  </a:schemeClr>
                </a:solidFill>
                <a:latin typeface="微软雅黑" panose="020B0503020204020204" charset="-122"/>
                <a:ea typeface="微软雅黑" panose="020B0503020204020204" charset="-122"/>
              </a:rPr>
              <a:t>等部门</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6" name="矩形 45"/>
          <p:cNvSpPr/>
          <p:nvPr/>
        </p:nvSpPr>
        <p:spPr>
          <a:xfrm>
            <a:off x="8028389" y="4542859"/>
            <a:ext cx="2538010" cy="1061381"/>
          </a:xfrm>
          <a:prstGeom prst="rect">
            <a:avLst/>
          </a:prstGeom>
        </p:spPr>
        <p:txBody>
          <a:bodyPr wrap="square">
            <a:spAutoFit/>
          </a:bodyPr>
          <a:lstStyle/>
          <a:p>
            <a:pPr algn="just" eaLnBrk="0" hangingPunct="0">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设备、技术、设计、销售、采购、人事、财务等部门</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
        <p:nvSpPr>
          <p:cNvPr id="47" name="矩形 46"/>
          <p:cNvSpPr/>
          <p:nvPr/>
        </p:nvSpPr>
        <p:spPr>
          <a:xfrm>
            <a:off x="479424" y="4050393"/>
            <a:ext cx="441146" cy="2554545"/>
          </a:xfrm>
          <a:prstGeom prst="rect">
            <a:avLst/>
          </a:prstGeom>
        </p:spPr>
        <p:txBody>
          <a:bodyPr wrap="none">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子</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公</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司</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及</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下</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属</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公</a:t>
            </a:r>
            <a:endParaRPr lang="en-US" altLang="zh-CN"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r>
              <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司</a:t>
            </a:r>
            <a:endParaRPr lang="zh-CN" altLang="en-US" sz="20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 name="矩形 1"/>
          <p:cNvSpPr/>
          <p:nvPr/>
        </p:nvSpPr>
        <p:spPr>
          <a:xfrm>
            <a:off x="4849505" y="3962350"/>
            <a:ext cx="2492990" cy="369332"/>
          </a:xfrm>
          <a:prstGeom prst="rect">
            <a:avLst/>
          </a:prstGeom>
        </p:spPr>
        <p:txBody>
          <a:bodyPr wrap="none">
            <a:spAutoFit/>
          </a:bodyPr>
          <a:lstStyle/>
          <a:p>
            <a:pPr algn="ctr" eaLnBrk="0" hangingPunct="0">
              <a:spcBef>
                <a:spcPct val="50000"/>
              </a:spcBef>
            </a:pPr>
            <a:r>
              <a:rPr lang="zh-CN" altLang="en-US" dirty="0">
                <a:solidFill>
                  <a:schemeClr val="tx1">
                    <a:lumMod val="85000"/>
                    <a:lumOff val="15000"/>
                  </a:schemeClr>
                </a:solidFill>
                <a:latin typeface="微软雅黑" panose="020B0503020204020204" charset="-122"/>
                <a:ea typeface="微软雅黑" panose="020B0503020204020204" charset="-122"/>
              </a:rPr>
              <a:t>政府、安管部门、工会</a:t>
            </a:r>
            <a:endParaRPr lang="zh-CN" altLang="en-US"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2852" t="16311" r="9953"/>
          <a:stretch>
            <a:fillRect/>
          </a:stretch>
        </p:blipFill>
        <p:spPr>
          <a:xfrm>
            <a:off x="0" y="1898918"/>
            <a:ext cx="4238171" cy="3060163"/>
          </a:xfrm>
          <a:prstGeom prst="rect">
            <a:avLst/>
          </a:prstGeom>
        </p:spPr>
      </p:pic>
      <p:sp>
        <p:nvSpPr>
          <p:cNvPr id="5" name="矩形 4"/>
          <p:cNvSpPr/>
          <p:nvPr/>
        </p:nvSpPr>
        <p:spPr>
          <a:xfrm>
            <a:off x="4586512" y="1898917"/>
            <a:ext cx="7605488" cy="30601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286" y="2379210"/>
            <a:ext cx="725714" cy="1862048"/>
          </a:xfrm>
          <a:prstGeom prst="rect">
            <a:avLst/>
          </a:prstGeom>
          <a:noFill/>
        </p:spPr>
        <p:txBody>
          <a:bodyPr wrap="square" rtlCol="0">
            <a:spAutoFit/>
          </a:bodyPr>
          <a:lstStyle/>
          <a:p>
            <a:pPr algn="ctr"/>
            <a:r>
              <a:rPr lang="en-US" altLang="zh-CN" sz="11500" dirty="0">
                <a:solidFill>
                  <a:schemeClr val="bg1"/>
                </a:solidFill>
                <a:latin typeface="Arial" panose="020B0604020202020204" pitchFamily="34" charset="0"/>
                <a:cs typeface="Arial" panose="020B0604020202020204" pitchFamily="34" charset="0"/>
              </a:rPr>
              <a:t>2</a:t>
            </a:r>
            <a:endParaRPr lang="zh-CN" altLang="en-US" sz="11500"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627926" y="2848569"/>
            <a:ext cx="5032147" cy="923330"/>
          </a:xfrm>
          <a:prstGeom prst="rect">
            <a:avLst/>
          </a:prstGeom>
        </p:spPr>
        <p:txBody>
          <a:bodyPr wrap="none">
            <a:spAutoFit/>
          </a:bodyPr>
          <a:lstStyle/>
          <a:p>
            <a:r>
              <a:rPr lang="zh-CN" altLang="en-US" sz="5400" dirty="0">
                <a:solidFill>
                  <a:schemeClr val="bg1"/>
                </a:solidFill>
                <a:latin typeface="微软雅黑" panose="020B0503020204020204" charset="-122"/>
                <a:ea typeface="微软雅黑" panose="020B0503020204020204" charset="-122"/>
                <a:sym typeface="Arial" panose="020B0604020202020204" pitchFamily="34" charset="0"/>
              </a:rPr>
              <a:t>管理者安全职责</a:t>
            </a:r>
            <a:endParaRPr lang="zh-CN" altLang="en-US" sz="54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485900"/>
            <a:ext cx="12192000" cy="15621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29561"/>
            <a:ext cx="228600" cy="800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408657"/>
            <a:ext cx="3964547" cy="64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32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 主要领导安全职责 </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nvSpPr>
        <p:spPr>
          <a:xfrm>
            <a:off x="1083310" y="1738698"/>
            <a:ext cx="7000875" cy="368300"/>
          </a:xfrm>
          <a:prstGeom prst="rect">
            <a:avLst/>
          </a:prstGeom>
        </p:spPr>
        <p:txBody>
          <a:bodyPr wrap="square">
            <a:spAutoFit/>
          </a:bodyPr>
          <a:lstStyle/>
          <a:p>
            <a:pPr algn="just"/>
            <a:r>
              <a:rPr lang="zh-CN" altLang="en-US" b="1" dirty="0">
                <a:solidFill>
                  <a:schemeClr val="bg1"/>
                </a:solidFill>
                <a:latin typeface="微软雅黑" panose="020B0503020204020204" charset="-122"/>
                <a:ea typeface="微软雅黑" panose="020B0503020204020204" charset="-122"/>
                <a:sym typeface="+mn-ea"/>
              </a:rPr>
              <a:t>生产经营单位的主要负责人对本单位安全生产工作负有下列职责：</a:t>
            </a:r>
            <a:endParaRPr lang="zh-CN" altLang="en-US" b="1"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0" y="3226997"/>
            <a:ext cx="12192000" cy="34786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65521" y="3403508"/>
            <a:ext cx="8664575" cy="2609215"/>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charset="-122"/>
                <a:ea typeface="微软雅黑" panose="020B0503020204020204" charset="-122"/>
              </a:rPr>
              <a:t>（一）建立健全并落实本单位全员安全生产责任制，加强安全生产标准化建设；（二）组织制定并实施本单位安全生产规章制度和操作规程；（三）组织制定并实施本单位安全生产教育和培训计划；（四）保证本单位安全生产投入的有效实施；（五）组织建立并落实安全风险分级管控和隐患排查治理双重预防工作机制，督促、检查本单位的安全生产工作，及时消除生产安全事故隐患；（六）组织制定并实施本单位的生产安全事故应急救援预案；（七）及时、如实报告生产安全事故。”</a:t>
            </a:r>
            <a:endParaRPr lang="zh-CN" altLang="en-US" dirty="0">
              <a:solidFill>
                <a:schemeClr val="bg1"/>
              </a:solidFill>
              <a:latin typeface="微软雅黑" panose="020B0503020204020204" charset="-122"/>
              <a:ea typeface="微软雅黑" panose="020B0503020204020204" charset="-122"/>
            </a:endParaRPr>
          </a:p>
          <a:p>
            <a:pPr>
              <a:lnSpc>
                <a:spcPct val="130000"/>
              </a:lnSpc>
            </a:pPr>
            <a:endParaRPr lang="zh-CN" altLang="en-US"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6591922" y="5975789"/>
            <a:ext cx="5478780" cy="368300"/>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sym typeface="Arial" panose="020B0604020202020204" pitchFamily="34" charset="0"/>
              </a:rPr>
              <a:t>-----摘自《中华人民共和国安全生产法》第二十一条</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TABLE_BEAUTIFY" val="{a617eaf5-2210-46c2-93c6-c228dfdc63b4}"/>
</p:tagLst>
</file>

<file path=ppt/tags/tag15.xml><?xml version="1.0" encoding="utf-8"?>
<p:tagLst xmlns:p="http://schemas.openxmlformats.org/presentationml/2006/main">
  <p:tag name="KSO_WM_UNIT_TABLE_BEAUTIFY" val="{251d4f21-ebf8-4976-ab86-c703560a6657}"/>
</p:tagLst>
</file>

<file path=ppt/tags/tag16.xml><?xml version="1.0" encoding="utf-8"?>
<p:tagLst xmlns:p="http://schemas.openxmlformats.org/presentationml/2006/main">
  <p:tag name="KSO_WM_UNIT_TABLE_BEAUTIFY" val="{4ef7bed5-54ef-4009-bffe-bd730eebb528}"/>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11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5416</Words>
  <Application>WPS 演示</Application>
  <PresentationFormat>宽屏</PresentationFormat>
  <Paragraphs>1163</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方正大标宋简体</vt:lpstr>
      <vt:lpstr>微软雅黑</vt:lpstr>
      <vt:lpstr>等线</vt:lpstr>
      <vt:lpstr>Arial Unicode MS</vt:lpstr>
      <vt:lpstr>等线 Light</vt:lpstr>
      <vt:lpstr>Calibri</vt:lpstr>
      <vt:lpstr>Verdana</vt:lpstr>
      <vt:lpstr>楷体</vt:lpstr>
      <vt:lpstr>汉仪旗黑-85S</vt:lpstr>
      <vt:lpstr>黑体</vt:lpstr>
      <vt:lpstr>111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免费安全资料加微anquan2023</cp:keywords>
  <dc:description>免费安全资料加微anquan2023免费安全资料加微anquan2023</dc:description>
  <dc:subject>免费安全资料加微anquan2023</dc:subject>
  <cp:category>免费安全资料加微anquan2023</cp:category>
  <cp:lastModifiedBy>little fairy</cp:lastModifiedBy>
  <cp:revision>9</cp:revision>
  <dcterms:created xsi:type="dcterms:W3CDTF">2018-05-11T05:43:00Z</dcterms:created>
  <dcterms:modified xsi:type="dcterms:W3CDTF">2024-02-26T03:58:39Z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D0E132B199B54899AEC07C6A5452AB3C_13</vt:lpwstr>
  </property>
</Properties>
</file>